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03" r:id="rId1"/>
  </p:sldMasterIdLst>
  <p:sldIdLst>
    <p:sldId id="293" r:id="rId2"/>
    <p:sldId id="383" r:id="rId3"/>
    <p:sldId id="265" r:id="rId4"/>
    <p:sldId id="384" r:id="rId5"/>
    <p:sldId id="267" r:id="rId6"/>
    <p:sldId id="382" r:id="rId7"/>
    <p:sldId id="294" r:id="rId8"/>
    <p:sldId id="385" r:id="rId9"/>
    <p:sldId id="381" r:id="rId10"/>
  </p:sldIdLst>
  <p:sldSz cx="9144000" cy="6858000" type="screen4x3"/>
  <p:notesSz cx="6858000" cy="9144000"/>
  <p:embeddedFontLst>
    <p:embeddedFont>
      <p:font typeface="Wingdings 2" pitchFamily="18" charset="2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Tahoma" pitchFamily="34" charset="0"/>
      <p:regular r:id="rId16"/>
      <p:bold r:id="rId17"/>
    </p:embeddedFont>
    <p:embeddedFont>
      <p:font typeface="Constantia" pitchFamily="18" charset="0"/>
      <p:regular r:id="rId18"/>
      <p:bold r:id="rId19"/>
      <p:italic r:id="rId20"/>
      <p:boldItalic r:id="rId21"/>
    </p:embeddedFont>
  </p:embeddedFont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723" autoAdjust="0"/>
  </p:normalViewPr>
  <p:slideViewPr>
    <p:cSldViewPr>
      <p:cViewPr>
        <p:scale>
          <a:sx n="93" d="100"/>
          <a:sy n="93" d="100"/>
        </p:scale>
        <p:origin x="-720" y="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EEEA3D0-7F13-45AE-9510-472746FEEE4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EC-xml" TargetMode="External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altLang="uk-UA" sz="3200" dirty="0" smtClean="0">
                <a:latin typeface="Arial" charset="0"/>
              </a:rPr>
              <a:t>  </a:t>
            </a:r>
            <a:endParaRPr lang="uk-UA" altLang="uk-UA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2060848"/>
            <a:ext cx="5812160" cy="2664296"/>
          </a:xfrm>
          <a:effectLst/>
        </p:spPr>
        <p:txBody>
          <a:bodyPr>
            <a:noAutofit/>
          </a:bodyPr>
          <a:lstStyle/>
          <a:p>
            <a:pPr algn="r" eaLnBrk="1" hangingPunct="1"/>
            <a:r>
              <a:rPr lang="uk-UA" altLang="uk-UA" sz="4800" b="1" i="1" dirty="0" err="1" smtClean="0"/>
              <a:t>Олецький</a:t>
            </a:r>
            <a:r>
              <a:rPr lang="uk-UA" altLang="uk-UA" sz="4800" b="1" i="1" dirty="0" smtClean="0"/>
              <a:t> О.В.</a:t>
            </a:r>
          </a:p>
          <a:p>
            <a:pPr algn="r" eaLnBrk="1" hangingPunct="1"/>
            <a:endParaRPr lang="en-US" altLang="uk-UA" sz="4800" b="1" i="1" dirty="0" smtClean="0"/>
          </a:p>
          <a:p>
            <a:pPr algn="l" eaLnBrk="1" hangingPunct="1"/>
            <a:r>
              <a:rPr lang="uk-UA" altLang="uk-UA" sz="4800" b="1" dirty="0" smtClean="0"/>
              <a:t>Основи </a:t>
            </a:r>
            <a:r>
              <a:rPr lang="en-US" altLang="uk-UA" sz="4800" b="1" dirty="0" smtClean="0"/>
              <a:t>XML</a:t>
            </a:r>
            <a:endParaRPr lang="uk-UA" altLang="uk-UA" sz="4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 smtClean="0"/>
              <a:t>Перше запитання</a:t>
            </a:r>
            <a:endParaRPr lang="uk-UA" sz="4800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Що таке </a:t>
            </a:r>
            <a:r>
              <a:rPr lang="en-US" b="1" dirty="0" smtClean="0"/>
              <a:t>XML?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7106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800" b="1" dirty="0" smtClean="0"/>
              <a:t>Що таке </a:t>
            </a:r>
            <a:r>
              <a:rPr lang="en-US" altLang="uk-UA" sz="4800" b="1" dirty="0" smtClean="0"/>
              <a:t>XML</a:t>
            </a:r>
            <a:endParaRPr lang="uk-UA" altLang="uk-UA" sz="4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844675"/>
            <a:ext cx="7772400" cy="4537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uk-UA" b="1" dirty="0" smtClean="0"/>
              <a:t>XML</a:t>
            </a:r>
            <a:r>
              <a:rPr lang="en-US" altLang="uk-UA" dirty="0" smtClean="0"/>
              <a:t> (</a:t>
            </a:r>
            <a:r>
              <a:rPr lang="en-US" altLang="uk-UA" dirty="0" err="1" smtClean="0"/>
              <a:t>eXtensible</a:t>
            </a:r>
            <a:r>
              <a:rPr lang="en-US" altLang="uk-UA" dirty="0" smtClean="0"/>
              <a:t> Markup Language) – </a:t>
            </a:r>
            <a:r>
              <a:rPr lang="uk-UA" altLang="uk-UA" b="1" dirty="0" smtClean="0"/>
              <a:t>рекомендація щодо використання розмітки</a:t>
            </a:r>
            <a:r>
              <a:rPr lang="en-US" altLang="uk-UA" b="1" dirty="0" smtClean="0"/>
              <a:t> </a:t>
            </a:r>
            <a:r>
              <a:rPr lang="uk-UA" altLang="uk-UA" b="1" dirty="0" smtClean="0"/>
              <a:t>в документі;</a:t>
            </a:r>
            <a:r>
              <a:rPr lang="uk-UA" altLang="uk-UA" dirty="0" smtClean="0"/>
              <a:t> правила опису даних на основі розмітки.</a:t>
            </a:r>
            <a:endParaRPr lang="en-US" altLang="uk-UA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b="1" dirty="0" smtClean="0"/>
              <a:t>Розмітка як метадані</a:t>
            </a:r>
            <a:r>
              <a:rPr lang="uk-UA" altLang="uk-UA" dirty="0" smtClean="0"/>
              <a:t>: </a:t>
            </a:r>
            <a:r>
              <a:rPr lang="uk-UA" altLang="uk-UA" b="1" i="1" dirty="0" smtClean="0"/>
              <a:t>елементи</a:t>
            </a:r>
            <a:r>
              <a:rPr lang="uk-UA" altLang="uk-UA" dirty="0" smtClean="0"/>
              <a:t>, </a:t>
            </a:r>
            <a:r>
              <a:rPr lang="uk-UA" altLang="uk-UA" b="1" i="1" dirty="0" smtClean="0"/>
              <a:t>атрибути</a:t>
            </a:r>
            <a:r>
              <a:rPr lang="uk-UA" altLang="uk-UA" dirty="0" smtClean="0"/>
              <a:t>, </a:t>
            </a:r>
            <a:r>
              <a:rPr lang="uk-UA" altLang="uk-UA" b="1" i="1" dirty="0" smtClean="0"/>
              <a:t>теги</a:t>
            </a:r>
            <a:endParaRPr lang="en-US" altLang="uk-UA" dirty="0" smtClean="0"/>
          </a:p>
          <a:p>
            <a:pPr eaLnBrk="1" hangingPunct="1">
              <a:lnSpc>
                <a:spcPct val="90000"/>
              </a:lnSpc>
            </a:pPr>
            <a:endParaRPr lang="uk-UA" altLang="uk-UA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XML </a:t>
            </a:r>
            <a:r>
              <a:rPr lang="uk-UA" sz="4800" b="1" dirty="0" smtClean="0"/>
              <a:t>та </a:t>
            </a:r>
            <a:r>
              <a:rPr lang="en-US" sz="4800" b="1" dirty="0" smtClean="0"/>
              <a:t>W3C</a:t>
            </a:r>
            <a:endParaRPr lang="uk-UA" sz="4800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Розроблялася групою </a:t>
            </a:r>
            <a:r>
              <a:rPr lang="en-US" altLang="uk-UA" dirty="0" smtClean="0"/>
              <a:t>XML Working Group </a:t>
            </a:r>
            <a:r>
              <a:rPr lang="uk-UA" altLang="uk-UA" dirty="0" smtClean="0"/>
              <a:t>під егідою консорціуму </a:t>
            </a:r>
            <a:r>
              <a:rPr lang="en-US" altLang="uk-UA" b="1" dirty="0" smtClean="0"/>
              <a:t>W3C</a:t>
            </a:r>
            <a:r>
              <a:rPr lang="en-US" altLang="uk-UA" dirty="0" smtClean="0"/>
              <a:t> (World Wide Web Consortium, </a:t>
            </a:r>
            <a:r>
              <a:rPr lang="en-US" altLang="uk-UA" dirty="0" smtClean="0">
                <a:hlinkClick r:id="rId2"/>
              </a:rPr>
              <a:t>www.w3.org</a:t>
            </a:r>
            <a:r>
              <a:rPr lang="en-US" altLang="uk-UA" dirty="0" smtClean="0"/>
              <a:t>)</a:t>
            </a:r>
            <a:r>
              <a:rPr lang="uk-UA" altLang="uk-UA" dirty="0" smtClean="0"/>
              <a:t>.</a:t>
            </a:r>
            <a:endParaRPr lang="en-US" altLang="uk-UA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Підмножина </a:t>
            </a:r>
            <a:r>
              <a:rPr lang="en-US" altLang="uk-UA" b="1" dirty="0" smtClean="0"/>
              <a:t>SGML</a:t>
            </a:r>
            <a:endParaRPr lang="uk-UA" altLang="uk-UA" b="1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Специфікація </a:t>
            </a:r>
            <a:r>
              <a:rPr lang="en-US" altLang="uk-UA" dirty="0" smtClean="0"/>
              <a:t>XML – </a:t>
            </a:r>
            <a:r>
              <a:rPr lang="uk-UA" altLang="uk-UA" dirty="0" smtClean="0"/>
              <a:t>з 1998 р. (</a:t>
            </a:r>
            <a:r>
              <a:rPr lang="en-US" altLang="uk-UA" dirty="0" smtClean="0">
                <a:hlinkClick r:id="rId3"/>
              </a:rPr>
              <a:t>www.w3.org/TR/REC-xml</a:t>
            </a:r>
            <a:r>
              <a:rPr lang="en-US" altLang="uk-UA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Версії: </a:t>
            </a:r>
            <a:r>
              <a:rPr lang="uk-UA" altLang="uk-UA" b="1" dirty="0" smtClean="0"/>
              <a:t>1.0</a:t>
            </a:r>
            <a:r>
              <a:rPr lang="uk-UA" altLang="uk-UA" dirty="0" smtClean="0"/>
              <a:t>, 1.1</a:t>
            </a:r>
          </a:p>
        </p:txBody>
      </p:sp>
    </p:spTree>
    <p:extLst>
      <p:ext uri="{BB962C8B-B14F-4D97-AF65-F5344CB8AC3E}">
        <p14:creationId xmlns:p14="http://schemas.microsoft.com/office/powerpoint/2010/main" val="24011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uk-UA" sz="4800" b="1" dirty="0" smtClean="0"/>
              <a:t>Приклад </a:t>
            </a:r>
            <a:r>
              <a:rPr lang="en-US" altLang="uk-UA" sz="4800" b="1" dirty="0" smtClean="0"/>
              <a:t>XML-</a:t>
            </a:r>
            <a:r>
              <a:rPr lang="uk-UA" altLang="uk-UA" sz="4800" b="1" dirty="0" smtClean="0"/>
              <a:t>документа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&lt;?</a:t>
            </a:r>
            <a:r>
              <a:rPr lang="uk-UA" sz="2000" b="1" dirty="0" err="1" smtClean="0"/>
              <a:t>xml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version=</a:t>
            </a:r>
            <a:r>
              <a:rPr lang="uk-UA" sz="2000" b="1" dirty="0" smtClean="0"/>
              <a:t>"1.0" </a:t>
            </a:r>
            <a:r>
              <a:rPr lang="uk-UA" sz="2000" b="1" dirty="0" err="1" smtClean="0"/>
              <a:t>encoding=</a:t>
            </a:r>
            <a:r>
              <a:rPr lang="uk-UA" sz="2000" b="1" dirty="0" smtClean="0"/>
              <a:t>"windows-1251"?&gt;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&lt;?xml-</a:t>
            </a:r>
            <a:r>
              <a:rPr lang="uk-UA" sz="2000" b="1" dirty="0" err="1" smtClean="0"/>
              <a:t>stylesheet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type=</a:t>
            </a:r>
            <a:r>
              <a:rPr lang="uk-UA" sz="2000" b="1" dirty="0" smtClean="0"/>
              <a:t>"</a:t>
            </a:r>
            <a:r>
              <a:rPr lang="uk-UA" sz="2000" b="1" dirty="0" err="1" smtClean="0"/>
              <a:t>text</a:t>
            </a:r>
            <a:r>
              <a:rPr lang="uk-UA" sz="2000" b="1" dirty="0" smtClean="0"/>
              <a:t>/</a:t>
            </a:r>
            <a:r>
              <a:rPr lang="uk-UA" sz="2000" b="1" dirty="0" err="1" smtClean="0"/>
              <a:t>xsl</a:t>
            </a:r>
            <a:r>
              <a:rPr lang="uk-UA" sz="2000" b="1" dirty="0" smtClean="0"/>
              <a:t>" </a:t>
            </a:r>
            <a:r>
              <a:rPr lang="uk-UA" sz="2000" b="1" dirty="0" err="1" smtClean="0"/>
              <a:t>href=</a:t>
            </a:r>
            <a:r>
              <a:rPr lang="uk-UA" sz="2000" b="1" dirty="0" smtClean="0"/>
              <a:t>"</a:t>
            </a:r>
            <a:r>
              <a:rPr lang="uk-UA" sz="2000" b="1" dirty="0" err="1" smtClean="0"/>
              <a:t>books.xsl</a:t>
            </a:r>
            <a:r>
              <a:rPr lang="uk-UA" sz="2000" b="1" dirty="0" smtClean="0"/>
              <a:t>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</a:t>
            </a:r>
            <a:r>
              <a:rPr lang="uk-UA" sz="2000" b="1" dirty="0" err="1" smtClean="0"/>
              <a:t>catalog</a:t>
            </a:r>
            <a:endParaRPr lang="uk-UA" sz="2000" b="1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b="1" dirty="0" smtClean="0"/>
              <a:t>description=</a:t>
            </a:r>
            <a:r>
              <a:rPr lang="uk-UA" sz="2000" b="1" dirty="0"/>
              <a:t>"</a:t>
            </a:r>
            <a:r>
              <a:rPr lang="uk-UA" sz="2000" b="1" dirty="0" err="1"/>
              <a:t>Robbed</a:t>
            </a:r>
            <a:r>
              <a:rPr lang="uk-UA" sz="2000" b="1" dirty="0"/>
              <a:t> </a:t>
            </a:r>
            <a:r>
              <a:rPr lang="uk-UA" sz="2000" b="1" dirty="0" err="1"/>
              <a:t>Library</a:t>
            </a:r>
            <a:r>
              <a:rPr lang="en-US" sz="2000" b="1" dirty="0" smtClean="0"/>
              <a:t>”</a:t>
            </a:r>
            <a:r>
              <a:rPr lang="uk-UA" sz="2000" b="1" dirty="0" smtClean="0"/>
              <a:t> </a:t>
            </a:r>
            <a:r>
              <a:rPr lang="en-US" sz="2000" b="1" dirty="0" smtClean="0"/>
              <a:t>location </a:t>
            </a:r>
            <a:r>
              <a:rPr lang="uk-UA" sz="2000" b="1" dirty="0" smtClean="0"/>
              <a:t>=</a:t>
            </a:r>
            <a:r>
              <a:rPr lang="en-US" sz="2000" b="1" dirty="0" smtClean="0"/>
              <a:t> “Paris, </a:t>
            </a:r>
            <a:r>
              <a:rPr lang="en-US" sz="2000" b="1" dirty="0" err="1" smtClean="0"/>
              <a:t>Monmartr</a:t>
            </a:r>
            <a:r>
              <a:rPr lang="en-US" sz="2000" b="1" dirty="0" smtClean="0"/>
              <a:t>”</a:t>
            </a:r>
            <a:r>
              <a:rPr lang="uk-UA" sz="2000" b="1" dirty="0" smtClean="0"/>
              <a:t>&gt;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b="1" dirty="0" smtClean="0"/>
              <a:t>&lt;label popularity=high&gt;</a:t>
            </a:r>
            <a:endParaRPr lang="uk-UA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</a:t>
            </a:r>
            <a:r>
              <a:rPr lang="uk-UA" sz="2000" b="1" dirty="0" err="1" smtClean="0"/>
              <a:t>book</a:t>
            </a:r>
            <a:r>
              <a:rPr lang="uk-UA" sz="2000" b="1" dirty="0" smtClean="0"/>
              <a:t> </a:t>
            </a:r>
            <a:r>
              <a:rPr lang="en-US" sz="2000" b="1" dirty="0" smtClean="0"/>
              <a:t>id=“1”</a:t>
            </a:r>
            <a:r>
              <a:rPr lang="uk-UA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</a:t>
            </a:r>
            <a:r>
              <a:rPr lang="uk-UA" sz="2000" b="1" dirty="0" err="1" smtClean="0"/>
              <a:t>title</a:t>
            </a:r>
            <a:r>
              <a:rPr lang="uk-UA" sz="2000" b="1" dirty="0" smtClean="0"/>
              <a:t>&gt; Теорія нонсенсу &lt;/</a:t>
            </a:r>
            <a:r>
              <a:rPr lang="uk-UA" sz="2000" b="1" dirty="0" err="1" smtClean="0"/>
              <a:t>title</a:t>
            </a:r>
            <a:r>
              <a:rPr lang="uk-UA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</a:t>
            </a:r>
            <a:r>
              <a:rPr lang="uk-UA" sz="2000" b="1" dirty="0" err="1" smtClean="0"/>
              <a:t>author</a:t>
            </a:r>
            <a:r>
              <a:rPr lang="uk-UA" sz="2000" b="1" dirty="0" smtClean="0"/>
              <a:t>&gt; Петров У.Х.</a:t>
            </a:r>
            <a:r>
              <a:rPr lang="en-US" sz="2000" b="1" dirty="0" smtClean="0"/>
              <a:t>  </a:t>
            </a:r>
            <a:r>
              <a:rPr lang="uk-UA" sz="2000" b="1" dirty="0" smtClean="0"/>
              <a:t>&lt;/</a:t>
            </a:r>
            <a:r>
              <a:rPr lang="uk-UA" sz="2000" b="1" dirty="0" err="1" smtClean="0"/>
              <a:t>author</a:t>
            </a:r>
            <a:r>
              <a:rPr lang="uk-UA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&lt;/</a:t>
            </a:r>
            <a:r>
              <a:rPr lang="uk-UA" sz="2000" b="1" dirty="0" err="1" smtClean="0"/>
              <a:t>book</a:t>
            </a:r>
            <a:r>
              <a:rPr lang="uk-UA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</a:t>
            </a:r>
            <a:r>
              <a:rPr lang="uk-UA" sz="2000" b="1" dirty="0" err="1" smtClean="0"/>
              <a:t>book</a:t>
            </a:r>
            <a:r>
              <a:rPr lang="en-US" sz="2000" b="1" dirty="0" smtClean="0"/>
              <a:t> id=“2”</a:t>
            </a:r>
            <a:r>
              <a:rPr lang="uk-UA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</a:t>
            </a:r>
            <a:r>
              <a:rPr lang="uk-UA" sz="2000" b="1" dirty="0" err="1" smtClean="0"/>
              <a:t>title</a:t>
            </a:r>
            <a:r>
              <a:rPr lang="uk-UA" sz="2000" b="1" dirty="0" smtClean="0"/>
              <a:t>&gt;</a:t>
            </a:r>
            <a:r>
              <a:rPr lang="en-US" sz="2000" b="1" dirty="0" smtClean="0"/>
              <a:t> </a:t>
            </a:r>
            <a:r>
              <a:rPr lang="uk-UA" sz="2000" b="1" dirty="0" smtClean="0"/>
              <a:t>Як продати совість</a:t>
            </a:r>
            <a:r>
              <a:rPr lang="en-US" sz="2000" b="1" dirty="0" smtClean="0"/>
              <a:t>  </a:t>
            </a:r>
            <a:r>
              <a:rPr lang="uk-UA" sz="2000" b="1" dirty="0" smtClean="0"/>
              <a:t>&lt;/</a:t>
            </a:r>
            <a:r>
              <a:rPr lang="uk-UA" sz="2000" b="1" dirty="0" err="1" smtClean="0"/>
              <a:t>title</a:t>
            </a:r>
            <a:r>
              <a:rPr lang="uk-UA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</a:t>
            </a:r>
            <a:r>
              <a:rPr lang="uk-UA" sz="2000" b="1" dirty="0" err="1" smtClean="0"/>
              <a:t>author</a:t>
            </a:r>
            <a:r>
              <a:rPr lang="uk-UA" sz="2000" b="1" dirty="0" smtClean="0"/>
              <a:t>&gt;</a:t>
            </a:r>
            <a:r>
              <a:rPr lang="en-US" sz="2000" b="1" dirty="0" smtClean="0"/>
              <a:t> </a:t>
            </a:r>
            <a:r>
              <a:rPr lang="uk-UA" sz="2000" b="1" dirty="0" smtClean="0"/>
              <a:t>Іванов І.Б.</a:t>
            </a:r>
            <a:r>
              <a:rPr lang="en-US" sz="2000" b="1" dirty="0" smtClean="0"/>
              <a:t>  </a:t>
            </a:r>
            <a:r>
              <a:rPr lang="uk-UA" sz="2000" b="1" dirty="0" smtClean="0"/>
              <a:t>&lt;/</a:t>
            </a:r>
            <a:r>
              <a:rPr lang="uk-UA" sz="2000" b="1" dirty="0" err="1" smtClean="0"/>
              <a:t>author</a:t>
            </a:r>
            <a:r>
              <a:rPr lang="uk-UA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&lt;/</a:t>
            </a:r>
            <a:r>
              <a:rPr lang="uk-UA" sz="2000" b="1" dirty="0" err="1" smtClean="0"/>
              <a:t>book</a:t>
            </a:r>
            <a:r>
              <a:rPr lang="uk-UA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&lt;/</a:t>
            </a:r>
            <a:r>
              <a:rPr lang="uk-UA" sz="2000" b="1" dirty="0" err="1" smtClean="0"/>
              <a:t>catalog</a:t>
            </a:r>
            <a:r>
              <a:rPr lang="uk-UA" sz="2000" b="1" dirty="0" smtClean="0"/>
              <a:t>&gt;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uk-UA" sz="2000" b="1" dirty="0" smtClean="0"/>
              <a:t>----------------</a:t>
            </a:r>
            <a:endParaRPr lang="uk-UA" sz="2000" b="1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uk-UA" sz="2000" dirty="0" smtClean="0"/>
              <a:t>1. Знайти помилки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uk-UA" sz="2000" dirty="0" smtClean="0"/>
              <a:t>2. Намалювати дерево </a:t>
            </a:r>
            <a:r>
              <a:rPr lang="uk-UA" sz="2000" dirty="0" smtClean="0"/>
              <a:t>вузлів</a:t>
            </a: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3. </a:t>
            </a:r>
            <a:r>
              <a:rPr lang="uk-UA" sz="2000" dirty="0" smtClean="0"/>
              <a:t>Які позитивні та негативні риси такого формату?</a:t>
            </a:r>
            <a:endParaRPr 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altLang="uk-UA" sz="4800" b="1" dirty="0" smtClean="0"/>
              <a:t>Характерні риси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uk-UA" dirty="0" smtClean="0"/>
              <a:t>XML-</a:t>
            </a:r>
            <a:r>
              <a:rPr lang="uk-UA" altLang="uk-UA" dirty="0" smtClean="0"/>
              <a:t>документ передбачає чітку </a:t>
            </a:r>
            <a:r>
              <a:rPr lang="uk-UA" altLang="uk-UA" b="1" dirty="0" smtClean="0"/>
              <a:t>ієрархію вузлів</a:t>
            </a:r>
            <a:r>
              <a:rPr lang="uk-UA" altLang="uk-UA" dirty="0" smtClean="0"/>
              <a:t>, і його прийнято зображати у вигляді </a:t>
            </a:r>
            <a:r>
              <a:rPr lang="uk-UA" altLang="uk-UA" b="1" dirty="0" smtClean="0"/>
              <a:t>дерева</a:t>
            </a:r>
            <a:r>
              <a:rPr lang="uk-UA" altLang="uk-UA" dirty="0" smtClean="0"/>
              <a:t>.</a:t>
            </a:r>
          </a:p>
          <a:p>
            <a:r>
              <a:rPr lang="en-US" altLang="uk-UA" dirty="0" smtClean="0"/>
              <a:t>XML-</a:t>
            </a:r>
            <a:r>
              <a:rPr lang="uk-UA" altLang="uk-UA" dirty="0" smtClean="0"/>
              <a:t>документ – це </a:t>
            </a:r>
            <a:r>
              <a:rPr lang="uk-UA" altLang="uk-UA" b="1" dirty="0" smtClean="0"/>
              <a:t>текстовий файл</a:t>
            </a:r>
            <a:endParaRPr lang="uk-UA" altLang="uk-UA" b="1" dirty="0"/>
          </a:p>
          <a:p>
            <a:r>
              <a:rPr lang="uk-UA" altLang="uk-UA" b="1" i="1" dirty="0" err="1" smtClean="0"/>
              <a:t>Напівструктуровані</a:t>
            </a:r>
            <a:r>
              <a:rPr lang="uk-UA" altLang="uk-UA" b="1" i="1" dirty="0" smtClean="0"/>
              <a:t> дані</a:t>
            </a:r>
          </a:p>
          <a:p>
            <a:r>
              <a:rPr lang="uk-UA" altLang="uk-UA" dirty="0" smtClean="0"/>
              <a:t>Мінімальність вимог до розмітки + можливість створення </a:t>
            </a:r>
            <a:r>
              <a:rPr lang="uk-UA" altLang="uk-UA" b="1" i="1" dirty="0" smtClean="0"/>
              <a:t>словників</a:t>
            </a:r>
          </a:p>
          <a:p>
            <a:r>
              <a:rPr lang="uk-UA" altLang="uk-UA" b="1" dirty="0" smtClean="0"/>
              <a:t>Формат </a:t>
            </a:r>
            <a:r>
              <a:rPr lang="en-US" altLang="uk-UA" b="1" dirty="0" smtClean="0"/>
              <a:t>XML: </a:t>
            </a:r>
            <a:r>
              <a:rPr lang="uk-UA" altLang="uk-UA" b="1" dirty="0" smtClean="0"/>
              <a:t>переваги та недоліки</a:t>
            </a:r>
          </a:p>
          <a:p>
            <a:endParaRPr lang="uk-UA" alt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800" b="1" dirty="0" smtClean="0"/>
              <a:t>Деякі застосування </a:t>
            </a:r>
            <a:r>
              <a:rPr lang="en-US" altLang="uk-UA" sz="4800" b="1" dirty="0" smtClean="0"/>
              <a:t>XML</a:t>
            </a:r>
            <a:endParaRPr lang="uk-UA" altLang="uk-UA" sz="4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конфігураційні файли;</a:t>
            </a:r>
          </a:p>
          <a:p>
            <a:pPr eaLnBrk="1" hangingPunct="1"/>
            <a:r>
              <a:rPr lang="uk-UA" altLang="uk-UA" dirty="0" smtClean="0"/>
              <a:t>обмін даними між програмами</a:t>
            </a:r>
          </a:p>
          <a:p>
            <a:pPr eaLnBrk="1" hangingPunct="1"/>
            <a:r>
              <a:rPr lang="uk-UA" altLang="uk-UA" dirty="0" smtClean="0"/>
              <a:t>зберігання та пошук даних в (гетерогенних) інформаційних системах;</a:t>
            </a:r>
          </a:p>
          <a:p>
            <a:pPr eaLnBrk="1" hangingPunct="1"/>
            <a:endParaRPr lang="uk-UA" alt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 smtClean="0"/>
              <a:t>Проблема аналізу</a:t>
            </a:r>
            <a:endParaRPr lang="uk-UA" sz="4800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i="1" dirty="0" smtClean="0"/>
              <a:t>Аналізатори</a:t>
            </a:r>
            <a:r>
              <a:rPr lang="uk-UA" dirty="0" smtClean="0"/>
              <a:t> – програми, які можуть аналізувати </a:t>
            </a:r>
            <a:r>
              <a:rPr lang="en-US" dirty="0" smtClean="0"/>
              <a:t>XML-</a:t>
            </a:r>
            <a:r>
              <a:rPr lang="uk-UA" dirty="0" smtClean="0"/>
              <a:t>документи</a:t>
            </a:r>
          </a:p>
          <a:p>
            <a:r>
              <a:rPr lang="uk-UA" dirty="0" smtClean="0"/>
              <a:t>Вбудовані аналізатори та процесори</a:t>
            </a:r>
          </a:p>
          <a:p>
            <a:r>
              <a:rPr lang="en-US" dirty="0" smtClean="0"/>
              <a:t>Saxon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11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altLang="uk-UA" sz="4800" b="1" dirty="0" smtClean="0"/>
              <a:t>Основні технології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uk-UA" dirty="0" smtClean="0"/>
              <a:t>Доступ до окремих вузлів документу - </a:t>
            </a:r>
            <a:r>
              <a:rPr lang="en-US" b="1" dirty="0" err="1" smtClean="0"/>
              <a:t>XPath</a:t>
            </a:r>
            <a:endParaRPr lang="en-US" b="1" dirty="0" smtClean="0"/>
          </a:p>
          <a:p>
            <a:pPr>
              <a:defRPr/>
            </a:pPr>
            <a:r>
              <a:rPr lang="uk-UA" dirty="0" smtClean="0"/>
              <a:t>Відображення – </a:t>
            </a:r>
            <a:r>
              <a:rPr lang="en-US" dirty="0" smtClean="0"/>
              <a:t>CSS, </a:t>
            </a:r>
            <a:r>
              <a:rPr lang="en-US" b="1" dirty="0" smtClean="0"/>
              <a:t>XSLT</a:t>
            </a:r>
            <a:endParaRPr lang="uk-UA" b="1" dirty="0" smtClean="0"/>
          </a:p>
          <a:p>
            <a:pPr>
              <a:defRPr/>
            </a:pPr>
            <a:r>
              <a:rPr lang="uk-UA" dirty="0" smtClean="0"/>
              <a:t>Трансформації - </a:t>
            </a:r>
            <a:r>
              <a:rPr lang="en-US" b="1" dirty="0" smtClean="0"/>
              <a:t>XSLT</a:t>
            </a:r>
            <a:endParaRPr lang="uk-UA" b="1" dirty="0" smtClean="0"/>
          </a:p>
          <a:p>
            <a:pPr>
              <a:defRPr/>
            </a:pPr>
            <a:r>
              <a:rPr lang="uk-UA" dirty="0" smtClean="0"/>
              <a:t>Програмний аналіз – </a:t>
            </a:r>
            <a:r>
              <a:rPr lang="en-US" b="1" dirty="0" smtClean="0"/>
              <a:t>DOM</a:t>
            </a:r>
            <a:r>
              <a:rPr lang="en-US" dirty="0" smtClean="0"/>
              <a:t>, </a:t>
            </a:r>
            <a:r>
              <a:rPr lang="uk-UA" dirty="0" smtClean="0"/>
              <a:t>потоковий аналіз </a:t>
            </a:r>
            <a:r>
              <a:rPr lang="en-US" b="1" dirty="0" smtClean="0"/>
              <a:t>(SAX, </a:t>
            </a:r>
            <a:r>
              <a:rPr lang="en-US" b="1" dirty="0" err="1" smtClean="0"/>
              <a:t>StAX</a:t>
            </a:r>
            <a:r>
              <a:rPr lang="en-US" b="1" dirty="0" smtClean="0"/>
              <a:t>), XSLT (</a:t>
            </a:r>
            <a:r>
              <a:rPr lang="en-US" b="1" dirty="0" err="1" smtClean="0"/>
              <a:t>TrAX</a:t>
            </a:r>
            <a:r>
              <a:rPr lang="en-US" b="1" dirty="0" smtClean="0"/>
              <a:t>)</a:t>
            </a:r>
          </a:p>
          <a:p>
            <a:pPr>
              <a:defRPr/>
            </a:pPr>
            <a:r>
              <a:rPr lang="uk-UA" dirty="0" smtClean="0"/>
              <a:t>Опис словників – </a:t>
            </a:r>
            <a:r>
              <a:rPr lang="en-US" b="1" dirty="0" smtClean="0"/>
              <a:t>DTD, </a:t>
            </a:r>
            <a:r>
              <a:rPr lang="en-US" b="1" dirty="0" err="1" smtClean="0"/>
              <a:t>XMLSchema</a:t>
            </a:r>
            <a:endParaRPr lang="en-US" b="1" dirty="0" smtClean="0"/>
          </a:p>
          <a:p>
            <a:pPr>
              <a:defRPr/>
            </a:pP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uk-UA" dirty="0" err="1" smtClean="0"/>
              <a:t>язування</a:t>
            </a:r>
            <a:r>
              <a:rPr lang="uk-UA" dirty="0" smtClean="0"/>
              <a:t> даних – </a:t>
            </a:r>
            <a:r>
              <a:rPr lang="en-US" b="1" dirty="0" smtClean="0"/>
              <a:t>JAXB</a:t>
            </a:r>
          </a:p>
          <a:p>
            <a:pPr>
              <a:defRPr/>
            </a:pPr>
            <a:r>
              <a:rPr lang="uk-UA" dirty="0" smtClean="0"/>
              <a:t>Запити до документів – </a:t>
            </a:r>
            <a:r>
              <a:rPr lang="en-US" b="1" dirty="0" err="1" smtClean="0"/>
              <a:t>XQuery</a:t>
            </a:r>
            <a:r>
              <a:rPr lang="en-US" dirty="0" smtClean="0"/>
              <a:t>, XSLT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842</TotalTime>
  <Words>332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Wingdings 2</vt:lpstr>
      <vt:lpstr>Calibri</vt:lpstr>
      <vt:lpstr>Wingdings</vt:lpstr>
      <vt:lpstr>Tahoma</vt:lpstr>
      <vt:lpstr>Constantia</vt:lpstr>
      <vt:lpstr>Потік</vt:lpstr>
      <vt:lpstr>  </vt:lpstr>
      <vt:lpstr>Перше запитання</vt:lpstr>
      <vt:lpstr>Що таке XML</vt:lpstr>
      <vt:lpstr>XML та W3C</vt:lpstr>
      <vt:lpstr>Приклад XML-документа </vt:lpstr>
      <vt:lpstr>Характерні риси</vt:lpstr>
      <vt:lpstr>Деякі застосування XML</vt:lpstr>
      <vt:lpstr>Проблема аналізу</vt:lpstr>
      <vt:lpstr>Основні технології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XML-словник</dc:title>
  <dc:creator>Олецький</dc:creator>
  <cp:lastModifiedBy>Lenovo</cp:lastModifiedBy>
  <cp:revision>83</cp:revision>
  <dcterms:created xsi:type="dcterms:W3CDTF">2005-06-23T18:52:00Z</dcterms:created>
  <dcterms:modified xsi:type="dcterms:W3CDTF">2019-08-29T06:41:22Z</dcterms:modified>
</cp:coreProperties>
</file>