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83" r:id="rId1"/>
  </p:sldMasterIdLst>
  <p:sldIdLst>
    <p:sldId id="293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7" r:id="rId14"/>
    <p:sldId id="348" r:id="rId15"/>
    <p:sldId id="349" r:id="rId16"/>
    <p:sldId id="350" r:id="rId17"/>
    <p:sldId id="351" r:id="rId18"/>
    <p:sldId id="352" r:id="rId19"/>
    <p:sldId id="380" r:id="rId20"/>
  </p:sldIdLst>
  <p:sldSz cx="9144000" cy="6858000" type="screen4x3"/>
  <p:notesSz cx="6858000" cy="9144000"/>
  <p:embeddedFontLst>
    <p:embeddedFont>
      <p:font typeface="Calibri" pitchFamily="34" charset="0"/>
      <p:regular r:id="rId21"/>
      <p:bold r:id="rId22"/>
      <p:italic r:id="rId23"/>
      <p:boldItalic r:id="rId24"/>
    </p:embeddedFont>
    <p:embeddedFont>
      <p:font typeface="Tahoma" pitchFamily="34" charset="0"/>
      <p:regular r:id="rId25"/>
      <p:bold r:id="rId26"/>
    </p:embeddedFont>
    <p:embeddedFont>
      <p:font typeface="Constantia" pitchFamily="18" charset="0"/>
      <p:regular r:id="rId27"/>
      <p:bold r:id="rId28"/>
      <p:italic r:id="rId29"/>
      <p:boldItalic r:id="rId30"/>
    </p:embeddedFont>
    <p:embeddedFont>
      <p:font typeface="Wingdings 2" pitchFamily="18" charset="2"/>
      <p:regular r:id="rId31"/>
    </p:embeddedFont>
  </p:embeddedFontLst>
  <p:defaultTextStyle>
    <a:defPPr>
      <a:defRPr lang="uk-UA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 autoAdjust="0"/>
    <p:restoredTop sz="94723" autoAdjust="0"/>
  </p:normalViewPr>
  <p:slideViewPr>
    <p:cSldViewPr>
      <p:cViewPr>
        <p:scale>
          <a:sx n="77" d="100"/>
          <a:sy n="77" d="100"/>
        </p:scale>
        <p:origin x="-1170" y="-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15DBD1-3F76-40B2-84CE-8DC87D8B04D4}" type="slidenum">
              <a:rPr lang="uk-UA" smtClean="0"/>
              <a:pPr>
                <a:defRPr/>
              </a:pPr>
              <a:t>‹#›</a:t>
            </a:fld>
            <a:endParaRPr lang="uk-U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F8E9C-DA7F-41C6-82CB-766468F562AF}" type="slidenum">
              <a:rPr lang="uk-UA" smtClean="0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468591-FB05-4EDB-AFCC-393EF2957C94}" type="slidenum">
              <a:rPr lang="uk-UA" smtClean="0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4C3CA0-DA88-45B2-A9EC-F1DD7BC17D8F}" type="slidenum">
              <a:rPr lang="uk-UA" smtClean="0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059506-6496-4AC9-AE14-74F283F9ABCA}" type="slidenum">
              <a:rPr lang="uk-UA" smtClean="0"/>
              <a:pPr>
                <a:defRPr/>
              </a:pPr>
              <a:t>‹#›</a:t>
            </a:fld>
            <a:endParaRPr lang="uk-U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4E3AEA-4309-46EA-BD77-0E04C99F835C}" type="slidenum">
              <a:rPr lang="uk-UA" smtClean="0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D82595-78D1-49BC-8447-D7264DE23788}" type="slidenum">
              <a:rPr lang="uk-UA" smtClean="0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693424-6A0C-4445-836A-1A7600DCB612}" type="slidenum">
              <a:rPr lang="uk-UA" smtClean="0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00C978-A866-4F34-9F6E-1C55195CCE87}" type="slidenum">
              <a:rPr lang="uk-UA" smtClean="0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2D9686-B77F-4385-A676-455851885966}" type="slidenum">
              <a:rPr lang="uk-UA" smtClean="0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441447F8-AC7B-444C-95BD-392132FC7A75}" type="slidenum">
              <a:rPr lang="uk-UA" smtClean="0"/>
              <a:pPr>
                <a:defRPr/>
              </a:pPr>
              <a:t>‹#›</a:t>
            </a:fld>
            <a:endParaRPr lang="uk-U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A436546C-E3C6-4652-A049-157BD63F01CF}" type="slidenum">
              <a:rPr lang="uk-UA" smtClean="0"/>
              <a:pPr>
                <a:defRPr/>
              </a:pPr>
              <a:t>‹#›</a:t>
            </a:fld>
            <a:endParaRPr lang="uk-UA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r" eaLnBrk="1" hangingPunct="1"/>
            <a:r>
              <a:rPr lang="en-US" sz="3200" smtClean="0">
                <a:latin typeface="Arial" charset="0"/>
              </a:rPr>
              <a:t>  </a:t>
            </a:r>
            <a:endParaRPr lang="uk-UA" sz="320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uk-UA" sz="3600" b="1" smtClean="0"/>
              <a:t>Аналіз на основі </a:t>
            </a:r>
            <a:r>
              <a:rPr lang="en-US" sz="3600" b="1" smtClean="0"/>
              <a:t>DOM</a:t>
            </a:r>
            <a:endParaRPr lang="uk-UA" sz="3600" b="1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924712"/>
          </a:xfrm>
        </p:spPr>
        <p:txBody>
          <a:bodyPr/>
          <a:lstStyle/>
          <a:p>
            <a:pPr eaLnBrk="1" hangingPunct="1"/>
            <a:r>
              <a:rPr lang="uk-UA" b="1" dirty="0" smtClean="0"/>
              <a:t>Значення елемента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00808"/>
            <a:ext cx="8229600" cy="462379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uk-UA" sz="2800" dirty="0" smtClean="0"/>
              <a:t>Зверніть особливу увагу: безпосередньо отримати текстове значення елемента методом </a:t>
            </a:r>
            <a:r>
              <a:rPr lang="uk-UA" sz="2800" dirty="0" err="1" smtClean="0"/>
              <a:t>getNodeValue</a:t>
            </a:r>
            <a:r>
              <a:rPr lang="uk-UA" sz="2800" dirty="0" smtClean="0"/>
              <a:t>() не вдається. Треба спочатку отримати дочірній текстовий вузол (оскільки він один, в цій програмі використано метод </a:t>
            </a:r>
            <a:r>
              <a:rPr lang="uk-UA" sz="2800" dirty="0" err="1" smtClean="0"/>
              <a:t>getFirstChild</a:t>
            </a:r>
            <a:r>
              <a:rPr lang="uk-UA" sz="2800" dirty="0" smtClean="0"/>
              <a:t>()), і уже для цього вузла отримувати текстове значення, наприклад: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uk-UA" sz="28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uk-UA" sz="2800" b="1" dirty="0" err="1" smtClean="0"/>
              <a:t>String</a:t>
            </a:r>
            <a:r>
              <a:rPr lang="uk-UA" sz="2800" b="1" dirty="0" smtClean="0"/>
              <a:t> </a:t>
            </a:r>
            <a:r>
              <a:rPr lang="uk-UA" sz="2800" b="1" dirty="0" err="1" smtClean="0"/>
              <a:t>authorvalue=authortext.getData</a:t>
            </a:r>
            <a:r>
              <a:rPr lang="uk-UA" sz="2800" b="1" dirty="0" smtClean="0"/>
              <a:t>();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9247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uk-UA" b="1" dirty="0" smtClean="0"/>
              <a:t>Приклад: робота з атрибутами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uk-UA" dirty="0" err="1" smtClean="0"/>
              <a:t>NamedNodeMap</a:t>
            </a:r>
            <a:r>
              <a:rPr lang="uk-UA" dirty="0" smtClean="0"/>
              <a:t> </a:t>
            </a:r>
            <a:r>
              <a:rPr lang="uk-UA" dirty="0" err="1" smtClean="0"/>
              <a:t>List</a:t>
            </a:r>
            <a:r>
              <a:rPr lang="uk-UA" dirty="0" smtClean="0"/>
              <a:t> = </a:t>
            </a:r>
            <a:r>
              <a:rPr lang="uk-UA" dirty="0" err="1" smtClean="0"/>
              <a:t>rootElement.getAttributes</a:t>
            </a:r>
            <a:r>
              <a:rPr lang="uk-UA" dirty="0" smtClean="0"/>
              <a:t>();</a:t>
            </a:r>
          </a:p>
          <a:p>
            <a:pPr eaLnBrk="1" hangingPunct="1">
              <a:buFont typeface="Wingdings" pitchFamily="2" charset="2"/>
              <a:buNone/>
            </a:pPr>
            <a:r>
              <a:rPr lang="uk-UA" dirty="0" err="1" smtClean="0"/>
              <a:t>Node</a:t>
            </a:r>
            <a:r>
              <a:rPr lang="uk-UA" dirty="0" smtClean="0"/>
              <a:t> </a:t>
            </a:r>
            <a:r>
              <a:rPr lang="uk-UA" dirty="0" err="1" smtClean="0"/>
              <a:t>Atrib</a:t>
            </a:r>
            <a:r>
              <a:rPr lang="uk-UA" dirty="0" smtClean="0"/>
              <a:t> = </a:t>
            </a:r>
            <a:r>
              <a:rPr lang="uk-UA" dirty="0" err="1" smtClean="0"/>
              <a:t>List.item</a:t>
            </a:r>
            <a:r>
              <a:rPr lang="uk-UA" dirty="0" smtClean="0"/>
              <a:t>(0);</a:t>
            </a:r>
          </a:p>
          <a:p>
            <a:pPr eaLnBrk="1" hangingPunct="1">
              <a:buFont typeface="Wingdings" pitchFamily="2" charset="2"/>
              <a:buNone/>
            </a:pPr>
            <a:r>
              <a:rPr lang="uk-UA" dirty="0" err="1" smtClean="0"/>
              <a:t>String</a:t>
            </a:r>
            <a:r>
              <a:rPr lang="uk-UA" dirty="0" smtClean="0"/>
              <a:t> </a:t>
            </a:r>
            <a:r>
              <a:rPr lang="uk-UA" dirty="0" err="1" smtClean="0"/>
              <a:t>name</a:t>
            </a:r>
            <a:r>
              <a:rPr lang="uk-UA" dirty="0" smtClean="0"/>
              <a:t> = </a:t>
            </a:r>
            <a:r>
              <a:rPr lang="uk-UA" dirty="0" err="1" smtClean="0"/>
              <a:t>Atrib.getNodeName</a:t>
            </a:r>
            <a:r>
              <a:rPr lang="uk-UA" dirty="0" smtClean="0"/>
              <a:t>();</a:t>
            </a:r>
          </a:p>
          <a:p>
            <a:pPr eaLnBrk="1" hangingPunct="1">
              <a:buFont typeface="Wingdings" pitchFamily="2" charset="2"/>
              <a:buNone/>
            </a:pPr>
            <a:r>
              <a:rPr lang="uk-UA" dirty="0" err="1" smtClean="0"/>
              <a:t>String</a:t>
            </a:r>
            <a:r>
              <a:rPr lang="uk-UA" dirty="0" smtClean="0"/>
              <a:t> </a:t>
            </a:r>
            <a:r>
              <a:rPr lang="uk-UA" dirty="0" err="1" smtClean="0"/>
              <a:t>val</a:t>
            </a:r>
            <a:r>
              <a:rPr lang="uk-UA" dirty="0" smtClean="0"/>
              <a:t> = </a:t>
            </a:r>
            <a:r>
              <a:rPr lang="uk-UA" dirty="0" err="1" smtClean="0"/>
              <a:t>Atrib.getNodeValue</a:t>
            </a:r>
            <a:r>
              <a:rPr lang="uk-UA" dirty="0" smtClean="0"/>
              <a:t>();</a:t>
            </a:r>
          </a:p>
          <a:p>
            <a:pPr eaLnBrk="1" hangingPunct="1">
              <a:buFont typeface="Wingdings" pitchFamily="2" charset="2"/>
              <a:buNone/>
            </a:pPr>
            <a:r>
              <a:rPr lang="uk-UA" dirty="0" err="1" smtClean="0"/>
              <a:t>System.out.println</a:t>
            </a:r>
            <a:r>
              <a:rPr lang="uk-UA" dirty="0" smtClean="0"/>
              <a:t>(</a:t>
            </a:r>
            <a:r>
              <a:rPr lang="uk-UA" dirty="0" err="1" smtClean="0"/>
              <a:t>name+</a:t>
            </a:r>
            <a:r>
              <a:rPr lang="uk-UA" dirty="0" smtClean="0"/>
              <a:t>" : "</a:t>
            </a:r>
            <a:r>
              <a:rPr lang="uk-UA" dirty="0" err="1" smtClean="0"/>
              <a:t>+val</a:t>
            </a:r>
            <a:r>
              <a:rPr lang="uk-UA" dirty="0" smtClean="0"/>
              <a:t>);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852704"/>
          </a:xfrm>
        </p:spPr>
        <p:txBody>
          <a:bodyPr/>
          <a:lstStyle/>
          <a:p>
            <a:pPr eaLnBrk="1" hangingPunct="1"/>
            <a:r>
              <a:rPr lang="uk-UA" sz="4000" b="1" dirty="0" smtClean="0"/>
              <a:t>Виведення вихідного документа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uk-UA" dirty="0" smtClean="0"/>
              <a:t>Зверніть увагу: </a:t>
            </a:r>
            <a:r>
              <a:rPr lang="en-US" b="1" dirty="0" smtClean="0"/>
              <a:t>DOM (</a:t>
            </a:r>
            <a:r>
              <a:rPr lang="uk-UA" b="1" dirty="0" smtClean="0"/>
              <a:t>принаймні, до </a:t>
            </a:r>
            <a:r>
              <a:rPr lang="en-US" b="1" dirty="0" smtClean="0"/>
              <a:t>Level 3) </a:t>
            </a:r>
            <a:r>
              <a:rPr lang="uk-UA" b="1" dirty="0" smtClean="0"/>
              <a:t>не надає засобів для виведення результуючого дерева в документ.</a:t>
            </a:r>
            <a:r>
              <a:rPr lang="uk-UA" dirty="0" smtClean="0"/>
              <a:t> Це можна запрограмувати, але простіше використати </a:t>
            </a:r>
            <a:r>
              <a:rPr lang="en-US" dirty="0" err="1" smtClean="0"/>
              <a:t>TrAX</a:t>
            </a:r>
            <a:r>
              <a:rPr lang="en-US" dirty="0" smtClean="0"/>
              <a:t>.</a:t>
            </a:r>
            <a:endParaRPr lang="uk-UA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8015288" cy="914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uk-UA" sz="4000" smtClean="0"/>
              <a:t>Трансформації з використанням </a:t>
            </a:r>
            <a:r>
              <a:rPr lang="en-US" sz="4000" smtClean="0"/>
              <a:t>DOM: </a:t>
            </a:r>
            <a:r>
              <a:rPr lang="uk-UA" sz="4000" smtClean="0"/>
              <a:t>загальна схема</a:t>
            </a:r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685800" y="2514600"/>
            <a:ext cx="15240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XML</a:t>
            </a:r>
            <a:endParaRPr lang="uk-UA">
              <a:latin typeface="Arial" charset="0"/>
            </a:endParaRP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3429000" y="2514600"/>
            <a:ext cx="15240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uk-UA">
                <a:latin typeface="Arial" charset="0"/>
              </a:rPr>
              <a:t>Дерево</a:t>
            </a:r>
          </a:p>
        </p:txBody>
      </p:sp>
      <p:sp>
        <p:nvSpPr>
          <p:cNvPr id="15365" name="Line 7"/>
          <p:cNvSpPr>
            <a:spLocks noChangeShapeType="1"/>
          </p:cNvSpPr>
          <p:nvPr/>
        </p:nvSpPr>
        <p:spPr bwMode="auto">
          <a:xfrm>
            <a:off x="2209800" y="3048000"/>
            <a:ext cx="1219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366" name="Text Box 8"/>
          <p:cNvSpPr txBox="1">
            <a:spLocks noChangeArrowheads="1"/>
          </p:cNvSpPr>
          <p:nvPr/>
        </p:nvSpPr>
        <p:spPr bwMode="auto">
          <a:xfrm>
            <a:off x="2438400" y="2667000"/>
            <a:ext cx="704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TrAX</a:t>
            </a:r>
            <a:endParaRPr lang="uk-UA">
              <a:latin typeface="Arial" charset="0"/>
            </a:endParaRPr>
          </a:p>
        </p:txBody>
      </p:sp>
      <p:sp>
        <p:nvSpPr>
          <p:cNvPr id="15367" name="Line 9"/>
          <p:cNvSpPr>
            <a:spLocks noChangeShapeType="1"/>
          </p:cNvSpPr>
          <p:nvPr/>
        </p:nvSpPr>
        <p:spPr bwMode="auto">
          <a:xfrm>
            <a:off x="4114800" y="3505200"/>
            <a:ext cx="0" cy="914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368" name="Rectangle 10"/>
          <p:cNvSpPr>
            <a:spLocks noChangeArrowheads="1"/>
          </p:cNvSpPr>
          <p:nvPr/>
        </p:nvSpPr>
        <p:spPr bwMode="auto">
          <a:xfrm>
            <a:off x="3429000" y="4419600"/>
            <a:ext cx="15240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uk-UA">
                <a:latin typeface="Arial" charset="0"/>
              </a:rPr>
              <a:t>Змінене</a:t>
            </a:r>
          </a:p>
          <a:p>
            <a:pPr algn="ctr"/>
            <a:r>
              <a:rPr lang="uk-UA">
                <a:latin typeface="Arial" charset="0"/>
              </a:rPr>
              <a:t>дерево</a:t>
            </a:r>
          </a:p>
        </p:txBody>
      </p:sp>
      <p:sp>
        <p:nvSpPr>
          <p:cNvPr id="15369" name="Text Box 11"/>
          <p:cNvSpPr txBox="1">
            <a:spLocks noChangeArrowheads="1"/>
          </p:cNvSpPr>
          <p:nvPr/>
        </p:nvSpPr>
        <p:spPr bwMode="auto">
          <a:xfrm>
            <a:off x="3276600" y="3733800"/>
            <a:ext cx="717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DOM</a:t>
            </a:r>
            <a:endParaRPr lang="uk-UA">
              <a:latin typeface="Arial" charset="0"/>
            </a:endParaRPr>
          </a:p>
        </p:txBody>
      </p:sp>
      <p:sp>
        <p:nvSpPr>
          <p:cNvPr id="15370" name="Rectangle 12"/>
          <p:cNvSpPr>
            <a:spLocks noChangeArrowheads="1"/>
          </p:cNvSpPr>
          <p:nvPr/>
        </p:nvSpPr>
        <p:spPr bwMode="auto">
          <a:xfrm>
            <a:off x="6553200" y="4419600"/>
            <a:ext cx="17526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uk-UA">
                <a:latin typeface="Arial" charset="0"/>
              </a:rPr>
              <a:t>Новий</a:t>
            </a:r>
          </a:p>
          <a:p>
            <a:pPr algn="ctr"/>
            <a:r>
              <a:rPr lang="en-US">
                <a:latin typeface="Arial" charset="0"/>
              </a:rPr>
              <a:t>XML</a:t>
            </a:r>
            <a:r>
              <a:rPr lang="uk-UA">
                <a:latin typeface="Arial" charset="0"/>
              </a:rPr>
              <a:t>-документ</a:t>
            </a:r>
          </a:p>
        </p:txBody>
      </p:sp>
      <p:sp>
        <p:nvSpPr>
          <p:cNvPr id="15371" name="Text Box 15"/>
          <p:cNvSpPr txBox="1">
            <a:spLocks noChangeArrowheads="1"/>
          </p:cNvSpPr>
          <p:nvPr/>
        </p:nvSpPr>
        <p:spPr bwMode="auto">
          <a:xfrm>
            <a:off x="5334000" y="4419600"/>
            <a:ext cx="704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TrAX</a:t>
            </a:r>
            <a:endParaRPr lang="uk-UA">
              <a:latin typeface="Arial" charset="0"/>
            </a:endParaRPr>
          </a:p>
        </p:txBody>
      </p:sp>
      <p:sp>
        <p:nvSpPr>
          <p:cNvPr id="15372" name="Line 17"/>
          <p:cNvSpPr>
            <a:spLocks noChangeShapeType="1"/>
          </p:cNvSpPr>
          <p:nvPr/>
        </p:nvSpPr>
        <p:spPr bwMode="auto">
          <a:xfrm>
            <a:off x="4953000" y="4876800"/>
            <a:ext cx="1600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uk-UA" sz="4000" b="1" dirty="0" smtClean="0"/>
              <a:t>Трансформації з використанням </a:t>
            </a:r>
            <a:r>
              <a:rPr lang="en-US" sz="4000" b="1" dirty="0" smtClean="0"/>
              <a:t>DOM: </a:t>
            </a:r>
            <a:r>
              <a:rPr lang="uk-UA" sz="4000" b="1" dirty="0" smtClean="0"/>
              <a:t>отримуємо дерево …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sz="2400" smtClean="0"/>
              <a:t>TransformerFactory factory = TransformerFactory.newInstance();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uk-UA" sz="24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sz="2400" smtClean="0"/>
              <a:t>Transformer transformer = factory.newTransformer();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sz="2400" smtClean="0"/>
              <a:t>Source xml = new StreamSource("books.xml");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sz="2400" smtClean="0"/>
              <a:t>DocumentBuilderFactory docfactory = DocumentBuilderFactory.newInstance();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uk-UA" sz="24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sz="2400" smtClean="0"/>
              <a:t>DocumentBuilder builder= docfactory.newDocumentBuilder();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sz="2400" smtClean="0"/>
              <a:t>Document tree = builder.newDocument();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sz="2400" smtClean="0"/>
              <a:t>transformer.transform(xml,new DOMResult(tree));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uk-UA" sz="4000" b="1" dirty="0" smtClean="0"/>
              <a:t>Трансформації з використанням </a:t>
            </a:r>
            <a:r>
              <a:rPr lang="en-US" sz="4000" b="1" dirty="0" smtClean="0"/>
              <a:t>DOM: </a:t>
            </a:r>
            <a:r>
              <a:rPr lang="uk-UA" sz="4000" b="1" dirty="0" smtClean="0"/>
              <a:t>змінюємо дерево …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sz="2000" dirty="0" err="1" smtClean="0"/>
              <a:t>Element</a:t>
            </a:r>
            <a:r>
              <a:rPr lang="uk-UA" sz="2000" dirty="0" smtClean="0"/>
              <a:t> </a:t>
            </a:r>
            <a:r>
              <a:rPr lang="uk-UA" sz="2000" dirty="0" err="1" smtClean="0"/>
              <a:t>rootElement</a:t>
            </a:r>
            <a:r>
              <a:rPr lang="uk-UA" sz="2000" dirty="0" smtClean="0"/>
              <a:t> = (</a:t>
            </a:r>
            <a:r>
              <a:rPr lang="uk-UA" sz="2000" dirty="0" err="1" smtClean="0"/>
              <a:t>Element</a:t>
            </a:r>
            <a:r>
              <a:rPr lang="uk-UA" sz="2000" dirty="0" smtClean="0"/>
              <a:t>) </a:t>
            </a:r>
            <a:r>
              <a:rPr lang="uk-UA" sz="2000" dirty="0" err="1" smtClean="0"/>
              <a:t>tree.getDocumentElement</a:t>
            </a:r>
            <a:r>
              <a:rPr lang="uk-UA" sz="2000" dirty="0" smtClean="0"/>
              <a:t>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sz="2000" dirty="0" err="1" smtClean="0"/>
              <a:t>rootElement.normalize</a:t>
            </a:r>
            <a:r>
              <a:rPr lang="uk-UA" sz="2000" dirty="0" smtClean="0"/>
              <a:t>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sz="2000" dirty="0" err="1" smtClean="0"/>
              <a:t>Element</a:t>
            </a:r>
            <a:r>
              <a:rPr lang="uk-UA" sz="2000" dirty="0" smtClean="0"/>
              <a:t> </a:t>
            </a:r>
            <a:r>
              <a:rPr lang="uk-UA" sz="2000" dirty="0" err="1" smtClean="0"/>
              <a:t>newbook=</a:t>
            </a:r>
            <a:r>
              <a:rPr lang="uk-UA" sz="2000" dirty="0" smtClean="0"/>
              <a:t> (</a:t>
            </a:r>
            <a:r>
              <a:rPr lang="uk-UA" sz="2000" dirty="0" err="1" smtClean="0"/>
              <a:t>Element</a:t>
            </a:r>
            <a:r>
              <a:rPr lang="uk-UA" sz="2000" dirty="0" smtClean="0"/>
              <a:t>) </a:t>
            </a:r>
            <a:r>
              <a:rPr lang="uk-UA" sz="2000" dirty="0" err="1" smtClean="0"/>
              <a:t>tree.createElement</a:t>
            </a:r>
            <a:r>
              <a:rPr lang="uk-UA" sz="2000" dirty="0" smtClean="0"/>
              <a:t>("</a:t>
            </a:r>
            <a:r>
              <a:rPr lang="uk-UA" sz="2000" dirty="0" err="1" smtClean="0"/>
              <a:t>book</a:t>
            </a:r>
            <a:r>
              <a:rPr lang="uk-UA" sz="2000" dirty="0" smtClean="0"/>
              <a:t>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sz="2000" dirty="0" err="1" smtClean="0"/>
              <a:t>rootElement.appendChild</a:t>
            </a:r>
            <a:r>
              <a:rPr lang="uk-UA" sz="2000" dirty="0" smtClean="0"/>
              <a:t>(</a:t>
            </a:r>
            <a:r>
              <a:rPr lang="uk-UA" sz="2000" dirty="0" err="1" smtClean="0"/>
              <a:t>newbook</a:t>
            </a:r>
            <a:r>
              <a:rPr lang="uk-UA" sz="2000" dirty="0" smtClean="0"/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sz="2000" dirty="0" err="1" smtClean="0"/>
              <a:t>Element</a:t>
            </a:r>
            <a:r>
              <a:rPr lang="uk-UA" sz="2000" dirty="0" smtClean="0"/>
              <a:t> </a:t>
            </a:r>
            <a:r>
              <a:rPr lang="uk-UA" sz="2000" dirty="0" err="1" smtClean="0"/>
              <a:t>newauthor=</a:t>
            </a:r>
            <a:r>
              <a:rPr lang="uk-UA" sz="2000" dirty="0" smtClean="0"/>
              <a:t>(</a:t>
            </a:r>
            <a:r>
              <a:rPr lang="uk-UA" sz="2000" dirty="0" err="1" smtClean="0"/>
              <a:t>Element</a:t>
            </a:r>
            <a:r>
              <a:rPr lang="uk-UA" sz="2000" dirty="0" smtClean="0"/>
              <a:t>) </a:t>
            </a:r>
            <a:r>
              <a:rPr lang="uk-UA" sz="2000" dirty="0" err="1" smtClean="0"/>
              <a:t>tree.createElement</a:t>
            </a:r>
            <a:r>
              <a:rPr lang="uk-UA" sz="2000" dirty="0" smtClean="0"/>
              <a:t>("</a:t>
            </a:r>
            <a:r>
              <a:rPr lang="uk-UA" sz="2000" dirty="0" err="1" smtClean="0"/>
              <a:t>author</a:t>
            </a:r>
            <a:r>
              <a:rPr lang="uk-UA" sz="2000" dirty="0" smtClean="0"/>
              <a:t>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sz="2000" dirty="0" err="1" smtClean="0"/>
              <a:t>newbook.appendChild</a:t>
            </a:r>
            <a:r>
              <a:rPr lang="uk-UA" sz="2000" dirty="0" smtClean="0"/>
              <a:t>(</a:t>
            </a:r>
            <a:r>
              <a:rPr lang="uk-UA" sz="2000" dirty="0" err="1" smtClean="0"/>
              <a:t>newauthor</a:t>
            </a:r>
            <a:r>
              <a:rPr lang="uk-UA" sz="2000" dirty="0" smtClean="0"/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sz="2000" dirty="0" err="1" smtClean="0"/>
              <a:t>Text</a:t>
            </a:r>
            <a:r>
              <a:rPr lang="uk-UA" sz="2000" dirty="0" smtClean="0"/>
              <a:t> </a:t>
            </a:r>
            <a:r>
              <a:rPr lang="uk-UA" sz="2000" dirty="0" err="1" smtClean="0"/>
              <a:t>text=</a:t>
            </a:r>
            <a:r>
              <a:rPr lang="uk-UA" sz="2000" dirty="0" smtClean="0"/>
              <a:t>(</a:t>
            </a:r>
            <a:r>
              <a:rPr lang="uk-UA" sz="2000" dirty="0" err="1" smtClean="0"/>
              <a:t>Text</a:t>
            </a:r>
            <a:r>
              <a:rPr lang="uk-UA" sz="2000" dirty="0" smtClean="0"/>
              <a:t>) </a:t>
            </a:r>
            <a:r>
              <a:rPr lang="uk-UA" sz="2000" dirty="0" err="1" smtClean="0"/>
              <a:t>tree.createTextNode</a:t>
            </a:r>
            <a:r>
              <a:rPr lang="uk-UA" sz="2000" dirty="0" smtClean="0"/>
              <a:t>("</a:t>
            </a:r>
            <a:r>
              <a:rPr lang="uk-UA" sz="2000" dirty="0" err="1" smtClean="0"/>
              <a:t>Sidorov</a:t>
            </a:r>
            <a:r>
              <a:rPr lang="uk-UA" sz="2000" dirty="0" smtClean="0"/>
              <a:t>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uk-UA" sz="20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sz="2000" dirty="0" err="1" smtClean="0"/>
              <a:t>newauthor.appendChild</a:t>
            </a:r>
            <a:r>
              <a:rPr lang="uk-UA" sz="2000" dirty="0" smtClean="0"/>
              <a:t>(</a:t>
            </a:r>
            <a:r>
              <a:rPr lang="uk-UA" sz="2000" dirty="0" err="1" smtClean="0"/>
              <a:t>text</a:t>
            </a:r>
            <a:r>
              <a:rPr lang="uk-UA" sz="2000" dirty="0" smtClean="0"/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sz="2000" dirty="0" err="1" smtClean="0"/>
              <a:t>Element</a:t>
            </a:r>
            <a:r>
              <a:rPr lang="uk-UA" sz="2000" dirty="0" smtClean="0"/>
              <a:t> </a:t>
            </a:r>
            <a:r>
              <a:rPr lang="uk-UA" sz="2000" dirty="0" err="1" smtClean="0"/>
              <a:t>newtitle=</a:t>
            </a:r>
            <a:r>
              <a:rPr lang="uk-UA" sz="2000" dirty="0" smtClean="0"/>
              <a:t>(</a:t>
            </a:r>
            <a:r>
              <a:rPr lang="uk-UA" sz="2000" dirty="0" err="1" smtClean="0"/>
              <a:t>Element</a:t>
            </a:r>
            <a:r>
              <a:rPr lang="uk-UA" sz="2000" dirty="0" smtClean="0"/>
              <a:t>) </a:t>
            </a:r>
            <a:r>
              <a:rPr lang="uk-UA" sz="2000" dirty="0" err="1" smtClean="0"/>
              <a:t>tree.createElement</a:t>
            </a:r>
            <a:r>
              <a:rPr lang="uk-UA" sz="2000" dirty="0" smtClean="0"/>
              <a:t>("</a:t>
            </a:r>
            <a:r>
              <a:rPr lang="uk-UA" sz="2000" dirty="0" err="1" smtClean="0"/>
              <a:t>title</a:t>
            </a:r>
            <a:r>
              <a:rPr lang="uk-UA" sz="2000" dirty="0" smtClean="0"/>
              <a:t>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sz="2000" dirty="0" err="1" smtClean="0"/>
              <a:t>newbook.appendChild</a:t>
            </a:r>
            <a:r>
              <a:rPr lang="uk-UA" sz="2000" dirty="0" smtClean="0"/>
              <a:t>(</a:t>
            </a:r>
            <a:r>
              <a:rPr lang="uk-UA" sz="2000" dirty="0" err="1" smtClean="0"/>
              <a:t>newtitle</a:t>
            </a:r>
            <a:r>
              <a:rPr lang="uk-UA" sz="2000" dirty="0" smtClean="0"/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sz="2000" dirty="0" err="1" smtClean="0"/>
              <a:t>text=</a:t>
            </a:r>
            <a:r>
              <a:rPr lang="uk-UA" sz="2000" dirty="0" smtClean="0"/>
              <a:t>(</a:t>
            </a:r>
            <a:r>
              <a:rPr lang="uk-UA" sz="2000" dirty="0" err="1" smtClean="0"/>
              <a:t>Text</a:t>
            </a:r>
            <a:r>
              <a:rPr lang="uk-UA" sz="2000" dirty="0" smtClean="0"/>
              <a:t>) </a:t>
            </a:r>
            <a:r>
              <a:rPr lang="uk-UA" sz="2000" dirty="0" err="1" smtClean="0"/>
              <a:t>tree.createTextNode</a:t>
            </a:r>
            <a:r>
              <a:rPr lang="uk-UA" sz="2000" dirty="0" smtClean="0"/>
              <a:t>("</a:t>
            </a:r>
            <a:r>
              <a:rPr lang="uk-UA" sz="2000" dirty="0" err="1" smtClean="0"/>
              <a:t>Day</a:t>
            </a:r>
            <a:r>
              <a:rPr lang="uk-UA" sz="2000" dirty="0" smtClean="0"/>
              <a:t> </a:t>
            </a:r>
            <a:r>
              <a:rPr lang="uk-UA" sz="2000" dirty="0" err="1" smtClean="0"/>
              <a:t>of</a:t>
            </a:r>
            <a:r>
              <a:rPr lang="uk-UA" sz="2000" dirty="0" smtClean="0"/>
              <a:t> </a:t>
            </a:r>
            <a:r>
              <a:rPr lang="uk-UA" sz="2000" dirty="0" err="1" smtClean="0"/>
              <a:t>nightmares</a:t>
            </a:r>
            <a:r>
              <a:rPr lang="uk-UA" sz="2000" dirty="0" smtClean="0"/>
              <a:t>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uk-UA" sz="20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sz="2000" dirty="0" err="1" smtClean="0"/>
              <a:t>newtitle.appendChild</a:t>
            </a:r>
            <a:r>
              <a:rPr lang="uk-UA" sz="2000" dirty="0" smtClean="0"/>
              <a:t>(</a:t>
            </a:r>
            <a:r>
              <a:rPr lang="uk-UA" sz="2000" dirty="0" err="1" smtClean="0"/>
              <a:t>text</a:t>
            </a:r>
            <a:r>
              <a:rPr lang="uk-UA" sz="2000" dirty="0" smtClean="0"/>
              <a:t>);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sz="3400" b="1" dirty="0" smtClean="0"/>
              <a:t>Трансформації з використанням </a:t>
            </a:r>
            <a:r>
              <a:rPr lang="en-US" sz="3400" b="1" dirty="0" err="1" smtClean="0"/>
              <a:t>TrAX</a:t>
            </a:r>
            <a:r>
              <a:rPr lang="en-US" sz="3400" b="1" dirty="0" smtClean="0"/>
              <a:t>: </a:t>
            </a:r>
            <a:r>
              <a:rPr lang="uk-UA" sz="3400" b="1" dirty="0" smtClean="0"/>
              <a:t>і отримуємо результуючий документ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Result result = new StreamResult("out.xml");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transformer.transform(new DOMSource(tree),result);</a:t>
            </a:r>
            <a:endParaRPr lang="uk-UA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Заголовок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080120"/>
          </a:xfrm>
        </p:spPr>
        <p:txBody>
          <a:bodyPr>
            <a:normAutofit/>
          </a:bodyPr>
          <a:lstStyle/>
          <a:p>
            <a:pPr eaLnBrk="1" hangingPunct="1"/>
            <a:r>
              <a:rPr lang="uk-UA" sz="4400" b="1" dirty="0" smtClean="0"/>
              <a:t>Підтримка </a:t>
            </a:r>
            <a:r>
              <a:rPr lang="en-US" sz="4400" b="1" dirty="0" err="1" smtClean="0"/>
              <a:t>XPath</a:t>
            </a:r>
            <a:r>
              <a:rPr lang="en-US" sz="4400" b="1" dirty="0" smtClean="0"/>
              <a:t> - </a:t>
            </a:r>
            <a:r>
              <a:rPr lang="uk-UA" sz="4400" b="1" dirty="0" smtClean="0"/>
              <a:t>початок</a:t>
            </a:r>
            <a:endParaRPr lang="ru-RU" sz="4400" b="1" dirty="0" smtClean="0"/>
          </a:p>
        </p:txBody>
      </p:sp>
      <p:sp>
        <p:nvSpPr>
          <p:cNvPr id="19459" name="Содержимое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95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000" dirty="0" smtClean="0"/>
              <a:t>import java.io.*;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/>
              <a:t>import org.w3c.dom.*;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/>
              <a:t>import </a:t>
            </a:r>
            <a:r>
              <a:rPr lang="en-US" sz="2000" dirty="0" err="1" smtClean="0"/>
              <a:t>javax.xml.parsers</a:t>
            </a:r>
            <a:r>
              <a:rPr lang="en-US" sz="2000" dirty="0" smtClean="0"/>
              <a:t>.*;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/>
              <a:t>import </a:t>
            </a:r>
            <a:r>
              <a:rPr lang="en-US" sz="2000" dirty="0" err="1" smtClean="0"/>
              <a:t>javax.xml.namespace</a:t>
            </a:r>
            <a:r>
              <a:rPr lang="en-US" sz="2000" dirty="0" smtClean="0"/>
              <a:t>.*;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/>
              <a:t>import </a:t>
            </a:r>
            <a:r>
              <a:rPr lang="en-US" sz="2000" dirty="0" err="1" smtClean="0"/>
              <a:t>javax.xml.xpath</a:t>
            </a:r>
            <a:r>
              <a:rPr lang="en-US" sz="2000" dirty="0" smtClean="0"/>
              <a:t>.*;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/>
              <a:t>public class </a:t>
            </a:r>
            <a:r>
              <a:rPr lang="en-US" sz="2000" dirty="0" err="1" smtClean="0"/>
              <a:t>xpath</a:t>
            </a:r>
            <a:r>
              <a:rPr lang="en-US" sz="2000" dirty="0" smtClean="0"/>
              <a:t>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/>
              <a:t>public static void main (String [] </a:t>
            </a:r>
            <a:r>
              <a:rPr lang="en-US" sz="2000" dirty="0" err="1" smtClean="0"/>
              <a:t>args</a:t>
            </a:r>
            <a:r>
              <a:rPr lang="en-US" sz="2000" dirty="0" smtClean="0"/>
              <a:t>) throws Exception {</a:t>
            </a:r>
          </a:p>
          <a:p>
            <a:pPr eaLnBrk="1" hangingPunct="1">
              <a:buFont typeface="Wingdings" pitchFamily="2" charset="2"/>
              <a:buNone/>
            </a:pPr>
            <a:endParaRPr lang="en-US" sz="20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/>
              <a:t>String filename="books.xml";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 err="1" smtClean="0"/>
              <a:t>DocumentBuilderFactory</a:t>
            </a:r>
            <a:r>
              <a:rPr lang="en-US" sz="2000" dirty="0" smtClean="0"/>
              <a:t> factory = </a:t>
            </a:r>
            <a:r>
              <a:rPr lang="en-US" sz="2000" dirty="0" err="1" smtClean="0"/>
              <a:t>DocumentBuilderFactory.newInstance</a:t>
            </a:r>
            <a:r>
              <a:rPr lang="en-US" sz="2000" dirty="0" smtClean="0"/>
              <a:t>();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uk-UA" b="1" dirty="0" smtClean="0"/>
              <a:t>Підтримка</a:t>
            </a:r>
            <a:r>
              <a:rPr lang="en-US" b="1" dirty="0" smtClean="0"/>
              <a:t> </a:t>
            </a:r>
            <a:r>
              <a:rPr lang="en-US" b="1" dirty="0" err="1" smtClean="0"/>
              <a:t>XPath</a:t>
            </a:r>
            <a:r>
              <a:rPr lang="en-US" b="1" dirty="0" smtClean="0"/>
              <a:t> - </a:t>
            </a:r>
            <a:r>
              <a:rPr lang="uk-UA" b="1" dirty="0" smtClean="0"/>
              <a:t> основна частина</a:t>
            </a:r>
            <a:endParaRPr lang="ru-RU" b="1" dirty="0" smtClean="0"/>
          </a:p>
        </p:txBody>
      </p:sp>
      <p:sp>
        <p:nvSpPr>
          <p:cNvPr id="2048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3333CC"/>
              </a:buClr>
              <a:buFont typeface="Wingdings" pitchFamily="2" charset="2"/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try {</a:t>
            </a:r>
          </a:p>
          <a:p>
            <a:pPr eaLnBrk="1" hangingPunct="1">
              <a:buClr>
                <a:srgbClr val="3333CC"/>
              </a:buClr>
              <a:buFont typeface="Wingdings" pitchFamily="2" charset="2"/>
              <a:buNone/>
            </a:pPr>
            <a:r>
              <a:rPr lang="en-US" sz="1800" dirty="0" err="1" smtClean="0">
                <a:solidFill>
                  <a:srgbClr val="000000"/>
                </a:solidFill>
              </a:rPr>
              <a:t>DocumentBuilder</a:t>
            </a:r>
            <a:r>
              <a:rPr lang="en-US" sz="1800" dirty="0" smtClean="0">
                <a:solidFill>
                  <a:srgbClr val="000000"/>
                </a:solidFill>
              </a:rPr>
              <a:t> builder=</a:t>
            </a:r>
            <a:r>
              <a:rPr lang="en-US" sz="1800" dirty="0" err="1" smtClean="0">
                <a:solidFill>
                  <a:srgbClr val="000000"/>
                </a:solidFill>
              </a:rPr>
              <a:t>factory.newDocumentBuilder</a:t>
            </a:r>
            <a:r>
              <a:rPr lang="en-US" sz="1800" dirty="0" smtClean="0">
                <a:solidFill>
                  <a:srgbClr val="000000"/>
                </a:solidFill>
              </a:rPr>
              <a:t>();</a:t>
            </a:r>
          </a:p>
          <a:p>
            <a:pPr eaLnBrk="1" hangingPunct="1">
              <a:buClr>
                <a:srgbClr val="3333CC"/>
              </a:buClr>
              <a:buFont typeface="Wingdings" pitchFamily="2" charset="2"/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Document </a:t>
            </a:r>
            <a:r>
              <a:rPr lang="en-US" sz="1800" dirty="0" err="1" smtClean="0">
                <a:solidFill>
                  <a:srgbClr val="000000"/>
                </a:solidFill>
              </a:rPr>
              <a:t>document</a:t>
            </a:r>
            <a:r>
              <a:rPr lang="en-US" sz="1800" dirty="0" smtClean="0">
                <a:solidFill>
                  <a:srgbClr val="000000"/>
                </a:solidFill>
              </a:rPr>
              <a:t> = </a:t>
            </a:r>
            <a:r>
              <a:rPr lang="en-US" sz="1800" dirty="0" err="1" smtClean="0">
                <a:solidFill>
                  <a:srgbClr val="000000"/>
                </a:solidFill>
              </a:rPr>
              <a:t>builder.parse</a:t>
            </a:r>
            <a:r>
              <a:rPr lang="en-US" sz="1800" dirty="0" smtClean="0">
                <a:solidFill>
                  <a:srgbClr val="000000"/>
                </a:solidFill>
              </a:rPr>
              <a:t>(filename);</a:t>
            </a:r>
          </a:p>
          <a:p>
            <a:pPr eaLnBrk="1" hangingPunct="1">
              <a:buClr>
                <a:srgbClr val="3333CC"/>
              </a:buClr>
              <a:buFont typeface="Wingdings" pitchFamily="2" charset="2"/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Element </a:t>
            </a:r>
            <a:r>
              <a:rPr lang="en-US" sz="1800" dirty="0" err="1" smtClean="0">
                <a:solidFill>
                  <a:srgbClr val="000000"/>
                </a:solidFill>
              </a:rPr>
              <a:t>rootElement</a:t>
            </a:r>
            <a:r>
              <a:rPr lang="en-US" sz="1800" dirty="0" smtClean="0">
                <a:solidFill>
                  <a:srgbClr val="000000"/>
                </a:solidFill>
              </a:rPr>
              <a:t> = </a:t>
            </a:r>
            <a:r>
              <a:rPr lang="en-US" sz="1800" dirty="0" err="1" smtClean="0">
                <a:solidFill>
                  <a:srgbClr val="000000"/>
                </a:solidFill>
              </a:rPr>
              <a:t>document.getDocumentElement</a:t>
            </a:r>
            <a:r>
              <a:rPr lang="en-US" sz="1800" dirty="0" smtClean="0">
                <a:solidFill>
                  <a:srgbClr val="000000"/>
                </a:solidFill>
              </a:rPr>
              <a:t>();</a:t>
            </a:r>
          </a:p>
          <a:p>
            <a:pPr eaLnBrk="1" hangingPunct="1">
              <a:buClr>
                <a:srgbClr val="3333CC"/>
              </a:buClr>
              <a:buFont typeface="Wingdings" pitchFamily="2" charset="2"/>
              <a:buNone/>
            </a:pPr>
            <a:r>
              <a:rPr lang="en-US" sz="1800" dirty="0" err="1" smtClean="0">
                <a:solidFill>
                  <a:srgbClr val="000000"/>
                </a:solidFill>
              </a:rPr>
              <a:t>rootElement.normalize</a:t>
            </a:r>
            <a:r>
              <a:rPr lang="en-US" sz="1800" dirty="0" smtClean="0">
                <a:solidFill>
                  <a:srgbClr val="000000"/>
                </a:solidFill>
              </a:rPr>
              <a:t>();</a:t>
            </a:r>
          </a:p>
          <a:p>
            <a:pPr eaLnBrk="1" hangingPunct="1">
              <a:buClr>
                <a:srgbClr val="3333CC"/>
              </a:buClr>
              <a:buFont typeface="Wingdings" pitchFamily="2" charset="2"/>
              <a:buNone/>
            </a:pPr>
            <a:r>
              <a:rPr lang="en-US" sz="2000" b="1" dirty="0" err="1" smtClean="0">
                <a:solidFill>
                  <a:srgbClr val="000000"/>
                </a:solidFill>
              </a:rPr>
              <a:t>XPathFactory</a:t>
            </a:r>
            <a:r>
              <a:rPr lang="en-US" sz="2000" b="1" dirty="0" smtClean="0">
                <a:solidFill>
                  <a:srgbClr val="000000"/>
                </a:solidFill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</a:rPr>
              <a:t>xpfactory</a:t>
            </a:r>
            <a:r>
              <a:rPr lang="en-US" sz="2000" b="1" dirty="0" smtClean="0">
                <a:solidFill>
                  <a:srgbClr val="000000"/>
                </a:solidFill>
              </a:rPr>
              <a:t> = </a:t>
            </a:r>
            <a:r>
              <a:rPr lang="en-US" sz="2000" b="1" dirty="0" err="1" smtClean="0">
                <a:solidFill>
                  <a:srgbClr val="000000"/>
                </a:solidFill>
              </a:rPr>
              <a:t>XPathFactory.newInstance</a:t>
            </a:r>
            <a:r>
              <a:rPr lang="en-US" sz="2000" b="1" dirty="0" smtClean="0">
                <a:solidFill>
                  <a:srgbClr val="000000"/>
                </a:solidFill>
              </a:rPr>
              <a:t>();</a:t>
            </a:r>
          </a:p>
          <a:p>
            <a:pPr eaLnBrk="1" hangingPunct="1">
              <a:buClr>
                <a:srgbClr val="3333CC"/>
              </a:buClr>
              <a:buFont typeface="Wingdings" pitchFamily="2" charset="2"/>
              <a:buNone/>
            </a:pPr>
            <a:r>
              <a:rPr lang="en-US" sz="2000" b="1" dirty="0" err="1" smtClean="0">
                <a:solidFill>
                  <a:srgbClr val="000000"/>
                </a:solidFill>
              </a:rPr>
              <a:t>XPath</a:t>
            </a:r>
            <a:r>
              <a:rPr lang="en-US" sz="2000" b="1" dirty="0" smtClean="0">
                <a:solidFill>
                  <a:srgbClr val="000000"/>
                </a:solidFill>
              </a:rPr>
              <a:t> path = </a:t>
            </a:r>
            <a:r>
              <a:rPr lang="en-US" sz="2000" b="1" dirty="0" err="1" smtClean="0">
                <a:solidFill>
                  <a:srgbClr val="000000"/>
                </a:solidFill>
              </a:rPr>
              <a:t>xpfactory.newXPath</a:t>
            </a:r>
            <a:r>
              <a:rPr lang="en-US" sz="2000" b="1" dirty="0" smtClean="0">
                <a:solidFill>
                  <a:srgbClr val="000000"/>
                </a:solidFill>
              </a:rPr>
              <a:t>();</a:t>
            </a:r>
          </a:p>
          <a:p>
            <a:pPr eaLnBrk="1" hangingPunct="1">
              <a:buClr>
                <a:srgbClr val="3333CC"/>
              </a:buClr>
              <a:buFont typeface="Wingdings" pitchFamily="2" charset="2"/>
              <a:buNone/>
            </a:pPr>
            <a:r>
              <a:rPr lang="en-US" sz="2000" b="1" dirty="0" smtClean="0">
                <a:solidFill>
                  <a:srgbClr val="000000"/>
                </a:solidFill>
              </a:rPr>
              <a:t>String </a:t>
            </a:r>
            <a:r>
              <a:rPr lang="en-US" sz="2000" b="1" dirty="0" err="1" smtClean="0">
                <a:solidFill>
                  <a:srgbClr val="000000"/>
                </a:solidFill>
              </a:rPr>
              <a:t>vl</a:t>
            </a:r>
            <a:r>
              <a:rPr lang="en-US" sz="2000" b="1" dirty="0" smtClean="0">
                <a:solidFill>
                  <a:srgbClr val="000000"/>
                </a:solidFill>
              </a:rPr>
              <a:t> = </a:t>
            </a:r>
            <a:r>
              <a:rPr lang="en-US" sz="2000" b="1" dirty="0" err="1" smtClean="0">
                <a:solidFill>
                  <a:srgbClr val="000000"/>
                </a:solidFill>
              </a:rPr>
              <a:t>path.evaluate</a:t>
            </a:r>
            <a:r>
              <a:rPr lang="en-US" sz="2000" b="1" dirty="0" smtClean="0">
                <a:solidFill>
                  <a:srgbClr val="000000"/>
                </a:solidFill>
              </a:rPr>
              <a:t>("//book[2]/</a:t>
            </a:r>
            <a:r>
              <a:rPr lang="en-US" sz="2000" b="1" dirty="0" err="1" smtClean="0">
                <a:solidFill>
                  <a:srgbClr val="000000"/>
                </a:solidFill>
              </a:rPr>
              <a:t>author",document</a:t>
            </a:r>
            <a:r>
              <a:rPr lang="en-US" sz="2000" b="1" dirty="0" smtClean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buClr>
                <a:srgbClr val="3333CC"/>
              </a:buClr>
              <a:buFont typeface="Wingdings" pitchFamily="2" charset="2"/>
              <a:buNone/>
            </a:pPr>
            <a:r>
              <a:rPr lang="en-US" sz="1800" dirty="0" err="1" smtClean="0">
                <a:solidFill>
                  <a:srgbClr val="000000"/>
                </a:solidFill>
              </a:rPr>
              <a:t>System.out.println</a:t>
            </a:r>
            <a:r>
              <a:rPr lang="en-US" sz="1800" dirty="0" smtClean="0">
                <a:solidFill>
                  <a:srgbClr val="000000"/>
                </a:solidFill>
              </a:rPr>
              <a:t> (“Result of query: "+</a:t>
            </a:r>
            <a:r>
              <a:rPr lang="en-US" sz="1800" dirty="0" err="1" smtClean="0">
                <a:solidFill>
                  <a:srgbClr val="000000"/>
                </a:solidFill>
              </a:rPr>
              <a:t>vl</a:t>
            </a:r>
            <a:r>
              <a:rPr lang="en-US" sz="1800" dirty="0" smtClean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buClr>
                <a:srgbClr val="3333CC"/>
              </a:buClr>
              <a:buFont typeface="Wingdings" pitchFamily="2" charset="2"/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} catch (Exception e) {</a:t>
            </a:r>
            <a:r>
              <a:rPr lang="en-US" sz="1800" dirty="0" err="1" smtClean="0">
                <a:solidFill>
                  <a:srgbClr val="000000"/>
                </a:solidFill>
              </a:rPr>
              <a:t>System.out.println</a:t>
            </a:r>
            <a:r>
              <a:rPr lang="en-US" sz="1800" dirty="0" smtClean="0">
                <a:solidFill>
                  <a:srgbClr val="000000"/>
                </a:solidFill>
              </a:rPr>
              <a:t>(“Error!");}}}</a:t>
            </a:r>
            <a:endParaRPr lang="ru-RU" sz="1800" dirty="0" smtClean="0">
              <a:solidFill>
                <a:srgbClr val="000000"/>
              </a:solidFill>
            </a:endParaRPr>
          </a:p>
          <a:p>
            <a:pPr eaLnBrk="1" hangingPunct="1"/>
            <a:endParaRPr lang="ru-RU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924712"/>
          </a:xfrm>
        </p:spPr>
        <p:txBody>
          <a:bodyPr/>
          <a:lstStyle/>
          <a:p>
            <a:pPr eaLnBrk="1" hangingPunct="1"/>
            <a:r>
              <a:rPr lang="en-US" b="1" dirty="0" smtClean="0"/>
              <a:t>JDOM</a:t>
            </a:r>
            <a:endParaRPr lang="uk-UA" b="1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JDOM - </a:t>
            </a:r>
            <a:r>
              <a:rPr lang="uk-UA" smtClean="0"/>
              <a:t>об</a:t>
            </a:r>
            <a:r>
              <a:rPr lang="en-US" smtClean="0"/>
              <a:t>’</a:t>
            </a:r>
            <a:r>
              <a:rPr lang="uk-UA" smtClean="0"/>
              <a:t>єктна модель документа в </a:t>
            </a:r>
            <a:r>
              <a:rPr lang="en-US" smtClean="0"/>
              <a:t>Java, API </a:t>
            </a:r>
            <a:r>
              <a:rPr lang="uk-UA" smtClean="0"/>
              <a:t>для доступу до дерева документа.</a:t>
            </a:r>
          </a:p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JDOM - </a:t>
            </a:r>
            <a:r>
              <a:rPr lang="uk-UA" smtClean="0">
                <a:solidFill>
                  <a:srgbClr val="FF0000"/>
                </a:solidFill>
              </a:rPr>
              <a:t>це не </a:t>
            </a:r>
            <a:r>
              <a:rPr lang="en-US" smtClean="0">
                <a:solidFill>
                  <a:srgbClr val="FF0000"/>
                </a:solidFill>
              </a:rPr>
              <a:t>W3C DOM!</a:t>
            </a:r>
            <a:endParaRPr lang="uk-UA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229600" cy="936104"/>
          </a:xfrm>
        </p:spPr>
        <p:txBody>
          <a:bodyPr/>
          <a:lstStyle/>
          <a:p>
            <a:pPr eaLnBrk="1" hangingPunct="1"/>
            <a:r>
              <a:rPr lang="uk-UA" sz="4000" b="1" dirty="0" smtClean="0"/>
              <a:t>Основні принципи </a:t>
            </a:r>
            <a:r>
              <a:rPr lang="en-US" sz="4000" b="1" dirty="0" smtClean="0"/>
              <a:t>DOM-</a:t>
            </a:r>
            <a:r>
              <a:rPr lang="uk-UA" sz="4000" b="1" dirty="0" smtClean="0"/>
              <a:t>аналізу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1700809"/>
            <a:ext cx="7772400" cy="462379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DOM - Document Object Model.</a:t>
            </a:r>
          </a:p>
          <a:p>
            <a:pPr eaLnBrk="1" hangingPunct="1">
              <a:lnSpc>
                <a:spcPct val="90000"/>
              </a:lnSpc>
            </a:pPr>
            <a:r>
              <a:rPr lang="uk-UA" dirty="0" smtClean="0"/>
              <a:t>В результаті роботи аналізатора формується дерево документа. Далі застосування може викликати методи для роботи з окремими вузлами цього документа.</a:t>
            </a:r>
          </a:p>
          <a:p>
            <a:pPr eaLnBrk="1" hangingPunct="1">
              <a:lnSpc>
                <a:spcPct val="90000"/>
              </a:lnSpc>
            </a:pPr>
            <a:r>
              <a:rPr lang="uk-UA" dirty="0" smtClean="0"/>
              <a:t>Методи для роботи з окремими вузлами </a:t>
            </a:r>
            <a:r>
              <a:rPr lang="uk-UA" dirty="0" err="1" smtClean="0"/>
              <a:t>інкапсулюються</a:t>
            </a:r>
            <a:r>
              <a:rPr lang="uk-UA" dirty="0" smtClean="0"/>
              <a:t> відповідними класами.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229600" cy="1370416"/>
          </a:xfrm>
        </p:spPr>
        <p:txBody>
          <a:bodyPr>
            <a:noAutofit/>
          </a:bodyPr>
          <a:lstStyle/>
          <a:p>
            <a:pPr eaLnBrk="1" hangingPunct="1"/>
            <a:r>
              <a:rPr lang="uk-UA" sz="4400" b="1" dirty="0" smtClean="0"/>
              <a:t>Загальна характеристика специфікації </a:t>
            </a:r>
            <a:r>
              <a:rPr lang="en-US" sz="4400" b="1" dirty="0" smtClean="0"/>
              <a:t>DOM</a:t>
            </a:r>
            <a:endParaRPr lang="uk-UA" sz="4400" b="1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DOM - </a:t>
            </a:r>
            <a:r>
              <a:rPr lang="uk-UA" smtClean="0"/>
              <a:t>це специфікація, яка розроблялася під егідою консорціуму </a:t>
            </a:r>
            <a:r>
              <a:rPr lang="en-US" smtClean="0"/>
              <a:t>W3C</a:t>
            </a:r>
            <a:r>
              <a:rPr lang="uk-UA" smtClean="0"/>
              <a:t>.</a:t>
            </a:r>
          </a:p>
          <a:p>
            <a:pPr eaLnBrk="1" hangingPunct="1"/>
            <a:r>
              <a:rPr lang="uk-UA" smtClean="0"/>
              <a:t>Незалежна від платформи і мови. Для опису використовується </a:t>
            </a:r>
            <a:r>
              <a:rPr lang="en-US" smtClean="0"/>
              <a:t>IDL (Interface Description Language).</a:t>
            </a:r>
            <a:endParaRPr lang="uk-UA" smtClean="0"/>
          </a:p>
          <a:p>
            <a:pPr eaLnBrk="1" hangingPunct="1"/>
            <a:r>
              <a:rPr lang="uk-UA" smtClean="0"/>
              <a:t>Три рівні специфікації; кожний наступний розширює попередні.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852704"/>
          </a:xfrm>
        </p:spPr>
        <p:txBody>
          <a:bodyPr>
            <a:normAutofit/>
          </a:bodyPr>
          <a:lstStyle/>
          <a:p>
            <a:pPr eaLnBrk="1" hangingPunct="1"/>
            <a:r>
              <a:rPr lang="uk-UA" sz="4400" b="1" dirty="0" smtClean="0"/>
              <a:t>Рівні </a:t>
            </a:r>
            <a:r>
              <a:rPr lang="en-US" sz="4400" b="1" dirty="0" smtClean="0"/>
              <a:t>DOM</a:t>
            </a:r>
            <a:endParaRPr lang="uk-UA" sz="4400" b="1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Level 1</a:t>
            </a:r>
            <a:r>
              <a:rPr lang="en-US" dirty="0" smtClean="0"/>
              <a:t> - </a:t>
            </a:r>
            <a:r>
              <a:rPr lang="uk-UA" dirty="0" smtClean="0"/>
              <a:t>базові можливості;</a:t>
            </a:r>
          </a:p>
          <a:p>
            <a:pPr eaLnBrk="1" hangingPunct="1"/>
            <a:r>
              <a:rPr lang="en-US" b="1" dirty="0" smtClean="0"/>
              <a:t>Level 2</a:t>
            </a:r>
            <a:r>
              <a:rPr lang="en-US" dirty="0" smtClean="0"/>
              <a:t> - </a:t>
            </a:r>
            <a:r>
              <a:rPr lang="uk-UA" dirty="0" smtClean="0"/>
              <a:t>розширення базових класів для підтримки просторів імен; опис </a:t>
            </a:r>
            <a:r>
              <a:rPr lang="en-US" dirty="0" smtClean="0"/>
              <a:t>HTML-</a:t>
            </a:r>
            <a:r>
              <a:rPr lang="uk-UA" dirty="0" smtClean="0"/>
              <a:t>документів та каскадних таблиць стилів і т.п.;</a:t>
            </a:r>
          </a:p>
          <a:p>
            <a:pPr eaLnBrk="1" hangingPunct="1"/>
            <a:r>
              <a:rPr lang="en-US" b="1" dirty="0" smtClean="0"/>
              <a:t>Level 3</a:t>
            </a:r>
            <a:r>
              <a:rPr lang="en-US" dirty="0" smtClean="0"/>
              <a:t> - </a:t>
            </a:r>
            <a:r>
              <a:rPr lang="uk-UA" dirty="0" smtClean="0"/>
              <a:t>завантаження і збереження документів; моделі вмісту </a:t>
            </a:r>
            <a:r>
              <a:rPr lang="en-US" dirty="0" smtClean="0"/>
              <a:t>(DTD </a:t>
            </a:r>
            <a:r>
              <a:rPr lang="uk-UA" dirty="0" smtClean="0"/>
              <a:t>і схеми) і т.п.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8015288" cy="914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uk-UA" sz="4000" smtClean="0"/>
              <a:t>Ієрархія основних інтерфейсів у </a:t>
            </a:r>
            <a:r>
              <a:rPr lang="en-US" sz="4000" smtClean="0"/>
              <a:t>Java-</a:t>
            </a:r>
            <a:r>
              <a:rPr lang="uk-UA" sz="4000" smtClean="0"/>
              <a:t>реалізації </a:t>
            </a:r>
            <a:r>
              <a:rPr lang="en-US" sz="4000" smtClean="0"/>
              <a:t>DOM</a:t>
            </a:r>
            <a:endParaRPr lang="uk-UA" sz="4000" smtClean="0"/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457200" y="3048000"/>
            <a:ext cx="1295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Arial" charset="0"/>
              </a:rPr>
              <a:t>Node</a:t>
            </a:r>
            <a:endParaRPr lang="uk-UA" b="1">
              <a:latin typeface="Arial" charset="0"/>
            </a:endParaRPr>
          </a:p>
        </p:txBody>
      </p:sp>
      <p:sp>
        <p:nvSpPr>
          <p:cNvPr id="7172" name="Rectangle 6"/>
          <p:cNvSpPr>
            <a:spLocks noChangeArrowheads="1"/>
          </p:cNvSpPr>
          <p:nvPr/>
        </p:nvSpPr>
        <p:spPr bwMode="auto">
          <a:xfrm>
            <a:off x="2590800" y="1447800"/>
            <a:ext cx="2362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Arial" charset="0"/>
              </a:rPr>
              <a:t>Document</a:t>
            </a:r>
            <a:endParaRPr lang="uk-UA" b="1">
              <a:latin typeface="Arial" charset="0"/>
            </a:endParaRPr>
          </a:p>
        </p:txBody>
      </p:sp>
      <p:sp>
        <p:nvSpPr>
          <p:cNvPr id="7173" name="Rectangle 7"/>
          <p:cNvSpPr>
            <a:spLocks noChangeArrowheads="1"/>
          </p:cNvSpPr>
          <p:nvPr/>
        </p:nvSpPr>
        <p:spPr bwMode="auto">
          <a:xfrm>
            <a:off x="2590800" y="1905000"/>
            <a:ext cx="2362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Arial" charset="0"/>
              </a:rPr>
              <a:t>DocumentFragment</a:t>
            </a:r>
            <a:endParaRPr lang="uk-UA" b="1">
              <a:latin typeface="Arial" charset="0"/>
            </a:endParaRPr>
          </a:p>
        </p:txBody>
      </p:sp>
      <p:sp>
        <p:nvSpPr>
          <p:cNvPr id="7174" name="Rectangle 8"/>
          <p:cNvSpPr>
            <a:spLocks noChangeArrowheads="1"/>
          </p:cNvSpPr>
          <p:nvPr/>
        </p:nvSpPr>
        <p:spPr bwMode="auto">
          <a:xfrm>
            <a:off x="2590800" y="2362200"/>
            <a:ext cx="2362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Arial" charset="0"/>
              </a:rPr>
              <a:t>DocumentType</a:t>
            </a:r>
            <a:endParaRPr lang="uk-UA" b="1">
              <a:latin typeface="Arial" charset="0"/>
            </a:endParaRPr>
          </a:p>
        </p:txBody>
      </p:sp>
      <p:sp>
        <p:nvSpPr>
          <p:cNvPr id="7175" name="Rectangle 9"/>
          <p:cNvSpPr>
            <a:spLocks noChangeArrowheads="1"/>
          </p:cNvSpPr>
          <p:nvPr/>
        </p:nvSpPr>
        <p:spPr bwMode="auto">
          <a:xfrm>
            <a:off x="2590800" y="2819400"/>
            <a:ext cx="2362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Arial" charset="0"/>
              </a:rPr>
              <a:t>ProcessingInstruction</a:t>
            </a:r>
            <a:endParaRPr lang="uk-UA" b="1">
              <a:latin typeface="Arial" charset="0"/>
            </a:endParaRPr>
          </a:p>
        </p:txBody>
      </p:sp>
      <p:sp>
        <p:nvSpPr>
          <p:cNvPr id="7176" name="Rectangle 10"/>
          <p:cNvSpPr>
            <a:spLocks noChangeArrowheads="1"/>
          </p:cNvSpPr>
          <p:nvPr/>
        </p:nvSpPr>
        <p:spPr bwMode="auto">
          <a:xfrm>
            <a:off x="2590800" y="3276600"/>
            <a:ext cx="2362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Arial" charset="0"/>
              </a:rPr>
              <a:t>CharacterData</a:t>
            </a:r>
            <a:endParaRPr lang="uk-UA" b="1">
              <a:latin typeface="Arial" charset="0"/>
            </a:endParaRPr>
          </a:p>
        </p:txBody>
      </p:sp>
      <p:sp>
        <p:nvSpPr>
          <p:cNvPr id="7177" name="Rectangle 11"/>
          <p:cNvSpPr>
            <a:spLocks noChangeArrowheads="1"/>
          </p:cNvSpPr>
          <p:nvPr/>
        </p:nvSpPr>
        <p:spPr bwMode="auto">
          <a:xfrm>
            <a:off x="2590800" y="3733800"/>
            <a:ext cx="2362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Arial" charset="0"/>
              </a:rPr>
              <a:t>Element</a:t>
            </a:r>
            <a:endParaRPr lang="uk-UA" b="1">
              <a:latin typeface="Arial" charset="0"/>
            </a:endParaRPr>
          </a:p>
        </p:txBody>
      </p:sp>
      <p:sp>
        <p:nvSpPr>
          <p:cNvPr id="7178" name="Rectangle 12"/>
          <p:cNvSpPr>
            <a:spLocks noChangeArrowheads="1"/>
          </p:cNvSpPr>
          <p:nvPr/>
        </p:nvSpPr>
        <p:spPr bwMode="auto">
          <a:xfrm>
            <a:off x="2590800" y="4191000"/>
            <a:ext cx="2362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Arial" charset="0"/>
              </a:rPr>
              <a:t>Attr</a:t>
            </a:r>
            <a:endParaRPr lang="uk-UA" b="1">
              <a:latin typeface="Arial" charset="0"/>
            </a:endParaRPr>
          </a:p>
        </p:txBody>
      </p:sp>
      <p:sp>
        <p:nvSpPr>
          <p:cNvPr id="7179" name="Rectangle 13"/>
          <p:cNvSpPr>
            <a:spLocks noChangeArrowheads="1"/>
          </p:cNvSpPr>
          <p:nvPr/>
        </p:nvSpPr>
        <p:spPr bwMode="auto">
          <a:xfrm>
            <a:off x="2590800" y="4648200"/>
            <a:ext cx="2362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Arial" charset="0"/>
              </a:rPr>
              <a:t>EntityReference</a:t>
            </a:r>
            <a:endParaRPr lang="uk-UA" b="1">
              <a:latin typeface="Arial" charset="0"/>
            </a:endParaRPr>
          </a:p>
        </p:txBody>
      </p:sp>
      <p:sp>
        <p:nvSpPr>
          <p:cNvPr id="7180" name="Rectangle 14"/>
          <p:cNvSpPr>
            <a:spLocks noChangeArrowheads="1"/>
          </p:cNvSpPr>
          <p:nvPr/>
        </p:nvSpPr>
        <p:spPr bwMode="auto">
          <a:xfrm>
            <a:off x="2590800" y="5105400"/>
            <a:ext cx="2362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Arial" charset="0"/>
              </a:rPr>
              <a:t>Entity</a:t>
            </a:r>
            <a:endParaRPr lang="uk-UA" b="1">
              <a:latin typeface="Arial" charset="0"/>
            </a:endParaRPr>
          </a:p>
        </p:txBody>
      </p:sp>
      <p:sp>
        <p:nvSpPr>
          <p:cNvPr id="7181" name="Rectangle 15"/>
          <p:cNvSpPr>
            <a:spLocks noChangeArrowheads="1"/>
          </p:cNvSpPr>
          <p:nvPr/>
        </p:nvSpPr>
        <p:spPr bwMode="auto">
          <a:xfrm>
            <a:off x="2590800" y="5562600"/>
            <a:ext cx="2362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Arial" charset="0"/>
              </a:rPr>
              <a:t>Notation</a:t>
            </a:r>
            <a:endParaRPr lang="uk-UA" b="1">
              <a:latin typeface="Arial" charset="0"/>
            </a:endParaRPr>
          </a:p>
        </p:txBody>
      </p:sp>
      <p:sp>
        <p:nvSpPr>
          <p:cNvPr id="7182" name="Line 16"/>
          <p:cNvSpPr>
            <a:spLocks noChangeShapeType="1"/>
          </p:cNvSpPr>
          <p:nvPr/>
        </p:nvSpPr>
        <p:spPr bwMode="auto">
          <a:xfrm>
            <a:off x="2057400" y="1676400"/>
            <a:ext cx="0" cy="411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183" name="Line 17"/>
          <p:cNvSpPr>
            <a:spLocks noChangeShapeType="1"/>
          </p:cNvSpPr>
          <p:nvPr/>
        </p:nvSpPr>
        <p:spPr bwMode="auto">
          <a:xfrm>
            <a:off x="2057400" y="1676400"/>
            <a:ext cx="533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184" name="Line 18"/>
          <p:cNvSpPr>
            <a:spLocks noChangeShapeType="1"/>
          </p:cNvSpPr>
          <p:nvPr/>
        </p:nvSpPr>
        <p:spPr bwMode="auto">
          <a:xfrm>
            <a:off x="2057400" y="2133600"/>
            <a:ext cx="533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185" name="Line 19"/>
          <p:cNvSpPr>
            <a:spLocks noChangeShapeType="1"/>
          </p:cNvSpPr>
          <p:nvPr/>
        </p:nvSpPr>
        <p:spPr bwMode="auto">
          <a:xfrm>
            <a:off x="2057400" y="2590800"/>
            <a:ext cx="533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186" name="Line 20"/>
          <p:cNvSpPr>
            <a:spLocks noChangeShapeType="1"/>
          </p:cNvSpPr>
          <p:nvPr/>
        </p:nvSpPr>
        <p:spPr bwMode="auto">
          <a:xfrm>
            <a:off x="2057400" y="3048000"/>
            <a:ext cx="533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187" name="Line 21"/>
          <p:cNvSpPr>
            <a:spLocks noChangeShapeType="1"/>
          </p:cNvSpPr>
          <p:nvPr/>
        </p:nvSpPr>
        <p:spPr bwMode="auto">
          <a:xfrm>
            <a:off x="2057400" y="3429000"/>
            <a:ext cx="533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188" name="Line 22"/>
          <p:cNvSpPr>
            <a:spLocks noChangeShapeType="1"/>
          </p:cNvSpPr>
          <p:nvPr/>
        </p:nvSpPr>
        <p:spPr bwMode="auto">
          <a:xfrm>
            <a:off x="2057400" y="3886200"/>
            <a:ext cx="533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189" name="Line 23"/>
          <p:cNvSpPr>
            <a:spLocks noChangeShapeType="1"/>
          </p:cNvSpPr>
          <p:nvPr/>
        </p:nvSpPr>
        <p:spPr bwMode="auto">
          <a:xfrm>
            <a:off x="2057400" y="4343400"/>
            <a:ext cx="533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190" name="Line 24"/>
          <p:cNvSpPr>
            <a:spLocks noChangeShapeType="1"/>
          </p:cNvSpPr>
          <p:nvPr/>
        </p:nvSpPr>
        <p:spPr bwMode="auto">
          <a:xfrm>
            <a:off x="2057400" y="4800600"/>
            <a:ext cx="533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191" name="Line 25"/>
          <p:cNvSpPr>
            <a:spLocks noChangeShapeType="1"/>
          </p:cNvSpPr>
          <p:nvPr/>
        </p:nvSpPr>
        <p:spPr bwMode="auto">
          <a:xfrm>
            <a:off x="2057400" y="5257800"/>
            <a:ext cx="533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192" name="Line 26"/>
          <p:cNvSpPr>
            <a:spLocks noChangeShapeType="1"/>
          </p:cNvSpPr>
          <p:nvPr/>
        </p:nvSpPr>
        <p:spPr bwMode="auto">
          <a:xfrm>
            <a:off x="2057400" y="5791200"/>
            <a:ext cx="533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193" name="Line 27"/>
          <p:cNvSpPr>
            <a:spLocks noChangeShapeType="1"/>
          </p:cNvSpPr>
          <p:nvPr/>
        </p:nvSpPr>
        <p:spPr bwMode="auto">
          <a:xfrm>
            <a:off x="1752600" y="3200400"/>
            <a:ext cx="304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194" name="Line 28"/>
          <p:cNvSpPr>
            <a:spLocks noChangeShapeType="1"/>
          </p:cNvSpPr>
          <p:nvPr/>
        </p:nvSpPr>
        <p:spPr bwMode="auto">
          <a:xfrm>
            <a:off x="4953000" y="3429000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195" name="Rectangle 29"/>
          <p:cNvSpPr>
            <a:spLocks noChangeArrowheads="1"/>
          </p:cNvSpPr>
          <p:nvPr/>
        </p:nvSpPr>
        <p:spPr bwMode="auto">
          <a:xfrm>
            <a:off x="5638800" y="2743200"/>
            <a:ext cx="2362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Arial" charset="0"/>
              </a:rPr>
              <a:t>Comment</a:t>
            </a:r>
            <a:endParaRPr lang="uk-UA" b="1">
              <a:latin typeface="Arial" charset="0"/>
            </a:endParaRPr>
          </a:p>
        </p:txBody>
      </p:sp>
      <p:sp>
        <p:nvSpPr>
          <p:cNvPr id="7196" name="Rectangle 30"/>
          <p:cNvSpPr>
            <a:spLocks noChangeArrowheads="1"/>
          </p:cNvSpPr>
          <p:nvPr/>
        </p:nvSpPr>
        <p:spPr bwMode="auto">
          <a:xfrm>
            <a:off x="5638800" y="3657600"/>
            <a:ext cx="2362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Arial" charset="0"/>
              </a:rPr>
              <a:t>Text</a:t>
            </a:r>
            <a:endParaRPr lang="uk-UA" b="1">
              <a:latin typeface="Arial" charset="0"/>
            </a:endParaRPr>
          </a:p>
        </p:txBody>
      </p:sp>
      <p:sp>
        <p:nvSpPr>
          <p:cNvPr id="7197" name="Line 31"/>
          <p:cNvSpPr>
            <a:spLocks noChangeShapeType="1"/>
          </p:cNvSpPr>
          <p:nvPr/>
        </p:nvSpPr>
        <p:spPr bwMode="auto">
          <a:xfrm>
            <a:off x="5410200" y="2895600"/>
            <a:ext cx="0" cy="990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198" name="Line 32"/>
          <p:cNvSpPr>
            <a:spLocks noChangeShapeType="1"/>
          </p:cNvSpPr>
          <p:nvPr/>
        </p:nvSpPr>
        <p:spPr bwMode="auto">
          <a:xfrm>
            <a:off x="5410200" y="2895600"/>
            <a:ext cx="228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199" name="Line 33"/>
          <p:cNvSpPr>
            <a:spLocks noChangeShapeType="1"/>
          </p:cNvSpPr>
          <p:nvPr/>
        </p:nvSpPr>
        <p:spPr bwMode="auto">
          <a:xfrm>
            <a:off x="5410200" y="3886200"/>
            <a:ext cx="228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200" name="Line 34"/>
          <p:cNvSpPr>
            <a:spLocks noChangeShapeType="1"/>
          </p:cNvSpPr>
          <p:nvPr/>
        </p:nvSpPr>
        <p:spPr bwMode="auto">
          <a:xfrm>
            <a:off x="6858000" y="4038600"/>
            <a:ext cx="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201" name="Rectangle 35"/>
          <p:cNvSpPr>
            <a:spLocks noChangeArrowheads="1"/>
          </p:cNvSpPr>
          <p:nvPr/>
        </p:nvSpPr>
        <p:spPr bwMode="auto">
          <a:xfrm>
            <a:off x="5638800" y="4495800"/>
            <a:ext cx="2362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Arial" charset="0"/>
              </a:rPr>
              <a:t>CDATASection</a:t>
            </a:r>
            <a:endParaRPr lang="uk-UA" b="1">
              <a:latin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pPr eaLnBrk="1" hangingPunct="1"/>
            <a:r>
              <a:rPr lang="uk-UA" sz="4000" b="1" dirty="0" smtClean="0"/>
              <a:t>Інші важливі класи та інтерфейси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DOMImplementation</a:t>
            </a:r>
            <a:r>
              <a:rPr lang="uk-UA" dirty="0" smtClean="0"/>
              <a:t> - дозволяє створювати об</a:t>
            </a:r>
            <a:r>
              <a:rPr lang="en-US" dirty="0" smtClean="0"/>
              <a:t>’</a:t>
            </a:r>
            <a:r>
              <a:rPr lang="uk-UA" dirty="0" err="1" smtClean="0"/>
              <a:t>єкти</a:t>
            </a:r>
            <a:r>
              <a:rPr lang="uk-UA" dirty="0" smtClean="0"/>
              <a:t> </a:t>
            </a:r>
            <a:r>
              <a:rPr lang="en-US" dirty="0" err="1" smtClean="0"/>
              <a:t>DocumentType</a:t>
            </a:r>
            <a:r>
              <a:rPr lang="en-US" dirty="0" smtClean="0"/>
              <a:t> </a:t>
            </a:r>
            <a:r>
              <a:rPr lang="uk-UA" dirty="0" smtClean="0"/>
              <a:t>і</a:t>
            </a:r>
            <a:r>
              <a:rPr lang="en-US" dirty="0" smtClean="0"/>
              <a:t> Document;</a:t>
            </a:r>
          </a:p>
          <a:p>
            <a:pPr eaLnBrk="1" hangingPunct="1"/>
            <a:r>
              <a:rPr lang="en-US" dirty="0" err="1" smtClean="0"/>
              <a:t>DOMException</a:t>
            </a:r>
            <a:r>
              <a:rPr lang="uk-UA" dirty="0" smtClean="0"/>
              <a:t> - клас виключення</a:t>
            </a:r>
            <a:r>
              <a:rPr lang="en-US" dirty="0" smtClean="0"/>
              <a:t>;</a:t>
            </a:r>
          </a:p>
          <a:p>
            <a:pPr eaLnBrk="1" hangingPunct="1"/>
            <a:r>
              <a:rPr lang="en-US" dirty="0" err="1" smtClean="0"/>
              <a:t>NodeList</a:t>
            </a:r>
            <a:r>
              <a:rPr lang="uk-UA" dirty="0" smtClean="0"/>
              <a:t> - набір вузлів;</a:t>
            </a:r>
            <a:endParaRPr lang="en-US" dirty="0" smtClean="0"/>
          </a:p>
          <a:p>
            <a:pPr eaLnBrk="1" hangingPunct="1"/>
            <a:r>
              <a:rPr lang="en-US" dirty="0" err="1" smtClean="0"/>
              <a:t>NamedNodeMap</a:t>
            </a:r>
            <a:r>
              <a:rPr lang="en-US" dirty="0" smtClean="0"/>
              <a:t> - </a:t>
            </a:r>
            <a:r>
              <a:rPr lang="uk-UA" dirty="0" smtClean="0"/>
              <a:t>набір іменованих вузлів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uk-UA" sz="4000" b="1" dirty="0" smtClean="0"/>
              <a:t>Основний інструмент аналізу</a:t>
            </a:r>
            <a:endParaRPr lang="uk-UA" sz="4000" b="1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628800"/>
            <a:ext cx="8229600" cy="4389120"/>
          </a:xfrm>
        </p:spPr>
        <p:txBody>
          <a:bodyPr/>
          <a:lstStyle/>
          <a:p>
            <a:pPr eaLnBrk="1" hangingPunct="1"/>
            <a:r>
              <a:rPr lang="ru-RU" dirty="0" err="1" smtClean="0"/>
              <a:t>клас</a:t>
            </a:r>
            <a:r>
              <a:rPr lang="ru-RU" dirty="0" smtClean="0"/>
              <a:t> </a:t>
            </a:r>
            <a:r>
              <a:rPr lang="en-US" b="1" dirty="0" err="1" smtClean="0"/>
              <a:t>DocumentBuilder</a:t>
            </a:r>
            <a:r>
              <a:rPr lang="ru-RU" dirty="0" smtClean="0"/>
              <a:t>;</a:t>
            </a:r>
            <a:endParaRPr lang="ru-RU" dirty="0" smtClean="0"/>
          </a:p>
          <a:p>
            <a:r>
              <a:rPr lang="en-US" b="1" dirty="0"/>
              <a:t>Document </a:t>
            </a:r>
            <a:r>
              <a:rPr lang="en-US" b="1" dirty="0" err="1"/>
              <a:t>document</a:t>
            </a:r>
            <a:r>
              <a:rPr lang="en-US" b="1" dirty="0"/>
              <a:t> = </a:t>
            </a:r>
            <a:r>
              <a:rPr lang="en-US" b="1" dirty="0" err="1"/>
              <a:t>builder.parse</a:t>
            </a:r>
            <a:r>
              <a:rPr lang="en-US" b="1" dirty="0"/>
              <a:t>(filename</a:t>
            </a:r>
            <a:r>
              <a:rPr lang="en-US" b="1" dirty="0" smtClean="0"/>
              <a:t>)</a:t>
            </a:r>
            <a:r>
              <a:rPr lang="en-US" dirty="0" smtClean="0"/>
              <a:t>;</a:t>
            </a:r>
          </a:p>
          <a:p>
            <a:r>
              <a:rPr lang="en-US" b="1" dirty="0"/>
              <a:t>Element </a:t>
            </a:r>
            <a:r>
              <a:rPr lang="en-US" b="1" dirty="0" err="1"/>
              <a:t>rootElement</a:t>
            </a:r>
            <a:r>
              <a:rPr lang="en-US" b="1" dirty="0"/>
              <a:t> = </a:t>
            </a:r>
            <a:r>
              <a:rPr lang="en-US" b="1" dirty="0" err="1"/>
              <a:t>document.getDocumentElement</a:t>
            </a:r>
            <a:r>
              <a:rPr lang="en-US" b="1" dirty="0" smtClean="0"/>
              <a:t>();</a:t>
            </a:r>
          </a:p>
          <a:p>
            <a:r>
              <a:rPr lang="en-US" b="1" dirty="0" err="1"/>
              <a:t>NodeList</a:t>
            </a:r>
            <a:r>
              <a:rPr lang="en-US" b="1" dirty="0"/>
              <a:t> books = </a:t>
            </a:r>
            <a:r>
              <a:rPr lang="en-US" b="1" dirty="0" err="1"/>
              <a:t>rootElement.getElementsByTagName</a:t>
            </a:r>
            <a:r>
              <a:rPr lang="en-US" b="1" dirty="0"/>
              <a:t>("book");</a:t>
            </a:r>
            <a:endParaRPr lang="uk-UA" b="1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uk-UA" sz="4000" b="1" dirty="0" smtClean="0"/>
              <a:t>Приклад: отримання екземпляру аналізатора і документа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sz="1800" dirty="0" err="1" smtClean="0"/>
              <a:t>import</a:t>
            </a:r>
            <a:r>
              <a:rPr lang="uk-UA" sz="1800" dirty="0" smtClean="0"/>
              <a:t> </a:t>
            </a:r>
            <a:r>
              <a:rPr lang="uk-UA" sz="1800" dirty="0" err="1" smtClean="0"/>
              <a:t>java.io</a:t>
            </a:r>
            <a:r>
              <a:rPr lang="uk-UA" sz="1800" dirty="0" smtClean="0"/>
              <a:t>.*;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sz="1800" dirty="0" err="1" smtClean="0"/>
              <a:t>import</a:t>
            </a:r>
            <a:r>
              <a:rPr lang="uk-UA" sz="1800" dirty="0" smtClean="0"/>
              <a:t> org.w3c.dom.*;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sz="1800" dirty="0" err="1" smtClean="0"/>
              <a:t>import</a:t>
            </a:r>
            <a:r>
              <a:rPr lang="uk-UA" sz="1800" dirty="0" smtClean="0"/>
              <a:t> </a:t>
            </a:r>
            <a:r>
              <a:rPr lang="uk-UA" sz="1800" dirty="0" err="1" smtClean="0"/>
              <a:t>javax.xml.parsers</a:t>
            </a:r>
            <a:r>
              <a:rPr lang="uk-UA" sz="1800" dirty="0" smtClean="0"/>
              <a:t>.*;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sz="1800" dirty="0" err="1" smtClean="0"/>
              <a:t>public</a:t>
            </a:r>
            <a:r>
              <a:rPr lang="uk-UA" sz="1800" dirty="0" smtClean="0"/>
              <a:t> </a:t>
            </a:r>
            <a:r>
              <a:rPr lang="uk-UA" sz="1800" dirty="0" err="1" smtClean="0"/>
              <a:t>class</a:t>
            </a:r>
            <a:r>
              <a:rPr lang="uk-UA" sz="1800" dirty="0" smtClean="0"/>
              <a:t> </a:t>
            </a:r>
            <a:r>
              <a:rPr lang="uk-UA" sz="1800" dirty="0" err="1" smtClean="0"/>
              <a:t>doman</a:t>
            </a:r>
            <a:r>
              <a:rPr lang="uk-UA" sz="1800" dirty="0" smtClean="0"/>
              <a:t>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sz="1800" dirty="0" err="1" smtClean="0"/>
              <a:t>public</a:t>
            </a:r>
            <a:r>
              <a:rPr lang="uk-UA" sz="1800" dirty="0" smtClean="0"/>
              <a:t> </a:t>
            </a:r>
            <a:r>
              <a:rPr lang="uk-UA" sz="1800" dirty="0" err="1" smtClean="0"/>
              <a:t>static</a:t>
            </a:r>
            <a:r>
              <a:rPr lang="uk-UA" sz="1800" dirty="0" smtClean="0"/>
              <a:t> </a:t>
            </a:r>
            <a:r>
              <a:rPr lang="uk-UA" sz="1800" dirty="0" err="1" smtClean="0"/>
              <a:t>void</a:t>
            </a:r>
            <a:r>
              <a:rPr lang="uk-UA" sz="1800" dirty="0" smtClean="0"/>
              <a:t> </a:t>
            </a:r>
            <a:r>
              <a:rPr lang="uk-UA" sz="1800" dirty="0" err="1" smtClean="0"/>
              <a:t>main</a:t>
            </a:r>
            <a:r>
              <a:rPr lang="uk-UA" sz="1800" dirty="0" smtClean="0"/>
              <a:t> (</a:t>
            </a:r>
            <a:r>
              <a:rPr lang="uk-UA" sz="1800" dirty="0" err="1" smtClean="0"/>
              <a:t>String</a:t>
            </a:r>
            <a:r>
              <a:rPr lang="uk-UA" sz="1800" dirty="0" smtClean="0"/>
              <a:t> [] </a:t>
            </a:r>
            <a:r>
              <a:rPr lang="uk-UA" sz="1800" dirty="0" err="1" smtClean="0"/>
              <a:t>args</a:t>
            </a:r>
            <a:r>
              <a:rPr lang="uk-UA" sz="1800" dirty="0" smtClean="0"/>
              <a:t>) </a:t>
            </a:r>
            <a:r>
              <a:rPr lang="uk-UA" sz="1800" dirty="0" err="1" smtClean="0"/>
              <a:t>throws</a:t>
            </a:r>
            <a:r>
              <a:rPr lang="uk-UA" sz="1800" dirty="0" smtClean="0"/>
              <a:t> </a:t>
            </a:r>
            <a:r>
              <a:rPr lang="uk-UA" sz="1800" dirty="0" err="1" smtClean="0"/>
              <a:t>Exception</a:t>
            </a:r>
            <a:r>
              <a:rPr lang="uk-UA" sz="1800" dirty="0" smtClean="0"/>
              <a:t>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uk-UA" sz="18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sz="1800" dirty="0" err="1" smtClean="0"/>
              <a:t>String</a:t>
            </a:r>
            <a:r>
              <a:rPr lang="uk-UA" sz="1800" dirty="0" smtClean="0"/>
              <a:t> </a:t>
            </a:r>
            <a:r>
              <a:rPr lang="uk-UA" sz="1800" dirty="0" err="1" smtClean="0"/>
              <a:t>filename=</a:t>
            </a:r>
            <a:r>
              <a:rPr lang="uk-UA" sz="1800" dirty="0" smtClean="0"/>
              <a:t>"</a:t>
            </a:r>
            <a:r>
              <a:rPr lang="uk-UA" sz="1800" dirty="0" err="1" smtClean="0"/>
              <a:t>books.xml</a:t>
            </a:r>
            <a:r>
              <a:rPr lang="uk-UA" sz="1800" dirty="0" smtClean="0"/>
              <a:t>";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sz="1800" dirty="0" err="1" smtClean="0"/>
              <a:t>DocumentBuilderFactory</a:t>
            </a:r>
            <a:r>
              <a:rPr lang="uk-UA" sz="1800" dirty="0" smtClean="0"/>
              <a:t> </a:t>
            </a:r>
            <a:r>
              <a:rPr lang="uk-UA" sz="1800" dirty="0" err="1" smtClean="0"/>
              <a:t>factory</a:t>
            </a:r>
            <a:r>
              <a:rPr lang="uk-UA" sz="1800" dirty="0" smtClean="0"/>
              <a:t> = </a:t>
            </a:r>
            <a:r>
              <a:rPr lang="uk-UA" sz="1800" dirty="0" err="1" smtClean="0"/>
              <a:t>DocumentBuilderFactory.newInstance</a:t>
            </a:r>
            <a:r>
              <a:rPr lang="uk-UA" sz="1800" dirty="0" smtClean="0"/>
              <a:t>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uk-UA" sz="18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sz="1800" dirty="0" err="1" smtClean="0"/>
              <a:t>try</a:t>
            </a:r>
            <a:r>
              <a:rPr lang="uk-UA" sz="1800" dirty="0" smtClean="0"/>
              <a:t>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sz="1800" dirty="0" err="1" smtClean="0"/>
              <a:t>DocumentBuilder</a:t>
            </a:r>
            <a:r>
              <a:rPr lang="uk-UA" sz="1800" dirty="0" smtClean="0"/>
              <a:t> </a:t>
            </a:r>
            <a:r>
              <a:rPr lang="uk-UA" sz="1800" dirty="0" err="1" smtClean="0"/>
              <a:t>builder=factory.newDocumentBuilder</a:t>
            </a:r>
            <a:r>
              <a:rPr lang="uk-UA" sz="1800" dirty="0" smtClean="0"/>
              <a:t>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sz="1800" dirty="0" err="1" smtClean="0"/>
              <a:t>Document</a:t>
            </a:r>
            <a:r>
              <a:rPr lang="uk-UA" sz="1800" dirty="0" smtClean="0"/>
              <a:t> </a:t>
            </a:r>
            <a:r>
              <a:rPr lang="uk-UA" sz="1800" dirty="0" err="1" smtClean="0"/>
              <a:t>document</a:t>
            </a:r>
            <a:r>
              <a:rPr lang="uk-UA" sz="1800" dirty="0" smtClean="0"/>
              <a:t> = </a:t>
            </a:r>
            <a:r>
              <a:rPr lang="uk-UA" sz="1800" dirty="0" err="1" smtClean="0"/>
              <a:t>builder.parse</a:t>
            </a:r>
            <a:r>
              <a:rPr lang="uk-UA" sz="1800" dirty="0" smtClean="0"/>
              <a:t>(</a:t>
            </a:r>
            <a:r>
              <a:rPr lang="uk-UA" sz="1800" dirty="0" err="1" smtClean="0"/>
              <a:t>filename</a:t>
            </a:r>
            <a:r>
              <a:rPr lang="uk-UA" sz="1800" dirty="0" smtClean="0"/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sz="1800" dirty="0" err="1" smtClean="0"/>
              <a:t>Element</a:t>
            </a:r>
            <a:r>
              <a:rPr lang="uk-UA" sz="1800" dirty="0" smtClean="0"/>
              <a:t> </a:t>
            </a:r>
            <a:r>
              <a:rPr lang="uk-UA" sz="1800" dirty="0" err="1" smtClean="0"/>
              <a:t>rootElement</a:t>
            </a:r>
            <a:r>
              <a:rPr lang="uk-UA" sz="1800" dirty="0" smtClean="0"/>
              <a:t> = </a:t>
            </a:r>
            <a:r>
              <a:rPr lang="uk-UA" sz="1800" dirty="0" err="1" smtClean="0"/>
              <a:t>document.getDocumentElement</a:t>
            </a:r>
            <a:r>
              <a:rPr lang="uk-UA" sz="1800" dirty="0" smtClean="0"/>
              <a:t>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sz="1800" dirty="0" err="1" smtClean="0"/>
              <a:t>rootElement.normalize</a:t>
            </a:r>
            <a:r>
              <a:rPr lang="uk-UA" sz="1800" dirty="0" smtClean="0"/>
              <a:t>();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uk-UA" b="1" dirty="0" smtClean="0"/>
              <a:t>Приклад: робота з елементами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sz="1600" dirty="0" err="1" smtClean="0"/>
              <a:t>NodeList</a:t>
            </a:r>
            <a:r>
              <a:rPr lang="uk-UA" sz="1600" dirty="0" smtClean="0"/>
              <a:t> </a:t>
            </a:r>
            <a:r>
              <a:rPr lang="uk-UA" sz="1600" dirty="0" err="1" smtClean="0"/>
              <a:t>books</a:t>
            </a:r>
            <a:r>
              <a:rPr lang="uk-UA" sz="1600" dirty="0" smtClean="0"/>
              <a:t> = </a:t>
            </a:r>
            <a:r>
              <a:rPr lang="uk-UA" sz="1600" dirty="0" err="1" smtClean="0"/>
              <a:t>rootElement.getElementsByTagName</a:t>
            </a:r>
            <a:r>
              <a:rPr lang="uk-UA" sz="1600" dirty="0" smtClean="0"/>
              <a:t>("</a:t>
            </a:r>
            <a:r>
              <a:rPr lang="uk-UA" sz="1600" dirty="0" err="1" smtClean="0"/>
              <a:t>book</a:t>
            </a:r>
            <a:r>
              <a:rPr lang="uk-UA" sz="1600" dirty="0" smtClean="0"/>
              <a:t>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sz="1600" dirty="0" err="1" smtClean="0"/>
              <a:t>int</a:t>
            </a:r>
            <a:r>
              <a:rPr lang="uk-UA" sz="1600" dirty="0" smtClean="0"/>
              <a:t> </a:t>
            </a:r>
            <a:r>
              <a:rPr lang="uk-UA" sz="1600" dirty="0" err="1" smtClean="0"/>
              <a:t>count</a:t>
            </a:r>
            <a:r>
              <a:rPr lang="uk-UA" sz="1600" dirty="0" smtClean="0"/>
              <a:t> = </a:t>
            </a:r>
            <a:r>
              <a:rPr lang="uk-UA" sz="1600" dirty="0" err="1" smtClean="0"/>
              <a:t>books.getLength</a:t>
            </a:r>
            <a:r>
              <a:rPr lang="uk-UA" sz="1600" dirty="0" smtClean="0"/>
              <a:t>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sz="1600" dirty="0" err="1" smtClean="0"/>
              <a:t>System.out.println</a:t>
            </a:r>
            <a:r>
              <a:rPr lang="uk-UA" sz="1600" dirty="0" smtClean="0"/>
              <a:t>("</a:t>
            </a:r>
            <a:r>
              <a:rPr lang="uk-UA" sz="1600" dirty="0" err="1" smtClean="0"/>
              <a:t>There</a:t>
            </a:r>
            <a:r>
              <a:rPr lang="uk-UA" sz="1600" dirty="0" smtClean="0"/>
              <a:t> </a:t>
            </a:r>
            <a:r>
              <a:rPr lang="uk-UA" sz="1600" dirty="0" err="1" smtClean="0"/>
              <a:t>is</a:t>
            </a:r>
            <a:r>
              <a:rPr lang="uk-UA" sz="1600" dirty="0" smtClean="0"/>
              <a:t> "</a:t>
            </a:r>
            <a:r>
              <a:rPr lang="uk-UA" sz="1600" dirty="0" err="1" smtClean="0"/>
              <a:t>+count+</a:t>
            </a:r>
            <a:r>
              <a:rPr lang="uk-UA" sz="1600" dirty="0" smtClean="0"/>
              <a:t>" </a:t>
            </a:r>
            <a:r>
              <a:rPr lang="uk-UA" sz="1600" dirty="0" err="1" smtClean="0"/>
              <a:t>books</a:t>
            </a:r>
            <a:r>
              <a:rPr lang="uk-UA" sz="1600" dirty="0" smtClean="0"/>
              <a:t>:");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sz="1600" dirty="0" err="1" smtClean="0"/>
              <a:t>for</a:t>
            </a:r>
            <a:r>
              <a:rPr lang="uk-UA" sz="1600" dirty="0" smtClean="0"/>
              <a:t> (</a:t>
            </a:r>
            <a:r>
              <a:rPr lang="uk-UA" sz="1600" dirty="0" err="1" smtClean="0"/>
              <a:t>int</a:t>
            </a:r>
            <a:r>
              <a:rPr lang="uk-UA" sz="1600" dirty="0" smtClean="0"/>
              <a:t> i=0;i&lt;</a:t>
            </a:r>
            <a:r>
              <a:rPr lang="uk-UA" sz="1600" dirty="0" err="1" smtClean="0"/>
              <a:t>count</a:t>
            </a:r>
            <a:r>
              <a:rPr lang="uk-UA" sz="1600" dirty="0" smtClean="0"/>
              <a:t>;i++)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sz="1600" dirty="0" err="1" smtClean="0"/>
              <a:t>Element</a:t>
            </a:r>
            <a:r>
              <a:rPr lang="uk-UA" sz="1600" dirty="0" smtClean="0"/>
              <a:t>  </a:t>
            </a:r>
            <a:r>
              <a:rPr lang="uk-UA" sz="1600" dirty="0" err="1" smtClean="0"/>
              <a:t>book</a:t>
            </a:r>
            <a:r>
              <a:rPr lang="uk-UA" sz="1600" dirty="0" smtClean="0"/>
              <a:t> = (</a:t>
            </a:r>
            <a:r>
              <a:rPr lang="uk-UA" sz="1600" dirty="0" err="1" smtClean="0"/>
              <a:t>Element</a:t>
            </a:r>
            <a:r>
              <a:rPr lang="uk-UA" sz="1600" dirty="0" smtClean="0"/>
              <a:t>) </a:t>
            </a:r>
            <a:r>
              <a:rPr lang="uk-UA" sz="1600" dirty="0" err="1" smtClean="0"/>
              <a:t>books.item</a:t>
            </a:r>
            <a:r>
              <a:rPr lang="uk-UA" sz="1600" dirty="0" smtClean="0"/>
              <a:t>(i);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sz="1600" dirty="0" err="1" smtClean="0"/>
              <a:t>NodeList</a:t>
            </a:r>
            <a:r>
              <a:rPr lang="uk-UA" sz="1600" dirty="0" smtClean="0"/>
              <a:t> </a:t>
            </a:r>
            <a:r>
              <a:rPr lang="uk-UA" sz="1600" dirty="0" err="1" smtClean="0"/>
              <a:t>authors</a:t>
            </a:r>
            <a:r>
              <a:rPr lang="uk-UA" sz="1600" dirty="0" smtClean="0"/>
              <a:t> = </a:t>
            </a:r>
            <a:r>
              <a:rPr lang="uk-UA" sz="1600" dirty="0" err="1" smtClean="0"/>
              <a:t>book.getElementsByTagName</a:t>
            </a:r>
            <a:r>
              <a:rPr lang="uk-UA" sz="1600" dirty="0" smtClean="0"/>
              <a:t>("</a:t>
            </a:r>
            <a:r>
              <a:rPr lang="uk-UA" sz="1600" dirty="0" err="1" smtClean="0"/>
              <a:t>author</a:t>
            </a:r>
            <a:r>
              <a:rPr lang="uk-UA" sz="1600" dirty="0" smtClean="0"/>
              <a:t>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sz="1600" dirty="0" err="1" smtClean="0"/>
              <a:t>Element</a:t>
            </a:r>
            <a:r>
              <a:rPr lang="uk-UA" sz="1600" dirty="0" smtClean="0"/>
              <a:t> </a:t>
            </a:r>
            <a:r>
              <a:rPr lang="uk-UA" sz="1600" dirty="0" err="1" smtClean="0"/>
              <a:t>author</a:t>
            </a:r>
            <a:r>
              <a:rPr lang="uk-UA" sz="1600" dirty="0" smtClean="0"/>
              <a:t> = (</a:t>
            </a:r>
            <a:r>
              <a:rPr lang="uk-UA" sz="1600" dirty="0" err="1" smtClean="0"/>
              <a:t>Element</a:t>
            </a:r>
            <a:r>
              <a:rPr lang="uk-UA" sz="1600" dirty="0" smtClean="0"/>
              <a:t>) </a:t>
            </a:r>
            <a:r>
              <a:rPr lang="uk-UA" sz="1600" dirty="0" err="1" smtClean="0"/>
              <a:t>authors.item</a:t>
            </a:r>
            <a:r>
              <a:rPr lang="uk-UA" sz="1600" dirty="0" smtClean="0"/>
              <a:t>(0);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sz="1600" dirty="0" err="1" smtClean="0"/>
              <a:t>Text</a:t>
            </a:r>
            <a:r>
              <a:rPr lang="uk-UA" sz="1600" dirty="0" smtClean="0"/>
              <a:t> </a:t>
            </a:r>
            <a:r>
              <a:rPr lang="uk-UA" sz="1600" dirty="0" err="1" smtClean="0"/>
              <a:t>authortext</a:t>
            </a:r>
            <a:r>
              <a:rPr lang="uk-UA" sz="1600" dirty="0" smtClean="0"/>
              <a:t> = (</a:t>
            </a:r>
            <a:r>
              <a:rPr lang="uk-UA" sz="1600" dirty="0" err="1" smtClean="0"/>
              <a:t>Text</a:t>
            </a:r>
            <a:r>
              <a:rPr lang="uk-UA" sz="1600" dirty="0" smtClean="0"/>
              <a:t>) </a:t>
            </a:r>
            <a:r>
              <a:rPr lang="uk-UA" sz="1600" dirty="0" err="1" smtClean="0"/>
              <a:t>author.getFirstChild</a:t>
            </a:r>
            <a:r>
              <a:rPr lang="uk-UA" sz="1600" dirty="0" smtClean="0"/>
              <a:t>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sz="1600" dirty="0" err="1" smtClean="0"/>
              <a:t>String</a:t>
            </a:r>
            <a:r>
              <a:rPr lang="uk-UA" sz="1600" dirty="0" smtClean="0"/>
              <a:t> </a:t>
            </a:r>
            <a:r>
              <a:rPr lang="uk-UA" sz="1600" dirty="0" err="1" smtClean="0"/>
              <a:t>authorvalue=authortext.getData</a:t>
            </a:r>
            <a:r>
              <a:rPr lang="uk-UA" sz="1600" dirty="0" smtClean="0"/>
              <a:t>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sz="1600" dirty="0" err="1" smtClean="0"/>
              <a:t>NodeList</a:t>
            </a:r>
            <a:r>
              <a:rPr lang="uk-UA" sz="1600" dirty="0" smtClean="0"/>
              <a:t> </a:t>
            </a:r>
            <a:r>
              <a:rPr lang="uk-UA" sz="1600" dirty="0" err="1" smtClean="0"/>
              <a:t>titles</a:t>
            </a:r>
            <a:r>
              <a:rPr lang="uk-UA" sz="1600" dirty="0" smtClean="0"/>
              <a:t> = </a:t>
            </a:r>
            <a:r>
              <a:rPr lang="uk-UA" sz="1600" dirty="0" err="1" smtClean="0"/>
              <a:t>book.getElementsByTagName</a:t>
            </a:r>
            <a:r>
              <a:rPr lang="uk-UA" sz="1600" dirty="0" smtClean="0"/>
              <a:t>("</a:t>
            </a:r>
            <a:r>
              <a:rPr lang="uk-UA" sz="1600" dirty="0" err="1" smtClean="0"/>
              <a:t>title</a:t>
            </a:r>
            <a:r>
              <a:rPr lang="uk-UA" sz="1600" dirty="0" smtClean="0"/>
              <a:t>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sz="1600" dirty="0" err="1" smtClean="0"/>
              <a:t>Element</a:t>
            </a:r>
            <a:r>
              <a:rPr lang="uk-UA" sz="1600" dirty="0" smtClean="0"/>
              <a:t> </a:t>
            </a:r>
            <a:r>
              <a:rPr lang="uk-UA" sz="1600" dirty="0" err="1" smtClean="0"/>
              <a:t>title</a:t>
            </a:r>
            <a:r>
              <a:rPr lang="uk-UA" sz="1600" dirty="0" smtClean="0"/>
              <a:t> = (</a:t>
            </a:r>
            <a:r>
              <a:rPr lang="uk-UA" sz="1600" dirty="0" err="1" smtClean="0"/>
              <a:t>Element</a:t>
            </a:r>
            <a:r>
              <a:rPr lang="uk-UA" sz="1600" dirty="0" smtClean="0"/>
              <a:t>) </a:t>
            </a:r>
            <a:r>
              <a:rPr lang="uk-UA" sz="1600" dirty="0" err="1" smtClean="0"/>
              <a:t>titles.item</a:t>
            </a:r>
            <a:r>
              <a:rPr lang="uk-UA" sz="1600" dirty="0" smtClean="0"/>
              <a:t>(0);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sz="1600" dirty="0" err="1" smtClean="0"/>
              <a:t>Text</a:t>
            </a:r>
            <a:r>
              <a:rPr lang="uk-UA" sz="1600" dirty="0" smtClean="0"/>
              <a:t> </a:t>
            </a:r>
            <a:r>
              <a:rPr lang="uk-UA" sz="1600" dirty="0" err="1" smtClean="0"/>
              <a:t>titletext</a:t>
            </a:r>
            <a:r>
              <a:rPr lang="uk-UA" sz="1600" dirty="0" smtClean="0"/>
              <a:t> = (</a:t>
            </a:r>
            <a:r>
              <a:rPr lang="uk-UA" sz="1600" dirty="0" err="1" smtClean="0"/>
              <a:t>Text</a:t>
            </a:r>
            <a:r>
              <a:rPr lang="uk-UA" sz="1600" dirty="0" smtClean="0"/>
              <a:t>) </a:t>
            </a:r>
            <a:r>
              <a:rPr lang="uk-UA" sz="1600" dirty="0" err="1" smtClean="0"/>
              <a:t>title.getFirstChild</a:t>
            </a:r>
            <a:r>
              <a:rPr lang="uk-UA" sz="1600" dirty="0" smtClean="0"/>
              <a:t>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sz="1600" dirty="0" err="1" smtClean="0"/>
              <a:t>String</a:t>
            </a:r>
            <a:r>
              <a:rPr lang="uk-UA" sz="1600" dirty="0" smtClean="0"/>
              <a:t> </a:t>
            </a:r>
            <a:r>
              <a:rPr lang="uk-UA" sz="1600" dirty="0" err="1" smtClean="0"/>
              <a:t>titlevalue=titletext.getData</a:t>
            </a:r>
            <a:r>
              <a:rPr lang="uk-UA" sz="1600" dirty="0" smtClean="0"/>
              <a:t>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sz="1600" dirty="0" err="1" smtClean="0"/>
              <a:t>System.out.print</a:t>
            </a:r>
            <a:r>
              <a:rPr lang="uk-UA" sz="1600" dirty="0" smtClean="0"/>
              <a:t>(</a:t>
            </a:r>
            <a:r>
              <a:rPr lang="uk-UA" sz="1600" dirty="0" err="1" smtClean="0"/>
              <a:t>authorvalue+</a:t>
            </a:r>
            <a:r>
              <a:rPr lang="uk-UA" sz="1600" dirty="0" smtClean="0"/>
              <a:t>". "</a:t>
            </a:r>
            <a:r>
              <a:rPr lang="uk-UA" sz="1600" dirty="0" err="1" smtClean="0"/>
              <a:t>+titlevalue</a:t>
            </a:r>
            <a:r>
              <a:rPr lang="uk-UA" sz="1600" dirty="0" smtClean="0"/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sz="1600" dirty="0" err="1" smtClean="0"/>
              <a:t>System.out.println</a:t>
            </a:r>
            <a:r>
              <a:rPr lang="uk-UA" sz="1600" dirty="0" smtClean="0"/>
              <a:t>("");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sz="1600" dirty="0" smtClean="0"/>
              <a:t>}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716</TotalTime>
  <Words>771</Words>
  <Application>Microsoft Office PowerPoint</Application>
  <PresentationFormat>Экран (4:3)</PresentationFormat>
  <Paragraphs>146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6" baseType="lpstr">
      <vt:lpstr>Arial</vt:lpstr>
      <vt:lpstr>Calibri</vt:lpstr>
      <vt:lpstr>Wingdings</vt:lpstr>
      <vt:lpstr>Tahoma</vt:lpstr>
      <vt:lpstr>Constantia</vt:lpstr>
      <vt:lpstr>Wingdings 2</vt:lpstr>
      <vt:lpstr>Поток</vt:lpstr>
      <vt:lpstr>  </vt:lpstr>
      <vt:lpstr>Основні принципи DOM-аналізу</vt:lpstr>
      <vt:lpstr>Загальна характеристика специфікації DOM</vt:lpstr>
      <vt:lpstr>Рівні DOM</vt:lpstr>
      <vt:lpstr>Ієрархія основних інтерфейсів у Java-реалізації DOM</vt:lpstr>
      <vt:lpstr>Інші важливі класи та інтерфейси</vt:lpstr>
      <vt:lpstr>Основний інструмент аналізу</vt:lpstr>
      <vt:lpstr>Приклад: отримання екземпляру аналізатора і документа</vt:lpstr>
      <vt:lpstr>Приклад: робота з елементами</vt:lpstr>
      <vt:lpstr>Значення елемента</vt:lpstr>
      <vt:lpstr>Приклад: робота з атрибутами</vt:lpstr>
      <vt:lpstr>Виведення вихідного документа</vt:lpstr>
      <vt:lpstr>Трансформації з використанням DOM: загальна схема</vt:lpstr>
      <vt:lpstr>Трансформації з використанням DOM: отримуємо дерево …</vt:lpstr>
      <vt:lpstr>Трансформації з використанням DOM: змінюємо дерево …</vt:lpstr>
      <vt:lpstr>Трансформації з використанням TrAX: і отримуємо результуючий документ</vt:lpstr>
      <vt:lpstr>Підтримка XPath - початок</vt:lpstr>
      <vt:lpstr>Підтримка XPath -  основна частина</vt:lpstr>
      <vt:lpstr>JDOM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XML-словник</dc:title>
  <dc:creator>Олецький</dc:creator>
  <cp:lastModifiedBy>Lenovo</cp:lastModifiedBy>
  <cp:revision>80</cp:revision>
  <dcterms:created xsi:type="dcterms:W3CDTF">2005-06-23T18:52:00Z</dcterms:created>
  <dcterms:modified xsi:type="dcterms:W3CDTF">2019-09-23T08:05:30Z</dcterms:modified>
</cp:coreProperties>
</file>