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83" r:id="rId1"/>
  </p:sldMasterIdLst>
  <p:sldIdLst>
    <p:sldId id="293" r:id="rId2"/>
    <p:sldId id="310" r:id="rId3"/>
    <p:sldId id="311" r:id="rId4"/>
    <p:sldId id="312" r:id="rId5"/>
    <p:sldId id="313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71" r:id="rId20"/>
    <p:sldId id="372" r:id="rId21"/>
    <p:sldId id="373" r:id="rId22"/>
  </p:sldIdLst>
  <p:sldSz cx="9144000" cy="6858000" type="screen4x3"/>
  <p:notesSz cx="6858000" cy="9144000"/>
  <p:embeddedFontLst>
    <p:embeddedFont>
      <p:font typeface="Calibri" pitchFamily="34" charset="0"/>
      <p:regular r:id="rId23"/>
      <p:bold r:id="rId24"/>
      <p:italic r:id="rId25"/>
      <p:boldItalic r:id="rId26"/>
    </p:embeddedFont>
    <p:embeddedFont>
      <p:font typeface="Tahoma" pitchFamily="34" charset="0"/>
      <p:regular r:id="rId27"/>
      <p:bold r:id="rId28"/>
    </p:embeddedFont>
    <p:embeddedFont>
      <p:font typeface="Constantia" pitchFamily="18" charset="0"/>
      <p:regular r:id="rId29"/>
      <p:bold r:id="rId30"/>
      <p:italic r:id="rId31"/>
      <p:boldItalic r:id="rId32"/>
    </p:embeddedFont>
    <p:embeddedFont>
      <p:font typeface="Wingdings 2" pitchFamily="18" charset="2"/>
      <p:regular r:id="rId33"/>
    </p:embeddedFont>
  </p:embeddedFontLst>
  <p:defaultTextStyle>
    <a:defPPr>
      <a:defRPr lang="uk-U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723" autoAdjust="0"/>
  </p:normalViewPr>
  <p:slideViewPr>
    <p:cSldViewPr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FF0677-31C1-4394-BBAD-5E2FF64BAC60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A7D16-F0DB-46CA-9205-A50350EA5BFF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1D7170-4934-4CB6-B0BC-29FF264CB26E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E1F90-63D6-49CB-B768-DAC80F429164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E2206D-6755-46A2-AB72-FC76F3327CC4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581D26-988D-4BC5-8A84-68FA8561EB64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49DD4-F62E-4C48-8C43-640813F0E7FA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3BB09-5FE6-4EA5-A47B-4715B3937225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3746A-54B3-4BB5-9098-892643EBCF53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37028-FDFF-4AB0-922D-CAF1D10E2250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1945B826-C52A-4E8B-B552-20DF8ACCBE9F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D69B5F30-AA9E-43BA-AB83-D5E39BB934A4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r" eaLnBrk="1" hangingPunct="1"/>
            <a:r>
              <a:rPr lang="en-US" sz="3200" smtClean="0">
                <a:latin typeface="Arial" charset="0"/>
              </a:rPr>
              <a:t>  </a:t>
            </a:r>
            <a:endParaRPr lang="uk-UA" sz="320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uk-UA" sz="3600" b="1" smtClean="0"/>
              <a:t>Потоковий аналіз </a:t>
            </a:r>
            <a:r>
              <a:rPr lang="en-US" sz="3600" b="1" smtClean="0"/>
              <a:t>XML</a:t>
            </a:r>
            <a:r>
              <a:rPr lang="uk-UA" sz="3600" b="1" smtClean="0"/>
              <a:t>-документів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b="1" dirty="0" smtClean="0"/>
              <a:t>Приклад використання </a:t>
            </a:r>
            <a:r>
              <a:rPr lang="en-US" b="1" dirty="0" smtClean="0"/>
              <a:t>SAX-</a:t>
            </a:r>
            <a:r>
              <a:rPr lang="uk-UA" b="1" dirty="0" smtClean="0"/>
              <a:t>аналізатора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dirty="0" smtClean="0"/>
              <a:t>Дано книжковий каталог. Виводяться всі книжки та підраховується їх кількість.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pPr eaLnBrk="1" hangingPunct="1"/>
            <a:r>
              <a:rPr lang="uk-UA" b="1" dirty="0" smtClean="0"/>
              <a:t>Виклик аналізатора: код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import </a:t>
            </a:r>
            <a:r>
              <a:rPr lang="en-US" sz="1800" dirty="0" err="1" smtClean="0"/>
              <a:t>javax.xml.parsers</a:t>
            </a:r>
            <a:r>
              <a:rPr lang="en-US" sz="1800" dirty="0" smtClean="0"/>
              <a:t>.*;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import </a:t>
            </a:r>
            <a:r>
              <a:rPr lang="en-US" sz="1800" dirty="0" err="1" smtClean="0"/>
              <a:t>org.xml.sax</a:t>
            </a:r>
            <a:r>
              <a:rPr lang="en-US" sz="1800" dirty="0" smtClean="0"/>
              <a:t>.*;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import </a:t>
            </a:r>
            <a:r>
              <a:rPr lang="en-US" sz="1800" dirty="0" err="1" smtClean="0"/>
              <a:t>org.xml.sax.helpers</a:t>
            </a:r>
            <a:r>
              <a:rPr lang="en-US" sz="1800" dirty="0" smtClean="0"/>
              <a:t>.*;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public class </a:t>
            </a:r>
            <a:r>
              <a:rPr lang="en-US" sz="1800" dirty="0" err="1" smtClean="0"/>
              <a:t>outp</a:t>
            </a:r>
            <a:r>
              <a:rPr lang="en-US" sz="1800" dirty="0" smtClean="0"/>
              <a:t>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public static void main (String[] </a:t>
            </a:r>
            <a:r>
              <a:rPr lang="en-US" sz="1800" dirty="0" err="1" smtClean="0"/>
              <a:t>args</a:t>
            </a:r>
            <a:r>
              <a:rPr lang="en-US" sz="1800" dirty="0" smtClean="0"/>
              <a:t>) throws Exception{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String filename="books.xml";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 smtClean="0"/>
              <a:t>DefaultHandler</a:t>
            </a:r>
            <a:r>
              <a:rPr lang="en-US" sz="1800" dirty="0" smtClean="0"/>
              <a:t> handler= new </a:t>
            </a:r>
            <a:r>
              <a:rPr lang="en-US" sz="1800" dirty="0" smtClean="0"/>
              <a:t>Counter</a:t>
            </a:r>
            <a:r>
              <a:rPr lang="en-US" sz="1800" dirty="0" smtClean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 smtClean="0"/>
              <a:t>SAXParserFactory</a:t>
            </a:r>
            <a:r>
              <a:rPr lang="en-US" sz="1800" dirty="0" smtClean="0"/>
              <a:t> factory=</a:t>
            </a:r>
            <a:r>
              <a:rPr lang="en-US" sz="1800" dirty="0" err="1" smtClean="0"/>
              <a:t>SAXParserFactory.newInstance</a:t>
            </a:r>
            <a:r>
              <a:rPr lang="en-US" sz="1800" dirty="0" smtClean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 smtClean="0"/>
              <a:t>SAXParser</a:t>
            </a:r>
            <a:r>
              <a:rPr lang="en-US" sz="1800" dirty="0" smtClean="0"/>
              <a:t> parser = </a:t>
            </a:r>
            <a:r>
              <a:rPr lang="en-US" sz="1800" dirty="0" err="1" smtClean="0"/>
              <a:t>factory.newSAXParser</a:t>
            </a:r>
            <a:r>
              <a:rPr lang="en-US" sz="1800" dirty="0" smtClean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 smtClean="0"/>
              <a:t>parser.parse</a:t>
            </a:r>
            <a:r>
              <a:rPr lang="en-US" sz="1800" dirty="0" smtClean="0"/>
              <a:t>(</a:t>
            </a:r>
            <a:r>
              <a:rPr lang="en-US" sz="1800" dirty="0" err="1" smtClean="0"/>
              <a:t>filename,handler</a:t>
            </a:r>
            <a:r>
              <a:rPr lang="en-US" sz="1800" dirty="0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}</a:t>
            </a:r>
            <a:endParaRPr lang="uk-UA" sz="18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b="1" dirty="0" smtClean="0"/>
              <a:t>Клас обробника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uk-UA" dirty="0" err="1" smtClean="0"/>
              <a:t>import</a:t>
            </a:r>
            <a:r>
              <a:rPr lang="uk-UA" dirty="0" smtClean="0"/>
              <a:t> </a:t>
            </a:r>
            <a:r>
              <a:rPr lang="uk-UA" dirty="0" err="1" smtClean="0"/>
              <a:t>org.xml.sax</a:t>
            </a:r>
            <a:r>
              <a:rPr lang="uk-UA" dirty="0" smtClean="0"/>
              <a:t>.*;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uk-UA" dirty="0" err="1" smtClean="0"/>
              <a:t>import</a:t>
            </a:r>
            <a:r>
              <a:rPr lang="uk-UA" dirty="0" smtClean="0"/>
              <a:t> </a:t>
            </a:r>
            <a:r>
              <a:rPr lang="uk-UA" dirty="0" err="1" smtClean="0"/>
              <a:t>org.xml.sax.helpers</a:t>
            </a:r>
            <a:r>
              <a:rPr lang="uk-UA" dirty="0" smtClean="0"/>
              <a:t>.*;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uk-UA" b="1" dirty="0" err="1" smtClean="0"/>
              <a:t>public</a:t>
            </a:r>
            <a:r>
              <a:rPr lang="uk-UA" b="1" dirty="0" smtClean="0"/>
              <a:t> </a:t>
            </a:r>
            <a:r>
              <a:rPr lang="uk-UA" b="1" dirty="0" err="1" smtClean="0"/>
              <a:t>class</a:t>
            </a:r>
            <a:r>
              <a:rPr lang="uk-UA" b="1" dirty="0" smtClean="0"/>
              <a:t> </a:t>
            </a:r>
            <a:r>
              <a:rPr lang="en-US" b="1" dirty="0" err="1"/>
              <a:t>C</a:t>
            </a:r>
            <a:r>
              <a:rPr lang="uk-UA" b="1" dirty="0" err="1" smtClean="0"/>
              <a:t>ounter</a:t>
            </a:r>
            <a:r>
              <a:rPr lang="uk-UA" b="1" dirty="0" smtClean="0"/>
              <a:t> </a:t>
            </a:r>
            <a:r>
              <a:rPr lang="uk-UA" b="1" dirty="0" err="1" smtClean="0"/>
              <a:t>extends</a:t>
            </a:r>
            <a:r>
              <a:rPr lang="uk-UA" b="1" dirty="0" smtClean="0"/>
              <a:t> </a:t>
            </a:r>
            <a:r>
              <a:rPr lang="uk-UA" b="1" dirty="0" err="1" smtClean="0"/>
              <a:t>DefaultHandler</a:t>
            </a:r>
            <a:r>
              <a:rPr lang="uk-UA" b="1" dirty="0" smtClean="0"/>
              <a:t> </a:t>
            </a:r>
            <a:r>
              <a:rPr lang="uk-UA" dirty="0" smtClean="0"/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uk-UA" dirty="0" err="1" smtClean="0"/>
              <a:t>public</a:t>
            </a:r>
            <a:r>
              <a:rPr lang="uk-UA" dirty="0" smtClean="0"/>
              <a:t> </a:t>
            </a:r>
            <a:r>
              <a:rPr lang="uk-UA" dirty="0" err="1" smtClean="0"/>
              <a:t>int</a:t>
            </a:r>
            <a:r>
              <a:rPr lang="uk-UA" dirty="0" smtClean="0"/>
              <a:t> </a:t>
            </a:r>
            <a:r>
              <a:rPr lang="en-US" dirty="0" err="1"/>
              <a:t>c</a:t>
            </a:r>
            <a:r>
              <a:rPr lang="uk-UA" dirty="0" err="1" smtClean="0"/>
              <a:t>nt</a:t>
            </a:r>
            <a:r>
              <a:rPr lang="uk-UA" dirty="0" smtClean="0"/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uk-UA" dirty="0" err="1" smtClean="0"/>
              <a:t>String</a:t>
            </a:r>
            <a:r>
              <a:rPr lang="uk-UA" dirty="0" smtClean="0"/>
              <a:t> </a:t>
            </a:r>
            <a:r>
              <a:rPr lang="en-US" dirty="0" err="1"/>
              <a:t>e</a:t>
            </a:r>
            <a:r>
              <a:rPr lang="uk-UA" dirty="0" err="1" smtClean="0"/>
              <a:t>lem</a:t>
            </a:r>
            <a:r>
              <a:rPr lang="uk-UA" dirty="0" smtClean="0"/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uk-UA" i="1" dirty="0" smtClean="0"/>
              <a:t>			методи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}</a:t>
            </a:r>
            <a:endParaRPr lang="uk-UA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996720"/>
          </a:xfrm>
        </p:spPr>
        <p:txBody>
          <a:bodyPr/>
          <a:lstStyle/>
          <a:p>
            <a:pPr eaLnBrk="1" hangingPunct="1"/>
            <a:r>
              <a:rPr lang="uk-UA" b="1" dirty="0" smtClean="0"/>
              <a:t>Початок документа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uk-UA" dirty="0" err="1" smtClean="0"/>
              <a:t>public</a:t>
            </a:r>
            <a:r>
              <a:rPr lang="uk-UA" dirty="0" smtClean="0"/>
              <a:t> </a:t>
            </a:r>
            <a:r>
              <a:rPr lang="uk-UA" dirty="0" err="1" smtClean="0"/>
              <a:t>void</a:t>
            </a:r>
            <a:r>
              <a:rPr lang="uk-UA" dirty="0" smtClean="0"/>
              <a:t> </a:t>
            </a:r>
            <a:r>
              <a:rPr lang="uk-UA" dirty="0" err="1" smtClean="0"/>
              <a:t>startDocument</a:t>
            </a:r>
            <a:r>
              <a:rPr lang="uk-UA" dirty="0" smtClean="0"/>
              <a:t> ()</a:t>
            </a:r>
          </a:p>
          <a:p>
            <a:pPr eaLnBrk="1" hangingPunct="1">
              <a:buFont typeface="Wingdings" pitchFamily="2" charset="2"/>
              <a:buNone/>
            </a:pPr>
            <a:r>
              <a:rPr lang="uk-UA" dirty="0" smtClean="0"/>
              <a:t>{</a:t>
            </a:r>
            <a:r>
              <a:rPr lang="uk-UA" dirty="0" err="1" smtClean="0"/>
              <a:t>System.out.println</a:t>
            </a:r>
            <a:r>
              <a:rPr lang="uk-UA" dirty="0" smtClean="0"/>
              <a:t>("YOU CAN DO THIS EVEN WITHOUT JAXP...");</a:t>
            </a:r>
          </a:p>
          <a:p>
            <a:pPr eaLnBrk="1" hangingPunct="1">
              <a:buFont typeface="Wingdings" pitchFamily="2" charset="2"/>
              <a:buNone/>
            </a:pPr>
            <a:r>
              <a:rPr lang="uk-UA" dirty="0" err="1" smtClean="0"/>
              <a:t>System.out.println</a:t>
            </a:r>
            <a:r>
              <a:rPr lang="uk-UA" dirty="0" smtClean="0"/>
              <a:t>(" ");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c</a:t>
            </a:r>
            <a:r>
              <a:rPr lang="uk-UA" dirty="0" smtClean="0"/>
              <a:t>nt=0</a:t>
            </a:r>
            <a:r>
              <a:rPr lang="uk-UA" dirty="0" smtClean="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uk-UA" dirty="0" smtClean="0"/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pPr eaLnBrk="1" hangingPunct="1"/>
            <a:r>
              <a:rPr lang="uk-UA" b="1" dirty="0" smtClean="0"/>
              <a:t>Кінець документа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public void endDocument 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{System.out.println("The amount of  books is  "+Cnt);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}</a:t>
            </a:r>
            <a:endParaRPr lang="uk-UA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pPr eaLnBrk="1" hangingPunct="1"/>
            <a:r>
              <a:rPr lang="uk-UA" b="1" dirty="0" smtClean="0"/>
              <a:t>Текстовий вузол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000" dirty="0" err="1" smtClean="0"/>
              <a:t>public</a:t>
            </a:r>
            <a:r>
              <a:rPr lang="uk-UA" sz="2000" dirty="0" smtClean="0"/>
              <a:t> </a:t>
            </a:r>
            <a:r>
              <a:rPr lang="uk-UA" sz="2000" dirty="0" err="1" smtClean="0"/>
              <a:t>void</a:t>
            </a:r>
            <a:r>
              <a:rPr lang="uk-UA" sz="2000" dirty="0" smtClean="0"/>
              <a:t> </a:t>
            </a:r>
            <a:r>
              <a:rPr lang="uk-UA" sz="2000" dirty="0" err="1" smtClean="0"/>
              <a:t>characters</a:t>
            </a:r>
            <a:r>
              <a:rPr lang="uk-UA" sz="2000" dirty="0" smtClean="0"/>
              <a:t> (</a:t>
            </a:r>
            <a:r>
              <a:rPr lang="uk-UA" sz="2000" dirty="0" err="1" smtClean="0"/>
              <a:t>char</a:t>
            </a:r>
            <a:r>
              <a:rPr lang="uk-UA" sz="2000" dirty="0" smtClean="0"/>
              <a:t> [] </a:t>
            </a:r>
            <a:r>
              <a:rPr lang="uk-UA" sz="2000" dirty="0" err="1" smtClean="0"/>
              <a:t>chars</a:t>
            </a:r>
            <a:r>
              <a:rPr lang="uk-UA" sz="2000" dirty="0" smtClean="0"/>
              <a:t>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000" dirty="0" smtClean="0"/>
              <a:t>			</a:t>
            </a:r>
            <a:r>
              <a:rPr lang="uk-UA" sz="2000" dirty="0" err="1" smtClean="0"/>
              <a:t>int</a:t>
            </a:r>
            <a:r>
              <a:rPr lang="uk-UA" sz="2000" dirty="0" smtClean="0"/>
              <a:t> </a:t>
            </a:r>
            <a:r>
              <a:rPr lang="uk-UA" sz="2000" dirty="0" err="1" smtClean="0"/>
              <a:t>startIndex</a:t>
            </a:r>
            <a:r>
              <a:rPr lang="uk-UA" sz="2000" dirty="0" smtClean="0"/>
              <a:t>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000" dirty="0" smtClean="0"/>
              <a:t>			</a:t>
            </a:r>
            <a:r>
              <a:rPr lang="uk-UA" sz="2000" dirty="0" err="1" smtClean="0"/>
              <a:t>int</a:t>
            </a:r>
            <a:r>
              <a:rPr lang="uk-UA" sz="2000" dirty="0" smtClean="0"/>
              <a:t> </a:t>
            </a:r>
            <a:r>
              <a:rPr lang="uk-UA" sz="2000" dirty="0" err="1" smtClean="0"/>
              <a:t>endIndex</a:t>
            </a:r>
            <a:r>
              <a:rPr lang="uk-UA" sz="2000" dirty="0" smtClean="0"/>
              <a:t>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000" b="1" dirty="0" err="1" smtClean="0"/>
              <a:t>String</a:t>
            </a:r>
            <a:r>
              <a:rPr lang="uk-UA" sz="2000" b="1" dirty="0" smtClean="0"/>
              <a:t> </a:t>
            </a:r>
            <a:r>
              <a:rPr lang="uk-UA" sz="2000" b="1" dirty="0" err="1" smtClean="0"/>
              <a:t>dataString</a:t>
            </a:r>
            <a:r>
              <a:rPr lang="uk-UA" sz="2000" b="1" dirty="0" smtClean="0"/>
              <a:t> = </a:t>
            </a:r>
            <a:r>
              <a:rPr lang="uk-UA" sz="2000" b="1" dirty="0" err="1" smtClean="0"/>
              <a:t>new</a:t>
            </a:r>
            <a:r>
              <a:rPr lang="uk-UA" sz="2000" b="1" dirty="0" smtClean="0"/>
              <a:t> </a:t>
            </a:r>
            <a:r>
              <a:rPr lang="uk-UA" sz="2000" b="1" dirty="0" err="1" smtClean="0"/>
              <a:t>String</a:t>
            </a:r>
            <a:r>
              <a:rPr lang="uk-UA" sz="2000" b="1" dirty="0" smtClean="0"/>
              <a:t> (</a:t>
            </a:r>
            <a:r>
              <a:rPr lang="uk-UA" sz="2000" b="1" dirty="0" err="1" smtClean="0"/>
              <a:t>chars</a:t>
            </a:r>
            <a:r>
              <a:rPr lang="uk-UA" sz="2000" b="1" dirty="0" smtClean="0"/>
              <a:t>, </a:t>
            </a:r>
            <a:r>
              <a:rPr lang="uk-UA" sz="2000" b="1" dirty="0" err="1" smtClean="0"/>
              <a:t>startIndex</a:t>
            </a:r>
            <a:r>
              <a:rPr lang="uk-UA" sz="2000" b="1" dirty="0" smtClean="0"/>
              <a:t>, </a:t>
            </a:r>
            <a:r>
              <a:rPr lang="uk-UA" sz="2000" b="1" dirty="0" err="1" smtClean="0"/>
              <a:t>endIndex</a:t>
            </a:r>
            <a:r>
              <a:rPr lang="uk-UA" sz="2000" b="1" dirty="0" smtClean="0"/>
              <a:t>)</a:t>
            </a:r>
            <a:r>
              <a:rPr lang="uk-UA" sz="2000" b="1" dirty="0" err="1" smtClean="0"/>
              <a:t>.trim</a:t>
            </a:r>
            <a:r>
              <a:rPr lang="uk-UA" sz="2000" b="1" dirty="0" smtClean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000" b="1" dirty="0" err="1" smtClean="0"/>
              <a:t>if</a:t>
            </a:r>
            <a:r>
              <a:rPr lang="uk-UA" sz="2000" b="1" dirty="0" smtClean="0"/>
              <a:t> </a:t>
            </a:r>
            <a:r>
              <a:rPr lang="uk-UA" sz="2000" b="1" dirty="0" smtClean="0"/>
              <a:t>(</a:t>
            </a:r>
            <a:r>
              <a:rPr lang="en-US" sz="2000" b="1" dirty="0" err="1"/>
              <a:t>e</a:t>
            </a:r>
            <a:r>
              <a:rPr lang="uk-UA" sz="2000" b="1" dirty="0" err="1" smtClean="0"/>
              <a:t>lem.equals</a:t>
            </a:r>
            <a:r>
              <a:rPr lang="uk-UA" sz="2000" b="1" dirty="0" smtClean="0"/>
              <a:t>("</a:t>
            </a:r>
            <a:r>
              <a:rPr lang="uk-UA" sz="2000" b="1" dirty="0" err="1" smtClean="0"/>
              <a:t>author</a:t>
            </a:r>
            <a:r>
              <a:rPr lang="uk-UA" sz="2000" b="1" dirty="0" smtClean="0"/>
              <a:t>")) </a:t>
            </a:r>
            <a:r>
              <a:rPr lang="uk-UA" sz="2000" b="1" dirty="0" err="1" smtClean="0"/>
              <a:t>System.out.print</a:t>
            </a:r>
            <a:r>
              <a:rPr lang="uk-UA" sz="2000" b="1" dirty="0" smtClean="0"/>
              <a:t>(</a:t>
            </a:r>
            <a:r>
              <a:rPr lang="uk-UA" sz="2000" b="1" dirty="0" err="1" smtClean="0"/>
              <a:t>dataString</a:t>
            </a:r>
            <a:r>
              <a:rPr lang="uk-UA" sz="2000" b="1" dirty="0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000" b="1" dirty="0" err="1" smtClean="0"/>
              <a:t>if</a:t>
            </a:r>
            <a:r>
              <a:rPr lang="uk-UA" sz="2000" b="1" dirty="0" smtClean="0"/>
              <a:t> </a:t>
            </a:r>
            <a:r>
              <a:rPr lang="uk-UA" sz="2000" b="1" dirty="0" smtClean="0"/>
              <a:t>(</a:t>
            </a:r>
            <a:r>
              <a:rPr lang="en-US" sz="2000" b="1" dirty="0" err="1"/>
              <a:t>e</a:t>
            </a:r>
            <a:r>
              <a:rPr lang="uk-UA" sz="2000" b="1" dirty="0" err="1" smtClean="0"/>
              <a:t>lem.equals</a:t>
            </a:r>
            <a:r>
              <a:rPr lang="uk-UA" sz="2000" b="1" dirty="0" smtClean="0"/>
              <a:t>("</a:t>
            </a:r>
            <a:r>
              <a:rPr lang="uk-UA" sz="2000" b="1" dirty="0" err="1" smtClean="0"/>
              <a:t>title</a:t>
            </a:r>
            <a:r>
              <a:rPr lang="uk-UA" sz="2000" b="1" dirty="0" smtClean="0"/>
              <a:t>")) </a:t>
            </a:r>
            <a:r>
              <a:rPr lang="uk-UA" sz="2000" b="1" dirty="0" err="1" smtClean="0"/>
              <a:t>System.out.print</a:t>
            </a:r>
            <a:r>
              <a:rPr lang="uk-UA" sz="2000" b="1" dirty="0" smtClean="0"/>
              <a:t>(</a:t>
            </a:r>
            <a:r>
              <a:rPr lang="uk-UA" sz="2000" b="1" dirty="0" err="1" smtClean="0"/>
              <a:t>dataString</a:t>
            </a:r>
            <a:r>
              <a:rPr lang="uk-UA" sz="2000" b="1" dirty="0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000" dirty="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000" dirty="0" smtClean="0">
                <a:solidFill>
                  <a:srgbClr val="FF0000"/>
                </a:solidFill>
              </a:rPr>
              <a:t>Зверніть увагу на обробку значень елементів</a:t>
            </a:r>
            <a:r>
              <a:rPr lang="uk-UA" sz="2000" dirty="0" smtClean="0"/>
              <a:t>: введена спеціальна змінна </a:t>
            </a:r>
            <a:r>
              <a:rPr lang="en-US" sz="2000" dirty="0" err="1"/>
              <a:t>e</a:t>
            </a:r>
            <a:r>
              <a:rPr lang="en-US" sz="2000" dirty="0" err="1" smtClean="0"/>
              <a:t>lem</a:t>
            </a:r>
            <a:r>
              <a:rPr lang="en-US" sz="2000" dirty="0" smtClean="0"/>
              <a:t>,</a:t>
            </a:r>
            <a:r>
              <a:rPr lang="uk-UA" sz="2000" dirty="0" smtClean="0"/>
              <a:t> в якій </a:t>
            </a:r>
            <a:r>
              <a:rPr lang="uk-UA" sz="2000" dirty="0" err="1" smtClean="0"/>
              <a:t>запам</a:t>
            </a:r>
            <a:r>
              <a:rPr lang="en-US" sz="2000" dirty="0" smtClean="0"/>
              <a:t>’</a:t>
            </a:r>
            <a:r>
              <a:rPr lang="uk-UA" sz="2000" dirty="0" err="1" smtClean="0"/>
              <a:t>ятовується</a:t>
            </a:r>
            <a:r>
              <a:rPr lang="uk-UA" sz="2000" dirty="0" smtClean="0"/>
              <a:t> назва поточного вузла. Атрибути, взагалі кажучи, обробляти простіше.</a:t>
            </a:r>
            <a:r>
              <a:rPr lang="en-US" sz="2000" dirty="0" smtClean="0"/>
              <a:t> </a:t>
            </a:r>
            <a:endParaRPr lang="uk-UA" sz="20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229600" cy="1008112"/>
          </a:xfrm>
        </p:spPr>
        <p:txBody>
          <a:bodyPr>
            <a:normAutofit/>
          </a:bodyPr>
          <a:lstStyle/>
          <a:p>
            <a:pPr eaLnBrk="1" hangingPunct="1"/>
            <a:r>
              <a:rPr lang="uk-UA" b="1" dirty="0" smtClean="0"/>
              <a:t>Початок елемента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81200"/>
            <a:ext cx="77724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800" dirty="0" err="1" smtClean="0"/>
              <a:t>public</a:t>
            </a:r>
            <a:r>
              <a:rPr lang="uk-UA" sz="2800" dirty="0" smtClean="0"/>
              <a:t> </a:t>
            </a:r>
            <a:r>
              <a:rPr lang="uk-UA" sz="2800" dirty="0" err="1" smtClean="0"/>
              <a:t>void</a:t>
            </a:r>
            <a:r>
              <a:rPr lang="uk-UA" sz="2800" dirty="0" smtClean="0"/>
              <a:t> </a:t>
            </a:r>
            <a:r>
              <a:rPr lang="uk-UA" sz="2800" dirty="0" err="1" smtClean="0"/>
              <a:t>startElement</a:t>
            </a:r>
            <a:r>
              <a:rPr lang="uk-UA" sz="2800" dirty="0" smtClean="0"/>
              <a:t>(</a:t>
            </a:r>
            <a:r>
              <a:rPr lang="uk-UA" sz="2800" dirty="0" err="1" smtClean="0"/>
              <a:t>String</a:t>
            </a:r>
            <a:r>
              <a:rPr lang="uk-UA" sz="2800" dirty="0" smtClean="0"/>
              <a:t> </a:t>
            </a:r>
            <a:r>
              <a:rPr lang="uk-UA" sz="2800" dirty="0" err="1" smtClean="0"/>
              <a:t>namespaceUri</a:t>
            </a:r>
            <a:r>
              <a:rPr lang="uk-UA" sz="2800" dirty="0" smtClean="0"/>
              <a:t>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800" dirty="0" smtClean="0"/>
              <a:t>                         </a:t>
            </a:r>
            <a:r>
              <a:rPr lang="uk-UA" sz="2800" dirty="0" err="1" smtClean="0"/>
              <a:t>String</a:t>
            </a:r>
            <a:r>
              <a:rPr lang="uk-UA" sz="2800" dirty="0" smtClean="0"/>
              <a:t> </a:t>
            </a:r>
            <a:r>
              <a:rPr lang="uk-UA" sz="2800" dirty="0" err="1" smtClean="0"/>
              <a:t>localName</a:t>
            </a:r>
            <a:r>
              <a:rPr lang="uk-UA" sz="2800" dirty="0" smtClean="0"/>
              <a:t>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800" dirty="0" smtClean="0"/>
              <a:t>                         </a:t>
            </a:r>
            <a:r>
              <a:rPr lang="uk-UA" sz="2800" dirty="0" err="1" smtClean="0"/>
              <a:t>String</a:t>
            </a:r>
            <a:r>
              <a:rPr lang="uk-UA" sz="2800" dirty="0" smtClean="0"/>
              <a:t> </a:t>
            </a:r>
            <a:r>
              <a:rPr lang="uk-UA" sz="2800" dirty="0" err="1" smtClean="0"/>
              <a:t>qualifiedName</a:t>
            </a:r>
            <a:r>
              <a:rPr lang="uk-UA" sz="2800" dirty="0" smtClean="0"/>
              <a:t>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800" dirty="0" smtClean="0"/>
              <a:t>                         </a:t>
            </a:r>
            <a:r>
              <a:rPr lang="uk-UA" sz="2800" dirty="0" err="1" smtClean="0"/>
              <a:t>Attributes</a:t>
            </a:r>
            <a:r>
              <a:rPr lang="uk-UA" sz="2800" dirty="0" smtClean="0"/>
              <a:t> </a:t>
            </a:r>
            <a:r>
              <a:rPr lang="uk-UA" sz="2800" dirty="0" err="1" smtClean="0"/>
              <a:t>attributes</a:t>
            </a:r>
            <a:r>
              <a:rPr lang="uk-UA" sz="2800" dirty="0" smtClean="0"/>
              <a:t>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sz="2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800" b="1" dirty="0" err="1" smtClean="0"/>
              <a:t>if</a:t>
            </a:r>
            <a:r>
              <a:rPr lang="uk-UA" sz="2800" b="1" dirty="0" smtClean="0"/>
              <a:t>  (</a:t>
            </a:r>
            <a:r>
              <a:rPr lang="uk-UA" sz="2800" b="1" dirty="0" err="1" smtClean="0"/>
              <a:t>qualifiedName.equals</a:t>
            </a:r>
            <a:r>
              <a:rPr lang="uk-UA" sz="2800" b="1" dirty="0" smtClean="0"/>
              <a:t>("</a:t>
            </a:r>
            <a:r>
              <a:rPr lang="uk-UA" sz="2800" b="1" dirty="0" err="1" smtClean="0"/>
              <a:t>book</a:t>
            </a:r>
            <a:r>
              <a:rPr lang="uk-UA" sz="2800" b="1" dirty="0" smtClean="0"/>
              <a:t>")) </a:t>
            </a:r>
            <a:r>
              <a:rPr lang="uk-UA" sz="2800" b="1" dirty="0" smtClean="0"/>
              <a:t>{</a:t>
            </a:r>
            <a:r>
              <a:rPr lang="en-US" sz="2800" b="1" dirty="0" err="1"/>
              <a:t>c</a:t>
            </a:r>
            <a:r>
              <a:rPr lang="uk-UA" sz="2800" b="1" dirty="0" err="1" smtClean="0"/>
              <a:t>nt</a:t>
            </a:r>
            <a:r>
              <a:rPr lang="uk-UA" sz="2800" b="1" dirty="0" err="1" smtClean="0"/>
              <a:t>++</a:t>
            </a:r>
            <a:r>
              <a:rPr lang="uk-UA" sz="2800" b="1" dirty="0" smtClean="0"/>
              <a:t>;}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 err="1"/>
              <a:t>e</a:t>
            </a:r>
            <a:r>
              <a:rPr lang="uk-UA" sz="2800" b="1" dirty="0" err="1" smtClean="0"/>
              <a:t>lem=qualifiedName</a:t>
            </a:r>
            <a:r>
              <a:rPr lang="uk-UA" sz="2800" b="1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800" b="1" dirty="0" err="1" smtClean="0"/>
              <a:t>if</a:t>
            </a:r>
            <a:r>
              <a:rPr lang="uk-UA" sz="2800" b="1" dirty="0" smtClean="0"/>
              <a:t> </a:t>
            </a:r>
            <a:r>
              <a:rPr lang="uk-UA" sz="2800" b="1" dirty="0" smtClean="0"/>
              <a:t>(</a:t>
            </a:r>
            <a:r>
              <a:rPr lang="en-US" sz="2800" b="1" dirty="0" err="1"/>
              <a:t>e</a:t>
            </a:r>
            <a:r>
              <a:rPr lang="uk-UA" sz="2800" b="1" dirty="0" err="1" smtClean="0"/>
              <a:t>lem.equals</a:t>
            </a:r>
            <a:r>
              <a:rPr lang="uk-UA" sz="2800" b="1" dirty="0" smtClean="0"/>
              <a:t>("</a:t>
            </a:r>
            <a:r>
              <a:rPr lang="uk-UA" sz="2800" b="1" dirty="0" err="1" smtClean="0"/>
              <a:t>author</a:t>
            </a:r>
            <a:r>
              <a:rPr lang="uk-UA" sz="2800" b="1" dirty="0" smtClean="0"/>
              <a:t>")) </a:t>
            </a:r>
            <a:r>
              <a:rPr lang="uk-UA" sz="2800" b="1" dirty="0" err="1" smtClean="0"/>
              <a:t>System.out.print</a:t>
            </a:r>
            <a:r>
              <a:rPr lang="uk-UA" sz="2800" b="1" dirty="0" smtClean="0"/>
              <a:t>(</a:t>
            </a:r>
            <a:r>
              <a:rPr lang="en-US" sz="2800" b="1" dirty="0" err="1"/>
              <a:t>c</a:t>
            </a:r>
            <a:r>
              <a:rPr lang="uk-UA" sz="2800" b="1" dirty="0" err="1" smtClean="0"/>
              <a:t>nt</a:t>
            </a:r>
            <a:r>
              <a:rPr lang="uk-UA" sz="2800" b="1" dirty="0" err="1" smtClean="0"/>
              <a:t>+</a:t>
            </a:r>
            <a:r>
              <a:rPr lang="uk-UA" sz="2800" b="1" dirty="0" smtClean="0"/>
              <a:t>".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800" dirty="0" smtClean="0"/>
              <a:t>}</a:t>
            </a:r>
          </a:p>
          <a:p>
            <a:pPr eaLnBrk="1" hangingPunct="1">
              <a:lnSpc>
                <a:spcPct val="80000"/>
              </a:lnSpc>
            </a:pPr>
            <a:endParaRPr lang="uk-UA" sz="28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/>
          <a:lstStyle/>
          <a:p>
            <a:pPr eaLnBrk="1" hangingPunct="1"/>
            <a:r>
              <a:rPr lang="uk-UA" b="1" dirty="0" smtClean="0"/>
              <a:t>Кінець елемента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uk-UA" sz="2800" dirty="0" err="1" smtClean="0"/>
              <a:t>public</a:t>
            </a:r>
            <a:r>
              <a:rPr lang="uk-UA" sz="2800" dirty="0" smtClean="0"/>
              <a:t> </a:t>
            </a:r>
            <a:r>
              <a:rPr lang="uk-UA" sz="2800" dirty="0" err="1" smtClean="0"/>
              <a:t>void</a:t>
            </a:r>
            <a:r>
              <a:rPr lang="uk-UA" sz="2800" dirty="0" smtClean="0"/>
              <a:t> </a:t>
            </a:r>
            <a:r>
              <a:rPr lang="uk-UA" sz="2800" dirty="0" err="1" smtClean="0"/>
              <a:t>endElement</a:t>
            </a:r>
            <a:r>
              <a:rPr lang="uk-UA" sz="2800" dirty="0" smtClean="0"/>
              <a:t> (</a:t>
            </a:r>
            <a:r>
              <a:rPr lang="uk-UA" sz="2800" dirty="0" err="1" smtClean="0"/>
              <a:t>String</a:t>
            </a:r>
            <a:r>
              <a:rPr lang="uk-UA" sz="2800" dirty="0" smtClean="0"/>
              <a:t> </a:t>
            </a:r>
            <a:r>
              <a:rPr lang="uk-UA" sz="2800" dirty="0" err="1" smtClean="0"/>
              <a:t>namespaceUri</a:t>
            </a:r>
            <a:r>
              <a:rPr lang="uk-UA" sz="2800" dirty="0" smtClean="0"/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uk-UA" sz="2800" dirty="0" smtClean="0"/>
              <a:t>			</a:t>
            </a:r>
            <a:r>
              <a:rPr lang="uk-UA" sz="2800" dirty="0" err="1" smtClean="0"/>
              <a:t>String</a:t>
            </a:r>
            <a:r>
              <a:rPr lang="uk-UA" sz="2800" dirty="0" smtClean="0"/>
              <a:t> </a:t>
            </a:r>
            <a:r>
              <a:rPr lang="uk-UA" sz="2800" dirty="0" err="1" smtClean="0"/>
              <a:t>localName</a:t>
            </a:r>
            <a:r>
              <a:rPr lang="uk-UA" sz="2800" dirty="0" smtClean="0"/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uk-UA" sz="2800" dirty="0" smtClean="0"/>
              <a:t> 			</a:t>
            </a:r>
            <a:r>
              <a:rPr lang="uk-UA" sz="2800" dirty="0" err="1" smtClean="0"/>
              <a:t>String</a:t>
            </a:r>
            <a:r>
              <a:rPr lang="uk-UA" sz="2800" dirty="0" smtClean="0"/>
              <a:t> </a:t>
            </a:r>
            <a:r>
              <a:rPr lang="uk-UA" sz="2800" dirty="0" err="1" smtClean="0"/>
              <a:t>qualifiedName</a:t>
            </a:r>
            <a:r>
              <a:rPr lang="uk-UA" sz="2800" dirty="0" smtClean="0"/>
              <a:t>) {</a:t>
            </a:r>
          </a:p>
          <a:p>
            <a:pPr eaLnBrk="1" hangingPunct="1">
              <a:buFont typeface="Wingdings" pitchFamily="2" charset="2"/>
              <a:buNone/>
            </a:pPr>
            <a:r>
              <a:rPr lang="uk-UA" sz="2800" b="1" dirty="0" err="1" smtClean="0"/>
              <a:t>if</a:t>
            </a:r>
            <a:r>
              <a:rPr lang="uk-UA" sz="2800" b="1" dirty="0" smtClean="0"/>
              <a:t> </a:t>
            </a:r>
            <a:r>
              <a:rPr lang="uk-UA" sz="2800" b="1" dirty="0" smtClean="0"/>
              <a:t>(</a:t>
            </a:r>
            <a:r>
              <a:rPr lang="en-US" sz="2800" b="1" dirty="0" err="1"/>
              <a:t>e</a:t>
            </a:r>
            <a:r>
              <a:rPr lang="uk-UA" sz="2800" b="1" dirty="0" err="1" smtClean="0"/>
              <a:t>lem.equals</a:t>
            </a:r>
            <a:r>
              <a:rPr lang="uk-UA" sz="2800" b="1" dirty="0" smtClean="0"/>
              <a:t>("</a:t>
            </a:r>
            <a:r>
              <a:rPr lang="uk-UA" sz="2800" b="1" dirty="0" err="1" smtClean="0"/>
              <a:t>author</a:t>
            </a:r>
            <a:r>
              <a:rPr lang="uk-UA" sz="2800" b="1" dirty="0" smtClean="0"/>
              <a:t>")) </a:t>
            </a:r>
            <a:r>
              <a:rPr lang="uk-UA" sz="2800" b="1" dirty="0" err="1" smtClean="0"/>
              <a:t>System.out.print</a:t>
            </a:r>
            <a:r>
              <a:rPr lang="uk-UA" sz="2800" b="1" dirty="0" smtClean="0"/>
              <a:t>(". ");</a:t>
            </a:r>
          </a:p>
          <a:p>
            <a:pPr eaLnBrk="1" hangingPunct="1">
              <a:buFont typeface="Wingdings" pitchFamily="2" charset="2"/>
              <a:buNone/>
            </a:pPr>
            <a:r>
              <a:rPr lang="uk-UA" sz="2800" b="1" dirty="0" err="1" smtClean="0"/>
              <a:t>if</a:t>
            </a:r>
            <a:r>
              <a:rPr lang="uk-UA" sz="2800" b="1" dirty="0" smtClean="0"/>
              <a:t> </a:t>
            </a:r>
            <a:r>
              <a:rPr lang="uk-UA" sz="2800" b="1" dirty="0" smtClean="0"/>
              <a:t>(</a:t>
            </a:r>
            <a:r>
              <a:rPr lang="en-US" sz="2800" b="1" dirty="0" err="1"/>
              <a:t>e</a:t>
            </a:r>
            <a:r>
              <a:rPr lang="uk-UA" sz="2800" b="1" dirty="0" err="1" smtClean="0"/>
              <a:t>lem.equals</a:t>
            </a:r>
            <a:r>
              <a:rPr lang="uk-UA" sz="2800" b="1" dirty="0" smtClean="0"/>
              <a:t>("</a:t>
            </a:r>
            <a:r>
              <a:rPr lang="uk-UA" sz="2800" b="1" dirty="0" err="1" smtClean="0"/>
              <a:t>title</a:t>
            </a:r>
            <a:r>
              <a:rPr lang="uk-UA" sz="2800" b="1" dirty="0" smtClean="0"/>
              <a:t>")) </a:t>
            </a:r>
            <a:r>
              <a:rPr lang="uk-UA" sz="2800" b="1" dirty="0" err="1" smtClean="0"/>
              <a:t>System.out.print</a:t>
            </a:r>
            <a:r>
              <a:rPr lang="uk-UA" sz="2800" b="1" dirty="0" smtClean="0"/>
              <a:t>("\n");</a:t>
            </a:r>
          </a:p>
          <a:p>
            <a:pPr eaLnBrk="1" hangingPunct="1">
              <a:buFont typeface="Wingdings" pitchFamily="2" charset="2"/>
              <a:buNone/>
            </a:pPr>
            <a:r>
              <a:rPr lang="uk-UA" sz="2800" dirty="0" smtClean="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uk-UA" sz="4000" b="1" dirty="0" smtClean="0"/>
              <a:t>Чи можна на основі </a:t>
            </a:r>
            <a:r>
              <a:rPr lang="en-US" sz="4000" b="1" dirty="0" smtClean="0"/>
              <a:t>SAX-</a:t>
            </a:r>
            <a:r>
              <a:rPr lang="uk-UA" sz="4000" b="1" dirty="0" smtClean="0"/>
              <a:t>аналізу додати нову інформацію?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981200"/>
            <a:ext cx="7772400" cy="4343400"/>
          </a:xfrm>
        </p:spPr>
        <p:txBody>
          <a:bodyPr/>
          <a:lstStyle/>
          <a:p>
            <a:pPr eaLnBrk="1" hangingPunct="1"/>
            <a:r>
              <a:rPr lang="uk-UA" sz="2800" dirty="0" smtClean="0"/>
              <a:t>Можна додати новий елемент без побудови дерева, якщо дані достатньо структуровані.</a:t>
            </a:r>
          </a:p>
          <a:p>
            <a:pPr eaLnBrk="1" hangingPunct="1"/>
            <a:r>
              <a:rPr lang="uk-UA" sz="2800" dirty="0" smtClean="0"/>
              <a:t>Наприклад - додати нову книгу:</a:t>
            </a:r>
          </a:p>
          <a:p>
            <a:pPr eaLnBrk="1" hangingPunct="1">
              <a:buFontTx/>
              <a:buChar char="-"/>
            </a:pPr>
            <a:r>
              <a:rPr lang="uk-UA" sz="2800" dirty="0" smtClean="0"/>
              <a:t>зчитати дані про існуючі книги в масив;</a:t>
            </a:r>
          </a:p>
          <a:p>
            <a:pPr eaLnBrk="1" hangingPunct="1">
              <a:buFontTx/>
              <a:buChar char="-"/>
            </a:pPr>
            <a:r>
              <a:rPr lang="uk-UA" sz="2800" dirty="0" smtClean="0"/>
              <a:t>отримати від користувача дані про нову книгу, відповідно - утвориться новий елемент масиву;</a:t>
            </a:r>
          </a:p>
          <a:p>
            <a:pPr eaLnBrk="1" hangingPunct="1">
              <a:buFontTx/>
              <a:buChar char="-"/>
            </a:pPr>
            <a:r>
              <a:rPr lang="uk-UA" sz="2800" dirty="0" smtClean="0"/>
              <a:t>записати дані з масиву до файлу, як тільки зустрінеться кінець каталогу.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96720"/>
          </a:xfrm>
        </p:spPr>
        <p:txBody>
          <a:bodyPr/>
          <a:lstStyle/>
          <a:p>
            <a:r>
              <a:rPr lang="en-US" b="1" dirty="0" err="1" smtClean="0"/>
              <a:t>StAX</a:t>
            </a:r>
            <a:r>
              <a:rPr lang="en-US" b="1" dirty="0" smtClean="0"/>
              <a:t> – XML-</a:t>
            </a:r>
            <a:r>
              <a:rPr lang="uk-UA" b="1" dirty="0" smtClean="0"/>
              <a:t>файл</a:t>
            </a:r>
          </a:p>
        </p:txBody>
      </p:sp>
      <p:sp>
        <p:nvSpPr>
          <p:cNvPr id="22531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uk-UA" dirty="0" smtClean="0"/>
              <a:t>&lt;?</a:t>
            </a:r>
            <a:r>
              <a:rPr lang="uk-UA" dirty="0" err="1" smtClean="0"/>
              <a:t>xml</a:t>
            </a:r>
            <a:r>
              <a:rPr lang="uk-UA" dirty="0" smtClean="0"/>
              <a:t> </a:t>
            </a:r>
            <a:r>
              <a:rPr lang="uk-UA" dirty="0" err="1" smtClean="0"/>
              <a:t>version=</a:t>
            </a:r>
            <a:r>
              <a:rPr lang="uk-UA" dirty="0" smtClean="0"/>
              <a:t>"1.0"?&gt;</a:t>
            </a:r>
          </a:p>
          <a:p>
            <a:pPr>
              <a:buFont typeface="Wingdings" pitchFamily="2" charset="2"/>
              <a:buNone/>
            </a:pPr>
            <a:r>
              <a:rPr lang="uk-UA" dirty="0" smtClean="0"/>
              <a:t>&lt;</a:t>
            </a:r>
            <a:r>
              <a:rPr lang="uk-UA" dirty="0" err="1" smtClean="0"/>
              <a:t>root</a:t>
            </a:r>
            <a:r>
              <a:rPr lang="uk-UA" dirty="0" smtClean="0"/>
              <a:t>&gt;</a:t>
            </a:r>
          </a:p>
          <a:p>
            <a:pPr>
              <a:buFont typeface="Wingdings" pitchFamily="2" charset="2"/>
              <a:buNone/>
            </a:pPr>
            <a:r>
              <a:rPr lang="uk-UA" dirty="0" smtClean="0"/>
              <a:t>&lt;</a:t>
            </a:r>
            <a:r>
              <a:rPr lang="uk-UA" dirty="0" err="1" smtClean="0"/>
              <a:t>elem</a:t>
            </a:r>
            <a:r>
              <a:rPr lang="uk-UA" dirty="0" smtClean="0"/>
              <a:t> </a:t>
            </a:r>
            <a:r>
              <a:rPr lang="uk-UA" dirty="0" err="1" smtClean="0"/>
              <a:t>atr=</a:t>
            </a:r>
            <a:r>
              <a:rPr lang="uk-UA" dirty="0" smtClean="0"/>
              <a:t>"a1"/&gt;</a:t>
            </a:r>
          </a:p>
          <a:p>
            <a:pPr>
              <a:buFont typeface="Wingdings" pitchFamily="2" charset="2"/>
              <a:buNone/>
            </a:pPr>
            <a:r>
              <a:rPr lang="uk-UA" dirty="0" smtClean="0"/>
              <a:t>&lt;</a:t>
            </a:r>
            <a:r>
              <a:rPr lang="uk-UA" dirty="0" err="1" smtClean="0"/>
              <a:t>elem</a:t>
            </a:r>
            <a:r>
              <a:rPr lang="uk-UA" dirty="0" smtClean="0"/>
              <a:t> </a:t>
            </a:r>
            <a:r>
              <a:rPr lang="uk-UA" dirty="0" err="1" smtClean="0"/>
              <a:t>atr=</a:t>
            </a:r>
            <a:r>
              <a:rPr lang="uk-UA" dirty="0" smtClean="0"/>
              <a:t>"a2"/&gt;</a:t>
            </a:r>
          </a:p>
          <a:p>
            <a:pPr>
              <a:buFont typeface="Wingdings" pitchFamily="2" charset="2"/>
              <a:buNone/>
            </a:pPr>
            <a:r>
              <a:rPr lang="uk-UA" dirty="0" smtClean="0"/>
              <a:t>&lt;</a:t>
            </a:r>
            <a:r>
              <a:rPr lang="uk-UA" dirty="0" err="1" smtClean="0"/>
              <a:t>elem</a:t>
            </a:r>
            <a:r>
              <a:rPr lang="uk-UA" dirty="0" smtClean="0"/>
              <a:t> </a:t>
            </a:r>
            <a:r>
              <a:rPr lang="uk-UA" dirty="0" err="1" smtClean="0"/>
              <a:t>atr=</a:t>
            </a:r>
            <a:r>
              <a:rPr lang="uk-UA" dirty="0" smtClean="0"/>
              <a:t>"a3"/&gt;</a:t>
            </a:r>
          </a:p>
          <a:p>
            <a:pPr>
              <a:buFont typeface="Wingdings" pitchFamily="2" charset="2"/>
              <a:buNone/>
            </a:pPr>
            <a:r>
              <a:rPr lang="uk-UA" dirty="0" smtClean="0"/>
              <a:t>&lt;/</a:t>
            </a:r>
            <a:r>
              <a:rPr lang="uk-UA" dirty="0" err="1" smtClean="0"/>
              <a:t>root</a:t>
            </a:r>
            <a:r>
              <a:rPr lang="uk-UA" dirty="0" smtClean="0"/>
              <a:t>&gt;</a:t>
            </a:r>
          </a:p>
          <a:p>
            <a:endParaRPr lang="uk-UA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400" b="1" dirty="0" smtClean="0"/>
              <a:t>SAX-</a:t>
            </a:r>
            <a:r>
              <a:rPr lang="uk-UA" sz="4400" b="1" dirty="0" smtClean="0"/>
              <a:t>аналіз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SAX - Simple API for XML.</a:t>
            </a:r>
            <a:endParaRPr lang="uk-UA" dirty="0" smtClean="0"/>
          </a:p>
          <a:p>
            <a:pPr eaLnBrk="1" hangingPunct="1"/>
            <a:r>
              <a:rPr lang="uk-UA" b="1" dirty="0" smtClean="0"/>
              <a:t>Аналіз, орієнтований на події</a:t>
            </a:r>
            <a:r>
              <a:rPr lang="uk-UA" dirty="0" smtClean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068728"/>
          </a:xfrm>
        </p:spPr>
        <p:txBody>
          <a:bodyPr/>
          <a:lstStyle/>
          <a:p>
            <a:r>
              <a:rPr lang="en-US" b="1" dirty="0" err="1" smtClean="0"/>
              <a:t>StAX</a:t>
            </a:r>
            <a:r>
              <a:rPr lang="en-US" b="1" dirty="0" smtClean="0"/>
              <a:t> - </a:t>
            </a:r>
            <a:r>
              <a:rPr lang="uk-UA" b="1" dirty="0" smtClean="0"/>
              <a:t>аналізатор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uk-UA" dirty="0" smtClean="0"/>
              <a:t>Програма, яка виводить на екран значення атрибуту </a:t>
            </a:r>
            <a:r>
              <a:rPr lang="en-US" dirty="0" err="1" smtClean="0"/>
              <a:t>atr</a:t>
            </a:r>
            <a:r>
              <a:rPr lang="en-US" dirty="0" smtClean="0"/>
              <a:t> </a:t>
            </a:r>
            <a:r>
              <a:rPr lang="uk-UA" dirty="0" smtClean="0"/>
              <a:t>для всіх елементів </a:t>
            </a:r>
            <a:r>
              <a:rPr lang="en-US" dirty="0" smtClean="0"/>
              <a:t>elem.</a:t>
            </a:r>
          </a:p>
          <a:p>
            <a:pPr>
              <a:buFont typeface="Wingdings" pitchFamily="2" charset="2"/>
              <a:buNone/>
              <a:defRPr/>
            </a:pPr>
            <a:r>
              <a:rPr lang="uk-UA" u="sng" dirty="0" smtClean="0"/>
              <a:t>Початок програми: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/>
              <a:t>FileReader</a:t>
            </a:r>
            <a:r>
              <a:rPr lang="en-US" dirty="0" smtClean="0"/>
              <a:t> </a:t>
            </a:r>
            <a:r>
              <a:rPr lang="en-US" dirty="0" err="1" smtClean="0"/>
              <a:t>fr</a:t>
            </a:r>
            <a:r>
              <a:rPr lang="en-US" dirty="0" smtClean="0"/>
              <a:t> = new </a:t>
            </a:r>
            <a:r>
              <a:rPr lang="en-US" dirty="0" err="1" smtClean="0"/>
              <a:t>FileReader</a:t>
            </a:r>
            <a:r>
              <a:rPr lang="en-US" dirty="0" smtClean="0"/>
              <a:t>("c:\\training\\xml\\</a:t>
            </a:r>
            <a:r>
              <a:rPr lang="en-US" dirty="0" err="1" smtClean="0"/>
              <a:t>saxon</a:t>
            </a:r>
            <a:r>
              <a:rPr lang="en-US" dirty="0" smtClean="0"/>
              <a:t>\\sample.xml");</a:t>
            </a:r>
            <a:endParaRPr lang="uk-UA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XMLInputFactory</a:t>
            </a:r>
            <a:r>
              <a:rPr lang="en-US" dirty="0" smtClean="0"/>
              <a:t> factory = </a:t>
            </a:r>
            <a:r>
              <a:rPr lang="en-US" dirty="0" err="1" smtClean="0"/>
              <a:t>XMLInputFactory.newInstance</a:t>
            </a:r>
            <a:r>
              <a:rPr lang="en-US" dirty="0" smtClean="0"/>
              <a:t>();</a:t>
            </a:r>
            <a:endParaRPr lang="uk-UA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/>
              <a:t>        </a:t>
            </a:r>
            <a:r>
              <a:rPr lang="en-US" b="1" dirty="0" err="1" smtClean="0"/>
              <a:t>XMLStreamReader</a:t>
            </a:r>
            <a:r>
              <a:rPr lang="en-US" b="1" dirty="0" smtClean="0"/>
              <a:t> parser = </a:t>
            </a:r>
            <a:r>
              <a:rPr lang="en-US" b="1" dirty="0" err="1" smtClean="0"/>
              <a:t>factory.createXMLStreamReader</a:t>
            </a:r>
            <a:r>
              <a:rPr lang="en-US" b="1" dirty="0" smtClean="0"/>
              <a:t>(</a:t>
            </a:r>
            <a:r>
              <a:rPr lang="en-US" b="1" dirty="0" err="1" smtClean="0"/>
              <a:t>fr</a:t>
            </a:r>
            <a:r>
              <a:rPr lang="en-US" b="1" dirty="0" smtClean="0"/>
              <a:t>);</a:t>
            </a:r>
            <a:endParaRPr lang="uk-UA" b="1" dirty="0" smtClean="0"/>
          </a:p>
          <a:p>
            <a:pPr>
              <a:buFont typeface="Wingdings" pitchFamily="2" charset="2"/>
              <a:buNone/>
              <a:defRPr/>
            </a:pPr>
            <a:endParaRPr lang="uk-UA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uk-UA" b="1" dirty="0" smtClean="0"/>
              <a:t>Основний цикл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b="1" dirty="0" smtClean="0"/>
              <a:t>while (</a:t>
            </a:r>
            <a:r>
              <a:rPr lang="en-US" b="1" dirty="0" err="1" smtClean="0"/>
              <a:t>parser.hasNext</a:t>
            </a:r>
            <a:r>
              <a:rPr lang="en-US" b="1" dirty="0" smtClean="0"/>
              <a:t>()) </a:t>
            </a:r>
            <a:r>
              <a:rPr lang="en-US" dirty="0" smtClean="0"/>
              <a:t>{</a:t>
            </a:r>
            <a:endParaRPr lang="uk-UA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          </a:t>
            </a:r>
            <a:r>
              <a:rPr lang="en-US" dirty="0" err="1" smtClean="0"/>
              <a:t>int</a:t>
            </a:r>
            <a:r>
              <a:rPr lang="en-US" dirty="0" smtClean="0"/>
              <a:t> event = </a:t>
            </a:r>
            <a:r>
              <a:rPr lang="en-US" b="1" dirty="0" err="1" smtClean="0"/>
              <a:t>parser.next</a:t>
            </a:r>
            <a:r>
              <a:rPr lang="en-US" b="1" dirty="0" smtClean="0"/>
              <a:t>();</a:t>
            </a:r>
            <a:endParaRPr lang="uk-UA" b="1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          if (event</a:t>
            </a:r>
            <a:r>
              <a:rPr lang="uk-UA" dirty="0" smtClean="0"/>
              <a:t> </a:t>
            </a:r>
            <a:r>
              <a:rPr lang="en-US" dirty="0" smtClean="0"/>
              <a:t>==</a:t>
            </a:r>
            <a:r>
              <a:rPr lang="uk-UA" dirty="0" smtClean="0"/>
              <a:t> </a:t>
            </a:r>
            <a:r>
              <a:rPr lang="en-US" dirty="0" err="1" smtClean="0"/>
              <a:t>XMLStreamReader.START_ELEMENT</a:t>
            </a:r>
            <a:r>
              <a:rPr lang="en-US" dirty="0" smtClean="0"/>
              <a:t>)</a:t>
            </a:r>
            <a:r>
              <a:rPr lang="uk-UA" smtClean="0"/>
              <a:t> </a:t>
            </a:r>
            <a:r>
              <a:rPr lang="en-US" smtClean="0"/>
              <a:t> </a:t>
            </a:r>
            <a:r>
              <a:rPr lang="en-US" dirty="0" smtClean="0"/>
              <a:t>{</a:t>
            </a:r>
            <a:endParaRPr lang="uk-UA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              if (</a:t>
            </a:r>
            <a:r>
              <a:rPr lang="en-US" dirty="0" err="1" smtClean="0"/>
              <a:t>parser.getLocalName</a:t>
            </a:r>
            <a:r>
              <a:rPr lang="en-US" dirty="0" smtClean="0"/>
              <a:t>().equals("</a:t>
            </a:r>
            <a:r>
              <a:rPr lang="en-US" dirty="0" err="1" smtClean="0"/>
              <a:t>elem</a:t>
            </a:r>
            <a:r>
              <a:rPr lang="en-US" dirty="0" smtClean="0"/>
              <a:t>")) {</a:t>
            </a:r>
            <a:endParaRPr lang="uk-UA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                  String </a:t>
            </a:r>
            <a:r>
              <a:rPr lang="en-US" dirty="0" err="1" smtClean="0"/>
              <a:t>atr</a:t>
            </a:r>
            <a:r>
              <a:rPr lang="en-US" dirty="0" smtClean="0"/>
              <a:t> = </a:t>
            </a:r>
            <a:r>
              <a:rPr lang="en-US" dirty="0" err="1" smtClean="0"/>
              <a:t>parser.getAttributeValue</a:t>
            </a:r>
            <a:r>
              <a:rPr lang="en-US" dirty="0" smtClean="0"/>
              <a:t>(</a:t>
            </a:r>
            <a:r>
              <a:rPr lang="en-US" dirty="0" err="1" smtClean="0"/>
              <a:t>null,"atr</a:t>
            </a:r>
            <a:r>
              <a:rPr lang="en-US" dirty="0" smtClean="0"/>
              <a:t>");</a:t>
            </a:r>
            <a:endParaRPr lang="uk-UA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                  if (</a:t>
            </a:r>
            <a:r>
              <a:rPr lang="en-US" dirty="0" err="1" smtClean="0"/>
              <a:t>atr</a:t>
            </a:r>
            <a:r>
              <a:rPr lang="en-US" dirty="0" smtClean="0"/>
              <a:t>!=null)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atr</a:t>
            </a:r>
            <a:r>
              <a:rPr lang="en-US" dirty="0" smtClean="0"/>
              <a:t>);</a:t>
            </a:r>
            <a:endParaRPr lang="uk-UA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              }</a:t>
            </a:r>
            <a:endParaRPr lang="uk-UA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          }</a:t>
            </a:r>
            <a:endParaRPr lang="uk-UA" dirty="0" smtClean="0"/>
          </a:p>
          <a:p>
            <a:pPr>
              <a:defRPr/>
            </a:pPr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400" b="1" dirty="0" smtClean="0"/>
              <a:t>SAX-</a:t>
            </a:r>
            <a:r>
              <a:rPr lang="uk-UA" sz="4400" b="1" dirty="0" smtClean="0"/>
              <a:t>аналіз:основні принципи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sz="2000" b="1" dirty="0" smtClean="0"/>
              <a:t>Орієнтація на події</a:t>
            </a:r>
            <a:r>
              <a:rPr lang="uk-UA" sz="2000" dirty="0" smtClean="0"/>
              <a:t>: з кожним типом подій </a:t>
            </a:r>
            <a:r>
              <a:rPr lang="uk-UA" sz="2000" dirty="0" err="1" smtClean="0"/>
              <a:t>пов</a:t>
            </a:r>
            <a:r>
              <a:rPr lang="en-US" sz="2000" dirty="0" smtClean="0"/>
              <a:t>’</a:t>
            </a:r>
            <a:r>
              <a:rPr lang="uk-UA" sz="2000" dirty="0" err="1" smtClean="0"/>
              <a:t>язується</a:t>
            </a:r>
            <a:r>
              <a:rPr lang="uk-UA" sz="2000" dirty="0" smtClean="0"/>
              <a:t> певний обробник; коли аналізатор фіксує одну з цих подій, він викликає відповідний метод (</a:t>
            </a:r>
            <a:r>
              <a:rPr lang="uk-UA" sz="2000" b="1" i="1" dirty="0" smtClean="0"/>
              <a:t>зворотні виклики</a:t>
            </a:r>
            <a:r>
              <a:rPr lang="uk-UA" sz="2000" dirty="0" smtClean="0"/>
              <a:t>).</a:t>
            </a:r>
          </a:p>
          <a:p>
            <a:pPr eaLnBrk="1" hangingPunct="1">
              <a:lnSpc>
                <a:spcPct val="80000"/>
              </a:lnSpc>
            </a:pPr>
            <a:r>
              <a:rPr lang="uk-UA" sz="2000" dirty="0" smtClean="0"/>
              <a:t>Таким чином, </a:t>
            </a:r>
            <a:r>
              <a:rPr lang="en-US" sz="2000" dirty="0" smtClean="0"/>
              <a:t>SAX-</a:t>
            </a:r>
            <a:r>
              <a:rPr lang="uk-UA" sz="2000" dirty="0" smtClean="0"/>
              <a:t>аналізатор (на відміну від </a:t>
            </a:r>
            <a:r>
              <a:rPr lang="en-US" sz="2000" dirty="0" smtClean="0"/>
              <a:t>DOM-</a:t>
            </a:r>
            <a:r>
              <a:rPr lang="uk-UA" sz="2000" dirty="0" smtClean="0"/>
              <a:t>аналізатора) обробляє елементи “по мірі їх надходження”, а не створює дерево документа цілком. Відповідно, менш </a:t>
            </a:r>
            <a:r>
              <a:rPr lang="uk-UA" sz="2000" dirty="0" err="1" smtClean="0"/>
              <a:t>ресурсомісткий</a:t>
            </a:r>
            <a:r>
              <a:rPr lang="uk-UA" sz="20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uk-UA" sz="2000" dirty="0" smtClean="0"/>
              <a:t>Звісно, застосування, яке використовує </a:t>
            </a:r>
            <a:r>
              <a:rPr lang="en-US" sz="2000" dirty="0" smtClean="0"/>
              <a:t>SAX-</a:t>
            </a:r>
            <a:r>
              <a:rPr lang="uk-UA" sz="2000" dirty="0" smtClean="0"/>
              <a:t>аналізатор, може реагувати на ці події як завгодно, в тому числі побудувати дерево; це питання застосування, а не аналізатора.</a:t>
            </a:r>
          </a:p>
          <a:p>
            <a:pPr eaLnBrk="1" hangingPunct="1">
              <a:lnSpc>
                <a:spcPct val="80000"/>
              </a:lnSpc>
            </a:pPr>
            <a:r>
              <a:rPr lang="uk-UA" sz="2000" dirty="0" smtClean="0"/>
              <a:t>Типове застосування - форматування виведення (наприклад, отримати значення елемента чи атрибута і зразу ж спрямувати у вихідний потік).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uk-UA" b="1" dirty="0" smtClean="0"/>
              <a:t>Основні типи подій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05000"/>
            <a:ext cx="7772400" cy="4114800"/>
          </a:xfrm>
        </p:spPr>
        <p:txBody>
          <a:bodyPr/>
          <a:lstStyle/>
          <a:p>
            <a:pPr eaLnBrk="1" hangingPunct="1"/>
            <a:r>
              <a:rPr lang="uk-UA" dirty="0" smtClean="0"/>
              <a:t>початок документу;</a:t>
            </a:r>
          </a:p>
          <a:p>
            <a:pPr eaLnBrk="1" hangingPunct="1"/>
            <a:r>
              <a:rPr lang="uk-UA" dirty="0" smtClean="0"/>
              <a:t>кінець документу;</a:t>
            </a:r>
          </a:p>
          <a:p>
            <a:pPr eaLnBrk="1" hangingPunct="1"/>
            <a:r>
              <a:rPr lang="uk-UA" dirty="0" smtClean="0"/>
              <a:t>початок елемента (поява відкриваючого </a:t>
            </a:r>
            <a:r>
              <a:rPr lang="uk-UA" dirty="0" err="1" smtClean="0"/>
              <a:t>тега</a:t>
            </a:r>
            <a:r>
              <a:rPr lang="uk-UA" dirty="0" smtClean="0"/>
              <a:t>);</a:t>
            </a:r>
          </a:p>
          <a:p>
            <a:pPr eaLnBrk="1" hangingPunct="1"/>
            <a:r>
              <a:rPr lang="uk-UA" dirty="0" smtClean="0"/>
              <a:t>кінець елемента (поява закриваючого </a:t>
            </a:r>
            <a:r>
              <a:rPr lang="uk-UA" dirty="0" err="1" smtClean="0"/>
              <a:t>тега</a:t>
            </a:r>
            <a:r>
              <a:rPr lang="uk-UA" dirty="0" smtClean="0"/>
              <a:t>);</a:t>
            </a:r>
          </a:p>
          <a:p>
            <a:pPr eaLnBrk="1" hangingPunct="1"/>
            <a:r>
              <a:rPr lang="uk-UA" dirty="0" smtClean="0"/>
              <a:t>поява текстового вузла.</a:t>
            </a:r>
          </a:p>
          <a:p>
            <a:pPr eaLnBrk="1" hangingPunct="1"/>
            <a:endParaRPr lang="uk-UA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762000" y="2895600"/>
            <a:ext cx="25146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uk-UA">
                <a:latin typeface="Arial" charset="0"/>
              </a:rPr>
              <a:t>Застосування</a:t>
            </a:r>
          </a:p>
        </p:txBody>
      </p:sp>
      <p:sp>
        <p:nvSpPr>
          <p:cNvPr id="7171" name="Rectangle 6"/>
          <p:cNvSpPr>
            <a:spLocks noChangeArrowheads="1"/>
          </p:cNvSpPr>
          <p:nvPr/>
        </p:nvSpPr>
        <p:spPr bwMode="auto">
          <a:xfrm>
            <a:off x="5105400" y="1600200"/>
            <a:ext cx="25146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uk-UA">
                <a:latin typeface="Arial" charset="0"/>
              </a:rPr>
              <a:t>Аналізатор</a:t>
            </a:r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5105400" y="4572000"/>
            <a:ext cx="2514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uk-UA">
                <a:latin typeface="Arial" charset="0"/>
              </a:rPr>
              <a:t>Обробники, які </a:t>
            </a:r>
          </a:p>
          <a:p>
            <a:pPr algn="ctr"/>
            <a:r>
              <a:rPr lang="uk-UA">
                <a:latin typeface="Arial" charset="0"/>
              </a:rPr>
              <a:t>обробляють</a:t>
            </a:r>
          </a:p>
          <a:p>
            <a:pPr algn="ctr"/>
            <a:r>
              <a:rPr lang="uk-UA">
                <a:latin typeface="Arial" charset="0"/>
              </a:rPr>
              <a:t> окремі події</a:t>
            </a:r>
          </a:p>
        </p:txBody>
      </p:sp>
      <p:sp>
        <p:nvSpPr>
          <p:cNvPr id="7173" name="Rectangle 10"/>
          <p:cNvSpPr>
            <a:spLocks noGrp="1" noChangeArrowheads="1"/>
          </p:cNvSpPr>
          <p:nvPr>
            <p:ph type="title"/>
          </p:nvPr>
        </p:nvSpPr>
        <p:spPr>
          <a:xfrm>
            <a:off x="467544" y="476672"/>
            <a:ext cx="8229600" cy="78069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SAX-</a:t>
            </a:r>
            <a:r>
              <a:rPr lang="uk-UA" b="1" dirty="0" smtClean="0"/>
              <a:t>аналіз:схема</a:t>
            </a:r>
          </a:p>
        </p:txBody>
      </p:sp>
      <p:sp>
        <p:nvSpPr>
          <p:cNvPr id="7174" name="Line 12"/>
          <p:cNvSpPr>
            <a:spLocks noChangeShapeType="1"/>
          </p:cNvSpPr>
          <p:nvPr/>
        </p:nvSpPr>
        <p:spPr bwMode="auto">
          <a:xfrm flipV="1">
            <a:off x="3276600" y="2362200"/>
            <a:ext cx="1828800" cy="914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75" name="Text Box 13"/>
          <p:cNvSpPr txBox="1">
            <a:spLocks noChangeArrowheads="1"/>
          </p:cNvSpPr>
          <p:nvPr/>
        </p:nvSpPr>
        <p:spPr bwMode="auto">
          <a:xfrm>
            <a:off x="3489325" y="2093913"/>
            <a:ext cx="923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uk-UA">
                <a:latin typeface="Arial" charset="0"/>
              </a:rPr>
              <a:t>Виклик</a:t>
            </a:r>
          </a:p>
        </p:txBody>
      </p:sp>
      <p:sp>
        <p:nvSpPr>
          <p:cNvPr id="7176" name="Line 14"/>
          <p:cNvSpPr>
            <a:spLocks noChangeShapeType="1"/>
          </p:cNvSpPr>
          <p:nvPr/>
        </p:nvSpPr>
        <p:spPr bwMode="auto">
          <a:xfrm>
            <a:off x="3276600" y="4419600"/>
            <a:ext cx="18288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77" name="Text Box 15"/>
          <p:cNvSpPr txBox="1">
            <a:spLocks noChangeArrowheads="1"/>
          </p:cNvSpPr>
          <p:nvPr/>
        </p:nvSpPr>
        <p:spPr bwMode="auto">
          <a:xfrm>
            <a:off x="3032125" y="5141913"/>
            <a:ext cx="1357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uk-UA">
                <a:latin typeface="Arial" charset="0"/>
              </a:rPr>
              <a:t>Реєстрація</a:t>
            </a:r>
          </a:p>
        </p:txBody>
      </p:sp>
      <p:sp>
        <p:nvSpPr>
          <p:cNvPr id="7178" name="Line 16"/>
          <p:cNvSpPr>
            <a:spLocks noChangeShapeType="1"/>
          </p:cNvSpPr>
          <p:nvPr/>
        </p:nvSpPr>
        <p:spPr bwMode="auto">
          <a:xfrm>
            <a:off x="6096000" y="3505200"/>
            <a:ext cx="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79" name="Text Box 17"/>
          <p:cNvSpPr txBox="1">
            <a:spLocks noChangeArrowheads="1"/>
          </p:cNvSpPr>
          <p:nvPr/>
        </p:nvSpPr>
        <p:spPr bwMode="auto">
          <a:xfrm>
            <a:off x="6765925" y="3313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ru-RU">
              <a:latin typeface="Arial" charset="0"/>
            </a:endParaRPr>
          </a:p>
        </p:txBody>
      </p:sp>
      <p:sp>
        <p:nvSpPr>
          <p:cNvPr id="7180" name="Text Box 18"/>
          <p:cNvSpPr txBox="1">
            <a:spLocks noChangeArrowheads="1"/>
          </p:cNvSpPr>
          <p:nvPr/>
        </p:nvSpPr>
        <p:spPr bwMode="auto">
          <a:xfrm>
            <a:off x="6324600" y="3733800"/>
            <a:ext cx="137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uk-UA">
                <a:latin typeface="Arial" charset="0"/>
              </a:rPr>
              <a:t>Зворотні</a:t>
            </a:r>
          </a:p>
          <a:p>
            <a:pPr eaLnBrk="1" hangingPunct="1"/>
            <a:r>
              <a:rPr lang="uk-UA">
                <a:latin typeface="Arial" charset="0"/>
              </a:rPr>
              <a:t>виклики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uk-UA" sz="4000" b="1" dirty="0" smtClean="0"/>
              <a:t>Основні інтерфейси для </a:t>
            </a:r>
            <a:r>
              <a:rPr lang="en-US" sz="4000" b="1" dirty="0" smtClean="0"/>
              <a:t>SAX</a:t>
            </a:r>
            <a:r>
              <a:rPr lang="uk-UA" sz="4000" b="1" dirty="0" err="1" smtClean="0"/>
              <a:t>-обробників</a:t>
            </a:r>
            <a:endParaRPr lang="uk-UA" sz="4000" b="1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828800"/>
            <a:ext cx="7772400" cy="449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uk-UA" sz="2800" smtClean="0"/>
              <a:t>Кожний обробник повинен реалізувати один з чотирьох базових інтерфейсів:</a:t>
            </a:r>
          </a:p>
          <a:p>
            <a:pPr eaLnBrk="1" hangingPunct="1"/>
            <a:r>
              <a:rPr lang="en-US" sz="2800" smtClean="0">
                <a:solidFill>
                  <a:srgbClr val="FF0000"/>
                </a:solidFill>
              </a:rPr>
              <a:t>ContentHandler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FF0000"/>
                </a:solidFill>
              </a:rPr>
              <a:t>- </a:t>
            </a:r>
            <a:r>
              <a:rPr lang="uk-UA" sz="2800" smtClean="0">
                <a:solidFill>
                  <a:srgbClr val="FF0000"/>
                </a:solidFill>
              </a:rPr>
              <a:t>для обробки вмісту документа;</a:t>
            </a:r>
          </a:p>
          <a:p>
            <a:pPr eaLnBrk="1" hangingPunct="1"/>
            <a:r>
              <a:rPr lang="en-US" sz="2800" smtClean="0"/>
              <a:t>ErrorHandler - </a:t>
            </a:r>
            <a:r>
              <a:rPr lang="uk-UA" sz="2800" smtClean="0"/>
              <a:t>для обробки помилок</a:t>
            </a:r>
            <a:r>
              <a:rPr lang="en-US" sz="2800" smtClean="0"/>
              <a:t>;</a:t>
            </a:r>
          </a:p>
          <a:p>
            <a:pPr eaLnBrk="1" hangingPunct="1"/>
            <a:r>
              <a:rPr lang="en-US" sz="2800" smtClean="0"/>
              <a:t>EntityResolver -</a:t>
            </a:r>
            <a:r>
              <a:rPr lang="uk-UA" sz="2800" smtClean="0"/>
              <a:t> для аналізу зовнішніх сутностей</a:t>
            </a:r>
            <a:r>
              <a:rPr lang="en-US" sz="2800" smtClean="0"/>
              <a:t>;</a:t>
            </a:r>
          </a:p>
          <a:p>
            <a:pPr eaLnBrk="1" hangingPunct="1"/>
            <a:r>
              <a:rPr lang="en-US" sz="2800" smtClean="0"/>
              <a:t>DTDHandler - </a:t>
            </a:r>
            <a:r>
              <a:rPr lang="uk-UA" sz="2800" smtClean="0"/>
              <a:t>для обробки нотацій та неаналізованих сутностей.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uk-UA" sz="4000" b="1" dirty="0" smtClean="0"/>
              <a:t>Основні методи зворотного виклику (</a:t>
            </a:r>
            <a:r>
              <a:rPr lang="en-US" sz="4000" b="1" dirty="0" err="1" smtClean="0"/>
              <a:t>ContentHandler</a:t>
            </a:r>
            <a:r>
              <a:rPr lang="en-US" sz="4000" b="1" dirty="0" smtClean="0"/>
              <a:t>)</a:t>
            </a:r>
            <a:endParaRPr lang="uk-UA" sz="4000" b="1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905000"/>
            <a:ext cx="77724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public abstract void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startDocument</a:t>
            </a:r>
            <a:r>
              <a:rPr lang="en-US" sz="2400" dirty="0" smtClean="0"/>
              <a:t>() throws </a:t>
            </a:r>
            <a:r>
              <a:rPr lang="en-US" sz="2400" dirty="0" err="1" smtClean="0"/>
              <a:t>SAXException</a:t>
            </a:r>
            <a:r>
              <a:rPr lang="en-US" sz="2400" dirty="0" smtClean="0"/>
              <a:t> - </a:t>
            </a:r>
            <a:r>
              <a:rPr lang="uk-UA" sz="2400" dirty="0" smtClean="0"/>
              <a:t>початок документа;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public abstract void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endDocument</a:t>
            </a:r>
            <a:r>
              <a:rPr lang="en-US" sz="2400" dirty="0" smtClean="0"/>
              <a:t>() throws </a:t>
            </a:r>
            <a:r>
              <a:rPr lang="en-US" sz="2400" dirty="0" err="1" smtClean="0"/>
              <a:t>SAXException</a:t>
            </a:r>
            <a:r>
              <a:rPr lang="en-US" sz="2400" dirty="0" smtClean="0"/>
              <a:t> - </a:t>
            </a:r>
            <a:r>
              <a:rPr lang="uk-UA" sz="2400" dirty="0" smtClean="0"/>
              <a:t>кінець документа;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public abstract void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startElement</a:t>
            </a:r>
            <a:r>
              <a:rPr lang="en-US" sz="2400" dirty="0" smtClean="0"/>
              <a:t>(String </a:t>
            </a:r>
            <a:r>
              <a:rPr lang="en-US" sz="2400" i="1" dirty="0" err="1" smtClean="0"/>
              <a:t>namespaceURI</a:t>
            </a:r>
            <a:r>
              <a:rPr lang="en-US" sz="2400" dirty="0" smtClean="0"/>
              <a:t>, String </a:t>
            </a:r>
            <a:r>
              <a:rPr lang="en-US" sz="2400" i="1" dirty="0" err="1" smtClean="0"/>
              <a:t>localName</a:t>
            </a:r>
            <a:r>
              <a:rPr lang="en-US" sz="2400" dirty="0" smtClean="0"/>
              <a:t>, String </a:t>
            </a:r>
            <a:r>
              <a:rPr lang="en-US" sz="2400" i="1" dirty="0" err="1" smtClean="0"/>
              <a:t>qName</a:t>
            </a:r>
            <a:r>
              <a:rPr lang="en-US" sz="2400" dirty="0" smtClean="0"/>
              <a:t>, Attributes </a:t>
            </a:r>
            <a:r>
              <a:rPr lang="en-US" sz="2400" i="1" dirty="0" err="1" smtClean="0"/>
              <a:t>atts</a:t>
            </a:r>
            <a:r>
              <a:rPr lang="en-US" sz="2400" dirty="0" smtClean="0"/>
              <a:t>) throws </a:t>
            </a:r>
            <a:r>
              <a:rPr lang="en-US" sz="2400" dirty="0" err="1" smtClean="0"/>
              <a:t>SAXException</a:t>
            </a:r>
            <a:r>
              <a:rPr lang="en-US" sz="2400" dirty="0" smtClean="0"/>
              <a:t> - </a:t>
            </a:r>
            <a:r>
              <a:rPr lang="uk-UA" sz="2400" dirty="0" smtClean="0"/>
              <a:t>початок елемента;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public abstract void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endElement</a:t>
            </a:r>
            <a:r>
              <a:rPr lang="en-US" sz="2400" dirty="0" smtClean="0"/>
              <a:t>(String </a:t>
            </a:r>
            <a:r>
              <a:rPr lang="en-US" sz="2400" i="1" dirty="0" err="1" smtClean="0"/>
              <a:t>namespaceURI</a:t>
            </a:r>
            <a:r>
              <a:rPr lang="en-US" sz="2400" dirty="0" smtClean="0"/>
              <a:t>, String </a:t>
            </a:r>
            <a:r>
              <a:rPr lang="en-US" sz="2400" i="1" dirty="0" err="1" smtClean="0"/>
              <a:t>localName</a:t>
            </a:r>
            <a:r>
              <a:rPr lang="en-US" sz="2400" dirty="0" smtClean="0"/>
              <a:t>, String </a:t>
            </a:r>
            <a:r>
              <a:rPr lang="en-US" sz="2400" i="1" dirty="0" err="1" smtClean="0"/>
              <a:t>qName</a:t>
            </a:r>
            <a:r>
              <a:rPr lang="en-US" sz="2400" dirty="0" smtClean="0"/>
              <a:t>) throws </a:t>
            </a:r>
            <a:r>
              <a:rPr lang="en-US" sz="2400" dirty="0" err="1" smtClean="0"/>
              <a:t>SAXException</a:t>
            </a:r>
            <a:r>
              <a:rPr lang="en-US" sz="2400" dirty="0" smtClean="0"/>
              <a:t> - </a:t>
            </a:r>
            <a:r>
              <a:rPr lang="uk-UA" sz="2400" dirty="0" smtClean="0"/>
              <a:t>кінець елемента;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public abstract void</a:t>
            </a:r>
            <a:r>
              <a:rPr lang="en-US" sz="2400" b="1" dirty="0" smtClean="0"/>
              <a:t> characters </a:t>
            </a:r>
            <a:r>
              <a:rPr lang="en-US" sz="2400" dirty="0" smtClean="0"/>
              <a:t>(char [ ] </a:t>
            </a:r>
            <a:r>
              <a:rPr lang="en-US" sz="2400" i="1" dirty="0" err="1" smtClean="0"/>
              <a:t>ch</a:t>
            </a:r>
            <a:r>
              <a:rPr lang="en-US" sz="2400" dirty="0" smtClean="0"/>
              <a:t>,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i="1" dirty="0" smtClean="0"/>
              <a:t>start</a:t>
            </a:r>
            <a:r>
              <a:rPr lang="en-US" sz="2400" dirty="0" smtClean="0"/>
              <a:t>,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i="1" dirty="0" smtClean="0"/>
              <a:t>length</a:t>
            </a:r>
            <a:r>
              <a:rPr lang="en-US" sz="2400" dirty="0" smtClean="0"/>
              <a:t>) throws </a:t>
            </a:r>
            <a:r>
              <a:rPr lang="en-US" sz="2400" dirty="0" err="1" smtClean="0"/>
              <a:t>SAXException</a:t>
            </a:r>
            <a:r>
              <a:rPr lang="en-US" sz="2400" dirty="0" smtClean="0"/>
              <a:t> - </a:t>
            </a:r>
            <a:r>
              <a:rPr lang="uk-UA" sz="2400" dirty="0" smtClean="0"/>
              <a:t>текстовий вузол.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smtClean="0"/>
              <a:t>Клас </a:t>
            </a:r>
            <a:r>
              <a:rPr lang="en-US" smtClean="0"/>
              <a:t>DefaultHandler</a:t>
            </a:r>
            <a:endParaRPr lang="uk-UA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smtClean="0"/>
              <a:t>Реалізує згадані вище чотири інтерфейси.</a:t>
            </a:r>
          </a:p>
          <a:p>
            <a:pPr eaLnBrk="1" hangingPunct="1"/>
            <a:r>
              <a:rPr lang="uk-UA" smtClean="0"/>
              <a:t>Отже, клас-обробник повинен розширити клас </a:t>
            </a:r>
            <a:r>
              <a:rPr lang="en-US" smtClean="0"/>
              <a:t>DefaultHandler </a:t>
            </a:r>
            <a:r>
              <a:rPr lang="uk-UA" smtClean="0"/>
              <a:t>та перевизначити ті методи, для яких потрібна реальна функціональність.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smtClean="0"/>
              <a:t>Основні риси аналізатора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306887"/>
          </a:xfrm>
        </p:spPr>
        <p:txBody>
          <a:bodyPr/>
          <a:lstStyle/>
          <a:p>
            <a:pPr eaLnBrk="1" hangingPunct="1"/>
            <a:r>
              <a:rPr lang="uk-UA" sz="2800" smtClean="0"/>
              <a:t>Аналізатор стандарту </a:t>
            </a:r>
            <a:r>
              <a:rPr lang="en-US" sz="2800" smtClean="0"/>
              <a:t>SAX2 </a:t>
            </a:r>
            <a:r>
              <a:rPr lang="uk-UA" sz="2800" smtClean="0"/>
              <a:t>повинен реалізувати інтерфейс </a:t>
            </a:r>
            <a:r>
              <a:rPr lang="en-US" sz="2800" smtClean="0"/>
              <a:t>XMLReader</a:t>
            </a:r>
            <a:r>
              <a:rPr lang="uk-UA" sz="2800" smtClean="0"/>
              <a:t>.</a:t>
            </a:r>
          </a:p>
          <a:p>
            <a:pPr eaLnBrk="1" hangingPunct="1"/>
            <a:r>
              <a:rPr lang="en-US" sz="2800" smtClean="0"/>
              <a:t>public abstract void </a:t>
            </a:r>
            <a:r>
              <a:rPr lang="uk-UA" sz="2800" b="1" smtClean="0"/>
              <a:t>setContentHandler</a:t>
            </a:r>
            <a:r>
              <a:rPr lang="uk-UA" sz="2800" smtClean="0"/>
              <a:t>(</a:t>
            </a:r>
            <a:r>
              <a:rPr lang="en-US" sz="2800" smtClean="0"/>
              <a:t>XMLReader</a:t>
            </a:r>
            <a:r>
              <a:rPr lang="uk-UA" sz="2800" smtClean="0"/>
              <a:t> </a:t>
            </a:r>
            <a:r>
              <a:rPr lang="uk-UA" sz="2800" i="1" smtClean="0"/>
              <a:t>handler</a:t>
            </a:r>
            <a:r>
              <a:rPr lang="uk-UA" sz="2800" smtClean="0"/>
              <a:t>)</a:t>
            </a:r>
            <a:r>
              <a:rPr lang="en-US" sz="2800" smtClean="0"/>
              <a:t> </a:t>
            </a:r>
            <a:r>
              <a:rPr lang="uk-UA" sz="2800" smtClean="0"/>
              <a:t>- реєстрація обробника;</a:t>
            </a:r>
          </a:p>
          <a:p>
            <a:pPr eaLnBrk="1" hangingPunct="1"/>
            <a:r>
              <a:rPr lang="en-US" sz="2800" smtClean="0"/>
              <a:t>public abstract void</a:t>
            </a:r>
            <a:r>
              <a:rPr lang="uk-UA" sz="2800" smtClean="0"/>
              <a:t> </a:t>
            </a:r>
            <a:r>
              <a:rPr lang="en-US" sz="2800" b="1" smtClean="0"/>
              <a:t>parse</a:t>
            </a:r>
            <a:r>
              <a:rPr lang="en-US" sz="2800" smtClean="0"/>
              <a:t>(String </a:t>
            </a:r>
            <a:r>
              <a:rPr lang="en-US" sz="2800" i="1" smtClean="0"/>
              <a:t>filename</a:t>
            </a:r>
            <a:r>
              <a:rPr lang="en-US" sz="2800" smtClean="0"/>
              <a:t>) - </a:t>
            </a:r>
            <a:r>
              <a:rPr lang="uk-UA" sz="2800" smtClean="0"/>
              <a:t>виклик аналізатора;</a:t>
            </a:r>
          </a:p>
          <a:p>
            <a:pPr eaLnBrk="1" hangingPunct="1"/>
            <a:r>
              <a:rPr lang="uk-UA" sz="2800" smtClean="0"/>
              <a:t>методи для встановлення або отримання тих чи інших рис аналізатора.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690</TotalTime>
  <Words>780</Words>
  <Application>Microsoft Office PowerPoint</Application>
  <PresentationFormat>Экран (4:3)</PresentationFormat>
  <Paragraphs>135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Wingdings</vt:lpstr>
      <vt:lpstr>Tahoma</vt:lpstr>
      <vt:lpstr>Constantia</vt:lpstr>
      <vt:lpstr>Wingdings 2</vt:lpstr>
      <vt:lpstr>Поток</vt:lpstr>
      <vt:lpstr>  </vt:lpstr>
      <vt:lpstr>SAX-аналіз</vt:lpstr>
      <vt:lpstr>SAX-аналіз:основні принципи</vt:lpstr>
      <vt:lpstr>Основні типи подій</vt:lpstr>
      <vt:lpstr>SAX-аналіз:схема</vt:lpstr>
      <vt:lpstr>Основні інтерфейси для SAX-обробників</vt:lpstr>
      <vt:lpstr>Основні методи зворотного виклику (ContentHandler)</vt:lpstr>
      <vt:lpstr>Клас DefaultHandler</vt:lpstr>
      <vt:lpstr>Основні риси аналізатора</vt:lpstr>
      <vt:lpstr>Приклад використання SAX-аналізатора</vt:lpstr>
      <vt:lpstr>Виклик аналізатора: код</vt:lpstr>
      <vt:lpstr>Клас обробника</vt:lpstr>
      <vt:lpstr>Початок документа</vt:lpstr>
      <vt:lpstr>Кінець документа</vt:lpstr>
      <vt:lpstr>Текстовий вузол</vt:lpstr>
      <vt:lpstr>Початок елемента</vt:lpstr>
      <vt:lpstr>Кінець елемента</vt:lpstr>
      <vt:lpstr>Чи можна на основі SAX-аналізу додати нову інформацію?</vt:lpstr>
      <vt:lpstr>StAX – XML-файл</vt:lpstr>
      <vt:lpstr>StAX - аналізатор</vt:lpstr>
      <vt:lpstr>Основний цикл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XML-словник</dc:title>
  <dc:creator>Олецький</dc:creator>
  <cp:lastModifiedBy>Lenovo</cp:lastModifiedBy>
  <cp:revision>78</cp:revision>
  <dcterms:created xsi:type="dcterms:W3CDTF">2005-06-23T18:52:00Z</dcterms:created>
  <dcterms:modified xsi:type="dcterms:W3CDTF">2019-09-23T08:24:06Z</dcterms:modified>
</cp:coreProperties>
</file>