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405" r:id="rId2"/>
    <p:sldId id="404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>
        <p:scale>
          <a:sx n="78" d="100"/>
          <a:sy n="78" d="100"/>
        </p:scale>
        <p:origin x="185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7FB43-75DC-7E49-8E26-C6A0768AC461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A7E15-3A32-9E4E-A8B3-B378A6FD9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1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0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65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B51A-B16B-B942-B011-8726813D9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3FB40-C8AA-F84A-AA10-07257BE0F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D56AA-714A-4A4E-AAE7-2EF6BEBE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82BC-A1C3-B14D-8772-4BE78DF30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1BFF-39E7-B146-BE8D-8CF55145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9C6E-96F9-E64B-B274-DA6F84B65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3A6AA-2A63-D446-BEAD-F5898FB1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2A30-5279-5B45-8781-96608C9F2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93716-DA6F-594A-9865-85E69CD0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9B86B-081B-EF42-A8FB-2C4DBE4C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4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AB095-4EC8-AC4D-9235-5841B37B9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E6A6D-7B97-584A-8A40-F724D2B19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D5C7D-3064-3945-96DD-0F0D9492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1E441-4DCE-9E47-9399-1501D2ED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0BF2F-74CE-1745-9D69-25671645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44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8429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>
          <p15:clr>
            <a:srgbClr val="FBAE40"/>
          </p15:clr>
        </p15:guide>
        <p15:guide id="7" orient="horz" pos="1440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BA05-C7E9-CD4C-BAD9-80164247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32D67-3A6A-9148-BA69-77456756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EC07D-3820-D542-914B-47665204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B1BFC-9914-8943-9C18-70CA14E4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037F-71D1-9443-8FB2-769F1911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4A8C0-7B30-A846-A692-B184046D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3387A-D31B-7743-A70D-92EAB54DC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3CE2-9968-C54F-9FA0-EAA2E737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CCC4-413B-E043-891B-95F157F7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CADB-15B0-0E48-B202-CC5A5968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2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FDCB-F799-8F4D-AEBC-04EC93ED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0F3E-6E3C-3E44-A8DF-06AE256CC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16AC0-1271-8844-BF5E-2672A2B6B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132EB-A9A7-374F-B184-E289E148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B8DE4-E1CD-C444-9605-7AAC7F4D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6BFD8-70B5-CD45-9440-3FEE1B0B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1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C6393-B800-A94E-B231-C82D81EE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B3A7A-B54A-BA45-ABC7-2FBF9B57D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8B754-3AF6-ED4D-B1C0-16B0ED04B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A71428-8B0F-F348-9B6C-DA86EAD79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1802C-FD88-7C45-ADF7-B99C9AE9A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55710-63A9-E349-B8AC-377A261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04871A-5C6B-0046-92E8-CA75ADA9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9149F-DD60-9E4B-9FB1-A96C1578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B821-A70E-E148-ABFC-BBAA8872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8F3C7-F182-424C-A0DD-C98B095A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C6A68-E977-354F-9833-DD405D2E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B4601-20C0-3D4D-BFB4-952233AE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6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0109E-3128-CB43-B8B1-29533273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F4B65-E9EC-2141-9730-06ED9448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74662-389F-D949-99CA-369A3661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2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93FD-C80E-874A-BFFE-20EBAF63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6D30-DFEF-AA45-9AAF-9AD662DA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01A9A-36B9-F74F-B979-12BEED7FA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DE53D-088D-C14B-B4BB-E7C27E1B4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0D2F7-B853-E24A-BA68-DB0FCF68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BEFEA-B986-3248-B4AA-6BCA59DC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B2BE-02B4-3A45-A845-65E5E9AD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0571B-2D51-4541-8A5B-1D4C25DD3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F6F40-440D-7940-B016-CC5BE76C7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D7AD-7C18-8C48-AA2C-BEE2A4F7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3B429-C44D-8F4B-B0BC-678DD939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5D34-1CB8-6147-BE09-4C9BE3D1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78666-C861-4841-BFEE-CABD6B5D4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5A507-1C95-C144-9871-81CF69323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4039E-67E2-7B42-924B-37FD9DAA7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7989C-00B8-CC48-9009-151185AC60B1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EA029-3CBF-E64E-B8F1-2F189821B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99D6C-ED9B-734A-9EB7-316374C8B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DED2-D5BF-6D41-B64E-DDC93A3A4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60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" TargetMode="External"/><Relationship Id="rId7" Type="http://schemas.microsoft.com/office/2018/10/relationships/comments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akshmi25npathi/imdb-dataset-of-50k-movie-reviews" TargetMode="External"/><Relationship Id="rId7" Type="http://schemas.microsoft.com/office/2018/10/relationships/comments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450D2E-62C3-8344-9BE0-BBDFF1DD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6B49D9-10F9-3843-AC10-36408C207C08}"/>
              </a:ext>
            </a:extLst>
          </p:cNvPr>
          <p:cNvSpPr txBox="1">
            <a:spLocks/>
          </p:cNvSpPr>
          <p:nvPr/>
        </p:nvSpPr>
        <p:spPr>
          <a:xfrm>
            <a:off x="752856" y="2058219"/>
            <a:ext cx="9746978" cy="45216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develops an AI chatbot that generates structured course modules based on teacher-provided resources(textbook chapters, articles, web links) and example formats. The AI will automate lesson creation, refine content based on teacher feedback, and dynamically update a website with new modules.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 used (Python Based):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LLAVA: Pretrained model accepting both Image, Table, and Text Inputs</a:t>
            </a:r>
          </a:p>
          <a:p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BeatifulSoup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Extract Images, Text, and Tableau from Website</a:t>
            </a:r>
          </a:p>
          <a:p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PyMuPDF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Extract Text from PDFs</a:t>
            </a:r>
          </a:p>
          <a:p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PDFPlumber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Pillow: Extract Images and Tables from PDFs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Extract Text, Images, and Tableau from Webpages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Flask: Publish LLM Response to Webpage</a:t>
            </a: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0F327-4E07-4C4A-8D55-3A0A6E2AD72C}"/>
              </a:ext>
            </a:extLst>
          </p:cNvPr>
          <p:cNvSpPr/>
          <p:nvPr/>
        </p:nvSpPr>
        <p:spPr>
          <a:xfrm>
            <a:off x="242867" y="657987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https://www.kaggle.com/datasets/lakshmi25npathi/imdb-dataset-of-50k-movie-reviews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3690629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7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 anchor="t">
            <a:normAutofit fontScale="92500" lnSpcReduction="10000"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450D2E-62C3-8344-9BE0-BBDFF1DD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Improvements over Commercial Chat Bots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06B49D9-10F9-3843-AC10-36408C207C08}"/>
              </a:ext>
            </a:extLst>
          </p:cNvPr>
          <p:cNvSpPr txBox="1">
            <a:spLocks/>
          </p:cNvSpPr>
          <p:nvPr/>
        </p:nvSpPr>
        <p:spPr>
          <a:xfrm>
            <a:off x="752856" y="2058219"/>
            <a:ext cx="9746978" cy="452165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 Media Content Input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Chat GPT free will not accept PDFs, Images, or Tables as Inputs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 Media Content </a:t>
            </a:r>
            <a:r>
              <a:rPr lang="en-US" b="1" u="sng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Ouput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Webpages, PDFs, Images, or Tableau can integrated the LLM response</a:t>
            </a: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Webpage Integration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Responses will be used to populate a webpage</a:t>
            </a:r>
            <a:endParaRPr lang="en-US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Persistent Memory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context will be remembered by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80F327-4E07-4C4A-8D55-3A0A6E2AD72C}"/>
              </a:ext>
            </a:extLst>
          </p:cNvPr>
          <p:cNvSpPr/>
          <p:nvPr/>
        </p:nvSpPr>
        <p:spPr>
          <a:xfrm>
            <a:off x="242867" y="657987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3"/>
              </a:rPr>
              <a:t>https://www.kaggle.com/datasets/lakshmi25npathi/imdb-dataset-of-50k-movie-reviews</a:t>
            </a:r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3895243"/>
      </p:ext>
    </p:extLst>
  </p:cSld>
  <p:clrMapOvr>
    <a:masterClrMapping/>
  </p:clrMapOvr>
  <p:extLst mod="1">
    <p:ext uri="{6950BFC3-D8DA-4A85-94F7-54DA5524770B}">
      <p188:commentRel xmlns:p188="http://schemas.microsoft.com/office/powerpoint/2018/8/main" xmlns="" r:id="rId7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7D1B3414-F64E-9946-A43B-F79806C6669E}"/>
              </a:ext>
            </a:extLst>
          </p:cNvPr>
          <p:cNvSpPr txBox="1">
            <a:spLocks/>
          </p:cNvSpPr>
          <p:nvPr/>
        </p:nvSpPr>
        <p:spPr>
          <a:xfrm>
            <a:off x="971550" y="5852344"/>
            <a:ext cx="523240" cy="247651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8CB29-E5CE-A546-B751-C201D38BA74F}"/>
              </a:ext>
            </a:extLst>
          </p:cNvPr>
          <p:cNvSpPr txBox="1"/>
          <p:nvPr/>
        </p:nvSpPr>
        <p:spPr>
          <a:xfrm>
            <a:off x="524653" y="1210484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E02CC-4AB1-B84D-AB6B-7577E52BAA68}"/>
              </a:ext>
            </a:extLst>
          </p:cNvPr>
          <p:cNvSpPr/>
          <p:nvPr/>
        </p:nvSpPr>
        <p:spPr>
          <a:xfrm>
            <a:off x="188777" y="3221776"/>
            <a:ext cx="210312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PDF and Web Documents (Lesson Plans, Resources)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C0FC46-E8AB-3449-98B5-2266C86284AD}"/>
              </a:ext>
            </a:extLst>
          </p:cNvPr>
          <p:cNvSpPr/>
          <p:nvPr/>
        </p:nvSpPr>
        <p:spPr>
          <a:xfrm>
            <a:off x="2742450" y="3221776"/>
            <a:ext cx="2103120" cy="1051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Text, Image, Table, Extraction and Preprocessing 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BD63224-EDE6-8447-9E76-E1C99A7D9D7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291897" y="3747556"/>
            <a:ext cx="450553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5BB248-B24A-2942-B8ED-D351E66FAED4}"/>
              </a:ext>
            </a:extLst>
          </p:cNvPr>
          <p:cNvSpPr/>
          <p:nvPr/>
        </p:nvSpPr>
        <p:spPr>
          <a:xfrm>
            <a:off x="188777" y="4669178"/>
            <a:ext cx="210312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Initial Prompt by Teacher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CD5EA-0D25-144A-811C-50F5082C9F65}"/>
              </a:ext>
            </a:extLst>
          </p:cNvPr>
          <p:cNvSpPr txBox="1"/>
          <p:nvPr/>
        </p:nvSpPr>
        <p:spPr>
          <a:xfrm>
            <a:off x="7349039" y="6099995"/>
            <a:ext cx="1994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Feedback loop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942B3-470C-FD4D-B061-E82DB9607FEA}"/>
              </a:ext>
            </a:extLst>
          </p:cNvPr>
          <p:cNvSpPr/>
          <p:nvPr/>
        </p:nvSpPr>
        <p:spPr>
          <a:xfrm>
            <a:off x="10088880" y="3221776"/>
            <a:ext cx="2103120" cy="10515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Lesson Plan is Published on Website using Flask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1250ED-AA17-E84A-AAFB-296B94CE013D}"/>
              </a:ext>
            </a:extLst>
          </p:cNvPr>
          <p:cNvSpPr/>
          <p:nvPr/>
        </p:nvSpPr>
        <p:spPr>
          <a:xfrm>
            <a:off x="7716256" y="4749682"/>
            <a:ext cx="2103120" cy="105156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Teacher can re-prompt model to adjust lesson plan content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04A336-1863-FD44-AFDC-068E6F530695}"/>
              </a:ext>
            </a:extLst>
          </p:cNvPr>
          <p:cNvSpPr/>
          <p:nvPr/>
        </p:nvSpPr>
        <p:spPr>
          <a:xfrm>
            <a:off x="188777" y="1793469"/>
            <a:ext cx="210312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LLAVA Pretrained Context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2E83A9-056B-4749-9634-868892F9901E}"/>
              </a:ext>
            </a:extLst>
          </p:cNvPr>
          <p:cNvSpPr/>
          <p:nvPr/>
        </p:nvSpPr>
        <p:spPr>
          <a:xfrm>
            <a:off x="5245919" y="3221776"/>
            <a:ext cx="2103120" cy="1051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LLAVA Model Creates Lesson Plan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F8BC555-BC95-8144-A308-376449BFDB81}"/>
              </a:ext>
            </a:extLst>
          </p:cNvPr>
          <p:cNvCxnSpPr>
            <a:cxnSpLocks/>
            <a:stCxn id="16" idx="3"/>
            <a:endCxn id="39" idx="2"/>
          </p:cNvCxnSpPr>
          <p:nvPr/>
        </p:nvCxnSpPr>
        <p:spPr>
          <a:xfrm flipV="1">
            <a:off x="2291897" y="4273336"/>
            <a:ext cx="4005582" cy="92162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AD44FC7-4D0D-3E4F-B860-9A2681E8BE2E}"/>
              </a:ext>
            </a:extLst>
          </p:cNvPr>
          <p:cNvCxnSpPr>
            <a:cxnSpLocks/>
            <a:stCxn id="37" idx="3"/>
            <a:endCxn id="39" idx="0"/>
          </p:cNvCxnSpPr>
          <p:nvPr/>
        </p:nvCxnSpPr>
        <p:spPr>
          <a:xfrm>
            <a:off x="2291897" y="2319249"/>
            <a:ext cx="4005582" cy="90252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0EF5496-F38E-B441-9A15-8F420CF2E1F9}"/>
              </a:ext>
            </a:extLst>
          </p:cNvPr>
          <p:cNvCxnSpPr>
            <a:cxnSpLocks/>
            <a:stCxn id="11" idx="3"/>
            <a:endCxn id="39" idx="1"/>
          </p:cNvCxnSpPr>
          <p:nvPr/>
        </p:nvCxnSpPr>
        <p:spPr>
          <a:xfrm>
            <a:off x="4845570" y="3747556"/>
            <a:ext cx="400349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6B34FC0-0688-4149-A7D1-86D110069F23}"/>
              </a:ext>
            </a:extLst>
          </p:cNvPr>
          <p:cNvCxnSpPr>
            <a:cxnSpLocks/>
            <a:stCxn id="83" idx="2"/>
            <a:endCxn id="31" idx="0"/>
          </p:cNvCxnSpPr>
          <p:nvPr/>
        </p:nvCxnSpPr>
        <p:spPr>
          <a:xfrm rot="16200000" flipH="1">
            <a:off x="8505214" y="4487080"/>
            <a:ext cx="476346" cy="488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FB57AE3D-3564-C64E-B3B2-1828CEFAD52E}"/>
              </a:ext>
            </a:extLst>
          </p:cNvPr>
          <p:cNvCxnSpPr>
            <a:cxnSpLocks/>
            <a:stCxn id="31" idx="1"/>
            <a:endCxn id="39" idx="2"/>
          </p:cNvCxnSpPr>
          <p:nvPr/>
        </p:nvCxnSpPr>
        <p:spPr>
          <a:xfrm rot="10800000">
            <a:off x="6297480" y="4273336"/>
            <a:ext cx="1418777" cy="100212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C42E323-3766-3C4A-8226-45FF92064AA5}"/>
              </a:ext>
            </a:extLst>
          </p:cNvPr>
          <p:cNvSpPr txBox="1"/>
          <p:nvPr/>
        </p:nvSpPr>
        <p:spPr>
          <a:xfrm>
            <a:off x="4294688" y="1252290"/>
            <a:ext cx="1508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Processing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AA445A1-11AD-F549-82E8-E6581907D55F}"/>
              </a:ext>
            </a:extLst>
          </p:cNvPr>
          <p:cNvSpPr txBox="1"/>
          <p:nvPr/>
        </p:nvSpPr>
        <p:spPr>
          <a:xfrm>
            <a:off x="8603204" y="1318599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5C28AC9-4E29-9B48-A152-5BA5A18EB35E}"/>
              </a:ext>
            </a:extLst>
          </p:cNvPr>
          <p:cNvSpPr txBox="1"/>
          <p:nvPr/>
        </p:nvSpPr>
        <p:spPr>
          <a:xfrm>
            <a:off x="7348710" y="263216"/>
            <a:ext cx="2838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Overall Flow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0C1A981-E619-1D47-9878-7EB2E1AF3392}"/>
              </a:ext>
            </a:extLst>
          </p:cNvPr>
          <p:cNvSpPr txBox="1"/>
          <p:nvPr/>
        </p:nvSpPr>
        <p:spPr>
          <a:xfrm>
            <a:off x="2844261" y="4351560"/>
            <a:ext cx="19516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^See on next Slide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81540D8-3854-D74B-A1EC-329109C96399}"/>
              </a:ext>
            </a:extLst>
          </p:cNvPr>
          <p:cNvSpPr/>
          <p:nvPr/>
        </p:nvSpPr>
        <p:spPr>
          <a:xfrm>
            <a:off x="7667399" y="3221776"/>
            <a:ext cx="2103120" cy="1051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Lesson is Saved in a JSON Format</a:t>
            </a:r>
          </a:p>
        </p:txBody>
      </p:sp>
    </p:spTree>
    <p:extLst>
      <p:ext uri="{BB962C8B-B14F-4D97-AF65-F5344CB8AC3E}">
        <p14:creationId xmlns:p14="http://schemas.microsoft.com/office/powerpoint/2010/main" val="1314194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7D1B3414-F64E-9946-A43B-F79806C6669E}"/>
              </a:ext>
            </a:extLst>
          </p:cNvPr>
          <p:cNvSpPr txBox="1">
            <a:spLocks/>
          </p:cNvSpPr>
          <p:nvPr/>
        </p:nvSpPr>
        <p:spPr>
          <a:xfrm>
            <a:off x="971550" y="4693015"/>
            <a:ext cx="523240" cy="247651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8CB29-E5CE-A546-B751-C201D38BA74F}"/>
              </a:ext>
            </a:extLst>
          </p:cNvPr>
          <p:cNvSpPr txBox="1"/>
          <p:nvPr/>
        </p:nvSpPr>
        <p:spPr>
          <a:xfrm>
            <a:off x="649133" y="1252290"/>
            <a:ext cx="970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Inputs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2E950-7634-1548-A098-B6FF404288D8}"/>
              </a:ext>
            </a:extLst>
          </p:cNvPr>
          <p:cNvSpPr txBox="1"/>
          <p:nvPr/>
        </p:nvSpPr>
        <p:spPr>
          <a:xfrm>
            <a:off x="5132370" y="328892"/>
            <a:ext cx="1508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6E02CC-4AB1-B84D-AB6B-7577E52BAA68}"/>
              </a:ext>
            </a:extLst>
          </p:cNvPr>
          <p:cNvSpPr/>
          <p:nvPr/>
        </p:nvSpPr>
        <p:spPr>
          <a:xfrm>
            <a:off x="188777" y="1987098"/>
            <a:ext cx="210312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PDF Content Provided by Teacher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654C66-B0ED-CA40-AAFC-42BE4B0B7B0B}"/>
              </a:ext>
            </a:extLst>
          </p:cNvPr>
          <p:cNvSpPr/>
          <p:nvPr/>
        </p:nvSpPr>
        <p:spPr>
          <a:xfrm>
            <a:off x="2908794" y="5536126"/>
            <a:ext cx="2103120" cy="1051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Extract Table Content Using </a:t>
            </a:r>
            <a:r>
              <a:rPr lang="en-US" dirty="0" err="1"/>
              <a:t>BeautifulSoup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C0FC46-E8AB-3449-98B5-2266C86284AD}"/>
              </a:ext>
            </a:extLst>
          </p:cNvPr>
          <p:cNvSpPr/>
          <p:nvPr/>
        </p:nvSpPr>
        <p:spPr>
          <a:xfrm>
            <a:off x="2908794" y="759705"/>
            <a:ext cx="2103120" cy="1051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Extract Text Content using </a:t>
            </a:r>
            <a:r>
              <a:rPr lang="en-US" dirty="0" err="1"/>
              <a:t>PyMuPDF</a:t>
            </a:r>
            <a:endParaRPr lang="en-US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CD7CAB56-8545-1949-AF7D-ED4F565DB6EE}"/>
              </a:ext>
            </a:extLst>
          </p:cNvPr>
          <p:cNvCxnSpPr>
            <a:cxnSpLocks/>
            <a:stCxn id="10" idx="3"/>
            <a:endCxn id="110" idx="1"/>
          </p:cNvCxnSpPr>
          <p:nvPr/>
        </p:nvCxnSpPr>
        <p:spPr>
          <a:xfrm>
            <a:off x="5011914" y="6061906"/>
            <a:ext cx="240912" cy="1270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633824-A211-174B-AB0E-4BB7237C43E4}"/>
              </a:ext>
            </a:extLst>
          </p:cNvPr>
          <p:cNvSpPr/>
          <p:nvPr/>
        </p:nvSpPr>
        <p:spPr>
          <a:xfrm>
            <a:off x="2908794" y="4342020"/>
            <a:ext cx="2103120" cy="1051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Extract Text &amp; Image Content Using </a:t>
            </a:r>
            <a:r>
              <a:rPr lang="en-US" dirty="0" err="1"/>
              <a:t>BeautifulSoup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EBD63224-EDE6-8447-9E76-E1C99A7D9D7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291897" y="1285485"/>
            <a:ext cx="616897" cy="122739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C5BB248-B24A-2942-B8ED-D351E66FAED4}"/>
              </a:ext>
            </a:extLst>
          </p:cNvPr>
          <p:cNvSpPr/>
          <p:nvPr/>
        </p:nvSpPr>
        <p:spPr>
          <a:xfrm>
            <a:off x="188777" y="4977669"/>
            <a:ext cx="2103120" cy="1051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Web </a:t>
            </a:r>
            <a:r>
              <a:rPr lang="en-US" dirty="0" err="1"/>
              <a:t>Conent</a:t>
            </a:r>
            <a:r>
              <a:rPr lang="en-US" dirty="0"/>
              <a:t> Provided by Teacher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03465486-F259-2945-81C0-5EDDCA9D6B47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2291897" y="4867800"/>
            <a:ext cx="616897" cy="63564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A90EBB5-2D9A-294C-BF32-FA6439B2592A}"/>
              </a:ext>
            </a:extLst>
          </p:cNvPr>
          <p:cNvSpPr/>
          <p:nvPr/>
        </p:nvSpPr>
        <p:spPr>
          <a:xfrm>
            <a:off x="2908794" y="1953810"/>
            <a:ext cx="2103120" cy="1051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Extract Table Content Using </a:t>
            </a:r>
            <a:r>
              <a:rPr lang="en-US" dirty="0" err="1"/>
              <a:t>PDFPulmber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CCD5EA-0D25-144A-811C-50F5082C9F65}"/>
              </a:ext>
            </a:extLst>
          </p:cNvPr>
          <p:cNvSpPr txBox="1"/>
          <p:nvPr/>
        </p:nvSpPr>
        <p:spPr>
          <a:xfrm>
            <a:off x="9949948" y="2403621"/>
            <a:ext cx="2289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 to Model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C942B3-470C-FD4D-B061-E82DB9607FEA}"/>
              </a:ext>
            </a:extLst>
          </p:cNvPr>
          <p:cNvSpPr/>
          <p:nvPr/>
        </p:nvSpPr>
        <p:spPr>
          <a:xfrm>
            <a:off x="10015171" y="3038658"/>
            <a:ext cx="2103120" cy="105156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Combined  Document Context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1EA1E6-6AC5-2C4B-9358-E1F0F0642D0F}"/>
              </a:ext>
            </a:extLst>
          </p:cNvPr>
          <p:cNvSpPr/>
          <p:nvPr/>
        </p:nvSpPr>
        <p:spPr>
          <a:xfrm>
            <a:off x="2908794" y="3147915"/>
            <a:ext cx="2103120" cy="1051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Extract Image Content Using </a:t>
            </a:r>
            <a:r>
              <a:rPr lang="en-US" dirty="0" err="1"/>
              <a:t>PDFPulmber</a:t>
            </a:r>
            <a:r>
              <a:rPr lang="en-US" dirty="0"/>
              <a:t> &amp; Pillow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1D0EC6A-6C9D-9F48-B8A3-40AB96D6722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2291897" y="2479590"/>
            <a:ext cx="616897" cy="332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F0BB4E68-1813-4249-AD77-697C9B4CDC92}"/>
              </a:ext>
            </a:extLst>
          </p:cNvPr>
          <p:cNvCxnSpPr>
            <a:cxnSpLocks/>
            <a:stCxn id="8" idx="3"/>
            <a:endCxn id="76" idx="1"/>
          </p:cNvCxnSpPr>
          <p:nvPr/>
        </p:nvCxnSpPr>
        <p:spPr>
          <a:xfrm>
            <a:off x="2291897" y="2512878"/>
            <a:ext cx="616897" cy="116081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F632EAA-28DC-5744-825C-27BE3CD6D436}"/>
              </a:ext>
            </a:extLst>
          </p:cNvPr>
          <p:cNvSpPr/>
          <p:nvPr/>
        </p:nvSpPr>
        <p:spPr>
          <a:xfrm>
            <a:off x="5252826" y="1987098"/>
            <a:ext cx="2103120" cy="1051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Convert each table to markdown format for tokenization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3ABFE26A-1D49-494C-892B-A28720EC93A8}"/>
              </a:ext>
            </a:extLst>
          </p:cNvPr>
          <p:cNvCxnSpPr>
            <a:cxnSpLocks/>
            <a:stCxn id="19" idx="3"/>
            <a:endCxn id="91" idx="1"/>
          </p:cNvCxnSpPr>
          <p:nvPr/>
        </p:nvCxnSpPr>
        <p:spPr>
          <a:xfrm>
            <a:off x="5011914" y="2479590"/>
            <a:ext cx="240912" cy="3328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D7FC2EE-99AA-2D45-8598-8BFF2E197E8E}"/>
              </a:ext>
            </a:extLst>
          </p:cNvPr>
          <p:cNvSpPr/>
          <p:nvPr/>
        </p:nvSpPr>
        <p:spPr>
          <a:xfrm>
            <a:off x="5252826" y="5536126"/>
            <a:ext cx="2103120" cy="10515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Convert each table to markdown format for tokenization</a:t>
            </a: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EF0372E3-CA1A-154A-9DDA-B50B262741D5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5011914" y="1285485"/>
            <a:ext cx="5003257" cy="227895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972D2F2E-3A37-A24E-8F31-312968524781}"/>
              </a:ext>
            </a:extLst>
          </p:cNvPr>
          <p:cNvCxnSpPr>
            <a:cxnSpLocks/>
            <a:stCxn id="91" idx="3"/>
            <a:endCxn id="27" idx="1"/>
          </p:cNvCxnSpPr>
          <p:nvPr/>
        </p:nvCxnSpPr>
        <p:spPr>
          <a:xfrm>
            <a:off x="7355946" y="2512878"/>
            <a:ext cx="2659225" cy="105156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7FBA8857-5A2A-BA48-8CCF-AC7C520C8E37}"/>
              </a:ext>
            </a:extLst>
          </p:cNvPr>
          <p:cNvCxnSpPr>
            <a:cxnSpLocks/>
            <a:stCxn id="76" idx="3"/>
            <a:endCxn id="27" idx="1"/>
          </p:cNvCxnSpPr>
          <p:nvPr/>
        </p:nvCxnSpPr>
        <p:spPr>
          <a:xfrm flipV="1">
            <a:off x="5011914" y="3564438"/>
            <a:ext cx="5003257" cy="1092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846C72BA-3F27-2943-BB24-703937DDC15A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5011914" y="3564438"/>
            <a:ext cx="5003257" cy="13033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>
            <a:extLst>
              <a:ext uri="{FF2B5EF4-FFF2-40B4-BE49-F238E27FC236}">
                <a16:creationId xmlns:a16="http://schemas.microsoft.com/office/drawing/2014/main" id="{954E8C4E-2BDC-0042-8906-6F9CE4741BF4}"/>
              </a:ext>
            </a:extLst>
          </p:cNvPr>
          <p:cNvCxnSpPr>
            <a:cxnSpLocks/>
            <a:stCxn id="110" idx="3"/>
            <a:endCxn id="27" idx="1"/>
          </p:cNvCxnSpPr>
          <p:nvPr/>
        </p:nvCxnSpPr>
        <p:spPr>
          <a:xfrm flipV="1">
            <a:off x="7355946" y="3564438"/>
            <a:ext cx="2659225" cy="249746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CD0A6330-FDA3-3646-BF6E-CBE5F83FF001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291897" y="5503449"/>
            <a:ext cx="616897" cy="55845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5AE9F929-84E5-AE49-85C9-A70A7E198817}"/>
              </a:ext>
            </a:extLst>
          </p:cNvPr>
          <p:cNvSpPr txBox="1"/>
          <p:nvPr/>
        </p:nvSpPr>
        <p:spPr>
          <a:xfrm>
            <a:off x="7348710" y="263216"/>
            <a:ext cx="4767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Document Processing</a:t>
            </a:r>
          </a:p>
        </p:txBody>
      </p:sp>
    </p:spTree>
    <p:extLst>
      <p:ext uri="{BB962C8B-B14F-4D97-AF65-F5344CB8AC3E}">
        <p14:creationId xmlns:p14="http://schemas.microsoft.com/office/powerpoint/2010/main" val="236886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352</Words>
  <Application>Microsoft Macintosh PowerPoint</Application>
  <PresentationFormat>Widescreen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Goals</vt:lpstr>
      <vt:lpstr>Improvements over Commercial Chat Bots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Eddie McGowan</dc:creator>
  <cp:lastModifiedBy>Eddie McGowan</cp:lastModifiedBy>
  <cp:revision>10</cp:revision>
  <dcterms:created xsi:type="dcterms:W3CDTF">2025-02-23T20:31:05Z</dcterms:created>
  <dcterms:modified xsi:type="dcterms:W3CDTF">2025-02-24T05:32:40Z</dcterms:modified>
</cp:coreProperties>
</file>