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00000000000000000" pitchFamily="2" charset="0"/>
      <p:bold r:id="rId5"/>
    </p:embeddedFont>
    <p:embeddedFont>
      <p:font typeface="Montserrat Light" pitchFamily="2" charset="77"/>
      <p:regular r:id="rId6"/>
    </p:embeddedFont>
    <p:embeddedFont>
      <p:font typeface="Open Sans" panose="020B0606030504020204"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16" d="100"/>
          <a:sy n="16" d="100"/>
        </p:scale>
        <p:origin x="4152" y="448"/>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0500" y="44399200"/>
            <a:ext cx="29997400" cy="1447800"/>
          </a:xfrm>
          <a:prstGeom prst="rect">
            <a:avLst/>
          </a:prstGeom>
        </p:spPr>
      </p:pic>
      <p:sp>
        <p:nvSpPr>
          <p:cNvPr id="1034"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2743200" y="1255291"/>
            <a:ext cx="274320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400" dirty="0">
                <a:solidFill>
                  <a:srgbClr val="235078"/>
                </a:solidFill>
                <a:latin typeface="Libre Baskerville" panose="02000000000000000000" pitchFamily="2" charset="0"/>
              </a:rPr>
              <a:t>Multimedia Gen AI-Powered Course Module Generator</a:t>
            </a:r>
          </a:p>
          <a:p>
            <a:br>
              <a:rPr lang="en-US" sz="6400" dirty="0">
                <a:solidFill>
                  <a:srgbClr val="235078"/>
                </a:solidFill>
                <a:latin typeface="Libre Baskerville" panose="02000000000000000000" pitchFamily="2" charset="0"/>
              </a:rPr>
            </a:br>
            <a:endParaRPr lang="en-US" sz="6400" dirty="0">
              <a:solidFill>
                <a:srgbClr val="235078"/>
              </a:solidFill>
              <a:latin typeface="Libre Baskerville" panose="02000000000000000000" pitchFamily="2" charset="0"/>
            </a:endParaRPr>
          </a:p>
          <a:p>
            <a:endParaRPr lang="en-US" sz="6400" dirty="0">
              <a:solidFill>
                <a:srgbClr val="235078"/>
              </a:solidFill>
              <a:latin typeface="Libre Baskerville" panose="02000000000000000000" pitchFamily="2"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743200" y="2514600"/>
            <a:ext cx="27432000" cy="1518877"/>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rgbClr val="1482A5"/>
                </a:solidFill>
                <a:latin typeface="Montserrat Light" panose="00000400000000000000" pitchFamily="50" charset="0"/>
              </a:rPr>
              <a:t>Eddie McGowan &amp; Alex </a:t>
            </a:r>
            <a:r>
              <a:rPr lang="en-US" sz="4200" dirty="0" err="1">
                <a:solidFill>
                  <a:srgbClr val="1482A5"/>
                </a:solidFill>
                <a:latin typeface="Montserrat Light" panose="00000400000000000000" pitchFamily="50" charset="0"/>
              </a:rPr>
              <a:t>Kash</a:t>
            </a:r>
            <a:endParaRPr lang="en-US" sz="4200" dirty="0">
              <a:solidFill>
                <a:srgbClr val="1482A5"/>
              </a:solidFill>
              <a:latin typeface="Montserrat Light" panose="00000400000000000000" pitchFamily="50" charset="0"/>
            </a:endParaRPr>
          </a:p>
          <a:p>
            <a:pPr algn="ctr"/>
            <a:r>
              <a:rPr lang="en-US" sz="4200" dirty="0">
                <a:solidFill>
                  <a:srgbClr val="1482A5"/>
                </a:solidFill>
                <a:latin typeface="Montserrat Light" panose="00000400000000000000" pitchFamily="50" charset="0"/>
              </a:rPr>
              <a:t>Lehigh University</a:t>
            </a:r>
          </a:p>
        </p:txBody>
      </p:sp>
      <p:sp>
        <p:nvSpPr>
          <p:cNvPr id="46" name="Rectangle 45">
            <a:extLst>
              <a:ext uri="{FF2B5EF4-FFF2-40B4-BE49-F238E27FC236}">
                <a16:creationId xmlns:a16="http://schemas.microsoft.com/office/drawing/2014/main" id="{2C718E78-BDD8-4BAD-851F-D423AE935B0D}"/>
              </a:ext>
            </a:extLst>
          </p:cNvPr>
          <p:cNvSpPr/>
          <p:nvPr/>
        </p:nvSpPr>
        <p:spPr>
          <a:xfrm>
            <a:off x="762000" y="4488751"/>
            <a:ext cx="15216870" cy="8075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16939530" y="4574802"/>
            <a:ext cx="15216870" cy="15199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49" name="Rectangle 48">
            <a:extLst>
              <a:ext uri="{FF2B5EF4-FFF2-40B4-BE49-F238E27FC236}">
                <a16:creationId xmlns:a16="http://schemas.microsoft.com/office/drawing/2014/main" id="{8F25EFAD-7AAF-4CAF-BA69-869B3D423F7F}"/>
              </a:ext>
            </a:extLst>
          </p:cNvPr>
          <p:cNvSpPr/>
          <p:nvPr/>
        </p:nvSpPr>
        <p:spPr>
          <a:xfrm>
            <a:off x="762000" y="13757524"/>
            <a:ext cx="15216870" cy="30362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2" name="Rectangle 51">
            <a:extLst>
              <a:ext uri="{FF2B5EF4-FFF2-40B4-BE49-F238E27FC236}">
                <a16:creationId xmlns:a16="http://schemas.microsoft.com/office/drawing/2014/main" id="{F6D8A1CF-B987-4F36-8586-4BEDACCCAB04}"/>
              </a:ext>
            </a:extLst>
          </p:cNvPr>
          <p:cNvSpPr/>
          <p:nvPr/>
        </p:nvSpPr>
        <p:spPr>
          <a:xfrm>
            <a:off x="16939530" y="20645980"/>
            <a:ext cx="15216870" cy="15949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1107838" y="5562600"/>
            <a:ext cx="14525194" cy="6555641"/>
          </a:xfrm>
          <a:prstGeom prst="rect">
            <a:avLst/>
          </a:prstGeom>
          <a:noFill/>
        </p:spPr>
        <p:txBody>
          <a:bodyPr wrap="square" rtlCol="0">
            <a:spAutoFit/>
          </a:bodyPr>
          <a:lstStyle>
            <a:defPPr>
              <a:defRPr kern="1200"/>
            </a:defPPr>
          </a:lstStyle>
          <a:p>
            <a:r>
              <a:rPr lang="en-US" sz="2800" dirty="0"/>
              <a:t>This project introduces an AI-powered system that streamlines the creation of course modules by transforming teacher-provided resources such as PDFs, articles, and web links into structured, engaging lesson plans. Unlike commercial tools that rely solely on internal content, our solution empowers educators to guide the AI using their own materials and preferred formats.</a:t>
            </a:r>
          </a:p>
          <a:p>
            <a:endParaRPr lang="en-US" sz="2800" dirty="0"/>
          </a:p>
          <a:p>
            <a:r>
              <a:rPr lang="en-US" sz="2800" dirty="0"/>
              <a:t>The system integrates advanced text, image, and table extraction techniques (using </a:t>
            </a:r>
            <a:r>
              <a:rPr lang="en-US" sz="2800" dirty="0" err="1"/>
              <a:t>PyMuPDF</a:t>
            </a:r>
            <a:r>
              <a:rPr lang="en-US" sz="2800" dirty="0"/>
              <a:t>, </a:t>
            </a:r>
            <a:r>
              <a:rPr lang="en-US" sz="2800" dirty="0" err="1"/>
              <a:t>BeautifulSoup</a:t>
            </a:r>
            <a:r>
              <a:rPr lang="en-US" sz="2800" dirty="0"/>
              <a:t>, </a:t>
            </a:r>
            <a:r>
              <a:rPr lang="en-US" sz="2800" dirty="0" err="1"/>
              <a:t>PDFPlumber</a:t>
            </a:r>
            <a:r>
              <a:rPr lang="en-US" sz="2800" dirty="0"/>
              <a:t>, and Pillow) with a multimodal large language model (</a:t>
            </a:r>
            <a:r>
              <a:rPr lang="en-US" sz="2800" dirty="0" err="1"/>
              <a:t>LLaVA</a:t>
            </a:r>
            <a:r>
              <a:rPr lang="en-US" sz="2800" dirty="0"/>
              <a:t>) to generate coherent, media-rich lessons. A user-friendly interface enables educators to review, approve, or refine content interactively. Finalized modules are published to a dynamic website, enabling real-time updates and student access.</a:t>
            </a:r>
          </a:p>
          <a:p>
            <a:endParaRPr lang="en-US" sz="2800" dirty="0"/>
          </a:p>
          <a:p>
            <a:r>
              <a:rPr lang="en-US" sz="2800" dirty="0"/>
              <a:t>By supporting multimedia inputs and delivering outputs directly to the web, this solution reduces lesson planning time while enhancing personalization and instructional quality. This tool is designed with educators in mind, promoting greater control over AI-driven content and fostering deeper student engagement.</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107838" y="484006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16939530" y="37623195"/>
            <a:ext cx="15216870" cy="5506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6" name="TextBox 55">
            <a:extLst>
              <a:ext uri="{FF2B5EF4-FFF2-40B4-BE49-F238E27FC236}">
                <a16:creationId xmlns:a16="http://schemas.microsoft.com/office/drawing/2014/main" id="{1D434DB1-CA03-4AE7-BD42-F2F4837CE20D}"/>
              </a:ext>
            </a:extLst>
          </p:cNvPr>
          <p:cNvSpPr txBox="1"/>
          <p:nvPr/>
        </p:nvSpPr>
        <p:spPr>
          <a:xfrm>
            <a:off x="17285368" y="38705135"/>
            <a:ext cx="14525194" cy="830997"/>
          </a:xfrm>
          <a:prstGeom prst="rect">
            <a:avLst/>
          </a:prstGeom>
          <a:noFill/>
        </p:spPr>
        <p:txBody>
          <a:bodyPr wrap="square" rtlCol="0">
            <a:spAutoFit/>
          </a:bodyPr>
          <a:lstStyle>
            <a:defPPr>
              <a:defRPr kern="1200"/>
            </a:defPPr>
          </a:lstStyle>
          <a:p>
            <a:r>
              <a:rPr lang="en-US" dirty="0">
                <a:latin typeface="Montserrat Light" panose="00000400000000000000" pitchFamily="50" charset="0"/>
                <a:ea typeface="Open Sans" panose="020B0606030504020204" pitchFamily="34" charset="0"/>
                <a:cs typeface="Open Sans" panose="020B0606030504020204" pitchFamily="34" charset="0"/>
              </a:rPr>
              <a:t>Masoud </a:t>
            </a:r>
            <a:r>
              <a:rPr lang="en-US" dirty="0" err="1">
                <a:latin typeface="Montserrat Light" panose="00000400000000000000" pitchFamily="50" charset="0"/>
                <a:ea typeface="Open Sans" panose="020B0606030504020204" pitchFamily="34" charset="0"/>
                <a:cs typeface="Open Sans" panose="020B0606030504020204" pitchFamily="34" charset="0"/>
              </a:rPr>
              <a:t>Yari</a:t>
            </a:r>
            <a:endParaRPr lang="en-US" dirty="0">
              <a:latin typeface="Montserrat Light" panose="00000400000000000000" pitchFamily="50" charset="0"/>
              <a:ea typeface="Open Sans" panose="020B0606030504020204" pitchFamily="34" charset="0"/>
              <a:cs typeface="Open Sans" panose="020B0606030504020204" pitchFamily="34" charset="0"/>
            </a:endParaRPr>
          </a:p>
          <a:p>
            <a:r>
              <a:rPr lang="en-US" dirty="0">
                <a:latin typeface="Montserrat Light" panose="00000400000000000000" pitchFamily="50" charset="0"/>
                <a:ea typeface="Open Sans" panose="020B0606030504020204" pitchFamily="34" charset="0"/>
                <a:cs typeface="Open Sans" panose="020B0606030504020204" pitchFamily="34" charset="0"/>
              </a:rPr>
              <a:t>Todd George</a:t>
            </a:r>
          </a:p>
        </p:txBody>
      </p:sp>
      <p:sp>
        <p:nvSpPr>
          <p:cNvPr id="57" name="TextBox 56">
            <a:extLst>
              <a:ext uri="{FF2B5EF4-FFF2-40B4-BE49-F238E27FC236}">
                <a16:creationId xmlns:a16="http://schemas.microsoft.com/office/drawing/2014/main" id="{992CC346-56CD-4384-BB14-A915BC781C78}"/>
              </a:ext>
            </a:extLst>
          </p:cNvPr>
          <p:cNvSpPr txBox="1"/>
          <p:nvPr/>
        </p:nvSpPr>
        <p:spPr>
          <a:xfrm>
            <a:off x="17285368" y="38099891"/>
            <a:ext cx="14525194"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Acknowledgements</a:t>
            </a:r>
          </a:p>
        </p:txBody>
      </p:sp>
      <p:sp>
        <p:nvSpPr>
          <p:cNvPr id="59" name="TextBox 58">
            <a:extLst>
              <a:ext uri="{FF2B5EF4-FFF2-40B4-BE49-F238E27FC236}">
                <a16:creationId xmlns:a16="http://schemas.microsoft.com/office/drawing/2014/main" id="{D07EEF88-ACF9-4467-B180-074FC642245A}"/>
              </a:ext>
            </a:extLst>
          </p:cNvPr>
          <p:cNvSpPr txBox="1"/>
          <p:nvPr/>
        </p:nvSpPr>
        <p:spPr>
          <a:xfrm>
            <a:off x="17285368" y="484006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Data Pipeline</a:t>
            </a:r>
          </a:p>
        </p:txBody>
      </p:sp>
      <p:sp>
        <p:nvSpPr>
          <p:cNvPr id="60" name="TextBox 59">
            <a:extLst>
              <a:ext uri="{FF2B5EF4-FFF2-40B4-BE49-F238E27FC236}">
                <a16:creationId xmlns:a16="http://schemas.microsoft.com/office/drawing/2014/main" id="{22B0201C-B275-4172-AE5F-42B6EA405F41}"/>
              </a:ext>
            </a:extLst>
          </p:cNvPr>
          <p:cNvSpPr txBox="1"/>
          <p:nvPr/>
        </p:nvSpPr>
        <p:spPr>
          <a:xfrm>
            <a:off x="17285368" y="22550845"/>
            <a:ext cx="14525194" cy="1384995"/>
          </a:xfrm>
          <a:prstGeom prst="rect">
            <a:avLst/>
          </a:prstGeom>
          <a:noFill/>
        </p:spPr>
        <p:txBody>
          <a:bodyPr wrap="square" rtlCol="0">
            <a:spAutoFit/>
          </a:bodyPr>
          <a:lstStyle>
            <a:defPPr>
              <a:defRPr kern="1200"/>
            </a:defPPr>
          </a:lstStyle>
          <a:p>
            <a:r>
              <a:rPr lang="en-US" sz="2800" dirty="0"/>
              <a:t>This tool empowers educators with a fast, flexible lesson planning workflow. It supports multimodal materials and reduces iteration cycles by incorporating teacher feedback in real-time. Students benefit from more personalized and engaging learning modules.</a:t>
            </a:r>
          </a:p>
        </p:txBody>
      </p:sp>
      <p:sp>
        <p:nvSpPr>
          <p:cNvPr id="61" name="TextBox 60">
            <a:extLst>
              <a:ext uri="{FF2B5EF4-FFF2-40B4-BE49-F238E27FC236}">
                <a16:creationId xmlns:a16="http://schemas.microsoft.com/office/drawing/2014/main" id="{A6E6C31F-098B-45F7-BEE5-8A51FA70D59F}"/>
              </a:ext>
            </a:extLst>
          </p:cNvPr>
          <p:cNvSpPr txBox="1"/>
          <p:nvPr/>
        </p:nvSpPr>
        <p:spPr>
          <a:xfrm>
            <a:off x="17285368" y="21945600"/>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107838" y="15038844"/>
            <a:ext cx="14525194" cy="23360241"/>
          </a:xfrm>
          <a:prstGeom prst="rect">
            <a:avLst/>
          </a:prstGeom>
          <a:noFill/>
        </p:spPr>
        <p:txBody>
          <a:bodyPr wrap="square" rtlCol="0">
            <a:spAutoFit/>
          </a:bodyPr>
          <a:lstStyle>
            <a:defPPr>
              <a:defRPr kern="1200"/>
            </a:defPPr>
          </a:lstStyle>
          <a:p>
            <a:r>
              <a:rPr lang="en-US" sz="2800" dirty="0">
                <a:ea typeface="Open Sans" panose="020B0606030504020204" pitchFamily="34" charset="0"/>
                <a:cs typeface="Open Sans" panose="020B0606030504020204" pitchFamily="34" charset="0"/>
              </a:rPr>
              <a:t>Lesson planning is a time-consuming task, especially when educators aim to tailor instruction to specific learning goals or student needs. While commercial AI tools exist, they rarely allow teachers to control inputs or personalize content. This project builds a solution that empowers educators to generate structured course modules using their own resources.</a:t>
            </a:r>
          </a:p>
          <a:p>
            <a:endParaRPr lang="en-US" sz="2800" dirty="0">
              <a:ea typeface="Open Sans" panose="020B0606030504020204" pitchFamily="34" charset="0"/>
              <a:cs typeface="Open Sans" panose="020B0606030504020204" pitchFamily="34" charset="0"/>
            </a:endParaRPr>
          </a:p>
          <a:p>
            <a:r>
              <a:rPr lang="en-US" sz="2800" dirty="0">
                <a:ea typeface="Open Sans" panose="020B0606030504020204" pitchFamily="34" charset="0"/>
                <a:cs typeface="Open Sans" panose="020B0606030504020204" pitchFamily="34" charset="0"/>
              </a:rPr>
              <a:t>Our solution system allows teachers to upload PDFs, articles, and web links, and automatically transforms them into structured lessons. The system integrates a multimodal AI model (</a:t>
            </a:r>
            <a:r>
              <a:rPr lang="en-US" sz="2800" dirty="0" err="1">
                <a:ea typeface="Open Sans" panose="020B0606030504020204" pitchFamily="34" charset="0"/>
                <a:cs typeface="Open Sans" panose="020B0606030504020204" pitchFamily="34" charset="0"/>
              </a:rPr>
              <a:t>LLaMA</a:t>
            </a:r>
            <a:r>
              <a:rPr lang="en-US" sz="2800" dirty="0">
                <a:ea typeface="Open Sans" panose="020B0606030504020204" pitchFamily="34" charset="0"/>
                <a:cs typeface="Open Sans" panose="020B0606030504020204" pitchFamily="34" charset="0"/>
              </a:rPr>
              <a:t>) capable of processing text, and tables. The final output is a media-rich </a:t>
            </a:r>
            <a:r>
              <a:rPr lang="en-US" sz="2800" dirty="0" err="1">
                <a:ea typeface="Open Sans" panose="020B0606030504020204" pitchFamily="34" charset="0"/>
                <a:cs typeface="Open Sans" panose="020B0606030504020204" pitchFamily="34" charset="0"/>
              </a:rPr>
              <a:t>steamlit</a:t>
            </a:r>
            <a:r>
              <a:rPr lang="en-US" sz="2800" dirty="0">
                <a:ea typeface="Open Sans" panose="020B0606030504020204" pitchFamily="34" charset="0"/>
                <a:cs typeface="Open Sans" panose="020B0606030504020204" pitchFamily="34" charset="0"/>
              </a:rPr>
              <a:t> module that can be published to a custom website and updated based on teacher feedback. If productionized, this model can be integrated with educational platforms such as course site</a:t>
            </a:r>
          </a:p>
          <a:p>
            <a:endParaRPr lang="en-US" sz="2800" dirty="0">
              <a:ea typeface="Open Sans" panose="020B0606030504020204" pitchFamily="34" charset="0"/>
              <a:cs typeface="Open Sans" panose="020B0606030504020204" pitchFamily="34" charset="0"/>
            </a:endParaRPr>
          </a:p>
          <a:p>
            <a:r>
              <a:rPr lang="en-US" sz="3600" b="1" dirty="0">
                <a:ea typeface="Open Sans" panose="020B0606030504020204" pitchFamily="34" charset="0"/>
                <a:cs typeface="Open Sans" panose="020B0606030504020204" pitchFamily="34" charset="0"/>
              </a:rPr>
              <a:t>Key Features: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Accepts multimedia inputs (text, images, tables)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Editable prompt interface for teachers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t>
            </a:r>
            <a:r>
              <a:rPr lang="en-US" sz="2800" dirty="0" err="1">
                <a:ea typeface="Open Sans" panose="020B0606030504020204" pitchFamily="34" charset="0"/>
                <a:cs typeface="Open Sans" panose="020B0606030504020204" pitchFamily="34" charset="0"/>
              </a:rPr>
              <a:t>Reprompt</a:t>
            </a:r>
            <a:r>
              <a:rPr lang="en-US" sz="2800" dirty="0">
                <a:ea typeface="Open Sans" panose="020B0606030504020204" pitchFamily="34" charset="0"/>
                <a:cs typeface="Open Sans" panose="020B0606030504020204" pitchFamily="34" charset="0"/>
              </a:rPr>
              <a:t>”/“Approve” workflow for lesson refinement</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Automatic website deployment for student access</a:t>
            </a:r>
          </a:p>
          <a:p>
            <a:endParaRPr lang="en-US" sz="3600" dirty="0">
              <a:ea typeface="Open Sans" panose="020B0606030504020204" pitchFamily="34" charset="0"/>
              <a:cs typeface="Open Sans" panose="020B0606030504020204" pitchFamily="34" charset="0"/>
            </a:endParaRPr>
          </a:p>
          <a:p>
            <a:r>
              <a:rPr lang="en-US" sz="3600" b="1" dirty="0">
                <a:ea typeface="Open Sans" panose="020B0606030504020204" pitchFamily="34" charset="0"/>
                <a:cs typeface="Open Sans" panose="020B0606030504020204" pitchFamily="34" charset="0"/>
              </a:rPr>
              <a:t>Tools Utilized:</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Resource Input</a:t>
            </a:r>
            <a:r>
              <a:rPr lang="en-US" sz="2800" dirty="0">
                <a:ea typeface="Open Sans" panose="020B0606030504020204" pitchFamily="34" charset="0"/>
                <a:cs typeface="Open Sans" panose="020B0606030504020204" pitchFamily="34" charset="0"/>
              </a:rPr>
              <a:t>: PDFs, articles, and web links</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Extraction Tools</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PyMuPDF</a:t>
            </a:r>
            <a:r>
              <a:rPr lang="en-US" sz="2800" dirty="0">
                <a:ea typeface="Open Sans" panose="020B0606030504020204" pitchFamily="34" charset="0"/>
                <a:cs typeface="Open Sans" panose="020B0606030504020204" pitchFamily="34" charset="0"/>
              </a:rPr>
              <a:t> (text), </a:t>
            </a:r>
            <a:r>
              <a:rPr lang="en-US" sz="2800" dirty="0" err="1">
                <a:ea typeface="Open Sans" panose="020B0606030504020204" pitchFamily="34" charset="0"/>
                <a:cs typeface="Open Sans" panose="020B0606030504020204" pitchFamily="34" charset="0"/>
              </a:rPr>
              <a:t>PDFPlumber</a:t>
            </a:r>
            <a:r>
              <a:rPr lang="en-US" sz="2800" dirty="0">
                <a:ea typeface="Open Sans" panose="020B0606030504020204" pitchFamily="34" charset="0"/>
                <a:cs typeface="Open Sans" panose="020B0606030504020204" pitchFamily="34" charset="0"/>
              </a:rPr>
              <a:t> &amp; Pillow (images/tables), </a:t>
            </a:r>
            <a:r>
              <a:rPr lang="en-US" sz="2800" dirty="0" err="1">
                <a:ea typeface="Open Sans" panose="020B0606030504020204" pitchFamily="34" charset="0"/>
                <a:cs typeface="Open Sans" panose="020B0606030504020204" pitchFamily="34" charset="0"/>
              </a:rPr>
              <a:t>BeautifulSoup</a:t>
            </a:r>
            <a:r>
              <a:rPr lang="en-US" sz="2800" dirty="0">
                <a:ea typeface="Open Sans" panose="020B0606030504020204" pitchFamily="34" charset="0"/>
                <a:cs typeface="Open Sans" panose="020B0606030504020204" pitchFamily="34" charset="0"/>
              </a:rPr>
              <a:t> (web scraping)</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Model Backend</a:t>
            </a:r>
            <a:r>
              <a:rPr lang="en-US" sz="2800" dirty="0">
                <a:ea typeface="Open Sans" panose="020B0606030504020204" pitchFamily="34" charset="0"/>
                <a:cs typeface="Open Sans" panose="020B0606030504020204" pitchFamily="34" charset="0"/>
              </a:rPr>
              <a:t>: Llama-2-7b-chat-hf (multimodal LLM)</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Frontend</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Streamlit</a:t>
            </a:r>
            <a:r>
              <a:rPr lang="en-US" sz="2800" dirty="0">
                <a:ea typeface="Open Sans" panose="020B0606030504020204" pitchFamily="34" charset="0"/>
                <a:cs typeface="Open Sans" panose="020B0606030504020204" pitchFamily="34" charset="0"/>
              </a:rPr>
              <a:t> interface for lesson generation hosted on </a:t>
            </a:r>
            <a:r>
              <a:rPr lang="en-US" sz="2800" dirty="0" err="1">
                <a:ea typeface="Open Sans" panose="020B0606030504020204" pitchFamily="34" charset="0"/>
                <a:cs typeface="Open Sans" panose="020B0606030504020204" pitchFamily="34" charset="0"/>
              </a:rPr>
              <a:t>lehigh</a:t>
            </a:r>
            <a:r>
              <a:rPr lang="en-US" sz="2800" dirty="0">
                <a:ea typeface="Open Sans" panose="020B0606030504020204" pitchFamily="34" charset="0"/>
                <a:cs typeface="Open Sans" panose="020B0606030504020204" pitchFamily="34" charset="0"/>
              </a:rPr>
              <a:t> magic-02 high performance computer</a:t>
            </a:r>
          </a:p>
          <a:p>
            <a:endParaRPr lang="en-US" sz="3600" dirty="0">
              <a:ea typeface="Open Sans" panose="020B0606030504020204" pitchFamily="34" charset="0"/>
              <a:cs typeface="Open Sans" panose="020B0606030504020204" pitchFamily="34" charset="0"/>
            </a:endParaRPr>
          </a:p>
          <a:p>
            <a:pPr lvl="0"/>
            <a:r>
              <a:rPr lang="en-US" sz="3600" b="1" dirty="0">
                <a:solidFill>
                  <a:prstClr val="black"/>
                </a:solidFill>
                <a:ea typeface="Open Sans" panose="020B0606030504020204" pitchFamily="34" charset="0"/>
                <a:cs typeface="Open Sans" panose="020B0606030504020204" pitchFamily="34" charset="0"/>
              </a:rPr>
              <a:t>Models  Tested:</a:t>
            </a: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LLaVA</a:t>
            </a:r>
            <a:r>
              <a:rPr lang="en-US" sz="2800" b="1" dirty="0">
                <a:solidFill>
                  <a:prstClr val="black"/>
                </a:solidFill>
                <a:ea typeface="Open Sans" panose="020B0606030504020204" pitchFamily="34" charset="0"/>
                <a:cs typeface="Open Sans" panose="020B0606030504020204" pitchFamily="34" charset="0"/>
              </a:rPr>
              <a:t> 1.5: </a:t>
            </a:r>
            <a:r>
              <a:rPr lang="en-US" sz="2800" dirty="0">
                <a:solidFill>
                  <a:prstClr val="black"/>
                </a:solidFill>
                <a:ea typeface="Open Sans" panose="020B0606030504020204" pitchFamily="34" charset="0"/>
                <a:cs typeface="Open Sans" panose="020B0606030504020204" pitchFamily="34" charset="0"/>
              </a:rPr>
              <a:t>Accepts images, text, and tables. Poor at summarizing text</a:t>
            </a: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LLaVA</a:t>
            </a:r>
            <a:r>
              <a:rPr lang="en-US" sz="2800" b="1" dirty="0">
                <a:solidFill>
                  <a:prstClr val="black"/>
                </a:solidFill>
                <a:ea typeface="Open Sans" panose="020B0606030504020204" pitchFamily="34" charset="0"/>
                <a:cs typeface="Open Sans" panose="020B0606030504020204" pitchFamily="34" charset="0"/>
              </a:rPr>
              <a:t> 1.6: </a:t>
            </a:r>
            <a:r>
              <a:rPr lang="en-US" sz="2800" dirty="0">
                <a:solidFill>
                  <a:prstClr val="black"/>
                </a:solidFill>
                <a:ea typeface="Open Sans" panose="020B0606030504020204" pitchFamily="34" charset="0"/>
                <a:cs typeface="Open Sans" panose="020B0606030504020204" pitchFamily="34" charset="0"/>
              </a:rPr>
              <a:t>Accepts images, text, and tables.  Cannot be configured on Magic-02</a:t>
            </a:r>
            <a:endParaRPr lang="en-US" sz="2800" b="1" dirty="0">
              <a:solidFill>
                <a:prstClr val="black"/>
              </a:solidFill>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OpenAI</a:t>
            </a:r>
            <a:r>
              <a:rPr lang="en-US" sz="2800" b="1" dirty="0">
                <a:solidFill>
                  <a:prstClr val="black"/>
                </a:solidFill>
                <a:ea typeface="Open Sans" panose="020B0606030504020204" pitchFamily="34" charset="0"/>
                <a:cs typeface="Open Sans" panose="020B0606030504020204" pitchFamily="34" charset="0"/>
              </a:rPr>
              <a:t> GPT-4o: </a:t>
            </a:r>
            <a:r>
              <a:rPr lang="en-US" sz="2800" dirty="0">
                <a:solidFill>
                  <a:prstClr val="black"/>
                </a:solidFill>
                <a:ea typeface="Open Sans" panose="020B0606030504020204" pitchFamily="34" charset="0"/>
                <a:cs typeface="Open Sans" panose="020B0606030504020204" pitchFamily="34" charset="0"/>
              </a:rPr>
              <a:t>Accepts images, text, and tables. Requires paid subscription for unlimited access</a:t>
            </a:r>
            <a:endParaRPr lang="en-US" sz="2800"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Llama-2-7b-chat-hf (Chosen Model): </a:t>
            </a:r>
            <a:r>
              <a:rPr lang="en-US" sz="2800" dirty="0">
                <a:solidFill>
                  <a:prstClr val="black"/>
                </a:solidFill>
                <a:ea typeface="Open Sans" panose="020B0606030504020204" pitchFamily="34" charset="0"/>
                <a:cs typeface="Open Sans" panose="020B0606030504020204" pitchFamily="34" charset="0"/>
              </a:rPr>
              <a:t>Accepts, text, and tables. Excels at summarizing text. Does not accept image inputs</a:t>
            </a:r>
            <a:endParaRPr lang="en-US" sz="2800" b="1" dirty="0">
              <a:ea typeface="Open Sans" panose="020B0606030504020204" pitchFamily="34" charset="0"/>
              <a:cs typeface="Open Sans" panose="020B0606030504020204" pitchFamily="34" charset="0"/>
            </a:endParaRPr>
          </a:p>
          <a:p>
            <a:endParaRPr lang="en-US" sz="3600" dirty="0">
              <a:ea typeface="Open Sans" panose="020B0606030504020204" pitchFamily="34" charset="0"/>
              <a:cs typeface="Open Sans" panose="020B0606030504020204" pitchFamily="34" charset="0"/>
            </a:endParaRPr>
          </a:p>
          <a:p>
            <a:r>
              <a:rPr lang="en-US" sz="3600" b="1" dirty="0">
                <a:ea typeface="Open Sans" panose="020B0606030504020204" pitchFamily="34" charset="0"/>
                <a:cs typeface="Open Sans" panose="020B0606030504020204" pitchFamily="34" charset="0"/>
              </a:rPr>
              <a:t>Comparison With Existing Tools</a:t>
            </a: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r>
              <a:rPr lang="en-US" sz="3600" b="1" dirty="0"/>
              <a:t>Sample Workflow</a:t>
            </a:r>
            <a:endParaRPr lang="en-US" sz="3600" dirty="0"/>
          </a:p>
          <a:p>
            <a:pPr marL="457200" indent="-457200">
              <a:buFont typeface="+mj-lt"/>
              <a:buAutoNum type="arabicPeriod"/>
            </a:pPr>
            <a:r>
              <a:rPr lang="en-US" sz="2800" dirty="0"/>
              <a:t>Teacher uploads a PDF and edits a default lesson prompt.</a:t>
            </a:r>
          </a:p>
          <a:p>
            <a:pPr marL="457200" indent="-457200">
              <a:buFont typeface="+mj-lt"/>
              <a:buAutoNum type="arabicPeriod"/>
            </a:pPr>
            <a:r>
              <a:rPr lang="en-US" sz="2800" dirty="0"/>
              <a:t>AI extracts text, tables, and images.</a:t>
            </a:r>
          </a:p>
          <a:p>
            <a:pPr marL="457200" indent="-457200">
              <a:buFont typeface="+mj-lt"/>
              <a:buAutoNum type="arabicPeriod"/>
            </a:pPr>
            <a:r>
              <a:rPr lang="en-US" sz="2800" dirty="0"/>
              <a:t>Lesson is generated and previewed.</a:t>
            </a:r>
          </a:p>
          <a:p>
            <a:pPr marL="457200" indent="-457200">
              <a:buFont typeface="+mj-lt"/>
              <a:buAutoNum type="arabicPeriod"/>
            </a:pPr>
            <a:r>
              <a:rPr lang="en-US" sz="2800" dirty="0"/>
              <a:t>Teacher selects “</a:t>
            </a:r>
            <a:r>
              <a:rPr lang="en-US" sz="2800" dirty="0" err="1"/>
              <a:t>Reprompt</a:t>
            </a:r>
            <a:r>
              <a:rPr lang="en-US" sz="2800" dirty="0"/>
              <a:t>” or “Approve.”</a:t>
            </a:r>
          </a:p>
          <a:p>
            <a:pPr marL="457200" indent="-457200">
              <a:buFont typeface="+mj-lt"/>
              <a:buAutoNum type="arabicPeriod"/>
            </a:pPr>
            <a:r>
              <a:rPr lang="en-US" sz="2800" dirty="0"/>
              <a:t>Final version is deployed to the class website.</a:t>
            </a:r>
          </a:p>
          <a:p>
            <a:endParaRPr lang="en-US" sz="3600" b="1" dirty="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1107838" y="14260592"/>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Introduction</a:t>
            </a:r>
          </a:p>
        </p:txBody>
      </p:sp>
      <p:grpSp>
        <p:nvGrpSpPr>
          <p:cNvPr id="47" name="Group 46">
            <a:extLst>
              <a:ext uri="{FF2B5EF4-FFF2-40B4-BE49-F238E27FC236}">
                <a16:creationId xmlns:a16="http://schemas.microsoft.com/office/drawing/2014/main" id="{C849DDD5-2CA9-C144-9C20-C6DBD9F3D5C7}"/>
              </a:ext>
            </a:extLst>
          </p:cNvPr>
          <p:cNvGrpSpPr/>
          <p:nvPr/>
        </p:nvGrpSpPr>
        <p:grpSpPr>
          <a:xfrm>
            <a:off x="20021099" y="6096000"/>
            <a:ext cx="11982901" cy="5607699"/>
            <a:chOff x="188777" y="1175488"/>
            <a:chExt cx="12003223" cy="5121511"/>
          </a:xfrm>
        </p:grpSpPr>
        <p:sp>
          <p:nvSpPr>
            <p:cNvPr id="50" name="TextBox 49">
              <a:extLst>
                <a:ext uri="{FF2B5EF4-FFF2-40B4-BE49-F238E27FC236}">
                  <a16:creationId xmlns:a16="http://schemas.microsoft.com/office/drawing/2014/main" id="{D7246B53-0B4D-B04B-8149-7676B2A55C22}"/>
                </a:ext>
              </a:extLst>
            </p:cNvPr>
            <p:cNvSpPr txBox="1"/>
            <p:nvPr/>
          </p:nvSpPr>
          <p:spPr>
            <a:xfrm>
              <a:off x="404352" y="1245081"/>
              <a:ext cx="1172498"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INPUTS</a:t>
              </a:r>
            </a:p>
          </p:txBody>
        </p:sp>
        <p:sp>
          <p:nvSpPr>
            <p:cNvPr id="51" name="Rectangle 50">
              <a:extLst>
                <a:ext uri="{FF2B5EF4-FFF2-40B4-BE49-F238E27FC236}">
                  <a16:creationId xmlns:a16="http://schemas.microsoft.com/office/drawing/2014/main" id="{75B645A8-44C4-5044-A019-09A63377902D}"/>
                </a:ext>
              </a:extLst>
            </p:cNvPr>
            <p:cNvSpPr/>
            <p:nvPr/>
          </p:nvSpPr>
          <p:spPr>
            <a:xfrm>
              <a:off x="188777" y="3221776"/>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PDF and Web Documents (Lesson Plans, Resources)</a:t>
              </a:r>
            </a:p>
          </p:txBody>
        </p:sp>
        <p:sp>
          <p:nvSpPr>
            <p:cNvPr id="65" name="Rectangle 64">
              <a:extLst>
                <a:ext uri="{FF2B5EF4-FFF2-40B4-BE49-F238E27FC236}">
                  <a16:creationId xmlns:a16="http://schemas.microsoft.com/office/drawing/2014/main" id="{3EA73395-39E8-B246-BC8B-385F0E754468}"/>
                </a:ext>
              </a:extLst>
            </p:cNvPr>
            <p:cNvSpPr/>
            <p:nvPr/>
          </p:nvSpPr>
          <p:spPr>
            <a:xfrm>
              <a:off x="2742450" y="3171296"/>
              <a:ext cx="2103120" cy="110204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Text, Image, Table, Extraction and Preprocessing </a:t>
              </a:r>
            </a:p>
          </p:txBody>
        </p:sp>
        <p:cxnSp>
          <p:nvCxnSpPr>
            <p:cNvPr id="66" name="Elbow Connector 65">
              <a:extLst>
                <a:ext uri="{FF2B5EF4-FFF2-40B4-BE49-F238E27FC236}">
                  <a16:creationId xmlns:a16="http://schemas.microsoft.com/office/drawing/2014/main" id="{C4816149-80A9-2D40-B47A-AC81D03F29BB}"/>
                </a:ext>
              </a:extLst>
            </p:cNvPr>
            <p:cNvCxnSpPr>
              <a:cxnSpLocks/>
              <a:stCxn id="51" idx="3"/>
              <a:endCxn id="65" idx="1"/>
            </p:cNvCxnSpPr>
            <p:nvPr/>
          </p:nvCxnSpPr>
          <p:spPr>
            <a:xfrm flipV="1">
              <a:off x="2291897" y="3722316"/>
              <a:ext cx="450554" cy="25240"/>
            </a:xfrm>
            <a:prstGeom prst="bentConnector3">
              <a:avLst>
                <a:gd name="adj1" fmla="val 50000"/>
              </a:avLst>
            </a:prstGeom>
            <a:noFill/>
            <a:ln w="19050" cap="flat" cmpd="sng" algn="ctr">
              <a:solidFill>
                <a:srgbClr val="4472C4"/>
              </a:solidFill>
              <a:prstDash val="solid"/>
              <a:miter lim="800000"/>
              <a:tailEnd type="triangle"/>
            </a:ln>
            <a:effectLst/>
          </p:spPr>
        </p:cxnSp>
        <p:sp>
          <p:nvSpPr>
            <p:cNvPr id="67" name="Rectangle 66">
              <a:extLst>
                <a:ext uri="{FF2B5EF4-FFF2-40B4-BE49-F238E27FC236}">
                  <a16:creationId xmlns:a16="http://schemas.microsoft.com/office/drawing/2014/main" id="{B411C4C9-3940-9C4A-BDC6-05D8CDAA0B7A}"/>
                </a:ext>
              </a:extLst>
            </p:cNvPr>
            <p:cNvSpPr/>
            <p:nvPr/>
          </p:nvSpPr>
          <p:spPr>
            <a:xfrm>
              <a:off x="188777" y="4669178"/>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Initial Prompt by Teacher</a:t>
              </a:r>
            </a:p>
          </p:txBody>
        </p:sp>
        <p:sp>
          <p:nvSpPr>
            <p:cNvPr id="68" name="TextBox 67">
              <a:extLst>
                <a:ext uri="{FF2B5EF4-FFF2-40B4-BE49-F238E27FC236}">
                  <a16:creationId xmlns:a16="http://schemas.microsoft.com/office/drawing/2014/main" id="{30D64E40-7700-AE48-92E9-B923ACB3247C}"/>
                </a:ext>
              </a:extLst>
            </p:cNvPr>
            <p:cNvSpPr txBox="1"/>
            <p:nvPr/>
          </p:nvSpPr>
          <p:spPr>
            <a:xfrm>
              <a:off x="10205703" y="5124547"/>
              <a:ext cx="1750558" cy="67462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FEEDBACK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LOOP</a:t>
              </a:r>
            </a:p>
          </p:txBody>
        </p:sp>
        <p:sp>
          <p:nvSpPr>
            <p:cNvPr id="69" name="Rectangle 68">
              <a:extLst>
                <a:ext uri="{FF2B5EF4-FFF2-40B4-BE49-F238E27FC236}">
                  <a16:creationId xmlns:a16="http://schemas.microsoft.com/office/drawing/2014/main" id="{6672E20B-639F-564E-8528-6AC6B85602DB}"/>
                </a:ext>
              </a:extLst>
            </p:cNvPr>
            <p:cNvSpPr/>
            <p:nvPr/>
          </p:nvSpPr>
          <p:spPr>
            <a:xfrm>
              <a:off x="10088880" y="3221776"/>
              <a:ext cx="2103120" cy="1051560"/>
            </a:xfrm>
            <a:prstGeom prst="rect">
              <a:avLst/>
            </a:prstGeom>
            <a:solidFill>
              <a:srgbClr val="21DEE8"/>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Lesson Plan is Published on Website using Flask</a:t>
              </a:r>
            </a:p>
          </p:txBody>
        </p:sp>
        <p:sp>
          <p:nvSpPr>
            <p:cNvPr id="70" name="Rectangle 69">
              <a:extLst>
                <a:ext uri="{FF2B5EF4-FFF2-40B4-BE49-F238E27FC236}">
                  <a16:creationId xmlns:a16="http://schemas.microsoft.com/office/drawing/2014/main" id="{7CF5947E-21B4-CF4D-AC03-2EFD10EA2EA4}"/>
                </a:ext>
              </a:extLst>
            </p:cNvPr>
            <p:cNvSpPr/>
            <p:nvPr/>
          </p:nvSpPr>
          <p:spPr>
            <a:xfrm>
              <a:off x="7678156" y="4749682"/>
              <a:ext cx="2103120" cy="1051560"/>
            </a:xfrm>
            <a:prstGeom prst="rect">
              <a:avLst/>
            </a:prstGeom>
            <a:solidFill>
              <a:srgbClr val="A5A5A5"/>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Teacher can re-prompt model to adjust lesson plan content </a:t>
              </a:r>
            </a:p>
          </p:txBody>
        </p:sp>
        <p:sp>
          <p:nvSpPr>
            <p:cNvPr id="71" name="Rectangle 70">
              <a:extLst>
                <a:ext uri="{FF2B5EF4-FFF2-40B4-BE49-F238E27FC236}">
                  <a16:creationId xmlns:a16="http://schemas.microsoft.com/office/drawing/2014/main" id="{0A5356C8-AE46-6C4A-A225-444533BADDF6}"/>
                </a:ext>
              </a:extLst>
            </p:cNvPr>
            <p:cNvSpPr/>
            <p:nvPr/>
          </p:nvSpPr>
          <p:spPr>
            <a:xfrm>
              <a:off x="188777" y="1793469"/>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LLAVA Pretrained Context</a:t>
              </a:r>
            </a:p>
          </p:txBody>
        </p:sp>
        <p:sp>
          <p:nvSpPr>
            <p:cNvPr id="72" name="Rectangle 71">
              <a:extLst>
                <a:ext uri="{FF2B5EF4-FFF2-40B4-BE49-F238E27FC236}">
                  <a16:creationId xmlns:a16="http://schemas.microsoft.com/office/drawing/2014/main" id="{5F3019A5-791E-8E45-97FC-30C29AC2AD57}"/>
                </a:ext>
              </a:extLst>
            </p:cNvPr>
            <p:cNvSpPr/>
            <p:nvPr/>
          </p:nvSpPr>
          <p:spPr>
            <a:xfrm>
              <a:off x="5245919" y="322177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LLAVA Model Creates Lesson Plan</a:t>
              </a:r>
            </a:p>
          </p:txBody>
        </p:sp>
        <p:cxnSp>
          <p:nvCxnSpPr>
            <p:cNvPr id="73" name="Elbow Connector 72">
              <a:extLst>
                <a:ext uri="{FF2B5EF4-FFF2-40B4-BE49-F238E27FC236}">
                  <a16:creationId xmlns:a16="http://schemas.microsoft.com/office/drawing/2014/main" id="{F8EB04D4-775F-D247-969D-426A4C5836D3}"/>
                </a:ext>
              </a:extLst>
            </p:cNvPr>
            <p:cNvCxnSpPr>
              <a:cxnSpLocks/>
              <a:stCxn id="67" idx="3"/>
              <a:endCxn id="72" idx="2"/>
            </p:cNvCxnSpPr>
            <p:nvPr/>
          </p:nvCxnSpPr>
          <p:spPr>
            <a:xfrm flipV="1">
              <a:off x="2291897" y="4273336"/>
              <a:ext cx="4005582" cy="921622"/>
            </a:xfrm>
            <a:prstGeom prst="bentConnector2">
              <a:avLst/>
            </a:prstGeom>
            <a:noFill/>
            <a:ln w="19050" cap="flat" cmpd="sng" algn="ctr">
              <a:solidFill>
                <a:srgbClr val="4472C4"/>
              </a:solidFill>
              <a:prstDash val="solid"/>
              <a:miter lim="800000"/>
              <a:tailEnd type="triangle"/>
            </a:ln>
            <a:effectLst/>
          </p:spPr>
        </p:cxnSp>
        <p:cxnSp>
          <p:nvCxnSpPr>
            <p:cNvPr id="74" name="Elbow Connector 73">
              <a:extLst>
                <a:ext uri="{FF2B5EF4-FFF2-40B4-BE49-F238E27FC236}">
                  <a16:creationId xmlns:a16="http://schemas.microsoft.com/office/drawing/2014/main" id="{4B72FF25-E148-AF47-B883-8DC70A3626B6}"/>
                </a:ext>
              </a:extLst>
            </p:cNvPr>
            <p:cNvCxnSpPr>
              <a:cxnSpLocks/>
              <a:stCxn id="71" idx="3"/>
              <a:endCxn id="72" idx="0"/>
            </p:cNvCxnSpPr>
            <p:nvPr/>
          </p:nvCxnSpPr>
          <p:spPr>
            <a:xfrm>
              <a:off x="2291897" y="2319249"/>
              <a:ext cx="4005582" cy="902527"/>
            </a:xfrm>
            <a:prstGeom prst="bentConnector2">
              <a:avLst/>
            </a:prstGeom>
            <a:noFill/>
            <a:ln w="19050" cap="flat" cmpd="sng" algn="ctr">
              <a:solidFill>
                <a:srgbClr val="4472C4"/>
              </a:solidFill>
              <a:prstDash val="solid"/>
              <a:miter lim="800000"/>
              <a:tailEnd type="triangle"/>
            </a:ln>
            <a:effectLst/>
          </p:spPr>
        </p:cxnSp>
        <p:cxnSp>
          <p:nvCxnSpPr>
            <p:cNvPr id="75" name="Elbow Connector 74">
              <a:extLst>
                <a:ext uri="{FF2B5EF4-FFF2-40B4-BE49-F238E27FC236}">
                  <a16:creationId xmlns:a16="http://schemas.microsoft.com/office/drawing/2014/main" id="{71F7E511-8273-4B48-B2C8-A1B44ECB96CF}"/>
                </a:ext>
              </a:extLst>
            </p:cNvPr>
            <p:cNvCxnSpPr>
              <a:cxnSpLocks/>
              <a:stCxn id="65" idx="3"/>
              <a:endCxn id="72" idx="1"/>
            </p:cNvCxnSpPr>
            <p:nvPr/>
          </p:nvCxnSpPr>
          <p:spPr>
            <a:xfrm>
              <a:off x="4845570" y="3722316"/>
              <a:ext cx="400349" cy="25240"/>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76" name="Elbow Connector 75">
              <a:extLst>
                <a:ext uri="{FF2B5EF4-FFF2-40B4-BE49-F238E27FC236}">
                  <a16:creationId xmlns:a16="http://schemas.microsoft.com/office/drawing/2014/main" id="{426A5941-5036-2143-BC28-4DD2630AFEA0}"/>
                </a:ext>
              </a:extLst>
            </p:cNvPr>
            <p:cNvCxnSpPr>
              <a:cxnSpLocks/>
              <a:stCxn id="81" idx="2"/>
              <a:endCxn id="70" idx="0"/>
            </p:cNvCxnSpPr>
            <p:nvPr/>
          </p:nvCxnSpPr>
          <p:spPr>
            <a:xfrm rot="16200000" flipH="1">
              <a:off x="8486164" y="4506130"/>
              <a:ext cx="476346" cy="10757"/>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77" name="Elbow Connector 76">
              <a:extLst>
                <a:ext uri="{FF2B5EF4-FFF2-40B4-BE49-F238E27FC236}">
                  <a16:creationId xmlns:a16="http://schemas.microsoft.com/office/drawing/2014/main" id="{DFACB6B0-A46B-CA4F-86AB-03C589841334}"/>
                </a:ext>
              </a:extLst>
            </p:cNvPr>
            <p:cNvCxnSpPr>
              <a:cxnSpLocks/>
              <a:stCxn id="70" idx="1"/>
              <a:endCxn id="72" idx="2"/>
            </p:cNvCxnSpPr>
            <p:nvPr/>
          </p:nvCxnSpPr>
          <p:spPr>
            <a:xfrm rot="10800000">
              <a:off x="6297480" y="4273336"/>
              <a:ext cx="1380677" cy="1002126"/>
            </a:xfrm>
            <a:prstGeom prst="bentConnector2">
              <a:avLst/>
            </a:prstGeom>
            <a:noFill/>
            <a:ln w="19050" cap="flat" cmpd="sng" algn="ctr">
              <a:solidFill>
                <a:srgbClr val="4472C4"/>
              </a:solidFill>
              <a:prstDash val="solid"/>
              <a:miter lim="800000"/>
              <a:tailEnd type="triangle"/>
            </a:ln>
            <a:effectLst/>
          </p:spPr>
        </p:cxnSp>
        <p:sp>
          <p:nvSpPr>
            <p:cNvPr id="78" name="TextBox 77">
              <a:extLst>
                <a:ext uri="{FF2B5EF4-FFF2-40B4-BE49-F238E27FC236}">
                  <a16:creationId xmlns:a16="http://schemas.microsoft.com/office/drawing/2014/main" id="{8B5A4DD5-9FC9-8C40-8C4D-5F3A644D496E}"/>
                </a:ext>
              </a:extLst>
            </p:cNvPr>
            <p:cNvSpPr txBox="1"/>
            <p:nvPr/>
          </p:nvSpPr>
          <p:spPr>
            <a:xfrm>
              <a:off x="5410665" y="1175488"/>
              <a:ext cx="1936822"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PROCESSING</a:t>
              </a:r>
            </a:p>
          </p:txBody>
        </p:sp>
        <p:sp>
          <p:nvSpPr>
            <p:cNvPr id="79" name="TextBox 78">
              <a:extLst>
                <a:ext uri="{FF2B5EF4-FFF2-40B4-BE49-F238E27FC236}">
                  <a16:creationId xmlns:a16="http://schemas.microsoft.com/office/drawing/2014/main" id="{D6F571AE-E901-A240-8233-345D1A07850D}"/>
                </a:ext>
              </a:extLst>
            </p:cNvPr>
            <p:cNvSpPr txBox="1"/>
            <p:nvPr/>
          </p:nvSpPr>
          <p:spPr>
            <a:xfrm>
              <a:off x="10368504" y="1175488"/>
              <a:ext cx="1308984"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OUTPUT</a:t>
              </a:r>
            </a:p>
          </p:txBody>
        </p:sp>
        <p:sp>
          <p:nvSpPr>
            <p:cNvPr id="80" name="TextBox 79">
              <a:extLst>
                <a:ext uri="{FF2B5EF4-FFF2-40B4-BE49-F238E27FC236}">
                  <a16:creationId xmlns:a16="http://schemas.microsoft.com/office/drawing/2014/main" id="{2CBED4AD-32F0-494B-9337-39C829BA8AC1}"/>
                </a:ext>
              </a:extLst>
            </p:cNvPr>
            <p:cNvSpPr txBox="1"/>
            <p:nvPr/>
          </p:nvSpPr>
          <p:spPr>
            <a:xfrm>
              <a:off x="2844261" y="4351560"/>
              <a:ext cx="2346280" cy="39352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black"/>
                  </a:solidFill>
                  <a:effectLst/>
                  <a:uLnTx/>
                  <a:uFillTx/>
                  <a:latin typeface="+mj-lt"/>
                </a:rPr>
                <a:t>^See on next Slide </a:t>
              </a:r>
            </a:p>
          </p:txBody>
        </p:sp>
        <p:sp>
          <p:nvSpPr>
            <p:cNvPr id="81" name="Rectangle 80">
              <a:extLst>
                <a:ext uri="{FF2B5EF4-FFF2-40B4-BE49-F238E27FC236}">
                  <a16:creationId xmlns:a16="http://schemas.microsoft.com/office/drawing/2014/main" id="{32CC4BE0-8C85-9541-BA27-0A6B0FDEFAF9}"/>
                </a:ext>
              </a:extLst>
            </p:cNvPr>
            <p:cNvSpPr/>
            <p:nvPr/>
          </p:nvSpPr>
          <p:spPr>
            <a:xfrm>
              <a:off x="7667399" y="322177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Lesson is Saved in a JSON Format</a:t>
              </a:r>
            </a:p>
          </p:txBody>
        </p:sp>
        <p:cxnSp>
          <p:nvCxnSpPr>
            <p:cNvPr id="82" name="Elbow Connector 81">
              <a:extLst>
                <a:ext uri="{FF2B5EF4-FFF2-40B4-BE49-F238E27FC236}">
                  <a16:creationId xmlns:a16="http://schemas.microsoft.com/office/drawing/2014/main" id="{5BDACA1C-5B05-B64B-B214-2978173FAC51}"/>
                </a:ext>
              </a:extLst>
            </p:cNvPr>
            <p:cNvCxnSpPr>
              <a:cxnSpLocks/>
              <a:stCxn id="81" idx="3"/>
              <a:endCxn id="69" idx="1"/>
            </p:cNvCxnSpPr>
            <p:nvPr/>
          </p:nvCxnSpPr>
          <p:spPr>
            <a:xfrm>
              <a:off x="9770519" y="3747556"/>
              <a:ext cx="318361" cy="12700"/>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83" name="Elbow Connector 82">
              <a:extLst>
                <a:ext uri="{FF2B5EF4-FFF2-40B4-BE49-F238E27FC236}">
                  <a16:creationId xmlns:a16="http://schemas.microsoft.com/office/drawing/2014/main" id="{D7DF66A2-D46F-D244-8652-589116468047}"/>
                </a:ext>
              </a:extLst>
            </p:cNvPr>
            <p:cNvCxnSpPr>
              <a:cxnSpLocks/>
              <a:stCxn id="72" idx="3"/>
              <a:endCxn id="81" idx="1"/>
            </p:cNvCxnSpPr>
            <p:nvPr/>
          </p:nvCxnSpPr>
          <p:spPr>
            <a:xfrm>
              <a:off x="7349039" y="3747556"/>
              <a:ext cx="318360" cy="12700"/>
            </a:xfrm>
            <a:prstGeom prst="bentConnector3">
              <a:avLst>
                <a:gd name="adj1" fmla="val 38032"/>
              </a:avLst>
            </a:prstGeom>
            <a:noFill/>
            <a:ln w="19050" cap="flat" cmpd="sng" algn="ctr">
              <a:solidFill>
                <a:srgbClr val="4472C4"/>
              </a:solidFill>
              <a:prstDash val="solid"/>
              <a:miter lim="800000"/>
              <a:tailEnd type="triangle"/>
            </a:ln>
            <a:effectLst/>
          </p:spPr>
        </p:cxnSp>
        <p:cxnSp>
          <p:nvCxnSpPr>
            <p:cNvPr id="84" name="Straight Connector 83">
              <a:extLst>
                <a:ext uri="{FF2B5EF4-FFF2-40B4-BE49-F238E27FC236}">
                  <a16:creationId xmlns:a16="http://schemas.microsoft.com/office/drawing/2014/main" id="{7C24F6E1-D0FE-8B45-99F7-CEF729E0B50C}"/>
                </a:ext>
              </a:extLst>
            </p:cNvPr>
            <p:cNvCxnSpPr>
              <a:cxnSpLocks/>
            </p:cNvCxnSpPr>
            <p:nvPr/>
          </p:nvCxnSpPr>
          <p:spPr>
            <a:xfrm>
              <a:off x="2542573" y="1724999"/>
              <a:ext cx="0" cy="4572000"/>
            </a:xfrm>
            <a:prstGeom prst="line">
              <a:avLst/>
            </a:prstGeom>
            <a:noFill/>
            <a:ln w="9525" cap="flat" cmpd="sng" algn="ctr">
              <a:solidFill>
                <a:srgbClr val="4472C4"/>
              </a:solidFill>
              <a:prstDash val="dash"/>
              <a:round/>
              <a:headEnd type="none" w="med" len="med"/>
              <a:tailEnd type="none" w="med" len="med"/>
            </a:ln>
            <a:effectLst/>
          </p:spPr>
        </p:cxnSp>
        <p:cxnSp>
          <p:nvCxnSpPr>
            <p:cNvPr id="85" name="Straight Connector 84">
              <a:extLst>
                <a:ext uri="{FF2B5EF4-FFF2-40B4-BE49-F238E27FC236}">
                  <a16:creationId xmlns:a16="http://schemas.microsoft.com/office/drawing/2014/main" id="{7723ED9C-2FFA-5D49-AEB5-C0E944417377}"/>
                </a:ext>
              </a:extLst>
            </p:cNvPr>
            <p:cNvCxnSpPr>
              <a:cxnSpLocks/>
            </p:cNvCxnSpPr>
            <p:nvPr/>
          </p:nvCxnSpPr>
          <p:spPr>
            <a:xfrm>
              <a:off x="9956800" y="1245081"/>
              <a:ext cx="0" cy="4572000"/>
            </a:xfrm>
            <a:prstGeom prst="line">
              <a:avLst/>
            </a:prstGeom>
            <a:noFill/>
            <a:ln w="9525" cap="flat" cmpd="sng" algn="ctr">
              <a:solidFill>
                <a:srgbClr val="4472C4"/>
              </a:solidFill>
              <a:prstDash val="dash"/>
              <a:round/>
              <a:headEnd type="none" w="med" len="med"/>
              <a:tailEnd type="none" w="med" len="med"/>
            </a:ln>
            <a:effectLst/>
          </p:spPr>
        </p:cxnSp>
      </p:grpSp>
      <p:sp>
        <p:nvSpPr>
          <p:cNvPr id="115" name="TextBox 114">
            <a:extLst>
              <a:ext uri="{FF2B5EF4-FFF2-40B4-BE49-F238E27FC236}">
                <a16:creationId xmlns:a16="http://schemas.microsoft.com/office/drawing/2014/main" id="{2A95C838-F4F5-F14E-BDD1-1589B181DF26}"/>
              </a:ext>
            </a:extLst>
          </p:cNvPr>
          <p:cNvSpPr txBox="1"/>
          <p:nvPr/>
        </p:nvSpPr>
        <p:spPr>
          <a:xfrm>
            <a:off x="17373787" y="8534400"/>
            <a:ext cx="2403825"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Overall</a:t>
            </a:r>
          </a:p>
        </p:txBody>
      </p:sp>
      <p:sp>
        <p:nvSpPr>
          <p:cNvPr id="116" name="TextBox 115">
            <a:extLst>
              <a:ext uri="{FF2B5EF4-FFF2-40B4-BE49-F238E27FC236}">
                <a16:creationId xmlns:a16="http://schemas.microsoft.com/office/drawing/2014/main" id="{079A1A3D-6249-DC41-9E85-BDAC9083ECFD}"/>
              </a:ext>
            </a:extLst>
          </p:cNvPr>
          <p:cNvSpPr txBox="1"/>
          <p:nvPr/>
        </p:nvSpPr>
        <p:spPr>
          <a:xfrm>
            <a:off x="17373787" y="15494036"/>
            <a:ext cx="2819213" cy="1200329"/>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Content</a:t>
            </a:r>
          </a:p>
          <a:p>
            <a:r>
              <a:rPr lang="en-US" sz="3600" dirty="0">
                <a:solidFill>
                  <a:srgbClr val="235078"/>
                </a:solidFill>
                <a:latin typeface="Libre Baskerville" panose="02000000000000000000" pitchFamily="2" charset="0"/>
              </a:rPr>
              <a:t>Extraction</a:t>
            </a:r>
          </a:p>
        </p:txBody>
      </p:sp>
      <p:grpSp>
        <p:nvGrpSpPr>
          <p:cNvPr id="175" name="Group 174">
            <a:extLst>
              <a:ext uri="{FF2B5EF4-FFF2-40B4-BE49-F238E27FC236}">
                <a16:creationId xmlns:a16="http://schemas.microsoft.com/office/drawing/2014/main" id="{7F191001-B7A7-E149-B10E-EFA71B30467C}"/>
              </a:ext>
            </a:extLst>
          </p:cNvPr>
          <p:cNvGrpSpPr/>
          <p:nvPr/>
        </p:nvGrpSpPr>
        <p:grpSpPr>
          <a:xfrm>
            <a:off x="20034692" y="12098284"/>
            <a:ext cx="12088446" cy="7207863"/>
            <a:chOff x="188777" y="722592"/>
            <a:chExt cx="10455178" cy="6423894"/>
          </a:xfrm>
        </p:grpSpPr>
        <p:sp>
          <p:nvSpPr>
            <p:cNvPr id="176" name="Slide Number Placeholder 6">
              <a:extLst>
                <a:ext uri="{FF2B5EF4-FFF2-40B4-BE49-F238E27FC236}">
                  <a16:creationId xmlns:a16="http://schemas.microsoft.com/office/drawing/2014/main" id="{6DBE7F66-89A6-204A-B68C-EC527CBCF01A}"/>
                </a:ext>
              </a:extLst>
            </p:cNvPr>
            <p:cNvSpPr txBox="1">
              <a:spLocks/>
            </p:cNvSpPr>
            <p:nvPr/>
          </p:nvSpPr>
          <p:spPr>
            <a:xfrm>
              <a:off x="971550" y="5251815"/>
              <a:ext cx="523240" cy="247651"/>
            </a:xfrm>
            <a:prstGeom prst="rect">
              <a:avLst/>
            </a:prstGeom>
          </p:spPr>
          <p:txBody>
            <a:bodyPr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fld id="{294A09A9-5501-47C1-A89A-A340965A2BE2}" type="slidenum">
                <a:rPr kumimoji="0" lang="en-US" sz="2100" b="0" i="0" u="none" strike="noStrike" kern="1200" cap="none" spc="0" normalizeH="0" baseline="0" noProof="0" smtClean="0">
                  <a:ln>
                    <a:noFill/>
                  </a:ln>
                  <a:solidFill>
                    <a:prstClr val="black"/>
                  </a:solidFill>
                  <a:effectLst/>
                  <a:uLnTx/>
                  <a:uFillTx/>
                  <a:latin typeface="+mj-lt"/>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a:t>
              </a:fld>
              <a:endParaRPr kumimoji="0" lang="en-US" sz="2100" b="0" i="0" u="none" strike="noStrike" kern="1200" cap="none" spc="0" normalizeH="0" baseline="0" noProof="0" dirty="0">
                <a:ln>
                  <a:noFill/>
                </a:ln>
                <a:solidFill>
                  <a:prstClr val="black"/>
                </a:solidFill>
                <a:effectLst/>
                <a:uLnTx/>
                <a:uFillTx/>
                <a:latin typeface="+mj-lt"/>
                <a:ea typeface="+mn-ea"/>
                <a:cs typeface="+mn-cs"/>
              </a:endParaRPr>
            </a:p>
          </p:txBody>
        </p:sp>
        <p:sp>
          <p:nvSpPr>
            <p:cNvPr id="177" name="TextBox 176">
              <a:extLst>
                <a:ext uri="{FF2B5EF4-FFF2-40B4-BE49-F238E27FC236}">
                  <a16:creationId xmlns:a16="http://schemas.microsoft.com/office/drawing/2014/main" id="{AA140F37-EFEF-7942-B9E6-092077D7F6FD}"/>
                </a:ext>
              </a:extLst>
            </p:cNvPr>
            <p:cNvSpPr txBox="1"/>
            <p:nvPr/>
          </p:nvSpPr>
          <p:spPr>
            <a:xfrm>
              <a:off x="649133" y="722592"/>
              <a:ext cx="117051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INPUTS</a:t>
              </a:r>
            </a:p>
          </p:txBody>
        </p:sp>
        <p:sp>
          <p:nvSpPr>
            <p:cNvPr id="178" name="TextBox 177">
              <a:extLst>
                <a:ext uri="{FF2B5EF4-FFF2-40B4-BE49-F238E27FC236}">
                  <a16:creationId xmlns:a16="http://schemas.microsoft.com/office/drawing/2014/main" id="{6CB5854D-D934-694E-9DE9-8BD1B5809FB1}"/>
                </a:ext>
              </a:extLst>
            </p:cNvPr>
            <p:cNvSpPr txBox="1"/>
            <p:nvPr/>
          </p:nvSpPr>
          <p:spPr>
            <a:xfrm>
              <a:off x="5030770" y="722592"/>
              <a:ext cx="193354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PROCESSING</a:t>
              </a:r>
            </a:p>
          </p:txBody>
        </p:sp>
        <p:sp>
          <p:nvSpPr>
            <p:cNvPr id="179" name="Rectangle 178">
              <a:extLst>
                <a:ext uri="{FF2B5EF4-FFF2-40B4-BE49-F238E27FC236}">
                  <a16:creationId xmlns:a16="http://schemas.microsoft.com/office/drawing/2014/main" id="{BEAF55F0-A968-2748-8092-84EA72C0D8E7}"/>
                </a:ext>
              </a:extLst>
            </p:cNvPr>
            <p:cNvSpPr/>
            <p:nvPr/>
          </p:nvSpPr>
          <p:spPr>
            <a:xfrm>
              <a:off x="188777" y="2545898"/>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black"/>
                  </a:solidFill>
                  <a:effectLst/>
                  <a:uLnTx/>
                  <a:uFillTx/>
                  <a:latin typeface="+mj-lt"/>
                  <a:ea typeface="+mn-ea"/>
                  <a:cs typeface="+mn-cs"/>
                </a:rPr>
                <a:t>PDF Content Provided by Teacher</a:t>
              </a:r>
            </a:p>
          </p:txBody>
        </p:sp>
        <p:sp>
          <p:nvSpPr>
            <p:cNvPr id="180" name="Rectangle 179">
              <a:extLst>
                <a:ext uri="{FF2B5EF4-FFF2-40B4-BE49-F238E27FC236}">
                  <a16:creationId xmlns:a16="http://schemas.microsoft.com/office/drawing/2014/main" id="{840F4049-C6DA-2E46-813D-C03D6F1772D7}"/>
                </a:ext>
              </a:extLst>
            </p:cNvPr>
            <p:cNvSpPr/>
            <p:nvPr/>
          </p:nvSpPr>
          <p:spPr>
            <a:xfrm>
              <a:off x="2908794" y="609492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Table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BeautifulSoup</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sp>
          <p:nvSpPr>
            <p:cNvPr id="181" name="Rectangle 180">
              <a:extLst>
                <a:ext uri="{FF2B5EF4-FFF2-40B4-BE49-F238E27FC236}">
                  <a16:creationId xmlns:a16="http://schemas.microsoft.com/office/drawing/2014/main" id="{02B56F36-83FA-754E-8625-584F83CDEFC4}"/>
                </a:ext>
              </a:extLst>
            </p:cNvPr>
            <p:cNvSpPr/>
            <p:nvPr/>
          </p:nvSpPr>
          <p:spPr>
            <a:xfrm>
              <a:off x="2908794" y="1318505"/>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Text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PyMuPDF</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cxnSp>
          <p:nvCxnSpPr>
            <p:cNvPr id="182" name="Elbow Connector 181">
              <a:extLst>
                <a:ext uri="{FF2B5EF4-FFF2-40B4-BE49-F238E27FC236}">
                  <a16:creationId xmlns:a16="http://schemas.microsoft.com/office/drawing/2014/main" id="{1D5EFDEB-B366-8443-9AD6-07B9BF5F5C97}"/>
                </a:ext>
              </a:extLst>
            </p:cNvPr>
            <p:cNvCxnSpPr>
              <a:cxnSpLocks/>
              <a:stCxn id="180" idx="3"/>
              <a:endCxn id="195" idx="1"/>
            </p:cNvCxnSpPr>
            <p:nvPr/>
          </p:nvCxnSpPr>
          <p:spPr>
            <a:xfrm>
              <a:off x="5011914" y="6620706"/>
              <a:ext cx="240912" cy="12700"/>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3" name="Rectangle 182">
              <a:extLst>
                <a:ext uri="{FF2B5EF4-FFF2-40B4-BE49-F238E27FC236}">
                  <a16:creationId xmlns:a16="http://schemas.microsoft.com/office/drawing/2014/main" id="{B777BAA7-5008-6144-B3FC-0A65FA67D9D0}"/>
                </a:ext>
              </a:extLst>
            </p:cNvPr>
            <p:cNvSpPr/>
            <p:nvPr/>
          </p:nvSpPr>
          <p:spPr>
            <a:xfrm>
              <a:off x="2908794" y="4900820"/>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Text &amp; Image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BeautifulSoup</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cxnSp>
          <p:nvCxnSpPr>
            <p:cNvPr id="184" name="Elbow Connector 183">
              <a:extLst>
                <a:ext uri="{FF2B5EF4-FFF2-40B4-BE49-F238E27FC236}">
                  <a16:creationId xmlns:a16="http://schemas.microsoft.com/office/drawing/2014/main" id="{A1995805-66A2-D745-96FD-6C9612A54607}"/>
                </a:ext>
              </a:extLst>
            </p:cNvPr>
            <p:cNvCxnSpPr>
              <a:cxnSpLocks/>
              <a:stCxn id="179" idx="3"/>
              <a:endCxn id="181" idx="1"/>
            </p:cNvCxnSpPr>
            <p:nvPr/>
          </p:nvCxnSpPr>
          <p:spPr>
            <a:xfrm flipV="1">
              <a:off x="2291897" y="1844285"/>
              <a:ext cx="616897" cy="1227393"/>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5" name="Rectangle 184">
              <a:extLst>
                <a:ext uri="{FF2B5EF4-FFF2-40B4-BE49-F238E27FC236}">
                  <a16:creationId xmlns:a16="http://schemas.microsoft.com/office/drawing/2014/main" id="{2C64C603-7E31-4444-A742-4D65AEFCBE9D}"/>
                </a:ext>
              </a:extLst>
            </p:cNvPr>
            <p:cNvSpPr/>
            <p:nvPr/>
          </p:nvSpPr>
          <p:spPr>
            <a:xfrm>
              <a:off x="188777" y="5536469"/>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black"/>
                  </a:solidFill>
                  <a:effectLst/>
                  <a:uLnTx/>
                  <a:uFillTx/>
                  <a:latin typeface="+mj-lt"/>
                  <a:ea typeface="+mn-ea"/>
                  <a:cs typeface="+mn-cs"/>
                </a:rPr>
                <a:t>Web </a:t>
              </a:r>
              <a:r>
                <a:rPr kumimoji="0" lang="en-US" sz="2100" b="0" i="0" u="none" strike="noStrike" kern="0" cap="none" spc="0" normalizeH="0" baseline="0" noProof="0" dirty="0" err="1">
                  <a:ln>
                    <a:noFill/>
                  </a:ln>
                  <a:solidFill>
                    <a:prstClr val="black"/>
                  </a:solidFill>
                  <a:effectLst/>
                  <a:uLnTx/>
                  <a:uFillTx/>
                  <a:latin typeface="+mj-lt"/>
                  <a:ea typeface="+mn-ea"/>
                  <a:cs typeface="+mn-cs"/>
                </a:rPr>
                <a:t>Conent</a:t>
              </a:r>
              <a:r>
                <a:rPr kumimoji="0" lang="en-US" sz="2100" b="0" i="0" u="none" strike="noStrike" kern="0" cap="none" spc="0" normalizeH="0" baseline="0" noProof="0" dirty="0">
                  <a:ln>
                    <a:noFill/>
                  </a:ln>
                  <a:solidFill>
                    <a:prstClr val="black"/>
                  </a:solidFill>
                  <a:effectLst/>
                  <a:uLnTx/>
                  <a:uFillTx/>
                  <a:latin typeface="+mj-lt"/>
                  <a:ea typeface="+mn-ea"/>
                  <a:cs typeface="+mn-cs"/>
                </a:rPr>
                <a:t> Provided by Teacher</a:t>
              </a:r>
            </a:p>
          </p:txBody>
        </p:sp>
        <p:cxnSp>
          <p:nvCxnSpPr>
            <p:cNvPr id="186" name="Elbow Connector 185">
              <a:extLst>
                <a:ext uri="{FF2B5EF4-FFF2-40B4-BE49-F238E27FC236}">
                  <a16:creationId xmlns:a16="http://schemas.microsoft.com/office/drawing/2014/main" id="{563B3E67-A0CE-FD42-AFFD-F99DC6C394C6}"/>
                </a:ext>
              </a:extLst>
            </p:cNvPr>
            <p:cNvCxnSpPr>
              <a:cxnSpLocks/>
              <a:stCxn id="185" idx="3"/>
              <a:endCxn id="183" idx="1"/>
            </p:cNvCxnSpPr>
            <p:nvPr/>
          </p:nvCxnSpPr>
          <p:spPr>
            <a:xfrm flipV="1">
              <a:off x="2291897" y="5426600"/>
              <a:ext cx="616897" cy="635649"/>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7" name="Rectangle 186">
              <a:extLst>
                <a:ext uri="{FF2B5EF4-FFF2-40B4-BE49-F238E27FC236}">
                  <a16:creationId xmlns:a16="http://schemas.microsoft.com/office/drawing/2014/main" id="{7B7DED6D-0B24-7D4A-84FF-760870524D22}"/>
                </a:ext>
              </a:extLst>
            </p:cNvPr>
            <p:cNvSpPr/>
            <p:nvPr/>
          </p:nvSpPr>
          <p:spPr>
            <a:xfrm>
              <a:off x="2908794" y="2512610"/>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Table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PDFPulmber</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sp>
          <p:nvSpPr>
            <p:cNvPr id="188" name="TextBox 187">
              <a:extLst>
                <a:ext uri="{FF2B5EF4-FFF2-40B4-BE49-F238E27FC236}">
                  <a16:creationId xmlns:a16="http://schemas.microsoft.com/office/drawing/2014/main" id="{FD4628D8-458A-5C47-8820-6E5DD106B639}"/>
                </a:ext>
              </a:extLst>
            </p:cNvPr>
            <p:cNvSpPr txBox="1"/>
            <p:nvPr/>
          </p:nvSpPr>
          <p:spPr>
            <a:xfrm>
              <a:off x="7795098" y="764913"/>
              <a:ext cx="2848857"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OUTPUT TO MODEL</a:t>
              </a:r>
            </a:p>
          </p:txBody>
        </p:sp>
        <p:sp>
          <p:nvSpPr>
            <p:cNvPr id="189" name="Rectangle 188">
              <a:extLst>
                <a:ext uri="{FF2B5EF4-FFF2-40B4-BE49-F238E27FC236}">
                  <a16:creationId xmlns:a16="http://schemas.microsoft.com/office/drawing/2014/main" id="{B1B6D00C-2A92-8442-8EE3-F457C64C02DD}"/>
                </a:ext>
              </a:extLst>
            </p:cNvPr>
            <p:cNvSpPr/>
            <p:nvPr/>
          </p:nvSpPr>
          <p:spPr>
            <a:xfrm>
              <a:off x="8234251" y="3564170"/>
              <a:ext cx="2103120" cy="1051560"/>
            </a:xfrm>
            <a:prstGeom prst="rect">
              <a:avLst/>
            </a:prstGeom>
            <a:solidFill>
              <a:srgbClr val="21DEE8"/>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Combined  Document Context</a:t>
              </a:r>
            </a:p>
          </p:txBody>
        </p:sp>
        <p:sp>
          <p:nvSpPr>
            <p:cNvPr id="190" name="Rectangle 189">
              <a:extLst>
                <a:ext uri="{FF2B5EF4-FFF2-40B4-BE49-F238E27FC236}">
                  <a16:creationId xmlns:a16="http://schemas.microsoft.com/office/drawing/2014/main" id="{88F2CF5E-3D46-D243-BDF0-0C3D94F5FFFF}"/>
                </a:ext>
              </a:extLst>
            </p:cNvPr>
            <p:cNvSpPr/>
            <p:nvPr/>
          </p:nvSpPr>
          <p:spPr>
            <a:xfrm>
              <a:off x="2908794" y="3706715"/>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Image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PDFPulmber</a:t>
              </a:r>
              <a:r>
                <a:rPr kumimoji="0" lang="en-US" sz="2100" b="0" i="0" u="none" strike="noStrike" kern="0" cap="none" spc="0" normalizeH="0" baseline="0" noProof="0" dirty="0">
                  <a:ln>
                    <a:noFill/>
                  </a:ln>
                  <a:solidFill>
                    <a:prstClr val="white"/>
                  </a:solidFill>
                  <a:effectLst/>
                  <a:uLnTx/>
                  <a:uFillTx/>
                  <a:latin typeface="+mj-lt"/>
                  <a:ea typeface="+mn-ea"/>
                  <a:cs typeface="+mn-cs"/>
                </a:rPr>
                <a:t> &amp; Pillow</a:t>
              </a:r>
            </a:p>
          </p:txBody>
        </p:sp>
        <p:cxnSp>
          <p:nvCxnSpPr>
            <p:cNvPr id="191" name="Elbow Connector 190">
              <a:extLst>
                <a:ext uri="{FF2B5EF4-FFF2-40B4-BE49-F238E27FC236}">
                  <a16:creationId xmlns:a16="http://schemas.microsoft.com/office/drawing/2014/main" id="{92D67131-7291-4F4C-BC1E-92849EA6F96D}"/>
                </a:ext>
              </a:extLst>
            </p:cNvPr>
            <p:cNvCxnSpPr>
              <a:cxnSpLocks/>
              <a:stCxn id="179" idx="3"/>
              <a:endCxn id="187" idx="1"/>
            </p:cNvCxnSpPr>
            <p:nvPr/>
          </p:nvCxnSpPr>
          <p:spPr>
            <a:xfrm flipV="1">
              <a:off x="2291897" y="3038390"/>
              <a:ext cx="616897" cy="33288"/>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192" name="Elbow Connector 191">
              <a:extLst>
                <a:ext uri="{FF2B5EF4-FFF2-40B4-BE49-F238E27FC236}">
                  <a16:creationId xmlns:a16="http://schemas.microsoft.com/office/drawing/2014/main" id="{A074E546-F063-A947-8531-3F07DB22DD31}"/>
                </a:ext>
              </a:extLst>
            </p:cNvPr>
            <p:cNvCxnSpPr>
              <a:cxnSpLocks/>
              <a:stCxn id="179" idx="3"/>
              <a:endCxn id="190" idx="1"/>
            </p:cNvCxnSpPr>
            <p:nvPr/>
          </p:nvCxnSpPr>
          <p:spPr>
            <a:xfrm>
              <a:off x="2291897" y="3071678"/>
              <a:ext cx="616897" cy="1160817"/>
            </a:xfrm>
            <a:prstGeom prst="bentConnector3">
              <a:avLst>
                <a:gd name="adj1" fmla="val 50000"/>
              </a:avLst>
            </a:prstGeom>
            <a:noFill/>
            <a:ln w="19050" cap="flat" cmpd="sng" algn="ctr">
              <a:solidFill>
                <a:srgbClr val="4472C4"/>
              </a:solidFill>
              <a:prstDash val="solid"/>
              <a:miter lim="800000"/>
              <a:tailEnd type="triangle"/>
            </a:ln>
            <a:effectLst/>
          </p:spPr>
        </p:cxnSp>
        <p:sp>
          <p:nvSpPr>
            <p:cNvPr id="193" name="Rectangle 192">
              <a:extLst>
                <a:ext uri="{FF2B5EF4-FFF2-40B4-BE49-F238E27FC236}">
                  <a16:creationId xmlns:a16="http://schemas.microsoft.com/office/drawing/2014/main" id="{658A3E93-647A-6F46-A627-6E2EFA78A41F}"/>
                </a:ext>
              </a:extLst>
            </p:cNvPr>
            <p:cNvSpPr/>
            <p:nvPr/>
          </p:nvSpPr>
          <p:spPr>
            <a:xfrm>
              <a:off x="5252826" y="2545898"/>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Convert each table to markdown format for tokenization</a:t>
              </a:r>
            </a:p>
          </p:txBody>
        </p:sp>
        <p:cxnSp>
          <p:nvCxnSpPr>
            <p:cNvPr id="194" name="Elbow Connector 193">
              <a:extLst>
                <a:ext uri="{FF2B5EF4-FFF2-40B4-BE49-F238E27FC236}">
                  <a16:creationId xmlns:a16="http://schemas.microsoft.com/office/drawing/2014/main" id="{132C57E0-83AB-3949-BF8F-C52DBAE11B72}"/>
                </a:ext>
              </a:extLst>
            </p:cNvPr>
            <p:cNvCxnSpPr>
              <a:cxnSpLocks/>
              <a:stCxn id="187" idx="3"/>
              <a:endCxn id="193" idx="1"/>
            </p:cNvCxnSpPr>
            <p:nvPr/>
          </p:nvCxnSpPr>
          <p:spPr>
            <a:xfrm>
              <a:off x="5011914" y="3038390"/>
              <a:ext cx="240912" cy="33288"/>
            </a:xfrm>
            <a:prstGeom prst="bentConnector3">
              <a:avLst>
                <a:gd name="adj1" fmla="val 50000"/>
              </a:avLst>
            </a:prstGeom>
            <a:noFill/>
            <a:ln w="19050" cap="flat" cmpd="sng" algn="ctr">
              <a:solidFill>
                <a:srgbClr val="4472C4"/>
              </a:solidFill>
              <a:prstDash val="solid"/>
              <a:miter lim="800000"/>
              <a:tailEnd type="triangle"/>
            </a:ln>
            <a:effectLst/>
          </p:spPr>
        </p:cxnSp>
        <p:sp>
          <p:nvSpPr>
            <p:cNvPr id="195" name="Rectangle 194">
              <a:extLst>
                <a:ext uri="{FF2B5EF4-FFF2-40B4-BE49-F238E27FC236}">
                  <a16:creationId xmlns:a16="http://schemas.microsoft.com/office/drawing/2014/main" id="{02BA80DB-144F-294D-99B2-6E4F8520FE1E}"/>
                </a:ext>
              </a:extLst>
            </p:cNvPr>
            <p:cNvSpPr/>
            <p:nvPr/>
          </p:nvSpPr>
          <p:spPr>
            <a:xfrm>
              <a:off x="5252826" y="609492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Convert each table to markdown format for tokenization</a:t>
              </a:r>
            </a:p>
          </p:txBody>
        </p:sp>
        <p:cxnSp>
          <p:nvCxnSpPr>
            <p:cNvPr id="196" name="Elbow Connector 195">
              <a:extLst>
                <a:ext uri="{FF2B5EF4-FFF2-40B4-BE49-F238E27FC236}">
                  <a16:creationId xmlns:a16="http://schemas.microsoft.com/office/drawing/2014/main" id="{4B3D5A75-C5FC-FF47-B45A-927DA51BF261}"/>
                </a:ext>
              </a:extLst>
            </p:cNvPr>
            <p:cNvCxnSpPr>
              <a:cxnSpLocks/>
              <a:stCxn id="181" idx="3"/>
              <a:endCxn id="189" idx="1"/>
            </p:cNvCxnSpPr>
            <p:nvPr/>
          </p:nvCxnSpPr>
          <p:spPr>
            <a:xfrm>
              <a:off x="5011914" y="1844285"/>
              <a:ext cx="3222338" cy="2245665"/>
            </a:xfrm>
            <a:prstGeom prst="bentConnector3">
              <a:avLst>
                <a:gd name="adj1" fmla="val 89269"/>
              </a:avLst>
            </a:prstGeom>
            <a:noFill/>
            <a:ln w="19050" cap="flat" cmpd="sng" algn="ctr">
              <a:solidFill>
                <a:srgbClr val="4472C4"/>
              </a:solidFill>
              <a:prstDash val="solid"/>
              <a:miter lim="800000"/>
              <a:tailEnd type="triangle"/>
            </a:ln>
            <a:effectLst/>
          </p:spPr>
        </p:cxnSp>
        <p:cxnSp>
          <p:nvCxnSpPr>
            <p:cNvPr id="197" name="Elbow Connector 196">
              <a:extLst>
                <a:ext uri="{FF2B5EF4-FFF2-40B4-BE49-F238E27FC236}">
                  <a16:creationId xmlns:a16="http://schemas.microsoft.com/office/drawing/2014/main" id="{FFED028F-F8FF-7846-B2C7-A3A17CA4A064}"/>
                </a:ext>
              </a:extLst>
            </p:cNvPr>
            <p:cNvCxnSpPr>
              <a:cxnSpLocks/>
              <a:stCxn id="193" idx="3"/>
              <a:endCxn id="189" idx="1"/>
            </p:cNvCxnSpPr>
            <p:nvPr/>
          </p:nvCxnSpPr>
          <p:spPr>
            <a:xfrm>
              <a:off x="7355946" y="3071678"/>
              <a:ext cx="878305" cy="1018272"/>
            </a:xfrm>
            <a:prstGeom prst="bentConnector3">
              <a:avLst>
                <a:gd name="adj1" fmla="val 60593"/>
              </a:avLst>
            </a:prstGeom>
            <a:noFill/>
            <a:ln w="19050" cap="flat" cmpd="sng" algn="ctr">
              <a:solidFill>
                <a:srgbClr val="4472C4"/>
              </a:solidFill>
              <a:prstDash val="solid"/>
              <a:miter lim="800000"/>
              <a:tailEnd type="triangle"/>
            </a:ln>
            <a:effectLst/>
          </p:spPr>
        </p:cxnSp>
        <p:cxnSp>
          <p:nvCxnSpPr>
            <p:cNvPr id="198" name="Elbow Connector 197">
              <a:extLst>
                <a:ext uri="{FF2B5EF4-FFF2-40B4-BE49-F238E27FC236}">
                  <a16:creationId xmlns:a16="http://schemas.microsoft.com/office/drawing/2014/main" id="{817D2C17-84F1-EA47-893E-3E8DD1E30F4F}"/>
                </a:ext>
              </a:extLst>
            </p:cNvPr>
            <p:cNvCxnSpPr>
              <a:cxnSpLocks/>
              <a:stCxn id="190" idx="3"/>
              <a:endCxn id="189" idx="1"/>
            </p:cNvCxnSpPr>
            <p:nvPr/>
          </p:nvCxnSpPr>
          <p:spPr>
            <a:xfrm flipV="1">
              <a:off x="5011914" y="4089950"/>
              <a:ext cx="3222338" cy="142545"/>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199" name="Elbow Connector 198">
              <a:extLst>
                <a:ext uri="{FF2B5EF4-FFF2-40B4-BE49-F238E27FC236}">
                  <a16:creationId xmlns:a16="http://schemas.microsoft.com/office/drawing/2014/main" id="{32DFA753-85A0-C842-8540-FA607BE74C2E}"/>
                </a:ext>
              </a:extLst>
            </p:cNvPr>
            <p:cNvCxnSpPr>
              <a:cxnSpLocks/>
              <a:stCxn id="183" idx="3"/>
              <a:endCxn id="189" idx="1"/>
            </p:cNvCxnSpPr>
            <p:nvPr/>
          </p:nvCxnSpPr>
          <p:spPr>
            <a:xfrm flipV="1">
              <a:off x="5011914" y="4089950"/>
              <a:ext cx="3222338" cy="1336650"/>
            </a:xfrm>
            <a:prstGeom prst="bentConnector3">
              <a:avLst>
                <a:gd name="adj1" fmla="val 90496"/>
              </a:avLst>
            </a:prstGeom>
            <a:noFill/>
            <a:ln w="19050" cap="flat" cmpd="sng" algn="ctr">
              <a:solidFill>
                <a:srgbClr val="4472C4"/>
              </a:solidFill>
              <a:prstDash val="solid"/>
              <a:miter lim="800000"/>
              <a:tailEnd type="triangle"/>
            </a:ln>
            <a:effectLst/>
          </p:spPr>
        </p:cxnSp>
        <p:cxnSp>
          <p:nvCxnSpPr>
            <p:cNvPr id="200" name="Elbow Connector 199">
              <a:extLst>
                <a:ext uri="{FF2B5EF4-FFF2-40B4-BE49-F238E27FC236}">
                  <a16:creationId xmlns:a16="http://schemas.microsoft.com/office/drawing/2014/main" id="{F00DF144-51D3-404D-845F-580458BD2AD9}"/>
                </a:ext>
              </a:extLst>
            </p:cNvPr>
            <p:cNvCxnSpPr>
              <a:cxnSpLocks/>
              <a:stCxn id="195" idx="3"/>
              <a:endCxn id="189" idx="1"/>
            </p:cNvCxnSpPr>
            <p:nvPr/>
          </p:nvCxnSpPr>
          <p:spPr>
            <a:xfrm flipV="1">
              <a:off x="7355946" y="4089950"/>
              <a:ext cx="878305" cy="2530756"/>
            </a:xfrm>
            <a:prstGeom prst="bentConnector3">
              <a:avLst>
                <a:gd name="adj1" fmla="val 63242"/>
              </a:avLst>
            </a:prstGeom>
            <a:noFill/>
            <a:ln w="19050" cap="flat" cmpd="sng" algn="ctr">
              <a:solidFill>
                <a:srgbClr val="4472C4"/>
              </a:solidFill>
              <a:prstDash val="solid"/>
              <a:miter lim="800000"/>
              <a:tailEnd type="triangle"/>
            </a:ln>
            <a:effectLst/>
          </p:spPr>
        </p:cxnSp>
        <p:cxnSp>
          <p:nvCxnSpPr>
            <p:cNvPr id="201" name="Elbow Connector 200">
              <a:extLst>
                <a:ext uri="{FF2B5EF4-FFF2-40B4-BE49-F238E27FC236}">
                  <a16:creationId xmlns:a16="http://schemas.microsoft.com/office/drawing/2014/main" id="{B207DB67-DA34-B743-9E98-C697AA511519}"/>
                </a:ext>
              </a:extLst>
            </p:cNvPr>
            <p:cNvCxnSpPr>
              <a:cxnSpLocks/>
              <a:stCxn id="185" idx="3"/>
              <a:endCxn id="180" idx="1"/>
            </p:cNvCxnSpPr>
            <p:nvPr/>
          </p:nvCxnSpPr>
          <p:spPr>
            <a:xfrm>
              <a:off x="2291897" y="6062249"/>
              <a:ext cx="616897" cy="558457"/>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202" name="Straight Connector 201">
              <a:extLst>
                <a:ext uri="{FF2B5EF4-FFF2-40B4-BE49-F238E27FC236}">
                  <a16:creationId xmlns:a16="http://schemas.microsoft.com/office/drawing/2014/main" id="{D92AF6B2-F295-9540-AE0A-A2DD77A0C049}"/>
                </a:ext>
              </a:extLst>
            </p:cNvPr>
            <p:cNvCxnSpPr>
              <a:cxnSpLocks/>
            </p:cNvCxnSpPr>
            <p:nvPr/>
          </p:nvCxnSpPr>
          <p:spPr>
            <a:xfrm>
              <a:off x="2466373" y="1724999"/>
              <a:ext cx="0" cy="4572000"/>
            </a:xfrm>
            <a:prstGeom prst="line">
              <a:avLst/>
            </a:prstGeom>
            <a:noFill/>
            <a:ln w="9525" cap="flat" cmpd="sng" algn="ctr">
              <a:solidFill>
                <a:srgbClr val="4472C4"/>
              </a:solidFill>
              <a:prstDash val="dash"/>
              <a:round/>
              <a:headEnd type="none" w="med" len="med"/>
              <a:tailEnd type="none" w="med" len="med"/>
            </a:ln>
            <a:effectLst/>
          </p:spPr>
        </p:cxnSp>
        <p:cxnSp>
          <p:nvCxnSpPr>
            <p:cNvPr id="203" name="Straight Connector 202">
              <a:extLst>
                <a:ext uri="{FF2B5EF4-FFF2-40B4-BE49-F238E27FC236}">
                  <a16:creationId xmlns:a16="http://schemas.microsoft.com/office/drawing/2014/main" id="{41183836-834B-3149-8946-0F6FD3900316}"/>
                </a:ext>
              </a:extLst>
            </p:cNvPr>
            <p:cNvCxnSpPr>
              <a:cxnSpLocks/>
            </p:cNvCxnSpPr>
            <p:nvPr/>
          </p:nvCxnSpPr>
          <p:spPr>
            <a:xfrm>
              <a:off x="8168347" y="1724999"/>
              <a:ext cx="0" cy="4572000"/>
            </a:xfrm>
            <a:prstGeom prst="line">
              <a:avLst/>
            </a:prstGeom>
            <a:noFill/>
            <a:ln w="9525" cap="flat" cmpd="sng" algn="ctr">
              <a:solidFill>
                <a:srgbClr val="4472C4"/>
              </a:solidFill>
              <a:prstDash val="dash"/>
              <a:round/>
              <a:headEnd type="none" w="med" len="med"/>
              <a:tailEnd type="none" w="med" len="med"/>
            </a:ln>
            <a:effectLst/>
          </p:spPr>
        </p:cxnSp>
      </p:grpSp>
      <p:graphicFrame>
        <p:nvGraphicFramePr>
          <p:cNvPr id="204" name="Table 203">
            <a:extLst>
              <a:ext uri="{FF2B5EF4-FFF2-40B4-BE49-F238E27FC236}">
                <a16:creationId xmlns:a16="http://schemas.microsoft.com/office/drawing/2014/main" id="{D289F893-A4B3-A543-8B72-75DFEADD5A39}"/>
              </a:ext>
            </a:extLst>
          </p:cNvPr>
          <p:cNvGraphicFramePr>
            <a:graphicFrameLocks noGrp="1"/>
          </p:cNvGraphicFramePr>
          <p:nvPr>
            <p:extLst>
              <p:ext uri="{D42A27DB-BD31-4B8C-83A1-F6EECF244321}">
                <p14:modId xmlns:p14="http://schemas.microsoft.com/office/powerpoint/2010/main" val="1231379328"/>
              </p:ext>
            </p:extLst>
          </p:nvPr>
        </p:nvGraphicFramePr>
        <p:xfrm>
          <a:off x="1107838" y="30604560"/>
          <a:ext cx="14284562" cy="3456840"/>
        </p:xfrm>
        <a:graphic>
          <a:graphicData uri="http://schemas.openxmlformats.org/drawingml/2006/table">
            <a:tbl>
              <a:tblPr firstRow="1" bandRow="1">
                <a:tableStyleId>{ED083AE6-46FA-4A59-8FB0-9F97EB10719F}</a:tableStyleId>
              </a:tblPr>
              <a:tblGrid>
                <a:gridCol w="5545743">
                  <a:extLst>
                    <a:ext uri="{9D8B030D-6E8A-4147-A177-3AD203B41FA5}">
                      <a16:colId xmlns:a16="http://schemas.microsoft.com/office/drawing/2014/main" val="3360204334"/>
                    </a:ext>
                  </a:extLst>
                </a:gridCol>
                <a:gridCol w="2981929">
                  <a:extLst>
                    <a:ext uri="{9D8B030D-6E8A-4147-A177-3AD203B41FA5}">
                      <a16:colId xmlns:a16="http://schemas.microsoft.com/office/drawing/2014/main" val="1072461624"/>
                    </a:ext>
                  </a:extLst>
                </a:gridCol>
                <a:gridCol w="5756890">
                  <a:extLst>
                    <a:ext uri="{9D8B030D-6E8A-4147-A177-3AD203B41FA5}">
                      <a16:colId xmlns:a16="http://schemas.microsoft.com/office/drawing/2014/main" val="1950035328"/>
                    </a:ext>
                  </a:extLst>
                </a:gridCol>
              </a:tblGrid>
              <a:tr h="652680">
                <a:tc>
                  <a:txBody>
                    <a:bodyPr/>
                    <a:lstStyle/>
                    <a:p>
                      <a:pPr algn="ctr"/>
                      <a:r>
                        <a:rPr lang="en-US" sz="3200" dirty="0">
                          <a:solidFill>
                            <a:schemeClr val="tx1"/>
                          </a:solidFill>
                        </a:rPr>
                        <a:t>Feature</a:t>
                      </a:r>
                    </a:p>
                  </a:txBody>
                  <a:tcPr anchor="ctr"/>
                </a:tc>
                <a:tc>
                  <a:txBody>
                    <a:bodyPr/>
                    <a:lstStyle/>
                    <a:p>
                      <a:pPr algn="ctr"/>
                      <a:r>
                        <a:rPr lang="en-US" sz="3200" dirty="0"/>
                        <a:t>This Project</a:t>
                      </a:r>
                      <a:endParaRPr lang="en-US" sz="3200" dirty="0">
                        <a:solidFill>
                          <a:schemeClr val="accent6"/>
                        </a:solidFill>
                      </a:endParaRPr>
                    </a:p>
                  </a:txBody>
                  <a:tcPr anchor="ctr"/>
                </a:tc>
                <a:tc>
                  <a:txBody>
                    <a:bodyPr/>
                    <a:lstStyle/>
                    <a:p>
                      <a:pPr algn="ctr"/>
                      <a:r>
                        <a:rPr lang="en-US" sz="3200" dirty="0" err="1"/>
                        <a:t>Khanmigo</a:t>
                      </a:r>
                      <a:r>
                        <a:rPr lang="en-US" sz="3200" dirty="0"/>
                        <a:t> (Khan Academy)</a:t>
                      </a:r>
                      <a:endParaRPr lang="en-US" sz="3200" dirty="0">
                        <a:solidFill>
                          <a:schemeClr val="accent6"/>
                        </a:solidFill>
                      </a:endParaRPr>
                    </a:p>
                  </a:txBody>
                  <a:tcPr anchor="ctr"/>
                </a:tc>
                <a:extLst>
                  <a:ext uri="{0D108BD9-81ED-4DB2-BD59-A6C34878D82A}">
                    <a16:rowId xmlns:a16="http://schemas.microsoft.com/office/drawing/2014/main" val="3577713040"/>
                  </a:ext>
                </a:extLst>
              </a:tr>
              <a:tr h="529327">
                <a:tc>
                  <a:txBody>
                    <a:bodyPr/>
                    <a:lstStyle/>
                    <a:p>
                      <a:r>
                        <a:rPr lang="en-US" sz="3200" dirty="0">
                          <a:solidFill>
                            <a:schemeClr val="tx1"/>
                          </a:solidFill>
                        </a:rPr>
                        <a:t>Teacher Defined Sources</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992397869"/>
                  </a:ext>
                </a:extLst>
              </a:tr>
              <a:tr h="529327">
                <a:tc>
                  <a:txBody>
                    <a:bodyPr/>
                    <a:lstStyle/>
                    <a:p>
                      <a:r>
                        <a:rPr lang="en-US" sz="3200" dirty="0">
                          <a:solidFill>
                            <a:schemeClr val="tx1"/>
                          </a:solidFill>
                        </a:rPr>
                        <a:t>Media Extraction (PDF/Web)</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315132374"/>
                  </a:ext>
                </a:extLst>
              </a:tr>
              <a:tr h="529327">
                <a:tc>
                  <a:txBody>
                    <a:bodyPr/>
                    <a:lstStyle/>
                    <a:p>
                      <a:r>
                        <a:rPr lang="en-US" sz="3200" dirty="0">
                          <a:solidFill>
                            <a:schemeClr val="tx1"/>
                          </a:solidFill>
                        </a:rPr>
                        <a:t>Web Publishing</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4105278027"/>
                  </a:ext>
                </a:extLst>
              </a:tr>
              <a:tr h="529327">
                <a:tc>
                  <a:txBody>
                    <a:bodyPr/>
                    <a:lstStyle/>
                    <a:p>
                      <a:r>
                        <a:rPr lang="en-US" sz="3200" dirty="0">
                          <a:solidFill>
                            <a:schemeClr val="tx1"/>
                          </a:solidFill>
                        </a:rPr>
                        <a:t>Feedback-based revision</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3916235558"/>
                  </a:ext>
                </a:extLst>
              </a:tr>
            </a:tbl>
          </a:graphicData>
        </a:graphic>
      </p:graphicFrame>
      <p:sp>
        <p:nvSpPr>
          <p:cNvPr id="205" name="TextBox 204">
            <a:extLst>
              <a:ext uri="{FF2B5EF4-FFF2-40B4-BE49-F238E27FC236}">
                <a16:creationId xmlns:a16="http://schemas.microsoft.com/office/drawing/2014/main" id="{3C2BB3AC-80EE-6B4C-B50A-BD0C65EA8DB6}"/>
              </a:ext>
            </a:extLst>
          </p:cNvPr>
          <p:cNvSpPr txBox="1"/>
          <p:nvPr/>
        </p:nvSpPr>
        <p:spPr>
          <a:xfrm>
            <a:off x="17221200" y="25285005"/>
            <a:ext cx="14525194" cy="2677656"/>
          </a:xfrm>
          <a:prstGeom prst="rect">
            <a:avLst/>
          </a:prstGeom>
          <a:noFill/>
        </p:spPr>
        <p:txBody>
          <a:bodyPr wrap="square" rtlCol="0">
            <a:spAutoFit/>
          </a:bodyPr>
          <a:lstStyle>
            <a:defPPr>
              <a:defRPr kern="1200"/>
            </a:defPPr>
          </a:lstStyle>
          <a:p>
            <a:pPr marL="514350" indent="-514350">
              <a:buAutoNum type="arabicPeriod"/>
            </a:pPr>
            <a:r>
              <a:rPr lang="en-US" sz="2800" dirty="0"/>
              <a:t>Link with educational platform (e.g., Lehigh Course Site)</a:t>
            </a:r>
          </a:p>
          <a:p>
            <a:pPr marL="514350" indent="-514350">
              <a:buAutoNum type="arabicPeriod"/>
            </a:pPr>
            <a:r>
              <a:rPr lang="en-US" sz="2800" dirty="0"/>
              <a:t>Deploy on cloud infrastructure for scalability</a:t>
            </a:r>
          </a:p>
          <a:p>
            <a:pPr marL="514350" indent="-514350">
              <a:buAutoNum type="arabicPeriod"/>
            </a:pPr>
            <a:r>
              <a:rPr lang="en-US" sz="2800" dirty="0"/>
              <a:t>Change the backend model to </a:t>
            </a:r>
            <a:r>
              <a:rPr lang="en-US" sz="2800" dirty="0" err="1"/>
              <a:t>LLaVA</a:t>
            </a:r>
            <a:r>
              <a:rPr lang="en-US" sz="2800" dirty="0"/>
              <a:t> 1.6 to support image inputs</a:t>
            </a:r>
          </a:p>
          <a:p>
            <a:pPr marL="514350" indent="-514350">
              <a:buAutoNum type="arabicPeriod"/>
            </a:pPr>
            <a:r>
              <a:rPr lang="en-US" sz="2800" dirty="0"/>
              <a:t>Accept video inputs</a:t>
            </a:r>
          </a:p>
          <a:p>
            <a:pPr marL="514350" indent="-514350">
              <a:buAutoNum type="arabicPeriod"/>
            </a:pPr>
            <a:r>
              <a:rPr lang="en-US" sz="2800" dirty="0"/>
              <a:t>Preload state and national educational requirements to ensure lesson plans meet educational benchmarks</a:t>
            </a:r>
          </a:p>
        </p:txBody>
      </p:sp>
      <p:sp>
        <p:nvSpPr>
          <p:cNvPr id="206" name="TextBox 205">
            <a:extLst>
              <a:ext uri="{FF2B5EF4-FFF2-40B4-BE49-F238E27FC236}">
                <a16:creationId xmlns:a16="http://schemas.microsoft.com/office/drawing/2014/main" id="{732BA83C-EEC1-FE4F-AE0B-7FC61DF238A9}"/>
              </a:ext>
            </a:extLst>
          </p:cNvPr>
          <p:cNvSpPr txBox="1"/>
          <p:nvPr/>
        </p:nvSpPr>
        <p:spPr>
          <a:xfrm>
            <a:off x="17221200" y="24679760"/>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Future world</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3716</TotalTime>
  <Words>799</Words>
  <Application>Microsoft Macintosh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Open Sans</vt:lpstr>
      <vt:lpstr>Montserrat Light</vt:lpstr>
      <vt:lpstr>Times New Roman</vt:lpstr>
      <vt:lpstr>Libre Baskerville</vt:lpstr>
      <vt:lpstr>Arial</vt:lpstr>
      <vt:lpstr>Blank Presentation</vt:lpstr>
      <vt:lpstr>PowerPoint Presentation</vt:lpstr>
    </vt:vector>
  </TitlesOfParts>
  <Company>Graphicsland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Eddie McGowan</cp:lastModifiedBy>
  <cp:revision>306</cp:revision>
  <cp:lastPrinted>2006-11-15T16:04:57Z</cp:lastPrinted>
  <dcterms:modified xsi:type="dcterms:W3CDTF">2025-04-22T06:43:11Z</dcterms:modified>
  <cp:category>templates for scientific poster</cp:category>
</cp:coreProperties>
</file>