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T Lakes Neue Bold" charset="1" panose="02010001040000080307"/>
      <p:regular r:id="rId23"/>
    </p:embeddedFont>
    <p:embeddedFont>
      <p:font typeface="TT Lakes Neue" charset="1" panose="02010001040000080307"/>
      <p:regular r:id="rId24"/>
    </p:embeddedFont>
    <p:embeddedFont>
      <p:font typeface="Raleway" charset="1" panose="00000000000000000000"/>
      <p:regular r:id="rId25"/>
    </p:embeddedFont>
    <p:embeddedFont>
      <p:font typeface="Raleway Bold" charset="1" panose="00000000000000000000"/>
      <p:regular r:id="rId26"/>
    </p:embeddedFont>
    <p:embeddedFont>
      <p:font typeface="Raleway Semi-Bold" charset="1" panose="00000000000000000000"/>
      <p:regular r:id="rId27"/>
    </p:embeddedFont>
    <p:embeddedFont>
      <p:font typeface="Raleway Semi-Bold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doi.org/10.33225/jbse/24.23.280" TargetMode="External" Type="http://schemas.openxmlformats.org/officeDocument/2006/relationships/hyperlink"/><Relationship Id="rId5" Target="https://doi.org/10.1016/j.ijresmar.2024.05.005" TargetMode="External" Type="http://schemas.openxmlformats.org/officeDocument/2006/relationships/hyperlink"/><Relationship Id="rId6" Target="https://doi.org/10.1103/PhysRevPhysEducRes.20.010152"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jpeg" Type="http://schemas.openxmlformats.org/officeDocument/2006/relationships/image"/><Relationship Id="rId11" Target="../media/image21.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jpe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4.jpeg" Type="http://schemas.openxmlformats.org/officeDocument/2006/relationships/image"/><Relationship Id="rId9" Target="../media/image2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471022"/>
            <a:ext cx="5126886" cy="5033670"/>
          </a:xfrm>
          <a:custGeom>
            <a:avLst/>
            <a:gdLst/>
            <a:ahLst/>
            <a:cxnLst/>
            <a:rect r="r" b="b" t="t" l="l"/>
            <a:pathLst>
              <a:path h="5033670" w="5126886">
                <a:moveTo>
                  <a:pt x="0" y="0"/>
                </a:moveTo>
                <a:lnTo>
                  <a:pt x="5126886" y="0"/>
                </a:lnTo>
                <a:lnTo>
                  <a:pt x="5126886" y="5033670"/>
                </a:lnTo>
                <a:lnTo>
                  <a:pt x="0" y="5033670"/>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83071" y="3034065"/>
            <a:ext cx="7206615" cy="2109435"/>
          </a:xfrm>
          <a:prstGeom prst="rect">
            <a:avLst/>
          </a:prstGeom>
        </p:spPr>
        <p:txBody>
          <a:bodyPr anchor="t" rtlCol="false" tIns="0" lIns="0" bIns="0" rIns="0">
            <a:spAutoFit/>
          </a:bodyPr>
          <a:lstStyle/>
          <a:p>
            <a:pPr algn="l">
              <a:lnSpc>
                <a:spcPts val="16162"/>
              </a:lnSpc>
              <a:spcBef>
                <a:spcPct val="0"/>
              </a:spcBef>
            </a:pPr>
            <a:r>
              <a:rPr lang="en-US" b="true" sz="15248">
                <a:solidFill>
                  <a:srgbClr val="84E3F8"/>
                </a:solidFill>
                <a:latin typeface="TT Lakes Neue Bold"/>
                <a:ea typeface="TT Lakes Neue Bold"/>
                <a:cs typeface="TT Lakes Neue Bold"/>
                <a:sym typeface="TT Lakes Neue Bold"/>
              </a:rPr>
              <a:t>GEN AI</a:t>
            </a:r>
          </a:p>
        </p:txBody>
      </p:sp>
      <p:sp>
        <p:nvSpPr>
          <p:cNvPr name="TextBox 5" id="5"/>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
        <p:nvSpPr>
          <p:cNvPr name="TextBox 6" id="6"/>
          <p:cNvSpPr txBox="true"/>
          <p:nvPr/>
        </p:nvSpPr>
        <p:spPr>
          <a:xfrm rot="0">
            <a:off x="1986354" y="7514217"/>
            <a:ext cx="5153860" cy="378716"/>
          </a:xfrm>
          <a:prstGeom prst="rect">
            <a:avLst/>
          </a:prstGeom>
        </p:spPr>
        <p:txBody>
          <a:bodyPr anchor="t" rtlCol="false" tIns="0" lIns="0" bIns="0" rIns="0">
            <a:spAutoFit/>
          </a:bodyPr>
          <a:lstStyle/>
          <a:p>
            <a:pPr algn="l">
              <a:lnSpc>
                <a:spcPts val="2703"/>
              </a:lnSpc>
              <a:spcBef>
                <a:spcPct val="0"/>
              </a:spcBef>
            </a:pPr>
            <a:r>
              <a:rPr lang="en-US" sz="2550">
                <a:solidFill>
                  <a:srgbClr val="FFFFFF"/>
                </a:solidFill>
                <a:latin typeface="Raleway"/>
                <a:ea typeface="Raleway"/>
                <a:cs typeface="Raleway"/>
                <a:sym typeface="Raleway"/>
              </a:rPr>
              <a:t>By: Alex Kash &amp; Eddie McGowan</a:t>
            </a:r>
          </a:p>
        </p:txBody>
      </p:sp>
      <p:sp>
        <p:nvSpPr>
          <p:cNvPr name="TextBox 7" id="7"/>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01</a:t>
            </a:r>
          </a:p>
        </p:txBody>
      </p:sp>
      <p:sp>
        <p:nvSpPr>
          <p:cNvPr name="TextBox 8" id="8"/>
          <p:cNvSpPr txBox="true"/>
          <p:nvPr/>
        </p:nvSpPr>
        <p:spPr>
          <a:xfrm rot="0">
            <a:off x="2216922" y="4979524"/>
            <a:ext cx="15377573" cy="2300060"/>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LESSON PLANNING ASSISTANT</a:t>
            </a:r>
          </a:p>
        </p:txBody>
      </p:sp>
      <p:sp>
        <p:nvSpPr>
          <p:cNvPr name="TextBox 9" id="9"/>
          <p:cNvSpPr txBox="true"/>
          <p:nvPr/>
        </p:nvSpPr>
        <p:spPr>
          <a:xfrm rot="0">
            <a:off x="1663777" y="8152313"/>
            <a:ext cx="5799014" cy="520448"/>
          </a:xfrm>
          <a:prstGeom prst="rect">
            <a:avLst/>
          </a:prstGeom>
        </p:spPr>
        <p:txBody>
          <a:bodyPr anchor="t" rtlCol="false" tIns="0" lIns="0" bIns="0" rIns="0">
            <a:spAutoFit/>
          </a:bodyPr>
          <a:lstStyle/>
          <a:p>
            <a:pPr algn="ctr">
              <a:lnSpc>
                <a:spcPts val="2067"/>
              </a:lnSpc>
            </a:pPr>
            <a:r>
              <a:rPr lang="en-US" sz="1950">
                <a:solidFill>
                  <a:srgbClr val="FFFFFF"/>
                </a:solidFill>
                <a:latin typeface="TT Lakes Neue"/>
                <a:ea typeface="TT Lakes Neue"/>
                <a:cs typeface="TT Lakes Neue"/>
                <a:sym typeface="TT Lakes Neue"/>
              </a:rPr>
              <a:t>DSCI 498: DEEP &amp; GENERATIVE LEARNING</a:t>
            </a:r>
          </a:p>
          <a:p>
            <a:pPr algn="ctr">
              <a:lnSpc>
                <a:spcPts val="2067"/>
              </a:lnSpc>
              <a:spcBef>
                <a:spcPct val="0"/>
              </a:spcBef>
            </a:pPr>
            <a:r>
              <a:rPr lang="en-US" sz="1950">
                <a:solidFill>
                  <a:srgbClr val="FFFFFF"/>
                </a:solidFill>
                <a:latin typeface="TT Lakes Neue"/>
                <a:ea typeface="TT Lakes Neue"/>
                <a:cs typeface="TT Lakes Neue"/>
                <a:sym typeface="TT Lakes Neue"/>
              </a:rPr>
              <a:t>PROF. YARI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26356" y="-1898039"/>
            <a:ext cx="9981859" cy="13795182"/>
            <a:chOff x="0" y="0"/>
            <a:chExt cx="2628967" cy="3633299"/>
          </a:xfrm>
        </p:grpSpPr>
        <p:sp>
          <p:nvSpPr>
            <p:cNvPr name="Freeform 4" id="4"/>
            <p:cNvSpPr/>
            <p:nvPr/>
          </p:nvSpPr>
          <p:spPr>
            <a:xfrm flipH="false" flipV="false" rot="0">
              <a:off x="0" y="0"/>
              <a:ext cx="2628967" cy="3633299"/>
            </a:xfrm>
            <a:custGeom>
              <a:avLst/>
              <a:gdLst/>
              <a:ahLst/>
              <a:cxnLst/>
              <a:rect r="r" b="b" t="t" l="l"/>
              <a:pathLst>
                <a:path h="3633299" w="2628967">
                  <a:moveTo>
                    <a:pt x="0" y="0"/>
                  </a:moveTo>
                  <a:lnTo>
                    <a:pt x="2628967" y="0"/>
                  </a:lnTo>
                  <a:lnTo>
                    <a:pt x="2628967" y="3633299"/>
                  </a:lnTo>
                  <a:lnTo>
                    <a:pt x="0" y="3633299"/>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2628967" cy="3604724"/>
            </a:xfrm>
            <a:prstGeom prst="rect">
              <a:avLst/>
            </a:prstGeom>
          </p:spPr>
          <p:txBody>
            <a:bodyPr anchor="ctr" rtlCol="false" tIns="50800" lIns="50800" bIns="50800" rIns="50800"/>
            <a:lstStyle/>
            <a:p>
              <a:pPr algn="ctr">
                <a:lnSpc>
                  <a:spcPts val="2181"/>
                </a:lnSpc>
              </a:pPr>
            </a:p>
          </p:txBody>
        </p:sp>
      </p:grpSp>
      <p:sp>
        <p:nvSpPr>
          <p:cNvPr name="Freeform 6" id="6"/>
          <p:cNvSpPr/>
          <p:nvPr/>
        </p:nvSpPr>
        <p:spPr>
          <a:xfrm flipH="false" flipV="false" rot="-5400000">
            <a:off x="1300272" y="3327963"/>
            <a:ext cx="7421720" cy="5573037"/>
          </a:xfrm>
          <a:custGeom>
            <a:avLst/>
            <a:gdLst/>
            <a:ahLst/>
            <a:cxnLst/>
            <a:rect r="r" b="b" t="t" l="l"/>
            <a:pathLst>
              <a:path h="5573037" w="7421720">
                <a:moveTo>
                  <a:pt x="0" y="0"/>
                </a:moveTo>
                <a:lnTo>
                  <a:pt x="7421719" y="0"/>
                </a:lnTo>
                <a:lnTo>
                  <a:pt x="7421719" y="5573036"/>
                </a:lnTo>
                <a:lnTo>
                  <a:pt x="0" y="5573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25279" y="3122331"/>
            <a:ext cx="4261262" cy="6013018"/>
            <a:chOff x="0" y="0"/>
            <a:chExt cx="660181" cy="931574"/>
          </a:xfrm>
        </p:grpSpPr>
        <p:sp>
          <p:nvSpPr>
            <p:cNvPr name="Freeform 8" id="8"/>
            <p:cNvSpPr/>
            <p:nvPr/>
          </p:nvSpPr>
          <p:spPr>
            <a:xfrm flipH="false" flipV="false" rot="0">
              <a:off x="0" y="0"/>
              <a:ext cx="660181" cy="931574"/>
            </a:xfrm>
            <a:custGeom>
              <a:avLst/>
              <a:gdLst/>
              <a:ahLst/>
              <a:cxnLst/>
              <a:rect r="r" b="b" t="t" l="l"/>
              <a:pathLst>
                <a:path h="931574" w="660181">
                  <a:moveTo>
                    <a:pt x="0" y="0"/>
                  </a:moveTo>
                  <a:lnTo>
                    <a:pt x="660181" y="0"/>
                  </a:lnTo>
                  <a:lnTo>
                    <a:pt x="660181" y="931574"/>
                  </a:lnTo>
                  <a:lnTo>
                    <a:pt x="0" y="931574"/>
                  </a:lnTo>
                  <a:close/>
                </a:path>
              </a:pathLst>
            </a:custGeom>
            <a:blipFill>
              <a:blip r:embed="rId6"/>
              <a:stretch>
                <a:fillRect l="-44072" t="0" r="-44072" b="0"/>
              </a:stretch>
            </a:blipFill>
          </p:spPr>
        </p:sp>
      </p:grpSp>
      <p:sp>
        <p:nvSpPr>
          <p:cNvPr name="TextBox 9" id="9"/>
          <p:cNvSpPr txBox="true"/>
          <p:nvPr/>
        </p:nvSpPr>
        <p:spPr>
          <a:xfrm rot="0">
            <a:off x="9449807" y="2163114"/>
            <a:ext cx="7616279"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NEXT STEPS</a:t>
            </a:r>
          </a:p>
        </p:txBody>
      </p:sp>
      <p:sp>
        <p:nvSpPr>
          <p:cNvPr name="TextBox 10" id="10"/>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10</a:t>
            </a:r>
          </a:p>
        </p:txBody>
      </p:sp>
      <p:sp>
        <p:nvSpPr>
          <p:cNvPr name="TextBox 11" id="11"/>
          <p:cNvSpPr txBox="true"/>
          <p:nvPr/>
        </p:nvSpPr>
        <p:spPr>
          <a:xfrm rot="0">
            <a:off x="9449807" y="4381555"/>
            <a:ext cx="7284546" cy="4410852"/>
          </a:xfrm>
          <a:prstGeom prst="rect">
            <a:avLst/>
          </a:prstGeom>
        </p:spPr>
        <p:txBody>
          <a:bodyPr anchor="t" rtlCol="false" tIns="0" lIns="0" bIns="0" rIns="0">
            <a:spAutoFit/>
          </a:bodyPr>
          <a:lstStyle/>
          <a:p>
            <a:pPr algn="l">
              <a:lnSpc>
                <a:spcPts val="3453"/>
              </a:lnSpc>
            </a:pPr>
            <a:r>
              <a:rPr lang="en-US" sz="3257" b="true">
                <a:solidFill>
                  <a:srgbClr val="FFFFFF"/>
                </a:solidFill>
                <a:latin typeface="Raleway Bold"/>
                <a:ea typeface="Raleway Bold"/>
                <a:cs typeface="Raleway Bold"/>
                <a:sym typeface="Raleway Bold"/>
              </a:rPr>
              <a:t>Get access to HPC</a:t>
            </a:r>
          </a:p>
          <a:p>
            <a:pPr algn="l">
              <a:lnSpc>
                <a:spcPts val="3453"/>
              </a:lnSpc>
            </a:pPr>
          </a:p>
          <a:p>
            <a:pPr algn="l">
              <a:lnSpc>
                <a:spcPts val="3453"/>
              </a:lnSpc>
            </a:pPr>
            <a:r>
              <a:rPr lang="en-US" sz="3257" b="true">
                <a:solidFill>
                  <a:srgbClr val="FFFFFF"/>
                </a:solidFill>
                <a:latin typeface="Raleway Bold"/>
                <a:ea typeface="Raleway Bold"/>
                <a:cs typeface="Raleway Bold"/>
                <a:sym typeface="Raleway Bold"/>
              </a:rPr>
              <a:t>Adjust configuration plan, as necessary</a:t>
            </a:r>
          </a:p>
          <a:p>
            <a:pPr algn="l">
              <a:lnSpc>
                <a:spcPts val="3453"/>
              </a:lnSpc>
            </a:pPr>
          </a:p>
          <a:p>
            <a:pPr algn="l">
              <a:lnSpc>
                <a:spcPts val="3453"/>
              </a:lnSpc>
            </a:pPr>
            <a:r>
              <a:rPr lang="en-US" sz="3257" b="true">
                <a:solidFill>
                  <a:srgbClr val="FFFFFF"/>
                </a:solidFill>
                <a:latin typeface="Raleway Bold"/>
                <a:ea typeface="Raleway Bold"/>
                <a:cs typeface="Raleway Bold"/>
                <a:sym typeface="Raleway Bold"/>
              </a:rPr>
              <a:t>Program and Test</a:t>
            </a:r>
          </a:p>
          <a:p>
            <a:pPr algn="l">
              <a:lnSpc>
                <a:spcPts val="3453"/>
              </a:lnSpc>
            </a:pPr>
          </a:p>
          <a:p>
            <a:pPr algn="l">
              <a:lnSpc>
                <a:spcPts val="3453"/>
              </a:lnSpc>
            </a:pPr>
          </a:p>
          <a:p>
            <a:pPr algn="l">
              <a:lnSpc>
                <a:spcPts val="3453"/>
              </a:lnSpc>
            </a:pPr>
          </a:p>
          <a:p>
            <a:pPr algn="l">
              <a:lnSpc>
                <a:spcPts val="3453"/>
              </a:lnSpc>
              <a:spcBef>
                <a:spcPct val="0"/>
              </a:spcBef>
            </a:pPr>
          </a:p>
        </p:txBody>
      </p:sp>
      <p:sp>
        <p:nvSpPr>
          <p:cNvPr name="TextBox 12" id="12"/>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2807" y="3505117"/>
            <a:ext cx="18688947" cy="5072465"/>
            <a:chOff x="0" y="0"/>
            <a:chExt cx="4922192" cy="1335958"/>
          </a:xfrm>
        </p:grpSpPr>
        <p:sp>
          <p:nvSpPr>
            <p:cNvPr name="Freeform 4" id="4"/>
            <p:cNvSpPr/>
            <p:nvPr/>
          </p:nvSpPr>
          <p:spPr>
            <a:xfrm flipH="false" flipV="false" rot="0">
              <a:off x="0" y="0"/>
              <a:ext cx="4922192" cy="1335958"/>
            </a:xfrm>
            <a:custGeom>
              <a:avLst/>
              <a:gdLst/>
              <a:ahLst/>
              <a:cxnLst/>
              <a:rect r="r" b="b" t="t" l="l"/>
              <a:pathLst>
                <a:path h="1335958" w="4922192">
                  <a:moveTo>
                    <a:pt x="0" y="0"/>
                  </a:moveTo>
                  <a:lnTo>
                    <a:pt x="4922192" y="0"/>
                  </a:lnTo>
                  <a:lnTo>
                    <a:pt x="4922192" y="1335958"/>
                  </a:lnTo>
                  <a:lnTo>
                    <a:pt x="0" y="1335958"/>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4922192" cy="1307383"/>
            </a:xfrm>
            <a:prstGeom prst="rect">
              <a:avLst/>
            </a:prstGeom>
          </p:spPr>
          <p:txBody>
            <a:bodyPr anchor="ctr" rtlCol="false" tIns="50800" lIns="50800" bIns="50800" rIns="50800"/>
            <a:lstStyle/>
            <a:p>
              <a:pPr algn="ctr">
                <a:lnSpc>
                  <a:spcPts val="2181"/>
                </a:lnSpc>
              </a:pPr>
            </a:p>
          </p:txBody>
        </p:sp>
      </p:grpSp>
      <p:sp>
        <p:nvSpPr>
          <p:cNvPr name="TextBox 6" id="6"/>
          <p:cNvSpPr txBox="true"/>
          <p:nvPr/>
        </p:nvSpPr>
        <p:spPr>
          <a:xfrm rot="0">
            <a:off x="4111353" y="3864215"/>
            <a:ext cx="11556954" cy="4713366"/>
          </a:xfrm>
          <a:prstGeom prst="rect">
            <a:avLst/>
          </a:prstGeom>
        </p:spPr>
        <p:txBody>
          <a:bodyPr anchor="t" rtlCol="false" tIns="0" lIns="0" bIns="0" rIns="0">
            <a:spAutoFit/>
          </a:bodyPr>
          <a:lstStyle/>
          <a:p>
            <a:pPr algn="ctr">
              <a:lnSpc>
                <a:spcPts val="2181"/>
              </a:lnSpc>
            </a:pPr>
            <a:r>
              <a:rPr lang="en-US" sz="2058" b="true">
                <a:solidFill>
                  <a:srgbClr val="FFFFFF"/>
                </a:solidFill>
                <a:latin typeface="Raleway Semi-Bold"/>
                <a:ea typeface="Raleway Semi-Bold"/>
                <a:cs typeface="Raleway Semi-Bold"/>
                <a:sym typeface="Raleway Semi-Bold"/>
              </a:rPr>
              <a:t>Jho, H. &amp; Ha, M. (2024) Towards effective argumentation: Design and implementation of a generative AI-based evaluation and feedback. </a:t>
            </a:r>
            <a:r>
              <a:rPr lang="en-US" b="true" sz="2058" i="true">
                <a:solidFill>
                  <a:srgbClr val="FFFFFF"/>
                </a:solidFill>
                <a:latin typeface="Raleway Semi-Bold Italics"/>
                <a:ea typeface="Raleway Semi-Bold Italics"/>
                <a:cs typeface="Raleway Semi-Bold Italics"/>
                <a:sym typeface="Raleway Semi-Bold Italics"/>
              </a:rPr>
              <a:t>Journal of Baltic Science Education, 23</a:t>
            </a:r>
            <a:r>
              <a:rPr lang="en-US" sz="2058" b="true">
                <a:solidFill>
                  <a:srgbClr val="FFFFFF"/>
                </a:solidFill>
                <a:latin typeface="Raleway Semi-Bold"/>
                <a:ea typeface="Raleway Semi-Bold"/>
                <a:cs typeface="Raleway Semi-Bold"/>
                <a:sym typeface="Raleway Semi-Bold"/>
              </a:rPr>
              <a:t>(2), 280-291. </a:t>
            </a:r>
            <a:r>
              <a:rPr lang="en-US" b="true" sz="2058" u="sng">
                <a:solidFill>
                  <a:srgbClr val="FFFFFF"/>
                </a:solidFill>
                <a:latin typeface="Raleway Semi-Bold"/>
                <a:ea typeface="Raleway Semi-Bold"/>
                <a:cs typeface="Raleway Semi-Bold"/>
                <a:sym typeface="Raleway Semi-Bold"/>
                <a:hlinkClick r:id="rId4" tooltip="https://doi.org/10.33225/jbse/24.23.280"/>
              </a:rPr>
              <a:t>https://doi.org/10.33225/jbse/24.23.280</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pPr>
            <a:r>
              <a:rPr lang="en-US" sz="2058" b="true">
                <a:solidFill>
                  <a:srgbClr val="FFFFFF"/>
                </a:solidFill>
                <a:latin typeface="Raleway Semi-Bold"/>
                <a:ea typeface="Raleway Semi-Bold"/>
                <a:cs typeface="Raleway Semi-Bold"/>
                <a:sym typeface="Raleway Semi-Bold"/>
              </a:rPr>
              <a:t>Jurgensmeier, L. &amp; Skiera, B. (2024). Generative AI for scalable feedback to multimodal exercises. </a:t>
            </a:r>
            <a:r>
              <a:rPr lang="en-US" b="true" sz="2058" i="true">
                <a:solidFill>
                  <a:srgbClr val="FFFFFF"/>
                </a:solidFill>
                <a:latin typeface="Raleway Semi-Bold Italics"/>
                <a:ea typeface="Raleway Semi-Bold Italics"/>
                <a:cs typeface="Raleway Semi-Bold Italics"/>
                <a:sym typeface="Raleway Semi-Bold Italics"/>
              </a:rPr>
              <a:t>International Journal of Research in Marketing</a:t>
            </a:r>
            <a:r>
              <a:rPr lang="en-US" sz="2058" b="true">
                <a:solidFill>
                  <a:srgbClr val="FFFFFF"/>
                </a:solidFill>
                <a:latin typeface="Raleway Semi-Bold"/>
                <a:ea typeface="Raleway Semi-Bold"/>
                <a:cs typeface="Raleway Semi-Bold"/>
                <a:sym typeface="Raleway Semi-Bold"/>
              </a:rPr>
              <a:t>. 41, 468-488. </a:t>
            </a:r>
            <a:r>
              <a:rPr lang="en-US" b="true" sz="2058" u="sng">
                <a:solidFill>
                  <a:srgbClr val="FFFFFF"/>
                </a:solidFill>
                <a:latin typeface="Raleway Semi-Bold"/>
                <a:ea typeface="Raleway Semi-Bold"/>
                <a:cs typeface="Raleway Semi-Bold"/>
                <a:sym typeface="Raleway Semi-Bold"/>
                <a:hlinkClick r:id="rId5" tooltip="https://doi.org/10.1016/j.ijresmar.2024.05.005"/>
              </a:rPr>
              <a:t>https://doi.org/10.1016/j.ijresmar.2024.05.005</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pPr>
            <a:r>
              <a:rPr lang="en-US" sz="2058" b="true">
                <a:solidFill>
                  <a:srgbClr val="FFFFFF"/>
                </a:solidFill>
                <a:latin typeface="Raleway Semi-Bold"/>
                <a:ea typeface="Raleway Semi-Bold"/>
                <a:cs typeface="Raleway Semi-Bold"/>
                <a:sym typeface="Raleway Semi-Bold"/>
              </a:rPr>
              <a:t>Khan, S. (2024) </a:t>
            </a:r>
            <a:r>
              <a:rPr lang="en-US" b="true" sz="2058" i="true">
                <a:solidFill>
                  <a:srgbClr val="FFFFFF"/>
                </a:solidFill>
                <a:latin typeface="Raleway Semi-Bold Italics"/>
                <a:ea typeface="Raleway Semi-Bold Italics"/>
                <a:cs typeface="Raleway Semi-Bold Italics"/>
                <a:sym typeface="Raleway Semi-Bold Italics"/>
              </a:rPr>
              <a:t>Brave New Words: How AI Will Revolutionize Education (and Why That’s a Good Thing).</a:t>
            </a:r>
            <a:r>
              <a:rPr lang="en-US" sz="2058" b="true">
                <a:solidFill>
                  <a:srgbClr val="FFFFFF"/>
                </a:solidFill>
                <a:latin typeface="Raleway Semi-Bold"/>
                <a:ea typeface="Raleway Semi-Bold"/>
                <a:cs typeface="Raleway Semi-Bold"/>
                <a:sym typeface="Raleway Semi-Bold"/>
              </a:rPr>
              <a:t> Viking.</a:t>
            </a:r>
          </a:p>
          <a:p>
            <a:pPr algn="ctr">
              <a:lnSpc>
                <a:spcPts val="2181"/>
              </a:lnSpc>
            </a:pPr>
          </a:p>
          <a:p>
            <a:pPr algn="ctr">
              <a:lnSpc>
                <a:spcPts val="2181"/>
              </a:lnSpc>
            </a:pPr>
            <a:r>
              <a:rPr lang="en-US" sz="2058" b="true">
                <a:solidFill>
                  <a:srgbClr val="FFFFFF"/>
                </a:solidFill>
                <a:latin typeface="Raleway Semi-Bold"/>
                <a:ea typeface="Raleway Semi-Bold"/>
                <a:cs typeface="Raleway Semi-Bold"/>
                <a:sym typeface="Raleway Semi-Bold"/>
              </a:rPr>
              <a:t>Wan, T. &amp; Chen Z. (2024). Exploring generative AI assisted feedback writing for students’ written responses to a physics conceptual question with prompt engineering and few-shot learning. </a:t>
            </a:r>
            <a:r>
              <a:rPr lang="en-US" b="true" sz="2058" i="true">
                <a:solidFill>
                  <a:srgbClr val="FFFFFF"/>
                </a:solidFill>
                <a:latin typeface="Raleway Semi-Bold Italics"/>
                <a:ea typeface="Raleway Semi-Bold Italics"/>
                <a:cs typeface="Raleway Semi-Bold Italics"/>
                <a:sym typeface="Raleway Semi-Bold Italics"/>
              </a:rPr>
              <a:t>Physical Review Physics Education Research</a:t>
            </a:r>
            <a:r>
              <a:rPr lang="en-US" sz="2058" b="true">
                <a:solidFill>
                  <a:srgbClr val="FFFFFF"/>
                </a:solidFill>
                <a:latin typeface="Raleway Semi-Bold"/>
                <a:ea typeface="Raleway Semi-Bold"/>
                <a:cs typeface="Raleway Semi-Bold"/>
                <a:sym typeface="Raleway Semi-Bold"/>
              </a:rPr>
              <a:t> 20(1). DOI: </a:t>
            </a:r>
            <a:r>
              <a:rPr lang="en-US" b="true" sz="2058" u="sng">
                <a:solidFill>
                  <a:srgbClr val="FFFFFF"/>
                </a:solidFill>
                <a:latin typeface="Raleway Semi-Bold"/>
                <a:ea typeface="Raleway Semi-Bold"/>
                <a:cs typeface="Raleway Semi-Bold"/>
                <a:sym typeface="Raleway Semi-Bold"/>
                <a:hlinkClick r:id="rId6" tooltip="https://doi.org/10.1103/PhysRevPhysEducRes.20.010152"/>
              </a:rPr>
              <a:t>10.1103/PhysRevPhysEducRes.20.010152</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spcBef>
                <a:spcPct val="0"/>
              </a:spcBef>
            </a:pPr>
          </a:p>
        </p:txBody>
      </p:sp>
      <p:sp>
        <p:nvSpPr>
          <p:cNvPr name="TextBox 7" id="7"/>
          <p:cNvSpPr txBox="true"/>
          <p:nvPr/>
        </p:nvSpPr>
        <p:spPr>
          <a:xfrm rot="0">
            <a:off x="4769168" y="2495550"/>
            <a:ext cx="8750142" cy="1169067"/>
          </a:xfrm>
          <a:prstGeom prst="rect">
            <a:avLst/>
          </a:prstGeom>
        </p:spPr>
        <p:txBody>
          <a:bodyPr anchor="t" rtlCol="false" tIns="0" lIns="0" bIns="0" rIns="0">
            <a:spAutoFit/>
          </a:bodyPr>
          <a:lstStyle/>
          <a:p>
            <a:pPr algn="ctr">
              <a:lnSpc>
                <a:spcPts val="8936"/>
              </a:lnSpc>
              <a:spcBef>
                <a:spcPct val="0"/>
              </a:spcBef>
            </a:pPr>
            <a:r>
              <a:rPr lang="en-US" b="true" sz="8430">
                <a:solidFill>
                  <a:srgbClr val="84E3F8"/>
                </a:solidFill>
                <a:latin typeface="TT Lakes Neue Bold"/>
                <a:ea typeface="TT Lakes Neue Bold"/>
                <a:cs typeface="TT Lakes Neue Bold"/>
                <a:sym typeface="TT Lakes Neue Bold"/>
              </a:rPr>
              <a:t>REFERENCES</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11</a:t>
            </a:r>
          </a:p>
        </p:txBody>
      </p:sp>
      <p:sp>
        <p:nvSpPr>
          <p:cNvPr name="TextBox 9" id="9"/>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4984803" y="-1314334"/>
            <a:ext cx="8318394" cy="13299759"/>
          </a:xfrm>
          <a:custGeom>
            <a:avLst/>
            <a:gdLst/>
            <a:ahLst/>
            <a:cxnLst/>
            <a:rect r="r" b="b" t="t" l="l"/>
            <a:pathLst>
              <a:path h="13299759" w="8318394">
                <a:moveTo>
                  <a:pt x="0" y="0"/>
                </a:moveTo>
                <a:lnTo>
                  <a:pt x="8318394" y="0"/>
                </a:lnTo>
                <a:lnTo>
                  <a:pt x="8318394" y="13299759"/>
                </a:lnTo>
                <a:lnTo>
                  <a:pt x="0" y="1329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55515" y="2243991"/>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36112" y="2369168"/>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5" id="5"/>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12</a:t>
            </a:r>
          </a:p>
        </p:txBody>
      </p:sp>
      <p:sp>
        <p:nvSpPr>
          <p:cNvPr name="TextBox 6" id="6"/>
          <p:cNvSpPr txBox="true"/>
          <p:nvPr/>
        </p:nvSpPr>
        <p:spPr>
          <a:xfrm rot="0">
            <a:off x="6595089" y="4598153"/>
            <a:ext cx="5097823" cy="1636709"/>
          </a:xfrm>
          <a:prstGeom prst="rect">
            <a:avLst/>
          </a:prstGeom>
        </p:spPr>
        <p:txBody>
          <a:bodyPr anchor="t" rtlCol="false" tIns="0" lIns="0" bIns="0" rIns="0">
            <a:spAutoFit/>
          </a:bodyPr>
          <a:lstStyle/>
          <a:p>
            <a:pPr algn="ctr">
              <a:lnSpc>
                <a:spcPts val="12523"/>
              </a:lnSpc>
              <a:spcBef>
                <a:spcPct val="0"/>
              </a:spcBef>
            </a:pPr>
            <a:r>
              <a:rPr lang="en-US" b="true" sz="11814">
                <a:solidFill>
                  <a:srgbClr val="FFFFFF"/>
                </a:solidFill>
                <a:latin typeface="TT Lakes Neue Bold"/>
                <a:ea typeface="TT Lakes Neue Bold"/>
                <a:cs typeface="TT Lakes Neue Bold"/>
                <a:sym typeface="TT Lakes Neue Bold"/>
              </a:rPr>
              <a:t>YOU!</a:t>
            </a:r>
          </a:p>
        </p:txBody>
      </p:sp>
      <p:sp>
        <p:nvSpPr>
          <p:cNvPr name="TextBox 7" id="7"/>
          <p:cNvSpPr txBox="true"/>
          <p:nvPr/>
        </p:nvSpPr>
        <p:spPr>
          <a:xfrm rot="0">
            <a:off x="6245623" y="3359600"/>
            <a:ext cx="5796755" cy="1636709"/>
          </a:xfrm>
          <a:prstGeom prst="rect">
            <a:avLst/>
          </a:prstGeom>
        </p:spPr>
        <p:txBody>
          <a:bodyPr anchor="t" rtlCol="false" tIns="0" lIns="0" bIns="0" rIns="0">
            <a:spAutoFit/>
          </a:bodyPr>
          <a:lstStyle/>
          <a:p>
            <a:pPr algn="ctr">
              <a:lnSpc>
                <a:spcPts val="12523"/>
              </a:lnSpc>
              <a:spcBef>
                <a:spcPct val="0"/>
              </a:spcBef>
            </a:pPr>
            <a:r>
              <a:rPr lang="en-US" b="true" sz="11814">
                <a:solidFill>
                  <a:srgbClr val="84E3F8"/>
                </a:solidFill>
                <a:latin typeface="TT Lakes Neue Bold"/>
                <a:ea typeface="TT Lakes Neue Bold"/>
                <a:cs typeface="TT Lakes Neue Bold"/>
                <a:sym typeface="TT Lakes Neue Bold"/>
              </a:rPr>
              <a:t>THANK</a:t>
            </a:r>
          </a:p>
        </p:txBody>
      </p:sp>
      <p:sp>
        <p:nvSpPr>
          <p:cNvPr name="TextBox 8" id="8"/>
          <p:cNvSpPr txBox="true"/>
          <p:nvPr/>
        </p:nvSpPr>
        <p:spPr>
          <a:xfrm rot="0">
            <a:off x="4766982" y="6453937"/>
            <a:ext cx="8754036" cy="721541"/>
          </a:xfrm>
          <a:prstGeom prst="rect">
            <a:avLst/>
          </a:prstGeom>
        </p:spPr>
        <p:txBody>
          <a:bodyPr anchor="t" rtlCol="false" tIns="0" lIns="0" bIns="0" rIns="0">
            <a:spAutoFit/>
          </a:bodyPr>
          <a:lstStyle/>
          <a:p>
            <a:pPr algn="ctr">
              <a:lnSpc>
                <a:spcPts val="2703"/>
              </a:lnSpc>
              <a:spcBef>
                <a:spcPct val="0"/>
              </a:spcBef>
            </a:pPr>
            <a:r>
              <a:rPr lang="en-US" sz="2550">
                <a:solidFill>
                  <a:srgbClr val="FFFFFF"/>
                </a:solidFill>
                <a:latin typeface="Raleway"/>
                <a:ea typeface="Raleway"/>
                <a:cs typeface="Raleway"/>
                <a:sym typeface="Raleway"/>
              </a:rPr>
              <a:t>Thank you for exploring the potential of AI technology with us! Let’s shape the future together.</a:t>
            </a:r>
          </a:p>
        </p:txBody>
      </p:sp>
      <p:sp>
        <p:nvSpPr>
          <p:cNvPr name="Freeform 9" id="9"/>
          <p:cNvSpPr/>
          <p:nvPr/>
        </p:nvSpPr>
        <p:spPr>
          <a:xfrm flipH="false" flipV="false" rot="0">
            <a:off x="2494121" y="857710"/>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6">
              <a:alphaModFix amt="27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4" id="4"/>
          <p:cNvSpPr txBox="true"/>
          <p:nvPr/>
        </p:nvSpPr>
        <p:spPr>
          <a:xfrm rot="0">
            <a:off x="1711939" y="3790517"/>
            <a:ext cx="77077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PROSPECTS</a:t>
            </a:r>
          </a:p>
        </p:txBody>
      </p:sp>
      <p:sp>
        <p:nvSpPr>
          <p:cNvPr name="TextBox 5" id="5"/>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SUMMARY </a:t>
            </a:r>
          </a:p>
        </p:txBody>
      </p:sp>
      <p:sp>
        <p:nvSpPr>
          <p:cNvPr name="TextBox 6" id="6"/>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11</a:t>
            </a:r>
          </a:p>
        </p:txBody>
      </p:sp>
      <p:sp>
        <p:nvSpPr>
          <p:cNvPr name="Freeform 7" id="7"/>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06618" y="8909014"/>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050057" y="9128544"/>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TextBox 10" id="10"/>
          <p:cNvSpPr txBox="true"/>
          <p:nvPr/>
        </p:nvSpPr>
        <p:spPr>
          <a:xfrm rot="0">
            <a:off x="1711939" y="5112630"/>
            <a:ext cx="8357710" cy="3608950"/>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Est taciti hendrerit feugiat duis turpis luctus. Cubilia congue hac id nulla taciti dictum libero nascetur. Ac penatibus vehicula dapibus porttitor vehicula nec duis et? Dictumst nisl proin bibendum ex facilisis mollis, viverra ac. Etiam quis primis sapien dolor, potenti scelerisque. Ut nascetur facilisis consequat velit cras a; fusce parturient luctus. Morbi amet augue molestie lobortis congue maximus arcu. Vel fringilla lacinia dolor luctus, facilisi ornare magnis. Duis sem quam magnis arcu tristique; nec sollicitudin. Lobortis fermentum potenti dictum aliquet justo mauris potenti. Eros aptent ad id eleifend hac. Risus finibus ante porttitor massa nulla himenaeos. </a:t>
            </a:r>
          </a:p>
        </p:txBody>
      </p:sp>
      <p:sp>
        <p:nvSpPr>
          <p:cNvPr name="Freeform 11" id="11"/>
          <p:cNvSpPr/>
          <p:nvPr/>
        </p:nvSpPr>
        <p:spPr>
          <a:xfrm flipH="false" flipV="false" rot="-5400000">
            <a:off x="11729844" y="1178667"/>
            <a:ext cx="3051236" cy="4878430"/>
          </a:xfrm>
          <a:custGeom>
            <a:avLst/>
            <a:gdLst/>
            <a:ahLst/>
            <a:cxnLst/>
            <a:rect r="r" b="b" t="t" l="l"/>
            <a:pathLst>
              <a:path h="4878430" w="3051236">
                <a:moveTo>
                  <a:pt x="0" y="0"/>
                </a:moveTo>
                <a:lnTo>
                  <a:pt x="3051237" y="0"/>
                </a:lnTo>
                <a:lnTo>
                  <a:pt x="3051237" y="4878430"/>
                </a:lnTo>
                <a:lnTo>
                  <a:pt x="0" y="4878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1325015" y="2281387"/>
            <a:ext cx="3860896" cy="2542532"/>
            <a:chOff x="0" y="0"/>
            <a:chExt cx="812800" cy="535257"/>
          </a:xfrm>
        </p:grpSpPr>
        <p:sp>
          <p:nvSpPr>
            <p:cNvPr name="Freeform 13" id="13"/>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10"/>
              <a:stretch>
                <a:fillRect l="0" t="-680" r="0" b="-680"/>
              </a:stretch>
            </a:blipFill>
          </p:spPr>
        </p:sp>
      </p:grpSp>
      <p:sp>
        <p:nvSpPr>
          <p:cNvPr name="Freeform 14" id="14"/>
          <p:cNvSpPr/>
          <p:nvPr/>
        </p:nvSpPr>
        <p:spPr>
          <a:xfrm flipH="false" flipV="false" rot="-5400000">
            <a:off x="11729844" y="4427251"/>
            <a:ext cx="3051236" cy="4878430"/>
          </a:xfrm>
          <a:custGeom>
            <a:avLst/>
            <a:gdLst/>
            <a:ahLst/>
            <a:cxnLst/>
            <a:rect r="r" b="b" t="t" l="l"/>
            <a:pathLst>
              <a:path h="4878430" w="3051236">
                <a:moveTo>
                  <a:pt x="0" y="0"/>
                </a:moveTo>
                <a:lnTo>
                  <a:pt x="3051237" y="0"/>
                </a:lnTo>
                <a:lnTo>
                  <a:pt x="3051237" y="4878430"/>
                </a:lnTo>
                <a:lnTo>
                  <a:pt x="0" y="4878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11325015" y="5529971"/>
            <a:ext cx="3860896" cy="2542532"/>
            <a:chOff x="0" y="0"/>
            <a:chExt cx="812800" cy="535257"/>
          </a:xfrm>
        </p:grpSpPr>
        <p:sp>
          <p:nvSpPr>
            <p:cNvPr name="Freeform 16" id="16"/>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11"/>
              <a:stretch>
                <a:fillRect l="0" t="-680" r="0" b="-68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74120" y="2407467"/>
            <a:ext cx="6342325" cy="6227010"/>
          </a:xfrm>
          <a:custGeom>
            <a:avLst/>
            <a:gdLst/>
            <a:ahLst/>
            <a:cxnLst/>
            <a:rect r="r" b="b" t="t" l="l"/>
            <a:pathLst>
              <a:path h="6227010" w="6342325">
                <a:moveTo>
                  <a:pt x="0" y="0"/>
                </a:moveTo>
                <a:lnTo>
                  <a:pt x="6342326" y="0"/>
                </a:lnTo>
                <a:lnTo>
                  <a:pt x="6342326" y="6227010"/>
                </a:lnTo>
                <a:lnTo>
                  <a:pt x="0" y="6227010"/>
                </a:lnTo>
                <a:lnTo>
                  <a:pt x="0" y="0"/>
                </a:lnTo>
                <a:close/>
              </a:path>
            </a:pathLst>
          </a:custGeom>
          <a:blipFill>
            <a:blip r:embed="rId4">
              <a:alphaModFix amt="68000"/>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1080914" y="3336449"/>
            <a:ext cx="4356595" cy="4356595"/>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32961" t="0" r="-32961" b="0"/>
              </a:stretch>
            </a:blipFill>
          </p:spPr>
        </p:sp>
      </p:grpSp>
      <p:sp>
        <p:nvSpPr>
          <p:cNvPr name="TextBox 8" id="8"/>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9" id="9"/>
          <p:cNvSpPr txBox="true"/>
          <p:nvPr/>
        </p:nvSpPr>
        <p:spPr>
          <a:xfrm rot="0">
            <a:off x="1711939" y="3790517"/>
            <a:ext cx="643667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VISION</a:t>
            </a:r>
          </a:p>
        </p:txBody>
      </p:sp>
      <p:sp>
        <p:nvSpPr>
          <p:cNvPr name="TextBox 10" id="10"/>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COMPUTER </a:t>
            </a:r>
          </a:p>
        </p:txBody>
      </p:sp>
      <p:sp>
        <p:nvSpPr>
          <p:cNvPr name="TextBox 11" id="11"/>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05</a:t>
            </a:r>
          </a:p>
        </p:txBody>
      </p:sp>
      <p:sp>
        <p:nvSpPr>
          <p:cNvPr name="TextBox 12" id="12"/>
          <p:cNvSpPr txBox="true"/>
          <p:nvPr/>
        </p:nvSpPr>
        <p:spPr>
          <a:xfrm rot="0">
            <a:off x="1711939" y="5162550"/>
            <a:ext cx="7284546" cy="3885212"/>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Est taciti hendrerit feugiat duis turpis luctus. Cubilia congue hac id nulla taciti dictum libero nascetur. Ac penatibus vehicula dapibus porttitor vehicula nec duis et? Dictumst nisl proin bibendum ex facilisis mollis, viverra ac. Etiam quis primis sapien dolor, potenti scelerisque. Ut nascetur facilisis consequat velit cras a; fusce parturient luctus. Morbi amet augue molestie lobortis congue maximus arcu. Vel fringilla lacinia dolor luctus, facilisi ornare magnis. Duis sem quam magnis arcu tristique; nec sollicitudin. Lobortis fermentum potenti dictum aliquet justo mauris potenti. Eros aptent ad id eleifend hac. Risus finibus ante porttitor massa nulla himenaeos. </a:t>
            </a:r>
          </a:p>
        </p:txBody>
      </p:sp>
      <p:sp>
        <p:nvSpPr>
          <p:cNvPr name="Freeform 13" id="13"/>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177194" y="9047762"/>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0820633" y="9267292"/>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4" id="4"/>
          <p:cNvSpPr txBox="true"/>
          <p:nvPr/>
        </p:nvSpPr>
        <p:spPr>
          <a:xfrm rot="0">
            <a:off x="1711939" y="3790517"/>
            <a:ext cx="77077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HEALTHCARE</a:t>
            </a:r>
          </a:p>
        </p:txBody>
      </p:sp>
      <p:sp>
        <p:nvSpPr>
          <p:cNvPr name="TextBox 5" id="5"/>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 </a:t>
            </a:r>
          </a:p>
        </p:txBody>
      </p:sp>
      <p:sp>
        <p:nvSpPr>
          <p:cNvPr name="TextBox 6" id="6"/>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08</a:t>
            </a:r>
          </a:p>
        </p:txBody>
      </p:sp>
      <p:sp>
        <p:nvSpPr>
          <p:cNvPr name="Freeform 7" id="7"/>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02103" y="5238977"/>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45713" y="5557163"/>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0" id="10"/>
          <p:cNvSpPr txBox="true"/>
          <p:nvPr/>
        </p:nvSpPr>
        <p:spPr>
          <a:xfrm rot="0">
            <a:off x="2952364" y="5547638"/>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DIAGNOSTICS TOOLS</a:t>
            </a:r>
          </a:p>
        </p:txBody>
      </p:sp>
      <p:sp>
        <p:nvSpPr>
          <p:cNvPr name="TextBox 11" id="11"/>
          <p:cNvSpPr txBox="true"/>
          <p:nvPr/>
        </p:nvSpPr>
        <p:spPr>
          <a:xfrm rot="0">
            <a:off x="2952364" y="6129116"/>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2" id="12"/>
          <p:cNvSpPr/>
          <p:nvPr/>
        </p:nvSpPr>
        <p:spPr>
          <a:xfrm flipH="false" flipV="false" rot="0">
            <a:off x="1711939" y="7311295"/>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155549" y="7629481"/>
            <a:ext cx="298655"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4" id="14"/>
          <p:cNvSpPr txBox="true"/>
          <p:nvPr/>
        </p:nvSpPr>
        <p:spPr>
          <a:xfrm rot="0">
            <a:off x="2862199" y="7619956"/>
            <a:ext cx="5257077"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PERSONALIZED TREATMENTS</a:t>
            </a:r>
          </a:p>
        </p:txBody>
      </p:sp>
      <p:sp>
        <p:nvSpPr>
          <p:cNvPr name="TextBox 15" id="15"/>
          <p:cNvSpPr txBox="true"/>
          <p:nvPr/>
        </p:nvSpPr>
        <p:spPr>
          <a:xfrm rot="0">
            <a:off x="2862199" y="8201434"/>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10406618" y="8909014"/>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050057" y="9128544"/>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Freeform 18" id="18"/>
          <p:cNvSpPr/>
          <p:nvPr/>
        </p:nvSpPr>
        <p:spPr>
          <a:xfrm flipH="false" flipV="false" rot="-5400000">
            <a:off x="9292361" y="2171824"/>
            <a:ext cx="7421720" cy="5573037"/>
          </a:xfrm>
          <a:custGeom>
            <a:avLst/>
            <a:gdLst/>
            <a:ahLst/>
            <a:cxnLst/>
            <a:rect r="r" b="b" t="t" l="l"/>
            <a:pathLst>
              <a:path h="5573037" w="7421720">
                <a:moveTo>
                  <a:pt x="0" y="0"/>
                </a:moveTo>
                <a:lnTo>
                  <a:pt x="7421720" y="0"/>
                </a:lnTo>
                <a:lnTo>
                  <a:pt x="7421720" y="5573037"/>
                </a:lnTo>
                <a:lnTo>
                  <a:pt x="0" y="5573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0917369" y="1966193"/>
            <a:ext cx="4261262" cy="6013018"/>
            <a:chOff x="0" y="0"/>
            <a:chExt cx="660181" cy="931574"/>
          </a:xfrm>
        </p:grpSpPr>
        <p:sp>
          <p:nvSpPr>
            <p:cNvPr name="Freeform 20" id="20"/>
            <p:cNvSpPr/>
            <p:nvPr/>
          </p:nvSpPr>
          <p:spPr>
            <a:xfrm flipH="false" flipV="false" rot="0">
              <a:off x="0" y="0"/>
              <a:ext cx="660181" cy="931574"/>
            </a:xfrm>
            <a:custGeom>
              <a:avLst/>
              <a:gdLst/>
              <a:ahLst/>
              <a:cxnLst/>
              <a:rect r="r" b="b" t="t" l="l"/>
              <a:pathLst>
                <a:path h="931574" w="660181">
                  <a:moveTo>
                    <a:pt x="0" y="0"/>
                  </a:moveTo>
                  <a:lnTo>
                    <a:pt x="660181" y="0"/>
                  </a:lnTo>
                  <a:lnTo>
                    <a:pt x="660181" y="931574"/>
                  </a:lnTo>
                  <a:lnTo>
                    <a:pt x="0" y="931574"/>
                  </a:lnTo>
                  <a:close/>
                </a:path>
              </a:pathLst>
            </a:custGeom>
            <a:blipFill>
              <a:blip r:embed="rId10"/>
              <a:stretch>
                <a:fillRect l="0" t="-3283" r="0" b="-3283"/>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8237676" y="-1053442"/>
            <a:ext cx="9981859" cy="13795182"/>
            <a:chOff x="0" y="0"/>
            <a:chExt cx="2628967" cy="3633299"/>
          </a:xfrm>
        </p:grpSpPr>
        <p:sp>
          <p:nvSpPr>
            <p:cNvPr name="Freeform 3" id="3"/>
            <p:cNvSpPr/>
            <p:nvPr/>
          </p:nvSpPr>
          <p:spPr>
            <a:xfrm flipH="false" flipV="false" rot="0">
              <a:off x="0" y="0"/>
              <a:ext cx="2628967" cy="3633299"/>
            </a:xfrm>
            <a:custGeom>
              <a:avLst/>
              <a:gdLst/>
              <a:ahLst/>
              <a:cxnLst/>
              <a:rect r="r" b="b" t="t" l="l"/>
              <a:pathLst>
                <a:path h="3633299" w="2628967">
                  <a:moveTo>
                    <a:pt x="0" y="0"/>
                  </a:moveTo>
                  <a:lnTo>
                    <a:pt x="2628967" y="0"/>
                  </a:lnTo>
                  <a:lnTo>
                    <a:pt x="2628967" y="3633299"/>
                  </a:lnTo>
                  <a:lnTo>
                    <a:pt x="0" y="3633299"/>
                  </a:lnTo>
                  <a:close/>
                </a:path>
              </a:pathLst>
            </a:custGeom>
            <a:gradFill rotWithShape="true">
              <a:gsLst>
                <a:gs pos="0">
                  <a:srgbClr val="131F40">
                    <a:alpha val="75000"/>
                  </a:srgbClr>
                </a:gs>
                <a:gs pos="100000">
                  <a:srgbClr val="3D6D81">
                    <a:alpha val="75000"/>
                  </a:srgbClr>
                </a:gs>
              </a:gsLst>
              <a:lin ang="0"/>
            </a:gradFill>
          </p:spPr>
        </p:sp>
        <p:sp>
          <p:nvSpPr>
            <p:cNvPr name="TextBox 4" id="4"/>
            <p:cNvSpPr txBox="true"/>
            <p:nvPr/>
          </p:nvSpPr>
          <p:spPr>
            <a:xfrm>
              <a:off x="0" y="28575"/>
              <a:ext cx="2628967" cy="3604724"/>
            </a:xfrm>
            <a:prstGeom prst="rect">
              <a:avLst/>
            </a:prstGeom>
          </p:spPr>
          <p:txBody>
            <a:bodyPr anchor="ctr" rtlCol="false" tIns="50800" lIns="50800" bIns="50800" rIns="50800"/>
            <a:lstStyle/>
            <a:p>
              <a:pPr algn="ctr">
                <a:lnSpc>
                  <a:spcPts val="2181"/>
                </a:lnSpc>
              </a:pPr>
            </a:p>
          </p:txBody>
        </p:sp>
      </p:grpSp>
      <p:sp>
        <p:nvSpPr>
          <p:cNvPr name="Freeform 5" id="5"/>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7" id="7"/>
          <p:cNvSpPr txBox="true"/>
          <p:nvPr/>
        </p:nvSpPr>
        <p:spPr>
          <a:xfrm rot="0">
            <a:off x="9449807" y="3143945"/>
            <a:ext cx="643667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FINANCE</a:t>
            </a:r>
          </a:p>
        </p:txBody>
      </p:sp>
      <p:sp>
        <p:nvSpPr>
          <p:cNvPr name="TextBox 8" id="8"/>
          <p:cNvSpPr txBox="true"/>
          <p:nvPr/>
        </p:nvSpPr>
        <p:spPr>
          <a:xfrm rot="0">
            <a:off x="9449807" y="2163114"/>
            <a:ext cx="570243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 </a:t>
            </a:r>
          </a:p>
        </p:txBody>
      </p:sp>
      <p:sp>
        <p:nvSpPr>
          <p:cNvPr name="TextBox 9" id="9"/>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09</a:t>
            </a:r>
          </a:p>
        </p:txBody>
      </p:sp>
      <p:sp>
        <p:nvSpPr>
          <p:cNvPr name="Freeform 10" id="10"/>
          <p:cNvSpPr/>
          <p:nvPr/>
        </p:nvSpPr>
        <p:spPr>
          <a:xfrm flipH="false" flipV="false" rot="0">
            <a:off x="9449807" y="8786063"/>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093246" y="9005593"/>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Freeform 12" id="12"/>
          <p:cNvSpPr/>
          <p:nvPr/>
        </p:nvSpPr>
        <p:spPr>
          <a:xfrm flipH="false" flipV="false" rot="0">
            <a:off x="9539971" y="4540371"/>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9983581" y="4858557"/>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4" id="14"/>
          <p:cNvSpPr txBox="true"/>
          <p:nvPr/>
        </p:nvSpPr>
        <p:spPr>
          <a:xfrm rot="0">
            <a:off x="10690232" y="4849032"/>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RISK MANAGEMENT</a:t>
            </a:r>
          </a:p>
        </p:txBody>
      </p:sp>
      <p:sp>
        <p:nvSpPr>
          <p:cNvPr name="TextBox 15" id="15"/>
          <p:cNvSpPr txBox="true"/>
          <p:nvPr/>
        </p:nvSpPr>
        <p:spPr>
          <a:xfrm rot="0">
            <a:off x="10690232" y="5430510"/>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9449807" y="6612689"/>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9893417" y="6930875"/>
            <a:ext cx="298655"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8" id="18"/>
          <p:cNvSpPr txBox="true"/>
          <p:nvPr/>
        </p:nvSpPr>
        <p:spPr>
          <a:xfrm rot="0">
            <a:off x="10600067" y="6921350"/>
            <a:ext cx="5257077"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FRAUD DETECTION</a:t>
            </a:r>
          </a:p>
        </p:txBody>
      </p:sp>
      <p:sp>
        <p:nvSpPr>
          <p:cNvPr name="TextBox 19" id="19"/>
          <p:cNvSpPr txBox="true"/>
          <p:nvPr/>
        </p:nvSpPr>
        <p:spPr>
          <a:xfrm rot="0">
            <a:off x="10600067" y="7502828"/>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20" id="20"/>
          <p:cNvSpPr/>
          <p:nvPr/>
        </p:nvSpPr>
        <p:spPr>
          <a:xfrm flipH="false" flipV="false" rot="0">
            <a:off x="2612182" y="2559053"/>
            <a:ext cx="6342325" cy="6227010"/>
          </a:xfrm>
          <a:custGeom>
            <a:avLst/>
            <a:gdLst/>
            <a:ahLst/>
            <a:cxnLst/>
            <a:rect r="r" b="b" t="t" l="l"/>
            <a:pathLst>
              <a:path h="6227010" w="6342325">
                <a:moveTo>
                  <a:pt x="0" y="0"/>
                </a:moveTo>
                <a:lnTo>
                  <a:pt x="6342325" y="0"/>
                </a:lnTo>
                <a:lnTo>
                  <a:pt x="6342325" y="6227010"/>
                </a:lnTo>
                <a:lnTo>
                  <a:pt x="0" y="6227010"/>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21" id="21"/>
          <p:cNvGrpSpPr>
            <a:grpSpLocks noChangeAspect="true"/>
          </p:cNvGrpSpPr>
          <p:nvPr/>
        </p:nvGrpSpPr>
        <p:grpSpPr>
          <a:xfrm rot="0">
            <a:off x="3718975" y="3488035"/>
            <a:ext cx="4356595" cy="4356595"/>
            <a:chOff x="0" y="0"/>
            <a:chExt cx="14840029" cy="14840029"/>
          </a:xfrm>
        </p:grpSpPr>
        <p:sp>
          <p:nvSpPr>
            <p:cNvPr name="Freeform 22" id="2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23" id="2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4" id="2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23" t="-24999" r="223" b="-24999"/>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35869" y="8775478"/>
            <a:ext cx="4416262" cy="698572"/>
          </a:xfrm>
          <a:custGeom>
            <a:avLst/>
            <a:gdLst/>
            <a:ahLst/>
            <a:cxnLst/>
            <a:rect r="r" b="b" t="t" l="l"/>
            <a:pathLst>
              <a:path h="698572" w="4416262">
                <a:moveTo>
                  <a:pt x="0" y="0"/>
                </a:moveTo>
                <a:lnTo>
                  <a:pt x="4416262" y="0"/>
                </a:lnTo>
                <a:lnTo>
                  <a:pt x="4416262" y="698573"/>
                </a:lnTo>
                <a:lnTo>
                  <a:pt x="0" y="6985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5" id="5"/>
          <p:cNvSpPr txBox="true"/>
          <p:nvPr/>
        </p:nvSpPr>
        <p:spPr>
          <a:xfrm rot="0">
            <a:off x="7579308" y="8995008"/>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TextBox 6" id="6"/>
          <p:cNvSpPr txBox="true"/>
          <p:nvPr/>
        </p:nvSpPr>
        <p:spPr>
          <a:xfrm rot="0">
            <a:off x="9004653" y="2167306"/>
            <a:ext cx="4387011"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RETAIL</a:t>
            </a:r>
          </a:p>
        </p:txBody>
      </p:sp>
      <p:sp>
        <p:nvSpPr>
          <p:cNvPr name="TextBox 7" id="7"/>
          <p:cNvSpPr txBox="true"/>
          <p:nvPr/>
        </p:nvSpPr>
        <p:spPr>
          <a:xfrm rot="0">
            <a:off x="5720060" y="2167306"/>
            <a:ext cx="3618275"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a:t>
            </a:r>
          </a:p>
        </p:txBody>
      </p:sp>
      <p:sp>
        <p:nvSpPr>
          <p:cNvPr name="TextBox 8" id="8"/>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10</a:t>
            </a:r>
          </a:p>
        </p:txBody>
      </p:sp>
      <p:sp>
        <p:nvSpPr>
          <p:cNvPr name="Freeform 9" id="9"/>
          <p:cNvSpPr/>
          <p:nvPr/>
        </p:nvSpPr>
        <p:spPr>
          <a:xfrm flipH="false" flipV="false" rot="0">
            <a:off x="1107841" y="3980463"/>
            <a:ext cx="3946014" cy="3874268"/>
          </a:xfrm>
          <a:custGeom>
            <a:avLst/>
            <a:gdLst/>
            <a:ahLst/>
            <a:cxnLst/>
            <a:rect r="r" b="b" t="t" l="l"/>
            <a:pathLst>
              <a:path h="3874268" w="3946014">
                <a:moveTo>
                  <a:pt x="0" y="0"/>
                </a:moveTo>
                <a:lnTo>
                  <a:pt x="3946014" y="0"/>
                </a:lnTo>
                <a:lnTo>
                  <a:pt x="3946014" y="3874268"/>
                </a:lnTo>
                <a:lnTo>
                  <a:pt x="0" y="3874268"/>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452149" y="4288897"/>
            <a:ext cx="3257398" cy="3257398"/>
            <a:chOff x="0" y="0"/>
            <a:chExt cx="14840029" cy="14840029"/>
          </a:xfrm>
        </p:grpSpPr>
        <p:sp>
          <p:nvSpPr>
            <p:cNvPr name="Freeform 11" id="1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2" id="1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3" id="1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4572" t="0" r="-24572" b="0"/>
              </a:stretch>
            </a:blipFill>
          </p:spPr>
        </p:sp>
      </p:grpSp>
      <p:sp>
        <p:nvSpPr>
          <p:cNvPr name="TextBox 14" id="14"/>
          <p:cNvSpPr txBox="true"/>
          <p:nvPr/>
        </p:nvSpPr>
        <p:spPr>
          <a:xfrm rot="0">
            <a:off x="5311973" y="4481049"/>
            <a:ext cx="2452589" cy="690307"/>
          </a:xfrm>
          <a:prstGeom prst="rect">
            <a:avLst/>
          </a:prstGeom>
        </p:spPr>
        <p:txBody>
          <a:bodyPr anchor="t" rtlCol="false" tIns="0" lIns="0" bIns="0" rIns="0">
            <a:spAutoFit/>
          </a:bodyPr>
          <a:lstStyle/>
          <a:p>
            <a:pPr algn="l">
              <a:lnSpc>
                <a:spcPts val="2631"/>
              </a:lnSpc>
              <a:spcBef>
                <a:spcPct val="0"/>
              </a:spcBef>
            </a:pPr>
            <a:r>
              <a:rPr lang="en-US" b="true" sz="2482">
                <a:solidFill>
                  <a:srgbClr val="FFFFFF"/>
                </a:solidFill>
                <a:latin typeface="Raleway Bold"/>
                <a:ea typeface="Raleway Bold"/>
                <a:cs typeface="Raleway Bold"/>
                <a:sym typeface="Raleway Bold"/>
              </a:rPr>
              <a:t>CUSTOMER INSIGHTS</a:t>
            </a:r>
          </a:p>
        </p:txBody>
      </p:sp>
      <p:sp>
        <p:nvSpPr>
          <p:cNvPr name="TextBox 15" id="15"/>
          <p:cNvSpPr txBox="true"/>
          <p:nvPr/>
        </p:nvSpPr>
        <p:spPr>
          <a:xfrm rot="0">
            <a:off x="5311973" y="5419006"/>
            <a:ext cx="3326475" cy="1952913"/>
          </a:xfrm>
          <a:prstGeom prst="rect">
            <a:avLst/>
          </a:prstGeom>
        </p:spPr>
        <p:txBody>
          <a:bodyPr anchor="t" rtlCol="false" tIns="0" lIns="0" bIns="0" rIns="0">
            <a:spAutoFit/>
          </a:bodyPr>
          <a:lstStyle/>
          <a:p>
            <a:pPr algn="l">
              <a:lnSpc>
                <a:spcPts val="2539"/>
              </a:lnSpc>
              <a:spcBef>
                <a:spcPct val="0"/>
              </a:spcBef>
            </a:pPr>
            <a:r>
              <a:rPr lang="en-US" b="true" sz="2395">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9649552" y="3980463"/>
            <a:ext cx="3946014" cy="3874268"/>
          </a:xfrm>
          <a:custGeom>
            <a:avLst/>
            <a:gdLst/>
            <a:ahLst/>
            <a:cxnLst/>
            <a:rect r="r" b="b" t="t" l="l"/>
            <a:pathLst>
              <a:path h="3874268" w="3946014">
                <a:moveTo>
                  <a:pt x="0" y="0"/>
                </a:moveTo>
                <a:lnTo>
                  <a:pt x="3946014" y="0"/>
                </a:lnTo>
                <a:lnTo>
                  <a:pt x="3946014" y="3874268"/>
                </a:lnTo>
                <a:lnTo>
                  <a:pt x="0" y="3874268"/>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17" id="17"/>
          <p:cNvGrpSpPr>
            <a:grpSpLocks noChangeAspect="true"/>
          </p:cNvGrpSpPr>
          <p:nvPr/>
        </p:nvGrpSpPr>
        <p:grpSpPr>
          <a:xfrm rot="0">
            <a:off x="9993860" y="4288897"/>
            <a:ext cx="3257398" cy="3257398"/>
            <a:chOff x="0" y="0"/>
            <a:chExt cx="14840029" cy="14840029"/>
          </a:xfrm>
        </p:grpSpPr>
        <p:sp>
          <p:nvSpPr>
            <p:cNvPr name="Freeform 18" id="1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9" id="1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0" id="2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24572" t="0" r="-24572" b="0"/>
              </a:stretch>
            </a:blipFill>
          </p:spPr>
        </p:sp>
      </p:grpSp>
      <p:sp>
        <p:nvSpPr>
          <p:cNvPr name="TextBox 21" id="21"/>
          <p:cNvSpPr txBox="true"/>
          <p:nvPr/>
        </p:nvSpPr>
        <p:spPr>
          <a:xfrm rot="0">
            <a:off x="13853684" y="4481049"/>
            <a:ext cx="4009696" cy="690307"/>
          </a:xfrm>
          <a:prstGeom prst="rect">
            <a:avLst/>
          </a:prstGeom>
        </p:spPr>
        <p:txBody>
          <a:bodyPr anchor="t" rtlCol="false" tIns="0" lIns="0" bIns="0" rIns="0">
            <a:spAutoFit/>
          </a:bodyPr>
          <a:lstStyle/>
          <a:p>
            <a:pPr algn="l">
              <a:lnSpc>
                <a:spcPts val="2631"/>
              </a:lnSpc>
              <a:spcBef>
                <a:spcPct val="0"/>
              </a:spcBef>
            </a:pPr>
            <a:r>
              <a:rPr lang="en-US" b="true" sz="2482">
                <a:solidFill>
                  <a:srgbClr val="FFFFFF"/>
                </a:solidFill>
                <a:latin typeface="Raleway Bold"/>
                <a:ea typeface="Raleway Bold"/>
                <a:cs typeface="Raleway Bold"/>
                <a:sym typeface="Raleway Bold"/>
              </a:rPr>
              <a:t>INVENTORY MANAGEMENT</a:t>
            </a:r>
          </a:p>
        </p:txBody>
      </p:sp>
      <p:sp>
        <p:nvSpPr>
          <p:cNvPr name="TextBox 22" id="22"/>
          <p:cNvSpPr txBox="true"/>
          <p:nvPr/>
        </p:nvSpPr>
        <p:spPr>
          <a:xfrm rot="0">
            <a:off x="13853684" y="5419006"/>
            <a:ext cx="3326475" cy="1952913"/>
          </a:xfrm>
          <a:prstGeom prst="rect">
            <a:avLst/>
          </a:prstGeom>
        </p:spPr>
        <p:txBody>
          <a:bodyPr anchor="t" rtlCol="false" tIns="0" lIns="0" bIns="0" rIns="0">
            <a:spAutoFit/>
          </a:bodyPr>
          <a:lstStyle/>
          <a:p>
            <a:pPr algn="l">
              <a:lnSpc>
                <a:spcPts val="2539"/>
              </a:lnSpc>
              <a:spcBef>
                <a:spcPct val="0"/>
              </a:spcBef>
            </a:pPr>
            <a:r>
              <a:rPr lang="en-US" b="true" sz="2395">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09488" y="2396166"/>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2953378" y="3768896"/>
            <a:ext cx="4146166" cy="6629044"/>
          </a:xfrm>
          <a:custGeom>
            <a:avLst/>
            <a:gdLst/>
            <a:ahLst/>
            <a:cxnLst/>
            <a:rect r="r" b="b" t="t" l="l"/>
            <a:pathLst>
              <a:path h="6629044" w="4146166">
                <a:moveTo>
                  <a:pt x="0" y="0"/>
                </a:moveTo>
                <a:lnTo>
                  <a:pt x="4146165" y="0"/>
                </a:lnTo>
                <a:lnTo>
                  <a:pt x="4146165" y="6629044"/>
                </a:lnTo>
                <a:lnTo>
                  <a:pt x="0" y="66290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403276" y="5267325"/>
            <a:ext cx="5246370" cy="3454914"/>
            <a:chOff x="0" y="0"/>
            <a:chExt cx="812800" cy="535257"/>
          </a:xfrm>
        </p:grpSpPr>
        <p:sp>
          <p:nvSpPr>
            <p:cNvPr name="Freeform 6" id="6"/>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8"/>
              <a:stretch>
                <a:fillRect l="0" t="-15927" r="0" b="-112421"/>
              </a:stretch>
            </a:blipFill>
          </p:spPr>
        </p:sp>
      </p:grpSp>
      <p:sp>
        <p:nvSpPr>
          <p:cNvPr name="TextBox 7" id="7"/>
          <p:cNvSpPr txBox="true"/>
          <p:nvPr/>
        </p:nvSpPr>
        <p:spPr>
          <a:xfrm rot="0">
            <a:off x="1711939" y="2790636"/>
            <a:ext cx="7797550" cy="1004849"/>
          </a:xfrm>
          <a:prstGeom prst="rect">
            <a:avLst/>
          </a:prstGeom>
        </p:spPr>
        <p:txBody>
          <a:bodyPr anchor="t" rtlCol="false" tIns="0" lIns="0" bIns="0" rIns="0">
            <a:spAutoFit/>
          </a:bodyPr>
          <a:lstStyle/>
          <a:p>
            <a:pPr algn="l">
              <a:lnSpc>
                <a:spcPts val="7663"/>
              </a:lnSpc>
              <a:spcBef>
                <a:spcPct val="0"/>
              </a:spcBef>
            </a:pPr>
            <a:r>
              <a:rPr lang="en-US" b="true" sz="7230">
                <a:solidFill>
                  <a:srgbClr val="84E3F8"/>
                </a:solidFill>
                <a:latin typeface="TT Lakes Neue Bold"/>
                <a:ea typeface="TT Lakes Neue Bold"/>
                <a:cs typeface="TT Lakes Neue Bold"/>
                <a:sym typeface="TT Lakes Neue Bold"/>
              </a:rPr>
              <a:t>BACKGROUND</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02</a:t>
            </a:r>
          </a:p>
        </p:txBody>
      </p:sp>
      <p:sp>
        <p:nvSpPr>
          <p:cNvPr name="TextBox 9" id="9"/>
          <p:cNvSpPr txBox="true"/>
          <p:nvPr/>
        </p:nvSpPr>
        <p:spPr>
          <a:xfrm rot="0">
            <a:off x="9953098" y="2714352"/>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0" id="10"/>
          <p:cNvSpPr txBox="true"/>
          <p:nvPr/>
        </p:nvSpPr>
        <p:spPr>
          <a:xfrm rot="0">
            <a:off x="10659749" y="2704827"/>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AI IN EDUCATION</a:t>
            </a:r>
          </a:p>
        </p:txBody>
      </p:sp>
      <p:sp>
        <p:nvSpPr>
          <p:cNvPr name="TextBox 11" id="11"/>
          <p:cNvSpPr txBox="true"/>
          <p:nvPr/>
        </p:nvSpPr>
        <p:spPr>
          <a:xfrm rot="0">
            <a:off x="10659749" y="3286305"/>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Supporting the administrative work of teachers</a:t>
            </a:r>
          </a:p>
        </p:txBody>
      </p:sp>
      <p:sp>
        <p:nvSpPr>
          <p:cNvPr name="Freeform 12" id="12"/>
          <p:cNvSpPr/>
          <p:nvPr/>
        </p:nvSpPr>
        <p:spPr>
          <a:xfrm flipH="false" flipV="false" rot="0">
            <a:off x="9509488" y="4418383"/>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953098" y="4736569"/>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4" id="14"/>
          <p:cNvSpPr txBox="true"/>
          <p:nvPr/>
        </p:nvSpPr>
        <p:spPr>
          <a:xfrm rot="0">
            <a:off x="10659749" y="4727044"/>
            <a:ext cx="4955189"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INTELLIGENT TUTORING SYSTEMS</a:t>
            </a:r>
          </a:p>
        </p:txBody>
      </p:sp>
      <p:sp>
        <p:nvSpPr>
          <p:cNvPr name="TextBox 15" id="15"/>
          <p:cNvSpPr txBox="true"/>
          <p:nvPr/>
        </p:nvSpPr>
        <p:spPr>
          <a:xfrm rot="0">
            <a:off x="10659749" y="5308522"/>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AI Resolver (with Prof. Zheng, Lehigh COE)</a:t>
            </a:r>
          </a:p>
        </p:txBody>
      </p:sp>
      <p:sp>
        <p:nvSpPr>
          <p:cNvPr name="Freeform 16" id="16"/>
          <p:cNvSpPr/>
          <p:nvPr/>
        </p:nvSpPr>
        <p:spPr>
          <a:xfrm flipH="false" flipV="false" rot="0">
            <a:off x="9509488" y="6440600"/>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9953098" y="6758786"/>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name="TextBox 18" id="18"/>
          <p:cNvSpPr txBox="true"/>
          <p:nvPr/>
        </p:nvSpPr>
        <p:spPr>
          <a:xfrm rot="0">
            <a:off x="10659749" y="6749261"/>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SPARK INNOVATION</a:t>
            </a:r>
          </a:p>
        </p:txBody>
      </p:sp>
      <p:sp>
        <p:nvSpPr>
          <p:cNvPr name="TextBox 19" id="19"/>
          <p:cNvSpPr txBox="true"/>
          <p:nvPr/>
        </p:nvSpPr>
        <p:spPr>
          <a:xfrm rot="0">
            <a:off x="10659749" y="7330739"/>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Revamp lesson plans to revitalize classrooms</a:t>
            </a:r>
          </a:p>
        </p:txBody>
      </p:sp>
      <p:sp>
        <p:nvSpPr>
          <p:cNvPr name="TextBox 20" id="20"/>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
        <p:nvSpPr>
          <p:cNvPr name="Freeform 21" id="21"/>
          <p:cNvSpPr/>
          <p:nvPr/>
        </p:nvSpPr>
        <p:spPr>
          <a:xfrm flipH="false" flipV="false" rot="0">
            <a:off x="9509488" y="8196005"/>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9953098" y="8514191"/>
            <a:ext cx="283352"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4</a:t>
            </a:r>
          </a:p>
        </p:txBody>
      </p:sp>
      <p:sp>
        <p:nvSpPr>
          <p:cNvPr name="TextBox 23" id="23"/>
          <p:cNvSpPr txBox="true"/>
          <p:nvPr/>
        </p:nvSpPr>
        <p:spPr>
          <a:xfrm rot="0">
            <a:off x="10659749" y="8504666"/>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SAVE TIME</a:t>
            </a:r>
          </a:p>
        </p:txBody>
      </p:sp>
      <p:sp>
        <p:nvSpPr>
          <p:cNvPr name="TextBox 24" id="24"/>
          <p:cNvSpPr txBox="true"/>
          <p:nvPr/>
        </p:nvSpPr>
        <p:spPr>
          <a:xfrm rot="0">
            <a:off x="10659749" y="9086144"/>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Reallocate precious hours for other tasks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2807" y="3505117"/>
            <a:ext cx="18688947" cy="3721654"/>
            <a:chOff x="0" y="0"/>
            <a:chExt cx="4922192" cy="980189"/>
          </a:xfrm>
        </p:grpSpPr>
        <p:sp>
          <p:nvSpPr>
            <p:cNvPr name="Freeform 4" id="4"/>
            <p:cNvSpPr/>
            <p:nvPr/>
          </p:nvSpPr>
          <p:spPr>
            <a:xfrm flipH="false" flipV="false" rot="0">
              <a:off x="0" y="0"/>
              <a:ext cx="4922192" cy="980189"/>
            </a:xfrm>
            <a:custGeom>
              <a:avLst/>
              <a:gdLst/>
              <a:ahLst/>
              <a:cxnLst/>
              <a:rect r="r" b="b" t="t" l="l"/>
              <a:pathLst>
                <a:path h="980189" w="4922192">
                  <a:moveTo>
                    <a:pt x="0" y="0"/>
                  </a:moveTo>
                  <a:lnTo>
                    <a:pt x="4922192" y="0"/>
                  </a:lnTo>
                  <a:lnTo>
                    <a:pt x="4922192" y="980189"/>
                  </a:lnTo>
                  <a:lnTo>
                    <a:pt x="0" y="980189"/>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4922192" cy="951614"/>
            </a:xfrm>
            <a:prstGeom prst="rect">
              <a:avLst/>
            </a:prstGeom>
          </p:spPr>
          <p:txBody>
            <a:bodyPr anchor="ctr" rtlCol="false" tIns="50800" lIns="50800" bIns="50800" rIns="50800"/>
            <a:lstStyle/>
            <a:p>
              <a:pPr algn="ctr">
                <a:lnSpc>
                  <a:spcPts val="2181"/>
                </a:lnSpc>
              </a:pPr>
            </a:p>
          </p:txBody>
        </p:sp>
      </p:grpSp>
      <p:sp>
        <p:nvSpPr>
          <p:cNvPr name="TextBox 6" id="6"/>
          <p:cNvSpPr txBox="true"/>
          <p:nvPr/>
        </p:nvSpPr>
        <p:spPr>
          <a:xfrm rot="0">
            <a:off x="3208748" y="3612955"/>
            <a:ext cx="11556954" cy="3534552"/>
          </a:xfrm>
          <a:prstGeom prst="rect">
            <a:avLst/>
          </a:prstGeom>
        </p:spPr>
        <p:txBody>
          <a:bodyPr anchor="t" rtlCol="false" tIns="0" lIns="0" bIns="0" rIns="0">
            <a:spAutoFit/>
          </a:bodyPr>
          <a:lstStyle/>
          <a:p>
            <a:pPr algn="ctr">
              <a:lnSpc>
                <a:spcPts val="3453"/>
              </a:lnSpc>
            </a:pPr>
            <a:r>
              <a:rPr lang="en-US" b="true" sz="3257">
                <a:solidFill>
                  <a:srgbClr val="FFFFFF"/>
                </a:solidFill>
                <a:latin typeface="Raleway Semi-Bold"/>
                <a:ea typeface="Raleway Semi-Bold"/>
                <a:cs typeface="Raleway Semi-Bold"/>
                <a:sym typeface="Raleway Semi-Bold"/>
              </a:rPr>
              <a:t>THIS PROJECT DEVELOPS AN AI CHATBOT THAT GENERATES STRUCTURED COURSE MODULES BASED ON TEACHER-PROVIDED RESOURCES (TEXTBOOK CHAPTERS, ARTICLES, WEB LINKS) AND EXAMPLE FORMATS. </a:t>
            </a:r>
          </a:p>
          <a:p>
            <a:pPr algn="ctr">
              <a:lnSpc>
                <a:spcPts val="3453"/>
              </a:lnSpc>
            </a:pPr>
          </a:p>
          <a:p>
            <a:pPr algn="ctr">
              <a:lnSpc>
                <a:spcPts val="3453"/>
              </a:lnSpc>
              <a:spcBef>
                <a:spcPct val="0"/>
              </a:spcBef>
            </a:pPr>
            <a:r>
              <a:rPr lang="en-US" b="true" sz="3257">
                <a:solidFill>
                  <a:srgbClr val="FFFFFF"/>
                </a:solidFill>
                <a:latin typeface="Raleway Semi-Bold"/>
                <a:ea typeface="Raleway Semi-Bold"/>
                <a:cs typeface="Raleway Semi-Bold"/>
                <a:sym typeface="Raleway Semi-Bold"/>
              </a:rPr>
              <a:t>THE AI WILL AUTOMATE LESSON CREATION, REFINE CONTENT BASED ON TEACHER FEEDBACK, AND DYNAMICALLY UPDATE A WEBSITE WITH NEW MODULES.</a:t>
            </a:r>
          </a:p>
        </p:txBody>
      </p:sp>
      <p:sp>
        <p:nvSpPr>
          <p:cNvPr name="TextBox 7" id="7"/>
          <p:cNvSpPr txBox="true"/>
          <p:nvPr/>
        </p:nvSpPr>
        <p:spPr>
          <a:xfrm rot="0">
            <a:off x="4769168" y="2495550"/>
            <a:ext cx="8750142" cy="1169067"/>
          </a:xfrm>
          <a:prstGeom prst="rect">
            <a:avLst/>
          </a:prstGeom>
        </p:spPr>
        <p:txBody>
          <a:bodyPr anchor="t" rtlCol="false" tIns="0" lIns="0" bIns="0" rIns="0">
            <a:spAutoFit/>
          </a:bodyPr>
          <a:lstStyle/>
          <a:p>
            <a:pPr algn="ctr">
              <a:lnSpc>
                <a:spcPts val="8936"/>
              </a:lnSpc>
              <a:spcBef>
                <a:spcPct val="0"/>
              </a:spcBef>
            </a:pPr>
            <a:r>
              <a:rPr lang="en-US" b="true" sz="8430">
                <a:solidFill>
                  <a:srgbClr val="84E3F8"/>
                </a:solidFill>
                <a:latin typeface="TT Lakes Neue Bold"/>
                <a:ea typeface="TT Lakes Neue Bold"/>
                <a:cs typeface="TT Lakes Neue Bold"/>
                <a:sym typeface="TT Lakes Neue Bold"/>
              </a:rPr>
              <a:t>GOAL</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03</a:t>
            </a:r>
          </a:p>
        </p:txBody>
      </p:sp>
      <p:sp>
        <p:nvSpPr>
          <p:cNvPr name="TextBox 9" id="9"/>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38294" y="2459867"/>
            <a:ext cx="9821006" cy="2300060"/>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COMMERCIAL MODELS</a:t>
            </a:r>
          </a:p>
        </p:txBody>
      </p:sp>
      <p:sp>
        <p:nvSpPr>
          <p:cNvPr name="TextBox 4" id="4"/>
          <p:cNvSpPr txBox="true"/>
          <p:nvPr/>
        </p:nvSpPr>
        <p:spPr>
          <a:xfrm rot="0">
            <a:off x="7438294" y="1296852"/>
            <a:ext cx="74352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VALUE OVER</a:t>
            </a:r>
          </a:p>
        </p:txBody>
      </p:sp>
      <p:sp>
        <p:nvSpPr>
          <p:cNvPr name="TextBox 5" id="5"/>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04</a:t>
            </a:r>
          </a:p>
        </p:txBody>
      </p:sp>
      <p:sp>
        <p:nvSpPr>
          <p:cNvPr name="TextBox 6" id="6"/>
          <p:cNvSpPr txBox="true"/>
          <p:nvPr/>
        </p:nvSpPr>
        <p:spPr>
          <a:xfrm rot="0">
            <a:off x="7764712" y="5172075"/>
            <a:ext cx="9120375" cy="4060960"/>
          </a:xfrm>
          <a:prstGeom prst="rect">
            <a:avLst/>
          </a:prstGeom>
        </p:spPr>
        <p:txBody>
          <a:bodyPr anchor="t" rtlCol="false" tIns="0" lIns="0" bIns="0" rIns="0">
            <a:spAutoFit/>
          </a:bodyPr>
          <a:lstStyle/>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Multi Media Content Inpu</a:t>
            </a:r>
            <a:r>
              <a:rPr lang="en-US" b="true" sz="2600">
                <a:solidFill>
                  <a:srgbClr val="FFFFFF"/>
                </a:solidFill>
                <a:latin typeface="Raleway Semi-Bold"/>
                <a:ea typeface="Raleway Semi-Bold"/>
                <a:cs typeface="Raleway Semi-Bold"/>
                <a:sym typeface="Raleway Semi-Bold"/>
              </a:rPr>
              <a:t>t: </a:t>
            </a:r>
            <a:r>
              <a:rPr lang="en-US" sz="2600">
                <a:solidFill>
                  <a:srgbClr val="FFFFFF"/>
                </a:solidFill>
                <a:latin typeface="Raleway"/>
                <a:ea typeface="Raleway"/>
                <a:cs typeface="Raleway"/>
                <a:sym typeface="Raleway"/>
              </a:rPr>
              <a:t>Chat GPT free will not accept PDFs, Images, or Tables as Inputs</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Multi Media Content Ouput</a:t>
            </a:r>
            <a:r>
              <a:rPr lang="en-US" b="true" sz="2600">
                <a:solidFill>
                  <a:srgbClr val="FFFFFF"/>
                </a:solidFill>
                <a:latin typeface="Raleway Semi-Bold"/>
                <a:ea typeface="Raleway Semi-Bold"/>
                <a:cs typeface="Raleway Semi-Bold"/>
                <a:sym typeface="Raleway Semi-Bold"/>
              </a:rPr>
              <a:t>: </a:t>
            </a:r>
            <a:r>
              <a:rPr lang="en-US" sz="2600">
                <a:solidFill>
                  <a:srgbClr val="FFFFFF"/>
                </a:solidFill>
                <a:latin typeface="Raleway"/>
                <a:ea typeface="Raleway"/>
                <a:cs typeface="Raleway"/>
                <a:sym typeface="Raleway"/>
              </a:rPr>
              <a:t>Webpages, PDFs, Images, or Tables can be integrated in the LLM response</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Webpage Integration</a:t>
            </a:r>
            <a:r>
              <a:rPr lang="en-US" b="true" sz="2600">
                <a:solidFill>
                  <a:srgbClr val="FFFFFF"/>
                </a:solidFill>
                <a:latin typeface="Raleway Semi-Bold"/>
                <a:ea typeface="Raleway Semi-Bold"/>
                <a:cs typeface="Raleway Semi-Bold"/>
                <a:sym typeface="Raleway Semi-Bold"/>
              </a:rPr>
              <a:t>: </a:t>
            </a:r>
            <a:r>
              <a:rPr lang="en-US" sz="2600">
                <a:solidFill>
                  <a:srgbClr val="FFFFFF"/>
                </a:solidFill>
                <a:latin typeface="Raleway"/>
                <a:ea typeface="Raleway"/>
                <a:cs typeface="Raleway"/>
                <a:sym typeface="Raleway"/>
              </a:rPr>
              <a:t>Responses will be used to populate a webpage</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Persistent Memory: </a:t>
            </a:r>
            <a:r>
              <a:rPr lang="en-US" sz="2600">
                <a:solidFill>
                  <a:srgbClr val="FFFFFF"/>
                </a:solidFill>
                <a:latin typeface="Raleway"/>
                <a:ea typeface="Raleway"/>
                <a:cs typeface="Raleway"/>
                <a:sym typeface="Raleway"/>
              </a:rPr>
              <a:t>Context will be remembered by the LLM to reduce iteration time</a:t>
            </a:r>
          </a:p>
          <a:p>
            <a:pPr algn="l">
              <a:lnSpc>
                <a:spcPts val="2181"/>
              </a:lnSpc>
              <a:spcBef>
                <a:spcPct val="0"/>
              </a:spcBef>
            </a:pPr>
          </a:p>
        </p:txBody>
      </p:sp>
      <p:grpSp>
        <p:nvGrpSpPr>
          <p:cNvPr name="Group 7" id="7"/>
          <p:cNvGrpSpPr>
            <a:grpSpLocks noChangeAspect="true"/>
          </p:cNvGrpSpPr>
          <p:nvPr/>
        </p:nvGrpSpPr>
        <p:grpSpPr>
          <a:xfrm rot="0">
            <a:off x="2235739" y="2695386"/>
            <a:ext cx="3751228" cy="3751228"/>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8492" t="0" r="-38492" b="0"/>
              </a:stretch>
            </a:blipFill>
          </p:spPr>
        </p:sp>
      </p:grpSp>
      <p:grpSp>
        <p:nvGrpSpPr>
          <p:cNvPr name="Group 11" id="11"/>
          <p:cNvGrpSpPr>
            <a:grpSpLocks noChangeAspect="true"/>
          </p:cNvGrpSpPr>
          <p:nvPr/>
        </p:nvGrpSpPr>
        <p:grpSpPr>
          <a:xfrm rot="0">
            <a:off x="2235739" y="5713627"/>
            <a:ext cx="3751228" cy="3751228"/>
            <a:chOff x="0" y="0"/>
            <a:chExt cx="14840029" cy="14840029"/>
          </a:xfrm>
        </p:grpSpPr>
        <p:sp>
          <p:nvSpPr>
            <p:cNvPr name="Freeform 12" id="1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3" id="1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4" id="1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16665" r="223" b="-16666"/>
              </a:stretch>
            </a:blipFill>
          </p:spPr>
        </p:sp>
      </p:grpSp>
      <p:sp>
        <p:nvSpPr>
          <p:cNvPr name="Freeform 15" id="15"/>
          <p:cNvSpPr/>
          <p:nvPr/>
        </p:nvSpPr>
        <p:spPr>
          <a:xfrm flipH="false" flipV="false" rot="0">
            <a:off x="1559224" y="3002514"/>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498042" y="8169056"/>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11353" y="1495490"/>
            <a:ext cx="9756040" cy="2447879"/>
          </a:xfrm>
          <a:custGeom>
            <a:avLst/>
            <a:gdLst/>
            <a:ahLst/>
            <a:cxnLst/>
            <a:rect r="r" b="b" t="t" l="l"/>
            <a:pathLst>
              <a:path h="2447879" w="9756040">
                <a:moveTo>
                  <a:pt x="0" y="0"/>
                </a:moveTo>
                <a:lnTo>
                  <a:pt x="9756040" y="0"/>
                </a:lnTo>
                <a:lnTo>
                  <a:pt x="9756040" y="2447879"/>
                </a:lnTo>
                <a:lnTo>
                  <a:pt x="0" y="2447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00474" y="4192382"/>
            <a:ext cx="18688947" cy="3721654"/>
            <a:chOff x="0" y="0"/>
            <a:chExt cx="4922192" cy="980189"/>
          </a:xfrm>
        </p:grpSpPr>
        <p:sp>
          <p:nvSpPr>
            <p:cNvPr name="Freeform 5" id="5"/>
            <p:cNvSpPr/>
            <p:nvPr/>
          </p:nvSpPr>
          <p:spPr>
            <a:xfrm flipH="false" flipV="false" rot="0">
              <a:off x="0" y="0"/>
              <a:ext cx="4922192" cy="980189"/>
            </a:xfrm>
            <a:custGeom>
              <a:avLst/>
              <a:gdLst/>
              <a:ahLst/>
              <a:cxnLst/>
              <a:rect r="r" b="b" t="t" l="l"/>
              <a:pathLst>
                <a:path h="980189" w="4922192">
                  <a:moveTo>
                    <a:pt x="0" y="0"/>
                  </a:moveTo>
                  <a:lnTo>
                    <a:pt x="4922192" y="0"/>
                  </a:lnTo>
                  <a:lnTo>
                    <a:pt x="4922192" y="980189"/>
                  </a:lnTo>
                  <a:lnTo>
                    <a:pt x="0" y="980189"/>
                  </a:lnTo>
                  <a:close/>
                </a:path>
              </a:pathLst>
            </a:custGeom>
            <a:gradFill rotWithShape="true">
              <a:gsLst>
                <a:gs pos="0">
                  <a:srgbClr val="131F40">
                    <a:alpha val="75000"/>
                  </a:srgbClr>
                </a:gs>
                <a:gs pos="100000">
                  <a:srgbClr val="3D6D81">
                    <a:alpha val="75000"/>
                  </a:srgbClr>
                </a:gs>
              </a:gsLst>
              <a:lin ang="0"/>
            </a:gradFill>
          </p:spPr>
        </p:sp>
        <p:sp>
          <p:nvSpPr>
            <p:cNvPr name="TextBox 6" id="6"/>
            <p:cNvSpPr txBox="true"/>
            <p:nvPr/>
          </p:nvSpPr>
          <p:spPr>
            <a:xfrm>
              <a:off x="0" y="28575"/>
              <a:ext cx="4922192" cy="951614"/>
            </a:xfrm>
            <a:prstGeom prst="rect">
              <a:avLst/>
            </a:prstGeom>
          </p:spPr>
          <p:txBody>
            <a:bodyPr anchor="ctr" rtlCol="false" tIns="50800" lIns="50800" bIns="50800" rIns="50800"/>
            <a:lstStyle/>
            <a:p>
              <a:pPr algn="ctr">
                <a:lnSpc>
                  <a:spcPts val="2181"/>
                </a:lnSpc>
              </a:pPr>
            </a:p>
          </p:txBody>
        </p:sp>
      </p:grpSp>
      <p:sp>
        <p:nvSpPr>
          <p:cNvPr name="TextBox 7" id="7"/>
          <p:cNvSpPr txBox="true"/>
          <p:nvPr/>
        </p:nvSpPr>
        <p:spPr>
          <a:xfrm rot="0">
            <a:off x="5393826" y="2429996"/>
            <a:ext cx="7500348" cy="645541"/>
          </a:xfrm>
          <a:prstGeom prst="rect">
            <a:avLst/>
          </a:prstGeom>
        </p:spPr>
        <p:txBody>
          <a:bodyPr anchor="t" rtlCol="false" tIns="0" lIns="0" bIns="0" rIns="0">
            <a:spAutoFit/>
          </a:bodyPr>
          <a:lstStyle/>
          <a:p>
            <a:pPr algn="l">
              <a:lnSpc>
                <a:spcPts val="4982"/>
              </a:lnSpc>
              <a:spcBef>
                <a:spcPct val="0"/>
              </a:spcBef>
            </a:pPr>
            <a:r>
              <a:rPr lang="en-US" b="true" sz="4700">
                <a:solidFill>
                  <a:srgbClr val="84E3F8"/>
                </a:solidFill>
                <a:latin typeface="TT Lakes Neue Bold"/>
                <a:ea typeface="TT Lakes Neue Bold"/>
                <a:cs typeface="TT Lakes Neue Bold"/>
                <a:sym typeface="TT Lakes Neue Bold"/>
              </a:rPr>
              <a:t>EXISTING SOLUTIONS</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05</a:t>
            </a:r>
          </a:p>
        </p:txBody>
      </p:sp>
      <p:sp>
        <p:nvSpPr>
          <p:cNvPr name="TextBox 9" id="9"/>
          <p:cNvSpPr txBox="true"/>
          <p:nvPr/>
        </p:nvSpPr>
        <p:spPr>
          <a:xfrm rot="0">
            <a:off x="2877599" y="4829380"/>
            <a:ext cx="13759471" cy="3763787"/>
          </a:xfrm>
          <a:prstGeom prst="rect">
            <a:avLst/>
          </a:prstGeom>
        </p:spPr>
        <p:txBody>
          <a:bodyPr anchor="t" rtlCol="false" tIns="0" lIns="0" bIns="0" rIns="0">
            <a:spAutoFit/>
          </a:bodyPr>
          <a:lstStyle/>
          <a:p>
            <a:pPr algn="l">
              <a:lnSpc>
                <a:spcPts val="3665"/>
              </a:lnSpc>
            </a:pPr>
            <a:r>
              <a:rPr lang="en-US" sz="3457" b="true">
                <a:solidFill>
                  <a:srgbClr val="FFFFFF"/>
                </a:solidFill>
                <a:latin typeface="Raleway Bold"/>
                <a:ea typeface="Raleway Bold"/>
                <a:cs typeface="Raleway Bold"/>
                <a:sym typeface="Raleway Bold"/>
              </a:rPr>
              <a:t>Khanmigo by Khan Academy (Khan, 2024)</a:t>
            </a:r>
          </a:p>
          <a:p>
            <a:pPr algn="l">
              <a:lnSpc>
                <a:spcPts val="3665"/>
              </a:lnSpc>
            </a:pPr>
          </a:p>
          <a:p>
            <a:pPr algn="l" marL="746575" indent="-373287" lvl="1">
              <a:lnSpc>
                <a:spcPts val="3665"/>
              </a:lnSpc>
              <a:buFont typeface="Arial"/>
              <a:buChar char="•"/>
            </a:pPr>
            <a:r>
              <a:rPr lang="en-US" b="true" sz="3457">
                <a:solidFill>
                  <a:srgbClr val="FFFFFF"/>
                </a:solidFill>
                <a:latin typeface="Raleway Bold"/>
                <a:ea typeface="Raleway Bold"/>
                <a:cs typeface="Raleway Bold"/>
                <a:sym typeface="Raleway Bold"/>
              </a:rPr>
              <a:t>Creates lesson plans from its own content</a:t>
            </a:r>
          </a:p>
          <a:p>
            <a:pPr algn="l" marL="746575" indent="-373287" lvl="1">
              <a:lnSpc>
                <a:spcPts val="3665"/>
              </a:lnSpc>
              <a:buFont typeface="Arial"/>
              <a:buChar char="•"/>
            </a:pPr>
            <a:r>
              <a:rPr lang="en-US" b="true" sz="3457">
                <a:solidFill>
                  <a:srgbClr val="FFFFFF"/>
                </a:solidFill>
                <a:latin typeface="Raleway Bold"/>
                <a:ea typeface="Raleway Bold"/>
                <a:cs typeface="Raleway Bold"/>
                <a:sym typeface="Raleway Bold"/>
              </a:rPr>
              <a:t>Does not allow for teachers to provide input of specific sources</a:t>
            </a:r>
          </a:p>
          <a:p>
            <a:pPr algn="l">
              <a:lnSpc>
                <a:spcPts val="3665"/>
              </a:lnSpc>
            </a:pPr>
          </a:p>
          <a:p>
            <a:pPr algn="l">
              <a:lnSpc>
                <a:spcPts val="3665"/>
              </a:lnSpc>
            </a:pPr>
          </a:p>
          <a:p>
            <a:pPr algn="l">
              <a:lnSpc>
                <a:spcPts val="2181"/>
              </a:lnSpc>
            </a:pPr>
            <a:r>
              <a:rPr lang="en-US" sz="2058" b="true">
                <a:solidFill>
                  <a:srgbClr val="FFFFFF"/>
                </a:solidFill>
                <a:latin typeface="Raleway Bold"/>
                <a:ea typeface="Raleway Bold"/>
                <a:cs typeface="Raleway Bold"/>
                <a:sym typeface="Raleway Bold"/>
              </a:rPr>
              <a:t>(khanacademy.org/teacher/khanmigo-tools/lesson-plan?platform=KhanAcademy)</a:t>
            </a:r>
          </a:p>
          <a:p>
            <a:pPr algn="l">
              <a:lnSpc>
                <a:spcPts val="2181"/>
              </a:lnSpc>
            </a:pPr>
          </a:p>
        </p:txBody>
      </p:sp>
      <p:sp>
        <p:nvSpPr>
          <p:cNvPr name="TextBox 10" id="10"/>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271999" y="271999"/>
            <a:ext cx="7908899" cy="9743002"/>
            <a:chOff x="0" y="0"/>
            <a:chExt cx="812800" cy="1001291"/>
          </a:xfrm>
        </p:grpSpPr>
        <p:sp>
          <p:nvSpPr>
            <p:cNvPr name="Freeform 3" id="3"/>
            <p:cNvSpPr/>
            <p:nvPr/>
          </p:nvSpPr>
          <p:spPr>
            <a:xfrm flipH="false" flipV="false" rot="0">
              <a:off x="0" y="0"/>
              <a:ext cx="812800" cy="1001291"/>
            </a:xfrm>
            <a:custGeom>
              <a:avLst/>
              <a:gdLst/>
              <a:ahLst/>
              <a:cxnLst/>
              <a:rect r="r" b="b" t="t" l="l"/>
              <a:pathLst>
                <a:path h="1001291" w="812800">
                  <a:moveTo>
                    <a:pt x="0" y="0"/>
                  </a:moveTo>
                  <a:lnTo>
                    <a:pt x="812800" y="0"/>
                  </a:lnTo>
                  <a:lnTo>
                    <a:pt x="812800" y="1001291"/>
                  </a:lnTo>
                  <a:lnTo>
                    <a:pt x="0" y="1001291"/>
                  </a:lnTo>
                  <a:close/>
                </a:path>
              </a:pathLst>
            </a:custGeom>
            <a:blipFill>
              <a:blip r:embed="rId2"/>
              <a:stretch>
                <a:fillRect l="0" t="-11033" r="0" b="-11033"/>
              </a:stretch>
            </a:blipFill>
          </p:spPr>
        </p:sp>
      </p:grpSp>
      <p:grpSp>
        <p:nvGrpSpPr>
          <p:cNvPr name="Group 4" id="4"/>
          <p:cNvGrpSpPr/>
          <p:nvPr/>
        </p:nvGrpSpPr>
        <p:grpSpPr>
          <a:xfrm rot="0">
            <a:off x="9256123" y="1267581"/>
            <a:ext cx="8384422" cy="7490580"/>
            <a:chOff x="0" y="0"/>
            <a:chExt cx="11179230" cy="9987440"/>
          </a:xfrm>
        </p:grpSpPr>
        <p:sp>
          <p:nvSpPr>
            <p:cNvPr name="TextBox 5" id="5"/>
            <p:cNvSpPr txBox="true"/>
            <p:nvPr/>
          </p:nvSpPr>
          <p:spPr>
            <a:xfrm rot="0">
              <a:off x="161667" y="0"/>
              <a:ext cx="10356836" cy="1663700"/>
            </a:xfrm>
            <a:prstGeom prst="rect">
              <a:avLst/>
            </a:prstGeom>
          </p:spPr>
          <p:txBody>
            <a:bodyPr anchor="t" rtlCol="false" tIns="0" lIns="0" bIns="0" rIns="0">
              <a:spAutoFit/>
            </a:bodyPr>
            <a:lstStyle/>
            <a:p>
              <a:pPr algn="l" marL="0" indent="0" lvl="0">
                <a:lnSpc>
                  <a:spcPts val="9855"/>
                </a:lnSpc>
              </a:pPr>
              <a:r>
                <a:rPr lang="en-US" b="true" sz="8212">
                  <a:solidFill>
                    <a:srgbClr val="FFFFFF"/>
                  </a:solidFill>
                  <a:latin typeface="TT Lakes Neue Bold"/>
                  <a:ea typeface="TT Lakes Neue Bold"/>
                  <a:cs typeface="TT Lakes Neue Bold"/>
                  <a:sym typeface="TT Lakes Neue Bold"/>
                </a:rPr>
                <a:t>TECH STACK</a:t>
              </a:r>
            </a:p>
          </p:txBody>
        </p:sp>
        <p:sp>
          <p:nvSpPr>
            <p:cNvPr name="TextBox 6" id="6"/>
            <p:cNvSpPr txBox="true"/>
            <p:nvPr/>
          </p:nvSpPr>
          <p:spPr>
            <a:xfrm rot="0">
              <a:off x="161667" y="2582914"/>
              <a:ext cx="10356836" cy="7404527"/>
            </a:xfrm>
            <a:prstGeom prst="rect">
              <a:avLst/>
            </a:prstGeom>
          </p:spPr>
          <p:txBody>
            <a:bodyPr anchor="t" rtlCol="false" tIns="0" lIns="0" bIns="0" rIns="0">
              <a:spAutoFit/>
            </a:bodyPr>
            <a:lstStyle/>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LLAVA</a:t>
              </a:r>
              <a:r>
                <a:rPr lang="en-US" sz="2599">
                  <a:solidFill>
                    <a:srgbClr val="FFFFFF"/>
                  </a:solidFill>
                  <a:latin typeface="TT Lakes Neue"/>
                  <a:ea typeface="TT Lakes Neue"/>
                  <a:cs typeface="TT Lakes Neue"/>
                  <a:sym typeface="TT Lakes Neue"/>
                </a:rPr>
                <a:t>: PRETRAINED MODEL ACCEPTING BOTH IMAGE, TABLE, AND TEXT INPUTS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BEATIFULSOUP</a:t>
              </a:r>
              <a:r>
                <a:rPr lang="en-US" sz="2599">
                  <a:solidFill>
                    <a:srgbClr val="FFFFFF"/>
                  </a:solidFill>
                  <a:latin typeface="TT Lakes Neue"/>
                  <a:ea typeface="TT Lakes Neue"/>
                  <a:cs typeface="TT Lakes Neue"/>
                  <a:sym typeface="TT Lakes Neue"/>
                </a:rPr>
                <a:t>: EXTRACT IMAGES, TEXT, AND TABLES FROM WEBSITE</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PYMUPDF</a:t>
              </a:r>
              <a:r>
                <a:rPr lang="en-US" sz="2599">
                  <a:solidFill>
                    <a:srgbClr val="FFFFFF"/>
                  </a:solidFill>
                  <a:latin typeface="TT Lakes Neue"/>
                  <a:ea typeface="TT Lakes Neue"/>
                  <a:cs typeface="TT Lakes Neue"/>
                  <a:sym typeface="TT Lakes Neue"/>
                </a:rPr>
                <a:t>: EXTRACT TEXT FROM PDFS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PDFPLUMBER &amp; PILLOW</a:t>
              </a:r>
              <a:r>
                <a:rPr lang="en-US" sz="2599">
                  <a:solidFill>
                    <a:srgbClr val="FFFFFF"/>
                  </a:solidFill>
                  <a:latin typeface="TT Lakes Neue"/>
                  <a:ea typeface="TT Lakes Neue"/>
                  <a:cs typeface="TT Lakes Neue"/>
                  <a:sym typeface="TT Lakes Neue"/>
                </a:rPr>
                <a:t>: EXTRACT IMAGES AND TABLES FROM PDFS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FLASK</a:t>
              </a:r>
              <a:r>
                <a:rPr lang="en-US" sz="2599">
                  <a:solidFill>
                    <a:srgbClr val="FFFFFF"/>
                  </a:solidFill>
                  <a:latin typeface="TT Lakes Neue"/>
                  <a:ea typeface="TT Lakes Neue"/>
                  <a:cs typeface="TT Lakes Neue"/>
                  <a:sym typeface="TT Lakes Neue"/>
                </a:rPr>
                <a:t>: PUBLISH LLM RESPONSE TO WEBPAGE</a:t>
              </a:r>
            </a:p>
          </p:txBody>
        </p:sp>
        <p:sp>
          <p:nvSpPr>
            <p:cNvPr name="AutoShape 7" id="7"/>
            <p:cNvSpPr/>
            <p:nvPr/>
          </p:nvSpPr>
          <p:spPr>
            <a:xfrm>
              <a:off x="0" y="2084753"/>
              <a:ext cx="11179230" cy="0"/>
            </a:xfrm>
            <a:prstGeom prst="line">
              <a:avLst/>
            </a:prstGeom>
            <a:ln cap="flat" w="139700">
              <a:solidFill>
                <a:srgbClr val="FFFFFF"/>
              </a:solidFill>
              <a:prstDash val="solid"/>
              <a:headEnd type="none" len="sm" w="sm"/>
              <a:tailEnd type="none" len="sm" w="sm"/>
            </a:ln>
          </p:spPr>
        </p:sp>
      </p:grpSp>
      <p:sp>
        <p:nvSpPr>
          <p:cNvPr name="TextBox 8" id="8"/>
          <p:cNvSpPr txBox="true"/>
          <p:nvPr/>
        </p:nvSpPr>
        <p:spPr>
          <a:xfrm rot="0">
            <a:off x="16683872" y="9897652"/>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247265"/>
            <a:ext cx="16732871" cy="7718037"/>
          </a:xfrm>
          <a:custGeom>
            <a:avLst/>
            <a:gdLst/>
            <a:ahLst/>
            <a:cxnLst/>
            <a:rect r="r" b="b" t="t" l="l"/>
            <a:pathLst>
              <a:path h="7718037" w="16732871">
                <a:moveTo>
                  <a:pt x="0" y="0"/>
                </a:moveTo>
                <a:lnTo>
                  <a:pt x="16732871" y="0"/>
                </a:lnTo>
                <a:lnTo>
                  <a:pt x="16732871" y="7718037"/>
                </a:lnTo>
                <a:lnTo>
                  <a:pt x="0" y="7718037"/>
                </a:lnTo>
                <a:lnTo>
                  <a:pt x="0" y="0"/>
                </a:lnTo>
                <a:close/>
              </a:path>
            </a:pathLst>
          </a:custGeom>
          <a:blipFill>
            <a:blip r:embed="rId2"/>
            <a:stretch>
              <a:fillRect l="0" t="0" r="0" b="0"/>
            </a:stretch>
          </a:blipFill>
        </p:spPr>
      </p:sp>
      <p:sp>
        <p:nvSpPr>
          <p:cNvPr name="TextBox 3" id="3"/>
          <p:cNvSpPr txBox="true"/>
          <p:nvPr/>
        </p:nvSpPr>
        <p:spPr>
          <a:xfrm rot="0">
            <a:off x="556209" y="1133475"/>
            <a:ext cx="12828569" cy="1113790"/>
          </a:xfrm>
          <a:prstGeom prst="rect">
            <a:avLst/>
          </a:prstGeom>
        </p:spPr>
        <p:txBody>
          <a:bodyPr anchor="t" rtlCol="false" tIns="0" lIns="0" bIns="0" rIns="0">
            <a:spAutoFit/>
          </a:bodyPr>
          <a:lstStyle/>
          <a:p>
            <a:pPr algn="ctr">
              <a:lnSpc>
                <a:spcPts val="8480"/>
              </a:lnSpc>
              <a:spcBef>
                <a:spcPct val="0"/>
              </a:spcBef>
            </a:pPr>
            <a:r>
              <a:rPr lang="en-US" b="true" sz="8000">
                <a:solidFill>
                  <a:srgbClr val="FFFFFF"/>
                </a:solidFill>
                <a:latin typeface="TT Lakes Neue Bold"/>
                <a:ea typeface="TT Lakes Neue Bold"/>
                <a:cs typeface="TT Lakes Neue Bold"/>
                <a:sym typeface="TT Lakes Neue Bold"/>
              </a:rPr>
              <a:t>PROCESS FLOWCHART</a:t>
            </a:r>
          </a:p>
        </p:txBody>
      </p:sp>
      <p:sp>
        <p:nvSpPr>
          <p:cNvPr name="TextBox 4" id="4"/>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386213" y="2247265"/>
            <a:ext cx="13515574" cy="7703877"/>
          </a:xfrm>
          <a:custGeom>
            <a:avLst/>
            <a:gdLst/>
            <a:ahLst/>
            <a:cxnLst/>
            <a:rect r="r" b="b" t="t" l="l"/>
            <a:pathLst>
              <a:path h="7703877" w="13515574">
                <a:moveTo>
                  <a:pt x="0" y="0"/>
                </a:moveTo>
                <a:lnTo>
                  <a:pt x="13515574" y="0"/>
                </a:lnTo>
                <a:lnTo>
                  <a:pt x="13515574" y="7703878"/>
                </a:lnTo>
                <a:lnTo>
                  <a:pt x="0" y="7703878"/>
                </a:lnTo>
                <a:lnTo>
                  <a:pt x="0" y="0"/>
                </a:lnTo>
                <a:close/>
              </a:path>
            </a:pathLst>
          </a:custGeom>
          <a:blipFill>
            <a:blip r:embed="rId2"/>
            <a:stretch>
              <a:fillRect l="0" t="0" r="0" b="0"/>
            </a:stretch>
          </a:blipFill>
        </p:spPr>
      </p:sp>
      <p:sp>
        <p:nvSpPr>
          <p:cNvPr name="TextBox 3" id="3"/>
          <p:cNvSpPr txBox="true"/>
          <p:nvPr/>
        </p:nvSpPr>
        <p:spPr>
          <a:xfrm rot="0">
            <a:off x="556209" y="1133475"/>
            <a:ext cx="15659973" cy="1113790"/>
          </a:xfrm>
          <a:prstGeom prst="rect">
            <a:avLst/>
          </a:prstGeom>
        </p:spPr>
        <p:txBody>
          <a:bodyPr anchor="t" rtlCol="false" tIns="0" lIns="0" bIns="0" rIns="0">
            <a:spAutoFit/>
          </a:bodyPr>
          <a:lstStyle/>
          <a:p>
            <a:pPr algn="ctr">
              <a:lnSpc>
                <a:spcPts val="8480"/>
              </a:lnSpc>
              <a:spcBef>
                <a:spcPct val="0"/>
              </a:spcBef>
            </a:pPr>
            <a:r>
              <a:rPr lang="en-US" b="true" sz="8000">
                <a:solidFill>
                  <a:srgbClr val="FFFFFF"/>
                </a:solidFill>
                <a:latin typeface="TT Lakes Neue Bold"/>
                <a:ea typeface="TT Lakes Neue Bold"/>
                <a:cs typeface="TT Lakes Neue Bold"/>
                <a:sym typeface="TT Lakes Neue Bold"/>
              </a:rPr>
              <a:t>DOCUMENT PROCESSING</a:t>
            </a:r>
          </a:p>
        </p:txBody>
      </p:sp>
      <p:sp>
        <p:nvSpPr>
          <p:cNvPr name="TextBox 4" id="4"/>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11353" y="1495490"/>
            <a:ext cx="9756040" cy="2447879"/>
          </a:xfrm>
          <a:custGeom>
            <a:avLst/>
            <a:gdLst/>
            <a:ahLst/>
            <a:cxnLst/>
            <a:rect r="r" b="b" t="t" l="l"/>
            <a:pathLst>
              <a:path h="2447879" w="9756040">
                <a:moveTo>
                  <a:pt x="0" y="0"/>
                </a:moveTo>
                <a:lnTo>
                  <a:pt x="9756040" y="0"/>
                </a:lnTo>
                <a:lnTo>
                  <a:pt x="9756040" y="2447879"/>
                </a:lnTo>
                <a:lnTo>
                  <a:pt x="0" y="2447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00474" y="4192382"/>
            <a:ext cx="18688947" cy="5715127"/>
            <a:chOff x="0" y="0"/>
            <a:chExt cx="4922192" cy="1505219"/>
          </a:xfrm>
        </p:grpSpPr>
        <p:sp>
          <p:nvSpPr>
            <p:cNvPr name="Freeform 5" id="5"/>
            <p:cNvSpPr/>
            <p:nvPr/>
          </p:nvSpPr>
          <p:spPr>
            <a:xfrm flipH="false" flipV="false" rot="0">
              <a:off x="0" y="0"/>
              <a:ext cx="4922192" cy="1505219"/>
            </a:xfrm>
            <a:custGeom>
              <a:avLst/>
              <a:gdLst/>
              <a:ahLst/>
              <a:cxnLst/>
              <a:rect r="r" b="b" t="t" l="l"/>
              <a:pathLst>
                <a:path h="1505219" w="4922192">
                  <a:moveTo>
                    <a:pt x="0" y="0"/>
                  </a:moveTo>
                  <a:lnTo>
                    <a:pt x="4922192" y="0"/>
                  </a:lnTo>
                  <a:lnTo>
                    <a:pt x="4922192" y="1505219"/>
                  </a:lnTo>
                  <a:lnTo>
                    <a:pt x="0" y="1505219"/>
                  </a:lnTo>
                  <a:close/>
                </a:path>
              </a:pathLst>
            </a:custGeom>
            <a:gradFill rotWithShape="true">
              <a:gsLst>
                <a:gs pos="0">
                  <a:srgbClr val="131F40">
                    <a:alpha val="75000"/>
                  </a:srgbClr>
                </a:gs>
                <a:gs pos="100000">
                  <a:srgbClr val="3D6D81">
                    <a:alpha val="75000"/>
                  </a:srgbClr>
                </a:gs>
              </a:gsLst>
              <a:lin ang="0"/>
            </a:gradFill>
          </p:spPr>
        </p:sp>
        <p:sp>
          <p:nvSpPr>
            <p:cNvPr name="TextBox 6" id="6"/>
            <p:cNvSpPr txBox="true"/>
            <p:nvPr/>
          </p:nvSpPr>
          <p:spPr>
            <a:xfrm>
              <a:off x="0" y="28575"/>
              <a:ext cx="4922192" cy="1476644"/>
            </a:xfrm>
            <a:prstGeom prst="rect">
              <a:avLst/>
            </a:prstGeom>
          </p:spPr>
          <p:txBody>
            <a:bodyPr anchor="ctr" rtlCol="false" tIns="50800" lIns="50800" bIns="50800" rIns="50800"/>
            <a:lstStyle/>
            <a:p>
              <a:pPr algn="ctr">
                <a:lnSpc>
                  <a:spcPts val="2181"/>
                </a:lnSpc>
              </a:pPr>
            </a:p>
          </p:txBody>
        </p:sp>
      </p:grpSp>
      <p:sp>
        <p:nvSpPr>
          <p:cNvPr name="Freeform 7" id="7"/>
          <p:cNvSpPr/>
          <p:nvPr/>
        </p:nvSpPr>
        <p:spPr>
          <a:xfrm flipH="false" flipV="false" rot="0">
            <a:off x="2802846" y="4624454"/>
            <a:ext cx="12682308" cy="4850983"/>
          </a:xfrm>
          <a:custGeom>
            <a:avLst/>
            <a:gdLst/>
            <a:ahLst/>
            <a:cxnLst/>
            <a:rect r="r" b="b" t="t" l="l"/>
            <a:pathLst>
              <a:path h="4850983" w="12682308">
                <a:moveTo>
                  <a:pt x="0" y="0"/>
                </a:moveTo>
                <a:lnTo>
                  <a:pt x="12682308" y="0"/>
                </a:lnTo>
                <a:lnTo>
                  <a:pt x="12682308" y="4850983"/>
                </a:lnTo>
                <a:lnTo>
                  <a:pt x="0" y="4850983"/>
                </a:lnTo>
                <a:lnTo>
                  <a:pt x="0" y="0"/>
                </a:lnTo>
                <a:close/>
              </a:path>
            </a:pathLst>
          </a:custGeom>
          <a:blipFill>
            <a:blip r:embed="rId6"/>
            <a:stretch>
              <a:fillRect l="0" t="0" r="0" b="0"/>
            </a:stretch>
          </a:blipFill>
        </p:spPr>
      </p:sp>
      <p:sp>
        <p:nvSpPr>
          <p:cNvPr name="TextBox 8" id="8"/>
          <p:cNvSpPr txBox="true"/>
          <p:nvPr/>
        </p:nvSpPr>
        <p:spPr>
          <a:xfrm rot="0">
            <a:off x="8184071" y="2646157"/>
            <a:ext cx="1919859" cy="688975"/>
          </a:xfrm>
          <a:prstGeom prst="rect">
            <a:avLst/>
          </a:prstGeom>
        </p:spPr>
        <p:txBody>
          <a:bodyPr anchor="t" rtlCol="false" tIns="0" lIns="0" bIns="0" rIns="0">
            <a:spAutoFit/>
          </a:bodyPr>
          <a:lstStyle/>
          <a:p>
            <a:pPr algn="l">
              <a:lnSpc>
                <a:spcPts val="5300"/>
              </a:lnSpc>
              <a:spcBef>
                <a:spcPct val="0"/>
              </a:spcBef>
            </a:pPr>
            <a:r>
              <a:rPr lang="en-US" b="true" sz="5000">
                <a:solidFill>
                  <a:srgbClr val="FFFFFF"/>
                </a:solidFill>
                <a:latin typeface="TT Lakes Neue Bold"/>
                <a:ea typeface="TT Lakes Neue Bold"/>
                <a:cs typeface="TT Lakes Neue Bold"/>
                <a:sym typeface="TT Lakes Neue Bold"/>
              </a:rPr>
              <a:t>PLAN</a:t>
            </a:r>
          </a:p>
        </p:txBody>
      </p:sp>
      <p:sp>
        <p:nvSpPr>
          <p:cNvPr name="TextBox 9" id="9"/>
          <p:cNvSpPr txBox="true"/>
          <p:nvPr/>
        </p:nvSpPr>
        <p:spPr>
          <a:xfrm rot="0">
            <a:off x="6334246" y="2018887"/>
            <a:ext cx="6560959" cy="645541"/>
          </a:xfrm>
          <a:prstGeom prst="rect">
            <a:avLst/>
          </a:prstGeom>
        </p:spPr>
        <p:txBody>
          <a:bodyPr anchor="t" rtlCol="false" tIns="0" lIns="0" bIns="0" rIns="0">
            <a:spAutoFit/>
          </a:bodyPr>
          <a:lstStyle/>
          <a:p>
            <a:pPr algn="l">
              <a:lnSpc>
                <a:spcPts val="4982"/>
              </a:lnSpc>
              <a:spcBef>
                <a:spcPct val="0"/>
              </a:spcBef>
            </a:pPr>
            <a:r>
              <a:rPr lang="en-US" b="true" sz="4700">
                <a:solidFill>
                  <a:srgbClr val="84E3F8"/>
                </a:solidFill>
                <a:latin typeface="TT Lakes Neue Bold"/>
                <a:ea typeface="TT Lakes Neue Bold"/>
                <a:cs typeface="TT Lakes Neue Bold"/>
                <a:sym typeface="TT Lakes Neue Bold"/>
              </a:rPr>
              <a:t>IMPLEMENTATION </a:t>
            </a:r>
          </a:p>
        </p:txBody>
      </p:sp>
      <p:sp>
        <p:nvSpPr>
          <p:cNvPr name="TextBox 10" id="10"/>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09</a:t>
            </a:r>
          </a:p>
        </p:txBody>
      </p:sp>
      <p:sp>
        <p:nvSpPr>
          <p:cNvPr name="TextBox 11" id="11"/>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DAGfB_ugzKo</dc:identifier>
  <dcterms:modified xsi:type="dcterms:W3CDTF">2011-08-01T06:04:30Z</dcterms:modified>
  <cp:revision>1</cp:revision>
  <dc:title>tech</dc:title>
</cp:coreProperties>
</file>