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2ed8ffc3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2ed8ffc3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2ed8ffc3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2ed8ffc3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2ed8ffc3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2ed8ffc3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42ed8ffc3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42ed8ffc3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2ed8ffc3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42ed8ffc3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2ed8ffc39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2ed8ffc39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2ed8ffc3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42ed8ffc3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2ed8ffc3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2ed8ffc3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9ae355c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9ae355c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2ed8ff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2ed8ff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9ae355c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9ae355c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2ed8ffc3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2ed8ffc3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2ed8ffc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2ed8ffc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2ed8ffc3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2ed8ffc3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2ed8ffc3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2ed8ffc3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2ed8ffc3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2ed8ffc3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uffer.com/library/social-media-sites/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</a:t>
            </a:r>
            <a:r>
              <a:rPr lang="en"/>
              <a:t> YouTube</a:t>
            </a:r>
            <a:br>
              <a:rPr lang="en"/>
            </a:br>
            <a:r>
              <a:rPr lang="en"/>
              <a:t>Spam Comments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Eddieb Sadat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11700" y="746875"/>
            <a:ext cx="42603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Three Prediction Models: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SVC (Support Vector Machine)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SGD (Stochastic Gradient Descent)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DecisionTree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Testing multiple parameters for each model with fixed random seed.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(139 total different combinations to check!)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865138" y="649375"/>
            <a:ext cx="379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Best Model: SVC (kernel = poly, C = 5)</a:t>
            </a:r>
            <a:endParaRPr sz="1200"/>
          </a:p>
        </p:txBody>
      </p:sp>
      <p:sp>
        <p:nvSpPr>
          <p:cNvPr id="164" name="Google Shape;164;p22"/>
          <p:cNvSpPr txBox="1"/>
          <p:nvPr/>
        </p:nvSpPr>
        <p:spPr>
          <a:xfrm>
            <a:off x="4132850" y="3743200"/>
            <a:ext cx="22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(Confusion Matrix)</a:t>
            </a:r>
            <a:endParaRPr sz="1000"/>
          </a:p>
        </p:txBody>
      </p:sp>
      <p:sp>
        <p:nvSpPr>
          <p:cNvPr id="165" name="Google Shape;165;p22"/>
          <p:cNvSpPr txBox="1"/>
          <p:nvPr/>
        </p:nvSpPr>
        <p:spPr>
          <a:xfrm>
            <a:off x="4946750" y="4274025"/>
            <a:ext cx="139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(Accuracy)</a:t>
            </a:r>
            <a:endParaRPr sz="1600"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150" y="1122225"/>
            <a:ext cx="3791975" cy="263717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775" y="3801150"/>
            <a:ext cx="2271375" cy="84338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801" y="1076775"/>
            <a:ext cx="3792001" cy="2666417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 b="0" l="0" r="80713" t="0"/>
          <a:stretch/>
        </p:blipFill>
        <p:spPr>
          <a:xfrm>
            <a:off x="1094999" y="973963"/>
            <a:ext cx="1255609" cy="28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 rotWithShape="1">
          <a:blip r:embed="rId4">
            <a:alphaModFix/>
          </a:blip>
          <a:srcRect b="0" l="82875" r="0" t="0"/>
          <a:stretch/>
        </p:blipFill>
        <p:spPr>
          <a:xfrm>
            <a:off x="2350609" y="973963"/>
            <a:ext cx="1114839" cy="28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4817800" y="649375"/>
            <a:ext cx="37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Best Model: DecisionTree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4209050" y="3743200"/>
            <a:ext cx="22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(Confusion Matrix)</a:t>
            </a:r>
            <a:endParaRPr sz="1000"/>
          </a:p>
        </p:txBody>
      </p:sp>
      <p:sp>
        <p:nvSpPr>
          <p:cNvPr id="178" name="Google Shape;178;p23"/>
          <p:cNvSpPr txBox="1"/>
          <p:nvPr/>
        </p:nvSpPr>
        <p:spPr>
          <a:xfrm>
            <a:off x="5022950" y="4274025"/>
            <a:ext cx="139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(Accuracy)</a:t>
            </a:r>
            <a:endParaRPr sz="1600"/>
          </a:p>
        </p:txBody>
      </p:sp>
      <p:sp>
        <p:nvSpPr>
          <p:cNvPr id="179" name="Google Shape;179;p23"/>
          <p:cNvSpPr txBox="1"/>
          <p:nvPr/>
        </p:nvSpPr>
        <p:spPr>
          <a:xfrm>
            <a:off x="384225" y="434175"/>
            <a:ext cx="37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Importance of Each Attribute</a:t>
            </a: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1095000" y="973984"/>
            <a:ext cx="2370600" cy="2796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417050" y="3848675"/>
            <a:ext cx="37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Remove last three.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4817800" y="1624275"/>
            <a:ext cx="37920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C0000"/>
                </a:solidFill>
              </a:rPr>
              <a:t>WORSE</a:t>
            </a:r>
            <a:br>
              <a:rPr b="1" lang="en" sz="6000">
                <a:solidFill>
                  <a:srgbClr val="CC0000"/>
                </a:solidFill>
              </a:rPr>
            </a:br>
            <a:r>
              <a:rPr b="1" lang="en" sz="6000">
                <a:solidFill>
                  <a:srgbClr val="CC0000"/>
                </a:solidFill>
              </a:rPr>
              <a:t>RESULTS</a:t>
            </a:r>
            <a:endParaRPr b="1" sz="5600">
              <a:solidFill>
                <a:srgbClr val="CC0000"/>
              </a:solidFill>
            </a:endParaRPr>
          </a:p>
        </p:txBody>
      </p:sp>
      <p:pic>
        <p:nvPicPr>
          <p:cNvPr id="183" name="Google Shape;18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000" y="3787496"/>
            <a:ext cx="2212800" cy="831437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Modeling: Custom + NLP</a:t>
            </a:r>
            <a:endParaRPr b="1" sz="3020"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FEFEF"/>
                </a:solidFill>
              </a:rPr>
              <a:t>Combining Custom with NLP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25" y="1740249"/>
            <a:ext cx="8313349" cy="2589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11700" y="746875"/>
            <a:ext cx="42603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Three Prediction Models: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SVC (Support Vector Machine)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SGD (Stochastic Gradient Descent)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DecisionTree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Testing multiple parameters for each model with fixed random seed.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(139 total different combinations to check!)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5"/>
          <p:cNvSpPr txBox="1"/>
          <p:nvPr/>
        </p:nvSpPr>
        <p:spPr>
          <a:xfrm>
            <a:off x="4865138" y="649375"/>
            <a:ext cx="379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</a:rPr>
              <a:t>Best Model: SVC (kernel = linear, C = 1)</a:t>
            </a:r>
            <a:endParaRPr sz="1100"/>
          </a:p>
        </p:txBody>
      </p:sp>
      <p:sp>
        <p:nvSpPr>
          <p:cNvPr id="199" name="Google Shape;199;p25"/>
          <p:cNvSpPr txBox="1"/>
          <p:nvPr/>
        </p:nvSpPr>
        <p:spPr>
          <a:xfrm>
            <a:off x="4285250" y="3743200"/>
            <a:ext cx="22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(Confusion Matrix)</a:t>
            </a:r>
            <a:endParaRPr sz="1000"/>
          </a:p>
        </p:txBody>
      </p:sp>
      <p:sp>
        <p:nvSpPr>
          <p:cNvPr id="200" name="Google Shape;200;p25"/>
          <p:cNvSpPr txBox="1"/>
          <p:nvPr/>
        </p:nvSpPr>
        <p:spPr>
          <a:xfrm>
            <a:off x="5099150" y="4274025"/>
            <a:ext cx="139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(Accuracy)</a:t>
            </a:r>
            <a:endParaRPr sz="1600"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840" y="1145275"/>
            <a:ext cx="3776607" cy="263717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2" name="Google Shape;20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931" y="3831950"/>
            <a:ext cx="2102523" cy="87317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425" y="1111075"/>
            <a:ext cx="3746753" cy="263212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81017" t="0"/>
          <a:stretch/>
        </p:blipFill>
        <p:spPr>
          <a:xfrm>
            <a:off x="1375568" y="895875"/>
            <a:ext cx="925063" cy="297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 b="0" l="81854" r="0" t="0"/>
          <a:stretch/>
        </p:blipFill>
        <p:spPr>
          <a:xfrm>
            <a:off x="2300632" y="895875"/>
            <a:ext cx="884255" cy="2977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4209050" y="3743200"/>
            <a:ext cx="22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(Confusion Matrix)</a:t>
            </a:r>
            <a:endParaRPr sz="1000"/>
          </a:p>
        </p:txBody>
      </p:sp>
      <p:sp>
        <p:nvSpPr>
          <p:cNvPr id="212" name="Google Shape;212;p26"/>
          <p:cNvSpPr txBox="1"/>
          <p:nvPr/>
        </p:nvSpPr>
        <p:spPr>
          <a:xfrm>
            <a:off x="5022950" y="4274025"/>
            <a:ext cx="139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(Accuracy)</a:t>
            </a:r>
            <a:endParaRPr sz="1600"/>
          </a:p>
        </p:txBody>
      </p:sp>
      <p:sp>
        <p:nvSpPr>
          <p:cNvPr id="213" name="Google Shape;213;p26"/>
          <p:cNvSpPr txBox="1"/>
          <p:nvPr/>
        </p:nvSpPr>
        <p:spPr>
          <a:xfrm>
            <a:off x="384225" y="434175"/>
            <a:ext cx="37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Importance of Each Attribute</a:t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1375575" y="895875"/>
            <a:ext cx="1809300" cy="29775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384225" y="3841700"/>
            <a:ext cx="37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Remove last four.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4817800" y="1624275"/>
            <a:ext cx="37920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CC0000"/>
                </a:solidFill>
              </a:rPr>
              <a:t>WORSE</a:t>
            </a:r>
            <a:br>
              <a:rPr b="1" lang="en" sz="6000">
                <a:solidFill>
                  <a:srgbClr val="CC0000"/>
                </a:solidFill>
              </a:rPr>
            </a:br>
            <a:r>
              <a:rPr b="1" lang="en" sz="6000">
                <a:solidFill>
                  <a:srgbClr val="CC0000"/>
                </a:solidFill>
              </a:rPr>
              <a:t>RESULTS</a:t>
            </a:r>
            <a:endParaRPr b="1" sz="5600">
              <a:solidFill>
                <a:srgbClr val="CC0000"/>
              </a:solidFill>
            </a:endParaRPr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000" y="3787496"/>
            <a:ext cx="2212800" cy="831437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26"/>
          <p:cNvSpPr txBox="1"/>
          <p:nvPr/>
        </p:nvSpPr>
        <p:spPr>
          <a:xfrm>
            <a:off x="4865138" y="649375"/>
            <a:ext cx="379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FEFEF"/>
                </a:solidFill>
              </a:rPr>
              <a:t>Best Model: SVC (kernel = linear, C = 1)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The best model was produced by identifying whether or not the following words were present in the comments:</a:t>
            </a:r>
            <a:endParaRPr>
              <a:solidFill>
                <a:srgbClr val="EFEFEF"/>
              </a:solidFill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check, com, please, youtube, subscribe, channel, song, love, views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-40700" y="3160450"/>
            <a:ext cx="22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(Confusion Matrix)</a:t>
            </a:r>
            <a:endParaRPr sz="1000"/>
          </a:p>
        </p:txBody>
      </p:sp>
      <p:sp>
        <p:nvSpPr>
          <p:cNvPr id="227" name="Google Shape;227;p27"/>
          <p:cNvSpPr txBox="1"/>
          <p:nvPr/>
        </p:nvSpPr>
        <p:spPr>
          <a:xfrm>
            <a:off x="773200" y="3691275"/>
            <a:ext cx="139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(Accuracy)</a:t>
            </a:r>
            <a:endParaRPr sz="16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1625" y="2322825"/>
            <a:ext cx="3791975" cy="263717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6175" y="3219725"/>
            <a:ext cx="2271375" cy="84338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Discussion</a:t>
            </a:r>
            <a:endParaRPr b="1"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NLP is very important for spam identification.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SVP Linear takes a VERY long time with </a:t>
            </a:r>
            <a:r>
              <a:rPr lang="en">
                <a:solidFill>
                  <a:srgbClr val="EFEFEF"/>
                </a:solidFill>
              </a:rPr>
              <a:t>complex</a:t>
            </a:r>
            <a:r>
              <a:rPr lang="en">
                <a:solidFill>
                  <a:srgbClr val="EFEFEF"/>
                </a:solidFill>
              </a:rPr>
              <a:t> variables, especially with higher C values.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en">
                <a:solidFill>
                  <a:srgbClr val="EFEFEF"/>
                </a:solidFill>
              </a:rPr>
              <a:t>The current dataset only takes comments from the top 10 music videos as of 2015.</a:t>
            </a:r>
            <a:endParaRPr>
              <a:solidFill>
                <a:srgbClr val="EFEFE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en" sz="1800">
                <a:solidFill>
                  <a:srgbClr val="EFEFEF"/>
                </a:solidFill>
              </a:rPr>
              <a:t>The model will likely perform considerably worse if tested on comments from other types of videos or from different dates.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en" sz="1800">
                <a:solidFill>
                  <a:srgbClr val="EFEFEF"/>
                </a:solidFill>
              </a:rPr>
              <a:t>Utilize video categories to build multiple models rather than one big one.</a:t>
            </a:r>
            <a:endParaRPr sz="1800">
              <a:solidFill>
                <a:srgbClr val="EFEFEF"/>
              </a:solidFill>
            </a:endParaRPr>
          </a:p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What questions do you have?</a:t>
            </a:r>
            <a:endParaRPr sz="5100"/>
          </a:p>
        </p:txBody>
      </p:sp>
      <p:sp>
        <p:nvSpPr>
          <p:cNvPr id="242" name="Google Shape;24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Background</a:t>
            </a:r>
            <a:endParaRPr b="1"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76275"/>
            <a:ext cx="85206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EFEF"/>
                </a:solidFill>
              </a:rPr>
              <a:t>YouTube is one of the biggest media platforms (2 Billion + Monthly Active Users)</a:t>
            </a:r>
            <a:r>
              <a:rPr baseline="-25000" lang="en" sz="2000">
                <a:solidFill>
                  <a:srgbClr val="EFEFEF"/>
                </a:solidFill>
              </a:rPr>
              <a:t>[1]</a:t>
            </a:r>
            <a:endParaRPr sz="2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EFEF"/>
                </a:solidFill>
              </a:rPr>
              <a:t>Spam comments make User Experience worse: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User interactions are flooded with unwanted messages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Users are vulnerable to scam messages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●"/>
            </a:pPr>
            <a:r>
              <a:rPr lang="en" sz="2000">
                <a:solidFill>
                  <a:srgbClr val="EFEFEF"/>
                </a:solidFill>
              </a:rPr>
              <a:t>Backend flooded with data → expensive, potential downtime…</a:t>
            </a:r>
            <a:endParaRPr sz="2000">
              <a:solidFill>
                <a:srgbClr val="EFEFE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-457200" y="4886100"/>
            <a:ext cx="421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accent5"/>
                </a:solidFill>
              </a:rPr>
              <a:t>1 </a:t>
            </a:r>
            <a:r>
              <a:rPr lang="en" sz="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https://buffer.com/library/social-media-sites/</a:t>
            </a:r>
            <a:endParaRPr sz="400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27900" l="0" r="0" t="26836"/>
          <a:stretch/>
        </p:blipFill>
        <p:spPr>
          <a:xfrm>
            <a:off x="2579253" y="3592551"/>
            <a:ext cx="3985504" cy="120042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Motivation</a:t>
            </a:r>
            <a:endParaRPr b="1" sz="302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2000"/>
              <a:buAutoNum type="arabicPeriod"/>
            </a:pPr>
            <a:r>
              <a:rPr lang="en" sz="2000">
                <a:solidFill>
                  <a:srgbClr val="EFEFEF"/>
                </a:solidFill>
              </a:rPr>
              <a:t>P</a:t>
            </a:r>
            <a:r>
              <a:rPr lang="en" sz="2000">
                <a:solidFill>
                  <a:srgbClr val="EFEFEF"/>
                </a:solidFill>
              </a:rPr>
              <a:t>rotect users, save costs, and create a better overall media products. 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2000"/>
              <a:buAutoNum type="arabicPeriod"/>
            </a:pPr>
            <a:r>
              <a:rPr lang="en" sz="2000">
                <a:solidFill>
                  <a:srgbClr val="EFEFEF"/>
                </a:solidFill>
              </a:rPr>
              <a:t>Can potentially be applied outside of YouTube.</a:t>
            </a:r>
            <a:endParaRPr sz="2000">
              <a:solidFill>
                <a:srgbClr val="EFEFEF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1200"/>
              </a:spcAft>
              <a:buClr>
                <a:srgbClr val="EFEFEF"/>
              </a:buClr>
              <a:buSzPts val="2000"/>
              <a:buAutoNum type="arabicPeriod"/>
            </a:pPr>
            <a:r>
              <a:rPr lang="en" sz="2000">
                <a:solidFill>
                  <a:srgbClr val="EFEFEF"/>
                </a:solidFill>
              </a:rPr>
              <a:t>Learn more about Natural Language Processing (NLP) and sklearn.</a:t>
            </a:r>
            <a:endParaRPr sz="2000">
              <a:solidFill>
                <a:srgbClr val="EFEFE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01475"/>
            <a:ext cx="1558794" cy="166127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27575" l="25719" r="25845" t="28860"/>
          <a:stretch/>
        </p:blipFill>
        <p:spPr>
          <a:xfrm>
            <a:off x="2746800" y="3001475"/>
            <a:ext cx="3193200" cy="1661276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11598" l="8432" r="13637" t="0"/>
          <a:stretch/>
        </p:blipFill>
        <p:spPr>
          <a:xfrm>
            <a:off x="6641575" y="3001475"/>
            <a:ext cx="2114525" cy="166127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987050" y="3439563"/>
            <a:ext cx="643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3900">
                <a:solidFill>
                  <a:srgbClr val="FFD966"/>
                </a:solidFill>
              </a:rPr>
              <a:t>+</a:t>
            </a:r>
            <a:endParaRPr b="1" sz="3300">
              <a:solidFill>
                <a:srgbClr val="FFD966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967925" y="3439563"/>
            <a:ext cx="643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3900">
                <a:solidFill>
                  <a:srgbClr val="FFD966"/>
                </a:solidFill>
              </a:rPr>
              <a:t>=</a:t>
            </a:r>
            <a:endParaRPr b="1" sz="33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Data Description</a:t>
            </a:r>
            <a:endParaRPr sz="302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888" y="2241400"/>
            <a:ext cx="3622925" cy="1600134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025" y="1140475"/>
            <a:ext cx="3950749" cy="127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025" y="2416235"/>
            <a:ext cx="3950750" cy="70273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135000" y="2147900"/>
            <a:ext cx="3621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3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025" y="3457720"/>
            <a:ext cx="3950749" cy="1340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1750" y="3980518"/>
            <a:ext cx="3657599" cy="97030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 rot="10800000">
            <a:off x="4859200" y="3980550"/>
            <a:ext cx="3654300" cy="968100"/>
          </a:xfrm>
          <a:prstGeom prst="wedgeRectCallout">
            <a:avLst>
              <a:gd fmla="val 45160" name="adj1"/>
              <a:gd fmla="val 207876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61750" y="613425"/>
            <a:ext cx="3657601" cy="143753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Preparation</a:t>
            </a:r>
            <a:endParaRPr b="1" sz="302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EFEF"/>
                </a:solidFill>
              </a:rPr>
              <a:t>Removed useless columns.</a:t>
            </a:r>
            <a:endParaRPr sz="2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FEFEF"/>
                </a:solidFill>
              </a:rPr>
              <a:t>All five dataframes </a:t>
            </a:r>
            <a:r>
              <a:rPr lang="en" sz="2000">
                <a:solidFill>
                  <a:srgbClr val="EFEFEF"/>
                </a:solidFill>
              </a:rPr>
              <a:t>concatenated.</a:t>
            </a:r>
            <a:endParaRPr sz="2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EFEFEF"/>
                </a:solidFill>
              </a:rPr>
              <a:t>Check distribution of target class.</a:t>
            </a:r>
            <a:endParaRPr sz="2000">
              <a:solidFill>
                <a:srgbClr val="EFEFEF"/>
              </a:solidFill>
            </a:endParaRPr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100" y="1706275"/>
            <a:ext cx="7699924" cy="6454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9" name="Google Shape;99;p17"/>
          <p:cNvCxnSpPr/>
          <p:nvPr/>
        </p:nvCxnSpPr>
        <p:spPr>
          <a:xfrm flipH="1" rot="2700000">
            <a:off x="2143558" y="2025497"/>
            <a:ext cx="1170545" cy="700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 flipH="1" rot="8100000">
            <a:off x="2143558" y="2025497"/>
            <a:ext cx="1170545" cy="700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/>
          <p:nvPr/>
        </p:nvCxnSpPr>
        <p:spPr>
          <a:xfrm flipH="1" rot="2700000">
            <a:off x="4955383" y="1996422"/>
            <a:ext cx="1170545" cy="700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7"/>
          <p:cNvCxnSpPr/>
          <p:nvPr/>
        </p:nvCxnSpPr>
        <p:spPr>
          <a:xfrm flipH="1" rot="8100000">
            <a:off x="4955383" y="1996422"/>
            <a:ext cx="1170545" cy="7004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7"/>
          <p:cNvPicPr preferRelativeResize="0"/>
          <p:nvPr/>
        </p:nvPicPr>
        <p:blipFill rotWithShape="1">
          <a:blip r:embed="rId4">
            <a:alphaModFix/>
          </a:blip>
          <a:srcRect b="0" l="0" r="0" t="6751"/>
          <a:stretch/>
        </p:blipFill>
        <p:spPr>
          <a:xfrm>
            <a:off x="853100" y="3678549"/>
            <a:ext cx="2000250" cy="914875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17"/>
          <p:cNvSpPr txBox="1"/>
          <p:nvPr/>
        </p:nvSpPr>
        <p:spPr>
          <a:xfrm>
            <a:off x="4048150" y="3889688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Looks healthy!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853350" y="3650625"/>
            <a:ext cx="115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EFEFEF"/>
                </a:solidFill>
              </a:rPr>
              <a:t>(Spam)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2853350" y="4143225"/>
            <a:ext cx="1159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EFEFEF"/>
                </a:solidFill>
              </a:rPr>
              <a:t>(Ham)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Modeling: Custom Parameters (no NLP)</a:t>
            </a:r>
            <a:endParaRPr b="1" sz="3020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Four new columns added: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Comment character length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Author Name character length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Comment number of special characters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Author Name number of special characters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250" y="3053225"/>
            <a:ext cx="3767550" cy="192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280" y="1017725"/>
            <a:ext cx="7663432" cy="391925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746875"/>
            <a:ext cx="42603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Three Prediction Models: 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SVC (Support Vector Machine)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SGD (Stochastic Gradient Descent)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DecisionTree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Testing </a:t>
            </a:r>
            <a:r>
              <a:rPr lang="en">
                <a:solidFill>
                  <a:srgbClr val="EFEFEF"/>
                </a:solidFill>
              </a:rPr>
              <a:t>multiple</a:t>
            </a:r>
            <a:r>
              <a:rPr lang="en">
                <a:solidFill>
                  <a:srgbClr val="EFEFEF"/>
                </a:solidFill>
              </a:rPr>
              <a:t> parameters for each model with fixed random seed.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(139 total different combinations to check!)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858" y="3770542"/>
            <a:ext cx="2172609" cy="86533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500" y="1062200"/>
            <a:ext cx="3791975" cy="2680992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9"/>
          <p:cNvSpPr txBox="1"/>
          <p:nvPr/>
        </p:nvSpPr>
        <p:spPr>
          <a:xfrm>
            <a:off x="4817800" y="649375"/>
            <a:ext cx="37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Best Model: DecisionTree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4209050" y="3743200"/>
            <a:ext cx="22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(Confusion Matrix)</a:t>
            </a:r>
            <a:endParaRPr sz="1000"/>
          </a:p>
        </p:txBody>
      </p:sp>
      <p:sp>
        <p:nvSpPr>
          <p:cNvPr id="126" name="Google Shape;126;p19"/>
          <p:cNvSpPr txBox="1"/>
          <p:nvPr/>
        </p:nvSpPr>
        <p:spPr>
          <a:xfrm>
            <a:off x="5022950" y="4274025"/>
            <a:ext cx="139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(Accuracy)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858" y="3770542"/>
            <a:ext cx="2172609" cy="86533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5500" y="1062200"/>
            <a:ext cx="3791975" cy="2680992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0"/>
          <p:cNvSpPr txBox="1"/>
          <p:nvPr/>
        </p:nvSpPr>
        <p:spPr>
          <a:xfrm>
            <a:off x="4817800" y="649375"/>
            <a:ext cx="37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Best Model: DecisionTree</a:t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4209050" y="3743200"/>
            <a:ext cx="22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(Confusion Matrix)</a:t>
            </a:r>
            <a:endParaRPr sz="1000"/>
          </a:p>
        </p:txBody>
      </p:sp>
      <p:sp>
        <p:nvSpPr>
          <p:cNvPr id="136" name="Google Shape;136;p20"/>
          <p:cNvSpPr txBox="1"/>
          <p:nvPr/>
        </p:nvSpPr>
        <p:spPr>
          <a:xfrm>
            <a:off x="5022950" y="4274025"/>
            <a:ext cx="139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EFEFEF"/>
                </a:solidFill>
              </a:rPr>
              <a:t>(Accuracy)</a:t>
            </a:r>
            <a:endParaRPr sz="1600"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5">
            <a:alphaModFix/>
          </a:blip>
          <a:srcRect b="0" l="0" r="85216" t="0"/>
          <a:stretch/>
        </p:blipFill>
        <p:spPr>
          <a:xfrm>
            <a:off x="910350" y="1401350"/>
            <a:ext cx="127157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5">
            <a:alphaModFix/>
          </a:blip>
          <a:srcRect b="0" l="82356" r="573" t="0"/>
          <a:stretch/>
        </p:blipFill>
        <p:spPr>
          <a:xfrm>
            <a:off x="2181925" y="1401350"/>
            <a:ext cx="1468174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/>
        </p:nvSpPr>
        <p:spPr>
          <a:xfrm>
            <a:off x="384225" y="967575"/>
            <a:ext cx="37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Importance of Each Attribute</a:t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921375" y="1389050"/>
            <a:ext cx="2778000" cy="16383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414375" y="3281500"/>
            <a:ext cx="3792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FEFEF"/>
                </a:solidFill>
              </a:rPr>
              <a:t>Number of special characters</a:t>
            </a:r>
            <a:br>
              <a:rPr lang="en" sz="1800">
                <a:solidFill>
                  <a:srgbClr val="EFEFEF"/>
                </a:solidFill>
              </a:rPr>
            </a:br>
            <a:r>
              <a:rPr lang="en" sz="1800">
                <a:solidFill>
                  <a:srgbClr val="EFEFEF"/>
                </a:solidFill>
              </a:rPr>
              <a:t>i</a:t>
            </a:r>
            <a:r>
              <a:rPr lang="en" sz="1800">
                <a:solidFill>
                  <a:srgbClr val="EFEFEF"/>
                </a:solidFill>
              </a:rPr>
              <a:t>n Author Name has very </a:t>
            </a:r>
            <a:br>
              <a:rPr lang="en" sz="1800">
                <a:solidFill>
                  <a:srgbClr val="EFEFEF"/>
                </a:solidFill>
              </a:rPr>
            </a:br>
            <a:r>
              <a:rPr lang="en" sz="1800">
                <a:solidFill>
                  <a:srgbClr val="EFEFEF"/>
                </a:solidFill>
              </a:rPr>
              <a:t>l</a:t>
            </a:r>
            <a:r>
              <a:rPr lang="en" sz="1800">
                <a:solidFill>
                  <a:srgbClr val="EFEFEF"/>
                </a:solidFill>
              </a:rPr>
              <a:t>ow importance. Delete!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4817800" y="1624275"/>
            <a:ext cx="37920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rgbClr val="CC0000"/>
                </a:solidFill>
              </a:rPr>
              <a:t>NO</a:t>
            </a:r>
            <a:br>
              <a:rPr b="1" lang="en" sz="6500">
                <a:solidFill>
                  <a:srgbClr val="CC0000"/>
                </a:solidFill>
              </a:rPr>
            </a:br>
            <a:r>
              <a:rPr b="1" lang="en" sz="6500">
                <a:solidFill>
                  <a:srgbClr val="CC0000"/>
                </a:solidFill>
              </a:rPr>
              <a:t>CHANGE</a:t>
            </a:r>
            <a:endParaRPr b="1" sz="610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Modeling: NLP</a:t>
            </a:r>
            <a:endParaRPr b="1" sz="3020"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FEFEF"/>
                </a:solidFill>
              </a:rPr>
              <a:t>Split data into Spam and Ham → Find the most frequent words in each.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349" y="1732150"/>
            <a:ext cx="3080350" cy="304837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825" y="1732150"/>
            <a:ext cx="2963273" cy="3048374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1"/>
          <p:cNvSpPr/>
          <p:nvPr/>
        </p:nvSpPr>
        <p:spPr>
          <a:xfrm>
            <a:off x="1514700" y="2080075"/>
            <a:ext cx="1982400" cy="13263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1514700" y="3978700"/>
            <a:ext cx="1982400" cy="251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4925675" y="2080075"/>
            <a:ext cx="1982400" cy="5376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4925675" y="2903800"/>
            <a:ext cx="1982400" cy="251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68523"/>
            <a:ext cx="8520602" cy="3262503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