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handoutMasterIdLst>
    <p:handoutMasterId r:id="rId18"/>
  </p:handoutMasterIdLst>
  <p:sldIdLst>
    <p:sldId id="264" r:id="rId5"/>
    <p:sldId id="267" r:id="rId6"/>
    <p:sldId id="275" r:id="rId7"/>
    <p:sldId id="289" r:id="rId8"/>
    <p:sldId id="291" r:id="rId9"/>
    <p:sldId id="266" r:id="rId10"/>
    <p:sldId id="286" r:id="rId11"/>
    <p:sldId id="287" r:id="rId12"/>
    <p:sldId id="288" r:id="rId13"/>
    <p:sldId id="268" r:id="rId14"/>
    <p:sldId id="280" r:id="rId15"/>
    <p:sldId id="281" r:id="rId1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A6C"/>
    <a:srgbClr val="05CFFF"/>
    <a:srgbClr val="E73A1C"/>
    <a:srgbClr val="242424"/>
    <a:srgbClr val="DC243F"/>
    <a:srgbClr val="D34328"/>
    <a:srgbClr val="F4A628"/>
    <a:srgbClr val="2C3533"/>
    <a:srgbClr val="308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78682" autoAdjust="0"/>
  </p:normalViewPr>
  <p:slideViewPr>
    <p:cSldViewPr snapToGrid="0" snapToObjects="1">
      <p:cViewPr>
        <p:scale>
          <a:sx n="66" d="100"/>
          <a:sy n="66" d="100"/>
        </p:scale>
        <p:origin x="2152" y="616"/>
      </p:cViewPr>
      <p:guideLst>
        <p:guide orient="horz" pos="2205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6EE2-E416-534D-A38E-36FCDFBAE2AC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EB31-7C84-7045-8BFC-EA6955735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2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5F4D9-B643-4DF3-B79F-9B358A027476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E3B45-E3AF-469A-9360-B1FBDE3F9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使用案例圖 類比圖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3B45-E3AF-469A-9360-B1FBDE3F9C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3B45-E3AF-469A-9360-B1FBDE3F9C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3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3B45-E3AF-469A-9360-B1FBDE3F9C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8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3B45-E3AF-469A-9360-B1FBDE3F9C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9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3B45-E3AF-469A-9360-B1FBDE3F9C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2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利用行動支付</a:t>
            </a:r>
            <a:r>
              <a:rPr lang="en-US" altLang="zh-TW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APP</a:t>
            </a:r>
            <a:r>
              <a:rPr lang="zh-TW" altLang="en-US" sz="1200" spc="2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進行付款與娃娃機連接即可進行遊戲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3B45-E3AF-469A-9360-B1FBDE3F9C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4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5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C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D34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4A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3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553A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308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02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676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8" r:id="rId2"/>
    <p:sldLayoutId id="2147493462" r:id="rId3"/>
    <p:sldLayoutId id="2147493463" r:id="rId4"/>
    <p:sldLayoutId id="2147493464" r:id="rId5"/>
    <p:sldLayoutId id="2147493465" r:id="rId6"/>
    <p:sldLayoutId id="2147493466" r:id="rId7"/>
    <p:sldLayoutId id="2147493467" r:id="rId8"/>
    <p:sldLayoutId id="2147493494" r:id="rId9"/>
    <p:sldLayoutId id="2147493495" r:id="rId10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5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 flipV="1">
            <a:off x="4843092" y="0"/>
            <a:ext cx="2507405" cy="1267672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rgbClr val="DC243F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812021" y="4922252"/>
            <a:ext cx="656954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第八組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0424016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廖晋緯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0424028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李東穎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0424064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許至慶</a:t>
            </a:r>
            <a:endParaRPr lang="en-US" altLang="zh-CN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8413" y="2274838"/>
            <a:ext cx="6396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7200" b="1" dirty="0" smtClean="0">
                <a:solidFill>
                  <a:schemeClr val="bg1"/>
                </a:solidFill>
              </a:rPr>
              <a:t>校園行動支付示範系統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48" y="77487"/>
            <a:ext cx="906487" cy="9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824541" y="1895808"/>
            <a:ext cx="2544507" cy="2544501"/>
            <a:chOff x="4824541" y="1895808"/>
            <a:chExt cx="2544507" cy="2544501"/>
          </a:xfrm>
        </p:grpSpPr>
        <p:sp>
          <p:nvSpPr>
            <p:cNvPr id="2" name="椭圆 1"/>
            <p:cNvSpPr/>
            <p:nvPr/>
          </p:nvSpPr>
          <p:spPr>
            <a:xfrm>
              <a:off x="4824541" y="1895808"/>
              <a:ext cx="2544507" cy="25445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prstClr val="white"/>
                </a:solidFill>
                <a:ea typeface="宋体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5010916" y="2082183"/>
              <a:ext cx="2171757" cy="2171752"/>
            </a:xfrm>
            <a:prstGeom prst="ellipse">
              <a:avLst/>
            </a:prstGeom>
            <a:solidFill>
              <a:srgbClr val="2C35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8000" b="1" dirty="0" smtClean="0">
                  <a:solidFill>
                    <a:prstClr val="white"/>
                  </a:solidFill>
                  <a:ea typeface="宋体"/>
                </a:rPr>
                <a:t>04</a:t>
              </a:r>
              <a:endParaRPr kumimoji="1" lang="zh-CN" altLang="en-US" sz="8000" b="1" dirty="0">
                <a:solidFill>
                  <a:prstClr val="white"/>
                </a:solidFill>
                <a:ea typeface="宋体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39729" y="5437642"/>
            <a:ext cx="314131" cy="538908"/>
            <a:chOff x="5939729" y="5437642"/>
            <a:chExt cx="314131" cy="538908"/>
          </a:xfrm>
        </p:grpSpPr>
        <p:sp>
          <p:nvSpPr>
            <p:cNvPr id="4" name="燕尾形 3"/>
            <p:cNvSpPr/>
            <p:nvPr/>
          </p:nvSpPr>
          <p:spPr>
            <a:xfrm rot="5400000">
              <a:off x="5973843" y="5403528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 rot="5400000">
              <a:off x="5973843" y="5550031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 rot="5400000">
              <a:off x="5973843" y="5696533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22838" y="570831"/>
            <a:ext cx="3747912" cy="572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2667" b="1" dirty="0" smtClean="0">
                <a:solidFill>
                  <a:schemeClr val="bg1"/>
                </a:solidFill>
                <a:ea typeface="微软雅黑"/>
                <a:cs typeface="微软雅黑"/>
              </a:rPr>
              <a:t>甘特</a:t>
            </a:r>
            <a:r>
              <a:rPr lang="zh-TW" altLang="en-US" sz="2667" b="1" dirty="0">
                <a:solidFill>
                  <a:schemeClr val="bg1"/>
                </a:solidFill>
                <a:ea typeface="微软雅黑"/>
                <a:cs typeface="微软雅黑"/>
              </a:rPr>
              <a:t>圖</a:t>
            </a:r>
            <a:endParaRPr lang="en-US" altLang="zh-CN" sz="2667" b="1" dirty="0" smtClean="0">
              <a:solidFill>
                <a:schemeClr val="bg1"/>
              </a:solidFill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526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2" y="-57151"/>
            <a:ext cx="10757918" cy="6858001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cxnSp>
        <p:nvCxnSpPr>
          <p:cNvPr id="25" name="直接连接符 82"/>
          <p:cNvCxnSpPr/>
          <p:nvPr/>
        </p:nvCxnSpPr>
        <p:spPr>
          <a:xfrm>
            <a:off x="-2875219" y="3980328"/>
            <a:ext cx="2267839" cy="0"/>
          </a:xfrm>
          <a:prstGeom prst="line">
            <a:avLst/>
          </a:prstGeom>
          <a:ln>
            <a:solidFill>
              <a:srgbClr val="F4A6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-2875219" y="4202176"/>
            <a:ext cx="643628" cy="643628"/>
            <a:chOff x="757843" y="2935436"/>
            <a:chExt cx="482721" cy="482721"/>
          </a:xfrm>
        </p:grpSpPr>
        <p:sp>
          <p:nvSpPr>
            <p:cNvPr id="34" name="Oval 59"/>
            <p:cNvSpPr/>
            <p:nvPr/>
          </p:nvSpPr>
          <p:spPr>
            <a:xfrm>
              <a:off x="757843" y="2935436"/>
              <a:ext cx="482721" cy="4827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4A6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200"/>
            </a:p>
          </p:txBody>
        </p:sp>
        <p:grpSp>
          <p:nvGrpSpPr>
            <p:cNvPr id="35" name="Group 60"/>
            <p:cNvGrpSpPr/>
            <p:nvPr/>
          </p:nvGrpSpPr>
          <p:grpSpPr>
            <a:xfrm>
              <a:off x="825508" y="3006866"/>
              <a:ext cx="347391" cy="411291"/>
              <a:chOff x="1375885" y="1198807"/>
              <a:chExt cx="1009650" cy="1195367"/>
            </a:xfrm>
            <a:solidFill>
              <a:srgbClr val="F4A628"/>
            </a:solidFill>
          </p:grpSpPr>
          <p:grpSp>
            <p:nvGrpSpPr>
              <p:cNvPr id="36" name="Group 61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38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39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  <p:sp>
            <p:nvSpPr>
              <p:cNvPr id="37" name="Freeform 62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3200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-2195817" y="4134139"/>
            <a:ext cx="1709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dirty="0">
                <a:solidFill>
                  <a:srgbClr val="1E3240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733" dirty="0">
              <a:solidFill>
                <a:srgbClr val="1E3240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-3012603" y="2927331"/>
            <a:ext cx="2542607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3" dirty="0">
                <a:solidFill>
                  <a:schemeClr val="bg1">
                    <a:lumMod val="75000"/>
                  </a:schemeClr>
                </a:solidFill>
                <a:latin typeface="HelveticaNeueLT Pro 67 MdCnO" panose="020B0606030502030204" pitchFamily="34" charset="0"/>
              </a:rPr>
              <a:t>点击此处添加文本信息。</a:t>
            </a:r>
          </a:p>
          <a:p>
            <a:pPr>
              <a:lnSpc>
                <a:spcPct val="120000"/>
              </a:lnSpc>
            </a:pPr>
            <a:r>
              <a:rPr lang="zh-CN" altLang="en-US" sz="1333" dirty="0">
                <a:solidFill>
                  <a:schemeClr val="bg1">
                    <a:lumMod val="75000"/>
                  </a:schemeClr>
                </a:solidFill>
                <a:latin typeface="HelveticaNeueLT Pro 67 MdCnO" panose="020B0606030502030204" pitchFamily="34" charset="0"/>
              </a:rPr>
              <a:t>建议正文</a:t>
            </a:r>
            <a:r>
              <a:rPr lang="en-US" altLang="zh-CN" sz="1333" dirty="0">
                <a:solidFill>
                  <a:schemeClr val="bg1">
                    <a:lumMod val="75000"/>
                  </a:schemeClr>
                </a:solidFill>
                <a:latin typeface="HelveticaNeueLT Pro 67 MdCnO" panose="020B0606030502030204" pitchFamily="34" charset="0"/>
              </a:rPr>
              <a:t>10</a:t>
            </a:r>
            <a:r>
              <a:rPr lang="zh-CN" altLang="en-US" sz="1333" dirty="0">
                <a:solidFill>
                  <a:schemeClr val="bg1">
                    <a:lumMod val="75000"/>
                  </a:schemeClr>
                </a:solidFill>
                <a:latin typeface="HelveticaNeueLT Pro 67 MdCnO" panose="020B0606030502030204" pitchFamily="34" charset="0"/>
              </a:rPr>
              <a:t>号字，</a:t>
            </a:r>
            <a:r>
              <a:rPr lang="en-US" altLang="zh-CN" sz="1333" dirty="0">
                <a:solidFill>
                  <a:schemeClr val="bg1">
                    <a:lumMod val="75000"/>
                  </a:schemeClr>
                </a:solidFill>
                <a:latin typeface="HelveticaNeueLT Pro 67 MdCnO" panose="020B0606030502030204" pitchFamily="34" charset="0"/>
              </a:rPr>
              <a:t>1.3</a:t>
            </a:r>
            <a:r>
              <a:rPr lang="zh-CN" altLang="en-US" sz="1333" dirty="0">
                <a:solidFill>
                  <a:schemeClr val="bg1">
                    <a:lumMod val="75000"/>
                  </a:schemeClr>
                </a:solidFill>
                <a:latin typeface="HelveticaNeueLT Pro 67 MdCnO" panose="020B0606030502030204" pitchFamily="34" charset="0"/>
              </a:rPr>
              <a:t>倍字间距。</a:t>
            </a:r>
            <a:endParaRPr lang="zh-CN" altLang="zh-CN" sz="1333" dirty="0">
              <a:solidFill>
                <a:schemeClr val="bg1">
                  <a:lumMod val="75000"/>
                </a:schemeClr>
              </a:solidFill>
              <a:latin typeface="HelveticaNeueLT Pro 67 MdCnO" panose="020B0606030502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3012604" y="1592733"/>
            <a:ext cx="1709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dirty="0">
                <a:solidFill>
                  <a:srgbClr val="1E3240"/>
                </a:solidFill>
                <a:latin typeface="HelveticaNeueLT Pro 67 MdCn" panose="020B0606030502030204" pitchFamily="34" charset="0"/>
              </a:rPr>
              <a:t>9,300</a:t>
            </a:r>
            <a:endParaRPr lang="zh-CN" altLang="en-US" sz="3733" dirty="0">
              <a:solidFill>
                <a:srgbClr val="1E3240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685926" y="1747062"/>
            <a:ext cx="123935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 dirty="0">
                <a:solidFill>
                  <a:srgbClr val="1E3240"/>
                </a:solidFill>
                <a:latin typeface="HelveticaNeueLT Pro 67 MdCn" panose="020B0606030502030204" pitchFamily="34" charset="0"/>
              </a:rPr>
              <a:t>Million</a:t>
            </a:r>
            <a:endParaRPr lang="zh-CN" altLang="en-US" sz="2133" dirty="0">
              <a:solidFill>
                <a:srgbClr val="1E3240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0" name="矩形 39"/>
          <p:cNvSpPr/>
          <p:nvPr/>
        </p:nvSpPr>
        <p:spPr>
          <a:xfrm>
            <a:off x="-2904706" y="2417862"/>
            <a:ext cx="2095445" cy="379656"/>
          </a:xfrm>
          <a:prstGeom prst="rect">
            <a:avLst/>
          </a:prstGeom>
          <a:solidFill>
            <a:srgbClr val="F4A62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867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642" t="21517" r="1695" b="3870"/>
          <a:stretch/>
        </p:blipFill>
        <p:spPr>
          <a:xfrm>
            <a:off x="494930" y="253785"/>
            <a:ext cx="10235922" cy="470781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957982" y="4495442"/>
            <a:ext cx="2741541" cy="2450535"/>
            <a:chOff x="5837974" y="1649150"/>
            <a:chExt cx="2610992" cy="2396957"/>
          </a:xfrm>
        </p:grpSpPr>
        <p:grpSp>
          <p:nvGrpSpPr>
            <p:cNvPr id="8" name="组合 48"/>
            <p:cNvGrpSpPr/>
            <p:nvPr/>
          </p:nvGrpSpPr>
          <p:grpSpPr>
            <a:xfrm>
              <a:off x="5837974" y="1649150"/>
              <a:ext cx="2396955" cy="2396957"/>
              <a:chOff x="1535219" y="3885172"/>
              <a:chExt cx="2396955" cy="2396957"/>
            </a:xfrm>
          </p:grpSpPr>
          <p:sp>
            <p:nvSpPr>
              <p:cNvPr id="14" name="椭圆 13"/>
              <p:cNvSpPr/>
              <p:nvPr/>
            </p:nvSpPr>
            <p:spPr bwMode="auto">
              <a:xfrm>
                <a:off x="1535219" y="3885172"/>
                <a:ext cx="2396955" cy="2396957"/>
              </a:xfrm>
              <a:prstGeom prst="ellipse">
                <a:avLst/>
              </a:prstGeom>
              <a:solidFill>
                <a:srgbClr val="DC243F"/>
              </a:solidFill>
              <a:ln w="12700" cap="flat" cmpd="sng" algn="ctr">
                <a:noFill/>
                <a:prstDash val="solid"/>
                <a:miter lim="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94"/>
                <a:endParaRPr lang="zh-CN" altLang="en-US" sz="3200"/>
              </a:p>
            </p:txBody>
          </p:sp>
          <p:sp>
            <p:nvSpPr>
              <p:cNvPr id="15" name="AutoShape 2"/>
              <p:cNvSpPr>
                <a:spLocks/>
              </p:cNvSpPr>
              <p:nvPr/>
            </p:nvSpPr>
            <p:spPr bwMode="auto">
              <a:xfrm>
                <a:off x="1686671" y="4600422"/>
                <a:ext cx="2076616" cy="4515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ex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bg1"/>
                    </a:solidFill>
                  </a:rPr>
                  <a:t>甘特</a:t>
                </a:r>
                <a:r>
                  <a:rPr lang="zh-TW" altLang="en-US" b="1" dirty="0">
                    <a:solidFill>
                      <a:schemeClr val="bg1"/>
                    </a:solidFill>
                  </a:rPr>
                  <a:t>圖</a:t>
                </a:r>
                <a:endParaRPr lang="zh-CN" altLang="zh-CN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组合 56"/>
              <p:cNvGrpSpPr/>
              <p:nvPr/>
            </p:nvGrpSpPr>
            <p:grpSpPr>
              <a:xfrm>
                <a:off x="2092671" y="5008142"/>
                <a:ext cx="1282050" cy="893045"/>
                <a:chOff x="4984441" y="3312181"/>
                <a:chExt cx="1282050" cy="893045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4984441" y="3312181"/>
                  <a:ext cx="1282050" cy="8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333" dirty="0" smtClean="0">
                      <a:solidFill>
                        <a:schemeClr val="bg1"/>
                      </a:solidFill>
                      <a:latin typeface="HelveticaNeueLT Pro 67 MdCn" panose="020B0606030502030204" pitchFamily="34" charset="0"/>
                    </a:rPr>
                    <a:t>5</a:t>
                  </a:r>
                  <a:r>
                    <a:rPr lang="en-US" altLang="zh-TW" sz="5333" dirty="0" smtClean="0">
                      <a:solidFill>
                        <a:schemeClr val="bg1"/>
                      </a:solidFill>
                      <a:latin typeface="HelveticaNeueLT Pro 67 MdCn" panose="020B0606030502030204" pitchFamily="34" charset="0"/>
                    </a:rPr>
                    <a:t>5</a:t>
                  </a:r>
                  <a:r>
                    <a:rPr lang="en-US" altLang="zh-CN" sz="5333" dirty="0" smtClean="0">
                      <a:solidFill>
                        <a:schemeClr val="bg1"/>
                      </a:solidFill>
                      <a:latin typeface="HelveticaNeueLT Pro 67 MdCn" panose="020B0606030502030204" pitchFamily="34" charset="0"/>
                    </a:rPr>
                    <a:t>%</a:t>
                  </a:r>
                  <a:endParaRPr lang="zh-CN" altLang="en-US" sz="5333" dirty="0">
                    <a:solidFill>
                      <a:schemeClr val="bg1"/>
                    </a:solidFill>
                    <a:latin typeface="HelveticaNeueLT Pro 67 MdCn" panose="020B0606030502030204" pitchFamily="34" charset="0"/>
                  </a:endParaRPr>
                </a:p>
              </p:txBody>
            </p:sp>
            <p:cxnSp>
              <p:nvCxnSpPr>
                <p:cNvPr id="22" name="直接连接符 62"/>
                <p:cNvCxnSpPr/>
                <p:nvPr/>
              </p:nvCxnSpPr>
              <p:spPr>
                <a:xfrm>
                  <a:off x="5149911" y="4014126"/>
                  <a:ext cx="95111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4"/>
              <p:cNvGrpSpPr>
                <a:grpSpLocks noChangeAspect="1"/>
              </p:cNvGrpSpPr>
              <p:nvPr/>
            </p:nvGrpSpPr>
            <p:grpSpPr bwMode="auto">
              <a:xfrm>
                <a:off x="2539226" y="4069449"/>
                <a:ext cx="429044" cy="416644"/>
                <a:chOff x="3202" y="1607"/>
                <a:chExt cx="1730" cy="1680"/>
              </a:xfrm>
              <a:solidFill>
                <a:schemeClr val="bg1"/>
              </a:solidFill>
            </p:grpSpPr>
            <p:sp>
              <p:nvSpPr>
                <p:cNvPr id="18" name="Freeform 45"/>
                <p:cNvSpPr>
                  <a:spLocks/>
                </p:cNvSpPr>
                <p:nvPr/>
              </p:nvSpPr>
              <p:spPr bwMode="auto">
                <a:xfrm>
                  <a:off x="3202" y="1607"/>
                  <a:ext cx="1521" cy="1336"/>
                </a:xfrm>
                <a:custGeom>
                  <a:avLst/>
                  <a:gdLst>
                    <a:gd name="T0" fmla="*/ 93 w 327"/>
                    <a:gd name="T1" fmla="*/ 5 h 287"/>
                    <a:gd name="T2" fmla="*/ 123 w 327"/>
                    <a:gd name="T3" fmla="*/ 4 h 287"/>
                    <a:gd name="T4" fmla="*/ 201 w 327"/>
                    <a:gd name="T5" fmla="*/ 37 h 287"/>
                    <a:gd name="T6" fmla="*/ 224 w 327"/>
                    <a:gd name="T7" fmla="*/ 39 h 287"/>
                    <a:gd name="T8" fmla="*/ 299 w 327"/>
                    <a:gd name="T9" fmla="*/ 11 h 287"/>
                    <a:gd name="T10" fmla="*/ 320 w 327"/>
                    <a:gd name="T11" fmla="*/ 9 h 287"/>
                    <a:gd name="T12" fmla="*/ 325 w 327"/>
                    <a:gd name="T13" fmla="*/ 29 h 287"/>
                    <a:gd name="T14" fmla="*/ 325 w 327"/>
                    <a:gd name="T15" fmla="*/ 133 h 287"/>
                    <a:gd name="T16" fmla="*/ 297 w 327"/>
                    <a:gd name="T17" fmla="*/ 104 h 287"/>
                    <a:gd name="T18" fmla="*/ 296 w 327"/>
                    <a:gd name="T19" fmla="*/ 44 h 287"/>
                    <a:gd name="T20" fmla="*/ 214 w 327"/>
                    <a:gd name="T21" fmla="*/ 72 h 287"/>
                    <a:gd name="T22" fmla="*/ 109 w 327"/>
                    <a:gd name="T23" fmla="*/ 29 h 287"/>
                    <a:gd name="T24" fmla="*/ 27 w 327"/>
                    <a:gd name="T25" fmla="*/ 67 h 287"/>
                    <a:gd name="T26" fmla="*/ 27 w 327"/>
                    <a:gd name="T27" fmla="*/ 249 h 287"/>
                    <a:gd name="T28" fmla="*/ 94 w 327"/>
                    <a:gd name="T29" fmla="*/ 219 h 287"/>
                    <a:gd name="T30" fmla="*/ 105 w 327"/>
                    <a:gd name="T31" fmla="*/ 247 h 287"/>
                    <a:gd name="T32" fmla="*/ 23 w 327"/>
                    <a:gd name="T33" fmla="*/ 283 h 287"/>
                    <a:gd name="T34" fmla="*/ 2 w 327"/>
                    <a:gd name="T35" fmla="*/ 285 h 287"/>
                    <a:gd name="T36" fmla="*/ 2 w 327"/>
                    <a:gd name="T37" fmla="*/ 46 h 287"/>
                    <a:gd name="T38" fmla="*/ 93 w 327"/>
                    <a:gd name="T39" fmla="*/ 5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7" h="287">
                      <a:moveTo>
                        <a:pt x="93" y="5"/>
                      </a:moveTo>
                      <a:cubicBezTo>
                        <a:pt x="102" y="0"/>
                        <a:pt x="113" y="0"/>
                        <a:pt x="123" y="4"/>
                      </a:cubicBezTo>
                      <a:cubicBezTo>
                        <a:pt x="149" y="15"/>
                        <a:pt x="175" y="25"/>
                        <a:pt x="201" y="37"/>
                      </a:cubicBezTo>
                      <a:cubicBezTo>
                        <a:pt x="208" y="41"/>
                        <a:pt x="216" y="42"/>
                        <a:pt x="224" y="39"/>
                      </a:cubicBezTo>
                      <a:cubicBezTo>
                        <a:pt x="249" y="30"/>
                        <a:pt x="274" y="20"/>
                        <a:pt x="299" y="11"/>
                      </a:cubicBezTo>
                      <a:cubicBezTo>
                        <a:pt x="305" y="8"/>
                        <a:pt x="313" y="7"/>
                        <a:pt x="320" y="9"/>
                      </a:cubicBezTo>
                      <a:cubicBezTo>
                        <a:pt x="327" y="13"/>
                        <a:pt x="325" y="22"/>
                        <a:pt x="325" y="29"/>
                      </a:cubicBezTo>
                      <a:cubicBezTo>
                        <a:pt x="325" y="64"/>
                        <a:pt x="326" y="99"/>
                        <a:pt x="325" y="133"/>
                      </a:cubicBezTo>
                      <a:cubicBezTo>
                        <a:pt x="316" y="123"/>
                        <a:pt x="307" y="113"/>
                        <a:pt x="297" y="104"/>
                      </a:cubicBezTo>
                      <a:cubicBezTo>
                        <a:pt x="296" y="84"/>
                        <a:pt x="297" y="64"/>
                        <a:pt x="296" y="44"/>
                      </a:cubicBezTo>
                      <a:cubicBezTo>
                        <a:pt x="268" y="50"/>
                        <a:pt x="242" y="66"/>
                        <a:pt x="214" y="72"/>
                      </a:cubicBezTo>
                      <a:cubicBezTo>
                        <a:pt x="178" y="61"/>
                        <a:pt x="144" y="43"/>
                        <a:pt x="109" y="29"/>
                      </a:cubicBezTo>
                      <a:cubicBezTo>
                        <a:pt x="98" y="34"/>
                        <a:pt x="44" y="59"/>
                        <a:pt x="27" y="67"/>
                      </a:cubicBezTo>
                      <a:cubicBezTo>
                        <a:pt x="26" y="81"/>
                        <a:pt x="25" y="203"/>
                        <a:pt x="27" y="249"/>
                      </a:cubicBezTo>
                      <a:cubicBezTo>
                        <a:pt x="50" y="241"/>
                        <a:pt x="72" y="229"/>
                        <a:pt x="94" y="219"/>
                      </a:cubicBezTo>
                      <a:cubicBezTo>
                        <a:pt x="101" y="227"/>
                        <a:pt x="103" y="237"/>
                        <a:pt x="105" y="247"/>
                      </a:cubicBezTo>
                      <a:cubicBezTo>
                        <a:pt x="77" y="258"/>
                        <a:pt x="51" y="272"/>
                        <a:pt x="23" y="283"/>
                      </a:cubicBezTo>
                      <a:cubicBezTo>
                        <a:pt x="16" y="287"/>
                        <a:pt x="9" y="285"/>
                        <a:pt x="2" y="285"/>
                      </a:cubicBezTo>
                      <a:cubicBezTo>
                        <a:pt x="1" y="235"/>
                        <a:pt x="0" y="77"/>
                        <a:pt x="2" y="46"/>
                      </a:cubicBezTo>
                      <a:cubicBezTo>
                        <a:pt x="32" y="32"/>
                        <a:pt x="63" y="19"/>
                        <a:pt x="9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1"/>
                </a:p>
              </p:txBody>
            </p:sp>
            <p:sp>
              <p:nvSpPr>
                <p:cNvPr id="19" name="Freeform 46"/>
                <p:cNvSpPr>
                  <a:spLocks noEditPoints="1"/>
                </p:cNvSpPr>
                <p:nvPr/>
              </p:nvSpPr>
              <p:spPr bwMode="auto">
                <a:xfrm>
                  <a:off x="3700" y="2068"/>
                  <a:ext cx="1232" cy="1219"/>
                </a:xfrm>
                <a:custGeom>
                  <a:avLst/>
                  <a:gdLst>
                    <a:gd name="T0" fmla="*/ 13 w 265"/>
                    <a:gd name="T1" fmla="*/ 118 h 262"/>
                    <a:gd name="T2" fmla="*/ 98 w 265"/>
                    <a:gd name="T3" fmla="*/ 2 h 262"/>
                    <a:gd name="T4" fmla="*/ 167 w 265"/>
                    <a:gd name="T5" fmla="*/ 21 h 262"/>
                    <a:gd name="T6" fmla="*/ 198 w 265"/>
                    <a:gd name="T7" fmla="*/ 58 h 262"/>
                    <a:gd name="T8" fmla="*/ 206 w 265"/>
                    <a:gd name="T9" fmla="*/ 110 h 262"/>
                    <a:gd name="T10" fmla="*/ 184 w 265"/>
                    <a:gd name="T11" fmla="*/ 167 h 262"/>
                    <a:gd name="T12" fmla="*/ 215 w 265"/>
                    <a:gd name="T13" fmla="*/ 181 h 262"/>
                    <a:gd name="T14" fmla="*/ 255 w 265"/>
                    <a:gd name="T15" fmla="*/ 220 h 262"/>
                    <a:gd name="T16" fmla="*/ 224 w 265"/>
                    <a:gd name="T17" fmla="*/ 252 h 262"/>
                    <a:gd name="T18" fmla="*/ 177 w 265"/>
                    <a:gd name="T19" fmla="*/ 211 h 262"/>
                    <a:gd name="T20" fmla="*/ 161 w 265"/>
                    <a:gd name="T21" fmla="*/ 183 h 262"/>
                    <a:gd name="T22" fmla="*/ 90 w 265"/>
                    <a:gd name="T23" fmla="*/ 195 h 262"/>
                    <a:gd name="T24" fmla="*/ 13 w 265"/>
                    <a:gd name="T25" fmla="*/ 118 h 262"/>
                    <a:gd name="T26" fmla="*/ 100 w 265"/>
                    <a:gd name="T27" fmla="*/ 36 h 262"/>
                    <a:gd name="T28" fmla="*/ 50 w 265"/>
                    <a:gd name="T29" fmla="*/ 74 h 262"/>
                    <a:gd name="T30" fmla="*/ 82 w 265"/>
                    <a:gd name="T31" fmla="*/ 158 h 262"/>
                    <a:gd name="T32" fmla="*/ 171 w 265"/>
                    <a:gd name="T33" fmla="*/ 115 h 262"/>
                    <a:gd name="T34" fmla="*/ 100 w 265"/>
                    <a:gd name="T35" fmla="*/ 36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65" h="262">
                      <a:moveTo>
                        <a:pt x="13" y="118"/>
                      </a:moveTo>
                      <a:cubicBezTo>
                        <a:pt x="0" y="64"/>
                        <a:pt x="44" y="7"/>
                        <a:pt x="98" y="2"/>
                      </a:cubicBezTo>
                      <a:cubicBezTo>
                        <a:pt x="120" y="0"/>
                        <a:pt x="150" y="7"/>
                        <a:pt x="167" y="21"/>
                      </a:cubicBezTo>
                      <a:cubicBezTo>
                        <a:pt x="180" y="30"/>
                        <a:pt x="190" y="44"/>
                        <a:pt x="198" y="58"/>
                      </a:cubicBezTo>
                      <a:cubicBezTo>
                        <a:pt x="205" y="72"/>
                        <a:pt x="207" y="95"/>
                        <a:pt x="206" y="110"/>
                      </a:cubicBezTo>
                      <a:cubicBezTo>
                        <a:pt x="205" y="131"/>
                        <a:pt x="192" y="148"/>
                        <a:pt x="184" y="167"/>
                      </a:cubicBezTo>
                      <a:cubicBezTo>
                        <a:pt x="195" y="170"/>
                        <a:pt x="207" y="172"/>
                        <a:pt x="215" y="181"/>
                      </a:cubicBezTo>
                      <a:cubicBezTo>
                        <a:pt x="228" y="195"/>
                        <a:pt x="246" y="204"/>
                        <a:pt x="255" y="220"/>
                      </a:cubicBezTo>
                      <a:cubicBezTo>
                        <a:pt x="265" y="239"/>
                        <a:pt x="242" y="262"/>
                        <a:pt x="224" y="252"/>
                      </a:cubicBezTo>
                      <a:cubicBezTo>
                        <a:pt x="207" y="240"/>
                        <a:pt x="192" y="225"/>
                        <a:pt x="177" y="211"/>
                      </a:cubicBezTo>
                      <a:cubicBezTo>
                        <a:pt x="168" y="204"/>
                        <a:pt x="172" y="189"/>
                        <a:pt x="161" y="183"/>
                      </a:cubicBezTo>
                      <a:cubicBezTo>
                        <a:pt x="139" y="193"/>
                        <a:pt x="114" y="202"/>
                        <a:pt x="90" y="195"/>
                      </a:cubicBezTo>
                      <a:cubicBezTo>
                        <a:pt x="51" y="188"/>
                        <a:pt x="20" y="156"/>
                        <a:pt x="13" y="118"/>
                      </a:cubicBezTo>
                      <a:close/>
                      <a:moveTo>
                        <a:pt x="100" y="36"/>
                      </a:moveTo>
                      <a:cubicBezTo>
                        <a:pt x="78" y="40"/>
                        <a:pt x="59" y="54"/>
                        <a:pt x="50" y="74"/>
                      </a:cubicBezTo>
                      <a:cubicBezTo>
                        <a:pt x="38" y="105"/>
                        <a:pt x="50" y="145"/>
                        <a:pt x="82" y="158"/>
                      </a:cubicBezTo>
                      <a:cubicBezTo>
                        <a:pt x="117" y="175"/>
                        <a:pt x="163" y="153"/>
                        <a:pt x="171" y="115"/>
                      </a:cubicBezTo>
                      <a:cubicBezTo>
                        <a:pt x="184" y="73"/>
                        <a:pt x="142" y="28"/>
                        <a:pt x="100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1"/>
                </a:p>
              </p:txBody>
            </p:sp>
            <p:sp>
              <p:nvSpPr>
                <p:cNvPr id="20" name="Freeform 47"/>
                <p:cNvSpPr>
                  <a:spLocks/>
                </p:cNvSpPr>
                <p:nvPr/>
              </p:nvSpPr>
              <p:spPr bwMode="auto">
                <a:xfrm>
                  <a:off x="3951" y="2501"/>
                  <a:ext cx="279" cy="297"/>
                </a:xfrm>
                <a:custGeom>
                  <a:avLst/>
                  <a:gdLst>
                    <a:gd name="T0" fmla="*/ 0 w 60"/>
                    <a:gd name="T1" fmla="*/ 10 h 64"/>
                    <a:gd name="T2" fmla="*/ 19 w 60"/>
                    <a:gd name="T3" fmla="*/ 1 h 64"/>
                    <a:gd name="T4" fmla="*/ 31 w 60"/>
                    <a:gd name="T5" fmla="*/ 27 h 64"/>
                    <a:gd name="T6" fmla="*/ 59 w 60"/>
                    <a:gd name="T7" fmla="*/ 42 h 64"/>
                    <a:gd name="T8" fmla="*/ 60 w 60"/>
                    <a:gd name="T9" fmla="*/ 58 h 64"/>
                    <a:gd name="T10" fmla="*/ 0 w 60"/>
                    <a:gd name="T11" fmla="*/ 1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4">
                      <a:moveTo>
                        <a:pt x="0" y="10"/>
                      </a:moveTo>
                      <a:cubicBezTo>
                        <a:pt x="1" y="0"/>
                        <a:pt x="12" y="0"/>
                        <a:pt x="19" y="1"/>
                      </a:cubicBezTo>
                      <a:cubicBezTo>
                        <a:pt x="21" y="10"/>
                        <a:pt x="24" y="20"/>
                        <a:pt x="31" y="27"/>
                      </a:cubicBezTo>
                      <a:cubicBezTo>
                        <a:pt x="38" y="35"/>
                        <a:pt x="49" y="38"/>
                        <a:pt x="59" y="42"/>
                      </a:cubicBezTo>
                      <a:cubicBezTo>
                        <a:pt x="60" y="47"/>
                        <a:pt x="60" y="52"/>
                        <a:pt x="60" y="58"/>
                      </a:cubicBezTo>
                      <a:cubicBezTo>
                        <a:pt x="31" y="64"/>
                        <a:pt x="4" y="38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1"/>
                </a:p>
              </p:txBody>
            </p:sp>
          </p:grpSp>
        </p:grpSp>
        <p:grpSp>
          <p:nvGrpSpPr>
            <p:cNvPr id="9" name="组合 49"/>
            <p:cNvGrpSpPr/>
            <p:nvPr/>
          </p:nvGrpSpPr>
          <p:grpSpPr>
            <a:xfrm>
              <a:off x="8038973" y="2590513"/>
              <a:ext cx="409993" cy="409994"/>
              <a:chOff x="2912379" y="2970242"/>
              <a:chExt cx="409993" cy="409994"/>
            </a:xfrm>
          </p:grpSpPr>
          <p:sp>
            <p:nvSpPr>
              <p:cNvPr id="10" name="椭圆 9"/>
              <p:cNvSpPr/>
              <p:nvPr/>
            </p:nvSpPr>
            <p:spPr bwMode="auto">
              <a:xfrm>
                <a:off x="2912379" y="2970242"/>
                <a:ext cx="409993" cy="409994"/>
              </a:xfrm>
              <a:prstGeom prst="ellipse">
                <a:avLst/>
              </a:prstGeom>
              <a:solidFill>
                <a:srgbClr val="F4A628"/>
              </a:solidFill>
              <a:ln w="12700" cap="flat" cmpd="sng" algn="ctr">
                <a:noFill/>
                <a:prstDash val="solid"/>
                <a:miter lim="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94"/>
                <a:endParaRPr lang="zh-CN" altLang="en-US" sz="3200" dirty="0"/>
              </a:p>
            </p:txBody>
          </p:sp>
          <p:grpSp>
            <p:nvGrpSpPr>
              <p:cNvPr id="11" name="组合 51"/>
              <p:cNvGrpSpPr/>
              <p:nvPr/>
            </p:nvGrpSpPr>
            <p:grpSpPr>
              <a:xfrm>
                <a:off x="3064491" y="3046218"/>
                <a:ext cx="204997" cy="258046"/>
                <a:chOff x="3252701" y="1830215"/>
                <a:chExt cx="204997" cy="258046"/>
              </a:xfrm>
            </p:grpSpPr>
            <p:cxnSp>
              <p:nvCxnSpPr>
                <p:cNvPr id="12" name="直接连接符 52"/>
                <p:cNvCxnSpPr>
                  <a:stCxn id="10" idx="0"/>
                  <a:endCxn id="10" idx="6"/>
                </p:cNvCxnSpPr>
                <p:nvPr/>
              </p:nvCxnSpPr>
              <p:spPr bwMode="auto">
                <a:xfrm>
                  <a:off x="3252701" y="1830215"/>
                  <a:ext cx="204997" cy="129024"/>
                </a:xfrm>
                <a:prstGeom prst="lin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6350" cap="flat" cmpd="sng" algn="ctr">
                  <a:solidFill>
                    <a:schemeClr val="bg1"/>
                  </a:solidFill>
                  <a:prstDash val="solid"/>
                  <a:miter lim="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接连接符 53"/>
                <p:cNvCxnSpPr/>
                <p:nvPr/>
              </p:nvCxnSpPr>
              <p:spPr bwMode="auto">
                <a:xfrm flipH="1">
                  <a:off x="3252701" y="1959237"/>
                  <a:ext cx="204997" cy="129024"/>
                </a:xfrm>
                <a:prstGeom prst="lin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6350" cap="flat" cmpd="sng" algn="ctr">
                  <a:solidFill>
                    <a:schemeClr val="bg1"/>
                  </a:solidFill>
                  <a:prstDash val="solid"/>
                  <a:miter lim="0"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42" name="文字方塊 41"/>
          <p:cNvSpPr txBox="1"/>
          <p:nvPr/>
        </p:nvSpPr>
        <p:spPr>
          <a:xfrm>
            <a:off x="222868" y="635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63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 flipV="1">
            <a:off x="4843092" y="0"/>
            <a:ext cx="2507405" cy="1267672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rgbClr val="DC243F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3277543" y="282244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 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YOU!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98" y="77487"/>
            <a:ext cx="906487" cy="9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824541" y="1895808"/>
            <a:ext cx="2544507" cy="2544501"/>
            <a:chOff x="4824541" y="1895808"/>
            <a:chExt cx="2544507" cy="2544501"/>
          </a:xfrm>
        </p:grpSpPr>
        <p:sp>
          <p:nvSpPr>
            <p:cNvPr id="3" name="椭圆 2"/>
            <p:cNvSpPr/>
            <p:nvPr/>
          </p:nvSpPr>
          <p:spPr>
            <a:xfrm>
              <a:off x="4824541" y="1895808"/>
              <a:ext cx="2544507" cy="25445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prstClr val="white"/>
                </a:solidFill>
                <a:ea typeface="宋体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010916" y="2082183"/>
              <a:ext cx="2171757" cy="2171752"/>
            </a:xfrm>
            <a:prstGeom prst="ellipse">
              <a:avLst/>
            </a:prstGeom>
            <a:solidFill>
              <a:srgbClr val="308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8000" b="1" dirty="0">
                  <a:solidFill>
                    <a:prstClr val="white"/>
                  </a:solidFill>
                  <a:ea typeface="宋体"/>
                </a:rPr>
                <a:t>01</a:t>
              </a:r>
              <a:endParaRPr kumimoji="1" lang="zh-CN" altLang="en-US" sz="8000" b="1" dirty="0">
                <a:solidFill>
                  <a:prstClr val="white"/>
                </a:solidFill>
                <a:ea typeface="宋体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39729" y="5437642"/>
            <a:ext cx="314131" cy="538908"/>
            <a:chOff x="5939729" y="5437642"/>
            <a:chExt cx="314131" cy="538908"/>
          </a:xfrm>
        </p:grpSpPr>
        <p:sp>
          <p:nvSpPr>
            <p:cNvPr id="5" name="燕尾形 4"/>
            <p:cNvSpPr/>
            <p:nvPr/>
          </p:nvSpPr>
          <p:spPr>
            <a:xfrm rot="5400000">
              <a:off x="5973843" y="5403528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 rot="5400000">
              <a:off x="5973843" y="5550031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 rot="5400000">
              <a:off x="5973843" y="5696533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22838" y="437344"/>
            <a:ext cx="3747912" cy="956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 smtClean="0">
                <a:solidFill>
                  <a:schemeClr val="bg1"/>
                </a:solidFill>
                <a:ea typeface="微软雅黑"/>
                <a:cs typeface="微软雅黑"/>
              </a:rPr>
              <a:t>功能介紹</a:t>
            </a:r>
            <a:endParaRPr lang="en-US" altLang="zh-CN" sz="4800" b="1" dirty="0" smtClean="0">
              <a:solidFill>
                <a:schemeClr val="bg1"/>
              </a:solidFill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970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862911" y="137907"/>
            <a:ext cx="3130577" cy="6734607"/>
            <a:chOff x="7369154" y="123395"/>
            <a:chExt cx="4200248" cy="6734607"/>
          </a:xfrm>
        </p:grpSpPr>
        <p:sp>
          <p:nvSpPr>
            <p:cNvPr id="2" name="上箭头 1"/>
            <p:cNvSpPr/>
            <p:nvPr/>
          </p:nvSpPr>
          <p:spPr>
            <a:xfrm>
              <a:off x="7753197" y="927467"/>
              <a:ext cx="960107" cy="5930532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553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" name="上箭头 2"/>
            <p:cNvSpPr/>
            <p:nvPr/>
          </p:nvSpPr>
          <p:spPr>
            <a:xfrm>
              <a:off x="7369154" y="2948947"/>
              <a:ext cx="576064" cy="3909053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" name="上箭头 3"/>
            <p:cNvSpPr/>
            <p:nvPr/>
          </p:nvSpPr>
          <p:spPr>
            <a:xfrm>
              <a:off x="8713304" y="2084851"/>
              <a:ext cx="480053" cy="4773149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2C3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" name="上箭头 4"/>
            <p:cNvSpPr/>
            <p:nvPr/>
          </p:nvSpPr>
          <p:spPr>
            <a:xfrm>
              <a:off x="9117191" y="123395"/>
              <a:ext cx="748240" cy="673460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34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上箭头 5"/>
            <p:cNvSpPr/>
            <p:nvPr/>
          </p:nvSpPr>
          <p:spPr>
            <a:xfrm>
              <a:off x="7860386" y="3993885"/>
              <a:ext cx="1524992" cy="2864115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上箭头 6"/>
            <p:cNvSpPr/>
            <p:nvPr/>
          </p:nvSpPr>
          <p:spPr>
            <a:xfrm>
              <a:off x="9865431" y="1220755"/>
              <a:ext cx="636615" cy="5637247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DC2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上箭头 7"/>
            <p:cNvSpPr/>
            <p:nvPr/>
          </p:nvSpPr>
          <p:spPr>
            <a:xfrm>
              <a:off x="10502046" y="836713"/>
              <a:ext cx="576064" cy="6021287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308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上箭头 8"/>
            <p:cNvSpPr/>
            <p:nvPr/>
          </p:nvSpPr>
          <p:spPr>
            <a:xfrm>
              <a:off x="11089349" y="1604798"/>
              <a:ext cx="480053" cy="5253201"/>
            </a:xfrm>
            <a:prstGeom prst="upArrow">
              <a:avLst>
                <a:gd name="adj1" fmla="val 50000"/>
                <a:gd name="adj2" fmla="val 65326"/>
              </a:avLst>
            </a:prstGeom>
            <a:solidFill>
              <a:srgbClr val="F4A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10" name="椭圆 9"/>
          <p:cNvSpPr/>
          <p:nvPr/>
        </p:nvSpPr>
        <p:spPr>
          <a:xfrm>
            <a:off x="8578897" y="2698923"/>
            <a:ext cx="3220093" cy="33185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242424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149805" y="5230003"/>
            <a:ext cx="2610110" cy="295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0" y="2923173"/>
            <a:ext cx="2344144" cy="245461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56C5CC"/>
              </a:clrFrom>
              <a:clrTo>
                <a:srgbClr val="56C5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9989" r="36957" b="9347"/>
          <a:stretch/>
        </p:blipFill>
        <p:spPr>
          <a:xfrm>
            <a:off x="12476675" y="1235267"/>
            <a:ext cx="2743200" cy="4533089"/>
          </a:xfrm>
          <a:prstGeom prst="rect">
            <a:avLst/>
          </a:prstGeom>
        </p:spPr>
      </p:pic>
      <p:sp>
        <p:nvSpPr>
          <p:cNvPr id="42" name="矩形 39"/>
          <p:cNvSpPr/>
          <p:nvPr/>
        </p:nvSpPr>
        <p:spPr>
          <a:xfrm>
            <a:off x="1328854" y="1619310"/>
            <a:ext cx="2269216" cy="578882"/>
          </a:xfrm>
          <a:prstGeom prst="roundRect">
            <a:avLst/>
          </a:prstGeom>
          <a:solidFill>
            <a:srgbClr val="F4A62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智慧娃娃機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5014771" y="1359927"/>
            <a:ext cx="6686843" cy="5032220"/>
            <a:chOff x="5193585" y="1345758"/>
            <a:chExt cx="6686843" cy="5032220"/>
          </a:xfrm>
        </p:grpSpPr>
        <p:grpSp>
          <p:nvGrpSpPr>
            <p:cNvPr id="50" name="群組 49"/>
            <p:cNvGrpSpPr/>
            <p:nvPr/>
          </p:nvGrpSpPr>
          <p:grpSpPr>
            <a:xfrm>
              <a:off x="5193585" y="1345758"/>
              <a:ext cx="3148959" cy="5032220"/>
              <a:chOff x="5051958" y="1153844"/>
              <a:chExt cx="3148959" cy="5032220"/>
            </a:xfrm>
          </p:grpSpPr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2588" y="2959033"/>
                <a:ext cx="2798329" cy="2798329"/>
              </a:xfrm>
              <a:prstGeom prst="rect">
                <a:avLst/>
              </a:prstGeom>
            </p:spPr>
          </p:pic>
          <p:sp>
            <p:nvSpPr>
              <p:cNvPr id="43" name="矩形 39"/>
              <p:cNvSpPr/>
              <p:nvPr/>
            </p:nvSpPr>
            <p:spPr>
              <a:xfrm>
                <a:off x="5870138" y="1153844"/>
                <a:ext cx="2058759" cy="1055608"/>
              </a:xfrm>
              <a:prstGeom prst="roundRect">
                <a:avLst/>
              </a:prstGeom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dirty="0" smtClean="0">
                    <a:solidFill>
                      <a:schemeClr val="bg1"/>
                    </a:solidFill>
                    <a:latin typeface="華康中特圓體(P)" panose="020F0800000000000000" pitchFamily="34" charset="-120"/>
                    <a:ea typeface="華康中特圓體(P)" panose="020F0800000000000000" pitchFamily="34" charset="-120"/>
                  </a:rPr>
                  <a:t>行動支付</a:t>
                </a:r>
                <a:r>
                  <a:rPr lang="en-US" altLang="zh-TW" sz="2800" dirty="0" smtClean="0">
                    <a:solidFill>
                      <a:schemeClr val="bg1"/>
                    </a:solidFill>
                    <a:latin typeface="華康中特圓體(P)" panose="020F0800000000000000" pitchFamily="34" charset="-120"/>
                    <a:ea typeface="華康中特圓體(P)" panose="020F0800000000000000" pitchFamily="34" charset="-120"/>
                  </a:rPr>
                  <a:t>APP</a:t>
                </a:r>
                <a:endParaRPr lang="zh-CN" altLang="zh-CN" sz="2800" dirty="0">
                  <a:solidFill>
                    <a:schemeClr val="bg1"/>
                  </a:solidFill>
                  <a:latin typeface="華康中特圓體(P)" panose="020F0800000000000000" pitchFamily="34" charset="-120"/>
                  <a:ea typeface="華康中特圓體(P)" panose="020F0800000000000000" pitchFamily="34" charset="-120"/>
                </a:endParaRPr>
              </a:p>
            </p:txBody>
          </p:sp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63638">
                <a:off x="5051958" y="4674863"/>
                <a:ext cx="1511201" cy="1511201"/>
              </a:xfrm>
              <a:prstGeom prst="rect">
                <a:avLst/>
              </a:prstGeom>
            </p:spPr>
          </p:pic>
        </p:grpSp>
        <p:sp>
          <p:nvSpPr>
            <p:cNvPr id="45" name="文字方塊 44"/>
            <p:cNvSpPr txBox="1"/>
            <p:nvPr/>
          </p:nvSpPr>
          <p:spPr>
            <a:xfrm>
              <a:off x="8906313" y="3486168"/>
              <a:ext cx="297411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spc="2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利用行動支付</a:t>
              </a:r>
              <a:r>
                <a:rPr lang="en-US" altLang="zh-TW" sz="2800" spc="2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APP</a:t>
              </a:r>
              <a:r>
                <a:rPr lang="zh-TW" altLang="en-US" sz="2800" spc="2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進行付款與娃娃機連接即可進行遊戲</a:t>
              </a:r>
              <a:endParaRPr lang="zh-TW" altLang="en-US" sz="2800" spc="2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130755" y="250349"/>
            <a:ext cx="1692058" cy="572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2667" b="1" dirty="0" smtClean="0">
                <a:ea typeface="微软雅黑"/>
                <a:cs typeface="微软雅黑"/>
              </a:rPr>
              <a:t>功能介紹</a:t>
            </a:r>
            <a:endParaRPr lang="en-US" altLang="zh-CN" sz="2667" b="1" dirty="0" smtClean="0"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0935" y="860171"/>
            <a:ext cx="2457566" cy="5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椭圆 1"/>
          <p:cNvSpPr/>
          <p:nvPr/>
        </p:nvSpPr>
        <p:spPr>
          <a:xfrm>
            <a:off x="230955" y="246108"/>
            <a:ext cx="778696" cy="778696"/>
          </a:xfrm>
          <a:prstGeom prst="ellipse">
            <a:avLst/>
          </a:prstGeom>
          <a:solidFill>
            <a:srgbClr val="308DA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3323215" y="1557048"/>
            <a:ext cx="8426712" cy="4306490"/>
            <a:chOff x="3323215" y="1557048"/>
            <a:chExt cx="8426712" cy="4306490"/>
          </a:xfrm>
        </p:grpSpPr>
        <p:grpSp>
          <p:nvGrpSpPr>
            <p:cNvPr id="54" name="群組 53"/>
            <p:cNvGrpSpPr/>
            <p:nvPr/>
          </p:nvGrpSpPr>
          <p:grpSpPr>
            <a:xfrm>
              <a:off x="3323215" y="1557048"/>
              <a:ext cx="4987325" cy="4306490"/>
              <a:chOff x="3323215" y="1557048"/>
              <a:chExt cx="4987325" cy="4306490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BFCF4F0-3FDB-484F-93C6-3DCDF9DC1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483" y="3710889"/>
                <a:ext cx="1743258" cy="1743258"/>
              </a:xfrm>
              <a:prstGeom prst="rect">
                <a:avLst/>
              </a:prstGeom>
            </p:spPr>
          </p:pic>
          <p:pic>
            <p:nvPicPr>
              <p:cNvPr id="20" name="圖片 1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7" t="14190" r="26142" b="17811"/>
              <a:stretch/>
            </p:blipFill>
            <p:spPr>
              <a:xfrm rot="693078">
                <a:off x="7086358" y="3071563"/>
                <a:ext cx="1224182" cy="1428211"/>
              </a:xfrm>
              <a:prstGeom prst="rect">
                <a:avLst/>
              </a:prstGeom>
            </p:spPr>
          </p:pic>
          <p:grpSp>
            <p:nvGrpSpPr>
              <p:cNvPr id="16" name="群組 15"/>
              <p:cNvGrpSpPr/>
              <p:nvPr/>
            </p:nvGrpSpPr>
            <p:grpSpPr>
              <a:xfrm rot="432264">
                <a:off x="3323215" y="2244361"/>
                <a:ext cx="1385094" cy="1438194"/>
                <a:chOff x="2518743" y="4159911"/>
                <a:chExt cx="1522985" cy="1885049"/>
              </a:xfrm>
            </p:grpSpPr>
            <p:pic>
              <p:nvPicPr>
                <p:cNvPr id="21" name="圖片 20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A66A4DF2-FDC9-4E87-B2EE-C5148A2E7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8743" y="4159911"/>
                  <a:ext cx="1154837" cy="952758"/>
                </a:xfrm>
                <a:prstGeom prst="rect">
                  <a:avLst/>
                </a:prstGeom>
              </p:spPr>
            </p:pic>
            <p:pic>
              <p:nvPicPr>
                <p:cNvPr id="22" name="圖片 21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E2A85EE2-919C-44BD-8470-AE4BDB4F7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8743" y="4788475"/>
                  <a:ext cx="1522985" cy="125648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585" y="4245910"/>
                <a:ext cx="1688889" cy="1617628"/>
              </a:xfrm>
              <a:prstGeom prst="rect">
                <a:avLst/>
              </a:prstGeom>
            </p:spPr>
          </p:pic>
          <p:sp>
            <p:nvSpPr>
              <p:cNvPr id="49" name="矩形 39"/>
              <p:cNvSpPr/>
              <p:nvPr/>
            </p:nvSpPr>
            <p:spPr>
              <a:xfrm>
                <a:off x="5814198" y="1557048"/>
                <a:ext cx="2058759" cy="578882"/>
              </a:xfrm>
              <a:prstGeom prst="roundRect">
                <a:avLst/>
              </a:prstGeom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dirty="0" smtClean="0">
                    <a:solidFill>
                      <a:schemeClr val="bg1"/>
                    </a:solidFill>
                    <a:latin typeface="華康中特圓體(P)" panose="020F0800000000000000" pitchFamily="34" charset="-120"/>
                    <a:ea typeface="華康中特圓體(P)" panose="020F0800000000000000" pitchFamily="34" charset="-120"/>
                  </a:rPr>
                  <a:t>辨識系統</a:t>
                </a:r>
                <a:endParaRPr lang="zh-CN" altLang="zh-CN" sz="2800" dirty="0">
                  <a:solidFill>
                    <a:schemeClr val="bg1"/>
                  </a:solidFill>
                  <a:latin typeface="華康中特圓體(P)" panose="020F0800000000000000" pitchFamily="34" charset="-120"/>
                  <a:ea typeface="華康中特圓體(P)" panose="020F0800000000000000" pitchFamily="34" charset="-120"/>
                </a:endParaRPr>
              </a:p>
            </p:txBody>
          </p:sp>
        </p:grpSp>
        <p:sp>
          <p:nvSpPr>
            <p:cNvPr id="52" name="文字方塊 51"/>
            <p:cNvSpPr txBox="1"/>
            <p:nvPr/>
          </p:nvSpPr>
          <p:spPr>
            <a:xfrm>
              <a:off x="8775812" y="3793439"/>
              <a:ext cx="29741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spc="2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利用物品辨識與表情辨識增添夾娃娃的樂趣</a:t>
              </a:r>
              <a:endParaRPr lang="zh-TW" altLang="en-US" sz="2800" spc="2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222868" y="635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4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824541" y="1895808"/>
            <a:ext cx="2544507" cy="2544501"/>
            <a:chOff x="4824541" y="1895808"/>
            <a:chExt cx="2544507" cy="2544501"/>
          </a:xfrm>
        </p:grpSpPr>
        <p:sp>
          <p:nvSpPr>
            <p:cNvPr id="2" name="椭圆 1"/>
            <p:cNvSpPr/>
            <p:nvPr/>
          </p:nvSpPr>
          <p:spPr>
            <a:xfrm>
              <a:off x="4824541" y="1895808"/>
              <a:ext cx="2544507" cy="25445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prstClr val="white"/>
                </a:solidFill>
                <a:ea typeface="宋体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5010916" y="2082183"/>
              <a:ext cx="2171757" cy="2171752"/>
            </a:xfrm>
            <a:prstGeom prst="ellipse">
              <a:avLst/>
            </a:prstGeom>
            <a:solidFill>
              <a:srgbClr val="2C35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8000" b="1" dirty="0" smtClean="0">
                  <a:solidFill>
                    <a:prstClr val="white"/>
                  </a:solidFill>
                  <a:ea typeface="宋体"/>
                </a:rPr>
                <a:t>02</a:t>
              </a:r>
              <a:endParaRPr kumimoji="1" lang="zh-CN" altLang="en-US" sz="8000" b="1" dirty="0">
                <a:solidFill>
                  <a:prstClr val="white"/>
                </a:solidFill>
                <a:ea typeface="宋体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39729" y="5437642"/>
            <a:ext cx="314131" cy="538908"/>
            <a:chOff x="5939729" y="5437642"/>
            <a:chExt cx="314131" cy="538908"/>
          </a:xfrm>
        </p:grpSpPr>
        <p:sp>
          <p:nvSpPr>
            <p:cNvPr id="4" name="燕尾形 3"/>
            <p:cNvSpPr/>
            <p:nvPr/>
          </p:nvSpPr>
          <p:spPr>
            <a:xfrm rot="5400000">
              <a:off x="5973843" y="5403528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 rot="5400000">
              <a:off x="5973843" y="5550031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 rot="5400000">
              <a:off x="5973843" y="5696533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70460" y="330798"/>
            <a:ext cx="4854255" cy="10525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 smtClean="0">
                <a:solidFill>
                  <a:schemeClr val="bg1"/>
                </a:solidFill>
                <a:ea typeface="微软雅黑"/>
                <a:cs typeface="微软雅黑"/>
              </a:rPr>
              <a:t>運用技術與</a:t>
            </a:r>
            <a:r>
              <a:rPr lang="zh-TW" altLang="en-US" sz="4800" b="1" dirty="0">
                <a:solidFill>
                  <a:schemeClr val="bg1"/>
                </a:solidFill>
                <a:ea typeface="微软雅黑"/>
                <a:cs typeface="微软雅黑"/>
              </a:rPr>
              <a:t>工具</a:t>
            </a:r>
            <a:endParaRPr lang="en-US" altLang="zh-CN" sz="4800" b="1" dirty="0" smtClean="0">
              <a:solidFill>
                <a:schemeClr val="bg1"/>
              </a:solidFill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772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794" y="0"/>
            <a:ext cx="12192794" cy="6858000"/>
            <a:chOff x="0" y="0"/>
            <a:chExt cx="5909314" cy="51435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181863" cy="5143500"/>
            </a:xfrm>
            <a:prstGeom prst="rect">
              <a:avLst/>
            </a:prstGeom>
            <a:solidFill>
              <a:srgbClr val="308D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1181863" y="0"/>
              <a:ext cx="1181863" cy="5143500"/>
            </a:xfrm>
            <a:prstGeom prst="rect">
              <a:avLst/>
            </a:prstGeom>
            <a:solidFill>
              <a:srgbClr val="553A6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2363725" y="0"/>
              <a:ext cx="1181863" cy="5143500"/>
            </a:xfrm>
            <a:prstGeom prst="rect">
              <a:avLst/>
            </a:prstGeom>
            <a:solidFill>
              <a:srgbClr val="2C35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b="1"/>
            </a:p>
          </p:txBody>
        </p:sp>
        <p:sp>
          <p:nvSpPr>
            <p:cNvPr id="7" name="矩形 6"/>
            <p:cNvSpPr/>
            <p:nvPr/>
          </p:nvSpPr>
          <p:spPr>
            <a:xfrm>
              <a:off x="3545588" y="0"/>
              <a:ext cx="1181863" cy="5143500"/>
            </a:xfrm>
            <a:prstGeom prst="rect">
              <a:avLst/>
            </a:prstGeom>
            <a:solidFill>
              <a:srgbClr val="F4A6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4727451" y="0"/>
              <a:ext cx="1181863" cy="5143500"/>
            </a:xfrm>
            <a:prstGeom prst="rect">
              <a:avLst/>
            </a:prstGeom>
            <a:solidFill>
              <a:srgbClr val="D343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b="1"/>
            </a:p>
          </p:txBody>
        </p:sp>
      </p:grpSp>
      <p:cxnSp>
        <p:nvCxnSpPr>
          <p:cNvPr id="12" name="直线连接符 11"/>
          <p:cNvCxnSpPr/>
          <p:nvPr/>
        </p:nvCxnSpPr>
        <p:spPr>
          <a:xfrm>
            <a:off x="794" y="3182273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083652" y="3078511"/>
            <a:ext cx="161200" cy="1612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10893311" y="3115569"/>
            <a:ext cx="161200" cy="1612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椭圆 14"/>
          <p:cNvSpPr/>
          <p:nvPr/>
        </p:nvSpPr>
        <p:spPr>
          <a:xfrm>
            <a:off x="3578032" y="3101673"/>
            <a:ext cx="161200" cy="1612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椭圆 15"/>
          <p:cNvSpPr/>
          <p:nvPr/>
        </p:nvSpPr>
        <p:spPr>
          <a:xfrm>
            <a:off x="5970028" y="3101673"/>
            <a:ext cx="161200" cy="1612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椭圆 17"/>
          <p:cNvSpPr/>
          <p:nvPr/>
        </p:nvSpPr>
        <p:spPr>
          <a:xfrm>
            <a:off x="8351456" y="3074867"/>
            <a:ext cx="161200" cy="1612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666925" y="1671209"/>
            <a:ext cx="1099479" cy="10994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>
                <a:solidFill>
                  <a:srgbClr val="308DA2"/>
                </a:solidFill>
              </a:rPr>
              <a:t>1</a:t>
            </a:r>
            <a:endParaRPr kumimoji="1" lang="zh-CN" altLang="en-US" sz="6400" b="1" dirty="0">
              <a:solidFill>
                <a:srgbClr val="308DA2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40292" y="1666515"/>
            <a:ext cx="1099479" cy="10994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6400" b="1" dirty="0">
                <a:solidFill>
                  <a:srgbClr val="553A6C"/>
                </a:solidFill>
              </a:rPr>
              <a:t>2</a:t>
            </a:r>
            <a:endParaRPr kumimoji="1" lang="zh-CN" altLang="en-US" sz="6400" b="1" dirty="0">
              <a:solidFill>
                <a:srgbClr val="553A6C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16051" y="1671209"/>
            <a:ext cx="1099479" cy="10994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6400" b="1" dirty="0">
                <a:solidFill>
                  <a:srgbClr val="2C3533"/>
                </a:solidFill>
              </a:rPr>
              <a:t>3</a:t>
            </a:r>
            <a:endParaRPr kumimoji="1" lang="zh-CN" altLang="en-US" sz="6400" b="1" dirty="0">
              <a:solidFill>
                <a:srgbClr val="2C3533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882316" y="1671209"/>
            <a:ext cx="1099479" cy="10994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6400" b="1" dirty="0">
                <a:solidFill>
                  <a:srgbClr val="F4A628"/>
                </a:solidFill>
              </a:rPr>
              <a:t>4</a:t>
            </a:r>
            <a:endParaRPr kumimoji="1" lang="zh-CN" altLang="en-US" sz="6400" b="1" dirty="0">
              <a:solidFill>
                <a:srgbClr val="F4A628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424568" y="1668731"/>
            <a:ext cx="1099479" cy="10994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6400" b="1" dirty="0">
                <a:solidFill>
                  <a:srgbClr val="D34328"/>
                </a:solidFill>
              </a:rPr>
              <a:t>5</a:t>
            </a:r>
            <a:endParaRPr kumimoji="1" lang="zh-CN" altLang="en-US" sz="6400" b="1" dirty="0">
              <a:solidFill>
                <a:srgbClr val="D34328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50783" y="4322866"/>
            <a:ext cx="1478496" cy="100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BLE </a:t>
            </a:r>
            <a:r>
              <a:rPr lang="en-US" altLang="zh-CN" b="1" dirty="0" err="1">
                <a:solidFill>
                  <a:schemeClr val="bg1"/>
                </a:solidFill>
              </a:rPr>
              <a:t>iBeacon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9784" y="4112137"/>
            <a:ext cx="167969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Android Studio</a:t>
            </a:r>
          </a:p>
          <a:p>
            <a:pPr lvl="0">
              <a:lnSpc>
                <a:spcPct val="130000"/>
              </a:lnSpc>
            </a:pPr>
            <a:r>
              <a:rPr lang="zh-TW" altLang="en-US" b="1" dirty="0" smtClean="0">
                <a:solidFill>
                  <a:schemeClr val="bg1"/>
                </a:solidFill>
              </a:rPr>
              <a:t>開發</a:t>
            </a:r>
            <a:r>
              <a:rPr lang="en-US" altLang="zh-TW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72208" y="4351894"/>
            <a:ext cx="1797204" cy="1004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Tensorflow</a:t>
            </a:r>
            <a:r>
              <a:rPr lang="zh-TW" altLang="en-US" b="1" dirty="0">
                <a:solidFill>
                  <a:schemeClr val="bg1"/>
                </a:solidFill>
              </a:rPr>
              <a:t>辨識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53207" y="3990801"/>
            <a:ext cx="202780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b="1" dirty="0" err="1">
                <a:solidFill>
                  <a:schemeClr val="bg1"/>
                </a:solidFill>
              </a:rPr>
              <a:t>Raspbetty</a:t>
            </a:r>
            <a:r>
              <a:rPr lang="en-US" altLang="zh-TW" b="1" dirty="0">
                <a:solidFill>
                  <a:schemeClr val="bg1"/>
                </a:solidFill>
              </a:rPr>
              <a:t> Pi </a:t>
            </a:r>
            <a:r>
              <a:rPr lang="zh-TW" altLang="en-US" b="1" dirty="0">
                <a:solidFill>
                  <a:schemeClr val="bg1"/>
                </a:solidFill>
              </a:rPr>
              <a:t>控制娃娃</a:t>
            </a:r>
            <a:r>
              <a:rPr lang="zh-TW" altLang="en-US" b="1" dirty="0" smtClean="0">
                <a:solidFill>
                  <a:schemeClr val="bg1"/>
                </a:solidFill>
              </a:rPr>
              <a:t>機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NVIDIA TX 1</a:t>
            </a:r>
          </a:p>
          <a:p>
            <a:pPr>
              <a:lnSpc>
                <a:spcPct val="130000"/>
              </a:lnSpc>
            </a:pPr>
            <a:r>
              <a:rPr lang="zh-TW" altLang="en-US" b="1" dirty="0" smtClean="0">
                <a:solidFill>
                  <a:schemeClr val="bg1"/>
                </a:solidFill>
              </a:rPr>
              <a:t>開發</a:t>
            </a:r>
            <a:r>
              <a:rPr lang="zh-TW" altLang="en-US" b="1" dirty="0">
                <a:solidFill>
                  <a:schemeClr val="bg1"/>
                </a:solidFill>
              </a:rPr>
              <a:t>辨識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90143" y="4378074"/>
            <a:ext cx="1728735" cy="100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撰寫語言</a:t>
            </a:r>
            <a:r>
              <a:rPr lang="en-US" altLang="zh-TW" b="1" dirty="0">
                <a:solidFill>
                  <a:schemeClr val="bg1"/>
                </a:solidFill>
              </a:rPr>
              <a:t>-Python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2868" y="635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5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24541" y="1895808"/>
            <a:ext cx="2544507" cy="2544501"/>
            <a:chOff x="4824541" y="1895808"/>
            <a:chExt cx="2544507" cy="2544501"/>
          </a:xfrm>
        </p:grpSpPr>
        <p:sp>
          <p:nvSpPr>
            <p:cNvPr id="12" name="椭圆 11"/>
            <p:cNvSpPr/>
            <p:nvPr/>
          </p:nvSpPr>
          <p:spPr>
            <a:xfrm>
              <a:off x="4824541" y="1895808"/>
              <a:ext cx="2544507" cy="25445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prstClr val="white"/>
                </a:solidFill>
                <a:ea typeface="宋体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10916" y="2082183"/>
              <a:ext cx="2171757" cy="2171752"/>
            </a:xfrm>
            <a:prstGeom prst="ellipse">
              <a:avLst/>
            </a:prstGeom>
            <a:solidFill>
              <a:srgbClr val="553A6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8000" b="1" dirty="0" smtClean="0">
                  <a:solidFill>
                    <a:prstClr val="white"/>
                  </a:solidFill>
                  <a:ea typeface="宋体"/>
                </a:rPr>
                <a:t>03</a:t>
              </a:r>
              <a:endParaRPr kumimoji="1" lang="zh-CN" altLang="en-US" sz="8000" b="1" dirty="0">
                <a:solidFill>
                  <a:prstClr val="white"/>
                </a:solidFill>
                <a:ea typeface="宋体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9729" y="5437642"/>
            <a:ext cx="314131" cy="538908"/>
            <a:chOff x="5939729" y="5437642"/>
            <a:chExt cx="314131" cy="538908"/>
          </a:xfrm>
        </p:grpSpPr>
        <p:sp>
          <p:nvSpPr>
            <p:cNvPr id="14" name="燕尾形 13"/>
            <p:cNvSpPr/>
            <p:nvPr/>
          </p:nvSpPr>
          <p:spPr>
            <a:xfrm rot="5400000">
              <a:off x="5973843" y="5403528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 rot="5400000">
              <a:off x="5973843" y="5550031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 rot="5400000">
              <a:off x="5973843" y="5696533"/>
              <a:ext cx="245903" cy="314131"/>
            </a:xfrm>
            <a:prstGeom prst="chevron">
              <a:avLst>
                <a:gd name="adj" fmla="val 5923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1E2D43"/>
                </a:solidFill>
                <a:ea typeface="宋体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222838" y="378791"/>
            <a:ext cx="3747912" cy="956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 smtClean="0">
                <a:solidFill>
                  <a:schemeClr val="bg1"/>
                </a:solidFill>
                <a:ea typeface="微软雅黑"/>
                <a:cs typeface="微软雅黑"/>
              </a:rPr>
              <a:t>預計</a:t>
            </a:r>
            <a:r>
              <a:rPr lang="zh-TW" altLang="en-US" sz="4800" b="1" dirty="0">
                <a:solidFill>
                  <a:schemeClr val="bg1"/>
                </a:solidFill>
                <a:ea typeface="微软雅黑"/>
                <a:cs typeface="微软雅黑"/>
              </a:rPr>
              <a:t>畫面</a:t>
            </a:r>
            <a:endParaRPr lang="en-US" altLang="zh-CN" sz="4800" b="1" dirty="0" smtClean="0">
              <a:solidFill>
                <a:schemeClr val="bg1"/>
              </a:solidFill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008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6C5CC"/>
              </a:clrFrom>
              <a:clrTo>
                <a:srgbClr val="56C5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9989" r="36957" b="9347"/>
          <a:stretch/>
        </p:blipFill>
        <p:spPr>
          <a:xfrm>
            <a:off x="13638725" y="6340463"/>
            <a:ext cx="2743200" cy="4533089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130755" y="250349"/>
            <a:ext cx="1692058" cy="572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2667" b="1" dirty="0">
                <a:solidFill>
                  <a:schemeClr val="accent6">
                    <a:lumMod val="50000"/>
                  </a:schemeClr>
                </a:solidFill>
                <a:ea typeface="微软雅黑"/>
                <a:cs typeface="微软雅黑"/>
              </a:rPr>
              <a:t>預計畫面</a:t>
            </a:r>
            <a:endParaRPr lang="en-US" altLang="zh-CN" sz="2667" b="1" dirty="0" smtClean="0">
              <a:solidFill>
                <a:schemeClr val="accent6">
                  <a:lumMod val="50000"/>
                </a:schemeClr>
              </a:solidFill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0935" y="860171"/>
            <a:ext cx="2457566" cy="5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椭圆 1"/>
          <p:cNvSpPr/>
          <p:nvPr/>
        </p:nvSpPr>
        <p:spPr>
          <a:xfrm>
            <a:off x="230955" y="246108"/>
            <a:ext cx="778696" cy="778696"/>
          </a:xfrm>
          <a:prstGeom prst="ellipse">
            <a:avLst/>
          </a:prstGeom>
          <a:solidFill>
            <a:srgbClr val="553A6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矩形 39"/>
          <p:cNvSpPr/>
          <p:nvPr/>
        </p:nvSpPr>
        <p:spPr>
          <a:xfrm>
            <a:off x="2009718" y="6051022"/>
            <a:ext cx="2721965" cy="578882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首頁登入畫面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18" y="1211973"/>
            <a:ext cx="2721965" cy="4839049"/>
          </a:xfrm>
          <a:prstGeom prst="rect">
            <a:avLst/>
          </a:prstGeom>
        </p:spPr>
      </p:pic>
      <p:sp>
        <p:nvSpPr>
          <p:cNvPr id="40" name="上箭头 7"/>
          <p:cNvSpPr/>
          <p:nvPr/>
        </p:nvSpPr>
        <p:spPr>
          <a:xfrm rot="5400000">
            <a:off x="6062794" y="2606130"/>
            <a:ext cx="429361" cy="179136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30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68" y="1208584"/>
            <a:ext cx="2723872" cy="4842438"/>
          </a:xfrm>
          <a:prstGeom prst="rect">
            <a:avLst/>
          </a:prstGeom>
        </p:spPr>
      </p:pic>
      <p:sp>
        <p:nvSpPr>
          <p:cNvPr id="51" name="矩形 39"/>
          <p:cNvSpPr/>
          <p:nvPr/>
        </p:nvSpPr>
        <p:spPr>
          <a:xfrm>
            <a:off x="7825175" y="6051022"/>
            <a:ext cx="2721965" cy="578882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主要頁面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22868" y="635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037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6C5CC"/>
              </a:clrFrom>
              <a:clrTo>
                <a:srgbClr val="56C5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9989" r="36957" b="9347"/>
          <a:stretch/>
        </p:blipFill>
        <p:spPr>
          <a:xfrm>
            <a:off x="13638725" y="6340463"/>
            <a:ext cx="2743200" cy="4533089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130755" y="250349"/>
            <a:ext cx="1692058" cy="572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2667" b="1" dirty="0">
                <a:solidFill>
                  <a:schemeClr val="accent6">
                    <a:lumMod val="50000"/>
                  </a:schemeClr>
                </a:solidFill>
                <a:ea typeface="微软雅黑"/>
                <a:cs typeface="微软雅黑"/>
              </a:rPr>
              <a:t>預計畫面</a:t>
            </a:r>
            <a:endParaRPr lang="en-US" altLang="zh-CN" sz="2667" b="1" dirty="0" smtClean="0">
              <a:solidFill>
                <a:schemeClr val="accent6">
                  <a:lumMod val="50000"/>
                </a:schemeClr>
              </a:solidFill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0935" y="860171"/>
            <a:ext cx="2457566" cy="5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椭圆 1"/>
          <p:cNvSpPr/>
          <p:nvPr/>
        </p:nvSpPr>
        <p:spPr>
          <a:xfrm>
            <a:off x="230955" y="246108"/>
            <a:ext cx="778696" cy="778696"/>
          </a:xfrm>
          <a:prstGeom prst="ellipse">
            <a:avLst/>
          </a:prstGeom>
          <a:solidFill>
            <a:srgbClr val="553A6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矩形 39"/>
          <p:cNvSpPr/>
          <p:nvPr/>
        </p:nvSpPr>
        <p:spPr>
          <a:xfrm>
            <a:off x="1432334" y="6051021"/>
            <a:ext cx="3876732" cy="578882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行動支付與娃娃機連接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18" y="1211973"/>
            <a:ext cx="2721965" cy="4839048"/>
          </a:xfrm>
          <a:prstGeom prst="rect">
            <a:avLst/>
          </a:prstGeom>
        </p:spPr>
      </p:pic>
      <p:sp>
        <p:nvSpPr>
          <p:cNvPr id="40" name="上箭头 7"/>
          <p:cNvSpPr/>
          <p:nvPr/>
        </p:nvSpPr>
        <p:spPr>
          <a:xfrm rot="5400000">
            <a:off x="6062794" y="2606130"/>
            <a:ext cx="429361" cy="179136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30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1" name="矩形 39"/>
          <p:cNvSpPr/>
          <p:nvPr/>
        </p:nvSpPr>
        <p:spPr>
          <a:xfrm>
            <a:off x="7825175" y="6051022"/>
            <a:ext cx="2721965" cy="578882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Play</a:t>
            </a:r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娃娃機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6" y="1917205"/>
            <a:ext cx="3274282" cy="342858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2868" y="635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43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6C5CC"/>
              </a:clrFrom>
              <a:clrTo>
                <a:srgbClr val="56C5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9989" r="36957" b="9347"/>
          <a:stretch/>
        </p:blipFill>
        <p:spPr>
          <a:xfrm>
            <a:off x="13638725" y="6340463"/>
            <a:ext cx="2743200" cy="4533089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130755" y="250349"/>
            <a:ext cx="1692058" cy="572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2667" b="1" dirty="0">
                <a:solidFill>
                  <a:schemeClr val="accent6">
                    <a:lumMod val="50000"/>
                  </a:schemeClr>
                </a:solidFill>
                <a:ea typeface="微软雅黑"/>
                <a:cs typeface="微软雅黑"/>
              </a:rPr>
              <a:t>預計畫面</a:t>
            </a:r>
            <a:endParaRPr lang="en-US" altLang="zh-CN" sz="2667" b="1" dirty="0" smtClean="0">
              <a:solidFill>
                <a:schemeClr val="accent6">
                  <a:lumMod val="50000"/>
                </a:schemeClr>
              </a:solidFill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0935" y="860171"/>
            <a:ext cx="2457566" cy="53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椭圆 1"/>
          <p:cNvSpPr/>
          <p:nvPr/>
        </p:nvSpPr>
        <p:spPr>
          <a:xfrm>
            <a:off x="230955" y="246108"/>
            <a:ext cx="778696" cy="778696"/>
          </a:xfrm>
          <a:prstGeom prst="ellipse">
            <a:avLst/>
          </a:prstGeom>
          <a:solidFill>
            <a:srgbClr val="553A6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矩形 39"/>
          <p:cNvSpPr/>
          <p:nvPr/>
        </p:nvSpPr>
        <p:spPr>
          <a:xfrm>
            <a:off x="2009718" y="6051022"/>
            <a:ext cx="2721965" cy="578882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修改密碼畫面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18" y="1211973"/>
            <a:ext cx="2721964" cy="4839048"/>
          </a:xfrm>
          <a:prstGeom prst="rect">
            <a:avLst/>
          </a:prstGeom>
        </p:spPr>
      </p:pic>
      <p:sp>
        <p:nvSpPr>
          <p:cNvPr id="40" name="上箭头 7"/>
          <p:cNvSpPr/>
          <p:nvPr/>
        </p:nvSpPr>
        <p:spPr>
          <a:xfrm rot="5400000">
            <a:off x="6062794" y="2606130"/>
            <a:ext cx="429361" cy="1791366"/>
          </a:xfrm>
          <a:prstGeom prst="upArrow">
            <a:avLst>
              <a:gd name="adj1" fmla="val 50000"/>
              <a:gd name="adj2" fmla="val 65326"/>
            </a:avLst>
          </a:prstGeom>
          <a:solidFill>
            <a:srgbClr val="30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1" name="矩形 39"/>
          <p:cNvSpPr/>
          <p:nvPr/>
        </p:nvSpPr>
        <p:spPr>
          <a:xfrm>
            <a:off x="7825175" y="6051022"/>
            <a:ext cx="2721965" cy="578882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登出頁面</a:t>
            </a:r>
            <a:endParaRPr lang="zh-CN" altLang="zh-CN" sz="2800" dirty="0">
              <a:solidFill>
                <a:schemeClr val="bg1"/>
              </a:solidFill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68" y="1208584"/>
            <a:ext cx="2723871" cy="484243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2868" y="635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07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4343"/>
      </a:accent1>
      <a:accent2>
        <a:srgbClr val="009EA2"/>
      </a:accent2>
      <a:accent3>
        <a:srgbClr val="652C6E"/>
      </a:accent3>
      <a:accent4>
        <a:srgbClr val="FBEC85"/>
      </a:accent4>
      <a:accent5>
        <a:srgbClr val="FF7F01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435</Words>
  <Application>Microsoft Macintosh PowerPoint</Application>
  <PresentationFormat>自訂</PresentationFormat>
  <Paragraphs>87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Arial</vt:lpstr>
      <vt:lpstr>Calibri</vt:lpstr>
      <vt:lpstr>Century Gothic</vt:lpstr>
      <vt:lpstr>HelveticaNeueLT Pro 67 MdCn</vt:lpstr>
      <vt:lpstr>HelveticaNeueLT Pro 67 MdCnO</vt:lpstr>
      <vt:lpstr>Hiragino Sans GB W3</vt:lpstr>
      <vt:lpstr>Segoe UI Light</vt:lpstr>
      <vt:lpstr>宋体</vt:lpstr>
      <vt:lpstr>華康中特圓體(P)</vt:lpstr>
      <vt:lpstr>微軟正黑體</vt:lpstr>
      <vt:lpstr>微软雅黑</vt:lpstr>
      <vt:lpstr>新細明體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廖晋緯</cp:lastModifiedBy>
  <cp:revision>128</cp:revision>
  <dcterms:created xsi:type="dcterms:W3CDTF">2010-04-12T23:12:02Z</dcterms:created>
  <dcterms:modified xsi:type="dcterms:W3CDTF">2017-11-30T02:38:13Z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