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handoutMasterIdLst>
    <p:handoutMasterId r:id="rId79"/>
  </p:handoutMasterIdLst>
  <p:sldIdLst>
    <p:sldId id="256" r:id="rId2"/>
    <p:sldId id="328" r:id="rId3"/>
    <p:sldId id="332" r:id="rId4"/>
    <p:sldId id="333" r:id="rId5"/>
    <p:sldId id="334" r:id="rId6"/>
    <p:sldId id="335" r:id="rId7"/>
    <p:sldId id="336" r:id="rId8"/>
    <p:sldId id="337" r:id="rId9"/>
    <p:sldId id="338" r:id="rId10"/>
    <p:sldId id="331" r:id="rId11"/>
    <p:sldId id="257" r:id="rId12"/>
    <p:sldId id="258" r:id="rId13"/>
    <p:sldId id="259" r:id="rId14"/>
    <p:sldId id="260" r:id="rId15"/>
    <p:sldId id="261" r:id="rId16"/>
    <p:sldId id="262" r:id="rId17"/>
    <p:sldId id="263" r:id="rId18"/>
    <p:sldId id="264" r:id="rId19"/>
    <p:sldId id="278" r:id="rId20"/>
    <p:sldId id="279" r:id="rId21"/>
    <p:sldId id="280" r:id="rId22"/>
    <p:sldId id="281" r:id="rId23"/>
    <p:sldId id="282" r:id="rId24"/>
    <p:sldId id="283" r:id="rId25"/>
    <p:sldId id="284" r:id="rId26"/>
    <p:sldId id="270" r:id="rId27"/>
    <p:sldId id="285" r:id="rId28"/>
    <p:sldId id="287" r:id="rId29"/>
    <p:sldId id="271" r:id="rId30"/>
    <p:sldId id="289" r:id="rId31"/>
    <p:sldId id="290" r:id="rId32"/>
    <p:sldId id="291" r:id="rId33"/>
    <p:sldId id="292" r:id="rId34"/>
    <p:sldId id="293" r:id="rId35"/>
    <p:sldId id="294" r:id="rId36"/>
    <p:sldId id="295" r:id="rId37"/>
    <p:sldId id="266" r:id="rId38"/>
    <p:sldId id="267" r:id="rId39"/>
    <p:sldId id="268" r:id="rId40"/>
    <p:sldId id="296" r:id="rId41"/>
    <p:sldId id="297" r:id="rId42"/>
    <p:sldId id="298" r:id="rId43"/>
    <p:sldId id="299" r:id="rId44"/>
    <p:sldId id="300" r:id="rId45"/>
    <p:sldId id="301" r:id="rId46"/>
    <p:sldId id="304" r:id="rId47"/>
    <p:sldId id="305" r:id="rId48"/>
    <p:sldId id="306" r:id="rId49"/>
    <p:sldId id="302" r:id="rId50"/>
    <p:sldId id="303" r:id="rId51"/>
    <p:sldId id="307" r:id="rId52"/>
    <p:sldId id="310" r:id="rId53"/>
    <p:sldId id="309" r:id="rId54"/>
    <p:sldId id="311" r:id="rId55"/>
    <p:sldId id="277" r:id="rId56"/>
    <p:sldId id="313" r:id="rId57"/>
    <p:sldId id="269" r:id="rId58"/>
    <p:sldId id="312" r:id="rId59"/>
    <p:sldId id="314" r:id="rId60"/>
    <p:sldId id="315" r:id="rId61"/>
    <p:sldId id="316" r:id="rId62"/>
    <p:sldId id="317" r:id="rId63"/>
    <p:sldId id="318" r:id="rId64"/>
    <p:sldId id="319" r:id="rId65"/>
    <p:sldId id="329" r:id="rId66"/>
    <p:sldId id="330" r:id="rId67"/>
    <p:sldId id="320" r:id="rId68"/>
    <p:sldId id="321" r:id="rId69"/>
    <p:sldId id="322" r:id="rId70"/>
    <p:sldId id="323" r:id="rId71"/>
    <p:sldId id="272" r:id="rId72"/>
    <p:sldId id="324" r:id="rId73"/>
    <p:sldId id="265" r:id="rId74"/>
    <p:sldId id="325" r:id="rId75"/>
    <p:sldId id="326" r:id="rId76"/>
    <p:sldId id="327" r:id="rId77"/>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857" y="50"/>
      </p:cViewPr>
      <p:guideLst>
        <p:guide orient="horz" pos="2160"/>
        <p:guide pos="2880"/>
      </p:guideLst>
    </p:cSldViewPr>
  </p:slideViewPr>
  <p:notesTextViewPr>
    <p:cViewPr>
      <p:scale>
        <a:sx n="1" d="1"/>
        <a:sy n="1" d="1"/>
      </p:scale>
      <p:origin x="0" y="-2"/>
    </p:cViewPr>
  </p:notesTextViewPr>
  <p:sorterViewPr>
    <p:cViewPr>
      <p:scale>
        <a:sx n="100" d="100"/>
        <a:sy n="100" d="100"/>
      </p:scale>
      <p:origin x="0" y="120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04334B3-4644-49FB-8F80-2242D158A540}" type="datetimeFigureOut">
              <a:rPr lang="en-AU" smtClean="0"/>
              <a:t>10/06/2020</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C5563C9-F5DA-4BF5-87E9-502A34C04E95}" type="slidenum">
              <a:rPr lang="en-AU" smtClean="0"/>
              <a:t>‹#›</a:t>
            </a:fld>
            <a:endParaRPr lang="en-AU"/>
          </a:p>
        </p:txBody>
      </p:sp>
    </p:spTree>
    <p:extLst>
      <p:ext uri="{BB962C8B-B14F-4D97-AF65-F5344CB8AC3E}">
        <p14:creationId xmlns:p14="http://schemas.microsoft.com/office/powerpoint/2010/main" val="170883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6038" y="0"/>
            <a:ext cx="2949575" cy="498475"/>
          </a:xfrm>
          <a:prstGeom prst="rect">
            <a:avLst/>
          </a:prstGeom>
        </p:spPr>
        <p:txBody>
          <a:bodyPr vert="horz" lIns="91440" tIns="45720" rIns="91440" bIns="45720" rtlCol="0"/>
          <a:lstStyle>
            <a:lvl1pPr algn="r">
              <a:defRPr sz="1200"/>
            </a:lvl1pPr>
          </a:lstStyle>
          <a:p>
            <a:fld id="{EC39AF85-422B-4F28-980D-AAB03A3048F2}" type="datetimeFigureOut">
              <a:rPr lang="en-AU" smtClean="0"/>
              <a:t>10/06/2020</a:t>
            </a:fld>
            <a:endParaRPr lang="en-AU"/>
          </a:p>
        </p:txBody>
      </p:sp>
      <p:sp>
        <p:nvSpPr>
          <p:cNvPr id="4" name="Slide Image Placeholder 3"/>
          <p:cNvSpPr>
            <a:spLocks noGrp="1" noRot="1" noChangeAspect="1"/>
          </p:cNvSpPr>
          <p:nvPr>
            <p:ph type="sldImg" idx="2"/>
          </p:nvPr>
        </p:nvSpPr>
        <p:spPr>
          <a:xfrm>
            <a:off x="1166813" y="1243013"/>
            <a:ext cx="4473575"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1038" y="4783138"/>
            <a:ext cx="5445125" cy="39131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863"/>
            <a:ext cx="2949575" cy="4984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6038" y="9440863"/>
            <a:ext cx="2949575" cy="498475"/>
          </a:xfrm>
          <a:prstGeom prst="rect">
            <a:avLst/>
          </a:prstGeom>
        </p:spPr>
        <p:txBody>
          <a:bodyPr vert="horz" lIns="91440" tIns="45720" rIns="91440" bIns="45720" rtlCol="0" anchor="b"/>
          <a:lstStyle>
            <a:lvl1pPr algn="r">
              <a:defRPr sz="1200"/>
            </a:lvl1pPr>
          </a:lstStyle>
          <a:p>
            <a:fld id="{C2135B00-3ADB-4698-B2BE-89199A18EF18}" type="slidenum">
              <a:rPr lang="en-AU" smtClean="0"/>
              <a:t>‹#›</a:t>
            </a:fld>
            <a:endParaRPr lang="en-AU"/>
          </a:p>
        </p:txBody>
      </p:sp>
    </p:spTree>
    <p:extLst>
      <p:ext uri="{BB962C8B-B14F-4D97-AF65-F5344CB8AC3E}">
        <p14:creationId xmlns:p14="http://schemas.microsoft.com/office/powerpoint/2010/main" val="2310594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example above, adding H</a:t>
            </a:r>
            <a:r>
              <a:rPr lang="en-US" baseline="-25000" dirty="0"/>
              <a:t>3</a:t>
            </a:r>
            <a:r>
              <a:rPr lang="en-US" dirty="0"/>
              <a:t>O</a:t>
            </a:r>
            <a:r>
              <a:rPr lang="en-US" baseline="30000" dirty="0"/>
              <a:t>+</a:t>
            </a:r>
            <a:r>
              <a:rPr lang="en-US" dirty="0"/>
              <a:t> will be counteracted by excess SO</a:t>
            </a:r>
            <a:r>
              <a:rPr lang="en-US" baseline="-25000" dirty="0"/>
              <a:t>4</a:t>
            </a:r>
            <a:r>
              <a:rPr lang="en-US" baseline="30000" dirty="0"/>
              <a:t>2-</a:t>
            </a:r>
            <a:r>
              <a:rPr lang="en-US" dirty="0"/>
              <a:t>, but if OH</a:t>
            </a:r>
            <a:r>
              <a:rPr lang="en-US" baseline="30000" dirty="0"/>
              <a:t>-</a:t>
            </a:r>
            <a:r>
              <a:rPr lang="en-US" dirty="0"/>
              <a:t> is added, limited amount of HSO</a:t>
            </a:r>
            <a:r>
              <a:rPr lang="en-US" baseline="-25000" dirty="0"/>
              <a:t>4</a:t>
            </a:r>
            <a:r>
              <a:rPr lang="en-US" baseline="30000" dirty="0"/>
              <a:t>-</a:t>
            </a:r>
            <a:r>
              <a:rPr lang="en-US" dirty="0"/>
              <a:t> to increase [H</a:t>
            </a:r>
            <a:r>
              <a:rPr lang="en-US" baseline="-25000" dirty="0"/>
              <a:t>3</a:t>
            </a:r>
            <a:r>
              <a:rPr lang="en-US" dirty="0"/>
              <a:t>O</a:t>
            </a:r>
            <a:r>
              <a:rPr lang="en-US" baseline="30000" dirty="0"/>
              <a:t>+</a:t>
            </a:r>
            <a:r>
              <a:rPr lang="en-US" dirty="0"/>
              <a:t>]</a:t>
            </a:r>
            <a:endParaRPr lang="en-AU" dirty="0"/>
          </a:p>
        </p:txBody>
      </p:sp>
      <p:sp>
        <p:nvSpPr>
          <p:cNvPr id="4" name="Slide Number Placeholder 3"/>
          <p:cNvSpPr>
            <a:spLocks noGrp="1"/>
          </p:cNvSpPr>
          <p:nvPr>
            <p:ph type="sldNum" sz="quarter" idx="5"/>
          </p:nvPr>
        </p:nvSpPr>
        <p:spPr/>
        <p:txBody>
          <a:bodyPr/>
          <a:lstStyle/>
          <a:p>
            <a:fld id="{C2135B00-3ADB-4698-B2BE-89199A18EF18}" type="slidenum">
              <a:rPr lang="en-AU" smtClean="0"/>
              <a:t>51</a:t>
            </a:fld>
            <a:endParaRPr lang="en-AU"/>
          </a:p>
        </p:txBody>
      </p:sp>
    </p:spTree>
    <p:extLst>
      <p:ext uri="{BB962C8B-B14F-4D97-AF65-F5344CB8AC3E}">
        <p14:creationId xmlns:p14="http://schemas.microsoft.com/office/powerpoint/2010/main" val="4160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CCBDD3-0327-4F59-8E12-68EF8CA49364}" type="datetimeFigureOut">
              <a:rPr lang="en-AU" smtClean="0"/>
              <a:t>10/06/2020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F9605D-623B-441E-96C1-C5BE6BB198BE}" type="slidenum">
              <a:rPr lang="en-AU" smtClean="0"/>
              <a:t>‹#›</a:t>
            </a:fld>
            <a:endParaRPr lang="en-A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CBDD3-0327-4F59-8E12-68EF8CA49364}" type="datetimeFigureOut">
              <a:rPr lang="en-AU" smtClean="0"/>
              <a:t>10/06/2020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F9605D-623B-441E-96C1-C5BE6BB198BE}"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CBDD3-0327-4F59-8E12-68EF8CA49364}" type="datetimeFigureOut">
              <a:rPr lang="en-AU" smtClean="0"/>
              <a:t>10/06/2020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F9605D-623B-441E-96C1-C5BE6BB198BE}" type="slidenum">
              <a:rPr lang="en-AU" smtClean="0"/>
              <a:t>‹#›</a:t>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AU"/>
          </a:p>
        </p:txBody>
      </p:sp>
      <p:sp>
        <p:nvSpPr>
          <p:cNvPr id="3" name="ClipArt Placeholder 2"/>
          <p:cNvSpPr>
            <a:spLocks noGrp="1"/>
          </p:cNvSpPr>
          <p:nvPr>
            <p:ph type="clipArt" sz="half" idx="1"/>
          </p:nvPr>
        </p:nvSpPr>
        <p:spPr>
          <a:xfrm>
            <a:off x="685800" y="1981200"/>
            <a:ext cx="3810000" cy="4114800"/>
          </a:xfrm>
        </p:spPr>
        <p:txBody>
          <a:bodyPr rtlCol="0">
            <a:normAutofit/>
          </a:bodyPr>
          <a:lstStyle/>
          <a:p>
            <a:pPr lvl="0"/>
            <a:endParaRPr lang="en-AU"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Slide Number Placeholder 5"/>
          <p:cNvSpPr>
            <a:spLocks noGrp="1"/>
          </p:cNvSpPr>
          <p:nvPr>
            <p:ph type="sldNum" sz="quarter" idx="10"/>
          </p:nvPr>
        </p:nvSpPr>
        <p:spPr/>
        <p:txBody>
          <a:bodyPr/>
          <a:lstStyle>
            <a:lvl1pPr>
              <a:defRPr/>
            </a:lvl1pPr>
          </a:lstStyle>
          <a:p>
            <a:pPr>
              <a:defRPr/>
            </a:pPr>
            <a:fld id="{B88DFA99-A1C6-4152-B96E-A4FB472039BF}" type="slidenum">
              <a:rPr lang="en-AU"/>
              <a:pPr>
                <a:defRPr/>
              </a:pPr>
              <a:t>‹#›</a:t>
            </a:fld>
            <a:endParaRPr lang="en-AU"/>
          </a:p>
        </p:txBody>
      </p:sp>
      <p:sp>
        <p:nvSpPr>
          <p:cNvPr id="6" name="Footer Placeholder 4"/>
          <p:cNvSpPr>
            <a:spLocks noGrp="1"/>
          </p:cNvSpPr>
          <p:nvPr>
            <p:ph type="ftr" sz="quarter" idx="11"/>
          </p:nvPr>
        </p:nvSpPr>
        <p:spPr/>
        <p:txBody>
          <a:bodyPr/>
          <a:lstStyle>
            <a:lvl1pPr>
              <a:defRPr/>
            </a:lvl1pPr>
          </a:lstStyle>
          <a:p>
            <a:pPr>
              <a:defRPr/>
            </a:pPr>
            <a:r>
              <a:rPr lang="en-AU"/>
              <a:t>NSC1951 Lecture 18: Acids &amp; Bases </a:t>
            </a:r>
          </a:p>
        </p:txBody>
      </p:sp>
      <p:sp>
        <p:nvSpPr>
          <p:cNvPr id="7" name="Date Placeholder 3"/>
          <p:cNvSpPr>
            <a:spLocks noGrp="1"/>
          </p:cNvSpPr>
          <p:nvPr>
            <p:ph type="dt" sz="half" idx="12"/>
          </p:nvPr>
        </p:nvSpPr>
        <p:spPr/>
        <p:txBody>
          <a:bodyPr/>
          <a:lstStyle>
            <a:lvl1pPr>
              <a:defRPr/>
            </a:lvl1pPr>
          </a:lstStyle>
          <a:p>
            <a:pPr>
              <a:defRPr/>
            </a:pPr>
            <a:fld id="{DAE8579A-4835-4286-B0A6-E0653D54A32B}" type="datetime1">
              <a:rPr lang="en-AU"/>
              <a:pPr>
                <a:defRPr/>
              </a:pPr>
              <a:t>10/06/2020</a:t>
            </a:fld>
            <a:endParaRPr lang="en-AU"/>
          </a:p>
        </p:txBody>
      </p:sp>
    </p:spTree>
    <p:extLst>
      <p:ext uri="{BB962C8B-B14F-4D97-AF65-F5344CB8AC3E}">
        <p14:creationId xmlns:p14="http://schemas.microsoft.com/office/powerpoint/2010/main" val="51371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CCBDD3-0327-4F59-8E12-68EF8CA49364}" type="datetimeFigureOut">
              <a:rPr lang="en-AU" smtClean="0"/>
              <a:t>10/06/2020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F9605D-623B-441E-96C1-C5BE6BB198BE}" type="slidenum">
              <a:rPr lang="en-AU" smtClean="0"/>
              <a:t>‹#›</a:t>
            </a:fld>
            <a:endParaRPr lang="en-AU"/>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CBDD3-0327-4F59-8E12-68EF8CA49364}" type="datetimeFigureOut">
              <a:rPr lang="en-AU" smtClean="0"/>
              <a:t>10/06/2020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7F9605D-623B-441E-96C1-C5BE6BB198BE}"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CCBDD3-0327-4F59-8E12-68EF8CA49364}" type="datetimeFigureOut">
              <a:rPr lang="en-AU" smtClean="0"/>
              <a:t>10/06/2020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7F9605D-623B-441E-96C1-C5BE6BB198BE}" type="slidenum">
              <a:rPr lang="en-AU" smtClean="0"/>
              <a:t>‹#›</a:t>
            </a:fld>
            <a:endParaRPr lang="en-AU"/>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CCBDD3-0327-4F59-8E12-68EF8CA49364}" type="datetimeFigureOut">
              <a:rPr lang="en-AU" smtClean="0"/>
              <a:t>10/06/2020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7F9605D-623B-441E-96C1-C5BE6BB198BE}"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CCBDD3-0327-4F59-8E12-68EF8CA49364}" type="datetimeFigureOut">
              <a:rPr lang="en-AU" smtClean="0"/>
              <a:t>10/06/2020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7F9605D-623B-441E-96C1-C5BE6BB198BE}"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CBDD3-0327-4F59-8E12-68EF8CA49364}" type="datetimeFigureOut">
              <a:rPr lang="en-AU" smtClean="0"/>
              <a:t>10/06/2020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7F9605D-623B-441E-96C1-C5BE6BB198BE}"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CCBDD3-0327-4F59-8E12-68EF8CA49364}" type="datetimeFigureOut">
              <a:rPr lang="en-AU" smtClean="0"/>
              <a:t>10/06/2020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7F9605D-623B-441E-96C1-C5BE6BB198BE}"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CCBDD3-0327-4F59-8E12-68EF8CA49364}" type="datetimeFigureOut">
              <a:rPr lang="en-AU" smtClean="0"/>
              <a:t>10/06/2020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7F9605D-623B-441E-96C1-C5BE6BB198BE}" type="slidenum">
              <a:rPr lang="en-AU" smtClean="0"/>
              <a:t>‹#›</a:t>
            </a:fld>
            <a:endParaRPr lang="en-A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A3CCBDD3-0327-4F59-8E12-68EF8CA49364}" type="datetimeFigureOut">
              <a:rPr lang="en-AU" smtClean="0"/>
              <a:t>10/06/2020</a:t>
            </a:fld>
            <a:endParaRPr lang="en-A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A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7F9605D-623B-441E-96C1-C5BE6BB198BE}"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0c278_0903.jpg%20%20%20%20%20%20%20%20%20%20%20%20%20%20%20%20%20%20%20%20%20%20%20%20%20%20%20%20%20%20%20%20%20%20%20%20%20%20%20%20%20%20%20%20%20%20%20%20%20%20%2000030FE6%0cMacintosh%20HD%20%20%20%20%20%20%20%20%20%20%20%20%20%20%20%20%20%20%20ABA78158:" TargetMode="External"/><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ACIDS AND BASES</a:t>
            </a:r>
            <a:endParaRPr lang="en-AU" dirty="0"/>
          </a:p>
        </p:txBody>
      </p:sp>
    </p:spTree>
    <p:extLst>
      <p:ext uri="{BB962C8B-B14F-4D97-AF65-F5344CB8AC3E}">
        <p14:creationId xmlns:p14="http://schemas.microsoft.com/office/powerpoint/2010/main" val="418966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72" y="646331"/>
            <a:ext cx="8820472" cy="5109091"/>
          </a:xfrm>
          <a:prstGeom prst="rect">
            <a:avLst/>
          </a:prstGeom>
        </p:spPr>
        <p:txBody>
          <a:bodyPr wrap="square">
            <a:spAutoFit/>
          </a:bodyPr>
          <a:lstStyle/>
          <a:p>
            <a:r>
              <a:rPr lang="en-AU" dirty="0"/>
              <a:t> </a:t>
            </a:r>
          </a:p>
          <a:p>
            <a:r>
              <a:rPr lang="en-AU" sz="2800" b="1" u="sng" dirty="0"/>
              <a:t>Acids</a:t>
            </a:r>
            <a:r>
              <a:rPr lang="en-AU" sz="2800" b="1" dirty="0"/>
              <a:t>: Have replaceable H (hydrogen could be partly or totally replaced by metals).</a:t>
            </a:r>
          </a:p>
          <a:p>
            <a:endParaRPr lang="en-AU" sz="2800" b="1" dirty="0"/>
          </a:p>
          <a:p>
            <a:r>
              <a:rPr lang="en-AU" sz="2800" b="1" dirty="0" err="1"/>
              <a:t>eg</a:t>
            </a:r>
            <a:r>
              <a:rPr lang="en-AU" sz="2800" b="1" dirty="0"/>
              <a:t> hydrochloric acid: </a:t>
            </a:r>
          </a:p>
          <a:p>
            <a:r>
              <a:rPr lang="en-AU" sz="2800" b="1" dirty="0"/>
              <a:t>2HC</a:t>
            </a:r>
            <a:r>
              <a:rPr lang="en-AU" sz="2800" b="1" i="1" dirty="0"/>
              <a:t>l</a:t>
            </a:r>
            <a:r>
              <a:rPr lang="en-AU" sz="2800" b="1" baseline="-25000" dirty="0"/>
              <a:t>(</a:t>
            </a:r>
            <a:r>
              <a:rPr lang="en-AU" sz="2800" b="1" baseline="-25000" dirty="0" err="1"/>
              <a:t>aq</a:t>
            </a:r>
            <a:r>
              <a:rPr lang="en-AU" sz="2800" b="1" baseline="-25000" dirty="0"/>
              <a:t>)</a:t>
            </a:r>
            <a:r>
              <a:rPr lang="en-AU" sz="2800" b="1" dirty="0"/>
              <a:t> +  Mg</a:t>
            </a:r>
            <a:r>
              <a:rPr lang="en-AU" sz="2800" b="1" baseline="-25000" dirty="0"/>
              <a:t>(s)</a:t>
            </a:r>
            <a:r>
              <a:rPr lang="en-AU" sz="2800" b="1" dirty="0"/>
              <a:t>  →  MgC</a:t>
            </a:r>
            <a:r>
              <a:rPr lang="en-AU" sz="2800" b="1" i="1" dirty="0"/>
              <a:t>l</a:t>
            </a:r>
            <a:r>
              <a:rPr lang="en-AU" sz="2800" b="1" baseline="-25000" dirty="0"/>
              <a:t>2(</a:t>
            </a:r>
            <a:r>
              <a:rPr lang="en-AU" sz="2800" b="1" baseline="-25000" dirty="0" err="1"/>
              <a:t>aq</a:t>
            </a:r>
            <a:r>
              <a:rPr lang="en-AU" sz="2800" b="1" baseline="-25000" dirty="0"/>
              <a:t>)</a:t>
            </a:r>
            <a:r>
              <a:rPr lang="en-AU" sz="2800" b="1" dirty="0"/>
              <a:t>  +  H</a:t>
            </a:r>
            <a:r>
              <a:rPr lang="en-AU" sz="2800" b="1" baseline="-25000" dirty="0"/>
              <a:t>2(g)</a:t>
            </a:r>
            <a:r>
              <a:rPr lang="en-AU" sz="2800" b="1" dirty="0"/>
              <a:t> </a:t>
            </a:r>
          </a:p>
          <a:p>
            <a:r>
              <a:rPr lang="en-AU" sz="2800" b="1" dirty="0"/>
              <a:t> </a:t>
            </a:r>
          </a:p>
          <a:p>
            <a:r>
              <a:rPr lang="en-AU" sz="2800" b="1" u="sng" dirty="0"/>
              <a:t>Bases</a:t>
            </a:r>
            <a:r>
              <a:rPr lang="en-AU" sz="2800" b="1" dirty="0"/>
              <a:t>: Reacted with acids to form salt and water.</a:t>
            </a:r>
          </a:p>
          <a:p>
            <a:endParaRPr lang="en-AU" sz="2800" b="1" dirty="0"/>
          </a:p>
          <a:p>
            <a:r>
              <a:rPr lang="en-AU" sz="2800" b="1" dirty="0" err="1"/>
              <a:t>eg</a:t>
            </a:r>
            <a:r>
              <a:rPr lang="en-AU" sz="2800" b="1" dirty="0"/>
              <a:t> sodium hydroxide: </a:t>
            </a:r>
          </a:p>
          <a:p>
            <a:r>
              <a:rPr lang="en-AU" sz="2800" b="1" dirty="0"/>
              <a:t>NaOH</a:t>
            </a:r>
            <a:r>
              <a:rPr lang="en-AU" sz="2800" b="1" baseline="-25000" dirty="0"/>
              <a:t>(s)  </a:t>
            </a:r>
            <a:r>
              <a:rPr lang="en-AU" sz="2800" b="1" dirty="0"/>
              <a:t>+  HNO</a:t>
            </a:r>
            <a:r>
              <a:rPr lang="en-AU" sz="2800" b="1" baseline="-25000" dirty="0"/>
              <a:t>3(</a:t>
            </a:r>
            <a:r>
              <a:rPr lang="en-AU" sz="2800" b="1" baseline="-25000" dirty="0" err="1"/>
              <a:t>aq</a:t>
            </a:r>
            <a:r>
              <a:rPr lang="en-AU" sz="2800" b="1" baseline="-25000" dirty="0"/>
              <a:t>)</a:t>
            </a:r>
            <a:r>
              <a:rPr lang="en-AU" sz="2800" b="1" dirty="0"/>
              <a:t>  →  NaNO</a:t>
            </a:r>
            <a:r>
              <a:rPr lang="en-AU" sz="2800" b="1" baseline="-25000" dirty="0"/>
              <a:t>3(</a:t>
            </a:r>
            <a:r>
              <a:rPr lang="en-AU" sz="2800" b="1" baseline="-25000" dirty="0" err="1"/>
              <a:t>aq</a:t>
            </a:r>
            <a:r>
              <a:rPr lang="en-AU" sz="2800" b="1" baseline="-25000" dirty="0"/>
              <a:t>) </a:t>
            </a:r>
            <a:r>
              <a:rPr lang="en-AU" sz="2800" b="1" dirty="0"/>
              <a:t> +  H</a:t>
            </a:r>
            <a:r>
              <a:rPr lang="en-AU" sz="2800" b="1" baseline="-25000" dirty="0"/>
              <a:t>2</a:t>
            </a:r>
            <a:r>
              <a:rPr lang="en-AU" sz="2800" b="1" dirty="0"/>
              <a:t>O</a:t>
            </a:r>
            <a:r>
              <a:rPr lang="en-AU" sz="2800" b="1" baseline="-25000" dirty="0"/>
              <a:t>(</a:t>
            </a:r>
            <a:r>
              <a:rPr lang="en-AU" sz="2800" b="1" i="1" baseline="-25000" dirty="0"/>
              <a:t>l</a:t>
            </a:r>
            <a:r>
              <a:rPr lang="en-AU" sz="2800" b="1" baseline="-25000" dirty="0"/>
              <a:t>)</a:t>
            </a:r>
            <a:r>
              <a:rPr lang="en-AU" sz="2800" b="1" dirty="0"/>
              <a:t> </a:t>
            </a:r>
          </a:p>
          <a:p>
            <a:r>
              <a:rPr lang="en-AU" sz="2800" b="1" dirty="0"/>
              <a:t> </a:t>
            </a:r>
          </a:p>
        </p:txBody>
      </p:sp>
      <p:sp>
        <p:nvSpPr>
          <p:cNvPr id="3" name="Rectangle 2"/>
          <p:cNvSpPr/>
          <p:nvPr/>
        </p:nvSpPr>
        <p:spPr>
          <a:xfrm>
            <a:off x="2699792" y="0"/>
            <a:ext cx="4045582" cy="646331"/>
          </a:xfrm>
          <a:prstGeom prst="rect">
            <a:avLst/>
          </a:prstGeom>
        </p:spPr>
        <p:txBody>
          <a:bodyPr wrap="square">
            <a:spAutoFit/>
          </a:bodyPr>
          <a:lstStyle/>
          <a:p>
            <a:r>
              <a:rPr lang="en-AU" sz="3600" b="1" dirty="0"/>
              <a:t>Davy Theory</a:t>
            </a:r>
            <a:endParaRPr lang="en-AU" sz="3600" dirty="0"/>
          </a:p>
        </p:txBody>
      </p:sp>
    </p:spTree>
    <p:extLst>
      <p:ext uri="{BB962C8B-B14F-4D97-AF65-F5344CB8AC3E}">
        <p14:creationId xmlns:p14="http://schemas.microsoft.com/office/powerpoint/2010/main" val="145691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72" y="646331"/>
            <a:ext cx="8820472" cy="5539978"/>
          </a:xfrm>
          <a:prstGeom prst="rect">
            <a:avLst/>
          </a:prstGeom>
        </p:spPr>
        <p:txBody>
          <a:bodyPr wrap="square">
            <a:spAutoFit/>
          </a:bodyPr>
          <a:lstStyle/>
          <a:p>
            <a:r>
              <a:rPr lang="en-AU" dirty="0"/>
              <a:t> </a:t>
            </a:r>
          </a:p>
          <a:p>
            <a:r>
              <a:rPr lang="en-AU" sz="2800" b="1" u="sng" dirty="0"/>
              <a:t>Acids</a:t>
            </a:r>
            <a:r>
              <a:rPr lang="en-AU" sz="2800" b="1" dirty="0"/>
              <a:t>: Have H in their formula and produce hydrogen ions (H</a:t>
            </a:r>
            <a:r>
              <a:rPr lang="en-AU" sz="2800" b="1" baseline="30000" dirty="0"/>
              <a:t>+</a:t>
            </a:r>
            <a:r>
              <a:rPr lang="en-AU" sz="2800" b="1" dirty="0"/>
              <a:t>) when dissolved in water.</a:t>
            </a:r>
          </a:p>
          <a:p>
            <a:endParaRPr lang="en-AU" sz="2800" b="1" dirty="0"/>
          </a:p>
          <a:p>
            <a:r>
              <a:rPr lang="en-AU" sz="2800" b="1" dirty="0" err="1"/>
              <a:t>eg</a:t>
            </a:r>
            <a:r>
              <a:rPr lang="en-AU" sz="2800" b="1" dirty="0"/>
              <a:t> hydrochloric acid: </a:t>
            </a:r>
            <a:r>
              <a:rPr lang="en-AU" sz="2800" b="1" dirty="0" err="1"/>
              <a:t>HC</a:t>
            </a:r>
            <a:r>
              <a:rPr lang="en-AU" sz="2800" b="1" i="1" dirty="0" err="1"/>
              <a:t>l</a:t>
            </a:r>
            <a:r>
              <a:rPr lang="en-AU" sz="2800" b="1" baseline="-25000" dirty="0"/>
              <a:t>(g)</a:t>
            </a:r>
            <a:r>
              <a:rPr lang="en-AU" sz="2800" b="1" dirty="0"/>
              <a:t>  →  H</a:t>
            </a:r>
            <a:r>
              <a:rPr lang="en-AU" sz="2800" b="1" baseline="30000" dirty="0"/>
              <a:t>+</a:t>
            </a:r>
            <a:r>
              <a:rPr lang="en-AU" sz="2800" b="1" baseline="-25000" dirty="0"/>
              <a:t>(</a:t>
            </a:r>
            <a:r>
              <a:rPr lang="en-AU" sz="2800" b="1" baseline="-25000" dirty="0" err="1"/>
              <a:t>aq</a:t>
            </a:r>
            <a:r>
              <a:rPr lang="en-AU" sz="2800" b="1" baseline="-25000" dirty="0"/>
              <a:t>)</a:t>
            </a:r>
            <a:r>
              <a:rPr lang="en-AU" sz="2800" b="1" dirty="0"/>
              <a:t> + C</a:t>
            </a:r>
            <a:r>
              <a:rPr lang="en-AU" sz="2800" b="1" i="1" dirty="0"/>
              <a:t>l</a:t>
            </a:r>
            <a:r>
              <a:rPr lang="en-AU" sz="2800" b="1" baseline="30000" dirty="0"/>
              <a:t>−</a:t>
            </a:r>
            <a:r>
              <a:rPr lang="en-AU" sz="2800" b="1" baseline="-25000" dirty="0"/>
              <a:t>(</a:t>
            </a:r>
            <a:r>
              <a:rPr lang="en-AU" sz="2800" b="1" baseline="-25000" dirty="0" err="1"/>
              <a:t>aq</a:t>
            </a:r>
            <a:r>
              <a:rPr lang="en-AU" sz="2800" b="1" baseline="-25000" dirty="0"/>
              <a:t>)</a:t>
            </a:r>
            <a:r>
              <a:rPr lang="en-AU" sz="2800" b="1" dirty="0"/>
              <a:t> </a:t>
            </a:r>
          </a:p>
          <a:p>
            <a:r>
              <a:rPr lang="en-AU" sz="2800" b="1" dirty="0" err="1"/>
              <a:t>eg</a:t>
            </a:r>
            <a:r>
              <a:rPr lang="en-AU" sz="2800" b="1" dirty="0"/>
              <a:t> ethanoic acid: CH</a:t>
            </a:r>
            <a:r>
              <a:rPr lang="en-AU" sz="2800" b="1" baseline="-25000" dirty="0"/>
              <a:t>3</a:t>
            </a:r>
            <a:r>
              <a:rPr lang="en-AU" sz="2800" b="1" dirty="0"/>
              <a:t>COOH</a:t>
            </a:r>
            <a:r>
              <a:rPr lang="en-AU" sz="2800" b="1" baseline="-25000" dirty="0"/>
              <a:t>(s) </a:t>
            </a:r>
            <a:r>
              <a:rPr lang="en-AU" sz="2800" b="1" dirty="0"/>
              <a:t>→  H</a:t>
            </a:r>
            <a:r>
              <a:rPr lang="en-AU" sz="2800" b="1" baseline="30000" dirty="0"/>
              <a:t>+</a:t>
            </a:r>
            <a:r>
              <a:rPr lang="en-AU" sz="2800" b="1" baseline="-25000" dirty="0"/>
              <a:t>(</a:t>
            </a:r>
            <a:r>
              <a:rPr lang="en-AU" sz="2800" b="1" baseline="-25000" dirty="0" err="1"/>
              <a:t>aq</a:t>
            </a:r>
            <a:r>
              <a:rPr lang="en-AU" sz="2800" b="1" baseline="-25000" dirty="0"/>
              <a:t>)</a:t>
            </a:r>
            <a:r>
              <a:rPr lang="en-AU" sz="2800" b="1" dirty="0"/>
              <a:t> + CH</a:t>
            </a:r>
            <a:r>
              <a:rPr lang="en-AU" sz="2800" b="1" baseline="-25000" dirty="0"/>
              <a:t>3</a:t>
            </a:r>
            <a:r>
              <a:rPr lang="en-AU" sz="2800" b="1" dirty="0"/>
              <a:t>COO</a:t>
            </a:r>
            <a:r>
              <a:rPr lang="en-AU" sz="2800" b="1" baseline="30000" dirty="0"/>
              <a:t>−</a:t>
            </a:r>
            <a:r>
              <a:rPr lang="en-AU" sz="2800" b="1" baseline="-25000" dirty="0"/>
              <a:t>(</a:t>
            </a:r>
            <a:r>
              <a:rPr lang="en-AU" sz="2800" b="1" baseline="-25000" dirty="0" err="1"/>
              <a:t>aq</a:t>
            </a:r>
            <a:r>
              <a:rPr lang="en-AU" sz="2800" b="1" baseline="-25000" dirty="0"/>
              <a:t>)</a:t>
            </a:r>
            <a:r>
              <a:rPr lang="en-AU" sz="2800" b="1" dirty="0"/>
              <a:t> </a:t>
            </a:r>
          </a:p>
          <a:p>
            <a:r>
              <a:rPr lang="en-AU" sz="2800" b="1" dirty="0"/>
              <a:t> </a:t>
            </a:r>
          </a:p>
          <a:p>
            <a:r>
              <a:rPr lang="en-AU" sz="2800" b="1" u="sng" dirty="0"/>
              <a:t>Bases</a:t>
            </a:r>
            <a:r>
              <a:rPr lang="en-AU" sz="2800" b="1" dirty="0"/>
              <a:t>: Have OH in their formula and produce hydroxide ions (OH</a:t>
            </a:r>
            <a:r>
              <a:rPr lang="en-AU" sz="2800" b="1" baseline="30000" dirty="0"/>
              <a:t>−</a:t>
            </a:r>
            <a:r>
              <a:rPr lang="en-AU" sz="2800" b="1" dirty="0"/>
              <a:t>) when dissolved in water.</a:t>
            </a:r>
          </a:p>
          <a:p>
            <a:endParaRPr lang="en-AU" sz="2800" b="1" dirty="0"/>
          </a:p>
          <a:p>
            <a:r>
              <a:rPr lang="en-AU" sz="2800" b="1" dirty="0" err="1"/>
              <a:t>eg</a:t>
            </a:r>
            <a:r>
              <a:rPr lang="en-AU" sz="2800" b="1" dirty="0"/>
              <a:t> sodium hydroxide: </a:t>
            </a:r>
            <a:r>
              <a:rPr lang="en-AU" sz="2800" b="1" dirty="0" err="1"/>
              <a:t>NaOH</a:t>
            </a:r>
            <a:r>
              <a:rPr lang="en-AU" sz="2800" b="1" baseline="-25000" dirty="0"/>
              <a:t>(s)</a:t>
            </a:r>
            <a:r>
              <a:rPr lang="en-AU" sz="2800" b="1" dirty="0"/>
              <a:t>  →  Na</a:t>
            </a:r>
            <a:r>
              <a:rPr lang="en-AU" sz="2800" b="1" baseline="30000" dirty="0"/>
              <a:t>+</a:t>
            </a:r>
            <a:r>
              <a:rPr lang="en-AU" sz="2800" b="1" baseline="-25000" dirty="0"/>
              <a:t>(</a:t>
            </a:r>
            <a:r>
              <a:rPr lang="en-AU" sz="2800" b="1" baseline="-25000" dirty="0" err="1"/>
              <a:t>aq</a:t>
            </a:r>
            <a:r>
              <a:rPr lang="en-AU" sz="2800" b="1" baseline="-25000" dirty="0"/>
              <a:t>)</a:t>
            </a:r>
            <a:r>
              <a:rPr lang="en-AU" sz="2800" b="1" dirty="0"/>
              <a:t> + OH</a:t>
            </a:r>
            <a:r>
              <a:rPr lang="en-AU" sz="2800" b="1" baseline="30000" dirty="0"/>
              <a:t>−</a:t>
            </a:r>
            <a:r>
              <a:rPr lang="en-AU" sz="2800" b="1" baseline="-25000" dirty="0"/>
              <a:t>(</a:t>
            </a:r>
            <a:r>
              <a:rPr lang="en-AU" sz="2800" b="1" baseline="-25000" dirty="0" err="1"/>
              <a:t>aq</a:t>
            </a:r>
            <a:r>
              <a:rPr lang="en-AU" sz="2800" b="1" baseline="-25000" dirty="0"/>
              <a:t>)</a:t>
            </a:r>
            <a:r>
              <a:rPr lang="en-AU" sz="2800" b="1" dirty="0"/>
              <a:t> </a:t>
            </a:r>
          </a:p>
          <a:p>
            <a:r>
              <a:rPr lang="en-AU" sz="2800" b="1" dirty="0" err="1"/>
              <a:t>eg</a:t>
            </a:r>
            <a:r>
              <a:rPr lang="en-AU" sz="2800" b="1" dirty="0"/>
              <a:t> strontium hydroxide: </a:t>
            </a:r>
            <a:r>
              <a:rPr lang="en-AU" sz="2800" b="1" dirty="0" err="1"/>
              <a:t>Sr</a:t>
            </a:r>
            <a:r>
              <a:rPr lang="en-AU" sz="2800" b="1" dirty="0"/>
              <a:t>(OH)</a:t>
            </a:r>
            <a:r>
              <a:rPr lang="en-AU" sz="2800" b="1" baseline="-25000" dirty="0"/>
              <a:t>2(s)</a:t>
            </a:r>
            <a:r>
              <a:rPr lang="en-AU" sz="2800" b="1" dirty="0"/>
              <a:t> →Sr</a:t>
            </a:r>
            <a:r>
              <a:rPr lang="en-AU" sz="2800" b="1" baseline="30000" dirty="0"/>
              <a:t>2+</a:t>
            </a:r>
            <a:r>
              <a:rPr lang="en-AU" sz="2800" b="1" baseline="-25000" dirty="0"/>
              <a:t>(</a:t>
            </a:r>
            <a:r>
              <a:rPr lang="en-AU" sz="2800" b="1" baseline="-25000" dirty="0" err="1"/>
              <a:t>aq</a:t>
            </a:r>
            <a:r>
              <a:rPr lang="en-AU" sz="2800" b="1" baseline="-25000" dirty="0"/>
              <a:t>)</a:t>
            </a:r>
            <a:r>
              <a:rPr lang="en-AU" sz="2800" b="1" dirty="0"/>
              <a:t>+2OH</a:t>
            </a:r>
            <a:r>
              <a:rPr lang="en-AU" sz="2800" b="1" baseline="30000" dirty="0"/>
              <a:t>−</a:t>
            </a:r>
            <a:r>
              <a:rPr lang="en-AU" sz="2800" b="1" baseline="-25000" dirty="0"/>
              <a:t>(</a:t>
            </a:r>
            <a:r>
              <a:rPr lang="en-AU" sz="2800" b="1" baseline="-25000" dirty="0" err="1"/>
              <a:t>aq</a:t>
            </a:r>
            <a:r>
              <a:rPr lang="en-AU" sz="2800" b="1" baseline="-25000" dirty="0"/>
              <a:t>)</a:t>
            </a:r>
            <a:r>
              <a:rPr lang="en-AU" sz="2800" b="1" dirty="0"/>
              <a:t> </a:t>
            </a:r>
          </a:p>
          <a:p>
            <a:r>
              <a:rPr lang="en-AU" sz="2800" b="1" dirty="0"/>
              <a:t> </a:t>
            </a:r>
          </a:p>
        </p:txBody>
      </p:sp>
      <p:sp>
        <p:nvSpPr>
          <p:cNvPr id="3" name="Rectangle 2"/>
          <p:cNvSpPr/>
          <p:nvPr/>
        </p:nvSpPr>
        <p:spPr>
          <a:xfrm>
            <a:off x="2699792" y="0"/>
            <a:ext cx="4045582" cy="646331"/>
          </a:xfrm>
          <a:prstGeom prst="rect">
            <a:avLst/>
          </a:prstGeom>
        </p:spPr>
        <p:txBody>
          <a:bodyPr wrap="square">
            <a:spAutoFit/>
          </a:bodyPr>
          <a:lstStyle/>
          <a:p>
            <a:r>
              <a:rPr lang="en-AU" sz="3600" b="1" dirty="0"/>
              <a:t>Arrhenius Theory</a:t>
            </a:r>
            <a:endParaRPr lang="en-AU" sz="3600" dirty="0"/>
          </a:p>
        </p:txBody>
      </p:sp>
    </p:spTree>
    <p:extLst>
      <p:ext uri="{BB962C8B-B14F-4D97-AF65-F5344CB8AC3E}">
        <p14:creationId xmlns:p14="http://schemas.microsoft.com/office/powerpoint/2010/main" val="36994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1000"/>
                                        <p:tgtEl>
                                          <p:spTgt spid="2">
                                            <p:txEl>
                                              <p:pRg st="9" end="9"/>
                                            </p:txEl>
                                          </p:spTgt>
                                        </p:tgtEl>
                                      </p:cBhvr>
                                    </p:animEffect>
                                    <p:anim calcmode="lin" valueType="num">
                                      <p:cBhvr>
                                        <p:cTn id="5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10" end="10"/>
                                            </p:txEl>
                                          </p:spTgt>
                                        </p:tgtEl>
                                        <p:attrNameLst>
                                          <p:attrName>style.visibility</p:attrName>
                                        </p:attrNameLst>
                                      </p:cBhvr>
                                      <p:to>
                                        <p:strVal val="visible"/>
                                      </p:to>
                                    </p:set>
                                    <p:animEffect transition="in" filter="fade">
                                      <p:cBhvr>
                                        <p:cTn id="56" dur="1000"/>
                                        <p:tgtEl>
                                          <p:spTgt spid="2">
                                            <p:txEl>
                                              <p:pRg st="10" end="10"/>
                                            </p:txEl>
                                          </p:spTgt>
                                        </p:tgtEl>
                                      </p:cBhvr>
                                    </p:animEffect>
                                    <p:anim calcmode="lin" valueType="num">
                                      <p:cBhvr>
                                        <p:cTn id="5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188640"/>
            <a:ext cx="9036496" cy="6552728"/>
          </a:xfrm>
        </p:spPr>
        <p:txBody>
          <a:bodyPr>
            <a:normAutofit/>
          </a:bodyPr>
          <a:lstStyle/>
          <a:p>
            <a:r>
              <a:rPr lang="en-AU" sz="2800" b="1" u="sng" dirty="0">
                <a:solidFill>
                  <a:schemeClr val="tx1"/>
                </a:solidFill>
              </a:rPr>
              <a:t>Neutralisation</a:t>
            </a:r>
            <a:r>
              <a:rPr lang="en-AU" sz="2800" b="1" dirty="0">
                <a:solidFill>
                  <a:schemeClr val="tx1"/>
                </a:solidFill>
              </a:rPr>
              <a:t>: an acid plus a base produces a neutral solution </a:t>
            </a:r>
          </a:p>
          <a:p>
            <a:r>
              <a:rPr lang="en-AU" sz="2800" b="1" dirty="0">
                <a:solidFill>
                  <a:schemeClr val="tx1"/>
                </a:solidFill>
              </a:rPr>
              <a:t>		(</a:t>
            </a:r>
            <a:r>
              <a:rPr lang="en-AU" sz="2800" b="1" dirty="0" err="1">
                <a:solidFill>
                  <a:schemeClr val="tx1"/>
                </a:solidFill>
              </a:rPr>
              <a:t>ie</a:t>
            </a:r>
            <a:r>
              <a:rPr lang="en-AU" sz="2800" b="1" dirty="0">
                <a:solidFill>
                  <a:schemeClr val="tx1"/>
                </a:solidFill>
              </a:rPr>
              <a:t> 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a:t>
            </a:r>
            <a:r>
              <a:rPr lang="en-AU" sz="2800" b="1" dirty="0">
                <a:solidFill>
                  <a:schemeClr val="tx1"/>
                </a:solidFill>
              </a:rPr>
              <a:t>) </a:t>
            </a:r>
          </a:p>
          <a:p>
            <a:pPr marL="45720" indent="0">
              <a:buNone/>
            </a:pPr>
            <a:endParaRPr lang="en-AU" sz="2800" b="1" dirty="0">
              <a:solidFill>
                <a:schemeClr val="tx1"/>
              </a:solidFill>
            </a:endParaRPr>
          </a:p>
          <a:p>
            <a:pPr marL="45720" indent="0">
              <a:buNone/>
            </a:pPr>
            <a:r>
              <a:rPr lang="en-AU" sz="2800" b="1" dirty="0">
                <a:solidFill>
                  <a:schemeClr val="tx1"/>
                </a:solidFill>
              </a:rPr>
              <a:t>Problems with the theory:</a:t>
            </a:r>
          </a:p>
          <a:p>
            <a:pPr lvl="0"/>
            <a:r>
              <a:rPr lang="en-AU" sz="2800" b="1" dirty="0">
                <a:solidFill>
                  <a:schemeClr val="tx1"/>
                </a:solidFill>
              </a:rPr>
              <a:t>Some bases produce OH</a:t>
            </a:r>
            <a:r>
              <a:rPr lang="en-AU" sz="2800" b="1" baseline="30000" dirty="0">
                <a:solidFill>
                  <a:schemeClr val="tx1"/>
                </a:solidFill>
              </a:rPr>
              <a:t>−</a:t>
            </a:r>
            <a:r>
              <a:rPr lang="en-AU" sz="2800" b="1" dirty="0">
                <a:solidFill>
                  <a:schemeClr val="tx1"/>
                </a:solidFill>
              </a:rPr>
              <a:t> ions in solution yet do not have OH in their formula (</a:t>
            </a:r>
            <a:r>
              <a:rPr lang="en-AU" sz="2800" b="1" dirty="0" err="1">
                <a:solidFill>
                  <a:schemeClr val="tx1"/>
                </a:solidFill>
              </a:rPr>
              <a:t>eg</a:t>
            </a:r>
            <a:r>
              <a:rPr lang="en-AU" sz="2800" b="1" dirty="0">
                <a:solidFill>
                  <a:schemeClr val="tx1"/>
                </a:solidFill>
              </a:rPr>
              <a:t> NH</a:t>
            </a:r>
            <a:r>
              <a:rPr lang="en-AU" sz="2800" b="1" baseline="-25000" dirty="0">
                <a:solidFill>
                  <a:schemeClr val="tx1"/>
                </a:solidFill>
              </a:rPr>
              <a:t>3</a:t>
            </a:r>
            <a:r>
              <a:rPr lang="en-AU" sz="2800" b="1" dirty="0">
                <a:solidFill>
                  <a:schemeClr val="tx1"/>
                </a:solidFill>
              </a:rPr>
              <a:t> and CO</a:t>
            </a:r>
            <a:r>
              <a:rPr lang="en-AU" sz="2800" b="1" baseline="-25000" dirty="0">
                <a:solidFill>
                  <a:schemeClr val="tx1"/>
                </a:solidFill>
              </a:rPr>
              <a:t>3</a:t>
            </a:r>
            <a:r>
              <a:rPr lang="en-AU" sz="2800" b="1" baseline="30000" dirty="0">
                <a:solidFill>
                  <a:schemeClr val="tx1"/>
                </a:solidFill>
              </a:rPr>
              <a:t>2-</a:t>
            </a:r>
            <a:r>
              <a:rPr lang="en-AU" sz="2800" b="1" dirty="0">
                <a:solidFill>
                  <a:schemeClr val="tx1"/>
                </a:solidFill>
              </a:rPr>
              <a:t>).</a:t>
            </a:r>
          </a:p>
          <a:p>
            <a:pPr lvl="0"/>
            <a:r>
              <a:rPr lang="en-AU" sz="2800" b="1" dirty="0">
                <a:solidFill>
                  <a:schemeClr val="tx1"/>
                </a:solidFill>
              </a:rPr>
              <a:t>Restricted to aqueous solutions.</a:t>
            </a:r>
          </a:p>
          <a:p>
            <a:pPr lvl="0"/>
            <a:r>
              <a:rPr lang="en-AU" sz="2800" b="1" dirty="0">
                <a:solidFill>
                  <a:schemeClr val="tx1"/>
                </a:solidFill>
              </a:rPr>
              <a:t>Not all salts are neutral.</a:t>
            </a:r>
          </a:p>
          <a:p>
            <a:pPr lvl="0"/>
            <a:r>
              <a:rPr lang="en-AU" sz="2800" b="1" dirty="0">
                <a:solidFill>
                  <a:schemeClr val="tx1"/>
                </a:solidFill>
              </a:rPr>
              <a:t>Does not allow for the existence of hydronium ions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a:t>
            </a:r>
          </a:p>
          <a:p>
            <a:endParaRPr lang="en-AU" dirty="0"/>
          </a:p>
        </p:txBody>
      </p:sp>
    </p:spTree>
    <p:extLst>
      <p:ext uri="{BB962C8B-B14F-4D97-AF65-F5344CB8AC3E}">
        <p14:creationId xmlns:p14="http://schemas.microsoft.com/office/powerpoint/2010/main" val="15305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0"/>
                <a:ext cx="9144000" cy="6858000"/>
              </a:xfrm>
            </p:spPr>
            <p:txBody>
              <a:bodyPr>
                <a:normAutofit/>
              </a:bodyPr>
              <a:lstStyle/>
              <a:p>
                <a:r>
                  <a:rPr lang="en-AU" sz="2800" b="1" i="1" dirty="0" err="1">
                    <a:solidFill>
                      <a:schemeClr val="tx1"/>
                    </a:solidFill>
                  </a:rPr>
                  <a:t>Brønsted</a:t>
                </a:r>
                <a:r>
                  <a:rPr lang="en-AU" sz="2800" b="1" i="1" dirty="0">
                    <a:solidFill>
                      <a:schemeClr val="tx1"/>
                    </a:solidFill>
                  </a:rPr>
                  <a:t>-Lowry Theory</a:t>
                </a:r>
                <a:endParaRPr lang="en-AU" sz="2800" b="1" dirty="0">
                  <a:solidFill>
                    <a:schemeClr val="tx1"/>
                  </a:solidFill>
                </a:endParaRPr>
              </a:p>
              <a:p>
                <a:r>
                  <a:rPr lang="en-AU" sz="2800" b="1" u="sng" dirty="0">
                    <a:solidFill>
                      <a:schemeClr val="tx1"/>
                    </a:solidFill>
                  </a:rPr>
                  <a:t>Acids</a:t>
                </a:r>
                <a:r>
                  <a:rPr lang="en-AU" sz="2800" b="1" dirty="0">
                    <a:solidFill>
                      <a:schemeClr val="tx1"/>
                    </a:solidFill>
                  </a:rPr>
                  <a:t> are proton (H</a:t>
                </a:r>
                <a:r>
                  <a:rPr lang="en-AU" sz="2800" b="1" baseline="30000" dirty="0">
                    <a:solidFill>
                      <a:schemeClr val="tx1"/>
                    </a:solidFill>
                  </a:rPr>
                  <a:t>+</a:t>
                </a:r>
                <a:r>
                  <a:rPr lang="en-AU" sz="2800" b="1" dirty="0">
                    <a:solidFill>
                      <a:schemeClr val="tx1"/>
                    </a:solidFill>
                  </a:rPr>
                  <a:t>) donors.</a:t>
                </a:r>
              </a:p>
              <a:p>
                <a:pPr marL="45720" indent="0">
                  <a:buNone/>
                </a:pPr>
                <a:r>
                  <a:rPr lang="en-AU" sz="2800" b="1" dirty="0">
                    <a:solidFill>
                      <a:schemeClr val="tx1"/>
                    </a:solidFill>
                  </a:rPr>
                  <a:t>Strong acid</a:t>
                </a:r>
                <a:r>
                  <a:rPr lang="en-AU" sz="2800" dirty="0">
                    <a:solidFill>
                      <a:schemeClr val="tx1"/>
                    </a:solidFill>
                  </a:rPr>
                  <a:t>:  </a:t>
                </a:r>
                <a:r>
                  <a:rPr lang="en-AU" sz="2800" b="1" dirty="0">
                    <a:solidFill>
                      <a:srgbClr val="FF0000"/>
                    </a:solidFill>
                  </a:rPr>
                  <a:t>HC</a:t>
                </a:r>
                <a:r>
                  <a:rPr lang="en-AU" sz="2800" b="1" i="1" dirty="0">
                    <a:solidFill>
                      <a:srgbClr val="FF0000"/>
                    </a:solidFill>
                  </a:rPr>
                  <a:t>l</a:t>
                </a:r>
                <a:r>
                  <a:rPr lang="en-AU" sz="2800" b="1" baseline="-25000" dirty="0">
                    <a:solidFill>
                      <a:srgbClr val="FF0000"/>
                    </a:solidFill>
                  </a:rPr>
                  <a:t>(g)</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r>
                  <a:rPr lang="en-AU" sz="2800" b="1" dirty="0">
                    <a:solidFill>
                      <a:srgbClr val="FF0000"/>
                    </a:solidFill>
                  </a:rPr>
                  <a:t> →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C</a:t>
                </a:r>
                <a:r>
                  <a:rPr lang="en-AU" sz="2800" b="1" i="1" dirty="0">
                    <a:solidFill>
                      <a:srgbClr val="FF0000"/>
                    </a:solidFill>
                  </a:rPr>
                  <a:t>l</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a:t>
                </a:r>
              </a:p>
              <a:p>
                <a:pPr marL="45720" indent="0">
                  <a:buNone/>
                </a:pPr>
                <a:endParaRPr lang="en-AU" sz="2800" b="1" dirty="0">
                  <a:solidFill>
                    <a:schemeClr val="tx1"/>
                  </a:solidFill>
                </a:endParaRPr>
              </a:p>
              <a:p>
                <a:pPr marL="45720" indent="0">
                  <a:buNone/>
                </a:pPr>
                <a:r>
                  <a:rPr lang="en-AU" sz="2800" b="1" dirty="0" err="1">
                    <a:solidFill>
                      <a:schemeClr val="tx1"/>
                    </a:solidFill>
                  </a:rPr>
                  <a:t>HCl</a:t>
                </a:r>
                <a:r>
                  <a:rPr lang="en-AU" sz="2800" b="1" dirty="0">
                    <a:solidFill>
                      <a:schemeClr val="tx1"/>
                    </a:solidFill>
                  </a:rPr>
                  <a:t> is donating a proton and acting as an acid. The H</a:t>
                </a:r>
                <a:r>
                  <a:rPr lang="en-AU" sz="2800" b="1" baseline="-25000" dirty="0">
                    <a:solidFill>
                      <a:schemeClr val="tx1"/>
                    </a:solidFill>
                  </a:rPr>
                  <a:t>2</a:t>
                </a:r>
                <a:r>
                  <a:rPr lang="en-AU" sz="2800" b="1" dirty="0">
                    <a:solidFill>
                      <a:schemeClr val="tx1"/>
                    </a:solidFill>
                  </a:rPr>
                  <a:t>O is accepting a proton and acting as a base.</a:t>
                </a:r>
              </a:p>
              <a:p>
                <a:pPr marL="45720" indent="0">
                  <a:buNone/>
                </a:pPr>
                <a:endParaRPr lang="en-AU" sz="2800" b="1" dirty="0">
                  <a:solidFill>
                    <a:schemeClr val="tx1"/>
                  </a:solidFill>
                </a:endParaRPr>
              </a:p>
              <a:p>
                <a:pPr marL="45720" indent="0">
                  <a:buNone/>
                </a:pPr>
                <a:r>
                  <a:rPr lang="en-AU" sz="2800" b="1" dirty="0">
                    <a:solidFill>
                      <a:schemeClr val="tx1"/>
                    </a:solidFill>
                  </a:rPr>
                  <a:t>Weak acid: </a:t>
                </a:r>
              </a:p>
              <a:p>
                <a:pPr marL="45720" indent="0" algn="ctr">
                  <a:buNone/>
                </a:pPr>
                <a:r>
                  <a:rPr lang="en-AU" sz="2800" b="1" dirty="0">
                    <a:solidFill>
                      <a:schemeClr val="tx1"/>
                    </a:solidFill>
                  </a:rPr>
                  <a:t>CH</a:t>
                </a:r>
                <a:r>
                  <a:rPr lang="en-AU" sz="2800" b="1" baseline="-25000" dirty="0">
                    <a:solidFill>
                      <a:schemeClr val="tx1"/>
                    </a:solidFill>
                  </a:rPr>
                  <a:t>3</a:t>
                </a:r>
                <a:r>
                  <a:rPr lang="en-AU" sz="2800" b="1" dirty="0">
                    <a:solidFill>
                      <a:schemeClr val="tx1"/>
                    </a:solidFill>
                  </a:rPr>
                  <a:t>COOH</a:t>
                </a:r>
                <a:r>
                  <a:rPr lang="en-AU" sz="2800" b="1" baseline="-25000" dirty="0">
                    <a:solidFill>
                      <a:schemeClr val="tx1"/>
                    </a:solidFill>
                  </a:rPr>
                  <a:t>(s) </a:t>
                </a:r>
                <a:r>
                  <a:rPr lang="en-AU" sz="2800" b="1" dirty="0">
                    <a:solidFill>
                      <a:schemeClr val="tx1"/>
                    </a:solidFill>
                  </a:rPr>
                  <a:t>+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 </a:t>
                </a:r>
                <a14:m>
                  <m:oMath xmlns:m="http://schemas.openxmlformats.org/officeDocument/2006/math">
                    <m:r>
                      <a:rPr lang="en-AU" sz="2800" b="1" i="1">
                        <a:solidFill>
                          <a:schemeClr val="tx1"/>
                        </a:solidFill>
                        <a:latin typeface="Cambria Math"/>
                      </a:rPr>
                      <m:t>⇌</m:t>
                    </m:r>
                  </m:oMath>
                </a14:m>
                <a:r>
                  <a:rPr lang="en-AU" sz="2800" b="1" dirty="0">
                    <a:solidFill>
                      <a:schemeClr val="tx1"/>
                    </a:solidFill>
                  </a:rPr>
                  <a:t>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a:solidFill>
                      <a:schemeClr val="tx1"/>
                    </a:solidFill>
                  </a:rPr>
                  <a:t>) </a:t>
                </a:r>
                <a:r>
                  <a:rPr lang="en-AU" sz="2800" b="1">
                    <a:solidFill>
                      <a:schemeClr val="tx1"/>
                    </a:solidFill>
                  </a:rPr>
                  <a:t>+ CH</a:t>
                </a:r>
                <a:r>
                  <a:rPr lang="en-AU" sz="2800" b="1" baseline="-25000">
                    <a:solidFill>
                      <a:schemeClr val="tx1"/>
                    </a:solidFill>
                  </a:rPr>
                  <a:t>3</a:t>
                </a:r>
                <a:r>
                  <a:rPr lang="en-AU" sz="2800" b="1">
                    <a:solidFill>
                      <a:schemeClr val="tx1"/>
                    </a:solidFill>
                  </a:rPr>
                  <a:t>COO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a:t>
                </a:r>
              </a:p>
              <a:p>
                <a:pPr marL="45720" indent="0">
                  <a:buNone/>
                </a:pPr>
                <a:endParaRPr lang="en-AU" sz="2800" b="1" dirty="0">
                  <a:solidFill>
                    <a:schemeClr val="tx1"/>
                  </a:solidFill>
                </a:endParaRPr>
              </a:p>
              <a:p>
                <a:r>
                  <a:rPr lang="en-AU" sz="2800" b="1" dirty="0">
                    <a:solidFill>
                      <a:srgbClr val="FF0000"/>
                    </a:solidFill>
                  </a:rPr>
                  <a:t>CH</a:t>
                </a:r>
                <a:r>
                  <a:rPr lang="en-AU" sz="2800" b="1" baseline="-25000" dirty="0">
                    <a:solidFill>
                      <a:srgbClr val="FF0000"/>
                    </a:solidFill>
                  </a:rPr>
                  <a:t>3</a:t>
                </a:r>
                <a:r>
                  <a:rPr lang="en-AU" sz="2800" b="1" dirty="0">
                    <a:solidFill>
                      <a:srgbClr val="FF0000"/>
                    </a:solidFill>
                  </a:rPr>
                  <a:t>COOH</a:t>
                </a:r>
                <a:r>
                  <a:rPr lang="en-AU" sz="2800" b="1" baseline="-25000" dirty="0">
                    <a:solidFill>
                      <a:srgbClr val="FF0000"/>
                    </a:solidFill>
                  </a:rPr>
                  <a:t>(s)</a:t>
                </a:r>
                <a:r>
                  <a:rPr lang="en-AU" sz="2800" b="1" dirty="0">
                    <a:solidFill>
                      <a:srgbClr val="FF0000"/>
                    </a:solidFill>
                  </a:rPr>
                  <a:t> is donating a proton and acting as an acid. The H</a:t>
                </a:r>
                <a:r>
                  <a:rPr lang="en-AU" sz="2800" b="1" baseline="-25000" dirty="0">
                    <a:solidFill>
                      <a:srgbClr val="FF0000"/>
                    </a:solidFill>
                  </a:rPr>
                  <a:t>2</a:t>
                </a:r>
                <a:r>
                  <a:rPr lang="en-AU" sz="2800" b="1" dirty="0">
                    <a:solidFill>
                      <a:srgbClr val="FF0000"/>
                    </a:solidFill>
                  </a:rPr>
                  <a:t>O is accepting a proton and acting as a base.</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0"/>
                <a:ext cx="9144000" cy="6858000"/>
              </a:xfrm>
              <a:blipFill>
                <a:blip r:embed="rId2"/>
                <a:stretch>
                  <a:fillRect l="-1400" t="-2489" b="-978"/>
                </a:stretch>
              </a:blipFill>
            </p:spPr>
            <p:txBody>
              <a:bodyPr/>
              <a:lstStyle/>
              <a:p>
                <a:r>
                  <a:rPr lang="en-AU">
                    <a:noFill/>
                  </a:rPr>
                  <a:t> </a:t>
                </a:r>
              </a:p>
            </p:txBody>
          </p:sp>
        </mc:Fallback>
      </mc:AlternateContent>
    </p:spTree>
    <p:extLst>
      <p:ext uri="{BB962C8B-B14F-4D97-AF65-F5344CB8AC3E}">
        <p14:creationId xmlns:p14="http://schemas.microsoft.com/office/powerpoint/2010/main" val="343510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731520"/>
                <a:ext cx="9144000" cy="5865832"/>
              </a:xfrm>
            </p:spPr>
            <p:txBody>
              <a:bodyPr>
                <a:normAutofit/>
              </a:bodyPr>
              <a:lstStyle/>
              <a:p>
                <a:r>
                  <a:rPr lang="en-AU" sz="2800" b="1" u="sng" dirty="0">
                    <a:solidFill>
                      <a:schemeClr val="tx1"/>
                    </a:solidFill>
                  </a:rPr>
                  <a:t>Bases</a:t>
                </a:r>
                <a:r>
                  <a:rPr lang="en-AU" sz="2800" b="1" dirty="0">
                    <a:solidFill>
                      <a:schemeClr val="tx1"/>
                    </a:solidFill>
                  </a:rPr>
                  <a:t> are proton (H</a:t>
                </a:r>
                <a:r>
                  <a:rPr lang="en-AU" sz="2800" b="1" baseline="30000" dirty="0">
                    <a:solidFill>
                      <a:schemeClr val="tx1"/>
                    </a:solidFill>
                  </a:rPr>
                  <a:t>+</a:t>
                </a:r>
                <a:r>
                  <a:rPr lang="en-AU" sz="2800" b="1" dirty="0">
                    <a:solidFill>
                      <a:schemeClr val="tx1"/>
                    </a:solidFill>
                  </a:rPr>
                  <a:t>) acceptors.</a:t>
                </a:r>
              </a:p>
              <a:p>
                <a:pPr marL="45720" indent="0">
                  <a:buNone/>
                </a:pPr>
                <a:r>
                  <a:rPr lang="en-AU" sz="2800" b="1" dirty="0"/>
                  <a:t>	</a:t>
                </a:r>
                <a:r>
                  <a:rPr lang="en-AU" sz="2800" b="1" dirty="0">
                    <a:solidFill>
                      <a:srgbClr val="FF0000"/>
                    </a:solidFill>
                  </a:rPr>
                  <a:t>eg ammonia: NH</a:t>
                </a:r>
                <a:r>
                  <a:rPr lang="en-AU" sz="2800" b="1" baseline="-25000" dirty="0">
                    <a:solidFill>
                      <a:srgbClr val="FF0000"/>
                    </a:solidFill>
                  </a:rPr>
                  <a:t>3(g)</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r>
                  <a:rPr lang="en-AU" sz="2800" b="1" dirty="0">
                    <a:solidFill>
                      <a:srgbClr val="FF0000"/>
                    </a:solidFill>
                  </a:rPr>
                  <a:t>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NH</a:t>
                </a:r>
                <a:r>
                  <a:rPr lang="en-AU" sz="2800" b="1" baseline="-25000" dirty="0">
                    <a:solidFill>
                      <a:srgbClr val="FF0000"/>
                    </a:solidFill>
                  </a:rPr>
                  <a:t>4</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OH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a:t>
                </a:r>
              </a:p>
              <a:p>
                <a:pPr marL="45720" indent="0">
                  <a:buNone/>
                </a:pPr>
                <a:r>
                  <a:rPr lang="en-AU" sz="2800" b="1" dirty="0">
                    <a:solidFill>
                      <a:srgbClr val="FF0000"/>
                    </a:solidFill>
                  </a:rPr>
                  <a:t>NH</a:t>
                </a:r>
                <a:r>
                  <a:rPr lang="en-AU" sz="2800" b="1" baseline="-25000" dirty="0">
                    <a:solidFill>
                      <a:srgbClr val="FF0000"/>
                    </a:solidFill>
                  </a:rPr>
                  <a:t>3(g)</a:t>
                </a:r>
                <a:r>
                  <a:rPr lang="en-AU" sz="2800" b="1" dirty="0">
                    <a:solidFill>
                      <a:srgbClr val="FF0000"/>
                    </a:solidFill>
                  </a:rPr>
                  <a:t> is accepting a proton and acting as a base. The H</a:t>
                </a:r>
                <a:r>
                  <a:rPr lang="en-AU" sz="2800" b="1" baseline="-25000" dirty="0">
                    <a:solidFill>
                      <a:srgbClr val="FF0000"/>
                    </a:solidFill>
                  </a:rPr>
                  <a:t>2</a:t>
                </a:r>
                <a:r>
                  <a:rPr lang="en-AU" sz="2800" b="1" dirty="0">
                    <a:solidFill>
                      <a:srgbClr val="FF0000"/>
                    </a:solidFill>
                  </a:rPr>
                  <a:t>O is donating a proton and acting as an acid.</a:t>
                </a:r>
              </a:p>
              <a:p>
                <a:pPr marL="45720" indent="0">
                  <a:buNone/>
                </a:pPr>
                <a:endParaRPr lang="en-AU" sz="2800" b="1" dirty="0"/>
              </a:p>
              <a:p>
                <a:pPr marL="45720" indent="0">
                  <a:buNone/>
                </a:pPr>
                <a:r>
                  <a:rPr lang="en-AU" sz="2800" b="1" dirty="0"/>
                  <a:t>	</a:t>
                </a:r>
                <a:r>
                  <a:rPr lang="en-AU" sz="2800" b="1" dirty="0">
                    <a:solidFill>
                      <a:schemeClr val="tx1"/>
                    </a:solidFill>
                  </a:rPr>
                  <a:t>eg </a:t>
                </a:r>
                <a:r>
                  <a:rPr lang="en-AU" sz="2800" b="1" dirty="0" err="1">
                    <a:solidFill>
                      <a:schemeClr val="tx1"/>
                    </a:solidFill>
                  </a:rPr>
                  <a:t>hydrogencarbonate</a:t>
                </a:r>
                <a:r>
                  <a:rPr lang="en-AU" sz="2800" b="1" dirty="0">
                    <a:solidFill>
                      <a:schemeClr val="tx1"/>
                    </a:solidFill>
                  </a:rPr>
                  <a:t> ion: </a:t>
                </a:r>
              </a:p>
              <a:p>
                <a:pPr marL="45720" indent="0" algn="ctr">
                  <a:buNone/>
                </a:pPr>
                <a:r>
                  <a:rPr lang="en-AU" sz="2800" b="1" dirty="0">
                    <a:solidFill>
                      <a:schemeClr val="tx1"/>
                    </a:solidFill>
                  </a:rPr>
                  <a:t>HCO</a:t>
                </a:r>
                <a:r>
                  <a:rPr lang="en-AU" sz="2800" b="1" baseline="-25000" dirty="0">
                    <a:solidFill>
                      <a:schemeClr val="tx1"/>
                    </a:solidFill>
                  </a:rPr>
                  <a:t>3</a:t>
                </a:r>
                <a:r>
                  <a:rPr lang="en-AU" sz="2800" b="1" baseline="30000" dirty="0">
                    <a:solidFill>
                      <a:schemeClr val="tx1"/>
                    </a:solidFill>
                  </a:rPr>
                  <a:t>−</a:t>
                </a:r>
                <a:r>
                  <a:rPr lang="en-AU" sz="2800" b="1" baseline="-25000" dirty="0">
                    <a:solidFill>
                      <a:schemeClr val="tx1"/>
                    </a:solidFill>
                  </a:rPr>
                  <a:t> (</a:t>
                </a:r>
                <a:r>
                  <a:rPr lang="en-AU" sz="2800" b="1" baseline="-25000" dirty="0" err="1">
                    <a:solidFill>
                      <a:schemeClr val="tx1"/>
                    </a:solidFill>
                  </a:rPr>
                  <a:t>aq</a:t>
                </a:r>
                <a:r>
                  <a:rPr lang="en-AU" sz="2800" b="1" baseline="-25000" dirty="0">
                    <a:solidFill>
                      <a:schemeClr val="tx1"/>
                    </a:solidFill>
                  </a:rPr>
                  <a:t>) </a:t>
                </a:r>
                <a:r>
                  <a:rPr lang="en-AU" sz="2800" b="1" dirty="0">
                    <a:solidFill>
                      <a:schemeClr val="tx1"/>
                    </a:solidFill>
                  </a:rPr>
                  <a:t>+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  </a:t>
                </a:r>
                <a14:m>
                  <m:oMath xmlns:m="http://schemas.openxmlformats.org/officeDocument/2006/math">
                    <m:r>
                      <a:rPr lang="en-AU" sz="2800" b="1" i="1">
                        <a:solidFill>
                          <a:schemeClr val="tx1"/>
                        </a:solidFill>
                        <a:latin typeface="Cambria Math"/>
                      </a:rPr>
                      <m:t>⇌</m:t>
                    </m:r>
                  </m:oMath>
                </a14:m>
                <a:r>
                  <a:rPr lang="en-AU" sz="2800" b="1" dirty="0">
                    <a:solidFill>
                      <a:schemeClr val="tx1"/>
                    </a:solidFill>
                  </a:rPr>
                  <a:t>  H</a:t>
                </a:r>
                <a:r>
                  <a:rPr lang="en-AU" sz="2800" b="1" baseline="-25000" dirty="0">
                    <a:solidFill>
                      <a:schemeClr val="tx1"/>
                    </a:solidFill>
                  </a:rPr>
                  <a:t>2</a:t>
                </a:r>
                <a:r>
                  <a:rPr lang="en-AU" sz="2800" b="1" dirty="0">
                    <a:solidFill>
                      <a:schemeClr val="tx1"/>
                    </a:solidFill>
                  </a:rPr>
                  <a:t>CO</a:t>
                </a:r>
                <a:r>
                  <a:rPr lang="en-AU" sz="2800" b="1" baseline="-25000" dirty="0">
                    <a:solidFill>
                      <a:schemeClr val="tx1"/>
                    </a:solidFill>
                  </a:rPr>
                  <a:t>3(</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OH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p>
              <a:p>
                <a:pPr marL="45720" indent="0" algn="ctr">
                  <a:buNone/>
                </a:pPr>
                <a:endParaRPr lang="en-AU" sz="2800" b="1" dirty="0">
                  <a:solidFill>
                    <a:schemeClr val="tx1"/>
                  </a:solidFill>
                </a:endParaRPr>
              </a:p>
              <a:p>
                <a:pPr marL="45720" indent="0">
                  <a:buNone/>
                </a:pPr>
                <a:r>
                  <a:rPr lang="en-AU" sz="2800" b="1" dirty="0">
                    <a:solidFill>
                      <a:schemeClr val="tx1"/>
                    </a:solidFill>
                  </a:rPr>
                  <a:t>HCO</a:t>
                </a:r>
                <a:r>
                  <a:rPr lang="en-AU" sz="2800" b="1" baseline="-25000" dirty="0">
                    <a:solidFill>
                      <a:schemeClr val="tx1"/>
                    </a:solidFill>
                  </a:rPr>
                  <a:t>3</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is accepting a proton and acting as a base. The H</a:t>
                </a:r>
                <a:r>
                  <a:rPr lang="en-AU" sz="2800" b="1" baseline="-25000" dirty="0">
                    <a:solidFill>
                      <a:schemeClr val="tx1"/>
                    </a:solidFill>
                  </a:rPr>
                  <a:t>2</a:t>
                </a:r>
                <a:r>
                  <a:rPr lang="en-AU" sz="2800" b="1" dirty="0">
                    <a:solidFill>
                      <a:schemeClr val="tx1"/>
                    </a:solidFill>
                  </a:rPr>
                  <a:t>O is donating a proton and acting as an acid.</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731520"/>
                <a:ext cx="9144000" cy="5865832"/>
              </a:xfrm>
              <a:blipFill rotWithShape="1">
                <a:blip r:embed="rId2"/>
                <a:stretch>
                  <a:fillRect l="-1333" t="-2807" r="-1133"/>
                </a:stretch>
              </a:blipFill>
            </p:spPr>
            <p:txBody>
              <a:bodyPr/>
              <a:lstStyle/>
              <a:p>
                <a:r>
                  <a:rPr lang="en-AU">
                    <a:noFill/>
                  </a:rPr>
                  <a:t> </a:t>
                </a:r>
              </a:p>
            </p:txBody>
          </p:sp>
        </mc:Fallback>
      </mc:AlternateContent>
    </p:spTree>
    <p:extLst>
      <p:ext uri="{BB962C8B-B14F-4D97-AF65-F5344CB8AC3E}">
        <p14:creationId xmlns:p14="http://schemas.microsoft.com/office/powerpoint/2010/main" val="393905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731520"/>
                <a:ext cx="9144000" cy="4281656"/>
              </a:xfrm>
            </p:spPr>
            <p:txBody>
              <a:bodyPr/>
              <a:lstStyle/>
              <a:p>
                <a:pPr marL="45720" indent="0">
                  <a:buNone/>
                </a:pPr>
                <a:endParaRPr lang="en-AU" sz="2800" b="1" dirty="0">
                  <a:solidFill>
                    <a:schemeClr val="tx1"/>
                  </a:solidFill>
                </a:endParaRPr>
              </a:p>
              <a:p>
                <a:r>
                  <a:rPr lang="en-AU" sz="2800" b="1" u="sng" dirty="0">
                    <a:solidFill>
                      <a:schemeClr val="tx1"/>
                    </a:solidFill>
                  </a:rPr>
                  <a:t>Neutralisation</a:t>
                </a:r>
                <a:r>
                  <a:rPr lang="en-AU" sz="2800" b="1" dirty="0">
                    <a:solidFill>
                      <a:schemeClr val="tx1"/>
                    </a:solidFill>
                  </a:rPr>
                  <a:t>: reaction between a proton donor and a proton acceptor.</a:t>
                </a:r>
              </a:p>
              <a:p>
                <a:endParaRPr lang="en-AU" sz="2800" b="1" dirty="0">
                  <a:solidFill>
                    <a:schemeClr val="tx1"/>
                  </a:solidFill>
                </a:endParaRPr>
              </a:p>
              <a:p>
                <a:pPr marL="45720" indent="0">
                  <a:buNone/>
                </a:pPr>
                <a:r>
                  <a:rPr lang="en-AU" sz="2800" b="1" dirty="0" err="1">
                    <a:solidFill>
                      <a:schemeClr val="tx1"/>
                    </a:solidFill>
                  </a:rPr>
                  <a:t>eg</a:t>
                </a:r>
                <a:r>
                  <a:rPr lang="en-AU" sz="2800" b="1" dirty="0">
                    <a:solidFill>
                      <a:schemeClr val="tx1"/>
                    </a:solidFill>
                  </a:rPr>
                  <a:t> carbonate ion plus water: </a:t>
                </a:r>
              </a:p>
              <a:p>
                <a:pPr marL="45720" indent="0" algn="ctr">
                  <a:buNone/>
                </a:pPr>
                <a:r>
                  <a:rPr lang="en-AU" sz="2800" b="1" dirty="0">
                    <a:solidFill>
                      <a:schemeClr val="tx1"/>
                    </a:solidFill>
                  </a:rPr>
                  <a:t>CO</a:t>
                </a:r>
                <a:r>
                  <a:rPr lang="en-AU" sz="2800" b="1" baseline="-25000" dirty="0">
                    <a:solidFill>
                      <a:schemeClr val="tx1"/>
                    </a:solidFill>
                  </a:rPr>
                  <a:t>3</a:t>
                </a:r>
                <a:r>
                  <a:rPr lang="en-AU" sz="2800" b="1" baseline="30000" dirty="0">
                    <a:solidFill>
                      <a:schemeClr val="tx1"/>
                    </a:solidFill>
                  </a:rPr>
                  <a:t>2-</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a:t>
                </a:r>
                <a:r>
                  <a:rPr lang="en-AU" sz="2800" b="1" dirty="0">
                    <a:solidFill>
                      <a:schemeClr val="tx1"/>
                    </a:solidFill>
                  </a:rPr>
                  <a:t>  </a:t>
                </a:r>
                <a14:m>
                  <m:oMath xmlns:m="http://schemas.openxmlformats.org/officeDocument/2006/math">
                    <m:r>
                      <a:rPr lang="en-AU" sz="2800" b="1" i="1">
                        <a:solidFill>
                          <a:schemeClr val="tx1"/>
                        </a:solidFill>
                        <a:latin typeface="Cambria Math"/>
                      </a:rPr>
                      <m:t>⇌</m:t>
                    </m:r>
                  </m:oMath>
                </a14:m>
                <a:r>
                  <a:rPr lang="en-AU" sz="2800" b="1" dirty="0">
                    <a:solidFill>
                      <a:schemeClr val="tx1"/>
                    </a:solidFill>
                  </a:rPr>
                  <a:t>  HCO</a:t>
                </a:r>
                <a:r>
                  <a:rPr lang="en-AU" sz="2800" b="1" baseline="-25000" dirty="0">
                    <a:solidFill>
                      <a:schemeClr val="tx1"/>
                    </a:solidFill>
                  </a:rPr>
                  <a:t>3</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endParaRPr lang="en-AU" sz="2800" b="1" dirty="0">
                  <a:solidFill>
                    <a:schemeClr val="tx1"/>
                  </a:solidFill>
                </a:endParaRP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731520"/>
                <a:ext cx="9144000" cy="4281656"/>
              </a:xfrm>
              <a:blipFill rotWithShape="1">
                <a:blip r:embed="rId2"/>
                <a:stretch>
                  <a:fillRect l="-1333"/>
                </a:stretch>
              </a:blipFill>
            </p:spPr>
            <p:txBody>
              <a:bodyPr/>
              <a:lstStyle/>
              <a:p>
                <a:r>
                  <a:rPr lang="en-AU">
                    <a:noFill/>
                  </a:rPr>
                  <a:t> </a:t>
                </a:r>
              </a:p>
            </p:txBody>
          </p:sp>
        </mc:Fallback>
      </mc:AlternateContent>
    </p:spTree>
    <p:extLst>
      <p:ext uri="{BB962C8B-B14F-4D97-AF65-F5344CB8AC3E}">
        <p14:creationId xmlns:p14="http://schemas.microsoft.com/office/powerpoint/2010/main" val="420996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9144000" cy="6381328"/>
          </a:xfrm>
        </p:spPr>
        <p:txBody>
          <a:bodyPr>
            <a:normAutofit/>
          </a:bodyPr>
          <a:lstStyle/>
          <a:p>
            <a:pPr marL="45720" indent="0">
              <a:buNone/>
            </a:pPr>
            <a:r>
              <a:rPr lang="en-AU" b="1" dirty="0"/>
              <a:t> </a:t>
            </a:r>
            <a:endParaRPr lang="en-AU" dirty="0"/>
          </a:p>
          <a:p>
            <a:pPr marL="45720" indent="0">
              <a:buNone/>
            </a:pPr>
            <a:r>
              <a:rPr lang="en-AU" sz="2800" b="1" dirty="0">
                <a:solidFill>
                  <a:schemeClr val="tx1"/>
                </a:solidFill>
              </a:rPr>
              <a:t>Conjugate acid- base pairs</a:t>
            </a:r>
          </a:p>
          <a:p>
            <a:pPr marL="45720" indent="0">
              <a:buNone/>
            </a:pPr>
            <a:endParaRPr lang="en-AU" sz="2800" b="1" dirty="0">
              <a:solidFill>
                <a:schemeClr val="tx1"/>
              </a:solidFill>
            </a:endParaRPr>
          </a:p>
          <a:p>
            <a:pPr marL="45720" indent="0">
              <a:buNone/>
            </a:pPr>
            <a:r>
              <a:rPr lang="en-AU" sz="2800" b="1" dirty="0" err="1">
                <a:solidFill>
                  <a:schemeClr val="tx1"/>
                </a:solidFill>
              </a:rPr>
              <a:t>Brønsted</a:t>
            </a:r>
            <a:r>
              <a:rPr lang="en-AU" sz="2800" b="1" dirty="0">
                <a:solidFill>
                  <a:schemeClr val="tx1"/>
                </a:solidFill>
              </a:rPr>
              <a:t>-Lowry theory recognises the reversibility of proton transfer reactions.</a:t>
            </a:r>
          </a:p>
          <a:p>
            <a:pPr marL="45720" indent="0">
              <a:buNone/>
            </a:pPr>
            <a:endParaRPr lang="en-AU" sz="2800" b="1" dirty="0">
              <a:solidFill>
                <a:schemeClr val="tx1"/>
              </a:solidFill>
            </a:endParaRPr>
          </a:p>
          <a:p>
            <a:pPr lvl="0"/>
            <a:r>
              <a:rPr lang="en-AU" sz="2800" b="1" dirty="0">
                <a:solidFill>
                  <a:srgbClr val="FF0000"/>
                </a:solidFill>
              </a:rPr>
              <a:t>Once an acid has donated a proton it has the potential to act as a base. We say it has formed its conjugate base. </a:t>
            </a:r>
          </a:p>
          <a:p>
            <a:pPr lvl="0"/>
            <a:r>
              <a:rPr lang="en-AU" sz="2800" b="1" dirty="0">
                <a:solidFill>
                  <a:srgbClr val="FF0000"/>
                </a:solidFill>
              </a:rPr>
              <a:t>Once a base has accepted a proton it has the potential to act as an acid. We say it has formed its conjugate acid.</a:t>
            </a:r>
          </a:p>
          <a:p>
            <a:endParaRPr lang="en-AU" dirty="0"/>
          </a:p>
        </p:txBody>
      </p:sp>
    </p:spTree>
    <p:extLst>
      <p:ext uri="{BB962C8B-B14F-4D97-AF65-F5344CB8AC3E}">
        <p14:creationId xmlns:p14="http://schemas.microsoft.com/office/powerpoint/2010/main" val="280264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731520"/>
                <a:ext cx="9144000" cy="5577800"/>
              </a:xfrm>
            </p:spPr>
            <p:txBody>
              <a:bodyPr>
                <a:normAutofit fontScale="92500"/>
              </a:bodyPr>
              <a:lstStyle/>
              <a:p>
                <a:pPr marL="45720" lvl="0" indent="0">
                  <a:buNone/>
                </a:pPr>
                <a:r>
                  <a:rPr lang="en-AU" sz="3000" b="1" dirty="0">
                    <a:solidFill>
                      <a:schemeClr val="tx1"/>
                    </a:solidFill>
                  </a:rPr>
                  <a:t>This means both the forward and the reverse reactions are acid-base reactions.</a:t>
                </a:r>
              </a:p>
              <a:p>
                <a:pPr marL="45720" indent="0">
                  <a:buNone/>
                </a:pPr>
                <a:r>
                  <a:rPr lang="en-AU" sz="3000" b="1" dirty="0" err="1">
                    <a:solidFill>
                      <a:schemeClr val="tx1"/>
                    </a:solidFill>
                  </a:rPr>
                  <a:t>eg</a:t>
                </a:r>
                <a:r>
                  <a:rPr lang="en-AU" sz="3000" b="1" dirty="0">
                    <a:solidFill>
                      <a:schemeClr val="tx1"/>
                    </a:solidFill>
                  </a:rPr>
                  <a:t>        NH</a:t>
                </a:r>
                <a:r>
                  <a:rPr lang="en-AU" sz="3000" b="1" baseline="-25000" dirty="0">
                    <a:solidFill>
                      <a:schemeClr val="tx1"/>
                    </a:solidFill>
                  </a:rPr>
                  <a:t>3(g)</a:t>
                </a:r>
                <a:r>
                  <a:rPr lang="en-AU" sz="3000" b="1" dirty="0">
                    <a:solidFill>
                      <a:schemeClr val="tx1"/>
                    </a:solidFill>
                  </a:rPr>
                  <a:t>  +  H</a:t>
                </a:r>
                <a:r>
                  <a:rPr lang="en-AU" sz="3000" b="1" baseline="-25000" dirty="0">
                    <a:solidFill>
                      <a:schemeClr val="tx1"/>
                    </a:solidFill>
                  </a:rPr>
                  <a:t>2</a:t>
                </a:r>
                <a:r>
                  <a:rPr lang="en-AU" sz="3000" b="1" dirty="0">
                    <a:solidFill>
                      <a:schemeClr val="tx1"/>
                    </a:solidFill>
                  </a:rPr>
                  <a:t>O</a:t>
                </a:r>
                <a:r>
                  <a:rPr lang="en-AU" sz="3000" b="1" baseline="-25000" dirty="0">
                    <a:solidFill>
                      <a:schemeClr val="tx1"/>
                    </a:solidFill>
                  </a:rPr>
                  <a:t>(l) </a:t>
                </a:r>
                <a:r>
                  <a:rPr lang="en-AU" sz="3000" b="1" dirty="0">
                    <a:solidFill>
                      <a:schemeClr val="tx1"/>
                    </a:solidFill>
                  </a:rPr>
                  <a:t>  </a:t>
                </a:r>
                <a14:m>
                  <m:oMath xmlns:m="http://schemas.openxmlformats.org/officeDocument/2006/math">
                    <m:r>
                      <a:rPr lang="en-AU" sz="3000" b="1" i="1">
                        <a:solidFill>
                          <a:schemeClr val="tx1"/>
                        </a:solidFill>
                        <a:latin typeface="Cambria Math"/>
                      </a:rPr>
                      <m:t>⇌</m:t>
                    </m:r>
                  </m:oMath>
                </a14:m>
                <a:r>
                  <a:rPr lang="en-AU" sz="3000" b="1" dirty="0">
                    <a:solidFill>
                      <a:schemeClr val="tx1"/>
                    </a:solidFill>
                  </a:rPr>
                  <a:t>   NH</a:t>
                </a:r>
                <a:r>
                  <a:rPr lang="en-AU" sz="3000" b="1" baseline="-25000" dirty="0">
                    <a:solidFill>
                      <a:schemeClr val="tx1"/>
                    </a:solidFill>
                  </a:rPr>
                  <a:t>4</a:t>
                </a:r>
                <a:r>
                  <a:rPr lang="en-AU" sz="3000" b="1" baseline="30000" dirty="0">
                    <a:solidFill>
                      <a:schemeClr val="tx1"/>
                    </a:solidFill>
                  </a:rPr>
                  <a:t>+</a:t>
                </a:r>
                <a:r>
                  <a:rPr lang="en-AU" sz="3000" b="1" baseline="-25000" dirty="0">
                    <a:solidFill>
                      <a:schemeClr val="tx1"/>
                    </a:solidFill>
                  </a:rPr>
                  <a:t>(</a:t>
                </a:r>
                <a:r>
                  <a:rPr lang="en-AU" sz="3000" b="1" baseline="-25000" dirty="0" err="1">
                    <a:solidFill>
                      <a:schemeClr val="tx1"/>
                    </a:solidFill>
                  </a:rPr>
                  <a:t>aq</a:t>
                </a:r>
                <a:r>
                  <a:rPr lang="en-AU" sz="3000" b="1" baseline="-25000" dirty="0">
                    <a:solidFill>
                      <a:schemeClr val="tx1"/>
                    </a:solidFill>
                  </a:rPr>
                  <a:t>)</a:t>
                </a:r>
                <a:r>
                  <a:rPr lang="en-AU" sz="3000" b="1" dirty="0">
                    <a:solidFill>
                      <a:schemeClr val="tx1"/>
                    </a:solidFill>
                  </a:rPr>
                  <a:t>  +  OH</a:t>
                </a:r>
                <a:r>
                  <a:rPr lang="en-AU" sz="3000" b="1" baseline="30000" dirty="0">
                    <a:solidFill>
                      <a:schemeClr val="tx1"/>
                    </a:solidFill>
                  </a:rPr>
                  <a:t>−</a:t>
                </a:r>
                <a:r>
                  <a:rPr lang="en-AU" sz="3000" b="1" baseline="-25000" dirty="0">
                    <a:solidFill>
                      <a:schemeClr val="tx1"/>
                    </a:solidFill>
                  </a:rPr>
                  <a:t>(</a:t>
                </a:r>
                <a:r>
                  <a:rPr lang="en-AU" sz="3000" b="1" baseline="-25000" dirty="0" err="1">
                    <a:solidFill>
                      <a:schemeClr val="tx1"/>
                    </a:solidFill>
                  </a:rPr>
                  <a:t>aq</a:t>
                </a:r>
                <a:r>
                  <a:rPr lang="en-AU" sz="3000" b="1" baseline="-25000" dirty="0">
                    <a:solidFill>
                      <a:schemeClr val="tx1"/>
                    </a:solidFill>
                  </a:rPr>
                  <a:t>)              </a:t>
                </a:r>
              </a:p>
              <a:p>
                <a:pPr marL="45720" indent="0">
                  <a:buNone/>
                </a:pPr>
                <a:r>
                  <a:rPr lang="en-AU" sz="3000" b="1" baseline="-25000" dirty="0">
                    <a:solidFill>
                      <a:schemeClr val="tx1"/>
                    </a:solidFill>
                  </a:rPr>
                  <a:t>	    </a:t>
                </a:r>
                <a:r>
                  <a:rPr lang="en-AU" sz="3000" b="1" dirty="0">
                    <a:solidFill>
                      <a:schemeClr val="tx1"/>
                    </a:solidFill>
                  </a:rPr>
                  <a:t>H</a:t>
                </a:r>
                <a:r>
                  <a:rPr lang="en-AU" sz="3000" b="1" baseline="-25000" dirty="0">
                    <a:solidFill>
                      <a:schemeClr val="tx1"/>
                    </a:solidFill>
                  </a:rPr>
                  <a:t>2</a:t>
                </a:r>
                <a:r>
                  <a:rPr lang="en-AU" sz="3000" b="1" dirty="0">
                    <a:solidFill>
                      <a:schemeClr val="tx1"/>
                    </a:solidFill>
                  </a:rPr>
                  <a:t>O</a:t>
                </a:r>
                <a:r>
                  <a:rPr lang="en-AU" sz="3000" b="1" baseline="-25000" dirty="0">
                    <a:solidFill>
                      <a:schemeClr val="tx1"/>
                    </a:solidFill>
                  </a:rPr>
                  <a:t>(l)</a:t>
                </a:r>
                <a:r>
                  <a:rPr lang="en-AU" sz="3000" b="1" dirty="0">
                    <a:solidFill>
                      <a:schemeClr val="tx1"/>
                    </a:solidFill>
                  </a:rPr>
                  <a:t>  +  H</a:t>
                </a:r>
                <a:r>
                  <a:rPr lang="en-AU" sz="3000" b="1" baseline="-25000" dirty="0">
                    <a:solidFill>
                      <a:schemeClr val="tx1"/>
                    </a:solidFill>
                  </a:rPr>
                  <a:t>2</a:t>
                </a:r>
                <a:r>
                  <a:rPr lang="en-AU" sz="3000" b="1" dirty="0">
                    <a:solidFill>
                      <a:schemeClr val="tx1"/>
                    </a:solidFill>
                  </a:rPr>
                  <a:t>O</a:t>
                </a:r>
                <a:r>
                  <a:rPr lang="en-AU" sz="3000" b="1" baseline="-25000" dirty="0">
                    <a:solidFill>
                      <a:schemeClr val="tx1"/>
                    </a:solidFill>
                  </a:rPr>
                  <a:t>(l) </a:t>
                </a:r>
                <a:r>
                  <a:rPr lang="en-AU" sz="3000" b="1" dirty="0">
                    <a:solidFill>
                      <a:schemeClr val="tx1"/>
                    </a:solidFill>
                  </a:rPr>
                  <a:t>  </a:t>
                </a:r>
                <a14:m>
                  <m:oMath xmlns:m="http://schemas.openxmlformats.org/officeDocument/2006/math">
                    <m:r>
                      <a:rPr lang="en-AU" sz="3000" b="1" i="1">
                        <a:solidFill>
                          <a:schemeClr val="tx1"/>
                        </a:solidFill>
                        <a:latin typeface="Cambria Math"/>
                      </a:rPr>
                      <m:t>⇌</m:t>
                    </m:r>
                  </m:oMath>
                </a14:m>
                <a:r>
                  <a:rPr lang="en-AU" sz="3000" b="1" dirty="0">
                    <a:solidFill>
                      <a:schemeClr val="tx1"/>
                    </a:solidFill>
                  </a:rPr>
                  <a:t>   H</a:t>
                </a:r>
                <a:r>
                  <a:rPr lang="en-AU" sz="3000" b="1" baseline="-25000" dirty="0">
                    <a:solidFill>
                      <a:schemeClr val="tx1"/>
                    </a:solidFill>
                  </a:rPr>
                  <a:t>3</a:t>
                </a:r>
                <a:r>
                  <a:rPr lang="en-AU" sz="3000" b="1" dirty="0">
                    <a:solidFill>
                      <a:schemeClr val="tx1"/>
                    </a:solidFill>
                  </a:rPr>
                  <a:t>O</a:t>
                </a:r>
                <a:r>
                  <a:rPr lang="en-AU" sz="3000" b="1" baseline="30000" dirty="0">
                    <a:solidFill>
                      <a:schemeClr val="tx1"/>
                    </a:solidFill>
                  </a:rPr>
                  <a:t>+</a:t>
                </a:r>
                <a:r>
                  <a:rPr lang="en-AU" sz="3000" b="1" baseline="-25000" dirty="0">
                    <a:solidFill>
                      <a:schemeClr val="tx1"/>
                    </a:solidFill>
                  </a:rPr>
                  <a:t>(</a:t>
                </a:r>
                <a:r>
                  <a:rPr lang="en-AU" sz="3000" b="1" baseline="-25000" dirty="0" err="1">
                    <a:solidFill>
                      <a:schemeClr val="tx1"/>
                    </a:solidFill>
                  </a:rPr>
                  <a:t>aq</a:t>
                </a:r>
                <a:r>
                  <a:rPr lang="en-AU" sz="3000" b="1" baseline="-25000" dirty="0">
                    <a:solidFill>
                      <a:schemeClr val="tx1"/>
                    </a:solidFill>
                  </a:rPr>
                  <a:t>)</a:t>
                </a:r>
                <a:r>
                  <a:rPr lang="en-AU" sz="3000" b="1" dirty="0">
                    <a:solidFill>
                      <a:schemeClr val="tx1"/>
                    </a:solidFill>
                  </a:rPr>
                  <a:t>  +  OH</a:t>
                </a:r>
                <a:r>
                  <a:rPr lang="en-AU" sz="3000" b="1" baseline="30000" dirty="0">
                    <a:solidFill>
                      <a:schemeClr val="tx1"/>
                    </a:solidFill>
                  </a:rPr>
                  <a:t>−</a:t>
                </a:r>
                <a:r>
                  <a:rPr lang="en-AU" sz="3000" b="1" baseline="-25000" dirty="0">
                    <a:solidFill>
                      <a:schemeClr val="tx1"/>
                    </a:solidFill>
                  </a:rPr>
                  <a:t>(</a:t>
                </a:r>
                <a:r>
                  <a:rPr lang="en-AU" sz="3000" b="1" baseline="-25000" dirty="0" err="1">
                    <a:solidFill>
                      <a:schemeClr val="tx1"/>
                    </a:solidFill>
                  </a:rPr>
                  <a:t>aq</a:t>
                </a:r>
                <a:r>
                  <a:rPr lang="en-AU" sz="3000" b="1" baseline="-25000" dirty="0">
                    <a:solidFill>
                      <a:schemeClr val="tx1"/>
                    </a:solidFill>
                  </a:rPr>
                  <a:t>)</a:t>
                </a:r>
                <a:endParaRPr lang="en-AU" sz="3000" b="1" dirty="0">
                  <a:solidFill>
                    <a:schemeClr val="tx1"/>
                  </a:solidFill>
                </a:endParaRPr>
              </a:p>
              <a:p>
                <a:pPr lvl="0"/>
                <a:r>
                  <a:rPr lang="en-AU" sz="3000" b="1" dirty="0">
                    <a:solidFill>
                      <a:schemeClr val="tx1"/>
                    </a:solidFill>
                  </a:rPr>
                  <a:t>The acid and the base it forms (or the base and the acid it forms) are called a conjugate acid-base pair.</a:t>
                </a:r>
              </a:p>
              <a:p>
                <a:pPr lvl="0"/>
                <a:r>
                  <a:rPr lang="en-AU" sz="3000" b="1" dirty="0">
                    <a:solidFill>
                      <a:schemeClr val="tx1"/>
                    </a:solidFill>
                  </a:rPr>
                  <a:t>In any conjugate acid- base pair the formula of the acid is always greater by the equivalent of H</a:t>
                </a:r>
                <a:r>
                  <a:rPr lang="en-AU" sz="3000" b="1" baseline="30000" dirty="0">
                    <a:solidFill>
                      <a:schemeClr val="tx1"/>
                    </a:solidFill>
                  </a:rPr>
                  <a:t>+</a:t>
                </a:r>
                <a:r>
                  <a:rPr lang="en-AU" sz="3000" b="1" dirty="0">
                    <a:solidFill>
                      <a:schemeClr val="tx1"/>
                    </a:solidFill>
                  </a:rPr>
                  <a:t>.  </a:t>
                </a:r>
              </a:p>
              <a:p>
                <a:pPr lvl="0"/>
                <a:r>
                  <a:rPr lang="en-AU" sz="3000" b="1" dirty="0">
                    <a:solidFill>
                      <a:schemeClr val="tx1"/>
                    </a:solidFill>
                  </a:rPr>
                  <a:t>The stronger the acid the weaker its conjugate base.</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731520"/>
                <a:ext cx="9144000" cy="5577800"/>
              </a:xfrm>
              <a:blipFill rotWithShape="1">
                <a:blip r:embed="rId2"/>
                <a:stretch>
                  <a:fillRect l="-1333" t="-984" r="-933"/>
                </a:stretch>
              </a:blipFill>
            </p:spPr>
            <p:txBody>
              <a:bodyPr/>
              <a:lstStyle/>
              <a:p>
                <a:r>
                  <a:rPr lang="en-AU">
                    <a:noFill/>
                  </a:rPr>
                  <a:t> </a:t>
                </a:r>
              </a:p>
            </p:txBody>
          </p:sp>
        </mc:Fallback>
      </mc:AlternateContent>
    </p:spTree>
    <p:extLst>
      <p:ext uri="{BB962C8B-B14F-4D97-AF65-F5344CB8AC3E}">
        <p14:creationId xmlns:p14="http://schemas.microsoft.com/office/powerpoint/2010/main" val="299947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mikeblaber.org/oldwine/chm1046/notes/AcidBase/AcidBase/Image3.gif"/>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63688" y="1196752"/>
            <a:ext cx="5688632" cy="4032448"/>
          </a:xfrm>
          <a:prstGeom prst="rect">
            <a:avLst/>
          </a:prstGeom>
          <a:noFill/>
          <a:ln>
            <a:noFill/>
          </a:ln>
        </p:spPr>
      </p:pic>
    </p:spTree>
    <p:extLst>
      <p:ext uri="{BB962C8B-B14F-4D97-AF65-F5344CB8AC3E}">
        <p14:creationId xmlns:p14="http://schemas.microsoft.com/office/powerpoint/2010/main" val="185616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731520"/>
            <a:ext cx="8568952" cy="4857720"/>
          </a:xfrm>
        </p:spPr>
        <p:txBody>
          <a:bodyPr>
            <a:normAutofit/>
          </a:bodyPr>
          <a:lstStyle/>
          <a:p>
            <a:pPr marL="45720" indent="0">
              <a:buNone/>
            </a:pPr>
            <a:r>
              <a:rPr lang="en-AU" sz="2800" b="1" dirty="0">
                <a:solidFill>
                  <a:schemeClr val="tx1"/>
                </a:solidFill>
              </a:rPr>
              <a:t>Acidity constant (</a:t>
            </a:r>
            <a:r>
              <a:rPr lang="en-AU" sz="2800" b="1" dirty="0" err="1">
                <a:solidFill>
                  <a:schemeClr val="tx1"/>
                </a:solidFill>
              </a:rPr>
              <a:t>K</a:t>
            </a:r>
            <a:r>
              <a:rPr lang="en-AU" sz="2800" b="1" baseline="-25000" dirty="0" err="1">
                <a:solidFill>
                  <a:schemeClr val="tx1"/>
                </a:solidFill>
              </a:rPr>
              <a:t>a</a:t>
            </a:r>
            <a:r>
              <a:rPr lang="en-AU" sz="2800" b="1" dirty="0">
                <a:solidFill>
                  <a:schemeClr val="tx1"/>
                </a:solidFill>
              </a:rPr>
              <a:t>) and acid strength</a:t>
            </a:r>
          </a:p>
          <a:p>
            <a:r>
              <a:rPr lang="en-AU" sz="2800" b="1" dirty="0">
                <a:solidFill>
                  <a:srgbClr val="FF0000"/>
                </a:solidFill>
              </a:rPr>
              <a:t>An acid- base transfer reaction is an example of an equilibrium process. The extent to which an acid ionises in aqueous solutions can be determined from the equilibrium constant </a:t>
            </a:r>
            <a:r>
              <a:rPr lang="en-AU" sz="2800" b="1" dirty="0" err="1">
                <a:solidFill>
                  <a:srgbClr val="FF0000"/>
                </a:solidFill>
              </a:rPr>
              <a:t>K</a:t>
            </a:r>
            <a:r>
              <a:rPr lang="en-AU" sz="2800" b="1" baseline="-25000" dirty="0" err="1">
                <a:solidFill>
                  <a:srgbClr val="FF0000"/>
                </a:solidFill>
              </a:rPr>
              <a:t>a</a:t>
            </a:r>
            <a:r>
              <a:rPr lang="en-AU" sz="2800" b="1" dirty="0">
                <a:solidFill>
                  <a:srgbClr val="FF0000"/>
                </a:solidFill>
              </a:rPr>
              <a:t> also known as the acidity constant. It is a measure to which the proton transfer goes to completion.</a:t>
            </a:r>
          </a:p>
          <a:p>
            <a:endParaRPr lang="en-AU" dirty="0"/>
          </a:p>
        </p:txBody>
      </p:sp>
    </p:spTree>
    <p:extLst>
      <p:ext uri="{BB962C8B-B14F-4D97-AF65-F5344CB8AC3E}">
        <p14:creationId xmlns:p14="http://schemas.microsoft.com/office/powerpoint/2010/main" val="192242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92728" y="908720"/>
            <a:ext cx="9036496" cy="5949257"/>
          </a:xfrm>
          <a:prstGeom prst="rect">
            <a:avLst/>
          </a:prstGeom>
        </p:spPr>
        <p:txBody>
          <a:bodyPr wrap="square">
            <a:spAutoFit/>
          </a:bodyPr>
          <a:lstStyle/>
          <a:p>
            <a:pPr marL="457200" algn="ctr">
              <a:lnSpc>
                <a:spcPct val="150000"/>
              </a:lnSpc>
              <a:spcAft>
                <a:spcPts val="0"/>
              </a:spcAft>
            </a:pPr>
            <a:r>
              <a:rPr lang="en-AU" sz="2800" b="1" dirty="0">
                <a:latin typeface="Arial" panose="020B0604020202020204" pitchFamily="34" charset="0"/>
                <a:ea typeface="Calibri" panose="020F0502020204030204" pitchFamily="34" charset="0"/>
                <a:cs typeface="Times New Roman" panose="02020603050405020304" pitchFamily="18" charset="0"/>
              </a:rPr>
              <a:t>ACID   +   METAL   →   SALT  +   H</a:t>
            </a:r>
            <a:r>
              <a:rPr lang="en-AU" sz="2800" b="1" baseline="-25000" dirty="0">
                <a:latin typeface="Arial" panose="020B0604020202020204" pitchFamily="34" charset="0"/>
                <a:ea typeface="Calibri" panose="020F0502020204030204" pitchFamily="34" charset="0"/>
                <a:cs typeface="Times New Roman" panose="02020603050405020304" pitchFamily="18" charset="0"/>
              </a:rPr>
              <a:t>2(g)</a:t>
            </a:r>
            <a:endParaRPr lang="en-AU" sz="2800" b="1" baseline="-25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50000"/>
              </a:lnSpc>
              <a:spcAft>
                <a:spcPts val="0"/>
              </a:spcAft>
            </a:pPr>
            <a:r>
              <a:rPr lang="en-AU" sz="2800" dirty="0">
                <a:latin typeface="Arial" panose="020B0604020202020204" pitchFamily="34" charset="0"/>
                <a:ea typeface="Calibri" panose="020F0502020204030204" pitchFamily="34" charset="0"/>
                <a:cs typeface="Times New Roman" panose="02020603050405020304" pitchFamily="18" charset="0"/>
              </a:rPr>
              <a:t>(</a:t>
            </a:r>
            <a:r>
              <a:rPr lang="en-AU" sz="2800" dirty="0" err="1">
                <a:latin typeface="Arial" panose="020B0604020202020204" pitchFamily="34" charset="0"/>
                <a:ea typeface="Calibri" panose="020F0502020204030204" pitchFamily="34" charset="0"/>
                <a:cs typeface="Times New Roman" panose="02020603050405020304" pitchFamily="18" charset="0"/>
              </a:rPr>
              <a:t>Eg</a:t>
            </a:r>
            <a:r>
              <a:rPr lang="en-AU" sz="2800" dirty="0">
                <a:latin typeface="Arial" panose="020B0604020202020204" pitchFamily="34" charset="0"/>
                <a:ea typeface="Calibri" panose="020F0502020204030204" pitchFamily="34" charset="0"/>
                <a:cs typeface="Times New Roman" panose="02020603050405020304" pitchFamily="18" charset="0"/>
              </a:rPr>
              <a:t>: Some hydrochloric acid solution is poured onto a strip of nickel metal)</a:t>
            </a:r>
            <a:endParaRPr lang="en-AU" sz="28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0"/>
              </a:spcAft>
            </a:pPr>
            <a:endParaRPr lang="en-AU"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50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2HCl</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baseline="-25000" dirty="0" err="1">
                <a:solidFill>
                  <a:srgbClr val="FF0000"/>
                </a:solidFill>
                <a:latin typeface="Arial" panose="020B0604020202020204" pitchFamily="34" charset="0"/>
                <a:ea typeface="Calibri" panose="020F0502020204030204" pitchFamily="34" charset="0"/>
                <a:cs typeface="Times New Roman" panose="02020603050405020304" pitchFamily="18" charset="0"/>
              </a:rPr>
              <a:t>aq</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       Ni</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(s)</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	   NiCl</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2(</a:t>
            </a:r>
            <a:r>
              <a:rPr lang="en-AU" sz="2800" b="1" baseline="-25000" dirty="0" err="1">
                <a:solidFill>
                  <a:srgbClr val="FF0000"/>
                </a:solidFill>
                <a:latin typeface="Arial" panose="020B0604020202020204" pitchFamily="34" charset="0"/>
                <a:ea typeface="Calibri" panose="020F0502020204030204" pitchFamily="34" charset="0"/>
                <a:cs typeface="Times New Roman" panose="02020603050405020304" pitchFamily="18" charset="0"/>
              </a:rPr>
              <a:t>aq</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   </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H</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2(g)</a:t>
            </a:r>
            <a:endParaRPr lang="en-AU" sz="2800" dirty="0">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2H</a:t>
            </a:r>
            <a:r>
              <a:rPr lang="en-AU" sz="2800" b="1" baseline="30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baseline="-25000" dirty="0" err="1">
                <a:solidFill>
                  <a:srgbClr val="FF0000"/>
                </a:solidFill>
                <a:latin typeface="Arial" panose="020B0604020202020204" pitchFamily="34" charset="0"/>
                <a:ea typeface="Calibri" panose="020F0502020204030204" pitchFamily="34" charset="0"/>
                <a:cs typeface="Times New Roman" panose="02020603050405020304" pitchFamily="18" charset="0"/>
              </a:rPr>
              <a:t>aq</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    Ni</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(s)</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  Ni</a:t>
            </a:r>
            <a:r>
              <a:rPr lang="en-AU" sz="2800" b="1" baseline="30000" dirty="0">
                <a:solidFill>
                  <a:srgbClr val="FF0000"/>
                </a:solidFill>
                <a:latin typeface="Arial" panose="020B0604020202020204" pitchFamily="34" charset="0"/>
                <a:ea typeface="Calibri" panose="020F0502020204030204" pitchFamily="34" charset="0"/>
                <a:cs typeface="Times New Roman" panose="02020603050405020304" pitchFamily="18" charset="0"/>
              </a:rPr>
              <a:t>2+</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baseline="-25000" dirty="0" err="1">
                <a:solidFill>
                  <a:srgbClr val="FF0000"/>
                </a:solidFill>
                <a:latin typeface="Arial" panose="020B0604020202020204" pitchFamily="34" charset="0"/>
                <a:ea typeface="Calibri" panose="020F0502020204030204" pitchFamily="34" charset="0"/>
                <a:cs typeface="Times New Roman" panose="02020603050405020304" pitchFamily="18" charset="0"/>
              </a:rPr>
              <a:t>aq</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a:t>
            </a:r>
            <a:r>
              <a:rPr lang="en-AU" sz="2800" b="1" baseline="30000" dirty="0">
                <a:solidFill>
                  <a:srgbClr val="FF0000"/>
                </a:solidFill>
                <a:latin typeface="Arial" panose="020B0604020202020204" pitchFamily="34" charset="0"/>
                <a:ea typeface="Calibri" panose="020F0502020204030204" pitchFamily="34" charset="0"/>
                <a:cs typeface="Times New Roman" panose="02020603050405020304" pitchFamily="18" charset="0"/>
              </a:rPr>
              <a:t>  </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  H</a:t>
            </a:r>
            <a:r>
              <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rPr>
              <a:t>2(g)</a:t>
            </a:r>
          </a:p>
          <a:p>
            <a:pPr marL="457200" algn="ctr">
              <a:lnSpc>
                <a:spcPct val="115000"/>
              </a:lnSpc>
              <a:spcAft>
                <a:spcPts val="0"/>
              </a:spcAft>
            </a:pP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Colourless solution added to a silver solid to produce a green solution and </a:t>
            </a:r>
            <a:r>
              <a:rPr lang="en-AU" sz="2800" b="1">
                <a:solidFill>
                  <a:srgbClr val="FF0000"/>
                </a:solidFill>
                <a:latin typeface="Arial" panose="020B0604020202020204" pitchFamily="34" charset="0"/>
                <a:ea typeface="Calibri" panose="020F0502020204030204" pitchFamily="34" charset="0"/>
                <a:cs typeface="Times New Roman" panose="02020603050405020304" pitchFamily="18" charset="0"/>
              </a:rPr>
              <a:t>bubbles of a </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colourless, odourless gas/effervescence.</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19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07504" y="332656"/>
                <a:ext cx="8568952" cy="6336704"/>
              </a:xfrm>
            </p:spPr>
            <p:txBody>
              <a:bodyPr>
                <a:noAutofit/>
              </a:bodyPr>
              <a:lstStyle/>
              <a:p>
                <a:pPr lvl="0"/>
                <a:r>
                  <a:rPr lang="en-AU" sz="2800" b="1" dirty="0">
                    <a:solidFill>
                      <a:schemeClr val="tx1"/>
                    </a:solidFill>
                  </a:rPr>
                  <a:t>The larger the </a:t>
                </a:r>
                <a:r>
                  <a:rPr lang="en-AU" sz="2800" b="1" dirty="0" err="1">
                    <a:solidFill>
                      <a:schemeClr val="tx1"/>
                    </a:solidFill>
                  </a:rPr>
                  <a:t>K</a:t>
                </a:r>
                <a:r>
                  <a:rPr lang="en-AU" sz="2800" b="1" baseline="-25000" dirty="0" err="1">
                    <a:solidFill>
                      <a:schemeClr val="tx1"/>
                    </a:solidFill>
                  </a:rPr>
                  <a:t>a</a:t>
                </a:r>
                <a:r>
                  <a:rPr lang="en-AU" sz="2800" b="1" dirty="0">
                    <a:solidFill>
                      <a:schemeClr val="tx1"/>
                    </a:solidFill>
                  </a:rPr>
                  <a:t> the greater the tendency of the acid to donate a proton to water </a:t>
                </a:r>
                <a:r>
                  <a:rPr lang="en-AU" sz="2800" b="1" dirty="0" err="1">
                    <a:solidFill>
                      <a:schemeClr val="tx1"/>
                    </a:solidFill>
                  </a:rPr>
                  <a:t>ie</a:t>
                </a:r>
                <a:r>
                  <a:rPr lang="en-AU" sz="2800" b="1" dirty="0">
                    <a:solidFill>
                      <a:schemeClr val="tx1"/>
                    </a:solidFill>
                  </a:rPr>
                  <a:t> the stronger the acid is the greater the degree of its ionisation. (Strong acids fully ionise in water.)  </a:t>
                </a:r>
              </a:p>
              <a:p>
                <a:endParaRPr lang="en-AU" sz="2800" b="1" dirty="0">
                  <a:solidFill>
                    <a:schemeClr val="tx1"/>
                  </a:solidFill>
                </a:endParaRPr>
              </a:p>
              <a:p>
                <a:pPr marL="45720" indent="0">
                  <a:buNone/>
                </a:pPr>
                <a:r>
                  <a:rPr lang="en-AU" sz="2800" b="1" dirty="0">
                    <a:solidFill>
                      <a:schemeClr val="tx1"/>
                    </a:solidFill>
                  </a:rPr>
                  <a:t> </a:t>
                </a:r>
                <a:r>
                  <a:rPr lang="en-AU" sz="2800" b="1" dirty="0" err="1">
                    <a:solidFill>
                      <a:schemeClr val="tx1"/>
                    </a:solidFill>
                  </a:rPr>
                  <a:t>Eg</a:t>
                </a:r>
                <a:r>
                  <a:rPr lang="en-AU" sz="2800" b="1" dirty="0">
                    <a:solidFill>
                      <a:schemeClr val="tx1"/>
                    </a:solidFill>
                  </a:rPr>
                  <a:t> the proton transfer equation for ethanoic acid is:  </a:t>
                </a:r>
              </a:p>
              <a:p>
                <a:pPr marL="45720" indent="0">
                  <a:buNone/>
                </a:pPr>
                <a:r>
                  <a:rPr lang="en-AU" sz="2800" b="1" dirty="0">
                    <a:solidFill>
                      <a:schemeClr val="tx1"/>
                    </a:solidFill>
                  </a:rPr>
                  <a:t>CH</a:t>
                </a:r>
                <a:r>
                  <a:rPr lang="en-AU" sz="2800" b="1" baseline="-25000" dirty="0">
                    <a:solidFill>
                      <a:schemeClr val="tx1"/>
                    </a:solidFill>
                  </a:rPr>
                  <a:t>3</a:t>
                </a:r>
                <a:r>
                  <a:rPr lang="en-AU" sz="2800" b="1" dirty="0">
                    <a:solidFill>
                      <a:schemeClr val="tx1"/>
                    </a:solidFill>
                  </a:rPr>
                  <a:t>COOH</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 </a:t>
                </a:r>
                <a:r>
                  <a:rPr lang="en-AU" sz="2800" b="1" dirty="0">
                    <a:solidFill>
                      <a:schemeClr val="tx1"/>
                    </a:solidFill>
                  </a:rPr>
                  <a:t>+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  </a:t>
                </a:r>
                <a14:m>
                  <m:oMath xmlns:m="http://schemas.openxmlformats.org/officeDocument/2006/math">
                    <m:r>
                      <a:rPr lang="en-AU" sz="2800" b="1" i="1">
                        <a:solidFill>
                          <a:schemeClr val="tx1"/>
                        </a:solidFill>
                        <a:latin typeface="Cambria Math"/>
                      </a:rPr>
                      <m:t>⇌</m:t>
                    </m:r>
                  </m:oMath>
                </a14:m>
                <a:r>
                  <a:rPr lang="en-AU" sz="2800" b="1" dirty="0">
                    <a:solidFill>
                      <a:schemeClr val="tx1"/>
                    </a:solidFill>
                  </a:rPr>
                  <a:t>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CH</a:t>
                </a:r>
                <a:r>
                  <a:rPr lang="en-AU" sz="2800" b="1" baseline="-25000" dirty="0">
                    <a:solidFill>
                      <a:schemeClr val="tx1"/>
                    </a:solidFill>
                  </a:rPr>
                  <a:t>3</a:t>
                </a:r>
                <a:r>
                  <a:rPr lang="en-AU" sz="2800" b="1" dirty="0">
                    <a:solidFill>
                      <a:schemeClr val="tx1"/>
                    </a:solidFill>
                  </a:rPr>
                  <a:t>COO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 </a:t>
                </a:r>
                <a:endParaRPr lang="en-AU" sz="2800" b="1" dirty="0">
                  <a:solidFill>
                    <a:schemeClr val="tx1"/>
                  </a:solidFill>
                </a:endParaRPr>
              </a:p>
              <a:p>
                <a:pPr marL="45720" indent="0">
                  <a:buNone/>
                </a:pPr>
                <a:r>
                  <a:rPr lang="en-AU" sz="2800" b="1" baseline="-25000" dirty="0">
                    <a:solidFill>
                      <a:schemeClr val="tx1"/>
                    </a:solidFill>
                  </a:rPr>
                  <a:t> </a:t>
                </a:r>
                <a:endParaRPr lang="en-AU" sz="2800" b="1" dirty="0">
                  <a:solidFill>
                    <a:schemeClr val="tx1"/>
                  </a:solidFill>
                </a:endParaRPr>
              </a:p>
              <a:p>
                <a:pPr marL="45720" indent="0">
                  <a:buNone/>
                </a:pPr>
                <a:r>
                  <a:rPr lang="en-AU" sz="2800" b="1" dirty="0">
                    <a:solidFill>
                      <a:schemeClr val="tx1"/>
                    </a:solidFill>
                  </a:rPr>
                  <a:t> its </a:t>
                </a:r>
                <a:r>
                  <a:rPr lang="en-AU" sz="2800" b="1" dirty="0" err="1">
                    <a:solidFill>
                      <a:schemeClr val="tx1"/>
                    </a:solidFill>
                  </a:rPr>
                  <a:t>K</a:t>
                </a:r>
                <a:r>
                  <a:rPr lang="en-AU" sz="2800" b="1" baseline="-25000" dirty="0" err="1">
                    <a:solidFill>
                      <a:schemeClr val="tx1"/>
                    </a:solidFill>
                  </a:rPr>
                  <a:t>a</a:t>
                </a:r>
                <a:r>
                  <a:rPr lang="en-AU" sz="2800" b="1" dirty="0">
                    <a:solidFill>
                      <a:schemeClr val="tx1"/>
                    </a:solidFill>
                  </a:rPr>
                  <a:t> expression is:  </a:t>
                </a:r>
                <a:r>
                  <a:rPr lang="en-AU" sz="2800" b="1" dirty="0" err="1">
                    <a:solidFill>
                      <a:schemeClr val="tx1"/>
                    </a:solidFill>
                  </a:rPr>
                  <a:t>K</a:t>
                </a:r>
                <a:r>
                  <a:rPr lang="en-AU" sz="2800" b="1" baseline="-25000" dirty="0" err="1">
                    <a:solidFill>
                      <a:schemeClr val="tx1"/>
                    </a:solidFill>
                  </a:rPr>
                  <a:t>a</a:t>
                </a:r>
                <a:r>
                  <a:rPr lang="en-AU" sz="2800" b="1" dirty="0">
                    <a:solidFill>
                      <a:schemeClr val="tx1"/>
                    </a:solidFill>
                  </a:rPr>
                  <a:t> = </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07504" y="332656"/>
                <a:ext cx="8568952" cy="6336704"/>
              </a:xfrm>
              <a:blipFill rotWithShape="1">
                <a:blip r:embed="rId2"/>
                <a:stretch>
                  <a:fillRect l="-1495" t="-2599" r="-2349"/>
                </a:stretch>
              </a:blipFill>
            </p:spPr>
            <p:txBody>
              <a:bodyPr/>
              <a:lstStyle/>
              <a:p>
                <a:r>
                  <a:rPr lang="en-AU">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581128"/>
            <a:ext cx="2560604"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48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074"/>
                                        </p:tgtEl>
                                        <p:attrNameLst>
                                          <p:attrName>style.visibility</p:attrName>
                                        </p:attrNameLst>
                                      </p:cBhvr>
                                      <p:to>
                                        <p:strVal val="visible"/>
                                      </p:to>
                                    </p:set>
                                    <p:animEffect transition="in" filter="fade">
                                      <p:cBhvr>
                                        <p:cTn id="42" dur="1000"/>
                                        <p:tgtEl>
                                          <p:spTgt spid="3074"/>
                                        </p:tgtEl>
                                      </p:cBhvr>
                                    </p:animEffect>
                                    <p:anim calcmode="lin" valueType="num">
                                      <p:cBhvr>
                                        <p:cTn id="43" dur="1000" fill="hold"/>
                                        <p:tgtEl>
                                          <p:spTgt spid="3074"/>
                                        </p:tgtEl>
                                        <p:attrNameLst>
                                          <p:attrName>ppt_x</p:attrName>
                                        </p:attrNameLst>
                                      </p:cBhvr>
                                      <p:tavLst>
                                        <p:tav tm="0">
                                          <p:val>
                                            <p:strVal val="#ppt_x"/>
                                          </p:val>
                                        </p:tav>
                                        <p:tav tm="100000">
                                          <p:val>
                                            <p:strVal val="#ppt_x"/>
                                          </p:val>
                                        </p:tav>
                                      </p:tavLst>
                                    </p:anim>
                                    <p:anim calcmode="lin" valueType="num">
                                      <p:cBhvr>
                                        <p:cTn id="4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9144000" cy="6858000"/>
          </a:xfrm>
        </p:spPr>
        <p:txBody>
          <a:bodyPr>
            <a:normAutofit fontScale="55000" lnSpcReduction="20000"/>
          </a:bodyPr>
          <a:lstStyle/>
          <a:p>
            <a:r>
              <a:rPr lang="en-AU" sz="5100" b="1" dirty="0">
                <a:solidFill>
                  <a:schemeClr val="tx1"/>
                </a:solidFill>
              </a:rPr>
              <a:t>The </a:t>
            </a:r>
            <a:r>
              <a:rPr lang="en-AU" sz="5100" b="1" dirty="0" err="1">
                <a:solidFill>
                  <a:schemeClr val="tx1"/>
                </a:solidFill>
              </a:rPr>
              <a:t>K</a:t>
            </a:r>
            <a:r>
              <a:rPr lang="en-AU" sz="5100" b="1" baseline="-25000" dirty="0" err="1">
                <a:solidFill>
                  <a:schemeClr val="tx1"/>
                </a:solidFill>
              </a:rPr>
              <a:t>a</a:t>
            </a:r>
            <a:r>
              <a:rPr lang="en-AU" sz="5100" b="1" dirty="0">
                <a:solidFill>
                  <a:schemeClr val="tx1"/>
                </a:solidFill>
              </a:rPr>
              <a:t> value at 25°C is 1.8 x 10</a:t>
            </a:r>
            <a:r>
              <a:rPr lang="en-AU" sz="5100" b="1" baseline="30000" dirty="0">
                <a:solidFill>
                  <a:schemeClr val="tx1"/>
                </a:solidFill>
              </a:rPr>
              <a:t>-5</a:t>
            </a:r>
            <a:r>
              <a:rPr lang="en-AU" sz="5100" b="1" dirty="0">
                <a:solidFill>
                  <a:schemeClr val="tx1"/>
                </a:solidFill>
              </a:rPr>
              <a:t>. This indicates the reaction only proceeds to a very limited extent and only about 1% of ethanoic acid molecules are ionised.</a:t>
            </a:r>
          </a:p>
          <a:p>
            <a:endParaRPr lang="en-AU" sz="5100" b="1" dirty="0">
              <a:solidFill>
                <a:schemeClr val="tx1"/>
              </a:solidFill>
            </a:endParaRPr>
          </a:p>
          <a:p>
            <a:pPr lvl="0"/>
            <a:r>
              <a:rPr lang="en-AU" sz="5100" b="1" dirty="0">
                <a:solidFill>
                  <a:srgbClr val="FF0000"/>
                </a:solidFill>
              </a:rPr>
              <a:t>The larger the value of </a:t>
            </a:r>
            <a:r>
              <a:rPr lang="en-AU" sz="5100" b="1" dirty="0" err="1">
                <a:solidFill>
                  <a:srgbClr val="FF0000"/>
                </a:solidFill>
              </a:rPr>
              <a:t>K</a:t>
            </a:r>
            <a:r>
              <a:rPr lang="en-AU" sz="5100" b="1" baseline="-25000" dirty="0" err="1">
                <a:solidFill>
                  <a:srgbClr val="FF0000"/>
                </a:solidFill>
              </a:rPr>
              <a:t>a</a:t>
            </a:r>
            <a:r>
              <a:rPr lang="en-AU" sz="5100" b="1" dirty="0">
                <a:solidFill>
                  <a:srgbClr val="FF0000"/>
                </a:solidFill>
              </a:rPr>
              <a:t> the more the equilibrium position favours products, hence the greater the tendency of the acid to form hydronium ions and so the stronger the acid is. </a:t>
            </a:r>
          </a:p>
          <a:p>
            <a:pPr lvl="0"/>
            <a:endParaRPr lang="en-AU" sz="5100" dirty="0">
              <a:solidFill>
                <a:srgbClr val="FF0000"/>
              </a:solidFill>
            </a:endParaRPr>
          </a:p>
          <a:p>
            <a:pPr lvl="0"/>
            <a:r>
              <a:rPr lang="en-AU" sz="5100" b="1" dirty="0">
                <a:solidFill>
                  <a:schemeClr val="tx1"/>
                </a:solidFill>
              </a:rPr>
              <a:t>The </a:t>
            </a:r>
            <a:r>
              <a:rPr lang="en-AU" sz="5100" b="1" dirty="0" err="1">
                <a:solidFill>
                  <a:schemeClr val="tx1"/>
                </a:solidFill>
              </a:rPr>
              <a:t>K</a:t>
            </a:r>
            <a:r>
              <a:rPr lang="en-AU" sz="5100" b="1" baseline="-25000" dirty="0" err="1">
                <a:solidFill>
                  <a:schemeClr val="tx1"/>
                </a:solidFill>
              </a:rPr>
              <a:t>a</a:t>
            </a:r>
            <a:r>
              <a:rPr lang="en-AU" sz="5100" b="1" dirty="0">
                <a:solidFill>
                  <a:schemeClr val="tx1"/>
                </a:solidFill>
              </a:rPr>
              <a:t> value also indicates the strength of the acid’s conjugate base to accept a proton back from water so, if </a:t>
            </a:r>
            <a:r>
              <a:rPr lang="en-AU" sz="5100" b="1" dirty="0" err="1">
                <a:solidFill>
                  <a:schemeClr val="tx1"/>
                </a:solidFill>
              </a:rPr>
              <a:t>K</a:t>
            </a:r>
            <a:r>
              <a:rPr lang="en-AU" sz="5100" b="1" baseline="-25000" dirty="0" err="1">
                <a:solidFill>
                  <a:schemeClr val="tx1"/>
                </a:solidFill>
              </a:rPr>
              <a:t>a</a:t>
            </a:r>
            <a:r>
              <a:rPr lang="en-AU" sz="5100" b="1" dirty="0">
                <a:solidFill>
                  <a:schemeClr val="tx1"/>
                </a:solidFill>
              </a:rPr>
              <a:t> is large (strong acid) its conjugate base is weak. As </a:t>
            </a:r>
            <a:r>
              <a:rPr lang="en-AU" sz="5100" b="1" dirty="0" err="1">
                <a:solidFill>
                  <a:schemeClr val="tx1"/>
                </a:solidFill>
              </a:rPr>
              <a:t>K</a:t>
            </a:r>
            <a:r>
              <a:rPr lang="en-AU" sz="5100" b="1" baseline="-25000" dirty="0" err="1">
                <a:solidFill>
                  <a:schemeClr val="tx1"/>
                </a:solidFill>
              </a:rPr>
              <a:t>a</a:t>
            </a:r>
            <a:r>
              <a:rPr lang="en-AU" sz="5100" b="1" dirty="0">
                <a:solidFill>
                  <a:schemeClr val="tx1"/>
                </a:solidFill>
              </a:rPr>
              <a:t> is progressively smaller, the acid is progressively weaker and the conjugate base becomes progressively stronger. (The stronger the acid is the weaker its conjugate-base.)</a:t>
            </a:r>
          </a:p>
          <a:p>
            <a:endParaRPr lang="en-AU" dirty="0"/>
          </a:p>
        </p:txBody>
      </p:sp>
    </p:spTree>
    <p:extLst>
      <p:ext uri="{BB962C8B-B14F-4D97-AF65-F5344CB8AC3E}">
        <p14:creationId xmlns:p14="http://schemas.microsoft.com/office/powerpoint/2010/main" val="527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0"/>
                <a:ext cx="9144000" cy="6858000"/>
              </a:xfrm>
            </p:spPr>
            <p:txBody>
              <a:bodyPr>
                <a:normAutofit/>
              </a:bodyPr>
              <a:lstStyle/>
              <a:p>
                <a:pPr marL="45720" lvl="0" indent="0">
                  <a:buNone/>
                </a:pPr>
                <a:r>
                  <a:rPr lang="en-AU" sz="2800" b="1" dirty="0">
                    <a:solidFill>
                      <a:schemeClr val="tx1"/>
                    </a:solidFill>
                  </a:rPr>
                  <a:t>Acid-base reactions tend to occur in the direction in which the stronger acid and stronger base react to form a weaker acid and weaker base.</a:t>
                </a:r>
              </a:p>
              <a:p>
                <a:r>
                  <a:rPr lang="en-AU" sz="2800" b="1" dirty="0" err="1">
                    <a:solidFill>
                      <a:srgbClr val="FF0000"/>
                    </a:solidFill>
                  </a:rPr>
                  <a:t>Eg</a:t>
                </a:r>
                <a:r>
                  <a:rPr lang="en-AU" sz="2800" b="1" dirty="0">
                    <a:solidFill>
                      <a:srgbClr val="FF0000"/>
                    </a:solidFill>
                  </a:rPr>
                  <a:t>  	      </a:t>
                </a:r>
              </a:p>
              <a:p>
                <a:pPr marL="45720" indent="0">
                  <a:buNone/>
                </a:pPr>
                <a:r>
                  <a:rPr lang="en-AU" sz="2800" b="1" dirty="0">
                    <a:solidFill>
                      <a:srgbClr val="FF0000"/>
                    </a:solidFill>
                  </a:rPr>
                  <a:t>	    NH</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r>
                  <a:rPr lang="en-AU" sz="2800" b="1" dirty="0">
                    <a:solidFill>
                      <a:srgbClr val="FF0000"/>
                    </a:solidFill>
                  </a:rPr>
                  <a:t>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NH</a:t>
                </a:r>
                <a:r>
                  <a:rPr lang="en-AU" sz="2800" b="1" baseline="-25000" dirty="0">
                    <a:solidFill>
                      <a:srgbClr val="FF0000"/>
                    </a:solidFill>
                  </a:rPr>
                  <a:t>4</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 </a:t>
                </a:r>
                <a:r>
                  <a:rPr lang="en-AU" sz="2800" b="1" dirty="0">
                    <a:solidFill>
                      <a:srgbClr val="FF0000"/>
                    </a:solidFill>
                  </a:rPr>
                  <a:t>OH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baseline="30000" dirty="0">
                    <a:solidFill>
                      <a:srgbClr val="FF0000"/>
                    </a:solidFill>
                  </a:rPr>
                  <a:t>		</a:t>
                </a:r>
              </a:p>
              <a:p>
                <a:pPr marL="45720" indent="0">
                  <a:buNone/>
                </a:pPr>
                <a:r>
                  <a:rPr lang="en-AU" sz="2800" b="1" dirty="0">
                    <a:solidFill>
                      <a:srgbClr val="FF0000"/>
                    </a:solidFill>
                  </a:rPr>
                  <a:t>Equilibrium lies to the left</a:t>
                </a:r>
              </a:p>
              <a:p>
                <a:pPr marL="45720" indent="0">
                  <a:buNone/>
                </a:pPr>
                <a:endParaRPr lang="en-AU" sz="2800" b="1" dirty="0">
                  <a:solidFill>
                    <a:srgbClr val="FF0000"/>
                  </a:solidFill>
                </a:endParaRPr>
              </a:p>
              <a:p>
                <a:pPr marL="45720" indent="0">
                  <a:lnSpc>
                    <a:spcPct val="150000"/>
                  </a:lnSpc>
                  <a:buNone/>
                </a:pPr>
                <a:r>
                  <a:rPr lang="en-AU" sz="2800" b="1" baseline="30000" dirty="0">
                    <a:solidFill>
                      <a:srgbClr val="FF0000"/>
                    </a:solidFill>
                  </a:rPr>
                  <a:t>	      </a:t>
                </a:r>
                <a:r>
                  <a:rPr lang="en-AU" sz="2800" b="1" dirty="0">
                    <a:solidFill>
                      <a:srgbClr val="FF0000"/>
                    </a:solidFill>
                  </a:rPr>
                  <a:t>HCN</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r>
                  <a:rPr lang="en-AU" sz="2800" b="1" dirty="0">
                    <a:solidFill>
                      <a:srgbClr val="FF0000"/>
                    </a:solidFill>
                  </a:rPr>
                  <a:t>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 </a:t>
                </a:r>
                <a:r>
                  <a:rPr lang="en-AU" sz="2800" b="1" dirty="0">
                    <a:solidFill>
                      <a:srgbClr val="FF0000"/>
                    </a:solidFill>
                  </a:rPr>
                  <a:t>CN</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a:t>
                </a:r>
              </a:p>
              <a:p>
                <a:pPr marL="45720" indent="0">
                  <a:lnSpc>
                    <a:spcPct val="150000"/>
                  </a:lnSpc>
                  <a:buNone/>
                </a:pPr>
                <a:r>
                  <a:rPr lang="en-AU" sz="2800" b="1" dirty="0">
                    <a:solidFill>
                      <a:srgbClr val="FF0000"/>
                    </a:solidFill>
                  </a:rPr>
                  <a:t>Equilibrium lies to the left</a:t>
                </a:r>
              </a:p>
              <a:p>
                <a:pPr marL="45720" indent="0">
                  <a:buNone/>
                </a:pPr>
                <a:r>
                  <a:rPr lang="en-AU" dirty="0"/>
                  <a:t> </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0"/>
                <a:ext cx="9144000" cy="6858000"/>
              </a:xfrm>
              <a:blipFill>
                <a:blip r:embed="rId2"/>
                <a:stretch>
                  <a:fillRect l="-1400" t="-800" r="-467"/>
                </a:stretch>
              </a:blipFill>
            </p:spPr>
            <p:txBody>
              <a:bodyPr/>
              <a:lstStyle/>
              <a:p>
                <a:r>
                  <a:rPr lang="en-AU">
                    <a:noFill/>
                  </a:rPr>
                  <a:t> </a:t>
                </a:r>
              </a:p>
            </p:txBody>
          </p:sp>
        </mc:Fallback>
      </mc:AlternateContent>
    </p:spTree>
    <p:extLst>
      <p:ext uri="{BB962C8B-B14F-4D97-AF65-F5344CB8AC3E}">
        <p14:creationId xmlns:p14="http://schemas.microsoft.com/office/powerpoint/2010/main" val="1896929426"/>
      </p:ext>
    </p:extLst>
  </p:cSld>
  <p:clrMapOvr>
    <a:masterClrMapping/>
  </p:clrMapOvr>
  <mc:AlternateContent xmlns:mc="http://schemas.openxmlformats.org/markup-compatibility/2006" xmlns:p14="http://schemas.microsoft.com/office/powerpoint/2010/main">
    <mc:Choice Requires="p14">
      <p:transition spd="slow" p14:dur="2000" advTm="1539"/>
    </mc:Choice>
    <mc:Fallback xmlns="">
      <p:transition spd="slow" advTm="15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731520"/>
            <a:ext cx="9144000" cy="5217760"/>
          </a:xfrm>
        </p:spPr>
        <p:txBody>
          <a:bodyPr/>
          <a:lstStyle/>
          <a:p>
            <a:pPr marL="45720" indent="0">
              <a:buNone/>
            </a:pPr>
            <a:r>
              <a:rPr lang="en-AU" sz="2800" b="1" u="sng" dirty="0" err="1">
                <a:solidFill>
                  <a:srgbClr val="FF0000"/>
                </a:solidFill>
              </a:rPr>
              <a:t>Monoprotic</a:t>
            </a:r>
            <a:r>
              <a:rPr lang="en-AU" sz="2800" b="1" u="sng" dirty="0">
                <a:solidFill>
                  <a:srgbClr val="FF0000"/>
                </a:solidFill>
              </a:rPr>
              <a:t> </a:t>
            </a:r>
            <a:r>
              <a:rPr lang="en-AU" sz="2800" b="1" dirty="0">
                <a:solidFill>
                  <a:srgbClr val="FF0000"/>
                </a:solidFill>
              </a:rPr>
              <a:t>acids can donate only one proton (hydrogen ion) per molecule. </a:t>
            </a:r>
            <a:r>
              <a:rPr lang="en-AU" sz="2800" b="1" dirty="0" err="1">
                <a:solidFill>
                  <a:srgbClr val="FF0000"/>
                </a:solidFill>
              </a:rPr>
              <a:t>Eg</a:t>
            </a:r>
            <a:r>
              <a:rPr lang="en-AU" sz="2800" b="1" dirty="0">
                <a:solidFill>
                  <a:srgbClr val="FF0000"/>
                </a:solidFill>
              </a:rPr>
              <a:t> </a:t>
            </a:r>
            <a:r>
              <a:rPr lang="en-AU" sz="2800" b="1" dirty="0" err="1">
                <a:solidFill>
                  <a:srgbClr val="FF0000"/>
                </a:solidFill>
              </a:rPr>
              <a:t>HCl</a:t>
            </a:r>
            <a:r>
              <a:rPr lang="en-AU" sz="2800" b="1" dirty="0">
                <a:solidFill>
                  <a:srgbClr val="FF0000"/>
                </a:solidFill>
              </a:rPr>
              <a:t>; CH</a:t>
            </a:r>
            <a:r>
              <a:rPr lang="en-AU" sz="2800" b="1" baseline="-25000" dirty="0">
                <a:solidFill>
                  <a:srgbClr val="FF0000"/>
                </a:solidFill>
              </a:rPr>
              <a:t>3</a:t>
            </a:r>
            <a:r>
              <a:rPr lang="en-AU" sz="2800" b="1" dirty="0">
                <a:solidFill>
                  <a:srgbClr val="FF0000"/>
                </a:solidFill>
              </a:rPr>
              <a:t>COOH; HNO</a:t>
            </a:r>
            <a:r>
              <a:rPr lang="en-AU" sz="2800" b="1" baseline="-25000" dirty="0">
                <a:solidFill>
                  <a:srgbClr val="FF0000"/>
                </a:solidFill>
              </a:rPr>
              <a:t>3</a:t>
            </a:r>
          </a:p>
          <a:p>
            <a:pPr marL="45720" indent="0">
              <a:buNone/>
            </a:pPr>
            <a:endParaRPr lang="en-AU" sz="2800" b="1" dirty="0">
              <a:solidFill>
                <a:srgbClr val="FF0000"/>
              </a:solidFill>
            </a:endParaRPr>
          </a:p>
          <a:p>
            <a:r>
              <a:rPr lang="en-AU" sz="2800" b="1" dirty="0">
                <a:solidFill>
                  <a:schemeClr val="tx1"/>
                </a:solidFill>
              </a:rPr>
              <a:t>While weak </a:t>
            </a:r>
            <a:r>
              <a:rPr lang="en-AU" sz="2800" b="1" dirty="0" err="1">
                <a:solidFill>
                  <a:schemeClr val="tx1"/>
                </a:solidFill>
              </a:rPr>
              <a:t>monoprotic</a:t>
            </a:r>
            <a:r>
              <a:rPr lang="en-AU" sz="2800" b="1" dirty="0">
                <a:solidFill>
                  <a:schemeClr val="tx1"/>
                </a:solidFill>
              </a:rPr>
              <a:t> acids produce fewer hydrogen ions in solution than strong acids, they react to the same extent with bases, providing that the concentration is the same.</a:t>
            </a:r>
          </a:p>
          <a:p>
            <a:endParaRPr lang="en-AU" dirty="0"/>
          </a:p>
        </p:txBody>
      </p:sp>
    </p:spTree>
    <p:extLst>
      <p:ext uri="{BB962C8B-B14F-4D97-AF65-F5344CB8AC3E}">
        <p14:creationId xmlns:p14="http://schemas.microsoft.com/office/powerpoint/2010/main" val="11721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07504" y="731520"/>
                <a:ext cx="8856984" cy="4785712"/>
              </a:xfrm>
            </p:spPr>
            <p:txBody>
              <a:bodyPr>
                <a:normAutofit/>
              </a:bodyPr>
              <a:lstStyle/>
              <a:p>
                <a:pPr marL="45720" indent="0">
                  <a:buNone/>
                </a:pPr>
                <a:r>
                  <a:rPr lang="en-AU" sz="2400" b="1" u="sng" dirty="0">
                    <a:solidFill>
                      <a:srgbClr val="FF0000"/>
                    </a:solidFill>
                  </a:rPr>
                  <a:t>Diprotic acids</a:t>
                </a:r>
                <a:r>
                  <a:rPr lang="en-AU" sz="2400" b="1" dirty="0">
                    <a:solidFill>
                      <a:srgbClr val="FF0000"/>
                    </a:solidFill>
                  </a:rPr>
                  <a:t> contain two acidic protons per molecule. </a:t>
                </a:r>
              </a:p>
              <a:p>
                <a:pPr marL="45720" indent="0">
                  <a:buNone/>
                </a:pPr>
                <a:r>
                  <a:rPr lang="en-AU" sz="2400" b="1" dirty="0" err="1">
                    <a:solidFill>
                      <a:srgbClr val="FF0000"/>
                    </a:solidFill>
                  </a:rPr>
                  <a:t>Eg</a:t>
                </a:r>
                <a:r>
                  <a:rPr lang="en-AU" sz="2400" b="1" dirty="0">
                    <a:solidFill>
                      <a:srgbClr val="FF0000"/>
                    </a:solidFill>
                  </a:rPr>
                  <a:t> H</a:t>
                </a:r>
                <a:r>
                  <a:rPr lang="en-AU" sz="2400" b="1" baseline="-25000" dirty="0">
                    <a:solidFill>
                      <a:srgbClr val="FF0000"/>
                    </a:solidFill>
                  </a:rPr>
                  <a:t>2</a:t>
                </a:r>
                <a:r>
                  <a:rPr lang="en-AU" sz="2400" b="1" dirty="0">
                    <a:solidFill>
                      <a:srgbClr val="FF0000"/>
                    </a:solidFill>
                  </a:rPr>
                  <a:t>SO</a:t>
                </a:r>
                <a:r>
                  <a:rPr lang="en-AU" sz="2400" b="1" baseline="-25000" dirty="0">
                    <a:solidFill>
                      <a:srgbClr val="FF0000"/>
                    </a:solidFill>
                  </a:rPr>
                  <a:t>4; </a:t>
                </a:r>
                <a:r>
                  <a:rPr lang="en-AU" sz="2400" b="1" dirty="0">
                    <a:solidFill>
                      <a:srgbClr val="FF0000"/>
                    </a:solidFill>
                  </a:rPr>
                  <a:t>H</a:t>
                </a:r>
                <a:r>
                  <a:rPr lang="en-AU" sz="2400" b="1" baseline="-25000" dirty="0">
                    <a:solidFill>
                      <a:srgbClr val="FF0000"/>
                    </a:solidFill>
                  </a:rPr>
                  <a:t>2</a:t>
                </a:r>
                <a:r>
                  <a:rPr lang="en-AU" sz="2400" b="1" dirty="0">
                    <a:solidFill>
                      <a:srgbClr val="FF0000"/>
                    </a:solidFill>
                  </a:rPr>
                  <a:t>CO</a:t>
                </a:r>
                <a:r>
                  <a:rPr lang="en-AU" sz="2400" b="1" baseline="-25000" dirty="0">
                    <a:solidFill>
                      <a:srgbClr val="FF0000"/>
                    </a:solidFill>
                  </a:rPr>
                  <a:t>3</a:t>
                </a:r>
              </a:p>
              <a:p>
                <a:pPr marL="45720" indent="0">
                  <a:buNone/>
                </a:pPr>
                <a:endParaRPr lang="en-AU" sz="2400" dirty="0"/>
              </a:p>
              <a:p>
                <a:pPr marL="45720" indent="0">
                  <a:buNone/>
                </a:pPr>
                <a:r>
                  <a:rPr lang="en-AU" sz="2400" b="1" dirty="0">
                    <a:solidFill>
                      <a:schemeClr val="tx1"/>
                    </a:solidFill>
                  </a:rPr>
                  <a:t>Explain (using equations) why one mole of H</a:t>
                </a:r>
                <a:r>
                  <a:rPr lang="en-AU" sz="2400" b="1" baseline="-25000" dirty="0">
                    <a:solidFill>
                      <a:schemeClr val="tx1"/>
                    </a:solidFill>
                  </a:rPr>
                  <a:t>2</a:t>
                </a:r>
                <a:r>
                  <a:rPr lang="en-AU" sz="2400" b="1" dirty="0">
                    <a:solidFill>
                      <a:schemeClr val="tx1"/>
                    </a:solidFill>
                  </a:rPr>
                  <a:t>SO</a:t>
                </a:r>
                <a:r>
                  <a:rPr lang="en-AU" sz="2400" b="1" baseline="-25000" dirty="0">
                    <a:solidFill>
                      <a:schemeClr val="tx1"/>
                    </a:solidFill>
                  </a:rPr>
                  <a:t>4</a:t>
                </a:r>
                <a:r>
                  <a:rPr lang="en-AU" sz="2400" b="1" dirty="0">
                    <a:solidFill>
                      <a:schemeClr val="tx1"/>
                    </a:solidFill>
                  </a:rPr>
                  <a:t> yields between one and two moles of H</a:t>
                </a:r>
                <a:r>
                  <a:rPr lang="en-AU" sz="2400" b="1" baseline="-25000" dirty="0">
                    <a:solidFill>
                      <a:schemeClr val="tx1"/>
                    </a:solidFill>
                  </a:rPr>
                  <a:t>3</a:t>
                </a:r>
                <a:r>
                  <a:rPr lang="en-AU" sz="2400" b="1" dirty="0">
                    <a:solidFill>
                      <a:schemeClr val="tx1"/>
                    </a:solidFill>
                  </a:rPr>
                  <a:t>O</a:t>
                </a:r>
                <a:r>
                  <a:rPr lang="en-AU" sz="2400" b="1" baseline="30000" dirty="0">
                    <a:solidFill>
                      <a:schemeClr val="tx1"/>
                    </a:solidFill>
                  </a:rPr>
                  <a:t>+</a:t>
                </a:r>
                <a:r>
                  <a:rPr lang="en-AU" sz="2400" b="1" dirty="0">
                    <a:solidFill>
                      <a:schemeClr val="tx1"/>
                    </a:solidFill>
                  </a:rPr>
                  <a:t> ions in solution.</a:t>
                </a:r>
              </a:p>
              <a:p>
                <a:r>
                  <a:rPr lang="en-AU" sz="2400" b="1" dirty="0">
                    <a:solidFill>
                      <a:schemeClr val="tx1"/>
                    </a:solidFill>
                  </a:rPr>
                  <a:t>H</a:t>
                </a:r>
                <a:r>
                  <a:rPr lang="en-AU" sz="2400" b="1" baseline="-25000" dirty="0">
                    <a:solidFill>
                      <a:schemeClr val="tx1"/>
                    </a:solidFill>
                  </a:rPr>
                  <a:t>2</a:t>
                </a:r>
                <a:r>
                  <a:rPr lang="en-AU" sz="2400" b="1" dirty="0">
                    <a:solidFill>
                      <a:schemeClr val="tx1"/>
                    </a:solidFill>
                  </a:rPr>
                  <a:t>SO</a:t>
                </a:r>
                <a:r>
                  <a:rPr lang="en-AU" sz="2400" b="1" baseline="-25000" dirty="0">
                    <a:solidFill>
                      <a:schemeClr val="tx1"/>
                    </a:solidFill>
                  </a:rPr>
                  <a:t>4(</a:t>
                </a:r>
                <a:r>
                  <a:rPr lang="en-AU" sz="2400" b="1" baseline="-25000" dirty="0" err="1">
                    <a:solidFill>
                      <a:schemeClr val="tx1"/>
                    </a:solidFill>
                  </a:rPr>
                  <a:t>aq</a:t>
                </a:r>
                <a:r>
                  <a:rPr lang="en-AU" sz="2400" b="1" baseline="-25000" dirty="0">
                    <a:solidFill>
                      <a:schemeClr val="tx1"/>
                    </a:solidFill>
                  </a:rPr>
                  <a:t>)</a:t>
                </a:r>
                <a:r>
                  <a:rPr lang="en-AU" sz="2400" b="1" dirty="0">
                    <a:solidFill>
                      <a:schemeClr val="tx1"/>
                    </a:solidFill>
                  </a:rPr>
                  <a:t> + H</a:t>
                </a:r>
                <a:r>
                  <a:rPr lang="en-AU" sz="2400" b="1" baseline="-25000" dirty="0">
                    <a:solidFill>
                      <a:schemeClr val="tx1"/>
                    </a:solidFill>
                  </a:rPr>
                  <a:t>2</a:t>
                </a:r>
                <a:r>
                  <a:rPr lang="en-AU" sz="2400" b="1" dirty="0">
                    <a:solidFill>
                      <a:schemeClr val="tx1"/>
                    </a:solidFill>
                  </a:rPr>
                  <a:t>O</a:t>
                </a:r>
                <a:r>
                  <a:rPr lang="en-AU" sz="2400" b="1" baseline="-25000" dirty="0">
                    <a:solidFill>
                      <a:schemeClr val="tx1"/>
                    </a:solidFill>
                  </a:rPr>
                  <a:t>(l)</a:t>
                </a:r>
                <a:r>
                  <a:rPr lang="en-AU" sz="2400" b="1" dirty="0">
                    <a:solidFill>
                      <a:schemeClr val="tx1"/>
                    </a:solidFill>
                  </a:rPr>
                  <a:t> →  HSO</a:t>
                </a:r>
                <a:r>
                  <a:rPr lang="en-AU" sz="2400" b="1" baseline="-25000" dirty="0">
                    <a:solidFill>
                      <a:schemeClr val="tx1"/>
                    </a:solidFill>
                  </a:rPr>
                  <a:t>4</a:t>
                </a:r>
                <a:r>
                  <a:rPr lang="en-AU" sz="2400" b="1" baseline="30000" dirty="0">
                    <a:solidFill>
                      <a:schemeClr val="tx1"/>
                    </a:solidFill>
                  </a:rPr>
                  <a:t>−</a:t>
                </a:r>
                <a:r>
                  <a:rPr lang="en-AU" sz="2400" b="1" baseline="-25000" dirty="0">
                    <a:solidFill>
                      <a:schemeClr val="tx1"/>
                    </a:solidFill>
                  </a:rPr>
                  <a:t>(</a:t>
                </a:r>
                <a:r>
                  <a:rPr lang="en-AU" sz="2400" b="1" baseline="-25000" dirty="0" err="1">
                    <a:solidFill>
                      <a:schemeClr val="tx1"/>
                    </a:solidFill>
                  </a:rPr>
                  <a:t>aq</a:t>
                </a:r>
                <a:r>
                  <a:rPr lang="en-AU" sz="2400" b="1" baseline="-25000" dirty="0">
                    <a:solidFill>
                      <a:schemeClr val="tx1"/>
                    </a:solidFill>
                  </a:rPr>
                  <a:t>)</a:t>
                </a:r>
                <a:r>
                  <a:rPr lang="en-AU" sz="2400" b="1" dirty="0">
                    <a:solidFill>
                      <a:schemeClr val="tx1"/>
                    </a:solidFill>
                  </a:rPr>
                  <a:t> + H</a:t>
                </a:r>
                <a:r>
                  <a:rPr lang="en-AU" sz="2400" b="1" baseline="-25000" dirty="0">
                    <a:solidFill>
                      <a:schemeClr val="tx1"/>
                    </a:solidFill>
                  </a:rPr>
                  <a:t>3</a:t>
                </a:r>
                <a:r>
                  <a:rPr lang="en-AU" sz="2400" b="1" dirty="0">
                    <a:solidFill>
                      <a:schemeClr val="tx1"/>
                    </a:solidFill>
                  </a:rPr>
                  <a:t>O</a:t>
                </a:r>
                <a:r>
                  <a:rPr lang="en-AU" sz="2400" b="1" baseline="30000" dirty="0">
                    <a:solidFill>
                      <a:schemeClr val="tx1"/>
                    </a:solidFill>
                  </a:rPr>
                  <a:t>+</a:t>
                </a:r>
                <a:r>
                  <a:rPr lang="en-AU" sz="2400" b="1" baseline="-25000" dirty="0">
                    <a:solidFill>
                      <a:schemeClr val="tx1"/>
                    </a:solidFill>
                  </a:rPr>
                  <a:t>(</a:t>
                </a:r>
                <a:r>
                  <a:rPr lang="en-AU" sz="2400" b="1" baseline="-25000" dirty="0" err="1">
                    <a:solidFill>
                      <a:schemeClr val="tx1"/>
                    </a:solidFill>
                  </a:rPr>
                  <a:t>aq</a:t>
                </a:r>
                <a:r>
                  <a:rPr lang="en-AU" sz="2400" b="1" baseline="-25000" dirty="0">
                    <a:solidFill>
                      <a:schemeClr val="tx1"/>
                    </a:solidFill>
                  </a:rPr>
                  <a:t>)</a:t>
                </a:r>
                <a:endParaRPr lang="en-AU" sz="2400" b="1" dirty="0">
                  <a:solidFill>
                    <a:schemeClr val="tx1"/>
                  </a:solidFill>
                </a:endParaRPr>
              </a:p>
              <a:p>
                <a:r>
                  <a:rPr lang="en-AU" sz="2400" b="1" dirty="0">
                    <a:solidFill>
                      <a:schemeClr val="tx1"/>
                    </a:solidFill>
                  </a:rPr>
                  <a:t>HSO</a:t>
                </a:r>
                <a:r>
                  <a:rPr lang="en-AU" sz="2400" b="1" baseline="-25000" dirty="0">
                    <a:solidFill>
                      <a:schemeClr val="tx1"/>
                    </a:solidFill>
                  </a:rPr>
                  <a:t>4</a:t>
                </a:r>
                <a:r>
                  <a:rPr lang="en-AU" sz="2400" b="1" baseline="30000" dirty="0">
                    <a:solidFill>
                      <a:schemeClr val="tx1"/>
                    </a:solidFill>
                  </a:rPr>
                  <a:t>−</a:t>
                </a:r>
                <a:r>
                  <a:rPr lang="en-AU" sz="2400" b="1" baseline="-25000" dirty="0">
                    <a:solidFill>
                      <a:schemeClr val="tx1"/>
                    </a:solidFill>
                  </a:rPr>
                  <a:t>(</a:t>
                </a:r>
                <a:r>
                  <a:rPr lang="en-AU" sz="2400" b="1" baseline="-25000" dirty="0" err="1">
                    <a:solidFill>
                      <a:schemeClr val="tx1"/>
                    </a:solidFill>
                  </a:rPr>
                  <a:t>aq</a:t>
                </a:r>
                <a:r>
                  <a:rPr lang="en-AU" sz="2400" b="1" baseline="-25000" dirty="0">
                    <a:solidFill>
                      <a:schemeClr val="tx1"/>
                    </a:solidFill>
                  </a:rPr>
                  <a:t>)</a:t>
                </a:r>
                <a:r>
                  <a:rPr lang="en-AU" sz="2400" b="1" dirty="0">
                    <a:solidFill>
                      <a:schemeClr val="tx1"/>
                    </a:solidFill>
                  </a:rPr>
                  <a:t> + H</a:t>
                </a:r>
                <a:r>
                  <a:rPr lang="en-AU" sz="2400" b="1" baseline="-25000" dirty="0">
                    <a:solidFill>
                      <a:schemeClr val="tx1"/>
                    </a:solidFill>
                  </a:rPr>
                  <a:t>2</a:t>
                </a:r>
                <a:r>
                  <a:rPr lang="en-AU" sz="2400" b="1" dirty="0">
                    <a:solidFill>
                      <a:schemeClr val="tx1"/>
                    </a:solidFill>
                  </a:rPr>
                  <a:t>O</a:t>
                </a:r>
                <a:r>
                  <a:rPr lang="en-AU" sz="2400" b="1" baseline="-25000" dirty="0">
                    <a:solidFill>
                      <a:schemeClr val="tx1"/>
                    </a:solidFill>
                  </a:rPr>
                  <a:t>(l)</a:t>
                </a:r>
                <a:r>
                  <a:rPr lang="en-AU" sz="2400" b="1" dirty="0">
                    <a:solidFill>
                      <a:schemeClr val="tx1"/>
                    </a:solidFill>
                  </a:rPr>
                  <a:t> </a:t>
                </a:r>
                <a14:m>
                  <m:oMath xmlns:m="http://schemas.openxmlformats.org/officeDocument/2006/math">
                    <m:r>
                      <a:rPr lang="en-AU" sz="2400" b="1" i="1">
                        <a:solidFill>
                          <a:schemeClr val="tx1"/>
                        </a:solidFill>
                        <a:latin typeface="Cambria Math"/>
                      </a:rPr>
                      <m:t>⇌</m:t>
                    </m:r>
                  </m:oMath>
                </a14:m>
                <a:r>
                  <a:rPr lang="en-AU" sz="2400" b="1" dirty="0">
                    <a:solidFill>
                      <a:schemeClr val="tx1"/>
                    </a:solidFill>
                  </a:rPr>
                  <a:t>  SO</a:t>
                </a:r>
                <a:r>
                  <a:rPr lang="en-AU" sz="2400" b="1" baseline="-25000" dirty="0">
                    <a:solidFill>
                      <a:schemeClr val="tx1"/>
                    </a:solidFill>
                  </a:rPr>
                  <a:t>4</a:t>
                </a:r>
                <a:r>
                  <a:rPr lang="en-AU" sz="2400" b="1" baseline="30000" dirty="0">
                    <a:solidFill>
                      <a:schemeClr val="tx1"/>
                    </a:solidFill>
                  </a:rPr>
                  <a:t>2−</a:t>
                </a:r>
                <a:r>
                  <a:rPr lang="en-AU" sz="2400" b="1" baseline="-25000" dirty="0">
                    <a:solidFill>
                      <a:schemeClr val="tx1"/>
                    </a:solidFill>
                  </a:rPr>
                  <a:t>(</a:t>
                </a:r>
                <a:r>
                  <a:rPr lang="en-AU" sz="2400" b="1" baseline="-25000" dirty="0" err="1">
                    <a:solidFill>
                      <a:schemeClr val="tx1"/>
                    </a:solidFill>
                  </a:rPr>
                  <a:t>aq</a:t>
                </a:r>
                <a:r>
                  <a:rPr lang="en-AU" sz="2400" b="1" baseline="-25000" dirty="0">
                    <a:solidFill>
                      <a:schemeClr val="tx1"/>
                    </a:solidFill>
                  </a:rPr>
                  <a:t>)</a:t>
                </a:r>
                <a:r>
                  <a:rPr lang="en-AU" sz="2400" b="1" dirty="0">
                    <a:solidFill>
                      <a:schemeClr val="tx1"/>
                    </a:solidFill>
                  </a:rPr>
                  <a:t> + H</a:t>
                </a:r>
                <a:r>
                  <a:rPr lang="en-AU" sz="2400" b="1" baseline="-25000" dirty="0">
                    <a:solidFill>
                      <a:schemeClr val="tx1"/>
                    </a:solidFill>
                  </a:rPr>
                  <a:t>3</a:t>
                </a:r>
                <a:r>
                  <a:rPr lang="en-AU" sz="2400" b="1" dirty="0">
                    <a:solidFill>
                      <a:schemeClr val="tx1"/>
                    </a:solidFill>
                  </a:rPr>
                  <a:t>O</a:t>
                </a:r>
                <a:r>
                  <a:rPr lang="en-AU" sz="2400" b="1" baseline="30000" dirty="0">
                    <a:solidFill>
                      <a:schemeClr val="tx1"/>
                    </a:solidFill>
                  </a:rPr>
                  <a:t>+</a:t>
                </a:r>
                <a:r>
                  <a:rPr lang="en-AU" sz="2400" b="1" baseline="-25000" dirty="0">
                    <a:solidFill>
                      <a:schemeClr val="tx1"/>
                    </a:solidFill>
                  </a:rPr>
                  <a:t>(</a:t>
                </a:r>
                <a:r>
                  <a:rPr lang="en-AU" sz="2400" b="1" baseline="-25000" dirty="0" err="1">
                    <a:solidFill>
                      <a:schemeClr val="tx1"/>
                    </a:solidFill>
                  </a:rPr>
                  <a:t>aq</a:t>
                </a:r>
                <a:r>
                  <a:rPr lang="en-AU" sz="2400" b="1" baseline="-25000" dirty="0">
                    <a:solidFill>
                      <a:schemeClr val="tx1"/>
                    </a:solidFill>
                  </a:rPr>
                  <a:t>)  </a:t>
                </a:r>
                <a:endParaRPr lang="en-AU" sz="2400" b="1" dirty="0">
                  <a:solidFill>
                    <a:schemeClr val="tx1"/>
                  </a:solidFill>
                </a:endParaRPr>
              </a:p>
              <a:p>
                <a:pPr marL="45720" indent="0">
                  <a:buNone/>
                </a:pPr>
                <a:endParaRPr lang="en-AU" sz="2400" b="1" dirty="0">
                  <a:solidFill>
                    <a:schemeClr val="tx1"/>
                  </a:solidFill>
                </a:endParaRPr>
              </a:p>
              <a:p>
                <a:pPr marL="45720" indent="0">
                  <a:buNone/>
                </a:pPr>
                <a:r>
                  <a:rPr lang="en-AU" sz="2400" b="1" dirty="0">
                    <a:solidFill>
                      <a:schemeClr val="tx1"/>
                    </a:solidFill>
                  </a:rPr>
                  <a:t>This process of becoming ions over multiple steps is called successive ionisation.</a:t>
                </a: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07504" y="731520"/>
                <a:ext cx="8856984" cy="4785712"/>
              </a:xfrm>
              <a:blipFill>
                <a:blip r:embed="rId2"/>
                <a:stretch>
                  <a:fillRect l="-1032" t="-1019"/>
                </a:stretch>
              </a:blipFill>
            </p:spPr>
            <p:txBody>
              <a:bodyPr/>
              <a:lstStyle/>
              <a:p>
                <a:r>
                  <a:rPr lang="en-AU">
                    <a:noFill/>
                  </a:rPr>
                  <a:t> </a:t>
                </a:r>
              </a:p>
            </p:txBody>
          </p:sp>
        </mc:Fallback>
      </mc:AlternateContent>
    </p:spTree>
    <p:extLst>
      <p:ext uri="{BB962C8B-B14F-4D97-AF65-F5344CB8AC3E}">
        <p14:creationId xmlns:p14="http://schemas.microsoft.com/office/powerpoint/2010/main" val="398662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79512" y="731520"/>
                <a:ext cx="8640960" cy="3705592"/>
              </a:xfrm>
            </p:spPr>
            <p:txBody>
              <a:bodyPr/>
              <a:lstStyle/>
              <a:p>
                <a:pPr marL="45720" indent="0">
                  <a:buNone/>
                </a:pPr>
                <a:r>
                  <a:rPr lang="en-AU" sz="2800" b="1" u="sng" dirty="0" err="1"/>
                  <a:t>Polyprotic</a:t>
                </a:r>
                <a:r>
                  <a:rPr lang="en-AU" sz="2800" b="1" u="sng" dirty="0"/>
                  <a:t> acids</a:t>
                </a:r>
                <a:r>
                  <a:rPr lang="en-AU" sz="2800" b="1" dirty="0"/>
                  <a:t> are acids which contain two or more acidic protons. Use equations to show the successive ionisation of phosphoric acid.</a:t>
                </a:r>
              </a:p>
              <a:p>
                <a:pPr marL="45720" indent="0">
                  <a:buNone/>
                </a:pPr>
                <a:endParaRPr lang="en-AU" sz="2400" dirty="0"/>
              </a:p>
              <a:p>
                <a:r>
                  <a:rPr lang="en-AU" sz="2400" b="1" dirty="0">
                    <a:solidFill>
                      <a:srgbClr val="FF0000"/>
                    </a:solidFill>
                  </a:rPr>
                  <a:t>H</a:t>
                </a:r>
                <a:r>
                  <a:rPr lang="en-AU" sz="2400" b="1" baseline="-25000" dirty="0">
                    <a:solidFill>
                      <a:srgbClr val="FF0000"/>
                    </a:solidFill>
                  </a:rPr>
                  <a:t>3</a:t>
                </a:r>
                <a:r>
                  <a:rPr lang="en-AU" sz="2400" b="1" dirty="0">
                    <a:solidFill>
                      <a:srgbClr val="FF0000"/>
                    </a:solidFill>
                  </a:rPr>
                  <a:t>PO</a:t>
                </a:r>
                <a:r>
                  <a:rPr lang="en-AU" sz="2400" b="1" baseline="-25000" dirty="0">
                    <a:solidFill>
                      <a:srgbClr val="FF0000"/>
                    </a:solidFill>
                  </a:rPr>
                  <a:t>4(</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a:t>
                </a:r>
                <a:r>
                  <a:rPr lang="en-AU" sz="2400" b="1" dirty="0">
                    <a:solidFill>
                      <a:srgbClr val="FF0000"/>
                    </a:solidFill>
                  </a:rPr>
                  <a:t>   </a:t>
                </a:r>
                <a14:m>
                  <m:oMath xmlns:m="http://schemas.openxmlformats.org/officeDocument/2006/math">
                    <m:r>
                      <a:rPr lang="en-AU" sz="2400" b="1" i="1">
                        <a:solidFill>
                          <a:srgbClr val="FF0000"/>
                        </a:solidFill>
                        <a:latin typeface="Cambria Math"/>
                      </a:rPr>
                      <m:t>⇌</m:t>
                    </m:r>
                  </m:oMath>
                </a14:m>
                <a:r>
                  <a:rPr lang="en-AU" sz="2400" b="1" dirty="0">
                    <a:solidFill>
                      <a:srgbClr val="FF0000"/>
                    </a:solidFill>
                  </a:rPr>
                  <a:t>   H</a:t>
                </a:r>
                <a:r>
                  <a:rPr lang="en-AU" sz="2400" b="1" baseline="-25000" dirty="0">
                    <a:solidFill>
                      <a:srgbClr val="FF0000"/>
                    </a:solidFill>
                  </a:rPr>
                  <a:t>2</a:t>
                </a:r>
                <a:r>
                  <a:rPr lang="en-AU" sz="2400" b="1" dirty="0">
                    <a:solidFill>
                      <a:srgbClr val="FF0000"/>
                    </a:solidFill>
                  </a:rPr>
                  <a:t>PO</a:t>
                </a:r>
                <a:r>
                  <a:rPr lang="en-AU" sz="2400" b="1" baseline="-25000" dirty="0">
                    <a:solidFill>
                      <a:srgbClr val="FF0000"/>
                    </a:solidFill>
                  </a:rPr>
                  <a:t>4</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endParaRPr lang="en-AU" sz="2400" dirty="0">
                  <a:solidFill>
                    <a:srgbClr val="FF0000"/>
                  </a:solidFill>
                </a:endParaRPr>
              </a:p>
              <a:p>
                <a:r>
                  <a:rPr lang="en-AU" sz="2400" b="1" dirty="0">
                    <a:solidFill>
                      <a:srgbClr val="FF0000"/>
                    </a:solidFill>
                  </a:rPr>
                  <a:t>H</a:t>
                </a:r>
                <a:r>
                  <a:rPr lang="en-AU" sz="2400" b="1" baseline="-25000" dirty="0">
                    <a:solidFill>
                      <a:srgbClr val="FF0000"/>
                    </a:solidFill>
                  </a:rPr>
                  <a:t>2</a:t>
                </a:r>
                <a:r>
                  <a:rPr lang="en-AU" sz="2400" b="1" dirty="0">
                    <a:solidFill>
                      <a:srgbClr val="FF0000"/>
                    </a:solidFill>
                  </a:rPr>
                  <a:t>PO</a:t>
                </a:r>
                <a:r>
                  <a:rPr lang="en-AU" sz="2400" b="1" baseline="-25000" dirty="0">
                    <a:solidFill>
                      <a:srgbClr val="FF0000"/>
                    </a:solidFill>
                  </a:rPr>
                  <a:t>4</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a:t>
                </a:r>
                <a:r>
                  <a:rPr lang="en-AU" sz="2400" b="1" dirty="0">
                    <a:solidFill>
                      <a:srgbClr val="FF0000"/>
                    </a:solidFill>
                  </a:rPr>
                  <a:t> </a:t>
                </a:r>
                <a14:m>
                  <m:oMath xmlns:m="http://schemas.openxmlformats.org/officeDocument/2006/math">
                    <m:r>
                      <a:rPr lang="en-AU" sz="2400" b="1" i="1">
                        <a:solidFill>
                          <a:srgbClr val="FF0000"/>
                        </a:solidFill>
                        <a:latin typeface="Cambria Math"/>
                      </a:rPr>
                      <m:t>⇌</m:t>
                    </m:r>
                  </m:oMath>
                </a14:m>
                <a:r>
                  <a:rPr lang="en-AU" sz="2400" b="1" dirty="0">
                    <a:solidFill>
                      <a:srgbClr val="FF0000"/>
                    </a:solidFill>
                  </a:rPr>
                  <a:t>  HPO</a:t>
                </a:r>
                <a:r>
                  <a:rPr lang="en-AU" sz="2400" b="1" baseline="-25000" dirty="0">
                    <a:solidFill>
                      <a:srgbClr val="FF0000"/>
                    </a:solidFill>
                  </a:rPr>
                  <a:t>4</a:t>
                </a:r>
                <a:r>
                  <a:rPr lang="en-AU" sz="2400" b="1" baseline="30000" dirty="0">
                    <a:solidFill>
                      <a:srgbClr val="FF0000"/>
                    </a:solidFill>
                  </a:rPr>
                  <a:t>2−</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endParaRPr lang="en-AU" sz="2400" dirty="0">
                  <a:solidFill>
                    <a:srgbClr val="FF0000"/>
                  </a:solidFill>
                </a:endParaRPr>
              </a:p>
              <a:p>
                <a:r>
                  <a:rPr lang="en-AU" sz="2400" b="1" dirty="0">
                    <a:solidFill>
                      <a:srgbClr val="FF0000"/>
                    </a:solidFill>
                  </a:rPr>
                  <a:t>HPO</a:t>
                </a:r>
                <a:r>
                  <a:rPr lang="en-AU" sz="2400" b="1" baseline="-25000" dirty="0">
                    <a:solidFill>
                      <a:srgbClr val="FF0000"/>
                    </a:solidFill>
                  </a:rPr>
                  <a:t>4</a:t>
                </a:r>
                <a:r>
                  <a:rPr lang="en-AU" sz="2400" b="1" baseline="30000" dirty="0">
                    <a:solidFill>
                      <a:srgbClr val="FF0000"/>
                    </a:solidFill>
                  </a:rPr>
                  <a:t>2−</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a:t>
                </a:r>
                <a:r>
                  <a:rPr lang="en-AU" sz="2400" b="1" dirty="0">
                    <a:solidFill>
                      <a:srgbClr val="FF0000"/>
                    </a:solidFill>
                  </a:rPr>
                  <a:t>   </a:t>
                </a:r>
                <a14:m>
                  <m:oMath xmlns:m="http://schemas.openxmlformats.org/officeDocument/2006/math">
                    <m:r>
                      <a:rPr lang="en-AU" sz="2400" b="1" i="1">
                        <a:solidFill>
                          <a:srgbClr val="FF0000"/>
                        </a:solidFill>
                        <a:latin typeface="Cambria Math"/>
                      </a:rPr>
                      <m:t>⇌</m:t>
                    </m:r>
                  </m:oMath>
                </a14:m>
                <a:r>
                  <a:rPr lang="en-AU" sz="2400" b="1" dirty="0">
                    <a:solidFill>
                      <a:srgbClr val="FF0000"/>
                    </a:solidFill>
                  </a:rPr>
                  <a:t>   PO</a:t>
                </a:r>
                <a:r>
                  <a:rPr lang="en-AU" sz="2400" b="1" baseline="-25000" dirty="0">
                    <a:solidFill>
                      <a:srgbClr val="FF0000"/>
                    </a:solidFill>
                  </a:rPr>
                  <a:t>4</a:t>
                </a:r>
                <a:r>
                  <a:rPr lang="en-AU" sz="2400" b="1" baseline="30000" dirty="0">
                    <a:solidFill>
                      <a:srgbClr val="FF0000"/>
                    </a:solidFill>
                  </a:rPr>
                  <a:t>3−</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endParaRPr lang="en-AU" sz="2400" dirty="0">
                  <a:solidFill>
                    <a:srgbClr val="FF0000"/>
                  </a:solidFill>
                </a:endParaRPr>
              </a:p>
              <a:p>
                <a:endParaRPr lang="en-AU"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79512" y="731520"/>
                <a:ext cx="8640960" cy="3705592"/>
              </a:xfrm>
              <a:blipFill>
                <a:blip r:embed="rId2"/>
                <a:stretch>
                  <a:fillRect l="-987" t="-1480"/>
                </a:stretch>
              </a:blipFill>
            </p:spPr>
            <p:txBody>
              <a:bodyPr/>
              <a:lstStyle/>
              <a:p>
                <a:r>
                  <a:rPr lang="en-AU">
                    <a:noFill/>
                  </a:rPr>
                  <a:t> </a:t>
                </a:r>
              </a:p>
            </p:txBody>
          </p:sp>
        </mc:Fallback>
      </mc:AlternateContent>
    </p:spTree>
    <p:extLst>
      <p:ext uri="{BB962C8B-B14F-4D97-AF65-F5344CB8AC3E}">
        <p14:creationId xmlns:p14="http://schemas.microsoft.com/office/powerpoint/2010/main" val="4881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72" y="332656"/>
            <a:ext cx="7808655" cy="1143000"/>
          </a:xfrm>
        </p:spPr>
        <p:txBody>
          <a:bodyPr>
            <a:normAutofit fontScale="90000"/>
          </a:bodyPr>
          <a:lstStyle/>
          <a:p>
            <a:pPr marL="0" indent="0" fontAlgn="auto">
              <a:spcAft>
                <a:spcPts val="0"/>
              </a:spcAft>
              <a:buNone/>
              <a:defRPr/>
            </a:pPr>
            <a:r>
              <a:rPr lang="en-US" dirty="0">
                <a:solidFill>
                  <a:schemeClr val="tx1"/>
                </a:solidFill>
              </a:rPr>
              <a:t>Acid-Base Properties of Salts</a:t>
            </a:r>
            <a:br>
              <a:rPr lang="en-AU" dirty="0">
                <a:solidFill>
                  <a:schemeClr val="accent1">
                    <a:satMod val="150000"/>
                  </a:schemeClr>
                </a:solidFill>
              </a:rPr>
            </a:br>
            <a:endParaRPr lang="en-AU" dirty="0">
              <a:solidFill>
                <a:schemeClr val="accent1">
                  <a:satMod val="150000"/>
                </a:schemeClr>
              </a:solidFill>
            </a:endParaRPr>
          </a:p>
        </p:txBody>
      </p:sp>
      <p:sp>
        <p:nvSpPr>
          <p:cNvPr id="3" name="Content Placeholder 2"/>
          <p:cNvSpPr>
            <a:spLocks noGrp="1"/>
          </p:cNvSpPr>
          <p:nvPr>
            <p:ph idx="4294967295"/>
          </p:nvPr>
        </p:nvSpPr>
        <p:spPr>
          <a:xfrm>
            <a:off x="35496" y="1124744"/>
            <a:ext cx="9108504" cy="5688632"/>
          </a:xfrm>
          <a:prstGeom prst="rect">
            <a:avLst/>
          </a:prstGeom>
        </p:spPr>
        <p:txBody>
          <a:bodyPr rtlCol="0">
            <a:normAutofit/>
          </a:bodyPr>
          <a:lstStyle/>
          <a:p>
            <a:pPr marL="114300" indent="0" fontAlgn="auto">
              <a:spcBef>
                <a:spcPts val="0"/>
              </a:spcBef>
              <a:spcAft>
                <a:spcPts val="0"/>
              </a:spcAft>
              <a:buFont typeface="Arial" pitchFamily="34" charset="0"/>
              <a:buNone/>
              <a:defRPr/>
            </a:pPr>
            <a:r>
              <a:rPr lang="en-AU" sz="2400" b="1" dirty="0">
                <a:solidFill>
                  <a:srgbClr val="FF0000"/>
                </a:solidFill>
              </a:rPr>
              <a:t>When an acid reacts with a base, a salt and water are produced. Although this is called a neutralisation reaction, the salt formed in the reaction is not always neutral. </a:t>
            </a:r>
          </a:p>
          <a:p>
            <a:pPr marL="114300" indent="0" fontAlgn="auto">
              <a:spcBef>
                <a:spcPts val="0"/>
              </a:spcBef>
              <a:spcAft>
                <a:spcPts val="0"/>
              </a:spcAft>
              <a:buFont typeface="Arial" pitchFamily="34" charset="0"/>
              <a:buNone/>
              <a:defRPr/>
            </a:pPr>
            <a:endParaRPr lang="en-AU" sz="2400" b="1" dirty="0">
              <a:solidFill>
                <a:srgbClr val="FF0000"/>
              </a:solidFill>
            </a:endParaRPr>
          </a:p>
          <a:p>
            <a:pPr marL="114300" indent="0" fontAlgn="auto">
              <a:spcBef>
                <a:spcPts val="0"/>
              </a:spcBef>
              <a:spcAft>
                <a:spcPts val="0"/>
              </a:spcAft>
              <a:buFont typeface="Arial" pitchFamily="34" charset="0"/>
              <a:buNone/>
              <a:defRPr/>
            </a:pPr>
            <a:r>
              <a:rPr lang="en-AU" sz="2400" b="1" dirty="0">
                <a:solidFill>
                  <a:srgbClr val="FF0000"/>
                </a:solidFill>
              </a:rPr>
              <a:t>The acid-base properties of the salt can be understood in terms of </a:t>
            </a:r>
            <a:r>
              <a:rPr lang="en-AU" sz="2400" b="1" dirty="0" err="1">
                <a:solidFill>
                  <a:srgbClr val="FF0000"/>
                </a:solidFill>
              </a:rPr>
              <a:t>Bronsted</a:t>
            </a:r>
            <a:r>
              <a:rPr lang="en-AU" sz="2400" b="1" dirty="0">
                <a:solidFill>
                  <a:srgbClr val="FF0000"/>
                </a:solidFill>
              </a:rPr>
              <a:t>-Lowry theory. </a:t>
            </a:r>
          </a:p>
          <a:p>
            <a:pPr marL="114300" indent="0" fontAlgn="auto">
              <a:spcBef>
                <a:spcPts val="0"/>
              </a:spcBef>
              <a:spcAft>
                <a:spcPts val="0"/>
              </a:spcAft>
              <a:buFont typeface="Arial" pitchFamily="34" charset="0"/>
              <a:buNone/>
              <a:defRPr/>
            </a:pPr>
            <a:endParaRPr lang="en-AU" sz="2400" b="1" dirty="0">
              <a:solidFill>
                <a:srgbClr val="FF0000"/>
              </a:solidFill>
            </a:endParaRPr>
          </a:p>
          <a:p>
            <a:pPr marL="114300" indent="0" fontAlgn="auto">
              <a:spcBef>
                <a:spcPts val="0"/>
              </a:spcBef>
              <a:spcAft>
                <a:spcPts val="0"/>
              </a:spcAft>
              <a:buFont typeface="Arial" pitchFamily="34" charset="0"/>
              <a:buNone/>
              <a:defRPr/>
            </a:pPr>
            <a:r>
              <a:rPr lang="en-AU" sz="2400" b="1" dirty="0">
                <a:solidFill>
                  <a:srgbClr val="FF0000"/>
                </a:solidFill>
              </a:rPr>
              <a:t>If one of the ions present in the salt reacts with water acting as a proton donor then its solutions will be acidic. </a:t>
            </a:r>
          </a:p>
          <a:p>
            <a:pPr marL="114300" indent="0" fontAlgn="auto">
              <a:spcBef>
                <a:spcPts val="0"/>
              </a:spcBef>
              <a:spcAft>
                <a:spcPts val="0"/>
              </a:spcAft>
              <a:buFont typeface="Arial" pitchFamily="34" charset="0"/>
              <a:buNone/>
              <a:defRPr/>
            </a:pPr>
            <a:endParaRPr lang="en-AU" sz="2400" b="1" dirty="0">
              <a:solidFill>
                <a:srgbClr val="FF0000"/>
              </a:solidFill>
            </a:endParaRPr>
          </a:p>
          <a:p>
            <a:pPr marL="114300" indent="0" fontAlgn="auto">
              <a:spcBef>
                <a:spcPts val="0"/>
              </a:spcBef>
              <a:spcAft>
                <a:spcPts val="0"/>
              </a:spcAft>
              <a:buFont typeface="Arial" pitchFamily="34" charset="0"/>
              <a:buNone/>
              <a:defRPr/>
            </a:pPr>
            <a:r>
              <a:rPr lang="en-AU" sz="2400" b="1" dirty="0">
                <a:solidFill>
                  <a:srgbClr val="FF0000"/>
                </a:solidFill>
              </a:rPr>
              <a:t>If one of the ions present reacts with water acting as a proton acceptor then its solution is basic. </a:t>
            </a:r>
          </a:p>
          <a:p>
            <a:pPr marL="114300" indent="0" fontAlgn="auto">
              <a:spcBef>
                <a:spcPts val="0"/>
              </a:spcBef>
              <a:spcAft>
                <a:spcPts val="0"/>
              </a:spcAft>
              <a:buFont typeface="Arial" pitchFamily="34" charset="0"/>
              <a:buNone/>
              <a:defRPr/>
            </a:pPr>
            <a:endParaRPr lang="en-AU" sz="2400" b="1" dirty="0">
              <a:solidFill>
                <a:srgbClr val="FF0000"/>
              </a:solidFill>
            </a:endParaRPr>
          </a:p>
          <a:p>
            <a:pPr marL="114300" indent="0" fontAlgn="auto">
              <a:spcBef>
                <a:spcPts val="0"/>
              </a:spcBef>
              <a:spcAft>
                <a:spcPts val="0"/>
              </a:spcAft>
              <a:buFont typeface="Arial" pitchFamily="34" charset="0"/>
              <a:buNone/>
              <a:defRPr/>
            </a:pPr>
            <a:r>
              <a:rPr lang="en-AU" sz="2400" b="1" dirty="0">
                <a:solidFill>
                  <a:srgbClr val="FF0000"/>
                </a:solidFill>
              </a:rPr>
              <a:t>The reaction of the ions with water is also known as hydrolysis. </a:t>
            </a:r>
          </a:p>
          <a:p>
            <a:pPr marL="438912" indent="-320040" fontAlgn="auto">
              <a:spcBef>
                <a:spcPts val="0"/>
              </a:spcBef>
              <a:spcAft>
                <a:spcPts val="0"/>
              </a:spcAft>
              <a:buFont typeface="Arial" pitchFamily="34" charset="0"/>
              <a:buChar char="•"/>
              <a:defRPr/>
            </a:pPr>
            <a:endParaRPr lang="en-AU" dirty="0"/>
          </a:p>
        </p:txBody>
      </p:sp>
    </p:spTree>
    <p:extLst>
      <p:ext uri="{BB962C8B-B14F-4D97-AF65-F5344CB8AC3E}">
        <p14:creationId xmlns:p14="http://schemas.microsoft.com/office/powerpoint/2010/main" val="282865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539552" y="731520"/>
                <a:ext cx="8064896" cy="3474720"/>
              </a:xfrm>
            </p:spPr>
            <p:txBody>
              <a:bodyPr>
                <a:normAutofit fontScale="92500" lnSpcReduction="10000"/>
              </a:bodyPr>
              <a:lstStyle/>
              <a:p>
                <a:pPr marL="45720" indent="0">
                  <a:buNone/>
                </a:pPr>
                <a:r>
                  <a:rPr lang="en-AU" sz="2800" b="1" dirty="0" err="1">
                    <a:solidFill>
                      <a:schemeClr val="tx1"/>
                    </a:solidFill>
                  </a:rPr>
                  <a:t>Eg</a:t>
                </a:r>
                <a:r>
                  <a:rPr lang="en-AU" sz="2800" b="1" dirty="0">
                    <a:solidFill>
                      <a:schemeClr val="tx1"/>
                    </a:solidFill>
                  </a:rPr>
                  <a:t> 1</a:t>
                </a:r>
              </a:p>
              <a:p>
                <a:r>
                  <a:rPr lang="en-AU" sz="2800" b="1" dirty="0">
                    <a:solidFill>
                      <a:schemeClr val="tx1"/>
                    </a:solidFill>
                  </a:rPr>
                  <a:t>An ammonium chloride solution (NH</a:t>
                </a:r>
                <a:r>
                  <a:rPr lang="en-AU" sz="2800" b="1" baseline="-25000" dirty="0">
                    <a:solidFill>
                      <a:schemeClr val="tx1"/>
                    </a:solidFill>
                  </a:rPr>
                  <a:t>4</a:t>
                </a:r>
                <a:r>
                  <a:rPr lang="en-AU" sz="2800" b="1" dirty="0">
                    <a:solidFill>
                      <a:schemeClr val="tx1"/>
                    </a:solidFill>
                  </a:rPr>
                  <a:t>Cl</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is acidic. The ammonium ion (NH</a:t>
                </a:r>
                <a:r>
                  <a:rPr lang="en-AU" sz="2800" b="1" baseline="-25000" dirty="0">
                    <a:solidFill>
                      <a:schemeClr val="tx1"/>
                    </a:solidFill>
                  </a:rPr>
                  <a:t>4</a:t>
                </a:r>
                <a:r>
                  <a:rPr lang="en-AU" sz="2800" b="1" baseline="30000" dirty="0">
                    <a:solidFill>
                      <a:schemeClr val="tx1"/>
                    </a:solidFill>
                  </a:rPr>
                  <a:t>+</a:t>
                </a:r>
                <a:r>
                  <a:rPr lang="en-AU" sz="2800" b="1" dirty="0">
                    <a:solidFill>
                      <a:schemeClr val="tx1"/>
                    </a:solidFill>
                  </a:rPr>
                  <a:t>) is a weak acid in water </a:t>
                </a:r>
                <a:r>
                  <a:rPr lang="en-AU" sz="2800" b="1">
                    <a:solidFill>
                      <a:schemeClr val="tx1"/>
                    </a:solidFill>
                  </a:rPr>
                  <a:t>as it acts </a:t>
                </a:r>
                <a:r>
                  <a:rPr lang="en-AU" sz="2800" b="1" dirty="0">
                    <a:solidFill>
                      <a:schemeClr val="tx1"/>
                    </a:solidFill>
                  </a:rPr>
                  <a:t>as a proton donor and hydrolyses to produce hydronium ions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 The chloride ion (Cl</a:t>
                </a:r>
                <a:r>
                  <a:rPr lang="en-AU" sz="2800" b="1" baseline="30000" dirty="0">
                    <a:solidFill>
                      <a:schemeClr val="tx1"/>
                    </a:solidFill>
                  </a:rPr>
                  <a:t>-</a:t>
                </a:r>
                <a:r>
                  <a:rPr lang="en-AU" sz="2800" b="1" dirty="0">
                    <a:solidFill>
                      <a:schemeClr val="tx1"/>
                    </a:solidFill>
                  </a:rPr>
                  <a:t>) is neutral.</a:t>
                </a:r>
              </a:p>
              <a:p>
                <a:endParaRPr lang="en-AU" sz="2800" dirty="0"/>
              </a:p>
              <a:p>
                <a:pPr marL="45720" indent="0">
                  <a:buNone/>
                </a:pPr>
                <a:r>
                  <a:rPr lang="en-AU" sz="2800" b="1" dirty="0">
                    <a:solidFill>
                      <a:srgbClr val="FF0000"/>
                    </a:solidFill>
                  </a:rPr>
                  <a:t>	NH</a:t>
                </a:r>
                <a:r>
                  <a:rPr lang="en-AU" sz="2800" b="1" baseline="-25000" dirty="0">
                    <a:solidFill>
                      <a:srgbClr val="FF0000"/>
                    </a:solidFill>
                  </a:rPr>
                  <a:t>4</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   </a:t>
                </a:r>
                <a:r>
                  <a:rPr lang="en-AU" sz="2800" b="1" dirty="0">
                    <a:solidFill>
                      <a:srgbClr val="FF0000"/>
                    </a:solidFill>
                  </a:rPr>
                  <a:t>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a:t>
                </a:r>
                <a14:m>
                  <m:oMath xmlns:m="http://schemas.openxmlformats.org/officeDocument/2006/math">
                    <m:r>
                      <a:rPr lang="en-AU" sz="2800" b="1">
                        <a:solidFill>
                          <a:srgbClr val="FF0000"/>
                        </a:solidFill>
                        <a:latin typeface="Cambria Math"/>
                      </a:rPr>
                      <m:t>⇌</m:t>
                    </m:r>
                  </m:oMath>
                </a14:m>
                <a:r>
                  <a:rPr lang="en-AU" sz="2800" b="1" dirty="0">
                    <a:solidFill>
                      <a:srgbClr val="FF0000"/>
                    </a:solidFill>
                  </a:rPr>
                  <a:t>    NH</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endParaRPr lang="en-AU" sz="2800" b="1" dirty="0">
                  <a:solidFill>
                    <a:srgbClr val="FF0000"/>
                  </a:solidFill>
                </a:endParaRP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539552" y="731520"/>
                <a:ext cx="8064896" cy="3474720"/>
              </a:xfrm>
              <a:blipFill>
                <a:blip r:embed="rId2"/>
                <a:stretch>
                  <a:fillRect l="-1286" t="-2807"/>
                </a:stretch>
              </a:blipFill>
            </p:spPr>
            <p:txBody>
              <a:bodyPr/>
              <a:lstStyle/>
              <a:p>
                <a:r>
                  <a:rPr lang="en-AU">
                    <a:noFill/>
                  </a:rPr>
                  <a:t> </a:t>
                </a:r>
              </a:p>
            </p:txBody>
          </p:sp>
        </mc:Fallback>
      </mc:AlternateContent>
    </p:spTree>
    <p:extLst>
      <p:ext uri="{BB962C8B-B14F-4D97-AF65-F5344CB8AC3E}">
        <p14:creationId xmlns:p14="http://schemas.microsoft.com/office/powerpoint/2010/main" val="235567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764704"/>
                <a:ext cx="9144000" cy="4176464"/>
              </a:xfrm>
            </p:spPr>
            <p:txBody>
              <a:bodyPr>
                <a:normAutofit/>
              </a:bodyPr>
              <a:lstStyle/>
              <a:p>
                <a:pPr marL="45720" indent="0">
                  <a:buNone/>
                </a:pPr>
                <a:r>
                  <a:rPr lang="en-AU" sz="2800" b="1" dirty="0">
                    <a:solidFill>
                      <a:schemeClr val="tx1"/>
                    </a:solidFill>
                  </a:rPr>
                  <a:t>Eg 2</a:t>
                </a:r>
              </a:p>
              <a:p>
                <a:r>
                  <a:rPr lang="en-AU" sz="2800" b="1" dirty="0">
                    <a:solidFill>
                      <a:schemeClr val="tx1"/>
                    </a:solidFill>
                  </a:rPr>
                  <a:t>A sodium </a:t>
                </a:r>
                <a:r>
                  <a:rPr lang="en-AU" sz="2800" b="1" dirty="0" err="1">
                    <a:solidFill>
                      <a:schemeClr val="tx1"/>
                    </a:solidFill>
                  </a:rPr>
                  <a:t>ethanoate</a:t>
                </a:r>
                <a:r>
                  <a:rPr lang="en-AU" sz="2800" b="1" dirty="0">
                    <a:solidFill>
                      <a:schemeClr val="tx1"/>
                    </a:solidFill>
                  </a:rPr>
                  <a:t> solution (NaCH</a:t>
                </a:r>
                <a:r>
                  <a:rPr lang="en-AU" sz="2800" b="1" baseline="-25000" dirty="0">
                    <a:solidFill>
                      <a:schemeClr val="tx1"/>
                    </a:solidFill>
                  </a:rPr>
                  <a:t>3</a:t>
                </a:r>
                <a:r>
                  <a:rPr lang="en-AU" sz="2800" b="1" dirty="0">
                    <a:solidFill>
                      <a:schemeClr val="tx1"/>
                    </a:solidFill>
                  </a:rPr>
                  <a:t>COO</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is basic. The </a:t>
                </a:r>
                <a:r>
                  <a:rPr lang="en-AU" sz="2800" b="1" dirty="0" err="1">
                    <a:solidFill>
                      <a:schemeClr val="tx1"/>
                    </a:solidFill>
                  </a:rPr>
                  <a:t>ethanoate</a:t>
                </a:r>
                <a:r>
                  <a:rPr lang="en-AU" sz="2800" b="1" dirty="0">
                    <a:solidFill>
                      <a:schemeClr val="tx1"/>
                    </a:solidFill>
                  </a:rPr>
                  <a:t> ion (CH</a:t>
                </a:r>
                <a:r>
                  <a:rPr lang="en-AU" sz="2800" b="1" baseline="-25000" dirty="0">
                    <a:solidFill>
                      <a:schemeClr val="tx1"/>
                    </a:solidFill>
                  </a:rPr>
                  <a:t>3</a:t>
                </a:r>
                <a:r>
                  <a:rPr lang="en-AU" sz="2800" b="1" dirty="0">
                    <a:solidFill>
                      <a:schemeClr val="tx1"/>
                    </a:solidFill>
                  </a:rPr>
                  <a:t>COO</a:t>
                </a:r>
                <a:r>
                  <a:rPr lang="en-AU" sz="2800" b="1" baseline="30000" dirty="0">
                    <a:solidFill>
                      <a:schemeClr val="tx1"/>
                    </a:solidFill>
                  </a:rPr>
                  <a:t>-</a:t>
                </a:r>
                <a:r>
                  <a:rPr lang="en-AU" sz="2800" b="1" dirty="0">
                    <a:solidFill>
                      <a:schemeClr val="tx1"/>
                    </a:solidFill>
                  </a:rPr>
                  <a:t>) is a weak base in water as it acts as a proton acceptor and hydrolyses to produce hydroxide ions (OH</a:t>
                </a:r>
                <a:r>
                  <a:rPr lang="en-AU" sz="2800" b="1" baseline="30000" dirty="0">
                    <a:solidFill>
                      <a:schemeClr val="tx1"/>
                    </a:solidFill>
                  </a:rPr>
                  <a:t>-</a:t>
                </a:r>
                <a:r>
                  <a:rPr lang="en-AU" sz="2800" b="1" dirty="0">
                    <a:solidFill>
                      <a:schemeClr val="tx1"/>
                    </a:solidFill>
                  </a:rPr>
                  <a:t>).The sodium ion (Na</a:t>
                </a:r>
                <a:r>
                  <a:rPr lang="en-AU" sz="2800" b="1" baseline="30000" dirty="0">
                    <a:solidFill>
                      <a:schemeClr val="tx1"/>
                    </a:solidFill>
                  </a:rPr>
                  <a:t>+</a:t>
                </a:r>
                <a:r>
                  <a:rPr lang="en-AU" sz="2800" b="1" dirty="0">
                    <a:solidFill>
                      <a:schemeClr val="tx1"/>
                    </a:solidFill>
                  </a:rPr>
                  <a:t>) is neutral. </a:t>
                </a:r>
              </a:p>
              <a:p>
                <a:pPr marL="45720" indent="0">
                  <a:buNone/>
                </a:pPr>
                <a:endParaRPr lang="en-AU" sz="2800" b="1" dirty="0">
                  <a:solidFill>
                    <a:schemeClr val="tx1"/>
                  </a:solidFill>
                </a:endParaRPr>
              </a:p>
              <a:p>
                <a:pPr marL="45720" indent="0">
                  <a:buNone/>
                </a:pPr>
                <a:r>
                  <a:rPr lang="en-AU" sz="2800" b="1" dirty="0">
                    <a:solidFill>
                      <a:schemeClr val="tx1"/>
                    </a:solidFill>
                  </a:rPr>
                  <a:t>	CH</a:t>
                </a:r>
                <a:r>
                  <a:rPr lang="en-AU" sz="2800" b="1" baseline="-25000" dirty="0">
                    <a:solidFill>
                      <a:schemeClr val="tx1"/>
                    </a:solidFill>
                  </a:rPr>
                  <a:t>3</a:t>
                </a:r>
                <a:r>
                  <a:rPr lang="en-AU" sz="2800" b="1" dirty="0">
                    <a:solidFill>
                      <a:schemeClr val="tx1"/>
                    </a:solidFill>
                  </a:rPr>
                  <a:t>COO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    </a:t>
                </a:r>
                <a14:m>
                  <m:oMath xmlns:m="http://schemas.openxmlformats.org/officeDocument/2006/math">
                    <m:r>
                      <a:rPr lang="en-AU" sz="2800" b="1">
                        <a:solidFill>
                          <a:schemeClr val="tx1"/>
                        </a:solidFill>
                        <a:latin typeface="Cambria Math"/>
                      </a:rPr>
                      <m:t>⇌</m:t>
                    </m:r>
                  </m:oMath>
                </a14:m>
                <a:r>
                  <a:rPr lang="en-AU" sz="2800" b="1" dirty="0">
                    <a:solidFill>
                      <a:schemeClr val="tx1"/>
                    </a:solidFill>
                  </a:rPr>
                  <a:t>  CH</a:t>
                </a:r>
                <a:r>
                  <a:rPr lang="en-AU" sz="2800" b="1" baseline="-25000" dirty="0">
                    <a:solidFill>
                      <a:schemeClr val="tx1"/>
                    </a:solidFill>
                  </a:rPr>
                  <a:t>3</a:t>
                </a:r>
                <a:r>
                  <a:rPr lang="en-AU" sz="2800" b="1" dirty="0">
                    <a:solidFill>
                      <a:schemeClr val="tx1"/>
                    </a:solidFill>
                  </a:rPr>
                  <a:t>COOH</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endParaRPr lang="en-AU" sz="2800" b="1" dirty="0">
                  <a:solidFill>
                    <a:schemeClr val="tx1"/>
                  </a:solidFill>
                </a:endParaRP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764704"/>
                <a:ext cx="9144000" cy="4176464"/>
              </a:xfrm>
              <a:blipFill>
                <a:blip r:embed="rId2"/>
                <a:stretch>
                  <a:fillRect l="-1400" t="-1312"/>
                </a:stretch>
              </a:blipFill>
            </p:spPr>
            <p:txBody>
              <a:bodyPr/>
              <a:lstStyle/>
              <a:p>
                <a:r>
                  <a:rPr lang="en-AU">
                    <a:noFill/>
                  </a:rPr>
                  <a:t> </a:t>
                </a:r>
              </a:p>
            </p:txBody>
          </p:sp>
        </mc:Fallback>
      </mc:AlternateContent>
    </p:spTree>
    <p:extLst>
      <p:ext uri="{BB962C8B-B14F-4D97-AF65-F5344CB8AC3E}">
        <p14:creationId xmlns:p14="http://schemas.microsoft.com/office/powerpoint/2010/main" val="115230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142503"/>
            <a:ext cx="9001000" cy="1200329"/>
          </a:xfrm>
          <a:prstGeom prst="rect">
            <a:avLst/>
          </a:prstGeom>
        </p:spPr>
        <p:txBody>
          <a:bodyPr wrap="square">
            <a:spAutoFit/>
          </a:bodyPr>
          <a:lstStyle/>
          <a:p>
            <a:r>
              <a:rPr lang="en-US" sz="2400" b="1" dirty="0"/>
              <a:t>Summary</a:t>
            </a:r>
            <a:endParaRPr lang="en-AU" sz="2400" b="1" dirty="0"/>
          </a:p>
          <a:p>
            <a:r>
              <a:rPr lang="en-AU" sz="2400" b="1" dirty="0"/>
              <a:t>The table below classifies common ions according to whether they cause aqueous solutions to be acidic, basic or neutral.</a:t>
            </a:r>
          </a:p>
        </p:txBody>
      </p:sp>
      <p:graphicFrame>
        <p:nvGraphicFramePr>
          <p:cNvPr id="7" name="Content Placeholder 3">
            <a:extLst>
              <a:ext uri="{FF2B5EF4-FFF2-40B4-BE49-F238E27FC236}">
                <a16:creationId xmlns:a16="http://schemas.microsoft.com/office/drawing/2014/main" id="{7024730F-1AD9-46D7-A8CF-11AB5A990933}"/>
              </a:ext>
            </a:extLst>
          </p:cNvPr>
          <p:cNvGraphicFramePr>
            <a:graphicFrameLocks/>
          </p:cNvGraphicFramePr>
          <p:nvPr>
            <p:extLst>
              <p:ext uri="{D42A27DB-BD31-4B8C-83A1-F6EECF244321}">
                <p14:modId xmlns:p14="http://schemas.microsoft.com/office/powerpoint/2010/main" val="2345834665"/>
              </p:ext>
            </p:extLst>
          </p:nvPr>
        </p:nvGraphicFramePr>
        <p:xfrm>
          <a:off x="539552" y="1484784"/>
          <a:ext cx="7920806" cy="4607863"/>
        </p:xfrm>
        <a:graphic>
          <a:graphicData uri="http://schemas.openxmlformats.org/drawingml/2006/table">
            <a:tbl>
              <a:tblPr>
                <a:tableStyleId>{5C22544A-7EE6-4342-B048-85BDC9FD1C3A}</a:tableStyleId>
              </a:tblPr>
              <a:tblGrid>
                <a:gridCol w="1383323">
                  <a:extLst>
                    <a:ext uri="{9D8B030D-6E8A-4147-A177-3AD203B41FA5}">
                      <a16:colId xmlns:a16="http://schemas.microsoft.com/office/drawing/2014/main" val="20000"/>
                    </a:ext>
                  </a:extLst>
                </a:gridCol>
                <a:gridCol w="2184284">
                  <a:extLst>
                    <a:ext uri="{9D8B030D-6E8A-4147-A177-3AD203B41FA5}">
                      <a16:colId xmlns:a16="http://schemas.microsoft.com/office/drawing/2014/main" val="20001"/>
                    </a:ext>
                  </a:extLst>
                </a:gridCol>
                <a:gridCol w="2185139">
                  <a:extLst>
                    <a:ext uri="{9D8B030D-6E8A-4147-A177-3AD203B41FA5}">
                      <a16:colId xmlns:a16="http://schemas.microsoft.com/office/drawing/2014/main" val="20002"/>
                    </a:ext>
                  </a:extLst>
                </a:gridCol>
                <a:gridCol w="2168060">
                  <a:extLst>
                    <a:ext uri="{9D8B030D-6E8A-4147-A177-3AD203B41FA5}">
                      <a16:colId xmlns:a16="http://schemas.microsoft.com/office/drawing/2014/main" val="20003"/>
                    </a:ext>
                  </a:extLst>
                </a:gridCol>
              </a:tblGrid>
              <a:tr h="831137">
                <a:tc>
                  <a:txBody>
                    <a:bodyPr/>
                    <a:lstStyle/>
                    <a:p>
                      <a:pPr>
                        <a:lnSpc>
                          <a:spcPct val="115000"/>
                        </a:lnSpc>
                        <a:spcAft>
                          <a:spcPts val="0"/>
                        </a:spcAft>
                      </a:pPr>
                      <a:r>
                        <a:rPr lang="en-AU" sz="2000" b="1" dirty="0">
                          <a:effectLst/>
                        </a:rPr>
                        <a:t>Type of Ion</a:t>
                      </a:r>
                      <a:endParaRPr lang="en-AU" sz="2000" b="1" dirty="0">
                        <a:effectLst/>
                        <a:latin typeface="Calibri"/>
                        <a:ea typeface="Calibri"/>
                        <a:cs typeface="Times New Roman"/>
                      </a:endParaRPr>
                    </a:p>
                  </a:txBody>
                  <a:tcPr marL="68581" marR="68581" marT="0" marB="0"/>
                </a:tc>
                <a:tc>
                  <a:txBody>
                    <a:bodyPr/>
                    <a:lstStyle/>
                    <a:p>
                      <a:pPr>
                        <a:lnSpc>
                          <a:spcPct val="115000"/>
                        </a:lnSpc>
                        <a:spcAft>
                          <a:spcPts val="0"/>
                        </a:spcAft>
                      </a:pPr>
                      <a:r>
                        <a:rPr lang="en-AU" sz="2000" b="1">
                          <a:effectLst/>
                        </a:rPr>
                        <a:t>Acidic</a:t>
                      </a:r>
                      <a:endParaRPr lang="en-AU" sz="2000" b="1">
                        <a:effectLst/>
                        <a:latin typeface="Calibri"/>
                        <a:ea typeface="Calibri"/>
                        <a:cs typeface="Times New Roman"/>
                      </a:endParaRPr>
                    </a:p>
                  </a:txBody>
                  <a:tcPr marL="68581" marR="68581" marT="0" marB="0"/>
                </a:tc>
                <a:tc>
                  <a:txBody>
                    <a:bodyPr/>
                    <a:lstStyle/>
                    <a:p>
                      <a:pPr>
                        <a:lnSpc>
                          <a:spcPct val="115000"/>
                        </a:lnSpc>
                        <a:spcAft>
                          <a:spcPts val="0"/>
                        </a:spcAft>
                      </a:pPr>
                      <a:r>
                        <a:rPr lang="en-AU" sz="2000" b="1" dirty="0">
                          <a:effectLst/>
                        </a:rPr>
                        <a:t>Basic</a:t>
                      </a:r>
                      <a:endParaRPr lang="en-AU" sz="2000" b="1" dirty="0">
                        <a:effectLst/>
                        <a:latin typeface="Calibri"/>
                        <a:ea typeface="Calibri"/>
                        <a:cs typeface="Times New Roman"/>
                      </a:endParaRPr>
                    </a:p>
                  </a:txBody>
                  <a:tcPr marL="68581" marR="68581" marT="0" marB="0"/>
                </a:tc>
                <a:tc>
                  <a:txBody>
                    <a:bodyPr/>
                    <a:lstStyle/>
                    <a:p>
                      <a:pPr>
                        <a:lnSpc>
                          <a:spcPct val="115000"/>
                        </a:lnSpc>
                        <a:spcAft>
                          <a:spcPts val="0"/>
                        </a:spcAft>
                      </a:pPr>
                      <a:r>
                        <a:rPr lang="en-AU" sz="2000" b="1">
                          <a:effectLst/>
                        </a:rPr>
                        <a:t>Neutral</a:t>
                      </a:r>
                      <a:endParaRPr lang="en-AU" sz="2000" b="1">
                        <a:effectLst/>
                        <a:latin typeface="Calibri"/>
                        <a:ea typeface="Calibri"/>
                        <a:cs typeface="Times New Roman"/>
                      </a:endParaRPr>
                    </a:p>
                  </a:txBody>
                  <a:tcPr marL="68581" marR="68581" marT="0" marB="0"/>
                </a:tc>
                <a:extLst>
                  <a:ext uri="{0D108BD9-81ED-4DB2-BD59-A6C34878D82A}">
                    <a16:rowId xmlns:a16="http://schemas.microsoft.com/office/drawing/2014/main" val="10000"/>
                  </a:ext>
                </a:extLst>
              </a:tr>
              <a:tr h="2908557">
                <a:tc>
                  <a:txBody>
                    <a:bodyPr/>
                    <a:lstStyle/>
                    <a:p>
                      <a:pPr>
                        <a:lnSpc>
                          <a:spcPct val="115000"/>
                        </a:lnSpc>
                        <a:spcAft>
                          <a:spcPts val="0"/>
                        </a:spcAft>
                      </a:pPr>
                      <a:r>
                        <a:rPr lang="en-AU" sz="2000" b="1" dirty="0">
                          <a:effectLst/>
                        </a:rPr>
                        <a:t>Anions</a:t>
                      </a:r>
                      <a:endParaRPr lang="en-AU" sz="2000" b="1" dirty="0">
                        <a:effectLst/>
                        <a:latin typeface="Calibri"/>
                        <a:ea typeface="Calibri"/>
                        <a:cs typeface="Times New Roman"/>
                      </a:endParaRPr>
                    </a:p>
                  </a:txBody>
                  <a:tcPr marL="68581" marR="68581" marT="0" marB="0"/>
                </a:tc>
                <a:tc>
                  <a:txBody>
                    <a:bodyPr/>
                    <a:lstStyle/>
                    <a:p>
                      <a:pPr>
                        <a:lnSpc>
                          <a:spcPct val="115000"/>
                        </a:lnSpc>
                        <a:spcAft>
                          <a:spcPts val="0"/>
                        </a:spcAft>
                      </a:pPr>
                      <a:r>
                        <a:rPr lang="en-AU" sz="2000" b="1" dirty="0">
                          <a:effectLst/>
                        </a:rPr>
                        <a:t>Anions produced in first stage of ionisation of </a:t>
                      </a:r>
                      <a:r>
                        <a:rPr lang="en-AU" sz="2000" b="1" dirty="0" err="1">
                          <a:effectLst/>
                        </a:rPr>
                        <a:t>polyprotic</a:t>
                      </a:r>
                      <a:r>
                        <a:rPr lang="en-AU" sz="2000" b="1" dirty="0">
                          <a:effectLst/>
                        </a:rPr>
                        <a:t> acids: HSO</a:t>
                      </a:r>
                      <a:r>
                        <a:rPr lang="en-AU" sz="2000" b="1" baseline="-25000" dirty="0">
                          <a:effectLst/>
                        </a:rPr>
                        <a:t>4</a:t>
                      </a:r>
                      <a:r>
                        <a:rPr lang="en-AU" sz="2000" b="1" baseline="30000" dirty="0">
                          <a:effectLst/>
                        </a:rPr>
                        <a:t>−</a:t>
                      </a:r>
                      <a:r>
                        <a:rPr lang="en-AU" sz="2000" b="1" dirty="0">
                          <a:effectLst/>
                        </a:rPr>
                        <a:t>, H</a:t>
                      </a:r>
                      <a:r>
                        <a:rPr lang="en-AU" sz="2000" b="1" baseline="-25000" dirty="0">
                          <a:effectLst/>
                        </a:rPr>
                        <a:t>2</a:t>
                      </a:r>
                      <a:r>
                        <a:rPr lang="en-AU" sz="2000" b="1" dirty="0">
                          <a:effectLst/>
                        </a:rPr>
                        <a:t>PO</a:t>
                      </a:r>
                      <a:r>
                        <a:rPr lang="en-AU" sz="2000" b="1" baseline="-25000" dirty="0">
                          <a:effectLst/>
                        </a:rPr>
                        <a:t>4</a:t>
                      </a:r>
                      <a:r>
                        <a:rPr lang="en-AU" sz="2000" b="1" baseline="30000" dirty="0">
                          <a:effectLst/>
                        </a:rPr>
                        <a:t>−</a:t>
                      </a:r>
                      <a:endParaRPr lang="en-AU" sz="2000" b="1" dirty="0">
                        <a:effectLst/>
                        <a:latin typeface="Calibri"/>
                        <a:ea typeface="Calibri"/>
                        <a:cs typeface="Times New Roman"/>
                      </a:endParaRPr>
                    </a:p>
                  </a:txBody>
                  <a:tcPr marL="68581" marR="68581" marT="0" marB="0"/>
                </a:tc>
                <a:tc>
                  <a:txBody>
                    <a:bodyPr/>
                    <a:lstStyle/>
                    <a:p>
                      <a:pPr>
                        <a:lnSpc>
                          <a:spcPct val="115000"/>
                        </a:lnSpc>
                        <a:spcAft>
                          <a:spcPts val="0"/>
                        </a:spcAft>
                      </a:pPr>
                      <a:r>
                        <a:rPr lang="en-AU" sz="2000" b="1">
                          <a:effectLst/>
                        </a:rPr>
                        <a:t>Anions from </a:t>
                      </a:r>
                    </a:p>
                    <a:p>
                      <a:pPr>
                        <a:lnSpc>
                          <a:spcPct val="115000"/>
                        </a:lnSpc>
                        <a:spcAft>
                          <a:spcPts val="0"/>
                        </a:spcAft>
                      </a:pPr>
                      <a:r>
                        <a:rPr lang="en-AU" sz="2000" b="1">
                          <a:effectLst/>
                        </a:rPr>
                        <a:t>weak acids:</a:t>
                      </a:r>
                    </a:p>
                    <a:p>
                      <a:pPr>
                        <a:lnSpc>
                          <a:spcPct val="115000"/>
                        </a:lnSpc>
                        <a:spcAft>
                          <a:spcPts val="0"/>
                        </a:spcAft>
                      </a:pPr>
                      <a:r>
                        <a:rPr lang="en-AU" sz="2000" b="1">
                          <a:effectLst/>
                        </a:rPr>
                        <a:t>F</a:t>
                      </a:r>
                      <a:r>
                        <a:rPr lang="en-AU" sz="2000" b="1" baseline="30000">
                          <a:effectLst/>
                        </a:rPr>
                        <a:t>−</a:t>
                      </a:r>
                      <a:r>
                        <a:rPr lang="en-AU" sz="2000" b="1">
                          <a:effectLst/>
                        </a:rPr>
                        <a:t>, CO</a:t>
                      </a:r>
                      <a:r>
                        <a:rPr lang="en-AU" sz="2000" b="1" baseline="-25000">
                          <a:effectLst/>
                        </a:rPr>
                        <a:t>3</a:t>
                      </a:r>
                      <a:r>
                        <a:rPr lang="en-AU" sz="2000" b="1" baseline="30000">
                          <a:effectLst/>
                        </a:rPr>
                        <a:t>2-</a:t>
                      </a:r>
                      <a:r>
                        <a:rPr lang="en-AU" sz="2000" b="1">
                          <a:effectLst/>
                        </a:rPr>
                        <a:t>, HS</a:t>
                      </a:r>
                      <a:r>
                        <a:rPr lang="en-AU" sz="2000" b="1" baseline="30000">
                          <a:effectLst/>
                        </a:rPr>
                        <a:t>−</a:t>
                      </a:r>
                      <a:r>
                        <a:rPr lang="en-AU" sz="2000" b="1">
                          <a:effectLst/>
                        </a:rPr>
                        <a:t>, S</a:t>
                      </a:r>
                      <a:r>
                        <a:rPr lang="en-AU" sz="2000" b="1" baseline="30000">
                          <a:effectLst/>
                        </a:rPr>
                        <a:t>2-</a:t>
                      </a:r>
                      <a:r>
                        <a:rPr lang="en-AU" sz="2000" b="1">
                          <a:effectLst/>
                        </a:rPr>
                        <a:t>, HPO</a:t>
                      </a:r>
                      <a:r>
                        <a:rPr lang="en-AU" sz="2000" b="1" baseline="-25000">
                          <a:effectLst/>
                        </a:rPr>
                        <a:t>4</a:t>
                      </a:r>
                      <a:r>
                        <a:rPr lang="en-AU" sz="2000" b="1" baseline="30000">
                          <a:effectLst/>
                        </a:rPr>
                        <a:t>2-</a:t>
                      </a:r>
                      <a:r>
                        <a:rPr lang="en-AU" sz="2000" b="1">
                          <a:effectLst/>
                        </a:rPr>
                        <a:t>, PO</a:t>
                      </a:r>
                      <a:r>
                        <a:rPr lang="en-AU" sz="2000" b="1" baseline="-25000">
                          <a:effectLst/>
                        </a:rPr>
                        <a:t>4</a:t>
                      </a:r>
                      <a:r>
                        <a:rPr lang="en-AU" sz="2000" b="1" baseline="30000">
                          <a:effectLst/>
                        </a:rPr>
                        <a:t>3-</a:t>
                      </a:r>
                      <a:r>
                        <a:rPr lang="en-AU" sz="2000" b="1">
                          <a:effectLst/>
                        </a:rPr>
                        <a:t>, HCO</a:t>
                      </a:r>
                      <a:r>
                        <a:rPr lang="en-AU" sz="2000" b="1" baseline="-25000">
                          <a:effectLst/>
                        </a:rPr>
                        <a:t>3</a:t>
                      </a:r>
                      <a:r>
                        <a:rPr lang="en-AU" sz="2000" b="1" baseline="30000">
                          <a:effectLst/>
                        </a:rPr>
                        <a:t>−</a:t>
                      </a:r>
                      <a:r>
                        <a:rPr lang="en-AU" sz="2000" b="1">
                          <a:effectLst/>
                        </a:rPr>
                        <a:t>, CH</a:t>
                      </a:r>
                      <a:r>
                        <a:rPr lang="en-AU" sz="2000" b="1" baseline="-25000">
                          <a:effectLst/>
                        </a:rPr>
                        <a:t>3</a:t>
                      </a:r>
                      <a:r>
                        <a:rPr lang="en-AU" sz="2000" b="1">
                          <a:effectLst/>
                        </a:rPr>
                        <a:t>COO</a:t>
                      </a:r>
                      <a:r>
                        <a:rPr lang="en-AU" sz="2000" b="1" baseline="30000">
                          <a:effectLst/>
                        </a:rPr>
                        <a:t>−</a:t>
                      </a:r>
                      <a:r>
                        <a:rPr lang="en-AU" sz="2000" b="1">
                          <a:effectLst/>
                        </a:rPr>
                        <a:t> , SO</a:t>
                      </a:r>
                      <a:r>
                        <a:rPr lang="en-AU" sz="2000" b="1" baseline="-25000">
                          <a:effectLst/>
                        </a:rPr>
                        <a:t>4</a:t>
                      </a:r>
                      <a:r>
                        <a:rPr lang="en-AU" sz="2000" b="1" baseline="30000">
                          <a:effectLst/>
                        </a:rPr>
                        <a:t>2-</a:t>
                      </a:r>
                      <a:endParaRPr lang="en-AU" sz="2000" b="1">
                        <a:effectLst/>
                        <a:latin typeface="Calibri"/>
                        <a:ea typeface="Calibri"/>
                        <a:cs typeface="Times New Roman"/>
                      </a:endParaRPr>
                    </a:p>
                  </a:txBody>
                  <a:tcPr marL="68581" marR="68581" marT="0" marB="0"/>
                </a:tc>
                <a:tc>
                  <a:txBody>
                    <a:bodyPr/>
                    <a:lstStyle/>
                    <a:p>
                      <a:pPr>
                        <a:lnSpc>
                          <a:spcPct val="115000"/>
                        </a:lnSpc>
                        <a:spcAft>
                          <a:spcPts val="0"/>
                        </a:spcAft>
                      </a:pPr>
                      <a:r>
                        <a:rPr lang="en-AU" sz="2000" b="1">
                          <a:effectLst/>
                        </a:rPr>
                        <a:t>Anions from </a:t>
                      </a:r>
                    </a:p>
                    <a:p>
                      <a:pPr>
                        <a:lnSpc>
                          <a:spcPct val="115000"/>
                        </a:lnSpc>
                        <a:spcAft>
                          <a:spcPts val="0"/>
                        </a:spcAft>
                      </a:pPr>
                      <a:r>
                        <a:rPr lang="en-AU" sz="2000" b="1">
                          <a:effectLst/>
                        </a:rPr>
                        <a:t>strong acids:</a:t>
                      </a:r>
                    </a:p>
                    <a:p>
                      <a:pPr>
                        <a:lnSpc>
                          <a:spcPct val="115000"/>
                        </a:lnSpc>
                        <a:spcAft>
                          <a:spcPts val="0"/>
                        </a:spcAft>
                      </a:pPr>
                      <a:r>
                        <a:rPr lang="en-AU" sz="2000" b="1">
                          <a:effectLst/>
                        </a:rPr>
                        <a:t>Cl</a:t>
                      </a:r>
                      <a:r>
                        <a:rPr lang="en-AU" sz="2000" b="1" baseline="30000">
                          <a:effectLst/>
                        </a:rPr>
                        <a:t>−</a:t>
                      </a:r>
                      <a:r>
                        <a:rPr lang="en-AU" sz="2000" b="1">
                          <a:effectLst/>
                        </a:rPr>
                        <a:t>, Br</a:t>
                      </a:r>
                      <a:r>
                        <a:rPr lang="en-AU" sz="2000" b="1" baseline="30000">
                          <a:effectLst/>
                        </a:rPr>
                        <a:t>−</a:t>
                      </a:r>
                      <a:r>
                        <a:rPr lang="en-AU" sz="2000" b="1">
                          <a:effectLst/>
                        </a:rPr>
                        <a:t>, I</a:t>
                      </a:r>
                      <a:r>
                        <a:rPr lang="en-AU" sz="2000" b="1" baseline="30000">
                          <a:effectLst/>
                        </a:rPr>
                        <a:t>−</a:t>
                      </a:r>
                      <a:r>
                        <a:rPr lang="en-AU" sz="2000" b="1">
                          <a:effectLst/>
                        </a:rPr>
                        <a:t>, NO</a:t>
                      </a:r>
                      <a:r>
                        <a:rPr lang="en-AU" sz="2000" b="1" baseline="-25000">
                          <a:effectLst/>
                        </a:rPr>
                        <a:t>3</a:t>
                      </a:r>
                      <a:r>
                        <a:rPr lang="en-AU" sz="2000" b="1" baseline="30000">
                          <a:effectLst/>
                        </a:rPr>
                        <a:t>−</a:t>
                      </a:r>
                      <a:endParaRPr lang="en-AU" sz="2000" b="1">
                        <a:effectLst/>
                        <a:latin typeface="Calibri"/>
                        <a:ea typeface="Calibri"/>
                        <a:cs typeface="Times New Roman"/>
                      </a:endParaRPr>
                    </a:p>
                  </a:txBody>
                  <a:tcPr marL="68581" marR="68581" marT="0" marB="0"/>
                </a:tc>
                <a:extLst>
                  <a:ext uri="{0D108BD9-81ED-4DB2-BD59-A6C34878D82A}">
                    <a16:rowId xmlns:a16="http://schemas.microsoft.com/office/drawing/2014/main" val="10001"/>
                  </a:ext>
                </a:extLst>
              </a:tr>
              <a:tr h="868169">
                <a:tc>
                  <a:txBody>
                    <a:bodyPr/>
                    <a:lstStyle/>
                    <a:p>
                      <a:pPr>
                        <a:lnSpc>
                          <a:spcPct val="115000"/>
                        </a:lnSpc>
                        <a:spcAft>
                          <a:spcPts val="0"/>
                        </a:spcAft>
                      </a:pPr>
                      <a:r>
                        <a:rPr lang="en-AU" sz="2000" b="1">
                          <a:effectLst/>
                        </a:rPr>
                        <a:t>Cations</a:t>
                      </a:r>
                      <a:endParaRPr lang="en-AU" sz="2000" b="1">
                        <a:effectLst/>
                        <a:latin typeface="Calibri"/>
                        <a:ea typeface="Calibri"/>
                        <a:cs typeface="Times New Roman"/>
                      </a:endParaRPr>
                    </a:p>
                  </a:txBody>
                  <a:tcPr marL="68581" marR="68581" marT="0" marB="0"/>
                </a:tc>
                <a:tc>
                  <a:txBody>
                    <a:bodyPr/>
                    <a:lstStyle/>
                    <a:p>
                      <a:pPr>
                        <a:lnSpc>
                          <a:spcPct val="115000"/>
                        </a:lnSpc>
                        <a:spcAft>
                          <a:spcPts val="0"/>
                        </a:spcAft>
                      </a:pPr>
                      <a:r>
                        <a:rPr lang="en-AU" sz="2000" b="1" dirty="0">
                          <a:effectLst/>
                        </a:rPr>
                        <a:t>NH</a:t>
                      </a:r>
                      <a:r>
                        <a:rPr lang="en-AU" sz="2000" b="1" baseline="-25000" dirty="0">
                          <a:effectLst/>
                        </a:rPr>
                        <a:t>4</a:t>
                      </a:r>
                      <a:r>
                        <a:rPr lang="en-AU" sz="2000" b="1" baseline="30000" dirty="0">
                          <a:effectLst/>
                        </a:rPr>
                        <a:t>+</a:t>
                      </a:r>
                      <a:endParaRPr lang="en-AU" sz="2000" b="1" dirty="0">
                        <a:effectLst/>
                        <a:latin typeface="Calibri"/>
                        <a:ea typeface="Calibri"/>
                        <a:cs typeface="Times New Roman"/>
                      </a:endParaRPr>
                    </a:p>
                  </a:txBody>
                  <a:tcPr marL="68581" marR="68581" marT="0" marB="0"/>
                </a:tc>
                <a:tc>
                  <a:txBody>
                    <a:bodyPr/>
                    <a:lstStyle/>
                    <a:p>
                      <a:pPr>
                        <a:lnSpc>
                          <a:spcPct val="115000"/>
                        </a:lnSpc>
                        <a:spcAft>
                          <a:spcPts val="0"/>
                        </a:spcAft>
                      </a:pPr>
                      <a:r>
                        <a:rPr lang="en-AU" sz="2000" b="1" dirty="0">
                          <a:effectLst/>
                        </a:rPr>
                        <a:t>Not common</a:t>
                      </a:r>
                      <a:endParaRPr lang="en-AU" sz="2000" b="1" dirty="0">
                        <a:effectLst/>
                        <a:latin typeface="Calibri"/>
                        <a:ea typeface="Calibri"/>
                        <a:cs typeface="Times New Roman"/>
                      </a:endParaRPr>
                    </a:p>
                  </a:txBody>
                  <a:tcPr marL="68581" marR="68581" marT="0" marB="0"/>
                </a:tc>
                <a:tc>
                  <a:txBody>
                    <a:bodyPr/>
                    <a:lstStyle/>
                    <a:p>
                      <a:pPr>
                        <a:lnSpc>
                          <a:spcPct val="115000"/>
                        </a:lnSpc>
                        <a:spcAft>
                          <a:spcPts val="0"/>
                        </a:spcAft>
                      </a:pPr>
                      <a:r>
                        <a:rPr lang="en-AU" sz="2000" b="1" dirty="0">
                          <a:effectLst/>
                        </a:rPr>
                        <a:t>Li</a:t>
                      </a:r>
                      <a:r>
                        <a:rPr lang="en-AU" sz="2000" b="1" baseline="30000" dirty="0">
                          <a:effectLst/>
                        </a:rPr>
                        <a:t>+</a:t>
                      </a:r>
                      <a:r>
                        <a:rPr lang="en-AU" sz="2000" b="1" dirty="0">
                          <a:effectLst/>
                        </a:rPr>
                        <a:t>, Na</a:t>
                      </a:r>
                      <a:r>
                        <a:rPr lang="en-AU" sz="2000" b="1" baseline="30000" dirty="0">
                          <a:effectLst/>
                        </a:rPr>
                        <a:t>+</a:t>
                      </a:r>
                      <a:r>
                        <a:rPr lang="en-AU" sz="2000" b="1" dirty="0">
                          <a:effectLst/>
                        </a:rPr>
                        <a:t>, K</a:t>
                      </a:r>
                      <a:r>
                        <a:rPr lang="en-AU" sz="2000" b="1" baseline="30000" dirty="0">
                          <a:effectLst/>
                        </a:rPr>
                        <a:t>+</a:t>
                      </a:r>
                      <a:r>
                        <a:rPr lang="en-AU" sz="2000" b="1" dirty="0">
                          <a:effectLst/>
                        </a:rPr>
                        <a:t>, Mg</a:t>
                      </a:r>
                      <a:r>
                        <a:rPr lang="en-AU" sz="2000" b="1" baseline="30000" dirty="0">
                          <a:effectLst/>
                        </a:rPr>
                        <a:t>2+</a:t>
                      </a:r>
                      <a:r>
                        <a:rPr lang="en-AU" sz="2000" b="1" dirty="0">
                          <a:effectLst/>
                        </a:rPr>
                        <a:t>, Ca</a:t>
                      </a:r>
                      <a:r>
                        <a:rPr lang="en-AU" sz="2000" b="1" baseline="30000" dirty="0">
                          <a:effectLst/>
                        </a:rPr>
                        <a:t>2+</a:t>
                      </a:r>
                      <a:r>
                        <a:rPr lang="en-AU" sz="2000" b="1" dirty="0">
                          <a:effectLst/>
                        </a:rPr>
                        <a:t>, Ba</a:t>
                      </a:r>
                      <a:r>
                        <a:rPr lang="en-AU" sz="2000" b="1" baseline="30000" dirty="0">
                          <a:effectLst/>
                        </a:rPr>
                        <a:t>2+</a:t>
                      </a:r>
                      <a:endParaRPr lang="en-AU" sz="2000" b="1" dirty="0">
                        <a:effectLst/>
                        <a:latin typeface="Calibri"/>
                        <a:ea typeface="Calibri"/>
                        <a:cs typeface="Times New Roman"/>
                      </a:endParaRPr>
                    </a:p>
                  </a:txBody>
                  <a:tcPr marL="68581" marR="6858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9519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3604128"/>
          </a:xfrm>
          <a:prstGeom prst="rect">
            <a:avLst/>
          </a:prstGeom>
        </p:spPr>
        <p:txBody>
          <a:bodyPr wrap="square">
            <a:spAutoFit/>
          </a:bodyPr>
          <a:lstStyle/>
          <a:p>
            <a:pPr lvl="0"/>
            <a:r>
              <a:rPr lang="en-AU" sz="2800" b="1" dirty="0"/>
              <a:t>ACID   +   METAL HYDROXIDE    →   SALT   +   H</a:t>
            </a:r>
            <a:r>
              <a:rPr lang="en-AU" sz="2800" b="1" baseline="-25000" dirty="0"/>
              <a:t>2</a:t>
            </a:r>
            <a:r>
              <a:rPr lang="en-AU" sz="2800" b="1" dirty="0"/>
              <a:t>O</a:t>
            </a:r>
            <a:endParaRPr lang="en-AU" sz="2800" dirty="0"/>
          </a:p>
          <a:p>
            <a:r>
              <a:rPr lang="en-AU" sz="2800" dirty="0"/>
              <a:t>(</a:t>
            </a:r>
            <a:r>
              <a:rPr lang="en-AU" sz="2800" dirty="0" err="1"/>
              <a:t>Eg</a:t>
            </a:r>
            <a:r>
              <a:rPr lang="en-AU" sz="2800" dirty="0"/>
              <a:t>: Calcium hydroxide solution is added to a solution of nitric acid)</a:t>
            </a:r>
          </a:p>
          <a:p>
            <a:endParaRPr lang="en-AU" sz="2800" dirty="0"/>
          </a:p>
          <a:p>
            <a:pPr algn="ctr"/>
            <a:r>
              <a:rPr lang="en-AU" sz="2800" b="1" dirty="0">
                <a:solidFill>
                  <a:srgbClr val="FF0000"/>
                </a:solidFill>
              </a:rPr>
              <a:t>2HNO</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Ca(OH)</a:t>
            </a:r>
            <a:r>
              <a:rPr lang="en-AU" sz="2800" b="1" baseline="-25000" dirty="0">
                <a:solidFill>
                  <a:srgbClr val="FF0000"/>
                </a:solidFill>
              </a:rPr>
              <a:t>2(</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Ca(NO</a:t>
            </a:r>
            <a:r>
              <a:rPr lang="en-AU" sz="2800" b="1" baseline="-25000" dirty="0">
                <a:solidFill>
                  <a:srgbClr val="FF0000"/>
                </a:solidFill>
              </a:rPr>
              <a:t>3</a:t>
            </a:r>
            <a:r>
              <a:rPr lang="en-AU" sz="2800" b="1" dirty="0">
                <a:solidFill>
                  <a:srgbClr val="FF0000"/>
                </a:solidFill>
              </a:rPr>
              <a:t>)</a:t>
            </a:r>
            <a:r>
              <a:rPr lang="en-AU" sz="2800" b="1" baseline="-25000" dirty="0">
                <a:solidFill>
                  <a:srgbClr val="FF0000"/>
                </a:solidFill>
              </a:rPr>
              <a:t>2(</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+ 2H­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endParaRPr lang="en-AU" sz="2800" b="1" dirty="0">
              <a:solidFill>
                <a:srgbClr val="FF0000"/>
              </a:solidFill>
            </a:endParaRPr>
          </a:p>
          <a:p>
            <a:pPr algn="ctr"/>
            <a:r>
              <a:rPr lang="en-AU" sz="2800" b="1" dirty="0">
                <a:solidFill>
                  <a:srgbClr val="FF0000"/>
                </a:solidFill>
              </a:rPr>
              <a:t>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OH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endPar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No observable change.</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164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260648"/>
            <a:ext cx="8496944" cy="6126480"/>
          </a:xfrm>
        </p:spPr>
        <p:txBody>
          <a:bodyPr>
            <a:normAutofit/>
          </a:bodyPr>
          <a:lstStyle/>
          <a:p>
            <a:pPr marL="45720" indent="0">
              <a:buNone/>
            </a:pPr>
            <a:endParaRPr lang="en-AU" dirty="0"/>
          </a:p>
          <a:p>
            <a:r>
              <a:rPr lang="en-US" sz="2400" b="1" dirty="0">
                <a:solidFill>
                  <a:schemeClr val="tx1"/>
                </a:solidFill>
              </a:rPr>
              <a:t>Predict whether aqueous solutions of the following salts will be acidic, basic or neutral and justify your choice by writing suitable chemical equations.</a:t>
            </a:r>
            <a:endParaRPr lang="en-AU" sz="2400" b="1" i="1" dirty="0">
              <a:solidFill>
                <a:schemeClr val="tx1"/>
              </a:solidFill>
            </a:endParaRPr>
          </a:p>
          <a:p>
            <a:pPr marL="45720" indent="0">
              <a:buNone/>
            </a:pPr>
            <a:r>
              <a:rPr lang="en-US" sz="2400" b="1" dirty="0">
                <a:solidFill>
                  <a:schemeClr val="tx1"/>
                </a:solidFill>
              </a:rPr>
              <a:t> </a:t>
            </a:r>
            <a:endParaRPr lang="en-AU" sz="2400" b="1" i="1" dirty="0">
              <a:solidFill>
                <a:schemeClr val="tx1"/>
              </a:solidFill>
            </a:endParaRPr>
          </a:p>
          <a:p>
            <a:pPr lvl="0"/>
            <a:r>
              <a:rPr lang="en-AU" sz="2400" b="1" dirty="0">
                <a:solidFill>
                  <a:schemeClr val="tx1"/>
                </a:solidFill>
              </a:rPr>
              <a:t>Ammonium nitrate  	</a:t>
            </a:r>
          </a:p>
          <a:p>
            <a:pPr lvl="0"/>
            <a:r>
              <a:rPr lang="en-AU" sz="2400" b="1" dirty="0">
                <a:solidFill>
                  <a:schemeClr val="tx1"/>
                </a:solidFill>
              </a:rPr>
              <a:t>Calcium </a:t>
            </a:r>
            <a:r>
              <a:rPr lang="en-AU" sz="2400" b="1" dirty="0" err="1">
                <a:solidFill>
                  <a:schemeClr val="tx1"/>
                </a:solidFill>
              </a:rPr>
              <a:t>hydrogencarbonate</a:t>
            </a:r>
            <a:endParaRPr lang="en-AU" sz="2400" b="1" dirty="0">
              <a:solidFill>
                <a:schemeClr val="tx1"/>
              </a:solidFill>
            </a:endParaRPr>
          </a:p>
          <a:p>
            <a:pPr lvl="0"/>
            <a:r>
              <a:rPr lang="en-AU" sz="2400" b="1" dirty="0">
                <a:solidFill>
                  <a:schemeClr val="tx1"/>
                </a:solidFill>
              </a:rPr>
              <a:t>Potassium </a:t>
            </a:r>
            <a:r>
              <a:rPr lang="en-AU" sz="2400" b="1" dirty="0" err="1">
                <a:solidFill>
                  <a:schemeClr val="tx1"/>
                </a:solidFill>
              </a:rPr>
              <a:t>ethanoate</a:t>
            </a:r>
            <a:r>
              <a:rPr lang="en-AU" sz="2400" b="1" dirty="0">
                <a:solidFill>
                  <a:schemeClr val="tx1"/>
                </a:solidFill>
              </a:rPr>
              <a:t> </a:t>
            </a:r>
          </a:p>
          <a:p>
            <a:pPr lvl="0"/>
            <a:r>
              <a:rPr lang="en-AU" sz="2400" b="1" dirty="0">
                <a:solidFill>
                  <a:schemeClr val="tx1"/>
                </a:solidFill>
              </a:rPr>
              <a:t>Magnesium bromide  </a:t>
            </a:r>
          </a:p>
          <a:p>
            <a:pPr lvl="0"/>
            <a:r>
              <a:rPr lang="en-AU" sz="2400" b="1" dirty="0">
                <a:solidFill>
                  <a:schemeClr val="tx1"/>
                </a:solidFill>
              </a:rPr>
              <a:t>Calcium </a:t>
            </a:r>
            <a:r>
              <a:rPr lang="en-AU" sz="2400" b="1" dirty="0" err="1">
                <a:solidFill>
                  <a:schemeClr val="tx1"/>
                </a:solidFill>
              </a:rPr>
              <a:t>hydrogensulfate</a:t>
            </a:r>
            <a:r>
              <a:rPr lang="en-AU" sz="2400" b="1" dirty="0">
                <a:solidFill>
                  <a:schemeClr val="tx1"/>
                </a:solidFill>
              </a:rPr>
              <a:t> </a:t>
            </a:r>
          </a:p>
          <a:p>
            <a:endParaRPr lang="en-AU" dirty="0"/>
          </a:p>
        </p:txBody>
      </p:sp>
    </p:spTree>
    <p:extLst>
      <p:ext uri="{BB962C8B-B14F-4D97-AF65-F5344CB8AC3E}">
        <p14:creationId xmlns:p14="http://schemas.microsoft.com/office/powerpoint/2010/main" val="253378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07504" y="332656"/>
                <a:ext cx="9036496" cy="6525344"/>
              </a:xfrm>
            </p:spPr>
            <p:txBody>
              <a:bodyPr>
                <a:normAutofit/>
              </a:bodyPr>
              <a:lstStyle/>
              <a:p>
                <a:pPr lvl="0" fontAlgn="base"/>
                <a:r>
                  <a:rPr lang="en-AU" sz="2400" b="1" dirty="0">
                    <a:solidFill>
                      <a:schemeClr val="tx1"/>
                    </a:solidFill>
                  </a:rPr>
                  <a:t>Ammonium nitrate </a:t>
                </a:r>
                <a:r>
                  <a:rPr lang="en-AU" sz="2400" b="1" dirty="0">
                    <a:solidFill>
                      <a:srgbClr val="FF0000"/>
                    </a:solidFill>
                  </a:rPr>
                  <a:t>Acidic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dirty="0">
                    <a:solidFill>
                      <a:srgbClr val="FF0000"/>
                    </a:solidFill>
                  </a:rPr>
                  <a:t>]&gt;[OH</a:t>
                </a:r>
                <a:r>
                  <a:rPr lang="en-AU" sz="2400" b="1" baseline="30000" dirty="0">
                    <a:solidFill>
                      <a:srgbClr val="FF0000"/>
                    </a:solidFill>
                    <a:latin typeface="Arial" panose="020B0604020202020204" pitchFamily="34" charset="0"/>
                    <a:cs typeface="Arial" panose="020B0604020202020204" pitchFamily="34" charset="0"/>
                  </a:rPr>
                  <a:t>–</a:t>
                </a:r>
                <a:r>
                  <a:rPr lang="en-AU" sz="2400" b="1" dirty="0">
                    <a:solidFill>
                      <a:srgbClr val="FF0000"/>
                    </a:solidFill>
                    <a:latin typeface="Arial" panose="020B0604020202020204" pitchFamily="34" charset="0"/>
                    <a:cs typeface="Arial" panose="020B0604020202020204" pitchFamily="34" charset="0"/>
                  </a:rPr>
                  <a:t>])</a:t>
                </a:r>
                <a:r>
                  <a:rPr lang="en-AU" sz="2400" b="1" dirty="0">
                    <a:solidFill>
                      <a:srgbClr val="FF0000"/>
                    </a:solidFill>
                  </a:rPr>
                  <a:t>  </a:t>
                </a:r>
              </a:p>
              <a:p>
                <a:pPr marL="45720" lvl="0" indent="0" fontAlgn="base">
                  <a:buNone/>
                </a:pPr>
                <a:r>
                  <a:rPr lang="en-AU" sz="2400" b="1" dirty="0">
                    <a:solidFill>
                      <a:srgbClr val="FF0000"/>
                    </a:solidFill>
                  </a:rPr>
                  <a:t>NH</a:t>
                </a:r>
                <a:r>
                  <a:rPr lang="en-AU" sz="2400" b="1" baseline="-25000" dirty="0">
                    <a:solidFill>
                      <a:srgbClr val="FF0000"/>
                    </a:solidFill>
                  </a:rPr>
                  <a:t>4</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  +   </a:t>
                </a:r>
                <a:r>
                  <a:rPr lang="en-AU" sz="2400" b="1" dirty="0">
                    <a:solidFill>
                      <a:srgbClr val="FF0000"/>
                    </a:solidFill>
                  </a:rPr>
                  <a:t>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  </a:t>
                </a:r>
                <a:r>
                  <a:rPr lang="en-AU" sz="2400" b="1" dirty="0">
                    <a:solidFill>
                      <a:srgbClr val="FF0000"/>
                    </a:solidFill>
                  </a:rPr>
                  <a:t>  </a:t>
                </a:r>
                <a14:m>
                  <m:oMath xmlns:m="http://schemas.openxmlformats.org/officeDocument/2006/math">
                    <m:r>
                      <a:rPr lang="en-AU" sz="2400" b="1">
                        <a:solidFill>
                          <a:srgbClr val="FF0000"/>
                        </a:solidFill>
                        <a:latin typeface="Cambria Math"/>
                      </a:rPr>
                      <m:t>⇌</m:t>
                    </m:r>
                  </m:oMath>
                </a14:m>
                <a:r>
                  <a:rPr lang="en-AU" sz="2400" b="1" dirty="0">
                    <a:solidFill>
                      <a:srgbClr val="FF0000"/>
                    </a:solidFill>
                  </a:rPr>
                  <a:t>    NH</a:t>
                </a:r>
                <a:r>
                  <a:rPr lang="en-AU" sz="2400" b="1" baseline="-25000" dirty="0">
                    <a:solidFill>
                      <a:srgbClr val="FF0000"/>
                    </a:solidFill>
                  </a:rPr>
                  <a:t>3(</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p>
              <a:p>
                <a:pPr marL="45720" indent="0">
                  <a:buNone/>
                </a:pPr>
                <a:endParaRPr lang="en-AU" sz="2400" dirty="0">
                  <a:solidFill>
                    <a:srgbClr val="FF0000"/>
                  </a:solidFill>
                </a:endParaRPr>
              </a:p>
              <a:p>
                <a:pPr fontAlgn="base"/>
                <a:r>
                  <a:rPr lang="en-AU" sz="2400" b="1" dirty="0">
                    <a:solidFill>
                      <a:schemeClr val="tx1"/>
                    </a:solidFill>
                  </a:rPr>
                  <a:t>Calcium </a:t>
                </a:r>
                <a:r>
                  <a:rPr lang="en-AU" sz="2400" b="1" dirty="0" err="1">
                    <a:solidFill>
                      <a:schemeClr val="tx1"/>
                    </a:solidFill>
                  </a:rPr>
                  <a:t>hydrogencarbonate</a:t>
                </a:r>
                <a:r>
                  <a:rPr lang="en-AU" sz="2400" b="1" dirty="0">
                    <a:solidFill>
                      <a:schemeClr val="tx1"/>
                    </a:solidFill>
                  </a:rPr>
                  <a:t> </a:t>
                </a:r>
                <a:r>
                  <a:rPr lang="en-AU" sz="2400" b="1" dirty="0">
                    <a:solidFill>
                      <a:srgbClr val="FF0000"/>
                    </a:solidFill>
                  </a:rPr>
                  <a:t>Basic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dirty="0">
                    <a:solidFill>
                      <a:srgbClr val="FF0000"/>
                    </a:solidFill>
                  </a:rPr>
                  <a:t>]&lt;[OH</a:t>
                </a:r>
                <a:r>
                  <a:rPr lang="en-AU" sz="2400" b="1" baseline="30000" dirty="0">
                    <a:solidFill>
                      <a:srgbClr val="FF0000"/>
                    </a:solidFill>
                    <a:latin typeface="Arial" panose="020B0604020202020204" pitchFamily="34" charset="0"/>
                    <a:cs typeface="Arial" panose="020B0604020202020204" pitchFamily="34" charset="0"/>
                  </a:rPr>
                  <a:t>–</a:t>
                </a:r>
                <a:r>
                  <a:rPr lang="en-AU" sz="2400" b="1" dirty="0">
                    <a:solidFill>
                      <a:srgbClr val="FF0000"/>
                    </a:solidFill>
                    <a:latin typeface="Arial" panose="020B0604020202020204" pitchFamily="34" charset="0"/>
                    <a:cs typeface="Arial" panose="020B0604020202020204" pitchFamily="34" charset="0"/>
                  </a:rPr>
                  <a:t>])</a:t>
                </a:r>
                <a:r>
                  <a:rPr lang="en-AU" sz="2400" b="1" dirty="0">
                    <a:solidFill>
                      <a:srgbClr val="FF0000"/>
                    </a:solidFill>
                  </a:rPr>
                  <a:t>    </a:t>
                </a:r>
              </a:p>
              <a:p>
                <a:pPr marL="45720" indent="0" fontAlgn="base">
                  <a:buNone/>
                </a:pPr>
                <a:r>
                  <a:rPr lang="en-AU" sz="2400" b="1" dirty="0">
                    <a:solidFill>
                      <a:srgbClr val="FF0000"/>
                    </a:solidFill>
                  </a:rPr>
                  <a:t>HCO</a:t>
                </a:r>
                <a:r>
                  <a:rPr lang="en-AU" sz="2400" b="1" baseline="-25000" dirty="0">
                    <a:solidFill>
                      <a:srgbClr val="FF0000"/>
                    </a:solidFill>
                  </a:rPr>
                  <a:t>3</a:t>
                </a:r>
                <a:r>
                  <a:rPr lang="en-AU" sz="2400" b="1" baseline="30000" dirty="0">
                    <a:solidFill>
                      <a:srgbClr val="FF0000"/>
                    </a:solidFill>
                  </a:rPr>
                  <a:t>-</a:t>
                </a:r>
                <a:r>
                  <a:rPr lang="en-AU" sz="2400" b="1" dirty="0">
                    <a:solidFill>
                      <a:srgbClr val="FF0000"/>
                    </a:solidFill>
                  </a:rPr>
                  <a:t>  </a:t>
                </a:r>
                <a:r>
                  <a:rPr lang="en-AU" sz="2400" b="1" baseline="-25000" dirty="0">
                    <a:solidFill>
                      <a:srgbClr val="FF0000"/>
                    </a:solidFill>
                  </a:rPr>
                  <a:t>+   </a:t>
                </a:r>
                <a:r>
                  <a:rPr lang="en-AU" sz="2400" b="1" dirty="0">
                    <a:solidFill>
                      <a:srgbClr val="FF0000"/>
                    </a:solidFill>
                  </a:rPr>
                  <a:t>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  </a:t>
                </a:r>
                <a:r>
                  <a:rPr lang="en-AU" sz="2400" b="1" dirty="0">
                    <a:solidFill>
                      <a:srgbClr val="FF0000"/>
                    </a:solidFill>
                  </a:rPr>
                  <a:t>  </a:t>
                </a:r>
                <a14:m>
                  <m:oMath xmlns:m="http://schemas.openxmlformats.org/officeDocument/2006/math">
                    <m:r>
                      <a:rPr lang="en-AU" sz="2400" b="1">
                        <a:solidFill>
                          <a:srgbClr val="FF0000"/>
                        </a:solidFill>
                        <a:latin typeface="Cambria Math"/>
                      </a:rPr>
                      <m:t>⇌</m:t>
                    </m:r>
                  </m:oMath>
                </a14:m>
                <a:r>
                  <a:rPr lang="en-AU" sz="2400" b="1" dirty="0">
                    <a:solidFill>
                      <a:srgbClr val="FF0000"/>
                    </a:solidFill>
                  </a:rPr>
                  <a:t>    H</a:t>
                </a:r>
                <a:r>
                  <a:rPr lang="en-AU" sz="2400" b="1" baseline="-25000" dirty="0">
                    <a:solidFill>
                      <a:srgbClr val="FF0000"/>
                    </a:solidFill>
                  </a:rPr>
                  <a:t>2</a:t>
                </a:r>
                <a:r>
                  <a:rPr lang="en-AU" sz="2400" b="1" dirty="0">
                    <a:solidFill>
                      <a:srgbClr val="FF0000"/>
                    </a:solidFill>
                  </a:rPr>
                  <a:t>CO</a:t>
                </a:r>
                <a:r>
                  <a:rPr lang="en-AU" sz="2400" b="1" baseline="-25000" dirty="0">
                    <a:solidFill>
                      <a:srgbClr val="FF0000"/>
                    </a:solidFill>
                  </a:rPr>
                  <a:t>3(</a:t>
                </a:r>
                <a:r>
                  <a:rPr lang="en-AU" sz="2400" b="1" baseline="-25000" dirty="0" err="1">
                    <a:solidFill>
                      <a:srgbClr val="FF0000"/>
                    </a:solidFill>
                  </a:rPr>
                  <a:t>aq</a:t>
                </a:r>
                <a:r>
                  <a:rPr lang="en-AU" sz="2400" b="1" baseline="-25000" dirty="0">
                    <a:solidFill>
                      <a:srgbClr val="FF0000"/>
                    </a:solidFill>
                  </a:rPr>
                  <a:t>)  + </a:t>
                </a:r>
                <a:r>
                  <a:rPr lang="en-AU" sz="2400" b="1" dirty="0">
                    <a:solidFill>
                      <a:srgbClr val="FF0000"/>
                    </a:solidFill>
                  </a:rPr>
                  <a:t> OH</a:t>
                </a:r>
                <a:r>
                  <a:rPr lang="en-AU" sz="2400" b="1" baseline="30000" dirty="0">
                    <a:solidFill>
                      <a:srgbClr val="FF0000"/>
                    </a:solidFill>
                  </a:rPr>
                  <a:t>-</a:t>
                </a:r>
              </a:p>
              <a:p>
                <a:pPr marL="45720" indent="0" fontAlgn="base">
                  <a:buNone/>
                </a:pPr>
                <a:endParaRPr lang="en-AU" sz="2400" dirty="0">
                  <a:solidFill>
                    <a:srgbClr val="FF0000"/>
                  </a:solidFill>
                </a:endParaRPr>
              </a:p>
              <a:p>
                <a:pPr fontAlgn="base"/>
                <a:r>
                  <a:rPr lang="en-AU" sz="2400" b="1" dirty="0">
                    <a:solidFill>
                      <a:schemeClr val="tx1"/>
                    </a:solidFill>
                  </a:rPr>
                  <a:t>Potassium ethanoate </a:t>
                </a:r>
                <a:r>
                  <a:rPr lang="en-AU" sz="2400" b="1" dirty="0">
                    <a:solidFill>
                      <a:srgbClr val="FF0000"/>
                    </a:solidFill>
                  </a:rPr>
                  <a:t>Basic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dirty="0">
                    <a:solidFill>
                      <a:srgbClr val="FF0000"/>
                    </a:solidFill>
                  </a:rPr>
                  <a:t>]&lt;[OH</a:t>
                </a:r>
                <a:r>
                  <a:rPr lang="en-AU" sz="2400" b="1" baseline="30000" dirty="0">
                    <a:solidFill>
                      <a:srgbClr val="FF0000"/>
                    </a:solidFill>
                    <a:latin typeface="Arial" panose="020B0604020202020204" pitchFamily="34" charset="0"/>
                    <a:cs typeface="Arial" panose="020B0604020202020204" pitchFamily="34" charset="0"/>
                  </a:rPr>
                  <a:t>–</a:t>
                </a:r>
                <a:r>
                  <a:rPr lang="en-AU" sz="2400" b="1" dirty="0">
                    <a:solidFill>
                      <a:srgbClr val="FF0000"/>
                    </a:solidFill>
                    <a:latin typeface="Arial" panose="020B0604020202020204" pitchFamily="34" charset="0"/>
                    <a:cs typeface="Arial" panose="020B0604020202020204" pitchFamily="34" charset="0"/>
                  </a:rPr>
                  <a:t>])</a:t>
                </a:r>
                <a:r>
                  <a:rPr lang="en-AU" sz="2400" b="1" dirty="0">
                    <a:solidFill>
                      <a:srgbClr val="FF0000"/>
                    </a:solidFill>
                  </a:rPr>
                  <a:t>   </a:t>
                </a:r>
              </a:p>
              <a:p>
                <a:pPr marL="45720" indent="0" fontAlgn="base">
                  <a:buNone/>
                </a:pPr>
                <a:r>
                  <a:rPr lang="en-AU" sz="2400" b="1" dirty="0">
                    <a:solidFill>
                      <a:srgbClr val="FF0000"/>
                    </a:solidFill>
                  </a:rPr>
                  <a:t>CH</a:t>
                </a:r>
                <a:r>
                  <a:rPr lang="en-AU" sz="2400" b="1" baseline="-25000" dirty="0">
                    <a:solidFill>
                      <a:srgbClr val="FF0000"/>
                    </a:solidFill>
                  </a:rPr>
                  <a:t>3</a:t>
                </a:r>
                <a:r>
                  <a:rPr lang="en-AU" sz="2400" b="1" dirty="0">
                    <a:solidFill>
                      <a:srgbClr val="FF0000"/>
                    </a:solidFill>
                  </a:rPr>
                  <a:t>COO</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    </a:t>
                </a:r>
                <a14:m>
                  <m:oMath xmlns:m="http://schemas.openxmlformats.org/officeDocument/2006/math">
                    <m:r>
                      <a:rPr lang="en-AU" sz="2400" b="1">
                        <a:solidFill>
                          <a:srgbClr val="FF0000"/>
                        </a:solidFill>
                        <a:latin typeface="Cambria Math"/>
                      </a:rPr>
                      <m:t>⇌</m:t>
                    </m:r>
                  </m:oMath>
                </a14:m>
                <a:r>
                  <a:rPr lang="en-AU" sz="2400" b="1" dirty="0">
                    <a:solidFill>
                      <a:srgbClr val="FF0000"/>
                    </a:solidFill>
                  </a:rPr>
                  <a:t>  CH</a:t>
                </a:r>
                <a:r>
                  <a:rPr lang="en-AU" sz="2400" b="1" baseline="-25000" dirty="0">
                    <a:solidFill>
                      <a:srgbClr val="FF0000"/>
                    </a:solidFill>
                  </a:rPr>
                  <a:t>3</a:t>
                </a:r>
                <a:r>
                  <a:rPr lang="en-AU" sz="2400" b="1" dirty="0">
                    <a:solidFill>
                      <a:srgbClr val="FF0000"/>
                    </a:solidFill>
                  </a:rPr>
                  <a:t>COOH</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dirty="0">
                    <a:solidFill>
                      <a:srgbClr val="FF0000"/>
                    </a:solidFill>
                  </a:rPr>
                  <a:t>   +   OH</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p>
              <a:p>
                <a:pPr marL="45720" indent="0" fontAlgn="base">
                  <a:buNone/>
                </a:pPr>
                <a:endParaRPr lang="en-AU" sz="2400" dirty="0">
                  <a:solidFill>
                    <a:srgbClr val="FF0000"/>
                  </a:solidFill>
                </a:endParaRPr>
              </a:p>
              <a:p>
                <a:pPr fontAlgn="base"/>
                <a:r>
                  <a:rPr lang="en-AU" sz="2400" b="1" dirty="0">
                    <a:solidFill>
                      <a:schemeClr val="tx1"/>
                    </a:solidFill>
                  </a:rPr>
                  <a:t>Magnesium bromide </a:t>
                </a:r>
                <a:r>
                  <a:rPr lang="en-AU" sz="2400" b="1" dirty="0">
                    <a:solidFill>
                      <a:srgbClr val="FF0000"/>
                    </a:solidFill>
                  </a:rPr>
                  <a:t>Neutral</a:t>
                </a:r>
              </a:p>
              <a:p>
                <a:pPr marL="45720" lvl="0" indent="0" fontAlgn="base">
                  <a:buNone/>
                </a:pPr>
                <a:r>
                  <a:rPr lang="en-AU" sz="2400" b="1" dirty="0">
                    <a:solidFill>
                      <a:srgbClr val="FF0000"/>
                    </a:solidFill>
                  </a:rPr>
                  <a:t> </a:t>
                </a:r>
              </a:p>
              <a:p>
                <a:pPr fontAlgn="base"/>
                <a:r>
                  <a:rPr lang="en-AU" sz="2400" b="1" dirty="0">
                    <a:solidFill>
                      <a:schemeClr val="tx1"/>
                    </a:solidFill>
                  </a:rPr>
                  <a:t>Calcium </a:t>
                </a:r>
                <a:r>
                  <a:rPr lang="en-AU" sz="2400" b="1" dirty="0" err="1">
                    <a:solidFill>
                      <a:schemeClr val="tx1"/>
                    </a:solidFill>
                  </a:rPr>
                  <a:t>hydrogensulfate</a:t>
                </a:r>
                <a:r>
                  <a:rPr lang="en-AU" sz="2400" b="1" dirty="0">
                    <a:solidFill>
                      <a:schemeClr val="tx1"/>
                    </a:solidFill>
                  </a:rPr>
                  <a:t>  </a:t>
                </a:r>
                <a:r>
                  <a:rPr lang="en-AU" sz="2400" b="1" dirty="0">
                    <a:solidFill>
                      <a:srgbClr val="FF0000"/>
                    </a:solidFill>
                  </a:rPr>
                  <a:t>Acidic ([H</a:t>
                </a:r>
                <a:r>
                  <a:rPr lang="en-AU" sz="2400" b="1" baseline="-25000" dirty="0">
                    <a:solidFill>
                      <a:srgbClr val="FF0000"/>
                    </a:solidFill>
                  </a:rPr>
                  <a:t>3</a:t>
                </a:r>
                <a:r>
                  <a:rPr lang="en-AU" sz="2400" b="1" dirty="0">
                    <a:solidFill>
                      <a:srgbClr val="FF0000"/>
                    </a:solidFill>
                  </a:rPr>
                  <a:t>O</a:t>
                </a:r>
                <a:r>
                  <a:rPr lang="en-AU" sz="2400" b="1" baseline="30000" dirty="0">
                    <a:solidFill>
                      <a:srgbClr val="FF0000"/>
                    </a:solidFill>
                  </a:rPr>
                  <a:t>+</a:t>
                </a:r>
                <a:r>
                  <a:rPr lang="en-AU" sz="2400" b="1" dirty="0">
                    <a:solidFill>
                      <a:srgbClr val="FF0000"/>
                    </a:solidFill>
                  </a:rPr>
                  <a:t>]&gt;[OH</a:t>
                </a:r>
                <a:r>
                  <a:rPr lang="en-AU" sz="2400" b="1" baseline="30000" dirty="0">
                    <a:solidFill>
                      <a:srgbClr val="FF0000"/>
                    </a:solidFill>
                    <a:latin typeface="Arial" panose="020B0604020202020204" pitchFamily="34" charset="0"/>
                    <a:cs typeface="Arial" panose="020B0604020202020204" pitchFamily="34" charset="0"/>
                  </a:rPr>
                  <a:t>–</a:t>
                </a:r>
                <a:r>
                  <a:rPr lang="en-AU" sz="2400" b="1" dirty="0">
                    <a:solidFill>
                      <a:srgbClr val="FF0000"/>
                    </a:solidFill>
                    <a:latin typeface="Arial" panose="020B0604020202020204" pitchFamily="34" charset="0"/>
                    <a:cs typeface="Arial" panose="020B0604020202020204" pitchFamily="34" charset="0"/>
                  </a:rPr>
                  <a:t>]) </a:t>
                </a:r>
                <a:r>
                  <a:rPr lang="en-AU" sz="2400" b="1" dirty="0">
                    <a:solidFill>
                      <a:srgbClr val="FF0000"/>
                    </a:solidFill>
                  </a:rPr>
                  <a:t>	</a:t>
                </a:r>
              </a:p>
              <a:p>
                <a:pPr marL="45720" indent="0" fontAlgn="base">
                  <a:buNone/>
                </a:pPr>
                <a:r>
                  <a:rPr lang="en-AU" sz="2400" b="1" dirty="0">
                    <a:solidFill>
                      <a:srgbClr val="FF0000"/>
                    </a:solidFill>
                  </a:rPr>
                  <a:t>HSO</a:t>
                </a:r>
                <a:r>
                  <a:rPr lang="en-AU" sz="2400" b="1" baseline="-25000" dirty="0">
                    <a:solidFill>
                      <a:srgbClr val="FF0000"/>
                    </a:solidFill>
                  </a:rPr>
                  <a:t>4</a:t>
                </a:r>
                <a:r>
                  <a:rPr lang="en-AU" sz="2400" b="1" baseline="30000" dirty="0">
                    <a:solidFill>
                      <a:srgbClr val="FF0000"/>
                    </a:solidFill>
                  </a:rPr>
                  <a:t>-</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  </a:t>
                </a:r>
                <a:r>
                  <a:rPr lang="en-AU" sz="2400" b="1" dirty="0">
                    <a:solidFill>
                      <a:srgbClr val="FF0000"/>
                    </a:solidFill>
                  </a:rPr>
                  <a:t>+  H</a:t>
                </a:r>
                <a:r>
                  <a:rPr lang="en-AU" sz="2400" b="1" baseline="-25000" dirty="0">
                    <a:solidFill>
                      <a:srgbClr val="FF0000"/>
                    </a:solidFill>
                  </a:rPr>
                  <a:t>2</a:t>
                </a:r>
                <a:r>
                  <a:rPr lang="en-AU" sz="2400" b="1" dirty="0">
                    <a:solidFill>
                      <a:srgbClr val="FF0000"/>
                    </a:solidFill>
                  </a:rPr>
                  <a:t>O</a:t>
                </a:r>
                <a:r>
                  <a:rPr lang="en-AU" sz="2400" b="1" baseline="-25000" dirty="0">
                    <a:solidFill>
                      <a:srgbClr val="FF0000"/>
                    </a:solidFill>
                  </a:rPr>
                  <a:t>(l)</a:t>
                </a:r>
                <a:r>
                  <a:rPr lang="en-AU" sz="2400" b="1" dirty="0">
                    <a:solidFill>
                      <a:srgbClr val="FF0000"/>
                    </a:solidFill>
                  </a:rPr>
                  <a:t>  </a:t>
                </a:r>
                <a14:m>
                  <m:oMath xmlns:m="http://schemas.openxmlformats.org/officeDocument/2006/math">
                    <m:r>
                      <a:rPr lang="en-AU" sz="2400" b="1">
                        <a:solidFill>
                          <a:srgbClr val="FF0000"/>
                        </a:solidFill>
                        <a:latin typeface="Cambria Math"/>
                      </a:rPr>
                      <m:t>⇌</m:t>
                    </m:r>
                  </m:oMath>
                </a14:m>
                <a:r>
                  <a:rPr lang="en-AU" sz="2400" b="1" dirty="0">
                    <a:solidFill>
                      <a:srgbClr val="FF0000"/>
                    </a:solidFill>
                  </a:rPr>
                  <a:t>  SO</a:t>
                </a:r>
                <a:r>
                  <a:rPr lang="en-AU" sz="2400" b="1" baseline="-25000" dirty="0">
                    <a:solidFill>
                      <a:srgbClr val="FF0000"/>
                    </a:solidFill>
                  </a:rPr>
                  <a:t>4</a:t>
                </a:r>
                <a:r>
                  <a:rPr lang="en-AU" sz="2400" b="1" baseline="30000" dirty="0">
                    <a:solidFill>
                      <a:srgbClr val="FF0000"/>
                    </a:solidFill>
                  </a:rPr>
                  <a:t>2-</a:t>
                </a:r>
                <a:r>
                  <a:rPr lang="en-AU" sz="2400" b="1" baseline="-25000" dirty="0">
                    <a:solidFill>
                      <a:srgbClr val="FF0000"/>
                    </a:solidFill>
                  </a:rPr>
                  <a:t>(</a:t>
                </a:r>
                <a:r>
                  <a:rPr lang="en-AU" sz="2400" b="1" baseline="-25000" dirty="0" err="1">
                    <a:solidFill>
                      <a:srgbClr val="FF0000"/>
                    </a:solidFill>
                  </a:rPr>
                  <a:t>aq</a:t>
                </a:r>
                <a:r>
                  <a:rPr lang="en-AU" sz="2400" b="1" baseline="-25000" dirty="0">
                    <a:solidFill>
                      <a:srgbClr val="FF0000"/>
                    </a:solidFill>
                  </a:rPr>
                  <a:t>)</a:t>
                </a:r>
                <a:r>
                  <a:rPr lang="en-AU" sz="2400" b="1" baseline="30000" dirty="0">
                    <a:solidFill>
                      <a:srgbClr val="FF0000"/>
                    </a:solidFill>
                  </a:rPr>
                  <a:t>  </a:t>
                </a:r>
                <a:r>
                  <a:rPr lang="en-AU" sz="2400" b="1" dirty="0">
                    <a:solidFill>
                      <a:srgbClr val="FF0000"/>
                    </a:solidFill>
                  </a:rPr>
                  <a:t>  +  </a:t>
                </a:r>
                <a:r>
                  <a:rPr lang="en-US" sz="2400" b="1" dirty="0">
                    <a:solidFill>
                      <a:srgbClr val="FF0000"/>
                    </a:solidFill>
                  </a:rPr>
                  <a:t>H</a:t>
                </a:r>
                <a:r>
                  <a:rPr lang="en-US" sz="2400" b="1" baseline="-25000" dirty="0">
                    <a:solidFill>
                      <a:srgbClr val="FF0000"/>
                    </a:solidFill>
                  </a:rPr>
                  <a:t>3</a:t>
                </a:r>
                <a:r>
                  <a:rPr lang="en-US" sz="2400" b="1" dirty="0">
                    <a:solidFill>
                      <a:srgbClr val="FF0000"/>
                    </a:solidFill>
                  </a:rPr>
                  <a:t>O</a:t>
                </a:r>
                <a:r>
                  <a:rPr lang="en-US" sz="2400" b="1" baseline="30000" dirty="0">
                    <a:solidFill>
                      <a:srgbClr val="FF0000"/>
                    </a:solidFill>
                  </a:rPr>
                  <a:t>+</a:t>
                </a:r>
                <a:r>
                  <a:rPr lang="en-US" sz="2400" b="1" baseline="-25000" dirty="0">
                    <a:solidFill>
                      <a:srgbClr val="FF0000"/>
                    </a:solidFill>
                  </a:rPr>
                  <a:t>(</a:t>
                </a:r>
                <a:r>
                  <a:rPr lang="en-US" sz="2400" b="1" baseline="-25000" dirty="0" err="1">
                    <a:solidFill>
                      <a:srgbClr val="FF0000"/>
                    </a:solidFill>
                  </a:rPr>
                  <a:t>aq</a:t>
                </a:r>
                <a:r>
                  <a:rPr lang="en-US" sz="2400" b="1" baseline="-25000" dirty="0">
                    <a:solidFill>
                      <a:srgbClr val="FF0000"/>
                    </a:solidFill>
                  </a:rPr>
                  <a:t>)</a:t>
                </a:r>
                <a:endParaRPr lang="en-AU" sz="2400" dirty="0">
                  <a:solidFill>
                    <a:srgbClr val="FF0000"/>
                  </a:solidFill>
                </a:endParaRP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07504" y="332656"/>
                <a:ext cx="9036496" cy="6525344"/>
              </a:xfrm>
              <a:blipFill>
                <a:blip r:embed="rId2"/>
                <a:stretch>
                  <a:fillRect l="-1012" t="-2150"/>
                </a:stretch>
              </a:blipFill>
            </p:spPr>
            <p:txBody>
              <a:bodyPr/>
              <a:lstStyle/>
              <a:p>
                <a:r>
                  <a:rPr lang="en-AU">
                    <a:noFill/>
                  </a:rPr>
                  <a:t> </a:t>
                </a:r>
              </a:p>
            </p:txBody>
          </p:sp>
        </mc:Fallback>
      </mc:AlternateContent>
    </p:spTree>
    <p:extLst>
      <p:ext uri="{BB962C8B-B14F-4D97-AF65-F5344CB8AC3E}">
        <p14:creationId xmlns:p14="http://schemas.microsoft.com/office/powerpoint/2010/main" val="205076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4624"/>
            <a:ext cx="8064895" cy="1872208"/>
          </a:xfrm>
        </p:spPr>
        <p:txBody>
          <a:bodyPr/>
          <a:lstStyle/>
          <a:p>
            <a:pPr marL="0" indent="0" algn="ctr">
              <a:buNone/>
            </a:pPr>
            <a:r>
              <a:rPr lang="en-AU" dirty="0">
                <a:solidFill>
                  <a:schemeClr val="tx2"/>
                </a:solidFill>
              </a:rPr>
              <a:t>Self- Ionisation of Water, Kw and pH</a:t>
            </a:r>
            <a:br>
              <a:rPr lang="en-AU" dirty="0"/>
            </a:br>
            <a:endParaRPr lang="en-AU" dirty="0"/>
          </a:p>
        </p:txBody>
      </p:sp>
      <mc:AlternateContent xmlns:mc="http://schemas.openxmlformats.org/markup-compatibility/2006" xmlns:a14="http://schemas.microsoft.com/office/drawing/2010/main">
        <mc:Choice Requires="a14">
          <p:sp>
            <p:nvSpPr>
              <p:cNvPr id="4" name="Rectangle 3"/>
              <p:cNvSpPr/>
              <p:nvPr/>
            </p:nvSpPr>
            <p:spPr>
              <a:xfrm>
                <a:off x="107504" y="1700808"/>
                <a:ext cx="8856984" cy="4678204"/>
              </a:xfrm>
              <a:prstGeom prst="rect">
                <a:avLst/>
              </a:prstGeom>
            </p:spPr>
            <p:txBody>
              <a:bodyPr wrap="square">
                <a:spAutoFit/>
              </a:bodyPr>
              <a:lstStyle/>
              <a:p>
                <a:r>
                  <a:rPr lang="en-AU" b="1" dirty="0"/>
                  <a:t> </a:t>
                </a:r>
                <a:endParaRPr lang="en-AU" dirty="0">
                  <a:solidFill>
                    <a:srgbClr val="FF0000"/>
                  </a:solidFill>
                </a:endParaRPr>
              </a:p>
              <a:p>
                <a:r>
                  <a:rPr lang="en-AU" sz="2800" b="1" dirty="0">
                    <a:solidFill>
                      <a:srgbClr val="FF0000"/>
                    </a:solidFill>
                  </a:rPr>
                  <a:t>Water is an extremely weak electrolyte. The ionisation of water molecules into hydronium and hydroxide ions is very small. This is known as self-ionisation. It is given by:    </a:t>
                </a:r>
                <a:endParaRPr lang="en-AU" sz="2800" dirty="0">
                  <a:solidFill>
                    <a:srgbClr val="FF0000"/>
                  </a:solidFill>
                </a:endParaRPr>
              </a:p>
              <a:p>
                <a:r>
                  <a:rPr lang="en-AU" sz="2800" b="1" dirty="0">
                    <a:solidFill>
                      <a:srgbClr val="FF0000"/>
                    </a:solidFill>
                  </a:rPr>
                  <a:t>                         2H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OH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endParaRPr lang="en-AU" sz="2800" dirty="0">
                  <a:solidFill>
                    <a:srgbClr val="FF0000"/>
                  </a:solidFill>
                </a:endParaRPr>
              </a:p>
              <a:p>
                <a:r>
                  <a:rPr lang="en-AU" sz="2800" b="1" dirty="0"/>
                  <a:t> </a:t>
                </a:r>
              </a:p>
              <a:p>
                <a:r>
                  <a:rPr lang="en-AU" sz="2800" b="1" dirty="0"/>
                  <a:t>At 25 °C, the equilibrium constant for the ionisation of water (K</a:t>
                </a:r>
                <a:r>
                  <a:rPr lang="en-AU" sz="2800" b="1" baseline="-25000" dirty="0"/>
                  <a:t>w</a:t>
                </a:r>
                <a:r>
                  <a:rPr lang="en-AU" sz="2800" b="1" dirty="0"/>
                  <a:t>) equals 1.00 ×10</a:t>
                </a:r>
                <a:r>
                  <a:rPr lang="en-AU" sz="2800" b="1" baseline="30000" dirty="0"/>
                  <a:t>-14</a:t>
                </a:r>
                <a:r>
                  <a:rPr lang="en-AU" sz="2800" b="1" dirty="0"/>
                  <a:t>.</a:t>
                </a:r>
              </a:p>
              <a:p>
                <a:endParaRPr lang="en-AU" sz="2800" b="1" dirty="0"/>
              </a:p>
              <a:p>
                <a:r>
                  <a:rPr lang="en-AU" sz="2800" b="1" dirty="0"/>
                  <a:t>It is given by: K</a:t>
                </a:r>
                <a:r>
                  <a:rPr lang="en-AU" sz="2800" b="1" baseline="-25000" dirty="0"/>
                  <a:t>w</a:t>
                </a:r>
                <a:r>
                  <a:rPr lang="en-AU" sz="2800" b="1" dirty="0"/>
                  <a:t> = [H</a:t>
                </a:r>
                <a:r>
                  <a:rPr lang="en-AU" sz="2800" b="1" baseline="-25000" dirty="0"/>
                  <a:t>3</a:t>
                </a:r>
                <a:r>
                  <a:rPr lang="en-AU" sz="2800" b="1" dirty="0"/>
                  <a:t>O</a:t>
                </a:r>
                <a:r>
                  <a:rPr lang="en-AU" sz="2800" b="1" baseline="30000" dirty="0"/>
                  <a:t>+</a:t>
                </a:r>
                <a:r>
                  <a:rPr lang="en-AU" sz="2800" b="1" dirty="0"/>
                  <a:t>][OH</a:t>
                </a:r>
                <a:r>
                  <a:rPr lang="en-AU" sz="2800" b="1" baseline="30000" dirty="0"/>
                  <a:t>–</a:t>
                </a:r>
                <a:r>
                  <a:rPr lang="en-AU" sz="2800" b="1" dirty="0"/>
                  <a:t>]</a:t>
                </a:r>
              </a:p>
            </p:txBody>
          </p:sp>
        </mc:Choice>
        <mc:Fallback xmlns="">
          <p:sp>
            <p:nvSpPr>
              <p:cNvPr id="4" name="Rectangle 3"/>
              <p:cNvSpPr>
                <a:spLocks noRot="1" noChangeAspect="1" noMove="1" noResize="1" noEditPoints="1" noAdjustHandles="1" noChangeArrowheads="1" noChangeShapeType="1" noTextEdit="1"/>
              </p:cNvSpPr>
              <p:nvPr/>
            </p:nvSpPr>
            <p:spPr>
              <a:xfrm>
                <a:off x="107504" y="1700808"/>
                <a:ext cx="8856984" cy="4678204"/>
              </a:xfrm>
              <a:prstGeom prst="rect">
                <a:avLst/>
              </a:prstGeom>
              <a:blipFill>
                <a:blip r:embed="rId2"/>
                <a:stretch>
                  <a:fillRect l="-1445" b="-2868"/>
                </a:stretch>
              </a:blipFill>
            </p:spPr>
            <p:txBody>
              <a:bodyPr/>
              <a:lstStyle/>
              <a:p>
                <a:r>
                  <a:rPr lang="en-AU">
                    <a:noFill/>
                  </a:rPr>
                  <a:t> </a:t>
                </a:r>
              </a:p>
            </p:txBody>
          </p:sp>
        </mc:Fallback>
      </mc:AlternateContent>
    </p:spTree>
    <p:extLst>
      <p:ext uri="{BB962C8B-B14F-4D97-AF65-F5344CB8AC3E}">
        <p14:creationId xmlns:p14="http://schemas.microsoft.com/office/powerpoint/2010/main" val="404040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352928" cy="6009848"/>
          </a:xfrm>
        </p:spPr>
        <p:txBody>
          <a:bodyPr>
            <a:normAutofit/>
          </a:bodyPr>
          <a:lstStyle/>
          <a:p>
            <a:r>
              <a:rPr lang="en-AU" sz="2800" b="1" dirty="0">
                <a:solidFill>
                  <a:schemeClr val="tx1"/>
                </a:solidFill>
              </a:rPr>
              <a:t>In water or any solution where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 </a:t>
            </a:r>
            <a:r>
              <a:rPr lang="en-AU" sz="2800" b="1" dirty="0">
                <a:solidFill>
                  <a:schemeClr val="tx1"/>
                </a:solidFill>
              </a:rPr>
              <a:t>and OH</a:t>
            </a:r>
            <a:r>
              <a:rPr lang="en-AU" sz="2800" b="1" baseline="30000" dirty="0">
                <a:solidFill>
                  <a:schemeClr val="tx1"/>
                </a:solidFill>
              </a:rPr>
              <a:t>- </a:t>
            </a:r>
            <a:r>
              <a:rPr lang="en-AU" sz="2800" b="1" dirty="0">
                <a:solidFill>
                  <a:schemeClr val="tx1"/>
                </a:solidFill>
              </a:rPr>
              <a:t>have the same concentration, the solution is said to be neutral. </a:t>
            </a:r>
            <a:r>
              <a:rPr lang="en-AU" sz="2800" b="1" baseline="-25000" dirty="0">
                <a:solidFill>
                  <a:schemeClr val="tx1"/>
                </a:solidFill>
              </a:rPr>
              <a:t> </a:t>
            </a:r>
          </a:p>
          <a:p>
            <a:pPr marL="45720" indent="0">
              <a:buNone/>
            </a:pPr>
            <a:r>
              <a:rPr lang="en-AU" sz="2800" b="1" baseline="-25000" dirty="0">
                <a:solidFill>
                  <a:schemeClr val="tx1"/>
                </a:solidFill>
              </a:rPr>
              <a:t>     </a:t>
            </a:r>
            <a:r>
              <a:rPr lang="en-AU" sz="2800" b="1" dirty="0">
                <a:solidFill>
                  <a:schemeClr val="tx1"/>
                </a:solidFill>
              </a:rPr>
              <a:t>[H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dirty="0">
                <a:solidFill>
                  <a:schemeClr val="tx1"/>
                </a:solidFill>
              </a:rPr>
              <a:t>] = 1.00 ×10</a:t>
            </a:r>
            <a:r>
              <a:rPr lang="en-AU" sz="2800" b="1" baseline="30000" dirty="0">
                <a:solidFill>
                  <a:schemeClr val="tx1"/>
                </a:solidFill>
              </a:rPr>
              <a:t>-7 </a:t>
            </a:r>
            <a:r>
              <a:rPr lang="en-AU" sz="2800" b="1" dirty="0" err="1">
                <a:solidFill>
                  <a:schemeClr val="tx1"/>
                </a:solidFill>
              </a:rPr>
              <a:t>mol</a:t>
            </a:r>
            <a:r>
              <a:rPr lang="en-AU" sz="2800" b="1" dirty="0">
                <a:solidFill>
                  <a:schemeClr val="tx1"/>
                </a:solidFill>
              </a:rPr>
              <a:t> L</a:t>
            </a:r>
            <a:r>
              <a:rPr lang="en-AU" sz="2800" b="1" baseline="30000" dirty="0">
                <a:solidFill>
                  <a:schemeClr val="tx1"/>
                </a:solidFill>
              </a:rPr>
              <a:t>-1</a:t>
            </a:r>
            <a:r>
              <a:rPr lang="en-AU" sz="2800" b="1" dirty="0">
                <a:solidFill>
                  <a:schemeClr val="tx1"/>
                </a:solidFill>
              </a:rPr>
              <a:t> at 25 °C.</a:t>
            </a:r>
          </a:p>
          <a:p>
            <a:endParaRPr lang="en-AU" sz="2800" b="1" dirty="0">
              <a:solidFill>
                <a:schemeClr val="tx1"/>
              </a:solidFill>
            </a:endParaRPr>
          </a:p>
          <a:p>
            <a:r>
              <a:rPr lang="en-AU" sz="2800" b="1" dirty="0">
                <a:solidFill>
                  <a:schemeClr val="tx1"/>
                </a:solidFill>
              </a:rPr>
              <a:t>From this:</a:t>
            </a:r>
          </a:p>
          <a:p>
            <a:r>
              <a:rPr lang="en-AU" sz="2800" b="1" dirty="0">
                <a:solidFill>
                  <a:schemeClr val="tx1"/>
                </a:solidFill>
              </a:rPr>
              <a:t>An acidic solution must have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 &gt; [OH</a:t>
            </a:r>
            <a:r>
              <a:rPr lang="en-AU" sz="2800" b="1" baseline="30000" dirty="0">
                <a:solidFill>
                  <a:schemeClr val="tx1"/>
                </a:solidFill>
              </a:rPr>
              <a:t>–</a:t>
            </a:r>
            <a:r>
              <a:rPr lang="en-AU" sz="2800" b="1" dirty="0">
                <a:solidFill>
                  <a:schemeClr val="tx1"/>
                </a:solidFill>
              </a:rPr>
              <a:t>] and a basic solution must have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 &lt; [OH</a:t>
            </a:r>
            <a:r>
              <a:rPr lang="en-AU" sz="2800" b="1" baseline="30000" dirty="0">
                <a:solidFill>
                  <a:schemeClr val="tx1"/>
                </a:solidFill>
              </a:rPr>
              <a:t>–</a:t>
            </a:r>
            <a:r>
              <a:rPr lang="en-AU" sz="2800" b="1" dirty="0">
                <a:solidFill>
                  <a:schemeClr val="tx1"/>
                </a:solidFill>
              </a:rPr>
              <a:t>]. Also, since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dirty="0">
                <a:solidFill>
                  <a:schemeClr val="tx1"/>
                </a:solidFill>
              </a:rPr>
              <a:t>] = 1.00 ×10</a:t>
            </a:r>
            <a:r>
              <a:rPr lang="en-AU" sz="2800" b="1" baseline="30000" dirty="0">
                <a:solidFill>
                  <a:schemeClr val="tx1"/>
                </a:solidFill>
              </a:rPr>
              <a:t>-14</a:t>
            </a:r>
            <a:r>
              <a:rPr lang="en-AU" sz="2800" b="1" dirty="0">
                <a:solidFill>
                  <a:schemeClr val="tx1"/>
                </a:solidFill>
              </a:rPr>
              <a:t> for all solutions at 25 °C, the concentration of one of these ions can be calculated given the concentration of the other.</a:t>
            </a:r>
          </a:p>
          <a:p>
            <a:endParaRPr lang="en-AU" dirty="0"/>
          </a:p>
        </p:txBody>
      </p:sp>
    </p:spTree>
    <p:extLst>
      <p:ext uri="{BB962C8B-B14F-4D97-AF65-F5344CB8AC3E}">
        <p14:creationId xmlns:p14="http://schemas.microsoft.com/office/powerpoint/2010/main" val="7730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731520"/>
            <a:ext cx="8064896" cy="5433784"/>
          </a:xfrm>
        </p:spPr>
        <p:txBody>
          <a:bodyPr>
            <a:normAutofit/>
          </a:bodyPr>
          <a:lstStyle/>
          <a:p>
            <a:r>
              <a:rPr lang="en-AU" sz="3200" b="1" dirty="0">
                <a:solidFill>
                  <a:schemeClr val="tx1"/>
                </a:solidFill>
              </a:rPr>
              <a:t>Calculate the concentration of hydronium ions in a 0.001 </a:t>
            </a:r>
            <a:r>
              <a:rPr lang="en-AU" sz="3200" b="1" dirty="0" err="1">
                <a:solidFill>
                  <a:schemeClr val="tx1"/>
                </a:solidFill>
              </a:rPr>
              <a:t>mol</a:t>
            </a:r>
            <a:r>
              <a:rPr lang="en-AU" sz="3200" b="1" dirty="0">
                <a:solidFill>
                  <a:schemeClr val="tx1"/>
                </a:solidFill>
              </a:rPr>
              <a:t> L</a:t>
            </a:r>
            <a:r>
              <a:rPr lang="en-AU" sz="3200" b="1" baseline="30000" dirty="0">
                <a:solidFill>
                  <a:schemeClr val="tx1"/>
                </a:solidFill>
              </a:rPr>
              <a:t>-1</a:t>
            </a:r>
            <a:r>
              <a:rPr lang="en-AU" sz="3200" b="1" dirty="0">
                <a:solidFill>
                  <a:schemeClr val="tx1"/>
                </a:solidFill>
              </a:rPr>
              <a:t> </a:t>
            </a:r>
            <a:r>
              <a:rPr lang="en-AU" sz="3200" b="1" dirty="0" err="1">
                <a:solidFill>
                  <a:schemeClr val="tx1"/>
                </a:solidFill>
              </a:rPr>
              <a:t>NaOH</a:t>
            </a:r>
            <a:r>
              <a:rPr lang="en-AU" sz="3200" b="1" dirty="0">
                <a:solidFill>
                  <a:schemeClr val="tx1"/>
                </a:solidFill>
              </a:rPr>
              <a:t> solution.</a:t>
            </a:r>
          </a:p>
          <a:p>
            <a:endParaRPr lang="en-AU" sz="3200" b="1" dirty="0">
              <a:solidFill>
                <a:schemeClr val="tx1"/>
              </a:solidFill>
            </a:endParaRPr>
          </a:p>
          <a:p>
            <a:pPr marL="45720" indent="0">
              <a:buNone/>
            </a:pPr>
            <a:r>
              <a:rPr lang="en-AU" sz="3200" b="1" dirty="0">
                <a:solidFill>
                  <a:schemeClr val="tx1"/>
                </a:solidFill>
              </a:rPr>
              <a:t>	 [OH</a:t>
            </a:r>
            <a:r>
              <a:rPr lang="en-AU" sz="3200" b="1" baseline="30000" dirty="0">
                <a:solidFill>
                  <a:schemeClr val="tx1"/>
                </a:solidFill>
              </a:rPr>
              <a:t>–</a:t>
            </a:r>
            <a:r>
              <a:rPr lang="en-AU" sz="3200" b="1" dirty="0">
                <a:solidFill>
                  <a:schemeClr val="tx1"/>
                </a:solidFill>
              </a:rPr>
              <a:t>] = [</a:t>
            </a:r>
            <a:r>
              <a:rPr lang="en-AU" sz="3200" b="1" dirty="0" err="1">
                <a:solidFill>
                  <a:schemeClr val="tx1"/>
                </a:solidFill>
              </a:rPr>
              <a:t>NaOH</a:t>
            </a:r>
            <a:r>
              <a:rPr lang="en-AU" sz="3200" b="1" dirty="0">
                <a:solidFill>
                  <a:schemeClr val="tx1"/>
                </a:solidFill>
              </a:rPr>
              <a:t>] = 1 x 10</a:t>
            </a:r>
            <a:r>
              <a:rPr lang="en-AU" sz="3200" b="1" baseline="30000" dirty="0">
                <a:solidFill>
                  <a:schemeClr val="tx1"/>
                </a:solidFill>
              </a:rPr>
              <a:t>-3</a:t>
            </a:r>
            <a:r>
              <a:rPr lang="en-AU" sz="3200" b="1" dirty="0">
                <a:solidFill>
                  <a:schemeClr val="tx1"/>
                </a:solidFill>
              </a:rPr>
              <a:t> </a:t>
            </a:r>
            <a:r>
              <a:rPr lang="en-AU" sz="3200" b="1" dirty="0" err="1">
                <a:solidFill>
                  <a:schemeClr val="tx1"/>
                </a:solidFill>
              </a:rPr>
              <a:t>mol</a:t>
            </a:r>
            <a:r>
              <a:rPr lang="en-AU" sz="3200" b="1" dirty="0">
                <a:solidFill>
                  <a:schemeClr val="tx1"/>
                </a:solidFill>
              </a:rPr>
              <a:t> L</a:t>
            </a:r>
            <a:r>
              <a:rPr lang="en-AU" sz="3200" b="1" baseline="30000" dirty="0">
                <a:solidFill>
                  <a:schemeClr val="tx1"/>
                </a:solidFill>
              </a:rPr>
              <a:t>-1</a:t>
            </a:r>
            <a:endParaRPr lang="en-AU" sz="3200" b="1" dirty="0">
              <a:solidFill>
                <a:schemeClr val="tx1"/>
              </a:solidFill>
            </a:endParaRPr>
          </a:p>
          <a:p>
            <a:pPr marL="45720" indent="0">
              <a:buNone/>
            </a:pPr>
            <a:r>
              <a:rPr lang="en-AU" sz="3200" b="1" dirty="0">
                <a:solidFill>
                  <a:schemeClr val="tx1"/>
                </a:solidFill>
              </a:rPr>
              <a:t>	[H</a:t>
            </a:r>
            <a:r>
              <a:rPr lang="en-AU" sz="3200" b="1" baseline="-25000" dirty="0">
                <a:solidFill>
                  <a:schemeClr val="tx1"/>
                </a:solidFill>
              </a:rPr>
              <a:t>3</a:t>
            </a:r>
            <a:r>
              <a:rPr lang="en-AU" sz="3200" b="1" dirty="0">
                <a:solidFill>
                  <a:schemeClr val="tx1"/>
                </a:solidFill>
              </a:rPr>
              <a:t>O</a:t>
            </a:r>
            <a:r>
              <a:rPr lang="en-AU" sz="3200" b="1" baseline="30000" dirty="0">
                <a:solidFill>
                  <a:schemeClr val="tx1"/>
                </a:solidFill>
              </a:rPr>
              <a:t>+</a:t>
            </a:r>
            <a:r>
              <a:rPr lang="en-AU" sz="3200" b="1" dirty="0">
                <a:solidFill>
                  <a:schemeClr val="tx1"/>
                </a:solidFill>
              </a:rPr>
              <a:t>] × [OH</a:t>
            </a:r>
            <a:r>
              <a:rPr lang="en-AU" sz="3200" b="1" baseline="30000" dirty="0">
                <a:solidFill>
                  <a:schemeClr val="tx1"/>
                </a:solidFill>
              </a:rPr>
              <a:t>–</a:t>
            </a:r>
            <a:r>
              <a:rPr lang="en-AU" sz="3200" b="1" dirty="0">
                <a:solidFill>
                  <a:schemeClr val="tx1"/>
                </a:solidFill>
              </a:rPr>
              <a:t>] = 1.00 ×10</a:t>
            </a:r>
            <a:r>
              <a:rPr lang="en-AU" sz="3200" b="1" baseline="30000" dirty="0">
                <a:solidFill>
                  <a:schemeClr val="tx1"/>
                </a:solidFill>
              </a:rPr>
              <a:t>-14</a:t>
            </a:r>
            <a:endParaRPr lang="en-AU" sz="3200" b="1" dirty="0">
              <a:solidFill>
                <a:schemeClr val="tx1"/>
              </a:solidFill>
            </a:endParaRPr>
          </a:p>
          <a:p>
            <a:pPr marL="45720" indent="0">
              <a:buNone/>
            </a:pPr>
            <a:r>
              <a:rPr lang="en-AU" sz="3200" b="1" dirty="0">
                <a:solidFill>
                  <a:schemeClr val="tx1"/>
                </a:solidFill>
              </a:rPr>
              <a:t>	[H</a:t>
            </a:r>
            <a:r>
              <a:rPr lang="en-AU" sz="3200" b="1" baseline="-25000" dirty="0">
                <a:solidFill>
                  <a:schemeClr val="tx1"/>
                </a:solidFill>
              </a:rPr>
              <a:t>3</a:t>
            </a:r>
            <a:r>
              <a:rPr lang="en-AU" sz="3200" b="1" dirty="0">
                <a:solidFill>
                  <a:schemeClr val="tx1"/>
                </a:solidFill>
              </a:rPr>
              <a:t>O</a:t>
            </a:r>
            <a:r>
              <a:rPr lang="en-AU" sz="3200" b="1" baseline="30000" dirty="0">
                <a:solidFill>
                  <a:schemeClr val="tx1"/>
                </a:solidFill>
              </a:rPr>
              <a:t>+</a:t>
            </a:r>
            <a:r>
              <a:rPr lang="en-AU" sz="3200" b="1" dirty="0">
                <a:solidFill>
                  <a:schemeClr val="tx1"/>
                </a:solidFill>
              </a:rPr>
              <a:t>] = 1.00 ×10</a:t>
            </a:r>
            <a:r>
              <a:rPr lang="en-AU" sz="3200" b="1" baseline="30000" dirty="0">
                <a:solidFill>
                  <a:schemeClr val="tx1"/>
                </a:solidFill>
              </a:rPr>
              <a:t>-14</a:t>
            </a:r>
            <a:r>
              <a:rPr lang="en-AU" sz="3200" b="1" dirty="0">
                <a:solidFill>
                  <a:schemeClr val="tx1"/>
                </a:solidFill>
              </a:rPr>
              <a:t>/ 1 x 10</a:t>
            </a:r>
            <a:r>
              <a:rPr lang="en-AU" sz="3200" b="1" baseline="30000" dirty="0">
                <a:solidFill>
                  <a:schemeClr val="tx1"/>
                </a:solidFill>
              </a:rPr>
              <a:t>-3</a:t>
            </a:r>
            <a:endParaRPr lang="en-AU" sz="3200" b="1" dirty="0">
              <a:solidFill>
                <a:schemeClr val="tx1"/>
              </a:solidFill>
            </a:endParaRPr>
          </a:p>
          <a:p>
            <a:pPr marL="45720" indent="0">
              <a:buNone/>
            </a:pPr>
            <a:r>
              <a:rPr lang="en-AU" sz="3200" b="1" dirty="0">
                <a:solidFill>
                  <a:schemeClr val="tx1"/>
                </a:solidFill>
              </a:rPr>
              <a:t>		=  1.00 x 10 </a:t>
            </a:r>
            <a:r>
              <a:rPr lang="en-AU" sz="3200" b="1" baseline="30000" dirty="0">
                <a:solidFill>
                  <a:schemeClr val="tx1"/>
                </a:solidFill>
              </a:rPr>
              <a:t>-11</a:t>
            </a:r>
            <a:r>
              <a:rPr lang="en-AU" sz="3200" b="1" dirty="0">
                <a:solidFill>
                  <a:schemeClr val="tx1"/>
                </a:solidFill>
              </a:rPr>
              <a:t> </a:t>
            </a:r>
            <a:r>
              <a:rPr lang="en-AU" sz="3200" b="1" dirty="0" err="1">
                <a:solidFill>
                  <a:schemeClr val="tx1"/>
                </a:solidFill>
              </a:rPr>
              <a:t>mol</a:t>
            </a:r>
            <a:r>
              <a:rPr lang="en-AU" sz="3200" b="1" dirty="0">
                <a:solidFill>
                  <a:schemeClr val="tx1"/>
                </a:solidFill>
              </a:rPr>
              <a:t> L</a:t>
            </a:r>
            <a:r>
              <a:rPr lang="en-AU" sz="3200" b="1" baseline="30000" dirty="0">
                <a:solidFill>
                  <a:schemeClr val="tx1"/>
                </a:solidFill>
              </a:rPr>
              <a:t>-1</a:t>
            </a:r>
            <a:endParaRPr lang="en-AU" sz="3200" b="1" dirty="0">
              <a:solidFill>
                <a:schemeClr val="tx1"/>
              </a:solidFill>
            </a:endParaRPr>
          </a:p>
          <a:p>
            <a:endParaRPr lang="en-AU" dirty="0"/>
          </a:p>
        </p:txBody>
      </p:sp>
    </p:spTree>
    <p:extLst>
      <p:ext uri="{BB962C8B-B14F-4D97-AF65-F5344CB8AC3E}">
        <p14:creationId xmlns:p14="http://schemas.microsoft.com/office/powerpoint/2010/main" val="41640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980728"/>
            <a:ext cx="8064896" cy="3970318"/>
          </a:xfrm>
          <a:prstGeom prst="rect">
            <a:avLst/>
          </a:prstGeom>
        </p:spPr>
        <p:txBody>
          <a:bodyPr wrap="square">
            <a:spAutoFit/>
          </a:bodyPr>
          <a:lstStyle/>
          <a:p>
            <a:r>
              <a:rPr lang="en-AU" sz="3600" b="1" dirty="0" err="1"/>
              <a:t>Eg</a:t>
            </a:r>
            <a:r>
              <a:rPr lang="en-AU" sz="3600" b="1" dirty="0"/>
              <a:t>. Calculate the concentration of hydroxide and hydrogen ions in a solution made by dissolving 2.34 g of Ba(OH)</a:t>
            </a:r>
            <a:r>
              <a:rPr lang="en-AU" sz="3600" b="1" baseline="-25000" dirty="0"/>
              <a:t>2</a:t>
            </a:r>
            <a:r>
              <a:rPr lang="en-AU" sz="3600" b="1" dirty="0"/>
              <a:t> solid in 543 mL of water.</a:t>
            </a:r>
          </a:p>
          <a:p>
            <a:r>
              <a:rPr lang="en-AU" sz="3600" b="1" dirty="0"/>
              <a:t> </a:t>
            </a:r>
          </a:p>
          <a:p>
            <a:r>
              <a:rPr lang="en-AU" sz="3600" b="1" dirty="0"/>
              <a:t>	[OH</a:t>
            </a:r>
            <a:r>
              <a:rPr lang="en-AU" sz="3600" b="1" baseline="30000" dirty="0"/>
              <a:t>–</a:t>
            </a:r>
            <a:r>
              <a:rPr lang="en-AU" sz="3600" b="1" dirty="0"/>
              <a:t>] = 5.03 x 10</a:t>
            </a:r>
            <a:r>
              <a:rPr lang="en-AU" sz="3600" b="1" baseline="30000" dirty="0"/>
              <a:t>-2</a:t>
            </a:r>
            <a:r>
              <a:rPr lang="en-AU" sz="3600" b="1" dirty="0"/>
              <a:t>  </a:t>
            </a:r>
          </a:p>
          <a:p>
            <a:r>
              <a:rPr lang="en-AU" sz="3600" b="1" dirty="0"/>
              <a:t>	[H</a:t>
            </a:r>
            <a:r>
              <a:rPr lang="en-AU" sz="3600" b="1" baseline="30000" dirty="0"/>
              <a:t>+</a:t>
            </a:r>
            <a:r>
              <a:rPr lang="en-AU" sz="3600" b="1" dirty="0"/>
              <a:t>]  = 1.99 x 10</a:t>
            </a:r>
            <a:r>
              <a:rPr lang="en-AU" sz="3600" b="1" baseline="30000" dirty="0"/>
              <a:t>-13</a:t>
            </a:r>
            <a:endParaRPr lang="en-AU" sz="3600" b="1" dirty="0"/>
          </a:p>
        </p:txBody>
      </p:sp>
    </p:spTree>
    <p:extLst>
      <p:ext uri="{BB962C8B-B14F-4D97-AF65-F5344CB8AC3E}">
        <p14:creationId xmlns:p14="http://schemas.microsoft.com/office/powerpoint/2010/main" val="218528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620688"/>
            <a:ext cx="8568952" cy="5904656"/>
          </a:xfrm>
        </p:spPr>
        <p:txBody>
          <a:bodyPr>
            <a:normAutofit/>
          </a:bodyPr>
          <a:lstStyle/>
          <a:p>
            <a:pPr marL="45720" indent="0">
              <a:buNone/>
            </a:pPr>
            <a:r>
              <a:rPr lang="en-AU" sz="4800" b="1" dirty="0"/>
              <a:t>                    pH</a:t>
            </a:r>
            <a:endParaRPr lang="en-AU" sz="3600" dirty="0"/>
          </a:p>
          <a:p>
            <a:pPr marL="45720" indent="0">
              <a:buNone/>
            </a:pPr>
            <a:r>
              <a:rPr lang="en-AU" sz="3200" b="1" dirty="0">
                <a:solidFill>
                  <a:srgbClr val="FF0000"/>
                </a:solidFill>
              </a:rPr>
              <a:t>pH is a number indicating how acidic or basic a solution is. It was developed by </a:t>
            </a:r>
            <a:r>
              <a:rPr lang="en-AU" sz="3200" b="1" dirty="0" err="1">
                <a:solidFill>
                  <a:srgbClr val="FF0000"/>
                </a:solidFill>
              </a:rPr>
              <a:t>Søren</a:t>
            </a:r>
            <a:r>
              <a:rPr lang="en-AU" sz="3200" b="1" dirty="0">
                <a:solidFill>
                  <a:srgbClr val="FF0000"/>
                </a:solidFill>
              </a:rPr>
              <a:t> </a:t>
            </a:r>
            <a:r>
              <a:rPr lang="en-AU" sz="3200" b="1" dirty="0" err="1">
                <a:solidFill>
                  <a:srgbClr val="FF0000"/>
                </a:solidFill>
              </a:rPr>
              <a:t>Sørenson</a:t>
            </a:r>
            <a:r>
              <a:rPr lang="en-AU" sz="3200" b="1" dirty="0">
                <a:solidFill>
                  <a:srgbClr val="FF0000"/>
                </a:solidFill>
              </a:rPr>
              <a:t>.  It is related to [H</a:t>
            </a:r>
            <a:r>
              <a:rPr lang="en-AU" sz="3200" b="1" baseline="-25000" dirty="0">
                <a:solidFill>
                  <a:srgbClr val="FF0000"/>
                </a:solidFill>
              </a:rPr>
              <a:t>3</a:t>
            </a:r>
            <a:r>
              <a:rPr lang="en-AU" sz="3200" b="1" dirty="0">
                <a:solidFill>
                  <a:srgbClr val="FF0000"/>
                </a:solidFill>
              </a:rPr>
              <a:t>O</a:t>
            </a:r>
            <a:r>
              <a:rPr lang="en-AU" sz="3200" b="1" baseline="30000" dirty="0">
                <a:solidFill>
                  <a:srgbClr val="FF0000"/>
                </a:solidFill>
              </a:rPr>
              <a:t>+</a:t>
            </a:r>
            <a:r>
              <a:rPr lang="en-AU" sz="3200" b="1" dirty="0">
                <a:solidFill>
                  <a:srgbClr val="FF0000"/>
                </a:solidFill>
              </a:rPr>
              <a:t>] through the expression: </a:t>
            </a:r>
          </a:p>
          <a:p>
            <a:pPr marL="45720" indent="0">
              <a:buNone/>
            </a:pPr>
            <a:r>
              <a:rPr lang="en-AU" sz="3200" b="1" dirty="0">
                <a:solidFill>
                  <a:srgbClr val="FF0000"/>
                </a:solidFill>
              </a:rPr>
              <a:t>		pH = –log</a:t>
            </a:r>
            <a:r>
              <a:rPr lang="en-AU" sz="3200" b="1" baseline="-25000" dirty="0">
                <a:solidFill>
                  <a:srgbClr val="FF0000"/>
                </a:solidFill>
              </a:rPr>
              <a:t>10</a:t>
            </a:r>
            <a:r>
              <a:rPr lang="en-AU" sz="3200" b="1" dirty="0">
                <a:solidFill>
                  <a:srgbClr val="FF0000"/>
                </a:solidFill>
              </a:rPr>
              <a:t>[H</a:t>
            </a:r>
            <a:r>
              <a:rPr lang="en-AU" sz="3200" b="1" baseline="-25000" dirty="0">
                <a:solidFill>
                  <a:srgbClr val="FF0000"/>
                </a:solidFill>
              </a:rPr>
              <a:t>3</a:t>
            </a:r>
            <a:r>
              <a:rPr lang="en-AU" sz="3200" b="1" dirty="0">
                <a:solidFill>
                  <a:srgbClr val="FF0000"/>
                </a:solidFill>
              </a:rPr>
              <a:t>O</a:t>
            </a:r>
            <a:r>
              <a:rPr lang="en-AU" sz="3200" b="1" baseline="30000" dirty="0">
                <a:solidFill>
                  <a:srgbClr val="FF0000"/>
                </a:solidFill>
              </a:rPr>
              <a:t>+</a:t>
            </a:r>
            <a:r>
              <a:rPr lang="en-AU" sz="3200" b="1" dirty="0">
                <a:solidFill>
                  <a:srgbClr val="FF0000"/>
                </a:solidFill>
              </a:rPr>
              <a:t>]. </a:t>
            </a:r>
          </a:p>
          <a:p>
            <a:pPr marL="45720" indent="0">
              <a:buNone/>
            </a:pPr>
            <a:r>
              <a:rPr lang="en-AU" sz="3200" b="1" dirty="0">
                <a:solidFill>
                  <a:srgbClr val="FF0000"/>
                </a:solidFill>
              </a:rPr>
              <a:t>A pH value below 7 is acidic, while a pH value above 7 is basic and pH 7 is neutral. </a:t>
            </a:r>
          </a:p>
          <a:p>
            <a:endParaRPr lang="en-AU" dirty="0"/>
          </a:p>
        </p:txBody>
      </p:sp>
    </p:spTree>
    <p:extLst>
      <p:ext uri="{BB962C8B-B14F-4D97-AF65-F5344CB8AC3E}">
        <p14:creationId xmlns:p14="http://schemas.microsoft.com/office/powerpoint/2010/main" val="374587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9"/>
          <p:cNvSpPr>
            <a:spLocks noGrp="1" noChangeArrowheads="1" noTextEdit="1"/>
          </p:cNvSpPr>
          <p:nvPr>
            <p:ph type="clipArt" sz="half" idx="1"/>
          </p:nvPr>
        </p:nvSpPr>
        <p:spPr>
          <a:xfrm>
            <a:off x="685800" y="1524000"/>
            <a:ext cx="3810000" cy="4114800"/>
          </a:xfrm>
        </p:spPr>
      </p:sp>
      <p:sp>
        <p:nvSpPr>
          <p:cNvPr id="23556" name="Rectangle 4"/>
          <p:cNvSpPr>
            <a:spLocks noGrp="1" noChangeArrowheads="1"/>
          </p:cNvSpPr>
          <p:nvPr>
            <p:ph type="body" sz="half" idx="2"/>
          </p:nvPr>
        </p:nvSpPr>
        <p:spPr>
          <a:xfrm>
            <a:off x="5791200" y="1600200"/>
            <a:ext cx="3965575" cy="4495800"/>
          </a:xfrm>
        </p:spPr>
        <p:txBody>
          <a:bodyPr/>
          <a:lstStyle/>
          <a:p>
            <a:r>
              <a:rPr lang="en-AU" altLang="en-US" sz="2800" dirty="0"/>
              <a:t>Acidic solution</a:t>
            </a:r>
          </a:p>
          <a:p>
            <a:pPr>
              <a:buFontTx/>
              <a:buNone/>
            </a:pPr>
            <a:r>
              <a:rPr lang="en-AU" altLang="en-US" sz="2800" dirty="0">
                <a:cs typeface="Times New Roman" pitchFamily="18" charset="0"/>
              </a:rPr>
              <a:t>[</a:t>
            </a:r>
            <a:r>
              <a:rPr lang="en-AU" altLang="en-US" sz="2800" dirty="0">
                <a:cs typeface="Times New Roman" pitchFamily="18" charset="0"/>
                <a:sym typeface="Symbol" pitchFamily="18" charset="2"/>
              </a:rPr>
              <a:t>H</a:t>
            </a:r>
            <a:r>
              <a:rPr lang="en-AU" altLang="en-US" sz="2800" baseline="30000" dirty="0">
                <a:cs typeface="Times New Roman" pitchFamily="18" charset="0"/>
                <a:sym typeface="Symbol" pitchFamily="18" charset="2"/>
              </a:rPr>
              <a:t>+</a:t>
            </a:r>
            <a:r>
              <a:rPr lang="en-AU" altLang="en-US" sz="2800" dirty="0">
                <a:sym typeface="Symbol" pitchFamily="18" charset="2"/>
              </a:rPr>
              <a:t> ]     &gt;   [</a:t>
            </a:r>
            <a:r>
              <a:rPr lang="en-AU" altLang="en-US" sz="2800" dirty="0"/>
              <a:t>OH</a:t>
            </a:r>
            <a:r>
              <a:rPr lang="en-AU" altLang="en-US" sz="2800" baseline="30000" dirty="0">
                <a:cs typeface="Times New Roman" pitchFamily="18" charset="0"/>
              </a:rPr>
              <a:t>- </a:t>
            </a:r>
            <a:r>
              <a:rPr lang="en-AU" altLang="en-US" sz="2800" dirty="0">
                <a:sym typeface="Symbol" pitchFamily="18" charset="2"/>
              </a:rPr>
              <a:t>]</a:t>
            </a:r>
          </a:p>
          <a:p>
            <a:r>
              <a:rPr lang="en-AU" altLang="en-US" sz="2800" dirty="0">
                <a:sym typeface="Symbol" pitchFamily="18" charset="2"/>
              </a:rPr>
              <a:t>Neutral solution</a:t>
            </a:r>
          </a:p>
          <a:p>
            <a:pPr>
              <a:buFontTx/>
              <a:buNone/>
            </a:pPr>
            <a:r>
              <a:rPr lang="en-AU" altLang="en-US" sz="2800" dirty="0">
                <a:cs typeface="Times New Roman" pitchFamily="18" charset="0"/>
              </a:rPr>
              <a:t>[</a:t>
            </a:r>
            <a:r>
              <a:rPr lang="en-AU" altLang="en-US" sz="2800" dirty="0">
                <a:cs typeface="Times New Roman" pitchFamily="18" charset="0"/>
                <a:sym typeface="Symbol" pitchFamily="18" charset="2"/>
              </a:rPr>
              <a:t>H</a:t>
            </a:r>
            <a:r>
              <a:rPr lang="en-AU" altLang="en-US" sz="2800" baseline="30000" dirty="0">
                <a:cs typeface="Times New Roman" pitchFamily="18" charset="0"/>
                <a:sym typeface="Symbol" pitchFamily="18" charset="2"/>
              </a:rPr>
              <a:t>+</a:t>
            </a:r>
            <a:r>
              <a:rPr lang="en-AU" altLang="en-US" sz="2800" dirty="0">
                <a:sym typeface="Symbol" pitchFamily="18" charset="2"/>
              </a:rPr>
              <a:t> ]      =    [</a:t>
            </a:r>
            <a:r>
              <a:rPr lang="en-AU" altLang="en-US" sz="2800" dirty="0"/>
              <a:t>OH</a:t>
            </a:r>
            <a:r>
              <a:rPr lang="en-AU" altLang="en-US" sz="2800" baseline="30000" dirty="0">
                <a:cs typeface="Times New Roman" pitchFamily="18" charset="0"/>
              </a:rPr>
              <a:t>- </a:t>
            </a:r>
            <a:r>
              <a:rPr lang="en-AU" altLang="en-US" sz="2800" dirty="0">
                <a:sym typeface="Symbol" pitchFamily="18" charset="2"/>
              </a:rPr>
              <a:t>]</a:t>
            </a:r>
          </a:p>
          <a:p>
            <a:r>
              <a:rPr lang="en-AU" altLang="en-US" sz="2800" dirty="0">
                <a:sym typeface="Symbol" pitchFamily="18" charset="2"/>
              </a:rPr>
              <a:t> Basic solution</a:t>
            </a:r>
          </a:p>
          <a:p>
            <a:pPr>
              <a:buFontTx/>
              <a:buNone/>
            </a:pPr>
            <a:r>
              <a:rPr lang="en-AU" altLang="en-US" sz="2800" dirty="0">
                <a:cs typeface="Times New Roman" pitchFamily="18" charset="0"/>
              </a:rPr>
              <a:t>[</a:t>
            </a:r>
            <a:r>
              <a:rPr lang="en-AU" altLang="en-US" sz="2800" dirty="0">
                <a:cs typeface="Times New Roman" pitchFamily="18" charset="0"/>
                <a:sym typeface="Symbol" pitchFamily="18" charset="2"/>
              </a:rPr>
              <a:t>H</a:t>
            </a:r>
            <a:r>
              <a:rPr lang="en-AU" altLang="en-US" sz="2800" baseline="30000" dirty="0">
                <a:cs typeface="Times New Roman" pitchFamily="18" charset="0"/>
                <a:sym typeface="Symbol" pitchFamily="18" charset="2"/>
              </a:rPr>
              <a:t>+</a:t>
            </a:r>
            <a:r>
              <a:rPr lang="en-AU" altLang="en-US" sz="2800" dirty="0">
                <a:sym typeface="Symbol" pitchFamily="18" charset="2"/>
              </a:rPr>
              <a:t> ]      &lt;     [</a:t>
            </a:r>
            <a:r>
              <a:rPr lang="en-AU" altLang="en-US" sz="2800" dirty="0"/>
              <a:t>OH</a:t>
            </a:r>
            <a:r>
              <a:rPr lang="en-AU" altLang="en-US" sz="2800" baseline="30000" dirty="0">
                <a:cs typeface="Times New Roman" pitchFamily="18" charset="0"/>
              </a:rPr>
              <a:t>- </a:t>
            </a:r>
            <a:r>
              <a:rPr lang="en-AU" altLang="en-US" sz="2800" dirty="0">
                <a:sym typeface="Symbol" pitchFamily="18" charset="2"/>
              </a:rPr>
              <a:t>]</a:t>
            </a:r>
          </a:p>
        </p:txBody>
      </p:sp>
      <p:sp>
        <p:nvSpPr>
          <p:cNvPr id="23560" name="Text Box 8"/>
          <p:cNvSpPr txBox="1">
            <a:spLocks noChangeArrowheads="1"/>
          </p:cNvSpPr>
          <p:nvPr/>
        </p:nvSpPr>
        <p:spPr bwMode="auto">
          <a:xfrm>
            <a:off x="1066800" y="50292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a:spcBef>
                <a:spcPct val="50000"/>
              </a:spcBef>
              <a:buClrTx/>
              <a:buSzTx/>
              <a:buFontTx/>
              <a:buNone/>
            </a:pPr>
            <a:r>
              <a:rPr lang="en-AU" altLang="en-US" sz="2400" i="1">
                <a:latin typeface="Times New Roman" pitchFamily="18" charset="0"/>
              </a:rPr>
              <a:t>Timberlake, Fig 9.3</a:t>
            </a:r>
          </a:p>
        </p:txBody>
      </p:sp>
      <p:pic>
        <p:nvPicPr>
          <p:cNvPr id="32773" name="Picture 10" descr="278_0903.jpg                                                   00030FE6Macintosh HD                   ABA78158:"/>
          <p:cNvPicPr preferRelativeResize="0">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1295400"/>
            <a:ext cx="563880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481930"/>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P spid="2356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685800" y="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a:spcBef>
                <a:spcPct val="50000"/>
              </a:spcBef>
              <a:buClrTx/>
              <a:buSzTx/>
              <a:buFontTx/>
              <a:buNone/>
            </a:pPr>
            <a:r>
              <a:rPr lang="en-AU" altLang="en-US" sz="2400">
                <a:latin typeface="Times New Roman" pitchFamily="18" charset="0"/>
              </a:rPr>
              <a:t>On the pH scale, values below 7 are acidic, a value of 7 is neutral, and values  above 7 are basic.</a:t>
            </a:r>
          </a:p>
        </p:txBody>
      </p:sp>
      <p:graphicFrame>
        <p:nvGraphicFramePr>
          <p:cNvPr id="33795" name="Object 8"/>
          <p:cNvGraphicFramePr>
            <a:graphicFrameLocks noGrp="1" noChangeAspect="1"/>
          </p:cNvGraphicFramePr>
          <p:nvPr>
            <p:ph idx="4294967295"/>
          </p:nvPr>
        </p:nvGraphicFramePr>
        <p:xfrm>
          <a:off x="0" y="1066800"/>
          <a:ext cx="6934200" cy="5200650"/>
        </p:xfrm>
        <a:graphic>
          <a:graphicData uri="http://schemas.openxmlformats.org/presentationml/2006/ole">
            <mc:AlternateContent xmlns:mc="http://schemas.openxmlformats.org/markup-compatibility/2006">
              <mc:Choice xmlns:v="urn:schemas-microsoft-com:vml" Requires="v">
                <p:oleObj spid="_x0000_s1229" name="Slide" r:id="rId3" imgW="4572000" imgH="3429000" progId="PowerPoint.Slide.8">
                  <p:embed/>
                </p:oleObj>
              </mc:Choice>
              <mc:Fallback>
                <p:oleObj name="Slide" r:id="rId3" imgW="4572000" imgH="3429000" progId="PowerPoint.Slid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6800"/>
                        <a:ext cx="69342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9"/>
          <p:cNvSpPr txBox="1">
            <a:spLocks noChangeArrowheads="1"/>
          </p:cNvSpPr>
          <p:nvPr/>
        </p:nvSpPr>
        <p:spPr bwMode="auto">
          <a:xfrm>
            <a:off x="7086600" y="5257800"/>
            <a:ext cx="2057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a:spcBef>
                <a:spcPct val="50000"/>
              </a:spcBef>
              <a:buClrTx/>
              <a:buSzTx/>
              <a:buFontTx/>
              <a:buNone/>
            </a:pPr>
            <a:r>
              <a:rPr lang="en-AU" altLang="en-US" sz="2400" i="1">
                <a:latin typeface="Times New Roman" pitchFamily="18" charset="0"/>
              </a:rPr>
              <a:t>Marieb, 2.12</a:t>
            </a:r>
          </a:p>
          <a:p>
            <a:pPr>
              <a:spcBef>
                <a:spcPct val="50000"/>
              </a:spcBef>
              <a:buClrTx/>
              <a:buSzTx/>
              <a:buFontTx/>
              <a:buNone/>
            </a:pPr>
            <a:endParaRPr lang="en-AU" altLang="en-US" sz="2400">
              <a:latin typeface="Times New Roman" pitchFamily="18" charset="0"/>
            </a:endParaRPr>
          </a:p>
        </p:txBody>
      </p:sp>
    </p:spTree>
    <p:extLst>
      <p:ext uri="{BB962C8B-B14F-4D97-AF65-F5344CB8AC3E}">
        <p14:creationId xmlns:p14="http://schemas.microsoft.com/office/powerpoint/2010/main" val="3928131750"/>
      </p:ext>
    </p:extLst>
  </p:cSld>
  <p:clrMapOvr>
    <a:masterClrMapping/>
  </p:clrMapOvr>
  <p:transition>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6"/>
          <p:cNvSpPr txBox="1">
            <a:spLocks noChangeArrowheads="1"/>
          </p:cNvSpPr>
          <p:nvPr/>
        </p:nvSpPr>
        <p:spPr bwMode="auto">
          <a:xfrm>
            <a:off x="457200" y="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buClr>
                <a:schemeClr val="accent1"/>
              </a:buClr>
              <a:buSzPct val="80000"/>
              <a:buFont typeface="Wingdings 2" pitchFamily="18" charset="2"/>
              <a:buChar char=""/>
              <a:defRPr sz="3200">
                <a:solidFill>
                  <a:schemeClr val="tx1"/>
                </a:solidFill>
                <a:latin typeface="Corbel" pitchFamily="34" charset="0"/>
              </a:defRPr>
            </a:lvl1pPr>
            <a:lvl2pPr marL="742950" indent="-285750">
              <a:spcBef>
                <a:spcPct val="20000"/>
              </a:spcBef>
              <a:buClr>
                <a:schemeClr val="accent2"/>
              </a:buClr>
              <a:buSzPct val="90000"/>
              <a:buFont typeface="Wingdings" pitchFamily="2" charset="2"/>
              <a:buChar char=""/>
              <a:defRPr sz="2800">
                <a:solidFill>
                  <a:schemeClr val="tx1"/>
                </a:solidFill>
                <a:latin typeface="Corbel" pitchFamily="34" charset="0"/>
              </a:defRPr>
            </a:lvl2pPr>
            <a:lvl3pPr marL="1143000" indent="-228600">
              <a:spcBef>
                <a:spcPct val="20000"/>
              </a:spcBef>
              <a:buClr>
                <a:srgbClr val="E66C7D"/>
              </a:buClr>
              <a:buFont typeface="Arial" charset="0"/>
              <a:buChar char="▪"/>
              <a:defRPr sz="2400">
                <a:solidFill>
                  <a:schemeClr val="tx1"/>
                </a:solidFill>
                <a:latin typeface="Corbel" pitchFamily="34" charset="0"/>
              </a:defRPr>
            </a:lvl3pPr>
            <a:lvl4pPr marL="1600200" indent="-228600">
              <a:spcBef>
                <a:spcPct val="20000"/>
              </a:spcBef>
              <a:buClr>
                <a:srgbClr val="6BB76D"/>
              </a:buClr>
              <a:buFont typeface="Arial" charset="0"/>
              <a:buChar char="▪"/>
              <a:defRPr sz="2000">
                <a:solidFill>
                  <a:schemeClr val="tx1"/>
                </a:solidFill>
                <a:latin typeface="Corbel" pitchFamily="34" charset="0"/>
              </a:defRPr>
            </a:lvl4pPr>
            <a:lvl5pPr marL="2057400" indent="-228600">
              <a:spcBef>
                <a:spcPct val="20000"/>
              </a:spcBef>
              <a:buClr>
                <a:srgbClr val="E88651"/>
              </a:buClr>
              <a:buFont typeface="Wingdings 3" pitchFamily="18" charset="2"/>
              <a:buChar char=""/>
              <a:defRPr sz="2000">
                <a:solidFill>
                  <a:schemeClr val="tx1"/>
                </a:solidFill>
                <a:latin typeface="Corbel" pitchFamily="34" charset="0"/>
              </a:defRPr>
            </a:lvl5pPr>
            <a:lvl6pPr marL="25146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6pPr>
            <a:lvl7pPr marL="29718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7pPr>
            <a:lvl8pPr marL="34290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8pPr>
            <a:lvl9pPr marL="3886200" indent="-228600" fontAlgn="base">
              <a:spcBef>
                <a:spcPct val="20000"/>
              </a:spcBef>
              <a:spcAft>
                <a:spcPct val="0"/>
              </a:spcAft>
              <a:buClr>
                <a:srgbClr val="E88651"/>
              </a:buClr>
              <a:buFont typeface="Wingdings 3" pitchFamily="18" charset="2"/>
              <a:buChar char=""/>
              <a:defRPr sz="2000">
                <a:solidFill>
                  <a:schemeClr val="tx1"/>
                </a:solidFill>
                <a:latin typeface="Corbel" pitchFamily="34" charset="0"/>
              </a:defRPr>
            </a:lvl9pPr>
          </a:lstStyle>
          <a:p>
            <a:pPr>
              <a:spcBef>
                <a:spcPct val="50000"/>
              </a:spcBef>
              <a:buClrTx/>
              <a:buSzTx/>
              <a:buFontTx/>
              <a:buNone/>
            </a:pPr>
            <a:r>
              <a:rPr lang="en-AU" altLang="en-US" sz="2400" i="1">
                <a:latin typeface="Times New Roman" pitchFamily="18" charset="0"/>
              </a:rPr>
              <a:t>Marieb, Fig 26.11</a:t>
            </a:r>
          </a:p>
        </p:txBody>
      </p:sp>
      <p:graphicFrame>
        <p:nvGraphicFramePr>
          <p:cNvPr id="34819" name="Object 7"/>
          <p:cNvGraphicFramePr>
            <a:graphicFrameLocks noGrp="1" noChangeAspect="1"/>
          </p:cNvGraphicFramePr>
          <p:nvPr>
            <p:ph idx="4294967295"/>
          </p:nvPr>
        </p:nvGraphicFramePr>
        <p:xfrm>
          <a:off x="838200" y="571500"/>
          <a:ext cx="7696200" cy="5772150"/>
        </p:xfrm>
        <a:graphic>
          <a:graphicData uri="http://schemas.openxmlformats.org/presentationml/2006/ole">
            <mc:AlternateContent xmlns:mc="http://schemas.openxmlformats.org/markup-compatibility/2006">
              <mc:Choice xmlns:v="urn:schemas-microsoft-com:vml" Requires="v">
                <p:oleObj spid="_x0000_s2253" name="Slide" r:id="rId3" imgW="4572000" imgH="3429000" progId="PowerPoint.Slide.8">
                  <p:embed/>
                </p:oleObj>
              </mc:Choice>
              <mc:Fallback>
                <p:oleObj name="Slide" r:id="rId3" imgW="4572000" imgH="3429000" progId="PowerPoint.Slide.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71500"/>
                        <a:ext cx="7696200"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29314811"/>
      </p:ext>
    </p:extLst>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4354975"/>
          </a:xfrm>
          <a:prstGeom prst="rect">
            <a:avLst/>
          </a:prstGeom>
        </p:spPr>
        <p:txBody>
          <a:bodyPr wrap="square">
            <a:spAutoFit/>
          </a:bodyPr>
          <a:lstStyle/>
          <a:p>
            <a:pPr lvl="0"/>
            <a:r>
              <a:rPr lang="en-AU" sz="2800" b="1" dirty="0"/>
              <a:t>ACID   +   METAL OXIDE   →   SALT   +   H</a:t>
            </a:r>
            <a:r>
              <a:rPr lang="en-AU" sz="2800" b="1" baseline="-25000" dirty="0"/>
              <a:t>2</a:t>
            </a:r>
            <a:r>
              <a:rPr lang="en-AU" sz="2800" b="1" dirty="0"/>
              <a:t>O</a:t>
            </a:r>
            <a:endParaRPr lang="en-AU" sz="2800" dirty="0"/>
          </a:p>
          <a:p>
            <a:r>
              <a:rPr lang="en-AU" sz="2800" dirty="0"/>
              <a:t>(</a:t>
            </a:r>
            <a:r>
              <a:rPr lang="en-AU" sz="2800" dirty="0" err="1"/>
              <a:t>Eg</a:t>
            </a:r>
            <a:r>
              <a:rPr lang="en-AU" sz="2800" dirty="0"/>
              <a:t>: Some solid copper (II) oxide is added to a solution of sulfuric acid)</a:t>
            </a:r>
          </a:p>
          <a:p>
            <a:endParaRPr lang="en-AU" sz="2800" dirty="0"/>
          </a:p>
          <a:p>
            <a:pPr algn="ctr"/>
            <a:r>
              <a:rPr lang="en-AU" sz="2800" b="1" dirty="0">
                <a:solidFill>
                  <a:srgbClr val="FF0000"/>
                </a:solidFill>
              </a:rPr>
              <a:t>H</a:t>
            </a:r>
            <a:r>
              <a:rPr lang="en-AU" sz="2800" b="1" baseline="-25000" dirty="0">
                <a:solidFill>
                  <a:srgbClr val="FF0000"/>
                </a:solidFill>
              </a:rPr>
              <a:t>2</a:t>
            </a:r>
            <a:r>
              <a:rPr lang="en-AU" sz="2800" b="1" dirty="0">
                <a:solidFill>
                  <a:srgbClr val="FF0000"/>
                </a:solidFill>
              </a:rPr>
              <a:t>SO</a:t>
            </a:r>
            <a:r>
              <a:rPr lang="en-AU" sz="2800" b="1" baseline="-25000" dirty="0">
                <a:solidFill>
                  <a:srgbClr val="FF0000"/>
                </a:solidFill>
              </a:rPr>
              <a:t>4(</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a:t>
            </a:r>
            <a:r>
              <a:rPr lang="en-AU" sz="2800" b="1" dirty="0" err="1">
                <a:solidFill>
                  <a:srgbClr val="FF0000"/>
                </a:solidFill>
              </a:rPr>
              <a:t>CuO</a:t>
            </a:r>
            <a:r>
              <a:rPr lang="en-AU" sz="2800" b="1" baseline="-25000" dirty="0">
                <a:solidFill>
                  <a:srgbClr val="FF0000"/>
                </a:solidFill>
              </a:rPr>
              <a:t>(s)</a:t>
            </a:r>
            <a:r>
              <a:rPr lang="en-AU" sz="2800" b="1" dirty="0">
                <a:solidFill>
                  <a:srgbClr val="FF0000"/>
                </a:solidFill>
              </a:rPr>
              <a:t>  →  CuSO</a:t>
            </a:r>
            <a:r>
              <a:rPr lang="en-AU" sz="2800" b="1" baseline="-25000" dirty="0">
                <a:solidFill>
                  <a:srgbClr val="FF0000"/>
                </a:solidFill>
              </a:rPr>
              <a:t>4(</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p>
          <a:p>
            <a:pPr algn="ctr"/>
            <a:endParaRPr lang="en-AU" sz="2800" dirty="0">
              <a:solidFill>
                <a:srgbClr val="FF0000"/>
              </a:solidFill>
            </a:endParaRPr>
          </a:p>
          <a:p>
            <a:pPr algn="ctr"/>
            <a:r>
              <a:rPr lang="en-AU" sz="2800" b="1" dirty="0">
                <a:solidFill>
                  <a:srgbClr val="FF0000"/>
                </a:solidFill>
              </a:rPr>
              <a:t>2H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a:t>
            </a:r>
            <a:r>
              <a:rPr lang="en-AU" sz="2800" b="1" dirty="0" err="1">
                <a:solidFill>
                  <a:srgbClr val="FF0000"/>
                </a:solidFill>
              </a:rPr>
              <a:t>CuO</a:t>
            </a:r>
            <a:r>
              <a:rPr lang="en-AU" sz="2800" b="1" baseline="-25000" dirty="0">
                <a:solidFill>
                  <a:srgbClr val="FF0000"/>
                </a:solidFill>
              </a:rPr>
              <a:t>(s)</a:t>
            </a:r>
            <a:r>
              <a:rPr lang="en-AU" sz="2800" b="1" dirty="0">
                <a:solidFill>
                  <a:srgbClr val="FF0000"/>
                </a:solidFill>
              </a:rPr>
              <a:t> → Cu</a:t>
            </a:r>
            <a:r>
              <a:rPr lang="en-AU" sz="2800" b="1" baseline="30000" dirty="0">
                <a:solidFill>
                  <a:srgbClr val="FF0000"/>
                </a:solidFill>
              </a:rPr>
              <a:t>2+</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p>
          <a:p>
            <a:pPr algn="ct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Colourless solution added to a black solid to produce a blue solution.</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07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11560" y="620688"/>
            <a:ext cx="8280920" cy="6120680"/>
          </a:xfrm>
        </p:spPr>
        <p:txBody>
          <a:bodyPr/>
          <a:lstStyle/>
          <a:p>
            <a:pPr marL="45720" lvl="0" indent="0">
              <a:buNone/>
            </a:pPr>
            <a:r>
              <a:rPr lang="en-AU" sz="2800" b="1" dirty="0">
                <a:solidFill>
                  <a:schemeClr val="tx1"/>
                </a:solidFill>
              </a:rPr>
              <a:t>Calculate the pH of a 0.00700 </a:t>
            </a:r>
            <a:r>
              <a:rPr lang="en-AU" sz="2800" b="1" dirty="0" err="1">
                <a:solidFill>
                  <a:schemeClr val="tx1"/>
                </a:solidFill>
              </a:rPr>
              <a:t>mol</a:t>
            </a:r>
            <a:r>
              <a:rPr lang="en-AU" sz="2800" b="1" dirty="0">
                <a:solidFill>
                  <a:schemeClr val="tx1"/>
                </a:solidFill>
              </a:rPr>
              <a:t> L</a:t>
            </a:r>
            <a:r>
              <a:rPr lang="en-AU" sz="2800" b="1" baseline="30000" dirty="0">
                <a:solidFill>
                  <a:schemeClr val="tx1"/>
                </a:solidFill>
              </a:rPr>
              <a:t>-1</a:t>
            </a:r>
            <a:r>
              <a:rPr lang="en-AU" sz="2800" b="1" dirty="0">
                <a:solidFill>
                  <a:schemeClr val="tx1"/>
                </a:solidFill>
              </a:rPr>
              <a:t> solution of H</a:t>
            </a:r>
            <a:r>
              <a:rPr lang="en-AU" sz="2800" b="1" baseline="-25000" dirty="0">
                <a:solidFill>
                  <a:schemeClr val="tx1"/>
                </a:solidFill>
              </a:rPr>
              <a:t>2</a:t>
            </a:r>
            <a:r>
              <a:rPr lang="en-AU" sz="2800" b="1" dirty="0">
                <a:solidFill>
                  <a:schemeClr val="tx1"/>
                </a:solidFill>
              </a:rPr>
              <a:t>SO</a:t>
            </a:r>
            <a:r>
              <a:rPr lang="en-AU" sz="2800" b="1" baseline="-25000" dirty="0">
                <a:solidFill>
                  <a:schemeClr val="tx1"/>
                </a:solidFill>
              </a:rPr>
              <a:t>4</a:t>
            </a:r>
            <a:r>
              <a:rPr lang="en-AU" sz="2800" b="1" dirty="0">
                <a:solidFill>
                  <a:schemeClr val="tx1"/>
                </a:solidFill>
              </a:rPr>
              <a:t> (assuming complete ionisation)</a:t>
            </a:r>
          </a:p>
          <a:p>
            <a:pPr marL="45720" indent="0">
              <a:buNone/>
            </a:pPr>
            <a:r>
              <a:rPr lang="en-AU" sz="2800" b="1" dirty="0">
                <a:solidFill>
                  <a:schemeClr val="tx1"/>
                </a:solidFill>
              </a:rPr>
              <a:t>	H</a:t>
            </a:r>
            <a:r>
              <a:rPr lang="en-AU" sz="2800" b="1" baseline="-25000" dirty="0">
                <a:solidFill>
                  <a:schemeClr val="tx1"/>
                </a:solidFill>
              </a:rPr>
              <a:t>2</a:t>
            </a:r>
            <a:r>
              <a:rPr lang="en-AU" sz="2800" b="1" dirty="0">
                <a:solidFill>
                  <a:schemeClr val="tx1"/>
                </a:solidFill>
              </a:rPr>
              <a:t>SO</a:t>
            </a:r>
            <a:r>
              <a:rPr lang="en-AU" sz="2800" b="1" baseline="-25000" dirty="0">
                <a:solidFill>
                  <a:schemeClr val="tx1"/>
                </a:solidFill>
              </a:rPr>
              <a:t>4(</a:t>
            </a:r>
            <a:r>
              <a:rPr lang="en-AU" sz="2800" b="1" baseline="-25000" dirty="0" err="1">
                <a:solidFill>
                  <a:schemeClr val="tx1"/>
                </a:solidFill>
              </a:rPr>
              <a:t>aq</a:t>
            </a:r>
            <a:r>
              <a:rPr lang="en-AU" sz="2800" b="1" baseline="-25000" dirty="0">
                <a:solidFill>
                  <a:schemeClr val="tx1"/>
                </a:solidFill>
              </a:rPr>
              <a:t>) </a:t>
            </a:r>
            <a:r>
              <a:rPr lang="en-AU" sz="2800" b="1" dirty="0">
                <a:solidFill>
                  <a:schemeClr val="tx1"/>
                </a:solidFill>
              </a:rPr>
              <a:t>→ 2H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SO</a:t>
            </a:r>
            <a:r>
              <a:rPr lang="en-AU" sz="2800" b="1" baseline="-25000" dirty="0">
                <a:solidFill>
                  <a:schemeClr val="tx1"/>
                </a:solidFill>
              </a:rPr>
              <a:t>4</a:t>
            </a:r>
            <a:r>
              <a:rPr lang="en-AU" sz="2800" b="1" baseline="30000" dirty="0">
                <a:solidFill>
                  <a:schemeClr val="tx1"/>
                </a:solidFill>
              </a:rPr>
              <a:t>2-</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p>
          <a:p>
            <a:pPr marL="45720" indent="0">
              <a:buNone/>
            </a:pPr>
            <a:endParaRPr lang="en-AU" sz="2800" b="1" dirty="0">
              <a:solidFill>
                <a:schemeClr val="tx1"/>
              </a:solidFill>
            </a:endParaRPr>
          </a:p>
          <a:p>
            <a:pPr marL="45720" indent="0">
              <a:buNone/>
            </a:pPr>
            <a:r>
              <a:rPr lang="en-AU" sz="2800" b="1" dirty="0">
                <a:solidFill>
                  <a:schemeClr val="tx1"/>
                </a:solidFill>
              </a:rPr>
              <a:t>	[H</a:t>
            </a:r>
            <a:r>
              <a:rPr lang="en-AU" sz="2800" b="1" baseline="30000" dirty="0">
                <a:solidFill>
                  <a:schemeClr val="tx1"/>
                </a:solidFill>
              </a:rPr>
              <a:t>+</a:t>
            </a:r>
            <a:r>
              <a:rPr lang="en-AU" sz="2800" b="1" dirty="0">
                <a:solidFill>
                  <a:schemeClr val="tx1"/>
                </a:solidFill>
              </a:rPr>
              <a:t>] = 2 x 0.007 = 0.014 </a:t>
            </a:r>
            <a:r>
              <a:rPr lang="en-AU" sz="2800" b="1" dirty="0" err="1">
                <a:solidFill>
                  <a:schemeClr val="tx1"/>
                </a:solidFill>
              </a:rPr>
              <a:t>mol</a:t>
            </a:r>
            <a:r>
              <a:rPr lang="en-AU" sz="2800" b="1" dirty="0">
                <a:solidFill>
                  <a:schemeClr val="tx1"/>
                </a:solidFill>
              </a:rPr>
              <a:t> L</a:t>
            </a:r>
            <a:r>
              <a:rPr lang="en-AU" sz="2800" b="1" baseline="30000" dirty="0">
                <a:solidFill>
                  <a:schemeClr val="tx1"/>
                </a:solidFill>
              </a:rPr>
              <a:t>-1</a:t>
            </a:r>
            <a:endParaRPr lang="en-AU" sz="2800" b="1" dirty="0">
              <a:solidFill>
                <a:schemeClr val="tx1"/>
              </a:solidFill>
            </a:endParaRPr>
          </a:p>
          <a:p>
            <a:pPr marL="45720" indent="0">
              <a:buNone/>
            </a:pPr>
            <a:r>
              <a:rPr lang="en-AU" sz="2800" b="1" dirty="0">
                <a:solidFill>
                  <a:schemeClr val="tx1"/>
                </a:solidFill>
              </a:rPr>
              <a:t>	pH = - log [0.014] = 1.85</a:t>
            </a:r>
          </a:p>
          <a:p>
            <a:endParaRPr lang="en-AU" dirty="0"/>
          </a:p>
        </p:txBody>
      </p:sp>
    </p:spTree>
    <p:extLst>
      <p:ext uri="{BB962C8B-B14F-4D97-AF65-F5344CB8AC3E}">
        <p14:creationId xmlns:p14="http://schemas.microsoft.com/office/powerpoint/2010/main" val="35955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731520"/>
            <a:ext cx="8640960" cy="4929728"/>
          </a:xfrm>
        </p:spPr>
        <p:txBody>
          <a:bodyPr/>
          <a:lstStyle/>
          <a:p>
            <a:pPr marL="45720" lvl="0" indent="0">
              <a:buNone/>
            </a:pPr>
            <a:r>
              <a:rPr lang="en-AU" sz="2800" b="1" dirty="0">
                <a:solidFill>
                  <a:schemeClr val="tx1"/>
                </a:solidFill>
              </a:rPr>
              <a:t>Calculate the pH of a 0.00500 </a:t>
            </a:r>
            <a:r>
              <a:rPr lang="en-AU" sz="2800" b="1" dirty="0" err="1">
                <a:solidFill>
                  <a:schemeClr val="tx1"/>
                </a:solidFill>
              </a:rPr>
              <a:t>mol</a:t>
            </a:r>
            <a:r>
              <a:rPr lang="en-AU" sz="2800" b="1" dirty="0">
                <a:solidFill>
                  <a:schemeClr val="tx1"/>
                </a:solidFill>
              </a:rPr>
              <a:t> L</a:t>
            </a:r>
            <a:r>
              <a:rPr lang="en-AU" sz="2800" b="1" baseline="30000" dirty="0">
                <a:solidFill>
                  <a:schemeClr val="tx1"/>
                </a:solidFill>
              </a:rPr>
              <a:t>-1</a:t>
            </a:r>
            <a:r>
              <a:rPr lang="en-AU" sz="2800" b="1" dirty="0">
                <a:solidFill>
                  <a:schemeClr val="tx1"/>
                </a:solidFill>
              </a:rPr>
              <a:t> solution of </a:t>
            </a:r>
            <a:r>
              <a:rPr lang="en-AU" sz="2800" b="1" dirty="0" err="1">
                <a:solidFill>
                  <a:schemeClr val="tx1"/>
                </a:solidFill>
              </a:rPr>
              <a:t>NaOH</a:t>
            </a:r>
            <a:r>
              <a:rPr lang="en-AU" sz="2800" b="1" dirty="0">
                <a:solidFill>
                  <a:schemeClr val="tx1"/>
                </a:solidFill>
              </a:rPr>
              <a:t>.</a:t>
            </a:r>
          </a:p>
          <a:p>
            <a:pPr marL="45720" indent="0">
              <a:buNone/>
            </a:pPr>
            <a:r>
              <a:rPr lang="en-AU" sz="2800" b="1" dirty="0">
                <a:solidFill>
                  <a:schemeClr val="tx1"/>
                </a:solidFill>
              </a:rPr>
              <a:t>	</a:t>
            </a:r>
            <a:r>
              <a:rPr lang="en-AU" sz="2800" b="1" dirty="0" err="1">
                <a:solidFill>
                  <a:schemeClr val="tx1"/>
                </a:solidFill>
              </a:rPr>
              <a:t>NaOH</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 </a:t>
            </a:r>
            <a:r>
              <a:rPr lang="en-AU" sz="2800" b="1" dirty="0">
                <a:solidFill>
                  <a:schemeClr val="tx1"/>
                </a:solidFill>
              </a:rPr>
              <a:t>→ Na</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p>
          <a:p>
            <a:pPr marL="45720" indent="0">
              <a:buNone/>
            </a:pPr>
            <a:endParaRPr lang="en-AU" sz="2800" b="1" dirty="0">
              <a:solidFill>
                <a:schemeClr val="tx1"/>
              </a:solidFill>
            </a:endParaRPr>
          </a:p>
          <a:p>
            <a:pPr marL="45720" indent="0">
              <a:buNone/>
            </a:pPr>
            <a:r>
              <a:rPr lang="en-AU" sz="2800" b="1" dirty="0">
                <a:solidFill>
                  <a:schemeClr val="tx1"/>
                </a:solidFill>
              </a:rPr>
              <a:t>Complete ionisation produces 0.00500 </a:t>
            </a:r>
            <a:r>
              <a:rPr lang="en-AU" sz="2800" b="1" dirty="0" err="1">
                <a:solidFill>
                  <a:schemeClr val="tx1"/>
                </a:solidFill>
              </a:rPr>
              <a:t>mol</a:t>
            </a:r>
            <a:r>
              <a:rPr lang="en-AU" sz="2800" b="1" dirty="0">
                <a:solidFill>
                  <a:schemeClr val="tx1"/>
                </a:solidFill>
              </a:rPr>
              <a:t> L</a:t>
            </a:r>
            <a:r>
              <a:rPr lang="en-AU" sz="2800" b="1" baseline="30000" dirty="0">
                <a:solidFill>
                  <a:schemeClr val="tx1"/>
                </a:solidFill>
              </a:rPr>
              <a:t>-1 </a:t>
            </a:r>
            <a:r>
              <a:rPr lang="en-AU" sz="2800" b="1" dirty="0">
                <a:solidFill>
                  <a:schemeClr val="tx1"/>
                </a:solidFill>
              </a:rPr>
              <a:t>OH</a:t>
            </a:r>
            <a:r>
              <a:rPr lang="en-AU" sz="2800" b="1" baseline="30000" dirty="0">
                <a:solidFill>
                  <a:schemeClr val="tx1"/>
                </a:solidFill>
              </a:rPr>
              <a:t>-</a:t>
            </a:r>
            <a:r>
              <a:rPr lang="en-AU" sz="2800" b="1" dirty="0">
                <a:solidFill>
                  <a:schemeClr val="tx1"/>
                </a:solidFill>
              </a:rPr>
              <a:t> ions </a:t>
            </a:r>
          </a:p>
          <a:p>
            <a:pPr marL="45720" indent="0">
              <a:buNone/>
            </a:pPr>
            <a:r>
              <a:rPr lang="en-AU" sz="2800" b="1" dirty="0">
                <a:solidFill>
                  <a:schemeClr val="tx1"/>
                </a:solidFill>
              </a:rPr>
              <a:t>[H</a:t>
            </a:r>
            <a:r>
              <a:rPr lang="en-AU" sz="2800" b="1" baseline="30000" dirty="0">
                <a:solidFill>
                  <a:schemeClr val="tx1"/>
                </a:solidFill>
              </a:rPr>
              <a:t>+</a:t>
            </a:r>
            <a:r>
              <a:rPr lang="en-AU" sz="2800" b="1" dirty="0">
                <a:solidFill>
                  <a:schemeClr val="tx1"/>
                </a:solidFill>
              </a:rPr>
              <a:t>] = 1.00 x 10</a:t>
            </a:r>
            <a:r>
              <a:rPr lang="en-AU" sz="2800" b="1" baseline="30000" dirty="0">
                <a:solidFill>
                  <a:schemeClr val="tx1"/>
                </a:solidFill>
              </a:rPr>
              <a:t>-14</a:t>
            </a:r>
            <a:r>
              <a:rPr lang="en-AU" sz="2800" b="1" dirty="0">
                <a:solidFill>
                  <a:schemeClr val="tx1"/>
                </a:solidFill>
              </a:rPr>
              <a:t>/0.00500 = 2 x 10</a:t>
            </a:r>
            <a:r>
              <a:rPr lang="en-AU" sz="2800" b="1" baseline="30000" dirty="0">
                <a:solidFill>
                  <a:schemeClr val="tx1"/>
                </a:solidFill>
              </a:rPr>
              <a:t>-12</a:t>
            </a:r>
            <a:r>
              <a:rPr lang="en-AU" sz="2800" b="1" dirty="0">
                <a:solidFill>
                  <a:schemeClr val="tx1"/>
                </a:solidFill>
              </a:rPr>
              <a:t> </a:t>
            </a:r>
            <a:r>
              <a:rPr lang="en-AU" sz="2800" b="1" dirty="0" err="1">
                <a:solidFill>
                  <a:schemeClr val="tx1"/>
                </a:solidFill>
              </a:rPr>
              <a:t>mol</a:t>
            </a:r>
            <a:r>
              <a:rPr lang="en-AU" sz="2800" b="1" dirty="0">
                <a:solidFill>
                  <a:schemeClr val="tx1"/>
                </a:solidFill>
              </a:rPr>
              <a:t> L</a:t>
            </a:r>
            <a:r>
              <a:rPr lang="en-AU" sz="2800" b="1" baseline="30000" dirty="0">
                <a:solidFill>
                  <a:schemeClr val="tx1"/>
                </a:solidFill>
              </a:rPr>
              <a:t>-1</a:t>
            </a:r>
            <a:r>
              <a:rPr lang="en-AU" sz="2800" b="1" dirty="0">
                <a:solidFill>
                  <a:schemeClr val="tx1"/>
                </a:solidFill>
              </a:rPr>
              <a:t> </a:t>
            </a:r>
          </a:p>
          <a:p>
            <a:pPr marL="45720" indent="0">
              <a:buNone/>
            </a:pPr>
            <a:r>
              <a:rPr lang="en-AU" sz="2800" b="1" dirty="0">
                <a:solidFill>
                  <a:schemeClr val="tx1"/>
                </a:solidFill>
              </a:rPr>
              <a:t>	pH = - log [2 x 10</a:t>
            </a:r>
            <a:r>
              <a:rPr lang="en-AU" sz="2800" b="1" baseline="30000" dirty="0">
                <a:solidFill>
                  <a:schemeClr val="tx1"/>
                </a:solidFill>
              </a:rPr>
              <a:t>-12</a:t>
            </a:r>
            <a:r>
              <a:rPr lang="en-AU" sz="2800" b="1" dirty="0">
                <a:solidFill>
                  <a:schemeClr val="tx1"/>
                </a:solidFill>
              </a:rPr>
              <a:t> ] = 11.7</a:t>
            </a:r>
          </a:p>
          <a:p>
            <a:endParaRPr lang="en-AU" dirty="0"/>
          </a:p>
        </p:txBody>
      </p:sp>
    </p:spTree>
    <p:extLst>
      <p:ext uri="{BB962C8B-B14F-4D97-AF65-F5344CB8AC3E}">
        <p14:creationId xmlns:p14="http://schemas.microsoft.com/office/powerpoint/2010/main" val="2378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136904" cy="5145752"/>
          </a:xfrm>
        </p:spPr>
        <p:txBody>
          <a:bodyPr/>
          <a:lstStyle/>
          <a:p>
            <a:r>
              <a:rPr lang="en-AU" sz="2800" b="1" dirty="0">
                <a:solidFill>
                  <a:schemeClr val="tx1"/>
                </a:solidFill>
              </a:rPr>
              <a:t>pH can be measured using an indicator solution (a specific weak acid that changes colour over a range of pH), indicator paper or a pH meter (which is much more precise, if used correctly). </a:t>
            </a:r>
          </a:p>
          <a:p>
            <a:r>
              <a:rPr lang="en-AU" sz="2800" b="1" dirty="0">
                <a:solidFill>
                  <a:schemeClr val="tx1"/>
                </a:solidFill>
              </a:rPr>
              <a:t>A pH meter measures the voltage difference across two electrodes placed in the solution.</a:t>
            </a:r>
          </a:p>
          <a:p>
            <a:endParaRPr lang="en-AU" dirty="0"/>
          </a:p>
        </p:txBody>
      </p:sp>
    </p:spTree>
    <p:extLst>
      <p:ext uri="{BB962C8B-B14F-4D97-AF65-F5344CB8AC3E}">
        <p14:creationId xmlns:p14="http://schemas.microsoft.com/office/powerpoint/2010/main" val="280536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260648"/>
            <a:ext cx="8568952" cy="6336704"/>
          </a:xfrm>
        </p:spPr>
        <p:txBody>
          <a:bodyPr>
            <a:normAutofit/>
          </a:bodyPr>
          <a:lstStyle/>
          <a:p>
            <a:endParaRPr lang="en-AU" sz="3000" dirty="0"/>
          </a:p>
          <a:p>
            <a:pPr lvl="0"/>
            <a:r>
              <a:rPr lang="en-AU" sz="2800" b="1" dirty="0">
                <a:solidFill>
                  <a:schemeClr val="tx1"/>
                </a:solidFill>
              </a:rPr>
              <a:t>The </a:t>
            </a:r>
            <a:r>
              <a:rPr lang="en-AU" sz="2800" b="1" u="sng" dirty="0">
                <a:solidFill>
                  <a:schemeClr val="tx1"/>
                </a:solidFill>
              </a:rPr>
              <a:t>self-ionisation of water </a:t>
            </a:r>
            <a:r>
              <a:rPr lang="en-AU" sz="2800" b="1" dirty="0">
                <a:solidFill>
                  <a:schemeClr val="tx1"/>
                </a:solidFill>
              </a:rPr>
              <a:t>is an endothermic process. An increase in temperature will favour the endothermic (forward) reaction which would result in an increased equilibrium constant. (</a:t>
            </a:r>
            <a:r>
              <a:rPr lang="en-AU" sz="2800" b="1" dirty="0" err="1">
                <a:solidFill>
                  <a:schemeClr val="tx1"/>
                </a:solidFill>
              </a:rPr>
              <a:t>eg</a:t>
            </a:r>
            <a:r>
              <a:rPr lang="en-AU" sz="2800" b="1" dirty="0">
                <a:solidFill>
                  <a:schemeClr val="tx1"/>
                </a:solidFill>
              </a:rPr>
              <a:t> at 40 °C,  K</a:t>
            </a:r>
            <a:r>
              <a:rPr lang="en-AU" sz="2800" b="1" baseline="-25000" dirty="0">
                <a:solidFill>
                  <a:schemeClr val="tx1"/>
                </a:solidFill>
              </a:rPr>
              <a:t>w</a:t>
            </a:r>
            <a:r>
              <a:rPr lang="en-AU" sz="2800" b="1" dirty="0">
                <a:solidFill>
                  <a:schemeClr val="tx1"/>
                </a:solidFill>
              </a:rPr>
              <a:t> = 2.916 ×10</a:t>
            </a:r>
            <a:r>
              <a:rPr lang="en-AU" sz="2800" b="1" baseline="30000" dirty="0">
                <a:solidFill>
                  <a:schemeClr val="tx1"/>
                </a:solidFill>
              </a:rPr>
              <a:t>-14</a:t>
            </a:r>
            <a:r>
              <a:rPr lang="en-AU" sz="2800" b="1" dirty="0">
                <a:solidFill>
                  <a:schemeClr val="tx1"/>
                </a:solidFill>
              </a:rPr>
              <a:t>). </a:t>
            </a:r>
          </a:p>
          <a:p>
            <a:endParaRPr lang="en-AU" sz="2800" b="1" dirty="0">
              <a:solidFill>
                <a:schemeClr val="tx1"/>
              </a:solidFill>
            </a:endParaRPr>
          </a:p>
          <a:p>
            <a:pPr lvl="0"/>
            <a:r>
              <a:rPr lang="en-AU" sz="2800" b="1" dirty="0">
                <a:solidFill>
                  <a:schemeClr val="tx1"/>
                </a:solidFill>
              </a:rPr>
              <a:t>Similarly, at lower temperatures, the exothermic (reverse) reaction is favoured and so the equilibrium constant is reduced (</a:t>
            </a:r>
            <a:r>
              <a:rPr lang="en-AU" sz="2800" b="1" dirty="0" err="1">
                <a:solidFill>
                  <a:schemeClr val="tx1"/>
                </a:solidFill>
              </a:rPr>
              <a:t>eg</a:t>
            </a:r>
            <a:r>
              <a:rPr lang="en-AU" sz="2800" b="1" dirty="0">
                <a:solidFill>
                  <a:schemeClr val="tx1"/>
                </a:solidFill>
              </a:rPr>
              <a:t> at 10 °C, K</a:t>
            </a:r>
            <a:r>
              <a:rPr lang="en-AU" sz="2800" b="1" baseline="-25000" dirty="0">
                <a:solidFill>
                  <a:schemeClr val="tx1"/>
                </a:solidFill>
              </a:rPr>
              <a:t>w</a:t>
            </a:r>
            <a:r>
              <a:rPr lang="en-AU" sz="2800" b="1" dirty="0">
                <a:solidFill>
                  <a:schemeClr val="tx1"/>
                </a:solidFill>
              </a:rPr>
              <a:t> = 2.93 ×10</a:t>
            </a:r>
            <a:r>
              <a:rPr lang="en-AU" sz="2800" b="1" baseline="30000" dirty="0">
                <a:solidFill>
                  <a:schemeClr val="tx1"/>
                </a:solidFill>
              </a:rPr>
              <a:t>-15</a:t>
            </a:r>
            <a:r>
              <a:rPr lang="en-AU" sz="2800" b="1" dirty="0">
                <a:solidFill>
                  <a:schemeClr val="tx1"/>
                </a:solidFill>
              </a:rPr>
              <a:t>). </a:t>
            </a:r>
          </a:p>
          <a:p>
            <a:endParaRPr lang="en-AU" dirty="0"/>
          </a:p>
        </p:txBody>
      </p:sp>
    </p:spTree>
    <p:extLst>
      <p:ext uri="{BB962C8B-B14F-4D97-AF65-F5344CB8AC3E}">
        <p14:creationId xmlns:p14="http://schemas.microsoft.com/office/powerpoint/2010/main" val="260104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280920" cy="5721816"/>
          </a:xfrm>
        </p:spPr>
        <p:txBody>
          <a:bodyPr/>
          <a:lstStyle/>
          <a:p>
            <a:r>
              <a:rPr lang="en-AU" sz="2800" b="1" dirty="0">
                <a:solidFill>
                  <a:schemeClr val="tx1"/>
                </a:solidFill>
              </a:rPr>
              <a:t>It is important to remember that even though pure water at temperatures above 40 °C has a pH less than 7, it is not acidic (this is because a neutral pH of 7 only applies at 25 °C). Pure water at, whatever temperature, is always neutral because the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dirty="0">
                <a:solidFill>
                  <a:schemeClr val="tx1"/>
                </a:solidFill>
              </a:rPr>
              <a:t>] = [OH</a:t>
            </a:r>
            <a:r>
              <a:rPr lang="en-AU" sz="2800" b="1" baseline="30000" dirty="0">
                <a:solidFill>
                  <a:schemeClr val="tx1"/>
                </a:solidFill>
              </a:rPr>
              <a:t>—</a:t>
            </a:r>
            <a:r>
              <a:rPr lang="en-AU" sz="2800" b="1" dirty="0">
                <a:solidFill>
                  <a:schemeClr val="tx1"/>
                </a:solidFill>
              </a:rPr>
              <a:t>].  </a:t>
            </a:r>
          </a:p>
          <a:p>
            <a:endParaRPr lang="en-AU" dirty="0"/>
          </a:p>
        </p:txBody>
      </p:sp>
    </p:spTree>
    <p:extLst>
      <p:ext uri="{BB962C8B-B14F-4D97-AF65-F5344CB8AC3E}">
        <p14:creationId xmlns:p14="http://schemas.microsoft.com/office/powerpoint/2010/main" val="240798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404664"/>
            <a:ext cx="3168352" cy="1143000"/>
          </a:xfrm>
        </p:spPr>
        <p:txBody>
          <a:bodyPr/>
          <a:lstStyle/>
          <a:p>
            <a:pPr marL="0" indent="0">
              <a:buNone/>
            </a:pPr>
            <a:r>
              <a:rPr lang="en-US" dirty="0"/>
              <a:t>Buffers</a:t>
            </a:r>
            <a:endParaRPr lang="en-AU" dirty="0"/>
          </a:p>
        </p:txBody>
      </p:sp>
      <p:sp>
        <p:nvSpPr>
          <p:cNvPr id="3" name="Content Placeholder 2"/>
          <p:cNvSpPr>
            <a:spLocks noGrp="1"/>
          </p:cNvSpPr>
          <p:nvPr>
            <p:ph sz="quarter" idx="13"/>
          </p:nvPr>
        </p:nvSpPr>
        <p:spPr>
          <a:xfrm>
            <a:off x="251520" y="1268760"/>
            <a:ext cx="8253536" cy="5289768"/>
          </a:xfrm>
        </p:spPr>
        <p:txBody>
          <a:bodyPr>
            <a:normAutofit/>
          </a:bodyPr>
          <a:lstStyle/>
          <a:p>
            <a:r>
              <a:rPr lang="en-AU" sz="3200" b="1" dirty="0">
                <a:solidFill>
                  <a:srgbClr val="FF0000"/>
                </a:solidFill>
              </a:rPr>
              <a:t>A buffer is a solution that resists changes in its pH when small amounts of an acid or base are added.  </a:t>
            </a:r>
          </a:p>
          <a:p>
            <a:r>
              <a:rPr lang="en-AU" sz="3200" b="1" dirty="0">
                <a:solidFill>
                  <a:srgbClr val="FF0000"/>
                </a:solidFill>
              </a:rPr>
              <a:t>It is made up of a mixture of a weak acid and its conjugate base or a weak base and its conjugate acid. </a:t>
            </a:r>
          </a:p>
          <a:p>
            <a:r>
              <a:rPr lang="en-AU" sz="3200" b="1" dirty="0">
                <a:solidFill>
                  <a:srgbClr val="FF0000"/>
                </a:solidFill>
              </a:rPr>
              <a:t>They are often prepared by adding the salt of the conjugate acid or base to the weak base or acid (respectively).</a:t>
            </a:r>
            <a:endParaRPr lang="en-AU" sz="3200" dirty="0">
              <a:solidFill>
                <a:srgbClr val="FF0000"/>
              </a:solidFill>
            </a:endParaRPr>
          </a:p>
          <a:p>
            <a:endParaRPr lang="en-AU" dirty="0"/>
          </a:p>
        </p:txBody>
      </p:sp>
    </p:spTree>
    <p:extLst>
      <p:ext uri="{BB962C8B-B14F-4D97-AF65-F5344CB8AC3E}">
        <p14:creationId xmlns:p14="http://schemas.microsoft.com/office/powerpoint/2010/main" val="41295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323528" y="188640"/>
                <a:ext cx="8496944" cy="6264696"/>
              </a:xfrm>
            </p:spPr>
            <p:txBody>
              <a:bodyPr>
                <a:normAutofit/>
              </a:bodyPr>
              <a:lstStyle/>
              <a:p>
                <a:r>
                  <a:rPr lang="en-AU" sz="2800" b="1" dirty="0">
                    <a:solidFill>
                      <a:schemeClr val="tx1"/>
                    </a:solidFill>
                  </a:rPr>
                  <a:t>Eg Mixing 2 </a:t>
                </a:r>
                <a:r>
                  <a:rPr lang="en-AU" sz="2800" b="1" dirty="0" err="1">
                    <a:solidFill>
                      <a:schemeClr val="tx1"/>
                    </a:solidFill>
                  </a:rPr>
                  <a:t>mol</a:t>
                </a:r>
                <a:r>
                  <a:rPr lang="en-AU" sz="2800" b="1" dirty="0">
                    <a:solidFill>
                      <a:schemeClr val="tx1"/>
                    </a:solidFill>
                  </a:rPr>
                  <a:t> of ethanoic acid, CH</a:t>
                </a:r>
                <a:r>
                  <a:rPr lang="en-AU" sz="2800" b="1" baseline="-25000" dirty="0">
                    <a:solidFill>
                      <a:schemeClr val="tx1"/>
                    </a:solidFill>
                  </a:rPr>
                  <a:t>3</a:t>
                </a:r>
                <a:r>
                  <a:rPr lang="en-AU" sz="2800" b="1" dirty="0">
                    <a:solidFill>
                      <a:schemeClr val="tx1"/>
                    </a:solidFill>
                  </a:rPr>
                  <a:t>COOH, with 2 </a:t>
                </a:r>
                <a:r>
                  <a:rPr lang="en-AU" sz="2800" b="1" dirty="0" err="1">
                    <a:solidFill>
                      <a:schemeClr val="tx1"/>
                    </a:solidFill>
                  </a:rPr>
                  <a:t>mol</a:t>
                </a:r>
                <a:r>
                  <a:rPr lang="en-AU" sz="2800" b="1" dirty="0">
                    <a:solidFill>
                      <a:schemeClr val="tx1"/>
                    </a:solidFill>
                  </a:rPr>
                  <a:t> sodium </a:t>
                </a:r>
                <a:r>
                  <a:rPr lang="en-AU" sz="2800" b="1" dirty="0" err="1">
                    <a:solidFill>
                      <a:schemeClr val="tx1"/>
                    </a:solidFill>
                  </a:rPr>
                  <a:t>ethanoate</a:t>
                </a:r>
                <a:r>
                  <a:rPr lang="en-AU" sz="2800" b="1" dirty="0">
                    <a:solidFill>
                      <a:schemeClr val="tx1"/>
                    </a:solidFill>
                  </a:rPr>
                  <a:t> NaCH</a:t>
                </a:r>
                <a:r>
                  <a:rPr lang="en-AU" sz="2800" b="1" baseline="-25000" dirty="0">
                    <a:solidFill>
                      <a:schemeClr val="tx1"/>
                    </a:solidFill>
                  </a:rPr>
                  <a:t>3</a:t>
                </a:r>
                <a:r>
                  <a:rPr lang="en-AU" sz="2800" b="1" dirty="0">
                    <a:solidFill>
                      <a:schemeClr val="tx1"/>
                    </a:solidFill>
                  </a:rPr>
                  <a:t>COO and making the solution volume up to 1.00 L. This solution contains a high concentration of weak acid, CH</a:t>
                </a:r>
                <a:r>
                  <a:rPr lang="en-AU" sz="2800" b="1" baseline="-25000" dirty="0">
                    <a:solidFill>
                      <a:schemeClr val="tx1"/>
                    </a:solidFill>
                  </a:rPr>
                  <a:t>3</a:t>
                </a:r>
                <a:r>
                  <a:rPr lang="en-AU" sz="2800" b="1" dirty="0">
                    <a:solidFill>
                      <a:schemeClr val="tx1"/>
                    </a:solidFill>
                  </a:rPr>
                  <a:t>COOH, and its conjugate base, CH</a:t>
                </a:r>
                <a:r>
                  <a:rPr lang="en-AU" sz="2800" b="1" baseline="-25000" dirty="0">
                    <a:solidFill>
                      <a:schemeClr val="tx1"/>
                    </a:solidFill>
                  </a:rPr>
                  <a:t>3</a:t>
                </a:r>
                <a:r>
                  <a:rPr lang="en-AU" sz="2800" b="1" dirty="0">
                    <a:solidFill>
                      <a:schemeClr val="tx1"/>
                    </a:solidFill>
                  </a:rPr>
                  <a:t>COO</a:t>
                </a:r>
                <a:r>
                  <a:rPr lang="en-AU" sz="2800" b="1" baseline="30000" dirty="0">
                    <a:solidFill>
                      <a:schemeClr val="tx1"/>
                    </a:solidFill>
                  </a:rPr>
                  <a:t>-</a:t>
                </a:r>
                <a:r>
                  <a:rPr lang="en-AU" sz="2800" b="1" dirty="0">
                    <a:solidFill>
                      <a:schemeClr val="tx1"/>
                    </a:solidFill>
                  </a:rPr>
                  <a:t> (from NaCH</a:t>
                </a:r>
                <a:r>
                  <a:rPr lang="en-AU" sz="2800" b="1" baseline="-25000" dirty="0">
                    <a:solidFill>
                      <a:schemeClr val="tx1"/>
                    </a:solidFill>
                  </a:rPr>
                  <a:t>3</a:t>
                </a:r>
                <a:r>
                  <a:rPr lang="en-AU" sz="2800" b="1" dirty="0">
                    <a:solidFill>
                      <a:schemeClr val="tx1"/>
                    </a:solidFill>
                  </a:rPr>
                  <a:t>COO).</a:t>
                </a:r>
              </a:p>
              <a:p>
                <a:endParaRPr lang="en-AU" sz="2800" b="1" dirty="0">
                  <a:solidFill>
                    <a:schemeClr val="tx1"/>
                  </a:solidFill>
                </a:endParaRPr>
              </a:p>
              <a:p>
                <a:r>
                  <a:rPr lang="en-AU" sz="2800" b="1" dirty="0">
                    <a:solidFill>
                      <a:schemeClr val="tx1"/>
                    </a:solidFill>
                  </a:rPr>
                  <a:t>The equilibrium set up is given as:       </a:t>
                </a:r>
              </a:p>
              <a:p>
                <a:pPr marL="45720" indent="0">
                  <a:buNone/>
                </a:pPr>
                <a:r>
                  <a:rPr lang="en-AU" sz="2800" b="1" dirty="0">
                    <a:solidFill>
                      <a:schemeClr val="tx1"/>
                    </a:solidFill>
                  </a:rPr>
                  <a:t>CH</a:t>
                </a:r>
                <a:r>
                  <a:rPr lang="en-AU" sz="2800" b="1" baseline="-25000" dirty="0">
                    <a:solidFill>
                      <a:schemeClr val="tx1"/>
                    </a:solidFill>
                  </a:rPr>
                  <a:t>3</a:t>
                </a:r>
                <a:r>
                  <a:rPr lang="en-AU" sz="2800" b="1" dirty="0">
                    <a:solidFill>
                      <a:schemeClr val="tx1"/>
                    </a:solidFill>
                  </a:rPr>
                  <a:t>COOH</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H</a:t>
                </a:r>
                <a:r>
                  <a:rPr lang="en-AU" sz="2800" b="1" baseline="-25000" dirty="0">
                    <a:solidFill>
                      <a:schemeClr val="tx1"/>
                    </a:solidFill>
                  </a:rPr>
                  <a:t>2</a:t>
                </a:r>
                <a:r>
                  <a:rPr lang="en-AU" sz="2800" b="1" dirty="0">
                    <a:solidFill>
                      <a:schemeClr val="tx1"/>
                    </a:solidFill>
                  </a:rPr>
                  <a:t>O</a:t>
                </a:r>
                <a:r>
                  <a:rPr lang="en-AU" sz="2800" b="1" baseline="-25000" dirty="0">
                    <a:solidFill>
                      <a:schemeClr val="tx1"/>
                    </a:solidFill>
                  </a:rPr>
                  <a:t>(l)</a:t>
                </a:r>
                <a:r>
                  <a:rPr lang="en-AU" sz="2800" b="1" dirty="0">
                    <a:solidFill>
                      <a:schemeClr val="tx1"/>
                    </a:solidFill>
                  </a:rPr>
                  <a:t>   </a:t>
                </a:r>
                <a14:m>
                  <m:oMath xmlns:m="http://schemas.openxmlformats.org/officeDocument/2006/math">
                    <m:r>
                      <a:rPr lang="en-AU" sz="2800" b="1" i="1">
                        <a:solidFill>
                          <a:schemeClr val="tx1"/>
                        </a:solidFill>
                        <a:latin typeface="Cambria Math"/>
                      </a:rPr>
                      <m:t>⇌</m:t>
                    </m:r>
                  </m:oMath>
                </a14:m>
                <a:r>
                  <a:rPr lang="en-AU" sz="2800" b="1" dirty="0">
                    <a:solidFill>
                      <a:schemeClr val="tx1"/>
                    </a:solidFill>
                  </a:rPr>
                  <a:t>   H</a:t>
                </a:r>
                <a:r>
                  <a:rPr lang="en-AU" sz="2800" b="1" baseline="-25000" dirty="0">
                    <a:solidFill>
                      <a:schemeClr val="tx1"/>
                    </a:solidFill>
                  </a:rPr>
                  <a:t>3</a:t>
                </a:r>
                <a:r>
                  <a:rPr lang="en-AU" sz="2800" b="1" dirty="0">
                    <a:solidFill>
                      <a:schemeClr val="tx1"/>
                    </a:solidFill>
                  </a:rPr>
                  <a:t>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r>
                  <a:rPr lang="en-AU" sz="2800" b="1" dirty="0">
                    <a:solidFill>
                      <a:schemeClr val="tx1"/>
                    </a:solidFill>
                  </a:rPr>
                  <a:t>  +  CH</a:t>
                </a:r>
                <a:r>
                  <a:rPr lang="en-AU" sz="2800" b="1" baseline="-25000" dirty="0">
                    <a:solidFill>
                      <a:schemeClr val="tx1"/>
                    </a:solidFill>
                  </a:rPr>
                  <a:t>3</a:t>
                </a:r>
                <a:r>
                  <a:rPr lang="en-AU" sz="2800" b="1" dirty="0">
                    <a:solidFill>
                      <a:schemeClr val="tx1"/>
                    </a:solidFill>
                  </a:rPr>
                  <a:t>COO</a:t>
                </a:r>
                <a:r>
                  <a:rPr lang="en-AU" sz="2800" b="1" baseline="30000" dirty="0">
                    <a:solidFill>
                      <a:schemeClr val="tx1"/>
                    </a:solidFill>
                  </a:rPr>
                  <a:t>−</a:t>
                </a:r>
                <a:r>
                  <a:rPr lang="en-AU" sz="2800" b="1" baseline="-25000" dirty="0">
                    <a:solidFill>
                      <a:schemeClr val="tx1"/>
                    </a:solidFill>
                  </a:rPr>
                  <a:t>(</a:t>
                </a:r>
                <a:r>
                  <a:rPr lang="en-AU" sz="2800" b="1" baseline="-25000" dirty="0" err="1">
                    <a:solidFill>
                      <a:schemeClr val="tx1"/>
                    </a:solidFill>
                  </a:rPr>
                  <a:t>aq</a:t>
                </a:r>
                <a:r>
                  <a:rPr lang="en-AU" sz="2800" b="1" baseline="-25000" dirty="0">
                    <a:solidFill>
                      <a:schemeClr val="tx1"/>
                    </a:solidFill>
                  </a:rPr>
                  <a:t>)</a:t>
                </a:r>
                <a:endParaRPr lang="en-AU" sz="2800" b="1" dirty="0">
                  <a:solidFill>
                    <a:schemeClr val="tx1"/>
                  </a:solidFill>
                </a:endParaRPr>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323528" y="188640"/>
                <a:ext cx="8496944" cy="6264696"/>
              </a:xfrm>
              <a:blipFill rotWithShape="1">
                <a:blip r:embed="rId2"/>
                <a:stretch>
                  <a:fillRect l="-1435" t="-2626" r="-574"/>
                </a:stretch>
              </a:blipFill>
            </p:spPr>
            <p:txBody>
              <a:bodyPr/>
              <a:lstStyle/>
              <a:p>
                <a:r>
                  <a:rPr lang="en-AU">
                    <a:noFill/>
                  </a:rPr>
                  <a:t> </a:t>
                </a:r>
              </a:p>
            </p:txBody>
          </p:sp>
        </mc:Fallback>
      </mc:AlternateContent>
    </p:spTree>
    <p:extLst>
      <p:ext uri="{BB962C8B-B14F-4D97-AF65-F5344CB8AC3E}">
        <p14:creationId xmlns:p14="http://schemas.microsoft.com/office/powerpoint/2010/main" val="144839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731520"/>
            <a:ext cx="8496944" cy="5793824"/>
          </a:xfrm>
        </p:spPr>
        <p:txBody>
          <a:bodyPr/>
          <a:lstStyle/>
          <a:p>
            <a:r>
              <a:rPr lang="en-AU" sz="2800" dirty="0">
                <a:solidFill>
                  <a:schemeClr val="tx1"/>
                </a:solidFill>
              </a:rPr>
              <a:t>If acid is added, the system adjusts (according to Le </a:t>
            </a:r>
            <a:r>
              <a:rPr lang="en-AU" sz="2800" dirty="0" err="1">
                <a:solidFill>
                  <a:schemeClr val="tx1"/>
                </a:solidFill>
              </a:rPr>
              <a:t>Châtelier’s</a:t>
            </a:r>
            <a:r>
              <a:rPr lang="en-AU" sz="2800" dirty="0">
                <a:solidFill>
                  <a:schemeClr val="tx1"/>
                </a:solidFill>
              </a:rPr>
              <a:t> Principle) by shifting the equilibrium to the left. </a:t>
            </a:r>
          </a:p>
          <a:p>
            <a:r>
              <a:rPr lang="en-AU" sz="2800" dirty="0">
                <a:solidFill>
                  <a:schemeClr val="tx1"/>
                </a:solidFill>
              </a:rPr>
              <a:t>In this case, the acetate ions will react with the excess H</a:t>
            </a:r>
            <a:r>
              <a:rPr lang="en-AU" sz="2800" baseline="-25000" dirty="0">
                <a:solidFill>
                  <a:schemeClr val="tx1"/>
                </a:solidFill>
              </a:rPr>
              <a:t>3</a:t>
            </a:r>
            <a:r>
              <a:rPr lang="en-AU" sz="2800" dirty="0">
                <a:solidFill>
                  <a:schemeClr val="tx1"/>
                </a:solidFill>
              </a:rPr>
              <a:t>O</a:t>
            </a:r>
            <a:r>
              <a:rPr lang="en-AU" sz="2800" baseline="30000" dirty="0">
                <a:solidFill>
                  <a:schemeClr val="tx1"/>
                </a:solidFill>
              </a:rPr>
              <a:t>+</a:t>
            </a:r>
            <a:r>
              <a:rPr lang="en-AU" sz="2800" dirty="0">
                <a:solidFill>
                  <a:schemeClr val="tx1"/>
                </a:solidFill>
              </a:rPr>
              <a:t> to keep the overall [H</a:t>
            </a:r>
            <a:r>
              <a:rPr lang="en-AU" sz="2800" baseline="-25000" dirty="0">
                <a:solidFill>
                  <a:schemeClr val="tx1"/>
                </a:solidFill>
              </a:rPr>
              <a:t>3</a:t>
            </a:r>
            <a:r>
              <a:rPr lang="en-AU" sz="2800" dirty="0">
                <a:solidFill>
                  <a:schemeClr val="tx1"/>
                </a:solidFill>
              </a:rPr>
              <a:t>O</a:t>
            </a:r>
            <a:r>
              <a:rPr lang="en-AU" sz="2800" baseline="30000" dirty="0">
                <a:solidFill>
                  <a:schemeClr val="tx1"/>
                </a:solidFill>
              </a:rPr>
              <a:t>+</a:t>
            </a:r>
            <a:r>
              <a:rPr lang="en-AU" sz="2800" dirty="0">
                <a:solidFill>
                  <a:schemeClr val="tx1"/>
                </a:solidFill>
              </a:rPr>
              <a:t>] relatively constant. </a:t>
            </a:r>
          </a:p>
          <a:p>
            <a:r>
              <a:rPr lang="en-AU" sz="2800" dirty="0">
                <a:solidFill>
                  <a:schemeClr val="tx1"/>
                </a:solidFill>
              </a:rPr>
              <a:t>Similarly, if a base is added, the system adjusts by shifting the equilibrium to the right to replace the H</a:t>
            </a:r>
            <a:r>
              <a:rPr lang="en-AU" sz="2800" baseline="-25000" dirty="0">
                <a:solidFill>
                  <a:schemeClr val="tx1"/>
                </a:solidFill>
              </a:rPr>
              <a:t>3</a:t>
            </a:r>
            <a:r>
              <a:rPr lang="en-AU" sz="2800" dirty="0">
                <a:solidFill>
                  <a:schemeClr val="tx1"/>
                </a:solidFill>
              </a:rPr>
              <a:t>O</a:t>
            </a:r>
            <a:r>
              <a:rPr lang="en-AU" sz="2800" baseline="30000" dirty="0">
                <a:solidFill>
                  <a:schemeClr val="tx1"/>
                </a:solidFill>
              </a:rPr>
              <a:t>+ </a:t>
            </a:r>
            <a:r>
              <a:rPr lang="en-AU" sz="2800" dirty="0">
                <a:solidFill>
                  <a:schemeClr val="tx1"/>
                </a:solidFill>
              </a:rPr>
              <a:t>which reacted with the OH</a:t>
            </a:r>
            <a:r>
              <a:rPr lang="en-AU" sz="2800" baseline="30000" dirty="0">
                <a:solidFill>
                  <a:schemeClr val="tx1"/>
                </a:solidFill>
              </a:rPr>
              <a:t>–</a:t>
            </a:r>
            <a:r>
              <a:rPr lang="en-AU" sz="2800" dirty="0">
                <a:solidFill>
                  <a:schemeClr val="tx1"/>
                </a:solidFill>
              </a:rPr>
              <a:t>. </a:t>
            </a:r>
          </a:p>
          <a:p>
            <a:endParaRPr lang="en-AU" dirty="0"/>
          </a:p>
        </p:txBody>
      </p:sp>
    </p:spTree>
    <p:extLst>
      <p:ext uri="{BB962C8B-B14F-4D97-AF65-F5344CB8AC3E}">
        <p14:creationId xmlns:p14="http://schemas.microsoft.com/office/powerpoint/2010/main" val="256381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352928" cy="5577800"/>
          </a:xfrm>
        </p:spPr>
        <p:txBody>
          <a:bodyPr/>
          <a:lstStyle/>
          <a:p>
            <a:r>
              <a:rPr lang="en-AU" sz="2800" dirty="0">
                <a:solidFill>
                  <a:schemeClr val="tx1"/>
                </a:solidFill>
              </a:rPr>
              <a:t>In both these cases, the acid or base can be consumed </a:t>
            </a:r>
            <a:r>
              <a:rPr lang="en-AU" sz="2800" b="1" dirty="0">
                <a:solidFill>
                  <a:schemeClr val="tx1"/>
                </a:solidFill>
              </a:rPr>
              <a:t>without a great alteration </a:t>
            </a:r>
            <a:r>
              <a:rPr lang="en-AU" sz="2800" dirty="0">
                <a:solidFill>
                  <a:schemeClr val="tx1"/>
                </a:solidFill>
              </a:rPr>
              <a:t>to the [H</a:t>
            </a:r>
            <a:r>
              <a:rPr lang="en-AU" sz="2800" baseline="-25000" dirty="0">
                <a:solidFill>
                  <a:schemeClr val="tx1"/>
                </a:solidFill>
              </a:rPr>
              <a:t>3</a:t>
            </a:r>
            <a:r>
              <a:rPr lang="en-AU" sz="2800" dirty="0">
                <a:solidFill>
                  <a:schemeClr val="tx1"/>
                </a:solidFill>
              </a:rPr>
              <a:t>O</a:t>
            </a:r>
            <a:r>
              <a:rPr lang="en-AU" sz="2800" baseline="30000" dirty="0">
                <a:solidFill>
                  <a:schemeClr val="tx1"/>
                </a:solidFill>
              </a:rPr>
              <a:t>+</a:t>
            </a:r>
            <a:r>
              <a:rPr lang="en-AU" sz="2800" dirty="0">
                <a:solidFill>
                  <a:schemeClr val="tx1"/>
                </a:solidFill>
              </a:rPr>
              <a:t>] in the original mixture. </a:t>
            </a:r>
          </a:p>
          <a:p>
            <a:r>
              <a:rPr lang="en-AU" sz="2800" dirty="0">
                <a:solidFill>
                  <a:schemeClr val="tx1"/>
                </a:solidFill>
              </a:rPr>
              <a:t>As a result, the pH of the mixture does not alter appreciably. </a:t>
            </a:r>
          </a:p>
          <a:p>
            <a:r>
              <a:rPr lang="en-AU" sz="2800" dirty="0">
                <a:solidFill>
                  <a:schemeClr val="tx1"/>
                </a:solidFill>
              </a:rPr>
              <a:t>Of course, buffer solutions have their limits and eventually if enough acid or base is added, the pH will change significantly. </a:t>
            </a:r>
          </a:p>
          <a:p>
            <a:endParaRPr lang="en-AU" dirty="0"/>
          </a:p>
        </p:txBody>
      </p:sp>
    </p:spTree>
    <p:extLst>
      <p:ext uri="{BB962C8B-B14F-4D97-AF65-F5344CB8AC3E}">
        <p14:creationId xmlns:p14="http://schemas.microsoft.com/office/powerpoint/2010/main" val="407042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9144000" cy="6858000"/>
          </a:xfrm>
        </p:spPr>
        <p:txBody>
          <a:bodyPr>
            <a:normAutofit/>
          </a:bodyPr>
          <a:lstStyle/>
          <a:p>
            <a:pPr marL="45720" indent="0">
              <a:buNone/>
            </a:pPr>
            <a:r>
              <a:rPr lang="en-AU" sz="2800" b="1" dirty="0">
                <a:solidFill>
                  <a:schemeClr val="tx1"/>
                </a:solidFill>
              </a:rPr>
              <a:t>Explain buffering using Collision Theory</a:t>
            </a:r>
          </a:p>
          <a:p>
            <a:r>
              <a:rPr lang="en-AU" dirty="0"/>
              <a:t>Using the ethanoic/ sodium </a:t>
            </a:r>
            <a:r>
              <a:rPr lang="en-AU" dirty="0" err="1"/>
              <a:t>ethanoate</a:t>
            </a:r>
            <a:r>
              <a:rPr lang="en-AU" dirty="0"/>
              <a:t> buffer system:</a:t>
            </a:r>
          </a:p>
          <a:p>
            <a:pPr marL="45720" indent="0">
              <a:buNone/>
            </a:pPr>
            <a:r>
              <a:rPr lang="en-AU" sz="2700" dirty="0">
                <a:solidFill>
                  <a:srgbClr val="FF0000"/>
                </a:solidFill>
              </a:rPr>
              <a:t>If </a:t>
            </a:r>
            <a:r>
              <a:rPr lang="en-AU" sz="2700" b="1" dirty="0">
                <a:solidFill>
                  <a:srgbClr val="FF0000"/>
                </a:solidFill>
              </a:rPr>
              <a:t>acid</a:t>
            </a:r>
            <a:r>
              <a:rPr lang="en-AU" sz="2700" dirty="0">
                <a:solidFill>
                  <a:srgbClr val="FF0000"/>
                </a:solidFill>
              </a:rPr>
              <a:t> </a:t>
            </a:r>
            <a:r>
              <a:rPr lang="en-AU" sz="2700" b="1" dirty="0">
                <a:solidFill>
                  <a:srgbClr val="FF0000"/>
                </a:solidFill>
              </a:rPr>
              <a:t>is added</a:t>
            </a:r>
            <a:r>
              <a:rPr lang="en-AU" sz="2700" dirty="0">
                <a:solidFill>
                  <a:srgbClr val="FF0000"/>
                </a:solidFill>
              </a:rPr>
              <a:t> to the system this increases the H</a:t>
            </a:r>
            <a:r>
              <a:rPr lang="en-AU" sz="2700" baseline="30000" dirty="0">
                <a:solidFill>
                  <a:srgbClr val="FF0000"/>
                </a:solidFill>
              </a:rPr>
              <a:t>+</a:t>
            </a:r>
            <a:r>
              <a:rPr lang="en-AU" sz="2700" dirty="0">
                <a:solidFill>
                  <a:srgbClr val="FF0000"/>
                </a:solidFill>
              </a:rPr>
              <a:t>/ H</a:t>
            </a:r>
            <a:r>
              <a:rPr lang="en-AU" sz="2700" baseline="-25000" dirty="0">
                <a:solidFill>
                  <a:srgbClr val="FF0000"/>
                </a:solidFill>
              </a:rPr>
              <a:t>3</a:t>
            </a:r>
            <a:r>
              <a:rPr lang="en-AU" sz="2700" dirty="0">
                <a:solidFill>
                  <a:srgbClr val="FF0000"/>
                </a:solidFill>
              </a:rPr>
              <a:t>O</a:t>
            </a:r>
            <a:r>
              <a:rPr lang="en-AU" sz="2700" baseline="30000" dirty="0">
                <a:solidFill>
                  <a:srgbClr val="FF0000"/>
                </a:solidFill>
              </a:rPr>
              <a:t>+</a:t>
            </a:r>
            <a:r>
              <a:rPr lang="en-AU" sz="2700" dirty="0">
                <a:solidFill>
                  <a:srgbClr val="FF0000"/>
                </a:solidFill>
              </a:rPr>
              <a:t> concentration. </a:t>
            </a:r>
          </a:p>
          <a:p>
            <a:pPr marL="45720" indent="0">
              <a:buNone/>
            </a:pPr>
            <a:r>
              <a:rPr lang="en-AU" sz="2700" dirty="0">
                <a:solidFill>
                  <a:srgbClr val="FF0000"/>
                </a:solidFill>
              </a:rPr>
              <a:t>This increases the frequency of collisions between H</a:t>
            </a:r>
            <a:r>
              <a:rPr lang="en-AU" sz="2700" baseline="-25000" dirty="0">
                <a:solidFill>
                  <a:srgbClr val="FF0000"/>
                </a:solidFill>
              </a:rPr>
              <a:t>3</a:t>
            </a:r>
            <a:r>
              <a:rPr lang="en-AU" sz="2700" dirty="0">
                <a:solidFill>
                  <a:srgbClr val="FF0000"/>
                </a:solidFill>
              </a:rPr>
              <a:t>O</a:t>
            </a:r>
            <a:r>
              <a:rPr lang="en-AU" sz="2700" baseline="30000" dirty="0">
                <a:solidFill>
                  <a:srgbClr val="FF0000"/>
                </a:solidFill>
              </a:rPr>
              <a:t>+</a:t>
            </a:r>
            <a:r>
              <a:rPr lang="en-AU" sz="2700" dirty="0">
                <a:solidFill>
                  <a:srgbClr val="FF0000"/>
                </a:solidFill>
              </a:rPr>
              <a:t> and CH</a:t>
            </a:r>
            <a:r>
              <a:rPr lang="en-AU" sz="2700" baseline="-25000" dirty="0">
                <a:solidFill>
                  <a:srgbClr val="FF0000"/>
                </a:solidFill>
              </a:rPr>
              <a:t>3</a:t>
            </a:r>
            <a:r>
              <a:rPr lang="en-AU" sz="2700" dirty="0">
                <a:solidFill>
                  <a:srgbClr val="FF0000"/>
                </a:solidFill>
              </a:rPr>
              <a:t>COO</a:t>
            </a:r>
            <a:r>
              <a:rPr lang="en-AU" sz="2700" baseline="30000" dirty="0">
                <a:solidFill>
                  <a:srgbClr val="FF0000"/>
                </a:solidFill>
                <a:latin typeface="Arial" panose="020B0604020202020204" pitchFamily="34" charset="0"/>
                <a:cs typeface="Arial" panose="020B0604020202020204" pitchFamily="34" charset="0"/>
              </a:rPr>
              <a:t>‒</a:t>
            </a:r>
            <a:r>
              <a:rPr lang="en-AU" sz="2700" dirty="0">
                <a:solidFill>
                  <a:srgbClr val="FF0000"/>
                </a:solidFill>
              </a:rPr>
              <a:t> and so increases the rate of the reverse reaction relative to the forward reaction. </a:t>
            </a:r>
          </a:p>
          <a:p>
            <a:pPr marL="45720" indent="0">
              <a:buNone/>
            </a:pPr>
            <a:r>
              <a:rPr lang="en-AU" sz="2700" dirty="0">
                <a:solidFill>
                  <a:srgbClr val="FF0000"/>
                </a:solidFill>
              </a:rPr>
              <a:t>This will consume H</a:t>
            </a:r>
            <a:r>
              <a:rPr lang="en-AU" sz="2700" baseline="30000" dirty="0">
                <a:solidFill>
                  <a:srgbClr val="FF0000"/>
                </a:solidFill>
              </a:rPr>
              <a:t>+</a:t>
            </a:r>
            <a:r>
              <a:rPr lang="en-AU" sz="2700" dirty="0">
                <a:solidFill>
                  <a:srgbClr val="FF0000"/>
                </a:solidFill>
              </a:rPr>
              <a:t>/ H</a:t>
            </a:r>
            <a:r>
              <a:rPr lang="en-AU" sz="2700" baseline="-25000" dirty="0">
                <a:solidFill>
                  <a:srgbClr val="FF0000"/>
                </a:solidFill>
              </a:rPr>
              <a:t>3</a:t>
            </a:r>
            <a:r>
              <a:rPr lang="en-AU" sz="2700" dirty="0">
                <a:solidFill>
                  <a:srgbClr val="FF0000"/>
                </a:solidFill>
              </a:rPr>
              <a:t>O</a:t>
            </a:r>
            <a:r>
              <a:rPr lang="en-AU" sz="2700" baseline="30000" dirty="0">
                <a:solidFill>
                  <a:srgbClr val="FF0000"/>
                </a:solidFill>
              </a:rPr>
              <a:t>+</a:t>
            </a:r>
            <a:r>
              <a:rPr lang="en-AU" sz="2700" dirty="0">
                <a:solidFill>
                  <a:srgbClr val="FF0000"/>
                </a:solidFill>
              </a:rPr>
              <a:t> and reduce their concentration. </a:t>
            </a:r>
          </a:p>
          <a:p>
            <a:pPr marL="45720" indent="0">
              <a:buNone/>
            </a:pPr>
            <a:r>
              <a:rPr lang="en-AU" sz="2700" dirty="0">
                <a:solidFill>
                  <a:srgbClr val="FF0000"/>
                </a:solidFill>
              </a:rPr>
              <a:t>(While this occurs the concentration of the reactants is increasing and so the rate of the forward reaction increases until the rates of the forward and reverse reactions are the same and) equilibrium is re-established where H</a:t>
            </a:r>
            <a:r>
              <a:rPr lang="en-AU" sz="2700" baseline="-25000" dirty="0">
                <a:solidFill>
                  <a:srgbClr val="FF0000"/>
                </a:solidFill>
              </a:rPr>
              <a:t>3</a:t>
            </a:r>
            <a:r>
              <a:rPr lang="en-AU" sz="2700" dirty="0">
                <a:solidFill>
                  <a:srgbClr val="FF0000"/>
                </a:solidFill>
              </a:rPr>
              <a:t>O</a:t>
            </a:r>
            <a:r>
              <a:rPr lang="en-AU" sz="2700" baseline="30000" dirty="0">
                <a:solidFill>
                  <a:srgbClr val="FF0000"/>
                </a:solidFill>
              </a:rPr>
              <a:t>+</a:t>
            </a:r>
            <a:r>
              <a:rPr lang="en-AU" sz="2700" dirty="0">
                <a:solidFill>
                  <a:srgbClr val="FF0000"/>
                </a:solidFill>
              </a:rPr>
              <a:t> concentration is very close to what it was originally maintaining </a:t>
            </a:r>
            <a:r>
              <a:rPr lang="en-AU" sz="2700" dirty="0" err="1">
                <a:solidFill>
                  <a:srgbClr val="FF0000"/>
                </a:solidFill>
              </a:rPr>
              <a:t>pH.</a:t>
            </a:r>
            <a:r>
              <a:rPr lang="en-AU" sz="2700" dirty="0">
                <a:solidFill>
                  <a:srgbClr val="FF0000"/>
                </a:solidFill>
              </a:rPr>
              <a:t> </a:t>
            </a:r>
          </a:p>
        </p:txBody>
      </p:sp>
    </p:spTree>
    <p:extLst>
      <p:ext uri="{BB962C8B-B14F-4D97-AF65-F5344CB8AC3E}">
        <p14:creationId xmlns:p14="http://schemas.microsoft.com/office/powerpoint/2010/main" val="337165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4706866"/>
          </a:xfrm>
          <a:prstGeom prst="rect">
            <a:avLst/>
          </a:prstGeom>
        </p:spPr>
        <p:txBody>
          <a:bodyPr wrap="square">
            <a:spAutoFit/>
          </a:bodyPr>
          <a:lstStyle/>
          <a:p>
            <a:pPr lvl="0"/>
            <a:r>
              <a:rPr lang="en-AU" sz="2800" b="1" dirty="0"/>
              <a:t>ACID   +   CARBONATE   →   SALT   +   H</a:t>
            </a:r>
            <a:r>
              <a:rPr lang="en-AU" sz="2800" b="1" baseline="-25000" dirty="0"/>
              <a:t>2</a:t>
            </a:r>
            <a:r>
              <a:rPr lang="en-AU" sz="2800" b="1" dirty="0"/>
              <a:t>O  +   CO</a:t>
            </a:r>
            <a:r>
              <a:rPr lang="en-AU" sz="2800" b="1" baseline="-25000" dirty="0"/>
              <a:t>2(g)</a:t>
            </a:r>
            <a:endParaRPr lang="en-AU" sz="2800" dirty="0"/>
          </a:p>
          <a:p>
            <a:r>
              <a:rPr lang="en-AU" sz="2800" dirty="0"/>
              <a:t>(</a:t>
            </a:r>
            <a:r>
              <a:rPr lang="en-AU" sz="2800" dirty="0" err="1"/>
              <a:t>Eg</a:t>
            </a:r>
            <a:r>
              <a:rPr lang="en-AU" sz="2800" dirty="0"/>
              <a:t>: Hydrochloric acid solution is added to nickel carbonate solid)</a:t>
            </a:r>
          </a:p>
          <a:p>
            <a:endParaRPr lang="en-AU" sz="2800" dirty="0"/>
          </a:p>
          <a:p>
            <a:pPr algn="ctr"/>
            <a:r>
              <a:rPr lang="en-AU" sz="2800" b="1" dirty="0">
                <a:solidFill>
                  <a:srgbClr val="FF0000"/>
                </a:solidFill>
              </a:rPr>
              <a:t>2HCl</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NiCO</a:t>
            </a:r>
            <a:r>
              <a:rPr lang="en-AU" sz="2800" b="1" baseline="-25000" dirty="0">
                <a:solidFill>
                  <a:srgbClr val="FF0000"/>
                </a:solidFill>
              </a:rPr>
              <a:t>3(s)</a:t>
            </a:r>
            <a:r>
              <a:rPr lang="en-AU" sz="2800" b="1" dirty="0">
                <a:solidFill>
                  <a:srgbClr val="FF0000"/>
                </a:solidFill>
              </a:rPr>
              <a:t>  →  NiCl</a:t>
            </a:r>
            <a:r>
              <a:rPr lang="en-AU" sz="2800" b="1" baseline="-25000" dirty="0">
                <a:solidFill>
                  <a:srgbClr val="FF0000"/>
                </a:solidFill>
              </a:rPr>
              <a:t>2(</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CO</a:t>
            </a:r>
            <a:r>
              <a:rPr lang="en-AU" sz="2800" b="1" baseline="-25000" dirty="0">
                <a:solidFill>
                  <a:srgbClr val="FF0000"/>
                </a:solidFill>
              </a:rPr>
              <a:t>2(g)</a:t>
            </a:r>
          </a:p>
          <a:p>
            <a:pPr algn="ctr"/>
            <a:endParaRPr lang="en-AU" sz="2800" b="1" baseline="-25000" dirty="0">
              <a:solidFill>
                <a:srgbClr val="FF0000"/>
              </a:solidFill>
            </a:endParaRPr>
          </a:p>
          <a:p>
            <a:pPr algn="ctr"/>
            <a:r>
              <a:rPr lang="en-AU" sz="2800" b="1" dirty="0">
                <a:solidFill>
                  <a:srgbClr val="FF0000"/>
                </a:solidFill>
              </a:rPr>
              <a:t>2H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NiCO</a:t>
            </a:r>
            <a:r>
              <a:rPr lang="en-AU" sz="2800" b="1" baseline="-25000" dirty="0">
                <a:solidFill>
                  <a:srgbClr val="FF0000"/>
                </a:solidFill>
              </a:rPr>
              <a:t>3(s)</a:t>
            </a:r>
            <a:r>
              <a:rPr lang="en-AU" sz="2800" b="1" dirty="0">
                <a:solidFill>
                  <a:srgbClr val="FF0000"/>
                </a:solidFill>
              </a:rPr>
              <a:t> → Ni</a:t>
            </a:r>
            <a:r>
              <a:rPr lang="en-AU" sz="2800" b="1" baseline="30000" dirty="0">
                <a:solidFill>
                  <a:srgbClr val="FF0000"/>
                </a:solidFill>
              </a:rPr>
              <a:t>2+</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CO</a:t>
            </a:r>
            <a:r>
              <a:rPr lang="en-AU" sz="2800" b="1" baseline="-25000" dirty="0">
                <a:solidFill>
                  <a:srgbClr val="FF0000"/>
                </a:solidFill>
              </a:rPr>
              <a:t>2(g)</a:t>
            </a:r>
          </a:p>
          <a:p>
            <a:pPr algn="ct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Colourless solution added to a green solid to produce a green solution and a colourless, odourless gas/effervescence.</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1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188640"/>
            <a:ext cx="8496944" cy="6264696"/>
          </a:xfrm>
        </p:spPr>
        <p:txBody>
          <a:bodyPr>
            <a:normAutofit/>
          </a:bodyPr>
          <a:lstStyle/>
          <a:p>
            <a:endParaRPr lang="en-AU" dirty="0"/>
          </a:p>
          <a:p>
            <a:r>
              <a:rPr lang="en-AU" sz="2800" dirty="0">
                <a:solidFill>
                  <a:srgbClr val="FF0000"/>
                </a:solidFill>
              </a:rPr>
              <a:t>If </a:t>
            </a:r>
            <a:r>
              <a:rPr lang="en-AU" sz="2800" b="1" dirty="0">
                <a:solidFill>
                  <a:srgbClr val="FF0000"/>
                </a:solidFill>
              </a:rPr>
              <a:t>base is added</a:t>
            </a:r>
            <a:r>
              <a:rPr lang="en-AU" sz="2800" dirty="0">
                <a:solidFill>
                  <a:srgbClr val="FF0000"/>
                </a:solidFill>
              </a:rPr>
              <a:t> to the system this decreases the H</a:t>
            </a:r>
            <a:r>
              <a:rPr lang="en-AU" sz="2800" baseline="30000" dirty="0">
                <a:solidFill>
                  <a:srgbClr val="FF0000"/>
                </a:solidFill>
              </a:rPr>
              <a:t>+</a:t>
            </a:r>
            <a:r>
              <a:rPr lang="en-AU" sz="2800" dirty="0">
                <a:solidFill>
                  <a:srgbClr val="FF0000"/>
                </a:solidFill>
              </a:rPr>
              <a:t>/ H</a:t>
            </a:r>
            <a:r>
              <a:rPr lang="en-AU" sz="2800" baseline="-25000" dirty="0">
                <a:solidFill>
                  <a:srgbClr val="FF0000"/>
                </a:solidFill>
              </a:rPr>
              <a:t>3</a:t>
            </a:r>
            <a:r>
              <a:rPr lang="en-AU" sz="2800" dirty="0">
                <a:solidFill>
                  <a:srgbClr val="FF0000"/>
                </a:solidFill>
              </a:rPr>
              <a:t>O</a:t>
            </a:r>
            <a:r>
              <a:rPr lang="en-AU" sz="2800" baseline="30000" dirty="0">
                <a:solidFill>
                  <a:srgbClr val="FF0000"/>
                </a:solidFill>
              </a:rPr>
              <a:t>+</a:t>
            </a:r>
            <a:r>
              <a:rPr lang="en-AU" sz="2800" dirty="0">
                <a:solidFill>
                  <a:srgbClr val="FF0000"/>
                </a:solidFill>
              </a:rPr>
              <a:t> concentration. </a:t>
            </a:r>
          </a:p>
          <a:p>
            <a:r>
              <a:rPr lang="en-AU" sz="2800" dirty="0">
                <a:solidFill>
                  <a:srgbClr val="FF0000"/>
                </a:solidFill>
              </a:rPr>
              <a:t>This reduces the frequency of collisions between H</a:t>
            </a:r>
            <a:r>
              <a:rPr lang="en-AU" sz="2800" baseline="-25000" dirty="0">
                <a:solidFill>
                  <a:srgbClr val="FF0000"/>
                </a:solidFill>
              </a:rPr>
              <a:t>3</a:t>
            </a:r>
            <a:r>
              <a:rPr lang="en-AU" sz="2800" dirty="0">
                <a:solidFill>
                  <a:srgbClr val="FF0000"/>
                </a:solidFill>
              </a:rPr>
              <a:t>O</a:t>
            </a:r>
            <a:r>
              <a:rPr lang="en-AU" sz="2800" baseline="30000" dirty="0">
                <a:solidFill>
                  <a:srgbClr val="FF0000"/>
                </a:solidFill>
              </a:rPr>
              <a:t>+</a:t>
            </a:r>
            <a:r>
              <a:rPr lang="en-AU" sz="2800" dirty="0">
                <a:solidFill>
                  <a:srgbClr val="FF0000"/>
                </a:solidFill>
              </a:rPr>
              <a:t> and CH</a:t>
            </a:r>
            <a:r>
              <a:rPr lang="en-AU" sz="2800" baseline="-25000" dirty="0">
                <a:solidFill>
                  <a:srgbClr val="FF0000"/>
                </a:solidFill>
              </a:rPr>
              <a:t>3</a:t>
            </a:r>
            <a:r>
              <a:rPr lang="en-AU" sz="2800" dirty="0">
                <a:solidFill>
                  <a:srgbClr val="FF0000"/>
                </a:solidFill>
              </a:rPr>
              <a:t>COO</a:t>
            </a:r>
            <a:r>
              <a:rPr lang="en-AU" sz="2800" baseline="30000" dirty="0">
                <a:solidFill>
                  <a:srgbClr val="FF0000"/>
                </a:solidFill>
                <a:latin typeface="Arial" panose="020B0604020202020204" pitchFamily="34" charset="0"/>
                <a:cs typeface="Arial" panose="020B0604020202020204" pitchFamily="34" charset="0"/>
              </a:rPr>
              <a:t>‒</a:t>
            </a:r>
            <a:r>
              <a:rPr lang="en-AU" sz="2800" dirty="0">
                <a:solidFill>
                  <a:srgbClr val="FF0000"/>
                </a:solidFill>
                <a:latin typeface="Arial" panose="020B0604020202020204" pitchFamily="34" charset="0"/>
                <a:cs typeface="Arial" panose="020B0604020202020204" pitchFamily="34" charset="0"/>
              </a:rPr>
              <a:t> </a:t>
            </a:r>
            <a:r>
              <a:rPr lang="en-AU" sz="2800" dirty="0">
                <a:solidFill>
                  <a:srgbClr val="FF0000"/>
                </a:solidFill>
              </a:rPr>
              <a:t>and so reduces the rate of the reverse reaction relative to the forward reaction. </a:t>
            </a:r>
          </a:p>
          <a:p>
            <a:r>
              <a:rPr lang="en-AU" sz="2800" dirty="0">
                <a:solidFill>
                  <a:srgbClr val="FF0000"/>
                </a:solidFill>
              </a:rPr>
              <a:t>This will increase the H</a:t>
            </a:r>
            <a:r>
              <a:rPr lang="en-AU" sz="2800" baseline="30000" dirty="0">
                <a:solidFill>
                  <a:srgbClr val="FF0000"/>
                </a:solidFill>
              </a:rPr>
              <a:t>+</a:t>
            </a:r>
            <a:r>
              <a:rPr lang="en-AU" sz="2800" dirty="0">
                <a:solidFill>
                  <a:srgbClr val="FF0000"/>
                </a:solidFill>
              </a:rPr>
              <a:t>/ H</a:t>
            </a:r>
            <a:r>
              <a:rPr lang="en-AU" sz="2800" baseline="-25000" dirty="0">
                <a:solidFill>
                  <a:srgbClr val="FF0000"/>
                </a:solidFill>
              </a:rPr>
              <a:t>3</a:t>
            </a:r>
            <a:r>
              <a:rPr lang="en-AU" sz="2800" dirty="0">
                <a:solidFill>
                  <a:srgbClr val="FF0000"/>
                </a:solidFill>
              </a:rPr>
              <a:t>O</a:t>
            </a:r>
            <a:r>
              <a:rPr lang="en-AU" sz="2800" baseline="30000" dirty="0">
                <a:solidFill>
                  <a:srgbClr val="FF0000"/>
                </a:solidFill>
              </a:rPr>
              <a:t>+</a:t>
            </a:r>
            <a:r>
              <a:rPr lang="en-AU" sz="2800" dirty="0">
                <a:solidFill>
                  <a:srgbClr val="FF0000"/>
                </a:solidFill>
              </a:rPr>
              <a:t> concentration. </a:t>
            </a:r>
          </a:p>
          <a:p>
            <a:r>
              <a:rPr lang="en-AU" sz="2800" dirty="0">
                <a:solidFill>
                  <a:srgbClr val="FF0000"/>
                </a:solidFill>
              </a:rPr>
              <a:t>(The rate of the reverse reaction then increases until the rates of the forward and reverse reactions are the same and) equilibrium is re- established where H</a:t>
            </a:r>
            <a:r>
              <a:rPr lang="en-AU" sz="2800" baseline="-25000" dirty="0">
                <a:solidFill>
                  <a:srgbClr val="FF0000"/>
                </a:solidFill>
              </a:rPr>
              <a:t>3</a:t>
            </a:r>
            <a:r>
              <a:rPr lang="en-AU" sz="2800" dirty="0">
                <a:solidFill>
                  <a:srgbClr val="FF0000"/>
                </a:solidFill>
              </a:rPr>
              <a:t>O</a:t>
            </a:r>
            <a:r>
              <a:rPr lang="en-AU" sz="2800" baseline="30000" dirty="0">
                <a:solidFill>
                  <a:srgbClr val="FF0000"/>
                </a:solidFill>
              </a:rPr>
              <a:t>+</a:t>
            </a:r>
            <a:r>
              <a:rPr lang="en-AU" sz="2800" dirty="0">
                <a:solidFill>
                  <a:srgbClr val="FF0000"/>
                </a:solidFill>
              </a:rPr>
              <a:t> concentration is very close to what it was </a:t>
            </a:r>
            <a:r>
              <a:rPr lang="en-AU" sz="2800">
                <a:solidFill>
                  <a:srgbClr val="FF0000"/>
                </a:solidFill>
              </a:rPr>
              <a:t>originally maintaining </a:t>
            </a:r>
            <a:r>
              <a:rPr lang="en-AU" sz="2800" dirty="0" err="1">
                <a:solidFill>
                  <a:srgbClr val="FF0000"/>
                </a:solidFill>
              </a:rPr>
              <a:t>pH.</a:t>
            </a:r>
            <a:r>
              <a:rPr lang="en-AU" sz="2800" dirty="0">
                <a:solidFill>
                  <a:srgbClr val="FF0000"/>
                </a:solidFill>
              </a:rPr>
              <a:t>  </a:t>
            </a:r>
          </a:p>
          <a:p>
            <a:endParaRPr lang="en-AU" dirty="0"/>
          </a:p>
        </p:txBody>
      </p:sp>
    </p:spTree>
    <p:extLst>
      <p:ext uri="{BB962C8B-B14F-4D97-AF65-F5344CB8AC3E}">
        <p14:creationId xmlns:p14="http://schemas.microsoft.com/office/powerpoint/2010/main" val="24284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0" y="0"/>
                <a:ext cx="9144000" cy="6813376"/>
              </a:xfrm>
            </p:spPr>
            <p:txBody>
              <a:bodyPr>
                <a:normAutofit/>
              </a:bodyPr>
              <a:lstStyle/>
              <a:p>
                <a:pPr marL="45720" indent="0">
                  <a:buNone/>
                </a:pPr>
                <a:r>
                  <a:rPr lang="en-AU" sz="2800" dirty="0">
                    <a:solidFill>
                      <a:schemeClr val="tx1"/>
                    </a:solidFill>
                  </a:rPr>
                  <a:t>The buffer capacity of a solution depends on two factors:</a:t>
                </a:r>
              </a:p>
              <a:p>
                <a:pPr lvl="0">
                  <a:buFont typeface="Arial" panose="020B0604020202020204" pitchFamily="34" charset="0"/>
                  <a:buChar char="•"/>
                </a:pPr>
                <a:r>
                  <a:rPr lang="en-AU" sz="2800" dirty="0"/>
                  <a:t>The </a:t>
                </a:r>
                <a:r>
                  <a:rPr lang="en-AU" sz="2800" dirty="0">
                    <a:solidFill>
                      <a:schemeClr val="tx1"/>
                    </a:solidFill>
                  </a:rPr>
                  <a:t>relative concentrations </a:t>
                </a:r>
                <a:r>
                  <a:rPr lang="en-AU" sz="2800" dirty="0"/>
                  <a:t>of the weak acid (base) and its conjugate base (acid). Equal concentrations of these two offers the best buffering capacity.</a:t>
                </a:r>
              </a:p>
              <a:p>
                <a:pPr lvl="0">
                  <a:buFont typeface="Arial" panose="020B0604020202020204" pitchFamily="34" charset="0"/>
                  <a:buChar char="•"/>
                </a:pPr>
                <a:r>
                  <a:rPr lang="en-AU" sz="2800" dirty="0"/>
                  <a:t>The </a:t>
                </a:r>
                <a:r>
                  <a:rPr lang="en-AU" sz="2800" dirty="0">
                    <a:solidFill>
                      <a:schemeClr val="tx1"/>
                    </a:solidFill>
                  </a:rPr>
                  <a:t>concentration</a:t>
                </a:r>
                <a:r>
                  <a:rPr lang="en-AU" sz="2800" dirty="0"/>
                  <a:t> of the weak acid (base) and its conjugate base (acid). The greater the concentrations (in general) the greater the buffering capacity.</a:t>
                </a:r>
              </a:p>
              <a:p>
                <a:pPr lvl="0">
                  <a:buFont typeface="Arial" panose="020B0604020202020204" pitchFamily="34" charset="0"/>
                  <a:buChar char="•"/>
                </a:pPr>
                <a:r>
                  <a:rPr lang="en-AU" sz="2800" dirty="0"/>
                  <a:t>If relative concentrations are not the same, this will make the buffer less effective when reacting with more H</a:t>
                </a:r>
                <a:r>
                  <a:rPr lang="en-AU" sz="2800" baseline="-25000" dirty="0"/>
                  <a:t>3</a:t>
                </a:r>
                <a:r>
                  <a:rPr lang="en-AU" sz="2800" dirty="0"/>
                  <a:t>O</a:t>
                </a:r>
                <a:r>
                  <a:rPr lang="en-AU" sz="2800" baseline="30000" dirty="0"/>
                  <a:t>+</a:t>
                </a:r>
                <a:r>
                  <a:rPr lang="en-AU" sz="2800" dirty="0"/>
                  <a:t> or OH</a:t>
                </a:r>
                <a:r>
                  <a:rPr lang="en-AU" sz="2800" baseline="30000" dirty="0"/>
                  <a:t>―</a:t>
                </a:r>
                <a:r>
                  <a:rPr lang="en-AU" sz="2800" dirty="0"/>
                  <a:t> (depending on the buffer)</a:t>
                </a:r>
              </a:p>
              <a:p>
                <a:pPr marL="45720" lvl="0" indent="0" algn="ctr">
                  <a:buNone/>
                </a:pPr>
                <a:r>
                  <a:rPr lang="en-AU" sz="2800" dirty="0"/>
                  <a:t>e.g. HSO</a:t>
                </a:r>
                <a:r>
                  <a:rPr lang="en-AU" sz="2800" baseline="-25000" dirty="0"/>
                  <a:t>4</a:t>
                </a:r>
                <a:r>
                  <a:rPr lang="en-AU" sz="2800" baseline="30000" dirty="0"/>
                  <a:t>―</a:t>
                </a:r>
                <a:r>
                  <a:rPr lang="en-AU" sz="2800" dirty="0"/>
                  <a:t>  +  H</a:t>
                </a:r>
                <a:r>
                  <a:rPr lang="en-AU" sz="2800" baseline="-25000" dirty="0"/>
                  <a:t>2</a:t>
                </a:r>
                <a:r>
                  <a:rPr lang="en-AU" sz="2800" dirty="0"/>
                  <a:t>O  </a:t>
                </a:r>
                <a14:m>
                  <m:oMath xmlns:m="http://schemas.openxmlformats.org/officeDocument/2006/math">
                    <m:r>
                      <a:rPr lang="en-AU" sz="2800" b="1" i="1">
                        <a:solidFill>
                          <a:schemeClr val="tx1"/>
                        </a:solidFill>
                        <a:latin typeface="Cambria Math"/>
                      </a:rPr>
                      <m:t>⇌</m:t>
                    </m:r>
                  </m:oMath>
                </a14:m>
                <a:r>
                  <a:rPr lang="en-AU" sz="2800" dirty="0"/>
                  <a:t>  SO</a:t>
                </a:r>
                <a:r>
                  <a:rPr lang="en-AU" sz="2800" baseline="-25000" dirty="0"/>
                  <a:t>4</a:t>
                </a:r>
                <a:r>
                  <a:rPr lang="en-AU" sz="2800" baseline="30000" dirty="0"/>
                  <a:t>2-</a:t>
                </a:r>
                <a:r>
                  <a:rPr lang="en-AU" sz="2800" dirty="0"/>
                  <a:t>  +  H</a:t>
                </a:r>
                <a:r>
                  <a:rPr lang="en-AU" sz="2800" baseline="-25000" dirty="0"/>
                  <a:t>3</a:t>
                </a:r>
                <a:r>
                  <a:rPr lang="en-AU" sz="2800" dirty="0"/>
                  <a:t>O</a:t>
                </a:r>
                <a:r>
                  <a:rPr lang="en-AU" sz="2800" baseline="30000" dirty="0"/>
                  <a:t>+</a:t>
                </a:r>
                <a:r>
                  <a:rPr lang="en-AU" sz="2800" dirty="0"/>
                  <a:t>   </a:t>
                </a:r>
              </a:p>
              <a:p>
                <a:pPr marL="45720" indent="0">
                  <a:buNone/>
                </a:pPr>
                <a:r>
                  <a:rPr lang="en-AU" dirty="0"/>
                  <a:t>                           0.005 mol L</a:t>
                </a:r>
                <a:r>
                  <a:rPr lang="en-AU" baseline="30000" dirty="0"/>
                  <a:t>-1</a:t>
                </a:r>
                <a:r>
                  <a:rPr lang="en-AU" dirty="0"/>
                  <a:t>           1.00 mol L</a:t>
                </a:r>
                <a:r>
                  <a:rPr lang="en-AU" baseline="30000" dirty="0"/>
                  <a:t>-1</a:t>
                </a:r>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0" y="0"/>
                <a:ext cx="9144000" cy="6813376"/>
              </a:xfrm>
              <a:blipFill>
                <a:blip r:embed="rId3"/>
                <a:stretch>
                  <a:fillRect l="-1333" t="-805" r="-1600"/>
                </a:stretch>
              </a:blipFill>
            </p:spPr>
            <p:txBody>
              <a:bodyPr/>
              <a:lstStyle/>
              <a:p>
                <a:r>
                  <a:rPr lang="en-AU">
                    <a:noFill/>
                  </a:rPr>
                  <a:t> </a:t>
                </a:r>
              </a:p>
            </p:txBody>
          </p:sp>
        </mc:Fallback>
      </mc:AlternateContent>
    </p:spTree>
    <p:extLst>
      <p:ext uri="{BB962C8B-B14F-4D97-AF65-F5344CB8AC3E}">
        <p14:creationId xmlns:p14="http://schemas.microsoft.com/office/powerpoint/2010/main" val="375680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323528" y="260648"/>
                <a:ext cx="8712968" cy="6597352"/>
              </a:xfrm>
            </p:spPr>
            <p:txBody>
              <a:bodyPr>
                <a:normAutofit/>
              </a:bodyPr>
              <a:lstStyle/>
              <a:p>
                <a:r>
                  <a:rPr lang="en-AU" sz="2800" dirty="0"/>
                  <a:t>Blood has a system of buffers present in it to maintain a fairly consistent pH range between 7.35 and 7.45. This is essential to maintain the body systems functioning. </a:t>
                </a:r>
              </a:p>
              <a:p>
                <a:endParaRPr lang="en-AU" sz="2800" dirty="0"/>
              </a:p>
              <a:p>
                <a:r>
                  <a:rPr lang="en-AU" sz="2800" dirty="0"/>
                  <a:t>One of the buffer systems to help blood maintain this narrow pH range is the </a:t>
                </a:r>
                <a:r>
                  <a:rPr lang="en-AU" sz="2800" b="1" dirty="0"/>
                  <a:t>carbonic acid </a:t>
                </a:r>
                <a:r>
                  <a:rPr lang="en-AU" sz="2800" dirty="0"/>
                  <a:t>and</a:t>
                </a:r>
                <a:r>
                  <a:rPr lang="en-AU" sz="2800" b="1" dirty="0"/>
                  <a:t> hydrogen carbonate ion</a:t>
                </a:r>
                <a:r>
                  <a:rPr lang="en-AU" sz="2800" dirty="0"/>
                  <a:t> buffer system. Carbonic acid is the weak acid and the hydrogen carbonate ion is the weak conjugate base. </a:t>
                </a:r>
              </a:p>
              <a:p>
                <a:pPr marL="45720" indent="0">
                  <a:buNone/>
                </a:pPr>
                <a:r>
                  <a:rPr lang="en-AU" sz="2800" dirty="0"/>
                  <a:t>	</a:t>
                </a:r>
                <a:r>
                  <a:rPr lang="en-AU" sz="2800" dirty="0">
                    <a:solidFill>
                      <a:schemeClr val="tx1"/>
                    </a:solidFill>
                  </a:rPr>
                  <a:t>H</a:t>
                </a:r>
                <a:r>
                  <a:rPr lang="en-AU" sz="2800" baseline="-25000" dirty="0">
                    <a:solidFill>
                      <a:schemeClr val="tx1"/>
                    </a:solidFill>
                  </a:rPr>
                  <a:t>2</a:t>
                </a:r>
                <a:r>
                  <a:rPr lang="en-AU" sz="2800" dirty="0">
                    <a:solidFill>
                      <a:schemeClr val="tx1"/>
                    </a:solidFill>
                  </a:rPr>
                  <a:t>CO</a:t>
                </a:r>
                <a:r>
                  <a:rPr lang="en-AU" sz="2800" baseline="-25000" dirty="0">
                    <a:solidFill>
                      <a:schemeClr val="tx1"/>
                    </a:solidFill>
                  </a:rPr>
                  <a:t>3(</a:t>
                </a:r>
                <a:r>
                  <a:rPr lang="en-AU" sz="2800" baseline="-25000" dirty="0" err="1">
                    <a:solidFill>
                      <a:schemeClr val="tx1"/>
                    </a:solidFill>
                  </a:rPr>
                  <a:t>aq</a:t>
                </a:r>
                <a:r>
                  <a:rPr lang="en-AU" sz="2800" baseline="-25000" dirty="0">
                    <a:solidFill>
                      <a:schemeClr val="tx1"/>
                    </a:solidFill>
                  </a:rPr>
                  <a:t>)  </a:t>
                </a:r>
                <a:r>
                  <a:rPr lang="en-AU" sz="2800" dirty="0">
                    <a:solidFill>
                      <a:schemeClr val="tx1"/>
                    </a:solidFill>
                  </a:rPr>
                  <a:t>+  H</a:t>
                </a:r>
                <a:r>
                  <a:rPr lang="en-AU" sz="2800" baseline="-25000" dirty="0">
                    <a:solidFill>
                      <a:schemeClr val="tx1"/>
                    </a:solidFill>
                  </a:rPr>
                  <a:t>2</a:t>
                </a:r>
                <a:r>
                  <a:rPr lang="en-AU" sz="2800" dirty="0">
                    <a:solidFill>
                      <a:schemeClr val="tx1"/>
                    </a:solidFill>
                  </a:rPr>
                  <a:t>O</a:t>
                </a:r>
                <a:r>
                  <a:rPr lang="en-AU" sz="2800" baseline="-25000" dirty="0">
                    <a:solidFill>
                      <a:schemeClr val="tx1"/>
                    </a:solidFill>
                  </a:rPr>
                  <a:t>(l)   </a:t>
                </a:r>
                <a14:m>
                  <m:oMath xmlns:m="http://schemas.openxmlformats.org/officeDocument/2006/math">
                    <m:r>
                      <a:rPr lang="en-AU" sz="2800" i="1">
                        <a:solidFill>
                          <a:schemeClr val="tx1"/>
                        </a:solidFill>
                        <a:latin typeface="Cambria Math"/>
                      </a:rPr>
                      <m:t>⇌</m:t>
                    </m:r>
                  </m:oMath>
                </a14:m>
                <a:r>
                  <a:rPr lang="en-AU" sz="2800" dirty="0">
                    <a:solidFill>
                      <a:schemeClr val="tx1"/>
                    </a:solidFill>
                  </a:rPr>
                  <a:t>   HCO</a:t>
                </a:r>
                <a:r>
                  <a:rPr lang="en-AU" sz="2800" baseline="-25000" dirty="0">
                    <a:solidFill>
                      <a:schemeClr val="tx1"/>
                    </a:solidFill>
                  </a:rPr>
                  <a:t>3</a:t>
                </a:r>
                <a:r>
                  <a:rPr lang="en-AU" sz="2800" baseline="30000" dirty="0">
                    <a:solidFill>
                      <a:schemeClr val="tx1"/>
                    </a:solidFill>
                  </a:rPr>
                  <a:t>−</a:t>
                </a:r>
                <a:r>
                  <a:rPr lang="en-AU" sz="2800" baseline="-25000" dirty="0">
                    <a:solidFill>
                      <a:schemeClr val="tx1"/>
                    </a:solidFill>
                  </a:rPr>
                  <a:t>(</a:t>
                </a:r>
                <a:r>
                  <a:rPr lang="en-AU" sz="2800" baseline="-25000" dirty="0" err="1">
                    <a:solidFill>
                      <a:schemeClr val="tx1"/>
                    </a:solidFill>
                  </a:rPr>
                  <a:t>aq</a:t>
                </a:r>
                <a:r>
                  <a:rPr lang="en-AU" sz="2800" baseline="-25000" dirty="0">
                    <a:solidFill>
                      <a:schemeClr val="tx1"/>
                    </a:solidFill>
                  </a:rPr>
                  <a:t>)</a:t>
                </a:r>
                <a:r>
                  <a:rPr lang="en-AU" sz="2800" dirty="0">
                    <a:solidFill>
                      <a:schemeClr val="tx1"/>
                    </a:solidFill>
                  </a:rPr>
                  <a:t> + H</a:t>
                </a:r>
                <a:r>
                  <a:rPr lang="en-AU" sz="2800" baseline="-25000" dirty="0">
                    <a:solidFill>
                      <a:schemeClr val="tx1"/>
                    </a:solidFill>
                  </a:rPr>
                  <a:t>3</a:t>
                </a:r>
                <a:r>
                  <a:rPr lang="en-AU" sz="2800" dirty="0">
                    <a:solidFill>
                      <a:schemeClr val="tx1"/>
                    </a:solidFill>
                  </a:rPr>
                  <a:t>O</a:t>
                </a:r>
                <a:r>
                  <a:rPr lang="en-AU" sz="2800" baseline="30000" dirty="0">
                    <a:solidFill>
                      <a:schemeClr val="tx1"/>
                    </a:solidFill>
                  </a:rPr>
                  <a:t>+</a:t>
                </a:r>
                <a:r>
                  <a:rPr lang="en-AU" sz="2800" baseline="-25000" dirty="0">
                    <a:solidFill>
                      <a:schemeClr val="tx1"/>
                    </a:solidFill>
                  </a:rPr>
                  <a:t>(</a:t>
                </a:r>
                <a:r>
                  <a:rPr lang="en-AU" sz="2800" baseline="-25000" dirty="0" err="1">
                    <a:solidFill>
                      <a:schemeClr val="tx1"/>
                    </a:solidFill>
                  </a:rPr>
                  <a:t>aq</a:t>
                </a:r>
                <a:r>
                  <a:rPr lang="en-AU" sz="2800" baseline="-25000" dirty="0">
                    <a:solidFill>
                      <a:schemeClr val="tx1"/>
                    </a:solidFill>
                  </a:rPr>
                  <a:t>)</a:t>
                </a:r>
                <a:endParaRPr lang="en-AU" sz="2800" dirty="0">
                  <a:solidFill>
                    <a:schemeClr val="tx1"/>
                  </a:solidFill>
                </a:endParaRPr>
              </a:p>
              <a:p>
                <a:pPr marL="45720" indent="0" algn="ctr">
                  <a:buNone/>
                </a:pPr>
                <a:endParaRPr lang="en-AU" sz="2400" dirty="0">
                  <a:solidFill>
                    <a:schemeClr val="tx1"/>
                  </a:solidFill>
                </a:endParaRPr>
              </a:p>
              <a:p>
                <a:pPr marL="45720" indent="0" algn="ctr">
                  <a:buNone/>
                </a:pPr>
                <a:r>
                  <a:rPr lang="en-AU" sz="2800" dirty="0">
                    <a:solidFill>
                      <a:schemeClr val="tx1"/>
                    </a:solidFill>
                  </a:rPr>
                  <a:t>H</a:t>
                </a:r>
                <a:r>
                  <a:rPr lang="en-AU" sz="2800" baseline="-25000" dirty="0">
                    <a:solidFill>
                      <a:schemeClr val="tx1"/>
                    </a:solidFill>
                  </a:rPr>
                  <a:t>2</a:t>
                </a:r>
                <a:r>
                  <a:rPr lang="en-AU" sz="2800" dirty="0">
                    <a:solidFill>
                      <a:schemeClr val="tx1"/>
                    </a:solidFill>
                  </a:rPr>
                  <a:t>CO</a:t>
                </a:r>
                <a:r>
                  <a:rPr lang="en-AU" sz="2800" baseline="-25000" dirty="0">
                    <a:solidFill>
                      <a:schemeClr val="tx1"/>
                    </a:solidFill>
                  </a:rPr>
                  <a:t>3(</a:t>
                </a:r>
                <a:r>
                  <a:rPr lang="en-AU" sz="2800" baseline="-25000" dirty="0" err="1">
                    <a:solidFill>
                      <a:schemeClr val="tx1"/>
                    </a:solidFill>
                  </a:rPr>
                  <a:t>aq</a:t>
                </a:r>
                <a:r>
                  <a:rPr lang="en-AU" sz="2800" baseline="-25000" dirty="0">
                    <a:solidFill>
                      <a:schemeClr val="tx1"/>
                    </a:solidFill>
                  </a:rPr>
                  <a:t>) </a:t>
                </a:r>
                <a14:m>
                  <m:oMath xmlns:m="http://schemas.openxmlformats.org/officeDocument/2006/math">
                    <m:r>
                      <a:rPr lang="en-AU" sz="2800" i="1">
                        <a:solidFill>
                          <a:schemeClr val="tx1"/>
                        </a:solidFill>
                        <a:latin typeface="Cambria Math"/>
                      </a:rPr>
                      <m:t>⇌</m:t>
                    </m:r>
                  </m:oMath>
                </a14:m>
                <a:r>
                  <a:rPr lang="en-AU" sz="2800" dirty="0">
                    <a:solidFill>
                      <a:schemeClr val="tx1"/>
                    </a:solidFill>
                  </a:rPr>
                  <a:t>   CO</a:t>
                </a:r>
                <a:r>
                  <a:rPr lang="en-AU" sz="2800" baseline="-25000" dirty="0">
                    <a:solidFill>
                      <a:schemeClr val="tx1"/>
                    </a:solidFill>
                  </a:rPr>
                  <a:t>2(g)</a:t>
                </a:r>
                <a:r>
                  <a:rPr lang="en-AU" sz="2800" dirty="0">
                    <a:solidFill>
                      <a:schemeClr val="tx1"/>
                    </a:solidFill>
                  </a:rPr>
                  <a:t> + H</a:t>
                </a:r>
                <a:r>
                  <a:rPr lang="en-AU" sz="2800" baseline="-25000" dirty="0">
                    <a:solidFill>
                      <a:schemeClr val="tx1"/>
                    </a:solidFill>
                  </a:rPr>
                  <a:t>2</a:t>
                </a:r>
                <a:r>
                  <a:rPr lang="en-AU" sz="2800" dirty="0">
                    <a:solidFill>
                      <a:schemeClr val="tx1"/>
                    </a:solidFill>
                  </a:rPr>
                  <a:t>O</a:t>
                </a:r>
                <a:r>
                  <a:rPr lang="en-AU" sz="2800" baseline="-25000" dirty="0">
                    <a:solidFill>
                      <a:schemeClr val="tx1"/>
                    </a:solidFill>
                  </a:rPr>
                  <a:t>(</a:t>
                </a:r>
                <a:r>
                  <a:rPr lang="en-AU" sz="2800" i="1" baseline="-25000" dirty="0">
                    <a:solidFill>
                      <a:schemeClr val="tx1"/>
                    </a:solidFill>
                  </a:rPr>
                  <a:t>l</a:t>
                </a:r>
                <a:r>
                  <a:rPr lang="en-AU" sz="2800" baseline="-25000" dirty="0">
                    <a:solidFill>
                      <a:schemeClr val="tx1"/>
                    </a:solidFill>
                  </a:rPr>
                  <a:t>)</a:t>
                </a:r>
                <a:endParaRPr lang="en-AU" sz="2800" dirty="0">
                  <a:solidFill>
                    <a:schemeClr val="tx1"/>
                  </a:solidFill>
                </a:endParaRPr>
              </a:p>
              <a:p>
                <a:pPr algn="ct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323528" y="260648"/>
                <a:ext cx="8712968" cy="6597352"/>
              </a:xfrm>
              <a:blipFill>
                <a:blip r:embed="rId2"/>
                <a:stretch>
                  <a:fillRect l="-1470" t="-2588" r="-1400"/>
                </a:stretch>
              </a:blipFill>
            </p:spPr>
            <p:txBody>
              <a:bodyPr/>
              <a:lstStyle/>
              <a:p>
                <a:r>
                  <a:rPr lang="en-AU">
                    <a:noFill/>
                  </a:rPr>
                  <a:t> </a:t>
                </a:r>
              </a:p>
            </p:txBody>
          </p:sp>
        </mc:Fallback>
      </mc:AlternateContent>
    </p:spTree>
    <p:extLst>
      <p:ext uri="{BB962C8B-B14F-4D97-AF65-F5344CB8AC3E}">
        <p14:creationId xmlns:p14="http://schemas.microsoft.com/office/powerpoint/2010/main" val="81298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116632"/>
            <a:ext cx="8820472" cy="6480720"/>
          </a:xfrm>
        </p:spPr>
        <p:txBody>
          <a:bodyPr>
            <a:normAutofit/>
          </a:bodyPr>
          <a:lstStyle/>
          <a:p>
            <a:r>
              <a:rPr lang="en-AU" sz="2800" b="1" dirty="0">
                <a:solidFill>
                  <a:srgbClr val="FF0000"/>
                </a:solidFill>
              </a:rPr>
              <a:t>If excess H</a:t>
            </a:r>
            <a:r>
              <a:rPr lang="en-AU" sz="2800" b="1" baseline="30000" dirty="0">
                <a:solidFill>
                  <a:srgbClr val="FF0000"/>
                </a:solidFill>
              </a:rPr>
              <a:t>+ </a:t>
            </a:r>
            <a:r>
              <a:rPr lang="en-AU" sz="2800" b="1" dirty="0">
                <a:solidFill>
                  <a:srgbClr val="FF0000"/>
                </a:solidFill>
              </a:rPr>
              <a:t>is present in the blood this is reduced as equilibrium shifts to the left as the HCO</a:t>
            </a:r>
            <a:r>
              <a:rPr lang="en-AU" sz="2800" b="1" baseline="-25000" dirty="0">
                <a:solidFill>
                  <a:srgbClr val="FF0000"/>
                </a:solidFill>
              </a:rPr>
              <a:t>3</a:t>
            </a:r>
            <a:r>
              <a:rPr lang="en-AU" sz="2800" b="1" baseline="30000" dirty="0">
                <a:solidFill>
                  <a:srgbClr val="FF0000"/>
                </a:solidFill>
              </a:rPr>
              <a:t>‒</a:t>
            </a:r>
            <a:r>
              <a:rPr lang="en-AU" sz="2800" b="1" dirty="0">
                <a:solidFill>
                  <a:srgbClr val="FF0000"/>
                </a:solidFill>
              </a:rPr>
              <a:t> reacts with the excess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dirty="0">
                <a:solidFill>
                  <a:srgbClr val="FF0000"/>
                </a:solidFill>
              </a:rPr>
              <a:t>. If blood becomes basic,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dirty="0">
                <a:solidFill>
                  <a:srgbClr val="FF0000"/>
                </a:solidFill>
              </a:rPr>
              <a:t>]</a:t>
            </a:r>
            <a:r>
              <a:rPr lang="en-AU" sz="2800" b="1" baseline="30000" dirty="0">
                <a:solidFill>
                  <a:srgbClr val="FF0000"/>
                </a:solidFill>
              </a:rPr>
              <a:t> </a:t>
            </a:r>
            <a:r>
              <a:rPr lang="en-AU" sz="2800" b="1" dirty="0">
                <a:solidFill>
                  <a:srgbClr val="FF0000"/>
                </a:solidFill>
              </a:rPr>
              <a:t>falls too low,</a:t>
            </a:r>
            <a:r>
              <a:rPr lang="en-AU" sz="2800" b="1" baseline="30000" dirty="0">
                <a:solidFill>
                  <a:srgbClr val="FF0000"/>
                </a:solidFill>
              </a:rPr>
              <a:t> </a:t>
            </a:r>
            <a:r>
              <a:rPr lang="en-AU" sz="2800" b="1" dirty="0">
                <a:solidFill>
                  <a:srgbClr val="FF0000"/>
                </a:solidFill>
              </a:rPr>
              <a:t>equilibrium shifts to the right producing more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dirty="0">
                <a:solidFill>
                  <a:srgbClr val="FF0000"/>
                </a:solidFill>
              </a:rPr>
              <a:t>.</a:t>
            </a:r>
            <a:endParaRPr lang="en-AU" sz="2800" dirty="0">
              <a:solidFill>
                <a:srgbClr val="FF0000"/>
              </a:solidFill>
            </a:endParaRPr>
          </a:p>
          <a:p>
            <a:r>
              <a:rPr lang="en-AU" sz="2800" b="1" dirty="0">
                <a:solidFill>
                  <a:srgbClr val="FF0000"/>
                </a:solidFill>
              </a:rPr>
              <a:t>An enzyme found in blood called carbonic anhydrase catalyses the formation of carbonic acid from carbon dioxide which ensures the equilibrium adjusts quickly to changes in H</a:t>
            </a:r>
            <a:r>
              <a:rPr lang="en-AU" sz="2800" b="1" baseline="-25000" dirty="0">
                <a:solidFill>
                  <a:srgbClr val="FF0000"/>
                </a:solidFill>
              </a:rPr>
              <a:t>2</a:t>
            </a:r>
            <a:r>
              <a:rPr lang="en-AU" sz="2800" b="1" dirty="0">
                <a:solidFill>
                  <a:srgbClr val="FF0000"/>
                </a:solidFill>
              </a:rPr>
              <a:t>CO</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 </a:t>
            </a:r>
            <a:r>
              <a:rPr lang="en-AU" sz="2800" b="1" dirty="0">
                <a:solidFill>
                  <a:srgbClr val="FF0000"/>
                </a:solidFill>
              </a:rPr>
              <a:t>or CO</a:t>
            </a:r>
            <a:r>
              <a:rPr lang="en-AU" sz="2800" b="1" baseline="-25000" dirty="0">
                <a:solidFill>
                  <a:srgbClr val="FF0000"/>
                </a:solidFill>
              </a:rPr>
              <a:t>2(</a:t>
            </a:r>
            <a:r>
              <a:rPr lang="en-AU" sz="2800" b="1" baseline="-25000" dirty="0" err="1">
                <a:solidFill>
                  <a:srgbClr val="FF0000"/>
                </a:solidFill>
              </a:rPr>
              <a:t>aq</a:t>
            </a:r>
            <a:r>
              <a:rPr lang="en-AU" sz="2800" b="1" baseline="-25000" dirty="0">
                <a:solidFill>
                  <a:srgbClr val="FF0000"/>
                </a:solidFill>
              </a:rPr>
              <a:t>).</a:t>
            </a:r>
            <a:endParaRPr lang="en-AU" sz="2800" dirty="0">
              <a:solidFill>
                <a:srgbClr val="FF0000"/>
              </a:solidFill>
            </a:endParaRPr>
          </a:p>
          <a:p>
            <a:r>
              <a:rPr lang="en-AU" sz="2800" b="1" dirty="0">
                <a:solidFill>
                  <a:srgbClr val="FF0000"/>
                </a:solidFill>
              </a:rPr>
              <a:t>The H</a:t>
            </a:r>
            <a:r>
              <a:rPr lang="en-AU" sz="2800" b="1" baseline="-25000" dirty="0">
                <a:solidFill>
                  <a:srgbClr val="FF0000"/>
                </a:solidFill>
              </a:rPr>
              <a:t>2</a:t>
            </a:r>
            <a:r>
              <a:rPr lang="en-AU" sz="2800" b="1" dirty="0">
                <a:solidFill>
                  <a:srgbClr val="FF0000"/>
                </a:solidFill>
              </a:rPr>
              <a:t>CO</a:t>
            </a:r>
            <a:r>
              <a:rPr lang="en-AU" sz="2800" b="1" baseline="-25000" dirty="0">
                <a:solidFill>
                  <a:srgbClr val="FF0000"/>
                </a:solidFill>
              </a:rPr>
              <a:t>3</a:t>
            </a:r>
            <a:r>
              <a:rPr lang="en-AU" sz="2800" b="1" dirty="0">
                <a:solidFill>
                  <a:srgbClr val="FF0000"/>
                </a:solidFill>
              </a:rPr>
              <a:t>/HCO</a:t>
            </a:r>
            <a:r>
              <a:rPr lang="en-AU" sz="2800" b="1" baseline="-25000" dirty="0">
                <a:solidFill>
                  <a:srgbClr val="FF0000"/>
                </a:solidFill>
              </a:rPr>
              <a:t>3</a:t>
            </a:r>
            <a:r>
              <a:rPr lang="en-AU" sz="2800" b="1" baseline="30000" dirty="0">
                <a:solidFill>
                  <a:srgbClr val="FF0000"/>
                </a:solidFill>
              </a:rPr>
              <a:t>–</a:t>
            </a:r>
            <a:r>
              <a:rPr lang="en-AU" sz="2800" b="1" dirty="0">
                <a:solidFill>
                  <a:srgbClr val="FF0000"/>
                </a:solidFill>
              </a:rPr>
              <a:t>/CO</a:t>
            </a:r>
            <a:r>
              <a:rPr lang="en-AU" sz="2800" b="1" baseline="-25000" dirty="0">
                <a:solidFill>
                  <a:srgbClr val="FF0000"/>
                </a:solidFill>
              </a:rPr>
              <a:t>2</a:t>
            </a:r>
            <a:r>
              <a:rPr lang="en-AU" sz="2800" b="1" dirty="0">
                <a:solidFill>
                  <a:srgbClr val="FF0000"/>
                </a:solidFill>
              </a:rPr>
              <a:t> buffer system is particularly useful because it allows the excess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 </a:t>
            </a:r>
            <a:r>
              <a:rPr lang="en-AU" sz="2800" b="1" dirty="0">
                <a:solidFill>
                  <a:srgbClr val="FF0000"/>
                </a:solidFill>
              </a:rPr>
              <a:t>to exit the body through the lungs as CO</a:t>
            </a:r>
            <a:r>
              <a:rPr lang="en-AU" sz="2800" b="1" baseline="-25000" dirty="0">
                <a:solidFill>
                  <a:srgbClr val="FF0000"/>
                </a:solidFill>
              </a:rPr>
              <a:t>2</a:t>
            </a:r>
            <a:r>
              <a:rPr lang="en-AU" sz="2800" b="1" dirty="0">
                <a:solidFill>
                  <a:srgbClr val="FF0000"/>
                </a:solidFill>
              </a:rPr>
              <a:t>. </a:t>
            </a:r>
            <a:endParaRPr lang="en-AU" sz="2800" dirty="0">
              <a:solidFill>
                <a:srgbClr val="FF0000"/>
              </a:solidFill>
            </a:endParaRPr>
          </a:p>
          <a:p>
            <a:endParaRPr lang="en-AU" dirty="0"/>
          </a:p>
        </p:txBody>
      </p:sp>
    </p:spTree>
    <p:extLst>
      <p:ext uri="{BB962C8B-B14F-4D97-AF65-F5344CB8AC3E}">
        <p14:creationId xmlns:p14="http://schemas.microsoft.com/office/powerpoint/2010/main" val="157726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6632"/>
            <a:ext cx="9036496" cy="6408712"/>
          </a:xfrm>
        </p:spPr>
        <p:txBody>
          <a:bodyPr/>
          <a:lstStyle/>
          <a:p>
            <a:r>
              <a:rPr lang="en-AU" sz="2800" dirty="0"/>
              <a:t>Another blood buffer system is the </a:t>
            </a:r>
            <a:r>
              <a:rPr lang="en-AU" sz="2800" dirty="0" err="1"/>
              <a:t>dihydrogenphosphate</a:t>
            </a:r>
            <a:r>
              <a:rPr lang="en-AU" sz="2800" dirty="0"/>
              <a:t> and </a:t>
            </a:r>
            <a:r>
              <a:rPr lang="en-AU" sz="2800" dirty="0" err="1"/>
              <a:t>hydrogenphosphate</a:t>
            </a:r>
            <a:r>
              <a:rPr lang="en-AU" sz="2800" dirty="0"/>
              <a:t>, H</a:t>
            </a:r>
            <a:r>
              <a:rPr lang="en-AU" sz="2800" baseline="-25000" dirty="0"/>
              <a:t>2</a:t>
            </a:r>
            <a:r>
              <a:rPr lang="en-AU" sz="2800" dirty="0"/>
              <a:t>PO</a:t>
            </a:r>
            <a:r>
              <a:rPr lang="en-AU" sz="2800" baseline="-25000" dirty="0"/>
              <a:t>4</a:t>
            </a:r>
            <a:r>
              <a:rPr lang="en-AU" sz="2800" baseline="30000" dirty="0"/>
              <a:t>–</a:t>
            </a:r>
            <a:r>
              <a:rPr lang="en-AU" sz="2800" dirty="0"/>
              <a:t>/HPO</a:t>
            </a:r>
            <a:r>
              <a:rPr lang="en-AU" sz="2800" baseline="-25000" dirty="0"/>
              <a:t>4</a:t>
            </a:r>
            <a:r>
              <a:rPr lang="en-AU" sz="2800" baseline="30000" dirty="0"/>
              <a:t>2-</a:t>
            </a:r>
            <a:r>
              <a:rPr lang="en-AU" sz="2800" dirty="0"/>
              <a:t> buffer system. </a:t>
            </a:r>
          </a:p>
          <a:p>
            <a:endParaRPr lang="en-AU" dirty="0"/>
          </a:p>
        </p:txBody>
      </p:sp>
    </p:spTree>
    <p:extLst>
      <p:ext uri="{BB962C8B-B14F-4D97-AF65-F5344CB8AC3E}">
        <p14:creationId xmlns:p14="http://schemas.microsoft.com/office/powerpoint/2010/main" val="387512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6779096" cy="1252538"/>
          </a:xfrm>
        </p:spPr>
        <p:txBody>
          <a:bodyPr/>
          <a:lstStyle/>
          <a:p>
            <a:pPr>
              <a:defRPr/>
            </a:pPr>
            <a:r>
              <a:rPr lang="en-AU" dirty="0">
                <a:solidFill>
                  <a:srgbClr val="FF0000"/>
                </a:solidFill>
                <a:effectLst/>
              </a:rPr>
              <a:t>Acid-Base Titrations</a:t>
            </a:r>
            <a:br>
              <a:rPr lang="en-AU" dirty="0">
                <a:solidFill>
                  <a:srgbClr val="FF0000"/>
                </a:solidFill>
                <a:effectLst/>
              </a:rPr>
            </a:br>
            <a:endParaRPr lang="en-AU" dirty="0">
              <a:solidFill>
                <a:srgbClr val="FF0000"/>
              </a:solidFill>
            </a:endParaRPr>
          </a:p>
        </p:txBody>
      </p:sp>
      <p:sp>
        <p:nvSpPr>
          <p:cNvPr id="3" name="Content Placeholder 2"/>
          <p:cNvSpPr>
            <a:spLocks noGrp="1"/>
          </p:cNvSpPr>
          <p:nvPr>
            <p:ph idx="4294967295"/>
          </p:nvPr>
        </p:nvSpPr>
        <p:spPr>
          <a:xfrm>
            <a:off x="467544" y="1412776"/>
            <a:ext cx="8229600" cy="5204048"/>
          </a:xfrm>
          <a:prstGeom prst="rect">
            <a:avLst/>
          </a:prstGeom>
        </p:spPr>
        <p:txBody>
          <a:bodyPr rtlCol="0">
            <a:normAutofit/>
          </a:bodyPr>
          <a:lstStyle/>
          <a:p>
            <a:pPr marL="438912" indent="-320040">
              <a:spcBef>
                <a:spcPts val="0"/>
              </a:spcBef>
              <a:spcAft>
                <a:spcPts val="0"/>
              </a:spcAft>
              <a:buFont typeface="Arial" pitchFamily="34" charset="0"/>
              <a:buChar char="•"/>
              <a:defRPr/>
            </a:pPr>
            <a:r>
              <a:rPr lang="en-AU" sz="2800" dirty="0"/>
              <a:t>Acid- base titrations (also called volumetric analysis) are an analytical procedure often used to determine the concentration of a solution or the amount of a particular substance present. </a:t>
            </a:r>
          </a:p>
          <a:p>
            <a:pPr marL="438912" indent="-320040">
              <a:spcBef>
                <a:spcPts val="0"/>
              </a:spcBef>
              <a:spcAft>
                <a:spcPts val="0"/>
              </a:spcAft>
              <a:buFont typeface="Arial" pitchFamily="34" charset="0"/>
              <a:buChar char="•"/>
              <a:defRPr/>
            </a:pPr>
            <a:r>
              <a:rPr lang="en-AU" sz="2800" dirty="0"/>
              <a:t>The concentration of one solution must be accurately known. This is called the </a:t>
            </a:r>
            <a:r>
              <a:rPr lang="en-AU" sz="2800" b="1" dirty="0"/>
              <a:t>standard solution. </a:t>
            </a:r>
            <a:r>
              <a:rPr lang="en-AU" sz="2800" dirty="0"/>
              <a:t>The purpose of the titration is to determine the concentration of the acid or base in the unknown solution.</a:t>
            </a:r>
          </a:p>
          <a:p>
            <a:pPr marL="438912" indent="-320040" fontAlgn="auto">
              <a:spcBef>
                <a:spcPts val="0"/>
              </a:spcBef>
              <a:spcAft>
                <a:spcPts val="0"/>
              </a:spcAft>
              <a:buFont typeface="Arial" pitchFamily="34" charset="0"/>
              <a:buChar char="•"/>
              <a:defRPr/>
            </a:pPr>
            <a:endParaRPr lang="en-AU" dirty="0"/>
          </a:p>
        </p:txBody>
      </p:sp>
    </p:spTree>
    <p:extLst>
      <p:ext uri="{BB962C8B-B14F-4D97-AF65-F5344CB8AC3E}">
        <p14:creationId xmlns:p14="http://schemas.microsoft.com/office/powerpoint/2010/main" val="9673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sz="quarter" idx="13"/>
          </p:nvPr>
        </p:nvSpPr>
        <p:spPr>
          <a:xfrm>
            <a:off x="0" y="0"/>
            <a:ext cx="9144000" cy="6741368"/>
          </a:xfrm>
        </p:spPr>
        <p:txBody>
          <a:bodyPr>
            <a:normAutofit/>
          </a:bodyPr>
          <a:lstStyle/>
          <a:p>
            <a:pPr marL="45720" indent="0">
              <a:buNone/>
            </a:pPr>
            <a:r>
              <a:rPr lang="en-AU" sz="2400" b="1" dirty="0"/>
              <a:t>Five main pieces of equipment are used in titrations: </a:t>
            </a:r>
          </a:p>
          <a:p>
            <a:pPr lvl="0"/>
            <a:r>
              <a:rPr lang="en-AU" sz="2400" b="1" dirty="0"/>
              <a:t>Pipette – used to accurately deliver a known volume (aliquot) of liquid. It is rinsed with the liquid to be delivered from it prior to use. </a:t>
            </a:r>
          </a:p>
          <a:p>
            <a:pPr lvl="0"/>
            <a:r>
              <a:rPr lang="en-AU" sz="2400" b="1" dirty="0"/>
              <a:t>Burette – used to accurately deliver a variable volume (titre) of liquid.</a:t>
            </a:r>
          </a:p>
          <a:p>
            <a:r>
              <a:rPr lang="en-AU" sz="2400" b="1" dirty="0"/>
              <a:t>It is rinsed with the liquid to be delivered from it prior to use.</a:t>
            </a:r>
          </a:p>
          <a:p>
            <a:pPr lvl="0"/>
            <a:r>
              <a:rPr lang="en-AU" sz="2400" b="1" dirty="0"/>
              <a:t>Volumetric flask – used to prepare an accurately known volume of solution.</a:t>
            </a:r>
          </a:p>
          <a:p>
            <a:r>
              <a:rPr lang="en-AU" sz="2400" b="1" dirty="0"/>
              <a:t>It is rinsed with de-ionised water prior to use.</a:t>
            </a:r>
          </a:p>
          <a:p>
            <a:pPr lvl="0"/>
            <a:r>
              <a:rPr lang="en-AU" sz="2400" b="1" dirty="0"/>
              <a:t>Analytical balance – used to weigh out an accurately known mass.</a:t>
            </a:r>
          </a:p>
          <a:p>
            <a:pPr lvl="0"/>
            <a:r>
              <a:rPr lang="en-AU" sz="2400" b="1" dirty="0"/>
              <a:t>Conical flask – used to hold the solutions during the titration. It is rinsed with de-ionised water prior to use. </a:t>
            </a:r>
          </a:p>
          <a:p>
            <a:endParaRPr lang="en-AU" dirty="0"/>
          </a:p>
        </p:txBody>
      </p:sp>
    </p:spTree>
    <p:extLst>
      <p:ext uri="{BB962C8B-B14F-4D97-AF65-F5344CB8AC3E}">
        <p14:creationId xmlns:p14="http://schemas.microsoft.com/office/powerpoint/2010/main" val="334845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04" y="1751310"/>
            <a:ext cx="2760662" cy="276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58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693" y="1751310"/>
            <a:ext cx="12858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4"/>
          <p:cNvSpPr txBox="1"/>
          <p:nvPr/>
        </p:nvSpPr>
        <p:spPr>
          <a:xfrm>
            <a:off x="756792" y="5013176"/>
            <a:ext cx="2716882" cy="584775"/>
          </a:xfrm>
          <a:prstGeom prst="rect">
            <a:avLst/>
          </a:prstGeom>
          <a:noFill/>
        </p:spPr>
        <p:txBody>
          <a:bodyPr wrap="square" rtlCol="0">
            <a:spAutoFit/>
          </a:bodyPr>
          <a:lstStyle/>
          <a:p>
            <a:r>
              <a:rPr lang="en-US" sz="3200" dirty="0"/>
              <a:t>Pipette</a:t>
            </a:r>
            <a:endParaRPr lang="en-AU" sz="3200" dirty="0"/>
          </a:p>
        </p:txBody>
      </p:sp>
      <p:sp>
        <p:nvSpPr>
          <p:cNvPr id="6" name="TextBox 5"/>
          <p:cNvSpPr txBox="1"/>
          <p:nvPr/>
        </p:nvSpPr>
        <p:spPr>
          <a:xfrm>
            <a:off x="5148064" y="5274786"/>
            <a:ext cx="3312368" cy="584775"/>
          </a:xfrm>
          <a:prstGeom prst="rect">
            <a:avLst/>
          </a:prstGeom>
          <a:noFill/>
        </p:spPr>
        <p:txBody>
          <a:bodyPr wrap="square" rtlCol="0">
            <a:spAutoFit/>
          </a:bodyPr>
          <a:lstStyle/>
          <a:p>
            <a:r>
              <a:rPr lang="en-US" sz="3200" dirty="0"/>
              <a:t>Volumetric flask</a:t>
            </a:r>
            <a:endParaRPr lang="en-AU" sz="3200" dirty="0"/>
          </a:p>
        </p:txBody>
      </p:sp>
    </p:spTree>
    <p:extLst>
      <p:ext uri="{BB962C8B-B14F-4D97-AF65-F5344CB8AC3E}">
        <p14:creationId xmlns:p14="http://schemas.microsoft.com/office/powerpoint/2010/main" val="36635839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pic>
        <p:nvPicPr>
          <p:cNvPr id="4" name="Picture 5"/>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483768" y="-3448"/>
            <a:ext cx="2232248" cy="665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7" name="TextBox 6"/>
          <p:cNvSpPr txBox="1"/>
          <p:nvPr/>
        </p:nvSpPr>
        <p:spPr>
          <a:xfrm>
            <a:off x="4283968" y="1933814"/>
            <a:ext cx="2952328" cy="584775"/>
          </a:xfrm>
          <a:prstGeom prst="rect">
            <a:avLst/>
          </a:prstGeom>
          <a:noFill/>
        </p:spPr>
        <p:txBody>
          <a:bodyPr wrap="square" rtlCol="0">
            <a:spAutoFit/>
          </a:bodyPr>
          <a:lstStyle/>
          <a:p>
            <a:r>
              <a:rPr lang="en-US" sz="3200" dirty="0"/>
              <a:t>Burette</a:t>
            </a:r>
            <a:endParaRPr lang="en-AU" sz="3200" dirty="0"/>
          </a:p>
        </p:txBody>
      </p:sp>
      <p:sp>
        <p:nvSpPr>
          <p:cNvPr id="9" name="TextBox 8"/>
          <p:cNvSpPr txBox="1"/>
          <p:nvPr/>
        </p:nvSpPr>
        <p:spPr>
          <a:xfrm>
            <a:off x="4716016" y="5661248"/>
            <a:ext cx="2952328" cy="584775"/>
          </a:xfrm>
          <a:prstGeom prst="rect">
            <a:avLst/>
          </a:prstGeom>
          <a:noFill/>
        </p:spPr>
        <p:txBody>
          <a:bodyPr wrap="square" rtlCol="0">
            <a:spAutoFit/>
          </a:bodyPr>
          <a:lstStyle/>
          <a:p>
            <a:r>
              <a:rPr lang="en-US" sz="3200" dirty="0"/>
              <a:t>Conical flask</a:t>
            </a:r>
            <a:endParaRPr lang="en-AU" sz="3200" dirty="0"/>
          </a:p>
        </p:txBody>
      </p:sp>
    </p:spTree>
    <p:extLst>
      <p:ext uri="{BB962C8B-B14F-4D97-AF65-F5344CB8AC3E}">
        <p14:creationId xmlns:p14="http://schemas.microsoft.com/office/powerpoint/2010/main" val="1299349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0"/>
            <a:ext cx="9144000" cy="6858000"/>
          </a:xfrm>
        </p:spPr>
        <p:txBody>
          <a:bodyPr>
            <a:normAutofit/>
          </a:bodyPr>
          <a:lstStyle/>
          <a:p>
            <a:r>
              <a:rPr lang="en-AU" sz="3200" dirty="0">
                <a:solidFill>
                  <a:srgbClr val="FF0000"/>
                </a:solidFill>
              </a:rPr>
              <a:t>In the titration process, an aliquot of the standard solution is added to a conical flask. </a:t>
            </a:r>
          </a:p>
          <a:p>
            <a:r>
              <a:rPr lang="en-AU" sz="3200" dirty="0">
                <a:solidFill>
                  <a:srgbClr val="FF0000"/>
                </a:solidFill>
              </a:rPr>
              <a:t>A titre of the unknown solution is then carefully added from a burette into the conical flask until the reaction between the acid and base is complete. </a:t>
            </a:r>
          </a:p>
          <a:p>
            <a:r>
              <a:rPr lang="en-AU" sz="3200" dirty="0">
                <a:solidFill>
                  <a:srgbClr val="FF0000"/>
                </a:solidFill>
              </a:rPr>
              <a:t>This theoretical point in the titration when neither acid nor base remain is called the equivalence point. </a:t>
            </a:r>
          </a:p>
          <a:p>
            <a:r>
              <a:rPr lang="en-US" sz="3200" dirty="0">
                <a:solidFill>
                  <a:srgbClr val="FF0000"/>
                </a:solidFill>
              </a:rPr>
              <a:t>The </a:t>
            </a:r>
            <a:r>
              <a:rPr lang="en-US" sz="3200" dirty="0" err="1">
                <a:solidFill>
                  <a:srgbClr val="FF0000"/>
                </a:solidFill>
              </a:rPr>
              <a:t>equilvalence</a:t>
            </a:r>
            <a:r>
              <a:rPr lang="en-US" sz="3200" dirty="0">
                <a:solidFill>
                  <a:srgbClr val="FF0000"/>
                </a:solidFill>
              </a:rPr>
              <a:t> point occurs when stoichiometrically equivalent amounts of acid and base (reactants) have reacted.</a:t>
            </a:r>
            <a:endParaRPr lang="en-AU" sz="3200" dirty="0">
              <a:solidFill>
                <a:srgbClr val="FF0000"/>
              </a:solidFill>
            </a:endParaRPr>
          </a:p>
          <a:p>
            <a:endParaRPr lang="en-AU" dirty="0"/>
          </a:p>
        </p:txBody>
      </p:sp>
    </p:spTree>
    <p:extLst>
      <p:ext uri="{BB962C8B-B14F-4D97-AF65-F5344CB8AC3E}">
        <p14:creationId xmlns:p14="http://schemas.microsoft.com/office/powerpoint/2010/main" val="71643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4893584"/>
          </a:xfrm>
          <a:prstGeom prst="rect">
            <a:avLst/>
          </a:prstGeom>
        </p:spPr>
        <p:txBody>
          <a:bodyPr wrap="square">
            <a:spAutoFit/>
          </a:bodyPr>
          <a:lstStyle/>
          <a:p>
            <a:pPr lvl="0"/>
            <a:r>
              <a:rPr lang="en-AU" sz="2800" b="1" dirty="0"/>
              <a:t>ACID   +   HYDROGENCARBONATE   →   SALT   +   H</a:t>
            </a:r>
            <a:r>
              <a:rPr lang="en-AU" sz="2800" b="1" baseline="-25000" dirty="0"/>
              <a:t>2</a:t>
            </a:r>
            <a:r>
              <a:rPr lang="en-AU" sz="2800" b="1" dirty="0"/>
              <a:t>O   +   CO</a:t>
            </a:r>
            <a:r>
              <a:rPr lang="en-AU" sz="2800" b="1" baseline="-25000" dirty="0"/>
              <a:t>2(g)</a:t>
            </a:r>
            <a:endParaRPr lang="en-AU" sz="2800" dirty="0"/>
          </a:p>
          <a:p>
            <a:r>
              <a:rPr lang="en-AU" sz="2800" dirty="0"/>
              <a:t>(</a:t>
            </a:r>
            <a:r>
              <a:rPr lang="en-AU" sz="2800" dirty="0" err="1"/>
              <a:t>Eg</a:t>
            </a:r>
            <a:r>
              <a:rPr lang="en-AU" sz="2800" dirty="0"/>
              <a:t>: Ethanoic acid solution is added to solid zinc </a:t>
            </a:r>
            <a:r>
              <a:rPr lang="en-AU" sz="2800" dirty="0" err="1"/>
              <a:t>hydrogencarbonate</a:t>
            </a:r>
            <a:r>
              <a:rPr lang="en-AU" sz="2800" dirty="0"/>
              <a:t>)</a:t>
            </a:r>
          </a:p>
          <a:p>
            <a:endParaRPr lang="en-AU" sz="2800" dirty="0"/>
          </a:p>
          <a:p>
            <a:pPr algn="ctr"/>
            <a:r>
              <a:rPr lang="en-AU" sz="2800" b="1" dirty="0">
                <a:solidFill>
                  <a:srgbClr val="FF0000"/>
                </a:solidFill>
              </a:rPr>
              <a:t>2CH</a:t>
            </a:r>
            <a:r>
              <a:rPr lang="en-AU" sz="2800" b="1" baseline="-25000" dirty="0">
                <a:solidFill>
                  <a:srgbClr val="FF0000"/>
                </a:solidFill>
              </a:rPr>
              <a:t>3</a:t>
            </a:r>
            <a:r>
              <a:rPr lang="en-AU" sz="2800" b="1" dirty="0">
                <a:solidFill>
                  <a:srgbClr val="FF0000"/>
                </a:solidFill>
              </a:rPr>
              <a:t>COOH</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Zn(HCO</a:t>
            </a:r>
            <a:r>
              <a:rPr lang="en-AU" sz="2800" b="1" baseline="-25000" dirty="0">
                <a:solidFill>
                  <a:srgbClr val="FF0000"/>
                </a:solidFill>
              </a:rPr>
              <a:t>3</a:t>
            </a:r>
            <a:r>
              <a:rPr lang="en-AU" sz="2800" b="1" dirty="0">
                <a:solidFill>
                  <a:srgbClr val="FF0000"/>
                </a:solidFill>
              </a:rPr>
              <a:t>)</a:t>
            </a:r>
            <a:r>
              <a:rPr lang="en-AU" sz="2800" b="1" baseline="-25000" dirty="0">
                <a:solidFill>
                  <a:srgbClr val="FF0000"/>
                </a:solidFill>
              </a:rPr>
              <a:t>2(s)</a:t>
            </a:r>
            <a:r>
              <a:rPr lang="en-AU" sz="2800" b="1" dirty="0">
                <a:solidFill>
                  <a:srgbClr val="FF0000"/>
                </a:solidFill>
              </a:rPr>
              <a:t>  →  Zn</a:t>
            </a:r>
            <a:r>
              <a:rPr lang="en-AU" sz="2800" b="1" baseline="30000" dirty="0">
                <a:solidFill>
                  <a:srgbClr val="FF0000"/>
                </a:solidFill>
              </a:rPr>
              <a:t>2+</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a:t>
            </a:r>
            <a:r>
              <a:rPr lang="en-AU" sz="2800" b="1" baseline="30000" dirty="0">
                <a:solidFill>
                  <a:srgbClr val="FF0000"/>
                </a:solidFill>
              </a:rPr>
              <a:t> </a:t>
            </a:r>
            <a:r>
              <a:rPr lang="en-AU" sz="2800" b="1" dirty="0">
                <a:solidFill>
                  <a:srgbClr val="FF0000"/>
                </a:solidFill>
              </a:rPr>
              <a:t>+ 2CH</a:t>
            </a:r>
            <a:r>
              <a:rPr lang="en-AU" sz="2800" b="1" baseline="-25000" dirty="0">
                <a:solidFill>
                  <a:srgbClr val="FF0000"/>
                </a:solidFill>
              </a:rPr>
              <a:t>3</a:t>
            </a:r>
            <a:r>
              <a:rPr lang="en-AU" sz="2800" b="1" dirty="0">
                <a:solidFill>
                  <a:srgbClr val="FF0000"/>
                </a:solidFill>
              </a:rPr>
              <a:t>COO</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+ 2H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a:t>
            </a:r>
            <a:r>
              <a:rPr lang="en-AU" sz="2800" b="1" baseline="-25000" dirty="0">
                <a:solidFill>
                  <a:srgbClr val="FF0000"/>
                </a:solidFill>
              </a:rPr>
              <a:t> </a:t>
            </a:r>
            <a:r>
              <a:rPr lang="en-AU" sz="2800" b="1" dirty="0">
                <a:solidFill>
                  <a:srgbClr val="FF0000"/>
                </a:solidFill>
              </a:rPr>
              <a:t>2CO</a:t>
            </a:r>
            <a:r>
              <a:rPr lang="en-AU" sz="2800" b="1" baseline="-25000" dirty="0">
                <a:solidFill>
                  <a:srgbClr val="FF0000"/>
                </a:solidFill>
              </a:rPr>
              <a:t>2(g)</a:t>
            </a:r>
            <a:endParaRPr lang="en-AU" sz="2800" b="1" dirty="0">
              <a:solidFill>
                <a:srgbClr val="FF0000"/>
              </a:solidFill>
            </a:endParaRPr>
          </a:p>
          <a:p>
            <a:pPr marL="457200" algn="ctr">
              <a:lnSpc>
                <a:spcPct val="115000"/>
              </a:lnSpc>
              <a:spcAft>
                <a:spcPts val="0"/>
              </a:spcAft>
            </a:pP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Colourless solution added to a white solid to produce a colourless solution and a colourless, odourless gas/effervescence.</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018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116632"/>
                <a:ext cx="9144000" cy="6741368"/>
              </a:xfrm>
            </p:spPr>
            <p:txBody>
              <a:bodyPr>
                <a:normAutofit/>
              </a:bodyPr>
              <a:lstStyle/>
              <a:p>
                <a:r>
                  <a:rPr lang="en-US" sz="2400" b="1" dirty="0"/>
                  <a:t>Indicators are used to determine when stoichiometrically equivalent amounts of the two reactants have reacted. This point is called the equivalence point. The point at which the indicator changes </a:t>
                </a:r>
                <a:r>
                  <a:rPr lang="en-US" sz="2400" b="1" dirty="0" err="1"/>
                  <a:t>colour</a:t>
                </a:r>
                <a:r>
                  <a:rPr lang="en-US" sz="2400" b="1" dirty="0"/>
                  <a:t> is called the end point. To be a useful indicator, the end point should match the equivalence point.</a:t>
                </a:r>
                <a:endParaRPr lang="en-AU" sz="2400" b="1" dirty="0"/>
              </a:p>
              <a:p>
                <a:endParaRPr lang="en-AU" sz="2400" b="1" dirty="0"/>
              </a:p>
              <a:p>
                <a:r>
                  <a:rPr lang="en-US" sz="2400" b="1" dirty="0"/>
                  <a:t>For an indicator (which is a weak acid) in solution, the following reaction takes place:</a:t>
                </a:r>
                <a:endParaRPr lang="en-AU" sz="2400" b="1" dirty="0"/>
              </a:p>
              <a:p>
                <a:pPr marL="45720" indent="0">
                  <a:buNone/>
                </a:pPr>
                <a:r>
                  <a:rPr lang="en-US" sz="2400" b="1" dirty="0"/>
                  <a:t>                                      </a:t>
                </a:r>
                <a:r>
                  <a:rPr lang="en-US" sz="2400" b="1" dirty="0" err="1"/>
                  <a:t>HIn</a:t>
                </a:r>
                <a:r>
                  <a:rPr lang="en-US" sz="2400" b="1" baseline="-25000" dirty="0"/>
                  <a:t>(</a:t>
                </a:r>
                <a:r>
                  <a:rPr lang="en-US" sz="2400" b="1" baseline="-25000" dirty="0" err="1"/>
                  <a:t>aq</a:t>
                </a:r>
                <a:r>
                  <a:rPr lang="en-US" sz="2400" b="1" baseline="-25000" dirty="0"/>
                  <a:t>)</a:t>
                </a:r>
                <a:r>
                  <a:rPr lang="en-US" sz="2400" b="1" dirty="0"/>
                  <a:t>   </a:t>
                </a:r>
                <a14:m>
                  <m:oMath xmlns:m="http://schemas.openxmlformats.org/officeDocument/2006/math">
                    <m:r>
                      <a:rPr lang="en-AU" sz="2400" b="1" i="1">
                        <a:latin typeface="Cambria Math"/>
                      </a:rPr>
                      <m:t>⇌</m:t>
                    </m:r>
                  </m:oMath>
                </a14:m>
                <a:r>
                  <a:rPr lang="en-AU" sz="2400" b="1" dirty="0"/>
                  <a:t>   H</a:t>
                </a:r>
                <a:r>
                  <a:rPr lang="en-AU" sz="2400" b="1" baseline="30000" dirty="0"/>
                  <a:t>+</a:t>
                </a:r>
                <a:r>
                  <a:rPr lang="en-AU" sz="2400" b="1" baseline="-25000" dirty="0"/>
                  <a:t>(</a:t>
                </a:r>
                <a:r>
                  <a:rPr lang="en-AU" sz="2400" b="1" baseline="-25000" dirty="0" err="1"/>
                  <a:t>aq</a:t>
                </a:r>
                <a:r>
                  <a:rPr lang="en-AU" sz="2400" b="1" baseline="-25000" dirty="0"/>
                  <a:t>)</a:t>
                </a:r>
                <a:r>
                  <a:rPr lang="en-AU" sz="2400" b="1" dirty="0"/>
                  <a:t>  +  In</a:t>
                </a:r>
                <a:r>
                  <a:rPr lang="en-AU" sz="2400" b="1" baseline="30000" dirty="0"/>
                  <a:t>–</a:t>
                </a:r>
                <a:r>
                  <a:rPr lang="en-AU" sz="2400" b="1" baseline="-25000" dirty="0"/>
                  <a:t>(</a:t>
                </a:r>
                <a:r>
                  <a:rPr lang="en-AU" sz="2400" b="1" baseline="-25000" dirty="0" err="1"/>
                  <a:t>aq</a:t>
                </a:r>
                <a:r>
                  <a:rPr lang="en-AU" sz="2400" b="1" baseline="-25000" dirty="0"/>
                  <a:t>)</a:t>
                </a:r>
              </a:p>
              <a:p>
                <a:pPr marL="45720" indent="0">
                  <a:buNone/>
                </a:pPr>
                <a:endParaRPr lang="en-AU" sz="2400" b="1" dirty="0"/>
              </a:p>
              <a:p>
                <a:r>
                  <a:rPr lang="en-AU" sz="2400" b="1" dirty="0"/>
                  <a:t>The colour changes are due to the difference in the colours of </a:t>
                </a:r>
                <a:r>
                  <a:rPr lang="en-AU" sz="2400" b="1" dirty="0" err="1"/>
                  <a:t>HIn</a:t>
                </a:r>
                <a:r>
                  <a:rPr lang="en-AU" sz="2400" b="1" dirty="0"/>
                  <a:t> and In</a:t>
                </a:r>
                <a:r>
                  <a:rPr lang="en-AU" sz="2400" b="1" baseline="30000" dirty="0"/>
                  <a:t>–</a:t>
                </a:r>
                <a:r>
                  <a:rPr lang="en-AU" sz="2400" b="1" dirty="0"/>
                  <a:t>.</a:t>
                </a:r>
                <a:r>
                  <a:rPr lang="en-US" sz="2400" b="1" dirty="0"/>
                  <a:t>   </a:t>
                </a:r>
                <a:endParaRPr lang="en-AU" sz="2400" b="1" dirty="0"/>
              </a:p>
              <a:p>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116632"/>
                <a:ext cx="9144000" cy="6741368"/>
              </a:xfrm>
              <a:blipFill>
                <a:blip r:embed="rId2"/>
                <a:stretch>
                  <a:fillRect l="-933" t="-1989" r="-1800"/>
                </a:stretch>
              </a:blipFill>
            </p:spPr>
            <p:txBody>
              <a:bodyPr/>
              <a:lstStyle/>
              <a:p>
                <a:r>
                  <a:rPr lang="en-AU">
                    <a:noFill/>
                  </a:rPr>
                  <a:t> </a:t>
                </a:r>
              </a:p>
            </p:txBody>
          </p:sp>
        </mc:Fallback>
      </mc:AlternateContent>
    </p:spTree>
    <p:extLst>
      <p:ext uri="{BB962C8B-B14F-4D97-AF65-F5344CB8AC3E}">
        <p14:creationId xmlns:p14="http://schemas.microsoft.com/office/powerpoint/2010/main" val="40528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9552" y="731520"/>
            <a:ext cx="7848872" cy="5361776"/>
          </a:xfrm>
        </p:spPr>
        <p:txBody>
          <a:bodyPr/>
          <a:lstStyle/>
          <a:p>
            <a:r>
              <a:rPr lang="en-AU" sz="2800" b="1" dirty="0"/>
              <a:t>A standard solution has an accurately known concentration. A primary standard solution is used to determine the concentration of a secondary standard solution. A primary standard solution should possess the following characteristics:</a:t>
            </a:r>
          </a:p>
          <a:p>
            <a:endParaRPr lang="en-AU" dirty="0"/>
          </a:p>
        </p:txBody>
      </p:sp>
    </p:spTree>
    <p:extLst>
      <p:ext uri="{BB962C8B-B14F-4D97-AF65-F5344CB8AC3E}">
        <p14:creationId xmlns:p14="http://schemas.microsoft.com/office/powerpoint/2010/main" val="399447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44624"/>
            <a:ext cx="9144000" cy="6813376"/>
          </a:xfrm>
        </p:spPr>
        <p:txBody>
          <a:bodyPr/>
          <a:lstStyle/>
          <a:p>
            <a:pPr lvl="0"/>
            <a:r>
              <a:rPr lang="en-US" sz="2800" b="1" dirty="0">
                <a:solidFill>
                  <a:srgbClr val="FF0000"/>
                </a:solidFill>
              </a:rPr>
              <a:t>Has a high degree of purity and a known formula.</a:t>
            </a:r>
            <a:endParaRPr lang="en-AU" sz="2800" b="1" dirty="0">
              <a:solidFill>
                <a:srgbClr val="FF0000"/>
              </a:solidFill>
            </a:endParaRPr>
          </a:p>
          <a:p>
            <a:pPr lvl="0"/>
            <a:r>
              <a:rPr lang="en-US" sz="2800" b="1" dirty="0">
                <a:solidFill>
                  <a:srgbClr val="FF0000"/>
                </a:solidFill>
              </a:rPr>
              <a:t>The reactions it is involved in are known.</a:t>
            </a:r>
            <a:endParaRPr lang="en-AU" sz="2800" b="1" dirty="0">
              <a:solidFill>
                <a:srgbClr val="FF0000"/>
              </a:solidFill>
            </a:endParaRPr>
          </a:p>
          <a:p>
            <a:pPr lvl="0"/>
            <a:r>
              <a:rPr lang="en-US" sz="2800" b="1" dirty="0">
                <a:solidFill>
                  <a:srgbClr val="FF0000"/>
                </a:solidFill>
              </a:rPr>
              <a:t>It must be stable. That is, it should not decompose in air, react with oxygen, carbon dioxide or other gases in the air</a:t>
            </a:r>
          </a:p>
          <a:p>
            <a:pPr lvl="0"/>
            <a:r>
              <a:rPr lang="en-US" sz="2800" b="1" dirty="0">
                <a:solidFill>
                  <a:srgbClr val="FF0000"/>
                </a:solidFill>
              </a:rPr>
              <a:t>It must not absorb water from the atmosphere. That is, it is not hygroscopic (absorbs water from the atmosphere) or deliquescent (absorbs so much water that it eventually dissolves in the water it absorbs).</a:t>
            </a:r>
            <a:endParaRPr lang="en-AU" sz="2800" b="1" dirty="0">
              <a:solidFill>
                <a:srgbClr val="FF0000"/>
              </a:solidFill>
            </a:endParaRPr>
          </a:p>
          <a:p>
            <a:pPr lvl="0"/>
            <a:r>
              <a:rPr lang="en-US" sz="2800" b="1" dirty="0">
                <a:solidFill>
                  <a:srgbClr val="FF0000"/>
                </a:solidFill>
              </a:rPr>
              <a:t>It should have a relatively high formula mass to minimize weighing errors (percentage uncertainty is minimized).</a:t>
            </a:r>
            <a:endParaRPr lang="en-AU" sz="2800" b="1" dirty="0">
              <a:solidFill>
                <a:srgbClr val="FF0000"/>
              </a:solidFill>
            </a:endParaRPr>
          </a:p>
          <a:p>
            <a:endParaRPr lang="en-AU" dirty="0"/>
          </a:p>
        </p:txBody>
      </p:sp>
    </p:spTree>
    <p:extLst>
      <p:ext uri="{BB962C8B-B14F-4D97-AF65-F5344CB8AC3E}">
        <p14:creationId xmlns:p14="http://schemas.microsoft.com/office/powerpoint/2010/main" val="208503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731520"/>
            <a:ext cx="8748464" cy="5577800"/>
          </a:xfrm>
        </p:spPr>
        <p:txBody>
          <a:bodyPr/>
          <a:lstStyle/>
          <a:p>
            <a:endParaRPr lang="en-AU" dirty="0"/>
          </a:p>
          <a:p>
            <a:pPr marL="45720" indent="0">
              <a:buNone/>
            </a:pPr>
            <a:r>
              <a:rPr lang="en-US" sz="2800" dirty="0">
                <a:solidFill>
                  <a:schemeClr val="tx1"/>
                </a:solidFill>
              </a:rPr>
              <a:t>Common primary standards used in acid-base titrations include:</a:t>
            </a:r>
          </a:p>
          <a:p>
            <a:r>
              <a:rPr lang="en-US" sz="2800" dirty="0">
                <a:solidFill>
                  <a:schemeClr val="tx1"/>
                </a:solidFill>
              </a:rPr>
              <a:t> </a:t>
            </a:r>
            <a:r>
              <a:rPr lang="en-US" sz="2800" b="1" dirty="0">
                <a:solidFill>
                  <a:schemeClr val="tx1"/>
                </a:solidFill>
              </a:rPr>
              <a:t>anhydrous sodium carbonate</a:t>
            </a:r>
          </a:p>
          <a:p>
            <a:r>
              <a:rPr lang="en-US" sz="2800" b="1" dirty="0">
                <a:solidFill>
                  <a:schemeClr val="tx1"/>
                </a:solidFill>
              </a:rPr>
              <a:t>oxalic acid (H</a:t>
            </a:r>
            <a:r>
              <a:rPr lang="en-US" sz="2800" b="1" baseline="-25000" dirty="0">
                <a:solidFill>
                  <a:schemeClr val="tx1"/>
                </a:solidFill>
              </a:rPr>
              <a:t>2</a:t>
            </a:r>
            <a:r>
              <a:rPr lang="en-US" sz="2800" b="1" dirty="0">
                <a:solidFill>
                  <a:schemeClr val="tx1"/>
                </a:solidFill>
              </a:rPr>
              <a:t>C</a:t>
            </a:r>
            <a:r>
              <a:rPr lang="en-US" sz="2800" b="1" baseline="-25000" dirty="0">
                <a:solidFill>
                  <a:schemeClr val="tx1"/>
                </a:solidFill>
              </a:rPr>
              <a:t>2</a:t>
            </a:r>
            <a:r>
              <a:rPr lang="en-US" sz="2800" b="1" dirty="0">
                <a:solidFill>
                  <a:schemeClr val="tx1"/>
                </a:solidFill>
              </a:rPr>
              <a:t>O</a:t>
            </a:r>
            <a:r>
              <a:rPr lang="en-US" sz="2800" b="1" baseline="-25000" dirty="0">
                <a:solidFill>
                  <a:schemeClr val="tx1"/>
                </a:solidFill>
              </a:rPr>
              <a:t>4</a:t>
            </a:r>
            <a:r>
              <a:rPr lang="en-US" sz="2800" b="1" dirty="0">
                <a:solidFill>
                  <a:schemeClr val="tx1"/>
                </a:solidFill>
              </a:rPr>
              <a:t>) </a:t>
            </a:r>
          </a:p>
          <a:p>
            <a:r>
              <a:rPr lang="en-US" sz="2800" b="1" dirty="0">
                <a:solidFill>
                  <a:schemeClr val="tx1"/>
                </a:solidFill>
              </a:rPr>
              <a:t>potassium </a:t>
            </a:r>
            <a:r>
              <a:rPr lang="en-US" sz="2800" b="1" dirty="0" err="1">
                <a:solidFill>
                  <a:schemeClr val="tx1"/>
                </a:solidFill>
              </a:rPr>
              <a:t>hydrogenphthalate</a:t>
            </a:r>
            <a:r>
              <a:rPr lang="en-US" sz="2800" b="1" dirty="0">
                <a:solidFill>
                  <a:schemeClr val="tx1"/>
                </a:solidFill>
              </a:rPr>
              <a:t> (KHC</a:t>
            </a:r>
            <a:r>
              <a:rPr lang="en-US" sz="2800" b="1" baseline="-25000" dirty="0">
                <a:solidFill>
                  <a:schemeClr val="tx1"/>
                </a:solidFill>
              </a:rPr>
              <a:t>8</a:t>
            </a:r>
            <a:r>
              <a:rPr lang="en-US" sz="2800" b="1" dirty="0">
                <a:solidFill>
                  <a:schemeClr val="tx1"/>
                </a:solidFill>
              </a:rPr>
              <a:t>H</a:t>
            </a:r>
            <a:r>
              <a:rPr lang="en-US" sz="2800" b="1" baseline="-25000" dirty="0">
                <a:solidFill>
                  <a:schemeClr val="tx1"/>
                </a:solidFill>
              </a:rPr>
              <a:t>4</a:t>
            </a:r>
            <a:r>
              <a:rPr lang="en-US" sz="2800" b="1" dirty="0">
                <a:solidFill>
                  <a:schemeClr val="tx1"/>
                </a:solidFill>
              </a:rPr>
              <a:t>O</a:t>
            </a:r>
            <a:r>
              <a:rPr lang="en-US" sz="2800" b="1" baseline="-25000" dirty="0">
                <a:solidFill>
                  <a:schemeClr val="tx1"/>
                </a:solidFill>
              </a:rPr>
              <a:t>4</a:t>
            </a:r>
            <a:r>
              <a:rPr lang="en-US" sz="2800" b="1" dirty="0">
                <a:solidFill>
                  <a:schemeClr val="tx1"/>
                </a:solidFill>
              </a:rPr>
              <a:t>).</a:t>
            </a:r>
            <a:endParaRPr lang="en-AU" sz="2800" dirty="0">
              <a:solidFill>
                <a:schemeClr val="tx1"/>
              </a:solidFill>
            </a:endParaRPr>
          </a:p>
          <a:p>
            <a:endParaRPr lang="en-AU" dirty="0"/>
          </a:p>
        </p:txBody>
      </p:sp>
    </p:spTree>
    <p:extLst>
      <p:ext uri="{BB962C8B-B14F-4D97-AF65-F5344CB8AC3E}">
        <p14:creationId xmlns:p14="http://schemas.microsoft.com/office/powerpoint/2010/main" val="140319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496944" cy="5721816"/>
          </a:xfrm>
        </p:spPr>
        <p:txBody>
          <a:bodyPr/>
          <a:lstStyle/>
          <a:p>
            <a:r>
              <a:rPr lang="en-US" sz="3200" dirty="0">
                <a:solidFill>
                  <a:schemeClr val="tx1"/>
                </a:solidFill>
              </a:rPr>
              <a:t>When performing titrations, a practice run is always performed and at least three trials which should agree to within </a:t>
            </a:r>
            <a:r>
              <a:rPr lang="en-US" sz="3200">
                <a:solidFill>
                  <a:schemeClr val="tx1"/>
                </a:solidFill>
              </a:rPr>
              <a:t>±0.2 </a:t>
            </a:r>
            <a:r>
              <a:rPr lang="en-US" sz="3200" dirty="0">
                <a:solidFill>
                  <a:schemeClr val="tx1"/>
                </a:solidFill>
              </a:rPr>
              <a:t>mL (at least two of them). The practice run is never used in the calculating of the average </a:t>
            </a:r>
            <a:r>
              <a:rPr lang="en-US" sz="3200" dirty="0" err="1">
                <a:solidFill>
                  <a:schemeClr val="tx1"/>
                </a:solidFill>
              </a:rPr>
              <a:t>titre</a:t>
            </a:r>
            <a:r>
              <a:rPr lang="en-US" sz="3200" dirty="0">
                <a:solidFill>
                  <a:schemeClr val="tx1"/>
                </a:solidFill>
              </a:rPr>
              <a:t> volume.</a:t>
            </a:r>
            <a:endParaRPr lang="en-AU" sz="3200" dirty="0">
              <a:solidFill>
                <a:schemeClr val="tx1"/>
              </a:solidFill>
            </a:endParaRPr>
          </a:p>
          <a:p>
            <a:endParaRPr lang="en-AU" dirty="0"/>
          </a:p>
        </p:txBody>
      </p:sp>
    </p:spTree>
    <p:extLst>
      <p:ext uri="{BB962C8B-B14F-4D97-AF65-F5344CB8AC3E}">
        <p14:creationId xmlns:p14="http://schemas.microsoft.com/office/powerpoint/2010/main" val="25049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731520"/>
            <a:ext cx="8928992" cy="5721816"/>
          </a:xfrm>
        </p:spPr>
        <p:txBody>
          <a:bodyPr/>
          <a:lstStyle/>
          <a:p>
            <a:pPr marL="45720" indent="0">
              <a:buNone/>
            </a:pPr>
            <a:r>
              <a:rPr lang="en-AU" sz="2800" b="1" dirty="0"/>
              <a:t>The titration calculation</a:t>
            </a:r>
            <a:endParaRPr lang="en-AU" sz="2800" dirty="0"/>
          </a:p>
          <a:p>
            <a:pPr marL="45720" indent="0">
              <a:buNone/>
            </a:pPr>
            <a:endParaRPr lang="en-AU" dirty="0"/>
          </a:p>
          <a:p>
            <a:pPr marL="45720" indent="0">
              <a:buNone/>
            </a:pPr>
            <a:r>
              <a:rPr lang="en-AU" sz="2800" dirty="0" err="1"/>
              <a:t>Eg</a:t>
            </a:r>
            <a:r>
              <a:rPr lang="en-AU" sz="2800" dirty="0"/>
              <a:t> 20.00 mL aliquots of hydrochloric acid solution are titrated with 9.039 x 10</a:t>
            </a:r>
            <a:r>
              <a:rPr lang="en-AU" sz="2800" baseline="30000" dirty="0"/>
              <a:t>-2</a:t>
            </a:r>
            <a:r>
              <a:rPr lang="en-AU" sz="2800" dirty="0"/>
              <a:t> mol L</a:t>
            </a:r>
            <a:r>
              <a:rPr lang="en-AU" sz="2800" baseline="30000" dirty="0"/>
              <a:t>-</a:t>
            </a:r>
            <a:r>
              <a:rPr lang="en-AU" sz="2800" dirty="0"/>
              <a:t>1sodium carbonate solution. Several titrations were performed and the volumes of sodium carbonate solution used were 19.45 mL, 18.90 mL, 18.77 mL and 18.85 </a:t>
            </a:r>
            <a:r>
              <a:rPr lang="en-AU" sz="2800" dirty="0" err="1"/>
              <a:t>mL.</a:t>
            </a:r>
            <a:r>
              <a:rPr lang="en-AU" sz="2800" dirty="0"/>
              <a:t> What is the concentration of the hydrochloric acid in the solution?</a:t>
            </a:r>
          </a:p>
          <a:p>
            <a:pPr marL="45720" indent="0">
              <a:buNone/>
            </a:pPr>
            <a:r>
              <a:rPr lang="en-AU" sz="2800" dirty="0">
                <a:solidFill>
                  <a:srgbClr val="FF0000"/>
                </a:solidFill>
              </a:rPr>
              <a:t>[HCl] = 1.703 x 10</a:t>
            </a:r>
            <a:r>
              <a:rPr lang="en-AU" sz="2800" baseline="30000" dirty="0">
                <a:solidFill>
                  <a:srgbClr val="FF0000"/>
                </a:solidFill>
              </a:rPr>
              <a:t>-1</a:t>
            </a:r>
            <a:r>
              <a:rPr lang="en-AU" sz="2800" dirty="0">
                <a:solidFill>
                  <a:srgbClr val="FF0000"/>
                </a:solidFill>
              </a:rPr>
              <a:t> mol L</a:t>
            </a:r>
            <a:r>
              <a:rPr lang="en-AU" sz="2800" baseline="30000" dirty="0">
                <a:solidFill>
                  <a:srgbClr val="FF0000"/>
                </a:solidFill>
              </a:rPr>
              <a:t>-1</a:t>
            </a:r>
            <a:endParaRPr lang="en-AU" sz="2800" dirty="0">
              <a:solidFill>
                <a:srgbClr val="FF0000"/>
              </a:solidFill>
            </a:endParaRPr>
          </a:p>
        </p:txBody>
      </p:sp>
    </p:spTree>
    <p:extLst>
      <p:ext uri="{BB962C8B-B14F-4D97-AF65-F5344CB8AC3E}">
        <p14:creationId xmlns:p14="http://schemas.microsoft.com/office/powerpoint/2010/main" val="262582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116632"/>
            <a:ext cx="9144000" cy="6768752"/>
          </a:xfrm>
        </p:spPr>
        <p:txBody>
          <a:bodyPr>
            <a:normAutofit lnSpcReduction="10000"/>
          </a:bodyPr>
          <a:lstStyle/>
          <a:p>
            <a:pPr marL="45720" indent="0">
              <a:buNone/>
            </a:pPr>
            <a:r>
              <a:rPr lang="en-AU" sz="2800" dirty="0"/>
              <a:t>In a </a:t>
            </a:r>
            <a:r>
              <a:rPr lang="en-AU" sz="2800" b="1" dirty="0"/>
              <a:t>back titration</a:t>
            </a:r>
            <a:r>
              <a:rPr lang="en-AU" sz="2800" dirty="0"/>
              <a:t>, a known volume of an excess reactant is added to the reactant being analysed. A titration is then carried out to determine the amount of excess reactant remaining after the reaction.  </a:t>
            </a:r>
          </a:p>
          <a:p>
            <a:endParaRPr lang="en-AU" sz="1800" dirty="0"/>
          </a:p>
          <a:p>
            <a:pPr marL="45720" indent="0">
              <a:buNone/>
            </a:pPr>
            <a:r>
              <a:rPr lang="en-AU" sz="2800" dirty="0" err="1"/>
              <a:t>Eg</a:t>
            </a:r>
            <a:r>
              <a:rPr lang="en-AU" sz="2800" dirty="0"/>
              <a:t> Magnesium oxide is not very soluble in water, and is difficult to titrate directly. Its purity can be determined by use of the back titration method. 4.06 g of impure magnesium oxide was completely dissolved </a:t>
            </a:r>
            <a:r>
              <a:rPr lang="en-AU" sz="2800"/>
              <a:t>in 100.0 </a:t>
            </a:r>
            <a:r>
              <a:rPr lang="en-AU" sz="2800" dirty="0"/>
              <a:t>mL of hydrochloric acid, of concentration 2.00 mol L</a:t>
            </a:r>
            <a:r>
              <a:rPr lang="en-AU" sz="2800" baseline="30000" dirty="0"/>
              <a:t>-1</a:t>
            </a:r>
            <a:r>
              <a:rPr lang="en-AU" sz="2800" dirty="0"/>
              <a:t> (in excess). The excess acid required 19.7 mL of sodium hydroxide (0.200 mol L</a:t>
            </a:r>
            <a:r>
              <a:rPr lang="en-AU" sz="2800" baseline="30000" dirty="0"/>
              <a:t>-1</a:t>
            </a:r>
            <a:r>
              <a:rPr lang="en-AU" sz="2800" dirty="0"/>
              <a:t>) for neutralisation. Determine the percentage purity of the magnesium oxide in the original sample.</a:t>
            </a:r>
          </a:p>
          <a:p>
            <a:endParaRPr lang="en-AU" sz="1800" dirty="0"/>
          </a:p>
          <a:p>
            <a:pPr marL="45720" indent="0">
              <a:buNone/>
            </a:pPr>
            <a:r>
              <a:rPr lang="en-AU" sz="2800" dirty="0">
                <a:solidFill>
                  <a:srgbClr val="FF0000"/>
                </a:solidFill>
              </a:rPr>
              <a:t>Purity MgO = 97.3%</a:t>
            </a:r>
          </a:p>
        </p:txBody>
      </p:sp>
    </p:spTree>
    <p:extLst>
      <p:ext uri="{BB962C8B-B14F-4D97-AF65-F5344CB8AC3E}">
        <p14:creationId xmlns:p14="http://schemas.microsoft.com/office/powerpoint/2010/main" val="33675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640960" cy="1791072"/>
          </a:xfrm>
        </p:spPr>
        <p:txBody>
          <a:bodyPr/>
          <a:lstStyle/>
          <a:p>
            <a:pPr marL="0" indent="0" algn="ctr">
              <a:buNone/>
            </a:pPr>
            <a:r>
              <a:rPr lang="en-AU" dirty="0"/>
              <a:t>The Products of Neutralisation Reactions</a:t>
            </a:r>
            <a:br>
              <a:rPr lang="en-AU" dirty="0"/>
            </a:br>
            <a:endParaRPr lang="en-AU" dirty="0"/>
          </a:p>
        </p:txBody>
      </p:sp>
      <p:sp>
        <p:nvSpPr>
          <p:cNvPr id="3" name="Content Placeholder 2"/>
          <p:cNvSpPr>
            <a:spLocks noGrp="1"/>
          </p:cNvSpPr>
          <p:nvPr>
            <p:ph sz="quarter" idx="13"/>
          </p:nvPr>
        </p:nvSpPr>
        <p:spPr>
          <a:xfrm>
            <a:off x="179512" y="2636912"/>
            <a:ext cx="8280920" cy="3888432"/>
          </a:xfrm>
        </p:spPr>
        <p:txBody>
          <a:bodyPr>
            <a:noAutofit/>
          </a:bodyPr>
          <a:lstStyle/>
          <a:p>
            <a:r>
              <a:rPr lang="en-AU" sz="2800" b="1" dirty="0">
                <a:solidFill>
                  <a:schemeClr val="tx1"/>
                </a:solidFill>
              </a:rPr>
              <a:t>Not all equivalency points of acid-base reactions will be neutral. </a:t>
            </a:r>
            <a:r>
              <a:rPr lang="en-AU" sz="2800" b="1" u="sng" dirty="0">
                <a:solidFill>
                  <a:schemeClr val="tx1"/>
                </a:solidFill>
              </a:rPr>
              <a:t>Only the reaction between a strong acid and a strong base will produce a neutral solution</a:t>
            </a:r>
            <a:r>
              <a:rPr lang="en-AU" sz="2800" b="1" dirty="0">
                <a:solidFill>
                  <a:schemeClr val="tx1"/>
                </a:solidFill>
              </a:rPr>
              <a:t>. As such, the choice of indicator is very important. Below is a list of common indicators and their useful pH range.</a:t>
            </a:r>
          </a:p>
          <a:p>
            <a:endParaRPr lang="en-AU" sz="2800" dirty="0"/>
          </a:p>
        </p:txBody>
      </p:sp>
    </p:spTree>
    <p:extLst>
      <p:ext uri="{BB962C8B-B14F-4D97-AF65-F5344CB8AC3E}">
        <p14:creationId xmlns:p14="http://schemas.microsoft.com/office/powerpoint/2010/main" val="1364820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751048562"/>
              </p:ext>
            </p:extLst>
          </p:nvPr>
        </p:nvGraphicFramePr>
        <p:xfrm>
          <a:off x="395536" y="188640"/>
          <a:ext cx="8136905" cy="4773628"/>
        </p:xfrm>
        <a:graphic>
          <a:graphicData uri="http://schemas.openxmlformats.org/drawingml/2006/table">
            <a:tbl>
              <a:tblPr firstRow="1" firstCol="1" bandRow="1">
                <a:tableStyleId>{5C22544A-7EE6-4342-B048-85BDC9FD1C3A}</a:tableStyleId>
              </a:tblPr>
              <a:tblGrid>
                <a:gridCol w="2328471">
                  <a:extLst>
                    <a:ext uri="{9D8B030D-6E8A-4147-A177-3AD203B41FA5}">
                      <a16:colId xmlns:a16="http://schemas.microsoft.com/office/drawing/2014/main" val="20000"/>
                    </a:ext>
                  </a:extLst>
                </a:gridCol>
                <a:gridCol w="2028082">
                  <a:extLst>
                    <a:ext uri="{9D8B030D-6E8A-4147-A177-3AD203B41FA5}">
                      <a16:colId xmlns:a16="http://schemas.microsoft.com/office/drawing/2014/main" val="20001"/>
                    </a:ext>
                  </a:extLst>
                </a:gridCol>
                <a:gridCol w="2157340">
                  <a:extLst>
                    <a:ext uri="{9D8B030D-6E8A-4147-A177-3AD203B41FA5}">
                      <a16:colId xmlns:a16="http://schemas.microsoft.com/office/drawing/2014/main" val="20002"/>
                    </a:ext>
                  </a:extLst>
                </a:gridCol>
                <a:gridCol w="1623012">
                  <a:extLst>
                    <a:ext uri="{9D8B030D-6E8A-4147-A177-3AD203B41FA5}">
                      <a16:colId xmlns:a16="http://schemas.microsoft.com/office/drawing/2014/main" val="20003"/>
                    </a:ext>
                  </a:extLst>
                </a:gridCol>
              </a:tblGrid>
              <a:tr h="488054">
                <a:tc>
                  <a:txBody>
                    <a:bodyPr/>
                    <a:lstStyle/>
                    <a:p>
                      <a:pPr>
                        <a:lnSpc>
                          <a:spcPct val="115000"/>
                        </a:lnSpc>
                        <a:spcAft>
                          <a:spcPts val="0"/>
                        </a:spcAft>
                      </a:pPr>
                      <a:r>
                        <a:rPr lang="en-AU" sz="2000" dirty="0">
                          <a:effectLst/>
                        </a:rPr>
                        <a:t>Indicator</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Colour in Acid</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Colour in Base</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pH Range</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88054">
                <a:tc>
                  <a:txBody>
                    <a:bodyPr/>
                    <a:lstStyle/>
                    <a:p>
                      <a:pPr>
                        <a:lnSpc>
                          <a:spcPct val="115000"/>
                        </a:lnSpc>
                        <a:spcAft>
                          <a:spcPts val="0"/>
                        </a:spcAft>
                      </a:pPr>
                      <a:r>
                        <a:rPr lang="en-AU" sz="2000">
                          <a:effectLst/>
                        </a:rPr>
                        <a:t>Universal indicator</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Red</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Purple</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0.0-14.0</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88054">
                <a:tc>
                  <a:txBody>
                    <a:bodyPr/>
                    <a:lstStyle/>
                    <a:p>
                      <a:pPr>
                        <a:lnSpc>
                          <a:spcPct val="115000"/>
                        </a:lnSpc>
                        <a:spcAft>
                          <a:spcPts val="0"/>
                        </a:spcAft>
                      </a:pPr>
                      <a:r>
                        <a:rPr lang="en-AU" sz="2000">
                          <a:effectLst/>
                        </a:rPr>
                        <a:t>Methyl orange</a:t>
                      </a:r>
                      <a:r>
                        <a:rPr lang="en-AU" sz="2000" baseline="30000">
                          <a:effectLst/>
                        </a:rPr>
                        <a:t>*</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Red</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Yellow</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3.1-4.4</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88054">
                <a:tc>
                  <a:txBody>
                    <a:bodyPr/>
                    <a:lstStyle/>
                    <a:p>
                      <a:pPr>
                        <a:lnSpc>
                          <a:spcPct val="115000"/>
                        </a:lnSpc>
                        <a:spcAft>
                          <a:spcPts val="0"/>
                        </a:spcAft>
                      </a:pPr>
                      <a:r>
                        <a:rPr lang="en-AU" sz="2000">
                          <a:effectLst/>
                        </a:rPr>
                        <a:t>Bromophenol blue</a:t>
                      </a:r>
                      <a:r>
                        <a:rPr lang="en-AU" sz="2000" baseline="30000">
                          <a:effectLst/>
                        </a:rPr>
                        <a:t>*</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Yellow</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Purple</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3.0-4.6</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88054">
                <a:tc>
                  <a:txBody>
                    <a:bodyPr/>
                    <a:lstStyle/>
                    <a:p>
                      <a:pPr>
                        <a:lnSpc>
                          <a:spcPct val="115000"/>
                        </a:lnSpc>
                        <a:spcAft>
                          <a:spcPts val="0"/>
                        </a:spcAft>
                      </a:pPr>
                      <a:r>
                        <a:rPr lang="en-AU" sz="2000">
                          <a:effectLst/>
                        </a:rPr>
                        <a:t>Methyl red</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Red</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Yellow</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4.4-6.2</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488054">
                <a:tc>
                  <a:txBody>
                    <a:bodyPr/>
                    <a:lstStyle/>
                    <a:p>
                      <a:pPr>
                        <a:lnSpc>
                          <a:spcPct val="115000"/>
                        </a:lnSpc>
                        <a:spcAft>
                          <a:spcPts val="0"/>
                        </a:spcAft>
                      </a:pPr>
                      <a:r>
                        <a:rPr lang="en-AU" sz="2000">
                          <a:effectLst/>
                        </a:rPr>
                        <a:t>Litmus</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Red</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Blue</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4.5-8.3</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488054">
                <a:tc>
                  <a:txBody>
                    <a:bodyPr/>
                    <a:lstStyle/>
                    <a:p>
                      <a:pPr>
                        <a:lnSpc>
                          <a:spcPct val="115000"/>
                        </a:lnSpc>
                        <a:spcAft>
                          <a:spcPts val="0"/>
                        </a:spcAft>
                      </a:pPr>
                      <a:r>
                        <a:rPr lang="en-AU" sz="2000">
                          <a:effectLst/>
                        </a:rPr>
                        <a:t>Bromothymol blue</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Yellow</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Blue</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6.0-7.6</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488054">
                <a:tc>
                  <a:txBody>
                    <a:bodyPr/>
                    <a:lstStyle/>
                    <a:p>
                      <a:pPr>
                        <a:lnSpc>
                          <a:spcPct val="115000"/>
                        </a:lnSpc>
                        <a:spcAft>
                          <a:spcPts val="0"/>
                        </a:spcAft>
                      </a:pPr>
                      <a:r>
                        <a:rPr lang="en-AU" sz="2000">
                          <a:effectLst/>
                        </a:rPr>
                        <a:t>Phenolphthalein</a:t>
                      </a:r>
                      <a:r>
                        <a:rPr lang="en-AU" sz="2000" baseline="30000">
                          <a:effectLst/>
                        </a:rPr>
                        <a:t>*</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Colourless</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Pink</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a:effectLst/>
                        </a:rPr>
                        <a:t>8.3-10.0</a:t>
                      </a:r>
                      <a:endParaRPr lang="en-AU" sz="200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488054">
                <a:tc>
                  <a:txBody>
                    <a:bodyPr/>
                    <a:lstStyle/>
                    <a:p>
                      <a:pPr>
                        <a:lnSpc>
                          <a:spcPct val="115000"/>
                        </a:lnSpc>
                        <a:spcAft>
                          <a:spcPts val="0"/>
                        </a:spcAft>
                      </a:pPr>
                      <a:r>
                        <a:rPr lang="en-AU" sz="2000">
                          <a:effectLst/>
                        </a:rPr>
                        <a:t>Alizarine yellow R</a:t>
                      </a:r>
                      <a:endParaRPr lang="en-AU" sz="200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Yellow </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Red</a:t>
                      </a:r>
                      <a:endParaRPr lang="en-AU" sz="2000" dirty="0">
                        <a:effectLst/>
                        <a:latin typeface="Calibri"/>
                        <a:ea typeface="Calibri"/>
                        <a:cs typeface="Times New Roman"/>
                      </a:endParaRPr>
                    </a:p>
                  </a:txBody>
                  <a:tcPr marL="68580" marR="68580" marT="0" marB="0"/>
                </a:tc>
                <a:tc>
                  <a:txBody>
                    <a:bodyPr/>
                    <a:lstStyle/>
                    <a:p>
                      <a:pPr>
                        <a:lnSpc>
                          <a:spcPct val="115000"/>
                        </a:lnSpc>
                        <a:spcAft>
                          <a:spcPts val="0"/>
                        </a:spcAft>
                      </a:pPr>
                      <a:r>
                        <a:rPr lang="en-AU" sz="2000" dirty="0">
                          <a:effectLst/>
                        </a:rPr>
                        <a:t>10.2-12.0</a:t>
                      </a:r>
                      <a:endParaRPr lang="en-AU"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16F2C671-EED6-420E-9192-FE5A93416F94}"/>
              </a:ext>
            </a:extLst>
          </p:cNvPr>
          <p:cNvSpPr txBox="1"/>
          <p:nvPr/>
        </p:nvSpPr>
        <p:spPr>
          <a:xfrm>
            <a:off x="287524" y="5099700"/>
            <a:ext cx="8352928" cy="1569660"/>
          </a:xfrm>
          <a:prstGeom prst="rect">
            <a:avLst/>
          </a:prstGeom>
          <a:noFill/>
        </p:spPr>
        <p:txBody>
          <a:bodyPr wrap="square" rtlCol="0">
            <a:spAutoFit/>
          </a:bodyPr>
          <a:lstStyle/>
          <a:p>
            <a:r>
              <a:rPr lang="en-AU" sz="2400" b="1" dirty="0"/>
              <a:t>(Although Universal Indicator is never </a:t>
            </a:r>
            <a:r>
              <a:rPr lang="en-AU" sz="2400" b="1"/>
              <a:t>used in </a:t>
            </a:r>
            <a:r>
              <a:rPr lang="en-AU" sz="2400" b="1" dirty="0"/>
              <a:t>an acid/base titration, you must be familiar with its colours in various pH ranges i.e. red 0-2, orange 3-4, yellow 5-6, green 7, blue 8-10, violet 11-14)</a:t>
            </a:r>
          </a:p>
        </p:txBody>
      </p:sp>
    </p:spTree>
    <p:extLst>
      <p:ext uri="{BB962C8B-B14F-4D97-AF65-F5344CB8AC3E}">
        <p14:creationId xmlns:p14="http://schemas.microsoft.com/office/powerpoint/2010/main" val="23195395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sz="quarter" idx="13"/>
          </p:nvPr>
        </p:nvSpPr>
        <p:spPr>
          <a:xfrm>
            <a:off x="323528" y="731520"/>
            <a:ext cx="8352928" cy="3474720"/>
          </a:xfrm>
        </p:spPr>
        <p:txBody>
          <a:bodyPr>
            <a:normAutofit/>
          </a:bodyPr>
          <a:lstStyle/>
          <a:p>
            <a:r>
              <a:rPr lang="en-US" sz="2400" b="1" dirty="0"/>
              <a:t>During a titration, the pH does not change in a linear fashion. </a:t>
            </a:r>
            <a:endParaRPr lang="en-AU" sz="2400" b="1" dirty="0"/>
          </a:p>
        </p:txBody>
      </p:sp>
      <p:grpSp>
        <p:nvGrpSpPr>
          <p:cNvPr id="12" name="Group 11"/>
          <p:cNvGrpSpPr/>
          <p:nvPr/>
        </p:nvGrpSpPr>
        <p:grpSpPr>
          <a:xfrm>
            <a:off x="1187624" y="1556792"/>
            <a:ext cx="7272808" cy="4824536"/>
            <a:chOff x="1187624" y="1556792"/>
            <a:chExt cx="7272808" cy="4824536"/>
          </a:xfrm>
        </p:grpSpPr>
        <p:grpSp>
          <p:nvGrpSpPr>
            <p:cNvPr id="7" name="Group 6"/>
            <p:cNvGrpSpPr/>
            <p:nvPr/>
          </p:nvGrpSpPr>
          <p:grpSpPr>
            <a:xfrm>
              <a:off x="1187624" y="1556792"/>
              <a:ext cx="7272808" cy="4824536"/>
              <a:chOff x="1187624" y="1556792"/>
              <a:chExt cx="7272808" cy="4824536"/>
            </a:xfrm>
          </p:grpSpPr>
          <p:pic>
            <p:nvPicPr>
              <p:cNvPr id="4" name="Picture 3" descr="http://images.tutorvista.com/content/ionic-equilibrium/titration-curve-strong-acid-base.gif"/>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56792"/>
                <a:ext cx="7272808" cy="4824536"/>
              </a:xfrm>
              <a:prstGeom prst="rect">
                <a:avLst/>
              </a:prstGeom>
              <a:noFill/>
              <a:ln>
                <a:noFill/>
              </a:ln>
            </p:spPr>
          </p:pic>
          <p:cxnSp>
            <p:nvCxnSpPr>
              <p:cNvPr id="6" name="Straight Connector 5"/>
              <p:cNvCxnSpPr/>
              <p:nvPr/>
            </p:nvCxnSpPr>
            <p:spPr>
              <a:xfrm flipH="1">
                <a:off x="1793289" y="3429000"/>
                <a:ext cx="1122527" cy="0"/>
              </a:xfrm>
              <a:prstGeom prst="line">
                <a:avLst/>
              </a:prstGeom>
              <a:ln w="28575">
                <a:solidFill>
                  <a:srgbClr val="0070C0"/>
                </a:solidFill>
                <a:prstDash val="lgDash"/>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flipH="1">
              <a:off x="5580112" y="3429000"/>
              <a:ext cx="1296144" cy="0"/>
            </a:xfrm>
            <a:prstGeom prst="line">
              <a:avLst/>
            </a:prstGeom>
            <a:ln w="28575">
              <a:solidFill>
                <a:srgbClr val="0070C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045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5324471"/>
          </a:xfrm>
          <a:prstGeom prst="rect">
            <a:avLst/>
          </a:prstGeom>
        </p:spPr>
        <p:txBody>
          <a:bodyPr wrap="square">
            <a:spAutoFit/>
          </a:bodyPr>
          <a:lstStyle/>
          <a:p>
            <a:pPr lvl="0"/>
            <a:r>
              <a:rPr lang="en-AU" sz="2800" b="1" dirty="0"/>
              <a:t>ACID   +   METAL SULFITE   →   SALT   +   H</a:t>
            </a:r>
            <a:r>
              <a:rPr lang="en-AU" sz="2800" b="1" baseline="-25000" dirty="0"/>
              <a:t>2</a:t>
            </a:r>
            <a:r>
              <a:rPr lang="en-AU" sz="2800" b="1" dirty="0"/>
              <a:t>O   +  SO</a:t>
            </a:r>
            <a:r>
              <a:rPr lang="en-AU" sz="2800" b="1" baseline="-25000" dirty="0"/>
              <a:t>2(g)</a:t>
            </a:r>
            <a:endParaRPr lang="en-AU" sz="2800" dirty="0"/>
          </a:p>
          <a:p>
            <a:r>
              <a:rPr lang="en-AU" sz="2800" dirty="0"/>
              <a:t>(</a:t>
            </a:r>
            <a:r>
              <a:rPr lang="en-AU" sz="2800" dirty="0" err="1"/>
              <a:t>Eg</a:t>
            </a:r>
            <a:r>
              <a:rPr lang="en-AU" sz="2800" dirty="0"/>
              <a:t>: Hydrochloric acid solution and sodium sulphite powder are mixed)</a:t>
            </a:r>
          </a:p>
          <a:p>
            <a:endParaRPr lang="en-AU" sz="2800" dirty="0"/>
          </a:p>
          <a:p>
            <a:pPr algn="ctr"/>
            <a:r>
              <a:rPr lang="en-AU" sz="2800" b="1" dirty="0">
                <a:solidFill>
                  <a:srgbClr val="FF0000"/>
                </a:solidFill>
              </a:rPr>
              <a:t>2HCl</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Na</a:t>
            </a:r>
            <a:r>
              <a:rPr lang="en-AU" sz="2800" b="1" baseline="-25000" dirty="0">
                <a:solidFill>
                  <a:srgbClr val="FF0000"/>
                </a:solidFill>
              </a:rPr>
              <a:t>2</a:t>
            </a:r>
            <a:r>
              <a:rPr lang="en-AU" sz="2800" b="1" dirty="0">
                <a:solidFill>
                  <a:srgbClr val="FF0000"/>
                </a:solidFill>
              </a:rPr>
              <a:t>SO</a:t>
            </a:r>
            <a:r>
              <a:rPr lang="en-AU" sz="2800" b="1" baseline="-25000" dirty="0">
                <a:solidFill>
                  <a:srgbClr val="FF0000"/>
                </a:solidFill>
              </a:rPr>
              <a:t>3(s)</a:t>
            </a:r>
            <a:r>
              <a:rPr lang="en-AU" sz="2800" b="1" dirty="0">
                <a:solidFill>
                  <a:srgbClr val="FF0000"/>
                </a:solidFill>
              </a:rPr>
              <a:t>  →  2NaCl</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SO</a:t>
            </a:r>
            <a:r>
              <a:rPr lang="en-AU" sz="2800" b="1" baseline="-25000" dirty="0">
                <a:solidFill>
                  <a:srgbClr val="FF0000"/>
                </a:solidFill>
              </a:rPr>
              <a:t>2(g)</a:t>
            </a:r>
          </a:p>
          <a:p>
            <a:pPr algn="ctr"/>
            <a:endParaRPr lang="en-AU" sz="2800" b="1" dirty="0">
              <a:solidFill>
                <a:srgbClr val="FF0000"/>
              </a:solidFill>
            </a:endParaRPr>
          </a:p>
          <a:p>
            <a:pPr algn="ctr"/>
            <a:r>
              <a:rPr lang="en-AU" sz="2800" b="1" dirty="0">
                <a:solidFill>
                  <a:srgbClr val="FF0000"/>
                </a:solidFill>
              </a:rPr>
              <a:t>2H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Na</a:t>
            </a:r>
            <a:r>
              <a:rPr lang="en-AU" sz="2800" b="1" baseline="-25000" dirty="0">
                <a:solidFill>
                  <a:srgbClr val="FF0000"/>
                </a:solidFill>
              </a:rPr>
              <a:t>2</a:t>
            </a:r>
            <a:r>
              <a:rPr lang="en-AU" sz="2800" b="1" dirty="0">
                <a:solidFill>
                  <a:srgbClr val="FF0000"/>
                </a:solidFill>
              </a:rPr>
              <a:t>SO</a:t>
            </a:r>
            <a:r>
              <a:rPr lang="en-AU" sz="2800" b="1" baseline="-25000" dirty="0">
                <a:solidFill>
                  <a:srgbClr val="FF0000"/>
                </a:solidFill>
              </a:rPr>
              <a:t>3(s)</a:t>
            </a:r>
            <a:r>
              <a:rPr lang="en-AU" sz="2800" b="1" dirty="0">
                <a:solidFill>
                  <a:srgbClr val="FF0000"/>
                </a:solidFill>
              </a:rPr>
              <a:t>  →  2Na</a:t>
            </a:r>
            <a:r>
              <a:rPr lang="en-AU" sz="2800" b="1" baseline="30000" dirty="0">
                <a:solidFill>
                  <a:srgbClr val="FF0000"/>
                </a:solidFill>
              </a:rPr>
              <a:t>+</a:t>
            </a:r>
            <a:r>
              <a:rPr lang="en-AU" sz="2800" b="1" dirty="0">
                <a:solidFill>
                  <a:srgbClr val="FF0000"/>
                </a:solidFill>
              </a:rPr>
              <a:t> </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SO</a:t>
            </a:r>
            <a:r>
              <a:rPr lang="en-AU" sz="2800" b="1" baseline="-25000" dirty="0">
                <a:solidFill>
                  <a:srgbClr val="FF0000"/>
                </a:solidFill>
              </a:rPr>
              <a:t>2(g)</a:t>
            </a:r>
            <a:endParaRPr lang="en-AU" sz="2800" b="1" baseline="-25000" dirty="0">
              <a:solidFill>
                <a:srgbClr val="FF0000"/>
              </a:solidFill>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White solid added to a colourless solution to produce a colourless solution and a colourless, pungent gas/effervescence .</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792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images.tutorvista.com/content/ionic-equilibrium/titration-curve-weak-acid-strong-base.gif"/>
          <p:cNvPicPr>
            <a:picLocks noGrp="1"/>
          </p:cNvPicPr>
          <p:nvPr>
            <p:ph sz="quarter" idx="13"/>
          </p:nvPr>
        </p:nvPicPr>
        <p:blipFill rotWithShape="1">
          <a:blip r:embed="rId2">
            <a:extLst>
              <a:ext uri="{28A0092B-C50C-407E-A947-70E740481C1C}">
                <a14:useLocalDpi xmlns:a14="http://schemas.microsoft.com/office/drawing/2010/main" val="0"/>
              </a:ext>
            </a:extLst>
          </a:blip>
          <a:srcRect l="16560" r="-2255"/>
          <a:stretch/>
        </p:blipFill>
        <p:spPr bwMode="auto">
          <a:xfrm>
            <a:off x="410394" y="912540"/>
            <a:ext cx="4401988" cy="4680520"/>
          </a:xfrm>
          <a:prstGeom prst="rect">
            <a:avLst/>
          </a:prstGeom>
          <a:noFill/>
          <a:ln>
            <a:noFill/>
          </a:ln>
          <a:extLst>
            <a:ext uri="{53640926-AAD7-44D8-BBD7-CCE9431645EC}">
              <a14:shadowObscured xmlns:a14="http://schemas.microsoft.com/office/drawing/2010/main"/>
            </a:ext>
          </a:extLst>
        </p:spPr>
      </p:pic>
      <p:cxnSp>
        <p:nvCxnSpPr>
          <p:cNvPr id="6" name="Straight Connector 5"/>
          <p:cNvCxnSpPr/>
          <p:nvPr/>
        </p:nvCxnSpPr>
        <p:spPr>
          <a:xfrm flipH="1">
            <a:off x="1043608" y="2564904"/>
            <a:ext cx="1008112" cy="0"/>
          </a:xfrm>
          <a:prstGeom prst="line">
            <a:avLst/>
          </a:prstGeom>
          <a:ln w="28575">
            <a:solidFill>
              <a:srgbClr val="0070C0"/>
            </a:solidFill>
            <a:prstDash val="lg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27984" y="908720"/>
            <a:ext cx="4062319" cy="4608512"/>
            <a:chOff x="4827984" y="908720"/>
            <a:chExt cx="4062319" cy="4608512"/>
          </a:xfrm>
        </p:grpSpPr>
        <p:pic>
          <p:nvPicPr>
            <p:cNvPr id="5" name="Picture 4" descr="http://images.tutorvista.com/content/ionic-equilibrium/titration-curve-weak-base-strong-acid.gif"/>
            <p:cNvPicPr/>
            <p:nvPr/>
          </p:nvPicPr>
          <p:blipFill rotWithShape="1">
            <a:blip r:embed="rId3">
              <a:extLst>
                <a:ext uri="{28A0092B-C50C-407E-A947-70E740481C1C}">
                  <a14:useLocalDpi xmlns:a14="http://schemas.microsoft.com/office/drawing/2010/main" val="0"/>
                </a:ext>
              </a:extLst>
            </a:blip>
            <a:srcRect l="16378"/>
            <a:stretch/>
          </p:blipFill>
          <p:spPr bwMode="auto">
            <a:xfrm>
              <a:off x="4827984" y="908720"/>
              <a:ext cx="4062319" cy="4608512"/>
            </a:xfrm>
            <a:prstGeom prst="rect">
              <a:avLst/>
            </a:prstGeom>
            <a:noFill/>
            <a:ln>
              <a:noFill/>
            </a:ln>
            <a:extLst>
              <a:ext uri="{53640926-AAD7-44D8-BBD7-CCE9431645EC}">
                <a14:shadowObscured xmlns:a14="http://schemas.microsoft.com/office/drawing/2010/main"/>
              </a:ext>
            </a:extLst>
          </p:spPr>
        </p:pic>
        <p:cxnSp>
          <p:nvCxnSpPr>
            <p:cNvPr id="8" name="Straight Connector 7"/>
            <p:cNvCxnSpPr/>
            <p:nvPr/>
          </p:nvCxnSpPr>
          <p:spPr>
            <a:xfrm flipH="1">
              <a:off x="5436096" y="3212976"/>
              <a:ext cx="864096" cy="0"/>
            </a:xfrm>
            <a:prstGeom prst="line">
              <a:avLst/>
            </a:prstGeom>
            <a:ln w="28575">
              <a:solidFill>
                <a:srgbClr val="0070C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0011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7715200" cy="620688"/>
          </a:xfrm>
        </p:spPr>
        <p:txBody>
          <a:bodyPr>
            <a:normAutofit fontScale="90000"/>
          </a:bodyPr>
          <a:lstStyle/>
          <a:p>
            <a:pPr marL="0" indent="0" fontAlgn="auto">
              <a:spcAft>
                <a:spcPts val="0"/>
              </a:spcAft>
              <a:buNone/>
              <a:defRPr/>
            </a:pPr>
            <a:r>
              <a:rPr lang="en-AU" sz="2800" u="sng" dirty="0">
                <a:solidFill>
                  <a:schemeClr val="tx1"/>
                </a:solidFill>
              </a:rPr>
              <a:t>Reactions Between a Weak Acid and a Strong Base</a:t>
            </a:r>
            <a:br>
              <a:rPr lang="en-AU" dirty="0">
                <a:solidFill>
                  <a:schemeClr val="accent1">
                    <a:satMod val="150000"/>
                  </a:schemeClr>
                </a:solidFill>
              </a:rPr>
            </a:br>
            <a:endParaRPr lang="en-AU" dirty="0">
              <a:solidFill>
                <a:schemeClr val="accent1">
                  <a:satMod val="150000"/>
                </a:schemeClr>
              </a:solidFill>
            </a:endParaRPr>
          </a:p>
        </p:txBody>
      </p:sp>
      <mc:AlternateContent xmlns:mc="http://schemas.openxmlformats.org/markup-compatibility/2006" xmlns:a14="http://schemas.microsoft.com/office/drawing/2010/main">
        <mc:Choice Requires="a14">
          <p:sp>
            <p:nvSpPr>
              <p:cNvPr id="24579" name="Content Placeholder 2"/>
              <p:cNvSpPr>
                <a:spLocks noGrp="1"/>
              </p:cNvSpPr>
              <p:nvPr>
                <p:ph idx="4294967295"/>
              </p:nvPr>
            </p:nvSpPr>
            <p:spPr>
              <a:xfrm>
                <a:off x="0" y="548680"/>
                <a:ext cx="9144000" cy="6309320"/>
              </a:xfrm>
              <a:prstGeom prst="rect">
                <a:avLst/>
              </a:prstGeom>
            </p:spPr>
            <p:txBody>
              <a:bodyPr>
                <a:normAutofit/>
              </a:bodyPr>
              <a:lstStyle/>
              <a:p>
                <a:pPr marL="45720" indent="0">
                  <a:buNone/>
                </a:pPr>
                <a:r>
                  <a:rPr lang="en-AU" dirty="0"/>
                  <a:t>Write an equation for the reaction between acetic acid and sodium hydroxide in aqueous solution. Which salt is produced? Are solutions of this salt acidic, basic or neutral? Which indicator should be used? </a:t>
                </a:r>
              </a:p>
              <a:p>
                <a:r>
                  <a:rPr lang="en-AU" altLang="en-US" sz="2800" b="1" dirty="0">
                    <a:solidFill>
                      <a:srgbClr val="FF0000"/>
                    </a:solidFill>
                  </a:rPr>
                  <a:t>CH</a:t>
                </a:r>
                <a:r>
                  <a:rPr lang="en-AU" altLang="en-US" sz="2800" b="1" baseline="-25000" dirty="0">
                    <a:solidFill>
                      <a:srgbClr val="FF0000"/>
                    </a:solidFill>
                  </a:rPr>
                  <a:t>3</a:t>
                </a:r>
                <a:r>
                  <a:rPr lang="en-AU" altLang="en-US" sz="2800" b="1" dirty="0">
                    <a:solidFill>
                      <a:srgbClr val="FF0000"/>
                    </a:solidFill>
                  </a:rPr>
                  <a:t>COOH</a:t>
                </a:r>
                <a:r>
                  <a:rPr lang="en-AU" altLang="en-US" sz="2800" b="1" baseline="-25000" dirty="0">
                    <a:solidFill>
                      <a:srgbClr val="FF0000"/>
                    </a:solidFill>
                  </a:rPr>
                  <a:t>(</a:t>
                </a:r>
                <a:r>
                  <a:rPr lang="en-AU" altLang="en-US" sz="2800" b="1" baseline="-25000" dirty="0" err="1">
                    <a:solidFill>
                      <a:srgbClr val="FF0000"/>
                    </a:solidFill>
                  </a:rPr>
                  <a:t>aq</a:t>
                </a:r>
                <a:r>
                  <a:rPr lang="en-AU" altLang="en-US" sz="2800" b="1" baseline="-25000" dirty="0">
                    <a:solidFill>
                      <a:srgbClr val="FF0000"/>
                    </a:solidFill>
                  </a:rPr>
                  <a:t>)</a:t>
                </a:r>
                <a:r>
                  <a:rPr lang="en-AU" altLang="en-US" sz="2800" b="1" dirty="0">
                    <a:solidFill>
                      <a:srgbClr val="FF0000"/>
                    </a:solidFill>
                  </a:rPr>
                  <a:t>  +  OH</a:t>
                </a:r>
                <a:r>
                  <a:rPr lang="en-AU" altLang="en-US" sz="2800" b="1" baseline="30000" dirty="0">
                    <a:solidFill>
                      <a:srgbClr val="FF0000"/>
                    </a:solidFill>
                  </a:rPr>
                  <a:t>–</a:t>
                </a:r>
                <a:r>
                  <a:rPr lang="en-AU" altLang="en-US" sz="2800" b="1" baseline="-25000" dirty="0">
                    <a:solidFill>
                      <a:srgbClr val="FF0000"/>
                    </a:solidFill>
                  </a:rPr>
                  <a:t>(</a:t>
                </a:r>
                <a:r>
                  <a:rPr lang="en-AU" altLang="en-US" sz="2800" b="1" baseline="-25000" dirty="0" err="1">
                    <a:solidFill>
                      <a:srgbClr val="FF0000"/>
                    </a:solidFill>
                  </a:rPr>
                  <a:t>aq</a:t>
                </a:r>
                <a:r>
                  <a:rPr lang="en-AU" altLang="en-US" sz="2800" b="1" baseline="-25000" dirty="0">
                    <a:solidFill>
                      <a:srgbClr val="FF0000"/>
                    </a:solidFill>
                  </a:rPr>
                  <a:t>)</a:t>
                </a:r>
                <a:r>
                  <a:rPr lang="en-AU" altLang="en-US" sz="2800" b="1" dirty="0">
                    <a:solidFill>
                      <a:srgbClr val="FF0000"/>
                    </a:solidFill>
                  </a:rPr>
                  <a:t>   →   CH</a:t>
                </a:r>
                <a:r>
                  <a:rPr lang="en-AU" altLang="en-US" sz="2800" b="1" baseline="-25000" dirty="0">
                    <a:solidFill>
                      <a:srgbClr val="FF0000"/>
                    </a:solidFill>
                  </a:rPr>
                  <a:t>3</a:t>
                </a:r>
                <a:r>
                  <a:rPr lang="en-AU" altLang="en-US" sz="2800" b="1" dirty="0">
                    <a:solidFill>
                      <a:srgbClr val="FF0000"/>
                    </a:solidFill>
                  </a:rPr>
                  <a:t>COO</a:t>
                </a:r>
                <a:r>
                  <a:rPr lang="en-AU" altLang="en-US" sz="2800" b="1" baseline="30000" dirty="0">
                    <a:solidFill>
                      <a:srgbClr val="FF0000"/>
                    </a:solidFill>
                  </a:rPr>
                  <a:t>–</a:t>
                </a:r>
                <a:r>
                  <a:rPr lang="en-AU" altLang="en-US" sz="2800" b="1" baseline="-25000" dirty="0">
                    <a:solidFill>
                      <a:srgbClr val="FF0000"/>
                    </a:solidFill>
                  </a:rPr>
                  <a:t>(</a:t>
                </a:r>
                <a:r>
                  <a:rPr lang="en-AU" altLang="en-US" sz="2800" b="1" baseline="-25000" dirty="0" err="1">
                    <a:solidFill>
                      <a:srgbClr val="FF0000"/>
                    </a:solidFill>
                  </a:rPr>
                  <a:t>aq</a:t>
                </a:r>
                <a:r>
                  <a:rPr lang="en-AU" altLang="en-US" sz="2800" b="1" baseline="-25000" dirty="0">
                    <a:solidFill>
                      <a:srgbClr val="FF0000"/>
                    </a:solidFill>
                  </a:rPr>
                  <a:t>)</a:t>
                </a:r>
                <a:r>
                  <a:rPr lang="en-AU" altLang="en-US" sz="2800" b="1" dirty="0">
                    <a:solidFill>
                      <a:srgbClr val="FF0000"/>
                    </a:solidFill>
                  </a:rPr>
                  <a:t>  +  H</a:t>
                </a:r>
                <a:r>
                  <a:rPr lang="en-AU" altLang="en-US" sz="2800" b="1" baseline="-25000" dirty="0">
                    <a:solidFill>
                      <a:srgbClr val="FF0000"/>
                    </a:solidFill>
                  </a:rPr>
                  <a:t>2</a:t>
                </a:r>
                <a:r>
                  <a:rPr lang="en-AU" altLang="en-US" sz="2800" b="1" dirty="0">
                    <a:solidFill>
                      <a:srgbClr val="FF0000"/>
                    </a:solidFill>
                  </a:rPr>
                  <a:t>O</a:t>
                </a:r>
                <a:r>
                  <a:rPr lang="en-AU" altLang="en-US" sz="2800" b="1" baseline="-25000" dirty="0">
                    <a:solidFill>
                      <a:srgbClr val="FF0000"/>
                    </a:solidFill>
                  </a:rPr>
                  <a:t>(l) </a:t>
                </a:r>
              </a:p>
              <a:p>
                <a:r>
                  <a:rPr lang="en-AU" altLang="en-US" sz="2800" b="1" dirty="0">
                    <a:solidFill>
                      <a:srgbClr val="FF0000"/>
                    </a:solidFill>
                  </a:rPr>
                  <a:t>Salt produced is NaCH</a:t>
                </a:r>
                <a:r>
                  <a:rPr lang="en-AU" altLang="en-US" sz="2800" b="1" baseline="-25000" dirty="0">
                    <a:solidFill>
                      <a:srgbClr val="FF0000"/>
                    </a:solidFill>
                  </a:rPr>
                  <a:t>3</a:t>
                </a:r>
                <a:r>
                  <a:rPr lang="en-AU" altLang="en-US" sz="2800" b="1" dirty="0">
                    <a:solidFill>
                      <a:srgbClr val="FF0000"/>
                    </a:solidFill>
                  </a:rPr>
                  <a:t>COO then</a:t>
                </a:r>
              </a:p>
              <a:p>
                <a:r>
                  <a:rPr lang="en-US" altLang="en-US" sz="2800" b="1" dirty="0">
                    <a:solidFill>
                      <a:srgbClr val="FF0000"/>
                    </a:solidFill>
                  </a:rPr>
                  <a:t>Na</a:t>
                </a:r>
                <a:r>
                  <a:rPr lang="en-US" altLang="en-US" sz="2800" b="1" baseline="30000" dirty="0">
                    <a:solidFill>
                      <a:srgbClr val="FF0000"/>
                    </a:solidFill>
                  </a:rPr>
                  <a:t>+</a:t>
                </a:r>
                <a:r>
                  <a:rPr lang="en-US" altLang="en-US" sz="2800" b="1" dirty="0">
                    <a:solidFill>
                      <a:srgbClr val="FF0000"/>
                    </a:solidFill>
                  </a:rPr>
                  <a:t> is neutral</a:t>
                </a:r>
                <a:endParaRPr lang="en-AU" altLang="en-US" sz="2800" b="1" dirty="0">
                  <a:solidFill>
                    <a:srgbClr val="FF0000"/>
                  </a:solidFill>
                </a:endParaRPr>
              </a:p>
              <a:p>
                <a:r>
                  <a:rPr lang="en-AU" altLang="en-US" sz="2800" b="1" dirty="0">
                    <a:solidFill>
                      <a:srgbClr val="FF0000"/>
                    </a:solidFill>
                  </a:rPr>
                  <a:t>CH</a:t>
                </a:r>
                <a:r>
                  <a:rPr lang="en-AU" altLang="en-US" sz="2800" b="1" baseline="-25000" dirty="0">
                    <a:solidFill>
                      <a:srgbClr val="FF0000"/>
                    </a:solidFill>
                  </a:rPr>
                  <a:t>3</a:t>
                </a:r>
                <a:r>
                  <a:rPr lang="en-AU" altLang="en-US" sz="2800" b="1" dirty="0">
                    <a:solidFill>
                      <a:srgbClr val="FF0000"/>
                    </a:solidFill>
                  </a:rPr>
                  <a:t>COO</a:t>
                </a:r>
                <a:r>
                  <a:rPr lang="en-AU" altLang="en-US" sz="2800" b="1" baseline="30000" dirty="0">
                    <a:solidFill>
                      <a:srgbClr val="FF0000"/>
                    </a:solidFill>
                  </a:rPr>
                  <a:t>–</a:t>
                </a:r>
                <a:r>
                  <a:rPr lang="en-AU" altLang="en-US" sz="2800" b="1" baseline="-25000" dirty="0">
                    <a:solidFill>
                      <a:srgbClr val="FF0000"/>
                    </a:solidFill>
                  </a:rPr>
                  <a:t>(</a:t>
                </a:r>
                <a:r>
                  <a:rPr lang="en-AU" altLang="en-US" sz="2800" b="1" baseline="-25000" dirty="0" err="1">
                    <a:solidFill>
                      <a:srgbClr val="FF0000"/>
                    </a:solidFill>
                  </a:rPr>
                  <a:t>aq</a:t>
                </a:r>
                <a:r>
                  <a:rPr lang="en-AU" altLang="en-US" sz="2800" b="1" baseline="-25000" dirty="0">
                    <a:solidFill>
                      <a:srgbClr val="FF0000"/>
                    </a:solidFill>
                  </a:rPr>
                  <a:t>)</a:t>
                </a:r>
                <a:r>
                  <a:rPr lang="en-AU" altLang="en-US" sz="2800" b="1" dirty="0">
                    <a:solidFill>
                      <a:srgbClr val="FF0000"/>
                    </a:solidFill>
                  </a:rPr>
                  <a:t>  +  H</a:t>
                </a:r>
                <a:r>
                  <a:rPr lang="en-AU" altLang="en-US" sz="2800" b="1" baseline="-25000" dirty="0">
                    <a:solidFill>
                      <a:srgbClr val="FF0000"/>
                    </a:solidFill>
                  </a:rPr>
                  <a:t>2</a:t>
                </a:r>
                <a:r>
                  <a:rPr lang="en-AU" altLang="en-US" sz="2800" b="1" dirty="0">
                    <a:solidFill>
                      <a:srgbClr val="FF0000"/>
                    </a:solidFill>
                  </a:rPr>
                  <a:t>O</a:t>
                </a:r>
                <a:r>
                  <a:rPr lang="en-AU" altLang="en-US" sz="2800" b="1" baseline="-25000" dirty="0">
                    <a:solidFill>
                      <a:srgbClr val="FF0000"/>
                    </a:solidFill>
                  </a:rPr>
                  <a:t>(l)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a:t>
                </a:r>
                <a:r>
                  <a:rPr lang="en-AU" altLang="en-US" sz="2800" b="1" dirty="0">
                    <a:solidFill>
                      <a:srgbClr val="FF0000"/>
                    </a:solidFill>
                  </a:rPr>
                  <a:t>CH</a:t>
                </a:r>
                <a:r>
                  <a:rPr lang="en-AU" altLang="en-US" sz="2800" b="1" baseline="-25000" dirty="0">
                    <a:solidFill>
                      <a:srgbClr val="FF0000"/>
                    </a:solidFill>
                  </a:rPr>
                  <a:t>3</a:t>
                </a:r>
                <a:r>
                  <a:rPr lang="en-AU" altLang="en-US" sz="2800" b="1" dirty="0">
                    <a:solidFill>
                      <a:srgbClr val="FF0000"/>
                    </a:solidFill>
                  </a:rPr>
                  <a:t>COOH</a:t>
                </a:r>
                <a:r>
                  <a:rPr lang="en-AU" altLang="en-US" sz="2800" b="1" baseline="-25000" dirty="0">
                    <a:solidFill>
                      <a:srgbClr val="FF0000"/>
                    </a:solidFill>
                  </a:rPr>
                  <a:t>(aq)</a:t>
                </a:r>
                <a:r>
                  <a:rPr lang="en-AU" altLang="en-US" sz="2800" b="1" dirty="0">
                    <a:solidFill>
                      <a:srgbClr val="FF0000"/>
                    </a:solidFill>
                  </a:rPr>
                  <a:t>  +  OH</a:t>
                </a:r>
                <a:r>
                  <a:rPr lang="en-AU" altLang="en-US" sz="2800" b="1" baseline="30000" dirty="0">
                    <a:solidFill>
                      <a:srgbClr val="FF0000"/>
                    </a:solidFill>
                  </a:rPr>
                  <a:t>–</a:t>
                </a:r>
                <a:r>
                  <a:rPr lang="en-AU" altLang="en-US" sz="2800" b="1" baseline="-25000" dirty="0">
                    <a:solidFill>
                      <a:srgbClr val="FF0000"/>
                    </a:solidFill>
                  </a:rPr>
                  <a:t>(aq)</a:t>
                </a:r>
                <a:r>
                  <a:rPr lang="en-AU" altLang="en-US" sz="2800" b="1" dirty="0">
                    <a:solidFill>
                      <a:srgbClr val="FF0000"/>
                    </a:solidFill>
                  </a:rPr>
                  <a:t> </a:t>
                </a:r>
              </a:p>
              <a:p>
                <a:r>
                  <a:rPr lang="en-AU" altLang="en-US" sz="2800" b="1" dirty="0">
                    <a:solidFill>
                      <a:srgbClr val="FF0000"/>
                    </a:solidFill>
                  </a:rPr>
                  <a:t>Result is a basic solution due to presence of OH</a:t>
                </a:r>
                <a:r>
                  <a:rPr lang="en-AU" altLang="en-US" sz="2800" b="1" baseline="30000" dirty="0">
                    <a:solidFill>
                      <a:srgbClr val="FF0000"/>
                    </a:solidFill>
                    <a:cs typeface="Arial" panose="020B0604020202020204" pitchFamily="34" charset="0"/>
                  </a:rPr>
                  <a:t>–</a:t>
                </a:r>
                <a:r>
                  <a:rPr lang="en-AU" altLang="en-US" sz="2800" b="1" dirty="0">
                    <a:solidFill>
                      <a:srgbClr val="FF0000"/>
                    </a:solidFill>
                    <a:cs typeface="Arial" panose="020B0604020202020204" pitchFamily="34" charset="0"/>
                  </a:rPr>
                  <a:t> which results in [H</a:t>
                </a:r>
                <a:r>
                  <a:rPr lang="en-AU" altLang="en-US" sz="2800" b="1" baseline="-25000" dirty="0">
                    <a:solidFill>
                      <a:srgbClr val="FF0000"/>
                    </a:solidFill>
                    <a:cs typeface="Arial" panose="020B0604020202020204" pitchFamily="34" charset="0"/>
                  </a:rPr>
                  <a:t>3</a:t>
                </a:r>
                <a:r>
                  <a:rPr lang="en-AU" altLang="en-US" sz="2800" b="1" dirty="0">
                    <a:solidFill>
                      <a:srgbClr val="FF0000"/>
                    </a:solidFill>
                    <a:cs typeface="Arial" panose="020B0604020202020204" pitchFamily="34" charset="0"/>
                  </a:rPr>
                  <a:t>O</a:t>
                </a:r>
                <a:r>
                  <a:rPr lang="en-AU" altLang="en-US" sz="2800" b="1" baseline="30000" dirty="0">
                    <a:solidFill>
                      <a:srgbClr val="FF0000"/>
                    </a:solidFill>
                    <a:cs typeface="Arial" panose="020B0604020202020204" pitchFamily="34" charset="0"/>
                  </a:rPr>
                  <a:t>+</a:t>
                </a:r>
                <a:r>
                  <a:rPr lang="en-AU" altLang="en-US" sz="2800" b="1" dirty="0">
                    <a:solidFill>
                      <a:srgbClr val="FF0000"/>
                    </a:solidFill>
                    <a:cs typeface="Arial" panose="020B0604020202020204" pitchFamily="34" charset="0"/>
                  </a:rPr>
                  <a:t>]&lt;[OH</a:t>
                </a:r>
                <a:r>
                  <a:rPr lang="en-AU" altLang="en-US" sz="2800" b="1" baseline="30000" dirty="0">
                    <a:solidFill>
                      <a:srgbClr val="FF0000"/>
                    </a:solidFill>
                    <a:cs typeface="Arial" panose="020B0604020202020204" pitchFamily="34" charset="0"/>
                  </a:rPr>
                  <a:t>–</a:t>
                </a:r>
                <a:r>
                  <a:rPr lang="en-AU" altLang="en-US" sz="2800" b="1" dirty="0">
                    <a:solidFill>
                      <a:srgbClr val="FF0000"/>
                    </a:solidFill>
                    <a:cs typeface="Arial" panose="020B0604020202020204" pitchFamily="34" charset="0"/>
                  </a:rPr>
                  <a:t>]</a:t>
                </a:r>
                <a:r>
                  <a:rPr lang="en-AU" altLang="en-US" sz="2800" b="1" dirty="0">
                    <a:solidFill>
                      <a:srgbClr val="FF0000"/>
                    </a:solidFill>
                  </a:rPr>
                  <a:t>. Indicator to use is phenolphthalein (changes over range 8.0-10.0).</a:t>
                </a:r>
              </a:p>
              <a:p>
                <a:endParaRPr lang="en-AU" altLang="en-US" dirty="0"/>
              </a:p>
            </p:txBody>
          </p:sp>
        </mc:Choice>
        <mc:Fallback xmlns="">
          <p:sp>
            <p:nvSpPr>
              <p:cNvPr id="24579" name="Content Placeholder 2"/>
              <p:cNvSpPr>
                <a:spLocks noGrp="1" noRot="1" noChangeAspect="1" noMove="1" noResize="1" noEditPoints="1" noAdjustHandles="1" noChangeArrowheads="1" noChangeShapeType="1" noTextEdit="1"/>
              </p:cNvSpPr>
              <p:nvPr>
                <p:ph idx="4294967295"/>
              </p:nvPr>
            </p:nvSpPr>
            <p:spPr>
              <a:xfrm>
                <a:off x="0" y="548680"/>
                <a:ext cx="9144000" cy="6309320"/>
              </a:xfrm>
              <a:prstGeom prst="rect">
                <a:avLst/>
              </a:prstGeom>
              <a:blipFill>
                <a:blip r:embed="rId2"/>
                <a:stretch>
                  <a:fillRect l="-1400" t="-773" r="-1133"/>
                </a:stretch>
              </a:blipFill>
            </p:spPr>
            <p:txBody>
              <a:bodyPr/>
              <a:lstStyle/>
              <a:p>
                <a:r>
                  <a:rPr lang="en-AU">
                    <a:noFill/>
                  </a:rPr>
                  <a:t> </a:t>
                </a:r>
              </a:p>
            </p:txBody>
          </p:sp>
        </mc:Fallback>
      </mc:AlternateContent>
    </p:spTree>
    <p:extLst>
      <p:ext uri="{BB962C8B-B14F-4D97-AF65-F5344CB8AC3E}">
        <p14:creationId xmlns:p14="http://schemas.microsoft.com/office/powerpoint/2010/main" val="400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fade">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fade">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fade">
                                      <p:cBhvr>
                                        <p:cTn id="32"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0" y="116632"/>
                <a:ext cx="9108504" cy="6696744"/>
              </a:xfrm>
            </p:spPr>
            <p:txBody>
              <a:bodyPr>
                <a:normAutofit fontScale="92500" lnSpcReduction="10000"/>
              </a:bodyPr>
              <a:lstStyle/>
              <a:p>
                <a:pPr marL="45720" indent="0">
                  <a:buNone/>
                </a:pPr>
                <a:r>
                  <a:rPr lang="en-AU" sz="2800" dirty="0"/>
                  <a:t>Write an equation for the reaction between hypochlorous acid (</a:t>
                </a:r>
                <a:r>
                  <a:rPr lang="en-AU" sz="2800" dirty="0" err="1"/>
                  <a:t>HC</a:t>
                </a:r>
                <a:r>
                  <a:rPr lang="en-AU" sz="2800" i="1" dirty="0" err="1"/>
                  <a:t>l</a:t>
                </a:r>
                <a:r>
                  <a:rPr lang="en-AU" sz="2800" dirty="0" err="1"/>
                  <a:t>O</a:t>
                </a:r>
                <a:r>
                  <a:rPr lang="en-AU" sz="2800" dirty="0"/>
                  <a:t>) and potassium hydroxide in aqueous solution.  Which salt is produced?  Are solutions of this salt acidic, basic or neutral? Which indicator should be used?</a:t>
                </a:r>
                <a:endParaRPr lang="en-AU" altLang="en-US" sz="2800" dirty="0"/>
              </a:p>
              <a:p>
                <a:r>
                  <a:rPr lang="en-AU" altLang="en-US" sz="3000" b="1" dirty="0" err="1">
                    <a:solidFill>
                      <a:srgbClr val="FF0000"/>
                    </a:solidFill>
                  </a:rPr>
                  <a:t>HC</a:t>
                </a:r>
                <a:r>
                  <a:rPr lang="en-AU" altLang="en-US" sz="3000" b="1" i="1" dirty="0" err="1">
                    <a:solidFill>
                      <a:srgbClr val="FF0000"/>
                    </a:solidFill>
                  </a:rPr>
                  <a:t>l</a:t>
                </a:r>
                <a:r>
                  <a:rPr lang="en-AU" altLang="en-US" sz="3000" b="1" dirty="0" err="1">
                    <a:solidFill>
                      <a:srgbClr val="FF0000"/>
                    </a:solidFill>
                  </a:rPr>
                  <a:t>O</a:t>
                </a:r>
                <a:r>
                  <a:rPr lang="en-AU" altLang="en-US" sz="3000" b="1" baseline="-25000" dirty="0">
                    <a:solidFill>
                      <a:srgbClr val="FF0000"/>
                    </a:solidFill>
                  </a:rPr>
                  <a:t>(</a:t>
                </a:r>
                <a:r>
                  <a:rPr lang="en-AU" altLang="en-US" sz="3000" b="1" baseline="-25000" dirty="0" err="1">
                    <a:solidFill>
                      <a:srgbClr val="FF0000"/>
                    </a:solidFill>
                  </a:rPr>
                  <a:t>aq</a:t>
                </a:r>
                <a:r>
                  <a:rPr lang="en-AU" altLang="en-US" sz="3000" b="1" baseline="-25000" dirty="0">
                    <a:solidFill>
                      <a:srgbClr val="FF0000"/>
                    </a:solidFill>
                  </a:rPr>
                  <a:t>)</a:t>
                </a:r>
                <a:r>
                  <a:rPr lang="en-AU" altLang="en-US" sz="3000" b="1" dirty="0">
                    <a:solidFill>
                      <a:srgbClr val="FF0000"/>
                    </a:solidFill>
                  </a:rPr>
                  <a:t>  +  OH</a:t>
                </a:r>
                <a:r>
                  <a:rPr lang="en-AU" altLang="en-US" sz="3000" b="1" baseline="30000" dirty="0">
                    <a:solidFill>
                      <a:srgbClr val="FF0000"/>
                    </a:solidFill>
                  </a:rPr>
                  <a:t>–</a:t>
                </a:r>
                <a:r>
                  <a:rPr lang="en-AU" altLang="en-US" sz="3000" b="1" baseline="-25000" dirty="0">
                    <a:solidFill>
                      <a:srgbClr val="FF0000"/>
                    </a:solidFill>
                  </a:rPr>
                  <a:t>(</a:t>
                </a:r>
                <a:r>
                  <a:rPr lang="en-AU" altLang="en-US" sz="3000" b="1" baseline="-25000" dirty="0" err="1">
                    <a:solidFill>
                      <a:srgbClr val="FF0000"/>
                    </a:solidFill>
                  </a:rPr>
                  <a:t>aq</a:t>
                </a:r>
                <a:r>
                  <a:rPr lang="en-AU" altLang="en-US" sz="3000" b="1" baseline="-25000" dirty="0">
                    <a:solidFill>
                      <a:srgbClr val="FF0000"/>
                    </a:solidFill>
                  </a:rPr>
                  <a:t>)</a:t>
                </a:r>
                <a:r>
                  <a:rPr lang="en-AU" altLang="en-US" sz="3000" b="1" dirty="0">
                    <a:solidFill>
                      <a:srgbClr val="FF0000"/>
                    </a:solidFill>
                  </a:rPr>
                  <a:t>   →   </a:t>
                </a:r>
                <a:r>
                  <a:rPr lang="en-AU" altLang="en-US" sz="3000" b="1" dirty="0" err="1">
                    <a:solidFill>
                      <a:srgbClr val="FF0000"/>
                    </a:solidFill>
                  </a:rPr>
                  <a:t>C</a:t>
                </a:r>
                <a:r>
                  <a:rPr lang="en-AU" altLang="en-US" sz="3000" b="1" i="1" dirty="0" err="1">
                    <a:solidFill>
                      <a:srgbClr val="FF0000"/>
                    </a:solidFill>
                  </a:rPr>
                  <a:t>l</a:t>
                </a:r>
                <a:r>
                  <a:rPr lang="en-AU" altLang="en-US" sz="3000" b="1" dirty="0" err="1">
                    <a:solidFill>
                      <a:srgbClr val="FF0000"/>
                    </a:solidFill>
                  </a:rPr>
                  <a:t>O</a:t>
                </a:r>
                <a:r>
                  <a:rPr lang="en-AU" altLang="en-US" sz="3000" b="1" baseline="30000" dirty="0">
                    <a:solidFill>
                      <a:srgbClr val="FF0000"/>
                    </a:solidFill>
                  </a:rPr>
                  <a:t>–</a:t>
                </a:r>
                <a:r>
                  <a:rPr lang="en-AU" altLang="en-US" sz="3000" b="1" baseline="-25000" dirty="0">
                    <a:solidFill>
                      <a:srgbClr val="FF0000"/>
                    </a:solidFill>
                  </a:rPr>
                  <a:t>(</a:t>
                </a:r>
                <a:r>
                  <a:rPr lang="en-AU" altLang="en-US" sz="3000" b="1" baseline="-25000" dirty="0" err="1">
                    <a:solidFill>
                      <a:srgbClr val="FF0000"/>
                    </a:solidFill>
                  </a:rPr>
                  <a:t>aq</a:t>
                </a:r>
                <a:r>
                  <a:rPr lang="en-AU" altLang="en-US" sz="3000" b="1" baseline="-25000" dirty="0">
                    <a:solidFill>
                      <a:srgbClr val="FF0000"/>
                    </a:solidFill>
                  </a:rPr>
                  <a:t>)</a:t>
                </a:r>
                <a:r>
                  <a:rPr lang="en-AU" altLang="en-US" sz="3000" b="1" dirty="0">
                    <a:solidFill>
                      <a:srgbClr val="FF0000"/>
                    </a:solidFill>
                  </a:rPr>
                  <a:t>  +  H</a:t>
                </a:r>
                <a:r>
                  <a:rPr lang="en-AU" altLang="en-US" sz="3000" b="1" baseline="-25000" dirty="0">
                    <a:solidFill>
                      <a:srgbClr val="FF0000"/>
                    </a:solidFill>
                  </a:rPr>
                  <a:t>2</a:t>
                </a:r>
                <a:r>
                  <a:rPr lang="en-AU" altLang="en-US" sz="3000" b="1" dirty="0">
                    <a:solidFill>
                      <a:srgbClr val="FF0000"/>
                    </a:solidFill>
                  </a:rPr>
                  <a:t>O</a:t>
                </a:r>
                <a:r>
                  <a:rPr lang="en-AU" altLang="en-US" sz="3000" b="1" baseline="-25000" dirty="0">
                    <a:solidFill>
                      <a:srgbClr val="FF0000"/>
                    </a:solidFill>
                  </a:rPr>
                  <a:t>(l) </a:t>
                </a:r>
              </a:p>
              <a:p>
                <a:r>
                  <a:rPr lang="en-AU" altLang="en-US" sz="3000" b="1" dirty="0">
                    <a:solidFill>
                      <a:srgbClr val="FF0000"/>
                    </a:solidFill>
                  </a:rPr>
                  <a:t>Salt produced is </a:t>
                </a:r>
                <a:r>
                  <a:rPr lang="en-AU" altLang="en-US" sz="3000" b="1" dirty="0" err="1">
                    <a:solidFill>
                      <a:srgbClr val="FF0000"/>
                    </a:solidFill>
                  </a:rPr>
                  <a:t>KC</a:t>
                </a:r>
                <a:r>
                  <a:rPr lang="en-AU" altLang="en-US" sz="3000" b="1" i="1" dirty="0" err="1">
                    <a:solidFill>
                      <a:srgbClr val="FF0000"/>
                    </a:solidFill>
                  </a:rPr>
                  <a:t>l</a:t>
                </a:r>
                <a:r>
                  <a:rPr lang="en-AU" altLang="en-US" sz="3000" b="1" dirty="0" err="1">
                    <a:solidFill>
                      <a:srgbClr val="FF0000"/>
                    </a:solidFill>
                  </a:rPr>
                  <a:t>O</a:t>
                </a:r>
                <a:r>
                  <a:rPr lang="en-AU" altLang="en-US" sz="3000" b="1" dirty="0">
                    <a:solidFill>
                      <a:srgbClr val="FF0000"/>
                    </a:solidFill>
                  </a:rPr>
                  <a:t> then</a:t>
                </a:r>
              </a:p>
              <a:p>
                <a:r>
                  <a:rPr lang="en-US" altLang="en-US" sz="3000" b="1" dirty="0">
                    <a:solidFill>
                      <a:srgbClr val="FF0000"/>
                    </a:solidFill>
                  </a:rPr>
                  <a:t>K</a:t>
                </a:r>
                <a:r>
                  <a:rPr lang="en-US" altLang="en-US" sz="3000" b="1" baseline="30000" dirty="0">
                    <a:solidFill>
                      <a:srgbClr val="FF0000"/>
                    </a:solidFill>
                  </a:rPr>
                  <a:t>+</a:t>
                </a:r>
                <a:r>
                  <a:rPr lang="en-US" altLang="en-US" sz="3000" b="1" dirty="0">
                    <a:solidFill>
                      <a:srgbClr val="FF0000"/>
                    </a:solidFill>
                  </a:rPr>
                  <a:t> is neutral</a:t>
                </a:r>
                <a:endParaRPr lang="en-AU" altLang="en-US" sz="3000" b="1" dirty="0">
                  <a:solidFill>
                    <a:srgbClr val="FF0000"/>
                  </a:solidFill>
                </a:endParaRPr>
              </a:p>
              <a:p>
                <a:r>
                  <a:rPr lang="en-AU" altLang="en-US" sz="3000" b="1" dirty="0" err="1">
                    <a:solidFill>
                      <a:srgbClr val="FF0000"/>
                    </a:solidFill>
                  </a:rPr>
                  <a:t>C</a:t>
                </a:r>
                <a:r>
                  <a:rPr lang="en-AU" altLang="en-US" sz="3000" b="1" i="1" dirty="0" err="1">
                    <a:solidFill>
                      <a:srgbClr val="FF0000"/>
                    </a:solidFill>
                  </a:rPr>
                  <a:t>l</a:t>
                </a:r>
                <a:r>
                  <a:rPr lang="en-AU" altLang="en-US" sz="3000" b="1" dirty="0" err="1">
                    <a:solidFill>
                      <a:srgbClr val="FF0000"/>
                    </a:solidFill>
                  </a:rPr>
                  <a:t>O</a:t>
                </a:r>
                <a:r>
                  <a:rPr lang="en-AU" altLang="en-US" sz="3000" b="1" baseline="30000" dirty="0">
                    <a:solidFill>
                      <a:srgbClr val="FF0000"/>
                    </a:solidFill>
                  </a:rPr>
                  <a:t>–</a:t>
                </a:r>
                <a:r>
                  <a:rPr lang="en-AU" altLang="en-US" sz="3000" b="1" baseline="-25000" dirty="0">
                    <a:solidFill>
                      <a:srgbClr val="FF0000"/>
                    </a:solidFill>
                  </a:rPr>
                  <a:t>(</a:t>
                </a:r>
                <a:r>
                  <a:rPr lang="en-AU" altLang="en-US" sz="3000" b="1" baseline="-25000" dirty="0" err="1">
                    <a:solidFill>
                      <a:srgbClr val="FF0000"/>
                    </a:solidFill>
                  </a:rPr>
                  <a:t>aq</a:t>
                </a:r>
                <a:r>
                  <a:rPr lang="en-AU" altLang="en-US" sz="3000" b="1" baseline="-25000" dirty="0">
                    <a:solidFill>
                      <a:srgbClr val="FF0000"/>
                    </a:solidFill>
                  </a:rPr>
                  <a:t>)</a:t>
                </a:r>
                <a:r>
                  <a:rPr lang="en-AU" altLang="en-US" sz="3000" b="1" dirty="0">
                    <a:solidFill>
                      <a:srgbClr val="FF0000"/>
                    </a:solidFill>
                  </a:rPr>
                  <a:t>  +  H</a:t>
                </a:r>
                <a:r>
                  <a:rPr lang="en-AU" altLang="en-US" sz="3000" b="1" baseline="-25000" dirty="0">
                    <a:solidFill>
                      <a:srgbClr val="FF0000"/>
                    </a:solidFill>
                  </a:rPr>
                  <a:t>2</a:t>
                </a:r>
                <a:r>
                  <a:rPr lang="en-AU" altLang="en-US" sz="3000" b="1" dirty="0">
                    <a:solidFill>
                      <a:srgbClr val="FF0000"/>
                    </a:solidFill>
                  </a:rPr>
                  <a:t>O</a:t>
                </a:r>
                <a:r>
                  <a:rPr lang="en-AU" altLang="en-US" sz="3000" b="1" baseline="-25000" dirty="0">
                    <a:solidFill>
                      <a:srgbClr val="FF0000"/>
                    </a:solidFill>
                  </a:rPr>
                  <a:t>(l) </a:t>
                </a:r>
                <a14:m>
                  <m:oMath xmlns:m="http://schemas.openxmlformats.org/officeDocument/2006/math">
                    <m:r>
                      <a:rPr lang="en-AU" sz="3000" b="1" i="1">
                        <a:solidFill>
                          <a:srgbClr val="FF0000"/>
                        </a:solidFill>
                        <a:latin typeface="Cambria Math"/>
                      </a:rPr>
                      <m:t>⇌</m:t>
                    </m:r>
                  </m:oMath>
                </a14:m>
                <a:r>
                  <a:rPr lang="en-AU" altLang="en-US" sz="3000" b="1" dirty="0">
                    <a:solidFill>
                      <a:srgbClr val="FF0000"/>
                    </a:solidFill>
                  </a:rPr>
                  <a:t> HC</a:t>
                </a:r>
                <a:r>
                  <a:rPr lang="en-AU" altLang="en-US" sz="3000" b="1" i="1" dirty="0">
                    <a:solidFill>
                      <a:srgbClr val="FF0000"/>
                    </a:solidFill>
                  </a:rPr>
                  <a:t>l</a:t>
                </a:r>
                <a:r>
                  <a:rPr lang="en-AU" altLang="en-US" sz="3000" b="1" dirty="0">
                    <a:solidFill>
                      <a:srgbClr val="FF0000"/>
                    </a:solidFill>
                  </a:rPr>
                  <a:t>O</a:t>
                </a:r>
                <a:r>
                  <a:rPr lang="en-AU" altLang="en-US" sz="3000" b="1" baseline="-25000" dirty="0">
                    <a:solidFill>
                      <a:srgbClr val="FF0000"/>
                    </a:solidFill>
                  </a:rPr>
                  <a:t>(aq)</a:t>
                </a:r>
                <a:r>
                  <a:rPr lang="en-AU" altLang="en-US" sz="3000" b="1" dirty="0">
                    <a:solidFill>
                      <a:srgbClr val="FF0000"/>
                    </a:solidFill>
                  </a:rPr>
                  <a:t>  +  OH</a:t>
                </a:r>
                <a:r>
                  <a:rPr lang="en-AU" altLang="en-US" sz="3000" b="1" baseline="30000" dirty="0">
                    <a:solidFill>
                      <a:srgbClr val="FF0000"/>
                    </a:solidFill>
                  </a:rPr>
                  <a:t>–</a:t>
                </a:r>
                <a:r>
                  <a:rPr lang="en-AU" altLang="en-US" sz="3000" b="1" baseline="-25000" dirty="0">
                    <a:solidFill>
                      <a:srgbClr val="FF0000"/>
                    </a:solidFill>
                  </a:rPr>
                  <a:t>(aq)</a:t>
                </a:r>
                <a:r>
                  <a:rPr lang="en-AU" altLang="en-US" sz="3000" b="1" dirty="0">
                    <a:solidFill>
                      <a:srgbClr val="FF0000"/>
                    </a:solidFill>
                  </a:rPr>
                  <a:t> </a:t>
                </a:r>
              </a:p>
              <a:p>
                <a:r>
                  <a:rPr lang="en-AU" altLang="en-US" sz="3000" b="1" dirty="0">
                    <a:solidFill>
                      <a:srgbClr val="FF0000"/>
                    </a:solidFill>
                  </a:rPr>
                  <a:t>Result is a basic solution due to presence of OH</a:t>
                </a:r>
                <a:r>
                  <a:rPr lang="en-AU" altLang="en-US" sz="3000" b="1" baseline="30000" dirty="0">
                    <a:solidFill>
                      <a:srgbClr val="FF0000"/>
                    </a:solidFill>
                    <a:cs typeface="Arial" panose="020B0604020202020204" pitchFamily="34" charset="0"/>
                  </a:rPr>
                  <a:t>–</a:t>
                </a:r>
                <a:r>
                  <a:rPr lang="en-AU" altLang="en-US" sz="3000" b="1" dirty="0">
                    <a:solidFill>
                      <a:srgbClr val="FF0000"/>
                    </a:solidFill>
                    <a:cs typeface="Arial" panose="020B0604020202020204" pitchFamily="34" charset="0"/>
                  </a:rPr>
                  <a:t> which results in [H</a:t>
                </a:r>
                <a:r>
                  <a:rPr lang="en-AU" altLang="en-US" sz="3000" b="1" baseline="-25000" dirty="0">
                    <a:solidFill>
                      <a:srgbClr val="FF0000"/>
                    </a:solidFill>
                    <a:cs typeface="Arial" panose="020B0604020202020204" pitchFamily="34" charset="0"/>
                  </a:rPr>
                  <a:t>3</a:t>
                </a:r>
                <a:r>
                  <a:rPr lang="en-AU" altLang="en-US" sz="3000" b="1" dirty="0">
                    <a:solidFill>
                      <a:srgbClr val="FF0000"/>
                    </a:solidFill>
                    <a:cs typeface="Arial" panose="020B0604020202020204" pitchFamily="34" charset="0"/>
                  </a:rPr>
                  <a:t>O</a:t>
                </a:r>
                <a:r>
                  <a:rPr lang="en-AU" altLang="en-US" sz="3000" b="1" baseline="30000" dirty="0">
                    <a:solidFill>
                      <a:srgbClr val="FF0000"/>
                    </a:solidFill>
                    <a:cs typeface="Arial" panose="020B0604020202020204" pitchFamily="34" charset="0"/>
                  </a:rPr>
                  <a:t>+</a:t>
                </a:r>
                <a:r>
                  <a:rPr lang="en-AU" altLang="en-US" sz="3000" b="1" dirty="0">
                    <a:solidFill>
                      <a:srgbClr val="FF0000"/>
                    </a:solidFill>
                    <a:cs typeface="Arial" panose="020B0604020202020204" pitchFamily="34" charset="0"/>
                  </a:rPr>
                  <a:t>]&lt;[OH</a:t>
                </a:r>
                <a:r>
                  <a:rPr lang="en-AU" altLang="en-US" sz="3000" b="1" baseline="30000" dirty="0">
                    <a:solidFill>
                      <a:srgbClr val="FF0000"/>
                    </a:solidFill>
                    <a:cs typeface="Arial" panose="020B0604020202020204" pitchFamily="34" charset="0"/>
                  </a:rPr>
                  <a:t>–</a:t>
                </a:r>
                <a:r>
                  <a:rPr lang="en-AU" altLang="en-US" sz="3000" b="1" dirty="0">
                    <a:solidFill>
                      <a:srgbClr val="FF0000"/>
                    </a:solidFill>
                    <a:cs typeface="Arial" panose="020B0604020202020204" pitchFamily="34" charset="0"/>
                  </a:rPr>
                  <a:t>]</a:t>
                </a:r>
                <a:r>
                  <a:rPr lang="en-AU" altLang="en-US" sz="3000" b="1" dirty="0">
                    <a:solidFill>
                      <a:srgbClr val="FF0000"/>
                    </a:solidFill>
                  </a:rPr>
                  <a:t>. Indicator to use is phenolphthalein (changes over range 8.0-10.0).</a:t>
                </a:r>
                <a:endParaRPr lang="en-AU" sz="3000" b="1" dirty="0"/>
              </a:p>
              <a:p>
                <a:r>
                  <a:rPr lang="en-AU" sz="2800" dirty="0"/>
                  <a:t>Summing up</a:t>
                </a:r>
              </a:p>
              <a:p>
                <a:r>
                  <a:rPr lang="en-AU" sz="2800" dirty="0"/>
                  <a:t>The equivalence point of titrations between a weak acid and a strong base in aqueous solution are basic and the indicator to be used is phenolphthalein. </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0" y="116632"/>
                <a:ext cx="9108504" cy="6696744"/>
              </a:xfrm>
              <a:blipFill>
                <a:blip r:embed="rId2"/>
                <a:stretch>
                  <a:fillRect l="-1406" t="-1456"/>
                </a:stretch>
              </a:blipFill>
            </p:spPr>
            <p:txBody>
              <a:bodyPr/>
              <a:lstStyle/>
              <a:p>
                <a:r>
                  <a:rPr lang="en-AU">
                    <a:noFill/>
                  </a:rPr>
                  <a:t> </a:t>
                </a:r>
              </a:p>
            </p:txBody>
          </p:sp>
        </mc:Fallback>
      </mc:AlternateContent>
    </p:spTree>
    <p:extLst>
      <p:ext uri="{BB962C8B-B14F-4D97-AF65-F5344CB8AC3E}">
        <p14:creationId xmlns:p14="http://schemas.microsoft.com/office/powerpoint/2010/main" val="305646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p:cNvSpPr>
                <a:spLocks noGrp="1"/>
              </p:cNvSpPr>
              <p:nvPr>
                <p:ph sz="quarter" idx="13"/>
              </p:nvPr>
            </p:nvSpPr>
            <p:spPr>
              <a:xfrm>
                <a:off x="0" y="548680"/>
                <a:ext cx="9144000" cy="6309320"/>
              </a:xfrm>
            </p:spPr>
            <p:txBody>
              <a:bodyPr>
                <a:normAutofit fontScale="97500"/>
              </a:bodyPr>
              <a:lstStyle/>
              <a:p>
                <a:r>
                  <a:rPr lang="en-AU" dirty="0"/>
                  <a:t>Which salt is formed when an aqueous solution of ammonia is added to a hydrochloric acid solution? Are solutions of this salt acidic, basic or neutral? Which indicator should be used?</a:t>
                </a:r>
              </a:p>
              <a:p>
                <a:endParaRPr lang="en-AU" dirty="0"/>
              </a:p>
              <a:p>
                <a:pPr lvl="0"/>
                <a:r>
                  <a:rPr lang="en-AU" sz="2900" b="1" dirty="0">
                    <a:solidFill>
                      <a:srgbClr val="FF0000"/>
                    </a:solidFill>
                  </a:rPr>
                  <a:t>NH</a:t>
                </a:r>
                <a:r>
                  <a:rPr lang="en-AU" sz="2900" b="1" baseline="-25000" dirty="0">
                    <a:solidFill>
                      <a:srgbClr val="FF0000"/>
                    </a:solidFill>
                  </a:rPr>
                  <a:t>3(</a:t>
                </a:r>
                <a:r>
                  <a:rPr lang="en-AU" sz="2900" b="1" baseline="-25000" dirty="0" err="1">
                    <a:solidFill>
                      <a:srgbClr val="FF0000"/>
                    </a:solidFill>
                  </a:rPr>
                  <a:t>aq</a:t>
                </a:r>
                <a:r>
                  <a:rPr lang="en-AU" sz="2900" b="1" baseline="-25000" dirty="0">
                    <a:solidFill>
                      <a:srgbClr val="FF0000"/>
                    </a:solidFill>
                  </a:rPr>
                  <a:t>)</a:t>
                </a:r>
                <a:r>
                  <a:rPr lang="en-AU" sz="2900" b="1" dirty="0">
                    <a:solidFill>
                      <a:srgbClr val="FF0000"/>
                    </a:solidFill>
                  </a:rPr>
                  <a:t>  +  H</a:t>
                </a:r>
                <a:r>
                  <a:rPr lang="en-AU" sz="2900" b="1" baseline="30000" dirty="0">
                    <a:solidFill>
                      <a:srgbClr val="FF0000"/>
                    </a:solidFill>
                  </a:rPr>
                  <a:t>+</a:t>
                </a:r>
                <a:r>
                  <a:rPr lang="en-AU" sz="2900" b="1" baseline="-25000" dirty="0">
                    <a:solidFill>
                      <a:srgbClr val="FF0000"/>
                    </a:solidFill>
                  </a:rPr>
                  <a:t>(</a:t>
                </a:r>
                <a:r>
                  <a:rPr lang="en-AU" sz="2900" b="1" baseline="-25000" dirty="0" err="1">
                    <a:solidFill>
                      <a:srgbClr val="FF0000"/>
                    </a:solidFill>
                  </a:rPr>
                  <a:t>aq</a:t>
                </a:r>
                <a:r>
                  <a:rPr lang="en-AU" sz="2900" b="1" baseline="-25000" dirty="0">
                    <a:solidFill>
                      <a:srgbClr val="FF0000"/>
                    </a:solidFill>
                  </a:rPr>
                  <a:t>)</a:t>
                </a:r>
                <a:r>
                  <a:rPr lang="en-AU" sz="2900" b="1" dirty="0">
                    <a:solidFill>
                      <a:srgbClr val="FF0000"/>
                    </a:solidFill>
                  </a:rPr>
                  <a:t>   →   NH</a:t>
                </a:r>
                <a:r>
                  <a:rPr lang="en-AU" sz="2900" b="1" baseline="-25000" dirty="0">
                    <a:solidFill>
                      <a:srgbClr val="FF0000"/>
                    </a:solidFill>
                  </a:rPr>
                  <a:t>4</a:t>
                </a:r>
                <a:r>
                  <a:rPr lang="en-AU" sz="2900" b="1" baseline="30000" dirty="0">
                    <a:solidFill>
                      <a:srgbClr val="FF0000"/>
                    </a:solidFill>
                  </a:rPr>
                  <a:t>+</a:t>
                </a:r>
                <a:r>
                  <a:rPr lang="en-AU" sz="2900" b="1" baseline="-25000" dirty="0">
                    <a:solidFill>
                      <a:srgbClr val="FF0000"/>
                    </a:solidFill>
                  </a:rPr>
                  <a:t>(</a:t>
                </a:r>
                <a:r>
                  <a:rPr lang="en-AU" sz="2900" b="1" baseline="-25000" dirty="0" err="1">
                    <a:solidFill>
                      <a:srgbClr val="FF0000"/>
                    </a:solidFill>
                  </a:rPr>
                  <a:t>aq</a:t>
                </a:r>
                <a:r>
                  <a:rPr lang="en-AU" sz="2900" b="1" baseline="-25000" dirty="0">
                    <a:solidFill>
                      <a:srgbClr val="FF0000"/>
                    </a:solidFill>
                  </a:rPr>
                  <a:t>)</a:t>
                </a:r>
                <a:r>
                  <a:rPr lang="en-AU" sz="2900" b="1" dirty="0">
                    <a:solidFill>
                      <a:srgbClr val="FF0000"/>
                    </a:solidFill>
                  </a:rPr>
                  <a:t>     followed by     </a:t>
                </a:r>
              </a:p>
              <a:p>
                <a:pPr lvl="0"/>
                <a:r>
                  <a:rPr lang="en-AU" sz="2900" b="1" dirty="0">
                    <a:solidFill>
                      <a:srgbClr val="FF0000"/>
                    </a:solidFill>
                  </a:rPr>
                  <a:t>NH</a:t>
                </a:r>
                <a:r>
                  <a:rPr lang="en-AU" sz="2900" b="1" baseline="-25000" dirty="0">
                    <a:solidFill>
                      <a:srgbClr val="FF0000"/>
                    </a:solidFill>
                  </a:rPr>
                  <a:t>4</a:t>
                </a:r>
                <a:r>
                  <a:rPr lang="en-AU" sz="2900" b="1" baseline="30000" dirty="0">
                    <a:solidFill>
                      <a:srgbClr val="FF0000"/>
                    </a:solidFill>
                  </a:rPr>
                  <a:t>+</a:t>
                </a:r>
                <a:r>
                  <a:rPr lang="en-AU" sz="2900" b="1" baseline="-25000" dirty="0">
                    <a:solidFill>
                      <a:srgbClr val="FF0000"/>
                    </a:solidFill>
                  </a:rPr>
                  <a:t>(</a:t>
                </a:r>
                <a:r>
                  <a:rPr lang="en-AU" sz="2900" b="1" baseline="-25000" dirty="0" err="1">
                    <a:solidFill>
                      <a:srgbClr val="FF0000"/>
                    </a:solidFill>
                  </a:rPr>
                  <a:t>aq</a:t>
                </a:r>
                <a:r>
                  <a:rPr lang="en-AU" sz="2900" b="1" baseline="-25000" dirty="0">
                    <a:solidFill>
                      <a:srgbClr val="FF0000"/>
                    </a:solidFill>
                  </a:rPr>
                  <a:t>)</a:t>
                </a:r>
                <a:r>
                  <a:rPr lang="en-AU" sz="2900" b="1" dirty="0">
                    <a:solidFill>
                      <a:srgbClr val="FF0000"/>
                    </a:solidFill>
                  </a:rPr>
                  <a:t>  +  H</a:t>
                </a:r>
                <a:r>
                  <a:rPr lang="en-AU" sz="2900" b="1" baseline="-25000" dirty="0">
                    <a:solidFill>
                      <a:srgbClr val="FF0000"/>
                    </a:solidFill>
                  </a:rPr>
                  <a:t>2</a:t>
                </a:r>
                <a:r>
                  <a:rPr lang="en-AU" sz="2900" b="1" dirty="0">
                    <a:solidFill>
                      <a:srgbClr val="FF0000"/>
                    </a:solidFill>
                  </a:rPr>
                  <a:t>O</a:t>
                </a:r>
                <a:r>
                  <a:rPr lang="en-AU" sz="2900" b="1" baseline="-25000" dirty="0">
                    <a:solidFill>
                      <a:srgbClr val="FF0000"/>
                    </a:solidFill>
                  </a:rPr>
                  <a:t>(l)   </a:t>
                </a:r>
                <a14:m>
                  <m:oMath xmlns:m="http://schemas.openxmlformats.org/officeDocument/2006/math">
                    <m:r>
                      <a:rPr lang="en-AU" sz="2900" b="1" i="1">
                        <a:solidFill>
                          <a:srgbClr val="FF0000"/>
                        </a:solidFill>
                        <a:latin typeface="Cambria Math"/>
                      </a:rPr>
                      <m:t>⇌</m:t>
                    </m:r>
                  </m:oMath>
                </a14:m>
                <a:r>
                  <a:rPr lang="en-AU" sz="2900" b="1" dirty="0">
                    <a:solidFill>
                      <a:srgbClr val="FF0000"/>
                    </a:solidFill>
                  </a:rPr>
                  <a:t>   NH</a:t>
                </a:r>
                <a:r>
                  <a:rPr lang="en-AU" sz="2900" b="1" baseline="-25000" dirty="0">
                    <a:solidFill>
                      <a:srgbClr val="FF0000"/>
                    </a:solidFill>
                  </a:rPr>
                  <a:t>3(</a:t>
                </a:r>
                <a:r>
                  <a:rPr lang="en-AU" sz="2900" b="1" baseline="-25000" dirty="0" err="1">
                    <a:solidFill>
                      <a:srgbClr val="FF0000"/>
                    </a:solidFill>
                  </a:rPr>
                  <a:t>aq</a:t>
                </a:r>
                <a:r>
                  <a:rPr lang="en-AU" sz="2900" b="1" baseline="-25000" dirty="0">
                    <a:solidFill>
                      <a:srgbClr val="FF0000"/>
                    </a:solidFill>
                  </a:rPr>
                  <a:t>)</a:t>
                </a:r>
                <a:r>
                  <a:rPr lang="en-AU" sz="2900" b="1" dirty="0">
                    <a:solidFill>
                      <a:srgbClr val="FF0000"/>
                    </a:solidFill>
                  </a:rPr>
                  <a:t>  +  H</a:t>
                </a:r>
                <a:r>
                  <a:rPr lang="en-AU" sz="2900" b="1" baseline="-25000" dirty="0">
                    <a:solidFill>
                      <a:srgbClr val="FF0000"/>
                    </a:solidFill>
                  </a:rPr>
                  <a:t>3</a:t>
                </a:r>
                <a:r>
                  <a:rPr lang="en-AU" sz="2900" b="1" dirty="0">
                    <a:solidFill>
                      <a:srgbClr val="FF0000"/>
                    </a:solidFill>
                  </a:rPr>
                  <a:t>O</a:t>
                </a:r>
                <a:r>
                  <a:rPr lang="en-AU" sz="2900" b="1" baseline="30000" dirty="0">
                    <a:solidFill>
                      <a:srgbClr val="FF0000"/>
                    </a:solidFill>
                  </a:rPr>
                  <a:t>+</a:t>
                </a:r>
                <a:r>
                  <a:rPr lang="en-AU" sz="2900" b="1" baseline="-25000" dirty="0">
                    <a:solidFill>
                      <a:srgbClr val="FF0000"/>
                    </a:solidFill>
                  </a:rPr>
                  <a:t>(</a:t>
                </a:r>
                <a:r>
                  <a:rPr lang="en-AU" sz="2900" b="1" baseline="-25000" dirty="0" err="1">
                    <a:solidFill>
                      <a:srgbClr val="FF0000"/>
                    </a:solidFill>
                  </a:rPr>
                  <a:t>aq</a:t>
                </a:r>
                <a:r>
                  <a:rPr lang="en-AU" sz="2900" b="1" baseline="-25000" dirty="0">
                    <a:solidFill>
                      <a:srgbClr val="FF0000"/>
                    </a:solidFill>
                  </a:rPr>
                  <a:t>)</a:t>
                </a:r>
                <a:endParaRPr lang="en-AU" sz="2900" b="1" dirty="0">
                  <a:solidFill>
                    <a:srgbClr val="FF0000"/>
                  </a:solidFill>
                </a:endParaRPr>
              </a:p>
              <a:p>
                <a:pPr lvl="0"/>
                <a:r>
                  <a:rPr lang="en-AU" sz="2900" b="1" dirty="0">
                    <a:solidFill>
                      <a:srgbClr val="FF0000"/>
                    </a:solidFill>
                  </a:rPr>
                  <a:t>Result is an acidic solution due to presence of H</a:t>
                </a:r>
                <a:r>
                  <a:rPr lang="en-AU" sz="2900" b="1" baseline="-25000" dirty="0">
                    <a:solidFill>
                      <a:srgbClr val="FF0000"/>
                    </a:solidFill>
                  </a:rPr>
                  <a:t>3</a:t>
                </a:r>
                <a:r>
                  <a:rPr lang="en-AU" sz="2900" b="1" dirty="0">
                    <a:solidFill>
                      <a:srgbClr val="FF0000"/>
                    </a:solidFill>
                  </a:rPr>
                  <a:t>O</a:t>
                </a:r>
                <a:r>
                  <a:rPr lang="en-AU" sz="2900" b="1" baseline="30000" dirty="0">
                    <a:solidFill>
                      <a:srgbClr val="FF0000"/>
                    </a:solidFill>
                  </a:rPr>
                  <a:t>+ </a:t>
                </a:r>
                <a:r>
                  <a:rPr lang="en-AU" altLang="en-US" sz="2900" b="1" dirty="0">
                    <a:solidFill>
                      <a:srgbClr val="FF0000"/>
                    </a:solidFill>
                    <a:cs typeface="Arial" panose="020B0604020202020204" pitchFamily="34" charset="0"/>
                  </a:rPr>
                  <a:t>which results in [H</a:t>
                </a:r>
                <a:r>
                  <a:rPr lang="en-AU" altLang="en-US" sz="2900" b="1" baseline="-25000" dirty="0">
                    <a:solidFill>
                      <a:srgbClr val="FF0000"/>
                    </a:solidFill>
                    <a:cs typeface="Arial" panose="020B0604020202020204" pitchFamily="34" charset="0"/>
                  </a:rPr>
                  <a:t>3</a:t>
                </a:r>
                <a:r>
                  <a:rPr lang="en-AU" altLang="en-US" sz="2900" b="1" dirty="0">
                    <a:solidFill>
                      <a:srgbClr val="FF0000"/>
                    </a:solidFill>
                    <a:cs typeface="Arial" panose="020B0604020202020204" pitchFamily="34" charset="0"/>
                  </a:rPr>
                  <a:t>O</a:t>
                </a:r>
                <a:r>
                  <a:rPr lang="en-AU" altLang="en-US" sz="2900" b="1" baseline="30000" dirty="0">
                    <a:solidFill>
                      <a:srgbClr val="FF0000"/>
                    </a:solidFill>
                    <a:cs typeface="Arial" panose="020B0604020202020204" pitchFamily="34" charset="0"/>
                  </a:rPr>
                  <a:t>+</a:t>
                </a:r>
                <a:r>
                  <a:rPr lang="en-AU" altLang="en-US" sz="2900" b="1" dirty="0">
                    <a:solidFill>
                      <a:srgbClr val="FF0000"/>
                    </a:solidFill>
                    <a:cs typeface="Arial" panose="020B0604020202020204" pitchFamily="34" charset="0"/>
                  </a:rPr>
                  <a:t>]&gt;[OH</a:t>
                </a:r>
                <a:r>
                  <a:rPr lang="en-AU" altLang="en-US" sz="2900" b="1" baseline="30000" dirty="0">
                    <a:solidFill>
                      <a:srgbClr val="FF0000"/>
                    </a:solidFill>
                    <a:cs typeface="Arial" panose="020B0604020202020204" pitchFamily="34" charset="0"/>
                  </a:rPr>
                  <a:t>–</a:t>
                </a:r>
                <a:r>
                  <a:rPr lang="en-AU" altLang="en-US" sz="2900" b="1" dirty="0">
                    <a:solidFill>
                      <a:srgbClr val="FF0000"/>
                    </a:solidFill>
                    <a:cs typeface="Arial" panose="020B0604020202020204" pitchFamily="34" charset="0"/>
                  </a:rPr>
                  <a:t>]</a:t>
                </a:r>
                <a:r>
                  <a:rPr lang="en-AU" sz="2900" b="1" dirty="0">
                    <a:solidFill>
                      <a:srgbClr val="FF0000"/>
                    </a:solidFill>
                  </a:rPr>
                  <a:t>. Indicator to use is methyl orange or </a:t>
                </a:r>
                <a:r>
                  <a:rPr lang="en-AU" sz="2900" b="1" dirty="0" err="1">
                    <a:solidFill>
                      <a:srgbClr val="FF0000"/>
                    </a:solidFill>
                  </a:rPr>
                  <a:t>bromophenol</a:t>
                </a:r>
                <a:r>
                  <a:rPr lang="en-AU" sz="2900" b="1" dirty="0">
                    <a:solidFill>
                      <a:srgbClr val="FF0000"/>
                    </a:solidFill>
                  </a:rPr>
                  <a:t> blue (changes range 3.0-4.5).</a:t>
                </a:r>
              </a:p>
              <a:p>
                <a:endParaRPr lang="en-AU" dirty="0"/>
              </a:p>
            </p:txBody>
          </p:sp>
        </mc:Choice>
        <mc:Fallback xmlns="">
          <p:sp>
            <p:nvSpPr>
              <p:cNvPr id="4" name="Title 1"/>
              <p:cNvSpPr>
                <a:spLocks noGrp="1" noRot="1" noChangeAspect="1" noMove="1" noResize="1" noEditPoints="1" noAdjustHandles="1" noChangeArrowheads="1" noChangeShapeType="1" noTextEdit="1"/>
              </p:cNvSpPr>
              <p:nvPr>
                <p:ph sz="quarter" idx="13"/>
              </p:nvPr>
            </p:nvSpPr>
            <p:spPr>
              <a:xfrm>
                <a:off x="0" y="548680"/>
                <a:ext cx="9144000" cy="6309320"/>
              </a:xfrm>
              <a:blipFill rotWithShape="1">
                <a:blip r:embed="rId2"/>
                <a:stretch>
                  <a:fillRect l="-1333" t="-1836" r="-933"/>
                </a:stretch>
              </a:blipFill>
            </p:spPr>
            <p:txBody>
              <a:bodyPr/>
              <a:lstStyle/>
              <a:p>
                <a:r>
                  <a:rPr lang="en-AU">
                    <a:noFill/>
                  </a:rPr>
                  <a:t> </a:t>
                </a:r>
              </a:p>
            </p:txBody>
          </p:sp>
        </mc:Fallback>
      </mc:AlternateContent>
      <p:sp>
        <p:nvSpPr>
          <p:cNvPr id="5" name="Title 1"/>
          <p:cNvSpPr>
            <a:spLocks noGrp="1"/>
          </p:cNvSpPr>
          <p:nvPr>
            <p:ph type="title"/>
          </p:nvPr>
        </p:nvSpPr>
        <p:spPr>
          <a:xfrm>
            <a:off x="323528" y="0"/>
            <a:ext cx="7992888" cy="1143000"/>
          </a:xfrm>
        </p:spPr>
        <p:txBody>
          <a:bodyPr>
            <a:normAutofit fontScale="90000"/>
          </a:bodyPr>
          <a:lstStyle/>
          <a:p>
            <a:pPr marL="0" indent="0" fontAlgn="auto">
              <a:spcAft>
                <a:spcPts val="0"/>
              </a:spcAft>
              <a:buNone/>
              <a:defRPr/>
            </a:pPr>
            <a:r>
              <a:rPr lang="en-AU" sz="2800" u="sng" dirty="0">
                <a:solidFill>
                  <a:schemeClr val="tx1"/>
                </a:solidFill>
              </a:rPr>
              <a:t>Reactions Between a Strong Acid and a Weak Base</a:t>
            </a:r>
            <a:br>
              <a:rPr lang="en-AU" dirty="0">
                <a:solidFill>
                  <a:schemeClr val="accent1">
                    <a:satMod val="150000"/>
                  </a:schemeClr>
                </a:solidFill>
              </a:rPr>
            </a:br>
            <a:endParaRPr lang="en-AU" dirty="0">
              <a:solidFill>
                <a:schemeClr val="accent1">
                  <a:satMod val="150000"/>
                </a:schemeClr>
              </a:solidFill>
            </a:endParaRPr>
          </a:p>
        </p:txBody>
      </p:sp>
    </p:spTree>
    <p:extLst>
      <p:ext uri="{BB962C8B-B14F-4D97-AF65-F5344CB8AC3E}">
        <p14:creationId xmlns:p14="http://schemas.microsoft.com/office/powerpoint/2010/main" val="204783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35496" y="44624"/>
                <a:ext cx="9073008" cy="6768752"/>
              </a:xfrm>
            </p:spPr>
            <p:txBody>
              <a:bodyPr>
                <a:normAutofit lnSpcReduction="10000"/>
              </a:bodyPr>
              <a:lstStyle/>
              <a:p>
                <a:r>
                  <a:rPr lang="en-AU" sz="2400" dirty="0"/>
                  <a:t>Which salt is formed when an aqueous solution of sodium </a:t>
                </a:r>
                <a:r>
                  <a:rPr lang="en-AU" sz="2400" dirty="0" err="1"/>
                  <a:t>hydrogencarbonate</a:t>
                </a:r>
                <a:r>
                  <a:rPr lang="en-AU" sz="2400" dirty="0"/>
                  <a:t> is added to nitric acid. Are solutions of this salt acidic, basic or neutral? Which indicator should be used?</a:t>
                </a:r>
              </a:p>
              <a:p>
                <a:endParaRPr lang="en-AU" sz="2400" dirty="0"/>
              </a:p>
              <a:p>
                <a:pPr lvl="0"/>
                <a:r>
                  <a:rPr lang="en-AU" sz="2800" b="1" dirty="0">
                    <a:solidFill>
                      <a:srgbClr val="FF0000"/>
                    </a:solidFill>
                  </a:rPr>
                  <a:t>HCO</a:t>
                </a:r>
                <a:r>
                  <a:rPr lang="en-AU" sz="2800" b="1" baseline="-25000" dirty="0">
                    <a:solidFill>
                      <a:srgbClr val="FF0000"/>
                    </a:solidFill>
                  </a:rPr>
                  <a:t>3</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CO</a:t>
                </a:r>
                <a:r>
                  <a:rPr lang="en-AU" sz="2800" b="1" baseline="-25000" dirty="0">
                    <a:solidFill>
                      <a:srgbClr val="FF0000"/>
                    </a:solidFill>
                  </a:rPr>
                  <a:t>2(g)</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endParaRPr lang="en-AU" sz="2800" dirty="0">
                  <a:solidFill>
                    <a:srgbClr val="FF0000"/>
                  </a:solidFill>
                </a:endParaRPr>
              </a:p>
              <a:p>
                <a:pPr lvl="0"/>
                <a:r>
                  <a:rPr lang="en-AU" sz="2800" b="1" dirty="0">
                    <a:solidFill>
                      <a:srgbClr val="FF0000"/>
                    </a:solidFill>
                  </a:rPr>
                  <a:t>followed by CO</a:t>
                </a:r>
                <a:r>
                  <a:rPr lang="en-AU" sz="2800" b="1" baseline="-25000" dirty="0">
                    <a:solidFill>
                      <a:srgbClr val="FF0000"/>
                    </a:solidFill>
                  </a:rPr>
                  <a:t>2(g)</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r>
                  <a:rPr lang="en-AU" sz="2800" b="1" dirty="0">
                    <a:solidFill>
                      <a:srgbClr val="FF0000"/>
                    </a:solidFill>
                  </a:rPr>
                  <a:t>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H</a:t>
                </a:r>
                <a:r>
                  <a:rPr lang="en-AU" sz="2800" b="1" baseline="-25000" dirty="0">
                    <a:solidFill>
                      <a:srgbClr val="FF0000"/>
                    </a:solidFill>
                  </a:rPr>
                  <a:t>2</a:t>
                </a:r>
                <a:r>
                  <a:rPr lang="en-AU" sz="2800" b="1" dirty="0">
                    <a:solidFill>
                      <a:srgbClr val="FF0000"/>
                    </a:solidFill>
                  </a:rPr>
                  <a:t>CO</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 </a:t>
                </a:r>
                <a:r>
                  <a:rPr lang="en-AU" sz="2800" b="1" dirty="0">
                    <a:solidFill>
                      <a:srgbClr val="FF0000"/>
                    </a:solidFill>
                  </a:rPr>
                  <a:t> </a:t>
                </a:r>
                <a:endParaRPr lang="en-AU" sz="2800" dirty="0">
                  <a:solidFill>
                    <a:srgbClr val="FF0000"/>
                  </a:solidFill>
                </a:endParaRPr>
              </a:p>
              <a:p>
                <a:pPr lvl="0"/>
                <a:r>
                  <a:rPr lang="en-AU" sz="2800" b="1" dirty="0">
                    <a:solidFill>
                      <a:srgbClr val="FF0000"/>
                    </a:solidFill>
                  </a:rPr>
                  <a:t>then  H</a:t>
                </a:r>
                <a:r>
                  <a:rPr lang="en-AU" sz="2800" b="1" baseline="-25000" dirty="0">
                    <a:solidFill>
                      <a:srgbClr val="FF0000"/>
                    </a:solidFill>
                  </a:rPr>
                  <a:t>2</a:t>
                </a:r>
                <a:r>
                  <a:rPr lang="en-AU" sz="2800" b="1" dirty="0">
                    <a:solidFill>
                      <a:srgbClr val="FF0000"/>
                    </a:solidFill>
                  </a:rPr>
                  <a:t>CO</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  </a:t>
                </a:r>
                <a:r>
                  <a:rPr lang="en-AU" sz="2800" b="1" dirty="0">
                    <a:solidFill>
                      <a:srgbClr val="FF0000"/>
                    </a:solidFill>
                  </a:rPr>
                  <a:t>+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14:m>
                  <m:oMath xmlns:m="http://schemas.openxmlformats.org/officeDocument/2006/math">
                    <m:r>
                      <a:rPr lang="en-AU" sz="2800" b="1" i="1">
                        <a:solidFill>
                          <a:srgbClr val="FF0000"/>
                        </a:solidFill>
                        <a:latin typeface="Cambria Math"/>
                      </a:rPr>
                      <m:t>⇌</m:t>
                    </m:r>
                  </m:oMath>
                </a14:m>
                <a:r>
                  <a:rPr lang="en-AU" sz="2800" b="1" dirty="0">
                    <a:solidFill>
                      <a:srgbClr val="FF0000"/>
                    </a:solidFill>
                  </a:rPr>
                  <a:t>   HCO</a:t>
                </a:r>
                <a:r>
                  <a:rPr lang="en-AU" sz="2800" b="1" baseline="-25000" dirty="0">
                    <a:solidFill>
                      <a:srgbClr val="FF0000"/>
                    </a:solidFill>
                  </a:rPr>
                  <a:t>3</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endParaRPr lang="en-AU" sz="2800" dirty="0">
                  <a:solidFill>
                    <a:srgbClr val="FF0000"/>
                  </a:solidFill>
                </a:endParaRPr>
              </a:p>
              <a:p>
                <a:pPr lvl="0"/>
                <a:r>
                  <a:rPr lang="en-AU" sz="2800" b="1" dirty="0">
                    <a:solidFill>
                      <a:srgbClr val="FF0000"/>
                    </a:solidFill>
                  </a:rPr>
                  <a:t>Result is an acidic solution due to presence of H</a:t>
                </a:r>
                <a:r>
                  <a:rPr lang="en-AU" sz="2800" b="1" baseline="-25000" dirty="0">
                    <a:solidFill>
                      <a:srgbClr val="FF0000"/>
                    </a:solidFill>
                  </a:rPr>
                  <a:t>3</a:t>
                </a:r>
                <a:r>
                  <a:rPr lang="en-AU" sz="2800" b="1" dirty="0">
                    <a:solidFill>
                      <a:srgbClr val="FF0000"/>
                    </a:solidFill>
                  </a:rPr>
                  <a:t>O</a:t>
                </a:r>
                <a:r>
                  <a:rPr lang="en-AU" sz="2800" b="1" baseline="30000" dirty="0">
                    <a:solidFill>
                      <a:srgbClr val="FF0000"/>
                    </a:solidFill>
                  </a:rPr>
                  <a:t>+ </a:t>
                </a:r>
                <a:r>
                  <a:rPr lang="en-AU" altLang="en-US" sz="2800" b="1" dirty="0">
                    <a:solidFill>
                      <a:srgbClr val="FF0000"/>
                    </a:solidFill>
                    <a:cs typeface="Arial" panose="020B0604020202020204" pitchFamily="34" charset="0"/>
                  </a:rPr>
                  <a:t>which results in [H</a:t>
                </a:r>
                <a:r>
                  <a:rPr lang="en-AU" altLang="en-US" sz="2800" b="1" baseline="-25000" dirty="0">
                    <a:solidFill>
                      <a:srgbClr val="FF0000"/>
                    </a:solidFill>
                    <a:cs typeface="Arial" panose="020B0604020202020204" pitchFamily="34" charset="0"/>
                  </a:rPr>
                  <a:t>3</a:t>
                </a:r>
                <a:r>
                  <a:rPr lang="en-AU" altLang="en-US" sz="2800" b="1" dirty="0">
                    <a:solidFill>
                      <a:srgbClr val="FF0000"/>
                    </a:solidFill>
                    <a:cs typeface="Arial" panose="020B0604020202020204" pitchFamily="34" charset="0"/>
                  </a:rPr>
                  <a:t>O</a:t>
                </a:r>
                <a:r>
                  <a:rPr lang="en-AU" altLang="en-US" sz="2800" b="1" baseline="30000" dirty="0">
                    <a:solidFill>
                      <a:srgbClr val="FF0000"/>
                    </a:solidFill>
                    <a:cs typeface="Arial" panose="020B0604020202020204" pitchFamily="34" charset="0"/>
                  </a:rPr>
                  <a:t>+</a:t>
                </a:r>
                <a:r>
                  <a:rPr lang="en-AU" altLang="en-US" sz="2800" b="1" dirty="0">
                    <a:solidFill>
                      <a:srgbClr val="FF0000"/>
                    </a:solidFill>
                    <a:cs typeface="Arial" panose="020B0604020202020204" pitchFamily="34" charset="0"/>
                  </a:rPr>
                  <a:t>]&gt;[OH</a:t>
                </a:r>
                <a:r>
                  <a:rPr lang="en-AU" altLang="en-US" sz="2800" b="1" baseline="30000" dirty="0">
                    <a:solidFill>
                      <a:srgbClr val="FF0000"/>
                    </a:solidFill>
                    <a:cs typeface="Arial" panose="020B0604020202020204" pitchFamily="34" charset="0"/>
                  </a:rPr>
                  <a:t>–</a:t>
                </a:r>
                <a:r>
                  <a:rPr lang="en-AU" altLang="en-US" sz="2800" b="1" dirty="0">
                    <a:solidFill>
                      <a:srgbClr val="FF0000"/>
                    </a:solidFill>
                    <a:cs typeface="Arial" panose="020B0604020202020204" pitchFamily="34" charset="0"/>
                  </a:rPr>
                  <a:t>]</a:t>
                </a:r>
                <a:r>
                  <a:rPr lang="en-AU" sz="2800" b="1" dirty="0">
                    <a:solidFill>
                      <a:srgbClr val="FF0000"/>
                    </a:solidFill>
                  </a:rPr>
                  <a:t>. Indicator to use is methyl orange or </a:t>
                </a:r>
                <a:r>
                  <a:rPr lang="en-AU" sz="2800" b="1" dirty="0" err="1">
                    <a:solidFill>
                      <a:srgbClr val="FF0000"/>
                    </a:solidFill>
                  </a:rPr>
                  <a:t>bromophenol</a:t>
                </a:r>
                <a:r>
                  <a:rPr lang="en-AU" sz="2800" b="1" dirty="0">
                    <a:solidFill>
                      <a:srgbClr val="FF0000"/>
                    </a:solidFill>
                  </a:rPr>
                  <a:t> blue.</a:t>
                </a:r>
                <a:endParaRPr lang="en-AU" sz="2800" dirty="0">
                  <a:solidFill>
                    <a:srgbClr val="FF0000"/>
                  </a:solidFill>
                </a:endParaRPr>
              </a:p>
              <a:p>
                <a:endParaRPr lang="en-AU" sz="2400" dirty="0"/>
              </a:p>
              <a:p>
                <a:r>
                  <a:rPr lang="en-AU" sz="2400" dirty="0"/>
                  <a:t>Summing up</a:t>
                </a:r>
              </a:p>
              <a:p>
                <a:r>
                  <a:rPr lang="en-AU" sz="2400" dirty="0"/>
                  <a:t>The equivalence point of titrations between a strong acid and a weak base in aqueous solution are acidic and the indicator to be used is methyl orange or </a:t>
                </a:r>
                <a:r>
                  <a:rPr lang="en-AU" dirty="0"/>
                  <a:t>bromophenol blue.</a:t>
                </a: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35496" y="44624"/>
                <a:ext cx="9073008" cy="6768752"/>
              </a:xfrm>
              <a:blipFill rotWithShape="1">
                <a:blip r:embed="rId2"/>
                <a:stretch>
                  <a:fillRect l="-1411" t="-2520" r="-1815"/>
                </a:stretch>
              </a:blipFill>
            </p:spPr>
            <p:txBody>
              <a:bodyPr/>
              <a:lstStyle/>
              <a:p>
                <a:r>
                  <a:rPr lang="en-AU">
                    <a:noFill/>
                  </a:rPr>
                  <a:t> </a:t>
                </a:r>
              </a:p>
            </p:txBody>
          </p:sp>
        </mc:Fallback>
      </mc:AlternateContent>
    </p:spTree>
    <p:extLst>
      <p:ext uri="{BB962C8B-B14F-4D97-AF65-F5344CB8AC3E}">
        <p14:creationId xmlns:p14="http://schemas.microsoft.com/office/powerpoint/2010/main" val="21048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920879" cy="1143000"/>
          </a:xfrm>
        </p:spPr>
        <p:txBody>
          <a:bodyPr/>
          <a:lstStyle/>
          <a:p>
            <a:pPr marL="0" indent="0">
              <a:buNone/>
            </a:pPr>
            <a:r>
              <a:rPr lang="en-AU" sz="2800" b="0" u="sng" dirty="0">
                <a:solidFill>
                  <a:schemeClr val="tx1"/>
                </a:solidFill>
                <a:effectLst/>
              </a:rPr>
              <a:t>Reaction Between a Weak Acid and A Weak Base</a:t>
            </a:r>
            <a:br>
              <a:rPr lang="en-AU" dirty="0">
                <a:solidFill>
                  <a:schemeClr val="tx1"/>
                </a:solidFill>
                <a:effectLst/>
              </a:rPr>
            </a:br>
            <a:endParaRPr lang="en-AU" dirty="0">
              <a:solidFill>
                <a:schemeClr val="tx1"/>
              </a:solidFill>
            </a:endParaRPr>
          </a:p>
        </p:txBody>
      </p:sp>
      <p:sp>
        <p:nvSpPr>
          <p:cNvPr id="3" name="Content Placeholder 2"/>
          <p:cNvSpPr>
            <a:spLocks noGrp="1"/>
          </p:cNvSpPr>
          <p:nvPr>
            <p:ph sz="quarter" idx="13"/>
          </p:nvPr>
        </p:nvSpPr>
        <p:spPr>
          <a:xfrm>
            <a:off x="0" y="548680"/>
            <a:ext cx="9144000" cy="6309320"/>
          </a:xfrm>
        </p:spPr>
        <p:txBody>
          <a:bodyPr>
            <a:normAutofit/>
          </a:bodyPr>
          <a:lstStyle/>
          <a:p>
            <a:r>
              <a:rPr lang="en-AU" sz="2800" dirty="0"/>
              <a:t>The reaction between acetic acid and ammonia can be represented by the equation:</a:t>
            </a:r>
          </a:p>
          <a:p>
            <a:pPr marL="45720" lvl="0" indent="0" algn="ctr">
              <a:buNone/>
            </a:pPr>
            <a:r>
              <a:rPr lang="en-AU" sz="2800" dirty="0"/>
              <a:t>CH</a:t>
            </a:r>
            <a:r>
              <a:rPr lang="en-AU" sz="2800" baseline="-25000" dirty="0"/>
              <a:t>3</a:t>
            </a:r>
            <a:r>
              <a:rPr lang="en-AU" sz="2800" dirty="0"/>
              <a:t>COOH</a:t>
            </a:r>
            <a:r>
              <a:rPr lang="en-AU" sz="2800" baseline="-25000" dirty="0"/>
              <a:t>(</a:t>
            </a:r>
            <a:r>
              <a:rPr lang="en-AU" sz="2800" baseline="-25000" dirty="0" err="1"/>
              <a:t>aq</a:t>
            </a:r>
            <a:r>
              <a:rPr lang="en-AU" sz="2800" baseline="-25000" dirty="0"/>
              <a:t>)</a:t>
            </a:r>
            <a:r>
              <a:rPr lang="en-AU" sz="2800" dirty="0"/>
              <a:t>  +  NH</a:t>
            </a:r>
            <a:r>
              <a:rPr lang="en-AU" sz="2800" baseline="-25000" dirty="0"/>
              <a:t>3(</a:t>
            </a:r>
            <a:r>
              <a:rPr lang="en-AU" sz="2800" baseline="-25000" dirty="0" err="1"/>
              <a:t>aq</a:t>
            </a:r>
            <a:r>
              <a:rPr lang="en-AU" sz="2800" baseline="-25000" dirty="0"/>
              <a:t>)</a:t>
            </a:r>
            <a:r>
              <a:rPr lang="en-AU" sz="2800" dirty="0"/>
              <a:t>   →   CH</a:t>
            </a:r>
            <a:r>
              <a:rPr lang="en-AU" sz="2800" baseline="-25000" dirty="0"/>
              <a:t>3</a:t>
            </a:r>
            <a:r>
              <a:rPr lang="en-AU" sz="2800" dirty="0"/>
              <a:t>COO</a:t>
            </a:r>
            <a:r>
              <a:rPr lang="en-AU" sz="2800" baseline="30000" dirty="0"/>
              <a:t>–</a:t>
            </a:r>
            <a:r>
              <a:rPr lang="en-AU" sz="2800" baseline="-25000" dirty="0"/>
              <a:t>(</a:t>
            </a:r>
            <a:r>
              <a:rPr lang="en-AU" sz="2800" baseline="-25000" dirty="0" err="1"/>
              <a:t>aq</a:t>
            </a:r>
            <a:r>
              <a:rPr lang="en-AU" sz="2800" baseline="-25000" dirty="0"/>
              <a:t>)</a:t>
            </a:r>
            <a:r>
              <a:rPr lang="en-AU" sz="2800" dirty="0"/>
              <a:t>  +  NH</a:t>
            </a:r>
            <a:r>
              <a:rPr lang="en-AU" sz="2800" baseline="-25000" dirty="0"/>
              <a:t>4</a:t>
            </a:r>
            <a:r>
              <a:rPr lang="en-AU" sz="2800" baseline="30000" dirty="0"/>
              <a:t>+</a:t>
            </a:r>
            <a:r>
              <a:rPr lang="en-AU" sz="2800" baseline="-25000" dirty="0"/>
              <a:t>(</a:t>
            </a:r>
            <a:r>
              <a:rPr lang="en-AU" sz="2800" baseline="-25000" dirty="0" err="1"/>
              <a:t>aq</a:t>
            </a:r>
            <a:r>
              <a:rPr lang="en-AU" sz="2800" baseline="-25000" dirty="0"/>
              <a:t>)</a:t>
            </a:r>
          </a:p>
          <a:p>
            <a:pPr marL="45720" lvl="0" indent="0" algn="ctr">
              <a:buNone/>
            </a:pPr>
            <a:endParaRPr lang="en-AU" sz="2800" dirty="0"/>
          </a:p>
          <a:p>
            <a:r>
              <a:rPr lang="en-AU" sz="2800" dirty="0"/>
              <a:t>The pH of solutions of salts such as ammonium acetate depend on the relative strengths of the anion as a base and the </a:t>
            </a:r>
            <a:r>
              <a:rPr lang="en-AU" sz="2800" dirty="0" err="1"/>
              <a:t>cation</a:t>
            </a:r>
            <a:r>
              <a:rPr lang="en-AU" sz="2800" dirty="0"/>
              <a:t> as an acid. Ammonium acetate solutions are very close to neutral. The equivalence point is not distinct (</a:t>
            </a:r>
            <a:r>
              <a:rPr lang="en-AU" sz="2800"/>
              <a:t>no great </a:t>
            </a:r>
            <a:r>
              <a:rPr lang="en-AU" sz="2800" dirty="0"/>
              <a:t>change </a:t>
            </a:r>
            <a:r>
              <a:rPr lang="en-AU" sz="2800"/>
              <a:t>in pH). </a:t>
            </a:r>
            <a:r>
              <a:rPr lang="en-AU" sz="2800" dirty="0"/>
              <a:t>As such, a pH meter is definitely the more preferred choice to monitor this type of acid-base titration.</a:t>
            </a:r>
          </a:p>
          <a:p>
            <a:endParaRPr lang="en-AU" dirty="0"/>
          </a:p>
        </p:txBody>
      </p:sp>
    </p:spTree>
    <p:extLst>
      <p:ext uri="{BB962C8B-B14F-4D97-AF65-F5344CB8AC3E}">
        <p14:creationId xmlns:p14="http://schemas.microsoft.com/office/powerpoint/2010/main" val="417995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chemguide.co.uk/physical/acidbaseeqia/summary.gif">
            <a:extLst>
              <a:ext uri="{FF2B5EF4-FFF2-40B4-BE49-F238E27FC236}">
                <a16:creationId xmlns:a16="http://schemas.microsoft.com/office/drawing/2014/main" id="{54A02EDB-A6D6-4550-86EA-56A5A03E8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764704"/>
            <a:ext cx="5412293" cy="523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24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5180842"/>
          </a:xfrm>
          <a:prstGeom prst="rect">
            <a:avLst/>
          </a:prstGeom>
        </p:spPr>
        <p:txBody>
          <a:bodyPr wrap="square">
            <a:spAutoFit/>
          </a:bodyPr>
          <a:lstStyle/>
          <a:p>
            <a:pPr lvl="0"/>
            <a:r>
              <a:rPr lang="en-AU" sz="2800" b="1" dirty="0"/>
              <a:t>BASE   +   AMMONIUM SALT  →   SALT   +    H</a:t>
            </a:r>
            <a:r>
              <a:rPr lang="en-AU" sz="2800" b="1" baseline="-25000" dirty="0"/>
              <a:t>2</a:t>
            </a:r>
            <a:r>
              <a:rPr lang="en-AU" sz="2800" b="1" dirty="0"/>
              <a:t>O   +   NH</a:t>
            </a:r>
            <a:r>
              <a:rPr lang="en-AU" sz="2800" b="1" baseline="-25000" dirty="0"/>
              <a:t>3(g)</a:t>
            </a:r>
            <a:endParaRPr lang="en-AU" sz="2800" dirty="0"/>
          </a:p>
          <a:p>
            <a:r>
              <a:rPr lang="en-AU" sz="2800" dirty="0"/>
              <a:t>(</a:t>
            </a:r>
            <a:r>
              <a:rPr lang="en-AU" sz="2800" dirty="0" err="1"/>
              <a:t>Eg</a:t>
            </a:r>
            <a:r>
              <a:rPr lang="en-AU" sz="2800" dirty="0"/>
              <a:t>: A potassium hydroxide solution is mixed with an ammonium chloride solution)</a:t>
            </a:r>
          </a:p>
          <a:p>
            <a:endParaRPr lang="en-AU" sz="2800" dirty="0"/>
          </a:p>
          <a:p>
            <a:pPr algn="ctr"/>
            <a:r>
              <a:rPr lang="en-AU" sz="2800" b="1" dirty="0">
                <a:solidFill>
                  <a:srgbClr val="FF0000"/>
                </a:solidFill>
              </a:rPr>
              <a:t>KOH</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NH</a:t>
            </a:r>
            <a:r>
              <a:rPr lang="en-AU" sz="2800" b="1" baseline="-25000" dirty="0">
                <a:solidFill>
                  <a:srgbClr val="FF0000"/>
                </a:solidFill>
              </a:rPr>
              <a:t>4</a:t>
            </a:r>
            <a:r>
              <a:rPr lang="en-AU" sz="2800" b="1" dirty="0">
                <a:solidFill>
                  <a:srgbClr val="FF0000"/>
                </a:solidFill>
              </a:rPr>
              <a:t>Cl</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a:t>
            </a:r>
            <a:r>
              <a:rPr lang="en-AU" sz="2800" b="1" dirty="0" err="1">
                <a:solidFill>
                  <a:srgbClr val="FF0000"/>
                </a:solidFill>
              </a:rPr>
              <a:t>KCl</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r>
              <a:rPr lang="en-AU" sz="2800" b="1" dirty="0">
                <a:solidFill>
                  <a:srgbClr val="FF0000"/>
                </a:solidFill>
              </a:rPr>
              <a:t>   +  NH</a:t>
            </a:r>
            <a:r>
              <a:rPr lang="en-AU" sz="2800" b="1" baseline="-25000" dirty="0">
                <a:solidFill>
                  <a:srgbClr val="FF0000"/>
                </a:solidFill>
              </a:rPr>
              <a:t>3(g) </a:t>
            </a:r>
          </a:p>
          <a:p>
            <a:pPr algn="ctr"/>
            <a:endParaRPr lang="en-AU" sz="2800" b="1" baseline="-25000" dirty="0">
              <a:solidFill>
                <a:srgbClr val="FF0000"/>
              </a:solidFill>
            </a:endParaRPr>
          </a:p>
          <a:p>
            <a:pPr algn="ctr"/>
            <a:r>
              <a:rPr lang="en-AU" sz="2800" b="1" dirty="0">
                <a:solidFill>
                  <a:srgbClr val="FF0000"/>
                </a:solidFill>
              </a:rPr>
              <a:t>NH</a:t>
            </a:r>
            <a:r>
              <a:rPr lang="en-AU" sz="2800" b="1" baseline="-25000" dirty="0">
                <a:solidFill>
                  <a:srgbClr val="FF0000"/>
                </a:solidFill>
              </a:rPr>
              <a:t>4</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a:t>
            </a:r>
            <a:r>
              <a:rPr lang="en-AU" sz="2800" b="1" dirty="0">
                <a:solidFill>
                  <a:srgbClr val="FF0000"/>
                </a:solidFill>
              </a:rPr>
              <a:t>+  OH</a:t>
            </a:r>
            <a:r>
              <a:rPr lang="en-AU" sz="2800" b="1" baseline="30000" dirty="0">
                <a:solidFill>
                  <a:srgbClr val="FF0000"/>
                </a:solidFill>
              </a:rPr>
              <a:t>-</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a:t>
            </a:r>
            <a:r>
              <a:rPr lang="en-AU" sz="2800" b="1" dirty="0">
                <a:solidFill>
                  <a:srgbClr val="FF0000"/>
                </a:solidFill>
              </a:rPr>
              <a:t>→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r>
              <a:rPr lang="en-AU" sz="2800" b="1" dirty="0">
                <a:solidFill>
                  <a:srgbClr val="FF0000"/>
                </a:solidFill>
              </a:rPr>
              <a:t>   +  NH</a:t>
            </a:r>
            <a:r>
              <a:rPr lang="en-AU" sz="2800" b="1" baseline="-25000" dirty="0">
                <a:solidFill>
                  <a:srgbClr val="FF0000"/>
                </a:solidFill>
              </a:rPr>
              <a:t>3(g)</a:t>
            </a:r>
            <a:endParaRPr lang="en-AU" sz="2800" dirty="0">
              <a:solidFill>
                <a:srgbClr val="FF0000"/>
              </a:solidFill>
            </a:endParaRPr>
          </a:p>
          <a:p>
            <a:pPr marL="457200" algn="ctr">
              <a:lnSpc>
                <a:spcPct val="115000"/>
              </a:lnSpc>
              <a:spcAft>
                <a:spcPts val="0"/>
              </a:spcAft>
            </a:pP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Two colourless solutions added together to produce a </a:t>
            </a:r>
            <a:r>
              <a:rPr lang="en-AU" sz="2800" b="1" dirty="0" err="1">
                <a:solidFill>
                  <a:srgbClr val="FF0000"/>
                </a:solidFill>
                <a:latin typeface="Arial" panose="020B0604020202020204" pitchFamily="34" charset="0"/>
                <a:ea typeface="Calibri" panose="020F0502020204030204" pitchFamily="34" charset="0"/>
                <a:cs typeface="Times New Roman" panose="02020603050405020304" pitchFamily="18" charset="0"/>
              </a:rPr>
              <a:t>colorless</a:t>
            </a: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 pungent gas/effervescence.</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720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63688" y="44624"/>
            <a:ext cx="6421846" cy="646331"/>
          </a:xfrm>
          <a:prstGeom prst="rect">
            <a:avLst/>
          </a:prstGeom>
        </p:spPr>
        <p:txBody>
          <a:bodyPr wrap="square">
            <a:spAutoFit/>
          </a:bodyPr>
          <a:lstStyle/>
          <a:p>
            <a:r>
              <a:rPr lang="en-AU" sz="3600" b="1" dirty="0"/>
              <a:t>Acids and Bases Reactions</a:t>
            </a:r>
            <a:endParaRPr lang="en-AU" sz="3600" dirty="0"/>
          </a:p>
        </p:txBody>
      </p:sp>
      <p:sp>
        <p:nvSpPr>
          <p:cNvPr id="4" name="Rectangle 3">
            <a:extLst>
              <a:ext uri="{FF2B5EF4-FFF2-40B4-BE49-F238E27FC236}">
                <a16:creationId xmlns:a16="http://schemas.microsoft.com/office/drawing/2014/main" id="{A165772E-B4D0-4B7A-8D41-5AC972B86960}"/>
              </a:ext>
            </a:extLst>
          </p:cNvPr>
          <p:cNvSpPr/>
          <p:nvPr/>
        </p:nvSpPr>
        <p:spPr>
          <a:xfrm>
            <a:off x="53752" y="1412776"/>
            <a:ext cx="9036496" cy="4706866"/>
          </a:xfrm>
          <a:prstGeom prst="rect">
            <a:avLst/>
          </a:prstGeom>
        </p:spPr>
        <p:txBody>
          <a:bodyPr wrap="square">
            <a:spAutoFit/>
          </a:bodyPr>
          <a:lstStyle/>
          <a:p>
            <a:pPr lvl="0"/>
            <a:r>
              <a:rPr lang="en-AU" sz="2800" b="1" dirty="0"/>
              <a:t>BASE   +   NON-METAL OXIDE   →   SALT   +   H</a:t>
            </a:r>
            <a:r>
              <a:rPr lang="en-AU" sz="2800" b="1" baseline="-25000" dirty="0"/>
              <a:t>2</a:t>
            </a:r>
            <a:r>
              <a:rPr lang="en-AU" sz="2800" b="1" dirty="0"/>
              <a:t>O   </a:t>
            </a:r>
            <a:endParaRPr lang="en-AU" sz="2800" dirty="0"/>
          </a:p>
          <a:p>
            <a:r>
              <a:rPr lang="en-AU" sz="2800" dirty="0"/>
              <a:t>(</a:t>
            </a:r>
            <a:r>
              <a:rPr lang="en-AU" sz="2800" dirty="0" err="1"/>
              <a:t>Eg</a:t>
            </a:r>
            <a:r>
              <a:rPr lang="en-AU" sz="2800" dirty="0"/>
              <a:t>: Sulfur dioxide gas is bubbled through a potassium hydroxide solution)</a:t>
            </a:r>
          </a:p>
          <a:p>
            <a:endParaRPr lang="en-AU" sz="2800" dirty="0"/>
          </a:p>
          <a:p>
            <a:pPr algn="ctr"/>
            <a:r>
              <a:rPr lang="en-AU" sz="2800" b="1" dirty="0">
                <a:solidFill>
                  <a:srgbClr val="FF0000"/>
                </a:solidFill>
              </a:rPr>
              <a:t>SO</a:t>
            </a:r>
            <a:r>
              <a:rPr lang="en-AU" sz="2800" b="1" baseline="-25000" dirty="0">
                <a:solidFill>
                  <a:srgbClr val="FF0000"/>
                </a:solidFill>
              </a:rPr>
              <a:t>2(g)</a:t>
            </a:r>
            <a:r>
              <a:rPr lang="en-AU" sz="2800" b="1" dirty="0">
                <a:solidFill>
                  <a:srgbClr val="FF0000"/>
                </a:solidFill>
              </a:rPr>
              <a:t>  +  2KOH</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   </a:t>
            </a:r>
            <a:r>
              <a:rPr lang="en-AU" sz="2800" b="1" dirty="0">
                <a:solidFill>
                  <a:srgbClr val="FF0000"/>
                </a:solidFill>
              </a:rPr>
              <a:t>K</a:t>
            </a:r>
            <a:r>
              <a:rPr lang="en-AU" sz="2800" b="1" baseline="-25000" dirty="0">
                <a:solidFill>
                  <a:srgbClr val="FF0000"/>
                </a:solidFill>
              </a:rPr>
              <a:t>2</a:t>
            </a:r>
            <a:r>
              <a:rPr lang="en-AU" sz="2800" b="1" dirty="0">
                <a:solidFill>
                  <a:srgbClr val="FF0000"/>
                </a:solidFill>
              </a:rPr>
              <a:t>SO</a:t>
            </a:r>
            <a:r>
              <a:rPr lang="en-AU" sz="2800" b="1" baseline="-25000" dirty="0">
                <a:solidFill>
                  <a:srgbClr val="FF0000"/>
                </a:solidFill>
              </a:rPr>
              <a:t>3(</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 </a:t>
            </a:r>
          </a:p>
          <a:p>
            <a:pPr algn="ctr"/>
            <a:endParaRPr lang="en-AU" sz="2800" b="1" baseline="-25000" dirty="0">
              <a:solidFill>
                <a:srgbClr val="FF0000"/>
              </a:solidFill>
            </a:endParaRPr>
          </a:p>
          <a:p>
            <a:pPr algn="ctr"/>
            <a:r>
              <a:rPr lang="en-AU" sz="2800" b="1" dirty="0">
                <a:solidFill>
                  <a:srgbClr val="FF0000"/>
                </a:solidFill>
              </a:rPr>
              <a:t>SO</a:t>
            </a:r>
            <a:r>
              <a:rPr lang="en-AU" sz="2800" b="1" baseline="-25000" dirty="0">
                <a:solidFill>
                  <a:srgbClr val="FF0000"/>
                </a:solidFill>
              </a:rPr>
              <a:t>2(g)</a:t>
            </a:r>
            <a:r>
              <a:rPr lang="en-AU" sz="2800" b="1" dirty="0">
                <a:solidFill>
                  <a:srgbClr val="FF0000"/>
                </a:solidFill>
              </a:rPr>
              <a:t>  +  2OH</a:t>
            </a:r>
            <a:r>
              <a:rPr lang="en-AU" sz="2800" b="1" baseline="30000" dirty="0">
                <a:solidFill>
                  <a:srgbClr val="FF0000"/>
                </a:solidFill>
              </a:rPr>
              <a:t>-</a:t>
            </a:r>
            <a:r>
              <a:rPr lang="en-AU" sz="2800" b="1" dirty="0">
                <a:solidFill>
                  <a:srgbClr val="FF0000"/>
                </a:solidFill>
              </a:rPr>
              <a:t> </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    →   </a:t>
            </a:r>
            <a:r>
              <a:rPr lang="en-AU" sz="2800" b="1" dirty="0">
                <a:solidFill>
                  <a:srgbClr val="FF0000"/>
                </a:solidFill>
              </a:rPr>
              <a:t>SO</a:t>
            </a:r>
            <a:r>
              <a:rPr lang="en-AU" sz="2800" b="1" baseline="-25000" dirty="0">
                <a:solidFill>
                  <a:srgbClr val="FF0000"/>
                </a:solidFill>
              </a:rPr>
              <a:t>3</a:t>
            </a:r>
            <a:r>
              <a:rPr lang="en-AU" sz="2800" b="1" baseline="30000" dirty="0">
                <a:solidFill>
                  <a:srgbClr val="FF0000"/>
                </a:solidFill>
              </a:rPr>
              <a:t>2-</a:t>
            </a:r>
            <a:r>
              <a:rPr lang="en-AU" sz="2800" b="1" baseline="-25000" dirty="0">
                <a:solidFill>
                  <a:srgbClr val="FF0000"/>
                </a:solidFill>
              </a:rPr>
              <a:t>(</a:t>
            </a:r>
            <a:r>
              <a:rPr lang="en-AU" sz="2800" b="1" baseline="-25000" dirty="0" err="1">
                <a:solidFill>
                  <a:srgbClr val="FF0000"/>
                </a:solidFill>
              </a:rPr>
              <a:t>aq</a:t>
            </a:r>
            <a:r>
              <a:rPr lang="en-AU" sz="2800" b="1" baseline="-25000" dirty="0">
                <a:solidFill>
                  <a:srgbClr val="FF0000"/>
                </a:solidFill>
              </a:rPr>
              <a:t>)</a:t>
            </a:r>
            <a:r>
              <a:rPr lang="en-AU" sz="2800" b="1" dirty="0">
                <a:solidFill>
                  <a:srgbClr val="FF0000"/>
                </a:solidFill>
              </a:rPr>
              <a:t>   +   H</a:t>
            </a:r>
            <a:r>
              <a:rPr lang="en-AU" sz="2800" b="1" baseline="-25000" dirty="0">
                <a:solidFill>
                  <a:srgbClr val="FF0000"/>
                </a:solidFill>
              </a:rPr>
              <a:t>2</a:t>
            </a:r>
            <a:r>
              <a:rPr lang="en-AU" sz="2800" b="1" dirty="0">
                <a:solidFill>
                  <a:srgbClr val="FF0000"/>
                </a:solidFill>
              </a:rPr>
              <a:t>O</a:t>
            </a:r>
            <a:r>
              <a:rPr lang="en-AU" sz="2800" b="1" baseline="-25000" dirty="0">
                <a:solidFill>
                  <a:srgbClr val="FF0000"/>
                </a:solidFill>
              </a:rPr>
              <a:t>(l)</a:t>
            </a:r>
          </a:p>
          <a:p>
            <a:pPr algn="ctr"/>
            <a:endParaRPr lang="en-AU" sz="2800" b="1" baseline="-25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p>
            <a:pPr marL="457200" algn="ctr">
              <a:lnSpc>
                <a:spcPct val="115000"/>
              </a:lnSpc>
              <a:spcAft>
                <a:spcPts val="0"/>
              </a:spcAft>
            </a:pPr>
            <a:r>
              <a:rPr lang="en-AU" sz="28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Observations: Pungent, colourless gas bubbled through a colourless solution. Pungent odour disappears and colourless solution formed.</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568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Slipstream">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2218</TotalTime>
  <Words>5766</Words>
  <Application>Microsoft Office PowerPoint</Application>
  <PresentationFormat>On-screen Show (4:3)</PresentationFormat>
  <Paragraphs>450</Paragraphs>
  <Slides>76</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4" baseType="lpstr">
      <vt:lpstr>Arial</vt:lpstr>
      <vt:lpstr>Calibri</vt:lpstr>
      <vt:lpstr>Cambria Math</vt:lpstr>
      <vt:lpstr>Georgia</vt:lpstr>
      <vt:lpstr>Times New Roman</vt:lpstr>
      <vt:lpstr>Trebuchet MS</vt:lpstr>
      <vt:lpstr>Slipstream</vt:lpstr>
      <vt:lpstr>Slide</vt:lpstr>
      <vt:lpstr>ACIDS AND 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Acid-Base Properties of Salts </vt:lpstr>
      <vt:lpstr>PowerPoint Presentation</vt:lpstr>
      <vt:lpstr>PowerPoint Presentation</vt:lpstr>
      <vt:lpstr>PowerPoint Presentation</vt:lpstr>
      <vt:lpstr>PowerPoint Presentation</vt:lpstr>
      <vt:lpstr>PowerPoint Presentation</vt:lpstr>
      <vt:lpstr>Self- Ionisation of Water, Kw and pH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Buffers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Acid-Base Titrations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Products of Neutralisation Reactions </vt:lpstr>
      <vt:lpstr>PowerPoint Presentation</vt:lpstr>
      <vt:lpstr>PowerPoint Presentation</vt:lpstr>
      <vt:lpstr>PowerPoint Presentation</vt:lpstr>
      <vt:lpstr>Reactions Between a Weak Acid and a Strong Base </vt:lpstr>
      <vt:lpstr>PowerPoint Presentation</vt:lpstr>
      <vt:lpstr>Reactions Between a Strong Acid and a Weak Base </vt:lpstr>
      <vt:lpstr>PowerPoint Presentation</vt:lpstr>
      <vt:lpstr>Reaction Between a Weak Acid and A Weak Base </vt:lpstr>
      <vt:lpstr>PowerPoint Presentation</vt:lpstr>
    </vt:vector>
  </TitlesOfParts>
  <Company>Kennedy Baptist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English</dc:creator>
  <cp:lastModifiedBy>Rick Cricelli</cp:lastModifiedBy>
  <cp:revision>188</cp:revision>
  <cp:lastPrinted>2019-03-28T01:22:00Z</cp:lastPrinted>
  <dcterms:created xsi:type="dcterms:W3CDTF">2016-02-23T00:50:09Z</dcterms:created>
  <dcterms:modified xsi:type="dcterms:W3CDTF">2020-06-10T03:37:03Z</dcterms:modified>
</cp:coreProperties>
</file>