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7"/>
  </p:notesMasterIdLst>
  <p:sldIdLst>
    <p:sldId id="256" r:id="rId2"/>
    <p:sldId id="466" r:id="rId3"/>
    <p:sldId id="474" r:id="rId4"/>
    <p:sldId id="477" r:id="rId5"/>
    <p:sldId id="478" r:id="rId6"/>
    <p:sldId id="479" r:id="rId7"/>
    <p:sldId id="361" r:id="rId8"/>
    <p:sldId id="369" r:id="rId9"/>
    <p:sldId id="396" r:id="rId10"/>
    <p:sldId id="344" r:id="rId11"/>
    <p:sldId id="390" r:id="rId12"/>
    <p:sldId id="391" r:id="rId13"/>
    <p:sldId id="392" r:id="rId14"/>
    <p:sldId id="362" r:id="rId15"/>
    <p:sldId id="365" r:id="rId16"/>
    <p:sldId id="367" r:id="rId17"/>
    <p:sldId id="368" r:id="rId18"/>
    <p:sldId id="378" r:id="rId19"/>
    <p:sldId id="377" r:id="rId20"/>
    <p:sldId id="382" r:id="rId21"/>
    <p:sldId id="381" r:id="rId22"/>
    <p:sldId id="379" r:id="rId23"/>
    <p:sldId id="380" r:id="rId24"/>
    <p:sldId id="386" r:id="rId25"/>
    <p:sldId id="385" r:id="rId26"/>
    <p:sldId id="387" r:id="rId27"/>
    <p:sldId id="383" r:id="rId28"/>
    <p:sldId id="393" r:id="rId29"/>
    <p:sldId id="268" r:id="rId30"/>
    <p:sldId id="398" r:id="rId31"/>
    <p:sldId id="399" r:id="rId32"/>
    <p:sldId id="400" r:id="rId33"/>
    <p:sldId id="404" r:id="rId34"/>
    <p:sldId id="394" r:id="rId35"/>
    <p:sldId id="406" r:id="rId36"/>
    <p:sldId id="405" r:id="rId37"/>
    <p:sldId id="345" r:id="rId38"/>
    <p:sldId id="349" r:id="rId39"/>
    <p:sldId id="408" r:id="rId40"/>
    <p:sldId id="409" r:id="rId41"/>
    <p:sldId id="410" r:id="rId42"/>
    <p:sldId id="411" r:id="rId43"/>
    <p:sldId id="413" r:id="rId44"/>
    <p:sldId id="412" r:id="rId45"/>
    <p:sldId id="407" r:id="rId46"/>
    <p:sldId id="414" r:id="rId47"/>
    <p:sldId id="415" r:id="rId48"/>
    <p:sldId id="484" r:id="rId49"/>
    <p:sldId id="485" r:id="rId50"/>
    <p:sldId id="486" r:id="rId51"/>
    <p:sldId id="487" r:id="rId52"/>
    <p:sldId id="419" r:id="rId53"/>
    <p:sldId id="421" r:id="rId54"/>
    <p:sldId id="422" r:id="rId55"/>
    <p:sldId id="488" r:id="rId56"/>
    <p:sldId id="425" r:id="rId57"/>
    <p:sldId id="439" r:id="rId58"/>
    <p:sldId id="426" r:id="rId59"/>
    <p:sldId id="440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41" r:id="rId69"/>
    <p:sldId id="442" r:id="rId70"/>
    <p:sldId id="443" r:id="rId71"/>
    <p:sldId id="435" r:id="rId72"/>
    <p:sldId id="436" r:id="rId73"/>
    <p:sldId id="437" r:id="rId74"/>
    <p:sldId id="444" r:id="rId75"/>
    <p:sldId id="445" r:id="rId76"/>
    <p:sldId id="446" r:id="rId77"/>
    <p:sldId id="447" r:id="rId78"/>
    <p:sldId id="448" r:id="rId79"/>
    <p:sldId id="480" r:id="rId80"/>
    <p:sldId id="481" r:id="rId81"/>
    <p:sldId id="483" r:id="rId82"/>
    <p:sldId id="454" r:id="rId83"/>
    <p:sldId id="489" r:id="rId84"/>
    <p:sldId id="453" r:id="rId85"/>
    <p:sldId id="461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FFCC99"/>
    <a:srgbClr val="FFCCCC"/>
    <a:srgbClr val="EB9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>
        <p:scale>
          <a:sx n="153" d="100"/>
          <a:sy n="153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51BBD-80A5-4536-BD41-2D439A79BA10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8F64-FD0D-43A3-88CF-A57957C685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6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0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2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2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1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40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4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42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51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A9A15D-01A3-44B4-8E2D-66C97943DED4}" type="datetimeFigureOut">
              <a:rPr lang="en-AU" smtClean="0"/>
              <a:t>13/02/2017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Acids </a:t>
            </a:r>
            <a:br>
              <a:rPr lang="en-AU" b="1" dirty="0"/>
            </a:br>
            <a:r>
              <a:rPr lang="en-AU" b="1" dirty="0"/>
              <a:t>&amp; 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272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Monoprotic &amp; </a:t>
            </a:r>
            <a:r>
              <a:rPr lang="en-AU" b="1" dirty="0" err="1"/>
              <a:t>Polyprotic</a:t>
            </a:r>
            <a:r>
              <a:rPr lang="en-AU" b="1" dirty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2691"/>
          </a:xfrm>
        </p:spPr>
        <p:txBody>
          <a:bodyPr>
            <a:normAutofit/>
          </a:bodyPr>
          <a:lstStyle/>
          <a:p>
            <a:r>
              <a:rPr lang="en-AU" dirty="0">
                <a:sym typeface="Wingdings" panose="05000000000000000000" pitchFamily="2" charset="2"/>
              </a:rPr>
              <a:t>Affects how many moles of acid are needed to neutralise a base.</a:t>
            </a:r>
          </a:p>
          <a:p>
            <a:pPr lvl="1"/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>
                <a:sym typeface="Wingdings" panose="05000000000000000000" pitchFamily="2" charset="2"/>
              </a:rPr>
              <a:t>	</a:t>
            </a:r>
            <a:r>
              <a:rPr lang="en-AU" u="sng" dirty="0">
                <a:sym typeface="Wingdings" panose="05000000000000000000" pitchFamily="2" charset="2"/>
              </a:rPr>
              <a:t>Equation</a:t>
            </a:r>
            <a:r>
              <a:rPr lang="en-AU" dirty="0">
                <a:sym typeface="Wingdings" panose="05000000000000000000" pitchFamily="2" charset="2"/>
              </a:rPr>
              <a:t>					</a:t>
            </a:r>
            <a:r>
              <a:rPr lang="en-AU" u="sng" dirty="0">
                <a:sym typeface="Wingdings" panose="05000000000000000000" pitchFamily="2" charset="2"/>
              </a:rPr>
              <a:t>Moles acid</a:t>
            </a:r>
            <a:r>
              <a:rPr lang="en-AU" dirty="0">
                <a:sym typeface="Wingdings" panose="05000000000000000000" pitchFamily="2" charset="2"/>
              </a:rPr>
              <a:t>		</a:t>
            </a:r>
            <a:r>
              <a:rPr lang="en-AU" u="sng" dirty="0">
                <a:sym typeface="Wingdings" panose="05000000000000000000" pitchFamily="2" charset="2"/>
              </a:rPr>
              <a:t>Moles base needed</a:t>
            </a: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>
                <a:sym typeface="Wingdings" panose="05000000000000000000" pitchFamily="2" charset="2"/>
              </a:rPr>
              <a:t>HCℓ   + NaOH      </a:t>
            </a:r>
            <a:r>
              <a:rPr lang="en-AU" dirty="0" err="1">
                <a:sym typeface="Wingdings" panose="05000000000000000000" pitchFamily="2" charset="2"/>
              </a:rPr>
              <a:t>NaC</a:t>
            </a:r>
            <a:r>
              <a:rPr lang="en-AU" dirty="0">
                <a:sym typeface="Wingdings" panose="05000000000000000000" pitchFamily="2" charset="2"/>
              </a:rPr>
              <a:t>ℓ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			      1.00 mol		            1.00 mol</a:t>
            </a: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>
                <a:sym typeface="Wingdings" panose="05000000000000000000" pitchFamily="2" charset="2"/>
              </a:rPr>
              <a:t>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   +   2 NaOH     Na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   +   2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		      1.00 mol		            2.00 mol</a:t>
            </a: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>
                <a:sym typeface="Wingdings" panose="05000000000000000000" pitchFamily="2" charset="2"/>
              </a:rPr>
              <a:t>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PO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   +   3 NaOH     Na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PO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   +   3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		      1.00 mol		            3.00 mol</a:t>
            </a: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AU" i="1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i="1" dirty="0">
                <a:sym typeface="Wingdings" panose="05000000000000000000" pitchFamily="2" charset="2"/>
              </a:rPr>
              <a:t>If you were provided with 1 mol L</a:t>
            </a:r>
            <a:r>
              <a:rPr lang="en-AU" i="1" baseline="30000" dirty="0">
                <a:sym typeface="Wingdings" panose="05000000000000000000" pitchFamily="2" charset="2"/>
              </a:rPr>
              <a:t>-1</a:t>
            </a:r>
            <a:r>
              <a:rPr lang="en-AU" i="1" dirty="0">
                <a:sym typeface="Wingdings" panose="05000000000000000000" pitchFamily="2" charset="2"/>
              </a:rPr>
              <a:t> of an acid, and had to determine whether it is monoprotic or </a:t>
            </a:r>
            <a:r>
              <a:rPr lang="en-AU" i="1" dirty="0" err="1">
                <a:sym typeface="Wingdings" panose="05000000000000000000" pitchFamily="2" charset="2"/>
              </a:rPr>
              <a:t>polyprotic</a:t>
            </a:r>
            <a:r>
              <a:rPr lang="en-AU" i="1" dirty="0">
                <a:sym typeface="Wingdings" panose="05000000000000000000" pitchFamily="2" charset="2"/>
              </a:rPr>
              <a:t>, what could you do experimentally? What other chemicals and equipment would you need?</a:t>
            </a: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584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Strong vs Weak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Strong acids</a:t>
            </a:r>
            <a:r>
              <a:rPr lang="en-AU" dirty="0"/>
              <a:t> fully ionise in solution.</a:t>
            </a:r>
          </a:p>
          <a:p>
            <a:r>
              <a:rPr lang="en-AU" b="1" dirty="0"/>
              <a:t>Weak acids</a:t>
            </a:r>
            <a:r>
              <a:rPr lang="en-AU" dirty="0"/>
              <a:t> only partially ionise in solution. They exist in </a:t>
            </a:r>
            <a:r>
              <a:rPr lang="en-AU" b="1" dirty="0"/>
              <a:t>equilibrium</a:t>
            </a:r>
            <a:r>
              <a:rPr lang="en-AU" dirty="0"/>
              <a:t> with molecules.</a:t>
            </a:r>
          </a:p>
          <a:p>
            <a:endParaRPr lang="en-AU" b="1" dirty="0"/>
          </a:p>
          <a:p>
            <a:r>
              <a:rPr lang="en-AU" b="1" dirty="0"/>
              <a:t>Example: </a:t>
            </a:r>
          </a:p>
          <a:p>
            <a:pPr lvl="1"/>
            <a:r>
              <a:rPr lang="en-AU" dirty="0"/>
              <a:t>HA is a strong acid…				HB is a weak acid…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HA(aq) </a:t>
            </a:r>
            <a:r>
              <a:rPr lang="en-AU" dirty="0">
                <a:sym typeface="Wingdings" panose="05000000000000000000" pitchFamily="2" charset="2"/>
              </a:rPr>
              <a:t> 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+ A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				</a:t>
            </a:r>
            <a:r>
              <a:rPr lang="en-AU" dirty="0"/>
              <a:t> HB(aq) ⇌ H</a:t>
            </a:r>
            <a:r>
              <a:rPr lang="en-AU" baseline="30000" dirty="0"/>
              <a:t>+</a:t>
            </a:r>
            <a:r>
              <a:rPr lang="en-AU" dirty="0"/>
              <a:t>(aq) + B</a:t>
            </a:r>
            <a:r>
              <a:rPr lang="en-AU" baseline="30000" dirty="0"/>
              <a:t>-</a:t>
            </a:r>
            <a:r>
              <a:rPr lang="en-AU" dirty="0"/>
              <a:t>(aq)</a:t>
            </a:r>
          </a:p>
          <a:p>
            <a:pPr marL="201168" lvl="1" indent="0">
              <a:buNone/>
            </a:pPr>
            <a:r>
              <a:rPr lang="en-AU" dirty="0"/>
              <a:t>	</a:t>
            </a:r>
            <a:endParaRPr lang="en-US" b="1" dirty="0"/>
          </a:p>
        </p:txBody>
      </p:sp>
      <p:pic>
        <p:nvPicPr>
          <p:cNvPr id="5122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34854" y="4819984"/>
            <a:ext cx="782560" cy="61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5130" y="3465974"/>
            <a:ext cx="1829724" cy="21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40070" y="3465974"/>
            <a:ext cx="1896599" cy="22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036669" y="5168917"/>
            <a:ext cx="782560" cy="3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036669" y="4861015"/>
            <a:ext cx="782560" cy="2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5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Strong vs Weak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Common acids: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64429"/>
              </p:ext>
            </p:extLst>
          </p:nvPr>
        </p:nvGraphicFramePr>
        <p:xfrm>
          <a:off x="1656613" y="2280342"/>
          <a:ext cx="8834924" cy="2244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3426">
                  <a:extLst>
                    <a:ext uri="{9D8B030D-6E8A-4147-A177-3AD203B41FA5}">
                      <a16:colId xmlns:a16="http://schemas.microsoft.com/office/drawing/2014/main" xmlns="" val="3323696950"/>
                    </a:ext>
                  </a:extLst>
                </a:gridCol>
                <a:gridCol w="1814036">
                  <a:extLst>
                    <a:ext uri="{9D8B030D-6E8A-4147-A177-3AD203B41FA5}">
                      <a16:colId xmlns:a16="http://schemas.microsoft.com/office/drawing/2014/main" xmlns="" val="3499398058"/>
                    </a:ext>
                  </a:extLst>
                </a:gridCol>
                <a:gridCol w="2729363">
                  <a:extLst>
                    <a:ext uri="{9D8B030D-6E8A-4147-A177-3AD203B41FA5}">
                      <a16:colId xmlns:a16="http://schemas.microsoft.com/office/drawing/2014/main" xmlns="" val="3351254057"/>
                    </a:ext>
                  </a:extLst>
                </a:gridCol>
                <a:gridCol w="1688099">
                  <a:extLst>
                    <a:ext uri="{9D8B030D-6E8A-4147-A177-3AD203B41FA5}">
                      <a16:colId xmlns:a16="http://schemas.microsoft.com/office/drawing/2014/main" xmlns="" val="4052662907"/>
                    </a:ext>
                  </a:extLst>
                </a:gridCol>
              </a:tblGrid>
              <a:tr h="297055">
                <a:tc gridSpan="2">
                  <a:txBody>
                    <a:bodyPr/>
                    <a:lstStyle/>
                    <a:p>
                      <a:r>
                        <a:rPr lang="en-AU" sz="1800" dirty="0"/>
                        <a:t>Strong acids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800" dirty="0"/>
                        <a:t>Weak acids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8407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r>
                        <a:rPr lang="en-AU" sz="1800" dirty="0"/>
                        <a:t>Hydrochloric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HCℓ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Ethanoic</a:t>
                      </a:r>
                      <a:r>
                        <a:rPr lang="en-AU" sz="1800" baseline="0" dirty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CH</a:t>
                      </a:r>
                      <a:r>
                        <a:rPr lang="en-AU" sz="1800" baseline="-25000" dirty="0"/>
                        <a:t>3</a:t>
                      </a:r>
                      <a:r>
                        <a:rPr lang="en-AU" sz="1800" baseline="0" dirty="0"/>
                        <a:t>COOH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098697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r>
                        <a:rPr lang="en-AU" sz="1800" dirty="0"/>
                        <a:t>Nitric</a:t>
                      </a:r>
                      <a:r>
                        <a:rPr lang="en-AU" sz="1800" baseline="0" dirty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HNO</a:t>
                      </a:r>
                      <a:r>
                        <a:rPr lang="en-AU" sz="1800" baseline="-25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Carbonic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</a:t>
                      </a:r>
                      <a:r>
                        <a:rPr lang="en-AU" sz="1800" baseline="-25000" dirty="0"/>
                        <a:t>2</a:t>
                      </a:r>
                      <a:r>
                        <a:rPr lang="en-AU" sz="1800" baseline="0" dirty="0"/>
                        <a:t>CO</a:t>
                      </a:r>
                      <a:r>
                        <a:rPr lang="en-AU" sz="1800" baseline="-25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599029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r>
                        <a:rPr lang="en-AU" sz="1800" dirty="0"/>
                        <a:t>Sulfuric acid </a:t>
                      </a:r>
                      <a:r>
                        <a:rPr lang="en-AU" sz="1800" b="1" dirty="0"/>
                        <a:t>*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</a:t>
                      </a:r>
                      <a:r>
                        <a:rPr lang="en-AU" sz="1800" baseline="-25000" dirty="0"/>
                        <a:t>2</a:t>
                      </a:r>
                      <a:r>
                        <a:rPr lang="en-AU" sz="1800" baseline="0" dirty="0"/>
                        <a:t>SO</a:t>
                      </a:r>
                      <a:r>
                        <a:rPr lang="en-AU" sz="1800" baseline="-250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Phosphoric</a:t>
                      </a:r>
                      <a:r>
                        <a:rPr lang="en-AU" sz="1800" baseline="0" dirty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</a:t>
                      </a:r>
                      <a:r>
                        <a:rPr lang="en-AU" sz="1800" baseline="-25000" dirty="0"/>
                        <a:t>3</a:t>
                      </a:r>
                      <a:r>
                        <a:rPr lang="en-AU" sz="1800" baseline="0" dirty="0"/>
                        <a:t>PO</a:t>
                      </a:r>
                      <a:r>
                        <a:rPr lang="en-AU" sz="1800" baseline="-250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7170218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Hydrofluoric</a:t>
                      </a:r>
                      <a:r>
                        <a:rPr lang="en-AU" sz="1800" baseline="0" dirty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HF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188536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Sulfurous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</a:t>
                      </a:r>
                      <a:r>
                        <a:rPr lang="en-AU" sz="1800" baseline="-25000" dirty="0"/>
                        <a:t>2</a:t>
                      </a:r>
                      <a:r>
                        <a:rPr lang="en-AU" sz="1800" baseline="0" dirty="0"/>
                        <a:t>SO</a:t>
                      </a:r>
                      <a:r>
                        <a:rPr lang="en-AU" sz="1800" baseline="-25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68013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4870383"/>
            <a:ext cx="995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* Note:</a:t>
            </a:r>
            <a:r>
              <a:rPr lang="en-AU" dirty="0"/>
              <a:t> Only the </a:t>
            </a:r>
            <a:r>
              <a:rPr lang="en-AU" u="sng" dirty="0"/>
              <a:t>first</a:t>
            </a:r>
            <a:r>
              <a:rPr lang="en-AU" dirty="0"/>
              <a:t> ionisation of sulfuric acid is strong. The second ionisation is weak.</a:t>
            </a:r>
          </a:p>
          <a:p>
            <a:pPr lvl="2"/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(aq)   </a:t>
            </a:r>
            <a:r>
              <a:rPr lang="en-AU" dirty="0">
                <a:sym typeface="Wingdings" panose="05000000000000000000" pitchFamily="2" charset="2"/>
              </a:rPr>
              <a:t>   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HSO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pPr lvl="2"/>
            <a:r>
              <a:rPr lang="en-AU" dirty="0">
                <a:sym typeface="Wingdings" panose="05000000000000000000" pitchFamily="2" charset="2"/>
              </a:rPr>
              <a:t>HSO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⇌    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baseline="30000" dirty="0">
                <a:sym typeface="Wingdings" panose="05000000000000000000" pitchFamily="2" charset="2"/>
              </a:rPr>
              <a:t>2-</a:t>
            </a:r>
            <a:r>
              <a:rPr lang="en-AU" dirty="0">
                <a:sym typeface="Wingdings" panose="05000000000000000000" pitchFamily="2" charset="2"/>
              </a:rPr>
              <a:t>(aq)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2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Strong vs Weak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Common bases: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51002"/>
              </p:ext>
            </p:extLst>
          </p:nvPr>
        </p:nvGraphicFramePr>
        <p:xfrm>
          <a:off x="1656613" y="2280342"/>
          <a:ext cx="8834924" cy="14932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3426">
                  <a:extLst>
                    <a:ext uri="{9D8B030D-6E8A-4147-A177-3AD203B41FA5}">
                      <a16:colId xmlns:a16="http://schemas.microsoft.com/office/drawing/2014/main" xmlns="" val="3323696950"/>
                    </a:ext>
                  </a:extLst>
                </a:gridCol>
                <a:gridCol w="1814036">
                  <a:extLst>
                    <a:ext uri="{9D8B030D-6E8A-4147-A177-3AD203B41FA5}">
                      <a16:colId xmlns:a16="http://schemas.microsoft.com/office/drawing/2014/main" xmlns="" val="3499398058"/>
                    </a:ext>
                  </a:extLst>
                </a:gridCol>
                <a:gridCol w="2729363">
                  <a:extLst>
                    <a:ext uri="{9D8B030D-6E8A-4147-A177-3AD203B41FA5}">
                      <a16:colId xmlns:a16="http://schemas.microsoft.com/office/drawing/2014/main" xmlns="" val="3351254057"/>
                    </a:ext>
                  </a:extLst>
                </a:gridCol>
                <a:gridCol w="1688099">
                  <a:extLst>
                    <a:ext uri="{9D8B030D-6E8A-4147-A177-3AD203B41FA5}">
                      <a16:colId xmlns:a16="http://schemas.microsoft.com/office/drawing/2014/main" xmlns="" val="4052662907"/>
                    </a:ext>
                  </a:extLst>
                </a:gridCol>
              </a:tblGrid>
              <a:tr h="297055">
                <a:tc gridSpan="2">
                  <a:txBody>
                    <a:bodyPr/>
                    <a:lstStyle/>
                    <a:p>
                      <a:r>
                        <a:rPr lang="en-AU" sz="1800" dirty="0"/>
                        <a:t>Strong bases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800" dirty="0"/>
                        <a:t>Weak bases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8407"/>
                  </a:ext>
                </a:extLst>
              </a:tr>
              <a:tr h="375820">
                <a:tc rowSpan="3">
                  <a:txBody>
                    <a:bodyPr/>
                    <a:lstStyle/>
                    <a:p>
                      <a:r>
                        <a:rPr lang="en-AU" sz="1800" dirty="0"/>
                        <a:t>Metal hydroxides. </a:t>
                      </a:r>
                      <a:r>
                        <a:rPr lang="en-AU" sz="1800" baseline="0" dirty="0"/>
                        <a:t>  e.g.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NaOH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Ammonia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NH</a:t>
                      </a:r>
                      <a:r>
                        <a:rPr lang="en-AU" sz="1800" baseline="-25000" dirty="0"/>
                        <a:t>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098697"/>
                  </a:ext>
                </a:extLst>
              </a:tr>
              <a:tr h="37582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KOH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Methylamine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CH</a:t>
                      </a:r>
                      <a:r>
                        <a:rPr lang="en-AU" sz="1800" baseline="-25000" dirty="0"/>
                        <a:t>3</a:t>
                      </a:r>
                      <a:r>
                        <a:rPr lang="en-AU" sz="1800" baseline="0" dirty="0"/>
                        <a:t>NH</a:t>
                      </a:r>
                      <a:r>
                        <a:rPr lang="en-AU" sz="1800" baseline="-250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599029"/>
                  </a:ext>
                </a:extLst>
              </a:tr>
              <a:tr h="37582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Ba(OH</a:t>
                      </a:r>
                      <a:r>
                        <a:rPr lang="en-AU" sz="1800" baseline="0" dirty="0"/>
                        <a:t>)</a:t>
                      </a:r>
                      <a:r>
                        <a:rPr lang="en-AU" sz="1800" baseline="-250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Carbonate</a:t>
                      </a:r>
                      <a:r>
                        <a:rPr lang="en-AU" sz="1800" baseline="0" dirty="0"/>
                        <a:t> 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CO</a:t>
                      </a:r>
                      <a:r>
                        <a:rPr lang="en-AU" sz="1800" baseline="-25000" dirty="0"/>
                        <a:t>3</a:t>
                      </a:r>
                      <a:r>
                        <a:rPr lang="en-AU" sz="1800" baseline="30000" dirty="0"/>
                        <a:t>2-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717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9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Evidence of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Conductivity:</a:t>
            </a:r>
          </a:p>
          <a:p>
            <a:pPr lvl="1"/>
            <a:r>
              <a:rPr lang="en-AU" dirty="0"/>
              <a:t>Solutions can be classified as:</a:t>
            </a:r>
          </a:p>
          <a:p>
            <a:pPr lvl="2"/>
            <a:r>
              <a:rPr lang="en-AU" dirty="0"/>
              <a:t>Strong electrolytes	(conduct electricity well)</a:t>
            </a:r>
          </a:p>
          <a:p>
            <a:pPr lvl="2"/>
            <a:r>
              <a:rPr lang="en-AU" dirty="0"/>
              <a:t>Weak electrolytes	(conduct electricity poorly)</a:t>
            </a:r>
          </a:p>
          <a:p>
            <a:pPr lvl="2"/>
            <a:r>
              <a:rPr lang="en-AU" dirty="0"/>
              <a:t>Non-electrolytes		(do not conduct electricity)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Conduction of electricity is related to presence of mobile</a:t>
            </a:r>
            <a:br>
              <a:rPr lang="en-AU" dirty="0"/>
            </a:br>
            <a:r>
              <a:rPr lang="en-AU" dirty="0"/>
              <a:t>charged particles (e.g. individual ions)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All solutions of acids and bases conduct electricity, </a:t>
            </a:r>
            <a:br>
              <a:rPr lang="en-AU" dirty="0"/>
            </a:br>
            <a:r>
              <a:rPr lang="en-AU" dirty="0"/>
              <a:t>∴ all solutions of acids and bases contain free ions</a:t>
            </a:r>
          </a:p>
        </p:txBody>
      </p:sp>
      <p:pic>
        <p:nvPicPr>
          <p:cNvPr id="5122" name="Picture 2" descr="http://www.bbc.co.uk/staticarchive/ade714c467208aef6b71239c62a412b30a9389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8" t="13204" r="9787" b="13590"/>
          <a:stretch/>
        </p:blipFill>
        <p:spPr bwMode="auto">
          <a:xfrm>
            <a:off x="7222035" y="1845734"/>
            <a:ext cx="4486267" cy="35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0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Problems with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Some substances such as ammonia (NH</a:t>
            </a:r>
            <a:r>
              <a:rPr lang="en-AU" baseline="-25000" dirty="0"/>
              <a:t>3</a:t>
            </a:r>
            <a:r>
              <a:rPr lang="en-AU" dirty="0"/>
              <a:t>) and sodium carbonate (Na</a:t>
            </a:r>
            <a:r>
              <a:rPr lang="en-AU" baseline="-25000" dirty="0"/>
              <a:t>2</a:t>
            </a:r>
            <a:r>
              <a:rPr lang="en-AU" dirty="0"/>
              <a:t>CO</a:t>
            </a:r>
            <a:r>
              <a:rPr lang="en-AU" baseline="-25000" dirty="0"/>
              <a:t>3</a:t>
            </a:r>
            <a:r>
              <a:rPr lang="en-AU" dirty="0"/>
              <a:t>) were known to be basic, but didn’t contain OH in their formula.</a:t>
            </a:r>
          </a:p>
          <a:p>
            <a:r>
              <a:rPr lang="en-AU" dirty="0"/>
              <a:t>Some scientists argued that Arrhenius theory was still valid, because these substances could react with water to form OH</a:t>
            </a:r>
            <a:r>
              <a:rPr lang="en-AU" baseline="30000" dirty="0"/>
              <a:t>-</a:t>
            </a:r>
            <a:r>
              <a:rPr lang="en-AU" dirty="0"/>
              <a:t> ions.</a:t>
            </a:r>
          </a:p>
          <a:p>
            <a:pPr algn="ctr"/>
            <a:r>
              <a:rPr lang="en-AU" dirty="0"/>
              <a:t>NH</a:t>
            </a:r>
            <a:r>
              <a:rPr lang="en-AU" baseline="-25000" dirty="0"/>
              <a:t>3</a:t>
            </a:r>
            <a:r>
              <a:rPr lang="en-AU" dirty="0"/>
              <a:t>(aq)   +   H</a:t>
            </a:r>
            <a:r>
              <a:rPr lang="en-AU" baseline="-25000" dirty="0"/>
              <a:t>2</a:t>
            </a:r>
            <a:r>
              <a:rPr lang="en-AU" dirty="0"/>
              <a:t>O(ℓ)   ⇌   NH</a:t>
            </a:r>
            <a:r>
              <a:rPr lang="en-AU" baseline="-25000" dirty="0"/>
              <a:t>4</a:t>
            </a:r>
            <a:r>
              <a:rPr lang="en-AU" baseline="30000" dirty="0"/>
              <a:t>+</a:t>
            </a:r>
            <a:r>
              <a:rPr lang="en-AU" dirty="0"/>
              <a:t>(aq)   +   OH</a:t>
            </a:r>
            <a:r>
              <a:rPr lang="en-AU" baseline="30000" dirty="0"/>
              <a:t>-</a:t>
            </a:r>
            <a:r>
              <a:rPr lang="en-AU" dirty="0"/>
              <a:t>(aq)</a:t>
            </a:r>
          </a:p>
          <a:p>
            <a:pPr algn="ctr"/>
            <a:r>
              <a:rPr lang="en-AU" dirty="0"/>
              <a:t>CO</a:t>
            </a:r>
            <a:r>
              <a:rPr lang="en-AU" baseline="-25000" dirty="0"/>
              <a:t>3</a:t>
            </a:r>
            <a:r>
              <a:rPr lang="en-AU" baseline="30000" dirty="0"/>
              <a:t>2-</a:t>
            </a:r>
            <a:r>
              <a:rPr lang="en-AU" dirty="0"/>
              <a:t>(aq)   +   H</a:t>
            </a:r>
            <a:r>
              <a:rPr lang="en-AU" baseline="-25000" dirty="0"/>
              <a:t>2</a:t>
            </a:r>
            <a:r>
              <a:rPr lang="en-AU" dirty="0"/>
              <a:t>O(ℓ)    ⇌   HCO</a:t>
            </a:r>
            <a:r>
              <a:rPr lang="en-AU" baseline="-25000" dirty="0"/>
              <a:t>3</a:t>
            </a:r>
            <a:r>
              <a:rPr lang="en-AU" baseline="30000" dirty="0"/>
              <a:t>-</a:t>
            </a:r>
            <a:r>
              <a:rPr lang="en-AU" dirty="0"/>
              <a:t>(aq)   +   OH</a:t>
            </a:r>
            <a:r>
              <a:rPr lang="en-AU" baseline="30000" dirty="0"/>
              <a:t>-</a:t>
            </a:r>
            <a:r>
              <a:rPr lang="en-AU" dirty="0"/>
              <a:t>(aq)</a:t>
            </a:r>
          </a:p>
          <a:p>
            <a:endParaRPr lang="en-AU" dirty="0"/>
          </a:p>
          <a:p>
            <a:r>
              <a:rPr lang="en-AU" dirty="0"/>
              <a:t>However, pure gaseous ammonia reacts with HCℓ even when there is no water present.</a:t>
            </a:r>
          </a:p>
          <a:p>
            <a:endParaRPr lang="en-AU" dirty="0"/>
          </a:p>
          <a:p>
            <a:r>
              <a:rPr lang="en-AU" dirty="0"/>
              <a:t>     NH</a:t>
            </a:r>
            <a:r>
              <a:rPr lang="en-AU" baseline="-25000" dirty="0"/>
              <a:t>3</a:t>
            </a:r>
            <a:r>
              <a:rPr lang="en-AU" dirty="0"/>
              <a:t>(g)   +   HCℓ(g)   </a:t>
            </a:r>
            <a:r>
              <a:rPr lang="en-AU" dirty="0">
                <a:sym typeface="Wingdings" panose="05000000000000000000" pitchFamily="2" charset="2"/>
              </a:rPr>
              <a:t>   NH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Cℓ(s)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US" dirty="0"/>
          </a:p>
        </p:txBody>
      </p:sp>
      <p:pic>
        <p:nvPicPr>
          <p:cNvPr id="1026" name="Picture 2" descr="http://highschoolchemistryguide.com/wp-content/uploads/2013/08/reaction-of-ammonia-and-hcl-diffus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9"/>
          <a:stretch/>
        </p:blipFill>
        <p:spPr bwMode="auto">
          <a:xfrm>
            <a:off x="5094515" y="4796838"/>
            <a:ext cx="6016416" cy="18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7720" y="1815254"/>
            <a:ext cx="62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*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158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Problems with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According to Arrhenius theory, acids and bases should produce neutral solutions, because the </a:t>
            </a:r>
            <a:br>
              <a:rPr lang="en-AU" dirty="0"/>
            </a:br>
            <a:r>
              <a:rPr lang="en-AU" dirty="0"/>
              <a:t>H</a:t>
            </a:r>
            <a:r>
              <a:rPr lang="en-AU" baseline="30000" dirty="0"/>
              <a:t>+</a:t>
            </a:r>
            <a:r>
              <a:rPr lang="en-AU" dirty="0"/>
              <a:t> ions will react with the OH</a:t>
            </a:r>
            <a:r>
              <a:rPr lang="en-AU" baseline="30000" dirty="0"/>
              <a:t>-</a:t>
            </a:r>
            <a:r>
              <a:rPr lang="en-AU" dirty="0"/>
              <a:t> ions to produce water. </a:t>
            </a:r>
          </a:p>
          <a:p>
            <a:pPr lvl="1">
              <a:tabLst>
                <a:tab pos="6727825" algn="l"/>
              </a:tabLst>
            </a:pPr>
            <a:r>
              <a:rPr lang="en-AU" dirty="0"/>
              <a:t>e.g.   HCℓ(aq)   +   NaOH(aq)   </a:t>
            </a:r>
            <a:r>
              <a:rPr lang="en-AU" dirty="0">
                <a:sym typeface="Wingdings" panose="05000000000000000000" pitchFamily="2" charset="2"/>
              </a:rPr>
              <a:t>   NaCℓ(aq)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	</a:t>
            </a:r>
            <a:r>
              <a:rPr lang="en-AU" sz="1600" b="1" i="1" dirty="0">
                <a:solidFill>
                  <a:srgbClr val="00B050"/>
                </a:solidFill>
                <a:sym typeface="Wingdings" panose="05000000000000000000" pitchFamily="2" charset="2"/>
              </a:rPr>
              <a:t>NaCℓ(aq) is neutral    ✓</a:t>
            </a:r>
          </a:p>
          <a:p>
            <a:pPr>
              <a:tabLst>
                <a:tab pos="6727825" algn="l"/>
              </a:tabLst>
            </a:pPr>
            <a:endParaRPr lang="en-AU" dirty="0"/>
          </a:p>
          <a:p>
            <a:pPr>
              <a:tabLst>
                <a:tab pos="6727825" algn="l"/>
              </a:tabLst>
            </a:pPr>
            <a:r>
              <a:rPr lang="en-AU" dirty="0"/>
              <a:t>However some acid-base reactions produce </a:t>
            </a:r>
            <a:r>
              <a:rPr lang="en-AU" b="1" dirty="0"/>
              <a:t>basic solutions</a:t>
            </a:r>
          </a:p>
          <a:p>
            <a:pPr lvl="1">
              <a:tabLst>
                <a:tab pos="6727825" algn="l"/>
              </a:tabLst>
            </a:pPr>
            <a:r>
              <a:rPr lang="en-AU" dirty="0"/>
              <a:t>e.g.   CH</a:t>
            </a:r>
            <a:r>
              <a:rPr lang="en-AU" baseline="-25000" dirty="0"/>
              <a:t>3</a:t>
            </a:r>
            <a:r>
              <a:rPr lang="en-AU" dirty="0"/>
              <a:t>COOH(aq)   +   NaOH(aq)   </a:t>
            </a:r>
            <a:r>
              <a:rPr lang="en-AU" dirty="0">
                <a:sym typeface="Wingdings" panose="05000000000000000000" pitchFamily="2" charset="2"/>
              </a:rPr>
              <a:t>   NaCH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COO(aq)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	</a:t>
            </a:r>
            <a:r>
              <a:rPr lang="en-AU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NaCH</a:t>
            </a:r>
            <a:r>
              <a:rPr lang="en-AU" sz="1600" b="1" i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AU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COO(aq) is basic, not neutral</a:t>
            </a:r>
            <a:endParaRPr lang="en-AU" sz="1600" b="1" i="1" dirty="0">
              <a:solidFill>
                <a:srgbClr val="FF0000"/>
              </a:solidFill>
            </a:endParaRPr>
          </a:p>
          <a:p>
            <a:pPr>
              <a:tabLst>
                <a:tab pos="6727825" algn="l"/>
              </a:tabLst>
            </a:pPr>
            <a:endParaRPr lang="en-AU" dirty="0"/>
          </a:p>
          <a:p>
            <a:pPr>
              <a:tabLst>
                <a:tab pos="6727825" algn="l"/>
              </a:tabLst>
            </a:pPr>
            <a:r>
              <a:rPr lang="en-AU" dirty="0"/>
              <a:t>And some acid-base reactions produce </a:t>
            </a:r>
            <a:r>
              <a:rPr lang="en-AU" b="1" dirty="0"/>
              <a:t>acidic solutions</a:t>
            </a:r>
          </a:p>
          <a:p>
            <a:pPr lvl="1">
              <a:tabLst>
                <a:tab pos="6727825" algn="l"/>
              </a:tabLst>
            </a:pPr>
            <a:r>
              <a:rPr lang="en-AU" dirty="0"/>
              <a:t>e.g.   HCℓ(aq)   +   NH</a:t>
            </a:r>
            <a:r>
              <a:rPr lang="en-AU" baseline="-25000" dirty="0"/>
              <a:t>3</a:t>
            </a:r>
            <a:r>
              <a:rPr lang="en-AU" dirty="0"/>
              <a:t>(aq)   </a:t>
            </a:r>
            <a:r>
              <a:rPr lang="en-AU" dirty="0">
                <a:sym typeface="Wingdings" panose="05000000000000000000" pitchFamily="2" charset="2"/>
              </a:rPr>
              <a:t>   NH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Cℓ(aq) 	</a:t>
            </a:r>
            <a:r>
              <a:rPr lang="en-AU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NH</a:t>
            </a:r>
            <a:r>
              <a:rPr lang="en-AU" sz="1600" b="1" i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AU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Cℓ(aq) is acidic, not neutral</a:t>
            </a:r>
            <a:endParaRPr lang="en-AU" sz="1600" b="1" i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07720" y="1815254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*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615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Problems with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</a:t>
            </a:r>
            <a:r>
              <a:rPr lang="en-AU" baseline="30000" dirty="0"/>
              <a:t>+</a:t>
            </a:r>
            <a:r>
              <a:rPr lang="en-AU" dirty="0"/>
              <a:t> represents an individual proton.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 reality, H</a:t>
            </a:r>
            <a:r>
              <a:rPr lang="en-AU" baseline="30000" dirty="0"/>
              <a:t>+</a:t>
            </a:r>
            <a:r>
              <a:rPr lang="en-AU" dirty="0"/>
              <a:t>(aq) would be too unstable to exist in solution for significant amounts of time. </a:t>
            </a:r>
            <a:br>
              <a:rPr lang="en-AU" dirty="0"/>
            </a:br>
            <a:r>
              <a:rPr lang="en-AU" dirty="0"/>
              <a:t>It would quickly react with water to form </a:t>
            </a:r>
            <a:r>
              <a:rPr lang="en-AU" b="1" dirty="0"/>
              <a:t>hydronium ion (H</a:t>
            </a:r>
            <a:r>
              <a:rPr lang="en-AU" b="1" baseline="-25000" dirty="0"/>
              <a:t>3</a:t>
            </a:r>
            <a:r>
              <a:rPr lang="en-AU" b="1" dirty="0"/>
              <a:t>O</a:t>
            </a:r>
            <a:r>
              <a:rPr lang="en-AU" b="1" baseline="30000" dirty="0"/>
              <a:t>+</a:t>
            </a:r>
            <a:r>
              <a:rPr lang="en-AU" b="1" dirty="0"/>
              <a:t>)</a:t>
            </a:r>
            <a:r>
              <a:rPr lang="en-AU" dirty="0"/>
              <a:t>.</a:t>
            </a:r>
          </a:p>
          <a:p>
            <a:pPr algn="ctr"/>
            <a:r>
              <a:rPr lang="en-AU" dirty="0"/>
              <a:t>H</a:t>
            </a:r>
            <a:r>
              <a:rPr lang="en-AU" baseline="30000" dirty="0"/>
              <a:t>+</a:t>
            </a:r>
            <a:r>
              <a:rPr lang="en-AU" dirty="0"/>
              <a:t>(aq)   +   H</a:t>
            </a:r>
            <a:r>
              <a:rPr lang="en-AU" baseline="-25000" dirty="0"/>
              <a:t>2</a:t>
            </a:r>
            <a:r>
              <a:rPr lang="en-AU" dirty="0"/>
              <a:t>O(ℓ)   </a:t>
            </a:r>
            <a:r>
              <a:rPr lang="en-AU" dirty="0">
                <a:sym typeface="Wingdings" panose="05000000000000000000" pitchFamily="2" charset="2"/>
              </a:rPr>
              <a:t>   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O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07720" y="1815254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*</a:t>
            </a:r>
            <a:endParaRPr lang="en-US" sz="2800" b="1" dirty="0"/>
          </a:p>
        </p:txBody>
      </p:sp>
      <p:pic>
        <p:nvPicPr>
          <p:cNvPr id="2050" name="Picture 2" descr="http://chemistry-batz.wikispaces.com/file/view/hydrogen%20ion.JPG/425465806/351x128/hydrogen%20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08" y="2392362"/>
            <a:ext cx="4782944" cy="17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9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/>
              <a:t>Definitions:</a:t>
            </a:r>
            <a:endParaRPr lang="en-AU" dirty="0"/>
          </a:p>
          <a:p>
            <a:pPr lvl="1"/>
            <a:r>
              <a:rPr lang="en-AU" sz="2000" b="1" dirty="0"/>
              <a:t>Acids </a:t>
            </a:r>
            <a:r>
              <a:rPr lang="en-AU" sz="2000" dirty="0"/>
              <a:t>are substances that </a:t>
            </a:r>
            <a:r>
              <a:rPr lang="en-AU" sz="2000" b="1" dirty="0"/>
              <a:t>donate</a:t>
            </a:r>
            <a:r>
              <a:rPr lang="en-AU" sz="2000" dirty="0"/>
              <a:t> one or more </a:t>
            </a:r>
            <a:r>
              <a:rPr lang="en-AU" sz="2000" b="1" dirty="0"/>
              <a:t>protons	(‘proton donors’)</a:t>
            </a:r>
          </a:p>
          <a:p>
            <a:pPr lvl="1"/>
            <a:r>
              <a:rPr lang="en-AU" sz="2000" b="1" dirty="0"/>
              <a:t>Bases</a:t>
            </a:r>
            <a:r>
              <a:rPr lang="en-AU" sz="2000" dirty="0"/>
              <a:t> are substances that </a:t>
            </a:r>
            <a:r>
              <a:rPr lang="en-AU" sz="2000" b="1" dirty="0"/>
              <a:t>accept </a:t>
            </a:r>
            <a:r>
              <a:rPr lang="en-AU" sz="2000" dirty="0"/>
              <a:t>one or more </a:t>
            </a:r>
            <a:r>
              <a:rPr lang="en-AU" sz="2000" b="1" dirty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75900" y="3997667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98526" y="3997667"/>
            <a:ext cx="2711245" cy="1483283"/>
            <a:chOff x="2335817" y="3827722"/>
            <a:chExt cx="2711245" cy="1483283"/>
          </a:xfrm>
        </p:grpSpPr>
        <p:grpSp>
          <p:nvGrpSpPr>
            <p:cNvPr id="40" name="Group 3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5817" y="4131738"/>
              <a:ext cx="773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+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42983" y="3675738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88481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669666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4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/>
              <a:t>Definitions:</a:t>
            </a:r>
            <a:endParaRPr lang="en-AU" dirty="0"/>
          </a:p>
          <a:p>
            <a:pPr lvl="1"/>
            <a:r>
              <a:rPr lang="en-AU" sz="2000" b="1" dirty="0"/>
              <a:t>Acids </a:t>
            </a:r>
            <a:r>
              <a:rPr lang="en-AU" sz="2000" dirty="0"/>
              <a:t>are substances that </a:t>
            </a:r>
            <a:r>
              <a:rPr lang="en-AU" sz="2000" b="1" dirty="0"/>
              <a:t>donate</a:t>
            </a:r>
            <a:r>
              <a:rPr lang="en-AU" sz="2000" dirty="0"/>
              <a:t> one or more </a:t>
            </a:r>
            <a:r>
              <a:rPr lang="en-AU" sz="2000" b="1" dirty="0"/>
              <a:t>protons	(‘proton donors’)</a:t>
            </a:r>
          </a:p>
          <a:p>
            <a:pPr lvl="1"/>
            <a:r>
              <a:rPr lang="en-AU" sz="2000" b="1" dirty="0"/>
              <a:t>Bases</a:t>
            </a:r>
            <a:r>
              <a:rPr lang="en-AU" sz="2000" dirty="0"/>
              <a:t> are substances that </a:t>
            </a:r>
            <a:r>
              <a:rPr lang="en-AU" sz="2000" b="1" dirty="0"/>
              <a:t>accept </a:t>
            </a:r>
            <a:r>
              <a:rPr lang="en-AU" sz="2000" dirty="0"/>
              <a:t>one or more </a:t>
            </a:r>
            <a:r>
              <a:rPr lang="en-AU" sz="2000" b="1" dirty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3779" y="3995673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35817" y="3827722"/>
            <a:ext cx="2711245" cy="1483283"/>
            <a:chOff x="2335817" y="3827722"/>
            <a:chExt cx="2711245" cy="1483283"/>
          </a:xfrm>
        </p:grpSpPr>
        <p:grpSp>
          <p:nvGrpSpPr>
            <p:cNvPr id="40" name="Group 3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5817" y="4131738"/>
              <a:ext cx="773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+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0862" y="3673744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351326" y="4511615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35183" y="3995673"/>
            <a:ext cx="1233578" cy="1233578"/>
            <a:chOff x="2782360" y="3995673"/>
            <a:chExt cx="1233578" cy="1233578"/>
          </a:xfrm>
        </p:grpSpPr>
        <p:sp>
          <p:nvSpPr>
            <p:cNvPr id="25" name="Oval 2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819425" y="3827722"/>
            <a:ext cx="2711245" cy="1483283"/>
            <a:chOff x="2335817" y="3827722"/>
            <a:chExt cx="2711245" cy="1483283"/>
          </a:xfrm>
        </p:grpSpPr>
        <p:grpSp>
          <p:nvGrpSpPr>
            <p:cNvPr id="45" name="Group 44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35817" y="4131738"/>
              <a:ext cx="773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+</a:t>
              </a:r>
              <a:endParaRPr lang="en-US" sz="3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851941" y="3440000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71956" y="3706976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526668" y="3569814"/>
            <a:ext cx="127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+</a:t>
            </a:r>
            <a:endParaRPr lang="en-US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4123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HCℓ </a:t>
            </a:r>
            <a:r>
              <a:rPr lang="en-AU" b="1" dirty="0"/>
              <a:t>donates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HCℓ acts as an </a:t>
            </a:r>
            <a:r>
              <a:rPr lang="en-AU" b="1" dirty="0"/>
              <a:t>acid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NH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b="1" dirty="0"/>
              <a:t>accepts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NH</a:t>
            </a:r>
            <a:r>
              <a:rPr lang="en-AU" baseline="-25000" dirty="0"/>
              <a:t>3</a:t>
            </a:r>
            <a:r>
              <a:rPr lang="en-AU" dirty="0"/>
              <a:t> acts as a </a:t>
            </a:r>
            <a:r>
              <a:rPr lang="en-AU" b="1" dirty="0"/>
              <a:t>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Acids &amp;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know about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/>
              <a:t>Definitions:</a:t>
            </a:r>
            <a:endParaRPr lang="en-AU" dirty="0"/>
          </a:p>
          <a:p>
            <a:pPr lvl="1"/>
            <a:r>
              <a:rPr lang="en-AU" sz="2000" b="1" dirty="0"/>
              <a:t>Acids </a:t>
            </a:r>
            <a:r>
              <a:rPr lang="en-AU" sz="2000" dirty="0"/>
              <a:t>are substances that </a:t>
            </a:r>
            <a:r>
              <a:rPr lang="en-AU" sz="2000" b="1" dirty="0"/>
              <a:t>donate</a:t>
            </a:r>
            <a:r>
              <a:rPr lang="en-AU" sz="2000" dirty="0"/>
              <a:t> one or more </a:t>
            </a:r>
            <a:r>
              <a:rPr lang="en-AU" sz="2000" b="1" dirty="0"/>
              <a:t>protons	(‘proton donors’)</a:t>
            </a:r>
          </a:p>
          <a:p>
            <a:pPr lvl="1"/>
            <a:r>
              <a:rPr lang="en-AU" sz="2000" b="1" dirty="0"/>
              <a:t>Bases</a:t>
            </a:r>
            <a:r>
              <a:rPr lang="en-AU" sz="2000" dirty="0"/>
              <a:t> are substances that </a:t>
            </a:r>
            <a:r>
              <a:rPr lang="en-AU" sz="2000" b="1" dirty="0"/>
              <a:t>accept </a:t>
            </a:r>
            <a:r>
              <a:rPr lang="en-AU" sz="2000" dirty="0"/>
              <a:t>one or more </a:t>
            </a:r>
            <a:r>
              <a:rPr lang="en-AU" sz="2000" b="1" dirty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10496" y="3935288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6658622" y="4071353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6095" y="4097711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3638" y="4071353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77579" y="3613359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70214" y="4582207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02694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32859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71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/>
              <a:t>Definitions:</a:t>
            </a:r>
            <a:endParaRPr lang="en-AU" dirty="0"/>
          </a:p>
          <a:p>
            <a:pPr lvl="1"/>
            <a:r>
              <a:rPr lang="en-AU" sz="2000" b="1" dirty="0"/>
              <a:t>Acids </a:t>
            </a:r>
            <a:r>
              <a:rPr lang="en-AU" sz="2000" dirty="0"/>
              <a:t>are substances that </a:t>
            </a:r>
            <a:r>
              <a:rPr lang="en-AU" sz="2000" b="1" dirty="0"/>
              <a:t>donate</a:t>
            </a:r>
            <a:r>
              <a:rPr lang="en-AU" sz="2000" dirty="0"/>
              <a:t> one or more </a:t>
            </a:r>
            <a:r>
              <a:rPr lang="en-AU" sz="2000" b="1" dirty="0"/>
              <a:t>protons	(‘proton donors’)</a:t>
            </a:r>
          </a:p>
          <a:p>
            <a:pPr lvl="1"/>
            <a:r>
              <a:rPr lang="en-AU" sz="2000" b="1" dirty="0"/>
              <a:t>Bases</a:t>
            </a:r>
            <a:r>
              <a:rPr lang="en-AU" sz="2000" dirty="0"/>
              <a:t> are substances that </a:t>
            </a:r>
            <a:r>
              <a:rPr lang="en-AU" sz="2000" b="1" dirty="0"/>
              <a:t>accept </a:t>
            </a:r>
            <a:r>
              <a:rPr lang="en-AU" sz="2000" dirty="0"/>
              <a:t>one or more </a:t>
            </a:r>
            <a:r>
              <a:rPr lang="en-AU" sz="2000" b="1" dirty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3779" y="3995673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811905" y="4131738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9378" y="4158096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49786" y="4568266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24966" y="4131738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30862" y="3673744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351326" y="4511615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35183" y="3995673"/>
            <a:ext cx="1233578" cy="1233578"/>
            <a:chOff x="2782360" y="3995673"/>
            <a:chExt cx="1233578" cy="1233578"/>
          </a:xfrm>
        </p:grpSpPr>
        <p:sp>
          <p:nvSpPr>
            <p:cNvPr id="25" name="Oval 2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71956" y="3706976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4123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HCℓ </a:t>
            </a:r>
            <a:r>
              <a:rPr lang="en-AU" b="1" dirty="0"/>
              <a:t>donates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HCℓ acts as an </a:t>
            </a:r>
            <a:r>
              <a:rPr lang="en-AU" b="1" dirty="0"/>
              <a:t>acid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OH</a:t>
            </a:r>
            <a:r>
              <a:rPr lang="en-AU" baseline="30000" dirty="0"/>
              <a:t>-</a:t>
            </a:r>
            <a:r>
              <a:rPr lang="en-AU" dirty="0"/>
              <a:t> </a:t>
            </a:r>
            <a:r>
              <a:rPr lang="en-AU" b="1" dirty="0"/>
              <a:t>accepts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OH</a:t>
            </a:r>
            <a:r>
              <a:rPr lang="en-AU" baseline="30000" dirty="0"/>
              <a:t>-</a:t>
            </a:r>
            <a:r>
              <a:rPr lang="en-AU" dirty="0"/>
              <a:t> acts as a </a:t>
            </a:r>
            <a:r>
              <a:rPr lang="en-AU" b="1" dirty="0"/>
              <a:t>base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850637" y="4058007"/>
            <a:ext cx="1219014" cy="1102562"/>
            <a:chOff x="3675897" y="4284138"/>
            <a:chExt cx="1219014" cy="1102562"/>
          </a:xfrm>
        </p:grpSpPr>
        <p:sp>
          <p:nvSpPr>
            <p:cNvPr id="61" name="Oval 60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923346" y="3696333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21474" y="4131738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08145" y="3706976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36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51565" cy="1164088"/>
          </a:xfrm>
        </p:spPr>
        <p:txBody>
          <a:bodyPr>
            <a:normAutofit/>
          </a:bodyPr>
          <a:lstStyle/>
          <a:p>
            <a:r>
              <a:rPr lang="en-AU" b="1" dirty="0"/>
              <a:t>Acids and bases in aqueous solutions:</a:t>
            </a:r>
          </a:p>
          <a:p>
            <a:r>
              <a:rPr lang="en-AU" dirty="0" err="1"/>
              <a:t>Brønsted</a:t>
            </a:r>
            <a:r>
              <a:rPr lang="en-AU" dirty="0"/>
              <a:t>-Lowry theory also applies to acids and bases dissolving in water to form an aqueous solution. Water will either accept to proton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or donate a proton to form OH</a:t>
            </a:r>
            <a:r>
              <a:rPr lang="en-AU" baseline="30000" dirty="0"/>
              <a:t>-</a:t>
            </a:r>
            <a:r>
              <a:rPr lang="en-AU" dirty="0"/>
              <a:t>(aq).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10496" y="3935288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6658622" y="4071353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6095" y="4097711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215195" y="4631979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3638" y="4071353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77579" y="3613359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70214" y="4582207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02694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32859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189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9881" cy="1562846"/>
          </a:xfrm>
        </p:spPr>
        <p:txBody>
          <a:bodyPr>
            <a:normAutofit/>
          </a:bodyPr>
          <a:lstStyle/>
          <a:p>
            <a:r>
              <a:rPr lang="en-AU" b="1" dirty="0"/>
              <a:t>Acids and bases in aqueous solutions:</a:t>
            </a:r>
          </a:p>
          <a:p>
            <a:r>
              <a:rPr lang="en-AU" dirty="0" err="1"/>
              <a:t>Brønsted</a:t>
            </a:r>
            <a:r>
              <a:rPr lang="en-AU" dirty="0"/>
              <a:t>-Lowry theory also applies to acids and bases dissolving in water to form an aqueous solution. Water will either accept to proton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or donate a proton to form OH</a:t>
            </a:r>
            <a:r>
              <a:rPr lang="en-AU" baseline="30000" dirty="0"/>
              <a:t>-</a:t>
            </a:r>
            <a:r>
              <a:rPr lang="en-AU" dirty="0"/>
              <a:t>(aq).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3779" y="3482485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811905" y="3618550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9378" y="3644908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68478" y="4179176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24966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30862" y="3160556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351326" y="3998427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35183" y="3482485"/>
            <a:ext cx="1233578" cy="1233578"/>
            <a:chOff x="2782360" y="3995673"/>
            <a:chExt cx="1233578" cy="1233578"/>
          </a:xfrm>
        </p:grpSpPr>
        <p:sp>
          <p:nvSpPr>
            <p:cNvPr id="25" name="Oval 2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Cℓ </a:t>
              </a:r>
              <a:endParaRPr lang="en-US" sz="4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71956" y="3193788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913282" y="3129777"/>
            <a:ext cx="4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+</a:t>
            </a:r>
            <a:endParaRPr lang="en-US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4123" y="4978909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HCℓ </a:t>
            </a:r>
            <a:r>
              <a:rPr lang="en-AU" b="1" dirty="0"/>
              <a:t>donates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HCℓ acts as an </a:t>
            </a:r>
            <a:r>
              <a:rPr lang="en-AU" b="1" dirty="0"/>
              <a:t>acid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4978909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O </a:t>
            </a:r>
            <a:r>
              <a:rPr lang="en-AU" b="1" dirty="0"/>
              <a:t>accepts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H</a:t>
            </a:r>
            <a:r>
              <a:rPr lang="en-AU" baseline="-25000" dirty="0"/>
              <a:t>2</a:t>
            </a:r>
            <a:r>
              <a:rPr lang="en-AU" dirty="0"/>
              <a:t>O acts as a </a:t>
            </a:r>
            <a:r>
              <a:rPr lang="en-AU" b="1" dirty="0"/>
              <a:t>base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23497" y="4129404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50637" y="3544819"/>
            <a:ext cx="1396524" cy="1145401"/>
            <a:chOff x="3675897" y="4284138"/>
            <a:chExt cx="1396524" cy="1145401"/>
          </a:xfrm>
        </p:grpSpPr>
        <p:sp>
          <p:nvSpPr>
            <p:cNvPr id="61" name="Oval 60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20878" y="4844764"/>
              <a:ext cx="551543" cy="584775"/>
              <a:chOff x="4257683" y="4726230"/>
              <a:chExt cx="551543" cy="58477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923346" y="3183145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21474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19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51565" cy="1164088"/>
          </a:xfrm>
        </p:spPr>
        <p:txBody>
          <a:bodyPr>
            <a:normAutofit/>
          </a:bodyPr>
          <a:lstStyle/>
          <a:p>
            <a:r>
              <a:rPr lang="en-AU" b="1" dirty="0"/>
              <a:t>Acids and bases in aqueous solutions:</a:t>
            </a:r>
          </a:p>
          <a:p>
            <a:r>
              <a:rPr lang="en-AU" dirty="0" err="1"/>
              <a:t>Brønsted</a:t>
            </a:r>
            <a:r>
              <a:rPr lang="en-AU" dirty="0"/>
              <a:t>-Lowry theory also applies to acids and bases dissolving in water to form an aqueous solution. Water will either accept to proton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or donate a proton to form OH</a:t>
            </a:r>
            <a:r>
              <a:rPr lang="en-AU" baseline="30000" dirty="0"/>
              <a:t>-</a:t>
            </a:r>
            <a:r>
              <a:rPr lang="en-AU" dirty="0"/>
              <a:t>(aq).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58622" y="4071353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6095" y="4097711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3638" y="4071353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370214" y="4582207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02694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+</a:t>
            </a:r>
            <a:endParaRPr lang="en-US" sz="3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32859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-</a:t>
            </a:r>
            <a:endParaRPr lang="en-US" sz="3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35193" y="4073191"/>
            <a:ext cx="1739236" cy="1483283"/>
            <a:chOff x="3307826" y="3827722"/>
            <a:chExt cx="1739236" cy="1483283"/>
          </a:xfrm>
        </p:grpSpPr>
        <p:grpSp>
          <p:nvGrpSpPr>
            <p:cNvPr id="22" name="Group 21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494197" y="3602074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7407E-6 L -0.18294 -0.04004 C -0.16901 -0.04907 -0.14805 -0.05393 -0.12604 -0.05393 C -0.10104 -0.05393 -0.08099 -0.04907 -0.06706 -0.04004 L 8.33333E-7 -4.07407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89415" cy="1562846"/>
          </a:xfrm>
        </p:spPr>
        <p:txBody>
          <a:bodyPr>
            <a:normAutofit/>
          </a:bodyPr>
          <a:lstStyle/>
          <a:p>
            <a:r>
              <a:rPr lang="en-AU" b="1" dirty="0"/>
              <a:t>Acids and bases in aqueous solutions:</a:t>
            </a:r>
          </a:p>
          <a:p>
            <a:r>
              <a:rPr lang="en-AU" dirty="0" err="1"/>
              <a:t>Brønsted</a:t>
            </a:r>
            <a:r>
              <a:rPr lang="en-AU" dirty="0"/>
              <a:t>-Lowry theory also applies to acids and bases dissolving in water to form an aqueous solution. Water will either accept to proton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or donate a proton to form OH</a:t>
            </a:r>
            <a:r>
              <a:rPr lang="en-AU" baseline="30000" dirty="0"/>
              <a:t>-</a:t>
            </a:r>
            <a:r>
              <a:rPr lang="en-AU" dirty="0"/>
              <a:t>(aq).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811905" y="3618550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9378" y="3644908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89922" y="4196281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24966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51326" y="3998427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60587" y="2917018"/>
            <a:ext cx="4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+</a:t>
            </a:r>
            <a:endParaRPr lang="en-US" sz="3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5103762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O </a:t>
            </a:r>
            <a:r>
              <a:rPr lang="en-AU" b="1" dirty="0"/>
              <a:t>donates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H</a:t>
            </a:r>
            <a:r>
              <a:rPr lang="en-AU" baseline="-25000" dirty="0"/>
              <a:t>2</a:t>
            </a:r>
            <a:r>
              <a:rPr lang="en-AU" dirty="0"/>
              <a:t>O acts as an </a:t>
            </a:r>
            <a:r>
              <a:rPr lang="en-AU" b="1" dirty="0"/>
              <a:t>acid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850637" y="3544819"/>
            <a:ext cx="1219014" cy="1102562"/>
            <a:chOff x="3675897" y="4284138"/>
            <a:chExt cx="1219014" cy="1102562"/>
          </a:xfrm>
        </p:grpSpPr>
        <p:sp>
          <p:nvSpPr>
            <p:cNvPr id="61" name="Oval 60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8921474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565362" y="3437534"/>
            <a:ext cx="1739236" cy="1483283"/>
            <a:chOff x="3307826" y="3827722"/>
            <a:chExt cx="1739236" cy="1483283"/>
          </a:xfrm>
        </p:grpSpPr>
        <p:grpSp>
          <p:nvGrpSpPr>
            <p:cNvPr id="70" name="Group 6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89141" y="5101909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NH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b="1" dirty="0"/>
              <a:t>accepts </a:t>
            </a:r>
            <a:r>
              <a:rPr lang="en-AU" dirty="0"/>
              <a:t>a proton</a:t>
            </a:r>
          </a:p>
          <a:p>
            <a:pPr algn="ctr"/>
            <a:r>
              <a:rPr lang="en-AU" dirty="0"/>
              <a:t>∴ NH</a:t>
            </a:r>
            <a:r>
              <a:rPr lang="en-AU" baseline="-25000" dirty="0"/>
              <a:t>3</a:t>
            </a:r>
            <a:r>
              <a:rPr lang="en-AU" dirty="0"/>
              <a:t> acts as a </a:t>
            </a:r>
            <a:r>
              <a:rPr lang="en-AU" b="1" dirty="0"/>
              <a:t>base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3589922" y="3183145"/>
            <a:ext cx="551543" cy="584775"/>
            <a:chOff x="1540431" y="3406654"/>
            <a:chExt cx="551543" cy="584775"/>
          </a:xfrm>
        </p:grpSpPr>
        <p:sp>
          <p:nvSpPr>
            <p:cNvPr id="84" name="Oval 8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935640" y="3437534"/>
            <a:ext cx="1739236" cy="1483283"/>
            <a:chOff x="3307826" y="3827722"/>
            <a:chExt cx="1739236" cy="1483283"/>
          </a:xfrm>
        </p:grpSpPr>
        <p:grpSp>
          <p:nvGrpSpPr>
            <p:cNvPr id="87" name="Group 86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922379" y="3183145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0838101" y="3133103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5368808" y="4107802"/>
            <a:ext cx="11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89415" cy="3833171"/>
          </a:xfrm>
        </p:spPr>
        <p:txBody>
          <a:bodyPr>
            <a:normAutofit/>
          </a:bodyPr>
          <a:lstStyle/>
          <a:p>
            <a:endParaRPr lang="en-AU" sz="2000" dirty="0"/>
          </a:p>
          <a:p>
            <a:r>
              <a:rPr lang="en-AU" dirty="0"/>
              <a:t>HCℓ(aq)   +   H</a:t>
            </a:r>
            <a:r>
              <a:rPr lang="en-AU" baseline="-25000" dirty="0"/>
              <a:t>2</a:t>
            </a:r>
            <a:r>
              <a:rPr lang="en-AU" dirty="0"/>
              <a:t>O(ℓ)   </a:t>
            </a:r>
            <a:r>
              <a:rPr lang="en-AU" dirty="0">
                <a:sym typeface="Wingdings" panose="05000000000000000000" pitchFamily="2" charset="2"/>
              </a:rPr>
              <a:t>   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O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Cℓ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	</a:t>
            </a:r>
            <a:r>
              <a:rPr lang="en-AU" dirty="0"/>
              <a:t>NH</a:t>
            </a:r>
            <a:r>
              <a:rPr lang="en-AU" baseline="-25000" dirty="0"/>
              <a:t>3</a:t>
            </a:r>
            <a:r>
              <a:rPr lang="en-AU" dirty="0"/>
              <a:t>(aq)   +   H</a:t>
            </a:r>
            <a:r>
              <a:rPr lang="en-AU" baseline="-25000" dirty="0"/>
              <a:t>2</a:t>
            </a:r>
            <a:r>
              <a:rPr lang="en-AU" dirty="0"/>
              <a:t>O(ℓ)   </a:t>
            </a:r>
            <a:r>
              <a:rPr lang="en-AU" dirty="0">
                <a:sym typeface="Wingdings" panose="05000000000000000000" pitchFamily="2" charset="2"/>
              </a:rPr>
              <a:t>   NH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  <a:endParaRPr lang="en-US" dirty="0"/>
          </a:p>
          <a:p>
            <a:endParaRPr lang="en-AU" b="1" baseline="30000" dirty="0">
              <a:sym typeface="Wingdings" panose="05000000000000000000" pitchFamily="2" charset="2"/>
            </a:endParaRPr>
          </a:p>
          <a:p>
            <a:endParaRPr lang="en-AU" b="1" baseline="30000" dirty="0">
              <a:sym typeface="Wingdings" panose="05000000000000000000" pitchFamily="2" charset="2"/>
            </a:endParaRPr>
          </a:p>
          <a:p>
            <a:endParaRPr lang="en-AU" b="1" baseline="30000" dirty="0">
              <a:sym typeface="Wingdings" panose="05000000000000000000" pitchFamily="2" charset="2"/>
            </a:endParaRPr>
          </a:p>
          <a:p>
            <a:r>
              <a:rPr lang="en-AU" dirty="0"/>
              <a:t>Substances which can either accept or donate protons such as water are called </a:t>
            </a:r>
            <a:r>
              <a:rPr lang="en-AU" b="1" dirty="0"/>
              <a:t>amphiprotic</a:t>
            </a:r>
            <a:r>
              <a:rPr lang="en-AU" dirty="0"/>
              <a:t> or </a:t>
            </a:r>
            <a:r>
              <a:rPr lang="en-AU" b="1" dirty="0"/>
              <a:t>amphoteric</a:t>
            </a:r>
            <a:r>
              <a:rPr lang="en-AU" dirty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2621126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Base</a:t>
            </a:r>
          </a:p>
          <a:p>
            <a:pPr algn="ctr"/>
            <a:r>
              <a:rPr lang="en-AU" sz="1400" dirty="0"/>
              <a:t>(Proton acceptor)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315200" y="2621126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Acid</a:t>
            </a:r>
          </a:p>
          <a:p>
            <a:pPr algn="ctr"/>
            <a:r>
              <a:rPr lang="en-AU" sz="1400" dirty="0"/>
              <a:t>(Proton donor)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57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55082" cy="4023360"/>
          </a:xfrm>
        </p:spPr>
        <p:txBody>
          <a:bodyPr>
            <a:normAutofit/>
          </a:bodyPr>
          <a:lstStyle/>
          <a:p>
            <a:endParaRPr lang="en-AU" dirty="0"/>
          </a:p>
          <a:p>
            <a:pPr algn="ctr"/>
            <a:r>
              <a:rPr lang="en-AU" b="1" u="sng" dirty="0">
                <a:solidFill>
                  <a:srgbClr val="FF0000"/>
                </a:solidFill>
              </a:rPr>
              <a:t>IMPORTANT!</a:t>
            </a:r>
            <a:r>
              <a:rPr lang="en-AU" b="1" dirty="0">
                <a:solidFill>
                  <a:srgbClr val="FF0000"/>
                </a:solidFill>
              </a:rPr>
              <a:t>   This affects how we write ionisation equations for acids.</a:t>
            </a:r>
          </a:p>
          <a:p>
            <a:pPr>
              <a:tabLst>
                <a:tab pos="3675063" algn="l"/>
                <a:tab pos="5737225" algn="l"/>
              </a:tabLst>
            </a:pPr>
            <a:endParaRPr lang="en-AU" i="1" dirty="0"/>
          </a:p>
          <a:p>
            <a:pPr>
              <a:tabLst>
                <a:tab pos="3675063" algn="l"/>
                <a:tab pos="5737225" algn="l"/>
              </a:tabLst>
            </a:pPr>
            <a:r>
              <a:rPr lang="en-AU" i="1" dirty="0"/>
              <a:t>Arrhenius theory:</a:t>
            </a:r>
            <a:r>
              <a:rPr lang="en-AU" dirty="0"/>
              <a:t>	HCℓ(g)	</a:t>
            </a:r>
            <a:r>
              <a:rPr lang="en-AU" dirty="0">
                <a:sym typeface="Wingdings" panose="05000000000000000000" pitchFamily="2" charset="2"/>
              </a:rPr>
              <a:t>   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Cℓ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pPr>
              <a:tabLst>
                <a:tab pos="3675063" algn="l"/>
                <a:tab pos="5737225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675063" algn="l"/>
                <a:tab pos="5737225" algn="l"/>
              </a:tabLst>
            </a:pPr>
            <a:r>
              <a:rPr lang="en-AU" i="1" dirty="0" err="1"/>
              <a:t>Brønsted</a:t>
            </a:r>
            <a:r>
              <a:rPr lang="en-AU" i="1" dirty="0"/>
              <a:t>-Lowry theory:</a:t>
            </a:r>
            <a:r>
              <a:rPr lang="en-AU" dirty="0"/>
              <a:t>	HCℓ(g)   +   H</a:t>
            </a:r>
            <a:r>
              <a:rPr lang="en-AU" baseline="-25000" dirty="0"/>
              <a:t>2</a:t>
            </a:r>
            <a:r>
              <a:rPr lang="en-AU" dirty="0"/>
              <a:t>O(ℓ)   	</a:t>
            </a:r>
            <a:r>
              <a:rPr lang="en-AU" dirty="0">
                <a:sym typeface="Wingdings" panose="05000000000000000000" pitchFamily="2" charset="2"/>
              </a:rPr>
              <a:t>   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O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Cℓ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3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29" y="192505"/>
            <a:ext cx="8138110" cy="61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Brønsted-Lowry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Identify the Brønsted-Lowry acids and bases. Show reasoning.</a:t>
            </a:r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r>
              <a:rPr lang="en-AU" sz="2400" dirty="0"/>
              <a:t>HSO</a:t>
            </a:r>
            <a:r>
              <a:rPr lang="en-AU" sz="2400" baseline="-25000" dirty="0"/>
              <a:t>4</a:t>
            </a:r>
            <a:r>
              <a:rPr lang="en-AU" sz="2400" baseline="30000" dirty="0"/>
              <a:t>-</a:t>
            </a:r>
            <a:r>
              <a:rPr lang="en-AU" sz="2400" dirty="0"/>
              <a:t>(aq)   +   HCO</a:t>
            </a:r>
            <a:r>
              <a:rPr lang="en-AU" sz="2400" baseline="-25000" dirty="0"/>
              <a:t>3</a:t>
            </a:r>
            <a:r>
              <a:rPr lang="en-AU" sz="2400" baseline="30000" dirty="0"/>
              <a:t>-</a:t>
            </a:r>
            <a:r>
              <a:rPr lang="en-AU" sz="2400" dirty="0"/>
              <a:t>(aq)   </a:t>
            </a:r>
            <a:r>
              <a:rPr lang="en-AU" sz="2400" dirty="0">
                <a:sym typeface="Wingdings" panose="05000000000000000000" pitchFamily="2" charset="2"/>
              </a:rPr>
              <a:t>   SO</a:t>
            </a:r>
            <a:r>
              <a:rPr lang="en-AU" sz="2400" baseline="-25000" dirty="0">
                <a:sym typeface="Wingdings" panose="05000000000000000000" pitchFamily="2" charset="2"/>
              </a:rPr>
              <a:t>4</a:t>
            </a:r>
            <a:r>
              <a:rPr lang="en-AU" sz="2400" baseline="30000" dirty="0">
                <a:sym typeface="Wingdings" panose="05000000000000000000" pitchFamily="2" charset="2"/>
              </a:rPr>
              <a:t>2-</a:t>
            </a:r>
            <a:r>
              <a:rPr lang="en-AU" sz="2400" dirty="0">
                <a:sym typeface="Wingdings" panose="05000000000000000000" pitchFamily="2" charset="2"/>
              </a:rPr>
              <a:t>(aq)   +   H</a:t>
            </a:r>
            <a:r>
              <a:rPr lang="en-AU" sz="2400" baseline="-25000" dirty="0">
                <a:sym typeface="Wingdings" panose="05000000000000000000" pitchFamily="2" charset="2"/>
              </a:rPr>
              <a:t>2</a:t>
            </a:r>
            <a:r>
              <a:rPr lang="en-AU" sz="2400" dirty="0">
                <a:sym typeface="Wingdings" panose="05000000000000000000" pitchFamily="2" charset="2"/>
              </a:rPr>
              <a:t>CO</a:t>
            </a:r>
            <a:r>
              <a:rPr lang="en-AU" sz="2400" baseline="-25000" dirty="0">
                <a:sym typeface="Wingdings" panose="05000000000000000000" pitchFamily="2" charset="2"/>
              </a:rPr>
              <a:t>3</a:t>
            </a:r>
            <a:r>
              <a:rPr lang="en-AU" sz="2400" dirty="0">
                <a:sym typeface="Wingdings" panose="05000000000000000000" pitchFamily="2" charset="2"/>
              </a:rPr>
              <a:t>(aq)</a:t>
            </a:r>
          </a:p>
          <a:p>
            <a:pPr marL="0" indent="0">
              <a:buNone/>
            </a:pPr>
            <a:endParaRPr lang="en-AU" sz="2400" dirty="0"/>
          </a:p>
          <a:p>
            <a:pPr marL="0" indent="0" algn="ctr">
              <a:buNone/>
            </a:pPr>
            <a:endParaRPr lang="en-AU" sz="2400" dirty="0"/>
          </a:p>
          <a:p>
            <a:pPr marL="0" indent="0" algn="ctr">
              <a:buNone/>
            </a:pPr>
            <a:r>
              <a:rPr lang="en-AU" sz="2400" dirty="0"/>
              <a:t>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5</a:t>
            </a:r>
            <a:r>
              <a:rPr lang="en-AU" sz="2400" dirty="0"/>
              <a:t>O</a:t>
            </a:r>
            <a:r>
              <a:rPr lang="en-AU" sz="2400" baseline="30000" dirty="0"/>
              <a:t>-</a:t>
            </a:r>
            <a:r>
              <a:rPr lang="en-AU" sz="2400" dirty="0"/>
              <a:t>(aq)   +   NH</a:t>
            </a:r>
            <a:r>
              <a:rPr lang="en-AU" sz="2400" baseline="-25000" dirty="0"/>
              <a:t>3</a:t>
            </a:r>
            <a:r>
              <a:rPr lang="en-AU" sz="2400" dirty="0"/>
              <a:t>(aq)   </a:t>
            </a:r>
            <a:r>
              <a:rPr lang="en-AU" sz="2400" dirty="0">
                <a:sym typeface="Wingdings" panose="05000000000000000000" pitchFamily="2" charset="2"/>
              </a:rPr>
              <a:t></a:t>
            </a:r>
            <a:r>
              <a:rPr lang="en-AU" sz="2400" dirty="0"/>
              <a:t>   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5</a:t>
            </a:r>
            <a:r>
              <a:rPr lang="en-AU" sz="2400" dirty="0"/>
              <a:t>OH(aq)   +   NH</a:t>
            </a:r>
            <a:r>
              <a:rPr lang="en-AU" sz="2400" baseline="-25000" dirty="0"/>
              <a:t>2</a:t>
            </a:r>
            <a:r>
              <a:rPr lang="en-AU" sz="2400" baseline="30000" dirty="0"/>
              <a:t>-</a:t>
            </a:r>
            <a:r>
              <a:rPr lang="en-AU" sz="2400" dirty="0"/>
              <a:t>(aq)</a:t>
            </a:r>
            <a:endParaRPr lang="en-AU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38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Historical Models of Acids &amp;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Boyle (1660s):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litmus to classify acids and bases.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Defined their characteristic properties.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6231"/>
              </p:ext>
            </p:extLst>
          </p:nvPr>
        </p:nvGraphicFramePr>
        <p:xfrm>
          <a:off x="2107128" y="3378692"/>
          <a:ext cx="744133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669">
                  <a:extLst>
                    <a:ext uri="{9D8B030D-6E8A-4147-A177-3AD203B41FA5}">
                      <a16:colId xmlns:a16="http://schemas.microsoft.com/office/drawing/2014/main" xmlns="" val="2504168297"/>
                    </a:ext>
                  </a:extLst>
                </a:gridCol>
                <a:gridCol w="3720669">
                  <a:extLst>
                    <a:ext uri="{9D8B030D-6E8A-4147-A177-3AD203B41FA5}">
                      <a16:colId xmlns:a16="http://schemas.microsoft.com/office/drawing/2014/main" xmlns="" val="4031370996"/>
                    </a:ext>
                  </a:extLst>
                </a:gridCol>
              </a:tblGrid>
              <a:tr h="378884">
                <a:tc>
                  <a:txBody>
                    <a:bodyPr/>
                    <a:lstStyle/>
                    <a:p>
                      <a:r>
                        <a:rPr lang="en-AU" sz="2000" dirty="0"/>
                        <a:t>Acids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Bases (</a:t>
                      </a:r>
                      <a:r>
                        <a:rPr lang="en-AU" sz="2000" dirty="0" err="1"/>
                        <a:t>Alkalies</a:t>
                      </a:r>
                      <a:r>
                        <a:rPr lang="en-AU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0398076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r>
                        <a:rPr lang="en-AU" sz="2000" dirty="0"/>
                        <a:t>Sour taste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Feel slippery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743717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r>
                        <a:rPr lang="en-AU" sz="2000" dirty="0"/>
                        <a:t>Corrosive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7074192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r>
                        <a:rPr lang="en-AU" sz="2000" dirty="0"/>
                        <a:t>Turns blue litmus red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Turns red litmus blue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2001805"/>
                  </a:ext>
                </a:extLst>
              </a:tr>
              <a:tr h="670334">
                <a:tc>
                  <a:txBody>
                    <a:bodyPr/>
                    <a:lstStyle/>
                    <a:p>
                      <a:r>
                        <a:rPr lang="en-AU" sz="2000" dirty="0"/>
                        <a:t>Becomes less acidic</a:t>
                      </a:r>
                      <a:r>
                        <a:rPr lang="en-AU" sz="2000" baseline="0" dirty="0"/>
                        <a:t> when combined with bases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Becomes less</a:t>
                      </a:r>
                      <a:r>
                        <a:rPr lang="en-AU" sz="2000" baseline="0" dirty="0"/>
                        <a:t> alkaline when combined with acids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54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/>
              <a:t>Recall that ammonia is a weak base, hence its ionisation is a </a:t>
            </a:r>
            <a:r>
              <a:rPr lang="en-AU" b="1" dirty="0"/>
              <a:t>reversible reaction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18533" y="3608509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6006" y="3634867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3549" y="3608509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4530125" y="4119363"/>
            <a:ext cx="551543" cy="591708"/>
            <a:chOff x="3141946" y="4370388"/>
            <a:chExt cx="551543" cy="591708"/>
          </a:xfrm>
        </p:grpSpPr>
        <p:sp>
          <p:nvSpPr>
            <p:cNvPr id="8" name="Oval 7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13978" y="3067304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-</a:t>
            </a:r>
            <a:endParaRPr lang="en-US" sz="3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95104" y="3610347"/>
            <a:ext cx="1739236" cy="1483283"/>
            <a:chOff x="3307826" y="3827722"/>
            <a:chExt cx="1739236" cy="1483283"/>
          </a:xfrm>
        </p:grpSpPr>
        <p:grpSp>
          <p:nvGrpSpPr>
            <p:cNvPr id="13" name="Group 12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654108" y="3139230"/>
            <a:ext cx="1340292" cy="584775"/>
            <a:chOff x="1540431" y="3406654"/>
            <a:chExt cx="1340292" cy="584775"/>
          </a:xfrm>
        </p:grpSpPr>
        <p:sp>
          <p:nvSpPr>
            <p:cNvPr id="25" name="Oval 24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95879" y="3406654"/>
              <a:ext cx="12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    +</a:t>
              </a:r>
              <a:endParaRPr lang="en-US" sz="3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261099" y="3016120"/>
            <a:ext cx="733301" cy="58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345263" y="2497803"/>
            <a:ext cx="4030550" cy="3323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How would you classify:</a:t>
            </a:r>
          </a:p>
          <a:p>
            <a:pPr>
              <a:tabLst>
                <a:tab pos="2336800" algn="l"/>
              </a:tabLst>
            </a:pPr>
            <a:r>
              <a:rPr lang="en-AU" dirty="0"/>
              <a:t>Ammonia (NH</a:t>
            </a:r>
            <a:r>
              <a:rPr lang="en-AU" baseline="-25000" dirty="0"/>
              <a:t>3</a:t>
            </a:r>
            <a:r>
              <a:rPr lang="en-AU" dirty="0"/>
              <a:t>)	</a:t>
            </a:r>
          </a:p>
          <a:p>
            <a:pPr>
              <a:tabLst>
                <a:tab pos="2336800" algn="l"/>
              </a:tabLst>
            </a:pPr>
            <a:r>
              <a:rPr lang="en-AU" dirty="0"/>
              <a:t>Water (H</a:t>
            </a:r>
            <a:r>
              <a:rPr lang="en-AU" baseline="-25000" dirty="0"/>
              <a:t>2</a:t>
            </a:r>
            <a:r>
              <a:rPr lang="en-AU" dirty="0"/>
              <a:t>O)	</a:t>
            </a:r>
          </a:p>
          <a:p>
            <a:pPr>
              <a:tabLst>
                <a:tab pos="2336800" algn="l"/>
              </a:tabLst>
            </a:pPr>
            <a:endParaRPr lang="en-AU" dirty="0"/>
          </a:p>
          <a:p>
            <a:pPr>
              <a:tabLst>
                <a:tab pos="2336800" algn="l"/>
              </a:tabLst>
            </a:pPr>
            <a:r>
              <a:rPr lang="en-AU" dirty="0"/>
              <a:t>Ammonium (NH</a:t>
            </a:r>
            <a:r>
              <a:rPr lang="en-AU" baseline="-25000" dirty="0"/>
              <a:t>4</a:t>
            </a:r>
            <a:r>
              <a:rPr lang="en-AU" baseline="30000" dirty="0"/>
              <a:t>+</a:t>
            </a:r>
            <a:r>
              <a:rPr lang="en-AU" dirty="0"/>
              <a:t>)	</a:t>
            </a:r>
          </a:p>
          <a:p>
            <a:pPr>
              <a:tabLst>
                <a:tab pos="2336800" algn="l"/>
              </a:tabLst>
            </a:pPr>
            <a:r>
              <a:rPr lang="en-AU" dirty="0"/>
              <a:t>Hydroxide (OH</a:t>
            </a:r>
            <a:r>
              <a:rPr lang="en-AU" baseline="30000" dirty="0"/>
              <a:t>-</a:t>
            </a:r>
            <a:r>
              <a:rPr lang="en-AU" dirty="0"/>
              <a:t>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48148E-6 L -0.18294 -0.04004 C -0.16901 -0.04907 -0.14805 -0.05393 -0.12604 -0.05393 C -0.10104 -0.05393 -0.08099 -0.04907 -0.06706 -0.04004 L 1.25E-6 -1.48148E-6 " pathEditMode="relative" rAng="0" ptsTypes="AAAAA">
                                      <p:cBhvr>
                                        <p:cTn id="6" dur="3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/>
              <a:t>Recall that ammonia is a weak base, hence its ionisation is a </a:t>
            </a:r>
            <a:r>
              <a:rPr lang="en-AU" b="1" dirty="0"/>
              <a:t>reversible reaction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11905" y="3072427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9378" y="3098785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89922" y="3650158"/>
            <a:ext cx="551543" cy="584775"/>
            <a:chOff x="4257683" y="4726230"/>
            <a:chExt cx="551543" cy="584775"/>
          </a:xfrm>
        </p:grpSpPr>
        <p:sp>
          <p:nvSpPr>
            <p:cNvPr id="32" name="Oval 31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24966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51326" y="3452304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60587" y="2370895"/>
            <a:ext cx="4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+</a:t>
            </a:r>
            <a:endParaRPr lang="en-US" sz="36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9850637" y="2998696"/>
            <a:ext cx="1219014" cy="1102562"/>
            <a:chOff x="3675897" y="4284138"/>
            <a:chExt cx="1219014" cy="1102562"/>
          </a:xfrm>
        </p:grpSpPr>
        <p:sp>
          <p:nvSpPr>
            <p:cNvPr id="38" name="Oval 37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921474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65362" y="2891411"/>
            <a:ext cx="1739236" cy="1483283"/>
            <a:chOff x="3307826" y="3827722"/>
            <a:chExt cx="1739236" cy="1483283"/>
          </a:xfrm>
        </p:grpSpPr>
        <p:grpSp>
          <p:nvGrpSpPr>
            <p:cNvPr id="45" name="Group 44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589922" y="2637022"/>
            <a:ext cx="551543" cy="584775"/>
            <a:chOff x="1540431" y="3406654"/>
            <a:chExt cx="551543" cy="584775"/>
          </a:xfrm>
        </p:grpSpPr>
        <p:sp>
          <p:nvSpPr>
            <p:cNvPr id="57" name="Oval 56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35640" y="2891411"/>
            <a:ext cx="1739236" cy="1483283"/>
            <a:chOff x="3307826" y="3827722"/>
            <a:chExt cx="1739236" cy="1483283"/>
          </a:xfrm>
        </p:grpSpPr>
        <p:grpSp>
          <p:nvGrpSpPr>
            <p:cNvPr id="60" name="Group 5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/>
                <a:t>N</a:t>
              </a:r>
              <a:endParaRPr lang="en-US" sz="40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922379" y="2637022"/>
            <a:ext cx="551543" cy="584775"/>
            <a:chOff x="1540431" y="3406654"/>
            <a:chExt cx="551543" cy="584775"/>
          </a:xfrm>
        </p:grpSpPr>
        <p:sp>
          <p:nvSpPr>
            <p:cNvPr id="72" name="Oval 71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838101" y="2586980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5368808" y="3561679"/>
            <a:ext cx="11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139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Base</a:t>
            </a:r>
          </a:p>
          <a:p>
            <a:pPr algn="ctr"/>
            <a:r>
              <a:rPr lang="en-AU" sz="1400" dirty="0"/>
              <a:t>(Accepts proton)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445751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Base</a:t>
            </a:r>
          </a:p>
          <a:p>
            <a:pPr algn="ctr"/>
            <a:r>
              <a:rPr lang="en-AU" sz="1400" dirty="0"/>
              <a:t>(Accepts proton)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031999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Acid</a:t>
            </a:r>
          </a:p>
          <a:p>
            <a:pPr algn="ctr"/>
            <a:r>
              <a:rPr lang="en-AU" sz="1400" dirty="0"/>
              <a:t>(Donates proton)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594417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Acid</a:t>
            </a:r>
          </a:p>
          <a:p>
            <a:pPr algn="ctr"/>
            <a:r>
              <a:rPr lang="en-AU" sz="1400" dirty="0"/>
              <a:t>(Donates proton)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58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13977" y="3067304"/>
            <a:ext cx="60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859011" y="3098868"/>
            <a:ext cx="93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2</a:t>
            </a:r>
            <a:r>
              <a:rPr lang="en-AU" sz="3600" b="1" dirty="0"/>
              <a:t> –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/>
              <a:t>Reaction between acetic acid and sodium carbonate:</a:t>
            </a:r>
          </a:p>
          <a:p>
            <a:endParaRPr lang="en-AU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18533" y="3608509"/>
            <a:ext cx="930606" cy="832344"/>
            <a:chOff x="4818533" y="3608509"/>
            <a:chExt cx="930606" cy="832344"/>
          </a:xfrm>
        </p:grpSpPr>
        <p:sp>
          <p:nvSpPr>
            <p:cNvPr id="4" name="Oval 3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76006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03549" y="3608509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6617255" y="3067304"/>
            <a:ext cx="551543" cy="591708"/>
            <a:chOff x="3141946" y="4370388"/>
            <a:chExt cx="551543" cy="591708"/>
          </a:xfrm>
        </p:grpSpPr>
        <p:sp>
          <p:nvSpPr>
            <p:cNvPr id="8" name="Oval 7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4108" y="3139230"/>
            <a:ext cx="607940" cy="584775"/>
            <a:chOff x="1540431" y="3406654"/>
            <a:chExt cx="551543" cy="584775"/>
          </a:xfrm>
        </p:grpSpPr>
        <p:sp>
          <p:nvSpPr>
            <p:cNvPr id="25" name="Oval 24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95879" y="3406654"/>
              <a:ext cx="479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8680378" y="2497803"/>
            <a:ext cx="3060065" cy="3323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How would you classify:</a:t>
            </a:r>
          </a:p>
          <a:p>
            <a:pPr>
              <a:tabLst>
                <a:tab pos="2336800" algn="l"/>
              </a:tabLst>
            </a:pPr>
            <a:r>
              <a:rPr lang="en-AU" dirty="0"/>
              <a:t>Ethanoic acid (CH</a:t>
            </a:r>
            <a:r>
              <a:rPr lang="en-AU" baseline="-25000" dirty="0"/>
              <a:t>3</a:t>
            </a:r>
            <a:r>
              <a:rPr lang="en-AU" dirty="0"/>
              <a:t>COOH)</a:t>
            </a:r>
          </a:p>
          <a:p>
            <a:pPr>
              <a:tabLst>
                <a:tab pos="2336800" algn="l"/>
              </a:tabLst>
            </a:pPr>
            <a:r>
              <a:rPr lang="en-AU" dirty="0"/>
              <a:t>Carbonate ion (CO</a:t>
            </a:r>
            <a:r>
              <a:rPr lang="en-AU" baseline="-25000" dirty="0"/>
              <a:t>3</a:t>
            </a:r>
            <a:r>
              <a:rPr lang="en-AU" baseline="30000" dirty="0"/>
              <a:t>2-</a:t>
            </a:r>
            <a:r>
              <a:rPr lang="en-AU" dirty="0"/>
              <a:t>)</a:t>
            </a:r>
          </a:p>
          <a:p>
            <a:pPr>
              <a:tabLst>
                <a:tab pos="2336800" algn="l"/>
              </a:tabLst>
            </a:pPr>
            <a:endParaRPr lang="en-AU" dirty="0"/>
          </a:p>
          <a:p>
            <a:pPr>
              <a:tabLst>
                <a:tab pos="2336800" algn="l"/>
              </a:tabLst>
            </a:pPr>
            <a:r>
              <a:rPr lang="en-AU" dirty="0"/>
              <a:t>Ethanoate ion (CH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</a:t>
            </a:r>
            <a:r>
              <a:rPr lang="en-AU" dirty="0"/>
              <a:t>)</a:t>
            </a:r>
          </a:p>
          <a:p>
            <a:pPr>
              <a:tabLst>
                <a:tab pos="2336800" algn="l"/>
              </a:tabLst>
            </a:pPr>
            <a:r>
              <a:rPr lang="en-AU" dirty="0" err="1"/>
              <a:t>Hydrogencarbonate</a:t>
            </a:r>
            <a:r>
              <a:rPr lang="en-AU" dirty="0"/>
              <a:t> (HCO</a:t>
            </a:r>
            <a:r>
              <a:rPr lang="en-AU" baseline="-25000" dirty="0"/>
              <a:t>3</a:t>
            </a:r>
            <a:r>
              <a:rPr lang="en-AU" baseline="30000" dirty="0"/>
              <a:t>-</a:t>
            </a:r>
            <a:r>
              <a:rPr lang="en-AU" dirty="0"/>
              <a:t>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82483" y="4474848"/>
            <a:ext cx="930606" cy="832344"/>
            <a:chOff x="4818533" y="3608509"/>
            <a:chExt cx="930606" cy="832344"/>
          </a:xfrm>
        </p:grpSpPr>
        <p:sp>
          <p:nvSpPr>
            <p:cNvPr id="30" name="Oval 29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76006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08447" y="3651246"/>
            <a:ext cx="972344" cy="832344"/>
            <a:chOff x="4818533" y="3608509"/>
            <a:chExt cx="972344" cy="832344"/>
          </a:xfrm>
        </p:grpSpPr>
        <p:sp>
          <p:nvSpPr>
            <p:cNvPr id="33" name="Oval 32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17744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48593" y="3653840"/>
            <a:ext cx="972344" cy="832344"/>
            <a:chOff x="4818533" y="3608509"/>
            <a:chExt cx="972344" cy="832344"/>
          </a:xfrm>
        </p:grpSpPr>
        <p:sp>
          <p:nvSpPr>
            <p:cNvPr id="36" name="Oval 35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17744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17255" y="4432407"/>
            <a:ext cx="551543" cy="591708"/>
            <a:chOff x="3141946" y="4370388"/>
            <a:chExt cx="551543" cy="591708"/>
          </a:xfrm>
        </p:grpSpPr>
        <p:sp>
          <p:nvSpPr>
            <p:cNvPr id="39" name="Oval 3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63474" y="3731356"/>
            <a:ext cx="551543" cy="591708"/>
            <a:chOff x="3141946" y="4370388"/>
            <a:chExt cx="551543" cy="591708"/>
          </a:xfrm>
        </p:grpSpPr>
        <p:sp>
          <p:nvSpPr>
            <p:cNvPr id="42" name="Oval 41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4784" y="3634867"/>
            <a:ext cx="2165306" cy="2223663"/>
            <a:chOff x="649463" y="3634867"/>
            <a:chExt cx="2165306" cy="2223663"/>
          </a:xfrm>
        </p:grpSpPr>
        <p:grpSp>
          <p:nvGrpSpPr>
            <p:cNvPr id="44" name="Group 43"/>
            <p:cNvGrpSpPr/>
            <p:nvPr/>
          </p:nvGrpSpPr>
          <p:grpSpPr>
            <a:xfrm>
              <a:off x="1254766" y="4454032"/>
              <a:ext cx="972344" cy="832344"/>
              <a:chOff x="4818533" y="3608509"/>
              <a:chExt cx="972344" cy="83234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017744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263626" y="3634867"/>
              <a:ext cx="930606" cy="832344"/>
              <a:chOff x="4818533" y="3608509"/>
              <a:chExt cx="930606" cy="83234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6006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884163" y="4990315"/>
              <a:ext cx="930606" cy="832344"/>
              <a:chOff x="4818533" y="3608509"/>
              <a:chExt cx="930606" cy="83234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76006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49463" y="5026186"/>
              <a:ext cx="930606" cy="832344"/>
              <a:chOff x="4818533" y="3608509"/>
              <a:chExt cx="930606" cy="83234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76006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4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48148E-6 L -0.18294 -0.04004 C -0.16901 -0.04907 -0.14805 -0.05393 -0.12604 -0.05393 C -0.10104 -0.05393 -0.08099 -0.04907 -0.06706 -0.04004 L -6.25E-7 -1.48148E-6 " pathEditMode="relative" rAng="0" ptsTypes="AAAAA">
                                      <p:cBhvr>
                                        <p:cTn id="6" dur="3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/>
              <a:t>Reaction between acetic acid and sodium carbonate: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80460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51326" y="3452304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368808" y="3561679"/>
            <a:ext cx="11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139" y="4597047"/>
            <a:ext cx="1480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Base</a:t>
            </a:r>
          </a:p>
          <a:p>
            <a:pPr algn="ctr"/>
            <a:r>
              <a:rPr lang="en-AU" sz="1400" dirty="0"/>
              <a:t>(Accepts proton)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445751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Base</a:t>
            </a:r>
          </a:p>
          <a:p>
            <a:pPr algn="ctr"/>
            <a:r>
              <a:rPr lang="en-AU" sz="1400" dirty="0"/>
              <a:t>(Accepts proton)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7901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Acid</a:t>
            </a:r>
          </a:p>
          <a:p>
            <a:pPr algn="ctr"/>
            <a:r>
              <a:rPr lang="en-AU" sz="1400" dirty="0"/>
              <a:t>(Donates proton)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594417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Acid</a:t>
            </a:r>
          </a:p>
          <a:p>
            <a:pPr algn="ctr"/>
            <a:r>
              <a:rPr lang="en-AU" sz="1400" dirty="0"/>
              <a:t>(Donates proton)</a:t>
            </a:r>
            <a:endParaRPr lang="en-US" sz="1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73086" y="2688833"/>
            <a:ext cx="1821472" cy="1908213"/>
            <a:chOff x="649463" y="3621690"/>
            <a:chExt cx="2135160" cy="2236840"/>
          </a:xfrm>
        </p:grpSpPr>
        <p:grpSp>
          <p:nvGrpSpPr>
            <p:cNvPr id="81" name="Group 80"/>
            <p:cNvGrpSpPr/>
            <p:nvPr/>
          </p:nvGrpSpPr>
          <p:grpSpPr>
            <a:xfrm>
              <a:off x="1254766" y="4454032"/>
              <a:ext cx="894279" cy="832344"/>
              <a:chOff x="4818533" y="3608509"/>
              <a:chExt cx="894279" cy="83234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939679" y="361275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263626" y="3621690"/>
              <a:ext cx="872361" cy="845522"/>
              <a:chOff x="4818533" y="3595332"/>
              <a:chExt cx="872361" cy="84552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4818533" y="3608510"/>
                <a:ext cx="832345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17761" y="359533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884163" y="4990315"/>
              <a:ext cx="900460" cy="832344"/>
              <a:chOff x="4818533" y="3608509"/>
              <a:chExt cx="900460" cy="832344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945860" y="3608509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9463" y="4990315"/>
              <a:ext cx="884428" cy="868215"/>
              <a:chOff x="4818533" y="3572638"/>
              <a:chExt cx="884428" cy="868215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29828" y="3572638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328034" y="2592171"/>
            <a:ext cx="2696522" cy="1935403"/>
            <a:chOff x="4654108" y="3038479"/>
            <a:chExt cx="3160909" cy="2268713"/>
          </a:xfrm>
        </p:grpSpPr>
        <p:sp>
          <p:nvSpPr>
            <p:cNvPr id="118" name="TextBox 117"/>
            <p:cNvSpPr txBox="1"/>
            <p:nvPr/>
          </p:nvSpPr>
          <p:spPr>
            <a:xfrm>
              <a:off x="4813977" y="3067304"/>
              <a:ext cx="604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–</a:t>
              </a:r>
              <a:endParaRPr lang="en-US" sz="3600" b="1" dirty="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818533" y="3608509"/>
              <a:ext cx="874257" cy="832344"/>
              <a:chOff x="4818533" y="3608509"/>
              <a:chExt cx="874257" cy="832344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19657" y="361293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17255" y="3038479"/>
              <a:ext cx="551543" cy="620533"/>
              <a:chOff x="3141946" y="4341563"/>
              <a:chExt cx="551543" cy="620533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172249" y="4341563"/>
                <a:ext cx="40216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654108" y="3105700"/>
              <a:ext cx="607940" cy="618305"/>
              <a:chOff x="1540431" y="3373124"/>
              <a:chExt cx="551543" cy="618305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1540431" y="3397433"/>
                <a:ext cx="551543" cy="59399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80227" y="3373124"/>
                <a:ext cx="4795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582483" y="4474848"/>
              <a:ext cx="899502" cy="832344"/>
              <a:chOff x="4818533" y="3608509"/>
              <a:chExt cx="899502" cy="832344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44902" y="3614036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608447" y="3630187"/>
              <a:ext cx="894204" cy="853403"/>
              <a:chOff x="4818533" y="3587450"/>
              <a:chExt cx="894204" cy="85340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939604" y="3587450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6448593" y="3630188"/>
              <a:ext cx="899334" cy="855996"/>
              <a:chOff x="4818533" y="3584857"/>
              <a:chExt cx="899334" cy="855996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944734" y="358485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6617255" y="4417178"/>
              <a:ext cx="551543" cy="606937"/>
              <a:chOff x="3141946" y="4355159"/>
              <a:chExt cx="551543" cy="606937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170266" y="4355159"/>
                <a:ext cx="40216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263474" y="3704923"/>
              <a:ext cx="551543" cy="618141"/>
              <a:chOff x="3141946" y="4343955"/>
              <a:chExt cx="551543" cy="618141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159410" y="4343955"/>
                <a:ext cx="40216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>
            <a:off x="8520586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+</a:t>
            </a:r>
            <a:endParaRPr lang="en-US" sz="32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6713212" y="2688833"/>
            <a:ext cx="1821472" cy="1908213"/>
            <a:chOff x="649463" y="3621690"/>
            <a:chExt cx="2135160" cy="2236840"/>
          </a:xfrm>
        </p:grpSpPr>
        <p:grpSp>
          <p:nvGrpSpPr>
            <p:cNvPr id="145" name="Group 144"/>
            <p:cNvGrpSpPr/>
            <p:nvPr/>
          </p:nvGrpSpPr>
          <p:grpSpPr>
            <a:xfrm>
              <a:off x="1254766" y="4454032"/>
              <a:ext cx="894279" cy="832344"/>
              <a:chOff x="4818533" y="3608509"/>
              <a:chExt cx="894279" cy="8323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939679" y="361275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263626" y="3621690"/>
              <a:ext cx="872361" cy="845522"/>
              <a:chOff x="4818533" y="3595332"/>
              <a:chExt cx="872361" cy="845522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4818533" y="3608510"/>
                <a:ext cx="832345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917761" y="359533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884163" y="4990315"/>
              <a:ext cx="900460" cy="832344"/>
              <a:chOff x="4818533" y="3608509"/>
              <a:chExt cx="900460" cy="83234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945860" y="3608509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49463" y="4990315"/>
              <a:ext cx="884428" cy="868215"/>
              <a:chOff x="4818533" y="3572638"/>
              <a:chExt cx="884428" cy="86821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929828" y="3572638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8" name="TextBox 157"/>
          <p:cNvSpPr txBox="1"/>
          <p:nvPr/>
        </p:nvSpPr>
        <p:spPr>
          <a:xfrm>
            <a:off x="9194695" y="2563154"/>
            <a:ext cx="515851" cy="55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9108428" y="3078455"/>
            <a:ext cx="745815" cy="710059"/>
            <a:chOff x="4818533" y="3608509"/>
            <a:chExt cx="874257" cy="832344"/>
          </a:xfrm>
        </p:grpSpPr>
        <p:sp>
          <p:nvSpPr>
            <p:cNvPr id="181" name="Oval 180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919657" y="3612932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642890" y="2592171"/>
            <a:ext cx="470513" cy="529367"/>
            <a:chOff x="3141946" y="4341563"/>
            <a:chExt cx="551543" cy="620533"/>
          </a:xfrm>
        </p:grpSpPr>
        <p:sp>
          <p:nvSpPr>
            <p:cNvPr id="179" name="Oval 17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172249" y="4341563"/>
              <a:ext cx="40216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821522" y="2486884"/>
            <a:ext cx="518624" cy="527466"/>
            <a:chOff x="1540431" y="3373124"/>
            <a:chExt cx="551543" cy="618305"/>
          </a:xfrm>
        </p:grpSpPr>
        <p:sp>
          <p:nvSpPr>
            <p:cNvPr id="177" name="Oval 176"/>
            <p:cNvSpPr/>
            <p:nvPr/>
          </p:nvSpPr>
          <p:spPr>
            <a:xfrm>
              <a:off x="1540431" y="3397433"/>
              <a:ext cx="551543" cy="59399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580228" y="3373124"/>
              <a:ext cx="479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760142" y="3817515"/>
            <a:ext cx="767351" cy="710059"/>
            <a:chOff x="4818533" y="3608509"/>
            <a:chExt cx="899502" cy="832344"/>
          </a:xfrm>
        </p:grpSpPr>
        <p:sp>
          <p:nvSpPr>
            <p:cNvPr id="175" name="Oval 174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944902" y="361403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9782292" y="3096948"/>
            <a:ext cx="762831" cy="728025"/>
            <a:chOff x="4818533" y="3587450"/>
            <a:chExt cx="894204" cy="853403"/>
          </a:xfrm>
        </p:grpSpPr>
        <p:sp>
          <p:nvSpPr>
            <p:cNvPr id="173" name="Oval 172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39604" y="3587450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0499007" y="3096949"/>
            <a:ext cx="767208" cy="730237"/>
            <a:chOff x="4818533" y="3584857"/>
            <a:chExt cx="899334" cy="855996"/>
          </a:xfrm>
        </p:grpSpPr>
        <p:sp>
          <p:nvSpPr>
            <p:cNvPr id="171" name="Oval 170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944734" y="358485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642890" y="3768317"/>
            <a:ext cx="470513" cy="517768"/>
            <a:chOff x="3141946" y="4355159"/>
            <a:chExt cx="551543" cy="606937"/>
          </a:xfrm>
        </p:grpSpPr>
        <p:sp>
          <p:nvSpPr>
            <p:cNvPr id="169" name="Oval 16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170266" y="4355159"/>
              <a:ext cx="40216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194169" y="3160704"/>
            <a:ext cx="470513" cy="527326"/>
            <a:chOff x="3141946" y="4343955"/>
            <a:chExt cx="551543" cy="618141"/>
          </a:xfrm>
        </p:grpSpPr>
        <p:sp>
          <p:nvSpPr>
            <p:cNvPr id="167" name="Oval 166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159410" y="4343955"/>
              <a:ext cx="40216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291537" y="2440707"/>
            <a:ext cx="8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2–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8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Conjugate acids and bases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60078"/>
          </a:xfrm>
        </p:spPr>
        <p:txBody>
          <a:bodyPr/>
          <a:lstStyle/>
          <a:p>
            <a:r>
              <a:rPr lang="en-AU" dirty="0"/>
              <a:t>In a reversible reaction:</a:t>
            </a:r>
          </a:p>
          <a:p>
            <a:pPr lvl="1"/>
            <a:r>
              <a:rPr lang="en-AU" dirty="0"/>
              <a:t>The species produced from a </a:t>
            </a:r>
            <a:r>
              <a:rPr lang="en-AU" b="1" dirty="0"/>
              <a:t>weak acid</a:t>
            </a:r>
            <a:r>
              <a:rPr lang="en-AU" dirty="0"/>
              <a:t> will be </a:t>
            </a:r>
            <a:r>
              <a:rPr lang="en-AU" b="1" dirty="0"/>
              <a:t>basic</a:t>
            </a:r>
            <a:endParaRPr lang="en-AU" dirty="0"/>
          </a:p>
          <a:p>
            <a:pPr lvl="1"/>
            <a:r>
              <a:rPr lang="en-AU" dirty="0"/>
              <a:t>The species produced from a </a:t>
            </a:r>
            <a:r>
              <a:rPr lang="en-AU" b="1" dirty="0"/>
              <a:t>weak base</a:t>
            </a:r>
            <a:r>
              <a:rPr lang="en-AU" dirty="0"/>
              <a:t> will be </a:t>
            </a:r>
            <a:r>
              <a:rPr lang="en-AU" b="1" dirty="0"/>
              <a:t>acidic</a:t>
            </a:r>
          </a:p>
          <a:p>
            <a:endParaRPr lang="en-AU" b="1" dirty="0"/>
          </a:p>
          <a:p>
            <a:r>
              <a:rPr lang="en-AU" dirty="0"/>
              <a:t>These groups are referred to as </a:t>
            </a:r>
            <a:r>
              <a:rPr lang="en-AU" b="1" dirty="0"/>
              <a:t>conjugate acid-base pairs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845" y="4672133"/>
            <a:ext cx="825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HNO</a:t>
            </a:r>
            <a:r>
              <a:rPr lang="en-AU" sz="3200" baseline="-25000" dirty="0"/>
              <a:t>2</a:t>
            </a:r>
            <a:r>
              <a:rPr lang="en-AU" sz="3200" dirty="0"/>
              <a:t>(aq)   +  H</a:t>
            </a:r>
            <a:r>
              <a:rPr lang="en-AU" sz="3200" baseline="-25000" dirty="0"/>
              <a:t>2</a:t>
            </a:r>
            <a:r>
              <a:rPr lang="en-AU" sz="3200" dirty="0"/>
              <a:t>O(ℓ)   ⇌   NO</a:t>
            </a:r>
            <a:r>
              <a:rPr lang="en-AU" sz="3200" baseline="-25000" dirty="0"/>
              <a:t>2</a:t>
            </a:r>
            <a:r>
              <a:rPr lang="en-AU" sz="3200" baseline="30000" dirty="0"/>
              <a:t>-</a:t>
            </a:r>
            <a:r>
              <a:rPr lang="en-AU" sz="3200" dirty="0"/>
              <a:t>(aq)   +   H</a:t>
            </a:r>
            <a:r>
              <a:rPr lang="en-AU" sz="3200" baseline="-25000" dirty="0"/>
              <a:t>3</a:t>
            </a:r>
            <a:r>
              <a:rPr lang="en-AU" sz="3200" dirty="0"/>
              <a:t>O</a:t>
            </a:r>
            <a:r>
              <a:rPr lang="en-AU" sz="3200" baseline="30000" dirty="0"/>
              <a:t>+</a:t>
            </a:r>
            <a:r>
              <a:rPr lang="en-AU" sz="3200" dirty="0"/>
              <a:t>(aq)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5214425"/>
            <a:ext cx="207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50"/>
                </a:solidFill>
              </a:rPr>
              <a:t>Acid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7867" y="5214425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50"/>
                </a:solidFill>
              </a:rPr>
              <a:t>Base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1689" y="4331305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Base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332" y="4331305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Acid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89956" y="5614535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89956" y="6004561"/>
            <a:ext cx="414866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49911" y="5614535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0800000">
            <a:off x="4789876" y="3941278"/>
            <a:ext cx="4159955" cy="390026"/>
            <a:chOff x="3042356" y="5631468"/>
            <a:chExt cx="4159955" cy="39002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042356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2356" y="6021494"/>
              <a:ext cx="414866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02311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948289" y="5675744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Conjugate pair #2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7356" y="3950814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7030A0"/>
                </a:solidFill>
              </a:rPr>
              <a:t>Conjugate pair #2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Conjugate acids and bases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4278800"/>
            <a:ext cx="10058400" cy="2059834"/>
          </a:xfrm>
        </p:spPr>
        <p:txBody>
          <a:bodyPr>
            <a:normAutofit/>
          </a:bodyPr>
          <a:lstStyle/>
          <a:p>
            <a:r>
              <a:rPr lang="en-AU" dirty="0"/>
              <a:t>For the above equation it can also be said that:</a:t>
            </a:r>
          </a:p>
          <a:p>
            <a:pPr lvl="1"/>
            <a:r>
              <a:rPr lang="en-AU" dirty="0"/>
              <a:t>NO</a:t>
            </a:r>
            <a:r>
              <a:rPr lang="en-AU" baseline="-25000" dirty="0"/>
              <a:t>2</a:t>
            </a:r>
            <a:r>
              <a:rPr lang="en-AU" baseline="30000" dirty="0"/>
              <a:t>-</a:t>
            </a:r>
            <a:r>
              <a:rPr lang="en-AU" dirty="0"/>
              <a:t> is the conjugate base of HNO</a:t>
            </a:r>
            <a:r>
              <a:rPr lang="en-AU" baseline="-25000" dirty="0"/>
              <a:t>2			</a:t>
            </a:r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O is the conjugate base of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endParaRPr lang="en-AU" dirty="0"/>
          </a:p>
          <a:p>
            <a:pPr lvl="1"/>
            <a:r>
              <a:rPr lang="en-AU" dirty="0"/>
              <a:t>HNO</a:t>
            </a:r>
            <a:r>
              <a:rPr lang="en-AU" baseline="-25000" dirty="0"/>
              <a:t>2</a:t>
            </a:r>
            <a:r>
              <a:rPr lang="en-AU" dirty="0"/>
              <a:t> is the conjugate acid of NO</a:t>
            </a:r>
            <a:r>
              <a:rPr lang="en-AU" baseline="-25000" dirty="0"/>
              <a:t>2</a:t>
            </a:r>
            <a:r>
              <a:rPr lang="en-AU" baseline="30000" dirty="0"/>
              <a:t>-</a:t>
            </a:r>
            <a:r>
              <a:rPr lang="en-AU" dirty="0"/>
              <a:t>			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 is the conjugate acid of 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endParaRPr lang="en-AU" b="1" dirty="0"/>
          </a:p>
          <a:p>
            <a:r>
              <a:rPr lang="en-AU" b="1" dirty="0"/>
              <a:t>An acid and its conjugate base will only differ in formula by one H</a:t>
            </a:r>
            <a:r>
              <a:rPr lang="en-AU" b="1" baseline="30000" dirty="0"/>
              <a:t>+</a:t>
            </a:r>
            <a:r>
              <a:rPr lang="en-AU" b="1" dirty="0"/>
              <a:t> 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5" y="2617555"/>
            <a:ext cx="825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HNO</a:t>
            </a:r>
            <a:r>
              <a:rPr lang="en-AU" sz="3200" baseline="-25000" dirty="0"/>
              <a:t>2</a:t>
            </a:r>
            <a:r>
              <a:rPr lang="en-AU" sz="3200" dirty="0"/>
              <a:t>(aq)   +  H</a:t>
            </a:r>
            <a:r>
              <a:rPr lang="en-AU" sz="3200" baseline="-25000" dirty="0"/>
              <a:t>2</a:t>
            </a:r>
            <a:r>
              <a:rPr lang="en-AU" sz="3200" dirty="0"/>
              <a:t>O(ℓ)   ⇌   NO</a:t>
            </a:r>
            <a:r>
              <a:rPr lang="en-AU" sz="3200" baseline="-25000" dirty="0"/>
              <a:t>2</a:t>
            </a:r>
            <a:r>
              <a:rPr lang="en-AU" sz="3200" baseline="30000" dirty="0"/>
              <a:t>-</a:t>
            </a:r>
            <a:r>
              <a:rPr lang="en-AU" sz="3200" dirty="0"/>
              <a:t>(aq)   +   H</a:t>
            </a:r>
            <a:r>
              <a:rPr lang="en-AU" sz="3200" baseline="-25000" dirty="0"/>
              <a:t>3</a:t>
            </a:r>
            <a:r>
              <a:rPr lang="en-AU" sz="3200" dirty="0"/>
              <a:t>O</a:t>
            </a:r>
            <a:r>
              <a:rPr lang="en-AU" sz="3200" baseline="30000" dirty="0"/>
              <a:t>+</a:t>
            </a:r>
            <a:r>
              <a:rPr lang="en-AU" sz="3200" dirty="0"/>
              <a:t>(aq)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3159847"/>
            <a:ext cx="207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50"/>
                </a:solidFill>
              </a:rPr>
              <a:t>Acid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7867" y="3159847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50"/>
                </a:solidFill>
              </a:rPr>
              <a:t>Base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1689" y="2276727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Base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332" y="2276727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Acid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89956" y="3559957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89956" y="3949983"/>
            <a:ext cx="414866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49911" y="3559957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0800000">
            <a:off x="4789876" y="1886700"/>
            <a:ext cx="4159955" cy="390026"/>
            <a:chOff x="3042356" y="5631468"/>
            <a:chExt cx="4159955" cy="39002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042356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2356" y="6021494"/>
              <a:ext cx="414866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02311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948289" y="3621166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Conjugate pair #2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7356" y="1896236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7030A0"/>
                </a:solidFill>
              </a:rPr>
              <a:t>Conjugate pair #2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Brønsted-Lowry Review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Chemical equilibrium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9341"/>
          </a:xfrm>
        </p:spPr>
        <p:txBody>
          <a:bodyPr>
            <a:normAutofit/>
          </a:bodyPr>
          <a:lstStyle/>
          <a:p>
            <a:r>
              <a:rPr lang="en-AU" dirty="0"/>
              <a:t>Consider a solution of ethanoic acid in equilibrium:</a:t>
            </a:r>
          </a:p>
          <a:p>
            <a:pPr algn="ctr"/>
            <a:r>
              <a:rPr lang="en-AU" dirty="0"/>
              <a:t>CH</a:t>
            </a:r>
            <a:r>
              <a:rPr lang="en-AU" baseline="-25000" dirty="0"/>
              <a:t>3</a:t>
            </a:r>
            <a:r>
              <a:rPr lang="en-AU" dirty="0"/>
              <a:t>COOH(aq)   +   H</a:t>
            </a:r>
            <a:r>
              <a:rPr lang="en-AU" baseline="-25000" dirty="0"/>
              <a:t>2</a:t>
            </a:r>
            <a:r>
              <a:rPr lang="en-AU" dirty="0"/>
              <a:t>O(ℓ)    ⇌   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</a:t>
            </a:r>
            <a:r>
              <a:rPr lang="en-AU" dirty="0"/>
              <a:t>(aq)    +   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</a:t>
            </a:r>
            <a:endParaRPr lang="en-AU" baseline="30000" dirty="0"/>
          </a:p>
          <a:p>
            <a:pPr algn="ctr"/>
            <a:endParaRPr lang="en-AU" dirty="0"/>
          </a:p>
          <a:p>
            <a:r>
              <a:rPr lang="en-AU" dirty="0"/>
              <a:t>This solution would be in chemical equilibrium, therefore we can apply principles from the equilibrium topic.</a:t>
            </a: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While in equilibrium, the rate of forward and reverse reactions would be equal</a:t>
            </a: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While in equilibrium, the concentration of all species would remain constant</a:t>
            </a: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Changing the concentration of a species would affect equilibrium. </a:t>
            </a:r>
          </a:p>
          <a:p>
            <a:pPr marL="201168" lvl="1" indent="0">
              <a:buNone/>
            </a:pPr>
            <a:r>
              <a:rPr lang="en-AU" dirty="0"/>
              <a:t>    e.g. according to Le </a:t>
            </a:r>
            <a:r>
              <a:rPr lang="en-AU" dirty="0" err="1"/>
              <a:t>Châtelier’s</a:t>
            </a:r>
            <a:r>
              <a:rPr lang="en-AU" dirty="0"/>
              <a:t> Principle, removing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 would cause reaction to shift to the right</a:t>
            </a:r>
          </a:p>
        </p:txBody>
      </p:sp>
    </p:spTree>
    <p:extLst>
      <p:ext uri="{BB962C8B-B14F-4D97-AF65-F5344CB8AC3E}">
        <p14:creationId xmlns:p14="http://schemas.microsoft.com/office/powerpoint/2010/main" val="12102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Chemical equilibrium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9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As with other systems, we can write </a:t>
            </a:r>
            <a:r>
              <a:rPr lang="en-AU" b="1" dirty="0"/>
              <a:t>equilibrium constant expressions</a:t>
            </a:r>
            <a:r>
              <a:rPr lang="en-AU" dirty="0"/>
              <a:t> to show the relative concentrations of species at equilibrium.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the ionisation of an acid, this value is called the </a:t>
            </a:r>
            <a:r>
              <a:rPr lang="en-AU" b="1" dirty="0"/>
              <a:t>acid dissociation constant (</a:t>
            </a:r>
            <a:r>
              <a:rPr lang="en-AU" b="1" dirty="0" err="1"/>
              <a:t>K</a:t>
            </a:r>
            <a:r>
              <a:rPr lang="en-AU" b="1" baseline="-25000" dirty="0" err="1"/>
              <a:t>a</a:t>
            </a:r>
            <a:r>
              <a:rPr lang="en-AU" b="1" dirty="0"/>
              <a:t>)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CH</a:t>
            </a:r>
            <a:r>
              <a:rPr lang="en-AU" baseline="-25000" dirty="0"/>
              <a:t>3</a:t>
            </a:r>
            <a:r>
              <a:rPr lang="en-AU" dirty="0"/>
              <a:t>COOH(aq)   +   H</a:t>
            </a:r>
            <a:r>
              <a:rPr lang="en-AU" baseline="-25000" dirty="0"/>
              <a:t>2</a:t>
            </a:r>
            <a:r>
              <a:rPr lang="en-AU" dirty="0"/>
              <a:t>O(ℓ)    ⇌   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</a:t>
            </a:r>
            <a:r>
              <a:rPr lang="en-AU" dirty="0"/>
              <a:t>(aq)    +   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</a:t>
            </a:r>
          </a:p>
          <a:p>
            <a:pPr marL="0" indent="0">
              <a:buNone/>
            </a:pPr>
            <a:r>
              <a:rPr lang="en-AU" dirty="0"/>
              <a:t>	</a:t>
            </a:r>
            <a:endParaRPr lang="en-AU" baseline="30000" dirty="0"/>
          </a:p>
          <a:p>
            <a:endParaRPr lang="en-AU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AU" sz="2000" dirty="0"/>
              <a:t>HF(aq)   +   H</a:t>
            </a:r>
            <a:r>
              <a:rPr lang="en-AU" sz="2000" baseline="-25000" dirty="0"/>
              <a:t>2</a:t>
            </a:r>
            <a:r>
              <a:rPr lang="en-AU" sz="2000" dirty="0"/>
              <a:t>O(ℓ)   </a:t>
            </a:r>
            <a:r>
              <a:rPr lang="en-AU" sz="2000" dirty="0">
                <a:sym typeface="Wingdings" panose="05000000000000000000" pitchFamily="2" charset="2"/>
              </a:rPr>
              <a:t>⇌   F</a:t>
            </a:r>
            <a:r>
              <a:rPr lang="en-AU" sz="2000" baseline="30000" dirty="0">
                <a:sym typeface="Wingdings" panose="05000000000000000000" pitchFamily="2" charset="2"/>
              </a:rPr>
              <a:t>-</a:t>
            </a:r>
            <a:r>
              <a:rPr lang="en-AU" sz="2000" dirty="0">
                <a:sym typeface="Wingdings" panose="05000000000000000000" pitchFamily="2" charset="2"/>
              </a:rPr>
              <a:t>(aq)   +   H</a:t>
            </a:r>
            <a:r>
              <a:rPr lang="en-AU" sz="2000" baseline="-25000" dirty="0">
                <a:sym typeface="Wingdings" panose="05000000000000000000" pitchFamily="2" charset="2"/>
              </a:rPr>
              <a:t>3</a:t>
            </a:r>
            <a:r>
              <a:rPr lang="en-AU" sz="2000" dirty="0">
                <a:sym typeface="Wingdings" panose="05000000000000000000" pitchFamily="2" charset="2"/>
              </a:rPr>
              <a:t>O</a:t>
            </a:r>
            <a:r>
              <a:rPr lang="en-AU" sz="2000" baseline="30000" dirty="0">
                <a:sym typeface="Wingdings" panose="05000000000000000000" pitchFamily="2" charset="2"/>
              </a:rPr>
              <a:t>+</a:t>
            </a:r>
            <a:r>
              <a:rPr lang="en-AU" sz="2000" dirty="0">
                <a:sym typeface="Wingdings" panose="05000000000000000000" pitchFamily="2" charset="2"/>
              </a:rPr>
              <a:t>(aq)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84533" y="3750537"/>
                <a:ext cx="4628445" cy="659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COO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COOH</m:t>
                              </m:r>
                            </m:e>
                          </m:d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=1.8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33" y="3750537"/>
                <a:ext cx="4628445" cy="659732"/>
              </a:xfrm>
              <a:prstGeom prst="rect">
                <a:avLst/>
              </a:prstGeom>
              <a:blipFill>
                <a:blip r:embed="rId2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0678" y="5257887"/>
                <a:ext cx="4951035" cy="512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i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num>
                        <m:den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AU" sz="2000" i="0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AU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678" y="5257887"/>
                <a:ext cx="4951035" cy="512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26480" y="5065201"/>
            <a:ext cx="246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</a:rPr>
              <a:t>Complete the expression </a:t>
            </a:r>
            <a:r>
              <a:rPr lang="en-AU" sz="1200" i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Equilibrium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22" y="1845733"/>
            <a:ext cx="11424356" cy="4619613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AU" sz="1900" dirty="0"/>
              <a:t>CH</a:t>
            </a:r>
            <a:r>
              <a:rPr lang="en-AU" sz="1900" baseline="-25000" dirty="0"/>
              <a:t>3</a:t>
            </a:r>
            <a:r>
              <a:rPr lang="en-AU" sz="1900" dirty="0"/>
              <a:t>COOH(aq)   +   H</a:t>
            </a:r>
            <a:r>
              <a:rPr lang="en-AU" sz="1900" baseline="-25000" dirty="0"/>
              <a:t>2</a:t>
            </a:r>
            <a:r>
              <a:rPr lang="en-AU" sz="1900" dirty="0"/>
              <a:t>O(ℓ)   </a:t>
            </a:r>
            <a:r>
              <a:rPr lang="en-AU" sz="1900" dirty="0">
                <a:sym typeface="Wingdings" panose="05000000000000000000" pitchFamily="2" charset="2"/>
              </a:rPr>
              <a:t>⇌   CH</a:t>
            </a:r>
            <a:r>
              <a:rPr lang="en-AU" sz="1900" baseline="-25000" dirty="0">
                <a:sym typeface="Wingdings" panose="05000000000000000000" pitchFamily="2" charset="2"/>
              </a:rPr>
              <a:t>3</a:t>
            </a:r>
            <a:r>
              <a:rPr lang="en-AU" sz="1900" dirty="0">
                <a:sym typeface="Wingdings" panose="05000000000000000000" pitchFamily="2" charset="2"/>
              </a:rPr>
              <a:t>COO</a:t>
            </a:r>
            <a:r>
              <a:rPr lang="en-AU" sz="1900" baseline="30000" dirty="0">
                <a:sym typeface="Wingdings" panose="05000000000000000000" pitchFamily="2" charset="2"/>
              </a:rPr>
              <a:t>-</a:t>
            </a:r>
            <a:r>
              <a:rPr lang="en-AU" sz="1900" dirty="0">
                <a:sym typeface="Wingdings" panose="05000000000000000000" pitchFamily="2" charset="2"/>
              </a:rPr>
              <a:t>(aq)   +   H</a:t>
            </a:r>
            <a:r>
              <a:rPr lang="en-AU" sz="1900" baseline="-25000" dirty="0">
                <a:sym typeface="Wingdings" panose="05000000000000000000" pitchFamily="2" charset="2"/>
              </a:rPr>
              <a:t>3</a:t>
            </a:r>
            <a:r>
              <a:rPr lang="en-AU" sz="1900" dirty="0">
                <a:sym typeface="Wingdings" panose="05000000000000000000" pitchFamily="2" charset="2"/>
              </a:rPr>
              <a:t>O</a:t>
            </a:r>
            <a:r>
              <a:rPr lang="en-AU" sz="1900" baseline="30000" dirty="0">
                <a:sym typeface="Wingdings" panose="05000000000000000000" pitchFamily="2" charset="2"/>
              </a:rPr>
              <a:t>+</a:t>
            </a:r>
            <a:r>
              <a:rPr lang="en-AU" sz="1900" dirty="0">
                <a:sym typeface="Wingdings" panose="05000000000000000000" pitchFamily="2" charset="2"/>
              </a:rPr>
              <a:t>(aq)</a:t>
            </a:r>
            <a:r>
              <a:rPr lang="en-AU" sz="1900" dirty="0"/>
              <a:t> </a:t>
            </a:r>
          </a:p>
          <a:p>
            <a:pPr marL="384048" lvl="2" indent="0">
              <a:buNone/>
            </a:pPr>
            <a:endParaRPr lang="en-AU" sz="1900" dirty="0"/>
          </a:p>
          <a:p>
            <a:pPr marL="384048" lvl="2" indent="0">
              <a:buNone/>
            </a:pPr>
            <a:endParaRPr lang="en-AU" sz="1900" dirty="0"/>
          </a:p>
          <a:p>
            <a:pPr lvl="2">
              <a:buFont typeface="Arial" panose="020B0604020202020204" pitchFamily="34" charset="0"/>
              <a:buChar char="•"/>
            </a:pPr>
            <a:endParaRPr lang="en-AU" sz="1900" dirty="0"/>
          </a:p>
          <a:p>
            <a:pPr marL="384048" lvl="2" indent="0">
              <a:buNone/>
            </a:pPr>
            <a:r>
              <a:rPr lang="en-AU" sz="1900" dirty="0"/>
              <a:t>HF(aq)   +   H</a:t>
            </a:r>
            <a:r>
              <a:rPr lang="en-AU" sz="1900" baseline="-25000" dirty="0"/>
              <a:t>2</a:t>
            </a:r>
            <a:r>
              <a:rPr lang="en-AU" sz="1900" dirty="0"/>
              <a:t>O(ℓ)   </a:t>
            </a:r>
            <a:r>
              <a:rPr lang="en-AU" sz="1900" dirty="0">
                <a:sym typeface="Wingdings" panose="05000000000000000000" pitchFamily="2" charset="2"/>
              </a:rPr>
              <a:t>⇌   F</a:t>
            </a:r>
            <a:r>
              <a:rPr lang="en-AU" sz="1900" baseline="30000" dirty="0">
                <a:sym typeface="Wingdings" panose="05000000000000000000" pitchFamily="2" charset="2"/>
              </a:rPr>
              <a:t>-</a:t>
            </a:r>
            <a:r>
              <a:rPr lang="en-AU" sz="1900" dirty="0">
                <a:sym typeface="Wingdings" panose="05000000000000000000" pitchFamily="2" charset="2"/>
              </a:rPr>
              <a:t>(aq)   +   H</a:t>
            </a:r>
            <a:r>
              <a:rPr lang="en-AU" sz="1900" baseline="-25000" dirty="0">
                <a:sym typeface="Wingdings" panose="05000000000000000000" pitchFamily="2" charset="2"/>
              </a:rPr>
              <a:t>3</a:t>
            </a:r>
            <a:r>
              <a:rPr lang="en-AU" sz="1900" dirty="0">
                <a:sym typeface="Wingdings" panose="05000000000000000000" pitchFamily="2" charset="2"/>
              </a:rPr>
              <a:t>O</a:t>
            </a:r>
            <a:r>
              <a:rPr lang="en-AU" sz="1900" baseline="30000" dirty="0">
                <a:sym typeface="Wingdings" panose="05000000000000000000" pitchFamily="2" charset="2"/>
              </a:rPr>
              <a:t>+</a:t>
            </a:r>
            <a:r>
              <a:rPr lang="en-AU" sz="1900" dirty="0">
                <a:sym typeface="Wingdings" panose="05000000000000000000" pitchFamily="2" charset="2"/>
              </a:rPr>
              <a:t>(aq)</a:t>
            </a:r>
            <a:r>
              <a:rPr lang="en-AU" sz="19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AU" sz="1900" dirty="0"/>
          </a:p>
          <a:p>
            <a:pPr marL="384048" lvl="2" indent="0">
              <a:buNone/>
            </a:pPr>
            <a:endParaRPr lang="en-AU" sz="2400" dirty="0"/>
          </a:p>
          <a:p>
            <a:pPr marL="384048" lvl="2" indent="0">
              <a:buNone/>
            </a:pPr>
            <a:endParaRPr lang="en-AU" sz="2400" dirty="0"/>
          </a:p>
          <a:p>
            <a:pPr marL="384048" lvl="2" indent="0">
              <a:buNone/>
            </a:pPr>
            <a:r>
              <a:rPr lang="en-AU" sz="2400" dirty="0"/>
              <a:t>Q: What does the size of the acid dissociation constant (</a:t>
            </a:r>
            <a:r>
              <a:rPr lang="en-AU" sz="2400" dirty="0" err="1"/>
              <a:t>K</a:t>
            </a:r>
            <a:r>
              <a:rPr lang="en-AU" sz="2400" baseline="-25000" dirty="0" err="1"/>
              <a:t>a</a:t>
            </a:r>
            <a:r>
              <a:rPr lang="en-AU" sz="2400" dirty="0"/>
              <a:t>) for CH</a:t>
            </a:r>
            <a:r>
              <a:rPr lang="en-AU" sz="2400" baseline="-25000" dirty="0"/>
              <a:t>3</a:t>
            </a:r>
            <a:r>
              <a:rPr lang="en-AU" sz="2400" dirty="0"/>
              <a:t>COOH indicate?</a:t>
            </a:r>
          </a:p>
          <a:p>
            <a:pPr marL="384048" lvl="2" indent="0">
              <a:buNone/>
            </a:pPr>
            <a:endParaRPr lang="en-AU" sz="2400" dirty="0"/>
          </a:p>
          <a:p>
            <a:pPr marL="384048" lvl="2" indent="0">
              <a:buNone/>
            </a:pPr>
            <a:r>
              <a:rPr lang="en-AU" sz="2400" dirty="0"/>
              <a:t>Q: What do the </a:t>
            </a:r>
            <a:r>
              <a:rPr lang="en-AU" sz="2400" dirty="0" err="1"/>
              <a:t>K</a:t>
            </a:r>
            <a:r>
              <a:rPr lang="en-AU" sz="2400" baseline="-25000" dirty="0" err="1"/>
              <a:t>a</a:t>
            </a:r>
            <a:r>
              <a:rPr lang="en-AU" sz="2400" dirty="0"/>
              <a:t> vales of CH</a:t>
            </a:r>
            <a:r>
              <a:rPr lang="en-AU" sz="2400" baseline="-25000" dirty="0"/>
              <a:t>3</a:t>
            </a:r>
            <a:r>
              <a:rPr lang="en-AU" sz="2400" dirty="0"/>
              <a:t>COOH and HF indicate about their </a:t>
            </a:r>
            <a:r>
              <a:rPr lang="en-AU" sz="2400" i="1" dirty="0"/>
              <a:t>relative</a:t>
            </a:r>
            <a:r>
              <a:rPr lang="en-AU" sz="2400" dirty="0"/>
              <a:t> strengths?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29614" y="1814788"/>
                <a:ext cx="4126066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𝐶𝐻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𝐶𝑂𝑂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𝐶𝑂𝑂𝐻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=1.8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4" y="1814788"/>
                <a:ext cx="4126066" cy="689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29614" y="3028990"/>
                <a:ext cx="3421706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4" y="3028990"/>
                <a:ext cx="3421706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Historical Models of Acids &amp;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5722" cy="4023360"/>
          </a:xfrm>
        </p:spPr>
        <p:txBody>
          <a:bodyPr/>
          <a:lstStyle/>
          <a:p>
            <a:r>
              <a:rPr lang="en-US" b="1" dirty="0" smtClean="0"/>
              <a:t>Lavoisier (1770s):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Studied combustion of carbon, sulfur, phosphorous and nitrogen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Products of combustion showed acidic properties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Concluded that acidity is caused by oxygen</a:t>
            </a:r>
          </a:p>
        </p:txBody>
      </p:sp>
    </p:spTree>
    <p:extLst>
      <p:ext uri="{BB962C8B-B14F-4D97-AF65-F5344CB8AC3E}">
        <p14:creationId xmlns:p14="http://schemas.microsoft.com/office/powerpoint/2010/main" val="7618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chem12teacher.tripod.com/acid_strength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89" y="-440267"/>
            <a:ext cx="5606142" cy="729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8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Indicators are chemical species that change colour in different pH conditions. 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Most indicators are an acid-base conjugate pair, where each species in the pair is a different colour.</a:t>
            </a:r>
          </a:p>
          <a:p>
            <a:endParaRPr lang="en-AU" dirty="0"/>
          </a:p>
        </p:txBody>
      </p:sp>
      <p:pic>
        <p:nvPicPr>
          <p:cNvPr id="4" name="Picture 2" descr="colors of methyl orange indicator in different pH solu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0" y="3377142"/>
            <a:ext cx="4100512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lors of bromothymol blue indicator in different pH solu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/>
          <a:stretch/>
        </p:blipFill>
        <p:spPr bwMode="auto">
          <a:xfrm>
            <a:off x="3978275" y="3377142"/>
            <a:ext cx="4113213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lors of phenolphthalein indicator in different pH solu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8091488" y="3377141"/>
            <a:ext cx="4100512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4088"/>
          </a:xfrm>
        </p:spPr>
        <p:txBody>
          <a:bodyPr/>
          <a:lstStyle/>
          <a:p>
            <a:r>
              <a:rPr lang="en-AU" b="1" dirty="0"/>
              <a:t>General equation:	</a:t>
            </a:r>
            <a:r>
              <a:rPr lang="en-AU" b="1" dirty="0" err="1"/>
              <a:t>HIn</a:t>
            </a:r>
            <a:r>
              <a:rPr lang="en-AU" b="1" dirty="0"/>
              <a:t>(aq)   +   H</a:t>
            </a:r>
            <a:r>
              <a:rPr lang="en-AU" b="1" baseline="-25000" dirty="0"/>
              <a:t>2</a:t>
            </a:r>
            <a:r>
              <a:rPr lang="en-AU" b="1" dirty="0"/>
              <a:t>O(ℓ)   ⇌   In</a:t>
            </a:r>
            <a:r>
              <a:rPr lang="en-AU" b="1" baseline="30000" dirty="0"/>
              <a:t>-</a:t>
            </a:r>
            <a:r>
              <a:rPr lang="en-AU" b="1" dirty="0"/>
              <a:t>(aq)   +   H</a:t>
            </a:r>
            <a:r>
              <a:rPr lang="en-AU" b="1" baseline="-25000" dirty="0"/>
              <a:t>3</a:t>
            </a:r>
            <a:r>
              <a:rPr lang="en-AU" b="1" dirty="0"/>
              <a:t>O</a:t>
            </a:r>
            <a:r>
              <a:rPr lang="en-AU" b="1" baseline="30000" dirty="0"/>
              <a:t>+</a:t>
            </a:r>
            <a:r>
              <a:rPr lang="en-AU" b="1" dirty="0"/>
              <a:t>(aq)</a:t>
            </a:r>
          </a:p>
          <a:p>
            <a:pPr marL="0" indent="0">
              <a:buNone/>
            </a:pPr>
            <a:r>
              <a:rPr lang="en-AU" b="1" baseline="30000" dirty="0"/>
              <a:t>			</a:t>
            </a:r>
            <a:r>
              <a:rPr lang="en-AU" baseline="30000" dirty="0"/>
              <a:t>colour 1		                   colour 2</a:t>
            </a:r>
          </a:p>
          <a:p>
            <a:pPr marL="0" indent="0">
              <a:buNone/>
            </a:pPr>
            <a:endParaRPr lang="en-AU" baseline="30000" dirty="0"/>
          </a:p>
          <a:p>
            <a:pPr marL="0" indent="0">
              <a:buNone/>
            </a:pPr>
            <a:r>
              <a:rPr lang="en-AU" dirty="0"/>
              <a:t>In the above equation, “In” is used as shorthand for “indicator”. The indicator molecule can either be protonated (</a:t>
            </a:r>
            <a:r>
              <a:rPr lang="en-AU" dirty="0" err="1"/>
              <a:t>HIn</a:t>
            </a:r>
            <a:r>
              <a:rPr lang="en-AU" dirty="0"/>
              <a:t>) or de-protonated (In</a:t>
            </a:r>
            <a:r>
              <a:rPr lang="en-AU" baseline="30000" dirty="0"/>
              <a:t>-</a:t>
            </a:r>
            <a:r>
              <a:rPr lang="en-AU" dirty="0"/>
              <a:t>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Assume that there is initially an equal mix of </a:t>
            </a:r>
            <a:r>
              <a:rPr lang="en-AU" dirty="0" err="1"/>
              <a:t>HIn</a:t>
            </a:r>
            <a:r>
              <a:rPr lang="en-AU" dirty="0"/>
              <a:t>(aq) and In</a:t>
            </a:r>
            <a:r>
              <a:rPr lang="en-AU" baseline="30000" dirty="0"/>
              <a:t>-</a:t>
            </a:r>
            <a:r>
              <a:rPr lang="en-AU" dirty="0"/>
              <a:t>(aq).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According the Le </a:t>
            </a:r>
            <a:r>
              <a:rPr lang="en-AU" dirty="0" err="1"/>
              <a:t>Châtelier’s</a:t>
            </a:r>
            <a:r>
              <a:rPr lang="en-AU" dirty="0"/>
              <a:t> principle, what would happen to the colour if…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HCℓ(aq) was added?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NaOH(aq) was added?</a:t>
            </a:r>
          </a:p>
        </p:txBody>
      </p:sp>
    </p:spTree>
    <p:extLst>
      <p:ext uri="{BB962C8B-B14F-4D97-AF65-F5344CB8AC3E}">
        <p14:creationId xmlns:p14="http://schemas.microsoft.com/office/powerpoint/2010/main" val="6684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4088"/>
          </a:xfrm>
        </p:spPr>
        <p:txBody>
          <a:bodyPr/>
          <a:lstStyle/>
          <a:p>
            <a:r>
              <a:rPr lang="en-AU" b="1" dirty="0"/>
              <a:t>Phenolphthalein:	H-</a:t>
            </a:r>
            <a:r>
              <a:rPr lang="en-AU" b="1" dirty="0" err="1"/>
              <a:t>phph</a:t>
            </a:r>
            <a:r>
              <a:rPr lang="en-AU" b="1" dirty="0"/>
              <a:t>(aq)   +   H</a:t>
            </a:r>
            <a:r>
              <a:rPr lang="en-AU" b="1" baseline="-25000" dirty="0"/>
              <a:t>2</a:t>
            </a:r>
            <a:r>
              <a:rPr lang="en-AU" b="1" dirty="0"/>
              <a:t>O(ℓ)   ⇌   </a:t>
            </a:r>
            <a:r>
              <a:rPr lang="en-AU" b="1" dirty="0" err="1"/>
              <a:t>phph</a:t>
            </a:r>
            <a:r>
              <a:rPr lang="en-AU" b="1" baseline="30000" dirty="0"/>
              <a:t>-</a:t>
            </a:r>
            <a:r>
              <a:rPr lang="en-AU" b="1" dirty="0"/>
              <a:t>(aq)   +   H</a:t>
            </a:r>
            <a:r>
              <a:rPr lang="en-AU" b="1" baseline="-25000" dirty="0"/>
              <a:t>3</a:t>
            </a:r>
            <a:r>
              <a:rPr lang="en-AU" b="1" dirty="0"/>
              <a:t>O</a:t>
            </a:r>
            <a:r>
              <a:rPr lang="en-AU" b="1" baseline="30000" dirty="0"/>
              <a:t>+</a:t>
            </a:r>
            <a:r>
              <a:rPr lang="en-AU" b="1" dirty="0"/>
              <a:t>(aq)</a:t>
            </a:r>
          </a:p>
          <a:p>
            <a:pPr marL="0" indent="0">
              <a:buNone/>
            </a:pPr>
            <a:r>
              <a:rPr lang="en-AU" b="1" baseline="30000" dirty="0"/>
              <a:t> 			      </a:t>
            </a:r>
            <a:r>
              <a:rPr lang="en-AU" baseline="30000" dirty="0"/>
              <a:t>colourless		  bright pink/purple</a:t>
            </a:r>
          </a:p>
          <a:p>
            <a:pPr marL="0" indent="0">
              <a:buNone/>
            </a:pPr>
            <a:endParaRPr lang="en-AU" baseline="30000" dirty="0"/>
          </a:p>
          <a:p>
            <a:pPr marL="0" indent="0">
              <a:buNone/>
            </a:pPr>
            <a:r>
              <a:rPr lang="en-AU" dirty="0"/>
              <a:t>Explain using Le </a:t>
            </a:r>
            <a:r>
              <a:rPr lang="en-AU" dirty="0" err="1"/>
              <a:t>Châtelier’s</a:t>
            </a:r>
            <a:r>
              <a:rPr lang="en-AU" dirty="0"/>
              <a:t> principle why phenolphthalein turns purple in solutions with pH &gt;9.</a:t>
            </a:r>
          </a:p>
        </p:txBody>
      </p:sp>
      <p:pic>
        <p:nvPicPr>
          <p:cNvPr id="4" name="Picture 6" descr="colors of phenolphthalein indicator in different pH solu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4076224" y="3580341"/>
            <a:ext cx="4100512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22"/>
          </a:xfrm>
        </p:spPr>
        <p:txBody>
          <a:bodyPr/>
          <a:lstStyle/>
          <a:p>
            <a:r>
              <a:rPr lang="en-AU" b="1" dirty="0"/>
              <a:t>Methyl orange indicator:</a:t>
            </a:r>
          </a:p>
        </p:txBody>
      </p:sp>
      <p:pic>
        <p:nvPicPr>
          <p:cNvPr id="10242" name="Picture 2" descr="http://chemwiki.ucdavis.edu/@api/deki/files/51837/=mostructbase.gif?revision=1&amp;size=bestfit&amp;width=286&amp;height=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/>
          <a:stretch/>
        </p:blipFill>
        <p:spPr bwMode="auto">
          <a:xfrm>
            <a:off x="1634596" y="2457273"/>
            <a:ext cx="2724150" cy="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56" y="2501723"/>
            <a:ext cx="2819400" cy="72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4845" y="3274415"/>
            <a:ext cx="25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</a:t>
            </a:r>
            <a:r>
              <a:rPr lang="en-AU" dirty="0" err="1"/>
              <a:t>Meor</a:t>
            </a:r>
            <a:r>
              <a:rPr lang="en-AU" baseline="30000" dirty="0"/>
              <a:t>-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2890" y="3274415"/>
            <a:ext cx="12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(H-</a:t>
            </a:r>
            <a:r>
              <a:rPr lang="en-AU" dirty="0" err="1"/>
              <a:t>Meor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7157" y="2631959"/>
            <a:ext cx="25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+    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    ⇌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90090" y="2631959"/>
            <a:ext cx="174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+     H</a:t>
            </a:r>
            <a:r>
              <a:rPr lang="en-AU" baseline="-25000" dirty="0"/>
              <a:t>2</a:t>
            </a:r>
            <a:r>
              <a:rPr lang="en-AU" dirty="0"/>
              <a:t>O(ℓ)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97280" y="4219682"/>
            <a:ext cx="10058400" cy="2260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Determine the colours of </a:t>
            </a:r>
            <a:r>
              <a:rPr lang="en-AU" dirty="0" err="1"/>
              <a:t>Meor</a:t>
            </a:r>
            <a:r>
              <a:rPr lang="en-AU" baseline="30000" dirty="0"/>
              <a:t>-</a:t>
            </a:r>
            <a:r>
              <a:rPr lang="en-AU" dirty="0"/>
              <a:t> and H-</a:t>
            </a:r>
            <a:r>
              <a:rPr lang="en-AU" dirty="0" err="1"/>
              <a:t>Meor</a:t>
            </a:r>
            <a:r>
              <a:rPr lang="en-AU" dirty="0"/>
              <a:t>. 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Justify your decision using Le </a:t>
            </a:r>
            <a:r>
              <a:rPr lang="en-AU" dirty="0" err="1"/>
              <a:t>Châtelier’s</a:t>
            </a:r>
            <a:r>
              <a:rPr lang="en-AU" dirty="0"/>
              <a:t> principle.</a:t>
            </a:r>
            <a:endParaRPr lang="en-AU" sz="2000" dirty="0"/>
          </a:p>
        </p:txBody>
      </p:sp>
      <p:pic>
        <p:nvPicPr>
          <p:cNvPr id="13" name="Picture 2" descr="colors of methyl orange indicator in different pH solu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6814256" y="3879495"/>
            <a:ext cx="4722988" cy="29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indicators only have 2 or 3 different </a:t>
            </a:r>
            <a:br>
              <a:rPr lang="en-AU" dirty="0"/>
            </a:br>
            <a:r>
              <a:rPr lang="en-AU" dirty="0"/>
              <a:t>coloured forms.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Indicators do not necessarily change at pH 7. </a:t>
            </a:r>
            <a:br>
              <a:rPr lang="en-AU" dirty="0"/>
            </a:br>
            <a:r>
              <a:rPr lang="en-AU" dirty="0"/>
              <a:t>Their changing point depends on the </a:t>
            </a:r>
            <a:br>
              <a:rPr lang="en-AU" dirty="0"/>
            </a:br>
            <a:r>
              <a:rPr lang="en-AU" dirty="0"/>
              <a:t>equilibrium constant for that indicator.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Universal indicator is made of a mixture of four</a:t>
            </a:r>
            <a:br>
              <a:rPr lang="en-AU" dirty="0"/>
            </a:br>
            <a:r>
              <a:rPr lang="en-AU" dirty="0"/>
              <a:t>different types of indicator. This allows it to</a:t>
            </a:r>
            <a:br>
              <a:rPr lang="en-AU" dirty="0"/>
            </a:br>
            <a:r>
              <a:rPr lang="en-AU" dirty="0"/>
              <a:t>display a wide range of colours across the pH scale.</a:t>
            </a:r>
          </a:p>
        </p:txBody>
      </p:sp>
      <p:pic>
        <p:nvPicPr>
          <p:cNvPr id="12290" name="Picture 2" descr="http://chemwiki.ucdavis.edu/@api/deki/files/51845/=indranges.gif?revision=1&amp;size=bestfit&amp;width=363&amp;height=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65" y="1845734"/>
            <a:ext cx="4166715" cy="299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2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6" y="182561"/>
            <a:ext cx="118395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Salts from acid-base reactions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560"/>
          </a:xfrm>
        </p:spPr>
        <p:txBody>
          <a:bodyPr>
            <a:normAutofit/>
          </a:bodyPr>
          <a:lstStyle/>
          <a:p>
            <a:r>
              <a:rPr lang="en-AU" b="1" dirty="0"/>
              <a:t>Salts</a:t>
            </a:r>
            <a:r>
              <a:rPr lang="en-AU" dirty="0"/>
              <a:t> are ionic compounds produced after the reaction of an acid and a base. </a:t>
            </a:r>
          </a:p>
          <a:p>
            <a:endParaRPr lang="en-AU" dirty="0"/>
          </a:p>
          <a:p>
            <a:r>
              <a:rPr lang="en-AU" dirty="0"/>
              <a:t>In general, the cation of the salt comes from the base and the anion comes from the acid.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b="1" dirty="0"/>
          </a:p>
          <a:p>
            <a:r>
              <a:rPr lang="en-AU" b="1" dirty="0"/>
              <a:t>Not all salts are neutral. Salts may be acidic or basic!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502" y="3262447"/>
            <a:ext cx="886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33CC"/>
                </a:solidFill>
              </a:rPr>
              <a:t>K</a:t>
            </a:r>
            <a:r>
              <a:rPr lang="en-AU" sz="3200" dirty="0"/>
              <a:t>OH(aq)   +   H</a:t>
            </a:r>
            <a:r>
              <a:rPr lang="en-AU" sz="3200" b="1" dirty="0">
                <a:solidFill>
                  <a:srgbClr val="FF0000"/>
                </a:solidFill>
              </a:rPr>
              <a:t>NO</a:t>
            </a:r>
            <a:r>
              <a:rPr lang="en-AU" sz="3200" b="1" baseline="-25000" dirty="0">
                <a:solidFill>
                  <a:srgbClr val="FF0000"/>
                </a:solidFill>
              </a:rPr>
              <a:t>3</a:t>
            </a:r>
            <a:r>
              <a:rPr lang="en-AU" sz="3200" dirty="0"/>
              <a:t>(aq)   </a:t>
            </a:r>
            <a:r>
              <a:rPr lang="en-AU" sz="3200" dirty="0">
                <a:sym typeface="Wingdings" panose="05000000000000000000" pitchFamily="2" charset="2"/>
              </a:rPr>
              <a:t>   </a:t>
            </a:r>
            <a:r>
              <a:rPr lang="en-AU" sz="3200" b="1" dirty="0">
                <a:solidFill>
                  <a:srgbClr val="0033CC"/>
                </a:solidFill>
                <a:sym typeface="Wingdings" panose="05000000000000000000" pitchFamily="2" charset="2"/>
              </a:rPr>
              <a:t>K</a:t>
            </a:r>
            <a:r>
              <a:rPr lang="en-AU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en-AU" sz="3200" b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AU" sz="3200" dirty="0">
                <a:sym typeface="Wingdings" panose="05000000000000000000" pitchFamily="2" charset="2"/>
              </a:rPr>
              <a:t>(aq)   +   H</a:t>
            </a:r>
            <a:r>
              <a:rPr lang="en-AU" sz="3200" baseline="-25000" dirty="0">
                <a:sym typeface="Wingdings" panose="05000000000000000000" pitchFamily="2" charset="2"/>
              </a:rPr>
              <a:t>2</a:t>
            </a:r>
            <a:r>
              <a:rPr lang="en-AU" sz="3200" dirty="0">
                <a:sym typeface="Wingdings" panose="05000000000000000000" pitchFamily="2" charset="2"/>
              </a:rPr>
              <a:t>O(ℓ)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04316" y="4106014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salt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7111264" y="3039439"/>
            <a:ext cx="287101" cy="18460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Acidic salts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560"/>
          </a:xfrm>
        </p:spPr>
        <p:txBody>
          <a:bodyPr>
            <a:normAutofit/>
          </a:bodyPr>
          <a:lstStyle/>
          <a:p>
            <a:r>
              <a:rPr lang="en-AU" b="1" dirty="0" smtClean="0"/>
              <a:t>Acidic salts </a:t>
            </a:r>
            <a:r>
              <a:rPr lang="en-AU" dirty="0" smtClean="0"/>
              <a:t>contain an ion which is a </a:t>
            </a:r>
            <a:r>
              <a:rPr lang="en-AU" b="1" dirty="0" smtClean="0"/>
              <a:t>proton donor</a:t>
            </a:r>
            <a:r>
              <a:rPr lang="en-AU" dirty="0" smtClean="0"/>
              <a:t>.</a:t>
            </a:r>
          </a:p>
          <a:p>
            <a:endParaRPr lang="en-AU" b="1" dirty="0"/>
          </a:p>
          <a:p>
            <a:r>
              <a:rPr lang="en-AU" b="1" dirty="0"/>
              <a:t>Example:	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dirty="0" smtClean="0"/>
              <a:t>Ammonium chloride is an acidic salt because ammonium ion (NH</a:t>
            </a:r>
            <a:r>
              <a:rPr lang="en-AU" baseline="-25000" dirty="0" smtClean="0"/>
              <a:t>4</a:t>
            </a:r>
            <a:r>
              <a:rPr lang="en-AU" baseline="30000" dirty="0" smtClean="0"/>
              <a:t>+</a:t>
            </a:r>
            <a:r>
              <a:rPr lang="en-AU" dirty="0" smtClean="0"/>
              <a:t>) is a proton donor.</a:t>
            </a:r>
          </a:p>
          <a:p>
            <a:endParaRPr lang="en-AU" dirty="0" smtClean="0"/>
          </a:p>
          <a:p>
            <a:r>
              <a:rPr lang="en-AU" dirty="0" smtClean="0"/>
              <a:t>When dissolved in water, the NH</a:t>
            </a:r>
            <a:r>
              <a:rPr lang="en-AU" baseline="-25000" dirty="0" smtClean="0"/>
              <a:t>4</a:t>
            </a:r>
            <a:r>
              <a:rPr lang="en-AU" baseline="30000" dirty="0" smtClean="0"/>
              <a:t>+</a:t>
            </a:r>
            <a:r>
              <a:rPr lang="en-AU" dirty="0" smtClean="0"/>
              <a:t> ion undergoes a hydrolysis reaction. </a:t>
            </a:r>
            <a:br>
              <a:rPr lang="en-AU" dirty="0" smtClean="0"/>
            </a:br>
            <a:r>
              <a:rPr lang="en-AU" dirty="0" smtClean="0"/>
              <a:t>It donates a proton to water molecules to form 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. </a:t>
            </a:r>
          </a:p>
          <a:p>
            <a:pPr algn="ctr"/>
            <a:r>
              <a:rPr lang="en-AU" b="1" dirty="0" smtClean="0"/>
              <a:t>NH</a:t>
            </a:r>
            <a:r>
              <a:rPr lang="en-AU" b="1" baseline="-25000" dirty="0" smtClean="0"/>
              <a:t>4</a:t>
            </a:r>
            <a:r>
              <a:rPr lang="en-AU" b="1" baseline="30000" dirty="0" smtClean="0"/>
              <a:t>+</a:t>
            </a:r>
            <a:r>
              <a:rPr lang="en-AU" b="1" dirty="0" smtClean="0"/>
              <a:t>(</a:t>
            </a:r>
            <a:r>
              <a:rPr lang="en-AU" b="1" dirty="0" err="1" smtClean="0"/>
              <a:t>aq</a:t>
            </a:r>
            <a:r>
              <a:rPr lang="en-AU" b="1" dirty="0" smtClean="0"/>
              <a:t>)   +   H</a:t>
            </a:r>
            <a:r>
              <a:rPr lang="en-AU" b="1" baseline="-25000" dirty="0" smtClean="0"/>
              <a:t>2</a:t>
            </a:r>
            <a:r>
              <a:rPr lang="en-AU" b="1" dirty="0" smtClean="0"/>
              <a:t>O(ℓ)   ⇌   NH</a:t>
            </a:r>
            <a:r>
              <a:rPr lang="en-AU" b="1" baseline="-25000" dirty="0" smtClean="0"/>
              <a:t>3</a:t>
            </a:r>
            <a:r>
              <a:rPr lang="en-AU" b="1" dirty="0" smtClean="0"/>
              <a:t>(</a:t>
            </a:r>
            <a:r>
              <a:rPr lang="en-AU" b="1" dirty="0" err="1" smtClean="0"/>
              <a:t>aq</a:t>
            </a:r>
            <a:r>
              <a:rPr lang="en-AU" b="1" dirty="0" smtClean="0"/>
              <a:t>)   +   H</a:t>
            </a:r>
            <a:r>
              <a:rPr lang="en-AU" b="1" baseline="-25000" dirty="0" smtClean="0"/>
              <a:t>3</a:t>
            </a:r>
            <a:r>
              <a:rPr lang="en-AU" b="1" dirty="0" smtClean="0"/>
              <a:t>O</a:t>
            </a:r>
            <a:r>
              <a:rPr lang="en-AU" b="1" baseline="30000" dirty="0" smtClean="0"/>
              <a:t>+</a:t>
            </a:r>
            <a:r>
              <a:rPr lang="en-AU" b="1" dirty="0" smtClean="0"/>
              <a:t>(</a:t>
            </a:r>
            <a:r>
              <a:rPr lang="en-AU" b="1" dirty="0" err="1" smtClean="0"/>
              <a:t>aq</a:t>
            </a:r>
            <a:r>
              <a:rPr lang="en-AU" b="1" dirty="0" smtClean="0"/>
              <a:t>)</a:t>
            </a:r>
            <a:endParaRPr lang="en-AU" b="1" dirty="0"/>
          </a:p>
          <a:p>
            <a:endParaRPr lang="en-AU" dirty="0" smtClean="0"/>
          </a:p>
          <a:p>
            <a:r>
              <a:rPr lang="en-AU" dirty="0" smtClean="0"/>
              <a:t>This increase the [H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] relative to [OH</a:t>
            </a:r>
            <a:r>
              <a:rPr lang="en-AU" baseline="30000" dirty="0" smtClean="0"/>
              <a:t>-</a:t>
            </a:r>
            <a:r>
              <a:rPr lang="en-AU" dirty="0" smtClean="0"/>
              <a:t>], therefore decreases the pH of the solution.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813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Basic salts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560"/>
          </a:xfrm>
        </p:spPr>
        <p:txBody>
          <a:bodyPr>
            <a:normAutofit/>
          </a:bodyPr>
          <a:lstStyle/>
          <a:p>
            <a:r>
              <a:rPr lang="en-AU" b="1" dirty="0" smtClean="0"/>
              <a:t>Basic salts </a:t>
            </a:r>
            <a:r>
              <a:rPr lang="en-AU" dirty="0" smtClean="0"/>
              <a:t>contain an ion which is a </a:t>
            </a:r>
            <a:r>
              <a:rPr lang="en-AU" b="1" dirty="0" smtClean="0"/>
              <a:t>proton acceptor</a:t>
            </a:r>
            <a:r>
              <a:rPr lang="en-AU" dirty="0" smtClean="0"/>
              <a:t>.</a:t>
            </a:r>
          </a:p>
          <a:p>
            <a:endParaRPr lang="en-AU" b="1" dirty="0"/>
          </a:p>
          <a:p>
            <a:r>
              <a:rPr lang="en-AU" b="1" dirty="0"/>
              <a:t>Example:	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dirty="0" smtClean="0"/>
              <a:t>Sodium acetate is a basic salt because acetate ion (CH</a:t>
            </a:r>
            <a:r>
              <a:rPr lang="en-AU" baseline="-25000" dirty="0" smtClean="0"/>
              <a:t>3</a:t>
            </a:r>
            <a:r>
              <a:rPr lang="en-AU" dirty="0" smtClean="0"/>
              <a:t>COO</a:t>
            </a:r>
            <a:r>
              <a:rPr lang="en-AU" baseline="30000" dirty="0" smtClean="0"/>
              <a:t>-</a:t>
            </a:r>
            <a:r>
              <a:rPr lang="en-AU" dirty="0" smtClean="0"/>
              <a:t>) is a proton acceptor.</a:t>
            </a:r>
          </a:p>
          <a:p>
            <a:endParaRPr lang="en-AU" dirty="0" smtClean="0"/>
          </a:p>
          <a:p>
            <a:r>
              <a:rPr lang="en-AU" dirty="0" smtClean="0"/>
              <a:t>When dissolved in water, the </a:t>
            </a:r>
            <a:r>
              <a:rPr lang="en-AU" dirty="0"/>
              <a:t>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</a:t>
            </a:r>
            <a:r>
              <a:rPr lang="en-AU" dirty="0" smtClean="0"/>
              <a:t> ion undergoes a hydrolysis reaction. </a:t>
            </a:r>
            <a:br>
              <a:rPr lang="en-AU" dirty="0" smtClean="0"/>
            </a:br>
            <a:r>
              <a:rPr lang="en-AU" dirty="0" smtClean="0"/>
              <a:t>It accepts a proton to water molecules to form OH</a:t>
            </a:r>
            <a:r>
              <a:rPr lang="en-AU" baseline="30000" dirty="0" smtClean="0"/>
              <a:t>-</a:t>
            </a:r>
            <a:r>
              <a:rPr lang="en-AU" dirty="0" smtClean="0"/>
              <a:t>. </a:t>
            </a:r>
          </a:p>
          <a:p>
            <a:pPr algn="ctr"/>
            <a:r>
              <a:rPr lang="en-AU" b="1" dirty="0"/>
              <a:t>CH</a:t>
            </a:r>
            <a:r>
              <a:rPr lang="en-AU" b="1" baseline="-25000" dirty="0"/>
              <a:t>3</a:t>
            </a:r>
            <a:r>
              <a:rPr lang="en-AU" b="1" dirty="0"/>
              <a:t>COO</a:t>
            </a:r>
            <a:r>
              <a:rPr lang="en-AU" b="1" baseline="30000" dirty="0"/>
              <a:t>-</a:t>
            </a:r>
            <a:r>
              <a:rPr lang="en-AU" b="1" dirty="0" smtClean="0"/>
              <a:t>(</a:t>
            </a:r>
            <a:r>
              <a:rPr lang="en-AU" b="1" dirty="0" err="1" smtClean="0"/>
              <a:t>aq</a:t>
            </a:r>
            <a:r>
              <a:rPr lang="en-AU" b="1" dirty="0" smtClean="0"/>
              <a:t>)   +   H</a:t>
            </a:r>
            <a:r>
              <a:rPr lang="en-AU" b="1" baseline="-25000" dirty="0" smtClean="0"/>
              <a:t>2</a:t>
            </a:r>
            <a:r>
              <a:rPr lang="en-AU" b="1" dirty="0" smtClean="0"/>
              <a:t>O(ℓ)   ⇌ CH</a:t>
            </a:r>
            <a:r>
              <a:rPr lang="en-AU" b="1" baseline="-25000" dirty="0" smtClean="0"/>
              <a:t>3</a:t>
            </a:r>
            <a:r>
              <a:rPr lang="en-AU" b="1" dirty="0" smtClean="0"/>
              <a:t>COOH(</a:t>
            </a:r>
            <a:r>
              <a:rPr lang="en-AU" b="1" dirty="0" err="1" smtClean="0"/>
              <a:t>aq</a:t>
            </a:r>
            <a:r>
              <a:rPr lang="en-AU" b="1" dirty="0" smtClean="0"/>
              <a:t>)   +   OH</a:t>
            </a:r>
            <a:r>
              <a:rPr lang="en-AU" b="1" baseline="30000" dirty="0" smtClean="0"/>
              <a:t>-</a:t>
            </a:r>
            <a:r>
              <a:rPr lang="en-AU" b="1" dirty="0" smtClean="0"/>
              <a:t>(</a:t>
            </a:r>
            <a:r>
              <a:rPr lang="en-AU" b="1" dirty="0" err="1" smtClean="0"/>
              <a:t>aq</a:t>
            </a:r>
            <a:r>
              <a:rPr lang="en-AU" b="1" dirty="0" smtClean="0"/>
              <a:t>)</a:t>
            </a:r>
            <a:endParaRPr lang="en-AU" b="1" dirty="0"/>
          </a:p>
          <a:p>
            <a:endParaRPr lang="en-AU" dirty="0" smtClean="0"/>
          </a:p>
          <a:p>
            <a:r>
              <a:rPr lang="en-AU" dirty="0" smtClean="0"/>
              <a:t>This increase the </a:t>
            </a:r>
            <a:r>
              <a:rPr lang="en-AU" dirty="0"/>
              <a:t>[OH</a:t>
            </a:r>
            <a:r>
              <a:rPr lang="en-AU" baseline="30000" dirty="0"/>
              <a:t>-</a:t>
            </a:r>
            <a:r>
              <a:rPr lang="en-AU" dirty="0"/>
              <a:t>] </a:t>
            </a:r>
            <a:r>
              <a:rPr lang="en-AU" dirty="0" smtClean="0"/>
              <a:t>relative to [</a:t>
            </a:r>
            <a:r>
              <a:rPr lang="en-AU" dirty="0"/>
              <a:t>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] </a:t>
            </a:r>
            <a:r>
              <a:rPr lang="en-AU" dirty="0" smtClean="0"/>
              <a:t>, therefore increases the pH of the solution.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72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Historical Models of Acids &amp;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5722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Davy (1810s):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Discovered the element chlorine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Showed that the substance ‘</a:t>
            </a:r>
            <a:r>
              <a:rPr lang="en-US" dirty="0" err="1" smtClean="0"/>
              <a:t>oxymuriatic</a:t>
            </a:r>
            <a:r>
              <a:rPr lang="en-US" dirty="0" smtClean="0"/>
              <a:t> acid’ (now called hydrochloric acid) </a:t>
            </a:r>
            <a:r>
              <a:rPr lang="en-US" u="sng" dirty="0" smtClean="0"/>
              <a:t>didn’t contain oxygen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This contradicted previous model of acids &amp; bases. Davy instead proposed acids contain hydrogen.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Von Liebig extended Davy’s theory by defining acids as substances that contain replaceable hydrogen </a:t>
            </a:r>
            <a:br>
              <a:rPr lang="en-US" dirty="0" smtClean="0"/>
            </a:br>
            <a:r>
              <a:rPr lang="en-US" dirty="0" smtClean="0"/>
              <a:t>(hydrogen that can be replaced by metals)</a:t>
            </a:r>
          </a:p>
          <a:p>
            <a:pPr lvl="1"/>
            <a:endParaRPr lang="en-AU" sz="2000" b="1" dirty="0"/>
          </a:p>
          <a:p>
            <a:pPr marL="201168" lvl="1" indent="0">
              <a:buNone/>
            </a:pPr>
            <a:r>
              <a:rPr lang="en-AU" sz="2000" b="1" dirty="0"/>
              <a:t>e.g.      2 </a:t>
            </a:r>
            <a:r>
              <a:rPr lang="en-AU" sz="2000" b="1" dirty="0">
                <a:solidFill>
                  <a:srgbClr val="FF0000"/>
                </a:solidFill>
              </a:rPr>
              <a:t>H</a:t>
            </a:r>
            <a:r>
              <a:rPr lang="en-AU" sz="2000" b="1" dirty="0"/>
              <a:t>Cℓ    +    </a:t>
            </a:r>
            <a:r>
              <a:rPr lang="en-AU" sz="2000" b="1" dirty="0">
                <a:solidFill>
                  <a:schemeClr val="accent4">
                    <a:lumMod val="50000"/>
                  </a:schemeClr>
                </a:solidFill>
              </a:rPr>
              <a:t>Zn</a:t>
            </a:r>
            <a:r>
              <a:rPr lang="en-AU" sz="2000" b="1" dirty="0"/>
              <a:t>    </a:t>
            </a:r>
            <a:r>
              <a:rPr lang="en-AU" sz="2000" b="1" dirty="0">
                <a:sym typeface="Wingdings" panose="05000000000000000000" pitchFamily="2" charset="2"/>
              </a:rPr>
              <a:t>    </a:t>
            </a:r>
            <a:r>
              <a:rPr lang="en-AU" sz="2000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Zn</a:t>
            </a:r>
            <a:r>
              <a:rPr lang="en-AU" sz="2000" b="1" dirty="0" err="1">
                <a:sym typeface="Wingdings" panose="05000000000000000000" pitchFamily="2" charset="2"/>
              </a:rPr>
              <a:t>C</a:t>
            </a:r>
            <a:r>
              <a:rPr lang="en-AU" sz="2000" b="1" dirty="0">
                <a:sym typeface="Wingdings" panose="05000000000000000000" pitchFamily="2" charset="2"/>
              </a:rPr>
              <a:t>ℓ</a:t>
            </a:r>
            <a:r>
              <a:rPr lang="en-AU" sz="2000" b="1" baseline="-25000" dirty="0">
                <a:sym typeface="Wingdings" panose="05000000000000000000" pitchFamily="2" charset="2"/>
              </a:rPr>
              <a:t>2</a:t>
            </a:r>
            <a:r>
              <a:rPr lang="en-AU" sz="2000" b="1" dirty="0">
                <a:sym typeface="Wingdings" panose="05000000000000000000" pitchFamily="2" charset="2"/>
              </a:rPr>
              <a:t>    +    </a:t>
            </a:r>
            <a:r>
              <a:rPr lang="en-AU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AU" sz="2000" b="1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Neutral salts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560"/>
          </a:xfrm>
        </p:spPr>
        <p:txBody>
          <a:bodyPr>
            <a:normAutofit/>
          </a:bodyPr>
          <a:lstStyle/>
          <a:p>
            <a:r>
              <a:rPr lang="en-AU" b="1" dirty="0" smtClean="0"/>
              <a:t>Neutral salts do not contain protons acceptors or donors.</a:t>
            </a:r>
            <a:endParaRPr lang="en-AU" dirty="0" smtClean="0"/>
          </a:p>
          <a:p>
            <a:endParaRPr lang="en-AU" b="1" dirty="0"/>
          </a:p>
          <a:p>
            <a:r>
              <a:rPr lang="en-AU" b="1" dirty="0"/>
              <a:t>Example:	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dirty="0" smtClean="0"/>
              <a:t>Sodium chloride is a neutral salt. </a:t>
            </a:r>
          </a:p>
          <a:p>
            <a:r>
              <a:rPr lang="en-AU" dirty="0" smtClean="0"/>
              <a:t>Neither ion undergoes hydrolysis with water to accept or donate protons.</a:t>
            </a:r>
          </a:p>
          <a:p>
            <a:endParaRPr lang="en-AU" dirty="0" smtClean="0"/>
          </a:p>
          <a:p>
            <a:r>
              <a:rPr lang="en-AU" b="1" dirty="0" smtClean="0"/>
              <a:t>**BE CAREFUL** </a:t>
            </a:r>
            <a:br>
              <a:rPr lang="en-AU" b="1" dirty="0" smtClean="0"/>
            </a:br>
            <a:r>
              <a:rPr lang="en-AU" dirty="0" smtClean="0"/>
              <a:t>Some students </a:t>
            </a:r>
            <a:r>
              <a:rPr lang="en-AU" b="1" dirty="0" smtClean="0">
                <a:solidFill>
                  <a:srgbClr val="FF0000"/>
                </a:solidFill>
              </a:rPr>
              <a:t>incorrectly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assume Cℓ</a:t>
            </a:r>
            <a:r>
              <a:rPr lang="en-AU" baseline="30000" dirty="0" smtClean="0"/>
              <a:t>-</a:t>
            </a:r>
            <a:r>
              <a:rPr lang="en-AU" dirty="0" smtClean="0"/>
              <a:t> could accept protons to form HCℓ </a:t>
            </a:r>
          </a:p>
          <a:p>
            <a:r>
              <a:rPr lang="en-AU" dirty="0" smtClean="0"/>
              <a:t>This isn’t true because HCℓ is a </a:t>
            </a:r>
            <a:r>
              <a:rPr lang="en-AU" b="1" dirty="0" smtClean="0"/>
              <a:t>strong acid</a:t>
            </a:r>
            <a:r>
              <a:rPr lang="en-AU" dirty="0" smtClean="0"/>
              <a:t>.        HCℓ + H</a:t>
            </a:r>
            <a:r>
              <a:rPr lang="en-AU" baseline="-25000" dirty="0" smtClean="0"/>
              <a:t>2</a:t>
            </a:r>
            <a:r>
              <a:rPr lang="en-AU" dirty="0" smtClean="0"/>
              <a:t>O </a:t>
            </a:r>
            <a:r>
              <a:rPr lang="is-IS" dirty="0" smtClean="0"/>
              <a:t>→</a:t>
            </a:r>
            <a:r>
              <a:rPr lang="en-AU" dirty="0" smtClean="0"/>
              <a:t> Cℓ</a:t>
            </a:r>
            <a:r>
              <a:rPr lang="en-AU" baseline="30000" dirty="0" smtClean="0"/>
              <a:t>-</a:t>
            </a:r>
            <a:r>
              <a:rPr lang="en-AU" dirty="0" smtClean="0"/>
              <a:t> + 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</a:p>
          <a:p>
            <a:r>
              <a:rPr lang="en-AU" dirty="0" smtClean="0"/>
              <a:t>If Cℓ- </a:t>
            </a:r>
            <a:r>
              <a:rPr lang="en-AU" i="1" dirty="0" smtClean="0"/>
              <a:t>could</a:t>
            </a:r>
            <a:r>
              <a:rPr lang="en-AU" dirty="0" smtClean="0"/>
              <a:t> accept protons to form HCℓ then the above would be a </a:t>
            </a:r>
            <a:r>
              <a:rPr lang="en-AU" u="sng" dirty="0" smtClean="0"/>
              <a:t>reversible reaction</a:t>
            </a:r>
            <a:r>
              <a:rPr lang="en-AU" dirty="0" smtClean="0"/>
              <a:t> and HCℓ would be a </a:t>
            </a:r>
            <a:r>
              <a:rPr lang="en-AU" b="1" dirty="0" smtClean="0"/>
              <a:t>weak acid</a:t>
            </a:r>
            <a:r>
              <a:rPr lang="en-AU" u="sng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73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 smtClean="0"/>
              <a:t>Shortcut</a:t>
            </a:r>
            <a:r>
              <a:rPr lang="is-IS" b="1" i="1" dirty="0" smtClean="0"/>
              <a:t>…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560"/>
          </a:xfrm>
        </p:spPr>
        <p:txBody>
          <a:bodyPr>
            <a:normAutofit/>
          </a:bodyPr>
          <a:lstStyle/>
          <a:p>
            <a:r>
              <a:rPr lang="en-AU" dirty="0" smtClean="0"/>
              <a:t>You may have noticed a pattern</a:t>
            </a:r>
            <a:r>
              <a:rPr lang="is-IS" dirty="0" smtClean="0"/>
              <a:t>…</a:t>
            </a:r>
          </a:p>
          <a:p>
            <a:r>
              <a:rPr lang="en-AU" i="1" dirty="0" smtClean="0"/>
              <a:t>Basic salts</a:t>
            </a:r>
            <a:r>
              <a:rPr lang="en-AU" dirty="0" smtClean="0"/>
              <a:t>   (e.g. NaCH</a:t>
            </a:r>
            <a:r>
              <a:rPr lang="en-AU" baseline="-25000" dirty="0" smtClean="0"/>
              <a:t>3</a:t>
            </a:r>
            <a:r>
              <a:rPr lang="en-AU" dirty="0" smtClean="0"/>
              <a:t>COO) 	contain an ion from a </a:t>
            </a:r>
            <a:r>
              <a:rPr lang="en-AU" i="1" dirty="0" smtClean="0"/>
              <a:t>weak acid</a:t>
            </a:r>
            <a:r>
              <a:rPr lang="en-AU" dirty="0" smtClean="0"/>
              <a:t>   </a:t>
            </a:r>
            <a:endParaRPr lang="en-AU" i="1" dirty="0" smtClean="0"/>
          </a:p>
          <a:p>
            <a:r>
              <a:rPr lang="en-AU" i="1" dirty="0" smtClean="0"/>
              <a:t>Acidic salts</a:t>
            </a:r>
            <a:r>
              <a:rPr lang="en-AU" dirty="0" smtClean="0"/>
              <a:t>  (e.g. NH</a:t>
            </a:r>
            <a:r>
              <a:rPr lang="en-AU" baseline="-25000" dirty="0" smtClean="0"/>
              <a:t>4</a:t>
            </a:r>
            <a:r>
              <a:rPr lang="en-AU" dirty="0" smtClean="0"/>
              <a:t>Cℓ)  		contain an ion from a </a:t>
            </a:r>
            <a:r>
              <a:rPr lang="en-AU" i="1" dirty="0" smtClean="0"/>
              <a:t>weak base</a:t>
            </a:r>
            <a:endParaRPr lang="en-AU" dirty="0" smtClean="0"/>
          </a:p>
          <a:p>
            <a:r>
              <a:rPr lang="en-AU" i="1" dirty="0" smtClean="0"/>
              <a:t>Neutral salts</a:t>
            </a:r>
            <a:r>
              <a:rPr lang="en-AU" dirty="0" smtClean="0"/>
              <a:t>   (e.g. NaOH) 	contain ions from strong acids and bases</a:t>
            </a:r>
            <a:endParaRPr lang="en-AU" i="1" dirty="0" smtClean="0"/>
          </a:p>
          <a:p>
            <a:endParaRPr lang="en-AU" b="1" dirty="0" smtClean="0"/>
          </a:p>
          <a:p>
            <a:r>
              <a:rPr lang="en-AU" dirty="0" smtClean="0"/>
              <a:t>This can be used as a shortcut to quickly figure out if a salt is acidic, basic or neutral.</a:t>
            </a:r>
          </a:p>
          <a:p>
            <a:r>
              <a:rPr lang="en-AU" dirty="0" smtClean="0"/>
              <a:t>But it is not an </a:t>
            </a:r>
            <a:r>
              <a:rPr lang="en-AU" b="1" dirty="0" smtClean="0"/>
              <a:t>explanation</a:t>
            </a:r>
            <a:r>
              <a:rPr lang="en-AU" dirty="0" smtClean="0"/>
              <a:t>. 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If it asks ‘</a:t>
            </a:r>
            <a:r>
              <a:rPr lang="en-AU" i="1" dirty="0" smtClean="0"/>
              <a:t>why is sodium acetate a basic salt</a:t>
            </a:r>
            <a:r>
              <a:rPr lang="en-AU" dirty="0" smtClean="0"/>
              <a:t>’ you can’t say ‘</a:t>
            </a:r>
            <a:r>
              <a:rPr lang="en-AU" i="1" dirty="0" smtClean="0"/>
              <a:t>because acetic acid is a weak acid</a:t>
            </a:r>
            <a:r>
              <a:rPr lang="en-AU" dirty="0" smtClean="0"/>
              <a:t>’.</a:t>
            </a:r>
            <a:br>
              <a:rPr lang="en-AU" dirty="0" smtClean="0"/>
            </a:br>
            <a:r>
              <a:rPr lang="en-AU" dirty="0" smtClean="0"/>
              <a:t>You would have to talk about the acetate ion accepting a proton, give the equation and state how it affects the [H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] and [OH</a:t>
            </a:r>
            <a:r>
              <a:rPr lang="en-AU" baseline="30000" dirty="0" smtClean="0"/>
              <a:t>-</a:t>
            </a:r>
            <a:r>
              <a:rPr lang="en-AU" dirty="0" smtClean="0"/>
              <a:t>] in solution.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6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Salts from </a:t>
            </a:r>
            <a:r>
              <a:rPr lang="en-AU" b="1" dirty="0" err="1"/>
              <a:t>polyprotic</a:t>
            </a:r>
            <a:r>
              <a:rPr lang="en-AU" b="1" dirty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1845734"/>
            <a:ext cx="10981427" cy="4023360"/>
          </a:xfrm>
        </p:spPr>
        <p:txBody>
          <a:bodyPr>
            <a:normAutofit/>
          </a:bodyPr>
          <a:lstStyle/>
          <a:p>
            <a:r>
              <a:rPr lang="en-AU" dirty="0"/>
              <a:t>If is salt is produced from a </a:t>
            </a:r>
            <a:r>
              <a:rPr lang="en-AU" b="1" dirty="0" err="1"/>
              <a:t>polyprotic</a:t>
            </a:r>
            <a:r>
              <a:rPr lang="en-AU" b="1" dirty="0"/>
              <a:t> acid</a:t>
            </a:r>
            <a:r>
              <a:rPr lang="en-AU" dirty="0"/>
              <a:t>, then the resulting salt might be acidic </a:t>
            </a:r>
            <a:r>
              <a:rPr lang="en-AU" b="1" dirty="0"/>
              <a:t>or</a:t>
            </a:r>
            <a:r>
              <a:rPr lang="en-AU" dirty="0"/>
              <a:t> basic, depending on which acid is involved.</a:t>
            </a:r>
          </a:p>
          <a:p>
            <a:endParaRPr lang="en-AU" dirty="0"/>
          </a:p>
          <a:p>
            <a:r>
              <a:rPr lang="en-AU" dirty="0"/>
              <a:t>Consider the salt sodium hydrogencarbonate (NaHCO</a:t>
            </a:r>
            <a:r>
              <a:rPr lang="en-AU" baseline="-25000" dirty="0"/>
              <a:t>3</a:t>
            </a:r>
            <a:r>
              <a:rPr lang="en-AU" dirty="0"/>
              <a:t>). When dissolved in water, it will first dissociate and then the HCO</a:t>
            </a:r>
            <a:r>
              <a:rPr lang="en-AU" baseline="-25000" dirty="0"/>
              <a:t>3</a:t>
            </a:r>
            <a:r>
              <a:rPr lang="en-AU" baseline="30000" dirty="0"/>
              <a:t>-</a:t>
            </a:r>
            <a:r>
              <a:rPr lang="en-AU" dirty="0"/>
              <a:t> can react with water. But it can do so in two different ways…</a:t>
            </a:r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HCO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2-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O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	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loses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acidic</a:t>
            </a:r>
            <a:endParaRPr lang="en-AU" b="1" i="1" dirty="0">
              <a:sym typeface="Wingdings" panose="05000000000000000000" pitchFamily="2" charset="2"/>
            </a:endParaRPr>
          </a:p>
          <a:p>
            <a:r>
              <a:rPr lang="en-AU" b="1" dirty="0">
                <a:sym typeface="Wingdings" panose="05000000000000000000" pitchFamily="2" charset="2"/>
              </a:rPr>
              <a:t>     or</a:t>
            </a:r>
          </a:p>
          <a:p>
            <a:r>
              <a:rPr lang="en-AU" dirty="0">
                <a:sym typeface="Wingdings" panose="05000000000000000000" pitchFamily="2" charset="2"/>
              </a:rPr>
              <a:t>HCO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(aq)   +  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	</a:t>
            </a:r>
            <a:r>
              <a:rPr lang="en-AU" sz="1700" dirty="0">
                <a:sym typeface="Wingdings" panose="05000000000000000000" pitchFamily="2" charset="2"/>
              </a:rPr>
              <a:t>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gains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basic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Salts from </a:t>
            </a:r>
            <a:r>
              <a:rPr lang="en-AU" b="1" dirty="0" err="1"/>
              <a:t>polyprotic</a:t>
            </a:r>
            <a:r>
              <a:rPr lang="en-AU" b="1" dirty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1845733"/>
            <a:ext cx="10981427" cy="4460175"/>
          </a:xfrm>
        </p:spPr>
        <p:txBody>
          <a:bodyPr>
            <a:normAutofit/>
          </a:bodyPr>
          <a:lstStyle/>
          <a:p>
            <a:r>
              <a:rPr lang="en-AU" dirty="0">
                <a:sym typeface="Wingdings" panose="05000000000000000000" pitchFamily="2" charset="2"/>
              </a:rPr>
              <a:t>HCO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2-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O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	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loses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acidic</a:t>
            </a:r>
            <a:endParaRPr lang="en-AU" b="1" i="1" dirty="0">
              <a:sym typeface="Wingdings" panose="05000000000000000000" pitchFamily="2" charset="2"/>
            </a:endParaRPr>
          </a:p>
          <a:p>
            <a:r>
              <a:rPr lang="en-AU" b="1" dirty="0">
                <a:sym typeface="Wingdings" panose="05000000000000000000" pitchFamily="2" charset="2"/>
              </a:rPr>
              <a:t>     or</a:t>
            </a:r>
          </a:p>
          <a:p>
            <a:r>
              <a:rPr lang="en-AU" dirty="0">
                <a:sym typeface="Wingdings" panose="05000000000000000000" pitchFamily="2" charset="2"/>
              </a:rPr>
              <a:t>HCO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(aq)   +  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	</a:t>
            </a:r>
            <a:r>
              <a:rPr lang="en-AU" sz="1700" dirty="0">
                <a:sym typeface="Wingdings" panose="05000000000000000000" pitchFamily="2" charset="2"/>
              </a:rPr>
              <a:t>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gains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basic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The final pH of the solution depends on which of the above reactions occurs to the greatest extent. 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This could be compared using </a:t>
            </a:r>
            <a:r>
              <a:rPr lang="en-AU" b="1" dirty="0">
                <a:sym typeface="Wingdings" panose="05000000000000000000" pitchFamily="2" charset="2"/>
              </a:rPr>
              <a:t>equilibrium constants</a:t>
            </a:r>
            <a:r>
              <a:rPr lang="en-AU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i="1" dirty="0">
                <a:sym typeface="Wingdings" panose="05000000000000000000" pitchFamily="2" charset="2"/>
              </a:rPr>
              <a:t>Based on the </a:t>
            </a:r>
            <a:r>
              <a:rPr lang="en-AU" i="1" dirty="0" err="1">
                <a:sym typeface="Wingdings" panose="05000000000000000000" pitchFamily="2" charset="2"/>
              </a:rPr>
              <a:t>K</a:t>
            </a:r>
            <a:r>
              <a:rPr lang="en-AU" i="1" baseline="-25000" dirty="0" err="1">
                <a:sym typeface="Wingdings" panose="05000000000000000000" pitchFamily="2" charset="2"/>
              </a:rPr>
              <a:t>a</a:t>
            </a:r>
            <a:r>
              <a:rPr lang="en-AU" i="1" dirty="0">
                <a:sym typeface="Wingdings" panose="05000000000000000000" pitchFamily="2" charset="2"/>
              </a:rPr>
              <a:t> and K</a:t>
            </a:r>
            <a:r>
              <a:rPr lang="en-AU" i="1" baseline="-25000" dirty="0">
                <a:sym typeface="Wingdings" panose="05000000000000000000" pitchFamily="2" charset="2"/>
              </a:rPr>
              <a:t>b</a:t>
            </a:r>
            <a:r>
              <a:rPr lang="en-AU" i="1" dirty="0">
                <a:sym typeface="Wingdings" panose="05000000000000000000" pitchFamily="2" charset="2"/>
              </a:rPr>
              <a:t> values, would the HCO</a:t>
            </a:r>
            <a:r>
              <a:rPr lang="en-AU" i="1" baseline="-25000" dirty="0">
                <a:sym typeface="Wingdings" panose="05000000000000000000" pitchFamily="2" charset="2"/>
              </a:rPr>
              <a:t>3</a:t>
            </a:r>
            <a:r>
              <a:rPr lang="en-AU" i="1" baseline="30000" dirty="0">
                <a:sym typeface="Wingdings" panose="05000000000000000000" pitchFamily="2" charset="2"/>
              </a:rPr>
              <a:t>-</a:t>
            </a:r>
            <a:r>
              <a:rPr lang="en-AU" i="1" dirty="0">
                <a:sym typeface="Wingdings" panose="05000000000000000000" pitchFamily="2" charset="2"/>
              </a:rPr>
              <a:t> form an acidic or basic solution? Explain.</a:t>
            </a: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475" y="4535541"/>
                <a:ext cx="4628445" cy="711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00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AU" sz="20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i="0">
                                      <a:latin typeface="Cambria Math" panose="02040503050406030204" pitchFamily="18" charset="0"/>
                                    </a:rPr>
                                    <m:t>HCO</m:t>
                                  </m:r>
                                </m:e>
                                <m:sub>
                                  <m:r>
                                    <a:rPr lang="en-AU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AU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.8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5" y="4535541"/>
                <a:ext cx="4628445" cy="711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7235" y="4535541"/>
                <a:ext cx="4628445" cy="663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OH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HCO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35" y="4535541"/>
                <a:ext cx="4628445" cy="663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4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Salts from </a:t>
            </a:r>
            <a:r>
              <a:rPr lang="en-AU" b="1" dirty="0" err="1"/>
              <a:t>polyprotic</a:t>
            </a:r>
            <a:r>
              <a:rPr lang="en-AU" b="1" dirty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1262"/>
          </a:xfrm>
        </p:spPr>
        <p:txBody>
          <a:bodyPr/>
          <a:lstStyle/>
          <a:p>
            <a:r>
              <a:rPr lang="en-AU" dirty="0"/>
              <a:t>Unless provided with </a:t>
            </a:r>
            <a:r>
              <a:rPr lang="en-AU" dirty="0" err="1"/>
              <a:t>K</a:t>
            </a:r>
            <a:r>
              <a:rPr lang="en-AU" baseline="-25000" dirty="0" err="1"/>
              <a:t>a</a:t>
            </a:r>
            <a:r>
              <a:rPr lang="en-AU" dirty="0"/>
              <a:t> and K</a:t>
            </a:r>
            <a:r>
              <a:rPr lang="en-AU" baseline="-25000" dirty="0"/>
              <a:t>b</a:t>
            </a:r>
            <a:r>
              <a:rPr lang="en-AU" dirty="0"/>
              <a:t> values in a test, there is no way to determine whether an ion like HCO</a:t>
            </a:r>
            <a:r>
              <a:rPr lang="en-AU" baseline="-25000" dirty="0"/>
              <a:t>3</a:t>
            </a:r>
            <a:r>
              <a:rPr lang="en-AU" baseline="30000" dirty="0"/>
              <a:t>-</a:t>
            </a:r>
            <a:r>
              <a:rPr lang="en-AU" dirty="0"/>
              <a:t> would form an acidic or basic solution. </a:t>
            </a:r>
          </a:p>
          <a:p>
            <a:endParaRPr lang="en-AU" dirty="0"/>
          </a:p>
          <a:p>
            <a:r>
              <a:rPr lang="en-AU" dirty="0"/>
              <a:t>That means that you will have to </a:t>
            </a:r>
            <a:r>
              <a:rPr lang="en-AU" b="1" u="sng" dirty="0"/>
              <a:t>memorise</a:t>
            </a:r>
            <a:r>
              <a:rPr lang="en-AU" dirty="0"/>
              <a:t> the following table so you can correctly remember which salts from </a:t>
            </a:r>
            <a:r>
              <a:rPr lang="en-AU" dirty="0" err="1"/>
              <a:t>polyprotic</a:t>
            </a:r>
            <a:r>
              <a:rPr lang="en-AU" dirty="0"/>
              <a:t> acids are acidic, basic and neutral.</a:t>
            </a:r>
            <a:endParaRPr lang="en-AU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08120"/>
              </p:ext>
            </p:extLst>
          </p:nvPr>
        </p:nvGraphicFramePr>
        <p:xfrm>
          <a:off x="2426346" y="3781616"/>
          <a:ext cx="7053566" cy="2423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045">
                  <a:extLst>
                    <a:ext uri="{9D8B030D-6E8A-4147-A177-3AD203B41FA5}">
                      <a16:colId xmlns:a16="http://schemas.microsoft.com/office/drawing/2014/main" xmlns="" val="597082428"/>
                    </a:ext>
                  </a:extLst>
                </a:gridCol>
                <a:gridCol w="2794958">
                  <a:extLst>
                    <a:ext uri="{9D8B030D-6E8A-4147-A177-3AD203B41FA5}">
                      <a16:colId xmlns:a16="http://schemas.microsoft.com/office/drawing/2014/main" xmlns="" val="3201527057"/>
                    </a:ext>
                  </a:extLst>
                </a:gridCol>
                <a:gridCol w="2665563">
                  <a:extLst>
                    <a:ext uri="{9D8B030D-6E8A-4147-A177-3AD203B41FA5}">
                      <a16:colId xmlns:a16="http://schemas.microsoft.com/office/drawing/2014/main" xmlns="" val="2344086243"/>
                    </a:ext>
                  </a:extLst>
                </a:gridCol>
              </a:tblGrid>
              <a:tr h="54205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Related</a:t>
                      </a:r>
                      <a:r>
                        <a:rPr lang="en-AU" baseline="0" dirty="0"/>
                        <a:t> acid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Acidic ions</a:t>
                      </a:r>
                    </a:p>
                    <a:p>
                      <a:pPr algn="ctr"/>
                      <a:r>
                        <a:rPr lang="en-AU" sz="1400" dirty="0"/>
                        <a:t>(will donate proton and form H</a:t>
                      </a:r>
                      <a:r>
                        <a:rPr lang="en-AU" sz="1400" baseline="-25000" dirty="0"/>
                        <a:t>3</a:t>
                      </a:r>
                      <a:r>
                        <a:rPr lang="en-AU" sz="1400" dirty="0"/>
                        <a:t>O</a:t>
                      </a:r>
                      <a:r>
                        <a:rPr lang="en-AU" sz="1400" baseline="30000" dirty="0"/>
                        <a:t>+</a:t>
                      </a:r>
                      <a:r>
                        <a:rPr lang="en-AU" sz="1400" baseline="0" dirty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Basic ions</a:t>
                      </a:r>
                    </a:p>
                    <a:p>
                      <a:pPr algn="ctr"/>
                      <a:r>
                        <a:rPr lang="en-AU" sz="1400" dirty="0"/>
                        <a:t>(will accept proton and form OH</a:t>
                      </a:r>
                      <a:r>
                        <a:rPr lang="en-AU" sz="1400" baseline="30000" dirty="0"/>
                        <a:t>-</a:t>
                      </a:r>
                      <a:r>
                        <a:rPr lang="en-AU" sz="1400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08257009"/>
                  </a:ext>
                </a:extLst>
              </a:tr>
              <a:tr h="602643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Sulfuric acid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HSO</a:t>
                      </a:r>
                      <a:r>
                        <a:rPr lang="en-AU" sz="1600" baseline="-25000" dirty="0"/>
                        <a:t>4</a:t>
                      </a:r>
                      <a:r>
                        <a:rPr lang="en-AU" sz="1600" baseline="30000" dirty="0"/>
                        <a:t>-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SO</a:t>
                      </a:r>
                      <a:r>
                        <a:rPr lang="en-AU" sz="1600" baseline="-25000" dirty="0"/>
                        <a:t>4</a:t>
                      </a:r>
                      <a:r>
                        <a:rPr lang="en-AU" sz="1600" baseline="30000" dirty="0"/>
                        <a:t>2-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3280557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Carbonic acid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HCO</a:t>
                      </a:r>
                      <a:r>
                        <a:rPr lang="en-AU" sz="1600" baseline="-25000" dirty="0"/>
                        <a:t>3</a:t>
                      </a:r>
                      <a:r>
                        <a:rPr lang="en-AU" sz="1600" baseline="30000" dirty="0"/>
                        <a:t>-</a:t>
                      </a:r>
                      <a:endParaRPr lang="en-AU" sz="1600" baseline="0" dirty="0"/>
                    </a:p>
                    <a:p>
                      <a:pPr algn="ctr"/>
                      <a:r>
                        <a:rPr lang="en-AU" sz="1600" baseline="0" dirty="0"/>
                        <a:t>CO</a:t>
                      </a:r>
                      <a:r>
                        <a:rPr lang="en-AU" sz="1600" baseline="-25000" dirty="0"/>
                        <a:t>3</a:t>
                      </a:r>
                      <a:r>
                        <a:rPr lang="en-AU" sz="1600" baseline="30000" dirty="0"/>
                        <a:t>2-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4215070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Phosphoric acid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H</a:t>
                      </a:r>
                      <a:r>
                        <a:rPr lang="en-AU" sz="1600" baseline="-25000" dirty="0"/>
                        <a:t>2</a:t>
                      </a:r>
                      <a:r>
                        <a:rPr lang="en-AU" sz="1600" baseline="0" dirty="0"/>
                        <a:t>PO</a:t>
                      </a:r>
                      <a:r>
                        <a:rPr lang="en-AU" sz="1600" baseline="-25000" dirty="0"/>
                        <a:t>4</a:t>
                      </a:r>
                      <a:r>
                        <a:rPr lang="en-AU" sz="1600" baseline="30000" dirty="0"/>
                        <a:t>-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HPO</a:t>
                      </a:r>
                      <a:r>
                        <a:rPr lang="en-AU" sz="1600" baseline="-25000" dirty="0"/>
                        <a:t>4</a:t>
                      </a:r>
                      <a:r>
                        <a:rPr lang="en-AU" sz="1600" baseline="30000" dirty="0"/>
                        <a:t>2-</a:t>
                      </a:r>
                      <a:endParaRPr lang="en-AU" sz="1600" baseline="0" dirty="0"/>
                    </a:p>
                    <a:p>
                      <a:pPr algn="ctr"/>
                      <a:r>
                        <a:rPr lang="en-AU" sz="1600" baseline="0" dirty="0"/>
                        <a:t>PO</a:t>
                      </a:r>
                      <a:r>
                        <a:rPr lang="en-AU" sz="1600" baseline="-25000" dirty="0"/>
                        <a:t>4</a:t>
                      </a:r>
                      <a:r>
                        <a:rPr lang="en-AU" sz="1600" baseline="30000" dirty="0"/>
                        <a:t>3-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8728026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 rot="1661158">
            <a:off x="9779909" y="4007507"/>
            <a:ext cx="2242868" cy="157305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If you can’t remember in a test, guess </a:t>
            </a:r>
            <a:r>
              <a:rPr lang="en-AU" sz="1400" b="1" u="sng" dirty="0"/>
              <a:t>basic</a:t>
            </a:r>
            <a:endParaRPr lang="en-US" sz="1400" b="1" dirty="0"/>
          </a:p>
        </p:txBody>
      </p:sp>
      <p:sp>
        <p:nvSpPr>
          <p:cNvPr id="6" name="Cloud 5"/>
          <p:cNvSpPr/>
          <p:nvPr/>
        </p:nvSpPr>
        <p:spPr>
          <a:xfrm rot="20843261">
            <a:off x="38797" y="4112749"/>
            <a:ext cx="2242868" cy="157305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Salts from the first ionisation of sulfuric and phosphoric are </a:t>
            </a:r>
            <a:r>
              <a:rPr lang="en-AU" sz="1400" b="1" u="sng" dirty="0"/>
              <a:t>acidic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9021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(Questions from next page)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9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Water as an electrolyte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/>
                  <a:t>Water is a weak electrolyte. It can self-ionise to produce OH</a:t>
                </a:r>
                <a:r>
                  <a:rPr lang="en-AU" baseline="30000" dirty="0"/>
                  <a:t>-</a:t>
                </a:r>
                <a:r>
                  <a:rPr lang="en-AU" dirty="0"/>
                  <a:t> and H</a:t>
                </a:r>
                <a:r>
                  <a:rPr lang="en-AU" baseline="30000" dirty="0"/>
                  <a:t>+</a:t>
                </a:r>
                <a:r>
                  <a:rPr lang="en-AU" dirty="0"/>
                  <a:t>.</a:t>
                </a:r>
              </a:p>
              <a:p>
                <a:pPr algn="ctr"/>
                <a:r>
                  <a:rPr lang="en-AU" sz="2400" dirty="0"/>
                  <a:t>H</a:t>
                </a:r>
                <a:r>
                  <a:rPr lang="en-AU" sz="2400" baseline="-25000" dirty="0"/>
                  <a:t>2</a:t>
                </a:r>
                <a:r>
                  <a:rPr lang="en-AU" sz="2400" dirty="0"/>
                  <a:t>O(ℓ)   +   H</a:t>
                </a:r>
                <a:r>
                  <a:rPr lang="en-AU" sz="2400" baseline="-25000" dirty="0"/>
                  <a:t>2</a:t>
                </a:r>
                <a:r>
                  <a:rPr lang="en-AU" sz="2400" dirty="0"/>
                  <a:t>O(ℓ)   ⇌   H</a:t>
                </a:r>
                <a:r>
                  <a:rPr lang="en-AU" sz="2400" baseline="-25000" dirty="0"/>
                  <a:t>3</a:t>
                </a:r>
                <a:r>
                  <a:rPr lang="en-AU" sz="2400" dirty="0"/>
                  <a:t>O</a:t>
                </a:r>
                <a:r>
                  <a:rPr lang="en-AU" sz="2400" baseline="30000" dirty="0"/>
                  <a:t>+</a:t>
                </a:r>
                <a:r>
                  <a:rPr lang="en-AU" sz="2400" dirty="0"/>
                  <a:t>(aq)   +   OH</a:t>
                </a:r>
                <a:r>
                  <a:rPr lang="en-AU" sz="2400" baseline="30000" dirty="0"/>
                  <a:t>-</a:t>
                </a:r>
                <a:r>
                  <a:rPr lang="en-AU" sz="2400" dirty="0"/>
                  <a:t>(aq)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As with other equilibrium reactions we can write an equation for the equilibrium constant. </a:t>
                </a:r>
                <a:br>
                  <a:rPr lang="en-AU" dirty="0"/>
                </a:br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p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OH</m:t>
                        </m:r>
                      </m:e>
                      <m:sup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At 25</a:t>
                </a:r>
                <a:r>
                  <a:rPr lang="en-AU" baseline="30000" dirty="0"/>
                  <a:t> </a:t>
                </a:r>
                <a:r>
                  <a:rPr lang="en-AU" dirty="0"/>
                  <a:t>°C, K</a:t>
                </a:r>
                <a:r>
                  <a:rPr lang="en-AU" baseline="-25000" dirty="0"/>
                  <a:t>w</a:t>
                </a:r>
                <a:r>
                  <a:rPr lang="en-AU" dirty="0"/>
                  <a:t> = 1.0 x 10</a:t>
                </a:r>
                <a:r>
                  <a:rPr lang="en-AU" baseline="30000" dirty="0"/>
                  <a:t>-14</a:t>
                </a:r>
                <a:r>
                  <a:rPr lang="en-AU" dirty="0"/>
                  <a:t>. This is a very small number and indicates that the reaction heavily favours the reactants. The concentration of H</a:t>
                </a:r>
                <a:r>
                  <a:rPr lang="en-AU" baseline="30000" dirty="0"/>
                  <a:t>+</a:t>
                </a:r>
                <a:r>
                  <a:rPr lang="en-AU" dirty="0"/>
                  <a:t> and OH</a:t>
                </a:r>
                <a:r>
                  <a:rPr lang="en-AU" baseline="30000" dirty="0"/>
                  <a:t>-</a:t>
                </a:r>
                <a:r>
                  <a:rPr lang="en-AU" dirty="0"/>
                  <a:t> in neutral water is very low.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91774" y="2656936"/>
            <a:ext cx="12680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0033CC"/>
                </a:solidFill>
              </a:rPr>
              <a:t>Base</a:t>
            </a:r>
          </a:p>
          <a:p>
            <a:pPr algn="ctr"/>
            <a:r>
              <a:rPr lang="en-AU" sz="1200" b="1" dirty="0">
                <a:solidFill>
                  <a:srgbClr val="0033CC"/>
                </a:solidFill>
              </a:rPr>
              <a:t>Gains a proton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6121" y="2656936"/>
            <a:ext cx="12680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FF0000"/>
                </a:solidFill>
              </a:rPr>
              <a:t>Acid</a:t>
            </a:r>
          </a:p>
          <a:p>
            <a:pPr algn="ctr"/>
            <a:r>
              <a:rPr lang="en-AU" sz="1200" b="1" dirty="0">
                <a:solidFill>
                  <a:srgbClr val="FF0000"/>
                </a:solidFill>
              </a:rPr>
              <a:t>Loses a proton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[H</a:t>
            </a:r>
            <a:r>
              <a:rPr lang="en-AU" b="1" baseline="30000" dirty="0"/>
              <a:t>+</a:t>
            </a:r>
            <a:r>
              <a:rPr lang="en-AU" b="1" dirty="0"/>
              <a:t>] and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we know [H</a:t>
            </a:r>
            <a:r>
              <a:rPr lang="en-AU" baseline="30000" dirty="0"/>
              <a:t>+</a:t>
            </a:r>
            <a:r>
              <a:rPr lang="en-AU" dirty="0"/>
              <a:t>] in a solution, then we can calculate [OH</a:t>
            </a:r>
            <a:r>
              <a:rPr lang="en-AU" baseline="30000" dirty="0"/>
              <a:t>-</a:t>
            </a:r>
            <a:r>
              <a:rPr lang="en-AU" dirty="0"/>
              <a:t>] using the value of K</a:t>
            </a:r>
            <a:r>
              <a:rPr lang="en-AU" baseline="-25000" dirty="0"/>
              <a:t>w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e.g.	A solution of acid contains 1.5 x 10</a:t>
            </a:r>
            <a:r>
              <a:rPr lang="en-AU" baseline="30000" dirty="0"/>
              <a:t>-5 </a:t>
            </a:r>
            <a:r>
              <a:rPr lang="en-AU" dirty="0"/>
              <a:t>mol L</a:t>
            </a:r>
            <a:r>
              <a:rPr lang="en-AU" baseline="30000" dirty="0"/>
              <a:t>-1</a:t>
            </a:r>
            <a:r>
              <a:rPr lang="en-AU" dirty="0"/>
              <a:t> of H</a:t>
            </a:r>
            <a:r>
              <a:rPr lang="en-AU" baseline="30000" dirty="0"/>
              <a:t>+</a:t>
            </a:r>
            <a:r>
              <a:rPr lang="en-AU" dirty="0"/>
              <a:t>. Calculate [OH</a:t>
            </a:r>
            <a:r>
              <a:rPr lang="en-AU" baseline="30000" dirty="0"/>
              <a:t>-</a:t>
            </a:r>
            <a:r>
              <a:rPr lang="en-AU" dirty="0"/>
              <a:t>].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617125" y="992038"/>
            <a:ext cx="4088920" cy="745322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100" b="1" dirty="0"/>
              <a:t>    Note: In these calculations, H</a:t>
            </a:r>
            <a:r>
              <a:rPr lang="en-AU" sz="1100" b="1" baseline="30000" dirty="0"/>
              <a:t>+</a:t>
            </a:r>
            <a:r>
              <a:rPr lang="en-AU" sz="1100" b="1" dirty="0"/>
              <a:t> and H</a:t>
            </a:r>
            <a:r>
              <a:rPr lang="en-AU" sz="1100" b="1" baseline="-25000" dirty="0"/>
              <a:t>3</a:t>
            </a:r>
            <a:r>
              <a:rPr lang="en-AU" sz="1100" b="1" dirty="0"/>
              <a:t>O</a:t>
            </a:r>
            <a:r>
              <a:rPr lang="en-AU" sz="1100" b="1" baseline="30000" dirty="0"/>
              <a:t>+</a:t>
            </a:r>
            <a:r>
              <a:rPr lang="en-AU" sz="1100" b="1" dirty="0"/>
              <a:t> can be used    </a:t>
            </a:r>
            <a:br>
              <a:rPr lang="en-AU" sz="1100" b="1" dirty="0"/>
            </a:br>
            <a:r>
              <a:rPr lang="en-AU" sz="1100" b="1" dirty="0"/>
              <a:t>    interchangeably. H</a:t>
            </a:r>
            <a:r>
              <a:rPr lang="en-AU" sz="1100" b="1" baseline="30000" dirty="0"/>
              <a:t>+</a:t>
            </a:r>
            <a:r>
              <a:rPr lang="en-AU" sz="1100" b="1" dirty="0"/>
              <a:t> (from Arrhenius theory) is usually shown </a:t>
            </a:r>
            <a:br>
              <a:rPr lang="en-AU" sz="1100" b="1" dirty="0"/>
            </a:br>
            <a:r>
              <a:rPr lang="en-AU" sz="1100" b="1" dirty="0"/>
              <a:t>    in calculations because it is faster and easier than writing H</a:t>
            </a:r>
            <a:r>
              <a:rPr lang="en-AU" sz="1100" b="1" baseline="-25000" dirty="0"/>
              <a:t>3</a:t>
            </a:r>
            <a:r>
              <a:rPr lang="en-AU" sz="1100" b="1" dirty="0"/>
              <a:t>O</a:t>
            </a:r>
            <a:r>
              <a:rPr lang="en-AU" sz="1100" b="1" baseline="30000" dirty="0"/>
              <a:t>+</a:t>
            </a:r>
            <a:r>
              <a:rPr lang="en-AU" sz="1100" b="1" dirty="0"/>
              <a:t>.</a:t>
            </a:r>
          </a:p>
        </p:txBody>
      </p:sp>
      <p:pic>
        <p:nvPicPr>
          <p:cNvPr id="14338" name="Picture 2" descr="http://vignette1.wikia.nocookie.net/dragonage/images/6/60/Exclamation_mark-red.png/revision/latest?cb=201006121305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75" y="931634"/>
            <a:ext cx="914100" cy="9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56123" y="2258400"/>
                <a:ext cx="4572149" cy="1518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a:rPr lang="en-AU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23" y="2258400"/>
                <a:ext cx="4572149" cy="1518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8529" y="4574629"/>
                <a:ext cx="7522234" cy="179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AU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   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A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A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 6.67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r>
                  <a:rPr lang="en-AU" dirty="0">
                    <a:latin typeface="Cambria Math" panose="02040503050406030204" pitchFamily="18" charset="0"/>
                  </a:rPr>
                  <a:t/>
                </a:r>
                <a:br>
                  <a:rPr lang="en-AU" dirty="0">
                    <a:latin typeface="Cambria Math" panose="02040503050406030204" pitchFamily="18" charset="0"/>
                  </a:rPr>
                </a:br>
                <a:r>
                  <a:rPr lang="en-AU" dirty="0"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AU" dirty="0">
                    <a:latin typeface="Cambria Math" panose="02040503050406030204" pitchFamily="18" charset="0"/>
                  </a:rPr>
                  <a:t/>
                </a:r>
                <a:br>
                  <a:rPr lang="en-AU" dirty="0">
                    <a:latin typeface="Cambria Math" panose="02040503050406030204" pitchFamily="18" charset="0"/>
                  </a:rPr>
                </a:br>
                <a:r>
                  <a:rPr lang="en-AU" dirty="0">
                    <a:latin typeface="Cambria Math" panose="02040503050406030204" pitchFamily="18" charset="0"/>
                  </a:rPr>
                  <a:t/>
                </a:r>
                <a:br>
                  <a:rPr lang="en-AU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29" y="4574629"/>
                <a:ext cx="7522234" cy="1795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6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[H</a:t>
            </a:r>
            <a:r>
              <a:rPr lang="en-AU" b="1" baseline="30000" dirty="0"/>
              <a:t>+</a:t>
            </a:r>
            <a:r>
              <a:rPr lang="en-AU" b="1" dirty="0"/>
              <a:t>] and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/>
          </a:bodyPr>
          <a:lstStyle/>
          <a:p>
            <a:r>
              <a:rPr lang="en-AU" b="1" dirty="0"/>
              <a:t>Example:</a:t>
            </a:r>
            <a:br>
              <a:rPr lang="en-AU" b="1" dirty="0"/>
            </a:br>
            <a:r>
              <a:rPr lang="en-AU" dirty="0"/>
              <a:t>Calculate the concentration of H</a:t>
            </a:r>
            <a:r>
              <a:rPr lang="en-AU" baseline="30000" dirty="0"/>
              <a:t>+</a:t>
            </a:r>
            <a:r>
              <a:rPr lang="en-AU" dirty="0"/>
              <a:t> and OH</a:t>
            </a:r>
            <a:r>
              <a:rPr lang="en-AU" baseline="30000" dirty="0"/>
              <a:t>-</a:t>
            </a:r>
            <a:r>
              <a:rPr lang="en-AU" dirty="0"/>
              <a:t> in a 1.0 x 10</a:t>
            </a:r>
            <a:r>
              <a:rPr lang="en-AU" baseline="30000" dirty="0"/>
              <a:t>-2</a:t>
            </a:r>
            <a:r>
              <a:rPr lang="en-AU" dirty="0"/>
              <a:t> mol L</a:t>
            </a:r>
            <a:r>
              <a:rPr lang="en-AU" baseline="30000" dirty="0"/>
              <a:t>-1</a:t>
            </a:r>
            <a:r>
              <a:rPr lang="en-AU" dirty="0"/>
              <a:t> HCℓ solution at 25 °C. </a:t>
            </a:r>
          </a:p>
          <a:p>
            <a:endParaRPr lang="en-AU" dirty="0"/>
          </a:p>
          <a:p>
            <a:r>
              <a:rPr lang="en-AU" sz="2400" dirty="0"/>
              <a:t>HCℓ(g) </a:t>
            </a:r>
            <a:r>
              <a:rPr lang="en-AU" sz="2400" dirty="0">
                <a:sym typeface="Wingdings" panose="05000000000000000000" pitchFamily="2" charset="2"/>
              </a:rPr>
              <a:t> H</a:t>
            </a:r>
            <a:r>
              <a:rPr lang="en-AU" sz="2400" baseline="30000" dirty="0">
                <a:sym typeface="Wingdings" panose="05000000000000000000" pitchFamily="2" charset="2"/>
              </a:rPr>
              <a:t>+</a:t>
            </a:r>
            <a:r>
              <a:rPr lang="en-AU" sz="2400" dirty="0">
                <a:sym typeface="Wingdings" panose="05000000000000000000" pitchFamily="2" charset="2"/>
              </a:rPr>
              <a:t>(aq) + Cℓ</a:t>
            </a:r>
            <a:r>
              <a:rPr lang="en-AU" sz="2400" baseline="30000" dirty="0">
                <a:sym typeface="Wingdings" panose="05000000000000000000" pitchFamily="2" charset="2"/>
              </a:rPr>
              <a:t>-</a:t>
            </a:r>
            <a:r>
              <a:rPr lang="en-AU" sz="2400" dirty="0">
                <a:sym typeface="Wingdings" panose="05000000000000000000" pitchFamily="2" charset="2"/>
              </a:rPr>
              <a:t>(aq)</a:t>
            </a:r>
          </a:p>
          <a:p>
            <a:pPr algn="ctr"/>
            <a:endParaRPr lang="en-AU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8230" y="2641597"/>
                <a:ext cx="5167086" cy="342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𝐾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4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1.0 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1.0 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=1.0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4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30" y="2641597"/>
                <a:ext cx="5167086" cy="3427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965" y="3631957"/>
                <a:ext cx="5718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𝐻𝐶𝑙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=1.0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4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5" y="3631957"/>
                <a:ext cx="5718629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5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[H</a:t>
            </a:r>
            <a:r>
              <a:rPr lang="en-AU" b="1" baseline="30000" dirty="0"/>
              <a:t>+</a:t>
            </a:r>
            <a:r>
              <a:rPr lang="en-AU" b="1" dirty="0"/>
              <a:t>] and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 that we can also rearrange the K</a:t>
            </a:r>
            <a:r>
              <a:rPr lang="en-AU" baseline="-25000" dirty="0"/>
              <a:t>w</a:t>
            </a:r>
            <a:r>
              <a:rPr lang="en-AU" dirty="0"/>
              <a:t> equation to find [H</a:t>
            </a:r>
            <a:r>
              <a:rPr lang="en-AU" baseline="30000" dirty="0"/>
              <a:t>+</a:t>
            </a:r>
            <a:r>
              <a:rPr lang="en-AU" dirty="0"/>
              <a:t>] if we know [OH</a:t>
            </a:r>
            <a:r>
              <a:rPr lang="en-AU" baseline="30000" dirty="0"/>
              <a:t>-</a:t>
            </a:r>
            <a:r>
              <a:rPr lang="en-AU" dirty="0"/>
              <a:t>].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i="1" dirty="0"/>
              <a:t>Complete questions on opposite page of workbook.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35422" y="2396423"/>
                <a:ext cx="3803349" cy="1518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a:rPr lang="en-AU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OH</m:t>
                                  </m:r>
                                </m:e>
                                <m:sup>
                                  <m: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OH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2" y="2396423"/>
                <a:ext cx="3803349" cy="1518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Historical Models of Acids &amp;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5722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Limitations of Davy’s model: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Does not explain why some substances containing H (e.g. HCℓ) are acidic but others (CH</a:t>
            </a:r>
            <a:r>
              <a:rPr lang="en-US" baseline="-25000" dirty="0" smtClean="0"/>
              <a:t>4</a:t>
            </a:r>
            <a:r>
              <a:rPr lang="en-US" dirty="0" smtClean="0"/>
              <a:t>) are not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66" y="3105453"/>
            <a:ext cx="30099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37" y="3418114"/>
            <a:ext cx="2284549" cy="21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pH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pH is calculated using the following formula: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𝐩𝐇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AU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AU" sz="2400" b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AU" sz="24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sz="2400" b="1" dirty="0"/>
              </a:p>
              <a:p>
                <a:r>
                  <a:rPr lang="en-AU" dirty="0"/>
                  <a:t>…where [H</a:t>
                </a:r>
                <a:r>
                  <a:rPr lang="en-AU" baseline="30000" dirty="0"/>
                  <a:t>+</a:t>
                </a:r>
                <a:r>
                  <a:rPr lang="en-AU" dirty="0"/>
                  <a:t>] is the concentration of H</a:t>
                </a:r>
                <a:r>
                  <a:rPr lang="en-AU" baseline="30000" dirty="0"/>
                  <a:t>+</a:t>
                </a:r>
                <a:r>
                  <a:rPr lang="en-AU" dirty="0"/>
                  <a:t> in mol L</a:t>
                </a:r>
                <a:r>
                  <a:rPr lang="en-AU" baseline="30000" dirty="0"/>
                  <a:t>-1</a:t>
                </a:r>
                <a:r>
                  <a:rPr lang="en-AU" dirty="0"/>
                  <a:t>. </a:t>
                </a:r>
                <a:br>
                  <a:rPr lang="en-AU" dirty="0"/>
                </a:br>
                <a:r>
                  <a:rPr lang="en-AU" dirty="0"/>
                  <a:t/>
                </a:r>
                <a:br>
                  <a:rPr lang="en-AU" dirty="0"/>
                </a:br>
                <a:r>
                  <a:rPr lang="en-AU" dirty="0"/>
                  <a:t>The higher the concentration of H</a:t>
                </a:r>
                <a:r>
                  <a:rPr lang="en-AU" baseline="30000" dirty="0"/>
                  <a:t>+</a:t>
                </a:r>
                <a:r>
                  <a:rPr lang="en-AU" dirty="0"/>
                  <a:t>, the lower the value for </a:t>
                </a:r>
                <a:r>
                  <a:rPr lang="en-AU" dirty="0" err="1"/>
                  <a:t>pH.</a:t>
                </a:r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You can also do the inverse of this equation to find [H</a:t>
                </a:r>
                <a:r>
                  <a:rPr lang="en-AU" baseline="30000" dirty="0"/>
                  <a:t>+</a:t>
                </a:r>
                <a:r>
                  <a:rPr lang="en-AU" dirty="0"/>
                  <a:t>] of a solution with known </a:t>
                </a:r>
                <a:r>
                  <a:rPr lang="en-AU" dirty="0" err="1"/>
                  <a:t>pH.</a:t>
                </a:r>
                <a:endParaRPr lang="en-AU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400" b="1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AU" sz="24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AU" sz="24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0" smtClean="0">
                            <a:latin typeface="Cambria Math" panose="02040503050406030204" pitchFamily="18" charset="0"/>
                          </a:rPr>
                          <m:t>𝐩𝐇</m:t>
                        </m:r>
                      </m:sup>
                    </m:sSup>
                  </m:oMath>
                </a14:m>
                <a:endParaRPr lang="en-AU" sz="2400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Strong acids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To calculate the pH of a strong acid solution…</a:t>
                </a:r>
              </a:p>
              <a:p>
                <a:r>
                  <a:rPr lang="en-AU" dirty="0"/>
                  <a:t>1. Find [H</a:t>
                </a:r>
                <a:r>
                  <a:rPr lang="en-AU" baseline="30000" dirty="0"/>
                  <a:t>+</a:t>
                </a:r>
                <a:r>
                  <a:rPr lang="en-AU" dirty="0"/>
                  <a:t>]</a:t>
                </a:r>
              </a:p>
              <a:p>
                <a:r>
                  <a:rPr lang="en-AU" dirty="0"/>
                  <a:t>2. Perform the pH calculation</a:t>
                </a:r>
              </a:p>
              <a:p>
                <a:endParaRPr lang="en-AU" dirty="0"/>
              </a:p>
              <a:p>
                <a:r>
                  <a:rPr lang="en-AU" dirty="0"/>
                  <a:t>e.g. Calculate the pH of a 0.06 mol L</a:t>
                </a:r>
                <a:r>
                  <a:rPr lang="en-AU" baseline="30000" dirty="0"/>
                  <a:t>-1</a:t>
                </a:r>
                <a:r>
                  <a:rPr lang="en-AU" dirty="0"/>
                  <a:t> solution of HCℓ.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HCl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=0.06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b="0" dirty="0">
                    <a:latin typeface="Cambria Math" panose="02040503050406030204" pitchFamily="18" charset="0"/>
                  </a:rPr>
                  <a:t/>
                </a:r>
                <a:br>
                  <a:rPr lang="en-AU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pH</m:t>
                    </m:r>
                    <m:r>
                      <a:rPr lang="en-AU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AU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AU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0.06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=1.22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Strong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Q: </a:t>
            </a:r>
            <a:r>
              <a:rPr lang="en-AU" dirty="0"/>
              <a:t>Calculate the pH of a 5.0 x 10</a:t>
            </a:r>
            <a:r>
              <a:rPr lang="en-AU" baseline="30000" dirty="0"/>
              <a:t>-3</a:t>
            </a:r>
            <a:r>
              <a:rPr lang="en-AU" dirty="0"/>
              <a:t> mol L</a:t>
            </a:r>
            <a:r>
              <a:rPr lang="en-AU" baseline="30000" dirty="0"/>
              <a:t>-1</a:t>
            </a:r>
            <a:r>
              <a:rPr lang="en-AU" dirty="0"/>
              <a:t> solution of HNO</a:t>
            </a:r>
            <a:r>
              <a:rPr lang="en-AU" baseline="-25000" dirty="0"/>
              <a:t>3</a:t>
            </a:r>
            <a:endParaRPr lang="en-AU" dirty="0"/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</a:p>
          <a:p>
            <a:r>
              <a:rPr lang="en-AU" b="1" dirty="0"/>
              <a:t>Q: </a:t>
            </a:r>
            <a:r>
              <a:rPr lang="en-AU" dirty="0"/>
              <a:t>2 litres of hydrogen chloride gas (HCℓ) is collected at S.T.P. and is dissolved in 500 L of water. Calculate the pH of the resulting solution.</a:t>
            </a:r>
          </a:p>
        </p:txBody>
      </p:sp>
    </p:spTree>
    <p:extLst>
      <p:ext uri="{BB962C8B-B14F-4D97-AF65-F5344CB8AC3E}">
        <p14:creationId xmlns:p14="http://schemas.microsoft.com/office/powerpoint/2010/main" val="28538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Strong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There are two ways to go about this. Both methods rely on the fact that [OH</a:t>
            </a:r>
            <a:r>
              <a:rPr lang="en-AU" baseline="30000" dirty="0"/>
              <a:t>-</a:t>
            </a:r>
            <a:r>
              <a:rPr lang="en-AU" dirty="0"/>
              <a:t>] and [H</a:t>
            </a:r>
            <a:r>
              <a:rPr lang="en-AU" baseline="30000" dirty="0"/>
              <a:t>+</a:t>
            </a:r>
            <a:r>
              <a:rPr lang="en-AU" dirty="0"/>
              <a:t>] are linked. Remember, K</a:t>
            </a:r>
            <a:r>
              <a:rPr lang="en-AU" baseline="-25000" dirty="0"/>
              <a:t>w</a:t>
            </a:r>
            <a:r>
              <a:rPr lang="en-AU" dirty="0"/>
              <a:t> = [H</a:t>
            </a:r>
            <a:r>
              <a:rPr lang="en-AU" baseline="30000" dirty="0"/>
              <a:t>+</a:t>
            </a:r>
            <a:r>
              <a:rPr lang="en-AU" dirty="0"/>
              <a:t>][OH</a:t>
            </a:r>
            <a:r>
              <a:rPr lang="en-AU" baseline="30000" dirty="0"/>
              <a:t>-</a:t>
            </a:r>
            <a:r>
              <a:rPr lang="en-AU" dirty="0"/>
              <a:t>]</a:t>
            </a:r>
          </a:p>
          <a:p>
            <a:endParaRPr lang="en-AU" dirty="0"/>
          </a:p>
          <a:p>
            <a:r>
              <a:rPr lang="en-AU" b="1" dirty="0"/>
              <a:t>Method 1 (longer):</a:t>
            </a:r>
            <a:endParaRPr lang="en-AU" dirty="0"/>
          </a:p>
          <a:p>
            <a:r>
              <a:rPr lang="en-AU" dirty="0"/>
              <a:t>1. Find [OH</a:t>
            </a:r>
            <a:r>
              <a:rPr lang="en-AU" baseline="30000" dirty="0"/>
              <a:t>-</a:t>
            </a:r>
            <a:r>
              <a:rPr lang="en-AU" dirty="0"/>
              <a:t>]</a:t>
            </a:r>
          </a:p>
          <a:p>
            <a:r>
              <a:rPr lang="en-AU" dirty="0"/>
              <a:t>2. Find [H</a:t>
            </a:r>
            <a:r>
              <a:rPr lang="en-AU" baseline="30000" dirty="0"/>
              <a:t>+</a:t>
            </a:r>
            <a:r>
              <a:rPr lang="en-AU" dirty="0"/>
              <a:t>] using the relationship with K</a:t>
            </a:r>
            <a:r>
              <a:rPr lang="en-AU" baseline="-25000" dirty="0"/>
              <a:t>w</a:t>
            </a:r>
            <a:r>
              <a:rPr lang="en-AU" dirty="0"/>
              <a:t>.        [H</a:t>
            </a:r>
            <a:r>
              <a:rPr lang="en-AU" baseline="30000" dirty="0"/>
              <a:t>+</a:t>
            </a:r>
            <a:r>
              <a:rPr lang="en-AU" dirty="0"/>
              <a:t>] = K</a:t>
            </a:r>
            <a:r>
              <a:rPr lang="en-AU" baseline="-25000" dirty="0"/>
              <a:t>w</a:t>
            </a:r>
            <a:r>
              <a:rPr lang="en-AU" dirty="0"/>
              <a:t> / [OH</a:t>
            </a:r>
            <a:r>
              <a:rPr lang="en-AU" baseline="30000" dirty="0"/>
              <a:t>-</a:t>
            </a:r>
            <a:r>
              <a:rPr lang="en-AU" dirty="0"/>
              <a:t>]</a:t>
            </a:r>
          </a:p>
          <a:p>
            <a:r>
              <a:rPr lang="en-AU" dirty="0"/>
              <a:t>3. Find pH using the formula pH = -log[H</a:t>
            </a:r>
            <a:r>
              <a:rPr lang="en-AU" baseline="30000" dirty="0"/>
              <a:t>+</a:t>
            </a:r>
            <a:r>
              <a:rPr lang="en-A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09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Strong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 (Method 1):       </a:t>
            </a:r>
            <a:r>
              <a:rPr lang="en-AU" dirty="0"/>
              <a:t>Calculate the pH of a 2.0 x 10</a:t>
            </a:r>
            <a:r>
              <a:rPr lang="en-AU" baseline="30000" dirty="0"/>
              <a:t>-2</a:t>
            </a:r>
            <a:r>
              <a:rPr lang="en-AU" dirty="0"/>
              <a:t> mol L</a:t>
            </a:r>
            <a:r>
              <a:rPr lang="en-AU" baseline="30000" dirty="0"/>
              <a:t>-1</a:t>
            </a:r>
            <a:r>
              <a:rPr lang="en-AU" dirty="0"/>
              <a:t> NaOH solution.</a:t>
            </a:r>
          </a:p>
          <a:p>
            <a:endParaRPr lang="en-AU" dirty="0"/>
          </a:p>
          <a:p>
            <a:r>
              <a:rPr lang="en-AU" sz="2400" dirty="0"/>
              <a:t>NaOH </a:t>
            </a:r>
            <a:r>
              <a:rPr lang="en-AU" sz="2400" dirty="0">
                <a:sym typeface="Wingdings" panose="05000000000000000000" pitchFamily="2" charset="2"/>
              </a:rPr>
              <a:t> Na</a:t>
            </a:r>
            <a:r>
              <a:rPr lang="en-AU" sz="2400" baseline="30000" dirty="0">
                <a:sym typeface="Wingdings" panose="05000000000000000000" pitchFamily="2" charset="2"/>
              </a:rPr>
              <a:t>+</a:t>
            </a:r>
            <a:r>
              <a:rPr lang="en-AU" sz="2400" dirty="0">
                <a:sym typeface="Wingdings" panose="05000000000000000000" pitchFamily="2" charset="2"/>
              </a:rPr>
              <a:t> + OH</a:t>
            </a:r>
            <a:r>
              <a:rPr lang="en-AU" sz="2400" baseline="30000" dirty="0">
                <a:sym typeface="Wingdings" panose="05000000000000000000" pitchFamily="2" charset="2"/>
              </a:rPr>
              <a:t>-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7545" y="2329396"/>
                <a:ext cx="5167086" cy="2823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>
                                      <a:latin typeface="Cambria Math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𝑂𝐻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1.0 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000" i="1">
                                  <a:latin typeface="Cambria Math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.0 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000" i="1">
                                  <a:latin typeface="Cambria Math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5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.0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45" y="2329396"/>
                <a:ext cx="5167086" cy="2823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𝑁𝑎𝑂𝐻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</m:t>
                      </m:r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.0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0605" y="5361262"/>
                <a:ext cx="68013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5.0 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 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latin typeface="Cambria Math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−13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=12.3</m:t>
                          </m:r>
                        </m:e>
                      </m:func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605" y="5361262"/>
                <a:ext cx="6801395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957943" y="3400299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804299" y="2641518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390605" y="5295297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3</a:t>
            </a:r>
          </a:p>
        </p:txBody>
      </p:sp>
      <p:sp>
        <p:nvSpPr>
          <p:cNvPr id="10" name="Curved Down Arrow 9"/>
          <p:cNvSpPr/>
          <p:nvPr/>
        </p:nvSpPr>
        <p:spPr>
          <a:xfrm rot="20383910">
            <a:off x="4947758" y="2459171"/>
            <a:ext cx="1992964" cy="6532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6722775">
            <a:off x="5950699" y="4203874"/>
            <a:ext cx="2210475" cy="6133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Strong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55066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Just as pH is a measure of the concentration of H</a:t>
                </a:r>
                <a:r>
                  <a:rPr lang="en-AU" baseline="30000" dirty="0"/>
                  <a:t>+</a:t>
                </a:r>
                <a:r>
                  <a:rPr lang="en-AU" dirty="0"/>
                  <a:t>, pOH is a measure of the concentration of OH</a:t>
                </a:r>
                <a:r>
                  <a:rPr lang="en-AU" baseline="30000" dirty="0"/>
                  <a:t>-</a:t>
                </a:r>
                <a:endParaRPr lang="en-AU" dirty="0"/>
              </a:p>
              <a:p>
                <a:pPr algn="ctr"/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AU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AU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𝑶𝑯</m:t>
                        </m:r>
                      </m:e>
                      <m:sup>
                        <m:r>
                          <a:rPr lang="en-AU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24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sz="2400" b="1" dirty="0"/>
              </a:p>
              <a:p>
                <a:endParaRPr lang="en-AU" dirty="0"/>
              </a:p>
              <a:p>
                <a:r>
                  <a:rPr lang="en-AU" dirty="0"/>
                  <a:t>Due to the equilibrium constant of water, there is a relationship between pH and pOH.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𝐩𝐇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𝐩𝐎𝐇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AU" b="1" dirty="0"/>
              </a:p>
              <a:p>
                <a:endParaRPr lang="en-AU" dirty="0"/>
              </a:p>
              <a:p>
                <a:r>
                  <a:rPr lang="en-AU" dirty="0"/>
                  <a:t>This allows us to calculate pH of basic solutions using a shorter method.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55066"/>
              </a:xfrm>
              <a:blipFill rotWithShape="0">
                <a:blip r:embed="rId2"/>
                <a:stretch>
                  <a:fillRect l="-606" t="-1473" r="-6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Strong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/>
          </a:bodyPr>
          <a:lstStyle/>
          <a:p>
            <a:r>
              <a:rPr lang="en-AU" sz="2400" b="1" dirty="0"/>
              <a:t>Method 2 (shorter):</a:t>
            </a:r>
          </a:p>
          <a:p>
            <a:r>
              <a:rPr lang="en-AU" sz="2400" dirty="0"/>
              <a:t>1. Find [OH</a:t>
            </a:r>
            <a:r>
              <a:rPr lang="en-AU" sz="2400" baseline="30000" dirty="0"/>
              <a:t>-</a:t>
            </a:r>
            <a:r>
              <a:rPr lang="en-AU" sz="2400" dirty="0"/>
              <a:t>]</a:t>
            </a:r>
          </a:p>
          <a:p>
            <a:r>
              <a:rPr lang="en-AU" sz="2400" dirty="0"/>
              <a:t>2. Find pOH using the formula pOH = -log[OH</a:t>
            </a:r>
            <a:r>
              <a:rPr lang="en-AU" sz="2400" baseline="30000" dirty="0"/>
              <a:t>-</a:t>
            </a:r>
            <a:r>
              <a:rPr lang="en-AU" sz="2400" dirty="0"/>
              <a:t>]</a:t>
            </a:r>
          </a:p>
          <a:p>
            <a:r>
              <a:rPr lang="en-AU" sz="2400" dirty="0"/>
              <a:t>3. Find pH using the formula pH = 14 – pOH </a:t>
            </a:r>
          </a:p>
        </p:txBody>
      </p:sp>
    </p:spTree>
    <p:extLst>
      <p:ext uri="{BB962C8B-B14F-4D97-AF65-F5344CB8AC3E}">
        <p14:creationId xmlns:p14="http://schemas.microsoft.com/office/powerpoint/2010/main" val="18780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Strong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 (Method 2):       </a:t>
            </a:r>
            <a:r>
              <a:rPr lang="en-AU" dirty="0"/>
              <a:t>Calculate the pH of a 2.0 x 10</a:t>
            </a:r>
            <a:r>
              <a:rPr lang="en-AU" baseline="30000" dirty="0"/>
              <a:t>-2</a:t>
            </a:r>
            <a:r>
              <a:rPr lang="en-AU" dirty="0"/>
              <a:t> mol L</a:t>
            </a:r>
            <a:r>
              <a:rPr lang="en-AU" baseline="30000" dirty="0"/>
              <a:t>-1</a:t>
            </a:r>
            <a:r>
              <a:rPr lang="en-AU" dirty="0"/>
              <a:t> NaOH solution.</a:t>
            </a:r>
          </a:p>
          <a:p>
            <a:endParaRPr lang="en-AU" dirty="0"/>
          </a:p>
          <a:p>
            <a:r>
              <a:rPr lang="en-AU" sz="2400" dirty="0"/>
              <a:t>NaOH </a:t>
            </a:r>
            <a:r>
              <a:rPr lang="en-AU" sz="2400" dirty="0">
                <a:sym typeface="Wingdings" panose="05000000000000000000" pitchFamily="2" charset="2"/>
              </a:rPr>
              <a:t> Na</a:t>
            </a:r>
            <a:r>
              <a:rPr lang="en-AU" sz="2400" baseline="30000" dirty="0">
                <a:sym typeface="Wingdings" panose="05000000000000000000" pitchFamily="2" charset="2"/>
              </a:rPr>
              <a:t>+</a:t>
            </a:r>
            <a:r>
              <a:rPr lang="en-AU" sz="2400" dirty="0">
                <a:sym typeface="Wingdings" panose="05000000000000000000" pitchFamily="2" charset="2"/>
              </a:rPr>
              <a:t> + OH</a:t>
            </a:r>
            <a:r>
              <a:rPr lang="en-AU" sz="2400" baseline="30000" dirty="0">
                <a:sym typeface="Wingdings" panose="05000000000000000000" pitchFamily="2" charset="2"/>
              </a:rPr>
              <a:t>-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>
                                  <a:latin typeface="Cambria Math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latin typeface="Cambria Math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𝑁𝑎𝑂𝐻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</m:t>
                      </m:r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.0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000" i="1">
                              <a:latin typeface="Cambria Math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62034" y="4447308"/>
                <a:ext cx="68013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𝑂𝐻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.0 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 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latin typeface="Cambria Math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=1.70</m:t>
                          </m:r>
                        </m:e>
                      </m:func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34" y="4447308"/>
                <a:ext cx="6801395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495688" y="3319522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495688" y="4308722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503238" y="5325509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8056" y="5325509"/>
                <a:ext cx="68013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4 −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𝑝𝑂𝐻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=14 −1.70=12.3</m:t>
                      </m:r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56" y="5325509"/>
                <a:ext cx="6801395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</a:t>
            </a:r>
            <a:br>
              <a:rPr lang="en-AU" b="1" dirty="0"/>
            </a:br>
            <a:r>
              <a:rPr lang="en-AU" b="1" dirty="0"/>
              <a:t>Mixing two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0577" cy="4023360"/>
          </a:xfrm>
        </p:spPr>
        <p:txBody>
          <a:bodyPr>
            <a:normAutofit/>
          </a:bodyPr>
          <a:lstStyle/>
          <a:p>
            <a:r>
              <a:rPr lang="en-AU" dirty="0"/>
              <a:t>Some problems might involve two acidic solutions with different pH values being mixed together.</a:t>
            </a:r>
          </a:p>
          <a:p>
            <a:endParaRPr lang="en-AU" dirty="0"/>
          </a:p>
          <a:p>
            <a:r>
              <a:rPr lang="en-AU" b="1" dirty="0"/>
              <a:t>To solve:</a:t>
            </a:r>
            <a:endParaRPr lang="en-AU" dirty="0"/>
          </a:p>
          <a:p>
            <a:r>
              <a:rPr lang="en-AU" dirty="0"/>
              <a:t>1. Find n(H</a:t>
            </a:r>
            <a:r>
              <a:rPr lang="en-AU" baseline="30000" dirty="0"/>
              <a:t>+</a:t>
            </a:r>
            <a:r>
              <a:rPr lang="en-AU" dirty="0"/>
              <a:t>) in the </a:t>
            </a:r>
            <a:r>
              <a:rPr lang="en-AU" i="1" dirty="0"/>
              <a:t>first solution</a:t>
            </a:r>
            <a:r>
              <a:rPr lang="en-AU" dirty="0"/>
              <a:t>		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1</a:t>
            </a:r>
            <a:endParaRPr lang="en-AU" dirty="0"/>
          </a:p>
          <a:p>
            <a:r>
              <a:rPr lang="en-AU" dirty="0"/>
              <a:t>2. Find n(H</a:t>
            </a:r>
            <a:r>
              <a:rPr lang="en-AU" baseline="30000" dirty="0"/>
              <a:t>+</a:t>
            </a:r>
            <a:r>
              <a:rPr lang="en-AU" dirty="0"/>
              <a:t>) in the </a:t>
            </a:r>
            <a:r>
              <a:rPr lang="en-AU" i="1" dirty="0"/>
              <a:t>second solution</a:t>
            </a:r>
            <a:r>
              <a:rPr lang="en-AU" dirty="0"/>
              <a:t>	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2</a:t>
            </a:r>
            <a:endParaRPr lang="en-AU" dirty="0"/>
          </a:p>
          <a:p>
            <a:r>
              <a:rPr lang="en-AU" dirty="0"/>
              <a:t>3. Find the total n(H</a:t>
            </a:r>
            <a:r>
              <a:rPr lang="en-AU" baseline="30000" dirty="0"/>
              <a:t>+</a:t>
            </a:r>
            <a:r>
              <a:rPr lang="en-AU" dirty="0"/>
              <a:t>) ions		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total</a:t>
            </a:r>
            <a:r>
              <a:rPr lang="en-AU" dirty="0"/>
              <a:t>   =   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1</a:t>
            </a:r>
            <a:r>
              <a:rPr lang="en-AU" dirty="0"/>
              <a:t>   +   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2</a:t>
            </a:r>
            <a:endParaRPr lang="en-AU" dirty="0"/>
          </a:p>
          <a:p>
            <a:r>
              <a:rPr lang="en-AU" dirty="0"/>
              <a:t>4. Find the concentration of the total n(H</a:t>
            </a:r>
            <a:r>
              <a:rPr lang="en-AU" baseline="30000" dirty="0"/>
              <a:t>+</a:t>
            </a:r>
            <a:r>
              <a:rPr lang="en-AU" dirty="0"/>
              <a:t>).  </a:t>
            </a:r>
            <a:r>
              <a:rPr lang="en-AU" i="1" dirty="0"/>
              <a:t>Remember to use the volume of the </a:t>
            </a:r>
            <a:r>
              <a:rPr lang="en-AU" b="1" i="1" u="sng" dirty="0"/>
              <a:t>total solution</a:t>
            </a:r>
          </a:p>
          <a:p>
            <a:r>
              <a:rPr lang="en-AU" dirty="0"/>
              <a:t>5. Calculate pH as per previous pages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48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</a:t>
            </a:r>
            <a:br>
              <a:rPr lang="en-AU" b="1" dirty="0"/>
            </a:br>
            <a:r>
              <a:rPr lang="en-AU" b="1" dirty="0"/>
              <a:t>Mixing two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292"/>
          </a:xfrm>
        </p:spPr>
        <p:txBody>
          <a:bodyPr>
            <a:normAutofit/>
          </a:bodyPr>
          <a:lstStyle/>
          <a:p>
            <a:r>
              <a:rPr lang="en-AU" b="1" dirty="0"/>
              <a:t>Example: </a:t>
            </a:r>
            <a:r>
              <a:rPr lang="en-AU" b="1" dirty="0">
                <a:solidFill>
                  <a:srgbClr val="7030A0"/>
                </a:solidFill>
              </a:rPr>
              <a:t>100 mL of 0.005 mol L</a:t>
            </a:r>
            <a:r>
              <a:rPr lang="en-AU" b="1" baseline="30000" dirty="0">
                <a:solidFill>
                  <a:srgbClr val="7030A0"/>
                </a:solidFill>
              </a:rPr>
              <a:t>-1</a:t>
            </a:r>
            <a:r>
              <a:rPr lang="en-AU" b="1" dirty="0">
                <a:solidFill>
                  <a:srgbClr val="7030A0"/>
                </a:solidFill>
              </a:rPr>
              <a:t> HCℓ </a:t>
            </a:r>
            <a:r>
              <a:rPr lang="en-AU" dirty="0"/>
              <a:t>is added to </a:t>
            </a:r>
            <a:r>
              <a:rPr lang="en-AU" b="1" dirty="0">
                <a:solidFill>
                  <a:srgbClr val="00B050"/>
                </a:solidFill>
              </a:rPr>
              <a:t>200 mL of 0.0001 mol L</a:t>
            </a:r>
            <a:r>
              <a:rPr lang="en-AU" b="1" baseline="30000" dirty="0">
                <a:solidFill>
                  <a:srgbClr val="00B050"/>
                </a:solidFill>
              </a:rPr>
              <a:t>-1</a:t>
            </a:r>
            <a:r>
              <a:rPr lang="en-AU" b="1" dirty="0">
                <a:solidFill>
                  <a:srgbClr val="00B050"/>
                </a:solidFill>
              </a:rPr>
              <a:t> HCℓ 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137374" y="2671376"/>
            <a:ext cx="26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n(H</a:t>
            </a:r>
            <a:r>
              <a:rPr lang="en-AU" b="1" baseline="30000" dirty="0">
                <a:solidFill>
                  <a:srgbClr val="7030A0"/>
                </a:solidFill>
              </a:rPr>
              <a:t>+</a:t>
            </a:r>
            <a:r>
              <a:rPr lang="en-AU" b="1" dirty="0">
                <a:solidFill>
                  <a:srgbClr val="7030A0"/>
                </a:solidFill>
              </a:rPr>
              <a:t>)</a:t>
            </a:r>
            <a:r>
              <a:rPr lang="en-AU" b="1" baseline="-25000" dirty="0">
                <a:solidFill>
                  <a:srgbClr val="7030A0"/>
                </a:solidFill>
              </a:rPr>
              <a:t>1</a:t>
            </a:r>
            <a:r>
              <a:rPr lang="en-AU" b="1" dirty="0">
                <a:solidFill>
                  <a:srgbClr val="7030A0"/>
                </a:solidFill>
              </a:rPr>
              <a:t> = c x V</a:t>
            </a:r>
          </a:p>
          <a:p>
            <a:r>
              <a:rPr lang="en-AU" b="1" dirty="0">
                <a:solidFill>
                  <a:srgbClr val="7030A0"/>
                </a:solidFill>
              </a:rPr>
              <a:t>            = 0.005 x 0.100</a:t>
            </a:r>
          </a:p>
          <a:p>
            <a:r>
              <a:rPr lang="en-AU" b="1" dirty="0">
                <a:solidFill>
                  <a:srgbClr val="7030A0"/>
                </a:solidFill>
              </a:rPr>
              <a:t>            = 0.0005 mol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3446" y="5051418"/>
            <a:ext cx="3375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ym typeface="Wingdings" panose="05000000000000000000" pitchFamily="2" charset="2"/>
              </a:rPr>
              <a:t>n(H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)</a:t>
            </a:r>
            <a:r>
              <a:rPr lang="en-AU" baseline="-25000" dirty="0">
                <a:sym typeface="Wingdings" panose="05000000000000000000" pitchFamily="2" charset="2"/>
              </a:rPr>
              <a:t>total</a:t>
            </a:r>
            <a:r>
              <a:rPr lang="en-AU" dirty="0">
                <a:sym typeface="Wingdings" panose="05000000000000000000" pitchFamily="2" charset="2"/>
              </a:rPr>
              <a:t> = </a:t>
            </a:r>
            <a:r>
              <a:rPr lang="en-AU" dirty="0"/>
              <a:t>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1</a:t>
            </a:r>
            <a:r>
              <a:rPr lang="en-AU" dirty="0"/>
              <a:t>   + 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2</a:t>
            </a:r>
            <a:endParaRPr lang="en-AU" dirty="0"/>
          </a:p>
          <a:p>
            <a:r>
              <a:rPr lang="en-AU" dirty="0">
                <a:sym typeface="Wingdings" panose="05000000000000000000" pitchFamily="2" charset="2"/>
              </a:rPr>
              <a:t>                = 0.0005 + 0.0002</a:t>
            </a:r>
          </a:p>
          <a:p>
            <a:r>
              <a:rPr lang="en-AU" dirty="0">
                <a:sym typeface="Wingdings" panose="05000000000000000000" pitchFamily="2" charset="2"/>
              </a:rPr>
              <a:t>                = 0.0007 mol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273213" y="2331352"/>
            <a:ext cx="3375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Total volume = 300 mL = 0.3 L</a:t>
            </a:r>
          </a:p>
          <a:p>
            <a:endParaRPr lang="en-AU" dirty="0"/>
          </a:p>
          <a:p>
            <a:r>
              <a:rPr lang="en-AU" dirty="0"/>
              <a:t>c(H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total</a:t>
            </a:r>
            <a:r>
              <a:rPr lang="en-AU" dirty="0"/>
              <a:t> = n / V</a:t>
            </a:r>
          </a:p>
          <a:p>
            <a:r>
              <a:rPr lang="en-AU" dirty="0"/>
              <a:t>               = 0.0007 / 0.300</a:t>
            </a:r>
          </a:p>
          <a:p>
            <a:r>
              <a:rPr lang="en-AU" dirty="0"/>
              <a:t>               = 0.002333 mol L</a:t>
            </a:r>
            <a:r>
              <a:rPr lang="en-AU" baseline="30000" dirty="0"/>
              <a:t>-1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273213" y="4135381"/>
            <a:ext cx="256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pH = -log[H</a:t>
            </a:r>
            <a:r>
              <a:rPr lang="en-AU" baseline="30000" dirty="0"/>
              <a:t>+</a:t>
            </a:r>
            <a:r>
              <a:rPr lang="en-AU" dirty="0"/>
              <a:t>]</a:t>
            </a:r>
          </a:p>
          <a:p>
            <a:r>
              <a:rPr lang="en-AU" dirty="0"/>
              <a:t>      = -log[0.002333]</a:t>
            </a:r>
          </a:p>
          <a:p>
            <a:r>
              <a:rPr lang="en-AU" dirty="0"/>
              <a:t>      = 2.63</a:t>
            </a:r>
          </a:p>
        </p:txBody>
      </p:sp>
      <p:sp>
        <p:nvSpPr>
          <p:cNvPr id="9" name="Oval 8"/>
          <p:cNvSpPr/>
          <p:nvPr/>
        </p:nvSpPr>
        <p:spPr>
          <a:xfrm>
            <a:off x="1586008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1586008" y="5151044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625776" y="2665598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5687410" y="4512005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7374" y="3733516"/>
            <a:ext cx="26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n(H</a:t>
            </a:r>
            <a:r>
              <a:rPr lang="en-AU" b="1" baseline="30000" dirty="0">
                <a:solidFill>
                  <a:srgbClr val="00B050"/>
                </a:solidFill>
              </a:rPr>
              <a:t>+</a:t>
            </a:r>
            <a:r>
              <a:rPr lang="en-AU" b="1" dirty="0">
                <a:solidFill>
                  <a:srgbClr val="00B050"/>
                </a:solidFill>
              </a:rPr>
              <a:t>)</a:t>
            </a:r>
            <a:r>
              <a:rPr lang="en-AU" b="1" baseline="-25000" dirty="0">
                <a:solidFill>
                  <a:srgbClr val="00B050"/>
                </a:solidFill>
              </a:rPr>
              <a:t>2</a:t>
            </a:r>
            <a:r>
              <a:rPr lang="en-AU" b="1" dirty="0">
                <a:solidFill>
                  <a:srgbClr val="00B050"/>
                </a:solidFill>
              </a:rPr>
              <a:t> = c x V</a:t>
            </a:r>
          </a:p>
          <a:p>
            <a:r>
              <a:rPr lang="en-AU" b="1" dirty="0">
                <a:solidFill>
                  <a:srgbClr val="00B050"/>
                </a:solidFill>
              </a:rPr>
              <a:t>            = 0.0001 x 0.200</a:t>
            </a:r>
          </a:p>
          <a:p>
            <a:r>
              <a:rPr lang="en-AU" b="1" dirty="0">
                <a:solidFill>
                  <a:srgbClr val="00B050"/>
                </a:solidFill>
              </a:rPr>
              <a:t>            = 0.0002 mol</a:t>
            </a:r>
          </a:p>
        </p:txBody>
      </p:sp>
      <p:sp>
        <p:nvSpPr>
          <p:cNvPr id="15" name="Oval 14"/>
          <p:cNvSpPr/>
          <p:nvPr/>
        </p:nvSpPr>
        <p:spPr>
          <a:xfrm>
            <a:off x="1586008" y="373351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6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5285"/>
          </a:xfrm>
        </p:spPr>
        <p:txBody>
          <a:bodyPr>
            <a:normAutofit/>
          </a:bodyPr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b="1" dirty="0"/>
              <a:t>Main principles: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Acids </a:t>
            </a:r>
            <a:r>
              <a:rPr lang="en-AU" dirty="0" smtClean="0"/>
              <a:t>produce </a:t>
            </a:r>
            <a:r>
              <a:rPr lang="en-AU" b="1" dirty="0" smtClean="0"/>
              <a:t>H</a:t>
            </a:r>
            <a:r>
              <a:rPr lang="en-AU" b="1" baseline="30000" dirty="0"/>
              <a:t>+</a:t>
            </a:r>
            <a:r>
              <a:rPr lang="en-AU" b="1" dirty="0"/>
              <a:t> ions </a:t>
            </a:r>
            <a:r>
              <a:rPr lang="en-AU" dirty="0"/>
              <a:t>when dissolved in water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Bases produce </a:t>
            </a:r>
            <a:r>
              <a:rPr lang="en-AU" b="1" dirty="0"/>
              <a:t>OH</a:t>
            </a:r>
            <a:r>
              <a:rPr lang="en-AU" b="1" baseline="30000" dirty="0"/>
              <a:t>-</a:t>
            </a:r>
            <a:r>
              <a:rPr lang="en-AU" b="1" dirty="0"/>
              <a:t> ions</a:t>
            </a:r>
            <a:r>
              <a:rPr lang="en-AU" dirty="0"/>
              <a:t> when dissolved in water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Acids and bases neutralise each other:   H</a:t>
            </a:r>
            <a:r>
              <a:rPr lang="en-AU" baseline="30000" dirty="0"/>
              <a:t>+</a:t>
            </a:r>
            <a:r>
              <a:rPr lang="en-AU" dirty="0"/>
              <a:t>(aq) + OH</a:t>
            </a:r>
            <a:r>
              <a:rPr lang="en-AU" baseline="30000" dirty="0"/>
              <a:t>-</a:t>
            </a:r>
            <a:r>
              <a:rPr lang="en-AU" dirty="0"/>
              <a:t>(aq) </a:t>
            </a:r>
            <a:r>
              <a:rPr lang="en-AU" dirty="0">
                <a:sym typeface="Wingdings" panose="05000000000000000000" pitchFamily="2" charset="2"/>
              </a:rPr>
              <a:t>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b="1" dirty="0"/>
              <a:t>Ionisation / Dissociation equations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Ionisation refers to a </a:t>
            </a:r>
            <a:r>
              <a:rPr lang="en-AU" u="sng" dirty="0"/>
              <a:t>covalent molecular substance</a:t>
            </a:r>
            <a:r>
              <a:rPr lang="en-AU" dirty="0"/>
              <a:t> forming ions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HCℓ(aq)   </a:t>
            </a:r>
            <a:r>
              <a:rPr lang="en-AU" dirty="0">
                <a:sym typeface="Wingdings" panose="05000000000000000000" pitchFamily="2" charset="2"/>
              </a:rPr>
              <a:t>   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Cℓ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>
                <a:sym typeface="Wingdings" panose="05000000000000000000" pitchFamily="2" charset="2"/>
              </a:rPr>
              <a:t>CH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COOH(aq)   </a:t>
            </a:r>
            <a:r>
              <a:rPr lang="en-AU" dirty="0" smtClean="0">
                <a:sym typeface="Wingdings" panose="05000000000000000000" pitchFamily="2" charset="2"/>
              </a:rPr>
              <a:t>⇌   </a:t>
            </a:r>
            <a:r>
              <a:rPr lang="en-AU" dirty="0">
                <a:sym typeface="Wingdings" panose="05000000000000000000" pitchFamily="2" charset="2"/>
              </a:rPr>
              <a:t>CH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COO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Dissociation refers to the separation of ions from an </a:t>
            </a:r>
            <a:r>
              <a:rPr lang="en-AU" u="sng" dirty="0"/>
              <a:t>ionic substance</a:t>
            </a:r>
            <a:r>
              <a:rPr lang="en-AU" dirty="0"/>
              <a:t> when dissolved in water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>
                <a:sym typeface="Wingdings" panose="05000000000000000000" pitchFamily="2" charset="2"/>
              </a:rPr>
              <a:t>NaOH(s)      Na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>
                <a:sym typeface="Wingdings" panose="05000000000000000000" pitchFamily="2" charset="2"/>
              </a:rPr>
              <a:t>Ba(OH)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(s)      Ba</a:t>
            </a:r>
            <a:r>
              <a:rPr lang="en-AU" baseline="30000" dirty="0">
                <a:sym typeface="Wingdings" panose="05000000000000000000" pitchFamily="2" charset="2"/>
              </a:rPr>
              <a:t>2+</a:t>
            </a:r>
            <a:r>
              <a:rPr lang="en-AU" dirty="0">
                <a:sym typeface="Wingdings" panose="05000000000000000000" pitchFamily="2" charset="2"/>
              </a:rPr>
              <a:t>(aq)   +   2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16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</a:t>
            </a:r>
            <a:br>
              <a:rPr lang="en-AU" b="1" dirty="0"/>
            </a:br>
            <a:r>
              <a:rPr lang="en-AU" b="1" dirty="0"/>
              <a:t>Mixing two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0577" cy="4023360"/>
          </a:xfrm>
        </p:spPr>
        <p:txBody>
          <a:bodyPr>
            <a:normAutofit/>
          </a:bodyPr>
          <a:lstStyle/>
          <a:p>
            <a:r>
              <a:rPr lang="en-AU" dirty="0"/>
              <a:t>Perform this calculation in the same way as mixing two acids, only now you will be finding n(OH</a:t>
            </a:r>
            <a:r>
              <a:rPr lang="en-AU" baseline="30000" dirty="0"/>
              <a:t>-</a:t>
            </a:r>
            <a:r>
              <a:rPr lang="en-AU" dirty="0"/>
              <a:t>).</a:t>
            </a:r>
          </a:p>
          <a:p>
            <a:endParaRPr lang="en-AU" dirty="0"/>
          </a:p>
          <a:p>
            <a:r>
              <a:rPr lang="en-AU" b="1" dirty="0"/>
              <a:t>To solve:</a:t>
            </a:r>
            <a:endParaRPr lang="en-AU" dirty="0"/>
          </a:p>
          <a:p>
            <a:r>
              <a:rPr lang="en-AU" dirty="0"/>
              <a:t>1. Find n(OH</a:t>
            </a:r>
            <a:r>
              <a:rPr lang="en-AU" baseline="30000" dirty="0"/>
              <a:t>-</a:t>
            </a:r>
            <a:r>
              <a:rPr lang="en-AU" dirty="0"/>
              <a:t>) in the </a:t>
            </a:r>
            <a:r>
              <a:rPr lang="en-AU" i="1" dirty="0"/>
              <a:t>first solution</a:t>
            </a:r>
            <a:r>
              <a:rPr lang="en-AU" dirty="0"/>
              <a:t>		n(OH</a:t>
            </a:r>
            <a:r>
              <a:rPr lang="en-AU" baseline="30000" dirty="0"/>
              <a:t>-</a:t>
            </a:r>
            <a:r>
              <a:rPr lang="en-AU" dirty="0"/>
              <a:t>)</a:t>
            </a:r>
            <a:r>
              <a:rPr lang="en-AU" baseline="-25000" dirty="0"/>
              <a:t>1</a:t>
            </a:r>
            <a:endParaRPr lang="en-AU" dirty="0"/>
          </a:p>
          <a:p>
            <a:r>
              <a:rPr lang="en-AU" dirty="0"/>
              <a:t>2. Find n(OH</a:t>
            </a:r>
            <a:r>
              <a:rPr lang="en-AU" baseline="30000" dirty="0"/>
              <a:t>-</a:t>
            </a:r>
            <a:r>
              <a:rPr lang="en-AU" dirty="0"/>
              <a:t>) in the </a:t>
            </a:r>
            <a:r>
              <a:rPr lang="en-AU" i="1" dirty="0"/>
              <a:t>second solution</a:t>
            </a:r>
            <a:r>
              <a:rPr lang="en-AU" dirty="0"/>
              <a:t>	n(OH</a:t>
            </a:r>
            <a:r>
              <a:rPr lang="en-AU" baseline="30000" dirty="0"/>
              <a:t>-</a:t>
            </a:r>
            <a:r>
              <a:rPr lang="en-AU" dirty="0"/>
              <a:t>)</a:t>
            </a:r>
            <a:r>
              <a:rPr lang="en-AU" baseline="-25000" dirty="0"/>
              <a:t>2</a:t>
            </a:r>
            <a:endParaRPr lang="en-AU" dirty="0"/>
          </a:p>
          <a:p>
            <a:r>
              <a:rPr lang="en-AU" dirty="0"/>
              <a:t>3. Find the total n(OH</a:t>
            </a:r>
            <a:r>
              <a:rPr lang="en-AU" baseline="30000" dirty="0"/>
              <a:t>-</a:t>
            </a:r>
            <a:r>
              <a:rPr lang="en-AU" dirty="0"/>
              <a:t>) ions		n(OH</a:t>
            </a:r>
            <a:r>
              <a:rPr lang="en-AU" baseline="30000" dirty="0"/>
              <a:t>-</a:t>
            </a:r>
            <a:r>
              <a:rPr lang="en-AU" dirty="0"/>
              <a:t>)</a:t>
            </a:r>
            <a:r>
              <a:rPr lang="en-AU" baseline="-25000" dirty="0"/>
              <a:t>total</a:t>
            </a:r>
            <a:r>
              <a:rPr lang="en-AU" dirty="0"/>
              <a:t>   =   n(OH</a:t>
            </a:r>
            <a:r>
              <a:rPr lang="en-AU" baseline="30000" dirty="0"/>
              <a:t>-</a:t>
            </a:r>
            <a:r>
              <a:rPr lang="en-AU" dirty="0"/>
              <a:t>)</a:t>
            </a:r>
            <a:r>
              <a:rPr lang="en-AU" baseline="-25000" dirty="0"/>
              <a:t>1</a:t>
            </a:r>
            <a:r>
              <a:rPr lang="en-AU" dirty="0"/>
              <a:t>   +   n(OH</a:t>
            </a:r>
            <a:r>
              <a:rPr lang="en-AU" baseline="30000" dirty="0"/>
              <a:t>-</a:t>
            </a:r>
            <a:r>
              <a:rPr lang="en-AU" dirty="0"/>
              <a:t>)</a:t>
            </a:r>
            <a:r>
              <a:rPr lang="en-AU" baseline="-25000" dirty="0"/>
              <a:t>2</a:t>
            </a:r>
            <a:endParaRPr lang="en-AU" dirty="0"/>
          </a:p>
          <a:p>
            <a:r>
              <a:rPr lang="en-AU" dirty="0"/>
              <a:t>4. Find the concentration of the total n(OH</a:t>
            </a:r>
            <a:r>
              <a:rPr lang="en-AU" baseline="30000" dirty="0"/>
              <a:t>-</a:t>
            </a:r>
            <a:r>
              <a:rPr lang="en-AU" dirty="0"/>
              <a:t>).  </a:t>
            </a:r>
            <a:r>
              <a:rPr lang="en-AU" i="1" dirty="0"/>
              <a:t>Remember to use the volume of the </a:t>
            </a:r>
            <a:r>
              <a:rPr lang="en-AU" b="1" i="1" u="sng" dirty="0"/>
              <a:t>total solution</a:t>
            </a:r>
          </a:p>
          <a:p>
            <a:r>
              <a:rPr lang="en-AU" dirty="0"/>
              <a:t>5. Calculate pH as per previous pages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67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</a:t>
            </a:r>
            <a:br>
              <a:rPr lang="en-AU" b="1" dirty="0"/>
            </a:br>
            <a:r>
              <a:rPr lang="en-AU" b="1" dirty="0"/>
              <a:t>Mixing acid +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Sometimes you may have a question where a strong acid is mixed with a strong base. Acids and bases neutralise each other…</a:t>
            </a:r>
          </a:p>
          <a:p>
            <a:pPr algn="ctr"/>
            <a:r>
              <a:rPr lang="en-AU" dirty="0"/>
              <a:t>H</a:t>
            </a:r>
            <a:r>
              <a:rPr lang="en-AU" baseline="30000" dirty="0"/>
              <a:t>+</a:t>
            </a:r>
            <a:r>
              <a:rPr lang="en-AU" dirty="0"/>
              <a:t> + OH</a:t>
            </a:r>
            <a:r>
              <a:rPr lang="en-AU" baseline="30000" dirty="0"/>
              <a:t>-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…but if </a:t>
            </a:r>
            <a:r>
              <a:rPr lang="en-AU" b="1" dirty="0"/>
              <a:t>excess acid </a:t>
            </a:r>
            <a:r>
              <a:rPr lang="en-AU" dirty="0"/>
              <a:t>is used then the resulting solution will be </a:t>
            </a:r>
            <a:r>
              <a:rPr lang="en-AU" b="1" dirty="0"/>
              <a:t>acidic</a:t>
            </a:r>
            <a:r>
              <a:rPr lang="en-AU" dirty="0"/>
              <a:t>, and if </a:t>
            </a:r>
            <a:r>
              <a:rPr lang="en-AU" b="1" dirty="0"/>
              <a:t>excess base</a:t>
            </a:r>
            <a:r>
              <a:rPr lang="en-AU" dirty="0"/>
              <a:t> is used then the resulting solution will be </a:t>
            </a:r>
            <a:r>
              <a:rPr lang="en-AU" b="1" dirty="0"/>
              <a:t>basic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may need to calculate the pH of such a solution after the acid and base have been mixed together.</a:t>
            </a:r>
          </a:p>
        </p:txBody>
      </p:sp>
    </p:spTree>
    <p:extLst>
      <p:ext uri="{BB962C8B-B14F-4D97-AF65-F5344CB8AC3E}">
        <p14:creationId xmlns:p14="http://schemas.microsoft.com/office/powerpoint/2010/main" val="4909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</a:t>
            </a:r>
            <a:br>
              <a:rPr lang="en-AU" b="1" dirty="0"/>
            </a:br>
            <a:r>
              <a:rPr lang="en-AU" b="1" dirty="0"/>
              <a:t>Mixing acid +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Method:</a:t>
            </a:r>
            <a:endParaRPr lang="en-AU" dirty="0"/>
          </a:p>
          <a:p>
            <a:r>
              <a:rPr lang="en-AU" dirty="0"/>
              <a:t>1. Find n(H</a:t>
            </a:r>
            <a:r>
              <a:rPr lang="en-AU" baseline="30000" dirty="0"/>
              <a:t>+</a:t>
            </a:r>
            <a:r>
              <a:rPr lang="en-AU" dirty="0"/>
              <a:t>)</a:t>
            </a:r>
          </a:p>
          <a:p>
            <a:r>
              <a:rPr lang="en-AU" dirty="0"/>
              <a:t>2. Find n(OH</a:t>
            </a:r>
            <a:r>
              <a:rPr lang="en-AU" baseline="30000" dirty="0"/>
              <a:t>-</a:t>
            </a:r>
            <a:r>
              <a:rPr lang="en-AU" dirty="0"/>
              <a:t>)</a:t>
            </a:r>
          </a:p>
          <a:p>
            <a:r>
              <a:rPr lang="en-AU" dirty="0"/>
              <a:t>3. Figure out which substance is in excess. Calculate n(H</a:t>
            </a:r>
            <a:r>
              <a:rPr lang="en-AU" baseline="30000" dirty="0"/>
              <a:t>+</a:t>
            </a:r>
            <a:r>
              <a:rPr lang="en-AU" dirty="0"/>
              <a:t> excess) or n(OH</a:t>
            </a:r>
            <a:r>
              <a:rPr lang="en-AU" baseline="30000" dirty="0"/>
              <a:t>-</a:t>
            </a:r>
            <a:r>
              <a:rPr lang="en-AU" dirty="0"/>
              <a:t> excess)</a:t>
            </a:r>
          </a:p>
          <a:p>
            <a:r>
              <a:rPr lang="en-AU" dirty="0"/>
              <a:t>4. Find the concentration of the excess ions.  </a:t>
            </a:r>
            <a:r>
              <a:rPr lang="en-AU" i="1" dirty="0"/>
              <a:t>Remember to use the volume of the </a:t>
            </a:r>
            <a:r>
              <a:rPr lang="en-AU" i="1" u="sng" dirty="0"/>
              <a:t>total</a:t>
            </a:r>
            <a:r>
              <a:rPr lang="en-AU" i="1" dirty="0"/>
              <a:t> solution</a:t>
            </a:r>
          </a:p>
          <a:p>
            <a:r>
              <a:rPr lang="en-AU" dirty="0"/>
              <a:t>5. Calculate pH as per previous pages</a:t>
            </a:r>
          </a:p>
        </p:txBody>
      </p:sp>
    </p:spTree>
    <p:extLst>
      <p:ext uri="{BB962C8B-B14F-4D97-AF65-F5344CB8AC3E}">
        <p14:creationId xmlns:p14="http://schemas.microsoft.com/office/powerpoint/2010/main" val="8664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</a:t>
            </a:r>
            <a:br>
              <a:rPr lang="en-AU" b="1" dirty="0"/>
            </a:br>
            <a:r>
              <a:rPr lang="en-AU" b="1" dirty="0"/>
              <a:t>Mixing acid +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Example: </a:t>
            </a:r>
            <a:r>
              <a:rPr lang="en-AU" dirty="0"/>
              <a:t>100 mL of 1 mol L</a:t>
            </a:r>
            <a:r>
              <a:rPr lang="en-AU" baseline="30000" dirty="0"/>
              <a:t>-1</a:t>
            </a:r>
            <a:r>
              <a:rPr lang="en-AU" dirty="0"/>
              <a:t> Ca(OH)</a:t>
            </a:r>
            <a:r>
              <a:rPr lang="en-AU" baseline="-25000" dirty="0"/>
              <a:t>2</a:t>
            </a:r>
            <a:r>
              <a:rPr lang="en-AU" dirty="0"/>
              <a:t> is added to 400 mL of 0.300 mol L</a:t>
            </a:r>
            <a:r>
              <a:rPr lang="en-AU" baseline="30000" dirty="0"/>
              <a:t>-1</a:t>
            </a:r>
            <a:r>
              <a:rPr lang="en-AU" dirty="0"/>
              <a:t> HCℓ. What is the pH of the new solution?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33525" y="2671376"/>
            <a:ext cx="2638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n(Ca(OH)</a:t>
            </a:r>
            <a:r>
              <a:rPr lang="en-AU" baseline="-25000" dirty="0"/>
              <a:t>2</a:t>
            </a:r>
            <a:r>
              <a:rPr lang="en-AU" dirty="0"/>
              <a:t>) = c x V</a:t>
            </a:r>
          </a:p>
          <a:p>
            <a:r>
              <a:rPr lang="en-AU" dirty="0"/>
              <a:t>                    = 1 x 0.1</a:t>
            </a:r>
          </a:p>
          <a:p>
            <a:r>
              <a:rPr lang="en-AU" dirty="0"/>
              <a:t>                    = 0.1 mol</a:t>
            </a:r>
          </a:p>
          <a:p>
            <a:endParaRPr lang="en-AU" dirty="0"/>
          </a:p>
          <a:p>
            <a:r>
              <a:rPr lang="en-AU" b="1" dirty="0"/>
              <a:t>n(OH</a:t>
            </a:r>
            <a:r>
              <a:rPr lang="en-AU" b="1" baseline="30000" dirty="0"/>
              <a:t>-</a:t>
            </a:r>
            <a:r>
              <a:rPr lang="en-AU" b="1" dirty="0"/>
              <a:t>) = </a:t>
            </a:r>
            <a:r>
              <a:rPr lang="en-AU" dirty="0"/>
              <a:t>2 x n(Ca(OH)</a:t>
            </a:r>
            <a:r>
              <a:rPr lang="en-AU" baseline="-25000" dirty="0"/>
              <a:t>2</a:t>
            </a:r>
            <a:r>
              <a:rPr lang="en-AU" dirty="0"/>
              <a:t>)</a:t>
            </a:r>
          </a:p>
          <a:p>
            <a:r>
              <a:rPr lang="en-AU" dirty="0"/>
              <a:t>  </a:t>
            </a:r>
            <a:r>
              <a:rPr lang="en-AU" b="1" dirty="0"/>
              <a:t>           = 0.2 mol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3525" y="4762500"/>
            <a:ext cx="263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n(HCℓ) = c x V</a:t>
            </a:r>
          </a:p>
          <a:p>
            <a:r>
              <a:rPr lang="en-AU" dirty="0"/>
              <a:t>             = 0.300 x 0.400</a:t>
            </a:r>
          </a:p>
          <a:p>
            <a:r>
              <a:rPr lang="en-AU" dirty="0"/>
              <a:t>             = 0.120 mol</a:t>
            </a:r>
          </a:p>
          <a:p>
            <a:endParaRPr lang="en-AU" dirty="0"/>
          </a:p>
          <a:p>
            <a:r>
              <a:rPr lang="en-AU" b="1" dirty="0"/>
              <a:t>n(H</a:t>
            </a:r>
            <a:r>
              <a:rPr lang="en-AU" b="1" baseline="30000" dirty="0"/>
              <a:t>+</a:t>
            </a:r>
            <a:r>
              <a:rPr lang="en-AU" b="1" dirty="0"/>
              <a:t>) = 0.120 mol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7795" y="2571750"/>
            <a:ext cx="3375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</a:t>
            </a:r>
            <a:r>
              <a:rPr lang="en-AU" baseline="30000" dirty="0"/>
              <a:t>+</a:t>
            </a:r>
            <a:r>
              <a:rPr lang="en-AU" dirty="0"/>
              <a:t> + OH</a:t>
            </a:r>
            <a:r>
              <a:rPr lang="en-AU" baseline="30000" dirty="0"/>
              <a:t>-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n(OH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 excess) = n(OH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) - n(H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)</a:t>
            </a:r>
          </a:p>
          <a:p>
            <a:r>
              <a:rPr lang="en-AU" dirty="0">
                <a:sym typeface="Wingdings" panose="05000000000000000000" pitchFamily="2" charset="2"/>
              </a:rPr>
              <a:t>                         = 0.200 – 0.120</a:t>
            </a:r>
          </a:p>
          <a:p>
            <a:r>
              <a:rPr lang="en-AU" dirty="0">
                <a:sym typeface="Wingdings" panose="05000000000000000000" pitchFamily="2" charset="2"/>
              </a:rPr>
              <a:t>                         = 0.080 mol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217794" y="4220422"/>
            <a:ext cx="3375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Total volume = 500 mL = 0.5 L</a:t>
            </a:r>
          </a:p>
          <a:p>
            <a:endParaRPr lang="en-AU" dirty="0"/>
          </a:p>
          <a:p>
            <a:r>
              <a:rPr lang="en-AU" b="1" dirty="0"/>
              <a:t>c(OH</a:t>
            </a:r>
            <a:r>
              <a:rPr lang="en-AU" b="1" baseline="30000" dirty="0"/>
              <a:t>-</a:t>
            </a:r>
            <a:r>
              <a:rPr lang="en-AU" b="1" dirty="0"/>
              <a:t> excess) </a:t>
            </a:r>
            <a:r>
              <a:rPr lang="en-AU" dirty="0"/>
              <a:t>= n / V</a:t>
            </a:r>
          </a:p>
          <a:p>
            <a:r>
              <a:rPr lang="en-AU" dirty="0"/>
              <a:t>                        = 0.080 / 0.500</a:t>
            </a:r>
          </a:p>
          <a:p>
            <a:r>
              <a:rPr lang="en-AU" dirty="0"/>
              <a:t>                        </a:t>
            </a:r>
            <a:r>
              <a:rPr lang="en-AU" b="1" dirty="0"/>
              <a:t>= 0.16 mol L</a:t>
            </a:r>
            <a:r>
              <a:rPr lang="en-AU" b="1" baseline="30000" dirty="0"/>
              <a:t>-1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344025" y="2294752"/>
            <a:ext cx="2562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pOH = -log[OH</a:t>
            </a:r>
            <a:r>
              <a:rPr lang="en-AU" baseline="30000" dirty="0"/>
              <a:t>-</a:t>
            </a:r>
            <a:r>
              <a:rPr lang="en-AU" dirty="0"/>
              <a:t>]</a:t>
            </a:r>
          </a:p>
          <a:p>
            <a:r>
              <a:rPr lang="en-AU" dirty="0"/>
              <a:t>         = -log[0.16]</a:t>
            </a:r>
          </a:p>
          <a:p>
            <a:r>
              <a:rPr lang="en-AU" dirty="0"/>
              <a:t>         = 0.796</a:t>
            </a:r>
          </a:p>
          <a:p>
            <a:endParaRPr lang="en-AU" dirty="0"/>
          </a:p>
          <a:p>
            <a:r>
              <a:rPr lang="en-AU" dirty="0"/>
              <a:t>pH = 14 – pOH</a:t>
            </a:r>
          </a:p>
          <a:p>
            <a:r>
              <a:rPr lang="en-AU" dirty="0"/>
              <a:t>      = 13.2</a:t>
            </a:r>
          </a:p>
        </p:txBody>
      </p:sp>
      <p:sp>
        <p:nvSpPr>
          <p:cNvPr id="9" name="Oval 8"/>
          <p:cNvSpPr/>
          <p:nvPr/>
        </p:nvSpPr>
        <p:spPr>
          <a:xfrm>
            <a:off x="982159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982159" y="4921504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570357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4570357" y="4554668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758222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742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Acidic, Basic &amp; Neutral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</a:t>
            </a:r>
            <a:r>
              <a:rPr lang="en-AU" b="1" dirty="0"/>
              <a:t>neutral solution </a:t>
            </a:r>
            <a:r>
              <a:rPr lang="en-AU" dirty="0"/>
              <a:t>is defined as a solution with equal concentrations of H</a:t>
            </a:r>
            <a:r>
              <a:rPr lang="en-AU" baseline="30000" dirty="0"/>
              <a:t>+</a:t>
            </a:r>
            <a:r>
              <a:rPr lang="en-AU" dirty="0"/>
              <a:t> and OH</a:t>
            </a:r>
            <a:r>
              <a:rPr lang="en-AU" baseline="30000" dirty="0"/>
              <a:t>-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Even though pure water self-ionises to produce small amounts of [H</a:t>
            </a:r>
            <a:r>
              <a:rPr lang="en-AU" baseline="30000" dirty="0"/>
              <a:t>+</a:t>
            </a:r>
            <a:r>
              <a:rPr lang="en-AU" dirty="0"/>
              <a:t>] and [OH</a:t>
            </a:r>
            <a:r>
              <a:rPr lang="en-AU" baseline="30000" dirty="0"/>
              <a:t>-</a:t>
            </a:r>
            <a:r>
              <a:rPr lang="en-AU" dirty="0"/>
              <a:t>], the resulting solution will still be neutral because [H</a:t>
            </a:r>
            <a:r>
              <a:rPr lang="en-AU" baseline="30000" dirty="0"/>
              <a:t>+</a:t>
            </a:r>
            <a:r>
              <a:rPr lang="en-AU" dirty="0"/>
              <a:t>] = [OH</a:t>
            </a:r>
            <a:r>
              <a:rPr lang="en-AU" baseline="30000" dirty="0"/>
              <a:t>-</a:t>
            </a:r>
            <a:r>
              <a:rPr lang="en-AU" dirty="0"/>
              <a:t>]</a:t>
            </a:r>
          </a:p>
          <a:p>
            <a:pPr algn="ctr"/>
            <a:r>
              <a:rPr lang="en-AU" sz="2400" b="1" dirty="0"/>
              <a:t>H</a:t>
            </a:r>
            <a:r>
              <a:rPr lang="en-AU" sz="2400" b="1" baseline="-25000" dirty="0"/>
              <a:t>2</a:t>
            </a:r>
            <a:r>
              <a:rPr lang="en-AU" sz="2400" b="1" dirty="0"/>
              <a:t>O </a:t>
            </a:r>
            <a:r>
              <a:rPr lang="en-AU" sz="2400" b="1" dirty="0">
                <a:sym typeface="Wingdings" panose="05000000000000000000" pitchFamily="2" charset="2"/>
              </a:rPr>
              <a:t>⇌ H</a:t>
            </a:r>
            <a:r>
              <a:rPr lang="en-AU" sz="2400" b="1" baseline="30000" dirty="0">
                <a:sym typeface="Wingdings" panose="05000000000000000000" pitchFamily="2" charset="2"/>
              </a:rPr>
              <a:t>+</a:t>
            </a:r>
            <a:r>
              <a:rPr lang="en-AU" sz="2400" b="1" dirty="0">
                <a:sym typeface="Wingdings" panose="05000000000000000000" pitchFamily="2" charset="2"/>
              </a:rPr>
              <a:t> + OH</a:t>
            </a:r>
            <a:r>
              <a:rPr lang="en-AU" sz="2400" b="1" baseline="30000" dirty="0">
                <a:sym typeface="Wingdings" panose="05000000000000000000" pitchFamily="2" charset="2"/>
              </a:rPr>
              <a:t>-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Left-Right Arrow 3"/>
          <p:cNvSpPr/>
          <p:nvPr/>
        </p:nvSpPr>
        <p:spPr>
          <a:xfrm>
            <a:off x="1247775" y="4676775"/>
            <a:ext cx="9839325" cy="971550"/>
          </a:xfrm>
          <a:prstGeom prst="leftRightArrow">
            <a:avLst/>
          </a:prstGeom>
          <a:gradFill flip="none" rotWithShape="1">
            <a:gsLst>
              <a:gs pos="0">
                <a:srgbClr val="FF0000"/>
              </a:gs>
              <a:gs pos="77100">
                <a:srgbClr val="0070C0"/>
              </a:gs>
              <a:gs pos="26000">
                <a:srgbClr val="FFC000"/>
              </a:gs>
              <a:gs pos="50000">
                <a:schemeClr val="accent4">
                  <a:lumMod val="75000"/>
                </a:schemeClr>
              </a:gs>
              <a:gs pos="10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6167437" y="4810125"/>
            <a:ext cx="0" cy="8382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2575" y="447889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Neutral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7775" y="447889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Acidic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7375" y="447889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Basic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2574" y="564094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[H</a:t>
            </a:r>
            <a:r>
              <a:rPr lang="en-AU" b="1" baseline="30000" dirty="0"/>
              <a:t>+</a:t>
            </a:r>
            <a:r>
              <a:rPr lang="en-AU" b="1" dirty="0"/>
              <a:t>] =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3499" y="565046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[H</a:t>
            </a:r>
            <a:r>
              <a:rPr lang="en-AU" b="1" baseline="30000" dirty="0"/>
              <a:t>+</a:t>
            </a:r>
            <a:r>
              <a:rPr lang="en-AU" b="1" dirty="0"/>
              <a:t>] &gt;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2623" y="5671661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[H</a:t>
            </a:r>
            <a:r>
              <a:rPr lang="en-AU" b="1" baseline="30000" dirty="0"/>
              <a:t>+</a:t>
            </a:r>
            <a:r>
              <a:rPr lang="en-AU" b="1" dirty="0"/>
              <a:t>] &lt;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787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pH of Neutral 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We can calculate the pH of neutral water at 25 °C by combining two equations:</a:t>
            </a:r>
          </a:p>
          <a:p>
            <a:endParaRPr lang="en-AU" dirty="0"/>
          </a:p>
          <a:p>
            <a:r>
              <a:rPr lang="en-AU" b="1" dirty="0"/>
              <a:t>Equation 1:    [H</a:t>
            </a:r>
            <a:r>
              <a:rPr lang="en-AU" b="1" baseline="30000" dirty="0"/>
              <a:t>+</a:t>
            </a:r>
            <a:r>
              <a:rPr lang="en-AU" b="1" dirty="0"/>
              <a:t>] =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r>
              <a:rPr lang="en-AU" dirty="0"/>
              <a:t>			</a:t>
            </a:r>
            <a:r>
              <a:rPr lang="en-AU" i="1" dirty="0"/>
              <a:t>This equation is true for any neutral solution</a:t>
            </a:r>
          </a:p>
          <a:p>
            <a:endParaRPr lang="en-AU" i="1" dirty="0"/>
          </a:p>
          <a:p>
            <a:r>
              <a:rPr lang="en-AU" b="1" dirty="0"/>
              <a:t>Equation 2:            K</a:t>
            </a:r>
            <a:r>
              <a:rPr lang="en-AU" b="1" baseline="-25000" dirty="0"/>
              <a:t>w</a:t>
            </a:r>
            <a:r>
              <a:rPr lang="en-AU" b="1" dirty="0"/>
              <a:t> = [H</a:t>
            </a:r>
            <a:r>
              <a:rPr lang="en-AU" b="1" baseline="30000" dirty="0"/>
              <a:t>+</a:t>
            </a:r>
            <a:r>
              <a:rPr lang="en-AU" b="1" dirty="0"/>
              <a:t>]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r>
              <a:rPr lang="en-AU" i="1" dirty="0"/>
              <a:t>                   Equilibrium constant for water. </a:t>
            </a:r>
            <a:endParaRPr lang="en-AU" b="1" dirty="0"/>
          </a:p>
          <a:p>
            <a:r>
              <a:rPr lang="en-AU" b="1" dirty="0"/>
              <a:t>                       1 x 10</a:t>
            </a:r>
            <a:r>
              <a:rPr lang="en-AU" b="1" baseline="30000" dirty="0"/>
              <a:t>-14</a:t>
            </a:r>
            <a:r>
              <a:rPr lang="en-AU" b="1" dirty="0"/>
              <a:t> = [H</a:t>
            </a:r>
            <a:r>
              <a:rPr lang="en-AU" b="1" baseline="30000" dirty="0"/>
              <a:t>+</a:t>
            </a:r>
            <a:r>
              <a:rPr lang="en-AU" b="1" dirty="0"/>
              <a:t>]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r>
              <a:rPr lang="en-AU" dirty="0"/>
              <a:t>                   </a:t>
            </a:r>
            <a:r>
              <a:rPr lang="en-AU" i="1" dirty="0"/>
              <a:t>This is the value of K</a:t>
            </a:r>
            <a:r>
              <a:rPr lang="en-AU" i="1" baseline="-25000" dirty="0"/>
              <a:t>w</a:t>
            </a:r>
            <a:r>
              <a:rPr lang="en-AU" i="1" dirty="0"/>
              <a:t> at 25 °C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13375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pH of Neutral Solutions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7300" y="1809750"/>
                <a:ext cx="9486900" cy="4765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b="1" dirty="0">
                    <a:latin typeface="Arial" pitchFamily="34" charset="0"/>
                    <a:cs typeface="Arial" pitchFamily="34" charset="0"/>
                  </a:rPr>
                  <a:t>Example: </a:t>
                </a:r>
                <a:r>
                  <a:rPr lang="en-AU" dirty="0">
                    <a:latin typeface="Arial" pitchFamily="34" charset="0"/>
                    <a:cs typeface="Arial" pitchFamily="34" charset="0"/>
                  </a:rPr>
                  <a:t>Show using calculations that the pH of neutral water at 25 </a:t>
                </a:r>
                <a:r>
                  <a:rPr lang="en-AU" baseline="30000" dirty="0"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AU" dirty="0">
                    <a:latin typeface="Arial" pitchFamily="34" charset="0"/>
                    <a:cs typeface="Arial" pitchFamily="34" charset="0"/>
                  </a:rPr>
                  <a:t>C is equal to 7.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A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AU" i="1">
                          <a:latin typeface="Cambria Math"/>
                        </a:rPr>
                        <m:t>𝑇h𝑒</m:t>
                      </m:r>
                      <m:r>
                        <a:rPr lang="en-AU" i="1">
                          <a:latin typeface="Cambria Math"/>
                        </a:rPr>
                        <m:t> </m:t>
                      </m:r>
                      <m:r>
                        <a:rPr lang="en-AU" i="1">
                          <a:latin typeface="Cambria Math"/>
                        </a:rPr>
                        <m:t>𝑠𝑜𝑙𝑢𝑡𝑖𝑜𝑛</m:t>
                      </m:r>
                      <m:r>
                        <a:rPr lang="en-AU" i="1">
                          <a:latin typeface="Cambria Math"/>
                        </a:rPr>
                        <m:t> </m:t>
                      </m:r>
                      <m:r>
                        <a:rPr lang="en-AU" i="1">
                          <a:latin typeface="Cambria Math"/>
                        </a:rPr>
                        <m:t>𝑖𝑠</m:t>
                      </m:r>
                      <m:r>
                        <a:rPr lang="en-AU" i="1">
                          <a:latin typeface="Cambria Math"/>
                        </a:rPr>
                        <m:t> </m:t>
                      </m:r>
                      <m:r>
                        <a:rPr lang="en-AU" i="1">
                          <a:latin typeface="Cambria Math"/>
                        </a:rPr>
                        <m:t>𝑛𝑒𝑢𝑡𝑟𝑎𝑙</m:t>
                      </m:r>
                      <m:r>
                        <a:rPr lang="en-AU" i="1">
                          <a:latin typeface="Cambria Math"/>
                        </a:rPr>
                        <m:t>, ∴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b="0" i="0" smtClean="0">
                          <a:latin typeface="Cambria Math"/>
                        </a:rPr>
                        <m:t>                         </m:t>
                      </m:r>
                      <m:r>
                        <a:rPr lang="en-AU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/>
                        </a:rPr>
                        <m:t>                                    </m:t>
                      </m:r>
                      <m:r>
                        <a:rPr lang="en-AU" i="1">
                          <a:latin typeface="Cambria Math"/>
                        </a:rPr>
                        <m:t>𝐴𝑡</m:t>
                      </m:r>
                      <m:r>
                        <a:rPr lang="en-AU" i="1">
                          <a:latin typeface="Cambria Math"/>
                        </a:rPr>
                        <m:t> 25 ℃,</m:t>
                      </m:r>
                      <m:sSub>
                        <m:sSubPr>
                          <m:ctrlPr>
                            <a:rPr lang="en-A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AU" i="1">
                          <a:latin typeface="Cambria Math"/>
                        </a:rPr>
                        <m:t>=1.0 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AU" i="1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−14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AU" i="1">
                          <a:latin typeface="Cambria Math"/>
                        </a:rPr>
                        <m:t>1.0 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AU" i="1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−14</m:t>
                          </m:r>
                        </m:sup>
                      </m:sSup>
                      <m:r>
                        <a:rPr lang="en-A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latin typeface="Cambria Math"/>
                            </a:rPr>
                            <m:t>1.0 </m:t>
                          </m:r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−14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          =1 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× </m:t>
                      </m:r>
                      <m:sSup>
                        <m:sSupPr>
                          <m:ctrlPr>
                            <a:rPr lang="en-AU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r>
                  <a:rPr lang="en-AU" b="0" i="1" dirty="0">
                    <a:latin typeface="Cambria Math"/>
                    <a:ea typeface="Cambria Math"/>
                  </a:rPr>
                  <a:t/>
                </a:r>
                <a:br>
                  <a:rPr lang="en-AU" b="0" i="1" dirty="0">
                    <a:latin typeface="Cambria Math"/>
                    <a:ea typeface="Cambria Math"/>
                  </a:rPr>
                </a:br>
                <a:endParaRPr lang="en-AU" b="0" i="1" dirty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AU" b="0" i="1" dirty="0">
                    <a:latin typeface="Cambria Math"/>
                    <a:ea typeface="Cambria Math"/>
                  </a:rPr>
                  <a:t/>
                </a:r>
                <a:br>
                  <a:rPr lang="en-AU" b="0" i="1" dirty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                 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𝑝𝐻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/>
                          <a:ea typeface="Cambria Math"/>
                        </a:rPr>
                        <m:t>log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AU" i="1" dirty="0">
                    <a:latin typeface="Cambria Math"/>
                  </a:rPr>
                  <a:t/>
                </a:r>
                <a:br>
                  <a:rPr lang="en-AU" i="1" dirty="0">
                    <a:latin typeface="Cambria Math"/>
                  </a:rPr>
                </a:br>
                <a:r>
                  <a:rPr lang="en-AU" i="1" dirty="0"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1 </m:t>
                            </m:r>
                            <m:r>
                              <a:rPr lang="en-AU" i="1">
                                <a:latin typeface="Cambria Math"/>
                                <a:ea typeface="Cambria Math"/>
                              </a:rPr>
                              <m:t>× </m:t>
                            </m:r>
                            <m:sSup>
                              <m:sSupPr>
                                <m:ctrlPr>
                                  <a:rPr lang="en-AU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/>
                                    <a:ea typeface="Cambria Math"/>
                                  </a:rPr>
                                  <m:t>−7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AU" i="1" dirty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          =7.00</m:t>
                      </m:r>
                    </m:oMath>
                  </m:oMathPara>
                </a14:m>
                <a:r>
                  <a:rPr lang="en-AU" b="0" dirty="0"/>
                  <a:t/>
                </a:r>
                <a:br>
                  <a:rPr lang="en-AU" b="0" dirty="0"/>
                </a:br>
                <a:endParaRPr lang="en-AU" b="0" dirty="0"/>
              </a:p>
              <a:p>
                <a:pPr>
                  <a:lnSpc>
                    <a:spcPct val="15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809750"/>
                <a:ext cx="9486900" cy="4765087"/>
              </a:xfrm>
              <a:prstGeom prst="rect">
                <a:avLst/>
              </a:prstGeo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8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Effect of temperature of pH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399" y="1845734"/>
            <a:ext cx="10410825" cy="4023360"/>
          </a:xfrm>
        </p:spPr>
        <p:txBody>
          <a:bodyPr>
            <a:normAutofit/>
          </a:bodyPr>
          <a:lstStyle/>
          <a:p>
            <a:r>
              <a:rPr lang="en-AU" dirty="0"/>
              <a:t>Like all equilibrium reactions, the self-ionisation of water is affected by </a:t>
            </a:r>
            <a:r>
              <a:rPr lang="en-AU" b="1" dirty="0"/>
              <a:t>temperature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Investigate the table to the right. Is the self-ionisation of </a:t>
            </a:r>
            <a:br>
              <a:rPr lang="en-AU" dirty="0"/>
            </a:br>
            <a:r>
              <a:rPr lang="en-AU" dirty="0"/>
              <a:t>water an </a:t>
            </a:r>
            <a:r>
              <a:rPr lang="en-AU" b="1" dirty="0"/>
              <a:t>exothermic </a:t>
            </a:r>
            <a:r>
              <a:rPr lang="en-AU" dirty="0"/>
              <a:t>or </a:t>
            </a:r>
            <a:r>
              <a:rPr lang="en-AU" b="1" dirty="0"/>
              <a:t>endothermic process</a:t>
            </a:r>
            <a:r>
              <a:rPr lang="en-AU" dirty="0"/>
              <a:t>? 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Explain your answer in terms of Le </a:t>
            </a:r>
            <a:r>
              <a:rPr lang="en-AU" dirty="0" err="1"/>
              <a:t>Châtelier’s</a:t>
            </a:r>
            <a:r>
              <a:rPr lang="en-AU" dirty="0"/>
              <a:t> principle.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59265"/>
              </p:ext>
            </p:extLst>
          </p:nvPr>
        </p:nvGraphicFramePr>
        <p:xfrm>
          <a:off x="7729268" y="2570668"/>
          <a:ext cx="359595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78">
                  <a:extLst>
                    <a:ext uri="{9D8B030D-6E8A-4147-A177-3AD203B41FA5}">
                      <a16:colId xmlns:a16="http://schemas.microsoft.com/office/drawing/2014/main" xmlns="" val="1929376490"/>
                    </a:ext>
                  </a:extLst>
                </a:gridCol>
                <a:gridCol w="1797978">
                  <a:extLst>
                    <a:ext uri="{9D8B030D-6E8A-4147-A177-3AD203B41FA5}">
                      <a16:colId xmlns:a16="http://schemas.microsoft.com/office/drawing/2014/main" xmlns="" val="823839654"/>
                    </a:ext>
                  </a:extLst>
                </a:gridCol>
              </a:tblGrid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Temperature (°C)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3912516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0.11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295096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0.29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7437558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0.68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672816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1.01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8399175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1.47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166406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2.92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6762308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5.48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0595549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51.3 x 10</a:t>
                      </a:r>
                      <a:r>
                        <a:rPr lang="en-AU" baseline="30000" dirty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5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Effect of temperature of pH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399" y="1845734"/>
            <a:ext cx="10410825" cy="4023360"/>
          </a:xfrm>
        </p:spPr>
        <p:txBody>
          <a:bodyPr>
            <a:normAutofit/>
          </a:bodyPr>
          <a:lstStyle/>
          <a:p>
            <a:r>
              <a:rPr lang="en-AU" dirty="0"/>
              <a:t>You should be able to calculate the pH of neutral water at any temperature if given the value of K</a:t>
            </a:r>
            <a:r>
              <a:rPr lang="en-AU" baseline="-25000" dirty="0"/>
              <a:t>w</a:t>
            </a:r>
            <a:r>
              <a:rPr lang="en-AU" dirty="0"/>
              <a:t>. </a:t>
            </a:r>
          </a:p>
          <a:p>
            <a:r>
              <a:rPr lang="en-AU" dirty="0"/>
              <a:t>The working will be similar to that on the previous page</a:t>
            </a:r>
          </a:p>
          <a:p>
            <a:endParaRPr lang="en-AU" dirty="0"/>
          </a:p>
          <a:p>
            <a:r>
              <a:rPr lang="en-AU" b="1" dirty="0"/>
              <a:t>Q: </a:t>
            </a:r>
            <a:r>
              <a:rPr lang="en-AU" dirty="0"/>
              <a:t>Calculate the pH of water at the following temperatures. Use the K</a:t>
            </a:r>
            <a:r>
              <a:rPr lang="en-AU" baseline="-25000" dirty="0"/>
              <a:t>w</a:t>
            </a:r>
            <a:r>
              <a:rPr lang="en-AU" dirty="0"/>
              <a:t> values from the table above.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AU" dirty="0"/>
              <a:t>Neutral water at 10 </a:t>
            </a:r>
            <a:r>
              <a:rPr lang="en-AU" baseline="30000" dirty="0"/>
              <a:t>o</a:t>
            </a:r>
            <a:r>
              <a:rPr lang="en-AU" dirty="0"/>
              <a:t>C</a:t>
            </a:r>
          </a:p>
          <a:p>
            <a:pPr marL="457200" lvl="0" indent="-457200">
              <a:buFont typeface="+mj-lt"/>
              <a:buAutoNum type="alphaLcPeriod"/>
            </a:pPr>
            <a:endParaRPr lang="en-AU" dirty="0"/>
          </a:p>
          <a:p>
            <a:pPr marL="457200" indent="-457200">
              <a:buFont typeface="+mj-lt"/>
              <a:buAutoNum type="alphaLcPeriod"/>
            </a:pPr>
            <a:r>
              <a:rPr lang="en-AU" dirty="0"/>
              <a:t>Neutral water at 50 </a:t>
            </a:r>
            <a:r>
              <a:rPr lang="en-AU" baseline="30000" dirty="0"/>
              <a:t>o</a:t>
            </a:r>
            <a:r>
              <a:rPr lang="en-AU" dirty="0"/>
              <a:t>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0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Buffers are solutions </a:t>
            </a:r>
            <a:r>
              <a:rPr lang="en-AU" dirty="0"/>
              <a:t>that </a:t>
            </a:r>
            <a:r>
              <a:rPr lang="en-AU" b="1" dirty="0"/>
              <a:t>resists changes to </a:t>
            </a:r>
            <a:r>
              <a:rPr lang="en-AU" b="1" dirty="0" err="1"/>
              <a:t>pH</a:t>
            </a:r>
            <a:r>
              <a:rPr lang="en-AU" dirty="0" err="1" smtClean="0"/>
              <a:t>.</a:t>
            </a:r>
            <a:endParaRPr lang="en-AU" b="1" dirty="0" smtClean="0"/>
          </a:p>
          <a:p>
            <a:r>
              <a:rPr lang="en-AU" dirty="0" smtClean="0"/>
              <a:t>They are made of a </a:t>
            </a:r>
            <a:r>
              <a:rPr lang="en-AU" b="1" dirty="0" smtClean="0"/>
              <a:t>weak acid</a:t>
            </a:r>
            <a:r>
              <a:rPr lang="en-AU" dirty="0" smtClean="0"/>
              <a:t> and </a:t>
            </a:r>
            <a:r>
              <a:rPr lang="en-AU" b="1" dirty="0" smtClean="0"/>
              <a:t>its</a:t>
            </a:r>
            <a:r>
              <a:rPr lang="en-AU" dirty="0" smtClean="0"/>
              <a:t> </a:t>
            </a:r>
            <a:r>
              <a:rPr lang="en-AU" b="1" dirty="0" smtClean="0"/>
              <a:t>conjugate base</a:t>
            </a:r>
            <a:r>
              <a:rPr lang="en-AU" dirty="0"/>
              <a:t>.</a:t>
            </a:r>
            <a:r>
              <a:rPr lang="en-AU" dirty="0" smtClean="0"/>
              <a:t> 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b="1" dirty="0"/>
              <a:t>Examples:</a:t>
            </a:r>
          </a:p>
          <a:p>
            <a:pPr>
              <a:buFont typeface="Arial" pitchFamily="34" charset="0"/>
              <a:buChar char="•"/>
            </a:pPr>
            <a:r>
              <a:rPr lang="en-AU" dirty="0"/>
              <a:t>A mixture of </a:t>
            </a:r>
            <a:r>
              <a:rPr lang="en-AU" b="1" dirty="0"/>
              <a:t>acetic acid </a:t>
            </a:r>
            <a:r>
              <a:rPr lang="en-AU" dirty="0"/>
              <a:t>(CH</a:t>
            </a:r>
            <a:r>
              <a:rPr lang="en-AU" baseline="-25000" dirty="0"/>
              <a:t>3</a:t>
            </a:r>
            <a:r>
              <a:rPr lang="en-AU" dirty="0"/>
              <a:t>COOH) and sodium </a:t>
            </a:r>
            <a:r>
              <a:rPr lang="en-AU" b="1" dirty="0"/>
              <a:t>acetate</a:t>
            </a:r>
            <a:r>
              <a:rPr lang="en-AU" dirty="0"/>
              <a:t> (NaCH</a:t>
            </a:r>
            <a:r>
              <a:rPr lang="en-AU" baseline="-25000" dirty="0"/>
              <a:t>3</a:t>
            </a:r>
            <a:r>
              <a:rPr lang="en-AU" dirty="0"/>
              <a:t>COO)</a:t>
            </a:r>
          </a:p>
          <a:p>
            <a:pPr>
              <a:buFont typeface="Arial" pitchFamily="34" charset="0"/>
              <a:buChar char="•"/>
            </a:pPr>
            <a:r>
              <a:rPr lang="en-AU" dirty="0"/>
              <a:t>A mixture of </a:t>
            </a:r>
            <a:r>
              <a:rPr lang="en-AU" b="1" dirty="0"/>
              <a:t>ammonia</a:t>
            </a:r>
            <a:r>
              <a:rPr lang="en-AU" dirty="0"/>
              <a:t> (NH</a:t>
            </a:r>
            <a:r>
              <a:rPr lang="en-AU" baseline="-25000" dirty="0"/>
              <a:t>3</a:t>
            </a:r>
            <a:r>
              <a:rPr lang="en-AU" dirty="0"/>
              <a:t>) and </a:t>
            </a:r>
            <a:r>
              <a:rPr lang="en-AU" b="1" dirty="0"/>
              <a:t>ammonium</a:t>
            </a:r>
            <a:r>
              <a:rPr lang="en-AU" dirty="0"/>
              <a:t> chloride (NH</a:t>
            </a:r>
            <a:r>
              <a:rPr lang="en-AU" baseline="-25000" dirty="0"/>
              <a:t>4</a:t>
            </a:r>
            <a:r>
              <a:rPr lang="en-AU" dirty="0"/>
              <a:t>Cl)</a:t>
            </a:r>
          </a:p>
          <a:p>
            <a:pPr>
              <a:buFont typeface="Arial" pitchFamily="34" charset="0"/>
              <a:buChar char="•"/>
            </a:pPr>
            <a:r>
              <a:rPr lang="en-AU" dirty="0"/>
              <a:t>A mixture of </a:t>
            </a:r>
            <a:r>
              <a:rPr lang="en-AU" b="1" dirty="0"/>
              <a:t>phosphoric acid </a:t>
            </a:r>
            <a:r>
              <a:rPr lang="en-AU" dirty="0"/>
              <a:t>(H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) and sodium </a:t>
            </a:r>
            <a:r>
              <a:rPr lang="en-AU" b="1" dirty="0"/>
              <a:t>phosphate</a:t>
            </a:r>
            <a:r>
              <a:rPr lang="en-AU" dirty="0"/>
              <a:t> (Na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)</a:t>
            </a:r>
          </a:p>
          <a:p>
            <a:endParaRPr lang="en-US" dirty="0">
              <a:sym typeface="Wingdings"/>
            </a:endParaRPr>
          </a:p>
          <a:p>
            <a:pPr>
              <a:buFont typeface="Arial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7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56667"/>
          </a:xfrm>
        </p:spPr>
        <p:txBody>
          <a:bodyPr>
            <a:normAutofit/>
          </a:bodyPr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b="1" dirty="0"/>
              <a:t>Monoprotic acids: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Only contain one </a:t>
            </a:r>
            <a:r>
              <a:rPr lang="en-AU" u="sng" dirty="0"/>
              <a:t>ionisable</a:t>
            </a:r>
            <a:r>
              <a:rPr lang="en-AU" dirty="0"/>
              <a:t> hydrogen atom		Examples: </a:t>
            </a:r>
            <a:r>
              <a:rPr lang="en-AU" b="1" dirty="0">
                <a:solidFill>
                  <a:srgbClr val="FF0000"/>
                </a:solidFill>
              </a:rPr>
              <a:t>H</a:t>
            </a:r>
            <a:r>
              <a:rPr lang="en-AU" dirty="0"/>
              <a:t>Cℓ, </a:t>
            </a:r>
            <a:r>
              <a:rPr lang="en-AU" b="1" dirty="0">
                <a:solidFill>
                  <a:srgbClr val="FF0000"/>
                </a:solidFill>
              </a:rPr>
              <a:t>H</a:t>
            </a:r>
            <a:r>
              <a:rPr lang="en-AU" dirty="0"/>
              <a:t>NO</a:t>
            </a:r>
            <a:r>
              <a:rPr lang="en-AU" baseline="-25000" dirty="0"/>
              <a:t>3</a:t>
            </a:r>
            <a:r>
              <a:rPr lang="en-AU" dirty="0"/>
              <a:t>, 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="1" dirty="0">
                <a:solidFill>
                  <a:srgbClr val="FF0000"/>
                </a:solidFill>
              </a:rPr>
              <a:t>H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b="1" dirty="0" err="1"/>
              <a:t>Polyprotic</a:t>
            </a:r>
            <a:r>
              <a:rPr lang="en-AU" b="1" dirty="0"/>
              <a:t> acids: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Contain multiple ionisable hydrogen atom 		Diprotic: </a:t>
            </a:r>
            <a:r>
              <a:rPr lang="en-AU" b="1" dirty="0">
                <a:solidFill>
                  <a:srgbClr val="FF0000"/>
                </a:solidFill>
              </a:rPr>
              <a:t>H</a:t>
            </a:r>
            <a:r>
              <a:rPr lang="en-AU" b="1" baseline="-25000" dirty="0">
                <a:solidFill>
                  <a:srgbClr val="FF0000"/>
                </a:solidFill>
              </a:rPr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, </a:t>
            </a:r>
            <a:r>
              <a:rPr lang="en-AU" b="1" dirty="0">
                <a:solidFill>
                  <a:srgbClr val="FF0000"/>
                </a:solidFill>
              </a:rPr>
              <a:t>H</a:t>
            </a:r>
            <a:r>
              <a:rPr lang="en-AU" b="1" baseline="-25000" dirty="0">
                <a:solidFill>
                  <a:srgbClr val="FF0000"/>
                </a:solidFill>
              </a:rPr>
              <a:t>2</a:t>
            </a:r>
            <a:r>
              <a:rPr lang="en-AU" dirty="0"/>
              <a:t>CO</a:t>
            </a:r>
            <a:r>
              <a:rPr lang="en-AU" baseline="-25000" dirty="0"/>
              <a:t>3	</a:t>
            </a:r>
            <a:r>
              <a:rPr lang="en-AU" dirty="0"/>
              <a:t>Triprotic: </a:t>
            </a:r>
            <a:r>
              <a:rPr lang="en-AU" b="1" dirty="0">
                <a:solidFill>
                  <a:srgbClr val="FF0000"/>
                </a:solidFill>
              </a:rPr>
              <a:t>H</a:t>
            </a:r>
            <a:r>
              <a:rPr lang="en-AU" b="1" baseline="-25000" dirty="0">
                <a:solidFill>
                  <a:srgbClr val="FF0000"/>
                </a:solidFill>
              </a:rPr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br>
              <a:rPr lang="en-AU" baseline="-25000" dirty="0"/>
            </a:br>
            <a:r>
              <a:rPr lang="en-AU" baseline="-25000" dirty="0"/>
              <a:t>				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/>
              <a:t>Each ionisation step can be shown separately…   </a:t>
            </a:r>
            <a:r>
              <a:rPr lang="en-AU" i="1" dirty="0"/>
              <a:t>(successive ionisation)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617663" algn="l"/>
                <a:tab pos="3225800" algn="l"/>
                <a:tab pos="3856038" algn="l"/>
              </a:tabLst>
            </a:pP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="1" baseline="-25000" dirty="0">
                <a:solidFill>
                  <a:srgbClr val="FF0000"/>
                </a:solidFill>
              </a:rPr>
              <a:t>3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dirty="0"/>
              <a:t>(aq)	⇌   </a:t>
            </a: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aseline="30000" dirty="0"/>
              <a:t>+</a:t>
            </a:r>
            <a:r>
              <a:rPr lang="en-AU" sz="1600" dirty="0"/>
              <a:t>(aq)   +   </a:t>
            </a: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="1" baseline="-25000" dirty="0">
                <a:solidFill>
                  <a:srgbClr val="FF0000"/>
                </a:solidFill>
              </a:rPr>
              <a:t>2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baseline="30000" dirty="0"/>
              <a:t>-</a:t>
            </a:r>
            <a:r>
              <a:rPr lang="en-AU" sz="1600" dirty="0"/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617663" algn="l"/>
                <a:tab pos="3225800" algn="l"/>
                <a:tab pos="3856038" algn="l"/>
              </a:tabLst>
            </a:pP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="1" baseline="-25000" dirty="0">
                <a:solidFill>
                  <a:srgbClr val="FF0000"/>
                </a:solidFill>
              </a:rPr>
              <a:t>2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baseline="30000" dirty="0"/>
              <a:t>-</a:t>
            </a:r>
            <a:r>
              <a:rPr lang="en-AU" sz="1600" dirty="0"/>
              <a:t>(aq)	⇌   </a:t>
            </a: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aseline="30000" dirty="0"/>
              <a:t>+</a:t>
            </a:r>
            <a:r>
              <a:rPr lang="en-AU" sz="1600" dirty="0"/>
              <a:t>(aq)   +   </a:t>
            </a: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baseline="30000" dirty="0"/>
              <a:t>2-</a:t>
            </a:r>
            <a:r>
              <a:rPr lang="en-AU" sz="1600" dirty="0"/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617663" algn="l"/>
                <a:tab pos="3225800" algn="l"/>
                <a:tab pos="3856038" algn="l"/>
              </a:tabLst>
            </a:pP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baseline="30000" dirty="0"/>
              <a:t>2-</a:t>
            </a:r>
            <a:r>
              <a:rPr lang="en-AU" sz="1600" dirty="0"/>
              <a:t>(aq)	⇌   </a:t>
            </a: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aseline="30000" dirty="0"/>
              <a:t>+</a:t>
            </a:r>
            <a:r>
              <a:rPr lang="en-AU" sz="1600" dirty="0"/>
              <a:t>(aq)   +   PO</a:t>
            </a:r>
            <a:r>
              <a:rPr lang="en-AU" sz="1600" baseline="-25000" dirty="0"/>
              <a:t>4</a:t>
            </a:r>
            <a:r>
              <a:rPr lang="en-AU" sz="1600" baseline="30000" dirty="0"/>
              <a:t>3-</a:t>
            </a:r>
            <a:r>
              <a:rPr lang="en-AU" sz="1600" dirty="0"/>
              <a:t>(aq)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1431925" algn="l"/>
                <a:tab pos="3225800" algn="l"/>
                <a:tab pos="3856038" algn="l"/>
              </a:tabLst>
            </a:pPr>
            <a:endParaRPr lang="en-AU" dirty="0"/>
          </a:p>
          <a:p>
            <a:pPr marL="201168" lvl="1" indent="0">
              <a:buNone/>
              <a:tabLst>
                <a:tab pos="1431925" algn="l"/>
                <a:tab pos="3225800" algn="l"/>
                <a:tab pos="3856038" algn="l"/>
              </a:tabLst>
            </a:pPr>
            <a:r>
              <a:rPr lang="en-AU" dirty="0"/>
              <a:t>   …or summarised into a single equation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431925" algn="l"/>
                <a:tab pos="3225800" algn="l"/>
                <a:tab pos="3856038" algn="l"/>
              </a:tabLst>
            </a:pP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="1" baseline="-25000" dirty="0">
                <a:solidFill>
                  <a:srgbClr val="FF0000"/>
                </a:solidFill>
              </a:rPr>
              <a:t>3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dirty="0"/>
              <a:t>(aq)	⇌   </a:t>
            </a:r>
            <a:r>
              <a:rPr lang="en-AU" sz="1600" b="1" dirty="0">
                <a:solidFill>
                  <a:srgbClr val="FF0000"/>
                </a:solidFill>
              </a:rPr>
              <a:t>3 H</a:t>
            </a:r>
            <a:r>
              <a:rPr lang="en-AU" sz="1600" baseline="30000" dirty="0"/>
              <a:t>+</a:t>
            </a:r>
            <a:r>
              <a:rPr lang="en-AU" sz="1600" dirty="0"/>
              <a:t>(aq)   +   PO</a:t>
            </a:r>
            <a:r>
              <a:rPr lang="en-AU" sz="1600" baseline="-25000" dirty="0"/>
              <a:t>4</a:t>
            </a:r>
            <a:r>
              <a:rPr lang="en-AU" sz="1600" baseline="30000" dirty="0"/>
              <a:t>3-</a:t>
            </a:r>
            <a:r>
              <a:rPr lang="en-AU" sz="1600" dirty="0"/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431925" algn="l"/>
                <a:tab pos="3225800" algn="l"/>
                <a:tab pos="3856038" algn="l"/>
              </a:tabLst>
            </a:pPr>
            <a:endParaRPr lang="en-AU" dirty="0"/>
          </a:p>
          <a:p>
            <a:pPr lvl="2">
              <a:buFont typeface="Arial" panose="020B0604020202020204" pitchFamily="34" charset="0"/>
              <a:buChar char="•"/>
              <a:tabLst>
                <a:tab pos="1524000" algn="l"/>
                <a:tab pos="3225800" algn="l"/>
                <a:tab pos="3856038" algn="l"/>
              </a:tabLs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03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How buffers work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Consider a solution containing acetic acid and sodium acetate.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Inside the solution, the acetic acid and acetate would be in </a:t>
            </a:r>
            <a:r>
              <a:rPr lang="en-AU" b="1" dirty="0" smtClean="0"/>
              <a:t>equilibrium</a:t>
            </a:r>
            <a:r>
              <a:rPr lang="en-AU" dirty="0" smtClean="0"/>
              <a:t>.</a:t>
            </a:r>
            <a:endParaRPr lang="en-AU" dirty="0"/>
          </a:p>
          <a:p>
            <a:pPr marL="0" indent="0" algn="ctr">
              <a:buNone/>
            </a:pPr>
            <a:r>
              <a:rPr lang="en-AU" b="1" dirty="0" smtClean="0"/>
              <a:t>CH</a:t>
            </a:r>
            <a:r>
              <a:rPr lang="en-AU" b="1" baseline="-25000" dirty="0" smtClean="0"/>
              <a:t>3</a:t>
            </a:r>
            <a:r>
              <a:rPr lang="en-AU" b="1" dirty="0" smtClean="0"/>
              <a:t>COOH </a:t>
            </a:r>
            <a:r>
              <a:rPr lang="en-AU" b="1" dirty="0"/>
              <a:t>+ H</a:t>
            </a:r>
            <a:r>
              <a:rPr lang="en-AU" b="1" baseline="-25000" dirty="0"/>
              <a:t>2</a:t>
            </a:r>
            <a:r>
              <a:rPr lang="en-AU" b="1" dirty="0"/>
              <a:t>O ⇌ CH</a:t>
            </a:r>
            <a:r>
              <a:rPr lang="en-AU" b="1" baseline="-25000" dirty="0"/>
              <a:t>3</a:t>
            </a:r>
            <a:r>
              <a:rPr lang="en-AU" b="1" dirty="0"/>
              <a:t>COO</a:t>
            </a:r>
            <a:r>
              <a:rPr lang="en-AU" b="1" baseline="30000" dirty="0"/>
              <a:t>-</a:t>
            </a:r>
            <a:r>
              <a:rPr lang="en-AU" b="1" dirty="0"/>
              <a:t> + H</a:t>
            </a:r>
            <a:r>
              <a:rPr lang="en-AU" b="1" baseline="-25000" dirty="0"/>
              <a:t>3</a:t>
            </a:r>
            <a:r>
              <a:rPr lang="en-AU" b="1" dirty="0"/>
              <a:t>O</a:t>
            </a:r>
            <a:r>
              <a:rPr lang="en-AU" b="1" baseline="30000" dirty="0"/>
              <a:t>+</a:t>
            </a:r>
            <a:r>
              <a:rPr lang="en-AU" dirty="0"/>
              <a:t>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Explain why pH would remain roughly constant when adding acid:</a:t>
            </a:r>
            <a:br>
              <a:rPr lang="en-AU" b="1" dirty="0" smtClean="0"/>
            </a:br>
            <a:endParaRPr lang="is-IS" b="1" dirty="0" smtClean="0"/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When acid is added this would  initially </a:t>
            </a:r>
            <a:r>
              <a:rPr lang="en-AU" sz="1900" b="1" dirty="0"/>
              <a:t>increase [H</a:t>
            </a:r>
            <a:r>
              <a:rPr lang="en-AU" sz="1900" b="1" baseline="-25000" dirty="0"/>
              <a:t>3</a:t>
            </a:r>
            <a:r>
              <a:rPr lang="en-AU" sz="1900" b="1" dirty="0"/>
              <a:t>O</a:t>
            </a:r>
            <a:r>
              <a:rPr lang="en-AU" sz="1900" b="1" baseline="30000" dirty="0"/>
              <a:t>+</a:t>
            </a:r>
            <a:r>
              <a:rPr lang="en-AU" sz="1900" b="1" dirty="0"/>
              <a:t>] </a:t>
            </a:r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According to Le </a:t>
            </a:r>
            <a:r>
              <a:rPr lang="en-AU" sz="1900" dirty="0" err="1"/>
              <a:t>Châtelier’s</a:t>
            </a:r>
            <a:r>
              <a:rPr lang="en-AU" sz="1900" dirty="0"/>
              <a:t> Principle the system will react to </a:t>
            </a:r>
            <a:r>
              <a:rPr lang="en-AU" sz="1900" b="1" dirty="0"/>
              <a:t>oppose</a:t>
            </a:r>
            <a:r>
              <a:rPr lang="en-AU" sz="1900" dirty="0"/>
              <a:t> this change. </a:t>
            </a:r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The reaction will shift to the left, </a:t>
            </a:r>
            <a:r>
              <a:rPr lang="en-AU" sz="1900" b="1" dirty="0"/>
              <a:t>decreasing</a:t>
            </a:r>
            <a:r>
              <a:rPr lang="en-AU" sz="1900" dirty="0"/>
              <a:t> </a:t>
            </a:r>
            <a:r>
              <a:rPr lang="en-AU" sz="1900" b="1" dirty="0"/>
              <a:t>[H</a:t>
            </a:r>
            <a:r>
              <a:rPr lang="en-AU" sz="1900" b="1" baseline="-25000" dirty="0"/>
              <a:t>3</a:t>
            </a:r>
            <a:r>
              <a:rPr lang="en-AU" sz="1900" b="1" dirty="0"/>
              <a:t>O</a:t>
            </a:r>
            <a:r>
              <a:rPr lang="en-AU" sz="1900" b="1" baseline="30000" dirty="0"/>
              <a:t>+</a:t>
            </a:r>
            <a:r>
              <a:rPr lang="en-AU" sz="1900" b="1" dirty="0"/>
              <a:t>]</a:t>
            </a:r>
            <a:r>
              <a:rPr lang="en-AU" sz="1900" dirty="0"/>
              <a:t> close to its original value</a:t>
            </a:r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As [H</a:t>
            </a:r>
            <a:r>
              <a:rPr lang="en-AU" sz="1900" baseline="-25000" dirty="0"/>
              <a:t>3</a:t>
            </a:r>
            <a:r>
              <a:rPr lang="en-AU" sz="1900" dirty="0"/>
              <a:t>O</a:t>
            </a:r>
            <a:r>
              <a:rPr lang="en-AU" sz="1900" baseline="30000" dirty="0"/>
              <a:t>+</a:t>
            </a:r>
            <a:r>
              <a:rPr lang="en-AU" sz="1900" dirty="0"/>
              <a:t>] does not change greatly, there is little change to </a:t>
            </a:r>
            <a:r>
              <a:rPr lang="en-AU" sz="1900" b="1" dirty="0" smtClean="0"/>
              <a:t>pH</a:t>
            </a:r>
            <a:endParaRPr lang="en-AU" sz="1900" b="1" dirty="0"/>
          </a:p>
        </p:txBody>
      </p:sp>
    </p:spTree>
    <p:extLst>
      <p:ext uri="{BB962C8B-B14F-4D97-AF65-F5344CB8AC3E}">
        <p14:creationId xmlns:p14="http://schemas.microsoft.com/office/powerpoint/2010/main" val="17356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How buffers work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Consider a solution containing acetic acid and sodium acetate.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Inside the solution, the acetic acid and acetate would be in </a:t>
            </a:r>
            <a:r>
              <a:rPr lang="en-AU" b="1" dirty="0" smtClean="0"/>
              <a:t>equilibrium</a:t>
            </a:r>
            <a:r>
              <a:rPr lang="en-AU" dirty="0" smtClean="0"/>
              <a:t>.</a:t>
            </a:r>
            <a:endParaRPr lang="en-AU" dirty="0"/>
          </a:p>
          <a:p>
            <a:pPr marL="0" indent="0" algn="ctr">
              <a:buNone/>
            </a:pPr>
            <a:r>
              <a:rPr lang="en-AU" b="1" dirty="0" smtClean="0"/>
              <a:t>CH</a:t>
            </a:r>
            <a:r>
              <a:rPr lang="en-AU" b="1" baseline="-25000" dirty="0" smtClean="0"/>
              <a:t>3</a:t>
            </a:r>
            <a:r>
              <a:rPr lang="en-AU" b="1" dirty="0" smtClean="0"/>
              <a:t>COOH </a:t>
            </a:r>
            <a:r>
              <a:rPr lang="en-AU" b="1" dirty="0"/>
              <a:t>+ H</a:t>
            </a:r>
            <a:r>
              <a:rPr lang="en-AU" b="1" baseline="-25000" dirty="0"/>
              <a:t>2</a:t>
            </a:r>
            <a:r>
              <a:rPr lang="en-AU" b="1" dirty="0"/>
              <a:t>O ⇌ CH</a:t>
            </a:r>
            <a:r>
              <a:rPr lang="en-AU" b="1" baseline="-25000" dirty="0"/>
              <a:t>3</a:t>
            </a:r>
            <a:r>
              <a:rPr lang="en-AU" b="1" dirty="0"/>
              <a:t>COO</a:t>
            </a:r>
            <a:r>
              <a:rPr lang="en-AU" b="1" baseline="30000" dirty="0"/>
              <a:t>-</a:t>
            </a:r>
            <a:r>
              <a:rPr lang="en-AU" b="1" dirty="0"/>
              <a:t> + H</a:t>
            </a:r>
            <a:r>
              <a:rPr lang="en-AU" b="1" baseline="-25000" dirty="0"/>
              <a:t>3</a:t>
            </a:r>
            <a:r>
              <a:rPr lang="en-AU" b="1" dirty="0"/>
              <a:t>O</a:t>
            </a:r>
            <a:r>
              <a:rPr lang="en-AU" b="1" baseline="30000" dirty="0"/>
              <a:t>+</a:t>
            </a:r>
            <a:r>
              <a:rPr lang="en-AU" dirty="0"/>
              <a:t>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Explain why pH would remain roughly constant when adding base:</a:t>
            </a:r>
            <a:br>
              <a:rPr lang="en-AU" b="1" dirty="0" smtClean="0"/>
            </a:br>
            <a:endParaRPr lang="is-IS" b="1" dirty="0" smtClean="0"/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When </a:t>
            </a:r>
            <a:r>
              <a:rPr lang="en-AU" sz="1900" dirty="0" smtClean="0"/>
              <a:t>base is </a:t>
            </a:r>
            <a:r>
              <a:rPr lang="en-AU" sz="1900" dirty="0"/>
              <a:t>added this would  initially </a:t>
            </a:r>
            <a:r>
              <a:rPr lang="en-AU" sz="1900" b="1" dirty="0" smtClean="0"/>
              <a:t>decrease [H</a:t>
            </a:r>
            <a:r>
              <a:rPr lang="en-AU" sz="1900" b="1" baseline="-25000" dirty="0" smtClean="0"/>
              <a:t>3</a:t>
            </a:r>
            <a:r>
              <a:rPr lang="en-AU" sz="1900" b="1" dirty="0" smtClean="0"/>
              <a:t>O</a:t>
            </a:r>
            <a:r>
              <a:rPr lang="en-AU" sz="1900" b="1" baseline="30000" dirty="0"/>
              <a:t>+</a:t>
            </a:r>
            <a:r>
              <a:rPr lang="en-AU" sz="1900" b="1" dirty="0"/>
              <a:t>] </a:t>
            </a:r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According to Le </a:t>
            </a:r>
            <a:r>
              <a:rPr lang="en-AU" sz="1900" dirty="0" err="1"/>
              <a:t>Châtelier’s</a:t>
            </a:r>
            <a:r>
              <a:rPr lang="en-AU" sz="1900" dirty="0"/>
              <a:t> Principle the system will react to </a:t>
            </a:r>
            <a:r>
              <a:rPr lang="en-AU" sz="1900" b="1" dirty="0"/>
              <a:t>oppose</a:t>
            </a:r>
            <a:r>
              <a:rPr lang="en-AU" sz="1900" dirty="0"/>
              <a:t> this change. </a:t>
            </a:r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The reaction will shift to the </a:t>
            </a:r>
            <a:r>
              <a:rPr lang="en-AU" sz="1900" dirty="0" smtClean="0"/>
              <a:t>right, </a:t>
            </a:r>
            <a:r>
              <a:rPr lang="en-AU" sz="1900" b="1" dirty="0" smtClean="0"/>
              <a:t>increasing [H</a:t>
            </a:r>
            <a:r>
              <a:rPr lang="en-AU" sz="1900" b="1" baseline="-25000" dirty="0" smtClean="0"/>
              <a:t>3</a:t>
            </a:r>
            <a:r>
              <a:rPr lang="en-AU" sz="1900" b="1" dirty="0" smtClean="0"/>
              <a:t>O</a:t>
            </a:r>
            <a:r>
              <a:rPr lang="en-AU" sz="1900" b="1" baseline="30000" dirty="0"/>
              <a:t>+</a:t>
            </a:r>
            <a:r>
              <a:rPr lang="en-AU" sz="1900" b="1" dirty="0"/>
              <a:t>]</a:t>
            </a:r>
            <a:r>
              <a:rPr lang="en-AU" sz="1900" dirty="0"/>
              <a:t> close to its original value</a:t>
            </a:r>
          </a:p>
          <a:p>
            <a:pPr lvl="1">
              <a:buFont typeface="Arial" pitchFamily="34" charset="0"/>
              <a:buChar char="•"/>
            </a:pPr>
            <a:r>
              <a:rPr lang="en-AU" sz="1900" dirty="0"/>
              <a:t>As [H</a:t>
            </a:r>
            <a:r>
              <a:rPr lang="en-AU" sz="1900" baseline="-25000" dirty="0"/>
              <a:t>3</a:t>
            </a:r>
            <a:r>
              <a:rPr lang="en-AU" sz="1900" dirty="0"/>
              <a:t>O</a:t>
            </a:r>
            <a:r>
              <a:rPr lang="en-AU" sz="1900" baseline="30000" dirty="0"/>
              <a:t>+</a:t>
            </a:r>
            <a:r>
              <a:rPr lang="en-AU" sz="1900" dirty="0"/>
              <a:t>] does not change greatly, there is little change to </a:t>
            </a:r>
            <a:r>
              <a:rPr lang="en-AU" sz="1900" b="1" dirty="0" smtClean="0"/>
              <a:t>pH</a:t>
            </a:r>
            <a:endParaRPr lang="en-AU" sz="1900" b="1" dirty="0"/>
          </a:p>
        </p:txBody>
      </p:sp>
    </p:spTree>
    <p:extLst>
      <p:ext uri="{BB962C8B-B14F-4D97-AF65-F5344CB8AC3E}">
        <p14:creationId xmlns:p14="http://schemas.microsoft.com/office/powerpoint/2010/main" val="5273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Buffering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845733"/>
            <a:ext cx="10945091" cy="4379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Buffering capacity is a measure of how well a buffer can resist changes to </a:t>
            </a:r>
            <a:r>
              <a:rPr lang="en-AU" dirty="0" err="1"/>
              <a:t>pH.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 buffer with a </a:t>
            </a:r>
            <a:r>
              <a:rPr lang="en-AU" b="1" dirty="0"/>
              <a:t>high buffering capacity</a:t>
            </a:r>
            <a:r>
              <a:rPr lang="en-AU" dirty="0"/>
              <a:t> can have a </a:t>
            </a:r>
            <a:r>
              <a:rPr lang="en-AU" b="1" u="sng" dirty="0"/>
              <a:t>lot</a:t>
            </a:r>
            <a:r>
              <a:rPr lang="en-AU" dirty="0"/>
              <a:t> of acid and base added before pH changes</a:t>
            </a:r>
          </a:p>
          <a:p>
            <a:pPr marL="0" indent="0">
              <a:buNone/>
            </a:pPr>
            <a:r>
              <a:rPr lang="en-AU" dirty="0"/>
              <a:t>A buffer with a </a:t>
            </a:r>
            <a:r>
              <a:rPr lang="en-AU" b="1" dirty="0"/>
              <a:t>low buffering capacity</a:t>
            </a:r>
            <a:r>
              <a:rPr lang="en-AU" dirty="0"/>
              <a:t> can only prevent changes for a small amount of acid or base.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Two factors affect buffering capacity: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The </a:t>
            </a:r>
            <a:r>
              <a:rPr lang="en-AU" u="sng" dirty="0"/>
              <a:t>relative</a:t>
            </a:r>
            <a:r>
              <a:rPr lang="en-AU" dirty="0"/>
              <a:t> amounts of the weak acid and its conjugate base.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  Buffers work best with </a:t>
            </a:r>
            <a:r>
              <a:rPr lang="en-AU" dirty="0" err="1"/>
              <a:t>equimolar</a:t>
            </a:r>
            <a:r>
              <a:rPr lang="en-AU" dirty="0"/>
              <a:t> amounts.    e.g. 0.5 </a:t>
            </a:r>
            <a:r>
              <a:rPr lang="en-AU" dirty="0" err="1"/>
              <a:t>mol</a:t>
            </a:r>
            <a:r>
              <a:rPr lang="en-AU" dirty="0"/>
              <a:t> CH</a:t>
            </a:r>
            <a:r>
              <a:rPr lang="en-AU" baseline="-25000" dirty="0"/>
              <a:t>3</a:t>
            </a:r>
            <a:r>
              <a:rPr lang="en-AU" dirty="0"/>
              <a:t>COOH   +   0.5 </a:t>
            </a:r>
            <a:r>
              <a:rPr lang="en-AU" dirty="0" err="1"/>
              <a:t>mol</a:t>
            </a:r>
            <a:r>
              <a:rPr lang="en-AU" dirty="0"/>
              <a:t> 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</a:t>
            </a:r>
            <a:r>
              <a:rPr lang="en-AU" baseline="-25000" dirty="0"/>
              <a:t>    c.f.  0.5 </a:t>
            </a:r>
            <a:r>
              <a:rPr lang="en-AU" baseline="-25000" dirty="0" err="1"/>
              <a:t>mol</a:t>
            </a:r>
            <a:r>
              <a:rPr lang="en-AU" baseline="-25000" dirty="0"/>
              <a:t> + 0.1 </a:t>
            </a:r>
            <a:r>
              <a:rPr lang="en-AU" baseline="-25000" dirty="0" err="1"/>
              <a:t>mol</a:t>
            </a:r>
            <a:r>
              <a:rPr lang="en-AU" dirty="0"/>
              <a:t> </a:t>
            </a:r>
            <a:endParaRPr lang="en-AU" baseline="30000" dirty="0"/>
          </a:p>
          <a:p>
            <a:pPr>
              <a:buFont typeface="Wingdings" pitchFamily="2" charset="2"/>
              <a:buChar char="Ø"/>
            </a:pPr>
            <a:endParaRPr lang="en-AU" baseline="30000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The </a:t>
            </a:r>
            <a:r>
              <a:rPr lang="en-AU" u="sng" dirty="0"/>
              <a:t>overall</a:t>
            </a:r>
            <a:r>
              <a:rPr lang="en-AU" dirty="0"/>
              <a:t> concentration of the buffer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  High concentration of buffers are better.          e.g. 2 </a:t>
            </a:r>
            <a:r>
              <a:rPr lang="en-AU" dirty="0" err="1"/>
              <a:t>mol</a:t>
            </a:r>
            <a:r>
              <a:rPr lang="en-AU" dirty="0"/>
              <a:t> CH</a:t>
            </a:r>
            <a:r>
              <a:rPr lang="en-AU" baseline="-25000" dirty="0"/>
              <a:t>3</a:t>
            </a:r>
            <a:r>
              <a:rPr lang="en-AU" dirty="0"/>
              <a:t>COOH   +   2 </a:t>
            </a:r>
            <a:r>
              <a:rPr lang="en-AU" dirty="0" err="1"/>
              <a:t>mol</a:t>
            </a:r>
            <a:r>
              <a:rPr lang="en-AU" dirty="0"/>
              <a:t> 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              </a:t>
            </a:r>
            <a:r>
              <a:rPr lang="en-AU" baseline="-25000" dirty="0"/>
              <a:t>c.f.  0.5 </a:t>
            </a:r>
            <a:r>
              <a:rPr lang="en-AU" baseline="-25000" dirty="0" err="1"/>
              <a:t>mol</a:t>
            </a:r>
            <a:r>
              <a:rPr lang="en-AU" baseline="-25000" dirty="0"/>
              <a:t> + 0.5 </a:t>
            </a:r>
            <a:r>
              <a:rPr lang="en-AU" baseline="-25000" dirty="0" err="1"/>
              <a:t>mol</a:t>
            </a:r>
            <a:r>
              <a:rPr lang="en-AU" dirty="0"/>
              <a:t>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Pure water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845733"/>
            <a:ext cx="10945091" cy="43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Pure water has </a:t>
            </a:r>
            <a:r>
              <a:rPr lang="en-AU" dirty="0" smtClean="0"/>
              <a:t>extremely </a:t>
            </a:r>
            <a:r>
              <a:rPr lang="en-AU" dirty="0" smtClean="0"/>
              <a:t>low buffering capacity.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Pure water does have H</a:t>
            </a:r>
            <a:r>
              <a:rPr lang="en-AU" baseline="-25000" dirty="0" smtClean="0"/>
              <a:t>3</a:t>
            </a:r>
            <a:r>
              <a:rPr lang="en-AU" dirty="0" smtClean="0"/>
              <a:t>O+ and OH- ions due to the self-ionisation of water.</a:t>
            </a:r>
          </a:p>
          <a:p>
            <a:pPr marL="0" indent="0">
              <a:buNone/>
            </a:pPr>
            <a:r>
              <a:rPr lang="en-AU" dirty="0" smtClean="0"/>
              <a:t>Adding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29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Applications of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Blood: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Cells need to maintain a relatively constant pH in order for enzymes to function correctly. 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dirty="0"/>
              <a:t>The pH of blood maintains a pH between 7.35 and 7.45. This pH is maintained through a number of chemical buffers. 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One is an equilibrium system involving </a:t>
            </a:r>
            <a:r>
              <a:rPr lang="en-AU" dirty="0" err="1"/>
              <a:t>hydrogencarbonate</a:t>
            </a:r>
            <a:r>
              <a:rPr lang="en-AU" dirty="0"/>
              <a:t> ions, carbonic acid and CO</a:t>
            </a:r>
            <a:r>
              <a:rPr lang="en-AU" baseline="-25000" dirty="0"/>
              <a:t>2</a:t>
            </a:r>
            <a:r>
              <a:rPr lang="en-AU" dirty="0"/>
              <a:t>(g).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49808"/>
            <a:ext cx="9144000" cy="13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80" y="0"/>
            <a:ext cx="9037764" cy="69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56667"/>
          </a:xfrm>
        </p:spPr>
        <p:txBody>
          <a:bodyPr>
            <a:normAutofit/>
          </a:bodyPr>
          <a:lstStyle/>
          <a:p>
            <a:r>
              <a:rPr lang="en-AU" dirty="0"/>
              <a:t>Citric acid (C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8</a:t>
            </a:r>
            <a:r>
              <a:rPr lang="en-AU" dirty="0"/>
              <a:t>O</a:t>
            </a:r>
            <a:r>
              <a:rPr lang="en-AU" baseline="-25000" dirty="0"/>
              <a:t>7</a:t>
            </a:r>
            <a:r>
              <a:rPr lang="en-AU" dirty="0"/>
              <a:t>) is a weak, triprotic acid. 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Write a successive ionisation equations for citric acid.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185962"/>
            <a:ext cx="6063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8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dirty="0">
                <a:solidFill>
                  <a:srgbClr val="FF0000"/>
                </a:solidFill>
              </a:rPr>
              <a:t>(aq)   ⇌   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baseline="30000" dirty="0">
                <a:solidFill>
                  <a:srgbClr val="FF0000"/>
                </a:solidFill>
              </a:rPr>
              <a:t>-</a:t>
            </a:r>
            <a:r>
              <a:rPr lang="en-AU" sz="2400" dirty="0">
                <a:solidFill>
                  <a:srgbClr val="FF0000"/>
                </a:solidFill>
              </a:rPr>
              <a:t>(aq)   +   H</a:t>
            </a:r>
            <a:r>
              <a:rPr lang="en-AU" sz="2400" baseline="30000" dirty="0">
                <a:solidFill>
                  <a:srgbClr val="FF0000"/>
                </a:solidFill>
              </a:rPr>
              <a:t>+</a:t>
            </a:r>
            <a:r>
              <a:rPr lang="en-AU" sz="2400" dirty="0">
                <a:solidFill>
                  <a:srgbClr val="FF0000"/>
                </a:solidFill>
              </a:rPr>
              <a:t>(aq)</a:t>
            </a:r>
          </a:p>
          <a:p>
            <a:endParaRPr lang="en-AU" sz="2400" dirty="0">
              <a:solidFill>
                <a:srgbClr val="FF0000"/>
              </a:solidFill>
            </a:endParaRPr>
          </a:p>
          <a:p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baseline="30000" dirty="0">
                <a:solidFill>
                  <a:srgbClr val="FF0000"/>
                </a:solidFill>
              </a:rPr>
              <a:t>-</a:t>
            </a:r>
            <a:r>
              <a:rPr lang="en-AU" sz="2400" dirty="0">
                <a:solidFill>
                  <a:srgbClr val="FF0000"/>
                </a:solidFill>
              </a:rPr>
              <a:t>(aq)   ⇌   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baseline="30000" dirty="0">
                <a:solidFill>
                  <a:srgbClr val="FF0000"/>
                </a:solidFill>
              </a:rPr>
              <a:t>2-</a:t>
            </a:r>
            <a:r>
              <a:rPr lang="en-AU" sz="2400" dirty="0">
                <a:solidFill>
                  <a:srgbClr val="FF0000"/>
                </a:solidFill>
              </a:rPr>
              <a:t>(aq)   +   H</a:t>
            </a:r>
            <a:r>
              <a:rPr lang="en-AU" sz="2400" baseline="30000" dirty="0">
                <a:solidFill>
                  <a:srgbClr val="FF0000"/>
                </a:solidFill>
              </a:rPr>
              <a:t>+</a:t>
            </a:r>
            <a:r>
              <a:rPr lang="en-AU" sz="2400" dirty="0">
                <a:solidFill>
                  <a:srgbClr val="FF0000"/>
                </a:solidFill>
              </a:rPr>
              <a:t>(aq)</a:t>
            </a:r>
          </a:p>
          <a:p>
            <a:endParaRPr lang="en-AU" sz="2400" dirty="0">
              <a:solidFill>
                <a:srgbClr val="FF0000"/>
              </a:solidFill>
            </a:endParaRPr>
          </a:p>
          <a:p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baseline="30000" dirty="0">
                <a:solidFill>
                  <a:srgbClr val="FF0000"/>
                </a:solidFill>
              </a:rPr>
              <a:t>2-</a:t>
            </a:r>
            <a:r>
              <a:rPr lang="en-AU" sz="2400" dirty="0">
                <a:solidFill>
                  <a:srgbClr val="FF0000"/>
                </a:solidFill>
              </a:rPr>
              <a:t>(aq)   ⇌   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5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baseline="30000" dirty="0">
                <a:solidFill>
                  <a:srgbClr val="FF0000"/>
                </a:solidFill>
              </a:rPr>
              <a:t>3-</a:t>
            </a:r>
            <a:r>
              <a:rPr lang="en-AU" sz="2400" dirty="0">
                <a:solidFill>
                  <a:srgbClr val="FF0000"/>
                </a:solidFill>
              </a:rPr>
              <a:t>(aq)   +   H</a:t>
            </a:r>
            <a:r>
              <a:rPr lang="en-AU" sz="2400" baseline="30000" dirty="0">
                <a:solidFill>
                  <a:srgbClr val="FF0000"/>
                </a:solidFill>
              </a:rPr>
              <a:t>+</a:t>
            </a:r>
            <a:r>
              <a:rPr lang="en-AU" sz="2400" dirty="0">
                <a:solidFill>
                  <a:srgbClr val="FF0000"/>
                </a:solidFill>
              </a:rPr>
              <a:t>(aq)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://www.accessscience.com/media/EST/media/138000SX0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08" y="2327358"/>
            <a:ext cx="2306086" cy="33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9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27517</TotalTime>
  <Words>3983</Words>
  <Application>Microsoft Macintosh PowerPoint</Application>
  <PresentationFormat>Widescreen</PresentationFormat>
  <Paragraphs>908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Calibri</vt:lpstr>
      <vt:lpstr>Calibri Light</vt:lpstr>
      <vt:lpstr>Cambria Math</vt:lpstr>
      <vt:lpstr>Wingdings</vt:lpstr>
      <vt:lpstr>Arial</vt:lpstr>
      <vt:lpstr>Retrospect</vt:lpstr>
      <vt:lpstr>Acids  &amp; Bases</vt:lpstr>
      <vt:lpstr>Acids &amp; Bases</vt:lpstr>
      <vt:lpstr>Historical Models of Acids &amp; Bases</vt:lpstr>
      <vt:lpstr>Historical Models of Acids &amp; Bases</vt:lpstr>
      <vt:lpstr>Historical Models of Acids &amp; Bases</vt:lpstr>
      <vt:lpstr>Historical Models of Acids &amp; Bases</vt:lpstr>
      <vt:lpstr>Arrhenius theory</vt:lpstr>
      <vt:lpstr>Arrhenius theory</vt:lpstr>
      <vt:lpstr>Arrhenius theory</vt:lpstr>
      <vt:lpstr>Monoprotic &amp; Polyprotic acids</vt:lpstr>
      <vt:lpstr>Strong vs Weak</vt:lpstr>
      <vt:lpstr>Strong vs Weak</vt:lpstr>
      <vt:lpstr>Strong vs Weak</vt:lpstr>
      <vt:lpstr>Evidence of Arrhenius Theory</vt:lpstr>
      <vt:lpstr>Problems with Arrhenius theory</vt:lpstr>
      <vt:lpstr>Problems with Arrhenius theory</vt:lpstr>
      <vt:lpstr>Problems with Arrhenius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PowerPoint Presentation</vt:lpstr>
      <vt:lpstr>Brønsted-Lowry Theory</vt:lpstr>
      <vt:lpstr>Conjugate acids and bases</vt:lpstr>
      <vt:lpstr>Conjugate acids and bases</vt:lpstr>
      <vt:lpstr>Conjugate acids and bases</vt:lpstr>
      <vt:lpstr>Conjugate acids and bases</vt:lpstr>
      <vt:lpstr>Conjugate acids and bases</vt:lpstr>
      <vt:lpstr>Conjugate acids and bases</vt:lpstr>
      <vt:lpstr>Brønsted-Lowry Review Questions</vt:lpstr>
      <vt:lpstr>Chemical equilibrium</vt:lpstr>
      <vt:lpstr>Chemical equilibrium</vt:lpstr>
      <vt:lpstr>Equilibrium constants</vt:lpstr>
      <vt:lpstr>PowerPoint Presentation</vt:lpstr>
      <vt:lpstr>Indicators</vt:lpstr>
      <vt:lpstr>Indicators</vt:lpstr>
      <vt:lpstr>Indicators</vt:lpstr>
      <vt:lpstr>Indicators</vt:lpstr>
      <vt:lpstr>Indicators</vt:lpstr>
      <vt:lpstr>PowerPoint Presentation</vt:lpstr>
      <vt:lpstr>Salts from acid-base reactions</vt:lpstr>
      <vt:lpstr>Acidic salts</vt:lpstr>
      <vt:lpstr>Basic salts</vt:lpstr>
      <vt:lpstr>Neutral salts</vt:lpstr>
      <vt:lpstr>Shortcut…</vt:lpstr>
      <vt:lpstr>Salts from polyprotic acids</vt:lpstr>
      <vt:lpstr>Salts from polyprotic acids</vt:lpstr>
      <vt:lpstr>Salts from polyprotic acids</vt:lpstr>
      <vt:lpstr>(Questions from next page)</vt:lpstr>
      <vt:lpstr>Water as an electrolyte</vt:lpstr>
      <vt:lpstr>Calculating [H+] and [OH-]</vt:lpstr>
      <vt:lpstr>Calculating [H+] and [OH-]</vt:lpstr>
      <vt:lpstr>Calculating [H+] and [OH-]</vt:lpstr>
      <vt:lpstr>pH scale</vt:lpstr>
      <vt:lpstr>Calculating pH – Strong acids</vt:lpstr>
      <vt:lpstr>Calculating pH – Strong acids</vt:lpstr>
      <vt:lpstr>Calculating pH – Strong bases</vt:lpstr>
      <vt:lpstr>Calculating pH – Strong bases</vt:lpstr>
      <vt:lpstr>Calculating pH – Strong bases</vt:lpstr>
      <vt:lpstr>Calculating pH – Strong bases</vt:lpstr>
      <vt:lpstr>Calculating pH – Strong bases</vt:lpstr>
      <vt:lpstr>Calculating pH –  Mixing two acids</vt:lpstr>
      <vt:lpstr>Calculating pH –  Mixing two acids</vt:lpstr>
      <vt:lpstr>Calculating pH –  Mixing two bases</vt:lpstr>
      <vt:lpstr>Calculating pH –  Mixing acid + base</vt:lpstr>
      <vt:lpstr>Calculating pH –  Mixing acid + base</vt:lpstr>
      <vt:lpstr>Calculating pH –  Mixing acid + base</vt:lpstr>
      <vt:lpstr>Acidic, Basic &amp; Neutral</vt:lpstr>
      <vt:lpstr>pH of Neutral Solutions</vt:lpstr>
      <vt:lpstr>pH of Neutral Solutions</vt:lpstr>
      <vt:lpstr>Effect of temperature of pH</vt:lpstr>
      <vt:lpstr>Effect of temperature of pH</vt:lpstr>
      <vt:lpstr>Buffers</vt:lpstr>
      <vt:lpstr>How buffers work</vt:lpstr>
      <vt:lpstr>How buffers work</vt:lpstr>
      <vt:lpstr>Buffering capacity</vt:lpstr>
      <vt:lpstr>Pure water</vt:lpstr>
      <vt:lpstr>Applications of buffers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and Oxidation</dc:title>
  <dc:creator>Hayden McKenna</dc:creator>
  <cp:lastModifiedBy>Microsoft Office User</cp:lastModifiedBy>
  <cp:revision>346</cp:revision>
  <dcterms:created xsi:type="dcterms:W3CDTF">2015-06-01T11:27:54Z</dcterms:created>
  <dcterms:modified xsi:type="dcterms:W3CDTF">2017-02-13T23:10:37Z</dcterms:modified>
</cp:coreProperties>
</file>