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61" r:id="rId5"/>
    <p:sldId id="260" r:id="rId6"/>
    <p:sldId id="262" r:id="rId7"/>
    <p:sldId id="277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D3A80-1A2F-4CF1-ADD3-228CBDE41D22}" type="datetimeFigureOut">
              <a:rPr lang="en-AU" smtClean="0"/>
              <a:pPr/>
              <a:t>17/05/2021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19A4A-BA40-4AE6-A72D-7F7742724F2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59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Indicators and buffers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00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Buffers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buffer is a solution that can resist pH change upon the addition of an acidic or basic </a:t>
            </a:r>
            <a:r>
              <a:rPr lang="en-AU" dirty="0" smtClean="0"/>
              <a:t>substances. </a:t>
            </a:r>
            <a:r>
              <a:rPr lang="en-AU" dirty="0"/>
              <a:t>It is able to neutralize small amounts of added acid or base, thus maintaining the pH of the solution relatively </a:t>
            </a:r>
            <a:r>
              <a:rPr lang="en-AU" dirty="0" smtClean="0"/>
              <a:t>stable.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57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buffer composed of?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buffer is simply a mixture of a weak acid and its conjugate base or a weak base and its conjugate acid. </a:t>
            </a:r>
            <a:endParaRPr lang="en-AU" dirty="0" smtClean="0"/>
          </a:p>
          <a:p>
            <a:r>
              <a:rPr lang="en-AU" dirty="0" smtClean="0"/>
              <a:t>Buffers </a:t>
            </a:r>
            <a:r>
              <a:rPr lang="en-AU" dirty="0"/>
              <a:t>work by reacting with any added acid or base to control the </a:t>
            </a:r>
            <a:r>
              <a:rPr lang="en-AU" dirty="0" err="1"/>
              <a:t>pH.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51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xamples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</a:t>
            </a:r>
            <a:r>
              <a:rPr lang="en-AU" dirty="0"/>
              <a:t>following could function as buffers when together in solution:</a:t>
            </a:r>
          </a:p>
          <a:p>
            <a:r>
              <a:rPr lang="en-AU" dirty="0"/>
              <a:t>Acetic acid </a:t>
            </a:r>
            <a:r>
              <a:rPr lang="en-AU" dirty="0" smtClean="0"/>
              <a:t>CH</a:t>
            </a:r>
            <a:r>
              <a:rPr lang="en-AU" baseline="-25000" dirty="0" smtClean="0"/>
              <a:t>3</a:t>
            </a:r>
            <a:r>
              <a:rPr lang="en-AU" dirty="0" smtClean="0"/>
              <a:t>COOH</a:t>
            </a:r>
            <a:r>
              <a:rPr lang="en-AU" dirty="0"/>
              <a:t> and a salt containing its conjugate base, the acetate anion (CH</a:t>
            </a:r>
            <a:r>
              <a:rPr lang="en-AU" baseline="-25000" dirty="0"/>
              <a:t>3</a:t>
            </a:r>
            <a:r>
              <a:rPr lang="en-AU" dirty="0"/>
              <a:t>COO</a:t>
            </a:r>
            <a:r>
              <a:rPr lang="en-AU" baseline="30000" dirty="0"/>
              <a:t>-</a:t>
            </a:r>
            <a:r>
              <a:rPr lang="en-AU" dirty="0"/>
              <a:t>), such as sodium acetate (CH</a:t>
            </a:r>
            <a:r>
              <a:rPr lang="en-AU" baseline="-25000" dirty="0"/>
              <a:t>3</a:t>
            </a:r>
            <a:r>
              <a:rPr lang="en-AU" dirty="0"/>
              <a:t>COONa)</a:t>
            </a:r>
          </a:p>
          <a:p>
            <a:r>
              <a:rPr lang="en-AU" dirty="0"/>
              <a:t>Pyridine </a:t>
            </a:r>
            <a:r>
              <a:rPr lang="en-AU" dirty="0" smtClean="0"/>
              <a:t>weak </a:t>
            </a:r>
            <a:r>
              <a:rPr lang="en-AU" dirty="0"/>
              <a:t>base </a:t>
            </a:r>
            <a:r>
              <a:rPr lang="en-AU" dirty="0" smtClean="0"/>
              <a:t>C</a:t>
            </a:r>
            <a:r>
              <a:rPr lang="en-AU" baseline="-25000" dirty="0" smtClean="0"/>
              <a:t>5</a:t>
            </a:r>
            <a:r>
              <a:rPr lang="en-AU" dirty="0" smtClean="0"/>
              <a:t>H</a:t>
            </a:r>
            <a:r>
              <a:rPr lang="en-AU" baseline="-25000" dirty="0" smtClean="0"/>
              <a:t>5</a:t>
            </a:r>
            <a:r>
              <a:rPr lang="en-AU" dirty="0" smtClean="0"/>
              <a:t>N</a:t>
            </a:r>
            <a:r>
              <a:rPr lang="en-AU" dirty="0"/>
              <a:t> and a salt containing its conjugate acid, the </a:t>
            </a:r>
            <a:r>
              <a:rPr lang="en-AU" dirty="0" err="1"/>
              <a:t>pyridinium</a:t>
            </a:r>
            <a:r>
              <a:rPr lang="en-AU" dirty="0"/>
              <a:t> cation (C</a:t>
            </a:r>
            <a:r>
              <a:rPr lang="en-AU" baseline="-25000" dirty="0"/>
              <a:t>5</a:t>
            </a:r>
            <a:r>
              <a:rPr lang="en-AU" dirty="0"/>
              <a:t>H</a:t>
            </a:r>
            <a:r>
              <a:rPr lang="en-AU" baseline="-25000" dirty="0"/>
              <a:t>5</a:t>
            </a:r>
            <a:r>
              <a:rPr lang="en-AU" dirty="0"/>
              <a:t>NH</a:t>
            </a:r>
            <a:r>
              <a:rPr lang="en-AU" baseline="30000" dirty="0"/>
              <a:t>+</a:t>
            </a:r>
            <a:r>
              <a:rPr lang="en-AU" dirty="0"/>
              <a:t>), such as </a:t>
            </a:r>
            <a:r>
              <a:rPr lang="en-AU" dirty="0" err="1"/>
              <a:t>Pyridinium</a:t>
            </a:r>
            <a:r>
              <a:rPr lang="en-AU" dirty="0"/>
              <a:t> Chloride.</a:t>
            </a:r>
          </a:p>
          <a:p>
            <a:r>
              <a:rPr lang="en-AU" dirty="0"/>
              <a:t>Ammonia </a:t>
            </a:r>
            <a:r>
              <a:rPr lang="en-AU" dirty="0" smtClean="0"/>
              <a:t>NH</a:t>
            </a:r>
            <a:r>
              <a:rPr lang="en-AU" baseline="-25000" dirty="0" smtClean="0"/>
              <a:t>3</a:t>
            </a:r>
            <a:r>
              <a:rPr lang="en-AU" dirty="0" smtClean="0"/>
              <a:t> </a:t>
            </a:r>
            <a:r>
              <a:rPr lang="en-AU" dirty="0"/>
              <a:t>and a salt containing its conjugate acid, the ammonium cation, such as Ammonium Hydroxide (NH</a:t>
            </a:r>
            <a:r>
              <a:rPr lang="en-AU" baseline="-25000" dirty="0"/>
              <a:t>4</a:t>
            </a:r>
            <a:r>
              <a:rPr lang="en-AU" dirty="0"/>
              <a:t>OH</a:t>
            </a:r>
            <a:r>
              <a:rPr lang="en-AU" dirty="0" smtClean="0"/>
              <a:t>)</a:t>
            </a:r>
          </a:p>
          <a:p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/>
              <a:t>CO</a:t>
            </a:r>
            <a:r>
              <a:rPr lang="en-AU" baseline="-25000" dirty="0" smtClean="0"/>
              <a:t>3</a:t>
            </a:r>
            <a:r>
              <a:rPr lang="en-AU" dirty="0" smtClean="0"/>
              <a:t>/HCO</a:t>
            </a:r>
            <a:r>
              <a:rPr lang="en-AU" baseline="-25000" dirty="0" smtClean="0"/>
              <a:t>3</a:t>
            </a:r>
            <a:r>
              <a:rPr lang="en-AU" baseline="30000" dirty="0" smtClean="0"/>
              <a:t>-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374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a buffer 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let's consider the action of a buffer composed of the weak base ammonia, NH</a:t>
            </a:r>
            <a:r>
              <a:rPr lang="en-AU" baseline="-25000" dirty="0"/>
              <a:t>3</a:t>
            </a:r>
            <a:r>
              <a:rPr lang="en-AU" dirty="0"/>
              <a:t>, and its conjugate acid, NH</a:t>
            </a:r>
            <a:r>
              <a:rPr lang="en-AU" baseline="-25000" dirty="0"/>
              <a:t>4</a:t>
            </a:r>
            <a:r>
              <a:rPr lang="en-AU" dirty="0"/>
              <a:t> </a:t>
            </a:r>
            <a:r>
              <a:rPr lang="en-AU" baseline="30000" dirty="0"/>
              <a:t>+</a:t>
            </a:r>
            <a:r>
              <a:rPr lang="en-AU" dirty="0"/>
              <a:t>. When </a:t>
            </a:r>
            <a:r>
              <a:rPr lang="en-AU" dirty="0" err="1"/>
              <a:t>HCl</a:t>
            </a:r>
            <a:r>
              <a:rPr lang="en-AU" dirty="0"/>
              <a:t> is added to that buffer, the NH</a:t>
            </a:r>
            <a:r>
              <a:rPr lang="en-AU" baseline="-25000" dirty="0"/>
              <a:t>3</a:t>
            </a:r>
            <a:r>
              <a:rPr lang="en-AU" dirty="0"/>
              <a:t> </a:t>
            </a:r>
            <a:r>
              <a:rPr lang="en-AU" dirty="0" smtClean="0"/>
              <a:t>consumes the </a:t>
            </a:r>
            <a:r>
              <a:rPr lang="en-AU" dirty="0"/>
              <a:t>acid's proton to become NH</a:t>
            </a:r>
            <a:r>
              <a:rPr lang="en-AU" baseline="-25000" dirty="0"/>
              <a:t>4</a:t>
            </a:r>
            <a:r>
              <a:rPr lang="en-AU" dirty="0"/>
              <a:t> </a:t>
            </a:r>
            <a:r>
              <a:rPr lang="en-AU" baseline="30000" dirty="0" smtClean="0"/>
              <a:t>+</a:t>
            </a:r>
            <a:r>
              <a:rPr lang="en-AU" dirty="0" smtClean="0"/>
              <a:t>.</a:t>
            </a:r>
          </a:p>
          <a:p>
            <a:r>
              <a:rPr lang="en-AU" dirty="0" smtClean="0"/>
              <a:t> </a:t>
            </a:r>
            <a:r>
              <a:rPr lang="en-AU" dirty="0"/>
              <a:t>Because that proton is locked up in the ammonium ion, </a:t>
            </a:r>
            <a:r>
              <a:rPr lang="en-AU" dirty="0" smtClean="0"/>
              <a:t>this </a:t>
            </a:r>
            <a:r>
              <a:rPr lang="en-AU" dirty="0"/>
              <a:t>proton does not </a:t>
            </a:r>
            <a:r>
              <a:rPr lang="en-AU" dirty="0" smtClean="0"/>
              <a:t>significantly </a:t>
            </a:r>
            <a:r>
              <a:rPr lang="en-AU" dirty="0"/>
              <a:t>increase the pH of the solution. </a:t>
            </a:r>
            <a:endParaRPr lang="en-AU" dirty="0" smtClean="0"/>
          </a:p>
          <a:p>
            <a:r>
              <a:rPr lang="en-AU" dirty="0" smtClean="0"/>
              <a:t>When </a:t>
            </a:r>
            <a:r>
              <a:rPr lang="en-AU" dirty="0" err="1"/>
              <a:t>NaOH</a:t>
            </a:r>
            <a:r>
              <a:rPr lang="en-AU" dirty="0"/>
              <a:t> is added to the same buffer, the ammonium ion donates a proton to the base to become ammonia and water. Here the buffer also serves to neutralize the base.</a:t>
            </a:r>
          </a:p>
        </p:txBody>
      </p:sp>
    </p:spTree>
    <p:extLst>
      <p:ext uri="{BB962C8B-B14F-4D97-AF65-F5344CB8AC3E}">
        <p14:creationId xmlns:p14="http://schemas.microsoft.com/office/powerpoint/2010/main" val="12595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/>
          <a:p>
            <a:r>
              <a:rPr lang="en-AU" dirty="0"/>
              <a:t>a buffer works by replacing a strong acid or base with a weak one. The strong acid's proton is replaced by ammonium ion, a weak acid. The strong base OH</a:t>
            </a:r>
            <a:r>
              <a:rPr lang="en-AU" baseline="30000" dirty="0"/>
              <a:t>-</a:t>
            </a:r>
            <a:r>
              <a:rPr lang="en-AU" dirty="0"/>
              <a:t> was replaced by the weak base ammonia. </a:t>
            </a:r>
            <a:endParaRPr lang="en-AU" dirty="0" smtClean="0"/>
          </a:p>
          <a:p>
            <a:r>
              <a:rPr lang="en-AU" dirty="0" smtClean="0"/>
              <a:t>These </a:t>
            </a:r>
            <a:r>
              <a:rPr lang="en-AU" dirty="0"/>
              <a:t>replacements of strong acids and bases for weaker ones give buffers their extraordinary ability to moderate </a:t>
            </a:r>
            <a:r>
              <a:rPr lang="en-AU" dirty="0" err="1"/>
              <a:t>pH.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99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1"/>
            <a:ext cx="8305800" cy="4267200"/>
          </a:xfrm>
        </p:spPr>
        <p:txBody>
          <a:bodyPr/>
          <a:lstStyle/>
          <a:p>
            <a:r>
              <a:rPr lang="en-AU" dirty="0" smtClean="0"/>
              <a:t>If </a:t>
            </a:r>
            <a:r>
              <a:rPr lang="en-AU" dirty="0"/>
              <a:t>a strong acid is added to a buffer, the weak base will react with the H</a:t>
            </a:r>
            <a:r>
              <a:rPr lang="en-AU" baseline="30000" dirty="0"/>
              <a:t>+</a:t>
            </a:r>
            <a:r>
              <a:rPr lang="en-AU" dirty="0"/>
              <a:t> from the strong acid to form the weak acid HA: H</a:t>
            </a:r>
            <a:r>
              <a:rPr lang="en-AU" baseline="30000" dirty="0"/>
              <a:t>+</a:t>
            </a:r>
            <a:r>
              <a:rPr lang="en-AU" dirty="0"/>
              <a:t> + A</a:t>
            </a:r>
            <a:r>
              <a:rPr lang="en-AU" baseline="30000" dirty="0"/>
              <a:t>-</a:t>
            </a:r>
            <a:r>
              <a:rPr lang="en-AU" dirty="0"/>
              <a:t> → HA. The H</a:t>
            </a:r>
            <a:r>
              <a:rPr lang="en-AU" baseline="30000" dirty="0"/>
              <a:t>+</a:t>
            </a:r>
            <a:r>
              <a:rPr lang="en-AU" dirty="0"/>
              <a:t> gets absorbed by the A</a:t>
            </a:r>
            <a:r>
              <a:rPr lang="en-AU" baseline="30000" dirty="0"/>
              <a:t>-</a:t>
            </a:r>
            <a:r>
              <a:rPr lang="en-AU" dirty="0"/>
              <a:t> instead of reacting with water to form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 (H</a:t>
            </a:r>
            <a:r>
              <a:rPr lang="en-AU" baseline="30000" dirty="0"/>
              <a:t>+</a:t>
            </a:r>
            <a:r>
              <a:rPr lang="en-AU" dirty="0"/>
              <a:t>), so the pH changes only slightly.</a:t>
            </a:r>
          </a:p>
        </p:txBody>
      </p:sp>
      <p:pic>
        <p:nvPicPr>
          <p:cNvPr id="4098" name="Picture 2" descr="http://chemcollective.org/assets/modules/activities/tutorials/buffers/images/Pict4acidbuffRe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657600"/>
            <a:ext cx="50387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153400" cy="5440363"/>
          </a:xfrm>
        </p:spPr>
        <p:txBody>
          <a:bodyPr/>
          <a:lstStyle/>
          <a:p>
            <a:r>
              <a:rPr lang="en-AU" dirty="0"/>
              <a:t>If a strong base is added to a buffer, the weak acid will give up its H</a:t>
            </a:r>
            <a:r>
              <a:rPr lang="en-AU" baseline="30000" dirty="0"/>
              <a:t>+</a:t>
            </a:r>
            <a:r>
              <a:rPr lang="en-AU" dirty="0"/>
              <a:t> in order to transform the base (OH</a:t>
            </a:r>
            <a:r>
              <a:rPr lang="en-AU" baseline="30000" dirty="0"/>
              <a:t>-</a:t>
            </a:r>
            <a:r>
              <a:rPr lang="en-AU" dirty="0"/>
              <a:t>) into water (H</a:t>
            </a:r>
            <a:r>
              <a:rPr lang="en-AU" baseline="-25000" dirty="0"/>
              <a:t>2</a:t>
            </a:r>
            <a:r>
              <a:rPr lang="en-AU" dirty="0"/>
              <a:t>O) and the conjugate base: HA + OH</a:t>
            </a:r>
            <a:r>
              <a:rPr lang="en-AU" baseline="30000" dirty="0"/>
              <a:t>-</a:t>
            </a:r>
            <a:r>
              <a:rPr lang="en-AU" dirty="0"/>
              <a:t> → A</a:t>
            </a:r>
            <a:r>
              <a:rPr lang="en-AU" baseline="30000" dirty="0"/>
              <a:t>-</a:t>
            </a:r>
            <a:r>
              <a:rPr lang="en-AU" dirty="0"/>
              <a:t> + H</a:t>
            </a:r>
            <a:r>
              <a:rPr lang="en-AU" baseline="-25000" dirty="0"/>
              <a:t>2</a:t>
            </a:r>
            <a:r>
              <a:rPr lang="en-AU" dirty="0"/>
              <a:t>O. Since the added OH</a:t>
            </a:r>
            <a:r>
              <a:rPr lang="en-AU" baseline="30000" dirty="0"/>
              <a:t>-</a:t>
            </a:r>
            <a:r>
              <a:rPr lang="en-AU" dirty="0"/>
              <a:t> is consumed by this reaction, the pH will change only slightly.</a:t>
            </a:r>
          </a:p>
        </p:txBody>
      </p:sp>
      <p:pic>
        <p:nvPicPr>
          <p:cNvPr id="5122" name="Picture 2" descr="http://chemcollective.org/assets/modules/activities/tutorials/buffers/images/Pict5basebuff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33800"/>
            <a:ext cx="51339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pH of a buffer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Is determined by –</a:t>
            </a:r>
          </a:p>
          <a:p>
            <a:r>
              <a:rPr lang="en-AU" dirty="0" err="1" smtClean="0"/>
              <a:t>K</a:t>
            </a:r>
            <a:r>
              <a:rPr lang="en-AU" baseline="-25000" dirty="0" err="1" smtClean="0"/>
              <a:t>a</a:t>
            </a:r>
            <a:r>
              <a:rPr lang="en-AU" dirty="0" smtClean="0"/>
              <a:t> of the weak acid</a:t>
            </a:r>
          </a:p>
          <a:p>
            <a:r>
              <a:rPr lang="en-AU" dirty="0" smtClean="0"/>
              <a:t>Ratio of weak base A- to weak acid HA in solution.</a:t>
            </a:r>
          </a:p>
          <a:p>
            <a:r>
              <a:rPr lang="en-AU" dirty="0" smtClean="0"/>
              <a:t>If buffer has more acid than base then [H</a:t>
            </a:r>
            <a:r>
              <a:rPr lang="en-AU" baseline="30000" dirty="0"/>
              <a:t>+</a:t>
            </a:r>
            <a:r>
              <a:rPr lang="en-AU" dirty="0" smtClean="0"/>
              <a:t>] is more, hence low </a:t>
            </a:r>
            <a:r>
              <a:rPr lang="en-AU" dirty="0" err="1" smtClean="0"/>
              <a:t>pH.</a:t>
            </a:r>
            <a:endParaRPr lang="en-AU" dirty="0" smtClean="0"/>
          </a:p>
          <a:p>
            <a:r>
              <a:rPr lang="en-AU" dirty="0" smtClean="0"/>
              <a:t>When [A</a:t>
            </a:r>
            <a:r>
              <a:rPr lang="en-AU" baseline="30000" dirty="0" smtClean="0"/>
              <a:t>-</a:t>
            </a:r>
            <a:r>
              <a:rPr lang="en-AU" dirty="0" smtClean="0"/>
              <a:t>]=[HA] then [H</a:t>
            </a:r>
            <a:r>
              <a:rPr lang="en-AU" baseline="30000" dirty="0"/>
              <a:t>+</a:t>
            </a:r>
            <a:r>
              <a:rPr lang="en-AU" dirty="0" smtClean="0"/>
              <a:t>] = </a:t>
            </a:r>
            <a:r>
              <a:rPr lang="en-AU" dirty="0" err="1" smtClean="0"/>
              <a:t>K</a:t>
            </a:r>
            <a:r>
              <a:rPr lang="en-AU" baseline="-25000" dirty="0" err="1" smtClean="0"/>
              <a:t>a</a:t>
            </a:r>
            <a:endParaRPr lang="en-AU" baseline="-25000" dirty="0" smtClean="0"/>
          </a:p>
          <a:p>
            <a:r>
              <a:rPr lang="en-AU" dirty="0" smtClean="0"/>
              <a:t>As long as </a:t>
            </a:r>
            <a:r>
              <a:rPr lang="en-AU" dirty="0"/>
              <a:t>[A</a:t>
            </a:r>
            <a:r>
              <a:rPr lang="en-AU" baseline="30000" dirty="0"/>
              <a:t>-</a:t>
            </a:r>
            <a:r>
              <a:rPr lang="en-AU" dirty="0" smtClean="0"/>
              <a:t>]/[</a:t>
            </a:r>
            <a:r>
              <a:rPr lang="en-AU" dirty="0"/>
              <a:t>HA] </a:t>
            </a:r>
            <a:r>
              <a:rPr lang="en-AU" dirty="0" smtClean="0"/>
              <a:t>is between 1/10 and 10. </a:t>
            </a:r>
            <a:r>
              <a:rPr lang="en-AU" smtClean="0"/>
              <a:t>the pH </a:t>
            </a:r>
            <a:r>
              <a:rPr lang="en-AU" dirty="0" smtClean="0"/>
              <a:t>is within 1 unit and the solution is buffered.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76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Buffer capacity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Buffer capacity</a:t>
            </a:r>
            <a:r>
              <a:rPr lang="en-AU" dirty="0"/>
              <a:t> is a measure of the efficiency of a buffer in resisting changes in </a:t>
            </a:r>
            <a:r>
              <a:rPr lang="en-AU" dirty="0" err="1"/>
              <a:t>pH.</a:t>
            </a:r>
            <a:r>
              <a:rPr lang="en-AU" dirty="0"/>
              <a:t> </a:t>
            </a:r>
            <a:endParaRPr lang="en-AU" dirty="0" smtClean="0"/>
          </a:p>
          <a:p>
            <a:r>
              <a:rPr lang="en-AU" dirty="0" smtClean="0"/>
              <a:t>Ability of a solution to neutralize excess acid or base with out a remarkable change to its </a:t>
            </a:r>
            <a:r>
              <a:rPr lang="en-AU" dirty="0" err="1" smtClean="0"/>
              <a:t>pH.</a:t>
            </a:r>
            <a:endParaRPr lang="en-AU" dirty="0" smtClean="0"/>
          </a:p>
          <a:p>
            <a:r>
              <a:rPr lang="en-AU" dirty="0" smtClean="0"/>
              <a:t>It’s the measure of the amount of acid or base the buffer can neutralize.</a:t>
            </a:r>
          </a:p>
          <a:p>
            <a:r>
              <a:rPr lang="en-AU" dirty="0" smtClean="0"/>
              <a:t>Buffers are most effectives when they have high and similar </a:t>
            </a:r>
            <a:r>
              <a:rPr lang="en-AU" dirty="0" err="1" smtClean="0"/>
              <a:t>conc</a:t>
            </a:r>
            <a:r>
              <a:rPr lang="en-AU" dirty="0" smtClean="0"/>
              <a:t> of acid and bases.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59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http://image.slidesharecdn.com/bufferintheblood-130115121113-phpapp02/95/buffer-in-the-blood-2-638.jpg?cb=13582519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0" y="1161513"/>
            <a:ext cx="7587387" cy="569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390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0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Indicators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acid-base indicator is either a weak </a:t>
            </a:r>
            <a:r>
              <a:rPr lang="en-AU" dirty="0" smtClean="0"/>
              <a:t>acid and its conjugate base</a:t>
            </a:r>
            <a:r>
              <a:rPr lang="en-AU" dirty="0"/>
              <a:t> that exhibits a </a:t>
            </a:r>
            <a:r>
              <a:rPr lang="en-AU" dirty="0" err="1"/>
              <a:t>color</a:t>
            </a:r>
            <a:r>
              <a:rPr lang="en-AU" dirty="0"/>
              <a:t> change as the concentration of hydrogen (H</a:t>
            </a:r>
            <a:r>
              <a:rPr lang="en-AU" baseline="30000" dirty="0"/>
              <a:t>+</a:t>
            </a:r>
            <a:r>
              <a:rPr lang="en-AU" dirty="0"/>
              <a:t>) or hydroxide (OH</a:t>
            </a:r>
            <a:r>
              <a:rPr lang="en-AU" baseline="30000" dirty="0"/>
              <a:t>-</a:t>
            </a:r>
            <a:r>
              <a:rPr lang="en-AU" dirty="0"/>
              <a:t>) ions changes in an aqueous solution.</a:t>
            </a:r>
          </a:p>
        </p:txBody>
      </p:sp>
    </p:spTree>
    <p:extLst>
      <p:ext uri="{BB962C8B-B14F-4D97-AF65-F5344CB8AC3E}">
        <p14:creationId xmlns:p14="http://schemas.microsoft.com/office/powerpoint/2010/main" val="209797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Carbonate bufferH2CO3 + H2O ↔ H3O+ + HCO3-   Excess acid (H3O+) in the body is    neutralized by HCO3-   H2CO3 + H2O ← 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8513"/>
            <a:ext cx="7777688" cy="58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 descr="Regulation of blood pH   The lungs and kidneys play important role in    regulating blood pH.   The lungs regulate pH 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322"/>
            <a:ext cx="7467600" cy="56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8" name="Picture 4" descr="http://www.bcscience10.com/images/0_quiz-5.1-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5" y="1600200"/>
            <a:ext cx="7356750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AU" dirty="0"/>
              <a:t>Acid - Base indicators (also known as pH indicators) are substances which change colour with </a:t>
            </a:r>
            <a:r>
              <a:rPr lang="en-AU" dirty="0" err="1"/>
              <a:t>pH.</a:t>
            </a:r>
            <a:r>
              <a:rPr lang="en-AU" dirty="0"/>
              <a:t> They are usually weak acids or bases, which when dissolved in water dissociate slightly and form ions.</a:t>
            </a:r>
            <a:br>
              <a:rPr lang="en-AU" dirty="0"/>
            </a:br>
            <a:r>
              <a:rPr lang="en-AU" dirty="0"/>
              <a:t>Consider an indicator which is a weak acid, with the formula </a:t>
            </a:r>
            <a:r>
              <a:rPr lang="en-AU" b="1" dirty="0" err="1"/>
              <a:t>HIn</a:t>
            </a:r>
            <a:r>
              <a:rPr lang="en-AU" b="1" dirty="0"/>
              <a:t>.</a:t>
            </a:r>
            <a:r>
              <a:rPr lang="en-AU" dirty="0"/>
              <a:t> At equilibrium, the following equilibrium equation is established with its conjugate base:</a:t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5471886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51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acid and its conjugate base have different colours. At low pH values the concentration of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 is high and so the equilibrium position lies to the left. The equilibrium solution has the colour A. At high pH values, the concentration of H</a:t>
            </a:r>
            <a:r>
              <a:rPr lang="en-AU" baseline="-25000" dirty="0"/>
              <a:t>3</a:t>
            </a:r>
            <a:r>
              <a:rPr lang="en-AU" dirty="0"/>
              <a:t>O</a:t>
            </a:r>
            <a:r>
              <a:rPr lang="en-AU" baseline="30000" dirty="0"/>
              <a:t>+</a:t>
            </a:r>
            <a:r>
              <a:rPr lang="en-AU" dirty="0"/>
              <a:t> is low - the equilibrium position thus lies to the right and the equilibrium solution has colour B.</a:t>
            </a:r>
          </a:p>
        </p:txBody>
      </p:sp>
    </p:spTree>
    <p:extLst>
      <p:ext uri="{BB962C8B-B14F-4D97-AF65-F5344CB8AC3E}">
        <p14:creationId xmlns:p14="http://schemas.microsoft.com/office/powerpoint/2010/main" val="9600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Phenolphthalein is an example of an indicator which establishes this type of equilibrium in aqueous solution: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2428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ch.ic.ac.uk/vchemlib/course/indi/ind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7" y="2362200"/>
            <a:ext cx="164782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9624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Phenolphthalein is a colourless, weak acid which dissociates in water forming pink anions. Under </a:t>
            </a:r>
            <a:r>
              <a:rPr lang="en-AU" sz="2000" u="sng" dirty="0"/>
              <a:t>acidic conditions, the equilibrium is to the left</a:t>
            </a:r>
            <a:r>
              <a:rPr lang="en-AU" sz="2000" dirty="0" smtClean="0"/>
              <a:t>, and </a:t>
            </a:r>
            <a:r>
              <a:rPr lang="en-AU" sz="2000" dirty="0"/>
              <a:t>the concentration of the anions is too low for the pink colour to be observed.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smtClean="0"/>
              <a:t>However</a:t>
            </a:r>
            <a:r>
              <a:rPr lang="en-AU" sz="2000" dirty="0"/>
              <a:t>, </a:t>
            </a:r>
            <a:r>
              <a:rPr lang="en-AU" sz="2000" u="sng" dirty="0"/>
              <a:t>under alkaline conditions, the equilibrium is to the right</a:t>
            </a:r>
            <a:r>
              <a:rPr lang="en-AU" sz="2000" dirty="0"/>
              <a:t>, and the concentration of the anion becomes sufficient for the pink colour to be observed.</a:t>
            </a:r>
          </a:p>
        </p:txBody>
      </p:sp>
      <p:pic>
        <p:nvPicPr>
          <p:cNvPr id="2054" name="Picture 6" descr="http://chemistry.elmhurst.edu/vchembook/images2/186phenol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57927"/>
            <a:ext cx="3144145" cy="211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9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320" y="357166"/>
            <a:ext cx="5372680" cy="6000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40"/>
            <a:ext cx="3929058" cy="25003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85720" y="4929198"/>
            <a:ext cx="321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Indicators don't change colour sharply at one particular </a:t>
            </a:r>
            <a:r>
              <a:rPr lang="en-IN" smtClean="0"/>
              <a:t>pH.</a:t>
            </a:r>
            <a:r>
              <a:rPr lang="en-IN" dirty="0" smtClean="0"/>
              <a:t> Instead, they change over a narrow range of </a:t>
            </a:r>
            <a:r>
              <a:rPr lang="en-IN" dirty="0" err="1" smtClean="0"/>
              <a:t>pH.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Indicators are </a:t>
            </a:r>
            <a:r>
              <a:rPr lang="en-AU" dirty="0" smtClean="0"/>
              <a:t>complicated </a:t>
            </a:r>
            <a:r>
              <a:rPr lang="en-AU" dirty="0"/>
              <a:t>organic weak acids or bases with complicated structures. </a:t>
            </a:r>
            <a:endParaRPr lang="en-AU" dirty="0" smtClean="0"/>
          </a:p>
          <a:p>
            <a:r>
              <a:rPr lang="en-AU" dirty="0" smtClean="0"/>
              <a:t>For </a:t>
            </a:r>
            <a:r>
              <a:rPr lang="en-AU" dirty="0"/>
              <a:t>simplicity, </a:t>
            </a:r>
            <a:r>
              <a:rPr lang="en-AU" dirty="0" smtClean="0"/>
              <a:t>lets represent a </a:t>
            </a:r>
            <a:r>
              <a:rPr lang="en-AU" dirty="0"/>
              <a:t>general indicator by the formula </a:t>
            </a:r>
            <a:r>
              <a:rPr lang="en-AU" b="1" dirty="0" err="1"/>
              <a:t>HIn</a:t>
            </a:r>
            <a:r>
              <a:rPr lang="en-AU" dirty="0"/>
              <a:t>, and its ionization in a solution by the </a:t>
            </a:r>
            <a:r>
              <a:rPr lang="en-AU" dirty="0" smtClean="0"/>
              <a:t>equilibrium, </a:t>
            </a:r>
            <a:r>
              <a:rPr lang="en-AU" dirty="0" err="1" smtClean="0"/>
              <a:t>HIn</a:t>
            </a:r>
            <a:r>
              <a:rPr lang="en-AU" dirty="0"/>
              <a:t> = H</a:t>
            </a:r>
            <a:r>
              <a:rPr lang="en-AU" baseline="30000" dirty="0"/>
              <a:t>+</a:t>
            </a:r>
            <a:r>
              <a:rPr lang="en-AU" dirty="0"/>
              <a:t> + In</a:t>
            </a:r>
            <a:r>
              <a:rPr lang="en-AU" baseline="30000" dirty="0"/>
              <a:t>-</a:t>
            </a:r>
            <a:r>
              <a:rPr lang="en-AU" dirty="0" smtClean="0"/>
              <a:t>,</a:t>
            </a:r>
          </a:p>
          <a:p>
            <a:r>
              <a:rPr lang="en-AU" dirty="0" smtClean="0"/>
              <a:t>and </a:t>
            </a:r>
            <a:r>
              <a:rPr lang="en-AU" dirty="0"/>
              <a:t>define the equilibrium constant as </a:t>
            </a:r>
            <a:r>
              <a:rPr lang="en-AU" i="1" dirty="0"/>
              <a:t>K</a:t>
            </a:r>
            <a:r>
              <a:rPr lang="en-AU" baseline="-25000" dirty="0"/>
              <a:t>ai</a:t>
            </a:r>
            <a:r>
              <a:rPr lang="en-AU" dirty="0"/>
              <a:t>, </a:t>
            </a:r>
            <a:endParaRPr lang="en-AU" dirty="0" smtClean="0"/>
          </a:p>
          <a:p>
            <a:endParaRPr lang="en-AU" i="1" dirty="0" smtClean="0"/>
          </a:p>
          <a:p>
            <a:endParaRPr lang="en-AU" i="1" dirty="0" smtClean="0"/>
          </a:p>
          <a:p>
            <a:r>
              <a:rPr lang="en-AU" i="1" dirty="0" smtClean="0"/>
              <a:t>K</a:t>
            </a:r>
            <a:r>
              <a:rPr lang="en-AU" baseline="-25000" dirty="0" smtClean="0"/>
              <a:t>ai</a:t>
            </a:r>
            <a:r>
              <a:rPr lang="en-AU" dirty="0" smtClean="0"/>
              <a:t> </a:t>
            </a:r>
            <a:r>
              <a:rPr lang="en-AU" dirty="0"/>
              <a:t>= ----------.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Which </a:t>
            </a:r>
            <a:r>
              <a:rPr lang="en-AU" dirty="0"/>
              <a:t>can be rearranged to give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2"/>
            <a:ext cx="1400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4572000"/>
            <a:ext cx="9715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28" y="5522555"/>
            <a:ext cx="74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55" y="6213911"/>
            <a:ext cx="676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39" y="6158054"/>
            <a:ext cx="866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04" y="5437669"/>
            <a:ext cx="447805" cy="51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5938979"/>
            <a:ext cx="1257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5910260"/>
            <a:ext cx="1257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5955718"/>
            <a:ext cx="323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91881" y="3786190"/>
            <a:ext cx="5112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Therefore, the ratio </a:t>
            </a:r>
            <a:r>
              <a:rPr lang="en-AU" dirty="0" smtClean="0"/>
              <a:t>  [In</a:t>
            </a:r>
            <a:r>
              <a:rPr lang="en-AU" baseline="30000" dirty="0" smtClean="0"/>
              <a:t>-</a:t>
            </a:r>
            <a:r>
              <a:rPr lang="en-AU" dirty="0" smtClean="0"/>
              <a:t>]/ [</a:t>
            </a:r>
            <a:r>
              <a:rPr lang="en-AU" dirty="0" err="1" smtClean="0"/>
              <a:t>HIn</a:t>
            </a:r>
            <a:r>
              <a:rPr lang="en-AU" dirty="0"/>
              <a:t>] </a:t>
            </a:r>
            <a:r>
              <a:rPr lang="en-AU" dirty="0" smtClean="0"/>
              <a:t>depends </a:t>
            </a:r>
            <a:r>
              <a:rPr lang="en-AU" dirty="0"/>
              <a:t>on the pH, and determines the colour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5887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AU" dirty="0"/>
              <a:t>With methyl orange, the solution is red if [</a:t>
            </a:r>
            <a:r>
              <a:rPr lang="en-AU" dirty="0" err="1"/>
              <a:t>HIn</a:t>
            </a:r>
            <a:r>
              <a:rPr lang="en-AU" dirty="0"/>
              <a:t>]&gt;&gt; [In</a:t>
            </a:r>
            <a:r>
              <a:rPr lang="en-AU" baseline="30000" dirty="0"/>
              <a:t>-</a:t>
            </a:r>
            <a:r>
              <a:rPr lang="en-AU" dirty="0"/>
              <a:t>], yellow if [In</a:t>
            </a:r>
            <a:r>
              <a:rPr lang="en-AU" baseline="30000" dirty="0"/>
              <a:t>-</a:t>
            </a:r>
            <a:r>
              <a:rPr lang="en-AU" dirty="0"/>
              <a:t>]&gt;&gt;[</a:t>
            </a:r>
            <a:r>
              <a:rPr lang="en-AU" dirty="0" err="1"/>
              <a:t>HIn</a:t>
            </a:r>
            <a:r>
              <a:rPr lang="en-AU" dirty="0"/>
              <a:t>], and varying shades of orange when [</a:t>
            </a:r>
            <a:r>
              <a:rPr lang="en-AU" dirty="0" err="1"/>
              <a:t>HIn</a:t>
            </a:r>
            <a:r>
              <a:rPr lang="en-AU" dirty="0"/>
              <a:t>] and [In</a:t>
            </a:r>
            <a:r>
              <a:rPr lang="en-AU" baseline="30000" dirty="0"/>
              <a:t>-</a:t>
            </a:r>
            <a:r>
              <a:rPr lang="en-AU" dirty="0"/>
              <a:t>] are about the same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3074" name="Picture 2" descr="http://ccnsb03-iiith.virtual-labs.ac.in/exp9/images/docpi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0"/>
            <a:ext cx="5334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ession.masteringchemistry.com/problemAsset/1011680/44/indicator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3" y="3505200"/>
            <a:ext cx="331838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862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Therefore, at the end-point of the </a:t>
            </a:r>
            <a:r>
              <a:rPr lang="en-AU" dirty="0" smtClean="0"/>
              <a:t>titration, </a:t>
            </a:r>
          </a:p>
          <a:p>
            <a:r>
              <a:rPr lang="en-AU" dirty="0" smtClean="0"/>
              <a:t>When </a:t>
            </a:r>
            <a:r>
              <a:rPr lang="en-AU" dirty="0"/>
              <a:t>[</a:t>
            </a:r>
            <a:r>
              <a:rPr lang="en-AU" dirty="0" err="1"/>
              <a:t>HIn</a:t>
            </a:r>
            <a:r>
              <a:rPr lang="en-AU" dirty="0"/>
              <a:t>(</a:t>
            </a:r>
            <a:r>
              <a:rPr lang="en-AU" dirty="0" err="1"/>
              <a:t>aq</a:t>
            </a:r>
            <a:r>
              <a:rPr lang="en-AU" dirty="0"/>
              <a:t>)] </a:t>
            </a:r>
            <a:r>
              <a:rPr lang="en-AU" dirty="0" smtClean="0"/>
              <a:t>=</a:t>
            </a:r>
            <a:r>
              <a:rPr lang="en-AU" dirty="0"/>
              <a:t> [In</a:t>
            </a:r>
            <a:r>
              <a:rPr lang="en-AU" baseline="30000" dirty="0"/>
              <a:t>-</a:t>
            </a:r>
            <a:r>
              <a:rPr lang="en-AU" dirty="0"/>
              <a:t>(</a:t>
            </a:r>
            <a:r>
              <a:rPr lang="en-AU" dirty="0" err="1"/>
              <a:t>aq</a:t>
            </a:r>
            <a:r>
              <a:rPr lang="en-AU" smtClean="0"/>
              <a:t>)]</a:t>
            </a:r>
            <a:endParaRPr lang="en-AU" dirty="0" smtClean="0"/>
          </a:p>
          <a:p>
            <a:r>
              <a:rPr lang="en-AU" dirty="0" smtClean="0"/>
              <a:t>[</a:t>
            </a:r>
            <a:r>
              <a:rPr lang="en-AU" dirty="0"/>
              <a:t>In</a:t>
            </a:r>
            <a:r>
              <a:rPr lang="en-AU" baseline="30000" dirty="0"/>
              <a:t>-</a:t>
            </a:r>
            <a:r>
              <a:rPr lang="en-AU" dirty="0"/>
              <a:t>(</a:t>
            </a:r>
            <a:r>
              <a:rPr lang="en-AU" dirty="0" err="1"/>
              <a:t>aq</a:t>
            </a:r>
            <a:r>
              <a:rPr lang="en-AU" dirty="0"/>
              <a:t>)]/ [</a:t>
            </a:r>
            <a:r>
              <a:rPr lang="en-AU" dirty="0" err="1"/>
              <a:t>HIn</a:t>
            </a:r>
            <a:r>
              <a:rPr lang="en-AU" dirty="0"/>
              <a:t>(</a:t>
            </a:r>
            <a:r>
              <a:rPr lang="en-AU" dirty="0" err="1"/>
              <a:t>aq</a:t>
            </a:r>
            <a:r>
              <a:rPr lang="en-AU" dirty="0"/>
              <a:t>)]  </a:t>
            </a:r>
            <a:r>
              <a:rPr lang="en-AU" dirty="0" smtClean="0"/>
              <a:t>=</a:t>
            </a:r>
            <a:r>
              <a:rPr lang="en-AU" dirty="0"/>
              <a:t> 1, 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4158" y="5715000"/>
            <a:ext cx="3740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K</a:t>
            </a:r>
            <a:r>
              <a:rPr lang="pt-BR" b="1" baseline="-25000" dirty="0"/>
              <a:t>a</a:t>
            </a:r>
            <a:r>
              <a:rPr lang="pt-BR" b="1" dirty="0"/>
              <a:t> = [H</a:t>
            </a:r>
            <a:r>
              <a:rPr lang="pt-BR" b="1" baseline="-25000" dirty="0"/>
              <a:t>3</a:t>
            </a:r>
            <a:r>
              <a:rPr lang="pt-BR" b="1" dirty="0"/>
              <a:t>O</a:t>
            </a:r>
            <a:r>
              <a:rPr lang="pt-BR" b="1" baseline="30000" dirty="0" smtClean="0"/>
              <a:t>+</a:t>
            </a:r>
            <a:r>
              <a:rPr lang="pt-BR" b="1" dirty="0" smtClean="0"/>
              <a:t>]</a:t>
            </a:r>
            <a:r>
              <a:rPr lang="pt-BR" b="1" baseline="-25000" dirty="0" smtClean="0"/>
              <a:t>eqm</a:t>
            </a:r>
            <a:r>
              <a:rPr lang="pt-BR" b="1" dirty="0"/>
              <a:t>    or    pK</a:t>
            </a:r>
            <a:r>
              <a:rPr lang="pt-BR" b="1" baseline="-25000" dirty="0"/>
              <a:t>a</a:t>
            </a:r>
            <a:r>
              <a:rPr lang="pt-BR" b="1" dirty="0"/>
              <a:t> = pH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97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015BD81F1CE418334B826F405125E" ma:contentTypeVersion="4" ma:contentTypeDescription="Create a new document." ma:contentTypeScope="" ma:versionID="90d16b54f22df62ed4595385155a122c">
  <xsd:schema xmlns:xsd="http://www.w3.org/2001/XMLSchema" xmlns:xs="http://www.w3.org/2001/XMLSchema" xmlns:p="http://schemas.microsoft.com/office/2006/metadata/properties" xmlns:ns2="f4e63610-84e2-4b5b-8144-5f2f53461e8e" targetNamespace="http://schemas.microsoft.com/office/2006/metadata/properties" ma:root="true" ma:fieldsID="4053e063c9b6e5e2b03c09a94a5704f6" ns2:_="">
    <xsd:import namespace="f4e63610-84e2-4b5b-8144-5f2f53461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63610-84e2-4b5b-8144-5f2f53461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255351-244E-4368-823E-1DDB69D0669A}"/>
</file>

<file path=customXml/itemProps2.xml><?xml version="1.0" encoding="utf-8"?>
<ds:datastoreItem xmlns:ds="http://schemas.openxmlformats.org/officeDocument/2006/customXml" ds:itemID="{8ECCCDF8-80FF-4515-8885-3B6A318F0D0B}"/>
</file>

<file path=customXml/itemProps3.xml><?xml version="1.0" encoding="utf-8"?>
<ds:datastoreItem xmlns:ds="http://schemas.openxmlformats.org/officeDocument/2006/customXml" ds:itemID="{FDCE7981-E7CE-4519-9BD3-71CD881D6439}"/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539</Words>
  <Application>Microsoft Office PowerPoint</Application>
  <PresentationFormat>On-screen Show (4:3)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Indicators and buffers</vt:lpstr>
      <vt:lpstr>Indicators</vt:lpstr>
      <vt:lpstr>Examples</vt:lpstr>
      <vt:lpstr>PowerPoint Presentation</vt:lpstr>
      <vt:lpstr>PowerPoint Presentation</vt:lpstr>
      <vt:lpstr>Phenolphthalein is an example of an indicator which establishes this type of equilibrium in aqueous solution:</vt:lpstr>
      <vt:lpstr>PowerPoint Presentation</vt:lpstr>
      <vt:lpstr>PowerPoint Presentation</vt:lpstr>
      <vt:lpstr>PowerPoint Presentation</vt:lpstr>
      <vt:lpstr>Buffers</vt:lpstr>
      <vt:lpstr>What is a buffer composed of?</vt:lpstr>
      <vt:lpstr>Examples </vt:lpstr>
      <vt:lpstr>How does a buffer works</vt:lpstr>
      <vt:lpstr>PowerPoint Presentation</vt:lpstr>
      <vt:lpstr>PowerPoint Presentation</vt:lpstr>
      <vt:lpstr>PowerPoint Presentation</vt:lpstr>
      <vt:lpstr>The pH of a buffer</vt:lpstr>
      <vt:lpstr>Buffer capacity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Indicators and buffers</dc:title>
  <dc:creator>Rahat Rizvi</dc:creator>
  <cp:lastModifiedBy>Rahat Rizvi</cp:lastModifiedBy>
  <cp:revision>33</cp:revision>
  <dcterms:created xsi:type="dcterms:W3CDTF">2006-08-16T00:00:00Z</dcterms:created>
  <dcterms:modified xsi:type="dcterms:W3CDTF">2021-05-17T06:45:15Z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0x01010028C015BD81F1CE418334B826F405125E</vt:lpwstr>
  </property>
</Properties>
</file>