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360" r:id="rId13"/>
    <p:sldId id="466" r:id="rId14"/>
    <p:sldId id="467" r:id="rId15"/>
    <p:sldId id="468" r:id="rId16"/>
    <p:sldId id="469" r:id="rId17"/>
    <p:sldId id="470" r:id="rId18"/>
    <p:sldId id="482" r:id="rId19"/>
    <p:sldId id="4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FFCC99"/>
    <a:srgbClr val="FFCCCC"/>
    <a:srgbClr val="EB9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95" d="100"/>
          <a:sy n="95" d="100"/>
        </p:scale>
        <p:origin x="-80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3975"/>
          </c:spPr>
          <c:marker>
            <c:symbol val="circle"/>
            <c:size val="8"/>
          </c:marker>
          <c:xVal>
            <c:numRef>
              <c:f>Sheet1!$F$5:$F$29</c:f>
              <c:numCache>
                <c:formatCode>General</c:formatCode>
                <c:ptCount val="25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19.0</c:v>
                </c:pt>
                <c:pt idx="5">
                  <c:v>19.5</c:v>
                </c:pt>
                <c:pt idx="6">
                  <c:v>19.8</c:v>
                </c:pt>
                <c:pt idx="7">
                  <c:v>19.9</c:v>
                </c:pt>
                <c:pt idx="8">
                  <c:v>19.95</c:v>
                </c:pt>
                <c:pt idx="9">
                  <c:v>19.96</c:v>
                </c:pt>
                <c:pt idx="10">
                  <c:v>19.97</c:v>
                </c:pt>
                <c:pt idx="11">
                  <c:v>19.98</c:v>
                </c:pt>
                <c:pt idx="12">
                  <c:v>19.99</c:v>
                </c:pt>
                <c:pt idx="13">
                  <c:v>20.0</c:v>
                </c:pt>
                <c:pt idx="14">
                  <c:v>20.01</c:v>
                </c:pt>
                <c:pt idx="15">
                  <c:v>20.02</c:v>
                </c:pt>
                <c:pt idx="16">
                  <c:v>20.03</c:v>
                </c:pt>
                <c:pt idx="17">
                  <c:v>20.04</c:v>
                </c:pt>
                <c:pt idx="18">
                  <c:v>20.05</c:v>
                </c:pt>
                <c:pt idx="19">
                  <c:v>20.1</c:v>
                </c:pt>
                <c:pt idx="20">
                  <c:v>20.2</c:v>
                </c:pt>
                <c:pt idx="21">
                  <c:v>20.5</c:v>
                </c:pt>
                <c:pt idx="22">
                  <c:v>21.0</c:v>
                </c:pt>
                <c:pt idx="23">
                  <c:v>25.0</c:v>
                </c:pt>
                <c:pt idx="24">
                  <c:v>30.0</c:v>
                </c:pt>
              </c:numCache>
            </c:numRef>
          </c:xVal>
          <c:yVal>
            <c:numRef>
              <c:f>Sheet1!$G$5:$G$29</c:f>
              <c:numCache>
                <c:formatCode>General</c:formatCode>
                <c:ptCount val="25"/>
                <c:pt idx="0">
                  <c:v>1.0</c:v>
                </c:pt>
                <c:pt idx="1">
                  <c:v>1.22</c:v>
                </c:pt>
                <c:pt idx="2">
                  <c:v>1.48</c:v>
                </c:pt>
                <c:pt idx="3">
                  <c:v>1.84</c:v>
                </c:pt>
                <c:pt idx="4">
                  <c:v>2.59</c:v>
                </c:pt>
                <c:pt idx="5">
                  <c:v>2.9</c:v>
                </c:pt>
                <c:pt idx="6">
                  <c:v>3.3</c:v>
                </c:pt>
                <c:pt idx="7">
                  <c:v>3.600972895686747</c:v>
                </c:pt>
                <c:pt idx="8">
                  <c:v>3.902546779314008</c:v>
                </c:pt>
                <c:pt idx="9">
                  <c:v>3.999565488226018</c:v>
                </c:pt>
                <c:pt idx="10">
                  <c:v>4.124612893540447</c:v>
                </c:pt>
                <c:pt idx="11">
                  <c:v>4.300812794118153</c:v>
                </c:pt>
                <c:pt idx="12">
                  <c:v>4.601951404133464</c:v>
                </c:pt>
                <c:pt idx="13">
                  <c:v>7.0</c:v>
                </c:pt>
                <c:pt idx="14">
                  <c:v>9.397831448621062</c:v>
                </c:pt>
                <c:pt idx="15">
                  <c:v>9.698752911363847</c:v>
                </c:pt>
                <c:pt idx="16">
                  <c:v>9.874735664614551</c:v>
                </c:pt>
                <c:pt idx="17">
                  <c:v>9.99956592252069</c:v>
                </c:pt>
                <c:pt idx="18">
                  <c:v>10.09636748391578</c:v>
                </c:pt>
                <c:pt idx="19">
                  <c:v>10.39685562737982</c:v>
                </c:pt>
                <c:pt idx="20">
                  <c:v>10.7</c:v>
                </c:pt>
                <c:pt idx="21">
                  <c:v>11.09</c:v>
                </c:pt>
                <c:pt idx="22">
                  <c:v>11.39</c:v>
                </c:pt>
                <c:pt idx="23">
                  <c:v>12.05</c:v>
                </c:pt>
                <c:pt idx="24">
                  <c:v>12.3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622824"/>
        <c:axId val="-2129618184"/>
      </c:scatterChart>
      <c:valAx>
        <c:axId val="-2129622824"/>
        <c:scaling>
          <c:orientation val="minMax"/>
          <c:max val="30.0"/>
          <c:min val="0.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300"/>
                </a:pPr>
                <a:r>
                  <a:rPr lang="en-US" sz="1300"/>
                  <a:t>Volume of Na</a:t>
                </a:r>
                <a:r>
                  <a:rPr lang="en-US" sz="1300" baseline="-25000"/>
                  <a:t>2</a:t>
                </a:r>
                <a:r>
                  <a:rPr lang="en-US" sz="1300"/>
                  <a:t>CO</a:t>
                </a:r>
                <a:r>
                  <a:rPr lang="en-US" sz="1300" baseline="-25000"/>
                  <a:t>3</a:t>
                </a:r>
                <a:r>
                  <a:rPr lang="en-US" sz="1300"/>
                  <a:t> added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cross"/>
        <c:tickLblPos val="nextTo"/>
        <c:crossAx val="-2129618184"/>
        <c:crosses val="autoZero"/>
        <c:crossBetween val="midCat"/>
      </c:valAx>
      <c:valAx>
        <c:axId val="-2129618184"/>
        <c:scaling>
          <c:orientation val="minMax"/>
          <c:max val="14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300"/>
                  <a:t>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22824"/>
        <c:crosses val="autoZero"/>
        <c:crossBetween val="midCat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51BBD-80A5-4536-BD41-2D439A79BA10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8F64-FD0D-43A3-88CF-A57957C685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6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0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2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2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8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1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40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48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42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51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A9A15D-01A3-44B4-8E2D-66C97943DED4}" type="datetimeFigureOut">
              <a:rPr lang="en-AU" smtClean="0"/>
              <a:t>20/04/17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Titrations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272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Appropriate Indicator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4354" y="1841042"/>
            <a:ext cx="7601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Weak Acid + Strong Base</a:t>
            </a:r>
            <a:r>
              <a:rPr lang="en-US" sz="2400" dirty="0" smtClean="0"/>
              <a:t>   </a:t>
            </a:r>
            <a:r>
              <a:rPr lang="en-US" sz="2400" dirty="0"/>
              <a:t>e.g. </a:t>
            </a:r>
            <a:r>
              <a:rPr lang="en-US" sz="2400" dirty="0" smtClean="0"/>
              <a:t>CH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COOH + NaOH</a:t>
            </a:r>
            <a:endParaRPr lang="en-US" sz="2400" baseline="-25000" dirty="0"/>
          </a:p>
          <a:p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3474" y="2513263"/>
            <a:ext cx="5467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indicator would you use for this reaction: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u="sng" dirty="0" smtClean="0"/>
              <a:t>phenolphthalein</a:t>
            </a:r>
            <a:r>
              <a:rPr lang="en-US" dirty="0" smtClean="0"/>
              <a:t>   or   </a:t>
            </a:r>
            <a:r>
              <a:rPr lang="en-US" u="sng" dirty="0" smtClean="0"/>
              <a:t>methyl orange</a:t>
            </a:r>
          </a:p>
          <a:p>
            <a:endParaRPr lang="en-US" u="sng" dirty="0"/>
          </a:p>
          <a:p>
            <a:r>
              <a:rPr lang="en-US" dirty="0" smtClean="0"/>
              <a:t>Explain.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8" y="2446304"/>
            <a:ext cx="5277659" cy="37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Appropriate Indicator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4354" y="1841042"/>
            <a:ext cx="7601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Weak Acid + Weak Base</a:t>
            </a:r>
            <a:r>
              <a:rPr lang="en-US" sz="2400" dirty="0" smtClean="0"/>
              <a:t>   </a:t>
            </a:r>
            <a:r>
              <a:rPr lang="en-US" sz="2400" dirty="0"/>
              <a:t>e.g. </a:t>
            </a:r>
            <a:r>
              <a:rPr lang="en-US" sz="2400" dirty="0" smtClean="0"/>
              <a:t>CH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COOH + NH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  <a:p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684210" y="2566737"/>
            <a:ext cx="52671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will probably not come across a weak acid-weak base titration.</a:t>
            </a:r>
          </a:p>
          <a:p>
            <a:endParaRPr lang="en-US" sz="2000" dirty="0"/>
          </a:p>
          <a:p>
            <a:r>
              <a:rPr lang="en-US" sz="2000" dirty="0" smtClean="0"/>
              <a:t>There is no ‘steep part’ on the titration curve for this combination. This makes it difficult to find the equivalence point using an indicator.</a:t>
            </a:r>
          </a:p>
          <a:p>
            <a:endParaRPr lang="en-US" sz="2000" dirty="0"/>
          </a:p>
          <a:p>
            <a:r>
              <a:rPr lang="en-US" sz="2000" dirty="0" smtClean="0"/>
              <a:t>For these types of titrations you would normally use a pH meter and generate a pH graph like to one to the left to find the equivalence point.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2" y="2392947"/>
            <a:ext cx="5477942" cy="38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3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Standard Solutions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A </a:t>
            </a:r>
            <a:r>
              <a:rPr lang="en-AU" b="1" dirty="0" smtClean="0"/>
              <a:t>standard solution </a:t>
            </a:r>
            <a:r>
              <a:rPr lang="en-AU" dirty="0" smtClean="0"/>
              <a:t>is </a:t>
            </a:r>
            <a:r>
              <a:rPr lang="en-AU" dirty="0" smtClean="0"/>
              <a:t>a solution with a </a:t>
            </a:r>
            <a:r>
              <a:rPr lang="en-AU" b="1" dirty="0" smtClean="0"/>
              <a:t>known concentration of substance</a:t>
            </a:r>
            <a:r>
              <a:rPr lang="en-AU" dirty="0" smtClean="0"/>
              <a:t>.</a:t>
            </a:r>
          </a:p>
          <a:p>
            <a:pPr>
              <a:tabLst>
                <a:tab pos="3225800" algn="l"/>
                <a:tab pos="3856038" algn="l"/>
              </a:tabLst>
            </a:pPr>
            <a:endParaRPr lang="is-IS" dirty="0"/>
          </a:p>
          <a:p>
            <a:pPr>
              <a:tabLst>
                <a:tab pos="3225800" algn="l"/>
                <a:tab pos="3856038" algn="l"/>
              </a:tabLst>
            </a:pPr>
            <a:r>
              <a:rPr lang="is-IS" dirty="0" smtClean="0"/>
              <a:t>Standard solutions can be </a:t>
            </a:r>
            <a:r>
              <a:rPr lang="is-IS" b="1" u="sng" dirty="0" smtClean="0"/>
              <a:t>primary standards</a:t>
            </a:r>
            <a:r>
              <a:rPr lang="is-IS" b="1" dirty="0" smtClean="0"/>
              <a:t> </a:t>
            </a:r>
            <a:r>
              <a:rPr lang="is-IS" dirty="0" smtClean="0"/>
              <a:t>or </a:t>
            </a:r>
            <a:r>
              <a:rPr lang="is-IS" b="1" u="sng" dirty="0" smtClean="0"/>
              <a:t>secondary standards</a:t>
            </a:r>
            <a:r>
              <a:rPr lang="is-IS" dirty="0" smtClean="0"/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19579" y="3181684"/>
            <a:ext cx="0" cy="41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8737" y="3168316"/>
            <a:ext cx="459873" cy="47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0211" y="3662947"/>
            <a:ext cx="207210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made up with a </a:t>
            </a:r>
            <a:br>
              <a:rPr lang="en-US" sz="1600" i="1" dirty="0" smtClean="0"/>
            </a:br>
            <a:r>
              <a:rPr lang="en-US" sz="1600" i="1" dirty="0" smtClean="0"/>
              <a:t>known concentration</a:t>
            </a:r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81557" y="3654926"/>
            <a:ext cx="3056021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concentration only known by titrating against other standards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526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Primary Standards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86964" cy="4023360"/>
          </a:xfrm>
        </p:spPr>
        <p:txBody>
          <a:bodyPr/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A </a:t>
            </a:r>
            <a:r>
              <a:rPr lang="en-AU" b="1" dirty="0" smtClean="0"/>
              <a:t>primary standard</a:t>
            </a:r>
            <a:r>
              <a:rPr lang="en-AU" dirty="0" smtClean="0"/>
              <a:t> is substance that can be used to create a solution of known concentration.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This is performed by dissolving a </a:t>
            </a:r>
            <a:r>
              <a:rPr lang="en-AU" u="sng" dirty="0" smtClean="0"/>
              <a:t>known mass</a:t>
            </a:r>
            <a:r>
              <a:rPr lang="en-AU" dirty="0" smtClean="0"/>
              <a:t> of the substance in a </a:t>
            </a:r>
            <a:r>
              <a:rPr lang="en-AU" u="sng" dirty="0" smtClean="0"/>
              <a:t>known volume</a:t>
            </a:r>
            <a:r>
              <a:rPr lang="en-AU" dirty="0" smtClean="0"/>
              <a:t> of distilled water. </a:t>
            </a:r>
          </a:p>
          <a:p>
            <a:pPr>
              <a:tabLst>
                <a:tab pos="3225800" algn="l"/>
                <a:tab pos="3856038" algn="l"/>
              </a:tabLst>
            </a:pPr>
            <a:endParaRPr lang="en-AU" dirty="0" smtClean="0"/>
          </a:p>
          <a:p>
            <a:pPr>
              <a:tabLst>
                <a:tab pos="3225800" algn="l"/>
                <a:tab pos="3856038" algn="l"/>
              </a:tabLst>
            </a:pPr>
            <a:endParaRPr lang="en-AU" dirty="0"/>
          </a:p>
          <a:p>
            <a:pPr>
              <a:tabLst>
                <a:tab pos="3225800" algn="l"/>
                <a:tab pos="3856038" algn="l"/>
              </a:tabLst>
            </a:pP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440" y="2795179"/>
            <a:ext cx="7068570" cy="3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8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Primary Standards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92088" cy="4023360"/>
          </a:xfrm>
        </p:spPr>
        <p:txBody>
          <a:bodyPr/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Example:  Oxalic acid </a:t>
            </a:r>
            <a:r>
              <a:rPr lang="en-AU" dirty="0" err="1" smtClean="0"/>
              <a:t>dihydrate</a:t>
            </a:r>
            <a:r>
              <a:rPr lang="en-AU" dirty="0" smtClean="0"/>
              <a:t> (H</a:t>
            </a:r>
            <a:r>
              <a:rPr lang="en-AU" baseline="-25000" dirty="0" smtClean="0"/>
              <a:t>2</a:t>
            </a:r>
            <a:r>
              <a:rPr lang="en-AU" dirty="0" smtClean="0"/>
              <a:t>C</a:t>
            </a:r>
            <a:r>
              <a:rPr lang="en-AU" baseline="-25000" dirty="0" smtClean="0"/>
              <a:t>2</a:t>
            </a:r>
            <a:r>
              <a:rPr lang="en-AU" dirty="0" smtClean="0"/>
              <a:t>O</a:t>
            </a:r>
            <a:r>
              <a:rPr lang="en-AU" baseline="-25000" dirty="0" smtClean="0"/>
              <a:t>4</a:t>
            </a:r>
            <a:r>
              <a:rPr lang="en-AU" dirty="0" smtClean="0"/>
              <a:t>.2H</a:t>
            </a:r>
            <a:r>
              <a:rPr lang="en-AU" baseline="-25000" dirty="0" smtClean="0"/>
              <a:t>2</a:t>
            </a:r>
            <a:r>
              <a:rPr lang="en-AU" dirty="0" smtClean="0"/>
              <a:t>O) can be used as a primary standard. As part of an experiment, 2.527 g of oxalic acid </a:t>
            </a:r>
            <a:r>
              <a:rPr lang="en-AU" dirty="0" err="1" smtClean="0"/>
              <a:t>dihydrate</a:t>
            </a:r>
            <a:r>
              <a:rPr lang="en-AU" dirty="0" smtClean="0"/>
              <a:t> was dissolved in 500 mL of water. Calculate the concentration of the oxalic acid solution. </a:t>
            </a:r>
          </a:p>
          <a:p>
            <a:pPr>
              <a:tabLst>
                <a:tab pos="3225800" algn="l"/>
                <a:tab pos="3856038" algn="l"/>
              </a:tabLst>
            </a:pPr>
            <a:endParaRPr lang="en-AU" dirty="0"/>
          </a:p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M(H</a:t>
            </a:r>
            <a:r>
              <a:rPr lang="en-AU" baseline="-25000" dirty="0" smtClean="0"/>
              <a:t>2</a:t>
            </a:r>
            <a:r>
              <a:rPr lang="en-AU" dirty="0" smtClean="0"/>
              <a:t>C</a:t>
            </a:r>
            <a:r>
              <a:rPr lang="en-AU" baseline="-25000" dirty="0" smtClean="0"/>
              <a:t>2</a:t>
            </a:r>
            <a:r>
              <a:rPr lang="en-AU" dirty="0" smtClean="0"/>
              <a:t>O</a:t>
            </a:r>
            <a:r>
              <a:rPr lang="en-AU" baseline="-25000" dirty="0" smtClean="0"/>
              <a:t>4</a:t>
            </a:r>
            <a:r>
              <a:rPr lang="en-AU" dirty="0" smtClean="0"/>
              <a:t>.2H</a:t>
            </a:r>
            <a:r>
              <a:rPr lang="en-AU" baseline="-25000" dirty="0" smtClean="0"/>
              <a:t>2</a:t>
            </a:r>
            <a:r>
              <a:rPr lang="en-AU" dirty="0" smtClean="0"/>
              <a:t>O) = 126.068 g mol</a:t>
            </a:r>
            <a:r>
              <a:rPr lang="en-AU" baseline="30000" dirty="0" smtClean="0"/>
              <a:t>-1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369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Characteristics of Primary Standards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92088" cy="4023360"/>
          </a:xfrm>
        </p:spPr>
        <p:txBody>
          <a:bodyPr/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Primary standards have the following characteristics:</a:t>
            </a:r>
          </a:p>
          <a:p>
            <a:pPr marL="658368" lvl="1" indent="-457200">
              <a:buFont typeface="+mj-lt"/>
              <a:buAutoNum type="arabicPeriod"/>
              <a:tabLst>
                <a:tab pos="3225800" algn="l"/>
                <a:tab pos="3856038" algn="l"/>
              </a:tabLst>
            </a:pPr>
            <a:r>
              <a:rPr lang="en-AU" sz="2000" dirty="0" smtClean="0"/>
              <a:t>High purity</a:t>
            </a:r>
          </a:p>
          <a:p>
            <a:pPr marL="658368" lvl="1" indent="-457200">
              <a:buFont typeface="+mj-lt"/>
              <a:buAutoNum type="arabicPeriod"/>
              <a:tabLst>
                <a:tab pos="3225800" algn="l"/>
                <a:tab pos="3856038" algn="l"/>
              </a:tabLst>
            </a:pPr>
            <a:r>
              <a:rPr lang="en-AU" sz="2000" dirty="0" smtClean="0"/>
              <a:t>Stable in air   (doesn’t absorb or lose water moisture, doesn’t react with gases </a:t>
            </a:r>
            <a:r>
              <a:rPr lang="en-AU" sz="2000" dirty="0" smtClean="0"/>
              <a:t>in </a:t>
            </a:r>
            <a:r>
              <a:rPr lang="en-AU" sz="2000" dirty="0" smtClean="0"/>
              <a:t>air)</a:t>
            </a:r>
          </a:p>
          <a:p>
            <a:pPr marL="658368" lvl="1" indent="-457200">
              <a:buFont typeface="+mj-lt"/>
              <a:buAutoNum type="arabicPeriod"/>
              <a:tabLst>
                <a:tab pos="3225800" algn="l"/>
                <a:tab pos="3856038" algn="l"/>
              </a:tabLst>
            </a:pPr>
            <a:r>
              <a:rPr lang="en-AU" sz="2000" dirty="0" smtClean="0"/>
              <a:t>Soluble in water</a:t>
            </a:r>
          </a:p>
          <a:p>
            <a:pPr marL="658368" lvl="1" indent="-457200">
              <a:buFont typeface="+mj-lt"/>
              <a:buAutoNum type="arabicPeriod"/>
              <a:tabLst>
                <a:tab pos="3225800" algn="l"/>
                <a:tab pos="3856038" algn="l"/>
              </a:tabLst>
            </a:pPr>
            <a:r>
              <a:rPr lang="en-AU" sz="2000" dirty="0" smtClean="0"/>
              <a:t>Has a relatively high molar mass</a:t>
            </a:r>
          </a:p>
          <a:p>
            <a:pPr lvl="1">
              <a:buFont typeface="Wingdings" charset="2"/>
              <a:buChar char="§"/>
              <a:tabLst>
                <a:tab pos="3225800" algn="l"/>
                <a:tab pos="3856038" algn="l"/>
              </a:tabLst>
            </a:pPr>
            <a:endParaRPr lang="en-AU" sz="2000" dirty="0"/>
          </a:p>
          <a:p>
            <a:pPr marL="201168" lvl="1" indent="0">
              <a:buNone/>
              <a:tabLst>
                <a:tab pos="3225800" algn="l"/>
                <a:tab pos="3856038" algn="l"/>
              </a:tabLst>
            </a:pPr>
            <a:endParaRPr lang="en-AU" sz="2000" dirty="0"/>
          </a:p>
          <a:p>
            <a:pPr marL="201168" lvl="1" indent="0">
              <a:buNone/>
              <a:tabLst>
                <a:tab pos="3225800" algn="l"/>
                <a:tab pos="3856038" algn="l"/>
              </a:tabLst>
            </a:pPr>
            <a:r>
              <a:rPr lang="en-AU" sz="2000" b="1" dirty="0" smtClean="0"/>
              <a:t>Appropriate primary standards:</a:t>
            </a:r>
          </a:p>
          <a:p>
            <a:pPr lvl="1">
              <a:buFont typeface="Wingdings" charset="2"/>
              <a:buChar char="§"/>
              <a:tabLst>
                <a:tab pos="3225800" algn="l"/>
                <a:tab pos="3856038" algn="l"/>
              </a:tabLst>
            </a:pPr>
            <a:r>
              <a:rPr lang="en-AU" sz="2000" dirty="0" smtClean="0"/>
              <a:t>Anhydrous sodium carbonate (Na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CO</a:t>
            </a:r>
            <a:r>
              <a:rPr lang="en-AU" sz="2000" baseline="-25000" dirty="0" smtClean="0"/>
              <a:t>3</a:t>
            </a:r>
            <a:r>
              <a:rPr lang="en-AU" sz="2000" dirty="0" smtClean="0"/>
              <a:t>)</a:t>
            </a:r>
          </a:p>
          <a:p>
            <a:pPr lvl="1">
              <a:buFont typeface="Wingdings" charset="2"/>
              <a:buChar char="§"/>
              <a:tabLst>
                <a:tab pos="3225800" algn="l"/>
                <a:tab pos="3856038" algn="l"/>
              </a:tabLst>
            </a:pPr>
            <a:r>
              <a:rPr lang="en-AU" sz="2000" dirty="0" smtClean="0"/>
              <a:t>Hydrated oxalic acid (H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C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O</a:t>
            </a:r>
            <a:r>
              <a:rPr lang="en-AU" sz="2000" baseline="-25000" dirty="0" smtClean="0"/>
              <a:t>4</a:t>
            </a:r>
            <a:r>
              <a:rPr lang="en-AU" sz="2000" dirty="0" smtClean="0"/>
              <a:t>.2H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O)</a:t>
            </a:r>
            <a:endParaRPr lang="en-AU" sz="2000" dirty="0"/>
          </a:p>
          <a:p>
            <a:pPr marL="201168" lvl="1" indent="0">
              <a:buNone/>
              <a:tabLst>
                <a:tab pos="3225800" algn="l"/>
                <a:tab pos="3856038" algn="l"/>
              </a:tabLst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104640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Characteristics of Primary Standards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92088" cy="4023360"/>
          </a:xfrm>
        </p:spPr>
        <p:txBody>
          <a:bodyPr>
            <a:normAutofit/>
          </a:bodyPr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b="1" dirty="0" smtClean="0"/>
              <a:t>Inappropriate primary standards: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56399"/>
              </p:ext>
            </p:extLst>
          </p:nvPr>
        </p:nvGraphicFramePr>
        <p:xfrm>
          <a:off x="1109577" y="2363982"/>
          <a:ext cx="10520948" cy="32276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20739"/>
                <a:gridCol w="7700209"/>
              </a:tblGrid>
              <a:tr h="376544">
                <a:tc>
                  <a:txBody>
                    <a:bodyPr/>
                    <a:lstStyle/>
                    <a:p>
                      <a:r>
                        <a:rPr lang="en-US" dirty="0" smtClean="0"/>
                        <a:t>Substance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 it can’t be used as a primary standard</a:t>
                      </a:r>
                      <a:endParaRPr lang="en-US" dirty="0"/>
                    </a:p>
                  </a:txBody>
                  <a:tcPr/>
                </a:tc>
              </a:tr>
              <a:tr h="645584">
                <a:tc>
                  <a:txBody>
                    <a:bodyPr/>
                    <a:lstStyle/>
                    <a:p>
                      <a:r>
                        <a:rPr lang="en-US" dirty="0" smtClean="0"/>
                        <a:t>Sodium hydroxide</a:t>
                      </a:r>
                      <a:r>
                        <a:rPr lang="en-US" baseline="0" dirty="0" smtClean="0"/>
                        <a:t> (NaOH)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Absorbs water moisture</a:t>
                      </a:r>
                      <a:r>
                        <a:rPr lang="en-US" baseline="0" dirty="0" smtClean="0"/>
                        <a:t> from air (</a:t>
                      </a:r>
                      <a:r>
                        <a:rPr lang="en-US" dirty="0" smtClean="0"/>
                        <a:t>hygroscopic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-  Can absorb so much water from air that it will even dissolve (deliquescence)</a:t>
                      </a:r>
                    </a:p>
                    <a:p>
                      <a:r>
                        <a:rPr lang="en-US" baseline="0" dirty="0" smtClean="0"/>
                        <a:t>Reacts with CO2 in air to form sodium carbonate</a:t>
                      </a:r>
                      <a:endParaRPr lang="en-US" dirty="0"/>
                    </a:p>
                  </a:txBody>
                  <a:tcPr anchor="ctr"/>
                </a:tc>
              </a:tr>
              <a:tr h="645584">
                <a:tc>
                  <a:txBody>
                    <a:bodyPr/>
                    <a:lstStyle/>
                    <a:p>
                      <a:r>
                        <a:rPr lang="en-US" dirty="0" smtClean="0"/>
                        <a:t>Concentrated HCℓ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Volatile. Loses HCℓ as gas fumes.</a:t>
                      </a:r>
                      <a:endParaRPr lang="en-US" dirty="0"/>
                    </a:p>
                  </a:txBody>
                  <a:tcPr anchor="ctr"/>
                </a:tc>
              </a:tr>
              <a:tr h="645584">
                <a:tc>
                  <a:txBody>
                    <a:bodyPr/>
                    <a:lstStyle/>
                    <a:p>
                      <a:r>
                        <a:rPr lang="en-US" dirty="0" smtClean="0"/>
                        <a:t>Concentrated</a:t>
                      </a:r>
                      <a:r>
                        <a:rPr lang="en-US" baseline="0" dirty="0" smtClean="0"/>
                        <a:t> H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SO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Absorbs water moisture</a:t>
                      </a:r>
                      <a:r>
                        <a:rPr lang="en-US" baseline="0" dirty="0" smtClean="0"/>
                        <a:t> from air (</a:t>
                      </a:r>
                      <a:r>
                        <a:rPr lang="en-US" dirty="0" smtClean="0"/>
                        <a:t>hydroscopic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 anchor="ctr"/>
                </a:tc>
              </a:tr>
              <a:tr h="64558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Hydrated</a:t>
                      </a:r>
                      <a:r>
                        <a:rPr lang="en-US" dirty="0" smtClean="0"/>
                        <a:t> sodium carbonate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Loses water moisture to air</a:t>
                      </a:r>
                      <a:r>
                        <a:rPr lang="en-US" baseline="0" dirty="0" smtClean="0"/>
                        <a:t> (efflorescence)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9684" y="5801895"/>
            <a:ext cx="106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issues mean you could not use </a:t>
            </a:r>
            <a:r>
              <a:rPr lang="en-US" b="1" dirty="0" smtClean="0"/>
              <a:t>mass</a:t>
            </a:r>
            <a:r>
              <a:rPr lang="en-US" dirty="0" smtClean="0"/>
              <a:t> to prepare a known </a:t>
            </a:r>
            <a:r>
              <a:rPr lang="en-US" b="1" dirty="0" smtClean="0"/>
              <a:t>concentration</a:t>
            </a:r>
            <a:r>
              <a:rPr lang="en-US" dirty="0" smtClean="0"/>
              <a:t> of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Characteristics of Primary Standards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92088" cy="4023360"/>
          </a:xfrm>
        </p:spPr>
        <p:txBody>
          <a:bodyPr/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Primary standards have the following characteristics:</a:t>
            </a:r>
          </a:p>
          <a:p>
            <a:pPr marL="658368" lvl="1" indent="-457200">
              <a:buFont typeface="+mj-lt"/>
              <a:buAutoNum type="arabicPeriod"/>
              <a:tabLst>
                <a:tab pos="3225800" algn="l"/>
                <a:tab pos="3856038" algn="l"/>
              </a:tabLst>
            </a:pPr>
            <a:r>
              <a:rPr lang="en-AU" sz="2000" dirty="0" smtClean="0"/>
              <a:t>High purity</a:t>
            </a:r>
          </a:p>
          <a:p>
            <a:pPr marL="658368" lvl="1" indent="-457200">
              <a:buFont typeface="+mj-lt"/>
              <a:buAutoNum type="arabicPeriod"/>
              <a:tabLst>
                <a:tab pos="3225800" algn="l"/>
                <a:tab pos="3856038" algn="l"/>
              </a:tabLst>
            </a:pPr>
            <a:r>
              <a:rPr lang="en-AU" sz="2000" dirty="0" smtClean="0"/>
              <a:t>Stable in air   (doesn’t absorb or lose water moisture, doesn’t react with gases </a:t>
            </a:r>
            <a:r>
              <a:rPr lang="en-AU" sz="2000" dirty="0" smtClean="0"/>
              <a:t>in </a:t>
            </a:r>
            <a:r>
              <a:rPr lang="en-AU" sz="2000" dirty="0" smtClean="0"/>
              <a:t>air)</a:t>
            </a:r>
          </a:p>
          <a:p>
            <a:pPr marL="658368" lvl="1" indent="-457200">
              <a:buFont typeface="+mj-lt"/>
              <a:buAutoNum type="arabicPeriod"/>
              <a:tabLst>
                <a:tab pos="3225800" algn="l"/>
                <a:tab pos="3856038" algn="l"/>
              </a:tabLst>
            </a:pPr>
            <a:r>
              <a:rPr lang="en-AU" sz="2000" dirty="0" smtClean="0"/>
              <a:t>Soluble in water</a:t>
            </a:r>
          </a:p>
          <a:p>
            <a:pPr marL="658368" lvl="1" indent="-457200">
              <a:buFont typeface="+mj-lt"/>
              <a:buAutoNum type="arabicPeriod"/>
              <a:tabLst>
                <a:tab pos="3225800" algn="l"/>
                <a:tab pos="3856038" algn="l"/>
              </a:tabLst>
            </a:pPr>
            <a:r>
              <a:rPr lang="en-AU" sz="2000" dirty="0" smtClean="0"/>
              <a:t>Has a relatively high molar mass</a:t>
            </a:r>
          </a:p>
          <a:p>
            <a:pPr lvl="1">
              <a:buFont typeface="Wingdings" charset="2"/>
              <a:buChar char="§"/>
              <a:tabLst>
                <a:tab pos="3225800" algn="l"/>
                <a:tab pos="3856038" algn="l"/>
              </a:tabLst>
            </a:pPr>
            <a:endParaRPr lang="en-AU" sz="2000" dirty="0"/>
          </a:p>
          <a:p>
            <a:pPr marL="201168" lvl="1" indent="0">
              <a:buNone/>
              <a:tabLst>
                <a:tab pos="3225800" algn="l"/>
                <a:tab pos="3856038" algn="l"/>
              </a:tabLst>
            </a:pPr>
            <a:endParaRPr lang="en-AU" sz="2000" dirty="0"/>
          </a:p>
          <a:p>
            <a:pPr marL="201168" lvl="1" indent="0">
              <a:buNone/>
              <a:tabLst>
                <a:tab pos="3225800" algn="l"/>
                <a:tab pos="3856038" algn="l"/>
              </a:tabLst>
            </a:pPr>
            <a:r>
              <a:rPr lang="en-AU" sz="2000" b="1" dirty="0" smtClean="0"/>
              <a:t>Appropriate primary standards:</a:t>
            </a:r>
          </a:p>
          <a:p>
            <a:pPr lvl="1">
              <a:buFont typeface="Wingdings" charset="2"/>
              <a:buChar char="§"/>
              <a:tabLst>
                <a:tab pos="3225800" algn="l"/>
                <a:tab pos="3856038" algn="l"/>
              </a:tabLst>
            </a:pPr>
            <a:r>
              <a:rPr lang="en-AU" sz="2000" dirty="0" smtClean="0"/>
              <a:t>Anhydrous sodium carbonate (Na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CO</a:t>
            </a:r>
            <a:r>
              <a:rPr lang="en-AU" sz="2000" baseline="-25000" dirty="0" smtClean="0"/>
              <a:t>3</a:t>
            </a:r>
            <a:r>
              <a:rPr lang="en-AU" sz="2000" dirty="0" smtClean="0"/>
              <a:t>)</a:t>
            </a:r>
          </a:p>
          <a:p>
            <a:pPr lvl="1">
              <a:buFont typeface="Wingdings" charset="2"/>
              <a:buChar char="§"/>
              <a:tabLst>
                <a:tab pos="3225800" algn="l"/>
                <a:tab pos="3856038" algn="l"/>
              </a:tabLst>
            </a:pPr>
            <a:r>
              <a:rPr lang="en-AU" sz="2000" dirty="0" smtClean="0"/>
              <a:t>Hydrated oxalic acid (H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C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O</a:t>
            </a:r>
            <a:r>
              <a:rPr lang="en-AU" sz="2000" baseline="-25000" dirty="0" smtClean="0"/>
              <a:t>4</a:t>
            </a:r>
            <a:r>
              <a:rPr lang="en-AU" sz="2000" dirty="0" smtClean="0"/>
              <a:t>.2H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O)</a:t>
            </a:r>
            <a:endParaRPr lang="en-AU" sz="2000" dirty="0"/>
          </a:p>
          <a:p>
            <a:pPr marL="201168" lvl="1" indent="0">
              <a:buNone/>
              <a:tabLst>
                <a:tab pos="3225800" algn="l"/>
                <a:tab pos="3856038" algn="l"/>
              </a:tabLst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265263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Secondary Standards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92088" cy="4023360"/>
          </a:xfrm>
        </p:spPr>
        <p:txBody>
          <a:bodyPr/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Secondary standards are solutions whose concentration is determined by titration against other standards. </a:t>
            </a:r>
          </a:p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e.g. You want a standard solution of NaOH(</a:t>
            </a:r>
            <a:r>
              <a:rPr lang="en-AU" dirty="0" err="1" smtClean="0"/>
              <a:t>aq</a:t>
            </a:r>
            <a:r>
              <a:rPr lang="en-AU" dirty="0" smtClean="0"/>
              <a:t>), but cannot prepare it as a primary standard.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Instead, prepare a solution of NaOH that is </a:t>
            </a:r>
            <a:r>
              <a:rPr lang="en-AU" b="1" dirty="0" smtClean="0"/>
              <a:t>approximately</a:t>
            </a:r>
            <a:r>
              <a:rPr lang="en-AU" dirty="0" smtClean="0"/>
              <a:t> 0.1 </a:t>
            </a:r>
            <a:r>
              <a:rPr lang="en-AU" dirty="0" err="1" smtClean="0"/>
              <a:t>mol</a:t>
            </a:r>
            <a:r>
              <a:rPr lang="en-AU" dirty="0" smtClean="0"/>
              <a:t> L</a:t>
            </a:r>
            <a:r>
              <a:rPr lang="en-AU" baseline="30000" dirty="0" smtClean="0"/>
              <a:t>-1</a:t>
            </a:r>
            <a:r>
              <a:rPr lang="en-AU" dirty="0" smtClean="0"/>
              <a:t>, and then titrate it against a primary standard solution of oxalic acid. This will tell you the</a:t>
            </a:r>
            <a:r>
              <a:rPr lang="en-AU" b="1" dirty="0" smtClean="0"/>
              <a:t> actual</a:t>
            </a:r>
            <a:r>
              <a:rPr lang="en-AU" dirty="0" smtClean="0"/>
              <a:t> concentration of the NaOH(</a:t>
            </a:r>
            <a:r>
              <a:rPr lang="en-AU" dirty="0" err="1" smtClean="0"/>
              <a:t>aq</a:t>
            </a:r>
            <a:r>
              <a:rPr lang="en-AU" dirty="0" smtClean="0"/>
              <a:t>).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7853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Preparing a Standard </a:t>
            </a:r>
            <a:r>
              <a:rPr lang="en-AU" b="1" dirty="0" err="1" smtClean="0"/>
              <a:t>Soln</a:t>
            </a:r>
            <a:r>
              <a:rPr lang="en-AU" b="1" dirty="0" smtClean="0"/>
              <a:t> of Na</a:t>
            </a:r>
            <a:r>
              <a:rPr lang="en-AU" b="1" baseline="-25000" dirty="0" smtClean="0"/>
              <a:t>2</a:t>
            </a:r>
            <a:r>
              <a:rPr lang="en-AU" b="1" dirty="0" smtClean="0"/>
              <a:t>CO</a:t>
            </a:r>
            <a:r>
              <a:rPr lang="en-AU" b="1" baseline="-25000" dirty="0" smtClean="0"/>
              <a:t>3</a:t>
            </a:r>
            <a:endParaRPr lang="en-US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92088" cy="4023360"/>
          </a:xfrm>
        </p:spPr>
        <p:txBody>
          <a:bodyPr>
            <a:normAutofit/>
          </a:bodyPr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On the following page are instructions for preparing a primary standard using Na</a:t>
            </a:r>
            <a:r>
              <a:rPr lang="en-AU" baseline="-25000" dirty="0" smtClean="0"/>
              <a:t>2</a:t>
            </a:r>
            <a:r>
              <a:rPr lang="en-AU" dirty="0" smtClean="0"/>
              <a:t>CO</a:t>
            </a:r>
            <a:r>
              <a:rPr lang="en-AU" baseline="-25000" dirty="0" smtClean="0"/>
              <a:t>3</a:t>
            </a:r>
            <a:r>
              <a:rPr lang="en-AU" dirty="0" smtClean="0"/>
              <a:t>.</a:t>
            </a:r>
          </a:p>
          <a:p>
            <a:pPr>
              <a:tabLst>
                <a:tab pos="3225800" algn="l"/>
                <a:tab pos="3856038" algn="l"/>
              </a:tabLst>
            </a:pPr>
            <a:endParaRPr lang="en-AU" dirty="0" smtClean="0"/>
          </a:p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Before doing the experiment, calculate the mass of anhydrous Na</a:t>
            </a:r>
            <a:r>
              <a:rPr lang="en-AU" baseline="-25000" dirty="0" smtClean="0"/>
              <a:t>2</a:t>
            </a:r>
            <a:r>
              <a:rPr lang="en-AU" dirty="0" smtClean="0"/>
              <a:t>CO</a:t>
            </a:r>
            <a:r>
              <a:rPr lang="en-AU" baseline="-25000" dirty="0" smtClean="0"/>
              <a:t>3</a:t>
            </a:r>
            <a:r>
              <a:rPr lang="en-AU" dirty="0" smtClean="0"/>
              <a:t> that would be needed to make up 500 mL of 0.05 </a:t>
            </a:r>
            <a:r>
              <a:rPr lang="en-AU" dirty="0" err="1" smtClean="0"/>
              <a:t>mol</a:t>
            </a:r>
            <a:r>
              <a:rPr lang="en-AU" dirty="0" smtClean="0"/>
              <a:t> L</a:t>
            </a:r>
            <a:r>
              <a:rPr lang="en-AU" baseline="30000" dirty="0" smtClean="0"/>
              <a:t>-1</a:t>
            </a:r>
            <a:r>
              <a:rPr lang="en-AU" dirty="0" smtClean="0"/>
              <a:t> solution.</a:t>
            </a:r>
            <a:r>
              <a:rPr lang="en-AU" dirty="0"/>
              <a:t> </a:t>
            </a:r>
            <a:r>
              <a:rPr lang="en-AU" dirty="0" smtClean="0"/>
              <a:t>This will be the approximate mass you will try to measure out during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226582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Indicators in Acid-Base Titrations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902"/>
          </a:xfrm>
        </p:spPr>
        <p:txBody>
          <a:bodyPr>
            <a:normAutofit/>
          </a:bodyPr>
          <a:lstStyle/>
          <a:p>
            <a:r>
              <a:rPr lang="en-US" dirty="0" smtClean="0"/>
              <a:t>In an acid-base titration, an indicator needs to be selected that will change </a:t>
            </a:r>
            <a:r>
              <a:rPr lang="en-US" dirty="0" err="1" smtClean="0"/>
              <a:t>colour</a:t>
            </a:r>
            <a:r>
              <a:rPr lang="en-US" dirty="0" smtClean="0"/>
              <a:t> at the same time that the </a:t>
            </a:r>
            <a:r>
              <a:rPr lang="en-US" dirty="0" err="1" smtClean="0"/>
              <a:t>neutralisation</a:t>
            </a:r>
            <a:r>
              <a:rPr lang="en-US" dirty="0" smtClean="0"/>
              <a:t> reaction is finished.</a:t>
            </a:r>
          </a:p>
          <a:p>
            <a:endParaRPr lang="en-US" b="1" dirty="0"/>
          </a:p>
          <a:p>
            <a:r>
              <a:rPr lang="en-US" b="1" u="sng" dirty="0" smtClean="0"/>
              <a:t>Equivalence point</a:t>
            </a:r>
            <a:r>
              <a:rPr lang="en-US" b="1" dirty="0" smtClean="0"/>
              <a:t>: </a:t>
            </a:r>
            <a:r>
              <a:rPr lang="en-US" dirty="0" smtClean="0"/>
              <a:t>The point in a titration at which chemically equivalent amounts of acid and base have been added. </a:t>
            </a:r>
          </a:p>
          <a:p>
            <a:pPr lvl="1"/>
            <a:r>
              <a:rPr lang="en-US" dirty="0" smtClean="0"/>
              <a:t>For a 1:1 mole ratio (e.g. HCℓ + NaOH) this is when equal moles of acid and base have been added.</a:t>
            </a:r>
          </a:p>
          <a:p>
            <a:pPr lvl="1"/>
            <a:r>
              <a:rPr lang="en-US" dirty="0" smtClean="0"/>
              <a:t>For a 2:1 mole ratio (e.g. H</a:t>
            </a:r>
            <a:r>
              <a:rPr lang="en-US" baseline="-25000" dirty="0" smtClean="0"/>
              <a:t>2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r>
              <a:rPr lang="en-US" dirty="0" smtClean="0"/>
              <a:t> + NaOH) this is when n(H</a:t>
            </a:r>
            <a:r>
              <a:rPr lang="en-US" baseline="-25000" dirty="0" smtClean="0"/>
              <a:t>2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r>
              <a:rPr lang="en-US" dirty="0" smtClean="0"/>
              <a:t>) added = 2 x n(NaOH)</a:t>
            </a:r>
          </a:p>
          <a:p>
            <a:endParaRPr lang="en-US" dirty="0" smtClean="0"/>
          </a:p>
          <a:p>
            <a:r>
              <a:rPr lang="en-US" b="1" u="sng" dirty="0" smtClean="0"/>
              <a:t>End point</a:t>
            </a:r>
            <a:r>
              <a:rPr lang="en-US" b="1" dirty="0"/>
              <a:t>: </a:t>
            </a:r>
            <a:r>
              <a:rPr lang="en-US" dirty="0"/>
              <a:t>The point in a titration at which </a:t>
            </a:r>
            <a:r>
              <a:rPr lang="en-US" dirty="0" smtClean="0"/>
              <a:t>the indicator changes </a:t>
            </a:r>
            <a:r>
              <a:rPr lang="en-US" dirty="0" err="1" smtClean="0"/>
              <a:t>colour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If an appropriate indicator has been picked, the equivalence point and the end point will be the same.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3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Indicators in Acid-Base Titrations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008" y="1972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Common indicators.            </a:t>
            </a:r>
            <a:r>
              <a:rPr lang="en-US" b="1" dirty="0" smtClean="0"/>
              <a:t>Bolded = Remember!         </a:t>
            </a:r>
            <a:r>
              <a:rPr lang="en-US" dirty="0" smtClean="0"/>
              <a:t>Non-bolded = Here for reference only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470"/>
              </p:ext>
            </p:extLst>
          </p:nvPr>
        </p:nvGraphicFramePr>
        <p:xfrm>
          <a:off x="1293091" y="2698557"/>
          <a:ext cx="9652000" cy="34667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13000"/>
                <a:gridCol w="2413000"/>
                <a:gridCol w="2413000"/>
                <a:gridCol w="2413000"/>
              </a:tblGrid>
              <a:tr h="385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Indicator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Colour</a:t>
                      </a:r>
                      <a:r>
                        <a:rPr lang="en-US" dirty="0" smtClean="0"/>
                        <a:t> on</a:t>
                      </a:r>
                      <a:r>
                        <a:rPr lang="en-US" baseline="0" dirty="0" smtClean="0"/>
                        <a:t> acidic side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of </a:t>
                      </a:r>
                      <a:r>
                        <a:rPr lang="en-US" dirty="0" err="1" smtClean="0"/>
                        <a:t>colour</a:t>
                      </a:r>
                      <a:r>
                        <a:rPr lang="en-US" dirty="0" smtClean="0"/>
                        <a:t> change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Colour</a:t>
                      </a:r>
                      <a:r>
                        <a:rPr lang="en-US" dirty="0" smtClean="0"/>
                        <a:t> on basic side</a:t>
                      </a:r>
                      <a:endParaRPr lang="en-US" dirty="0"/>
                    </a:p>
                  </a:txBody>
                  <a:tcPr anchor="ctr"/>
                </a:tc>
              </a:tr>
              <a:tr h="385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Methyl violet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0.0 - 1.6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Violet</a:t>
                      </a:r>
                      <a:endParaRPr lang="en-US" dirty="0"/>
                    </a:p>
                  </a:txBody>
                  <a:tcPr anchor="ctr"/>
                </a:tc>
              </a:tr>
              <a:tr h="3851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Bromophenol</a:t>
                      </a:r>
                      <a:r>
                        <a:rPr lang="en-US" dirty="0" smtClean="0"/>
                        <a:t> blue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3.0 - 4.6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 anchor="ctr"/>
                </a:tc>
              </a:tr>
              <a:tr h="3851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Methyl orange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Red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3.1 - 4.4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Yellow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5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Methyl 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4.4 - 6.2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 anchor="ctr"/>
                </a:tc>
              </a:tr>
              <a:tr h="385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Litmus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5.0 - 8.0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 anchor="ctr"/>
                </a:tc>
              </a:tr>
              <a:tr h="3851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Bromothymol</a:t>
                      </a:r>
                      <a:r>
                        <a:rPr lang="en-US" baseline="0" dirty="0" smtClean="0"/>
                        <a:t> blue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6.0 - 7.6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 anchor="ctr"/>
                </a:tc>
              </a:tr>
              <a:tr h="3851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Phenolphthalein</a:t>
                      </a:r>
                      <a:endParaRPr lang="en-US" b="1" dirty="0"/>
                    </a:p>
                  </a:txBody>
                  <a:tcPr anchor="ctr">
                    <a:solidFill>
                      <a:srgbClr val="A6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Colourless</a:t>
                      </a:r>
                      <a:endParaRPr lang="en-US" b="1" dirty="0"/>
                    </a:p>
                  </a:txBody>
                  <a:tcPr anchor="ctr">
                    <a:solidFill>
                      <a:srgbClr val="A6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8.3 - 10.0</a:t>
                      </a:r>
                      <a:endParaRPr lang="en-US" b="1" dirty="0"/>
                    </a:p>
                  </a:txBody>
                  <a:tcPr anchor="ctr">
                    <a:solidFill>
                      <a:srgbClr val="A6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Pink</a:t>
                      </a:r>
                      <a:endParaRPr lang="en-US" b="1" dirty="0"/>
                    </a:p>
                  </a:txBody>
                  <a:tcPr anchor="ctr">
                    <a:solidFill>
                      <a:srgbClr val="A6EAEE"/>
                    </a:solidFill>
                  </a:tcPr>
                </a:tc>
              </a:tr>
              <a:tr h="385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Alizarin yellow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10.1 - 12.0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Changes in pH during a titration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54" y="1789544"/>
            <a:ext cx="7953664" cy="44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Changes in pH during a titration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79" y="1752101"/>
            <a:ext cx="8289637" cy="46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Changes in pH during a titration</a:t>
            </a:r>
            <a:endParaRPr lang="en-US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53932"/>
              </p:ext>
            </p:extLst>
          </p:nvPr>
        </p:nvGraphicFramePr>
        <p:xfrm>
          <a:off x="1223818" y="1754908"/>
          <a:ext cx="6985000" cy="4514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58909" y="1835727"/>
            <a:ext cx="37291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1400" dirty="0"/>
              <a:t>On the graph, label the </a:t>
            </a:r>
            <a:r>
              <a:rPr lang="en-AU" sz="1400" b="1" dirty="0"/>
              <a:t>equivalence point</a:t>
            </a:r>
            <a:r>
              <a:rPr lang="en-AU" sz="1400" dirty="0"/>
              <a:t>.</a:t>
            </a:r>
            <a:endParaRPr lang="en-US" sz="1400" dirty="0"/>
          </a:p>
          <a:p>
            <a:r>
              <a:rPr lang="en-AU" sz="1400" dirty="0"/>
              <a:t/>
            </a:r>
            <a:br>
              <a:rPr lang="en-AU" sz="1400" dirty="0"/>
            </a:br>
            <a:endParaRPr lang="en-US" sz="1400" dirty="0"/>
          </a:p>
          <a:p>
            <a:pPr lvl="0"/>
            <a:r>
              <a:rPr lang="en-AU" sz="1400" dirty="0"/>
              <a:t>What is the volume of NaOH added at the equivalence point? _______ mL</a:t>
            </a:r>
            <a:endParaRPr lang="en-US" sz="1400" dirty="0"/>
          </a:p>
          <a:p>
            <a:r>
              <a:rPr lang="en-AU" sz="1400" dirty="0"/>
              <a:t/>
            </a:r>
            <a:br>
              <a:rPr lang="en-AU" sz="1400" dirty="0"/>
            </a:br>
            <a:endParaRPr lang="en-US" sz="1400" dirty="0"/>
          </a:p>
          <a:p>
            <a:pPr lvl="0"/>
            <a:r>
              <a:rPr lang="en-AU" sz="1400" dirty="0"/>
              <a:t>If you were using </a:t>
            </a:r>
            <a:r>
              <a:rPr lang="en-AU" sz="1400" b="1" dirty="0"/>
              <a:t>phenolphthalein indicator</a:t>
            </a:r>
            <a:r>
              <a:rPr lang="en-AU" sz="1400" dirty="0"/>
              <a:t>, at what </a:t>
            </a:r>
            <a:r>
              <a:rPr lang="en-AU" sz="1400" b="1" dirty="0"/>
              <a:t>volume</a:t>
            </a:r>
            <a:r>
              <a:rPr lang="en-AU" sz="1400" dirty="0"/>
              <a:t> would the indicator change colour from colourless to purple? </a:t>
            </a:r>
            <a:br>
              <a:rPr lang="en-AU" sz="1400" dirty="0"/>
            </a:br>
            <a:endParaRPr lang="en-US" sz="1400" dirty="0"/>
          </a:p>
          <a:p>
            <a:r>
              <a:rPr lang="en-AU" sz="1400" dirty="0"/>
              <a:t> </a:t>
            </a:r>
            <a:endParaRPr lang="en-US" sz="1400" dirty="0"/>
          </a:p>
          <a:p>
            <a:pPr lvl="0"/>
            <a:r>
              <a:rPr lang="en-AU" sz="1400" dirty="0"/>
              <a:t>If you were using </a:t>
            </a:r>
            <a:r>
              <a:rPr lang="en-AU" sz="1400" b="1" dirty="0"/>
              <a:t>methyl orange indicator</a:t>
            </a:r>
            <a:r>
              <a:rPr lang="en-AU" sz="1400" dirty="0"/>
              <a:t>, at what </a:t>
            </a:r>
            <a:r>
              <a:rPr lang="en-AU" sz="1400" b="1" dirty="0"/>
              <a:t>volume</a:t>
            </a:r>
            <a:r>
              <a:rPr lang="en-AU" sz="1400" dirty="0"/>
              <a:t> would the indicator change colour from red to yellow? </a:t>
            </a:r>
            <a:br>
              <a:rPr lang="en-AU" sz="1400" dirty="0"/>
            </a:br>
            <a:endParaRPr lang="en-US" sz="1400" dirty="0"/>
          </a:p>
          <a:p>
            <a:r>
              <a:rPr lang="en-AU" sz="1400" dirty="0"/>
              <a:t> </a:t>
            </a:r>
            <a:endParaRPr lang="en-US" sz="1400" dirty="0"/>
          </a:p>
          <a:p>
            <a:pPr lvl="0"/>
            <a:r>
              <a:rPr lang="en-AU" sz="1400" dirty="0"/>
              <a:t>On the basis of your answers above, explain whether phenolphthalein and/or methyl orange indicator would be suitable for this titration.</a:t>
            </a:r>
            <a:endParaRPr lang="en-US" sz="1400" dirty="0"/>
          </a:p>
          <a:p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67379" y="3579092"/>
            <a:ext cx="2540000" cy="369332"/>
            <a:chOff x="5437910" y="750455"/>
            <a:chExt cx="2540000" cy="369332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5437910" y="750455"/>
              <a:ext cx="2540000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Equivalence point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8" idx="3"/>
            </p:cNvCxnSpPr>
            <p:nvPr/>
          </p:nvCxnSpPr>
          <p:spPr>
            <a:xfrm>
              <a:off x="7331364" y="935121"/>
              <a:ext cx="646546" cy="0"/>
            </a:xfrm>
            <a:prstGeom prst="straightConnector1">
              <a:avLst/>
            </a:prstGeom>
            <a:grpFill/>
            <a:ln w="5715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08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pH during a titration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6" y="2452512"/>
            <a:ext cx="3815018" cy="2682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29" y="2460024"/>
            <a:ext cx="3856253" cy="268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656" y="2486410"/>
            <a:ext cx="3788812" cy="26570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6881" y="1937922"/>
            <a:ext cx="33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Strong Acid + Strong Base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630144" y="1947989"/>
            <a:ext cx="33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Strong Acid + Weak Base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592458" y="1969004"/>
            <a:ext cx="33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Weak Acid + Strong Base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21696" y="5243551"/>
            <a:ext cx="332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e.g. HCℓ and NaOH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9270" y="5231720"/>
            <a:ext cx="332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e.g. HCℓ and NH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8863798" y="5247351"/>
            <a:ext cx="332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e.g. CH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COOH and NaOH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60802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09313"/>
            <a:ext cx="10058400" cy="848079"/>
          </a:xfrm>
        </p:spPr>
        <p:txBody>
          <a:bodyPr/>
          <a:lstStyle/>
          <a:p>
            <a:r>
              <a:rPr lang="en-AU" dirty="0"/>
              <a:t>The pH curves show that each reaction has a different equivalence point. Explain the differences in equivalence point for each of these reactions. Include relevant equations in your answer.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5736" y="1724527"/>
            <a:ext cx="10058400" cy="47796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solidFill>
                  <a:srgbClr val="FF0000"/>
                </a:solidFill>
              </a:rPr>
              <a:t>The products of Reaction #1 are </a:t>
            </a:r>
            <a:r>
              <a:rPr lang="en-AU" dirty="0" err="1" smtClean="0">
                <a:solidFill>
                  <a:srgbClr val="FF0000"/>
                </a:solidFill>
              </a:rPr>
              <a:t>NaC</a:t>
            </a:r>
            <a:r>
              <a:rPr lang="en-AU" dirty="0" smtClean="0">
                <a:solidFill>
                  <a:srgbClr val="FF0000"/>
                </a:solidFill>
              </a:rPr>
              <a:t>ℓ and H</a:t>
            </a:r>
            <a:r>
              <a:rPr lang="en-AU" baseline="-25000" dirty="0" smtClean="0">
                <a:solidFill>
                  <a:srgbClr val="FF0000"/>
                </a:solidFill>
              </a:rPr>
              <a:t>2</a:t>
            </a:r>
            <a:r>
              <a:rPr lang="en-AU" dirty="0" smtClean="0">
                <a:solidFill>
                  <a:srgbClr val="FF0000"/>
                </a:solidFill>
              </a:rPr>
              <a:t>O. Both of these substances produced are neutral. (The salt, </a:t>
            </a:r>
            <a:r>
              <a:rPr lang="en-AU" dirty="0" err="1" smtClean="0">
                <a:solidFill>
                  <a:srgbClr val="FF0000"/>
                </a:solidFill>
              </a:rPr>
              <a:t>NaC</a:t>
            </a:r>
            <a:r>
              <a:rPr lang="en-AU" dirty="0" smtClean="0">
                <a:solidFill>
                  <a:srgbClr val="FF0000"/>
                </a:solidFill>
              </a:rPr>
              <a:t>ℓ, does not undergo hydrolysis with water)</a:t>
            </a:r>
          </a:p>
          <a:p>
            <a:endParaRPr lang="en-AU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The products of Reaction #2 are NH</a:t>
            </a:r>
            <a:r>
              <a:rPr lang="en-US" baseline="-25000" dirty="0" smtClean="0">
                <a:solidFill>
                  <a:srgbClr val="008000"/>
                </a:solidFill>
              </a:rPr>
              <a:t>4</a:t>
            </a:r>
            <a:r>
              <a:rPr lang="en-US" dirty="0" smtClean="0">
                <a:solidFill>
                  <a:srgbClr val="008000"/>
                </a:solidFill>
              </a:rPr>
              <a:t>Cl and H</a:t>
            </a:r>
            <a:r>
              <a:rPr lang="en-US" baseline="-25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O. NH</a:t>
            </a:r>
            <a:r>
              <a:rPr lang="en-US" baseline="-25000" dirty="0" smtClean="0">
                <a:solidFill>
                  <a:srgbClr val="008000"/>
                </a:solidFill>
              </a:rPr>
              <a:t>4</a:t>
            </a:r>
            <a:r>
              <a:rPr lang="en-US" dirty="0" smtClean="0">
                <a:solidFill>
                  <a:srgbClr val="008000"/>
                </a:solidFill>
              </a:rPr>
              <a:t>Cl is acidic due to the presence of the NH</a:t>
            </a:r>
            <a:r>
              <a:rPr lang="en-US" baseline="-25000" dirty="0" smtClean="0">
                <a:solidFill>
                  <a:srgbClr val="008000"/>
                </a:solidFill>
              </a:rPr>
              <a:t>4</a:t>
            </a:r>
            <a:r>
              <a:rPr lang="en-US" baseline="30000" dirty="0" smtClean="0">
                <a:solidFill>
                  <a:srgbClr val="008000"/>
                </a:solidFill>
              </a:rPr>
              <a:t>+</a:t>
            </a:r>
            <a:r>
              <a:rPr lang="en-US" dirty="0" smtClean="0">
                <a:solidFill>
                  <a:srgbClr val="008000"/>
                </a:solidFill>
              </a:rPr>
              <a:t> ion, which undergoes hydrolysis to produce H</a:t>
            </a:r>
            <a:r>
              <a:rPr 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O</a:t>
            </a:r>
            <a:r>
              <a:rPr lang="en-US" baseline="30000" dirty="0" smtClean="0">
                <a:solidFill>
                  <a:srgbClr val="008000"/>
                </a:solidFill>
              </a:rPr>
              <a:t>+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NH</a:t>
            </a:r>
            <a:r>
              <a:rPr lang="en-US" baseline="-25000" dirty="0" smtClean="0">
                <a:solidFill>
                  <a:srgbClr val="008000"/>
                </a:solidFill>
              </a:rPr>
              <a:t>4</a:t>
            </a:r>
            <a:r>
              <a:rPr lang="en-US" baseline="30000" dirty="0" smtClean="0">
                <a:solidFill>
                  <a:srgbClr val="008000"/>
                </a:solidFill>
              </a:rPr>
              <a:t>+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aq</a:t>
            </a:r>
            <a:r>
              <a:rPr lang="en-US" dirty="0" smtClean="0">
                <a:solidFill>
                  <a:srgbClr val="008000"/>
                </a:solidFill>
              </a:rPr>
              <a:t>) + H</a:t>
            </a:r>
            <a:r>
              <a:rPr lang="en-US" baseline="-25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O(ℓ) ⇌ NH</a:t>
            </a:r>
            <a:r>
              <a:rPr 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aq</a:t>
            </a:r>
            <a:r>
              <a:rPr lang="en-US" dirty="0" smtClean="0">
                <a:solidFill>
                  <a:srgbClr val="008000"/>
                </a:solidFill>
              </a:rPr>
              <a:t>) + H</a:t>
            </a:r>
            <a:r>
              <a:rPr 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O</a:t>
            </a:r>
            <a:r>
              <a:rPr lang="en-US" baseline="30000" dirty="0" smtClean="0">
                <a:solidFill>
                  <a:srgbClr val="008000"/>
                </a:solidFill>
              </a:rPr>
              <a:t>+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aq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Therefore, the equivalence point for the reaction between HCℓ and NH</a:t>
            </a:r>
            <a:r>
              <a:rPr 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 is acidic.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products of Reaction </a:t>
            </a:r>
            <a:r>
              <a:rPr lang="en-US" dirty="0" smtClean="0">
                <a:solidFill>
                  <a:srgbClr val="0000FF"/>
                </a:solidFill>
              </a:rPr>
              <a:t>#1 </a:t>
            </a:r>
            <a:r>
              <a:rPr lang="en-US" dirty="0">
                <a:solidFill>
                  <a:srgbClr val="0000FF"/>
                </a:solidFill>
              </a:rPr>
              <a:t>are </a:t>
            </a:r>
            <a:r>
              <a:rPr lang="en-US" dirty="0" smtClean="0">
                <a:solidFill>
                  <a:srgbClr val="0000FF"/>
                </a:solidFill>
              </a:rPr>
              <a:t>NaCH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COO and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O. </a:t>
            </a:r>
            <a:r>
              <a:rPr lang="en-US" dirty="0" smtClean="0">
                <a:solidFill>
                  <a:srgbClr val="0000FF"/>
                </a:solidFill>
              </a:rPr>
              <a:t>NaCH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COO is basic due </a:t>
            </a:r>
            <a:r>
              <a:rPr lang="en-US" dirty="0">
                <a:solidFill>
                  <a:srgbClr val="0000FF"/>
                </a:solidFill>
              </a:rPr>
              <a:t>to the presence of the </a:t>
            </a:r>
            <a:r>
              <a:rPr lang="en-US" dirty="0" smtClean="0">
                <a:solidFill>
                  <a:srgbClr val="0000FF"/>
                </a:solidFill>
              </a:rPr>
              <a:t>CH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COO</a:t>
            </a:r>
            <a:r>
              <a:rPr lang="en-US" baseline="30000" dirty="0" smtClean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 ion</a:t>
            </a:r>
            <a:r>
              <a:rPr lang="en-US" dirty="0">
                <a:solidFill>
                  <a:srgbClr val="0000FF"/>
                </a:solidFill>
              </a:rPr>
              <a:t>, which undergoes hydrolysis to produce </a:t>
            </a:r>
            <a:r>
              <a:rPr lang="en-US" dirty="0" smtClean="0">
                <a:solidFill>
                  <a:srgbClr val="0000FF"/>
                </a:solidFill>
              </a:rPr>
              <a:t>OH</a:t>
            </a:r>
            <a:r>
              <a:rPr lang="en-US" baseline="30000" dirty="0" smtClean="0">
                <a:solidFill>
                  <a:srgbClr val="0000FF"/>
                </a:solidFill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ions.</a:t>
            </a:r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CH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COO</a:t>
            </a:r>
            <a:r>
              <a:rPr lang="en-US" baseline="30000" dirty="0" smtClean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aq</a:t>
            </a:r>
            <a:r>
              <a:rPr lang="en-US" dirty="0">
                <a:solidFill>
                  <a:srgbClr val="0000FF"/>
                </a:solidFill>
              </a:rPr>
              <a:t>) + H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O(ℓ) ⇌ </a:t>
            </a:r>
            <a:r>
              <a:rPr lang="en-US" dirty="0" smtClean="0">
                <a:solidFill>
                  <a:srgbClr val="0000FF"/>
                </a:solidFill>
              </a:rPr>
              <a:t>CH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COOH(</a:t>
            </a:r>
            <a:r>
              <a:rPr lang="en-US" dirty="0" err="1">
                <a:solidFill>
                  <a:srgbClr val="0000FF"/>
                </a:solidFill>
              </a:rPr>
              <a:t>aq</a:t>
            </a:r>
            <a:r>
              <a:rPr lang="en-US" dirty="0">
                <a:solidFill>
                  <a:srgbClr val="0000FF"/>
                </a:solidFill>
              </a:rPr>
              <a:t>) + </a:t>
            </a:r>
            <a:r>
              <a:rPr lang="en-US" dirty="0" smtClean="0">
                <a:solidFill>
                  <a:srgbClr val="0000FF"/>
                </a:solidFill>
              </a:rPr>
              <a:t>OH</a:t>
            </a:r>
            <a:r>
              <a:rPr lang="en-US" baseline="30000" dirty="0" smtClean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aq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Therefore, the equivalence point for the reaction between </a:t>
            </a:r>
            <a:r>
              <a:rPr lang="en-US" dirty="0" smtClean="0">
                <a:solidFill>
                  <a:srgbClr val="0000FF"/>
                </a:solidFill>
              </a:rPr>
              <a:t>CH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COOH and NaOH is basic.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7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Appropriate Indicator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4" y="2460024"/>
            <a:ext cx="5318198" cy="37008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4355" y="1841042"/>
            <a:ext cx="597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Strong Acid + Weak Base</a:t>
            </a:r>
            <a:r>
              <a:rPr lang="en-US" sz="2400" dirty="0" smtClean="0"/>
              <a:t>   </a:t>
            </a:r>
            <a:r>
              <a:rPr lang="en-US" sz="2400" dirty="0"/>
              <a:t>e.g. HCℓ and NH</a:t>
            </a:r>
            <a:r>
              <a:rPr lang="en-US" sz="2400" baseline="-25000" dirty="0"/>
              <a:t>3</a:t>
            </a:r>
          </a:p>
          <a:p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3474" y="2513263"/>
            <a:ext cx="5467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indicator would you use for this reaction: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u="sng" dirty="0" smtClean="0"/>
              <a:t>phenolphthalein</a:t>
            </a:r>
            <a:r>
              <a:rPr lang="en-US" dirty="0" smtClean="0"/>
              <a:t>   or   </a:t>
            </a:r>
            <a:r>
              <a:rPr lang="en-US" u="sng" dirty="0" smtClean="0"/>
              <a:t>methyl orange</a:t>
            </a:r>
          </a:p>
          <a:p>
            <a:endParaRPr lang="en-US" u="sng" dirty="0"/>
          </a:p>
          <a:p>
            <a:r>
              <a:rPr lang="en-US" dirty="0" smtClean="0"/>
              <a:t>Explain.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31736</TotalTime>
  <Words>1067</Words>
  <Application>Microsoft Macintosh PowerPoint</Application>
  <PresentationFormat>Custom</PresentationFormat>
  <Paragraphs>156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Titrations</vt:lpstr>
      <vt:lpstr>Indicators in Acid-Base Titrations</vt:lpstr>
      <vt:lpstr>Indicators in Acid-Base Titrations</vt:lpstr>
      <vt:lpstr>Changes in pH during a titration</vt:lpstr>
      <vt:lpstr>Changes in pH during a titration</vt:lpstr>
      <vt:lpstr>Changes in pH during a titration</vt:lpstr>
      <vt:lpstr>Changes in pH during a titration</vt:lpstr>
      <vt:lpstr>PowerPoint Presentation</vt:lpstr>
      <vt:lpstr>Choosing an Appropriate Indicator</vt:lpstr>
      <vt:lpstr>Choosing an Appropriate Indicator</vt:lpstr>
      <vt:lpstr>Choosing an Appropriate Indicator</vt:lpstr>
      <vt:lpstr>Standard Solutions</vt:lpstr>
      <vt:lpstr>Primary Standards</vt:lpstr>
      <vt:lpstr>Primary Standards</vt:lpstr>
      <vt:lpstr>Characteristics of Primary Standards</vt:lpstr>
      <vt:lpstr>Characteristics of Primary Standards</vt:lpstr>
      <vt:lpstr>Characteristics of Primary Standards</vt:lpstr>
      <vt:lpstr>Secondary Standards</vt:lpstr>
      <vt:lpstr>Preparing a Standard Soln of Na2CO3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 and Oxidation</dc:title>
  <dc:creator>Hayden McKenna</dc:creator>
  <cp:lastModifiedBy>Hayden McKenna</cp:lastModifiedBy>
  <cp:revision>354</cp:revision>
  <dcterms:created xsi:type="dcterms:W3CDTF">2015-06-01T11:27:54Z</dcterms:created>
  <dcterms:modified xsi:type="dcterms:W3CDTF">2017-04-23T13:03:05Z</dcterms:modified>
</cp:coreProperties>
</file>