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600" b="1" dirty="0" smtClean="0"/>
              <a:t>Titration Curves</a:t>
            </a:r>
            <a:endParaRPr lang="en-AU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Volumetric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198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285860"/>
            <a:ext cx="8688292" cy="487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28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Titration of a strong acid with a weak base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600199"/>
            <a:ext cx="7370312" cy="48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7824" y="461440"/>
            <a:ext cx="8591893" cy="566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183" y="348500"/>
            <a:ext cx="7930345" cy="577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337" y="785794"/>
            <a:ext cx="8438649" cy="507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Titration of a weak base with a weak acid</a:t>
            </a:r>
            <a:endParaRPr lang="en-IN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7775" y="1639094"/>
            <a:ext cx="66484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796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429684" cy="571504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IN" dirty="0" smtClean="0"/>
              <a:t>In an acid-base titration, a known volume of either the acid or the base (of unknown concentration) is placed in a conical flask.</a:t>
            </a:r>
          </a:p>
          <a:p>
            <a:pPr fontAlgn="base"/>
            <a:r>
              <a:rPr lang="en-IN" dirty="0" smtClean="0"/>
              <a:t>The second reagent (of known concentration) is placed in a burette.</a:t>
            </a:r>
          </a:p>
          <a:p>
            <a:pPr fontAlgn="base"/>
            <a:r>
              <a:rPr lang="en-IN" dirty="0" smtClean="0"/>
              <a:t>The reagent from the burette is slowly added to the reagent in the conical flask.</a:t>
            </a:r>
          </a:p>
          <a:p>
            <a:pPr fontAlgn="base"/>
            <a:r>
              <a:rPr lang="en-IN" dirty="0" smtClean="0"/>
              <a:t>A titration curve is a plot showing the change in pH of the solution in the conical flask as the reagent is added from the burette.</a:t>
            </a:r>
          </a:p>
          <a:p>
            <a:pPr fontAlgn="base"/>
            <a:r>
              <a:rPr lang="en-IN" dirty="0" smtClean="0"/>
              <a:t>A titration curve can be used to determine:</a:t>
            </a:r>
          </a:p>
          <a:p>
            <a:pPr fontAlgn="base"/>
            <a:r>
              <a:rPr lang="en-IN" dirty="0" smtClean="0"/>
              <a:t>1) The equivalence point of an acid-base reaction (the point at which the amounts of acid and of base are just sufficient to cause complete neutralization).</a:t>
            </a:r>
          </a:p>
          <a:p>
            <a:pPr fontAlgn="base"/>
            <a:r>
              <a:rPr lang="en-IN" dirty="0" smtClean="0"/>
              <a:t>2) The pH of the solution at equivalence point is dependent on the strength of the acid and strength of the base used in the titration.</a:t>
            </a:r>
          </a:p>
          <a:p>
            <a:pPr fontAlgn="base"/>
            <a:r>
              <a:rPr lang="en-IN" dirty="0" smtClean="0"/>
              <a:t>-- For strong acid-strong base titration, pH = 7 at equivalence point</a:t>
            </a:r>
            <a:br>
              <a:rPr lang="en-IN" dirty="0" smtClean="0"/>
            </a:br>
            <a:r>
              <a:rPr lang="en-IN" dirty="0" smtClean="0"/>
              <a:t>-- For weak acid-strong base titration, pH &gt; 7 at equivalence point</a:t>
            </a:r>
            <a:br>
              <a:rPr lang="en-IN" dirty="0" smtClean="0"/>
            </a:br>
            <a:r>
              <a:rPr lang="en-IN" dirty="0" smtClean="0"/>
              <a:t>-- For strong acid-weak base titration, pH &lt; 7 at equivalence point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What is a titration curve?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dirty="0" smtClean="0"/>
              <a:t>A </a:t>
            </a:r>
            <a:r>
              <a:rPr lang="en-AU" dirty="0"/>
              <a:t>titration curve is the plot of the pH of the </a:t>
            </a:r>
            <a:r>
              <a:rPr lang="en-AU" dirty="0" err="1"/>
              <a:t>analyte</a:t>
            </a:r>
            <a:r>
              <a:rPr lang="en-AU" dirty="0"/>
              <a:t> solution versus the volume of the titrant added as the titration progresses.</a:t>
            </a: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4724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3571876"/>
            <a:ext cx="25241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04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 </a:t>
            </a:r>
            <a:r>
              <a:rPr lang="en-AU" b="1" dirty="0"/>
              <a:t>Titration of a strong acid with a strong base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>
            <a:normAutofit/>
          </a:bodyPr>
          <a:lstStyle/>
          <a:p>
            <a:r>
              <a:rPr lang="en-AU" sz="2000" dirty="0"/>
              <a:t>Suppose our </a:t>
            </a:r>
            <a:r>
              <a:rPr lang="en-AU" sz="2000" dirty="0" err="1"/>
              <a:t>analyte</a:t>
            </a:r>
            <a:r>
              <a:rPr lang="en-AU" sz="2000" dirty="0"/>
              <a:t> is hydrochloric acid </a:t>
            </a:r>
            <a:r>
              <a:rPr lang="en-AU" sz="2000" dirty="0" err="1"/>
              <a:t>HCl</a:t>
            </a:r>
            <a:r>
              <a:rPr lang="en-AU" sz="2000" dirty="0"/>
              <a:t> (strong acid) and the titrant is sodium hydroxide </a:t>
            </a:r>
            <a:r>
              <a:rPr lang="en-AU" sz="2000" dirty="0" err="1"/>
              <a:t>NaOH</a:t>
            </a:r>
            <a:r>
              <a:rPr lang="en-AU" sz="2000" dirty="0"/>
              <a:t> (strong base). If we start plotting the pH of the </a:t>
            </a:r>
            <a:r>
              <a:rPr lang="en-AU" sz="2000" dirty="0" err="1"/>
              <a:t>analyte</a:t>
            </a:r>
            <a:r>
              <a:rPr lang="en-AU" sz="2000" dirty="0"/>
              <a:t> against the volume of </a:t>
            </a:r>
            <a:r>
              <a:rPr lang="en-AU" sz="2000" dirty="0" err="1"/>
              <a:t>NaOH</a:t>
            </a:r>
            <a:r>
              <a:rPr lang="en-AU" sz="2000" dirty="0"/>
              <a:t> that we are adding from the burette, we will get a titration curve as shown below</a:t>
            </a:r>
            <a:r>
              <a:rPr lang="en-AU" sz="2000" dirty="0" smtClean="0"/>
              <a:t>. </a:t>
            </a:r>
            <a:endParaRPr lang="en-A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643182"/>
            <a:ext cx="7616153" cy="374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56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8563092" cy="195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357430"/>
            <a:ext cx="6500858" cy="425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304801"/>
            <a:ext cx="6934200" cy="31242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071678"/>
            <a:ext cx="8110849" cy="137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20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Titration of a weak acid with a strong base</a:t>
            </a:r>
            <a:endParaRPr lang="en-A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600200"/>
            <a:ext cx="7858179" cy="505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57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714356"/>
            <a:ext cx="8505108" cy="271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4357694"/>
            <a:ext cx="7975641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66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476627"/>
            <a:ext cx="8429684" cy="423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85728"/>
            <a:ext cx="7810104" cy="277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3286124"/>
            <a:ext cx="68865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9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15BD81F1CE418334B826F405125E" ma:contentTypeVersion="4" ma:contentTypeDescription="Create a new document." ma:contentTypeScope="" ma:versionID="90d16b54f22df62ed4595385155a122c">
  <xsd:schema xmlns:xsd="http://www.w3.org/2001/XMLSchema" xmlns:xs="http://www.w3.org/2001/XMLSchema" xmlns:p="http://schemas.microsoft.com/office/2006/metadata/properties" xmlns:ns2="f4e63610-84e2-4b5b-8144-5f2f53461e8e" targetNamespace="http://schemas.microsoft.com/office/2006/metadata/properties" ma:root="true" ma:fieldsID="4053e063c9b6e5e2b03c09a94a5704f6" ns2:_="">
    <xsd:import namespace="f4e63610-84e2-4b5b-8144-5f2f53461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63610-84e2-4b5b-8144-5f2f53461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55220B-6DAB-4146-AE3F-EB448C457363}"/>
</file>

<file path=customXml/itemProps2.xml><?xml version="1.0" encoding="utf-8"?>
<ds:datastoreItem xmlns:ds="http://schemas.openxmlformats.org/officeDocument/2006/customXml" ds:itemID="{FFD83126-3AC2-4B4E-83F2-137BCD40A26F}"/>
</file>

<file path=customXml/itemProps3.xml><?xml version="1.0" encoding="utf-8"?>
<ds:datastoreItem xmlns:ds="http://schemas.openxmlformats.org/officeDocument/2006/customXml" ds:itemID="{1057C57B-A581-47DF-9AD8-BB2D78E8DD5D}"/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290</Words>
  <Application>Microsoft Office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Titration Curves</vt:lpstr>
      <vt:lpstr>What is a titration curve? </vt:lpstr>
      <vt:lpstr> Titration of a strong acid with a strong base</vt:lpstr>
      <vt:lpstr>PowerPoint Presentation</vt:lpstr>
      <vt:lpstr>PowerPoint Presentation</vt:lpstr>
      <vt:lpstr>Titration of a weak acid with a strong base</vt:lpstr>
      <vt:lpstr>PowerPoint Presentation</vt:lpstr>
      <vt:lpstr>PowerPoint Presentation</vt:lpstr>
      <vt:lpstr>PowerPoint Presentation</vt:lpstr>
      <vt:lpstr>PowerPoint Presentation</vt:lpstr>
      <vt:lpstr>Titration of a strong acid with a weak base</vt:lpstr>
      <vt:lpstr>PowerPoint Presentation</vt:lpstr>
      <vt:lpstr>PowerPoint Presentation</vt:lpstr>
      <vt:lpstr>PowerPoint Presentation</vt:lpstr>
      <vt:lpstr>Titration of a weak base with a weak acid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Titration Curves</dc:title>
  <dc:creator>Rahat Rizvi</dc:creator>
  <cp:lastModifiedBy>Rahat Rizvi</cp:lastModifiedBy>
  <cp:revision>9</cp:revision>
  <dcterms:created xsi:type="dcterms:W3CDTF">2006-08-16T00:00:00Z</dcterms:created>
  <dcterms:modified xsi:type="dcterms:W3CDTF">2021-03-16T03:34:10Z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0x01010028C015BD81F1CE418334B826F405125E</vt:lpwstr>
  </property>
</Properties>
</file>