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43.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42.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47.xml" ContentType="application/vnd.openxmlformats-officedocument.presentationml.slide+xml"/>
  <Override PartName="/ppt/slides/slide44.xml" ContentType="application/vnd.openxmlformats-officedocument.presentationml.slide+xml"/>
  <Override PartName="/ppt/slides/slide48.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notesSlides/notesSlide24.xml" ContentType="application/vnd.openxmlformats-officedocument.presentationml.notesSlide+xml"/>
  <Override PartName="/ppt/notesSlides/notesSlide18.xml" ContentType="application/vnd.openxmlformats-officedocument.presentationml.notesSlide+xml"/>
  <Override PartName="/ppt/notesSlides/notesSlide26.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32.xml" ContentType="application/vnd.openxmlformats-officedocument.presentationml.notesSlide+xml"/>
  <Override PartName="/ppt/notesSlides/notesSlide25.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Override PartName="/ppt/notesSlides/notesSlide27.xml" ContentType="application/vnd.openxmlformats-officedocument.presentationml.notesSlide+xml"/>
  <Override PartName="/ppt/notesSlides/notesSlide31.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01" r:id="rId15"/>
    <p:sldId id="269" r:id="rId16"/>
    <p:sldId id="270" r:id="rId17"/>
    <p:sldId id="302"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304" r:id="rId34"/>
    <p:sldId id="305"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170A3B-658E-4601-8EE7-C61078B46133}" type="datetimeFigureOut">
              <a:rPr lang="en-AU" smtClean="0"/>
              <a:t>9/03/2021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42658-86A4-4BAB-A4A6-5CF2A345EDA3}" type="slidenum">
              <a:rPr lang="en-AU" smtClean="0"/>
              <a:t>‹#›</a:t>
            </a:fld>
            <a:endParaRPr lang="en-AU"/>
          </a:p>
        </p:txBody>
      </p:sp>
    </p:spTree>
    <p:extLst>
      <p:ext uri="{BB962C8B-B14F-4D97-AF65-F5344CB8AC3E}">
        <p14:creationId xmlns:p14="http://schemas.microsoft.com/office/powerpoint/2010/main" val="3346114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2BED016-5E9D-46B8-8534-BD420E874969}" type="slidenum">
              <a:rPr lang="en-US" altLang="en-US"/>
              <a:pPr>
                <a:spcBef>
                  <a:spcPct val="0"/>
                </a:spcBef>
              </a:pPr>
              <a:t>1</a:t>
            </a:fld>
            <a:endParaRPr lang="en-US" altLang="en-US"/>
          </a:p>
        </p:txBody>
      </p:sp>
    </p:spTree>
    <p:extLst>
      <p:ext uri="{BB962C8B-B14F-4D97-AF65-F5344CB8AC3E}">
        <p14:creationId xmlns:p14="http://schemas.microsoft.com/office/powerpoint/2010/main" val="1026313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27AFFF2-07A8-425F-9808-5346641F7361}" type="slidenum">
              <a:rPr lang="en-US" altLang="en-US"/>
              <a:pPr>
                <a:spcBef>
                  <a:spcPct val="0"/>
                </a:spcBef>
              </a:pPr>
              <a:t>10</a:t>
            </a:fld>
            <a:endParaRPr lang="en-US" altLang="en-US"/>
          </a:p>
        </p:txBody>
      </p:sp>
    </p:spTree>
    <p:extLst>
      <p:ext uri="{BB962C8B-B14F-4D97-AF65-F5344CB8AC3E}">
        <p14:creationId xmlns:p14="http://schemas.microsoft.com/office/powerpoint/2010/main" val="580565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2C9865B-E8C3-4C77-A46F-C0D755712A5E}" type="slidenum">
              <a:rPr lang="en-US" altLang="en-US"/>
              <a:pPr>
                <a:spcBef>
                  <a:spcPct val="0"/>
                </a:spcBef>
              </a:pPr>
              <a:t>11</a:t>
            </a:fld>
            <a:endParaRPr lang="en-US" altLang="en-US"/>
          </a:p>
        </p:txBody>
      </p:sp>
    </p:spTree>
    <p:extLst>
      <p:ext uri="{BB962C8B-B14F-4D97-AF65-F5344CB8AC3E}">
        <p14:creationId xmlns:p14="http://schemas.microsoft.com/office/powerpoint/2010/main" val="1120933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E777F58-7AEB-4E21-93F1-3FF14066C493}" type="slidenum">
              <a:rPr lang="en-US" altLang="en-US"/>
              <a:pPr>
                <a:spcBef>
                  <a:spcPct val="0"/>
                </a:spcBef>
              </a:pPr>
              <a:t>12</a:t>
            </a:fld>
            <a:endParaRPr lang="en-US" altLang="en-US"/>
          </a:p>
        </p:txBody>
      </p:sp>
    </p:spTree>
    <p:extLst>
      <p:ext uri="{BB962C8B-B14F-4D97-AF65-F5344CB8AC3E}">
        <p14:creationId xmlns:p14="http://schemas.microsoft.com/office/powerpoint/2010/main" val="3035636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7A041B88-A8B6-4253-BD09-62D0F09FC92B}" type="slidenum">
              <a:rPr lang="en-US" altLang="en-US"/>
              <a:pPr>
                <a:spcBef>
                  <a:spcPct val="0"/>
                </a:spcBef>
              </a:pPr>
              <a:t>13</a:t>
            </a:fld>
            <a:endParaRPr lang="en-US" altLang="en-US"/>
          </a:p>
        </p:txBody>
      </p:sp>
    </p:spTree>
    <p:extLst>
      <p:ext uri="{BB962C8B-B14F-4D97-AF65-F5344CB8AC3E}">
        <p14:creationId xmlns:p14="http://schemas.microsoft.com/office/powerpoint/2010/main" val="3438344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4B1517A-5398-438D-AD53-BF000448F168}" type="slidenum">
              <a:rPr lang="en-US" altLang="en-US"/>
              <a:pPr>
                <a:spcBef>
                  <a:spcPct val="0"/>
                </a:spcBef>
              </a:pPr>
              <a:t>15</a:t>
            </a:fld>
            <a:endParaRPr lang="en-US" altLang="en-US"/>
          </a:p>
        </p:txBody>
      </p:sp>
    </p:spTree>
    <p:extLst>
      <p:ext uri="{BB962C8B-B14F-4D97-AF65-F5344CB8AC3E}">
        <p14:creationId xmlns:p14="http://schemas.microsoft.com/office/powerpoint/2010/main" val="620726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2CF8705-A6AC-4101-A5F1-142F88E6774C}" type="slidenum">
              <a:rPr lang="en-US" altLang="en-US"/>
              <a:pPr>
                <a:spcBef>
                  <a:spcPct val="0"/>
                </a:spcBef>
              </a:pPr>
              <a:t>16</a:t>
            </a:fld>
            <a:endParaRPr lang="en-US" altLang="en-US"/>
          </a:p>
        </p:txBody>
      </p:sp>
    </p:spTree>
    <p:extLst>
      <p:ext uri="{BB962C8B-B14F-4D97-AF65-F5344CB8AC3E}">
        <p14:creationId xmlns:p14="http://schemas.microsoft.com/office/powerpoint/2010/main" val="1632622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FE3EDC7-D310-4B0B-BDE0-3E54AA68EEB1}" type="slidenum">
              <a:rPr lang="en-US" altLang="en-US"/>
              <a:pPr>
                <a:spcBef>
                  <a:spcPct val="0"/>
                </a:spcBef>
              </a:pPr>
              <a:t>18</a:t>
            </a:fld>
            <a:endParaRPr lang="en-US" altLang="en-US"/>
          </a:p>
        </p:txBody>
      </p:sp>
    </p:spTree>
    <p:extLst>
      <p:ext uri="{BB962C8B-B14F-4D97-AF65-F5344CB8AC3E}">
        <p14:creationId xmlns:p14="http://schemas.microsoft.com/office/powerpoint/2010/main" val="4239532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1D8DE0D-9DCE-4034-9FD0-33F2DC794A2C}" type="slidenum">
              <a:rPr lang="en-US" altLang="en-US"/>
              <a:pPr>
                <a:spcBef>
                  <a:spcPct val="0"/>
                </a:spcBef>
              </a:pPr>
              <a:t>19</a:t>
            </a:fld>
            <a:endParaRPr lang="en-US" altLang="en-US"/>
          </a:p>
        </p:txBody>
      </p:sp>
    </p:spTree>
    <p:extLst>
      <p:ext uri="{BB962C8B-B14F-4D97-AF65-F5344CB8AC3E}">
        <p14:creationId xmlns:p14="http://schemas.microsoft.com/office/powerpoint/2010/main" val="37581545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7C7069D-55AE-4F93-A070-73735AEB5282}" type="slidenum">
              <a:rPr lang="en-US" altLang="en-US"/>
              <a:pPr>
                <a:spcBef>
                  <a:spcPct val="0"/>
                </a:spcBef>
              </a:pPr>
              <a:t>20</a:t>
            </a:fld>
            <a:endParaRPr lang="en-US" altLang="en-US"/>
          </a:p>
        </p:txBody>
      </p:sp>
    </p:spTree>
    <p:extLst>
      <p:ext uri="{BB962C8B-B14F-4D97-AF65-F5344CB8AC3E}">
        <p14:creationId xmlns:p14="http://schemas.microsoft.com/office/powerpoint/2010/main" val="1472999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3E312A0-C52E-4524-829A-F44F40049722}" type="slidenum">
              <a:rPr lang="en-US" altLang="en-US"/>
              <a:pPr>
                <a:spcBef>
                  <a:spcPct val="0"/>
                </a:spcBef>
              </a:pPr>
              <a:t>21</a:t>
            </a:fld>
            <a:endParaRPr lang="en-US" altLang="en-US"/>
          </a:p>
        </p:txBody>
      </p:sp>
    </p:spTree>
    <p:extLst>
      <p:ext uri="{BB962C8B-B14F-4D97-AF65-F5344CB8AC3E}">
        <p14:creationId xmlns:p14="http://schemas.microsoft.com/office/powerpoint/2010/main" val="1814307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777A79CA-43BD-451A-913E-871135C52845}" type="slidenum">
              <a:rPr lang="en-US" altLang="en-US"/>
              <a:pPr>
                <a:spcBef>
                  <a:spcPct val="0"/>
                </a:spcBef>
              </a:pPr>
              <a:t>2</a:t>
            </a:fld>
            <a:endParaRPr lang="en-US" altLang="en-US"/>
          </a:p>
        </p:txBody>
      </p:sp>
    </p:spTree>
    <p:extLst>
      <p:ext uri="{BB962C8B-B14F-4D97-AF65-F5344CB8AC3E}">
        <p14:creationId xmlns:p14="http://schemas.microsoft.com/office/powerpoint/2010/main" val="16525410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These tips and instructions should be done in conjunction with Experiment 4.2.</a:t>
            </a: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D1031F3-3C98-4C85-9870-15C0A556FB54}" type="slidenum">
              <a:rPr lang="en-US" altLang="en-US"/>
              <a:pPr>
                <a:spcBef>
                  <a:spcPct val="0"/>
                </a:spcBef>
              </a:pPr>
              <a:t>22</a:t>
            </a:fld>
            <a:endParaRPr lang="en-US" altLang="en-US"/>
          </a:p>
        </p:txBody>
      </p:sp>
    </p:spTree>
    <p:extLst>
      <p:ext uri="{BB962C8B-B14F-4D97-AF65-F5344CB8AC3E}">
        <p14:creationId xmlns:p14="http://schemas.microsoft.com/office/powerpoint/2010/main" val="619991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7B1BEFF5-87E8-4F04-8263-8FD5F4D45520}" type="slidenum">
              <a:rPr lang="en-US" altLang="en-US"/>
              <a:pPr>
                <a:spcBef>
                  <a:spcPct val="0"/>
                </a:spcBef>
              </a:pPr>
              <a:t>23</a:t>
            </a:fld>
            <a:endParaRPr lang="en-US" altLang="en-US"/>
          </a:p>
        </p:txBody>
      </p:sp>
    </p:spTree>
    <p:extLst>
      <p:ext uri="{BB962C8B-B14F-4D97-AF65-F5344CB8AC3E}">
        <p14:creationId xmlns:p14="http://schemas.microsoft.com/office/powerpoint/2010/main" val="52637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B8351B0-FFA8-466C-8709-B46D7367482E}" type="slidenum">
              <a:rPr lang="en-US" altLang="en-US"/>
              <a:pPr>
                <a:spcBef>
                  <a:spcPct val="0"/>
                </a:spcBef>
              </a:pPr>
              <a:t>24</a:t>
            </a:fld>
            <a:endParaRPr lang="en-US" altLang="en-US"/>
          </a:p>
        </p:txBody>
      </p:sp>
    </p:spTree>
    <p:extLst>
      <p:ext uri="{BB962C8B-B14F-4D97-AF65-F5344CB8AC3E}">
        <p14:creationId xmlns:p14="http://schemas.microsoft.com/office/powerpoint/2010/main" val="3074927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32063F5-1CB0-4988-99E5-2137AFE16A70}" type="slidenum">
              <a:rPr lang="en-US" altLang="en-US"/>
              <a:pPr>
                <a:spcBef>
                  <a:spcPct val="0"/>
                </a:spcBef>
              </a:pPr>
              <a:t>25</a:t>
            </a:fld>
            <a:endParaRPr lang="en-US" altLang="en-US"/>
          </a:p>
        </p:txBody>
      </p:sp>
    </p:spTree>
    <p:extLst>
      <p:ext uri="{BB962C8B-B14F-4D97-AF65-F5344CB8AC3E}">
        <p14:creationId xmlns:p14="http://schemas.microsoft.com/office/powerpoint/2010/main" val="3943464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D348D5F-B0B2-431E-83E9-FA868A84D734}" type="slidenum">
              <a:rPr lang="en-US" altLang="en-US"/>
              <a:pPr>
                <a:spcBef>
                  <a:spcPct val="0"/>
                </a:spcBef>
              </a:pPr>
              <a:t>26</a:t>
            </a:fld>
            <a:endParaRPr lang="en-US" altLang="en-US"/>
          </a:p>
        </p:txBody>
      </p:sp>
    </p:spTree>
    <p:extLst>
      <p:ext uri="{BB962C8B-B14F-4D97-AF65-F5344CB8AC3E}">
        <p14:creationId xmlns:p14="http://schemas.microsoft.com/office/powerpoint/2010/main" val="287872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95B2AAA-41C6-4895-9492-794B7F619872}" type="slidenum">
              <a:rPr lang="en-US" altLang="en-US"/>
              <a:pPr>
                <a:spcBef>
                  <a:spcPct val="0"/>
                </a:spcBef>
              </a:pPr>
              <a:t>27</a:t>
            </a:fld>
            <a:endParaRPr lang="en-US" altLang="en-US"/>
          </a:p>
        </p:txBody>
      </p:sp>
    </p:spTree>
    <p:extLst>
      <p:ext uri="{BB962C8B-B14F-4D97-AF65-F5344CB8AC3E}">
        <p14:creationId xmlns:p14="http://schemas.microsoft.com/office/powerpoint/2010/main" val="158042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65615E8-860F-4CE9-8C54-B5CC7897AB00}" type="slidenum">
              <a:rPr lang="en-US" altLang="en-US"/>
              <a:pPr>
                <a:spcBef>
                  <a:spcPct val="0"/>
                </a:spcBef>
              </a:pPr>
              <a:t>28</a:t>
            </a:fld>
            <a:endParaRPr lang="en-US" altLang="en-US"/>
          </a:p>
        </p:txBody>
      </p:sp>
    </p:spTree>
    <p:extLst>
      <p:ext uri="{BB962C8B-B14F-4D97-AF65-F5344CB8AC3E}">
        <p14:creationId xmlns:p14="http://schemas.microsoft.com/office/powerpoint/2010/main" val="25179098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3F0CE55-111E-4442-90CB-01B534788275}" type="slidenum">
              <a:rPr lang="en-US" altLang="en-US"/>
              <a:pPr>
                <a:spcBef>
                  <a:spcPct val="0"/>
                </a:spcBef>
              </a:pPr>
              <a:t>29</a:t>
            </a:fld>
            <a:endParaRPr lang="en-US" altLang="en-US"/>
          </a:p>
        </p:txBody>
      </p:sp>
    </p:spTree>
    <p:extLst>
      <p:ext uri="{BB962C8B-B14F-4D97-AF65-F5344CB8AC3E}">
        <p14:creationId xmlns:p14="http://schemas.microsoft.com/office/powerpoint/2010/main" val="36180632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4C934E4-A27B-4B78-AEA2-108EA100A48D}" type="slidenum">
              <a:rPr lang="en-US" altLang="en-US"/>
              <a:pPr>
                <a:spcBef>
                  <a:spcPct val="0"/>
                </a:spcBef>
              </a:pPr>
              <a:t>30</a:t>
            </a:fld>
            <a:endParaRPr lang="en-US" altLang="en-US"/>
          </a:p>
        </p:txBody>
      </p:sp>
    </p:spTree>
    <p:extLst>
      <p:ext uri="{BB962C8B-B14F-4D97-AF65-F5344CB8AC3E}">
        <p14:creationId xmlns:p14="http://schemas.microsoft.com/office/powerpoint/2010/main" val="3064260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1CCA94B-AEE8-40B0-9C6C-D599AF75B09D}" type="slidenum">
              <a:rPr lang="en-US" altLang="en-US"/>
              <a:pPr>
                <a:spcBef>
                  <a:spcPct val="0"/>
                </a:spcBef>
              </a:pPr>
              <a:t>31</a:t>
            </a:fld>
            <a:endParaRPr lang="en-US" altLang="en-US"/>
          </a:p>
        </p:txBody>
      </p:sp>
    </p:spTree>
    <p:extLst>
      <p:ext uri="{BB962C8B-B14F-4D97-AF65-F5344CB8AC3E}">
        <p14:creationId xmlns:p14="http://schemas.microsoft.com/office/powerpoint/2010/main" val="994861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8C72EB8-AAC5-4B02-BA39-83BCEADBC8C4}" type="slidenum">
              <a:rPr lang="en-US" altLang="en-US"/>
              <a:pPr>
                <a:spcBef>
                  <a:spcPct val="0"/>
                </a:spcBef>
              </a:pPr>
              <a:t>3</a:t>
            </a:fld>
            <a:endParaRPr lang="en-US" altLang="en-US"/>
          </a:p>
        </p:txBody>
      </p:sp>
    </p:spTree>
    <p:extLst>
      <p:ext uri="{BB962C8B-B14F-4D97-AF65-F5344CB8AC3E}">
        <p14:creationId xmlns:p14="http://schemas.microsoft.com/office/powerpoint/2010/main" val="550055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6DF7616-CFC5-4DD6-B90D-E4A0BF17FAD6}" type="slidenum">
              <a:rPr lang="en-US" altLang="en-US"/>
              <a:pPr>
                <a:spcBef>
                  <a:spcPct val="0"/>
                </a:spcBef>
              </a:pPr>
              <a:t>32</a:t>
            </a:fld>
            <a:endParaRPr lang="en-US" altLang="en-US"/>
          </a:p>
        </p:txBody>
      </p:sp>
    </p:spTree>
    <p:extLst>
      <p:ext uri="{BB962C8B-B14F-4D97-AF65-F5344CB8AC3E}">
        <p14:creationId xmlns:p14="http://schemas.microsoft.com/office/powerpoint/2010/main" val="26948118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B50836F-7251-4F57-89A2-8E3BD51F8F16}" type="slidenum">
              <a:rPr lang="en-US" altLang="en-US"/>
              <a:pPr>
                <a:spcBef>
                  <a:spcPct val="0"/>
                </a:spcBef>
              </a:pPr>
              <a:t>35</a:t>
            </a:fld>
            <a:endParaRPr lang="en-US" altLang="en-US"/>
          </a:p>
        </p:txBody>
      </p:sp>
    </p:spTree>
    <p:extLst>
      <p:ext uri="{BB962C8B-B14F-4D97-AF65-F5344CB8AC3E}">
        <p14:creationId xmlns:p14="http://schemas.microsoft.com/office/powerpoint/2010/main" val="12946385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005A09E-DC20-4480-8BF5-61EC4E96F54C}" type="slidenum">
              <a:rPr lang="en-US" altLang="en-US"/>
              <a:pPr>
                <a:spcBef>
                  <a:spcPct val="0"/>
                </a:spcBef>
              </a:pPr>
              <a:t>36</a:t>
            </a:fld>
            <a:endParaRPr lang="en-US" altLang="en-US"/>
          </a:p>
        </p:txBody>
      </p:sp>
    </p:spTree>
    <p:extLst>
      <p:ext uri="{BB962C8B-B14F-4D97-AF65-F5344CB8AC3E}">
        <p14:creationId xmlns:p14="http://schemas.microsoft.com/office/powerpoint/2010/main" val="1154274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E0F82AF-4F54-4592-9A98-0FF147AC4713}" type="slidenum">
              <a:rPr lang="en-US" altLang="en-US"/>
              <a:pPr>
                <a:spcBef>
                  <a:spcPct val="0"/>
                </a:spcBef>
              </a:pPr>
              <a:t>37</a:t>
            </a:fld>
            <a:endParaRPr lang="en-US" altLang="en-US"/>
          </a:p>
        </p:txBody>
      </p:sp>
    </p:spTree>
    <p:extLst>
      <p:ext uri="{BB962C8B-B14F-4D97-AF65-F5344CB8AC3E}">
        <p14:creationId xmlns:p14="http://schemas.microsoft.com/office/powerpoint/2010/main" val="9604455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Experiment 4.3 – Performing a Titration</a:t>
            </a:r>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10203ED-EF44-4F61-88EB-EFA75031EFA4}" type="slidenum">
              <a:rPr lang="en-US" altLang="en-US"/>
              <a:pPr>
                <a:spcBef>
                  <a:spcPct val="0"/>
                </a:spcBef>
              </a:pPr>
              <a:t>38</a:t>
            </a:fld>
            <a:endParaRPr lang="en-US" altLang="en-US"/>
          </a:p>
        </p:txBody>
      </p:sp>
    </p:spTree>
    <p:extLst>
      <p:ext uri="{BB962C8B-B14F-4D97-AF65-F5344CB8AC3E}">
        <p14:creationId xmlns:p14="http://schemas.microsoft.com/office/powerpoint/2010/main" val="3568681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ABF15F1-45B0-4F46-B55A-15707F17B61A}" type="slidenum">
              <a:rPr lang="en-US" altLang="en-US"/>
              <a:pPr>
                <a:spcBef>
                  <a:spcPct val="0"/>
                </a:spcBef>
              </a:pPr>
              <a:t>39</a:t>
            </a:fld>
            <a:endParaRPr lang="en-US" altLang="en-US"/>
          </a:p>
        </p:txBody>
      </p:sp>
    </p:spTree>
    <p:extLst>
      <p:ext uri="{BB962C8B-B14F-4D97-AF65-F5344CB8AC3E}">
        <p14:creationId xmlns:p14="http://schemas.microsoft.com/office/powerpoint/2010/main" val="26544830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7AA78B98-7F04-4DCE-A784-AAF88B3240D9}" type="slidenum">
              <a:rPr lang="en-US" altLang="en-US"/>
              <a:pPr>
                <a:spcBef>
                  <a:spcPct val="0"/>
                </a:spcBef>
              </a:pPr>
              <a:t>40</a:t>
            </a:fld>
            <a:endParaRPr lang="en-US" altLang="en-US"/>
          </a:p>
        </p:txBody>
      </p:sp>
    </p:spTree>
    <p:extLst>
      <p:ext uri="{BB962C8B-B14F-4D97-AF65-F5344CB8AC3E}">
        <p14:creationId xmlns:p14="http://schemas.microsoft.com/office/powerpoint/2010/main" val="13703973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C882B78-DAFB-472F-B00C-910BBA6FCA5B}" type="slidenum">
              <a:rPr lang="en-US" altLang="en-US"/>
              <a:pPr>
                <a:spcBef>
                  <a:spcPct val="0"/>
                </a:spcBef>
              </a:pPr>
              <a:t>41</a:t>
            </a:fld>
            <a:endParaRPr lang="en-US" altLang="en-US"/>
          </a:p>
        </p:txBody>
      </p:sp>
    </p:spTree>
    <p:extLst>
      <p:ext uri="{BB962C8B-B14F-4D97-AF65-F5344CB8AC3E}">
        <p14:creationId xmlns:p14="http://schemas.microsoft.com/office/powerpoint/2010/main" val="3022622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03B4238-3806-4DBC-B5BF-256C13B0ED11}" type="slidenum">
              <a:rPr lang="en-US" altLang="en-US"/>
              <a:pPr>
                <a:spcBef>
                  <a:spcPct val="0"/>
                </a:spcBef>
              </a:pPr>
              <a:t>42</a:t>
            </a:fld>
            <a:endParaRPr lang="en-US" altLang="en-US"/>
          </a:p>
        </p:txBody>
      </p:sp>
    </p:spTree>
    <p:extLst>
      <p:ext uri="{BB962C8B-B14F-4D97-AF65-F5344CB8AC3E}">
        <p14:creationId xmlns:p14="http://schemas.microsoft.com/office/powerpoint/2010/main" val="25403993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Experiment 4.4 allows a titration to be performed using a pH meter due to the colour of the orange juice interfering with an indicator colour change being determined.</a:t>
            </a:r>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48B858E-1E9E-453A-93CE-532A1B83BFEA}" type="slidenum">
              <a:rPr lang="en-US" altLang="en-US"/>
              <a:pPr>
                <a:spcBef>
                  <a:spcPct val="0"/>
                </a:spcBef>
              </a:pPr>
              <a:t>43</a:t>
            </a:fld>
            <a:endParaRPr lang="en-US" altLang="en-US"/>
          </a:p>
        </p:txBody>
      </p:sp>
    </p:spTree>
    <p:extLst>
      <p:ext uri="{BB962C8B-B14F-4D97-AF65-F5344CB8AC3E}">
        <p14:creationId xmlns:p14="http://schemas.microsoft.com/office/powerpoint/2010/main" val="1563750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1264925-9813-468A-A5F3-0BD1D6008E52}" type="slidenum">
              <a:rPr lang="en-US" altLang="en-US"/>
              <a:pPr>
                <a:spcBef>
                  <a:spcPct val="0"/>
                </a:spcBef>
              </a:pPr>
              <a:t>4</a:t>
            </a:fld>
            <a:endParaRPr lang="en-US" altLang="en-US"/>
          </a:p>
        </p:txBody>
      </p:sp>
    </p:spTree>
    <p:extLst>
      <p:ext uri="{BB962C8B-B14F-4D97-AF65-F5344CB8AC3E}">
        <p14:creationId xmlns:p14="http://schemas.microsoft.com/office/powerpoint/2010/main" val="18439344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1F31F11-2E6F-4C1F-A671-5D0AF874DDE4}" type="slidenum">
              <a:rPr lang="en-US" altLang="en-US"/>
              <a:pPr>
                <a:spcBef>
                  <a:spcPct val="0"/>
                </a:spcBef>
              </a:pPr>
              <a:t>44</a:t>
            </a:fld>
            <a:endParaRPr lang="en-US" altLang="en-US"/>
          </a:p>
        </p:txBody>
      </p:sp>
    </p:spTree>
    <p:extLst>
      <p:ext uri="{BB962C8B-B14F-4D97-AF65-F5344CB8AC3E}">
        <p14:creationId xmlns:p14="http://schemas.microsoft.com/office/powerpoint/2010/main" val="34908729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C523324-0BF7-4EC0-A966-C9CDB6C5B2A0}" type="slidenum">
              <a:rPr lang="en-US" altLang="en-US"/>
              <a:pPr>
                <a:spcBef>
                  <a:spcPct val="0"/>
                </a:spcBef>
              </a:pPr>
              <a:t>45</a:t>
            </a:fld>
            <a:endParaRPr lang="en-US" altLang="en-US"/>
          </a:p>
        </p:txBody>
      </p:sp>
    </p:spTree>
    <p:extLst>
      <p:ext uri="{BB962C8B-B14F-4D97-AF65-F5344CB8AC3E}">
        <p14:creationId xmlns:p14="http://schemas.microsoft.com/office/powerpoint/2010/main" val="15751637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D0C0BC1-ABF1-4465-858B-D1E8B2376041}" type="slidenum">
              <a:rPr lang="en-US" altLang="en-US"/>
              <a:pPr>
                <a:spcBef>
                  <a:spcPct val="0"/>
                </a:spcBef>
              </a:pPr>
              <a:t>46</a:t>
            </a:fld>
            <a:endParaRPr lang="en-US" altLang="en-US"/>
          </a:p>
        </p:txBody>
      </p:sp>
    </p:spTree>
    <p:extLst>
      <p:ext uri="{BB962C8B-B14F-4D97-AF65-F5344CB8AC3E}">
        <p14:creationId xmlns:p14="http://schemas.microsoft.com/office/powerpoint/2010/main" val="23342208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D36E206-A1FA-4D00-8330-2A91B81F759C}" type="slidenum">
              <a:rPr lang="en-US" altLang="en-US"/>
              <a:pPr>
                <a:spcBef>
                  <a:spcPct val="0"/>
                </a:spcBef>
              </a:pPr>
              <a:t>47</a:t>
            </a:fld>
            <a:endParaRPr lang="en-US" altLang="en-US"/>
          </a:p>
        </p:txBody>
      </p:sp>
    </p:spTree>
    <p:extLst>
      <p:ext uri="{BB962C8B-B14F-4D97-AF65-F5344CB8AC3E}">
        <p14:creationId xmlns:p14="http://schemas.microsoft.com/office/powerpoint/2010/main" val="34798969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Students will struggle with the colour change at the endpoint. It may take several explanations to show them how the colour change occurs.</a:t>
            </a:r>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B8AD8135-63C8-47C5-8CC6-2F4FDE2B5C20}" type="slidenum">
              <a:rPr lang="en-US" altLang="en-US"/>
              <a:pPr>
                <a:spcBef>
                  <a:spcPct val="0"/>
                </a:spcBef>
              </a:pPr>
              <a:t>48</a:t>
            </a:fld>
            <a:endParaRPr lang="en-US" altLang="en-US"/>
          </a:p>
        </p:txBody>
      </p:sp>
    </p:spTree>
    <p:extLst>
      <p:ext uri="{BB962C8B-B14F-4D97-AF65-F5344CB8AC3E}">
        <p14:creationId xmlns:p14="http://schemas.microsoft.com/office/powerpoint/2010/main" val="1204544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5F3ABF7-20C3-46C2-A1B6-0077039E0BD5}" type="slidenum">
              <a:rPr lang="en-US" altLang="en-US"/>
              <a:pPr>
                <a:spcBef>
                  <a:spcPct val="0"/>
                </a:spcBef>
              </a:pPr>
              <a:t>5</a:t>
            </a:fld>
            <a:endParaRPr lang="en-US" altLang="en-US"/>
          </a:p>
        </p:txBody>
      </p:sp>
    </p:spTree>
    <p:extLst>
      <p:ext uri="{BB962C8B-B14F-4D97-AF65-F5344CB8AC3E}">
        <p14:creationId xmlns:p14="http://schemas.microsoft.com/office/powerpoint/2010/main" val="1748539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FBD1D84-BA76-43A2-AB99-B945CCDDAACA}" type="slidenum">
              <a:rPr lang="en-US" altLang="en-US"/>
              <a:pPr>
                <a:spcBef>
                  <a:spcPct val="0"/>
                </a:spcBef>
              </a:pPr>
              <a:t>6</a:t>
            </a:fld>
            <a:endParaRPr lang="en-US" altLang="en-US"/>
          </a:p>
        </p:txBody>
      </p:sp>
    </p:spTree>
    <p:extLst>
      <p:ext uri="{BB962C8B-B14F-4D97-AF65-F5344CB8AC3E}">
        <p14:creationId xmlns:p14="http://schemas.microsoft.com/office/powerpoint/2010/main" val="1428070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E122FB1-FF8D-43D4-B5C6-A37A5603BA4E}" type="slidenum">
              <a:rPr lang="en-US" altLang="en-US"/>
              <a:pPr>
                <a:spcBef>
                  <a:spcPct val="0"/>
                </a:spcBef>
              </a:pPr>
              <a:t>7</a:t>
            </a:fld>
            <a:endParaRPr lang="en-US" altLang="en-US"/>
          </a:p>
        </p:txBody>
      </p:sp>
    </p:spTree>
    <p:extLst>
      <p:ext uri="{BB962C8B-B14F-4D97-AF65-F5344CB8AC3E}">
        <p14:creationId xmlns:p14="http://schemas.microsoft.com/office/powerpoint/2010/main" val="1334406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6D3DE42-88FE-498F-A8D5-F2B8A3B5D30C}" type="slidenum">
              <a:rPr lang="en-US" altLang="en-US"/>
              <a:pPr>
                <a:spcBef>
                  <a:spcPct val="0"/>
                </a:spcBef>
              </a:pPr>
              <a:t>8</a:t>
            </a:fld>
            <a:endParaRPr lang="en-US" altLang="en-US"/>
          </a:p>
        </p:txBody>
      </p:sp>
    </p:spTree>
    <p:extLst>
      <p:ext uri="{BB962C8B-B14F-4D97-AF65-F5344CB8AC3E}">
        <p14:creationId xmlns:p14="http://schemas.microsoft.com/office/powerpoint/2010/main" val="3552029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C0B4728-9FC4-4DBA-83EC-C398B45BAE67}" type="slidenum">
              <a:rPr lang="en-US" altLang="en-US"/>
              <a:pPr>
                <a:spcBef>
                  <a:spcPct val="0"/>
                </a:spcBef>
              </a:pPr>
              <a:t>9</a:t>
            </a:fld>
            <a:endParaRPr lang="en-US" altLang="en-US"/>
          </a:p>
        </p:txBody>
      </p:sp>
    </p:spTree>
    <p:extLst>
      <p:ext uri="{BB962C8B-B14F-4D97-AF65-F5344CB8AC3E}">
        <p14:creationId xmlns:p14="http://schemas.microsoft.com/office/powerpoint/2010/main" val="952117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514A8E48-E4E5-4F2C-9542-17579AC1AB34}" type="datetimeFigureOut">
              <a:rPr lang="en-AU" smtClean="0"/>
              <a:t>9/03/2021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BDB93E8-C8C2-47A2-BEB7-AC49A768BDAA}" type="slidenum">
              <a:rPr lang="en-AU" smtClean="0"/>
              <a:t>‹#›</a:t>
            </a:fld>
            <a:endParaRPr lang="en-AU"/>
          </a:p>
        </p:txBody>
      </p:sp>
    </p:spTree>
    <p:extLst>
      <p:ext uri="{BB962C8B-B14F-4D97-AF65-F5344CB8AC3E}">
        <p14:creationId xmlns:p14="http://schemas.microsoft.com/office/powerpoint/2010/main" val="74897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514A8E48-E4E5-4F2C-9542-17579AC1AB34}" type="datetimeFigureOut">
              <a:rPr lang="en-AU" smtClean="0"/>
              <a:t>9/03/2021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BDB93E8-C8C2-47A2-BEB7-AC49A768BDAA}" type="slidenum">
              <a:rPr lang="en-AU" smtClean="0"/>
              <a:t>‹#›</a:t>
            </a:fld>
            <a:endParaRPr lang="en-AU"/>
          </a:p>
        </p:txBody>
      </p:sp>
    </p:spTree>
    <p:extLst>
      <p:ext uri="{BB962C8B-B14F-4D97-AF65-F5344CB8AC3E}">
        <p14:creationId xmlns:p14="http://schemas.microsoft.com/office/powerpoint/2010/main" val="3539393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514A8E48-E4E5-4F2C-9542-17579AC1AB34}" type="datetimeFigureOut">
              <a:rPr lang="en-AU" smtClean="0"/>
              <a:t>9/03/2021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BDB93E8-C8C2-47A2-BEB7-AC49A768BDAA}" type="slidenum">
              <a:rPr lang="en-AU" smtClean="0"/>
              <a:t>‹#›</a:t>
            </a:fld>
            <a:endParaRPr lang="en-AU"/>
          </a:p>
        </p:txBody>
      </p:sp>
    </p:spTree>
    <p:extLst>
      <p:ext uri="{BB962C8B-B14F-4D97-AF65-F5344CB8AC3E}">
        <p14:creationId xmlns:p14="http://schemas.microsoft.com/office/powerpoint/2010/main" val="51195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514A8E48-E4E5-4F2C-9542-17579AC1AB34}" type="datetimeFigureOut">
              <a:rPr lang="en-AU" smtClean="0"/>
              <a:t>9/03/2021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BDB93E8-C8C2-47A2-BEB7-AC49A768BDAA}" type="slidenum">
              <a:rPr lang="en-AU" smtClean="0"/>
              <a:t>‹#›</a:t>
            </a:fld>
            <a:endParaRPr lang="en-AU"/>
          </a:p>
        </p:txBody>
      </p:sp>
    </p:spTree>
    <p:extLst>
      <p:ext uri="{BB962C8B-B14F-4D97-AF65-F5344CB8AC3E}">
        <p14:creationId xmlns:p14="http://schemas.microsoft.com/office/powerpoint/2010/main" val="36113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4A8E48-E4E5-4F2C-9542-17579AC1AB34}" type="datetimeFigureOut">
              <a:rPr lang="en-AU" smtClean="0"/>
              <a:t>9/03/2021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BDB93E8-C8C2-47A2-BEB7-AC49A768BDAA}" type="slidenum">
              <a:rPr lang="en-AU" smtClean="0"/>
              <a:t>‹#›</a:t>
            </a:fld>
            <a:endParaRPr lang="en-AU"/>
          </a:p>
        </p:txBody>
      </p:sp>
    </p:spTree>
    <p:extLst>
      <p:ext uri="{BB962C8B-B14F-4D97-AF65-F5344CB8AC3E}">
        <p14:creationId xmlns:p14="http://schemas.microsoft.com/office/powerpoint/2010/main" val="96815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514A8E48-E4E5-4F2C-9542-17579AC1AB34}" type="datetimeFigureOut">
              <a:rPr lang="en-AU" smtClean="0"/>
              <a:t>9/03/2021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BDB93E8-C8C2-47A2-BEB7-AC49A768BDAA}" type="slidenum">
              <a:rPr lang="en-AU" smtClean="0"/>
              <a:t>‹#›</a:t>
            </a:fld>
            <a:endParaRPr lang="en-AU"/>
          </a:p>
        </p:txBody>
      </p:sp>
    </p:spTree>
    <p:extLst>
      <p:ext uri="{BB962C8B-B14F-4D97-AF65-F5344CB8AC3E}">
        <p14:creationId xmlns:p14="http://schemas.microsoft.com/office/powerpoint/2010/main" val="33454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514A8E48-E4E5-4F2C-9542-17579AC1AB34}" type="datetimeFigureOut">
              <a:rPr lang="en-AU" smtClean="0"/>
              <a:t>9/03/2021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BDB93E8-C8C2-47A2-BEB7-AC49A768BDAA}" type="slidenum">
              <a:rPr lang="en-AU" smtClean="0"/>
              <a:t>‹#›</a:t>
            </a:fld>
            <a:endParaRPr lang="en-AU"/>
          </a:p>
        </p:txBody>
      </p:sp>
    </p:spTree>
    <p:extLst>
      <p:ext uri="{BB962C8B-B14F-4D97-AF65-F5344CB8AC3E}">
        <p14:creationId xmlns:p14="http://schemas.microsoft.com/office/powerpoint/2010/main" val="100811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514A8E48-E4E5-4F2C-9542-17579AC1AB34}" type="datetimeFigureOut">
              <a:rPr lang="en-AU" smtClean="0"/>
              <a:t>9/03/2021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BDB93E8-C8C2-47A2-BEB7-AC49A768BDAA}" type="slidenum">
              <a:rPr lang="en-AU" smtClean="0"/>
              <a:t>‹#›</a:t>
            </a:fld>
            <a:endParaRPr lang="en-AU"/>
          </a:p>
        </p:txBody>
      </p:sp>
    </p:spTree>
    <p:extLst>
      <p:ext uri="{BB962C8B-B14F-4D97-AF65-F5344CB8AC3E}">
        <p14:creationId xmlns:p14="http://schemas.microsoft.com/office/powerpoint/2010/main" val="1654513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4A8E48-E4E5-4F2C-9542-17579AC1AB34}" type="datetimeFigureOut">
              <a:rPr lang="en-AU" smtClean="0"/>
              <a:t>9/03/2021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BDB93E8-C8C2-47A2-BEB7-AC49A768BDAA}" type="slidenum">
              <a:rPr lang="en-AU" smtClean="0"/>
              <a:t>‹#›</a:t>
            </a:fld>
            <a:endParaRPr lang="en-AU"/>
          </a:p>
        </p:txBody>
      </p:sp>
    </p:spTree>
    <p:extLst>
      <p:ext uri="{BB962C8B-B14F-4D97-AF65-F5344CB8AC3E}">
        <p14:creationId xmlns:p14="http://schemas.microsoft.com/office/powerpoint/2010/main" val="136420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14A8E48-E4E5-4F2C-9542-17579AC1AB34}" type="datetimeFigureOut">
              <a:rPr lang="en-AU" smtClean="0"/>
              <a:t>9/03/2021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BDB93E8-C8C2-47A2-BEB7-AC49A768BDAA}" type="slidenum">
              <a:rPr lang="en-AU" smtClean="0"/>
              <a:t>‹#›</a:t>
            </a:fld>
            <a:endParaRPr lang="en-AU"/>
          </a:p>
        </p:txBody>
      </p:sp>
    </p:spTree>
    <p:extLst>
      <p:ext uri="{BB962C8B-B14F-4D97-AF65-F5344CB8AC3E}">
        <p14:creationId xmlns:p14="http://schemas.microsoft.com/office/powerpoint/2010/main" val="1248229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14A8E48-E4E5-4F2C-9542-17579AC1AB34}" type="datetimeFigureOut">
              <a:rPr lang="en-AU" smtClean="0"/>
              <a:t>9/03/2021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BDB93E8-C8C2-47A2-BEB7-AC49A768BDAA}" type="slidenum">
              <a:rPr lang="en-AU" smtClean="0"/>
              <a:t>‹#›</a:t>
            </a:fld>
            <a:endParaRPr lang="en-AU"/>
          </a:p>
        </p:txBody>
      </p:sp>
    </p:spTree>
    <p:extLst>
      <p:ext uri="{BB962C8B-B14F-4D97-AF65-F5344CB8AC3E}">
        <p14:creationId xmlns:p14="http://schemas.microsoft.com/office/powerpoint/2010/main" val="2173495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4A8E48-E4E5-4F2C-9542-17579AC1AB34}" type="datetimeFigureOut">
              <a:rPr lang="en-AU" smtClean="0"/>
              <a:t>9/03/2021</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DB93E8-C8C2-47A2-BEB7-AC49A768BDAA}" type="slidenum">
              <a:rPr lang="en-AU" smtClean="0"/>
              <a:t>‹#›</a:t>
            </a:fld>
            <a:endParaRPr lang="en-AU"/>
          </a:p>
        </p:txBody>
      </p:sp>
    </p:spTree>
    <p:extLst>
      <p:ext uri="{BB962C8B-B14F-4D97-AF65-F5344CB8AC3E}">
        <p14:creationId xmlns:p14="http://schemas.microsoft.com/office/powerpoint/2010/main" val="884621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1676400" y="1981201"/>
            <a:ext cx="7772400" cy="860425"/>
          </a:xfrm>
        </p:spPr>
        <p:txBody>
          <a:bodyPr>
            <a:normAutofit fontScale="90000"/>
          </a:bodyPr>
          <a:lstStyle/>
          <a:p>
            <a:pPr eaLnBrk="1" hangingPunct="1"/>
            <a:r>
              <a:rPr lang="en-US" altLang="en-US" dirty="0" smtClean="0">
                <a:cs typeface="Arial" panose="020B0604020202020204" pitchFamily="34" charset="0"/>
              </a:rPr>
              <a:t>Volumetric </a:t>
            </a:r>
            <a:r>
              <a:rPr lang="en-US" altLang="en-US" dirty="0">
                <a:cs typeface="Arial" panose="020B0604020202020204" pitchFamily="34" charset="0"/>
              </a:rPr>
              <a:t>analysis</a:t>
            </a:r>
          </a:p>
        </p:txBody>
      </p:sp>
      <p:sp>
        <p:nvSpPr>
          <p:cNvPr id="3075" name="TextBox 1"/>
          <p:cNvSpPr txBox="1">
            <a:spLocks noChangeArrowheads="1"/>
          </p:cNvSpPr>
          <p:nvPr/>
        </p:nvSpPr>
        <p:spPr bwMode="auto">
          <a:xfrm>
            <a:off x="1676400" y="3440114"/>
            <a:ext cx="3505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b="1">
                <a:solidFill>
                  <a:schemeClr val="bg1"/>
                </a:solidFill>
              </a:rPr>
              <a:t>Titration and glassware</a:t>
            </a:r>
            <a:endParaRPr lang="en-AU" altLang="en-US" b="1">
              <a:solidFill>
                <a:schemeClr val="bg1"/>
              </a:solidFill>
            </a:endParaRPr>
          </a:p>
        </p:txBody>
      </p:sp>
    </p:spTree>
    <p:extLst>
      <p:ext uri="{BB962C8B-B14F-4D97-AF65-F5344CB8AC3E}">
        <p14:creationId xmlns:p14="http://schemas.microsoft.com/office/powerpoint/2010/main" val="59501815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solidFill>
                  <a:srgbClr val="FF0000"/>
                </a:solidFill>
                <a:cs typeface="Arial" panose="020B0604020202020204" pitchFamily="34" charset="0"/>
              </a:rPr>
              <a:t>Pipette</a:t>
            </a:r>
          </a:p>
        </p:txBody>
      </p:sp>
      <p:sp>
        <p:nvSpPr>
          <p:cNvPr id="12291" name="TextBox 1"/>
          <p:cNvSpPr txBox="1">
            <a:spLocks noChangeArrowheads="1"/>
          </p:cNvSpPr>
          <p:nvPr/>
        </p:nvSpPr>
        <p:spPr bwMode="auto">
          <a:xfrm>
            <a:off x="1752600" y="1143000"/>
            <a:ext cx="8305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t>The pipette is rinsed with distilled water, then with the solution it is to be filled with.</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As the solution is of a known volume, any remaining water from rinsing would dilute and make an unknown concentration solution.</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Do not remove the final volume of solution from the pipette; it is part of the calibrated volume.</a:t>
            </a:r>
          </a:p>
        </p:txBody>
      </p:sp>
    </p:spTree>
    <p:extLst>
      <p:ext uri="{BB962C8B-B14F-4D97-AF65-F5344CB8AC3E}">
        <p14:creationId xmlns:p14="http://schemas.microsoft.com/office/powerpoint/2010/main" val="139494121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1676400" y="1981201"/>
            <a:ext cx="7772400" cy="860425"/>
          </a:xfrm>
        </p:spPr>
        <p:txBody>
          <a:bodyPr>
            <a:normAutofit fontScale="90000"/>
          </a:bodyPr>
          <a:lstStyle/>
          <a:p>
            <a:pPr eaLnBrk="1" hangingPunct="1"/>
            <a:r>
              <a:rPr lang="en-US" altLang="en-US">
                <a:cs typeface="Arial" panose="020B0604020202020204" pitchFamily="34" charset="0"/>
              </a:rPr>
              <a:t>Chapter 4: Volumetric analysis</a:t>
            </a:r>
          </a:p>
        </p:txBody>
      </p:sp>
      <p:sp>
        <p:nvSpPr>
          <p:cNvPr id="13315" name="TextBox 1"/>
          <p:cNvSpPr txBox="1">
            <a:spLocks noChangeArrowheads="1"/>
          </p:cNvSpPr>
          <p:nvPr/>
        </p:nvSpPr>
        <p:spPr bwMode="auto">
          <a:xfrm>
            <a:off x="1676400" y="3429000"/>
            <a:ext cx="3352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b="1" dirty="0">
                <a:solidFill>
                  <a:srgbClr val="FF0000"/>
                </a:solidFill>
                <a:cs typeface="Arial" panose="020B0604020202020204" pitchFamily="34" charset="0"/>
              </a:rPr>
              <a:t>Indicators and endpoints</a:t>
            </a:r>
            <a:endParaRPr lang="en-AU" altLang="en-US" b="1" dirty="0">
              <a:solidFill>
                <a:srgbClr val="FF0000"/>
              </a:solidFill>
            </a:endParaRPr>
          </a:p>
        </p:txBody>
      </p:sp>
    </p:spTree>
    <p:extLst>
      <p:ext uri="{BB962C8B-B14F-4D97-AF65-F5344CB8AC3E}">
        <p14:creationId xmlns:p14="http://schemas.microsoft.com/office/powerpoint/2010/main" val="18514195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solidFill>
                  <a:srgbClr val="FF0000"/>
                </a:solidFill>
                <a:cs typeface="Arial" panose="020B0604020202020204" pitchFamily="34" charset="0"/>
              </a:rPr>
              <a:t>Why use an indicator?</a:t>
            </a:r>
          </a:p>
        </p:txBody>
      </p:sp>
      <p:sp>
        <p:nvSpPr>
          <p:cNvPr id="14339" name="TextBox 1"/>
          <p:cNvSpPr txBox="1">
            <a:spLocks noChangeArrowheads="1"/>
          </p:cNvSpPr>
          <p:nvPr/>
        </p:nvSpPr>
        <p:spPr bwMode="auto">
          <a:xfrm>
            <a:off x="1752600" y="1143000"/>
            <a:ext cx="8305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In a titration, an </a:t>
            </a:r>
            <a:r>
              <a:rPr lang="en-US" altLang="en-US" sz="2800">
                <a:solidFill>
                  <a:srgbClr val="FF0000"/>
                </a:solidFill>
              </a:rPr>
              <a:t>indicator</a:t>
            </a:r>
            <a:r>
              <a:rPr lang="en-US" altLang="en-US" sz="2800"/>
              <a:t> is used to determine when the </a:t>
            </a:r>
            <a:r>
              <a:rPr lang="en-US" altLang="en-US" sz="2800">
                <a:solidFill>
                  <a:srgbClr val="FF0000"/>
                </a:solidFill>
              </a:rPr>
              <a:t>equivalence point </a:t>
            </a:r>
            <a:r>
              <a:rPr lang="en-US" altLang="en-US" sz="2800"/>
              <a:t>has been reached and the reactants are present in a given mole ratio.</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As the equivalence point cannot be seen, a visual point called the </a:t>
            </a:r>
            <a:r>
              <a:rPr lang="en-US" altLang="en-US" sz="2800">
                <a:solidFill>
                  <a:srgbClr val="FF0000"/>
                </a:solidFill>
              </a:rPr>
              <a:t>endpoint</a:t>
            </a:r>
            <a:r>
              <a:rPr lang="en-US" altLang="en-US" sz="2800"/>
              <a:t> is used.</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An acid–base indicator that changes colour at different pH levels can show the endpoint.</a:t>
            </a:r>
          </a:p>
        </p:txBody>
      </p:sp>
    </p:spTree>
    <p:extLst>
      <p:ext uri="{BB962C8B-B14F-4D97-AF65-F5344CB8AC3E}">
        <p14:creationId xmlns:p14="http://schemas.microsoft.com/office/powerpoint/2010/main" val="13456028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solidFill>
                  <a:srgbClr val="FF0000"/>
                </a:solidFill>
                <a:cs typeface="Arial" panose="020B0604020202020204" pitchFamily="34" charset="0"/>
              </a:rPr>
              <a:t>What is an endpoint?</a:t>
            </a:r>
          </a:p>
        </p:txBody>
      </p:sp>
      <p:sp>
        <p:nvSpPr>
          <p:cNvPr id="15363" name="TextBox 1"/>
          <p:cNvSpPr txBox="1">
            <a:spLocks noChangeArrowheads="1"/>
          </p:cNvSpPr>
          <p:nvPr/>
        </p:nvSpPr>
        <p:spPr bwMode="auto">
          <a:xfrm>
            <a:off x="1752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t>At the endpoint, there is a small excess of acid or base. </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One of the reactants is added from the burette. At the equivalence point, where the reacting mole ratio is equal, there is no visual change because the pH has not changed.</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Once a small excess, as small as one drop, has been added to the solution, the indicator changes </a:t>
            </a:r>
            <a:r>
              <a:rPr lang="en-US" altLang="en-US" sz="2800" dirty="0" err="1"/>
              <a:t>colour</a:t>
            </a:r>
            <a:r>
              <a:rPr lang="en-US" altLang="en-US" sz="2800" dirty="0"/>
              <a:t>. This is the endpoint.</a:t>
            </a:r>
          </a:p>
        </p:txBody>
      </p:sp>
    </p:spTree>
    <p:extLst>
      <p:ext uri="{BB962C8B-B14F-4D97-AF65-F5344CB8AC3E}">
        <p14:creationId xmlns:p14="http://schemas.microsoft.com/office/powerpoint/2010/main" val="9525302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Titration</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50277" y="2132125"/>
            <a:ext cx="3929058" cy="2500330"/>
          </a:xfrm>
          <a:prstGeom prst="rect">
            <a:avLst/>
          </a:prstGeom>
          <a:noFill/>
          <a:ln>
            <a:noFill/>
          </a:ln>
        </p:spPr>
      </p:pic>
      <p:sp>
        <p:nvSpPr>
          <p:cNvPr id="6" name="Rectangle 5"/>
          <p:cNvSpPr/>
          <p:nvPr/>
        </p:nvSpPr>
        <p:spPr>
          <a:xfrm>
            <a:off x="838200" y="4994031"/>
            <a:ext cx="4186230" cy="923330"/>
          </a:xfrm>
          <a:prstGeom prst="rect">
            <a:avLst/>
          </a:prstGeom>
        </p:spPr>
        <p:txBody>
          <a:bodyPr wrap="square">
            <a:spAutoFit/>
          </a:bodyPr>
          <a:lstStyle/>
          <a:p>
            <a:r>
              <a:rPr lang="en-IN" dirty="0"/>
              <a:t>Indicators don't change colour sharply at one particular </a:t>
            </a:r>
            <a:r>
              <a:rPr lang="en-IN"/>
              <a:t>pH.</a:t>
            </a:r>
            <a:r>
              <a:rPr lang="en-IN" dirty="0"/>
              <a:t> Instead, they change over a narrow range of </a:t>
            </a:r>
            <a:r>
              <a:rPr lang="en-IN" dirty="0" err="1"/>
              <a:t>pH.</a:t>
            </a:r>
            <a:endParaRPr lang="en-IN" dirty="0"/>
          </a:p>
        </p:txBody>
      </p:sp>
      <p:pic>
        <p:nvPicPr>
          <p:cNvPr id="7" name="Content Placeholder 6"/>
          <p:cNvPicPr>
            <a:picLocks noGrp="1" noChangeAspect="1"/>
          </p:cNvPicPr>
          <p:nvPr>
            <p:ph idx="1"/>
          </p:nvPr>
        </p:nvPicPr>
        <p:blipFill>
          <a:blip r:embed="rId3"/>
          <a:stretch>
            <a:fillRect/>
          </a:stretch>
        </p:blipFill>
        <p:spPr>
          <a:xfrm>
            <a:off x="5453058" y="2310603"/>
            <a:ext cx="6674154" cy="2499519"/>
          </a:xfrm>
          <a:prstGeom prst="rect">
            <a:avLst/>
          </a:prstGeom>
        </p:spPr>
      </p:pic>
    </p:spTree>
    <p:extLst>
      <p:ext uri="{BB962C8B-B14F-4D97-AF65-F5344CB8AC3E}">
        <p14:creationId xmlns:p14="http://schemas.microsoft.com/office/powerpoint/2010/main" val="2731008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solidFill>
                  <a:srgbClr val="FF0000"/>
                </a:solidFill>
                <a:cs typeface="Arial" panose="020B0604020202020204" pitchFamily="34" charset="0"/>
              </a:rPr>
              <a:t>What is an indicator?</a:t>
            </a:r>
          </a:p>
        </p:txBody>
      </p:sp>
      <p:sp>
        <p:nvSpPr>
          <p:cNvPr id="16387" name="TextBox 1"/>
          <p:cNvSpPr txBox="1">
            <a:spLocks noChangeArrowheads="1"/>
          </p:cNvSpPr>
          <p:nvPr/>
        </p:nvSpPr>
        <p:spPr bwMode="auto">
          <a:xfrm>
            <a:off x="1752600" y="946151"/>
            <a:ext cx="83058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t>An acid–base indicator is a solution that contains a weak acid and its conjugate base.</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The acid species is one </a:t>
            </a:r>
            <a:r>
              <a:rPr lang="en-US" altLang="en-US" sz="2800" dirty="0" err="1"/>
              <a:t>colour</a:t>
            </a:r>
            <a:r>
              <a:rPr lang="en-US" altLang="en-US" sz="2800" dirty="0"/>
              <a:t> and the conjugate base is a different </a:t>
            </a:r>
            <a:r>
              <a:rPr lang="en-US" altLang="en-US" sz="2800" dirty="0" err="1"/>
              <a:t>colour</a:t>
            </a:r>
            <a:r>
              <a:rPr lang="en-US" altLang="en-US" sz="2800" dirty="0"/>
              <a:t>. When one is present more than another, the indicator can change </a:t>
            </a:r>
            <a:r>
              <a:rPr lang="en-US" altLang="en-US" sz="2800" dirty="0" err="1"/>
              <a:t>colour</a:t>
            </a:r>
            <a:r>
              <a:rPr lang="en-US" altLang="en-US" sz="2800" dirty="0"/>
              <a:t>.</a:t>
            </a:r>
          </a:p>
        </p:txBody>
      </p:sp>
      <p:pic>
        <p:nvPicPr>
          <p:cNvPr id="1638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962400"/>
            <a:ext cx="914400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77515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solidFill>
                  <a:srgbClr val="FF0000"/>
                </a:solidFill>
                <a:cs typeface="Arial" panose="020B0604020202020204" pitchFamily="34" charset="0"/>
              </a:rPr>
              <a:t>What is an indicator?</a:t>
            </a:r>
          </a:p>
        </p:txBody>
      </p:sp>
      <p:sp>
        <p:nvSpPr>
          <p:cNvPr id="17411" name="TextBox 1"/>
          <p:cNvSpPr txBox="1">
            <a:spLocks noChangeArrowheads="1"/>
          </p:cNvSpPr>
          <p:nvPr/>
        </p:nvSpPr>
        <p:spPr bwMode="auto">
          <a:xfrm>
            <a:off x="1752600" y="1143000"/>
            <a:ext cx="8305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t>When in a base, the indicator donates all hydrogen ions and is present in one form. In an acid, all hydrogen ions are accepted and the other form is present.</a:t>
            </a:r>
          </a:p>
        </p:txBody>
      </p:sp>
      <p:pic>
        <p:nvPicPr>
          <p:cNvPr id="1741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048000"/>
            <a:ext cx="715010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329175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Summary </a:t>
            </a:r>
          </a:p>
        </p:txBody>
      </p:sp>
      <p:pic>
        <p:nvPicPr>
          <p:cNvPr id="4" name="Content Placeholder 3"/>
          <p:cNvPicPr>
            <a:picLocks noGrp="1" noChangeAspect="1"/>
          </p:cNvPicPr>
          <p:nvPr>
            <p:ph idx="1"/>
          </p:nvPr>
        </p:nvPicPr>
        <p:blipFill>
          <a:blip r:embed="rId2"/>
          <a:stretch>
            <a:fillRect/>
          </a:stretch>
        </p:blipFill>
        <p:spPr>
          <a:xfrm>
            <a:off x="400122" y="2173184"/>
            <a:ext cx="11501049" cy="2852048"/>
          </a:xfrm>
          <a:prstGeom prst="rect">
            <a:avLst/>
          </a:prstGeom>
        </p:spPr>
      </p:pic>
    </p:spTree>
    <p:extLst>
      <p:ext uri="{BB962C8B-B14F-4D97-AF65-F5344CB8AC3E}">
        <p14:creationId xmlns:p14="http://schemas.microsoft.com/office/powerpoint/2010/main" val="2198996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solidFill>
                  <a:srgbClr val="FF0000"/>
                </a:solidFill>
                <a:cs typeface="Arial" panose="020B0604020202020204" pitchFamily="34" charset="0"/>
              </a:rPr>
              <a:t>pH ranges and </a:t>
            </a:r>
            <a:r>
              <a:rPr lang="en-US" altLang="en-US" sz="2800" b="1" dirty="0" err="1">
                <a:solidFill>
                  <a:srgbClr val="FF0000"/>
                </a:solidFill>
                <a:cs typeface="Arial" panose="020B0604020202020204" pitchFamily="34" charset="0"/>
              </a:rPr>
              <a:t>colours</a:t>
            </a:r>
            <a:r>
              <a:rPr lang="en-US" altLang="en-US" sz="2800" b="1" dirty="0">
                <a:solidFill>
                  <a:srgbClr val="FF0000"/>
                </a:solidFill>
                <a:cs typeface="Arial" panose="020B0604020202020204" pitchFamily="34" charset="0"/>
              </a:rPr>
              <a:t> of common indicators</a:t>
            </a:r>
          </a:p>
        </p:txBody>
      </p:sp>
      <p:pic>
        <p:nvPicPr>
          <p:cNvPr id="1945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990600"/>
            <a:ext cx="90328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165067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1676400" y="1981201"/>
            <a:ext cx="7772400" cy="860425"/>
          </a:xfrm>
        </p:spPr>
        <p:txBody>
          <a:bodyPr>
            <a:normAutofit fontScale="90000"/>
          </a:bodyPr>
          <a:lstStyle/>
          <a:p>
            <a:pPr eaLnBrk="1" hangingPunct="1"/>
            <a:r>
              <a:rPr lang="en-US" altLang="en-US">
                <a:cs typeface="Arial" panose="020B0604020202020204" pitchFamily="34" charset="0"/>
              </a:rPr>
              <a:t>Chapter 4: Volumetric analysis</a:t>
            </a:r>
          </a:p>
        </p:txBody>
      </p:sp>
      <p:sp>
        <p:nvSpPr>
          <p:cNvPr id="20483" name="TextBox 1"/>
          <p:cNvSpPr txBox="1">
            <a:spLocks noChangeArrowheads="1"/>
          </p:cNvSpPr>
          <p:nvPr/>
        </p:nvSpPr>
        <p:spPr bwMode="auto">
          <a:xfrm>
            <a:off x="1676400" y="3505200"/>
            <a:ext cx="487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b="1" dirty="0">
                <a:solidFill>
                  <a:srgbClr val="FF0000"/>
                </a:solidFill>
                <a:cs typeface="Arial" panose="020B0604020202020204" pitchFamily="34" charset="0"/>
              </a:rPr>
              <a:t>Primary solutions</a:t>
            </a:r>
            <a:endParaRPr lang="en-AU" altLang="en-US" b="1" dirty="0">
              <a:solidFill>
                <a:srgbClr val="FF0000"/>
              </a:solidFill>
            </a:endParaRPr>
          </a:p>
        </p:txBody>
      </p:sp>
    </p:spTree>
    <p:extLst>
      <p:ext uri="{BB962C8B-B14F-4D97-AF65-F5344CB8AC3E}">
        <p14:creationId xmlns:p14="http://schemas.microsoft.com/office/powerpoint/2010/main" val="3618214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solidFill>
                  <a:srgbClr val="FF0000"/>
                </a:solidFill>
                <a:cs typeface="Arial" panose="020B0604020202020204" pitchFamily="34" charset="0"/>
              </a:rPr>
              <a:t>What is a titration?</a:t>
            </a:r>
          </a:p>
        </p:txBody>
      </p:sp>
      <p:sp>
        <p:nvSpPr>
          <p:cNvPr id="4099" name="TextBox 1"/>
          <p:cNvSpPr txBox="1">
            <a:spLocks noChangeArrowheads="1"/>
          </p:cNvSpPr>
          <p:nvPr/>
        </p:nvSpPr>
        <p:spPr bwMode="auto">
          <a:xfrm>
            <a:off x="1752600" y="11430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solidFill>
                  <a:srgbClr val="FF0000"/>
                </a:solidFill>
              </a:rPr>
              <a:t>Volumetric analysis </a:t>
            </a:r>
            <a:r>
              <a:rPr lang="en-US" altLang="en-US" sz="2800" dirty="0"/>
              <a:t>is a form of quantitative analysis allowing determination of the concentration of an unknown substance.</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A </a:t>
            </a:r>
            <a:r>
              <a:rPr lang="en-US" altLang="en-US" sz="2800" dirty="0">
                <a:solidFill>
                  <a:srgbClr val="FF0000"/>
                </a:solidFill>
              </a:rPr>
              <a:t>titration</a:t>
            </a:r>
            <a:r>
              <a:rPr lang="en-US" altLang="en-US" sz="2800" dirty="0"/>
              <a:t> is the main technique for volumetric analysis.</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A substance with known concentration and volume is titrated against an unknown substance to find the concentration of the unknown substance.</a:t>
            </a:r>
          </a:p>
        </p:txBody>
      </p:sp>
    </p:spTree>
    <p:extLst>
      <p:ext uri="{BB962C8B-B14F-4D97-AF65-F5344CB8AC3E}">
        <p14:creationId xmlns:p14="http://schemas.microsoft.com/office/powerpoint/2010/main" val="385533601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solidFill>
                  <a:srgbClr val="FF0000"/>
                </a:solidFill>
                <a:cs typeface="Arial" panose="020B0604020202020204" pitchFamily="34" charset="0"/>
              </a:rPr>
              <a:t>Accuracy</a:t>
            </a:r>
          </a:p>
        </p:txBody>
      </p:sp>
      <p:sp>
        <p:nvSpPr>
          <p:cNvPr id="21507" name="TextBox 1"/>
          <p:cNvSpPr txBox="1">
            <a:spLocks noChangeArrowheads="1"/>
          </p:cNvSpPr>
          <p:nvPr/>
        </p:nvSpPr>
        <p:spPr bwMode="auto">
          <a:xfrm>
            <a:off x="1752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solidFill>
                  <a:srgbClr val="FF0000"/>
                </a:solidFill>
              </a:rPr>
              <a:t>Accuracy</a:t>
            </a:r>
            <a:r>
              <a:rPr lang="en-US" altLang="en-US" sz="2800" dirty="0"/>
              <a:t> is the number of significant figures to which a quantity is known. </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A mass balance can measure to 0.1 g or 0.001 g or even further.</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The balance that measures to 0.001 g is more accurate.</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Accuracy is determined by the measuring instrument used.</a:t>
            </a:r>
          </a:p>
        </p:txBody>
      </p:sp>
    </p:spTree>
    <p:extLst>
      <p:ext uri="{BB962C8B-B14F-4D97-AF65-F5344CB8AC3E}">
        <p14:creationId xmlns:p14="http://schemas.microsoft.com/office/powerpoint/2010/main" val="213428621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solidFill>
                  <a:srgbClr val="FF0000"/>
                </a:solidFill>
                <a:cs typeface="Arial" panose="020B0604020202020204" pitchFamily="34" charset="0"/>
              </a:rPr>
              <a:t>What is a primary standard?</a:t>
            </a:r>
          </a:p>
        </p:txBody>
      </p:sp>
      <p:sp>
        <p:nvSpPr>
          <p:cNvPr id="20482" name="TextBox 1"/>
          <p:cNvSpPr txBox="1">
            <a:spLocks noChangeArrowheads="1"/>
          </p:cNvSpPr>
          <p:nvPr/>
        </p:nvSpPr>
        <p:spPr bwMode="auto">
          <a:xfrm>
            <a:off x="1752600" y="914401"/>
            <a:ext cx="8610600" cy="6124575"/>
          </a:xfrm>
          <a:prstGeom prst="rect">
            <a:avLst/>
          </a:prstGeom>
          <a:noFill/>
          <a:ln>
            <a:noFill/>
          </a:ln>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A primary standard is a chemical that can be made up into a solution of accurately known concentration.</a:t>
            </a:r>
          </a:p>
          <a:p>
            <a:pPr eaLnBrk="1" hangingPunct="1">
              <a:lnSpc>
                <a:spcPct val="100000"/>
              </a:lnSpc>
              <a:spcBef>
                <a:spcPct val="0"/>
              </a:spcBef>
              <a:defRPr/>
            </a:pPr>
            <a:r>
              <a:rPr lang="en-US" altLang="en-US" sz="2800" dirty="0"/>
              <a:t>It must:</a:t>
            </a:r>
          </a:p>
          <a:p>
            <a:pPr marL="282575" indent="-282575">
              <a:lnSpc>
                <a:spcPct val="100000"/>
              </a:lnSpc>
              <a:spcBef>
                <a:spcPct val="0"/>
              </a:spcBef>
              <a:buFontTx/>
              <a:buChar char="•"/>
              <a:defRPr/>
            </a:pPr>
            <a:r>
              <a:rPr lang="en-US" altLang="en-US" sz="2800" dirty="0"/>
              <a:t>have a high molar mass so there is less chance of measurement errors</a:t>
            </a:r>
          </a:p>
          <a:p>
            <a:pPr marL="282575" indent="-282575">
              <a:lnSpc>
                <a:spcPct val="100000"/>
              </a:lnSpc>
              <a:spcBef>
                <a:spcPct val="0"/>
              </a:spcBef>
              <a:buFontTx/>
              <a:buChar char="•"/>
              <a:defRPr/>
            </a:pPr>
            <a:r>
              <a:rPr lang="en-US" altLang="en-US" sz="2800" dirty="0"/>
              <a:t>be of high purity so contaminants do not cause side reactions</a:t>
            </a:r>
          </a:p>
          <a:p>
            <a:pPr marL="282575" indent="-282575">
              <a:lnSpc>
                <a:spcPct val="100000"/>
              </a:lnSpc>
              <a:spcBef>
                <a:spcPct val="0"/>
              </a:spcBef>
              <a:buFontTx/>
              <a:buChar char="•"/>
              <a:defRPr/>
            </a:pPr>
            <a:r>
              <a:rPr lang="en-US" altLang="en-US" sz="2800" dirty="0"/>
              <a:t>not absorb water (extra water changes the molar mass of the solid that cannot be accounted for)</a:t>
            </a:r>
          </a:p>
          <a:p>
            <a:pPr marL="282575" indent="-282575">
              <a:lnSpc>
                <a:spcPct val="100000"/>
              </a:lnSpc>
              <a:spcBef>
                <a:spcPct val="0"/>
              </a:spcBef>
              <a:buFontTx/>
              <a:buChar char="•"/>
              <a:defRPr/>
            </a:pPr>
            <a:r>
              <a:rPr lang="en-US" altLang="en-US" sz="2800" dirty="0"/>
              <a:t>dissolve in a solvent, usually water.</a:t>
            </a:r>
          </a:p>
          <a:p>
            <a:pPr eaLnBrk="1" hangingPunct="1">
              <a:lnSpc>
                <a:spcPct val="100000"/>
              </a:lnSpc>
              <a:spcBef>
                <a:spcPct val="0"/>
              </a:spcBef>
              <a:defRPr/>
            </a:pPr>
            <a:endParaRPr lang="en-US" altLang="en-US" sz="2800" dirty="0"/>
          </a:p>
          <a:p>
            <a:pPr eaLnBrk="1" hangingPunct="1">
              <a:lnSpc>
                <a:spcPct val="100000"/>
              </a:lnSpc>
              <a:spcBef>
                <a:spcPct val="0"/>
              </a:spcBef>
              <a:defRPr/>
            </a:pPr>
            <a:r>
              <a:rPr lang="en-US" altLang="en-US" sz="2800" dirty="0"/>
              <a:t>Common primary standards include anhydrous sodium carbonate and sodium hydrogen carbonate.</a:t>
            </a:r>
          </a:p>
          <a:p>
            <a:pPr marL="282575" indent="-282575">
              <a:lnSpc>
                <a:spcPct val="100000"/>
              </a:lnSpc>
              <a:spcBef>
                <a:spcPct val="0"/>
              </a:spcBef>
              <a:buFontTx/>
              <a:buChar char="•"/>
              <a:defRPr/>
            </a:pPr>
            <a:endParaRPr lang="en-US" altLang="en-US" sz="2800" dirty="0"/>
          </a:p>
        </p:txBody>
      </p:sp>
    </p:spTree>
    <p:extLst>
      <p:ext uri="{BB962C8B-B14F-4D97-AF65-F5344CB8AC3E}">
        <p14:creationId xmlns:p14="http://schemas.microsoft.com/office/powerpoint/2010/main" val="28721393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solidFill>
                  <a:srgbClr val="FF0000"/>
                </a:solidFill>
                <a:cs typeface="Arial" panose="020B0604020202020204" pitchFamily="34" charset="0"/>
              </a:rPr>
              <a:t>Making a primary standard</a:t>
            </a:r>
          </a:p>
        </p:txBody>
      </p:sp>
      <p:sp>
        <p:nvSpPr>
          <p:cNvPr id="24578" name="TextBox 1"/>
          <p:cNvSpPr txBox="1">
            <a:spLocks noChangeArrowheads="1"/>
          </p:cNvSpPr>
          <p:nvPr/>
        </p:nvSpPr>
        <p:spPr bwMode="auto">
          <a:xfrm>
            <a:off x="1752600" y="1143001"/>
            <a:ext cx="8305800" cy="5262563"/>
          </a:xfrm>
          <a:prstGeom prst="rect">
            <a:avLst/>
          </a:prstGeom>
          <a:noFill/>
          <a:ln>
            <a:noFill/>
          </a:ln>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To make a solution of known concentration, the following steps should be performed.</a:t>
            </a:r>
          </a:p>
          <a:p>
            <a:pPr eaLnBrk="1" hangingPunct="1">
              <a:lnSpc>
                <a:spcPct val="100000"/>
              </a:lnSpc>
              <a:spcBef>
                <a:spcPct val="0"/>
              </a:spcBef>
              <a:defRPr/>
            </a:pPr>
            <a:endParaRPr lang="en-US" altLang="en-US" sz="2800" dirty="0"/>
          </a:p>
          <a:p>
            <a:pPr marL="338138" indent="-338138">
              <a:lnSpc>
                <a:spcPct val="100000"/>
              </a:lnSpc>
              <a:spcBef>
                <a:spcPct val="0"/>
              </a:spcBef>
              <a:buFontTx/>
              <a:buChar char="•"/>
              <a:defRPr/>
            </a:pPr>
            <a:r>
              <a:rPr lang="en-US" altLang="en-US" sz="2800" dirty="0"/>
              <a:t>Volumetric flask is rinsed with distilled water only. This removes any contaminants.</a:t>
            </a:r>
          </a:p>
          <a:p>
            <a:pPr marL="338138" indent="-338138">
              <a:lnSpc>
                <a:spcPct val="100000"/>
              </a:lnSpc>
              <a:spcBef>
                <a:spcPct val="0"/>
              </a:spcBef>
              <a:buFontTx/>
              <a:buChar char="•"/>
              <a:defRPr/>
            </a:pPr>
            <a:endParaRPr lang="en-US" altLang="en-US" sz="2800" dirty="0"/>
          </a:p>
          <a:p>
            <a:pPr marL="338138" indent="-338138">
              <a:lnSpc>
                <a:spcPct val="100000"/>
              </a:lnSpc>
              <a:spcBef>
                <a:spcPct val="0"/>
              </a:spcBef>
              <a:buFontTx/>
              <a:buChar char="•"/>
              <a:defRPr/>
            </a:pPr>
            <a:r>
              <a:rPr lang="en-US" altLang="en-US" sz="2800" dirty="0"/>
              <a:t>A known, accurate mass of the primary standard solid is measured out on the electronic balance using a watch glass. </a:t>
            </a:r>
          </a:p>
          <a:p>
            <a:pPr marL="338138" indent="-338138">
              <a:lnSpc>
                <a:spcPct val="100000"/>
              </a:lnSpc>
              <a:spcBef>
                <a:spcPct val="0"/>
              </a:spcBef>
              <a:buFontTx/>
              <a:buChar char="•"/>
              <a:defRPr/>
            </a:pPr>
            <a:endParaRPr lang="en-US" altLang="en-US" sz="2800" dirty="0"/>
          </a:p>
          <a:p>
            <a:pPr marL="338138" indent="-338138">
              <a:lnSpc>
                <a:spcPct val="100000"/>
              </a:lnSpc>
              <a:spcBef>
                <a:spcPct val="0"/>
              </a:spcBef>
              <a:buFontTx/>
              <a:buChar char="•"/>
              <a:defRPr/>
            </a:pPr>
            <a:r>
              <a:rPr lang="en-US" altLang="en-US" sz="2800" dirty="0"/>
              <a:t>If the exact mass is not known, an exact concentration cannot be calculated.</a:t>
            </a:r>
          </a:p>
        </p:txBody>
      </p:sp>
    </p:spTree>
    <p:extLst>
      <p:ext uri="{BB962C8B-B14F-4D97-AF65-F5344CB8AC3E}">
        <p14:creationId xmlns:p14="http://schemas.microsoft.com/office/powerpoint/2010/main" val="100548046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solidFill>
                  <a:srgbClr val="FF0000"/>
                </a:solidFill>
                <a:cs typeface="Arial" panose="020B0604020202020204" pitchFamily="34" charset="0"/>
              </a:rPr>
              <a:t>Making a primary standard</a:t>
            </a:r>
          </a:p>
        </p:txBody>
      </p:sp>
      <p:sp>
        <p:nvSpPr>
          <p:cNvPr id="24579" name="TextBox 1"/>
          <p:cNvSpPr txBox="1">
            <a:spLocks noChangeArrowheads="1"/>
          </p:cNvSpPr>
          <p:nvPr/>
        </p:nvSpPr>
        <p:spPr bwMode="auto">
          <a:xfrm>
            <a:off x="1752600" y="11430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buFontTx/>
              <a:buChar char="•"/>
            </a:pPr>
            <a:r>
              <a:rPr lang="en-US" altLang="en-US" sz="2800"/>
              <a:t>All of the solid must be dissolved in the volumetric flask prior to it being filled.</a:t>
            </a:r>
          </a:p>
          <a:p>
            <a:pPr eaLnBrk="1" hangingPunct="1">
              <a:lnSpc>
                <a:spcPct val="100000"/>
              </a:lnSpc>
              <a:spcBef>
                <a:spcPct val="0"/>
              </a:spcBef>
              <a:buFontTx/>
              <a:buChar char="•"/>
            </a:pPr>
            <a:endParaRPr lang="en-US" altLang="en-US" sz="2800"/>
          </a:p>
          <a:p>
            <a:pPr eaLnBrk="1" hangingPunct="1">
              <a:lnSpc>
                <a:spcPct val="100000"/>
              </a:lnSpc>
              <a:spcBef>
                <a:spcPct val="0"/>
              </a:spcBef>
              <a:buFontTx/>
              <a:buChar char="•"/>
            </a:pPr>
            <a:r>
              <a:rPr lang="en-US" altLang="en-US" sz="2800"/>
              <a:t>If the volumetric flask is made up to the calibrated mark and THEN the solid dissolved, this may change the volume over the mark.</a:t>
            </a:r>
          </a:p>
          <a:p>
            <a:pPr eaLnBrk="1" hangingPunct="1">
              <a:lnSpc>
                <a:spcPct val="100000"/>
              </a:lnSpc>
              <a:spcBef>
                <a:spcPct val="0"/>
              </a:spcBef>
              <a:buFontTx/>
              <a:buChar char="•"/>
            </a:pPr>
            <a:endParaRPr lang="en-US" altLang="en-US" sz="2800"/>
          </a:p>
          <a:p>
            <a:pPr eaLnBrk="1" hangingPunct="1">
              <a:lnSpc>
                <a:spcPct val="100000"/>
              </a:lnSpc>
              <a:spcBef>
                <a:spcPct val="0"/>
              </a:spcBef>
              <a:buFontTx/>
              <a:buChar char="•"/>
            </a:pPr>
            <a:r>
              <a:rPr lang="en-US" altLang="en-US" sz="2800"/>
              <a:t>The solution must then be thrown out and the process begun again.</a:t>
            </a:r>
          </a:p>
          <a:p>
            <a:pPr eaLnBrk="1" hangingPunct="1">
              <a:lnSpc>
                <a:spcPct val="100000"/>
              </a:lnSpc>
              <a:spcBef>
                <a:spcPct val="0"/>
              </a:spcBef>
              <a:buFontTx/>
              <a:buChar char="•"/>
            </a:pPr>
            <a:endParaRPr lang="en-US" altLang="en-US" sz="2800"/>
          </a:p>
        </p:txBody>
      </p:sp>
    </p:spTree>
    <p:extLst>
      <p:ext uri="{BB962C8B-B14F-4D97-AF65-F5344CB8AC3E}">
        <p14:creationId xmlns:p14="http://schemas.microsoft.com/office/powerpoint/2010/main" val="412929795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solidFill>
                  <a:srgbClr val="FF0000"/>
                </a:solidFill>
                <a:cs typeface="Arial" panose="020B0604020202020204" pitchFamily="34" charset="0"/>
              </a:rPr>
              <a:t>Making a primary standard</a:t>
            </a:r>
          </a:p>
        </p:txBody>
      </p:sp>
      <p:sp>
        <p:nvSpPr>
          <p:cNvPr id="25603" name="TextBox 1"/>
          <p:cNvSpPr txBox="1">
            <a:spLocks noChangeArrowheads="1"/>
          </p:cNvSpPr>
          <p:nvPr/>
        </p:nvSpPr>
        <p:spPr bwMode="auto">
          <a:xfrm>
            <a:off x="1752600" y="1143001"/>
            <a:ext cx="83058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buFontTx/>
              <a:buChar char="•"/>
            </a:pPr>
            <a:r>
              <a:rPr lang="en-US" altLang="en-US" sz="2800"/>
              <a:t>After the solid is dissolved, fill to the calibrated mark. </a:t>
            </a:r>
          </a:p>
          <a:p>
            <a:pPr eaLnBrk="1" hangingPunct="1">
              <a:lnSpc>
                <a:spcPct val="100000"/>
              </a:lnSpc>
              <a:spcBef>
                <a:spcPct val="0"/>
              </a:spcBef>
              <a:buFontTx/>
              <a:buChar char="•"/>
            </a:pPr>
            <a:endParaRPr lang="en-US" altLang="en-US" sz="2800"/>
          </a:p>
          <a:p>
            <a:pPr eaLnBrk="1" hangingPunct="1">
              <a:lnSpc>
                <a:spcPct val="100000"/>
              </a:lnSpc>
              <a:spcBef>
                <a:spcPct val="0"/>
              </a:spcBef>
              <a:buFontTx/>
              <a:buChar char="•"/>
            </a:pPr>
            <a:r>
              <a:rPr lang="en-US" altLang="en-US" sz="2800"/>
              <a:t>This gives a known volume.</a:t>
            </a:r>
          </a:p>
          <a:p>
            <a:pPr eaLnBrk="1" hangingPunct="1">
              <a:lnSpc>
                <a:spcPct val="100000"/>
              </a:lnSpc>
              <a:spcBef>
                <a:spcPct val="0"/>
              </a:spcBef>
              <a:buFontTx/>
              <a:buChar char="•"/>
            </a:pPr>
            <a:endParaRPr lang="en-US" altLang="en-US" sz="2800"/>
          </a:p>
          <a:p>
            <a:pPr eaLnBrk="1" hangingPunct="1">
              <a:lnSpc>
                <a:spcPct val="100000"/>
              </a:lnSpc>
              <a:spcBef>
                <a:spcPct val="0"/>
              </a:spcBef>
              <a:buFontTx/>
              <a:buChar char="•"/>
            </a:pPr>
            <a:r>
              <a:rPr lang="en-US" altLang="en-US" sz="2800"/>
              <a:t>Once the exact mass of solid and exact volume is known, an accurate concentration of the solution can be calculated.</a:t>
            </a:r>
          </a:p>
        </p:txBody>
      </p:sp>
    </p:spTree>
    <p:extLst>
      <p:ext uri="{BB962C8B-B14F-4D97-AF65-F5344CB8AC3E}">
        <p14:creationId xmlns:p14="http://schemas.microsoft.com/office/powerpoint/2010/main" val="285722732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solidFill>
                  <a:srgbClr val="FF0000"/>
                </a:solidFill>
                <a:cs typeface="Arial" panose="020B0604020202020204" pitchFamily="34" charset="0"/>
              </a:rPr>
              <a:t>Making a primary standard</a:t>
            </a:r>
          </a:p>
        </p:txBody>
      </p:sp>
      <p:sp>
        <p:nvSpPr>
          <p:cNvPr id="26627" name="TextBox 1"/>
          <p:cNvSpPr txBox="1">
            <a:spLocks noChangeArrowheads="1"/>
          </p:cNvSpPr>
          <p:nvPr/>
        </p:nvSpPr>
        <p:spPr bwMode="auto">
          <a:xfrm>
            <a:off x="1752600" y="1143001"/>
            <a:ext cx="8305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Before use, the flask should be inverted, with the lid on, so that the solution is homogenous.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solid will sometimes settle out over time, making the solution have a varying concentration. Inverting the flask fixes this issue.</a:t>
            </a:r>
          </a:p>
        </p:txBody>
      </p:sp>
    </p:spTree>
    <p:extLst>
      <p:ext uri="{BB962C8B-B14F-4D97-AF65-F5344CB8AC3E}">
        <p14:creationId xmlns:p14="http://schemas.microsoft.com/office/powerpoint/2010/main" val="1206504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ctrTitle"/>
          </p:nvPr>
        </p:nvSpPr>
        <p:spPr>
          <a:xfrm>
            <a:off x="1676400" y="1981201"/>
            <a:ext cx="7772400" cy="860425"/>
          </a:xfrm>
        </p:spPr>
        <p:txBody>
          <a:bodyPr>
            <a:normAutofit fontScale="90000"/>
          </a:bodyPr>
          <a:lstStyle/>
          <a:p>
            <a:pPr eaLnBrk="1" hangingPunct="1"/>
            <a:r>
              <a:rPr lang="en-US" altLang="en-US" dirty="0">
                <a:cs typeface="Arial" panose="020B0604020202020204" pitchFamily="34" charset="0"/>
              </a:rPr>
              <a:t>Chapter 4: Volumetric analysis</a:t>
            </a:r>
          </a:p>
        </p:txBody>
      </p:sp>
      <p:sp>
        <p:nvSpPr>
          <p:cNvPr id="27651" name="TextBox 1"/>
          <p:cNvSpPr txBox="1">
            <a:spLocks noChangeArrowheads="1"/>
          </p:cNvSpPr>
          <p:nvPr/>
        </p:nvSpPr>
        <p:spPr bwMode="auto">
          <a:xfrm>
            <a:off x="1676400" y="3429000"/>
            <a:ext cx="3733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b="1" dirty="0">
                <a:solidFill>
                  <a:srgbClr val="FF0000"/>
                </a:solidFill>
                <a:cs typeface="Arial" panose="020B0604020202020204" pitchFamily="34" charset="0"/>
              </a:rPr>
              <a:t>Performing a titration</a:t>
            </a:r>
            <a:endParaRPr lang="en-AU" altLang="en-US" b="1" dirty="0">
              <a:solidFill>
                <a:srgbClr val="FF0000"/>
              </a:solidFill>
            </a:endParaRPr>
          </a:p>
        </p:txBody>
      </p:sp>
    </p:spTree>
    <p:extLst>
      <p:ext uri="{BB962C8B-B14F-4D97-AF65-F5344CB8AC3E}">
        <p14:creationId xmlns:p14="http://schemas.microsoft.com/office/powerpoint/2010/main" val="394177969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solidFill>
                  <a:srgbClr val="FF0000"/>
                </a:solidFill>
                <a:cs typeface="Arial" panose="020B0604020202020204" pitchFamily="34" charset="0"/>
              </a:rPr>
              <a:t>Titrant and </a:t>
            </a:r>
            <a:r>
              <a:rPr lang="en-US" altLang="en-US" sz="2800" b="1" dirty="0" err="1">
                <a:solidFill>
                  <a:srgbClr val="FF0000"/>
                </a:solidFill>
                <a:cs typeface="Arial" panose="020B0604020202020204" pitchFamily="34" charset="0"/>
              </a:rPr>
              <a:t>analyte</a:t>
            </a:r>
            <a:endParaRPr lang="en-US" altLang="en-US" sz="2800" b="1" dirty="0">
              <a:solidFill>
                <a:srgbClr val="FF0000"/>
              </a:solidFill>
              <a:cs typeface="Arial" panose="020B0604020202020204" pitchFamily="34" charset="0"/>
            </a:endParaRPr>
          </a:p>
        </p:txBody>
      </p:sp>
      <p:sp>
        <p:nvSpPr>
          <p:cNvPr id="28675" name="TextBox 1"/>
          <p:cNvSpPr txBox="1">
            <a:spLocks noChangeArrowheads="1"/>
          </p:cNvSpPr>
          <p:nvPr/>
        </p:nvSpPr>
        <p:spPr bwMode="auto">
          <a:xfrm>
            <a:off x="1752600" y="1143001"/>
            <a:ext cx="83058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 </a:t>
            </a:r>
            <a:r>
              <a:rPr lang="en-US" altLang="en-US" sz="2800">
                <a:solidFill>
                  <a:srgbClr val="FF0000"/>
                </a:solidFill>
              </a:rPr>
              <a:t>titration</a:t>
            </a:r>
            <a:r>
              <a:rPr lang="en-US" altLang="en-US" sz="2800"/>
              <a:t> is a method used to determine the concentration of one substance through a reaction with a solution of known concentration.</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a:t>
            </a:r>
            <a:r>
              <a:rPr lang="en-US" altLang="en-US" sz="2800">
                <a:solidFill>
                  <a:srgbClr val="FF0000"/>
                </a:solidFill>
              </a:rPr>
              <a:t>titrant</a:t>
            </a:r>
            <a:r>
              <a:rPr lang="en-US" altLang="en-US" sz="2800"/>
              <a:t> is the solution in the burette.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a:t>
            </a:r>
            <a:r>
              <a:rPr lang="en-US" altLang="en-US" sz="2800">
                <a:solidFill>
                  <a:srgbClr val="FF0000"/>
                </a:solidFill>
              </a:rPr>
              <a:t>analyte</a:t>
            </a:r>
            <a:r>
              <a:rPr lang="en-US" altLang="en-US" sz="2800"/>
              <a:t> is the solution to be analysed and has an unknown concentration.</a:t>
            </a:r>
          </a:p>
        </p:txBody>
      </p:sp>
    </p:spTree>
    <p:extLst>
      <p:ext uri="{BB962C8B-B14F-4D97-AF65-F5344CB8AC3E}">
        <p14:creationId xmlns:p14="http://schemas.microsoft.com/office/powerpoint/2010/main" val="89510830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676400" y="96129"/>
            <a:ext cx="8458200" cy="457200"/>
          </a:xfrm>
        </p:spPr>
        <p:txBody>
          <a:bodyPr>
            <a:normAutofit fontScale="90000"/>
          </a:bodyPr>
          <a:lstStyle/>
          <a:p>
            <a:pPr eaLnBrk="1" hangingPunct="1"/>
            <a:r>
              <a:rPr lang="en-US" altLang="en-US" sz="2800" b="1" dirty="0">
                <a:solidFill>
                  <a:srgbClr val="FF0000"/>
                </a:solidFill>
                <a:cs typeface="Arial" panose="020B0604020202020204" pitchFamily="34" charset="0"/>
              </a:rPr>
              <a:t>Setup</a:t>
            </a:r>
          </a:p>
        </p:txBody>
      </p:sp>
      <p:sp>
        <p:nvSpPr>
          <p:cNvPr id="29699" name="TextBox 1"/>
          <p:cNvSpPr txBox="1">
            <a:spLocks noChangeArrowheads="1"/>
          </p:cNvSpPr>
          <p:nvPr/>
        </p:nvSpPr>
        <p:spPr bwMode="auto">
          <a:xfrm>
            <a:off x="1752600" y="1143001"/>
            <a:ext cx="83058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acid is usually placed in the burette and added to the base that is in the conical flask underneath.</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 base can etch the glass of the burette and change its ability to accurately measure volume. This is why the base is rarely used in the burette.</a:t>
            </a:r>
          </a:p>
          <a:p>
            <a:pPr eaLnBrk="1" hangingPunct="1">
              <a:lnSpc>
                <a:spcPct val="100000"/>
              </a:lnSpc>
              <a:spcBef>
                <a:spcPct val="0"/>
              </a:spcBef>
            </a:pPr>
            <a:endParaRPr lang="en-US" altLang="en-US" sz="2800"/>
          </a:p>
        </p:txBody>
      </p:sp>
    </p:spTree>
    <p:extLst>
      <p:ext uri="{BB962C8B-B14F-4D97-AF65-F5344CB8AC3E}">
        <p14:creationId xmlns:p14="http://schemas.microsoft.com/office/powerpoint/2010/main" val="308335927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solidFill>
                  <a:srgbClr val="FF0000"/>
                </a:solidFill>
                <a:cs typeface="Arial" panose="020B0604020202020204" pitchFamily="34" charset="0"/>
              </a:rPr>
              <a:t>Setup: use of indicator</a:t>
            </a:r>
          </a:p>
        </p:txBody>
      </p:sp>
      <p:sp>
        <p:nvSpPr>
          <p:cNvPr id="30723" name="TextBox 1"/>
          <p:cNvSpPr txBox="1">
            <a:spLocks noChangeArrowheads="1"/>
          </p:cNvSpPr>
          <p:nvPr/>
        </p:nvSpPr>
        <p:spPr bwMode="auto">
          <a:xfrm>
            <a:off x="1752600" y="1143001"/>
            <a:ext cx="83058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base (or solution in the conical flask) has 2–3 drops of an appropriate indicator added to it so the endpoint of the reaction can be determined.</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endpoint occurs when the equivalence point has been reached. The equivalence point is when the reacting mole ratio from the equation is present.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Then a small excess of acid or base is added so the indicator changes colour and indicates the reaction is complete.</a:t>
            </a:r>
          </a:p>
        </p:txBody>
      </p:sp>
    </p:spTree>
    <p:extLst>
      <p:ext uri="{BB962C8B-B14F-4D97-AF65-F5344CB8AC3E}">
        <p14:creationId xmlns:p14="http://schemas.microsoft.com/office/powerpoint/2010/main" val="353405214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solidFill>
                  <a:srgbClr val="FF0000"/>
                </a:solidFill>
                <a:cs typeface="Arial" panose="020B0604020202020204" pitchFamily="34" charset="0"/>
              </a:rPr>
              <a:t>Equivalence and endpoint</a:t>
            </a:r>
          </a:p>
        </p:txBody>
      </p:sp>
      <p:sp>
        <p:nvSpPr>
          <p:cNvPr id="5123" name="TextBox 1"/>
          <p:cNvSpPr txBox="1">
            <a:spLocks noChangeArrowheads="1"/>
          </p:cNvSpPr>
          <p:nvPr/>
        </p:nvSpPr>
        <p:spPr bwMode="auto">
          <a:xfrm>
            <a:off x="1752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t>Titrations make use of the </a:t>
            </a:r>
            <a:r>
              <a:rPr lang="en-US" altLang="en-US" sz="2800" dirty="0">
                <a:solidFill>
                  <a:srgbClr val="FF0000"/>
                </a:solidFill>
              </a:rPr>
              <a:t>equivalence point </a:t>
            </a:r>
            <a:r>
              <a:rPr lang="en-US" altLang="en-US" sz="2800" dirty="0"/>
              <a:t>of a reaction. </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solidFill>
                  <a:srgbClr val="FF0000"/>
                </a:solidFill>
              </a:rPr>
              <a:t>Equivalence point </a:t>
            </a:r>
            <a:r>
              <a:rPr lang="en-US" altLang="en-US" sz="2800" dirty="0"/>
              <a:t>– when reactants are present in the mole ratio given in the balanced equation.</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As most solutions are </a:t>
            </a:r>
            <a:r>
              <a:rPr lang="en-US" altLang="en-US" sz="2800" dirty="0" err="1"/>
              <a:t>colourless</a:t>
            </a:r>
            <a:r>
              <a:rPr lang="en-US" altLang="en-US" sz="2800" dirty="0"/>
              <a:t>, an acid–base indicator can be used to determine the </a:t>
            </a:r>
            <a:r>
              <a:rPr lang="en-US" altLang="en-US" sz="2800" dirty="0">
                <a:solidFill>
                  <a:srgbClr val="FF0000"/>
                </a:solidFill>
              </a:rPr>
              <a:t>endpoint</a:t>
            </a:r>
            <a:r>
              <a:rPr lang="en-US" altLang="en-US" sz="2800" dirty="0"/>
              <a:t>. This occurs when a small excess of acid or base, just after the equivalence point, causes the indicator to change </a:t>
            </a:r>
            <a:r>
              <a:rPr lang="en-US" altLang="en-US" sz="2800" dirty="0" err="1"/>
              <a:t>colour</a:t>
            </a:r>
            <a:r>
              <a:rPr lang="en-US" altLang="en-US" sz="2800" dirty="0"/>
              <a:t>.</a:t>
            </a:r>
          </a:p>
        </p:txBody>
      </p:sp>
    </p:spTree>
    <p:extLst>
      <p:ext uri="{BB962C8B-B14F-4D97-AF65-F5344CB8AC3E}">
        <p14:creationId xmlns:p14="http://schemas.microsoft.com/office/powerpoint/2010/main" val="148282865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solidFill>
                  <a:srgbClr val="FF0000"/>
                </a:solidFill>
                <a:cs typeface="Arial" panose="020B0604020202020204" pitchFamily="34" charset="0"/>
              </a:rPr>
              <a:t>Setup: conical flask</a:t>
            </a:r>
          </a:p>
        </p:txBody>
      </p:sp>
      <p:sp>
        <p:nvSpPr>
          <p:cNvPr id="31747" name="TextBox 1"/>
          <p:cNvSpPr txBox="1">
            <a:spLocks noChangeArrowheads="1"/>
          </p:cNvSpPr>
          <p:nvPr/>
        </p:nvSpPr>
        <p:spPr bwMode="auto">
          <a:xfrm>
            <a:off x="1752600" y="1143001"/>
            <a:ext cx="83058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 volumetric pipette is used to transfer an accurate volume of solution to the conical flask.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It is important that this exact volume is known for the calculations at the end of the titration.</a:t>
            </a:r>
          </a:p>
        </p:txBody>
      </p:sp>
    </p:spTree>
    <p:extLst>
      <p:ext uri="{BB962C8B-B14F-4D97-AF65-F5344CB8AC3E}">
        <p14:creationId xmlns:p14="http://schemas.microsoft.com/office/powerpoint/2010/main" val="12537651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solidFill>
                  <a:srgbClr val="FF0000"/>
                </a:solidFill>
                <a:cs typeface="Arial" panose="020B0604020202020204" pitchFamily="34" charset="0"/>
              </a:rPr>
              <a:t>Performing the titration</a:t>
            </a:r>
          </a:p>
        </p:txBody>
      </p:sp>
      <p:sp>
        <p:nvSpPr>
          <p:cNvPr id="32771" name="TextBox 1"/>
          <p:cNvSpPr txBox="1">
            <a:spLocks noChangeArrowheads="1"/>
          </p:cNvSpPr>
          <p:nvPr/>
        </p:nvSpPr>
        <p:spPr bwMode="auto">
          <a:xfrm>
            <a:off x="1752600" y="1143000"/>
            <a:ext cx="8305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solution in the burette is slowly added to the solution in the conical flask.</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As the endpoint nears, the burette solution should be added dropwise so that one drop into the conical flask results in a colour change.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This is the endpoint. The volume of the burette should be accurately recorded at this stage.</a:t>
            </a:r>
          </a:p>
        </p:txBody>
      </p:sp>
    </p:spTree>
    <p:extLst>
      <p:ext uri="{BB962C8B-B14F-4D97-AF65-F5344CB8AC3E}">
        <p14:creationId xmlns:p14="http://schemas.microsoft.com/office/powerpoint/2010/main" val="58774977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solidFill>
                  <a:srgbClr val="FF0000"/>
                </a:solidFill>
                <a:cs typeface="Arial" panose="020B0604020202020204" pitchFamily="34" charset="0"/>
              </a:rPr>
              <a:t>Concordant </a:t>
            </a:r>
            <a:r>
              <a:rPr lang="en-US" altLang="en-US" sz="2800" b="1" dirty="0" err="1">
                <a:solidFill>
                  <a:srgbClr val="FF0000"/>
                </a:solidFill>
                <a:cs typeface="Arial" panose="020B0604020202020204" pitchFamily="34" charset="0"/>
              </a:rPr>
              <a:t>titres</a:t>
            </a:r>
            <a:endParaRPr lang="en-US" altLang="en-US" sz="2800" b="1" dirty="0">
              <a:solidFill>
                <a:srgbClr val="FF0000"/>
              </a:solidFill>
              <a:cs typeface="Arial" panose="020B0604020202020204" pitchFamily="34" charset="0"/>
            </a:endParaRPr>
          </a:p>
        </p:txBody>
      </p:sp>
      <p:sp>
        <p:nvSpPr>
          <p:cNvPr id="33795" name="TextBox 1"/>
          <p:cNvSpPr txBox="1">
            <a:spLocks noChangeArrowheads="1"/>
          </p:cNvSpPr>
          <p:nvPr/>
        </p:nvSpPr>
        <p:spPr bwMode="auto">
          <a:xfrm>
            <a:off x="1752600" y="11430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This process should be repeated until three volumes with a very small range (about 0.03 mL) are achieved.</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Each of these volumes is called a titre and the goal is to get three concordant titres (the same volume or extremely close).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average of these three concordant values should be used in the final calculations.</a:t>
            </a:r>
          </a:p>
        </p:txBody>
      </p:sp>
    </p:spTree>
    <p:extLst>
      <p:ext uri="{BB962C8B-B14F-4D97-AF65-F5344CB8AC3E}">
        <p14:creationId xmlns:p14="http://schemas.microsoft.com/office/powerpoint/2010/main" val="344184408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6FAF0-E216-4859-B34A-AD69AE210120}"/>
              </a:ext>
            </a:extLst>
          </p:cNvPr>
          <p:cNvSpPr>
            <a:spLocks noGrp="1"/>
          </p:cNvSpPr>
          <p:nvPr>
            <p:ph type="title"/>
          </p:nvPr>
        </p:nvSpPr>
        <p:spPr>
          <a:xfrm>
            <a:off x="838200" y="365125"/>
            <a:ext cx="10515600" cy="1325563"/>
          </a:xfrm>
        </p:spPr>
        <p:txBody>
          <a:bodyPr/>
          <a:lstStyle/>
          <a:p>
            <a:r>
              <a:rPr lang="en-AU"/>
              <a:t>Points to remember</a:t>
            </a:r>
            <a:endParaRPr lang="en-AU" dirty="0"/>
          </a:p>
        </p:txBody>
      </p:sp>
      <p:pic>
        <p:nvPicPr>
          <p:cNvPr id="4" name="Content Placeholder 3">
            <a:extLst>
              <a:ext uri="{FF2B5EF4-FFF2-40B4-BE49-F238E27FC236}">
                <a16:creationId xmlns:a16="http://schemas.microsoft.com/office/drawing/2014/main" id="{7929B9B4-E4F4-4777-8B42-2222DAC83874}"/>
              </a:ext>
            </a:extLst>
          </p:cNvPr>
          <p:cNvPicPr>
            <a:picLocks noGrp="1" noChangeAspect="1"/>
          </p:cNvPicPr>
          <p:nvPr>
            <p:ph idx="1"/>
          </p:nvPr>
        </p:nvPicPr>
        <p:blipFill>
          <a:blip r:embed="rId2"/>
          <a:stretch>
            <a:fillRect/>
          </a:stretch>
        </p:blipFill>
        <p:spPr>
          <a:xfrm>
            <a:off x="1947862" y="2196306"/>
            <a:ext cx="8296275" cy="3609975"/>
          </a:xfrm>
          <a:prstGeom prst="rect">
            <a:avLst/>
          </a:prstGeom>
        </p:spPr>
      </p:pic>
    </p:spTree>
    <p:extLst>
      <p:ext uri="{BB962C8B-B14F-4D97-AF65-F5344CB8AC3E}">
        <p14:creationId xmlns:p14="http://schemas.microsoft.com/office/powerpoint/2010/main" val="3341178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5FE4-13FB-452A-B167-A913E7C80781}"/>
              </a:ext>
            </a:extLst>
          </p:cNvPr>
          <p:cNvSpPr>
            <a:spLocks noGrp="1"/>
          </p:cNvSpPr>
          <p:nvPr>
            <p:ph type="title"/>
          </p:nvPr>
        </p:nvSpPr>
        <p:spPr/>
        <p:txBody>
          <a:bodyPr/>
          <a:lstStyle/>
          <a:p>
            <a:endParaRPr lang="en-AU"/>
          </a:p>
        </p:txBody>
      </p:sp>
      <p:pic>
        <p:nvPicPr>
          <p:cNvPr id="4" name="Content Placeholder 3">
            <a:extLst>
              <a:ext uri="{FF2B5EF4-FFF2-40B4-BE49-F238E27FC236}">
                <a16:creationId xmlns:a16="http://schemas.microsoft.com/office/drawing/2014/main" id="{C0FABE4D-BB5F-4D36-A98B-B8D9A9C8F2B0}"/>
              </a:ext>
            </a:extLst>
          </p:cNvPr>
          <p:cNvPicPr>
            <a:picLocks noGrp="1" noChangeAspect="1"/>
          </p:cNvPicPr>
          <p:nvPr>
            <p:ph idx="1"/>
          </p:nvPr>
        </p:nvPicPr>
        <p:blipFill>
          <a:blip r:embed="rId2"/>
          <a:stretch>
            <a:fillRect/>
          </a:stretch>
        </p:blipFill>
        <p:spPr>
          <a:xfrm>
            <a:off x="838200" y="266468"/>
            <a:ext cx="9928909" cy="1998430"/>
          </a:xfrm>
          <a:prstGeom prst="rect">
            <a:avLst/>
          </a:prstGeom>
        </p:spPr>
      </p:pic>
      <p:sp>
        <p:nvSpPr>
          <p:cNvPr id="5" name="TextBox 4">
            <a:extLst>
              <a:ext uri="{FF2B5EF4-FFF2-40B4-BE49-F238E27FC236}">
                <a16:creationId xmlns:a16="http://schemas.microsoft.com/office/drawing/2014/main" id="{FC1B6E07-0390-40BD-BD04-40552438CFCE}"/>
              </a:ext>
            </a:extLst>
          </p:cNvPr>
          <p:cNvSpPr txBox="1"/>
          <p:nvPr/>
        </p:nvSpPr>
        <p:spPr>
          <a:xfrm flipH="1">
            <a:off x="838199" y="2785403"/>
            <a:ext cx="4521005" cy="1754326"/>
          </a:xfrm>
          <a:prstGeom prst="rect">
            <a:avLst/>
          </a:prstGeom>
          <a:noFill/>
        </p:spPr>
        <p:txBody>
          <a:bodyPr wrap="square" rtlCol="0">
            <a:spAutoFit/>
          </a:bodyPr>
          <a:lstStyle/>
          <a:p>
            <a:pPr marL="285750" indent="-285750">
              <a:buFont typeface="Arial" panose="020B0604020202020204" pitchFamily="34" charset="0"/>
              <a:buChar char="•"/>
            </a:pPr>
            <a:r>
              <a:rPr lang="en-AU" dirty="0"/>
              <a:t>Burettes are calibrated in the interval of 0.01 ml </a:t>
            </a:r>
          </a:p>
          <a:p>
            <a:pPr marL="285750" indent="-285750">
              <a:buFont typeface="Arial" panose="020B0604020202020204" pitchFamily="34" charset="0"/>
              <a:buChar char="•"/>
            </a:pPr>
            <a:r>
              <a:rPr lang="en-AU" dirty="0"/>
              <a:t>Reading is estimated to nearest 0.02 ml, concordant titres should be with 0.20 ml from highest to lowest ranges.</a:t>
            </a:r>
          </a:p>
          <a:p>
            <a:endParaRPr lang="en-AU" dirty="0"/>
          </a:p>
        </p:txBody>
      </p:sp>
      <p:pic>
        <p:nvPicPr>
          <p:cNvPr id="6" name="Picture 5">
            <a:extLst>
              <a:ext uri="{FF2B5EF4-FFF2-40B4-BE49-F238E27FC236}">
                <a16:creationId xmlns:a16="http://schemas.microsoft.com/office/drawing/2014/main" id="{2A16B613-F1FF-4AEC-8053-71A4DF4ADA94}"/>
              </a:ext>
            </a:extLst>
          </p:cNvPr>
          <p:cNvPicPr>
            <a:picLocks noChangeAspect="1"/>
          </p:cNvPicPr>
          <p:nvPr/>
        </p:nvPicPr>
        <p:blipFill>
          <a:blip r:embed="rId3"/>
          <a:stretch>
            <a:fillRect/>
          </a:stretch>
        </p:blipFill>
        <p:spPr>
          <a:xfrm>
            <a:off x="8521505" y="2471298"/>
            <a:ext cx="3162300" cy="3800475"/>
          </a:xfrm>
          <a:prstGeom prst="rect">
            <a:avLst/>
          </a:prstGeom>
        </p:spPr>
      </p:pic>
      <p:pic>
        <p:nvPicPr>
          <p:cNvPr id="7" name="Picture 6">
            <a:extLst>
              <a:ext uri="{FF2B5EF4-FFF2-40B4-BE49-F238E27FC236}">
                <a16:creationId xmlns:a16="http://schemas.microsoft.com/office/drawing/2014/main" id="{1AEB8566-1A49-486D-B663-1DA61679946B}"/>
              </a:ext>
            </a:extLst>
          </p:cNvPr>
          <p:cNvPicPr>
            <a:picLocks noChangeAspect="1"/>
          </p:cNvPicPr>
          <p:nvPr/>
        </p:nvPicPr>
        <p:blipFill>
          <a:blip r:embed="rId4"/>
          <a:stretch>
            <a:fillRect/>
          </a:stretch>
        </p:blipFill>
        <p:spPr>
          <a:xfrm>
            <a:off x="4928264" y="2704660"/>
            <a:ext cx="3333750" cy="3333750"/>
          </a:xfrm>
          <a:prstGeom prst="rect">
            <a:avLst/>
          </a:prstGeom>
        </p:spPr>
      </p:pic>
    </p:spTree>
    <p:extLst>
      <p:ext uri="{BB962C8B-B14F-4D97-AF65-F5344CB8AC3E}">
        <p14:creationId xmlns:p14="http://schemas.microsoft.com/office/powerpoint/2010/main" val="25228839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solidFill>
                  <a:srgbClr val="FF0000"/>
                </a:solidFill>
                <a:cs typeface="Arial" panose="020B0604020202020204" pitchFamily="34" charset="0"/>
              </a:rPr>
              <a:t>Calculations</a:t>
            </a:r>
          </a:p>
        </p:txBody>
      </p:sp>
      <p:sp>
        <p:nvSpPr>
          <p:cNvPr id="70659" name="TextBox 1"/>
          <p:cNvSpPr txBox="1">
            <a:spLocks noChangeArrowheads="1"/>
          </p:cNvSpPr>
          <p:nvPr/>
        </p:nvSpPr>
        <p:spPr bwMode="auto">
          <a:xfrm>
            <a:off x="1752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The balanced chemical equation gives the reacting mole ratio. Steps to calculating the unknown concentration are:</a:t>
            </a:r>
          </a:p>
          <a:p>
            <a:pPr eaLnBrk="1" hangingPunct="1">
              <a:lnSpc>
                <a:spcPct val="100000"/>
              </a:lnSpc>
              <a:spcBef>
                <a:spcPct val="0"/>
              </a:spcBef>
              <a:defRPr/>
            </a:pPr>
            <a:endParaRPr lang="en-US" altLang="en-US" sz="2800" dirty="0"/>
          </a:p>
          <a:p>
            <a:pPr marL="338138" indent="-338138">
              <a:lnSpc>
                <a:spcPct val="100000"/>
              </a:lnSpc>
              <a:spcBef>
                <a:spcPct val="0"/>
              </a:spcBef>
              <a:defRPr/>
            </a:pPr>
            <a:r>
              <a:rPr lang="en-US" altLang="en-US" sz="2800" dirty="0"/>
              <a:t>1	Calculate the number of moles of the known substance (usually using volume and concentration – both measured during the titration).</a:t>
            </a:r>
          </a:p>
          <a:p>
            <a:pPr marL="338138" indent="-338138">
              <a:lnSpc>
                <a:spcPct val="100000"/>
              </a:lnSpc>
              <a:spcBef>
                <a:spcPct val="0"/>
              </a:spcBef>
              <a:defRPr/>
            </a:pPr>
            <a:r>
              <a:rPr lang="en-US" altLang="en-US" sz="2800" dirty="0"/>
              <a:t>2	Use the reacting mole ratio to calculate the moles of the unknown.</a:t>
            </a:r>
          </a:p>
          <a:p>
            <a:pPr marL="338138" indent="-338138">
              <a:lnSpc>
                <a:spcPct val="100000"/>
              </a:lnSpc>
              <a:spcBef>
                <a:spcPct val="0"/>
              </a:spcBef>
              <a:defRPr/>
            </a:pPr>
            <a:r>
              <a:rPr lang="en-US" altLang="en-US" sz="2800" dirty="0"/>
              <a:t>3	Calculate the concentration of the unknown.</a:t>
            </a:r>
          </a:p>
        </p:txBody>
      </p:sp>
    </p:spTree>
    <p:extLst>
      <p:ext uri="{BB962C8B-B14F-4D97-AF65-F5344CB8AC3E}">
        <p14:creationId xmlns:p14="http://schemas.microsoft.com/office/powerpoint/2010/main" val="8846029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solidFill>
                  <a:srgbClr val="FF0000"/>
                </a:solidFill>
                <a:cs typeface="Arial" panose="020B0604020202020204" pitchFamily="34" charset="0"/>
              </a:rPr>
              <a:t>Choice of indicator</a:t>
            </a:r>
          </a:p>
        </p:txBody>
      </p:sp>
      <p:sp>
        <p:nvSpPr>
          <p:cNvPr id="35843" name="TextBox 1"/>
          <p:cNvSpPr txBox="1">
            <a:spLocks noChangeArrowheads="1"/>
          </p:cNvSpPr>
          <p:nvPr/>
        </p:nvSpPr>
        <p:spPr bwMode="auto">
          <a:xfrm>
            <a:off x="1752600" y="1143000"/>
            <a:ext cx="8305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As the equivalence point for acid–base reactions varies depending on the strength of the acid and base, the indicator must change within the equivalence point for the reaction being used.</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Strong acids completely ionise in water, while weak acids only partially ionise. Thus, their reactions with bases will vary and reach completion at a pH that will vary with each reaction.</a:t>
            </a:r>
          </a:p>
        </p:txBody>
      </p:sp>
    </p:spTree>
    <p:extLst>
      <p:ext uri="{BB962C8B-B14F-4D97-AF65-F5344CB8AC3E}">
        <p14:creationId xmlns:p14="http://schemas.microsoft.com/office/powerpoint/2010/main" val="395514442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solidFill>
                  <a:srgbClr val="FF0000"/>
                </a:solidFill>
                <a:cs typeface="Arial" panose="020B0604020202020204" pitchFamily="34" charset="0"/>
              </a:rPr>
              <a:t>Choice of indicator</a:t>
            </a:r>
          </a:p>
        </p:txBody>
      </p:sp>
      <p:sp>
        <p:nvSpPr>
          <p:cNvPr id="36867" name="TextBox 1"/>
          <p:cNvSpPr txBox="1">
            <a:spLocks noChangeArrowheads="1"/>
          </p:cNvSpPr>
          <p:nvPr/>
        </p:nvSpPr>
        <p:spPr bwMode="auto">
          <a:xfrm>
            <a:off x="1752600" y="11430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Examples of indicators used in strong/weak acid–base titrations are shown below.</a:t>
            </a:r>
          </a:p>
        </p:txBody>
      </p:sp>
      <p:pic>
        <p:nvPicPr>
          <p:cNvPr id="3686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2286000"/>
            <a:ext cx="795337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043177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solidFill>
                  <a:srgbClr val="FF0000"/>
                </a:solidFill>
                <a:cs typeface="Arial" panose="020B0604020202020204" pitchFamily="34" charset="0"/>
              </a:rPr>
              <a:t>Choice of indicator</a:t>
            </a:r>
          </a:p>
        </p:txBody>
      </p:sp>
      <p:sp>
        <p:nvSpPr>
          <p:cNvPr id="32770" name="TextBox 1"/>
          <p:cNvSpPr txBox="1">
            <a:spLocks noChangeArrowheads="1"/>
          </p:cNvSpPr>
          <p:nvPr/>
        </p:nvSpPr>
        <p:spPr bwMode="auto">
          <a:xfrm>
            <a:off x="1752600" y="1143000"/>
            <a:ext cx="8305800" cy="4400550"/>
          </a:xfrm>
          <a:prstGeom prst="rect">
            <a:avLst/>
          </a:prstGeom>
          <a:noFill/>
          <a:ln>
            <a:noFill/>
          </a:ln>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To determine the indicator to use in a titration:</a:t>
            </a:r>
          </a:p>
          <a:p>
            <a:pPr eaLnBrk="1" hangingPunct="1">
              <a:lnSpc>
                <a:spcPct val="100000"/>
              </a:lnSpc>
              <a:spcBef>
                <a:spcPct val="0"/>
              </a:spcBef>
              <a:defRPr/>
            </a:pPr>
            <a:endParaRPr lang="en-US" altLang="en-US" sz="2800" dirty="0"/>
          </a:p>
          <a:p>
            <a:pPr marL="338138" indent="-338138">
              <a:lnSpc>
                <a:spcPct val="100000"/>
              </a:lnSpc>
              <a:spcBef>
                <a:spcPct val="0"/>
              </a:spcBef>
              <a:buFontTx/>
              <a:buChar char="•"/>
              <a:defRPr/>
            </a:pPr>
            <a:r>
              <a:rPr lang="en-US" altLang="en-US" sz="2800" dirty="0"/>
              <a:t>Identify the salt that is formed as part of the acid–base reaction.</a:t>
            </a:r>
          </a:p>
          <a:p>
            <a:pPr marL="338138" indent="-338138">
              <a:lnSpc>
                <a:spcPct val="100000"/>
              </a:lnSpc>
              <a:spcBef>
                <a:spcPct val="0"/>
              </a:spcBef>
              <a:buFontTx/>
              <a:buChar char="•"/>
              <a:defRPr/>
            </a:pPr>
            <a:r>
              <a:rPr lang="en-US" altLang="en-US" sz="2800" dirty="0"/>
              <a:t>Determine whether either ion in the salt is a weak acid or weak base.</a:t>
            </a:r>
          </a:p>
          <a:p>
            <a:pPr marL="338138" indent="-338138">
              <a:lnSpc>
                <a:spcPct val="100000"/>
              </a:lnSpc>
              <a:spcBef>
                <a:spcPct val="0"/>
              </a:spcBef>
              <a:buFontTx/>
              <a:buChar char="•"/>
              <a:defRPr/>
            </a:pPr>
            <a:r>
              <a:rPr lang="en-US" altLang="en-US" sz="2800" dirty="0"/>
              <a:t>Decide whether the resultant solution will have a neutral, acidic or basic </a:t>
            </a:r>
            <a:r>
              <a:rPr lang="en-US" altLang="en-US" sz="2800" dirty="0" err="1"/>
              <a:t>pH.</a:t>
            </a:r>
            <a:endParaRPr lang="en-US" altLang="en-US" sz="2800" dirty="0"/>
          </a:p>
          <a:p>
            <a:pPr marL="338138" indent="-338138">
              <a:lnSpc>
                <a:spcPct val="100000"/>
              </a:lnSpc>
              <a:spcBef>
                <a:spcPct val="0"/>
              </a:spcBef>
              <a:buFontTx/>
              <a:buChar char="•"/>
              <a:defRPr/>
            </a:pPr>
            <a:r>
              <a:rPr lang="en-US" altLang="en-US" sz="2800" dirty="0"/>
              <a:t>Choose an indicator that changes in this resultant pH range.</a:t>
            </a:r>
          </a:p>
        </p:txBody>
      </p:sp>
    </p:spTree>
    <p:extLst>
      <p:ext uri="{BB962C8B-B14F-4D97-AF65-F5344CB8AC3E}">
        <p14:creationId xmlns:p14="http://schemas.microsoft.com/office/powerpoint/2010/main" val="112055909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ctrTitle"/>
          </p:nvPr>
        </p:nvSpPr>
        <p:spPr>
          <a:xfrm>
            <a:off x="1676400" y="1981201"/>
            <a:ext cx="7772400" cy="860425"/>
          </a:xfrm>
        </p:spPr>
        <p:txBody>
          <a:bodyPr>
            <a:normAutofit fontScale="90000"/>
          </a:bodyPr>
          <a:lstStyle/>
          <a:p>
            <a:pPr eaLnBrk="1" hangingPunct="1"/>
            <a:r>
              <a:rPr lang="en-US" altLang="en-US">
                <a:cs typeface="Arial" panose="020B0604020202020204" pitchFamily="34" charset="0"/>
              </a:rPr>
              <a:t>Chapter 4: Volumetric analysis</a:t>
            </a:r>
          </a:p>
        </p:txBody>
      </p:sp>
      <p:sp>
        <p:nvSpPr>
          <p:cNvPr id="38915" name="TextBox 1"/>
          <p:cNvSpPr txBox="1">
            <a:spLocks noChangeArrowheads="1"/>
          </p:cNvSpPr>
          <p:nvPr/>
        </p:nvSpPr>
        <p:spPr bwMode="auto">
          <a:xfrm>
            <a:off x="1676400" y="3429000"/>
            <a:ext cx="3124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b="1">
                <a:solidFill>
                  <a:schemeClr val="bg1"/>
                </a:solidFill>
                <a:cs typeface="Arial" panose="020B0604020202020204" pitchFamily="34" charset="0"/>
              </a:rPr>
              <a:t>Other types of titration</a:t>
            </a:r>
            <a:endParaRPr lang="en-AU" altLang="en-US" b="1">
              <a:solidFill>
                <a:schemeClr val="bg1"/>
              </a:solidFill>
            </a:endParaRPr>
          </a:p>
        </p:txBody>
      </p:sp>
    </p:spTree>
    <p:extLst>
      <p:ext uri="{BB962C8B-B14F-4D97-AF65-F5344CB8AC3E}">
        <p14:creationId xmlns:p14="http://schemas.microsoft.com/office/powerpoint/2010/main" val="174316476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err="1">
                <a:solidFill>
                  <a:srgbClr val="FF0000"/>
                </a:solidFill>
                <a:cs typeface="Arial" panose="020B0604020202020204" pitchFamily="34" charset="0"/>
              </a:rPr>
              <a:t>Specialised</a:t>
            </a:r>
            <a:r>
              <a:rPr lang="en-US" altLang="en-US" sz="2800" b="1" dirty="0">
                <a:solidFill>
                  <a:srgbClr val="FF0000"/>
                </a:solidFill>
                <a:cs typeface="Arial" panose="020B0604020202020204" pitchFamily="34" charset="0"/>
              </a:rPr>
              <a:t> glassware: parallax error</a:t>
            </a:r>
          </a:p>
        </p:txBody>
      </p:sp>
      <p:sp>
        <p:nvSpPr>
          <p:cNvPr id="6147" name="TextBox 1"/>
          <p:cNvSpPr txBox="1">
            <a:spLocks noChangeArrowheads="1"/>
          </p:cNvSpPr>
          <p:nvPr/>
        </p:nvSpPr>
        <p:spPr bwMode="auto">
          <a:xfrm>
            <a:off x="1752600" y="1143000"/>
            <a:ext cx="4114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t>A titration involves </a:t>
            </a:r>
            <a:r>
              <a:rPr lang="en-US" altLang="en-US" sz="2800" dirty="0" err="1"/>
              <a:t>specialised</a:t>
            </a:r>
            <a:r>
              <a:rPr lang="en-US" altLang="en-US" sz="2800" dirty="0"/>
              <a:t>, calibrated glassware designed to deliver and measure very specific volumes of solution. </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When reading this glassware it is important to </a:t>
            </a:r>
            <a:r>
              <a:rPr lang="en-US" altLang="en-US" sz="2800" dirty="0" err="1"/>
              <a:t>minimise</a:t>
            </a:r>
            <a:r>
              <a:rPr lang="en-US" altLang="en-US" sz="2800" dirty="0"/>
              <a:t> parallax error.</a:t>
            </a:r>
          </a:p>
        </p:txBody>
      </p:sp>
      <p:pic>
        <p:nvPicPr>
          <p:cNvPr id="614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19801" y="1295400"/>
            <a:ext cx="4391025"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59092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a:solidFill>
                  <a:schemeClr val="bg1"/>
                </a:solidFill>
                <a:cs typeface="Arial" panose="020B0604020202020204" pitchFamily="34" charset="0"/>
              </a:rPr>
              <a:t>Three types of titrations</a:t>
            </a:r>
          </a:p>
        </p:txBody>
      </p:sp>
      <p:sp>
        <p:nvSpPr>
          <p:cNvPr id="18434" name="TextBox 1"/>
          <p:cNvSpPr txBox="1">
            <a:spLocks noChangeArrowheads="1"/>
          </p:cNvSpPr>
          <p:nvPr/>
        </p:nvSpPr>
        <p:spPr bwMode="auto">
          <a:xfrm>
            <a:off x="1752600" y="1143000"/>
            <a:ext cx="8305800" cy="4400550"/>
          </a:xfrm>
          <a:prstGeom prst="rect">
            <a:avLst/>
          </a:prstGeom>
          <a:noFill/>
          <a:ln>
            <a:noFill/>
          </a:ln>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Other methods of performing titrations that are different to a simple acid–base titration are:</a:t>
            </a:r>
          </a:p>
          <a:p>
            <a:pPr eaLnBrk="1" hangingPunct="1">
              <a:lnSpc>
                <a:spcPct val="100000"/>
              </a:lnSpc>
              <a:spcBef>
                <a:spcPct val="0"/>
              </a:spcBef>
              <a:defRPr/>
            </a:pPr>
            <a:endParaRPr lang="en-US" altLang="en-US" sz="2800" dirty="0"/>
          </a:p>
          <a:p>
            <a:pPr marL="338138" indent="-338138">
              <a:lnSpc>
                <a:spcPct val="100000"/>
              </a:lnSpc>
              <a:spcBef>
                <a:spcPct val="0"/>
              </a:spcBef>
              <a:buFontTx/>
              <a:buChar char="•"/>
              <a:defRPr/>
            </a:pPr>
            <a:r>
              <a:rPr lang="en-US" altLang="en-US" sz="2800" dirty="0"/>
              <a:t>using a pH curve to determine endpoint when an indicator is not an option</a:t>
            </a:r>
          </a:p>
          <a:p>
            <a:pPr marL="338138" indent="-338138">
              <a:lnSpc>
                <a:spcPct val="100000"/>
              </a:lnSpc>
              <a:spcBef>
                <a:spcPct val="0"/>
              </a:spcBef>
              <a:buFontTx/>
              <a:buChar char="•"/>
              <a:defRPr/>
            </a:pPr>
            <a:r>
              <a:rPr lang="en-US" altLang="en-US" sz="2800" dirty="0"/>
              <a:t>using a back titration to determine the concentration of a substance that is not able to be used directly in a titration</a:t>
            </a:r>
          </a:p>
          <a:p>
            <a:pPr marL="338138" indent="-338138">
              <a:lnSpc>
                <a:spcPct val="100000"/>
              </a:lnSpc>
              <a:spcBef>
                <a:spcPct val="0"/>
              </a:spcBef>
              <a:buFontTx/>
              <a:buChar char="•"/>
              <a:defRPr/>
            </a:pPr>
            <a:r>
              <a:rPr lang="en-US" altLang="en-US" sz="2800" dirty="0"/>
              <a:t>using redox chemicals that have their own </a:t>
            </a:r>
            <a:r>
              <a:rPr lang="en-US" altLang="en-US" sz="2800" dirty="0" err="1"/>
              <a:t>colour</a:t>
            </a:r>
            <a:r>
              <a:rPr lang="en-US" altLang="en-US" sz="2800" dirty="0"/>
              <a:t> so no indicator is necessary.</a:t>
            </a:r>
          </a:p>
        </p:txBody>
      </p:sp>
    </p:spTree>
    <p:extLst>
      <p:ext uri="{BB962C8B-B14F-4D97-AF65-F5344CB8AC3E}">
        <p14:creationId xmlns:p14="http://schemas.microsoft.com/office/powerpoint/2010/main" val="175664972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a:solidFill>
                  <a:schemeClr val="bg1"/>
                </a:solidFill>
                <a:cs typeface="Arial" panose="020B0604020202020204" pitchFamily="34" charset="0"/>
              </a:rPr>
              <a:t>Titration curves</a:t>
            </a:r>
          </a:p>
        </p:txBody>
      </p:sp>
      <p:sp>
        <p:nvSpPr>
          <p:cNvPr id="40963" name="TextBox 1"/>
          <p:cNvSpPr txBox="1">
            <a:spLocks noChangeArrowheads="1"/>
          </p:cNvSpPr>
          <p:nvPr/>
        </p:nvSpPr>
        <p:spPr bwMode="auto">
          <a:xfrm>
            <a:off x="1752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Titration curves are used when an indicator would not give a clear endpoint; for example, when the solution has a colour.</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Use of a pH meter to plot the pH at various points of the titration allows determination of the equivalence point.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 graph is produced that shows the pH against a volume of acid or base added (usually acid). The pH will decrease if acid is added.</a:t>
            </a:r>
          </a:p>
        </p:txBody>
      </p:sp>
    </p:spTree>
    <p:extLst>
      <p:ext uri="{BB962C8B-B14F-4D97-AF65-F5344CB8AC3E}">
        <p14:creationId xmlns:p14="http://schemas.microsoft.com/office/powerpoint/2010/main" val="155413503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a:solidFill>
                  <a:schemeClr val="bg1"/>
                </a:solidFill>
                <a:cs typeface="Arial" panose="020B0604020202020204" pitchFamily="34" charset="0"/>
              </a:rPr>
              <a:t>Titration curves</a:t>
            </a:r>
          </a:p>
        </p:txBody>
      </p:sp>
      <p:sp>
        <p:nvSpPr>
          <p:cNvPr id="41987" name="TextBox 1"/>
          <p:cNvSpPr txBox="1">
            <a:spLocks noChangeArrowheads="1"/>
          </p:cNvSpPr>
          <p:nvPr/>
        </p:nvSpPr>
        <p:spPr bwMode="auto">
          <a:xfrm>
            <a:off x="1752600" y="1143000"/>
            <a:ext cx="38862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Once the graph is plotted, the equivalence point can be easily determined by finding the middle of the sharp drop in pH.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volume of acid is read off the graph and used in calculations.</a:t>
            </a:r>
          </a:p>
        </p:txBody>
      </p:sp>
      <p:pic>
        <p:nvPicPr>
          <p:cNvPr id="4198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990600"/>
            <a:ext cx="4356100"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322771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a:solidFill>
                  <a:schemeClr val="bg1"/>
                </a:solidFill>
                <a:cs typeface="Arial" panose="020B0604020202020204" pitchFamily="34" charset="0"/>
              </a:rPr>
              <a:t>Titration curves</a:t>
            </a:r>
          </a:p>
        </p:txBody>
      </p:sp>
      <p:sp>
        <p:nvSpPr>
          <p:cNvPr id="43011" name="TextBox 1"/>
          <p:cNvSpPr txBox="1">
            <a:spLocks noChangeArrowheads="1"/>
          </p:cNvSpPr>
          <p:nvPr/>
        </p:nvSpPr>
        <p:spPr bwMode="auto">
          <a:xfrm>
            <a:off x="1752600" y="990600"/>
            <a:ext cx="8305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When strong/weak acid/base combinations are used, the graph shape changes, but the method used is the same.</a:t>
            </a:r>
          </a:p>
        </p:txBody>
      </p:sp>
      <p:pic>
        <p:nvPicPr>
          <p:cNvPr id="4301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514600"/>
            <a:ext cx="4749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97625" y="2514600"/>
            <a:ext cx="4241800"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766847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a:solidFill>
                  <a:schemeClr val="bg1"/>
                </a:solidFill>
                <a:cs typeface="Arial" panose="020B0604020202020204" pitchFamily="34" charset="0"/>
              </a:rPr>
              <a:t>Back titrations</a:t>
            </a:r>
          </a:p>
        </p:txBody>
      </p:sp>
      <p:sp>
        <p:nvSpPr>
          <p:cNvPr id="26626" name="TextBox 1"/>
          <p:cNvSpPr txBox="1">
            <a:spLocks noChangeArrowheads="1"/>
          </p:cNvSpPr>
          <p:nvPr/>
        </p:nvSpPr>
        <p:spPr bwMode="auto">
          <a:xfrm>
            <a:off x="1752600" y="1143000"/>
            <a:ext cx="8305800" cy="4400550"/>
          </a:xfrm>
          <a:prstGeom prst="rect">
            <a:avLst/>
          </a:prstGeom>
          <a:noFill/>
          <a:ln>
            <a:noFill/>
          </a:ln>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Sometimes it is not possible to use a chemical directly in a titration:</a:t>
            </a:r>
          </a:p>
          <a:p>
            <a:pPr eaLnBrk="1" hangingPunct="1">
              <a:lnSpc>
                <a:spcPct val="100000"/>
              </a:lnSpc>
              <a:spcBef>
                <a:spcPct val="0"/>
              </a:spcBef>
              <a:defRPr/>
            </a:pPr>
            <a:endParaRPr lang="en-US" altLang="en-US" sz="2800" dirty="0"/>
          </a:p>
          <a:p>
            <a:pPr marL="338138" indent="-338138">
              <a:lnSpc>
                <a:spcPct val="100000"/>
              </a:lnSpc>
              <a:spcBef>
                <a:spcPct val="0"/>
              </a:spcBef>
              <a:buFontTx/>
              <a:buChar char="•"/>
              <a:defRPr/>
            </a:pPr>
            <a:r>
              <a:rPr lang="en-US" altLang="en-US" sz="2800" dirty="0"/>
              <a:t>Sample is not soluble in water but will react with other chemicals to form a solution</a:t>
            </a:r>
          </a:p>
          <a:p>
            <a:pPr marL="338138" indent="-338138">
              <a:lnSpc>
                <a:spcPct val="100000"/>
              </a:lnSpc>
              <a:spcBef>
                <a:spcPct val="0"/>
              </a:spcBef>
              <a:buFontTx/>
              <a:buChar char="•"/>
              <a:defRPr/>
            </a:pPr>
            <a:r>
              <a:rPr lang="en-US" altLang="en-US" sz="2800" dirty="0"/>
              <a:t>Sample is toxic</a:t>
            </a:r>
          </a:p>
          <a:p>
            <a:pPr marL="338138" indent="-338138">
              <a:lnSpc>
                <a:spcPct val="100000"/>
              </a:lnSpc>
              <a:spcBef>
                <a:spcPct val="0"/>
              </a:spcBef>
              <a:buFontTx/>
              <a:buChar char="•"/>
              <a:defRPr/>
            </a:pPr>
            <a:r>
              <a:rPr lang="en-US" altLang="en-US" sz="2800" dirty="0"/>
              <a:t>Sample is gaseous or volatile</a:t>
            </a:r>
          </a:p>
          <a:p>
            <a:pPr marL="338138" indent="-338138">
              <a:lnSpc>
                <a:spcPct val="100000"/>
              </a:lnSpc>
              <a:spcBef>
                <a:spcPct val="0"/>
              </a:spcBef>
              <a:buFontTx/>
              <a:buChar char="•"/>
              <a:defRPr/>
            </a:pPr>
            <a:r>
              <a:rPr lang="en-US" altLang="en-US" sz="2800" dirty="0"/>
              <a:t>Sample has very low reactivity and needs heating or pressure for a reaction to occur in a reasonable time</a:t>
            </a:r>
          </a:p>
        </p:txBody>
      </p:sp>
    </p:spTree>
    <p:extLst>
      <p:ext uri="{BB962C8B-B14F-4D97-AF65-F5344CB8AC3E}">
        <p14:creationId xmlns:p14="http://schemas.microsoft.com/office/powerpoint/2010/main" val="36702021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a:solidFill>
                  <a:schemeClr val="bg1"/>
                </a:solidFill>
                <a:cs typeface="Arial" panose="020B0604020202020204" pitchFamily="34" charset="0"/>
              </a:rPr>
              <a:t>Back titrations: an example</a:t>
            </a:r>
          </a:p>
        </p:txBody>
      </p:sp>
      <p:sp>
        <p:nvSpPr>
          <p:cNvPr id="45059" name="TextBox 1"/>
          <p:cNvSpPr txBox="1">
            <a:spLocks noChangeArrowheads="1"/>
          </p:cNvSpPr>
          <p:nvPr/>
        </p:nvSpPr>
        <p:spPr bwMode="auto">
          <a:xfrm>
            <a:off x="1752600" y="11430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Calcium carbonate is not soluble in water so it cannot be used in solution form during a titration.</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If added to hydrochloric acid, a solution of calcium chloride forms:</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amount of HCl added is known, but also in excess. The final solution contains this excess of acid. </a:t>
            </a:r>
          </a:p>
        </p:txBody>
      </p:sp>
      <p:pic>
        <p:nvPicPr>
          <p:cNvPr id="4506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429000"/>
            <a:ext cx="80772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856833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a:solidFill>
                  <a:schemeClr val="bg1"/>
                </a:solidFill>
                <a:cs typeface="Arial" panose="020B0604020202020204" pitchFamily="34" charset="0"/>
              </a:rPr>
              <a:t>Back titrations: an example</a:t>
            </a:r>
          </a:p>
        </p:txBody>
      </p:sp>
      <p:sp>
        <p:nvSpPr>
          <p:cNvPr id="46083" name="TextBox 1"/>
          <p:cNvSpPr txBox="1">
            <a:spLocks noChangeArrowheads="1"/>
          </p:cNvSpPr>
          <p:nvPr/>
        </p:nvSpPr>
        <p:spPr bwMode="auto">
          <a:xfrm>
            <a:off x="1752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final solution, with excess acid, is titrated against a base to determine the amount of acid present.</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This value is subtracted from the initial amount of acid added to determine the amount of acid that reacted with the calcium carbonate.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reacting mole ratio from the equation then gives the amount, and hence mass of calcium carbonate present.</a:t>
            </a:r>
          </a:p>
        </p:txBody>
      </p:sp>
    </p:spTree>
    <p:extLst>
      <p:ext uri="{BB962C8B-B14F-4D97-AF65-F5344CB8AC3E}">
        <p14:creationId xmlns:p14="http://schemas.microsoft.com/office/powerpoint/2010/main" val="394127570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a:solidFill>
                  <a:schemeClr val="bg1"/>
                </a:solidFill>
                <a:cs typeface="Arial" panose="020B0604020202020204" pitchFamily="34" charset="0"/>
              </a:rPr>
              <a:t>Redox titrations</a:t>
            </a:r>
          </a:p>
        </p:txBody>
      </p:sp>
      <p:sp>
        <p:nvSpPr>
          <p:cNvPr id="47107" name="TextBox 1"/>
          <p:cNvSpPr txBox="1">
            <a:spLocks noChangeArrowheads="1"/>
          </p:cNvSpPr>
          <p:nvPr/>
        </p:nvSpPr>
        <p:spPr bwMode="auto">
          <a:xfrm>
            <a:off x="1752600" y="11430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 redox reaction can be used in a titration.</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In the following reaction, the permanganate ions, MnO</a:t>
            </a:r>
            <a:r>
              <a:rPr lang="en-US" altLang="en-US" sz="2800" baseline="-25000"/>
              <a:t>4</a:t>
            </a:r>
            <a:r>
              <a:rPr lang="en-US" altLang="en-US" sz="2800" baseline="30000"/>
              <a:t>–</a:t>
            </a:r>
            <a:r>
              <a:rPr lang="en-US" altLang="en-US" sz="2800"/>
              <a:t>, are purple but the manganese ions, Mn</a:t>
            </a:r>
            <a:r>
              <a:rPr lang="en-US" altLang="en-US" sz="2800" baseline="30000"/>
              <a:t>2+</a:t>
            </a:r>
            <a:r>
              <a:rPr lang="en-US" altLang="en-US" sz="2800"/>
              <a:t>, are colourless.</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colours of the chemicals themselves can be used as the indicator. When the solution turns purple, the endpoint has been reached.</a:t>
            </a:r>
          </a:p>
        </p:txBody>
      </p:sp>
      <p:pic>
        <p:nvPicPr>
          <p:cNvPr id="4710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429000"/>
            <a:ext cx="78501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8351045"/>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a:solidFill>
                  <a:schemeClr val="bg1"/>
                </a:solidFill>
                <a:cs typeface="Arial" panose="020B0604020202020204" pitchFamily="34" charset="0"/>
              </a:rPr>
              <a:t>Redox titrations</a:t>
            </a:r>
          </a:p>
        </p:txBody>
      </p:sp>
      <p:sp>
        <p:nvSpPr>
          <p:cNvPr id="48131" name="TextBox 1"/>
          <p:cNvSpPr txBox="1">
            <a:spLocks noChangeArrowheads="1"/>
          </p:cNvSpPr>
          <p:nvPr/>
        </p:nvSpPr>
        <p:spPr bwMode="auto">
          <a:xfrm>
            <a:off x="1752600" y="1143000"/>
            <a:ext cx="8305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If the chemicals are colourless, but an acid or base is being used, then an acid–base indicator can be used to determine the endpoint.</a:t>
            </a:r>
          </a:p>
        </p:txBody>
      </p:sp>
    </p:spTree>
    <p:extLst>
      <p:ext uri="{BB962C8B-B14F-4D97-AF65-F5344CB8AC3E}">
        <p14:creationId xmlns:p14="http://schemas.microsoft.com/office/powerpoint/2010/main" val="9967390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solidFill>
                  <a:srgbClr val="FF0000"/>
                </a:solidFill>
                <a:cs typeface="Arial" panose="020B0604020202020204" pitchFamily="34" charset="0"/>
              </a:rPr>
              <a:t>Volumetric flask</a:t>
            </a:r>
          </a:p>
        </p:txBody>
      </p:sp>
      <p:sp>
        <p:nvSpPr>
          <p:cNvPr id="7171" name="TextBox 1"/>
          <p:cNvSpPr txBox="1">
            <a:spLocks noChangeArrowheads="1"/>
          </p:cNvSpPr>
          <p:nvPr/>
        </p:nvSpPr>
        <p:spPr bwMode="auto">
          <a:xfrm>
            <a:off x="1752600" y="1143000"/>
            <a:ext cx="63246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t>A flat-bottomed flask with a narrow neck.</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The line on the neck is the calibration mark and, when filled correctly to this line, the volume of solution will be exact.</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It should always be rinsed with water to remove any contaminants prior to use.</a:t>
            </a:r>
          </a:p>
        </p:txBody>
      </p:sp>
      <p:pic>
        <p:nvPicPr>
          <p:cNvPr id="717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34401" y="914400"/>
            <a:ext cx="1768475"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094511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solidFill>
                  <a:srgbClr val="FF0000"/>
                </a:solidFill>
                <a:cs typeface="Arial" panose="020B0604020202020204" pitchFamily="34" charset="0"/>
              </a:rPr>
              <a:t>Volumetric flask</a:t>
            </a:r>
          </a:p>
        </p:txBody>
      </p:sp>
      <p:sp>
        <p:nvSpPr>
          <p:cNvPr id="8195" name="TextBox 1"/>
          <p:cNvSpPr txBox="1">
            <a:spLocks noChangeArrowheads="1"/>
          </p:cNvSpPr>
          <p:nvPr/>
        </p:nvSpPr>
        <p:spPr bwMode="auto">
          <a:xfrm>
            <a:off x="1752600" y="1143000"/>
            <a:ext cx="8305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t>When filling the flask, ensure the bottom of the meniscus is on the calibrated line. </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If the flask is overfilled, it needs to be emptied and the process begun again. You cannot empty the flask partway if you overfill.</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Use the volumetric flask for making a standard solution from a solid, or for diluting a solution.</a:t>
            </a:r>
          </a:p>
        </p:txBody>
      </p:sp>
    </p:spTree>
    <p:extLst>
      <p:ext uri="{BB962C8B-B14F-4D97-AF65-F5344CB8AC3E}">
        <p14:creationId xmlns:p14="http://schemas.microsoft.com/office/powerpoint/2010/main" val="110086345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676400" y="96129"/>
            <a:ext cx="8458200" cy="457200"/>
          </a:xfrm>
        </p:spPr>
        <p:txBody>
          <a:bodyPr>
            <a:normAutofit fontScale="90000"/>
          </a:bodyPr>
          <a:lstStyle/>
          <a:p>
            <a:pPr eaLnBrk="1" hangingPunct="1"/>
            <a:r>
              <a:rPr lang="en-US" altLang="en-US" sz="2800" b="1" dirty="0">
                <a:solidFill>
                  <a:srgbClr val="FF0000"/>
                </a:solidFill>
                <a:cs typeface="Arial" panose="020B0604020202020204" pitchFamily="34" charset="0"/>
              </a:rPr>
              <a:t>Burette</a:t>
            </a:r>
          </a:p>
        </p:txBody>
      </p:sp>
      <p:sp>
        <p:nvSpPr>
          <p:cNvPr id="9219" name="TextBox 1"/>
          <p:cNvSpPr txBox="1">
            <a:spLocks noChangeArrowheads="1"/>
          </p:cNvSpPr>
          <p:nvPr/>
        </p:nvSpPr>
        <p:spPr bwMode="auto">
          <a:xfrm>
            <a:off x="1752600" y="1143000"/>
            <a:ext cx="6781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 burette is used to deliver a measureable volume of solution, dropwise, into a conical flask containing another solution.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burette is rinsed with distilled water then with the solution it will contain. This prevents dilution of the known concentration solution when added by the excess rinsing water.</a:t>
            </a:r>
          </a:p>
        </p:txBody>
      </p:sp>
      <p:pic>
        <p:nvPicPr>
          <p:cNvPr id="922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88414" y="914400"/>
            <a:ext cx="1779587"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07265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solidFill>
                  <a:srgbClr val="FF0000"/>
                </a:solidFill>
                <a:cs typeface="Arial" panose="020B0604020202020204" pitchFamily="34" charset="0"/>
              </a:rPr>
              <a:t>Burette</a:t>
            </a:r>
          </a:p>
        </p:txBody>
      </p:sp>
      <p:sp>
        <p:nvSpPr>
          <p:cNvPr id="10243" name="TextBox 1"/>
          <p:cNvSpPr txBox="1">
            <a:spLocks noChangeArrowheads="1"/>
          </p:cNvSpPr>
          <p:nvPr/>
        </p:nvSpPr>
        <p:spPr bwMode="auto">
          <a:xfrm>
            <a:off x="1752600" y="1143001"/>
            <a:ext cx="83058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t>When filling the burette, the airlock below the tap should be filled with solution.</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Let the solution run through the tap prior to taking an initial reading.</a:t>
            </a:r>
          </a:p>
        </p:txBody>
      </p:sp>
    </p:spTree>
    <p:extLst>
      <p:ext uri="{BB962C8B-B14F-4D97-AF65-F5344CB8AC3E}">
        <p14:creationId xmlns:p14="http://schemas.microsoft.com/office/powerpoint/2010/main" val="302589630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733800"/>
            <a:ext cx="7302500"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solidFill>
                  <a:srgbClr val="FF0000"/>
                </a:solidFill>
                <a:cs typeface="Arial" panose="020B0604020202020204" pitchFamily="34" charset="0"/>
              </a:rPr>
              <a:t>Pipette</a:t>
            </a:r>
          </a:p>
        </p:txBody>
      </p:sp>
      <p:sp>
        <p:nvSpPr>
          <p:cNvPr id="11268" name="TextBox 1"/>
          <p:cNvSpPr txBox="1">
            <a:spLocks noChangeArrowheads="1"/>
          </p:cNvSpPr>
          <p:nvPr/>
        </p:nvSpPr>
        <p:spPr bwMode="auto">
          <a:xfrm>
            <a:off x="1752600" y="1143001"/>
            <a:ext cx="83058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t>A pipette accurately measures a fixed volume of solution.</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The calibration line on the pipette indicates when an accurate volume has been reached. </a:t>
            </a:r>
          </a:p>
        </p:txBody>
      </p:sp>
    </p:spTree>
    <p:extLst>
      <p:ext uri="{BB962C8B-B14F-4D97-AF65-F5344CB8AC3E}">
        <p14:creationId xmlns:p14="http://schemas.microsoft.com/office/powerpoint/2010/main" val="3453994005"/>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C015BD81F1CE418334B826F405125E" ma:contentTypeVersion="4" ma:contentTypeDescription="Create a new document." ma:contentTypeScope="" ma:versionID="90d16b54f22df62ed4595385155a122c">
  <xsd:schema xmlns:xsd="http://www.w3.org/2001/XMLSchema" xmlns:xs="http://www.w3.org/2001/XMLSchema" xmlns:p="http://schemas.microsoft.com/office/2006/metadata/properties" xmlns:ns2="f4e63610-84e2-4b5b-8144-5f2f53461e8e" targetNamespace="http://schemas.microsoft.com/office/2006/metadata/properties" ma:root="true" ma:fieldsID="4053e063c9b6e5e2b03c09a94a5704f6" ns2:_="">
    <xsd:import namespace="f4e63610-84e2-4b5b-8144-5f2f53461e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e63610-84e2-4b5b-8144-5f2f53461e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9C9A28-4022-43DA-A7BD-56522B91E880}"/>
</file>

<file path=customXml/itemProps2.xml><?xml version="1.0" encoding="utf-8"?>
<ds:datastoreItem xmlns:ds="http://schemas.openxmlformats.org/officeDocument/2006/customXml" ds:itemID="{5643EA76-3CDB-40B0-B45E-C7DDA2CCD8CB}"/>
</file>

<file path=customXml/itemProps3.xml><?xml version="1.0" encoding="utf-8"?>
<ds:datastoreItem xmlns:ds="http://schemas.openxmlformats.org/officeDocument/2006/customXml" ds:itemID="{73BBDA68-1578-4903-9F86-832D2E68B699}"/>
</file>

<file path=docProps/app.xml><?xml version="1.0" encoding="utf-8"?>
<Properties xmlns="http://schemas.openxmlformats.org/officeDocument/2006/extended-properties" xmlns:vt="http://schemas.openxmlformats.org/officeDocument/2006/docPropsVTypes">
  <TotalTime>149</TotalTime>
  <Words>2276</Words>
  <Application>Microsoft Office PowerPoint</Application>
  <PresentationFormat>Widescreen</PresentationFormat>
  <Paragraphs>268</Paragraphs>
  <Slides>48</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MS PGothic</vt:lpstr>
      <vt:lpstr>Arial</vt:lpstr>
      <vt:lpstr>Calibri</vt:lpstr>
      <vt:lpstr>Calibri Light</vt:lpstr>
      <vt:lpstr>Office Theme</vt:lpstr>
      <vt:lpstr>Volumetric analysis</vt:lpstr>
      <vt:lpstr>What is a titration?</vt:lpstr>
      <vt:lpstr>Equivalence and endpoint</vt:lpstr>
      <vt:lpstr>Specialised glassware: parallax error</vt:lpstr>
      <vt:lpstr>Volumetric flask</vt:lpstr>
      <vt:lpstr>Volumetric flask</vt:lpstr>
      <vt:lpstr>Burette</vt:lpstr>
      <vt:lpstr>Burette</vt:lpstr>
      <vt:lpstr>Pipette</vt:lpstr>
      <vt:lpstr>Pipette</vt:lpstr>
      <vt:lpstr>Chapter 4: Volumetric analysis</vt:lpstr>
      <vt:lpstr>Why use an indicator?</vt:lpstr>
      <vt:lpstr>What is an endpoint?</vt:lpstr>
      <vt:lpstr>Titration</vt:lpstr>
      <vt:lpstr>What is an indicator?</vt:lpstr>
      <vt:lpstr>What is an indicator?</vt:lpstr>
      <vt:lpstr>Summary </vt:lpstr>
      <vt:lpstr>pH ranges and colours of common indicators</vt:lpstr>
      <vt:lpstr>Chapter 4: Volumetric analysis</vt:lpstr>
      <vt:lpstr>Accuracy</vt:lpstr>
      <vt:lpstr>What is a primary standard?</vt:lpstr>
      <vt:lpstr>Making a primary standard</vt:lpstr>
      <vt:lpstr>Making a primary standard</vt:lpstr>
      <vt:lpstr>Making a primary standard</vt:lpstr>
      <vt:lpstr>Making a primary standard</vt:lpstr>
      <vt:lpstr>Chapter 4: Volumetric analysis</vt:lpstr>
      <vt:lpstr>Titrant and analyte</vt:lpstr>
      <vt:lpstr>Setup</vt:lpstr>
      <vt:lpstr>Setup: use of indicator</vt:lpstr>
      <vt:lpstr>Setup: conical flask</vt:lpstr>
      <vt:lpstr>Performing the titration</vt:lpstr>
      <vt:lpstr>Concordant titres</vt:lpstr>
      <vt:lpstr>Points to remember</vt:lpstr>
      <vt:lpstr>PowerPoint Presentation</vt:lpstr>
      <vt:lpstr>Calculations</vt:lpstr>
      <vt:lpstr>Choice of indicator</vt:lpstr>
      <vt:lpstr>Choice of indicator</vt:lpstr>
      <vt:lpstr>Choice of indicator</vt:lpstr>
      <vt:lpstr>Chapter 4: Volumetric analysis</vt:lpstr>
      <vt:lpstr>Three types of titrations</vt:lpstr>
      <vt:lpstr>Titration curves</vt:lpstr>
      <vt:lpstr>Titration curves</vt:lpstr>
      <vt:lpstr>Titration curves</vt:lpstr>
      <vt:lpstr>Back titrations</vt:lpstr>
      <vt:lpstr>Back titrations: an example</vt:lpstr>
      <vt:lpstr>Back titrations: an example</vt:lpstr>
      <vt:lpstr>Redox titrations</vt:lpstr>
      <vt:lpstr>Redox titrations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Volumetric analysis</dc:title>
  <dc:creator>Rahat Rizvi</dc:creator>
  <cp:lastModifiedBy>Rahat Rizvi</cp:lastModifiedBy>
  <cp:revision>8</cp:revision>
  <dcterms:created xsi:type="dcterms:W3CDTF">2019-02-18T03:43:53Z</dcterms:created>
  <dcterms:modified xsi:type="dcterms:W3CDTF">2021-03-09T05:18:01Z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0x01010028C015BD81F1CE418334B826F405125E</vt:lpwstr>
  </property>
</Properties>
</file>