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17.xml" ContentType="application/vnd.openxmlformats-officedocument.presentationml.slide+xml"/>
  <Override PartName="/ppt/slides/slide61.xml" ContentType="application/vnd.openxmlformats-officedocument.presentationml.slide+xml"/>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48.xml" ContentType="application/vnd.openxmlformats-officedocument.presentationml.slide+xml"/>
  <Override PartName="/ppt/slides/slide60.xml" ContentType="application/vnd.openxmlformats-officedocument.presentationml.slide+xml"/>
  <Override PartName="/ppt/slides/slide46.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4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38.xml" ContentType="application/vnd.openxmlformats-officedocument.presentationml.slide+xml"/>
  <Override PartName="/ppt/slides/slide45.xml" ContentType="application/vnd.openxmlformats-officedocument.presentationml.slide+xml"/>
  <Override PartName="/ppt/slides/slide37.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3.xml" ContentType="application/vnd.openxmlformats-officedocument.presentationml.slide+xml"/>
  <Override PartName="/ppt/slides/slide36.xml" ContentType="application/vnd.openxmlformats-officedocument.presentationml.slide+xml"/>
  <Override PartName="/ppt/notesSlides/notesSlide44.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2.xml" ContentType="application/vnd.openxmlformats-officedocument.presentationml.notesSlide+xml"/>
  <Override PartName="/ppt/notesSlides/notesSlide36.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3.xml" ContentType="application/vnd.openxmlformats-officedocument.presentationml.notesSlide+xml"/>
  <Override PartName="/ppt/notesSlides/notesSlide37.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slideMasters/slideMaster1.xml" ContentType="application/vnd.openxmlformats-officedocument.presentationml.slideMaster+xml"/>
  <Override PartName="/ppt/notesSlides/notesSlide43.xml" ContentType="application/vnd.openxmlformats-officedocument.presentationml.notesSlide+xml"/>
  <Override PartName="/ppt/notesSlides/notesSlide40.xml" ContentType="application/vnd.openxmlformats-officedocument.presentationml.notesSlide+xml"/>
  <Override PartName="/ppt/notesSlides/notesSlide39.xml" ContentType="application/vnd.openxmlformats-officedocument.presentationml.notesSlide+xml"/>
  <Override PartName="/ppt/notesSlides/notesSlide38.xml" ContentType="application/vnd.openxmlformats-officedocument.presentationml.notesSlide+xml"/>
  <Override PartName="/ppt/notesSlides/notesSlide29.xml" ContentType="application/vnd.openxmlformats-officedocument.presentationml.notesSlide+xml"/>
  <Override PartName="/ppt/notesSlides/notesSlide4.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7.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23.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8.xml" ContentType="application/vnd.openxmlformats-officedocument.presentationml.notesSlide+xml"/>
  <Override PartName="/ppt/notesSlides/notesSlide17.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sldIdLst>
    <p:sldId id="257" r:id="rId2"/>
    <p:sldId id="258" r:id="rId3"/>
    <p:sldId id="259" r:id="rId4"/>
    <p:sldId id="260" r:id="rId5"/>
    <p:sldId id="261" r:id="rId6"/>
    <p:sldId id="272" r:id="rId7"/>
    <p:sldId id="262" r:id="rId8"/>
    <p:sldId id="269" r:id="rId9"/>
    <p:sldId id="273" r:id="rId10"/>
    <p:sldId id="274" r:id="rId11"/>
    <p:sldId id="271" r:id="rId12"/>
    <p:sldId id="270" r:id="rId13"/>
    <p:sldId id="278" r:id="rId14"/>
    <p:sldId id="276" r:id="rId15"/>
    <p:sldId id="277" r:id="rId16"/>
    <p:sldId id="279" r:id="rId17"/>
    <p:sldId id="275" r:id="rId18"/>
    <p:sldId id="280" r:id="rId19"/>
    <p:sldId id="287" r:id="rId20"/>
    <p:sldId id="288" r:id="rId21"/>
    <p:sldId id="289" r:id="rId22"/>
    <p:sldId id="290" r:id="rId23"/>
    <p:sldId id="291" r:id="rId24"/>
    <p:sldId id="292" r:id="rId25"/>
    <p:sldId id="293" r:id="rId26"/>
    <p:sldId id="294" r:id="rId27"/>
    <p:sldId id="295" r:id="rId28"/>
    <p:sldId id="303" r:id="rId29"/>
    <p:sldId id="296" r:id="rId30"/>
    <p:sldId id="297" r:id="rId31"/>
    <p:sldId id="298" r:id="rId32"/>
    <p:sldId id="299" r:id="rId33"/>
    <p:sldId id="300" r:id="rId34"/>
    <p:sldId id="301" r:id="rId35"/>
    <p:sldId id="302" r:id="rId36"/>
    <p:sldId id="281" r:id="rId37"/>
    <p:sldId id="304" r:id="rId38"/>
    <p:sldId id="305" r:id="rId39"/>
    <p:sldId id="306" r:id="rId40"/>
    <p:sldId id="307" r:id="rId41"/>
    <p:sldId id="308" r:id="rId42"/>
    <p:sldId id="309" r:id="rId43"/>
    <p:sldId id="316" r:id="rId44"/>
    <p:sldId id="317" r:id="rId45"/>
    <p:sldId id="318" r:id="rId46"/>
    <p:sldId id="310" r:id="rId47"/>
    <p:sldId id="311" r:id="rId48"/>
    <p:sldId id="312" r:id="rId49"/>
    <p:sldId id="319" r:id="rId50"/>
    <p:sldId id="320" r:id="rId51"/>
    <p:sldId id="326" r:id="rId52"/>
    <p:sldId id="327" r:id="rId53"/>
    <p:sldId id="313" r:id="rId54"/>
    <p:sldId id="314" r:id="rId55"/>
    <p:sldId id="315" r:id="rId56"/>
    <p:sldId id="321" r:id="rId57"/>
    <p:sldId id="322" r:id="rId58"/>
    <p:sldId id="323" r:id="rId59"/>
    <p:sldId id="324" r:id="rId60"/>
    <p:sldId id="325" r:id="rId61"/>
    <p:sldId id="328"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294" y="5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notesMaster" Target="notesMasters/notesMaster1.xml"/><Relationship Id="rId68"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69" Type="http://schemas.openxmlformats.org/officeDocument/2006/relationships/customXml" Target="../customXml/item2.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CA2176-A84A-45EB-AC16-AA791DA2E0A3}" type="datetimeFigureOut">
              <a:rPr lang="en-AU" smtClean="0"/>
              <a:t>8/12/2020</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D95E85-4618-4DF2-BD8C-859584C2E6FF}" type="slidenum">
              <a:rPr lang="en-AU" smtClean="0"/>
              <a:t>‹#›</a:t>
            </a:fld>
            <a:endParaRPr lang="en-AU"/>
          </a:p>
        </p:txBody>
      </p:sp>
    </p:spTree>
    <p:extLst>
      <p:ext uri="{BB962C8B-B14F-4D97-AF65-F5344CB8AC3E}">
        <p14:creationId xmlns:p14="http://schemas.microsoft.com/office/powerpoint/2010/main" val="38901078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14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148"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2E149CB9-CC2C-41ED-8A3E-0C6B108CA72D}" type="slidenum">
              <a:rPr lang="en-US" altLang="en-US" smtClean="0"/>
              <a:pPr>
                <a:spcBef>
                  <a:spcPct val="0"/>
                </a:spcBef>
              </a:pPr>
              <a:t>1</a:t>
            </a:fld>
            <a:endParaRPr lang="en-US" altLang="en-US"/>
          </a:p>
        </p:txBody>
      </p:sp>
    </p:spTree>
    <p:extLst>
      <p:ext uri="{BB962C8B-B14F-4D97-AF65-F5344CB8AC3E}">
        <p14:creationId xmlns:p14="http://schemas.microsoft.com/office/powerpoint/2010/main" val="15694695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a:extLst>
              <a:ext uri="{FF2B5EF4-FFF2-40B4-BE49-F238E27FC236}">
                <a16:creationId xmlns="" xmlns:a16="http://schemas.microsoft.com/office/drawing/2014/main" id="{235EAF18-027D-4549-B16D-9E9840CBADA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a:extLst>
              <a:ext uri="{FF2B5EF4-FFF2-40B4-BE49-F238E27FC236}">
                <a16:creationId xmlns="" xmlns:a16="http://schemas.microsoft.com/office/drawing/2014/main" id="{83154549-0D06-43D6-8A6F-9E88A09141A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Use tangents to the curve as on the previous slide to show how the slopes of the lines eventually become flat, showing no further change in rate of either forward or reverse reactions.</a:t>
            </a:r>
          </a:p>
        </p:txBody>
      </p:sp>
      <p:sp>
        <p:nvSpPr>
          <p:cNvPr id="36868" name="Slide Number Placeholder 3">
            <a:extLst>
              <a:ext uri="{FF2B5EF4-FFF2-40B4-BE49-F238E27FC236}">
                <a16:creationId xmlns="" xmlns:a16="http://schemas.microsoft.com/office/drawing/2014/main" id="{EF806741-AE48-4183-86AA-4B6A48617F5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ED22EFE9-CF0C-45BF-A07B-BDE556646D25}" type="slidenum">
              <a:rPr lang="en-US" altLang="en-US" smtClean="0"/>
              <a:pPr>
                <a:spcBef>
                  <a:spcPct val="0"/>
                </a:spcBef>
              </a:pPr>
              <a:t>21</a:t>
            </a:fld>
            <a:endParaRPr lang="en-US" altLang="en-US"/>
          </a:p>
        </p:txBody>
      </p:sp>
    </p:spTree>
    <p:extLst>
      <p:ext uri="{BB962C8B-B14F-4D97-AF65-F5344CB8AC3E}">
        <p14:creationId xmlns:p14="http://schemas.microsoft.com/office/powerpoint/2010/main" val="7884717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a:extLst>
              <a:ext uri="{FF2B5EF4-FFF2-40B4-BE49-F238E27FC236}">
                <a16:creationId xmlns="" xmlns:a16="http://schemas.microsoft.com/office/drawing/2014/main" id="{A2403253-59FB-44FC-A79B-D821BAAD16D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a:extLst>
              <a:ext uri="{FF2B5EF4-FFF2-40B4-BE49-F238E27FC236}">
                <a16:creationId xmlns="" xmlns:a16="http://schemas.microsoft.com/office/drawing/2014/main" id="{4C6B82B9-E90E-433C-89EC-48AC374875D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8916" name="Slide Number Placeholder 3">
            <a:extLst>
              <a:ext uri="{FF2B5EF4-FFF2-40B4-BE49-F238E27FC236}">
                <a16:creationId xmlns="" xmlns:a16="http://schemas.microsoft.com/office/drawing/2014/main" id="{D0A6F3DC-C48B-48D8-9A35-1E5DB13ADC1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B255CD75-281B-450E-98EE-9BBB3D0278F4}" type="slidenum">
              <a:rPr lang="en-US" altLang="en-US" smtClean="0"/>
              <a:pPr>
                <a:spcBef>
                  <a:spcPct val="0"/>
                </a:spcBef>
              </a:pPr>
              <a:t>22</a:t>
            </a:fld>
            <a:endParaRPr lang="en-US" altLang="en-US"/>
          </a:p>
        </p:txBody>
      </p:sp>
    </p:spTree>
    <p:extLst>
      <p:ext uri="{BB962C8B-B14F-4D97-AF65-F5344CB8AC3E}">
        <p14:creationId xmlns:p14="http://schemas.microsoft.com/office/powerpoint/2010/main" val="38034605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a:extLst>
              <a:ext uri="{FF2B5EF4-FFF2-40B4-BE49-F238E27FC236}">
                <a16:creationId xmlns="" xmlns:a16="http://schemas.microsoft.com/office/drawing/2014/main" id="{7F81CF7C-48EE-4A1D-8EE7-3042882F122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a:extLst>
              <a:ext uri="{FF2B5EF4-FFF2-40B4-BE49-F238E27FC236}">
                <a16:creationId xmlns="" xmlns:a16="http://schemas.microsoft.com/office/drawing/2014/main" id="{5EC1FEA0-FE7F-48B9-AFBC-3DE13D43C49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0964" name="Slide Number Placeholder 3">
            <a:extLst>
              <a:ext uri="{FF2B5EF4-FFF2-40B4-BE49-F238E27FC236}">
                <a16:creationId xmlns="" xmlns:a16="http://schemas.microsoft.com/office/drawing/2014/main" id="{E455CD59-D7CB-478D-8408-D82A22F85F1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71AB8577-28B9-4065-8949-338AF2B050BC}" type="slidenum">
              <a:rPr lang="en-US" altLang="en-US" smtClean="0"/>
              <a:pPr>
                <a:spcBef>
                  <a:spcPct val="0"/>
                </a:spcBef>
              </a:pPr>
              <a:t>23</a:t>
            </a:fld>
            <a:endParaRPr lang="en-US" altLang="en-US"/>
          </a:p>
        </p:txBody>
      </p:sp>
    </p:spTree>
    <p:extLst>
      <p:ext uri="{BB962C8B-B14F-4D97-AF65-F5344CB8AC3E}">
        <p14:creationId xmlns:p14="http://schemas.microsoft.com/office/powerpoint/2010/main" val="23660506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a:extLst>
              <a:ext uri="{FF2B5EF4-FFF2-40B4-BE49-F238E27FC236}">
                <a16:creationId xmlns="" xmlns:a16="http://schemas.microsoft.com/office/drawing/2014/main" id="{25EA98E2-D0A6-4AF8-94F9-2839587BF4A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a:extLst>
              <a:ext uri="{FF2B5EF4-FFF2-40B4-BE49-F238E27FC236}">
                <a16:creationId xmlns="" xmlns:a16="http://schemas.microsoft.com/office/drawing/2014/main" id="{458394D5-6BFC-4774-A865-EDAFC6CC305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3012" name="Slide Number Placeholder 3">
            <a:extLst>
              <a:ext uri="{FF2B5EF4-FFF2-40B4-BE49-F238E27FC236}">
                <a16:creationId xmlns="" xmlns:a16="http://schemas.microsoft.com/office/drawing/2014/main" id="{45C8D437-5B6A-4BD1-AF75-CCB1B692743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1A6E1DB9-B024-4ADF-87BD-88D3AF89EB88}" type="slidenum">
              <a:rPr lang="en-US" altLang="en-US" smtClean="0"/>
              <a:pPr>
                <a:spcBef>
                  <a:spcPct val="0"/>
                </a:spcBef>
              </a:pPr>
              <a:t>24</a:t>
            </a:fld>
            <a:endParaRPr lang="en-US" altLang="en-US"/>
          </a:p>
        </p:txBody>
      </p:sp>
    </p:spTree>
    <p:extLst>
      <p:ext uri="{BB962C8B-B14F-4D97-AF65-F5344CB8AC3E}">
        <p14:creationId xmlns:p14="http://schemas.microsoft.com/office/powerpoint/2010/main" val="34356273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a:extLst>
              <a:ext uri="{FF2B5EF4-FFF2-40B4-BE49-F238E27FC236}">
                <a16:creationId xmlns="" xmlns:a16="http://schemas.microsoft.com/office/drawing/2014/main" id="{B88FAB3C-CEF7-427C-8DE3-391D6420ED9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a:extLst>
              <a:ext uri="{FF2B5EF4-FFF2-40B4-BE49-F238E27FC236}">
                <a16:creationId xmlns="" xmlns:a16="http://schemas.microsoft.com/office/drawing/2014/main" id="{17A53478-58C2-49AA-8467-EDB28A9F805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5060" name="Slide Number Placeholder 3">
            <a:extLst>
              <a:ext uri="{FF2B5EF4-FFF2-40B4-BE49-F238E27FC236}">
                <a16:creationId xmlns="" xmlns:a16="http://schemas.microsoft.com/office/drawing/2014/main" id="{B7069AE1-110B-4454-B5B5-E9E0BD0A932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84A89AF3-0D80-4024-A4C6-319E44B648A5}" type="slidenum">
              <a:rPr lang="en-US" altLang="en-US" smtClean="0"/>
              <a:pPr>
                <a:spcBef>
                  <a:spcPct val="0"/>
                </a:spcBef>
              </a:pPr>
              <a:t>25</a:t>
            </a:fld>
            <a:endParaRPr lang="en-US" altLang="en-US"/>
          </a:p>
        </p:txBody>
      </p:sp>
    </p:spTree>
    <p:extLst>
      <p:ext uri="{BB962C8B-B14F-4D97-AF65-F5344CB8AC3E}">
        <p14:creationId xmlns:p14="http://schemas.microsoft.com/office/powerpoint/2010/main" val="9531936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a:extLst>
              <a:ext uri="{FF2B5EF4-FFF2-40B4-BE49-F238E27FC236}">
                <a16:creationId xmlns="" xmlns:a16="http://schemas.microsoft.com/office/drawing/2014/main" id="{0E8DF8F9-E7E5-4C1E-BA5D-7608B767D6B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a:extLst>
              <a:ext uri="{FF2B5EF4-FFF2-40B4-BE49-F238E27FC236}">
                <a16:creationId xmlns="" xmlns:a16="http://schemas.microsoft.com/office/drawing/2014/main" id="{497EEA1E-099C-4868-8AEF-AD4B3AEAFAE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7108" name="Slide Number Placeholder 3">
            <a:extLst>
              <a:ext uri="{FF2B5EF4-FFF2-40B4-BE49-F238E27FC236}">
                <a16:creationId xmlns="" xmlns:a16="http://schemas.microsoft.com/office/drawing/2014/main" id="{AB219A8B-1840-4E03-A1A6-7E0C31936C9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2B1FECBC-EAC4-4672-9587-182E846FC53F}" type="slidenum">
              <a:rPr lang="en-US" altLang="en-US" smtClean="0"/>
              <a:pPr>
                <a:spcBef>
                  <a:spcPct val="0"/>
                </a:spcBef>
              </a:pPr>
              <a:t>26</a:t>
            </a:fld>
            <a:endParaRPr lang="en-US" altLang="en-US"/>
          </a:p>
        </p:txBody>
      </p:sp>
    </p:spTree>
    <p:extLst>
      <p:ext uri="{BB962C8B-B14F-4D97-AF65-F5344CB8AC3E}">
        <p14:creationId xmlns:p14="http://schemas.microsoft.com/office/powerpoint/2010/main" val="21912602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a:extLst>
              <a:ext uri="{FF2B5EF4-FFF2-40B4-BE49-F238E27FC236}">
                <a16:creationId xmlns="" xmlns:a16="http://schemas.microsoft.com/office/drawing/2014/main" id="{9A359933-9E1B-4F45-AE7E-C9849614712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a:extLst>
              <a:ext uri="{FF2B5EF4-FFF2-40B4-BE49-F238E27FC236}">
                <a16:creationId xmlns="" xmlns:a16="http://schemas.microsoft.com/office/drawing/2014/main" id="{7BA97235-7C16-4992-A047-36A6A340A8C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9156" name="Slide Number Placeholder 3">
            <a:extLst>
              <a:ext uri="{FF2B5EF4-FFF2-40B4-BE49-F238E27FC236}">
                <a16:creationId xmlns="" xmlns:a16="http://schemas.microsoft.com/office/drawing/2014/main" id="{19234DCB-5BE6-4BFB-85E4-C4D8C35C362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656C056C-D760-4327-82B9-73674565821B}" type="slidenum">
              <a:rPr lang="en-US" altLang="en-US" smtClean="0"/>
              <a:pPr>
                <a:spcBef>
                  <a:spcPct val="0"/>
                </a:spcBef>
              </a:pPr>
              <a:t>27</a:t>
            </a:fld>
            <a:endParaRPr lang="en-US" altLang="en-US"/>
          </a:p>
        </p:txBody>
      </p:sp>
    </p:spTree>
    <p:extLst>
      <p:ext uri="{BB962C8B-B14F-4D97-AF65-F5344CB8AC3E}">
        <p14:creationId xmlns:p14="http://schemas.microsoft.com/office/powerpoint/2010/main" val="18623997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a:extLst>
              <a:ext uri="{FF2B5EF4-FFF2-40B4-BE49-F238E27FC236}">
                <a16:creationId xmlns="" xmlns:a16="http://schemas.microsoft.com/office/drawing/2014/main" id="{A43D9C0B-ECAF-4FF0-AD49-4AE217A7848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a:extLst>
              <a:ext uri="{FF2B5EF4-FFF2-40B4-BE49-F238E27FC236}">
                <a16:creationId xmlns="" xmlns:a16="http://schemas.microsoft.com/office/drawing/2014/main" id="{89BF4F64-1FAB-4E4F-BBCE-060162F460B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1204" name="Slide Number Placeholder 3">
            <a:extLst>
              <a:ext uri="{FF2B5EF4-FFF2-40B4-BE49-F238E27FC236}">
                <a16:creationId xmlns="" xmlns:a16="http://schemas.microsoft.com/office/drawing/2014/main" id="{BAC8BBA6-D8FE-4492-B4DB-5CBC9FDB2A3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6131CC72-A544-4B16-A140-7929F5370F57}" type="slidenum">
              <a:rPr lang="en-US" altLang="en-US" smtClean="0"/>
              <a:pPr>
                <a:spcBef>
                  <a:spcPct val="0"/>
                </a:spcBef>
              </a:pPr>
              <a:t>29</a:t>
            </a:fld>
            <a:endParaRPr lang="en-US" altLang="en-US"/>
          </a:p>
        </p:txBody>
      </p:sp>
    </p:spTree>
    <p:extLst>
      <p:ext uri="{BB962C8B-B14F-4D97-AF65-F5344CB8AC3E}">
        <p14:creationId xmlns:p14="http://schemas.microsoft.com/office/powerpoint/2010/main" val="5854709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a:extLst>
              <a:ext uri="{FF2B5EF4-FFF2-40B4-BE49-F238E27FC236}">
                <a16:creationId xmlns="" xmlns:a16="http://schemas.microsoft.com/office/drawing/2014/main" id="{26738757-4AD3-4878-BF02-5D05178CEC1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a:extLst>
              <a:ext uri="{FF2B5EF4-FFF2-40B4-BE49-F238E27FC236}">
                <a16:creationId xmlns="" xmlns:a16="http://schemas.microsoft.com/office/drawing/2014/main" id="{E50D10C0-64E2-425D-AC0E-1B6100E0FCA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3252" name="Slide Number Placeholder 3">
            <a:extLst>
              <a:ext uri="{FF2B5EF4-FFF2-40B4-BE49-F238E27FC236}">
                <a16:creationId xmlns="" xmlns:a16="http://schemas.microsoft.com/office/drawing/2014/main" id="{16D03F48-0899-4FFC-A15F-07ED46EB137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A0984EF1-5AC4-49EE-BC49-1A86CF6D8085}" type="slidenum">
              <a:rPr lang="en-US" altLang="en-US" smtClean="0"/>
              <a:pPr>
                <a:spcBef>
                  <a:spcPct val="0"/>
                </a:spcBef>
              </a:pPr>
              <a:t>30</a:t>
            </a:fld>
            <a:endParaRPr lang="en-US" altLang="en-US"/>
          </a:p>
        </p:txBody>
      </p:sp>
    </p:spTree>
    <p:extLst>
      <p:ext uri="{BB962C8B-B14F-4D97-AF65-F5344CB8AC3E}">
        <p14:creationId xmlns:p14="http://schemas.microsoft.com/office/powerpoint/2010/main" val="5801342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a:extLst>
              <a:ext uri="{FF2B5EF4-FFF2-40B4-BE49-F238E27FC236}">
                <a16:creationId xmlns="" xmlns:a16="http://schemas.microsoft.com/office/drawing/2014/main" id="{1C404E14-0383-44D4-859F-D8F5E1E6CF0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a:extLst>
              <a:ext uri="{FF2B5EF4-FFF2-40B4-BE49-F238E27FC236}">
                <a16:creationId xmlns="" xmlns:a16="http://schemas.microsoft.com/office/drawing/2014/main" id="{BF34948E-A698-405B-B718-A6126BA6075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Although the reaction quotient, Q, is not in the Australian Curriculum it is a useful way to show that a system does not need to be at equilibrium. The Q value can be used to determine whether the forward reaction or reverse reaction needs to be favoured to reach equilibrium.</a:t>
            </a:r>
          </a:p>
          <a:p>
            <a:endParaRPr lang="en-US" altLang="en-US"/>
          </a:p>
          <a:p>
            <a:r>
              <a:rPr lang="en-US" altLang="en-US"/>
              <a:t>Use an example to show that particular concentrations of a system not at equilibrium give a higher/lower value than K.</a:t>
            </a:r>
          </a:p>
          <a:p>
            <a:endParaRPr lang="en-US" altLang="en-US"/>
          </a:p>
          <a:p>
            <a:r>
              <a:rPr lang="en-US" altLang="en-US"/>
              <a:t>For the following reaction H</a:t>
            </a:r>
            <a:r>
              <a:rPr lang="en-US" altLang="en-US" baseline="-25000"/>
              <a:t>2</a:t>
            </a:r>
            <a:r>
              <a:rPr lang="en-US" altLang="en-US"/>
              <a:t> + I</a:t>
            </a:r>
            <a:r>
              <a:rPr lang="en-US" altLang="en-US" baseline="-25000"/>
              <a:t>2</a:t>
            </a:r>
            <a:r>
              <a:rPr lang="en-US" altLang="en-US"/>
              <a:t>  </a:t>
            </a:r>
            <a:r>
              <a:rPr lang="en-US" altLang="en-US">
                <a:sym typeface="Wingdings" panose="05000000000000000000" pitchFamily="2" charset="2"/>
              </a:rPr>
              <a:t> 2HI where </a:t>
            </a:r>
            <a:r>
              <a:rPr lang="en-US" altLang="en-US" i="1">
                <a:sym typeface="Wingdings" panose="05000000000000000000" pitchFamily="2" charset="2"/>
              </a:rPr>
              <a:t>K</a:t>
            </a:r>
            <a:r>
              <a:rPr lang="en-US" altLang="en-US">
                <a:sym typeface="Wingdings" panose="05000000000000000000" pitchFamily="2" charset="2"/>
              </a:rPr>
              <a:t> = 60 – use the equilibrium expression to calculate the value and determine whether it is at equilibrium. If not, determine whether the reaction needs to favour the forward or reverse reaction to reach equilibrium.</a:t>
            </a:r>
          </a:p>
          <a:p>
            <a:endParaRPr lang="en-US" altLang="en-US">
              <a:sym typeface="Wingdings" panose="05000000000000000000" pitchFamily="2" charset="2"/>
            </a:endParaRPr>
          </a:p>
          <a:p>
            <a:pPr>
              <a:buFontTx/>
              <a:buAutoNum type="alphaLcParenR"/>
            </a:pPr>
            <a:r>
              <a:rPr lang="en-US" altLang="en-US">
                <a:sym typeface="Wingdings" panose="05000000000000000000" pitchFamily="2" charset="2"/>
              </a:rPr>
              <a:t> Concentrations of all species = 0.010 mol L</a:t>
            </a:r>
            <a:r>
              <a:rPr lang="en-US" altLang="en-US" baseline="30000">
                <a:sym typeface="Wingdings" panose="05000000000000000000" pitchFamily="2" charset="2"/>
              </a:rPr>
              <a:t>–1</a:t>
            </a:r>
            <a:r>
              <a:rPr lang="en-US" altLang="en-US">
                <a:sym typeface="Wingdings" panose="05000000000000000000" pitchFamily="2" charset="2"/>
              </a:rPr>
              <a:t> (answer = 1 so Q&lt; </a:t>
            </a:r>
            <a:r>
              <a:rPr lang="en-US" altLang="en-US" i="1">
                <a:sym typeface="Wingdings" panose="05000000000000000000" pitchFamily="2" charset="2"/>
              </a:rPr>
              <a:t>K</a:t>
            </a:r>
            <a:r>
              <a:rPr lang="en-US" altLang="en-US">
                <a:sym typeface="Wingdings" panose="05000000000000000000" pitchFamily="2" charset="2"/>
              </a:rPr>
              <a:t> and forward reaction needs to be favoured to reach equilibrium)</a:t>
            </a:r>
          </a:p>
          <a:p>
            <a:pPr>
              <a:buFontTx/>
              <a:buAutoNum type="alphaLcParenR"/>
            </a:pPr>
            <a:r>
              <a:rPr lang="en-US" altLang="en-US">
                <a:sym typeface="Wingdings" panose="05000000000000000000" pitchFamily="2" charset="2"/>
              </a:rPr>
              <a:t> Hydrogen iodide = 0.30 mol L</a:t>
            </a:r>
            <a:r>
              <a:rPr lang="en-US" altLang="en-US" baseline="30000">
                <a:sym typeface="Wingdings" panose="05000000000000000000" pitchFamily="2" charset="2"/>
              </a:rPr>
              <a:t>–1</a:t>
            </a:r>
            <a:r>
              <a:rPr lang="en-US" altLang="en-US">
                <a:sym typeface="Wingdings" panose="05000000000000000000" pitchFamily="2" charset="2"/>
              </a:rPr>
              <a:t>, hydrogen = 0.010 mol L</a:t>
            </a:r>
            <a:r>
              <a:rPr lang="en-US" altLang="en-US" baseline="30000">
                <a:sym typeface="Wingdings" panose="05000000000000000000" pitchFamily="2" charset="2"/>
              </a:rPr>
              <a:t>–1</a:t>
            </a:r>
            <a:r>
              <a:rPr lang="en-US" altLang="en-US">
                <a:sym typeface="Wingdings" panose="05000000000000000000" pitchFamily="2" charset="2"/>
              </a:rPr>
              <a:t>, iodine = 0.15 mol L</a:t>
            </a:r>
            <a:r>
              <a:rPr lang="en-US" altLang="en-US" baseline="30000">
                <a:sym typeface="Wingdings" panose="05000000000000000000" pitchFamily="2" charset="2"/>
              </a:rPr>
              <a:t>–1</a:t>
            </a:r>
            <a:r>
              <a:rPr lang="en-US" altLang="en-US">
                <a:sym typeface="Wingdings" panose="05000000000000000000" pitchFamily="2" charset="2"/>
              </a:rPr>
              <a:t> (answer = 60 hence reaction is at equilibrium)</a:t>
            </a:r>
          </a:p>
          <a:p>
            <a:pPr>
              <a:buFontTx/>
              <a:buAutoNum type="alphaLcParenR"/>
            </a:pPr>
            <a:r>
              <a:rPr lang="en-US" altLang="en-US">
                <a:sym typeface="Wingdings" panose="05000000000000000000" pitchFamily="2" charset="2"/>
              </a:rPr>
              <a:t> Hydrogen iodide and hydrogen = 0.10 mol L</a:t>
            </a:r>
            <a:r>
              <a:rPr lang="en-US" altLang="en-US" baseline="30000">
                <a:sym typeface="Wingdings" panose="05000000000000000000" pitchFamily="2" charset="2"/>
              </a:rPr>
              <a:t>–1</a:t>
            </a:r>
            <a:r>
              <a:rPr lang="en-US" altLang="en-US">
                <a:sym typeface="Wingdings" panose="05000000000000000000" pitchFamily="2" charset="2"/>
              </a:rPr>
              <a:t>, iodine = 0.0010 mol L</a:t>
            </a:r>
            <a:r>
              <a:rPr lang="en-US" altLang="en-US" baseline="30000">
                <a:sym typeface="Wingdings" panose="05000000000000000000" pitchFamily="2" charset="2"/>
              </a:rPr>
              <a:t>–1</a:t>
            </a:r>
            <a:r>
              <a:rPr lang="en-US" altLang="en-US">
                <a:sym typeface="Wingdings" panose="05000000000000000000" pitchFamily="2" charset="2"/>
              </a:rPr>
              <a:t> (answer = 100 so Q &gt; </a:t>
            </a:r>
            <a:r>
              <a:rPr lang="en-US" altLang="en-US" i="1">
                <a:sym typeface="Wingdings" panose="05000000000000000000" pitchFamily="2" charset="2"/>
              </a:rPr>
              <a:t>K</a:t>
            </a:r>
            <a:r>
              <a:rPr lang="en-US" altLang="en-US">
                <a:sym typeface="Wingdings" panose="05000000000000000000" pitchFamily="2" charset="2"/>
              </a:rPr>
              <a:t> and reverse reaction needs to be favoured to reach equilibrium)</a:t>
            </a:r>
            <a:endParaRPr lang="en-US" altLang="en-US"/>
          </a:p>
        </p:txBody>
      </p:sp>
      <p:sp>
        <p:nvSpPr>
          <p:cNvPr id="55300" name="Slide Number Placeholder 3">
            <a:extLst>
              <a:ext uri="{FF2B5EF4-FFF2-40B4-BE49-F238E27FC236}">
                <a16:creationId xmlns="" xmlns:a16="http://schemas.microsoft.com/office/drawing/2014/main" id="{3B71AD2C-08B6-4CF5-953E-67530D93A78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97A9C785-8CC3-4C24-BC66-7C81A98612D1}" type="slidenum">
              <a:rPr lang="en-US" altLang="en-US" smtClean="0"/>
              <a:pPr>
                <a:spcBef>
                  <a:spcPct val="0"/>
                </a:spcBef>
              </a:pPr>
              <a:t>31</a:t>
            </a:fld>
            <a:endParaRPr lang="en-US" altLang="en-US"/>
          </a:p>
        </p:txBody>
      </p:sp>
    </p:spTree>
    <p:extLst>
      <p:ext uri="{BB962C8B-B14F-4D97-AF65-F5344CB8AC3E}">
        <p14:creationId xmlns:p14="http://schemas.microsoft.com/office/powerpoint/2010/main" val="29422332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t>Explain a chemical system using an example such as:</a:t>
            </a:r>
          </a:p>
          <a:p>
            <a:r>
              <a:rPr lang="en-US" altLang="en-US" dirty="0"/>
              <a:t>The reaction between oxygen and hydrogen gas to form water </a:t>
            </a:r>
            <a:r>
              <a:rPr lang="en-US" altLang="en-US" dirty="0" err="1"/>
              <a:t>vapour</a:t>
            </a:r>
            <a:r>
              <a:rPr lang="en-US" altLang="en-US" dirty="0"/>
              <a:t> – the oxygen/hydrogen/water make up the chemical system, while other air molecules are the surroundings.</a:t>
            </a:r>
          </a:p>
          <a:p>
            <a:endParaRPr lang="en-US" altLang="en-US" dirty="0"/>
          </a:p>
          <a:p>
            <a:r>
              <a:rPr lang="en-US" altLang="en-US" dirty="0"/>
              <a:t>In an aqueous environment, the water is part of the system if involved in the reaction, and is part of the surroundings if not involved in the reaction.</a:t>
            </a:r>
          </a:p>
          <a:p>
            <a:endParaRPr lang="en-US" altLang="en-US" dirty="0"/>
          </a:p>
          <a:p>
            <a:r>
              <a:rPr lang="en-US" altLang="en-US" dirty="0"/>
              <a:t>Examples of closed systems include:</a:t>
            </a:r>
          </a:p>
          <a:p>
            <a:pPr>
              <a:buFontTx/>
              <a:buChar char="•"/>
            </a:pPr>
            <a:r>
              <a:rPr lang="en-US" altLang="en-US" dirty="0"/>
              <a:t>All aqueous solution/liquid systems – e.g. hydrochloric acid and sodium hydroxide and the products</a:t>
            </a:r>
          </a:p>
          <a:p>
            <a:pPr>
              <a:buFontTx/>
              <a:buChar char="•"/>
            </a:pPr>
            <a:r>
              <a:rPr lang="en-US" altLang="en-US" dirty="0"/>
              <a:t>May include gases if the container is closed – e.g. hydrochloric acid and calcium carbonate with carbon dioxide as a product is a closed system if the container is closed and the carbon dioxide cannot escape. It is an open system if the carbon dioxide can escape from an open container.</a:t>
            </a:r>
          </a:p>
          <a:p>
            <a:pPr>
              <a:buFontTx/>
              <a:buChar char="•"/>
            </a:pPr>
            <a:r>
              <a:rPr lang="en-US" altLang="en-US" dirty="0"/>
              <a:t>May include solids – e.g. addition of an acid to a solid piece of metal</a:t>
            </a:r>
          </a:p>
        </p:txBody>
      </p:sp>
      <p:sp>
        <p:nvSpPr>
          <p:cNvPr id="8196"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217BD3DC-6576-4313-BA0B-85E073F580FE}" type="slidenum">
              <a:rPr lang="en-US" altLang="en-US" smtClean="0"/>
              <a:pPr>
                <a:spcBef>
                  <a:spcPct val="0"/>
                </a:spcBef>
              </a:pPr>
              <a:t>2</a:t>
            </a:fld>
            <a:endParaRPr lang="en-US" altLang="en-US"/>
          </a:p>
        </p:txBody>
      </p:sp>
    </p:spTree>
    <p:extLst>
      <p:ext uri="{BB962C8B-B14F-4D97-AF65-F5344CB8AC3E}">
        <p14:creationId xmlns:p14="http://schemas.microsoft.com/office/powerpoint/2010/main" val="30255799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a:extLst>
              <a:ext uri="{FF2B5EF4-FFF2-40B4-BE49-F238E27FC236}">
                <a16:creationId xmlns="" xmlns:a16="http://schemas.microsoft.com/office/drawing/2014/main" id="{DF8C5928-5A1F-4288-8754-B2DEF9461DD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a:extLst>
              <a:ext uri="{FF2B5EF4-FFF2-40B4-BE49-F238E27FC236}">
                <a16:creationId xmlns="" xmlns:a16="http://schemas.microsoft.com/office/drawing/2014/main" id="{C93E442E-E8CD-439F-9A4A-6E7A52BEB2B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7348" name="Slide Number Placeholder 3">
            <a:extLst>
              <a:ext uri="{FF2B5EF4-FFF2-40B4-BE49-F238E27FC236}">
                <a16:creationId xmlns="" xmlns:a16="http://schemas.microsoft.com/office/drawing/2014/main" id="{5C48B8CE-A4CF-4D5E-89B0-66ED98C4795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26A534CD-9610-4CC3-8284-C0C518CDB3A7}" type="slidenum">
              <a:rPr lang="en-US" altLang="en-US" smtClean="0"/>
              <a:pPr>
                <a:spcBef>
                  <a:spcPct val="0"/>
                </a:spcBef>
              </a:pPr>
              <a:t>32</a:t>
            </a:fld>
            <a:endParaRPr lang="en-US" altLang="en-US"/>
          </a:p>
        </p:txBody>
      </p:sp>
    </p:spTree>
    <p:extLst>
      <p:ext uri="{BB962C8B-B14F-4D97-AF65-F5344CB8AC3E}">
        <p14:creationId xmlns:p14="http://schemas.microsoft.com/office/powerpoint/2010/main" val="24966723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a:extLst>
              <a:ext uri="{FF2B5EF4-FFF2-40B4-BE49-F238E27FC236}">
                <a16:creationId xmlns="" xmlns:a16="http://schemas.microsoft.com/office/drawing/2014/main" id="{B864A8A6-E3BF-48CB-A513-2593B0BE913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a:extLst>
              <a:ext uri="{FF2B5EF4-FFF2-40B4-BE49-F238E27FC236}">
                <a16:creationId xmlns="" xmlns:a16="http://schemas.microsoft.com/office/drawing/2014/main" id="{5425F16D-103B-47B5-8385-5EE0B6E714A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9396" name="Slide Number Placeholder 3">
            <a:extLst>
              <a:ext uri="{FF2B5EF4-FFF2-40B4-BE49-F238E27FC236}">
                <a16:creationId xmlns="" xmlns:a16="http://schemas.microsoft.com/office/drawing/2014/main" id="{70592553-DA4D-4273-9B8B-3B19CA7BFD4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74C1BDBF-F719-4236-82BC-F0C25DB75F3F}" type="slidenum">
              <a:rPr lang="en-US" altLang="en-US" smtClean="0"/>
              <a:pPr>
                <a:spcBef>
                  <a:spcPct val="0"/>
                </a:spcBef>
              </a:pPr>
              <a:t>33</a:t>
            </a:fld>
            <a:endParaRPr lang="en-US" altLang="en-US"/>
          </a:p>
        </p:txBody>
      </p:sp>
    </p:spTree>
    <p:extLst>
      <p:ext uri="{BB962C8B-B14F-4D97-AF65-F5344CB8AC3E}">
        <p14:creationId xmlns:p14="http://schemas.microsoft.com/office/powerpoint/2010/main" val="33150361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a:extLst>
              <a:ext uri="{FF2B5EF4-FFF2-40B4-BE49-F238E27FC236}">
                <a16:creationId xmlns="" xmlns:a16="http://schemas.microsoft.com/office/drawing/2014/main" id="{FE3BE1EE-5533-42A5-ADAE-9361A4B2800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a:extLst>
              <a:ext uri="{FF2B5EF4-FFF2-40B4-BE49-F238E27FC236}">
                <a16:creationId xmlns="" xmlns:a16="http://schemas.microsoft.com/office/drawing/2014/main" id="{076B767D-2D4C-48A1-982C-FA599F325BF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1444" name="Slide Number Placeholder 3">
            <a:extLst>
              <a:ext uri="{FF2B5EF4-FFF2-40B4-BE49-F238E27FC236}">
                <a16:creationId xmlns="" xmlns:a16="http://schemas.microsoft.com/office/drawing/2014/main" id="{F3880BAB-F2DA-4C17-A383-D2242F92365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AF637AA0-E12F-42A7-B0FE-C8D3DF12EF82}" type="slidenum">
              <a:rPr lang="en-US" altLang="en-US" smtClean="0"/>
              <a:pPr>
                <a:spcBef>
                  <a:spcPct val="0"/>
                </a:spcBef>
              </a:pPr>
              <a:t>34</a:t>
            </a:fld>
            <a:endParaRPr lang="en-US" altLang="en-US"/>
          </a:p>
        </p:txBody>
      </p:sp>
    </p:spTree>
    <p:extLst>
      <p:ext uri="{BB962C8B-B14F-4D97-AF65-F5344CB8AC3E}">
        <p14:creationId xmlns:p14="http://schemas.microsoft.com/office/powerpoint/2010/main" val="41112735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Slide Number Placeholder 3"/>
          <p:cNvSpPr>
            <a:spLocks noGrp="1"/>
          </p:cNvSpPr>
          <p:nvPr>
            <p:ph type="sldNum" sz="quarter" idx="10"/>
          </p:nvPr>
        </p:nvSpPr>
        <p:spPr/>
        <p:txBody>
          <a:bodyPr/>
          <a:lstStyle/>
          <a:p>
            <a:fld id="{602BF1FA-46F7-4C39-A4C1-7F63581522A1}" type="slidenum">
              <a:rPr lang="en-AU" smtClean="0"/>
              <a:pPr/>
              <a:t>35</a:t>
            </a:fld>
            <a:endParaRPr lang="en-AU"/>
          </a:p>
        </p:txBody>
      </p:sp>
    </p:spTree>
    <p:extLst>
      <p:ext uri="{BB962C8B-B14F-4D97-AF65-F5344CB8AC3E}">
        <p14:creationId xmlns:p14="http://schemas.microsoft.com/office/powerpoint/2010/main" val="11173633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634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F18789CA-33BC-4B32-AE3E-C707F1BA4D27}" type="slidenum">
              <a:rPr lang="en-US" altLang="en-US" smtClean="0"/>
              <a:pPr>
                <a:spcBef>
                  <a:spcPct val="0"/>
                </a:spcBef>
              </a:pPr>
              <a:t>38</a:t>
            </a:fld>
            <a:endParaRPr lang="en-US" altLang="en-US" smtClean="0"/>
          </a:p>
        </p:txBody>
      </p:sp>
    </p:spTree>
    <p:extLst>
      <p:ext uri="{BB962C8B-B14F-4D97-AF65-F5344CB8AC3E}">
        <p14:creationId xmlns:p14="http://schemas.microsoft.com/office/powerpoint/2010/main" val="42799800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655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202AD898-1FAE-4546-A7D7-A9637B058CF9}" type="slidenum">
              <a:rPr lang="en-US" altLang="en-US" smtClean="0"/>
              <a:pPr>
                <a:spcBef>
                  <a:spcPct val="0"/>
                </a:spcBef>
              </a:pPr>
              <a:t>39</a:t>
            </a:fld>
            <a:endParaRPr lang="en-US" altLang="en-US" smtClean="0"/>
          </a:p>
        </p:txBody>
      </p:sp>
    </p:spTree>
    <p:extLst>
      <p:ext uri="{BB962C8B-B14F-4D97-AF65-F5344CB8AC3E}">
        <p14:creationId xmlns:p14="http://schemas.microsoft.com/office/powerpoint/2010/main" val="25173422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675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A0D7E65A-D2B0-4F35-B0C0-8A87AD4988E4}" type="slidenum">
              <a:rPr lang="en-US" altLang="en-US" smtClean="0"/>
              <a:pPr>
                <a:spcBef>
                  <a:spcPct val="0"/>
                </a:spcBef>
              </a:pPr>
              <a:t>40</a:t>
            </a:fld>
            <a:endParaRPr lang="en-US" altLang="en-US" smtClean="0"/>
          </a:p>
        </p:txBody>
      </p:sp>
    </p:spTree>
    <p:extLst>
      <p:ext uri="{BB962C8B-B14F-4D97-AF65-F5344CB8AC3E}">
        <p14:creationId xmlns:p14="http://schemas.microsoft.com/office/powerpoint/2010/main" val="3781522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Note the sharp increase of the iodine concentration – indicating that more iodine was added. A sharp change in one substance indicates an addition of a chemical rather than temperature/pressure change.</a:t>
            </a:r>
          </a:p>
        </p:txBody>
      </p:sp>
      <p:sp>
        <p:nvSpPr>
          <p:cNvPr id="696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E8CA6A40-0886-4A98-A900-818DA9926236}" type="slidenum">
              <a:rPr lang="en-US" altLang="en-US" smtClean="0"/>
              <a:pPr>
                <a:spcBef>
                  <a:spcPct val="0"/>
                </a:spcBef>
              </a:pPr>
              <a:t>41</a:t>
            </a:fld>
            <a:endParaRPr lang="en-US" altLang="en-US" smtClean="0"/>
          </a:p>
        </p:txBody>
      </p:sp>
    </p:spTree>
    <p:extLst>
      <p:ext uri="{BB962C8B-B14F-4D97-AF65-F5344CB8AC3E}">
        <p14:creationId xmlns:p14="http://schemas.microsoft.com/office/powerpoint/2010/main" val="29338634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716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C7D05F0D-C7A5-4559-B9B1-D97F482149C3}" type="slidenum">
              <a:rPr lang="en-US" altLang="en-US" smtClean="0"/>
              <a:pPr>
                <a:spcBef>
                  <a:spcPct val="0"/>
                </a:spcBef>
              </a:pPr>
              <a:t>42</a:t>
            </a:fld>
            <a:endParaRPr lang="en-US" altLang="en-US" smtClean="0"/>
          </a:p>
        </p:txBody>
      </p:sp>
    </p:spTree>
    <p:extLst>
      <p:ext uri="{BB962C8B-B14F-4D97-AF65-F5344CB8AC3E}">
        <p14:creationId xmlns:p14="http://schemas.microsoft.com/office/powerpoint/2010/main" val="11047171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880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F0C6D734-3CD0-4EC9-8964-E66101AA15FA}" type="slidenum">
              <a:rPr lang="en-US" altLang="en-US" smtClean="0"/>
              <a:pPr>
                <a:spcBef>
                  <a:spcPct val="0"/>
                </a:spcBef>
              </a:pPr>
              <a:t>43</a:t>
            </a:fld>
            <a:endParaRPr lang="en-US" altLang="en-US" smtClean="0"/>
          </a:p>
        </p:txBody>
      </p:sp>
    </p:spTree>
    <p:extLst>
      <p:ext uri="{BB962C8B-B14F-4D97-AF65-F5344CB8AC3E}">
        <p14:creationId xmlns:p14="http://schemas.microsoft.com/office/powerpoint/2010/main" val="9023387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Simple examples of physical changes include melting and boiling of water.</a:t>
            </a:r>
          </a:p>
          <a:p>
            <a:r>
              <a:rPr lang="en-US" altLang="en-US"/>
              <a:t>Simple examples of chemical changes include acid–base or acid–metal reactions.</a:t>
            </a:r>
          </a:p>
        </p:txBody>
      </p:sp>
      <p:sp>
        <p:nvSpPr>
          <p:cNvPr id="10244"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D702CF45-FEAB-4374-95D2-717AF42277FE}" type="slidenum">
              <a:rPr lang="en-US" altLang="en-US" smtClean="0"/>
              <a:pPr>
                <a:spcBef>
                  <a:spcPct val="0"/>
                </a:spcBef>
              </a:pPr>
              <a:t>3</a:t>
            </a:fld>
            <a:endParaRPr lang="en-US" altLang="en-US"/>
          </a:p>
        </p:txBody>
      </p:sp>
    </p:spTree>
    <p:extLst>
      <p:ext uri="{BB962C8B-B14F-4D97-AF65-F5344CB8AC3E}">
        <p14:creationId xmlns:p14="http://schemas.microsoft.com/office/powerpoint/2010/main" val="26494399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901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37363893-643C-469B-BF07-CA6430D732F4}" type="slidenum">
              <a:rPr lang="en-US" altLang="en-US" smtClean="0"/>
              <a:pPr>
                <a:spcBef>
                  <a:spcPct val="0"/>
                </a:spcBef>
              </a:pPr>
              <a:t>44</a:t>
            </a:fld>
            <a:endParaRPr lang="en-US" altLang="en-US" smtClean="0"/>
          </a:p>
        </p:txBody>
      </p:sp>
    </p:spTree>
    <p:extLst>
      <p:ext uri="{BB962C8B-B14F-4D97-AF65-F5344CB8AC3E}">
        <p14:creationId xmlns:p14="http://schemas.microsoft.com/office/powerpoint/2010/main" val="17676941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921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229AE5A0-2145-4266-B346-53654EB46BB2}" type="slidenum">
              <a:rPr lang="en-US" altLang="en-US" smtClean="0"/>
              <a:pPr>
                <a:spcBef>
                  <a:spcPct val="0"/>
                </a:spcBef>
              </a:pPr>
              <a:t>45</a:t>
            </a:fld>
            <a:endParaRPr lang="en-US" altLang="en-US" smtClean="0"/>
          </a:p>
        </p:txBody>
      </p:sp>
    </p:spTree>
    <p:extLst>
      <p:ext uri="{BB962C8B-B14F-4D97-AF65-F5344CB8AC3E}">
        <p14:creationId xmlns:p14="http://schemas.microsoft.com/office/powerpoint/2010/main" val="26032411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737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CF04291C-D381-4EC5-858E-81D90EBEC0EB}" type="slidenum">
              <a:rPr lang="en-US" altLang="en-US" smtClean="0"/>
              <a:pPr>
                <a:spcBef>
                  <a:spcPct val="0"/>
                </a:spcBef>
              </a:pPr>
              <a:t>46</a:t>
            </a:fld>
            <a:endParaRPr lang="en-US" altLang="en-US" smtClean="0"/>
          </a:p>
        </p:txBody>
      </p:sp>
    </p:spTree>
    <p:extLst>
      <p:ext uri="{BB962C8B-B14F-4D97-AF65-F5344CB8AC3E}">
        <p14:creationId xmlns:p14="http://schemas.microsoft.com/office/powerpoint/2010/main" val="34476604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757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6041617F-51E9-479A-B76C-00DCA3D84D17}" type="slidenum">
              <a:rPr lang="en-US" altLang="en-US" smtClean="0"/>
              <a:pPr>
                <a:spcBef>
                  <a:spcPct val="0"/>
                </a:spcBef>
              </a:pPr>
              <a:t>47</a:t>
            </a:fld>
            <a:endParaRPr lang="en-US" altLang="en-US" smtClean="0"/>
          </a:p>
        </p:txBody>
      </p:sp>
    </p:spTree>
    <p:extLst>
      <p:ext uri="{BB962C8B-B14F-4D97-AF65-F5344CB8AC3E}">
        <p14:creationId xmlns:p14="http://schemas.microsoft.com/office/powerpoint/2010/main" val="22288159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778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A043E4C1-3BEC-46EA-B31C-8152FC69DB8F}" type="slidenum">
              <a:rPr lang="en-US" altLang="en-US" smtClean="0"/>
              <a:pPr>
                <a:spcBef>
                  <a:spcPct val="0"/>
                </a:spcBef>
              </a:pPr>
              <a:t>48</a:t>
            </a:fld>
            <a:endParaRPr lang="en-US" altLang="en-US" smtClean="0"/>
          </a:p>
        </p:txBody>
      </p:sp>
    </p:spTree>
    <p:extLst>
      <p:ext uri="{BB962C8B-B14F-4D97-AF65-F5344CB8AC3E}">
        <p14:creationId xmlns:p14="http://schemas.microsoft.com/office/powerpoint/2010/main" val="11651640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942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1A5A071E-15EF-4A74-A94A-AA87671A0BA7}" type="slidenum">
              <a:rPr lang="en-US" altLang="en-US" smtClean="0"/>
              <a:pPr>
                <a:spcBef>
                  <a:spcPct val="0"/>
                </a:spcBef>
              </a:pPr>
              <a:t>49</a:t>
            </a:fld>
            <a:endParaRPr lang="en-US" altLang="en-US" smtClean="0"/>
          </a:p>
        </p:txBody>
      </p:sp>
    </p:spTree>
    <p:extLst>
      <p:ext uri="{BB962C8B-B14F-4D97-AF65-F5344CB8AC3E}">
        <p14:creationId xmlns:p14="http://schemas.microsoft.com/office/powerpoint/2010/main" val="27864534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962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6BF27975-5492-42AC-B8ED-8C68D4C15699}" type="slidenum">
              <a:rPr lang="en-US" altLang="en-US" smtClean="0"/>
              <a:pPr>
                <a:spcBef>
                  <a:spcPct val="0"/>
                </a:spcBef>
              </a:pPr>
              <a:t>50</a:t>
            </a:fld>
            <a:endParaRPr lang="en-US" altLang="en-US" smtClean="0"/>
          </a:p>
        </p:txBody>
      </p:sp>
    </p:spTree>
    <p:extLst>
      <p:ext uri="{BB962C8B-B14F-4D97-AF65-F5344CB8AC3E}">
        <p14:creationId xmlns:p14="http://schemas.microsoft.com/office/powerpoint/2010/main" val="14208300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It is important to note here that the exothermic reaction has a lower activation energy than the endothermic reaction – as seen in the graph.</a:t>
            </a:r>
          </a:p>
          <a:p>
            <a:endParaRPr lang="en-US" altLang="en-US" smtClean="0"/>
          </a:p>
          <a:p>
            <a:endParaRPr lang="en-US" altLang="en-US" smtClean="0"/>
          </a:p>
        </p:txBody>
      </p:sp>
      <p:sp>
        <p:nvSpPr>
          <p:cNvPr id="798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3ED00F5D-0CAB-4DED-A0DA-5FF96DC2D049}" type="slidenum">
              <a:rPr lang="en-US" altLang="en-US" smtClean="0"/>
              <a:pPr>
                <a:spcBef>
                  <a:spcPct val="0"/>
                </a:spcBef>
              </a:pPr>
              <a:t>53</a:t>
            </a:fld>
            <a:endParaRPr lang="en-US" altLang="en-US" smtClean="0"/>
          </a:p>
        </p:txBody>
      </p:sp>
    </p:spTree>
    <p:extLst>
      <p:ext uri="{BB962C8B-B14F-4D97-AF65-F5344CB8AC3E}">
        <p14:creationId xmlns:p14="http://schemas.microsoft.com/office/powerpoint/2010/main" val="124071015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819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92B9B3A4-8E5D-4B85-A1AE-F21D116EC2DA}" type="slidenum">
              <a:rPr lang="en-US" altLang="en-US" smtClean="0"/>
              <a:pPr>
                <a:spcBef>
                  <a:spcPct val="0"/>
                </a:spcBef>
              </a:pPr>
              <a:t>54</a:t>
            </a:fld>
            <a:endParaRPr lang="en-US" altLang="en-US" smtClean="0"/>
          </a:p>
        </p:txBody>
      </p:sp>
    </p:spTree>
    <p:extLst>
      <p:ext uri="{BB962C8B-B14F-4D97-AF65-F5344CB8AC3E}">
        <p14:creationId xmlns:p14="http://schemas.microsoft.com/office/powerpoint/2010/main" val="40325865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839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F6A18C3E-ECF3-4D98-90B3-E4A45F4323B8}" type="slidenum">
              <a:rPr lang="en-US" altLang="en-US" smtClean="0"/>
              <a:pPr>
                <a:spcBef>
                  <a:spcPct val="0"/>
                </a:spcBef>
              </a:pPr>
              <a:t>55</a:t>
            </a:fld>
            <a:endParaRPr lang="en-US" altLang="en-US" smtClean="0"/>
          </a:p>
        </p:txBody>
      </p:sp>
    </p:spTree>
    <p:extLst>
      <p:ext uri="{BB962C8B-B14F-4D97-AF65-F5344CB8AC3E}">
        <p14:creationId xmlns:p14="http://schemas.microsoft.com/office/powerpoint/2010/main" val="602131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a:extLst>
              <a:ext uri="{FF2B5EF4-FFF2-40B4-BE49-F238E27FC236}">
                <a16:creationId xmlns="" xmlns:a16="http://schemas.microsoft.com/office/drawing/2014/main" id="{39952C0B-6BC0-44C3-A1CC-5F5EF58F384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8435" name="Notes Placeholder 2">
            <a:extLst>
              <a:ext uri="{FF2B5EF4-FFF2-40B4-BE49-F238E27FC236}">
                <a16:creationId xmlns="" xmlns:a16="http://schemas.microsoft.com/office/drawing/2014/main" id="{B5F7B163-377A-420E-8091-B30C0729DC4D}"/>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8436" name="Slide Number Placeholder 3">
            <a:extLst>
              <a:ext uri="{FF2B5EF4-FFF2-40B4-BE49-F238E27FC236}">
                <a16:creationId xmlns="" xmlns:a16="http://schemas.microsoft.com/office/drawing/2014/main" id="{F6359132-4B6D-4398-8D87-F4FC5119E010}"/>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F8E51ED0-6F55-40CF-9C4E-CC9C98F2A24E}" type="slidenum">
              <a:rPr lang="en-US" altLang="en-US" smtClean="0"/>
              <a:pPr>
                <a:spcBef>
                  <a:spcPct val="0"/>
                </a:spcBef>
              </a:pPr>
              <a:t>8</a:t>
            </a:fld>
            <a:endParaRPr lang="en-US" altLang="en-US"/>
          </a:p>
        </p:txBody>
      </p:sp>
    </p:spTree>
    <p:extLst>
      <p:ext uri="{BB962C8B-B14F-4D97-AF65-F5344CB8AC3E}">
        <p14:creationId xmlns:p14="http://schemas.microsoft.com/office/powerpoint/2010/main" val="110167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983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B83141A6-7100-406A-94FE-508CC131D18C}" type="slidenum">
              <a:rPr lang="en-US" altLang="en-US" smtClean="0"/>
              <a:pPr>
                <a:spcBef>
                  <a:spcPct val="0"/>
                </a:spcBef>
              </a:pPr>
              <a:t>56</a:t>
            </a:fld>
            <a:endParaRPr lang="en-US" altLang="en-US" smtClean="0"/>
          </a:p>
        </p:txBody>
      </p:sp>
    </p:spTree>
    <p:extLst>
      <p:ext uri="{BB962C8B-B14F-4D97-AF65-F5344CB8AC3E}">
        <p14:creationId xmlns:p14="http://schemas.microsoft.com/office/powerpoint/2010/main" val="37948106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3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003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C8C8C9FC-4166-49C3-BD30-FF65FA559F15}" type="slidenum">
              <a:rPr lang="en-US" altLang="en-US" smtClean="0"/>
              <a:pPr>
                <a:spcBef>
                  <a:spcPct val="0"/>
                </a:spcBef>
              </a:pPr>
              <a:t>57</a:t>
            </a:fld>
            <a:endParaRPr lang="en-US" altLang="en-US" smtClean="0"/>
          </a:p>
        </p:txBody>
      </p:sp>
    </p:spTree>
    <p:extLst>
      <p:ext uri="{BB962C8B-B14F-4D97-AF65-F5344CB8AC3E}">
        <p14:creationId xmlns:p14="http://schemas.microsoft.com/office/powerpoint/2010/main" val="362482070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Use the graph to identify/explain the following:</a:t>
            </a:r>
          </a:p>
          <a:p>
            <a:pPr>
              <a:buFontTx/>
              <a:buChar char="•"/>
            </a:pPr>
            <a:r>
              <a:rPr lang="en-US" altLang="en-US" smtClean="0"/>
              <a:t>The point where hydrogen was added (sharp increase in one substance only)</a:t>
            </a:r>
          </a:p>
          <a:p>
            <a:pPr>
              <a:buFontTx/>
              <a:buChar char="•"/>
            </a:pPr>
            <a:r>
              <a:rPr lang="en-US" altLang="en-US" smtClean="0"/>
              <a:t>The period where equilibrium is being re-established (after addition while all substances undergoing change in concentration)</a:t>
            </a:r>
          </a:p>
          <a:p>
            <a:pPr>
              <a:buFontTx/>
              <a:buChar char="•"/>
            </a:pPr>
            <a:r>
              <a:rPr lang="en-US" altLang="en-US" smtClean="0"/>
              <a:t>The point where equilibrium is re-established (no further change in concentration – parallel lines)</a:t>
            </a:r>
          </a:p>
          <a:p>
            <a:r>
              <a:rPr lang="en-US" altLang="en-US" smtClean="0"/>
              <a:t>Also identify that there is more hydrogen iodide than initially present – hence this results in extra products being formed.</a:t>
            </a:r>
          </a:p>
        </p:txBody>
      </p:sp>
      <p:sp>
        <p:nvSpPr>
          <p:cNvPr id="1024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D9D3D13E-A73A-4C75-AAE8-FDEFF3EC551F}" type="slidenum">
              <a:rPr lang="en-US" altLang="en-US" smtClean="0"/>
              <a:pPr>
                <a:spcBef>
                  <a:spcPct val="0"/>
                </a:spcBef>
              </a:pPr>
              <a:t>58</a:t>
            </a:fld>
            <a:endParaRPr lang="en-US" altLang="en-US" smtClean="0"/>
          </a:p>
        </p:txBody>
      </p:sp>
    </p:spTree>
    <p:extLst>
      <p:ext uri="{BB962C8B-B14F-4D97-AF65-F5344CB8AC3E}">
        <p14:creationId xmlns:p14="http://schemas.microsoft.com/office/powerpoint/2010/main" val="277575802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2" name="Notes Placeholder 2"/>
          <p:cNvSpPr>
            <a:spLocks noGrp="1"/>
          </p:cNvSpPr>
          <p:nvPr>
            <p:ph type="body" idx="1"/>
          </p:nvPr>
        </p:nvSpPr>
        <p:spPr bwMode="auto">
          <a:extLst>
            <a:ext uri="{909E8E84-426E-40dd-AFC4-6F175D3DCCD1}"/>
            <a:ext uri="{91240B29-F687-4f45-9708-019B960494DF}"/>
            <a:ext uri="{FAA26D3D-D897-4be2-8F04-BA451C77F1D7}"/>
          </a:extLst>
        </p:spPr>
        <p:txBody>
          <a:bodyPr wrap="square" numCol="1" anchor="t" anchorCtr="0" compatLnSpc="1">
            <a:prstTxWarp prst="textNoShape">
              <a:avLst/>
            </a:prstTxWarp>
          </a:bodyPr>
          <a:lstStyle/>
          <a:p>
            <a:pPr>
              <a:defRPr/>
            </a:pPr>
            <a:r>
              <a:rPr lang="en-US" dirty="0" smtClean="0">
                <a:ea typeface="ＭＳ Ｐゴシック" charset="0"/>
              </a:rPr>
              <a:t>Use </a:t>
            </a:r>
            <a:r>
              <a:rPr lang="en-US" dirty="0">
                <a:ea typeface="ＭＳ Ｐゴシック" charset="0"/>
              </a:rPr>
              <a:t>this example to explain/identify the following:</a:t>
            </a:r>
          </a:p>
          <a:p>
            <a:pPr marL="171450" indent="-171450">
              <a:buFont typeface="Arial"/>
              <a:buChar char="•"/>
              <a:defRPr/>
            </a:pPr>
            <a:r>
              <a:rPr lang="en-US" dirty="0" smtClean="0">
                <a:ea typeface="ＭＳ Ｐゴシック" charset="0"/>
              </a:rPr>
              <a:t>Point </a:t>
            </a:r>
            <a:r>
              <a:rPr lang="en-US" dirty="0">
                <a:ea typeface="ＭＳ Ｐゴシック" charset="0"/>
              </a:rPr>
              <a:t>where water </a:t>
            </a:r>
            <a:r>
              <a:rPr lang="en-US" dirty="0" smtClean="0">
                <a:ea typeface="ＭＳ Ｐゴシック" charset="0"/>
              </a:rPr>
              <a:t>is added </a:t>
            </a:r>
            <a:r>
              <a:rPr lang="en-US" dirty="0">
                <a:ea typeface="ＭＳ Ｐゴシック" charset="0"/>
              </a:rPr>
              <a:t>(decrease in concentration of all substances at the same time indicates volume/pressure change)</a:t>
            </a:r>
          </a:p>
          <a:p>
            <a:pPr marL="171450" indent="-171450">
              <a:buFont typeface="Arial"/>
              <a:buChar char="•"/>
              <a:defRPr/>
            </a:pPr>
            <a:r>
              <a:rPr lang="en-US" dirty="0">
                <a:ea typeface="ＭＳ Ｐゴシック" charset="0"/>
              </a:rPr>
              <a:t>Identify where equilibrium is being re-established (where concentrations are changing)</a:t>
            </a:r>
          </a:p>
          <a:p>
            <a:pPr marL="171450" indent="-171450">
              <a:buFont typeface="Arial"/>
              <a:buChar char="•"/>
              <a:defRPr/>
            </a:pPr>
            <a:r>
              <a:rPr lang="en-US" dirty="0">
                <a:ea typeface="ＭＳ Ｐゴシック" charset="0"/>
              </a:rPr>
              <a:t>Identify where equilibrium is re-established (where lines are parallel and no further change in concentration occurs)</a:t>
            </a:r>
          </a:p>
        </p:txBody>
      </p:sp>
      <p:sp>
        <p:nvSpPr>
          <p:cNvPr id="1044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C85F6F3F-7EB1-4217-88A6-8D9DBE4D9957}" type="slidenum">
              <a:rPr lang="en-US" altLang="en-US" smtClean="0"/>
              <a:pPr>
                <a:spcBef>
                  <a:spcPct val="0"/>
                </a:spcBef>
              </a:pPr>
              <a:t>59</a:t>
            </a:fld>
            <a:endParaRPr lang="en-US" altLang="en-US" smtClean="0"/>
          </a:p>
        </p:txBody>
      </p:sp>
    </p:spTree>
    <p:extLst>
      <p:ext uri="{BB962C8B-B14F-4D97-AF65-F5344CB8AC3E}">
        <p14:creationId xmlns:p14="http://schemas.microsoft.com/office/powerpoint/2010/main" val="117507958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0" name="Notes Placeholder 2"/>
          <p:cNvSpPr>
            <a:spLocks noGrp="1"/>
          </p:cNvSpPr>
          <p:nvPr>
            <p:ph type="body" idx="1"/>
          </p:nvPr>
        </p:nvSpPr>
        <p:spPr bwMode="auto">
          <a:extLst>
            <a:ext uri="{909E8E84-426E-40dd-AFC4-6F175D3DCCD1}"/>
            <a:ext uri="{91240B29-F687-4f45-9708-019B960494DF}"/>
            <a:ext uri="{FAA26D3D-D897-4be2-8F04-BA451C77F1D7}"/>
          </a:extLst>
        </p:spPr>
        <p:txBody>
          <a:bodyPr wrap="square" numCol="1" anchor="t" anchorCtr="0" compatLnSpc="1">
            <a:prstTxWarp prst="textNoShape">
              <a:avLst/>
            </a:prstTxWarp>
          </a:bodyPr>
          <a:lstStyle/>
          <a:p>
            <a:pPr>
              <a:defRPr/>
            </a:pPr>
            <a:r>
              <a:rPr lang="en-US" dirty="0" smtClean="0">
                <a:ea typeface="ＭＳ Ｐゴシック" charset="0"/>
              </a:rPr>
              <a:t>Use </a:t>
            </a:r>
            <a:r>
              <a:rPr lang="en-US" dirty="0">
                <a:ea typeface="ＭＳ Ｐゴシック" charset="0"/>
              </a:rPr>
              <a:t>the example above to </a:t>
            </a:r>
            <a:r>
              <a:rPr lang="en-US" dirty="0" smtClean="0">
                <a:ea typeface="ＭＳ Ｐゴシック" charset="0"/>
              </a:rPr>
              <a:t>identify:</a:t>
            </a:r>
            <a:endParaRPr lang="en-US" dirty="0">
              <a:ea typeface="ＭＳ Ｐゴシック" charset="0"/>
            </a:endParaRPr>
          </a:p>
          <a:p>
            <a:pPr marL="171450" indent="-171450">
              <a:buFont typeface="Arial"/>
              <a:buChar char="•"/>
              <a:defRPr/>
            </a:pPr>
            <a:r>
              <a:rPr lang="en-US" dirty="0" smtClean="0">
                <a:ea typeface="ＭＳ Ｐゴシック" charset="0"/>
              </a:rPr>
              <a:t>where </a:t>
            </a:r>
            <a:r>
              <a:rPr lang="en-US" dirty="0">
                <a:ea typeface="ＭＳ Ｐゴシック" charset="0"/>
              </a:rPr>
              <a:t>the system is cooled (change in temperature is indicated by a gradual change in all the substances and no sharp changes)</a:t>
            </a:r>
          </a:p>
          <a:p>
            <a:pPr marL="171450" indent="-171450">
              <a:buFont typeface="Arial"/>
              <a:buChar char="•"/>
              <a:defRPr/>
            </a:pPr>
            <a:r>
              <a:rPr lang="en-US" dirty="0" smtClean="0">
                <a:ea typeface="ＭＳ Ｐゴシック" charset="0"/>
              </a:rPr>
              <a:t>where </a:t>
            </a:r>
            <a:r>
              <a:rPr lang="en-US" dirty="0">
                <a:ea typeface="ＭＳ Ｐゴシック" charset="0"/>
              </a:rPr>
              <a:t>equilibrium is being re-established</a:t>
            </a:r>
          </a:p>
          <a:p>
            <a:pPr marL="171450" indent="-171450">
              <a:buFont typeface="Arial"/>
              <a:buChar char="•"/>
              <a:defRPr/>
            </a:pPr>
            <a:r>
              <a:rPr lang="en-US" smtClean="0">
                <a:ea typeface="ＭＳ Ｐゴシック" charset="0"/>
              </a:rPr>
              <a:t>where </a:t>
            </a:r>
            <a:r>
              <a:rPr lang="en-US" dirty="0" smtClean="0">
                <a:ea typeface="ＭＳ Ｐゴシック" charset="0"/>
              </a:rPr>
              <a:t>equilibrium </a:t>
            </a:r>
            <a:r>
              <a:rPr lang="en-US">
                <a:ea typeface="ＭＳ Ｐゴシック" charset="0"/>
              </a:rPr>
              <a:t>is </a:t>
            </a:r>
            <a:r>
              <a:rPr lang="en-US" smtClean="0">
                <a:ea typeface="ＭＳ Ｐゴシック" charset="0"/>
              </a:rPr>
              <a:t>re-established.</a:t>
            </a:r>
            <a:endParaRPr lang="en-US" dirty="0">
              <a:ea typeface="ＭＳ Ｐゴシック" charset="0"/>
            </a:endParaRPr>
          </a:p>
        </p:txBody>
      </p:sp>
      <p:sp>
        <p:nvSpPr>
          <p:cNvPr id="1065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1BF64404-BB0F-41F9-BDDD-8EDCD0F6FF45}" type="slidenum">
              <a:rPr lang="en-US" altLang="en-US" smtClean="0"/>
              <a:pPr>
                <a:spcBef>
                  <a:spcPct val="0"/>
                </a:spcBef>
              </a:pPr>
              <a:t>60</a:t>
            </a:fld>
            <a:endParaRPr lang="en-US" altLang="en-US" smtClean="0"/>
          </a:p>
        </p:txBody>
      </p:sp>
    </p:spTree>
    <p:extLst>
      <p:ext uri="{BB962C8B-B14F-4D97-AF65-F5344CB8AC3E}">
        <p14:creationId xmlns:p14="http://schemas.microsoft.com/office/powerpoint/2010/main" val="10069851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Clearly explain the difference between a rate graph (Figure C1.9) and a concentration graph (Figure C1.8). </a:t>
            </a:r>
          </a:p>
          <a:p>
            <a:r>
              <a:rPr lang="en-US" altLang="en-US"/>
              <a:t>Concentration/time graphs do not have to have all reactants and products finishing at the same concentration. They often have more than two lines to represent all reactants and products.</a:t>
            </a:r>
          </a:p>
          <a:p>
            <a:r>
              <a:rPr lang="en-US" altLang="en-US"/>
              <a:t>Rate/time graphs only have two lines, which must finish at the same point. Rate/time graphs DO NOT show individual reactants and products; rather, they show the overall rates of consumption of reactants, or formation of products.</a:t>
            </a:r>
          </a:p>
        </p:txBody>
      </p:sp>
      <p:sp>
        <p:nvSpPr>
          <p:cNvPr id="245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C522E434-6AAF-4783-9F5B-C5E2E236DDCF}" type="slidenum">
              <a:rPr lang="en-US" altLang="en-US" smtClean="0"/>
              <a:pPr>
                <a:spcBef>
                  <a:spcPct val="0"/>
                </a:spcBef>
              </a:pPr>
              <a:t>14</a:t>
            </a:fld>
            <a:endParaRPr lang="en-US" altLang="en-US"/>
          </a:p>
        </p:txBody>
      </p:sp>
    </p:spTree>
    <p:extLst>
      <p:ext uri="{BB962C8B-B14F-4D97-AF65-F5344CB8AC3E}">
        <p14:creationId xmlns:p14="http://schemas.microsoft.com/office/powerpoint/2010/main" val="3193083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Show how the graph (Figure C1.8) can be used to show changing rates by drawing tangents to the curves at various points. The steeper the line drawn, the faster the rate. </a:t>
            </a:r>
          </a:p>
          <a:p>
            <a:r>
              <a:rPr lang="en-US" altLang="en-US"/>
              <a:t>Show how the rate of reactants (hydrogen and nitrogen) slow down over time.</a:t>
            </a:r>
          </a:p>
          <a:p>
            <a:r>
              <a:rPr lang="en-US" altLang="en-US"/>
              <a:t>Show how the rate of products (ammonia) speed up over time. </a:t>
            </a:r>
          </a:p>
          <a:p>
            <a:r>
              <a:rPr lang="en-US" altLang="en-US"/>
              <a:t>Show why equilibrium is attained in the shaded yellow section (constant concentration, no further change in rate of reaction).</a:t>
            </a:r>
          </a:p>
        </p:txBody>
      </p:sp>
      <p:sp>
        <p:nvSpPr>
          <p:cNvPr id="225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B01A6609-BA8D-431D-ACA9-50F45EB31B57}" type="slidenum">
              <a:rPr lang="en-US" altLang="en-US" smtClean="0"/>
              <a:pPr>
                <a:spcBef>
                  <a:spcPct val="0"/>
                </a:spcBef>
              </a:pPr>
              <a:t>15</a:t>
            </a:fld>
            <a:endParaRPr lang="en-US" altLang="en-US"/>
          </a:p>
        </p:txBody>
      </p:sp>
    </p:spTree>
    <p:extLst>
      <p:ext uri="{BB962C8B-B14F-4D97-AF65-F5344CB8AC3E}">
        <p14:creationId xmlns:p14="http://schemas.microsoft.com/office/powerpoint/2010/main" val="7884382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66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659CC47F-CBAC-4ECD-9232-740167633488}" type="slidenum">
              <a:rPr lang="en-US" altLang="en-US" smtClean="0"/>
              <a:pPr>
                <a:spcBef>
                  <a:spcPct val="0"/>
                </a:spcBef>
              </a:pPr>
              <a:t>16</a:t>
            </a:fld>
            <a:endParaRPr lang="en-US" altLang="en-US"/>
          </a:p>
        </p:txBody>
      </p:sp>
    </p:spTree>
    <p:extLst>
      <p:ext uri="{BB962C8B-B14F-4D97-AF65-F5344CB8AC3E}">
        <p14:creationId xmlns:p14="http://schemas.microsoft.com/office/powerpoint/2010/main" val="17412004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a:extLst>
              <a:ext uri="{FF2B5EF4-FFF2-40B4-BE49-F238E27FC236}">
                <a16:creationId xmlns="" xmlns:a16="http://schemas.microsoft.com/office/drawing/2014/main" id="{773531AD-9685-46E7-96D1-A1E29C9882F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a:extLst>
              <a:ext uri="{FF2B5EF4-FFF2-40B4-BE49-F238E27FC236}">
                <a16:creationId xmlns="" xmlns:a16="http://schemas.microsoft.com/office/drawing/2014/main" id="{D302127A-3607-468F-8CEB-67D52A4C967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FontTx/>
              <a:buAutoNum type="arabicPeriod"/>
            </a:pPr>
            <a:r>
              <a:rPr lang="en-US" altLang="en-US"/>
              <a:t> Show how drawing a tangent to the curve represents a gradually decreasing slope and hence rate. Explain why, in terms of collision theory, decreasing numbers of molecules leads to decreasing frequency of collisions and a slower rate of reaction.</a:t>
            </a:r>
          </a:p>
          <a:p>
            <a:pPr>
              <a:buFontTx/>
              <a:buAutoNum type="arabicPeriod"/>
            </a:pPr>
            <a:endParaRPr lang="en-US" altLang="en-US"/>
          </a:p>
          <a:p>
            <a:pPr>
              <a:buFontTx/>
              <a:buAutoNum type="arabicPeriod"/>
            </a:pPr>
            <a:r>
              <a:rPr lang="en-US" altLang="en-US"/>
              <a:t> When the reactants (hydrogen and nitrogen) are initially added, there is no ammonia present so initial rate is zero. This is easily obtained off the graph.</a:t>
            </a:r>
          </a:p>
        </p:txBody>
      </p:sp>
      <p:sp>
        <p:nvSpPr>
          <p:cNvPr id="32772" name="Slide Number Placeholder 3">
            <a:extLst>
              <a:ext uri="{FF2B5EF4-FFF2-40B4-BE49-F238E27FC236}">
                <a16:creationId xmlns="" xmlns:a16="http://schemas.microsoft.com/office/drawing/2014/main" id="{25A132C7-114C-4CBE-B90D-805E3F56E0E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9763C468-ABEF-4649-B05E-0015AA6E3E45}" type="slidenum">
              <a:rPr lang="en-US" altLang="en-US" smtClean="0"/>
              <a:pPr>
                <a:spcBef>
                  <a:spcPct val="0"/>
                </a:spcBef>
              </a:pPr>
              <a:t>19</a:t>
            </a:fld>
            <a:endParaRPr lang="en-US" altLang="en-US"/>
          </a:p>
        </p:txBody>
      </p:sp>
    </p:spTree>
    <p:extLst>
      <p:ext uri="{BB962C8B-B14F-4D97-AF65-F5344CB8AC3E}">
        <p14:creationId xmlns:p14="http://schemas.microsoft.com/office/powerpoint/2010/main" val="1861787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 xmlns:a16="http://schemas.microsoft.com/office/drawing/2014/main" id="{2152F45B-2630-4D2B-9E3C-CCA02D76E93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a:extLst>
              <a:ext uri="{FF2B5EF4-FFF2-40B4-BE49-F238E27FC236}">
                <a16:creationId xmlns="" xmlns:a16="http://schemas.microsoft.com/office/drawing/2014/main" id="{9B56A74D-A77E-4819-9968-4A6D877E174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4820" name="Slide Number Placeholder 3">
            <a:extLst>
              <a:ext uri="{FF2B5EF4-FFF2-40B4-BE49-F238E27FC236}">
                <a16:creationId xmlns="" xmlns:a16="http://schemas.microsoft.com/office/drawing/2014/main" id="{D3BFA169-91D9-4BA1-ACF7-5419A61EA63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1BEAF811-8E3C-4978-A8BF-823C0FA22DD0}" type="slidenum">
              <a:rPr lang="en-US" altLang="en-US" smtClean="0"/>
              <a:pPr>
                <a:spcBef>
                  <a:spcPct val="0"/>
                </a:spcBef>
              </a:pPr>
              <a:t>20</a:t>
            </a:fld>
            <a:endParaRPr lang="en-US" altLang="en-US"/>
          </a:p>
        </p:txBody>
      </p:sp>
    </p:spTree>
    <p:extLst>
      <p:ext uri="{BB962C8B-B14F-4D97-AF65-F5344CB8AC3E}">
        <p14:creationId xmlns:p14="http://schemas.microsoft.com/office/powerpoint/2010/main" val="41396426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1D3C4273-EBEA-4E55-84CB-D3E1A037740E}" type="datetimeFigureOut">
              <a:rPr lang="en-AU" smtClean="0"/>
              <a:t>8/12/2020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3B59754-9C7E-4559-82ED-CD268DD1D109}" type="slidenum">
              <a:rPr lang="en-AU" smtClean="0"/>
              <a:t>‹#›</a:t>
            </a:fld>
            <a:endParaRPr lang="en-AU"/>
          </a:p>
        </p:txBody>
      </p:sp>
    </p:spTree>
    <p:extLst>
      <p:ext uri="{BB962C8B-B14F-4D97-AF65-F5344CB8AC3E}">
        <p14:creationId xmlns:p14="http://schemas.microsoft.com/office/powerpoint/2010/main" val="1211025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1D3C4273-EBEA-4E55-84CB-D3E1A037740E}" type="datetimeFigureOut">
              <a:rPr lang="en-AU" smtClean="0"/>
              <a:t>8/12/2020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3B59754-9C7E-4559-82ED-CD268DD1D109}" type="slidenum">
              <a:rPr lang="en-AU" smtClean="0"/>
              <a:t>‹#›</a:t>
            </a:fld>
            <a:endParaRPr lang="en-AU"/>
          </a:p>
        </p:txBody>
      </p:sp>
    </p:spTree>
    <p:extLst>
      <p:ext uri="{BB962C8B-B14F-4D97-AF65-F5344CB8AC3E}">
        <p14:creationId xmlns:p14="http://schemas.microsoft.com/office/powerpoint/2010/main" val="1338516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1D3C4273-EBEA-4E55-84CB-D3E1A037740E}" type="datetimeFigureOut">
              <a:rPr lang="en-AU" smtClean="0"/>
              <a:t>8/12/2020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3B59754-9C7E-4559-82ED-CD268DD1D109}" type="slidenum">
              <a:rPr lang="en-AU" smtClean="0"/>
              <a:t>‹#›</a:t>
            </a:fld>
            <a:endParaRPr lang="en-AU"/>
          </a:p>
        </p:txBody>
      </p:sp>
    </p:spTree>
    <p:extLst>
      <p:ext uri="{BB962C8B-B14F-4D97-AF65-F5344CB8AC3E}">
        <p14:creationId xmlns:p14="http://schemas.microsoft.com/office/powerpoint/2010/main" val="2220290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1D3C4273-EBEA-4E55-84CB-D3E1A037740E}" type="datetimeFigureOut">
              <a:rPr lang="en-AU" smtClean="0"/>
              <a:t>8/12/2020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3B59754-9C7E-4559-82ED-CD268DD1D109}" type="slidenum">
              <a:rPr lang="en-AU" smtClean="0"/>
              <a:t>‹#›</a:t>
            </a:fld>
            <a:endParaRPr lang="en-AU"/>
          </a:p>
        </p:txBody>
      </p:sp>
    </p:spTree>
    <p:extLst>
      <p:ext uri="{BB962C8B-B14F-4D97-AF65-F5344CB8AC3E}">
        <p14:creationId xmlns:p14="http://schemas.microsoft.com/office/powerpoint/2010/main" val="1052802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3C4273-EBEA-4E55-84CB-D3E1A037740E}" type="datetimeFigureOut">
              <a:rPr lang="en-AU" smtClean="0"/>
              <a:t>8/12/2020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3B59754-9C7E-4559-82ED-CD268DD1D109}" type="slidenum">
              <a:rPr lang="en-AU" smtClean="0"/>
              <a:t>‹#›</a:t>
            </a:fld>
            <a:endParaRPr lang="en-AU"/>
          </a:p>
        </p:txBody>
      </p:sp>
    </p:spTree>
    <p:extLst>
      <p:ext uri="{BB962C8B-B14F-4D97-AF65-F5344CB8AC3E}">
        <p14:creationId xmlns:p14="http://schemas.microsoft.com/office/powerpoint/2010/main" val="1899394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1D3C4273-EBEA-4E55-84CB-D3E1A037740E}" type="datetimeFigureOut">
              <a:rPr lang="en-AU" smtClean="0"/>
              <a:t>8/12/2020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3B59754-9C7E-4559-82ED-CD268DD1D109}" type="slidenum">
              <a:rPr lang="en-AU" smtClean="0"/>
              <a:t>‹#›</a:t>
            </a:fld>
            <a:endParaRPr lang="en-AU"/>
          </a:p>
        </p:txBody>
      </p:sp>
    </p:spTree>
    <p:extLst>
      <p:ext uri="{BB962C8B-B14F-4D97-AF65-F5344CB8AC3E}">
        <p14:creationId xmlns:p14="http://schemas.microsoft.com/office/powerpoint/2010/main" val="1950625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1D3C4273-EBEA-4E55-84CB-D3E1A037740E}" type="datetimeFigureOut">
              <a:rPr lang="en-AU" smtClean="0"/>
              <a:t>8/12/2020</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23B59754-9C7E-4559-82ED-CD268DD1D109}" type="slidenum">
              <a:rPr lang="en-AU" smtClean="0"/>
              <a:t>‹#›</a:t>
            </a:fld>
            <a:endParaRPr lang="en-AU"/>
          </a:p>
        </p:txBody>
      </p:sp>
    </p:spTree>
    <p:extLst>
      <p:ext uri="{BB962C8B-B14F-4D97-AF65-F5344CB8AC3E}">
        <p14:creationId xmlns:p14="http://schemas.microsoft.com/office/powerpoint/2010/main" val="84822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1D3C4273-EBEA-4E55-84CB-D3E1A037740E}" type="datetimeFigureOut">
              <a:rPr lang="en-AU" smtClean="0"/>
              <a:t>8/12/2020</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23B59754-9C7E-4559-82ED-CD268DD1D109}" type="slidenum">
              <a:rPr lang="en-AU" smtClean="0"/>
              <a:t>‹#›</a:t>
            </a:fld>
            <a:endParaRPr lang="en-AU"/>
          </a:p>
        </p:txBody>
      </p:sp>
    </p:spTree>
    <p:extLst>
      <p:ext uri="{BB962C8B-B14F-4D97-AF65-F5344CB8AC3E}">
        <p14:creationId xmlns:p14="http://schemas.microsoft.com/office/powerpoint/2010/main" val="2411521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3C4273-EBEA-4E55-84CB-D3E1A037740E}" type="datetimeFigureOut">
              <a:rPr lang="en-AU" smtClean="0"/>
              <a:t>8/12/2020</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23B59754-9C7E-4559-82ED-CD268DD1D109}" type="slidenum">
              <a:rPr lang="en-AU" smtClean="0"/>
              <a:t>‹#›</a:t>
            </a:fld>
            <a:endParaRPr lang="en-AU"/>
          </a:p>
        </p:txBody>
      </p:sp>
    </p:spTree>
    <p:extLst>
      <p:ext uri="{BB962C8B-B14F-4D97-AF65-F5344CB8AC3E}">
        <p14:creationId xmlns:p14="http://schemas.microsoft.com/office/powerpoint/2010/main" val="3126920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3C4273-EBEA-4E55-84CB-D3E1A037740E}" type="datetimeFigureOut">
              <a:rPr lang="en-AU" smtClean="0"/>
              <a:t>8/12/2020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3B59754-9C7E-4559-82ED-CD268DD1D109}" type="slidenum">
              <a:rPr lang="en-AU" smtClean="0"/>
              <a:t>‹#›</a:t>
            </a:fld>
            <a:endParaRPr lang="en-AU"/>
          </a:p>
        </p:txBody>
      </p:sp>
    </p:spTree>
    <p:extLst>
      <p:ext uri="{BB962C8B-B14F-4D97-AF65-F5344CB8AC3E}">
        <p14:creationId xmlns:p14="http://schemas.microsoft.com/office/powerpoint/2010/main" val="374216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3C4273-EBEA-4E55-84CB-D3E1A037740E}" type="datetimeFigureOut">
              <a:rPr lang="en-AU" smtClean="0"/>
              <a:t>8/12/2020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3B59754-9C7E-4559-82ED-CD268DD1D109}" type="slidenum">
              <a:rPr lang="en-AU" smtClean="0"/>
              <a:t>‹#›</a:t>
            </a:fld>
            <a:endParaRPr lang="en-AU"/>
          </a:p>
        </p:txBody>
      </p:sp>
    </p:spTree>
    <p:extLst>
      <p:ext uri="{BB962C8B-B14F-4D97-AF65-F5344CB8AC3E}">
        <p14:creationId xmlns:p14="http://schemas.microsoft.com/office/powerpoint/2010/main" val="610338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3C4273-EBEA-4E55-84CB-D3E1A037740E}" type="datetimeFigureOut">
              <a:rPr lang="en-AU" smtClean="0"/>
              <a:t>8/12/2020</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B59754-9C7E-4559-82ED-CD268DD1D109}" type="slidenum">
              <a:rPr lang="en-AU" smtClean="0"/>
              <a:t>‹#›</a:t>
            </a:fld>
            <a:endParaRPr lang="en-AU"/>
          </a:p>
        </p:txBody>
      </p:sp>
    </p:spTree>
    <p:extLst>
      <p:ext uri="{BB962C8B-B14F-4D97-AF65-F5344CB8AC3E}">
        <p14:creationId xmlns:p14="http://schemas.microsoft.com/office/powerpoint/2010/main" val="32456150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27.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29.png"/><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4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4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5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42.xml"/><Relationship Id="rId1" Type="http://schemas.openxmlformats.org/officeDocument/2006/relationships/slideLayout" Target="../slideLayouts/slideLayout2.xml"/><Relationship Id="rId5" Type="http://schemas.openxmlformats.org/officeDocument/2006/relationships/image" Target="../media/image58.png"/><Relationship Id="rId4" Type="http://schemas.openxmlformats.org/officeDocument/2006/relationships/image" Target="../media/image57.png"/></Relationships>
</file>

<file path=ppt/slides/_rels/slide5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61.png"/><Relationship Id="rId4" Type="http://schemas.openxmlformats.org/officeDocument/2006/relationships/image" Target="../media/image60.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ctrTitle"/>
          </p:nvPr>
        </p:nvSpPr>
        <p:spPr>
          <a:xfrm>
            <a:off x="1676400" y="1600201"/>
            <a:ext cx="7772400" cy="1241425"/>
          </a:xfrm>
        </p:spPr>
        <p:txBody>
          <a:bodyPr>
            <a:normAutofit fontScale="90000"/>
          </a:bodyPr>
          <a:lstStyle/>
          <a:p>
            <a:pPr eaLnBrk="1" hangingPunct="1"/>
            <a:r>
              <a:rPr lang="en-US" altLang="en-US" dirty="0">
                <a:cs typeface="Arial" panose="020B0604020202020204" pitchFamily="34" charset="0"/>
              </a:rPr>
              <a:t>Chapter 2: </a:t>
            </a:r>
            <a:r>
              <a:rPr lang="en-US" altLang="en-US" dirty="0" smtClean="0">
                <a:cs typeface="Arial" panose="020B0604020202020204" pitchFamily="34" charset="0"/>
              </a:rPr>
              <a:t/>
            </a:r>
            <a:br>
              <a:rPr lang="en-US" altLang="en-US" dirty="0" smtClean="0">
                <a:cs typeface="Arial" panose="020B0604020202020204" pitchFamily="34" charset="0"/>
              </a:rPr>
            </a:br>
            <a:r>
              <a:rPr lang="en-US" altLang="en-US" dirty="0" smtClean="0">
                <a:cs typeface="Arial" panose="020B0604020202020204" pitchFamily="34" charset="0"/>
              </a:rPr>
              <a:t>Chemical Equilibrium</a:t>
            </a:r>
            <a:endParaRPr lang="en-US" altLang="en-US" dirty="0">
              <a:cs typeface="Arial" panose="020B0604020202020204" pitchFamily="34" charset="0"/>
            </a:endParaRPr>
          </a:p>
        </p:txBody>
      </p:sp>
      <p:sp>
        <p:nvSpPr>
          <p:cNvPr id="5123" name="TextBox 1"/>
          <p:cNvSpPr txBox="1">
            <a:spLocks noChangeArrowheads="1"/>
          </p:cNvSpPr>
          <p:nvPr/>
        </p:nvSpPr>
        <p:spPr bwMode="auto">
          <a:xfrm>
            <a:off x="1552575" y="3505200"/>
            <a:ext cx="72390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b="1" dirty="0">
                <a:cs typeface="Arial" panose="020B0604020202020204" pitchFamily="34" charset="0"/>
              </a:rPr>
              <a:t>Reversible reactions and dynamic equilibrium</a:t>
            </a:r>
            <a:endParaRPr lang="en-AU" altLang="en-US" b="1" dirty="0"/>
          </a:p>
        </p:txBody>
      </p:sp>
    </p:spTree>
    <p:extLst>
      <p:ext uri="{BB962C8B-B14F-4D97-AF65-F5344CB8AC3E}">
        <p14:creationId xmlns:p14="http://schemas.microsoft.com/office/powerpoint/2010/main" val="167888878"/>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Saturated salt/sugar solution </a:t>
            </a:r>
          </a:p>
        </p:txBody>
      </p:sp>
      <p:pic>
        <p:nvPicPr>
          <p:cNvPr id="6" name="Picture 5"/>
          <p:cNvPicPr>
            <a:picLocks noChangeAspect="1"/>
          </p:cNvPicPr>
          <p:nvPr/>
        </p:nvPicPr>
        <p:blipFill>
          <a:blip r:embed="rId2"/>
          <a:stretch>
            <a:fillRect/>
          </a:stretch>
        </p:blipFill>
        <p:spPr>
          <a:xfrm>
            <a:off x="7051357" y="1530613"/>
            <a:ext cx="4883032" cy="3656170"/>
          </a:xfrm>
          <a:prstGeom prst="rect">
            <a:avLst/>
          </a:prstGeom>
        </p:spPr>
      </p:pic>
      <p:sp>
        <p:nvSpPr>
          <p:cNvPr id="7" name="Content Placeholder 6"/>
          <p:cNvSpPr>
            <a:spLocks noGrp="1"/>
          </p:cNvSpPr>
          <p:nvPr>
            <p:ph idx="1"/>
          </p:nvPr>
        </p:nvSpPr>
        <p:spPr>
          <a:xfrm>
            <a:off x="838200" y="1825625"/>
            <a:ext cx="6765975" cy="4351338"/>
          </a:xfrm>
        </p:spPr>
        <p:txBody>
          <a:bodyPr/>
          <a:lstStyle/>
          <a:p>
            <a:r>
              <a:rPr lang="en-US" dirty="0"/>
              <a:t>Closed system</a:t>
            </a:r>
          </a:p>
          <a:p>
            <a:r>
              <a:rPr lang="en-US" dirty="0"/>
              <a:t>Sugar molecules dissolving at the same rate as they are crystallizing.</a:t>
            </a:r>
          </a:p>
          <a:p>
            <a:r>
              <a:rPr lang="en-US" dirty="0"/>
              <a:t>State </a:t>
            </a:r>
            <a:r>
              <a:rPr lang="en-US"/>
              <a:t>of equilibrium</a:t>
            </a:r>
            <a:endParaRPr lang="en-US" dirty="0"/>
          </a:p>
          <a:p>
            <a:endParaRPr lang="en-US" dirty="0"/>
          </a:p>
        </p:txBody>
      </p:sp>
    </p:spTree>
    <p:extLst>
      <p:ext uri="{BB962C8B-B14F-4D97-AF65-F5344CB8AC3E}">
        <p14:creationId xmlns:p14="http://schemas.microsoft.com/office/powerpoint/2010/main" val="23677453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6B04970-5EDD-4842-A893-A4F4D417C64F}"/>
              </a:ext>
            </a:extLst>
          </p:cNvPr>
          <p:cNvSpPr>
            <a:spLocks noGrp="1"/>
          </p:cNvSpPr>
          <p:nvPr>
            <p:ph type="title"/>
          </p:nvPr>
        </p:nvSpPr>
        <p:spPr/>
        <p:txBody>
          <a:bodyPr/>
          <a:lstStyle/>
          <a:p>
            <a:r>
              <a:rPr lang="en-AU" dirty="0"/>
              <a:t>Haemoglobin and Oxygen Gas </a:t>
            </a:r>
          </a:p>
        </p:txBody>
      </p:sp>
      <p:pic>
        <p:nvPicPr>
          <p:cNvPr id="4" name="Content Placeholder 3"/>
          <p:cNvPicPr>
            <a:picLocks noGrp="1" noChangeAspect="1"/>
          </p:cNvPicPr>
          <p:nvPr>
            <p:ph idx="1"/>
          </p:nvPr>
        </p:nvPicPr>
        <p:blipFill>
          <a:blip r:embed="rId2"/>
          <a:stretch>
            <a:fillRect/>
          </a:stretch>
        </p:blipFill>
        <p:spPr>
          <a:xfrm>
            <a:off x="6096000" y="1690688"/>
            <a:ext cx="4699729" cy="4351338"/>
          </a:xfrm>
          <a:prstGeom prst="rect">
            <a:avLst/>
          </a:prstGeom>
        </p:spPr>
      </p:pic>
      <p:pic>
        <p:nvPicPr>
          <p:cNvPr id="5" name="Picture 4"/>
          <p:cNvPicPr>
            <a:picLocks noChangeAspect="1"/>
          </p:cNvPicPr>
          <p:nvPr/>
        </p:nvPicPr>
        <p:blipFill>
          <a:blip r:embed="rId3"/>
          <a:stretch>
            <a:fillRect/>
          </a:stretch>
        </p:blipFill>
        <p:spPr>
          <a:xfrm>
            <a:off x="1109848" y="1979158"/>
            <a:ext cx="4343400" cy="809625"/>
          </a:xfrm>
          <a:prstGeom prst="rect">
            <a:avLst/>
          </a:prstGeom>
        </p:spPr>
      </p:pic>
      <p:sp>
        <p:nvSpPr>
          <p:cNvPr id="6" name="TextBox 5"/>
          <p:cNvSpPr txBox="1"/>
          <p:nvPr/>
        </p:nvSpPr>
        <p:spPr>
          <a:xfrm>
            <a:off x="736271" y="3301341"/>
            <a:ext cx="4203864" cy="1292662"/>
          </a:xfrm>
          <a:prstGeom prst="rect">
            <a:avLst/>
          </a:prstGeom>
          <a:noFill/>
        </p:spPr>
        <p:txBody>
          <a:bodyPr wrap="square" rtlCol="0">
            <a:spAutoFit/>
          </a:bodyPr>
          <a:lstStyle/>
          <a:p>
            <a:pPr marL="285750" indent="-285750">
              <a:buFont typeface="Arial" panose="020B0604020202020204" pitchFamily="34" charset="0"/>
              <a:buChar char="•"/>
            </a:pPr>
            <a:r>
              <a:rPr lang="en-AU" sz="2000" dirty="0"/>
              <a:t>Closed system</a:t>
            </a:r>
          </a:p>
          <a:p>
            <a:pPr marL="285750" indent="-285750">
              <a:buFont typeface="Arial" panose="020B0604020202020204" pitchFamily="34" charset="0"/>
              <a:buChar char="•"/>
            </a:pPr>
            <a:r>
              <a:rPr lang="en-AU" sz="2000" dirty="0"/>
              <a:t>Reversible reaction</a:t>
            </a:r>
          </a:p>
          <a:p>
            <a:pPr marL="285750" indent="-285750">
              <a:buFont typeface="Arial" panose="020B0604020202020204" pitchFamily="34" charset="0"/>
              <a:buChar char="•"/>
            </a:pPr>
            <a:r>
              <a:rPr lang="en-AU" sz="2000" dirty="0"/>
              <a:t>At equilibrium </a:t>
            </a:r>
          </a:p>
          <a:p>
            <a:endParaRPr lang="en-AU" dirty="0"/>
          </a:p>
        </p:txBody>
      </p:sp>
    </p:spTree>
    <p:extLst>
      <p:ext uri="{BB962C8B-B14F-4D97-AF65-F5344CB8AC3E}">
        <p14:creationId xmlns:p14="http://schemas.microsoft.com/office/powerpoint/2010/main" val="38677806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8A2A340-A8C0-488A-87FB-5CDC0174B60E}"/>
              </a:ext>
            </a:extLst>
          </p:cNvPr>
          <p:cNvSpPr>
            <a:spLocks noGrp="1"/>
          </p:cNvSpPr>
          <p:nvPr>
            <p:ph type="title"/>
          </p:nvPr>
        </p:nvSpPr>
        <p:spPr>
          <a:xfrm>
            <a:off x="838200" y="336990"/>
            <a:ext cx="10515600" cy="1325563"/>
          </a:xfrm>
        </p:spPr>
        <p:txBody>
          <a:bodyPr/>
          <a:lstStyle/>
          <a:p>
            <a:r>
              <a:rPr lang="en-AU" dirty="0"/>
              <a:t>Dynamic Equilibrium </a:t>
            </a:r>
          </a:p>
        </p:txBody>
      </p:sp>
      <p:pic>
        <p:nvPicPr>
          <p:cNvPr id="4" name="Picture 3">
            <a:extLst>
              <a:ext uri="{FF2B5EF4-FFF2-40B4-BE49-F238E27FC236}">
                <a16:creationId xmlns="" xmlns:a16="http://schemas.microsoft.com/office/drawing/2014/main" id="{AA57C8C0-B155-4C96-B418-1D01005C69DE}"/>
              </a:ext>
            </a:extLst>
          </p:cNvPr>
          <p:cNvPicPr>
            <a:picLocks noChangeAspect="1"/>
          </p:cNvPicPr>
          <p:nvPr/>
        </p:nvPicPr>
        <p:blipFill>
          <a:blip r:embed="rId2"/>
          <a:stretch>
            <a:fillRect/>
          </a:stretch>
        </p:blipFill>
        <p:spPr>
          <a:xfrm>
            <a:off x="7399093" y="365125"/>
            <a:ext cx="3724275" cy="1933575"/>
          </a:xfrm>
          <a:prstGeom prst="rect">
            <a:avLst/>
          </a:prstGeom>
        </p:spPr>
      </p:pic>
      <p:pic>
        <p:nvPicPr>
          <p:cNvPr id="1026" name="Picture 2" descr="Image result for physical equilibrium">
            <a:extLst>
              <a:ext uri="{FF2B5EF4-FFF2-40B4-BE49-F238E27FC236}">
                <a16:creationId xmlns="" xmlns:a16="http://schemas.microsoft.com/office/drawing/2014/main" id="{F1C46D95-322A-43D8-8366-26121C8A505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12519" y="2598031"/>
            <a:ext cx="3579861" cy="2983218"/>
          </a:xfrm>
          <a:prstGeom prst="rect">
            <a:avLst/>
          </a:prstGeom>
          <a:noFill/>
          <a:extLst>
            <a:ext uri="{909E8E84-426E-40dd-AFC4-6F175D3DCCD1}">
              <a14:hiddenFill xmlns:a14="http://schemas.microsoft.com/office/drawing/2010/main" xmlns="">
                <a:solidFill>
                  <a:srgbClr val="FFFFFF"/>
                </a:solidFill>
              </a14:hiddenFill>
            </a:ext>
          </a:extLst>
        </p:spPr>
      </p:pic>
      <p:sp>
        <p:nvSpPr>
          <p:cNvPr id="5" name="Rectangle 4">
            <a:extLst>
              <a:ext uri="{FF2B5EF4-FFF2-40B4-BE49-F238E27FC236}">
                <a16:creationId xmlns="" xmlns:a16="http://schemas.microsoft.com/office/drawing/2014/main" id="{B3202E4D-D640-4183-B49C-141783DDA821}"/>
              </a:ext>
            </a:extLst>
          </p:cNvPr>
          <p:cNvSpPr/>
          <p:nvPr/>
        </p:nvSpPr>
        <p:spPr>
          <a:xfrm>
            <a:off x="4292380" y="2326836"/>
            <a:ext cx="7238561" cy="4455134"/>
          </a:xfrm>
          <a:prstGeom prst="rect">
            <a:avLst/>
          </a:prstGeom>
        </p:spPr>
        <p:txBody>
          <a:bodyPr wrap="square">
            <a:spAutoFit/>
          </a:bodyPr>
          <a:lstStyle/>
          <a:p>
            <a:r>
              <a:rPr lang="en-AU" sz="2800" dirty="0"/>
              <a:t>It is a state where the amount of reactants and products remains constant, however the </a:t>
            </a:r>
            <a:r>
              <a:rPr lang="en-AU" sz="2800" dirty="0" err="1"/>
              <a:t>Fw</a:t>
            </a:r>
            <a:r>
              <a:rPr lang="en-AU" sz="2800" dirty="0"/>
              <a:t> and </a:t>
            </a:r>
            <a:r>
              <a:rPr lang="en-AU" sz="2800" dirty="0" err="1"/>
              <a:t>Rv</a:t>
            </a:r>
            <a:r>
              <a:rPr lang="en-AU" sz="2800" dirty="0"/>
              <a:t> reactions still occur.</a:t>
            </a:r>
          </a:p>
          <a:p>
            <a:r>
              <a:rPr lang="en-US" altLang="en-US" sz="2800" dirty="0"/>
              <a:t>Also called a </a:t>
            </a:r>
            <a:r>
              <a:rPr lang="en-US" altLang="en-US" sz="2800" dirty="0">
                <a:solidFill>
                  <a:srgbClr val="FF0000"/>
                </a:solidFill>
              </a:rPr>
              <a:t>steady state </a:t>
            </a:r>
            <a:r>
              <a:rPr lang="en-US" altLang="en-US" sz="2800" dirty="0"/>
              <a:t>system. These have constant observable properties such as pH, </a:t>
            </a:r>
            <a:r>
              <a:rPr lang="en-US" altLang="en-US" sz="2800" dirty="0" err="1"/>
              <a:t>colour</a:t>
            </a:r>
            <a:r>
              <a:rPr lang="en-US" altLang="en-US" sz="2800" dirty="0"/>
              <a:t> and volume.</a:t>
            </a:r>
          </a:p>
          <a:p>
            <a:endParaRPr lang="en-AU" sz="2800" dirty="0"/>
          </a:p>
          <a:p>
            <a:r>
              <a:rPr lang="en-AU" sz="2800" dirty="0"/>
              <a:t>2 types-</a:t>
            </a:r>
          </a:p>
          <a:p>
            <a:pPr>
              <a:buFont typeface="Wingdings" panose="05000000000000000000" pitchFamily="2" charset="2"/>
              <a:buChar char="Ø"/>
            </a:pPr>
            <a:r>
              <a:rPr lang="en-AU" sz="2800" dirty="0"/>
              <a:t>Physical  equilibrium</a:t>
            </a:r>
          </a:p>
          <a:p>
            <a:pPr>
              <a:buFont typeface="Wingdings" panose="05000000000000000000" pitchFamily="2" charset="2"/>
              <a:buChar char="Ø"/>
            </a:pPr>
            <a:r>
              <a:rPr lang="en-AU" sz="2800" dirty="0"/>
              <a:t>Chemical equilibrium</a:t>
            </a:r>
          </a:p>
        </p:txBody>
      </p:sp>
      <p:pic>
        <p:nvPicPr>
          <p:cNvPr id="7" name="Picture 1">
            <a:extLst>
              <a:ext uri="{FF2B5EF4-FFF2-40B4-BE49-F238E27FC236}">
                <a16:creationId xmlns="" xmlns:a16="http://schemas.microsoft.com/office/drawing/2014/main" id="{6D7F08B8-DCB7-4448-ADFF-4779EFF936E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4390" y="1300603"/>
            <a:ext cx="7144703" cy="6294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4410156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8977373" cy="4375912"/>
          </a:xfrm>
        </p:spPr>
        <p:txBody>
          <a:bodyPr>
            <a:normAutofit fontScale="90000"/>
          </a:bodyPr>
          <a:lstStyle/>
          <a:p>
            <a:r>
              <a:rPr lang="en-AU" b="1" dirty="0"/>
              <a:t/>
            </a:r>
            <a:br>
              <a:rPr lang="en-AU" b="1" dirty="0"/>
            </a:br>
            <a:r>
              <a:rPr lang="en-AU" b="1" dirty="0"/>
              <a:t/>
            </a:r>
            <a:br>
              <a:rPr lang="en-AU" b="1" dirty="0"/>
            </a:br>
            <a:r>
              <a:rPr lang="en-AU" b="1" dirty="0"/>
              <a:t/>
            </a:r>
            <a:br>
              <a:rPr lang="en-AU" b="1" dirty="0"/>
            </a:br>
            <a:r>
              <a:rPr lang="en-AU" b="1" dirty="0"/>
              <a:t/>
            </a:r>
            <a:br>
              <a:rPr lang="en-AU" b="1" dirty="0"/>
            </a:br>
            <a:r>
              <a:rPr lang="en-AU" b="1" dirty="0"/>
              <a:t/>
            </a:r>
            <a:br>
              <a:rPr lang="en-AU" b="1" dirty="0"/>
            </a:br>
            <a:r>
              <a:rPr lang="en-AU" b="1" dirty="0"/>
              <a:t/>
            </a:r>
            <a:br>
              <a:rPr lang="en-AU" b="1" dirty="0"/>
            </a:br>
            <a:r>
              <a:rPr lang="en-AU" b="1" dirty="0"/>
              <a:t>Understanding Equilibrium </a:t>
            </a:r>
          </a:p>
        </p:txBody>
      </p:sp>
      <p:sp>
        <p:nvSpPr>
          <p:cNvPr id="5" name="Subtitle 4"/>
          <p:cNvSpPr>
            <a:spLocks noGrp="1"/>
          </p:cNvSpPr>
          <p:nvPr>
            <p:ph type="subTitle" idx="1"/>
          </p:nvPr>
        </p:nvSpPr>
        <p:spPr>
          <a:xfrm>
            <a:off x="1524000" y="5047013"/>
            <a:ext cx="9144000" cy="210786"/>
          </a:xfrm>
        </p:spPr>
        <p:txBody>
          <a:bodyPr>
            <a:normAutofit fontScale="47500" lnSpcReduction="20000"/>
          </a:bodyPr>
          <a:lstStyle/>
          <a:p>
            <a:endParaRPr lang="en-AU" dirty="0"/>
          </a:p>
          <a:p>
            <a:endParaRPr lang="en-AU" dirty="0"/>
          </a:p>
          <a:p>
            <a:endParaRPr lang="en-AU" dirty="0"/>
          </a:p>
        </p:txBody>
      </p:sp>
      <p:pic>
        <p:nvPicPr>
          <p:cNvPr id="7" name="Picture 6"/>
          <p:cNvPicPr>
            <a:picLocks noChangeAspect="1"/>
          </p:cNvPicPr>
          <p:nvPr/>
        </p:nvPicPr>
        <p:blipFill>
          <a:blip r:embed="rId2"/>
          <a:stretch>
            <a:fillRect/>
          </a:stretch>
        </p:blipFill>
        <p:spPr>
          <a:xfrm>
            <a:off x="4738256" y="318638"/>
            <a:ext cx="6079561" cy="4429970"/>
          </a:xfrm>
          <a:prstGeom prst="rect">
            <a:avLst/>
          </a:prstGeom>
        </p:spPr>
      </p:pic>
    </p:spTree>
    <p:extLst>
      <p:ext uri="{BB962C8B-B14F-4D97-AF65-F5344CB8AC3E}">
        <p14:creationId xmlns:p14="http://schemas.microsoft.com/office/powerpoint/2010/main" val="29646556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368135" y="152400"/>
            <a:ext cx="9766465" cy="838200"/>
          </a:xfrm>
        </p:spPr>
        <p:txBody>
          <a:bodyPr>
            <a:normAutofit/>
          </a:bodyPr>
          <a:lstStyle/>
          <a:p>
            <a:pPr eaLnBrk="1" hangingPunct="1"/>
            <a:r>
              <a:rPr lang="en-US" altLang="en-US" sz="2800" b="1" dirty="0">
                <a:cs typeface="Arial" panose="020B0604020202020204" pitchFamily="34" charset="0"/>
              </a:rPr>
              <a:t>Equilibrium in chemical systems </a:t>
            </a:r>
          </a:p>
        </p:txBody>
      </p:sp>
      <p:sp>
        <p:nvSpPr>
          <p:cNvPr id="23555" name="TextBox 1"/>
          <p:cNvSpPr txBox="1">
            <a:spLocks noChangeArrowheads="1"/>
          </p:cNvSpPr>
          <p:nvPr/>
        </p:nvSpPr>
        <p:spPr bwMode="auto">
          <a:xfrm>
            <a:off x="1752600" y="990600"/>
            <a:ext cx="83058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dirty="0"/>
              <a:t>Dynamic equilibrium happens when the rates of forward and reverse reactions are equal and concentrations of products and reactants are constant.</a:t>
            </a:r>
          </a:p>
        </p:txBody>
      </p:sp>
      <p:pic>
        <p:nvPicPr>
          <p:cNvPr id="23556"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03514" y="2743201"/>
            <a:ext cx="6021387" cy="397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44983246"/>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475013" y="152399"/>
            <a:ext cx="9659587" cy="762001"/>
          </a:xfrm>
        </p:spPr>
        <p:txBody>
          <a:bodyPr>
            <a:normAutofit fontScale="90000"/>
          </a:bodyPr>
          <a:lstStyle/>
          <a:p>
            <a:pPr eaLnBrk="1" hangingPunct="1"/>
            <a:r>
              <a:rPr lang="en-US" altLang="en-US" sz="2800" b="1" dirty="0">
                <a:cs typeface="Arial" panose="020B0604020202020204" pitchFamily="34" charset="0"/>
              </a:rPr>
              <a:t/>
            </a:r>
            <a:br>
              <a:rPr lang="en-US" altLang="en-US" sz="2800" b="1" dirty="0">
                <a:cs typeface="Arial" panose="020B0604020202020204" pitchFamily="34" charset="0"/>
              </a:rPr>
            </a:br>
            <a:r>
              <a:rPr lang="en-US" altLang="en-US" sz="2800" b="1" dirty="0">
                <a:cs typeface="Arial" panose="020B0604020202020204" pitchFamily="34" charset="0"/>
              </a:rPr>
              <a:t>Equilibrium in chemical systems </a:t>
            </a:r>
          </a:p>
        </p:txBody>
      </p:sp>
      <p:sp>
        <p:nvSpPr>
          <p:cNvPr id="21507" name="TextBox 1"/>
          <p:cNvSpPr txBox="1">
            <a:spLocks noChangeArrowheads="1"/>
          </p:cNvSpPr>
          <p:nvPr/>
        </p:nvSpPr>
        <p:spPr bwMode="auto">
          <a:xfrm>
            <a:off x="1140031" y="1163782"/>
            <a:ext cx="4574969" cy="5013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dirty="0"/>
              <a:t>Adding reactants to a system results in a fast initial rate of forward reaction that gradually slows as reactants form products.</a:t>
            </a:r>
          </a:p>
          <a:p>
            <a:pPr eaLnBrk="1" hangingPunct="1">
              <a:lnSpc>
                <a:spcPct val="100000"/>
              </a:lnSpc>
              <a:spcBef>
                <a:spcPct val="0"/>
              </a:spcBef>
            </a:pPr>
            <a:endParaRPr lang="en-US" altLang="en-US" sz="2800" dirty="0"/>
          </a:p>
          <a:p>
            <a:pPr eaLnBrk="1" hangingPunct="1">
              <a:lnSpc>
                <a:spcPct val="100000"/>
              </a:lnSpc>
              <a:spcBef>
                <a:spcPct val="0"/>
              </a:spcBef>
            </a:pPr>
            <a:r>
              <a:rPr lang="en-US" altLang="en-US" sz="2800" dirty="0"/>
              <a:t>Rate of forward reaction slows and rate of reverse reaction increases as concentrations change.</a:t>
            </a:r>
          </a:p>
        </p:txBody>
      </p:sp>
      <p:pic>
        <p:nvPicPr>
          <p:cNvPr id="21508"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15026" y="1066800"/>
            <a:ext cx="4752975" cy="424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85618384"/>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914400" y="152400"/>
            <a:ext cx="9220200" cy="1153886"/>
          </a:xfrm>
        </p:spPr>
        <p:txBody>
          <a:bodyPr>
            <a:normAutofit/>
          </a:bodyPr>
          <a:lstStyle/>
          <a:p>
            <a:pPr eaLnBrk="1" hangingPunct="1"/>
            <a:r>
              <a:rPr lang="en-US" altLang="en-US" sz="2800" b="1" dirty="0">
                <a:cs typeface="Arial" panose="020B0604020202020204" pitchFamily="34" charset="0"/>
              </a:rPr>
              <a:t>Equilibrium in chemical systems </a:t>
            </a:r>
          </a:p>
        </p:txBody>
      </p:sp>
      <p:sp>
        <p:nvSpPr>
          <p:cNvPr id="25603" name="TextBox 1"/>
          <p:cNvSpPr txBox="1">
            <a:spLocks noChangeArrowheads="1"/>
          </p:cNvSpPr>
          <p:nvPr/>
        </p:nvSpPr>
        <p:spPr bwMode="auto">
          <a:xfrm>
            <a:off x="1752600" y="1143000"/>
            <a:ext cx="8610600"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defRPr/>
            </a:pPr>
            <a:r>
              <a:rPr lang="en-US" altLang="en-US" sz="2800" b="1" dirty="0"/>
              <a:t>Summary</a:t>
            </a:r>
          </a:p>
          <a:p>
            <a:pPr eaLnBrk="1" hangingPunct="1">
              <a:lnSpc>
                <a:spcPct val="100000"/>
              </a:lnSpc>
              <a:spcBef>
                <a:spcPct val="0"/>
              </a:spcBef>
              <a:defRPr/>
            </a:pPr>
            <a:r>
              <a:rPr lang="en-US" altLang="en-US" sz="2800" dirty="0"/>
              <a:t>A chemical system will reach equilibrium if it:</a:t>
            </a:r>
          </a:p>
          <a:p>
            <a:pPr marL="284163" indent="-284163">
              <a:lnSpc>
                <a:spcPct val="100000"/>
              </a:lnSpc>
              <a:spcBef>
                <a:spcPct val="0"/>
              </a:spcBef>
              <a:buFontTx/>
              <a:buChar char="•"/>
              <a:defRPr/>
            </a:pPr>
            <a:r>
              <a:rPr lang="en-US" altLang="en-US" sz="2800" dirty="0"/>
              <a:t>is a closed system</a:t>
            </a:r>
          </a:p>
          <a:p>
            <a:pPr marL="284163" indent="-284163">
              <a:lnSpc>
                <a:spcPct val="100000"/>
              </a:lnSpc>
              <a:spcBef>
                <a:spcPct val="0"/>
              </a:spcBef>
              <a:buFontTx/>
              <a:buChar char="•"/>
              <a:defRPr/>
            </a:pPr>
            <a:r>
              <a:rPr lang="en-US" altLang="en-US" sz="2800" dirty="0"/>
              <a:t>involves a reversible reaction.</a:t>
            </a:r>
          </a:p>
          <a:p>
            <a:pPr marL="284163" indent="-284163">
              <a:lnSpc>
                <a:spcPct val="100000"/>
              </a:lnSpc>
              <a:spcBef>
                <a:spcPct val="0"/>
              </a:spcBef>
              <a:buFontTx/>
              <a:buChar char="•"/>
              <a:defRPr/>
            </a:pPr>
            <a:endParaRPr lang="en-US" altLang="en-US" sz="2800" dirty="0"/>
          </a:p>
          <a:p>
            <a:pPr marL="284163" indent="-284163">
              <a:lnSpc>
                <a:spcPct val="100000"/>
              </a:lnSpc>
              <a:spcBef>
                <a:spcPct val="0"/>
              </a:spcBef>
              <a:defRPr/>
            </a:pPr>
            <a:r>
              <a:rPr lang="en-US" altLang="en-US" sz="2800" dirty="0"/>
              <a:t>At equilibrium, the:</a:t>
            </a:r>
          </a:p>
          <a:p>
            <a:pPr marL="284163" indent="-284163">
              <a:lnSpc>
                <a:spcPct val="100000"/>
              </a:lnSpc>
              <a:spcBef>
                <a:spcPct val="0"/>
              </a:spcBef>
              <a:buFontTx/>
              <a:buChar char="•"/>
              <a:defRPr/>
            </a:pPr>
            <a:r>
              <a:rPr lang="en-US" altLang="en-US" sz="2800" dirty="0"/>
              <a:t>rate of the forward reaction is the same as the rate of the reverse reaction</a:t>
            </a:r>
          </a:p>
          <a:p>
            <a:pPr marL="284163" indent="-284163">
              <a:lnSpc>
                <a:spcPct val="100000"/>
              </a:lnSpc>
              <a:spcBef>
                <a:spcPct val="0"/>
              </a:spcBef>
              <a:buFontTx/>
              <a:buChar char="•"/>
              <a:defRPr/>
            </a:pPr>
            <a:r>
              <a:rPr lang="en-US" altLang="en-US" sz="2800" dirty="0"/>
              <a:t>concentrations of the reactant and products remain constant</a:t>
            </a:r>
          </a:p>
          <a:p>
            <a:pPr marL="284163" indent="-284163">
              <a:lnSpc>
                <a:spcPct val="100000"/>
              </a:lnSpc>
              <a:spcBef>
                <a:spcPct val="0"/>
              </a:spcBef>
              <a:buFontTx/>
              <a:buChar char="•"/>
              <a:defRPr/>
            </a:pPr>
            <a:r>
              <a:rPr lang="en-US" altLang="en-US" sz="2800" dirty="0"/>
              <a:t>macroscopic properties are constant.</a:t>
            </a:r>
          </a:p>
        </p:txBody>
      </p:sp>
    </p:spTree>
    <p:extLst>
      <p:ext uri="{BB962C8B-B14F-4D97-AF65-F5344CB8AC3E}">
        <p14:creationId xmlns:p14="http://schemas.microsoft.com/office/powerpoint/2010/main" val="2501759091"/>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Graphing Equilibrium </a:t>
            </a:r>
            <a:br>
              <a:rPr lang="en-AU" dirty="0"/>
            </a:br>
            <a:r>
              <a:rPr lang="en-AU" dirty="0"/>
              <a:t>Rate and Time Graph</a:t>
            </a:r>
          </a:p>
        </p:txBody>
      </p:sp>
      <p:sp>
        <p:nvSpPr>
          <p:cNvPr id="3" name="Content Placeholder 2"/>
          <p:cNvSpPr>
            <a:spLocks noGrp="1"/>
          </p:cNvSpPr>
          <p:nvPr>
            <p:ph idx="1"/>
          </p:nvPr>
        </p:nvSpPr>
        <p:spPr>
          <a:xfrm>
            <a:off x="838200" y="1825625"/>
            <a:ext cx="4885706" cy="4351338"/>
          </a:xfrm>
        </p:spPr>
        <p:txBody>
          <a:bodyPr/>
          <a:lstStyle/>
          <a:p>
            <a:r>
              <a:rPr lang="en-AU" dirty="0"/>
              <a:t>Time- X axis</a:t>
            </a:r>
          </a:p>
          <a:p>
            <a:r>
              <a:rPr lang="en-AU" dirty="0"/>
              <a:t>Rate- Y axis</a:t>
            </a:r>
          </a:p>
          <a:p>
            <a:r>
              <a:rPr lang="en-AU" dirty="0"/>
              <a:t>Initially </a:t>
            </a:r>
            <a:r>
              <a:rPr lang="en-AU" dirty="0" err="1"/>
              <a:t>Fw</a:t>
            </a:r>
            <a:r>
              <a:rPr lang="en-AU" dirty="0"/>
              <a:t> rate is very high, will decrease quickly then slowly.</a:t>
            </a:r>
          </a:p>
          <a:p>
            <a:r>
              <a:rPr lang="en-AU" dirty="0"/>
              <a:t>Initially </a:t>
            </a:r>
            <a:r>
              <a:rPr lang="en-AU" dirty="0" err="1"/>
              <a:t>Rv</a:t>
            </a:r>
            <a:r>
              <a:rPr lang="en-AU" dirty="0"/>
              <a:t> rate zero will increase quickly then slowly </a:t>
            </a:r>
          </a:p>
          <a:p>
            <a:r>
              <a:rPr lang="en-AU" dirty="0"/>
              <a:t>The rates will become equal when reached equilibrium</a:t>
            </a:r>
          </a:p>
        </p:txBody>
      </p:sp>
      <p:pic>
        <p:nvPicPr>
          <p:cNvPr id="4" name="Picture 3"/>
          <p:cNvPicPr>
            <a:picLocks noChangeAspect="1"/>
          </p:cNvPicPr>
          <p:nvPr/>
        </p:nvPicPr>
        <p:blipFill>
          <a:blip r:embed="rId2"/>
          <a:stretch>
            <a:fillRect/>
          </a:stretch>
        </p:blipFill>
        <p:spPr>
          <a:xfrm>
            <a:off x="5458357" y="1934987"/>
            <a:ext cx="6256317" cy="4132613"/>
          </a:xfrm>
          <a:prstGeom prst="rect">
            <a:avLst/>
          </a:prstGeom>
        </p:spPr>
      </p:pic>
    </p:spTree>
    <p:extLst>
      <p:ext uri="{BB962C8B-B14F-4D97-AF65-F5344CB8AC3E}">
        <p14:creationId xmlns:p14="http://schemas.microsoft.com/office/powerpoint/2010/main" val="37666031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Concentration and Time Graph</a:t>
            </a:r>
          </a:p>
        </p:txBody>
      </p:sp>
      <p:sp>
        <p:nvSpPr>
          <p:cNvPr id="3" name="Content Placeholder 2"/>
          <p:cNvSpPr>
            <a:spLocks noGrp="1"/>
          </p:cNvSpPr>
          <p:nvPr>
            <p:ph idx="1"/>
          </p:nvPr>
        </p:nvSpPr>
        <p:spPr>
          <a:xfrm>
            <a:off x="570016" y="1377538"/>
            <a:ext cx="5058888" cy="5201391"/>
          </a:xfrm>
        </p:spPr>
        <p:txBody>
          <a:bodyPr>
            <a:normAutofit/>
          </a:bodyPr>
          <a:lstStyle/>
          <a:p>
            <a:r>
              <a:rPr lang="en-AU" dirty="0"/>
              <a:t>Time- X axis</a:t>
            </a:r>
          </a:p>
          <a:p>
            <a:r>
              <a:rPr lang="en-AU" dirty="0" err="1" smtClean="0"/>
              <a:t>Conc</a:t>
            </a:r>
            <a:r>
              <a:rPr lang="en-AU" dirty="0" smtClean="0"/>
              <a:t>- </a:t>
            </a:r>
            <a:r>
              <a:rPr lang="en-AU" dirty="0"/>
              <a:t>Y axis</a:t>
            </a:r>
          </a:p>
          <a:p>
            <a:r>
              <a:rPr lang="en-AU" dirty="0"/>
              <a:t>Initially </a:t>
            </a:r>
            <a:r>
              <a:rPr lang="en-AU" dirty="0" err="1"/>
              <a:t>conc</a:t>
            </a:r>
            <a:r>
              <a:rPr lang="en-AU" dirty="0"/>
              <a:t> of reactants very high, will decrease quickly then slowly.</a:t>
            </a:r>
          </a:p>
          <a:p>
            <a:r>
              <a:rPr lang="en-AU" dirty="0"/>
              <a:t>Initially </a:t>
            </a:r>
            <a:r>
              <a:rPr lang="en-AU" dirty="0" err="1"/>
              <a:t>conc</a:t>
            </a:r>
            <a:r>
              <a:rPr lang="en-AU" dirty="0"/>
              <a:t> of products zero, will increase quickly then slowly.</a:t>
            </a:r>
          </a:p>
          <a:p>
            <a:r>
              <a:rPr lang="en-AU" dirty="0"/>
              <a:t>Plateau same when reaches equilibrium</a:t>
            </a:r>
          </a:p>
          <a:p>
            <a:endParaRPr lang="en-AU" dirty="0"/>
          </a:p>
        </p:txBody>
      </p:sp>
      <p:pic>
        <p:nvPicPr>
          <p:cNvPr id="7" name="Picture 6"/>
          <p:cNvPicPr>
            <a:picLocks noChangeAspect="1"/>
          </p:cNvPicPr>
          <p:nvPr/>
        </p:nvPicPr>
        <p:blipFill>
          <a:blip r:embed="rId2"/>
          <a:stretch>
            <a:fillRect/>
          </a:stretch>
        </p:blipFill>
        <p:spPr>
          <a:xfrm>
            <a:off x="668049" y="5835979"/>
            <a:ext cx="4371975" cy="742950"/>
          </a:xfrm>
          <a:prstGeom prst="rect">
            <a:avLst/>
          </a:prstGeom>
        </p:spPr>
      </p:pic>
      <p:pic>
        <p:nvPicPr>
          <p:cNvPr id="8" name="Picture 7"/>
          <p:cNvPicPr>
            <a:picLocks noChangeAspect="1"/>
          </p:cNvPicPr>
          <p:nvPr/>
        </p:nvPicPr>
        <p:blipFill>
          <a:blip r:embed="rId3"/>
          <a:stretch>
            <a:fillRect/>
          </a:stretch>
        </p:blipFill>
        <p:spPr>
          <a:xfrm>
            <a:off x="6300849" y="1323208"/>
            <a:ext cx="4363193" cy="5534792"/>
          </a:xfrm>
          <a:prstGeom prst="rect">
            <a:avLst/>
          </a:prstGeom>
        </p:spPr>
      </p:pic>
    </p:spTree>
    <p:extLst>
      <p:ext uri="{BB962C8B-B14F-4D97-AF65-F5344CB8AC3E}">
        <p14:creationId xmlns:p14="http://schemas.microsoft.com/office/powerpoint/2010/main" val="31486421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 xmlns:a16="http://schemas.microsoft.com/office/drawing/2014/main" id="{F58223E5-B972-40F4-AB6F-F2752DF1F88D}"/>
              </a:ext>
            </a:extLst>
          </p:cNvPr>
          <p:cNvSpPr>
            <a:spLocks noGrp="1"/>
          </p:cNvSpPr>
          <p:nvPr>
            <p:ph type="title"/>
          </p:nvPr>
        </p:nvSpPr>
        <p:spPr>
          <a:xfrm>
            <a:off x="1676400" y="152400"/>
            <a:ext cx="8458200" cy="457200"/>
          </a:xfrm>
        </p:spPr>
        <p:txBody>
          <a:bodyPr>
            <a:normAutofit fontScale="90000"/>
          </a:bodyPr>
          <a:lstStyle/>
          <a:p>
            <a:pPr eaLnBrk="1" hangingPunct="1"/>
            <a:r>
              <a:rPr lang="en-US" altLang="en-US" sz="2800" b="1" dirty="0">
                <a:cs typeface="Arial" panose="020B0604020202020204" pitchFamily="34" charset="0"/>
              </a:rPr>
              <a:t>Graphing reaction rate and time </a:t>
            </a:r>
          </a:p>
        </p:txBody>
      </p:sp>
      <p:sp>
        <p:nvSpPr>
          <p:cNvPr id="31747" name="TextBox 1">
            <a:extLst>
              <a:ext uri="{FF2B5EF4-FFF2-40B4-BE49-F238E27FC236}">
                <a16:creationId xmlns="" xmlns:a16="http://schemas.microsoft.com/office/drawing/2014/main" id="{EC69663B-8A59-41C4-9683-777C6F624C37}"/>
              </a:ext>
            </a:extLst>
          </p:cNvPr>
          <p:cNvSpPr txBox="1">
            <a:spLocks noChangeArrowheads="1"/>
          </p:cNvSpPr>
          <p:nvPr/>
        </p:nvSpPr>
        <p:spPr bwMode="auto">
          <a:xfrm>
            <a:off x="1752600" y="914400"/>
            <a:ext cx="83058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1 Rate of forward reaction is initially high.</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2 Rate of reverse reaction is initially zero.</a:t>
            </a:r>
          </a:p>
        </p:txBody>
      </p:sp>
      <p:pic>
        <p:nvPicPr>
          <p:cNvPr id="31748" name="Picture 1">
            <a:extLst>
              <a:ext uri="{FF2B5EF4-FFF2-40B4-BE49-F238E27FC236}">
                <a16:creationId xmlns="" xmlns:a16="http://schemas.microsoft.com/office/drawing/2014/main" id="{8F6A93D5-B23D-490A-BE76-0F694077529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2667000"/>
            <a:ext cx="5994400" cy="394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49" name="Picture 2">
            <a:extLst>
              <a:ext uri="{FF2B5EF4-FFF2-40B4-BE49-F238E27FC236}">
                <a16:creationId xmlns="" xmlns:a16="http://schemas.microsoft.com/office/drawing/2014/main" id="{E415512B-38A2-4DB6-A3EF-3B6A4025434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696200" y="3657600"/>
            <a:ext cx="2679700" cy="154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676400" y="152400"/>
            <a:ext cx="8458200" cy="457200"/>
          </a:xfrm>
        </p:spPr>
        <p:txBody>
          <a:bodyPr>
            <a:normAutofit fontScale="90000"/>
          </a:bodyPr>
          <a:lstStyle/>
          <a:p>
            <a:pPr eaLnBrk="1" hangingPunct="1"/>
            <a:r>
              <a:rPr lang="en-US" altLang="en-US" sz="2800" b="1" dirty="0">
                <a:cs typeface="Arial" panose="020B0604020202020204" pitchFamily="34" charset="0"/>
              </a:rPr>
              <a:t>Chemical systems- Open and Closed System</a:t>
            </a:r>
          </a:p>
        </p:txBody>
      </p:sp>
      <p:sp>
        <p:nvSpPr>
          <p:cNvPr id="7171" name="TextBox 1"/>
          <p:cNvSpPr txBox="1">
            <a:spLocks noChangeArrowheads="1"/>
          </p:cNvSpPr>
          <p:nvPr/>
        </p:nvSpPr>
        <p:spPr bwMode="auto">
          <a:xfrm>
            <a:off x="486888" y="609600"/>
            <a:ext cx="7666512" cy="44012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dirty="0">
                <a:latin typeface="+mn-lt"/>
              </a:rPr>
              <a:t>The chemicals involved in a reaction form the </a:t>
            </a:r>
            <a:r>
              <a:rPr lang="en-US" altLang="en-US" sz="2800" dirty="0">
                <a:solidFill>
                  <a:srgbClr val="FF0000"/>
                </a:solidFill>
                <a:latin typeface="+mn-lt"/>
              </a:rPr>
              <a:t>chemical system</a:t>
            </a:r>
            <a:r>
              <a:rPr lang="en-US" altLang="en-US" sz="2800" dirty="0">
                <a:latin typeface="+mn-lt"/>
              </a:rPr>
              <a:t>. Anything around it forms the </a:t>
            </a:r>
            <a:r>
              <a:rPr lang="en-US" altLang="en-US" sz="2800" dirty="0">
                <a:solidFill>
                  <a:srgbClr val="FF0000"/>
                </a:solidFill>
                <a:latin typeface="+mn-lt"/>
              </a:rPr>
              <a:t>surroundings</a:t>
            </a:r>
            <a:r>
              <a:rPr lang="en-US" altLang="en-US" sz="2800" dirty="0">
                <a:latin typeface="+mn-lt"/>
              </a:rPr>
              <a:t>.</a:t>
            </a:r>
          </a:p>
          <a:p>
            <a:pPr eaLnBrk="1" hangingPunct="1">
              <a:lnSpc>
                <a:spcPct val="100000"/>
              </a:lnSpc>
              <a:spcBef>
                <a:spcPct val="0"/>
              </a:spcBef>
            </a:pPr>
            <a:r>
              <a:rPr lang="en-US" altLang="en-US" sz="2800" dirty="0">
                <a:latin typeface="+mn-lt"/>
              </a:rPr>
              <a:t>	</a:t>
            </a:r>
          </a:p>
          <a:p>
            <a:pPr eaLnBrk="1" hangingPunct="1">
              <a:lnSpc>
                <a:spcPct val="100000"/>
              </a:lnSpc>
              <a:spcBef>
                <a:spcPct val="0"/>
              </a:spcBef>
            </a:pPr>
            <a:r>
              <a:rPr lang="en-US" altLang="en-US" sz="2800" dirty="0">
                <a:latin typeface="+mn-lt"/>
              </a:rPr>
              <a:t>If the chemicals are contained within a space and cannot enter or leave, the system is a </a:t>
            </a:r>
            <a:r>
              <a:rPr lang="en-US" altLang="en-US" sz="2800" dirty="0">
                <a:solidFill>
                  <a:srgbClr val="FF0000"/>
                </a:solidFill>
                <a:latin typeface="+mn-lt"/>
              </a:rPr>
              <a:t>closed system</a:t>
            </a:r>
            <a:r>
              <a:rPr lang="en-US" altLang="en-US" sz="2800" dirty="0">
                <a:latin typeface="+mn-lt"/>
              </a:rPr>
              <a:t>.</a:t>
            </a:r>
          </a:p>
          <a:p>
            <a:pPr eaLnBrk="1" hangingPunct="1">
              <a:lnSpc>
                <a:spcPct val="100000"/>
              </a:lnSpc>
              <a:spcBef>
                <a:spcPct val="0"/>
              </a:spcBef>
            </a:pPr>
            <a:endParaRPr lang="en-US" altLang="en-US" sz="2800" dirty="0">
              <a:latin typeface="+mn-lt"/>
            </a:endParaRPr>
          </a:p>
          <a:p>
            <a:pPr eaLnBrk="1" hangingPunct="1">
              <a:lnSpc>
                <a:spcPct val="100000"/>
              </a:lnSpc>
              <a:spcBef>
                <a:spcPct val="0"/>
              </a:spcBef>
            </a:pPr>
            <a:r>
              <a:rPr lang="en-US" altLang="en-US" sz="2800" dirty="0">
                <a:latin typeface="+mn-lt"/>
              </a:rPr>
              <a:t>If substances can be added or lost, the system is an </a:t>
            </a:r>
            <a:r>
              <a:rPr lang="en-US" altLang="en-US" sz="2800" dirty="0">
                <a:solidFill>
                  <a:srgbClr val="FF0000"/>
                </a:solidFill>
                <a:latin typeface="+mn-lt"/>
              </a:rPr>
              <a:t>open system</a:t>
            </a:r>
            <a:r>
              <a:rPr lang="en-US" altLang="en-US" sz="2800" dirty="0">
                <a:latin typeface="+mn-lt"/>
              </a:rPr>
              <a:t>.</a:t>
            </a:r>
          </a:p>
        </p:txBody>
      </p:sp>
      <p:pic>
        <p:nvPicPr>
          <p:cNvPr id="7172"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311843" y="695696"/>
            <a:ext cx="2436812" cy="5283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 name="Picture 1"/>
          <p:cNvPicPr>
            <a:picLocks noChangeAspect="1"/>
          </p:cNvPicPr>
          <p:nvPr/>
        </p:nvPicPr>
        <p:blipFill>
          <a:blip r:embed="rId4"/>
          <a:stretch>
            <a:fillRect/>
          </a:stretch>
        </p:blipFill>
        <p:spPr>
          <a:xfrm>
            <a:off x="4320144" y="4438650"/>
            <a:ext cx="4286250" cy="2419350"/>
          </a:xfrm>
          <a:prstGeom prst="rect">
            <a:avLst/>
          </a:prstGeom>
        </p:spPr>
      </p:pic>
    </p:spTree>
    <p:extLst>
      <p:ext uri="{BB962C8B-B14F-4D97-AF65-F5344CB8AC3E}">
        <p14:creationId xmlns:p14="http://schemas.microsoft.com/office/powerpoint/2010/main" val="424144260"/>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 xmlns:a16="http://schemas.microsoft.com/office/drawing/2014/main" id="{44A5A8FE-1188-4D5B-A2F3-1423C39CBD2C}"/>
              </a:ext>
            </a:extLst>
          </p:cNvPr>
          <p:cNvSpPr>
            <a:spLocks noGrp="1"/>
          </p:cNvSpPr>
          <p:nvPr>
            <p:ph type="title"/>
          </p:nvPr>
        </p:nvSpPr>
        <p:spPr>
          <a:xfrm>
            <a:off x="942535" y="152400"/>
            <a:ext cx="9192065" cy="457200"/>
          </a:xfrm>
        </p:spPr>
        <p:txBody>
          <a:bodyPr>
            <a:normAutofit fontScale="90000"/>
          </a:bodyPr>
          <a:lstStyle/>
          <a:p>
            <a:pPr eaLnBrk="1" hangingPunct="1"/>
            <a:r>
              <a:rPr lang="en-US" altLang="en-US" sz="2800" b="1" dirty="0">
                <a:cs typeface="Arial" panose="020B0604020202020204" pitchFamily="34" charset="0"/>
              </a:rPr>
              <a:t>Graphing reaction rate and time </a:t>
            </a:r>
          </a:p>
        </p:txBody>
      </p:sp>
      <p:pic>
        <p:nvPicPr>
          <p:cNvPr id="33795" name="Picture 3">
            <a:extLst>
              <a:ext uri="{FF2B5EF4-FFF2-40B4-BE49-F238E27FC236}">
                <a16:creationId xmlns="" xmlns:a16="http://schemas.microsoft.com/office/drawing/2014/main" id="{18B75711-B047-4ADB-9ABA-7FEE7EE4BF4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2667000"/>
            <a:ext cx="5994400" cy="394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6" name="Picture 4">
            <a:extLst>
              <a:ext uri="{FF2B5EF4-FFF2-40B4-BE49-F238E27FC236}">
                <a16:creationId xmlns="" xmlns:a16="http://schemas.microsoft.com/office/drawing/2014/main" id="{9767B631-2D7E-4A4E-A093-5A2C61E4481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696200" y="3657600"/>
            <a:ext cx="2679700" cy="154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7" name="TextBox 1">
            <a:extLst>
              <a:ext uri="{FF2B5EF4-FFF2-40B4-BE49-F238E27FC236}">
                <a16:creationId xmlns="" xmlns:a16="http://schemas.microsoft.com/office/drawing/2014/main" id="{F8C6E1EC-CB27-4BCC-AEC3-F8D657435B85}"/>
              </a:ext>
            </a:extLst>
          </p:cNvPr>
          <p:cNvSpPr txBox="1">
            <a:spLocks noChangeArrowheads="1"/>
          </p:cNvSpPr>
          <p:nvPr/>
        </p:nvSpPr>
        <p:spPr bwMode="auto">
          <a:xfrm>
            <a:off x="1752600" y="914400"/>
            <a:ext cx="83058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3 Rate of the forward reaction will decrease.</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4 Rate of the reverse reaction will increase.</a:t>
            </a:r>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 xmlns:a16="http://schemas.microsoft.com/office/drawing/2014/main" id="{0F446801-0FD8-4278-9734-AC9515FA791C}"/>
              </a:ext>
            </a:extLst>
          </p:cNvPr>
          <p:cNvSpPr>
            <a:spLocks noGrp="1"/>
          </p:cNvSpPr>
          <p:nvPr>
            <p:ph type="title"/>
          </p:nvPr>
        </p:nvSpPr>
        <p:spPr>
          <a:xfrm>
            <a:off x="1676400" y="152400"/>
            <a:ext cx="8458200" cy="457200"/>
          </a:xfrm>
        </p:spPr>
        <p:txBody>
          <a:bodyPr>
            <a:normAutofit fontScale="90000"/>
          </a:bodyPr>
          <a:lstStyle/>
          <a:p>
            <a:pPr eaLnBrk="1" hangingPunct="1"/>
            <a:r>
              <a:rPr lang="en-US" altLang="en-US" sz="2800" b="1" dirty="0">
                <a:cs typeface="Arial" panose="020B0604020202020204" pitchFamily="34" charset="0"/>
              </a:rPr>
              <a:t>Graphing reaction rate and time </a:t>
            </a:r>
          </a:p>
        </p:txBody>
      </p:sp>
      <p:pic>
        <p:nvPicPr>
          <p:cNvPr id="35843" name="Picture 3">
            <a:extLst>
              <a:ext uri="{FF2B5EF4-FFF2-40B4-BE49-F238E27FC236}">
                <a16:creationId xmlns="" xmlns:a16="http://schemas.microsoft.com/office/drawing/2014/main" id="{7504E78C-BAE8-4A8F-87DE-614D6653D8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2667000"/>
            <a:ext cx="5994400" cy="394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4" name="Picture 4">
            <a:extLst>
              <a:ext uri="{FF2B5EF4-FFF2-40B4-BE49-F238E27FC236}">
                <a16:creationId xmlns="" xmlns:a16="http://schemas.microsoft.com/office/drawing/2014/main" id="{399F6D12-5563-413B-B0C5-FBF3C2BC733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696200" y="3657600"/>
            <a:ext cx="2679700" cy="154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5" name="TextBox 1">
            <a:extLst>
              <a:ext uri="{FF2B5EF4-FFF2-40B4-BE49-F238E27FC236}">
                <a16:creationId xmlns="" xmlns:a16="http://schemas.microsoft.com/office/drawing/2014/main" id="{009F351C-17DD-4B83-83C9-16C26C8E555A}"/>
              </a:ext>
            </a:extLst>
          </p:cNvPr>
          <p:cNvSpPr txBox="1">
            <a:spLocks noChangeArrowheads="1"/>
          </p:cNvSpPr>
          <p:nvPr/>
        </p:nvSpPr>
        <p:spPr bwMode="auto">
          <a:xfrm>
            <a:off x="1752600" y="914400"/>
            <a:ext cx="83058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5 Rates of the two reactions become equal and equilibrium is reached.</a:t>
            </a:r>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 xmlns:a16="http://schemas.microsoft.com/office/drawing/2014/main" id="{F9200756-68EA-4E2F-9712-989B3334901F}"/>
              </a:ext>
            </a:extLst>
          </p:cNvPr>
          <p:cNvSpPr>
            <a:spLocks noGrp="1"/>
          </p:cNvSpPr>
          <p:nvPr>
            <p:ph type="title"/>
          </p:nvPr>
        </p:nvSpPr>
        <p:spPr>
          <a:xfrm>
            <a:off x="1676400" y="152400"/>
            <a:ext cx="8458200" cy="457200"/>
          </a:xfrm>
        </p:spPr>
        <p:txBody>
          <a:bodyPr>
            <a:normAutofit fontScale="90000"/>
          </a:bodyPr>
          <a:lstStyle/>
          <a:p>
            <a:pPr eaLnBrk="1" hangingPunct="1"/>
            <a:r>
              <a:rPr lang="en-US" altLang="en-US" sz="2800" b="1" dirty="0">
                <a:cs typeface="Arial" panose="020B0604020202020204" pitchFamily="34" charset="0"/>
              </a:rPr>
              <a:t>Graphing concentration and time </a:t>
            </a:r>
          </a:p>
        </p:txBody>
      </p:sp>
      <p:sp>
        <p:nvSpPr>
          <p:cNvPr id="37891" name="TextBox 1">
            <a:extLst>
              <a:ext uri="{FF2B5EF4-FFF2-40B4-BE49-F238E27FC236}">
                <a16:creationId xmlns="" xmlns:a16="http://schemas.microsoft.com/office/drawing/2014/main" id="{C716E557-E87C-435F-A542-B282C7B65F41}"/>
              </a:ext>
            </a:extLst>
          </p:cNvPr>
          <p:cNvSpPr txBox="1">
            <a:spLocks noChangeArrowheads="1"/>
          </p:cNvSpPr>
          <p:nvPr/>
        </p:nvSpPr>
        <p:spPr bwMode="auto">
          <a:xfrm>
            <a:off x="1752600" y="1143000"/>
            <a:ext cx="35052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To discuss rate in these graphs, draw a tangent to the slope at a point. </a:t>
            </a:r>
          </a:p>
        </p:txBody>
      </p:sp>
      <p:pic>
        <p:nvPicPr>
          <p:cNvPr id="37892" name="Picture 1">
            <a:extLst>
              <a:ext uri="{FF2B5EF4-FFF2-40B4-BE49-F238E27FC236}">
                <a16:creationId xmlns="" xmlns:a16="http://schemas.microsoft.com/office/drawing/2014/main" id="{D6566FFB-B51D-4453-8BC9-7BB987B6B3C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294313" y="990600"/>
            <a:ext cx="5346700" cy="520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3" name="Picture 2">
            <a:extLst>
              <a:ext uri="{FF2B5EF4-FFF2-40B4-BE49-F238E27FC236}">
                <a16:creationId xmlns="" xmlns:a16="http://schemas.microsoft.com/office/drawing/2014/main" id="{EEACBF83-3D3F-4011-87B2-FDC02E1CC3D9}"/>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924800" y="4419600"/>
            <a:ext cx="2540000"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7894" name="Object 3">
            <a:extLst>
              <a:ext uri="{FF2B5EF4-FFF2-40B4-BE49-F238E27FC236}">
                <a16:creationId xmlns="" xmlns:a16="http://schemas.microsoft.com/office/drawing/2014/main" id="{7B0E29A5-CF6A-478F-A1E8-E87E2BC5CA81}"/>
              </a:ext>
            </a:extLst>
          </p:cNvPr>
          <p:cNvGraphicFramePr>
            <a:graphicFrameLocks noChangeAspect="1"/>
          </p:cNvGraphicFramePr>
          <p:nvPr/>
        </p:nvGraphicFramePr>
        <p:xfrm>
          <a:off x="1763713" y="3263901"/>
          <a:ext cx="3687762" cy="2016125"/>
        </p:xfrm>
        <a:graphic>
          <a:graphicData uri="http://schemas.openxmlformats.org/presentationml/2006/ole">
            <mc:AlternateContent xmlns:mc="http://schemas.openxmlformats.org/markup-compatibility/2006">
              <mc:Choice xmlns:v="urn:schemas-microsoft-com:vml" Requires="v">
                <p:oleObj spid="_x0000_s1045" name="Equation" r:id="rId6" imgW="1904760" imgH="1041120" progId="Equation.DSMT4">
                  <p:embed/>
                </p:oleObj>
              </mc:Choice>
              <mc:Fallback>
                <p:oleObj name="Equation" r:id="rId6" imgW="1904760" imgH="1041120" progId="Equation.DSMT4">
                  <p:embed/>
                  <p:pic>
                    <p:nvPicPr>
                      <p:cNvPr id="37894" name="Object 3">
                        <a:extLst>
                          <a:ext uri="{FF2B5EF4-FFF2-40B4-BE49-F238E27FC236}">
                            <a16:creationId xmlns="" xmlns:a16="http://schemas.microsoft.com/office/drawing/2014/main" id="{7B0E29A5-CF6A-478F-A1E8-E87E2BC5CA8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63713" y="3263901"/>
                        <a:ext cx="3687762"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 xmlns:a16="http://schemas.microsoft.com/office/drawing/2014/main" id="{274DB273-98A9-4DA2-B3E7-C2F97B0C379A}"/>
              </a:ext>
            </a:extLst>
          </p:cNvPr>
          <p:cNvSpPr>
            <a:spLocks noGrp="1"/>
          </p:cNvSpPr>
          <p:nvPr>
            <p:ph type="title"/>
          </p:nvPr>
        </p:nvSpPr>
        <p:spPr>
          <a:xfrm>
            <a:off x="1676400" y="152400"/>
            <a:ext cx="8458200" cy="457200"/>
          </a:xfrm>
        </p:spPr>
        <p:txBody>
          <a:bodyPr>
            <a:normAutofit fontScale="90000"/>
          </a:bodyPr>
          <a:lstStyle/>
          <a:p>
            <a:pPr eaLnBrk="1" hangingPunct="1"/>
            <a:r>
              <a:rPr lang="en-US" altLang="en-US" sz="2800" b="1" dirty="0">
                <a:cs typeface="Arial" panose="020B0604020202020204" pitchFamily="34" charset="0"/>
              </a:rPr>
              <a:t>Graphing concentration and time </a:t>
            </a:r>
          </a:p>
        </p:txBody>
      </p:sp>
      <p:sp>
        <p:nvSpPr>
          <p:cNvPr id="39939" name="TextBox 1">
            <a:extLst>
              <a:ext uri="{FF2B5EF4-FFF2-40B4-BE49-F238E27FC236}">
                <a16:creationId xmlns="" xmlns:a16="http://schemas.microsoft.com/office/drawing/2014/main" id="{EAC5CC98-0669-4875-A05D-4E4B14418CB4}"/>
              </a:ext>
            </a:extLst>
          </p:cNvPr>
          <p:cNvSpPr txBox="1">
            <a:spLocks noChangeArrowheads="1"/>
          </p:cNvSpPr>
          <p:nvPr/>
        </p:nvSpPr>
        <p:spPr bwMode="auto">
          <a:xfrm>
            <a:off x="1752600" y="1143001"/>
            <a:ext cx="3505200"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1 Concentration of reactants is initially large.</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2 Concentration of products is initially zero.</a:t>
            </a:r>
          </a:p>
        </p:txBody>
      </p:sp>
      <p:pic>
        <p:nvPicPr>
          <p:cNvPr id="39940" name="Picture 1">
            <a:extLst>
              <a:ext uri="{FF2B5EF4-FFF2-40B4-BE49-F238E27FC236}">
                <a16:creationId xmlns="" xmlns:a16="http://schemas.microsoft.com/office/drawing/2014/main" id="{6C9E89F8-644C-4222-B795-4B0918FB8F0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94313" y="990600"/>
            <a:ext cx="5346700" cy="520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1" name="Picture 2">
            <a:extLst>
              <a:ext uri="{FF2B5EF4-FFF2-40B4-BE49-F238E27FC236}">
                <a16:creationId xmlns="" xmlns:a16="http://schemas.microsoft.com/office/drawing/2014/main" id="{F4456345-7EC3-4720-9A39-3881E697E0F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924800" y="4419600"/>
            <a:ext cx="2540000"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 xmlns:a16="http://schemas.microsoft.com/office/drawing/2014/main" id="{8B41D0D1-FB16-4311-9F5E-670AA95A44B7}"/>
              </a:ext>
            </a:extLst>
          </p:cNvPr>
          <p:cNvSpPr>
            <a:spLocks noGrp="1"/>
          </p:cNvSpPr>
          <p:nvPr>
            <p:ph type="title"/>
          </p:nvPr>
        </p:nvSpPr>
        <p:spPr>
          <a:xfrm>
            <a:off x="1676400" y="152400"/>
            <a:ext cx="8458200" cy="457200"/>
          </a:xfrm>
        </p:spPr>
        <p:txBody>
          <a:bodyPr>
            <a:normAutofit fontScale="90000"/>
          </a:bodyPr>
          <a:lstStyle/>
          <a:p>
            <a:pPr eaLnBrk="1" hangingPunct="1"/>
            <a:r>
              <a:rPr lang="en-US" altLang="en-US" sz="2800" b="1" dirty="0">
                <a:cs typeface="Arial" panose="020B0604020202020204" pitchFamily="34" charset="0"/>
              </a:rPr>
              <a:t>Graphing concentration and time </a:t>
            </a:r>
          </a:p>
        </p:txBody>
      </p:sp>
      <p:sp>
        <p:nvSpPr>
          <p:cNvPr id="41987" name="TextBox 1">
            <a:extLst>
              <a:ext uri="{FF2B5EF4-FFF2-40B4-BE49-F238E27FC236}">
                <a16:creationId xmlns="" xmlns:a16="http://schemas.microsoft.com/office/drawing/2014/main" id="{1D150E0B-DCB4-4DF4-9657-5599EDBC8C4C}"/>
              </a:ext>
            </a:extLst>
          </p:cNvPr>
          <p:cNvSpPr txBox="1">
            <a:spLocks noChangeArrowheads="1"/>
          </p:cNvSpPr>
          <p:nvPr/>
        </p:nvSpPr>
        <p:spPr bwMode="auto">
          <a:xfrm>
            <a:off x="1752600" y="1143000"/>
            <a:ext cx="3505200"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3 Concentration of reactants decreases, initially quickly, then more slowly.</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4 Concentration of products increase, initially quickly, then more slowly.</a:t>
            </a:r>
          </a:p>
        </p:txBody>
      </p:sp>
      <p:pic>
        <p:nvPicPr>
          <p:cNvPr id="41988" name="Picture 1">
            <a:extLst>
              <a:ext uri="{FF2B5EF4-FFF2-40B4-BE49-F238E27FC236}">
                <a16:creationId xmlns="" xmlns:a16="http://schemas.microsoft.com/office/drawing/2014/main" id="{91D395E4-59BC-4FF6-BE18-5C365C3816F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94313" y="990600"/>
            <a:ext cx="5346700" cy="520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9" name="Picture 2">
            <a:extLst>
              <a:ext uri="{FF2B5EF4-FFF2-40B4-BE49-F238E27FC236}">
                <a16:creationId xmlns="" xmlns:a16="http://schemas.microsoft.com/office/drawing/2014/main" id="{052B6274-7216-4457-BA6F-E04E5E3EEF5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924800" y="4419600"/>
            <a:ext cx="2540000"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 xmlns:a16="http://schemas.microsoft.com/office/drawing/2014/main" id="{AC7D1C37-B50E-49B9-90C6-0ED70B478F03}"/>
              </a:ext>
            </a:extLst>
          </p:cNvPr>
          <p:cNvSpPr>
            <a:spLocks noGrp="1"/>
          </p:cNvSpPr>
          <p:nvPr>
            <p:ph type="title"/>
          </p:nvPr>
        </p:nvSpPr>
        <p:spPr>
          <a:xfrm>
            <a:off x="1676400" y="152400"/>
            <a:ext cx="8458200" cy="457200"/>
          </a:xfrm>
        </p:spPr>
        <p:txBody>
          <a:bodyPr>
            <a:normAutofit fontScale="90000"/>
          </a:bodyPr>
          <a:lstStyle/>
          <a:p>
            <a:pPr eaLnBrk="1" hangingPunct="1"/>
            <a:r>
              <a:rPr lang="en-US" altLang="en-US" sz="2800" b="1" dirty="0">
                <a:cs typeface="Arial" panose="020B0604020202020204" pitchFamily="34" charset="0"/>
              </a:rPr>
              <a:t>Graphing Concentration and Time </a:t>
            </a:r>
          </a:p>
        </p:txBody>
      </p:sp>
      <p:sp>
        <p:nvSpPr>
          <p:cNvPr id="44035" name="TextBox 1">
            <a:extLst>
              <a:ext uri="{FF2B5EF4-FFF2-40B4-BE49-F238E27FC236}">
                <a16:creationId xmlns="" xmlns:a16="http://schemas.microsoft.com/office/drawing/2014/main" id="{AD8560E6-760E-470A-A562-F539939A0929}"/>
              </a:ext>
            </a:extLst>
          </p:cNvPr>
          <p:cNvSpPr txBox="1">
            <a:spLocks noChangeArrowheads="1"/>
          </p:cNvSpPr>
          <p:nvPr/>
        </p:nvSpPr>
        <p:spPr bwMode="auto">
          <a:xfrm>
            <a:off x="1752600" y="1143000"/>
            <a:ext cx="35052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5 All concentrations will plateau when the system reaches equilibrium.</a:t>
            </a:r>
          </a:p>
        </p:txBody>
      </p:sp>
      <p:pic>
        <p:nvPicPr>
          <p:cNvPr id="44036" name="Picture 1">
            <a:extLst>
              <a:ext uri="{FF2B5EF4-FFF2-40B4-BE49-F238E27FC236}">
                <a16:creationId xmlns="" xmlns:a16="http://schemas.microsoft.com/office/drawing/2014/main" id="{547A9211-1915-448D-A244-D32693AE1F9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94313" y="990600"/>
            <a:ext cx="5346700" cy="520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7" name="Picture 2">
            <a:extLst>
              <a:ext uri="{FF2B5EF4-FFF2-40B4-BE49-F238E27FC236}">
                <a16:creationId xmlns="" xmlns:a16="http://schemas.microsoft.com/office/drawing/2014/main" id="{03378202-0BA8-4C55-8C91-6E6F640629B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924800" y="4419600"/>
            <a:ext cx="2540000"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 xmlns:a16="http://schemas.microsoft.com/office/drawing/2014/main" id="{008CE203-27F8-4138-A19B-5A7BAC0D974E}"/>
              </a:ext>
            </a:extLst>
          </p:cNvPr>
          <p:cNvSpPr>
            <a:spLocks noGrp="1"/>
          </p:cNvSpPr>
          <p:nvPr>
            <p:ph type="title"/>
          </p:nvPr>
        </p:nvSpPr>
        <p:spPr>
          <a:xfrm>
            <a:off x="1676400" y="152400"/>
            <a:ext cx="8458200" cy="457200"/>
          </a:xfrm>
        </p:spPr>
        <p:txBody>
          <a:bodyPr>
            <a:normAutofit fontScale="90000"/>
          </a:bodyPr>
          <a:lstStyle/>
          <a:p>
            <a:pPr eaLnBrk="1" hangingPunct="1"/>
            <a:r>
              <a:rPr lang="en-US" altLang="en-US" sz="2800" b="1" dirty="0">
                <a:cs typeface="Arial" panose="020B0604020202020204" pitchFamily="34" charset="0"/>
              </a:rPr>
              <a:t>Graphing summary</a:t>
            </a:r>
          </a:p>
        </p:txBody>
      </p:sp>
      <p:pic>
        <p:nvPicPr>
          <p:cNvPr id="46083" name="Picture 1">
            <a:extLst>
              <a:ext uri="{FF2B5EF4-FFF2-40B4-BE49-F238E27FC236}">
                <a16:creationId xmlns="" xmlns:a16="http://schemas.microsoft.com/office/drawing/2014/main" id="{B8D9190A-383E-4777-9A74-A025A33E910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600200"/>
            <a:ext cx="9144000" cy="374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 xmlns:a16="http://schemas.microsoft.com/office/drawing/2014/main" id="{BC3827D5-BB3A-4302-A172-DEA1593EBC21}"/>
              </a:ext>
            </a:extLst>
          </p:cNvPr>
          <p:cNvSpPr>
            <a:spLocks noGrp="1"/>
          </p:cNvSpPr>
          <p:nvPr>
            <p:ph type="ctrTitle"/>
          </p:nvPr>
        </p:nvSpPr>
        <p:spPr>
          <a:xfrm>
            <a:off x="1676400" y="1981201"/>
            <a:ext cx="7772400" cy="860425"/>
          </a:xfrm>
        </p:spPr>
        <p:txBody>
          <a:bodyPr>
            <a:normAutofit fontScale="90000"/>
          </a:bodyPr>
          <a:lstStyle/>
          <a:p>
            <a:pPr eaLnBrk="1" hangingPunct="1"/>
            <a:r>
              <a:rPr lang="en-US" altLang="en-US" dirty="0">
                <a:cs typeface="Arial" panose="020B0604020202020204" pitchFamily="34" charset="0"/>
              </a:rPr>
              <a:t>Chapter 2: Equilibrium</a:t>
            </a:r>
          </a:p>
        </p:txBody>
      </p:sp>
      <p:sp>
        <p:nvSpPr>
          <p:cNvPr id="48131" name="TextBox 1">
            <a:extLst>
              <a:ext uri="{FF2B5EF4-FFF2-40B4-BE49-F238E27FC236}">
                <a16:creationId xmlns="" xmlns:a16="http://schemas.microsoft.com/office/drawing/2014/main" id="{513E67CC-F3A9-4143-905D-8933A61A1E36}"/>
              </a:ext>
            </a:extLst>
          </p:cNvPr>
          <p:cNvSpPr txBox="1">
            <a:spLocks noChangeArrowheads="1"/>
          </p:cNvSpPr>
          <p:nvPr/>
        </p:nvSpPr>
        <p:spPr bwMode="auto">
          <a:xfrm>
            <a:off x="1676400" y="3429000"/>
            <a:ext cx="5943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b="1" dirty="0">
                <a:cs typeface="Arial" panose="020B0604020202020204" pitchFamily="34" charset="0"/>
              </a:rPr>
              <a:t>Equilibrium constants</a:t>
            </a:r>
            <a:endParaRPr lang="en-AU" altLang="en-US" b="1" dirty="0"/>
          </a:p>
        </p:txBody>
      </p: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6707897-69C8-45C3-984D-AAF189D43AFB}"/>
              </a:ext>
            </a:extLst>
          </p:cNvPr>
          <p:cNvSpPr>
            <a:spLocks noGrp="1"/>
          </p:cNvSpPr>
          <p:nvPr>
            <p:ph type="title"/>
          </p:nvPr>
        </p:nvSpPr>
        <p:spPr/>
        <p:txBody>
          <a:bodyPr/>
          <a:lstStyle/>
          <a:p>
            <a:r>
              <a:rPr lang="en-AU" b="1" dirty="0"/>
              <a:t>Homogeneous and Heterogeneous Equilibria</a:t>
            </a:r>
          </a:p>
        </p:txBody>
      </p:sp>
      <p:sp>
        <p:nvSpPr>
          <p:cNvPr id="3" name="Content Placeholder 2">
            <a:extLst>
              <a:ext uri="{FF2B5EF4-FFF2-40B4-BE49-F238E27FC236}">
                <a16:creationId xmlns="" xmlns:a16="http://schemas.microsoft.com/office/drawing/2014/main" id="{63556275-A81B-4775-8311-DF04662CC586}"/>
              </a:ext>
            </a:extLst>
          </p:cNvPr>
          <p:cNvSpPr>
            <a:spLocks noGrp="1"/>
          </p:cNvSpPr>
          <p:nvPr>
            <p:ph idx="1"/>
          </p:nvPr>
        </p:nvSpPr>
        <p:spPr>
          <a:xfrm>
            <a:off x="838200" y="1690688"/>
            <a:ext cx="10515600" cy="4681977"/>
          </a:xfrm>
        </p:spPr>
        <p:txBody>
          <a:bodyPr/>
          <a:lstStyle/>
          <a:p>
            <a:r>
              <a:rPr lang="en-AU" u="sng" dirty="0"/>
              <a:t>Homogeneous reaction- </a:t>
            </a:r>
            <a:r>
              <a:rPr lang="en-AU" dirty="0"/>
              <a:t>reactions and products are in same phase or state.</a:t>
            </a:r>
          </a:p>
          <a:p>
            <a:r>
              <a:rPr lang="en-AU" u="sng" dirty="0"/>
              <a:t>Heterogenous Reaction- </a:t>
            </a:r>
            <a:r>
              <a:rPr lang="en-AU" dirty="0"/>
              <a:t>reactions and products are in different phase or state.</a:t>
            </a:r>
          </a:p>
          <a:p>
            <a:endParaRPr lang="en-AU" dirty="0"/>
          </a:p>
          <a:p>
            <a:endParaRPr lang="en-AU" dirty="0"/>
          </a:p>
        </p:txBody>
      </p:sp>
      <p:pic>
        <p:nvPicPr>
          <p:cNvPr id="4" name="Picture 3">
            <a:extLst>
              <a:ext uri="{FF2B5EF4-FFF2-40B4-BE49-F238E27FC236}">
                <a16:creationId xmlns="" xmlns:a16="http://schemas.microsoft.com/office/drawing/2014/main" id="{6CE9B069-9215-4C7D-9379-2E07B2A76A02}"/>
              </a:ext>
            </a:extLst>
          </p:cNvPr>
          <p:cNvPicPr>
            <a:picLocks noChangeAspect="1"/>
          </p:cNvPicPr>
          <p:nvPr/>
        </p:nvPicPr>
        <p:blipFill>
          <a:blip r:embed="rId2"/>
          <a:stretch>
            <a:fillRect/>
          </a:stretch>
        </p:blipFill>
        <p:spPr>
          <a:xfrm>
            <a:off x="838200" y="3522386"/>
            <a:ext cx="4191000" cy="2209800"/>
          </a:xfrm>
          <a:prstGeom prst="rect">
            <a:avLst/>
          </a:prstGeom>
        </p:spPr>
      </p:pic>
      <p:pic>
        <p:nvPicPr>
          <p:cNvPr id="2050" name="Picture 2" descr="Related image">
            <a:extLst>
              <a:ext uri="{FF2B5EF4-FFF2-40B4-BE49-F238E27FC236}">
                <a16:creationId xmlns="" xmlns:a16="http://schemas.microsoft.com/office/drawing/2014/main" id="{81E85456-DAAC-417B-A1A5-8373E11C16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5371" y="3341171"/>
            <a:ext cx="5358429" cy="28357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33630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 xmlns:a16="http://schemas.microsoft.com/office/drawing/2014/main" id="{E38ACF01-3378-41B2-8BCA-3444957E9D44}"/>
              </a:ext>
            </a:extLst>
          </p:cNvPr>
          <p:cNvSpPr>
            <a:spLocks noGrp="1"/>
          </p:cNvSpPr>
          <p:nvPr>
            <p:ph type="title"/>
          </p:nvPr>
        </p:nvSpPr>
        <p:spPr>
          <a:xfrm>
            <a:off x="1676400" y="152400"/>
            <a:ext cx="8458200" cy="457200"/>
          </a:xfrm>
        </p:spPr>
        <p:txBody>
          <a:bodyPr>
            <a:normAutofit fontScale="90000"/>
          </a:bodyPr>
          <a:lstStyle/>
          <a:p>
            <a:pPr eaLnBrk="1" hangingPunct="1"/>
            <a:r>
              <a:rPr lang="en-US" altLang="en-US" sz="2800" b="1" dirty="0">
                <a:cs typeface="Arial" panose="020B0604020202020204" pitchFamily="34" charset="0"/>
              </a:rPr>
              <a:t>What is an equilibrium constant?</a:t>
            </a:r>
          </a:p>
        </p:txBody>
      </p:sp>
      <p:sp>
        <p:nvSpPr>
          <p:cNvPr id="50179" name="TextBox 1">
            <a:extLst>
              <a:ext uri="{FF2B5EF4-FFF2-40B4-BE49-F238E27FC236}">
                <a16:creationId xmlns="" xmlns:a16="http://schemas.microsoft.com/office/drawing/2014/main" id="{0DBAFCE3-2CA5-4F4D-BD6B-FCEDCE269809}"/>
              </a:ext>
            </a:extLst>
          </p:cNvPr>
          <p:cNvSpPr txBox="1">
            <a:spLocks noChangeArrowheads="1"/>
          </p:cNvSpPr>
          <p:nvPr/>
        </p:nvSpPr>
        <p:spPr bwMode="auto">
          <a:xfrm>
            <a:off x="1752600" y="1066801"/>
            <a:ext cx="85344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dirty="0">
                <a:solidFill>
                  <a:srgbClr val="FF0000"/>
                </a:solidFill>
              </a:rPr>
              <a:t>Equilibrium constant </a:t>
            </a:r>
            <a:r>
              <a:rPr lang="en-US" altLang="en-US" sz="2800" dirty="0"/>
              <a:t>(also </a:t>
            </a:r>
            <a:r>
              <a:rPr lang="en-US" altLang="en-US" sz="2800" i="1" dirty="0"/>
              <a:t>K</a:t>
            </a:r>
            <a:r>
              <a:rPr lang="en-US" altLang="en-US" sz="2800" dirty="0"/>
              <a:t>) – the mathematical relationship between the concentrations </a:t>
            </a:r>
            <a:r>
              <a:rPr lang="en-US" altLang="en-US" sz="2800"/>
              <a:t>of </a:t>
            </a:r>
            <a:r>
              <a:rPr lang="en-US" altLang="en-US" sz="2800" smtClean="0"/>
              <a:t>reactants </a:t>
            </a:r>
            <a:r>
              <a:rPr lang="en-US" altLang="en-US" sz="2800"/>
              <a:t>and products. </a:t>
            </a:r>
            <a:r>
              <a:rPr lang="en-US" altLang="en-US" sz="2800" dirty="0"/>
              <a:t>It is specific for a particular reaction at a particular temperature.</a:t>
            </a:r>
          </a:p>
          <a:p>
            <a:pPr eaLnBrk="1" hangingPunct="1">
              <a:lnSpc>
                <a:spcPct val="100000"/>
              </a:lnSpc>
              <a:spcBef>
                <a:spcPct val="0"/>
              </a:spcBef>
            </a:pPr>
            <a:endParaRPr lang="en-US" altLang="en-US" sz="2800" dirty="0"/>
          </a:p>
          <a:p>
            <a:pPr eaLnBrk="1" hangingPunct="1">
              <a:lnSpc>
                <a:spcPct val="100000"/>
              </a:lnSpc>
              <a:spcBef>
                <a:spcPct val="0"/>
              </a:spcBef>
            </a:pPr>
            <a:r>
              <a:rPr lang="en-US" altLang="en-US" sz="2800" dirty="0"/>
              <a:t>It can be calculated from the </a:t>
            </a:r>
            <a:r>
              <a:rPr lang="en-US" altLang="en-US" sz="2800" dirty="0">
                <a:solidFill>
                  <a:srgbClr val="FF0000"/>
                </a:solidFill>
              </a:rPr>
              <a:t>equilibrium expression</a:t>
            </a:r>
            <a:r>
              <a:rPr lang="en-US" altLang="en-US" sz="2800" dirty="0"/>
              <a:t>.</a:t>
            </a:r>
          </a:p>
        </p:txBody>
      </p:sp>
      <p:pic>
        <p:nvPicPr>
          <p:cNvPr id="50180" name="Picture 1">
            <a:extLst>
              <a:ext uri="{FF2B5EF4-FFF2-40B4-BE49-F238E27FC236}">
                <a16:creationId xmlns="" xmlns:a16="http://schemas.microsoft.com/office/drawing/2014/main" id="{61548048-577E-41B6-B00D-2043BE8AFEC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3962401"/>
            <a:ext cx="5957888" cy="227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712519" y="152400"/>
            <a:ext cx="9422081" cy="1142010"/>
          </a:xfrm>
        </p:spPr>
        <p:txBody>
          <a:bodyPr>
            <a:normAutofit/>
          </a:bodyPr>
          <a:lstStyle/>
          <a:p>
            <a:pPr eaLnBrk="1" hangingPunct="1"/>
            <a:r>
              <a:rPr lang="en-US" altLang="en-US" sz="2800" b="1" dirty="0">
                <a:cs typeface="Arial" panose="020B0604020202020204" pitchFamily="34" charset="0"/>
              </a:rPr>
              <a:t>Physical and chemical change</a:t>
            </a:r>
          </a:p>
        </p:txBody>
      </p:sp>
      <p:sp>
        <p:nvSpPr>
          <p:cNvPr id="9219" name="TextBox 1"/>
          <p:cNvSpPr txBox="1">
            <a:spLocks noChangeArrowheads="1"/>
          </p:cNvSpPr>
          <p:nvPr/>
        </p:nvSpPr>
        <p:spPr bwMode="auto">
          <a:xfrm>
            <a:off x="1099457" y="1166751"/>
            <a:ext cx="8305800" cy="39703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dirty="0">
                <a:latin typeface="+mn-lt"/>
              </a:rPr>
              <a:t>Chemical systems may be open or closed and include physical and chemical changes, which result in observable changes.</a:t>
            </a:r>
          </a:p>
          <a:p>
            <a:pPr eaLnBrk="1" hangingPunct="1">
              <a:lnSpc>
                <a:spcPct val="100000"/>
              </a:lnSpc>
              <a:spcBef>
                <a:spcPct val="0"/>
              </a:spcBef>
            </a:pPr>
            <a:r>
              <a:rPr lang="en-US" altLang="en-US" sz="2800" dirty="0">
                <a:latin typeface="+mn-lt"/>
              </a:rPr>
              <a:t>	</a:t>
            </a:r>
          </a:p>
          <a:p>
            <a:pPr eaLnBrk="1" hangingPunct="1">
              <a:lnSpc>
                <a:spcPct val="100000"/>
              </a:lnSpc>
              <a:spcBef>
                <a:spcPct val="0"/>
              </a:spcBef>
            </a:pPr>
            <a:r>
              <a:rPr lang="en-US" altLang="en-US" sz="2800" dirty="0">
                <a:solidFill>
                  <a:srgbClr val="FF0000"/>
                </a:solidFill>
                <a:latin typeface="+mn-lt"/>
              </a:rPr>
              <a:t>Physical change </a:t>
            </a:r>
            <a:r>
              <a:rPr lang="en-US" altLang="en-US" sz="2800" dirty="0">
                <a:latin typeface="+mn-lt"/>
              </a:rPr>
              <a:t>– products change state and physical properties alter. (Example: boiling water to form steam.)</a:t>
            </a:r>
          </a:p>
          <a:p>
            <a:pPr eaLnBrk="1" hangingPunct="1">
              <a:lnSpc>
                <a:spcPct val="100000"/>
              </a:lnSpc>
              <a:spcBef>
                <a:spcPct val="0"/>
              </a:spcBef>
            </a:pPr>
            <a:endParaRPr lang="en-US" altLang="en-US" sz="2800" dirty="0">
              <a:latin typeface="+mn-lt"/>
            </a:endParaRPr>
          </a:p>
          <a:p>
            <a:pPr eaLnBrk="1" hangingPunct="1">
              <a:lnSpc>
                <a:spcPct val="100000"/>
              </a:lnSpc>
              <a:spcBef>
                <a:spcPct val="0"/>
              </a:spcBef>
            </a:pPr>
            <a:r>
              <a:rPr lang="en-US" altLang="en-US" sz="2800" dirty="0">
                <a:solidFill>
                  <a:srgbClr val="FF0000"/>
                </a:solidFill>
                <a:latin typeface="+mn-lt"/>
              </a:rPr>
              <a:t>Chemical change </a:t>
            </a:r>
            <a:r>
              <a:rPr lang="en-US" altLang="en-US" sz="2800" dirty="0">
                <a:latin typeface="+mn-lt"/>
              </a:rPr>
              <a:t>– reactants form products with different physical and chemical properties.</a:t>
            </a:r>
          </a:p>
        </p:txBody>
      </p:sp>
    </p:spTree>
    <p:extLst>
      <p:ext uri="{BB962C8B-B14F-4D97-AF65-F5344CB8AC3E}">
        <p14:creationId xmlns:p14="http://schemas.microsoft.com/office/powerpoint/2010/main" val="439079802"/>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a:extLst>
              <a:ext uri="{FF2B5EF4-FFF2-40B4-BE49-F238E27FC236}">
                <a16:creationId xmlns="" xmlns:a16="http://schemas.microsoft.com/office/drawing/2014/main" id="{8AD28C60-9BB4-42ED-8EC9-AA2A363FF3F9}"/>
              </a:ext>
            </a:extLst>
          </p:cNvPr>
          <p:cNvSpPr>
            <a:spLocks noGrp="1"/>
          </p:cNvSpPr>
          <p:nvPr>
            <p:ph type="title"/>
          </p:nvPr>
        </p:nvSpPr>
        <p:spPr>
          <a:xfrm>
            <a:off x="1676400" y="124264"/>
            <a:ext cx="8458200" cy="457200"/>
          </a:xfrm>
        </p:spPr>
        <p:txBody>
          <a:bodyPr>
            <a:normAutofit fontScale="90000"/>
          </a:bodyPr>
          <a:lstStyle/>
          <a:p>
            <a:pPr eaLnBrk="1" hangingPunct="1"/>
            <a:r>
              <a:rPr lang="en-US" altLang="en-US" sz="2800" b="1" dirty="0">
                <a:cs typeface="Arial" panose="020B0604020202020204" pitchFamily="34" charset="0"/>
              </a:rPr>
              <a:t>What substances are included?</a:t>
            </a:r>
          </a:p>
        </p:txBody>
      </p:sp>
      <p:sp>
        <p:nvSpPr>
          <p:cNvPr id="52227" name="TextBox 1">
            <a:extLst>
              <a:ext uri="{FF2B5EF4-FFF2-40B4-BE49-F238E27FC236}">
                <a16:creationId xmlns="" xmlns:a16="http://schemas.microsoft.com/office/drawing/2014/main" id="{9DEF5BFD-56BF-40FC-9BA8-40F847B94AF3}"/>
              </a:ext>
            </a:extLst>
          </p:cNvPr>
          <p:cNvSpPr txBox="1">
            <a:spLocks noChangeArrowheads="1"/>
          </p:cNvSpPr>
          <p:nvPr/>
        </p:nvSpPr>
        <p:spPr bwMode="auto">
          <a:xfrm>
            <a:off x="1752600" y="1143000"/>
            <a:ext cx="8305800"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defRPr/>
            </a:pPr>
            <a:r>
              <a:rPr lang="en-US" altLang="en-US" sz="2800" dirty="0"/>
              <a:t>The equilibrium constant is based on the ratio of concentrations of reactants and products.</a:t>
            </a:r>
          </a:p>
          <a:p>
            <a:pPr eaLnBrk="1" hangingPunct="1">
              <a:lnSpc>
                <a:spcPct val="100000"/>
              </a:lnSpc>
              <a:spcBef>
                <a:spcPct val="0"/>
              </a:spcBef>
              <a:defRPr/>
            </a:pPr>
            <a:endParaRPr lang="en-US" altLang="en-US" sz="2800" dirty="0"/>
          </a:p>
          <a:p>
            <a:pPr eaLnBrk="1" hangingPunct="1">
              <a:lnSpc>
                <a:spcPct val="100000"/>
              </a:lnSpc>
              <a:spcBef>
                <a:spcPct val="0"/>
              </a:spcBef>
              <a:defRPr/>
            </a:pPr>
            <a:r>
              <a:rPr lang="en-US" altLang="en-US" sz="2800" dirty="0"/>
              <a:t>Solutions and gases vary in concentration so are included in the expression. </a:t>
            </a:r>
          </a:p>
          <a:p>
            <a:pPr eaLnBrk="1" hangingPunct="1">
              <a:lnSpc>
                <a:spcPct val="100000"/>
              </a:lnSpc>
              <a:spcBef>
                <a:spcPct val="0"/>
              </a:spcBef>
              <a:defRPr/>
            </a:pPr>
            <a:endParaRPr lang="en-US" altLang="en-US" sz="2800" dirty="0"/>
          </a:p>
          <a:p>
            <a:pPr eaLnBrk="1" hangingPunct="1">
              <a:lnSpc>
                <a:spcPct val="100000"/>
              </a:lnSpc>
              <a:spcBef>
                <a:spcPct val="0"/>
              </a:spcBef>
              <a:defRPr/>
            </a:pPr>
            <a:r>
              <a:rPr lang="en-US" altLang="en-US" sz="2800" dirty="0"/>
              <a:t>Solids and liquids do not vary in concentration.</a:t>
            </a:r>
          </a:p>
          <a:p>
            <a:pPr marL="284163" indent="-284163">
              <a:lnSpc>
                <a:spcPct val="100000"/>
              </a:lnSpc>
              <a:spcBef>
                <a:spcPct val="0"/>
              </a:spcBef>
              <a:buFontTx/>
              <a:buChar char="•"/>
              <a:defRPr/>
            </a:pPr>
            <a:r>
              <a:rPr lang="en-US" altLang="en-US" sz="2800" dirty="0"/>
              <a:t>They are NOT included when the system is heterogeneous (contains more than one phase).</a:t>
            </a:r>
          </a:p>
          <a:p>
            <a:pPr marL="284163" indent="-284163">
              <a:lnSpc>
                <a:spcPct val="100000"/>
              </a:lnSpc>
              <a:spcBef>
                <a:spcPct val="0"/>
              </a:spcBef>
              <a:buFontTx/>
              <a:buChar char="•"/>
              <a:defRPr/>
            </a:pPr>
            <a:r>
              <a:rPr lang="en-US" altLang="en-US" sz="2800" dirty="0"/>
              <a:t>They ARE included when the system is homogeneous (all solid or all liquid).</a:t>
            </a:r>
          </a:p>
        </p:txBody>
      </p:sp>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a:extLst>
              <a:ext uri="{FF2B5EF4-FFF2-40B4-BE49-F238E27FC236}">
                <a16:creationId xmlns="" xmlns:a16="http://schemas.microsoft.com/office/drawing/2014/main" id="{E4DA9549-8246-4C67-AF6F-661104E52859}"/>
              </a:ext>
            </a:extLst>
          </p:cNvPr>
          <p:cNvSpPr>
            <a:spLocks noGrp="1"/>
          </p:cNvSpPr>
          <p:nvPr>
            <p:ph type="title"/>
          </p:nvPr>
        </p:nvSpPr>
        <p:spPr>
          <a:xfrm>
            <a:off x="1676400" y="124265"/>
            <a:ext cx="8458200" cy="457200"/>
          </a:xfrm>
        </p:spPr>
        <p:txBody>
          <a:bodyPr>
            <a:normAutofit fontScale="90000"/>
          </a:bodyPr>
          <a:lstStyle/>
          <a:p>
            <a:pPr eaLnBrk="1" hangingPunct="1"/>
            <a:r>
              <a:rPr lang="en-US" altLang="en-US" sz="2800" b="1" dirty="0">
                <a:cs typeface="Arial" panose="020B0604020202020204" pitchFamily="34" charset="0"/>
              </a:rPr>
              <a:t>Reaction quotient</a:t>
            </a:r>
          </a:p>
        </p:txBody>
      </p:sp>
      <p:sp>
        <p:nvSpPr>
          <p:cNvPr id="54275" name="TextBox 1">
            <a:extLst>
              <a:ext uri="{FF2B5EF4-FFF2-40B4-BE49-F238E27FC236}">
                <a16:creationId xmlns="" xmlns:a16="http://schemas.microsoft.com/office/drawing/2014/main" id="{A5FF8A52-0027-4C26-8F64-DEFCA1795AD7}"/>
              </a:ext>
            </a:extLst>
          </p:cNvPr>
          <p:cNvSpPr txBox="1">
            <a:spLocks noChangeArrowheads="1"/>
          </p:cNvSpPr>
          <p:nvPr/>
        </p:nvSpPr>
        <p:spPr bwMode="auto">
          <a:xfrm>
            <a:off x="1752600" y="1143000"/>
            <a:ext cx="8305800"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defRPr/>
            </a:pPr>
            <a:r>
              <a:rPr lang="en-US" altLang="en-US" sz="2800" dirty="0"/>
              <a:t>The equilibrium constant is equal to </a:t>
            </a:r>
            <a:r>
              <a:rPr lang="en-US" altLang="en-US" sz="2800" i="1" dirty="0"/>
              <a:t>K</a:t>
            </a:r>
            <a:r>
              <a:rPr lang="en-US" altLang="en-US" sz="2800" dirty="0"/>
              <a:t> when the system is at equilibrium.</a:t>
            </a:r>
          </a:p>
          <a:p>
            <a:pPr eaLnBrk="1" hangingPunct="1">
              <a:lnSpc>
                <a:spcPct val="100000"/>
              </a:lnSpc>
              <a:spcBef>
                <a:spcPct val="0"/>
              </a:spcBef>
              <a:defRPr/>
            </a:pPr>
            <a:endParaRPr lang="en-US" altLang="en-US" sz="2800" dirty="0"/>
          </a:p>
          <a:p>
            <a:pPr eaLnBrk="1" hangingPunct="1">
              <a:lnSpc>
                <a:spcPct val="100000"/>
              </a:lnSpc>
              <a:spcBef>
                <a:spcPct val="0"/>
              </a:spcBef>
              <a:defRPr/>
            </a:pPr>
            <a:r>
              <a:rPr lang="en-US" altLang="en-US" sz="2800" dirty="0"/>
              <a:t>If the system is not at equilibrium, the equilibrium expression             can be used to calculate Q.</a:t>
            </a:r>
          </a:p>
          <a:p>
            <a:pPr eaLnBrk="1" hangingPunct="1">
              <a:lnSpc>
                <a:spcPct val="100000"/>
              </a:lnSpc>
              <a:spcBef>
                <a:spcPct val="0"/>
              </a:spcBef>
              <a:defRPr/>
            </a:pPr>
            <a:endParaRPr lang="en-US" altLang="en-US" sz="2800" dirty="0"/>
          </a:p>
          <a:p>
            <a:pPr marL="234950" indent="-234950">
              <a:lnSpc>
                <a:spcPct val="100000"/>
              </a:lnSpc>
              <a:spcBef>
                <a:spcPct val="0"/>
              </a:spcBef>
              <a:buFontTx/>
              <a:buChar char="•"/>
              <a:defRPr/>
            </a:pPr>
            <a:r>
              <a:rPr lang="en-US" altLang="en-US" sz="2800" dirty="0"/>
              <a:t>If Q = </a:t>
            </a:r>
            <a:r>
              <a:rPr lang="en-US" altLang="en-US" sz="2800" i="1" dirty="0"/>
              <a:t>K</a:t>
            </a:r>
            <a:r>
              <a:rPr lang="en-US" altLang="en-US" sz="2800" dirty="0"/>
              <a:t> then the system is at equilibrium</a:t>
            </a:r>
          </a:p>
          <a:p>
            <a:pPr marL="234950" indent="-234950">
              <a:lnSpc>
                <a:spcPct val="100000"/>
              </a:lnSpc>
              <a:spcBef>
                <a:spcPct val="0"/>
              </a:spcBef>
              <a:buFontTx/>
              <a:buChar char="•"/>
              <a:defRPr/>
            </a:pPr>
            <a:r>
              <a:rPr lang="en-US" altLang="en-US" sz="2800" dirty="0"/>
              <a:t>If Q &gt; </a:t>
            </a:r>
            <a:r>
              <a:rPr lang="en-US" altLang="en-US" sz="2800" i="1" dirty="0"/>
              <a:t>K </a:t>
            </a:r>
            <a:r>
              <a:rPr lang="en-US" altLang="en-US" sz="2800" dirty="0"/>
              <a:t>then there are less products and more reactants than at equilibrium.</a:t>
            </a:r>
          </a:p>
          <a:p>
            <a:pPr marL="234950" indent="-234950">
              <a:lnSpc>
                <a:spcPct val="100000"/>
              </a:lnSpc>
              <a:spcBef>
                <a:spcPct val="0"/>
              </a:spcBef>
              <a:buFontTx/>
              <a:buChar char="•"/>
              <a:defRPr/>
            </a:pPr>
            <a:r>
              <a:rPr lang="en-US" altLang="en-US" sz="2800" dirty="0"/>
              <a:t>If Q &lt; </a:t>
            </a:r>
            <a:r>
              <a:rPr lang="en-US" altLang="en-US" sz="2800" i="1" dirty="0"/>
              <a:t>K</a:t>
            </a:r>
            <a:r>
              <a:rPr lang="en-US" altLang="en-US" sz="2800" dirty="0"/>
              <a:t> then there are more products and less reactants than at equilibrium.</a:t>
            </a:r>
          </a:p>
        </p:txBody>
      </p:sp>
      <p:pic>
        <p:nvPicPr>
          <p:cNvPr id="54276" name="Picture 1">
            <a:extLst>
              <a:ext uri="{FF2B5EF4-FFF2-40B4-BE49-F238E27FC236}">
                <a16:creationId xmlns="" xmlns:a16="http://schemas.microsoft.com/office/drawing/2014/main" id="{E6AA8C97-682F-49EE-80DC-534867FBE59F}"/>
              </a:ext>
            </a:extLst>
          </p:cNvPr>
          <p:cNvPicPr>
            <a:picLocks noChangeAspect="1"/>
          </p:cNvPicPr>
          <p:nvPr/>
        </p:nvPicPr>
        <p:blipFill>
          <a:blip r:embed="rId3">
            <a:extLst>
              <a:ext uri="{28A0092B-C50C-407E-A947-70E740481C1C}">
                <a14:useLocalDpi xmlns:a14="http://schemas.microsoft.com/office/drawing/2010/main" val="0"/>
              </a:ext>
            </a:extLst>
          </a:blip>
          <a:srcRect t="7407"/>
          <a:stretch>
            <a:fillRect/>
          </a:stretch>
        </p:blipFill>
        <p:spPr bwMode="auto">
          <a:xfrm>
            <a:off x="3733800" y="2819400"/>
            <a:ext cx="9779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a:extLst>
              <a:ext uri="{FF2B5EF4-FFF2-40B4-BE49-F238E27FC236}">
                <a16:creationId xmlns="" xmlns:a16="http://schemas.microsoft.com/office/drawing/2014/main" id="{FB788078-CF3D-4996-B781-C26B46115BB5}"/>
              </a:ext>
            </a:extLst>
          </p:cNvPr>
          <p:cNvSpPr>
            <a:spLocks noGrp="1"/>
          </p:cNvSpPr>
          <p:nvPr>
            <p:ph type="title"/>
          </p:nvPr>
        </p:nvSpPr>
        <p:spPr>
          <a:xfrm>
            <a:off x="1676400" y="152400"/>
            <a:ext cx="8458200" cy="457200"/>
          </a:xfrm>
        </p:spPr>
        <p:txBody>
          <a:bodyPr>
            <a:normAutofit fontScale="90000"/>
          </a:bodyPr>
          <a:lstStyle/>
          <a:p>
            <a:pPr eaLnBrk="1" hangingPunct="1"/>
            <a:r>
              <a:rPr lang="en-US" altLang="en-US" sz="2800" b="1" dirty="0">
                <a:cs typeface="Arial" panose="020B0604020202020204" pitchFamily="34" charset="0"/>
              </a:rPr>
              <a:t>Size of the equilibrium constant </a:t>
            </a:r>
          </a:p>
        </p:txBody>
      </p:sp>
      <p:sp>
        <p:nvSpPr>
          <p:cNvPr id="56323" name="TextBox 1">
            <a:extLst>
              <a:ext uri="{FF2B5EF4-FFF2-40B4-BE49-F238E27FC236}">
                <a16:creationId xmlns="" xmlns:a16="http://schemas.microsoft.com/office/drawing/2014/main" id="{5F41EFD3-9719-422C-8FD6-E8027BF58DB6}"/>
              </a:ext>
            </a:extLst>
          </p:cNvPr>
          <p:cNvSpPr txBox="1">
            <a:spLocks noChangeArrowheads="1"/>
          </p:cNvSpPr>
          <p:nvPr/>
        </p:nvSpPr>
        <p:spPr bwMode="auto">
          <a:xfrm>
            <a:off x="1752600" y="1143000"/>
            <a:ext cx="8305800"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defRPr/>
            </a:pPr>
            <a:endParaRPr lang="en-US" altLang="en-US" sz="2800" dirty="0"/>
          </a:p>
          <a:p>
            <a:pPr eaLnBrk="1" hangingPunct="1">
              <a:lnSpc>
                <a:spcPct val="100000"/>
              </a:lnSpc>
              <a:spcBef>
                <a:spcPct val="0"/>
              </a:spcBef>
              <a:defRPr/>
            </a:pPr>
            <a:endParaRPr lang="en-US" altLang="en-US" sz="2800" dirty="0"/>
          </a:p>
          <a:p>
            <a:pPr eaLnBrk="1" hangingPunct="1">
              <a:lnSpc>
                <a:spcPct val="100000"/>
              </a:lnSpc>
              <a:spcBef>
                <a:spcPct val="0"/>
              </a:spcBef>
              <a:defRPr/>
            </a:pPr>
            <a:r>
              <a:rPr lang="en-US" altLang="en-US" sz="2800" dirty="0"/>
              <a:t>When calculating </a:t>
            </a:r>
            <a:r>
              <a:rPr lang="en-US" altLang="en-US" sz="2800" i="1" dirty="0"/>
              <a:t>K</a:t>
            </a:r>
            <a:r>
              <a:rPr lang="en-US" altLang="en-US" sz="2800" dirty="0"/>
              <a:t> remember that products are on top of the fraction.</a:t>
            </a:r>
          </a:p>
          <a:p>
            <a:pPr eaLnBrk="1" hangingPunct="1">
              <a:lnSpc>
                <a:spcPct val="100000"/>
              </a:lnSpc>
              <a:spcBef>
                <a:spcPct val="0"/>
              </a:spcBef>
              <a:defRPr/>
            </a:pPr>
            <a:endParaRPr lang="en-US" altLang="en-US" sz="2800" dirty="0"/>
          </a:p>
          <a:p>
            <a:pPr eaLnBrk="1" hangingPunct="1">
              <a:lnSpc>
                <a:spcPct val="100000"/>
              </a:lnSpc>
              <a:spcBef>
                <a:spcPct val="0"/>
              </a:spcBef>
              <a:defRPr/>
            </a:pPr>
            <a:endParaRPr lang="en-US" altLang="en-US" sz="2800" dirty="0"/>
          </a:p>
          <a:p>
            <a:pPr eaLnBrk="1" hangingPunct="1">
              <a:lnSpc>
                <a:spcPct val="100000"/>
              </a:lnSpc>
              <a:spcBef>
                <a:spcPct val="0"/>
              </a:spcBef>
              <a:defRPr/>
            </a:pPr>
            <a:endParaRPr lang="en-US" altLang="en-US" sz="2800" dirty="0"/>
          </a:p>
          <a:p>
            <a:pPr eaLnBrk="1" hangingPunct="1">
              <a:lnSpc>
                <a:spcPct val="100000"/>
              </a:lnSpc>
              <a:spcBef>
                <a:spcPct val="0"/>
              </a:spcBef>
              <a:defRPr/>
            </a:pPr>
            <a:r>
              <a:rPr lang="en-US" altLang="en-US" sz="2800" dirty="0"/>
              <a:t>If the </a:t>
            </a:r>
            <a:r>
              <a:rPr lang="en-US" altLang="en-US" sz="2800" i="1" dirty="0"/>
              <a:t>K</a:t>
            </a:r>
            <a:r>
              <a:rPr lang="en-US" altLang="en-US" sz="2800" dirty="0"/>
              <a:t> value is large:</a:t>
            </a:r>
          </a:p>
          <a:p>
            <a:pPr marL="284163" indent="-284163">
              <a:lnSpc>
                <a:spcPct val="100000"/>
              </a:lnSpc>
              <a:spcBef>
                <a:spcPct val="0"/>
              </a:spcBef>
              <a:buFontTx/>
              <a:buChar char="•"/>
              <a:defRPr/>
            </a:pPr>
            <a:r>
              <a:rPr lang="en-US" altLang="en-US" sz="2800" dirty="0"/>
              <a:t>the reaction goes towards completion</a:t>
            </a:r>
          </a:p>
          <a:p>
            <a:pPr marL="284163" indent="-284163">
              <a:lnSpc>
                <a:spcPct val="100000"/>
              </a:lnSpc>
              <a:spcBef>
                <a:spcPct val="0"/>
              </a:spcBef>
              <a:buFontTx/>
              <a:buChar char="•"/>
              <a:defRPr/>
            </a:pPr>
            <a:r>
              <a:rPr lang="en-US" altLang="en-US" sz="2800" dirty="0"/>
              <a:t>more products are present than reactants</a:t>
            </a:r>
          </a:p>
          <a:p>
            <a:pPr marL="284163" indent="-284163">
              <a:lnSpc>
                <a:spcPct val="100000"/>
              </a:lnSpc>
              <a:spcBef>
                <a:spcPct val="0"/>
              </a:spcBef>
              <a:buFontTx/>
              <a:buChar char="•"/>
              <a:defRPr/>
            </a:pPr>
            <a:r>
              <a:rPr lang="en-US" altLang="en-US" sz="2800" dirty="0"/>
              <a:t>equilibrium lies to the right.</a:t>
            </a:r>
          </a:p>
        </p:txBody>
      </p:sp>
      <p:pic>
        <p:nvPicPr>
          <p:cNvPr id="56324" name="Picture 5">
            <a:extLst>
              <a:ext uri="{FF2B5EF4-FFF2-40B4-BE49-F238E27FC236}">
                <a16:creationId xmlns="" xmlns:a16="http://schemas.microsoft.com/office/drawing/2014/main" id="{02062EAE-2CA9-42BF-8767-41CB613B4AC3}"/>
              </a:ext>
            </a:extLst>
          </p:cNvPr>
          <p:cNvPicPr>
            <a:picLocks noChangeAspect="1"/>
          </p:cNvPicPr>
          <p:nvPr/>
        </p:nvPicPr>
        <p:blipFill>
          <a:blip r:embed="rId3">
            <a:extLst>
              <a:ext uri="{28A0092B-C50C-407E-A947-70E740481C1C}">
                <a14:useLocalDpi xmlns:a14="http://schemas.microsoft.com/office/drawing/2010/main" val="0"/>
              </a:ext>
            </a:extLst>
          </a:blip>
          <a:srcRect t="7407"/>
          <a:stretch>
            <a:fillRect/>
          </a:stretch>
        </p:blipFill>
        <p:spPr bwMode="auto">
          <a:xfrm>
            <a:off x="4953000" y="3048000"/>
            <a:ext cx="1219200" cy="903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5" name="Picture 1">
            <a:extLst>
              <a:ext uri="{FF2B5EF4-FFF2-40B4-BE49-F238E27FC236}">
                <a16:creationId xmlns="" xmlns:a16="http://schemas.microsoft.com/office/drawing/2014/main" id="{48C4D6FD-BB1A-49F2-99D8-C27E2676F9B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676401" y="914400"/>
            <a:ext cx="8564563"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a:extLst>
              <a:ext uri="{FF2B5EF4-FFF2-40B4-BE49-F238E27FC236}">
                <a16:creationId xmlns="" xmlns:a16="http://schemas.microsoft.com/office/drawing/2014/main" id="{3A5FC17F-9CEE-4BD1-9E5B-F621B5FDAEF4}"/>
              </a:ext>
            </a:extLst>
          </p:cNvPr>
          <p:cNvSpPr>
            <a:spLocks noGrp="1"/>
          </p:cNvSpPr>
          <p:nvPr>
            <p:ph type="title"/>
          </p:nvPr>
        </p:nvSpPr>
        <p:spPr>
          <a:xfrm>
            <a:off x="1676400" y="152400"/>
            <a:ext cx="8458200" cy="457200"/>
          </a:xfrm>
        </p:spPr>
        <p:txBody>
          <a:bodyPr>
            <a:normAutofit fontScale="90000"/>
          </a:bodyPr>
          <a:lstStyle/>
          <a:p>
            <a:pPr eaLnBrk="1" hangingPunct="1"/>
            <a:r>
              <a:rPr lang="en-US" altLang="en-US" sz="2800" b="1" dirty="0">
                <a:cs typeface="Arial" panose="020B0604020202020204" pitchFamily="34" charset="0"/>
              </a:rPr>
              <a:t>Size of the equilibrium constant </a:t>
            </a:r>
          </a:p>
        </p:txBody>
      </p:sp>
      <p:sp>
        <p:nvSpPr>
          <p:cNvPr id="58371" name="TextBox 1">
            <a:extLst>
              <a:ext uri="{FF2B5EF4-FFF2-40B4-BE49-F238E27FC236}">
                <a16:creationId xmlns="" xmlns:a16="http://schemas.microsoft.com/office/drawing/2014/main" id="{08EF6E79-0A4E-407E-8028-65321EF5C897}"/>
              </a:ext>
            </a:extLst>
          </p:cNvPr>
          <p:cNvSpPr txBox="1">
            <a:spLocks noChangeArrowheads="1"/>
          </p:cNvSpPr>
          <p:nvPr/>
        </p:nvSpPr>
        <p:spPr bwMode="auto">
          <a:xfrm>
            <a:off x="1752600" y="1143001"/>
            <a:ext cx="8305800"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defRPr/>
            </a:pPr>
            <a:r>
              <a:rPr lang="en-US" altLang="en-US" sz="2800" dirty="0"/>
              <a:t>If the </a:t>
            </a:r>
            <a:r>
              <a:rPr lang="en-US" altLang="en-US" sz="2800" i="1" dirty="0"/>
              <a:t>K</a:t>
            </a:r>
            <a:r>
              <a:rPr lang="en-US" altLang="en-US" sz="2800" dirty="0"/>
              <a:t> value is small:</a:t>
            </a:r>
          </a:p>
          <a:p>
            <a:pPr marL="284163" indent="-284163">
              <a:lnSpc>
                <a:spcPct val="100000"/>
              </a:lnSpc>
              <a:spcBef>
                <a:spcPct val="0"/>
              </a:spcBef>
              <a:buFontTx/>
              <a:buChar char="•"/>
              <a:defRPr/>
            </a:pPr>
            <a:r>
              <a:rPr lang="en-US" altLang="en-US" sz="2800" dirty="0"/>
              <a:t>the reaction only occurs to a small extent</a:t>
            </a:r>
          </a:p>
          <a:p>
            <a:pPr marL="284163" indent="-284163">
              <a:lnSpc>
                <a:spcPct val="100000"/>
              </a:lnSpc>
              <a:spcBef>
                <a:spcPct val="0"/>
              </a:spcBef>
              <a:buFontTx/>
              <a:buChar char="•"/>
              <a:defRPr/>
            </a:pPr>
            <a:r>
              <a:rPr lang="en-US" altLang="en-US" sz="2800" dirty="0"/>
              <a:t>more reactants are present than products</a:t>
            </a:r>
          </a:p>
          <a:p>
            <a:pPr marL="284163" indent="-284163">
              <a:lnSpc>
                <a:spcPct val="100000"/>
              </a:lnSpc>
              <a:spcBef>
                <a:spcPct val="0"/>
              </a:spcBef>
              <a:buFontTx/>
              <a:buChar char="•"/>
              <a:defRPr/>
            </a:pPr>
            <a:r>
              <a:rPr lang="en-US" altLang="en-US" sz="2800" dirty="0"/>
              <a:t>equilibrium lies to the left.</a:t>
            </a:r>
          </a:p>
          <a:p>
            <a:pPr eaLnBrk="1" hangingPunct="1">
              <a:lnSpc>
                <a:spcPct val="100000"/>
              </a:lnSpc>
              <a:spcBef>
                <a:spcPct val="0"/>
              </a:spcBef>
              <a:buFontTx/>
              <a:buChar char="•"/>
              <a:defRPr/>
            </a:pPr>
            <a:endParaRPr lang="en-US" altLang="en-US" sz="2800" dirty="0"/>
          </a:p>
          <a:p>
            <a:pPr eaLnBrk="1" hangingPunct="1">
              <a:lnSpc>
                <a:spcPct val="100000"/>
              </a:lnSpc>
              <a:spcBef>
                <a:spcPct val="0"/>
              </a:spcBef>
              <a:defRPr/>
            </a:pPr>
            <a:r>
              <a:rPr lang="en-US" altLang="en-US" sz="2800" dirty="0"/>
              <a:t>If the value of </a:t>
            </a:r>
            <a:r>
              <a:rPr lang="en-US" altLang="en-US" sz="2800" i="1" dirty="0"/>
              <a:t>K </a:t>
            </a:r>
            <a:r>
              <a:rPr lang="en-US" altLang="en-US" sz="2800" dirty="0"/>
              <a:t>is close to 1, then there are significant concentrations of both products and reactants present.</a:t>
            </a:r>
          </a:p>
        </p:txBody>
      </p:sp>
    </p:spTree>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a:extLst>
              <a:ext uri="{FF2B5EF4-FFF2-40B4-BE49-F238E27FC236}">
                <a16:creationId xmlns="" xmlns:a16="http://schemas.microsoft.com/office/drawing/2014/main" id="{3FCD9E90-E157-493F-82FD-511E14179B9F}"/>
              </a:ext>
            </a:extLst>
          </p:cNvPr>
          <p:cNvSpPr>
            <a:spLocks noGrp="1"/>
          </p:cNvSpPr>
          <p:nvPr>
            <p:ph type="title"/>
          </p:nvPr>
        </p:nvSpPr>
        <p:spPr>
          <a:xfrm>
            <a:off x="1676400" y="124265"/>
            <a:ext cx="8458200" cy="457200"/>
          </a:xfrm>
        </p:spPr>
        <p:txBody>
          <a:bodyPr>
            <a:normAutofit fontScale="90000"/>
          </a:bodyPr>
          <a:lstStyle/>
          <a:p>
            <a:pPr eaLnBrk="1" hangingPunct="1"/>
            <a:r>
              <a:rPr lang="en-US" altLang="en-US" sz="2800" b="1" dirty="0">
                <a:cs typeface="Arial" panose="020B0604020202020204" pitchFamily="34" charset="0"/>
              </a:rPr>
              <a:t>Yield and rate of reaction</a:t>
            </a:r>
          </a:p>
        </p:txBody>
      </p:sp>
      <p:sp>
        <p:nvSpPr>
          <p:cNvPr id="60419" name="TextBox 1">
            <a:extLst>
              <a:ext uri="{FF2B5EF4-FFF2-40B4-BE49-F238E27FC236}">
                <a16:creationId xmlns="" xmlns:a16="http://schemas.microsoft.com/office/drawing/2014/main" id="{FA65FF5B-CAAC-416B-AC3D-62301F77E722}"/>
              </a:ext>
            </a:extLst>
          </p:cNvPr>
          <p:cNvSpPr txBox="1">
            <a:spLocks noChangeArrowheads="1"/>
          </p:cNvSpPr>
          <p:nvPr/>
        </p:nvSpPr>
        <p:spPr bwMode="auto">
          <a:xfrm>
            <a:off x="1752600" y="1143000"/>
            <a:ext cx="8305800"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solidFill>
                  <a:srgbClr val="FF0000"/>
                </a:solidFill>
              </a:rPr>
              <a:t>Yield</a:t>
            </a:r>
            <a:r>
              <a:rPr lang="en-US" altLang="en-US" sz="2800"/>
              <a:t> – how much product can be produced</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Yield is dependent on position of equilibrium. </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Reactions with low </a:t>
            </a:r>
            <a:r>
              <a:rPr lang="en-US" altLang="en-US" sz="2800" i="1"/>
              <a:t>K </a:t>
            </a:r>
            <a:r>
              <a:rPr lang="en-US" altLang="en-US" sz="2800"/>
              <a:t>values have low concentration of products and hence low yield.</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The rate of reaction indicates how quickly this yield will be achieved.</a:t>
            </a:r>
          </a:p>
        </p:txBody>
      </p:sp>
    </p:spTree>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3" cstate="print"/>
          <a:srcRect/>
          <a:stretch>
            <a:fillRect/>
          </a:stretch>
        </p:blipFill>
        <p:spPr bwMode="auto">
          <a:xfrm>
            <a:off x="1752600" y="1123950"/>
            <a:ext cx="8686800" cy="4610100"/>
          </a:xfrm>
          <a:prstGeom prst="rect">
            <a:avLst/>
          </a:prstGeom>
          <a:noFill/>
          <a:ln w="9525">
            <a:noFill/>
            <a:miter lim="800000"/>
            <a:headEnd/>
            <a:tailEnd/>
          </a:ln>
        </p:spPr>
      </p:pic>
      <p:sp>
        <p:nvSpPr>
          <p:cNvPr id="3" name="Title 2">
            <a:extLst>
              <a:ext uri="{FF2B5EF4-FFF2-40B4-BE49-F238E27FC236}">
                <a16:creationId xmlns="" xmlns:a16="http://schemas.microsoft.com/office/drawing/2014/main" id="{81C850AC-2AA0-4764-A6C7-DECF2537F448}"/>
              </a:ext>
            </a:extLst>
          </p:cNvPr>
          <p:cNvSpPr>
            <a:spLocks noGrp="1"/>
          </p:cNvSpPr>
          <p:nvPr>
            <p:ph type="title"/>
          </p:nvPr>
        </p:nvSpPr>
        <p:spPr>
          <a:xfrm>
            <a:off x="838200" y="365126"/>
            <a:ext cx="10515600" cy="579438"/>
          </a:xfrm>
        </p:spPr>
        <p:txBody>
          <a:bodyPr>
            <a:normAutofit fontScale="90000"/>
          </a:bodyPr>
          <a:lstStyle/>
          <a:p>
            <a:r>
              <a:rPr lang="en-AU" b="1" dirty="0"/>
              <a:t>Summary </a:t>
            </a:r>
          </a:p>
        </p:txBody>
      </p:sp>
      <p:sp>
        <p:nvSpPr>
          <p:cNvPr id="4" name="Content Placeholder 3">
            <a:extLst>
              <a:ext uri="{FF2B5EF4-FFF2-40B4-BE49-F238E27FC236}">
                <a16:creationId xmlns="" xmlns:a16="http://schemas.microsoft.com/office/drawing/2014/main" id="{B0F84C82-63AE-40B7-999A-BE24391FF069}"/>
              </a:ext>
            </a:extLst>
          </p:cNvPr>
          <p:cNvSpPr>
            <a:spLocks noGrp="1"/>
          </p:cNvSpPr>
          <p:nvPr>
            <p:ph idx="1"/>
          </p:nvPr>
        </p:nvSpPr>
        <p:spPr/>
        <p:txBody>
          <a:bodyPr/>
          <a:lstStyle/>
          <a:p>
            <a:endParaRPr lang="en-AU"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339266062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9255EC5-064F-4C7F-A604-BBA9F8C4EE19}"/>
              </a:ext>
            </a:extLst>
          </p:cNvPr>
          <p:cNvSpPr>
            <a:spLocks noGrp="1"/>
          </p:cNvSpPr>
          <p:nvPr>
            <p:ph type="title"/>
          </p:nvPr>
        </p:nvSpPr>
        <p:spPr>
          <a:xfrm>
            <a:off x="356260" y="365125"/>
            <a:ext cx="10997540" cy="869909"/>
          </a:xfrm>
        </p:spPr>
        <p:txBody>
          <a:bodyPr/>
          <a:lstStyle/>
          <a:p>
            <a:r>
              <a:rPr lang="en-AU" b="1" dirty="0" smtClean="0"/>
              <a:t>Temperature affects the K value…why?</a:t>
            </a:r>
            <a:endParaRPr lang="en-AU" b="1" dirty="0"/>
          </a:p>
        </p:txBody>
      </p:sp>
      <p:sp>
        <p:nvSpPr>
          <p:cNvPr id="3" name="Content Placeholder 2">
            <a:extLst>
              <a:ext uri="{FF2B5EF4-FFF2-40B4-BE49-F238E27FC236}">
                <a16:creationId xmlns="" xmlns:a16="http://schemas.microsoft.com/office/drawing/2014/main" id="{13831E50-8B77-42E9-9DE8-606772350F61}"/>
              </a:ext>
            </a:extLst>
          </p:cNvPr>
          <p:cNvSpPr>
            <a:spLocks noGrp="1"/>
          </p:cNvSpPr>
          <p:nvPr>
            <p:ph idx="1"/>
          </p:nvPr>
        </p:nvSpPr>
        <p:spPr>
          <a:xfrm>
            <a:off x="451262" y="1235034"/>
            <a:ext cx="4096987" cy="4941929"/>
          </a:xfrm>
        </p:spPr>
        <p:txBody>
          <a:bodyPr>
            <a:normAutofit/>
          </a:bodyPr>
          <a:lstStyle/>
          <a:p>
            <a:r>
              <a:rPr lang="en-AU" dirty="0" smtClean="0"/>
              <a:t>Temperature affects the proportion of particles with enough energy to overcome the Ea. </a:t>
            </a:r>
          </a:p>
          <a:p>
            <a:r>
              <a:rPr lang="en-AU" dirty="0" smtClean="0"/>
              <a:t>It also depends on weather a reaction is exothermic or Endothermic.</a:t>
            </a:r>
          </a:p>
          <a:p>
            <a:r>
              <a:rPr lang="en-AU" u="sng" dirty="0" smtClean="0"/>
              <a:t>As the temperature of a system increases- </a:t>
            </a:r>
          </a:p>
          <a:p>
            <a:endParaRPr lang="en-AU" u="sng" dirty="0"/>
          </a:p>
        </p:txBody>
      </p:sp>
      <p:pic>
        <p:nvPicPr>
          <p:cNvPr id="5" name="Picture 4"/>
          <p:cNvPicPr>
            <a:picLocks noChangeAspect="1"/>
          </p:cNvPicPr>
          <p:nvPr/>
        </p:nvPicPr>
        <p:blipFill>
          <a:blip r:embed="rId2"/>
          <a:stretch>
            <a:fillRect/>
          </a:stretch>
        </p:blipFill>
        <p:spPr>
          <a:xfrm>
            <a:off x="4410769" y="1947553"/>
            <a:ext cx="7333925" cy="3691247"/>
          </a:xfrm>
          <a:prstGeom prst="rect">
            <a:avLst/>
          </a:prstGeom>
        </p:spPr>
      </p:pic>
    </p:spTree>
    <p:extLst>
      <p:ext uri="{BB962C8B-B14F-4D97-AF65-F5344CB8AC3E}">
        <p14:creationId xmlns:p14="http://schemas.microsoft.com/office/powerpoint/2010/main" val="82877549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pic>
        <p:nvPicPr>
          <p:cNvPr id="4" name="Content Placeholder 3"/>
          <p:cNvPicPr>
            <a:picLocks noGrp="1" noChangeAspect="1"/>
          </p:cNvPicPr>
          <p:nvPr>
            <p:ph idx="1"/>
          </p:nvPr>
        </p:nvPicPr>
        <p:blipFill>
          <a:blip r:embed="rId2"/>
          <a:stretch>
            <a:fillRect/>
          </a:stretch>
        </p:blipFill>
        <p:spPr>
          <a:xfrm>
            <a:off x="1464831" y="526714"/>
            <a:ext cx="9697974" cy="6101512"/>
          </a:xfrm>
          <a:prstGeom prst="rect">
            <a:avLst/>
          </a:prstGeom>
        </p:spPr>
      </p:pic>
    </p:spTree>
    <p:extLst>
      <p:ext uri="{BB962C8B-B14F-4D97-AF65-F5344CB8AC3E}">
        <p14:creationId xmlns:p14="http://schemas.microsoft.com/office/powerpoint/2010/main" val="344397037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ctrTitle"/>
          </p:nvPr>
        </p:nvSpPr>
        <p:spPr>
          <a:xfrm>
            <a:off x="1676400" y="1143001"/>
            <a:ext cx="7772400" cy="1698625"/>
          </a:xfrm>
        </p:spPr>
        <p:txBody>
          <a:bodyPr/>
          <a:lstStyle/>
          <a:p>
            <a:pPr eaLnBrk="1" hangingPunct="1"/>
            <a:r>
              <a:rPr lang="en-US" altLang="en-US" smtClean="0">
                <a:cs typeface="Arial" panose="020B0604020202020204" pitchFamily="34" charset="0"/>
              </a:rPr>
              <a:t>Chapter 2: </a:t>
            </a:r>
            <a:r>
              <a:rPr lang="en-US" altLang="en-US" dirty="0" smtClean="0">
                <a:cs typeface="Arial" panose="020B0604020202020204" pitchFamily="34" charset="0"/>
              </a:rPr>
              <a:t>Equilibrium</a:t>
            </a:r>
          </a:p>
        </p:txBody>
      </p:sp>
      <p:sp>
        <p:nvSpPr>
          <p:cNvPr id="62467" name="TextBox 1"/>
          <p:cNvSpPr txBox="1">
            <a:spLocks noChangeArrowheads="1"/>
          </p:cNvSpPr>
          <p:nvPr/>
        </p:nvSpPr>
        <p:spPr bwMode="auto">
          <a:xfrm>
            <a:off x="1676400" y="3429000"/>
            <a:ext cx="8534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b="1" dirty="0">
                <a:cs typeface="Arial" panose="020B0604020202020204" pitchFamily="34" charset="0"/>
              </a:rPr>
              <a:t>Effect of changes to temperature, pressure and concentration</a:t>
            </a:r>
            <a:endParaRPr lang="en-AU" altLang="en-US" b="1" dirty="0"/>
          </a:p>
        </p:txBody>
      </p:sp>
    </p:spTree>
    <p:extLst>
      <p:ext uri="{BB962C8B-B14F-4D97-AF65-F5344CB8AC3E}">
        <p14:creationId xmlns:p14="http://schemas.microsoft.com/office/powerpoint/2010/main" val="1381777825"/>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a:xfrm>
            <a:off x="1676400" y="152400"/>
            <a:ext cx="8458200" cy="457200"/>
          </a:xfrm>
        </p:spPr>
        <p:txBody>
          <a:bodyPr>
            <a:normAutofit fontScale="90000"/>
          </a:bodyPr>
          <a:lstStyle/>
          <a:p>
            <a:pPr eaLnBrk="1" hangingPunct="1"/>
            <a:r>
              <a:rPr lang="en-US" altLang="en-US" sz="2800" b="1" dirty="0">
                <a:cs typeface="Arial" panose="020B0604020202020204" pitchFamily="34" charset="0"/>
              </a:rPr>
              <a:t>Changes to equilibrium</a:t>
            </a:r>
          </a:p>
        </p:txBody>
      </p:sp>
      <p:sp>
        <p:nvSpPr>
          <p:cNvPr id="64515" name="TextBox 1"/>
          <p:cNvSpPr txBox="1">
            <a:spLocks noChangeArrowheads="1"/>
          </p:cNvSpPr>
          <p:nvPr/>
        </p:nvSpPr>
        <p:spPr bwMode="auto">
          <a:xfrm>
            <a:off x="1752600" y="1143000"/>
            <a:ext cx="8305800"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defRPr/>
            </a:pPr>
            <a:r>
              <a:rPr lang="en-US" altLang="en-US" sz="2800" dirty="0"/>
              <a:t>If changes are made to:</a:t>
            </a:r>
          </a:p>
          <a:p>
            <a:pPr marL="234950" indent="-234950">
              <a:lnSpc>
                <a:spcPct val="100000"/>
              </a:lnSpc>
              <a:spcBef>
                <a:spcPct val="0"/>
              </a:spcBef>
              <a:buFontTx/>
              <a:buChar char="•"/>
              <a:defRPr/>
            </a:pPr>
            <a:r>
              <a:rPr lang="en-US" altLang="en-US" sz="2800" dirty="0"/>
              <a:t>temperature</a:t>
            </a:r>
          </a:p>
          <a:p>
            <a:pPr marL="234950" indent="-234950">
              <a:lnSpc>
                <a:spcPct val="100000"/>
              </a:lnSpc>
              <a:spcBef>
                <a:spcPct val="0"/>
              </a:spcBef>
              <a:buFontTx/>
              <a:buChar char="•"/>
              <a:defRPr/>
            </a:pPr>
            <a:r>
              <a:rPr lang="en-US" altLang="en-US" sz="2800" dirty="0"/>
              <a:t>concentration </a:t>
            </a:r>
          </a:p>
          <a:p>
            <a:pPr marL="234950" indent="-234950">
              <a:lnSpc>
                <a:spcPct val="100000"/>
              </a:lnSpc>
              <a:spcBef>
                <a:spcPct val="0"/>
              </a:spcBef>
              <a:buFontTx/>
              <a:buChar char="•"/>
              <a:defRPr/>
            </a:pPr>
            <a:r>
              <a:rPr lang="en-US" altLang="en-US" sz="2800" dirty="0"/>
              <a:t>partial pressure</a:t>
            </a:r>
          </a:p>
          <a:p>
            <a:pPr eaLnBrk="1" hangingPunct="1">
              <a:lnSpc>
                <a:spcPct val="100000"/>
              </a:lnSpc>
              <a:spcBef>
                <a:spcPct val="0"/>
              </a:spcBef>
              <a:defRPr/>
            </a:pPr>
            <a:r>
              <a:rPr lang="en-US" altLang="en-US" sz="2800" dirty="0"/>
              <a:t>of an equilibrium system then the ratio of products to reactants changes.</a:t>
            </a:r>
          </a:p>
          <a:p>
            <a:pPr eaLnBrk="1" hangingPunct="1">
              <a:lnSpc>
                <a:spcPct val="100000"/>
              </a:lnSpc>
              <a:spcBef>
                <a:spcPct val="0"/>
              </a:spcBef>
              <a:defRPr/>
            </a:pPr>
            <a:endParaRPr lang="en-US" altLang="en-US" sz="2800" dirty="0"/>
          </a:p>
          <a:p>
            <a:pPr eaLnBrk="1" hangingPunct="1">
              <a:lnSpc>
                <a:spcPct val="100000"/>
              </a:lnSpc>
              <a:spcBef>
                <a:spcPct val="0"/>
              </a:spcBef>
              <a:defRPr/>
            </a:pPr>
            <a:r>
              <a:rPr lang="en-US" altLang="en-US" sz="2800" dirty="0"/>
              <a:t>The system will </a:t>
            </a:r>
            <a:r>
              <a:rPr lang="en-US" altLang="en-US" sz="2800" dirty="0" err="1"/>
              <a:t>favour</a:t>
            </a:r>
            <a:r>
              <a:rPr lang="en-US" altLang="en-US" sz="2800" dirty="0"/>
              <a:t> either the forward or reverse reaction to return the system to equilibrium. </a:t>
            </a:r>
          </a:p>
          <a:p>
            <a:pPr eaLnBrk="1" hangingPunct="1">
              <a:lnSpc>
                <a:spcPct val="100000"/>
              </a:lnSpc>
              <a:spcBef>
                <a:spcPct val="0"/>
              </a:spcBef>
              <a:defRPr/>
            </a:pPr>
            <a:r>
              <a:rPr lang="en-US" altLang="en-US" sz="2800" dirty="0"/>
              <a:t>This often results in an overall increase in a particular species in the system.</a:t>
            </a:r>
          </a:p>
        </p:txBody>
      </p:sp>
    </p:spTree>
    <p:extLst>
      <p:ext uri="{BB962C8B-B14F-4D97-AF65-F5344CB8AC3E}">
        <p14:creationId xmlns:p14="http://schemas.microsoft.com/office/powerpoint/2010/main" val="475841117"/>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891" y="160339"/>
            <a:ext cx="10771909" cy="850478"/>
          </a:xfrm>
        </p:spPr>
        <p:txBody>
          <a:bodyPr/>
          <a:lstStyle/>
          <a:p>
            <a:r>
              <a:rPr lang="en-AU" dirty="0"/>
              <a:t>Irreversible and Reversible Systems</a:t>
            </a:r>
          </a:p>
        </p:txBody>
      </p:sp>
      <p:sp>
        <p:nvSpPr>
          <p:cNvPr id="3" name="Content Placeholder 2"/>
          <p:cNvSpPr>
            <a:spLocks noGrp="1"/>
          </p:cNvSpPr>
          <p:nvPr>
            <p:ph idx="1"/>
          </p:nvPr>
        </p:nvSpPr>
        <p:spPr>
          <a:xfrm>
            <a:off x="460375" y="1010817"/>
            <a:ext cx="10893425" cy="5166146"/>
          </a:xfrm>
        </p:spPr>
        <p:txBody>
          <a:bodyPr/>
          <a:lstStyle/>
          <a:p>
            <a:r>
              <a:rPr lang="en-AU" dirty="0"/>
              <a:t>Products can not be converted into reactants- irreversible reactions.</a:t>
            </a:r>
          </a:p>
          <a:p>
            <a:r>
              <a:rPr lang="en-US" dirty="0"/>
              <a:t>Non- reversible reactions have very high activation energy for both forward and reverse reactions.</a:t>
            </a:r>
          </a:p>
          <a:p>
            <a:endParaRPr lang="en-AU" dirty="0"/>
          </a:p>
        </p:txBody>
      </p:sp>
      <p:sp>
        <p:nvSpPr>
          <p:cNvPr id="4" name="AutoShape 2" descr="Image result for irreversible changes examples with pictur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pic>
        <p:nvPicPr>
          <p:cNvPr id="7" name="Picture 6"/>
          <p:cNvPicPr>
            <a:picLocks noChangeAspect="1"/>
          </p:cNvPicPr>
          <p:nvPr/>
        </p:nvPicPr>
        <p:blipFill>
          <a:blip r:embed="rId2"/>
          <a:stretch>
            <a:fillRect/>
          </a:stretch>
        </p:blipFill>
        <p:spPr>
          <a:xfrm>
            <a:off x="838200" y="2879515"/>
            <a:ext cx="3228975" cy="1428750"/>
          </a:xfrm>
          <a:prstGeom prst="rect">
            <a:avLst/>
          </a:prstGeom>
        </p:spPr>
      </p:pic>
      <p:pic>
        <p:nvPicPr>
          <p:cNvPr id="8" name="Picture 7"/>
          <p:cNvPicPr>
            <a:picLocks noChangeAspect="1"/>
          </p:cNvPicPr>
          <p:nvPr/>
        </p:nvPicPr>
        <p:blipFill>
          <a:blip r:embed="rId3"/>
          <a:stretch>
            <a:fillRect/>
          </a:stretch>
        </p:blipFill>
        <p:spPr>
          <a:xfrm>
            <a:off x="4533900" y="2465177"/>
            <a:ext cx="6819900" cy="2257425"/>
          </a:xfrm>
          <a:prstGeom prst="rect">
            <a:avLst/>
          </a:prstGeom>
        </p:spPr>
      </p:pic>
      <p:pic>
        <p:nvPicPr>
          <p:cNvPr id="10" name="Picture 9"/>
          <p:cNvPicPr>
            <a:picLocks noChangeAspect="1"/>
          </p:cNvPicPr>
          <p:nvPr/>
        </p:nvPicPr>
        <p:blipFill>
          <a:blip r:embed="rId4"/>
          <a:stretch>
            <a:fillRect/>
          </a:stretch>
        </p:blipFill>
        <p:spPr>
          <a:xfrm>
            <a:off x="7145498" y="5178451"/>
            <a:ext cx="3810000" cy="1314450"/>
          </a:xfrm>
          <a:prstGeom prst="rect">
            <a:avLst/>
          </a:prstGeom>
        </p:spPr>
      </p:pic>
      <p:pic>
        <p:nvPicPr>
          <p:cNvPr id="11" name="Picture 10"/>
          <p:cNvPicPr>
            <a:picLocks noChangeAspect="1"/>
          </p:cNvPicPr>
          <p:nvPr/>
        </p:nvPicPr>
        <p:blipFill>
          <a:blip r:embed="rId5"/>
          <a:stretch>
            <a:fillRect/>
          </a:stretch>
        </p:blipFill>
        <p:spPr>
          <a:xfrm>
            <a:off x="838200" y="4722602"/>
            <a:ext cx="4762500" cy="1733550"/>
          </a:xfrm>
          <a:prstGeom prst="rect">
            <a:avLst/>
          </a:prstGeom>
        </p:spPr>
      </p:pic>
    </p:spTree>
    <p:extLst>
      <p:ext uri="{BB962C8B-B14F-4D97-AF65-F5344CB8AC3E}">
        <p14:creationId xmlns:p14="http://schemas.microsoft.com/office/powerpoint/2010/main" val="236243399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a:xfrm>
            <a:off x="1676400" y="152400"/>
            <a:ext cx="8458200" cy="457200"/>
          </a:xfrm>
        </p:spPr>
        <p:txBody>
          <a:bodyPr>
            <a:normAutofit fontScale="90000"/>
          </a:bodyPr>
          <a:lstStyle/>
          <a:p>
            <a:pPr eaLnBrk="1" hangingPunct="1"/>
            <a:r>
              <a:rPr lang="en-US" altLang="en-US" sz="2800" b="1" dirty="0">
                <a:cs typeface="Arial" panose="020B0604020202020204" pitchFamily="34" charset="0"/>
              </a:rPr>
              <a:t>Changes to concentration and partial pressure</a:t>
            </a:r>
          </a:p>
        </p:txBody>
      </p:sp>
      <p:sp>
        <p:nvSpPr>
          <p:cNvPr id="66563" name="TextBox 1"/>
          <p:cNvSpPr txBox="1">
            <a:spLocks noChangeArrowheads="1"/>
          </p:cNvSpPr>
          <p:nvPr/>
        </p:nvSpPr>
        <p:spPr bwMode="auto">
          <a:xfrm>
            <a:off x="1752600" y="1981200"/>
            <a:ext cx="8305800"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defRPr/>
            </a:pPr>
            <a:r>
              <a:rPr lang="en-US" altLang="en-US" sz="2800" dirty="0"/>
              <a:t>When concentration of a reactant is increased (including pressure increases), collision theory states rate of reaction will increase due to increased collisions.</a:t>
            </a:r>
          </a:p>
          <a:p>
            <a:pPr marL="234950" indent="-234950">
              <a:lnSpc>
                <a:spcPct val="100000"/>
              </a:lnSpc>
              <a:spcBef>
                <a:spcPct val="0"/>
              </a:spcBef>
              <a:buFontTx/>
              <a:buChar char="•"/>
              <a:defRPr/>
            </a:pPr>
            <a:r>
              <a:rPr lang="en-US" altLang="en-US" sz="2800" dirty="0"/>
              <a:t>This uses additional reactant, reducing its concentration, reducing rate of forward reaction.</a:t>
            </a:r>
          </a:p>
          <a:p>
            <a:pPr marL="234950" indent="-234950">
              <a:lnSpc>
                <a:spcPct val="100000"/>
              </a:lnSpc>
              <a:spcBef>
                <a:spcPct val="0"/>
              </a:spcBef>
              <a:buFontTx/>
              <a:buChar char="•"/>
              <a:defRPr/>
            </a:pPr>
            <a:r>
              <a:rPr lang="en-US" altLang="en-US" sz="2800" dirty="0"/>
              <a:t>Additional product will form so rate of reverse reaction increases.</a:t>
            </a:r>
          </a:p>
          <a:p>
            <a:pPr marL="234950" indent="-234950">
              <a:lnSpc>
                <a:spcPct val="100000"/>
              </a:lnSpc>
              <a:spcBef>
                <a:spcPct val="0"/>
              </a:spcBef>
              <a:buFontTx/>
              <a:buChar char="•"/>
              <a:defRPr/>
            </a:pPr>
            <a:r>
              <a:rPr lang="en-US" altLang="en-US" sz="2800" dirty="0"/>
              <a:t>Eventually rates of the two reactions </a:t>
            </a:r>
            <a:r>
              <a:rPr lang="en-US" altLang="en-US" sz="2800" dirty="0" err="1"/>
              <a:t>equalise</a:t>
            </a:r>
            <a:r>
              <a:rPr lang="en-US" altLang="en-US" sz="2800" dirty="0"/>
              <a:t>.</a:t>
            </a:r>
          </a:p>
        </p:txBody>
      </p:sp>
      <p:pic>
        <p:nvPicPr>
          <p:cNvPr id="66564"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28801" y="914401"/>
            <a:ext cx="8696325"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45753377"/>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3048001"/>
            <a:ext cx="5549900" cy="358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a:spLocks noChangeArrowheads="1"/>
          </p:cNvSpPr>
          <p:nvPr/>
        </p:nvSpPr>
        <p:spPr bwMode="auto">
          <a:xfrm>
            <a:off x="1752600" y="914401"/>
            <a:ext cx="8305800"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defRPr/>
            </a:pPr>
            <a:r>
              <a:rPr lang="en-US" altLang="en-US" sz="2800" dirty="0"/>
              <a:t>Using                                     and Figure C1.13:</a:t>
            </a:r>
          </a:p>
          <a:p>
            <a:pPr marL="234950" indent="-234950">
              <a:lnSpc>
                <a:spcPct val="100000"/>
              </a:lnSpc>
              <a:spcBef>
                <a:spcPct val="0"/>
              </a:spcBef>
              <a:buFontTx/>
              <a:buChar char="•"/>
              <a:defRPr/>
            </a:pPr>
            <a:r>
              <a:rPr lang="en-US" altLang="en-US" sz="2800" dirty="0"/>
              <a:t>Iodine is added to the system, increasing the rate of the forward reaction.</a:t>
            </a:r>
          </a:p>
          <a:p>
            <a:pPr marL="234950" indent="-234950">
              <a:lnSpc>
                <a:spcPct val="100000"/>
              </a:lnSpc>
              <a:spcBef>
                <a:spcPct val="0"/>
              </a:spcBef>
              <a:buFontTx/>
              <a:buChar char="•"/>
              <a:defRPr/>
            </a:pPr>
            <a:r>
              <a:rPr lang="en-US" altLang="en-US" sz="2800" dirty="0"/>
              <a:t>Concentration of iodine and hydrogen reduce, while hydrogen iodide increases. </a:t>
            </a:r>
          </a:p>
        </p:txBody>
      </p:sp>
      <p:sp>
        <p:nvSpPr>
          <p:cNvPr id="68612" name="Title 1"/>
          <p:cNvSpPr>
            <a:spLocks noGrp="1"/>
          </p:cNvSpPr>
          <p:nvPr>
            <p:ph type="title"/>
          </p:nvPr>
        </p:nvSpPr>
        <p:spPr>
          <a:xfrm>
            <a:off x="1676400" y="152400"/>
            <a:ext cx="8458200" cy="457200"/>
          </a:xfrm>
        </p:spPr>
        <p:txBody>
          <a:bodyPr>
            <a:normAutofit fontScale="90000"/>
          </a:bodyPr>
          <a:lstStyle/>
          <a:p>
            <a:pPr eaLnBrk="1" hangingPunct="1"/>
            <a:r>
              <a:rPr lang="en-US" altLang="en-US" sz="2800" b="1" dirty="0">
                <a:cs typeface="Arial" panose="020B0604020202020204" pitchFamily="34" charset="0"/>
              </a:rPr>
              <a:t>Changes to concentration and partial pressure </a:t>
            </a:r>
          </a:p>
        </p:txBody>
      </p:sp>
      <p:pic>
        <p:nvPicPr>
          <p:cNvPr id="68613" name="Picture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153401" y="4572000"/>
            <a:ext cx="2105025" cy="132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4" name="Picture 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743200" y="914401"/>
            <a:ext cx="358140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21298599"/>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3048001"/>
            <a:ext cx="5549900" cy="358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59" name="TextBox 1"/>
          <p:cNvSpPr txBox="1">
            <a:spLocks noChangeArrowheads="1"/>
          </p:cNvSpPr>
          <p:nvPr/>
        </p:nvSpPr>
        <p:spPr bwMode="auto">
          <a:xfrm>
            <a:off x="1752600" y="914401"/>
            <a:ext cx="8305800"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buFontTx/>
              <a:buChar char="•"/>
            </a:pPr>
            <a:r>
              <a:rPr lang="en-US" altLang="en-US" sz="2800"/>
              <a:t>As more hydrogen iodide is produced, the rate of the reverse reaction increases.</a:t>
            </a:r>
          </a:p>
          <a:p>
            <a:pPr eaLnBrk="1" hangingPunct="1">
              <a:lnSpc>
                <a:spcPct val="100000"/>
              </a:lnSpc>
              <a:spcBef>
                <a:spcPct val="0"/>
              </a:spcBef>
              <a:buFontTx/>
              <a:buChar char="•"/>
            </a:pPr>
            <a:r>
              <a:rPr lang="en-US" altLang="en-US" sz="2800"/>
              <a:t>This pattern continues until the forward and reverse rates are equal and equilibrium is</a:t>
            </a:r>
            <a:br>
              <a:rPr lang="en-US" altLang="en-US" sz="2800"/>
            </a:br>
            <a:r>
              <a:rPr lang="en-US" altLang="en-US" sz="2800"/>
              <a:t>re-established (parallel lines on graph).</a:t>
            </a:r>
          </a:p>
        </p:txBody>
      </p:sp>
      <p:sp>
        <p:nvSpPr>
          <p:cNvPr id="70660" name="Title 1"/>
          <p:cNvSpPr>
            <a:spLocks noGrp="1"/>
          </p:cNvSpPr>
          <p:nvPr>
            <p:ph type="title"/>
          </p:nvPr>
        </p:nvSpPr>
        <p:spPr>
          <a:xfrm>
            <a:off x="1676400" y="228600"/>
            <a:ext cx="8458200" cy="457200"/>
          </a:xfrm>
        </p:spPr>
        <p:txBody>
          <a:bodyPr>
            <a:normAutofit fontScale="90000"/>
          </a:bodyPr>
          <a:lstStyle/>
          <a:p>
            <a:pPr eaLnBrk="1" hangingPunct="1"/>
            <a:r>
              <a:rPr lang="en-US" altLang="en-US" sz="2800" b="1" dirty="0">
                <a:cs typeface="Arial" panose="020B0604020202020204" pitchFamily="34" charset="0"/>
              </a:rPr>
              <a:t>Changes to concentration and partial pressure</a:t>
            </a:r>
          </a:p>
        </p:txBody>
      </p:sp>
      <p:pic>
        <p:nvPicPr>
          <p:cNvPr id="70661" name="Picture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153401" y="4572000"/>
            <a:ext cx="2105025" cy="132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71076807"/>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p:cNvSpPr>
            <a:spLocks noGrp="1"/>
          </p:cNvSpPr>
          <p:nvPr>
            <p:ph type="title"/>
          </p:nvPr>
        </p:nvSpPr>
        <p:spPr>
          <a:xfrm>
            <a:off x="1676400" y="152400"/>
            <a:ext cx="8458200" cy="457200"/>
          </a:xfrm>
        </p:spPr>
        <p:txBody>
          <a:bodyPr>
            <a:normAutofit fontScale="90000"/>
          </a:bodyPr>
          <a:lstStyle/>
          <a:p>
            <a:pPr eaLnBrk="1" hangingPunct="1"/>
            <a:r>
              <a:rPr lang="en-US" altLang="en-US" sz="2800" b="1" dirty="0">
                <a:cs typeface="Arial" panose="020B0604020202020204" pitchFamily="34" charset="0"/>
              </a:rPr>
              <a:t>Le Chatelier’s principle</a:t>
            </a:r>
          </a:p>
        </p:txBody>
      </p:sp>
      <p:sp>
        <p:nvSpPr>
          <p:cNvPr id="87043" name="TextBox 1"/>
          <p:cNvSpPr txBox="1">
            <a:spLocks noChangeArrowheads="1"/>
          </p:cNvSpPr>
          <p:nvPr/>
        </p:nvSpPr>
        <p:spPr bwMode="auto">
          <a:xfrm>
            <a:off x="1752600" y="2057401"/>
            <a:ext cx="8305800" cy="3846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defRPr/>
            </a:pPr>
            <a:r>
              <a:rPr lang="en-US" altLang="en-US" sz="2800" dirty="0"/>
              <a:t>To use the principle to predict changes in a system, consider:</a:t>
            </a:r>
          </a:p>
          <a:p>
            <a:pPr marL="346075" indent="-346075">
              <a:lnSpc>
                <a:spcPct val="100000"/>
              </a:lnSpc>
              <a:spcBef>
                <a:spcPct val="0"/>
              </a:spcBef>
              <a:spcAft>
                <a:spcPts val="600"/>
              </a:spcAft>
              <a:defRPr/>
            </a:pPr>
            <a:r>
              <a:rPr lang="en-US" altLang="en-US" sz="2800" dirty="0"/>
              <a:t>1	What is the change?</a:t>
            </a:r>
          </a:p>
          <a:p>
            <a:pPr marL="346075" indent="-346075">
              <a:lnSpc>
                <a:spcPct val="100000"/>
              </a:lnSpc>
              <a:spcBef>
                <a:spcPct val="0"/>
              </a:spcBef>
              <a:spcAft>
                <a:spcPts val="600"/>
              </a:spcAft>
              <a:defRPr/>
            </a:pPr>
            <a:r>
              <a:rPr lang="en-US" altLang="en-US" sz="2800" dirty="0"/>
              <a:t>2	What is the opposite of the change?</a:t>
            </a:r>
          </a:p>
          <a:p>
            <a:pPr marL="346075" indent="-346075">
              <a:lnSpc>
                <a:spcPct val="100000"/>
              </a:lnSpc>
              <a:spcBef>
                <a:spcPct val="0"/>
              </a:spcBef>
              <a:spcAft>
                <a:spcPts val="600"/>
              </a:spcAft>
              <a:defRPr/>
            </a:pPr>
            <a:r>
              <a:rPr lang="en-US" altLang="en-US" sz="2800" dirty="0"/>
              <a:t>3	Which reaction is </a:t>
            </a:r>
            <a:r>
              <a:rPr lang="en-US" altLang="en-US" sz="2800" dirty="0" err="1"/>
              <a:t>favoured</a:t>
            </a:r>
            <a:r>
              <a:rPr lang="en-US" altLang="en-US" sz="2800" dirty="0"/>
              <a:t> – forward or reverse?</a:t>
            </a:r>
          </a:p>
          <a:p>
            <a:pPr marL="346075" indent="-346075">
              <a:lnSpc>
                <a:spcPct val="100000"/>
              </a:lnSpc>
              <a:spcBef>
                <a:spcPct val="0"/>
              </a:spcBef>
              <a:spcAft>
                <a:spcPts val="600"/>
              </a:spcAft>
              <a:defRPr/>
            </a:pPr>
            <a:r>
              <a:rPr lang="en-US" altLang="en-US" sz="2800" dirty="0"/>
              <a:t>4	Does equilibrium shift left or right?</a:t>
            </a:r>
          </a:p>
          <a:p>
            <a:pPr marL="346075" indent="-346075">
              <a:lnSpc>
                <a:spcPct val="100000"/>
              </a:lnSpc>
              <a:spcBef>
                <a:spcPct val="0"/>
              </a:spcBef>
              <a:spcAft>
                <a:spcPts val="600"/>
              </a:spcAft>
              <a:defRPr/>
            </a:pPr>
            <a:r>
              <a:rPr lang="en-US" altLang="en-US" sz="2800" dirty="0"/>
              <a:t>5	What happens to the concentrations of each substance?</a:t>
            </a:r>
          </a:p>
        </p:txBody>
      </p:sp>
      <p:pic>
        <p:nvPicPr>
          <p:cNvPr id="87044"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1066800"/>
            <a:ext cx="70993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63085957"/>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p:cNvSpPr>
            <a:spLocks noGrp="1"/>
          </p:cNvSpPr>
          <p:nvPr>
            <p:ph type="title"/>
          </p:nvPr>
        </p:nvSpPr>
        <p:spPr>
          <a:xfrm>
            <a:off x="1033153" y="152400"/>
            <a:ext cx="9101447" cy="990600"/>
          </a:xfrm>
        </p:spPr>
        <p:txBody>
          <a:bodyPr>
            <a:normAutofit/>
          </a:bodyPr>
          <a:lstStyle/>
          <a:p>
            <a:r>
              <a:rPr lang="en-US" altLang="en-US" sz="2800" b="1" dirty="0">
                <a:cs typeface="Arial" panose="020B0604020202020204" pitchFamily="34" charset="0"/>
              </a:rPr>
              <a:t>Changes to concentration/partial </a:t>
            </a:r>
            <a:r>
              <a:rPr lang="en-US" altLang="en-US" sz="2800" b="1" dirty="0" smtClean="0">
                <a:cs typeface="Arial" panose="020B0604020202020204" pitchFamily="34" charset="0"/>
              </a:rPr>
              <a:t>pressure-</a:t>
            </a:r>
            <a:r>
              <a:rPr lang="en-US" altLang="en-US" sz="2800" dirty="0"/>
              <a:t> </a:t>
            </a:r>
            <a:r>
              <a:rPr lang="en-US" altLang="en-US" sz="2800" b="1" dirty="0"/>
              <a:t>Le Chatelier’s principle </a:t>
            </a:r>
            <a:endParaRPr lang="en-US" altLang="en-US" sz="2800" b="1" dirty="0">
              <a:cs typeface="Arial" panose="020B0604020202020204" pitchFamily="34" charset="0"/>
            </a:endParaRPr>
          </a:p>
        </p:txBody>
      </p:sp>
      <p:sp>
        <p:nvSpPr>
          <p:cNvPr id="89091" name="TextBox 1"/>
          <p:cNvSpPr txBox="1">
            <a:spLocks noChangeArrowheads="1"/>
          </p:cNvSpPr>
          <p:nvPr/>
        </p:nvSpPr>
        <p:spPr bwMode="auto">
          <a:xfrm>
            <a:off x="1752600" y="1143000"/>
            <a:ext cx="8305800" cy="455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a:lnSpc>
                <a:spcPct val="100000"/>
              </a:lnSpc>
              <a:spcBef>
                <a:spcPts val="600"/>
              </a:spcBef>
              <a:defRPr/>
            </a:pPr>
            <a:r>
              <a:rPr lang="en-US" altLang="en-US" sz="2800" dirty="0"/>
              <a:t>If the concentration of a reactant is increased:</a:t>
            </a:r>
          </a:p>
          <a:p>
            <a:pPr marL="234950" indent="-234950">
              <a:lnSpc>
                <a:spcPct val="100000"/>
              </a:lnSpc>
              <a:spcBef>
                <a:spcPts val="600"/>
              </a:spcBef>
              <a:buFontTx/>
              <a:buChar char="•"/>
              <a:defRPr/>
            </a:pPr>
            <a:r>
              <a:rPr lang="en-US" altLang="en-US" sz="2800" dirty="0"/>
              <a:t>the system responds to decrease it by </a:t>
            </a:r>
            <a:r>
              <a:rPr lang="en-US" altLang="en-US" sz="2800" dirty="0" err="1"/>
              <a:t>favouring</a:t>
            </a:r>
            <a:r>
              <a:rPr lang="en-US" altLang="en-US" sz="2800" dirty="0"/>
              <a:t> the forward reaction, using up the reactant</a:t>
            </a:r>
          </a:p>
          <a:p>
            <a:pPr marL="234950" indent="-234950">
              <a:lnSpc>
                <a:spcPct val="100000"/>
              </a:lnSpc>
              <a:spcBef>
                <a:spcPts val="600"/>
              </a:spcBef>
              <a:buFontTx/>
              <a:buChar char="•"/>
              <a:defRPr/>
            </a:pPr>
            <a:r>
              <a:rPr lang="en-US" altLang="en-US" sz="2800" dirty="0"/>
              <a:t>equilibrium shifts to the right, increasing the concentration of the products and decreasing the concentration of reactants. </a:t>
            </a:r>
          </a:p>
          <a:p>
            <a:pPr eaLnBrk="1" hangingPunct="1">
              <a:lnSpc>
                <a:spcPct val="100000"/>
              </a:lnSpc>
              <a:spcBef>
                <a:spcPct val="0"/>
              </a:spcBef>
              <a:buFontTx/>
              <a:buChar char="•"/>
              <a:defRPr/>
            </a:pPr>
            <a:endParaRPr lang="en-US" altLang="en-US" sz="2800" dirty="0"/>
          </a:p>
          <a:p>
            <a:pPr eaLnBrk="1" hangingPunct="1">
              <a:lnSpc>
                <a:spcPct val="100000"/>
              </a:lnSpc>
              <a:spcBef>
                <a:spcPct val="0"/>
              </a:spcBef>
              <a:defRPr/>
            </a:pPr>
            <a:r>
              <a:rPr lang="en-US" altLang="en-US" sz="2800" dirty="0"/>
              <a:t>The system cannot fully counteract the change so the reactant concentration does not fully return to initial levels.</a:t>
            </a:r>
          </a:p>
        </p:txBody>
      </p:sp>
    </p:spTree>
    <p:extLst>
      <p:ext uri="{BB962C8B-B14F-4D97-AF65-F5344CB8AC3E}">
        <p14:creationId xmlns:p14="http://schemas.microsoft.com/office/powerpoint/2010/main" val="2284624165"/>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p:nvPr>
        </p:nvSpPr>
        <p:spPr>
          <a:xfrm>
            <a:off x="1436914" y="152399"/>
            <a:ext cx="8697686" cy="880753"/>
          </a:xfrm>
        </p:spPr>
        <p:txBody>
          <a:bodyPr>
            <a:normAutofit/>
          </a:bodyPr>
          <a:lstStyle/>
          <a:p>
            <a:r>
              <a:rPr lang="en-US" altLang="en-US" sz="2800" b="1" dirty="0">
                <a:cs typeface="Arial" panose="020B0604020202020204" pitchFamily="34" charset="0"/>
              </a:rPr>
              <a:t>Changes to concentration/partial </a:t>
            </a:r>
            <a:r>
              <a:rPr lang="en-US" altLang="en-US" sz="2800" b="1" dirty="0" smtClean="0">
                <a:cs typeface="Arial" panose="020B0604020202020204" pitchFamily="34" charset="0"/>
              </a:rPr>
              <a:t>pressure- </a:t>
            </a:r>
            <a:r>
              <a:rPr lang="en-US" altLang="en-US" sz="2800" b="1" dirty="0"/>
              <a:t>Le Chatelier’s principle </a:t>
            </a:r>
            <a:endParaRPr lang="en-US" altLang="en-US" sz="2800" b="1" dirty="0">
              <a:cs typeface="Arial" panose="020B0604020202020204" pitchFamily="34" charset="0"/>
            </a:endParaRPr>
          </a:p>
        </p:txBody>
      </p:sp>
      <p:sp>
        <p:nvSpPr>
          <p:cNvPr id="91139" name="TextBox 1"/>
          <p:cNvSpPr txBox="1">
            <a:spLocks noChangeArrowheads="1"/>
          </p:cNvSpPr>
          <p:nvPr/>
        </p:nvSpPr>
        <p:spPr bwMode="auto">
          <a:xfrm>
            <a:off x="1752600" y="1143000"/>
            <a:ext cx="83058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dirty="0"/>
              <a:t>Changes to partial pressure result in concentration changes and the effect is the same.</a:t>
            </a:r>
          </a:p>
        </p:txBody>
      </p:sp>
      <p:pic>
        <p:nvPicPr>
          <p:cNvPr id="91140"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2438401"/>
            <a:ext cx="9144000" cy="324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96740974"/>
      </p:ext>
    </p:extLst>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a:xfrm>
            <a:off x="1676400" y="152400"/>
            <a:ext cx="8458200" cy="457200"/>
          </a:xfrm>
        </p:spPr>
        <p:txBody>
          <a:bodyPr>
            <a:normAutofit fontScale="90000"/>
          </a:bodyPr>
          <a:lstStyle/>
          <a:p>
            <a:pPr eaLnBrk="1" hangingPunct="1"/>
            <a:r>
              <a:rPr lang="en-US" altLang="en-US" sz="2800" b="1" dirty="0">
                <a:cs typeface="Arial" panose="020B0604020202020204" pitchFamily="34" charset="0"/>
              </a:rPr>
              <a:t>Changes to volume and pressure </a:t>
            </a:r>
          </a:p>
        </p:txBody>
      </p:sp>
      <p:sp>
        <p:nvSpPr>
          <p:cNvPr id="72707" name="TextBox 1"/>
          <p:cNvSpPr txBox="1">
            <a:spLocks noChangeArrowheads="1"/>
          </p:cNvSpPr>
          <p:nvPr/>
        </p:nvSpPr>
        <p:spPr bwMode="auto">
          <a:xfrm>
            <a:off x="1752600" y="1143001"/>
            <a:ext cx="83058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When volume or pressure of a system is changed, the concentration of all gaseous species is also changed.</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The species that changes most has the greatest effect on equilibrium change.</a:t>
            </a:r>
          </a:p>
        </p:txBody>
      </p:sp>
    </p:spTree>
    <p:extLst>
      <p:ext uri="{BB962C8B-B14F-4D97-AF65-F5344CB8AC3E}">
        <p14:creationId xmlns:p14="http://schemas.microsoft.com/office/powerpoint/2010/main" val="3186908024"/>
      </p:ext>
    </p:extLst>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a:xfrm>
            <a:off x="1676400" y="152400"/>
            <a:ext cx="8458200" cy="457200"/>
          </a:xfrm>
        </p:spPr>
        <p:txBody>
          <a:bodyPr>
            <a:normAutofit fontScale="90000"/>
          </a:bodyPr>
          <a:lstStyle/>
          <a:p>
            <a:pPr eaLnBrk="1" hangingPunct="1"/>
            <a:r>
              <a:rPr lang="en-US" altLang="en-US" sz="2800" b="1" dirty="0">
                <a:cs typeface="Arial" panose="020B0604020202020204" pitchFamily="34" charset="0"/>
              </a:rPr>
              <a:t>Changes to volume and pressure </a:t>
            </a:r>
          </a:p>
        </p:txBody>
      </p:sp>
      <p:sp>
        <p:nvSpPr>
          <p:cNvPr id="74755" name="TextBox 1"/>
          <p:cNvSpPr txBox="1">
            <a:spLocks noChangeArrowheads="1"/>
          </p:cNvSpPr>
          <p:nvPr/>
        </p:nvSpPr>
        <p:spPr bwMode="auto">
          <a:xfrm>
            <a:off x="1752600" y="1143000"/>
            <a:ext cx="8305800"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defRPr/>
            </a:pPr>
            <a:r>
              <a:rPr lang="en-US" altLang="en-US" sz="2800" dirty="0"/>
              <a:t>Consider</a:t>
            </a:r>
          </a:p>
          <a:p>
            <a:pPr eaLnBrk="1" hangingPunct="1">
              <a:lnSpc>
                <a:spcPct val="100000"/>
              </a:lnSpc>
              <a:spcBef>
                <a:spcPct val="0"/>
              </a:spcBef>
              <a:defRPr/>
            </a:pPr>
            <a:endParaRPr lang="en-US" altLang="en-US" sz="2800" dirty="0"/>
          </a:p>
          <a:p>
            <a:pPr marL="234950" indent="-234950">
              <a:lnSpc>
                <a:spcPct val="100000"/>
              </a:lnSpc>
              <a:spcBef>
                <a:spcPct val="0"/>
              </a:spcBef>
              <a:buFontTx/>
              <a:buChar char="•"/>
              <a:defRPr/>
            </a:pPr>
            <a:r>
              <a:rPr lang="en-US" altLang="en-US" sz="2800" dirty="0"/>
              <a:t>There is a ratio of 4:2 gas molecules between reactants and products.</a:t>
            </a:r>
          </a:p>
          <a:p>
            <a:pPr marL="234950" indent="-234950">
              <a:lnSpc>
                <a:spcPct val="100000"/>
              </a:lnSpc>
              <a:spcBef>
                <a:spcPct val="0"/>
              </a:spcBef>
              <a:buFontTx/>
              <a:buChar char="•"/>
              <a:defRPr/>
            </a:pPr>
            <a:r>
              <a:rPr lang="en-US" altLang="en-US" sz="2800" dirty="0"/>
              <a:t>If pressure is increased, all gases increase in concentration but there is a greater proportion of reactant gas molecules and more collisions.</a:t>
            </a:r>
          </a:p>
          <a:p>
            <a:pPr marL="234950" indent="-234950">
              <a:lnSpc>
                <a:spcPct val="100000"/>
              </a:lnSpc>
              <a:spcBef>
                <a:spcPct val="0"/>
              </a:spcBef>
              <a:buFontTx/>
              <a:buChar char="•"/>
              <a:defRPr/>
            </a:pPr>
            <a:r>
              <a:rPr lang="en-US" altLang="en-US" sz="2800" dirty="0"/>
              <a:t>Hence the forward reaction is </a:t>
            </a:r>
            <a:r>
              <a:rPr lang="en-US" altLang="en-US" sz="2800" dirty="0" err="1"/>
              <a:t>favoured</a:t>
            </a:r>
            <a:r>
              <a:rPr lang="en-US" altLang="en-US" sz="2800" dirty="0"/>
              <a:t> and more ammonia is produced.</a:t>
            </a:r>
          </a:p>
          <a:p>
            <a:pPr marL="234950" indent="-234950">
              <a:lnSpc>
                <a:spcPct val="100000"/>
              </a:lnSpc>
              <a:spcBef>
                <a:spcPct val="0"/>
              </a:spcBef>
              <a:buFontTx/>
              <a:buChar char="•"/>
              <a:defRPr/>
            </a:pPr>
            <a:r>
              <a:rPr lang="en-US" altLang="en-US" sz="2800" dirty="0"/>
              <a:t>Again, the rates eventually </a:t>
            </a:r>
            <a:r>
              <a:rPr lang="en-US" altLang="en-US" sz="2800" dirty="0" err="1"/>
              <a:t>equalise</a:t>
            </a:r>
            <a:r>
              <a:rPr lang="en-US" altLang="en-US" sz="2800" dirty="0"/>
              <a:t> and equilibrium is re-established.</a:t>
            </a:r>
          </a:p>
        </p:txBody>
      </p:sp>
      <p:pic>
        <p:nvPicPr>
          <p:cNvPr id="74756"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1066801"/>
            <a:ext cx="5105400"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11597176"/>
      </p:ext>
    </p:extLst>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a:xfrm>
            <a:off x="1676400" y="152400"/>
            <a:ext cx="8458200" cy="457200"/>
          </a:xfrm>
        </p:spPr>
        <p:txBody>
          <a:bodyPr>
            <a:normAutofit fontScale="90000"/>
          </a:bodyPr>
          <a:lstStyle/>
          <a:p>
            <a:pPr eaLnBrk="1" hangingPunct="1"/>
            <a:r>
              <a:rPr lang="en-US" altLang="en-US" sz="2800" b="1" dirty="0">
                <a:cs typeface="Arial" panose="020B0604020202020204" pitchFamily="34" charset="0"/>
              </a:rPr>
              <a:t>Changes to volume and pressure</a:t>
            </a:r>
          </a:p>
        </p:txBody>
      </p:sp>
      <p:sp>
        <p:nvSpPr>
          <p:cNvPr id="76803" name="TextBox 1"/>
          <p:cNvSpPr txBox="1">
            <a:spLocks noChangeArrowheads="1"/>
          </p:cNvSpPr>
          <p:nvPr/>
        </p:nvSpPr>
        <p:spPr bwMode="auto">
          <a:xfrm>
            <a:off x="1676400" y="990601"/>
            <a:ext cx="3352800" cy="526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The sharp change in all substances shows a change in pressure or volume rather than addition of one substance to the system.</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Equilibrium re-established when concentrations remain constant.</a:t>
            </a:r>
          </a:p>
        </p:txBody>
      </p:sp>
      <p:pic>
        <p:nvPicPr>
          <p:cNvPr id="76804"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382000" y="5181600"/>
            <a:ext cx="2057400"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05"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962526" y="795338"/>
            <a:ext cx="5681663" cy="421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51129191"/>
      </p:ext>
    </p:extLst>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p:cNvSpPr>
            <a:spLocks noGrp="1"/>
          </p:cNvSpPr>
          <p:nvPr>
            <p:ph type="title"/>
          </p:nvPr>
        </p:nvSpPr>
        <p:spPr>
          <a:xfrm>
            <a:off x="1676400" y="152400"/>
            <a:ext cx="8458200" cy="457200"/>
          </a:xfrm>
        </p:spPr>
        <p:txBody>
          <a:bodyPr>
            <a:normAutofit fontScale="90000"/>
          </a:bodyPr>
          <a:lstStyle/>
          <a:p>
            <a:r>
              <a:rPr lang="en-US" altLang="en-US" sz="2800" b="1" dirty="0">
                <a:cs typeface="Arial" panose="020B0604020202020204" pitchFamily="34" charset="0"/>
              </a:rPr>
              <a:t>Changes to </a:t>
            </a:r>
            <a:r>
              <a:rPr lang="en-US" altLang="en-US" sz="2800" b="1" dirty="0" smtClean="0">
                <a:cs typeface="Arial" panose="020B0604020202020204" pitchFamily="34" charset="0"/>
              </a:rPr>
              <a:t>volume-</a:t>
            </a:r>
            <a:r>
              <a:rPr lang="en-US" altLang="en-US" sz="2800" b="1" dirty="0">
                <a:cs typeface="Arial" panose="020B0604020202020204" pitchFamily="34" charset="0"/>
              </a:rPr>
              <a:t>Le Chatelier’s principle</a:t>
            </a:r>
          </a:p>
        </p:txBody>
      </p:sp>
      <p:sp>
        <p:nvSpPr>
          <p:cNvPr id="93187" name="TextBox 1"/>
          <p:cNvSpPr txBox="1">
            <a:spLocks noChangeArrowheads="1"/>
          </p:cNvSpPr>
          <p:nvPr/>
        </p:nvSpPr>
        <p:spPr bwMode="auto">
          <a:xfrm>
            <a:off x="1752600" y="1143000"/>
            <a:ext cx="830580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If the volume of a gaseous system changes, the concentration of all aqueous or gaseous substances changes.</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Le Chatelier’s principle says the system will react to reverse this change and restore the initial concentrations.</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The key to predicting what happens is the number of gas molecules in reactants and products.</a:t>
            </a:r>
          </a:p>
        </p:txBody>
      </p:sp>
    </p:spTree>
    <p:extLst>
      <p:ext uri="{BB962C8B-B14F-4D97-AF65-F5344CB8AC3E}">
        <p14:creationId xmlns:p14="http://schemas.microsoft.com/office/powerpoint/2010/main" val="376904329"/>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265" y="365125"/>
            <a:ext cx="10807535" cy="1325563"/>
          </a:xfrm>
        </p:spPr>
        <p:txBody>
          <a:bodyPr/>
          <a:lstStyle/>
          <a:p>
            <a:r>
              <a:rPr lang="en-AU" b="1" dirty="0"/>
              <a:t>Reversible Changes </a:t>
            </a:r>
          </a:p>
        </p:txBody>
      </p:sp>
      <p:sp>
        <p:nvSpPr>
          <p:cNvPr id="3" name="Content Placeholder 2"/>
          <p:cNvSpPr>
            <a:spLocks noGrp="1"/>
          </p:cNvSpPr>
          <p:nvPr>
            <p:ph idx="1"/>
          </p:nvPr>
        </p:nvSpPr>
        <p:spPr>
          <a:xfrm>
            <a:off x="391886" y="1436914"/>
            <a:ext cx="10961914" cy="4740049"/>
          </a:xfrm>
        </p:spPr>
        <p:txBody>
          <a:bodyPr/>
          <a:lstStyle/>
          <a:p>
            <a:r>
              <a:rPr lang="en-AU" dirty="0"/>
              <a:t>Products can be converted into reactants.</a:t>
            </a:r>
          </a:p>
          <a:p>
            <a:r>
              <a:rPr lang="en-US" dirty="0"/>
              <a:t>Most physical changes are reversible</a:t>
            </a:r>
          </a:p>
          <a:p>
            <a:r>
              <a:rPr lang="en-US" dirty="0"/>
              <a:t>Some chemical changes are reversible.</a:t>
            </a:r>
          </a:p>
          <a:p>
            <a:r>
              <a:rPr lang="en-US" dirty="0"/>
              <a:t>Reversible reactions have a low </a:t>
            </a:r>
            <a:r>
              <a:rPr lang="en-US" dirty="0" err="1"/>
              <a:t>Ea</a:t>
            </a:r>
            <a:r>
              <a:rPr lang="en-US" dirty="0"/>
              <a:t> for both </a:t>
            </a:r>
            <a:r>
              <a:rPr lang="en-US" dirty="0" err="1"/>
              <a:t>Fw</a:t>
            </a:r>
            <a:r>
              <a:rPr lang="en-US" dirty="0"/>
              <a:t> and </a:t>
            </a:r>
            <a:r>
              <a:rPr lang="en-US" dirty="0" err="1"/>
              <a:t>Rv</a:t>
            </a:r>
            <a:r>
              <a:rPr lang="en-US" dirty="0"/>
              <a:t> reactions.</a:t>
            </a:r>
            <a:endParaRPr lang="en-IN" dirty="0"/>
          </a:p>
          <a:p>
            <a:r>
              <a:rPr lang="en-US" dirty="0"/>
              <a:t>Reversible reactions do not go completion, once the products are formed they combine to form the reactants.</a:t>
            </a:r>
          </a:p>
          <a:p>
            <a:endParaRPr lang="en-AU" dirty="0"/>
          </a:p>
        </p:txBody>
      </p:sp>
      <p:pic>
        <p:nvPicPr>
          <p:cNvPr id="4" name="Picture 3"/>
          <p:cNvPicPr>
            <a:picLocks noChangeAspect="1"/>
          </p:cNvPicPr>
          <p:nvPr/>
        </p:nvPicPr>
        <p:blipFill>
          <a:blip r:embed="rId2"/>
          <a:stretch>
            <a:fillRect/>
          </a:stretch>
        </p:blipFill>
        <p:spPr>
          <a:xfrm>
            <a:off x="1548246" y="4295589"/>
            <a:ext cx="6934200" cy="2066925"/>
          </a:xfrm>
          <a:prstGeom prst="rect">
            <a:avLst/>
          </a:prstGeom>
        </p:spPr>
      </p:pic>
    </p:spTree>
    <p:extLst>
      <p:ext uri="{BB962C8B-B14F-4D97-AF65-F5344CB8AC3E}">
        <p14:creationId xmlns:p14="http://schemas.microsoft.com/office/powerpoint/2010/main" val="380137687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234"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89476" y="914400"/>
            <a:ext cx="5978525"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35" name="Title 1"/>
          <p:cNvSpPr>
            <a:spLocks noGrp="1"/>
          </p:cNvSpPr>
          <p:nvPr>
            <p:ph type="title"/>
          </p:nvPr>
        </p:nvSpPr>
        <p:spPr>
          <a:xfrm>
            <a:off x="1676400" y="152400"/>
            <a:ext cx="8458200" cy="457200"/>
          </a:xfrm>
        </p:spPr>
        <p:txBody>
          <a:bodyPr>
            <a:normAutofit fontScale="90000"/>
          </a:bodyPr>
          <a:lstStyle/>
          <a:p>
            <a:r>
              <a:rPr lang="en-US" altLang="en-US" sz="2800" b="1" dirty="0">
                <a:cs typeface="Arial" panose="020B0604020202020204" pitchFamily="34" charset="0"/>
              </a:rPr>
              <a:t>Changes to </a:t>
            </a:r>
            <a:r>
              <a:rPr lang="en-US" altLang="en-US" sz="2800" b="1" dirty="0" smtClean="0">
                <a:cs typeface="Arial" panose="020B0604020202020204" pitchFamily="34" charset="0"/>
              </a:rPr>
              <a:t>volume-</a:t>
            </a:r>
            <a:r>
              <a:rPr lang="en-US" altLang="en-US" sz="2800" b="1" dirty="0">
                <a:cs typeface="Arial" panose="020B0604020202020204" pitchFamily="34" charset="0"/>
              </a:rPr>
              <a:t>Le Chatelier’s principle</a:t>
            </a:r>
            <a:r>
              <a:rPr lang="en-US" altLang="en-US" sz="2800" b="1" dirty="0" smtClean="0">
                <a:cs typeface="Arial" panose="020B0604020202020204" pitchFamily="34" charset="0"/>
              </a:rPr>
              <a:t> </a:t>
            </a:r>
            <a:endParaRPr lang="en-US" altLang="en-US" sz="2800" b="1" dirty="0">
              <a:cs typeface="Arial" panose="020B0604020202020204" pitchFamily="34" charset="0"/>
            </a:endParaRPr>
          </a:p>
        </p:txBody>
      </p:sp>
      <p:sp>
        <p:nvSpPr>
          <p:cNvPr id="95236" name="TextBox 1"/>
          <p:cNvSpPr txBox="1">
            <a:spLocks noChangeArrowheads="1"/>
          </p:cNvSpPr>
          <p:nvPr/>
        </p:nvSpPr>
        <p:spPr bwMode="auto">
          <a:xfrm>
            <a:off x="1752600" y="1143000"/>
            <a:ext cx="8305800"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defRPr/>
            </a:pPr>
            <a:r>
              <a:rPr lang="en-US" altLang="en-US" sz="2800" dirty="0"/>
              <a:t>Using an example:</a:t>
            </a:r>
          </a:p>
          <a:p>
            <a:pPr eaLnBrk="1" hangingPunct="1">
              <a:lnSpc>
                <a:spcPct val="100000"/>
              </a:lnSpc>
              <a:spcBef>
                <a:spcPct val="0"/>
              </a:spcBef>
              <a:defRPr/>
            </a:pPr>
            <a:endParaRPr lang="en-US" altLang="en-US" sz="2800" dirty="0"/>
          </a:p>
          <a:p>
            <a:pPr eaLnBrk="1" hangingPunct="1">
              <a:lnSpc>
                <a:spcPct val="100000"/>
              </a:lnSpc>
              <a:spcBef>
                <a:spcPct val="0"/>
              </a:spcBef>
              <a:defRPr/>
            </a:pPr>
            <a:endParaRPr lang="en-US" altLang="en-US" sz="2800" dirty="0"/>
          </a:p>
          <a:p>
            <a:pPr eaLnBrk="1" hangingPunct="1">
              <a:lnSpc>
                <a:spcPct val="100000"/>
              </a:lnSpc>
              <a:spcBef>
                <a:spcPct val="0"/>
              </a:spcBef>
              <a:buFontTx/>
              <a:buChar char="•"/>
              <a:defRPr/>
            </a:pPr>
            <a:endParaRPr lang="en-US" altLang="en-US" sz="2800" dirty="0"/>
          </a:p>
          <a:p>
            <a:pPr marL="234950" indent="-234950">
              <a:lnSpc>
                <a:spcPct val="100000"/>
              </a:lnSpc>
              <a:spcBef>
                <a:spcPct val="0"/>
              </a:spcBef>
              <a:buFontTx/>
              <a:buChar char="•"/>
              <a:defRPr/>
            </a:pPr>
            <a:r>
              <a:rPr lang="en-US" altLang="en-US" sz="2800" dirty="0"/>
              <a:t>If the volume of the system is decreased, then pressure of the system increases.</a:t>
            </a:r>
          </a:p>
          <a:p>
            <a:pPr marL="234950" indent="-234950">
              <a:lnSpc>
                <a:spcPct val="100000"/>
              </a:lnSpc>
              <a:spcBef>
                <a:spcPct val="0"/>
              </a:spcBef>
              <a:buFontTx/>
              <a:buChar char="•"/>
              <a:defRPr/>
            </a:pPr>
            <a:r>
              <a:rPr lang="en-US" altLang="en-US" sz="2800" dirty="0"/>
              <a:t>Le </a:t>
            </a:r>
            <a:r>
              <a:rPr lang="en-US" altLang="en-US" sz="2800" dirty="0" err="1"/>
              <a:t>Chatelier’s</a:t>
            </a:r>
            <a:r>
              <a:rPr lang="en-US" altLang="en-US" sz="2800" dirty="0"/>
              <a:t> principle says the system reacts to decrease the pressure by reducing the number of gas molecules.</a:t>
            </a:r>
          </a:p>
          <a:p>
            <a:pPr marL="234950" indent="-234950">
              <a:lnSpc>
                <a:spcPct val="100000"/>
              </a:lnSpc>
              <a:spcBef>
                <a:spcPct val="0"/>
              </a:spcBef>
              <a:buFontTx/>
              <a:buChar char="•"/>
              <a:defRPr/>
            </a:pPr>
            <a:r>
              <a:rPr lang="en-US" altLang="en-US" sz="2800" dirty="0"/>
              <a:t>The forward reaction is </a:t>
            </a:r>
            <a:r>
              <a:rPr lang="en-US" altLang="en-US" sz="2800" dirty="0" err="1"/>
              <a:t>favoured</a:t>
            </a:r>
            <a:r>
              <a:rPr lang="en-US" altLang="en-US" sz="2800" dirty="0"/>
              <a:t> and more ammonia is produced.</a:t>
            </a:r>
          </a:p>
        </p:txBody>
      </p:sp>
    </p:spTree>
    <p:extLst>
      <p:ext uri="{BB962C8B-B14F-4D97-AF65-F5344CB8AC3E}">
        <p14:creationId xmlns:p14="http://schemas.microsoft.com/office/powerpoint/2010/main" val="2997702752"/>
      </p:ext>
    </p:extLst>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005" y="1"/>
            <a:ext cx="11163795" cy="1690688"/>
          </a:xfrm>
        </p:spPr>
        <p:txBody>
          <a:bodyPr/>
          <a:lstStyle/>
          <a:p>
            <a:r>
              <a:rPr lang="en-AU" b="1" dirty="0" smtClean="0"/>
              <a:t>Adding an Inert gas </a:t>
            </a:r>
            <a:endParaRPr lang="en-AU" b="1" dirty="0"/>
          </a:p>
        </p:txBody>
      </p:sp>
      <p:sp>
        <p:nvSpPr>
          <p:cNvPr id="3" name="Content Placeholder 2"/>
          <p:cNvSpPr>
            <a:spLocks noGrp="1"/>
          </p:cNvSpPr>
          <p:nvPr>
            <p:ph idx="1"/>
          </p:nvPr>
        </p:nvSpPr>
        <p:spPr>
          <a:xfrm>
            <a:off x="838200" y="1825625"/>
            <a:ext cx="2670154" cy="4351338"/>
          </a:xfrm>
        </p:spPr>
        <p:txBody>
          <a:bodyPr/>
          <a:lstStyle/>
          <a:p>
            <a:r>
              <a:rPr lang="en-AU" dirty="0" smtClean="0"/>
              <a:t>Equilibrium unaffected</a:t>
            </a:r>
          </a:p>
          <a:p>
            <a:r>
              <a:rPr lang="en-AU" dirty="0" smtClean="0"/>
              <a:t>Total pressure of the system increases without changing the concentrations of reactants and products. </a:t>
            </a:r>
          </a:p>
          <a:p>
            <a:endParaRPr lang="en-AU" dirty="0" smtClean="0"/>
          </a:p>
          <a:p>
            <a:endParaRPr lang="en-AU" dirty="0"/>
          </a:p>
        </p:txBody>
      </p:sp>
      <p:pic>
        <p:nvPicPr>
          <p:cNvPr id="4" name="Picture 3"/>
          <p:cNvPicPr>
            <a:picLocks noChangeAspect="1"/>
          </p:cNvPicPr>
          <p:nvPr/>
        </p:nvPicPr>
        <p:blipFill>
          <a:blip r:embed="rId2"/>
          <a:stretch>
            <a:fillRect/>
          </a:stretch>
        </p:blipFill>
        <p:spPr>
          <a:xfrm>
            <a:off x="3330224" y="1347788"/>
            <a:ext cx="8239125" cy="4829175"/>
          </a:xfrm>
          <a:prstGeom prst="rect">
            <a:avLst/>
          </a:prstGeom>
        </p:spPr>
      </p:pic>
    </p:spTree>
    <p:extLst>
      <p:ext uri="{BB962C8B-B14F-4D97-AF65-F5344CB8AC3E}">
        <p14:creationId xmlns:p14="http://schemas.microsoft.com/office/powerpoint/2010/main" val="309777655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smtClean="0"/>
              <a:t>Dilution </a:t>
            </a:r>
            <a:endParaRPr lang="en-AU" b="1" dirty="0"/>
          </a:p>
        </p:txBody>
      </p:sp>
      <p:sp>
        <p:nvSpPr>
          <p:cNvPr id="3" name="Content Placeholder 2"/>
          <p:cNvSpPr>
            <a:spLocks noGrp="1"/>
          </p:cNvSpPr>
          <p:nvPr>
            <p:ph idx="1"/>
          </p:nvPr>
        </p:nvSpPr>
        <p:spPr>
          <a:xfrm>
            <a:off x="570016" y="1690688"/>
            <a:ext cx="10783784" cy="4781364"/>
          </a:xfrm>
        </p:spPr>
        <p:txBody>
          <a:bodyPr/>
          <a:lstStyle/>
          <a:p>
            <a:r>
              <a:rPr lang="en-AU" dirty="0"/>
              <a:t>If </a:t>
            </a:r>
            <a:r>
              <a:rPr lang="en-AU" dirty="0" smtClean="0"/>
              <a:t>we </a:t>
            </a:r>
            <a:r>
              <a:rPr lang="en-AU" dirty="0"/>
              <a:t>dilute a solution by adding solvent, all of the concentrations will decrease. </a:t>
            </a:r>
            <a:endParaRPr lang="en-AU" dirty="0" smtClean="0"/>
          </a:p>
          <a:p>
            <a:r>
              <a:rPr lang="en-AU" dirty="0" smtClean="0"/>
              <a:t>When we dilute </a:t>
            </a:r>
            <a:r>
              <a:rPr lang="en-AU" dirty="0"/>
              <a:t>a reaction </a:t>
            </a:r>
            <a:r>
              <a:rPr lang="en-AU" dirty="0" smtClean="0"/>
              <a:t>at </a:t>
            </a:r>
            <a:r>
              <a:rPr lang="en-AU" b="1" dirty="0" smtClean="0"/>
              <a:t>equilibrium</a:t>
            </a:r>
            <a:r>
              <a:rPr lang="en-AU" dirty="0"/>
              <a:t> the reaction will shift in such a way to increase the total </a:t>
            </a:r>
            <a:r>
              <a:rPr lang="en-AU" dirty="0" smtClean="0"/>
              <a:t>concentration.</a:t>
            </a:r>
          </a:p>
          <a:p>
            <a:r>
              <a:rPr lang="en-AU" dirty="0"/>
              <a:t> T</a:t>
            </a:r>
            <a:r>
              <a:rPr lang="en-AU" dirty="0" smtClean="0"/>
              <a:t>his </a:t>
            </a:r>
            <a:r>
              <a:rPr lang="en-AU" dirty="0"/>
              <a:t>means moving towards the side of the reaction with a greater number of species in </a:t>
            </a:r>
            <a:r>
              <a:rPr lang="en-AU" dirty="0" smtClean="0"/>
              <a:t>solution.</a:t>
            </a:r>
          </a:p>
          <a:p>
            <a:r>
              <a:rPr lang="en-AU" u="sng" dirty="0" smtClean="0"/>
              <a:t>Adding </a:t>
            </a:r>
            <a:r>
              <a:rPr lang="en-AU" u="sng" dirty="0"/>
              <a:t>water does affect equilibrium</a:t>
            </a:r>
            <a:r>
              <a:rPr lang="en-AU" dirty="0"/>
              <a:t> for a reaction with different number of moles on each side</a:t>
            </a:r>
            <a:r>
              <a:rPr lang="en-AU" dirty="0" smtClean="0"/>
              <a:t>.</a:t>
            </a:r>
          </a:p>
          <a:p>
            <a:r>
              <a:rPr lang="en-US" b="1" i="1" dirty="0"/>
              <a:t>Dilution of an aqueous ionic equilibrium favors the reaction that produces more ions.</a:t>
            </a:r>
            <a:endParaRPr lang="en-AU" b="1" i="1" dirty="0"/>
          </a:p>
        </p:txBody>
      </p:sp>
    </p:spTree>
    <p:extLst>
      <p:ext uri="{BB962C8B-B14F-4D97-AF65-F5344CB8AC3E}">
        <p14:creationId xmlns:p14="http://schemas.microsoft.com/office/powerpoint/2010/main" val="17539346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a:xfrm>
            <a:off x="1676400" y="152400"/>
            <a:ext cx="8458200" cy="457200"/>
          </a:xfrm>
        </p:spPr>
        <p:txBody>
          <a:bodyPr>
            <a:normAutofit fontScale="90000"/>
          </a:bodyPr>
          <a:lstStyle/>
          <a:p>
            <a:pPr eaLnBrk="1" hangingPunct="1"/>
            <a:r>
              <a:rPr lang="en-US" altLang="en-US" sz="2800" b="1" dirty="0">
                <a:cs typeface="Arial" panose="020B0604020202020204" pitchFamily="34" charset="0"/>
              </a:rPr>
              <a:t>Changes to temperature </a:t>
            </a:r>
          </a:p>
        </p:txBody>
      </p:sp>
      <p:sp>
        <p:nvSpPr>
          <p:cNvPr id="78851" name="TextBox 1"/>
          <p:cNvSpPr txBox="1">
            <a:spLocks noChangeArrowheads="1"/>
          </p:cNvSpPr>
          <p:nvPr/>
        </p:nvSpPr>
        <p:spPr bwMode="auto">
          <a:xfrm>
            <a:off x="1544638" y="838201"/>
            <a:ext cx="9123362"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In an </a:t>
            </a:r>
            <a:r>
              <a:rPr lang="en-US" altLang="en-US" sz="2800">
                <a:solidFill>
                  <a:srgbClr val="FF0000"/>
                </a:solidFill>
              </a:rPr>
              <a:t>endothermic</a:t>
            </a:r>
            <a:r>
              <a:rPr lang="en-US" altLang="en-US" sz="2800"/>
              <a:t> reaction, the products have more enthalpy than reactants, so energy is absorbed from the surroundings.</a:t>
            </a:r>
          </a:p>
          <a:p>
            <a:pPr eaLnBrk="1" hangingPunct="1">
              <a:lnSpc>
                <a:spcPct val="100000"/>
              </a:lnSpc>
              <a:spcBef>
                <a:spcPct val="0"/>
              </a:spcBef>
            </a:pPr>
            <a:r>
              <a:rPr lang="en-US" altLang="en-US" sz="2800"/>
              <a:t>In an </a:t>
            </a:r>
            <a:r>
              <a:rPr lang="en-US" altLang="en-US" sz="2800">
                <a:solidFill>
                  <a:srgbClr val="FF0000"/>
                </a:solidFill>
              </a:rPr>
              <a:t>exothermic</a:t>
            </a:r>
            <a:r>
              <a:rPr lang="en-US" altLang="en-US" sz="2800"/>
              <a:t> reaction, reactants have more energy so energy is lost to the surroundings.</a:t>
            </a:r>
          </a:p>
        </p:txBody>
      </p:sp>
      <p:pic>
        <p:nvPicPr>
          <p:cNvPr id="78852" name="Picture 1"/>
          <p:cNvPicPr>
            <a:picLocks noChangeAspect="1"/>
          </p:cNvPicPr>
          <p:nvPr/>
        </p:nvPicPr>
        <p:blipFill>
          <a:blip r:embed="rId3">
            <a:extLst>
              <a:ext uri="{28A0092B-C50C-407E-A947-70E740481C1C}">
                <a14:useLocalDpi xmlns:a14="http://schemas.microsoft.com/office/drawing/2010/main" val="0"/>
              </a:ext>
            </a:extLst>
          </a:blip>
          <a:srcRect l="2267" t="7237"/>
          <a:stretch>
            <a:fillRect/>
          </a:stretch>
        </p:blipFill>
        <p:spPr bwMode="auto">
          <a:xfrm>
            <a:off x="1547814" y="3084514"/>
            <a:ext cx="7431087" cy="292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3" name="Picture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6089650"/>
            <a:ext cx="73152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0459326"/>
      </p:ext>
    </p:extLst>
  </p:cSld>
  <p:clrMapOvr>
    <a:masterClrMapping/>
  </p:clrMapOvr>
  <p:transition>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1676400" y="152400"/>
            <a:ext cx="8458200" cy="457200"/>
          </a:xfrm>
        </p:spPr>
        <p:txBody>
          <a:bodyPr>
            <a:normAutofit fontScale="90000"/>
          </a:bodyPr>
          <a:lstStyle/>
          <a:p>
            <a:pPr eaLnBrk="1" hangingPunct="1"/>
            <a:r>
              <a:rPr lang="en-US" altLang="en-US" sz="2800" b="1" dirty="0">
                <a:cs typeface="Arial" panose="020B0604020202020204" pitchFamily="34" charset="0"/>
              </a:rPr>
              <a:t>Changes to temperature </a:t>
            </a:r>
          </a:p>
        </p:txBody>
      </p:sp>
      <p:sp>
        <p:nvSpPr>
          <p:cNvPr id="80899" name="TextBox 1"/>
          <p:cNvSpPr txBox="1">
            <a:spLocks noChangeArrowheads="1"/>
          </p:cNvSpPr>
          <p:nvPr/>
        </p:nvSpPr>
        <p:spPr bwMode="auto">
          <a:xfrm>
            <a:off x="1684338" y="1285876"/>
            <a:ext cx="8305800" cy="526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endParaRPr lang="en-US" altLang="en-US" sz="2800"/>
          </a:p>
          <a:p>
            <a:pPr eaLnBrk="1" hangingPunct="1">
              <a:lnSpc>
                <a:spcPct val="100000"/>
              </a:lnSpc>
              <a:spcBef>
                <a:spcPct val="0"/>
              </a:spcBef>
            </a:pPr>
            <a:r>
              <a:rPr lang="en-US" altLang="en-US" sz="2800"/>
              <a:t>When temperature is increased, both forward and reverse reaction rates increase, but the endothermic rate will increase more.</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A greater percentage of particles are able to react in the endothermic reaction due to the higher activation energy.</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More endothermic products are produced, so the exothermic rate increases. Eventually equilibrium is re-established.</a:t>
            </a:r>
          </a:p>
        </p:txBody>
      </p:sp>
      <p:pic>
        <p:nvPicPr>
          <p:cNvPr id="80900"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09750" y="838200"/>
            <a:ext cx="832485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9799705"/>
      </p:ext>
    </p:extLst>
  </p:cSld>
  <p:clrMapOvr>
    <a:masterClrMapping/>
  </p:clrMapOvr>
  <p:transition>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p:cNvSpPr>
          <p:nvPr>
            <p:ph type="title"/>
          </p:nvPr>
        </p:nvSpPr>
        <p:spPr>
          <a:xfrm>
            <a:off x="1676400" y="152400"/>
            <a:ext cx="8458200" cy="457200"/>
          </a:xfrm>
        </p:spPr>
        <p:txBody>
          <a:bodyPr>
            <a:normAutofit fontScale="90000"/>
          </a:bodyPr>
          <a:lstStyle/>
          <a:p>
            <a:pPr eaLnBrk="1" hangingPunct="1"/>
            <a:r>
              <a:rPr lang="en-US" altLang="en-US" sz="2800" b="1" dirty="0">
                <a:cs typeface="Arial" panose="020B0604020202020204" pitchFamily="34" charset="0"/>
              </a:rPr>
              <a:t>Changes to temperature </a:t>
            </a:r>
          </a:p>
        </p:txBody>
      </p:sp>
      <p:sp>
        <p:nvSpPr>
          <p:cNvPr id="82947" name="TextBox 1"/>
          <p:cNvSpPr txBox="1">
            <a:spLocks noChangeArrowheads="1"/>
          </p:cNvSpPr>
          <p:nvPr/>
        </p:nvSpPr>
        <p:spPr bwMode="auto">
          <a:xfrm>
            <a:off x="1668463" y="827088"/>
            <a:ext cx="8305800" cy="224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defRPr/>
            </a:pPr>
            <a:endParaRPr lang="en-US" altLang="en-US" sz="2800" dirty="0"/>
          </a:p>
          <a:p>
            <a:pPr marL="234950" indent="-234950">
              <a:lnSpc>
                <a:spcPct val="100000"/>
              </a:lnSpc>
              <a:spcBef>
                <a:spcPct val="0"/>
              </a:spcBef>
              <a:buFontTx/>
              <a:buChar char="•"/>
              <a:defRPr/>
            </a:pPr>
            <a:r>
              <a:rPr lang="en-US" altLang="en-US" sz="2800" dirty="0"/>
              <a:t>The forward reaction is exothermic.</a:t>
            </a:r>
          </a:p>
          <a:p>
            <a:pPr marL="234950" indent="-234950">
              <a:lnSpc>
                <a:spcPct val="100000"/>
              </a:lnSpc>
              <a:spcBef>
                <a:spcPct val="0"/>
              </a:spcBef>
              <a:buFontTx/>
              <a:buChar char="•"/>
              <a:defRPr/>
            </a:pPr>
            <a:r>
              <a:rPr lang="en-US" altLang="en-US" sz="2800" dirty="0"/>
              <a:t>If temperatures is increased, endothermic direction is </a:t>
            </a:r>
            <a:r>
              <a:rPr lang="en-US" altLang="en-US" sz="2800" dirty="0" err="1"/>
              <a:t>favoured</a:t>
            </a:r>
            <a:r>
              <a:rPr lang="en-US" altLang="en-US" sz="2800" dirty="0"/>
              <a:t>.</a:t>
            </a:r>
          </a:p>
          <a:p>
            <a:pPr marL="234950" indent="-234950">
              <a:lnSpc>
                <a:spcPct val="100000"/>
              </a:lnSpc>
              <a:spcBef>
                <a:spcPct val="0"/>
              </a:spcBef>
              <a:buFontTx/>
              <a:buChar char="•"/>
              <a:defRPr/>
            </a:pPr>
            <a:r>
              <a:rPr lang="en-US" altLang="en-US" sz="2800" dirty="0"/>
              <a:t>Reverse reaction </a:t>
            </a:r>
            <a:r>
              <a:rPr lang="en-US" altLang="en-US" sz="2800" dirty="0" err="1"/>
              <a:t>favours</a:t>
            </a:r>
            <a:r>
              <a:rPr lang="en-US" altLang="en-US" sz="2800" dirty="0"/>
              <a:t> increase in SO</a:t>
            </a:r>
            <a:r>
              <a:rPr lang="en-US" altLang="en-US" sz="2800" baseline="-25000" dirty="0"/>
              <a:t>2</a:t>
            </a:r>
            <a:r>
              <a:rPr lang="en-US" altLang="en-US" sz="2800" dirty="0"/>
              <a:t>/O</a:t>
            </a:r>
            <a:r>
              <a:rPr lang="en-US" altLang="en-US" sz="2800" baseline="-25000" dirty="0"/>
              <a:t>2</a:t>
            </a:r>
            <a:r>
              <a:rPr lang="en-US" altLang="en-US" sz="2800" dirty="0"/>
              <a:t>.</a:t>
            </a:r>
          </a:p>
        </p:txBody>
      </p:sp>
      <p:pic>
        <p:nvPicPr>
          <p:cNvPr id="82948" name="Picture 1"/>
          <p:cNvPicPr>
            <a:picLocks noChangeAspect="1"/>
          </p:cNvPicPr>
          <p:nvPr/>
        </p:nvPicPr>
        <p:blipFill>
          <a:blip r:embed="rId3">
            <a:extLst>
              <a:ext uri="{28A0092B-C50C-407E-A947-70E740481C1C}">
                <a14:useLocalDpi xmlns:a14="http://schemas.microsoft.com/office/drawing/2010/main" val="0"/>
              </a:ext>
            </a:extLst>
          </a:blip>
          <a:srcRect l="2841" t="4715" r="3365" b="3355"/>
          <a:stretch>
            <a:fillRect/>
          </a:stretch>
        </p:blipFill>
        <p:spPr bwMode="auto">
          <a:xfrm>
            <a:off x="1600200" y="3581400"/>
            <a:ext cx="50292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949" name="Picture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162801" y="4267200"/>
            <a:ext cx="3336925" cy="169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40594569"/>
      </p:ext>
    </p:extLst>
  </p:cSld>
  <p:clrMapOvr>
    <a:masterClrMapping/>
  </p:clrMapOvr>
  <p:transition>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1"/>
          <p:cNvSpPr>
            <a:spLocks noGrp="1"/>
          </p:cNvSpPr>
          <p:nvPr>
            <p:ph type="title"/>
          </p:nvPr>
        </p:nvSpPr>
        <p:spPr>
          <a:xfrm>
            <a:off x="1676400" y="152400"/>
            <a:ext cx="8458200" cy="457200"/>
          </a:xfrm>
        </p:spPr>
        <p:txBody>
          <a:bodyPr>
            <a:normAutofit fontScale="90000"/>
          </a:bodyPr>
          <a:lstStyle/>
          <a:p>
            <a:r>
              <a:rPr lang="en-US" altLang="en-US" sz="2800" b="1" dirty="0">
                <a:cs typeface="Arial" panose="020B0604020202020204" pitchFamily="34" charset="0"/>
              </a:rPr>
              <a:t>Changes to temperature </a:t>
            </a:r>
            <a:r>
              <a:rPr lang="en-US" altLang="en-US" sz="2800" b="1" dirty="0" smtClean="0">
                <a:cs typeface="Arial" panose="020B0604020202020204" pitchFamily="34" charset="0"/>
              </a:rPr>
              <a:t>- </a:t>
            </a:r>
            <a:r>
              <a:rPr lang="en-US" altLang="en-US" sz="2800" b="1" dirty="0"/>
              <a:t>Le Chatelier’s principle </a:t>
            </a:r>
            <a:endParaRPr lang="en-US" altLang="en-US" sz="2800" b="1" dirty="0">
              <a:cs typeface="Arial" panose="020B0604020202020204" pitchFamily="34" charset="0"/>
            </a:endParaRPr>
          </a:p>
        </p:txBody>
      </p:sp>
      <p:sp>
        <p:nvSpPr>
          <p:cNvPr id="97283" name="TextBox 1"/>
          <p:cNvSpPr txBox="1">
            <a:spLocks noChangeArrowheads="1"/>
          </p:cNvSpPr>
          <p:nvPr/>
        </p:nvSpPr>
        <p:spPr bwMode="auto">
          <a:xfrm>
            <a:off x="1752600" y="1143000"/>
            <a:ext cx="830580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dirty="0"/>
              <a:t>If temperature of a system is increased, then added energy is present. </a:t>
            </a:r>
          </a:p>
          <a:p>
            <a:pPr eaLnBrk="1" hangingPunct="1">
              <a:lnSpc>
                <a:spcPct val="100000"/>
              </a:lnSpc>
              <a:spcBef>
                <a:spcPct val="0"/>
              </a:spcBef>
            </a:pPr>
            <a:endParaRPr lang="en-US" altLang="en-US" sz="2800" dirty="0"/>
          </a:p>
          <a:p>
            <a:pPr eaLnBrk="1" hangingPunct="1">
              <a:lnSpc>
                <a:spcPct val="100000"/>
              </a:lnSpc>
              <a:spcBef>
                <a:spcPct val="0"/>
              </a:spcBef>
            </a:pPr>
            <a:r>
              <a:rPr lang="en-US" altLang="en-US" sz="2800" dirty="0"/>
              <a:t>Le Chatelier’s principle acts to oppose this change by driving reactions in an endothermic direction to absorb this energy.</a:t>
            </a:r>
          </a:p>
          <a:p>
            <a:pPr eaLnBrk="1" hangingPunct="1">
              <a:lnSpc>
                <a:spcPct val="100000"/>
              </a:lnSpc>
              <a:spcBef>
                <a:spcPct val="0"/>
              </a:spcBef>
            </a:pPr>
            <a:endParaRPr lang="en-US" altLang="en-US" sz="2800" dirty="0"/>
          </a:p>
          <a:p>
            <a:pPr eaLnBrk="1" hangingPunct="1">
              <a:lnSpc>
                <a:spcPct val="100000"/>
              </a:lnSpc>
              <a:spcBef>
                <a:spcPct val="0"/>
              </a:spcBef>
            </a:pPr>
            <a:r>
              <a:rPr lang="en-US" altLang="en-US" sz="2800" dirty="0"/>
              <a:t>If temperature is decreased, the exothermic direction is </a:t>
            </a:r>
            <a:r>
              <a:rPr lang="en-US" altLang="en-US" sz="2800" dirty="0" err="1"/>
              <a:t>favoured</a:t>
            </a:r>
            <a:r>
              <a:rPr lang="en-US" altLang="en-US" sz="2800" dirty="0"/>
              <a:t> to produce heat energy and oppose the change.</a:t>
            </a:r>
          </a:p>
        </p:txBody>
      </p:sp>
    </p:spTree>
    <p:extLst>
      <p:ext uri="{BB962C8B-B14F-4D97-AF65-F5344CB8AC3E}">
        <p14:creationId xmlns:p14="http://schemas.microsoft.com/office/powerpoint/2010/main" val="1254387201"/>
      </p:ext>
    </p:extLst>
  </p:cSld>
  <p:clrMapOvr>
    <a:masterClrMapping/>
  </p:clrMapOvr>
  <p:transition>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1"/>
          <p:cNvSpPr>
            <a:spLocks noGrp="1"/>
          </p:cNvSpPr>
          <p:nvPr>
            <p:ph type="title"/>
          </p:nvPr>
        </p:nvSpPr>
        <p:spPr>
          <a:xfrm>
            <a:off x="1676400" y="152400"/>
            <a:ext cx="8458200" cy="457200"/>
          </a:xfrm>
        </p:spPr>
        <p:txBody>
          <a:bodyPr>
            <a:normAutofit fontScale="90000"/>
          </a:bodyPr>
          <a:lstStyle/>
          <a:p>
            <a:r>
              <a:rPr lang="en-US" altLang="en-US" sz="2800" b="1" dirty="0">
                <a:cs typeface="Arial" panose="020B0604020202020204" pitchFamily="34" charset="0"/>
              </a:rPr>
              <a:t>Changes to temperature </a:t>
            </a:r>
            <a:r>
              <a:rPr lang="en-US" altLang="en-US" sz="2800" b="1" dirty="0" smtClean="0">
                <a:cs typeface="Arial" panose="020B0604020202020204" pitchFamily="34" charset="0"/>
              </a:rPr>
              <a:t>-</a:t>
            </a:r>
            <a:r>
              <a:rPr lang="en-US" altLang="en-US" sz="2800" dirty="0"/>
              <a:t> </a:t>
            </a:r>
            <a:r>
              <a:rPr lang="en-US" altLang="en-US" sz="2800" b="1" dirty="0"/>
              <a:t>Le Chatelier’s principle </a:t>
            </a:r>
            <a:endParaRPr lang="en-US" altLang="en-US" sz="2800" b="1" dirty="0">
              <a:cs typeface="Arial" panose="020B0604020202020204" pitchFamily="34" charset="0"/>
            </a:endParaRPr>
          </a:p>
        </p:txBody>
      </p:sp>
      <p:sp>
        <p:nvSpPr>
          <p:cNvPr id="99331" name="TextBox 1"/>
          <p:cNvSpPr txBox="1">
            <a:spLocks noChangeArrowheads="1"/>
          </p:cNvSpPr>
          <p:nvPr/>
        </p:nvSpPr>
        <p:spPr bwMode="auto">
          <a:xfrm>
            <a:off x="1752600" y="1143001"/>
            <a:ext cx="8305800"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defRPr/>
            </a:pPr>
            <a:r>
              <a:rPr lang="en-US" altLang="en-US" sz="2800" dirty="0"/>
              <a:t>Consider production of ammonia:</a:t>
            </a:r>
          </a:p>
          <a:p>
            <a:pPr eaLnBrk="1" hangingPunct="1">
              <a:lnSpc>
                <a:spcPct val="100000"/>
              </a:lnSpc>
              <a:spcBef>
                <a:spcPct val="0"/>
              </a:spcBef>
              <a:defRPr/>
            </a:pPr>
            <a:endParaRPr lang="en-US" altLang="en-US" sz="2800" dirty="0"/>
          </a:p>
          <a:p>
            <a:pPr eaLnBrk="1" hangingPunct="1">
              <a:lnSpc>
                <a:spcPct val="100000"/>
              </a:lnSpc>
              <a:spcBef>
                <a:spcPct val="0"/>
              </a:spcBef>
              <a:defRPr/>
            </a:pPr>
            <a:endParaRPr lang="en-US" altLang="en-US" sz="2800" dirty="0"/>
          </a:p>
          <a:p>
            <a:pPr marL="234950" indent="-234950">
              <a:lnSpc>
                <a:spcPct val="100000"/>
              </a:lnSpc>
              <a:spcBef>
                <a:spcPts val="600"/>
              </a:spcBef>
              <a:buFontTx/>
              <a:buChar char="•"/>
              <a:defRPr/>
            </a:pPr>
            <a:r>
              <a:rPr lang="en-US" altLang="en-US" sz="2800" dirty="0"/>
              <a:t>The forward reaction is exothermic.</a:t>
            </a:r>
          </a:p>
          <a:p>
            <a:pPr marL="234950" indent="-234950">
              <a:lnSpc>
                <a:spcPct val="100000"/>
              </a:lnSpc>
              <a:spcBef>
                <a:spcPts val="600"/>
              </a:spcBef>
              <a:buFontTx/>
              <a:buChar char="•"/>
              <a:defRPr/>
            </a:pPr>
            <a:r>
              <a:rPr lang="en-US" altLang="en-US" sz="2800" dirty="0"/>
              <a:t>If temperature is increased, the endothermic reaction is </a:t>
            </a:r>
            <a:r>
              <a:rPr lang="en-US" altLang="en-US" sz="2800" dirty="0" err="1"/>
              <a:t>favoured</a:t>
            </a:r>
            <a:r>
              <a:rPr lang="en-US" altLang="en-US" sz="2800" dirty="0"/>
              <a:t> to use up the energy.</a:t>
            </a:r>
          </a:p>
          <a:p>
            <a:pPr marL="234950" indent="-234950">
              <a:lnSpc>
                <a:spcPct val="100000"/>
              </a:lnSpc>
              <a:spcBef>
                <a:spcPts val="600"/>
              </a:spcBef>
              <a:buFontTx/>
              <a:buChar char="•"/>
              <a:defRPr/>
            </a:pPr>
            <a:r>
              <a:rPr lang="en-US" altLang="en-US" sz="2800" dirty="0"/>
              <a:t>Reverse reaction is </a:t>
            </a:r>
            <a:r>
              <a:rPr lang="en-US" altLang="en-US" sz="2800" dirty="0" err="1"/>
              <a:t>favoured</a:t>
            </a:r>
            <a:r>
              <a:rPr lang="en-US" altLang="en-US" sz="2800" dirty="0"/>
              <a:t> and thus there is an increase in the production of nitrogen and hydrogen.</a:t>
            </a:r>
          </a:p>
        </p:txBody>
      </p:sp>
      <p:pic>
        <p:nvPicPr>
          <p:cNvPr id="99332"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62201" y="1676400"/>
            <a:ext cx="79978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87365324"/>
      </p:ext>
    </p:extLst>
  </p:cSld>
  <p:clrMapOvr>
    <a:masterClrMapping/>
  </p:clrMapOvr>
  <p:transition>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p:cNvSpPr>
            <a:spLocks noGrp="1"/>
          </p:cNvSpPr>
          <p:nvPr>
            <p:ph type="title"/>
          </p:nvPr>
        </p:nvSpPr>
        <p:spPr>
          <a:xfrm>
            <a:off x="1676400" y="152400"/>
            <a:ext cx="8839200" cy="457200"/>
          </a:xfrm>
        </p:spPr>
        <p:txBody>
          <a:bodyPr>
            <a:normAutofit fontScale="90000"/>
          </a:bodyPr>
          <a:lstStyle/>
          <a:p>
            <a:pPr eaLnBrk="1" hangingPunct="1"/>
            <a:r>
              <a:rPr lang="en-US" altLang="en-US" sz="2800" b="1" dirty="0">
                <a:cs typeface="Arial" panose="020B0604020202020204" pitchFamily="34" charset="0"/>
              </a:rPr>
              <a:t>Graphing changes to concentration/partial pressure</a:t>
            </a:r>
          </a:p>
        </p:txBody>
      </p:sp>
      <p:sp>
        <p:nvSpPr>
          <p:cNvPr id="101379" name="TextBox 1"/>
          <p:cNvSpPr txBox="1">
            <a:spLocks noChangeArrowheads="1"/>
          </p:cNvSpPr>
          <p:nvPr/>
        </p:nvSpPr>
        <p:spPr bwMode="auto">
          <a:xfrm>
            <a:off x="1752600" y="1143000"/>
            <a:ext cx="83058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Consider</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In the graph, some hydrogen is added to the system.</a:t>
            </a:r>
          </a:p>
        </p:txBody>
      </p:sp>
      <p:pic>
        <p:nvPicPr>
          <p:cNvPr id="101380"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1096964"/>
            <a:ext cx="3429000"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1381" name="Picture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2867026"/>
            <a:ext cx="5854700" cy="385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1382" name="Picture 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229600" y="4114800"/>
            <a:ext cx="19177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69367988"/>
      </p:ext>
    </p:extLst>
  </p:cSld>
  <p:clrMapOvr>
    <a:masterClrMapping/>
  </p:clrMapOvr>
  <p:transition>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26"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1371601"/>
            <a:ext cx="5715000"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27" name="Title 1"/>
          <p:cNvSpPr>
            <a:spLocks noGrp="1"/>
          </p:cNvSpPr>
          <p:nvPr>
            <p:ph type="title"/>
          </p:nvPr>
        </p:nvSpPr>
        <p:spPr>
          <a:xfrm>
            <a:off x="1676400" y="152400"/>
            <a:ext cx="8458200" cy="457200"/>
          </a:xfrm>
        </p:spPr>
        <p:txBody>
          <a:bodyPr>
            <a:normAutofit fontScale="90000"/>
          </a:bodyPr>
          <a:lstStyle/>
          <a:p>
            <a:pPr eaLnBrk="1" hangingPunct="1"/>
            <a:r>
              <a:rPr lang="en-US" altLang="en-US" sz="2800" b="1" dirty="0">
                <a:cs typeface="Arial" panose="020B0604020202020204" pitchFamily="34" charset="0"/>
              </a:rPr>
              <a:t>Graphing changes to volume or pressure</a:t>
            </a:r>
          </a:p>
        </p:txBody>
      </p:sp>
      <p:sp>
        <p:nvSpPr>
          <p:cNvPr id="103428" name="TextBox 1"/>
          <p:cNvSpPr txBox="1">
            <a:spLocks noChangeArrowheads="1"/>
          </p:cNvSpPr>
          <p:nvPr/>
        </p:nvSpPr>
        <p:spPr bwMode="auto">
          <a:xfrm>
            <a:off x="1752600" y="914400"/>
            <a:ext cx="83058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Consider the chromate/dichromate equilbrium:</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Water is added to decrease the concentration of all aqueous substances.</a:t>
            </a:r>
          </a:p>
        </p:txBody>
      </p:sp>
      <p:pic>
        <p:nvPicPr>
          <p:cNvPr id="103429" name="Picture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793876" y="2743200"/>
            <a:ext cx="6080125" cy="394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30" name="Picture 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229600" y="4343400"/>
            <a:ext cx="20828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53126484"/>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574606A-A897-46B2-BCBE-6D123ECAE592}"/>
              </a:ext>
            </a:extLst>
          </p:cNvPr>
          <p:cNvSpPr>
            <a:spLocks noGrp="1"/>
          </p:cNvSpPr>
          <p:nvPr>
            <p:ph type="title"/>
          </p:nvPr>
        </p:nvSpPr>
        <p:spPr/>
        <p:txBody>
          <a:bodyPr/>
          <a:lstStyle/>
          <a:p>
            <a:r>
              <a:rPr lang="en-AU" dirty="0"/>
              <a:t>Reversible reactions Examples </a:t>
            </a:r>
          </a:p>
        </p:txBody>
      </p:sp>
      <p:pic>
        <p:nvPicPr>
          <p:cNvPr id="6" name="Content Placeholder 5">
            <a:extLst>
              <a:ext uri="{FF2B5EF4-FFF2-40B4-BE49-F238E27FC236}">
                <a16:creationId xmlns="" xmlns:a16="http://schemas.microsoft.com/office/drawing/2014/main" id="{61057522-07AF-475C-BE4D-834C7CAEB6D6}"/>
              </a:ext>
            </a:extLst>
          </p:cNvPr>
          <p:cNvPicPr>
            <a:picLocks noGrp="1" noChangeAspect="1"/>
          </p:cNvPicPr>
          <p:nvPr>
            <p:ph idx="1"/>
          </p:nvPr>
        </p:nvPicPr>
        <p:blipFill>
          <a:blip r:embed="rId2"/>
          <a:stretch>
            <a:fillRect/>
          </a:stretch>
        </p:blipFill>
        <p:spPr>
          <a:xfrm>
            <a:off x="1308295" y="1554370"/>
            <a:ext cx="9369083" cy="5004045"/>
          </a:xfrm>
          <a:prstGeom prst="rect">
            <a:avLst/>
          </a:prstGeom>
        </p:spPr>
      </p:pic>
    </p:spTree>
    <p:extLst>
      <p:ext uri="{BB962C8B-B14F-4D97-AF65-F5344CB8AC3E}">
        <p14:creationId xmlns:p14="http://schemas.microsoft.com/office/powerpoint/2010/main" val="428584852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itle 1"/>
          <p:cNvSpPr>
            <a:spLocks noGrp="1"/>
          </p:cNvSpPr>
          <p:nvPr>
            <p:ph type="title"/>
          </p:nvPr>
        </p:nvSpPr>
        <p:spPr>
          <a:xfrm>
            <a:off x="1676400" y="152400"/>
            <a:ext cx="8458200" cy="457200"/>
          </a:xfrm>
        </p:spPr>
        <p:txBody>
          <a:bodyPr>
            <a:normAutofit fontScale="90000"/>
          </a:bodyPr>
          <a:lstStyle/>
          <a:p>
            <a:pPr eaLnBrk="1" hangingPunct="1"/>
            <a:r>
              <a:rPr lang="en-US" altLang="en-US" sz="2800" b="1" dirty="0">
                <a:cs typeface="Arial" panose="020B0604020202020204" pitchFamily="34" charset="0"/>
              </a:rPr>
              <a:t>Graphing changes to temperature</a:t>
            </a:r>
          </a:p>
        </p:txBody>
      </p:sp>
      <p:sp>
        <p:nvSpPr>
          <p:cNvPr id="105475" name="TextBox 1"/>
          <p:cNvSpPr txBox="1">
            <a:spLocks noChangeArrowheads="1"/>
          </p:cNvSpPr>
          <p:nvPr/>
        </p:nvSpPr>
        <p:spPr bwMode="auto">
          <a:xfrm>
            <a:off x="1752600" y="1143000"/>
            <a:ext cx="83058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Consider the formation of ammonia and a decrease in temperature of the system.</a:t>
            </a:r>
          </a:p>
        </p:txBody>
      </p:sp>
      <p:pic>
        <p:nvPicPr>
          <p:cNvPr id="105476"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76401" y="3048000"/>
            <a:ext cx="6791325" cy="367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477" name="Picture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2286000"/>
            <a:ext cx="5080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3866080"/>
      </p:ext>
    </p:extLst>
  </p:cSld>
  <p:clrMapOvr>
    <a:masterClrMapping/>
  </p:clrMapOvr>
  <p:transition>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2209800" y="457200"/>
            <a:ext cx="7772400" cy="1143000"/>
          </a:xfrm>
        </p:spPr>
        <p:txBody>
          <a:bodyPr/>
          <a:lstStyle/>
          <a:p>
            <a:r>
              <a:rPr lang="en-US" b="1" u="sng"/>
              <a:t>Presence of a Catalyst</a:t>
            </a:r>
          </a:p>
        </p:txBody>
      </p:sp>
      <p:sp>
        <p:nvSpPr>
          <p:cNvPr id="22531" name="Rectangle 3"/>
          <p:cNvSpPr>
            <a:spLocks noGrp="1" noChangeArrowheads="1"/>
          </p:cNvSpPr>
          <p:nvPr>
            <p:ph type="body" idx="1"/>
          </p:nvPr>
        </p:nvSpPr>
        <p:spPr>
          <a:xfrm>
            <a:off x="2209800" y="1524000"/>
            <a:ext cx="7772400" cy="4572000"/>
          </a:xfrm>
        </p:spPr>
        <p:txBody>
          <a:bodyPr/>
          <a:lstStyle/>
          <a:p>
            <a:r>
              <a:rPr lang="en-US"/>
              <a:t>A Catalyst lowers the activation energy and increases the reaction rate.</a:t>
            </a:r>
          </a:p>
          <a:p>
            <a:r>
              <a:rPr lang="en-US"/>
              <a:t>It will lower the forward and reverse reaction rates,</a:t>
            </a:r>
          </a:p>
          <a:p>
            <a:r>
              <a:rPr lang="en-US"/>
              <a:t>Therefore, a catalyst has NO EFFECT on a system at equilibrium!</a:t>
            </a:r>
          </a:p>
          <a:p>
            <a:r>
              <a:rPr lang="en-US"/>
              <a:t>It just gets you to equilibrium faster!</a:t>
            </a:r>
          </a:p>
        </p:txBody>
      </p:sp>
      <p:sp>
        <p:nvSpPr>
          <p:cNvPr id="2" name="Slide Number Placeholder 1"/>
          <p:cNvSpPr>
            <a:spLocks noGrp="1"/>
          </p:cNvSpPr>
          <p:nvPr>
            <p:ph type="sldNum" sz="quarter" idx="12"/>
          </p:nvPr>
        </p:nvSpPr>
        <p:spPr/>
        <p:txBody>
          <a:bodyPr/>
          <a:lstStyle/>
          <a:p>
            <a:fld id="{B6F15528-21DE-4FAA-801E-634DDDAF4B2B}" type="slidenum">
              <a:rPr lang="en-US" smtClean="0"/>
              <a:pPr/>
              <a:t>61</a:t>
            </a:fld>
            <a:endParaRPr lang="en-US"/>
          </a:p>
        </p:txBody>
      </p:sp>
    </p:spTree>
    <p:extLst>
      <p:ext uri="{BB962C8B-B14F-4D97-AF65-F5344CB8AC3E}">
        <p14:creationId xmlns:p14="http://schemas.microsoft.com/office/powerpoint/2010/main" val="2932553789"/>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Predicting Reversibility</a:t>
            </a:r>
            <a:endParaRPr lang="en-IN" dirty="0"/>
          </a:p>
        </p:txBody>
      </p:sp>
      <p:sp>
        <p:nvSpPr>
          <p:cNvPr id="3" name="Content Placeholder 2"/>
          <p:cNvSpPr>
            <a:spLocks noGrp="1"/>
          </p:cNvSpPr>
          <p:nvPr>
            <p:ph idx="1"/>
          </p:nvPr>
        </p:nvSpPr>
        <p:spPr>
          <a:xfrm>
            <a:off x="249382" y="1531917"/>
            <a:ext cx="5389418" cy="4594247"/>
          </a:xfrm>
        </p:spPr>
        <p:txBody>
          <a:bodyPr/>
          <a:lstStyle/>
          <a:p>
            <a:r>
              <a:rPr lang="en-US" dirty="0"/>
              <a:t>Why some </a:t>
            </a:r>
            <a:r>
              <a:rPr lang="en-US" dirty="0" err="1"/>
              <a:t>rxn</a:t>
            </a:r>
            <a:r>
              <a:rPr lang="en-US" dirty="0"/>
              <a:t> are reversible?</a:t>
            </a:r>
          </a:p>
          <a:p>
            <a:r>
              <a:rPr lang="en-US" dirty="0"/>
              <a:t>Ea- activation energy is the amount of energy to break the bond.</a:t>
            </a:r>
          </a:p>
          <a:p>
            <a:r>
              <a:rPr lang="en-US" dirty="0"/>
              <a:t>Size of Ea influence the reaction proceedings.</a:t>
            </a:r>
          </a:p>
          <a:p>
            <a:endParaRPr lang="en-US" dirty="0"/>
          </a:p>
          <a:p>
            <a:endParaRPr lang="en-IN" dirty="0"/>
          </a:p>
        </p:txBody>
      </p:sp>
      <p:pic>
        <p:nvPicPr>
          <p:cNvPr id="17410" name="Picture 2" descr="http://sbrs.cm.utexas.edu/Images/postlabaids/Thermo%20images/freeenergydiagram.PNG"/>
          <p:cNvPicPr>
            <a:picLocks noChangeAspect="1" noChangeArrowheads="1"/>
          </p:cNvPicPr>
          <p:nvPr/>
        </p:nvPicPr>
        <p:blipFill>
          <a:blip r:embed="rId2"/>
          <a:srcRect/>
          <a:stretch>
            <a:fillRect/>
          </a:stretch>
        </p:blipFill>
        <p:spPr bwMode="auto">
          <a:xfrm>
            <a:off x="5389748" y="1295400"/>
            <a:ext cx="5278253" cy="4143376"/>
          </a:xfrm>
          <a:prstGeom prst="rect">
            <a:avLst/>
          </a:prstGeom>
          <a:noFill/>
        </p:spPr>
      </p:pic>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25325356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 xmlns:a16="http://schemas.microsoft.com/office/drawing/2014/main" id="{3B61DA75-1035-44B9-ACC5-FF16FDCDD90E}"/>
              </a:ext>
            </a:extLst>
          </p:cNvPr>
          <p:cNvSpPr>
            <a:spLocks noGrp="1"/>
          </p:cNvSpPr>
          <p:nvPr>
            <p:ph type="title"/>
          </p:nvPr>
        </p:nvSpPr>
        <p:spPr>
          <a:xfrm>
            <a:off x="546265" y="152400"/>
            <a:ext cx="9588335" cy="838200"/>
          </a:xfrm>
        </p:spPr>
        <p:txBody>
          <a:bodyPr>
            <a:normAutofit/>
          </a:bodyPr>
          <a:lstStyle/>
          <a:p>
            <a:pPr eaLnBrk="1" hangingPunct="1"/>
            <a:r>
              <a:rPr lang="en-US" altLang="en-US" sz="2800" b="1" dirty="0">
                <a:cs typeface="Arial" panose="020B0604020202020204" pitchFamily="34" charset="0"/>
              </a:rPr>
              <a:t>Predicting reversibility </a:t>
            </a:r>
          </a:p>
        </p:txBody>
      </p:sp>
      <p:sp>
        <p:nvSpPr>
          <p:cNvPr id="17411" name="TextBox 1">
            <a:extLst>
              <a:ext uri="{FF2B5EF4-FFF2-40B4-BE49-F238E27FC236}">
                <a16:creationId xmlns="" xmlns:a16="http://schemas.microsoft.com/office/drawing/2014/main" id="{D0FF67AA-A97A-4186-A31E-9B6FAD32300F}"/>
              </a:ext>
            </a:extLst>
          </p:cNvPr>
          <p:cNvSpPr txBox="1">
            <a:spLocks noChangeArrowheads="1"/>
          </p:cNvSpPr>
          <p:nvPr/>
        </p:nvSpPr>
        <p:spPr bwMode="auto">
          <a:xfrm>
            <a:off x="1752600" y="990600"/>
            <a:ext cx="8305800" cy="1816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Reversible reactions are likely to form when the activation energies of both forward and reverse reactions are low enough that sufficient particles have energy for a successful collision.</a:t>
            </a:r>
          </a:p>
        </p:txBody>
      </p:sp>
      <p:pic>
        <p:nvPicPr>
          <p:cNvPr id="17412" name="Picture 1">
            <a:extLst>
              <a:ext uri="{FF2B5EF4-FFF2-40B4-BE49-F238E27FC236}">
                <a16:creationId xmlns="" xmlns:a16="http://schemas.microsoft.com/office/drawing/2014/main" id="{9EC25DB1-D66D-411A-AFDF-9ADEDE60F2D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2819400"/>
            <a:ext cx="6616700" cy="3721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7413" name="Picture 2">
            <a:extLst>
              <a:ext uri="{FF2B5EF4-FFF2-40B4-BE49-F238E27FC236}">
                <a16:creationId xmlns="" xmlns:a16="http://schemas.microsoft.com/office/drawing/2014/main" id="{65DB8117-A753-457E-A31D-01A3BD085A2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077200" y="4114800"/>
            <a:ext cx="2349500" cy="1042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F67A50A-C021-4B11-B82E-979E2584D57E}"/>
              </a:ext>
            </a:extLst>
          </p:cNvPr>
          <p:cNvSpPr>
            <a:spLocks noGrp="1"/>
          </p:cNvSpPr>
          <p:nvPr>
            <p:ph type="title"/>
          </p:nvPr>
        </p:nvSpPr>
        <p:spPr/>
        <p:txBody>
          <a:bodyPr/>
          <a:lstStyle/>
          <a:p>
            <a:r>
              <a:rPr lang="en-AU" b="1" dirty="0"/>
              <a:t>Reversibility of Physical Changes</a:t>
            </a:r>
            <a:r>
              <a:rPr lang="en-AU" dirty="0"/>
              <a:t/>
            </a:r>
            <a:br>
              <a:rPr lang="en-AU" dirty="0"/>
            </a:br>
            <a:r>
              <a:rPr lang="en-AU" dirty="0"/>
              <a:t>Evaporation and condensation of water</a:t>
            </a:r>
          </a:p>
        </p:txBody>
      </p:sp>
      <p:sp>
        <p:nvSpPr>
          <p:cNvPr id="3" name="Content Placeholder 2">
            <a:extLst>
              <a:ext uri="{FF2B5EF4-FFF2-40B4-BE49-F238E27FC236}">
                <a16:creationId xmlns="" xmlns:a16="http://schemas.microsoft.com/office/drawing/2014/main" id="{860C8BD0-C370-4190-ACEF-1BB2FDD1D641}"/>
              </a:ext>
            </a:extLst>
          </p:cNvPr>
          <p:cNvSpPr>
            <a:spLocks noGrp="1"/>
          </p:cNvSpPr>
          <p:nvPr>
            <p:ph idx="1"/>
          </p:nvPr>
        </p:nvSpPr>
        <p:spPr/>
        <p:txBody>
          <a:bodyPr/>
          <a:lstStyle/>
          <a:p>
            <a:r>
              <a:rPr lang="en-AU" sz="3200" dirty="0"/>
              <a:t>H</a:t>
            </a:r>
            <a:r>
              <a:rPr lang="en-AU" sz="3200" baseline="-25000" dirty="0"/>
              <a:t>2</a:t>
            </a:r>
            <a:r>
              <a:rPr lang="en-AU" sz="3200" dirty="0"/>
              <a:t>O(l) </a:t>
            </a:r>
            <a:r>
              <a:rPr lang="en-AU" sz="3200" dirty="0">
                <a:sym typeface="Wingdings"/>
              </a:rPr>
              <a:t> H</a:t>
            </a:r>
            <a:r>
              <a:rPr lang="en-AU" sz="3200" baseline="-25000" dirty="0">
                <a:sym typeface="Wingdings"/>
              </a:rPr>
              <a:t>2</a:t>
            </a:r>
            <a:r>
              <a:rPr lang="en-AU" sz="3200" dirty="0">
                <a:sym typeface="Wingdings"/>
              </a:rPr>
              <a:t>O(g)   Evaporation</a:t>
            </a:r>
          </a:p>
          <a:p>
            <a:r>
              <a:rPr lang="en-AU" sz="3200" dirty="0"/>
              <a:t>H</a:t>
            </a:r>
            <a:r>
              <a:rPr lang="en-AU" sz="3200" baseline="-25000" dirty="0"/>
              <a:t>2</a:t>
            </a:r>
            <a:r>
              <a:rPr lang="en-AU" sz="3200" dirty="0"/>
              <a:t>O(g) </a:t>
            </a:r>
            <a:r>
              <a:rPr lang="en-AU" sz="3200" dirty="0">
                <a:sym typeface="Wingdings"/>
              </a:rPr>
              <a:t> H2O(l)   Condensation</a:t>
            </a:r>
          </a:p>
          <a:p>
            <a:pPr marL="0" indent="0" algn="ctr">
              <a:buNone/>
            </a:pPr>
            <a:r>
              <a:rPr lang="en-AU" sz="3600" dirty="0"/>
              <a:t>H</a:t>
            </a:r>
            <a:r>
              <a:rPr lang="en-AU" sz="3600" baseline="-25000" dirty="0"/>
              <a:t>2</a:t>
            </a:r>
            <a:r>
              <a:rPr lang="en-AU" sz="3600" dirty="0"/>
              <a:t>O(l) </a:t>
            </a:r>
            <a:r>
              <a:rPr lang="en-AU" sz="3600" dirty="0">
                <a:sym typeface="Wingdings"/>
              </a:rPr>
              <a:t> H</a:t>
            </a:r>
            <a:r>
              <a:rPr lang="en-AU" sz="3600" baseline="-25000" dirty="0">
                <a:sym typeface="Wingdings"/>
              </a:rPr>
              <a:t>2</a:t>
            </a:r>
            <a:r>
              <a:rPr lang="en-AU" sz="3600" dirty="0">
                <a:sym typeface="Wingdings"/>
              </a:rPr>
              <a:t>O(g)</a:t>
            </a:r>
          </a:p>
          <a:p>
            <a:r>
              <a:rPr lang="en-AU" sz="3600" dirty="0">
                <a:sym typeface="Wingdings"/>
              </a:rPr>
              <a:t> Closed system</a:t>
            </a:r>
          </a:p>
          <a:p>
            <a:r>
              <a:rPr lang="en-AU" sz="3600" dirty="0">
                <a:sym typeface="Wingdings"/>
              </a:rPr>
              <a:t>Rate of </a:t>
            </a:r>
            <a:r>
              <a:rPr lang="en-AU" sz="3600" dirty="0" err="1">
                <a:sym typeface="Wingdings"/>
              </a:rPr>
              <a:t>Fw</a:t>
            </a:r>
            <a:r>
              <a:rPr lang="en-AU" sz="3600" dirty="0">
                <a:sym typeface="Wingdings"/>
              </a:rPr>
              <a:t> reaction = Rate of </a:t>
            </a:r>
            <a:r>
              <a:rPr lang="en-AU" sz="3600" dirty="0" err="1">
                <a:sym typeface="Wingdings"/>
              </a:rPr>
              <a:t>Rv</a:t>
            </a:r>
            <a:r>
              <a:rPr lang="en-AU" sz="3600" dirty="0">
                <a:sym typeface="Wingdings"/>
              </a:rPr>
              <a:t> Reaction</a:t>
            </a:r>
          </a:p>
          <a:p>
            <a:r>
              <a:rPr lang="en-AU" sz="3600" dirty="0">
                <a:sym typeface="Wingdings"/>
              </a:rPr>
              <a:t>No further change to the observer</a:t>
            </a:r>
          </a:p>
          <a:p>
            <a:r>
              <a:rPr lang="en-AU" sz="3600" dirty="0">
                <a:sym typeface="Wingdings"/>
              </a:rPr>
              <a:t>State of equilibrium</a:t>
            </a:r>
          </a:p>
        </p:txBody>
      </p:sp>
      <p:pic>
        <p:nvPicPr>
          <p:cNvPr id="4" name="Picture 3" descr="PhysicalEquilibrium.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9105" y="1640488"/>
            <a:ext cx="3586614" cy="2778445"/>
          </a:xfrm>
          <a:prstGeom prst="rect">
            <a:avLst/>
          </a:prstGeom>
        </p:spPr>
      </p:pic>
    </p:spTree>
    <p:extLst>
      <p:ext uri="{BB962C8B-B14F-4D97-AF65-F5344CB8AC3E}">
        <p14:creationId xmlns:p14="http://schemas.microsoft.com/office/powerpoint/2010/main" val="10569997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8C015BD81F1CE418334B826F405125E" ma:contentTypeVersion="4" ma:contentTypeDescription="Create a new document." ma:contentTypeScope="" ma:versionID="90d16b54f22df62ed4595385155a122c">
  <xsd:schema xmlns:xsd="http://www.w3.org/2001/XMLSchema" xmlns:xs="http://www.w3.org/2001/XMLSchema" xmlns:p="http://schemas.microsoft.com/office/2006/metadata/properties" xmlns:ns2="f4e63610-84e2-4b5b-8144-5f2f53461e8e" targetNamespace="http://schemas.microsoft.com/office/2006/metadata/properties" ma:root="true" ma:fieldsID="4053e063c9b6e5e2b03c09a94a5704f6" ns2:_="">
    <xsd:import namespace="f4e63610-84e2-4b5b-8144-5f2f53461e8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4e63610-84e2-4b5b-8144-5f2f53461e8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C084560-F22D-4BBA-9269-329FFDA45C08}"/>
</file>

<file path=customXml/itemProps2.xml><?xml version="1.0" encoding="utf-8"?>
<ds:datastoreItem xmlns:ds="http://schemas.openxmlformats.org/officeDocument/2006/customXml" ds:itemID="{E999A62D-C61C-4300-B5D4-FB33377DFA3A}"/>
</file>

<file path=customXml/itemProps3.xml><?xml version="1.0" encoding="utf-8"?>
<ds:datastoreItem xmlns:ds="http://schemas.openxmlformats.org/officeDocument/2006/customXml" ds:itemID="{F91C7520-0B43-4D2E-AF20-9439F3027BBD}"/>
</file>

<file path=docProps/app.xml><?xml version="1.0" encoding="utf-8"?>
<Properties xmlns="http://schemas.openxmlformats.org/officeDocument/2006/extended-properties" xmlns:vt="http://schemas.openxmlformats.org/officeDocument/2006/docPropsVTypes">
  <TotalTime>446</TotalTime>
  <Words>3019</Words>
  <Application>Microsoft Office PowerPoint</Application>
  <PresentationFormat>Widescreen</PresentationFormat>
  <Paragraphs>374</Paragraphs>
  <Slides>61</Slides>
  <Notes>44</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61</vt:i4>
      </vt:variant>
    </vt:vector>
  </HeadingPairs>
  <TitlesOfParts>
    <vt:vector size="69" baseType="lpstr">
      <vt:lpstr>ＭＳ Ｐゴシック</vt:lpstr>
      <vt:lpstr>ＭＳ Ｐゴシック</vt:lpstr>
      <vt:lpstr>Arial</vt:lpstr>
      <vt:lpstr>Calibri</vt:lpstr>
      <vt:lpstr>Calibri Light</vt:lpstr>
      <vt:lpstr>Wingdings</vt:lpstr>
      <vt:lpstr>Office Theme</vt:lpstr>
      <vt:lpstr>Equation</vt:lpstr>
      <vt:lpstr>Chapter 2:  Chemical Equilibrium</vt:lpstr>
      <vt:lpstr>Chemical systems- Open and Closed System</vt:lpstr>
      <vt:lpstr>Physical and chemical change</vt:lpstr>
      <vt:lpstr>Irreversible and Reversible Systems</vt:lpstr>
      <vt:lpstr>Reversible Changes </vt:lpstr>
      <vt:lpstr>Reversible reactions Examples </vt:lpstr>
      <vt:lpstr>Predicting Reversibility</vt:lpstr>
      <vt:lpstr>Predicting reversibility </vt:lpstr>
      <vt:lpstr>Reversibility of Physical Changes Evaporation and condensation of water</vt:lpstr>
      <vt:lpstr>Saturated salt/sugar solution </vt:lpstr>
      <vt:lpstr>Haemoglobin and Oxygen Gas </vt:lpstr>
      <vt:lpstr>Dynamic Equilibrium </vt:lpstr>
      <vt:lpstr>      Understanding Equilibrium </vt:lpstr>
      <vt:lpstr>Equilibrium in chemical systems </vt:lpstr>
      <vt:lpstr> Equilibrium in chemical systems </vt:lpstr>
      <vt:lpstr>Equilibrium in chemical systems </vt:lpstr>
      <vt:lpstr>Graphing Equilibrium  Rate and Time Graph</vt:lpstr>
      <vt:lpstr>Concentration and Time Graph</vt:lpstr>
      <vt:lpstr>Graphing reaction rate and time </vt:lpstr>
      <vt:lpstr>Graphing reaction rate and time </vt:lpstr>
      <vt:lpstr>Graphing reaction rate and time </vt:lpstr>
      <vt:lpstr>Graphing concentration and time </vt:lpstr>
      <vt:lpstr>Graphing concentration and time </vt:lpstr>
      <vt:lpstr>Graphing concentration and time </vt:lpstr>
      <vt:lpstr>Graphing Concentration and Time </vt:lpstr>
      <vt:lpstr>Graphing summary</vt:lpstr>
      <vt:lpstr>Chapter 2: Equilibrium</vt:lpstr>
      <vt:lpstr>Homogeneous and Heterogeneous Equilibria</vt:lpstr>
      <vt:lpstr>What is an equilibrium constant?</vt:lpstr>
      <vt:lpstr>What substances are included?</vt:lpstr>
      <vt:lpstr>Reaction quotient</vt:lpstr>
      <vt:lpstr>Size of the equilibrium constant </vt:lpstr>
      <vt:lpstr>Size of the equilibrium constant </vt:lpstr>
      <vt:lpstr>Yield and rate of reaction</vt:lpstr>
      <vt:lpstr>Summary </vt:lpstr>
      <vt:lpstr>Temperature affects the K value…why?</vt:lpstr>
      <vt:lpstr>PowerPoint Presentation</vt:lpstr>
      <vt:lpstr>Chapter 2: Equilibrium</vt:lpstr>
      <vt:lpstr>Changes to equilibrium</vt:lpstr>
      <vt:lpstr>Changes to concentration and partial pressure</vt:lpstr>
      <vt:lpstr>Changes to concentration and partial pressure </vt:lpstr>
      <vt:lpstr>Changes to concentration and partial pressure</vt:lpstr>
      <vt:lpstr>Le Chatelier’s principle</vt:lpstr>
      <vt:lpstr>Changes to concentration/partial pressure- Le Chatelier’s principle </vt:lpstr>
      <vt:lpstr>Changes to concentration/partial pressure- Le Chatelier’s principle </vt:lpstr>
      <vt:lpstr>Changes to volume and pressure </vt:lpstr>
      <vt:lpstr>Changes to volume and pressure </vt:lpstr>
      <vt:lpstr>Changes to volume and pressure</vt:lpstr>
      <vt:lpstr>Changes to volume-Le Chatelier’s principle</vt:lpstr>
      <vt:lpstr>Changes to volume-Le Chatelier’s principle </vt:lpstr>
      <vt:lpstr>Adding an Inert gas </vt:lpstr>
      <vt:lpstr>Dilution </vt:lpstr>
      <vt:lpstr>Changes to temperature </vt:lpstr>
      <vt:lpstr>Changes to temperature </vt:lpstr>
      <vt:lpstr>Changes to temperature </vt:lpstr>
      <vt:lpstr>Changes to temperature - Le Chatelier’s principle </vt:lpstr>
      <vt:lpstr>Changes to temperature - Le Chatelier’s principle </vt:lpstr>
      <vt:lpstr>Graphing changes to concentration/partial pressure</vt:lpstr>
      <vt:lpstr>Graphing changes to volume or pressure</vt:lpstr>
      <vt:lpstr>Graphing changes to temperature</vt:lpstr>
      <vt:lpstr>Presence of a Catalyst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Rahat Rizvi</dc:creator>
  <cp:lastModifiedBy>Teacher</cp:lastModifiedBy>
  <cp:revision>43</cp:revision>
  <dcterms:created xsi:type="dcterms:W3CDTF">2018-11-21T05:21:21Z</dcterms:created>
  <dcterms:modified xsi:type="dcterms:W3CDTF">2020-12-08T02:28:11Z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0x01010028C015BD81F1CE418334B826F405125E</vt:lpwstr>
  </property>
</Properties>
</file>