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75"/>
  </p:handoutMasterIdLst>
  <p:sldIdLst>
    <p:sldId id="258" r:id="rId2"/>
    <p:sldId id="257" r:id="rId3"/>
    <p:sldId id="259" r:id="rId4"/>
    <p:sldId id="260" r:id="rId5"/>
    <p:sldId id="261" r:id="rId6"/>
    <p:sldId id="262" r:id="rId7"/>
    <p:sldId id="264" r:id="rId8"/>
    <p:sldId id="263" r:id="rId9"/>
    <p:sldId id="265" r:id="rId10"/>
    <p:sldId id="266" r:id="rId11"/>
    <p:sldId id="267" r:id="rId12"/>
    <p:sldId id="268" r:id="rId13"/>
    <p:sldId id="321" r:id="rId14"/>
    <p:sldId id="270" r:id="rId15"/>
    <p:sldId id="271" r:id="rId16"/>
    <p:sldId id="272" r:id="rId17"/>
    <p:sldId id="273" r:id="rId18"/>
    <p:sldId id="274" r:id="rId19"/>
    <p:sldId id="275" r:id="rId20"/>
    <p:sldId id="276" r:id="rId21"/>
    <p:sldId id="32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29" r:id="rId41"/>
    <p:sldId id="318" r:id="rId42"/>
    <p:sldId id="319" r:id="rId43"/>
    <p:sldId id="323" r:id="rId44"/>
    <p:sldId id="324" r:id="rId45"/>
    <p:sldId id="325" r:id="rId46"/>
    <p:sldId id="295" r:id="rId47"/>
    <p:sldId id="296" r:id="rId48"/>
    <p:sldId id="320" r:id="rId49"/>
    <p:sldId id="297" r:id="rId50"/>
    <p:sldId id="298" r:id="rId51"/>
    <p:sldId id="322" r:id="rId52"/>
    <p:sldId id="299" r:id="rId53"/>
    <p:sldId id="300" r:id="rId54"/>
    <p:sldId id="301" r:id="rId55"/>
    <p:sldId id="302" r:id="rId56"/>
    <p:sldId id="303" r:id="rId57"/>
    <p:sldId id="304" r:id="rId58"/>
    <p:sldId id="305" r:id="rId59"/>
    <p:sldId id="306" r:id="rId60"/>
    <p:sldId id="307" r:id="rId61"/>
    <p:sldId id="330" r:id="rId62"/>
    <p:sldId id="308" r:id="rId63"/>
    <p:sldId id="327" r:id="rId64"/>
    <p:sldId id="309" r:id="rId65"/>
    <p:sldId id="310" r:id="rId66"/>
    <p:sldId id="311" r:id="rId67"/>
    <p:sldId id="312" r:id="rId68"/>
    <p:sldId id="313" r:id="rId69"/>
    <p:sldId id="314" r:id="rId70"/>
    <p:sldId id="315" r:id="rId71"/>
    <p:sldId id="316" r:id="rId72"/>
    <p:sldId id="317" r:id="rId73"/>
    <p:sldId id="328" r:id="rId7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66FF"/>
    <a:srgbClr val="C666C8"/>
    <a:srgbClr val="FF6600"/>
    <a:srgbClr val="FC6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57"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6FCDF49B-AA41-4ABF-8BE3-3C78357B5F2F}" type="datetimeFigureOut">
              <a:rPr lang="en-AU" smtClean="0"/>
              <a:t>27/11/2020</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5B663B16-D2B1-4338-8501-00F85322200A}" type="slidenum">
              <a:rPr lang="en-AU" smtClean="0"/>
              <a:t>‹#›</a:t>
            </a:fld>
            <a:endParaRPr lang="en-AU"/>
          </a:p>
        </p:txBody>
      </p:sp>
    </p:spTree>
    <p:extLst>
      <p:ext uri="{BB962C8B-B14F-4D97-AF65-F5344CB8AC3E}">
        <p14:creationId xmlns:p14="http://schemas.microsoft.com/office/powerpoint/2010/main" val="22610147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B2D78902-9A2A-4142-9D43-A9A073A17CBD}" type="datetimeFigureOut">
              <a:rPr lang="en-AU" smtClean="0"/>
              <a:t>27/11/2020</a:t>
            </a:fld>
            <a:endParaRPr lang="en-AU"/>
          </a:p>
        </p:txBody>
      </p:sp>
      <p:sp>
        <p:nvSpPr>
          <p:cNvPr id="16" name="Slide Number Placeholder 15"/>
          <p:cNvSpPr>
            <a:spLocks noGrp="1"/>
          </p:cNvSpPr>
          <p:nvPr>
            <p:ph type="sldNum" sz="quarter" idx="11"/>
          </p:nvPr>
        </p:nvSpPr>
        <p:spPr/>
        <p:txBody>
          <a:bodyPr/>
          <a:lstStyle/>
          <a:p>
            <a:fld id="{8992BA72-198A-4184-8670-267B8EA179B5}"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D78902-9A2A-4142-9D43-A9A073A17CBD}" type="datetimeFigureOut">
              <a:rPr lang="en-AU" smtClean="0"/>
              <a:t>27/11/2020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92BA72-198A-4184-8670-267B8EA179B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78902-9A2A-4142-9D43-A9A073A17CBD}" type="datetimeFigureOut">
              <a:rPr lang="en-AU" smtClean="0"/>
              <a:t>27/11/2020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92BA72-198A-4184-8670-267B8EA179B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B2D78902-9A2A-4142-9D43-A9A073A17CBD}" type="datetimeFigureOut">
              <a:rPr lang="en-AU" smtClean="0"/>
              <a:t>27/11/2020</a:t>
            </a:fld>
            <a:endParaRPr lang="en-AU"/>
          </a:p>
        </p:txBody>
      </p:sp>
      <p:sp>
        <p:nvSpPr>
          <p:cNvPr id="15" name="Slide Number Placeholder 14"/>
          <p:cNvSpPr>
            <a:spLocks noGrp="1"/>
          </p:cNvSpPr>
          <p:nvPr>
            <p:ph type="sldNum" sz="quarter" idx="11"/>
          </p:nvPr>
        </p:nvSpPr>
        <p:spPr/>
        <p:txBody>
          <a:bodyPr/>
          <a:lstStyle/>
          <a:p>
            <a:fld id="{8992BA72-198A-4184-8670-267B8EA179B5}" type="slidenum">
              <a:rPr lang="en-AU" smtClean="0"/>
              <a:t>‹#›</a:t>
            </a:fld>
            <a:endParaRPr lang="en-AU"/>
          </a:p>
        </p:txBody>
      </p:sp>
      <p:sp>
        <p:nvSpPr>
          <p:cNvPr id="16" name="Footer Placeholder 15"/>
          <p:cNvSpPr>
            <a:spLocks noGrp="1"/>
          </p:cNvSpPr>
          <p:nvPr>
            <p:ph type="ftr" sz="quarter" idx="12"/>
          </p:nvPr>
        </p:nvSpPr>
        <p:spPr/>
        <p:txBody>
          <a:body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B2D78902-9A2A-4142-9D43-A9A073A17CBD}" type="datetimeFigureOut">
              <a:rPr lang="en-AU" smtClean="0"/>
              <a:t>27/11/2020</a:t>
            </a:fld>
            <a:endParaRPr lang="en-AU"/>
          </a:p>
        </p:txBody>
      </p:sp>
      <p:sp>
        <p:nvSpPr>
          <p:cNvPr id="13" name="Slide Number Placeholder 12"/>
          <p:cNvSpPr>
            <a:spLocks noGrp="1"/>
          </p:cNvSpPr>
          <p:nvPr>
            <p:ph type="sldNum" sz="quarter" idx="11"/>
          </p:nvPr>
        </p:nvSpPr>
        <p:spPr/>
        <p:txBody>
          <a:bodyPr/>
          <a:lstStyle/>
          <a:p>
            <a:fld id="{8992BA72-198A-4184-8670-267B8EA179B5}" type="slidenum">
              <a:rPr lang="en-AU" smtClean="0"/>
              <a:t>‹#›</a:t>
            </a:fld>
            <a:endParaRPr lang="en-AU"/>
          </a:p>
        </p:txBody>
      </p:sp>
      <p:sp>
        <p:nvSpPr>
          <p:cNvPr id="14" name="Footer Placeholder 13"/>
          <p:cNvSpPr>
            <a:spLocks noGrp="1"/>
          </p:cNvSpPr>
          <p:nvPr>
            <p:ph type="ftr" sz="quarter" idx="12"/>
          </p:nvPr>
        </p:nvSpPr>
        <p:spPr/>
        <p:txBody>
          <a:bodyPr/>
          <a:lstStyle/>
          <a:p>
            <a:endParaRPr lang="en-AU"/>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2D78902-9A2A-4142-9D43-A9A073A17CBD}" type="datetimeFigureOut">
              <a:rPr lang="en-AU" smtClean="0"/>
              <a:t>27/11/2020</a:t>
            </a:fld>
            <a:endParaRPr lang="en-AU"/>
          </a:p>
        </p:txBody>
      </p:sp>
      <p:sp>
        <p:nvSpPr>
          <p:cNvPr id="9" name="Slide Number Placeholder 8"/>
          <p:cNvSpPr>
            <a:spLocks noGrp="1"/>
          </p:cNvSpPr>
          <p:nvPr>
            <p:ph type="sldNum" sz="quarter" idx="11"/>
          </p:nvPr>
        </p:nvSpPr>
        <p:spPr/>
        <p:txBody>
          <a:bodyPr/>
          <a:lstStyle/>
          <a:p>
            <a:fld id="{8992BA72-198A-4184-8670-267B8EA179B5}"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B2D78902-9A2A-4142-9D43-A9A073A17CBD}" type="datetimeFigureOut">
              <a:rPr lang="en-AU" smtClean="0"/>
              <a:t>27/11/2020</a:t>
            </a:fld>
            <a:endParaRPr lang="en-AU"/>
          </a:p>
        </p:txBody>
      </p:sp>
      <p:sp>
        <p:nvSpPr>
          <p:cNvPr id="15" name="Slide Number Placeholder 14"/>
          <p:cNvSpPr>
            <a:spLocks noGrp="1"/>
          </p:cNvSpPr>
          <p:nvPr>
            <p:ph type="sldNum" sz="quarter" idx="11"/>
          </p:nvPr>
        </p:nvSpPr>
        <p:spPr/>
        <p:txBody>
          <a:bodyPr/>
          <a:lstStyle/>
          <a:p>
            <a:fld id="{8992BA72-198A-4184-8670-267B8EA179B5}" type="slidenum">
              <a:rPr lang="en-AU" smtClean="0"/>
              <a:t>‹#›</a:t>
            </a:fld>
            <a:endParaRPr lang="en-AU"/>
          </a:p>
        </p:txBody>
      </p:sp>
      <p:sp>
        <p:nvSpPr>
          <p:cNvPr id="16" name="Footer Placeholder 15"/>
          <p:cNvSpPr>
            <a:spLocks noGrp="1"/>
          </p:cNvSpPr>
          <p:nvPr>
            <p:ph type="ftr" sz="quarter" idx="12"/>
          </p:nvPr>
        </p:nvSpPr>
        <p:spPr/>
        <p:txBody>
          <a:body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B2D78902-9A2A-4142-9D43-A9A073A17CBD}" type="datetimeFigureOut">
              <a:rPr lang="en-AU" smtClean="0"/>
              <a:t>27/11/2020</a:t>
            </a:fld>
            <a:endParaRPr lang="en-AU"/>
          </a:p>
        </p:txBody>
      </p:sp>
      <p:sp>
        <p:nvSpPr>
          <p:cNvPr id="8" name="Slide Number Placeholder 7"/>
          <p:cNvSpPr>
            <a:spLocks noGrp="1"/>
          </p:cNvSpPr>
          <p:nvPr>
            <p:ph type="sldNum" sz="quarter" idx="11"/>
          </p:nvPr>
        </p:nvSpPr>
        <p:spPr/>
        <p:txBody>
          <a:bodyPr/>
          <a:lstStyle/>
          <a:p>
            <a:fld id="{8992BA72-198A-4184-8670-267B8EA179B5}" type="slidenum">
              <a:rPr lang="en-AU" smtClean="0"/>
              <a:t>‹#›</a:t>
            </a:fld>
            <a:endParaRPr lang="en-AU"/>
          </a:p>
        </p:txBody>
      </p:sp>
      <p:sp>
        <p:nvSpPr>
          <p:cNvPr id="9" name="Footer Placeholder 8"/>
          <p:cNvSpPr>
            <a:spLocks noGrp="1"/>
          </p:cNvSpPr>
          <p:nvPr>
            <p:ph type="ftr" sz="quarter" idx="12"/>
          </p:nvPr>
        </p:nvSpPr>
        <p:spPr/>
        <p:txBody>
          <a:body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D78902-9A2A-4142-9D43-A9A073A17CBD}" type="datetimeFigureOut">
              <a:rPr lang="en-AU" smtClean="0"/>
              <a:t>27/11/2020</a:t>
            </a:fld>
            <a:endParaRPr lang="en-AU"/>
          </a:p>
        </p:txBody>
      </p:sp>
      <p:sp>
        <p:nvSpPr>
          <p:cNvPr id="6" name="Slide Number Placeholder 5"/>
          <p:cNvSpPr>
            <a:spLocks noGrp="1"/>
          </p:cNvSpPr>
          <p:nvPr>
            <p:ph type="sldNum" sz="quarter" idx="11"/>
          </p:nvPr>
        </p:nvSpPr>
        <p:spPr/>
        <p:txBody>
          <a:bodyPr/>
          <a:lstStyle/>
          <a:p>
            <a:fld id="{8992BA72-198A-4184-8670-267B8EA179B5}" type="slidenum">
              <a:rPr lang="en-AU" smtClean="0"/>
              <a:t>‹#›</a:t>
            </a:fld>
            <a:endParaRPr lang="en-AU"/>
          </a:p>
        </p:txBody>
      </p:sp>
      <p:sp>
        <p:nvSpPr>
          <p:cNvPr id="7" name="Footer Placeholder 6"/>
          <p:cNvSpPr>
            <a:spLocks noGrp="1"/>
          </p:cNvSpPr>
          <p:nvPr>
            <p:ph type="ftr" sz="quarter" idx="12"/>
          </p:nvPr>
        </p:nvSpPr>
        <p:spPr/>
        <p:txBody>
          <a:body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B2D78902-9A2A-4142-9D43-A9A073A17CBD}" type="datetimeFigureOut">
              <a:rPr lang="en-AU" smtClean="0"/>
              <a:t>27/11/2020</a:t>
            </a:fld>
            <a:endParaRPr lang="en-AU"/>
          </a:p>
        </p:txBody>
      </p:sp>
      <p:sp>
        <p:nvSpPr>
          <p:cNvPr id="16" name="Slide Number Placeholder 15"/>
          <p:cNvSpPr>
            <a:spLocks noGrp="1"/>
          </p:cNvSpPr>
          <p:nvPr>
            <p:ph type="sldNum" sz="quarter" idx="11"/>
          </p:nvPr>
        </p:nvSpPr>
        <p:spPr/>
        <p:txBody>
          <a:bodyPr/>
          <a:lstStyle/>
          <a:p>
            <a:fld id="{8992BA72-198A-4184-8670-267B8EA179B5}"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B2D78902-9A2A-4142-9D43-A9A073A17CBD}" type="datetimeFigureOut">
              <a:rPr lang="en-AU" smtClean="0"/>
              <a:t>27/11/2020</a:t>
            </a:fld>
            <a:endParaRPr lang="en-AU"/>
          </a:p>
        </p:txBody>
      </p:sp>
      <p:sp>
        <p:nvSpPr>
          <p:cNvPr id="14" name="Slide Number Placeholder 13"/>
          <p:cNvSpPr>
            <a:spLocks noGrp="1"/>
          </p:cNvSpPr>
          <p:nvPr>
            <p:ph type="sldNum" sz="quarter" idx="11"/>
          </p:nvPr>
        </p:nvSpPr>
        <p:spPr/>
        <p:txBody>
          <a:bodyPr/>
          <a:lstStyle/>
          <a:p>
            <a:fld id="{8992BA72-198A-4184-8670-267B8EA179B5}" type="slidenum">
              <a:rPr lang="en-AU" smtClean="0"/>
              <a:t>‹#›</a:t>
            </a:fld>
            <a:endParaRPr lang="en-AU"/>
          </a:p>
        </p:txBody>
      </p:sp>
      <p:sp>
        <p:nvSpPr>
          <p:cNvPr id="15" name="Footer Placeholder 14"/>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B2D78902-9A2A-4142-9D43-A9A073A17CBD}" type="datetimeFigureOut">
              <a:rPr lang="en-AU" smtClean="0"/>
              <a:t>27/11/2020</a:t>
            </a:fld>
            <a:endParaRPr lang="en-AU"/>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AU"/>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992BA72-198A-4184-8670-267B8EA179B5}" type="slidenum">
              <a:rPr lang="en-AU" smtClean="0"/>
              <a:t>‹#›</a:t>
            </a:fld>
            <a:endParaRPr lang="en-A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microsoft.com/office/2007/relationships/hdphoto" Target="../media/hdphoto3.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1124744"/>
            <a:ext cx="9114543" cy="5616624"/>
          </a:xfrm>
        </p:spPr>
        <p:txBody>
          <a:bodyPr anchor="t">
            <a:normAutofit/>
          </a:bodyPr>
          <a:lstStyle/>
          <a:p>
            <a:pPr marL="18288" indent="0">
              <a:buNone/>
            </a:pPr>
            <a:r>
              <a:rPr lang="en-AU" sz="3200" b="1" dirty="0">
                <a:solidFill>
                  <a:srgbClr val="FC68E7"/>
                </a:solidFill>
                <a:effectLst/>
                <a:latin typeface="Museo Sans 700" pitchFamily="50" charset="0"/>
              </a:rPr>
              <a:t>Collision Theory Review</a:t>
            </a:r>
          </a:p>
          <a:p>
            <a:pPr marL="18288" indent="0">
              <a:buNone/>
            </a:pPr>
            <a:r>
              <a:rPr lang="en-AU" sz="3200" b="1" dirty="0">
                <a:solidFill>
                  <a:srgbClr val="00FF00"/>
                </a:solidFill>
                <a:effectLst/>
                <a:latin typeface="Museo Sans 700" pitchFamily="50" charset="0"/>
              </a:rPr>
              <a:t>Collision theory states that in order for a reaction to occur, three criteria must be met:</a:t>
            </a:r>
          </a:p>
          <a:p>
            <a:pPr marL="18288" indent="0">
              <a:buNone/>
            </a:pPr>
            <a:endParaRPr lang="en-AU" sz="32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FFFF00"/>
                </a:solidFill>
                <a:effectLst/>
                <a:latin typeface="Museo Sans 700" pitchFamily="50" charset="0"/>
              </a:rPr>
              <a:t>Reactant particles must collide</a:t>
            </a:r>
          </a:p>
          <a:p>
            <a:pPr>
              <a:buClr>
                <a:srgbClr val="FFFF00"/>
              </a:buClr>
              <a:buSzPct val="100000"/>
              <a:buFont typeface="Arial" panose="020B0604020202020204" pitchFamily="34" charset="0"/>
              <a:buChar char="•"/>
            </a:pPr>
            <a:r>
              <a:rPr lang="en-AU" sz="3200" b="1" dirty="0">
                <a:solidFill>
                  <a:srgbClr val="FFFF00"/>
                </a:solidFill>
                <a:effectLst/>
                <a:latin typeface="Museo Sans 700" pitchFamily="50" charset="0"/>
              </a:rPr>
              <a:t>Reactant particles must collide with a certain minimum energy (activation energy, </a:t>
            </a:r>
            <a:r>
              <a:rPr lang="en-AU" sz="3200" b="1" dirty="0" err="1">
                <a:solidFill>
                  <a:srgbClr val="FFFF00"/>
                </a:solidFill>
                <a:effectLst/>
                <a:latin typeface="Museo Sans 700" pitchFamily="50" charset="0"/>
              </a:rPr>
              <a:t>E­­</a:t>
            </a:r>
            <a:r>
              <a:rPr lang="en-AU" sz="3200" b="1" baseline="-25000" dirty="0" err="1">
                <a:solidFill>
                  <a:srgbClr val="FFFF00"/>
                </a:solidFill>
                <a:effectLst/>
                <a:latin typeface="Museo Sans 700" pitchFamily="50" charset="0"/>
              </a:rPr>
              <a:t>a</a:t>
            </a:r>
            <a:r>
              <a:rPr lang="en-AU" sz="3200" b="1" dirty="0">
                <a:solidFill>
                  <a:srgbClr val="FFFF00"/>
                </a:solidFill>
                <a:effectLst/>
                <a:latin typeface="Museo Sans 700" pitchFamily="50" charset="0"/>
              </a:rPr>
              <a:t>)</a:t>
            </a:r>
          </a:p>
          <a:p>
            <a:pPr>
              <a:buClr>
                <a:srgbClr val="FFFF00"/>
              </a:buClr>
              <a:buSzPct val="100000"/>
              <a:buFont typeface="Arial" panose="020B0604020202020204" pitchFamily="34" charset="0"/>
              <a:buChar char="•"/>
            </a:pPr>
            <a:r>
              <a:rPr lang="en-AU" sz="3200" b="1" dirty="0">
                <a:solidFill>
                  <a:srgbClr val="FFFF00"/>
                </a:solidFill>
                <a:effectLst/>
                <a:latin typeface="Museo Sans 700" pitchFamily="50" charset="0"/>
              </a:rPr>
              <a:t>Reactant particles must collide with correct orientation</a:t>
            </a:r>
          </a:p>
          <a:p>
            <a:pPr marL="18288" indent="0">
              <a:buNone/>
            </a:pPr>
            <a:endParaRPr lang="en-AU" sz="2800" b="1" dirty="0">
              <a:solidFill>
                <a:srgbClr val="FFFF00"/>
              </a:solidFill>
              <a:effectLst/>
              <a:latin typeface="Museo Sans 700" pitchFamily="50" charset="0"/>
            </a:endParaRPr>
          </a:p>
        </p:txBody>
      </p:sp>
      <p:sp>
        <p:nvSpPr>
          <p:cNvPr id="3" name="Title 2"/>
          <p:cNvSpPr>
            <a:spLocks noGrp="1"/>
          </p:cNvSpPr>
          <p:nvPr>
            <p:ph type="title"/>
          </p:nvPr>
        </p:nvSpPr>
        <p:spPr>
          <a:xfrm>
            <a:off x="0" y="0"/>
            <a:ext cx="9144000" cy="980728"/>
          </a:xfrm>
        </p:spPr>
        <p:txBody>
          <a:bodyPr/>
          <a:lstStyle/>
          <a:p>
            <a:pPr algn="ctr"/>
            <a:r>
              <a:rPr lang="en-AU" sz="4400" b="1" dirty="0">
                <a:solidFill>
                  <a:schemeClr val="accent1">
                    <a:lumMod val="40000"/>
                    <a:lumOff val="60000"/>
                  </a:schemeClr>
                </a:solidFill>
                <a:latin typeface="Museo Sans 900" pitchFamily="50" charset="0"/>
              </a:rPr>
              <a:t>Chemical Equilibrium Systems</a:t>
            </a:r>
            <a:endParaRPr lang="en-AU" sz="4400" dirty="0">
              <a:solidFill>
                <a:schemeClr val="accent1">
                  <a:lumMod val="40000"/>
                  <a:lumOff val="60000"/>
                </a:schemeClr>
              </a:solidFill>
            </a:endParaRPr>
          </a:p>
        </p:txBody>
      </p:sp>
    </p:spTree>
    <p:extLst>
      <p:ext uri="{BB962C8B-B14F-4D97-AF65-F5344CB8AC3E}">
        <p14:creationId xmlns:p14="http://schemas.microsoft.com/office/powerpoint/2010/main" val="1749582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Clr>
                <a:srgbClr val="FFFF00"/>
              </a:buClr>
              <a:buSzPct val="100000"/>
              <a:buNone/>
            </a:pPr>
            <a:r>
              <a:rPr lang="en-AU" sz="3200" dirty="0">
                <a:solidFill>
                  <a:srgbClr val="00FF00"/>
                </a:solidFill>
                <a:effectLst/>
                <a:latin typeface="Museo Sans 700" pitchFamily="50" charset="0"/>
              </a:rPr>
              <a:t>A system at equilibrium is characterized by:</a:t>
            </a:r>
          </a:p>
          <a:p>
            <a:pPr marL="18288" indent="0">
              <a:buClr>
                <a:srgbClr val="FFFF00"/>
              </a:buClr>
              <a:buSzPct val="100000"/>
              <a:buNone/>
            </a:pPr>
            <a:endParaRPr lang="en-AU" sz="3200"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dirty="0">
                <a:solidFill>
                  <a:srgbClr val="FFFF00"/>
                </a:solidFill>
                <a:effectLst/>
                <a:latin typeface="Museo Sans 700" pitchFamily="50" charset="0"/>
              </a:rPr>
              <a:t>A constancy in macroscopic properties. These are the physical, measureable properties of matter. They can include colour, pressure, concentration, temperature, etc.</a:t>
            </a:r>
          </a:p>
          <a:p>
            <a:pPr marL="18288" indent="0">
              <a:buClr>
                <a:srgbClr val="FFFF00"/>
              </a:buClr>
              <a:buSzPct val="100000"/>
              <a:buNone/>
            </a:pPr>
            <a:endParaRPr lang="en-AU" sz="3200"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dirty="0">
                <a:solidFill>
                  <a:srgbClr val="FFFF00"/>
                </a:solidFill>
                <a:effectLst/>
                <a:latin typeface="Museo Sans 700" pitchFamily="50" charset="0"/>
              </a:rPr>
              <a:t>The forward and reverse rates being equal (the system is said to be in dynamic equilibrium).</a:t>
            </a:r>
            <a:endParaRPr lang="en-AU" sz="3200" b="1" dirty="0">
              <a:solidFill>
                <a:srgbClr val="FFFF00"/>
              </a:solidFill>
              <a:effectLst/>
              <a:latin typeface="Museo Sans 700" pitchFamily="50" charset="0"/>
            </a:endParaRPr>
          </a:p>
        </p:txBody>
      </p:sp>
    </p:spTree>
    <p:extLst>
      <p:ext uri="{BB962C8B-B14F-4D97-AF65-F5344CB8AC3E}">
        <p14:creationId xmlns:p14="http://schemas.microsoft.com/office/powerpoint/2010/main" val="2451067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Clr>
                <a:srgbClr val="FFFF00"/>
              </a:buClr>
              <a:buSzPct val="100000"/>
              <a:buNone/>
            </a:pPr>
            <a:endParaRPr lang="en-AU" sz="4000" b="1" dirty="0">
              <a:solidFill>
                <a:schemeClr val="accent1">
                  <a:lumMod val="40000"/>
                  <a:lumOff val="60000"/>
                </a:schemeClr>
              </a:solidFill>
              <a:effectLst/>
              <a:latin typeface="Museo Sans 900" pitchFamily="50" charset="0"/>
            </a:endParaRPr>
          </a:p>
          <a:p>
            <a:pPr marL="18288" indent="0">
              <a:buClr>
                <a:srgbClr val="FFFF00"/>
              </a:buClr>
              <a:buSzPct val="100000"/>
              <a:buNone/>
            </a:pPr>
            <a:endParaRPr lang="en-AU" sz="4000" b="1" dirty="0">
              <a:solidFill>
                <a:schemeClr val="accent1">
                  <a:lumMod val="40000"/>
                  <a:lumOff val="60000"/>
                </a:schemeClr>
              </a:solidFill>
              <a:effectLst/>
              <a:latin typeface="Museo Sans 900" pitchFamily="50" charset="0"/>
            </a:endParaRPr>
          </a:p>
          <a:p>
            <a:pPr marL="18288" indent="0">
              <a:buClr>
                <a:srgbClr val="FFFF00"/>
              </a:buClr>
              <a:buSzPct val="100000"/>
              <a:buNone/>
            </a:pPr>
            <a:endParaRPr lang="en-AU" sz="4000" b="1" dirty="0">
              <a:solidFill>
                <a:schemeClr val="accent1">
                  <a:lumMod val="40000"/>
                  <a:lumOff val="60000"/>
                </a:schemeClr>
              </a:solidFill>
              <a:effectLst/>
              <a:latin typeface="Museo Sans 900" pitchFamily="50" charset="0"/>
            </a:endParaRPr>
          </a:p>
          <a:p>
            <a:pPr marL="18288" indent="0">
              <a:buClr>
                <a:srgbClr val="FFFF00"/>
              </a:buClr>
              <a:buSzPct val="100000"/>
              <a:buNone/>
            </a:pPr>
            <a:r>
              <a:rPr lang="en-AU" sz="4000" b="1" dirty="0">
                <a:solidFill>
                  <a:schemeClr val="accent1">
                    <a:lumMod val="40000"/>
                    <a:lumOff val="60000"/>
                  </a:schemeClr>
                </a:solidFill>
                <a:effectLst/>
                <a:latin typeface="Museo Sans 900" pitchFamily="50" charset="0"/>
              </a:rPr>
              <a:t>			Physical Systems</a:t>
            </a:r>
          </a:p>
          <a:p>
            <a:pPr marL="18288" indent="0">
              <a:buClr>
                <a:srgbClr val="FFFF00"/>
              </a:buClr>
              <a:buSzPct val="100000"/>
              <a:buNone/>
            </a:pPr>
            <a:endParaRPr lang="en-AU" sz="3200" b="1" dirty="0">
              <a:solidFill>
                <a:srgbClr val="FFFF00"/>
              </a:solidFill>
              <a:effectLst/>
              <a:latin typeface="Museo Sans 700" pitchFamily="50" charset="0"/>
            </a:endParaRPr>
          </a:p>
        </p:txBody>
      </p:sp>
    </p:spTree>
    <p:extLst>
      <p:ext uri="{BB962C8B-B14F-4D97-AF65-F5344CB8AC3E}">
        <p14:creationId xmlns:p14="http://schemas.microsoft.com/office/powerpoint/2010/main" val="610176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lnSpcReduction="10000"/>
          </a:bodyPr>
          <a:lstStyle/>
          <a:p>
            <a:pPr marL="18288" indent="0">
              <a:buClr>
                <a:srgbClr val="FFFF00"/>
              </a:buClr>
              <a:buSzPct val="100000"/>
              <a:buNone/>
            </a:pPr>
            <a:r>
              <a:rPr lang="en-AU" sz="3200" b="1" dirty="0">
                <a:solidFill>
                  <a:srgbClr val="FC68E7"/>
                </a:solidFill>
                <a:effectLst/>
                <a:latin typeface="Museo Sans 700" pitchFamily="50" charset="0"/>
              </a:rPr>
              <a:t>Vapour Pressure Equilibrium</a:t>
            </a:r>
          </a:p>
          <a:p>
            <a:pPr marL="18288" indent="0">
              <a:buNone/>
            </a:pPr>
            <a:r>
              <a:rPr lang="en-AU" sz="3200" dirty="0">
                <a:solidFill>
                  <a:srgbClr val="00FF00"/>
                </a:solidFill>
                <a:effectLst/>
                <a:latin typeface="Museo Sans 700" pitchFamily="50" charset="0"/>
              </a:rPr>
              <a:t>In a closed system, some of the liquid evaporates to join the vapour phase. At the same time, some vapour particles condense to re-enter the liquid phase. </a:t>
            </a:r>
          </a:p>
          <a:p>
            <a:pPr marL="18288" indent="0">
              <a:buNone/>
            </a:pPr>
            <a:r>
              <a:rPr lang="en-AU" sz="3200" dirty="0">
                <a:solidFill>
                  <a:srgbClr val="FFFF00"/>
                </a:solidFill>
                <a:effectLst/>
                <a:latin typeface="Museo Sans 700" pitchFamily="50" charset="0"/>
              </a:rPr>
              <a:t>Eventually the rate of condensation will equal the rate of vaporization and equilibrium will be achieved. </a:t>
            </a:r>
            <a:endParaRPr lang="en-AU" sz="3200" b="1" dirty="0">
              <a:solidFill>
                <a:srgbClr val="FFFF00"/>
              </a:solidFill>
              <a:effectLst/>
              <a:latin typeface="Museo Sans 700" pitchFamily="50" charset="0"/>
            </a:endParaRPr>
          </a:p>
          <a:p>
            <a:pPr marL="18288" indent="0" algn="ctr">
              <a:buNone/>
            </a:pPr>
            <a:r>
              <a:rPr lang="en-AU" sz="3200" dirty="0">
                <a:solidFill>
                  <a:srgbClr val="00FF00"/>
                </a:solidFill>
                <a:effectLst/>
                <a:latin typeface="Museo Sans 700" pitchFamily="50" charset="0"/>
              </a:rPr>
              <a:t>e.g. H</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O</a:t>
            </a:r>
            <a:r>
              <a:rPr lang="en-AU" sz="3200" baseline="-25000" dirty="0">
                <a:solidFill>
                  <a:srgbClr val="00FF00"/>
                </a:solidFill>
                <a:effectLst/>
                <a:latin typeface="Museo Sans 700" pitchFamily="50" charset="0"/>
              </a:rPr>
              <a:t>(</a:t>
            </a:r>
            <a:r>
              <a:rPr lang="en-AU" sz="3200" i="1" baseline="-25000" dirty="0">
                <a:solidFill>
                  <a:srgbClr val="00FF00"/>
                </a:solidFill>
                <a:effectLst/>
                <a:latin typeface="Museo Sans 700" pitchFamily="50" charset="0"/>
              </a:rPr>
              <a:t>l</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H</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O</a:t>
            </a:r>
            <a:r>
              <a:rPr lang="en-AU" sz="3200" baseline="-25000" dirty="0">
                <a:solidFill>
                  <a:srgbClr val="00FF00"/>
                </a:solidFill>
                <a:effectLst/>
                <a:latin typeface="Museo Sans 700" pitchFamily="50" charset="0"/>
              </a:rPr>
              <a:t>(g)</a:t>
            </a:r>
            <a:endParaRPr lang="en-AU" sz="3200" b="1" dirty="0">
              <a:solidFill>
                <a:srgbClr val="00FF00"/>
              </a:solidFill>
              <a:effectLst/>
              <a:latin typeface="Museo Sans 700" pitchFamily="50" charset="0"/>
            </a:endParaRPr>
          </a:p>
          <a:p>
            <a:pPr marL="18288" indent="0">
              <a:buClr>
                <a:srgbClr val="FFFF00"/>
              </a:buClr>
              <a:buSzPct val="100000"/>
              <a:buNone/>
            </a:pPr>
            <a:endParaRPr lang="en-AU" sz="3200" b="1" dirty="0">
              <a:solidFill>
                <a:srgbClr val="00FF00"/>
              </a:solidFill>
              <a:effectLst/>
              <a:latin typeface="Museo Sans 700" pitchFamily="50" charset="0"/>
            </a:endParaRPr>
          </a:p>
          <a:p>
            <a:pPr marL="18288" indent="0">
              <a:buClr>
                <a:srgbClr val="FFFF00"/>
              </a:buClr>
              <a:buSzPct val="100000"/>
              <a:buNone/>
            </a:pPr>
            <a:r>
              <a:rPr lang="en-AU" sz="3200" b="1" dirty="0">
                <a:solidFill>
                  <a:srgbClr val="00FF00"/>
                </a:solidFill>
                <a:effectLst/>
                <a:latin typeface="Museo Sans 700" pitchFamily="50" charset="0"/>
              </a:rPr>
              <a:t>The amount of liquid will remain constant as will the vapour pressure above the liquid (so long as no changes are made to the system).</a:t>
            </a:r>
          </a:p>
        </p:txBody>
      </p:sp>
    </p:spTree>
    <p:extLst>
      <p:ext uri="{BB962C8B-B14F-4D97-AF65-F5344CB8AC3E}">
        <p14:creationId xmlns:p14="http://schemas.microsoft.com/office/powerpoint/2010/main" val="1054856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88640"/>
            <a:ext cx="9144000" cy="6624736"/>
          </a:xfrm>
        </p:spPr>
        <p:txBody>
          <a:bodyPr>
            <a:normAutofit/>
          </a:bodyPr>
          <a:lstStyle/>
          <a:p>
            <a:pPr marL="18288" indent="0">
              <a:buClr>
                <a:srgbClr val="FFFF00"/>
              </a:buClr>
              <a:buSzPct val="100000"/>
              <a:buNone/>
            </a:pPr>
            <a:r>
              <a:rPr lang="en-AU" sz="3200" dirty="0">
                <a:solidFill>
                  <a:srgbClr val="00FF00"/>
                </a:solidFill>
                <a:effectLst/>
                <a:latin typeface="Museo Sans 700" pitchFamily="50" charset="0"/>
              </a:rPr>
              <a:t>What would happen to the system if the temperature of the system were raised? </a:t>
            </a:r>
          </a:p>
          <a:p>
            <a:pPr marL="18288" indent="0">
              <a:buClr>
                <a:srgbClr val="FFFF00"/>
              </a:buClr>
              <a:buSzPct val="100000"/>
              <a:buNone/>
            </a:pPr>
            <a:r>
              <a:rPr lang="en-AU" sz="3200" b="1" dirty="0">
                <a:solidFill>
                  <a:srgbClr val="FFFF00"/>
                </a:solidFill>
                <a:effectLst/>
                <a:latin typeface="Museo Sans 700" pitchFamily="50" charset="0"/>
              </a:rPr>
              <a:t>More liquid particles have sufficient kinetic energy to leave the liquid phase and the rate of vaporization increases. Soon after (as there are more gaseous particles present), the rate of condensation increases until the rate of condensation equals the rate of vaporization and a new equilibrium is achieved. At this new equilibrium the volume of liquid will be less and the vapour pressure will be higher.</a:t>
            </a:r>
          </a:p>
          <a:p>
            <a:endParaRPr lang="en-AU" dirty="0"/>
          </a:p>
        </p:txBody>
      </p:sp>
    </p:spTree>
    <p:extLst>
      <p:ext uri="{BB962C8B-B14F-4D97-AF65-F5344CB8AC3E}">
        <p14:creationId xmlns:p14="http://schemas.microsoft.com/office/powerpoint/2010/main" val="23116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83341" y="4952195"/>
            <a:ext cx="1944216" cy="620688"/>
          </a:xfrm>
        </p:spPr>
        <p:txBody>
          <a:bodyPr anchor="t">
            <a:normAutofit/>
          </a:bodyPr>
          <a:lstStyle/>
          <a:p>
            <a:pPr marL="18288" indent="0">
              <a:buClr>
                <a:srgbClr val="FFFF00"/>
              </a:buClr>
              <a:buSzPct val="100000"/>
              <a:buNone/>
            </a:pPr>
            <a:r>
              <a:rPr lang="en-AU" sz="1800" i="1" dirty="0">
                <a:solidFill>
                  <a:srgbClr val="00FF00"/>
                </a:solidFill>
                <a:effectLst/>
                <a:latin typeface="Museo Sans 700" pitchFamily="50" charset="0"/>
              </a:rPr>
              <a:t>(Larsen D </a:t>
            </a:r>
            <a:r>
              <a:rPr lang="en-AU" sz="1800" i="1" dirty="0" err="1">
                <a:solidFill>
                  <a:srgbClr val="00FF00"/>
                </a:solidFill>
                <a:effectLst/>
                <a:latin typeface="Museo Sans 700" pitchFamily="50" charset="0"/>
              </a:rPr>
              <a:t>nd</a:t>
            </a:r>
            <a:r>
              <a:rPr lang="en-AU" sz="1800" i="1" dirty="0">
                <a:solidFill>
                  <a:srgbClr val="00FF00"/>
                </a:solidFill>
                <a:effectLst/>
                <a:latin typeface="Museo Sans 700" pitchFamily="50"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1" y="1772816"/>
            <a:ext cx="9144000" cy="317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a:xfrm>
            <a:off x="0" y="404664"/>
            <a:ext cx="8604448" cy="792088"/>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Clr>
                <a:srgbClr val="FFFF00"/>
              </a:buClr>
              <a:buSzPct val="100000"/>
              <a:buFont typeface="Wingdings" pitchFamily="2" charset="2"/>
              <a:buNone/>
            </a:pPr>
            <a:r>
              <a:rPr lang="en-AU" sz="3200" dirty="0">
                <a:solidFill>
                  <a:srgbClr val="00FF00"/>
                </a:solidFill>
                <a:effectLst/>
                <a:latin typeface="Museo Sans 700" pitchFamily="50" charset="0"/>
              </a:rPr>
              <a:t>A system involving a pressure change.</a:t>
            </a:r>
          </a:p>
        </p:txBody>
      </p:sp>
    </p:spTree>
    <p:extLst>
      <p:ext uri="{BB962C8B-B14F-4D97-AF65-F5344CB8AC3E}">
        <p14:creationId xmlns:p14="http://schemas.microsoft.com/office/powerpoint/2010/main" val="3601417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Clr>
                <a:srgbClr val="FFFF00"/>
              </a:buClr>
              <a:buSzPct val="100000"/>
              <a:buNone/>
            </a:pPr>
            <a:endParaRPr lang="en-AU" sz="3200" i="1" dirty="0">
              <a:solidFill>
                <a:srgbClr val="FFFF00"/>
              </a:solidFill>
              <a:effectLst/>
              <a:latin typeface="Museo Sans 700" pitchFamily="50" charset="0"/>
            </a:endParaRPr>
          </a:p>
          <a:p>
            <a:pPr marL="18288" indent="0">
              <a:buClr>
                <a:srgbClr val="FFFF00"/>
              </a:buClr>
              <a:buSzPct val="100000"/>
              <a:buNone/>
            </a:pPr>
            <a:r>
              <a:rPr lang="en-AU" sz="3200" dirty="0">
                <a:solidFill>
                  <a:srgbClr val="00FF00"/>
                </a:solidFill>
                <a:effectLst/>
                <a:latin typeface="Museo Sans 700" pitchFamily="50" charset="0"/>
              </a:rPr>
              <a:t>Every liquid has a unique equilibrium vapour pressure at a specific temperature. The position of the equilibrium describes the extent to which the liquid is in the vapour phase.</a:t>
            </a:r>
          </a:p>
          <a:p>
            <a:pPr marL="18288" indent="0">
              <a:buClr>
                <a:srgbClr val="FFFF00"/>
              </a:buClr>
              <a:buSzPct val="100000"/>
              <a:buNone/>
            </a:pPr>
            <a:endParaRPr lang="en-AU" sz="3200" dirty="0">
              <a:effectLst/>
              <a:latin typeface="Museo Sans 700" pitchFamily="50" charset="0"/>
            </a:endParaRPr>
          </a:p>
          <a:p>
            <a:pPr marL="18288" indent="0">
              <a:buClr>
                <a:srgbClr val="FFFF00"/>
              </a:buClr>
              <a:buSzPct val="100000"/>
              <a:buNone/>
            </a:pPr>
            <a:r>
              <a:rPr lang="en-AU" sz="3200" b="1" dirty="0">
                <a:solidFill>
                  <a:srgbClr val="FFFF00"/>
                </a:solidFill>
                <a:effectLst/>
                <a:latin typeface="Museo Sans 700" panose="02000000000000000000" pitchFamily="50" charset="0"/>
              </a:rPr>
              <a:t>The greater the vapour pressure, the more the equilibrium lies to the right. This means the more readily the liquid evaporates. In general, the weaker the intermolecular forces between the liquid particles, the greater the vapour pressure.</a:t>
            </a:r>
          </a:p>
        </p:txBody>
      </p:sp>
    </p:spTree>
    <p:extLst>
      <p:ext uri="{BB962C8B-B14F-4D97-AF65-F5344CB8AC3E}">
        <p14:creationId xmlns:p14="http://schemas.microsoft.com/office/powerpoint/2010/main" val="7034997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None/>
            </a:pPr>
            <a:r>
              <a:rPr lang="en-AU" sz="3200" b="1" dirty="0">
                <a:solidFill>
                  <a:srgbClr val="FC68E7"/>
                </a:solidFill>
                <a:effectLst/>
                <a:latin typeface="Museo Sans 900" pitchFamily="50" charset="0"/>
              </a:rPr>
              <a:t>Solution Equilibrium</a:t>
            </a:r>
          </a:p>
          <a:p>
            <a:pPr marL="18288" indent="0">
              <a:buNone/>
            </a:pPr>
            <a:r>
              <a:rPr lang="en-AU" sz="3200" dirty="0">
                <a:solidFill>
                  <a:srgbClr val="00FF00"/>
                </a:solidFill>
                <a:effectLst/>
                <a:latin typeface="Museo Sans 700" pitchFamily="50" charset="0"/>
              </a:rPr>
              <a:t>When a (soluble) solid is placed in a liquid, the solid begins to dissolve. As more solid is added </a:t>
            </a:r>
            <a:r>
              <a:rPr lang="en-AU" sz="3200">
                <a:solidFill>
                  <a:srgbClr val="00FF00"/>
                </a:solidFill>
                <a:effectLst/>
                <a:latin typeface="Museo Sans 700" pitchFamily="50" charset="0"/>
              </a:rPr>
              <a:t>and saturation </a:t>
            </a:r>
            <a:r>
              <a:rPr lang="en-AU" sz="3200" dirty="0">
                <a:solidFill>
                  <a:srgbClr val="00FF00"/>
                </a:solidFill>
                <a:effectLst/>
                <a:latin typeface="Museo Sans 700" pitchFamily="50" charset="0"/>
              </a:rPr>
              <a:t>is achieved, it continues to dissolve but at the same time, some of the dissolved particles crystallise </a:t>
            </a:r>
            <a:r>
              <a:rPr lang="en-AU" sz="3200">
                <a:solidFill>
                  <a:srgbClr val="00FF00"/>
                </a:solidFill>
                <a:effectLst/>
                <a:latin typeface="Museo Sans 700" pitchFamily="50" charset="0"/>
              </a:rPr>
              <a:t>to re-form solid.</a:t>
            </a:r>
            <a:endParaRPr lang="en-AU" sz="3200" dirty="0">
              <a:solidFill>
                <a:srgbClr val="00FF00"/>
              </a:solidFill>
              <a:effectLst/>
              <a:latin typeface="Museo Sans 700" pitchFamily="50" charset="0"/>
            </a:endParaRPr>
          </a:p>
          <a:p>
            <a:pPr marL="18288" indent="0">
              <a:buClr>
                <a:srgbClr val="FFFF00"/>
              </a:buClr>
              <a:buSzPct val="100000"/>
              <a:buNone/>
            </a:pPr>
            <a:r>
              <a:rPr lang="en-AU" sz="3200" dirty="0">
                <a:solidFill>
                  <a:srgbClr val="FFFF00"/>
                </a:solidFill>
                <a:effectLst/>
                <a:latin typeface="Museo Sans 700" pitchFamily="50" charset="0"/>
              </a:rPr>
              <a:t>At the point of saturation the rate of dissolution will equal the rate of crystallisation and equilibrium will be achieved. </a:t>
            </a:r>
          </a:p>
          <a:p>
            <a:pPr marL="18288" indent="0">
              <a:buClr>
                <a:srgbClr val="FFFF00"/>
              </a:buClr>
              <a:buSzPct val="100000"/>
              <a:buNone/>
            </a:pPr>
            <a:r>
              <a:rPr lang="en-AU" sz="3200" dirty="0">
                <a:solidFill>
                  <a:srgbClr val="00FF00"/>
                </a:solidFill>
                <a:effectLst/>
                <a:latin typeface="Museo Sans 700" pitchFamily="50" charset="0"/>
              </a:rPr>
              <a:t>The amount of solid will remain constant as will the concentration of the ions in solution (so long as no changes are made to the system). </a:t>
            </a:r>
            <a:endParaRPr lang="en-AU" sz="3200" i="1" dirty="0">
              <a:solidFill>
                <a:srgbClr val="00FF00"/>
              </a:solidFill>
              <a:effectLst/>
              <a:latin typeface="Museo Sans 700" pitchFamily="50" charset="0"/>
            </a:endParaRPr>
          </a:p>
        </p:txBody>
      </p:sp>
    </p:spTree>
    <p:extLst>
      <p:ext uri="{BB962C8B-B14F-4D97-AF65-F5344CB8AC3E}">
        <p14:creationId xmlns:p14="http://schemas.microsoft.com/office/powerpoint/2010/main" val="4169135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lgn="ctr">
              <a:buNone/>
            </a:pPr>
            <a:r>
              <a:rPr lang="en-AU" sz="3200" dirty="0">
                <a:solidFill>
                  <a:srgbClr val="00FF00"/>
                </a:solidFill>
                <a:effectLst/>
                <a:latin typeface="Museo Sans 700" pitchFamily="50" charset="0"/>
              </a:rPr>
              <a:t>e.g. </a:t>
            </a:r>
            <a:r>
              <a:rPr lang="en-AU" sz="3200" dirty="0" err="1">
                <a:solidFill>
                  <a:srgbClr val="00FF00"/>
                </a:solidFill>
                <a:effectLst/>
                <a:latin typeface="Museo Sans 700" pitchFamily="50" charset="0"/>
              </a:rPr>
              <a:t>NaC</a:t>
            </a:r>
            <a:r>
              <a:rPr lang="en-AU" sz="3200" i="1" dirty="0" err="1">
                <a:solidFill>
                  <a:srgbClr val="00FF00"/>
                </a:solidFill>
                <a:effectLst/>
                <a:latin typeface="Museo Sans 700" pitchFamily="50" charset="0"/>
              </a:rPr>
              <a:t>l</a:t>
            </a:r>
            <a:r>
              <a:rPr lang="en-AU" sz="3200" baseline="-25000" dirty="0">
                <a:solidFill>
                  <a:srgbClr val="00FF00"/>
                </a:solidFill>
                <a:effectLst/>
                <a:latin typeface="Museo Sans 700" pitchFamily="50" charset="0"/>
              </a:rPr>
              <a:t>(s)</a:t>
            </a:r>
            <a:r>
              <a:rPr lang="en-AU" sz="3200" dirty="0">
                <a:solidFill>
                  <a:srgbClr val="00FF00"/>
                </a:solidFill>
                <a:effectLst/>
                <a:latin typeface="Museo Sans 700" pitchFamily="50" charset="0"/>
              </a:rPr>
              <a:t>   ⇌   Na</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C</a:t>
            </a:r>
            <a:r>
              <a:rPr lang="en-AU" sz="3200" i="1" dirty="0">
                <a:solidFill>
                  <a:srgbClr val="00FF00"/>
                </a:solidFill>
                <a:effectLst/>
                <a:latin typeface="Museo Sans 700" pitchFamily="50" charset="0"/>
              </a:rPr>
              <a:t>l</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endParaRPr lang="en-AU" sz="3200" dirty="0">
              <a:solidFill>
                <a:srgbClr val="00FF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endParaRPr lang="en-AU" sz="3200" i="1" dirty="0">
              <a:solidFill>
                <a:srgbClr val="FF6600"/>
              </a:solidFill>
              <a:effectLst/>
              <a:latin typeface="Museo Sans 700" pitchFamily="50" charset="0"/>
            </a:endParaRPr>
          </a:p>
          <a:p>
            <a:pPr marL="18288" indent="0" algn="ctr">
              <a:buNone/>
            </a:pPr>
            <a:r>
              <a:rPr lang="en-AU" sz="2000" i="1" dirty="0">
                <a:solidFill>
                  <a:srgbClr val="FF6600"/>
                </a:solidFill>
                <a:effectLst/>
                <a:latin typeface="Museo Sans 700" pitchFamily="50" charset="0"/>
              </a:rPr>
              <a:t>                                                                                           </a:t>
            </a:r>
            <a:r>
              <a:rPr lang="en-AU" sz="1800" i="1" dirty="0">
                <a:solidFill>
                  <a:srgbClr val="FF6600"/>
                </a:solidFill>
                <a:effectLst/>
                <a:latin typeface="Museo Sans 700" pitchFamily="50" charset="0"/>
              </a:rPr>
              <a:t>            </a:t>
            </a:r>
            <a:r>
              <a:rPr lang="en-AU" sz="1800" i="1" dirty="0">
                <a:solidFill>
                  <a:srgbClr val="00FF00"/>
                </a:solidFill>
                <a:effectLst/>
                <a:latin typeface="Museo Sans 700" pitchFamily="50" charset="0"/>
              </a:rPr>
              <a:t>(Marr 2006)</a:t>
            </a:r>
            <a:endParaRPr lang="en-AU" sz="2000" i="1" dirty="0">
              <a:solidFill>
                <a:srgbClr val="00FF00"/>
              </a:solidFill>
              <a:effectLst/>
              <a:latin typeface="Museo Sans 700" pitchFamily="50" charset="0"/>
            </a:endParaRPr>
          </a:p>
        </p:txBody>
      </p:sp>
      <p:pic>
        <p:nvPicPr>
          <p:cNvPr id="3" name="Picture 2" descr="http://images.slideplayer.com/16/5244321/slides/slide_26.jpg"/>
          <p:cNvPicPr/>
          <p:nvPr/>
        </p:nvPicPr>
        <p:blipFill rotWithShape="1">
          <a:blip r:embed="rId2" cstate="print">
            <a:extLst>
              <a:ext uri="{28A0092B-C50C-407E-A947-70E740481C1C}">
                <a14:useLocalDpi xmlns:a14="http://schemas.microsoft.com/office/drawing/2010/main" val="0"/>
              </a:ext>
            </a:extLst>
          </a:blip>
          <a:srcRect t="4823" r="10285" b="7360"/>
          <a:stretch/>
        </p:blipFill>
        <p:spPr bwMode="auto">
          <a:xfrm>
            <a:off x="1403648" y="1052736"/>
            <a:ext cx="6264696" cy="4680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8526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fade">
                                      <p:cBhvr>
                                        <p:cTn id="1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None/>
            </a:pPr>
            <a:r>
              <a:rPr lang="en-US" sz="3200" dirty="0">
                <a:solidFill>
                  <a:srgbClr val="00FF00"/>
                </a:solidFill>
                <a:effectLst/>
                <a:latin typeface="Museo Sans 700" pitchFamily="50" charset="0"/>
              </a:rPr>
              <a:t>What would happen to the system if the temperature of the system were increased? </a:t>
            </a:r>
          </a:p>
          <a:p>
            <a:pPr marL="18288" indent="0">
              <a:buNone/>
            </a:pPr>
            <a:r>
              <a:rPr lang="en-US" sz="3200" i="1" dirty="0">
                <a:solidFill>
                  <a:srgbClr val="FFFF00"/>
                </a:solidFill>
                <a:effectLst/>
                <a:latin typeface="Museo Sans 700" panose="02000000000000000000" pitchFamily="50" charset="0"/>
              </a:rPr>
              <a:t>If the temperature is increased more solid particles will have sufficient energy to dissolve into the solution and the rate of dissolution increases. Soon after, the rate of crystallization increases until the rate of crystallization equals the rate of dissolution and a new equilibrium is established. At this new equilibrium, the amount of solid would be less and the concentration of the solution will be greater.</a:t>
            </a:r>
            <a:endParaRPr lang="en-AU" sz="3200" b="1" dirty="0">
              <a:solidFill>
                <a:srgbClr val="FFFF00"/>
              </a:solidFill>
              <a:effectLst/>
              <a:latin typeface="Museo Sans 700" panose="02000000000000000000" pitchFamily="50" charset="0"/>
            </a:endParaRPr>
          </a:p>
          <a:p>
            <a:pPr marL="18288" indent="0">
              <a:buNone/>
            </a:pPr>
            <a:endParaRPr lang="en-US" sz="3200" dirty="0">
              <a:solidFill>
                <a:srgbClr val="00FF00"/>
              </a:solidFill>
              <a:effectLst/>
              <a:latin typeface="Museo Sans 700" pitchFamily="50" charset="0"/>
            </a:endParaRPr>
          </a:p>
        </p:txBody>
      </p:sp>
    </p:spTree>
    <p:extLst>
      <p:ext uri="{BB962C8B-B14F-4D97-AF65-F5344CB8AC3E}">
        <p14:creationId xmlns:p14="http://schemas.microsoft.com/office/powerpoint/2010/main" val="2355788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FC68E7"/>
                </a:solidFill>
                <a:effectLst/>
                <a:latin typeface="Museo Sans 900" pitchFamily="50" charset="0"/>
              </a:rPr>
              <a:t>Chemical Systems</a:t>
            </a:r>
            <a:endParaRPr lang="en-AU" sz="3200" b="1" dirty="0">
              <a:solidFill>
                <a:srgbClr val="FC68E7"/>
              </a:solidFill>
              <a:effectLst/>
              <a:latin typeface="Museo Sans 900" pitchFamily="50" charset="0"/>
            </a:endParaRPr>
          </a:p>
          <a:p>
            <a:pPr marL="18288" indent="0">
              <a:buNone/>
            </a:pPr>
            <a:r>
              <a:rPr lang="en-AU" sz="3200" dirty="0">
                <a:solidFill>
                  <a:srgbClr val="00FF00"/>
                </a:solidFill>
                <a:effectLst/>
                <a:latin typeface="Museo Sans 700" pitchFamily="50" charset="0"/>
              </a:rPr>
              <a:t>In chemical systems, the equilibrium in closed systems exists between the reactants and the products.</a:t>
            </a:r>
            <a:endParaRPr lang="en-AU" sz="3200" b="1" dirty="0">
              <a:solidFill>
                <a:srgbClr val="00FF00"/>
              </a:solidFill>
              <a:effectLst/>
              <a:latin typeface="Museo Sans 700" pitchFamily="50" charset="0"/>
            </a:endParaRPr>
          </a:p>
          <a:p>
            <a:pPr marL="18288" indent="0" algn="ctr">
              <a:buNone/>
            </a:pPr>
            <a:r>
              <a:rPr lang="en-US" sz="3200" dirty="0">
                <a:solidFill>
                  <a:srgbClr val="00FF00"/>
                </a:solidFill>
                <a:effectLst/>
                <a:latin typeface="Museo Sans 700" pitchFamily="50" charset="0"/>
              </a:rPr>
              <a:t>e.g. 2NO</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N</a:t>
            </a:r>
            <a:r>
              <a:rPr lang="en-US" sz="3200" baseline="-25000" dirty="0">
                <a:solidFill>
                  <a:srgbClr val="00FF00"/>
                </a:solidFill>
                <a:effectLst/>
                <a:latin typeface="Museo Sans 700" pitchFamily="50" charset="0"/>
              </a:rPr>
              <a:t>2</a:t>
            </a:r>
            <a:r>
              <a:rPr lang="en-US" sz="3200" dirty="0">
                <a:solidFill>
                  <a:srgbClr val="00FF00"/>
                </a:solidFill>
                <a:effectLst/>
                <a:latin typeface="Museo Sans 700" pitchFamily="50" charset="0"/>
              </a:rPr>
              <a:t>O</a:t>
            </a:r>
            <a:r>
              <a:rPr lang="en-US" sz="3200" baseline="-25000" dirty="0">
                <a:solidFill>
                  <a:srgbClr val="00FF00"/>
                </a:solidFill>
                <a:effectLst/>
                <a:latin typeface="Museo Sans 700" pitchFamily="50" charset="0"/>
              </a:rPr>
              <a:t>4(g)</a:t>
            </a:r>
            <a:r>
              <a:rPr lang="en-US" sz="3200" dirty="0">
                <a:solidFill>
                  <a:srgbClr val="00FF00"/>
                </a:solidFill>
                <a:effectLst/>
                <a:latin typeface="Museo Sans 700" pitchFamily="50" charset="0"/>
              </a:rPr>
              <a:t>                                                                   </a:t>
            </a:r>
          </a:p>
          <a:p>
            <a:pPr marL="18288" indent="0">
              <a:buNone/>
            </a:pPr>
            <a:r>
              <a:rPr lang="en-US" sz="3200" dirty="0">
                <a:solidFill>
                  <a:srgbClr val="00FF00"/>
                </a:solidFill>
                <a:effectLst/>
                <a:latin typeface="Museo Sans 700" pitchFamily="50" charset="0"/>
              </a:rPr>
              <a:t>                              brown       </a:t>
            </a:r>
            <a:r>
              <a:rPr lang="en-US" sz="3200" dirty="0" err="1">
                <a:solidFill>
                  <a:srgbClr val="00FF00"/>
                </a:solidFill>
                <a:effectLst/>
                <a:latin typeface="Museo Sans 700" pitchFamily="50" charset="0"/>
              </a:rPr>
              <a:t>colourless</a:t>
            </a:r>
            <a:endParaRPr lang="en-AU" sz="3200" b="1" dirty="0">
              <a:solidFill>
                <a:srgbClr val="00FF00"/>
              </a:solidFill>
              <a:effectLst/>
              <a:latin typeface="Museo Sans 700" pitchFamily="50" charset="0"/>
            </a:endParaRPr>
          </a:p>
          <a:p>
            <a:pPr marL="18288" indent="0">
              <a:buNone/>
            </a:pPr>
            <a:r>
              <a:rPr lang="en-US" sz="3200" b="1"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In an equilibrium system, the relationship between the concentration of reactants and products has been (experimentally) determined to be a constant at a specific temperature.</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969927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1124744"/>
            <a:ext cx="9114543" cy="5616624"/>
          </a:xfrm>
        </p:spPr>
        <p:txBody>
          <a:bodyPr anchor="t">
            <a:normAutofit/>
          </a:bodyPr>
          <a:lstStyle/>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a:p>
            <a:pPr marL="18288" indent="0">
              <a:buNone/>
            </a:pPr>
            <a:r>
              <a:rPr lang="en-AU" sz="2800" b="1" dirty="0">
                <a:solidFill>
                  <a:srgbClr val="FFFF00"/>
                </a:solidFill>
                <a:effectLst/>
                <a:latin typeface="Museo Sans 700" pitchFamily="50" charset="0"/>
              </a:rPr>
              <a:t>                                                                                </a:t>
            </a:r>
            <a:r>
              <a:rPr lang="en-AU" sz="1400" dirty="0">
                <a:solidFill>
                  <a:srgbClr val="FFFF00"/>
                </a:solidFill>
                <a:effectLst/>
                <a:latin typeface="Museo Sans 700" pitchFamily="50" charset="0"/>
              </a:rPr>
              <a:t>(Energy Diagrams 2012)</a:t>
            </a:r>
          </a:p>
        </p:txBody>
      </p:sp>
      <p:grpSp>
        <p:nvGrpSpPr>
          <p:cNvPr id="5" name="Group 4"/>
          <p:cNvGrpSpPr/>
          <p:nvPr/>
        </p:nvGrpSpPr>
        <p:grpSpPr>
          <a:xfrm>
            <a:off x="107504" y="1196752"/>
            <a:ext cx="8928991" cy="4248473"/>
            <a:chOff x="0" y="95624"/>
            <a:chExt cx="6263341" cy="1960283"/>
          </a:xfrm>
        </p:grpSpPr>
        <p:pic>
          <p:nvPicPr>
            <p:cNvPr id="6" name="Picture 5" descr="http://4.bp.blogspot.com/-L5N1CemuExs/Tzh47b5QYRI/AAAAAAAAABs/VfFatas0ASs/s1600/exo.gif"/>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95624"/>
              <a:ext cx="3089835" cy="1960282"/>
            </a:xfrm>
            <a:prstGeom prst="rect">
              <a:avLst/>
            </a:prstGeom>
            <a:noFill/>
            <a:ln>
              <a:noFill/>
            </a:ln>
          </p:spPr>
        </p:pic>
        <p:pic>
          <p:nvPicPr>
            <p:cNvPr id="7" name="Picture 6" descr="http://1.bp.blogspot.com/-NJ5fZJGdvPE/Tzh5FP-uX8I/AAAAAAAAAB0/36HrZdDvyw0/s1600/endo.gif"/>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t="1205"/>
            <a:stretch/>
          </p:blipFill>
          <p:spPr bwMode="auto">
            <a:xfrm>
              <a:off x="3018118" y="95624"/>
              <a:ext cx="3245223" cy="1960283"/>
            </a:xfrm>
            <a:prstGeom prst="rect">
              <a:avLst/>
            </a:prstGeom>
            <a:noFill/>
            <a:ln>
              <a:noFill/>
            </a:ln>
          </p:spPr>
        </p:pic>
      </p:grpSp>
    </p:spTree>
    <p:extLst>
      <p:ext uri="{BB962C8B-B14F-4D97-AF65-F5344CB8AC3E}">
        <p14:creationId xmlns:p14="http://schemas.microsoft.com/office/powerpoint/2010/main" val="4128434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US" sz="3200" dirty="0">
                <a:solidFill>
                  <a:srgbClr val="00FF00"/>
                </a:solidFill>
                <a:effectLst/>
                <a:latin typeface="Museo Sans 700" pitchFamily="50" charset="0"/>
              </a:rPr>
              <a:t>The equilibrium constant (or law) expression shows the relationship between the equilibrium concentration of the reactants and products and the equilibrium constant (K</a:t>
            </a:r>
            <a:r>
              <a:rPr lang="en-US" sz="3200" baseline="-25000" dirty="0">
                <a:solidFill>
                  <a:srgbClr val="00FF00"/>
                </a:solidFill>
                <a:effectLst/>
                <a:latin typeface="Museo Sans 700" pitchFamily="50" charset="0"/>
              </a:rPr>
              <a:t>c</a:t>
            </a: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For the general equation:</a:t>
            </a:r>
            <a:endParaRPr lang="en-AU" sz="3200" b="1" dirty="0">
              <a:solidFill>
                <a:srgbClr val="00FF00"/>
              </a:solidFill>
              <a:effectLst/>
              <a:latin typeface="Museo Sans 700" pitchFamily="50" charset="0"/>
            </a:endParaRPr>
          </a:p>
          <a:p>
            <a:pPr marL="18288" indent="0" algn="ctr">
              <a:buNone/>
            </a:pPr>
            <a:r>
              <a:rPr lang="en-US" sz="3200" dirty="0">
                <a:solidFill>
                  <a:srgbClr val="00FF00"/>
                </a:solidFill>
                <a:effectLst/>
                <a:latin typeface="Museo Sans 700" pitchFamily="50" charset="0"/>
              </a:rPr>
              <a:t> </a:t>
            </a:r>
            <a:r>
              <a:rPr lang="en-US" sz="3200" dirty="0" err="1">
                <a:solidFill>
                  <a:srgbClr val="00FF00"/>
                </a:solidFill>
                <a:effectLst/>
                <a:latin typeface="Museo Sans 700" pitchFamily="50" charset="0"/>
              </a:rPr>
              <a:t>aA</a:t>
            </a:r>
            <a:r>
              <a:rPr lang="en-US" sz="3200" baseline="-25000" dirty="0">
                <a:solidFill>
                  <a:srgbClr val="00FF00"/>
                </a:solidFill>
                <a:effectLst/>
                <a:latin typeface="Museo Sans 700" pitchFamily="50" charset="0"/>
              </a:rPr>
              <a:t>(g)</a:t>
            </a:r>
            <a:r>
              <a:rPr lang="en-US" sz="3200" dirty="0">
                <a:solidFill>
                  <a:srgbClr val="00FF00"/>
                </a:solidFill>
                <a:effectLst/>
                <a:latin typeface="Museo Sans 700" pitchFamily="50" charset="0"/>
              </a:rPr>
              <a:t>  +  </a:t>
            </a:r>
            <a:r>
              <a:rPr lang="en-US" sz="3200" dirty="0" err="1">
                <a:solidFill>
                  <a:srgbClr val="00FF00"/>
                </a:solidFill>
                <a:effectLst/>
                <a:latin typeface="Museo Sans 700" pitchFamily="50" charset="0"/>
              </a:rPr>
              <a:t>bB</a:t>
            </a:r>
            <a:r>
              <a:rPr lang="en-US" sz="3200" baseline="-25000" dirty="0">
                <a:solidFill>
                  <a:srgbClr val="00FF00"/>
                </a:solidFill>
                <a:effectLst/>
                <a:latin typeface="Museo Sans 700" pitchFamily="50" charset="0"/>
              </a:rPr>
              <a:t>(g)</a:t>
            </a:r>
            <a:r>
              <a:rPr lang="en-US" sz="3200" dirty="0">
                <a:solidFill>
                  <a:srgbClr val="00FF00"/>
                </a:solidFill>
                <a:effectLst/>
                <a:latin typeface="Museo Sans 700" pitchFamily="50" charset="0"/>
              </a:rPr>
              <a:t>   ⇌   </a:t>
            </a:r>
            <a:r>
              <a:rPr lang="en-US" sz="3200" dirty="0" err="1">
                <a:solidFill>
                  <a:srgbClr val="00FF00"/>
                </a:solidFill>
                <a:effectLst/>
                <a:latin typeface="Museo Sans 700" pitchFamily="50" charset="0"/>
              </a:rPr>
              <a:t>cC</a:t>
            </a:r>
            <a:r>
              <a:rPr lang="en-US" sz="3200" baseline="-25000" dirty="0">
                <a:solidFill>
                  <a:srgbClr val="00FF00"/>
                </a:solidFill>
                <a:effectLst/>
                <a:latin typeface="Museo Sans 700" pitchFamily="50" charset="0"/>
              </a:rPr>
              <a:t>(g)</a:t>
            </a:r>
            <a:r>
              <a:rPr lang="en-US" sz="3200" dirty="0">
                <a:solidFill>
                  <a:srgbClr val="00FF00"/>
                </a:solidFill>
                <a:effectLst/>
                <a:latin typeface="Museo Sans 700" pitchFamily="50" charset="0"/>
              </a:rPr>
              <a:t>  +  </a:t>
            </a:r>
            <a:r>
              <a:rPr lang="en-US" sz="3200" dirty="0" err="1">
                <a:solidFill>
                  <a:srgbClr val="00FF00"/>
                </a:solidFill>
                <a:effectLst/>
                <a:latin typeface="Museo Sans 700" pitchFamily="50" charset="0"/>
              </a:rPr>
              <a:t>dD</a:t>
            </a:r>
            <a:r>
              <a:rPr lang="en-US" sz="3200" baseline="-25000" dirty="0">
                <a:solidFill>
                  <a:srgbClr val="00FF00"/>
                </a:solidFill>
                <a:effectLst/>
                <a:latin typeface="Museo Sans 700" pitchFamily="50" charset="0"/>
              </a:rPr>
              <a:t>(g)</a:t>
            </a:r>
            <a:endParaRPr lang="en-AU" sz="3200" b="1"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it is given as:</a:t>
            </a:r>
          </a:p>
          <a:p>
            <a:pPr marL="18288" indent="0">
              <a:buNone/>
            </a:pPr>
            <a:endParaRPr lang="en-AU" sz="3200" b="1" dirty="0">
              <a:solidFill>
                <a:srgbClr val="FF6600"/>
              </a:solidFill>
              <a:effectLst/>
              <a:latin typeface="Museo Sans 700" pitchFamily="50" charset="0"/>
            </a:endParaRPr>
          </a:p>
        </p:txBody>
      </p:sp>
      <p:pic>
        <p:nvPicPr>
          <p:cNvPr id="2050" name="Picture 2"/>
          <p:cNvPicPr>
            <a:picLocks noChangeAspect="1" noChangeArrowheads="1"/>
          </p:cNvPicPr>
          <p:nvPr/>
        </p:nvPicPr>
        <p:blipFill>
          <a:blip r:embed="rId2">
            <a:duotone>
              <a:schemeClr val="accent1">
                <a:shade val="45000"/>
                <a:satMod val="135000"/>
              </a:schemeClr>
              <a:prstClr val="white"/>
            </a:duotone>
            <a:lum bright="40000" contrast="40000"/>
            <a:extLst>
              <a:ext uri="{28A0092B-C50C-407E-A947-70E740481C1C}">
                <a14:useLocalDpi xmlns:a14="http://schemas.microsoft.com/office/drawing/2010/main" val="0"/>
              </a:ext>
            </a:extLst>
          </a:blip>
          <a:srcRect/>
          <a:stretch>
            <a:fillRect/>
          </a:stretch>
        </p:blipFill>
        <p:spPr bwMode="auto">
          <a:xfrm>
            <a:off x="-9335634" y="4653136"/>
            <a:ext cx="26581042" cy="199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22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1340768"/>
            <a:ext cx="9114543" cy="4293096"/>
          </a:xfrm>
        </p:spPr>
        <p:txBody>
          <a:bodyPr anchor="t">
            <a:noAutofit/>
          </a:bodyPr>
          <a:lstStyle/>
          <a:p>
            <a:pPr marL="18288" indent="0">
              <a:buNone/>
            </a:pPr>
            <a:r>
              <a:rPr lang="en-AU" sz="3200" dirty="0">
                <a:solidFill>
                  <a:srgbClr val="00FF00"/>
                </a:solidFill>
                <a:effectLst/>
                <a:latin typeface="Museo Sans 700" pitchFamily="50" charset="0"/>
              </a:rPr>
              <a:t>It is important to note that only aqueous and gaseous species are included in the equilibrium constant expression as the concentrations of solids and liquids are said to be constant from one reaction to the next (concentration is said to be related to density and molar mass of which both remain constant).</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968953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US" sz="3200" dirty="0">
                <a:solidFill>
                  <a:srgbClr val="00FF00"/>
                </a:solidFill>
                <a:effectLst/>
                <a:latin typeface="Museo Sans 700" pitchFamily="50" charset="0"/>
              </a:rPr>
              <a:t>No matter what the initial concentrations of the reactants or products, the value of the equilibrium constant will always be the same (provided it is measured under the same temperature conditions).</a:t>
            </a:r>
          </a:p>
          <a:p>
            <a:pPr marL="18288" indent="0" algn="ctr">
              <a:buNone/>
            </a:pPr>
            <a:r>
              <a:rPr lang="en-US" sz="3200" b="1" dirty="0">
                <a:solidFill>
                  <a:srgbClr val="00FF00"/>
                </a:solidFill>
                <a:effectLst/>
                <a:latin typeface="Museo Sans 700" pitchFamily="50" charset="0"/>
              </a:rPr>
              <a:t>PC</a:t>
            </a:r>
            <a:r>
              <a:rPr lang="en-US" sz="3200" b="1" i="1" dirty="0">
                <a:solidFill>
                  <a:srgbClr val="00FF00"/>
                </a:solidFill>
                <a:effectLst/>
                <a:latin typeface="Museo Sans 700" pitchFamily="50" charset="0"/>
              </a:rPr>
              <a:t>l</a:t>
            </a:r>
            <a:r>
              <a:rPr lang="en-US" sz="3200" b="1" baseline="-25000" dirty="0">
                <a:solidFill>
                  <a:srgbClr val="00FF00"/>
                </a:solidFill>
                <a:effectLst/>
                <a:latin typeface="Museo Sans 700" pitchFamily="50" charset="0"/>
              </a:rPr>
              <a:t>3(g)</a:t>
            </a:r>
            <a:r>
              <a:rPr lang="en-US" sz="3200" b="1" dirty="0">
                <a:solidFill>
                  <a:srgbClr val="00FF00"/>
                </a:solidFill>
                <a:effectLst/>
                <a:latin typeface="Museo Sans 700" pitchFamily="50" charset="0"/>
              </a:rPr>
              <a:t> + C</a:t>
            </a:r>
            <a:r>
              <a:rPr lang="en-US" sz="3200" b="1" i="1" dirty="0">
                <a:solidFill>
                  <a:srgbClr val="00FF00"/>
                </a:solidFill>
                <a:effectLst/>
                <a:latin typeface="Museo Sans 700" pitchFamily="50" charset="0"/>
              </a:rPr>
              <a:t>l</a:t>
            </a:r>
            <a:r>
              <a:rPr lang="en-US" sz="3200" b="1" baseline="-25000" dirty="0">
                <a:solidFill>
                  <a:srgbClr val="00FF00"/>
                </a:solidFill>
                <a:effectLst/>
                <a:latin typeface="Museo Sans 700" pitchFamily="50" charset="0"/>
              </a:rPr>
              <a:t>2(g)</a:t>
            </a:r>
            <a:r>
              <a:rPr lang="en-US" sz="3200" b="1" dirty="0">
                <a:solidFill>
                  <a:srgbClr val="00FF00"/>
                </a:solidFill>
                <a:effectLst/>
                <a:latin typeface="Museo Sans 700" pitchFamily="50" charset="0"/>
              </a:rPr>
              <a:t> </a:t>
            </a:r>
            <a:r>
              <a:rPr lang="en-US" sz="3200" dirty="0">
                <a:solidFill>
                  <a:srgbClr val="00FF00"/>
                </a:solidFill>
                <a:effectLst/>
                <a:latin typeface="Museo Sans 700" pitchFamily="50" charset="0"/>
              </a:rPr>
              <a:t>⇌ PC</a:t>
            </a:r>
            <a:r>
              <a:rPr lang="en-US" sz="3200" i="1" dirty="0">
                <a:solidFill>
                  <a:srgbClr val="00FF00"/>
                </a:solidFill>
                <a:effectLst/>
                <a:latin typeface="Museo Sans 700" pitchFamily="50" charset="0"/>
              </a:rPr>
              <a:t>l</a:t>
            </a:r>
            <a:r>
              <a:rPr lang="en-US" sz="3200" baseline="-25000" dirty="0">
                <a:solidFill>
                  <a:srgbClr val="00FF00"/>
                </a:solidFill>
                <a:effectLst/>
                <a:latin typeface="Museo Sans 700" pitchFamily="50" charset="0"/>
              </a:rPr>
              <a:t>5(g)</a:t>
            </a:r>
          </a:p>
          <a:p>
            <a:pPr marL="18288" indent="0" algn="ctr">
              <a:buNone/>
            </a:pPr>
            <a:endParaRPr lang="en-US" sz="3200" b="1" baseline="-25000" dirty="0">
              <a:solidFill>
                <a:srgbClr val="00FF00"/>
              </a:solidFill>
              <a:effectLst/>
              <a:latin typeface="Museo Sans 700" pitchFamily="50" charset="0"/>
            </a:endParaRPr>
          </a:p>
          <a:p>
            <a:pPr marL="18288" indent="0" algn="ctr">
              <a:buNone/>
            </a:pPr>
            <a:r>
              <a:rPr lang="en-US" sz="3200" b="1"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p:txBody>
      </p:sp>
      <p:graphicFrame>
        <p:nvGraphicFramePr>
          <p:cNvPr id="3" name="Table 3">
            <a:extLst>
              <a:ext uri="{FF2B5EF4-FFF2-40B4-BE49-F238E27FC236}">
                <a16:creationId xmlns:a16="http://schemas.microsoft.com/office/drawing/2014/main" id="{226E297E-3BA5-4A5B-A908-04E6E2158488}"/>
              </a:ext>
            </a:extLst>
          </p:cNvPr>
          <p:cNvGraphicFramePr>
            <a:graphicFrameLocks noGrp="1"/>
          </p:cNvGraphicFramePr>
          <p:nvPr>
            <p:extLst>
              <p:ext uri="{D42A27DB-BD31-4B8C-83A1-F6EECF244321}">
                <p14:modId xmlns:p14="http://schemas.microsoft.com/office/powerpoint/2010/main" val="3317591770"/>
              </p:ext>
            </p:extLst>
          </p:nvPr>
        </p:nvGraphicFramePr>
        <p:xfrm>
          <a:off x="53644" y="3275317"/>
          <a:ext cx="8910844" cy="34593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793612205"/>
                    </a:ext>
                  </a:extLst>
                </a:gridCol>
                <a:gridCol w="1368152">
                  <a:extLst>
                    <a:ext uri="{9D8B030D-6E8A-4147-A177-3AD203B41FA5}">
                      <a16:colId xmlns:a16="http://schemas.microsoft.com/office/drawing/2014/main" val="1042250927"/>
                    </a:ext>
                  </a:extLst>
                </a:gridCol>
                <a:gridCol w="1167473">
                  <a:extLst>
                    <a:ext uri="{9D8B030D-6E8A-4147-A177-3AD203B41FA5}">
                      <a16:colId xmlns:a16="http://schemas.microsoft.com/office/drawing/2014/main" val="2611409377"/>
                    </a:ext>
                  </a:extLst>
                </a:gridCol>
                <a:gridCol w="1153899">
                  <a:extLst>
                    <a:ext uri="{9D8B030D-6E8A-4147-A177-3AD203B41FA5}">
                      <a16:colId xmlns:a16="http://schemas.microsoft.com/office/drawing/2014/main" val="1783194146"/>
                    </a:ext>
                  </a:extLst>
                </a:gridCol>
                <a:gridCol w="3277104">
                  <a:extLst>
                    <a:ext uri="{9D8B030D-6E8A-4147-A177-3AD203B41FA5}">
                      <a16:colId xmlns:a16="http://schemas.microsoft.com/office/drawing/2014/main" val="2720709245"/>
                    </a:ext>
                  </a:extLst>
                </a:gridCol>
              </a:tblGrid>
              <a:tr h="731505">
                <a:tc>
                  <a:txBody>
                    <a:bodyPr/>
                    <a:lstStyle/>
                    <a:p>
                      <a:endParaRPr lang="en-AU" dirty="0"/>
                    </a:p>
                  </a:txBody>
                  <a:tcPr/>
                </a:tc>
                <a:tc>
                  <a:txBody>
                    <a:bodyPr/>
                    <a:lstStyle/>
                    <a:p>
                      <a:pPr algn="ctr"/>
                      <a:r>
                        <a:rPr lang="en-US" sz="2400" dirty="0">
                          <a:latin typeface="Museo Sans 700" panose="02000000000000000000" pitchFamily="50" charset="0"/>
                        </a:rPr>
                        <a:t>[PC</a:t>
                      </a:r>
                      <a:r>
                        <a:rPr lang="en-US" sz="2400" i="1" dirty="0">
                          <a:latin typeface="Museo Sans 700" panose="02000000000000000000" pitchFamily="50" charset="0"/>
                        </a:rPr>
                        <a:t>l</a:t>
                      </a:r>
                      <a:r>
                        <a:rPr lang="en-US" sz="2400" baseline="-25000" dirty="0">
                          <a:latin typeface="Museo Sans 700" panose="02000000000000000000" pitchFamily="50" charset="0"/>
                        </a:rPr>
                        <a:t>3</a:t>
                      </a:r>
                      <a:r>
                        <a:rPr lang="en-US" sz="2400" dirty="0">
                          <a:latin typeface="Museo Sans 700" panose="02000000000000000000" pitchFamily="50" charset="0"/>
                        </a:rPr>
                        <a:t>]</a:t>
                      </a:r>
                      <a:endParaRPr lang="en-AU" sz="2400" dirty="0">
                        <a:latin typeface="Museo Sans 700" panose="02000000000000000000" pitchFamily="50"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useo Sans 700" panose="02000000000000000000" pitchFamily="50" charset="0"/>
                        </a:rPr>
                        <a:t>[C</a:t>
                      </a:r>
                      <a:r>
                        <a:rPr lang="en-US" sz="2400" i="1" dirty="0">
                          <a:latin typeface="Museo Sans 700" panose="02000000000000000000" pitchFamily="50" charset="0"/>
                        </a:rPr>
                        <a:t>l</a:t>
                      </a:r>
                      <a:r>
                        <a:rPr lang="en-US" sz="2400" i="1" baseline="-25000" dirty="0">
                          <a:latin typeface="Museo Sans 700" panose="02000000000000000000" pitchFamily="50" charset="0"/>
                        </a:rPr>
                        <a:t>2</a:t>
                      </a:r>
                      <a:r>
                        <a:rPr lang="en-US" sz="2400" dirty="0">
                          <a:latin typeface="Museo Sans 700" panose="02000000000000000000" pitchFamily="50" charset="0"/>
                        </a:rPr>
                        <a:t>]</a:t>
                      </a:r>
                      <a:endParaRPr lang="en-AU" sz="2400" dirty="0">
                        <a:latin typeface="Museo Sans 700" panose="02000000000000000000" pitchFamily="50" charset="0"/>
                      </a:endParaRPr>
                    </a:p>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aseline="0" dirty="0">
                          <a:latin typeface="Museo Sans 700" panose="02000000000000000000" pitchFamily="50" charset="0"/>
                        </a:rPr>
                        <a:t>[PC</a:t>
                      </a:r>
                      <a:r>
                        <a:rPr lang="en-US" sz="2400" i="1" baseline="0" dirty="0">
                          <a:latin typeface="Museo Sans 700" panose="02000000000000000000" pitchFamily="50" charset="0"/>
                        </a:rPr>
                        <a:t>l</a:t>
                      </a:r>
                      <a:r>
                        <a:rPr lang="en-US" sz="2400" i="1" baseline="-25000" dirty="0">
                          <a:latin typeface="Museo Sans 700" panose="02000000000000000000" pitchFamily="50" charset="0"/>
                        </a:rPr>
                        <a:t>5</a:t>
                      </a:r>
                      <a:r>
                        <a:rPr lang="en-US" sz="2400" i="1" baseline="0" dirty="0">
                          <a:latin typeface="Museo Sans 700" panose="02000000000000000000" pitchFamily="50" charset="0"/>
                        </a:rPr>
                        <a:t>]</a:t>
                      </a:r>
                      <a:endParaRPr lang="en-AU" sz="2400" baseline="0" dirty="0">
                        <a:latin typeface="Museo Sans 700" panose="02000000000000000000" pitchFamily="50"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aseline="0" dirty="0">
                          <a:latin typeface="Museo Sans 700" panose="02000000000000000000" pitchFamily="50" charset="0"/>
                        </a:rPr>
                        <a:t>[PC</a:t>
                      </a:r>
                      <a:r>
                        <a:rPr lang="en-US" sz="2400" i="1" baseline="0" dirty="0">
                          <a:latin typeface="Museo Sans 700" panose="02000000000000000000" pitchFamily="50" charset="0"/>
                        </a:rPr>
                        <a:t>l</a:t>
                      </a:r>
                      <a:r>
                        <a:rPr lang="en-US" sz="2400" i="1" baseline="-25000" dirty="0">
                          <a:latin typeface="Museo Sans 700" panose="02000000000000000000" pitchFamily="50" charset="0"/>
                        </a:rPr>
                        <a:t>5</a:t>
                      </a:r>
                      <a:r>
                        <a:rPr lang="en-US" sz="2400" baseline="0" dirty="0">
                          <a:latin typeface="Museo Sans 700" panose="02000000000000000000" pitchFamily="50" charset="0"/>
                        </a:rPr>
                        <a:t>]/(</a:t>
                      </a:r>
                      <a:r>
                        <a:rPr lang="en-US" sz="2400" dirty="0">
                          <a:latin typeface="Museo Sans 700" panose="02000000000000000000" pitchFamily="50" charset="0"/>
                        </a:rPr>
                        <a:t>[PC</a:t>
                      </a:r>
                      <a:r>
                        <a:rPr lang="en-US" sz="2400" i="1" dirty="0">
                          <a:latin typeface="Museo Sans 700" panose="02000000000000000000" pitchFamily="50" charset="0"/>
                        </a:rPr>
                        <a:t>l</a:t>
                      </a:r>
                      <a:r>
                        <a:rPr lang="en-US" sz="2400" baseline="-25000" dirty="0">
                          <a:latin typeface="Museo Sans 700" panose="02000000000000000000" pitchFamily="50" charset="0"/>
                        </a:rPr>
                        <a:t>3</a:t>
                      </a:r>
                      <a:r>
                        <a:rPr lang="en-US" sz="2400" dirty="0">
                          <a:latin typeface="Museo Sans 700" panose="02000000000000000000" pitchFamily="50" charset="0"/>
                        </a:rPr>
                        <a:t>][C</a:t>
                      </a:r>
                      <a:r>
                        <a:rPr lang="en-US" sz="2400" i="1" dirty="0">
                          <a:latin typeface="Museo Sans 700" panose="02000000000000000000" pitchFamily="50" charset="0"/>
                        </a:rPr>
                        <a:t>l</a:t>
                      </a:r>
                      <a:r>
                        <a:rPr lang="en-US" sz="2400" i="1" baseline="-25000" dirty="0">
                          <a:latin typeface="Museo Sans 700" panose="02000000000000000000" pitchFamily="50" charset="0"/>
                        </a:rPr>
                        <a:t>2</a:t>
                      </a:r>
                      <a:r>
                        <a:rPr lang="en-US" sz="2400" dirty="0">
                          <a:latin typeface="Museo Sans 700" panose="02000000000000000000" pitchFamily="50" charset="0"/>
                        </a:rPr>
                        <a:t>])</a:t>
                      </a:r>
                      <a:endParaRPr lang="en-AU" sz="2400" dirty="0">
                        <a:latin typeface="Museo Sans 700" panose="02000000000000000000" pitchFamily="50" charset="0"/>
                      </a:endParaRPr>
                    </a:p>
                  </a:txBody>
                  <a:tcPr/>
                </a:tc>
                <a:extLst>
                  <a:ext uri="{0D108BD9-81ED-4DB2-BD59-A6C34878D82A}">
                    <a16:rowId xmlns:a16="http://schemas.microsoft.com/office/drawing/2014/main" val="3717547619"/>
                  </a:ext>
                </a:extLst>
              </a:tr>
              <a:tr h="909280">
                <a:tc>
                  <a:txBody>
                    <a:bodyPr/>
                    <a:lstStyle/>
                    <a:p>
                      <a:r>
                        <a:rPr lang="en-US" sz="2400" dirty="0">
                          <a:solidFill>
                            <a:schemeClr val="bg1"/>
                          </a:solidFill>
                          <a:latin typeface="Museo Sans 700" panose="02000000000000000000" pitchFamily="50" charset="0"/>
                          <a:cs typeface="Arial" panose="020B0604020202020204" pitchFamily="34" charset="0"/>
                        </a:rPr>
                        <a:t>Equilibrium (initial)</a:t>
                      </a:r>
                      <a:endParaRPr lang="en-AU" sz="2400" dirty="0">
                        <a:solidFill>
                          <a:schemeClr val="bg1"/>
                        </a:solidFill>
                        <a:latin typeface="Museo Sans 700" panose="02000000000000000000" pitchFamily="50" charset="0"/>
                        <a:cs typeface="Arial" panose="020B0604020202020204" pitchFamily="34" charset="0"/>
                      </a:endParaRPr>
                    </a:p>
                  </a:txBody>
                  <a:tcPr/>
                </a:tc>
                <a:tc>
                  <a:txBody>
                    <a:bodyPr/>
                    <a:lstStyle/>
                    <a:p>
                      <a:pPr algn="ctr"/>
                      <a:r>
                        <a:rPr lang="en-US" sz="2800" dirty="0">
                          <a:latin typeface="Museo Sans 700" panose="02000000000000000000" pitchFamily="50" charset="0"/>
                        </a:rPr>
                        <a:t>0.80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1.20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2.40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2.50</a:t>
                      </a:r>
                      <a:endParaRPr lang="en-AU" sz="2800" dirty="0">
                        <a:latin typeface="Museo Sans 700" panose="02000000000000000000" pitchFamily="50" charset="0"/>
                      </a:endParaRPr>
                    </a:p>
                  </a:txBody>
                  <a:tcPr anchor="ctr"/>
                </a:tc>
                <a:extLst>
                  <a:ext uri="{0D108BD9-81ED-4DB2-BD59-A6C34878D82A}">
                    <a16:rowId xmlns:a16="http://schemas.microsoft.com/office/drawing/2014/main" val="1490034684"/>
                  </a:ext>
                </a:extLst>
              </a:tr>
              <a:tr h="909280">
                <a:tc>
                  <a:txBody>
                    <a:bodyPr/>
                    <a:lstStyle/>
                    <a:p>
                      <a:r>
                        <a:rPr lang="en-US" sz="2400" dirty="0">
                          <a:solidFill>
                            <a:schemeClr val="bg1"/>
                          </a:solidFill>
                          <a:latin typeface="Museo Sans 700" panose="02000000000000000000" pitchFamily="50" charset="0"/>
                          <a:cs typeface="Arial" panose="020B0604020202020204" pitchFamily="34" charset="0"/>
                        </a:rPr>
                        <a:t>C</a:t>
                      </a:r>
                      <a:r>
                        <a:rPr lang="en-US" sz="2400" i="1" dirty="0">
                          <a:solidFill>
                            <a:schemeClr val="bg1"/>
                          </a:solidFill>
                          <a:latin typeface="Museo Sans 700" panose="02000000000000000000" pitchFamily="50" charset="0"/>
                          <a:cs typeface="Arial" panose="020B0604020202020204" pitchFamily="34" charset="0"/>
                        </a:rPr>
                        <a:t>l</a:t>
                      </a:r>
                      <a:r>
                        <a:rPr lang="en-US" sz="2400" baseline="-25000" dirty="0">
                          <a:solidFill>
                            <a:schemeClr val="bg1"/>
                          </a:solidFill>
                          <a:latin typeface="Museo Sans 700" panose="02000000000000000000" pitchFamily="50" charset="0"/>
                          <a:cs typeface="Arial" panose="020B0604020202020204" pitchFamily="34" charset="0"/>
                        </a:rPr>
                        <a:t>2(g)</a:t>
                      </a:r>
                      <a:r>
                        <a:rPr lang="en-US" sz="2400" dirty="0">
                          <a:solidFill>
                            <a:schemeClr val="bg1"/>
                          </a:solidFill>
                          <a:latin typeface="Museo Sans 700" panose="02000000000000000000" pitchFamily="50" charset="0"/>
                          <a:cs typeface="Arial" panose="020B0604020202020204" pitchFamily="34" charset="0"/>
                        </a:rPr>
                        <a:t> added</a:t>
                      </a:r>
                      <a:endParaRPr lang="en-AU" sz="2400" dirty="0">
                        <a:solidFill>
                          <a:schemeClr val="bg1"/>
                        </a:solidFill>
                        <a:latin typeface="Museo Sans 700" panose="02000000000000000000" pitchFamily="50" charset="0"/>
                        <a:cs typeface="Arial" panose="020B0604020202020204" pitchFamily="34" charset="0"/>
                      </a:endParaRPr>
                    </a:p>
                  </a:txBody>
                  <a:tcPr/>
                </a:tc>
                <a:tc>
                  <a:txBody>
                    <a:bodyPr/>
                    <a:lstStyle/>
                    <a:p>
                      <a:pPr algn="ctr"/>
                      <a:r>
                        <a:rPr lang="en-US" sz="2800" dirty="0">
                          <a:latin typeface="Museo Sans 700" panose="02000000000000000000" pitchFamily="50" charset="0"/>
                        </a:rPr>
                        <a:t>0.80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2.00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2.40</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1.50</a:t>
                      </a:r>
                      <a:endParaRPr lang="en-AU" sz="2800" dirty="0">
                        <a:latin typeface="Museo Sans 700" panose="02000000000000000000" pitchFamily="50" charset="0"/>
                      </a:endParaRPr>
                    </a:p>
                  </a:txBody>
                  <a:tcPr anchor="ctr"/>
                </a:tc>
                <a:extLst>
                  <a:ext uri="{0D108BD9-81ED-4DB2-BD59-A6C34878D82A}">
                    <a16:rowId xmlns:a16="http://schemas.microsoft.com/office/drawing/2014/main" val="3397177191"/>
                  </a:ext>
                </a:extLst>
              </a:tr>
              <a:tr h="909280">
                <a:tc>
                  <a:txBody>
                    <a:bodyPr/>
                    <a:lstStyle/>
                    <a:p>
                      <a:r>
                        <a:rPr lang="en-US" sz="2400" dirty="0">
                          <a:solidFill>
                            <a:schemeClr val="bg1"/>
                          </a:solidFill>
                          <a:latin typeface="Museo Sans 700" panose="02000000000000000000" pitchFamily="50" charset="0"/>
                          <a:cs typeface="Arial" panose="020B0604020202020204" pitchFamily="34" charset="0"/>
                        </a:rPr>
                        <a:t>Equilibrium (new)</a:t>
                      </a:r>
                      <a:endParaRPr lang="en-AU" sz="2400" dirty="0">
                        <a:solidFill>
                          <a:schemeClr val="bg1"/>
                        </a:solidFill>
                        <a:latin typeface="Museo Sans 700" panose="02000000000000000000" pitchFamily="50" charset="0"/>
                        <a:cs typeface="Arial" panose="020B0604020202020204" pitchFamily="34" charset="0"/>
                      </a:endParaRPr>
                    </a:p>
                  </a:txBody>
                  <a:tcPr/>
                </a:tc>
                <a:tc>
                  <a:txBody>
                    <a:bodyPr/>
                    <a:lstStyle/>
                    <a:p>
                      <a:pPr algn="ctr"/>
                      <a:r>
                        <a:rPr lang="en-US" sz="2800" dirty="0">
                          <a:latin typeface="Museo Sans 700" panose="02000000000000000000" pitchFamily="50" charset="0"/>
                        </a:rPr>
                        <a:t>0.585</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1.785</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2.615</a:t>
                      </a:r>
                      <a:endParaRPr lang="en-AU" sz="2800" dirty="0">
                        <a:latin typeface="Museo Sans 700" panose="02000000000000000000" pitchFamily="50" charset="0"/>
                      </a:endParaRPr>
                    </a:p>
                  </a:txBody>
                  <a:tcPr anchor="ctr"/>
                </a:tc>
                <a:tc>
                  <a:txBody>
                    <a:bodyPr/>
                    <a:lstStyle/>
                    <a:p>
                      <a:pPr algn="ctr"/>
                      <a:r>
                        <a:rPr lang="en-US" sz="2800" dirty="0">
                          <a:latin typeface="Museo Sans 700" panose="02000000000000000000" pitchFamily="50" charset="0"/>
                        </a:rPr>
                        <a:t>2.50</a:t>
                      </a:r>
                      <a:endParaRPr lang="en-AU" sz="2800" dirty="0">
                        <a:latin typeface="Museo Sans 700" panose="02000000000000000000" pitchFamily="50" charset="0"/>
                      </a:endParaRPr>
                    </a:p>
                  </a:txBody>
                  <a:tcPr anchor="ctr"/>
                </a:tc>
                <a:extLst>
                  <a:ext uri="{0D108BD9-81ED-4DB2-BD59-A6C34878D82A}">
                    <a16:rowId xmlns:a16="http://schemas.microsoft.com/office/drawing/2014/main" val="2399708324"/>
                  </a:ext>
                </a:extLst>
              </a:tr>
            </a:tbl>
          </a:graphicData>
        </a:graphic>
      </p:graphicFrame>
    </p:spTree>
    <p:extLst>
      <p:ext uri="{BB962C8B-B14F-4D97-AF65-F5344CB8AC3E}">
        <p14:creationId xmlns:p14="http://schemas.microsoft.com/office/powerpoint/2010/main" val="539726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US" sz="3200" dirty="0">
                <a:solidFill>
                  <a:srgbClr val="00FF00"/>
                </a:solidFill>
                <a:effectLst/>
                <a:latin typeface="Museo Sans 700" pitchFamily="50" charset="0"/>
              </a:rPr>
              <a:t>Example: Write the equilibrium constant expressions for the following situations:</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lvl="0" indent="0" algn="ctr">
              <a:buNone/>
            </a:pPr>
            <a:r>
              <a:rPr lang="en-US" sz="3200" dirty="0">
                <a:solidFill>
                  <a:srgbClr val="00FF00"/>
                </a:solidFill>
                <a:effectLst/>
                <a:latin typeface="Museo Sans 700" pitchFamily="50" charset="0"/>
              </a:rPr>
              <a:t>3O</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2O</a:t>
            </a:r>
            <a:r>
              <a:rPr lang="en-US" sz="3200" baseline="-25000" dirty="0">
                <a:solidFill>
                  <a:srgbClr val="00FF00"/>
                </a:solidFill>
                <a:effectLst/>
                <a:latin typeface="Museo Sans 700" pitchFamily="50" charset="0"/>
              </a:rPr>
              <a:t>3(g)</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lvl="0" indent="0" algn="ctr">
              <a:buNone/>
            </a:pPr>
            <a:r>
              <a:rPr lang="en-US" sz="3200" dirty="0">
                <a:solidFill>
                  <a:srgbClr val="00FF00"/>
                </a:solidFill>
                <a:effectLst/>
                <a:latin typeface="Museo Sans 700" pitchFamily="50" charset="0"/>
              </a:rPr>
              <a:t>HF</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H</a:t>
            </a:r>
            <a:r>
              <a:rPr lang="en-US" sz="3200" baseline="-25000" dirty="0">
                <a:solidFill>
                  <a:srgbClr val="00FF00"/>
                </a:solidFill>
                <a:effectLst/>
                <a:latin typeface="Museo Sans 700" pitchFamily="50" charset="0"/>
              </a:rPr>
              <a:t>2</a:t>
            </a:r>
            <a:r>
              <a:rPr lang="en-US" sz="3200" dirty="0">
                <a:solidFill>
                  <a:srgbClr val="00FF00"/>
                </a:solidFill>
                <a:effectLst/>
                <a:latin typeface="Museo Sans 700" pitchFamily="50" charset="0"/>
              </a:rPr>
              <a:t>O</a:t>
            </a:r>
            <a:r>
              <a:rPr lang="en-US" sz="3200" baseline="-25000" dirty="0">
                <a:solidFill>
                  <a:srgbClr val="00FF00"/>
                </a:solidFill>
                <a:effectLst/>
                <a:latin typeface="Museo Sans 700" pitchFamily="50" charset="0"/>
              </a:rPr>
              <a:t>(</a:t>
            </a:r>
            <a:r>
              <a:rPr lang="en-US" sz="3200" i="1" baseline="-25000" dirty="0">
                <a:solidFill>
                  <a:srgbClr val="00FF00"/>
                </a:solidFill>
                <a:effectLst/>
                <a:latin typeface="Museo Sans 700" pitchFamily="50" charset="0"/>
              </a:rPr>
              <a:t>l</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F</a:t>
            </a:r>
            <a:r>
              <a:rPr lang="en-US" sz="3200" baseline="30000" dirty="0">
                <a:solidFill>
                  <a:srgbClr val="00FF00"/>
                </a:solidFill>
                <a:effectLst/>
                <a:latin typeface="Museo Sans 700" pitchFamily="50" charset="0"/>
              </a:rPr>
              <a:t>‒</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H</a:t>
            </a:r>
            <a:r>
              <a:rPr lang="en-US" sz="3200" baseline="-25000" dirty="0">
                <a:solidFill>
                  <a:srgbClr val="00FF00"/>
                </a:solidFill>
                <a:effectLst/>
                <a:latin typeface="Museo Sans 700" pitchFamily="50" charset="0"/>
              </a:rPr>
              <a:t>3</a:t>
            </a:r>
            <a:r>
              <a:rPr lang="en-US" sz="3200" dirty="0">
                <a:solidFill>
                  <a:srgbClr val="00FF00"/>
                </a:solidFill>
                <a:effectLst/>
                <a:latin typeface="Museo Sans 700" pitchFamily="50" charset="0"/>
              </a:rPr>
              <a:t>O</a:t>
            </a:r>
            <a:r>
              <a:rPr lang="en-US" sz="3200" baseline="30000" dirty="0">
                <a:solidFill>
                  <a:srgbClr val="00FF00"/>
                </a:solidFill>
                <a:effectLst/>
                <a:latin typeface="Museo Sans 700" pitchFamily="50" charset="0"/>
              </a:rPr>
              <a:t>+</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lvl="0" indent="0" algn="ctr">
              <a:buNone/>
            </a:pPr>
            <a:r>
              <a:rPr lang="en-US" sz="3200" dirty="0">
                <a:solidFill>
                  <a:srgbClr val="00FF00"/>
                </a:solidFill>
                <a:effectLst/>
                <a:latin typeface="Museo Sans 700" pitchFamily="50" charset="0"/>
              </a:rPr>
              <a:t>As</a:t>
            </a:r>
            <a:r>
              <a:rPr lang="en-US" sz="3200" baseline="-25000" dirty="0">
                <a:solidFill>
                  <a:srgbClr val="00FF00"/>
                </a:solidFill>
                <a:effectLst/>
                <a:latin typeface="Museo Sans 700" pitchFamily="50" charset="0"/>
              </a:rPr>
              <a:t>4</a:t>
            </a:r>
            <a:r>
              <a:rPr lang="en-US" sz="3200" dirty="0">
                <a:solidFill>
                  <a:srgbClr val="00FF00"/>
                </a:solidFill>
                <a:effectLst/>
                <a:latin typeface="Museo Sans 700" pitchFamily="50" charset="0"/>
              </a:rPr>
              <a:t>O</a:t>
            </a:r>
            <a:r>
              <a:rPr lang="en-US" sz="3200" baseline="-25000" dirty="0">
                <a:solidFill>
                  <a:srgbClr val="00FF00"/>
                </a:solidFill>
                <a:effectLst/>
                <a:latin typeface="Museo Sans 700" pitchFamily="50" charset="0"/>
              </a:rPr>
              <a:t>6(s)</a:t>
            </a:r>
            <a:r>
              <a:rPr lang="en-US" sz="3200" dirty="0">
                <a:solidFill>
                  <a:srgbClr val="00FF00"/>
                </a:solidFill>
                <a:effectLst/>
                <a:latin typeface="Museo Sans 700" pitchFamily="50" charset="0"/>
              </a:rPr>
              <a:t>  +  6C</a:t>
            </a:r>
            <a:r>
              <a:rPr lang="en-US" sz="3200" baseline="-25000" dirty="0">
                <a:solidFill>
                  <a:srgbClr val="00FF00"/>
                </a:solidFill>
                <a:effectLst/>
                <a:latin typeface="Museo Sans 700" pitchFamily="50" charset="0"/>
              </a:rPr>
              <a:t>(s)</a:t>
            </a:r>
            <a:r>
              <a:rPr lang="en-US" sz="3200" dirty="0">
                <a:solidFill>
                  <a:srgbClr val="00FF00"/>
                </a:solidFill>
                <a:effectLst/>
                <a:latin typeface="Museo Sans 700" pitchFamily="50" charset="0"/>
              </a:rPr>
              <a:t>   ⇌   As</a:t>
            </a:r>
            <a:r>
              <a:rPr lang="en-US" sz="3200" baseline="-25000" dirty="0">
                <a:solidFill>
                  <a:srgbClr val="00FF00"/>
                </a:solidFill>
                <a:effectLst/>
                <a:latin typeface="Museo Sans 700" pitchFamily="50" charset="0"/>
              </a:rPr>
              <a:t>4(g)</a:t>
            </a:r>
            <a:r>
              <a:rPr lang="en-US" sz="3200" dirty="0">
                <a:solidFill>
                  <a:srgbClr val="00FF00"/>
                </a:solidFill>
                <a:effectLst/>
                <a:latin typeface="Museo Sans 700" pitchFamily="50" charset="0"/>
              </a:rPr>
              <a:t>  +  6CO</a:t>
            </a:r>
            <a:r>
              <a:rPr lang="en-US" sz="3200" baseline="-25000" dirty="0">
                <a:solidFill>
                  <a:srgbClr val="00FF00"/>
                </a:solidFill>
                <a:effectLst/>
                <a:latin typeface="Museo Sans 700" pitchFamily="50" charset="0"/>
              </a:rPr>
              <a:t>(g)</a:t>
            </a:r>
            <a:endParaRPr lang="en-AU" sz="3200" b="1"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 </a:t>
            </a:r>
            <a:endParaRPr lang="en-AU" sz="3200" b="1" dirty="0">
              <a:solidFill>
                <a:srgbClr val="00FF00"/>
              </a:solidFill>
              <a:effectLst/>
              <a:latin typeface="Museo Sans 700" pitchFamily="50" charset="0"/>
            </a:endParaRPr>
          </a:p>
          <a:p>
            <a:pPr marL="18288" indent="0" algn="ctr">
              <a:buNone/>
            </a:pPr>
            <a:r>
              <a:rPr lang="en-AU" sz="3200" dirty="0">
                <a:solidFill>
                  <a:srgbClr val="00FF00"/>
                </a:solidFill>
                <a:effectLst/>
                <a:latin typeface="Museo Sans 700" pitchFamily="50" charset="0"/>
              </a:rPr>
              <a:t>Pb</a:t>
            </a:r>
            <a:r>
              <a:rPr lang="en-AU" sz="3200" baseline="30000" dirty="0">
                <a:solidFill>
                  <a:srgbClr val="00FF00"/>
                </a:solidFill>
                <a:effectLst/>
                <a:latin typeface="Museo Sans 700" pitchFamily="50" charset="0"/>
              </a:rPr>
              <a:t>2+</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2C</a:t>
            </a:r>
            <a:r>
              <a:rPr lang="en-AU" sz="3200" i="1" dirty="0">
                <a:solidFill>
                  <a:srgbClr val="00FF00"/>
                </a:solidFill>
                <a:effectLst/>
                <a:latin typeface="Museo Sans 700" pitchFamily="50" charset="0"/>
              </a:rPr>
              <a:t>l</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    </a:t>
            </a:r>
            <a:r>
              <a:rPr lang="en-AU" sz="3200" dirty="0">
                <a:solidFill>
                  <a:srgbClr val="00FF00"/>
                </a:solidFill>
                <a:effectLst/>
                <a:latin typeface="Museo Sans 700" pitchFamily="50" charset="0"/>
              </a:rPr>
              <a:t>⇌   PbC</a:t>
            </a:r>
            <a:r>
              <a:rPr lang="en-AU" sz="3200" i="1" dirty="0">
                <a:solidFill>
                  <a:srgbClr val="00FF00"/>
                </a:solidFill>
                <a:effectLst/>
                <a:latin typeface="Museo Sans 700" pitchFamily="50" charset="0"/>
              </a:rPr>
              <a:t>l</a:t>
            </a:r>
            <a:r>
              <a:rPr lang="en-AU" sz="3200" baseline="-25000" dirty="0">
                <a:solidFill>
                  <a:srgbClr val="00FF00"/>
                </a:solidFill>
                <a:effectLst/>
                <a:latin typeface="Museo Sans 700" pitchFamily="50" charset="0"/>
              </a:rPr>
              <a:t>2(s)</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1440289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The equilibrium constant gives an indication of the relative proportions of reactants and products. </a:t>
            </a:r>
          </a:p>
          <a:p>
            <a:pPr marL="18288" indent="0">
              <a:buNone/>
            </a:pPr>
            <a:r>
              <a:rPr lang="en-AU" sz="3200" dirty="0">
                <a:solidFill>
                  <a:srgbClr val="00FF00"/>
                </a:solidFill>
                <a:effectLst/>
                <a:latin typeface="Museo Sans 700" pitchFamily="50" charset="0"/>
              </a:rPr>
              <a:t>Large values suggest that the products have a greater concentration than the reactants (i.e. the equilibrium favours the forward reaction/favours the products/lies to the right). </a:t>
            </a:r>
          </a:p>
          <a:p>
            <a:pPr marL="18288" indent="0">
              <a:buNone/>
            </a:pPr>
            <a:r>
              <a:rPr lang="en-AU" sz="3200" dirty="0">
                <a:solidFill>
                  <a:srgbClr val="00FF00"/>
                </a:solidFill>
                <a:effectLst/>
                <a:latin typeface="Museo Sans 700" pitchFamily="50" charset="0"/>
              </a:rPr>
              <a:t>Small equilibrium constant values suggest that the reactants have a greater concentration than the products (</a:t>
            </a:r>
            <a:r>
              <a:rPr lang="en-AU" sz="3200" dirty="0" err="1">
                <a:solidFill>
                  <a:srgbClr val="00FF00"/>
                </a:solidFill>
                <a:effectLst/>
                <a:latin typeface="Museo Sans 700" pitchFamily="50" charset="0"/>
              </a:rPr>
              <a:t>ie</a:t>
            </a:r>
            <a:r>
              <a:rPr lang="en-AU" sz="3200" dirty="0">
                <a:solidFill>
                  <a:srgbClr val="00FF00"/>
                </a:solidFill>
                <a:effectLst/>
                <a:latin typeface="Museo Sans 700" pitchFamily="50" charset="0"/>
              </a:rPr>
              <a:t> the equilibrium favours the reverse reaction/favours the reactants/lies to the left). </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3667786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Equilibrium constants close to one suggest concentrations of reactants and products are similar.</a:t>
            </a:r>
          </a:p>
          <a:p>
            <a:pPr marL="18288" indent="0">
              <a:buNone/>
            </a:pPr>
            <a:r>
              <a:rPr lang="en-US" sz="3200" dirty="0">
                <a:solidFill>
                  <a:srgbClr val="00FF00"/>
                </a:solidFill>
                <a:effectLst/>
                <a:latin typeface="Museo Sans 700" pitchFamily="50" charset="0"/>
              </a:rPr>
              <a:t>Example: The K</a:t>
            </a:r>
            <a:r>
              <a:rPr lang="en-US" sz="3200" baseline="-25000" dirty="0">
                <a:solidFill>
                  <a:srgbClr val="00FF00"/>
                </a:solidFill>
                <a:effectLst/>
                <a:latin typeface="Museo Sans 700" pitchFamily="50" charset="0"/>
              </a:rPr>
              <a:t>c</a:t>
            </a:r>
            <a:r>
              <a:rPr lang="en-US" sz="3200" dirty="0">
                <a:solidFill>
                  <a:srgbClr val="00FF00"/>
                </a:solidFill>
                <a:effectLst/>
                <a:latin typeface="Museo Sans 700" pitchFamily="50" charset="0"/>
              </a:rPr>
              <a:t> values for the </a:t>
            </a:r>
            <a:r>
              <a:rPr lang="en-US" sz="3200" dirty="0" err="1">
                <a:solidFill>
                  <a:srgbClr val="00FF00"/>
                </a:solidFill>
                <a:effectLst/>
                <a:latin typeface="Museo Sans 700" pitchFamily="50" charset="0"/>
              </a:rPr>
              <a:t>ionisation</a:t>
            </a:r>
            <a:r>
              <a:rPr lang="en-US" sz="3200" dirty="0">
                <a:solidFill>
                  <a:srgbClr val="00FF00"/>
                </a:solidFill>
                <a:effectLst/>
                <a:latin typeface="Museo Sans 700" pitchFamily="50" charset="0"/>
              </a:rPr>
              <a:t> of two weak acids are given below. Which is the stronger acid and why?</a:t>
            </a:r>
          </a:p>
          <a:p>
            <a:pPr marL="18288" indent="0">
              <a:buNone/>
            </a:pPr>
            <a:endParaRPr lang="en-AU" sz="3200" b="1" dirty="0">
              <a:solidFill>
                <a:srgbClr val="00FF00"/>
              </a:solidFill>
              <a:effectLst/>
              <a:latin typeface="Museo Sans 700" pitchFamily="50" charset="0"/>
            </a:endParaRPr>
          </a:p>
          <a:p>
            <a:pPr marL="18288" indent="0" algn="ctr">
              <a:buNone/>
            </a:pPr>
            <a:r>
              <a:rPr lang="en-US" sz="3200" dirty="0">
                <a:solidFill>
                  <a:srgbClr val="00FF00"/>
                </a:solidFill>
                <a:effectLst/>
                <a:latin typeface="Museo Sans 700" pitchFamily="50" charset="0"/>
              </a:rPr>
              <a:t>CH</a:t>
            </a:r>
            <a:r>
              <a:rPr lang="en-US" sz="3200" baseline="-25000" dirty="0">
                <a:solidFill>
                  <a:srgbClr val="00FF00"/>
                </a:solidFill>
                <a:effectLst/>
                <a:latin typeface="Museo Sans 700" pitchFamily="50" charset="0"/>
              </a:rPr>
              <a:t>3</a:t>
            </a:r>
            <a:r>
              <a:rPr lang="en-US" sz="3200" dirty="0">
                <a:solidFill>
                  <a:srgbClr val="00FF00"/>
                </a:solidFill>
                <a:effectLst/>
                <a:latin typeface="Museo Sans 700" pitchFamily="50" charset="0"/>
              </a:rPr>
              <a:t>COOH</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H</a:t>
            </a:r>
            <a:r>
              <a:rPr lang="en-US" sz="3200" baseline="-25000" dirty="0">
                <a:solidFill>
                  <a:srgbClr val="00FF00"/>
                </a:solidFill>
                <a:effectLst/>
                <a:latin typeface="Museo Sans 700" pitchFamily="50" charset="0"/>
              </a:rPr>
              <a:t>2</a:t>
            </a:r>
            <a:r>
              <a:rPr lang="en-US" sz="3200" dirty="0">
                <a:solidFill>
                  <a:srgbClr val="00FF00"/>
                </a:solidFill>
                <a:effectLst/>
                <a:latin typeface="Museo Sans 700" pitchFamily="50" charset="0"/>
              </a:rPr>
              <a:t>O</a:t>
            </a:r>
            <a:r>
              <a:rPr lang="en-US" sz="3200" baseline="-25000" dirty="0">
                <a:solidFill>
                  <a:srgbClr val="00FF00"/>
                </a:solidFill>
                <a:effectLst/>
                <a:latin typeface="Museo Sans 700" pitchFamily="50" charset="0"/>
              </a:rPr>
              <a:t>(</a:t>
            </a:r>
            <a:r>
              <a:rPr lang="en-US" sz="3200" i="1" baseline="-25000" dirty="0">
                <a:solidFill>
                  <a:srgbClr val="00FF00"/>
                </a:solidFill>
                <a:effectLst/>
                <a:latin typeface="Museo Sans 700" pitchFamily="50" charset="0"/>
              </a:rPr>
              <a:t>l</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CH</a:t>
            </a:r>
            <a:r>
              <a:rPr lang="en-US" sz="3200" baseline="-25000" dirty="0">
                <a:solidFill>
                  <a:srgbClr val="00FF00"/>
                </a:solidFill>
                <a:effectLst/>
                <a:latin typeface="Museo Sans 700" pitchFamily="50" charset="0"/>
              </a:rPr>
              <a:t>3</a:t>
            </a:r>
            <a:r>
              <a:rPr lang="en-US" sz="3200" dirty="0">
                <a:solidFill>
                  <a:srgbClr val="00FF00"/>
                </a:solidFill>
                <a:effectLst/>
                <a:latin typeface="Museo Sans 700" pitchFamily="50" charset="0"/>
              </a:rPr>
              <a:t>COO</a:t>
            </a:r>
            <a:r>
              <a:rPr lang="en-US" sz="3200" baseline="30000" dirty="0">
                <a:solidFill>
                  <a:srgbClr val="00FF00"/>
                </a:solidFill>
                <a:effectLst/>
                <a:latin typeface="Museo Sans 700" pitchFamily="50" charset="0"/>
              </a:rPr>
              <a:t>–</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r>
              <a:rPr lang="en-US" sz="3200" dirty="0">
                <a:solidFill>
                  <a:srgbClr val="00FF00"/>
                </a:solidFill>
                <a:effectLst/>
                <a:latin typeface="Museo Sans 700" pitchFamily="50" charset="0"/>
              </a:rPr>
              <a:t> + H</a:t>
            </a:r>
            <a:r>
              <a:rPr lang="en-US" sz="3200" baseline="-25000" dirty="0">
                <a:solidFill>
                  <a:srgbClr val="00FF00"/>
                </a:solidFill>
                <a:effectLst/>
                <a:latin typeface="Museo Sans 700" pitchFamily="50" charset="0"/>
              </a:rPr>
              <a:t>3</a:t>
            </a:r>
            <a:r>
              <a:rPr lang="en-US" sz="3200" dirty="0">
                <a:solidFill>
                  <a:srgbClr val="00FF00"/>
                </a:solidFill>
                <a:effectLst/>
                <a:latin typeface="Museo Sans 700" pitchFamily="50" charset="0"/>
              </a:rPr>
              <a:t>O</a:t>
            </a:r>
            <a:r>
              <a:rPr lang="en-US" sz="3200" baseline="30000" dirty="0">
                <a:solidFill>
                  <a:srgbClr val="00FF00"/>
                </a:solidFill>
                <a:effectLst/>
                <a:latin typeface="Museo Sans 700" pitchFamily="50" charset="0"/>
              </a:rPr>
              <a:t>+</a:t>
            </a:r>
            <a:r>
              <a:rPr lang="en-US" sz="3200" baseline="-25000" dirty="0">
                <a:solidFill>
                  <a:srgbClr val="00FF00"/>
                </a:solidFill>
                <a:effectLst/>
                <a:latin typeface="Museo Sans 700" pitchFamily="50" charset="0"/>
              </a:rPr>
              <a:t>(</a:t>
            </a:r>
            <a:r>
              <a:rPr lang="en-US" sz="3200" baseline="-25000" dirty="0" err="1">
                <a:solidFill>
                  <a:srgbClr val="00FF00"/>
                </a:solidFill>
                <a:effectLst/>
                <a:latin typeface="Museo Sans 700" pitchFamily="50" charset="0"/>
              </a:rPr>
              <a:t>aq</a:t>
            </a:r>
            <a:r>
              <a:rPr lang="en-US" sz="3200" baseline="-25000" dirty="0">
                <a:solidFill>
                  <a:srgbClr val="00FF00"/>
                </a:solidFill>
                <a:effectLst/>
                <a:latin typeface="Museo Sans 700" pitchFamily="50" charset="0"/>
              </a:rPr>
              <a:t>)</a:t>
            </a:r>
          </a:p>
          <a:p>
            <a:pPr marL="18288" indent="0" algn="ctr">
              <a:buNone/>
            </a:pPr>
            <a:r>
              <a:rPr lang="en-US" sz="3200" dirty="0">
                <a:solidFill>
                  <a:srgbClr val="00FF00"/>
                </a:solidFill>
                <a:effectLst/>
                <a:latin typeface="Museo Sans 700" pitchFamily="50" charset="0"/>
              </a:rPr>
              <a:t>K</a:t>
            </a:r>
            <a:r>
              <a:rPr lang="en-US" sz="3200" baseline="-25000" dirty="0">
                <a:solidFill>
                  <a:srgbClr val="00FF00"/>
                </a:solidFill>
                <a:effectLst/>
                <a:latin typeface="Museo Sans 700" pitchFamily="50" charset="0"/>
              </a:rPr>
              <a:t>c</a:t>
            </a:r>
            <a:r>
              <a:rPr lang="en-US" sz="3200" dirty="0">
                <a:solidFill>
                  <a:srgbClr val="00FF00"/>
                </a:solidFill>
                <a:effectLst/>
                <a:latin typeface="Museo Sans 700" pitchFamily="50" charset="0"/>
              </a:rPr>
              <a:t> = 1.82 ×10</a:t>
            </a:r>
            <a:r>
              <a:rPr lang="en-US" sz="3200" baseline="30000" dirty="0">
                <a:solidFill>
                  <a:srgbClr val="00FF00"/>
                </a:solidFill>
                <a:effectLst/>
                <a:latin typeface="Museo Sans 700" pitchFamily="50" charset="0"/>
              </a:rPr>
              <a:t>-5</a:t>
            </a:r>
            <a:endParaRPr lang="en-AU" sz="3200" b="1" dirty="0">
              <a:solidFill>
                <a:srgbClr val="00FF00"/>
              </a:solidFill>
              <a:effectLst/>
              <a:latin typeface="Museo Sans 700" pitchFamily="50" charset="0"/>
            </a:endParaRPr>
          </a:p>
          <a:p>
            <a:pPr marL="18288" indent="0" algn="ctr">
              <a:buNone/>
            </a:pPr>
            <a:endParaRPr lang="en-AU" sz="3200" dirty="0">
              <a:solidFill>
                <a:srgbClr val="00FF00"/>
              </a:solidFill>
              <a:effectLst/>
              <a:latin typeface="Museo Sans 700" pitchFamily="50" charset="0"/>
            </a:endParaRPr>
          </a:p>
          <a:p>
            <a:pPr marL="18288" indent="0" algn="ctr">
              <a:buNone/>
            </a:pPr>
            <a:r>
              <a:rPr lang="en-AU" sz="3200" dirty="0">
                <a:solidFill>
                  <a:srgbClr val="00FF00"/>
                </a:solidFill>
                <a:effectLst/>
                <a:latin typeface="Museo Sans 700" pitchFamily="50" charset="0"/>
              </a:rPr>
              <a:t>HCN</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H</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O</a:t>
            </a:r>
            <a:r>
              <a:rPr lang="en-AU" sz="3200" baseline="-25000" dirty="0">
                <a:solidFill>
                  <a:srgbClr val="00FF00"/>
                </a:solidFill>
                <a:effectLst/>
                <a:latin typeface="Museo Sans 700" pitchFamily="50" charset="0"/>
              </a:rPr>
              <a:t>(</a:t>
            </a:r>
            <a:r>
              <a:rPr lang="en-AU" sz="3200" i="1" baseline="-25000" dirty="0">
                <a:solidFill>
                  <a:srgbClr val="00FF00"/>
                </a:solidFill>
                <a:effectLst/>
                <a:latin typeface="Museo Sans 700" pitchFamily="50" charset="0"/>
              </a:rPr>
              <a:t>l</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CN</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H</a:t>
            </a:r>
            <a:r>
              <a:rPr lang="en-AU" sz="3200" baseline="-25000" dirty="0">
                <a:solidFill>
                  <a:srgbClr val="00FF00"/>
                </a:solidFill>
                <a:effectLst/>
                <a:latin typeface="Museo Sans 700" pitchFamily="50" charset="0"/>
              </a:rPr>
              <a:t>3</a:t>
            </a:r>
            <a:r>
              <a:rPr lang="en-AU" sz="3200" dirty="0">
                <a:solidFill>
                  <a:srgbClr val="00FF00"/>
                </a:solidFill>
                <a:effectLst/>
                <a:latin typeface="Museo Sans 700" pitchFamily="50" charset="0"/>
              </a:rPr>
              <a:t>O</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a:t>
            </a:r>
          </a:p>
          <a:p>
            <a:pPr marL="18288" indent="0" algn="ctr">
              <a:buNone/>
            </a:pPr>
            <a:r>
              <a:rPr lang="en-AU" sz="3200" dirty="0">
                <a:solidFill>
                  <a:srgbClr val="00FF00"/>
                </a:solidFill>
                <a:effectLst/>
                <a:latin typeface="Museo Sans 700" pitchFamily="50" charset="0"/>
              </a:rPr>
              <a:t>K</a:t>
            </a:r>
            <a:r>
              <a:rPr lang="en-AU" sz="3200" baseline="-25000" dirty="0">
                <a:solidFill>
                  <a:srgbClr val="00FF00"/>
                </a:solidFill>
                <a:effectLst/>
                <a:latin typeface="Museo Sans 700" pitchFamily="50" charset="0"/>
              </a:rPr>
              <a:t>c</a:t>
            </a:r>
            <a:r>
              <a:rPr lang="en-AU" sz="3200" dirty="0">
                <a:solidFill>
                  <a:srgbClr val="00FF00"/>
                </a:solidFill>
                <a:effectLst/>
                <a:latin typeface="Museo Sans 700" pitchFamily="50" charset="0"/>
              </a:rPr>
              <a:t> = 6.23 ×10</a:t>
            </a:r>
            <a:r>
              <a:rPr lang="en-AU" sz="3200" baseline="30000" dirty="0">
                <a:solidFill>
                  <a:srgbClr val="00FF00"/>
                </a:solidFill>
                <a:effectLst/>
                <a:latin typeface="Museo Sans 700" pitchFamily="50" charset="0"/>
              </a:rPr>
              <a:t>-10</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1832181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US" sz="3200" dirty="0">
              <a:solidFill>
                <a:srgbClr val="FFFF00"/>
              </a:solidFill>
              <a:effectLst/>
              <a:latin typeface="Museo Sans 700" pitchFamily="50" charset="0"/>
            </a:endParaRPr>
          </a:p>
          <a:p>
            <a:pPr marL="18288" indent="0">
              <a:buNone/>
            </a:pPr>
            <a:r>
              <a:rPr lang="en-US" sz="3200" dirty="0">
                <a:solidFill>
                  <a:srgbClr val="FFFF00"/>
                </a:solidFill>
                <a:effectLst/>
                <a:latin typeface="Museo Sans 700" pitchFamily="50" charset="0"/>
              </a:rPr>
              <a:t>CH</a:t>
            </a:r>
            <a:r>
              <a:rPr lang="en-US" sz="3200" baseline="-25000" dirty="0">
                <a:solidFill>
                  <a:srgbClr val="FFFF00"/>
                </a:solidFill>
                <a:effectLst/>
                <a:latin typeface="Museo Sans 700" pitchFamily="50" charset="0"/>
              </a:rPr>
              <a:t>3</a:t>
            </a:r>
            <a:r>
              <a:rPr lang="en-US" sz="3200" dirty="0">
                <a:solidFill>
                  <a:srgbClr val="FFFF00"/>
                </a:solidFill>
                <a:effectLst/>
                <a:latin typeface="Museo Sans 700" pitchFamily="50" charset="0"/>
              </a:rPr>
              <a:t>COOH as it has the higher K</a:t>
            </a:r>
            <a:r>
              <a:rPr lang="en-US" sz="3200" baseline="-25000" dirty="0">
                <a:solidFill>
                  <a:srgbClr val="FFFF00"/>
                </a:solidFill>
                <a:effectLst/>
                <a:latin typeface="Museo Sans 700" pitchFamily="50" charset="0"/>
              </a:rPr>
              <a:t>c</a:t>
            </a:r>
            <a:r>
              <a:rPr lang="en-US" sz="3200" dirty="0">
                <a:solidFill>
                  <a:srgbClr val="FFFF00"/>
                </a:solidFill>
                <a:effectLst/>
                <a:latin typeface="Museo Sans 700" pitchFamily="50" charset="0"/>
              </a:rPr>
              <a:t> value which indicates more products present at equilibrium. As acid strength is based on [H</a:t>
            </a:r>
            <a:r>
              <a:rPr lang="en-US" sz="3200" baseline="-25000" dirty="0">
                <a:solidFill>
                  <a:srgbClr val="FFFF00"/>
                </a:solidFill>
                <a:effectLst/>
                <a:latin typeface="Museo Sans 700" pitchFamily="50" charset="0"/>
              </a:rPr>
              <a:t>3</a:t>
            </a:r>
            <a:r>
              <a:rPr lang="en-US" sz="3200" dirty="0">
                <a:solidFill>
                  <a:srgbClr val="FFFF00"/>
                </a:solidFill>
                <a:effectLst/>
                <a:latin typeface="Museo Sans 700" pitchFamily="50" charset="0"/>
              </a:rPr>
              <a:t>O</a:t>
            </a:r>
            <a:r>
              <a:rPr lang="en-US" sz="3200" baseline="30000" dirty="0">
                <a:solidFill>
                  <a:srgbClr val="FFFF00"/>
                </a:solidFill>
                <a:effectLst/>
                <a:latin typeface="Museo Sans 700" pitchFamily="50" charset="0"/>
              </a:rPr>
              <a:t>+</a:t>
            </a:r>
            <a:r>
              <a:rPr lang="en-US" sz="3200" dirty="0">
                <a:solidFill>
                  <a:srgbClr val="FFFF00"/>
                </a:solidFill>
                <a:effectLst/>
                <a:latin typeface="Museo Sans 700" pitchFamily="50" charset="0"/>
              </a:rPr>
              <a:t>] in solution, this means CH</a:t>
            </a:r>
            <a:r>
              <a:rPr lang="en-US" sz="3200" baseline="-25000" dirty="0">
                <a:solidFill>
                  <a:srgbClr val="FFFF00"/>
                </a:solidFill>
                <a:effectLst/>
                <a:latin typeface="Museo Sans 700" pitchFamily="50" charset="0"/>
              </a:rPr>
              <a:t>3</a:t>
            </a:r>
            <a:r>
              <a:rPr lang="en-US" sz="3200" dirty="0">
                <a:solidFill>
                  <a:srgbClr val="FFFF00"/>
                </a:solidFill>
                <a:effectLst/>
                <a:latin typeface="Museo Sans 700" pitchFamily="50" charset="0"/>
              </a:rPr>
              <a:t>COOH is stronger.</a:t>
            </a:r>
            <a:endParaRPr lang="en-AU" sz="3200" b="1" dirty="0">
              <a:solidFill>
                <a:srgbClr val="FFFF00"/>
              </a:solidFill>
              <a:effectLst/>
              <a:latin typeface="Museo Sans 700" pitchFamily="50" charset="0"/>
            </a:endParaRPr>
          </a:p>
          <a:p>
            <a:pPr marL="18288" indent="0">
              <a:buNone/>
            </a:pPr>
            <a:endParaRPr lang="en-US" sz="3200" dirty="0">
              <a:solidFill>
                <a:srgbClr val="FF6600"/>
              </a:solidFill>
              <a:effectLst/>
              <a:latin typeface="Museo Sans 700" pitchFamily="50" charset="0"/>
            </a:endParaRPr>
          </a:p>
          <a:p>
            <a:pPr marL="18288" indent="0">
              <a:buNone/>
            </a:pPr>
            <a:endParaRPr lang="en-AU" sz="3200" b="1" dirty="0">
              <a:solidFill>
                <a:srgbClr val="FF6600"/>
              </a:solidFill>
              <a:effectLst/>
              <a:latin typeface="Museo Sans 700" pitchFamily="50" charset="0"/>
            </a:endParaRPr>
          </a:p>
          <a:p>
            <a:pPr marL="18288" indent="0">
              <a:buNone/>
            </a:pPr>
            <a:r>
              <a:rPr lang="en-US" sz="3200" dirty="0">
                <a:solidFill>
                  <a:srgbClr val="00FF00"/>
                </a:solidFill>
                <a:effectLst/>
                <a:latin typeface="Museo Sans 700" pitchFamily="50" charset="0"/>
              </a:rPr>
              <a:t>It is important to understand that the equilibrium constant gives no information about the rate of a reaction.</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1484235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US" sz="3200" dirty="0">
                <a:solidFill>
                  <a:srgbClr val="FC68E7"/>
                </a:solidFill>
                <a:effectLst/>
                <a:latin typeface="Museo Sans 900" pitchFamily="50" charset="0"/>
              </a:rPr>
              <a:t>Le </a:t>
            </a:r>
            <a:r>
              <a:rPr lang="en-US" sz="3200" dirty="0" err="1">
                <a:solidFill>
                  <a:srgbClr val="FC68E7"/>
                </a:solidFill>
                <a:effectLst/>
                <a:latin typeface="Museo Sans 900" pitchFamily="50" charset="0"/>
              </a:rPr>
              <a:t>Châtelier’s</a:t>
            </a:r>
            <a:r>
              <a:rPr lang="en-US" sz="3200" dirty="0">
                <a:solidFill>
                  <a:srgbClr val="FC68E7"/>
                </a:solidFill>
                <a:effectLst/>
                <a:latin typeface="Museo Sans 900" pitchFamily="50" charset="0"/>
              </a:rPr>
              <a:t> Principle</a:t>
            </a:r>
            <a:endParaRPr lang="en-AU" sz="3200" b="1" dirty="0">
              <a:solidFill>
                <a:srgbClr val="FC68E7"/>
              </a:solidFill>
              <a:effectLst/>
              <a:latin typeface="Museo Sans 900" pitchFamily="50" charset="0"/>
            </a:endParaRPr>
          </a:p>
          <a:p>
            <a:pPr marL="18288" indent="0">
              <a:buNone/>
            </a:pPr>
            <a:r>
              <a:rPr lang="en-AU" sz="3200" b="1" dirty="0">
                <a:effectLst/>
                <a:latin typeface="Museo Sans 700" pitchFamily="50" charset="0"/>
              </a:rPr>
              <a:t> </a:t>
            </a:r>
            <a:endParaRPr lang="en-AU" sz="3200" dirty="0">
              <a:effectLst/>
              <a:latin typeface="Museo Sans 700" pitchFamily="50" charset="0"/>
            </a:endParaRPr>
          </a:p>
          <a:p>
            <a:pPr marL="18288" indent="0">
              <a:buNone/>
            </a:pPr>
            <a:r>
              <a:rPr lang="en-AU" sz="3200" dirty="0">
                <a:solidFill>
                  <a:srgbClr val="00FF00"/>
                </a:solidFill>
                <a:effectLst/>
                <a:latin typeface="Museo Sans 700" pitchFamily="50" charset="0"/>
              </a:rPr>
              <a:t>Le </a:t>
            </a:r>
            <a:r>
              <a:rPr lang="en-AU" sz="3200" dirty="0" err="1">
                <a:solidFill>
                  <a:srgbClr val="00FF00"/>
                </a:solidFill>
                <a:effectLst/>
                <a:latin typeface="Museo Sans 700" pitchFamily="50" charset="0"/>
              </a:rPr>
              <a:t>Châtelier’s</a:t>
            </a:r>
            <a:r>
              <a:rPr lang="en-AU" sz="3200" dirty="0">
                <a:solidFill>
                  <a:srgbClr val="00FF00"/>
                </a:solidFill>
                <a:effectLst/>
                <a:latin typeface="Museo Sans 700" pitchFamily="50" charset="0"/>
              </a:rPr>
              <a:t> principle allows us to predict </a:t>
            </a:r>
            <a:r>
              <a:rPr lang="en-AU" sz="3200" b="1" dirty="0">
                <a:solidFill>
                  <a:srgbClr val="00FF00"/>
                </a:solidFill>
                <a:effectLst/>
                <a:latin typeface="Museo Sans 700" pitchFamily="50" charset="0"/>
              </a:rPr>
              <a:t>(and justify but not explain)</a:t>
            </a:r>
            <a:r>
              <a:rPr lang="en-AU" sz="3200" dirty="0">
                <a:solidFill>
                  <a:srgbClr val="00FF00"/>
                </a:solidFill>
                <a:effectLst/>
                <a:latin typeface="Museo Sans 700" pitchFamily="50" charset="0"/>
              </a:rPr>
              <a:t> the effect changes on a system at equilibrium will have. It can be stated as: </a:t>
            </a:r>
          </a:p>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FFFF00"/>
                </a:solidFill>
                <a:effectLst/>
                <a:latin typeface="Museo Sans 700" pitchFamily="50" charset="0"/>
              </a:rPr>
              <a:t>“If a system at equilibrium is subjected to a change in conditions, the system will re-establish equilibrium in such a way as to partially counteract the imposed change.”</a:t>
            </a:r>
            <a:endParaRPr lang="en-AU" sz="3200" b="1" dirty="0">
              <a:solidFill>
                <a:srgbClr val="FFFF00"/>
              </a:solidFill>
              <a:effectLst/>
              <a:latin typeface="Museo Sans 700" pitchFamily="50" charset="0"/>
            </a:endParaRPr>
          </a:p>
        </p:txBody>
      </p:sp>
    </p:spTree>
    <p:extLst>
      <p:ext uri="{BB962C8B-B14F-4D97-AF65-F5344CB8AC3E}">
        <p14:creationId xmlns:p14="http://schemas.microsoft.com/office/powerpoint/2010/main" val="471469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Changes to a system at equilibrium can include changing the:</a:t>
            </a:r>
          </a:p>
          <a:p>
            <a:pPr lvl="0">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concentration of any one aqueous or gaseous species (by adding or removing it from the system)</a:t>
            </a:r>
          </a:p>
          <a:p>
            <a:pPr lvl="0">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concentration of multiple species in solution (by adding or removing the solvent (usually water))</a:t>
            </a:r>
          </a:p>
          <a:p>
            <a:pPr lvl="0">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total pressure of a gaseous system (by increasing or decreasing the volume of the system)</a:t>
            </a:r>
          </a:p>
          <a:p>
            <a:pPr lvl="0">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temperature of the system (by adding or removing heat from the system)</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1992643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It is very important to remember that Le </a:t>
            </a:r>
            <a:r>
              <a:rPr lang="en-AU" sz="3200" dirty="0" err="1">
                <a:solidFill>
                  <a:srgbClr val="00FF00"/>
                </a:solidFill>
                <a:effectLst/>
                <a:latin typeface="Museo Sans 700" pitchFamily="50" charset="0"/>
              </a:rPr>
              <a:t>Châtelier’s</a:t>
            </a:r>
            <a:r>
              <a:rPr lang="en-AU" sz="3200" dirty="0">
                <a:solidFill>
                  <a:srgbClr val="00FF00"/>
                </a:solidFill>
                <a:effectLst/>
                <a:latin typeface="Museo Sans 700" pitchFamily="50" charset="0"/>
              </a:rPr>
              <a:t> principle </a:t>
            </a:r>
          </a:p>
          <a:p>
            <a:pPr marL="18288" indent="0">
              <a:buNone/>
            </a:pPr>
            <a:r>
              <a:rPr lang="en-AU" sz="3200" b="1" dirty="0">
                <a:solidFill>
                  <a:srgbClr val="FFFF00"/>
                </a:solidFill>
                <a:effectLst/>
                <a:latin typeface="Museo Sans 700" pitchFamily="50" charset="0"/>
              </a:rPr>
              <a:t>only predicts</a:t>
            </a:r>
            <a:r>
              <a:rPr lang="en-AU" sz="3200" dirty="0">
                <a:solidFill>
                  <a:srgbClr val="FFFF00"/>
                </a:solidFill>
                <a:effectLst/>
                <a:latin typeface="Museo Sans 700" pitchFamily="50" charset="0"/>
              </a:rPr>
              <a:t> how a system will react to changes imposed. The principles of reaction rates and collision theory are used to </a:t>
            </a:r>
            <a:r>
              <a:rPr lang="en-AU" sz="3200" b="1" dirty="0">
                <a:solidFill>
                  <a:srgbClr val="FFFF00"/>
                </a:solidFill>
                <a:effectLst/>
                <a:latin typeface="Museo Sans 700" pitchFamily="50" charset="0"/>
              </a:rPr>
              <a:t>explain</a:t>
            </a:r>
            <a:r>
              <a:rPr lang="en-AU" sz="3200" dirty="0">
                <a:solidFill>
                  <a:srgbClr val="FFFF00"/>
                </a:solidFill>
                <a:effectLst/>
                <a:latin typeface="Museo Sans 700" pitchFamily="50" charset="0"/>
              </a:rPr>
              <a:t> the changes.</a:t>
            </a: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Changes to systems at equilibrium can be graphically presented in two ways:</a:t>
            </a:r>
          </a:p>
          <a:p>
            <a:pPr>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Concentration-time graph – plots concentration of all gaseous and/or aqueous species as a function of time.</a:t>
            </a:r>
          </a:p>
          <a:p>
            <a:pPr>
              <a:buClr>
                <a:srgbClr val="FFFF00"/>
              </a:buClr>
              <a:buSzPct val="100000"/>
              <a:buFont typeface="Arial" panose="020B0604020202020204" pitchFamily="34" charset="0"/>
              <a:buChar char="•"/>
            </a:pPr>
            <a:r>
              <a:rPr lang="en-AU" sz="3200" dirty="0">
                <a:solidFill>
                  <a:srgbClr val="00FF00"/>
                </a:solidFill>
                <a:effectLst/>
                <a:latin typeface="Museo Sans 700" pitchFamily="50" charset="0"/>
              </a:rPr>
              <a:t>Reaction rate-time graph – plots the rate of the forward and reverse reactions.</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2907641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lnSpcReduction="10000"/>
          </a:bodyPr>
          <a:lstStyle/>
          <a:p>
            <a:pPr marL="18288" indent="0">
              <a:buNone/>
            </a:pPr>
            <a:r>
              <a:rPr lang="en-AU" sz="4000" b="1" dirty="0">
                <a:solidFill>
                  <a:srgbClr val="FC68E7"/>
                </a:solidFill>
                <a:effectLst/>
                <a:latin typeface="Museo Sans 900" pitchFamily="50" charset="0"/>
              </a:rPr>
              <a:t>Factors that Affect Reaction Rates</a:t>
            </a:r>
            <a:endParaRPr lang="en-AU" sz="32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00FF00"/>
                </a:solidFill>
                <a:effectLst/>
                <a:latin typeface="Museo Sans 700" pitchFamily="50" charset="0"/>
              </a:rPr>
              <a:t>Temperature</a:t>
            </a:r>
          </a:p>
          <a:p>
            <a:pPr marL="18288" indent="0">
              <a:buClr>
                <a:srgbClr val="FFFF00"/>
              </a:buClr>
              <a:buSzPct val="100000"/>
              <a:buNone/>
            </a:pPr>
            <a:r>
              <a:rPr lang="en-AU" sz="3200" b="1" dirty="0">
                <a:solidFill>
                  <a:srgbClr val="FFFF00"/>
                </a:solidFill>
                <a:effectLst/>
                <a:latin typeface="Museo Sans 700" pitchFamily="50" charset="0"/>
              </a:rPr>
              <a:t>Increasing temperature increases the average kinetic energy of particles. </a:t>
            </a:r>
          </a:p>
          <a:p>
            <a:pPr marL="18288" indent="0">
              <a:buClr>
                <a:srgbClr val="FFFF00"/>
              </a:buClr>
              <a:buSzPct val="100000"/>
              <a:buNone/>
            </a:pPr>
            <a:r>
              <a:rPr lang="en-AU" sz="3200" b="1" dirty="0">
                <a:solidFill>
                  <a:srgbClr val="FFFF00"/>
                </a:solidFill>
                <a:effectLst/>
                <a:latin typeface="Museo Sans 700" pitchFamily="50" charset="0"/>
              </a:rPr>
              <a:t>1. This increases the proportion of collisions that have sufficient kinetic energy to meet the activation energy needed for a successful collision which increases frequency of successful collisions and reaction rate. </a:t>
            </a:r>
          </a:p>
          <a:p>
            <a:pPr marL="18288" indent="0">
              <a:buClr>
                <a:srgbClr val="FFFF00"/>
              </a:buClr>
              <a:buSzPct val="100000"/>
              <a:buNone/>
            </a:pPr>
            <a:r>
              <a:rPr lang="en-AU" sz="3200" b="1" dirty="0">
                <a:solidFill>
                  <a:srgbClr val="FFFF00"/>
                </a:solidFill>
                <a:effectLst/>
                <a:latin typeface="Museo Sans 700" pitchFamily="50" charset="0"/>
              </a:rPr>
              <a:t>2. To a much lesser degree, an increased kinetic energy means the particles move faster resulting in an increased frequency of successful collisions which also increases the reaction rate.</a:t>
            </a:r>
          </a:p>
          <a:p>
            <a:pPr marL="18288" indent="0">
              <a:buNone/>
            </a:pPr>
            <a:endParaRPr lang="en-AU" sz="2800" b="1" dirty="0">
              <a:solidFill>
                <a:srgbClr val="FFFF00"/>
              </a:solidFill>
              <a:effectLst/>
              <a:latin typeface="Museo Sans 700" pitchFamily="50" charset="0"/>
            </a:endParaRPr>
          </a:p>
        </p:txBody>
      </p:sp>
    </p:spTree>
    <p:extLst>
      <p:ext uri="{BB962C8B-B14F-4D97-AF65-F5344CB8AC3E}">
        <p14:creationId xmlns:p14="http://schemas.microsoft.com/office/powerpoint/2010/main" val="2443079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7760" y="5877272"/>
            <a:ext cx="1806240" cy="836712"/>
          </a:xfrm>
        </p:spPr>
        <p:txBody>
          <a:bodyPr anchor="t">
            <a:noAutofit/>
          </a:bodyPr>
          <a:lstStyle/>
          <a:p>
            <a:pPr marL="18288" indent="0">
              <a:buNone/>
            </a:pPr>
            <a:r>
              <a:rPr lang="en-AU" sz="1800" dirty="0">
                <a:solidFill>
                  <a:srgbClr val="00FF00"/>
                </a:solidFill>
                <a:effectLst/>
                <a:latin typeface="Museo Sans 700" pitchFamily="50" charset="0"/>
              </a:rPr>
              <a:t>(</a:t>
            </a:r>
            <a:r>
              <a:rPr lang="en-AU" sz="1800" dirty="0" err="1">
                <a:solidFill>
                  <a:srgbClr val="00FF00"/>
                </a:solidFill>
                <a:effectLst/>
                <a:latin typeface="Museo Sans 700" pitchFamily="50" charset="0"/>
              </a:rPr>
              <a:t>Siyavula</a:t>
            </a:r>
            <a:r>
              <a:rPr lang="en-AU" sz="1800" dirty="0">
                <a:solidFill>
                  <a:srgbClr val="00FF00"/>
                </a:solidFill>
                <a:effectLst/>
                <a:latin typeface="Museo Sans 700" pitchFamily="50" charset="0"/>
              </a:rPr>
              <a:t> </a:t>
            </a:r>
            <a:r>
              <a:rPr lang="en-AU" sz="1800" dirty="0" err="1">
                <a:solidFill>
                  <a:srgbClr val="00FF00"/>
                </a:solidFill>
                <a:effectLst/>
                <a:latin typeface="Museo Sans 700" pitchFamily="50" charset="0"/>
              </a:rPr>
              <a:t>nd</a:t>
            </a:r>
            <a:r>
              <a:rPr lang="en-AU" sz="1800" dirty="0">
                <a:solidFill>
                  <a:srgbClr val="00FF00"/>
                </a:solidFill>
                <a:effectLst/>
                <a:latin typeface="Museo Sans 700" pitchFamily="50" charset="0"/>
              </a:rPr>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53" y="498751"/>
            <a:ext cx="8310493" cy="535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696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b="1" dirty="0">
                <a:solidFill>
                  <a:srgbClr val="FC68E7"/>
                </a:solidFill>
                <a:effectLst/>
                <a:latin typeface="Museo Sans 900" pitchFamily="50" charset="0"/>
              </a:rPr>
              <a:t>Concentration Changes</a:t>
            </a:r>
            <a:endParaRPr lang="en-AU" sz="3200" dirty="0">
              <a:solidFill>
                <a:srgbClr val="FC68E7"/>
              </a:solidFill>
              <a:effectLst/>
              <a:latin typeface="Museo Sans 900" pitchFamily="50" charset="0"/>
            </a:endParaRPr>
          </a:p>
          <a:p>
            <a:pPr marL="18288" indent="0">
              <a:buNone/>
            </a:pPr>
            <a:r>
              <a:rPr lang="en-AU" sz="3200" dirty="0">
                <a:solidFill>
                  <a:srgbClr val="00FF00"/>
                </a:solidFill>
                <a:effectLst/>
                <a:latin typeface="Museo Sans 700" pitchFamily="50" charset="0"/>
              </a:rPr>
              <a:t>When the concentration of a particular species is changed (by addition or removal), Le </a:t>
            </a:r>
            <a:r>
              <a:rPr lang="en-AU" sz="3200" dirty="0" err="1">
                <a:solidFill>
                  <a:srgbClr val="00FF00"/>
                </a:solidFill>
                <a:effectLst/>
                <a:latin typeface="Museo Sans 700" pitchFamily="50" charset="0"/>
              </a:rPr>
              <a:t>Châtelier’s</a:t>
            </a:r>
            <a:r>
              <a:rPr lang="en-AU" sz="3200" dirty="0">
                <a:solidFill>
                  <a:srgbClr val="00FF00"/>
                </a:solidFill>
                <a:effectLst/>
                <a:latin typeface="Museo Sans 700" pitchFamily="50" charset="0"/>
              </a:rPr>
              <a:t> principle predicts how the system will react.</a:t>
            </a:r>
          </a:p>
          <a:p>
            <a:pPr marL="18288" indent="0">
              <a:buNone/>
            </a:pPr>
            <a:endParaRPr lang="en-AU" sz="3200" dirty="0">
              <a:solidFill>
                <a:srgbClr val="FFFF00"/>
              </a:solidFill>
              <a:effectLst/>
              <a:latin typeface="Museo Sans 700" pitchFamily="50" charset="0"/>
            </a:endParaRPr>
          </a:p>
          <a:p>
            <a:pPr marL="18288" indent="0">
              <a:buNone/>
            </a:pPr>
            <a:r>
              <a:rPr lang="en-AU" sz="3200" dirty="0">
                <a:solidFill>
                  <a:srgbClr val="FFFF00"/>
                </a:solidFill>
                <a:effectLst/>
                <a:latin typeface="Museo Sans 700" pitchFamily="50" charset="0"/>
              </a:rPr>
              <a:t>If a species’ concentration is decreased, the equilibrium will shift to try to increase the concentration of that particular species. </a:t>
            </a:r>
          </a:p>
          <a:p>
            <a:pPr marL="18288" indent="0">
              <a:buNone/>
            </a:pPr>
            <a:r>
              <a:rPr lang="en-AU" sz="3200" dirty="0">
                <a:solidFill>
                  <a:srgbClr val="FFFF00"/>
                </a:solidFill>
                <a:effectLst/>
                <a:latin typeface="Museo Sans 700" pitchFamily="50" charset="0"/>
              </a:rPr>
              <a:t>If a species’ concentration is increased, the equilibrium will shift to try to decrease the concentration of that particular species. </a:t>
            </a:r>
            <a:endParaRPr lang="en-AU" sz="3200" b="1" dirty="0">
              <a:solidFill>
                <a:srgbClr val="FFFF00"/>
              </a:solidFill>
              <a:effectLst/>
              <a:latin typeface="Museo Sans 700" pitchFamily="50" charset="0"/>
            </a:endParaRPr>
          </a:p>
        </p:txBody>
      </p:sp>
    </p:spTree>
    <p:extLst>
      <p:ext uri="{BB962C8B-B14F-4D97-AF65-F5344CB8AC3E}">
        <p14:creationId xmlns:p14="http://schemas.microsoft.com/office/powerpoint/2010/main" val="4131781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Using the example:  </a:t>
            </a:r>
          </a:p>
          <a:p>
            <a:pPr marL="18288" indent="0" algn="ctr">
              <a:buNone/>
            </a:pPr>
            <a:endParaRPr lang="en-AU" sz="3200" dirty="0">
              <a:solidFill>
                <a:srgbClr val="00FF00"/>
              </a:solidFill>
              <a:effectLst/>
              <a:latin typeface="Museo Sans 700" pitchFamily="50" charset="0"/>
            </a:endParaRPr>
          </a:p>
          <a:p>
            <a:pPr marL="18288" indent="0" algn="ctr">
              <a:buNone/>
            </a:pPr>
            <a:r>
              <a:rPr lang="en-AU" sz="3200" dirty="0">
                <a:solidFill>
                  <a:srgbClr val="00FF00"/>
                </a:solidFill>
                <a:effectLst/>
                <a:latin typeface="Museo Sans 700" pitchFamily="50" charset="0"/>
              </a:rPr>
              <a:t>Cr</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O</a:t>
            </a:r>
            <a:r>
              <a:rPr lang="en-AU" sz="3200" baseline="-25000" dirty="0">
                <a:solidFill>
                  <a:srgbClr val="00FF00"/>
                </a:solidFill>
                <a:effectLst/>
                <a:latin typeface="Museo Sans 700" pitchFamily="50" charset="0"/>
              </a:rPr>
              <a:t>7</a:t>
            </a:r>
            <a:r>
              <a:rPr lang="en-AU" sz="3200" baseline="30000" dirty="0">
                <a:solidFill>
                  <a:srgbClr val="00FF00"/>
                </a:solidFill>
                <a:effectLst/>
                <a:latin typeface="Museo Sans 700" pitchFamily="50" charset="0"/>
              </a:rPr>
              <a:t>2-</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a:t>
            </a:r>
            <a:r>
              <a:rPr lang="en-AU" sz="3200">
                <a:solidFill>
                  <a:srgbClr val="00FF00"/>
                </a:solidFill>
                <a:effectLst/>
                <a:latin typeface="Museo Sans 700" pitchFamily="50" charset="0"/>
              </a:rPr>
              <a:t>+  2OH</a:t>
            </a:r>
            <a:r>
              <a:rPr lang="en-AU" sz="3200" baseline="30000" dirty="0">
                <a:solidFill>
                  <a:srgbClr val="00FF00"/>
                </a:solidFill>
                <a:effectLst/>
                <a:latin typeface="Museo Sans 700" pitchFamily="50" charset="0"/>
              </a:rPr>
              <a:t>‒</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2CrO</a:t>
            </a:r>
            <a:r>
              <a:rPr lang="en-AU" sz="3200" baseline="-25000" dirty="0">
                <a:solidFill>
                  <a:srgbClr val="00FF00"/>
                </a:solidFill>
                <a:effectLst/>
                <a:latin typeface="Museo Sans 700" pitchFamily="50" charset="0"/>
              </a:rPr>
              <a:t>4</a:t>
            </a:r>
            <a:r>
              <a:rPr lang="en-AU" sz="3200" baseline="30000" dirty="0">
                <a:solidFill>
                  <a:srgbClr val="00FF00"/>
                </a:solidFill>
                <a:effectLst/>
                <a:latin typeface="Museo Sans 700" pitchFamily="50" charset="0"/>
              </a:rPr>
              <a:t>2-</a:t>
            </a:r>
            <a:r>
              <a:rPr lang="en-AU" sz="3200" baseline="-25000" dirty="0">
                <a:solidFill>
                  <a:srgbClr val="00FF00"/>
                </a:solidFill>
                <a:effectLst/>
                <a:latin typeface="Museo Sans 700" pitchFamily="50" charset="0"/>
              </a:rPr>
              <a:t>(</a:t>
            </a:r>
            <a:r>
              <a:rPr lang="en-AU" sz="3200" baseline="-25000" dirty="0" err="1">
                <a:solidFill>
                  <a:srgbClr val="00FF00"/>
                </a:solidFill>
                <a:effectLst/>
                <a:latin typeface="Museo Sans 700" pitchFamily="50" charset="0"/>
              </a:rPr>
              <a:t>aq</a:t>
            </a:r>
            <a:r>
              <a:rPr lang="en-AU" sz="3200" baseline="-25000" dirty="0">
                <a:solidFill>
                  <a:srgbClr val="00FF00"/>
                </a:solidFill>
                <a:effectLst/>
                <a:latin typeface="Museo Sans 700" pitchFamily="50" charset="0"/>
              </a:rPr>
              <a:t>)</a:t>
            </a:r>
            <a:r>
              <a:rPr lang="en-AU" sz="3200" dirty="0">
                <a:solidFill>
                  <a:srgbClr val="00FF00"/>
                </a:solidFill>
                <a:effectLst/>
                <a:latin typeface="Museo Sans 700" pitchFamily="50" charset="0"/>
              </a:rPr>
              <a:t>  +  H</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O</a:t>
            </a:r>
            <a:r>
              <a:rPr lang="en-AU" sz="3200" baseline="-25000" dirty="0">
                <a:solidFill>
                  <a:srgbClr val="00FF00"/>
                </a:solidFill>
                <a:effectLst/>
                <a:latin typeface="Museo Sans 700" pitchFamily="50" charset="0"/>
              </a:rPr>
              <a:t>(</a:t>
            </a:r>
            <a:r>
              <a:rPr lang="en-AU" sz="3200" i="1" baseline="-25000" dirty="0">
                <a:solidFill>
                  <a:srgbClr val="00FF00"/>
                </a:solidFill>
                <a:effectLst/>
                <a:latin typeface="Museo Sans 700" pitchFamily="50" charset="0"/>
              </a:rPr>
              <a:t>l</a:t>
            </a:r>
            <a:r>
              <a:rPr lang="en-AU" sz="3200" baseline="-25000" dirty="0">
                <a:solidFill>
                  <a:srgbClr val="00FF00"/>
                </a:solidFill>
                <a:effectLst/>
                <a:latin typeface="Museo Sans 700" pitchFamily="50" charset="0"/>
              </a:rPr>
              <a:t>)</a:t>
            </a: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   </a:t>
            </a:r>
            <a:r>
              <a:rPr lang="en-AU" sz="3200" dirty="0">
                <a:solidFill>
                  <a:srgbClr val="FF6600"/>
                </a:solidFill>
                <a:effectLst/>
                <a:latin typeface="Museo Sans 700" pitchFamily="50" charset="0"/>
              </a:rPr>
              <a:t>orange </a:t>
            </a:r>
            <a:r>
              <a:rPr lang="en-AU" sz="3200" dirty="0">
                <a:solidFill>
                  <a:srgbClr val="00FF00"/>
                </a:solidFill>
                <a:effectLst/>
                <a:latin typeface="Museo Sans 700" pitchFamily="50" charset="0"/>
              </a:rPr>
              <a:t>                                 </a:t>
            </a:r>
            <a:r>
              <a:rPr lang="en-AU" sz="3200" dirty="0">
                <a:solidFill>
                  <a:srgbClr val="FFFF00"/>
                </a:solidFill>
                <a:effectLst/>
                <a:latin typeface="Museo Sans 700" pitchFamily="50" charset="0"/>
              </a:rPr>
              <a:t>yellow</a:t>
            </a:r>
          </a:p>
          <a:p>
            <a:pPr marL="18288" indent="0">
              <a:buNone/>
            </a:pP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Draw a labelled concentration-time graph and a labelled reaction rate-time graph that shows the first equilibrium being achieved when a solution of potassium dichromate is added to a solution of sodium hydroxide. </a:t>
            </a:r>
          </a:p>
        </p:txBody>
      </p:sp>
    </p:spTree>
    <p:extLst>
      <p:ext uri="{BB962C8B-B14F-4D97-AF65-F5344CB8AC3E}">
        <p14:creationId xmlns:p14="http://schemas.microsoft.com/office/powerpoint/2010/main" val="765917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023489"/>
            <a:ext cx="9058434" cy="478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287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37" y="980728"/>
            <a:ext cx="9080326" cy="479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364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What would you observe as equilibrium is achieved? </a:t>
            </a:r>
          </a:p>
          <a:p>
            <a:pPr marL="18288" indent="0">
              <a:buNone/>
            </a:pPr>
            <a:r>
              <a:rPr lang="en-AU" sz="3000" i="1" dirty="0">
                <a:solidFill>
                  <a:srgbClr val="FFFF00"/>
                </a:solidFill>
                <a:effectLst/>
                <a:latin typeface="Museo Sans 700" pitchFamily="50" charset="0"/>
              </a:rPr>
              <a:t>An orange solution added to a colourless solution to become an orange/yellow solution.</a:t>
            </a:r>
            <a:endParaRPr lang="en-AU" sz="3000" dirty="0">
              <a:solidFill>
                <a:srgbClr val="FFFF00"/>
              </a:solidFill>
              <a:effectLst/>
              <a:latin typeface="Museo Sans 700" pitchFamily="50" charset="0"/>
            </a:endParaRPr>
          </a:p>
          <a:p>
            <a:pPr marL="18288" indent="0">
              <a:buNone/>
            </a:pPr>
            <a:r>
              <a:rPr lang="en-AU" sz="3200" dirty="0">
                <a:solidFill>
                  <a:srgbClr val="00FF00"/>
                </a:solidFill>
                <a:effectLst/>
                <a:latin typeface="Museo Sans 700" pitchFamily="50" charset="0"/>
              </a:rPr>
              <a:t>Predict and justify the change in equilibrium if a small amount of potassium dichromate is added to the system at equilibrium. </a:t>
            </a:r>
          </a:p>
          <a:p>
            <a:pPr marL="18288" indent="0">
              <a:buNone/>
            </a:pPr>
            <a:r>
              <a:rPr lang="en-AU" sz="3200" i="1" dirty="0">
                <a:solidFill>
                  <a:srgbClr val="FFFF00"/>
                </a:solidFill>
                <a:effectLst/>
                <a:latin typeface="Museo Sans 700" pitchFamily="50" charset="0"/>
              </a:rPr>
              <a:t>The equilibrium will shift to counteract the added potassium dichromate. The forward reaction will be favoured which decreases the concentration of potassium dichromate and the equilibrium shifts right until a new equilibrium is established.</a:t>
            </a: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792413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What would you observe? </a:t>
            </a:r>
          </a:p>
          <a:p>
            <a:pPr marL="18288" indent="0">
              <a:buNone/>
            </a:pPr>
            <a:r>
              <a:rPr lang="en-AU" sz="3200" i="1" dirty="0">
                <a:solidFill>
                  <a:srgbClr val="FFFF00"/>
                </a:solidFill>
                <a:effectLst/>
                <a:latin typeface="Museo Sans 700" pitchFamily="50" charset="0"/>
              </a:rPr>
              <a:t>An orange solution is added to an orange/yellow solution which then becomes more yellow.</a:t>
            </a:r>
            <a:endParaRPr lang="en-AU" sz="3200" dirty="0">
              <a:solidFill>
                <a:srgbClr val="FFFF00"/>
              </a:solidFill>
              <a:effectLst/>
              <a:latin typeface="Museo Sans 700" pitchFamily="50" charset="0"/>
            </a:endParaRPr>
          </a:p>
          <a:p>
            <a:pPr marL="18288" indent="0">
              <a:buNone/>
            </a:pPr>
            <a:r>
              <a:rPr lang="en-AU" sz="3200" dirty="0">
                <a:solidFill>
                  <a:srgbClr val="00FF00"/>
                </a:solidFill>
                <a:effectLst/>
                <a:latin typeface="Museo Sans 700" pitchFamily="50" charset="0"/>
              </a:rPr>
              <a:t>Explain the change in equilibrium. </a:t>
            </a:r>
          </a:p>
          <a:p>
            <a:pPr marL="18288" indent="0">
              <a:buNone/>
            </a:pPr>
            <a:r>
              <a:rPr lang="en-AU" sz="3200" i="1" dirty="0">
                <a:solidFill>
                  <a:srgbClr val="FFFF00"/>
                </a:solidFill>
                <a:effectLst/>
                <a:latin typeface="Museo Sans 700" pitchFamily="50" charset="0"/>
              </a:rPr>
              <a:t>By adding more K</a:t>
            </a:r>
            <a:r>
              <a:rPr lang="en-AU" sz="3200" i="1" baseline="-25000" dirty="0">
                <a:solidFill>
                  <a:srgbClr val="FFFF00"/>
                </a:solidFill>
                <a:effectLst/>
                <a:latin typeface="Museo Sans 700" pitchFamily="50" charset="0"/>
              </a:rPr>
              <a:t>2</a:t>
            </a:r>
            <a:r>
              <a:rPr lang="en-AU" sz="3200" i="1" dirty="0">
                <a:solidFill>
                  <a:srgbClr val="FFFF00"/>
                </a:solidFill>
                <a:effectLst/>
                <a:latin typeface="Museo Sans 700" pitchFamily="50" charset="0"/>
              </a:rPr>
              <a:t>Cr</a:t>
            </a:r>
            <a:r>
              <a:rPr lang="en-AU" sz="3200" i="1" baseline="-25000" dirty="0">
                <a:solidFill>
                  <a:srgbClr val="FFFF00"/>
                </a:solidFill>
                <a:effectLst/>
                <a:latin typeface="Museo Sans 700" pitchFamily="50" charset="0"/>
              </a:rPr>
              <a:t>2</a:t>
            </a:r>
            <a:r>
              <a:rPr lang="en-AU" sz="3200" i="1" dirty="0">
                <a:solidFill>
                  <a:srgbClr val="FFFF00"/>
                </a:solidFill>
                <a:effectLst/>
                <a:latin typeface="Museo Sans 700" pitchFamily="50" charset="0"/>
              </a:rPr>
              <a:t>O</a:t>
            </a:r>
            <a:r>
              <a:rPr lang="en-AU" sz="3200" i="1" baseline="-25000" dirty="0">
                <a:solidFill>
                  <a:srgbClr val="FFFF00"/>
                </a:solidFill>
                <a:effectLst/>
                <a:latin typeface="Museo Sans 700" pitchFamily="50" charset="0"/>
              </a:rPr>
              <a:t>7</a:t>
            </a:r>
            <a:r>
              <a:rPr lang="en-AU" sz="3200" i="1" dirty="0">
                <a:solidFill>
                  <a:srgbClr val="FFFF00"/>
                </a:solidFill>
                <a:effectLst/>
                <a:latin typeface="Museo Sans 700" pitchFamily="50" charset="0"/>
              </a:rPr>
              <a:t> you are increasing [Cr</a:t>
            </a:r>
            <a:r>
              <a:rPr lang="en-AU" sz="3200" i="1" baseline="-25000" dirty="0">
                <a:solidFill>
                  <a:srgbClr val="FFFF00"/>
                </a:solidFill>
                <a:effectLst/>
                <a:latin typeface="Museo Sans 700" pitchFamily="50" charset="0"/>
              </a:rPr>
              <a:t>2</a:t>
            </a:r>
            <a:r>
              <a:rPr lang="en-AU" sz="3200" i="1" dirty="0">
                <a:solidFill>
                  <a:srgbClr val="FFFF00"/>
                </a:solidFill>
                <a:effectLst/>
                <a:latin typeface="Museo Sans 700" pitchFamily="50" charset="0"/>
              </a:rPr>
              <a:t>O</a:t>
            </a:r>
            <a:r>
              <a:rPr lang="en-AU" sz="3200" i="1" baseline="-25000" dirty="0">
                <a:solidFill>
                  <a:srgbClr val="FFFF00"/>
                </a:solidFill>
                <a:effectLst/>
                <a:latin typeface="Museo Sans 700" pitchFamily="50" charset="0"/>
              </a:rPr>
              <a:t>7</a:t>
            </a:r>
            <a:r>
              <a:rPr lang="en-AU" sz="3200" i="1" baseline="30000" dirty="0">
                <a:solidFill>
                  <a:srgbClr val="FFFF00"/>
                </a:solidFill>
                <a:effectLst/>
                <a:latin typeface="Museo Sans 700" pitchFamily="50" charset="0"/>
              </a:rPr>
              <a:t>2-</a:t>
            </a:r>
            <a:r>
              <a:rPr lang="en-AU" sz="3200" i="1" dirty="0">
                <a:solidFill>
                  <a:srgbClr val="FFFF00"/>
                </a:solidFill>
                <a:effectLst/>
                <a:latin typeface="Museo Sans 700" pitchFamily="50" charset="0"/>
              </a:rPr>
              <a:t>]. This increases the forward reaction rate (increased frequency of collisions) relative to the reverse reaction. After a time, the forward reaction rate begins to slow down as the reverse reaction rate increases until the rate of the forward and reverse reactions are equal (i.e. a new equilibrium is achieved).</a:t>
            </a: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824069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200" dirty="0">
              <a:solidFill>
                <a:srgbClr val="00FF00"/>
              </a:solidFill>
              <a:effectLst/>
              <a:latin typeface="Museo Sans 700" pitchFamily="50" charset="0"/>
            </a:endParaRPr>
          </a:p>
          <a:p>
            <a:pPr marL="18288" indent="0">
              <a:buNone/>
            </a:pPr>
            <a:endParaRPr lang="en-AU" sz="3200" dirty="0">
              <a:solidFill>
                <a:srgbClr val="00FF00"/>
              </a:solidFill>
              <a:effectLst/>
              <a:latin typeface="Museo Sans 700" pitchFamily="50" charset="0"/>
            </a:endParaRPr>
          </a:p>
          <a:p>
            <a:pPr marL="18288" indent="0">
              <a:buNone/>
            </a:pP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On the previous concentration-time and reaction rate-time axes continue the diagrams so that they show the second equilibriums being achieved when extra potassium dichromate is added to the solution at equilibrium. </a:t>
            </a:r>
          </a:p>
          <a:p>
            <a:pPr marL="18288" indent="0">
              <a:buNone/>
            </a:pPr>
            <a:endParaRPr lang="en-AU" sz="3200" dirty="0">
              <a:solidFill>
                <a:srgbClr val="00FF00"/>
              </a:solidFill>
              <a:effectLst/>
              <a:latin typeface="Museo Sans 700" pitchFamily="50" charset="0"/>
            </a:endParaRPr>
          </a:p>
        </p:txBody>
      </p:sp>
    </p:spTree>
    <p:extLst>
      <p:ext uri="{BB962C8B-B14F-4D97-AF65-F5344CB8AC3E}">
        <p14:creationId xmlns:p14="http://schemas.microsoft.com/office/powerpoint/2010/main" val="4088001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960541" cy="472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609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88640"/>
            <a:ext cx="9080326" cy="479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2008" y="5085184"/>
            <a:ext cx="8964488" cy="1569660"/>
          </a:xfrm>
          <a:prstGeom prst="rect">
            <a:avLst/>
          </a:prstGeom>
        </p:spPr>
        <p:txBody>
          <a:bodyPr wrap="square">
            <a:spAutoFit/>
          </a:bodyPr>
          <a:lstStyle/>
          <a:p>
            <a:r>
              <a:rPr lang="en-AU" sz="3200" dirty="0">
                <a:solidFill>
                  <a:srgbClr val="00FF00"/>
                </a:solidFill>
                <a:latin typeface="Museo Sans 700" pitchFamily="50" charset="0"/>
              </a:rPr>
              <a:t>Redo this question if a small amount of concentrated hydrochloric acid was added to the system at initial equilibrium.</a:t>
            </a:r>
          </a:p>
        </p:txBody>
      </p:sp>
    </p:spTree>
    <p:extLst>
      <p:ext uri="{BB962C8B-B14F-4D97-AF65-F5344CB8AC3E}">
        <p14:creationId xmlns:p14="http://schemas.microsoft.com/office/powerpoint/2010/main" val="213472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http://dluetgens.com/userfiles/temp%20and%20activation%20energy.GIF"/>
          <p:cNvPicPr>
            <a:picLocks noGrp="1"/>
          </p:cNvPicPr>
          <p:nvPr>
            <p:ph idx="1"/>
          </p:nvPr>
        </p:nvPicPr>
        <p:blipFill rotWithShape="1">
          <a:blip r:embed="rId2">
            <a:extLst>
              <a:ext uri="{28A0092B-C50C-407E-A947-70E740481C1C}">
                <a14:useLocalDpi xmlns:a14="http://schemas.microsoft.com/office/drawing/2010/main" val="0"/>
              </a:ext>
            </a:extLst>
          </a:blip>
          <a:srcRect t="5179" r="1536" b="6126"/>
          <a:stretch/>
        </p:blipFill>
        <p:spPr bwMode="auto">
          <a:xfrm>
            <a:off x="1" y="17779"/>
            <a:ext cx="4355975" cy="2835157"/>
          </a:xfrm>
          <a:prstGeom prst="rect">
            <a:avLst/>
          </a:prstGeom>
          <a:noFill/>
          <a:ln>
            <a:noFill/>
          </a:ln>
          <a:extLst>
            <a:ext uri="{53640926-AAD7-44D8-BBD7-CCE9431645EC}">
              <a14:shadowObscured xmlns:a14="http://schemas.microsoft.com/office/drawing/2010/main"/>
            </a:ext>
          </a:extLst>
        </p:spPr>
      </p:pic>
      <p:pic>
        <p:nvPicPr>
          <p:cNvPr id="4" name="Picture 3" descr="https://www.cdli.ca/sampleResources/chem3202/unit01_org01_ilo03/u1s1l3_fig10.png"/>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15817" y="2808312"/>
            <a:ext cx="6201318" cy="4005064"/>
          </a:xfrm>
          <a:prstGeom prst="rect">
            <a:avLst/>
          </a:prstGeom>
          <a:noFill/>
          <a:ln>
            <a:noFill/>
          </a:ln>
        </p:spPr>
      </p:pic>
      <p:sp>
        <p:nvSpPr>
          <p:cNvPr id="5" name="Rectangle 4"/>
          <p:cNvSpPr/>
          <p:nvPr/>
        </p:nvSpPr>
        <p:spPr>
          <a:xfrm>
            <a:off x="4359789" y="2245514"/>
            <a:ext cx="1661032" cy="369332"/>
          </a:xfrm>
          <a:prstGeom prst="rect">
            <a:avLst/>
          </a:prstGeom>
        </p:spPr>
        <p:txBody>
          <a:bodyPr wrap="none">
            <a:spAutoFit/>
          </a:bodyPr>
          <a:lstStyle/>
          <a:p>
            <a:r>
              <a:rPr lang="en-AU" b="1" dirty="0">
                <a:solidFill>
                  <a:srgbClr val="FFFF00"/>
                </a:solidFill>
                <a:effectLst/>
                <a:latin typeface="Museo Sans 700" pitchFamily="50" charset="0"/>
              </a:rPr>
              <a:t>(</a:t>
            </a:r>
            <a:r>
              <a:rPr lang="en-AU" b="1" dirty="0" err="1">
                <a:solidFill>
                  <a:srgbClr val="FFFF00"/>
                </a:solidFill>
                <a:effectLst/>
                <a:latin typeface="Museo Sans 700" pitchFamily="50" charset="0"/>
              </a:rPr>
              <a:t>Leutgens</a:t>
            </a:r>
            <a:r>
              <a:rPr lang="en-AU" b="1" dirty="0">
                <a:solidFill>
                  <a:srgbClr val="FFFF00"/>
                </a:solidFill>
                <a:effectLst/>
                <a:latin typeface="Museo Sans 700" pitchFamily="50" charset="0"/>
              </a:rPr>
              <a:t> </a:t>
            </a:r>
            <a:r>
              <a:rPr lang="en-AU" b="1" dirty="0" err="1">
                <a:solidFill>
                  <a:srgbClr val="FFFF00"/>
                </a:solidFill>
                <a:effectLst/>
                <a:latin typeface="Museo Sans 700" pitchFamily="50" charset="0"/>
              </a:rPr>
              <a:t>nd</a:t>
            </a:r>
            <a:r>
              <a:rPr lang="en-AU" b="1" dirty="0">
                <a:solidFill>
                  <a:srgbClr val="FFFF00"/>
                </a:solidFill>
                <a:effectLst/>
                <a:latin typeface="Museo Sans 700" pitchFamily="50" charset="0"/>
              </a:rPr>
              <a:t>)</a:t>
            </a:r>
            <a:endParaRPr lang="en-AU" dirty="0"/>
          </a:p>
        </p:txBody>
      </p:sp>
      <p:sp>
        <p:nvSpPr>
          <p:cNvPr id="6" name="Rectangle 5"/>
          <p:cNvSpPr/>
          <p:nvPr/>
        </p:nvSpPr>
        <p:spPr>
          <a:xfrm>
            <a:off x="1253919" y="6309320"/>
            <a:ext cx="1467068" cy="369332"/>
          </a:xfrm>
          <a:prstGeom prst="rect">
            <a:avLst/>
          </a:prstGeom>
        </p:spPr>
        <p:txBody>
          <a:bodyPr wrap="none">
            <a:spAutoFit/>
          </a:bodyPr>
          <a:lstStyle/>
          <a:p>
            <a:r>
              <a:rPr lang="en-AU" b="1" dirty="0">
                <a:solidFill>
                  <a:srgbClr val="FFFF00"/>
                </a:solidFill>
                <a:effectLst/>
                <a:latin typeface="Museo Sans 700" pitchFamily="50" charset="0"/>
              </a:rPr>
              <a:t>(CDLI 2007)</a:t>
            </a:r>
            <a:endParaRPr lang="en-AU" dirty="0"/>
          </a:p>
        </p:txBody>
      </p:sp>
    </p:spTree>
    <p:extLst>
      <p:ext uri="{BB962C8B-B14F-4D97-AF65-F5344CB8AC3E}">
        <p14:creationId xmlns:p14="http://schemas.microsoft.com/office/powerpoint/2010/main" val="2497215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22" y="620688"/>
            <a:ext cx="9108504" cy="5509200"/>
          </a:xfrm>
          <a:prstGeom prst="rect">
            <a:avLst/>
          </a:prstGeom>
        </p:spPr>
        <p:txBody>
          <a:bodyPr wrap="square">
            <a:spAutoFit/>
          </a:bodyPr>
          <a:lstStyle/>
          <a:p>
            <a:r>
              <a:rPr lang="en-AU" sz="3200" b="1" dirty="0">
                <a:solidFill>
                  <a:srgbClr val="00FF00"/>
                </a:solidFill>
                <a:latin typeface="Museo Sans 700" panose="02000000000000000000" pitchFamily="50" charset="0"/>
              </a:rPr>
              <a:t>After the second equilibrium is established in both graphs, draw what would happen if a small amount of concentrated hydrochloric acid was added to the system at initial equilibrium.</a:t>
            </a:r>
          </a:p>
          <a:p>
            <a:r>
              <a:rPr lang="en-AU" sz="3200" b="1" dirty="0">
                <a:solidFill>
                  <a:srgbClr val="00FF00"/>
                </a:solidFill>
                <a:latin typeface="Museo Sans 700" panose="02000000000000000000" pitchFamily="50" charset="0"/>
              </a:rPr>
              <a:t> </a:t>
            </a:r>
          </a:p>
          <a:p>
            <a:r>
              <a:rPr lang="en-AU" sz="3200" b="1" dirty="0">
                <a:solidFill>
                  <a:srgbClr val="00FF00"/>
                </a:solidFill>
                <a:latin typeface="Museo Sans 700" panose="02000000000000000000" pitchFamily="50" charset="0"/>
              </a:rPr>
              <a:t>Draw the final situation given above on two new sets of concentration-time and reaction rate-time axes if you were beginning at equilibrium.</a:t>
            </a:r>
          </a:p>
          <a:p>
            <a:endParaRPr lang="en-AU" sz="3200" dirty="0">
              <a:solidFill>
                <a:srgbClr val="00FF00"/>
              </a:solidFill>
              <a:latin typeface="Museo Sans 700" pitchFamily="50" charset="0"/>
            </a:endParaRPr>
          </a:p>
        </p:txBody>
      </p:sp>
    </p:spTree>
    <p:extLst>
      <p:ext uri="{BB962C8B-B14F-4D97-AF65-F5344CB8AC3E}">
        <p14:creationId xmlns:p14="http://schemas.microsoft.com/office/powerpoint/2010/main" val="3221359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000" dirty="0">
                <a:solidFill>
                  <a:srgbClr val="00FF00"/>
                </a:solidFill>
                <a:effectLst/>
                <a:latin typeface="Museo Sans 700" panose="02000000000000000000" pitchFamily="50" charset="0"/>
              </a:rPr>
              <a:t>The concentration of all species in a system can be manipulated by adding or evaporating the solvent (usually water). </a:t>
            </a:r>
          </a:p>
          <a:p>
            <a:pPr marL="18288" indent="0">
              <a:buNone/>
            </a:pPr>
            <a:endParaRPr lang="en-AU" sz="1400" dirty="0">
              <a:solidFill>
                <a:srgbClr val="00FF00"/>
              </a:solidFill>
              <a:effectLst/>
              <a:latin typeface="Museo Sans 700" panose="02000000000000000000" pitchFamily="50" charset="0"/>
            </a:endParaRPr>
          </a:p>
          <a:p>
            <a:pPr marL="18288" indent="0">
              <a:buNone/>
            </a:pPr>
            <a:r>
              <a:rPr lang="en-AU" sz="3000" dirty="0">
                <a:solidFill>
                  <a:srgbClr val="00FF00"/>
                </a:solidFill>
                <a:effectLst/>
                <a:latin typeface="Museo Sans 700" panose="02000000000000000000" pitchFamily="50" charset="0"/>
              </a:rPr>
              <a:t>When adding water to the entire system, this has the effect of reducing the concentration of all species. This will increase the distance between all the particles which reduces the frequency of collisions and so reduces the rate of both the forward and reverse reactions. The rate of the reaction that uses up the most particles will be decreased the most (based on relative proportions) and so the reaction that produces more particles will occur at a greater rate (be favoured) until equilibrium is re-established.</a:t>
            </a:r>
          </a:p>
        </p:txBody>
      </p:sp>
    </p:spTree>
    <p:extLst>
      <p:ext uri="{BB962C8B-B14F-4D97-AF65-F5344CB8AC3E}">
        <p14:creationId xmlns:p14="http://schemas.microsoft.com/office/powerpoint/2010/main" val="3618322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000" dirty="0">
                <a:solidFill>
                  <a:srgbClr val="00FF00"/>
                </a:solidFill>
                <a:effectLst/>
                <a:latin typeface="Museo Sans 700" panose="02000000000000000000" pitchFamily="50" charset="0"/>
              </a:rPr>
              <a:t>When removing water from the entire system (i.e. evaporation), this has the effect of increasing the concentration of all species. This will decrease the distance between all the particles which increases the frequency of collisions and so increases the rate of both the forward and reverse reactions. The rate of the reaction that uses up the most particles will be increased the most (based on relative proportions) and so the reaction that produces less particles will occur at a greater rate (be favoured) until equilibrium is re-established. </a:t>
            </a:r>
          </a:p>
          <a:p>
            <a:pPr marL="18288" indent="0">
              <a:buNone/>
            </a:pPr>
            <a:r>
              <a:rPr lang="en-AU" sz="3000" dirty="0">
                <a:solidFill>
                  <a:srgbClr val="FFFF00"/>
                </a:solidFill>
                <a:effectLst/>
                <a:latin typeface="Museo Sans 700" panose="02000000000000000000" pitchFamily="50" charset="0"/>
              </a:rPr>
              <a:t>(Remember that the side with the most particles will always be affected the most)</a:t>
            </a:r>
          </a:p>
        </p:txBody>
      </p:sp>
    </p:spTree>
    <p:extLst>
      <p:ext uri="{BB962C8B-B14F-4D97-AF65-F5344CB8AC3E}">
        <p14:creationId xmlns:p14="http://schemas.microsoft.com/office/powerpoint/2010/main" val="14024145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44624"/>
            <a:ext cx="8928992" cy="6813375"/>
          </a:xfrm>
        </p:spPr>
        <p:txBody>
          <a:bodyPr>
            <a:normAutofit/>
          </a:bodyPr>
          <a:lstStyle/>
          <a:p>
            <a:pPr marL="18288" indent="0">
              <a:buNone/>
            </a:pPr>
            <a:r>
              <a:rPr lang="en-AU" sz="2700" dirty="0">
                <a:solidFill>
                  <a:srgbClr val="00FF00"/>
                </a:solidFill>
                <a:effectLst/>
                <a:latin typeface="Museo Sans 700" panose="02000000000000000000" pitchFamily="50" charset="0"/>
              </a:rPr>
              <a:t>e.g. Co(H</a:t>
            </a:r>
            <a:r>
              <a:rPr lang="en-AU" sz="2700" baseline="-25000" dirty="0">
                <a:solidFill>
                  <a:srgbClr val="00FF00"/>
                </a:solidFill>
                <a:effectLst/>
                <a:latin typeface="Museo Sans 700" panose="02000000000000000000" pitchFamily="50" charset="0"/>
              </a:rPr>
              <a:t>2</a:t>
            </a:r>
            <a:r>
              <a:rPr lang="en-AU" sz="2700" dirty="0">
                <a:solidFill>
                  <a:srgbClr val="00FF00"/>
                </a:solidFill>
                <a:effectLst/>
                <a:latin typeface="Museo Sans 700" panose="02000000000000000000" pitchFamily="50" charset="0"/>
              </a:rPr>
              <a:t>O)</a:t>
            </a:r>
            <a:r>
              <a:rPr lang="en-AU" sz="2700" baseline="-25000" dirty="0">
                <a:solidFill>
                  <a:srgbClr val="00FF00"/>
                </a:solidFill>
                <a:effectLst/>
                <a:latin typeface="Museo Sans 700" panose="02000000000000000000" pitchFamily="50" charset="0"/>
              </a:rPr>
              <a:t>6</a:t>
            </a:r>
            <a:r>
              <a:rPr lang="en-AU" sz="2700" baseline="30000" dirty="0">
                <a:solidFill>
                  <a:srgbClr val="00FF00"/>
                </a:solidFill>
                <a:effectLst/>
                <a:latin typeface="Museo Sans 700" panose="02000000000000000000" pitchFamily="50" charset="0"/>
              </a:rPr>
              <a:t>2+</a:t>
            </a:r>
            <a:r>
              <a:rPr lang="en-AU" sz="2700" baseline="-25000" dirty="0">
                <a:solidFill>
                  <a:srgbClr val="00FF00"/>
                </a:solidFill>
                <a:effectLst/>
                <a:latin typeface="Museo Sans 700" panose="02000000000000000000" pitchFamily="50" charset="0"/>
              </a:rPr>
              <a:t>(</a:t>
            </a:r>
            <a:r>
              <a:rPr lang="en-AU" sz="2700" baseline="-25000" dirty="0" err="1">
                <a:solidFill>
                  <a:srgbClr val="00FF00"/>
                </a:solidFill>
                <a:effectLst/>
                <a:latin typeface="Museo Sans 700" panose="02000000000000000000" pitchFamily="50" charset="0"/>
              </a:rPr>
              <a:t>aq</a:t>
            </a:r>
            <a:r>
              <a:rPr lang="en-AU" sz="2700" baseline="-25000" dirty="0">
                <a:solidFill>
                  <a:srgbClr val="00FF00"/>
                </a:solidFill>
                <a:effectLst/>
                <a:latin typeface="Museo Sans 700" panose="02000000000000000000" pitchFamily="50" charset="0"/>
              </a:rPr>
              <a:t>)</a:t>
            </a:r>
            <a:r>
              <a:rPr lang="en-AU" sz="2700" dirty="0">
                <a:solidFill>
                  <a:srgbClr val="00FF00"/>
                </a:solidFill>
                <a:effectLst/>
                <a:latin typeface="Museo Sans 700" panose="02000000000000000000" pitchFamily="50" charset="0"/>
              </a:rPr>
              <a:t>  +  4C</a:t>
            </a:r>
            <a:r>
              <a:rPr lang="en-AU" sz="2700" i="1" dirty="0">
                <a:solidFill>
                  <a:srgbClr val="00FF00"/>
                </a:solidFill>
                <a:effectLst/>
                <a:latin typeface="Museo Sans 700" panose="02000000000000000000" pitchFamily="50" charset="0"/>
              </a:rPr>
              <a:t>l</a:t>
            </a:r>
            <a:r>
              <a:rPr lang="en-AU" sz="2700" baseline="30000" dirty="0">
                <a:solidFill>
                  <a:srgbClr val="00FF00"/>
                </a:solidFill>
                <a:effectLst/>
                <a:latin typeface="Museo Sans 700" panose="02000000000000000000" pitchFamily="50" charset="0"/>
              </a:rPr>
              <a:t>‒</a:t>
            </a:r>
            <a:r>
              <a:rPr lang="en-AU" sz="2700" baseline="-25000" dirty="0">
                <a:solidFill>
                  <a:srgbClr val="00FF00"/>
                </a:solidFill>
                <a:effectLst/>
                <a:latin typeface="Museo Sans 700" panose="02000000000000000000" pitchFamily="50" charset="0"/>
              </a:rPr>
              <a:t>(</a:t>
            </a:r>
            <a:r>
              <a:rPr lang="en-AU" sz="2700" baseline="-25000" dirty="0" err="1">
                <a:solidFill>
                  <a:srgbClr val="00FF00"/>
                </a:solidFill>
                <a:effectLst/>
                <a:latin typeface="Museo Sans 700" panose="02000000000000000000" pitchFamily="50" charset="0"/>
              </a:rPr>
              <a:t>aq</a:t>
            </a:r>
            <a:r>
              <a:rPr lang="en-AU" sz="2700" baseline="-25000" dirty="0">
                <a:solidFill>
                  <a:srgbClr val="00FF00"/>
                </a:solidFill>
                <a:effectLst/>
                <a:latin typeface="Museo Sans 700" panose="02000000000000000000" pitchFamily="50" charset="0"/>
              </a:rPr>
              <a:t>)</a:t>
            </a:r>
            <a:r>
              <a:rPr lang="en-AU" sz="2700" dirty="0">
                <a:solidFill>
                  <a:srgbClr val="00FF00"/>
                </a:solidFill>
                <a:effectLst/>
                <a:latin typeface="Museo Sans 700" panose="02000000000000000000" pitchFamily="50" charset="0"/>
              </a:rPr>
              <a:t>   ⇌   CoC</a:t>
            </a:r>
            <a:r>
              <a:rPr lang="en-AU" sz="2700" i="1" dirty="0">
                <a:solidFill>
                  <a:srgbClr val="00FF00"/>
                </a:solidFill>
                <a:effectLst/>
                <a:latin typeface="Museo Sans 700" panose="02000000000000000000" pitchFamily="50" charset="0"/>
              </a:rPr>
              <a:t>l</a:t>
            </a:r>
            <a:r>
              <a:rPr lang="en-AU" sz="2700" baseline="-25000" dirty="0">
                <a:solidFill>
                  <a:srgbClr val="00FF00"/>
                </a:solidFill>
                <a:effectLst/>
                <a:latin typeface="Museo Sans 700" panose="02000000000000000000" pitchFamily="50" charset="0"/>
              </a:rPr>
              <a:t>4</a:t>
            </a:r>
            <a:r>
              <a:rPr lang="en-AU" sz="2700" baseline="30000" dirty="0">
                <a:solidFill>
                  <a:srgbClr val="00FF00"/>
                </a:solidFill>
                <a:effectLst/>
                <a:latin typeface="Museo Sans 700" panose="02000000000000000000" pitchFamily="50" charset="0"/>
              </a:rPr>
              <a:t>2-</a:t>
            </a:r>
            <a:r>
              <a:rPr lang="en-AU" sz="2700" baseline="-25000" dirty="0">
                <a:solidFill>
                  <a:srgbClr val="00FF00"/>
                </a:solidFill>
                <a:effectLst/>
                <a:latin typeface="Museo Sans 700" panose="02000000000000000000" pitchFamily="50" charset="0"/>
              </a:rPr>
              <a:t>(</a:t>
            </a:r>
            <a:r>
              <a:rPr lang="en-AU" sz="2700" baseline="-25000" dirty="0" err="1">
                <a:solidFill>
                  <a:srgbClr val="00FF00"/>
                </a:solidFill>
                <a:effectLst/>
                <a:latin typeface="Museo Sans 700" panose="02000000000000000000" pitchFamily="50" charset="0"/>
              </a:rPr>
              <a:t>aq</a:t>
            </a:r>
            <a:r>
              <a:rPr lang="en-AU" sz="2700" baseline="-25000" dirty="0">
                <a:solidFill>
                  <a:srgbClr val="00FF00"/>
                </a:solidFill>
                <a:effectLst/>
                <a:latin typeface="Museo Sans 700" panose="02000000000000000000" pitchFamily="50" charset="0"/>
              </a:rPr>
              <a:t>)</a:t>
            </a:r>
            <a:r>
              <a:rPr lang="en-AU" sz="2700" dirty="0">
                <a:solidFill>
                  <a:srgbClr val="00FF00"/>
                </a:solidFill>
                <a:effectLst/>
                <a:latin typeface="Museo Sans 700" panose="02000000000000000000" pitchFamily="50" charset="0"/>
              </a:rPr>
              <a:t>  +  6H</a:t>
            </a:r>
            <a:r>
              <a:rPr lang="en-AU" sz="2700" baseline="-25000" dirty="0">
                <a:solidFill>
                  <a:srgbClr val="00FF00"/>
                </a:solidFill>
                <a:effectLst/>
                <a:latin typeface="Museo Sans 700" panose="02000000000000000000" pitchFamily="50" charset="0"/>
              </a:rPr>
              <a:t>2</a:t>
            </a:r>
            <a:r>
              <a:rPr lang="en-AU" sz="2700" dirty="0">
                <a:solidFill>
                  <a:srgbClr val="00FF00"/>
                </a:solidFill>
                <a:effectLst/>
                <a:latin typeface="Museo Sans 700" panose="02000000000000000000" pitchFamily="50" charset="0"/>
              </a:rPr>
              <a:t>O</a:t>
            </a:r>
            <a:r>
              <a:rPr lang="en-AU" sz="2700" baseline="-25000" dirty="0">
                <a:solidFill>
                  <a:srgbClr val="00FF00"/>
                </a:solidFill>
                <a:effectLst/>
                <a:latin typeface="Museo Sans 700" panose="02000000000000000000" pitchFamily="50" charset="0"/>
              </a:rPr>
              <a:t>(</a:t>
            </a:r>
            <a:r>
              <a:rPr lang="en-AU" sz="2700" i="1" baseline="-25000" dirty="0">
                <a:solidFill>
                  <a:srgbClr val="00FF00"/>
                </a:solidFill>
                <a:effectLst/>
                <a:latin typeface="Museo Sans 700" panose="02000000000000000000" pitchFamily="50" charset="0"/>
              </a:rPr>
              <a:t>l</a:t>
            </a:r>
            <a:r>
              <a:rPr lang="en-AU" sz="2700" baseline="-25000" dirty="0">
                <a:solidFill>
                  <a:srgbClr val="00FF00"/>
                </a:solidFill>
                <a:effectLst/>
                <a:latin typeface="Museo Sans 700" panose="02000000000000000000" pitchFamily="50" charset="0"/>
              </a:rPr>
              <a:t>)</a:t>
            </a:r>
            <a:endParaRPr lang="en-AU" sz="2700" dirty="0">
              <a:solidFill>
                <a:srgbClr val="00FF00"/>
              </a:solidFill>
              <a:effectLst/>
              <a:latin typeface="Museo Sans 700" panose="02000000000000000000" pitchFamily="50" charset="0"/>
            </a:endParaRPr>
          </a:p>
          <a:p>
            <a:pPr marL="18288" indent="0">
              <a:buNone/>
            </a:pPr>
            <a:r>
              <a:rPr lang="en-AU" sz="2400" dirty="0">
                <a:solidFill>
                  <a:srgbClr val="00FF00"/>
                </a:solidFill>
                <a:effectLst/>
                <a:latin typeface="Museo Sans 700" panose="02000000000000000000" pitchFamily="50" charset="0"/>
              </a:rPr>
              <a:t>             </a:t>
            </a:r>
            <a:r>
              <a:rPr lang="en-AU" sz="2400" dirty="0">
                <a:solidFill>
                  <a:srgbClr val="FF66FF"/>
                </a:solidFill>
                <a:effectLst/>
                <a:latin typeface="Museo Sans 700" panose="02000000000000000000" pitchFamily="50" charset="0"/>
              </a:rPr>
              <a:t>pink  </a:t>
            </a:r>
            <a:r>
              <a:rPr lang="en-AU" sz="2400" dirty="0">
                <a:solidFill>
                  <a:srgbClr val="00FF00"/>
                </a:solidFill>
                <a:effectLst/>
                <a:latin typeface="Museo Sans 700" panose="02000000000000000000" pitchFamily="50" charset="0"/>
              </a:rPr>
              <a:t>                                                    </a:t>
            </a:r>
            <a:r>
              <a:rPr lang="en-AU" sz="2400" dirty="0">
                <a:solidFill>
                  <a:srgbClr val="00B0F0"/>
                </a:solidFill>
                <a:effectLst/>
                <a:latin typeface="Museo Sans 700" panose="02000000000000000000" pitchFamily="50" charset="0"/>
              </a:rPr>
              <a:t>blue</a:t>
            </a:r>
            <a:endParaRPr lang="en-AU" sz="2400" i="1" dirty="0">
              <a:solidFill>
                <a:srgbClr val="00B0F0"/>
              </a:solidFill>
              <a:effectLst/>
              <a:latin typeface="Museo Sans 700" pitchFamily="50" charset="0"/>
            </a:endParaRPr>
          </a:p>
          <a:p>
            <a:pPr marL="18288" indent="0">
              <a:buNone/>
            </a:pPr>
            <a:r>
              <a:rPr lang="en-AU" sz="3200" i="1" dirty="0">
                <a:solidFill>
                  <a:srgbClr val="00FF00"/>
                </a:solidFill>
                <a:effectLst/>
                <a:latin typeface="Museo Sans 700" pitchFamily="50" charset="0"/>
              </a:rPr>
              <a:t>Using the system above, predict and justify which way the equilibrium will shift (if at all) when water is added to the system.</a:t>
            </a:r>
          </a:p>
          <a:p>
            <a:pPr marL="18288" indent="0">
              <a:buNone/>
            </a:pPr>
            <a:r>
              <a:rPr lang="en-AU" sz="3200" i="1" dirty="0">
                <a:solidFill>
                  <a:srgbClr val="FFFF00"/>
                </a:solidFill>
                <a:effectLst/>
                <a:latin typeface="Museo Sans 700" pitchFamily="50" charset="0"/>
              </a:rPr>
              <a:t>Adding water will decrease the concentration of all species. The equilibrium will shift to partially counteract the imposed change and favour the reverse reaction which increases the concentration of species as it produces more particles. The equilibrium shifts left until a new equilibrium is established.</a:t>
            </a: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53581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85801"/>
            <a:ext cx="8712968" cy="3657599"/>
          </a:xfrm>
        </p:spPr>
        <p:txBody>
          <a:bodyPr>
            <a:normAutofit/>
          </a:bodyPr>
          <a:lstStyle/>
          <a:p>
            <a:pPr marL="18288" indent="0">
              <a:buNone/>
            </a:pPr>
            <a:r>
              <a:rPr lang="en-AU" sz="3200" i="1" dirty="0">
                <a:solidFill>
                  <a:srgbClr val="00FF00"/>
                </a:solidFill>
                <a:effectLst/>
                <a:latin typeface="Museo Sans 700" pitchFamily="50" charset="0"/>
              </a:rPr>
              <a:t>Give the observations for this change.</a:t>
            </a:r>
          </a:p>
          <a:p>
            <a:pPr marL="18288" indent="0">
              <a:buNone/>
            </a:pPr>
            <a:endParaRPr lang="en-AU" sz="3200" i="1" dirty="0">
              <a:solidFill>
                <a:srgbClr val="00FF00"/>
              </a:solidFill>
              <a:effectLst/>
              <a:latin typeface="Museo Sans 700" pitchFamily="50" charset="0"/>
            </a:endParaRPr>
          </a:p>
          <a:p>
            <a:pPr marL="18288" indent="0">
              <a:buNone/>
            </a:pPr>
            <a:r>
              <a:rPr lang="en-AU" sz="3200" i="1" dirty="0">
                <a:solidFill>
                  <a:srgbClr val="FFFF00"/>
                </a:solidFill>
                <a:effectLst/>
                <a:latin typeface="Museo Sans 700" pitchFamily="50" charset="0"/>
              </a:rPr>
              <a:t>Colourless solution added to pink/blue solution. Solution becomes more pink.</a:t>
            </a:r>
            <a:endParaRPr lang="en-AU" sz="3200" dirty="0">
              <a:solidFill>
                <a:srgbClr val="FFFF00"/>
              </a:solidFill>
              <a:effectLst/>
              <a:latin typeface="Museo Sans 700" pitchFamily="50" charset="0"/>
            </a:endParaRPr>
          </a:p>
          <a:p>
            <a:endParaRPr lang="en-AU" dirty="0"/>
          </a:p>
        </p:txBody>
      </p:sp>
    </p:spTree>
    <p:extLst>
      <p:ext uri="{BB962C8B-B14F-4D97-AF65-F5344CB8AC3E}">
        <p14:creationId xmlns:p14="http://schemas.microsoft.com/office/powerpoint/2010/main" val="33198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85801"/>
            <a:ext cx="9001000" cy="5551511"/>
          </a:xfrm>
        </p:spPr>
        <p:txBody>
          <a:bodyPr>
            <a:normAutofit fontScale="92500" lnSpcReduction="20000"/>
          </a:bodyPr>
          <a:lstStyle/>
          <a:p>
            <a:pPr marL="18288" indent="0">
              <a:buNone/>
            </a:pPr>
            <a:r>
              <a:rPr lang="en-AU" sz="3500" dirty="0">
                <a:solidFill>
                  <a:srgbClr val="00FF00"/>
                </a:solidFill>
                <a:effectLst/>
                <a:latin typeface="Museo Sans 700" panose="02000000000000000000" pitchFamily="50" charset="0"/>
              </a:rPr>
              <a:t>Explain this change in equilibrium.</a:t>
            </a:r>
          </a:p>
          <a:p>
            <a:pPr marL="18288" indent="0">
              <a:buNone/>
            </a:pPr>
            <a:endParaRPr lang="en-AU" sz="3500" dirty="0">
              <a:solidFill>
                <a:srgbClr val="FFFF00"/>
              </a:solidFill>
              <a:effectLst/>
              <a:latin typeface="Museo Sans 700" panose="02000000000000000000" pitchFamily="50" charset="0"/>
            </a:endParaRPr>
          </a:p>
          <a:p>
            <a:pPr marL="18288" indent="0">
              <a:buNone/>
            </a:pPr>
            <a:r>
              <a:rPr lang="en-AU" sz="3500" dirty="0">
                <a:solidFill>
                  <a:srgbClr val="FFFF00"/>
                </a:solidFill>
                <a:effectLst/>
                <a:latin typeface="Museo Sans 700" panose="02000000000000000000" pitchFamily="50" charset="0"/>
              </a:rPr>
              <a:t>Adding water reduces the concentration of all species. This will increase the distance between all the particles which reduces the frequency of collisions and so reduces the rate of both the forward and reverse reactions. The rate of the forward reaction that uses up the most particles will be decreased the most (based on relative proportions) and so the equilibrium shifts left until equilibrium is re-established.</a:t>
            </a:r>
          </a:p>
          <a:p>
            <a:endParaRPr lang="en-AU" dirty="0"/>
          </a:p>
        </p:txBody>
      </p:sp>
    </p:spTree>
    <p:extLst>
      <p:ext uri="{BB962C8B-B14F-4D97-AF65-F5344CB8AC3E}">
        <p14:creationId xmlns:p14="http://schemas.microsoft.com/office/powerpoint/2010/main" val="287321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b="1" dirty="0">
                <a:solidFill>
                  <a:srgbClr val="FC68E7"/>
                </a:solidFill>
                <a:effectLst/>
                <a:latin typeface="Museo Sans 900" pitchFamily="50" charset="0"/>
              </a:rPr>
              <a:t>Total Pressure Changes (</a:t>
            </a:r>
            <a:r>
              <a:rPr lang="en-AU" sz="3200" b="1" dirty="0" err="1">
                <a:solidFill>
                  <a:srgbClr val="FC68E7"/>
                </a:solidFill>
                <a:effectLst/>
                <a:latin typeface="Museo Sans 900" pitchFamily="50" charset="0"/>
              </a:rPr>
              <a:t>ie</a:t>
            </a:r>
            <a:r>
              <a:rPr lang="en-AU" sz="3200" b="1" dirty="0">
                <a:solidFill>
                  <a:srgbClr val="FC68E7"/>
                </a:solidFill>
                <a:effectLst/>
                <a:latin typeface="Museo Sans 900" pitchFamily="50" charset="0"/>
              </a:rPr>
              <a:t> Changes in Volume of Gaseous Systems)</a:t>
            </a:r>
            <a:endParaRPr lang="en-AU" sz="3200" dirty="0">
              <a:solidFill>
                <a:srgbClr val="FC68E7"/>
              </a:solidFill>
              <a:effectLst/>
              <a:latin typeface="Museo Sans 900" pitchFamily="50" charset="0"/>
            </a:endParaRPr>
          </a:p>
          <a:p>
            <a:pPr marL="18288" indent="0">
              <a:buNone/>
            </a:pPr>
            <a:r>
              <a:rPr lang="en-AU" sz="3200" dirty="0">
                <a:solidFill>
                  <a:srgbClr val="00FF00"/>
                </a:solidFill>
                <a:effectLst/>
                <a:latin typeface="Museo Sans 700" pitchFamily="50" charset="0"/>
              </a:rPr>
              <a:t>When the total pressure of a system is changed (by manipulating volume), Le </a:t>
            </a:r>
            <a:r>
              <a:rPr lang="en-AU" sz="3200" dirty="0" err="1">
                <a:solidFill>
                  <a:srgbClr val="00FF00"/>
                </a:solidFill>
                <a:effectLst/>
                <a:latin typeface="Museo Sans 700" pitchFamily="50" charset="0"/>
              </a:rPr>
              <a:t>Châtelier’s</a:t>
            </a:r>
            <a:r>
              <a:rPr lang="en-AU" sz="3200" dirty="0">
                <a:solidFill>
                  <a:srgbClr val="00FF00"/>
                </a:solidFill>
                <a:effectLst/>
                <a:latin typeface="Museo Sans 700" pitchFamily="50" charset="0"/>
              </a:rPr>
              <a:t> principle predicts how the system will react.</a:t>
            </a:r>
          </a:p>
          <a:p>
            <a:pPr marL="18288" indent="0">
              <a:buNone/>
            </a:pPr>
            <a:r>
              <a:rPr lang="en-AU" sz="3200" dirty="0">
                <a:solidFill>
                  <a:srgbClr val="FFFF00"/>
                </a:solidFill>
                <a:effectLst/>
                <a:latin typeface="Museo Sans 700" pitchFamily="50" charset="0"/>
              </a:rPr>
              <a:t>If the volume of the system is increased, this decreases the total pressure. The equilibrium will shift to try to increase the total pressure again which means it will favour the side with the greater number of particles (increasing the total number of moles of gaseous particles in the system). </a:t>
            </a:r>
          </a:p>
        </p:txBody>
      </p:sp>
    </p:spTree>
    <p:extLst>
      <p:ext uri="{BB962C8B-B14F-4D97-AF65-F5344CB8AC3E}">
        <p14:creationId xmlns:p14="http://schemas.microsoft.com/office/powerpoint/2010/main" val="625001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000" dirty="0">
                <a:solidFill>
                  <a:srgbClr val="FFFF00"/>
                </a:solidFill>
                <a:effectLst/>
                <a:latin typeface="Museo Sans 700" pitchFamily="50" charset="0"/>
              </a:rPr>
              <a:t>If both sides of the equilibrium have the same number of relative particles, there is no change in the position of the equilibrium</a:t>
            </a:r>
            <a:r>
              <a:rPr lang="en-AU" sz="3000" dirty="0">
                <a:solidFill>
                  <a:srgbClr val="FFFF00"/>
                </a:solidFill>
                <a:effectLst/>
              </a:rPr>
              <a:t>. </a:t>
            </a:r>
          </a:p>
          <a:p>
            <a:pPr marL="18288" indent="0">
              <a:buNone/>
            </a:pPr>
            <a:endParaRPr lang="en-AU" sz="1400" dirty="0">
              <a:solidFill>
                <a:srgbClr val="FFFF00"/>
              </a:solidFill>
              <a:effectLst/>
              <a:latin typeface="Museo Sans 700" pitchFamily="50" charset="0"/>
            </a:endParaRPr>
          </a:p>
          <a:p>
            <a:pPr marL="18288" indent="0">
              <a:buNone/>
            </a:pPr>
            <a:r>
              <a:rPr lang="en-AU" sz="3000" dirty="0">
                <a:solidFill>
                  <a:srgbClr val="00FF00"/>
                </a:solidFill>
                <a:effectLst/>
                <a:latin typeface="Museo Sans 700" panose="02000000000000000000" pitchFamily="50" charset="0"/>
              </a:rPr>
              <a:t>When increasing the volume of the system (i.e. decreasing the pressure of the system), this will increase the distance between all the particles which reduces the frequency of collisions and so reduces the rate of both the forward and reverse reactions. The rate of the reaction that uses up the most particles will be decreased the most (based on relative proportions) and so the reaction that produces more particles will occur at a greater rate (be favoured) until equilibrium is re-established. </a:t>
            </a:r>
          </a:p>
        </p:txBody>
      </p:sp>
    </p:spTree>
    <p:extLst>
      <p:ext uri="{BB962C8B-B14F-4D97-AF65-F5344CB8AC3E}">
        <p14:creationId xmlns:p14="http://schemas.microsoft.com/office/powerpoint/2010/main" val="2187995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US" sz="3000" dirty="0">
                <a:solidFill>
                  <a:srgbClr val="00FF00"/>
                </a:solidFill>
                <a:effectLst/>
                <a:latin typeface="Museo Sans 700" panose="02000000000000000000" pitchFamily="50" charset="0"/>
              </a:rPr>
              <a:t>When decreasing the volume of the system (i.e. increasing the pressure of the system), this will decrease the distance between all the particles which increases the frequency of collisions and so increases the rate of both the forward and reverse reactions. The rate of the reaction that uses up the most particles will be increased the most (based on relative proportions) and so the reaction that produces less particles will occur at a greater rate (be </a:t>
            </a:r>
            <a:r>
              <a:rPr lang="en-US" sz="3000" dirty="0" err="1">
                <a:solidFill>
                  <a:srgbClr val="00FF00"/>
                </a:solidFill>
                <a:effectLst/>
                <a:latin typeface="Museo Sans 700" panose="02000000000000000000" pitchFamily="50" charset="0"/>
              </a:rPr>
              <a:t>favoured</a:t>
            </a:r>
            <a:r>
              <a:rPr lang="en-US" sz="3000" dirty="0">
                <a:solidFill>
                  <a:srgbClr val="00FF00"/>
                </a:solidFill>
                <a:effectLst/>
                <a:latin typeface="Museo Sans 700" panose="02000000000000000000" pitchFamily="50" charset="0"/>
              </a:rPr>
              <a:t>) until equilibrium is re-established.</a:t>
            </a:r>
          </a:p>
          <a:p>
            <a:pPr marL="18288" indent="0">
              <a:buNone/>
            </a:pPr>
            <a:r>
              <a:rPr lang="en-AU" sz="3000" dirty="0">
                <a:solidFill>
                  <a:srgbClr val="FFFF00"/>
                </a:solidFill>
                <a:effectLst/>
                <a:latin typeface="Museo Sans 700" panose="02000000000000000000" pitchFamily="50" charset="0"/>
              </a:rPr>
              <a:t>(Remember that the side with the most particles will always be affected the most)</a:t>
            </a:r>
          </a:p>
          <a:p>
            <a:pPr marL="18288" indent="0">
              <a:buNone/>
            </a:pPr>
            <a:endParaRPr lang="en-AU" sz="3200" b="1" dirty="0">
              <a:solidFill>
                <a:srgbClr val="00FF00"/>
              </a:solidFill>
              <a:effectLst/>
              <a:latin typeface="Museo Sans 700" panose="02000000000000000000" pitchFamily="50" charset="0"/>
            </a:endParaRPr>
          </a:p>
        </p:txBody>
      </p:sp>
    </p:spTree>
    <p:extLst>
      <p:ext uri="{BB962C8B-B14F-4D97-AF65-F5344CB8AC3E}">
        <p14:creationId xmlns:p14="http://schemas.microsoft.com/office/powerpoint/2010/main" val="2863481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US" sz="3200" dirty="0">
              <a:solidFill>
                <a:srgbClr val="FF6600"/>
              </a:solidFill>
              <a:effectLst/>
              <a:latin typeface="Museo Sans 700" pitchFamily="50" charset="0"/>
            </a:endParaRPr>
          </a:p>
          <a:p>
            <a:pPr marL="18288" indent="0">
              <a:buNone/>
            </a:pPr>
            <a:r>
              <a:rPr lang="en-US" sz="3200" dirty="0">
                <a:solidFill>
                  <a:srgbClr val="00FF00"/>
                </a:solidFill>
                <a:effectLst/>
                <a:latin typeface="Museo Sans 700" pitchFamily="50" charset="0"/>
              </a:rPr>
              <a:t>Using the example:   </a:t>
            </a:r>
          </a:p>
          <a:p>
            <a:pPr marL="18288" indent="0" algn="ctr">
              <a:buNone/>
            </a:pPr>
            <a:r>
              <a:rPr lang="en-US" sz="3200" dirty="0">
                <a:solidFill>
                  <a:srgbClr val="00FF00"/>
                </a:solidFill>
                <a:effectLst/>
                <a:latin typeface="Museo Sans 700" pitchFamily="50" charset="0"/>
              </a:rPr>
              <a:t>N</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3H</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2NH</a:t>
            </a:r>
            <a:r>
              <a:rPr lang="en-US" sz="3200" baseline="-25000" dirty="0">
                <a:solidFill>
                  <a:srgbClr val="00FF00"/>
                </a:solidFill>
                <a:effectLst/>
                <a:latin typeface="Museo Sans 700" pitchFamily="50" charset="0"/>
              </a:rPr>
              <a:t>3(g)</a:t>
            </a:r>
            <a:endParaRPr lang="en-AU" sz="3200" b="1" dirty="0">
              <a:solidFill>
                <a:srgbClr val="00FF00"/>
              </a:solidFill>
              <a:effectLst/>
              <a:latin typeface="Museo Sans 700" pitchFamily="50" charset="0"/>
            </a:endParaRPr>
          </a:p>
          <a:p>
            <a:pPr marL="18288" indent="0">
              <a:buNone/>
            </a:pPr>
            <a:r>
              <a:rPr lang="en-AU" sz="3200" b="1" dirty="0">
                <a:solidFill>
                  <a:srgbClr val="00FF00"/>
                </a:solidFill>
                <a:effectLst/>
                <a:latin typeface="Museo Sans 700" pitchFamily="50" charset="0"/>
              </a:rPr>
              <a:t>                                        </a:t>
            </a: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Draw a labelled concentration-time graph and a labelled reaction rate-time graph that shows the first equilibrium being achieved when gaseous nitrogen and hydrogen are placed in a closed cylinder with a variable volume.</a:t>
            </a: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2370115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a:buClr>
                <a:srgbClr val="FFFF00"/>
              </a:buClr>
              <a:buSzPct val="100000"/>
              <a:buFont typeface="Arial" panose="020B0604020202020204" pitchFamily="34" charset="0"/>
              <a:buChar char="•"/>
            </a:pPr>
            <a:endParaRPr lang="en-AU" sz="32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00FF00"/>
                </a:solidFill>
                <a:effectLst/>
                <a:latin typeface="Museo Sans 700" pitchFamily="50" charset="0"/>
              </a:rPr>
              <a:t>Concentration</a:t>
            </a:r>
          </a:p>
          <a:p>
            <a:pPr marL="18288" indent="0">
              <a:buClr>
                <a:srgbClr val="FFFF00"/>
              </a:buClr>
              <a:buSzPct val="100000"/>
              <a:buNone/>
            </a:pPr>
            <a:r>
              <a:rPr lang="en-AU" sz="3200" b="1" dirty="0">
                <a:solidFill>
                  <a:srgbClr val="FFFF00"/>
                </a:solidFill>
                <a:effectLst/>
                <a:latin typeface="Museo Sans 700" pitchFamily="50" charset="0"/>
              </a:rPr>
              <a:t>Increasing concentration means decreased distance between particles (more particles in the same space) which increases the frequency of successful collisions which increases reaction rate.</a:t>
            </a:r>
          </a:p>
          <a:p>
            <a:pPr marL="18288" indent="0">
              <a:buNone/>
            </a:pPr>
            <a:endParaRPr lang="en-AU" sz="28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00FF00"/>
                </a:solidFill>
                <a:effectLst/>
                <a:latin typeface="Museo Sans 700" pitchFamily="50" charset="0"/>
              </a:rPr>
              <a:t>Pressure</a:t>
            </a:r>
          </a:p>
          <a:p>
            <a:pPr marL="18288" indent="0">
              <a:buClr>
                <a:srgbClr val="FFFF00"/>
              </a:buClr>
              <a:buSzPct val="100000"/>
              <a:buNone/>
            </a:pPr>
            <a:r>
              <a:rPr lang="en-AU" sz="3200" b="1" dirty="0">
                <a:solidFill>
                  <a:srgbClr val="FFFF00"/>
                </a:solidFill>
                <a:effectLst/>
                <a:latin typeface="Museo Sans 700" pitchFamily="50" charset="0"/>
              </a:rPr>
              <a:t>Increasing pressure (by reducing volume) decreases the distance between the particles which increases the frequency of successful collisions which increases reaction rate.</a:t>
            </a:r>
          </a:p>
          <a:p>
            <a:pPr marL="18288" indent="0">
              <a:buNone/>
            </a:pPr>
            <a:endParaRPr lang="en-AU" sz="2800" b="1" dirty="0">
              <a:solidFill>
                <a:srgbClr val="FFFF00"/>
              </a:solidFill>
              <a:effectLst/>
              <a:latin typeface="Museo Sans 700" pitchFamily="50" charset="0"/>
            </a:endParaRPr>
          </a:p>
        </p:txBody>
      </p:sp>
    </p:spTree>
    <p:extLst>
      <p:ext uri="{BB962C8B-B14F-4D97-AF65-F5344CB8AC3E}">
        <p14:creationId xmlns:p14="http://schemas.microsoft.com/office/powerpoint/2010/main" val="16229451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What would you observe as equilibrium is achieved? </a:t>
            </a:r>
          </a:p>
          <a:p>
            <a:pPr marL="18288" indent="0">
              <a:buNone/>
            </a:pPr>
            <a:endParaRPr lang="en-AU" sz="3200" i="1" dirty="0">
              <a:solidFill>
                <a:srgbClr val="FFFF00"/>
              </a:solidFill>
              <a:effectLst/>
              <a:latin typeface="Museo Sans 700" pitchFamily="50" charset="0"/>
            </a:endParaRPr>
          </a:p>
          <a:p>
            <a:pPr marL="18288" indent="0">
              <a:buNone/>
            </a:pPr>
            <a:r>
              <a:rPr lang="en-AU" sz="3200" i="1" dirty="0">
                <a:solidFill>
                  <a:srgbClr val="FFFF00"/>
                </a:solidFill>
                <a:effectLst/>
                <a:latin typeface="Museo Sans 700" pitchFamily="50" charset="0"/>
              </a:rPr>
              <a:t>No observable change </a:t>
            </a:r>
          </a:p>
          <a:p>
            <a:pPr marL="18288" indent="0">
              <a:buNone/>
            </a:pPr>
            <a:r>
              <a:rPr lang="en-AU" sz="3200" i="1" dirty="0">
                <a:solidFill>
                  <a:srgbClr val="FFFF00"/>
                </a:solidFill>
                <a:effectLst/>
                <a:latin typeface="Museo Sans 700" pitchFamily="50" charset="0"/>
              </a:rPr>
              <a:t>(all gases are colourless and if it is closed, assume formation of pungent ammonia gas cannot be detected).</a:t>
            </a:r>
          </a:p>
          <a:p>
            <a:pPr marL="18288" indent="0">
              <a:buNone/>
            </a:pPr>
            <a:endParaRPr lang="en-AU" sz="3200" i="1"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32165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12" y="274276"/>
            <a:ext cx="9001000" cy="6552727"/>
          </a:xfrm>
        </p:spPr>
        <p:txBody>
          <a:bodyPr>
            <a:normAutofit/>
          </a:bodyPr>
          <a:lstStyle/>
          <a:p>
            <a:pPr marL="18288" indent="0">
              <a:buNone/>
            </a:pPr>
            <a:r>
              <a:rPr lang="en-AU" sz="3200" b="1" dirty="0">
                <a:solidFill>
                  <a:srgbClr val="00FF00"/>
                </a:solidFill>
                <a:effectLst/>
                <a:latin typeface="Museo Sans 700" pitchFamily="50" charset="0"/>
              </a:rPr>
              <a:t>Predict and justify the change in equilibrium if the total volume of the cylinder is increased. </a:t>
            </a:r>
          </a:p>
          <a:p>
            <a:pPr marL="18288" indent="0">
              <a:buNone/>
            </a:pPr>
            <a:endParaRPr lang="en-AU" sz="3200" b="1" i="1" dirty="0">
              <a:solidFill>
                <a:srgbClr val="FFFF00"/>
              </a:solidFill>
              <a:effectLst/>
              <a:latin typeface="Museo Sans 700" pitchFamily="50" charset="0"/>
            </a:endParaRPr>
          </a:p>
          <a:p>
            <a:pPr marL="18288" indent="0">
              <a:buNone/>
            </a:pPr>
            <a:r>
              <a:rPr lang="en-AU" sz="3200" b="1" i="1" dirty="0">
                <a:solidFill>
                  <a:srgbClr val="FFFF00"/>
                </a:solidFill>
                <a:effectLst/>
                <a:latin typeface="Museo Sans 700" pitchFamily="50" charset="0"/>
              </a:rPr>
              <a:t>As volume increases, total pressure decreases.</a:t>
            </a:r>
          </a:p>
          <a:p>
            <a:pPr marL="18288" indent="0">
              <a:buNone/>
            </a:pPr>
            <a:r>
              <a:rPr lang="en-AU" sz="3200" b="1" i="1" dirty="0">
                <a:solidFill>
                  <a:srgbClr val="FFFF00"/>
                </a:solidFill>
                <a:effectLst/>
                <a:latin typeface="Museo Sans 700" pitchFamily="50" charset="0"/>
              </a:rPr>
              <a:t>According to Le </a:t>
            </a:r>
            <a:r>
              <a:rPr lang="en-AU" sz="3200" b="1" i="1" dirty="0" err="1">
                <a:solidFill>
                  <a:srgbClr val="FFFF00"/>
                </a:solidFill>
                <a:effectLst/>
                <a:latin typeface="Museo Sans 700" pitchFamily="50" charset="0"/>
              </a:rPr>
              <a:t>Châtelier’s</a:t>
            </a:r>
            <a:r>
              <a:rPr lang="en-AU" sz="3200" b="1" i="1" dirty="0">
                <a:solidFill>
                  <a:srgbClr val="FFFF00"/>
                </a:solidFill>
                <a:effectLst/>
                <a:latin typeface="Museo Sans 700" pitchFamily="50" charset="0"/>
              </a:rPr>
              <a:t> the system will react to partially counteract the change. As such, decreasing the pressure favours the reverse reaction which increases the pressure, as it produces more particles, and the equilibrium shifts left until a new equilibrium is established.</a:t>
            </a:r>
            <a:endParaRPr lang="en-AU" sz="2400" dirty="0">
              <a:solidFill>
                <a:srgbClr val="FFFF00"/>
              </a:solidFill>
              <a:effectLst/>
              <a:latin typeface="Museo Sans 700" pitchFamily="50" charset="0"/>
            </a:endParaRPr>
          </a:p>
          <a:p>
            <a:endParaRPr lang="en-AU" dirty="0"/>
          </a:p>
        </p:txBody>
      </p:sp>
    </p:spTree>
    <p:extLst>
      <p:ext uri="{BB962C8B-B14F-4D97-AF65-F5344CB8AC3E}">
        <p14:creationId xmlns:p14="http://schemas.microsoft.com/office/powerpoint/2010/main" val="87179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anose="02000000000000000000" pitchFamily="50" charset="0"/>
              </a:rPr>
              <a:t>Explain the change in equilibrium. </a:t>
            </a:r>
          </a:p>
          <a:p>
            <a:pPr marL="18288" indent="0">
              <a:buNone/>
            </a:pPr>
            <a:r>
              <a:rPr lang="en-AU" sz="3200" dirty="0">
                <a:solidFill>
                  <a:srgbClr val="FFFF00"/>
                </a:solidFill>
                <a:effectLst/>
                <a:latin typeface="Museo Sans 700" pitchFamily="50" charset="0"/>
              </a:rPr>
              <a:t>Increasing the volume of the system increases the distance between all particles. This reduces the frequency of collisions which decreases the rate of both the forward and reverse reactions. As the ratio of reactants to products is 4:2, the rate of the forward reaction (which uses up the most particles) will decrease more than the reverse reaction. The reverse reaction occurs at a greater rate relative to the forward reaction and the equilibrium shifts left until a new equilibrium is established.  </a:t>
            </a: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2442334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2800" b="1" dirty="0">
              <a:solidFill>
                <a:srgbClr val="00FF00"/>
              </a:solidFill>
              <a:effectLst/>
              <a:latin typeface="Museo Sans 700" panose="02000000000000000000" pitchFamily="50" charset="0"/>
            </a:endParaRPr>
          </a:p>
          <a:p>
            <a:pPr marL="18288" indent="0">
              <a:buNone/>
            </a:pPr>
            <a:r>
              <a:rPr lang="en-AU" sz="2800" b="1" dirty="0">
                <a:solidFill>
                  <a:srgbClr val="00FF00"/>
                </a:solidFill>
                <a:effectLst/>
                <a:latin typeface="Museo Sans 700" panose="02000000000000000000" pitchFamily="50" charset="0"/>
              </a:rPr>
              <a:t>On the previous concentration-time and reaction rate-time axes continue the diagrams so that they show the second equilibrium being achieved when the volume of the system at equilibrium is increased. </a:t>
            </a:r>
          </a:p>
          <a:p>
            <a:pPr marL="18288" indent="0">
              <a:buNone/>
            </a:pPr>
            <a:endParaRPr lang="en-AU" sz="2800" dirty="0">
              <a:solidFill>
                <a:srgbClr val="00FF00"/>
              </a:solidFill>
              <a:effectLst/>
              <a:latin typeface="Museo Sans 700" pitchFamily="50" charset="0"/>
            </a:endParaRPr>
          </a:p>
          <a:p>
            <a:pPr marL="18288" indent="0">
              <a:buNone/>
            </a:pPr>
            <a:r>
              <a:rPr lang="en-AU" sz="2800" dirty="0">
                <a:solidFill>
                  <a:srgbClr val="00FF00"/>
                </a:solidFill>
                <a:effectLst/>
                <a:latin typeface="Museo Sans 700" pitchFamily="50" charset="0"/>
              </a:rPr>
              <a:t>NB: When the volume is increased, the concentration (or partial pressure) of each species will change relative to the others. </a:t>
            </a:r>
          </a:p>
          <a:p>
            <a:pPr marL="18288" indent="0">
              <a:buNone/>
            </a:pPr>
            <a:endParaRPr lang="en-AU" sz="2800" dirty="0">
              <a:solidFill>
                <a:srgbClr val="00FF00"/>
              </a:solidFill>
              <a:effectLst/>
              <a:latin typeface="Museo Sans 700" pitchFamily="50" charset="0"/>
            </a:endParaRPr>
          </a:p>
          <a:p>
            <a:pPr marL="18288" indent="0">
              <a:buNone/>
            </a:pPr>
            <a:r>
              <a:rPr lang="en-AU" sz="2800" dirty="0">
                <a:solidFill>
                  <a:srgbClr val="00FF00"/>
                </a:solidFill>
                <a:effectLst/>
                <a:latin typeface="Museo Sans 700" pitchFamily="50" charset="0"/>
              </a:rPr>
              <a:t>Similarly, when it returns to equilibrium, although they approach their original concentrations, the final concentrations will never equal (or go above or below) the initial concentrations at equilibrium.</a:t>
            </a:r>
          </a:p>
          <a:p>
            <a:pPr marL="18288" indent="0">
              <a:buNone/>
            </a:pPr>
            <a:endParaRPr lang="en-AU" sz="3200" dirty="0">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926271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b="1" dirty="0">
                <a:solidFill>
                  <a:srgbClr val="FC68E7"/>
                </a:solidFill>
                <a:effectLst/>
                <a:latin typeface="Museo Sans 900" pitchFamily="50" charset="0"/>
              </a:rPr>
              <a:t>Temperature Changes </a:t>
            </a:r>
            <a:endParaRPr lang="en-AU" sz="3200" dirty="0">
              <a:solidFill>
                <a:srgbClr val="FC68E7"/>
              </a:solidFill>
              <a:effectLst/>
              <a:latin typeface="Museo Sans 900" pitchFamily="50" charset="0"/>
            </a:endParaRPr>
          </a:p>
          <a:p>
            <a:pPr marL="18288" indent="0">
              <a:buNone/>
            </a:pPr>
            <a:r>
              <a:rPr lang="en-AU" sz="3200" dirty="0">
                <a:solidFill>
                  <a:srgbClr val="00FF00"/>
                </a:solidFill>
                <a:effectLst/>
                <a:latin typeface="Museo Sans 700" pitchFamily="50" charset="0"/>
              </a:rPr>
              <a:t>When the temperature of a system is changed (by heating or cooling), Le </a:t>
            </a:r>
            <a:r>
              <a:rPr lang="en-AU" sz="3200" dirty="0" err="1">
                <a:solidFill>
                  <a:srgbClr val="00FF00"/>
                </a:solidFill>
                <a:effectLst/>
                <a:latin typeface="Museo Sans 700" pitchFamily="50" charset="0"/>
              </a:rPr>
              <a:t>Châtelier’s</a:t>
            </a:r>
            <a:r>
              <a:rPr lang="en-AU" sz="3200" dirty="0">
                <a:solidFill>
                  <a:srgbClr val="00FF00"/>
                </a:solidFill>
                <a:effectLst/>
                <a:latin typeface="Museo Sans 700" pitchFamily="50" charset="0"/>
              </a:rPr>
              <a:t> principle predicts how the system will react (the heat of reaction (</a:t>
            </a:r>
            <a:r>
              <a:rPr lang="en-AU" sz="3200" dirty="0">
                <a:solidFill>
                  <a:srgbClr val="00FF00"/>
                </a:solidFill>
                <a:effectLst/>
                <a:latin typeface="Museo Sans 700" pitchFamily="50" charset="0"/>
                <a:sym typeface="Symbol"/>
              </a:rPr>
              <a:t></a:t>
            </a:r>
            <a:r>
              <a:rPr lang="en-AU" sz="3200" dirty="0">
                <a:solidFill>
                  <a:srgbClr val="00FF00"/>
                </a:solidFill>
                <a:effectLst/>
                <a:latin typeface="Museo Sans 700" pitchFamily="50" charset="0"/>
              </a:rPr>
              <a:t>H) is needed).</a:t>
            </a:r>
          </a:p>
          <a:p>
            <a:pPr marL="18288" indent="0">
              <a:buNone/>
            </a:pPr>
            <a:r>
              <a:rPr lang="en-US" sz="3200" dirty="0">
                <a:solidFill>
                  <a:srgbClr val="FFFF00"/>
                </a:solidFill>
                <a:effectLst/>
                <a:latin typeface="Museo Sans 700" pitchFamily="50" charset="0"/>
              </a:rPr>
              <a:t>According to Le Ch</a:t>
            </a:r>
            <a:r>
              <a:rPr lang="en-AU" sz="3200" dirty="0">
                <a:solidFill>
                  <a:srgbClr val="FFFF00"/>
                </a:solidFill>
                <a:effectLst/>
                <a:latin typeface="Museo Sans 700" pitchFamily="50" charset="0"/>
              </a:rPr>
              <a:t>â</a:t>
            </a:r>
            <a:r>
              <a:rPr lang="en-US" sz="3200" dirty="0" err="1">
                <a:solidFill>
                  <a:srgbClr val="FFFF00"/>
                </a:solidFill>
                <a:effectLst/>
                <a:latin typeface="Museo Sans 700" pitchFamily="50" charset="0"/>
              </a:rPr>
              <a:t>telier</a:t>
            </a:r>
            <a:r>
              <a:rPr lang="en-US" sz="3200" dirty="0">
                <a:solidFill>
                  <a:srgbClr val="FFFF00"/>
                </a:solidFill>
                <a:effectLst/>
                <a:latin typeface="Museo Sans 700" pitchFamily="50" charset="0"/>
              </a:rPr>
              <a:t>, the system will react to partially counteract the change. </a:t>
            </a:r>
          </a:p>
          <a:p>
            <a:pPr marL="18288" indent="0">
              <a:buNone/>
            </a:pPr>
            <a:r>
              <a:rPr lang="en-AU" sz="3200" dirty="0">
                <a:solidFill>
                  <a:srgbClr val="FFFF00"/>
                </a:solidFill>
                <a:effectLst/>
                <a:latin typeface="Museo Sans 700" pitchFamily="50" charset="0"/>
              </a:rPr>
              <a:t>Increasing the temperature of the system will favour the endothermic reaction as it decreases the temperature.</a:t>
            </a:r>
          </a:p>
          <a:p>
            <a:pPr marL="18288" indent="0">
              <a:buNone/>
            </a:pPr>
            <a:r>
              <a:rPr lang="en-AU" sz="3200" dirty="0">
                <a:solidFill>
                  <a:srgbClr val="FFFF00"/>
                </a:solidFill>
                <a:effectLst/>
                <a:latin typeface="Museo Sans 700" pitchFamily="50" charset="0"/>
              </a:rPr>
              <a:t>Decreasing the temperature of the system will favour the exothermic reaction as it increases the temperature. </a:t>
            </a: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2312685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200" dirty="0">
              <a:solidFill>
                <a:srgbClr val="FFFF00"/>
              </a:solidFill>
              <a:effectLst/>
              <a:latin typeface="Museo Sans 700" pitchFamily="50" charset="0"/>
            </a:endParaRPr>
          </a:p>
          <a:p>
            <a:pPr marL="18288" indent="0">
              <a:buNone/>
            </a:pPr>
            <a:endParaRPr lang="en-AU" sz="3200" dirty="0">
              <a:effectLst/>
            </a:endParaRPr>
          </a:p>
          <a:p>
            <a:pPr marL="18288" indent="0">
              <a:buNone/>
            </a:pPr>
            <a:r>
              <a:rPr lang="en-AU" sz="3200" dirty="0">
                <a:solidFill>
                  <a:srgbClr val="00FF00"/>
                </a:solidFill>
                <a:effectLst/>
                <a:latin typeface="Museo Sans 700" pitchFamily="50" charset="0"/>
              </a:rPr>
              <a:t>Changes in equilibrium due to temperature changes can be explained by the changes in the rates of the forward and reverse reactions and can be represented on energy profile diagrams. </a:t>
            </a: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773071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For example:   2SO</a:t>
            </a:r>
            <a:r>
              <a:rPr lang="en-AU" sz="3200" baseline="-25000" dirty="0">
                <a:solidFill>
                  <a:srgbClr val="00FF00"/>
                </a:solidFill>
                <a:effectLst/>
                <a:latin typeface="Museo Sans 700" pitchFamily="50" charset="0"/>
              </a:rPr>
              <a:t>2(g)</a:t>
            </a:r>
            <a:r>
              <a:rPr lang="en-AU" sz="3200" dirty="0">
                <a:solidFill>
                  <a:srgbClr val="00FF00"/>
                </a:solidFill>
                <a:effectLst/>
                <a:latin typeface="Museo Sans 700" pitchFamily="50" charset="0"/>
              </a:rPr>
              <a:t>  +  O</a:t>
            </a:r>
            <a:r>
              <a:rPr lang="en-AU" sz="3200" baseline="-25000" dirty="0">
                <a:solidFill>
                  <a:srgbClr val="00FF00"/>
                </a:solidFill>
                <a:effectLst/>
                <a:latin typeface="Museo Sans 700" pitchFamily="50" charset="0"/>
              </a:rPr>
              <a:t>2(g)</a:t>
            </a:r>
            <a:r>
              <a:rPr lang="en-AU" sz="3200" dirty="0">
                <a:solidFill>
                  <a:srgbClr val="00FF00"/>
                </a:solidFill>
                <a:effectLst/>
                <a:latin typeface="Museo Sans 700" pitchFamily="50" charset="0"/>
              </a:rPr>
              <a:t>   ⇌   2SO</a:t>
            </a:r>
            <a:r>
              <a:rPr lang="en-AU" sz="3200" baseline="-25000" dirty="0">
                <a:solidFill>
                  <a:srgbClr val="00FF00"/>
                </a:solidFill>
                <a:effectLst/>
                <a:latin typeface="Museo Sans 700" pitchFamily="50" charset="0"/>
              </a:rPr>
              <a:t>3(g)</a:t>
            </a:r>
            <a:r>
              <a:rPr lang="en-AU" sz="3200" dirty="0">
                <a:solidFill>
                  <a:srgbClr val="00FF00"/>
                </a:solidFill>
                <a:effectLst/>
                <a:latin typeface="Museo Sans 700" pitchFamily="50" charset="0"/>
              </a:rPr>
              <a:t>   </a:t>
            </a:r>
          </a:p>
          <a:p>
            <a:pPr marL="18288" indent="0">
              <a:buNone/>
            </a:pPr>
            <a:r>
              <a:rPr lang="en-AU" sz="3200" dirty="0">
                <a:solidFill>
                  <a:srgbClr val="00FF00"/>
                </a:solidFill>
                <a:effectLst/>
                <a:latin typeface="Museo Sans 700" pitchFamily="50" charset="0"/>
                <a:sym typeface="Symbol"/>
              </a:rPr>
              <a:t>                                                                </a:t>
            </a:r>
            <a:r>
              <a:rPr lang="en-AU" sz="3200" dirty="0">
                <a:solidFill>
                  <a:srgbClr val="00FF00"/>
                </a:solidFill>
                <a:effectLst/>
                <a:latin typeface="Museo Sans 700" pitchFamily="50" charset="0"/>
              </a:rPr>
              <a:t>H = ‒198 kJ</a:t>
            </a:r>
          </a:p>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80864"/>
            <a:ext cx="7272808" cy="542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6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Adding heat will increase both forward and reverse reactions but it will favour the endothermic reaction (in this case the reverse reaction) to a greater extent. </a:t>
            </a:r>
          </a:p>
          <a:p>
            <a:pPr marL="18288" indent="0">
              <a:buNone/>
            </a:pPr>
            <a:r>
              <a:rPr lang="en-AU" sz="3200" dirty="0">
                <a:solidFill>
                  <a:srgbClr val="00FF00"/>
                </a:solidFill>
                <a:effectLst/>
                <a:latin typeface="Museo Sans 700" pitchFamily="50" charset="0"/>
              </a:rPr>
              <a:t>More of the added heat is able to be absorbed by the endothermic reaction, reducing the temperature of the system.</a:t>
            </a: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4191808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US" sz="3200" dirty="0">
              <a:solidFill>
                <a:srgbClr val="FF6600"/>
              </a:solidFill>
              <a:effectLst/>
              <a:latin typeface="Museo Sans 700" pitchFamily="50" charset="0"/>
            </a:endParaRPr>
          </a:p>
          <a:p>
            <a:pPr marL="18288" indent="0">
              <a:buNone/>
            </a:pPr>
            <a:endParaRPr lang="en-US" sz="3200" dirty="0">
              <a:solidFill>
                <a:srgbClr val="FF6600"/>
              </a:solidFill>
              <a:effectLst/>
              <a:latin typeface="Museo Sans 700" pitchFamily="50" charset="0"/>
            </a:endParaRPr>
          </a:p>
          <a:p>
            <a:pPr marL="18288" indent="0">
              <a:buNone/>
            </a:pPr>
            <a:r>
              <a:rPr lang="en-US" sz="3200" dirty="0">
                <a:solidFill>
                  <a:srgbClr val="00FF00"/>
                </a:solidFill>
                <a:effectLst/>
                <a:latin typeface="Museo Sans 700" pitchFamily="50" charset="0"/>
              </a:rPr>
              <a:t>Using the example:   </a:t>
            </a:r>
          </a:p>
          <a:p>
            <a:pPr marL="18288" indent="0" algn="ctr">
              <a:buNone/>
            </a:pPr>
            <a:r>
              <a:rPr lang="en-US" sz="3200" dirty="0">
                <a:solidFill>
                  <a:srgbClr val="00FF00"/>
                </a:solidFill>
                <a:effectLst/>
                <a:latin typeface="Museo Sans 700" pitchFamily="50" charset="0"/>
              </a:rPr>
              <a:t>I</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H</a:t>
            </a:r>
            <a:r>
              <a:rPr lang="en-US" sz="3200" baseline="-25000" dirty="0">
                <a:solidFill>
                  <a:srgbClr val="00FF00"/>
                </a:solidFill>
                <a:effectLst/>
                <a:latin typeface="Museo Sans 700" pitchFamily="50" charset="0"/>
              </a:rPr>
              <a:t>2(g)</a:t>
            </a:r>
            <a:r>
              <a:rPr lang="en-US" sz="3200" dirty="0">
                <a:solidFill>
                  <a:srgbClr val="00FF00"/>
                </a:solidFill>
                <a:effectLst/>
                <a:latin typeface="Museo Sans 700" pitchFamily="50" charset="0"/>
              </a:rPr>
              <a:t>   ⇌   2HI</a:t>
            </a:r>
            <a:r>
              <a:rPr lang="en-US" sz="3200" baseline="-25000" dirty="0">
                <a:solidFill>
                  <a:srgbClr val="00FF00"/>
                </a:solidFill>
                <a:effectLst/>
                <a:latin typeface="Museo Sans 700" pitchFamily="50" charset="0"/>
              </a:rPr>
              <a:t>(g)</a:t>
            </a:r>
            <a:r>
              <a:rPr lang="en-US" sz="3200" dirty="0">
                <a:solidFill>
                  <a:srgbClr val="00FF00"/>
                </a:solidFill>
                <a:effectLst/>
                <a:latin typeface="Museo Sans 700" pitchFamily="50" charset="0"/>
              </a:rPr>
              <a:t>   </a:t>
            </a:r>
          </a:p>
          <a:p>
            <a:pPr marL="18288" indent="0" algn="ctr">
              <a:buNone/>
            </a:pPr>
            <a:r>
              <a:rPr lang="en-US" sz="3200" dirty="0">
                <a:solidFill>
                  <a:srgbClr val="00FF00"/>
                </a:solidFill>
                <a:effectLst/>
                <a:latin typeface="Museo Sans 700" pitchFamily="50" charset="0"/>
                <a:sym typeface="Symbol"/>
              </a:rPr>
              <a:t>                    </a:t>
            </a:r>
            <a:r>
              <a:rPr lang="en-US" sz="3200" dirty="0">
                <a:solidFill>
                  <a:srgbClr val="C666C8"/>
                </a:solidFill>
                <a:effectLst/>
                <a:latin typeface="Museo Sans 700" pitchFamily="50" charset="0"/>
                <a:sym typeface="Symbol"/>
              </a:rPr>
              <a:t>purple </a:t>
            </a:r>
            <a:r>
              <a:rPr lang="en-US" sz="3200" dirty="0">
                <a:solidFill>
                  <a:srgbClr val="00FF00"/>
                </a:solidFill>
                <a:effectLst/>
                <a:latin typeface="Museo Sans 700" pitchFamily="50" charset="0"/>
                <a:sym typeface="Symbol"/>
              </a:rPr>
              <a:t>                                </a:t>
            </a:r>
            <a:r>
              <a:rPr lang="en-US" sz="3200" dirty="0">
                <a:solidFill>
                  <a:srgbClr val="00FF00"/>
                </a:solidFill>
                <a:effectLst/>
                <a:latin typeface="Museo Sans 700" pitchFamily="50" charset="0"/>
              </a:rPr>
              <a:t>H = +26 kJ</a:t>
            </a:r>
          </a:p>
          <a:p>
            <a:pPr marL="18288" indent="0" algn="ctr">
              <a:buNone/>
            </a:pPr>
            <a:endParaRPr lang="en-AU" sz="3200" b="1"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Draw a labelled concentration-time graph and a labelled reaction rate-time graph that shows the first equilibrium being achieved when gaseous iodine and hydrogen are placed in a closed cylinder.</a:t>
            </a: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165659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What would you observe as equilibrium is achieved? </a:t>
            </a:r>
          </a:p>
          <a:p>
            <a:pPr marL="18288" indent="0">
              <a:buNone/>
            </a:pPr>
            <a:r>
              <a:rPr lang="en-AU" sz="3200" i="1" dirty="0">
                <a:solidFill>
                  <a:srgbClr val="FFFF00"/>
                </a:solidFill>
                <a:effectLst/>
                <a:latin typeface="Museo Sans 700" pitchFamily="50" charset="0"/>
              </a:rPr>
              <a:t>Purple gas added to a colourless, odourless gas which becomes a paler purple gas.</a:t>
            </a: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Predict and justify the change in equilibrium if the cylinder is cooled. </a:t>
            </a:r>
          </a:p>
          <a:p>
            <a:pPr marL="18288" indent="0">
              <a:buNone/>
            </a:pPr>
            <a:r>
              <a:rPr lang="en-US" sz="3200" dirty="0">
                <a:solidFill>
                  <a:srgbClr val="FFFF00"/>
                </a:solidFill>
                <a:effectLst/>
                <a:latin typeface="Museo Sans 700" pitchFamily="50" charset="0"/>
              </a:rPr>
              <a:t>According to Le Ch</a:t>
            </a:r>
            <a:r>
              <a:rPr lang="en-AU" sz="3200" dirty="0">
                <a:solidFill>
                  <a:srgbClr val="FFFF00"/>
                </a:solidFill>
                <a:effectLst/>
                <a:latin typeface="Museo Sans 700" pitchFamily="50" charset="0"/>
              </a:rPr>
              <a:t>â</a:t>
            </a:r>
            <a:r>
              <a:rPr lang="en-US" sz="3200" dirty="0" err="1">
                <a:solidFill>
                  <a:srgbClr val="FFFF00"/>
                </a:solidFill>
                <a:effectLst/>
                <a:latin typeface="Museo Sans 700" pitchFamily="50" charset="0"/>
              </a:rPr>
              <a:t>telier</a:t>
            </a:r>
            <a:r>
              <a:rPr lang="en-US" sz="3200" dirty="0">
                <a:solidFill>
                  <a:srgbClr val="FFFF00"/>
                </a:solidFill>
                <a:effectLst/>
                <a:latin typeface="Museo Sans 700" pitchFamily="50" charset="0"/>
              </a:rPr>
              <a:t>, the system will react to partially counteract the change. As such, decreasing the </a:t>
            </a:r>
            <a:r>
              <a:rPr lang="en-AU" sz="3200" i="1" dirty="0">
                <a:solidFill>
                  <a:srgbClr val="FFFF00"/>
                </a:solidFill>
                <a:effectLst/>
                <a:latin typeface="Museo Sans 700" pitchFamily="50" charset="0"/>
              </a:rPr>
              <a:t>temperature of the system will favour the reverse exothermic reaction as it increases the temperature and the equilibrium shifts left until a new equilibrium is established. </a:t>
            </a: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159897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a:buClr>
                <a:srgbClr val="FFFF00"/>
              </a:buClr>
              <a:buSzPct val="100000"/>
              <a:buFont typeface="Arial" panose="020B0604020202020204" pitchFamily="34" charset="0"/>
              <a:buChar char="•"/>
            </a:pPr>
            <a:endParaRPr lang="en-AU" sz="32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00FF00"/>
                </a:solidFill>
                <a:effectLst/>
                <a:latin typeface="Museo Sans 700" pitchFamily="50" charset="0"/>
              </a:rPr>
              <a:t>Sub-division</a:t>
            </a:r>
          </a:p>
          <a:p>
            <a:pPr marL="18288" indent="0">
              <a:buClr>
                <a:srgbClr val="FFFF00"/>
              </a:buClr>
              <a:buSzPct val="100000"/>
              <a:buNone/>
            </a:pPr>
            <a:r>
              <a:rPr lang="en-AU" sz="3200" b="1" dirty="0">
                <a:solidFill>
                  <a:srgbClr val="FFFF00"/>
                </a:solidFill>
                <a:effectLst/>
                <a:latin typeface="Museo Sans 700" pitchFamily="50" charset="0"/>
              </a:rPr>
              <a:t>Increased surface area exposes more reactant particles for reaction which increases frequency of successful collisions which increases reaction rate.</a:t>
            </a:r>
          </a:p>
          <a:p>
            <a:pPr marL="18288" indent="0">
              <a:buNone/>
            </a:pPr>
            <a:endParaRPr lang="en-AU" sz="2800" b="1" dirty="0">
              <a:solidFill>
                <a:srgbClr val="FFFF00"/>
              </a:solidFill>
              <a:effectLst/>
              <a:latin typeface="Museo Sans 700" pitchFamily="50" charset="0"/>
            </a:endParaRPr>
          </a:p>
          <a:p>
            <a:pPr>
              <a:buClr>
                <a:srgbClr val="FFFF00"/>
              </a:buClr>
              <a:buSzPct val="100000"/>
              <a:buFont typeface="Arial" panose="020B0604020202020204" pitchFamily="34" charset="0"/>
              <a:buChar char="•"/>
            </a:pPr>
            <a:r>
              <a:rPr lang="en-AU" sz="3200" b="1" dirty="0">
                <a:solidFill>
                  <a:srgbClr val="00FF00"/>
                </a:solidFill>
                <a:effectLst/>
                <a:latin typeface="Museo Sans 700" pitchFamily="50" charset="0"/>
              </a:rPr>
              <a:t>Catalysts</a:t>
            </a:r>
          </a:p>
          <a:p>
            <a:pPr marL="18288" indent="0">
              <a:buClr>
                <a:srgbClr val="FFFF00"/>
              </a:buClr>
              <a:buSzPct val="100000"/>
              <a:buNone/>
            </a:pPr>
            <a:r>
              <a:rPr lang="en-AU" sz="3200" b="1" dirty="0">
                <a:solidFill>
                  <a:srgbClr val="FFFF00"/>
                </a:solidFill>
                <a:effectLst/>
                <a:latin typeface="Museo Sans 700" pitchFamily="50" charset="0"/>
              </a:rPr>
              <a:t>Provide an alternate reaction pathway which has a lower E</a:t>
            </a:r>
            <a:r>
              <a:rPr lang="en-AU" sz="3200" b="1" baseline="-25000" dirty="0">
                <a:solidFill>
                  <a:srgbClr val="FFFF00"/>
                </a:solidFill>
                <a:effectLst/>
                <a:latin typeface="Museo Sans 700" pitchFamily="50" charset="0"/>
              </a:rPr>
              <a:t>a</a:t>
            </a:r>
            <a:r>
              <a:rPr lang="en-AU" sz="3200" b="1" dirty="0">
                <a:solidFill>
                  <a:srgbClr val="FFFF00"/>
                </a:solidFill>
                <a:effectLst/>
                <a:latin typeface="Museo Sans 700" pitchFamily="50" charset="0"/>
              </a:rPr>
              <a:t>.  This means a greater proportion of particles have E</a:t>
            </a:r>
            <a:r>
              <a:rPr lang="en-AU" sz="3200" b="1" baseline="-25000" dirty="0">
                <a:solidFill>
                  <a:srgbClr val="FFFF00"/>
                </a:solidFill>
                <a:effectLst/>
                <a:latin typeface="Museo Sans 700" pitchFamily="50" charset="0"/>
              </a:rPr>
              <a:t>K</a:t>
            </a:r>
            <a:r>
              <a:rPr lang="en-AU" sz="3200" b="1" dirty="0">
                <a:solidFill>
                  <a:srgbClr val="FFFF00"/>
                </a:solidFill>
                <a:effectLst/>
                <a:latin typeface="Museo Sans 700" pitchFamily="50" charset="0"/>
              </a:rPr>
              <a:t> </a:t>
            </a:r>
            <a:r>
              <a:rPr lang="en-AU" sz="3200" b="1" dirty="0">
                <a:solidFill>
                  <a:srgbClr val="FFFF00"/>
                </a:solidFill>
                <a:effectLst/>
                <a:latin typeface="Arial"/>
                <a:cs typeface="Arial"/>
              </a:rPr>
              <a:t>≥ </a:t>
            </a:r>
            <a:r>
              <a:rPr lang="en-AU" sz="3200" b="1" dirty="0" err="1">
                <a:solidFill>
                  <a:srgbClr val="FFFF00"/>
                </a:solidFill>
                <a:effectLst/>
                <a:latin typeface="Arial"/>
                <a:cs typeface="Arial"/>
              </a:rPr>
              <a:t>E</a:t>
            </a:r>
            <a:r>
              <a:rPr lang="en-AU" sz="3200" b="1" baseline="-25000" dirty="0" err="1">
                <a:solidFill>
                  <a:srgbClr val="FFFF00"/>
                </a:solidFill>
                <a:effectLst/>
                <a:latin typeface="Arial"/>
                <a:cs typeface="Arial"/>
              </a:rPr>
              <a:t>a</a:t>
            </a:r>
            <a:r>
              <a:rPr lang="en-AU" sz="3200" b="1" dirty="0">
                <a:solidFill>
                  <a:srgbClr val="FFFF00"/>
                </a:solidFill>
                <a:effectLst/>
                <a:latin typeface="Arial"/>
                <a:cs typeface="Arial"/>
              </a:rPr>
              <a:t> which increases the frequency of successful  collisions which increases reaction rate. </a:t>
            </a:r>
            <a:endParaRPr lang="en-AU" sz="3200" b="1" dirty="0">
              <a:solidFill>
                <a:srgbClr val="FFFF00"/>
              </a:solidFill>
              <a:effectLst/>
              <a:latin typeface="Museo Sans 700" pitchFamily="50" charset="0"/>
            </a:endParaRPr>
          </a:p>
          <a:p>
            <a:pPr marL="18288" indent="0">
              <a:buNone/>
            </a:pPr>
            <a:endParaRPr lang="en-AU" sz="2800" b="1" dirty="0">
              <a:solidFill>
                <a:srgbClr val="FFFF00"/>
              </a:solidFill>
              <a:effectLst/>
              <a:latin typeface="Museo Sans 700" pitchFamily="50" charset="0"/>
            </a:endParaRPr>
          </a:p>
        </p:txBody>
      </p:sp>
    </p:spTree>
    <p:extLst>
      <p:ext uri="{BB962C8B-B14F-4D97-AF65-F5344CB8AC3E}">
        <p14:creationId xmlns:p14="http://schemas.microsoft.com/office/powerpoint/2010/main" val="2140749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What would you observe? </a:t>
            </a:r>
          </a:p>
          <a:p>
            <a:pPr marL="18288" indent="0">
              <a:buNone/>
            </a:pPr>
            <a:r>
              <a:rPr lang="en-AU" sz="3200" i="1" dirty="0">
                <a:solidFill>
                  <a:srgbClr val="FFFF00"/>
                </a:solidFill>
                <a:effectLst/>
                <a:latin typeface="Museo Sans 700" pitchFamily="50" charset="0"/>
              </a:rPr>
              <a:t>The pale purple gas becomes a darker purple.</a:t>
            </a:r>
            <a:endParaRPr lang="en-AU" sz="3200" dirty="0">
              <a:solidFill>
                <a:srgbClr val="FF6600"/>
              </a:solidFill>
              <a:effectLst/>
              <a:latin typeface="Museo Sans 700" pitchFamily="50" charset="0"/>
            </a:endParaRPr>
          </a:p>
          <a:p>
            <a:pPr marL="18288" indent="0">
              <a:buNone/>
            </a:pP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Explain the change in equilibrium. </a:t>
            </a:r>
          </a:p>
          <a:p>
            <a:pPr marL="18288" indent="0">
              <a:buNone/>
            </a:pPr>
            <a:r>
              <a:rPr lang="en-AU" sz="3200" i="1" dirty="0">
                <a:solidFill>
                  <a:srgbClr val="FFFF00"/>
                </a:solidFill>
                <a:effectLst/>
                <a:latin typeface="Museo Sans 700" pitchFamily="50" charset="0"/>
              </a:rPr>
              <a:t>Cooling the system (decreasing the temperature) decreases the average kinetic energy of the particles which means fewer collisions have enough energy to meet the activation energy required. This decreases the frequency of successful collisions.</a:t>
            </a:r>
          </a:p>
          <a:p>
            <a:pPr marL="18288" indent="0">
              <a:buNone/>
            </a:pPr>
            <a:r>
              <a:rPr lang="en-AU" sz="3200" i="1" dirty="0">
                <a:solidFill>
                  <a:srgbClr val="FFFF00"/>
                </a:solidFill>
                <a:effectLst/>
                <a:latin typeface="Museo Sans 700" pitchFamily="50" charset="0"/>
              </a:rPr>
              <a:t>Also, as particles are moving slower, the frequency of collisions decreases. </a:t>
            </a: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327437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000" i="1" dirty="0">
              <a:solidFill>
                <a:srgbClr val="FFFF00"/>
              </a:solidFill>
              <a:effectLst/>
              <a:latin typeface="Museo Sans 700" pitchFamily="50" charset="0"/>
            </a:endParaRPr>
          </a:p>
          <a:p>
            <a:pPr marL="18288" indent="0">
              <a:buNone/>
            </a:pPr>
            <a:r>
              <a:rPr lang="en-AU" sz="3200" i="1" dirty="0">
                <a:solidFill>
                  <a:srgbClr val="FFFF00"/>
                </a:solidFill>
                <a:effectLst/>
                <a:latin typeface="Museo Sans 700" pitchFamily="50" charset="0"/>
              </a:rPr>
              <a:t>Both the rate of forward and reverse reactions decrease but the rate of the endothermic reaction, which in this case is the forward reaction, decreases more.</a:t>
            </a:r>
          </a:p>
          <a:p>
            <a:pPr marL="18288" indent="0">
              <a:buNone/>
            </a:pPr>
            <a:r>
              <a:rPr lang="en-AU" sz="3200" i="1" dirty="0">
                <a:solidFill>
                  <a:srgbClr val="FFFF00"/>
                </a:solidFill>
                <a:effectLst/>
                <a:latin typeface="Museo Sans 700" pitchFamily="50" charset="0"/>
              </a:rPr>
              <a:t>This means the rate of the reverse reaction is greater relative to the forward  and the equilibrium shifts left until a new equilibrium is established. </a:t>
            </a:r>
            <a:endParaRPr lang="en-AU" sz="3200" dirty="0">
              <a:solidFill>
                <a:srgbClr val="FFFF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65343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b="1" dirty="0">
                <a:solidFill>
                  <a:srgbClr val="00FF00"/>
                </a:solidFill>
                <a:effectLst/>
                <a:latin typeface="Museo Sans 700" panose="02000000000000000000" pitchFamily="50" charset="0"/>
              </a:rPr>
              <a:t>On the previous concentration-time and reaction rate-time axes continue the diagrams so that they show the second equilibrium being achieved when the system at equilibrium is cooled. </a:t>
            </a:r>
          </a:p>
          <a:p>
            <a:pPr marL="18288" indent="0">
              <a:buNone/>
            </a:pPr>
            <a:endParaRPr lang="en-AU" sz="2400" dirty="0">
              <a:solidFill>
                <a:srgbClr val="FF6600"/>
              </a:solidFill>
              <a:effectLst/>
              <a:latin typeface="Museo Sans 700" pitchFamily="50" charset="0"/>
            </a:endParaRPr>
          </a:p>
          <a:p>
            <a:pPr marL="18288" indent="0">
              <a:buNone/>
            </a:pPr>
            <a:r>
              <a:rPr lang="en-AU" sz="3200" b="1" dirty="0">
                <a:solidFill>
                  <a:srgbClr val="FC68E7"/>
                </a:solidFill>
                <a:effectLst/>
                <a:latin typeface="Museo Sans 900" pitchFamily="50" charset="0"/>
              </a:rPr>
              <a:t>Catalyst Changes </a:t>
            </a:r>
          </a:p>
          <a:p>
            <a:pPr marL="18288" indent="0">
              <a:buNone/>
            </a:pPr>
            <a:endParaRPr lang="en-AU" sz="2400" dirty="0">
              <a:solidFill>
                <a:srgbClr val="00FF00"/>
              </a:solidFill>
              <a:effectLst/>
              <a:latin typeface="Museo Sans 900" pitchFamily="50" charset="0"/>
            </a:endParaRPr>
          </a:p>
          <a:p>
            <a:pPr marL="18288" indent="0">
              <a:buNone/>
            </a:pPr>
            <a:r>
              <a:rPr lang="en-US" sz="3200" dirty="0">
                <a:solidFill>
                  <a:srgbClr val="00FF00"/>
                </a:solidFill>
                <a:effectLst/>
                <a:latin typeface="Museo Sans 700" pitchFamily="50" charset="0"/>
              </a:rPr>
              <a:t>Although adding a catalyst increases the rate at which equilibrium is achieved, as it increases both the forward and reverse reactions, it has no effect on the position of the equilibrium.</a:t>
            </a:r>
            <a:endParaRPr lang="en-AU" sz="3200" dirty="0">
              <a:solidFill>
                <a:srgbClr val="00FF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4123038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ffect of catalyst on chemical equilibrium">
            <a:extLst>
              <a:ext uri="{FF2B5EF4-FFF2-40B4-BE49-F238E27FC236}">
                <a16:creationId xmlns:a16="http://schemas.microsoft.com/office/drawing/2014/main" id="{47A72490-9893-4B68-B60B-B8815FD0DF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206" r="12201"/>
          <a:stretch/>
        </p:blipFill>
        <p:spPr bwMode="auto">
          <a:xfrm>
            <a:off x="216701" y="548680"/>
            <a:ext cx="8927299" cy="3240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B6259A-FB70-4577-B89F-300318BA7F84}"/>
              </a:ext>
            </a:extLst>
          </p:cNvPr>
          <p:cNvSpPr txBox="1"/>
          <p:nvPr/>
        </p:nvSpPr>
        <p:spPr>
          <a:xfrm>
            <a:off x="8100392" y="3866564"/>
            <a:ext cx="920445" cy="276999"/>
          </a:xfrm>
          <a:prstGeom prst="rect">
            <a:avLst/>
          </a:prstGeom>
          <a:noFill/>
        </p:spPr>
        <p:txBody>
          <a:bodyPr wrap="none" rtlCol="0">
            <a:spAutoFit/>
          </a:bodyPr>
          <a:lstStyle/>
          <a:p>
            <a:r>
              <a:rPr lang="en-US" sz="1200" b="1" dirty="0">
                <a:solidFill>
                  <a:srgbClr val="FFFF00"/>
                </a:solidFill>
              </a:rPr>
              <a:t>(NA, 2017)</a:t>
            </a:r>
            <a:endParaRPr lang="en-AU" sz="1200" b="1" dirty="0">
              <a:solidFill>
                <a:srgbClr val="FFFF00"/>
              </a:solidFill>
            </a:endParaRPr>
          </a:p>
        </p:txBody>
      </p:sp>
      <p:sp>
        <p:nvSpPr>
          <p:cNvPr id="5" name="TextBox 4">
            <a:extLst>
              <a:ext uri="{FF2B5EF4-FFF2-40B4-BE49-F238E27FC236}">
                <a16:creationId xmlns:a16="http://schemas.microsoft.com/office/drawing/2014/main" id="{DFF75881-E3A5-461B-B675-3A7CFAF9901A}"/>
              </a:ext>
            </a:extLst>
          </p:cNvPr>
          <p:cNvSpPr txBox="1"/>
          <p:nvPr/>
        </p:nvSpPr>
        <p:spPr>
          <a:xfrm>
            <a:off x="179512" y="4365104"/>
            <a:ext cx="8841325" cy="1569660"/>
          </a:xfrm>
          <a:prstGeom prst="rect">
            <a:avLst/>
          </a:prstGeom>
          <a:noFill/>
        </p:spPr>
        <p:txBody>
          <a:bodyPr wrap="square">
            <a:spAutoFit/>
          </a:bodyPr>
          <a:lstStyle/>
          <a:p>
            <a:pPr marL="18288" indent="0">
              <a:buNone/>
            </a:pPr>
            <a:r>
              <a:rPr lang="en-US" sz="3200" dirty="0">
                <a:solidFill>
                  <a:srgbClr val="00FF00"/>
                </a:solidFill>
                <a:effectLst/>
                <a:latin typeface="Museo Sans 700" pitchFamily="50" charset="0"/>
              </a:rPr>
              <a:t>This reaction rate-time diagram can also be used to show the effect of increasing temperature, concentration and/or pressure.</a:t>
            </a:r>
            <a:endParaRPr lang="en-US" sz="3200" u="heavy" dirty="0">
              <a:solidFill>
                <a:srgbClr val="00FF00"/>
              </a:solidFill>
              <a:effectLst/>
              <a:latin typeface="Museo Sans 700" pitchFamily="50" charset="0"/>
            </a:endParaRPr>
          </a:p>
        </p:txBody>
      </p:sp>
    </p:spTree>
    <p:extLst>
      <p:ext uri="{BB962C8B-B14F-4D97-AF65-F5344CB8AC3E}">
        <p14:creationId xmlns:p14="http://schemas.microsoft.com/office/powerpoint/2010/main" val="1928143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US" sz="3200" b="1" dirty="0">
              <a:solidFill>
                <a:srgbClr val="00FF00"/>
              </a:solidFill>
              <a:effectLst/>
              <a:latin typeface="Museo Sans 900" pitchFamily="50" charset="0"/>
            </a:endParaRPr>
          </a:p>
          <a:p>
            <a:pPr marL="18288" indent="0">
              <a:buNone/>
            </a:pPr>
            <a:r>
              <a:rPr lang="en-US" sz="3200" b="1" dirty="0">
                <a:solidFill>
                  <a:srgbClr val="FC68E7"/>
                </a:solidFill>
                <a:effectLst/>
                <a:latin typeface="Museo Sans 900" pitchFamily="50" charset="0"/>
              </a:rPr>
              <a:t>Changes in Conditions and Equilibrium Constants</a:t>
            </a:r>
          </a:p>
          <a:p>
            <a:pPr marL="18288" indent="0">
              <a:buNone/>
            </a:pPr>
            <a:endParaRPr lang="en-US" sz="3200" dirty="0">
              <a:solidFill>
                <a:srgbClr val="FF6600"/>
              </a:solidFill>
              <a:effectLst/>
              <a:latin typeface="Museo Sans 700" pitchFamily="50" charset="0"/>
            </a:endParaRPr>
          </a:p>
          <a:p>
            <a:pPr marL="18288" indent="0">
              <a:buNone/>
            </a:pPr>
            <a:r>
              <a:rPr lang="en-US" sz="3200" dirty="0">
                <a:solidFill>
                  <a:srgbClr val="00FF00"/>
                </a:solidFill>
                <a:effectLst/>
                <a:latin typeface="Museo Sans 700" pitchFamily="50" charset="0"/>
              </a:rPr>
              <a:t>Manipulating pressure (total or partial), concentrations and/or the addition of catalysts does not impact the equilibrium constant. </a:t>
            </a:r>
          </a:p>
          <a:p>
            <a:pPr marL="18288" indent="0">
              <a:buNone/>
            </a:pPr>
            <a:r>
              <a:rPr lang="en-US" sz="3200" u="heavy" dirty="0">
                <a:solidFill>
                  <a:srgbClr val="00FF00"/>
                </a:solidFill>
                <a:effectLst/>
                <a:latin typeface="Museo Sans 700" pitchFamily="50" charset="0"/>
              </a:rPr>
              <a:t>Only temperature will change an equilibrium constant. </a:t>
            </a:r>
          </a:p>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2271631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US" sz="3200"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If the forward reaction is endothermic, an increase in temperature will cause an increase in the equilibrium constant. </a:t>
            </a:r>
          </a:p>
          <a:p>
            <a:pPr marL="18288" indent="0">
              <a:buNone/>
            </a:pPr>
            <a:endParaRPr lang="en-US" sz="3200" dirty="0">
              <a:solidFill>
                <a:srgbClr val="00FF00"/>
              </a:solidFill>
              <a:effectLst/>
              <a:latin typeface="Museo Sans 700" pitchFamily="50" charset="0"/>
            </a:endParaRPr>
          </a:p>
          <a:p>
            <a:pPr marL="18288" indent="0">
              <a:buNone/>
            </a:pPr>
            <a:r>
              <a:rPr lang="en-US" sz="3200" dirty="0">
                <a:solidFill>
                  <a:srgbClr val="00FF00"/>
                </a:solidFill>
                <a:effectLst/>
                <a:latin typeface="Museo Sans 700" pitchFamily="50" charset="0"/>
              </a:rPr>
              <a:t>Conversely, an increase in temperature will cause a decrease in the equilibrium constant if the forward reaction is exothermic (and vice versa).</a:t>
            </a:r>
            <a:endParaRPr lang="en-AU" sz="3200" dirty="0">
              <a:solidFill>
                <a:srgbClr val="00FF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99969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FC68E7"/>
                </a:solidFill>
                <a:effectLst/>
                <a:latin typeface="Museo Sans 900" pitchFamily="50" charset="0"/>
              </a:rPr>
              <a:t>Ocean Equilibria and Atmospheric Carbon Dioxide</a:t>
            </a:r>
          </a:p>
          <a:p>
            <a:pPr marL="18288" indent="0">
              <a:buNone/>
            </a:pPr>
            <a:r>
              <a:rPr lang="en-AU" sz="3200" dirty="0">
                <a:solidFill>
                  <a:srgbClr val="00FF00"/>
                </a:solidFill>
                <a:effectLst/>
                <a:latin typeface="Museo Sans 700" pitchFamily="50" charset="0"/>
              </a:rPr>
              <a:t>The burning of excessive fossil fuels in the recent past has seen atmospheric carbon dioxide levels increase steadily since the 1940s. </a:t>
            </a:r>
          </a:p>
          <a:p>
            <a:pPr marL="18288" indent="0">
              <a:buNone/>
            </a:pPr>
            <a:r>
              <a:rPr lang="en-AU" sz="3200" dirty="0">
                <a:solidFill>
                  <a:srgbClr val="00FF00"/>
                </a:solidFill>
                <a:effectLst/>
                <a:latin typeface="Museo Sans 700" pitchFamily="50" charset="0"/>
              </a:rPr>
              <a:t>This is problematic on a number of major fronts but particularly as </a:t>
            </a:r>
          </a:p>
          <a:p>
            <a:pPr marL="18288" indent="0">
              <a:buNone/>
            </a:pPr>
            <a:r>
              <a:rPr lang="en-AU" sz="3200" dirty="0">
                <a:solidFill>
                  <a:srgbClr val="FFFF00"/>
                </a:solidFill>
                <a:effectLst/>
                <a:latin typeface="Museo Sans 700" pitchFamily="50" charset="0"/>
              </a:rPr>
              <a:t>carbon dioxide is a greenhouse gas and it is slightly soluble in our oceans (which act as carbon sinks, absorbing roughly a third of the Earth’s anthropogenic (human produced) atmospheric carbon dioxide).</a:t>
            </a: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246384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20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With rising global temperatures come rising ocean temperatures. This can have great impact on all manner of marine life. </a:t>
            </a:r>
          </a:p>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Coral is particularly impacted as a lot of corals rely on a symbiotic relationship with an algae (</a:t>
            </a:r>
            <a:r>
              <a:rPr lang="en-AU" sz="3200" dirty="0" err="1">
                <a:solidFill>
                  <a:srgbClr val="00FF00"/>
                </a:solidFill>
                <a:effectLst/>
                <a:latin typeface="Museo Sans 700" pitchFamily="50" charset="0"/>
              </a:rPr>
              <a:t>zooxanthellae</a:t>
            </a:r>
            <a:r>
              <a:rPr lang="en-AU" sz="3200" dirty="0">
                <a:solidFill>
                  <a:srgbClr val="00FF00"/>
                </a:solidFill>
                <a:effectLst/>
                <a:latin typeface="Museo Sans 700" pitchFamily="50" charset="0"/>
              </a:rPr>
              <a:t>) to sustain their life. Sometimes when coral become stressed (as can be the case with rising oceanic temperatures) they expel the algae. If the algae do not return, the coral can become white in colour (bleached) and may eventually die. </a:t>
            </a:r>
          </a:p>
          <a:p>
            <a:pPr marL="18288" indent="0">
              <a:buNone/>
            </a:pPr>
            <a:endParaRPr lang="en-AU" sz="3200" dirty="0">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3135826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The ocean acts as a sink for some of the atmospheric carbon dioxide through the following equilibrium:   </a:t>
            </a:r>
          </a:p>
          <a:p>
            <a:pPr marL="18288" indent="0" algn="ctr">
              <a:buNone/>
            </a:pPr>
            <a:r>
              <a:rPr lang="en-AU" sz="3200" dirty="0">
                <a:solidFill>
                  <a:srgbClr val="FFFF00"/>
                </a:solidFill>
                <a:effectLst/>
                <a:latin typeface="Museo Sans 700" pitchFamily="50" charset="0"/>
              </a:rPr>
              <a:t>CO</a:t>
            </a:r>
            <a:r>
              <a:rPr lang="en-AU" sz="3200" baseline="-25000" dirty="0">
                <a:solidFill>
                  <a:srgbClr val="FFFF00"/>
                </a:solidFill>
                <a:effectLst/>
                <a:latin typeface="Museo Sans 700" pitchFamily="50" charset="0"/>
              </a:rPr>
              <a:t>2(g, atmosphere)</a:t>
            </a:r>
            <a:r>
              <a:rPr lang="en-AU" sz="3200" dirty="0">
                <a:solidFill>
                  <a:srgbClr val="FFFF00"/>
                </a:solidFill>
                <a:effectLst/>
                <a:latin typeface="Museo Sans 700" pitchFamily="50" charset="0"/>
              </a:rPr>
              <a:t>   ⇌   CO</a:t>
            </a:r>
            <a:r>
              <a:rPr lang="en-AU" sz="3200" baseline="-25000" dirty="0">
                <a:solidFill>
                  <a:srgbClr val="FFFF00"/>
                </a:solidFill>
                <a:effectLst/>
                <a:latin typeface="Museo Sans 700" pitchFamily="50" charset="0"/>
              </a:rPr>
              <a:t>2(</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 ocean)</a:t>
            </a:r>
            <a:endParaRPr lang="en-AU" sz="3200" dirty="0">
              <a:solidFill>
                <a:srgbClr val="FFFF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Some of the dissolved CO</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 can then react with water to produce carbonic acid (H</a:t>
            </a:r>
            <a:r>
              <a:rPr lang="en-AU" sz="3200" baseline="-25000" dirty="0">
                <a:solidFill>
                  <a:srgbClr val="00FF00"/>
                </a:solidFill>
                <a:effectLst/>
                <a:latin typeface="Museo Sans 700" pitchFamily="50" charset="0"/>
              </a:rPr>
              <a:t>2</a:t>
            </a:r>
            <a:r>
              <a:rPr lang="en-AU" sz="3200" dirty="0">
                <a:solidFill>
                  <a:srgbClr val="00FF00"/>
                </a:solidFill>
                <a:effectLst/>
                <a:latin typeface="Museo Sans 700" pitchFamily="50" charset="0"/>
              </a:rPr>
              <a:t>CO</a:t>
            </a:r>
            <a:r>
              <a:rPr lang="en-AU" sz="3200" baseline="-25000" dirty="0">
                <a:solidFill>
                  <a:srgbClr val="00FF00"/>
                </a:solidFill>
                <a:effectLst/>
                <a:latin typeface="Museo Sans 700" pitchFamily="50" charset="0"/>
              </a:rPr>
              <a:t>3</a:t>
            </a:r>
            <a:r>
              <a:rPr lang="en-AU" sz="3200" dirty="0">
                <a:solidFill>
                  <a:srgbClr val="00FF00"/>
                </a:solidFill>
                <a:effectLst/>
                <a:latin typeface="Museo Sans 700" pitchFamily="50" charset="0"/>
              </a:rPr>
              <a:t> – a weak acid) through the following equilibrium:  </a:t>
            </a:r>
          </a:p>
          <a:p>
            <a:pPr marL="18288" indent="0" algn="ctr">
              <a:buNone/>
            </a:pPr>
            <a:r>
              <a:rPr lang="en-AU" sz="3200" dirty="0">
                <a:solidFill>
                  <a:srgbClr val="FF6600"/>
                </a:solidFill>
                <a:effectLst/>
                <a:latin typeface="Museo Sans 700" pitchFamily="50" charset="0"/>
              </a:rPr>
              <a:t> </a:t>
            </a:r>
            <a:r>
              <a:rPr lang="en-AU" sz="3200" dirty="0">
                <a:solidFill>
                  <a:srgbClr val="FFFF00"/>
                </a:solidFill>
                <a:effectLst/>
                <a:latin typeface="Museo Sans 700" pitchFamily="50" charset="0"/>
              </a:rPr>
              <a:t>CO</a:t>
            </a:r>
            <a:r>
              <a:rPr lang="en-AU" sz="3200" baseline="-25000" dirty="0">
                <a:solidFill>
                  <a:srgbClr val="FFFF00"/>
                </a:solidFill>
                <a:effectLst/>
                <a:latin typeface="Museo Sans 700" pitchFamily="50" charset="0"/>
              </a:rPr>
              <a:t>2(</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 ocean)</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O</a:t>
            </a:r>
            <a:r>
              <a:rPr lang="en-AU" sz="3200" baseline="-25000" dirty="0">
                <a:solidFill>
                  <a:srgbClr val="FFFF00"/>
                </a:solidFill>
                <a:effectLst/>
                <a:latin typeface="Museo Sans 700" pitchFamily="50" charset="0"/>
              </a:rPr>
              <a:t>(</a:t>
            </a:r>
            <a:r>
              <a:rPr lang="en-AU" sz="3200" i="1" baseline="-25000" dirty="0">
                <a:solidFill>
                  <a:srgbClr val="FFFF00"/>
                </a:solidFill>
                <a:effectLst/>
                <a:latin typeface="Museo Sans 700" pitchFamily="50" charset="0"/>
              </a:rPr>
              <a:t>l</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CO</a:t>
            </a:r>
            <a:r>
              <a:rPr lang="en-AU" sz="3200" baseline="-25000" dirty="0">
                <a:solidFill>
                  <a:srgbClr val="FFFF00"/>
                </a:solidFill>
                <a:effectLst/>
                <a:latin typeface="Museo Sans 700" pitchFamily="50" charset="0"/>
              </a:rPr>
              <a:t>3(</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endParaRPr lang="en-AU" sz="3200" dirty="0">
              <a:solidFill>
                <a:srgbClr val="FFFF00"/>
              </a:solidFill>
              <a:effectLst/>
              <a:latin typeface="Museo Sans 700" pitchFamily="50" charset="0"/>
            </a:endParaRPr>
          </a:p>
          <a:p>
            <a:pPr marL="18288" indent="0">
              <a:buNone/>
            </a:pPr>
            <a:endParaRPr lang="en-AU" sz="3200" dirty="0">
              <a:solidFill>
                <a:srgbClr val="FF6600"/>
              </a:solidFill>
              <a:effectLst/>
              <a:latin typeface="Museo Sans 700" pitchFamily="50" charset="0"/>
            </a:endParaRPr>
          </a:p>
        </p:txBody>
      </p:sp>
    </p:spTree>
    <p:extLst>
      <p:ext uri="{BB962C8B-B14F-4D97-AF65-F5344CB8AC3E}">
        <p14:creationId xmlns:p14="http://schemas.microsoft.com/office/powerpoint/2010/main" val="1694534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endParaRPr lang="en-AU" sz="3200" dirty="0">
              <a:solidFill>
                <a:srgbClr val="FF6600"/>
              </a:solidFill>
              <a:effectLst/>
              <a:latin typeface="Museo Sans 700" pitchFamily="50" charset="0"/>
            </a:endParaRPr>
          </a:p>
          <a:p>
            <a:pPr marL="18288" indent="0">
              <a:buNone/>
            </a:pPr>
            <a:r>
              <a:rPr lang="en-AU" sz="3200" dirty="0">
                <a:solidFill>
                  <a:srgbClr val="00FF00"/>
                </a:solidFill>
                <a:effectLst/>
                <a:latin typeface="Museo Sans 700" pitchFamily="50" charset="0"/>
              </a:rPr>
              <a:t>As carbonic acid is a weak acid, it partially ionises to produce hydrogen (or hydronium) ions according to the equilibrium:   </a:t>
            </a:r>
          </a:p>
          <a:p>
            <a:pPr marL="18288" indent="0" algn="ctr">
              <a:buNone/>
            </a:pPr>
            <a:r>
              <a:rPr lang="en-AU" sz="3200" dirty="0">
                <a:solidFill>
                  <a:srgbClr val="FFFF00"/>
                </a:solidFill>
                <a:effectLst/>
                <a:latin typeface="Museo Sans 700" pitchFamily="50" charset="0"/>
              </a:rPr>
              <a:t>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CO</a:t>
            </a:r>
            <a:r>
              <a:rPr lang="en-AU" sz="3200" baseline="-25000" dirty="0">
                <a:solidFill>
                  <a:srgbClr val="FFFF00"/>
                </a:solidFill>
                <a:effectLst/>
                <a:latin typeface="Museo Sans 700" pitchFamily="50" charset="0"/>
              </a:rPr>
              <a:t>3(</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O</a:t>
            </a:r>
            <a:r>
              <a:rPr lang="en-AU" sz="3200" baseline="-25000" dirty="0">
                <a:solidFill>
                  <a:srgbClr val="FFFF00"/>
                </a:solidFill>
                <a:effectLst/>
                <a:latin typeface="Museo Sans 700" pitchFamily="50" charset="0"/>
              </a:rPr>
              <a:t>(</a:t>
            </a:r>
            <a:r>
              <a:rPr lang="en-AU" sz="3200" i="1" baseline="-25000" dirty="0">
                <a:solidFill>
                  <a:srgbClr val="FFFF00"/>
                </a:solidFill>
                <a:effectLst/>
                <a:latin typeface="Museo Sans 700" pitchFamily="50" charset="0"/>
              </a:rPr>
              <a:t>l</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3</a:t>
            </a:r>
            <a:r>
              <a:rPr lang="en-AU" sz="3200" dirty="0">
                <a:solidFill>
                  <a:srgbClr val="FFFF00"/>
                </a:solidFill>
                <a:effectLst/>
                <a:latin typeface="Museo Sans 700" pitchFamily="50" charset="0"/>
              </a:rPr>
              <a:t>O</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p>
          <a:p>
            <a:pPr marL="18288" indent="0">
              <a:buNone/>
            </a:pPr>
            <a:endParaRPr lang="en-AU" sz="3200" baseline="-25000" dirty="0">
              <a:solidFill>
                <a:srgbClr val="FFFF00"/>
              </a:solidFill>
              <a:effectLst/>
              <a:latin typeface="Museo Sans 700" pitchFamily="50" charset="0"/>
            </a:endParaRPr>
          </a:p>
          <a:p>
            <a:pPr marL="18288" indent="0">
              <a:buNone/>
            </a:pPr>
            <a:r>
              <a:rPr lang="en-AU" sz="3200" dirty="0">
                <a:solidFill>
                  <a:srgbClr val="00FF00"/>
                </a:solidFill>
                <a:effectLst/>
                <a:latin typeface="Museo Sans 700" pitchFamily="50" charset="0"/>
              </a:rPr>
              <a:t>Furthermore, the hydrogencarbonate ion can partially ionise to produce more hydronium ion according to the equilibrium:   </a:t>
            </a:r>
          </a:p>
          <a:p>
            <a:pPr marL="18288" indent="0" algn="ctr">
              <a:buNone/>
            </a:pPr>
            <a:r>
              <a:rPr lang="en-AU" sz="3200" dirty="0">
                <a:solidFill>
                  <a:srgbClr val="FFFF00"/>
                </a:solidFill>
                <a:effectLst/>
                <a:latin typeface="Museo Sans 700" pitchFamily="50" charset="0"/>
              </a:rPr>
              <a:t>HCO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O</a:t>
            </a:r>
            <a:r>
              <a:rPr lang="en-AU" sz="3200" baseline="-25000" dirty="0">
                <a:solidFill>
                  <a:srgbClr val="FFFF00"/>
                </a:solidFill>
                <a:effectLst/>
                <a:latin typeface="Museo Sans 700" pitchFamily="50" charset="0"/>
              </a:rPr>
              <a:t>(</a:t>
            </a:r>
            <a:r>
              <a:rPr lang="en-AU" sz="3200" i="1" baseline="-25000" dirty="0">
                <a:solidFill>
                  <a:srgbClr val="FFFF00"/>
                </a:solidFill>
                <a:effectLst/>
                <a:latin typeface="Museo Sans 700" pitchFamily="50" charset="0"/>
              </a:rPr>
              <a:t>l</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3</a:t>
            </a:r>
            <a:r>
              <a:rPr lang="en-AU" sz="3200" dirty="0">
                <a:solidFill>
                  <a:srgbClr val="FFFF00"/>
                </a:solidFill>
                <a:effectLst/>
                <a:latin typeface="Museo Sans 700" pitchFamily="50" charset="0"/>
              </a:rPr>
              <a:t>O</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482153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27750" y="5939988"/>
            <a:ext cx="1508746" cy="369332"/>
          </a:xfrm>
          <a:prstGeom prst="rect">
            <a:avLst/>
          </a:prstGeom>
        </p:spPr>
        <p:txBody>
          <a:bodyPr wrap="none">
            <a:spAutoFit/>
          </a:bodyPr>
          <a:lstStyle/>
          <a:p>
            <a:r>
              <a:rPr lang="en-AU" b="1" dirty="0">
                <a:solidFill>
                  <a:srgbClr val="FFFF00"/>
                </a:solidFill>
                <a:effectLst/>
                <a:latin typeface="Museo Sans 700" pitchFamily="50" charset="0"/>
              </a:rPr>
              <a:t>(Clark 2002)</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2" y="1336034"/>
            <a:ext cx="9061652" cy="454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967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The hydronium ion produced can decrease the pH of the ocean which can increase the dissolving of solid calcium carbonate (found in calcifying organisms that use calcium carbonate in their shells and skeletons) through the following equilibrium: </a:t>
            </a:r>
          </a:p>
          <a:p>
            <a:pPr marL="18288" indent="0">
              <a:buNone/>
            </a:pPr>
            <a:endParaRPr lang="en-AU" sz="3200" dirty="0">
              <a:solidFill>
                <a:srgbClr val="FFFF00"/>
              </a:solidFill>
              <a:effectLst/>
              <a:latin typeface="Museo Sans 700" pitchFamily="50" charset="0"/>
            </a:endParaRPr>
          </a:p>
          <a:p>
            <a:pPr marL="18288" indent="0" algn="ctr">
              <a:buNone/>
            </a:pPr>
            <a:r>
              <a:rPr lang="en-AU" sz="3200" dirty="0">
                <a:solidFill>
                  <a:srgbClr val="FFFF00"/>
                </a:solidFill>
                <a:effectLst/>
                <a:latin typeface="Museo Sans 700" pitchFamily="50" charset="0"/>
              </a:rPr>
              <a:t>CaCO</a:t>
            </a:r>
            <a:r>
              <a:rPr lang="en-AU" sz="3200" baseline="-25000" dirty="0">
                <a:solidFill>
                  <a:srgbClr val="FFFF00"/>
                </a:solidFill>
                <a:effectLst/>
                <a:latin typeface="Museo Sans 700" pitchFamily="50" charset="0"/>
              </a:rPr>
              <a:t>3(s)</a:t>
            </a:r>
            <a:r>
              <a:rPr lang="en-AU" sz="3200" dirty="0">
                <a:solidFill>
                  <a:srgbClr val="FFFF00"/>
                </a:solidFill>
                <a:effectLst/>
                <a:latin typeface="Museo Sans 700" pitchFamily="50" charset="0"/>
              </a:rPr>
              <a:t> + 2H</a:t>
            </a:r>
            <a:r>
              <a:rPr lang="en-AU" sz="3200" baseline="-25000" dirty="0">
                <a:solidFill>
                  <a:srgbClr val="FFFF00"/>
                </a:solidFill>
                <a:effectLst/>
                <a:latin typeface="Museo Sans 700" pitchFamily="50" charset="0"/>
              </a:rPr>
              <a:t>3</a:t>
            </a:r>
            <a:r>
              <a:rPr lang="en-AU" sz="3200" dirty="0">
                <a:solidFill>
                  <a:srgbClr val="FFFF00"/>
                </a:solidFill>
                <a:effectLst/>
                <a:latin typeface="Museo Sans 700" pitchFamily="50" charset="0"/>
              </a:rPr>
              <a:t>O</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Ca</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CO</a:t>
            </a:r>
            <a:r>
              <a:rPr lang="en-AU" sz="3200" baseline="-25000" dirty="0">
                <a:solidFill>
                  <a:srgbClr val="FFFF00"/>
                </a:solidFill>
                <a:effectLst/>
                <a:latin typeface="Museo Sans 700" pitchFamily="50" charset="0"/>
              </a:rPr>
              <a:t>2(g)</a:t>
            </a:r>
            <a:r>
              <a:rPr lang="en-AU" sz="3200" dirty="0">
                <a:solidFill>
                  <a:srgbClr val="FFFF00"/>
                </a:solidFill>
                <a:effectLst/>
                <a:latin typeface="Museo Sans 700" pitchFamily="50" charset="0"/>
              </a:rPr>
              <a:t> + 3H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O</a:t>
            </a:r>
            <a:r>
              <a:rPr lang="en-AU" sz="3200" baseline="-25000" dirty="0">
                <a:solidFill>
                  <a:srgbClr val="FFFF00"/>
                </a:solidFill>
                <a:effectLst/>
                <a:latin typeface="Museo Sans 700" pitchFamily="50" charset="0"/>
              </a:rPr>
              <a:t>(</a:t>
            </a:r>
            <a:r>
              <a:rPr lang="en-AU" sz="3200" i="1" baseline="-25000" dirty="0">
                <a:solidFill>
                  <a:srgbClr val="FFFF00"/>
                </a:solidFill>
                <a:effectLst/>
                <a:latin typeface="Museo Sans 700" pitchFamily="50" charset="0"/>
              </a:rPr>
              <a:t>l</a:t>
            </a:r>
            <a:r>
              <a:rPr lang="en-AU" sz="3200" baseline="-25000" dirty="0">
                <a:solidFill>
                  <a:srgbClr val="FFFF00"/>
                </a:solidFill>
                <a:effectLst/>
                <a:latin typeface="Museo Sans 700" pitchFamily="50" charset="0"/>
              </a:rPr>
              <a:t>)</a:t>
            </a:r>
            <a:endParaRPr lang="en-AU" sz="3200" dirty="0">
              <a:solidFill>
                <a:srgbClr val="FFFF00"/>
              </a:solidFill>
              <a:effectLst/>
              <a:latin typeface="Museo Sans 700" pitchFamily="50" charset="0"/>
            </a:endParaRPr>
          </a:p>
          <a:p>
            <a:pPr marL="18288" indent="0">
              <a:buNone/>
            </a:pPr>
            <a:endParaRPr lang="en-AU" sz="2000" dirty="0">
              <a:solidFill>
                <a:srgbClr val="FFFF00"/>
              </a:solidFill>
              <a:effectLst/>
              <a:latin typeface="Museo Sans 700" pitchFamily="50" charset="0"/>
            </a:endParaRPr>
          </a:p>
          <a:p>
            <a:pPr marL="18288" indent="0">
              <a:buNone/>
            </a:pPr>
            <a:r>
              <a:rPr lang="en-AU" sz="3200" dirty="0">
                <a:solidFill>
                  <a:srgbClr val="FFFF00"/>
                </a:solidFill>
                <a:effectLst/>
                <a:latin typeface="Museo Sans 700" pitchFamily="50" charset="0"/>
              </a:rPr>
              <a:t>(This weakens shells/exoskeletons)</a:t>
            </a:r>
          </a:p>
          <a:p>
            <a:pPr marL="18288" indent="0">
              <a:buNone/>
            </a:pPr>
            <a:endParaRPr lang="en-AU" sz="3200" dirty="0">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182047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Additionally, the free carbonate ions in ocean water that calcifying species use to produce their shells or skeletons can be taken up by the excess hydronium ions in the water according to the equilibrium:  </a:t>
            </a:r>
            <a:endParaRPr lang="en-AU" sz="3200" dirty="0">
              <a:solidFill>
                <a:srgbClr val="FFC000"/>
              </a:solidFill>
              <a:effectLst/>
              <a:latin typeface="Museo Sans 700" pitchFamily="50" charset="0"/>
            </a:endParaRPr>
          </a:p>
          <a:p>
            <a:pPr marL="18288" indent="0" algn="ctr">
              <a:buNone/>
            </a:pPr>
            <a:r>
              <a:rPr lang="en-AU" sz="3200" dirty="0">
                <a:solidFill>
                  <a:srgbClr val="FFFF00"/>
                </a:solidFill>
                <a:effectLst/>
                <a:latin typeface="Museo Sans 700" pitchFamily="50" charset="0"/>
              </a:rPr>
              <a:t> 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3</a:t>
            </a:r>
            <a:r>
              <a:rPr lang="en-AU" sz="3200" dirty="0">
                <a:solidFill>
                  <a:srgbClr val="FFFF00"/>
                </a:solidFill>
                <a:effectLst/>
                <a:latin typeface="Museo Sans 700" pitchFamily="50" charset="0"/>
              </a:rPr>
              <a:t>O</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H</a:t>
            </a:r>
            <a:r>
              <a:rPr lang="en-AU" sz="3200" baseline="-25000" dirty="0">
                <a:solidFill>
                  <a:srgbClr val="FFFF00"/>
                </a:solidFill>
                <a:effectLst/>
                <a:latin typeface="Museo Sans 700" pitchFamily="50" charset="0"/>
              </a:rPr>
              <a:t>2</a:t>
            </a:r>
            <a:r>
              <a:rPr lang="en-AU" sz="3200" dirty="0">
                <a:solidFill>
                  <a:srgbClr val="FFFF00"/>
                </a:solidFill>
                <a:effectLst/>
                <a:latin typeface="Museo Sans 700" pitchFamily="50" charset="0"/>
              </a:rPr>
              <a:t>O</a:t>
            </a:r>
            <a:r>
              <a:rPr lang="en-AU" sz="3200" baseline="-25000" dirty="0">
                <a:solidFill>
                  <a:srgbClr val="FFFF00"/>
                </a:solidFill>
                <a:effectLst/>
                <a:latin typeface="Museo Sans 700" pitchFamily="50" charset="0"/>
              </a:rPr>
              <a:t>(</a:t>
            </a:r>
            <a:r>
              <a:rPr lang="en-AU" sz="3200" i="1" baseline="-25000" dirty="0">
                <a:solidFill>
                  <a:srgbClr val="FFFF00"/>
                </a:solidFill>
                <a:effectLst/>
                <a:latin typeface="Museo Sans 700" pitchFamily="50" charset="0"/>
              </a:rPr>
              <a:t>l</a:t>
            </a:r>
            <a:r>
              <a:rPr lang="en-AU" sz="3200" baseline="-25000" dirty="0">
                <a:solidFill>
                  <a:srgbClr val="FFFF00"/>
                </a:solidFill>
                <a:effectLst/>
                <a:latin typeface="Museo Sans 700" pitchFamily="50" charset="0"/>
              </a:rPr>
              <a:t>)</a:t>
            </a:r>
            <a:endParaRPr lang="en-AU" sz="3200" dirty="0">
              <a:solidFill>
                <a:srgbClr val="FFFF00"/>
              </a:solidFill>
              <a:effectLst/>
              <a:latin typeface="Museo Sans 700" pitchFamily="50" charset="0"/>
            </a:endParaRPr>
          </a:p>
          <a:p>
            <a:pPr marL="18288" indent="0" algn="ctr">
              <a:buNone/>
            </a:pPr>
            <a:r>
              <a:rPr lang="en-AU" sz="3200" dirty="0">
                <a:solidFill>
                  <a:srgbClr val="FFFF00"/>
                </a:solidFill>
                <a:effectLst/>
                <a:latin typeface="Museo Sans 700" pitchFamily="50" charset="0"/>
              </a:rPr>
              <a:t>(CO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comes from the dissolving of very slightly soluble CaCO</a:t>
            </a:r>
            <a:r>
              <a:rPr lang="en-AU" sz="3200" baseline="-25000" dirty="0">
                <a:solidFill>
                  <a:srgbClr val="FFFF00"/>
                </a:solidFill>
                <a:effectLst/>
                <a:latin typeface="Museo Sans 700" pitchFamily="50" charset="0"/>
              </a:rPr>
              <a:t>3</a:t>
            </a:r>
            <a:r>
              <a:rPr lang="en-AU" sz="3200" dirty="0">
                <a:solidFill>
                  <a:srgbClr val="FFFF00"/>
                </a:solidFill>
                <a:effectLst/>
                <a:latin typeface="Museo Sans 700" pitchFamily="50" charset="0"/>
              </a:rPr>
              <a:t>:</a:t>
            </a:r>
          </a:p>
          <a:p>
            <a:pPr marL="18288" indent="0" algn="ctr">
              <a:buNone/>
            </a:pPr>
            <a:r>
              <a:rPr lang="en-AU" sz="3200" dirty="0">
                <a:solidFill>
                  <a:srgbClr val="FFFF00"/>
                </a:solidFill>
                <a:effectLst/>
                <a:latin typeface="Museo Sans 700" pitchFamily="50" charset="0"/>
              </a:rPr>
              <a:t>CaCO</a:t>
            </a:r>
            <a:r>
              <a:rPr lang="en-AU" sz="3200" baseline="-25000" dirty="0">
                <a:solidFill>
                  <a:srgbClr val="FFFF00"/>
                </a:solidFill>
                <a:effectLst/>
                <a:latin typeface="Museo Sans 700" pitchFamily="50" charset="0"/>
              </a:rPr>
              <a:t>3(s) </a:t>
            </a:r>
            <a:r>
              <a:rPr lang="en-AU" sz="3200" dirty="0">
                <a:solidFill>
                  <a:srgbClr val="FFFF00"/>
                </a:solidFill>
                <a:effectLst/>
                <a:latin typeface="Museo Sans 700" pitchFamily="50" charset="0"/>
              </a:rPr>
              <a:t>⇌ Ca</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  CO</a:t>
            </a:r>
            <a:r>
              <a:rPr lang="en-AU" sz="3200" baseline="-25000" dirty="0">
                <a:solidFill>
                  <a:srgbClr val="FFFF00"/>
                </a:solidFill>
                <a:effectLst/>
                <a:latin typeface="Museo Sans 700" pitchFamily="50" charset="0"/>
              </a:rPr>
              <a:t>3</a:t>
            </a:r>
            <a:r>
              <a:rPr lang="en-AU" sz="3200" baseline="30000" dirty="0">
                <a:solidFill>
                  <a:srgbClr val="FFFF00"/>
                </a:solidFill>
                <a:effectLst/>
                <a:latin typeface="Museo Sans 700" pitchFamily="50" charset="0"/>
              </a:rPr>
              <a:t>2‒</a:t>
            </a:r>
            <a:r>
              <a:rPr lang="en-AU" sz="3200" baseline="-25000" dirty="0">
                <a:solidFill>
                  <a:srgbClr val="FFFF00"/>
                </a:solidFill>
                <a:effectLst/>
                <a:latin typeface="Museo Sans 700" pitchFamily="50" charset="0"/>
              </a:rPr>
              <a:t>( </a:t>
            </a:r>
            <a:r>
              <a:rPr lang="en-AU" sz="3200" baseline="-25000" dirty="0" err="1">
                <a:solidFill>
                  <a:srgbClr val="FFFF00"/>
                </a:solidFill>
                <a:effectLst/>
                <a:latin typeface="Museo Sans 700" pitchFamily="50" charset="0"/>
              </a:rPr>
              <a:t>aq</a:t>
            </a:r>
            <a:r>
              <a:rPr lang="en-AU" sz="3200" baseline="-25000" dirty="0">
                <a:solidFill>
                  <a:srgbClr val="FFFF00"/>
                </a:solidFill>
                <a:effectLst/>
                <a:latin typeface="Museo Sans 700" pitchFamily="50" charset="0"/>
              </a:rPr>
              <a:t>)</a:t>
            </a:r>
            <a:r>
              <a:rPr lang="en-AU" sz="3200" dirty="0">
                <a:solidFill>
                  <a:srgbClr val="FFFF00"/>
                </a:solidFill>
                <a:effectLst/>
                <a:latin typeface="Museo Sans 700" pitchFamily="50" charset="0"/>
              </a:rPr>
              <a:t>) </a:t>
            </a:r>
            <a:r>
              <a:rPr lang="en-AU" sz="3200" baseline="-25000" dirty="0">
                <a:solidFill>
                  <a:srgbClr val="FFFF00"/>
                </a:solidFill>
                <a:effectLst/>
                <a:latin typeface="Museo Sans 700" pitchFamily="50" charset="0"/>
              </a:rPr>
              <a:t> </a:t>
            </a:r>
          </a:p>
          <a:p>
            <a:pPr marL="18288" indent="0">
              <a:buNone/>
            </a:pPr>
            <a:endParaRPr lang="en-AU" sz="3200" baseline="-25000" dirty="0">
              <a:solidFill>
                <a:srgbClr val="FFFF00"/>
              </a:solidFill>
              <a:effectLst/>
              <a:latin typeface="Museo Sans 700" pitchFamily="50" charset="0"/>
            </a:endParaRPr>
          </a:p>
          <a:p>
            <a:pPr marL="18288" indent="0">
              <a:buNone/>
            </a:pPr>
            <a:r>
              <a:rPr lang="en-AU" sz="3200" dirty="0">
                <a:solidFill>
                  <a:srgbClr val="00FF00"/>
                </a:solidFill>
                <a:effectLst/>
                <a:latin typeface="Museo Sans 700" pitchFamily="50" charset="0"/>
              </a:rPr>
              <a:t>Scientific research on the impacts of ocean acidification on marine organisms and ecosystems is still very much in its infancy. </a:t>
            </a:r>
            <a:endParaRPr lang="en-AU" sz="3200" dirty="0">
              <a:solidFill>
                <a:srgbClr val="00FF00"/>
              </a:solidFill>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1432990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Autofit/>
          </a:bodyPr>
          <a:lstStyle/>
          <a:p>
            <a:pPr marL="18288" indent="0">
              <a:buNone/>
            </a:pPr>
            <a:r>
              <a:rPr lang="en-AU" sz="3200" dirty="0">
                <a:solidFill>
                  <a:srgbClr val="00FF00"/>
                </a:solidFill>
                <a:effectLst/>
                <a:latin typeface="Museo Sans 700" pitchFamily="50" charset="0"/>
              </a:rPr>
              <a:t>It is undeniable, however that we need to look to ways of reducing the amount of carbon dioxide we are producing through the use and reliance on fossil fuels. </a:t>
            </a:r>
          </a:p>
          <a:p>
            <a:pPr marL="18288" indent="0">
              <a:buNone/>
            </a:pPr>
            <a:endParaRPr lang="en-AU" sz="3200" dirty="0">
              <a:solidFill>
                <a:srgbClr val="00FF00"/>
              </a:solidFill>
              <a:effectLst/>
              <a:latin typeface="Museo Sans 700" pitchFamily="50" charset="0"/>
            </a:endParaRPr>
          </a:p>
          <a:p>
            <a:pPr marL="18288" indent="0">
              <a:buNone/>
            </a:pPr>
            <a:r>
              <a:rPr lang="en-AU" sz="3200" dirty="0">
                <a:solidFill>
                  <a:srgbClr val="00FF00"/>
                </a:solidFill>
                <a:effectLst/>
                <a:latin typeface="Museo Sans 700" pitchFamily="50" charset="0"/>
              </a:rPr>
              <a:t>Towards this end, the ultimate goal of the United Nations Kyoto Protocol, Intergovernmental Panel on Climate Change and all affiliated bodies is to reduce greenhouse gas concentrations in the atmosphere at a level that would prevent dangerous anthropogenic interference with the climate system. </a:t>
            </a:r>
          </a:p>
          <a:p>
            <a:pPr marL="18288" indent="0">
              <a:buNone/>
            </a:pPr>
            <a:endParaRPr lang="en-AU" sz="3200" dirty="0">
              <a:effectLst/>
            </a:endParaRPr>
          </a:p>
          <a:p>
            <a:pPr marL="18288" indent="0">
              <a:buNone/>
            </a:pPr>
            <a:endParaRPr lang="en-AU" sz="3200" dirty="0">
              <a:solidFill>
                <a:srgbClr val="FFFF00"/>
              </a:solidFill>
              <a:effectLst/>
              <a:latin typeface="Museo Sans 700" pitchFamily="50" charset="0"/>
            </a:endParaRPr>
          </a:p>
          <a:p>
            <a:pPr marL="18288" indent="0">
              <a:buNone/>
            </a:pPr>
            <a:endParaRPr lang="en-AU" sz="3200" dirty="0">
              <a:solidFill>
                <a:srgbClr val="FFFF00"/>
              </a:solidFill>
              <a:effectLst/>
              <a:latin typeface="Museo Sans 700" pitchFamily="50" charset="0"/>
            </a:endParaRPr>
          </a:p>
        </p:txBody>
      </p:sp>
    </p:spTree>
    <p:extLst>
      <p:ext uri="{BB962C8B-B14F-4D97-AF65-F5344CB8AC3E}">
        <p14:creationId xmlns:p14="http://schemas.microsoft.com/office/powerpoint/2010/main" val="366581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566BCF-5645-4843-925E-EC58759DD39A}"/>
              </a:ext>
            </a:extLst>
          </p:cNvPr>
          <p:cNvSpPr>
            <a:spLocks noChangeArrowheads="1"/>
          </p:cNvSpPr>
          <p:nvPr/>
        </p:nvSpPr>
        <p:spPr bwMode="auto">
          <a:xfrm>
            <a:off x="179512" y="112469"/>
            <a:ext cx="8784976" cy="641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rgbClr val="00FF00"/>
                </a:solidFill>
                <a:effectLst/>
                <a:latin typeface="Arial Black" panose="020B0A04020102020204" pitchFamily="34" charset="0"/>
                <a:ea typeface="Times New Roman" panose="02020603050405020304" pitchFamily="18" charset="0"/>
                <a:cs typeface="Arial" panose="020B0604020202020204" pitchFamily="34"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000" b="1" i="0" u="none" strike="noStrike" cap="none" normalizeH="0" baseline="0" dirty="0">
              <a:ln>
                <a:noFill/>
              </a:ln>
              <a:solidFill>
                <a:srgbClr val="00FF0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CDLI. 2007. "Factors Affecting Reaction Rates."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CDLI.</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July 8, 2015. https://www.cdli.ca/sampleResources/chem3202/unit01_org01_ilo03/b_activity.html.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Clark, J. 2002. "The Effect of Catalysts on Reaction Rate." </a:t>
            </a:r>
            <a:r>
              <a:rPr kumimoji="0" lang="en-US" altLang="ja-JP" sz="1200" b="0" i="1"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Chemguide</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July 8, 2015. http://www.chemguide.co.uk/physical/basicrates/catalyst.html.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Elhosiny</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E.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"Equilibrium." </a:t>
            </a:r>
            <a:r>
              <a:rPr kumimoji="0" lang="en-US" altLang="ja-JP" sz="1200" b="0" i="1"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Pintrest</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December 7, 2015. https://www.pinterest.com/emanelhosiny/equilibrium/.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2012. "Energy Diagrams."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C&amp;J&amp;S&amp;B's Chemistry Class.</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February 1. Accessed December 7, 2015. http://chemistrywithelevens.blogspot.com.au/2012/02/energy-diagrams.html.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Hallatt</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 2013. "By Request: A Cartoon on Ocean Acidification ."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Alex </a:t>
            </a:r>
            <a:r>
              <a:rPr kumimoji="0" lang="en-US" altLang="ja-JP" sz="1200" b="0" i="1"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Hallatt's</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Arctic Circle.</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September 27. Accessed December 7, 2015. http://arcticcirclecartoons.com/2013/09/27/by-request-a-cartoon-on-ocean-acidification/.</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Kimbrough, S.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"C Equilibrium." </a:t>
            </a:r>
            <a:r>
              <a:rPr kumimoji="0" lang="en-US" altLang="ja-JP" sz="1200" b="0" i="1"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Pintrest</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December 7, 2015. https://www.pinterest.com/babybananies/c-equilibrium/.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Luetgens</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D.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"Temperature and Reaction Rate."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Explore, Experiment, Explain: Science An Excellent Adventure.</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July 8, 2015. http://dluetgens.com/temp_and_rxn_rate.html.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Marr, K. 2006. "Chapter 13 Properties of Solutions."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Slide Player.</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January 18, 2016. http://slideplayer.com/slide/5244321/.</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NA. 2014.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Chemsirty</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Cat Meme Generator."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Pics &amp; photos.</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February 26, 2015. http://funny-pictures.picphotos.net/chemistry-cat-meme-generator-diy-lol510/assets.diylol.com*hfs*6f8*5a9*51e*resized*chemistry-cat-meme-generator-a-covalent-bond-yells-at-an-ionic-bond-didn-t-anybody-ever-teach-you-to-share-3ad3fd.jpg/.</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2012. "Energy Diagrams."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C&amp;J&amp;S&amp;B's Class Chemistry.</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February 1. Accessed July 8, 2015. http://chemistrywithelevens.blogspot.com.au/2012/02/energy-diagrams.html.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2017.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Which Diagram Shows The Effect of Catalysis On Chemical Equilibrium?</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November. Accessed August 24, 2020. https://chemistry.stackexchange.com/questions/84889/which-diagram-shows-the-effect-of-catalysis-on-chemical-equilibrium.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"Why is an Enzyme Called a Lock and Key Model."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Answers.</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July 8, 2015. http://www.answers.com/Q/Why_is_an_enzyme_called_lock_and_key_model.</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Rogers, E, I Stovall, L Jones, R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Chabay</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and E Kean. 2000. "Physical Properties of Liquids."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Fundamentals of Chemistry.</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January 18, 2016. http://www.chem.wisc.edu/deptfiles/genchem/sstutorial/FunChem.htm.</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Siyavula</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"Le Chatelier's Principle."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Everything </a:t>
            </a:r>
            <a:r>
              <a:rPr kumimoji="0" lang="en-US" altLang="ja-JP" sz="1200" b="0" i="1"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Maths</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and Science.</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January 18, 2016. http://www.everythingmaths.co.za/science/grade-12/08-chemical-equilibrium/08-chemical-equilibrium-03.cnxmlplus.</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Skelly, D. </a:t>
            </a:r>
            <a:r>
              <a:rPr kumimoji="0" lang="en-US" altLang="ja-JP" sz="1200" b="0" i="0" u="none" strike="noStrike" cap="none" normalizeH="0" baseline="0" dirty="0" err="1">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nd</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"Chemistry AS Level." </a:t>
            </a:r>
            <a:r>
              <a:rPr kumimoji="0" lang="en-US" altLang="ja-JP" sz="1200" b="0" i="1"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Freezing Blue.</a:t>
            </a:r>
            <a:r>
              <a:rPr kumimoji="0" lang="en-US" altLang="ja-JP" sz="1200" b="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Accessed January 18, 2016. http://www.freezingblue.com/flashcards/print_preview.cgi?cardsetID=260199.</a:t>
            </a:r>
            <a:endParaRPr kumimoji="0" lang="en-AU" altLang="ja-JP" sz="1200" b="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45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Clr>
                <a:srgbClr val="FFFF00"/>
              </a:buClr>
              <a:buSzPct val="100000"/>
              <a:buNone/>
            </a:pPr>
            <a:r>
              <a:rPr lang="en-AU" sz="4000" b="1" dirty="0">
                <a:solidFill>
                  <a:srgbClr val="FC68E7"/>
                </a:solidFill>
                <a:effectLst/>
                <a:latin typeface="Museo Sans 900" pitchFamily="50" charset="0"/>
              </a:rPr>
              <a:t>Equilibrium</a:t>
            </a:r>
          </a:p>
          <a:p>
            <a:pPr marL="18288" indent="0">
              <a:buClr>
                <a:srgbClr val="FFFF00"/>
              </a:buClr>
              <a:buSzPct val="100000"/>
              <a:buNone/>
            </a:pPr>
            <a:endParaRPr lang="en-AU" sz="3200" b="1" dirty="0">
              <a:solidFill>
                <a:srgbClr val="FFFF00"/>
              </a:solidFill>
              <a:effectLst/>
              <a:latin typeface="Museo Sans 700" pitchFamily="50" charset="0"/>
            </a:endParaRPr>
          </a:p>
          <a:p>
            <a:pPr marL="18288" indent="0">
              <a:buClr>
                <a:srgbClr val="FFFF00"/>
              </a:buClr>
              <a:buSzPct val="100000"/>
              <a:buNone/>
            </a:pPr>
            <a:r>
              <a:rPr lang="en-AU" sz="3200" b="1" dirty="0">
                <a:solidFill>
                  <a:srgbClr val="00FF00"/>
                </a:solidFill>
                <a:effectLst/>
                <a:latin typeface="Museo Sans 700" pitchFamily="50" charset="0"/>
              </a:rPr>
              <a:t>Many reactions (and processes) are reversible. Reversible reactions tend to have a low activation energy for both the forward and reverse reaction (as opposed to both having a high activation energy or either one of the forward or reverse reactions possessing a high activation energy). As the forward reaction proceeds, the concentration of products builds up which increases the rate of the reverse reaction. </a:t>
            </a:r>
          </a:p>
        </p:txBody>
      </p:sp>
    </p:spTree>
    <p:extLst>
      <p:ext uri="{BB962C8B-B14F-4D97-AF65-F5344CB8AC3E}">
        <p14:creationId xmlns:p14="http://schemas.microsoft.com/office/powerpoint/2010/main" val="26236390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56" y="0"/>
            <a:ext cx="9114543" cy="6858000"/>
          </a:xfrm>
        </p:spPr>
        <p:txBody>
          <a:bodyPr anchor="t">
            <a:normAutofit/>
          </a:bodyPr>
          <a:lstStyle/>
          <a:p>
            <a:pPr marL="18288" indent="0">
              <a:buClr>
                <a:srgbClr val="FFFF00"/>
              </a:buClr>
              <a:buSzPct val="100000"/>
              <a:buNone/>
            </a:pPr>
            <a:r>
              <a:rPr lang="en-AU" sz="3200" b="1" dirty="0">
                <a:solidFill>
                  <a:srgbClr val="00FF00"/>
                </a:solidFill>
                <a:effectLst/>
                <a:latin typeface="Museo Sans 700" pitchFamily="50" charset="0"/>
              </a:rPr>
              <a:t>Once the forward and reverse rates are equal and the concentrations of the products and reactants are constant, a reaction is said to be in equilibrium. </a:t>
            </a:r>
          </a:p>
          <a:p>
            <a:pPr marL="18288" indent="0">
              <a:buClr>
                <a:srgbClr val="FFFF00"/>
              </a:buClr>
              <a:buSzPct val="100000"/>
              <a:buNone/>
            </a:pPr>
            <a:r>
              <a:rPr lang="en-AU" sz="3200" b="1" dirty="0">
                <a:solidFill>
                  <a:srgbClr val="FFFF00"/>
                </a:solidFill>
                <a:effectLst/>
                <a:latin typeface="Museo Sans 700" pitchFamily="50" charset="0"/>
              </a:rPr>
              <a:t>(NB: the concentrations of the reactants and the products are not necessarily equal). </a:t>
            </a:r>
          </a:p>
          <a:p>
            <a:pPr marL="18288" indent="0">
              <a:buClr>
                <a:srgbClr val="FFFF00"/>
              </a:buClr>
              <a:buSzPct val="100000"/>
              <a:buNone/>
            </a:pPr>
            <a:endParaRPr lang="en-AU" sz="3200" b="1" dirty="0">
              <a:solidFill>
                <a:srgbClr val="FFFF00"/>
              </a:solidFill>
              <a:effectLst/>
              <a:latin typeface="Museo Sans 700" pitchFamily="50" charset="0"/>
            </a:endParaRPr>
          </a:p>
          <a:p>
            <a:pPr marL="18288" indent="0">
              <a:buClr>
                <a:srgbClr val="FFFF00"/>
              </a:buClr>
              <a:buSzPct val="100000"/>
              <a:buNone/>
            </a:pPr>
            <a:r>
              <a:rPr lang="en-AU" sz="3200" b="1" dirty="0">
                <a:solidFill>
                  <a:srgbClr val="00FF00"/>
                </a:solidFill>
                <a:effectLst/>
                <a:latin typeface="Museo Sans 700" pitchFamily="50" charset="0"/>
              </a:rPr>
              <a:t>Equilibrium is achieved in closed systems (i.e. systems where energy can enter or leave but matter cannot) and is denoted with the arrow symbol ⇌.</a:t>
            </a:r>
          </a:p>
          <a:p>
            <a:pPr marL="18288" indent="0" algn="ctr">
              <a:buNone/>
            </a:pPr>
            <a:r>
              <a:rPr lang="en-AU" sz="3200" b="1" dirty="0">
                <a:solidFill>
                  <a:srgbClr val="00FF00"/>
                </a:solidFill>
                <a:effectLst/>
                <a:latin typeface="Museo Sans 700" pitchFamily="50" charset="0"/>
              </a:rPr>
              <a:t>e.g. H</a:t>
            </a:r>
            <a:r>
              <a:rPr lang="en-AU" sz="3200" b="1" baseline="-25000" dirty="0">
                <a:solidFill>
                  <a:srgbClr val="00FF00"/>
                </a:solidFill>
                <a:effectLst/>
                <a:latin typeface="Museo Sans 700" pitchFamily="50" charset="0"/>
              </a:rPr>
              <a:t>2(g)</a:t>
            </a:r>
            <a:r>
              <a:rPr lang="en-AU" sz="3200" b="1" dirty="0">
                <a:solidFill>
                  <a:srgbClr val="00FF00"/>
                </a:solidFill>
                <a:effectLst/>
                <a:latin typeface="Museo Sans 700" pitchFamily="50" charset="0"/>
              </a:rPr>
              <a:t>  +  I</a:t>
            </a:r>
            <a:r>
              <a:rPr lang="en-AU" sz="3200" b="1" baseline="-25000" dirty="0">
                <a:solidFill>
                  <a:srgbClr val="00FF00"/>
                </a:solidFill>
                <a:effectLst/>
                <a:latin typeface="Museo Sans 700" pitchFamily="50" charset="0"/>
              </a:rPr>
              <a:t>2(g)</a:t>
            </a:r>
            <a:r>
              <a:rPr lang="en-AU" sz="3200" b="1" dirty="0">
                <a:solidFill>
                  <a:srgbClr val="00FF00"/>
                </a:solidFill>
                <a:effectLst/>
                <a:latin typeface="Museo Sans 700" pitchFamily="50" charset="0"/>
              </a:rPr>
              <a:t>   ⇌   2HI</a:t>
            </a:r>
            <a:r>
              <a:rPr lang="en-AU" sz="3200" b="1" baseline="-25000" dirty="0">
                <a:solidFill>
                  <a:srgbClr val="00FF00"/>
                </a:solidFill>
                <a:effectLst/>
                <a:latin typeface="Museo Sans 700" pitchFamily="50" charset="0"/>
              </a:rPr>
              <a:t> (g)</a:t>
            </a:r>
            <a:endParaRPr lang="en-AU" sz="3200" b="1" dirty="0">
              <a:solidFill>
                <a:srgbClr val="00FF00"/>
              </a:solidFill>
              <a:effectLst/>
              <a:latin typeface="Museo Sans 700" pitchFamily="50" charset="0"/>
            </a:endParaRPr>
          </a:p>
        </p:txBody>
      </p:sp>
    </p:spTree>
    <p:extLst>
      <p:ext uri="{BB962C8B-B14F-4D97-AF65-F5344CB8AC3E}">
        <p14:creationId xmlns:p14="http://schemas.microsoft.com/office/powerpoint/2010/main" val="1064232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2268</TotalTime>
  <Words>5079</Words>
  <Application>Microsoft Office PowerPoint</Application>
  <PresentationFormat>On-screen Show (4:3)</PresentationFormat>
  <Paragraphs>345</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Arial Black</vt:lpstr>
      <vt:lpstr>Calibri</vt:lpstr>
      <vt:lpstr>Cambria</vt:lpstr>
      <vt:lpstr>Museo Sans 700</vt:lpstr>
      <vt:lpstr>Museo Sans 900</vt:lpstr>
      <vt:lpstr>Palatino Linotype</vt:lpstr>
      <vt:lpstr>Wingdings</vt:lpstr>
      <vt:lpstr>Elemental</vt:lpstr>
      <vt:lpstr>Chemical Equilibrium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Equilibrium Systems</dc:title>
  <dc:creator>Cricelli</dc:creator>
  <cp:lastModifiedBy>Rick Cricelli</cp:lastModifiedBy>
  <cp:revision>121</cp:revision>
  <dcterms:created xsi:type="dcterms:W3CDTF">2016-01-24T12:23:07Z</dcterms:created>
  <dcterms:modified xsi:type="dcterms:W3CDTF">2020-11-27T01:08:02Z</dcterms:modified>
</cp:coreProperties>
</file>