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6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9" r:id="rId5"/>
  </p:sldMasterIdLst>
  <p:notesMasterIdLst>
    <p:notesMasterId r:id="rId27"/>
  </p:notesMasterIdLst>
  <p:sldIdLst>
    <p:sldId id="256" r:id="rId6"/>
    <p:sldId id="258" r:id="rId7"/>
    <p:sldId id="259" r:id="rId8"/>
    <p:sldId id="260" r:id="rId9"/>
    <p:sldId id="261" r:id="rId10"/>
    <p:sldId id="257" r:id="rId11"/>
    <p:sldId id="267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9EEFD-4E31-4FBB-807D-53DC09908906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314F8-02A7-4E08-B7F8-2686FECCC0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62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286EFE-1ECD-4146-8EEC-68C8A9045E8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9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5D1AE7-B537-4264-913A-B5E822AC014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3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30F1C-FF32-4469-88E4-D2722A6244D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4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D54356-971E-4FE2-B12A-D07078287622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816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99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60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53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gray">
          <a:xfrm>
            <a:off x="1" y="1"/>
            <a:ext cx="12187767" cy="6856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gray">
          <a:xfrm>
            <a:off x="0" y="3200400"/>
            <a:ext cx="12192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gray">
          <a:xfrm>
            <a:off x="0" y="3200400"/>
            <a:ext cx="12192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31" descr="CL_Logo_RGB_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017934" y="5002213"/>
            <a:ext cx="3596217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609600" y="3365500"/>
            <a:ext cx="10972800" cy="304800"/>
          </a:xfrm>
          <a:solidFill>
            <a:schemeClr val="accent1"/>
          </a:solidFill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10972800" cy="1828800"/>
          </a:xfrm>
        </p:spPr>
        <p:txBody>
          <a:bodyPr anchor="b"/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A6A579-BB9A-4C0B-91E0-4FCB8F3481D3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B33258-CC07-4559-AC40-4EB52EEE56F4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11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7FFA0-AF55-4F46-B574-EBBB2C309CB9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8514B-D919-4E59-8238-D56A8544BB9F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54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48A535-846D-4F57-8AD6-D72B7733142E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EBF850-4E66-4511-BD66-1BE3CF0E90A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5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3D0A7-FD58-4B5A-96DB-D6503696C27F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9961E4-DCCD-4C96-B424-8A46361D5E5D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0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BB2DC6-69F2-40F8-B3BF-E0A208ECBFBD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31885F-E37E-439B-97F6-7CF2BF6EABBC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7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D3B4BA-DA16-4B2B-B312-BC6D4CC955B3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022ECE-958E-4FFC-91CF-8A065C09FCB4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50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30BA05-9106-4E45-BD8D-500F20A26B96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91C797-4AE4-4723-961C-E4439FB9772A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2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69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7F7671-100A-4C6B-A3DB-4B4E659A54EE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555E80-D6D3-4336-9098-0A44334F918F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60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C86439-AC5B-4908-B167-FD8AA06E614F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26CA92-449C-4C51-940B-C09ACC66AB1C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02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2814"/>
            <a:ext cx="2743200" cy="4878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2814"/>
            <a:ext cx="8026400" cy="4878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E4C95-E5CB-4B2F-A4A3-F9E192E47109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D46264-CEC2-47BA-8A97-00F245AB6760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52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2813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09728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96804-19B0-4375-B481-DCCCC875C65D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2F8CF2-B569-4478-8850-B77CA02E6248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596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gray">
          <a:xfrm>
            <a:off x="1" y="1"/>
            <a:ext cx="12187767" cy="6856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gray">
          <a:xfrm>
            <a:off x="0" y="3200400"/>
            <a:ext cx="12192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gray">
          <a:xfrm>
            <a:off x="0" y="3200400"/>
            <a:ext cx="12192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31" descr="CL_Logo_RGB_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017934" y="5002213"/>
            <a:ext cx="3596217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609600" y="3365500"/>
            <a:ext cx="10972800" cy="304800"/>
          </a:xfrm>
          <a:solidFill>
            <a:schemeClr val="accent1"/>
          </a:solidFill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10972800" cy="1828800"/>
          </a:xfrm>
        </p:spPr>
        <p:txBody>
          <a:bodyPr anchor="b"/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7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A6A579-BB9A-4C0B-91E0-4FCB8F3481D3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B33258-CC07-4559-AC40-4EB52EEE56F4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11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7FFA0-AF55-4F46-B574-EBBB2C309CB9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8514B-D919-4E59-8238-D56A8544BB9F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20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48A535-846D-4F57-8AD6-D72B7733142E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EBF850-4E66-4511-BD66-1BE3CF0E90A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50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3D0A7-FD58-4B5A-96DB-D6503696C27F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9961E4-DCCD-4C96-B424-8A46361D5E5D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70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BB2DC6-69F2-40F8-B3BF-E0A208ECBFBD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31885F-E37E-439B-97F6-7CF2BF6EABBC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6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2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D3B4BA-DA16-4B2B-B312-BC6D4CC955B3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022ECE-958E-4FFC-91CF-8A065C09FCB4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56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30BA05-9106-4E45-BD8D-500F20A26B96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91C797-4AE4-4723-961C-E4439FB9772A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90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7F7671-100A-4C6B-A3DB-4B4E659A54EE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555E80-D6D3-4336-9098-0A44334F918F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944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C86439-AC5B-4908-B167-FD8AA06E614F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26CA92-449C-4C51-940B-C09ACC66AB1C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06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2814"/>
            <a:ext cx="2743200" cy="4878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2814"/>
            <a:ext cx="8026400" cy="4878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E4C95-E5CB-4B2F-A4A3-F9E192E47109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D46264-CEC2-47BA-8A97-00F245AB6760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57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2813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09728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96804-19B0-4375-B481-DCCCC875C65D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2F8CF2-B569-4478-8850-B77CA02E6248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376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gray">
          <a:xfrm>
            <a:off x="1" y="1"/>
            <a:ext cx="12187767" cy="6856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gray">
          <a:xfrm>
            <a:off x="0" y="3200400"/>
            <a:ext cx="12192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gray">
          <a:xfrm>
            <a:off x="0" y="3200400"/>
            <a:ext cx="12192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31" descr="CL_Logo_RGB_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017934" y="5002213"/>
            <a:ext cx="3596217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609600" y="3365500"/>
            <a:ext cx="10972800" cy="304800"/>
          </a:xfrm>
          <a:solidFill>
            <a:schemeClr val="accent1"/>
          </a:solidFill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10972800" cy="1828800"/>
          </a:xfrm>
        </p:spPr>
        <p:txBody>
          <a:bodyPr anchor="b"/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42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A6A579-BB9A-4C0B-91E0-4FCB8F3481D3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B33258-CC07-4559-AC40-4EB52EEE56F4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795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7FFA0-AF55-4F46-B574-EBBB2C309CB9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8514B-D919-4E59-8238-D56A8544BB9F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73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48A535-846D-4F57-8AD6-D72B7733142E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EBF850-4E66-4511-BD66-1BE3CF0E90A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1491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3D0A7-FD58-4B5A-96DB-D6503696C27F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9961E4-DCCD-4C96-B424-8A46361D5E5D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222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BB2DC6-69F2-40F8-B3BF-E0A208ECBFBD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31885F-E37E-439B-97F6-7CF2BF6EABBC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947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D3B4BA-DA16-4B2B-B312-BC6D4CC955B3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022ECE-958E-4FFC-91CF-8A065C09FCB4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7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30BA05-9106-4E45-BD8D-500F20A26B96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91C797-4AE4-4723-961C-E4439FB9772A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261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7F7671-100A-4C6B-A3DB-4B4E659A54EE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555E80-D6D3-4336-9098-0A44334F918F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82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C86439-AC5B-4908-B167-FD8AA06E614F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26CA92-449C-4C51-940B-C09ACC66AB1C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557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2814"/>
            <a:ext cx="2743200" cy="4878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2814"/>
            <a:ext cx="8026400" cy="4878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E4C95-E5CB-4B2F-A4A3-F9E192E47109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D46264-CEC2-47BA-8A97-00F245AB6760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342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2813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09728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96804-19B0-4375-B481-DCCCC875C65D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2F8CF2-B569-4478-8850-B77CA02E6248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720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gray">
          <a:xfrm>
            <a:off x="1" y="1"/>
            <a:ext cx="12187767" cy="6856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gray">
          <a:xfrm>
            <a:off x="0" y="3200400"/>
            <a:ext cx="12192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gray">
          <a:xfrm>
            <a:off x="0" y="3200400"/>
            <a:ext cx="12192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6629400"/>
            <a:ext cx="12192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31" descr="CL_Logo_RGB_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017934" y="5002213"/>
            <a:ext cx="3596217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609600" y="3365500"/>
            <a:ext cx="10972800" cy="304800"/>
          </a:xfrm>
          <a:solidFill>
            <a:schemeClr val="accent1"/>
          </a:solidFill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10972800" cy="1828800"/>
          </a:xfrm>
        </p:spPr>
        <p:txBody>
          <a:bodyPr anchor="b"/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724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A6A579-BB9A-4C0B-91E0-4FCB8F3481D3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B33258-CC07-4559-AC40-4EB52EEE56F4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3184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7FFA0-AF55-4F46-B574-EBBB2C309CB9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8514B-D919-4E59-8238-D56A8544BB9F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650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48A535-846D-4F57-8AD6-D72B7733142E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EBF850-4E66-4511-BD66-1BE3CF0E90A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374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3D0A7-FD58-4B5A-96DB-D6503696C27F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9961E4-DCCD-4C96-B424-8A46361D5E5D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61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BB2DC6-69F2-40F8-B3BF-E0A208ECBFBD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31885F-E37E-439B-97F6-7CF2BF6EABBC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938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D3B4BA-DA16-4B2B-B312-BC6D4CC955B3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022ECE-958E-4FFC-91CF-8A065C09FCB4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505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30BA05-9106-4E45-BD8D-500F20A26B96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91C797-4AE4-4723-961C-E4439FB9772A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14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7F7671-100A-4C6B-A3DB-4B4E659A54EE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555E80-D6D3-4336-9098-0A44334F918F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430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C86439-AC5B-4908-B167-FD8AA06E614F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26CA92-449C-4C51-940B-C09ACC66AB1C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6308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2814"/>
            <a:ext cx="2743200" cy="4878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2814"/>
            <a:ext cx="8026400" cy="4878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E4C95-E5CB-4B2F-A4A3-F9E192E47109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D46264-CEC2-47BA-8A97-00F245AB6760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6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2813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09728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96804-19B0-4375-B481-DCCCC875C65D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2F8CF2-B569-4478-8850-B77CA02E6248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8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03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81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55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4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2EA7D-0776-4F42-B374-7723356FBDC2}" type="datetimeFigureOut">
              <a:rPr lang="en-AU" smtClean="0"/>
              <a:t>15/12/2020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EFE4-ED0C-43B6-93E1-E85804337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8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1219411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/>
          <p:cNvSpPr>
            <a:spLocks noChangeArrowheads="1"/>
          </p:cNvSpPr>
          <p:nvPr/>
        </p:nvSpPr>
        <p:spPr bwMode="gray">
          <a:xfrm>
            <a:off x="0" y="684214"/>
            <a:ext cx="12192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1097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4262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AAE5D-5D59-40AE-8DE7-8B02E4D97F3B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2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84847C-22BF-4CDD-B8AB-E1725DD7EE21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912813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18"/>
          <p:cNvSpPr>
            <a:spLocks noChangeArrowheads="1"/>
          </p:cNvSpPr>
          <p:nvPr/>
        </p:nvSpPr>
        <p:spPr bwMode="gray">
          <a:xfrm>
            <a:off x="0" y="6721476"/>
            <a:ext cx="12192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33" name="Picture 29" descr="CL_Logo_RGB_PNG"/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734" y="6035676"/>
            <a:ext cx="205951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99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449263" indent="-2190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3pPr>
      <a:lvl4pPr marL="682625" indent="-2317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4pPr>
      <a:lvl5pPr marL="915988" indent="-231775" algn="l" rtl="0" eaLnBrk="0" fontAlgn="base" hangingPunct="0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5pPr>
      <a:lvl6pPr marL="13731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6pPr>
      <a:lvl7pPr marL="18303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7pPr>
      <a:lvl8pPr marL="22875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8pPr>
      <a:lvl9pPr marL="27447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1219411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/>
          <p:cNvSpPr>
            <a:spLocks noChangeArrowheads="1"/>
          </p:cNvSpPr>
          <p:nvPr/>
        </p:nvSpPr>
        <p:spPr bwMode="gray">
          <a:xfrm>
            <a:off x="0" y="684214"/>
            <a:ext cx="12192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1097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4262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AAE5D-5D59-40AE-8DE7-8B02E4D97F3B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2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84847C-22BF-4CDD-B8AB-E1725DD7EE21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912813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18"/>
          <p:cNvSpPr>
            <a:spLocks noChangeArrowheads="1"/>
          </p:cNvSpPr>
          <p:nvPr/>
        </p:nvSpPr>
        <p:spPr bwMode="gray">
          <a:xfrm>
            <a:off x="0" y="6721476"/>
            <a:ext cx="12192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33" name="Picture 29" descr="CL_Logo_RGB_PNG"/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734" y="6035676"/>
            <a:ext cx="205951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12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449263" indent="-2190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3pPr>
      <a:lvl4pPr marL="682625" indent="-2317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4pPr>
      <a:lvl5pPr marL="915988" indent="-231775" algn="l" rtl="0" eaLnBrk="0" fontAlgn="base" hangingPunct="0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5pPr>
      <a:lvl6pPr marL="13731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6pPr>
      <a:lvl7pPr marL="18303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7pPr>
      <a:lvl8pPr marL="22875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8pPr>
      <a:lvl9pPr marL="27447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1219411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/>
          <p:cNvSpPr>
            <a:spLocks noChangeArrowheads="1"/>
          </p:cNvSpPr>
          <p:nvPr/>
        </p:nvSpPr>
        <p:spPr bwMode="gray">
          <a:xfrm>
            <a:off x="0" y="684214"/>
            <a:ext cx="12192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1097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4262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AAE5D-5D59-40AE-8DE7-8B02E4D97F3B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2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84847C-22BF-4CDD-B8AB-E1725DD7EE21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912813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18"/>
          <p:cNvSpPr>
            <a:spLocks noChangeArrowheads="1"/>
          </p:cNvSpPr>
          <p:nvPr/>
        </p:nvSpPr>
        <p:spPr bwMode="gray">
          <a:xfrm>
            <a:off x="0" y="6721476"/>
            <a:ext cx="12192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33" name="Picture 29" descr="CL_Logo_RGB_PNG"/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734" y="6035676"/>
            <a:ext cx="205951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2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449263" indent="-2190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3pPr>
      <a:lvl4pPr marL="682625" indent="-2317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4pPr>
      <a:lvl5pPr marL="915988" indent="-231775" algn="l" rtl="0" eaLnBrk="0" fontAlgn="base" hangingPunct="0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5pPr>
      <a:lvl6pPr marL="13731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6pPr>
      <a:lvl7pPr marL="18303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7pPr>
      <a:lvl8pPr marL="22875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8pPr>
      <a:lvl9pPr marL="27447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1219411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/>
          <p:cNvSpPr>
            <a:spLocks noChangeArrowheads="1"/>
          </p:cNvSpPr>
          <p:nvPr/>
        </p:nvSpPr>
        <p:spPr bwMode="gray">
          <a:xfrm>
            <a:off x="0" y="684214"/>
            <a:ext cx="12192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1097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4262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AAE5D-5D59-40AE-8DE7-8B02E4D97F3B}" type="datetimeFigureOut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2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84847C-22BF-4CDD-B8AB-E1725DD7EE21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912813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18"/>
          <p:cNvSpPr>
            <a:spLocks noChangeArrowheads="1"/>
          </p:cNvSpPr>
          <p:nvPr/>
        </p:nvSpPr>
        <p:spPr bwMode="gray">
          <a:xfrm>
            <a:off x="0" y="6721476"/>
            <a:ext cx="12192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33" name="Picture 29" descr="CL_Logo_RGB_PNG"/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734" y="6035676"/>
            <a:ext cx="205951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9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449263" indent="-2190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3pPr>
      <a:lvl4pPr marL="682625" indent="-2317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4pPr>
      <a:lvl5pPr marL="915988" indent="-231775" algn="l" rtl="0" eaLnBrk="0" fontAlgn="base" hangingPunct="0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5pPr>
      <a:lvl6pPr marL="13731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6pPr>
      <a:lvl7pPr marL="18303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7pPr>
      <a:lvl8pPr marL="22875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8pPr>
      <a:lvl9pPr marL="27447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Rate of Chemical Reactions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Chapter </a:t>
            </a:r>
            <a:r>
              <a:rPr lang="en-AU" smtClean="0"/>
              <a:t>1 2020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280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37408" y="122237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en-AU" altLang="en-US" sz="3200" b="1" dirty="0">
                <a:ea typeface="+mn-ea"/>
                <a:cs typeface="Arial" pitchFamily="34" charset="0"/>
              </a:rPr>
              <a:t>Energy profile diagrams</a:t>
            </a:r>
          </a:p>
        </p:txBody>
      </p:sp>
      <p:pic>
        <p:nvPicPr>
          <p:cNvPr id="18435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1868488"/>
            <a:ext cx="3124200" cy="2836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9" y="1905000"/>
            <a:ext cx="29352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Content Placeholder 3"/>
          <p:cNvSpPr txBox="1">
            <a:spLocks/>
          </p:cNvSpPr>
          <p:nvPr/>
        </p:nvSpPr>
        <p:spPr bwMode="auto">
          <a:xfrm>
            <a:off x="344384" y="838199"/>
            <a:ext cx="9571512" cy="88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8600" indent="-227013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49263" indent="-219075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82625" indent="-231775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15988" indent="-231775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731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303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875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7447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b="1" dirty="0"/>
              <a:t>Enthalpy</a:t>
            </a:r>
            <a:r>
              <a:rPr lang="en-AU" altLang="en-US" sz="2800" dirty="0"/>
              <a:t> or heat content (</a:t>
            </a:r>
            <a:r>
              <a:rPr lang="en-AU" altLang="en-US" sz="2800" b="1" dirty="0"/>
              <a:t>H</a:t>
            </a:r>
            <a:r>
              <a:rPr lang="en-AU" altLang="en-US" sz="2800" dirty="0"/>
              <a:t>) is the total energy possessed by a chemical substance</a:t>
            </a:r>
            <a:r>
              <a:rPr lang="en-AU" altLang="en-US" sz="2800" dirty="0">
                <a:solidFill>
                  <a:schemeClr val="accent2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dirty="0" smtClean="0"/>
              <a:t>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dirty="0" smtClean="0"/>
              <a:t>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b="1" dirty="0" smtClean="0"/>
              <a:t>Energy </a:t>
            </a:r>
            <a:r>
              <a:rPr lang="en-AU" altLang="en-US" sz="2800" b="1" dirty="0"/>
              <a:t>profile diagrams </a:t>
            </a:r>
            <a:r>
              <a:rPr lang="en-AU" altLang="en-US" sz="2800" dirty="0"/>
              <a:t>show the enthalpy of the reactants, activated complex and products</a:t>
            </a:r>
            <a:r>
              <a:rPr lang="en-AU" alt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1509462" y="4798626"/>
            <a:ext cx="141640" cy="275112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51101" y="4705351"/>
            <a:ext cx="5569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 = H </a:t>
            </a:r>
            <a:r>
              <a:rPr lang="en-AU" sz="2400" baseline="-25000" dirty="0" smtClean="0"/>
              <a:t>Products</a:t>
            </a:r>
            <a:r>
              <a:rPr lang="en-AU" sz="2400" dirty="0" smtClean="0"/>
              <a:t>- H </a:t>
            </a:r>
            <a:r>
              <a:rPr lang="en-AU" sz="2400" baseline="-25000" dirty="0" smtClean="0"/>
              <a:t>Reactants</a:t>
            </a:r>
          </a:p>
          <a:p>
            <a:r>
              <a:rPr lang="en-AU" sz="2400" baseline="-25000" dirty="0" smtClean="0"/>
              <a:t>Where  </a:t>
            </a:r>
            <a:r>
              <a:rPr lang="en-AU" sz="2400" dirty="0" smtClean="0"/>
              <a:t>  H </a:t>
            </a:r>
            <a:r>
              <a:rPr lang="en-AU" sz="2400" baseline="-25000" dirty="0" smtClean="0"/>
              <a:t> is change in enthalpy</a:t>
            </a:r>
          </a:p>
          <a:p>
            <a:r>
              <a:rPr lang="en-AU" sz="2400" baseline="-25000" dirty="0" smtClean="0"/>
              <a:t>H is enthalpy </a:t>
            </a:r>
          </a:p>
          <a:p>
            <a:endParaRPr lang="en-AU" sz="2400" baseline="-25000" dirty="0"/>
          </a:p>
        </p:txBody>
      </p:sp>
      <p:sp>
        <p:nvSpPr>
          <p:cNvPr id="8" name="Isosceles Triangle 7"/>
          <p:cNvSpPr/>
          <p:nvPr/>
        </p:nvSpPr>
        <p:spPr>
          <a:xfrm>
            <a:off x="2325442" y="5214710"/>
            <a:ext cx="141640" cy="275112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848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5"/>
          <p:cNvSpPr>
            <a:spLocks noGrp="1"/>
          </p:cNvSpPr>
          <p:nvPr>
            <p:ph sz="half" idx="1"/>
          </p:nvPr>
        </p:nvSpPr>
        <p:spPr>
          <a:xfrm>
            <a:off x="320634" y="748145"/>
            <a:ext cx="10347366" cy="558141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i="1" dirty="0" smtClean="0"/>
              <a:t>The amount of energy needed to form the activated complex ‒ </a:t>
            </a:r>
            <a:r>
              <a:rPr lang="en-AU" altLang="en-US" i="1" dirty="0" err="1" smtClean="0"/>
              <a:t>E</a:t>
            </a:r>
            <a:r>
              <a:rPr lang="en-AU" altLang="en-US" baseline="-25000" dirty="0" err="1" smtClean="0"/>
              <a:t>a</a:t>
            </a:r>
            <a:endParaRPr lang="en-AU" altLang="en-US" baseline="-250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</a:pPr>
            <a:endParaRPr lang="en-AU" altLang="en-US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</a:pPr>
            <a:endParaRPr lang="en-AU" altLang="en-US" dirty="0" smtClean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sz="3200" b="1" dirty="0">
                <a:ea typeface="+mn-ea"/>
                <a:cs typeface="Arial" pitchFamily="34" charset="0"/>
              </a:rPr>
              <a:t>Activation energy</a:t>
            </a: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51118"/>
            <a:ext cx="5115975" cy="350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0634" y="1460665"/>
            <a:ext cx="5486400" cy="5720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AU" altLang="en-US" sz="2800" dirty="0"/>
              <a:t>The </a:t>
            </a:r>
            <a:r>
              <a:rPr lang="en-AU" altLang="en-US" sz="2800" i="1" dirty="0" err="1"/>
              <a:t>E</a:t>
            </a:r>
            <a:r>
              <a:rPr lang="en-AU" altLang="en-US" sz="2800" baseline="-25000" dirty="0" err="1"/>
              <a:t>a</a:t>
            </a:r>
            <a:r>
              <a:rPr lang="en-AU" altLang="en-US" sz="2800" i="1" baseline="-25000" dirty="0"/>
              <a:t> </a:t>
            </a:r>
            <a:r>
              <a:rPr lang="en-AU" altLang="en-US" sz="2800" dirty="0"/>
              <a:t> is the: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/>
              <a:t>E</a:t>
            </a:r>
            <a:r>
              <a:rPr lang="en-AU" altLang="en-US" sz="2800" dirty="0" smtClean="0"/>
              <a:t>nergy </a:t>
            </a:r>
            <a:r>
              <a:rPr lang="en-AU" altLang="en-US" sz="2800" dirty="0"/>
              <a:t>needed to break the bonds of the reactants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/>
              <a:t>t</a:t>
            </a:r>
            <a:r>
              <a:rPr lang="en-AU" altLang="en-US" sz="2800" dirty="0" smtClean="0"/>
              <a:t>he </a:t>
            </a:r>
            <a:r>
              <a:rPr lang="en-AU" altLang="en-US" sz="2800" dirty="0"/>
              <a:t>minimum energy required for a reaction to occur</a:t>
            </a:r>
            <a:r>
              <a:rPr lang="en-AU" altLang="en-US" sz="2800" dirty="0" smtClean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altLang="en-US" sz="2800" dirty="0"/>
              <a:t>The activation energy is the difference in energy between the activated complex and the </a:t>
            </a:r>
            <a:r>
              <a:rPr lang="en-AU" altLang="en-US" sz="2800" dirty="0" smtClean="0"/>
              <a:t>reactants.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altLang="en-US" sz="2800" dirty="0" smtClean="0"/>
              <a:t>It </a:t>
            </a:r>
            <a:r>
              <a:rPr lang="en-AU" altLang="en-US" sz="2800" dirty="0"/>
              <a:t>influences the rate of reaction.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74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35" y="190006"/>
            <a:ext cx="10985665" cy="1122626"/>
          </a:xfrm>
        </p:spPr>
        <p:txBody>
          <a:bodyPr/>
          <a:lstStyle/>
          <a:p>
            <a:r>
              <a:rPr lang="en-AU" dirty="0" smtClean="0"/>
              <a:t>Energy Profile Diagrams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6" y="1187533"/>
            <a:ext cx="8313326" cy="55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Ea</a:t>
            </a:r>
            <a:r>
              <a:rPr lang="en-AU" dirty="0" smtClean="0"/>
              <a:t> of Forward and Reversed Reactions 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0689" y="1373771"/>
            <a:ext cx="4081462" cy="525504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87636" y="3135085"/>
            <a:ext cx="6366164" cy="3041877"/>
          </a:xfrm>
        </p:spPr>
        <p:txBody>
          <a:bodyPr/>
          <a:lstStyle/>
          <a:p>
            <a:r>
              <a:rPr lang="en-AU" dirty="0" err="1" smtClean="0"/>
              <a:t>Fw</a:t>
            </a:r>
            <a:r>
              <a:rPr lang="en-AU" dirty="0" smtClean="0"/>
              <a:t> Reaction is </a:t>
            </a:r>
            <a:r>
              <a:rPr lang="en-AU" u="sng" dirty="0" smtClean="0"/>
              <a:t>Exothermic</a:t>
            </a:r>
          </a:p>
          <a:p>
            <a:r>
              <a:rPr lang="en-AU" dirty="0" err="1" smtClean="0"/>
              <a:t>Rv</a:t>
            </a:r>
            <a:r>
              <a:rPr lang="en-AU" dirty="0" smtClean="0"/>
              <a:t> Reaction is </a:t>
            </a:r>
            <a:r>
              <a:rPr lang="en-AU" u="sng" dirty="0" smtClean="0"/>
              <a:t>Endothermic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318957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Factors affecting reaction rate 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Surface area</a:t>
            </a:r>
          </a:p>
          <a:p>
            <a:r>
              <a:rPr lang="en-AU" dirty="0" smtClean="0"/>
              <a:t>Concentration of reactants in a solution</a:t>
            </a:r>
          </a:p>
          <a:p>
            <a:r>
              <a:rPr lang="en-AU" dirty="0" smtClean="0"/>
              <a:t>Temperature</a:t>
            </a:r>
          </a:p>
          <a:p>
            <a:r>
              <a:rPr lang="en-AU" dirty="0" smtClean="0"/>
              <a:t>Gas pressure</a:t>
            </a:r>
          </a:p>
          <a:p>
            <a:r>
              <a:rPr lang="en-AU" dirty="0" smtClean="0"/>
              <a:t>Presence of  a catalyst </a:t>
            </a:r>
          </a:p>
          <a:p>
            <a:r>
              <a:rPr lang="en-AU" dirty="0" smtClean="0"/>
              <a:t>They all lead to – </a:t>
            </a:r>
            <a:r>
              <a:rPr lang="en-AU" u="sng" dirty="0" smtClean="0"/>
              <a:t>grater number of collision </a:t>
            </a:r>
            <a:r>
              <a:rPr lang="en-AU" dirty="0" smtClean="0"/>
              <a:t>and </a:t>
            </a:r>
            <a:r>
              <a:rPr lang="en-AU" u="sng" dirty="0" smtClean="0"/>
              <a:t>increasing probability </a:t>
            </a:r>
            <a:r>
              <a:rPr lang="en-AU" dirty="0" smtClean="0"/>
              <a:t>of successful collisions.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808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Surface area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Grinding or breaking a solid into smaller pieces.</a:t>
            </a:r>
          </a:p>
          <a:p>
            <a:r>
              <a:rPr lang="en-AU" dirty="0" smtClean="0"/>
              <a:t>Total greater surface area</a:t>
            </a:r>
          </a:p>
          <a:p>
            <a:r>
              <a:rPr lang="en-AU" dirty="0" smtClean="0"/>
              <a:t>Increased frequency of collisions per unit time</a:t>
            </a:r>
          </a:p>
          <a:p>
            <a:r>
              <a:rPr lang="en-AU" dirty="0" smtClean="0"/>
              <a:t>Results in  a higher number of successful collisions.</a:t>
            </a:r>
          </a:p>
          <a:p>
            <a:r>
              <a:rPr lang="en-AU" dirty="0" smtClean="0"/>
              <a:t>Increased rate of reaction.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5" y="3858111"/>
            <a:ext cx="5136016" cy="2131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153" y="251068"/>
            <a:ext cx="3797166" cy="27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1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Concentration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Number of particle/ unit volume </a:t>
            </a:r>
          </a:p>
          <a:p>
            <a:r>
              <a:rPr lang="en-AU" dirty="0" smtClean="0"/>
              <a:t>More concentration = more particles= more successful collision</a:t>
            </a:r>
          </a:p>
          <a:p>
            <a:r>
              <a:rPr lang="en-AU" dirty="0" smtClean="0"/>
              <a:t>Higher rate of reaction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9219"/>
            <a:ext cx="5953125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34" y="2885331"/>
            <a:ext cx="3630818" cy="38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Gas Pressure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44" y="2505693"/>
            <a:ext cx="10653156" cy="3671269"/>
          </a:xfrm>
        </p:spPr>
        <p:txBody>
          <a:bodyPr>
            <a:normAutofit fontScale="85000" lnSpcReduction="10000"/>
          </a:bodyPr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Raising the Pressure, (reducing volume/adding more gas particle to a fixed volume) </a:t>
            </a:r>
          </a:p>
          <a:p>
            <a:r>
              <a:rPr lang="en-AU" dirty="0"/>
              <a:t>Increased frequency of </a:t>
            </a:r>
            <a:r>
              <a:rPr lang="en-AU" dirty="0" smtClean="0"/>
              <a:t>collisions.</a:t>
            </a:r>
          </a:p>
          <a:p>
            <a:r>
              <a:rPr lang="en-AU" dirty="0"/>
              <a:t>Results in  a higher number of successful </a:t>
            </a:r>
            <a:r>
              <a:rPr lang="en-AU" dirty="0" smtClean="0"/>
              <a:t>collisions</a:t>
            </a:r>
          </a:p>
          <a:p>
            <a:r>
              <a:rPr lang="en-AU" dirty="0" smtClean="0"/>
              <a:t>Higher rate of reaction. </a:t>
            </a:r>
          </a:p>
          <a:p>
            <a:pPr marL="0" indent="0">
              <a:buNone/>
            </a:pPr>
            <a:r>
              <a:rPr lang="en-AU" u="sng" dirty="0" smtClean="0"/>
              <a:t>Partial Pressure- </a:t>
            </a:r>
            <a:r>
              <a:rPr lang="en-AU" dirty="0" smtClean="0"/>
              <a:t>Individual gas pressures, in a mixture of gases.</a:t>
            </a:r>
          </a:p>
          <a:p>
            <a:pPr marL="0" indent="0">
              <a:buNone/>
            </a:pPr>
            <a:r>
              <a:rPr lang="en-AU" dirty="0"/>
              <a:t>Increasing the pressure on a reaction involving reacting gases increases the rate of reaction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u="sng" dirty="0" smtClean="0"/>
          </a:p>
          <a:p>
            <a:pPr marL="0" indent="0">
              <a:buNone/>
            </a:pPr>
            <a:endParaRPr lang="en-AU" u="sng" dirty="0" smtClean="0"/>
          </a:p>
          <a:p>
            <a:pPr marL="0" indent="0">
              <a:buNone/>
            </a:pPr>
            <a:endParaRPr lang="en-AU" u="sng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5" y="578881"/>
            <a:ext cx="6844207" cy="2461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221" y="1305913"/>
            <a:ext cx="1880197" cy="19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Temperature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Raising the temperature, always increases the rate of reaction. Both endothermic and exothermic reactions.</a:t>
            </a:r>
          </a:p>
          <a:p>
            <a:r>
              <a:rPr lang="en-AU" dirty="0" smtClean="0"/>
              <a:t>Higher temp, particles have a greater kinetic energy. </a:t>
            </a:r>
          </a:p>
          <a:p>
            <a:r>
              <a:rPr lang="en-AU" dirty="0" smtClean="0"/>
              <a:t>Rate of collision b/w particles increase.(minor effect)</a:t>
            </a:r>
          </a:p>
          <a:p>
            <a:r>
              <a:rPr lang="en-AU" dirty="0" smtClean="0"/>
              <a:t>Average </a:t>
            </a:r>
            <a:r>
              <a:rPr lang="en-AU" u="sng" dirty="0" smtClean="0"/>
              <a:t>collision energy </a:t>
            </a:r>
            <a:r>
              <a:rPr lang="en-AU" dirty="0" smtClean="0"/>
              <a:t>of reacting particles increases. (major effect)</a:t>
            </a:r>
          </a:p>
          <a:p>
            <a:r>
              <a:rPr lang="en-AU" dirty="0" smtClean="0"/>
              <a:t>Greater percentage of collisions will have sufficient energy to form an activated complex. </a:t>
            </a:r>
          </a:p>
          <a:p>
            <a:r>
              <a:rPr lang="en-AU" dirty="0" smtClean="0"/>
              <a:t>Reaction rate increases.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121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Temperature 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45" y="1944378"/>
            <a:ext cx="92135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0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879600" y="22225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altLang="en-US" sz="3600" b="1" kern="1200" dirty="0">
                <a:solidFill>
                  <a:schemeClr val="bg1"/>
                </a:solidFill>
                <a:ea typeface="+mn-ea"/>
                <a:cs typeface="Arial" pitchFamily="34" charset="0"/>
              </a:rPr>
              <a:t>The rate of a reaction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>
          <a:xfrm>
            <a:off x="1879600" y="1066800"/>
            <a:ext cx="8229600" cy="41148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3200">
                <a:solidFill>
                  <a:schemeClr val="accent2"/>
                </a:solidFill>
              </a:rPr>
              <a:t>Rate is how quickly one quantity changes compared to another quantity.</a:t>
            </a:r>
            <a:endParaRPr lang="en-AU" altLang="en-US" smtClean="0"/>
          </a:p>
        </p:txBody>
      </p:sp>
      <p:pic>
        <p:nvPicPr>
          <p:cNvPr id="717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56134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09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Catalyst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Provides an alternative reaction pathway with lower Ea.</a:t>
            </a:r>
          </a:p>
          <a:p>
            <a:r>
              <a:rPr lang="en-AU" dirty="0" smtClean="0"/>
              <a:t>Greater proportions of the reactants particles will have the sufficient energy. </a:t>
            </a:r>
          </a:p>
          <a:p>
            <a:r>
              <a:rPr lang="en-AU" dirty="0" smtClean="0"/>
              <a:t>More successful collisions</a:t>
            </a:r>
          </a:p>
          <a:p>
            <a:r>
              <a:rPr lang="en-AU" dirty="0" smtClean="0"/>
              <a:t>Higher reaction rate.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420" y="2855623"/>
            <a:ext cx="5663951" cy="34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18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Catalysts 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79" y="2118200"/>
            <a:ext cx="5441221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49" y="365125"/>
            <a:ext cx="5871191" cy="46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AU" sz="3200" b="1" kern="1200" dirty="0">
                <a:solidFill>
                  <a:schemeClr val="bg1"/>
                </a:solidFill>
                <a:ea typeface="+mn-ea"/>
                <a:cs typeface="Arial" pitchFamily="34" charset="0"/>
              </a:rPr>
              <a:t>Measuring the rate of a reaction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41148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Rate of a reaction is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i="1" dirty="0">
                <a:solidFill>
                  <a:schemeClr val="accent2"/>
                </a:solidFill>
              </a:rPr>
              <a:t>the change in one measurable quantity over the change in time.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Measurable quantities for reactions:</a:t>
            </a:r>
            <a:endParaRPr lang="en-AU" altLang="en-US" sz="2800" dirty="0">
              <a:solidFill>
                <a:schemeClr val="accent1"/>
              </a:solidFill>
            </a:endParaRP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 smtClean="0">
                <a:solidFill>
                  <a:schemeClr val="accent1"/>
                </a:solidFill>
              </a:rPr>
              <a:t>mass</a:t>
            </a:r>
            <a:endParaRPr lang="en-AU" altLang="en-US" sz="2800" dirty="0">
              <a:solidFill>
                <a:schemeClr val="accent1"/>
              </a:solidFill>
            </a:endParaRP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1"/>
                </a:solidFill>
              </a:rPr>
              <a:t>colour</a:t>
            </a: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1"/>
                </a:solidFill>
              </a:rPr>
              <a:t>volume</a:t>
            </a: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1"/>
                </a:solidFill>
              </a:rPr>
              <a:t>pH</a:t>
            </a: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 smtClean="0">
                <a:solidFill>
                  <a:schemeClr val="accent1"/>
                </a:solidFill>
              </a:rPr>
              <a:t>concentration</a:t>
            </a:r>
          </a:p>
          <a:p>
            <a:pPr marL="457200" indent="-45720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 smtClean="0">
                <a:solidFill>
                  <a:schemeClr val="accent2"/>
                </a:solidFill>
              </a:rPr>
              <a:t>Pressure of gas</a:t>
            </a:r>
            <a:endParaRPr lang="en-AU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 altLang="en-US" sz="3200" b="1" kern="1200" dirty="0">
                <a:solidFill>
                  <a:schemeClr val="bg1"/>
                </a:solidFill>
                <a:ea typeface="+mn-ea"/>
                <a:cs typeface="Arial" pitchFamily="34" charset="0"/>
              </a:rPr>
              <a:t>Collision theory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905000" y="838200"/>
            <a:ext cx="8229600" cy="43434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 dirty="0">
                <a:solidFill>
                  <a:schemeClr val="accent2"/>
                </a:solidFill>
              </a:rPr>
              <a:t>Reactants must collide with </a:t>
            </a:r>
            <a:r>
              <a:rPr lang="en-AU" altLang="en-US" sz="2800" u="sng" dirty="0">
                <a:solidFill>
                  <a:schemeClr val="accent2"/>
                </a:solidFill>
              </a:rPr>
              <a:t>sufficient energy </a:t>
            </a:r>
            <a:r>
              <a:rPr lang="en-AU" altLang="en-US" sz="2800" dirty="0">
                <a:solidFill>
                  <a:schemeClr val="accent2"/>
                </a:solidFill>
              </a:rPr>
              <a:t>and in an </a:t>
            </a:r>
            <a:r>
              <a:rPr lang="en-AU" altLang="en-US" sz="2800" u="sng" dirty="0">
                <a:solidFill>
                  <a:schemeClr val="accent2"/>
                </a:solidFill>
              </a:rPr>
              <a:t>appropriate orientation </a:t>
            </a:r>
            <a:r>
              <a:rPr lang="en-AU" altLang="en-US" sz="2800" dirty="0">
                <a:solidFill>
                  <a:schemeClr val="accent2"/>
                </a:solidFill>
              </a:rPr>
              <a:t>for a reaction to occur.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AU" altLang="en-US" sz="2800" dirty="0">
              <a:solidFill>
                <a:schemeClr val="accent2"/>
              </a:solidFill>
            </a:endParaRP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" b="2190"/>
          <a:stretch>
            <a:fillRect/>
          </a:stretch>
        </p:blipFill>
        <p:spPr bwMode="auto">
          <a:xfrm>
            <a:off x="1884363" y="1828800"/>
            <a:ext cx="85328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020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8229600" cy="41148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2800" dirty="0">
                <a:solidFill>
                  <a:schemeClr val="accent2"/>
                </a:solidFill>
              </a:rPr>
              <a:t>A </a:t>
            </a:r>
            <a:r>
              <a:rPr lang="en-AU" sz="2800" b="1" kern="1200" dirty="0">
                <a:solidFill>
                  <a:schemeClr val="accent1"/>
                </a:solidFill>
              </a:rPr>
              <a:t>successful collision </a:t>
            </a:r>
            <a:r>
              <a:rPr lang="en-AU" sz="2800" dirty="0">
                <a:solidFill>
                  <a:schemeClr val="accent2"/>
                </a:solidFill>
              </a:rPr>
              <a:t>has sufficient energy and an appropriate orientation to allow old bonds to be broken and new bonds to be formed.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endParaRPr lang="en-AU" sz="2800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2800" dirty="0">
                <a:solidFill>
                  <a:schemeClr val="accent2"/>
                </a:solidFill>
              </a:rPr>
              <a:t> An </a:t>
            </a:r>
            <a:r>
              <a:rPr lang="en-AU" sz="2800" b="1" kern="1200" dirty="0">
                <a:solidFill>
                  <a:schemeClr val="accent1"/>
                </a:solidFill>
              </a:rPr>
              <a:t>unsuccessful collision </a:t>
            </a:r>
            <a:r>
              <a:rPr lang="en-AU" sz="2800" dirty="0">
                <a:solidFill>
                  <a:schemeClr val="accent2"/>
                </a:solidFill>
              </a:rPr>
              <a:t>is one in which the energy and/or orientation are not satisfactory.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endParaRPr lang="en-AU" sz="2800" dirty="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2800" dirty="0">
                <a:solidFill>
                  <a:schemeClr val="accent2"/>
                </a:solidFill>
              </a:rPr>
              <a:t>The more successful collisions there are in a given time, the faster the rate of the reaction because more reactants are forming products.</a:t>
            </a:r>
          </a:p>
        </p:txBody>
      </p:sp>
    </p:spTree>
    <p:extLst>
      <p:ext uri="{BB962C8B-B14F-4D97-AF65-F5344CB8AC3E}">
        <p14:creationId xmlns:p14="http://schemas.microsoft.com/office/powerpoint/2010/main" val="3180355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Correct Orientation </a:t>
            </a:r>
            <a:endParaRPr lang="en-A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312" y="1690688"/>
            <a:ext cx="6182472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881" y="1520042"/>
            <a:ext cx="41276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Correct orientations allows breaking of existing bonds and formation of new bonds.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Colliding particles have reactive sites, the suitable orientation can lead to a reaction between colliding  particles</a:t>
            </a:r>
            <a:r>
              <a:rPr lang="en-AU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829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Energy Changes in a Chemical Reaction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012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AU" dirty="0" smtClean="0"/>
              <a:t>System + Surroundings energy = Remains constant -&gt; law of conservation of energy.</a:t>
            </a:r>
          </a:p>
          <a:p>
            <a:r>
              <a:rPr lang="en-AU" dirty="0" smtClean="0"/>
              <a:t>Enthalpy H – Total energy (potential + kinetic Energy)</a:t>
            </a:r>
          </a:p>
          <a:p>
            <a:r>
              <a:rPr lang="en-AU" dirty="0" smtClean="0"/>
              <a:t>Enthalpy Change =         H </a:t>
            </a:r>
          </a:p>
          <a:p>
            <a:r>
              <a:rPr lang="en-AU" dirty="0" smtClean="0"/>
              <a:t>      </a:t>
            </a:r>
            <a:r>
              <a:rPr lang="en-AU" b="1" dirty="0" smtClean="0"/>
              <a:t>     H= H </a:t>
            </a:r>
            <a:r>
              <a:rPr lang="en-AU" b="1" baseline="-25000" dirty="0" smtClean="0"/>
              <a:t>Products</a:t>
            </a:r>
            <a:r>
              <a:rPr lang="en-AU" b="1" dirty="0" smtClean="0"/>
              <a:t> - H </a:t>
            </a:r>
            <a:r>
              <a:rPr lang="en-AU" b="1" baseline="-25000" dirty="0" smtClean="0"/>
              <a:t>reactants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5" name="Isosceles Triangle 4"/>
          <p:cNvSpPr/>
          <p:nvPr/>
        </p:nvSpPr>
        <p:spPr>
          <a:xfrm>
            <a:off x="4168238" y="3289465"/>
            <a:ext cx="285008" cy="29688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/>
          <p:cNvSpPr/>
          <p:nvPr/>
        </p:nvSpPr>
        <p:spPr>
          <a:xfrm>
            <a:off x="1601188" y="3852852"/>
            <a:ext cx="285008" cy="29688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195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Sufficient Energy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460665"/>
            <a:ext cx="10855036" cy="4716298"/>
          </a:xfrm>
        </p:spPr>
        <p:txBody>
          <a:bodyPr/>
          <a:lstStyle/>
          <a:p>
            <a:r>
              <a:rPr lang="en-AU" dirty="0" smtClean="0"/>
              <a:t>A certain amount of kinetic energy is required to bond breaking and formation process. </a:t>
            </a:r>
          </a:p>
          <a:p>
            <a:r>
              <a:rPr lang="en-AU" dirty="0" smtClean="0"/>
              <a:t>If the colliding particles have sufficient energy they will collide to form transition state aka </a:t>
            </a:r>
            <a:r>
              <a:rPr lang="en-AU" u="sng" dirty="0" smtClean="0"/>
              <a:t>Activated Complex </a:t>
            </a:r>
          </a:p>
          <a:p>
            <a:r>
              <a:rPr lang="en-AU" u="sng" dirty="0" smtClean="0"/>
              <a:t>Activated complex- </a:t>
            </a:r>
            <a:r>
              <a:rPr lang="en-AU" dirty="0" smtClean="0"/>
              <a:t>Highest Potential energy state, original bonds are broken, new bonds are formed, highly unstable state, decomposes quickly to form either original reactants or new products. </a:t>
            </a:r>
          </a:p>
          <a:p>
            <a:r>
              <a:rPr lang="en-AU" u="sng" dirty="0" smtClean="0"/>
              <a:t>Activated energy </a:t>
            </a:r>
            <a:r>
              <a:rPr lang="en-AU" u="sng" dirty="0" err="1" smtClean="0"/>
              <a:t>Ea</a:t>
            </a:r>
            <a:r>
              <a:rPr lang="en-AU" u="sng" baseline="30000" dirty="0"/>
              <a:t> </a:t>
            </a:r>
            <a:r>
              <a:rPr lang="en-AU" u="sng" baseline="30000" dirty="0" smtClean="0"/>
              <a:t>-</a:t>
            </a:r>
            <a:r>
              <a:rPr lang="en-AU" u="sng" dirty="0" smtClean="0"/>
              <a:t> </a:t>
            </a:r>
            <a:r>
              <a:rPr lang="en-AU" dirty="0" smtClean="0"/>
              <a:t>The minimum collision energy required to form the transition state. 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245926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Maxwell-Boltzmann Distribution 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31" y="1690688"/>
            <a:ext cx="6256802" cy="3400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7" y="2110260"/>
            <a:ext cx="5385764" cy="2980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5435" y="5091124"/>
            <a:ext cx="433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At T2 more particles have sufficient energy.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337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B2DCEE"/>
      </a:dk2>
      <a:lt2>
        <a:srgbClr val="80C4E2"/>
      </a:lt2>
      <a:accent1>
        <a:srgbClr val="013658"/>
      </a:accent1>
      <a:accent2>
        <a:srgbClr val="0C5C92"/>
      </a:accent2>
      <a:accent3>
        <a:srgbClr val="FFFFFF"/>
      </a:accent3>
      <a:accent4>
        <a:srgbClr val="000000"/>
      </a:accent4>
      <a:accent5>
        <a:srgbClr val="AAAEB4"/>
      </a:accent5>
      <a:accent6>
        <a:srgbClr val="0A5384"/>
      </a:accent6>
      <a:hlink>
        <a:srgbClr val="0089C5"/>
      </a:hlink>
      <a:folHlink>
        <a:srgbClr val="4CACD6"/>
      </a:folHlink>
    </a:clrScheme>
    <a:fontScheme name="C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eme1">
  <a:themeElements>
    <a:clrScheme name="">
      <a:dk1>
        <a:srgbClr val="000000"/>
      </a:dk1>
      <a:lt1>
        <a:srgbClr val="FFFFFF"/>
      </a:lt1>
      <a:dk2>
        <a:srgbClr val="B2DCEE"/>
      </a:dk2>
      <a:lt2>
        <a:srgbClr val="80C4E2"/>
      </a:lt2>
      <a:accent1>
        <a:srgbClr val="013658"/>
      </a:accent1>
      <a:accent2>
        <a:srgbClr val="0C5C92"/>
      </a:accent2>
      <a:accent3>
        <a:srgbClr val="FFFFFF"/>
      </a:accent3>
      <a:accent4>
        <a:srgbClr val="000000"/>
      </a:accent4>
      <a:accent5>
        <a:srgbClr val="AAAEB4"/>
      </a:accent5>
      <a:accent6>
        <a:srgbClr val="0A5384"/>
      </a:accent6>
      <a:hlink>
        <a:srgbClr val="0089C5"/>
      </a:hlink>
      <a:folHlink>
        <a:srgbClr val="4CACD6"/>
      </a:folHlink>
    </a:clrScheme>
    <a:fontScheme name="C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heme1">
  <a:themeElements>
    <a:clrScheme name="">
      <a:dk1>
        <a:srgbClr val="000000"/>
      </a:dk1>
      <a:lt1>
        <a:srgbClr val="FFFFFF"/>
      </a:lt1>
      <a:dk2>
        <a:srgbClr val="B2DCEE"/>
      </a:dk2>
      <a:lt2>
        <a:srgbClr val="80C4E2"/>
      </a:lt2>
      <a:accent1>
        <a:srgbClr val="013658"/>
      </a:accent1>
      <a:accent2>
        <a:srgbClr val="0C5C92"/>
      </a:accent2>
      <a:accent3>
        <a:srgbClr val="FFFFFF"/>
      </a:accent3>
      <a:accent4>
        <a:srgbClr val="000000"/>
      </a:accent4>
      <a:accent5>
        <a:srgbClr val="AAAEB4"/>
      </a:accent5>
      <a:accent6>
        <a:srgbClr val="0A5384"/>
      </a:accent6>
      <a:hlink>
        <a:srgbClr val="0089C5"/>
      </a:hlink>
      <a:folHlink>
        <a:srgbClr val="4CACD6"/>
      </a:folHlink>
    </a:clrScheme>
    <a:fontScheme name="C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Theme1">
  <a:themeElements>
    <a:clrScheme name="">
      <a:dk1>
        <a:srgbClr val="000000"/>
      </a:dk1>
      <a:lt1>
        <a:srgbClr val="FFFFFF"/>
      </a:lt1>
      <a:dk2>
        <a:srgbClr val="B2DCEE"/>
      </a:dk2>
      <a:lt2>
        <a:srgbClr val="80C4E2"/>
      </a:lt2>
      <a:accent1>
        <a:srgbClr val="013658"/>
      </a:accent1>
      <a:accent2>
        <a:srgbClr val="0C5C92"/>
      </a:accent2>
      <a:accent3>
        <a:srgbClr val="FFFFFF"/>
      </a:accent3>
      <a:accent4>
        <a:srgbClr val="000000"/>
      </a:accent4>
      <a:accent5>
        <a:srgbClr val="AAAEB4"/>
      </a:accent5>
      <a:accent6>
        <a:srgbClr val="0A5384"/>
      </a:accent6>
      <a:hlink>
        <a:srgbClr val="0089C5"/>
      </a:hlink>
      <a:folHlink>
        <a:srgbClr val="4CACD6"/>
      </a:folHlink>
    </a:clrScheme>
    <a:fontScheme name="C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015BD81F1CE418334B826F405125E" ma:contentTypeVersion="4" ma:contentTypeDescription="Create a new document." ma:contentTypeScope="" ma:versionID="90d16b54f22df62ed4595385155a122c">
  <xsd:schema xmlns:xsd="http://www.w3.org/2001/XMLSchema" xmlns:xs="http://www.w3.org/2001/XMLSchema" xmlns:p="http://schemas.microsoft.com/office/2006/metadata/properties" xmlns:ns2="f4e63610-84e2-4b5b-8144-5f2f53461e8e" targetNamespace="http://schemas.microsoft.com/office/2006/metadata/properties" ma:root="true" ma:fieldsID="4053e063c9b6e5e2b03c09a94a5704f6" ns2:_="">
    <xsd:import namespace="f4e63610-84e2-4b5b-8144-5f2f53461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63610-84e2-4b5b-8144-5f2f53461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FE9475-BA89-415B-91A4-B8D7373800A8}"/>
</file>

<file path=customXml/itemProps2.xml><?xml version="1.0" encoding="utf-8"?>
<ds:datastoreItem xmlns:ds="http://schemas.openxmlformats.org/officeDocument/2006/customXml" ds:itemID="{C5B7A2F3-5E22-4317-A4EA-68F7F235F5AA}"/>
</file>

<file path=customXml/itemProps3.xml><?xml version="1.0" encoding="utf-8"?>
<ds:datastoreItem xmlns:ds="http://schemas.openxmlformats.org/officeDocument/2006/customXml" ds:itemID="{205CD860-694F-4BCD-8E4D-E826577CDBF8}"/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697</Words>
  <Application>Microsoft Office PowerPoint</Application>
  <PresentationFormat>Widescreen</PresentationFormat>
  <Paragraphs>111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Theme1</vt:lpstr>
      <vt:lpstr>1_Theme1</vt:lpstr>
      <vt:lpstr>2_Theme1</vt:lpstr>
      <vt:lpstr>3_Theme1</vt:lpstr>
      <vt:lpstr>Rate of Chemical Reactions </vt:lpstr>
      <vt:lpstr>The rate of a reaction</vt:lpstr>
      <vt:lpstr>Measuring the rate of a reaction</vt:lpstr>
      <vt:lpstr>Collision theory</vt:lpstr>
      <vt:lpstr>PowerPoint Presentation</vt:lpstr>
      <vt:lpstr>Correct Orientation </vt:lpstr>
      <vt:lpstr>Energy Changes in a Chemical Reaction</vt:lpstr>
      <vt:lpstr>Sufficient Energy</vt:lpstr>
      <vt:lpstr>Maxwell-Boltzmann Distribution </vt:lpstr>
      <vt:lpstr>Energy profile diagrams</vt:lpstr>
      <vt:lpstr>Activation energy</vt:lpstr>
      <vt:lpstr>Energy Profile Diagrams </vt:lpstr>
      <vt:lpstr>Ea of Forward and Reversed Reactions </vt:lpstr>
      <vt:lpstr>Factors affecting reaction rate </vt:lpstr>
      <vt:lpstr>Surface area</vt:lpstr>
      <vt:lpstr>Concentration </vt:lpstr>
      <vt:lpstr>Gas Pressure </vt:lpstr>
      <vt:lpstr>Temperature </vt:lpstr>
      <vt:lpstr>Temperature </vt:lpstr>
      <vt:lpstr>Catalyst </vt:lpstr>
      <vt:lpstr>Catalysts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of Chemical Reactions</dc:title>
  <dc:creator>Rahat Rizvi</dc:creator>
  <cp:lastModifiedBy>Rahat Rizvi</cp:lastModifiedBy>
  <cp:revision>26</cp:revision>
  <dcterms:created xsi:type="dcterms:W3CDTF">2018-10-25T07:09:58Z</dcterms:created>
  <dcterms:modified xsi:type="dcterms:W3CDTF">2020-12-15T03:36:45Z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0x01010028C015BD81F1CE418334B826F405125E</vt:lpwstr>
  </property>
</Properties>
</file>