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57" r:id="rId17"/>
    <p:sldId id="258" r:id="rId18"/>
    <p:sldId id="274" r:id="rId19"/>
    <p:sldId id="260" r:id="rId20"/>
    <p:sldId id="259" r:id="rId21"/>
    <p:sldId id="261" r:id="rId22"/>
    <p:sldId id="262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10037FFE869BC1E3@LIVE.COM" providerId="AD" clId="Web-{936FCEE8-67F6-46D9-8FA0-F65D6E0C0E63}"/>
    <pc:docChg chg="modSld">
      <pc:chgData name="Nick Marston" userId="10037FFE869BC1E3@LIVE.COM" providerId="AD" clId="Web-{936FCEE8-67F6-46D9-8FA0-F65D6E0C0E63}" dt="2018-02-23T02:56:56.466" v="6"/>
      <pc:docMkLst>
        <pc:docMk/>
      </pc:docMkLst>
      <pc:sldChg chg="modSp">
        <pc:chgData name="Nick Marston" userId="10037FFE869BC1E3@LIVE.COM" providerId="AD" clId="Web-{936FCEE8-67F6-46D9-8FA0-F65D6E0C0E63}" dt="2018-02-23T02:56:56.466" v="6"/>
        <pc:sldMkLst>
          <pc:docMk/>
          <pc:sldMk cId="1209321473" sldId="263"/>
        </pc:sldMkLst>
        <pc:picChg chg="mod">
          <ac:chgData name="Nick Marston" userId="10037FFE869BC1E3@LIVE.COM" providerId="AD" clId="Web-{936FCEE8-67F6-46D9-8FA0-F65D6E0C0E63}" dt="2018-02-23T02:56:56.466" v="6"/>
          <ac:picMkLst>
            <pc:docMk/>
            <pc:sldMk cId="1209321473" sldId="263"/>
            <ac:picMk id="512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36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7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00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4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3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00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55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57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05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5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9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E84D-604B-43CE-B2A8-3217A6C6EDA2}" type="datetimeFigureOut">
              <a:rPr lang="en-AU" smtClean="0"/>
              <a:t>23/02/2018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B9D8-7A3D-4ED3-8F42-120F57A26E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46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37" y="915383"/>
            <a:ext cx="6257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7888" y="2627471"/>
            <a:ext cx="1944216" cy="80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7888" y="3871883"/>
            <a:ext cx="6438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97888" y="5035451"/>
            <a:ext cx="69437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841213" y="2420615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Remember (l) and (s) are not included in the equations only (</a:t>
            </a:r>
            <a:r>
              <a:rPr lang="en-US" b="1" dirty="0" err="1">
                <a:solidFill>
                  <a:srgbClr val="FF0000"/>
                </a:solidFill>
              </a:rPr>
              <a:t>aq</a:t>
            </a:r>
            <a:r>
              <a:rPr lang="en-US" b="1" dirty="0">
                <a:solidFill>
                  <a:srgbClr val="FF0000"/>
                </a:solidFill>
              </a:rPr>
              <a:t>) and (g) 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7878" y="275570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Quick Quiz</a:t>
            </a:r>
          </a:p>
        </p:txBody>
      </p:sp>
    </p:spTree>
    <p:extLst>
      <p:ext uri="{BB962C8B-B14F-4D97-AF65-F5344CB8AC3E}">
        <p14:creationId xmlns:p14="http://schemas.microsoft.com/office/powerpoint/2010/main" val="120932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188640"/>
            <a:ext cx="410445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713" y="764704"/>
            <a:ext cx="443032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5520" y="1556792"/>
            <a:ext cx="839253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3513" y="2636912"/>
            <a:ext cx="831025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1585" y="3284984"/>
            <a:ext cx="7400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80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4" y="404664"/>
            <a:ext cx="3842162" cy="41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6" y="1196752"/>
            <a:ext cx="840093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962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03638"/>
            <a:ext cx="6570059" cy="34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5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008438" y="260351"/>
            <a:ext cx="434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4800" b="1" u="sng"/>
              <a:t>Haber process</a:t>
            </a:r>
            <a:endParaRPr lang="en-GB" sz="4800" b="1" u="sng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74826" y="1484313"/>
            <a:ext cx="8893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2800" b="1">
                <a:solidFill>
                  <a:schemeClr val="tx2"/>
                </a:solidFill>
              </a:rPr>
              <a:t>Manufacture of ammonia NH</a:t>
            </a:r>
            <a:r>
              <a:rPr lang="en-IE" sz="2800" b="1" baseline="-25000">
                <a:solidFill>
                  <a:schemeClr val="tx2"/>
                </a:solidFill>
              </a:rPr>
              <a:t>3</a:t>
            </a:r>
            <a:r>
              <a:rPr lang="en-IE" sz="2800" b="1">
                <a:solidFill>
                  <a:schemeClr val="tx2"/>
                </a:solidFill>
              </a:rPr>
              <a:t> for the fertilizer industry</a:t>
            </a:r>
            <a:endParaRPr lang="en-GB" sz="2800" b="1">
              <a:solidFill>
                <a:schemeClr val="tx2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79650" y="292417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N</a:t>
            </a:r>
            <a:r>
              <a:rPr lang="en-IE" sz="3200" b="1" baseline="-25000"/>
              <a:t>2</a:t>
            </a:r>
            <a:endParaRPr lang="en-GB" sz="3200" b="1" baseline="-250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287713" y="2997200"/>
            <a:ext cx="360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+</a:t>
            </a:r>
            <a:endParaRPr lang="en-GB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792538" y="292417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3 H</a:t>
            </a:r>
            <a:r>
              <a:rPr lang="en-IE" sz="3200" b="1" baseline="-25000"/>
              <a:t>2</a:t>
            </a:r>
            <a:endParaRPr lang="en-GB" sz="3200" b="1" baseline="-2500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672264" y="2852739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2 NH</a:t>
            </a:r>
            <a:r>
              <a:rPr lang="en-IE" sz="3200" b="1" baseline="-25000"/>
              <a:t>3</a:t>
            </a:r>
            <a:endParaRPr lang="en-GB" sz="3200" b="1" baseline="-250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303838" y="30686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 flipV="1">
            <a:off x="6167438" y="29972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5375275" y="32845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5375275" y="328453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8112125" y="2997200"/>
            <a:ext cx="609600" cy="3048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8975726" y="2924175"/>
            <a:ext cx="1692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H= - 92.4kJ</a:t>
            </a:r>
            <a:endParaRPr lang="en-GB" dirty="0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232401" y="4652964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NH</a:t>
            </a:r>
            <a:r>
              <a:rPr lang="en-IE" sz="3200" b="1" baseline="-25000"/>
              <a:t>3</a:t>
            </a:r>
            <a:endParaRPr lang="en-GB" sz="3200" b="1" baseline="-25000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024563" y="54451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H</a:t>
            </a:r>
            <a:r>
              <a:rPr lang="en-IE" sz="3200" b="1" baseline="-25000"/>
              <a:t>2</a:t>
            </a:r>
            <a:endParaRPr lang="en-GB" sz="3200" b="1" baseline="-25000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440238" y="54451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N</a:t>
            </a:r>
            <a:r>
              <a:rPr lang="en-IE" sz="3200" b="1" baseline="-25000"/>
              <a:t>2</a:t>
            </a:r>
            <a:endParaRPr lang="en-GB" sz="3200" b="1" baseline="-25000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151313" y="5373688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424114" y="5084763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Kc =</a:t>
            </a:r>
            <a:endParaRPr lang="en-US"/>
          </a:p>
        </p:txBody>
      </p:sp>
      <p:sp>
        <p:nvSpPr>
          <p:cNvPr id="13334" name="AutoShape 22"/>
          <p:cNvSpPr>
            <a:spLocks/>
          </p:cNvSpPr>
          <p:nvPr/>
        </p:nvSpPr>
        <p:spPr bwMode="auto">
          <a:xfrm>
            <a:off x="5232400" y="4652963"/>
            <a:ext cx="215900" cy="576262"/>
          </a:xfrm>
          <a:prstGeom prst="leftBracket">
            <a:avLst>
              <a:gd name="adj" fmla="val 2224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35" name="AutoShape 23"/>
          <p:cNvSpPr>
            <a:spLocks/>
          </p:cNvSpPr>
          <p:nvPr/>
        </p:nvSpPr>
        <p:spPr bwMode="auto">
          <a:xfrm>
            <a:off x="6024563" y="4652963"/>
            <a:ext cx="215900" cy="647700"/>
          </a:xfrm>
          <a:prstGeom prst="rightBracket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36" name="AutoShape 24"/>
          <p:cNvSpPr>
            <a:spLocks/>
          </p:cNvSpPr>
          <p:nvPr/>
        </p:nvSpPr>
        <p:spPr bwMode="auto">
          <a:xfrm>
            <a:off x="4367213" y="5516563"/>
            <a:ext cx="215900" cy="576262"/>
          </a:xfrm>
          <a:prstGeom prst="leftBracket">
            <a:avLst>
              <a:gd name="adj" fmla="val 2224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37" name="AutoShape 25"/>
          <p:cNvSpPr>
            <a:spLocks/>
          </p:cNvSpPr>
          <p:nvPr/>
        </p:nvSpPr>
        <p:spPr bwMode="auto">
          <a:xfrm>
            <a:off x="5016500" y="5516563"/>
            <a:ext cx="215900" cy="647700"/>
          </a:xfrm>
          <a:prstGeom prst="rightBracket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38" name="AutoShape 26"/>
          <p:cNvSpPr>
            <a:spLocks/>
          </p:cNvSpPr>
          <p:nvPr/>
        </p:nvSpPr>
        <p:spPr bwMode="auto">
          <a:xfrm>
            <a:off x="5880100" y="5516563"/>
            <a:ext cx="215900" cy="576262"/>
          </a:xfrm>
          <a:prstGeom prst="leftBracket">
            <a:avLst>
              <a:gd name="adj" fmla="val 2224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39" name="AutoShape 27"/>
          <p:cNvSpPr>
            <a:spLocks/>
          </p:cNvSpPr>
          <p:nvPr/>
        </p:nvSpPr>
        <p:spPr bwMode="auto">
          <a:xfrm>
            <a:off x="6527800" y="5445125"/>
            <a:ext cx="215900" cy="647700"/>
          </a:xfrm>
          <a:prstGeom prst="rightBracket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456363" y="4437063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2</a:t>
            </a:r>
            <a:endParaRPr lang="en-US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6816725" y="5373688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3</a:t>
            </a:r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5303838" y="5589588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utoUpdateAnimBg="0"/>
      <p:bldP spid="13320" grpId="0" animBg="1"/>
      <p:bldP spid="13321" grpId="0" animBg="1"/>
      <p:bldP spid="13322" grpId="0" animBg="1"/>
      <p:bldP spid="13323" grpId="0" animBg="1"/>
      <p:bldP spid="13325" grpId="0" animBg="1"/>
      <p:bldP spid="13326" grpId="0" autoUpdateAnimBg="0"/>
      <p:bldP spid="13329" grpId="0"/>
      <p:bldP spid="13330" grpId="0" autoUpdateAnimBg="0"/>
      <p:bldP spid="13330" grpId="1"/>
      <p:bldP spid="13331" grpId="0" autoUpdateAnimBg="0"/>
      <p:bldP spid="13331" grpId="1"/>
      <p:bldP spid="13332" grpId="0" animBg="1"/>
      <p:bldP spid="13333" grpId="0"/>
      <p:bldP spid="13334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40" grpId="0"/>
      <p:bldP spid="13341" grpId="0"/>
      <p:bldP spid="133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008438" y="260350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4400" b="1" u="sng"/>
              <a:t>Haber process</a:t>
            </a:r>
            <a:endParaRPr lang="en-GB" sz="4400" b="1" u="sng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74826" y="1557338"/>
            <a:ext cx="8893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2800" b="1">
                <a:solidFill>
                  <a:schemeClr val="tx2"/>
                </a:solidFill>
              </a:rPr>
              <a:t>Manufacture of ammonia NH</a:t>
            </a:r>
            <a:r>
              <a:rPr lang="en-IE" sz="2800" b="1" baseline="-25000">
                <a:solidFill>
                  <a:schemeClr val="tx2"/>
                </a:solidFill>
              </a:rPr>
              <a:t>3</a:t>
            </a:r>
            <a:r>
              <a:rPr lang="en-IE" sz="2800" b="1">
                <a:solidFill>
                  <a:schemeClr val="tx2"/>
                </a:solidFill>
              </a:rPr>
              <a:t> for the fertilizer industry</a:t>
            </a:r>
            <a:endParaRPr lang="en-GB" sz="2800" b="1">
              <a:solidFill>
                <a:schemeClr val="tx2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79650" y="292417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N</a:t>
            </a:r>
            <a:r>
              <a:rPr lang="en-IE" sz="3200" b="1" baseline="-25000"/>
              <a:t>2</a:t>
            </a:r>
            <a:endParaRPr lang="en-GB" sz="3200" b="1" baseline="-2500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287713" y="2997200"/>
            <a:ext cx="360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+</a:t>
            </a:r>
            <a:endParaRPr lang="en-GB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792538" y="292417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3 H</a:t>
            </a:r>
            <a:r>
              <a:rPr lang="en-IE" sz="3200" b="1" baseline="-25000"/>
              <a:t>2</a:t>
            </a:r>
            <a:endParaRPr lang="en-GB" sz="3200" b="1" baseline="-2500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672264" y="2852739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2 NH</a:t>
            </a:r>
            <a:r>
              <a:rPr lang="en-IE" sz="3200" b="1" baseline="-25000"/>
              <a:t>3</a:t>
            </a:r>
            <a:endParaRPr lang="en-GB" sz="3200" b="1" baseline="-25000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5303838" y="30686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 flipV="1">
            <a:off x="6167438" y="29972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5375275" y="32845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5375275" y="328453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063750" y="3716338"/>
            <a:ext cx="882015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IE"/>
              <a:t>Le Chatelier’s  principle  predicts  the yield of NH</a:t>
            </a:r>
            <a:r>
              <a:rPr lang="en-IE" b="1" baseline="-25000"/>
              <a:t>3</a:t>
            </a:r>
            <a:r>
              <a:rPr lang="en-IE"/>
              <a:t> is maximised by</a:t>
            </a:r>
            <a:r>
              <a:rPr lang="en-IE" sz="2800"/>
              <a:t> </a:t>
            </a:r>
            <a:endParaRPr lang="en-IE" sz="2800" i="1" u="sng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IE" sz="2800"/>
              <a:t>Low temperature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IE" sz="2800"/>
              <a:t>High pressure</a:t>
            </a:r>
            <a:endParaRPr lang="en-GB" sz="2800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8112125" y="2997200"/>
            <a:ext cx="609600" cy="3048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8853489" y="2976465"/>
            <a:ext cx="1692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H= - 92.4 kJ</a:t>
            </a:r>
            <a:endParaRPr lang="en-GB" dirty="0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2135189" y="5734050"/>
            <a:ext cx="8353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b="1">
                <a:solidFill>
                  <a:schemeClr val="tx2"/>
                </a:solidFill>
              </a:rPr>
              <a:t>Actual temp used is 500</a:t>
            </a:r>
            <a:r>
              <a:rPr lang="en-IE" b="1" baseline="30000">
                <a:solidFill>
                  <a:schemeClr val="tx2"/>
                </a:solidFill>
              </a:rPr>
              <a:t>o</a:t>
            </a:r>
            <a:r>
              <a:rPr lang="en-IE" b="1">
                <a:solidFill>
                  <a:schemeClr val="tx2"/>
                </a:solidFill>
              </a:rPr>
              <a:t>C  (as lower temp reduces the rate 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165350" y="6400800"/>
            <a:ext cx="7704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b="1">
                <a:solidFill>
                  <a:schemeClr val="tx2"/>
                </a:solidFill>
              </a:rPr>
              <a:t>Pressure used is 200 ATM</a:t>
            </a:r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4" grpId="0" autoUpdateAnimBg="0"/>
      <p:bldP spid="5125" grpId="0" autoUpdateAnimBg="0"/>
      <p:bldP spid="5126" grpId="0" autoUpdateAnimBg="0"/>
      <p:bldP spid="5128" grpId="0" autoUpdateAnimBg="0"/>
      <p:bldP spid="5130" grpId="0" animBg="1"/>
      <p:bldP spid="5131" grpId="0" animBg="1"/>
      <p:bldP spid="5132" grpId="0" animBg="1"/>
      <p:bldP spid="5133" grpId="0" animBg="1"/>
      <p:bldP spid="5134" grpId="0" build="p" autoUpdateAnimBg="0"/>
      <p:bldP spid="5135" grpId="0" animBg="1"/>
      <p:bldP spid="5136" grpId="0" autoUpdateAnimBg="0"/>
      <p:bldP spid="5137" grpId="0"/>
      <p:bldP spid="51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692697"/>
            <a:ext cx="15621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9" y="764704"/>
            <a:ext cx="249258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8128" y="1628800"/>
            <a:ext cx="3212834" cy="265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3752" y="1196752"/>
            <a:ext cx="4176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7688" y="0"/>
            <a:ext cx="356439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47529" y="3861048"/>
            <a:ext cx="61626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5520" y="3140968"/>
            <a:ext cx="5724128" cy="46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841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99" y="189572"/>
            <a:ext cx="6361146" cy="62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0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648075" y="260351"/>
            <a:ext cx="434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4800" b="1" u="sng"/>
              <a:t>Contact process</a:t>
            </a:r>
            <a:endParaRPr lang="en-GB" sz="4800" b="1" u="sng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74826" y="1700214"/>
            <a:ext cx="8893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 b="1" dirty="0">
                <a:solidFill>
                  <a:schemeClr val="tx2"/>
                </a:solidFill>
              </a:rPr>
              <a:t>Part of the Manufacture of  </a:t>
            </a:r>
            <a:r>
              <a:rPr lang="en-IE" sz="3200" b="1" dirty="0" err="1">
                <a:solidFill>
                  <a:schemeClr val="tx2"/>
                </a:solidFill>
              </a:rPr>
              <a:t>Sulfuric</a:t>
            </a:r>
            <a:r>
              <a:rPr lang="en-IE" sz="3200" b="1" dirty="0">
                <a:solidFill>
                  <a:schemeClr val="tx2"/>
                </a:solidFill>
              </a:rPr>
              <a:t> acid  H</a:t>
            </a:r>
            <a:r>
              <a:rPr lang="en-IE" sz="3200" b="1" baseline="-25000" dirty="0">
                <a:solidFill>
                  <a:schemeClr val="tx2"/>
                </a:solidFill>
              </a:rPr>
              <a:t>2</a:t>
            </a:r>
            <a:r>
              <a:rPr lang="en-IE" sz="3200" b="1" dirty="0">
                <a:solidFill>
                  <a:schemeClr val="tx2"/>
                </a:solidFill>
              </a:rPr>
              <a:t>SO</a:t>
            </a:r>
            <a:r>
              <a:rPr lang="en-IE" sz="3200" b="1" baseline="-25000" dirty="0">
                <a:solidFill>
                  <a:schemeClr val="tx2"/>
                </a:solidFill>
              </a:rPr>
              <a:t>4</a:t>
            </a:r>
            <a:endParaRPr lang="en-GB" sz="3200" b="1" baseline="-25000" dirty="0">
              <a:solidFill>
                <a:schemeClr val="tx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92313" y="2924175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2SO</a:t>
            </a:r>
            <a:r>
              <a:rPr lang="en-IE" sz="3200" b="1" baseline="-25000"/>
              <a:t>2</a:t>
            </a:r>
            <a:endParaRPr lang="en-GB" sz="3200" b="1" baseline="-2500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287713" y="2997200"/>
            <a:ext cx="360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+</a:t>
            </a:r>
            <a:endParaRPr lang="en-GB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792538" y="292417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O</a:t>
            </a:r>
            <a:r>
              <a:rPr lang="en-IE" sz="3200" b="1" baseline="-25000"/>
              <a:t>2</a:t>
            </a:r>
            <a:endParaRPr lang="en-GB" sz="3200" b="1" baseline="-2500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672264" y="2852739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3200"/>
              <a:t>2 SO</a:t>
            </a:r>
            <a:r>
              <a:rPr lang="en-IE" sz="3200" b="1" baseline="-25000"/>
              <a:t>3</a:t>
            </a:r>
            <a:endParaRPr lang="en-GB" sz="3200" b="1" baseline="-2500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303838" y="30686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 flipV="1">
            <a:off x="6167438" y="29972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5375275" y="32845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5375275" y="328453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063750" y="3716338"/>
            <a:ext cx="882015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IE"/>
              <a:t>Le Chatelier’s  principle  predicts  the yield of SO</a:t>
            </a:r>
            <a:r>
              <a:rPr lang="en-IE" b="1" baseline="-25000"/>
              <a:t>3</a:t>
            </a:r>
            <a:r>
              <a:rPr lang="en-IE"/>
              <a:t> is maximised by</a:t>
            </a:r>
            <a:r>
              <a:rPr lang="en-IE" sz="2800"/>
              <a:t> </a:t>
            </a:r>
            <a:endParaRPr lang="en-IE" sz="2800" i="1" u="sng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IE" sz="2800"/>
              <a:t>Low temperature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IE" sz="2800"/>
              <a:t>High pressure</a:t>
            </a:r>
            <a:endParaRPr lang="en-GB" sz="2800"/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8112125" y="2997200"/>
            <a:ext cx="609600" cy="3048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8975726" y="2924175"/>
            <a:ext cx="1692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H= - 198kJ</a:t>
            </a:r>
            <a:endParaRPr lang="en-GB" dirty="0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135189" y="5734050"/>
            <a:ext cx="8281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b="1">
                <a:solidFill>
                  <a:schemeClr val="tx2"/>
                </a:solidFill>
              </a:rPr>
              <a:t>Actual temp used is 450 </a:t>
            </a:r>
            <a:r>
              <a:rPr lang="en-IE" b="1" baseline="30000">
                <a:solidFill>
                  <a:schemeClr val="tx2"/>
                </a:solidFill>
              </a:rPr>
              <a:t>o</a:t>
            </a:r>
            <a:r>
              <a:rPr lang="en-IE" b="1">
                <a:solidFill>
                  <a:schemeClr val="tx2"/>
                </a:solidFill>
              </a:rPr>
              <a:t>C  (as low temp reduces the rate 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135189" y="6400800"/>
            <a:ext cx="77041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b="1">
                <a:solidFill>
                  <a:schemeClr val="tx2"/>
                </a:solidFill>
              </a:rPr>
              <a:t>Pressure used is 1 ATM </a:t>
            </a:r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nimBg="1"/>
      <p:bldP spid="7177" grpId="0" animBg="1"/>
      <p:bldP spid="7178" grpId="0" animBg="1"/>
      <p:bldP spid="7179" grpId="0" animBg="1"/>
      <p:bldP spid="7180" grpId="0" build="p" autoUpdateAnimBg="0"/>
      <p:bldP spid="7181" grpId="0" animBg="1"/>
      <p:bldP spid="7182" grpId="0" autoUpdateAnimBg="0"/>
      <p:bldP spid="7183" grpId="0"/>
      <p:bldP spid="71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3" y="9293"/>
            <a:ext cx="6235390" cy="62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1" y="1416205"/>
            <a:ext cx="11265737" cy="3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5" y="188640"/>
            <a:ext cx="3438493" cy="48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8359" y="201470"/>
            <a:ext cx="113087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836712"/>
            <a:ext cx="756397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1" y="1916832"/>
            <a:ext cx="827979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5681" y="3501008"/>
            <a:ext cx="3582541" cy="24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5680" y="6093296"/>
            <a:ext cx="455293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91545" y="1700808"/>
            <a:ext cx="2314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8252834" y="2810933"/>
            <a:ext cx="3787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Henri Louis Le </a:t>
            </a:r>
            <a:r>
              <a:rPr lang="en-AU" b="1" dirty="0" err="1"/>
              <a:t>Châtelier</a:t>
            </a:r>
            <a:r>
              <a:rPr lang="en-AU" b="1" dirty="0"/>
              <a:t> </a:t>
            </a:r>
            <a:r>
              <a:rPr lang="en-AU" dirty="0"/>
              <a:t>(1850 –1936) was an influential French chemist of the late 19th and early 20th centuries. He is most famous for devising Le </a:t>
            </a:r>
            <a:r>
              <a:rPr lang="en-AU" dirty="0" err="1"/>
              <a:t>Châtelier's</a:t>
            </a:r>
            <a:r>
              <a:rPr lang="en-AU" dirty="0"/>
              <a:t> principle, used by chemists to predict the effect a changing condition has on a system in chemical equilibrium</a:t>
            </a:r>
          </a:p>
        </p:txBody>
      </p:sp>
    </p:spTree>
    <p:extLst>
      <p:ext uri="{BB962C8B-B14F-4D97-AF65-F5344CB8AC3E}">
        <p14:creationId xmlns:p14="http://schemas.microsoft.com/office/powerpoint/2010/main" val="27749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 are to produce a one page summary sheet on the Contact Process.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Points to address/research:</a:t>
            </a:r>
          </a:p>
          <a:p>
            <a:r>
              <a:rPr lang="en-AU" dirty="0"/>
              <a:t>4 equations one is a reversible reaction what can you change to favour the forward reaction.</a:t>
            </a:r>
          </a:p>
          <a:p>
            <a:r>
              <a:rPr lang="en-AU" dirty="0"/>
              <a:t>Macroscopic properties, temp, pressure, catalysts.</a:t>
            </a:r>
          </a:p>
          <a:p>
            <a:r>
              <a:rPr lang="en-AU" dirty="0"/>
              <a:t>What is produced?</a:t>
            </a:r>
          </a:p>
          <a:p>
            <a:r>
              <a:rPr lang="en-AU" dirty="0" err="1"/>
              <a:t>Exo</a:t>
            </a:r>
            <a:r>
              <a:rPr lang="en-AU" dirty="0"/>
              <a:t> or endothermic process?</a:t>
            </a:r>
          </a:p>
          <a:p>
            <a:r>
              <a:rPr lang="en-AU" dirty="0"/>
              <a:t>Uses of 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r>
              <a:rPr lang="en-AU" dirty="0"/>
              <a:t>?</a:t>
            </a:r>
          </a:p>
          <a:p>
            <a:r>
              <a:rPr lang="en-AU" dirty="0" err="1"/>
              <a:t>Lucarelli</a:t>
            </a:r>
            <a:r>
              <a:rPr lang="en-AU"/>
              <a:t> page 165-167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19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0266" y="692696"/>
            <a:ext cx="8091686" cy="443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617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764704"/>
            <a:ext cx="856895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35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9" y="1052736"/>
            <a:ext cx="50919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0" y="908720"/>
            <a:ext cx="208676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4764646" y="1447986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4188582" y="94393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7648" y="1052736"/>
            <a:ext cx="383282" cy="32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3504506" y="141198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3553" y="1772816"/>
            <a:ext cx="830283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5560" y="3212976"/>
            <a:ext cx="790245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45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332656"/>
            <a:ext cx="809722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3429001"/>
            <a:ext cx="756084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5560" y="4725144"/>
            <a:ext cx="778823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8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332656"/>
            <a:ext cx="76823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9817" y="1844824"/>
            <a:ext cx="50919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1864" y="1844824"/>
            <a:ext cx="383282" cy="32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5761" y="836712"/>
            <a:ext cx="397886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03913" y="1484784"/>
            <a:ext cx="151992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19537" y="2780928"/>
            <a:ext cx="828405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19537" y="5013177"/>
            <a:ext cx="8285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Equilibrium will re-adjust to decrease the pressure and move to the side that produces</a:t>
            </a:r>
          </a:p>
          <a:p>
            <a:r>
              <a:rPr lang="en-US" dirty="0"/>
              <a:t>Less volume  so move to the product side and NOCl</a:t>
            </a:r>
            <a:r>
              <a:rPr lang="en-US" baseline="-25000" dirty="0"/>
              <a:t>2</a:t>
            </a:r>
            <a:r>
              <a:rPr lang="en-US" dirty="0"/>
              <a:t> concentration will increase</a:t>
            </a:r>
          </a:p>
        </p:txBody>
      </p:sp>
    </p:spTree>
    <p:extLst>
      <p:ext uri="{BB962C8B-B14F-4D97-AF65-F5344CB8AC3E}">
        <p14:creationId xmlns:p14="http://schemas.microsoft.com/office/powerpoint/2010/main" val="25384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260649"/>
            <a:ext cx="7543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593" y="1916833"/>
            <a:ext cx="73247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07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052736"/>
            <a:ext cx="834937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53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11" ma:contentTypeDescription="Create a new document." ma:contentTypeScope="" ma:versionID="356c105b49f592e8efca50e3a33bf7de">
  <xsd:schema xmlns:xsd="http://www.w3.org/2001/XMLSchema" xmlns:xs="http://www.w3.org/2001/XMLSchema" xmlns:p="http://schemas.microsoft.com/office/2006/metadata/properties" xmlns:ns2="776f451b-789d-4c8f-af74-3c000e6cce27" xmlns:ns3="00896bbc-7f86-448f-ab6b-109e07409180" targetNamespace="http://schemas.microsoft.com/office/2006/metadata/properties" ma:root="true" ma:fieldsID="1ce4da39871e3730589cdf34ed46ab62" ns2:_="" ns3:_=""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C59B04-2F4A-4C01-BB8A-A6019DCB7D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DC31A1-037C-4653-B26D-916B68C4F8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6B97D-7E8D-4427-A087-AE695544F578}"/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297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are to produce a one page summary sheet on the Contact Process.</vt:lpstr>
    </vt:vector>
  </TitlesOfParts>
  <Company>Wesley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Ward</dc:creator>
  <cp:lastModifiedBy>Nick Marston</cp:lastModifiedBy>
  <cp:revision>18</cp:revision>
  <dcterms:created xsi:type="dcterms:W3CDTF">2013-03-26T12:57:40Z</dcterms:created>
  <dcterms:modified xsi:type="dcterms:W3CDTF">2018-02-23T02:57:02Z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</Properties>
</file>