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5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5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3.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4.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3.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67.xml" ContentType="application/vnd.openxmlformats-officedocument.presentationml.slide+xml"/>
  <Override PartName="/ppt/slides/slide65.xml" ContentType="application/vnd.openxmlformats-officedocument.presentationml.slide+xml"/>
  <Override PartName="/ppt/slides/slide68.xml" ContentType="application/vnd.openxmlformats-officedocument.presentationml.slide+xml"/>
  <Override PartName="/ppt/slides/slide66.xml" ContentType="application/vnd.openxmlformats-officedocument.presentationml.slide+xml"/>
  <Override PartName="/ppt/slideMasters/slideMaster1.xml" ContentType="application/vnd.openxmlformats-officedocument.presentationml.slideMaster+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slideLayouts/slideLayout1.xml" ContentType="application/vnd.openxmlformats-officedocument.presentationml.slideLayout+xml"/>
  <Override PartName="/ppt/notesSlides/notesSlide32.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23.xml" ContentType="application/vnd.openxmlformats-officedocument.presentationml.notesSlide+xml"/>
  <Override PartName="/ppt/notesSlides/notesSlide1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30.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7"/>
  </p:notesMasterIdLst>
  <p:handoutMasterIdLst>
    <p:handoutMasterId r:id="rId98"/>
  </p:handoutMasterIdLst>
  <p:sldIdLst>
    <p:sldId id="256" r:id="rId2"/>
    <p:sldId id="258" r:id="rId3"/>
    <p:sldId id="272" r:id="rId4"/>
    <p:sldId id="263" r:id="rId5"/>
    <p:sldId id="266" r:id="rId6"/>
    <p:sldId id="267" r:id="rId7"/>
    <p:sldId id="268" r:id="rId8"/>
    <p:sldId id="269" r:id="rId9"/>
    <p:sldId id="259" r:id="rId10"/>
    <p:sldId id="261" r:id="rId11"/>
    <p:sldId id="257" r:id="rId12"/>
    <p:sldId id="262" r:id="rId13"/>
    <p:sldId id="260" r:id="rId14"/>
    <p:sldId id="270" r:id="rId15"/>
    <p:sldId id="271" r:id="rId16"/>
    <p:sldId id="273" r:id="rId17"/>
    <p:sldId id="274" r:id="rId18"/>
    <p:sldId id="265" r:id="rId19"/>
    <p:sldId id="276" r:id="rId20"/>
    <p:sldId id="277" r:id="rId21"/>
    <p:sldId id="278" r:id="rId22"/>
    <p:sldId id="279" r:id="rId23"/>
    <p:sldId id="280" r:id="rId24"/>
    <p:sldId id="281" r:id="rId25"/>
    <p:sldId id="284" r:id="rId26"/>
    <p:sldId id="283" r:id="rId27"/>
    <p:sldId id="282" r:id="rId28"/>
    <p:sldId id="286" r:id="rId29"/>
    <p:sldId id="287" r:id="rId30"/>
    <p:sldId id="285" r:id="rId31"/>
    <p:sldId id="288" r:id="rId32"/>
    <p:sldId id="294" r:id="rId33"/>
    <p:sldId id="295" r:id="rId34"/>
    <p:sldId id="296" r:id="rId35"/>
    <p:sldId id="299" r:id="rId36"/>
    <p:sldId id="297" r:id="rId37"/>
    <p:sldId id="298" r:id="rId38"/>
    <p:sldId id="300" r:id="rId39"/>
    <p:sldId id="301" r:id="rId40"/>
    <p:sldId id="302" r:id="rId41"/>
    <p:sldId id="303" r:id="rId42"/>
    <p:sldId id="305" r:id="rId43"/>
    <p:sldId id="306" r:id="rId44"/>
    <p:sldId id="307" r:id="rId45"/>
    <p:sldId id="293" r:id="rId46"/>
    <p:sldId id="290" r:id="rId47"/>
    <p:sldId id="304" r:id="rId48"/>
    <p:sldId id="308" r:id="rId49"/>
    <p:sldId id="309" r:id="rId50"/>
    <p:sldId id="310" r:id="rId51"/>
    <p:sldId id="311" r:id="rId52"/>
    <p:sldId id="313" r:id="rId53"/>
    <p:sldId id="312" r:id="rId54"/>
    <p:sldId id="314" r:id="rId55"/>
    <p:sldId id="315" r:id="rId56"/>
    <p:sldId id="336" r:id="rId57"/>
    <p:sldId id="318" r:id="rId58"/>
    <p:sldId id="319" r:id="rId59"/>
    <p:sldId id="320" r:id="rId60"/>
    <p:sldId id="321" r:id="rId61"/>
    <p:sldId id="316" r:id="rId62"/>
    <p:sldId id="317" r:id="rId63"/>
    <p:sldId id="322" r:id="rId64"/>
    <p:sldId id="323" r:id="rId65"/>
    <p:sldId id="325" r:id="rId66"/>
    <p:sldId id="326" r:id="rId67"/>
    <p:sldId id="327" r:id="rId68"/>
    <p:sldId id="328" r:id="rId69"/>
    <p:sldId id="332" r:id="rId70"/>
    <p:sldId id="329" r:id="rId71"/>
    <p:sldId id="355" r:id="rId72"/>
    <p:sldId id="330" r:id="rId73"/>
    <p:sldId id="331" r:id="rId74"/>
    <p:sldId id="333" r:id="rId75"/>
    <p:sldId id="337" r:id="rId76"/>
    <p:sldId id="334" r:id="rId77"/>
    <p:sldId id="335" r:id="rId78"/>
    <p:sldId id="348" r:id="rId79"/>
    <p:sldId id="338" r:id="rId80"/>
    <p:sldId id="339" r:id="rId81"/>
    <p:sldId id="349" r:id="rId82"/>
    <p:sldId id="340" r:id="rId83"/>
    <p:sldId id="350" r:id="rId84"/>
    <p:sldId id="341" r:id="rId85"/>
    <p:sldId id="354" r:id="rId86"/>
    <p:sldId id="351" r:id="rId87"/>
    <p:sldId id="324" r:id="rId88"/>
    <p:sldId id="342" r:id="rId89"/>
    <p:sldId id="352" r:id="rId90"/>
    <p:sldId id="343" r:id="rId91"/>
    <p:sldId id="344" r:id="rId92"/>
    <p:sldId id="345" r:id="rId93"/>
    <p:sldId id="346" r:id="rId94"/>
    <p:sldId id="353" r:id="rId95"/>
    <p:sldId id="347" r:id="rId96"/>
  </p:sldIdLst>
  <p:sldSz cx="9144000" cy="6858000" type="screen4x3"/>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105"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6FC28805-C1A9-4263-9A0C-E78FD4177F28}" type="datetimeFigureOut">
              <a:rPr lang="en-AU" smtClean="0"/>
              <a:pPr/>
              <a:t>16/06/2021</a:t>
            </a:fld>
            <a:endParaRPr lang="en-AU"/>
          </a:p>
        </p:txBody>
      </p:sp>
      <p:sp>
        <p:nvSpPr>
          <p:cNvPr id="4" name="Footer Placehold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2AA7A5A5-A52C-4B80-9F35-84F3B66F3939}" type="slidenum">
              <a:rPr lang="en-AU" smtClean="0"/>
              <a:pPr/>
              <a:t>‹#›</a:t>
            </a:fld>
            <a:endParaRPr lang="en-AU"/>
          </a:p>
        </p:txBody>
      </p:sp>
    </p:spTree>
    <p:extLst>
      <p:ext uri="{BB962C8B-B14F-4D97-AF65-F5344CB8AC3E}">
        <p14:creationId xmlns:p14="http://schemas.microsoft.com/office/powerpoint/2010/main" val="283107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B07B8CC4-96A1-4AFC-8704-F3F6E8245819}" type="datetimeFigureOut">
              <a:rPr lang="en-AU" smtClean="0"/>
              <a:pPr/>
              <a:t>16/06/2021</a:t>
            </a:fld>
            <a:endParaRPr lang="en-AU"/>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DC3A7688-2725-42EA-8A4B-BB2A52432340}" type="slidenum">
              <a:rPr lang="en-AU" smtClean="0"/>
              <a:pPr/>
              <a:t>‹#›</a:t>
            </a:fld>
            <a:endParaRPr lang="en-AU"/>
          </a:p>
        </p:txBody>
      </p:sp>
    </p:spTree>
    <p:extLst>
      <p:ext uri="{BB962C8B-B14F-4D97-AF65-F5344CB8AC3E}">
        <p14:creationId xmlns:p14="http://schemas.microsoft.com/office/powerpoint/2010/main" val="402427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204787A-CD04-4B16-B2B8-33834DFDB956}" type="slidenum">
              <a:rPr lang="en-US" altLang="en-US"/>
              <a:pPr>
                <a:spcBef>
                  <a:spcPct val="0"/>
                </a:spcBef>
              </a:pPr>
              <a:t>2</a:t>
            </a:fld>
            <a:endParaRPr lang="en-US" altLang="en-US"/>
          </a:p>
        </p:txBody>
      </p:sp>
    </p:spTree>
    <p:extLst>
      <p:ext uri="{BB962C8B-B14F-4D97-AF65-F5344CB8AC3E}">
        <p14:creationId xmlns:p14="http://schemas.microsoft.com/office/powerpoint/2010/main" val="2592709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BEAF45E-CD1E-421B-949B-FE642E7B4256}" type="slidenum">
              <a:rPr lang="en-US" altLang="en-US"/>
              <a:pPr>
                <a:spcBef>
                  <a:spcPct val="0"/>
                </a:spcBef>
              </a:pPr>
              <a:t>48</a:t>
            </a:fld>
            <a:endParaRPr lang="en-US" altLang="en-US"/>
          </a:p>
        </p:txBody>
      </p:sp>
    </p:spTree>
    <p:extLst>
      <p:ext uri="{BB962C8B-B14F-4D97-AF65-F5344CB8AC3E}">
        <p14:creationId xmlns:p14="http://schemas.microsoft.com/office/powerpoint/2010/main" val="89171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B5544C9-C59E-46D6-A122-81FA620420E5}" type="slidenum">
              <a:rPr lang="en-US" altLang="en-US"/>
              <a:pPr>
                <a:spcBef>
                  <a:spcPct val="0"/>
                </a:spcBef>
              </a:pPr>
              <a:t>49</a:t>
            </a:fld>
            <a:endParaRPr lang="en-US" altLang="en-US"/>
          </a:p>
        </p:txBody>
      </p:sp>
    </p:spTree>
    <p:extLst>
      <p:ext uri="{BB962C8B-B14F-4D97-AF65-F5344CB8AC3E}">
        <p14:creationId xmlns:p14="http://schemas.microsoft.com/office/powerpoint/2010/main" val="648421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C44643F-FB78-4BEF-9F1F-ADD8485AB700}" type="slidenum">
              <a:rPr lang="en-US" altLang="en-US"/>
              <a:pPr>
                <a:spcBef>
                  <a:spcPct val="0"/>
                </a:spcBef>
              </a:pPr>
              <a:t>50</a:t>
            </a:fld>
            <a:endParaRPr lang="en-US" altLang="en-US"/>
          </a:p>
        </p:txBody>
      </p:sp>
    </p:spTree>
    <p:extLst>
      <p:ext uri="{BB962C8B-B14F-4D97-AF65-F5344CB8AC3E}">
        <p14:creationId xmlns:p14="http://schemas.microsoft.com/office/powerpoint/2010/main" val="4073452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27E3742-9052-432E-9478-329D3C99EF30}" type="slidenum">
              <a:rPr lang="en-US" altLang="en-US"/>
              <a:pPr>
                <a:spcBef>
                  <a:spcPct val="0"/>
                </a:spcBef>
              </a:pPr>
              <a:t>51</a:t>
            </a:fld>
            <a:endParaRPr lang="en-US" altLang="en-US"/>
          </a:p>
        </p:txBody>
      </p:sp>
    </p:spTree>
    <p:extLst>
      <p:ext uri="{BB962C8B-B14F-4D97-AF65-F5344CB8AC3E}">
        <p14:creationId xmlns:p14="http://schemas.microsoft.com/office/powerpoint/2010/main" val="2603312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274B94E-DE76-40A8-BC1E-7F04A291EDFD}" type="slidenum">
              <a:rPr lang="en-US" altLang="en-US"/>
              <a:pPr>
                <a:spcBef>
                  <a:spcPct val="0"/>
                </a:spcBef>
              </a:pPr>
              <a:t>61</a:t>
            </a:fld>
            <a:endParaRPr lang="en-US" altLang="en-US"/>
          </a:p>
        </p:txBody>
      </p:sp>
    </p:spTree>
    <p:extLst>
      <p:ext uri="{BB962C8B-B14F-4D97-AF65-F5344CB8AC3E}">
        <p14:creationId xmlns:p14="http://schemas.microsoft.com/office/powerpoint/2010/main" val="24300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90B4C35-CF5E-4E3A-9EC6-D418C4DD8837}" type="slidenum">
              <a:rPr lang="en-US" altLang="en-US"/>
              <a:pPr>
                <a:spcBef>
                  <a:spcPct val="0"/>
                </a:spcBef>
              </a:pPr>
              <a:t>62</a:t>
            </a:fld>
            <a:endParaRPr lang="en-US" altLang="en-US"/>
          </a:p>
        </p:txBody>
      </p:sp>
    </p:spTree>
    <p:extLst>
      <p:ext uri="{BB962C8B-B14F-4D97-AF65-F5344CB8AC3E}">
        <p14:creationId xmlns:p14="http://schemas.microsoft.com/office/powerpoint/2010/main" val="1115905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89DFFA6-B3A4-4D9D-8517-FFC2A2F7B886}" type="slidenum">
              <a:rPr lang="en-US" altLang="en-US"/>
              <a:pPr>
                <a:spcBef>
                  <a:spcPct val="0"/>
                </a:spcBef>
              </a:pPr>
              <a:t>65</a:t>
            </a:fld>
            <a:endParaRPr lang="en-US" altLang="en-US"/>
          </a:p>
        </p:txBody>
      </p:sp>
    </p:spTree>
    <p:extLst>
      <p:ext uri="{BB962C8B-B14F-4D97-AF65-F5344CB8AC3E}">
        <p14:creationId xmlns:p14="http://schemas.microsoft.com/office/powerpoint/2010/main" val="126357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FE19AF6-CB16-4FED-91EB-56F22D3790BD}" type="slidenum">
              <a:rPr lang="en-US" altLang="en-US"/>
              <a:pPr>
                <a:spcBef>
                  <a:spcPct val="0"/>
                </a:spcBef>
              </a:pPr>
              <a:t>66</a:t>
            </a:fld>
            <a:endParaRPr lang="en-US" altLang="en-US"/>
          </a:p>
        </p:txBody>
      </p:sp>
    </p:spTree>
    <p:extLst>
      <p:ext uri="{BB962C8B-B14F-4D97-AF65-F5344CB8AC3E}">
        <p14:creationId xmlns:p14="http://schemas.microsoft.com/office/powerpoint/2010/main" val="2160469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2D59CBF-6CB2-4D55-82C8-21485DA459EB}" type="slidenum">
              <a:rPr lang="en-US" altLang="en-US"/>
              <a:pPr>
                <a:spcBef>
                  <a:spcPct val="0"/>
                </a:spcBef>
              </a:pPr>
              <a:t>67</a:t>
            </a:fld>
            <a:endParaRPr lang="en-US" altLang="en-US"/>
          </a:p>
        </p:txBody>
      </p:sp>
    </p:spTree>
    <p:extLst>
      <p:ext uri="{BB962C8B-B14F-4D97-AF65-F5344CB8AC3E}">
        <p14:creationId xmlns:p14="http://schemas.microsoft.com/office/powerpoint/2010/main" val="3301065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Examples of names are in Table C6.7</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C8676E9-C5EA-4D4F-80CF-F9769F3891B3}" type="slidenum">
              <a:rPr lang="en-US" altLang="en-US"/>
              <a:pPr>
                <a:spcBef>
                  <a:spcPct val="0"/>
                </a:spcBef>
              </a:pPr>
              <a:t>68</a:t>
            </a:fld>
            <a:endParaRPr lang="en-US" altLang="en-US"/>
          </a:p>
        </p:txBody>
      </p:sp>
    </p:spTree>
    <p:extLst>
      <p:ext uri="{BB962C8B-B14F-4D97-AF65-F5344CB8AC3E}">
        <p14:creationId xmlns:p14="http://schemas.microsoft.com/office/powerpoint/2010/main" val="119120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B10F544-C103-425A-8230-9CFC5CC55CBD}" type="slidenum">
              <a:rPr lang="en-US" altLang="en-US"/>
              <a:pPr>
                <a:spcBef>
                  <a:spcPct val="0"/>
                </a:spcBef>
              </a:pPr>
              <a:t>9</a:t>
            </a:fld>
            <a:endParaRPr lang="en-US" altLang="en-US"/>
          </a:p>
        </p:txBody>
      </p:sp>
    </p:spTree>
    <p:extLst>
      <p:ext uri="{BB962C8B-B14F-4D97-AF65-F5344CB8AC3E}">
        <p14:creationId xmlns:p14="http://schemas.microsoft.com/office/powerpoint/2010/main" val="1783541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1513A51-C83D-452F-A009-21917EE83343}" type="slidenum">
              <a:rPr lang="en-US" altLang="en-US"/>
              <a:pPr>
                <a:spcBef>
                  <a:spcPct val="0"/>
                </a:spcBef>
              </a:pPr>
              <a:t>70</a:t>
            </a:fld>
            <a:endParaRPr lang="en-US" altLang="en-US"/>
          </a:p>
        </p:txBody>
      </p:sp>
    </p:spTree>
    <p:extLst>
      <p:ext uri="{BB962C8B-B14F-4D97-AF65-F5344CB8AC3E}">
        <p14:creationId xmlns:p14="http://schemas.microsoft.com/office/powerpoint/2010/main" val="325091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0716FEF-D344-47FE-BD7F-64B00E641921}" type="slidenum">
              <a:rPr lang="en-US" altLang="en-US"/>
              <a:pPr>
                <a:spcBef>
                  <a:spcPct val="0"/>
                </a:spcBef>
              </a:pPr>
              <a:t>72</a:t>
            </a:fld>
            <a:endParaRPr lang="en-US" altLang="en-US"/>
          </a:p>
        </p:txBody>
      </p:sp>
    </p:spTree>
    <p:extLst>
      <p:ext uri="{BB962C8B-B14F-4D97-AF65-F5344CB8AC3E}">
        <p14:creationId xmlns:p14="http://schemas.microsoft.com/office/powerpoint/2010/main" val="996993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45F3488-4820-432B-BE37-BCF12EDFFBD7}" type="slidenum">
              <a:rPr lang="en-US" altLang="en-US"/>
              <a:pPr>
                <a:spcBef>
                  <a:spcPct val="0"/>
                </a:spcBef>
              </a:pPr>
              <a:t>73</a:t>
            </a:fld>
            <a:endParaRPr lang="en-US" altLang="en-US"/>
          </a:p>
        </p:txBody>
      </p:sp>
    </p:spTree>
    <p:extLst>
      <p:ext uri="{BB962C8B-B14F-4D97-AF65-F5344CB8AC3E}">
        <p14:creationId xmlns:p14="http://schemas.microsoft.com/office/powerpoint/2010/main" val="1948640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02404" name="Slide Number Placeholder 3"/>
          <p:cNvSpPr>
            <a:spLocks noGrp="1"/>
          </p:cNvSpPr>
          <p:nvPr>
            <p:ph type="sldNum" sz="quarter" idx="5"/>
          </p:nvPr>
        </p:nvSpPr>
        <p:spPr bwMode="auto">
          <a:noFill/>
          <a:ln>
            <a:miter lim="800000"/>
            <a:headEnd/>
            <a:tailEnd/>
          </a:ln>
        </p:spPr>
        <p:txBody>
          <a:bodyPr/>
          <a:lstStyle/>
          <a:p>
            <a:fld id="{3FC89966-32DF-4305-AD4C-0F9557881BB4}" type="slidenum">
              <a:rPr lang="en-US" altLang="en-US"/>
              <a:pPr/>
              <a:t>74</a:t>
            </a:fld>
            <a:endParaRPr lang="en-US" altLang="en-US"/>
          </a:p>
        </p:txBody>
      </p:sp>
    </p:spTree>
    <p:extLst>
      <p:ext uri="{BB962C8B-B14F-4D97-AF65-F5344CB8AC3E}">
        <p14:creationId xmlns:p14="http://schemas.microsoft.com/office/powerpoint/2010/main" val="393630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03428" name="Slide Number Placeholder 3"/>
          <p:cNvSpPr>
            <a:spLocks noGrp="1"/>
          </p:cNvSpPr>
          <p:nvPr>
            <p:ph type="sldNum" sz="quarter" idx="5"/>
          </p:nvPr>
        </p:nvSpPr>
        <p:spPr bwMode="auto">
          <a:noFill/>
          <a:ln>
            <a:miter lim="800000"/>
            <a:headEnd/>
            <a:tailEnd/>
          </a:ln>
        </p:spPr>
        <p:txBody>
          <a:bodyPr/>
          <a:lstStyle/>
          <a:p>
            <a:fld id="{293E7F61-946D-4F7A-B73D-9DE488AC05F6}" type="slidenum">
              <a:rPr lang="en-US" altLang="en-US"/>
              <a:pPr/>
              <a:t>76</a:t>
            </a:fld>
            <a:endParaRPr lang="en-US" altLang="en-US"/>
          </a:p>
        </p:txBody>
      </p:sp>
    </p:spTree>
    <p:extLst>
      <p:ext uri="{BB962C8B-B14F-4D97-AF65-F5344CB8AC3E}">
        <p14:creationId xmlns:p14="http://schemas.microsoft.com/office/powerpoint/2010/main" val="976075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smtClean="0"/>
              <a:t>Experiment 6.3 – Preparation of some esters.</a:t>
            </a:r>
          </a:p>
        </p:txBody>
      </p:sp>
      <p:sp>
        <p:nvSpPr>
          <p:cNvPr id="104452" name="Slide Number Placeholder 3"/>
          <p:cNvSpPr>
            <a:spLocks noGrp="1"/>
          </p:cNvSpPr>
          <p:nvPr>
            <p:ph type="sldNum" sz="quarter" idx="5"/>
          </p:nvPr>
        </p:nvSpPr>
        <p:spPr bwMode="auto">
          <a:noFill/>
          <a:ln>
            <a:miter lim="800000"/>
            <a:headEnd/>
            <a:tailEnd/>
          </a:ln>
        </p:spPr>
        <p:txBody>
          <a:bodyPr/>
          <a:lstStyle/>
          <a:p>
            <a:fld id="{BB43A746-DE8B-442E-BF5D-36C79F431384}" type="slidenum">
              <a:rPr lang="en-US" altLang="en-US"/>
              <a:pPr/>
              <a:t>77</a:t>
            </a:fld>
            <a:endParaRPr lang="en-US" altLang="en-US"/>
          </a:p>
        </p:txBody>
      </p:sp>
    </p:spTree>
    <p:extLst>
      <p:ext uri="{BB962C8B-B14F-4D97-AF65-F5344CB8AC3E}">
        <p14:creationId xmlns:p14="http://schemas.microsoft.com/office/powerpoint/2010/main" val="1224060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06500" name="Slide Number Placeholder 3"/>
          <p:cNvSpPr>
            <a:spLocks noGrp="1"/>
          </p:cNvSpPr>
          <p:nvPr>
            <p:ph type="sldNum" sz="quarter" idx="5"/>
          </p:nvPr>
        </p:nvSpPr>
        <p:spPr bwMode="auto">
          <a:noFill/>
          <a:ln>
            <a:miter lim="800000"/>
            <a:headEnd/>
            <a:tailEnd/>
          </a:ln>
        </p:spPr>
        <p:txBody>
          <a:bodyPr/>
          <a:lstStyle/>
          <a:p>
            <a:fld id="{6DD2FF8B-5914-4E28-956F-59331986C8ED}" type="slidenum">
              <a:rPr lang="en-US" altLang="en-US"/>
              <a:pPr/>
              <a:t>79</a:t>
            </a:fld>
            <a:endParaRPr lang="en-US" altLang="en-US"/>
          </a:p>
        </p:txBody>
      </p:sp>
    </p:spTree>
    <p:extLst>
      <p:ext uri="{BB962C8B-B14F-4D97-AF65-F5344CB8AC3E}">
        <p14:creationId xmlns:p14="http://schemas.microsoft.com/office/powerpoint/2010/main" val="2850021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07524" name="Slide Number Placeholder 3"/>
          <p:cNvSpPr>
            <a:spLocks noGrp="1"/>
          </p:cNvSpPr>
          <p:nvPr>
            <p:ph type="sldNum" sz="quarter" idx="5"/>
          </p:nvPr>
        </p:nvSpPr>
        <p:spPr bwMode="auto">
          <a:noFill/>
          <a:ln>
            <a:miter lim="800000"/>
            <a:headEnd/>
            <a:tailEnd/>
          </a:ln>
        </p:spPr>
        <p:txBody>
          <a:bodyPr/>
          <a:lstStyle/>
          <a:p>
            <a:fld id="{CAB61096-10FE-4355-ADD2-E5E291DF991E}" type="slidenum">
              <a:rPr lang="en-US" altLang="en-US"/>
              <a:pPr/>
              <a:t>80</a:t>
            </a:fld>
            <a:endParaRPr lang="en-US" altLang="en-US"/>
          </a:p>
        </p:txBody>
      </p:sp>
    </p:spTree>
    <p:extLst>
      <p:ext uri="{BB962C8B-B14F-4D97-AF65-F5344CB8AC3E}">
        <p14:creationId xmlns:p14="http://schemas.microsoft.com/office/powerpoint/2010/main" val="40479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08548" name="Slide Number Placeholder 3"/>
          <p:cNvSpPr>
            <a:spLocks noGrp="1"/>
          </p:cNvSpPr>
          <p:nvPr>
            <p:ph type="sldNum" sz="quarter" idx="5"/>
          </p:nvPr>
        </p:nvSpPr>
        <p:spPr bwMode="auto">
          <a:noFill/>
          <a:ln>
            <a:miter lim="800000"/>
            <a:headEnd/>
            <a:tailEnd/>
          </a:ln>
        </p:spPr>
        <p:txBody>
          <a:bodyPr/>
          <a:lstStyle/>
          <a:p>
            <a:fld id="{5E6DF858-E9DC-4095-A2FA-FDBAF6095C23}" type="slidenum">
              <a:rPr lang="en-US" altLang="en-US"/>
              <a:pPr/>
              <a:t>82</a:t>
            </a:fld>
            <a:endParaRPr lang="en-US" altLang="en-US"/>
          </a:p>
        </p:txBody>
      </p:sp>
    </p:spTree>
    <p:extLst>
      <p:ext uri="{BB962C8B-B14F-4D97-AF65-F5344CB8AC3E}">
        <p14:creationId xmlns:p14="http://schemas.microsoft.com/office/powerpoint/2010/main" val="1221539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09572" name="Slide Number Placeholder 3"/>
          <p:cNvSpPr>
            <a:spLocks noGrp="1"/>
          </p:cNvSpPr>
          <p:nvPr>
            <p:ph type="sldNum" sz="quarter" idx="5"/>
          </p:nvPr>
        </p:nvSpPr>
        <p:spPr bwMode="auto">
          <a:noFill/>
          <a:ln>
            <a:miter lim="800000"/>
            <a:headEnd/>
            <a:tailEnd/>
          </a:ln>
        </p:spPr>
        <p:txBody>
          <a:bodyPr/>
          <a:lstStyle/>
          <a:p>
            <a:fld id="{F81BE044-9958-4A45-9799-32618E3F9A2B}" type="slidenum">
              <a:rPr lang="en-US" altLang="en-US"/>
              <a:pPr/>
              <a:t>84</a:t>
            </a:fld>
            <a:endParaRPr lang="en-US" altLang="en-US"/>
          </a:p>
        </p:txBody>
      </p:sp>
    </p:spTree>
    <p:extLst>
      <p:ext uri="{BB962C8B-B14F-4D97-AF65-F5344CB8AC3E}">
        <p14:creationId xmlns:p14="http://schemas.microsoft.com/office/powerpoint/2010/main" val="25056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053A760-4673-433A-8408-5B5ABD9106E1}" type="slidenum">
              <a:rPr lang="en-US" altLang="en-US"/>
              <a:pPr>
                <a:spcBef>
                  <a:spcPct val="0"/>
                </a:spcBef>
              </a:pPr>
              <a:t>14</a:t>
            </a:fld>
            <a:endParaRPr lang="en-US" altLang="en-US"/>
          </a:p>
        </p:txBody>
      </p:sp>
    </p:spTree>
    <p:extLst>
      <p:ext uri="{BB962C8B-B14F-4D97-AF65-F5344CB8AC3E}">
        <p14:creationId xmlns:p14="http://schemas.microsoft.com/office/powerpoint/2010/main" val="3421121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10596" name="Slide Number Placeholder 3"/>
          <p:cNvSpPr>
            <a:spLocks noGrp="1"/>
          </p:cNvSpPr>
          <p:nvPr>
            <p:ph type="sldNum" sz="quarter" idx="5"/>
          </p:nvPr>
        </p:nvSpPr>
        <p:spPr bwMode="auto">
          <a:noFill/>
          <a:ln>
            <a:miter lim="800000"/>
            <a:headEnd/>
            <a:tailEnd/>
          </a:ln>
        </p:spPr>
        <p:txBody>
          <a:bodyPr/>
          <a:lstStyle/>
          <a:p>
            <a:fld id="{82EAE3C7-58E4-4175-8C7D-62FBE98301D9}" type="slidenum">
              <a:rPr lang="en-US" altLang="en-US"/>
              <a:pPr/>
              <a:t>88</a:t>
            </a:fld>
            <a:endParaRPr lang="en-US" altLang="en-US"/>
          </a:p>
        </p:txBody>
      </p:sp>
    </p:spTree>
    <p:extLst>
      <p:ext uri="{BB962C8B-B14F-4D97-AF65-F5344CB8AC3E}">
        <p14:creationId xmlns:p14="http://schemas.microsoft.com/office/powerpoint/2010/main" val="2513590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11620" name="Slide Number Placeholder 3"/>
          <p:cNvSpPr>
            <a:spLocks noGrp="1"/>
          </p:cNvSpPr>
          <p:nvPr>
            <p:ph type="sldNum" sz="quarter" idx="5"/>
          </p:nvPr>
        </p:nvSpPr>
        <p:spPr bwMode="auto">
          <a:noFill/>
          <a:ln>
            <a:miter lim="800000"/>
            <a:headEnd/>
            <a:tailEnd/>
          </a:ln>
        </p:spPr>
        <p:txBody>
          <a:bodyPr/>
          <a:lstStyle/>
          <a:p>
            <a:fld id="{C2A0403C-7E8D-49ED-A7E3-F4DDE60EB9EB}" type="slidenum">
              <a:rPr lang="en-US" altLang="en-US"/>
              <a:pPr/>
              <a:t>90</a:t>
            </a:fld>
            <a:endParaRPr lang="en-US" altLang="en-US"/>
          </a:p>
        </p:txBody>
      </p:sp>
    </p:spTree>
    <p:extLst>
      <p:ext uri="{BB962C8B-B14F-4D97-AF65-F5344CB8AC3E}">
        <p14:creationId xmlns:p14="http://schemas.microsoft.com/office/powerpoint/2010/main" val="3514400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12644" name="Slide Number Placeholder 3"/>
          <p:cNvSpPr>
            <a:spLocks noGrp="1"/>
          </p:cNvSpPr>
          <p:nvPr>
            <p:ph type="sldNum" sz="quarter" idx="5"/>
          </p:nvPr>
        </p:nvSpPr>
        <p:spPr bwMode="auto">
          <a:noFill/>
          <a:ln>
            <a:miter lim="800000"/>
            <a:headEnd/>
            <a:tailEnd/>
          </a:ln>
        </p:spPr>
        <p:txBody>
          <a:bodyPr/>
          <a:lstStyle/>
          <a:p>
            <a:fld id="{9F56D2B7-1B06-466C-B68F-969F886D1AA2}" type="slidenum">
              <a:rPr lang="en-US" altLang="en-US"/>
              <a:pPr/>
              <a:t>91</a:t>
            </a:fld>
            <a:endParaRPr lang="en-US" altLang="en-US"/>
          </a:p>
        </p:txBody>
      </p:sp>
    </p:spTree>
    <p:extLst>
      <p:ext uri="{BB962C8B-B14F-4D97-AF65-F5344CB8AC3E}">
        <p14:creationId xmlns:p14="http://schemas.microsoft.com/office/powerpoint/2010/main" val="3821757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13668" name="Slide Number Placeholder 3"/>
          <p:cNvSpPr>
            <a:spLocks noGrp="1"/>
          </p:cNvSpPr>
          <p:nvPr>
            <p:ph type="sldNum" sz="quarter" idx="5"/>
          </p:nvPr>
        </p:nvSpPr>
        <p:spPr bwMode="auto">
          <a:noFill/>
          <a:ln>
            <a:miter lim="800000"/>
            <a:headEnd/>
            <a:tailEnd/>
          </a:ln>
        </p:spPr>
        <p:txBody>
          <a:bodyPr/>
          <a:lstStyle/>
          <a:p>
            <a:fld id="{58E06C8F-FD44-42B5-8B21-6E33A6D49CA9}" type="slidenum">
              <a:rPr lang="en-US" altLang="en-US"/>
              <a:pPr/>
              <a:t>92</a:t>
            </a:fld>
            <a:endParaRPr lang="en-US" altLang="en-US"/>
          </a:p>
        </p:txBody>
      </p:sp>
    </p:spTree>
    <p:extLst>
      <p:ext uri="{BB962C8B-B14F-4D97-AF65-F5344CB8AC3E}">
        <p14:creationId xmlns:p14="http://schemas.microsoft.com/office/powerpoint/2010/main" val="1993241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14692" name="Slide Number Placeholder 3"/>
          <p:cNvSpPr>
            <a:spLocks noGrp="1"/>
          </p:cNvSpPr>
          <p:nvPr>
            <p:ph type="sldNum" sz="quarter" idx="5"/>
          </p:nvPr>
        </p:nvSpPr>
        <p:spPr bwMode="auto">
          <a:noFill/>
          <a:ln>
            <a:miter lim="800000"/>
            <a:headEnd/>
            <a:tailEnd/>
          </a:ln>
        </p:spPr>
        <p:txBody>
          <a:bodyPr/>
          <a:lstStyle/>
          <a:p>
            <a:fld id="{DFD40428-7995-4335-A41F-E2AF6B0BACC6}" type="slidenum">
              <a:rPr lang="en-US" altLang="en-US"/>
              <a:pPr/>
              <a:t>93</a:t>
            </a:fld>
            <a:endParaRPr lang="en-US" altLang="en-US"/>
          </a:p>
        </p:txBody>
      </p:sp>
    </p:spTree>
    <p:extLst>
      <p:ext uri="{BB962C8B-B14F-4D97-AF65-F5344CB8AC3E}">
        <p14:creationId xmlns:p14="http://schemas.microsoft.com/office/powerpoint/2010/main" val="1461665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115716" name="Slide Number Placeholder 3"/>
          <p:cNvSpPr>
            <a:spLocks noGrp="1"/>
          </p:cNvSpPr>
          <p:nvPr>
            <p:ph type="sldNum" sz="quarter" idx="5"/>
          </p:nvPr>
        </p:nvSpPr>
        <p:spPr bwMode="auto">
          <a:noFill/>
          <a:ln>
            <a:miter lim="800000"/>
            <a:headEnd/>
            <a:tailEnd/>
          </a:ln>
        </p:spPr>
        <p:txBody>
          <a:bodyPr/>
          <a:lstStyle/>
          <a:p>
            <a:fld id="{EF4B260B-D33C-4115-AF0A-F5F3B4B33ADF}" type="slidenum">
              <a:rPr lang="en-US" altLang="en-US"/>
              <a:pPr/>
              <a:t>95</a:t>
            </a:fld>
            <a:endParaRPr lang="en-US" altLang="en-US"/>
          </a:p>
        </p:txBody>
      </p:sp>
    </p:spTree>
    <p:extLst>
      <p:ext uri="{BB962C8B-B14F-4D97-AF65-F5344CB8AC3E}">
        <p14:creationId xmlns:p14="http://schemas.microsoft.com/office/powerpoint/2010/main" val="382923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71D9813-E145-43F0-BC24-28A0BEADD670}" type="slidenum">
              <a:rPr lang="en-US" altLang="en-US"/>
              <a:pPr>
                <a:spcBef>
                  <a:spcPct val="0"/>
                </a:spcBef>
              </a:pPr>
              <a:t>15</a:t>
            </a:fld>
            <a:endParaRPr lang="en-US" altLang="en-US"/>
          </a:p>
        </p:txBody>
      </p:sp>
    </p:spTree>
    <p:extLst>
      <p:ext uri="{BB962C8B-B14F-4D97-AF65-F5344CB8AC3E}">
        <p14:creationId xmlns:p14="http://schemas.microsoft.com/office/powerpoint/2010/main" val="247674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B51AC5B-CCBA-4520-92A7-88655A48699E}" type="slidenum">
              <a:rPr lang="en-US" altLang="en-US"/>
              <a:pPr>
                <a:spcBef>
                  <a:spcPct val="0"/>
                </a:spcBef>
              </a:pPr>
              <a:t>16</a:t>
            </a:fld>
            <a:endParaRPr lang="en-US" altLang="en-US"/>
          </a:p>
        </p:txBody>
      </p:sp>
    </p:spTree>
    <p:extLst>
      <p:ext uri="{BB962C8B-B14F-4D97-AF65-F5344CB8AC3E}">
        <p14:creationId xmlns:p14="http://schemas.microsoft.com/office/powerpoint/2010/main" val="2584967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Experiment 6.2 – Distinguishing between primary, secondary and tertiary alcohols </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21EDE86-A98A-4D34-8C1F-D0DB1B197842}" type="slidenum">
              <a:rPr lang="en-US" altLang="en-US"/>
              <a:pPr>
                <a:spcBef>
                  <a:spcPct val="0"/>
                </a:spcBef>
              </a:pPr>
              <a:t>27</a:t>
            </a:fld>
            <a:endParaRPr lang="en-US" altLang="en-US"/>
          </a:p>
        </p:txBody>
      </p:sp>
    </p:spTree>
    <p:extLst>
      <p:ext uri="{BB962C8B-B14F-4D97-AF65-F5344CB8AC3E}">
        <p14:creationId xmlns:p14="http://schemas.microsoft.com/office/powerpoint/2010/main" val="4099777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D34079-479B-4B10-AA76-30344170A230}" type="slidenum">
              <a:rPr lang="en-US" altLang="en-US"/>
              <a:pPr>
                <a:spcBef>
                  <a:spcPct val="0"/>
                </a:spcBef>
              </a:pPr>
              <a:t>33</a:t>
            </a:fld>
            <a:endParaRPr lang="en-US" altLang="en-US"/>
          </a:p>
        </p:txBody>
      </p:sp>
    </p:spTree>
    <p:extLst>
      <p:ext uri="{BB962C8B-B14F-4D97-AF65-F5344CB8AC3E}">
        <p14:creationId xmlns:p14="http://schemas.microsoft.com/office/powerpoint/2010/main" val="38406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10E6B96-F752-447C-A9BE-0B4A0233A76D}" type="slidenum">
              <a:rPr lang="en-US" altLang="en-US"/>
              <a:pPr>
                <a:spcBef>
                  <a:spcPct val="0"/>
                </a:spcBef>
              </a:pPr>
              <a:t>34</a:t>
            </a:fld>
            <a:endParaRPr lang="en-US" altLang="en-US"/>
          </a:p>
        </p:txBody>
      </p:sp>
    </p:spTree>
    <p:extLst>
      <p:ext uri="{BB962C8B-B14F-4D97-AF65-F5344CB8AC3E}">
        <p14:creationId xmlns:p14="http://schemas.microsoft.com/office/powerpoint/2010/main" val="289241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066F96E-AF18-461A-AD4D-27FE3E260B2D}" type="slidenum">
              <a:rPr lang="en-US" altLang="en-US"/>
              <a:pPr>
                <a:spcBef>
                  <a:spcPct val="0"/>
                </a:spcBef>
              </a:pPr>
              <a:t>36</a:t>
            </a:fld>
            <a:endParaRPr lang="en-US" altLang="en-US"/>
          </a:p>
        </p:txBody>
      </p:sp>
    </p:spTree>
    <p:extLst>
      <p:ext uri="{BB962C8B-B14F-4D97-AF65-F5344CB8AC3E}">
        <p14:creationId xmlns:p14="http://schemas.microsoft.com/office/powerpoint/2010/main" val="92849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61D8A4F-36DB-44F9-9164-1519193A0966}" type="datetime1">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938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481FD33-750D-4294-AC15-5BEB17AA790E}" type="datetime1">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519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E7B97E4-80D5-4BC9-A9ED-49CF76073F41}" type="datetime1">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150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572D614-854C-4BB9-A227-E54D49E75E33}" type="datetime1">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627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B20854-8459-4F0F-ADCB-3C41638B834A}" type="datetime1">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318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BE1890C-0B5B-4DF7-80ED-C3D1092F9B5C}" type="datetime1">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814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FD332CF-C98A-4FA3-8ABC-408ACE737396}" type="datetime1">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220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F38F2CF-D119-4393-B6F4-C2FFC1C17FEE}" type="datetime1">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6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9F432-A60B-484A-B1DE-85FA497E17C6}" type="datetime1">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510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A0C00-9791-4167-9278-E5122BEA0E54}" type="datetime1">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850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C5077-312F-421F-BF37-2B54AB4AA9CC}" type="datetime1">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844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F797D-242E-4D34-ABD6-3865EDA62862}" type="datetime1">
              <a:rPr lang="en-US" smtClean="0"/>
              <a:t>6/16/2021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648034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4" Type="http://schemas.openxmlformats.org/officeDocument/2006/relationships/image" Target="../media/image63.gi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0.jpeg"/></Relationships>
</file>

<file path=ppt/slides/_rels/slide7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81.xml.rels><?xml version="1.0" encoding="UTF-8" standalone="yes"?>
<Relationships xmlns="http://schemas.openxmlformats.org/package/2006/relationships"><Relationship Id="rId3" Type="http://schemas.openxmlformats.org/officeDocument/2006/relationships/image" Target="../media/image89.gif"/><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1.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8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9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1.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Functional Groups</a:t>
            </a:r>
            <a:endParaRPr lang="en-AU" dirty="0"/>
          </a:p>
        </p:txBody>
      </p:sp>
      <p:sp>
        <p:nvSpPr>
          <p:cNvPr id="3" name="Subtitle 2"/>
          <p:cNvSpPr>
            <a:spLocks noGrp="1"/>
          </p:cNvSpPr>
          <p:nvPr>
            <p:ph type="subTitle" idx="1"/>
          </p:nvPr>
        </p:nvSpPr>
        <p:spPr/>
        <p:txBody>
          <a:bodyPr/>
          <a:lstStyle/>
          <a:p>
            <a:r>
              <a:rPr lang="en-AU" dirty="0" smtClean="0"/>
              <a:t>Chapter 11 Essential Chemistry</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00071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Physical properties</a:t>
            </a:r>
            <a:endParaRPr lang="en-AU" b="1" dirty="0">
              <a:solidFill>
                <a:srgbClr val="FF0000"/>
              </a:solidFill>
            </a:endParaRPr>
          </a:p>
        </p:txBody>
      </p:sp>
      <p:sp>
        <p:nvSpPr>
          <p:cNvPr id="3" name="Content Placeholder 2"/>
          <p:cNvSpPr>
            <a:spLocks noGrp="1"/>
          </p:cNvSpPr>
          <p:nvPr>
            <p:ph idx="1"/>
          </p:nvPr>
        </p:nvSpPr>
        <p:spPr/>
        <p:txBody>
          <a:bodyPr/>
          <a:lstStyle/>
          <a:p>
            <a:r>
              <a:rPr lang="en-AU" dirty="0"/>
              <a:t>The lower members of alcohols are colourless, volatile liquids with a characteristic alcoholic smell and burning taste whereas higher alcohols are odourless and tasteless</a:t>
            </a:r>
            <a:r>
              <a:rPr lang="en-AU" dirty="0" smtClean="0"/>
              <a:t>.</a:t>
            </a:r>
          </a:p>
          <a:p>
            <a:r>
              <a:rPr lang="en-AU" dirty="0" smtClean="0"/>
              <a:t>Higher </a:t>
            </a:r>
            <a:r>
              <a:rPr lang="en-AU" dirty="0"/>
              <a:t>alcohols having 12 or more carbon atoms are colourless waxy solids. </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1845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486409"/>
          </a:xfrm>
        </p:spPr>
        <p:txBody>
          <a:bodyPr>
            <a:normAutofit fontScale="90000"/>
          </a:bodyPr>
          <a:lstStyle/>
          <a:p>
            <a:r>
              <a:rPr lang="en-AU" b="1" dirty="0" smtClean="0">
                <a:solidFill>
                  <a:srgbClr val="FF0000"/>
                </a:solidFill>
              </a:rPr>
              <a:t>Physical Properties</a:t>
            </a:r>
            <a:endParaRPr lang="en-AU" b="1" dirty="0">
              <a:solidFill>
                <a:srgbClr val="FF0000"/>
              </a:solidFill>
            </a:endParaRPr>
          </a:p>
        </p:txBody>
      </p:sp>
      <p:sp>
        <p:nvSpPr>
          <p:cNvPr id="3" name="Content Placeholder 2"/>
          <p:cNvSpPr>
            <a:spLocks noGrp="1"/>
          </p:cNvSpPr>
          <p:nvPr>
            <p:ph idx="1"/>
          </p:nvPr>
        </p:nvSpPr>
        <p:spPr>
          <a:xfrm>
            <a:off x="228600" y="638810"/>
            <a:ext cx="8458200" cy="5487354"/>
          </a:xfrm>
        </p:spPr>
        <p:txBody>
          <a:bodyPr/>
          <a:lstStyle/>
          <a:p>
            <a:r>
              <a:rPr lang="en-AU" b="1" dirty="0" smtClean="0"/>
              <a:t>Trend- </a:t>
            </a:r>
            <a:r>
              <a:rPr lang="en-AU" dirty="0" smtClean="0"/>
              <a:t>boiling point increases as number of C-atoms increases. </a:t>
            </a:r>
            <a:endParaRPr lang="en-AU" b="1" dirty="0" smtClean="0"/>
          </a:p>
          <a:p>
            <a:r>
              <a:rPr lang="en-AU" b="1" dirty="0" smtClean="0"/>
              <a:t>Boiling point </a:t>
            </a:r>
            <a:r>
              <a:rPr lang="en-AU" dirty="0" smtClean="0"/>
              <a:t>of any given alcohol is higher than its parent hydrocarbon. Why?? Due to hydrogen bonding.</a:t>
            </a:r>
          </a:p>
          <a:p>
            <a:r>
              <a:rPr lang="en-AU" dirty="0" smtClean="0"/>
              <a:t>Alcohol and the parent hydrocarbon both show an increase in B.P. as molecular mass increases, this is due increased dispersion forces.</a:t>
            </a:r>
          </a:p>
          <a:p>
            <a:endParaRPr lang="en-AU" dirty="0"/>
          </a:p>
        </p:txBody>
      </p:sp>
      <p:pic>
        <p:nvPicPr>
          <p:cNvPr id="5122" name="Picture 2" descr="http://www.smartlearner.mobi/science/videopastpapers/organics/images/exemplar_2008_6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800600"/>
            <a:ext cx="5257800" cy="190595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916869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7"/>
            <a:ext cx="8229600" cy="830263"/>
          </a:xfrm>
        </p:spPr>
        <p:txBody>
          <a:bodyPr>
            <a:normAutofit/>
          </a:bodyPr>
          <a:lstStyle/>
          <a:p>
            <a:r>
              <a:rPr lang="en-AU" sz="2800" b="1" dirty="0" smtClean="0">
                <a:solidFill>
                  <a:srgbClr val="FF0000"/>
                </a:solidFill>
              </a:rPr>
              <a:t>Solubility in water</a:t>
            </a:r>
            <a:endParaRPr lang="en-AU" sz="2800" b="1" dirty="0">
              <a:solidFill>
                <a:srgbClr val="FF0000"/>
              </a:solidFill>
            </a:endParaRPr>
          </a:p>
        </p:txBody>
      </p:sp>
      <p:sp>
        <p:nvSpPr>
          <p:cNvPr id="3" name="Content Placeholder 2"/>
          <p:cNvSpPr>
            <a:spLocks noGrp="1"/>
          </p:cNvSpPr>
          <p:nvPr>
            <p:ph idx="1"/>
          </p:nvPr>
        </p:nvSpPr>
        <p:spPr>
          <a:xfrm>
            <a:off x="307975" y="838200"/>
            <a:ext cx="8531225" cy="5562600"/>
          </a:xfrm>
        </p:spPr>
        <p:txBody>
          <a:bodyPr>
            <a:normAutofit fontScale="85000" lnSpcReduction="20000"/>
          </a:bodyPr>
          <a:lstStyle/>
          <a:p>
            <a:r>
              <a:rPr lang="en-AU" dirty="0" smtClean="0"/>
              <a:t>The first three members are completely miscible with water. The solubility rapidly decreases with increase in molecular mass. The higher members are almost insoluble in water but are soluble in organic solvents like benzene, ether etc.</a:t>
            </a:r>
          </a:p>
          <a:p>
            <a:endParaRPr lang="en-AU" dirty="0" smtClean="0"/>
          </a:p>
          <a:p>
            <a:endParaRPr lang="en-AU" dirty="0"/>
          </a:p>
          <a:p>
            <a:endParaRPr lang="en-AU" dirty="0" smtClean="0"/>
          </a:p>
          <a:p>
            <a:endParaRPr lang="en-AU" dirty="0"/>
          </a:p>
          <a:p>
            <a:r>
              <a:rPr lang="en-AU" dirty="0" smtClean="0"/>
              <a:t>The </a:t>
            </a:r>
            <a:r>
              <a:rPr lang="en-AU" dirty="0"/>
              <a:t>solubility of lower alcohols is due to the existence of hydrogen bonds between water and polar -OH group of alcohol molecules</a:t>
            </a:r>
            <a:r>
              <a:rPr lang="en-AU" dirty="0" smtClean="0"/>
              <a:t>.</a:t>
            </a:r>
          </a:p>
          <a:p>
            <a:r>
              <a:rPr lang="en-AU" dirty="0"/>
              <a:t>The -OH group in alcohols </a:t>
            </a:r>
            <a:r>
              <a:rPr lang="en-AU" dirty="0" smtClean="0"/>
              <a:t>contain </a:t>
            </a:r>
            <a:r>
              <a:rPr lang="en-AU" dirty="0"/>
              <a:t>a hydrogen bonded to an electronegative oxygen atom. Thus they form hydrogen bonds with water molecules.</a:t>
            </a:r>
          </a:p>
        </p:txBody>
      </p:sp>
      <p:sp>
        <p:nvSpPr>
          <p:cNvPr id="4" name="AutoShape 2" descr="hydrogen bonding in alcoh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4" descr="hydrogen bonding in alcohol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p:cNvPicPr>
            <a:picLocks noChangeAspect="1"/>
          </p:cNvPicPr>
          <p:nvPr/>
        </p:nvPicPr>
        <p:blipFill>
          <a:blip r:embed="rId2"/>
          <a:stretch>
            <a:fillRect/>
          </a:stretch>
        </p:blipFill>
        <p:spPr>
          <a:xfrm>
            <a:off x="2209800" y="2590800"/>
            <a:ext cx="5257799" cy="1368895"/>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216534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143000"/>
          </a:xfrm>
        </p:spPr>
        <p:txBody>
          <a:bodyPr>
            <a:normAutofit/>
          </a:bodyPr>
          <a:lstStyle/>
          <a:p>
            <a:r>
              <a:rPr lang="en-AU" sz="3200" b="1" dirty="0" smtClean="0">
                <a:solidFill>
                  <a:srgbClr val="FF0000"/>
                </a:solidFill>
              </a:rPr>
              <a:t>Solubility in water</a:t>
            </a:r>
            <a:endParaRPr lang="en-AU" sz="3200" b="1" dirty="0">
              <a:solidFill>
                <a:srgbClr val="FF0000"/>
              </a:solidFill>
            </a:endParaRPr>
          </a:p>
        </p:txBody>
      </p:sp>
      <p:sp>
        <p:nvSpPr>
          <p:cNvPr id="3" name="Content Placeholder 2"/>
          <p:cNvSpPr>
            <a:spLocks noGrp="1"/>
          </p:cNvSpPr>
          <p:nvPr>
            <p:ph idx="1"/>
          </p:nvPr>
        </p:nvSpPr>
        <p:spPr>
          <a:xfrm>
            <a:off x="381000" y="990600"/>
            <a:ext cx="8458200" cy="5715000"/>
          </a:xfrm>
        </p:spPr>
        <p:txBody>
          <a:bodyPr>
            <a:normAutofit fontScale="77500" lnSpcReduction="20000"/>
          </a:bodyPr>
          <a:lstStyle/>
          <a:p>
            <a:r>
              <a:rPr lang="en-AU" b="1" dirty="0" smtClean="0"/>
              <a:t>Trend-</a:t>
            </a:r>
            <a:r>
              <a:rPr lang="en-AU" dirty="0" smtClean="0"/>
              <a:t> Solubility in water decreases as number of C-atoms increases.</a:t>
            </a:r>
          </a:p>
          <a:p>
            <a:endParaRPr lang="en-AU" dirty="0" smtClean="0"/>
          </a:p>
          <a:p>
            <a:endParaRPr lang="en-AU" dirty="0"/>
          </a:p>
          <a:p>
            <a:endParaRPr lang="en-AU" dirty="0" smtClean="0"/>
          </a:p>
          <a:p>
            <a:endParaRPr lang="en-AU" dirty="0"/>
          </a:p>
          <a:p>
            <a:endParaRPr lang="en-AU" dirty="0" smtClean="0"/>
          </a:p>
          <a:p>
            <a:endParaRPr lang="en-AU" dirty="0"/>
          </a:p>
          <a:p>
            <a:r>
              <a:rPr lang="en-AU" dirty="0" smtClean="0"/>
              <a:t>The </a:t>
            </a:r>
            <a:r>
              <a:rPr lang="en-AU" dirty="0"/>
              <a:t>solubility of alcohols in water decreases with increase in molecular mass because the increase in molecular mass, the non polar alkyl group becomes predominant and masks the effect of polar -OH group</a:t>
            </a:r>
            <a:r>
              <a:rPr lang="en-AU" dirty="0" smtClean="0"/>
              <a:t>.</a:t>
            </a:r>
          </a:p>
          <a:p>
            <a:r>
              <a:rPr lang="en-AU" dirty="0"/>
              <a:t>In addition, among the isomeric alcohols, the solubility increases with branching of chain. As the surface area of the non-polar part in the molecule decreases, the solubility increases.</a:t>
            </a:r>
          </a:p>
        </p:txBody>
      </p:sp>
      <p:pic>
        <p:nvPicPr>
          <p:cNvPr id="6146" name="Picture 2" descr="http://chemwiki.ucdavis.edu/@api/deki/files/4676/=image111.png?revisi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305800" cy="19720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09642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52400" y="152400"/>
            <a:ext cx="8458200" cy="914400"/>
          </a:xfrm>
        </p:spPr>
        <p:txBody>
          <a:bodyPr>
            <a:normAutofit/>
          </a:bodyPr>
          <a:lstStyle/>
          <a:p>
            <a:pPr eaLnBrk="1" hangingPunct="1"/>
            <a:r>
              <a:rPr lang="en-US" altLang="en-US" sz="2800" b="1" dirty="0" smtClean="0">
                <a:solidFill>
                  <a:srgbClr val="FF0000"/>
                </a:solidFill>
                <a:cs typeface="Arial" charset="0"/>
              </a:rPr>
              <a:t>Preparation of alcohols</a:t>
            </a:r>
          </a:p>
        </p:txBody>
      </p:sp>
      <p:sp>
        <p:nvSpPr>
          <p:cNvPr id="19459" name="TextBox 1"/>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dirty="0"/>
              <a:t>Ethanol (primary alcohol) is commonly prepared through </a:t>
            </a:r>
            <a:r>
              <a:rPr lang="en-US" altLang="en-US" sz="2800" dirty="0">
                <a:solidFill>
                  <a:srgbClr val="FF0000"/>
                </a:solidFill>
              </a:rPr>
              <a:t>fermentation</a:t>
            </a:r>
            <a:r>
              <a:rPr lang="en-US" altLang="en-US" sz="2800" dirty="0"/>
              <a:t> of simple sugars in the presence of yeast.</a:t>
            </a:r>
          </a:p>
          <a:p>
            <a:pPr eaLnBrk="1" hangingPunct="1">
              <a:lnSpc>
                <a:spcPct val="100000"/>
              </a:lnSpc>
              <a:spcBef>
                <a:spcPct val="0"/>
              </a:spcBef>
            </a:pPr>
            <a:endParaRPr lang="en-US" altLang="en-US" sz="2800" dirty="0"/>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solidFill>
                  <a:srgbClr val="FF0000"/>
                </a:solidFill>
              </a:rPr>
              <a:t>Hydration</a:t>
            </a:r>
            <a:r>
              <a:rPr lang="en-US" altLang="en-US" sz="2800" dirty="0"/>
              <a:t> (addition of water) of an alkene will also produce an alcohol. The final molecule chain length depends upon the reactant alkene.</a:t>
            </a:r>
          </a:p>
        </p:txBody>
      </p:sp>
      <p:pic>
        <p:nvPicPr>
          <p:cNvPr id="1946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67000"/>
            <a:ext cx="504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00600"/>
            <a:ext cx="73199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24157575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2400" y="152400"/>
            <a:ext cx="8458200" cy="914400"/>
          </a:xfrm>
        </p:spPr>
        <p:txBody>
          <a:bodyPr>
            <a:normAutofit/>
          </a:bodyPr>
          <a:lstStyle/>
          <a:p>
            <a:pPr eaLnBrk="1" hangingPunct="1"/>
            <a:r>
              <a:rPr lang="en-US" altLang="en-US" sz="2800" b="1" dirty="0" smtClean="0">
                <a:solidFill>
                  <a:srgbClr val="FF0000"/>
                </a:solidFill>
                <a:cs typeface="Arial" charset="0"/>
              </a:rPr>
              <a:t>Reactions of alcohols</a:t>
            </a:r>
          </a:p>
        </p:txBody>
      </p:sp>
      <p:sp>
        <p:nvSpPr>
          <p:cNvPr id="20483" name="TextBox 1"/>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Alcohols, like all hydrocarbons, will undergo </a:t>
            </a:r>
            <a:r>
              <a:rPr lang="en-US" altLang="en-US" sz="2800">
                <a:solidFill>
                  <a:srgbClr val="FF0000"/>
                </a:solidFill>
              </a:rPr>
              <a:t>combustion</a:t>
            </a:r>
            <a:r>
              <a:rPr lang="en-US" altLang="en-US" sz="2800"/>
              <a:t> in air to form carbon dioxide, water and energy.</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 alcohol can have water removed chemically (</a:t>
            </a:r>
            <a:r>
              <a:rPr lang="en-US" altLang="en-US" sz="2800">
                <a:solidFill>
                  <a:srgbClr val="FF0000"/>
                </a:solidFill>
              </a:rPr>
              <a:t>dehydration</a:t>
            </a:r>
            <a:r>
              <a:rPr lang="en-US" altLang="en-US" sz="2800"/>
              <a:t>) by heating in the presence of a concentrated acid.</a:t>
            </a:r>
          </a:p>
        </p:txBody>
      </p:sp>
      <p:pic>
        <p:nvPicPr>
          <p:cNvPr id="2048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4600"/>
            <a:ext cx="6950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835525"/>
            <a:ext cx="7216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61571325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399" y="152400"/>
            <a:ext cx="8482013" cy="838200"/>
          </a:xfrm>
        </p:spPr>
        <p:txBody>
          <a:bodyPr>
            <a:normAutofit/>
          </a:bodyPr>
          <a:lstStyle/>
          <a:p>
            <a:pPr eaLnBrk="1" hangingPunct="1"/>
            <a:r>
              <a:rPr lang="en-US" altLang="en-US" sz="2800" b="1" dirty="0" smtClean="0">
                <a:solidFill>
                  <a:srgbClr val="FF0000"/>
                </a:solidFill>
                <a:cs typeface="Arial" charset="0"/>
              </a:rPr>
              <a:t>Reactions of alcohols</a:t>
            </a:r>
          </a:p>
        </p:txBody>
      </p:sp>
      <p:sp>
        <p:nvSpPr>
          <p:cNvPr id="21507" name="TextBox 1"/>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dirty="0"/>
              <a:t>When alcohols react with </a:t>
            </a:r>
            <a:r>
              <a:rPr lang="en-US" altLang="en-US" sz="2800" b="1" dirty="0"/>
              <a:t>sodium</a:t>
            </a:r>
            <a:r>
              <a:rPr lang="en-US" altLang="en-US" sz="2800" dirty="0"/>
              <a:t> they form an ion called an </a:t>
            </a:r>
            <a:r>
              <a:rPr lang="en-US" altLang="en-US" sz="2800" dirty="0" err="1">
                <a:solidFill>
                  <a:srgbClr val="FF0000"/>
                </a:solidFill>
              </a:rPr>
              <a:t>alkoxide</a:t>
            </a:r>
            <a:r>
              <a:rPr lang="en-US" altLang="en-US" sz="2800" dirty="0"/>
              <a:t> where the hydrogen ion is removed from the hydroxyl group leaving the hydrocarbon with an O</a:t>
            </a:r>
            <a:r>
              <a:rPr lang="en-US" altLang="en-US" sz="2800" baseline="30000" dirty="0"/>
              <a:t>–</a:t>
            </a:r>
            <a:r>
              <a:rPr lang="en-US" altLang="en-US" sz="2800" dirty="0"/>
              <a:t> ion. Hydrogen gas also forms.</a:t>
            </a:r>
          </a:p>
          <a:p>
            <a:pPr eaLnBrk="1" hangingPunct="1">
              <a:lnSpc>
                <a:spcPct val="100000"/>
              </a:lnSpc>
              <a:spcBef>
                <a:spcPct val="0"/>
              </a:spcBef>
            </a:pPr>
            <a:endParaRPr lang="en-US" altLang="en-US" sz="2800" dirty="0"/>
          </a:p>
          <a:p>
            <a:pPr eaLnBrk="1" hangingPunct="1">
              <a:lnSpc>
                <a:spcPct val="100000"/>
              </a:lnSpc>
              <a:spcBef>
                <a:spcPct val="0"/>
              </a:spcBef>
            </a:pPr>
            <a:endParaRPr lang="en-US" altLang="en-US" sz="2800" dirty="0"/>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In this reaction, the ethanol acts like an acid, donating its hydrogen ion.</a:t>
            </a:r>
          </a:p>
        </p:txBody>
      </p:sp>
      <p:pic>
        <p:nvPicPr>
          <p:cNvPr id="2150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29000"/>
            <a:ext cx="80248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1301225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Redox in Organic chemistry</a:t>
            </a:r>
            <a:endParaRPr lang="en-AU" dirty="0"/>
          </a:p>
        </p:txBody>
      </p:sp>
      <p:sp>
        <p:nvSpPr>
          <p:cNvPr id="3" name="Content Placeholder 2"/>
          <p:cNvSpPr>
            <a:spLocks noGrp="1"/>
          </p:cNvSpPr>
          <p:nvPr>
            <p:ph idx="1"/>
          </p:nvPr>
        </p:nvSpPr>
        <p:spPr/>
        <p:txBody>
          <a:bodyPr/>
          <a:lstStyle/>
          <a:p>
            <a:r>
              <a:rPr lang="en-AU" dirty="0"/>
              <a:t>Normally: Oxidation is a loss of electrons; Reduction is a gain of electrons.</a:t>
            </a:r>
          </a:p>
          <a:p>
            <a:r>
              <a:rPr lang="en-AU" dirty="0" smtClean="0"/>
              <a:t>But </a:t>
            </a:r>
            <a:r>
              <a:rPr lang="en-AU" dirty="0"/>
              <a:t>in organic terms: </a:t>
            </a:r>
            <a:endParaRPr lang="en-AU" dirty="0" smtClean="0"/>
          </a:p>
          <a:p>
            <a:r>
              <a:rPr lang="en-AU" b="1" dirty="0" smtClean="0"/>
              <a:t>Oxidation</a:t>
            </a:r>
            <a:r>
              <a:rPr lang="en-AU" dirty="0"/>
              <a:t>: loss of </a:t>
            </a:r>
            <a:r>
              <a:rPr lang="en-AU" dirty="0" smtClean="0"/>
              <a:t>H</a:t>
            </a:r>
            <a:r>
              <a:rPr lang="en-AU" baseline="-25000" dirty="0" smtClean="0"/>
              <a:t>2</a:t>
            </a:r>
            <a:r>
              <a:rPr lang="en-AU" dirty="0" smtClean="0"/>
              <a:t>; </a:t>
            </a:r>
            <a:r>
              <a:rPr lang="en-AU" dirty="0"/>
              <a:t>addition of O or O</a:t>
            </a:r>
            <a:r>
              <a:rPr lang="en-AU" baseline="-25000" dirty="0"/>
              <a:t>2</a:t>
            </a:r>
            <a:r>
              <a:rPr lang="en-AU" dirty="0"/>
              <a:t>; addition of X</a:t>
            </a:r>
            <a:r>
              <a:rPr lang="en-AU" baseline="-25000" dirty="0"/>
              <a:t>2</a:t>
            </a:r>
            <a:r>
              <a:rPr lang="en-AU" dirty="0"/>
              <a:t> (halogens). </a:t>
            </a:r>
            <a:endParaRPr lang="en-AU" dirty="0" smtClean="0"/>
          </a:p>
          <a:p>
            <a:r>
              <a:rPr lang="en-AU" b="1" dirty="0" smtClean="0"/>
              <a:t>Reduction</a:t>
            </a:r>
            <a:r>
              <a:rPr lang="en-AU" dirty="0"/>
              <a:t>: addition of H</a:t>
            </a:r>
            <a:r>
              <a:rPr lang="en-AU" baseline="-25000" dirty="0"/>
              <a:t>2</a:t>
            </a:r>
            <a:r>
              <a:rPr lang="en-AU" dirty="0"/>
              <a:t> or H- ; loss of O or O</a:t>
            </a:r>
            <a:r>
              <a:rPr lang="en-AU" baseline="-25000" dirty="0"/>
              <a:t>2</a:t>
            </a:r>
            <a:r>
              <a:rPr lang="en-AU" dirty="0"/>
              <a:t>; loss of X</a:t>
            </a:r>
            <a:r>
              <a:rPr lang="en-AU" baseline="-25000" dirty="0"/>
              <a:t>2</a:t>
            </a:r>
            <a:r>
              <a:rPr lang="en-AU" dirty="0"/>
              <a:t>. (Neither an oxidation nor reduction: Addition or loss of </a:t>
            </a:r>
            <a:r>
              <a:rPr lang="en-AU" dirty="0" smtClean="0"/>
              <a:t>H+ </a:t>
            </a:r>
            <a:r>
              <a:rPr lang="en-AU" dirty="0"/>
              <a:t>, H</a:t>
            </a:r>
            <a:r>
              <a:rPr lang="en-AU" baseline="-25000" dirty="0"/>
              <a:t>2</a:t>
            </a:r>
            <a:r>
              <a:rPr lang="en-AU" dirty="0"/>
              <a:t>O, HX).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10099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Oxidation of Alcohols</a:t>
            </a:r>
            <a:endParaRPr lang="en-AU" dirty="0"/>
          </a:p>
        </p:txBody>
      </p:sp>
      <p:sp>
        <p:nvSpPr>
          <p:cNvPr id="3" name="Content Placeholder 2"/>
          <p:cNvSpPr>
            <a:spLocks noGrp="1"/>
          </p:cNvSpPr>
          <p:nvPr>
            <p:ph idx="1"/>
          </p:nvPr>
        </p:nvSpPr>
        <p:spPr>
          <a:xfrm>
            <a:off x="381000" y="1219200"/>
            <a:ext cx="8305800" cy="4906963"/>
          </a:xfrm>
        </p:spPr>
        <p:txBody>
          <a:bodyPr/>
          <a:lstStyle/>
          <a:p>
            <a:r>
              <a:rPr lang="en-AU" dirty="0" smtClean="0"/>
              <a:t>In the lab controlled oxidation of alcohol is used to synthesise other organic compounds like aldehydes, ketone and carboxylic acids.</a:t>
            </a:r>
          </a:p>
          <a:p>
            <a:endParaRPr lang="en-AU" dirty="0" smtClean="0"/>
          </a:p>
          <a:p>
            <a:r>
              <a:rPr lang="en-AU" dirty="0" smtClean="0"/>
              <a:t>This achieved by using oxidising agents like acidified KMnO</a:t>
            </a:r>
            <a:r>
              <a:rPr lang="en-AU" baseline="-25000" dirty="0" smtClean="0"/>
              <a:t>4</a:t>
            </a:r>
            <a:r>
              <a:rPr lang="en-AU" dirty="0" smtClean="0"/>
              <a:t> </a:t>
            </a:r>
            <a:r>
              <a:rPr lang="en-AU" baseline="-25000" dirty="0" smtClean="0"/>
              <a:t>(</a:t>
            </a:r>
            <a:r>
              <a:rPr lang="en-AU" baseline="-25000" dirty="0" err="1" smtClean="0"/>
              <a:t>aq</a:t>
            </a:r>
            <a:r>
              <a:rPr lang="en-AU" baseline="-25000" dirty="0" smtClean="0"/>
              <a:t>), </a:t>
            </a:r>
            <a:r>
              <a:rPr lang="en-AU" dirty="0" smtClean="0"/>
              <a:t>K</a:t>
            </a:r>
            <a:r>
              <a:rPr lang="en-AU" baseline="-25000" dirty="0" smtClean="0"/>
              <a:t>2</a:t>
            </a:r>
            <a:r>
              <a:rPr lang="en-AU" dirty="0" smtClean="0"/>
              <a:t>Cr</a:t>
            </a:r>
            <a:r>
              <a:rPr lang="en-AU" baseline="-25000" dirty="0" smtClean="0"/>
              <a:t>2</a:t>
            </a:r>
            <a:r>
              <a:rPr lang="en-AU" dirty="0" smtClean="0"/>
              <a:t>O</a:t>
            </a:r>
            <a:r>
              <a:rPr lang="en-AU" baseline="-25000" dirty="0" smtClean="0"/>
              <a:t>7(</a:t>
            </a:r>
            <a:r>
              <a:rPr lang="en-AU" baseline="-25000" dirty="0" err="1" smtClean="0"/>
              <a:t>aq</a:t>
            </a:r>
            <a:r>
              <a:rPr lang="en-AU" baseline="-25000" dirty="0" smtClean="0"/>
              <a:t>)</a:t>
            </a:r>
            <a:endParaRPr lang="en-AU" baseline="-25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029200"/>
            <a:ext cx="7934325" cy="1381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707604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Oxidation of 1° Alcohols</a:t>
            </a:r>
            <a:endParaRPr lang="en-AU" dirty="0"/>
          </a:p>
        </p:txBody>
      </p:sp>
      <p:sp>
        <p:nvSpPr>
          <p:cNvPr id="3" name="Content Placeholder 2"/>
          <p:cNvSpPr>
            <a:spLocks noGrp="1"/>
          </p:cNvSpPr>
          <p:nvPr>
            <p:ph idx="1"/>
          </p:nvPr>
        </p:nvSpPr>
        <p:spPr>
          <a:xfrm>
            <a:off x="457200" y="1417638"/>
            <a:ext cx="8229600" cy="4708525"/>
          </a:xfrm>
        </p:spPr>
        <p:txBody>
          <a:bodyPr/>
          <a:lstStyle/>
          <a:p>
            <a:pPr>
              <a:spcBef>
                <a:spcPct val="0"/>
              </a:spcBef>
            </a:pPr>
            <a:r>
              <a:rPr lang="en-US" altLang="en-US" dirty="0"/>
              <a:t>Primary alcohols will oxidise when in the presence of a strong </a:t>
            </a:r>
            <a:r>
              <a:rPr lang="en-US" altLang="en-US" dirty="0" err="1"/>
              <a:t>oxidising</a:t>
            </a:r>
            <a:r>
              <a:rPr lang="en-US" altLang="en-US" dirty="0"/>
              <a:t> agent such as acidified permanganate ions (MnO</a:t>
            </a:r>
            <a:r>
              <a:rPr lang="en-US" altLang="en-US" baseline="-25000" dirty="0"/>
              <a:t>4</a:t>
            </a:r>
            <a:r>
              <a:rPr lang="en-US" altLang="en-US" baseline="30000" dirty="0"/>
              <a:t>–</a:t>
            </a:r>
            <a:r>
              <a:rPr lang="en-US" altLang="en-US" dirty="0"/>
              <a:t>) or acidified dichromate ions (Cr</a:t>
            </a:r>
            <a:r>
              <a:rPr lang="en-US" altLang="en-US" baseline="-25000" dirty="0"/>
              <a:t>2</a:t>
            </a:r>
            <a:r>
              <a:rPr lang="en-US" altLang="en-US" dirty="0"/>
              <a:t>O</a:t>
            </a:r>
            <a:r>
              <a:rPr lang="en-US" altLang="en-US" baseline="-25000" dirty="0"/>
              <a:t>7</a:t>
            </a:r>
            <a:r>
              <a:rPr lang="en-US" altLang="en-US" baseline="30000" dirty="0"/>
              <a:t>2–</a:t>
            </a:r>
            <a:r>
              <a:rPr lang="en-US" altLang="en-US" dirty="0"/>
              <a:t>).</a:t>
            </a:r>
          </a:p>
          <a:p>
            <a:pPr>
              <a:spcBef>
                <a:spcPct val="0"/>
              </a:spcBef>
            </a:pPr>
            <a:endParaRPr lang="en-US" altLang="en-US" dirty="0"/>
          </a:p>
          <a:p>
            <a:pPr>
              <a:spcBef>
                <a:spcPct val="0"/>
              </a:spcBef>
            </a:pPr>
            <a:r>
              <a:rPr lang="en-US" altLang="en-US" dirty="0"/>
              <a:t>They oxidise to form an aldehyde, which is then further </a:t>
            </a:r>
            <a:r>
              <a:rPr lang="en-US" altLang="en-US" dirty="0" err="1"/>
              <a:t>oxidised</a:t>
            </a:r>
            <a:r>
              <a:rPr lang="en-US" altLang="en-US" dirty="0"/>
              <a:t> to a carboxylic acid. </a:t>
            </a:r>
            <a:endParaRPr lang="en-US" altLang="en-US" dirty="0" smtClean="0"/>
          </a:p>
          <a:p>
            <a:pPr>
              <a:spcBef>
                <a:spcPct val="0"/>
              </a:spcBef>
            </a:pPr>
            <a:r>
              <a:rPr lang="en-US" altLang="en-US" dirty="0" smtClean="0"/>
              <a:t>[</a:t>
            </a:r>
            <a:r>
              <a:rPr lang="en-US" altLang="en-US" dirty="0"/>
              <a:t>O] = oxidation has occurred.</a:t>
            </a:r>
          </a:p>
          <a:p>
            <a:endParaRPr lang="en-AU"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7556" y="5486400"/>
            <a:ext cx="50688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502161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Alcohols functional group</a:t>
            </a:r>
          </a:p>
        </p:txBody>
      </p:sp>
      <p:sp>
        <p:nvSpPr>
          <p:cNvPr id="29699" name="TextBox 1"/>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dirty="0"/>
              <a:t>Alcohols contain the –OH functional group. This is known as the alcohol or hydroxyl group.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hydroxyl group is reactive and determines the chemical properties of the molecule.</a:t>
            </a:r>
          </a:p>
        </p:txBody>
      </p:sp>
      <p:pic>
        <p:nvPicPr>
          <p:cNvPr id="2970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581400"/>
            <a:ext cx="9144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114800"/>
            <a:ext cx="9144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71463539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43750" cy="2084832"/>
          </a:xfrm>
        </p:spPr>
        <p:txBody>
          <a:bodyPr>
            <a:normAutofit/>
          </a:bodyPr>
          <a:lstStyle/>
          <a:p>
            <a:r>
              <a:rPr lang="en-AU" dirty="0" smtClean="0"/>
              <a:t>Partial oxidation of Primary Alcohols</a:t>
            </a:r>
            <a:endParaRPr lang="en-AU" dirty="0"/>
          </a:p>
        </p:txBody>
      </p:sp>
      <p:sp>
        <p:nvSpPr>
          <p:cNvPr id="3" name="Content Placeholder 2"/>
          <p:cNvSpPr>
            <a:spLocks noGrp="1"/>
          </p:cNvSpPr>
          <p:nvPr>
            <p:ph idx="1"/>
          </p:nvPr>
        </p:nvSpPr>
        <p:spPr>
          <a:xfrm>
            <a:off x="228600" y="1752600"/>
            <a:ext cx="8686800" cy="4876800"/>
          </a:xfrm>
        </p:spPr>
        <p:txBody>
          <a:bodyPr>
            <a:normAutofit fontScale="92500" lnSpcReduction="10000"/>
          </a:bodyPr>
          <a:lstStyle/>
          <a:p>
            <a:r>
              <a:rPr lang="en-AU" dirty="0" smtClean="0"/>
              <a:t>It difficult to achieve because there is a strong tendency for aldehydes to oxidised to carboxylic acids.</a:t>
            </a:r>
          </a:p>
          <a:p>
            <a:r>
              <a:rPr lang="en-AU" dirty="0" smtClean="0"/>
              <a:t>Partial oxidation is favoured by using excess alcohol and a weak oxidising agent like K</a:t>
            </a:r>
            <a:r>
              <a:rPr lang="en-AU" baseline="-25000" dirty="0" smtClean="0"/>
              <a:t>2</a:t>
            </a:r>
            <a:r>
              <a:rPr lang="en-AU" dirty="0" smtClean="0"/>
              <a:t>Cr</a:t>
            </a:r>
            <a:r>
              <a:rPr lang="en-AU" baseline="-25000" dirty="0" smtClean="0"/>
              <a:t>2</a:t>
            </a:r>
            <a:r>
              <a:rPr lang="en-AU" dirty="0" smtClean="0"/>
              <a:t>O</a:t>
            </a:r>
            <a:r>
              <a:rPr lang="en-AU" baseline="-25000" dirty="0" smtClean="0"/>
              <a:t>7</a:t>
            </a:r>
            <a:r>
              <a:rPr lang="en-AU" dirty="0" smtClean="0"/>
              <a:t> </a:t>
            </a:r>
            <a:r>
              <a:rPr lang="en-AU" baseline="-25000" dirty="0" smtClean="0"/>
              <a:t>(</a:t>
            </a:r>
            <a:r>
              <a:rPr lang="en-AU" baseline="-25000" dirty="0" err="1" smtClean="0"/>
              <a:t>aq</a:t>
            </a:r>
            <a:r>
              <a:rPr lang="en-AU" baseline="-25000" dirty="0" smtClean="0"/>
              <a:t>),</a:t>
            </a:r>
            <a:r>
              <a:rPr lang="en-AU" dirty="0" smtClean="0"/>
              <a:t> </a:t>
            </a:r>
            <a:r>
              <a:rPr lang="en-AU" baseline="-25000" dirty="0" smtClean="0"/>
              <a:t> </a:t>
            </a:r>
            <a:r>
              <a:rPr lang="en-AU" dirty="0" smtClean="0"/>
              <a:t>and </a:t>
            </a:r>
            <a:r>
              <a:rPr lang="en-AU" dirty="0"/>
              <a:t>distil off the aldehyde as soon as it forms</a:t>
            </a:r>
            <a:r>
              <a:rPr lang="en-AU" dirty="0" smtClean="0"/>
              <a:t>.</a:t>
            </a:r>
          </a:p>
          <a:p>
            <a:r>
              <a:rPr lang="en-AU" dirty="0"/>
              <a:t>The excess of the alcohol means that there isn't enough oxidising agent present to carry out the second stage. Removing the aldehyde as soon as it is formed means that it doesn't hang around waiting to be oxidised anyway!</a:t>
            </a:r>
            <a:endParaRPr lang="en-AU" dirty="0" smtClean="0"/>
          </a:p>
          <a:p>
            <a:endParaRPr lang="en-AU" baseline="-25000" dirty="0" smtClean="0"/>
          </a:p>
          <a:p>
            <a:endParaRPr lang="en-AU" baseline="-25000" dirty="0" smtClean="0"/>
          </a:p>
          <a:p>
            <a:endParaRPr lang="en-AU" baseline="-25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076189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6" name="Content Placeholder 5"/>
          <p:cNvPicPr>
            <a:picLocks noGrp="1" noChangeAspect="1"/>
          </p:cNvPicPr>
          <p:nvPr>
            <p:ph idx="1"/>
          </p:nvPr>
        </p:nvPicPr>
        <p:blipFill>
          <a:blip r:embed="rId2"/>
          <a:stretch>
            <a:fillRect/>
          </a:stretch>
        </p:blipFill>
        <p:spPr>
          <a:xfrm>
            <a:off x="1109662" y="148964"/>
            <a:ext cx="6924675" cy="2886075"/>
          </a:xfrm>
          <a:prstGeom prst="rect">
            <a:avLst/>
          </a:prstGeom>
        </p:spPr>
      </p:pic>
      <p:sp>
        <p:nvSpPr>
          <p:cNvPr id="4" name="AutoShape 2" descr="http://alevelchem.com/img/aldehyde_preparation.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4" descr="http://alevelchem.com/img/aldehyde_preparation.g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p:cNvPicPr>
            <a:picLocks noChangeAspect="1"/>
          </p:cNvPicPr>
          <p:nvPr/>
        </p:nvPicPr>
        <p:blipFill>
          <a:blip r:embed="rId3"/>
          <a:stretch>
            <a:fillRect/>
          </a:stretch>
        </p:blipFill>
        <p:spPr>
          <a:xfrm>
            <a:off x="4572000" y="2967393"/>
            <a:ext cx="3867150" cy="3496327"/>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887567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a:t>
            </a:r>
            <a:endParaRPr lang="en-AU" dirty="0"/>
          </a:p>
        </p:txBody>
      </p:sp>
      <p:sp>
        <p:nvSpPr>
          <p:cNvPr id="3" name="Content Placeholder 2"/>
          <p:cNvSpPr>
            <a:spLocks noGrp="1"/>
          </p:cNvSpPr>
          <p:nvPr>
            <p:ph idx="1"/>
          </p:nvPr>
        </p:nvSpPr>
        <p:spPr/>
        <p:txBody>
          <a:bodyPr/>
          <a:lstStyle/>
          <a:p>
            <a:r>
              <a:rPr lang="en-AU" dirty="0" smtClean="0"/>
              <a:t>Write down the half oxidation and reduction reaction, and the full redox reaction of propan-1-ol using acidified potassium permanganate KMnO</a:t>
            </a:r>
            <a:r>
              <a:rPr lang="en-AU" baseline="-25000" dirty="0" smtClean="0"/>
              <a:t>4</a:t>
            </a:r>
            <a:r>
              <a:rPr lang="en-AU" dirty="0" smtClean="0"/>
              <a:t> and potassium dichromate K</a:t>
            </a:r>
            <a:r>
              <a:rPr lang="en-AU" baseline="-25000" dirty="0" smtClean="0"/>
              <a:t>2</a:t>
            </a:r>
            <a:r>
              <a:rPr lang="en-AU" dirty="0" smtClean="0"/>
              <a:t>Cr</a:t>
            </a:r>
            <a:r>
              <a:rPr lang="en-AU" baseline="-25000" dirty="0" smtClean="0"/>
              <a:t>2</a:t>
            </a:r>
            <a:r>
              <a:rPr lang="en-AU" dirty="0" smtClean="0"/>
              <a:t>O</a:t>
            </a:r>
            <a:r>
              <a:rPr lang="en-AU" baseline="-25000" dirty="0" smtClean="0"/>
              <a:t>7.</a:t>
            </a:r>
            <a:endParaRPr lang="en-AU" baseline="-25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03270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a:xfrm>
            <a:off x="533400" y="304800"/>
            <a:ext cx="8153400" cy="5821363"/>
          </a:xfrm>
        </p:spPr>
        <p:txBody>
          <a:bodyPr/>
          <a:lstStyle/>
          <a:p>
            <a:r>
              <a:rPr lang="en-AU" dirty="0" smtClean="0"/>
              <a:t>Reduction reaction- </a:t>
            </a:r>
          </a:p>
          <a:p>
            <a:endParaRPr lang="en-AU" dirty="0" smtClean="0"/>
          </a:p>
          <a:p>
            <a:endParaRPr lang="en-AU" dirty="0"/>
          </a:p>
          <a:p>
            <a:r>
              <a:rPr lang="en-AU" dirty="0" smtClean="0"/>
              <a:t>CH</a:t>
            </a:r>
            <a:r>
              <a:rPr lang="en-AU" baseline="-25000" dirty="0" smtClean="0"/>
              <a:t>3</a:t>
            </a:r>
            <a:r>
              <a:rPr lang="en-AU" dirty="0" smtClean="0"/>
              <a:t>CH</a:t>
            </a:r>
            <a:r>
              <a:rPr lang="en-AU" baseline="-25000" dirty="0" smtClean="0"/>
              <a:t>2</a:t>
            </a:r>
            <a:r>
              <a:rPr lang="en-AU" dirty="0" smtClean="0"/>
              <a:t>CH</a:t>
            </a:r>
            <a:r>
              <a:rPr lang="en-AU" baseline="-25000" dirty="0" smtClean="0"/>
              <a:t>2</a:t>
            </a:r>
            <a:r>
              <a:rPr lang="en-AU" dirty="0" smtClean="0"/>
              <a:t>OH </a:t>
            </a:r>
            <a:r>
              <a:rPr lang="en-AU" dirty="0" smtClean="0">
                <a:sym typeface="Wingdings" panose="05000000000000000000" pitchFamily="2" charset="2"/>
              </a:rPr>
              <a:t> CH</a:t>
            </a:r>
            <a:r>
              <a:rPr lang="en-AU" baseline="-25000" dirty="0" smtClean="0">
                <a:sym typeface="Wingdings" panose="05000000000000000000" pitchFamily="2" charset="2"/>
              </a:rPr>
              <a:t>3</a:t>
            </a:r>
            <a:r>
              <a:rPr lang="en-AU" dirty="0" smtClean="0">
                <a:sym typeface="Wingdings" panose="05000000000000000000" pitchFamily="2" charset="2"/>
              </a:rPr>
              <a:t>CH</a:t>
            </a:r>
            <a:r>
              <a:rPr lang="en-AU" baseline="-25000" dirty="0" smtClean="0">
                <a:sym typeface="Wingdings" panose="05000000000000000000" pitchFamily="2" charset="2"/>
              </a:rPr>
              <a:t>2</a:t>
            </a:r>
            <a:r>
              <a:rPr lang="en-AU" dirty="0" smtClean="0">
                <a:sym typeface="Wingdings" panose="05000000000000000000" pitchFamily="2" charset="2"/>
              </a:rPr>
              <a:t>CHO +2H</a:t>
            </a:r>
            <a:r>
              <a:rPr lang="en-AU" baseline="30000" dirty="0" smtClean="0">
                <a:sym typeface="Wingdings" panose="05000000000000000000" pitchFamily="2" charset="2"/>
              </a:rPr>
              <a:t>+</a:t>
            </a:r>
            <a:r>
              <a:rPr lang="en-AU" dirty="0" smtClean="0">
                <a:sym typeface="Wingdings" panose="05000000000000000000" pitchFamily="2" charset="2"/>
              </a:rPr>
              <a:t> + 2e</a:t>
            </a:r>
            <a:r>
              <a:rPr lang="en-AU" baseline="30000" dirty="0" smtClean="0">
                <a:sym typeface="Wingdings" panose="05000000000000000000" pitchFamily="2" charset="2"/>
              </a:rPr>
              <a:t>-</a:t>
            </a:r>
            <a:r>
              <a:rPr lang="en-AU" dirty="0" smtClean="0">
                <a:sym typeface="Wingdings" panose="05000000000000000000" pitchFamily="2" charset="2"/>
              </a:rPr>
              <a:t> (*5)</a:t>
            </a:r>
            <a:endParaRPr lang="en-AU" dirty="0" smtClean="0"/>
          </a:p>
          <a:p>
            <a:endParaRPr lang="en-AU" dirty="0" smtClean="0"/>
          </a:p>
          <a:p>
            <a:r>
              <a:rPr lang="en-AU" dirty="0" smtClean="0"/>
              <a:t>Full redox reaction-</a:t>
            </a:r>
          </a:p>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46005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2943224"/>
            <a:ext cx="4724400" cy="461665"/>
          </a:xfrm>
          <a:prstGeom prst="rect">
            <a:avLst/>
          </a:prstGeom>
          <a:noFill/>
        </p:spPr>
        <p:txBody>
          <a:bodyPr wrap="square" rtlCol="0">
            <a:spAutoFit/>
          </a:bodyPr>
          <a:lstStyle/>
          <a:p>
            <a:r>
              <a:rPr lang="en-AU" sz="2400" dirty="0" smtClean="0"/>
              <a:t>Oxidation reaction</a:t>
            </a:r>
            <a:endParaRPr lang="en-AU" sz="24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14800"/>
            <a:ext cx="68770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953000"/>
            <a:ext cx="7881937" cy="1372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010517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339332"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38600"/>
            <a:ext cx="7696200" cy="1544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80061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15962"/>
          </a:xfrm>
        </p:spPr>
        <p:txBody>
          <a:bodyPr>
            <a:normAutofit fontScale="90000"/>
          </a:bodyPr>
          <a:lstStyle/>
          <a:p>
            <a:r>
              <a:rPr lang="en-AU" dirty="0" smtClean="0"/>
              <a:t>Complete Oxidation of Primary Alcohol</a:t>
            </a:r>
            <a:endParaRPr lang="en-AU"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71299"/>
            <a:ext cx="8489809"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87826"/>
            <a:ext cx="66960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 y="2514600"/>
            <a:ext cx="76009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9729" y="3769096"/>
            <a:ext cx="44291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 y="3399764"/>
            <a:ext cx="4267200" cy="369332"/>
          </a:xfrm>
          <a:prstGeom prst="rect">
            <a:avLst/>
          </a:prstGeom>
          <a:noFill/>
        </p:spPr>
        <p:txBody>
          <a:bodyPr wrap="square" rtlCol="0">
            <a:spAutoFit/>
          </a:bodyPr>
          <a:lstStyle/>
          <a:p>
            <a:r>
              <a:rPr lang="en-AU" dirty="0" smtClean="0"/>
              <a:t>Overall reaction-</a:t>
            </a:r>
            <a:endParaRPr lang="en-AU" dirty="0"/>
          </a:p>
        </p:txBody>
      </p:sp>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029200"/>
            <a:ext cx="6119812" cy="143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713718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Complete oxidation of primary alcohol</a:t>
            </a:r>
            <a:endParaRPr lang="en-AU" dirty="0"/>
          </a:p>
        </p:txBody>
      </p:sp>
      <p:sp>
        <p:nvSpPr>
          <p:cNvPr id="4" name="AutoShape 2" descr="https://www.cliffsnotes.com/assets/22974.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4" descr="https://www.cliffsnotes.com/assets/22974.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5867400" cy="288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14400" y="1676400"/>
            <a:ext cx="5257800" cy="369332"/>
          </a:xfrm>
          <a:prstGeom prst="rect">
            <a:avLst/>
          </a:prstGeom>
          <a:noFill/>
        </p:spPr>
        <p:txBody>
          <a:bodyPr wrap="square" rtlCol="0">
            <a:spAutoFit/>
          </a:bodyPr>
          <a:lstStyle/>
          <a:p>
            <a:r>
              <a:rPr lang="en-AU" dirty="0" smtClean="0"/>
              <a:t>1. Excess of oxidising agents like KMnO</a:t>
            </a:r>
            <a:r>
              <a:rPr lang="en-AU" baseline="-25000" dirty="0" smtClean="0"/>
              <a:t>4</a:t>
            </a:r>
            <a:r>
              <a:rPr lang="en-AU" dirty="0" smtClean="0"/>
              <a:t> and Kr</a:t>
            </a:r>
            <a:r>
              <a:rPr lang="en-AU" baseline="-25000" dirty="0" smtClean="0"/>
              <a:t>2</a:t>
            </a:r>
            <a:r>
              <a:rPr lang="en-AU" dirty="0" smtClean="0"/>
              <a:t>Cr</a:t>
            </a:r>
            <a:r>
              <a:rPr lang="en-AU" baseline="-25000" dirty="0" smtClean="0"/>
              <a:t>2</a:t>
            </a:r>
            <a:r>
              <a:rPr lang="en-AU" dirty="0" smtClean="0"/>
              <a:t>O</a:t>
            </a:r>
            <a:r>
              <a:rPr lang="en-AU" baseline="-25000" dirty="0" smtClean="0"/>
              <a:t>7</a:t>
            </a:r>
            <a:endParaRPr lang="en-AU" baseline="-25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349612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52400" y="152400"/>
            <a:ext cx="8458200" cy="990600"/>
          </a:xfrm>
        </p:spPr>
        <p:txBody>
          <a:bodyPr>
            <a:normAutofit/>
          </a:bodyPr>
          <a:lstStyle/>
          <a:p>
            <a:pPr eaLnBrk="1" hangingPunct="1"/>
            <a:r>
              <a:rPr lang="en-US" altLang="en-US" sz="2800" b="1" dirty="0" smtClean="0">
                <a:solidFill>
                  <a:srgbClr val="FF0000"/>
                </a:solidFill>
                <a:cs typeface="Arial" charset="0"/>
              </a:rPr>
              <a:t>Oxidation of  Secondary alcohols</a:t>
            </a:r>
          </a:p>
        </p:txBody>
      </p:sp>
      <p:sp>
        <p:nvSpPr>
          <p:cNvPr id="24579" name="TextBox 1"/>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dirty="0"/>
              <a:t>Secondary alcohols oxidise to form ketones. There is no further oxidation of a ketone.</a:t>
            </a:r>
          </a:p>
          <a:p>
            <a:pPr eaLnBrk="1" hangingPunct="1">
              <a:lnSpc>
                <a:spcPct val="100000"/>
              </a:lnSpc>
              <a:spcBef>
                <a:spcPct val="0"/>
              </a:spcBef>
            </a:pPr>
            <a:endParaRPr lang="en-US" altLang="en-US" sz="2800" dirty="0"/>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Tertiary alcohols do not oxidise.</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This reaction can be used to distinguish a tertiary alcohol from a primary/secondary alcohol as the </a:t>
            </a:r>
            <a:r>
              <a:rPr lang="en-US" altLang="en-US" sz="2800" dirty="0" err="1"/>
              <a:t>oxidising</a:t>
            </a:r>
            <a:r>
              <a:rPr lang="en-US" altLang="en-US" sz="2800" dirty="0"/>
              <a:t> agents show a distinct </a:t>
            </a:r>
            <a:r>
              <a:rPr lang="en-US" altLang="en-US" sz="2800" dirty="0" err="1"/>
              <a:t>colour</a:t>
            </a:r>
            <a:r>
              <a:rPr lang="en-US" altLang="en-US" sz="2800" dirty="0"/>
              <a:t> change when a reaction occurs. For example, dichromate ions (orange) form chromium ions (green).</a:t>
            </a:r>
          </a:p>
        </p:txBody>
      </p:sp>
      <p:pic>
        <p:nvPicPr>
          <p:cNvPr id="2458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09800"/>
            <a:ext cx="27447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89299087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Oxidation of secondary alcohols </a:t>
            </a:r>
            <a:endParaRPr lang="en-AU"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312" y="1805781"/>
            <a:ext cx="79533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860217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AU" dirty="0" smtClean="0"/>
              <a:t>Examples</a:t>
            </a:r>
            <a:br>
              <a:rPr lang="en-AU" dirty="0" smtClean="0"/>
            </a:br>
            <a:endParaRPr lang="en-AU" dirty="0"/>
          </a:p>
        </p:txBody>
      </p:sp>
      <p:pic>
        <p:nvPicPr>
          <p:cNvPr id="1026" name="Picture 2" descr="http://chemwiki.ucdavis.edu/@api/deki/files/27106/=ketone.jpg?revisi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838200"/>
            <a:ext cx="8267700" cy="196771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https://www.cliffsnotes.com/assets/22973.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8800" y="2916061"/>
            <a:ext cx="5486400" cy="3770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94948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639762"/>
          </a:xfrm>
        </p:spPr>
        <p:txBody>
          <a:bodyPr>
            <a:normAutofit fontScale="90000"/>
          </a:bodyPr>
          <a:lstStyle/>
          <a:p>
            <a:r>
              <a:rPr lang="en-AU" b="1" dirty="0" smtClean="0">
                <a:solidFill>
                  <a:srgbClr val="FF0000"/>
                </a:solidFill>
              </a:rPr>
              <a:t>Uses of alcohols </a:t>
            </a:r>
            <a:endParaRPr lang="en-AU" b="1" dirty="0">
              <a:solidFill>
                <a:srgbClr val="FF0000"/>
              </a:solidFill>
            </a:endParaRPr>
          </a:p>
        </p:txBody>
      </p:sp>
      <p:sp>
        <p:nvSpPr>
          <p:cNvPr id="3" name="Content Placeholder 2"/>
          <p:cNvSpPr>
            <a:spLocks noGrp="1"/>
          </p:cNvSpPr>
          <p:nvPr>
            <p:ph idx="1"/>
          </p:nvPr>
        </p:nvSpPr>
        <p:spPr>
          <a:xfrm>
            <a:off x="228600" y="1066800"/>
            <a:ext cx="8458200" cy="5486400"/>
          </a:xfrm>
        </p:spPr>
        <p:txBody>
          <a:bodyPr>
            <a:normAutofit fontScale="92500" lnSpcReduction="20000"/>
          </a:bodyPr>
          <a:lstStyle/>
          <a:p>
            <a:r>
              <a:rPr lang="en-AU" b="1" dirty="0" smtClean="0"/>
              <a:t>Drinks-</a:t>
            </a:r>
            <a:r>
              <a:rPr lang="en-AU" dirty="0" smtClean="0"/>
              <a:t>The </a:t>
            </a:r>
            <a:r>
              <a:rPr lang="en-AU" dirty="0"/>
              <a:t>"alcohol" in alcoholic drinks is simply ethanol</a:t>
            </a:r>
            <a:r>
              <a:rPr lang="en-AU" dirty="0" smtClean="0"/>
              <a:t>. </a:t>
            </a:r>
            <a:r>
              <a:rPr lang="en-AU" dirty="0"/>
              <a:t>methanol is poisonous, industrial methylated spirits are unfit to </a:t>
            </a:r>
            <a:r>
              <a:rPr lang="en-AU" dirty="0" smtClean="0"/>
              <a:t>drink</a:t>
            </a:r>
            <a:r>
              <a:rPr lang="en-AU" dirty="0"/>
              <a:t>.</a:t>
            </a:r>
            <a:endParaRPr lang="en-AU" dirty="0" smtClean="0"/>
          </a:p>
          <a:p>
            <a:r>
              <a:rPr lang="en-AU" b="1" dirty="0"/>
              <a:t>As a </a:t>
            </a:r>
            <a:r>
              <a:rPr lang="en-AU" b="1" dirty="0" smtClean="0"/>
              <a:t>fuel-</a:t>
            </a:r>
            <a:r>
              <a:rPr lang="en-AU" dirty="0" smtClean="0"/>
              <a:t>Ethanol </a:t>
            </a:r>
            <a:r>
              <a:rPr lang="en-AU" dirty="0"/>
              <a:t>burns to give carbon dioxide and water and can be used as a fuel in its own right, or in mixtures with petrol (gasoline). "Gasohol" is a petrol / ethanol mixture containing about 10 - 20% ethanol</a:t>
            </a:r>
            <a:r>
              <a:rPr lang="en-AU" dirty="0" smtClean="0"/>
              <a:t>.</a:t>
            </a:r>
          </a:p>
          <a:p>
            <a:r>
              <a:rPr lang="en-AU" b="1" dirty="0"/>
              <a:t>As a </a:t>
            </a:r>
            <a:r>
              <a:rPr lang="en-AU" b="1" dirty="0" smtClean="0"/>
              <a:t>solvent-</a:t>
            </a:r>
            <a:r>
              <a:rPr lang="en-AU" dirty="0" smtClean="0"/>
              <a:t>Ethanol </a:t>
            </a:r>
            <a:r>
              <a:rPr lang="en-AU" dirty="0"/>
              <a:t>is widely used as a solvent. It is relatively safe, and can be used to dissolve many organic compounds which are insoluble in water. It is used, for example, in many perfumes and cosmetics.</a:t>
            </a:r>
          </a:p>
          <a:p>
            <a:endParaRPr lang="en-AU" dirty="0"/>
          </a:p>
          <a:p>
            <a:endParaRPr lang="en-AU"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704265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Reduction summary of oxidising agents</a:t>
            </a:r>
            <a:endParaRPr lang="en-AU"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912312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457200" y="304800"/>
            <a:ext cx="8229600" cy="5821363"/>
          </a:xfrm>
        </p:spPr>
        <p:txBody>
          <a:bodyPr>
            <a:normAutofit lnSpcReduction="10000"/>
          </a:bodyPr>
          <a:lstStyle/>
          <a:p>
            <a:r>
              <a:rPr lang="en-AU" b="1" dirty="0">
                <a:solidFill>
                  <a:srgbClr val="FF0000"/>
                </a:solidFill>
              </a:rPr>
              <a:t>Polarity and Boiling Point</a:t>
            </a:r>
            <a:r>
              <a:rPr lang="en-AU" b="1" dirty="0"/>
              <a:t>:</a:t>
            </a:r>
            <a:endParaRPr lang="en-AU" dirty="0"/>
          </a:p>
          <a:p>
            <a:r>
              <a:rPr lang="en-AU" dirty="0"/>
              <a:t>The polarity of the molecules determines the forces of attraction between the molecules in the liquid state. Polar molecules are attracted by the opposite charge effect (the positive end of one molecule is attracted to the negative end of another molecule. Molecules have different degrees of polarity as determined by the functional group present.</a:t>
            </a:r>
          </a:p>
          <a:p>
            <a:r>
              <a:rPr lang="en-AU" b="1" dirty="0">
                <a:solidFill>
                  <a:srgbClr val="FF0000"/>
                </a:solidFill>
              </a:rPr>
              <a:t>Principle</a:t>
            </a:r>
            <a:r>
              <a:rPr lang="en-AU" b="1" dirty="0"/>
              <a:t>: The greater the forces of attraction the higher the boiling point or the greater the polarity the higher the boiling point.</a:t>
            </a:r>
            <a:endParaRPr lang="en-AU"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423915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Aldehydes and ketones</a:t>
            </a:r>
            <a:endParaRPr lang="en-AU" dirty="0"/>
          </a:p>
        </p:txBody>
      </p:sp>
      <p:sp>
        <p:nvSpPr>
          <p:cNvPr id="3" name="Content Placeholder 2"/>
          <p:cNvSpPr>
            <a:spLocks noGrp="1"/>
          </p:cNvSpPr>
          <p:nvPr>
            <p:ph idx="1"/>
          </p:nvPr>
        </p:nvSpPr>
        <p:spPr>
          <a:xfrm>
            <a:off x="533400" y="1295400"/>
            <a:ext cx="8153400" cy="4830763"/>
          </a:xfrm>
        </p:spPr>
        <p:txBody>
          <a:bodyPr/>
          <a:lstStyle/>
          <a:p>
            <a:r>
              <a:rPr lang="en-AU" b="1" dirty="0"/>
              <a:t>Aldehydes and ketones as carbonyl </a:t>
            </a:r>
            <a:r>
              <a:rPr lang="en-AU" b="1" dirty="0" smtClean="0"/>
              <a:t>compounds </a:t>
            </a:r>
            <a:r>
              <a:rPr lang="en-US" altLang="en-US" dirty="0"/>
              <a:t>A carbon with a double bond to an oxygen atom is a </a:t>
            </a:r>
            <a:r>
              <a:rPr lang="en-US" altLang="en-US" b="1" dirty="0">
                <a:solidFill>
                  <a:srgbClr val="FF0000"/>
                </a:solidFill>
              </a:rPr>
              <a:t>carbonyl </a:t>
            </a:r>
            <a:r>
              <a:rPr lang="en-US" altLang="en-US" dirty="0"/>
              <a:t>group. </a:t>
            </a:r>
            <a:endParaRPr lang="en-AU" dirty="0"/>
          </a:p>
          <a:p>
            <a:r>
              <a:rPr lang="en-AU" dirty="0"/>
              <a:t>Aldehydes and ketones are simple compounds which contain </a:t>
            </a:r>
            <a:r>
              <a:rPr lang="en-AU" dirty="0" smtClean="0"/>
              <a:t>a </a:t>
            </a:r>
            <a:r>
              <a:rPr lang="en-AU" b="1" i="1" dirty="0" smtClean="0"/>
              <a:t>carbonyl </a:t>
            </a:r>
            <a:r>
              <a:rPr lang="en-AU" b="1" i="1" dirty="0"/>
              <a:t>group</a:t>
            </a:r>
            <a:r>
              <a:rPr lang="en-AU" dirty="0"/>
              <a:t> - a carbon-oxygen double bond</a:t>
            </a:r>
            <a:r>
              <a:rPr lang="en-AU" dirty="0" smtClean="0"/>
              <a:t>. </a:t>
            </a:r>
            <a:r>
              <a:rPr lang="en-AU" b="1" dirty="0" smtClean="0">
                <a:solidFill>
                  <a:srgbClr val="FF0000"/>
                </a:solidFill>
              </a:rPr>
              <a:t>&gt;C=O</a:t>
            </a:r>
            <a:endParaRPr lang="en-AU" b="1" dirty="0">
              <a:solidFill>
                <a:srgbClr val="FF0000"/>
              </a:solidFill>
            </a:endParaRPr>
          </a:p>
          <a:p>
            <a:r>
              <a:rPr lang="en-AU" dirty="0"/>
              <a:t>In aldehydes, </a:t>
            </a:r>
            <a:r>
              <a:rPr lang="en-AU" b="1" i="1" dirty="0"/>
              <a:t>the carbonyl group has a hydrogen atom attached to it</a:t>
            </a:r>
            <a:r>
              <a:rPr lang="en-AU"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886700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Aldehyde/ketone group Nomenclature</a:t>
            </a:r>
          </a:p>
        </p:txBody>
      </p:sp>
      <p:sp>
        <p:nvSpPr>
          <p:cNvPr id="26627" name="TextBox 1"/>
          <p:cNvSpPr txBox="1">
            <a:spLocks noChangeArrowheads="1"/>
          </p:cNvSpPr>
          <p:nvPr/>
        </p:nvSpPr>
        <p:spPr bwMode="auto">
          <a:xfrm>
            <a:off x="447675" y="1143000"/>
            <a:ext cx="8305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dirty="0" smtClean="0"/>
              <a:t>In </a:t>
            </a:r>
            <a:r>
              <a:rPr lang="en-US" altLang="en-US" sz="2800" dirty="0"/>
              <a:t>the aldehyde the carbonyl is terminal (at the end of the chain). In the ketone the carbonyl is on a carbon in the middle of the chain.</a:t>
            </a:r>
          </a:p>
        </p:txBody>
      </p:sp>
      <p:pic>
        <p:nvPicPr>
          <p:cNvPr id="2662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136900"/>
            <a:ext cx="9144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74" y="3657600"/>
            <a:ext cx="90392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2795431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Naming aldehydes and ketones</a:t>
            </a:r>
          </a:p>
        </p:txBody>
      </p:sp>
      <p:sp>
        <p:nvSpPr>
          <p:cNvPr id="27651" name="TextBox 1"/>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tabLst>
                <a:tab pos="722313" algn="l"/>
              </a:tabLst>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tabLst>
                <a:tab pos="722313" algn="l"/>
              </a:tabLst>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tabLst>
                <a:tab pos="722313" algn="l"/>
              </a:tabLst>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tabLst>
                <a:tab pos="722313" algn="l"/>
              </a:tabLst>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tabLst>
                <a:tab pos="722313" algn="l"/>
              </a:tabLst>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tabLst>
                <a:tab pos="722313" algn="l"/>
              </a:tabLst>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1	Locate the longest carbon chain that contains 	the carbonyl group.</a:t>
            </a:r>
          </a:p>
          <a:p>
            <a:pPr eaLnBrk="1" hangingPunct="1">
              <a:lnSpc>
                <a:spcPct val="100000"/>
              </a:lnSpc>
              <a:spcBef>
                <a:spcPct val="0"/>
              </a:spcBef>
            </a:pPr>
            <a:r>
              <a:rPr lang="en-US" altLang="en-US" sz="2800"/>
              <a:t>2	Delete the ‘e’ from the alkane and add ‘al’ for 	an aldehyde and ‘one’ for a ketone.</a:t>
            </a:r>
          </a:p>
          <a:p>
            <a:pPr eaLnBrk="1" hangingPunct="1">
              <a:lnSpc>
                <a:spcPct val="100000"/>
              </a:lnSpc>
              <a:spcBef>
                <a:spcPct val="0"/>
              </a:spcBef>
            </a:pPr>
            <a:r>
              <a:rPr lang="en-US" altLang="en-US" sz="2800"/>
              <a:t>3	Number the carbons in the chain so the 	carbonyl group has the smallest number, the 	aldehyde will always be a 1 so does not need 	to be allocated a number. Number the ketone 	according to position: 2-butanone</a:t>
            </a:r>
          </a:p>
          <a:p>
            <a:pPr eaLnBrk="1" hangingPunct="1">
              <a:lnSpc>
                <a:spcPct val="100000"/>
              </a:lnSpc>
              <a:spcBef>
                <a:spcPct val="0"/>
              </a:spcBef>
            </a:pPr>
            <a:r>
              <a:rPr lang="en-US" altLang="en-US" sz="2800"/>
              <a:t>4	Name any alkyl side chains according to 	position and length: 3-methyl-2-butanone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89939176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Aldehydes and Ketones</a:t>
            </a:r>
            <a:endParaRPr lang="en-AU" dirty="0"/>
          </a:p>
        </p:txBody>
      </p:sp>
      <p:sp>
        <p:nvSpPr>
          <p:cNvPr id="3" name="Content Placeholder 2"/>
          <p:cNvSpPr>
            <a:spLocks noGrp="1"/>
          </p:cNvSpPr>
          <p:nvPr>
            <p:ph idx="1"/>
          </p:nvPr>
        </p:nvSpPr>
        <p:spPr>
          <a:xfrm>
            <a:off x="304800" y="1219200"/>
            <a:ext cx="8382000" cy="4906963"/>
          </a:xfrm>
        </p:spPr>
        <p:txBody>
          <a:bodyPr>
            <a:normAutofit/>
          </a:bodyPr>
          <a:lstStyle/>
          <a:p>
            <a:r>
              <a:rPr lang="en-AU" b="1" dirty="0">
                <a:solidFill>
                  <a:srgbClr val="FF0000"/>
                </a:solidFill>
              </a:rPr>
              <a:t>Bonding and reactivity</a:t>
            </a:r>
            <a:endParaRPr lang="en-AU" dirty="0">
              <a:solidFill>
                <a:srgbClr val="FF0000"/>
              </a:solidFill>
            </a:endParaRPr>
          </a:p>
          <a:p>
            <a:r>
              <a:rPr lang="en-AU" b="1" dirty="0">
                <a:solidFill>
                  <a:srgbClr val="FF0000"/>
                </a:solidFill>
              </a:rPr>
              <a:t>Bonding in the carbonyl group</a:t>
            </a:r>
            <a:endParaRPr lang="en-AU" dirty="0">
              <a:solidFill>
                <a:srgbClr val="FF0000"/>
              </a:solidFill>
            </a:endParaRPr>
          </a:p>
          <a:p>
            <a:r>
              <a:rPr lang="en-AU" dirty="0"/>
              <a:t>Oxygen is far more electronegative than carbon and so has a strong tendency to pull electrons in a carbon-oxygen bond towards itself. One of the two pairs of electrons that make up a carbon-oxygen double bond is even more easily pulled towards the oxygen. That makes the carbon-oxygen double bond very highly polar.</a:t>
            </a:r>
          </a:p>
          <a:p>
            <a:endParaRPr lang="en-AU" dirty="0"/>
          </a:p>
        </p:txBody>
      </p:sp>
      <p:pic>
        <p:nvPicPr>
          <p:cNvPr id="1028" name="Picture 4" descr="http://images.tutorvista.com/content/oxygen-ii/carbonyl-group-polar-bo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43000"/>
            <a:ext cx="1600200" cy="122484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88124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Physical Properties of aldehydes and ketones</a:t>
            </a:r>
          </a:p>
        </p:txBody>
      </p:sp>
      <p:sp>
        <p:nvSpPr>
          <p:cNvPr id="28675" name="TextBox 1"/>
          <p:cNvSpPr txBox="1">
            <a:spLocks noChangeArrowheads="1"/>
          </p:cNvSpPr>
          <p:nvPr/>
        </p:nvSpPr>
        <p:spPr bwMode="auto">
          <a:xfrm>
            <a:off x="228600" y="1143000"/>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The carbonyl group is highly polar because of the electronegativity difference between the carbon and oxygen atoms.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Dipole-dipole bonds form between molecules with carbonyl groups giving higher melting and boiling points than simple hydrocarbon molecules with dispersion forces.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As the carbonyl group can also form bonds with water, smaller aldehydes and ketones are water soluble.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1905087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Aldehydes physical properties</a:t>
            </a:r>
            <a:endParaRPr lang="en-AU" dirty="0"/>
          </a:p>
        </p:txBody>
      </p:sp>
      <p:sp>
        <p:nvSpPr>
          <p:cNvPr id="3" name="Content Placeholder 2"/>
          <p:cNvSpPr>
            <a:spLocks noGrp="1"/>
          </p:cNvSpPr>
          <p:nvPr>
            <p:ph idx="1"/>
          </p:nvPr>
        </p:nvSpPr>
        <p:spPr>
          <a:xfrm>
            <a:off x="381000" y="1143000"/>
            <a:ext cx="8305800" cy="4983163"/>
          </a:xfrm>
        </p:spPr>
        <p:txBody>
          <a:bodyPr>
            <a:normAutofit/>
          </a:bodyPr>
          <a:lstStyle/>
          <a:p>
            <a:r>
              <a:rPr lang="en-AU" b="1" dirty="0"/>
              <a:t>Boiling points</a:t>
            </a:r>
            <a:endParaRPr lang="en-AU" dirty="0"/>
          </a:p>
          <a:p>
            <a:r>
              <a:rPr lang="en-AU" dirty="0"/>
              <a:t>Methanal is a gas (boiling point -21°C), and </a:t>
            </a:r>
            <a:r>
              <a:rPr lang="en-AU" dirty="0" err="1"/>
              <a:t>ethanal</a:t>
            </a:r>
            <a:r>
              <a:rPr lang="en-AU" dirty="0"/>
              <a:t> has a boiling point of +21°C. That means that </a:t>
            </a:r>
            <a:r>
              <a:rPr lang="en-AU" dirty="0" err="1"/>
              <a:t>ethanal</a:t>
            </a:r>
            <a:r>
              <a:rPr lang="en-AU" dirty="0"/>
              <a:t> boils at close to room temperature.</a:t>
            </a:r>
          </a:p>
          <a:p>
            <a:r>
              <a:rPr lang="en-AU" dirty="0"/>
              <a:t>The other aldehydes </a:t>
            </a:r>
            <a:r>
              <a:rPr lang="en-AU" dirty="0" smtClean="0"/>
              <a:t>are </a:t>
            </a:r>
            <a:r>
              <a:rPr lang="en-AU" dirty="0"/>
              <a:t>liquids, with boiling points rising as the molecules get bigger.</a:t>
            </a:r>
          </a:p>
          <a:p>
            <a:r>
              <a:rPr lang="en-AU" dirty="0"/>
              <a:t>The size of the boiling point is governed by the strengths of the intermolecular forces.</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44312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600" b="1" i="1" dirty="0">
                <a:solidFill>
                  <a:srgbClr val="FF0000"/>
                </a:solidFill>
              </a:rPr>
              <a:t>van der Waals </a:t>
            </a:r>
            <a:r>
              <a:rPr lang="en-AU" sz="3600" b="1" i="1" dirty="0" smtClean="0">
                <a:solidFill>
                  <a:srgbClr val="FF0000"/>
                </a:solidFill>
              </a:rPr>
              <a:t>&amp; dipole-dipole </a:t>
            </a:r>
            <a:r>
              <a:rPr lang="en-AU" sz="3600" b="1" i="1" dirty="0">
                <a:solidFill>
                  <a:srgbClr val="FF0000"/>
                </a:solidFill>
              </a:rPr>
              <a:t>attractions</a:t>
            </a:r>
            <a:r>
              <a:rPr lang="en-AU" sz="3600" dirty="0">
                <a:solidFill>
                  <a:srgbClr val="FF0000"/>
                </a:solidFill>
              </a:rPr>
              <a:t/>
            </a:r>
            <a:br>
              <a:rPr lang="en-AU" sz="3600" dirty="0">
                <a:solidFill>
                  <a:srgbClr val="FF0000"/>
                </a:solidFill>
              </a:rPr>
            </a:br>
            <a:endParaRPr lang="en-AU" sz="3600" dirty="0">
              <a:solidFill>
                <a:srgbClr val="FF0000"/>
              </a:solidFill>
            </a:endParaRPr>
          </a:p>
        </p:txBody>
      </p:sp>
      <p:sp>
        <p:nvSpPr>
          <p:cNvPr id="3" name="Content Placeholder 2"/>
          <p:cNvSpPr>
            <a:spLocks noGrp="1"/>
          </p:cNvSpPr>
          <p:nvPr>
            <p:ph idx="1"/>
          </p:nvPr>
        </p:nvSpPr>
        <p:spPr>
          <a:xfrm>
            <a:off x="304800" y="1219200"/>
            <a:ext cx="8382000" cy="4906963"/>
          </a:xfrm>
        </p:spPr>
        <p:txBody>
          <a:bodyPr>
            <a:normAutofit lnSpcReduction="10000"/>
          </a:bodyPr>
          <a:lstStyle/>
          <a:p>
            <a:r>
              <a:rPr lang="en-AU" dirty="0" smtClean="0"/>
              <a:t>Both </a:t>
            </a:r>
            <a:r>
              <a:rPr lang="en-AU" dirty="0"/>
              <a:t>aldehydes and ketones are polar molecules because of the presence of the carbon-oxygen double bond. As well as the dispersion forces, there will also be attractions between the permanent dipoles on nearby molecules.</a:t>
            </a:r>
          </a:p>
          <a:p>
            <a:r>
              <a:rPr lang="en-AU" dirty="0"/>
              <a:t>That means that the boiling points will be higher than those of similarly sized hydrocarbons - which only have dispersion forces.</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505434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228600" y="152400"/>
            <a:ext cx="8458200" cy="5973763"/>
          </a:xfrm>
        </p:spPr>
        <p:txBody>
          <a:bodyPr/>
          <a:lstStyle/>
          <a:p>
            <a:r>
              <a:rPr lang="en-AU" sz="2800" dirty="0"/>
              <a:t>It is interesting to compare three similarly sized molecules. They have similar lengths, and similar (although not identical) numbers of electrons.</a:t>
            </a:r>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903753806"/>
              </p:ext>
            </p:extLst>
          </p:nvPr>
        </p:nvGraphicFramePr>
        <p:xfrm>
          <a:off x="914400" y="1524000"/>
          <a:ext cx="6477000" cy="1859280"/>
        </p:xfrm>
        <a:graphic>
          <a:graphicData uri="http://schemas.openxmlformats.org/drawingml/2006/table">
            <a:tbl>
              <a:tblPr firstRow="1" bandRow="1">
                <a:tableStyleId>{5C22544A-7EE6-4342-B048-85BDC9FD1C3A}</a:tableStyleId>
              </a:tblPr>
              <a:tblGrid>
                <a:gridCol w="2159000">
                  <a:extLst>
                    <a:ext uri="{9D8B030D-6E8A-4147-A177-3AD203B41FA5}">
                      <a16:colId xmlns:a16="http://schemas.microsoft.com/office/drawing/2014/main" xmlns="" val="20000"/>
                    </a:ext>
                  </a:extLst>
                </a:gridCol>
                <a:gridCol w="2159000">
                  <a:extLst>
                    <a:ext uri="{9D8B030D-6E8A-4147-A177-3AD203B41FA5}">
                      <a16:colId xmlns:a16="http://schemas.microsoft.com/office/drawing/2014/main" xmlns="" val="20001"/>
                    </a:ext>
                  </a:extLst>
                </a:gridCol>
                <a:gridCol w="2159000">
                  <a:extLst>
                    <a:ext uri="{9D8B030D-6E8A-4147-A177-3AD203B41FA5}">
                      <a16:colId xmlns:a16="http://schemas.microsoft.com/office/drawing/2014/main" xmlns="" val="20002"/>
                    </a:ext>
                  </a:extLst>
                </a:gridCol>
              </a:tblGrid>
              <a:tr h="302361">
                <a:tc>
                  <a:txBody>
                    <a:bodyPr/>
                    <a:lstStyle/>
                    <a:p>
                      <a:pPr algn="ctr"/>
                      <a:r>
                        <a:rPr lang="en-AU" dirty="0">
                          <a:latin typeface="Helvetica, Arial"/>
                        </a:rPr>
                        <a:t>molecule</a:t>
                      </a:r>
                      <a:endParaRPr lang="en-AU" dirty="0"/>
                    </a:p>
                  </a:txBody>
                  <a:tcPr marL="95250" marR="95250" marT="95250" marB="95250" anchor="ctr"/>
                </a:tc>
                <a:tc>
                  <a:txBody>
                    <a:bodyPr/>
                    <a:lstStyle/>
                    <a:p>
                      <a:pPr algn="ctr"/>
                      <a:r>
                        <a:rPr lang="en-AU">
                          <a:latin typeface="Helvetica, Arial"/>
                        </a:rPr>
                        <a:t>type</a:t>
                      </a:r>
                      <a:endParaRPr lang="en-AU"/>
                    </a:p>
                  </a:txBody>
                  <a:tcPr marL="95250" marR="95250" marT="95250" marB="95250" anchor="ctr"/>
                </a:tc>
                <a:tc>
                  <a:txBody>
                    <a:bodyPr/>
                    <a:lstStyle/>
                    <a:p>
                      <a:pPr algn="ctr"/>
                      <a:r>
                        <a:rPr lang="en-AU" dirty="0">
                          <a:latin typeface="Helvetica, Arial"/>
                        </a:rPr>
                        <a:t>boiling point (°C)</a:t>
                      </a:r>
                      <a:endParaRPr lang="en-AU" dirty="0"/>
                    </a:p>
                  </a:txBody>
                  <a:tcPr marL="95250" marR="95250" marT="95250" marB="95250" anchor="ctr"/>
                </a:tc>
                <a:extLst>
                  <a:ext uri="{0D108BD9-81ED-4DB2-BD59-A6C34878D82A}">
                    <a16:rowId xmlns:a16="http://schemas.microsoft.com/office/drawing/2014/main" xmlns="" val="10000"/>
                  </a:ext>
                </a:extLst>
              </a:tr>
              <a:tr h="280213">
                <a:tc>
                  <a:txBody>
                    <a:bodyPr/>
                    <a:lstStyle/>
                    <a:p>
                      <a:pPr algn="ctr"/>
                      <a:r>
                        <a:rPr lang="en-AU" dirty="0">
                          <a:latin typeface="Helvetica, Arial"/>
                        </a:rPr>
                        <a:t>CH</a:t>
                      </a:r>
                      <a:r>
                        <a:rPr lang="en-AU" baseline="-25000" dirty="0">
                          <a:latin typeface="Helvetica, Arial"/>
                        </a:rPr>
                        <a:t>3</a:t>
                      </a:r>
                      <a:r>
                        <a:rPr lang="en-AU" dirty="0">
                          <a:latin typeface="Helvetica, Arial"/>
                        </a:rPr>
                        <a:t>CH</a:t>
                      </a:r>
                      <a:r>
                        <a:rPr lang="en-AU" baseline="-25000" dirty="0">
                          <a:latin typeface="Helvetica, Arial"/>
                        </a:rPr>
                        <a:t>2</a:t>
                      </a:r>
                      <a:r>
                        <a:rPr lang="en-AU" dirty="0">
                          <a:latin typeface="Helvetica, Arial"/>
                        </a:rPr>
                        <a:t>CH</a:t>
                      </a:r>
                      <a:r>
                        <a:rPr lang="en-AU" baseline="-25000" dirty="0">
                          <a:latin typeface="Helvetica, Arial"/>
                        </a:rPr>
                        <a:t>3</a:t>
                      </a:r>
                      <a:endParaRPr lang="en-AU" dirty="0"/>
                    </a:p>
                  </a:txBody>
                  <a:tcPr marL="95250" marR="95250" marT="95250" marB="95250"/>
                </a:tc>
                <a:tc>
                  <a:txBody>
                    <a:bodyPr/>
                    <a:lstStyle/>
                    <a:p>
                      <a:pPr algn="ctr"/>
                      <a:r>
                        <a:rPr lang="en-AU">
                          <a:latin typeface="Helvetica, Arial"/>
                        </a:rPr>
                        <a:t>alkane</a:t>
                      </a:r>
                      <a:endParaRPr lang="en-AU"/>
                    </a:p>
                  </a:txBody>
                  <a:tcPr marL="95250" marR="95250" marT="95250" marB="95250"/>
                </a:tc>
                <a:tc>
                  <a:txBody>
                    <a:bodyPr/>
                    <a:lstStyle/>
                    <a:p>
                      <a:pPr algn="ctr"/>
                      <a:r>
                        <a:rPr lang="en-AU">
                          <a:latin typeface="Helvetica, Arial"/>
                        </a:rPr>
                        <a:t>-42</a:t>
                      </a:r>
                      <a:endParaRPr lang="en-AU"/>
                    </a:p>
                  </a:txBody>
                  <a:tcPr marL="95250" marR="95250" marT="95250" marB="95250"/>
                </a:tc>
                <a:extLst>
                  <a:ext uri="{0D108BD9-81ED-4DB2-BD59-A6C34878D82A}">
                    <a16:rowId xmlns:a16="http://schemas.microsoft.com/office/drawing/2014/main" xmlns="" val="10001"/>
                  </a:ext>
                </a:extLst>
              </a:tr>
              <a:tr h="280213">
                <a:tc>
                  <a:txBody>
                    <a:bodyPr/>
                    <a:lstStyle/>
                    <a:p>
                      <a:pPr algn="ctr"/>
                      <a:r>
                        <a:rPr lang="en-AU">
                          <a:latin typeface="Helvetica, Arial"/>
                        </a:rPr>
                        <a:t>CH</a:t>
                      </a:r>
                      <a:r>
                        <a:rPr lang="en-AU" baseline="-25000">
                          <a:latin typeface="Helvetica, Arial"/>
                        </a:rPr>
                        <a:t>3</a:t>
                      </a:r>
                      <a:r>
                        <a:rPr lang="en-AU">
                          <a:latin typeface="Helvetica, Arial"/>
                        </a:rPr>
                        <a:t>CHO</a:t>
                      </a:r>
                      <a:endParaRPr lang="en-AU"/>
                    </a:p>
                  </a:txBody>
                  <a:tcPr marL="95250" marR="95250" marT="95250" marB="95250"/>
                </a:tc>
                <a:tc>
                  <a:txBody>
                    <a:bodyPr/>
                    <a:lstStyle/>
                    <a:p>
                      <a:pPr algn="ctr"/>
                      <a:r>
                        <a:rPr lang="en-AU">
                          <a:latin typeface="Helvetica, Arial"/>
                        </a:rPr>
                        <a:t>aldehyde</a:t>
                      </a:r>
                      <a:endParaRPr lang="en-AU"/>
                    </a:p>
                  </a:txBody>
                  <a:tcPr marL="95250" marR="95250" marT="95250" marB="95250"/>
                </a:tc>
                <a:tc>
                  <a:txBody>
                    <a:bodyPr/>
                    <a:lstStyle/>
                    <a:p>
                      <a:pPr algn="ctr"/>
                      <a:r>
                        <a:rPr lang="en-AU" dirty="0">
                          <a:latin typeface="Helvetica, Arial"/>
                        </a:rPr>
                        <a:t>+21</a:t>
                      </a:r>
                      <a:endParaRPr lang="en-AU" dirty="0"/>
                    </a:p>
                  </a:txBody>
                  <a:tcPr marL="95250" marR="95250" marT="95250" marB="95250"/>
                </a:tc>
                <a:extLst>
                  <a:ext uri="{0D108BD9-81ED-4DB2-BD59-A6C34878D82A}">
                    <a16:rowId xmlns:a16="http://schemas.microsoft.com/office/drawing/2014/main" xmlns="" val="10002"/>
                  </a:ext>
                </a:extLst>
              </a:tr>
              <a:tr h="280213">
                <a:tc>
                  <a:txBody>
                    <a:bodyPr/>
                    <a:lstStyle/>
                    <a:p>
                      <a:pPr algn="ctr"/>
                      <a:r>
                        <a:rPr lang="en-AU">
                          <a:latin typeface="Helvetica, Arial"/>
                        </a:rPr>
                        <a:t>CH</a:t>
                      </a:r>
                      <a:r>
                        <a:rPr lang="en-AU" baseline="-25000">
                          <a:latin typeface="Helvetica, Arial"/>
                        </a:rPr>
                        <a:t>3</a:t>
                      </a:r>
                      <a:r>
                        <a:rPr lang="en-AU">
                          <a:latin typeface="Helvetica, Arial"/>
                        </a:rPr>
                        <a:t>CH</a:t>
                      </a:r>
                      <a:r>
                        <a:rPr lang="en-AU" baseline="-25000">
                          <a:latin typeface="Helvetica, Arial"/>
                        </a:rPr>
                        <a:t>2</a:t>
                      </a:r>
                      <a:r>
                        <a:rPr lang="en-AU">
                          <a:latin typeface="Helvetica, Arial"/>
                        </a:rPr>
                        <a:t>OH</a:t>
                      </a:r>
                      <a:endParaRPr lang="en-AU"/>
                    </a:p>
                  </a:txBody>
                  <a:tcPr marL="95250" marR="95250" marT="95250" marB="95250"/>
                </a:tc>
                <a:tc>
                  <a:txBody>
                    <a:bodyPr/>
                    <a:lstStyle/>
                    <a:p>
                      <a:pPr algn="ctr"/>
                      <a:r>
                        <a:rPr lang="en-AU">
                          <a:latin typeface="Helvetica, Arial"/>
                        </a:rPr>
                        <a:t>alcohol</a:t>
                      </a:r>
                      <a:endParaRPr lang="en-AU"/>
                    </a:p>
                  </a:txBody>
                  <a:tcPr marL="95250" marR="95250" marT="95250" marB="95250"/>
                </a:tc>
                <a:tc>
                  <a:txBody>
                    <a:bodyPr/>
                    <a:lstStyle/>
                    <a:p>
                      <a:pPr algn="ctr"/>
                      <a:r>
                        <a:rPr lang="en-AU" dirty="0">
                          <a:latin typeface="Helvetica, Arial"/>
                        </a:rPr>
                        <a:t>+78</a:t>
                      </a:r>
                      <a:endParaRPr lang="en-AU" dirty="0"/>
                    </a:p>
                  </a:txBody>
                  <a:tcPr marL="95250" marR="95250" marT="95250" marB="95250"/>
                </a:tc>
                <a:extLst>
                  <a:ext uri="{0D108BD9-81ED-4DB2-BD59-A6C34878D82A}">
                    <a16:rowId xmlns:a16="http://schemas.microsoft.com/office/drawing/2014/main" xmlns="" val="10003"/>
                  </a:ext>
                </a:extLst>
              </a:tr>
            </a:tbl>
          </a:graphicData>
        </a:graphic>
      </p:graphicFrame>
      <p:sp>
        <p:nvSpPr>
          <p:cNvPr id="5" name="Rectangle 4"/>
          <p:cNvSpPr/>
          <p:nvPr/>
        </p:nvSpPr>
        <p:spPr>
          <a:xfrm>
            <a:off x="304800" y="3733800"/>
            <a:ext cx="8610600" cy="646331"/>
          </a:xfrm>
          <a:prstGeom prst="rect">
            <a:avLst/>
          </a:prstGeom>
        </p:spPr>
        <p:txBody>
          <a:bodyPr wrap="square">
            <a:spAutoFit/>
          </a:bodyPr>
          <a:lstStyle/>
          <a:p>
            <a:r>
              <a:rPr lang="en-AU" dirty="0"/>
              <a:t>Notice that the aldehyde (with dipole-dipole attractions as well as dispersion forces) has a boiling point higher than the similarly sized alkane which only has dispersion forces.</a:t>
            </a:r>
          </a:p>
        </p:txBody>
      </p:sp>
      <p:sp>
        <p:nvSpPr>
          <p:cNvPr id="6" name="Rectangle 5"/>
          <p:cNvSpPr/>
          <p:nvPr/>
        </p:nvSpPr>
        <p:spPr>
          <a:xfrm>
            <a:off x="685800" y="4495800"/>
            <a:ext cx="7162800" cy="923330"/>
          </a:xfrm>
          <a:prstGeom prst="rect">
            <a:avLst/>
          </a:prstGeom>
        </p:spPr>
        <p:txBody>
          <a:bodyPr wrap="square">
            <a:spAutoFit/>
          </a:bodyPr>
          <a:lstStyle/>
          <a:p>
            <a:r>
              <a:rPr lang="en-AU" dirty="0"/>
              <a:t>However, the aldehyde's boiling point isn't as high as the alcohol's. In the alcohol, there is hydrogen bonding as well as the other two kinds of intermolecular attraction.</a:t>
            </a:r>
          </a:p>
        </p:txBody>
      </p:sp>
      <p:sp>
        <p:nvSpPr>
          <p:cNvPr id="7" name="Rectangle 6"/>
          <p:cNvSpPr/>
          <p:nvPr/>
        </p:nvSpPr>
        <p:spPr>
          <a:xfrm>
            <a:off x="304800" y="5407125"/>
            <a:ext cx="7924800" cy="923330"/>
          </a:xfrm>
          <a:prstGeom prst="rect">
            <a:avLst/>
          </a:prstGeom>
        </p:spPr>
        <p:txBody>
          <a:bodyPr wrap="square">
            <a:spAutoFit/>
          </a:bodyPr>
          <a:lstStyle/>
          <a:p>
            <a:r>
              <a:rPr lang="en-AU" b="1" dirty="0">
                <a:solidFill>
                  <a:srgbClr val="FF0000"/>
                </a:solidFill>
              </a:rPr>
              <a:t>Although the aldehydes and ketones are highly polar molecules, they don't have any hydrogen atoms attached directly to the oxygen, and so they can't hydrogen bond with each other.</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02532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Classification of Alcohols</a:t>
            </a:r>
            <a:endParaRPr lang="en-AU" b="1" dirty="0">
              <a:solidFill>
                <a:srgbClr val="FF0000"/>
              </a:solidFill>
            </a:endParaRPr>
          </a:p>
        </p:txBody>
      </p:sp>
      <p:sp>
        <p:nvSpPr>
          <p:cNvPr id="3" name="Content Placeholder 2"/>
          <p:cNvSpPr>
            <a:spLocks noGrp="1"/>
          </p:cNvSpPr>
          <p:nvPr>
            <p:ph idx="1"/>
          </p:nvPr>
        </p:nvSpPr>
        <p:spPr/>
        <p:txBody>
          <a:bodyPr/>
          <a:lstStyle/>
          <a:p>
            <a:r>
              <a:rPr lang="en-AU" dirty="0"/>
              <a:t>An alcohol can be classified as a:</a:t>
            </a:r>
          </a:p>
          <a:p>
            <a:r>
              <a:rPr lang="en-AU" dirty="0"/>
              <a:t>Primary alcohol (also referred to as 1</a:t>
            </a:r>
            <a:r>
              <a:rPr lang="en-AU" baseline="30000" dirty="0"/>
              <a:t>o</a:t>
            </a:r>
            <a:r>
              <a:rPr lang="en-AU" dirty="0"/>
              <a:t> alcohol)</a:t>
            </a:r>
          </a:p>
          <a:p>
            <a:r>
              <a:rPr lang="en-AU" dirty="0"/>
              <a:t>Secondary alcohol (also referred to as 2</a:t>
            </a:r>
            <a:r>
              <a:rPr lang="en-AU" baseline="30000" dirty="0"/>
              <a:t>o</a:t>
            </a:r>
            <a:r>
              <a:rPr lang="en-AU" dirty="0"/>
              <a:t> alcohol)</a:t>
            </a:r>
          </a:p>
          <a:p>
            <a:r>
              <a:rPr lang="en-AU" dirty="0"/>
              <a:t>Tertiary alcohol (also referred to as 3</a:t>
            </a:r>
            <a:r>
              <a:rPr lang="en-AU" baseline="30000" dirty="0"/>
              <a:t>o</a:t>
            </a:r>
            <a:r>
              <a:rPr lang="en-AU" dirty="0"/>
              <a:t> alcohol)</a:t>
            </a:r>
          </a:p>
          <a:p>
            <a:r>
              <a:rPr lang="en-AU" dirty="0"/>
              <a:t>Classification of an alcohol depends on the location of the OH (hydroxyl or </a:t>
            </a:r>
            <a:r>
              <a:rPr lang="en-AU" dirty="0" smtClean="0"/>
              <a:t>hydroxyl) </a:t>
            </a:r>
            <a:r>
              <a:rPr lang="en-AU" dirty="0"/>
              <a:t>functional group:</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866057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AU" sz="3600" b="1" dirty="0" smtClean="0">
                <a:solidFill>
                  <a:srgbClr val="FF0000"/>
                </a:solidFill>
              </a:rPr>
              <a:t>Solubility in water</a:t>
            </a:r>
            <a:endParaRPr lang="en-AU" sz="3600" b="1" dirty="0">
              <a:solidFill>
                <a:srgbClr val="FF0000"/>
              </a:solidFill>
            </a:endParaRPr>
          </a:p>
        </p:txBody>
      </p:sp>
      <p:sp>
        <p:nvSpPr>
          <p:cNvPr id="3" name="Content Placeholder 2"/>
          <p:cNvSpPr>
            <a:spLocks noGrp="1"/>
          </p:cNvSpPr>
          <p:nvPr>
            <p:ph idx="1"/>
          </p:nvPr>
        </p:nvSpPr>
        <p:spPr>
          <a:xfrm>
            <a:off x="533400" y="990600"/>
            <a:ext cx="8153400" cy="5135563"/>
          </a:xfrm>
        </p:spPr>
        <p:txBody>
          <a:bodyPr>
            <a:normAutofit/>
          </a:bodyPr>
          <a:lstStyle/>
          <a:p>
            <a:r>
              <a:rPr lang="en-AU" dirty="0"/>
              <a:t>The small aldehydes </a:t>
            </a:r>
            <a:r>
              <a:rPr lang="en-AU" dirty="0" smtClean="0"/>
              <a:t>are </a:t>
            </a:r>
            <a:r>
              <a:rPr lang="en-AU" dirty="0"/>
              <a:t>freely soluble in water but solubility falls with chain length. For example, methanal, </a:t>
            </a:r>
            <a:r>
              <a:rPr lang="en-AU" dirty="0" err="1"/>
              <a:t>ethanal</a:t>
            </a:r>
            <a:r>
              <a:rPr lang="en-AU" dirty="0"/>
              <a:t> and </a:t>
            </a:r>
            <a:r>
              <a:rPr lang="en-AU" dirty="0" smtClean="0"/>
              <a:t> </a:t>
            </a:r>
            <a:r>
              <a:rPr lang="en-AU" dirty="0"/>
              <a:t>the common small aldehydes </a:t>
            </a:r>
            <a:r>
              <a:rPr lang="en-AU" dirty="0" smtClean="0"/>
              <a:t>- </a:t>
            </a:r>
            <a:r>
              <a:rPr lang="en-AU" dirty="0"/>
              <a:t>are miscible with water in all proportions.</a:t>
            </a:r>
          </a:p>
          <a:p>
            <a:r>
              <a:rPr lang="en-AU" dirty="0"/>
              <a:t>The reason for the solubility is that although aldehydes </a:t>
            </a:r>
            <a:r>
              <a:rPr lang="en-AU" dirty="0" smtClean="0"/>
              <a:t>can't </a:t>
            </a:r>
            <a:r>
              <a:rPr lang="en-AU" dirty="0"/>
              <a:t>hydrogen bond with themselves, they </a:t>
            </a:r>
            <a:r>
              <a:rPr lang="en-AU" i="1" dirty="0" smtClean="0"/>
              <a:t>can </a:t>
            </a:r>
            <a:r>
              <a:rPr lang="en-AU" dirty="0" smtClean="0"/>
              <a:t>hydrogen </a:t>
            </a:r>
            <a:r>
              <a:rPr lang="en-AU" dirty="0"/>
              <a:t>bond with water molecules.</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443774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a:xfrm>
            <a:off x="228600" y="0"/>
            <a:ext cx="8384309" cy="6606381"/>
          </a:xfrm>
        </p:spPr>
        <p:txBody>
          <a:bodyPr/>
          <a:lstStyle/>
          <a:p>
            <a:r>
              <a:rPr lang="en-AU" sz="2400" dirty="0"/>
              <a:t>One of the slightly positive hydrogen atoms in a water molecule can be sufficiently attracted to one of the lone pairs on the oxygen atom of an aldehyde</a:t>
            </a:r>
            <a:r>
              <a:rPr lang="en-AU" dirty="0"/>
              <a:t> </a:t>
            </a:r>
            <a:r>
              <a:rPr lang="en-AU" sz="2000" dirty="0" smtClean="0"/>
              <a:t>for </a:t>
            </a:r>
            <a:r>
              <a:rPr lang="en-AU" sz="2000" dirty="0"/>
              <a:t>a hydrogen bond to be formed.</a:t>
            </a:r>
          </a:p>
        </p:txBody>
      </p:sp>
      <p:pic>
        <p:nvPicPr>
          <p:cNvPr id="9218" name="Picture 2" descr="http://www.chemguide.co.uk/organicprops/carbonyls/ethanalh2obo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564" y="1219200"/>
            <a:ext cx="4217175"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3429000"/>
            <a:ext cx="8382000" cy="1477328"/>
          </a:xfrm>
          <a:prstGeom prst="rect">
            <a:avLst/>
          </a:prstGeom>
        </p:spPr>
        <p:txBody>
          <a:bodyPr wrap="square">
            <a:spAutoFit/>
          </a:bodyPr>
          <a:lstStyle/>
          <a:p>
            <a:r>
              <a:rPr lang="en-AU" dirty="0"/>
              <a:t>There </a:t>
            </a:r>
            <a:r>
              <a:rPr lang="en-AU" dirty="0" smtClean="0"/>
              <a:t>will </a:t>
            </a:r>
            <a:r>
              <a:rPr lang="en-AU" dirty="0"/>
              <a:t>be dispersion forces and dipole-dipole attractions between the aldehyde </a:t>
            </a:r>
            <a:r>
              <a:rPr lang="en-AU" dirty="0" smtClean="0"/>
              <a:t>and </a:t>
            </a:r>
            <a:r>
              <a:rPr lang="en-AU" dirty="0"/>
              <a:t>the water molecules.</a:t>
            </a:r>
          </a:p>
          <a:p>
            <a:r>
              <a:rPr lang="en-AU" dirty="0"/>
              <a:t>Forming these attractions releases energy which helps to supply the energy needed to separate the water molecules and aldehyde </a:t>
            </a:r>
            <a:r>
              <a:rPr lang="en-AU" dirty="0" smtClean="0"/>
              <a:t>molecules </a:t>
            </a:r>
            <a:r>
              <a:rPr lang="en-AU" dirty="0"/>
              <a:t>from each other before they can mix together.</a:t>
            </a:r>
          </a:p>
        </p:txBody>
      </p:sp>
      <p:sp>
        <p:nvSpPr>
          <p:cNvPr id="5" name="Rectangle 4"/>
          <p:cNvSpPr/>
          <p:nvPr/>
        </p:nvSpPr>
        <p:spPr>
          <a:xfrm>
            <a:off x="76200" y="4876800"/>
            <a:ext cx="8534400" cy="2031325"/>
          </a:xfrm>
          <a:prstGeom prst="rect">
            <a:avLst/>
          </a:prstGeom>
        </p:spPr>
        <p:txBody>
          <a:bodyPr wrap="square">
            <a:spAutoFit/>
          </a:bodyPr>
          <a:lstStyle/>
          <a:p>
            <a:r>
              <a:rPr lang="en-AU" dirty="0"/>
              <a:t>As chain lengths increase, the hydrocarbon "tails" of the molecules </a:t>
            </a:r>
            <a:r>
              <a:rPr lang="en-AU" dirty="0" smtClean="0"/>
              <a:t>start </a:t>
            </a:r>
            <a:r>
              <a:rPr lang="en-AU" dirty="0"/>
              <a:t>to get in the way.</a:t>
            </a:r>
          </a:p>
          <a:p>
            <a:endParaRPr lang="en-AU" dirty="0" smtClean="0"/>
          </a:p>
          <a:p>
            <a:r>
              <a:rPr lang="en-AU" dirty="0" smtClean="0"/>
              <a:t>By </a:t>
            </a:r>
            <a:r>
              <a:rPr lang="en-AU" dirty="0"/>
              <a:t>forcing themselves between water molecules, they break the relatively strong hydrogen bonds between water molecules without replacing them by anything as good. This makes the process energetically less profitable, and so solubility decreases.</a:t>
            </a:r>
          </a:p>
          <a:p>
            <a:r>
              <a:rPr lang="en-AU" dirty="0"/>
              <a:t/>
            </a:r>
            <a:br>
              <a:rPr lang="en-AU" dirty="0"/>
            </a:br>
            <a:endParaRPr lang="en-AU"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286867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11266" name="Picture 2" descr="http://image.slidesharecdn.com/13-aldehydes-and-ketones-121104145745-phpapp01/95/13-aldehydesandketones-6-638.jpg?cb=13520412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4016"/>
            <a:ext cx="8153400" cy="612144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10576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Properties of Ketones</a:t>
            </a:r>
            <a:endParaRPr lang="en-AU" dirty="0"/>
          </a:p>
        </p:txBody>
      </p:sp>
      <p:sp>
        <p:nvSpPr>
          <p:cNvPr id="3" name="Content Placeholder 2"/>
          <p:cNvSpPr>
            <a:spLocks noGrp="1"/>
          </p:cNvSpPr>
          <p:nvPr>
            <p:ph idx="1"/>
          </p:nvPr>
        </p:nvSpPr>
        <p:spPr>
          <a:xfrm>
            <a:off x="457200" y="1417638"/>
            <a:ext cx="8382000" cy="4708525"/>
          </a:xfrm>
        </p:spPr>
        <p:txBody>
          <a:bodyPr>
            <a:normAutofit lnSpcReduction="10000"/>
          </a:bodyPr>
          <a:lstStyle/>
          <a:p>
            <a:r>
              <a:rPr lang="en-AU" dirty="0" smtClean="0"/>
              <a:t>Dipole-dipole forces due to the presence of carbonyl group.  </a:t>
            </a:r>
          </a:p>
          <a:p>
            <a:endParaRPr lang="en-AU" dirty="0" smtClean="0"/>
          </a:p>
          <a:p>
            <a:endParaRPr lang="en-AU" dirty="0"/>
          </a:p>
          <a:p>
            <a:r>
              <a:rPr lang="en-AU" dirty="0" smtClean="0"/>
              <a:t>B.P. increases with chain length. </a:t>
            </a:r>
          </a:p>
          <a:p>
            <a:r>
              <a:rPr lang="en-AU" dirty="0" smtClean="0"/>
              <a:t>Solubility decreases with increase chain.</a:t>
            </a:r>
          </a:p>
          <a:p>
            <a:r>
              <a:rPr lang="en-AU" dirty="0" err="1" smtClean="0"/>
              <a:t>Eg</a:t>
            </a:r>
            <a:r>
              <a:rPr lang="en-AU" dirty="0" smtClean="0"/>
              <a:t>- </a:t>
            </a:r>
            <a:r>
              <a:rPr lang="en-AU" dirty="0" err="1" smtClean="0"/>
              <a:t>propanone</a:t>
            </a:r>
            <a:r>
              <a:rPr lang="en-AU" dirty="0" smtClean="0"/>
              <a:t> is a liquid at room temperature, soluble in water whereas hexane-3-one is slightly soluble.</a:t>
            </a:r>
            <a:endParaRPr lang="en-AU" dirty="0"/>
          </a:p>
        </p:txBody>
      </p:sp>
      <p:pic>
        <p:nvPicPr>
          <p:cNvPr id="4" name="Picture 4" descr="http://images.tutorvista.com/content/oxygen-ii/carbonyl-group-polar-bo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133600"/>
            <a:ext cx="1600200" cy="122484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0815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a:stretch>
            <a:fillRect/>
          </a:stretch>
        </p:blipFill>
        <p:spPr>
          <a:xfrm>
            <a:off x="368968" y="685800"/>
            <a:ext cx="8578516" cy="5257800"/>
          </a:xfrm>
          <a:prstGeom prst="rect">
            <a:avLst/>
          </a:prstGeom>
        </p:spPr>
      </p:pic>
      <p:sp>
        <p:nvSpPr>
          <p:cNvPr id="4" name="AutoShape 2" descr="http://image.slidesharecdn.com/chapter2-aldehyde-131023012133-phpapp02/95/chapter-2-aldehyde-13-638.jpg?cb=13824913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326300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645" y="609600"/>
            <a:ext cx="7254555" cy="5494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814086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normAutofit/>
          </a:bodyPr>
          <a:lstStyle/>
          <a:p>
            <a:r>
              <a:rPr lang="en-AU" sz="3200" b="1" dirty="0" smtClean="0">
                <a:solidFill>
                  <a:srgbClr val="FF0000"/>
                </a:solidFill>
              </a:rPr>
              <a:t>Summary of physical properties</a:t>
            </a:r>
            <a:endParaRPr lang="en-AU" sz="3200" b="1" dirty="0">
              <a:solidFill>
                <a:srgbClr val="FF0000"/>
              </a:solidFill>
            </a:endParaRPr>
          </a:p>
        </p:txBody>
      </p:sp>
      <p:sp>
        <p:nvSpPr>
          <p:cNvPr id="3" name="Content Placeholder 2"/>
          <p:cNvSpPr>
            <a:spLocks noGrp="1"/>
          </p:cNvSpPr>
          <p:nvPr>
            <p:ph idx="1"/>
          </p:nvPr>
        </p:nvSpPr>
        <p:spPr>
          <a:xfrm>
            <a:off x="457200" y="1295400"/>
            <a:ext cx="7924800" cy="4830763"/>
          </a:xfrm>
        </p:spPr>
        <p:txBody>
          <a:bodyPr>
            <a:normAutofit fontScale="77500" lnSpcReduction="20000"/>
          </a:bodyPr>
          <a:lstStyle/>
          <a:p>
            <a:r>
              <a:rPr lang="en-AU" dirty="0" smtClean="0"/>
              <a:t>KETONES and ALDEHYDE</a:t>
            </a:r>
            <a:r>
              <a:rPr lang="en-AU" dirty="0"/>
              <a:t>: A comparison of the boiling points of aldehyde and ketone with the corresponding alcohol shows that the alcohol is more polar due to its ability to hydrogen bond. Since ketones and aldehydes lack hydroxyl groups, they are incapable of intermolecular hydrogen bonds. But due to the presence of the oxygen, they can accept hydrogen bonds from water molecules which account for the complete solubility of low molecular weight compounds.</a:t>
            </a:r>
          </a:p>
          <a:p>
            <a:r>
              <a:rPr lang="en-AU" dirty="0"/>
              <a:t>On the other hand, their boiling points are considerable higher than the ether or alkane, indicating the presence of weak intermolecular dipole-dipole forces. The carbonyl group ("carbon double bond oxygen") is polar since oxygen is more electronegative than carbon and forms a partially charged dipole</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802012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Carboxylic acids</a:t>
            </a:r>
            <a:endParaRPr lang="en-AU" dirty="0"/>
          </a:p>
        </p:txBody>
      </p:sp>
      <p:sp>
        <p:nvSpPr>
          <p:cNvPr id="3" name="Content Placeholder 2"/>
          <p:cNvSpPr>
            <a:spLocks noGrp="1"/>
          </p:cNvSpPr>
          <p:nvPr>
            <p:ph idx="1"/>
          </p:nvPr>
        </p:nvSpPr>
        <p:spPr>
          <a:xfrm>
            <a:off x="457200" y="1676400"/>
            <a:ext cx="8229600" cy="4876800"/>
          </a:xfrm>
        </p:spPr>
        <p:txBody>
          <a:bodyPr>
            <a:normAutofit lnSpcReduction="10000"/>
          </a:bodyPr>
          <a:lstStyle/>
          <a:p>
            <a:r>
              <a:rPr lang="en-AU" dirty="0"/>
              <a:t>contain a -COOH group. </a:t>
            </a:r>
            <a:r>
              <a:rPr lang="en-AU" dirty="0" smtClean="0"/>
              <a:t>Carboxyl group (carbonyl + hydroxyl group)</a:t>
            </a:r>
          </a:p>
          <a:p>
            <a:r>
              <a:rPr lang="en-AU" dirty="0" smtClean="0"/>
              <a:t>A </a:t>
            </a:r>
            <a:r>
              <a:rPr lang="en-AU" dirty="0"/>
              <a:t>carbon atom double bonded to an oxygen atom is a carbonyl </a:t>
            </a:r>
            <a:r>
              <a:rPr lang="en-AU" dirty="0" smtClean="0"/>
              <a:t>group.</a:t>
            </a:r>
          </a:p>
          <a:p>
            <a:r>
              <a:rPr lang="en-AU" dirty="0" smtClean="0"/>
              <a:t>A </a:t>
            </a:r>
            <a:r>
              <a:rPr lang="en-AU" dirty="0"/>
              <a:t>hydrogen atom bonded to an oxygen atom is a hydroxyl group </a:t>
            </a:r>
            <a:r>
              <a:rPr lang="en-AU" dirty="0" smtClean="0"/>
              <a:t>.</a:t>
            </a:r>
          </a:p>
          <a:p>
            <a:r>
              <a:rPr lang="en-AU" dirty="0"/>
              <a:t>These compounds are </a:t>
            </a:r>
            <a:r>
              <a:rPr lang="en-AU" dirty="0" smtClean="0"/>
              <a:t>higher </a:t>
            </a:r>
            <a:r>
              <a:rPr lang="en-AU" dirty="0"/>
              <a:t>in the polarity </a:t>
            </a:r>
            <a:r>
              <a:rPr lang="en-AU" dirty="0" smtClean="0"/>
              <a:t>with alcohols, because </a:t>
            </a:r>
            <a:r>
              <a:rPr lang="en-AU" dirty="0"/>
              <a:t>of hydrogen bonding capabilities and the presence of two oxygen atoms.</a:t>
            </a:r>
          </a:p>
          <a:p>
            <a:endParaRPr lang="en-AU" dirty="0" smtClean="0"/>
          </a:p>
          <a:p>
            <a:endParaRPr lang="en-AU" dirty="0" smtClean="0"/>
          </a:p>
          <a:p>
            <a:endParaRPr lang="en-AU" dirty="0"/>
          </a:p>
        </p:txBody>
      </p:sp>
      <p:sp>
        <p:nvSpPr>
          <p:cNvPr id="4" name="AutoShape 2" descr="https://3.bp.blogspot.com/-bKfkjRsjVL0/VwxUVjYi6WI/AAAAAAAABCo/LwPTh9QMyToKE7tuGshANGhwnRQu7MSWACLcB/s640/boilnig%2Bpt%2Balcohol%252C%2Baldehyde%2Bketon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4" descr="https://3.bp.blogspot.com/-bKfkjRsjVL0/VwxUVjYi6WI/AAAAAAAABCo/LwPTh9QMyToKE7tuGshANGhwnRQu7MSWACLcB/s640/boilnig%2Bpt%2Balcohol%252C%2Baldehyde%2Bketone.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2" descr="http://2012books.lardbucket.org/books/introduction-to-chemistry-general-organic-and-biological/section_17/651a5e6e4014608f38132c82112717f3.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p:cNvPicPr>
            <a:picLocks noChangeAspect="1"/>
          </p:cNvPicPr>
          <p:nvPr/>
        </p:nvPicPr>
        <p:blipFill>
          <a:blip r:embed="rId2"/>
          <a:stretch>
            <a:fillRect/>
          </a:stretch>
        </p:blipFill>
        <p:spPr>
          <a:xfrm>
            <a:off x="6477000" y="274638"/>
            <a:ext cx="2447925" cy="1533525"/>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088745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panose="020B0604020202020204" pitchFamily="34" charset="0"/>
              </a:rPr>
              <a:t>Carboxylic acids</a:t>
            </a:r>
          </a:p>
        </p:txBody>
      </p:sp>
      <p:sp>
        <p:nvSpPr>
          <p:cNvPr id="30723" name="TextBox 1"/>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Carboxylic acids contain the carboxyl functional group – COOH.</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functional group is always on the end of the carbon chain.</a:t>
            </a:r>
          </a:p>
        </p:txBody>
      </p:sp>
      <p:pic>
        <p:nvPicPr>
          <p:cNvPr id="307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752600"/>
            <a:ext cx="22733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364038"/>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88" y="487680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279622767"/>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panose="020B0604020202020204" pitchFamily="34" charset="0"/>
              </a:rPr>
              <a:t>Naming carboxylic acids</a:t>
            </a:r>
          </a:p>
        </p:txBody>
      </p:sp>
      <p:sp>
        <p:nvSpPr>
          <p:cNvPr id="62467" name="TextBox 1"/>
          <p:cNvSpPr txBox="1">
            <a:spLocks noChangeArrowheads="1"/>
          </p:cNvSpPr>
          <p:nvPr/>
        </p:nvSpPr>
        <p:spPr bwMode="auto">
          <a:xfrm>
            <a:off x="3048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marL="0" indent="0" eaLnBrk="1" hangingPunct="1">
              <a:lnSpc>
                <a:spcPct val="100000"/>
              </a:lnSpc>
              <a:spcBef>
                <a:spcPct val="0"/>
              </a:spcBef>
              <a:tabLst>
                <a:tab pos="722313" algn="l"/>
              </a:tabLst>
              <a:defRPr/>
            </a:pPr>
            <a:r>
              <a:rPr lang="en-US" altLang="en-US" sz="2800" dirty="0" smtClean="0"/>
              <a:t>1	Identify the longest carbon chain that contains 	the carboxyl group.</a:t>
            </a:r>
          </a:p>
          <a:p>
            <a:pPr eaLnBrk="1" hangingPunct="1">
              <a:lnSpc>
                <a:spcPct val="100000"/>
              </a:lnSpc>
              <a:spcBef>
                <a:spcPct val="0"/>
              </a:spcBef>
              <a:defRPr/>
            </a:pPr>
            <a:endParaRPr lang="en-US" altLang="en-US" sz="2800" dirty="0" smtClean="0"/>
          </a:p>
          <a:p>
            <a:pPr marL="0" indent="0" eaLnBrk="1" hangingPunct="1">
              <a:lnSpc>
                <a:spcPct val="100000"/>
              </a:lnSpc>
              <a:spcBef>
                <a:spcPct val="0"/>
              </a:spcBef>
              <a:tabLst>
                <a:tab pos="722313" algn="l"/>
              </a:tabLst>
              <a:defRPr/>
            </a:pPr>
            <a:r>
              <a:rPr lang="en-US" altLang="en-US" sz="2800" dirty="0" smtClean="0"/>
              <a:t>2	Remove the ‘e’ of the alkane and add ‘</a:t>
            </a:r>
            <a:r>
              <a:rPr lang="en-US" altLang="en-US" sz="2800" dirty="0" err="1" smtClean="0"/>
              <a:t>oic</a:t>
            </a:r>
            <a:r>
              <a:rPr lang="en-US" altLang="en-US" sz="2800" dirty="0" smtClean="0"/>
              <a:t> 	acid’. For example propane becomes 	</a:t>
            </a:r>
            <a:r>
              <a:rPr lang="en-US" altLang="en-US" sz="2800" dirty="0" err="1" smtClean="0"/>
              <a:t>propanoic</a:t>
            </a:r>
            <a:r>
              <a:rPr lang="en-US" altLang="en-US" sz="2800" dirty="0" smtClean="0"/>
              <a:t> acid.</a:t>
            </a:r>
          </a:p>
          <a:p>
            <a:pPr eaLnBrk="1" hangingPunct="1">
              <a:lnSpc>
                <a:spcPct val="100000"/>
              </a:lnSpc>
              <a:spcBef>
                <a:spcPct val="0"/>
              </a:spcBef>
              <a:defRPr/>
            </a:pPr>
            <a:endParaRPr lang="en-US" altLang="en-US" sz="2800" dirty="0" smtClean="0"/>
          </a:p>
          <a:p>
            <a:pPr marL="0" indent="0" eaLnBrk="1" hangingPunct="1">
              <a:lnSpc>
                <a:spcPct val="100000"/>
              </a:lnSpc>
              <a:spcBef>
                <a:spcPct val="0"/>
              </a:spcBef>
              <a:tabLst>
                <a:tab pos="722313" algn="l"/>
              </a:tabLst>
              <a:defRPr/>
            </a:pPr>
            <a:r>
              <a:rPr lang="en-US" altLang="en-US" sz="2800" dirty="0" smtClean="0"/>
              <a:t>3	Number the carbons with the carboxyl group 	allocated the 1 carbon.</a:t>
            </a:r>
          </a:p>
          <a:p>
            <a:pPr eaLnBrk="1" hangingPunct="1">
              <a:lnSpc>
                <a:spcPct val="100000"/>
              </a:lnSpc>
              <a:spcBef>
                <a:spcPct val="0"/>
              </a:spcBef>
              <a:defRPr/>
            </a:pPr>
            <a:endParaRPr lang="en-US" altLang="en-US" sz="2800" dirty="0" smtClean="0"/>
          </a:p>
          <a:p>
            <a:pPr marL="0" indent="0" eaLnBrk="1" hangingPunct="1">
              <a:lnSpc>
                <a:spcPct val="100000"/>
              </a:lnSpc>
              <a:spcBef>
                <a:spcPct val="0"/>
              </a:spcBef>
              <a:tabLst>
                <a:tab pos="722313" algn="l"/>
              </a:tabLst>
              <a:defRPr/>
            </a:pPr>
            <a:r>
              <a:rPr lang="en-US" altLang="en-US" sz="2800" dirty="0" smtClean="0"/>
              <a:t>4	Name and number any alkyl side chains.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8337475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Primary Alcohols</a:t>
            </a:r>
            <a:endParaRPr lang="en-AU" b="1" dirty="0">
              <a:solidFill>
                <a:srgbClr val="FF0000"/>
              </a:solidFill>
            </a:endParaRPr>
          </a:p>
        </p:txBody>
      </p:sp>
      <p:sp>
        <p:nvSpPr>
          <p:cNvPr id="3" name="Content Placeholder 2"/>
          <p:cNvSpPr>
            <a:spLocks noGrp="1"/>
          </p:cNvSpPr>
          <p:nvPr>
            <p:ph idx="1"/>
          </p:nvPr>
        </p:nvSpPr>
        <p:spPr/>
        <p:txBody>
          <a:bodyPr/>
          <a:lstStyle/>
          <a:p>
            <a:r>
              <a:rPr lang="en-AU" dirty="0"/>
              <a:t>In a primary (1°) alcohol, the carbon atom that carries the -OH group is only attached to one alkyl group. Some examples of primary alcohols are shown below:</a:t>
            </a:r>
          </a:p>
        </p:txBody>
      </p:sp>
      <p:sp>
        <p:nvSpPr>
          <p:cNvPr id="4" name="AutoShape 2" descr="http://chemwiki.ucdavis.edu/@api/deki/files/15557/=primary.gif?revision=1&amp;size=bestfit&amp;width=398&amp;height=6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2"/>
          <a:stretch>
            <a:fillRect/>
          </a:stretch>
        </p:blipFill>
        <p:spPr>
          <a:xfrm>
            <a:off x="1524000" y="4114800"/>
            <a:ext cx="5953125" cy="127635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210766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panose="020B0604020202020204" pitchFamily="34" charset="0"/>
              </a:rPr>
              <a:t>Properties of carboxylic acids</a:t>
            </a:r>
          </a:p>
        </p:txBody>
      </p:sp>
      <p:sp>
        <p:nvSpPr>
          <p:cNvPr id="32771" name="TextBox 1"/>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carboxyl group can donate a hydrogen ion so acts as an acid. It undergoes normal acid-base reactions.</a:t>
            </a:r>
          </a:p>
          <a:p>
            <a:pPr eaLnBrk="1" hangingPunct="1">
              <a:lnSpc>
                <a:spcPct val="100000"/>
              </a:lnSpc>
              <a:spcBef>
                <a:spcPct val="0"/>
              </a:spcBef>
            </a:pPr>
            <a:r>
              <a:rPr lang="en-US" altLang="en-US" sz="2800"/>
              <a:t>The carboxyl group contains a highly polar –OH bond which allows this to happen.</a:t>
            </a:r>
          </a:p>
        </p:txBody>
      </p:sp>
      <p:pic>
        <p:nvPicPr>
          <p:cNvPr id="32772" name="Picture 1"/>
          <p:cNvPicPr>
            <a:picLocks noChangeAspect="1"/>
          </p:cNvPicPr>
          <p:nvPr/>
        </p:nvPicPr>
        <p:blipFill>
          <a:blip r:embed="rId3">
            <a:extLst>
              <a:ext uri="{28A0092B-C50C-407E-A947-70E740481C1C}">
                <a14:useLocalDpi xmlns:a14="http://schemas.microsoft.com/office/drawing/2010/main" val="0"/>
              </a:ext>
            </a:extLst>
          </a:blip>
          <a:srcRect b="17854"/>
          <a:stretch>
            <a:fillRect/>
          </a:stretch>
        </p:blipFill>
        <p:spPr bwMode="auto">
          <a:xfrm>
            <a:off x="474663" y="3409950"/>
            <a:ext cx="60166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218678819"/>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panose="020B0604020202020204" pitchFamily="34" charset="0"/>
              </a:rPr>
              <a:t>Properties of carboxylic acids</a:t>
            </a:r>
          </a:p>
        </p:txBody>
      </p:sp>
      <p:sp>
        <p:nvSpPr>
          <p:cNvPr id="33795" name="TextBox 1"/>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polar carboxyl group can form hydrogen bonds with other carboxyl groups so these molecules have relatively high melting and boiling points.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carboxyl group can also form hydrogen bonds with water, so when the carbon chain is small carboxylic acids are soluble. As the carbon chain gets longer, the acids become less soluble and insoluble.</a:t>
            </a:r>
          </a:p>
        </p:txBody>
      </p:sp>
      <p:pic>
        <p:nvPicPr>
          <p:cNvPr id="3379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713" y="4716463"/>
            <a:ext cx="6999287"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10393045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Trends in </a:t>
            </a:r>
            <a:r>
              <a:rPr lang="en-AU" dirty="0"/>
              <a:t>B</a:t>
            </a:r>
            <a:r>
              <a:rPr lang="en-AU" dirty="0" smtClean="0"/>
              <a:t>.P.</a:t>
            </a:r>
            <a:endParaRPr lang="en-AU" dirty="0"/>
          </a:p>
        </p:txBody>
      </p:sp>
      <p:pic>
        <p:nvPicPr>
          <p:cNvPr id="4" name="Content Placeholder 3"/>
          <p:cNvPicPr>
            <a:picLocks noGrp="1" noChangeAspect="1"/>
          </p:cNvPicPr>
          <p:nvPr>
            <p:ph idx="1"/>
          </p:nvPr>
        </p:nvPicPr>
        <p:blipFill>
          <a:blip r:embed="rId2"/>
          <a:stretch>
            <a:fillRect/>
          </a:stretch>
        </p:blipFill>
        <p:spPr>
          <a:xfrm>
            <a:off x="390986" y="1295400"/>
            <a:ext cx="8567501" cy="3276599"/>
          </a:xfrm>
          <a:prstGeom prst="rect">
            <a:avLst/>
          </a:prstGeom>
        </p:spPr>
      </p:pic>
      <p:sp>
        <p:nvSpPr>
          <p:cNvPr id="5" name="TextBox 4"/>
          <p:cNvSpPr txBox="1"/>
          <p:nvPr/>
        </p:nvSpPr>
        <p:spPr>
          <a:xfrm>
            <a:off x="1371600" y="4800600"/>
            <a:ext cx="3445337" cy="1200329"/>
          </a:xfrm>
          <a:prstGeom prst="rect">
            <a:avLst/>
          </a:prstGeom>
          <a:noFill/>
        </p:spPr>
        <p:txBody>
          <a:bodyPr wrap="square" rtlCol="0">
            <a:spAutoFit/>
          </a:bodyPr>
          <a:lstStyle/>
          <a:p>
            <a:r>
              <a:rPr lang="en-AU" b="1" dirty="0" smtClean="0"/>
              <a:t>B.P. increases as the chain increases.</a:t>
            </a:r>
          </a:p>
          <a:p>
            <a:r>
              <a:rPr lang="en-AU" b="1" dirty="0" smtClean="0"/>
              <a:t>Hydrogen bonding in carboxylic acid.</a:t>
            </a:r>
            <a:endParaRPr lang="en-AU" b="1" dirty="0"/>
          </a:p>
        </p:txBody>
      </p:sp>
      <p:pic>
        <p:nvPicPr>
          <p:cNvPr id="6" name="Picture 5"/>
          <p:cNvPicPr>
            <a:picLocks noChangeAspect="1"/>
          </p:cNvPicPr>
          <p:nvPr/>
        </p:nvPicPr>
        <p:blipFill>
          <a:blip r:embed="rId3"/>
          <a:stretch>
            <a:fillRect/>
          </a:stretch>
        </p:blipFill>
        <p:spPr>
          <a:xfrm>
            <a:off x="5087487" y="4549773"/>
            <a:ext cx="3600450" cy="2085975"/>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285569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Boiling points</a:t>
            </a:r>
            <a:endParaRPr lang="en-AU" dirty="0"/>
          </a:p>
        </p:txBody>
      </p:sp>
      <p:sp>
        <p:nvSpPr>
          <p:cNvPr id="3" name="Content Placeholder 2"/>
          <p:cNvSpPr>
            <a:spLocks noGrp="1"/>
          </p:cNvSpPr>
          <p:nvPr>
            <p:ph idx="1"/>
          </p:nvPr>
        </p:nvSpPr>
        <p:spPr/>
        <p:txBody>
          <a:bodyPr/>
          <a:lstStyle/>
          <a:p>
            <a:r>
              <a:rPr lang="en-AU" dirty="0"/>
              <a:t>The boiling points of carboxylic acids of similar size are higher still.</a:t>
            </a:r>
          </a:p>
          <a:p>
            <a:r>
              <a:rPr lang="en-AU" dirty="0"/>
              <a:t>For example:</a:t>
            </a:r>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594742292"/>
              </p:ext>
            </p:extLst>
          </p:nvPr>
        </p:nvGraphicFramePr>
        <p:xfrm>
          <a:off x="1447800" y="3505200"/>
          <a:ext cx="4064000" cy="13944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tblGrid>
              <a:tr h="370840">
                <a:tc>
                  <a:txBody>
                    <a:bodyPr/>
                    <a:lstStyle/>
                    <a:p>
                      <a:pPr algn="ctr"/>
                      <a:r>
                        <a:rPr lang="en-AU">
                          <a:latin typeface="Helvetica, Arial"/>
                        </a:rPr>
                        <a:t>propan-1-ol</a:t>
                      </a:r>
                      <a:endParaRPr lang="en-AU"/>
                    </a:p>
                  </a:txBody>
                  <a:tcPr marL="95250" marR="95250" marT="95250" marB="95250"/>
                </a:tc>
                <a:tc>
                  <a:txBody>
                    <a:bodyPr/>
                    <a:lstStyle/>
                    <a:p>
                      <a:pPr algn="ctr"/>
                      <a:r>
                        <a:rPr lang="en-AU">
                          <a:latin typeface="Helvetica, Arial"/>
                        </a:rPr>
                        <a:t>CH</a:t>
                      </a:r>
                      <a:r>
                        <a:rPr lang="en-AU" baseline="-25000">
                          <a:latin typeface="Helvetica, Arial"/>
                        </a:rPr>
                        <a:t>3</a:t>
                      </a:r>
                      <a:r>
                        <a:rPr lang="en-AU">
                          <a:latin typeface="Helvetica, Arial"/>
                        </a:rPr>
                        <a:t>CH</a:t>
                      </a:r>
                      <a:r>
                        <a:rPr lang="en-AU" baseline="-25000">
                          <a:latin typeface="Helvetica, Arial"/>
                        </a:rPr>
                        <a:t>2</a:t>
                      </a:r>
                      <a:r>
                        <a:rPr lang="en-AU">
                          <a:latin typeface="Helvetica, Arial"/>
                        </a:rPr>
                        <a:t>CH</a:t>
                      </a:r>
                      <a:r>
                        <a:rPr lang="en-AU" baseline="-25000">
                          <a:latin typeface="Helvetica, Arial"/>
                        </a:rPr>
                        <a:t>2</a:t>
                      </a:r>
                      <a:r>
                        <a:rPr lang="en-AU">
                          <a:latin typeface="Helvetica, Arial"/>
                        </a:rPr>
                        <a:t>OH</a:t>
                      </a:r>
                      <a:endParaRPr lang="en-AU"/>
                    </a:p>
                  </a:txBody>
                  <a:tcPr marL="95250" marR="95250" marT="95250" marB="95250"/>
                </a:tc>
                <a:extLst>
                  <a:ext uri="{0D108BD9-81ED-4DB2-BD59-A6C34878D82A}">
                    <a16:rowId xmlns:a16="http://schemas.microsoft.com/office/drawing/2014/main" xmlns="" val="10000"/>
                  </a:ext>
                </a:extLst>
              </a:tr>
              <a:tr h="370840">
                <a:tc>
                  <a:txBody>
                    <a:bodyPr/>
                    <a:lstStyle/>
                    <a:p>
                      <a:pPr algn="ctr"/>
                      <a:r>
                        <a:rPr lang="en-AU">
                          <a:latin typeface="Helvetica, Arial"/>
                        </a:rPr>
                        <a:t>ethanoic acid</a:t>
                      </a:r>
                      <a:endParaRPr lang="en-AU"/>
                    </a:p>
                  </a:txBody>
                  <a:tcPr marL="95250" marR="95250" marT="95250" marB="95250"/>
                </a:tc>
                <a:tc>
                  <a:txBody>
                    <a:bodyPr/>
                    <a:lstStyle/>
                    <a:p>
                      <a:pPr algn="ctr"/>
                      <a:r>
                        <a:rPr lang="en-AU">
                          <a:latin typeface="Helvetica, Arial"/>
                        </a:rPr>
                        <a:t>CH</a:t>
                      </a:r>
                      <a:r>
                        <a:rPr lang="en-AU" baseline="-25000">
                          <a:latin typeface="Helvetica, Arial"/>
                        </a:rPr>
                        <a:t>3</a:t>
                      </a:r>
                      <a:r>
                        <a:rPr lang="en-AU">
                          <a:latin typeface="Helvetica, Arial"/>
                        </a:rPr>
                        <a:t>COOH</a:t>
                      </a:r>
                      <a:endParaRPr lang="en-AU"/>
                    </a:p>
                  </a:txBody>
                  <a:tcPr marL="95250" marR="95250" marT="95250" marB="95250"/>
                </a:tc>
                <a:extLst>
                  <a:ext uri="{0D108BD9-81ED-4DB2-BD59-A6C34878D82A}">
                    <a16:rowId xmlns:a16="http://schemas.microsoft.com/office/drawing/2014/main" xmlns="" val="10001"/>
                  </a:ext>
                </a:extLst>
              </a:tr>
              <a:tr h="370840">
                <a:tc>
                  <a:txBody>
                    <a:bodyPr/>
                    <a:lstStyle/>
                    <a:p>
                      <a:pPr algn="ctr"/>
                      <a:r>
                        <a:rPr lang="en-AU">
                          <a:latin typeface="Helvetica, Arial"/>
                        </a:rPr>
                        <a:t>propan-1-ol</a:t>
                      </a:r>
                      <a:endParaRPr lang="en-AU"/>
                    </a:p>
                  </a:txBody>
                  <a:tcPr marL="95250" marR="95250" marT="95250" marB="95250"/>
                </a:tc>
                <a:tc>
                  <a:txBody>
                    <a:bodyPr/>
                    <a:lstStyle/>
                    <a:p>
                      <a:pPr algn="ctr"/>
                      <a:r>
                        <a:rPr lang="en-AU" dirty="0">
                          <a:latin typeface="Helvetica, Arial"/>
                        </a:rPr>
                        <a:t>CH</a:t>
                      </a:r>
                      <a:r>
                        <a:rPr lang="en-AU" baseline="-25000" dirty="0">
                          <a:latin typeface="Helvetica, Arial"/>
                        </a:rPr>
                        <a:t>3</a:t>
                      </a:r>
                      <a:r>
                        <a:rPr lang="en-AU" dirty="0">
                          <a:latin typeface="Helvetica, Arial"/>
                        </a:rPr>
                        <a:t>CH</a:t>
                      </a:r>
                      <a:r>
                        <a:rPr lang="en-AU" baseline="-25000" dirty="0">
                          <a:latin typeface="Helvetica, Arial"/>
                        </a:rPr>
                        <a:t>2</a:t>
                      </a:r>
                      <a:r>
                        <a:rPr lang="en-AU" dirty="0">
                          <a:latin typeface="Helvetica, Arial"/>
                        </a:rPr>
                        <a:t>CH</a:t>
                      </a:r>
                      <a:r>
                        <a:rPr lang="en-AU" baseline="-25000" dirty="0">
                          <a:latin typeface="Helvetica, Arial"/>
                        </a:rPr>
                        <a:t>2</a:t>
                      </a:r>
                      <a:r>
                        <a:rPr lang="en-AU" dirty="0">
                          <a:latin typeface="Helvetica, Arial"/>
                        </a:rPr>
                        <a:t>OH</a:t>
                      </a:r>
                      <a:endParaRPr lang="en-AU" dirty="0"/>
                    </a:p>
                  </a:txBody>
                  <a:tcPr marL="95250" marR="95250" marT="95250" marB="95250"/>
                </a:tc>
                <a:extLst>
                  <a:ext uri="{0D108BD9-81ED-4DB2-BD59-A6C34878D82A}">
                    <a16:rowId xmlns:a16="http://schemas.microsoft.com/office/drawing/2014/main" xmlns="" val="10002"/>
                  </a:ext>
                </a:extLst>
              </a:tr>
            </a:tbl>
          </a:graphicData>
        </a:graphic>
      </p:graphicFrame>
      <p:sp>
        <p:nvSpPr>
          <p:cNvPr id="5" name="Rectangle 4"/>
          <p:cNvSpPr/>
          <p:nvPr/>
        </p:nvSpPr>
        <p:spPr>
          <a:xfrm>
            <a:off x="1447800" y="5105400"/>
            <a:ext cx="4572000" cy="1477328"/>
          </a:xfrm>
          <a:prstGeom prst="rect">
            <a:avLst/>
          </a:prstGeom>
        </p:spPr>
        <p:txBody>
          <a:bodyPr>
            <a:spAutoFit/>
          </a:bodyPr>
          <a:lstStyle/>
          <a:p>
            <a:r>
              <a:rPr lang="en-AU" dirty="0">
                <a:solidFill>
                  <a:srgbClr val="000000"/>
                </a:solidFill>
                <a:latin typeface="Helvetica" panose="020B0604020202020204" pitchFamily="34" charset="0"/>
              </a:rPr>
              <a:t>These are chosen for comparison because they have identical relative molecular masses and almost the same number of electrons (which affects van der Waals dispersion forces).</a:t>
            </a:r>
            <a:endParaRPr lang="en-AU"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804195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Solubility in water</a:t>
            </a:r>
            <a:endParaRPr lang="en-AU" dirty="0"/>
          </a:p>
        </p:txBody>
      </p:sp>
      <p:sp>
        <p:nvSpPr>
          <p:cNvPr id="3" name="Content Placeholder 2"/>
          <p:cNvSpPr>
            <a:spLocks noGrp="1"/>
          </p:cNvSpPr>
          <p:nvPr>
            <p:ph idx="1"/>
          </p:nvPr>
        </p:nvSpPr>
        <p:spPr/>
        <p:txBody>
          <a:bodyPr/>
          <a:lstStyle/>
          <a:p>
            <a:r>
              <a:rPr lang="en-AU" dirty="0" smtClean="0"/>
              <a:t>Small chain are soluble in polar solvents like water and alcohols.</a:t>
            </a:r>
          </a:p>
          <a:p>
            <a:r>
              <a:rPr lang="en-AU" dirty="0" smtClean="0"/>
              <a:t>Large chain are insoluble in water but soluble in non polar solvents like benzene.</a:t>
            </a:r>
          </a:p>
          <a:p>
            <a:r>
              <a:rPr lang="en-AU" dirty="0" smtClean="0"/>
              <a:t>Long chain carboxylic acids are known as fatty acids. They are greasy to touch, insoluble in water and found naturally in plants and animals.</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092681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Saturated and unsaturated Fatty acids</a:t>
            </a:r>
            <a:endParaRPr lang="en-AU" dirty="0"/>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1704975" y="1981200"/>
            <a:ext cx="6087822" cy="393382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27709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long chain fatty acids</a:t>
            </a:r>
            <a:endParaRPr lang="en-IN" dirty="0"/>
          </a:p>
        </p:txBody>
      </p:sp>
      <p:sp>
        <p:nvSpPr>
          <p:cNvPr id="3" name="Content Placeholder 2"/>
          <p:cNvSpPr>
            <a:spLocks noGrp="1"/>
          </p:cNvSpPr>
          <p:nvPr>
            <p:ph idx="1"/>
          </p:nvPr>
        </p:nvSpPr>
        <p:spPr/>
        <p:txBody>
          <a:bodyPr/>
          <a:lstStyle/>
          <a:p>
            <a:endParaRPr lang="en-IN"/>
          </a:p>
        </p:txBody>
      </p:sp>
      <p:pic>
        <p:nvPicPr>
          <p:cNvPr id="1026" name="Picture 2" descr="http://www.labmuffin.com/labmuffin/wp-content/uploads/2014/08/structures-saturated-unsaturated-fatty-acids-soap.jpg"/>
          <p:cNvPicPr>
            <a:picLocks noChangeAspect="1" noChangeArrowheads="1"/>
          </p:cNvPicPr>
          <p:nvPr/>
        </p:nvPicPr>
        <p:blipFill>
          <a:blip r:embed="rId2"/>
          <a:srcRect/>
          <a:stretch>
            <a:fillRect/>
          </a:stretch>
        </p:blipFill>
        <p:spPr bwMode="auto">
          <a:xfrm>
            <a:off x="642910" y="1142984"/>
            <a:ext cx="8072434" cy="5247083"/>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Chemical properties of Carboxylic acids</a:t>
            </a:r>
            <a:endParaRPr lang="en-AU" dirty="0"/>
          </a:p>
        </p:txBody>
      </p:sp>
      <p:pic>
        <p:nvPicPr>
          <p:cNvPr id="4" name="Content Placeholder 3"/>
          <p:cNvPicPr>
            <a:picLocks noGrp="1" noChangeAspect="1"/>
          </p:cNvPicPr>
          <p:nvPr>
            <p:ph idx="1"/>
          </p:nvPr>
        </p:nvPicPr>
        <p:blipFill>
          <a:blip r:embed="rId2"/>
          <a:stretch>
            <a:fillRect/>
          </a:stretch>
        </p:blipFill>
        <p:spPr>
          <a:xfrm>
            <a:off x="157018" y="2362200"/>
            <a:ext cx="8936665" cy="2268538"/>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840806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stretch>
            <a:fillRect/>
          </a:stretch>
        </p:blipFill>
        <p:spPr>
          <a:xfrm>
            <a:off x="450376" y="290560"/>
            <a:ext cx="8178901" cy="2348706"/>
          </a:xfrm>
          <a:prstGeom prst="rect">
            <a:avLst/>
          </a:prstGeom>
        </p:spPr>
      </p:pic>
      <p:pic>
        <p:nvPicPr>
          <p:cNvPr id="5" name="Picture 4"/>
          <p:cNvPicPr>
            <a:picLocks noChangeAspect="1"/>
          </p:cNvPicPr>
          <p:nvPr/>
        </p:nvPicPr>
        <p:blipFill>
          <a:blip r:embed="rId3"/>
          <a:stretch>
            <a:fillRect/>
          </a:stretch>
        </p:blipFill>
        <p:spPr>
          <a:xfrm>
            <a:off x="685800" y="2655188"/>
            <a:ext cx="7439025" cy="40005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1775552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stretch>
            <a:fillRect/>
          </a:stretch>
        </p:blipFill>
        <p:spPr>
          <a:xfrm>
            <a:off x="457200" y="1417638"/>
            <a:ext cx="8174212" cy="2163762"/>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275454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Secondary Alcohols</a:t>
            </a:r>
            <a:endParaRPr lang="en-AU" b="1" dirty="0">
              <a:solidFill>
                <a:srgbClr val="FF0000"/>
              </a:solidFill>
            </a:endParaRPr>
          </a:p>
        </p:txBody>
      </p:sp>
      <p:sp>
        <p:nvSpPr>
          <p:cNvPr id="3" name="Content Placeholder 2"/>
          <p:cNvSpPr>
            <a:spLocks noGrp="1"/>
          </p:cNvSpPr>
          <p:nvPr>
            <p:ph idx="1"/>
          </p:nvPr>
        </p:nvSpPr>
        <p:spPr/>
        <p:txBody>
          <a:bodyPr/>
          <a:lstStyle/>
          <a:p>
            <a:r>
              <a:rPr lang="en-AU" dirty="0"/>
              <a:t>In a secondary (2°) alcohol, the carbon atom with the -OH group attached is joined directly to two alkyl groups, which may be the same or different. Examples include the following:</a:t>
            </a:r>
          </a:p>
        </p:txBody>
      </p:sp>
      <p:pic>
        <p:nvPicPr>
          <p:cNvPr id="4" name="Picture 3"/>
          <p:cNvPicPr>
            <a:picLocks noChangeAspect="1"/>
          </p:cNvPicPr>
          <p:nvPr/>
        </p:nvPicPr>
        <p:blipFill>
          <a:blip r:embed="rId2"/>
          <a:stretch>
            <a:fillRect/>
          </a:stretch>
        </p:blipFill>
        <p:spPr>
          <a:xfrm>
            <a:off x="1066800" y="3816223"/>
            <a:ext cx="7321982" cy="1936877"/>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61382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Picture 4"/>
          <p:cNvPicPr>
            <a:picLocks noChangeAspect="1"/>
          </p:cNvPicPr>
          <p:nvPr/>
        </p:nvPicPr>
        <p:blipFill>
          <a:blip r:embed="rId2"/>
          <a:stretch>
            <a:fillRect/>
          </a:stretch>
        </p:blipFill>
        <p:spPr>
          <a:xfrm>
            <a:off x="804862" y="2143125"/>
            <a:ext cx="7534275" cy="2571750"/>
          </a:xfrm>
          <a:prstGeom prst="rect">
            <a:avLst/>
          </a:prstGeom>
        </p:spPr>
      </p:pic>
      <p:sp>
        <p:nvSpPr>
          <p:cNvPr id="6" name="Content Placeholder 5"/>
          <p:cNvSpPr>
            <a:spLocks noGrp="1"/>
          </p:cNvSpPr>
          <p:nvPr>
            <p:ph idx="1"/>
          </p:nvPr>
        </p:nvSpPr>
        <p:spPr/>
        <p:txBody>
          <a:bodyPr/>
          <a:lstStyle/>
          <a:p>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7145553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panose="020B0604020202020204" pitchFamily="34" charset="0"/>
              </a:rPr>
              <a:t>Reactions of carboxylic acids</a:t>
            </a:r>
          </a:p>
        </p:txBody>
      </p:sp>
      <p:sp>
        <p:nvSpPr>
          <p:cNvPr id="34819" name="TextBox 1"/>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React with active metals to produce a salt and hydrogen gas: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React with a base in a neutralisation reaction to form a salt and water:</a:t>
            </a:r>
          </a:p>
        </p:txBody>
      </p:sp>
      <p:pic>
        <p:nvPicPr>
          <p:cNvPr id="348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2205038"/>
            <a:ext cx="8115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8000" y="4065588"/>
            <a:ext cx="82042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414544040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panose="020B0604020202020204" pitchFamily="34" charset="0"/>
              </a:rPr>
              <a:t>Reactions of carboxylic acids</a:t>
            </a:r>
          </a:p>
        </p:txBody>
      </p:sp>
      <p:sp>
        <p:nvSpPr>
          <p:cNvPr id="35843" name="TextBox 1"/>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a metal carbonate is added then a salt and water and carbon dioxide are produced:</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Addition of an alcohol with specific conditions produces an ester, another organic compound.</a:t>
            </a:r>
          </a:p>
        </p:txBody>
      </p:sp>
      <p:pic>
        <p:nvPicPr>
          <p:cNvPr id="3584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03450"/>
            <a:ext cx="90170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097474621"/>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514600"/>
            <a:ext cx="8001000" cy="1219200"/>
          </a:xfrm>
        </p:spPr>
        <p:txBody>
          <a:bodyPr>
            <a:normAutofit fontScale="90000"/>
          </a:bodyPr>
          <a:lstStyle/>
          <a:p>
            <a:r>
              <a:rPr lang="en-AU" sz="4900" b="1" dirty="0" smtClean="0"/>
              <a:t>Esters</a:t>
            </a:r>
            <a:r>
              <a:rPr lang="en-AU" b="1" dirty="0" smtClean="0"/>
              <a:t>-</a:t>
            </a:r>
            <a:r>
              <a:rPr lang="en-AU" sz="2200" dirty="0" smtClean="0"/>
              <a:t>are </a:t>
            </a:r>
            <a:r>
              <a:rPr lang="en-AU" sz="2200" dirty="0"/>
              <a:t>chemicals with pleasant smells. They are used in perfumes, and as solvents.</a:t>
            </a:r>
            <a:br>
              <a:rPr lang="en-AU" sz="2200" dirty="0"/>
            </a:br>
            <a:endParaRPr lang="en-AU" sz="2200" b="1" dirty="0"/>
          </a:p>
        </p:txBody>
      </p:sp>
      <p:sp>
        <p:nvSpPr>
          <p:cNvPr id="5" name="Subtitle 4"/>
          <p:cNvSpPr>
            <a:spLocks noGrp="1"/>
          </p:cNvSpPr>
          <p:nvPr>
            <p:ph type="subTitle" idx="1"/>
          </p:nvPr>
        </p:nvSpPr>
        <p:spPr/>
        <p:txBody>
          <a:bodyPr/>
          <a:lstStyle/>
          <a:p>
            <a:endParaRPr lang="en-AU" dirty="0"/>
          </a:p>
        </p:txBody>
      </p:sp>
      <p:pic>
        <p:nvPicPr>
          <p:cNvPr id="1026" name="Picture 2" descr="http://wiki.chemprime.chemeddl.org/images/b/b4/Ester_Functional_Gro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8600"/>
            <a:ext cx="36195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66.media.tumblr.com/0f20fee699f56073af8afd941ebe4e45/tumblr_mzv8dpSHKS1tq6g3po1_12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836" y="3505200"/>
            <a:ext cx="4267200" cy="31540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edia.web.britannica.com/eb-media/51/66951-004-172452A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62000"/>
            <a:ext cx="4114800" cy="15430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4845086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Esters </a:t>
            </a:r>
            <a:endParaRPr lang="en-AU" dirty="0"/>
          </a:p>
        </p:txBody>
      </p:sp>
      <p:sp>
        <p:nvSpPr>
          <p:cNvPr id="3" name="Content Placeholder 2"/>
          <p:cNvSpPr>
            <a:spLocks noGrp="1"/>
          </p:cNvSpPr>
          <p:nvPr>
            <p:ph idx="1"/>
          </p:nvPr>
        </p:nvSpPr>
        <p:spPr/>
        <p:txBody>
          <a:bodyPr>
            <a:normAutofit fontScale="92500" lnSpcReduction="20000"/>
          </a:bodyPr>
          <a:lstStyle/>
          <a:p>
            <a:r>
              <a:rPr lang="en-AU" dirty="0"/>
              <a:t>Esters are chemicals with pleasant smells. They are used in perfumes, and as solvents.</a:t>
            </a:r>
            <a:endParaRPr lang="en-AU" dirty="0" smtClean="0"/>
          </a:p>
          <a:p>
            <a:r>
              <a:rPr lang="en-AU" dirty="0" smtClean="0"/>
              <a:t>An </a:t>
            </a:r>
            <a:r>
              <a:rPr lang="en-AU" dirty="0"/>
              <a:t>ester is made from an alcohol and a carboxylic acid.</a:t>
            </a:r>
          </a:p>
          <a:p>
            <a:r>
              <a:rPr lang="en-AU" dirty="0"/>
              <a:t>Esters have their own rules for naming.</a:t>
            </a:r>
          </a:p>
          <a:p>
            <a:r>
              <a:rPr lang="en-AU" dirty="0"/>
              <a:t>The first part of the name comes from the alcohol, and it ends with the letters </a:t>
            </a:r>
            <a:r>
              <a:rPr lang="en-AU" b="1" dirty="0"/>
              <a:t>'-</a:t>
            </a:r>
            <a:r>
              <a:rPr lang="en-AU" b="1" dirty="0" err="1"/>
              <a:t>yl</a:t>
            </a:r>
            <a:r>
              <a:rPr lang="en-AU" b="1" dirty="0"/>
              <a:t>'</a:t>
            </a:r>
            <a:r>
              <a:rPr lang="en-AU" dirty="0"/>
              <a:t>.</a:t>
            </a:r>
          </a:p>
          <a:p>
            <a:r>
              <a:rPr lang="en-AU" dirty="0"/>
              <a:t>The second part of the name comes from the carboxylic acid, and it ends with the letters </a:t>
            </a:r>
            <a:r>
              <a:rPr lang="en-AU" b="1" dirty="0"/>
              <a:t>'-</a:t>
            </a:r>
            <a:r>
              <a:rPr lang="en-AU" b="1" dirty="0" err="1"/>
              <a:t>oate</a:t>
            </a:r>
            <a:r>
              <a:rPr lang="en-AU" b="1" dirty="0"/>
              <a:t>'</a:t>
            </a:r>
            <a:r>
              <a:rPr lang="en-AU" dirty="0"/>
              <a:t>.</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716676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What is an ester?</a:t>
            </a:r>
          </a:p>
        </p:txBody>
      </p:sp>
      <p:sp>
        <p:nvSpPr>
          <p:cNvPr id="37891" name="TextBox 1"/>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The ester functional group contains a carbon with a double bond to an oxygen and a separate single bond to another oxygen.</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group is in the middle of a carbon chain.</a:t>
            </a:r>
          </a:p>
        </p:txBody>
      </p:sp>
      <p:pic>
        <p:nvPicPr>
          <p:cNvPr id="378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343400"/>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875" y="4876800"/>
            <a:ext cx="9144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133600"/>
            <a:ext cx="2443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569510167"/>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Synthesizing esters</a:t>
            </a:r>
          </a:p>
        </p:txBody>
      </p:sp>
      <p:sp>
        <p:nvSpPr>
          <p:cNvPr id="38915" name="TextBox 1"/>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An alcohol and a carboxylic acid can be used to synthesise an ester.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Natural esters form very slowly. To speed up the reaction, the reaction is heated and a catalyst is used. Concentrated sulfuric acid is commonly used as the catalyst for this reaction.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process is called esterification. A general equation for this process is:</a:t>
            </a:r>
          </a:p>
        </p:txBody>
      </p:sp>
      <p:pic>
        <p:nvPicPr>
          <p:cNvPr id="389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562600"/>
            <a:ext cx="763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549953867"/>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Synthesizing esters</a:t>
            </a:r>
          </a:p>
        </p:txBody>
      </p:sp>
      <p:sp>
        <p:nvSpPr>
          <p:cNvPr id="39939" name="TextBox 1"/>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This reaction is an example of a condensation reaction. A molecule of water is formed as well as the ester.</a:t>
            </a:r>
          </a:p>
        </p:txBody>
      </p:sp>
      <p:pic>
        <p:nvPicPr>
          <p:cNvPr id="3994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14600"/>
            <a:ext cx="8712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014633082"/>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Naming esters</a:t>
            </a:r>
          </a:p>
        </p:txBody>
      </p:sp>
      <p:sp>
        <p:nvSpPr>
          <p:cNvPr id="40963" name="TextBox 1"/>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Naming esters involves looking at the alcohol and carboxylic acid from which it was formed.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first part of the name describes the alkyl group and comes from the alcohol it is formed from. This is the carbon chain attached to the oxygen within the chain. Example: ethyl, propyl</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second part is from the carboxylic acid. The end of the acid name is changed from ‘oic acid’ to ‘oate’. Example: butanoate, heptanoate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328549824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Naming Examples</a:t>
            </a:r>
            <a:endParaRPr lang="en-AU"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38212"/>
            <a:ext cx="18669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918" y="1290492"/>
            <a:ext cx="17145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3545" y="838200"/>
            <a:ext cx="16097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67669" y="2500167"/>
            <a:ext cx="3124200" cy="369332"/>
          </a:xfrm>
          <a:prstGeom prst="rect">
            <a:avLst/>
          </a:prstGeom>
          <a:noFill/>
        </p:spPr>
        <p:txBody>
          <a:bodyPr wrap="square" rtlCol="0">
            <a:spAutoFit/>
          </a:bodyPr>
          <a:lstStyle/>
          <a:p>
            <a:r>
              <a:rPr lang="en-AU" dirty="0" smtClean="0"/>
              <a:t>Name the following esters</a:t>
            </a:r>
            <a:endParaRPr lang="en-AU" dirty="0"/>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612034"/>
            <a:ext cx="17907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rotWithShape="1">
          <a:blip r:embed="rId6">
            <a:extLst>
              <a:ext uri="{28A0092B-C50C-407E-A947-70E740481C1C}">
                <a14:useLocalDpi xmlns:a14="http://schemas.microsoft.com/office/drawing/2010/main" val="0"/>
              </a:ext>
            </a:extLst>
          </a:blip>
          <a:srcRect l="-4155" t="-29261" r="4155" b="29261"/>
          <a:stretch/>
        </p:blipFill>
        <p:spPr bwMode="auto">
          <a:xfrm>
            <a:off x="570127" y="5206216"/>
            <a:ext cx="1732690" cy="98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rotWithShape="1">
          <a:blip r:embed="rId7">
            <a:extLst>
              <a:ext uri="{28A0092B-C50C-407E-A947-70E740481C1C}">
                <a14:useLocalDpi xmlns:a14="http://schemas.microsoft.com/office/drawing/2010/main" val="0"/>
              </a:ext>
            </a:extLst>
          </a:blip>
          <a:srcRect t="-23379" b="23379"/>
          <a:stretch/>
        </p:blipFill>
        <p:spPr bwMode="auto">
          <a:xfrm>
            <a:off x="3291608" y="5455804"/>
            <a:ext cx="15525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rotWithShape="1">
          <a:blip r:embed="rId8">
            <a:extLst>
              <a:ext uri="{28A0092B-C50C-407E-A947-70E740481C1C}">
                <a14:useLocalDpi xmlns:a14="http://schemas.microsoft.com/office/drawing/2010/main" val="0"/>
              </a:ext>
            </a:extLst>
          </a:blip>
          <a:srcRect t="-26523" b="26523"/>
          <a:stretch/>
        </p:blipFill>
        <p:spPr bwMode="auto">
          <a:xfrm>
            <a:off x="7315200" y="5206216"/>
            <a:ext cx="16097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5537721"/>
            <a:ext cx="1604963" cy="93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3505200"/>
            <a:ext cx="686624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1068283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Tertiary Alcohols</a:t>
            </a:r>
            <a:endParaRPr lang="en-AU"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781300" y="3244056"/>
            <a:ext cx="3581400" cy="1238250"/>
          </a:xfrm>
          <a:prstGeom prst="rect">
            <a:avLst/>
          </a:prstGeom>
        </p:spPr>
      </p:pic>
      <p:sp>
        <p:nvSpPr>
          <p:cNvPr id="5" name="Rectangle 4"/>
          <p:cNvSpPr/>
          <p:nvPr/>
        </p:nvSpPr>
        <p:spPr>
          <a:xfrm>
            <a:off x="304800" y="1417638"/>
            <a:ext cx="8382000" cy="923330"/>
          </a:xfrm>
          <a:prstGeom prst="rect">
            <a:avLst/>
          </a:prstGeom>
        </p:spPr>
        <p:txBody>
          <a:bodyPr wrap="square">
            <a:spAutoFit/>
          </a:bodyPr>
          <a:lstStyle/>
          <a:p>
            <a:r>
              <a:rPr lang="en-AU" dirty="0">
                <a:solidFill>
                  <a:srgbClr val="000000"/>
                </a:solidFill>
                <a:latin typeface="Arial" panose="020B0604020202020204" pitchFamily="34" charset="0"/>
              </a:rPr>
              <a:t>In a tertiary (3°) alcohol, the carbon atom holding the -OH group is attached directly to three alkyl groups, which may be any combination of the same or different groups. Examples of tertiary alcohols are given below:</a:t>
            </a:r>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991565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Properties</a:t>
            </a:r>
          </a:p>
        </p:txBody>
      </p:sp>
      <p:sp>
        <p:nvSpPr>
          <p:cNvPr id="41987" name="TextBox 1"/>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The polar C=O and C-O bonds make the ester group polar. They only form dipole–dipole bonds between molecules.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Their melting and boiling points are higher than hydrocarbons, but lower than alcohols or carboxylic acids of similar size.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They do not form hydrogen bonds with water so are not soluble in water. Many esters are soluble in organic solvents.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266885454"/>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Polarity of Esters</a:t>
            </a:r>
            <a:endParaRPr lang="en-AU" dirty="0"/>
          </a:p>
        </p:txBody>
      </p:sp>
      <p:sp>
        <p:nvSpPr>
          <p:cNvPr id="3" name="Content Placeholder 2"/>
          <p:cNvSpPr>
            <a:spLocks noGrp="1"/>
          </p:cNvSpPr>
          <p:nvPr>
            <p:ph idx="1"/>
          </p:nvPr>
        </p:nvSpPr>
        <p:spPr/>
        <p:txBody>
          <a:bodyPr/>
          <a:lstStyle/>
          <a:p>
            <a:r>
              <a:rPr lang="en-AU" dirty="0"/>
              <a:t>ESTER: The ester functional group has a similar character to the ketone and aldehyde functional group. The boiling point indicates that it is the least polar of the three.</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18116673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Reactions – acid hydrolysis</a:t>
            </a:r>
          </a:p>
        </p:txBody>
      </p:sp>
      <p:sp>
        <p:nvSpPr>
          <p:cNvPr id="43011" name="TextBox 1"/>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Acid hydrolysis of an ester involves reversing the formation reaction.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 acid is added, the mixture is heated and the ester splits to form an alcohol and carboxylic acid.</a:t>
            </a:r>
          </a:p>
        </p:txBody>
      </p:sp>
      <p:pic>
        <p:nvPicPr>
          <p:cNvPr id="4301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763" y="3657600"/>
            <a:ext cx="89916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960498209"/>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Reactions – alkaline hydrolysis</a:t>
            </a:r>
          </a:p>
        </p:txBody>
      </p:sp>
      <p:sp>
        <p:nvSpPr>
          <p:cNvPr id="44035" name="TextBox 1"/>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The splitting or hydrolysis of an ester can also be performed by adding a base and heating the mixture.</a:t>
            </a:r>
          </a:p>
        </p:txBody>
      </p:sp>
      <p:pic>
        <p:nvPicPr>
          <p:cNvPr id="4403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67000"/>
            <a:ext cx="87518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2615895764"/>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Fats and oils</a:t>
            </a:r>
          </a:p>
        </p:txBody>
      </p:sp>
      <p:sp>
        <p:nvSpPr>
          <p:cNvPr id="45059" name="TextBox 1"/>
          <p:cNvSpPr txBox="1">
            <a:spLocks noChangeArrowheads="1"/>
          </p:cNvSpPr>
          <p:nvPr/>
        </p:nvSpPr>
        <p:spPr bwMode="auto">
          <a:xfrm>
            <a:off x="228600" y="1143000"/>
            <a:ext cx="8305800" cy="3970318"/>
          </a:xfrm>
          <a:prstGeom prst="rect">
            <a:avLst/>
          </a:prstGeom>
          <a:noFill/>
          <a:ln w="9525">
            <a:noFill/>
            <a:miter lim="800000"/>
            <a:headEnd/>
            <a:tailEnd/>
          </a:ln>
        </p:spPr>
        <p:txBody>
          <a:bodyPr>
            <a:spAutoFit/>
          </a:bodyPr>
          <a:lstStyle/>
          <a:p>
            <a:pPr eaLnBrk="1" hangingPunct="1"/>
            <a:r>
              <a:rPr lang="en-US" altLang="en-US" sz="2800" dirty="0"/>
              <a:t>Fats and oils are esters called triglycerides</a:t>
            </a:r>
            <a:r>
              <a:rPr lang="en-US" altLang="en-US" sz="2800" dirty="0" smtClean="0"/>
              <a:t>.</a:t>
            </a:r>
            <a:endParaRPr lang="en-US" altLang="en-US" sz="2800" dirty="0"/>
          </a:p>
          <a:p>
            <a:pPr eaLnBrk="1" hangingPunct="1"/>
            <a:endParaRPr lang="en-US" altLang="en-US" sz="2800" dirty="0"/>
          </a:p>
          <a:p>
            <a:pPr eaLnBrk="1" hangingPunct="1"/>
            <a:r>
              <a:rPr lang="en-US" altLang="en-US" sz="2800" dirty="0"/>
              <a:t>A triglyceride that is solid at room temperature is a fat, while one that is a liquid at room temperature is an oil.</a:t>
            </a:r>
          </a:p>
          <a:p>
            <a:pPr eaLnBrk="1" hangingPunct="1"/>
            <a:endParaRPr lang="en-US" altLang="en-US" sz="2800" dirty="0"/>
          </a:p>
          <a:p>
            <a:pPr eaLnBrk="1" hangingPunct="1"/>
            <a:r>
              <a:rPr lang="en-US" altLang="en-US" sz="2800" dirty="0"/>
              <a:t>A triglyceride has three ester groups in the molecule and is formed from the alcohol 1,2,3-propantriol (commonly called glycerol) and three, long chain fatty acids.</a:t>
            </a:r>
          </a:p>
        </p:txBody>
      </p:sp>
      <p:pic>
        <p:nvPicPr>
          <p:cNvPr id="45060" name="Picture 1"/>
          <p:cNvPicPr>
            <a:picLocks noChangeAspect="1"/>
          </p:cNvPicPr>
          <p:nvPr/>
        </p:nvPicPr>
        <p:blipFill>
          <a:blip r:embed="rId3"/>
          <a:srcRect/>
          <a:stretch>
            <a:fillRect/>
          </a:stretch>
        </p:blipFill>
        <p:spPr bwMode="auto">
          <a:xfrm>
            <a:off x="1142976" y="5000636"/>
            <a:ext cx="7150100" cy="762000"/>
          </a:xfrm>
          <a:prstGeom prst="rect">
            <a:avLst/>
          </a:prstGeom>
          <a:noFill/>
          <a:ln w="9525">
            <a:noFill/>
            <a:miter lim="800000"/>
            <a:headEnd/>
            <a:tailEnd/>
          </a:ln>
        </p:spPr>
      </p:pic>
      <p:pic>
        <p:nvPicPr>
          <p:cNvPr id="7170" name="Picture 2" descr="http://cdn1.askiitians.com/cms-content/common/www.askiitians.comiit-jee-chemistryorganic-chemistryimages2glycerol-or-glycerine.jpg.jpg"/>
          <p:cNvPicPr>
            <a:picLocks noChangeAspect="1" noChangeArrowheads="1"/>
          </p:cNvPicPr>
          <p:nvPr/>
        </p:nvPicPr>
        <p:blipFill>
          <a:blip r:embed="rId4"/>
          <a:srcRect/>
          <a:stretch>
            <a:fillRect/>
          </a:stretch>
        </p:blipFill>
        <p:spPr bwMode="auto">
          <a:xfrm>
            <a:off x="6143636" y="142852"/>
            <a:ext cx="2606869" cy="1214446"/>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of Triglyceride</a:t>
            </a:r>
            <a:endParaRPr lang="en-IN" dirty="0"/>
          </a:p>
        </p:txBody>
      </p:sp>
      <p:sp>
        <p:nvSpPr>
          <p:cNvPr id="3" name="Content Placeholder 2"/>
          <p:cNvSpPr>
            <a:spLocks noGrp="1"/>
          </p:cNvSpPr>
          <p:nvPr>
            <p:ph idx="1"/>
          </p:nvPr>
        </p:nvSpPr>
        <p:spPr/>
        <p:txBody>
          <a:bodyPr/>
          <a:lstStyle/>
          <a:p>
            <a:endParaRPr lang="en-IN"/>
          </a:p>
        </p:txBody>
      </p:sp>
      <p:pic>
        <p:nvPicPr>
          <p:cNvPr id="122882" name="Picture 2" descr="http://cnx.org/resources/4c57b4a7e7d8b5c8aeb90c67f774c20fed2bca54/220_Triglycerides-01.jpg"/>
          <p:cNvPicPr>
            <a:picLocks noChangeAspect="1" noChangeArrowheads="1"/>
          </p:cNvPicPr>
          <p:nvPr/>
        </p:nvPicPr>
        <p:blipFill>
          <a:blip r:embed="rId2"/>
          <a:srcRect/>
          <a:stretch>
            <a:fillRect/>
          </a:stretch>
        </p:blipFill>
        <p:spPr bwMode="auto">
          <a:xfrm>
            <a:off x="214282" y="1571612"/>
            <a:ext cx="8786842" cy="4572032"/>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Production of a fat/oil</a:t>
            </a:r>
          </a:p>
        </p:txBody>
      </p:sp>
      <p:sp>
        <p:nvSpPr>
          <p:cNvPr id="46083" name="TextBox 1"/>
          <p:cNvSpPr txBox="1">
            <a:spLocks noChangeArrowheads="1"/>
          </p:cNvSpPr>
          <p:nvPr/>
        </p:nvSpPr>
        <p:spPr bwMode="auto">
          <a:xfrm>
            <a:off x="228600" y="1143000"/>
            <a:ext cx="8305800" cy="954088"/>
          </a:xfrm>
          <a:prstGeom prst="rect">
            <a:avLst/>
          </a:prstGeom>
          <a:noFill/>
          <a:ln w="9525">
            <a:noFill/>
            <a:miter lim="800000"/>
            <a:headEnd/>
            <a:tailEnd/>
          </a:ln>
        </p:spPr>
        <p:txBody>
          <a:bodyPr>
            <a:spAutoFit/>
          </a:bodyPr>
          <a:lstStyle/>
          <a:p>
            <a:pPr eaLnBrk="1" hangingPunct="1"/>
            <a:r>
              <a:rPr lang="en-US" altLang="en-US" sz="2800" dirty="0"/>
              <a:t>A fatty acid undergoes an </a:t>
            </a:r>
            <a:r>
              <a:rPr lang="en-US" altLang="en-US" sz="2800" dirty="0" err="1"/>
              <a:t>esterification</a:t>
            </a:r>
            <a:r>
              <a:rPr lang="en-US" altLang="en-US" sz="2800" dirty="0"/>
              <a:t> with one of the alcohol groups in glycerol.</a:t>
            </a:r>
          </a:p>
        </p:txBody>
      </p:sp>
      <p:pic>
        <p:nvPicPr>
          <p:cNvPr id="46084" name="Picture 1"/>
          <p:cNvPicPr>
            <a:picLocks noChangeAspect="1"/>
          </p:cNvPicPr>
          <p:nvPr/>
        </p:nvPicPr>
        <p:blipFill>
          <a:blip r:embed="rId3"/>
          <a:srcRect/>
          <a:stretch>
            <a:fillRect/>
          </a:stretch>
        </p:blipFill>
        <p:spPr bwMode="auto">
          <a:xfrm>
            <a:off x="0" y="2209800"/>
            <a:ext cx="9144000" cy="37274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Hydrolysis of a fat/oil</a:t>
            </a:r>
          </a:p>
        </p:txBody>
      </p:sp>
      <p:sp>
        <p:nvSpPr>
          <p:cNvPr id="47107" name="TextBox 1"/>
          <p:cNvSpPr txBox="1">
            <a:spLocks noChangeArrowheads="1"/>
          </p:cNvSpPr>
          <p:nvPr/>
        </p:nvSpPr>
        <p:spPr bwMode="auto">
          <a:xfrm>
            <a:off x="228600" y="1066800"/>
            <a:ext cx="8305800" cy="954088"/>
          </a:xfrm>
          <a:prstGeom prst="rect">
            <a:avLst/>
          </a:prstGeom>
          <a:noFill/>
          <a:ln w="9525">
            <a:noFill/>
            <a:miter lim="800000"/>
            <a:headEnd/>
            <a:tailEnd/>
          </a:ln>
        </p:spPr>
        <p:txBody>
          <a:bodyPr>
            <a:spAutoFit/>
          </a:bodyPr>
          <a:lstStyle/>
          <a:p>
            <a:pPr eaLnBrk="1" hangingPunct="1"/>
            <a:r>
              <a:rPr lang="en-US" altLang="en-US" sz="2800"/>
              <a:t>Reversal of the formation reaction occurs when water is added to the fat/oil.</a:t>
            </a:r>
          </a:p>
        </p:txBody>
      </p:sp>
      <p:pic>
        <p:nvPicPr>
          <p:cNvPr id="47108" name="Picture 1"/>
          <p:cNvPicPr>
            <a:picLocks noChangeAspect="1"/>
          </p:cNvPicPr>
          <p:nvPr/>
        </p:nvPicPr>
        <p:blipFill>
          <a:blip r:embed="rId3"/>
          <a:srcRect/>
          <a:stretch>
            <a:fillRect/>
          </a:stretch>
        </p:blipFill>
        <p:spPr bwMode="auto">
          <a:xfrm>
            <a:off x="231775" y="3352800"/>
            <a:ext cx="8912225" cy="3276600"/>
          </a:xfrm>
          <a:prstGeom prst="rect">
            <a:avLst/>
          </a:prstGeom>
          <a:noFill/>
          <a:ln w="9525">
            <a:noFill/>
            <a:miter lim="800000"/>
            <a:headEnd/>
            <a:tailEnd/>
          </a:ln>
        </p:spPr>
      </p:pic>
      <p:pic>
        <p:nvPicPr>
          <p:cNvPr id="47109" name="Picture 2"/>
          <p:cNvPicPr>
            <a:picLocks noChangeAspect="1"/>
          </p:cNvPicPr>
          <p:nvPr/>
        </p:nvPicPr>
        <p:blipFill>
          <a:blip r:embed="rId4"/>
          <a:srcRect/>
          <a:stretch>
            <a:fillRect/>
          </a:stretch>
        </p:blipFill>
        <p:spPr bwMode="auto">
          <a:xfrm>
            <a:off x="1219200" y="2209800"/>
            <a:ext cx="6397625" cy="762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Amines and Amides</a:t>
            </a:r>
            <a:endParaRPr lang="en-IN" dirty="0"/>
          </a:p>
        </p:txBody>
      </p:sp>
      <p:sp>
        <p:nvSpPr>
          <p:cNvPr id="5" name="Subtitle 4"/>
          <p:cNvSpPr>
            <a:spLocks noGrp="1"/>
          </p:cNvSpPr>
          <p:nvPr>
            <p:ph type="subTitle" idx="1"/>
          </p:nvPr>
        </p:nvSpPr>
        <p:spPr/>
        <p:txBody>
          <a:bodyPr/>
          <a:lstStyle/>
          <a:p>
            <a:endParaRPr lang="en-IN"/>
          </a:p>
        </p:txBody>
      </p:sp>
      <p:sp>
        <p:nvSpPr>
          <p:cNvPr id="2" name="Slide Number Placeholder 1"/>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What is an amine?</a:t>
            </a:r>
          </a:p>
        </p:txBody>
      </p:sp>
      <p:sp>
        <p:nvSpPr>
          <p:cNvPr id="49155" name="TextBox 1"/>
          <p:cNvSpPr txBox="1">
            <a:spLocks noChangeArrowheads="1"/>
          </p:cNvSpPr>
          <p:nvPr/>
        </p:nvSpPr>
        <p:spPr bwMode="auto">
          <a:xfrm>
            <a:off x="228600" y="1143000"/>
            <a:ext cx="8305800" cy="4400550"/>
          </a:xfrm>
          <a:prstGeom prst="rect">
            <a:avLst/>
          </a:prstGeom>
          <a:noFill/>
          <a:ln w="9525">
            <a:noFill/>
            <a:miter lim="800000"/>
            <a:headEnd/>
            <a:tailEnd/>
          </a:ln>
        </p:spPr>
        <p:txBody>
          <a:bodyPr>
            <a:spAutoFit/>
          </a:bodyPr>
          <a:lstStyle/>
          <a:p>
            <a:pPr eaLnBrk="1" hangingPunct="1"/>
            <a:r>
              <a:rPr lang="en-US" altLang="en-US" sz="2800"/>
              <a:t>Amines are based on the ammonia molecule and contain the functional group –NH</a:t>
            </a:r>
            <a:r>
              <a:rPr lang="en-US" altLang="en-US" sz="2800" baseline="-25000"/>
              <a:t>2</a:t>
            </a:r>
            <a:r>
              <a:rPr lang="en-US" altLang="en-US" sz="2800"/>
              <a:t>.</a:t>
            </a:r>
          </a:p>
          <a:p>
            <a:pPr eaLnBrk="1" hangingPunct="1"/>
            <a:endParaRPr lang="en-US" altLang="en-US" sz="2800"/>
          </a:p>
          <a:p>
            <a:pPr eaLnBrk="1" hangingPunct="1"/>
            <a:endParaRPr lang="en-US" altLang="en-US" sz="2800"/>
          </a:p>
          <a:p>
            <a:pPr eaLnBrk="1" hangingPunct="1"/>
            <a:endParaRPr lang="en-US" altLang="en-US" sz="2800"/>
          </a:p>
          <a:p>
            <a:pPr eaLnBrk="1" hangingPunct="1"/>
            <a:endParaRPr lang="en-US" altLang="en-US" sz="2800"/>
          </a:p>
          <a:p>
            <a:pPr eaLnBrk="1" hangingPunct="1"/>
            <a:endParaRPr lang="en-US" altLang="en-US" sz="2800"/>
          </a:p>
          <a:p>
            <a:pPr eaLnBrk="1" hangingPunct="1"/>
            <a:r>
              <a:rPr lang="en-US" altLang="en-US" sz="2800"/>
              <a:t>The hydrogen atoms on an ammonia molecule are replaced by alkyl groups to create amine molecules.</a:t>
            </a:r>
          </a:p>
        </p:txBody>
      </p:sp>
      <p:pic>
        <p:nvPicPr>
          <p:cNvPr id="49156" name="Picture 1"/>
          <p:cNvPicPr>
            <a:picLocks noChangeAspect="1"/>
          </p:cNvPicPr>
          <p:nvPr/>
        </p:nvPicPr>
        <p:blipFill>
          <a:blip r:embed="rId3"/>
          <a:srcRect/>
          <a:stretch>
            <a:fillRect/>
          </a:stretch>
        </p:blipFill>
        <p:spPr bwMode="auto">
          <a:xfrm>
            <a:off x="0" y="2286000"/>
            <a:ext cx="9144000" cy="552450"/>
          </a:xfrm>
          <a:prstGeom prst="rect">
            <a:avLst/>
          </a:prstGeom>
          <a:noFill/>
          <a:ln w="9525">
            <a:noFill/>
            <a:miter lim="800000"/>
            <a:headEnd/>
            <a:tailEnd/>
          </a:ln>
        </p:spPr>
      </p:pic>
      <p:pic>
        <p:nvPicPr>
          <p:cNvPr id="49157" name="Picture 2"/>
          <p:cNvPicPr>
            <a:picLocks noChangeAspect="1"/>
          </p:cNvPicPr>
          <p:nvPr/>
        </p:nvPicPr>
        <p:blipFill>
          <a:blip r:embed="rId4"/>
          <a:srcRect/>
          <a:stretch>
            <a:fillRect/>
          </a:stretch>
        </p:blipFill>
        <p:spPr bwMode="auto">
          <a:xfrm>
            <a:off x="0" y="2819400"/>
            <a:ext cx="9144000" cy="11303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solidFill>
                  <a:srgbClr val="FF0000"/>
                </a:solidFill>
              </a:rPr>
              <a:t>Examples of Primary, secondary and tertiary alcohols</a:t>
            </a:r>
            <a:endParaRPr lang="en-AU" b="1" dirty="0">
              <a:solidFill>
                <a:srgbClr val="FF0000"/>
              </a:solidFill>
            </a:endParaRPr>
          </a:p>
        </p:txBody>
      </p:sp>
      <p:pic>
        <p:nvPicPr>
          <p:cNvPr id="6" name="Content Placeholder 5"/>
          <p:cNvPicPr>
            <a:picLocks noGrp="1" noChangeAspect="1"/>
          </p:cNvPicPr>
          <p:nvPr>
            <p:ph idx="1"/>
          </p:nvPr>
        </p:nvPicPr>
        <p:blipFill>
          <a:blip r:embed="rId2"/>
          <a:stretch>
            <a:fillRect/>
          </a:stretch>
        </p:blipFill>
        <p:spPr>
          <a:xfrm>
            <a:off x="1600200" y="1417638"/>
            <a:ext cx="5715000" cy="2447925"/>
          </a:xfrm>
          <a:prstGeom prst="rect">
            <a:avLst/>
          </a:prstGeom>
        </p:spPr>
      </p:pic>
      <p:sp>
        <p:nvSpPr>
          <p:cNvPr id="5" name="AutoShape 2" descr="http://www.kentchemistry.com/links/organic/molecules/alcoho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4" descr="image08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8" name="Picture 7"/>
          <p:cNvPicPr>
            <a:picLocks noChangeAspect="1"/>
          </p:cNvPicPr>
          <p:nvPr/>
        </p:nvPicPr>
        <p:blipFill>
          <a:blip r:embed="rId3"/>
          <a:stretch>
            <a:fillRect/>
          </a:stretch>
        </p:blipFill>
        <p:spPr>
          <a:xfrm>
            <a:off x="73926" y="4114800"/>
            <a:ext cx="8765274" cy="16002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311199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Primary, secondary and tertiary amines</a:t>
            </a:r>
          </a:p>
        </p:txBody>
      </p:sp>
      <p:sp>
        <p:nvSpPr>
          <p:cNvPr id="50179" name="TextBox 1"/>
          <p:cNvSpPr txBox="1">
            <a:spLocks noChangeArrowheads="1"/>
          </p:cNvSpPr>
          <p:nvPr/>
        </p:nvSpPr>
        <p:spPr bwMode="auto">
          <a:xfrm>
            <a:off x="228600" y="1143000"/>
            <a:ext cx="8305800" cy="2678113"/>
          </a:xfrm>
          <a:prstGeom prst="rect">
            <a:avLst/>
          </a:prstGeom>
          <a:noFill/>
          <a:ln w="9525">
            <a:noFill/>
            <a:miter lim="800000"/>
            <a:headEnd/>
            <a:tailEnd/>
          </a:ln>
        </p:spPr>
        <p:txBody>
          <a:bodyPr>
            <a:spAutoFit/>
          </a:bodyPr>
          <a:lstStyle/>
          <a:p>
            <a:pPr eaLnBrk="1" hangingPunct="1"/>
            <a:r>
              <a:rPr lang="en-US" altLang="en-US" sz="2800"/>
              <a:t>Amines are classified as primary, secondary or tertiary based on the number of alkyl groups attached to the nitrogen atom.</a:t>
            </a:r>
          </a:p>
          <a:p>
            <a:pPr eaLnBrk="1" hangingPunct="1"/>
            <a:endParaRPr lang="en-US" altLang="en-US" sz="2800"/>
          </a:p>
          <a:p>
            <a:pPr eaLnBrk="1" hangingPunct="1"/>
            <a:r>
              <a:rPr lang="en-US" altLang="en-US" sz="2800"/>
              <a:t>A primary amine (a) has one alkyl group, while a secondary amine (b) has two alkyl groups.</a:t>
            </a:r>
          </a:p>
        </p:txBody>
      </p:sp>
      <p:pic>
        <p:nvPicPr>
          <p:cNvPr id="50180" name="Picture 1"/>
          <p:cNvPicPr>
            <a:picLocks noChangeAspect="1"/>
          </p:cNvPicPr>
          <p:nvPr/>
        </p:nvPicPr>
        <p:blipFill>
          <a:blip r:embed="rId3"/>
          <a:srcRect/>
          <a:stretch>
            <a:fillRect/>
          </a:stretch>
        </p:blipFill>
        <p:spPr bwMode="auto">
          <a:xfrm>
            <a:off x="152400" y="4267200"/>
            <a:ext cx="3981450" cy="1676400"/>
          </a:xfrm>
          <a:prstGeom prst="rect">
            <a:avLst/>
          </a:prstGeom>
          <a:noFill/>
          <a:ln w="9525">
            <a:noFill/>
            <a:miter lim="800000"/>
            <a:headEnd/>
            <a:tailEnd/>
          </a:ln>
        </p:spPr>
      </p:pic>
      <p:pic>
        <p:nvPicPr>
          <p:cNvPr id="50181" name="Picture 2"/>
          <p:cNvPicPr>
            <a:picLocks noChangeAspect="1"/>
          </p:cNvPicPr>
          <p:nvPr/>
        </p:nvPicPr>
        <p:blipFill>
          <a:blip r:embed="rId4"/>
          <a:srcRect/>
          <a:stretch>
            <a:fillRect/>
          </a:stretch>
        </p:blipFill>
        <p:spPr bwMode="auto">
          <a:xfrm>
            <a:off x="4495800" y="4343400"/>
            <a:ext cx="3905250" cy="16002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23906" name="Picture 2" descr="https://masterorganicchemistry.files.wordpress.com/2010/06/4-amines.jpg"/>
          <p:cNvPicPr>
            <a:picLocks noChangeAspect="1" noChangeArrowheads="1"/>
          </p:cNvPicPr>
          <p:nvPr/>
        </p:nvPicPr>
        <p:blipFill>
          <a:blip r:embed="rId2"/>
          <a:srcRect/>
          <a:stretch>
            <a:fillRect/>
          </a:stretch>
        </p:blipFill>
        <p:spPr bwMode="auto">
          <a:xfrm>
            <a:off x="1214414" y="3000372"/>
            <a:ext cx="7304180" cy="2328871"/>
          </a:xfrm>
          <a:prstGeom prst="rect">
            <a:avLst/>
          </a:prstGeom>
          <a:noFill/>
        </p:spPr>
      </p:pic>
      <p:pic>
        <p:nvPicPr>
          <p:cNvPr id="123908" name="Picture 4" descr="http://www.usamines.com/IMAGES/ammonia.gif"/>
          <p:cNvPicPr>
            <a:picLocks noChangeAspect="1" noChangeArrowheads="1"/>
          </p:cNvPicPr>
          <p:nvPr/>
        </p:nvPicPr>
        <p:blipFill>
          <a:blip r:embed="rId3"/>
          <a:srcRect/>
          <a:stretch>
            <a:fillRect/>
          </a:stretch>
        </p:blipFill>
        <p:spPr bwMode="auto">
          <a:xfrm>
            <a:off x="928662" y="642918"/>
            <a:ext cx="7903742" cy="1991496"/>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Naming amines</a:t>
            </a:r>
          </a:p>
        </p:txBody>
      </p:sp>
      <p:sp>
        <p:nvSpPr>
          <p:cNvPr id="51203" name="TextBox 1"/>
          <p:cNvSpPr txBox="1">
            <a:spLocks noChangeArrowheads="1"/>
          </p:cNvSpPr>
          <p:nvPr/>
        </p:nvSpPr>
        <p:spPr bwMode="auto">
          <a:xfrm>
            <a:off x="228600" y="1143000"/>
            <a:ext cx="8305800" cy="4832350"/>
          </a:xfrm>
          <a:prstGeom prst="rect">
            <a:avLst/>
          </a:prstGeom>
          <a:noFill/>
          <a:ln w="9525">
            <a:noFill/>
            <a:miter lim="800000"/>
            <a:headEnd/>
            <a:tailEnd/>
          </a:ln>
        </p:spPr>
        <p:txBody>
          <a:bodyPr>
            <a:spAutoFit/>
          </a:bodyPr>
          <a:lstStyle/>
          <a:p>
            <a:pPr eaLnBrk="1" hangingPunct="1">
              <a:tabLst>
                <a:tab pos="722313" algn="l"/>
              </a:tabLst>
            </a:pPr>
            <a:r>
              <a:rPr lang="en-US" altLang="en-US" sz="2800" dirty="0"/>
              <a:t>1	Put the alkyl groups attached to the N atom 	into alphabetical order. Use the alkyl name for </a:t>
            </a:r>
            <a:r>
              <a:rPr lang="en-US" altLang="en-US" sz="2800" dirty="0" smtClean="0"/>
              <a:t>all </a:t>
            </a:r>
            <a:r>
              <a:rPr lang="en-US" altLang="en-US" sz="2800" dirty="0"/>
              <a:t>except the final group.</a:t>
            </a:r>
          </a:p>
          <a:p>
            <a:pPr eaLnBrk="1" hangingPunct="1">
              <a:tabLst>
                <a:tab pos="722313" algn="l"/>
              </a:tabLst>
            </a:pPr>
            <a:r>
              <a:rPr lang="en-US" altLang="en-US" sz="2800" dirty="0"/>
              <a:t>2	Remove the ‘e’ from the last alkane name and 	add ‘amine’. Example: </a:t>
            </a:r>
            <a:r>
              <a:rPr lang="en-US" altLang="en-US" sz="2800" dirty="0" err="1"/>
              <a:t>ethylmethanamine</a:t>
            </a:r>
            <a:endParaRPr lang="en-US" altLang="en-US" sz="2800" dirty="0"/>
          </a:p>
          <a:p>
            <a:pPr eaLnBrk="1" hangingPunct="1">
              <a:tabLst>
                <a:tab pos="722313" algn="l"/>
              </a:tabLst>
            </a:pPr>
            <a:r>
              <a:rPr lang="en-US" altLang="en-US" sz="2800" dirty="0"/>
              <a:t>3	Use di- and tri- if there are multiple identical 	alkyl groups.</a:t>
            </a:r>
          </a:p>
          <a:p>
            <a:pPr eaLnBrk="1" hangingPunct="1">
              <a:tabLst>
                <a:tab pos="722313" algn="l"/>
              </a:tabLst>
            </a:pPr>
            <a:r>
              <a:rPr lang="en-US" altLang="en-US" sz="2800" dirty="0"/>
              <a:t>4	Number the carbons, allocating the amine the 	lowest possible number.</a:t>
            </a:r>
          </a:p>
          <a:p>
            <a:pPr eaLnBrk="1" hangingPunct="1">
              <a:tabLst>
                <a:tab pos="722313" algn="l"/>
              </a:tabLst>
            </a:pPr>
            <a:r>
              <a:rPr lang="en-US" altLang="en-US" sz="2800" dirty="0"/>
              <a:t>5	Name any other side chains as for naming 	alkanes.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naming</a:t>
            </a:r>
            <a:endParaRPr lang="en-IN" dirty="0"/>
          </a:p>
        </p:txBody>
      </p:sp>
      <p:sp>
        <p:nvSpPr>
          <p:cNvPr id="3" name="Content Placeholder 2"/>
          <p:cNvSpPr>
            <a:spLocks noGrp="1"/>
          </p:cNvSpPr>
          <p:nvPr>
            <p:ph idx="1"/>
          </p:nvPr>
        </p:nvSpPr>
        <p:spPr/>
        <p:txBody>
          <a:bodyPr/>
          <a:lstStyle/>
          <a:p>
            <a:endParaRPr lang="en-IN" dirty="0"/>
          </a:p>
        </p:txBody>
      </p:sp>
      <p:pic>
        <p:nvPicPr>
          <p:cNvPr id="146437" name="Picture 5"/>
          <p:cNvPicPr>
            <a:picLocks noChangeAspect="1" noChangeArrowheads="1"/>
          </p:cNvPicPr>
          <p:nvPr/>
        </p:nvPicPr>
        <p:blipFill>
          <a:blip r:embed="rId2"/>
          <a:srcRect/>
          <a:stretch>
            <a:fillRect/>
          </a:stretch>
        </p:blipFill>
        <p:spPr bwMode="auto">
          <a:xfrm>
            <a:off x="142842" y="2132857"/>
            <a:ext cx="9001158" cy="21777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Properties of amines</a:t>
            </a:r>
          </a:p>
        </p:txBody>
      </p:sp>
      <p:sp>
        <p:nvSpPr>
          <p:cNvPr id="52227" name="TextBox 1"/>
          <p:cNvSpPr txBox="1">
            <a:spLocks noChangeArrowheads="1"/>
          </p:cNvSpPr>
          <p:nvPr/>
        </p:nvSpPr>
        <p:spPr bwMode="auto">
          <a:xfrm>
            <a:off x="228600" y="1143000"/>
            <a:ext cx="8305800" cy="4832350"/>
          </a:xfrm>
          <a:prstGeom prst="rect">
            <a:avLst/>
          </a:prstGeom>
          <a:noFill/>
          <a:ln w="9525">
            <a:noFill/>
            <a:miter lim="800000"/>
            <a:headEnd/>
            <a:tailEnd/>
          </a:ln>
        </p:spPr>
        <p:txBody>
          <a:bodyPr>
            <a:spAutoFit/>
          </a:bodyPr>
          <a:lstStyle/>
          <a:p>
            <a:pPr eaLnBrk="1" hangingPunct="1"/>
            <a:r>
              <a:rPr lang="en-US" altLang="en-US" sz="2800"/>
              <a:t>The –NH</a:t>
            </a:r>
            <a:r>
              <a:rPr lang="en-US" altLang="en-US" sz="2800" baseline="-25000"/>
              <a:t>2</a:t>
            </a:r>
            <a:r>
              <a:rPr lang="en-US" altLang="en-US" sz="2800"/>
              <a:t> amine group is highly polar because of the large electronegativity difference between nitrogen and hydrogen.</a:t>
            </a:r>
          </a:p>
          <a:p>
            <a:pPr eaLnBrk="1" hangingPunct="1"/>
            <a:endParaRPr lang="en-US" altLang="en-US" sz="2800"/>
          </a:p>
          <a:p>
            <a:pPr eaLnBrk="1" hangingPunct="1"/>
            <a:r>
              <a:rPr lang="en-US" altLang="en-US" sz="2800"/>
              <a:t>This gives amines relatively high melting and boiling points as it can form hydrogen bonds between molecules.</a:t>
            </a:r>
          </a:p>
          <a:p>
            <a:pPr eaLnBrk="1" hangingPunct="1"/>
            <a:endParaRPr lang="en-US" altLang="en-US" sz="2800"/>
          </a:p>
          <a:p>
            <a:pPr eaLnBrk="1" hangingPunct="1"/>
            <a:r>
              <a:rPr lang="en-US" altLang="en-US" sz="2800"/>
              <a:t>Small primary and secondary amines are also soluble in water due to formation of hydrogen bonds.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Polarity of amines</a:t>
            </a:r>
            <a:endParaRPr lang="en-AU" dirty="0"/>
          </a:p>
        </p:txBody>
      </p:sp>
      <p:sp>
        <p:nvSpPr>
          <p:cNvPr id="3" name="Content Placeholder 2"/>
          <p:cNvSpPr>
            <a:spLocks noGrp="1"/>
          </p:cNvSpPr>
          <p:nvPr>
            <p:ph idx="1"/>
          </p:nvPr>
        </p:nvSpPr>
        <p:spPr/>
        <p:txBody>
          <a:bodyPr/>
          <a:lstStyle/>
          <a:p>
            <a:r>
              <a:rPr lang="en-AU" dirty="0"/>
              <a:t>AMINE : The polarity of the amine nitrogen is shown to be much less than the oxygen in alcohol group. The nitrogen in the amine is much less electronegative than oxygen in the alcohol. Therefore, the dipole on N-H is much weaker than the dipole on O-H</a:t>
            </a:r>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40206984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Basicity of Amines</a:t>
            </a:r>
            <a:br>
              <a:rPr lang="en-AU" dirty="0" smtClean="0"/>
            </a:br>
            <a:endParaRPr lang="en-AU" dirty="0"/>
          </a:p>
        </p:txBody>
      </p:sp>
      <p:sp>
        <p:nvSpPr>
          <p:cNvPr id="3" name="Content Placeholder 2"/>
          <p:cNvSpPr>
            <a:spLocks noGrp="1"/>
          </p:cNvSpPr>
          <p:nvPr>
            <p:ph idx="1"/>
          </p:nvPr>
        </p:nvSpPr>
        <p:spPr>
          <a:xfrm>
            <a:off x="467544" y="908720"/>
            <a:ext cx="8219256" cy="5217443"/>
          </a:xfrm>
        </p:spPr>
        <p:txBody>
          <a:bodyPr>
            <a:normAutofit fontScale="92500" lnSpcReduction="20000"/>
          </a:bodyPr>
          <a:lstStyle/>
          <a:p>
            <a:r>
              <a:rPr lang="en-AU" b="1" dirty="0"/>
              <a:t>A base </a:t>
            </a:r>
            <a:r>
              <a:rPr lang="en-AU" b="1" dirty="0" smtClean="0"/>
              <a:t>is: </a:t>
            </a:r>
            <a:r>
              <a:rPr lang="en-AU" dirty="0" smtClean="0"/>
              <a:t>a </a:t>
            </a:r>
            <a:r>
              <a:rPr lang="en-AU" dirty="0"/>
              <a:t>substance which combines with hydrogen ions. This is the </a:t>
            </a:r>
            <a:r>
              <a:rPr lang="en-AU" dirty="0" err="1"/>
              <a:t>Bronsted</a:t>
            </a:r>
            <a:r>
              <a:rPr lang="en-AU" dirty="0"/>
              <a:t>-Lowry theory.</a:t>
            </a:r>
          </a:p>
          <a:p>
            <a:r>
              <a:rPr lang="en-AU" dirty="0"/>
              <a:t>an electron pair donor. This is the Lewis theory.</a:t>
            </a:r>
          </a:p>
          <a:p>
            <a:r>
              <a:rPr lang="en-AU" dirty="0" smtClean="0"/>
              <a:t>Amines </a:t>
            </a:r>
            <a:r>
              <a:rPr lang="en-AU" dirty="0"/>
              <a:t>are bases due to the lone pair of electrons on the nitrogen atom of amines. These react with water to form hydroxyl ions.</a:t>
            </a:r>
            <a:br>
              <a:rPr lang="en-AU" dirty="0"/>
            </a:br>
            <a:r>
              <a:rPr lang="en-AU" dirty="0"/>
              <a:t> </a:t>
            </a:r>
            <a:br>
              <a:rPr lang="en-AU" dirty="0"/>
            </a:br>
            <a:r>
              <a:rPr lang="en-AU" dirty="0"/>
              <a:t>Bases are those species that donate OH- ions (hydroxyl ions). The more easily is the availability of the hydroxyl ions; more is the basicity of the amine.  </a:t>
            </a:r>
          </a:p>
          <a:p>
            <a:r>
              <a:rPr lang="en-AU" dirty="0"/>
              <a:t>Let us now, explore and diagnose the order of basicity in amines.</a:t>
            </a:r>
          </a:p>
          <a:p>
            <a:endParaRPr lang="en-AU" dirty="0"/>
          </a:p>
        </p:txBody>
      </p:sp>
      <p:pic>
        <p:nvPicPr>
          <p:cNvPr id="4" name="Picture 2" descr="http://image.tutorvista.com/content/organic-compounds/basic-character-aliphatic-amin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5545951"/>
            <a:ext cx="4320480" cy="120114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34122206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1026" name="Picture 2" descr="http://images.slideplayer.com/25/7908077/slides/slide_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73"/>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27563090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Reactions of amines</a:t>
            </a:r>
          </a:p>
        </p:txBody>
      </p:sp>
      <p:sp>
        <p:nvSpPr>
          <p:cNvPr id="53251" name="TextBox 1"/>
          <p:cNvSpPr txBox="1">
            <a:spLocks noChangeArrowheads="1"/>
          </p:cNvSpPr>
          <p:nvPr/>
        </p:nvSpPr>
        <p:spPr bwMode="auto">
          <a:xfrm>
            <a:off x="342106" y="764704"/>
            <a:ext cx="8305800" cy="2246769"/>
          </a:xfrm>
          <a:prstGeom prst="rect">
            <a:avLst/>
          </a:prstGeom>
          <a:noFill/>
          <a:ln w="9525">
            <a:noFill/>
            <a:miter lim="800000"/>
            <a:headEnd/>
            <a:tailEnd/>
          </a:ln>
        </p:spPr>
        <p:txBody>
          <a:bodyPr>
            <a:spAutoFit/>
          </a:bodyPr>
          <a:lstStyle/>
          <a:p>
            <a:pPr eaLnBrk="1" hangingPunct="1"/>
            <a:r>
              <a:rPr lang="en-US" altLang="en-US" sz="2800" dirty="0"/>
              <a:t>As amines are weak bases, they will participate in </a:t>
            </a:r>
            <a:r>
              <a:rPr lang="en-US" altLang="en-US" sz="2800" dirty="0" err="1"/>
              <a:t>neutralisation</a:t>
            </a:r>
            <a:r>
              <a:rPr lang="en-US" altLang="en-US" sz="2800" dirty="0"/>
              <a:t> reactions with acids.</a:t>
            </a:r>
          </a:p>
          <a:p>
            <a:pPr eaLnBrk="1" hangingPunct="1"/>
            <a:endParaRPr lang="en-US" altLang="en-US" sz="2800" dirty="0"/>
          </a:p>
          <a:p>
            <a:pPr eaLnBrk="1" hangingPunct="1"/>
            <a:endParaRPr lang="en-US" altLang="en-US" sz="2800" dirty="0"/>
          </a:p>
          <a:p>
            <a:pPr eaLnBrk="1" hangingPunct="1"/>
            <a:endParaRPr lang="en-US" altLang="en-US" sz="2800" dirty="0"/>
          </a:p>
        </p:txBody>
      </p:sp>
      <p:pic>
        <p:nvPicPr>
          <p:cNvPr id="53252" name="Picture 1"/>
          <p:cNvPicPr>
            <a:picLocks noChangeAspect="1"/>
          </p:cNvPicPr>
          <p:nvPr/>
        </p:nvPicPr>
        <p:blipFill>
          <a:blip r:embed="rId3"/>
          <a:srcRect/>
          <a:stretch>
            <a:fillRect/>
          </a:stretch>
        </p:blipFill>
        <p:spPr bwMode="auto">
          <a:xfrm>
            <a:off x="1219200" y="2209800"/>
            <a:ext cx="6551613" cy="838200"/>
          </a:xfrm>
          <a:prstGeom prst="rect">
            <a:avLst/>
          </a:prstGeom>
          <a:noFill/>
          <a:ln w="9525">
            <a:noFill/>
            <a:miter lim="800000"/>
            <a:headEnd/>
            <a:tailEnd/>
          </a:ln>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717032"/>
            <a:ext cx="8150185" cy="2093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8793998" cy="2809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142351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52400" y="152400"/>
            <a:ext cx="5643736" cy="1066800"/>
          </a:xfrm>
        </p:spPr>
        <p:txBody>
          <a:bodyPr>
            <a:normAutofit/>
          </a:bodyPr>
          <a:lstStyle/>
          <a:p>
            <a:pPr eaLnBrk="1" hangingPunct="1"/>
            <a:r>
              <a:rPr lang="en-US" altLang="en-US" sz="3200" b="1" dirty="0" smtClean="0">
                <a:solidFill>
                  <a:srgbClr val="FF0000"/>
                </a:solidFill>
                <a:cs typeface="Arial" charset="0"/>
              </a:rPr>
              <a:t>Alcohols Properties</a:t>
            </a:r>
          </a:p>
        </p:txBody>
      </p:sp>
      <p:sp>
        <p:nvSpPr>
          <p:cNvPr id="33795" name="TextBox 1"/>
          <p:cNvSpPr txBox="1">
            <a:spLocks noChangeArrowheads="1"/>
          </p:cNvSpPr>
          <p:nvPr/>
        </p:nvSpPr>
        <p:spPr bwMode="auto">
          <a:xfrm>
            <a:off x="228600" y="1600200"/>
            <a:ext cx="7924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ts val="2200"/>
              </a:lnSpc>
              <a:spcBef>
                <a:spcPct val="50000"/>
              </a:spcBef>
              <a:defRPr>
                <a:solidFill>
                  <a:schemeClr val="tx1"/>
                </a:solidFill>
                <a:latin typeface="Arial" charset="0"/>
                <a:ea typeface="MS PGothic" pitchFamily="34" charset="-128"/>
              </a:defRPr>
            </a:lvl1pPr>
            <a:lvl2pPr marL="742950" indent="-285750">
              <a:lnSpc>
                <a:spcPts val="2200"/>
              </a:lnSpc>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a:lnSpc>
                <a:spcPts val="1800"/>
              </a:lnSpc>
              <a:spcBef>
                <a:spcPct val="50000"/>
              </a:spcBef>
              <a:buClr>
                <a:schemeClr val="hlink"/>
              </a:buClr>
              <a:buChar char="–"/>
              <a:defRPr sz="1600">
                <a:solidFill>
                  <a:schemeClr val="tx1"/>
                </a:solidFill>
                <a:latin typeface="Arial" charset="0"/>
                <a:ea typeface="MS PGothic" pitchFamily="34" charset="-128"/>
              </a:defRPr>
            </a:lvl3pPr>
            <a:lvl4pPr marL="1600200" indent="-228600">
              <a:lnSpc>
                <a:spcPts val="1800"/>
              </a:lnSpc>
              <a:spcBef>
                <a:spcPct val="50000"/>
              </a:spcBef>
              <a:buClr>
                <a:schemeClr val="hlink"/>
              </a:buClr>
              <a:buChar char="–"/>
              <a:defRPr sz="1600">
                <a:solidFill>
                  <a:schemeClr val="tx1"/>
                </a:solidFill>
                <a:latin typeface="Arial" charset="0"/>
                <a:ea typeface="MS PGothic" pitchFamily="34" charset="-128"/>
              </a:defRPr>
            </a:lvl4pPr>
            <a:lvl5pPr marL="2057400" indent="-228600">
              <a:lnSpc>
                <a:spcPts val="1600"/>
              </a:lnSpc>
              <a:spcBef>
                <a:spcPct val="50000"/>
              </a:spcBef>
              <a:buClr>
                <a:schemeClr val="hlink"/>
              </a:buClr>
              <a:buChar char="–"/>
              <a:defRPr sz="1400">
                <a:solidFill>
                  <a:schemeClr val="tx1"/>
                </a:solidFill>
                <a:latin typeface="Arial" charset="0"/>
                <a:ea typeface="MS PGothic"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dirty="0"/>
              <a:t>The oxygen in the hydroxyl group is highly electronegative so creates a strong polar bond within the functional group.</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hydroxyl group can form hydrogen bonds with other polar groups, raising the melting and boiling points.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They can also form hydrogen bonds to water, increasing solubility in water. Solubility decreases as chain length increases.</a:t>
            </a:r>
          </a:p>
        </p:txBody>
      </p:sp>
      <p:pic>
        <p:nvPicPr>
          <p:cNvPr id="2050" name="Picture 2" descr="http://www.chemhume.co.uk/ASCHEM/Unit%202/Ch11%20Alcohols/images/hydrogen_bonding_ethanol_wa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428" y="39515"/>
            <a:ext cx="3456384" cy="156068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459562524"/>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Amides</a:t>
            </a:r>
          </a:p>
        </p:txBody>
      </p:sp>
      <p:sp>
        <p:nvSpPr>
          <p:cNvPr id="54275" name="TextBox 1"/>
          <p:cNvSpPr txBox="1">
            <a:spLocks noChangeArrowheads="1"/>
          </p:cNvSpPr>
          <p:nvPr/>
        </p:nvSpPr>
        <p:spPr bwMode="auto">
          <a:xfrm>
            <a:off x="228600" y="1143000"/>
            <a:ext cx="8305800" cy="954088"/>
          </a:xfrm>
          <a:prstGeom prst="rect">
            <a:avLst/>
          </a:prstGeom>
          <a:noFill/>
          <a:ln w="9525">
            <a:noFill/>
            <a:miter lim="800000"/>
            <a:headEnd/>
            <a:tailEnd/>
          </a:ln>
        </p:spPr>
        <p:txBody>
          <a:bodyPr>
            <a:spAutoFit/>
          </a:bodyPr>
          <a:lstStyle/>
          <a:p>
            <a:pPr eaLnBrk="1" hangingPunct="1"/>
            <a:r>
              <a:rPr lang="en-US" altLang="en-US" sz="2800"/>
              <a:t>An amide contains a functional group that is part carboxylic acid C=O and part amine –NH.</a:t>
            </a:r>
          </a:p>
        </p:txBody>
      </p:sp>
      <p:pic>
        <p:nvPicPr>
          <p:cNvPr id="54276" name="Picture 1"/>
          <p:cNvPicPr>
            <a:picLocks noChangeAspect="1"/>
          </p:cNvPicPr>
          <p:nvPr/>
        </p:nvPicPr>
        <p:blipFill>
          <a:blip r:embed="rId3"/>
          <a:srcRect/>
          <a:stretch>
            <a:fillRect/>
          </a:stretch>
        </p:blipFill>
        <p:spPr bwMode="auto">
          <a:xfrm>
            <a:off x="0" y="2286000"/>
            <a:ext cx="9144000" cy="552450"/>
          </a:xfrm>
          <a:prstGeom prst="rect">
            <a:avLst/>
          </a:prstGeom>
          <a:noFill/>
          <a:ln w="9525">
            <a:noFill/>
            <a:miter lim="800000"/>
            <a:headEnd/>
            <a:tailEnd/>
          </a:ln>
        </p:spPr>
      </p:pic>
      <p:pic>
        <p:nvPicPr>
          <p:cNvPr id="54277" name="Picture 2"/>
          <p:cNvPicPr>
            <a:picLocks noChangeAspect="1"/>
          </p:cNvPicPr>
          <p:nvPr/>
        </p:nvPicPr>
        <p:blipFill>
          <a:blip r:embed="rId4"/>
          <a:srcRect/>
          <a:stretch>
            <a:fillRect/>
          </a:stretch>
        </p:blipFill>
        <p:spPr bwMode="auto">
          <a:xfrm>
            <a:off x="-4763" y="2819400"/>
            <a:ext cx="9144001" cy="1036638"/>
          </a:xfrm>
          <a:prstGeom prst="rect">
            <a:avLst/>
          </a:prstGeom>
          <a:noFill/>
          <a:ln w="9525">
            <a:noFill/>
            <a:miter lim="800000"/>
            <a:headEnd/>
            <a:tailEnd/>
          </a:ln>
        </p:spPr>
      </p:pic>
      <p:pic>
        <p:nvPicPr>
          <p:cNvPr id="54278" name="Picture 3"/>
          <p:cNvPicPr>
            <a:picLocks noChangeAspect="1"/>
          </p:cNvPicPr>
          <p:nvPr/>
        </p:nvPicPr>
        <p:blipFill>
          <a:blip r:embed="rId5"/>
          <a:srcRect/>
          <a:stretch>
            <a:fillRect/>
          </a:stretch>
        </p:blipFill>
        <p:spPr bwMode="auto">
          <a:xfrm>
            <a:off x="762000" y="4114800"/>
            <a:ext cx="6327775" cy="2286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Naming amides</a:t>
            </a:r>
          </a:p>
        </p:txBody>
      </p:sp>
      <p:sp>
        <p:nvSpPr>
          <p:cNvPr id="109571" name="TextBox 1"/>
          <p:cNvSpPr txBox="1">
            <a:spLocks noChangeArrowheads="1"/>
          </p:cNvSpPr>
          <p:nvPr/>
        </p:nvSpPr>
        <p:spPr bwMode="auto">
          <a:xfrm>
            <a:off x="228600" y="114300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marL="0" indent="0" eaLnBrk="1" hangingPunct="1">
              <a:lnSpc>
                <a:spcPct val="100000"/>
              </a:lnSpc>
              <a:spcBef>
                <a:spcPct val="0"/>
              </a:spcBef>
              <a:tabLst>
                <a:tab pos="722313" algn="l"/>
              </a:tabLst>
              <a:defRPr/>
            </a:pPr>
            <a:r>
              <a:rPr lang="en-US" altLang="en-US" sz="2800" dirty="0" smtClean="0"/>
              <a:t>1	Change the ending of the carboxylic acid 	name from ‘</a:t>
            </a:r>
            <a:r>
              <a:rPr lang="en-US" altLang="en-US" sz="2800" dirty="0" err="1" smtClean="0"/>
              <a:t>oic</a:t>
            </a:r>
            <a:r>
              <a:rPr lang="en-US" altLang="en-US" sz="2800" dirty="0" smtClean="0"/>
              <a:t> acid’ to ‘amide’. Example: 	</a:t>
            </a:r>
            <a:r>
              <a:rPr lang="en-US" altLang="en-US" sz="2800" dirty="0" err="1" smtClean="0"/>
              <a:t>propanoic</a:t>
            </a:r>
            <a:r>
              <a:rPr lang="en-US" altLang="en-US" sz="2800" dirty="0" smtClean="0"/>
              <a:t> acid becomes </a:t>
            </a:r>
            <a:r>
              <a:rPr lang="en-US" altLang="en-US" sz="2800" dirty="0" err="1" smtClean="0"/>
              <a:t>propanamide</a:t>
            </a:r>
            <a:endParaRPr lang="en-US" altLang="en-US" sz="2800" dirty="0" smtClean="0"/>
          </a:p>
          <a:p>
            <a:pPr eaLnBrk="1" hangingPunct="1">
              <a:lnSpc>
                <a:spcPct val="100000"/>
              </a:lnSpc>
              <a:spcBef>
                <a:spcPct val="0"/>
              </a:spcBef>
              <a:defRPr/>
            </a:pPr>
            <a:endParaRPr lang="en-US" altLang="en-US" sz="2800" dirty="0" smtClean="0"/>
          </a:p>
          <a:p>
            <a:pPr marL="0" indent="0" eaLnBrk="1" hangingPunct="1">
              <a:lnSpc>
                <a:spcPct val="100000"/>
              </a:lnSpc>
              <a:spcBef>
                <a:spcPct val="0"/>
              </a:spcBef>
              <a:tabLst>
                <a:tab pos="722313" algn="l"/>
              </a:tabLst>
              <a:defRPr/>
            </a:pPr>
            <a:r>
              <a:rPr lang="en-US" altLang="en-US" sz="2800" dirty="0" smtClean="0"/>
              <a:t>2	Alkyl groups bonded to the nitrogen atom 	become N-alkyl. Example: N-	</a:t>
            </a:r>
            <a:r>
              <a:rPr lang="en-US" altLang="en-US" sz="2800" dirty="0" err="1" smtClean="0"/>
              <a:t>ethylpropanamide</a:t>
            </a:r>
            <a:endParaRPr lang="en-US" altLang="en-US" sz="28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Preparation of an amide</a:t>
            </a:r>
          </a:p>
        </p:txBody>
      </p:sp>
      <p:sp>
        <p:nvSpPr>
          <p:cNvPr id="56323" name="TextBox 1"/>
          <p:cNvSpPr txBox="1">
            <a:spLocks noChangeArrowheads="1"/>
          </p:cNvSpPr>
          <p:nvPr/>
        </p:nvSpPr>
        <p:spPr bwMode="auto">
          <a:xfrm>
            <a:off x="228600" y="1143000"/>
            <a:ext cx="8305800" cy="3108325"/>
          </a:xfrm>
          <a:prstGeom prst="rect">
            <a:avLst/>
          </a:prstGeom>
          <a:noFill/>
          <a:ln w="9525">
            <a:noFill/>
            <a:miter lim="800000"/>
            <a:headEnd/>
            <a:tailEnd/>
          </a:ln>
        </p:spPr>
        <p:txBody>
          <a:bodyPr>
            <a:spAutoFit/>
          </a:bodyPr>
          <a:lstStyle/>
          <a:p>
            <a:pPr eaLnBrk="1" hangingPunct="1"/>
            <a:r>
              <a:rPr lang="en-US" altLang="en-US" sz="2800"/>
              <a:t>Reaction of a carboxylic acid with an ammonium salt producing a salt, water and carbon dioxide.</a:t>
            </a:r>
          </a:p>
          <a:p>
            <a:pPr eaLnBrk="1" hangingPunct="1"/>
            <a:endParaRPr lang="en-US" altLang="en-US" sz="2800"/>
          </a:p>
          <a:p>
            <a:pPr eaLnBrk="1" hangingPunct="1"/>
            <a:endParaRPr lang="en-US" altLang="en-US" sz="2800"/>
          </a:p>
          <a:p>
            <a:pPr eaLnBrk="1" hangingPunct="1"/>
            <a:endParaRPr lang="en-US" altLang="en-US" sz="2800"/>
          </a:p>
          <a:p>
            <a:pPr eaLnBrk="1" hangingPunct="1"/>
            <a:r>
              <a:rPr lang="en-US" altLang="en-US" sz="2800"/>
              <a:t>The products are heated to dehydrate the salt, producing a primary amide.</a:t>
            </a:r>
          </a:p>
        </p:txBody>
      </p:sp>
      <p:pic>
        <p:nvPicPr>
          <p:cNvPr id="56324" name="Picture 1"/>
          <p:cNvPicPr>
            <a:picLocks noChangeAspect="1"/>
          </p:cNvPicPr>
          <p:nvPr/>
        </p:nvPicPr>
        <p:blipFill>
          <a:blip r:embed="rId3"/>
          <a:srcRect/>
          <a:stretch>
            <a:fillRect/>
          </a:stretch>
        </p:blipFill>
        <p:spPr bwMode="auto">
          <a:xfrm>
            <a:off x="228600" y="2362200"/>
            <a:ext cx="8607425" cy="685800"/>
          </a:xfrm>
          <a:prstGeom prst="rect">
            <a:avLst/>
          </a:prstGeom>
          <a:noFill/>
          <a:ln w="9525">
            <a:noFill/>
            <a:miter lim="800000"/>
            <a:headEnd/>
            <a:tailEnd/>
          </a:ln>
        </p:spPr>
      </p:pic>
      <p:pic>
        <p:nvPicPr>
          <p:cNvPr id="56325" name="Picture 2"/>
          <p:cNvPicPr>
            <a:picLocks noChangeAspect="1"/>
          </p:cNvPicPr>
          <p:nvPr/>
        </p:nvPicPr>
        <p:blipFill>
          <a:blip r:embed="rId4"/>
          <a:srcRect/>
          <a:stretch>
            <a:fillRect/>
          </a:stretch>
        </p:blipFill>
        <p:spPr bwMode="auto">
          <a:xfrm>
            <a:off x="1447800" y="4343400"/>
            <a:ext cx="5981700" cy="5334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Preparation of an amide</a:t>
            </a:r>
          </a:p>
        </p:txBody>
      </p:sp>
      <p:sp>
        <p:nvSpPr>
          <p:cNvPr id="57347" name="TextBox 1"/>
          <p:cNvSpPr txBox="1">
            <a:spLocks noChangeArrowheads="1"/>
          </p:cNvSpPr>
          <p:nvPr/>
        </p:nvSpPr>
        <p:spPr bwMode="auto">
          <a:xfrm>
            <a:off x="228600" y="1143000"/>
            <a:ext cx="8305800" cy="1384300"/>
          </a:xfrm>
          <a:prstGeom prst="rect">
            <a:avLst/>
          </a:prstGeom>
          <a:noFill/>
          <a:ln w="9525">
            <a:noFill/>
            <a:miter lim="800000"/>
            <a:headEnd/>
            <a:tailEnd/>
          </a:ln>
        </p:spPr>
        <p:txBody>
          <a:bodyPr>
            <a:spAutoFit/>
          </a:bodyPr>
          <a:lstStyle/>
          <a:p>
            <a:pPr eaLnBrk="1" hangingPunct="1"/>
            <a:r>
              <a:rPr lang="en-US" altLang="en-US" sz="2800"/>
              <a:t>Secondary amides are made when carboxylic acids and amines react together, a water molecule is eliminated. This is a condensation reaction.</a:t>
            </a:r>
          </a:p>
        </p:txBody>
      </p:sp>
      <p:pic>
        <p:nvPicPr>
          <p:cNvPr id="57348" name="Picture 3"/>
          <p:cNvPicPr>
            <a:picLocks noChangeAspect="1"/>
          </p:cNvPicPr>
          <p:nvPr/>
        </p:nvPicPr>
        <p:blipFill>
          <a:blip r:embed="rId3"/>
          <a:srcRect/>
          <a:stretch>
            <a:fillRect/>
          </a:stretch>
        </p:blipFill>
        <p:spPr bwMode="auto">
          <a:xfrm>
            <a:off x="0" y="2590800"/>
            <a:ext cx="8951913" cy="27432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19256" cy="548680"/>
          </a:xfrm>
        </p:spPr>
        <p:txBody>
          <a:bodyPr>
            <a:normAutofit fontScale="90000"/>
          </a:bodyPr>
          <a:lstStyle/>
          <a:p>
            <a:r>
              <a:rPr lang="en-AU" b="1" dirty="0" smtClean="0">
                <a:solidFill>
                  <a:srgbClr val="FF0000"/>
                </a:solidFill>
              </a:rPr>
              <a:t>Properties of Amides </a:t>
            </a:r>
            <a:endParaRPr lang="en-AU" b="1" dirty="0">
              <a:solidFill>
                <a:srgbClr val="FF0000"/>
              </a:solidFill>
            </a:endParaRPr>
          </a:p>
        </p:txBody>
      </p:sp>
      <p:sp>
        <p:nvSpPr>
          <p:cNvPr id="3" name="Content Placeholder 2"/>
          <p:cNvSpPr>
            <a:spLocks noGrp="1"/>
          </p:cNvSpPr>
          <p:nvPr>
            <p:ph idx="1"/>
          </p:nvPr>
        </p:nvSpPr>
        <p:spPr>
          <a:xfrm>
            <a:off x="251520" y="548680"/>
            <a:ext cx="8435280" cy="5577483"/>
          </a:xfrm>
        </p:spPr>
        <p:txBody>
          <a:bodyPr/>
          <a:lstStyle/>
          <a:p>
            <a:r>
              <a:rPr lang="en-AU" dirty="0" smtClean="0"/>
              <a:t>The </a:t>
            </a:r>
            <a:r>
              <a:rPr lang="en-AU" dirty="0"/>
              <a:t>amide </a:t>
            </a:r>
            <a:r>
              <a:rPr lang="en-AU" dirty="0" smtClean="0"/>
              <a:t>are </a:t>
            </a:r>
            <a:r>
              <a:rPr lang="en-AU" dirty="0"/>
              <a:t>the </a:t>
            </a:r>
            <a:r>
              <a:rPr lang="en-AU" b="1" dirty="0"/>
              <a:t>most </a:t>
            </a:r>
            <a:r>
              <a:rPr lang="en-AU" b="1" dirty="0" smtClean="0"/>
              <a:t>polar</a:t>
            </a:r>
            <a:r>
              <a:rPr lang="en-AU" dirty="0" smtClean="0"/>
              <a:t>. </a:t>
            </a:r>
            <a:r>
              <a:rPr lang="en-AU" dirty="0"/>
              <a:t>The reason is that it can both hydrogen bond and accept hydrogen bonds on both the oxygen and the </a:t>
            </a:r>
            <a:r>
              <a:rPr lang="en-AU" dirty="0" smtClean="0"/>
              <a:t>nitrogen.</a:t>
            </a:r>
          </a:p>
          <a:p>
            <a:r>
              <a:rPr lang="en-AU" dirty="0" smtClean="0"/>
              <a:t>High boiling and melting point as compare to carboxylic acids and alcohols.</a:t>
            </a:r>
          </a:p>
          <a:p>
            <a:r>
              <a:rPr lang="en-AU" dirty="0" smtClean="0"/>
              <a:t>Soluble in water.</a:t>
            </a:r>
          </a:p>
          <a:p>
            <a:r>
              <a:rPr lang="en-AU" dirty="0" smtClean="0"/>
              <a:t>Solids at room temp.</a:t>
            </a:r>
            <a:endParaRPr lang="en-AU" dirty="0"/>
          </a:p>
          <a:p>
            <a:endParaRPr lang="en-AU" dirty="0"/>
          </a:p>
        </p:txBody>
      </p:sp>
      <p:pic>
        <p:nvPicPr>
          <p:cNvPr id="5122" name="Picture 2" descr="http://www.columbia.edu/cu/biology/courses/c2005/images/water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223" y="3573016"/>
            <a:ext cx="3456384"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33773563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52400" y="152400"/>
            <a:ext cx="8458200" cy="457200"/>
          </a:xfrm>
        </p:spPr>
        <p:txBody>
          <a:bodyPr>
            <a:normAutofit fontScale="90000"/>
          </a:bodyPr>
          <a:lstStyle/>
          <a:p>
            <a:pPr eaLnBrk="1" hangingPunct="1"/>
            <a:r>
              <a:rPr lang="en-US" altLang="en-US" sz="2800" b="1" dirty="0" smtClean="0">
                <a:solidFill>
                  <a:srgbClr val="FF0000"/>
                </a:solidFill>
                <a:cs typeface="Arial" charset="0"/>
              </a:rPr>
              <a:t>Amide reactions</a:t>
            </a:r>
          </a:p>
        </p:txBody>
      </p:sp>
      <p:sp>
        <p:nvSpPr>
          <p:cNvPr id="58371" name="TextBox 1"/>
          <p:cNvSpPr txBox="1">
            <a:spLocks noChangeArrowheads="1"/>
          </p:cNvSpPr>
          <p:nvPr/>
        </p:nvSpPr>
        <p:spPr bwMode="auto">
          <a:xfrm>
            <a:off x="228600" y="620688"/>
            <a:ext cx="8305800" cy="2246313"/>
          </a:xfrm>
          <a:prstGeom prst="rect">
            <a:avLst/>
          </a:prstGeom>
          <a:noFill/>
          <a:ln w="9525">
            <a:noFill/>
            <a:miter lim="800000"/>
            <a:headEnd/>
            <a:tailEnd/>
          </a:ln>
        </p:spPr>
        <p:txBody>
          <a:bodyPr>
            <a:spAutoFit/>
          </a:bodyPr>
          <a:lstStyle/>
          <a:p>
            <a:pPr eaLnBrk="1" hangingPunct="1"/>
            <a:r>
              <a:rPr lang="en-US" altLang="en-US" sz="2800" dirty="0"/>
              <a:t>Hydrolysis of amides will result in formation of a carboxylic acid and amine.</a:t>
            </a:r>
          </a:p>
          <a:p>
            <a:pPr eaLnBrk="1" hangingPunct="1"/>
            <a:endParaRPr lang="en-US" altLang="en-US" sz="2800" dirty="0"/>
          </a:p>
          <a:p>
            <a:pPr eaLnBrk="1" hangingPunct="1"/>
            <a:r>
              <a:rPr lang="en-US" altLang="en-US" sz="2800" dirty="0"/>
              <a:t>This will occur under both acid and base conditions:</a:t>
            </a:r>
          </a:p>
        </p:txBody>
      </p:sp>
      <p:pic>
        <p:nvPicPr>
          <p:cNvPr id="58372" name="Picture 1"/>
          <p:cNvPicPr>
            <a:picLocks noChangeAspect="1"/>
          </p:cNvPicPr>
          <p:nvPr/>
        </p:nvPicPr>
        <p:blipFill>
          <a:blip r:embed="rId3"/>
          <a:srcRect/>
          <a:stretch>
            <a:fillRect/>
          </a:stretch>
        </p:blipFill>
        <p:spPr bwMode="auto">
          <a:xfrm>
            <a:off x="791368" y="3078252"/>
            <a:ext cx="7180263" cy="533400"/>
          </a:xfrm>
          <a:prstGeom prst="rect">
            <a:avLst/>
          </a:prstGeom>
          <a:noFill/>
          <a:ln w="9525">
            <a:noFill/>
            <a:miter lim="800000"/>
            <a:headEnd/>
            <a:tailEnd/>
          </a:ln>
        </p:spPr>
      </p:pic>
      <p:pic>
        <p:nvPicPr>
          <p:cNvPr id="58373" name="Picture 2"/>
          <p:cNvPicPr>
            <a:picLocks noChangeAspect="1"/>
          </p:cNvPicPr>
          <p:nvPr/>
        </p:nvPicPr>
        <p:blipFill>
          <a:blip r:embed="rId4"/>
          <a:srcRect/>
          <a:stretch>
            <a:fillRect/>
          </a:stretch>
        </p:blipFill>
        <p:spPr bwMode="auto">
          <a:xfrm>
            <a:off x="1187624" y="4975643"/>
            <a:ext cx="5676900" cy="533400"/>
          </a:xfrm>
          <a:prstGeom prst="rect">
            <a:avLst/>
          </a:prstGeom>
          <a:noFill/>
          <a:ln w="9525">
            <a:noFill/>
            <a:miter lim="800000"/>
            <a:headEnd/>
            <a:tailEnd/>
          </a:ln>
        </p:spPr>
      </p:pic>
      <p:sp>
        <p:nvSpPr>
          <p:cNvPr id="2" name="TextBox 1"/>
          <p:cNvSpPr txBox="1"/>
          <p:nvPr/>
        </p:nvSpPr>
        <p:spPr>
          <a:xfrm>
            <a:off x="914400" y="2708920"/>
            <a:ext cx="6609928" cy="369332"/>
          </a:xfrm>
          <a:prstGeom prst="rect">
            <a:avLst/>
          </a:prstGeom>
          <a:noFill/>
        </p:spPr>
        <p:txBody>
          <a:bodyPr wrap="square" rtlCol="0">
            <a:spAutoFit/>
          </a:bodyPr>
          <a:lstStyle/>
          <a:p>
            <a:r>
              <a:rPr lang="en-AU" dirty="0" smtClean="0"/>
              <a:t>Under acidic conditions, in the presence of heat and dilute acid</a:t>
            </a:r>
            <a:endParaRPr lang="en-AU" dirty="0"/>
          </a:p>
        </p:txBody>
      </p:sp>
      <p:sp>
        <p:nvSpPr>
          <p:cNvPr id="3" name="TextBox 2"/>
          <p:cNvSpPr txBox="1"/>
          <p:nvPr/>
        </p:nvSpPr>
        <p:spPr>
          <a:xfrm>
            <a:off x="1043608" y="3933056"/>
            <a:ext cx="4608512" cy="369332"/>
          </a:xfrm>
          <a:prstGeom prst="rect">
            <a:avLst/>
          </a:prstGeom>
          <a:noFill/>
        </p:spPr>
        <p:txBody>
          <a:bodyPr wrap="square" rtlCol="0">
            <a:spAutoFit/>
          </a:bodyPr>
          <a:lstStyle/>
          <a:p>
            <a:r>
              <a:rPr lang="en-AU" dirty="0" smtClean="0"/>
              <a:t>CH</a:t>
            </a:r>
            <a:r>
              <a:rPr lang="en-AU" baseline="-25000" dirty="0" smtClean="0"/>
              <a:t>3</a:t>
            </a:r>
            <a:r>
              <a:rPr lang="en-AU" dirty="0" smtClean="0"/>
              <a:t>-CO-NH</a:t>
            </a:r>
            <a:r>
              <a:rPr lang="en-AU" baseline="-25000" dirty="0" smtClean="0"/>
              <a:t>2</a:t>
            </a:r>
            <a:r>
              <a:rPr lang="en-AU" dirty="0" smtClean="0"/>
              <a:t> + H</a:t>
            </a:r>
            <a:r>
              <a:rPr lang="en-AU" baseline="-25000" dirty="0" smtClean="0"/>
              <a:t>2</a:t>
            </a:r>
            <a:r>
              <a:rPr lang="en-AU" dirty="0" smtClean="0"/>
              <a:t>O+ </a:t>
            </a:r>
            <a:r>
              <a:rPr lang="en-AU" dirty="0" err="1" smtClean="0"/>
              <a:t>HCl</a:t>
            </a:r>
            <a:r>
              <a:rPr lang="en-AU" dirty="0" smtClean="0"/>
              <a:t> </a:t>
            </a:r>
            <a:r>
              <a:rPr lang="en-AU" dirty="0" smtClean="0">
                <a:sym typeface="Wingdings" panose="05000000000000000000" pitchFamily="2" charset="2"/>
              </a:rPr>
              <a:t> CH</a:t>
            </a:r>
            <a:r>
              <a:rPr lang="en-AU" baseline="-25000" dirty="0" smtClean="0">
                <a:sym typeface="Wingdings" panose="05000000000000000000" pitchFamily="2" charset="2"/>
              </a:rPr>
              <a:t>3</a:t>
            </a:r>
            <a:r>
              <a:rPr lang="en-AU" dirty="0" smtClean="0">
                <a:sym typeface="Wingdings" panose="05000000000000000000" pitchFamily="2" charset="2"/>
              </a:rPr>
              <a:t>COOH + NH</a:t>
            </a:r>
            <a:r>
              <a:rPr lang="en-AU" baseline="-25000" dirty="0" smtClean="0">
                <a:sym typeface="Wingdings" panose="05000000000000000000" pitchFamily="2" charset="2"/>
              </a:rPr>
              <a:t>4</a:t>
            </a:r>
            <a:r>
              <a:rPr lang="en-AU" dirty="0" smtClean="0">
                <a:sym typeface="Wingdings" panose="05000000000000000000" pitchFamily="2" charset="2"/>
              </a:rPr>
              <a:t>Cl</a:t>
            </a:r>
            <a:endParaRPr lang="en-AU" dirty="0"/>
          </a:p>
        </p:txBody>
      </p:sp>
      <p:sp>
        <p:nvSpPr>
          <p:cNvPr id="4" name="TextBox 3"/>
          <p:cNvSpPr txBox="1"/>
          <p:nvPr/>
        </p:nvSpPr>
        <p:spPr>
          <a:xfrm>
            <a:off x="503325" y="4490305"/>
            <a:ext cx="7432078" cy="369332"/>
          </a:xfrm>
          <a:prstGeom prst="rect">
            <a:avLst/>
          </a:prstGeom>
          <a:noFill/>
        </p:spPr>
        <p:txBody>
          <a:bodyPr wrap="square" rtlCol="0">
            <a:spAutoFit/>
          </a:bodyPr>
          <a:lstStyle/>
          <a:p>
            <a:r>
              <a:rPr lang="en-AU" dirty="0"/>
              <a:t>Under </a:t>
            </a:r>
            <a:r>
              <a:rPr lang="en-AU" dirty="0" smtClean="0"/>
              <a:t>alkaline conditions, </a:t>
            </a:r>
            <a:r>
              <a:rPr lang="en-AU" dirty="0"/>
              <a:t>in the presence of heat and </a:t>
            </a:r>
            <a:r>
              <a:rPr lang="en-AU" dirty="0" smtClean="0"/>
              <a:t>sodium hydroxide</a:t>
            </a:r>
            <a:endParaRPr lang="en-AU" dirty="0"/>
          </a:p>
        </p:txBody>
      </p:sp>
      <p:sp>
        <p:nvSpPr>
          <p:cNvPr id="5" name="TextBox 4"/>
          <p:cNvSpPr txBox="1"/>
          <p:nvPr/>
        </p:nvSpPr>
        <p:spPr>
          <a:xfrm>
            <a:off x="1547664" y="5877272"/>
            <a:ext cx="5904656" cy="369332"/>
          </a:xfrm>
          <a:prstGeom prst="rect">
            <a:avLst/>
          </a:prstGeom>
          <a:noFill/>
        </p:spPr>
        <p:txBody>
          <a:bodyPr wrap="square" rtlCol="0">
            <a:spAutoFit/>
          </a:bodyPr>
          <a:lstStyle/>
          <a:p>
            <a:r>
              <a:rPr lang="en-AU" dirty="0"/>
              <a:t>CH</a:t>
            </a:r>
            <a:r>
              <a:rPr lang="en-AU" baseline="-25000" dirty="0"/>
              <a:t>3</a:t>
            </a:r>
            <a:r>
              <a:rPr lang="en-AU" dirty="0"/>
              <a:t>-CO-NH</a:t>
            </a:r>
            <a:r>
              <a:rPr lang="en-AU" baseline="-25000" dirty="0"/>
              <a:t>2</a:t>
            </a:r>
            <a:r>
              <a:rPr lang="en-AU" dirty="0"/>
              <a:t> </a:t>
            </a:r>
            <a:r>
              <a:rPr lang="en-AU" dirty="0" smtClean="0"/>
              <a:t>+ </a:t>
            </a:r>
            <a:r>
              <a:rPr lang="en-AU" dirty="0" err="1" smtClean="0"/>
              <a:t>NaOH</a:t>
            </a:r>
            <a:r>
              <a:rPr lang="en-AU" dirty="0" smtClean="0"/>
              <a:t> </a:t>
            </a:r>
            <a:r>
              <a:rPr lang="en-AU" dirty="0">
                <a:sym typeface="Wingdings" panose="05000000000000000000" pitchFamily="2" charset="2"/>
              </a:rPr>
              <a:t> </a:t>
            </a:r>
            <a:r>
              <a:rPr lang="en-AU" dirty="0" smtClean="0">
                <a:sym typeface="Wingdings" panose="05000000000000000000" pitchFamily="2" charset="2"/>
              </a:rPr>
              <a:t>CH</a:t>
            </a:r>
            <a:r>
              <a:rPr lang="en-AU" baseline="-25000" dirty="0" smtClean="0">
                <a:sym typeface="Wingdings" panose="05000000000000000000" pitchFamily="2" charset="2"/>
              </a:rPr>
              <a:t>3</a:t>
            </a:r>
            <a:r>
              <a:rPr lang="en-AU" dirty="0" smtClean="0">
                <a:sym typeface="Wingdings" panose="05000000000000000000" pitchFamily="2" charset="2"/>
              </a:rPr>
              <a:t>COONa </a:t>
            </a:r>
            <a:r>
              <a:rPr lang="en-AU" dirty="0">
                <a:sym typeface="Wingdings" panose="05000000000000000000" pitchFamily="2" charset="2"/>
              </a:rPr>
              <a:t>+ </a:t>
            </a:r>
            <a:r>
              <a:rPr lang="en-AU" dirty="0" smtClean="0">
                <a:sym typeface="Wingdings" panose="05000000000000000000" pitchFamily="2" charset="2"/>
              </a:rPr>
              <a:t>NH</a:t>
            </a:r>
            <a:r>
              <a:rPr lang="en-AU" baseline="-25000" dirty="0">
                <a:sym typeface="Wingdings" panose="05000000000000000000" pitchFamily="2" charset="2"/>
              </a:rPr>
              <a:t>3</a:t>
            </a:r>
            <a:endParaRPr lang="en-AU"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C015BD81F1CE418334B826F405125E" ma:contentTypeVersion="4" ma:contentTypeDescription="Create a new document." ma:contentTypeScope="" ma:versionID="90d16b54f22df62ed4595385155a122c">
  <xsd:schema xmlns:xsd="http://www.w3.org/2001/XMLSchema" xmlns:xs="http://www.w3.org/2001/XMLSchema" xmlns:p="http://schemas.microsoft.com/office/2006/metadata/properties" xmlns:ns2="f4e63610-84e2-4b5b-8144-5f2f53461e8e" targetNamespace="http://schemas.microsoft.com/office/2006/metadata/properties" ma:root="true" ma:fieldsID="4053e063c9b6e5e2b03c09a94a5704f6" ns2:_="">
    <xsd:import namespace="f4e63610-84e2-4b5b-8144-5f2f53461e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e63610-84e2-4b5b-8144-5f2f53461e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D9B97E-52B6-44CB-A56D-294601B16F32}"/>
</file>

<file path=customXml/itemProps2.xml><?xml version="1.0" encoding="utf-8"?>
<ds:datastoreItem xmlns:ds="http://schemas.openxmlformats.org/officeDocument/2006/customXml" ds:itemID="{3FD4B921-F5D4-49BF-9849-D4D70E55CC0B}"/>
</file>

<file path=customXml/itemProps3.xml><?xml version="1.0" encoding="utf-8"?>
<ds:datastoreItem xmlns:ds="http://schemas.openxmlformats.org/officeDocument/2006/customXml" ds:itemID="{B3D8A89B-71F7-48E5-A8EB-C66F0E6FB0CB}"/>
</file>

<file path=docProps/app.xml><?xml version="1.0" encoding="utf-8"?>
<Properties xmlns="http://schemas.openxmlformats.org/officeDocument/2006/extended-properties" xmlns:vt="http://schemas.openxmlformats.org/officeDocument/2006/docPropsVTypes">
  <Template/>
  <TotalTime>677</TotalTime>
  <Words>3679</Words>
  <Application>Microsoft Office PowerPoint</Application>
  <PresentationFormat>On-screen Show (4:3)</PresentationFormat>
  <Paragraphs>488</Paragraphs>
  <Slides>95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MS PGothic</vt:lpstr>
      <vt:lpstr>Arial</vt:lpstr>
      <vt:lpstr>Calibri</vt:lpstr>
      <vt:lpstr>Helvetica</vt:lpstr>
      <vt:lpstr>Helvetica, Arial</vt:lpstr>
      <vt:lpstr>Wingdings</vt:lpstr>
      <vt:lpstr>Office Theme</vt:lpstr>
      <vt:lpstr>Functional Groups</vt:lpstr>
      <vt:lpstr>Alcohols functional group</vt:lpstr>
      <vt:lpstr>Uses of alcohols </vt:lpstr>
      <vt:lpstr>Classification of Alcohols</vt:lpstr>
      <vt:lpstr>Primary Alcohols</vt:lpstr>
      <vt:lpstr>Secondary Alcohols</vt:lpstr>
      <vt:lpstr>Tertiary Alcohols</vt:lpstr>
      <vt:lpstr>Examples of Primary, secondary and tertiary alcohols</vt:lpstr>
      <vt:lpstr>Alcohols Properties</vt:lpstr>
      <vt:lpstr>Physical properties</vt:lpstr>
      <vt:lpstr>Physical Properties</vt:lpstr>
      <vt:lpstr>Solubility in water</vt:lpstr>
      <vt:lpstr>Solubility in water</vt:lpstr>
      <vt:lpstr>Preparation of alcohols</vt:lpstr>
      <vt:lpstr>Reactions of alcohols</vt:lpstr>
      <vt:lpstr>Reactions of alcohols</vt:lpstr>
      <vt:lpstr>Redox in Organic chemistry</vt:lpstr>
      <vt:lpstr>Oxidation of Alcohols</vt:lpstr>
      <vt:lpstr>Oxidation of 1° Alcohols</vt:lpstr>
      <vt:lpstr>Partial oxidation of Primary Alcohols</vt:lpstr>
      <vt:lpstr>PowerPoint Presentation</vt:lpstr>
      <vt:lpstr>Question?</vt:lpstr>
      <vt:lpstr>PowerPoint Presentation</vt:lpstr>
      <vt:lpstr>PowerPoint Presentation</vt:lpstr>
      <vt:lpstr>Complete Oxidation of Primary Alcohol</vt:lpstr>
      <vt:lpstr>Complete oxidation of primary alcohol</vt:lpstr>
      <vt:lpstr>Oxidation of  Secondary alcohols</vt:lpstr>
      <vt:lpstr>Oxidation of secondary alcohols </vt:lpstr>
      <vt:lpstr>Examples </vt:lpstr>
      <vt:lpstr>Reduction summary of oxidising agents</vt:lpstr>
      <vt:lpstr>PowerPoint Presentation</vt:lpstr>
      <vt:lpstr>Aldehydes and ketones</vt:lpstr>
      <vt:lpstr>Aldehyde/ketone group Nomenclature</vt:lpstr>
      <vt:lpstr>Naming aldehydes and ketones</vt:lpstr>
      <vt:lpstr>Aldehydes and Ketones</vt:lpstr>
      <vt:lpstr>Physical Properties of aldehydes and ketones</vt:lpstr>
      <vt:lpstr>Aldehydes physical properties</vt:lpstr>
      <vt:lpstr>van der Waals &amp; dipole-dipole attractions </vt:lpstr>
      <vt:lpstr>PowerPoint Presentation</vt:lpstr>
      <vt:lpstr>Solubility in water</vt:lpstr>
      <vt:lpstr>PowerPoint Presentation</vt:lpstr>
      <vt:lpstr>PowerPoint Presentation</vt:lpstr>
      <vt:lpstr>Properties of Ketones</vt:lpstr>
      <vt:lpstr>PowerPoint Presentation</vt:lpstr>
      <vt:lpstr>PowerPoint Presentation</vt:lpstr>
      <vt:lpstr>Summary of physical properties</vt:lpstr>
      <vt:lpstr>Carboxylic acids</vt:lpstr>
      <vt:lpstr>Carboxylic acids</vt:lpstr>
      <vt:lpstr>Naming carboxylic acids</vt:lpstr>
      <vt:lpstr>Properties of carboxylic acids</vt:lpstr>
      <vt:lpstr>Properties of carboxylic acids</vt:lpstr>
      <vt:lpstr>Trends in B.P.</vt:lpstr>
      <vt:lpstr>Boiling points</vt:lpstr>
      <vt:lpstr>Solubility in water</vt:lpstr>
      <vt:lpstr>Saturated and unsaturated Fatty acids</vt:lpstr>
      <vt:lpstr>Examples of long chain fatty acids</vt:lpstr>
      <vt:lpstr>Chemical properties of Carboxylic acids</vt:lpstr>
      <vt:lpstr>PowerPoint Presentation</vt:lpstr>
      <vt:lpstr>PowerPoint Presentation</vt:lpstr>
      <vt:lpstr>PowerPoint Presentation</vt:lpstr>
      <vt:lpstr>Reactions of carboxylic acids</vt:lpstr>
      <vt:lpstr>Reactions of carboxylic acids</vt:lpstr>
      <vt:lpstr>Esters-are chemicals with pleasant smells. They are used in perfumes, and as solvents. </vt:lpstr>
      <vt:lpstr>Esters </vt:lpstr>
      <vt:lpstr>What is an ester?</vt:lpstr>
      <vt:lpstr>Synthesizing esters</vt:lpstr>
      <vt:lpstr>Synthesizing esters</vt:lpstr>
      <vt:lpstr>Naming esters</vt:lpstr>
      <vt:lpstr>Naming Examples</vt:lpstr>
      <vt:lpstr>Properties</vt:lpstr>
      <vt:lpstr>Polarity of Esters</vt:lpstr>
      <vt:lpstr>Reactions – acid hydrolysis</vt:lpstr>
      <vt:lpstr>Reactions – alkaline hydrolysis</vt:lpstr>
      <vt:lpstr>Fats and oils</vt:lpstr>
      <vt:lpstr>Synthesis of Triglyceride</vt:lpstr>
      <vt:lpstr>Production of a fat/oil</vt:lpstr>
      <vt:lpstr>Hydrolysis of a fat/oil</vt:lpstr>
      <vt:lpstr>Amines and Amides</vt:lpstr>
      <vt:lpstr>What is an amine?</vt:lpstr>
      <vt:lpstr>Primary, secondary and tertiary amines</vt:lpstr>
      <vt:lpstr>PowerPoint Presentation</vt:lpstr>
      <vt:lpstr>Naming amines</vt:lpstr>
      <vt:lpstr>Practice naming</vt:lpstr>
      <vt:lpstr>Properties of amines</vt:lpstr>
      <vt:lpstr>Polarity of amines</vt:lpstr>
      <vt:lpstr>Basicity of Amines </vt:lpstr>
      <vt:lpstr>PowerPoint Presentation</vt:lpstr>
      <vt:lpstr>Reactions of amines</vt:lpstr>
      <vt:lpstr>PowerPoint Presentation</vt:lpstr>
      <vt:lpstr>Amides</vt:lpstr>
      <vt:lpstr>Naming amides</vt:lpstr>
      <vt:lpstr>Preparation of an amide</vt:lpstr>
      <vt:lpstr>Preparation of an amide</vt:lpstr>
      <vt:lpstr>Properties of Amides </vt:lpstr>
      <vt:lpstr>Amide reactions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Groups</dc:title>
  <dc:creator>Rahat Rizvi</dc:creator>
  <cp:lastModifiedBy>Teacher</cp:lastModifiedBy>
  <cp:revision>73</cp:revision>
  <cp:lastPrinted>2016-07-21T02:30:42Z</cp:lastPrinted>
  <dcterms:created xsi:type="dcterms:W3CDTF">2006-08-16T00:00:00Z</dcterms:created>
  <dcterms:modified xsi:type="dcterms:W3CDTF">2021-06-16T04:52:17Z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0x01010028C015BD81F1CE418334B826F405125E</vt:lpwstr>
  </property>
</Properties>
</file>