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11.xml" ContentType="application/vnd.openxmlformats-officedocument.presentationml.slide+xml"/>
  <Override PartName="/ppt/slides/slide44.xml" ContentType="application/vnd.openxmlformats-officedocument.presentationml.slide+xml"/>
  <Override PartName="/ppt/slides/slide42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6.xml" ContentType="application/vnd.openxmlformats-officedocument.presentationml.slide+xml"/>
  <Override PartName="/ppt/slides/slide43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7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56"/>
  </p:notesMasterIdLst>
  <p:sldIdLst>
    <p:sldId id="256" r:id="rId2"/>
    <p:sldId id="306" r:id="rId3"/>
    <p:sldId id="307" r:id="rId4"/>
    <p:sldId id="258" r:id="rId5"/>
    <p:sldId id="271" r:id="rId6"/>
    <p:sldId id="279" r:id="rId7"/>
    <p:sldId id="308" r:id="rId8"/>
    <p:sldId id="259" r:id="rId9"/>
    <p:sldId id="283" r:id="rId10"/>
    <p:sldId id="260" r:id="rId11"/>
    <p:sldId id="261" r:id="rId12"/>
    <p:sldId id="262" r:id="rId13"/>
    <p:sldId id="263" r:id="rId14"/>
    <p:sldId id="264" r:id="rId15"/>
    <p:sldId id="265" r:id="rId16"/>
    <p:sldId id="313" r:id="rId17"/>
    <p:sldId id="314" r:id="rId18"/>
    <p:sldId id="266" r:id="rId19"/>
    <p:sldId id="267" r:id="rId20"/>
    <p:sldId id="268" r:id="rId21"/>
    <p:sldId id="269" r:id="rId22"/>
    <p:sldId id="270" r:id="rId23"/>
    <p:sldId id="257" r:id="rId24"/>
    <p:sldId id="272" r:id="rId25"/>
    <p:sldId id="287" r:id="rId26"/>
    <p:sldId id="278" r:id="rId27"/>
    <p:sldId id="273" r:id="rId28"/>
    <p:sldId id="274" r:id="rId29"/>
    <p:sldId id="276" r:id="rId30"/>
    <p:sldId id="277" r:id="rId31"/>
    <p:sldId id="293" r:id="rId32"/>
    <p:sldId id="294" r:id="rId33"/>
    <p:sldId id="296" r:id="rId34"/>
    <p:sldId id="295" r:id="rId35"/>
    <p:sldId id="297" r:id="rId36"/>
    <p:sldId id="298" r:id="rId37"/>
    <p:sldId id="305" r:id="rId38"/>
    <p:sldId id="299" r:id="rId39"/>
    <p:sldId id="300" r:id="rId40"/>
    <p:sldId id="302" r:id="rId41"/>
    <p:sldId id="301" r:id="rId42"/>
    <p:sldId id="303" r:id="rId43"/>
    <p:sldId id="304" r:id="rId44"/>
    <p:sldId id="316" r:id="rId45"/>
    <p:sldId id="317" r:id="rId46"/>
    <p:sldId id="318" r:id="rId47"/>
    <p:sldId id="319" r:id="rId48"/>
    <p:sldId id="321" r:id="rId49"/>
    <p:sldId id="322" r:id="rId50"/>
    <p:sldId id="323" r:id="rId51"/>
    <p:sldId id="309" r:id="rId52"/>
    <p:sldId id="310" r:id="rId53"/>
    <p:sldId id="311" r:id="rId54"/>
    <p:sldId id="312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5CB"/>
    <a:srgbClr val="CF8431"/>
    <a:srgbClr val="FCDE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customXml" Target="../customXml/item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8B456-15E2-47F1-ACA8-BAE8B3FC6204}" type="datetimeFigureOut">
              <a:rPr lang="en-AU" smtClean="0"/>
              <a:pPr/>
              <a:t>11/06/2021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319BE-1730-42BA-802D-CE07E35E402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3819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90DB4F-4361-4742-AA61-8F57DEEB4085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27951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883C705A-C51E-4144-B86E-8171EA54B0D7}" type="slidenum">
              <a:rPr lang="en-US" altLang="en-US"/>
              <a:pPr>
                <a:defRPr/>
              </a:pPr>
              <a:t>52</a:t>
            </a:fld>
            <a:endParaRPr lang="en-US" alt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74421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4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9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66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0977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34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02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07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21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8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1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1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9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2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2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7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3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8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65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0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2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3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9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1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2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53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Organic Chemistry 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Pearson &amp; Essential Text book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454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764704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EXAMPLES OF HYDROCARBONS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97" y="1653932"/>
            <a:ext cx="5903943" cy="177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20" y="3573015"/>
            <a:ext cx="5871120" cy="165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232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764704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>
                <a:solidFill>
                  <a:srgbClr val="FF0000"/>
                </a:solidFill>
              </a:rPr>
              <a:t>CLASSIFICATION OF HYDROCARBONS</a:t>
            </a:r>
          </a:p>
          <a:p>
            <a:pPr algn="ctr"/>
            <a:endParaRPr lang="en-AU" b="1" dirty="0" smtClean="0"/>
          </a:p>
          <a:p>
            <a:pPr algn="ctr"/>
            <a:endParaRPr lang="en-AU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26369"/>
            <a:ext cx="7992888" cy="508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7379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620688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 smtClean="0"/>
              <a:t>ALKANES</a:t>
            </a:r>
          </a:p>
          <a:p>
            <a:endParaRPr lang="en-AU" sz="2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28574"/>
            <a:ext cx="8424936" cy="397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0439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05354"/>
            <a:ext cx="8784976" cy="5575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4539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620688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NAMING – IUPAC RULES</a:t>
            </a:r>
          </a:p>
          <a:p>
            <a:endParaRPr lang="en-A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8426896" cy="5111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788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548680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STRUCTURAL ISOMERS OF ALKANES</a:t>
            </a:r>
          </a:p>
          <a:p>
            <a:endParaRPr lang="en-AU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8064896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295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363272" cy="792088"/>
          </a:xfrm>
        </p:spPr>
        <p:txBody>
          <a:bodyPr>
            <a:normAutofit/>
          </a:bodyPr>
          <a:lstStyle/>
          <a:p>
            <a:r>
              <a:rPr lang="en-AU" b="1" dirty="0"/>
              <a:t>Types of structural isomerism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64704"/>
            <a:ext cx="8435280" cy="5361459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Chain isomerism</a:t>
            </a:r>
            <a:endParaRPr lang="en-AU" dirty="0"/>
          </a:p>
          <a:p>
            <a:r>
              <a:rPr lang="en-AU" dirty="0"/>
              <a:t>These isomers arise because of the possibility of branching in carbon chains. For example, there are two isomers of butane, C</a:t>
            </a:r>
            <a:r>
              <a:rPr lang="en-AU" baseline="-25000" dirty="0"/>
              <a:t>4</a:t>
            </a:r>
            <a:r>
              <a:rPr lang="en-AU" dirty="0"/>
              <a:t>H</a:t>
            </a:r>
            <a:r>
              <a:rPr lang="en-AU" baseline="-25000" dirty="0"/>
              <a:t>10</a:t>
            </a:r>
            <a:r>
              <a:rPr lang="en-AU" dirty="0"/>
              <a:t>. In one of them, the carbon atoms lie in a "straight chain" whereas in the other the chain is branched.</a:t>
            </a:r>
          </a:p>
          <a:p>
            <a:endParaRPr lang="en-AU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013176"/>
            <a:ext cx="4057784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365104"/>
            <a:ext cx="3964490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1665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147248" cy="648072"/>
          </a:xfrm>
        </p:spPr>
        <p:txBody>
          <a:bodyPr>
            <a:normAutofit fontScale="90000"/>
          </a:bodyPr>
          <a:lstStyle/>
          <a:p>
            <a:r>
              <a:rPr lang="en-AU" b="1" dirty="0" smtClean="0"/>
              <a:t>Position Isomers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4536505"/>
          </a:xfrm>
        </p:spPr>
        <p:txBody>
          <a:bodyPr/>
          <a:lstStyle/>
          <a:p>
            <a:r>
              <a:rPr lang="en-AU" dirty="0"/>
              <a:t>In position isomerism, the basic carbon skeleton remains unchanged, but important groups are moved around on that skeleton.</a:t>
            </a:r>
          </a:p>
          <a:p>
            <a:r>
              <a:rPr lang="en-AU" dirty="0"/>
              <a:t>For example, there are two structural isomers with the molecular formula </a:t>
            </a:r>
            <a:r>
              <a:rPr lang="en-AU" dirty="0" smtClean="0"/>
              <a:t>C</a:t>
            </a:r>
            <a:r>
              <a:rPr lang="en-AU" baseline="-25000" dirty="0" smtClean="0"/>
              <a:t>3</a:t>
            </a:r>
            <a:r>
              <a:rPr lang="en-AU" dirty="0" smtClean="0"/>
              <a:t>H</a:t>
            </a:r>
            <a:r>
              <a:rPr lang="en-AU" baseline="-25000" dirty="0" smtClean="0"/>
              <a:t>7</a:t>
            </a:r>
            <a:r>
              <a:rPr lang="en-AU" dirty="0" smtClean="0"/>
              <a:t>Cl. </a:t>
            </a:r>
            <a:r>
              <a:rPr lang="en-AU" dirty="0"/>
              <a:t>In one of them the </a:t>
            </a:r>
            <a:r>
              <a:rPr lang="en-AU" dirty="0" smtClean="0"/>
              <a:t>Chlorine </a:t>
            </a:r>
            <a:r>
              <a:rPr lang="en-AU" dirty="0"/>
              <a:t>atom is on the end of the chain, whereas in the other it's attached in the middle.</a:t>
            </a:r>
          </a:p>
          <a:p>
            <a:endParaRPr lang="en-AU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869160"/>
            <a:ext cx="68389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731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620688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REACTIONS OF ALKANES -   </a:t>
            </a:r>
            <a:r>
              <a:rPr lang="en-AU" b="1" dirty="0" smtClean="0">
                <a:solidFill>
                  <a:srgbClr val="FF0000"/>
                </a:solidFill>
              </a:rPr>
              <a:t>COMBUSTION</a:t>
            </a:r>
          </a:p>
          <a:p>
            <a:endParaRPr lang="en-A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21017"/>
            <a:ext cx="7704856" cy="3696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8785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208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/>
              <a:t>REACTIONS OF ALKANES – </a:t>
            </a:r>
            <a:r>
              <a:rPr lang="en-AU" sz="2000" b="1" dirty="0" smtClean="0">
                <a:solidFill>
                  <a:srgbClr val="FF0000"/>
                </a:solidFill>
              </a:rPr>
              <a:t>SUBSTITUTION</a:t>
            </a:r>
          </a:p>
          <a:p>
            <a:endParaRPr lang="en-AU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28800"/>
            <a:ext cx="8307490" cy="331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165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142984"/>
            <a:ext cx="8429684" cy="5429288"/>
          </a:xfrm>
        </p:spPr>
        <p:txBody>
          <a:bodyPr>
            <a:normAutofit/>
          </a:bodyPr>
          <a:lstStyle/>
          <a:p>
            <a:r>
              <a:rPr lang="en-IN" dirty="0" smtClean="0"/>
              <a:t>All living things on earth are formed mostly of carbon compounds.  “carbon-based” life on earth.</a:t>
            </a:r>
          </a:p>
          <a:p>
            <a:r>
              <a:rPr lang="en-IN" b="1" dirty="0" smtClean="0"/>
              <a:t>Organic chemistry</a:t>
            </a:r>
            <a:r>
              <a:rPr lang="en-IN" dirty="0" smtClean="0"/>
              <a:t> is the study of the chemistry of carbon compounds. Carbon is singled out because it has a chemical diversity. Its diversity is based on the following:</a:t>
            </a:r>
          </a:p>
          <a:p>
            <a:r>
              <a:rPr lang="en-IN" dirty="0" smtClean="0"/>
              <a:t>Carbon atoms bond reasonably strongly with other carbon atoms.</a:t>
            </a:r>
          </a:p>
          <a:p>
            <a:r>
              <a:rPr lang="en-IN" dirty="0" smtClean="0"/>
              <a:t>Carbon atoms bond reasonably strongly with atoms of other elements.</a:t>
            </a:r>
          </a:p>
          <a:p>
            <a:r>
              <a:rPr lang="en-IN" dirty="0" smtClean="0"/>
              <a:t>Carbon atoms make a large number of covalent bonds (four).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2068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SUBSTITUTION – EXAMPLE</a:t>
            </a:r>
          </a:p>
          <a:p>
            <a:endParaRPr lang="en-AU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1124744"/>
            <a:ext cx="7704856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034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20688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SUBSTITUTION – CONTIND…</a:t>
            </a:r>
          </a:p>
          <a:p>
            <a:endParaRPr lang="en-A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7020"/>
            <a:ext cx="8280920" cy="468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2730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Alkenes</a:t>
            </a:r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Alkenes have the following general properties.</a:t>
            </a:r>
          </a:p>
          <a:p>
            <a:pPr marL="0" indent="0">
              <a:buNone/>
            </a:pPr>
            <a:r>
              <a:rPr lang="en-AU" dirty="0"/>
              <a:t>• They contain only carbon and hydrogen atoms.</a:t>
            </a:r>
          </a:p>
          <a:p>
            <a:pPr marL="0" indent="0">
              <a:buNone/>
            </a:pPr>
            <a:r>
              <a:rPr lang="en-AU" dirty="0"/>
              <a:t>• They have at least one double carbon–carbon bond, for example, propene,</a:t>
            </a:r>
          </a:p>
          <a:p>
            <a:pPr marL="0" indent="0">
              <a:buNone/>
            </a:pPr>
            <a:r>
              <a:rPr lang="en-AU" dirty="0"/>
              <a:t>CH2=CH–CH3, is an alkene.</a:t>
            </a:r>
          </a:p>
          <a:p>
            <a:pPr marL="0" indent="0">
              <a:buNone/>
            </a:pPr>
            <a:r>
              <a:rPr lang="en-AU" dirty="0"/>
              <a:t>• They have a general formula of C</a:t>
            </a:r>
            <a:r>
              <a:rPr lang="en-AU" i="1" baseline="-25000" dirty="0"/>
              <a:t>n</a:t>
            </a:r>
            <a:r>
              <a:rPr lang="en-AU" dirty="0"/>
              <a:t>H</a:t>
            </a:r>
            <a:r>
              <a:rPr lang="en-AU" baseline="-25000" dirty="0"/>
              <a:t>2</a:t>
            </a:r>
            <a:r>
              <a:rPr lang="en-AU" i="1" baseline="-25000" dirty="0"/>
              <a:t>n</a:t>
            </a:r>
            <a:r>
              <a:rPr lang="en-AU" i="1" dirty="0"/>
              <a:t> </a:t>
            </a:r>
            <a:r>
              <a:rPr lang="en-AU" dirty="0"/>
              <a:t>where </a:t>
            </a:r>
            <a:r>
              <a:rPr lang="en-AU" i="1" dirty="0"/>
              <a:t>n </a:t>
            </a:r>
            <a:r>
              <a:rPr lang="en-AU" dirty="0"/>
              <a:t>= 1, 2, 3 etc. (Assuming </a:t>
            </a:r>
            <a:r>
              <a:rPr lang="en-AU" dirty="0" smtClean="0"/>
              <a:t>the alkene </a:t>
            </a:r>
            <a:r>
              <a:rPr lang="en-AU" dirty="0"/>
              <a:t>has only one double bond.)</a:t>
            </a:r>
          </a:p>
          <a:p>
            <a:pPr marL="0" indent="0">
              <a:buNone/>
            </a:pPr>
            <a:r>
              <a:rPr lang="en-AU" dirty="0"/>
              <a:t>• They are colourless compounds.</a:t>
            </a:r>
          </a:p>
          <a:p>
            <a:pPr marL="0" indent="0">
              <a:buNone/>
            </a:pPr>
            <a:r>
              <a:rPr lang="en-AU" dirty="0"/>
              <a:t>• They have relatively low melting and boiling points.</a:t>
            </a:r>
          </a:p>
          <a:p>
            <a:pPr marL="0" indent="0">
              <a:buNone/>
            </a:pPr>
            <a:r>
              <a:rPr lang="en-AU" dirty="0"/>
              <a:t>• They are insoluble in water.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64402"/>
            <a:ext cx="1009650" cy="88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55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975" y="160337"/>
            <a:ext cx="8229600" cy="1143000"/>
          </a:xfrm>
        </p:spPr>
        <p:txBody>
          <a:bodyPr/>
          <a:lstStyle/>
          <a:p>
            <a:r>
              <a:rPr lang="en-AU" dirty="0" smtClean="0"/>
              <a:t>Naming alkenes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4" y="1303338"/>
            <a:ext cx="8229601" cy="5249862"/>
          </a:xfrm>
        </p:spPr>
        <p:txBody>
          <a:bodyPr>
            <a:normAutofit/>
          </a:bodyPr>
          <a:lstStyle/>
          <a:p>
            <a:r>
              <a:rPr lang="en-AU" dirty="0"/>
              <a:t>Alkenes are named in much the same way as alkanes, except for the following.</a:t>
            </a:r>
          </a:p>
          <a:p>
            <a:r>
              <a:rPr lang="en-AU" dirty="0" smtClean="0"/>
              <a:t>The </a:t>
            </a:r>
            <a:r>
              <a:rPr lang="en-AU" dirty="0"/>
              <a:t>longest carbon chain chosen as the parent chain must contain </a:t>
            </a:r>
            <a:r>
              <a:rPr lang="en-AU" dirty="0" smtClean="0"/>
              <a:t>the double </a:t>
            </a:r>
            <a:r>
              <a:rPr lang="en-AU" dirty="0"/>
              <a:t>carbon–carbon bond.</a:t>
            </a:r>
          </a:p>
          <a:p>
            <a:r>
              <a:rPr lang="en-AU" b="1" dirty="0" smtClean="0"/>
              <a:t> </a:t>
            </a:r>
            <a:r>
              <a:rPr lang="en-AU" dirty="0"/>
              <a:t>This parent chain is numbered from the end that gives the double bond </a:t>
            </a:r>
            <a:r>
              <a:rPr lang="en-AU" dirty="0" smtClean="0"/>
              <a:t>the smallest </a:t>
            </a:r>
            <a:r>
              <a:rPr lang="en-AU" dirty="0"/>
              <a:t>number possible.</a:t>
            </a:r>
          </a:p>
          <a:p>
            <a:r>
              <a:rPr lang="en-AU" dirty="0" smtClean="0"/>
              <a:t>The </a:t>
            </a:r>
            <a:r>
              <a:rPr lang="en-AU" dirty="0" err="1"/>
              <a:t>suffi</a:t>
            </a:r>
            <a:r>
              <a:rPr lang="en-AU" dirty="0"/>
              <a:t> x ‘-</a:t>
            </a:r>
            <a:r>
              <a:rPr lang="en-AU" dirty="0" err="1"/>
              <a:t>ene</a:t>
            </a:r>
            <a:r>
              <a:rPr lang="en-AU" dirty="0"/>
              <a:t>’ is used as the ending of the parent name, rather </a:t>
            </a:r>
            <a:r>
              <a:rPr lang="en-AU" dirty="0" smtClean="0"/>
              <a:t>than ‘-</a:t>
            </a:r>
            <a:r>
              <a:rPr lang="en-AU" dirty="0" err="1"/>
              <a:t>ane</a:t>
            </a:r>
            <a:r>
              <a:rPr lang="en-AU" dirty="0"/>
              <a:t>’.</a:t>
            </a:r>
          </a:p>
          <a:p>
            <a:r>
              <a:rPr lang="en-AU" dirty="0" smtClean="0"/>
              <a:t>The </a:t>
            </a:r>
            <a:r>
              <a:rPr lang="en-AU" dirty="0"/>
              <a:t>position of the double bond within the chain is given as the </a:t>
            </a:r>
            <a:r>
              <a:rPr lang="en-AU" dirty="0" smtClean="0"/>
              <a:t>lower number </a:t>
            </a:r>
            <a:r>
              <a:rPr lang="en-AU" dirty="0"/>
              <a:t>of the two double bonded carbons. The number is placed just </a:t>
            </a:r>
            <a:r>
              <a:rPr lang="en-AU" dirty="0" smtClean="0"/>
              <a:t>before the </a:t>
            </a:r>
            <a:r>
              <a:rPr lang="en-AU" dirty="0" err="1"/>
              <a:t>suffi</a:t>
            </a:r>
            <a:r>
              <a:rPr lang="en-AU" dirty="0"/>
              <a:t> x ‘-</a:t>
            </a:r>
            <a:r>
              <a:rPr lang="en-AU" dirty="0" err="1"/>
              <a:t>ene</a:t>
            </a:r>
            <a:r>
              <a:rPr lang="en-AU" dirty="0"/>
              <a:t>’.</a:t>
            </a:r>
          </a:p>
        </p:txBody>
      </p:sp>
      <p:sp>
        <p:nvSpPr>
          <p:cNvPr id="4" name="AutoShape 2" descr="http://cnx.org/resources/e4821fd2e1174873131b61ebcf6b80dffa80382a/Figure_02_03_01f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" name="AutoShape 4" descr="http://cnx.org/resources/e4821fd2e1174873131b61ebcf6b80dffa80382a/Figure_02_03_01f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" name="AutoShape 6" descr="http://cnx.org/resources/e4821fd2e1174873131b61ebcf6b80dffa80382a/Figure_02_03_01f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0217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Practice naming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  <a:p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6400"/>
            <a:ext cx="3404346" cy="4319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453124"/>
            <a:ext cx="4014080" cy="166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20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Isomerism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38" y="709612"/>
            <a:ext cx="92868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3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8"/>
            <a:ext cx="8229600" cy="1257300"/>
          </a:xfrm>
        </p:spPr>
        <p:txBody>
          <a:bodyPr/>
          <a:lstStyle/>
          <a:p>
            <a:r>
              <a:rPr lang="en-AU" dirty="0" smtClean="0"/>
              <a:t>Isomerism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AutoShape 2" descr="http://www.compoundchem.com/wp-content/uploads/2014/05/A-Guide-to-Types-of-Organic-Isomerism-1024x724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" name="AutoShape 4" descr="http://www.avogadro.co.uk/organic/isomer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13715"/>
            <a:ext cx="8210550" cy="641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22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Geometric isomerism</a:t>
            </a:r>
            <a:endParaRPr lang="en-A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100" y="2069306"/>
            <a:ext cx="6257925" cy="4162425"/>
          </a:xfrm>
          <a:prstGeom prst="rect">
            <a:avLst/>
          </a:prstGeom>
        </p:spPr>
      </p:pic>
      <p:sp>
        <p:nvSpPr>
          <p:cNvPr id="4" name="AutoShape 2" descr="http://image.slidesharecdn.com/l-8geometricisomerismpch21720132014-130925065806-phpapp01/95/l-8-geometricisomerismpch21720132014-7-638.jpg?cb=138009241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9241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Practice questions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/>
          <a:lstStyle/>
          <a:p>
            <a:r>
              <a:rPr lang="en-AU" dirty="0" smtClean="0"/>
              <a:t> will these compound show geometrical isomerism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388" y="2806462"/>
            <a:ext cx="3760024" cy="9654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731269"/>
            <a:ext cx="1829201" cy="5716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1" y="3485472"/>
            <a:ext cx="3214846" cy="10865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965076"/>
            <a:ext cx="8547937" cy="7219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2000" y="58674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Question- draw all the isomers of C</a:t>
            </a:r>
            <a:r>
              <a:rPr lang="en-AU" b="1" baseline="-25000" dirty="0" smtClean="0"/>
              <a:t>4</a:t>
            </a:r>
            <a:r>
              <a:rPr lang="en-AU" b="1" dirty="0" smtClean="0"/>
              <a:t>H</a:t>
            </a:r>
            <a:r>
              <a:rPr lang="en-AU" b="1" baseline="-25000" dirty="0" smtClean="0"/>
              <a:t>8</a:t>
            </a:r>
            <a:endParaRPr lang="en-AU" b="1" baseline="-25000" dirty="0"/>
          </a:p>
        </p:txBody>
      </p:sp>
    </p:spTree>
    <p:extLst>
      <p:ext uri="{BB962C8B-B14F-4D97-AF65-F5344CB8AC3E}">
        <p14:creationId xmlns:p14="http://schemas.microsoft.com/office/powerpoint/2010/main" val="422483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contd.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Today, organic compounds are key components of plastics, soaps, perfumes, sweeteners, fabrics, pharmaceuticals, and many other substances that we use every day. </a:t>
            </a:r>
          </a:p>
          <a:p>
            <a:r>
              <a:rPr lang="en-IN" dirty="0" smtClean="0"/>
              <a:t>Some carbon-containing compounds are </a:t>
            </a:r>
            <a:r>
              <a:rPr lang="en-IN" i="1" dirty="0" smtClean="0"/>
              <a:t>not</a:t>
            </a:r>
            <a:r>
              <a:rPr lang="en-IN" dirty="0" smtClean="0"/>
              <a:t> classified as organic, for example, carbonates and cyanides, and simple oxides, such as CO and CO</a:t>
            </a:r>
            <a:r>
              <a:rPr lang="en-IN" baseline="-25000" dirty="0" smtClean="0"/>
              <a:t>2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Reaction of Alkenes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AU" b="1" u="sng" dirty="0"/>
              <a:t>A</a:t>
            </a:r>
            <a:r>
              <a:rPr lang="en-AU" b="1" u="sng" dirty="0" smtClean="0"/>
              <a:t>ddition reactions- </a:t>
            </a:r>
            <a:r>
              <a:rPr lang="en-US" dirty="0" smtClean="0"/>
              <a:t>Note: </a:t>
            </a:r>
            <a:r>
              <a:rPr lang="en-US" b="1" u="sng" dirty="0" smtClean="0">
                <a:solidFill>
                  <a:srgbClr val="FF0000"/>
                </a:solidFill>
              </a:rPr>
              <a:t>Double bond becomes a single bond.</a:t>
            </a:r>
          </a:p>
          <a:p>
            <a:r>
              <a:rPr lang="en-AU" b="1" dirty="0" smtClean="0"/>
              <a:t>Hydrogenation</a:t>
            </a:r>
            <a:r>
              <a:rPr lang="en-AU" dirty="0" smtClean="0"/>
              <a:t>- addition of H</a:t>
            </a:r>
            <a:r>
              <a:rPr lang="en-AU" baseline="-25000" dirty="0" smtClean="0"/>
              <a:t>2</a:t>
            </a:r>
          </a:p>
          <a:p>
            <a:r>
              <a:rPr lang="en-AU" b="1" dirty="0" err="1" smtClean="0"/>
              <a:t>Halogenation</a:t>
            </a:r>
            <a:r>
              <a:rPr lang="en-AU" dirty="0" smtClean="0"/>
              <a:t>-addition of Halogens</a:t>
            </a:r>
          </a:p>
          <a:p>
            <a:r>
              <a:rPr lang="en-AU" dirty="0" smtClean="0"/>
              <a:t> </a:t>
            </a:r>
            <a:r>
              <a:rPr lang="en-AU" b="1" dirty="0" err="1" smtClean="0"/>
              <a:t>Hydrohalogenation</a:t>
            </a:r>
            <a:r>
              <a:rPr lang="en-AU" dirty="0" smtClean="0"/>
              <a:t>- addition of hydrogen and halogens</a:t>
            </a:r>
          </a:p>
          <a:p>
            <a:r>
              <a:rPr lang="en-AU" b="1" dirty="0" smtClean="0"/>
              <a:t>Hydration-</a:t>
            </a:r>
            <a:r>
              <a:rPr lang="en-AU" dirty="0" smtClean="0"/>
              <a:t> addition of water.</a:t>
            </a:r>
          </a:p>
          <a:p>
            <a:pPr>
              <a:buNone/>
            </a:pPr>
            <a:r>
              <a:rPr lang="en-AU" b="1" u="sng" dirty="0" smtClean="0"/>
              <a:t>Substitution reaction.</a:t>
            </a:r>
          </a:p>
          <a:p>
            <a:pPr>
              <a:buNone/>
            </a:pP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6548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Alkenes Reactions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82675" y="2774156"/>
            <a:ext cx="620077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19256" cy="740600"/>
          </a:xfrm>
        </p:spPr>
        <p:txBody>
          <a:bodyPr>
            <a:normAutofit/>
          </a:bodyPr>
          <a:lstStyle/>
          <a:p>
            <a:r>
              <a:rPr lang="en-US" b="1" dirty="0" smtClean="0"/>
              <a:t>Addition of H</a:t>
            </a:r>
            <a:r>
              <a:rPr lang="en-US" b="1" baseline="-25000" dirty="0" smtClean="0"/>
              <a:t>2</a:t>
            </a:r>
            <a:endParaRPr lang="en-IN" b="1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071546"/>
            <a:ext cx="8358246" cy="5054617"/>
          </a:xfrm>
        </p:spPr>
        <p:txBody>
          <a:bodyPr/>
          <a:lstStyle/>
          <a:p>
            <a:r>
              <a:rPr lang="en-US" dirty="0" smtClean="0"/>
              <a:t>Double bond is broken</a:t>
            </a:r>
          </a:p>
          <a:p>
            <a:r>
              <a:rPr lang="en-US" dirty="0" smtClean="0"/>
              <a:t>H atom added to both sides of double bond</a:t>
            </a:r>
          </a:p>
          <a:p>
            <a:r>
              <a:rPr lang="en-US" dirty="0" smtClean="0"/>
              <a:t>Platinum, palladium, or nickel catalyst required</a:t>
            </a:r>
          </a:p>
          <a:p>
            <a:r>
              <a:rPr lang="en-US" dirty="0" smtClean="0"/>
              <a:t>Heat and/or pressure may also be needed</a:t>
            </a:r>
          </a:p>
          <a:p>
            <a:r>
              <a:rPr lang="en-US" dirty="0" smtClean="0"/>
              <a:t>Product is an Alkane.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4643446"/>
            <a:ext cx="7227902" cy="1246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Examples of Hydrogenation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Hydrogenation of propene to propane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Hydrogenation of trans-2-butene</a:t>
            </a:r>
          </a:p>
          <a:p>
            <a:pPr eaLnBrk="1" hangingPunct="1">
              <a:buFont typeface="Wingdings" pitchFamily="28" charset="2"/>
              <a:buNone/>
            </a:pPr>
            <a:endParaRPr lang="en-US" dirty="0" smtClean="0"/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914400" y="2286000"/>
          <a:ext cx="731520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CS ChemDraw Drawing" r:id="rId3" imgW="5242560" imgH="914400" progId="">
                  <p:embed/>
                </p:oleObj>
              </mc:Choice>
              <mc:Fallback>
                <p:oleObj name="CS ChemDraw Drawing" r:id="rId3" imgW="5242560" imgH="9144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86000"/>
                        <a:ext cx="7315200" cy="1276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762000" y="4800600"/>
          <a:ext cx="7772400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CS ChemDraw Drawing" r:id="rId5" imgW="5593080" imgH="914400" progId="">
                  <p:embed/>
                </p:oleObj>
              </mc:Choice>
              <mc:Fallback>
                <p:oleObj name="CS ChemDraw Drawing" r:id="rId5" imgW="5593080" imgH="9144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00600"/>
                        <a:ext cx="7772400" cy="127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58204" cy="1000108"/>
          </a:xfrm>
        </p:spPr>
        <p:txBody>
          <a:bodyPr/>
          <a:lstStyle/>
          <a:p>
            <a:r>
              <a:rPr lang="en-US" b="1" dirty="0" smtClean="0"/>
              <a:t>Addition of halogen X</a:t>
            </a:r>
            <a:r>
              <a:rPr lang="en-US" b="1" baseline="-25000" dirty="0" smtClean="0"/>
              <a:t>2</a:t>
            </a:r>
            <a:endParaRPr lang="en-IN" b="1" baseline="-25000" dirty="0"/>
          </a:p>
        </p:txBody>
      </p:sp>
      <p:graphicFrame>
        <p:nvGraphicFramePr>
          <p:cNvPr id="3074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898125"/>
              </p:ext>
            </p:extLst>
          </p:nvPr>
        </p:nvGraphicFramePr>
        <p:xfrm>
          <a:off x="2051720" y="1988840"/>
          <a:ext cx="419100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CS ChemDraw Drawing" r:id="rId3" imgW="4191000" imgH="1285240" progId="">
                  <p:embed/>
                </p:oleObj>
              </mc:Choice>
              <mc:Fallback>
                <p:oleObj name="CS ChemDraw Drawing" r:id="rId3" imgW="4191000" imgH="1285240" progId="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988840"/>
                        <a:ext cx="419100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714348" y="4429132"/>
            <a:ext cx="73581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This reaction occurs easily and does not require a catalyst.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Examples of Halogenation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412776"/>
            <a:ext cx="8352928" cy="5184576"/>
          </a:xfrm>
        </p:spPr>
        <p:txBody>
          <a:bodyPr/>
          <a:lstStyle/>
          <a:p>
            <a:pPr eaLnBrk="1" hangingPunct="1"/>
            <a:r>
              <a:rPr lang="en-US" dirty="0" smtClean="0"/>
              <a:t>Bromination of 1-propene to form 1,2-dibromopropane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marL="0" indent="0" eaLnBrk="1" hangingPunct="1">
              <a:buNone/>
            </a:pPr>
            <a:endParaRPr lang="en-US" dirty="0" smtClean="0"/>
          </a:p>
          <a:p>
            <a:pPr marL="0" indent="0" eaLnBrk="1" hangingPunct="1">
              <a:buNone/>
            </a:pPr>
            <a:endParaRPr lang="en-US" dirty="0"/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Chlorination of trans-2-butene to form 2,3-dichlorobutane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882672"/>
              </p:ext>
            </p:extLst>
          </p:nvPr>
        </p:nvGraphicFramePr>
        <p:xfrm>
          <a:off x="914400" y="1928451"/>
          <a:ext cx="76962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CS ChemDraw Drawing" r:id="rId3" imgW="5242560" imgH="914400" progId="">
                  <p:embed/>
                </p:oleObj>
              </mc:Choice>
              <mc:Fallback>
                <p:oleObj name="CS ChemDraw Drawing" r:id="rId3" imgW="5242560" imgH="9144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28451"/>
                        <a:ext cx="7696200" cy="1343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609600" y="5029200"/>
          <a:ext cx="8305800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CS ChemDraw Drawing" r:id="rId5" imgW="5593080" imgH="919480" progId="">
                  <p:embed/>
                </p:oleObj>
              </mc:Choice>
              <mc:Fallback>
                <p:oleObj name="CS ChemDraw Drawing" r:id="rId5" imgW="5593080" imgH="91948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029200"/>
                        <a:ext cx="8305800" cy="1373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472518" cy="12255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Difference between alkanes and alkenes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904108" y="1235863"/>
            <a:ext cx="5791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528" y="2766601"/>
            <a:ext cx="5786478" cy="1604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 descr="https://i.ytimg.com/vi/PE1CDR1S5pk/hqdefaul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48310" y="4005064"/>
            <a:ext cx="3238490" cy="24288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Substitution </a:t>
            </a:r>
            <a:r>
              <a:rPr lang="en-US" dirty="0" smtClean="0"/>
              <a:t>reaction of alkenes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3200" y="1357299"/>
            <a:ext cx="8569595" cy="527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Hydration:  Addition of H</a:t>
            </a:r>
            <a:r>
              <a:rPr lang="en-US" baseline="-6000" smtClean="0"/>
              <a:t>2</a:t>
            </a:r>
            <a:r>
              <a:rPr lang="en-US" smtClean="0"/>
              <a:t>O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Requires a trace of acid (H+) as a catalyst</a:t>
            </a:r>
          </a:p>
          <a:p>
            <a:pPr eaLnBrk="1" hangingPunct="1"/>
            <a:r>
              <a:rPr lang="en-US" smtClean="0"/>
              <a:t>The product is an alcohol</a:t>
            </a:r>
          </a:p>
          <a:p>
            <a:pPr eaLnBrk="1" hangingPunct="1"/>
            <a:r>
              <a:rPr lang="en-US" smtClean="0"/>
              <a:t>Markovnikov’s rule applies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17" name="Object 4"/>
          <p:cNvGraphicFramePr>
            <a:graphicFrameLocks noChangeAspect="1"/>
          </p:cNvGraphicFramePr>
          <p:nvPr/>
        </p:nvGraphicFramePr>
        <p:xfrm>
          <a:off x="762000" y="1676400"/>
          <a:ext cx="7848600" cy="237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4" name="CS ChemDraw Drawing" r:id="rId3" imgW="4236720" imgH="1285240" progId="">
                  <p:embed/>
                </p:oleObj>
              </mc:Choice>
              <mc:Fallback>
                <p:oleObj name="CS ChemDraw Drawing" r:id="rId3" imgW="4236720" imgH="128524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76400"/>
                        <a:ext cx="7848600" cy="2379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Markovnikov’s Rule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357298"/>
            <a:ext cx="8286808" cy="5143536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 mixture of products is formed when an unsymmetrical </a:t>
            </a:r>
            <a:r>
              <a:rPr lang="en-US" dirty="0" err="1" smtClean="0"/>
              <a:t>alkene</a:t>
            </a:r>
            <a:r>
              <a:rPr lang="en-US" dirty="0" smtClean="0"/>
              <a:t> is hydrated.  </a:t>
            </a:r>
          </a:p>
          <a:p>
            <a:pPr eaLnBrk="1" hangingPunct="1"/>
            <a:r>
              <a:rPr lang="en-US" dirty="0" smtClean="0"/>
              <a:t>One product is always favored over the other.</a:t>
            </a:r>
          </a:p>
          <a:p>
            <a:pPr eaLnBrk="1" hangingPunct="1"/>
            <a:r>
              <a:rPr lang="en-US" dirty="0" smtClean="0"/>
              <a:t>Vladimir </a:t>
            </a:r>
            <a:r>
              <a:rPr lang="en-US" dirty="0" err="1" smtClean="0"/>
              <a:t>Markovnikov</a:t>
            </a:r>
            <a:r>
              <a:rPr lang="en-US" dirty="0" smtClean="0"/>
              <a:t> came up with a rule to determine the major product formed.  </a:t>
            </a:r>
          </a:p>
          <a:p>
            <a:pPr eaLnBrk="1" hangingPunct="1"/>
            <a:r>
              <a:rPr lang="en-US" dirty="0" smtClean="0"/>
              <a:t>The carbon of the carbon-carbon double bond that originally has more hydrogen atoms receives the hydrogen atom being added.</a:t>
            </a:r>
          </a:p>
          <a:p>
            <a:pPr eaLnBrk="1" hangingPunct="1"/>
            <a:r>
              <a:rPr lang="en-US" dirty="0" smtClean="0"/>
              <a:t>“The rich get richer.”</a:t>
            </a:r>
          </a:p>
          <a:p>
            <a:pPr eaLnBrk="1" hangingPunct="1">
              <a:buFont typeface="Wingdings" pitchFamily="28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764704"/>
            <a:ext cx="8136904" cy="517064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 smtClean="0"/>
              <a:t>ORGANIC COMPOUNDS</a:t>
            </a:r>
          </a:p>
          <a:p>
            <a:endParaRPr lang="en-AU" b="1" dirty="0"/>
          </a:p>
          <a:p>
            <a:endParaRPr lang="en-AU" b="1" dirty="0" smtClean="0"/>
          </a:p>
          <a:p>
            <a:r>
              <a:rPr lang="en-AU" b="1" dirty="0" smtClean="0"/>
              <a:t>COMPOUNDS CONTAINING CARBONS EXCEPT CARBON MONOXIDE, CARBON DIOXIDE, METAL CARBONATES &amp; HYDROCARBONATES, CARBIDES.</a:t>
            </a:r>
          </a:p>
          <a:p>
            <a:endParaRPr lang="en-AU" b="1" dirty="0"/>
          </a:p>
          <a:p>
            <a:r>
              <a:rPr lang="en-AU" b="1" dirty="0" smtClean="0"/>
              <a:t>CARBONS FORMS A VAST NUMBER OF DIFFERENT COMPOUNDS BECAUSE OF ITS ABILITY TO FORM CHAINS CONTAINING A SUCCESSION OF CARBON -  CARBON BONDS. </a:t>
            </a:r>
            <a:r>
              <a:rPr lang="en-AU" sz="2000" b="1" dirty="0" smtClean="0"/>
              <a:t>Catenation</a:t>
            </a:r>
          </a:p>
          <a:p>
            <a:endParaRPr lang="en-AU" b="1" dirty="0"/>
          </a:p>
          <a:p>
            <a:r>
              <a:rPr lang="en-AU" b="1" dirty="0" smtClean="0"/>
              <a:t>CARBON CAN FORM CARBON-CARBON SINGLE, DOUBLE AND TRIPLE BONDS.</a:t>
            </a:r>
          </a:p>
          <a:p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 smtClean="0"/>
              <a:t>CARBON – CARBON SINGLE BOND (TETRAHEDRAL SHAPE)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 smtClean="0"/>
              <a:t>CARBON – CARBON DOUBLE BOND (TRIGONAL PLANAR SHAPE)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 smtClean="0"/>
              <a:t>CARBON – CARBON TRIPLE BOND (LENEAR SHAPE)</a:t>
            </a:r>
          </a:p>
          <a:p>
            <a:endParaRPr lang="en-AU" b="1" dirty="0"/>
          </a:p>
          <a:p>
            <a:endParaRPr lang="en-AU" b="1" dirty="0" smtClean="0"/>
          </a:p>
          <a:p>
            <a:endParaRPr lang="en-AU" b="1" dirty="0"/>
          </a:p>
        </p:txBody>
      </p:sp>
      <p:sp>
        <p:nvSpPr>
          <p:cNvPr id="2" name="AutoShape 2" descr="http://www.mhhe.com/physsci/chemistry/carey/student/olc/graphics/carey04oc/ch01/figures/ch15b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573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Ethene</a:t>
            </a:r>
            <a:r>
              <a:rPr lang="en-US" dirty="0" smtClean="0"/>
              <a:t> to ethanol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1916832"/>
            <a:ext cx="8588329" cy="305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Markovnikov’s Rule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7772400" cy="4876800"/>
          </a:xfrm>
        </p:spPr>
        <p:txBody>
          <a:bodyPr>
            <a:normAutofit/>
          </a:bodyPr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Hydration of 1-propene to form 2-propanol (major) and 1-propanol (minor)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/>
        </p:nvGraphicFramePr>
        <p:xfrm>
          <a:off x="1066800" y="1600200"/>
          <a:ext cx="7086600" cy="354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8" name="CS ChemDraw Drawing" r:id="rId3" imgW="5293360" imgH="2644140" progId="">
                  <p:embed/>
                </p:oleObj>
              </mc:Choice>
              <mc:Fallback>
                <p:oleObj name="CS ChemDraw Drawing" r:id="rId3" imgW="5293360" imgH="264414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00200"/>
                        <a:ext cx="7086600" cy="354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smtClean="0"/>
              <a:t>Hydrohalogenation:  Adding HCl or HBr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Follows Markovnikov’s rule</a:t>
            </a: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413" name="Object 4"/>
          <p:cNvGraphicFramePr>
            <a:graphicFrameLocks noChangeAspect="1"/>
          </p:cNvGraphicFramePr>
          <p:nvPr/>
        </p:nvGraphicFramePr>
        <p:xfrm>
          <a:off x="762000" y="2109788"/>
          <a:ext cx="7696200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6" name="CS ChemDraw Drawing" r:id="rId3" imgW="4173220" imgH="1285240" progId="">
                  <p:embed/>
                </p:oleObj>
              </mc:Choice>
              <mc:Fallback>
                <p:oleObj name="CS ChemDraw Drawing" r:id="rId3" imgW="4173220" imgH="128524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09788"/>
                        <a:ext cx="7696200" cy="237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Examples of Hydrohalogenation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7772400" cy="5029200"/>
          </a:xfrm>
        </p:spPr>
        <p:txBody>
          <a:bodyPr>
            <a:normAutofit/>
          </a:bodyPr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Hydrobromination</a:t>
            </a:r>
            <a:r>
              <a:rPr lang="en-US" dirty="0" smtClean="0"/>
              <a:t> of 1-propene to form 2-bromopropane (major) and 1-bromopropane (minor)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437" name="Object 4"/>
          <p:cNvGraphicFramePr>
            <a:graphicFrameLocks noChangeAspect="1"/>
          </p:cNvGraphicFramePr>
          <p:nvPr/>
        </p:nvGraphicFramePr>
        <p:xfrm>
          <a:off x="1143000" y="1600200"/>
          <a:ext cx="7391400" cy="368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0" name="CS ChemDraw Drawing" r:id="rId3" imgW="5293360" imgH="2641600" progId="">
                  <p:embed/>
                </p:oleObj>
              </mc:Choice>
              <mc:Fallback>
                <p:oleObj name="CS ChemDraw Drawing" r:id="rId3" imgW="5293360" imgH="26416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00200"/>
                        <a:ext cx="7391400" cy="368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Structure and bonding in hydrocarbons- Physical Properties</a:t>
            </a:r>
            <a:endParaRPr lang="en-IN" b="1" dirty="0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84710" y="2708920"/>
            <a:ext cx="321945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8" name="AutoShape 2" descr="data:image/jpeg;base64,/9j/4AAQSkZJRgABAQAAAQABAAD/2wCEAAkGBxAPEBUQEBAVFRUVFhUYFhUVFxUVFxcVFRUWFhUWFxUYHSggGBolHRUVITEhJSkrLi4uFx8zODMtNygtLisBCgoKDg0OGxAQGi8lHyUtLS0tLS0tLS0tLS0tLS0tLS0tLS0tLS0tLS0tLS0tLS0tLS0tLS0tLS0tLS0tLS0tLf/AABEIALgBEgMBEQACEQEDEQH/xAAbAAACAwEBAQAAAAAAAAAAAAAABQMEBgECB//EAE0QAAIBAgQCCAEHBwcKBwAAAAECAwARBAUSITFBBhMiUWFxgZEyFCNSobHB0RUWQlNUYnQzcpKy0uHwNDVEVWSCk5Si8SQlQ2NztOL/xAAaAQEAAgMBAAAAAAAAAAAAAAAAAQMCBAUG/8QANBEAAgICAAQDBQcEAwEAAAAAAAECAwQRBRIhMSJBURMVU3GBFCMyUmGRoQYzQmMWscHw/9oADAMBAAIRAxEAPwD7hQBQBQHieZUUsxsBWUYuT0iG9Gdxubu5sh0r4cT610K8aMfxdSmVjfYo9Y176j7mtjkj20YbL2DzaRDZjqXx4+hqizGjLt0M4zaNDh51kUMpuK50ouL0y5PZJWJIUAUAUB2gCgCgCgCgCgCgCgCgCgCgCgCgOM1hc0SBn8xzdmOmM2HfzP4CuhTjJdZFMp+gqJvua20tFZ7gxDRm6sR/jmKxnCMlpkptGiyzMxL2W2b6j5VzrqHDquxdGexjWuZhQBQBQBQHKA7QHCaAy+a44yvYHsjh4+NdTHp5Ft9zXnLZRrYMAoSZfAYjFFYNVtBxMoLa36wqHnsGUi2nYc+AFUbl0+Zl0NrleNMT7/CeI++l9XPH9RCWmalTcXFcpmwFAFAdoAoAoAoAoAoAoAoAoAoAoAoAoAoBFnuOueqU8Pi/Ct7Fp/zZTZLyEtbxWFAIsxw+IbESGJgo+TgXZC4Y6pNh2hY/iKqkpb6ErQzyXUkEN7hlRPAghRWSjuOmRvqbbLcWJUB5jYjxrl218ktGxGW0W6qMgoAoAoAoAoBXnuK0JoHFvs51s41fNLb8iuyWkZyumUhQBQgV4fGOcdLAbaEhidRbgzs4Y39BVafiaMvIaVYQaHIcVqUoeK8PKublV8suZeZdXLa0Nq1SwKAKAKAKAKAKAKAKAKAKAKAKAKAKAr47EdVGW9vPlVlcOeSREnpGRZiSSeJrrpaWkaxypAUAqz/EOnUaGI1YiJWtzU3uD4VXY2tEoa1YQXsnxXVyC/Btj9xrXyK+aG/Qyg9M1Ncs2AoAoAoDlAFAZTNMR1krHkNh5CutRDlgjXm9sp6hvuNuPh51cYnaAKAU4fCuMfNKR2GhhUG43KtISLceYqtLxtk+Q2qwgnwOKEMiuSALgG+3xG331TfDmg0TF6ZrVkUkgEEi1xzF9xfurkmyRYbGRyl1RrmNtL8dmsDb2IqE0zOdcoJNrv2LFSYBQBQCjpHmT4aNXQA9qxB5i31VpZuRKiCkjl8VzZ4lasit9SPK+ksM1g3YbubgfI1jj8Rqt6PoyvD41j5HRvlfox0Det866e+x4mmVBqZgAOZ2rGU1FbbMZ2RgtyekZvNOlyLdYF1H6R2X0HOuVkcVhHpWts89mf1DXDw0rb9fIfZXM0kKO3FlBPma6NE3OtSfmdvEslZTGcu7Raq42QoAoCNJlbZWB8iDUbRk4SXVoSdIsRdhGOW58zwroYcOjka9j8hI0qhgpIu19I5m1r28ritzZWEUquLqQRci47wbEe4omD3UgVZ/EG6i7oumeN+0wW4W9wL8TvVdi3olDWrCAoDSZVm8U0ULCQHrbhOPaKgk29ATXHtjyyaNiL2ixNj0SZIDfVIrsvdZLXufUVS5JPRfGmUq3Yuy1/JbrIqCgKuY4FcRGY3LAG26MUO37w3rGUeZaLabnVLmjr69SsMMmDw7KhYgXsXYu12/eberKK/EooxyL5WNzlrf6LRm67RpGYzHLsQxxZViFeWIqmkHWFjgDENe/FW9qocZbZlsZ46DHM5MGIhRNrK8LO17b9oSL9lZSU99GQteZzBYfHiQGbEwOm+pUgdGOxtZjKbb25Uip76sPRRy2NVdRJDKcR1khaSzBbEtZjJ8JTSVAXy22ou/6gstl+Ovtjl/4C/2qnll6jaIcflmLaEo2I6xjLAQVjVCgSVWZtyQdh9VQ4y13GzVdHcumb5Trnk+dMOmbsB+wgDWsLbEW3Fcu+vUmjapsUWpNb/RnejmQTRTzO88wHXXUEpaVdC9prDvuOXCtSutqTbZ1czNrsqhGMFvX7dTVmtg5LMzJkuOLEjF2BJsLtwvsK5UsTJcm1Yees4dnuTcbun1PP5Dx37X9bVH2PK+IYe7eIfG/wCxbn2W4mKINNPrXUBbfiee9aebj3wr3Oe0c7ieFl1U81tnMt9hRgsBLO2mNCfHkPM1oU49lr1BHHxsO7IlqtfXyN5kGWSYdbSSlr/o/ojyvvXpcTHnTHUpbPd8NwrMaGpz3/0ih0jyGWc645Cf3GO3+7/fWvnYU7fFGX0NHi3Crcjx1z+j7GNxEDxkq6lSORFq89OqVb1JaPG20WVS5ZrTNPgsjxTRqy4rSCoIG+w7q7dWHe4Jqw9TRwvLlXFxu0tE/wCQMZ+1n/qqz7DkfELvdWb8ct5VlGJilDyYjWovdd+Y2q7Hxba580p7RtYeBk02qdlvMvQemugdkoYHJsNh2LwwojEblRYkcd6xjCKfRF1mRbZHlnJtGexk2uRm7z9XKu1VHlgkaEntiXNMvaaaFgzKqCXUyMFbtBNI3BuNjSUdtEJkGDymdcOsQxDxMskhLKEcsrOxF9QI5g7VCg9a2TsPyPiv9ZTf8OD+xTkl+YbXocx0DJM0jwnEK0SooAQkMC2oEMQAHuu4+jRrT9QST5O8ulvlE8PYUdXE66AQOWpST/dUuDfmNnrB5K0bq5xmJfSb6XZCp8CAoooa8xssdDcheJ8Ld2JhLs4MjsnajdOwh24sO6tPJr5UmWQY5xvQ+N8XHIOs6vTLr+elB1MQV09rYcdhXLlQnJP/ANO5VxWcKJQ6b6a8KNRBEEVUW9lAAuSTYCwuTuavS0cmUnJtskqSDlAKOkctlVO839q3MSPibKrH0EFdAqCgCgCgE+FmY5jMhY6RBCQt9gS8lyB37D2qtPxsnyHFWEBQD3o5Lsyd1j78a0MyPVMtrY6rSLQoAoAoCpmOATEKEkvYEHbnaqrqY2x5ZdjXycWGRDkn2JsNhkiXSihQOQFqyhXGC1FaM6qYVR5YLSJazLQoCpj8vinXTIgPjzHkaptohatSRrZGJVkR1ZHZPh4gihBwUAD0qyMVFJIurgoRUV5ElZGYUAUBWzGXREx8Lep2qyqPNNIxk9IyNdg1woAoAoBN0lP+TfxMX2mqrPL5koc1aQFAW8pl0zKe8299qpyI81bMoPTNZXJNgKAKAKAzefyXlt3AfjXSxFqGyix9RbW0YELYqMaiXUaCA+/wkgEA9xsy+4qNoEtSAoBNh+rGPlfrkJeKOPqwe0GjLMbjyYbVWtc5PkOasIOM4G5IHAb7bnYCgGOQTATabi9rEd21xetXKW4fIzr7j7FY+OJ40c2aViiCxN2ClyNuGynjXMcktL1NuFMpxlKPaK2/+izUlZy9AFAIekubSYZoyliDe4PPhz5Vzs7KlRyuJxOL8Qsw3CUOqfckyzpLBNZWOhu5uB8jwrLH4hVb0fRmeHxrHyOjfLL0Y6BrfOxsixOJSJdUjBR3k1hOyMFuT0VW3QqjzTekZjM+l4+GBb/vtw9BXIyOKpdK19TzmZ/UUV4aFv8AVmiyqVnhRmNyVBJ866lEnKtN9zv4djnRGUu7RavVxs7CgI58SkYvI6rfhqIH21DejKMXLshbns4MS6SCGOxBuCB41t4i3PZVb06Mz9dIoI3xCq6xk9p9RUb76bavtFRvyAYbELKupDcXYX3G6kqePiDRPYJbVIE2fvFeISSFSkiy2VGc6U43CjsrvxO1Vz09EobxuGAZTcEXBHAg8DWZB6tUgghx8Z6tlcHrD82fpWBY29AaxemtBGzxuMWGF52BKohc24kAX2riTfKm35G9TW7Zxgu7eiXDTCRFccGUEeovRPa2YzjyycX5EtSYivEdH8LJP8oaIGQFTqueK7Da/hWDri3vzNmGZdCv2afhE2Zvqmc/vEe233V2aFqtHOl3KtXGJnMfksshxLB3HWSRMiBgEYLHCpuLd6N7VS4PbZOxhjspeVy64ueMG3YQppFhyupNZODfmNnMFlEkbhzjJ5AL9hymk7W3soNFBrzGytl0ckbLhuqRtDu7SFlPZdnYMF+IOdVu7Y1C3vQJ8Vk8juXGNxCAm+lSmkeAupNS4NvuNlDMchm0DTi8RIeshNmMZACyoxa2kbgAmsZVvXcbHHRnCyQ4uVndnDPFpdgoJATSdlAG3CsbIvlkTF9UOM96NPLiIJElmK9azPaSwjUxuAUHLcgbd9cOdTck0zv4nEI10zhKK3rS6d+q7mkgwuiIRh2NhbUxu3mTzNXcvh0cm5uzbXTfoZ4dGsR+1t7t+Ncv7Bd8Q857oyvjsPzaxH7W3u340+wXfEI90ZXx2KOkOVyQBTJMZLkgXvtt41oZ2NZVFOUtnI4thW48Yuyzm2ynlmUTYk9hbL9I8P7618fDtufRdPU08Lhl+U/CtL1N7k+XfJ00a2bzOw8hyr0uNR7GHLvZ7nBxHjV8jk38xX0g6Omc9YjnV9FjcendWpm4Du8UX19DncU4RLJfPCXX0fYxuLwrxNpkUqfHn5HnXn7aZ1vUlo8bfjW0S5bFo02C6OSvGrDEsAVBtvtflxrs1cPscE/aHp6OD3SrjJXNbRP+a8v7U31/jVnu6z4jLvcl/wAZlvKsikhlEjYhnAv2Tfe4t31dj4c658zns2sPhltFqnKxteg0xmAhnAE0SSAbgOoax7xet9pPudyFk4PcXoT56ip1caKFVV2UCwA4Cw9K38KOkyi6Tk9sU1vFIuzPLOvlhckhYxJfSzI13CgWKkH9E1hKO2gmVoOj6GBYZS9leRgUkkU9pmIuwIJ2POoUOmmTs8HolhfpT/8AMT/2qezQ2e8ej4eXrIinzqxwgSMw7alurIIBv8TXHgKiXRgsY3J0xCoJ2cso4xu8QJ57IRWThvuRsqr0UwwIN59v/fm/tVHs0Tsgyzo+8PyVizFotfWAyMyjUjKNCnbiRURr1obNvmmRx47CboDJ1TLGSSAGtYXt42rj5VKlKSOrw/NnjTi0+m1sv5DksWEQCNArFVDkEm5A8fWsK4KC6GOXlzyJ7k9+g0qw1QoDFzNdie8k+5rtQWopGq+54rIHaA5QHaARYT/Oc/8ADwf15aqX42T5DyrSDtAdRrEHuIrGXZhG0Brim0doAoAoClmGEhmKCWxsSVUnjy4c6ouqrsaUzUyaKbnFW+XVItogUWAAHcKuSSWkbUYqK0keqkkKApZpFAyHrwunva23kaovjU4/ea0auXCiUPv9a/UmwRQxr1fw2Gny5VnU48i5exbQ4OtcnbyJ6sLQoAoDN5+15rdyj7z99dLEXgKLO4sraMAoAoAoBN0m/wBG/ioftNVW+XzJXmOatICgCgNPkbXhHgSPrrlZK+8ZfDsMKoMwoBfhs4w8+oQzI5CkkKwJA76iE4yfRl1uPbUtzi0Zk13F2OeFSBBjekaxNOhXtRPGqjTIQwdImuWAsP5Q8+VVOzTaJ0NpsfCh0vKinuLAH2NZ8yRGjkOYQuQqSoxPABgSfSikmNC6GaP5W8ypIdYWFnAvGGQsbd/FiCeFYprm2T5DGTMYFJVpowRxBZQR6XrLmRGivic7w6Lq61G7SLZWUntuEB48BqFQ7IoaJ8Lj0leREN+r0gkEEHUuoWtUqSe0DX5hm8OGiV5ZFTUvZ1cyFvauJbJQb2dDGx53tKC2VejfSOLGQI+tes6tXkRb9kkC496rhapR2XZ+JLEnLmXhTemevzown0z/AEW/CtX3lj+p5z35h/m/hh+dGF+mf6LfhT3lj+o9+Yf5v4Zn+lOaxT9WYWN1vyIteubxDLhby+zfY4XGuI1XqDpl1X0PGWdKJorLJ84vj8Q9efrWGPxSyHSfVFWHx66rw2eJfybDK8yjxK6o77cQQRY13aMiF0eaJ67EzK8qHPAU9IOkDwHQkRB+m3D0760s3OlT4Yx+py+KcWsxnyQh9X2Mdi8ZJMdUjlj48B5DgK4Nt9lr3N7PH5GXde92S2afL+lMcUSRmNyVUC4tyrs08ShCtR5X0PUYvHKqqYwcH0RY/PCL9U/1Vb71h+Vl/wDyCr8ki1lnSOPESCNY2BN9za2wvVtGfG2fIkzZxOL15NirjFr5k+K6QYaKYYd5LSHSAulj8XDcC1bjsinpnoIYls6/aRXT5oVZ0bzN6fYK6+N/bRzp9yjWwYizNMweGaFFRnEgl1BQC3YCWIuRtuawlJpolIr4bpDEmHWbFSLFqeRRqFvhdgBYX3sKhT6bY0efzxy79rj/AOr8Kn2kSNE2aTCV440i61ltMO31YAU2U3sbkk7C1RLqyUTYzPMPh1Q4mQQlxcK/G/MbX4Vk5pdyCqvS/LiQBi47k2Hxc/SsfaRGjzl/SWOcwKttcurUtz2NKs3G2/w29aKzeho3eUYgR4d3YEhCSQoLGwAOyjcmtDM6S2bNEXNqKFuVdLFlxMsbLLp1RiMdS406lF9Zt2d++udC7cmjsZHDJV0Rmmt6e+q/g1dbByCo+FjjVikaKdJ3VQOXhUwilJaM52zkvE2/mzJ12zSCgKkuWxsJAQbSsrPvzVUUW7tkWseVDYYjK8PI2qSCNmPNkUnbhuRRxTGwgyrDxsHSCNWHBlRQRy2IFFBLyGxdho2XEPh459KqRMy6O1aRmOkSXtYsG5XtWC76TJGE2U4Z2LPh42Y8SUUk+ZtWfJF+RGytiuj2GdQFhjTtI11Rdwjq+k7cDptUOuLG2WcFlyQySugAEhQ6QAoGldO1u+pUdMG4ihWSFVYDdAOF7XWuPatyZuVTcNNHjKcsTDQJAu4RFTUQAWCi1zaqowUY8pZk3yyJynLze9Hn8i4b9SntVf2Wn8qOb9gxvyI7+RsN+pT2qPstP5UPsGN+RCLpTlAtGIItyxB0jw51zuIYiaiq49dnE41w5OMFRDq35Hcp6JAWbEG5+gOHqedMbhUY+K3r+gwf6fjHxX9X6GoiiVBpUAAchXXjFRWkelhCMFqK0jziMOki6XUMDyNROEZrUlsxtqhbHlmtoyebdEiLthzf9w/cfxrjZPCv8qv2PL539Pf5Y7+hpcuwwWJFZRcKAdhxtXWprSgk0eixqIxqinHrosdSv0R7CrOSPoX+yh6I6sajgAPSiil2RKhFdUj1asjIyubfyz+f3Curjf20a8+5Tq8xPDwqWVyBqW+k92q17edh7VGgchgVBpVQBcm3ixuT7k00gSWFNICfPVCNFIrujuwhDJoO0hvuHBBsRfvqufTRKGeGgEaKgJIUWuxuT4knias10IJbU0gUoMrjRYVGq0F9Fz3qVOrbfYmoUEhs1vRz4G/nfcK0Mz8SLq+xdw2ASOSSVb6pSpbfbsqFFhy2FaSik2zZndKcIwfZdi1WRURYr4G/mn7Kyh+JEPsY2u0awUAUAUB2gEWE/wA5z/w8H9eWql+Nk+Q8q0g7QHKA2GB/kk/mr9lcaz8TNmPYnrAkKAKAq4rHxRMqyMFLXtfht41VO6EGlJ62a92TVVJKb1vsWVYHcGrE99i9NNbR2pJCgKOYZtDhxeRxf6I3J9K17smupeJmnk59GOt2S+nmWMHiBKiyAWDC4B41bXNTipLzL6bVbWprzJqzLQoAoDJ5r/LP5/cK6uP/AG0a8+5Uq8xCgO0BygE3SX/Rv4qH7TVVvl8yV5jqrSDlAFAaDo58DfzvuFc7M/Ei6vsN61CwKAT4LPIsUHSNJQQpPzkboPQsN6xrsUpdDZyMSdMdyafyexBXeRzAoDN4/McQvyvSOzHLEFfUBoDRwFgFtvuze9UOUtsy0hjis56tynybEvb9JIwVPkdVZuzXkyNHrBZt1rhPk2IS9+1IgVdu86jSM9vsGiDLpnlk+ULDGFkJQtqPWaI2cKTtYjUD2fH0om29g7Pm86sVGAnYAkBg0NmHeLve1HN77DRXxebzmNj8llhI0WZ2isSZEGnssSLgnlWMpvXYlIt5fipXxMySLpCpCVXUGA1GS5uAOOke1ZRb29kM0nSrM5sPgn6qKQn5Ox61CloyENmNzfbjsDXEyZuPNpHX4djwtsipyS6ro/MZZNmMksWqSCSPSo+Mqde17jST9dRGb5dtFGZXGltxkpd+wsHTBf1D/VXO96R/Kzy//IIfDZ388F/UP9VPekfysf8AIIfDYl6RZwMVotGy6b8ed65+flq9LS1o4vF+Ixy1FKLWvUq5dnU+H+Frr9Ftx/dVGPm21dntehq4fFMjGeova9GbvJ8wbEJraJk8+B8udekxrnbDmcdHuMHKlkV88ouIo6T47Fx3CLpj+mu59fo1o592RD8K6epyuMZWbUvu46j6r/7oYx3LG5JJPM715+UnJ7Z4yc5Te5PbNXgM4xaRIq4UsoUAHfcd/Cu3Vl5EYJKvoesxuIZsKoxjTtaJ/wAuY39jP1/hVn23K+EXe88/4BbyvNcTJKEkw5RTe7b7WG3Kr8fJvnPlnDS9Taw83KttUbKuVepZxWaukwiGFmcHT84oXQL+bX28q3XNp60ejhjxlXzuaX6eYpzgfPP6fYK7GN/bRzZ9ylV5iKs1kmGIw4isbibUGLKpsEtewO/G1Vzb2tEoq5djMSsCkQNMxkmDWdV02ka272uO6oUpa7DoTflPGf6vf/jQ/wBqnNP0Gke8ZLLLMYkZI+rjSS7rruzFgLbiwGk3I33FS229A94vE4uyHDwwygqCzNM0Yv8Au2Rrjxo3P/FBa8yGHFZiWAfCYcLcaiMQ5IF9yB1Iubcr1G7PRfuOhQws+JtBqtoOKkF9T6yoaawYWtbYc+QrFOXQnofQcseVMO7Qxh31bKW0A7C/asa081vm6GxjRg3qb0v3F/RHHYx5Jg8I0fKJdTdbqKG/wqttwOHKudVKbb2vM6+fTjRhFwn15V5d/wCTXVsHIPLi4IqV3BizXaXY1TlSDyYlN+yN9ztxIta/fwHtUaB6qQdoBDh8PD8saIK46oLMBrPV6pS4JCd+xPdvVSS5tE+Q+q0g8soIsRceNAGgXJtuefM24fbUMGwnwqSxGKRdSOpVlPAqRYj2riS672bcJODUo90TIgUBQNgLAeAoQ+vcNA7hUcqMeSPoGgdwpyockfQRdKMrfECNYlGzG54AC3Oudn4srlFQ9TjcYwJ5UYRrXn1PeU9GoobM/bfvPAeQrLG4dXV1fVmWDwWnH8UvFId10DsgRfY1DWyGk1pmezfotHLdouw3d+ifTlXNyeGQs6w6M4WdwKq7xV+F/wADvAxFIkQ8VUA+groVR5YKLOxRW664xfkiesy4KAKAzGeraY+IH2V08V/dlFncX1smAUAUAUAm6RxxfM64lfXKkW9xZXO/A7jYbHaqrNdCUOFUAAAWA2AHIVaQdoAtQGlyBfmfNjXMyn94X19i9FCqX0qBqJY2FrseJPjWrotcm+5JUmIUBjcUtnYdzN9tdmt7gmaz7kVZkHaAKA5QCTCD/wAzn/h4P68lVL8bJ8h3VpB2gPcC3ZR3kfbWM3qLC7mzrim0FAFAFAU8bmUUDKsjadV7E8Nu88qptvhW0pPWzVvzKqGlY9bLSOGF1II7xvVqaa2jYjJSW09nqpMgoCrjswigF5HA8OZ8hzqq2+upbkzWyMumhbslolws4kRXXgwuL1lXNTipLzLabVbBTj2ZLWZYFAFAZ7pEvzinvX7Ca6GG/C0U2dxTW4VhQBQBQCjpFGzfJ9Kk2xMRNgTYAm5NuAqqxb0ShvVpAUAUBqspXTCt+6/ua5N73YzYguhcqkyO0ArxHSDCxzjDNJaQlRps3Ftxva3OsHNJ6NiOLZKv2iXT5inN0tM3jv7iuxjPdaOfPuUqvMTPY7PJYziVEbHqpI1VwoKAOkLHUb97t9VUuxptE6LmMzaWNyi4GeQD9NOq0ny1ODWTm15BI9YDNZZX0Pgp4hY9t+r07cuy5O9FNvyDRXynEySCKd51+e1DqtIHAMQqnjqGk3vfgaRe+uwe8RnMyuyjAYhgCQGXqrN4i73tRzfoNFPMc4xDR9nCzQt1kNmkZFVrzIpS6MxFwTyrGU5a7DSHPROWaTGyrMANLRWUMXUDq9RsSBx8qrtk+SWzKK6oZZtm+LXGQKuGe15QFEiASADY2v671xJzmppaPQ4+Ljyx5ydi308n0NTFMxjDshVtIJS4JBtcrccavb1HZxbtQ3rrr+TPDpW/7K/1/hXL95S+Gzzvv2fwZB+dT/sr/X+FPecvhse/Z/BkJukWanEhLxMmm/Hnf0rn5+U7ktxaONxfPlkqO4OOvUpZfmk2HPzbm30TuD6Vr0ZVtT8L+ho4nEMjHf3b+hvsnxkk0eqSIofHn424ivTY1s7IblHR7zByLL6+ayHKxT0mzfEwnSkelf1nH/t61pZ+VdV0iunqcri/EMqjpXHS/MY2aVnOp2LE8yb15+dkpvcns8dZbOyXNN7ZqMB0gljiRBhmIVQL2O/jwrtVZ9kYKKrZ6nG4vdXVGKpb0ix+c837I/s34VZ7xs+Gy/31d8FlvK88kmlEbYdkBv2jewsL91X4+ZO2fK4NG1h8TtvtUJVOK9S/muZDDqGMUklza0alyPEgcK3pS5fI9BRR7V65kvm9C7OJOtijl0st+TCzC44EcjW7hS22a2RDklr0E9dE1xVmuLmjngWJdesTak1Bb6Qljc91z71XJtNaCKuBx+MaBXjhWRy8oYPIE0hZGCgGxvwt6VClLRJ7+W5j+xRf8x/+Knmn6DoR5ligJpRNiHhVI0aPS2m5IOtrf+oQQBp38t6hvr1Bex2JxS6fk8Cygrcl5OrIPlpNZNy8kQQQ4zMCyhsHEFuLkT3IF9yBp325VG5+hPQW5PFigMF1jXW73Glww+be2sk78uXGsI83TYNv0zOKTBOsSx9WIe2zMwcEDfSALcK4uTKTTaO5wmNDuj7Te9/T6jrJHxJj/wDELGpsunqyxuLDjccayhza8Rq5SqU37Jv6jGszWOWoBB0ijs6t3i3sf766GHLo0U2dxRW4VkD4OMhwUB6wgv8AvFQoBPoq+1RyoE9SAoBFlsa/lDFDQg0JAVIVQwMokMnaAub6F9qqj+NkvsPatIAi9ANejsV5Ga3AfbWnlvUUiytdR5JhkZldlBZL6WPEX2NjXO0jYU5JOKfRk1SYnLUI0gtQaQk6TZU+JEapYWY3J5C311z8/FleoqJx+L4E8uMIw8n1JMp6PQ4ftW1v9JuXkOVZ42BXT17v1LMHhFGN11uXqxxW6dU8ugYWIBB5GoaTWmYyipLTRmc26Jo92gOk/RPwny7q5WTwuM/FX0Z57O4BXZ4qej9PI0GXxFIkU8QoB9BXSqjywSZ3ceDhVGL8kT1YXHaAKAoZ1HqhPhY+1X48tWIwmuhl66pQcKi4NhccDzF+NqAFUDYADy240B2gE+eSss+CUHZp2DDvAw8zAe6g+lVWfij8yV2Y4q0gKAmwceqRV7yKrteoNkxW2a91BFiAR3HcVxzaTa7HbUIO0AUAsz+LVFq+ifqO1bOLLU9Fdi6GbrplJwuN9xtx34efdxHvTYO0B2gEeXW+X4ptaHWmHAAZS14xJruo3FtS+9VR/GyX2HlWkEOKxKRKGc2BZV793YKv1kVDegaDozMh6xQe0pXULcNS3XfntXOy5bnourXQZYHHJOHKX7DshuLdpTY1pxkn2Nm2mVeubzW/3LVZFR51jvHvUbRjzR9Q1jvHvTaHNH1M90pzOTDtG0TDe9xxB4ca5vEMqdPK4M4XGc+zF5JVP5ncr6VRSdmUdW3f+ifXlTH4nXZ0n0ZOHx6m7w2eF/waBHDC4II8K6Saa2juRkpLaZQzLOYcP8bXb6I3PtWvfl1UrxP6Gnl8Roxl4319PMyWadKJpbrH82vh8R9eVcTI4pZPpDojyuZx663w1+FfyajKMfEIIw0q30i92F7+NdjHvh7KO5Lej02FlVKiPNNb16lz8ow/rU/pCr/b1/mRtfa6Pzr9z3FjInOlZFJ7gQTUxthJ6TMoZFU3qMk2T1YXHiVNSle8Ee9TF6eyGY110kg8jb2rtRe1s1mRNKoYKSAzX0jmdNr28rj3psBDKri6kEXIuO8GxHuDTYPdSBHn8iCfCs0ir1MrSODe4Qwyxg7A23ccbc6qs/Ev0JXZjwGrdkBeo2Dz0XzmGWWArxm1aRdbqQjMdQvtsprUybE4aRZWupqnzRBiFw/6TIXvtaykC3nvXM51zcpvLHm6nb5J6L1ZmuFAQY6SRYy0SB3HBS2kH/esbVEt66FlUYOSU3pepXwbTTRMMRCsTG40q+sWtsb2FTVKSabRORCuL1XLa+WjNOpBIPEbe1duL2tmgZbMcuxDHFlXYK8sRVAqnWFjgDEMd+Kt7VS4y2ydjHGZRNI5dcdiIweCIIdI25aoyfrrNwb8wmesBlUsT6mxs8osew4h078+xGDt50UGvMNop5MrIY8OYFLw3MkpZdtQbS627RZ+dwOe9RHvrQZPJkDMSfl2LFyTYPHYX5DscKl1/qNkc3RtnTq/lM0up4jaVwRZJFc6dCggm1qxlDS7jZscv6KpEJ0DOqSmIjq5JFcGNAG7d77nuNcmzxtm7TY6pKSS+q2v2ZF0Y6M/J3eR3mv1shUGZ2VkJOkst7E25neqKqeXr/6dLO4h7eKiktaW/Ck9/ozTSLqBHeKuktrRx5R5otGaHRH/AGmT/HrXL91/7GcD3D/ukH5o/wC0yf49aj3X/sZHuD/dIT9Ism+TKh61n1Ejtctq0M/E9jFPmb2cji/DfssYvnctvzIMqyCbEb20p9JvuHOq8bAsu69ka+Dwe/J6taj6s3GU5YuGTQrMe8sb+w4CvRY+PGmPKj2uHhxxa+SLb+ZVzfo/DiLt8D/SXn5jnVOTg13dez9TWzuE05XV9JeqMbmmTTYf4luv0huPXurgZGFZS+q2vU8fmcLvxn1W16o0mB6L4d4kdg1yoJ7XMiuvVw2mUE3s9Jj8CxZ1Rk09tepP+aWF7m/pGrPddH6/uXe4MT0f7lnL+j0EEgkQNqF+JvxFqtpwaqpc0e5sY3CcfHsVkE9/MbVuHTFWAXH9aevbDmLtaRGsgfj2blmI4cdqwXNvr2Niz2HIuTfN+utC3O4NEpPJt/xrrYs+aGvQ0JrTM5meAaWaFwzKqCXUUbS3aCafsNWyjtoxTKuFyANAsczygq8pBjmkjJDuSCxQjVsRxqPZ7WmNnfzWg/XYv/msR/bqPYr1f7k8wY/rIJyUEbHEhY0EhIs8aObGwOpdIY224HvqZeF/Mgs43I4cQQ0oYsFA7DyINu5VasnBPuRsjw/RrDRurqJLqQReWUi48C1jUKtInZoOi/ROKBMPIAoeIudQRQ0gZGTcjcfFfnXOyGubS8i6C6EknQvDnFLJ1Y6rq2DLqe5csCDx4WvzrRdK5tnXjxOxUOvfXf8ABqEUKABwAsPIVecxvfU7Qg7QBQGbz3D6JNQ4Nv6866WLPcdehRYtMWVtGB2gOUAjyz/OOM/+PCfZNVUfxsl9h7VpAwyTDa5Lngu/ryrWyp8sNepnBbZpq5heFAFAFAFAV8Tg45SpdQ2k3F++q51QnrmW9FNuPXa1zreuxOBbhVhalrsdoSFAeWUEWIuPGoaT6MhxTWmCKALAWA4CiWuiCSS0j1UkhQBQBQC3PMNrj1Diu/pzrYxrOWevUwmtozVdQoCgCgEmf/5TgP4h/wD6s9U2fij8/wDwyXZjurjElw0JkcIOZ/71hZPki2SltmwRAoAHACwrjt7ezZPVQAoAoAoAoCrmWF62Mrz4jzq2mzklsxktoybAjY11k99TXOVIOSNZSe4E+wqGDOZLmMUuIWVL9ZiYlMgIcBepU6QpIAP8oaqjJOXzJa6GlAvtVreiDVZXheqjAPE7nz7q5N1nPLZsRWkXKqMgoAoAoAoAoAoAoAoAoAoAoAoAoAoDhFAZTM8IYnI5HdfLurrUWc8f1NeUdMqVcYhQGazjMQHlLRMzYUh4WCsVVmhIJcja1nbj31RKXXt2MkjSKbgeVXoxNBkGD0jrGG54eXfXOyrdvlRdXHzHFahYFAcoAoDtAFAFAJc6y6/ziD+cB9ordxr9eGRVOHmhFW+VHGW4IPPb3oCtBl8adUFv80pVN+RAG/fsKx5Uhs0uS5cbiVx/NH31pZN+/DEthDzY8rSLQoAoAoAoAoAoAoAoAoAoAoAoAoAoAoAoCtj8IJU0njyPcasqscJbRjKO0ZbEQNG2lhY/b4iurCamtooa0RVmQV5MFGwkBX+VFn/eFtP2VHKgOcpy0yEMwsg+u3IVrX3qC0u5nCOzSgW2Fc0vO0AUAUAUAUAUAUAUAtxuUJIbr2T4cD6Vs15ModH1MJQTKH5Ckv8AEv11f9sj6GHs2XsHk6Ibt2j9XtVFmTKXRdDKMEhnWsWBQBQBQBQBQBQBQBQBQBQBQBQBQBQBQBQBQHKAixOGSQWcX+0etZwnKD2iGkxXJkI/RcjzF62VmPzRX7Mmw2SRqbsS3hwFYzypS6LoSq0M1FthWqWHaAKAKAKAKA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0778" y="2218552"/>
            <a:ext cx="4779251" cy="3314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0683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528" y="116632"/>
            <a:ext cx="8363272" cy="936104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Dispersion forces/Van der </a:t>
            </a:r>
            <a:r>
              <a:rPr lang="en-AU" dirty="0" err="1" smtClean="0"/>
              <a:t>waals</a:t>
            </a:r>
            <a:r>
              <a:rPr lang="en-AU" dirty="0" smtClean="0"/>
              <a:t> forces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5536" y="1268760"/>
            <a:ext cx="8291264" cy="4857403"/>
          </a:xfrm>
        </p:spPr>
        <p:txBody>
          <a:bodyPr>
            <a:normAutofit/>
          </a:bodyPr>
          <a:lstStyle/>
          <a:p>
            <a:r>
              <a:rPr lang="en-AU" dirty="0"/>
              <a:t>The </a:t>
            </a:r>
            <a:r>
              <a:rPr lang="en-AU" dirty="0" smtClean="0"/>
              <a:t>dispersion </a:t>
            </a:r>
            <a:r>
              <a:rPr lang="en-AU" dirty="0"/>
              <a:t>force is the weakest intermolecular force. </a:t>
            </a:r>
            <a:endParaRPr lang="en-AU" dirty="0" smtClean="0"/>
          </a:p>
          <a:p>
            <a:r>
              <a:rPr lang="en-AU" dirty="0" smtClean="0"/>
              <a:t>The dispersion </a:t>
            </a:r>
            <a:r>
              <a:rPr lang="en-AU" dirty="0"/>
              <a:t>force is a temporary attractive force that results when the electrons in two adjacent atoms occupy positions that make the atoms form temporary dipoles. This force is sometimes called an </a:t>
            </a:r>
            <a:r>
              <a:rPr lang="en-AU" b="1" dirty="0"/>
              <a:t>induced dipole-induced dipole attraction. </a:t>
            </a:r>
            <a:r>
              <a:rPr lang="en-AU" dirty="0" smtClean="0"/>
              <a:t>Dispersion forces </a:t>
            </a:r>
            <a:r>
              <a:rPr lang="en-AU" dirty="0"/>
              <a:t>are the attractive forces that cause nonpolar substances to condense to liquids and to freeze into solids when the temperature is lowered sufficiently.</a:t>
            </a:r>
          </a:p>
        </p:txBody>
      </p:sp>
    </p:spTree>
    <p:extLst>
      <p:ext uri="{BB962C8B-B14F-4D97-AF65-F5344CB8AC3E}">
        <p14:creationId xmlns:p14="http://schemas.microsoft.com/office/powerpoint/2010/main" val="60845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7975" y="7938"/>
            <a:ext cx="4552057" cy="658941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Dispersion forces between molecules in strength with the </a:t>
            </a:r>
            <a:r>
              <a:rPr lang="en-US" b="1" dirty="0" smtClean="0"/>
              <a:t>increase in number of electrons.</a:t>
            </a:r>
          </a:p>
          <a:p>
            <a:r>
              <a:rPr lang="en-US" dirty="0" smtClean="0"/>
              <a:t>They are related to </a:t>
            </a:r>
            <a:r>
              <a:rPr lang="en-US" b="1" dirty="0" smtClean="0"/>
              <a:t>molecular size and mass.</a:t>
            </a:r>
          </a:p>
          <a:p>
            <a:r>
              <a:rPr lang="en-US" b="1" dirty="0" smtClean="0"/>
              <a:t>Shape of the molecule </a:t>
            </a:r>
            <a:r>
              <a:rPr lang="en-US" dirty="0" smtClean="0"/>
              <a:t>also influence the strengths of the dispersion forces.</a:t>
            </a:r>
          </a:p>
          <a:p>
            <a:r>
              <a:rPr lang="en-US" dirty="0" err="1" smtClean="0"/>
              <a:t>B.p</a:t>
            </a:r>
            <a:r>
              <a:rPr lang="en-US" dirty="0" smtClean="0"/>
              <a:t>. of pentane is higher than its isomers, because the overall attraction force is higher in its molecules.</a:t>
            </a:r>
          </a:p>
          <a:p>
            <a:r>
              <a:rPr lang="en-US" b="1" dirty="0" smtClean="0"/>
              <a:t>More contact (large </a:t>
            </a:r>
            <a:r>
              <a:rPr lang="en-US" b="1" smtClean="0"/>
              <a:t>surface area) </a:t>
            </a:r>
            <a:r>
              <a:rPr lang="en-US" smtClean="0"/>
              <a:t>b/w </a:t>
            </a:r>
            <a:r>
              <a:rPr lang="en-US" dirty="0" smtClean="0"/>
              <a:t>the molecules.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AutoShape 2" descr="http://images.tutorvista.com/cms/images/81/examples-of-chain-isomerism-c5h12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://images.tutorvista.com/cms/images/81/examples-of-chain-isomerism-c5h121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://images.tutorvista.com/cms/images/81/examples-of-chain-isomerism-c5h121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http://images.tutorvista.com/cms/images/81/examples-of-chain-isomerism-c5h121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 descr="C:\Users\Teacher2\Desktop\examples-of-chain-isomerism-c5h1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340768"/>
            <a:ext cx="4038096" cy="48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32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28596" y="285728"/>
            <a:ext cx="82868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The boiling point of straight-chain </a:t>
            </a:r>
            <a:r>
              <a:rPr lang="en-IN" sz="2800" dirty="0" err="1" smtClean="0"/>
              <a:t>alkanes</a:t>
            </a:r>
            <a:r>
              <a:rPr lang="en-IN" sz="2800" dirty="0" smtClean="0"/>
              <a:t> increases with chain length due to increasing van </a:t>
            </a:r>
            <a:r>
              <a:rPr lang="en-IN" sz="2800" dirty="0" err="1" smtClean="0"/>
              <a:t>der</a:t>
            </a:r>
            <a:r>
              <a:rPr lang="en-IN" sz="2800" dirty="0" smtClean="0"/>
              <a:t> Waals forces between molecules. As the length of the chain increases, so does its surface area, and so the van </a:t>
            </a:r>
            <a:r>
              <a:rPr lang="en-IN" sz="2800" dirty="0" err="1" smtClean="0"/>
              <a:t>der</a:t>
            </a:r>
            <a:r>
              <a:rPr lang="en-IN" sz="2800" dirty="0" smtClean="0"/>
              <a:t> Waals forces are stronger. Branched-chain </a:t>
            </a:r>
            <a:r>
              <a:rPr lang="en-IN" sz="2800" dirty="0" err="1" smtClean="0"/>
              <a:t>alkanes</a:t>
            </a:r>
            <a:r>
              <a:rPr lang="en-IN" sz="2800" dirty="0" smtClean="0"/>
              <a:t> have lower boiling points because the chains cannot pack as closely together. There are fewer points of contact between molecules so the van </a:t>
            </a:r>
            <a:r>
              <a:rPr lang="en-IN" sz="2800" dirty="0" err="1" smtClean="0"/>
              <a:t>der</a:t>
            </a:r>
            <a:r>
              <a:rPr lang="en-IN" sz="2800" dirty="0" smtClean="0"/>
              <a:t> Waals forces are weaker. </a:t>
            </a:r>
            <a:r>
              <a:rPr lang="en-IN" dirty="0" smtClean="0"/>
              <a:t> </a:t>
            </a:r>
            <a:endParaRPr lang="en-IN" dirty="0"/>
          </a:p>
        </p:txBody>
      </p:sp>
      <p:sp>
        <p:nvSpPr>
          <p:cNvPr id="1028" name="AutoShape 4" descr="data:image/jpeg;base64,/9j/4AAQSkZJRgABAQAAAQABAAD/2wCEAAkGBxAPEBUQEBAVFRUVFhUYFhUVFxUVFxcVFRUWFhUWFxUYHSggGBolHRUVITEhJSkrLi4uFx8zODMtNygtLisBCgoKDg0OGxAQGi8lHyUtLS0tLS0tLS0tLS0tLS0tLS0tLS0tLS0tLS0tLS0tLS0tLS0tLS0tLS0tLS0tLS0tLf/AABEIALgBEgMBEQACEQEDEQH/xAAbAAACAwEBAQAAAAAAAAAAAAAABQMEBgECB//EAE0QAAIBAgQCCAEHBwcKBwAAAAECAwARBAUSITFBBhMiUWFxgZEyFCNSobHB0RUWQlNUYnQzcpKy0uHwNDVEVWSCk5Si8SQlQ2NztOL/xAAaAQEAAgMBAAAAAAAAAAAAAAAAAQMCBAUG/8QANBEAAgICAAQDBQcEAwEAAAAAAAECAwQRBRIhMSJBURMVU3GBFCMyUmGRoQYzQmMWscHw/9oADAMBAAIRAxEAPwD7hQBQBQHieZUUsxsBWUYuT0iG9Gdxubu5sh0r4cT610K8aMfxdSmVjfYo9Y176j7mtjkj20YbL2DzaRDZjqXx4+hqizGjLt0M4zaNDh51kUMpuK50ouL0y5PZJWJIUAUAUB2gCgCgCgCgCgCgCgCgCgCgCgCgOM1hc0SBn8xzdmOmM2HfzP4CuhTjJdZFMp+gqJvua20tFZ7gxDRm6sR/jmKxnCMlpkptGiyzMxL2W2b6j5VzrqHDquxdGexjWuZhQBQBQBQHKA7QHCaAy+a44yvYHsjh4+NdTHp5Ft9zXnLZRrYMAoSZfAYjFFYNVtBxMoLa36wqHnsGUi2nYc+AFUbl0+Zl0NrleNMT7/CeI++l9XPH9RCWmalTcXFcpmwFAFAdoAoAoAoAoAoAoAoAoAoAoAoAoAoBFnuOueqU8Pi/Ct7Fp/zZTZLyEtbxWFAIsxw+IbESGJgo+TgXZC4Y6pNh2hY/iKqkpb6ErQzyXUkEN7hlRPAghRWSjuOmRvqbbLcWJUB5jYjxrl218ktGxGW0W6qMgoAoAoAoAoBXnuK0JoHFvs51s41fNLb8iuyWkZyumUhQBQgV4fGOcdLAbaEhidRbgzs4Y39BVafiaMvIaVYQaHIcVqUoeK8PKublV8suZeZdXLa0Nq1SwKAKAKAKAKAKAKAKAKAKAKAKAKAKAr47EdVGW9vPlVlcOeSREnpGRZiSSeJrrpaWkaxypAUAqz/EOnUaGI1YiJWtzU3uD4VXY2tEoa1YQXsnxXVyC/Btj9xrXyK+aG/Qyg9M1Ncs2AoAoAoDlAFAZTNMR1krHkNh5CutRDlgjXm9sp6hvuNuPh51cYnaAKAU4fCuMfNKR2GhhUG43KtISLceYqtLxtk+Q2qwgnwOKEMiuSALgG+3xG331TfDmg0TF6ZrVkUkgEEi1xzF9xfurkmyRYbGRyl1RrmNtL8dmsDb2IqE0zOdcoJNrv2LFSYBQBQCjpHmT4aNXQA9qxB5i31VpZuRKiCkjl8VzZ4lasit9SPK+ksM1g3YbubgfI1jj8Rqt6PoyvD41j5HRvlfox0Det866e+x4mmVBqZgAOZ2rGU1FbbMZ2RgtyekZvNOlyLdYF1H6R2X0HOuVkcVhHpWts89mf1DXDw0rb9fIfZXM0kKO3FlBPma6NE3OtSfmdvEslZTGcu7Raq42QoAoCNJlbZWB8iDUbRk4SXVoSdIsRdhGOW58zwroYcOjka9j8hI0qhgpIu19I5m1r28ritzZWEUquLqQRci47wbEe4omD3UgVZ/EG6i7oumeN+0wW4W9wL8TvVdi3olDWrCAoDSZVm8U0ULCQHrbhOPaKgk29ATXHtjyyaNiL2ixNj0SZIDfVIrsvdZLXufUVS5JPRfGmUq3Yuy1/JbrIqCgKuY4FcRGY3LAG26MUO37w3rGUeZaLabnVLmjr69SsMMmDw7KhYgXsXYu12/eberKK/EooxyL5WNzlrf6LRm67RpGYzHLsQxxZViFeWIqmkHWFjgDENe/FW9qocZbZlsZ46DHM5MGIhRNrK8LO17b9oSL9lZSU99GQteZzBYfHiQGbEwOm+pUgdGOxtZjKbb25Uip76sPRRy2NVdRJDKcR1khaSzBbEtZjJ8JTSVAXy22ou/6gstl+Ovtjl/4C/2qnll6jaIcflmLaEo2I6xjLAQVjVCgSVWZtyQdh9VQ4y13GzVdHcumb5Trnk+dMOmbsB+wgDWsLbEW3Fcu+vUmjapsUWpNb/RnejmQTRTzO88wHXXUEpaVdC9prDvuOXCtSutqTbZ1czNrsqhGMFvX7dTVmtg5LMzJkuOLEjF2BJsLtwvsK5UsTJcm1Yees4dnuTcbun1PP5Dx37X9bVH2PK+IYe7eIfG/wCxbn2W4mKINNPrXUBbfiee9aebj3wr3Oe0c7ieFl1U81tnMt9hRgsBLO2mNCfHkPM1oU49lr1BHHxsO7IlqtfXyN5kGWSYdbSSlr/o/ojyvvXpcTHnTHUpbPd8NwrMaGpz3/0ih0jyGWc645Cf3GO3+7/fWvnYU7fFGX0NHi3Crcjx1z+j7GNxEDxkq6lSORFq89OqVb1JaPG20WVS5ZrTNPgsjxTRqy4rSCoIG+w7q7dWHe4Jqw9TRwvLlXFxu0tE/wCQMZ+1n/qqz7DkfELvdWb8ct5VlGJilDyYjWovdd+Y2q7Hxba580p7RtYeBk02qdlvMvQemugdkoYHJsNh2LwwojEblRYkcd6xjCKfRF1mRbZHlnJtGexk2uRm7z9XKu1VHlgkaEntiXNMvaaaFgzKqCXUyMFbtBNI3BuNjSUdtEJkGDymdcOsQxDxMskhLKEcsrOxF9QI5g7VCg9a2TsPyPiv9ZTf8OD+xTkl+YbXocx0DJM0jwnEK0SooAQkMC2oEMQAHuu4+jRrT9QST5O8ulvlE8PYUdXE66AQOWpST/dUuDfmNnrB5K0bq5xmJfSb6XZCp8CAoooa8xssdDcheJ8Ld2JhLs4MjsnajdOwh24sO6tPJr5UmWQY5xvQ+N8XHIOs6vTLr+elB1MQV09rYcdhXLlQnJP/ANO5VxWcKJQ6b6a8KNRBEEVUW9lAAuSTYCwuTuavS0cmUnJtskqSDlAKOkctlVO839q3MSPibKrH0EFdAqCgCgCgE+FmY5jMhY6RBCQt9gS8lyB37D2qtPxsnyHFWEBQD3o5Lsyd1j78a0MyPVMtrY6rSLQoAoAoCpmOATEKEkvYEHbnaqrqY2x5ZdjXycWGRDkn2JsNhkiXSihQOQFqyhXGC1FaM6qYVR5YLSJazLQoCpj8vinXTIgPjzHkaptohatSRrZGJVkR1ZHZPh4gihBwUAD0qyMVFJIurgoRUV5ElZGYUAUBWzGXREx8Lep2qyqPNNIxk9IyNdg1woAoAoBN0lP+TfxMX2mqrPL5koc1aQFAW8pl0zKe8299qpyI81bMoPTNZXJNgKAKAKAzefyXlt3AfjXSxFqGyix9RbW0YELYqMaiXUaCA+/wkgEA9xsy+4qNoEtSAoBNh+rGPlfrkJeKOPqwe0GjLMbjyYbVWtc5PkOasIOM4G5IHAb7bnYCgGOQTATabi9rEd21xetXKW4fIzr7j7FY+OJ40c2aViiCxN2ClyNuGynjXMcktL1NuFMpxlKPaK2/+izUlZy9AFAIekubSYZoyliDe4PPhz5Vzs7KlRyuJxOL8Qsw3CUOqfckyzpLBNZWOhu5uB8jwrLH4hVb0fRmeHxrHyOjfLL0Y6BrfOxsixOJSJdUjBR3k1hOyMFuT0VW3QqjzTekZjM+l4+GBb/vtw9BXIyOKpdK19TzmZ/UUV4aFv8AVmiyqVnhRmNyVBJ866lEnKtN9zv4djnRGUu7RavVxs7CgI58SkYvI6rfhqIH21DejKMXLshbns4MS6SCGOxBuCB41t4i3PZVb06Mz9dIoI3xCq6xk9p9RUb76bavtFRvyAYbELKupDcXYX3G6kqePiDRPYJbVIE2fvFeISSFSkiy2VGc6U43CjsrvxO1Vz09EobxuGAZTcEXBHAg8DWZB6tUgghx8Z6tlcHrD82fpWBY29AaxemtBGzxuMWGF52BKohc24kAX2riTfKm35G9TW7Zxgu7eiXDTCRFccGUEeovRPa2YzjyycX5EtSYivEdH8LJP8oaIGQFTqueK7Da/hWDri3vzNmGZdCv2afhE2Zvqmc/vEe233V2aFqtHOl3KtXGJnMfksshxLB3HWSRMiBgEYLHCpuLd6N7VS4PbZOxhjspeVy64ueMG3YQppFhyupNZODfmNnMFlEkbhzjJ5AL9hymk7W3soNFBrzGytl0ckbLhuqRtDu7SFlPZdnYMF+IOdVu7Y1C3vQJ8Vk8juXGNxCAm+lSmkeAupNS4NvuNlDMchm0DTi8RIeshNmMZACyoxa2kbgAmsZVvXcbHHRnCyQ4uVndnDPFpdgoJATSdlAG3CsbIvlkTF9UOM96NPLiIJElmK9azPaSwjUxuAUHLcgbd9cOdTck0zv4nEI10zhKK3rS6d+q7mkgwuiIRh2NhbUxu3mTzNXcvh0cm5uzbXTfoZ4dGsR+1t7t+Ncv7Bd8Q857oyvjsPzaxH7W3u340+wXfEI90ZXx2KOkOVyQBTJMZLkgXvtt41oZ2NZVFOUtnI4thW48Yuyzm2ynlmUTYk9hbL9I8P7618fDtufRdPU08Lhl+U/CtL1N7k+XfJ00a2bzOw8hyr0uNR7GHLvZ7nBxHjV8jk38xX0g6Omc9YjnV9FjcendWpm4Du8UX19DncU4RLJfPCXX0fYxuLwrxNpkUqfHn5HnXn7aZ1vUlo8bfjW0S5bFo02C6OSvGrDEsAVBtvtflxrs1cPscE/aHp6OD3SrjJXNbRP+a8v7U31/jVnu6z4jLvcl/wAZlvKsikhlEjYhnAv2Tfe4t31dj4c658zns2sPhltFqnKxteg0xmAhnAE0SSAbgOoax7xet9pPudyFk4PcXoT56ip1caKFVV2UCwA4Cw9K38KOkyi6Tk9sU1vFIuzPLOvlhckhYxJfSzI13CgWKkH9E1hKO2gmVoOj6GBYZS9leRgUkkU9pmIuwIJ2POoUOmmTs8HolhfpT/8AMT/2qezQ2e8ej4eXrIinzqxwgSMw7alurIIBv8TXHgKiXRgsY3J0xCoJ2cso4xu8QJ57IRWThvuRsqr0UwwIN59v/fm/tVHs0Tsgyzo+8PyVizFotfWAyMyjUjKNCnbiRURr1obNvmmRx47CboDJ1TLGSSAGtYXt42rj5VKlKSOrw/NnjTi0+m1sv5DksWEQCNArFVDkEm5A8fWsK4KC6GOXlzyJ7k9+g0qw1QoDFzNdie8k+5rtQWopGq+54rIHaA5QHaARYT/Oc/8ADwf15aqX42T5DyrSDtAdRrEHuIrGXZhG0Brim0doAoAoClmGEhmKCWxsSVUnjy4c6ouqrsaUzUyaKbnFW+XVItogUWAAHcKuSSWkbUYqK0keqkkKApZpFAyHrwunva23kaovjU4/ea0auXCiUPv9a/UmwRQxr1fw2Gny5VnU48i5exbQ4OtcnbyJ6sLQoAoDN5+15rdyj7z99dLEXgKLO4sraMAoAoAoBN0m/wBG/ioftNVW+XzJXmOatICgCgNPkbXhHgSPrrlZK+8ZfDsMKoMwoBfhs4w8+oQzI5CkkKwJA76iE4yfRl1uPbUtzi0Zk13F2OeFSBBjekaxNOhXtRPGqjTIQwdImuWAsP5Q8+VVOzTaJ0NpsfCh0vKinuLAH2NZ8yRGjkOYQuQqSoxPABgSfSikmNC6GaP5W8ypIdYWFnAvGGQsbd/FiCeFYprm2T5DGTMYFJVpowRxBZQR6XrLmRGivic7w6Lq61G7SLZWUntuEB48BqFQ7IoaJ8Lj0leREN+r0gkEEHUuoWtUqSe0DX5hm8OGiV5ZFTUvZ1cyFvauJbJQb2dDGx53tKC2VejfSOLGQI+tes6tXkRb9kkC496rhapR2XZ+JLEnLmXhTemevzown0z/AEW/CtX3lj+p5z35h/m/hh+dGF+mf6LfhT3lj+o9+Yf5v4Zn+lOaxT9WYWN1vyIteubxDLhby+zfY4XGuI1XqDpl1X0PGWdKJorLJ84vj8Q9efrWGPxSyHSfVFWHx66rw2eJfybDK8yjxK6o77cQQRY13aMiF0eaJ67EzK8qHPAU9IOkDwHQkRB+m3D0760s3OlT4Yx+py+KcWsxnyQh9X2Mdi8ZJMdUjlj48B5DgK4Nt9lr3N7PH5GXde92S2afL+lMcUSRmNyVUC4tyrs08ShCtR5X0PUYvHKqqYwcH0RY/PCL9U/1Vb71h+Vl/wDyCr8ki1lnSOPESCNY2BN9za2wvVtGfG2fIkzZxOL15NirjFr5k+K6QYaKYYd5LSHSAulj8XDcC1bjsinpnoIYls6/aRXT5oVZ0bzN6fYK6+N/bRzp9yjWwYizNMweGaFFRnEgl1BQC3YCWIuRtuawlJpolIr4bpDEmHWbFSLFqeRRqFvhdgBYX3sKhT6bY0efzxy79rj/AOr8Kn2kSNE2aTCV440i61ltMO31YAU2U3sbkk7C1RLqyUTYzPMPh1Q4mQQlxcK/G/MbX4Vk5pdyCqvS/LiQBi47k2Hxc/SsfaRGjzl/SWOcwKttcurUtz2NKs3G2/w29aKzeho3eUYgR4d3YEhCSQoLGwAOyjcmtDM6S2bNEXNqKFuVdLFlxMsbLLp1RiMdS406lF9Zt2d++udC7cmjsZHDJV0Rmmt6e+q/g1dbByCo+FjjVikaKdJ3VQOXhUwilJaM52zkvE2/mzJ12zSCgKkuWxsJAQbSsrPvzVUUW7tkWseVDYYjK8PI2qSCNmPNkUnbhuRRxTGwgyrDxsHSCNWHBlRQRy2IFFBLyGxdho2XEPh459KqRMy6O1aRmOkSXtYsG5XtWC76TJGE2U4Z2LPh42Y8SUUk+ZtWfJF+RGytiuj2GdQFhjTtI11Rdwjq+k7cDptUOuLG2WcFlyQySugAEhQ6QAoGldO1u+pUdMG4ihWSFVYDdAOF7XWuPatyZuVTcNNHjKcsTDQJAu4RFTUQAWCi1zaqowUY8pZk3yyJynLze9Hn8i4b9SntVf2Wn8qOb9gxvyI7+RsN+pT2qPstP5UPsGN+RCLpTlAtGIItyxB0jw51zuIYiaiq49dnE41w5OMFRDq35Hcp6JAWbEG5+gOHqedMbhUY+K3r+gwf6fjHxX9X6GoiiVBpUAAchXXjFRWkelhCMFqK0jziMOki6XUMDyNROEZrUlsxtqhbHlmtoyebdEiLthzf9w/cfxrjZPCv8qv2PL539Pf5Y7+hpcuwwWJFZRcKAdhxtXWprSgk0eixqIxqinHrosdSv0R7CrOSPoX+yh6I6sajgAPSiil2RKhFdUj1asjIyubfyz+f3Curjf20a8+5Tq8xPDwqWVyBqW+k92q17edh7VGgchgVBpVQBcm3ixuT7k00gSWFNICfPVCNFIrujuwhDJoO0hvuHBBsRfvqufTRKGeGgEaKgJIUWuxuT4knias10IJbU0gUoMrjRYVGq0F9Fz3qVOrbfYmoUEhs1vRz4G/nfcK0Mz8SLq+xdw2ASOSSVb6pSpbfbsqFFhy2FaSik2zZndKcIwfZdi1WRURYr4G/mn7Kyh+JEPsY2u0awUAUAUB2gEWE/wA5z/w8H9eWql+Nk+Q8q0g7QHKA2GB/kk/mr9lcaz8TNmPYnrAkKAKAq4rHxRMqyMFLXtfht41VO6EGlJ62a92TVVJKb1vsWVYHcGrE99i9NNbR2pJCgKOYZtDhxeRxf6I3J9K17smupeJmnk59GOt2S+nmWMHiBKiyAWDC4B41bXNTipLzL6bVbWprzJqzLQoAoDJ5r/LP5/cK6uP/AG0a8+5Uq8xCgO0BygE3SX/Rv4qH7TVVvl8yV5jqrSDlAFAaDo58DfzvuFc7M/Ei6vsN61CwKAT4LPIsUHSNJQQpPzkboPQsN6xrsUpdDZyMSdMdyafyexBXeRzAoDN4/McQvyvSOzHLEFfUBoDRwFgFtvuze9UOUtsy0hjis56tynybEvb9JIwVPkdVZuzXkyNHrBZt1rhPk2IS9+1IgVdu86jSM9vsGiDLpnlk+ULDGFkJQtqPWaI2cKTtYjUD2fH0om29g7Pm86sVGAnYAkBg0NmHeLve1HN77DRXxebzmNj8llhI0WZ2isSZEGnssSLgnlWMpvXYlIt5fipXxMySLpCpCVXUGA1GS5uAOOke1ZRb29kM0nSrM5sPgn6qKQn5Ox61CloyENmNzfbjsDXEyZuPNpHX4djwtsipyS6ro/MZZNmMksWqSCSPSo+Mqde17jST9dRGb5dtFGZXGltxkpd+wsHTBf1D/VXO96R/Kzy//IIfDZ388F/UP9VPekfysf8AIIfDYl6RZwMVotGy6b8ed65+flq9LS1o4vF+Ixy1FKLWvUq5dnU+H+Frr9Ftx/dVGPm21dntehq4fFMjGeova9GbvJ8wbEJraJk8+B8udekxrnbDmcdHuMHKlkV88ouIo6T47Fx3CLpj+mu59fo1o592RD8K6epyuMZWbUvu46j6r/7oYx3LG5JJPM715+UnJ7Z4yc5Te5PbNXgM4xaRIq4UsoUAHfcd/Cu3Vl5EYJKvoesxuIZsKoxjTtaJ/wAuY39jP1/hVn23K+EXe88/4BbyvNcTJKEkw5RTe7b7WG3Kr8fJvnPlnDS9Taw83KttUbKuVepZxWaukwiGFmcHT84oXQL+bX28q3XNp60ejhjxlXzuaX6eYpzgfPP6fYK7GN/bRzZ9ylV5iKs1kmGIw4isbibUGLKpsEtewO/G1Vzb2tEoq5djMSsCkQNMxkmDWdV02ka272uO6oUpa7DoTflPGf6vf/jQ/wBqnNP0Gke8ZLLLMYkZI+rjSS7rruzFgLbiwGk3I33FS229A94vE4uyHDwwygqCzNM0Yv8Au2Rrjxo3P/FBa8yGHFZiWAfCYcLcaiMQ5IF9yB1Iubcr1G7PRfuOhQws+JtBqtoOKkF9T6yoaawYWtbYc+QrFOXQnofQcseVMO7Qxh31bKW0A7C/asa081vm6GxjRg3qb0v3F/RHHYx5Jg8I0fKJdTdbqKG/wqttwOHKudVKbb2vM6+fTjRhFwn15V5d/wCTXVsHIPLi4IqV3BizXaXY1TlSDyYlN+yN9ztxIta/fwHtUaB6qQdoBDh8PD8saIK46oLMBrPV6pS4JCd+xPdvVSS5tE+Q+q0g8soIsRceNAGgXJtuefM24fbUMGwnwqSxGKRdSOpVlPAqRYj2riS672bcJODUo90TIgUBQNgLAeAoQ+vcNA7hUcqMeSPoGgdwpyockfQRdKMrfECNYlGzG54AC3Oudn4srlFQ9TjcYwJ5UYRrXn1PeU9GoobM/bfvPAeQrLG4dXV1fVmWDwWnH8UvFId10DsgRfY1DWyGk1pmezfotHLdouw3d+ifTlXNyeGQs6w6M4WdwKq7xV+F/wADvAxFIkQ8VUA+groVR5YKLOxRW664xfkiesy4KAKAzGeraY+IH2V08V/dlFncX1smAUAUAUAm6RxxfM64lfXKkW9xZXO/A7jYbHaqrNdCUOFUAAAWA2AHIVaQdoAtQGlyBfmfNjXMyn94X19i9FCqX0qBqJY2FrseJPjWrotcm+5JUmIUBjcUtnYdzN9tdmt7gmaz7kVZkHaAKA5QCTCD/wAzn/h4P68lVL8bJ8h3VpB2gPcC3ZR3kfbWM3qLC7mzrim0FAFAFAU8bmUUDKsjadV7E8Nu88qptvhW0pPWzVvzKqGlY9bLSOGF1II7xvVqaa2jYjJSW09nqpMgoCrjswigF5HA8OZ8hzqq2+upbkzWyMumhbslolws4kRXXgwuL1lXNTipLzLabVbBTj2ZLWZYFAFAZ7pEvzinvX7Ca6GG/C0U2dxTW4VhQBQBQCjpFGzfJ9Kk2xMRNgTYAm5NuAqqxb0ShvVpAUAUBqspXTCt+6/ua5N73YzYguhcqkyO0ArxHSDCxzjDNJaQlRps3Ftxva3OsHNJ6NiOLZKv2iXT5inN0tM3jv7iuxjPdaOfPuUqvMTPY7PJYziVEbHqpI1VwoKAOkLHUb97t9VUuxptE6LmMzaWNyi4GeQD9NOq0ny1ODWTm15BI9YDNZZX0Pgp4hY9t+r07cuy5O9FNvyDRXynEySCKd51+e1DqtIHAMQqnjqGk3vfgaRe+uwe8RnMyuyjAYhgCQGXqrN4i73tRzfoNFPMc4xDR9nCzQt1kNmkZFVrzIpS6MxFwTyrGU5a7DSHPROWaTGyrMANLRWUMXUDq9RsSBx8qrtk+SWzKK6oZZtm+LXGQKuGe15QFEiASADY2v671xJzmppaPQ4+Ljyx5ydi308n0NTFMxjDshVtIJS4JBtcrccavb1HZxbtQ3rrr+TPDpW/7K/1/hXL95S+Gzzvv2fwZB+dT/sr/X+FPecvhse/Z/BkJukWanEhLxMmm/Hnf0rn5+U7ktxaONxfPlkqO4OOvUpZfmk2HPzbm30TuD6Vr0ZVtT8L+ho4nEMjHf3b+hvsnxkk0eqSIofHn424ivTY1s7IblHR7zByLL6+ayHKxT0mzfEwnSkelf1nH/t61pZ+VdV0iunqcri/EMqjpXHS/MY2aVnOp2LE8yb15+dkpvcns8dZbOyXNN7ZqMB0gljiRBhmIVQL2O/jwrtVZ9kYKKrZ6nG4vdXVGKpb0ix+c837I/s34VZ7xs+Gy/31d8FlvK88kmlEbYdkBv2jewsL91X4+ZO2fK4NG1h8TtvtUJVOK9S/muZDDqGMUklza0alyPEgcK3pS5fI9BRR7V65kvm9C7OJOtijl0st+TCzC44EcjW7hS22a2RDklr0E9dE1xVmuLmjngWJdesTak1Bb6Qljc91z71XJtNaCKuBx+MaBXjhWRy8oYPIE0hZGCgGxvwt6VClLRJ7+W5j+xRf8x/+Knmn6DoR5ligJpRNiHhVI0aPS2m5IOtrf+oQQBp38t6hvr1Bex2JxS6fk8Cygrcl5OrIPlpNZNy8kQQQ4zMCyhsHEFuLkT3IF9yBp325VG5+hPQW5PFigMF1jXW73Glww+be2sk78uXGsI83TYNv0zOKTBOsSx9WIe2zMwcEDfSALcK4uTKTTaO5wmNDuj7Te9/T6jrJHxJj/wDELGpsunqyxuLDjccayhza8Rq5SqU37Jv6jGszWOWoBB0ijs6t3i3sf766GHLo0U2dxRW4VkD4OMhwUB6wgv8AvFQoBPoq+1RyoE9SAoBFlsa/lDFDQg0JAVIVQwMokMnaAub6F9qqj+NkvsPatIAi9ANejsV5Ga3AfbWnlvUUiytdR5JhkZldlBZL6WPEX2NjXO0jYU5JOKfRk1SYnLUI0gtQaQk6TZU+JEapYWY3J5C311z8/FleoqJx+L4E8uMIw8n1JMp6PQ4ftW1v9JuXkOVZ42BXT17v1LMHhFGN11uXqxxW6dU8ugYWIBB5GoaTWmYyipLTRmc26Jo92gOk/RPwny7q5WTwuM/FX0Z57O4BXZ4qej9PI0GXxFIkU8QoB9BXSqjywSZ3ceDhVGL8kT1YXHaAKAoZ1HqhPhY+1X48tWIwmuhl66pQcKi4NhccDzF+NqAFUDYADy240B2gE+eSss+CUHZp2DDvAw8zAe6g+lVWfij8yV2Y4q0gKAmwceqRV7yKrteoNkxW2a91BFiAR3HcVxzaTa7HbUIO0AUAsz+LVFq+ifqO1bOLLU9Fdi6GbrplJwuN9xtx34efdxHvTYO0B2gEeXW+X4ptaHWmHAAZS14xJruo3FtS+9VR/GyX2HlWkEOKxKRKGc2BZV793YKv1kVDegaDozMh6xQe0pXULcNS3XfntXOy5bnourXQZYHHJOHKX7DshuLdpTY1pxkn2Nm2mVeubzW/3LVZFR51jvHvUbRjzR9Q1jvHvTaHNH1M90pzOTDtG0TDe9xxB4ca5vEMqdPK4M4XGc+zF5JVP5ncr6VRSdmUdW3f+ifXlTH4nXZ0n0ZOHx6m7w2eF/waBHDC4II8K6Saa2juRkpLaZQzLOYcP8bXb6I3PtWvfl1UrxP6Gnl8Roxl4319PMyWadKJpbrH82vh8R9eVcTI4pZPpDojyuZx663w1+FfyajKMfEIIw0q30i92F7+NdjHvh7KO5Lej02FlVKiPNNb16lz8ow/rU/pCr/b1/mRtfa6Pzr9z3FjInOlZFJ7gQTUxthJ6TMoZFU3qMk2T1YXHiVNSle8Ee9TF6eyGY110kg8jb2rtRe1s1mRNKoYKSAzX0jmdNr28rj3psBDKri6kEXIuO8GxHuDTYPdSBHn8iCfCs0ir1MrSODe4Qwyxg7A23ccbc6qs/Ev0JXZjwGrdkBeo2Dz0XzmGWWArxm1aRdbqQjMdQvtsprUybE4aRZWupqnzRBiFw/6TIXvtaykC3nvXM51zcpvLHm6nb5J6L1ZmuFAQY6SRYy0SB3HBS2kH/esbVEt66FlUYOSU3pepXwbTTRMMRCsTG40q+sWtsb2FTVKSabRORCuL1XLa+WjNOpBIPEbe1duL2tmgZbMcuxDHFlXYK8sRVAqnWFjgDEMd+Kt7VS4y2ydjHGZRNI5dcdiIweCIIdI25aoyfrrNwb8wmesBlUsT6mxs8osew4h078+xGDt50UGvMNop5MrIY8OYFLw3MkpZdtQbS627RZ+dwOe9RHvrQZPJkDMSfl2LFyTYPHYX5DscKl1/qNkc3RtnTq/lM0up4jaVwRZJFc6dCggm1qxlDS7jZscv6KpEJ0DOqSmIjq5JFcGNAG7d77nuNcmzxtm7TY6pKSS+q2v2ZF0Y6M/J3eR3mv1shUGZ2VkJOkst7E25neqKqeXr/6dLO4h7eKiktaW/Ck9/ozTSLqBHeKuktrRx5R5otGaHRH/AGmT/HrXL91/7GcD3D/ukH5o/wC0yf49aj3X/sZHuD/dIT9Ism+TKh61n1Ejtctq0M/E9jFPmb2cji/DfssYvnctvzIMqyCbEb20p9JvuHOq8bAsu69ka+Dwe/J6taj6s3GU5YuGTQrMe8sb+w4CvRY+PGmPKj2uHhxxa+SLb+ZVzfo/DiLt8D/SXn5jnVOTg13dez9TWzuE05XV9JeqMbmmTTYf4luv0huPXurgZGFZS+q2vU8fmcLvxn1W16o0mB6L4d4kdg1yoJ7XMiuvVw2mUE3s9Jj8CxZ1Rk09tepP+aWF7m/pGrPddH6/uXe4MT0f7lnL+j0EEgkQNqF+JvxFqtpwaqpc0e5sY3CcfHsVkE9/MbVuHTFWAXH9aevbDmLtaRGsgfj2blmI4cdqwXNvr2Niz2HIuTfN+utC3O4NEpPJt/xrrYs+aGvQ0JrTM5meAaWaFwzKqCXUUbS3aCafsNWyjtoxTKuFyANAsczygq8pBjmkjJDuSCxQjVsRxqPZ7WmNnfzWg/XYv/msR/bqPYr1f7k8wY/rIJyUEbHEhY0EhIs8aObGwOpdIY224HvqZeF/Mgs43I4cQQ0oYsFA7DyINu5VasnBPuRsjw/RrDRurqJLqQReWUi48C1jUKtInZoOi/ROKBMPIAoeIudQRQ0gZGTcjcfFfnXOyGubS8i6C6EknQvDnFLJ1Y6rq2DLqe5csCDx4WvzrRdK5tnXjxOxUOvfXf8ABqEUKABwAsPIVecxvfU7Qg7QBQGbz3D6JNQ4Nv6866WLPcdehRYtMWVtGB2gOUAjyz/OOM/+PCfZNVUfxsl9h7VpAwyTDa5Lngu/ryrWyp8sNepnBbZpq5heFAFAFAFAV8Tg45SpdQ2k3F++q51QnrmW9FNuPXa1zreuxOBbhVhalrsdoSFAeWUEWIuPGoaT6MhxTWmCKALAWA4CiWuiCSS0j1UkhQBQBQC3PMNrj1Diu/pzrYxrOWevUwmtozVdQoCgCgEmf/5TgP4h/wD6s9U2fij8/wDwyXZjurjElw0JkcIOZ/71hZPki2SltmwRAoAHACwrjt7ezZPVQAoAoAoAoCrmWF62Mrz4jzq2mzklsxktoybAjY11k99TXOVIOSNZSe4E+wqGDOZLmMUuIWVL9ZiYlMgIcBepU6QpIAP8oaqjJOXzJa6GlAvtVreiDVZXheqjAPE7nz7q5N1nPLZsRWkXKqMgoAoAoAoAoAoAoAoAoAoAoAoAoAoDhFAZTM8IYnI5HdfLurrUWc8f1NeUdMqVcYhQGazjMQHlLRMzYUh4WCsVVmhIJcja1nbj31RKXXt2MkjSKbgeVXoxNBkGD0jrGG54eXfXOyrdvlRdXHzHFahYFAcoAoDtAFAFAJc6y6/ziD+cB9ordxr9eGRVOHmhFW+VHGW4IPPb3oCtBl8adUFv80pVN+RAG/fsKx5Uhs0uS5cbiVx/NH31pZN+/DEthDzY8rSLQoAoAoAoAoAoAoAoAoAoAoAoAoAoAoAoCtj8IJU0njyPcasqscJbRjKO0ZbEQNG2lhY/b4iurCamtooa0RVmQV5MFGwkBX+VFn/eFtP2VHKgOcpy0yEMwsg+u3IVrX3qC0u5nCOzSgW2Fc0vO0AUAUAUAUAUAUAUAtxuUJIbr2T4cD6Vs15ModH1MJQTKH5Ckv8AEv11f9sj6GHs2XsHk6Ibt2j9XtVFmTKXRdDKMEhnWsWBQBQBQBQBQBQBQBQBQBQBQBQBQBQBQBQBQHKAixOGSQWcX+0etZwnKD2iGkxXJkI/RcjzF62VmPzRX7Mmw2SRqbsS3hwFYzypS6LoSq0M1FthWqWHaAKAKAKAKA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0" name="AutoShape 6" descr="data:image/jpeg;base64,/9j/4AAQSkZJRgABAQAAAQABAAD/2wCEAAkGBxAPEBUQEBAVFRUVFhUYFhUVFxUVFxcVFRUWFhUWFxUYHSggGBolHRUVITEhJSkrLi4uFx8zODMtNygtLisBCgoKDg0OGxAQGi8lHyUtLS0tLS0tLS0tLS0tLS0tLS0tLS0tLS0tLS0tLS0tLS0tLS0tLS0tLS0tLS0tLS0tLf/AABEIALgBEgMBEQACEQEDEQH/xAAbAAACAwEBAQAAAAAAAAAAAAAABQMEBgECB//EAE0QAAIBAgQCCAEHBwcKBwAAAAECAwARBAUSITFBBhMiUWFxgZEyFCNSobHB0RUWQlNUYnQzcpKy0uHwNDVEVWSCk5Si8SQlQ2NztOL/xAAaAQEAAgMBAAAAAAAAAAAAAAAAAQMCBAUG/8QANBEAAgICAAQDBQcEAwEAAAAAAAECAwQRBRIhMSJBURMVU3GBFCMyUmGRoQYzQmMWscHw/9oADAMBAAIRAxEAPwD7hQBQBQHieZUUsxsBWUYuT0iG9Gdxubu5sh0r4cT610K8aMfxdSmVjfYo9Y176j7mtjkj20YbL2DzaRDZjqXx4+hqizGjLt0M4zaNDh51kUMpuK50ouL0y5PZJWJIUAUAUB2gCgCgCgCgCgCgCgCgCgCgCgCgOM1hc0SBn8xzdmOmM2HfzP4CuhTjJdZFMp+gqJvua20tFZ7gxDRm6sR/jmKxnCMlpkptGiyzMxL2W2b6j5VzrqHDquxdGexjWuZhQBQBQBQHKA7QHCaAy+a44yvYHsjh4+NdTHp5Ft9zXnLZRrYMAoSZfAYjFFYNVtBxMoLa36wqHnsGUi2nYc+AFUbl0+Zl0NrleNMT7/CeI++l9XPH9RCWmalTcXFcpmwFAFAdoAoAoAoAoAoAoAoAoAoAoAoAoAoBFnuOueqU8Pi/Ct7Fp/zZTZLyEtbxWFAIsxw+IbESGJgo+TgXZC4Y6pNh2hY/iKqkpb6ErQzyXUkEN7hlRPAghRWSjuOmRvqbbLcWJUB5jYjxrl218ktGxGW0W6qMgoAoAoAoAoBXnuK0JoHFvs51s41fNLb8iuyWkZyumUhQBQgV4fGOcdLAbaEhidRbgzs4Y39BVafiaMvIaVYQaHIcVqUoeK8PKublV8suZeZdXLa0Nq1SwKAKAKAKAKAKAKAKAKAKAKAKAKAKAr47EdVGW9vPlVlcOeSREnpGRZiSSeJrrpaWkaxypAUAqz/EOnUaGI1YiJWtzU3uD4VXY2tEoa1YQXsnxXVyC/Btj9xrXyK+aG/Qyg9M1Ncs2AoAoAoDlAFAZTNMR1krHkNh5CutRDlgjXm9sp6hvuNuPh51cYnaAKAU4fCuMfNKR2GhhUG43KtISLceYqtLxtk+Q2qwgnwOKEMiuSALgG+3xG331TfDmg0TF6ZrVkUkgEEi1xzF9xfurkmyRYbGRyl1RrmNtL8dmsDb2IqE0zOdcoJNrv2LFSYBQBQCjpHmT4aNXQA9qxB5i31VpZuRKiCkjl8VzZ4lasit9SPK+ksM1g3YbubgfI1jj8Rqt6PoyvD41j5HRvlfox0Det866e+x4mmVBqZgAOZ2rGU1FbbMZ2RgtyekZvNOlyLdYF1H6R2X0HOuVkcVhHpWts89mf1DXDw0rb9fIfZXM0kKO3FlBPma6NE3OtSfmdvEslZTGcu7Raq42QoAoCNJlbZWB8iDUbRk4SXVoSdIsRdhGOW58zwroYcOjka9j8hI0qhgpIu19I5m1r28ritzZWEUquLqQRci47wbEe4omD3UgVZ/EG6i7oumeN+0wW4W9wL8TvVdi3olDWrCAoDSZVm8U0ULCQHrbhOPaKgk29ATXHtjyyaNiL2ixNj0SZIDfVIrsvdZLXufUVS5JPRfGmUq3Yuy1/JbrIqCgKuY4FcRGY3LAG26MUO37w3rGUeZaLabnVLmjr69SsMMmDw7KhYgXsXYu12/eberKK/EooxyL5WNzlrf6LRm67RpGYzHLsQxxZViFeWIqmkHWFjgDENe/FW9qocZbZlsZ46DHM5MGIhRNrK8LO17b9oSL9lZSU99GQteZzBYfHiQGbEwOm+pUgdGOxtZjKbb25Uip76sPRRy2NVdRJDKcR1khaSzBbEtZjJ8JTSVAXy22ou/6gstl+Ovtjl/4C/2qnll6jaIcflmLaEo2I6xjLAQVjVCgSVWZtyQdh9VQ4y13GzVdHcumb5Trnk+dMOmbsB+wgDWsLbEW3Fcu+vUmjapsUWpNb/RnejmQTRTzO88wHXXUEpaVdC9prDvuOXCtSutqTbZ1czNrsqhGMFvX7dTVmtg5LMzJkuOLEjF2BJsLtwvsK5UsTJcm1Yees4dnuTcbun1PP5Dx37X9bVH2PK+IYe7eIfG/wCxbn2W4mKINNPrXUBbfiee9aebj3wr3Oe0c7ieFl1U81tnMt9hRgsBLO2mNCfHkPM1oU49lr1BHHxsO7IlqtfXyN5kGWSYdbSSlr/o/ojyvvXpcTHnTHUpbPd8NwrMaGpz3/0ih0jyGWc645Cf3GO3+7/fWvnYU7fFGX0NHi3Crcjx1z+j7GNxEDxkq6lSORFq89OqVb1JaPG20WVS5ZrTNPgsjxTRqy4rSCoIG+w7q7dWHe4Jqw9TRwvLlXFxu0tE/wCQMZ+1n/qqz7DkfELvdWb8ct5VlGJilDyYjWovdd+Y2q7Hxba580p7RtYeBk02qdlvMvQemugdkoYHJsNh2LwwojEblRYkcd6xjCKfRF1mRbZHlnJtGexk2uRm7z9XKu1VHlgkaEntiXNMvaaaFgzKqCXUyMFbtBNI3BuNjSUdtEJkGDymdcOsQxDxMskhLKEcsrOxF9QI5g7VCg9a2TsPyPiv9ZTf8OD+xTkl+YbXocx0DJM0jwnEK0SooAQkMC2oEMQAHuu4+jRrT9QST5O8ulvlE8PYUdXE66AQOWpST/dUuDfmNnrB5K0bq5xmJfSb6XZCp8CAoooa8xssdDcheJ8Ld2JhLs4MjsnajdOwh24sO6tPJr5UmWQY5xvQ+N8XHIOs6vTLr+elB1MQV09rYcdhXLlQnJP/ANO5VxWcKJQ6b6a8KNRBEEVUW9lAAuSTYCwuTuavS0cmUnJtskqSDlAKOkctlVO839q3MSPibKrH0EFdAqCgCgCgE+FmY5jMhY6RBCQt9gS8lyB37D2qtPxsnyHFWEBQD3o5Lsyd1j78a0MyPVMtrY6rSLQoAoAoCpmOATEKEkvYEHbnaqrqY2x5ZdjXycWGRDkn2JsNhkiXSihQOQFqyhXGC1FaM6qYVR5YLSJazLQoCpj8vinXTIgPjzHkaptohatSRrZGJVkR1ZHZPh4gihBwUAD0qyMVFJIurgoRUV5ElZGYUAUBWzGXREx8Lep2qyqPNNIxk9IyNdg1woAoAoBN0lP+TfxMX2mqrPL5koc1aQFAW8pl0zKe8299qpyI81bMoPTNZXJNgKAKAKAzefyXlt3AfjXSxFqGyix9RbW0YELYqMaiXUaCA+/wkgEA9xsy+4qNoEtSAoBNh+rGPlfrkJeKOPqwe0GjLMbjyYbVWtc5PkOasIOM4G5IHAb7bnYCgGOQTATabi9rEd21xetXKW4fIzr7j7FY+OJ40c2aViiCxN2ClyNuGynjXMcktL1NuFMpxlKPaK2/+izUlZy9AFAIekubSYZoyliDe4PPhz5Vzs7KlRyuJxOL8Qsw3CUOqfckyzpLBNZWOhu5uB8jwrLH4hVb0fRmeHxrHyOjfLL0Y6BrfOxsixOJSJdUjBR3k1hOyMFuT0VW3QqjzTekZjM+l4+GBb/vtw9BXIyOKpdK19TzmZ/UUV4aFv8AVmiyqVnhRmNyVBJ866lEnKtN9zv4djnRGUu7RavVxs7CgI58SkYvI6rfhqIH21DejKMXLshbns4MS6SCGOxBuCB41t4i3PZVb06Mz9dIoI3xCq6xk9p9RUb76bavtFRvyAYbELKupDcXYX3G6kqePiDRPYJbVIE2fvFeISSFSkiy2VGc6U43CjsrvxO1Vz09EobxuGAZTcEXBHAg8DWZB6tUgghx8Z6tlcHrD82fpWBY29AaxemtBGzxuMWGF52BKohc24kAX2riTfKm35G9TW7Zxgu7eiXDTCRFccGUEeovRPa2YzjyycX5EtSYivEdH8LJP8oaIGQFTqueK7Da/hWDri3vzNmGZdCv2afhE2Zvqmc/vEe233V2aFqtHOl3KtXGJnMfksshxLB3HWSRMiBgEYLHCpuLd6N7VS4PbZOxhjspeVy64ueMG3YQppFhyupNZODfmNnMFlEkbhzjJ5AL9hymk7W3soNFBrzGytl0ckbLhuqRtDu7SFlPZdnYMF+IOdVu7Y1C3vQJ8Vk8juXGNxCAm+lSmkeAupNS4NvuNlDMchm0DTi8RIeshNmMZACyoxa2kbgAmsZVvXcbHHRnCyQ4uVndnDPFpdgoJATSdlAG3CsbIvlkTF9UOM96NPLiIJElmK9azPaSwjUxuAUHLcgbd9cOdTck0zv4nEI10zhKK3rS6d+q7mkgwuiIRh2NhbUxu3mTzNXcvh0cm5uzbXTfoZ4dGsR+1t7t+Ncv7Bd8Q857oyvjsPzaxH7W3u340+wXfEI90ZXx2KOkOVyQBTJMZLkgXvtt41oZ2NZVFOUtnI4thW48Yuyzm2ynlmUTYk9hbL9I8P7618fDtufRdPU08Lhl+U/CtL1N7k+XfJ00a2bzOw8hyr0uNR7GHLvZ7nBxHjV8jk38xX0g6Omc9YjnV9FjcendWpm4Du8UX19DncU4RLJfPCXX0fYxuLwrxNpkUqfHn5HnXn7aZ1vUlo8bfjW0S5bFo02C6OSvGrDEsAVBtvtflxrs1cPscE/aHp6OD3SrjJXNbRP+a8v7U31/jVnu6z4jLvcl/wAZlvKsikhlEjYhnAv2Tfe4t31dj4c658zns2sPhltFqnKxteg0xmAhnAE0SSAbgOoax7xet9pPudyFk4PcXoT56ip1caKFVV2UCwA4Cw9K38KOkyi6Tk9sU1vFIuzPLOvlhckhYxJfSzI13CgWKkH9E1hKO2gmVoOj6GBYZS9leRgUkkU9pmIuwIJ2POoUOmmTs8HolhfpT/8AMT/2qezQ2e8ej4eXrIinzqxwgSMw7alurIIBv8TXHgKiXRgsY3J0xCoJ2cso4xu8QJ57IRWThvuRsqr0UwwIN59v/fm/tVHs0Tsgyzo+8PyVizFotfWAyMyjUjKNCnbiRURr1obNvmmRx47CboDJ1TLGSSAGtYXt42rj5VKlKSOrw/NnjTi0+m1sv5DksWEQCNArFVDkEm5A8fWsK4KC6GOXlzyJ7k9+g0qw1QoDFzNdie8k+5rtQWopGq+54rIHaA5QHaARYT/Oc/8ADwf15aqX42T5DyrSDtAdRrEHuIrGXZhG0Brim0doAoAoClmGEhmKCWxsSVUnjy4c6ouqrsaUzUyaKbnFW+XVItogUWAAHcKuSSWkbUYqK0keqkkKApZpFAyHrwunva23kaovjU4/ea0auXCiUPv9a/UmwRQxr1fw2Gny5VnU48i5exbQ4OtcnbyJ6sLQoAoDN5+15rdyj7z99dLEXgKLO4sraMAoAoAoBN0m/wBG/ioftNVW+XzJXmOatICgCgNPkbXhHgSPrrlZK+8ZfDsMKoMwoBfhs4w8+oQzI5CkkKwJA76iE4yfRl1uPbUtzi0Zk13F2OeFSBBjekaxNOhXtRPGqjTIQwdImuWAsP5Q8+VVOzTaJ0NpsfCh0vKinuLAH2NZ8yRGjkOYQuQqSoxPABgSfSikmNC6GaP5W8ypIdYWFnAvGGQsbd/FiCeFYprm2T5DGTMYFJVpowRxBZQR6XrLmRGivic7w6Lq61G7SLZWUntuEB48BqFQ7IoaJ8Lj0leREN+r0gkEEHUuoWtUqSe0DX5hm8OGiV5ZFTUvZ1cyFvauJbJQb2dDGx53tKC2VejfSOLGQI+tes6tXkRb9kkC496rhapR2XZ+JLEnLmXhTemevzown0z/AEW/CtX3lj+p5z35h/m/hh+dGF+mf6LfhT3lj+o9+Yf5v4Zn+lOaxT9WYWN1vyIteubxDLhby+zfY4XGuI1XqDpl1X0PGWdKJorLJ84vj8Q9efrWGPxSyHSfVFWHx66rw2eJfybDK8yjxK6o77cQQRY13aMiF0eaJ67EzK8qHPAU9IOkDwHQkRB+m3D0760s3OlT4Yx+py+KcWsxnyQh9X2Mdi8ZJMdUjlj48B5DgK4Nt9lr3N7PH5GXde92S2afL+lMcUSRmNyVUC4tyrs08ShCtR5X0PUYvHKqqYwcH0RY/PCL9U/1Vb71h+Vl/wDyCr8ki1lnSOPESCNY2BN9za2wvVtGfG2fIkzZxOL15NirjFr5k+K6QYaKYYd5LSHSAulj8XDcC1bjsinpnoIYls6/aRXT5oVZ0bzN6fYK6+N/bRzp9yjWwYizNMweGaFFRnEgl1BQC3YCWIuRtuawlJpolIr4bpDEmHWbFSLFqeRRqFvhdgBYX3sKhT6bY0efzxy79rj/AOr8Kn2kSNE2aTCV440i61ltMO31YAU2U3sbkk7C1RLqyUTYzPMPh1Q4mQQlxcK/G/MbX4Vk5pdyCqvS/LiQBi47k2Hxc/SsfaRGjzl/SWOcwKttcurUtz2NKs3G2/w29aKzeho3eUYgR4d3YEhCSQoLGwAOyjcmtDM6S2bNEXNqKFuVdLFlxMsbLLp1RiMdS406lF9Zt2d++udC7cmjsZHDJV0Rmmt6e+q/g1dbByCo+FjjVikaKdJ3VQOXhUwilJaM52zkvE2/mzJ12zSCgKkuWxsJAQbSsrPvzVUUW7tkWseVDYYjK8PI2qSCNmPNkUnbhuRRxTGwgyrDxsHSCNWHBlRQRy2IFFBLyGxdho2XEPh459KqRMy6O1aRmOkSXtYsG5XtWC76TJGE2U4Z2LPh42Y8SUUk+ZtWfJF+RGytiuj2GdQFhjTtI11Rdwjq+k7cDptUOuLG2WcFlyQySugAEhQ6QAoGldO1u+pUdMG4ihWSFVYDdAOF7XWuPatyZuVTcNNHjKcsTDQJAu4RFTUQAWCi1zaqowUY8pZk3yyJynLze9Hn8i4b9SntVf2Wn8qOb9gxvyI7+RsN+pT2qPstP5UPsGN+RCLpTlAtGIItyxB0jw51zuIYiaiq49dnE41w5OMFRDq35Hcp6JAWbEG5+gOHqedMbhUY+K3r+gwf6fjHxX9X6GoiiVBpUAAchXXjFRWkelhCMFqK0jziMOki6XUMDyNROEZrUlsxtqhbHlmtoyebdEiLthzf9w/cfxrjZPCv8qv2PL539Pf5Y7+hpcuwwWJFZRcKAdhxtXWprSgk0eixqIxqinHrosdSv0R7CrOSPoX+yh6I6sajgAPSiil2RKhFdUj1asjIyubfyz+f3Curjf20a8+5Tq8xPDwqWVyBqW+k92q17edh7VGgchgVBpVQBcm3ixuT7k00gSWFNICfPVCNFIrujuwhDJoO0hvuHBBsRfvqufTRKGeGgEaKgJIUWuxuT4knias10IJbU0gUoMrjRYVGq0F9Fz3qVOrbfYmoUEhs1vRz4G/nfcK0Mz8SLq+xdw2ASOSSVb6pSpbfbsqFFhy2FaSik2zZndKcIwfZdi1WRURYr4G/mn7Kyh+JEPsY2u0awUAUAUB2gEWE/wA5z/w8H9eWql+Nk+Q8q0g7QHKA2GB/kk/mr9lcaz8TNmPYnrAkKAKAq4rHxRMqyMFLXtfht41VO6EGlJ62a92TVVJKb1vsWVYHcGrE99i9NNbR2pJCgKOYZtDhxeRxf6I3J9K17smupeJmnk59GOt2S+nmWMHiBKiyAWDC4B41bXNTipLzL6bVbWprzJqzLQoAoDJ5r/LP5/cK6uP/AG0a8+5Uq8xCgO0BygE3SX/Rv4qH7TVVvl8yV5jqrSDlAFAaDo58DfzvuFc7M/Ei6vsN61CwKAT4LPIsUHSNJQQpPzkboPQsN6xrsUpdDZyMSdMdyafyexBXeRzAoDN4/McQvyvSOzHLEFfUBoDRwFgFtvuze9UOUtsy0hjis56tynybEvb9JIwVPkdVZuzXkyNHrBZt1rhPk2IS9+1IgVdu86jSM9vsGiDLpnlk+ULDGFkJQtqPWaI2cKTtYjUD2fH0om29g7Pm86sVGAnYAkBg0NmHeLve1HN77DRXxebzmNj8llhI0WZ2isSZEGnssSLgnlWMpvXYlIt5fipXxMySLpCpCVXUGA1GS5uAOOke1ZRb29kM0nSrM5sPgn6qKQn5Ox61CloyENmNzfbjsDXEyZuPNpHX4djwtsipyS6ro/MZZNmMksWqSCSPSo+Mqde17jST9dRGb5dtFGZXGltxkpd+wsHTBf1D/VXO96R/Kzy//IIfDZ388F/UP9VPekfysf8AIIfDYl6RZwMVotGy6b8ed65+flq9LS1o4vF+Ixy1FKLWvUq5dnU+H+Frr9Ftx/dVGPm21dntehq4fFMjGeova9GbvJ8wbEJraJk8+B8udekxrnbDmcdHuMHKlkV88ouIo6T47Fx3CLpj+mu59fo1o592RD8K6epyuMZWbUvu46j6r/7oYx3LG5JJPM715+UnJ7Z4yc5Te5PbNXgM4xaRIq4UsoUAHfcd/Cu3Vl5EYJKvoesxuIZsKoxjTtaJ/wAuY39jP1/hVn23K+EXe88/4BbyvNcTJKEkw5RTe7b7WG3Kr8fJvnPlnDS9Taw83KttUbKuVepZxWaukwiGFmcHT84oXQL+bX28q3XNp60ejhjxlXzuaX6eYpzgfPP6fYK7GN/bRzZ9ylV5iKs1kmGIw4isbibUGLKpsEtewO/G1Vzb2tEoq5djMSsCkQNMxkmDWdV02ka272uO6oUpa7DoTflPGf6vf/jQ/wBqnNP0Gke8ZLLLMYkZI+rjSS7rruzFgLbiwGk3I33FS229A94vE4uyHDwwygqCzNM0Yv8Au2Rrjxo3P/FBa8yGHFZiWAfCYcLcaiMQ5IF9yB1Iubcr1G7PRfuOhQws+JtBqtoOKkF9T6yoaawYWtbYc+QrFOXQnofQcseVMO7Qxh31bKW0A7C/asa081vm6GxjRg3qb0v3F/RHHYx5Jg8I0fKJdTdbqKG/wqttwOHKudVKbb2vM6+fTjRhFwn15V5d/wCTXVsHIPLi4IqV3BizXaXY1TlSDyYlN+yN9ztxIta/fwHtUaB6qQdoBDh8PD8saIK46oLMBrPV6pS4JCd+xPdvVSS5tE+Q+q0g8soIsRceNAGgXJtuefM24fbUMGwnwqSxGKRdSOpVlPAqRYj2riS672bcJODUo90TIgUBQNgLAeAoQ+vcNA7hUcqMeSPoGgdwpyockfQRdKMrfECNYlGzG54AC3Oudn4srlFQ9TjcYwJ5UYRrXn1PeU9GoobM/bfvPAeQrLG4dXV1fVmWDwWnH8UvFId10DsgRfY1DWyGk1pmezfotHLdouw3d+ifTlXNyeGQs6w6M4WdwKq7xV+F/wADvAxFIkQ8VUA+groVR5YKLOxRW664xfkiesy4KAKAzGeraY+IH2V08V/dlFncX1smAUAUAUAm6RxxfM64lfXKkW9xZXO/A7jYbHaqrNdCUOFUAAAWA2AHIVaQdoAtQGlyBfmfNjXMyn94X19i9FCqX0qBqJY2FrseJPjWrotcm+5JUmIUBjcUtnYdzN9tdmt7gmaz7kVZkHaAKA5QCTCD/wAzn/h4P68lVL8bJ8h3VpB2gPcC3ZR3kfbWM3qLC7mzrim0FAFAFAU8bmUUDKsjadV7E8Nu88qptvhW0pPWzVvzKqGlY9bLSOGF1II7xvVqaa2jYjJSW09nqpMgoCrjswigF5HA8OZ8hzqq2+upbkzWyMumhbslolws4kRXXgwuL1lXNTipLzLabVbBTj2ZLWZYFAFAZ7pEvzinvX7Ca6GG/C0U2dxTW4VhQBQBQCjpFGzfJ9Kk2xMRNgTYAm5NuAqqxb0ShvVpAUAUBqspXTCt+6/ua5N73YzYguhcqkyO0ArxHSDCxzjDNJaQlRps3Ftxva3OsHNJ6NiOLZKv2iXT5inN0tM3jv7iuxjPdaOfPuUqvMTPY7PJYziVEbHqpI1VwoKAOkLHUb97t9VUuxptE6LmMzaWNyi4GeQD9NOq0ny1ODWTm15BI9YDNZZX0Pgp4hY9t+r07cuy5O9FNvyDRXynEySCKd51+e1DqtIHAMQqnjqGk3vfgaRe+uwe8RnMyuyjAYhgCQGXqrN4i73tRzfoNFPMc4xDR9nCzQt1kNmkZFVrzIpS6MxFwTyrGU5a7DSHPROWaTGyrMANLRWUMXUDq9RsSBx8qrtk+SWzKK6oZZtm+LXGQKuGe15QFEiASADY2v671xJzmppaPQ4+Ljyx5ydi308n0NTFMxjDshVtIJS4JBtcrccavb1HZxbtQ3rrr+TPDpW/7K/1/hXL95S+Gzzvv2fwZB+dT/sr/X+FPecvhse/Z/BkJukWanEhLxMmm/Hnf0rn5+U7ktxaONxfPlkqO4OOvUpZfmk2HPzbm30TuD6Vr0ZVtT8L+ho4nEMjHf3b+hvsnxkk0eqSIofHn424ivTY1s7IblHR7zByLL6+ayHKxT0mzfEwnSkelf1nH/t61pZ+VdV0iunqcri/EMqjpXHS/MY2aVnOp2LE8yb15+dkpvcns8dZbOyXNN7ZqMB0gljiRBhmIVQL2O/jwrtVZ9kYKKrZ6nG4vdXVGKpb0ix+c837I/s34VZ7xs+Gy/31d8FlvK88kmlEbYdkBv2jewsL91X4+ZO2fK4NG1h8TtvtUJVOK9S/muZDDqGMUklza0alyPEgcK3pS5fI9BRR7V65kvm9C7OJOtijl0st+TCzC44EcjW7hS22a2RDklr0E9dE1xVmuLmjngWJdesTak1Bb6Qljc91z71XJtNaCKuBx+MaBXjhWRy8oYPIE0hZGCgGxvwt6VClLRJ7+W5j+xRf8x/+Knmn6DoR5ligJpRNiHhVI0aPS2m5IOtrf+oQQBp38t6hvr1Bex2JxS6fk8Cygrcl5OrIPlpNZNy8kQQQ4zMCyhsHEFuLkT3IF9yBp325VG5+hPQW5PFigMF1jXW73Glww+be2sk78uXGsI83TYNv0zOKTBOsSx9WIe2zMwcEDfSALcK4uTKTTaO5wmNDuj7Te9/T6jrJHxJj/wDELGpsunqyxuLDjccayhza8Rq5SqU37Jv6jGszWOWoBB0ijs6t3i3sf766GHLo0U2dxRW4VkD4OMhwUB6wgv8AvFQoBPoq+1RyoE9SAoBFlsa/lDFDQg0JAVIVQwMokMnaAub6F9qqj+NkvsPatIAi9ANejsV5Ga3AfbWnlvUUiytdR5JhkZldlBZL6WPEX2NjXO0jYU5JOKfRk1SYnLUI0gtQaQk6TZU+JEapYWY3J5C311z8/FleoqJx+L4E8uMIw8n1JMp6PQ4ftW1v9JuXkOVZ42BXT17v1LMHhFGN11uXqxxW6dU8ugYWIBB5GoaTWmYyipLTRmc26Jo92gOk/RPwny7q5WTwuM/FX0Z57O4BXZ4qej9PI0GXxFIkU8QoB9BXSqjywSZ3ceDhVGL8kT1YXHaAKAoZ1HqhPhY+1X48tWIwmuhl66pQcKi4NhccDzF+NqAFUDYADy240B2gE+eSss+CUHZp2DDvAw8zAe6g+lVWfij8yV2Y4q0gKAmwceqRV7yKrteoNkxW2a91BFiAR3HcVxzaTa7HbUIO0AUAsz+LVFq+ifqO1bOLLU9Fdi6GbrplJwuN9xtx34efdxHvTYO0B2gEeXW+X4ptaHWmHAAZS14xJruo3FtS+9VR/GyX2HlWkEOKxKRKGc2BZV793YKv1kVDegaDozMh6xQe0pXULcNS3XfntXOy5bnourXQZYHHJOHKX7DshuLdpTY1pxkn2Nm2mVeubzW/3LVZFR51jvHvUbRjzR9Q1jvHvTaHNH1M90pzOTDtG0TDe9xxB4ca5vEMqdPK4M4XGc+zF5JVP5ncr6VRSdmUdW3f+ifXlTH4nXZ0n0ZOHx6m7w2eF/waBHDC4II8K6Saa2juRkpLaZQzLOYcP8bXb6I3PtWvfl1UrxP6Gnl8Roxl4319PMyWadKJpbrH82vh8R9eVcTI4pZPpDojyuZx663w1+FfyajKMfEIIw0q30i92F7+NdjHvh7KO5Lej02FlVKiPNNb16lz8ow/rU/pCr/b1/mRtfa6Pzr9z3FjInOlZFJ7gQTUxthJ6TMoZFU3qMk2T1YXHiVNSle8Ee9TF6eyGY110kg8jb2rtRe1s1mRNKoYKSAzX0jmdNr28rj3psBDKri6kEXIuO8GxHuDTYPdSBHn8iCfCs0ir1MrSODe4Qwyxg7A23ccbc6qs/Ev0JXZjwGrdkBeo2Dz0XzmGWWArxm1aRdbqQjMdQvtsprUybE4aRZWupqnzRBiFw/6TIXvtaykC3nvXM51zcpvLHm6nb5J6L1ZmuFAQY6SRYy0SB3HBS2kH/esbVEt66FlUYOSU3pepXwbTTRMMRCsTG40q+sWtsb2FTVKSabRORCuL1XLa+WjNOpBIPEbe1duL2tmgZbMcuxDHFlXYK8sRVAqnWFjgDEMd+Kt7VS4y2ydjHGZRNI5dcdiIweCIIdI25aoyfrrNwb8wmesBlUsT6mxs8osew4h078+xGDt50UGvMNop5MrIY8OYFLw3MkpZdtQbS627RZ+dwOe9RHvrQZPJkDMSfl2LFyTYPHYX5DscKl1/qNkc3RtnTq/lM0up4jaVwRZJFc6dCggm1qxlDS7jZscv6KpEJ0DOqSmIjq5JFcGNAG7d77nuNcmzxtm7TY6pKSS+q2v2ZF0Y6M/J3eR3mv1shUGZ2VkJOkst7E25neqKqeXr/6dLO4h7eKiktaW/Ck9/ozTSLqBHeKuktrRx5R5otGaHRH/AGmT/HrXL91/7GcD3D/ukH5o/wC0yf49aj3X/sZHuD/dIT9Ism+TKh61n1Ejtctq0M/E9jFPmb2cji/DfssYvnctvzIMqyCbEb20p9JvuHOq8bAsu69ka+Dwe/J6taj6s3GU5YuGTQrMe8sb+w4CvRY+PGmPKj2uHhxxa+SLb+ZVzfo/DiLt8D/SXn5jnVOTg13dez9TWzuE05XV9JeqMbmmTTYf4luv0huPXurgZGFZS+q2vU8fmcLvxn1W16o0mB6L4d4kdg1yoJ7XMiuvVw2mUE3s9Jj8CxZ1Rk09tepP+aWF7m/pGrPddH6/uXe4MT0f7lnL+j0EEgkQNqF+JvxFqtpwaqpc0e5sY3CcfHsVkE9/MbVuHTFWAXH9aevbDmLtaRGsgfj2blmI4cdqwXNvr2Niz2HIuTfN+utC3O4NEpPJt/xrrYs+aGvQ0JrTM5meAaWaFwzKqCXUUbS3aCafsNWyjtoxTKuFyANAsczygq8pBjmkjJDuSCxQjVsRxqPZ7WmNnfzWg/XYv/msR/bqPYr1f7k8wY/rIJyUEbHEhY0EhIs8aObGwOpdIY224HvqZeF/Mgs43I4cQQ0oYsFA7DyINu5VasnBPuRsjw/RrDRurqJLqQReWUi48C1jUKtInZoOi/ROKBMPIAoeIudQRQ0gZGTcjcfFfnXOyGubS8i6C6EknQvDnFLJ1Y6rq2DLqe5csCDx4WvzrRdK5tnXjxOxUOvfXf8ABqEUKABwAsPIVecxvfU7Qg7QBQGbz3D6JNQ4Nv6866WLPcdehRYtMWVtGB2gOUAjyz/OOM/+PCfZNVUfxsl9h7VpAwyTDa5Lngu/ryrWyp8sNepnBbZpq5heFAFAFAFAV8Tg45SpdQ2k3F++q51QnrmW9FNuPXa1zreuxOBbhVhalrsdoSFAeWUEWIuPGoaT6MhxTWmCKALAWA4CiWuiCSS0j1UkhQBQBQC3PMNrj1Diu/pzrYxrOWevUwmtozVdQoCgCgEmf/5TgP4h/wD6s9U2fij8/wDwyXZjurjElw0JkcIOZ/71hZPki2SltmwRAoAHACwrjt7ezZPVQAoAoAoAoCrmWF62Mrz4jzq2mzklsxktoybAjY11k99TXOVIOSNZSe4E+wqGDOZLmMUuIWVL9ZiYlMgIcBepU6QpIAP8oaqjJOXzJa6GlAvtVreiDVZXheqjAPE7nz7q5N1nPLZsRWkXKqMgoAoAoAoAoAoAoAoAoAoAoAoAoAoDhFAZTM8IYnI5HdfLurrUWc8f1NeUdMqVcYhQGazjMQHlLRMzYUh4WCsVVmhIJcja1nbj31RKXXt2MkjSKbgeVXoxNBkGD0jrGG54eXfXOyrdvlRdXHzHFahYFAcoAoDtAFAFAJc6y6/ziD+cB9ordxr9eGRVOHmhFW+VHGW4IPPb3oCtBl8adUFv80pVN+RAG/fsKx5Uhs0uS5cbiVx/NH31pZN+/DEthDzY8rSLQoAoAoAoAoAoAoAoAoAoAoAoAoAoAoAoCtj8IJU0njyPcasqscJbRjKO0ZbEQNG2lhY/b4iurCamtooa0RVmQV5MFGwkBX+VFn/eFtP2VHKgOcpy0yEMwsg+u3IVrX3qC0u5nCOzSgW2Fc0vO0AUAUAUAUAUAUAUAtxuUJIbr2T4cD6Vs15ModH1MJQTKH5Ckv8AEv11f9sj6GHs2XsHk6Ibt2j9XtVFmTKXRdDKMEhnWsWBQBQBQBQBQBQBQBQBQBQBQBQBQBQBQBQBQHKAixOGSQWcX+0etZwnKD2iGkxXJkI/RcjzF62VmPzRX7Mmw2SRqbsS3hwFYzypS6LoSq0M1FthWqWHaAKAKAKAKA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54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Aromatic hydrocarbons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19256" cy="4785395"/>
          </a:xfrm>
        </p:spPr>
        <p:txBody>
          <a:bodyPr>
            <a:normAutofit/>
          </a:bodyPr>
          <a:lstStyle/>
          <a:p>
            <a:r>
              <a:rPr lang="en-AU" dirty="0"/>
              <a:t>The term "aromatic" originally referred to their pleasant smells, but now implies a particular </a:t>
            </a:r>
            <a:r>
              <a:rPr lang="en-AU" dirty="0" smtClean="0"/>
              <a:t>sot </a:t>
            </a:r>
            <a:r>
              <a:rPr lang="en-AU" dirty="0"/>
              <a:t>of delocalised </a:t>
            </a:r>
            <a:r>
              <a:rPr lang="en-AU" dirty="0" smtClean="0"/>
              <a:t>bonding.</a:t>
            </a:r>
          </a:p>
          <a:p>
            <a:r>
              <a:rPr lang="en-AU" dirty="0"/>
              <a:t>The </a:t>
            </a:r>
            <a:r>
              <a:rPr lang="en-AU" dirty="0" smtClean="0"/>
              <a:t>simplest </a:t>
            </a:r>
            <a:r>
              <a:rPr lang="en-AU" dirty="0"/>
              <a:t>of them is benzene itself, C</a:t>
            </a:r>
            <a:r>
              <a:rPr lang="en-AU" baseline="-25000" dirty="0"/>
              <a:t>6</a:t>
            </a:r>
            <a:r>
              <a:rPr lang="en-AU" dirty="0"/>
              <a:t>H</a:t>
            </a:r>
            <a:r>
              <a:rPr lang="en-AU" baseline="-25000" dirty="0"/>
              <a:t>6</a:t>
            </a:r>
            <a:r>
              <a:rPr lang="en-AU" dirty="0"/>
              <a:t>. </a:t>
            </a:r>
            <a:endParaRPr lang="en-AU" dirty="0" smtClean="0"/>
          </a:p>
          <a:p>
            <a:r>
              <a:rPr lang="en-AU" dirty="0"/>
              <a:t>Compounds containing a benzene ring are called aromatic </a:t>
            </a:r>
            <a:r>
              <a:rPr lang="en-AU" dirty="0" smtClean="0"/>
              <a:t>compounds.</a:t>
            </a:r>
            <a:r>
              <a:rPr lang="en-AU" dirty="0"/>
              <a:t> </a:t>
            </a:r>
            <a:br>
              <a:rPr lang="en-AU" dirty="0"/>
            </a:br>
            <a:r>
              <a:rPr lang="en-AU" dirty="0"/>
              <a:t>Benzene is the simplest aromatic hydrocarbon.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4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 smtClean="0"/>
              <a:t>Benzene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291264" cy="4925144"/>
          </a:xfrm>
        </p:spPr>
        <p:txBody>
          <a:bodyPr>
            <a:normAutofit/>
          </a:bodyPr>
          <a:lstStyle/>
          <a:p>
            <a:r>
              <a:rPr lang="en-AU" dirty="0"/>
              <a:t>Benzene, C</a:t>
            </a:r>
            <a:r>
              <a:rPr lang="en-AU" baseline="-25000" dirty="0"/>
              <a:t>6</a:t>
            </a:r>
            <a:r>
              <a:rPr lang="en-AU" dirty="0"/>
              <a:t>H</a:t>
            </a:r>
            <a:r>
              <a:rPr lang="en-AU" baseline="-25000" dirty="0"/>
              <a:t>6</a:t>
            </a:r>
            <a:r>
              <a:rPr lang="en-AU" dirty="0"/>
              <a:t>, is a colourless, highly flammable liquid</a:t>
            </a:r>
            <a:r>
              <a:rPr lang="en-AU" dirty="0" smtClean="0"/>
              <a:t>.</a:t>
            </a:r>
          </a:p>
          <a:p>
            <a:r>
              <a:rPr lang="en-AU" dirty="0"/>
              <a:t>Benzene has a melting point of 5.5</a:t>
            </a:r>
            <a:r>
              <a:rPr lang="en-AU" baseline="30000" dirty="0"/>
              <a:t>o</a:t>
            </a:r>
            <a:r>
              <a:rPr lang="en-AU" dirty="0"/>
              <a:t>C and a boiling point of 80</a:t>
            </a:r>
            <a:r>
              <a:rPr lang="en-AU" baseline="30000" dirty="0"/>
              <a:t>o</a:t>
            </a:r>
            <a:r>
              <a:rPr lang="en-AU" dirty="0"/>
              <a:t>C</a:t>
            </a:r>
            <a:r>
              <a:rPr lang="en-AU" dirty="0" smtClean="0"/>
              <a:t>.</a:t>
            </a:r>
          </a:p>
          <a:p>
            <a:r>
              <a:rPr lang="en-AU" dirty="0" smtClean="0"/>
              <a:t>Insoluble in water.</a:t>
            </a:r>
            <a:endParaRPr lang="en-AU" dirty="0"/>
          </a:p>
          <a:p>
            <a:r>
              <a:rPr lang="en-AU" dirty="0"/>
              <a:t>Benzene is toxic and is known to cause cancer with prolonged exposure.</a:t>
            </a:r>
          </a:p>
          <a:p>
            <a:r>
              <a:rPr lang="en-AU" dirty="0"/>
              <a:t>Benzene is planar molecule (or a flat molecule).</a:t>
            </a:r>
          </a:p>
          <a:p>
            <a:r>
              <a:rPr lang="en-AU" dirty="0"/>
              <a:t>All the carbon-carbon bond angles in benzene are identical, 120</a:t>
            </a:r>
            <a:r>
              <a:rPr lang="en-AU" baseline="30000" dirty="0"/>
              <a:t>o</a:t>
            </a:r>
            <a:r>
              <a:rPr lang="en-AU" dirty="0"/>
              <a:t>.</a:t>
            </a:r>
          </a:p>
          <a:p>
            <a:r>
              <a:rPr lang="en-AU" b="1" dirty="0"/>
              <a:t>Benzene does not readily undergo addition reactions.</a:t>
            </a:r>
          </a:p>
          <a:p>
            <a:r>
              <a:rPr lang="en-AU" b="1" dirty="0"/>
              <a:t>Benzene will undergo substitution reactions.</a:t>
            </a:r>
          </a:p>
          <a:p>
            <a:endParaRPr lang="en-A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1026" name="Picture 2" descr="http://www.biology-pages.info/B/benzen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0"/>
            <a:ext cx="3248025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73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Bonding and geometry of carbon molecules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448550" y="876300"/>
            <a:ext cx="1695450" cy="2085975"/>
          </a:xfrm>
          <a:prstGeom prst="rect">
            <a:avLst/>
          </a:prstGeom>
        </p:spPr>
      </p:pic>
      <p:sp>
        <p:nvSpPr>
          <p:cNvPr id="4" name="AutoShape 2" descr="data:image/png;base64,iVBORw0KGgoAAAANSUhEUgAAAWAAAACPCAMAAADz2vGdAAABd1BMVEX///8AAADT09OcnJzZ2dnS0tK1tbXi4uLe3t7//v8dHR3+9fXycnXybHH7+/v29vb0fID97e7o6Ojw8PCioqKKiorRzseEhIRaXF7Dw8O9vb3W3uWvwMx1dXVlZWVUMztibHWrq6uZqLLH2+eTk5M6OjpCQkJ7e3tMTEwsLCxtbW1GRkY7OzvGVV/Qzcavr69gYWMoKChTU1MRERG+ztn82Nn84+SntcBRWmL4q63f5+73naGYpa76xsfyYmf2sbKHlJ71jY/xWV1zfoj73N2ITlA9Q0q3NztjSFC2QkjjZGX5vcDqgoOBVFVRREXhcG+Ka23YmZaoTFB6b3Hnqqm+MDRzV1gjKjBQXVuYSk7Tw76xX2LYQ0iXZWiAPDzEICbXrKjXgYPuNj7wSE3uJzD2lZjfvsTRWl0kHCFGGB4AISKFDBZfERnLR0wAEBe5nZ7LbW+KABGOAADAd3m1iYzzBxjNXmefd3a4R03aVFmkd3eRfoKgLjE8jdB7AAAgAElEQVR4nO2di3vbxpXohwRAgBSFkWYAgqBEriiDJAgyJglSkmVZ1LNOYms3ces4WTVpm7ZOd/fedPfe7iO9yR9/zxmALxGA+JCdfl99mpoiCczjN2fOnJk5GJLUB3mnQlKd9HuXUs6R33ummfdfUwUyJak0ee/Ccpn3n6makt9/pjIAVt5/turPAVj7OVTpA+B3LIsDpvd8r4sL9Pn75j9aBDC/rzgx2YlPo2++HzC9r5IJmcaUOBIwlWx8saXxPZzoNZact1mFOxpdC261xe3VwOKVyhEFigasSA4KJ4yozeTceFcjuuFVHDV8b2Dx5Kp4w/zIssYAlkSuNuGUWFJyrlWTkLTZLY8Kr3TgHz2sqGFF3RIJmKVcgKIXU1h60WgVRlIsVOKwlYMXfdTmnRohVk+ypb5ErAZ+0gyL4Rvz2UYDllICMNUqMCARXTSMrk9nN9YwzyGs5WdKjbD0TAxgmV7wbcaNUsUYwCkP8jRtAv9VrNl8wsxHiaX7nBgpxzZqjeALp44XhRWlbiki9WjAvR58Jjd7KqEN31NIo++pKbviQ4Mpnmsxohgl19NAPYsjfKkSpIUp2Q6xRFvWQoZ2bz7baMCGG5TUz5kAo9iFAnd839BJJuO4pk50x68ElWApTswm1tKxgw/6CLhUG0GLMntxgINPjV5R80zLNzmhFlaamUqxYosaO0FXrjiEp7CTMCtgLrnTFa36Ec0aDTjngA6aTk4lLZOU+mqp3+EpnytQrX6JlIukk5L0RoVkcip3Bc10jxGzHN5vlRljfKTBtD7fsjGA24ypKqCryVqqTMGFtGuM56qkkVN40yDlMlWC0mIf6U0ny3I2U5kxAuz4EcnHAc5griSdc6gHqecM4lu63ZfllEWlHBCySbkuCl1T7vQNqc5Vpo4qSlLafOrRgPtaCi6X+8xuE2whBqihD/KeDeaRKD2agc8zLb0GdbRFpYyiTryRBTODKcwIQHHessUAFrc5UAswEZRoOZWC6pQbpGGhUaDwGTGF+cF+k7Oni9wU97bDt3YqIvk4wCg5pjfBRICKWF4aa+RWAQ1JN1nDxA6DncVuciJ1p2+VgoqO6jJTolBibLDudewKmN1Myq3X3aqaU3WwwRwsh5dr1Wo00xKAU2341sP+g9rbaIT3ByaiDflSzNJbFHDQ48AutNAGE7mnqvVeq28RrCQCrkN2Dl7hgrHKjRow7VQp6+N4gY1tm8qSgINPabNEKiZ2PzuodACYF5utesvF1DOQetUdjQkdyEfyRxXVFfi8FTHaxAAmmXKjA4BLNQqCuhQC7rRUvdQcAe5ndBq4NgjYTiFqXg0HOTRNZmoZwEZrFnCOVSyOI48ALNEUg9z0EWCvIujazFUcieVCG6yUlfKSgJUQsBjkQIOVpqh0CLjijOqIgNXgaoNKTrrOhEboWFGjzZcCrEPHgazBkFYJLasaDCEIOKdAm/FiTs3UETB16jqpCpXK1DGDbprLbmUCWGkgBL+6KOAaLlAopFMfAfYdGLoroQaTlkR0S3RDGG7gEkNjNvRPTkpmOMg1iVe16cSdWAhwFXJVVAqmNACs1wyotCYA95gNfcMWo4vSBD0uNxWmleuI3J8AVswKJ5GLDtGAYXxGSE1wF5oVt0FppV7KAeC6Qpt+0W57pSJ6EFz33Epb3M7RwHOv12qalJgmfuSWqMe7wdiwGOBqrl1rt3tMrvk4CGhtZveK5VKuagLPhkTUetEPRmrDB0VO12otMcCki4zVBGCXuJYN/dZrRCQfA7gHedZqlm42O2VH9EWl2XXLFAHLLQa+WKUtVIS2oXGpCTYSaeqWASMPAgb3rAFVBQbqgoBnWYgaTW6dTYSP3vpCkenMt05Fqtnjjj+TaPJMjrL5v4L7wqkPDdZtuPhW8aYmUUWbNGQaVdV7Z3JsMiNSp6dldOQcmF7wZWAUp/ql4Vdr1XD8vSMPthYh9+ZnT5zJLcr7EWtYa69FVP0xDe7LbJJ3pyG3acOJumfttQjenLgJhsPUscdGGfM1pRk1WX64xR47wkchein68/UXezJjHWVVQ+pMcjQaNo8YbMhDLPZok1LbhiFNdxNbL0Vy/LCa9o4FAf8My9AsFzVvf8fysyy4w2idsqT3LmbfM95/pj9HTa0Uee+7gH9n8vdjIljUYsy7FvXDIPdu5YMX8Y7lA+B3LH+rgLPvINMPgEPRY7ZtF5GkeyMBr5PZIon97QHmDGWlauviVh6n/RGARWb3RQgsKlzVZI3dyX11wDplqsruCySIkVjAuqpySjnTVqg1VxmnHKoZU6g5wFRjmFnsDUuJrsmyXCg8LsyWfGXAFEhwABG1Lni/xAFGvhgxwJm8NGHARXVod67K0fp/F/C9NywjuqYypmpzhFcFzGVOdR21WFulcHGAQXNRm7KQbmFJtdJlhm0jGid6QnEXsKYGN1CmrT8DYaL3MEF4msiKgLPapDb3RPxEShzggsqD6CSuFpZMl4eAoXG0QmSj3wFMwxsws/TaKiyMJaSEVmK65CsCBqy4+5iNr02yxADmI8CYbGG5JLUpDS5E2pc7gFUZNXhzuLk5fPFX+PcBZLgF5X78eHrtYUXAqqjNRkJt7rk/DjD2jI3jDexrj5dLUi7AkKufbYN1kaO1/w5gDW7gJH+4DVW41TbWE7aN/24LwDOqsSJgGVXt8I/XWJvHK9iIOMCPsdInl5evsastl2QBGud0uLnFcaRZDLAMTZI/FIZztbF6Ilz0ng0EXJAfQIPlNKja1h83GYurTbLEAKaPC7KmDtXbzz67hYEnu8yETi3c3uRv2fAWSrSQiWCPkXBeVmNvWEI49LysvpFHxZCnW2tFwNjmr28u8m9VSO/hTATB/vXqW/AoXw+/XbLd6KuvX4Gj//pGlrXoKfEdwDrkVdBe3AISTV7bEwaFAyciL6dlbQbIqoPc48LtpXzyCor3kIMcGOHC47/eYsW1b4cHCy5JiIu2N29uC48VKFZBjXFs7rppKhJ+cQudRlvFE5oVrsGcUMtjyWd8vlX94ELhs1eF199+N4QuvcLKTOxMjj3+3WcFOwPNRg7zWxuLrvpsvB1eE/mxPcgUvn0Vh+su4Kz8+DEAVpT0uhYYhcmKLb8AvrMKtypg+vpFoXD7mXbzaqXGj1+L4KBS5vlAxVKeDs/0+xFnxYUEp4GD3Wdp+TIO1/xaBEMNPt9/9BBTZTJ4tnf7AgzwbIdeFfDG8BbGiKF2e7m9SmHiAR/kKZeudoMqC8UcS3Ya9dTf2/mtQ/EHHxyVOD15GZN0xGKPDl5E9WrwdImixwnfvSqzrbnFmdUAZ8nbM0IV+4sCOdhaaqwPJR7wFhC1945GVT7MX2wnK/HGyeZB+OfO4Bl4SIfDmOsjlyu3tvnVswFdewGaDs6fM31rLpkVNfhgCP/s7P9fKPHW6QrFiQW8McSovr1nO/gGS6ufXcZppKjMweXJxujdYPAMDRa0USSuGMAks3e0s/ZUeWf3iQV+8AMB3hiiYdjZ/z+gbhuXG8s3fyzgG2wu/cn5YKqrXYxVdFpEnodb+e3xG7AQ5/jn4WZ02nGASfd8LSORFXmfu+zhAB+f4L87+/8La/7yYvkyxQHeHooX72p32pc8GJ7MaxhW5eXldPd5Oth/Jiz1VlSDJAAGkzRYT4X1nf0nBnkwwNcBBgAs6pePrk+SxAHGAQrK6Dw5mlWp42GEIboeTpoWK7YzOA8CDQ+2IhOPBUwaV7s7C5U7Tp7uXuGDfQ8FOOyyO/v/+xhfD4cby6YQCRgKNwx8ktLz/Uezdmd7a+uOu7JxsXlIxuMfvgx2r0IPbTOyQPGAtefnA77GTisdPHuOFXogwC/fBq87+//6mfjj7O2yJYrR4LOT4JV9eT7XZ0+Hx2K5N/z/2VCMfVMVAhN8FRqW00irFQ+YWHtHj/TVAe8c7XWDxZ6HADxW2J39f/le/KFvXidcHyURgLM4dobl462r3blhRz/ByXM4uAnvTbwZqzA4aec0/HAY5Z0nAJbd8/kMF5ang/MvBcSHAZwfmcOd/X/7LRH1ORwuOUZEa3CgeJAe9cBzmlaowNcOJs8gF8OD8OOJ6I92z8dR/cdnER0+ATBY/WeDVedz+uDoSfBwwYMAnnS/naN/+22Y4MnxcmWKBpwfdwTpybNHM20WzuJgTpwNZ9Dh5+Mr+KOjq3FE4fYworsnAaa11ce5nd2rWrAE/BCAt/8wdntBg78PkaAzjLKoFYsEPDX4d56fRyvUxsnW1kXk7Pzp4NneZKX75Gz+iiTAxHi+qjPMB/vPw8dfHgIwTNxGiezs//k/RrOsg00x+mQXJBwJOFxREMX6UhjhO4sP8J9+PByeRPoI4KTtTZR+Yzg//UkETN0n+ys5wzo4L71QGdYFnEWQk7cA+NXYNFy8XGYDIgrwdn7qTQ+N8LxcI90zMb2425ZQz72ptxfzznkS4CzJfLmakYCx9fnoUdb1NXjjcsroDY7+/O+hQc4uOWOOAjyzqOE/3x/MXbG9FTi42a38lAscCH10tDf9cNH1/Hw5UYOJ3g2c4SUFR7j2yJqtD/jtWGMVs/vs6F9a30uj9eDTrSmn6T6JALw9Q8R5fnVlOoY9bYjPJtO5g8vpUVVXqo51dfVk5oGx+flyMmBi9/bOTedOnkmiK4bjWOfnX47H1rUBH4x6sea1/eKzo1zr43+qG2GB8kssq00BplxVNU1lb6cXzRTPBWnVa63xsTYHw7fTtjecPKNPV/XrLbzY9aYJX28xSHg6fO4ewLLvQjJuve1Kiygyr/rtdh2k5dsj27064OC+jctwGFJ83zOdo6Mvi5++adUbQXkiXaMYmQBmKu4Wcq4OpzYeDdf3Go2GVym69W4as9eDifGUHIaTZ81zu+VGo1wpAmdnnIauvrgOEtZGewzJg5wk8iwHed6PRC3XXb9Y9KFVWuNs19Xgkbebdv2GYSt21TJ/eFN0240g/Zc3S5sIDPbjlOpUPzvBeD9xu27Wu2Y105HMhgfUXNDLyEXh00uYWad9t+x0MoZjAeJxUTCw7+UF0XURqRmGzyUB1q25PBMF1L3rgVS6RUDcLgc6thbgLIwbgZ9Au64n2ZqmlKrOf3/T9d16OLrELBNGSAgY+DJOcRFgY3ObqeF+twF1zciykjFEbVvud8L1veM24NT6ePOg6JahLGm7g4R9ty0e9A8CU4XO63xMOAlwmKcd5OnW3eR9UFZxPcs0LdB4QbhuisKtp8HZ0f5Ytd21DDudBhWWfv0NFKdVD0a664VnzCFgJgu+BBeQRMgT/i1D/5BsAAztZ6Ja/vTF6XzXCN5ff/9Txcyk5TSQcRpe12+1hO7J0HD6S9HhQIXVIHAnAXDQJ6fybEee0TUWs1V2qlXDAcRIuNWqiWzXAZydLHVB65lGCUxEqSr95ZdYq3boCB6fLJIUGQHWkQMVM5TNQ4yEFSCsVgXaT1Ggsthhf/HFb1qxHVbzf/P1XzpwrT0yEnVPx0hLBLwhVqUQsCxiYRMAN8Z5hkai5WZ24sVuVSQb85RMC3QYVbiMOaylwYfhbJikWzDCGZ1SqQQZ/L8fyl2oVTkwfdnhYezBeDMSAGYYiSbuvN7SqYgR0wmvY/tlbNvOAOBfff/xm+f1WHUy6l/96qO//rttlzoh4BYuC2gYdaaL5XuMTwTA2HLxgHndn8oTewJUaT9erlzL1kDdIVMzVOEWTtPXAjzet6hCaSzHqHaqVcn58Xscdls+VkBM9NAz0vh9kAPAKgZTChORv0YOGsaIgXY0TEg9k4Eu+Ouvv+miCcJjcyIkW2lVys5/fv0fnQ6UxSqjOrkdQguia4BfA+Y90OBCImC7BlWSqhmRZwC4BS5CrPhFE+2JLQCj/wJFrK4J+OV4JcapF70GTAIMQwIb9LWHBNxwmYXfHNNFnnoIAMsFDTVNBwUmQoPlws6jwe7uYDA4qoKJ+/HrX0Nlv3Lrzx7FyLNWt2xKxl++/k+s6vkjuHN38GhHFunCvOh0lC5a93jAnTa4aI5kQJ7QTgHgusbjROsWzQyYpdI0YGc9wFNOrln3u2XLxEMQwcZ//ytI3g0Bg1OLgSj41EMyYQFYLwhNAx0+udzayufzL168+O+R/OlPf/r+v77/4dNPP/3pp58+ipWf4IJPf/joT//19Q8/wCvKDz989OIFpJaHNIfIVzw5kQjYqfuVsuU4eIyl2RBW1W3HhyyxbtEyMiXQd2kCuLEyYHHP1sQPNepu0Ss30EsBN+XTN+BsF7sKKgyVGYUZswjLTnZzAg3GID9B+OXW4fWtkB//4RMhb34E+ej333z+5s2bT9588g9x8smbN59//uP/fP39//z4+edvgs/+9c3td7e3B9fXh2+PBV9Q4GQNNtp+18MaiTp5SKzYSgLsNxxU98CNqAgVM1cGjDK9T2vDFKbrlWH21CiXvV/+81c+8N4dYMdWgOvFWRD3nmiGQxMhwoFVxthQExzAZthmr9es1aC6UNXPv/ih+xXMGv1StNhoKr0yWGoLJ2HdZrNZqzdKmmg5SPfykAXpyoVsEuBMzS1WUGlQZcTkwa8U40tPy+AFg76LLhx4wsWisQ7g0Xq6kDT4MMVuxfPKOJP5xS+/KnrW3vn5s6MjZPwUvA3xLEjifD4c5B4XMHYUULx+KyKXMTKRweQeUi+jeJV//uIXYJDKcemYdferf/zil7/CawWYoufhuaYFTEx9fQN4UX9l8dxRwq5yGxpqnCfyBSMI88AYCYehoAujAuPN9jqALyZbXE8Hg0Ydh9hupVLpdotvPv7Kg3yK3Sd7e3tXV+c2ObvAh7AWAUwx3lpUX768FayRg4eTfGxAqCro78cff27FPhaqPP+nn754UwkuxtHds9BjZI8x4fTwVpMFa1WUJsEP7k7niXwb5vluvDyrYx8OurBo1krDYmsAvt4c9XfAu/tsz2213NCL8T/5uGJJJhWjq213SirfOhUPMy0AmGgCMCL49hVgDp6NKwWpd0FwMaX7zde/jjXo/Jvf/ia8GK8Fvo7Y+BQt97ubQth+mhiDEwCX6rN5NpzyXpL4opeNm7ViBaeorQIYp/yjEFW+M9g9v3qeAre65bo+iut/3DCs0EnT0PS9zjNh9RLdCASMG0CFEeFbjOQOZrR6ow21xQbEDLplx/x2OLXIkQ3/w6pcb160nuPFvrgW+BqmaFhU4fSL3wV81fChxgTAtFEXNRrn6VTBSSihp5AJX4M3peB/Vb8106xScKDwihocLKJlOWjv+d7zfrdEnbpADEU6L3/qmKMEOOC6vbwV1jT52cnRalpgJNAU37wGvkHxeLcepA7pQ10lg2zkJ8u2o8gTjB7ePCSdVmt0MSiSNGprBgr8QjSdBl5a0JuSFnvYbJ5O9MlrE8nUW4GGhc0aIFgaMLgDjAZBD0J7975MldGY60a9LirWGJx/+vnkfnALXrwWRu+eJ2PG68FUFuZS1m5fTB6l0irtlkhe6K9Y0D/9w2QLI6zEy8uXGP/eadeDi4GvY43Lwgqf/S7gO7ZWievB6nSelnHvrkYHD73F5kD9bYTZLglYF4vhKi6i0Z3BEeCtmSPnULb8dr3dKg+efTy1EK5rrz4TT7Dc91jU1I4GlwNLOR1CSI2i6CPgnJp2GCc8FdcjrEN+tHsvl0Vr40AjTfmu28PQAo8/S97RoNIkz0WmXukG7ma46E6Md0CWAyxOFtDJ8Y2qBtqbq7Lpb0vgBnYG+7+c7BRlyfblrXg46r49l5k9OTFCktOb6Qu0c1xDgin/JKWDzYuJb30yClzFPSPF9OswFyt60ykcn4mEp1Txni0jYkOerdk8kyTM1itOfmZhOcDByQLbQ4ba++RLPLJ+bq+cDHa/md5+3DzAWt2/nha1qzwTBYsR+dMnfIp8Ty/DcBLxx91t+6Mntam3YaTxtNwDmEIKqaW3lXeO9ibJLgU4eBg9m/9O4C0r0dQGg8+nNO9s0VjsKMAH4xjNrAi4/fP8KvD2W9yv377ZOpz7Cpp6rzelrmfzoT33AN7ZvUrd8zsaEcJBE8bnui8FOHgY/eXF4OqJ24g9u25n4Pxp/GbxQOEowBvju7MY1LL356gbDzZPzi4jt68xxHGqSSKefkoOPMEYX3+F0B5oly9HlVkKsAaA6fbmhmYZj+OflX462P96/OXiG/eRoVNnk/2Q7ODZk0rknQd//GP0QzEcAE3OTD59O7/LlKzBO7t7Ud/fK/TR/p67wq5yVsbV8K38NsWVGy3C/Arhg92PR6wWNhBx8cHDKXs4Fc4xJdsX+cONrSgLIUJszPG7qADhRMAMcjTnv75Xsth1Ri27nAbj+QCHJy/yx7eF+FNN6GDw0Y9B+4ktzzWC/7IiqjcQfnTVnjdL2fChl4PhcYQtgr5aHBnhyBD3RMDQPPUVH7nfObpyA0BLAcZpGS503b76bPjtnf34STIsrX37KjiGa3O1yJ4p2b4czYSf7u9153z963FsDzjFp6JPZacCDlGTRg9aRD6XkwQYBtXUqueVgvV+Eng8y7lphdFCjCy/vth8ezDV6UbJcNxTe3mMi9o82FFeJ3yVkLcvw5nEzqjIEwEP4nqS+/bWzfZMWYD07v7zcIJ+mCcRkrQWMYnxXUGe7p4/Fyq8HGD+OFiJkdWCTrZP3w4n4Y9hMkzsWV6f4Iz69jLOTEdJtA0mG2EAoA7KeKdU4PqOhvhs6BQfTxUFBXp5Nfg2OgImAfBT8PFWP9JAf3S0Z4kQ0+WmyryAiOXxwtghMp6KGw3DRra3sjC5uPxumTMB4p6TC9uQ7l49n/kcJsZB4Gr4XrSGeEh5qkZghIP9ffEc33xjxwOGMXWt00rBg3myyoI7ZYXHMMBNnMPswfFwczTAUPDjuA7T4y1d12FCXeDrBWCjHIgYWPL0aG922jvt+k6W02Ymz8IRqIjvYp63jwe8c/SkuNajntC2WOAHeQhGP85vnhwAZDUMatjIb5CDS65i7MFaz2igiMhqAiZ4asQ5uIwNGDq7fDkJSgZDuif2FS6j5zuxgPng6sv1jqZDI1FCwHPNtNKTnoenN8OLaxHcARqcBcDD03t3iWYkFvCB8K8G50/kka2NcXtD2b7Jj6ZiYraMCMHbi2zoWMCDo+eRv2yyhEDvueIB4Nm8lwcc3n96c3nz+lBY57fbJycUtzEWt8Lx50WI4Kvdq3KYlz4JtI6Rg8lDMU8H+CAXOnuREgeY7V5F/Zbh4oLP/oCRqD7Qg4jho0Ts9ncnMOhtwPzgeMjFaWWLn7YfD/jlCU4z9sJVl+uAXhze7KQNRFzt4NzQRQrLaLD+aM5lWUHoo2d7/EFMxKjsKgaNHJzkt85Ofn8dxH8tfv5UHGDwdIaauhOMyWTjJp9gHSal2Q6tCB/sWxq7jLtnHjBlLH8rjtJYX2Ce4zx+MbcUvvr5wSpuJzLOD882L8LwmcVPiY3VYKqeHOs7YIJVmBgPXy46aB7gk+JM3dm19Zc3ccv9c4CZyvX89uC8/hA/dMEHu+cF3Aac9adXB8zCqTRuR4ThM4uPxLHnB4NnMtygJZup322+XXDxU+wogZ1gXNdJduuaxexo3wXM8SzdrW0mlVY5DvqOUOh4spov3Dl8dQ3ANNisVIVos7tf90ocYE3juvBiD9/+ddHnEUItP3xxg7bheosyOfrYy7sn/4kFbxjkcIBe+8weFX8Ok+VB0R5jkMC4661xxLjYcceojnH4zOJDcQxgvQB1xoWE0+HJwj7JeF75Go+QuDjFo3EjS3L37EqxZRMAXvvsSsrQY93Ii0jOBzi7UhQwDBpJFwJVXsJCJB1vS8nF8daWqi5x+qpArBUYv9h8mReRhwudvoo7CmRrg2Ck17pnK4abq8Hxtg9w+qoQSGoc+jQOn1lMks4Ppoe/P0VIS50fnCUFPD/44A+nIjBuEcBiR4FcDvP5zRdDEVC8hmxuin+HD3V+sBA9PeaL4TPL+Orx5wdr4qcEhFFfrjRy8NxA4DAufH4wEwevLzN8REu4lS5O7p7pymv9joYehOUg3yVP4I2zwYFnos6dwruAsCDYOAgzXsQG8+kb1rPBWXAv8UcDxKNos6215g+VcDm0EkvSiPMi5FGfWP5IXxHmJgftHe3X3vUighuCSLq1vYjg/GDsebMlX/eXYMQzEEH/WPxJ5XjAYcSwCMtetiijQTc2MO6uH8wKUzcsvlkQLVQO3VVNKPADuGlrSfxMLljk15ZxScaJins1LS7wcH4mFwYeru1DoPB02PNmNeNvDTDRmXBKVrKJXDwtoMbZloi1CHGk/YP80g7O8kVrPdhaxFqS+GtclK5cY53SeGsatZqWeMND5P63CPhdSQTgNQ3vAvJ3DvjdywfA71g+AH7H8gHwO5YPgN+xfAD8juUewOFBGFGuoj53gBtLz3yd5F8mAw6P24j6it0trK5Me/Zq0u7aMoDDWtOYJycWl3sAWykhYZhNaXpKyebuc6bDj2gqaf6ZCJgHmTbDfGYe1ZBqdy9uTkedWtFh8YEsAZj1oQBQRqW/7q/w3AOYclqrco7hk3jGbolwyij+WK5OWE7heKqeHvxuLmdcqujwNcevKQBOmu0mazDjmbYGuWLKulSkeDRXmI/hUixKUAT8JU21bmOhxI9qEmJ6CckuAzjFOFdSabk5yhhXmoN6iuzpossX99vgNqDI5LyeSb1UU+lW+raSqzQ9yppet10npNH0eiVocr/oerRc6We0Xrft03UA45kUgNavF2uy0u9b6WbdJeV2JWUTo1n0UhmSbhbbHidS3/N7Ns+5Nd1peqnqAwLG5mtJAJj6frGnEK9YcXsayfS8XIPofb+54GrJ/YBrGdBGmeipNGsq1Pd0IpWI3rR5zyFqU7HrlKRTxIJciwDY1UmnSohf1dcGbDZAYX3iVCB9jWj4ziVGihKjTVy43a2qkEcpZXMAz6Bcpf4DAuY65SkFAGPGVpF4Hjl25hMAAAebSURBVCWuQcw0IGMktfAYvRDgUt+RpJ7Jm2ndx6ekbcnIlXhOIbxlN1xJMlPpIlB1KtQzxddSzVgbsF7sSpKVopKHDYiHcUoVnxjQZ+ym2rMkyfXxc1YDwPhTzB2pnHtAwL7vpxp6GkwEM6SiSzyHEDzVpAS11UjiADMjCwHO9CTDMFCDdR9AVlpSFQGnEXC5CF8Zqt8ZA27UnOoDAIbOAglXiVQRgO2+ZXgAuAV1bGo9PPTKVhBwGwBTIvcbRuMhAdsKuicAuNQ3q5URYFqvSE5KfWjAci44hKEpI2A5pxK9NwLsBHGQngRkBWAY/KD7rg+YVIIAwFCD0T9AEyEA85pAhZ/LOQHYqGEbPLANRsAc+2w5BFxlkKOKJuIBATcBhV9ROimZ5yTNrRLeNu1Griz3wUTUSnpfUqwU6fTsaq9CKyahfkOxml15dTcNpFTjRElVlVaZSPU0amqnr1RbPVtqw5c54rRtO9WBkiheSgC2U0qp3i81Hgxw4IUrOWa6tlNMqQjYN3gqY7s5kz8k4I4sHvXHp2kzvpKBl7TXUDVTrYIH01GJahUdUNZqUbJLpARpqZ4nM0eWklbN7wOsVime0tyFF1a2mCSK0KHVTBpMkQZmqlPxYCbDPM+uMirpRIf8aaZjJz2KtQRgTBKFVSl1Khlq2FizjELsoskViSdWbkY+TJXfsXwA/I7lA+B3LPec2TPzMvd5sugJlyUB1u+8RmYal3RSpvGA9aQM18s3EfDorB+pM/u5Pf1YunHny5FoFmvErpQkAFbMoKiqP/u57k35fbQSM8oYmVLsgVGxgGXxFC23ZotLg6N7+HRWLMZLoQ21E80hCbDkha1yN0ys055648U84GA3eaYd/VUSYFYLi0PvHHiiT7tGPM7LBke8GedJxALui6xYbxYEbWWCrKYAq6noFHBa2488pzsBMMwrCJcshxFbIQYzLUhAM00G7hB4+7YVHqFVblQtUBo9Y8E8nXbSJn6uWE61zfRWXF3jATtFkXaJcIPIdslCF9CwMraNzj13rMB/4inbMlUsj2XoRMHr8Kwqq1M20U2OljjARldUrARNC7U0qHA2bZu6MFUvCcDMsYJ+oaYUC0/ekk0LfMVM2sAX+DbTVEj17krqfYAzPVTPdKNCoNSpVslIMZoybT+lAuBqrVQKlokbOcOuOTDZUaopmfV92+kxuV+1WzCNl+KWZ+MBQ2nUfqnUVqBkRspSWhZxaraVgiIwWrOUsjgTgqe6tpnSWcpQih6RUpLddEjDV8yUQ1g/ZtU9BjB1M9BvHNvvp9W+lPZdUgS/u9Kgfi2TyZUAMO+ZSkV0ZzXl4bRKTkH9GrTY7GRSNoFSeVjsXJRFTAAMZHXsbhppmLh8RHt2qUVhgoWA8dR9mLmClMFWGkWSglo1yjwHn6fkDDRmBgDbcaccx8empTSYxsEUgiLgNgVzxHH9o4iAM37QAghYJbypOJ5Y+JLgc7OMRdDbDtG7MUcbxQBWMcscztpkVEItxyoGqhbFI4HLMGvTDdSTlCqu5YTltIaFqXEoFEzo0Vzh7gP1o6xwAmD8dQyllrKYAKwR2rSxM0FOGZfjGb810SfKkFnJtbH5Oi5UGgHjkoBSY8AxJoYvFnA6B/PDRqpuY8mMok4ybbG4YUERuJGCPHMBYE5osdNAwwCAAYBTFghwtcmKGRViAENGBDUCTCLM9HF9ZQQYyuh4LKU7mG9fI4ENpm4JL4Ai4BJixbCblHC0317U87gJgFuoCFxu9ARgeQYwbWaYKtb2A8CtNNbO8EeAK3jw/KqAAUWpXxKAKQLGwjcEYJ+rwU7GCLCJg9804MrqgNWmXG7g8pxyF7BZGeU7AiwFgI0x4NwKgNFEOLj3MwGs9BgYRjVTJz5UpCSGzXJTx0UsXIKuVUPANpQDTDGYiJjBPtFEwIBGHHMEuIYrSKyGJsIGq0MNsXED9h9sQ6alEztHR4DxMzARxRhHLcFE2H0KFRPlLvWFY9QDwB6u79AULUE1OK6O4CAHyCiYRDCBVACWsGFtNBHukiYC7JJe9su+RaAnoolo26ToeiZqMNFqFa8pADf8ipeTAYRXLFJofgCc5n7Rw0PQnZUGOaXpea6MgMEFhca0m15FACZmreyWw0HOw/q3fK9WwhVN4jRItVeutHCQi+k2cYMc2E5aaUEeaVrxvbZBlL5X8U2KZ1C3OXoRjXq5ZQkN7lfK9Qah9aJXs/UumAjPII1W2QfF0vpRA849bhpJl2R8woNgB2Hgr9gyNBjluC0f7stzysRhjxSdG3Ed/vqVnSagbfW4n3CJB4wDFgUfiegqwXwoJKPY2Ikwaa0UwhO+I0ga8+Z4Hfxfs/GsyszSbhoe1w7JYQZKCeui2lzHOmsYmoDY5FLgIeiQr/BRFPwGn93CfV/F1uFeI9LrT5poGMW56VLLZF7cJGpeqm7cN/GA+XyjZNrpUu6+n8caC23GXRo70eg9xMIIj+aYOFU25wqkmhVn4eBzasUuSydMldPO3Ky+Wm4sfuRWphr3TSxg7SGetu/EPNbzYTXt3QoC/hmy/VkAq6mHOLZgSUHAGfm9Syknae8/05+jphkA/EHeqfx/x/uqRTGhTG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40006"/>
            <a:ext cx="3448050" cy="2105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962400"/>
            <a:ext cx="1809750" cy="1809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1427" y="1136508"/>
            <a:ext cx="1666875" cy="2066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6138" y="4543282"/>
            <a:ext cx="1609725" cy="1428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9614" y="4767119"/>
            <a:ext cx="1857375" cy="9810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109" y="5776534"/>
            <a:ext cx="2343150" cy="10477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23169" y="3080887"/>
            <a:ext cx="1847850" cy="1628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6331" y="6029489"/>
            <a:ext cx="27336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9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 err="1"/>
              <a:t>Kekulé</a:t>
            </a:r>
            <a:r>
              <a:rPr lang="en-AU" b="1" dirty="0"/>
              <a:t> Structure</a:t>
            </a:r>
            <a:br>
              <a:rPr lang="en-AU" b="1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363272" cy="5217443"/>
          </a:xfrm>
        </p:spPr>
        <p:txBody>
          <a:bodyPr>
            <a:normAutofit/>
          </a:bodyPr>
          <a:lstStyle/>
          <a:p>
            <a:r>
              <a:rPr lang="en-AU" dirty="0"/>
              <a:t>Benzene was known to have the molecular formula C</a:t>
            </a:r>
            <a:r>
              <a:rPr lang="en-AU" baseline="-25000" dirty="0"/>
              <a:t>6</a:t>
            </a:r>
            <a:r>
              <a:rPr lang="en-AU" dirty="0"/>
              <a:t>H</a:t>
            </a:r>
            <a:r>
              <a:rPr lang="en-AU" baseline="-25000" dirty="0"/>
              <a:t>6</a:t>
            </a:r>
            <a:r>
              <a:rPr lang="en-AU" dirty="0"/>
              <a:t>, but its structural formula was unknown. </a:t>
            </a:r>
            <a:endParaRPr lang="en-AU" dirty="0" smtClean="0"/>
          </a:p>
          <a:p>
            <a:r>
              <a:rPr lang="en-AU" dirty="0"/>
              <a:t>Benzene, C</a:t>
            </a:r>
            <a:r>
              <a:rPr lang="en-AU" baseline="-25000" dirty="0"/>
              <a:t>6</a:t>
            </a:r>
            <a:r>
              <a:rPr lang="en-AU" dirty="0"/>
              <a:t>H</a:t>
            </a:r>
            <a:r>
              <a:rPr lang="en-AU" baseline="-25000" dirty="0"/>
              <a:t>6</a:t>
            </a:r>
            <a:r>
              <a:rPr lang="en-AU" dirty="0"/>
              <a:t>, is a planar molecule containing a ring of six carbon atoms each with a hydrogen atom attached.</a:t>
            </a:r>
          </a:p>
          <a:p>
            <a:r>
              <a:rPr lang="en-AU" dirty="0"/>
              <a:t>The six carbon atoms form a perfectly regular hexagon. All the carbon-carbon bonds have exactly the same lengths - somewhere between single and double bonds</a:t>
            </a:r>
            <a:r>
              <a:rPr lang="en-AU" dirty="0" smtClean="0"/>
              <a:t>.</a:t>
            </a:r>
          </a:p>
          <a:p>
            <a:r>
              <a:rPr lang="en-AU" dirty="0"/>
              <a:t>There are delocalised electrons above and below the plane of the ring.</a:t>
            </a:r>
          </a:p>
          <a:p>
            <a:pPr marL="0" indent="0">
              <a:buNone/>
            </a:pP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2050" name="Picture 2" descr="http://scienceaid.co.uk/chemistry/organic/images/benzen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509120"/>
            <a:ext cx="52387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93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500" dirty="0" smtClean="0"/>
              <a:t> </a:t>
            </a:r>
            <a:r>
              <a:rPr lang="en-US" altLang="en-US" sz="2500" b="1" dirty="0" smtClean="0"/>
              <a:t>Families of Organic Molecules: Functional Groups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  <a:tabLst>
                <a:tab pos="1069975" algn="l"/>
                <a:tab pos="1069975" algn="l"/>
                <a:tab pos="1430338" algn="l"/>
                <a:tab pos="1430338" algn="l"/>
              </a:tabLst>
              <a:defRPr/>
            </a:pPr>
            <a:r>
              <a:rPr lang="en-US" altLang="en-US" b="1" dirty="0" smtClean="0"/>
              <a:t>Alcohols- IUPAC Name – '</a:t>
            </a:r>
            <a:r>
              <a:rPr lang="en-US" altLang="en-US" b="1" dirty="0" err="1" smtClean="0"/>
              <a:t>ol</a:t>
            </a:r>
            <a:r>
              <a:rPr lang="en-US" altLang="en-US" b="1" dirty="0" smtClean="0"/>
              <a:t>’</a:t>
            </a:r>
            <a:endParaRPr lang="en-US" altLang="en-US" dirty="0" smtClean="0"/>
          </a:p>
          <a:p>
            <a:pPr lvl="1">
              <a:tabLst>
                <a:tab pos="1069975" algn="l"/>
                <a:tab pos="1069975" algn="l"/>
                <a:tab pos="1430338" algn="l"/>
                <a:tab pos="1430338" algn="l"/>
              </a:tabLst>
              <a:defRPr/>
            </a:pPr>
            <a:r>
              <a:rPr lang="en-US" altLang="en-US" dirty="0" smtClean="0"/>
              <a:t>Members of the alcohol family contain a </a:t>
            </a:r>
            <a:r>
              <a:rPr lang="en-US" altLang="en-US" b="1" dirty="0" smtClean="0"/>
              <a:t>hydroxyl group</a:t>
            </a:r>
            <a:r>
              <a:rPr lang="en-US" altLang="en-US" dirty="0" smtClean="0"/>
              <a:t>.[ -OH]</a:t>
            </a:r>
          </a:p>
          <a:p>
            <a:pPr lvl="1">
              <a:tabLst>
                <a:tab pos="1069975" algn="l"/>
                <a:tab pos="1069975" algn="l"/>
                <a:tab pos="1430338" algn="l"/>
                <a:tab pos="1430338" algn="l"/>
              </a:tabLst>
              <a:defRPr/>
            </a:pPr>
            <a:r>
              <a:rPr lang="en-US" altLang="en-US" dirty="0" smtClean="0"/>
              <a:t>The hydroxyl group comprises an oxygen with one single bond to a hydrogen and another single bond to an </a:t>
            </a:r>
            <a:r>
              <a:rPr lang="en-US" altLang="en-US" dirty="0" err="1" smtClean="0"/>
              <a:t>alkane</a:t>
            </a:r>
            <a:r>
              <a:rPr lang="en-US" altLang="en-US" dirty="0" smtClean="0"/>
              <a:t>-type carbon</a:t>
            </a:r>
          </a:p>
          <a:p>
            <a:endParaRPr lang="en-IN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4714884"/>
            <a:ext cx="3403600" cy="1930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715140" y="5214950"/>
            <a:ext cx="1573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hydroxyl group</a:t>
            </a:r>
          </a:p>
        </p:txBody>
      </p:sp>
      <p:sp>
        <p:nvSpPr>
          <p:cNvPr id="8" name="AutoShape 6"/>
          <p:cNvSpPr>
            <a:spLocks/>
          </p:cNvSpPr>
          <p:nvPr/>
        </p:nvSpPr>
        <p:spPr bwMode="auto">
          <a:xfrm>
            <a:off x="5000628" y="5572140"/>
            <a:ext cx="219075" cy="881062"/>
          </a:xfrm>
          <a:custGeom>
            <a:avLst/>
            <a:gdLst/>
            <a:ahLst/>
            <a:cxnLst/>
            <a:rect l="0" t="0" r="r" b="b"/>
            <a:pathLst>
              <a:path w="11700" h="21600">
                <a:moveTo>
                  <a:pt x="11700" y="0"/>
                </a:moveTo>
                <a:cubicBezTo>
                  <a:pt x="-2700" y="8308"/>
                  <a:pt x="18900" y="9554"/>
                  <a:pt x="0" y="21600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1142976" y="5072074"/>
            <a:ext cx="2928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ethanol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909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69703" algn="l"/>
              </a:tabLst>
              <a:defRPr/>
            </a:pPr>
            <a:r>
              <a:rPr lang="en-US" altLang="en-US" dirty="0" smtClean="0"/>
              <a:t>Carboxylic Acids</a:t>
            </a:r>
          </a:p>
        </p:txBody>
      </p:sp>
      <p:sp>
        <p:nvSpPr>
          <p:cNvPr id="9933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687"/>
              </a:spcBef>
              <a:tabLst>
                <a:tab pos="752299" algn="l"/>
                <a:tab pos="752299" algn="l"/>
                <a:tab pos="1005671" algn="l"/>
                <a:tab pos="1005671" algn="l"/>
              </a:tabLst>
              <a:defRPr/>
            </a:pPr>
            <a:r>
              <a:rPr lang="en-US" altLang="en-US" b="1" dirty="0" smtClean="0"/>
              <a:t>Carboxylic acids- IUPAC name- ‘</a:t>
            </a:r>
            <a:r>
              <a:rPr lang="en-US" altLang="en-US" b="1" dirty="0" err="1" smtClean="0"/>
              <a:t>oic</a:t>
            </a:r>
            <a:r>
              <a:rPr lang="en-US" altLang="en-US" b="1" dirty="0" smtClean="0"/>
              <a:t> acid”</a:t>
            </a:r>
            <a:endParaRPr lang="en-US" altLang="en-US" dirty="0" smtClean="0"/>
          </a:p>
          <a:p>
            <a:pPr lvl="1">
              <a:tabLst>
                <a:tab pos="752299" algn="l"/>
                <a:tab pos="752299" algn="l"/>
                <a:tab pos="1005671" algn="l"/>
                <a:tab pos="1005671" algn="l"/>
              </a:tabLst>
              <a:defRPr/>
            </a:pPr>
            <a:r>
              <a:rPr lang="en-US" altLang="en-US" dirty="0" smtClean="0"/>
              <a:t>Members of the carboxylic acid family contain a </a:t>
            </a:r>
            <a:r>
              <a:rPr lang="en-US" altLang="en-US" b="1" dirty="0" smtClean="0"/>
              <a:t>carboxylic acid group [-COOH]</a:t>
            </a:r>
            <a:endParaRPr lang="en-US" altLang="en-US" dirty="0" smtClean="0"/>
          </a:p>
          <a:p>
            <a:pPr lvl="1">
              <a:tabLst>
                <a:tab pos="752299" algn="l"/>
                <a:tab pos="752299" algn="l"/>
                <a:tab pos="1005671" algn="l"/>
                <a:tab pos="1005671" algn="l"/>
              </a:tabLst>
              <a:defRPr/>
            </a:pPr>
            <a:r>
              <a:rPr lang="en-US" altLang="en-US" dirty="0" smtClean="0"/>
              <a:t>The carboxylic acid group comprises a hydroxyl group connected to a carbonyl group: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E0FAEAB4-E27D-49EB-91DE-F8D99C8F2A81}" type="slidenum">
              <a:rPr lang="en-US" altLang="en-US"/>
              <a:pPr>
                <a:defRPr/>
              </a:pPr>
              <a:t>52</a:t>
            </a:fld>
            <a:endParaRPr lang="en-US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1000164" y="4357694"/>
            <a:ext cx="8072494" cy="1357322"/>
            <a:chOff x="36" y="0"/>
            <a:chExt cx="5783" cy="113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531" y="0"/>
              <a:ext cx="4070" cy="858"/>
              <a:chOff x="1258" y="0"/>
              <a:chExt cx="4070" cy="858"/>
            </a:xfrm>
          </p:grpSpPr>
          <p:sp>
            <p:nvSpPr>
              <p:cNvPr id="99334" name="Rectangle 6"/>
              <p:cNvSpPr>
                <a:spLocks/>
              </p:cNvSpPr>
              <p:nvPr/>
            </p:nvSpPr>
            <p:spPr bwMode="auto">
              <a:xfrm>
                <a:off x="1258" y="496"/>
                <a:ext cx="0" cy="28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" dist="12700" dir="2700000" algn="ctr" rotWithShape="0">
                  <a:schemeClr val="bg2">
                    <a:alpha val="62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tabLst>
                    <a:tab pos="266700" algn="l"/>
                    <a:tab pos="558800" algn="l"/>
                    <a:tab pos="850900" algn="l"/>
                    <a:tab pos="1117600" algn="l"/>
                    <a:tab pos="1397000" algn="l"/>
                    <a:tab pos="1663700" algn="l"/>
                    <a:tab pos="1955800" algn="l"/>
                    <a:tab pos="2222500" algn="l"/>
                    <a:tab pos="2514600" algn="l"/>
                    <a:tab pos="2781300" algn="l"/>
                    <a:tab pos="3048000" algn="l"/>
                    <a:tab pos="3327400" algn="l"/>
                  </a:tabLst>
                  <a:defRPr sz="1200">
                    <a:solidFill>
                      <a:schemeClr val="tx1"/>
                    </a:solidFill>
                    <a:latin typeface="Arial" charset="0"/>
                  </a:defRPr>
                </a:lvl1pPr>
                <a:lvl2pPr algn="l">
                  <a:tabLst>
                    <a:tab pos="266700" algn="l"/>
                    <a:tab pos="558800" algn="l"/>
                    <a:tab pos="850900" algn="l"/>
                    <a:tab pos="1117600" algn="l"/>
                    <a:tab pos="1397000" algn="l"/>
                    <a:tab pos="1663700" algn="l"/>
                    <a:tab pos="1955800" algn="l"/>
                    <a:tab pos="2222500" algn="l"/>
                    <a:tab pos="2514600" algn="l"/>
                    <a:tab pos="2781300" algn="l"/>
                    <a:tab pos="3048000" algn="l"/>
                    <a:tab pos="3327400" algn="l"/>
                  </a:tabLst>
                  <a:defRPr sz="1200">
                    <a:solidFill>
                      <a:schemeClr val="tx1"/>
                    </a:solidFill>
                    <a:latin typeface="Arial" charset="0"/>
                  </a:defRPr>
                </a:lvl2pPr>
                <a:lvl3pPr algn="l">
                  <a:tabLst>
                    <a:tab pos="266700" algn="l"/>
                    <a:tab pos="558800" algn="l"/>
                    <a:tab pos="850900" algn="l"/>
                    <a:tab pos="1117600" algn="l"/>
                    <a:tab pos="1397000" algn="l"/>
                    <a:tab pos="1663700" algn="l"/>
                    <a:tab pos="1955800" algn="l"/>
                    <a:tab pos="2222500" algn="l"/>
                    <a:tab pos="2514600" algn="l"/>
                    <a:tab pos="2781300" algn="l"/>
                    <a:tab pos="3048000" algn="l"/>
                    <a:tab pos="3327400" algn="l"/>
                  </a:tabLst>
                  <a:defRPr sz="1200">
                    <a:solidFill>
                      <a:schemeClr val="tx1"/>
                    </a:solidFill>
                    <a:latin typeface="Arial" charset="0"/>
                  </a:defRPr>
                </a:lvl3pPr>
                <a:lvl4pPr algn="l">
                  <a:tabLst>
                    <a:tab pos="266700" algn="l"/>
                    <a:tab pos="558800" algn="l"/>
                    <a:tab pos="850900" algn="l"/>
                    <a:tab pos="1117600" algn="l"/>
                    <a:tab pos="1397000" algn="l"/>
                    <a:tab pos="1663700" algn="l"/>
                    <a:tab pos="1955800" algn="l"/>
                    <a:tab pos="2222500" algn="l"/>
                    <a:tab pos="2514600" algn="l"/>
                    <a:tab pos="2781300" algn="l"/>
                    <a:tab pos="3048000" algn="l"/>
                    <a:tab pos="3327400" algn="l"/>
                  </a:tabLst>
                  <a:defRPr sz="1200">
                    <a:solidFill>
                      <a:schemeClr val="tx1"/>
                    </a:solidFill>
                    <a:latin typeface="Arial" charset="0"/>
                  </a:defRPr>
                </a:lvl4pPr>
                <a:lvl5pPr algn="l">
                  <a:tabLst>
                    <a:tab pos="266700" algn="l"/>
                    <a:tab pos="558800" algn="l"/>
                    <a:tab pos="850900" algn="l"/>
                    <a:tab pos="1117600" algn="l"/>
                    <a:tab pos="1397000" algn="l"/>
                    <a:tab pos="1663700" algn="l"/>
                    <a:tab pos="1955800" algn="l"/>
                    <a:tab pos="2222500" algn="l"/>
                    <a:tab pos="2514600" algn="l"/>
                    <a:tab pos="2781300" algn="l"/>
                    <a:tab pos="3048000" algn="l"/>
                    <a:tab pos="3327400" algn="l"/>
                  </a:tabLst>
                  <a:defRPr sz="1200">
                    <a:solidFill>
                      <a:schemeClr val="tx1"/>
                    </a:solidFill>
                    <a:latin typeface="Arial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58800" algn="l"/>
                    <a:tab pos="850900" algn="l"/>
                    <a:tab pos="1117600" algn="l"/>
                    <a:tab pos="1397000" algn="l"/>
                    <a:tab pos="1663700" algn="l"/>
                    <a:tab pos="1955800" algn="l"/>
                    <a:tab pos="2222500" algn="l"/>
                    <a:tab pos="2514600" algn="l"/>
                    <a:tab pos="2781300" algn="l"/>
                    <a:tab pos="3048000" algn="l"/>
                    <a:tab pos="3327400" algn="l"/>
                  </a:tabLst>
                  <a:defRPr sz="1200">
                    <a:solidFill>
                      <a:schemeClr val="tx1"/>
                    </a:solidFill>
                    <a:latin typeface="Arial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58800" algn="l"/>
                    <a:tab pos="850900" algn="l"/>
                    <a:tab pos="1117600" algn="l"/>
                    <a:tab pos="1397000" algn="l"/>
                    <a:tab pos="1663700" algn="l"/>
                    <a:tab pos="1955800" algn="l"/>
                    <a:tab pos="2222500" algn="l"/>
                    <a:tab pos="2514600" algn="l"/>
                    <a:tab pos="2781300" algn="l"/>
                    <a:tab pos="3048000" algn="l"/>
                    <a:tab pos="3327400" algn="l"/>
                  </a:tabLst>
                  <a:defRPr sz="1200">
                    <a:solidFill>
                      <a:schemeClr val="tx1"/>
                    </a:solidFill>
                    <a:latin typeface="Arial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58800" algn="l"/>
                    <a:tab pos="850900" algn="l"/>
                    <a:tab pos="1117600" algn="l"/>
                    <a:tab pos="1397000" algn="l"/>
                    <a:tab pos="1663700" algn="l"/>
                    <a:tab pos="1955800" algn="l"/>
                    <a:tab pos="2222500" algn="l"/>
                    <a:tab pos="2514600" algn="l"/>
                    <a:tab pos="2781300" algn="l"/>
                    <a:tab pos="3048000" algn="l"/>
                    <a:tab pos="3327400" algn="l"/>
                  </a:tabLst>
                  <a:defRPr sz="1200">
                    <a:solidFill>
                      <a:schemeClr val="tx1"/>
                    </a:solidFill>
                    <a:latin typeface="Arial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58800" algn="l"/>
                    <a:tab pos="850900" algn="l"/>
                    <a:tab pos="1117600" algn="l"/>
                    <a:tab pos="1397000" algn="l"/>
                    <a:tab pos="1663700" algn="l"/>
                    <a:tab pos="1955800" algn="l"/>
                    <a:tab pos="2222500" algn="l"/>
                    <a:tab pos="2514600" algn="l"/>
                    <a:tab pos="2781300" algn="l"/>
                    <a:tab pos="3048000" algn="l"/>
                    <a:tab pos="3327400" algn="l"/>
                  </a:tabLst>
                  <a:defRPr sz="1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endParaRPr lang="en-US" altLang="en-US" sz="21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endParaRPr>
              </a:p>
            </p:txBody>
          </p:sp>
          <p:pic>
            <p:nvPicPr>
              <p:cNvPr id="51214" name="Picture 10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792" y="0"/>
                <a:ext cx="1536" cy="85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</p:pic>
        </p:grpSp>
        <p:sp>
          <p:nvSpPr>
            <p:cNvPr id="99339" name="Rectangle 11"/>
            <p:cNvSpPr>
              <a:spLocks/>
            </p:cNvSpPr>
            <p:nvPr/>
          </p:nvSpPr>
          <p:spPr bwMode="auto">
            <a:xfrm>
              <a:off x="36" y="882"/>
              <a:ext cx="0" cy="248"/>
            </a:xfrm>
            <a:prstGeom prst="rect">
              <a:avLst/>
            </a:prstGeom>
            <a:noFill/>
            <a:ln>
              <a:noFill/>
            </a:ln>
            <a:effectLst>
              <a:outerShdw blurRad="12700" dist="12700" dir="2700000" algn="ctr" rotWithShape="0">
                <a:schemeClr val="bg2">
                  <a:alpha val="62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tabLst>
                  <a:tab pos="266700" algn="l"/>
                  <a:tab pos="558800" algn="l"/>
                  <a:tab pos="850900" algn="l"/>
                  <a:tab pos="1117600" algn="l"/>
                  <a:tab pos="1397000" algn="l"/>
                  <a:tab pos="1663700" algn="l"/>
                  <a:tab pos="1955800" algn="l"/>
                  <a:tab pos="2222500" algn="l"/>
                  <a:tab pos="2514600" algn="l"/>
                  <a:tab pos="2781300" algn="l"/>
                  <a:tab pos="3048000" algn="l"/>
                  <a:tab pos="3327400" algn="l"/>
                </a:tabLst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algn="l">
                <a:tabLst>
                  <a:tab pos="266700" algn="l"/>
                  <a:tab pos="558800" algn="l"/>
                  <a:tab pos="850900" algn="l"/>
                  <a:tab pos="1117600" algn="l"/>
                  <a:tab pos="1397000" algn="l"/>
                  <a:tab pos="1663700" algn="l"/>
                  <a:tab pos="1955800" algn="l"/>
                  <a:tab pos="2222500" algn="l"/>
                  <a:tab pos="2514600" algn="l"/>
                  <a:tab pos="2781300" algn="l"/>
                  <a:tab pos="3048000" algn="l"/>
                  <a:tab pos="3327400" algn="l"/>
                </a:tabLst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algn="l">
                <a:tabLst>
                  <a:tab pos="266700" algn="l"/>
                  <a:tab pos="558800" algn="l"/>
                  <a:tab pos="850900" algn="l"/>
                  <a:tab pos="1117600" algn="l"/>
                  <a:tab pos="1397000" algn="l"/>
                  <a:tab pos="1663700" algn="l"/>
                  <a:tab pos="1955800" algn="l"/>
                  <a:tab pos="2222500" algn="l"/>
                  <a:tab pos="2514600" algn="l"/>
                  <a:tab pos="2781300" algn="l"/>
                  <a:tab pos="3048000" algn="l"/>
                  <a:tab pos="3327400" algn="l"/>
                </a:tabLst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algn="l">
                <a:tabLst>
                  <a:tab pos="266700" algn="l"/>
                  <a:tab pos="558800" algn="l"/>
                  <a:tab pos="850900" algn="l"/>
                  <a:tab pos="1117600" algn="l"/>
                  <a:tab pos="1397000" algn="l"/>
                  <a:tab pos="1663700" algn="l"/>
                  <a:tab pos="1955800" algn="l"/>
                  <a:tab pos="2222500" algn="l"/>
                  <a:tab pos="2514600" algn="l"/>
                  <a:tab pos="2781300" algn="l"/>
                  <a:tab pos="3048000" algn="l"/>
                  <a:tab pos="3327400" algn="l"/>
                </a:tabLst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algn="l">
                <a:tabLst>
                  <a:tab pos="266700" algn="l"/>
                  <a:tab pos="558800" algn="l"/>
                  <a:tab pos="850900" algn="l"/>
                  <a:tab pos="1117600" algn="l"/>
                  <a:tab pos="1397000" algn="l"/>
                  <a:tab pos="1663700" algn="l"/>
                  <a:tab pos="1955800" algn="l"/>
                  <a:tab pos="2222500" algn="l"/>
                  <a:tab pos="2514600" algn="l"/>
                  <a:tab pos="2781300" algn="l"/>
                  <a:tab pos="3048000" algn="l"/>
                  <a:tab pos="3327400" algn="l"/>
                </a:tabLst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58800" algn="l"/>
                  <a:tab pos="850900" algn="l"/>
                  <a:tab pos="1117600" algn="l"/>
                  <a:tab pos="1397000" algn="l"/>
                  <a:tab pos="1663700" algn="l"/>
                  <a:tab pos="1955800" algn="l"/>
                  <a:tab pos="2222500" algn="l"/>
                  <a:tab pos="2514600" algn="l"/>
                  <a:tab pos="2781300" algn="l"/>
                  <a:tab pos="3048000" algn="l"/>
                  <a:tab pos="3327400" algn="l"/>
                </a:tabLs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58800" algn="l"/>
                  <a:tab pos="850900" algn="l"/>
                  <a:tab pos="1117600" algn="l"/>
                  <a:tab pos="1397000" algn="l"/>
                  <a:tab pos="1663700" algn="l"/>
                  <a:tab pos="1955800" algn="l"/>
                  <a:tab pos="2222500" algn="l"/>
                  <a:tab pos="2514600" algn="l"/>
                  <a:tab pos="2781300" algn="l"/>
                  <a:tab pos="3048000" algn="l"/>
                  <a:tab pos="3327400" algn="l"/>
                </a:tabLs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58800" algn="l"/>
                  <a:tab pos="850900" algn="l"/>
                  <a:tab pos="1117600" algn="l"/>
                  <a:tab pos="1397000" algn="l"/>
                  <a:tab pos="1663700" algn="l"/>
                  <a:tab pos="1955800" algn="l"/>
                  <a:tab pos="2222500" algn="l"/>
                  <a:tab pos="2514600" algn="l"/>
                  <a:tab pos="2781300" algn="l"/>
                  <a:tab pos="3048000" algn="l"/>
                  <a:tab pos="3327400" algn="l"/>
                </a:tabLs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58800" algn="l"/>
                  <a:tab pos="850900" algn="l"/>
                  <a:tab pos="1117600" algn="l"/>
                  <a:tab pos="1397000" algn="l"/>
                  <a:tab pos="1663700" algn="l"/>
                  <a:tab pos="1955800" algn="l"/>
                  <a:tab pos="2222500" algn="l"/>
                  <a:tab pos="2514600" algn="l"/>
                  <a:tab pos="2781300" algn="l"/>
                  <a:tab pos="3048000" algn="l"/>
                  <a:tab pos="3327400" algn="l"/>
                </a:tabLs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endParaRPr lang="en-US" altLang="en-US" sz="18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endParaRPr>
            </a:p>
          </p:txBody>
        </p:sp>
        <p:sp>
          <p:nvSpPr>
            <p:cNvPr id="99341" name="Rectangle 13"/>
            <p:cNvSpPr>
              <a:spLocks/>
            </p:cNvSpPr>
            <p:nvPr/>
          </p:nvSpPr>
          <p:spPr bwMode="auto">
            <a:xfrm>
              <a:off x="3878" y="882"/>
              <a:ext cx="1941" cy="248"/>
            </a:xfrm>
            <a:prstGeom prst="rect">
              <a:avLst/>
            </a:prstGeom>
            <a:noFill/>
            <a:ln>
              <a:noFill/>
            </a:ln>
            <a:effectLst>
              <a:outerShdw blurRad="12700" dist="12700" dir="2700000" algn="ctr" rotWithShape="0">
                <a:schemeClr val="bg2">
                  <a:alpha val="62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tabLst>
                  <a:tab pos="266700" algn="l"/>
                  <a:tab pos="558800" algn="l"/>
                  <a:tab pos="850900" algn="l"/>
                  <a:tab pos="1117600" algn="l"/>
                  <a:tab pos="1397000" algn="l"/>
                  <a:tab pos="1663700" algn="l"/>
                  <a:tab pos="1955800" algn="l"/>
                  <a:tab pos="2222500" algn="l"/>
                  <a:tab pos="2514600" algn="l"/>
                  <a:tab pos="2781300" algn="l"/>
                  <a:tab pos="3048000" algn="l"/>
                  <a:tab pos="3327400" algn="l"/>
                </a:tabLst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algn="l">
                <a:tabLst>
                  <a:tab pos="266700" algn="l"/>
                  <a:tab pos="558800" algn="l"/>
                  <a:tab pos="850900" algn="l"/>
                  <a:tab pos="1117600" algn="l"/>
                  <a:tab pos="1397000" algn="l"/>
                  <a:tab pos="1663700" algn="l"/>
                  <a:tab pos="1955800" algn="l"/>
                  <a:tab pos="2222500" algn="l"/>
                  <a:tab pos="2514600" algn="l"/>
                  <a:tab pos="2781300" algn="l"/>
                  <a:tab pos="3048000" algn="l"/>
                  <a:tab pos="3327400" algn="l"/>
                </a:tabLst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algn="l">
                <a:tabLst>
                  <a:tab pos="266700" algn="l"/>
                  <a:tab pos="558800" algn="l"/>
                  <a:tab pos="850900" algn="l"/>
                  <a:tab pos="1117600" algn="l"/>
                  <a:tab pos="1397000" algn="l"/>
                  <a:tab pos="1663700" algn="l"/>
                  <a:tab pos="1955800" algn="l"/>
                  <a:tab pos="2222500" algn="l"/>
                  <a:tab pos="2514600" algn="l"/>
                  <a:tab pos="2781300" algn="l"/>
                  <a:tab pos="3048000" algn="l"/>
                  <a:tab pos="3327400" algn="l"/>
                </a:tabLst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algn="l">
                <a:tabLst>
                  <a:tab pos="266700" algn="l"/>
                  <a:tab pos="558800" algn="l"/>
                  <a:tab pos="850900" algn="l"/>
                  <a:tab pos="1117600" algn="l"/>
                  <a:tab pos="1397000" algn="l"/>
                  <a:tab pos="1663700" algn="l"/>
                  <a:tab pos="1955800" algn="l"/>
                  <a:tab pos="2222500" algn="l"/>
                  <a:tab pos="2514600" algn="l"/>
                  <a:tab pos="2781300" algn="l"/>
                  <a:tab pos="3048000" algn="l"/>
                  <a:tab pos="3327400" algn="l"/>
                </a:tabLst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algn="l">
                <a:tabLst>
                  <a:tab pos="266700" algn="l"/>
                  <a:tab pos="558800" algn="l"/>
                  <a:tab pos="850900" algn="l"/>
                  <a:tab pos="1117600" algn="l"/>
                  <a:tab pos="1397000" algn="l"/>
                  <a:tab pos="1663700" algn="l"/>
                  <a:tab pos="1955800" algn="l"/>
                  <a:tab pos="2222500" algn="l"/>
                  <a:tab pos="2514600" algn="l"/>
                  <a:tab pos="2781300" algn="l"/>
                  <a:tab pos="3048000" algn="l"/>
                  <a:tab pos="3327400" algn="l"/>
                </a:tabLst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58800" algn="l"/>
                  <a:tab pos="850900" algn="l"/>
                  <a:tab pos="1117600" algn="l"/>
                  <a:tab pos="1397000" algn="l"/>
                  <a:tab pos="1663700" algn="l"/>
                  <a:tab pos="1955800" algn="l"/>
                  <a:tab pos="2222500" algn="l"/>
                  <a:tab pos="2514600" algn="l"/>
                  <a:tab pos="2781300" algn="l"/>
                  <a:tab pos="3048000" algn="l"/>
                  <a:tab pos="3327400" algn="l"/>
                </a:tabLs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58800" algn="l"/>
                  <a:tab pos="850900" algn="l"/>
                  <a:tab pos="1117600" algn="l"/>
                  <a:tab pos="1397000" algn="l"/>
                  <a:tab pos="1663700" algn="l"/>
                  <a:tab pos="1955800" algn="l"/>
                  <a:tab pos="2222500" algn="l"/>
                  <a:tab pos="2514600" algn="l"/>
                  <a:tab pos="2781300" algn="l"/>
                  <a:tab pos="3048000" algn="l"/>
                  <a:tab pos="3327400" algn="l"/>
                </a:tabLs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58800" algn="l"/>
                  <a:tab pos="850900" algn="l"/>
                  <a:tab pos="1117600" algn="l"/>
                  <a:tab pos="1397000" algn="l"/>
                  <a:tab pos="1663700" algn="l"/>
                  <a:tab pos="1955800" algn="l"/>
                  <a:tab pos="2222500" algn="l"/>
                  <a:tab pos="2514600" algn="l"/>
                  <a:tab pos="2781300" algn="l"/>
                  <a:tab pos="3048000" algn="l"/>
                  <a:tab pos="3327400" algn="l"/>
                </a:tabLs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58800" algn="l"/>
                  <a:tab pos="850900" algn="l"/>
                  <a:tab pos="1117600" algn="l"/>
                  <a:tab pos="1397000" algn="l"/>
                  <a:tab pos="1663700" algn="l"/>
                  <a:tab pos="1955800" algn="l"/>
                  <a:tab pos="2222500" algn="l"/>
                  <a:tab pos="2514600" algn="l"/>
                  <a:tab pos="2781300" algn="l"/>
                  <a:tab pos="3048000" algn="l"/>
                  <a:tab pos="3327400" algn="l"/>
                </a:tabLs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en-US" sz="1800" i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rPr>
                <a:t>carboxylic acid group</a:t>
              </a:r>
            </a:p>
          </p:txBody>
        </p:sp>
      </p:grpSp>
      <p:pic>
        <p:nvPicPr>
          <p:cNvPr id="2050" name="Picture 2" descr="http://www.essentialchemicalindustry.org/images/stories/280_ethanoicacid/28-Ethanoic%20acid_03_(2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4474183"/>
            <a:ext cx="3031405" cy="1383709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1643042" y="6072206"/>
            <a:ext cx="2163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Ethanoic acid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288098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Aldehyde</a:t>
            </a:r>
            <a:r>
              <a:rPr lang="en-US" dirty="0" smtClean="0"/>
              <a:t> and </a:t>
            </a:r>
            <a:r>
              <a:rPr lang="en-US" dirty="0" err="1" smtClean="0"/>
              <a:t>Ketone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IUPAC name- </a:t>
            </a:r>
            <a:r>
              <a:rPr lang="en-US" dirty="0" err="1" smtClean="0"/>
              <a:t>Aldehyde</a:t>
            </a:r>
            <a:r>
              <a:rPr lang="en-US" dirty="0" smtClean="0"/>
              <a:t>- ‘-al’, </a:t>
            </a:r>
            <a:r>
              <a:rPr lang="en-US" dirty="0" err="1" smtClean="0"/>
              <a:t>ketone</a:t>
            </a:r>
            <a:r>
              <a:rPr lang="en-US" dirty="0" smtClean="0"/>
              <a:t>- ‘-one’</a:t>
            </a:r>
          </a:p>
          <a:p>
            <a:endParaRPr lang="en-IN" dirty="0"/>
          </a:p>
        </p:txBody>
      </p:sp>
      <p:pic>
        <p:nvPicPr>
          <p:cNvPr id="3074" name="Picture 2" descr="https://dr282zn36sxxg.cloudfront.net/datastreams/f-d%3A5b84d7206ce212a35161dd73a2b640951f4c2c3f7cb35719869eab7e%2BIMAGE_THUMB_POSTCARD_TINY%2BIMAGE_THUMB_POSTCARD_TINY.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7527" y="2214019"/>
            <a:ext cx="6119822" cy="2411210"/>
          </a:xfrm>
          <a:prstGeom prst="rect">
            <a:avLst/>
          </a:prstGeom>
          <a:noFill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4786322"/>
            <a:ext cx="22479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4684422"/>
            <a:ext cx="2857520" cy="2038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01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Amine and Amide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79" y="260648"/>
            <a:ext cx="7744633" cy="626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0278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/>
          <a:lstStyle/>
          <a:p>
            <a:r>
              <a:rPr lang="en-US" altLang="en-US" sz="2500" b="1" dirty="0" smtClean="0">
                <a:solidFill>
                  <a:srgbClr val="FF0000"/>
                </a:solidFill>
              </a:rPr>
              <a:t>Families of Organic Molecules: Functional Groups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65124" y="701675"/>
            <a:ext cx="8350279" cy="594203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800" dirty="0" smtClean="0">
                <a:ea typeface="ＭＳ Ｐゴシック" charset="-128"/>
              </a:rPr>
              <a:t>Organic compounds can be classified into families according to structural features.</a:t>
            </a:r>
          </a:p>
          <a:p>
            <a:r>
              <a:rPr lang="en-US" altLang="en-US" sz="2800" dirty="0" smtClean="0">
                <a:ea typeface="ＭＳ Ｐゴシック" charset="-128"/>
              </a:rPr>
              <a:t>The chemical behavior of family members is often predictable based on their specific grouping of atoms.</a:t>
            </a:r>
          </a:p>
          <a:p>
            <a:r>
              <a:rPr lang="en-US" altLang="en-US" sz="2800" dirty="0" smtClean="0">
                <a:ea typeface="ＭＳ Ｐゴシック" charset="-128"/>
              </a:rPr>
              <a:t>The structural features that allow classification of organic compounds into families are called </a:t>
            </a:r>
            <a:r>
              <a:rPr lang="en-US" altLang="en-US" sz="2800" b="1" dirty="0" smtClean="0">
                <a:ea typeface="ＭＳ Ｐゴシック" charset="-128"/>
              </a:rPr>
              <a:t>functional groups</a:t>
            </a:r>
            <a:r>
              <a:rPr lang="en-US" altLang="en-US" sz="2800" dirty="0" smtClean="0">
                <a:ea typeface="ＭＳ Ｐゴシック" charset="-128"/>
              </a:rPr>
              <a:t>.</a:t>
            </a:r>
          </a:p>
          <a:p>
            <a:r>
              <a:rPr lang="en-US" altLang="en-US" sz="2800" dirty="0" smtClean="0">
                <a:ea typeface="ＭＳ Ｐゴシック" charset="-128"/>
              </a:rPr>
              <a:t>A </a:t>
            </a:r>
            <a:r>
              <a:rPr lang="en-US" altLang="en-US" sz="2800" b="1" dirty="0" smtClean="0">
                <a:ea typeface="ＭＳ Ｐゴシック" charset="-128"/>
              </a:rPr>
              <a:t>Functional group</a:t>
            </a:r>
            <a:r>
              <a:rPr lang="en-US" altLang="en-US" sz="2800" dirty="0" smtClean="0">
                <a:ea typeface="ＭＳ Ｐゴシック" charset="-128"/>
              </a:rPr>
              <a:t> is an atom or group of atoms within a molecule that has a characteristic physical and chemical behavior.</a:t>
            </a:r>
          </a:p>
          <a:p>
            <a:r>
              <a:rPr lang="en-US" altLang="en-US" sz="2800" dirty="0" smtClean="0">
                <a:ea typeface="ＭＳ Ｐゴシック" charset="-128"/>
              </a:rPr>
              <a:t>A given functional group tends to undergo the same reactions in every molecule that contains it.</a:t>
            </a:r>
          </a:p>
          <a:p>
            <a:endParaRPr lang="en-US" altLang="en-US" sz="2800" dirty="0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390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329642" cy="1000108"/>
          </a:xfrm>
        </p:spPr>
        <p:txBody>
          <a:bodyPr/>
          <a:lstStyle/>
          <a:p>
            <a:r>
              <a:rPr lang="en-US" dirty="0" smtClean="0"/>
              <a:t>Functional Groups</a:t>
            </a:r>
            <a:endParaRPr lang="en-IN" dirty="0"/>
          </a:p>
        </p:txBody>
      </p:sp>
      <p:pic>
        <p:nvPicPr>
          <p:cNvPr id="675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763688" y="2786058"/>
            <a:ext cx="6711950" cy="375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857232"/>
            <a:ext cx="2181984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1214422"/>
            <a:ext cx="7960398" cy="424731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>
                <a:solidFill>
                  <a:srgbClr val="FF0000"/>
                </a:solidFill>
              </a:rPr>
              <a:t>HYDROCARBONS</a:t>
            </a:r>
          </a:p>
          <a:p>
            <a:pPr algn="ctr"/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 smtClean="0"/>
              <a:t>COMPOUNDS CONTAINING CARBON AND HYDROGEN ONLY.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 smtClean="0"/>
              <a:t>GENERAL FORMULA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 smtClean="0"/>
              <a:t>HYDROCARBONS CAN CONTAIN C – C SINGLE, DOUBLE OR TRIPLE BONDS.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AU" b="1" dirty="0" smtClean="0"/>
              <a:t>C – C SINGLE BONDS ONLY – SATURATED HYDROCARBONS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AU" b="1" dirty="0" smtClean="0"/>
              <a:t>C – C DOUBLE OR TRIPLE BONDS – UNSATURATED HYDROCARBONS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 smtClean="0"/>
              <a:t>HYDROCARBONS CAN ALSO BE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AU" b="1" dirty="0" smtClean="0"/>
              <a:t>STRAIGHT CHAIN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AU" b="1" dirty="0" smtClean="0"/>
              <a:t>BRANCHED CHAIN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AU" b="1" dirty="0" smtClean="0"/>
              <a:t>CYCLIC</a:t>
            </a:r>
            <a:endParaRPr lang="en-AU" b="1" dirty="0"/>
          </a:p>
          <a:p>
            <a:pPr lvl="1"/>
            <a:endParaRPr lang="en-AU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348880"/>
            <a:ext cx="761801" cy="378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2" descr="http://www.mhhe.com/physsci/chemistry/carey/student/olc/graphics/carey04oc/ch01/figures/ch15b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4" name="AutoShape 4" descr="http://www.mhhe.com/physsci/chemistry/carey/student/olc/graphics/carey04oc/ch01/figures/ch15b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722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69703" algn="l"/>
              </a:tabLst>
              <a:defRPr/>
            </a:pPr>
            <a:r>
              <a:rPr lang="en-US" altLang="en-US" b="1" dirty="0" smtClean="0"/>
              <a:t>Hydrocarbons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8E07FD-A172-415C-861E-3E0432699C90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9" y="1812727"/>
            <a:ext cx="8493249" cy="3232547"/>
          </a:xfrm>
          <a:prstGeom prst="rect">
            <a:avLst/>
          </a:prstGeom>
          <a:noFill/>
          <a:ln>
            <a:noFill/>
          </a:ln>
          <a:effectLst>
            <a:outerShdw blurRad="76200" dist="76199" dir="2700000" algn="ctr" rotWithShape="0">
              <a:srgbClr val="808080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7505401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015BD81F1CE418334B826F405125E" ma:contentTypeVersion="4" ma:contentTypeDescription="Create a new document." ma:contentTypeScope="" ma:versionID="90d16b54f22df62ed4595385155a122c">
  <xsd:schema xmlns:xsd="http://www.w3.org/2001/XMLSchema" xmlns:xs="http://www.w3.org/2001/XMLSchema" xmlns:p="http://schemas.microsoft.com/office/2006/metadata/properties" xmlns:ns2="f4e63610-84e2-4b5b-8144-5f2f53461e8e" targetNamespace="http://schemas.microsoft.com/office/2006/metadata/properties" ma:root="true" ma:fieldsID="4053e063c9b6e5e2b03c09a94a5704f6" ns2:_="">
    <xsd:import namespace="f4e63610-84e2-4b5b-8144-5f2f53461e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e63610-84e2-4b5b-8144-5f2f53461e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4153D1-4B1D-4A51-A20C-0095C4A32E7A}"/>
</file>

<file path=customXml/itemProps2.xml><?xml version="1.0" encoding="utf-8"?>
<ds:datastoreItem xmlns:ds="http://schemas.openxmlformats.org/officeDocument/2006/customXml" ds:itemID="{5807E0B2-3B8D-464A-8BCA-FC29CBF70B96}"/>
</file>

<file path=customXml/itemProps3.xml><?xml version="1.0" encoding="utf-8"?>
<ds:datastoreItem xmlns:ds="http://schemas.openxmlformats.org/officeDocument/2006/customXml" ds:itemID="{BD48E967-6D67-4001-A661-098C9ADCCE5F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771</TotalTime>
  <Words>1394</Words>
  <Application>Microsoft Office PowerPoint</Application>
  <PresentationFormat>On-screen Show (4:3)</PresentationFormat>
  <Paragraphs>211</Paragraphs>
  <Slides>54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ＭＳ Ｐゴシック</vt:lpstr>
      <vt:lpstr>Arial</vt:lpstr>
      <vt:lpstr>Calibri</vt:lpstr>
      <vt:lpstr>Century Gothic</vt:lpstr>
      <vt:lpstr>Wingdings</vt:lpstr>
      <vt:lpstr>Wingdings 3</vt:lpstr>
      <vt:lpstr>Ion</vt:lpstr>
      <vt:lpstr>CS ChemDraw Drawing</vt:lpstr>
      <vt:lpstr>Organic Chemistry </vt:lpstr>
      <vt:lpstr>Introduction </vt:lpstr>
      <vt:lpstr>Introduction contd.</vt:lpstr>
      <vt:lpstr>PowerPoint Presentation</vt:lpstr>
      <vt:lpstr>Bonding and geometry of carbon molecules</vt:lpstr>
      <vt:lpstr>Families of Organic Molecules: Functional Groups </vt:lpstr>
      <vt:lpstr>Functional Groups</vt:lpstr>
      <vt:lpstr>PowerPoint Presentation</vt:lpstr>
      <vt:lpstr>Hydrocarbons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structural isomerism</vt:lpstr>
      <vt:lpstr>Position Isomers</vt:lpstr>
      <vt:lpstr>PowerPoint Presentation</vt:lpstr>
      <vt:lpstr>PowerPoint Presentation</vt:lpstr>
      <vt:lpstr>PowerPoint Presentation</vt:lpstr>
      <vt:lpstr>PowerPoint Presentation</vt:lpstr>
      <vt:lpstr>Alkenes </vt:lpstr>
      <vt:lpstr>Naming alkenes</vt:lpstr>
      <vt:lpstr>Practice naming</vt:lpstr>
      <vt:lpstr>Isomerism</vt:lpstr>
      <vt:lpstr>PowerPoint Presentation</vt:lpstr>
      <vt:lpstr>Isomerism </vt:lpstr>
      <vt:lpstr>Geometric isomerism</vt:lpstr>
      <vt:lpstr>Practice questions</vt:lpstr>
      <vt:lpstr>Reaction of Alkenes</vt:lpstr>
      <vt:lpstr>Alkenes Reactions</vt:lpstr>
      <vt:lpstr>Addition of H2</vt:lpstr>
      <vt:lpstr>Examples of Hydrogenation</vt:lpstr>
      <vt:lpstr>Addition of halogen X2</vt:lpstr>
      <vt:lpstr>Examples of Halogenation</vt:lpstr>
      <vt:lpstr>Difference between alkanes and alkenes</vt:lpstr>
      <vt:lpstr>Substitution reaction of alkenes</vt:lpstr>
      <vt:lpstr>Hydration:  Addition of H2O</vt:lpstr>
      <vt:lpstr>Markovnikov’s Rule</vt:lpstr>
      <vt:lpstr>Ethene to ethanol</vt:lpstr>
      <vt:lpstr>Example of Markovnikov’s Rule</vt:lpstr>
      <vt:lpstr>Hydrohalogenation:  Adding HCl or HBr</vt:lpstr>
      <vt:lpstr>Examples of Hydrohalogenation</vt:lpstr>
      <vt:lpstr>Structure and bonding in hydrocarbons- Physical Properties</vt:lpstr>
      <vt:lpstr>Dispersion forces/Van der waals forces</vt:lpstr>
      <vt:lpstr>PowerPoint Presentation</vt:lpstr>
      <vt:lpstr>PowerPoint Presentation</vt:lpstr>
      <vt:lpstr>Aromatic hydrocarbons</vt:lpstr>
      <vt:lpstr>Benzene </vt:lpstr>
      <vt:lpstr>Kekulé Structure </vt:lpstr>
      <vt:lpstr> Families of Organic Molecules: Functional Groups </vt:lpstr>
      <vt:lpstr>Carboxylic Acids</vt:lpstr>
      <vt:lpstr>Aldehyde and Ketone</vt:lpstr>
      <vt:lpstr>Amine and Amide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Organic Chemistry</dc:title>
  <dc:creator>Rahat Rizvi</dc:creator>
  <cp:lastModifiedBy>Rahat Rizvi</cp:lastModifiedBy>
  <cp:revision>67</cp:revision>
  <dcterms:created xsi:type="dcterms:W3CDTF">2006-08-16T00:00:00Z</dcterms:created>
  <dcterms:modified xsi:type="dcterms:W3CDTF">2021-06-11T02:01:13Z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0x01010028C015BD81F1CE418334B826F405125E</vt:lpwstr>
  </property>
</Properties>
</file>