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304" r:id="rId15"/>
    <p:sldId id="270" r:id="rId16"/>
    <p:sldId id="271" r:id="rId17"/>
    <p:sldId id="272" r:id="rId18"/>
    <p:sldId id="33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332"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30" r:id="rId49"/>
    <p:sldId id="301" r:id="rId50"/>
    <p:sldId id="334" r:id="rId51"/>
    <p:sldId id="335" r:id="rId52"/>
    <p:sldId id="302" r:id="rId53"/>
    <p:sldId id="303" r:id="rId54"/>
    <p:sldId id="305" r:id="rId55"/>
    <p:sldId id="306" r:id="rId56"/>
    <p:sldId id="33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33" r:id="rId71"/>
    <p:sldId id="320" r:id="rId72"/>
    <p:sldId id="321" r:id="rId73"/>
    <p:sldId id="322" r:id="rId74"/>
    <p:sldId id="337" r:id="rId75"/>
    <p:sldId id="340" r:id="rId76"/>
    <p:sldId id="339" r:id="rId77"/>
    <p:sldId id="338" r:id="rId78"/>
    <p:sldId id="324" r:id="rId79"/>
    <p:sldId id="325" r:id="rId80"/>
    <p:sldId id="326" r:id="rId81"/>
    <p:sldId id="327" r:id="rId82"/>
    <p:sldId id="328" r:id="rId83"/>
    <p:sldId id="329"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72" d="100"/>
          <a:sy n="72" d="100"/>
        </p:scale>
        <p:origin x="72" y="3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3T01:33:25.114"/>
    </inkml:context>
    <inkml:brush xml:id="br0">
      <inkml:brushProperty name="width" value="0.05" units="cm"/>
      <inkml:brushProperty name="height" value="0.05" units="cm"/>
      <inkml:brushProperty name="color" value="#008C3A"/>
    </inkml:brush>
  </inkml:definitions>
  <inkml:trace contextRef="#ctx0" brushRef="#br0">42 210 27039 0 0,'-32'-102'2716'0'0,"29"90"-2634"0"0,1 1 1 0 0,0-1-1 0 0,1 0 1 0 0,-1-22-1 0 0,2 32-10 0 0,1 1-12 0 0,4-6-48 0 0,3-1-35 0 0,-6 7-117 0 0,0 0 0 0 0,-1 0-1 0 0,1 0 1 0 0,0 0-1 0 0,0 1 1 0 0,0-1-1 0 0,0 0 1 0 0,0 1 0 0 0,0-1-1 0 0,0 1 1 0 0,-1 0-1 0 0,1 0 1 0 0,0 0 0 0 0,0 0-1 0 0,0 0 1 0 0,0 0-1 0 0,0 0 1 0 0,0 1-1 0 0,0-1 1 0 0,0 1 0 0 0,3 0-1 0 0,-4 0-491 0 0,0 0-1 0 0,0 0 1 0 0,0 0 0 0 0,0 0-1 0 0,-1 0 1 0 0,1 0 0 0 0,0 0-1 0 0,-1 0 1 0 0,1 0 0 0 0,-1 0-1 0 0,1 0 1 0 0,-1 0 0 0 0,1 0-1 0 0,-1 2 1 0 0,1 9-7018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01T03:42:03.189"/>
    </inkml:context>
    <inkml:brush xml:id="br0">
      <inkml:brushProperty name="width" value="0.05" units="cm"/>
      <inkml:brushProperty name="height" value="0.05" units="cm"/>
      <inkml:brushProperty name="color" value="#008C3A"/>
    </inkml:brush>
  </inkml:definitions>
  <inkml:trace contextRef="#ctx0" brushRef="#br0">145 381 20703 0 0,'-7'-28'215'0'0,"-15"-64"1154"0"0,-14-73-660 0 0,28 133-538 0 0,8 27-139 0 0,-2-1-8 0 0,-8-12 111 0 0,7 11-77 0 0,2 6-50 0 0,0-1 0 0 0,1 1 0 0 0,-1 0 1 0 0,0 0-1 0 0,0-1 0 0 0,0 1 0 0 0,0 0 0 0 0,0 0 0 0 0,0 0 1 0 0,0 0-1 0 0,-2-2 0 0 0,-5-4 5 0 0,2 3-13 0 0,0 4 0 0 0,-4 3-63 0 0,8-1 25 0 0,0 1-443 0 0,0 1 220 0 0,1-1 1 0 0,-1 1 0 0 0,1 0-1 0 0,0 0 1 0 0,0 0-1 0 0,0 6 1 0 0,1-9 6 0 0,0 0 1 0 0,0 0-1 0 0,0 0 0 0 0,0 0 1 0 0,1-1-1 0 0,-1 1 1 0 0,0 0-1 0 0,0 0 0 0 0,1 0 1 0 0,-1 0-1 0 0,1 0 0 0 0,-1 0 1 0 0,1 1-1 0 0,0-1 172 0 0,0 0 1 0 0,1 0-1 0 0,-1 0 0 0 0,0 0 1 0 0,1 0-1 0 0,-1 0 1 0 0,0 0-1 0 0,1-1 0 0 0,1 2 1 0 0,1-1-410 0 0,1 5-2843 0 0,-3-3 1720 0 0,7 2-3270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1T05:43:40.635"/>
    </inkml:context>
    <inkml:brush xml:id="br0">
      <inkml:brushProperty name="width" value="0.05" units="cm"/>
      <inkml:brushProperty name="height" value="0.05" units="cm"/>
      <inkml:brushProperty name="color" value="#008C3A"/>
    </inkml:brush>
  </inkml:definitions>
  <inkml:trace contextRef="#ctx0" brushRef="#br0">40 64 18751 0 0,'-36'-56'1351'0'0,"33"48"-756"0"0,6 8-544 0 0,9 10-1340 0 0,-6-5 181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653B8-0ADB-4669-BB65-2AAA59513BCC}" type="datetimeFigureOut">
              <a:rPr lang="en-AU" smtClean="0"/>
              <a:t>4/08/2021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8649E-AADD-4957-AF83-9546F2453632}" type="slidenum">
              <a:rPr lang="en-AU" smtClean="0"/>
              <a:t>‹#›</a:t>
            </a:fld>
            <a:endParaRPr lang="en-AU"/>
          </a:p>
        </p:txBody>
      </p:sp>
    </p:spTree>
    <p:extLst>
      <p:ext uri="{BB962C8B-B14F-4D97-AF65-F5344CB8AC3E}">
        <p14:creationId xmlns:p14="http://schemas.microsoft.com/office/powerpoint/2010/main" val="248098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placement of positive charge on nitrogen (very important).</a:t>
            </a:r>
            <a:endParaRPr lang="en-AU" dirty="0"/>
          </a:p>
        </p:txBody>
      </p:sp>
      <p:sp>
        <p:nvSpPr>
          <p:cNvPr id="4" name="Slide Number Placeholder 3"/>
          <p:cNvSpPr>
            <a:spLocks noGrp="1"/>
          </p:cNvSpPr>
          <p:nvPr>
            <p:ph type="sldNum" sz="quarter" idx="5"/>
          </p:nvPr>
        </p:nvSpPr>
        <p:spPr/>
        <p:txBody>
          <a:bodyPr/>
          <a:lstStyle/>
          <a:p>
            <a:fld id="{F0C8649E-AADD-4957-AF83-9546F2453632}" type="slidenum">
              <a:rPr lang="en-AU" smtClean="0"/>
              <a:t>39</a:t>
            </a:fld>
            <a:endParaRPr lang="en-AU"/>
          </a:p>
        </p:txBody>
      </p:sp>
    </p:spTree>
    <p:extLst>
      <p:ext uri="{BB962C8B-B14F-4D97-AF65-F5344CB8AC3E}">
        <p14:creationId xmlns:p14="http://schemas.microsoft.com/office/powerpoint/2010/main" val="320457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acidic media example, zwitterion is acting as a base to produce a conjugate acid.</a:t>
            </a:r>
          </a:p>
          <a:p>
            <a:r>
              <a:rPr lang="en-US" dirty="0"/>
              <a:t>In basic media example, zwitterion is acting as an acid to produce a conjugate base.</a:t>
            </a:r>
            <a:endParaRPr lang="en-AU" dirty="0"/>
          </a:p>
        </p:txBody>
      </p:sp>
      <p:sp>
        <p:nvSpPr>
          <p:cNvPr id="4" name="Slide Number Placeholder 3"/>
          <p:cNvSpPr>
            <a:spLocks noGrp="1"/>
          </p:cNvSpPr>
          <p:nvPr>
            <p:ph type="sldNum" sz="quarter" idx="5"/>
          </p:nvPr>
        </p:nvSpPr>
        <p:spPr/>
        <p:txBody>
          <a:bodyPr/>
          <a:lstStyle/>
          <a:p>
            <a:fld id="{F0C8649E-AADD-4957-AF83-9546F2453632}" type="slidenum">
              <a:rPr lang="en-AU" smtClean="0"/>
              <a:t>41</a:t>
            </a:fld>
            <a:endParaRPr lang="en-AU"/>
          </a:p>
        </p:txBody>
      </p:sp>
    </p:spTree>
    <p:extLst>
      <p:ext uri="{BB962C8B-B14F-4D97-AF65-F5344CB8AC3E}">
        <p14:creationId xmlns:p14="http://schemas.microsoft.com/office/powerpoint/2010/main" val="315782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0C8649E-AADD-4957-AF83-9546F2453632}" type="slidenum">
              <a:rPr lang="en-AU" smtClean="0"/>
              <a:t>46</a:t>
            </a:fld>
            <a:endParaRPr lang="en-AU"/>
          </a:p>
        </p:txBody>
      </p:sp>
    </p:spTree>
    <p:extLst>
      <p:ext uri="{BB962C8B-B14F-4D97-AF65-F5344CB8AC3E}">
        <p14:creationId xmlns:p14="http://schemas.microsoft.com/office/powerpoint/2010/main" val="413872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0C8649E-AADD-4957-AF83-9546F2453632}" type="slidenum">
              <a:rPr lang="en-AU" smtClean="0"/>
              <a:t>49</a:t>
            </a:fld>
            <a:endParaRPr lang="en-AU"/>
          </a:p>
        </p:txBody>
      </p:sp>
    </p:spTree>
    <p:extLst>
      <p:ext uri="{BB962C8B-B14F-4D97-AF65-F5344CB8AC3E}">
        <p14:creationId xmlns:p14="http://schemas.microsoft.com/office/powerpoint/2010/main" val="101467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0C8649E-AADD-4957-AF83-9546F2453632}" type="slidenum">
              <a:rPr lang="en-AU" smtClean="0"/>
              <a:t>50</a:t>
            </a:fld>
            <a:endParaRPr lang="en-AU"/>
          </a:p>
        </p:txBody>
      </p:sp>
    </p:spTree>
    <p:extLst>
      <p:ext uri="{BB962C8B-B14F-4D97-AF65-F5344CB8AC3E}">
        <p14:creationId xmlns:p14="http://schemas.microsoft.com/office/powerpoint/2010/main" val="389452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0C8649E-AADD-4957-AF83-9546F2453632}" type="slidenum">
              <a:rPr lang="en-AU" smtClean="0"/>
              <a:t>64</a:t>
            </a:fld>
            <a:endParaRPr lang="en-AU"/>
          </a:p>
        </p:txBody>
      </p:sp>
    </p:spTree>
    <p:extLst>
      <p:ext uri="{BB962C8B-B14F-4D97-AF65-F5344CB8AC3E}">
        <p14:creationId xmlns:p14="http://schemas.microsoft.com/office/powerpoint/2010/main" val="93577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students to try question 41a</a:t>
            </a:r>
            <a:r>
              <a:rPr lang="en-US"/>
              <a:t>) from </a:t>
            </a:r>
            <a:r>
              <a:rPr lang="en-US" dirty="0"/>
              <a:t>the 2019 ATAR paper and question 39a) from the 2018 ATAR paper</a:t>
            </a:r>
            <a:endParaRPr lang="en-AU" dirty="0"/>
          </a:p>
        </p:txBody>
      </p:sp>
      <p:sp>
        <p:nvSpPr>
          <p:cNvPr id="4" name="Slide Number Placeholder 3"/>
          <p:cNvSpPr>
            <a:spLocks noGrp="1"/>
          </p:cNvSpPr>
          <p:nvPr>
            <p:ph type="sldNum" sz="quarter" idx="5"/>
          </p:nvPr>
        </p:nvSpPr>
        <p:spPr/>
        <p:txBody>
          <a:bodyPr/>
          <a:lstStyle/>
          <a:p>
            <a:fld id="{F0C8649E-AADD-4957-AF83-9546F2453632}" type="slidenum">
              <a:rPr lang="en-AU" smtClean="0"/>
              <a:t>71</a:t>
            </a:fld>
            <a:endParaRPr lang="en-AU"/>
          </a:p>
        </p:txBody>
      </p:sp>
    </p:spTree>
    <p:extLst>
      <p:ext uri="{BB962C8B-B14F-4D97-AF65-F5344CB8AC3E}">
        <p14:creationId xmlns:p14="http://schemas.microsoft.com/office/powerpoint/2010/main" val="1707380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Hydrogen bonding occurs between (say) the NH group on amino acid 1 and the C=O group on amino acid 1+4 (</a:t>
            </a:r>
            <a:r>
              <a:rPr lang="en-US" dirty="0" err="1"/>
              <a:t>ie</a:t>
            </a:r>
            <a:r>
              <a:rPr lang="en-US" dirty="0"/>
              <a:t> 5</a:t>
            </a:r>
            <a:r>
              <a:rPr lang="en-US" baseline="30000" dirty="0"/>
              <a:t>th</a:t>
            </a:r>
            <a:r>
              <a:rPr lang="en-US" dirty="0"/>
              <a:t>).</a:t>
            </a:r>
            <a:endParaRPr lang="en-AU" dirty="0"/>
          </a:p>
        </p:txBody>
      </p:sp>
      <p:sp>
        <p:nvSpPr>
          <p:cNvPr id="4" name="Slide Number Placeholder 3"/>
          <p:cNvSpPr>
            <a:spLocks noGrp="1"/>
          </p:cNvSpPr>
          <p:nvPr>
            <p:ph type="sldNum" sz="quarter" idx="5"/>
          </p:nvPr>
        </p:nvSpPr>
        <p:spPr/>
        <p:txBody>
          <a:bodyPr/>
          <a:lstStyle/>
          <a:p>
            <a:fld id="{F0C8649E-AADD-4957-AF83-9546F2453632}" type="slidenum">
              <a:rPr lang="en-AU" smtClean="0"/>
              <a:t>76</a:t>
            </a:fld>
            <a:endParaRPr lang="en-AU"/>
          </a:p>
        </p:txBody>
      </p:sp>
    </p:spTree>
    <p:extLst>
      <p:ext uri="{BB962C8B-B14F-4D97-AF65-F5344CB8AC3E}">
        <p14:creationId xmlns:p14="http://schemas.microsoft.com/office/powerpoint/2010/main" val="324435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latin typeface="Arial" panose="020B0604020202020204" pitchFamily="34" charset="0"/>
                <a:cs typeface="Arial" panose="020B0604020202020204" pitchFamily="34" charset="0"/>
              </a:rPr>
              <a:t>β</a:t>
            </a:r>
            <a:r>
              <a:rPr lang="en-AU" dirty="0"/>
              <a:t>-pleated sheets contain more hydrogen bonds than </a:t>
            </a:r>
            <a:r>
              <a:rPr lang="el-GR" dirty="0">
                <a:latin typeface="Arial" panose="020B0604020202020204" pitchFamily="34" charset="0"/>
                <a:cs typeface="Arial" panose="020B0604020202020204" pitchFamily="34" charset="0"/>
              </a:rPr>
              <a:t>α</a:t>
            </a:r>
            <a:r>
              <a:rPr lang="en-US" dirty="0">
                <a:latin typeface="Arial" panose="020B0604020202020204" pitchFamily="34" charset="0"/>
                <a:cs typeface="Arial" panose="020B0604020202020204" pitchFamily="34" charset="0"/>
              </a:rPr>
              <a:t>-helices and so are attributed more to the strength of the polymer.</a:t>
            </a:r>
            <a:endParaRPr lang="en-AU" dirty="0"/>
          </a:p>
        </p:txBody>
      </p:sp>
      <p:sp>
        <p:nvSpPr>
          <p:cNvPr id="4" name="Slide Number Placeholder 3"/>
          <p:cNvSpPr>
            <a:spLocks noGrp="1"/>
          </p:cNvSpPr>
          <p:nvPr>
            <p:ph type="sldNum" sz="quarter" idx="5"/>
          </p:nvPr>
        </p:nvSpPr>
        <p:spPr/>
        <p:txBody>
          <a:bodyPr/>
          <a:lstStyle/>
          <a:p>
            <a:fld id="{F0C8649E-AADD-4957-AF83-9546F2453632}" type="slidenum">
              <a:rPr lang="en-AU" smtClean="0"/>
              <a:t>78</a:t>
            </a:fld>
            <a:endParaRPr lang="en-AU"/>
          </a:p>
        </p:txBody>
      </p:sp>
    </p:spTree>
    <p:extLst>
      <p:ext uri="{BB962C8B-B14F-4D97-AF65-F5344CB8AC3E}">
        <p14:creationId xmlns:p14="http://schemas.microsoft.com/office/powerpoint/2010/main" val="306387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8.e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30.png"/><Relationship Id="rId5" Type="http://schemas.openxmlformats.org/officeDocument/2006/relationships/image" Target="../media/image26.emf"/><Relationship Id="rId10" Type="http://schemas.openxmlformats.org/officeDocument/2006/relationships/customXml" Target="../ink/ink2.xml"/><Relationship Id="rId4" Type="http://schemas.openxmlformats.org/officeDocument/2006/relationships/oleObject" Target="../embeddings/oleObject21.bin"/><Relationship Id="rId9"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1.e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30.emf"/><Relationship Id="rId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6.e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35.e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7.emf"/><Relationship Id="rId7" Type="http://schemas.openxmlformats.org/officeDocument/2006/relationships/image" Target="../media/image39.emf"/><Relationship Id="rId2"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33.bin"/><Relationship Id="rId5" Type="http://schemas.openxmlformats.org/officeDocument/2006/relationships/image" Target="../media/image38.emf"/><Relationship Id="rId4" Type="http://schemas.openxmlformats.org/officeDocument/2006/relationships/oleObject" Target="../embeddings/oleObject32.bin"/><Relationship Id="rId9" Type="http://schemas.openxmlformats.org/officeDocument/2006/relationships/image" Target="../media/image4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4.emf"/><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oleObject" Target="../embeddings/oleObject38.bin"/><Relationship Id="rId5" Type="http://schemas.openxmlformats.org/officeDocument/2006/relationships/image" Target="../media/image43.emf"/><Relationship Id="rId4"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48.emf"/><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oleObject" Target="../embeddings/oleObject42.bin"/><Relationship Id="rId5" Type="http://schemas.openxmlformats.org/officeDocument/2006/relationships/image" Target="../media/image47.emf"/><Relationship Id="rId4" Type="http://schemas.openxmlformats.org/officeDocument/2006/relationships/oleObject" Target="../embeddings/oleObject4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9.emf"/><Relationship Id="rId7" Type="http://schemas.openxmlformats.org/officeDocument/2006/relationships/image" Target="../media/image51.w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50.emf"/><Relationship Id="rId4" Type="http://schemas.openxmlformats.org/officeDocument/2006/relationships/oleObject" Target="../embeddings/oleObject44.bin"/><Relationship Id="rId9" Type="http://schemas.openxmlformats.org/officeDocument/2006/relationships/image" Target="../media/image52.w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54.emf"/><Relationship Id="rId7" Type="http://schemas.openxmlformats.org/officeDocument/2006/relationships/image" Target="../media/image56.emf"/><Relationship Id="rId2" Type="http://schemas.openxmlformats.org/officeDocument/2006/relationships/oleObject" Target="../embeddings/oleObject47.bin"/><Relationship Id="rId1" Type="http://schemas.openxmlformats.org/officeDocument/2006/relationships/slideLayout" Target="../slideLayouts/slideLayout2.xml"/><Relationship Id="rId6" Type="http://schemas.openxmlformats.org/officeDocument/2006/relationships/oleObject" Target="../embeddings/oleObject49.bin"/><Relationship Id="rId5" Type="http://schemas.openxmlformats.org/officeDocument/2006/relationships/image" Target="../media/image55.emf"/><Relationship Id="rId4" Type="http://schemas.openxmlformats.org/officeDocument/2006/relationships/oleObject" Target="../embeddings/oleObject48.bin"/><Relationship Id="rId9" Type="http://schemas.openxmlformats.org/officeDocument/2006/relationships/image" Target="../media/image5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oleObject" Target="../embeddings/oleObject5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emf"/><Relationship Id="rId7" Type="http://schemas.openxmlformats.org/officeDocument/2006/relationships/image" Target="../media/image61.emf"/><Relationship Id="rId2"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54.bin"/><Relationship Id="rId5" Type="http://schemas.openxmlformats.org/officeDocument/2006/relationships/image" Target="../media/image60.emf"/><Relationship Id="rId4" Type="http://schemas.openxmlformats.org/officeDocument/2006/relationships/oleObject" Target="../embeddings/oleObject53.bin"/></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56.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oleObject" Target="../embeddings/oleObject58.bin"/><Relationship Id="rId4" Type="http://schemas.openxmlformats.org/officeDocument/2006/relationships/image" Target="../media/image6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69.emf"/><Relationship Id="rId2"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oleObject" Target="../embeddings/oleObject61.bin"/><Relationship Id="rId5" Type="http://schemas.openxmlformats.org/officeDocument/2006/relationships/image" Target="../media/image68.emf"/><Relationship Id="rId4" Type="http://schemas.openxmlformats.org/officeDocument/2006/relationships/oleObject" Target="../embeddings/oleObject60.bin"/></Relationships>
</file>

<file path=ppt/slides/_rels/slide44.xml.rels><?xml version="1.0" encoding="UTF-8" standalone="yes"?>
<Relationships xmlns="http://schemas.openxmlformats.org/package/2006/relationships"><Relationship Id="rId3" Type="http://schemas.openxmlformats.org/officeDocument/2006/relationships/image" Target="../media/image68.emf"/><Relationship Id="rId7" Type="http://schemas.openxmlformats.org/officeDocument/2006/relationships/image" Target="../media/image71.emf"/><Relationship Id="rId2"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64.bin"/><Relationship Id="rId5" Type="http://schemas.openxmlformats.org/officeDocument/2006/relationships/image" Target="../media/image70.emf"/><Relationship Id="rId4" Type="http://schemas.openxmlformats.org/officeDocument/2006/relationships/oleObject" Target="../embeddings/oleObject63.bin"/></Relationships>
</file>

<file path=ppt/slides/_rels/slide45.xml.rels><?xml version="1.0" encoding="UTF-8" standalone="yes"?>
<Relationships xmlns="http://schemas.openxmlformats.org/package/2006/relationships"><Relationship Id="rId3" Type="http://schemas.openxmlformats.org/officeDocument/2006/relationships/image" Target="../media/image68.emf"/><Relationship Id="rId7" Type="http://schemas.openxmlformats.org/officeDocument/2006/relationships/image" Target="../media/image73.e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oleObject" Target="../embeddings/oleObject67.bin"/><Relationship Id="rId5" Type="http://schemas.openxmlformats.org/officeDocument/2006/relationships/image" Target="../media/image72.emf"/><Relationship Id="rId4" Type="http://schemas.openxmlformats.org/officeDocument/2006/relationships/oleObject" Target="../embeddings/oleObject66.bin"/></Relationships>
</file>

<file path=ppt/slides/_rels/slide46.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5.emf"/><Relationship Id="rId5" Type="http://schemas.openxmlformats.org/officeDocument/2006/relationships/oleObject" Target="../embeddings/oleObject69.bin"/><Relationship Id="rId4" Type="http://schemas.openxmlformats.org/officeDocument/2006/relationships/image" Target="../media/image74.emf"/></Relationships>
</file>

<file path=ppt/slides/_rels/slide47.xml.rels><?xml version="1.0" encoding="UTF-8" standalone="yes"?>
<Relationships xmlns="http://schemas.openxmlformats.org/package/2006/relationships"><Relationship Id="rId3" Type="http://schemas.openxmlformats.org/officeDocument/2006/relationships/image" Target="../media/image77.emf"/><Relationship Id="rId7" Type="http://schemas.openxmlformats.org/officeDocument/2006/relationships/image" Target="../media/image79.emf"/><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oleObject" Target="../embeddings/oleObject73.bin"/><Relationship Id="rId5" Type="http://schemas.openxmlformats.org/officeDocument/2006/relationships/image" Target="../media/image78.emf"/><Relationship Id="rId4" Type="http://schemas.openxmlformats.org/officeDocument/2006/relationships/oleObject" Target="../embeddings/oleObject72.bin"/></Relationships>
</file>

<file path=ppt/slides/_rels/slide48.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oleObject" Target="../embeddings/oleObject74.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oleObject" Target="../embeddings/oleObject76.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4.emf"/><Relationship Id="rId7" Type="http://schemas.openxmlformats.org/officeDocument/2006/relationships/image" Target="../media/image86.wmf"/><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9.bin"/><Relationship Id="rId5" Type="http://schemas.openxmlformats.org/officeDocument/2006/relationships/image" Target="../media/image85.emf"/><Relationship Id="rId4" Type="http://schemas.openxmlformats.org/officeDocument/2006/relationships/oleObject" Target="../embeddings/oleObject78.bin"/></Relationships>
</file>

<file path=ppt/slides/_rels/slide64.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8.wmf"/><Relationship Id="rId5" Type="http://schemas.openxmlformats.org/officeDocument/2006/relationships/oleObject" Target="../embeddings/oleObject81.bin"/><Relationship Id="rId4" Type="http://schemas.openxmlformats.org/officeDocument/2006/relationships/image" Target="../media/image87.wmf"/></Relationships>
</file>

<file path=ppt/slides/_rels/slide65.x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oleObject" Target="../embeddings/oleObject83.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image" Target="../media/image93.wmf"/><Relationship Id="rId5" Type="http://schemas.openxmlformats.org/officeDocument/2006/relationships/oleObject" Target="../embeddings/oleObject85.bin"/><Relationship Id="rId4" Type="http://schemas.openxmlformats.org/officeDocument/2006/relationships/image" Target="../media/image92.emf"/></Relationships>
</file>

<file path=ppt/slides/_rels/slide67.xml.rels><?xml version="1.0" encoding="UTF-8" standalone="yes"?>
<Relationships xmlns="http://schemas.openxmlformats.org/package/2006/relationships"><Relationship Id="rId3" Type="http://schemas.openxmlformats.org/officeDocument/2006/relationships/image" Target="../media/image94.emf"/><Relationship Id="rId7" Type="http://schemas.openxmlformats.org/officeDocument/2006/relationships/image" Target="../media/image96.emf"/><Relationship Id="rId2" Type="http://schemas.openxmlformats.org/officeDocument/2006/relationships/oleObject" Target="../embeddings/oleObject86.bin"/><Relationship Id="rId1" Type="http://schemas.openxmlformats.org/officeDocument/2006/relationships/slideLayout" Target="../slideLayouts/slideLayout2.xml"/><Relationship Id="rId6" Type="http://schemas.openxmlformats.org/officeDocument/2006/relationships/oleObject" Target="../embeddings/oleObject88.bin"/><Relationship Id="rId5" Type="http://schemas.openxmlformats.org/officeDocument/2006/relationships/image" Target="../media/image95.wmf"/><Relationship Id="rId4" Type="http://schemas.openxmlformats.org/officeDocument/2006/relationships/oleObject" Target="../embeddings/oleObject87.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image" Target="../media/image97.emf"/><Relationship Id="rId7" Type="http://schemas.openxmlformats.org/officeDocument/2006/relationships/image" Target="../media/image99.emf"/><Relationship Id="rId2" Type="http://schemas.openxmlformats.org/officeDocument/2006/relationships/oleObject" Target="../embeddings/oleObject89.bin"/><Relationship Id="rId1" Type="http://schemas.openxmlformats.org/officeDocument/2006/relationships/slideLayout" Target="../slideLayouts/slideLayout2.xml"/><Relationship Id="rId6" Type="http://schemas.openxmlformats.org/officeDocument/2006/relationships/oleObject" Target="../embeddings/oleObject91.bin"/><Relationship Id="rId5" Type="http://schemas.openxmlformats.org/officeDocument/2006/relationships/image" Target="../media/image98.emf"/><Relationship Id="rId4" Type="http://schemas.openxmlformats.org/officeDocument/2006/relationships/oleObject" Target="../embeddings/oleObject90.bin"/><Relationship Id="rId9" Type="http://schemas.openxmlformats.org/officeDocument/2006/relationships/image" Target="../media/image100.emf"/></Relationships>
</file>

<file path=ppt/slides/_rels/slide69.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oleObject" Target="../embeddings/oleObject9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7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72.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5.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slideLayout" Target="../slideLayouts/slideLayout2.xml"/><Relationship Id="rId1" Type="http://schemas.openxmlformats.org/officeDocument/2006/relationships/video" Target="https://www.youtube.com/embed/PeFdl6KmxYM?feature=oembed" TargetMode="External"/><Relationship Id="rId4" Type="http://schemas.openxmlformats.org/officeDocument/2006/relationships/hyperlink" Target="https://www.youtube.com/watch?v=PeFdl6KmxYM"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10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8.jpeg"/><Relationship Id="rId2" Type="http://schemas.openxmlformats.org/officeDocument/2006/relationships/slideLayout" Target="../slideLayouts/slideLayout2.xml"/><Relationship Id="rId1" Type="http://schemas.openxmlformats.org/officeDocument/2006/relationships/video" Target="https://www.youtube.com/embed/4SZ-s4Zq_rE?feature=oembed" TargetMode="External"/><Relationship Id="rId4" Type="http://schemas.openxmlformats.org/officeDocument/2006/relationships/hyperlink" Target="https://www.youtube.com/watch?v=4SZ-s4Zq_rE"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866" y="50152"/>
            <a:ext cx="9404723" cy="1082784"/>
          </a:xfrm>
        </p:spPr>
        <p:txBody>
          <a:bodyPr/>
          <a:lstStyle/>
          <a:p>
            <a:pPr algn="ctr"/>
            <a:r>
              <a:rPr lang="en-US" sz="5400" b="1" dirty="0">
                <a:solidFill>
                  <a:srgbClr val="FFFF00"/>
                </a:solidFill>
                <a:effectLst>
                  <a:reflection blurRad="6350" stA="55000" endA="300" endPos="45500" dir="5400000" sy="-100000" algn="bl" rotWithShape="0"/>
                </a:effectLst>
                <a:latin typeface="Perpetua Titling MT" panose="02020502060505020804" pitchFamily="18" charset="0"/>
              </a:rPr>
              <a:t>Organic Chemistry</a:t>
            </a:r>
            <a:endParaRPr lang="en-AU" sz="5400" b="1" dirty="0">
              <a:solidFill>
                <a:srgbClr val="FFFF00"/>
              </a:solidFill>
              <a:effectLst>
                <a:reflection blurRad="6350" stA="55000" endA="300" endPos="45500" dir="5400000" sy="-100000" algn="bl" rotWithShape="0"/>
              </a:effectLst>
              <a:latin typeface="Perpetua Titling MT" panose="02020502060505020804" pitchFamily="18" charset="0"/>
            </a:endParaRPr>
          </a:p>
        </p:txBody>
      </p:sp>
      <p:sp>
        <p:nvSpPr>
          <p:cNvPr id="3" name="Content Placeholder 2"/>
          <p:cNvSpPr>
            <a:spLocks noGrp="1"/>
          </p:cNvSpPr>
          <p:nvPr>
            <p:ph idx="1"/>
          </p:nvPr>
        </p:nvSpPr>
        <p:spPr>
          <a:xfrm>
            <a:off x="40257" y="1132936"/>
            <a:ext cx="11944709" cy="5026324"/>
          </a:xfrm>
        </p:spPr>
        <p:txBody>
          <a:bodyPr>
            <a:normAutofit/>
          </a:bodyPr>
          <a:lstStyle/>
          <a:p>
            <a:pPr marL="0" indent="0">
              <a:buNone/>
            </a:pPr>
            <a:r>
              <a:rPr lang="en-AU" sz="2800" b="1" dirty="0">
                <a:solidFill>
                  <a:srgbClr val="00B0F0"/>
                </a:solidFill>
              </a:rPr>
              <a:t>NOMENCLATURE (NAMING)</a:t>
            </a:r>
          </a:p>
          <a:p>
            <a:r>
              <a:rPr lang="en-AU" sz="2800" b="1" dirty="0">
                <a:solidFill>
                  <a:srgbClr val="FFFF00"/>
                </a:solidFill>
              </a:rPr>
              <a:t>Find the longest continuous carbon chain. Choose the stem name based on the number of carbon atoms in the longest continuous carbon chain.</a:t>
            </a:r>
          </a:p>
        </p:txBody>
      </p:sp>
      <p:graphicFrame>
        <p:nvGraphicFramePr>
          <p:cNvPr id="4" name="Table 3"/>
          <p:cNvGraphicFramePr>
            <a:graphicFrameLocks noGrp="1"/>
          </p:cNvGraphicFramePr>
          <p:nvPr>
            <p:extLst>
              <p:ext uri="{D42A27DB-BD31-4B8C-83A1-F6EECF244321}">
                <p14:modId xmlns:p14="http://schemas.microsoft.com/office/powerpoint/2010/main" val="4204323876"/>
              </p:ext>
            </p:extLst>
          </p:nvPr>
        </p:nvGraphicFramePr>
        <p:xfrm>
          <a:off x="4192539" y="2613548"/>
          <a:ext cx="3369951" cy="4120806"/>
        </p:xfrm>
        <a:graphic>
          <a:graphicData uri="http://schemas.openxmlformats.org/drawingml/2006/table">
            <a:tbl>
              <a:tblPr>
                <a:tableStyleId>{5C22544A-7EE6-4342-B048-85BDC9FD1C3A}</a:tableStyleId>
              </a:tblPr>
              <a:tblGrid>
                <a:gridCol w="1798557">
                  <a:extLst>
                    <a:ext uri="{9D8B030D-6E8A-4147-A177-3AD203B41FA5}">
                      <a16:colId xmlns:a16="http://schemas.microsoft.com/office/drawing/2014/main" val="3877853489"/>
                    </a:ext>
                  </a:extLst>
                </a:gridCol>
                <a:gridCol w="1571394">
                  <a:extLst>
                    <a:ext uri="{9D8B030D-6E8A-4147-A177-3AD203B41FA5}">
                      <a16:colId xmlns:a16="http://schemas.microsoft.com/office/drawing/2014/main" val="2484532398"/>
                    </a:ext>
                  </a:extLst>
                </a:gridCol>
              </a:tblGrid>
              <a:tr h="706846">
                <a:tc>
                  <a:txBody>
                    <a:bodyPr/>
                    <a:lstStyle/>
                    <a:p>
                      <a:pPr algn="ctr">
                        <a:lnSpc>
                          <a:spcPct val="115000"/>
                        </a:lnSpc>
                        <a:spcAft>
                          <a:spcPts val="0"/>
                        </a:spcAft>
                      </a:pPr>
                      <a:r>
                        <a:rPr lang="en-AU" sz="1800" b="1">
                          <a:effectLst/>
                        </a:rPr>
                        <a:t>Number of Carbons</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a:effectLst/>
                        </a:rPr>
                        <a:t>Stem Name</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378484"/>
                  </a:ext>
                </a:extLst>
              </a:tr>
              <a:tr h="341396">
                <a:tc>
                  <a:txBody>
                    <a:bodyPr/>
                    <a:lstStyle/>
                    <a:p>
                      <a:pPr algn="ctr">
                        <a:lnSpc>
                          <a:spcPct val="115000"/>
                        </a:lnSpc>
                        <a:spcAft>
                          <a:spcPts val="0"/>
                        </a:spcAft>
                      </a:pPr>
                      <a:r>
                        <a:rPr lang="en-AU" sz="1800" b="1" dirty="0">
                          <a:effectLst/>
                        </a:rPr>
                        <a:t>One</a:t>
                      </a:r>
                      <a:endParaRPr lang="en-AU"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dirty="0">
                          <a:effectLst/>
                        </a:rPr>
                        <a:t>meth-</a:t>
                      </a:r>
                      <a:endParaRPr lang="en-AU"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218212"/>
                  </a:ext>
                </a:extLst>
              </a:tr>
              <a:tr h="341396">
                <a:tc>
                  <a:txBody>
                    <a:bodyPr/>
                    <a:lstStyle/>
                    <a:p>
                      <a:pPr algn="ctr">
                        <a:lnSpc>
                          <a:spcPct val="115000"/>
                        </a:lnSpc>
                        <a:spcAft>
                          <a:spcPts val="0"/>
                        </a:spcAft>
                      </a:pPr>
                      <a:r>
                        <a:rPr lang="en-AU" sz="1800" b="1">
                          <a:effectLst/>
                        </a:rPr>
                        <a:t>Two</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a:effectLst/>
                        </a:rPr>
                        <a:t>eth-</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6613063"/>
                  </a:ext>
                </a:extLst>
              </a:tr>
              <a:tr h="341396">
                <a:tc>
                  <a:txBody>
                    <a:bodyPr/>
                    <a:lstStyle/>
                    <a:p>
                      <a:pPr algn="ctr">
                        <a:lnSpc>
                          <a:spcPct val="115000"/>
                        </a:lnSpc>
                        <a:spcAft>
                          <a:spcPts val="0"/>
                        </a:spcAft>
                      </a:pPr>
                      <a:r>
                        <a:rPr lang="en-AU" sz="1800" b="1">
                          <a:effectLst/>
                        </a:rPr>
                        <a:t>Three</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dirty="0">
                          <a:effectLst/>
                        </a:rPr>
                        <a:t>prop-</a:t>
                      </a:r>
                      <a:endParaRPr lang="en-AU"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4720375"/>
                  </a:ext>
                </a:extLst>
              </a:tr>
              <a:tr h="341396">
                <a:tc>
                  <a:txBody>
                    <a:bodyPr/>
                    <a:lstStyle/>
                    <a:p>
                      <a:pPr algn="ctr">
                        <a:lnSpc>
                          <a:spcPct val="115000"/>
                        </a:lnSpc>
                        <a:spcAft>
                          <a:spcPts val="0"/>
                        </a:spcAft>
                      </a:pPr>
                      <a:r>
                        <a:rPr lang="en-AU" sz="1800" b="1">
                          <a:effectLst/>
                        </a:rPr>
                        <a:t>Four</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a:effectLst/>
                        </a:rPr>
                        <a:t>but-</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349037"/>
                  </a:ext>
                </a:extLst>
              </a:tr>
              <a:tr h="341396">
                <a:tc>
                  <a:txBody>
                    <a:bodyPr/>
                    <a:lstStyle/>
                    <a:p>
                      <a:pPr algn="ctr">
                        <a:lnSpc>
                          <a:spcPct val="115000"/>
                        </a:lnSpc>
                        <a:spcAft>
                          <a:spcPts val="0"/>
                        </a:spcAft>
                      </a:pPr>
                      <a:r>
                        <a:rPr lang="en-AU" sz="1800" b="1">
                          <a:effectLst/>
                        </a:rPr>
                        <a:t>Five</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a:effectLst/>
                        </a:rPr>
                        <a:t>pent-</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6752613"/>
                  </a:ext>
                </a:extLst>
              </a:tr>
              <a:tr h="341396">
                <a:tc>
                  <a:txBody>
                    <a:bodyPr/>
                    <a:lstStyle/>
                    <a:p>
                      <a:pPr algn="ctr">
                        <a:lnSpc>
                          <a:spcPct val="115000"/>
                        </a:lnSpc>
                        <a:spcAft>
                          <a:spcPts val="0"/>
                        </a:spcAft>
                      </a:pPr>
                      <a:r>
                        <a:rPr lang="en-AU" sz="1800" b="1">
                          <a:effectLst/>
                        </a:rPr>
                        <a:t>Six</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a:effectLst/>
                        </a:rPr>
                        <a:t>hex-</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1482723"/>
                  </a:ext>
                </a:extLst>
              </a:tr>
              <a:tr h="341396">
                <a:tc>
                  <a:txBody>
                    <a:bodyPr/>
                    <a:lstStyle/>
                    <a:p>
                      <a:pPr algn="ctr">
                        <a:lnSpc>
                          <a:spcPct val="115000"/>
                        </a:lnSpc>
                        <a:spcAft>
                          <a:spcPts val="0"/>
                        </a:spcAft>
                      </a:pPr>
                      <a:r>
                        <a:rPr lang="en-AU" sz="1800" b="1">
                          <a:effectLst/>
                        </a:rPr>
                        <a:t>Seven</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a:effectLst/>
                        </a:rPr>
                        <a:t>hept-</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6737347"/>
                  </a:ext>
                </a:extLst>
              </a:tr>
              <a:tr h="341396">
                <a:tc>
                  <a:txBody>
                    <a:bodyPr/>
                    <a:lstStyle/>
                    <a:p>
                      <a:pPr algn="ctr">
                        <a:lnSpc>
                          <a:spcPct val="115000"/>
                        </a:lnSpc>
                        <a:spcAft>
                          <a:spcPts val="0"/>
                        </a:spcAft>
                      </a:pPr>
                      <a:r>
                        <a:rPr lang="en-AU" sz="1800" b="1">
                          <a:effectLst/>
                        </a:rPr>
                        <a:t>Eight</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a:effectLst/>
                        </a:rPr>
                        <a:t>oct-</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0719014"/>
                  </a:ext>
                </a:extLst>
              </a:tr>
              <a:tr h="341396">
                <a:tc>
                  <a:txBody>
                    <a:bodyPr/>
                    <a:lstStyle/>
                    <a:p>
                      <a:pPr algn="ctr">
                        <a:lnSpc>
                          <a:spcPct val="115000"/>
                        </a:lnSpc>
                        <a:spcAft>
                          <a:spcPts val="0"/>
                        </a:spcAft>
                      </a:pPr>
                      <a:r>
                        <a:rPr lang="en-AU" sz="1800" b="1">
                          <a:effectLst/>
                        </a:rPr>
                        <a:t>Nine</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a:effectLst/>
                        </a:rPr>
                        <a:t>non-</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7021350"/>
                  </a:ext>
                </a:extLst>
              </a:tr>
              <a:tr h="341396">
                <a:tc>
                  <a:txBody>
                    <a:bodyPr/>
                    <a:lstStyle/>
                    <a:p>
                      <a:pPr algn="ctr">
                        <a:lnSpc>
                          <a:spcPct val="115000"/>
                        </a:lnSpc>
                        <a:spcAft>
                          <a:spcPts val="0"/>
                        </a:spcAft>
                      </a:pPr>
                      <a:r>
                        <a:rPr lang="en-AU" sz="1800" b="1">
                          <a:effectLst/>
                        </a:rPr>
                        <a:t>Ten</a:t>
                      </a:r>
                      <a:endParaRPr lang="en-AU"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AU" sz="1800" b="1" dirty="0" err="1">
                          <a:effectLst/>
                        </a:rPr>
                        <a:t>dec</a:t>
                      </a:r>
                      <a:r>
                        <a:rPr lang="en-AU" sz="1800" b="1" dirty="0">
                          <a:effectLst/>
                        </a:rPr>
                        <a:t>-</a:t>
                      </a:r>
                      <a:endParaRPr lang="en-AU"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479640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D633796-D198-4D1B-8B19-5C526A3D0494}"/>
                  </a:ext>
                </a:extLst>
              </p14:cNvPr>
              <p14:cNvContentPartPr/>
              <p14:nvPr/>
            </p14:nvContentPartPr>
            <p14:xfrm>
              <a:off x="6401512" y="-733370"/>
              <a:ext cx="25560" cy="75600"/>
            </p14:xfrm>
          </p:contentPart>
        </mc:Choice>
        <mc:Fallback xmlns="">
          <p:pic>
            <p:nvPicPr>
              <p:cNvPr id="5" name="Ink 4">
                <a:extLst>
                  <a:ext uri="{FF2B5EF4-FFF2-40B4-BE49-F238E27FC236}">
                    <a16:creationId xmlns:a16="http://schemas.microsoft.com/office/drawing/2014/main" id="{ED633796-D198-4D1B-8B19-5C526A3D0494}"/>
                  </a:ext>
                </a:extLst>
              </p:cNvPr>
              <p:cNvPicPr/>
              <p:nvPr/>
            </p:nvPicPr>
            <p:blipFill>
              <a:blip r:embed="rId3"/>
              <a:stretch>
                <a:fillRect/>
              </a:stretch>
            </p:blipFill>
            <p:spPr>
              <a:xfrm>
                <a:off x="6392512" y="-742010"/>
                <a:ext cx="43200" cy="93240"/>
              </a:xfrm>
              <a:prstGeom prst="rect">
                <a:avLst/>
              </a:prstGeom>
            </p:spPr>
          </p:pic>
        </mc:Fallback>
      </mc:AlternateContent>
    </p:spTree>
    <p:extLst>
      <p:ext uri="{BB962C8B-B14F-4D97-AF65-F5344CB8AC3E}">
        <p14:creationId xmlns:p14="http://schemas.microsoft.com/office/powerpoint/2010/main" val="31820229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1085"/>
            <a:ext cx="10545661" cy="41275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i="1" dirty="0">
                <a:solidFill>
                  <a:srgbClr val="FFFF00"/>
                </a:solidFill>
              </a:rPr>
              <a:t>Cis/trans</a:t>
            </a:r>
            <a:r>
              <a:rPr lang="en-AU" sz="2800" b="1" dirty="0">
                <a:solidFill>
                  <a:srgbClr val="FFFF00"/>
                </a:solidFill>
              </a:rPr>
              <a:t> (geometric) isomers exist where they have the same molecular and structural formula but different spatial arrangement of the atoms about the double bond (due to the inability of rotation to occur around a double bond). </a:t>
            </a:r>
            <a:r>
              <a:rPr lang="en-AU" sz="2800" b="1" i="1" dirty="0">
                <a:solidFill>
                  <a:srgbClr val="FFFF00"/>
                </a:solidFill>
              </a:rPr>
              <a:t>Cis/trans</a:t>
            </a:r>
            <a:r>
              <a:rPr lang="en-AU" sz="2800" b="1" dirty="0">
                <a:solidFill>
                  <a:srgbClr val="FFFF00"/>
                </a:solidFill>
              </a:rPr>
              <a:t> isomerism can only exist if both carbon atoms on the double bond have two different groups attached. If </a:t>
            </a:r>
            <a:r>
              <a:rPr lang="en-AU" sz="2800" b="1" i="1" dirty="0">
                <a:solidFill>
                  <a:srgbClr val="FFFF00"/>
                </a:solidFill>
              </a:rPr>
              <a:t>cis/trans</a:t>
            </a:r>
            <a:r>
              <a:rPr lang="en-AU" sz="2800" b="1" dirty="0">
                <a:solidFill>
                  <a:srgbClr val="FFFF00"/>
                </a:solidFill>
              </a:rPr>
              <a:t> isomerism is present, this is indicated by including either </a:t>
            </a:r>
            <a:r>
              <a:rPr lang="en-AU" sz="2800" b="1" i="1" dirty="0">
                <a:solidFill>
                  <a:srgbClr val="FFFF00"/>
                </a:solidFill>
              </a:rPr>
              <a:t>cis-</a:t>
            </a:r>
            <a:r>
              <a:rPr lang="en-AU" sz="2800" b="1" dirty="0">
                <a:solidFill>
                  <a:srgbClr val="FFFF00"/>
                </a:solidFill>
              </a:rPr>
              <a:t> or </a:t>
            </a:r>
            <a:r>
              <a:rPr lang="en-AU" sz="2800" b="1" i="1" dirty="0">
                <a:solidFill>
                  <a:srgbClr val="FFFF00"/>
                </a:solidFill>
              </a:rPr>
              <a:t>trans-</a:t>
            </a:r>
            <a:r>
              <a:rPr lang="en-AU" sz="2800" b="1" dirty="0">
                <a:solidFill>
                  <a:srgbClr val="FFFF00"/>
                </a:solidFill>
              </a:rPr>
              <a:t> at the beginning of the compounds name.</a:t>
            </a:r>
            <a:endParaRPr lang="en-AU" sz="4400" b="1" dirty="0">
              <a:solidFill>
                <a:srgbClr val="FFFF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735428149"/>
              </p:ext>
            </p:extLst>
          </p:nvPr>
        </p:nvGraphicFramePr>
        <p:xfrm>
          <a:off x="94819" y="4089022"/>
          <a:ext cx="3923000" cy="1676635"/>
        </p:xfrm>
        <a:graphic>
          <a:graphicData uri="http://schemas.openxmlformats.org/presentationml/2006/ole">
            <mc:AlternateContent xmlns:mc="http://schemas.openxmlformats.org/markup-compatibility/2006">
              <mc:Choice xmlns:v="urn:schemas-microsoft-com:vml" Requires="v">
                <p:oleObj r:id="rId2" imgW="3061440" imgH="1308600" progId="">
                  <p:embed/>
                </p:oleObj>
              </mc:Choice>
              <mc:Fallback>
                <p:oleObj r:id="rId2" imgW="3061440" imgH="130860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19" y="4089022"/>
                        <a:ext cx="3923000" cy="1676635"/>
                      </a:xfrm>
                      <a:prstGeom prst="rect">
                        <a:avLst/>
                      </a:prstGeom>
                      <a:solidFill>
                        <a:schemeClr val="tx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32280071"/>
              </p:ext>
            </p:extLst>
          </p:nvPr>
        </p:nvGraphicFramePr>
        <p:xfrm>
          <a:off x="4059573" y="4590401"/>
          <a:ext cx="3764615" cy="2170403"/>
        </p:xfrm>
        <a:graphic>
          <a:graphicData uri="http://schemas.openxmlformats.org/presentationml/2006/ole">
            <mc:AlternateContent xmlns:mc="http://schemas.openxmlformats.org/markup-compatibility/2006">
              <mc:Choice xmlns:v="urn:schemas-microsoft-com:vml" Requires="v">
                <p:oleObj r:id="rId4" imgW="3086640" imgH="1778400" progId="">
                  <p:embed/>
                </p:oleObj>
              </mc:Choice>
              <mc:Fallback>
                <p:oleObj r:id="rId4" imgW="3086640" imgH="177840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9573" y="4590401"/>
                        <a:ext cx="3764615" cy="2170403"/>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60489901"/>
              </p:ext>
            </p:extLst>
          </p:nvPr>
        </p:nvGraphicFramePr>
        <p:xfrm>
          <a:off x="7867222" y="3555621"/>
          <a:ext cx="4279617" cy="2366907"/>
        </p:xfrm>
        <a:graphic>
          <a:graphicData uri="http://schemas.openxmlformats.org/presentationml/2006/ole">
            <mc:AlternateContent xmlns:mc="http://schemas.openxmlformats.org/markup-compatibility/2006">
              <mc:Choice xmlns:v="urn:schemas-microsoft-com:vml" Requires="v">
                <p:oleObj r:id="rId6" imgW="3213720" imgH="1778400" progId="">
                  <p:embed/>
                </p:oleObj>
              </mc:Choice>
              <mc:Fallback>
                <p:oleObj r:id="rId6" imgW="3213720" imgH="1778400" progId="">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7222" y="3555621"/>
                        <a:ext cx="4279617" cy="236690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5708815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0" y="4884742"/>
            <a:ext cx="12132006" cy="181494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Alkenes undergo </a:t>
            </a:r>
            <a:r>
              <a:rPr lang="en-AU" sz="2800" b="1" dirty="0">
                <a:solidFill>
                  <a:srgbClr val="00FF00"/>
                </a:solidFill>
              </a:rPr>
              <a:t>addition reactions</a:t>
            </a:r>
            <a:r>
              <a:rPr lang="en-AU" sz="2800" b="1" dirty="0">
                <a:solidFill>
                  <a:srgbClr val="FFFF00"/>
                </a:solidFill>
              </a:rPr>
              <a:t> where two atoms are added across the double bond (converting it to a single bond). Reactions include:</a:t>
            </a:r>
          </a:p>
        </p:txBody>
      </p:sp>
      <p:sp>
        <p:nvSpPr>
          <p:cNvPr id="9" name="Content Placeholder 2"/>
          <p:cNvSpPr txBox="1">
            <a:spLocks/>
          </p:cNvSpPr>
          <p:nvPr/>
        </p:nvSpPr>
        <p:spPr>
          <a:xfrm>
            <a:off x="11503" y="1086"/>
            <a:ext cx="10950146" cy="18831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The intermolecular force present in alkenes is </a:t>
            </a:r>
            <a:r>
              <a:rPr lang="en-AU" sz="2800" b="1" dirty="0">
                <a:solidFill>
                  <a:srgbClr val="00FF00"/>
                </a:solidFill>
              </a:rPr>
              <a:t>dispersion forces</a:t>
            </a:r>
            <a:r>
              <a:rPr lang="en-AU" sz="2800" b="1" dirty="0">
                <a:solidFill>
                  <a:srgbClr val="FFFF00"/>
                </a:solidFill>
              </a:rPr>
              <a:t> and their melting and boiling points tend to be slightly lower than their counterpart alkanes. This is because due to their stereochemistry they are not able to pack as close to each other </a:t>
            </a:r>
            <a:r>
              <a:rPr lang="en-AU" sz="2800" b="1">
                <a:solidFill>
                  <a:srgbClr val="FFFF00"/>
                </a:solidFill>
              </a:rPr>
              <a:t>as alkanes</a:t>
            </a:r>
            <a:r>
              <a:rPr lang="en-AU" sz="2800" b="1" dirty="0">
                <a:solidFill>
                  <a:srgbClr val="FFFF00"/>
                </a:solidFill>
              </a:rPr>
              <a:t>.</a:t>
            </a:r>
            <a:endParaRPr lang="en-AU" sz="4400" b="1" dirty="0">
              <a:solidFill>
                <a:srgbClr val="FFFF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50407478"/>
              </p:ext>
            </p:extLst>
          </p:nvPr>
        </p:nvGraphicFramePr>
        <p:xfrm>
          <a:off x="2033292" y="2187944"/>
          <a:ext cx="8065421" cy="2640704"/>
        </p:xfrm>
        <a:graphic>
          <a:graphicData uri="http://schemas.openxmlformats.org/drawingml/2006/table">
            <a:tbl>
              <a:tblPr firstRow="1" firstCol="1" bandRow="1">
                <a:tableStyleId>{5C22544A-7EE6-4342-B048-85BDC9FD1C3A}</a:tableStyleId>
              </a:tblPr>
              <a:tblGrid>
                <a:gridCol w="2245960">
                  <a:extLst>
                    <a:ext uri="{9D8B030D-6E8A-4147-A177-3AD203B41FA5}">
                      <a16:colId xmlns:a16="http://schemas.microsoft.com/office/drawing/2014/main" val="1530469981"/>
                    </a:ext>
                  </a:extLst>
                </a:gridCol>
                <a:gridCol w="3038107">
                  <a:extLst>
                    <a:ext uri="{9D8B030D-6E8A-4147-A177-3AD203B41FA5}">
                      <a16:colId xmlns:a16="http://schemas.microsoft.com/office/drawing/2014/main" val="374532351"/>
                    </a:ext>
                  </a:extLst>
                </a:gridCol>
                <a:gridCol w="2781354">
                  <a:extLst>
                    <a:ext uri="{9D8B030D-6E8A-4147-A177-3AD203B41FA5}">
                      <a16:colId xmlns:a16="http://schemas.microsoft.com/office/drawing/2014/main" val="2056747893"/>
                    </a:ext>
                  </a:extLst>
                </a:gridCol>
              </a:tblGrid>
              <a:tr h="1015268">
                <a:tc>
                  <a:txBody>
                    <a:bodyPr/>
                    <a:lstStyle/>
                    <a:p>
                      <a:pPr algn="ctr">
                        <a:lnSpc>
                          <a:spcPct val="115000"/>
                        </a:lnSpc>
                        <a:spcAft>
                          <a:spcPts val="0"/>
                        </a:spcAft>
                        <a:tabLst>
                          <a:tab pos="2865755" algn="ctr"/>
                          <a:tab pos="5731510" algn="r"/>
                          <a:tab pos="457200" algn="l"/>
                        </a:tabLst>
                      </a:pPr>
                      <a:r>
                        <a:rPr lang="en-AU" sz="2400" dirty="0">
                          <a:effectLst/>
                        </a:rPr>
                        <a:t>Compound</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Melting Point (°C)</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Boiling Point (°C)</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1495956"/>
                  </a:ext>
                </a:extLst>
              </a:tr>
              <a:tr h="541812">
                <a:tc>
                  <a:txBody>
                    <a:bodyPr/>
                    <a:lstStyle/>
                    <a:p>
                      <a:pPr algn="ctr">
                        <a:lnSpc>
                          <a:spcPct val="115000"/>
                        </a:lnSpc>
                        <a:spcAft>
                          <a:spcPts val="0"/>
                        </a:spcAft>
                        <a:tabLst>
                          <a:tab pos="2865755" algn="ctr"/>
                          <a:tab pos="5731510" algn="r"/>
                          <a:tab pos="457200" algn="l"/>
                        </a:tabLst>
                      </a:pPr>
                      <a:r>
                        <a:rPr lang="en-AU" sz="2400">
                          <a:effectLst/>
                        </a:rPr>
                        <a:t>propene</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a:effectLst/>
                        </a:rPr>
                        <a:t>‒188.2</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a:effectLst/>
                        </a:rPr>
                        <a:t>‒47.6</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9009268"/>
                  </a:ext>
                </a:extLst>
              </a:tr>
              <a:tr h="541812">
                <a:tc>
                  <a:txBody>
                    <a:bodyPr/>
                    <a:lstStyle/>
                    <a:p>
                      <a:pPr algn="ctr">
                        <a:lnSpc>
                          <a:spcPct val="115000"/>
                        </a:lnSpc>
                        <a:spcAft>
                          <a:spcPts val="0"/>
                        </a:spcAft>
                        <a:tabLst>
                          <a:tab pos="2865755" algn="ctr"/>
                          <a:tab pos="5731510" algn="r"/>
                          <a:tab pos="457200" algn="l"/>
                        </a:tabLst>
                      </a:pPr>
                      <a:r>
                        <a:rPr lang="en-AU" sz="2400">
                          <a:effectLst/>
                        </a:rPr>
                        <a:t>but-1-ene</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‒185.0</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a:effectLst/>
                        </a:rPr>
                        <a:t>‒6.7</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9341"/>
                  </a:ext>
                </a:extLst>
              </a:tr>
              <a:tr h="541812">
                <a:tc>
                  <a:txBody>
                    <a:bodyPr/>
                    <a:lstStyle/>
                    <a:p>
                      <a:pPr algn="ctr">
                        <a:lnSpc>
                          <a:spcPct val="115000"/>
                        </a:lnSpc>
                        <a:spcAft>
                          <a:spcPts val="0"/>
                        </a:spcAft>
                        <a:tabLst>
                          <a:tab pos="2865755" algn="ctr"/>
                          <a:tab pos="5731510" algn="r"/>
                          <a:tab pos="457200" algn="l"/>
                        </a:tabLst>
                      </a:pPr>
                      <a:r>
                        <a:rPr lang="en-AU" sz="2400">
                          <a:effectLst/>
                        </a:rPr>
                        <a:t>pent-1-ene</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a:effectLst/>
                        </a:rPr>
                        <a:t>‒165.2</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30.0</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8644074"/>
                  </a:ext>
                </a:extLst>
              </a:tr>
            </a:tbl>
          </a:graphicData>
        </a:graphic>
      </p:graphicFrame>
    </p:spTree>
    <p:extLst>
      <p:ext uri="{BB962C8B-B14F-4D97-AF65-F5344CB8AC3E}">
        <p14:creationId xmlns:p14="http://schemas.microsoft.com/office/powerpoint/2010/main" val="41675818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18432" y="2687787"/>
            <a:ext cx="12132006" cy="114299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Halogenation – reaction with a halogen. This is a classic chemical test to distinguish an alkene from other organic compounds. E.g.</a:t>
            </a:r>
          </a:p>
        </p:txBody>
      </p:sp>
      <p:sp>
        <p:nvSpPr>
          <p:cNvPr id="9" name="Content Placeholder 2"/>
          <p:cNvSpPr txBox="1">
            <a:spLocks/>
          </p:cNvSpPr>
          <p:nvPr/>
        </p:nvSpPr>
        <p:spPr>
          <a:xfrm>
            <a:off x="11503" y="1086"/>
            <a:ext cx="10545661" cy="10241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Hydrogenation – reaction with hydrogen gas and a Ni, Pt or </a:t>
            </a:r>
            <a:r>
              <a:rPr lang="en-AU" sz="2800" b="1" dirty="0" err="1">
                <a:solidFill>
                  <a:srgbClr val="FFFF00"/>
                </a:solidFill>
              </a:rPr>
              <a:t>Pd</a:t>
            </a:r>
            <a:r>
              <a:rPr lang="en-AU" sz="2800" b="1" dirty="0">
                <a:solidFill>
                  <a:srgbClr val="FFFF00"/>
                </a:solidFill>
              </a:rPr>
              <a:t> catalyst. E.g. </a:t>
            </a:r>
            <a:endParaRPr lang="en-AU" sz="54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70835702"/>
              </p:ext>
            </p:extLst>
          </p:nvPr>
        </p:nvGraphicFramePr>
        <p:xfrm>
          <a:off x="1162367" y="1239982"/>
          <a:ext cx="9266944" cy="1154545"/>
        </p:xfrm>
        <a:graphic>
          <a:graphicData uri="http://schemas.openxmlformats.org/presentationml/2006/ole">
            <mc:AlternateContent xmlns:mc="http://schemas.openxmlformats.org/markup-compatibility/2006">
              <mc:Choice xmlns:v="urn:schemas-microsoft-com:vml" Requires="v">
                <p:oleObj r:id="rId2" imgW="5131800" imgH="635040" progId="">
                  <p:embed/>
                </p:oleObj>
              </mc:Choice>
              <mc:Fallback>
                <p:oleObj r:id="rId2" imgW="5131800" imgH="63504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367" y="1239982"/>
                        <a:ext cx="9266944" cy="1154545"/>
                      </a:xfrm>
                      <a:prstGeom prst="rect">
                        <a:avLst/>
                      </a:prstGeom>
                      <a:solidFill>
                        <a:schemeClr val="tx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00768531"/>
              </p:ext>
            </p:extLst>
          </p:nvPr>
        </p:nvGraphicFramePr>
        <p:xfrm>
          <a:off x="1299172" y="4057078"/>
          <a:ext cx="9130139" cy="1333362"/>
        </p:xfrm>
        <a:graphic>
          <a:graphicData uri="http://schemas.openxmlformats.org/presentationml/2006/ole">
            <mc:AlternateContent xmlns:mc="http://schemas.openxmlformats.org/markup-compatibility/2006">
              <mc:Choice xmlns:v="urn:schemas-microsoft-com:vml" Requires="v">
                <p:oleObj r:id="rId4" imgW="5131800" imgH="749520" progId="">
                  <p:embed/>
                </p:oleObj>
              </mc:Choice>
              <mc:Fallback>
                <p:oleObj r:id="rId4" imgW="5131800" imgH="74952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172" y="4057078"/>
                        <a:ext cx="9130139" cy="1333362"/>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6406364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1085"/>
            <a:ext cx="10545661" cy="30746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err="1">
                <a:solidFill>
                  <a:srgbClr val="FFFF00"/>
                </a:solidFill>
              </a:rPr>
              <a:t>Hydrohalogenation</a:t>
            </a:r>
            <a:r>
              <a:rPr lang="en-AU" sz="2800" b="1" dirty="0">
                <a:solidFill>
                  <a:srgbClr val="FFFF00"/>
                </a:solidFill>
              </a:rPr>
              <a:t> – reaction with a hydrogen halide. In this case Markovnikov’s rule may need to be followed (the hydrogen will be added to the carbon across the double bond that already possesses the most hydrogens. If both carbons have the same number of hydrogens, a 50/50 mixture of both possible compounds will be produced). E.g.</a:t>
            </a:r>
            <a:endParaRPr lang="en-AU" sz="6600" b="1" dirty="0">
              <a:solidFill>
                <a:srgbClr val="FFFF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64271704"/>
              </p:ext>
            </p:extLst>
          </p:nvPr>
        </p:nvGraphicFramePr>
        <p:xfrm>
          <a:off x="3226935" y="2819404"/>
          <a:ext cx="8481836" cy="1238684"/>
        </p:xfrm>
        <a:graphic>
          <a:graphicData uri="http://schemas.openxmlformats.org/presentationml/2006/ole">
            <mc:AlternateContent xmlns:mc="http://schemas.openxmlformats.org/markup-compatibility/2006">
              <mc:Choice xmlns:v="urn:schemas-microsoft-com:vml" Requires="v">
                <p:oleObj r:id="rId2" imgW="5131800" imgH="749520" progId="">
                  <p:embed/>
                </p:oleObj>
              </mc:Choice>
              <mc:Fallback>
                <p:oleObj r:id="rId2" imgW="5131800" imgH="749520" progId="">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935" y="2819404"/>
                        <a:ext cx="8481836" cy="1238684"/>
                      </a:xfrm>
                      <a:prstGeom prst="rect">
                        <a:avLst/>
                      </a:prstGeom>
                      <a:solidFill>
                        <a:schemeClr val="tx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08458934"/>
              </p:ext>
            </p:extLst>
          </p:nvPr>
        </p:nvGraphicFramePr>
        <p:xfrm>
          <a:off x="70746" y="4461164"/>
          <a:ext cx="12017349" cy="2105891"/>
        </p:xfrm>
        <a:graphic>
          <a:graphicData uri="http://schemas.openxmlformats.org/presentationml/2006/ole">
            <mc:AlternateContent xmlns:mc="http://schemas.openxmlformats.org/markup-compatibility/2006">
              <mc:Choice xmlns:v="urn:schemas-microsoft-com:vml" Requires="v">
                <p:oleObj r:id="rId4" imgW="8688600" imgH="1524240" progId="">
                  <p:embed/>
                </p:oleObj>
              </mc:Choice>
              <mc:Fallback>
                <p:oleObj r:id="rId4" imgW="8688600" imgH="152424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46" y="4461164"/>
                        <a:ext cx="12017349" cy="2105891"/>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2364108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1086"/>
            <a:ext cx="10545661" cy="10241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Hydration – reaction with water (Markovnikov’s rule comes into play). E.g. </a:t>
            </a:r>
            <a:endParaRPr lang="en-AU" sz="5400" b="1" dirty="0">
              <a:solidFill>
                <a:srgbClr val="FFFF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504122312"/>
              </p:ext>
            </p:extLst>
          </p:nvPr>
        </p:nvGraphicFramePr>
        <p:xfrm>
          <a:off x="905308" y="1731819"/>
          <a:ext cx="9719874" cy="1360632"/>
        </p:xfrm>
        <a:graphic>
          <a:graphicData uri="http://schemas.openxmlformats.org/presentationml/2006/ole">
            <mc:AlternateContent xmlns:mc="http://schemas.openxmlformats.org/markup-compatibility/2006">
              <mc:Choice xmlns:v="urn:schemas-microsoft-com:vml" Requires="v">
                <p:oleObj r:id="rId2" imgW="5474880" imgH="762120" progId="">
                  <p:embed/>
                </p:oleObj>
              </mc:Choice>
              <mc:Fallback>
                <p:oleObj r:id="rId2" imgW="5474880" imgH="76212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308" y="1731819"/>
                        <a:ext cx="9719874" cy="1360632"/>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5546393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0" y="2424549"/>
            <a:ext cx="12132006" cy="8312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For example:</a:t>
            </a:r>
          </a:p>
        </p:txBody>
      </p:sp>
      <p:sp>
        <p:nvSpPr>
          <p:cNvPr id="9" name="Content Placeholder 2"/>
          <p:cNvSpPr txBox="1">
            <a:spLocks/>
          </p:cNvSpPr>
          <p:nvPr/>
        </p:nvSpPr>
        <p:spPr>
          <a:xfrm>
            <a:off x="11503" y="1086"/>
            <a:ext cx="10545661" cy="23541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ALCOHOLS</a:t>
            </a:r>
          </a:p>
          <a:p>
            <a:pPr lvl="0"/>
            <a:r>
              <a:rPr lang="en-AU" sz="2800" b="1" dirty="0">
                <a:solidFill>
                  <a:srgbClr val="FFFF00"/>
                </a:solidFill>
              </a:rPr>
              <a:t>Contain the functional group </a:t>
            </a:r>
            <a:r>
              <a:rPr lang="en-AU" sz="2800" b="1" dirty="0">
                <a:solidFill>
                  <a:srgbClr val="00FF00"/>
                </a:solidFill>
              </a:rPr>
              <a:t>‒OH (hydroxyl)</a:t>
            </a:r>
          </a:p>
          <a:p>
            <a:r>
              <a:rPr lang="en-AU" sz="2800" b="1" dirty="0">
                <a:solidFill>
                  <a:srgbClr val="FFFF00"/>
                </a:solidFill>
              </a:rPr>
              <a:t>Names end with the suffix </a:t>
            </a:r>
            <a:r>
              <a:rPr lang="en-AU" sz="2800" b="1" dirty="0">
                <a:solidFill>
                  <a:srgbClr val="00FF00"/>
                </a:solidFill>
              </a:rPr>
              <a:t>–</a:t>
            </a:r>
            <a:r>
              <a:rPr lang="en-AU" sz="2800" b="1" dirty="0" err="1">
                <a:solidFill>
                  <a:srgbClr val="00FF00"/>
                </a:solidFill>
              </a:rPr>
              <a:t>ol</a:t>
            </a:r>
            <a:r>
              <a:rPr lang="en-AU" sz="2800" b="1" dirty="0">
                <a:solidFill>
                  <a:srgbClr val="FFFF00"/>
                </a:solidFill>
              </a:rPr>
              <a:t>.</a:t>
            </a:r>
            <a:endParaRPr lang="en-AU" sz="6600" b="1" dirty="0">
              <a:solidFill>
                <a:srgbClr val="FFFF00"/>
              </a:solidFill>
            </a:endParaRPr>
          </a:p>
          <a:p>
            <a:r>
              <a:rPr lang="en-US" sz="2800" b="1" dirty="0">
                <a:solidFill>
                  <a:srgbClr val="FFFF00"/>
                </a:solidFill>
              </a:rPr>
              <a:t>General formula:</a:t>
            </a:r>
            <a:endParaRPr lang="en-AU" sz="2800" b="1" dirty="0">
              <a:solidFill>
                <a:srgbClr val="FFFF00"/>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649018322"/>
              </p:ext>
            </p:extLst>
          </p:nvPr>
        </p:nvGraphicFramePr>
        <p:xfrm>
          <a:off x="3911745" y="1849583"/>
          <a:ext cx="2280612" cy="565150"/>
        </p:xfrm>
        <a:graphic>
          <a:graphicData uri="http://schemas.openxmlformats.org/presentationml/2006/ole">
            <mc:AlternateContent xmlns:mc="http://schemas.openxmlformats.org/markup-compatibility/2006">
              <mc:Choice xmlns:v="urn:schemas-microsoft-com:vml" Requires="v">
                <p:oleObj r:id="rId2" imgW="965520" imgH="241200" progId="">
                  <p:embed/>
                </p:oleObj>
              </mc:Choice>
              <mc:Fallback>
                <p:oleObj r:id="rId2" imgW="965520" imgH="24120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1745" y="1849583"/>
                        <a:ext cx="2280612" cy="565150"/>
                      </a:xfrm>
                      <a:prstGeom prst="rect">
                        <a:avLst/>
                      </a:prstGeom>
                      <a:solidFill>
                        <a:schemeClr val="tx1"/>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895878409"/>
              </p:ext>
            </p:extLst>
          </p:nvPr>
        </p:nvGraphicFramePr>
        <p:xfrm>
          <a:off x="411884" y="3937577"/>
          <a:ext cx="2906253" cy="1598614"/>
        </p:xfrm>
        <a:graphic>
          <a:graphicData uri="http://schemas.openxmlformats.org/presentationml/2006/ole">
            <mc:AlternateContent xmlns:mc="http://schemas.openxmlformats.org/markup-compatibility/2006">
              <mc:Choice xmlns:v="urn:schemas-microsoft-com:vml" Requires="v">
                <p:oleObj r:id="rId4" imgW="1752840" imgH="965520" progId="">
                  <p:embed/>
                </p:oleObj>
              </mc:Choice>
              <mc:Fallback>
                <p:oleObj r:id="rId4" imgW="1752840" imgH="96552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884" y="3937577"/>
                        <a:ext cx="2906253" cy="1598614"/>
                      </a:xfrm>
                      <a:prstGeom prst="rect">
                        <a:avLst/>
                      </a:prstGeom>
                      <a:solidFill>
                        <a:schemeClr val="tx1"/>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10923377"/>
              </p:ext>
            </p:extLst>
          </p:nvPr>
        </p:nvGraphicFramePr>
        <p:xfrm>
          <a:off x="3643782" y="3535652"/>
          <a:ext cx="4698488" cy="1959263"/>
        </p:xfrm>
        <a:graphic>
          <a:graphicData uri="http://schemas.openxmlformats.org/presentationml/2006/ole">
            <mc:AlternateContent xmlns:mc="http://schemas.openxmlformats.org/markup-compatibility/2006">
              <mc:Choice xmlns:v="urn:schemas-microsoft-com:vml" Requires="v">
                <p:oleObj r:id="rId6" imgW="3188520" imgH="1333800" progId="">
                  <p:embed/>
                </p:oleObj>
              </mc:Choice>
              <mc:Fallback>
                <p:oleObj r:id="rId6" imgW="3188520" imgH="1333800"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782" y="3535652"/>
                        <a:ext cx="4698488" cy="1959263"/>
                      </a:xfrm>
                      <a:prstGeom prst="rect">
                        <a:avLst/>
                      </a:prstGeom>
                      <a:solidFill>
                        <a:schemeClr val="tx1"/>
                      </a:solid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754075404"/>
              </p:ext>
            </p:extLst>
          </p:nvPr>
        </p:nvGraphicFramePr>
        <p:xfrm>
          <a:off x="8896515" y="3003983"/>
          <a:ext cx="2849367" cy="2490932"/>
        </p:xfrm>
        <a:graphic>
          <a:graphicData uri="http://schemas.openxmlformats.org/presentationml/2006/ole">
            <mc:AlternateContent xmlns:mc="http://schemas.openxmlformats.org/markup-compatibility/2006">
              <mc:Choice xmlns:v="urn:schemas-microsoft-com:vml" Requires="v">
                <p:oleObj r:id="rId8" imgW="1663920" imgH="1460880" progId="">
                  <p:embed/>
                </p:oleObj>
              </mc:Choice>
              <mc:Fallback>
                <p:oleObj r:id="rId8" imgW="1663920" imgH="1460880" progId="">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6515" y="3003983"/>
                        <a:ext cx="2849367" cy="2490932"/>
                      </a:xfrm>
                      <a:prstGeom prst="rect">
                        <a:avLst/>
                      </a:prstGeom>
                      <a:solidFill>
                        <a:schemeClr val="tx1"/>
                      </a:solidFill>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3C574085-7AAE-4D20-A34D-B2F050D82DE5}"/>
                  </a:ext>
                </a:extLst>
              </p14:cNvPr>
              <p14:cNvContentPartPr/>
              <p14:nvPr/>
            </p14:nvContentPartPr>
            <p14:xfrm>
              <a:off x="6752319" y="-822650"/>
              <a:ext cx="52200" cy="137160"/>
            </p14:xfrm>
          </p:contentPart>
        </mc:Choice>
        <mc:Fallback xmlns="">
          <p:pic>
            <p:nvPicPr>
              <p:cNvPr id="2" name="Ink 1">
                <a:extLst>
                  <a:ext uri="{FF2B5EF4-FFF2-40B4-BE49-F238E27FC236}">
                    <a16:creationId xmlns:a16="http://schemas.microsoft.com/office/drawing/2014/main" id="{3C574085-7AAE-4D20-A34D-B2F050D82DE5}"/>
                  </a:ext>
                </a:extLst>
              </p:cNvPr>
              <p:cNvPicPr/>
              <p:nvPr/>
            </p:nvPicPr>
            <p:blipFill>
              <a:blip r:embed="rId11"/>
              <a:stretch>
                <a:fillRect/>
              </a:stretch>
            </p:blipFill>
            <p:spPr>
              <a:xfrm>
                <a:off x="6743679" y="-831290"/>
                <a:ext cx="69840" cy="154800"/>
              </a:xfrm>
              <a:prstGeom prst="rect">
                <a:avLst/>
              </a:prstGeom>
            </p:spPr>
          </p:pic>
        </mc:Fallback>
      </mc:AlternateContent>
    </p:spTree>
    <p:extLst>
      <p:ext uri="{BB962C8B-B14F-4D97-AF65-F5344CB8AC3E}">
        <p14:creationId xmlns:p14="http://schemas.microsoft.com/office/powerpoint/2010/main" val="26071269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20787" y="2916386"/>
            <a:ext cx="12132006" cy="394161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Intermolecular forces present: </a:t>
            </a:r>
            <a:r>
              <a:rPr lang="en-AU" sz="2800" b="1" dirty="0">
                <a:solidFill>
                  <a:srgbClr val="00FF00"/>
                </a:solidFill>
              </a:rPr>
              <a:t>hydrogen bonding</a:t>
            </a:r>
            <a:r>
              <a:rPr lang="en-AU" sz="2800" b="1">
                <a:solidFill>
                  <a:srgbClr val="00FF00"/>
                </a:solidFill>
              </a:rPr>
              <a:t>, dipole-dipole </a:t>
            </a:r>
            <a:r>
              <a:rPr lang="en-AU" sz="2800" b="1" u="sng" dirty="0">
                <a:solidFill>
                  <a:srgbClr val="00FF00"/>
                </a:solidFill>
              </a:rPr>
              <a:t>AND</a:t>
            </a:r>
            <a:r>
              <a:rPr lang="en-AU" sz="2800" b="1" dirty="0">
                <a:solidFill>
                  <a:srgbClr val="00FF00"/>
                </a:solidFill>
              </a:rPr>
              <a:t> dispersion forces</a:t>
            </a:r>
            <a:r>
              <a:rPr lang="en-AU" sz="2800" b="1" dirty="0">
                <a:solidFill>
                  <a:srgbClr val="FFFF00"/>
                </a:solidFill>
              </a:rPr>
              <a:t>. Hydrogen bonding is an extreme form of dipole-dipole forces that only occurs when a hydrogen atom bonded to a fluorine, oxygen or nitrogen interacts with a non-bonding pair of electrons on another fluorine, oxygen or nitrogen atom (either on the same molecule or from different polar molecules). Hydrogen bonding is due to the highly electronegative nature of fluorine, oxygen and nitrogen that have a high charge density due to their relatively small size.</a:t>
            </a:r>
            <a:endParaRPr lang="en-AU" sz="3600" b="1" dirty="0">
              <a:solidFill>
                <a:srgbClr val="FFFF00"/>
              </a:solidFill>
            </a:endParaRPr>
          </a:p>
        </p:txBody>
      </p:sp>
      <p:sp>
        <p:nvSpPr>
          <p:cNvPr id="9" name="Content Placeholder 2"/>
          <p:cNvSpPr txBox="1">
            <a:spLocks/>
          </p:cNvSpPr>
          <p:nvPr/>
        </p:nvSpPr>
        <p:spPr>
          <a:xfrm>
            <a:off x="11503" y="1086"/>
            <a:ext cx="10483315" cy="16822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Can be classified as primary (1°), secondary (2°)or tertiary (3°) alcohols based on the number of other carbons the ‒OH carbon is bonded to. E.g.</a:t>
            </a:r>
            <a:endParaRPr lang="en-AU" sz="36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046683"/>
              </p:ext>
            </p:extLst>
          </p:nvPr>
        </p:nvGraphicFramePr>
        <p:xfrm>
          <a:off x="238702" y="1517075"/>
          <a:ext cx="3443976" cy="1204768"/>
        </p:xfrm>
        <a:graphic>
          <a:graphicData uri="http://schemas.openxmlformats.org/presentationml/2006/ole">
            <mc:AlternateContent xmlns:mc="http://schemas.openxmlformats.org/markup-compatibility/2006">
              <mc:Choice xmlns:v="urn:schemas-microsoft-com:vml" Requires="v">
                <p:oleObj r:id="rId2" imgW="1752840" imgH="609840" progId="">
                  <p:embed/>
                </p:oleObj>
              </mc:Choice>
              <mc:Fallback>
                <p:oleObj r:id="rId2" imgW="1752840" imgH="60984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02" y="1517075"/>
                        <a:ext cx="3443976" cy="1204768"/>
                      </a:xfrm>
                      <a:prstGeom prst="rect">
                        <a:avLst/>
                      </a:prstGeom>
                      <a:solidFill>
                        <a:schemeClr val="tx1"/>
                      </a:solidFill>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689332850"/>
              </p:ext>
            </p:extLst>
          </p:nvPr>
        </p:nvGraphicFramePr>
        <p:xfrm>
          <a:off x="4024189" y="1469087"/>
          <a:ext cx="3655948" cy="1280465"/>
        </p:xfrm>
        <a:graphic>
          <a:graphicData uri="http://schemas.openxmlformats.org/presentationml/2006/ole">
            <mc:AlternateContent xmlns:mc="http://schemas.openxmlformats.org/markup-compatibility/2006">
              <mc:Choice xmlns:v="urn:schemas-microsoft-com:vml" Requires="v">
                <p:oleObj r:id="rId4" imgW="1752840" imgH="609840" progId="">
                  <p:embed/>
                </p:oleObj>
              </mc:Choice>
              <mc:Fallback>
                <p:oleObj r:id="rId4" imgW="1752840" imgH="6098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4189" y="1469087"/>
                        <a:ext cx="3655948" cy="1280465"/>
                      </a:xfrm>
                      <a:prstGeom prst="rect">
                        <a:avLst/>
                      </a:prstGeom>
                      <a:solidFill>
                        <a:schemeClr val="tx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229712332"/>
              </p:ext>
            </p:extLst>
          </p:nvPr>
        </p:nvGraphicFramePr>
        <p:xfrm>
          <a:off x="8221412" y="888484"/>
          <a:ext cx="3257079" cy="2027325"/>
        </p:xfrm>
        <a:graphic>
          <a:graphicData uri="http://schemas.openxmlformats.org/presentationml/2006/ole">
            <mc:AlternateContent xmlns:mc="http://schemas.openxmlformats.org/markup-compatibility/2006">
              <mc:Choice xmlns:v="urn:schemas-microsoft-com:vml" Requires="v">
                <p:oleObj r:id="rId6" imgW="1752840" imgH="1092600" progId="">
                  <p:embed/>
                </p:oleObj>
              </mc:Choice>
              <mc:Fallback>
                <p:oleObj r:id="rId6" imgW="1752840" imgH="10926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1412" y="888484"/>
                        <a:ext cx="3257079" cy="202732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316465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1086"/>
            <a:ext cx="10483315" cy="3220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Melting and boiling points are higher than analogous alkanes due to presence of stronger hydrogen bonding forces present (in addition </a:t>
            </a:r>
            <a:r>
              <a:rPr lang="en-AU" sz="2800" b="1">
                <a:solidFill>
                  <a:srgbClr val="FFFF00"/>
                </a:solidFill>
              </a:rPr>
              <a:t>to dipole-dipole </a:t>
            </a:r>
            <a:r>
              <a:rPr lang="en-AU" sz="2800" b="1" dirty="0">
                <a:solidFill>
                  <a:srgbClr val="FFFF00"/>
                </a:solidFill>
              </a:rPr>
              <a:t>and dispersion forces). As the chain length becomes longer, the melting and boiling points increase as the dispersion forces then “add” to the strength of the overall intermolecular forces taking place between the alcohol molecules.</a:t>
            </a:r>
            <a:endParaRPr lang="en-AU" sz="4400" b="1" dirty="0">
              <a:solidFill>
                <a:srgbClr val="FFFF00"/>
              </a:solidFill>
            </a:endParaRPr>
          </a:p>
        </p:txBody>
      </p:sp>
      <p:pic>
        <p:nvPicPr>
          <p:cNvPr id="7" name="Picture 6"/>
          <p:cNvPicPr/>
          <p:nvPr/>
        </p:nvPicPr>
        <p:blipFill>
          <a:blip r:embed="rId2">
            <a:extLst>
              <a:ext uri="{BEBA8EAE-BF5A-486C-A8C5-ECC9F3942E4B}">
                <a14:imgProps xmlns:a14="http://schemas.microsoft.com/office/drawing/2010/main">
                  <a14:imgLayer r:embed="rId3">
                    <a14:imgEffect>
                      <a14:sharpenSoften amount="75000"/>
                    </a14:imgEffect>
                  </a14:imgLayer>
                </a14:imgProps>
              </a:ext>
              <a:ext uri="{28A0092B-C50C-407E-A947-70E740481C1C}">
                <a14:useLocalDpi xmlns:a14="http://schemas.microsoft.com/office/drawing/2010/main" val="0"/>
              </a:ext>
            </a:extLst>
          </a:blip>
          <a:stretch>
            <a:fillRect/>
          </a:stretch>
        </p:blipFill>
        <p:spPr>
          <a:xfrm>
            <a:off x="2952153" y="3336894"/>
            <a:ext cx="4868737" cy="2580177"/>
          </a:xfrm>
          <a:prstGeom prst="rect">
            <a:avLst/>
          </a:prstGeom>
        </p:spPr>
      </p:pic>
      <p:sp>
        <p:nvSpPr>
          <p:cNvPr id="5" name="Rectangle 4"/>
          <p:cNvSpPr/>
          <p:nvPr/>
        </p:nvSpPr>
        <p:spPr>
          <a:xfrm>
            <a:off x="7795760" y="5705356"/>
            <a:ext cx="1646504" cy="246221"/>
          </a:xfrm>
          <a:prstGeom prst="rect">
            <a:avLst/>
          </a:prstGeom>
        </p:spPr>
        <p:txBody>
          <a:bodyPr wrap="square">
            <a:spAutoFit/>
          </a:bodyPr>
          <a:lstStyle/>
          <a:p>
            <a:r>
              <a:rPr lang="en-US" sz="1000" dirty="0">
                <a:solidFill>
                  <a:srgbClr val="FFFF00"/>
                </a:solidFill>
                <a:latin typeface="Calibri" panose="020F0502020204030204" pitchFamily="34" charset="0"/>
                <a:ea typeface="Calibri" panose="020F0502020204030204" pitchFamily="34" charset="0"/>
                <a:cs typeface="Arial" panose="020B0604020202020204" pitchFamily="34" charset="0"/>
              </a:rPr>
              <a:t>(D. Larsen </a:t>
            </a:r>
            <a:r>
              <a:rPr lang="en-US" sz="1000" dirty="0" err="1">
                <a:solidFill>
                  <a:srgbClr val="FFFF00"/>
                </a:solidFill>
                <a:latin typeface="Calibri" panose="020F0502020204030204" pitchFamily="34" charset="0"/>
                <a:ea typeface="Calibri" panose="020F0502020204030204" pitchFamily="34" charset="0"/>
                <a:cs typeface="Arial" panose="020B0604020202020204" pitchFamily="34" charset="0"/>
              </a:rPr>
              <a:t>n.d.</a:t>
            </a:r>
            <a:r>
              <a:rPr lang="en-US" sz="1000" dirty="0">
                <a:solidFill>
                  <a:srgbClr val="FFFF00"/>
                </a:solidFill>
                <a:latin typeface="Calibri" panose="020F0502020204030204" pitchFamily="34" charset="0"/>
                <a:ea typeface="Calibri" panose="020F0502020204030204" pitchFamily="34" charset="0"/>
                <a:cs typeface="Arial" panose="020B0604020202020204" pitchFamily="34" charset="0"/>
              </a:rPr>
              <a:t>)</a:t>
            </a:r>
            <a:endParaRPr lang="en-AU" dirty="0">
              <a:solidFill>
                <a:srgbClr val="FFFF00"/>
              </a:solidFill>
            </a:endParaRPr>
          </a:p>
        </p:txBody>
      </p:sp>
    </p:spTree>
    <p:extLst>
      <p:ext uri="{BB962C8B-B14F-4D97-AF65-F5344CB8AC3E}">
        <p14:creationId xmlns:p14="http://schemas.microsoft.com/office/powerpoint/2010/main" val="4303729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1086"/>
            <a:ext cx="10483315" cy="254083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In general, for alcohols of the same size, primary alcohols have higher boiling and melting points than secondary alcohols which have higher boiling and melting points than tertiary alcohols. This is (in essence) due to the exposure of the hydroxyl group.</a:t>
            </a:r>
            <a:endParaRPr lang="en-AU" sz="4400" b="1" dirty="0">
              <a:solidFill>
                <a:srgbClr val="FFFF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9300165"/>
              </p:ext>
            </p:extLst>
          </p:nvPr>
        </p:nvGraphicFramePr>
        <p:xfrm>
          <a:off x="1443487" y="2938733"/>
          <a:ext cx="8538234" cy="3031160"/>
        </p:xfrm>
        <a:graphic>
          <a:graphicData uri="http://schemas.openxmlformats.org/drawingml/2006/table">
            <a:tbl>
              <a:tblPr firstRow="1" bandRow="1">
                <a:tableStyleId>{5C22544A-7EE6-4342-B048-85BDC9FD1C3A}</a:tableStyleId>
              </a:tblPr>
              <a:tblGrid>
                <a:gridCol w="4269117">
                  <a:extLst>
                    <a:ext uri="{9D8B030D-6E8A-4147-A177-3AD203B41FA5}">
                      <a16:colId xmlns:a16="http://schemas.microsoft.com/office/drawing/2014/main" val="924937437"/>
                    </a:ext>
                  </a:extLst>
                </a:gridCol>
                <a:gridCol w="4269117">
                  <a:extLst>
                    <a:ext uri="{9D8B030D-6E8A-4147-A177-3AD203B41FA5}">
                      <a16:colId xmlns:a16="http://schemas.microsoft.com/office/drawing/2014/main" val="884983161"/>
                    </a:ext>
                  </a:extLst>
                </a:gridCol>
              </a:tblGrid>
              <a:tr h="757790">
                <a:tc>
                  <a:txBody>
                    <a:bodyPr/>
                    <a:lstStyle/>
                    <a:p>
                      <a:pPr algn="ctr"/>
                      <a:r>
                        <a:rPr lang="en-US" sz="2800" dirty="0"/>
                        <a:t>Alcohol</a:t>
                      </a:r>
                      <a:endParaRPr lang="en-AU" sz="2800" dirty="0"/>
                    </a:p>
                  </a:txBody>
                  <a:tcPr anchor="ctr"/>
                </a:tc>
                <a:tc>
                  <a:txBody>
                    <a:bodyPr/>
                    <a:lstStyle/>
                    <a:p>
                      <a:pPr algn="ctr"/>
                      <a:r>
                        <a:rPr lang="en-US" sz="2800" dirty="0"/>
                        <a:t>Boiling</a:t>
                      </a:r>
                      <a:r>
                        <a:rPr lang="en-US" sz="2800" baseline="0" dirty="0"/>
                        <a:t> Point (</a:t>
                      </a:r>
                      <a:r>
                        <a:rPr lang="en-US" sz="2800" baseline="0" dirty="0">
                          <a:latin typeface="Arial" panose="020B0604020202020204" pitchFamily="34" charset="0"/>
                          <a:cs typeface="Arial" panose="020B0604020202020204" pitchFamily="34" charset="0"/>
                        </a:rPr>
                        <a:t>ºC)</a:t>
                      </a:r>
                      <a:endParaRPr lang="en-AU" sz="2800" dirty="0"/>
                    </a:p>
                  </a:txBody>
                  <a:tcPr anchor="ctr"/>
                </a:tc>
                <a:extLst>
                  <a:ext uri="{0D108BD9-81ED-4DB2-BD59-A6C34878D82A}">
                    <a16:rowId xmlns:a16="http://schemas.microsoft.com/office/drawing/2014/main" val="3594681904"/>
                  </a:ext>
                </a:extLst>
              </a:tr>
              <a:tr h="757790">
                <a:tc>
                  <a:txBody>
                    <a:bodyPr/>
                    <a:lstStyle/>
                    <a:p>
                      <a:pPr algn="ctr"/>
                      <a:r>
                        <a:rPr lang="en-US" sz="2800" b="1" dirty="0"/>
                        <a:t>butan-1-ol</a:t>
                      </a:r>
                      <a:endParaRPr lang="en-AU" sz="2800" b="1" dirty="0"/>
                    </a:p>
                  </a:txBody>
                  <a:tcPr anchor="ctr"/>
                </a:tc>
                <a:tc>
                  <a:txBody>
                    <a:bodyPr/>
                    <a:lstStyle/>
                    <a:p>
                      <a:pPr algn="ctr"/>
                      <a:r>
                        <a:rPr lang="en-US" sz="2800" b="1" dirty="0"/>
                        <a:t>118</a:t>
                      </a:r>
                      <a:endParaRPr lang="en-AU" sz="2800" b="1" dirty="0"/>
                    </a:p>
                  </a:txBody>
                  <a:tcPr anchor="ctr"/>
                </a:tc>
                <a:extLst>
                  <a:ext uri="{0D108BD9-81ED-4DB2-BD59-A6C34878D82A}">
                    <a16:rowId xmlns:a16="http://schemas.microsoft.com/office/drawing/2014/main" val="2960601693"/>
                  </a:ext>
                </a:extLst>
              </a:tr>
              <a:tr h="757790">
                <a:tc>
                  <a:txBody>
                    <a:bodyPr/>
                    <a:lstStyle/>
                    <a:p>
                      <a:pPr algn="ctr"/>
                      <a:r>
                        <a:rPr lang="en-US" sz="2800" b="1" dirty="0"/>
                        <a:t>butan-2-ol</a:t>
                      </a:r>
                      <a:endParaRPr lang="en-AU" sz="2800" b="1" dirty="0"/>
                    </a:p>
                  </a:txBody>
                  <a:tcPr anchor="ctr"/>
                </a:tc>
                <a:tc>
                  <a:txBody>
                    <a:bodyPr/>
                    <a:lstStyle/>
                    <a:p>
                      <a:pPr algn="ctr"/>
                      <a:r>
                        <a:rPr lang="en-US" sz="2800" b="1" dirty="0"/>
                        <a:t>99</a:t>
                      </a:r>
                      <a:endParaRPr lang="en-AU" sz="2800" b="1" dirty="0"/>
                    </a:p>
                  </a:txBody>
                  <a:tcPr anchor="ctr"/>
                </a:tc>
                <a:extLst>
                  <a:ext uri="{0D108BD9-81ED-4DB2-BD59-A6C34878D82A}">
                    <a16:rowId xmlns:a16="http://schemas.microsoft.com/office/drawing/2014/main" val="2628571636"/>
                  </a:ext>
                </a:extLst>
              </a:tr>
              <a:tr h="757790">
                <a:tc>
                  <a:txBody>
                    <a:bodyPr/>
                    <a:lstStyle/>
                    <a:p>
                      <a:pPr algn="ctr"/>
                      <a:r>
                        <a:rPr lang="en-US" sz="2800" b="1" dirty="0"/>
                        <a:t>methylpropan-2-ol</a:t>
                      </a:r>
                      <a:endParaRPr lang="en-AU" sz="2800" b="1" dirty="0"/>
                    </a:p>
                  </a:txBody>
                  <a:tcPr anchor="ctr"/>
                </a:tc>
                <a:tc>
                  <a:txBody>
                    <a:bodyPr/>
                    <a:lstStyle/>
                    <a:p>
                      <a:pPr algn="ctr"/>
                      <a:r>
                        <a:rPr lang="en-US" sz="2800" b="1" dirty="0"/>
                        <a:t>82</a:t>
                      </a:r>
                      <a:endParaRPr lang="en-AU" sz="2800" b="1" dirty="0"/>
                    </a:p>
                  </a:txBody>
                  <a:tcPr anchor="ctr"/>
                </a:tc>
                <a:extLst>
                  <a:ext uri="{0D108BD9-81ED-4DB2-BD59-A6C34878D82A}">
                    <a16:rowId xmlns:a16="http://schemas.microsoft.com/office/drawing/2014/main" val="568684828"/>
                  </a:ext>
                </a:extLst>
              </a:tr>
            </a:tbl>
          </a:graphicData>
        </a:graphic>
      </p:graphicFrame>
    </p:spTree>
    <p:extLst>
      <p:ext uri="{BB962C8B-B14F-4D97-AF65-F5344CB8AC3E}">
        <p14:creationId xmlns:p14="http://schemas.microsoft.com/office/powerpoint/2010/main" val="31315307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1086"/>
            <a:ext cx="10483315" cy="3220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Soluble in water and polar molecules due to similar strength of hydrogen bonding in the alcohol and either hydrogen bonding or dipole-dipole bonding in the other substance. The solubility decreases with increasing chain length as dispersion forces become more significant and prevent solvation in polar substances (they then become more soluble in non-polar substances).</a:t>
            </a:r>
            <a:endParaRPr lang="en-AU" sz="5400" b="1" dirty="0">
              <a:solidFill>
                <a:srgbClr val="FFFF00"/>
              </a:solidFill>
            </a:endParaRPr>
          </a:p>
        </p:txBody>
      </p:sp>
      <p:sp>
        <p:nvSpPr>
          <p:cNvPr id="6" name="Content Placeholder 2"/>
          <p:cNvSpPr txBox="1">
            <a:spLocks/>
          </p:cNvSpPr>
          <p:nvPr/>
        </p:nvSpPr>
        <p:spPr>
          <a:xfrm>
            <a:off x="28754" y="3267622"/>
            <a:ext cx="10545661" cy="28053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ALDEHYDES</a:t>
            </a:r>
          </a:p>
          <a:p>
            <a:pPr lvl="0"/>
            <a:r>
              <a:rPr lang="en-AU" sz="2800" b="1" dirty="0">
                <a:solidFill>
                  <a:srgbClr val="FFFF00"/>
                </a:solidFill>
              </a:rPr>
              <a:t>Contain the functional group </a:t>
            </a:r>
            <a:r>
              <a:rPr lang="en-AU" sz="2800" b="1" dirty="0">
                <a:solidFill>
                  <a:srgbClr val="00FF00"/>
                </a:solidFill>
              </a:rPr>
              <a:t>‒CHO (carbonyl) on the first carbon</a:t>
            </a:r>
          </a:p>
          <a:p>
            <a:pPr lvl="0"/>
            <a:r>
              <a:rPr lang="en-AU" sz="2800" b="1" dirty="0">
                <a:solidFill>
                  <a:srgbClr val="FFFF00"/>
                </a:solidFill>
              </a:rPr>
              <a:t>Names end with the suffix </a:t>
            </a:r>
            <a:r>
              <a:rPr lang="en-AU" sz="2800" b="1" dirty="0">
                <a:solidFill>
                  <a:srgbClr val="00FF00"/>
                </a:solidFill>
              </a:rPr>
              <a:t>–al</a:t>
            </a:r>
            <a:r>
              <a:rPr lang="en-AU" sz="2800" b="1" dirty="0">
                <a:solidFill>
                  <a:srgbClr val="FFFF00"/>
                </a:solidFill>
              </a:rPr>
              <a:t>.</a:t>
            </a:r>
            <a:endParaRPr lang="en-AU" sz="6600" b="1" dirty="0">
              <a:solidFill>
                <a:srgbClr val="FFFF00"/>
              </a:solidFill>
            </a:endParaRPr>
          </a:p>
          <a:p>
            <a:r>
              <a:rPr lang="en-US" sz="2800" b="1" dirty="0">
                <a:solidFill>
                  <a:srgbClr val="FFFF00"/>
                </a:solidFill>
              </a:rPr>
              <a:t>General formula:</a:t>
            </a:r>
            <a:endParaRPr lang="en-AU" sz="28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18928341"/>
              </p:ext>
            </p:extLst>
          </p:nvPr>
        </p:nvGraphicFramePr>
        <p:xfrm>
          <a:off x="6146775" y="4991832"/>
          <a:ext cx="2088581" cy="1843766"/>
        </p:xfrm>
        <a:graphic>
          <a:graphicData uri="http://schemas.openxmlformats.org/presentationml/2006/ole">
            <mc:AlternateContent xmlns:mc="http://schemas.openxmlformats.org/markup-compatibility/2006">
              <mc:Choice xmlns:v="urn:schemas-microsoft-com:vml" Requires="v">
                <p:oleObj r:id="rId2" imgW="1155960" imgH="1016280" progId="">
                  <p:embed/>
                </p:oleObj>
              </mc:Choice>
              <mc:Fallback>
                <p:oleObj r:id="rId2" imgW="1155960" imgH="10162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775" y="4991832"/>
                        <a:ext cx="2088581" cy="184376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4948083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58" y="160021"/>
            <a:ext cx="10350652" cy="1257300"/>
          </a:xfrm>
        </p:spPr>
        <p:txBody>
          <a:bodyPr>
            <a:normAutofit/>
          </a:bodyPr>
          <a:lstStyle/>
          <a:p>
            <a:pPr lvl="0">
              <a:spcBef>
                <a:spcPts val="0"/>
              </a:spcBef>
            </a:pPr>
            <a:r>
              <a:rPr lang="en-AU" sz="2800" b="1" dirty="0">
                <a:solidFill>
                  <a:srgbClr val="FFFF00"/>
                </a:solidFill>
              </a:rPr>
              <a:t>Number the carbon atoms sequentially so that the principle functional group has the lowest number.</a:t>
            </a:r>
          </a:p>
        </p:txBody>
      </p:sp>
      <p:sp>
        <p:nvSpPr>
          <p:cNvPr id="6" name="Content Placeholder 2"/>
          <p:cNvSpPr txBox="1">
            <a:spLocks/>
          </p:cNvSpPr>
          <p:nvPr/>
        </p:nvSpPr>
        <p:spPr>
          <a:xfrm>
            <a:off x="40257" y="1291373"/>
            <a:ext cx="12065479" cy="34160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AU" sz="2800" b="1" dirty="0">
                <a:solidFill>
                  <a:srgbClr val="FFFF00"/>
                </a:solidFill>
              </a:rPr>
              <a:t>The order of priority of the principle functional groups is 	(from highest to 	lowest): carboxylic acid (‒COOH), ester (‒COO‒), amide (‒CONH</a:t>
            </a:r>
            <a:r>
              <a:rPr lang="en-AU" sz="2800" b="1" baseline="-25000" dirty="0">
                <a:solidFill>
                  <a:srgbClr val="FFFF00"/>
                </a:solidFill>
              </a:rPr>
              <a:t>2</a:t>
            </a:r>
            <a:r>
              <a:rPr lang="en-AU" sz="2800" b="1" dirty="0">
                <a:solidFill>
                  <a:srgbClr val="FFFF00"/>
                </a:solidFill>
              </a:rPr>
              <a:t>), aldehyde 	(‒CHO), ketone (‒CO‒), alcohol  (‒OH), amine (‒NH</a:t>
            </a:r>
            <a:r>
              <a:rPr lang="en-AU" sz="2800" b="1" baseline="-25000" dirty="0">
                <a:solidFill>
                  <a:srgbClr val="FFFF00"/>
                </a:solidFill>
              </a:rPr>
              <a:t>2</a:t>
            </a:r>
            <a:r>
              <a:rPr lang="en-AU" sz="2800" b="1" dirty="0">
                <a:solidFill>
                  <a:srgbClr val="FFFF00"/>
                </a:solidFill>
              </a:rPr>
              <a:t>), alkene 	(‒C=C‒), </a:t>
            </a:r>
            <a:r>
              <a:rPr lang="en-AU" sz="2800" b="1" dirty="0" err="1">
                <a:solidFill>
                  <a:srgbClr val="FFFF00"/>
                </a:solidFill>
              </a:rPr>
              <a:t>haloalkane</a:t>
            </a:r>
            <a:r>
              <a:rPr lang="en-AU" sz="2800" b="1" dirty="0">
                <a:solidFill>
                  <a:srgbClr val="FFFF00"/>
                </a:solidFill>
              </a:rPr>
              <a:t> (‒CX) and alkane.</a:t>
            </a:r>
          </a:p>
          <a:p>
            <a:pPr marL="0" indent="0">
              <a:buNone/>
            </a:pPr>
            <a:r>
              <a:rPr lang="en-AU" sz="2800" b="1" dirty="0">
                <a:solidFill>
                  <a:srgbClr val="FFFF00"/>
                </a:solidFill>
              </a:rPr>
              <a:t>For example:   	</a:t>
            </a:r>
            <a:r>
              <a:rPr lang="en-AU" dirty="0"/>
              <a:t>	</a:t>
            </a:r>
          </a:p>
          <a:p>
            <a:pPr marL="0" indent="0">
              <a:buFont typeface="Wingdings 3" charset="2"/>
              <a:buNone/>
            </a:pPr>
            <a:endParaRPr lang="en-AU" sz="28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246582892"/>
              </p:ext>
            </p:extLst>
          </p:nvPr>
        </p:nvGraphicFramePr>
        <p:xfrm>
          <a:off x="2941907" y="4019909"/>
          <a:ext cx="6371859" cy="1679203"/>
        </p:xfrm>
        <a:graphic>
          <a:graphicData uri="http://schemas.openxmlformats.org/presentationml/2006/ole">
            <mc:AlternateContent xmlns:mc="http://schemas.openxmlformats.org/markup-compatibility/2006">
              <mc:Choice xmlns:v="urn:schemas-microsoft-com:vml" Requires="v">
                <p:oleObj r:id="rId2" imgW="4141080" imgH="1092600" progId="">
                  <p:embed/>
                </p:oleObj>
              </mc:Choice>
              <mc:Fallback>
                <p:oleObj r:id="rId2" imgW="4141080" imgH="109260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907" y="4019909"/>
                        <a:ext cx="6371859" cy="167920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8766262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4" y="1086"/>
            <a:ext cx="2496170" cy="6015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US" sz="2800" b="1" dirty="0">
                <a:solidFill>
                  <a:srgbClr val="FFFF00"/>
                </a:solidFill>
              </a:rPr>
              <a:t>For example:</a:t>
            </a:r>
            <a:endParaRPr lang="en-AU" sz="2800" b="1" dirty="0">
              <a:solidFill>
                <a:srgbClr val="FFFF00"/>
              </a:solidFill>
            </a:endParaRPr>
          </a:p>
        </p:txBody>
      </p:sp>
      <p:sp>
        <p:nvSpPr>
          <p:cNvPr id="6" name="Content Placeholder 2"/>
          <p:cNvSpPr txBox="1">
            <a:spLocks/>
          </p:cNvSpPr>
          <p:nvPr/>
        </p:nvSpPr>
        <p:spPr>
          <a:xfrm>
            <a:off x="11504" y="2786364"/>
            <a:ext cx="11927719" cy="40231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Intermolecular forces present: </a:t>
            </a:r>
            <a:r>
              <a:rPr lang="en-AU" sz="2800" b="1" dirty="0">
                <a:solidFill>
                  <a:srgbClr val="00FF00"/>
                </a:solidFill>
              </a:rPr>
              <a:t>dipole-dipole </a:t>
            </a:r>
            <a:r>
              <a:rPr lang="en-AU" sz="2800" b="1" u="sng" dirty="0">
                <a:solidFill>
                  <a:srgbClr val="00FF00"/>
                </a:solidFill>
              </a:rPr>
              <a:t>AND</a:t>
            </a:r>
            <a:r>
              <a:rPr lang="en-AU" sz="2800" b="1" dirty="0">
                <a:solidFill>
                  <a:srgbClr val="00FF00"/>
                </a:solidFill>
              </a:rPr>
              <a:t> dispersion forces</a:t>
            </a:r>
            <a:r>
              <a:rPr lang="en-AU" sz="2800" b="1" dirty="0">
                <a:solidFill>
                  <a:srgbClr val="FFFF00"/>
                </a:solidFill>
              </a:rPr>
              <a:t>. Dipole-dipole forces occur in polar molecules. It is due to the electrostatic attraction between oppositely charged ends of the overall dipole. Although the strength of a dipole moment increases with the increased difference in electronegativities between atoms in a molecule, the dispersion intermolecular force increases with increasing number of electrons (that is, the dispersion forces become more significant and impact the melting and boiling points).</a:t>
            </a:r>
          </a:p>
        </p:txBody>
      </p:sp>
      <p:graphicFrame>
        <p:nvGraphicFramePr>
          <p:cNvPr id="3" name="Object 2"/>
          <p:cNvGraphicFramePr>
            <a:graphicFrameLocks noChangeAspect="1"/>
          </p:cNvGraphicFramePr>
          <p:nvPr>
            <p:extLst>
              <p:ext uri="{D42A27DB-BD31-4B8C-83A1-F6EECF244321}">
                <p14:modId xmlns:p14="http://schemas.microsoft.com/office/powerpoint/2010/main" val="2095694245"/>
              </p:ext>
            </p:extLst>
          </p:nvPr>
        </p:nvGraphicFramePr>
        <p:xfrm>
          <a:off x="285278" y="602673"/>
          <a:ext cx="2352097" cy="2136638"/>
        </p:xfrm>
        <a:graphic>
          <a:graphicData uri="http://schemas.openxmlformats.org/presentationml/2006/ole">
            <mc:AlternateContent xmlns:mc="http://schemas.openxmlformats.org/markup-compatibility/2006">
              <mc:Choice xmlns:v="urn:schemas-microsoft-com:vml" Requires="v">
                <p:oleObj r:id="rId2" imgW="1384560" imgH="1257480" progId="">
                  <p:embed/>
                </p:oleObj>
              </mc:Choice>
              <mc:Fallback>
                <p:oleObj r:id="rId2" imgW="1384560" imgH="12574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8" y="602673"/>
                        <a:ext cx="2352097" cy="2136638"/>
                      </a:xfrm>
                      <a:prstGeom prst="rect">
                        <a:avLst/>
                      </a:prstGeom>
                      <a:solidFill>
                        <a:schemeClr val="tx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137370794"/>
              </p:ext>
            </p:extLst>
          </p:nvPr>
        </p:nvGraphicFramePr>
        <p:xfrm>
          <a:off x="3026724" y="697440"/>
          <a:ext cx="4548125" cy="2041871"/>
        </p:xfrm>
        <a:graphic>
          <a:graphicData uri="http://schemas.openxmlformats.org/presentationml/2006/ole">
            <mc:AlternateContent xmlns:mc="http://schemas.openxmlformats.org/markup-compatibility/2006">
              <mc:Choice xmlns:v="urn:schemas-microsoft-com:vml" Requires="v">
                <p:oleObj r:id="rId4" imgW="2718360" imgH="1219680" progId="">
                  <p:embed/>
                </p:oleObj>
              </mc:Choice>
              <mc:Fallback>
                <p:oleObj r:id="rId4" imgW="2718360" imgH="121968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6724" y="697440"/>
                        <a:ext cx="4548125" cy="2041871"/>
                      </a:xfrm>
                      <a:prstGeom prst="rect">
                        <a:avLst/>
                      </a:prstGeom>
                      <a:solidFill>
                        <a:schemeClr val="tx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85255613"/>
              </p:ext>
            </p:extLst>
          </p:nvPr>
        </p:nvGraphicFramePr>
        <p:xfrm>
          <a:off x="7964198" y="650385"/>
          <a:ext cx="3361815" cy="2135979"/>
        </p:xfrm>
        <a:graphic>
          <a:graphicData uri="http://schemas.openxmlformats.org/presentationml/2006/ole">
            <mc:AlternateContent xmlns:mc="http://schemas.openxmlformats.org/markup-compatibility/2006">
              <mc:Choice xmlns:v="urn:schemas-microsoft-com:vml" Requires="v">
                <p:oleObj r:id="rId6" imgW="2121480" imgH="1346400" progId="">
                  <p:embed/>
                </p:oleObj>
              </mc:Choice>
              <mc:Fallback>
                <p:oleObj r:id="rId6" imgW="2121480" imgH="13464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4198" y="650385"/>
                        <a:ext cx="3361815" cy="213597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326779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5358" y="29314"/>
            <a:ext cx="10386334" cy="364906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Melting and boiling points are higher than analogous alkanes due to presence of stronger dipole-dipole forces (in addition to dispersion forces) present but lower than analogous alcohols (due to absence of hydrogen bonds). As the chain length becomes longer, the melting and boiling points increase as the dispersion forces then “add” to the strength of the overall intermolecular forces taking place between the aldehyde molecules.</a:t>
            </a:r>
          </a:p>
          <a:p>
            <a:endParaRPr lang="en-AU" sz="2800" b="1" dirty="0">
              <a:solidFill>
                <a:srgbClr val="FFFF00"/>
              </a:solidFill>
            </a:endParaRPr>
          </a:p>
        </p:txBody>
      </p:sp>
      <p:sp>
        <p:nvSpPr>
          <p:cNvPr id="8" name="Content Placeholder 2"/>
          <p:cNvSpPr txBox="1">
            <a:spLocks/>
          </p:cNvSpPr>
          <p:nvPr/>
        </p:nvSpPr>
        <p:spPr>
          <a:xfrm>
            <a:off x="0" y="4102549"/>
            <a:ext cx="12192000" cy="27485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Soluble in water and polar molecules due to similar strength of dipole-dipole forces in the aldehyde and either hydrogen bonding or dipole-dipole bonding in the </a:t>
            </a:r>
            <a:r>
              <a:rPr lang="en-AU" sz="2800" b="1">
                <a:solidFill>
                  <a:srgbClr val="FFFF00"/>
                </a:solidFill>
              </a:rPr>
              <a:t>other polar </a:t>
            </a:r>
            <a:r>
              <a:rPr lang="en-AU" sz="2800" b="1" dirty="0">
                <a:solidFill>
                  <a:srgbClr val="FFFF00"/>
                </a:solidFill>
              </a:rPr>
              <a:t>substance. The solubility decreases with increasing chain length as dispersion forces become more significant and prevent solvation in polar substances (they then become more soluble in non-polar substances).</a:t>
            </a:r>
            <a:endParaRPr lang="en-AU" sz="3600" b="1" dirty="0">
              <a:solidFill>
                <a:srgbClr val="FFFF00"/>
              </a:solidFill>
            </a:endParaRPr>
          </a:p>
        </p:txBody>
      </p:sp>
    </p:spTree>
    <p:extLst>
      <p:ext uri="{BB962C8B-B14F-4D97-AF65-F5344CB8AC3E}">
        <p14:creationId xmlns:p14="http://schemas.microsoft.com/office/powerpoint/2010/main" val="36921034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59994" y="3283815"/>
            <a:ext cx="12132006" cy="8312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For example:</a:t>
            </a:r>
          </a:p>
        </p:txBody>
      </p:sp>
      <p:sp>
        <p:nvSpPr>
          <p:cNvPr id="9" name="Content Placeholder 2"/>
          <p:cNvSpPr txBox="1">
            <a:spLocks/>
          </p:cNvSpPr>
          <p:nvPr/>
        </p:nvSpPr>
        <p:spPr>
          <a:xfrm>
            <a:off x="11503" y="1085"/>
            <a:ext cx="10545661" cy="28326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KETONES</a:t>
            </a:r>
          </a:p>
          <a:p>
            <a:pPr lvl="0"/>
            <a:r>
              <a:rPr lang="en-AU" sz="2800" b="1" dirty="0">
                <a:solidFill>
                  <a:srgbClr val="FFFF00"/>
                </a:solidFill>
              </a:rPr>
              <a:t>Contain the functional group </a:t>
            </a:r>
            <a:r>
              <a:rPr lang="en-AU" sz="2800" b="1" dirty="0">
                <a:solidFill>
                  <a:srgbClr val="00FF00"/>
                </a:solidFill>
              </a:rPr>
              <a:t>‒C=O (carbonyl) on a non-terminal carbon</a:t>
            </a:r>
          </a:p>
          <a:p>
            <a:r>
              <a:rPr lang="en-AU" sz="2800" b="1" dirty="0">
                <a:solidFill>
                  <a:srgbClr val="FFFF00"/>
                </a:solidFill>
              </a:rPr>
              <a:t>Names end with the suffix </a:t>
            </a:r>
            <a:r>
              <a:rPr lang="en-AU" sz="2800" b="1" dirty="0">
                <a:solidFill>
                  <a:srgbClr val="00FF00"/>
                </a:solidFill>
              </a:rPr>
              <a:t>–one</a:t>
            </a:r>
            <a:r>
              <a:rPr lang="en-AU" sz="2800" b="1" dirty="0">
                <a:solidFill>
                  <a:srgbClr val="FFFF00"/>
                </a:solidFill>
              </a:rPr>
              <a:t>.</a:t>
            </a:r>
            <a:endParaRPr lang="en-AU" sz="6600" b="1" dirty="0">
              <a:solidFill>
                <a:srgbClr val="FFFF00"/>
              </a:solidFill>
            </a:endParaRPr>
          </a:p>
          <a:p>
            <a:r>
              <a:rPr lang="en-US" sz="2800" b="1" dirty="0">
                <a:solidFill>
                  <a:srgbClr val="FFFF00"/>
                </a:solidFill>
              </a:rPr>
              <a:t>General formula:</a:t>
            </a:r>
            <a:endParaRPr lang="en-AU" sz="28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258054747"/>
              </p:ext>
            </p:extLst>
          </p:nvPr>
        </p:nvGraphicFramePr>
        <p:xfrm>
          <a:off x="3577648" y="2126816"/>
          <a:ext cx="2881984" cy="1156999"/>
        </p:xfrm>
        <a:graphic>
          <a:graphicData uri="http://schemas.openxmlformats.org/presentationml/2006/ole">
            <mc:AlternateContent xmlns:mc="http://schemas.openxmlformats.org/markup-compatibility/2006">
              <mc:Choice xmlns:v="urn:schemas-microsoft-com:vml" Requires="v">
                <p:oleObj r:id="rId2" imgW="1448280" imgH="584280" progId="">
                  <p:embed/>
                </p:oleObj>
              </mc:Choice>
              <mc:Fallback>
                <p:oleObj r:id="rId2" imgW="1448280" imgH="5842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7648" y="2126816"/>
                        <a:ext cx="2881984" cy="1156999"/>
                      </a:xfrm>
                      <a:prstGeom prst="rect">
                        <a:avLst/>
                      </a:prstGeom>
                      <a:solidFill>
                        <a:schemeClr val="tx1"/>
                      </a:solidFill>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92665567"/>
              </p:ext>
            </p:extLst>
          </p:nvPr>
        </p:nvGraphicFramePr>
        <p:xfrm>
          <a:off x="7744287" y="2833755"/>
          <a:ext cx="2553458" cy="1731386"/>
        </p:xfrm>
        <a:graphic>
          <a:graphicData uri="http://schemas.openxmlformats.org/presentationml/2006/ole">
            <mc:AlternateContent xmlns:mc="http://schemas.openxmlformats.org/markup-compatibility/2006">
              <mc:Choice xmlns:v="urn:schemas-microsoft-com:vml" Requires="v">
                <p:oleObj r:id="rId4" imgW="1613160" imgH="1092600" progId="">
                  <p:embed/>
                </p:oleObj>
              </mc:Choice>
              <mc:Fallback>
                <p:oleObj r:id="rId4" imgW="1613160" imgH="109260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4287" y="2833755"/>
                        <a:ext cx="2553458" cy="1731386"/>
                      </a:xfrm>
                      <a:prstGeom prst="rect">
                        <a:avLst/>
                      </a:prstGeom>
                      <a:solidFill>
                        <a:schemeClr val="tx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252260584"/>
              </p:ext>
            </p:extLst>
          </p:nvPr>
        </p:nvGraphicFramePr>
        <p:xfrm>
          <a:off x="6125997" y="4828878"/>
          <a:ext cx="5379920" cy="1715086"/>
        </p:xfrm>
        <a:graphic>
          <a:graphicData uri="http://schemas.openxmlformats.org/presentationml/2006/ole">
            <mc:AlternateContent xmlns:mc="http://schemas.openxmlformats.org/markup-compatibility/2006">
              <mc:Choice xmlns:v="urn:schemas-microsoft-com:vml" Requires="v">
                <p:oleObj r:id="rId6" imgW="3302640" imgH="1054440" progId="">
                  <p:embed/>
                </p:oleObj>
              </mc:Choice>
              <mc:Fallback>
                <p:oleObj r:id="rId6" imgW="3302640" imgH="105444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5997" y="4828878"/>
                        <a:ext cx="5379920" cy="1715086"/>
                      </a:xfrm>
                      <a:prstGeom prst="rect">
                        <a:avLst/>
                      </a:prstGeom>
                      <a:solidFill>
                        <a:schemeClr val="tx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06660305"/>
              </p:ext>
            </p:extLst>
          </p:nvPr>
        </p:nvGraphicFramePr>
        <p:xfrm>
          <a:off x="177362" y="4408895"/>
          <a:ext cx="5336747" cy="2349813"/>
        </p:xfrm>
        <a:graphic>
          <a:graphicData uri="http://schemas.openxmlformats.org/presentationml/2006/ole">
            <mc:AlternateContent xmlns:mc="http://schemas.openxmlformats.org/markup-compatibility/2006">
              <mc:Choice xmlns:v="urn:schemas-microsoft-com:vml" Requires="v">
                <p:oleObj r:id="rId8" imgW="3302640" imgH="1448280" progId="">
                  <p:embed/>
                </p:oleObj>
              </mc:Choice>
              <mc:Fallback>
                <p:oleObj r:id="rId8" imgW="3302640" imgH="1448280" progId="">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362" y="4408895"/>
                        <a:ext cx="5336747" cy="234981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249322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659695"/>
            <a:ext cx="10531806" cy="533239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Intermolecular forces present: </a:t>
            </a:r>
            <a:r>
              <a:rPr lang="en-AU" sz="2800" b="1" dirty="0">
                <a:solidFill>
                  <a:srgbClr val="00FF00"/>
                </a:solidFill>
              </a:rPr>
              <a:t>dipole-dipole bonding </a:t>
            </a:r>
            <a:r>
              <a:rPr lang="en-AU" sz="2800" b="1" u="sng" dirty="0">
                <a:solidFill>
                  <a:srgbClr val="00FF00"/>
                </a:solidFill>
              </a:rPr>
              <a:t>AND</a:t>
            </a:r>
            <a:r>
              <a:rPr lang="en-AU" sz="2800" b="1" dirty="0">
                <a:solidFill>
                  <a:srgbClr val="00FF00"/>
                </a:solidFill>
              </a:rPr>
              <a:t> dispersion forces</a:t>
            </a:r>
            <a:r>
              <a:rPr lang="en-AU" sz="2800" b="1" dirty="0">
                <a:solidFill>
                  <a:srgbClr val="FFFF00"/>
                </a:solidFill>
              </a:rPr>
              <a:t>.</a:t>
            </a:r>
          </a:p>
          <a:p>
            <a:r>
              <a:rPr lang="en-AU" sz="2800" b="1" dirty="0">
                <a:solidFill>
                  <a:srgbClr val="FFFF00"/>
                </a:solidFill>
              </a:rPr>
              <a:t>Melting and boiling points are higher than analogous alkanes due to presence of stronger dipole-dipole bonding forces (in addition to dispersion forces) but lower than analogous alcohols (due to absence of hydrogen bonds) and similar to analogous aldehydes. As the chain length becomes longer, the melting and boiling points increase as the dispersion forces then “add” to the strength of the overall intermolecular forces taking place between the ketone molecules.</a:t>
            </a:r>
            <a:endParaRPr lang="en-AU" sz="3600" b="1" dirty="0">
              <a:solidFill>
                <a:srgbClr val="FFFF00"/>
              </a:solidFill>
            </a:endParaRPr>
          </a:p>
        </p:txBody>
      </p:sp>
    </p:spTree>
    <p:extLst>
      <p:ext uri="{BB962C8B-B14F-4D97-AF65-F5344CB8AC3E}">
        <p14:creationId xmlns:p14="http://schemas.microsoft.com/office/powerpoint/2010/main" val="41578464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602"/>
            <a:ext cx="10462533" cy="373912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Soluble in water and polar molecules due to similar strength of dipole-dipole bonding in the ketone and either hydrogen bonding or dipole-dipole bonding in the other substance. The solubility decreases with increasing chain length as dispersion forces become more significant and prevent solvation in polar substances (they then become more soluble in non-polar substances).</a:t>
            </a:r>
          </a:p>
          <a:p>
            <a:pPr marL="0" indent="0">
              <a:buNone/>
            </a:pPr>
            <a:endParaRPr lang="en-AU" sz="3600" b="1" dirty="0">
              <a:solidFill>
                <a:srgbClr val="FFFF00"/>
              </a:solidFill>
            </a:endParaRPr>
          </a:p>
        </p:txBody>
      </p:sp>
      <p:sp>
        <p:nvSpPr>
          <p:cNvPr id="3" name="Content Placeholder 2"/>
          <p:cNvSpPr txBox="1">
            <a:spLocks/>
          </p:cNvSpPr>
          <p:nvPr/>
        </p:nvSpPr>
        <p:spPr>
          <a:xfrm>
            <a:off x="0" y="3740727"/>
            <a:ext cx="12192000" cy="28326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CARBOXYLIC ACIDS</a:t>
            </a:r>
          </a:p>
          <a:p>
            <a:pPr lvl="0"/>
            <a:r>
              <a:rPr lang="en-AU" sz="2800" b="1" dirty="0">
                <a:solidFill>
                  <a:srgbClr val="FFFF00"/>
                </a:solidFill>
              </a:rPr>
              <a:t>Contain the functional group </a:t>
            </a:r>
            <a:r>
              <a:rPr lang="en-AU" sz="2800" b="1" dirty="0">
                <a:solidFill>
                  <a:srgbClr val="00FF00"/>
                </a:solidFill>
              </a:rPr>
              <a:t>‒COOH (carboxyl) on the first carbon</a:t>
            </a:r>
          </a:p>
          <a:p>
            <a:pPr lvl="0"/>
            <a:r>
              <a:rPr lang="en-AU" sz="2800" b="1" dirty="0">
                <a:solidFill>
                  <a:srgbClr val="FFFF00"/>
                </a:solidFill>
              </a:rPr>
              <a:t>Names end with the suffix </a:t>
            </a:r>
            <a:r>
              <a:rPr lang="en-AU" sz="2800" b="1" dirty="0">
                <a:solidFill>
                  <a:srgbClr val="00FF00"/>
                </a:solidFill>
              </a:rPr>
              <a:t>–</a:t>
            </a:r>
            <a:r>
              <a:rPr lang="en-AU" sz="2800" b="1" dirty="0" err="1">
                <a:solidFill>
                  <a:srgbClr val="00FF00"/>
                </a:solidFill>
              </a:rPr>
              <a:t>oic</a:t>
            </a:r>
            <a:r>
              <a:rPr lang="en-AU" sz="2800" b="1" dirty="0">
                <a:solidFill>
                  <a:srgbClr val="00FF00"/>
                </a:solidFill>
              </a:rPr>
              <a:t> acid</a:t>
            </a:r>
            <a:r>
              <a:rPr lang="en-AU" sz="2800" b="1" dirty="0">
                <a:solidFill>
                  <a:srgbClr val="FFFF00"/>
                </a:solidFill>
              </a:rPr>
              <a:t>.</a:t>
            </a:r>
            <a:endParaRPr lang="en-AU" sz="6600" b="1" dirty="0">
              <a:solidFill>
                <a:srgbClr val="FFFF00"/>
              </a:solidFill>
            </a:endParaRPr>
          </a:p>
          <a:p>
            <a:r>
              <a:rPr lang="en-US" sz="2800" b="1" dirty="0">
                <a:solidFill>
                  <a:srgbClr val="FFFF00"/>
                </a:solidFill>
              </a:rPr>
              <a:t>General formula:</a:t>
            </a:r>
            <a:endParaRPr lang="en-AU" sz="28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11311488"/>
              </p:ext>
            </p:extLst>
          </p:nvPr>
        </p:nvGraphicFramePr>
        <p:xfrm>
          <a:off x="7221393" y="4906915"/>
          <a:ext cx="2102715" cy="1832745"/>
        </p:xfrm>
        <a:graphic>
          <a:graphicData uri="http://schemas.openxmlformats.org/presentationml/2006/ole">
            <mc:AlternateContent xmlns:mc="http://schemas.openxmlformats.org/markup-compatibility/2006">
              <mc:Choice xmlns:v="urn:schemas-microsoft-com:vml" Requires="v">
                <p:oleObj r:id="rId2" imgW="1168560" imgH="1016280" progId="">
                  <p:embed/>
                </p:oleObj>
              </mc:Choice>
              <mc:Fallback>
                <p:oleObj r:id="rId2" imgW="1168560" imgH="10162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393" y="4906915"/>
                        <a:ext cx="2102715" cy="183274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3667090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4" y="1086"/>
            <a:ext cx="2496170" cy="6015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US" sz="2800" b="1" dirty="0">
                <a:solidFill>
                  <a:srgbClr val="FFFF00"/>
                </a:solidFill>
              </a:rPr>
              <a:t>For example:</a:t>
            </a:r>
            <a:endParaRPr lang="en-AU" sz="2800" b="1" dirty="0">
              <a:solidFill>
                <a:srgbClr val="FFFF00"/>
              </a:solidFill>
            </a:endParaRPr>
          </a:p>
        </p:txBody>
      </p:sp>
      <p:sp>
        <p:nvSpPr>
          <p:cNvPr id="6" name="Content Placeholder 2"/>
          <p:cNvSpPr txBox="1">
            <a:spLocks/>
          </p:cNvSpPr>
          <p:nvPr/>
        </p:nvSpPr>
        <p:spPr>
          <a:xfrm>
            <a:off x="32287" y="2758661"/>
            <a:ext cx="12076586" cy="40300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Intermolecular forces present: </a:t>
            </a:r>
            <a:r>
              <a:rPr lang="en-AU" sz="2800" b="1" dirty="0">
                <a:solidFill>
                  <a:srgbClr val="00FF00"/>
                </a:solidFill>
              </a:rPr>
              <a:t>hydrogen bonding, dipole-dipole bonding </a:t>
            </a:r>
            <a:r>
              <a:rPr lang="en-AU" sz="2800" b="1" u="sng" dirty="0">
                <a:solidFill>
                  <a:srgbClr val="00FF00"/>
                </a:solidFill>
              </a:rPr>
              <a:t>AND</a:t>
            </a:r>
            <a:r>
              <a:rPr lang="en-AU" sz="2800" b="1" dirty="0">
                <a:solidFill>
                  <a:srgbClr val="00FF00"/>
                </a:solidFill>
              </a:rPr>
              <a:t> dispersion forces</a:t>
            </a:r>
            <a:r>
              <a:rPr lang="en-AU" sz="2800" b="1" dirty="0">
                <a:solidFill>
                  <a:srgbClr val="FFFF00"/>
                </a:solidFill>
              </a:rPr>
              <a:t>.</a:t>
            </a:r>
          </a:p>
          <a:p>
            <a:pPr lvl="0"/>
            <a:r>
              <a:rPr lang="en-AU" sz="2800" b="1" dirty="0">
                <a:solidFill>
                  <a:srgbClr val="FFFF00"/>
                </a:solidFill>
              </a:rPr>
              <a:t>Melting and boiling points are higher than analogous alkanes, aldehydes, ketones and alcohols due to presence of stronger hydrogen bonding and dipole-dipole bonding forces (in addition to dispersion forces). As the chain length becomes longer, the melting and boiling points increase as the dispersion forces then “add” to the strength of the overall intermolecular forces taking place between the carboxylic acid molecules.</a:t>
            </a:r>
            <a:endParaRPr lang="en-AU" sz="36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416427694"/>
              </p:ext>
            </p:extLst>
          </p:nvPr>
        </p:nvGraphicFramePr>
        <p:xfrm>
          <a:off x="134789" y="498990"/>
          <a:ext cx="2670753" cy="2306258"/>
        </p:xfrm>
        <a:graphic>
          <a:graphicData uri="http://schemas.openxmlformats.org/presentationml/2006/ole">
            <mc:AlternateContent xmlns:mc="http://schemas.openxmlformats.org/markup-compatibility/2006">
              <mc:Choice xmlns:v="urn:schemas-microsoft-com:vml" Requires="v">
                <p:oleObj r:id="rId2" imgW="1702080" imgH="1473480" progId="">
                  <p:embed/>
                </p:oleObj>
              </mc:Choice>
              <mc:Fallback>
                <p:oleObj r:id="rId2" imgW="1702080" imgH="14734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89" y="498990"/>
                        <a:ext cx="2670753" cy="2306258"/>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87115090"/>
              </p:ext>
            </p:extLst>
          </p:nvPr>
        </p:nvGraphicFramePr>
        <p:xfrm>
          <a:off x="2947263" y="77288"/>
          <a:ext cx="4743725" cy="2092036"/>
        </p:xfrm>
        <a:graphic>
          <a:graphicData uri="http://schemas.openxmlformats.org/presentationml/2006/ole">
            <mc:AlternateContent xmlns:mc="http://schemas.openxmlformats.org/markup-compatibility/2006">
              <mc:Choice xmlns:v="urn:schemas-microsoft-com:vml" Requires="v">
                <p:oleObj r:id="rId4" imgW="3010680" imgH="1333800" progId="">
                  <p:embed/>
                </p:oleObj>
              </mc:Choice>
              <mc:Fallback>
                <p:oleObj r:id="rId4" imgW="3010680" imgH="133380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263" y="77288"/>
                        <a:ext cx="4743725" cy="2092036"/>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27998422"/>
              </p:ext>
            </p:extLst>
          </p:nvPr>
        </p:nvGraphicFramePr>
        <p:xfrm>
          <a:off x="7811928" y="152626"/>
          <a:ext cx="3777527" cy="2471216"/>
        </p:xfrm>
        <a:graphic>
          <a:graphicData uri="http://schemas.openxmlformats.org/presentationml/2006/ole">
            <mc:AlternateContent xmlns:mc="http://schemas.openxmlformats.org/markup-compatibility/2006">
              <mc:Choice xmlns:v="urn:schemas-microsoft-com:vml" Requires="v">
                <p:oleObj r:id="rId6" imgW="2375280" imgH="1549800" progId="">
                  <p:embed/>
                </p:oleObj>
              </mc:Choice>
              <mc:Fallback>
                <p:oleObj r:id="rId6" imgW="2375280" imgH="15498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1928" y="152626"/>
                        <a:ext cx="3777527" cy="247121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6416922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1086"/>
            <a:ext cx="10483315" cy="3220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Soluble in water and polar molecules due to similar strength of hydrogen bonding or dipole-dipole bonding in the carboxylic acid and either hydrogen bonding or dipole-dipole bonding in the other substance. The solubility decreases with increasing chain length as dispersion forces become more significant and prevent solvation in polar substances (they then become more soluble in non-polar substances).</a:t>
            </a:r>
          </a:p>
        </p:txBody>
      </p:sp>
      <p:sp>
        <p:nvSpPr>
          <p:cNvPr id="6" name="Content Placeholder 2"/>
          <p:cNvSpPr txBox="1">
            <a:spLocks/>
          </p:cNvSpPr>
          <p:nvPr/>
        </p:nvSpPr>
        <p:spPr>
          <a:xfrm>
            <a:off x="28754" y="4279002"/>
            <a:ext cx="10545661" cy="235039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AMINES</a:t>
            </a:r>
          </a:p>
          <a:p>
            <a:pPr lvl="0"/>
            <a:r>
              <a:rPr lang="en-AU" sz="2800" b="1" dirty="0">
                <a:solidFill>
                  <a:srgbClr val="FFFF00"/>
                </a:solidFill>
              </a:rPr>
              <a:t>Contain the functional group </a:t>
            </a:r>
            <a:r>
              <a:rPr lang="en-AU" sz="2800" b="1" dirty="0">
                <a:solidFill>
                  <a:srgbClr val="00FF00"/>
                </a:solidFill>
              </a:rPr>
              <a:t>‒NH</a:t>
            </a:r>
            <a:r>
              <a:rPr lang="en-AU" sz="2800" b="1" baseline="-25000" dirty="0">
                <a:solidFill>
                  <a:srgbClr val="00FF00"/>
                </a:solidFill>
              </a:rPr>
              <a:t>2</a:t>
            </a:r>
            <a:r>
              <a:rPr lang="en-AU" sz="2800" b="1" dirty="0">
                <a:solidFill>
                  <a:srgbClr val="00FF00"/>
                </a:solidFill>
              </a:rPr>
              <a:t> (amine or amino)</a:t>
            </a:r>
          </a:p>
          <a:p>
            <a:pPr lvl="0"/>
            <a:r>
              <a:rPr lang="en-AU" sz="2800" b="1" dirty="0">
                <a:solidFill>
                  <a:srgbClr val="FFFF00"/>
                </a:solidFill>
              </a:rPr>
              <a:t>Names end with the suffix </a:t>
            </a:r>
            <a:r>
              <a:rPr lang="en-AU" sz="2800" b="1" dirty="0">
                <a:solidFill>
                  <a:srgbClr val="00FF00"/>
                </a:solidFill>
              </a:rPr>
              <a:t>–amine</a:t>
            </a:r>
            <a:r>
              <a:rPr lang="en-AU" sz="2800" b="1" dirty="0">
                <a:solidFill>
                  <a:srgbClr val="FFFF00"/>
                </a:solidFill>
              </a:rPr>
              <a:t>.</a:t>
            </a:r>
            <a:endParaRPr lang="en-AU" sz="6600" b="1" dirty="0">
              <a:solidFill>
                <a:srgbClr val="FFFF00"/>
              </a:solidFill>
            </a:endParaRPr>
          </a:p>
          <a:p>
            <a:r>
              <a:rPr lang="en-US" sz="2800" b="1" dirty="0">
                <a:solidFill>
                  <a:srgbClr val="FFFF00"/>
                </a:solidFill>
              </a:rPr>
              <a:t>General formula:</a:t>
            </a:r>
            <a:endParaRPr lang="en-AU" sz="2800" b="1" dirty="0">
              <a:solidFill>
                <a:srgbClr val="FFFF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24844087"/>
              </p:ext>
            </p:extLst>
          </p:nvPr>
        </p:nvGraphicFramePr>
        <p:xfrm>
          <a:off x="3681557" y="6026727"/>
          <a:ext cx="2452804" cy="656734"/>
        </p:xfrm>
        <a:graphic>
          <a:graphicData uri="http://schemas.openxmlformats.org/presentationml/2006/ole">
            <mc:AlternateContent xmlns:mc="http://schemas.openxmlformats.org/markup-compatibility/2006">
              <mc:Choice xmlns:v="urn:schemas-microsoft-com:vml" Requires="v">
                <p:oleObj r:id="rId2" imgW="1041480" imgH="279360" progId="">
                  <p:embed/>
                </p:oleObj>
              </mc:Choice>
              <mc:Fallback>
                <p:oleObj r:id="rId2" imgW="1041480" imgH="27936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557" y="6026727"/>
                        <a:ext cx="2452804" cy="65673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684974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4" y="1086"/>
            <a:ext cx="2496170" cy="6015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US" sz="2800" b="1" dirty="0">
                <a:solidFill>
                  <a:srgbClr val="FFFF00"/>
                </a:solidFill>
              </a:rPr>
              <a:t>For example:</a:t>
            </a:r>
            <a:endParaRPr lang="en-AU" sz="2800" b="1" dirty="0">
              <a:solidFill>
                <a:srgbClr val="FFFF00"/>
              </a:solidFill>
            </a:endParaRPr>
          </a:p>
        </p:txBody>
      </p:sp>
      <p:sp>
        <p:nvSpPr>
          <p:cNvPr id="6" name="Content Placeholder 2"/>
          <p:cNvSpPr txBox="1">
            <a:spLocks/>
          </p:cNvSpPr>
          <p:nvPr/>
        </p:nvSpPr>
        <p:spPr>
          <a:xfrm>
            <a:off x="53066" y="2735145"/>
            <a:ext cx="12076586" cy="40300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Intermolecular forces present: </a:t>
            </a:r>
            <a:r>
              <a:rPr lang="en-AU" sz="2800" b="1" dirty="0">
                <a:solidFill>
                  <a:srgbClr val="00FF00"/>
                </a:solidFill>
              </a:rPr>
              <a:t>hydrogen bonding</a:t>
            </a:r>
            <a:r>
              <a:rPr lang="en-AU" sz="2800" b="1">
                <a:solidFill>
                  <a:srgbClr val="00FF00"/>
                </a:solidFill>
              </a:rPr>
              <a:t>, dipole-dipole </a:t>
            </a:r>
            <a:r>
              <a:rPr lang="en-AU" sz="2800" b="1" u="sng" dirty="0">
                <a:solidFill>
                  <a:srgbClr val="00FF00"/>
                </a:solidFill>
              </a:rPr>
              <a:t>AND</a:t>
            </a:r>
            <a:r>
              <a:rPr lang="en-AU" sz="2800" b="1" dirty="0">
                <a:solidFill>
                  <a:srgbClr val="00FF00"/>
                </a:solidFill>
              </a:rPr>
              <a:t> dispersion forces</a:t>
            </a:r>
            <a:r>
              <a:rPr lang="en-AU" sz="2800" b="1" dirty="0">
                <a:solidFill>
                  <a:srgbClr val="FFFF00"/>
                </a:solidFill>
              </a:rPr>
              <a:t>.</a:t>
            </a:r>
          </a:p>
          <a:p>
            <a:pPr lvl="0"/>
            <a:r>
              <a:rPr lang="en-AU" sz="2800" b="1" dirty="0">
                <a:solidFill>
                  <a:srgbClr val="FFFF00"/>
                </a:solidFill>
              </a:rPr>
              <a:t>Melting and boiling points are higher than analogous alkanes, aldehydes and ketones due to presence of stronger hydrogen bonding forces (in addition to dispersion forces). Melting points and boiling points are lower than analogous carboxylic acids and alcohols (indicating the hydrogen bond strength in alcohols is stronger than the hydrogen bonding in amines). </a:t>
            </a:r>
          </a:p>
        </p:txBody>
      </p:sp>
      <p:graphicFrame>
        <p:nvGraphicFramePr>
          <p:cNvPr id="3" name="Object 2"/>
          <p:cNvGraphicFramePr>
            <a:graphicFrameLocks noChangeAspect="1"/>
          </p:cNvGraphicFramePr>
          <p:nvPr>
            <p:extLst>
              <p:ext uri="{D42A27DB-BD31-4B8C-83A1-F6EECF244321}">
                <p14:modId xmlns:p14="http://schemas.microsoft.com/office/powerpoint/2010/main" val="3646378509"/>
              </p:ext>
            </p:extLst>
          </p:nvPr>
        </p:nvGraphicFramePr>
        <p:xfrm>
          <a:off x="261072" y="602673"/>
          <a:ext cx="1856989" cy="1546948"/>
        </p:xfrm>
        <a:graphic>
          <a:graphicData uri="http://schemas.openxmlformats.org/presentationml/2006/ole">
            <mc:AlternateContent xmlns:mc="http://schemas.openxmlformats.org/markup-compatibility/2006">
              <mc:Choice xmlns:v="urn:schemas-microsoft-com:vml" Requires="v">
                <p:oleObj r:id="rId2" imgW="1206720" imgH="1003680" progId="">
                  <p:embed/>
                </p:oleObj>
              </mc:Choice>
              <mc:Fallback>
                <p:oleObj r:id="rId2" imgW="1206720" imgH="10036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72" y="602673"/>
                        <a:ext cx="1856989" cy="1546948"/>
                      </a:xfrm>
                      <a:prstGeom prst="rect">
                        <a:avLst/>
                      </a:prstGeom>
                      <a:solidFill>
                        <a:schemeClr val="tx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970032754"/>
              </p:ext>
            </p:extLst>
          </p:nvPr>
        </p:nvGraphicFramePr>
        <p:xfrm>
          <a:off x="2507674" y="163459"/>
          <a:ext cx="3965919" cy="2096508"/>
        </p:xfrm>
        <a:graphic>
          <a:graphicData uri="http://schemas.openxmlformats.org/presentationml/2006/ole">
            <mc:AlternateContent xmlns:mc="http://schemas.openxmlformats.org/markup-compatibility/2006">
              <mc:Choice xmlns:v="urn:schemas-microsoft-com:vml" Requires="v">
                <p:oleObj r:id="rId4" imgW="2553120" imgH="1346400" progId="">
                  <p:embed/>
                </p:oleObj>
              </mc:Choice>
              <mc:Fallback>
                <p:oleObj r:id="rId4" imgW="2553120" imgH="134640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674" y="163459"/>
                        <a:ext cx="3965919" cy="2096508"/>
                      </a:xfrm>
                      <a:prstGeom prst="rect">
                        <a:avLst/>
                      </a:prstGeom>
                      <a:solidFill>
                        <a:schemeClr val="tx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60650815"/>
              </p:ext>
            </p:extLst>
          </p:nvPr>
        </p:nvGraphicFramePr>
        <p:xfrm>
          <a:off x="6697444" y="163459"/>
          <a:ext cx="3995792" cy="2225821"/>
        </p:xfrm>
        <a:graphic>
          <a:graphicData uri="http://schemas.openxmlformats.org/presentationml/2006/ole">
            <mc:AlternateContent xmlns:mc="http://schemas.openxmlformats.org/markup-compatibility/2006">
              <mc:Choice xmlns:v="urn:schemas-microsoft-com:vml" Requires="v">
                <p:oleObj r:id="rId6" imgW="2375280" imgH="1321200" progId="">
                  <p:embed/>
                </p:oleObj>
              </mc:Choice>
              <mc:Fallback>
                <p:oleObj r:id="rId6" imgW="2375280" imgH="13212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7444" y="163459"/>
                        <a:ext cx="3995792" cy="2225821"/>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7936950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4" y="1086"/>
            <a:ext cx="10372478" cy="23403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As the chain length becomes longer, the melting and boiling points increase as the dispersion forces then “add” to the strength of the overall intermolecular forces taking place between the amine molecules.</a:t>
            </a:r>
          </a:p>
        </p:txBody>
      </p:sp>
      <p:sp>
        <p:nvSpPr>
          <p:cNvPr id="6" name="Content Placeholder 2"/>
          <p:cNvSpPr txBox="1">
            <a:spLocks/>
          </p:cNvSpPr>
          <p:nvPr/>
        </p:nvSpPr>
        <p:spPr>
          <a:xfrm>
            <a:off x="66919" y="2341418"/>
            <a:ext cx="12076586" cy="328465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Soluble in water and polar molecules due to similar strength of hydrogen bonding or dipole-dipole bonding in the amine and either hydrogen bonding or dipole-dipole bonding in the other substance. The solubility decreases with increasing chain length as dispersion forces become more significant and prevent solvation in polar substances (they then become more soluble in non-polar substances). </a:t>
            </a:r>
          </a:p>
        </p:txBody>
      </p:sp>
    </p:spTree>
    <p:extLst>
      <p:ext uri="{BB962C8B-B14F-4D97-AF65-F5344CB8AC3E}">
        <p14:creationId xmlns:p14="http://schemas.microsoft.com/office/powerpoint/2010/main" val="25839487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59994" y="3283815"/>
            <a:ext cx="12132006" cy="8312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For example:</a:t>
            </a:r>
          </a:p>
        </p:txBody>
      </p:sp>
      <p:sp>
        <p:nvSpPr>
          <p:cNvPr id="9" name="Content Placeholder 2"/>
          <p:cNvSpPr txBox="1">
            <a:spLocks/>
          </p:cNvSpPr>
          <p:nvPr/>
        </p:nvSpPr>
        <p:spPr>
          <a:xfrm>
            <a:off x="11503" y="1085"/>
            <a:ext cx="10545661" cy="28326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AMIDES</a:t>
            </a:r>
          </a:p>
          <a:p>
            <a:pPr lvl="0"/>
            <a:r>
              <a:rPr lang="en-AU" sz="2800" b="1" dirty="0">
                <a:solidFill>
                  <a:srgbClr val="FFFF00"/>
                </a:solidFill>
              </a:rPr>
              <a:t>Contain the functional group </a:t>
            </a:r>
            <a:r>
              <a:rPr lang="en-AU" sz="2800" b="1" dirty="0">
                <a:solidFill>
                  <a:srgbClr val="00FF00"/>
                </a:solidFill>
              </a:rPr>
              <a:t>‒CONH</a:t>
            </a:r>
            <a:r>
              <a:rPr lang="en-AU" sz="2800" b="1" baseline="-25000" dirty="0">
                <a:solidFill>
                  <a:srgbClr val="00FF00"/>
                </a:solidFill>
              </a:rPr>
              <a:t>2</a:t>
            </a:r>
            <a:r>
              <a:rPr lang="en-AU" sz="2800" b="1" dirty="0">
                <a:solidFill>
                  <a:srgbClr val="00FF00"/>
                </a:solidFill>
              </a:rPr>
              <a:t> on the first carbon. </a:t>
            </a:r>
          </a:p>
          <a:p>
            <a:pPr lvl="0"/>
            <a:r>
              <a:rPr lang="en-AU" sz="2800" b="1" dirty="0">
                <a:solidFill>
                  <a:srgbClr val="FFFF00"/>
                </a:solidFill>
              </a:rPr>
              <a:t>Names end with the suffix </a:t>
            </a:r>
            <a:r>
              <a:rPr lang="en-AU" sz="2800" b="1" dirty="0">
                <a:solidFill>
                  <a:srgbClr val="00FF00"/>
                </a:solidFill>
              </a:rPr>
              <a:t>–amide</a:t>
            </a:r>
            <a:r>
              <a:rPr lang="en-AU" sz="2800" b="1" dirty="0">
                <a:solidFill>
                  <a:srgbClr val="FFFF00"/>
                </a:solidFill>
              </a:rPr>
              <a:t>.</a:t>
            </a:r>
            <a:endParaRPr lang="en-AU" sz="6600" b="1" dirty="0">
              <a:solidFill>
                <a:srgbClr val="FFFF00"/>
              </a:solidFill>
            </a:endParaRPr>
          </a:p>
          <a:p>
            <a:r>
              <a:rPr lang="en-US" sz="2800" b="1" dirty="0">
                <a:solidFill>
                  <a:srgbClr val="FFFF00"/>
                </a:solidFill>
              </a:rPr>
              <a:t>General formula:</a:t>
            </a:r>
            <a:endParaRPr lang="en-AU" sz="2800" b="1" dirty="0">
              <a:solidFill>
                <a:srgbClr val="FFFF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876133540"/>
              </p:ext>
            </p:extLst>
          </p:nvPr>
        </p:nvGraphicFramePr>
        <p:xfrm>
          <a:off x="6481763" y="1134999"/>
          <a:ext cx="2236160" cy="1923786"/>
        </p:xfrm>
        <a:graphic>
          <a:graphicData uri="http://schemas.openxmlformats.org/presentationml/2006/ole">
            <mc:AlternateContent xmlns:mc="http://schemas.openxmlformats.org/markup-compatibility/2006">
              <mc:Choice xmlns:v="urn:schemas-microsoft-com:vml" Requires="v">
                <p:oleObj r:id="rId2" imgW="1244880" imgH="1067040" progId="">
                  <p:embed/>
                </p:oleObj>
              </mc:Choice>
              <mc:Fallback>
                <p:oleObj r:id="rId2" imgW="1244880" imgH="106704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763" y="1134999"/>
                        <a:ext cx="2236160" cy="1923786"/>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32609810"/>
              </p:ext>
            </p:extLst>
          </p:nvPr>
        </p:nvGraphicFramePr>
        <p:xfrm>
          <a:off x="321017" y="3927763"/>
          <a:ext cx="2484400" cy="2257859"/>
        </p:xfrm>
        <a:graphic>
          <a:graphicData uri="http://schemas.openxmlformats.org/presentationml/2006/ole">
            <mc:AlternateContent xmlns:mc="http://schemas.openxmlformats.org/markup-compatibility/2006">
              <mc:Choice xmlns:v="urn:schemas-microsoft-com:vml" Requires="v">
                <p:oleObj r:id="rId4" imgW="1397160" imgH="1270440" progId="">
                  <p:embed/>
                </p:oleObj>
              </mc:Choice>
              <mc:Fallback>
                <p:oleObj r:id="rId4" imgW="1397160" imgH="12704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017" y="3927763"/>
                        <a:ext cx="2484400" cy="2257859"/>
                      </a:xfrm>
                      <a:prstGeom prst="rect">
                        <a:avLst/>
                      </a:prstGeom>
                      <a:solidFill>
                        <a:schemeClr val="tx1"/>
                      </a:solidFill>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3479209572"/>
              </p:ext>
            </p:extLst>
          </p:nvPr>
        </p:nvGraphicFramePr>
        <p:xfrm>
          <a:off x="3268516" y="3508846"/>
          <a:ext cx="8087551" cy="4211935"/>
        </p:xfrm>
        <a:graphic>
          <a:graphicData uri="http://schemas.openxmlformats.org/presentationml/2006/ole">
            <mc:AlternateContent xmlns:mc="http://schemas.openxmlformats.org/markup-compatibility/2006">
              <mc:Choice xmlns:v="urn:schemas-microsoft-com:vml" Requires="v">
                <p:oleObj name="ChemSketch" r:id="rId6" imgW="1498320" imgH="744480" progId="ACD.ChemSketch.20">
                  <p:embed/>
                </p:oleObj>
              </mc:Choice>
              <mc:Fallback>
                <p:oleObj name="ChemSketch" r:id="rId6" imgW="1498320" imgH="744480" progId="ACD.ChemSketch.20">
                  <p:embed/>
                  <p:pic>
                    <p:nvPicPr>
                      <p:cNvPr id="0" name=""/>
                      <p:cNvPicPr/>
                      <p:nvPr/>
                    </p:nvPicPr>
                    <p:blipFill>
                      <a:blip r:embed="rId7"/>
                      <a:stretch>
                        <a:fillRect/>
                      </a:stretch>
                    </p:blipFill>
                    <p:spPr>
                      <a:xfrm>
                        <a:off x="3268516" y="3508846"/>
                        <a:ext cx="8087551" cy="4211935"/>
                      </a:xfrm>
                      <a:prstGeom prst="rect">
                        <a:avLst/>
                      </a:prstGeom>
                      <a:solidFill>
                        <a:schemeClr val="tx1"/>
                      </a:solidFill>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1522428774"/>
              </p:ext>
            </p:extLst>
          </p:nvPr>
        </p:nvGraphicFramePr>
        <p:xfrm>
          <a:off x="7778750" y="3635826"/>
          <a:ext cx="7038686" cy="4145314"/>
        </p:xfrm>
        <a:graphic>
          <a:graphicData uri="http://schemas.openxmlformats.org/presentationml/2006/ole">
            <mc:AlternateContent xmlns:mc="http://schemas.openxmlformats.org/markup-compatibility/2006">
              <mc:Choice xmlns:v="urn:schemas-microsoft-com:vml" Requires="v">
                <p:oleObj name="ChemSketch" r:id="rId8" imgW="1204200" imgH="710280" progId="ACD.ChemSketch.20">
                  <p:embed/>
                </p:oleObj>
              </mc:Choice>
              <mc:Fallback>
                <p:oleObj name="ChemSketch" r:id="rId8" imgW="1204200" imgH="710280" progId="ACD.ChemSketch.20">
                  <p:embed/>
                  <p:pic>
                    <p:nvPicPr>
                      <p:cNvPr id="0" name=""/>
                      <p:cNvPicPr/>
                      <p:nvPr/>
                    </p:nvPicPr>
                    <p:blipFill>
                      <a:blip r:embed="rId9"/>
                      <a:stretch>
                        <a:fillRect/>
                      </a:stretch>
                    </p:blipFill>
                    <p:spPr>
                      <a:xfrm>
                        <a:off x="7778750" y="3635826"/>
                        <a:ext cx="7038686" cy="4145314"/>
                      </a:xfrm>
                      <a:prstGeom prst="rect">
                        <a:avLst/>
                      </a:prstGeom>
                    </p:spPr>
                  </p:pic>
                </p:oleObj>
              </mc:Fallback>
            </mc:AlternateContent>
          </a:graphicData>
        </a:graphic>
      </p:graphicFrame>
    </p:spTree>
    <p:extLst>
      <p:ext uri="{BB962C8B-B14F-4D97-AF65-F5344CB8AC3E}">
        <p14:creationId xmlns:p14="http://schemas.microsoft.com/office/powerpoint/2010/main" val="16331642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03" y="56502"/>
            <a:ext cx="10610490" cy="2410651"/>
          </a:xfrm>
        </p:spPr>
        <p:txBody>
          <a:bodyPr>
            <a:noAutofit/>
          </a:bodyPr>
          <a:lstStyle/>
          <a:p>
            <a:pPr lvl="0"/>
            <a:r>
              <a:rPr lang="en-AU" sz="2800" b="1" dirty="0">
                <a:solidFill>
                  <a:srgbClr val="FFFF00"/>
                </a:solidFill>
              </a:rPr>
              <a:t>If there is a functional group, number the carbons from the end which gives the lowest number to the functional group. The functional group dictates the stem name. For example:  </a:t>
            </a:r>
          </a:p>
          <a:p>
            <a:pPr lvl="0"/>
            <a:endParaRPr lang="en-AU" sz="2800" b="1" dirty="0">
              <a:solidFill>
                <a:srgbClr val="FFFF00"/>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451758287"/>
              </p:ext>
            </p:extLst>
          </p:nvPr>
        </p:nvGraphicFramePr>
        <p:xfrm>
          <a:off x="2941905" y="1512494"/>
          <a:ext cx="5314075" cy="1616015"/>
        </p:xfrm>
        <a:graphic>
          <a:graphicData uri="http://schemas.openxmlformats.org/presentationml/2006/ole">
            <mc:AlternateContent xmlns:mc="http://schemas.openxmlformats.org/markup-compatibility/2006">
              <mc:Choice xmlns:v="urn:schemas-microsoft-com:vml" Requires="v">
                <p:oleObj r:id="rId2" imgW="3353400" imgH="1016280" progId="">
                  <p:embed/>
                </p:oleObj>
              </mc:Choice>
              <mc:Fallback>
                <p:oleObj r:id="rId2" imgW="3353400" imgH="1016280" progId="">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905" y="1512494"/>
                        <a:ext cx="5314075" cy="1616015"/>
                      </a:xfrm>
                      <a:prstGeom prst="rect">
                        <a:avLst/>
                      </a:prstGeom>
                      <a:solidFill>
                        <a:schemeClr val="tx1"/>
                      </a:solidFill>
                    </p:spPr>
                  </p:pic>
                </p:oleObj>
              </mc:Fallback>
            </mc:AlternateContent>
          </a:graphicData>
        </a:graphic>
      </p:graphicFrame>
      <p:sp>
        <p:nvSpPr>
          <p:cNvPr id="9" name="Content Placeholder 2"/>
          <p:cNvSpPr txBox="1">
            <a:spLocks/>
          </p:cNvSpPr>
          <p:nvPr/>
        </p:nvSpPr>
        <p:spPr>
          <a:xfrm>
            <a:off x="40258" y="3134260"/>
            <a:ext cx="12105734" cy="3059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If there is an alkyl group (other carbon atoms not part of the main chain – also called a branch), name this using the stem name for the number of carbons and use the suffix </a:t>
            </a:r>
            <a:r>
              <a:rPr lang="en-AU" sz="2800" b="1" dirty="0">
                <a:solidFill>
                  <a:srgbClr val="00FF00"/>
                </a:solidFill>
              </a:rPr>
              <a:t>-</a:t>
            </a:r>
            <a:r>
              <a:rPr lang="en-AU" sz="2800" b="1" dirty="0" err="1">
                <a:solidFill>
                  <a:srgbClr val="00FF00"/>
                </a:solidFill>
              </a:rPr>
              <a:t>yl</a:t>
            </a:r>
            <a:r>
              <a:rPr lang="en-AU" sz="2800" b="1" dirty="0">
                <a:solidFill>
                  <a:srgbClr val="FFFF00"/>
                </a:solidFill>
              </a:rPr>
              <a:t>.  Put a number in front to indicate which carbon it comes from then write the stem name. For example: </a:t>
            </a:r>
            <a:r>
              <a:rPr lang="en-AU" sz="2800" b="1" dirty="0">
                <a:solidFill>
                  <a:srgbClr val="FFFF00"/>
                </a:solidFill>
                <a:latin typeface="Arial" panose="020B0604020202020204" pitchFamily="34" charset="0"/>
                <a:cs typeface="Arial" panose="020B0604020202020204" pitchFamily="34" charset="0"/>
              </a:rPr>
              <a:t>―CH</a:t>
            </a:r>
            <a:r>
              <a:rPr lang="en-AU" sz="2800" b="1" baseline="-25000" dirty="0">
                <a:solidFill>
                  <a:srgbClr val="FFFF00"/>
                </a:solidFill>
                <a:latin typeface="Arial" panose="020B0604020202020204" pitchFamily="34" charset="0"/>
                <a:cs typeface="Arial" panose="020B0604020202020204" pitchFamily="34" charset="0"/>
              </a:rPr>
              <a:t>3</a:t>
            </a:r>
            <a:r>
              <a:rPr lang="en-AU" sz="2800" b="1" dirty="0">
                <a:solidFill>
                  <a:srgbClr val="FFFF00"/>
                </a:solidFill>
                <a:latin typeface="Arial" panose="020B0604020202020204" pitchFamily="34" charset="0"/>
                <a:cs typeface="Arial" panose="020B0604020202020204" pitchFamily="34" charset="0"/>
              </a:rPr>
              <a:t> methyl-</a:t>
            </a:r>
          </a:p>
          <a:p>
            <a:pPr marL="0" lvl="0" indent="0">
              <a:buNone/>
            </a:pPr>
            <a:r>
              <a:rPr lang="en-AU" sz="2800" b="1" dirty="0">
                <a:solidFill>
                  <a:srgbClr val="FFFF00"/>
                </a:solidFill>
                <a:latin typeface="Arial" panose="020B0604020202020204" pitchFamily="34" charset="0"/>
                <a:cs typeface="Arial" panose="020B0604020202020204" pitchFamily="34" charset="0"/>
              </a:rPr>
              <a:t>                           ―CH</a:t>
            </a:r>
            <a:r>
              <a:rPr lang="en-AU" sz="2800" b="1" baseline="-25000" dirty="0">
                <a:solidFill>
                  <a:srgbClr val="FFFF00"/>
                </a:solidFill>
                <a:latin typeface="Arial" panose="020B0604020202020204" pitchFamily="34" charset="0"/>
                <a:cs typeface="Arial" panose="020B0604020202020204" pitchFamily="34" charset="0"/>
              </a:rPr>
              <a:t>2</a:t>
            </a:r>
            <a:r>
              <a:rPr lang="en-AU" sz="2800" b="1" dirty="0">
                <a:solidFill>
                  <a:srgbClr val="FFFF00"/>
                </a:solidFill>
                <a:latin typeface="Arial" panose="020B0604020202020204" pitchFamily="34" charset="0"/>
                <a:cs typeface="Arial" panose="020B0604020202020204" pitchFamily="34" charset="0"/>
              </a:rPr>
              <a:t>CH</a:t>
            </a:r>
            <a:r>
              <a:rPr lang="en-AU" sz="2800" b="1" baseline="-25000" dirty="0">
                <a:solidFill>
                  <a:srgbClr val="FFFF00"/>
                </a:solidFill>
                <a:latin typeface="Arial" panose="020B0604020202020204" pitchFamily="34" charset="0"/>
                <a:cs typeface="Arial" panose="020B0604020202020204" pitchFamily="34" charset="0"/>
              </a:rPr>
              <a:t>3</a:t>
            </a:r>
            <a:r>
              <a:rPr lang="en-AU" sz="2800" b="1" dirty="0">
                <a:solidFill>
                  <a:srgbClr val="FFFF00"/>
                </a:solidFill>
                <a:latin typeface="Arial" panose="020B0604020202020204" pitchFamily="34" charset="0"/>
                <a:cs typeface="Arial" panose="020B0604020202020204" pitchFamily="34" charset="0"/>
              </a:rPr>
              <a:t> ethyl-</a:t>
            </a:r>
          </a:p>
          <a:p>
            <a:pPr lvl="0"/>
            <a:endParaRPr lang="en-AU" sz="2800" b="1" dirty="0">
              <a:solidFill>
                <a:srgbClr val="FFFF00"/>
              </a:solidFill>
            </a:endParaRPr>
          </a:p>
          <a:p>
            <a:endParaRPr lang="en-AU" sz="2800" b="1" dirty="0">
              <a:solidFill>
                <a:srgbClr val="FFFF00"/>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4293662252"/>
              </p:ext>
            </p:extLst>
          </p:nvPr>
        </p:nvGraphicFramePr>
        <p:xfrm>
          <a:off x="6658598" y="4980317"/>
          <a:ext cx="4752876" cy="1773718"/>
        </p:xfrm>
        <a:graphic>
          <a:graphicData uri="http://schemas.openxmlformats.org/presentationml/2006/ole">
            <mc:AlternateContent xmlns:mc="http://schemas.openxmlformats.org/markup-compatibility/2006">
              <mc:Choice xmlns:v="urn:schemas-microsoft-com:vml" Requires="v">
                <p:oleObj r:id="rId4" imgW="3506040" imgH="1308600" progId="">
                  <p:embed/>
                </p:oleObj>
              </mc:Choice>
              <mc:Fallback>
                <p:oleObj r:id="rId4" imgW="3506040" imgH="13086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8598" y="4980317"/>
                        <a:ext cx="4752876" cy="177371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5028076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666622"/>
            <a:ext cx="11300733" cy="53393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Intermolecular forces present: </a:t>
            </a:r>
            <a:r>
              <a:rPr lang="en-AU" sz="2800" b="1" dirty="0">
                <a:solidFill>
                  <a:srgbClr val="00FF00"/>
                </a:solidFill>
              </a:rPr>
              <a:t>hydrogen bonding, dipole-dipole bonding </a:t>
            </a:r>
            <a:r>
              <a:rPr lang="en-AU" sz="2800" b="1" u="sng" dirty="0">
                <a:solidFill>
                  <a:srgbClr val="00FF00"/>
                </a:solidFill>
              </a:rPr>
              <a:t>AND</a:t>
            </a:r>
            <a:r>
              <a:rPr lang="en-AU" sz="2800" b="1" dirty="0">
                <a:solidFill>
                  <a:srgbClr val="00FF00"/>
                </a:solidFill>
              </a:rPr>
              <a:t> dispersion forces</a:t>
            </a:r>
            <a:r>
              <a:rPr lang="en-AU" sz="2800" b="1" dirty="0">
                <a:solidFill>
                  <a:srgbClr val="FFFF00"/>
                </a:solidFill>
              </a:rPr>
              <a:t>. </a:t>
            </a:r>
          </a:p>
          <a:p>
            <a:pPr marL="0" lvl="0" indent="0">
              <a:buNone/>
            </a:pPr>
            <a:r>
              <a:rPr lang="en-AU" sz="2800" b="1" dirty="0">
                <a:solidFill>
                  <a:srgbClr val="FFFF00"/>
                </a:solidFill>
              </a:rPr>
              <a:t>The hydrogen bonding present in amides is much stronger than analogous amines or carboxylic acids. This is due to a greater number of hydrogen atoms available for hydrogen bonding in an amide compared to an amine or carboxylic acid. Each amide molecule has three lone pairs of electrons and two hydrogen atoms that are available for hydrogen bonding. Also, the close proximity of the highly electronegative oxygen atom causes hydrogen atoms from the NH</a:t>
            </a:r>
            <a:r>
              <a:rPr lang="en-AU" sz="2800" b="1" baseline="-25000" dirty="0">
                <a:solidFill>
                  <a:srgbClr val="FFFF00"/>
                </a:solidFill>
              </a:rPr>
              <a:t>2</a:t>
            </a:r>
            <a:r>
              <a:rPr lang="en-AU" sz="2800" b="1" dirty="0">
                <a:solidFill>
                  <a:srgbClr val="FFFF00"/>
                </a:solidFill>
              </a:rPr>
              <a:t> group to develop a larger dipole (+δ) than would occur on the nitrogen only.</a:t>
            </a:r>
          </a:p>
          <a:p>
            <a:pPr marL="0" indent="0">
              <a:buNone/>
            </a:pPr>
            <a:endParaRPr lang="en-AU" sz="2800" b="1" dirty="0">
              <a:solidFill>
                <a:srgbClr val="FFFF00"/>
              </a:solidFill>
            </a:endParaRPr>
          </a:p>
        </p:txBody>
      </p:sp>
    </p:spTree>
    <p:extLst>
      <p:ext uri="{BB962C8B-B14F-4D97-AF65-F5344CB8AC3E}">
        <p14:creationId xmlns:p14="http://schemas.microsoft.com/office/powerpoint/2010/main" val="2525489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3593983"/>
            <a:ext cx="12069660" cy="329865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Melting and boiling points are higher than analogous alkanes, aldehydes, ketones, amines, alcohols and carboxylic acids due to presence of stronger hydrogen bonding forces (in addition to dipole-dipole forces and dispersion forces). As the chain length becomes longer, the melting and boiling points increase as the dispersion forces then “add” to the strength of the overall intermolecular forces taking place between the amide molecules.</a:t>
            </a:r>
          </a:p>
        </p:txBody>
      </p:sp>
      <p:pic>
        <p:nvPicPr>
          <p:cNvPr id="3" name="Picture 2" descr="http://images.slideplayer.com/14/4214444/slides/slide_34.jpg"/>
          <p:cNvPicPr/>
          <p:nvPr/>
        </p:nvPicPr>
        <p:blipFill rotWithShape="1">
          <a:blip r:embed="rId2">
            <a:extLst>
              <a:ext uri="{28A0092B-C50C-407E-A947-70E740481C1C}">
                <a14:useLocalDpi xmlns:a14="http://schemas.microsoft.com/office/drawing/2010/main" val="0"/>
              </a:ext>
            </a:extLst>
          </a:blip>
          <a:srcRect l="56800" t="25740" r="800" b="11051"/>
          <a:stretch/>
        </p:blipFill>
        <p:spPr bwMode="auto">
          <a:xfrm>
            <a:off x="4698521" y="27708"/>
            <a:ext cx="3060024" cy="3514873"/>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7823765" y="3340067"/>
            <a:ext cx="878767" cy="253916"/>
          </a:xfrm>
          <a:prstGeom prst="rect">
            <a:avLst/>
          </a:prstGeom>
        </p:spPr>
        <p:txBody>
          <a:bodyPr wrap="none">
            <a:spAutoFit/>
          </a:bodyPr>
          <a:lstStyle/>
          <a:p>
            <a:r>
              <a:rPr lang="en-US" sz="1050" b="1" dirty="0">
                <a:solidFill>
                  <a:srgbClr val="FFFF00"/>
                </a:solidFill>
                <a:latin typeface="Calibri" panose="020F0502020204030204" pitchFamily="34" charset="0"/>
                <a:ea typeface="Calibri" panose="020F0502020204030204" pitchFamily="34" charset="0"/>
                <a:cs typeface="Arial" panose="020B0604020202020204" pitchFamily="34" charset="0"/>
              </a:rPr>
              <a:t>(</a:t>
            </a:r>
            <a:r>
              <a:rPr lang="en-US" sz="1050" b="1" dirty="0" err="1">
                <a:solidFill>
                  <a:srgbClr val="FFFF00"/>
                </a:solidFill>
                <a:latin typeface="Calibri" panose="020F0502020204030204" pitchFamily="34" charset="0"/>
                <a:ea typeface="Calibri" panose="020F0502020204030204" pitchFamily="34" charset="0"/>
                <a:cs typeface="Arial" panose="020B0604020202020204" pitchFamily="34" charset="0"/>
              </a:rPr>
              <a:t>Iveson</a:t>
            </a:r>
            <a:r>
              <a:rPr lang="en-US" sz="1050" b="1" dirty="0">
                <a:solidFill>
                  <a:srgbClr val="FFFF00"/>
                </a:solidFill>
                <a:latin typeface="Calibri" panose="020F0502020204030204" pitchFamily="34" charset="0"/>
                <a:ea typeface="Calibri" panose="020F0502020204030204" pitchFamily="34" charset="0"/>
                <a:cs typeface="Arial" panose="020B0604020202020204" pitchFamily="34" charset="0"/>
              </a:rPr>
              <a:t> </a:t>
            </a:r>
            <a:r>
              <a:rPr lang="en-US" sz="1050" b="1" dirty="0" err="1">
                <a:solidFill>
                  <a:srgbClr val="FFFF00"/>
                </a:solidFill>
                <a:latin typeface="Calibri" panose="020F0502020204030204" pitchFamily="34" charset="0"/>
                <a:ea typeface="Calibri" panose="020F0502020204030204" pitchFamily="34" charset="0"/>
                <a:cs typeface="Arial" panose="020B0604020202020204" pitchFamily="34" charset="0"/>
              </a:rPr>
              <a:t>n.d.</a:t>
            </a:r>
            <a:r>
              <a:rPr lang="en-US" sz="1050" b="1" dirty="0">
                <a:solidFill>
                  <a:srgbClr val="FFFF00"/>
                </a:solidFill>
                <a:latin typeface="Calibri" panose="020F0502020204030204" pitchFamily="34" charset="0"/>
                <a:ea typeface="Calibri" panose="020F0502020204030204" pitchFamily="34" charset="0"/>
                <a:cs typeface="Arial" panose="020B0604020202020204" pitchFamily="34" charset="0"/>
              </a:rPr>
              <a:t>)</a:t>
            </a:r>
            <a:endParaRPr lang="en-AU" b="1" dirty="0">
              <a:solidFill>
                <a:srgbClr val="FFFF00"/>
              </a:solidFill>
            </a:endParaRPr>
          </a:p>
        </p:txBody>
      </p:sp>
    </p:spTree>
    <p:extLst>
      <p:ext uri="{BB962C8B-B14F-4D97-AF65-F5344CB8AC3E}">
        <p14:creationId xmlns:p14="http://schemas.microsoft.com/office/powerpoint/2010/main" val="21162931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88640"/>
            <a:ext cx="10640291" cy="36629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Soluble in water and polar molecules due to similar strength of hydrogen bonding or dipole-dipole bonding in the amide and either hydrogen bonding or dipole-dipole bonding in the other substance. The solubility decreases with increasing chain length as dispersion forces become more significant and prevent solvation in polar substances (they then become more soluble in non-polar substances).</a:t>
            </a:r>
            <a:endParaRPr lang="en-AU" sz="3600" b="1" dirty="0">
              <a:solidFill>
                <a:srgbClr val="FFFF00"/>
              </a:solidFill>
            </a:endParaRPr>
          </a:p>
        </p:txBody>
      </p:sp>
      <p:sp>
        <p:nvSpPr>
          <p:cNvPr id="5" name="Content Placeholder 2"/>
          <p:cNvSpPr txBox="1">
            <a:spLocks/>
          </p:cNvSpPr>
          <p:nvPr/>
        </p:nvSpPr>
        <p:spPr>
          <a:xfrm>
            <a:off x="39214" y="3990695"/>
            <a:ext cx="12132005" cy="28326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ESTERS</a:t>
            </a:r>
          </a:p>
          <a:p>
            <a:pPr lvl="0"/>
            <a:r>
              <a:rPr lang="en-AU" sz="2800" b="1" dirty="0">
                <a:solidFill>
                  <a:srgbClr val="FFFF00"/>
                </a:solidFill>
              </a:rPr>
              <a:t>Contain the functional group </a:t>
            </a:r>
            <a:r>
              <a:rPr lang="en-AU" sz="2800" b="1" dirty="0">
                <a:solidFill>
                  <a:srgbClr val="00FF00"/>
                </a:solidFill>
              </a:rPr>
              <a:t>‒COO‒ (carboxylate) linking two alkane chains</a:t>
            </a:r>
          </a:p>
          <a:p>
            <a:pPr lvl="0"/>
            <a:r>
              <a:rPr lang="en-AU" sz="2800" b="1" dirty="0">
                <a:solidFill>
                  <a:srgbClr val="FFFF00"/>
                </a:solidFill>
              </a:rPr>
              <a:t>Names end with the suffix </a:t>
            </a:r>
            <a:r>
              <a:rPr lang="en-AU" sz="2800" b="1" dirty="0">
                <a:solidFill>
                  <a:srgbClr val="00FF00"/>
                </a:solidFill>
              </a:rPr>
              <a:t>–</a:t>
            </a:r>
            <a:r>
              <a:rPr lang="en-AU" sz="2800" b="1" dirty="0" err="1">
                <a:solidFill>
                  <a:srgbClr val="00FF00"/>
                </a:solidFill>
              </a:rPr>
              <a:t>oate</a:t>
            </a:r>
            <a:r>
              <a:rPr lang="en-AU" sz="2800" b="1" dirty="0">
                <a:solidFill>
                  <a:srgbClr val="00FF00"/>
                </a:solidFill>
              </a:rPr>
              <a:t> and the alkyl group attached to the single oxygen is named as a prefix.</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8C2310B-582B-4FE3-B2D2-071D6FECCFD1}"/>
                  </a:ext>
                </a:extLst>
              </p14:cNvPr>
              <p14:cNvContentPartPr/>
              <p14:nvPr/>
            </p14:nvContentPartPr>
            <p14:xfrm>
              <a:off x="6541912" y="-725090"/>
              <a:ext cx="14760" cy="23400"/>
            </p14:xfrm>
          </p:contentPart>
        </mc:Choice>
        <mc:Fallback xmlns="">
          <p:pic>
            <p:nvPicPr>
              <p:cNvPr id="2" name="Ink 1">
                <a:extLst>
                  <a:ext uri="{FF2B5EF4-FFF2-40B4-BE49-F238E27FC236}">
                    <a16:creationId xmlns:a16="http://schemas.microsoft.com/office/drawing/2014/main" id="{F8C2310B-582B-4FE3-B2D2-071D6FECCFD1}"/>
                  </a:ext>
                </a:extLst>
              </p:cNvPr>
              <p:cNvPicPr/>
              <p:nvPr/>
            </p:nvPicPr>
            <p:blipFill>
              <a:blip r:embed="rId3"/>
              <a:stretch>
                <a:fillRect/>
              </a:stretch>
            </p:blipFill>
            <p:spPr>
              <a:xfrm>
                <a:off x="6533272" y="-734090"/>
                <a:ext cx="32400" cy="41040"/>
              </a:xfrm>
              <a:prstGeom prst="rect">
                <a:avLst/>
              </a:prstGeom>
            </p:spPr>
          </p:pic>
        </mc:Fallback>
      </mc:AlternateContent>
    </p:spTree>
    <p:extLst>
      <p:ext uri="{BB962C8B-B14F-4D97-AF65-F5344CB8AC3E}">
        <p14:creationId xmlns:p14="http://schemas.microsoft.com/office/powerpoint/2010/main" val="38549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88640"/>
            <a:ext cx="4177145" cy="6218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US" sz="2800" b="1" dirty="0">
                <a:solidFill>
                  <a:srgbClr val="FFFF00"/>
                </a:solidFill>
              </a:rPr>
              <a:t>General formula:</a:t>
            </a:r>
            <a:endParaRPr lang="en-AU" sz="28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49605421"/>
              </p:ext>
            </p:extLst>
          </p:nvPr>
        </p:nvGraphicFramePr>
        <p:xfrm>
          <a:off x="3987945" y="284018"/>
          <a:ext cx="3128145" cy="1918277"/>
        </p:xfrm>
        <a:graphic>
          <a:graphicData uri="http://schemas.openxmlformats.org/presentationml/2006/ole">
            <mc:AlternateContent xmlns:mc="http://schemas.openxmlformats.org/markup-compatibility/2006">
              <mc:Choice xmlns:v="urn:schemas-microsoft-com:vml" Requires="v">
                <p:oleObj r:id="rId2" imgW="1663920" imgH="1016280" progId="">
                  <p:embed/>
                </p:oleObj>
              </mc:Choice>
              <mc:Fallback>
                <p:oleObj r:id="rId2" imgW="1663920" imgH="10162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945" y="284018"/>
                        <a:ext cx="3128145" cy="1918277"/>
                      </a:xfrm>
                      <a:prstGeom prst="rect">
                        <a:avLst/>
                      </a:prstGeom>
                      <a:solidFill>
                        <a:schemeClr val="tx1"/>
                      </a:solidFill>
                    </p:spPr>
                  </p:pic>
                </p:oleObj>
              </mc:Fallback>
            </mc:AlternateContent>
          </a:graphicData>
        </a:graphic>
      </p:graphicFrame>
      <p:sp>
        <p:nvSpPr>
          <p:cNvPr id="7" name="Content Placeholder 2"/>
          <p:cNvSpPr txBox="1">
            <a:spLocks/>
          </p:cNvSpPr>
          <p:nvPr/>
        </p:nvSpPr>
        <p:spPr>
          <a:xfrm>
            <a:off x="145476" y="2475121"/>
            <a:ext cx="2736270" cy="6218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US" sz="2800" b="1" dirty="0">
                <a:solidFill>
                  <a:srgbClr val="FFFF00"/>
                </a:solidFill>
              </a:rPr>
              <a:t>For example:</a:t>
            </a:r>
            <a:endParaRPr lang="en-AU" sz="2800" b="1" dirty="0">
              <a:solidFill>
                <a:srgbClr val="FFFF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20670248"/>
              </p:ext>
            </p:extLst>
          </p:nvPr>
        </p:nvGraphicFramePr>
        <p:xfrm>
          <a:off x="7657405" y="1424060"/>
          <a:ext cx="3446630" cy="2402752"/>
        </p:xfrm>
        <a:graphic>
          <a:graphicData uri="http://schemas.openxmlformats.org/presentationml/2006/ole">
            <mc:AlternateContent xmlns:mc="http://schemas.openxmlformats.org/markup-compatibility/2006">
              <mc:Choice xmlns:v="urn:schemas-microsoft-com:vml" Requires="v">
                <p:oleObj r:id="rId4" imgW="1994400" imgH="1384560" progId="">
                  <p:embed/>
                </p:oleObj>
              </mc:Choice>
              <mc:Fallback>
                <p:oleObj r:id="rId4" imgW="1994400" imgH="138456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7405" y="1424060"/>
                        <a:ext cx="3446630" cy="2402752"/>
                      </a:xfrm>
                      <a:prstGeom prst="rect">
                        <a:avLst/>
                      </a:prstGeom>
                      <a:solidFill>
                        <a:schemeClr val="tx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901621868"/>
              </p:ext>
            </p:extLst>
          </p:nvPr>
        </p:nvGraphicFramePr>
        <p:xfrm>
          <a:off x="7555491" y="4116884"/>
          <a:ext cx="3810854" cy="2539279"/>
        </p:xfrm>
        <a:graphic>
          <a:graphicData uri="http://schemas.openxmlformats.org/presentationml/2006/ole">
            <mc:AlternateContent xmlns:mc="http://schemas.openxmlformats.org/markup-compatibility/2006">
              <mc:Choice xmlns:v="urn:schemas-microsoft-com:vml" Requires="v">
                <p:oleObj r:id="rId6" imgW="2083320" imgH="1384560" progId="">
                  <p:embed/>
                </p:oleObj>
              </mc:Choice>
              <mc:Fallback>
                <p:oleObj r:id="rId6" imgW="2083320" imgH="138456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491" y="4116884"/>
                        <a:ext cx="3810854" cy="2539279"/>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37827724"/>
              </p:ext>
            </p:extLst>
          </p:nvPr>
        </p:nvGraphicFramePr>
        <p:xfrm>
          <a:off x="427326" y="3352375"/>
          <a:ext cx="6564449" cy="2818454"/>
        </p:xfrm>
        <a:graphic>
          <a:graphicData uri="http://schemas.openxmlformats.org/presentationml/2006/ole">
            <mc:AlternateContent xmlns:mc="http://schemas.openxmlformats.org/markup-compatibility/2006">
              <mc:Choice xmlns:v="urn:schemas-microsoft-com:vml" Requires="v">
                <p:oleObj r:id="rId8" imgW="3493440" imgH="1499040" progId="">
                  <p:embed/>
                </p:oleObj>
              </mc:Choice>
              <mc:Fallback>
                <p:oleObj r:id="rId8" imgW="3493440" imgH="1499040" progId="">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326" y="3352375"/>
                        <a:ext cx="6564449" cy="281845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0066350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14948"/>
            <a:ext cx="11536261" cy="39751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Intermolecular forces present: </a:t>
            </a:r>
            <a:r>
              <a:rPr lang="en-AU" sz="2800" b="1" dirty="0">
                <a:solidFill>
                  <a:srgbClr val="00FF00"/>
                </a:solidFill>
              </a:rPr>
              <a:t>dipole-dipole forces </a:t>
            </a:r>
            <a:r>
              <a:rPr lang="en-AU" sz="2800" b="1" u="sng" dirty="0">
                <a:solidFill>
                  <a:srgbClr val="00FF00"/>
                </a:solidFill>
              </a:rPr>
              <a:t>AND</a:t>
            </a:r>
            <a:r>
              <a:rPr lang="en-AU" sz="2800" b="1" dirty="0">
                <a:solidFill>
                  <a:srgbClr val="00FF00"/>
                </a:solidFill>
              </a:rPr>
              <a:t> dispersion forces.</a:t>
            </a:r>
          </a:p>
          <a:p>
            <a:r>
              <a:rPr lang="en-AU" sz="2800" b="1" dirty="0">
                <a:solidFill>
                  <a:srgbClr val="FFFF00"/>
                </a:solidFill>
              </a:rPr>
              <a:t>Melting and boiling points are higher than analogous alkanes, similar to analogous aldehydes and ketones but lower than analogous amines, amides, carboxylic acids and alcohols. As the chain length becomes longer, the melting and boiling points increase as the dispersion forces then “add” to the strength of the overall intermolecular forces taking place between the ester molecules.</a:t>
            </a:r>
          </a:p>
          <a:p>
            <a:pPr lvl="0"/>
            <a:endParaRPr lang="en-AU" dirty="0"/>
          </a:p>
        </p:txBody>
      </p:sp>
      <p:sp>
        <p:nvSpPr>
          <p:cNvPr id="6" name="Content Placeholder 2"/>
          <p:cNvSpPr txBox="1">
            <a:spLocks/>
          </p:cNvSpPr>
          <p:nvPr/>
        </p:nvSpPr>
        <p:spPr>
          <a:xfrm>
            <a:off x="0" y="4169092"/>
            <a:ext cx="12192000" cy="28343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Soluble in water and polar molecules due to similar strength of dipole-dipole forces in the ester and either hydrogen bonding or dipole-dipole bonding in the other substance. The solubility decreases with increasing chain length as dispersion forces become more significant and prevent solvation in polar substances (they then become more soluble in non-polar substances).</a:t>
            </a:r>
          </a:p>
        </p:txBody>
      </p:sp>
    </p:spTree>
    <p:extLst>
      <p:ext uri="{BB962C8B-B14F-4D97-AF65-F5344CB8AC3E}">
        <p14:creationId xmlns:p14="http://schemas.microsoft.com/office/powerpoint/2010/main" val="241571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6989-7978-41C3-8535-6B0DDA60BEC5}"/>
              </a:ext>
            </a:extLst>
          </p:cNvPr>
          <p:cNvSpPr>
            <a:spLocks noGrp="1"/>
          </p:cNvSpPr>
          <p:nvPr>
            <p:ph type="title"/>
          </p:nvPr>
        </p:nvSpPr>
        <p:spPr>
          <a:xfrm>
            <a:off x="646112" y="452718"/>
            <a:ext cx="9779112" cy="1115584"/>
          </a:xfrm>
        </p:spPr>
        <p:txBody>
          <a:bodyPr/>
          <a:lstStyle/>
          <a:p>
            <a:r>
              <a:rPr lang="en-AU" sz="2800" b="1" dirty="0">
                <a:solidFill>
                  <a:srgbClr val="FFFF00"/>
                </a:solidFill>
              </a:rPr>
              <a:t>Esters have a characteristic sweet, fruity smell that makes them useful in the food and cosmetic industry.</a:t>
            </a:r>
            <a:br>
              <a:rPr lang="en-AU" sz="4400" b="1" dirty="0">
                <a:solidFill>
                  <a:srgbClr val="FFFF00"/>
                </a:solidFill>
              </a:rPr>
            </a:br>
            <a:endParaRPr lang="en-AU" dirty="0"/>
          </a:p>
        </p:txBody>
      </p:sp>
    </p:spTree>
    <p:extLst>
      <p:ext uri="{BB962C8B-B14F-4D97-AF65-F5344CB8AC3E}">
        <p14:creationId xmlns:p14="http://schemas.microsoft.com/office/powerpoint/2010/main" val="2905938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84665"/>
            <a:ext cx="10462533" cy="108598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AU" sz="3600" b="1" dirty="0">
              <a:solidFill>
                <a:srgbClr val="FFFF00"/>
              </a:solidFill>
            </a:endParaRPr>
          </a:p>
        </p:txBody>
      </p:sp>
      <p:sp>
        <p:nvSpPr>
          <p:cNvPr id="3" name="Content Placeholder 2"/>
          <p:cNvSpPr txBox="1">
            <a:spLocks/>
          </p:cNvSpPr>
          <p:nvPr/>
        </p:nvSpPr>
        <p:spPr>
          <a:xfrm>
            <a:off x="0" y="586597"/>
            <a:ext cx="12192000" cy="41302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4800" b="1" dirty="0">
                <a:solidFill>
                  <a:srgbClr val="00B0F0"/>
                </a:solidFill>
              </a:rPr>
              <a:t>AMINO ACIDS</a:t>
            </a:r>
          </a:p>
          <a:p>
            <a:pPr marL="0" indent="0">
              <a:buNone/>
            </a:pPr>
            <a:endParaRPr lang="en-AU" sz="1600" b="1" dirty="0">
              <a:solidFill>
                <a:srgbClr val="00B0F0"/>
              </a:solidFill>
            </a:endParaRPr>
          </a:p>
          <a:p>
            <a:pPr lvl="0"/>
            <a:r>
              <a:rPr lang="en-AU" sz="2800" b="1" dirty="0">
                <a:solidFill>
                  <a:srgbClr val="FFFF00"/>
                </a:solidFill>
              </a:rPr>
              <a:t>Contain the functional groups ‒NH</a:t>
            </a:r>
            <a:r>
              <a:rPr lang="en-AU" sz="2800" b="1" baseline="-25000" dirty="0">
                <a:solidFill>
                  <a:srgbClr val="FFFF00"/>
                </a:solidFill>
              </a:rPr>
              <a:t>2</a:t>
            </a:r>
            <a:r>
              <a:rPr lang="en-AU" sz="2800" b="1" dirty="0">
                <a:solidFill>
                  <a:srgbClr val="FFFF00"/>
                </a:solidFill>
              </a:rPr>
              <a:t> and ‒COOH.  (Alpha) -amino acids have the amino group (‒NH</a:t>
            </a:r>
            <a:r>
              <a:rPr lang="en-AU" sz="2800" b="1" baseline="-25000" dirty="0">
                <a:solidFill>
                  <a:srgbClr val="FFFF00"/>
                </a:solidFill>
              </a:rPr>
              <a:t>2</a:t>
            </a:r>
            <a:r>
              <a:rPr lang="en-AU" sz="2800" b="1" dirty="0">
                <a:solidFill>
                  <a:srgbClr val="FFFF00"/>
                </a:solidFill>
              </a:rPr>
              <a:t>) attached to the carbon right next to the carboxyl group (‒COOH) i.e. the -carbon.</a:t>
            </a:r>
          </a:p>
          <a:p>
            <a:r>
              <a:rPr lang="en-US" sz="2800" b="1" dirty="0">
                <a:solidFill>
                  <a:srgbClr val="FFFF00"/>
                </a:solidFill>
              </a:rPr>
              <a:t>General formula:</a:t>
            </a:r>
            <a:endParaRPr lang="en-AU" sz="2800" b="1" dirty="0">
              <a:solidFill>
                <a:srgbClr val="FFFF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172371681"/>
              </p:ext>
            </p:extLst>
          </p:nvPr>
        </p:nvGraphicFramePr>
        <p:xfrm>
          <a:off x="4230400" y="4197341"/>
          <a:ext cx="2752292" cy="2032068"/>
        </p:xfrm>
        <a:graphic>
          <a:graphicData uri="http://schemas.openxmlformats.org/presentationml/2006/ole">
            <mc:AlternateContent xmlns:mc="http://schemas.openxmlformats.org/markup-compatibility/2006">
              <mc:Choice xmlns:v="urn:schemas-microsoft-com:vml" Requires="v">
                <p:oleObj r:id="rId2" imgW="1587960" imgH="1168560" progId="">
                  <p:embed/>
                </p:oleObj>
              </mc:Choice>
              <mc:Fallback>
                <p:oleObj r:id="rId2" imgW="1587960" imgH="116856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400" y="4197341"/>
                        <a:ext cx="2752292" cy="203206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64765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300135"/>
            <a:ext cx="2496170" cy="6015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US" sz="2800" b="1" dirty="0">
                <a:solidFill>
                  <a:srgbClr val="FFFF00"/>
                </a:solidFill>
              </a:rPr>
              <a:t>For example:</a:t>
            </a:r>
            <a:endParaRPr lang="en-AU" sz="28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4040945"/>
              </p:ext>
            </p:extLst>
          </p:nvPr>
        </p:nvGraphicFramePr>
        <p:xfrm>
          <a:off x="607856" y="2717302"/>
          <a:ext cx="2923223" cy="2079843"/>
        </p:xfrm>
        <a:graphic>
          <a:graphicData uri="http://schemas.openxmlformats.org/presentationml/2006/ole">
            <mc:AlternateContent xmlns:mc="http://schemas.openxmlformats.org/markup-compatibility/2006">
              <mc:Choice xmlns:v="urn:schemas-microsoft-com:vml" Requires="v">
                <p:oleObj r:id="rId2" imgW="2489760" imgH="1765800" progId="">
                  <p:embed/>
                </p:oleObj>
              </mc:Choice>
              <mc:Fallback>
                <p:oleObj r:id="rId2" imgW="2489760" imgH="176580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56" y="2717302"/>
                        <a:ext cx="2923223" cy="2079843"/>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18962213"/>
              </p:ext>
            </p:extLst>
          </p:nvPr>
        </p:nvGraphicFramePr>
        <p:xfrm>
          <a:off x="3783134" y="1607795"/>
          <a:ext cx="3106497" cy="2425474"/>
        </p:xfrm>
        <a:graphic>
          <a:graphicData uri="http://schemas.openxmlformats.org/presentationml/2006/ole">
            <mc:AlternateContent xmlns:mc="http://schemas.openxmlformats.org/markup-compatibility/2006">
              <mc:Choice xmlns:v="urn:schemas-microsoft-com:vml" Requires="v">
                <p:oleObj r:id="rId4" imgW="3061440" imgH="2388240" progId="">
                  <p:embed/>
                </p:oleObj>
              </mc:Choice>
              <mc:Fallback>
                <p:oleObj r:id="rId4" imgW="3061440" imgH="23882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3134" y="1607795"/>
                        <a:ext cx="3106497" cy="2425474"/>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19853997"/>
              </p:ext>
            </p:extLst>
          </p:nvPr>
        </p:nvGraphicFramePr>
        <p:xfrm>
          <a:off x="7214858" y="2717302"/>
          <a:ext cx="2449030" cy="1904514"/>
        </p:xfrm>
        <a:graphic>
          <a:graphicData uri="http://schemas.openxmlformats.org/presentationml/2006/ole">
            <mc:AlternateContent xmlns:mc="http://schemas.openxmlformats.org/markup-compatibility/2006">
              <mc:Choice xmlns:v="urn:schemas-microsoft-com:vml" Requires="v">
                <p:oleObj r:id="rId6" imgW="2007000" imgH="1562400" progId="">
                  <p:embed/>
                </p:oleObj>
              </mc:Choice>
              <mc:Fallback>
                <p:oleObj r:id="rId6" imgW="2007000" imgH="15624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4858" y="2717302"/>
                        <a:ext cx="2449030" cy="190451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2034594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compoundchem.com/wp-content/uploads/2014/09/20-Common-Amino-Acids-v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5721" y="109268"/>
            <a:ext cx="8453886" cy="6354925"/>
          </a:xfrm>
          <a:prstGeom prst="rect">
            <a:avLst/>
          </a:prstGeom>
          <a:noFill/>
          <a:ln>
            <a:noFill/>
          </a:ln>
        </p:spPr>
      </p:pic>
      <p:sp>
        <p:nvSpPr>
          <p:cNvPr id="3" name="Rectangle 2"/>
          <p:cNvSpPr/>
          <p:nvPr/>
        </p:nvSpPr>
        <p:spPr>
          <a:xfrm>
            <a:off x="5787906" y="6464193"/>
            <a:ext cx="5333511" cy="238014"/>
          </a:xfrm>
          <a:prstGeom prst="rect">
            <a:avLst/>
          </a:prstGeom>
        </p:spPr>
        <p:txBody>
          <a:bodyPr wrap="none">
            <a:spAutoFit/>
          </a:bodyPr>
          <a:lstStyle/>
          <a:p>
            <a:pPr algn="r">
              <a:lnSpc>
                <a:spcPct val="115000"/>
              </a:lnSpc>
              <a:spcAft>
                <a:spcPts val="0"/>
              </a:spcAft>
              <a:tabLst>
                <a:tab pos="2865755" algn="ctr"/>
                <a:tab pos="5731510" algn="r"/>
                <a:tab pos="457200" algn="l"/>
              </a:tabLst>
            </a:pPr>
            <a:r>
              <a:rPr lang="en-US" sz="900" b="1" dirty="0">
                <a:solidFill>
                  <a:srgbClr val="FFFF00"/>
                </a:solidFill>
                <a:latin typeface="Arial" panose="020B0604020202020204" pitchFamily="34" charset="0"/>
                <a:ea typeface="Times New Roman" panose="02020603050405020304" pitchFamily="18" charset="0"/>
                <a:cs typeface="Arial" panose="020B0604020202020204" pitchFamily="34" charset="0"/>
              </a:rPr>
              <a:t>(Creative Commons Attribution-</a:t>
            </a:r>
            <a:r>
              <a:rPr lang="en-US" sz="900" b="1" dirty="0" err="1">
                <a:solidFill>
                  <a:srgbClr val="FFFF00"/>
                </a:solidFill>
                <a:latin typeface="Arial" panose="020B0604020202020204" pitchFamily="34" charset="0"/>
                <a:ea typeface="Times New Roman" panose="02020603050405020304" pitchFamily="18" charset="0"/>
                <a:cs typeface="Arial" panose="020B0604020202020204" pitchFamily="34" charset="0"/>
              </a:rPr>
              <a:t>NonCommercial</a:t>
            </a:r>
            <a:r>
              <a:rPr lang="en-US" sz="900" b="1" dirty="0">
                <a:solidFill>
                  <a:srgbClr val="FFFF00"/>
                </a:solidFill>
                <a:latin typeface="Arial" panose="020B0604020202020204" pitchFamily="34" charset="0"/>
                <a:ea typeface="Times New Roman" panose="02020603050405020304" pitchFamily="18" charset="0"/>
                <a:cs typeface="Arial" panose="020B0604020202020204" pitchFamily="34" charset="0"/>
              </a:rPr>
              <a:t>-</a:t>
            </a:r>
            <a:r>
              <a:rPr lang="en-US" sz="900" b="1" dirty="0" err="1">
                <a:solidFill>
                  <a:srgbClr val="FFFF00"/>
                </a:solidFill>
                <a:latin typeface="Arial" panose="020B0604020202020204" pitchFamily="34" charset="0"/>
                <a:ea typeface="Times New Roman" panose="02020603050405020304" pitchFamily="18" charset="0"/>
                <a:cs typeface="Arial" panose="020B0604020202020204" pitchFamily="34" charset="0"/>
              </a:rPr>
              <a:t>NoDerivatives</a:t>
            </a:r>
            <a:r>
              <a:rPr lang="en-US" sz="900" b="1" dirty="0">
                <a:solidFill>
                  <a:srgbClr val="FFFF00"/>
                </a:solidFill>
                <a:latin typeface="Arial" panose="020B0604020202020204" pitchFamily="34" charset="0"/>
                <a:ea typeface="Times New Roman" panose="02020603050405020304" pitchFamily="18" charset="0"/>
                <a:cs typeface="Arial" panose="020B0604020202020204" pitchFamily="34" charset="0"/>
              </a:rPr>
              <a:t> 4.0 International License 2014)</a:t>
            </a:r>
            <a:endParaRPr lang="en-AU" sz="105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803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14948"/>
            <a:ext cx="10898037" cy="39751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-amino acids act </a:t>
            </a:r>
            <a:r>
              <a:rPr lang="en-AU" sz="2800" b="1">
                <a:solidFill>
                  <a:srgbClr val="FFFF00"/>
                </a:solidFill>
              </a:rPr>
              <a:t>as monomers </a:t>
            </a:r>
            <a:r>
              <a:rPr lang="en-AU" sz="2800" b="1" dirty="0">
                <a:solidFill>
                  <a:srgbClr val="FFFF00"/>
                </a:solidFill>
              </a:rPr>
              <a:t>and combine to form proteins and polypeptides (unbranched polymers)</a:t>
            </a:r>
          </a:p>
          <a:p>
            <a:pPr lvl="0"/>
            <a:r>
              <a:rPr lang="en-AU" sz="2800" b="1" dirty="0">
                <a:solidFill>
                  <a:srgbClr val="FFFF00"/>
                </a:solidFill>
              </a:rPr>
              <a:t>In solid state and neutral aqueous solutions they exist as a dipolar ion called a zwitterion (i.e. contains a positive and negative charge but no net charge). In this form, the carboxyl group gives up an acidic proton (leaving behind anionic ‒COO</a:t>
            </a:r>
            <a:r>
              <a:rPr lang="en-AU" sz="2800" b="1" baseline="30000" dirty="0">
                <a:solidFill>
                  <a:srgbClr val="FFFF00"/>
                </a:solidFill>
              </a:rPr>
              <a:t>−</a:t>
            </a:r>
            <a:r>
              <a:rPr lang="en-AU" sz="2800" b="1" dirty="0">
                <a:solidFill>
                  <a:srgbClr val="FFFF00"/>
                </a:solidFill>
              </a:rPr>
              <a:t>) which is accepted by the amino group (producing the cationic ‒</a:t>
            </a:r>
            <a:r>
              <a:rPr lang="en-AU" sz="2800" b="1" baseline="30000" dirty="0">
                <a:solidFill>
                  <a:srgbClr val="FFFF00"/>
                </a:solidFill>
              </a:rPr>
              <a:t>+</a:t>
            </a:r>
            <a:r>
              <a:rPr lang="en-AU" sz="2800" b="1" dirty="0">
                <a:solidFill>
                  <a:srgbClr val="FFFF00"/>
                </a:solidFill>
              </a:rPr>
              <a:t>NH</a:t>
            </a:r>
            <a:r>
              <a:rPr lang="en-AU" sz="2800" b="1" baseline="-25000" dirty="0">
                <a:solidFill>
                  <a:srgbClr val="FFFF00"/>
                </a:solidFill>
              </a:rPr>
              <a:t>3</a:t>
            </a:r>
            <a:r>
              <a:rPr lang="en-AU" sz="2800" b="1" dirty="0">
                <a:solidFill>
                  <a:srgbClr val="FFFF00"/>
                </a:solidFill>
              </a:rPr>
              <a:t>).</a:t>
            </a:r>
          </a:p>
          <a:p>
            <a:pPr lvl="0"/>
            <a:endParaRPr lang="en-AU" dirty="0"/>
          </a:p>
        </p:txBody>
      </p:sp>
      <p:grpSp>
        <p:nvGrpSpPr>
          <p:cNvPr id="6" name="Group 5">
            <a:extLst>
              <a:ext uri="{FF2B5EF4-FFF2-40B4-BE49-F238E27FC236}">
                <a16:creationId xmlns:a16="http://schemas.microsoft.com/office/drawing/2014/main" id="{7A547C5B-AECA-4AFE-AF96-6CDB616EC884}"/>
              </a:ext>
            </a:extLst>
          </p:cNvPr>
          <p:cNvGrpSpPr/>
          <p:nvPr/>
        </p:nvGrpSpPr>
        <p:grpSpPr>
          <a:xfrm>
            <a:off x="4249503" y="3860974"/>
            <a:ext cx="2839617" cy="2108777"/>
            <a:chOff x="4249503" y="3860974"/>
            <a:chExt cx="2839617" cy="2108777"/>
          </a:xfrm>
        </p:grpSpPr>
        <p:grpSp>
          <p:nvGrpSpPr>
            <p:cNvPr id="4" name="Group 3">
              <a:extLst>
                <a:ext uri="{FF2B5EF4-FFF2-40B4-BE49-F238E27FC236}">
                  <a16:creationId xmlns:a16="http://schemas.microsoft.com/office/drawing/2014/main" id="{A5F246A3-5110-4995-A32E-3C5489FEB538}"/>
                </a:ext>
              </a:extLst>
            </p:cNvPr>
            <p:cNvGrpSpPr/>
            <p:nvPr/>
          </p:nvGrpSpPr>
          <p:grpSpPr>
            <a:xfrm>
              <a:off x="4249503" y="3860974"/>
              <a:ext cx="2839617" cy="2108777"/>
              <a:chOff x="4249503" y="3860974"/>
              <a:chExt cx="2839617" cy="2108777"/>
            </a:xfrm>
          </p:grpSpPr>
          <p:graphicFrame>
            <p:nvGraphicFramePr>
              <p:cNvPr id="2" name="Object 1"/>
              <p:cNvGraphicFramePr>
                <a:graphicFrameLocks noChangeAspect="1"/>
              </p:cNvGraphicFramePr>
              <p:nvPr>
                <p:extLst>
                  <p:ext uri="{D42A27DB-BD31-4B8C-83A1-F6EECF244321}">
                    <p14:modId xmlns:p14="http://schemas.microsoft.com/office/powerpoint/2010/main" val="2838315821"/>
                  </p:ext>
                </p:extLst>
              </p:nvPr>
            </p:nvGraphicFramePr>
            <p:xfrm>
              <a:off x="4249503" y="3860974"/>
              <a:ext cx="2839617" cy="2108777"/>
            </p:xfrm>
            <a:graphic>
              <a:graphicData uri="http://schemas.openxmlformats.org/presentationml/2006/ole">
                <mc:AlternateContent xmlns:mc="http://schemas.openxmlformats.org/markup-compatibility/2006">
                  <mc:Choice xmlns:v="urn:schemas-microsoft-com:vml" Requires="v">
                    <p:oleObj r:id="rId3" imgW="1575000" imgH="1168560" progId="">
                      <p:embed/>
                    </p:oleObj>
                  </mc:Choice>
                  <mc:Fallback>
                    <p:oleObj r:id="rId3" imgW="1575000" imgH="11685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503" y="3860974"/>
                            <a:ext cx="2839617" cy="2108777"/>
                          </a:xfrm>
                          <a:prstGeom prst="rect">
                            <a:avLst/>
                          </a:prstGeom>
                          <a:solidFill>
                            <a:schemeClr val="tx1"/>
                          </a:solidFill>
                        </p:spPr>
                      </p:pic>
                    </p:oleObj>
                  </mc:Fallback>
                </mc:AlternateContent>
              </a:graphicData>
            </a:graphic>
          </p:graphicFrame>
          <p:sp>
            <p:nvSpPr>
              <p:cNvPr id="3" name="Rectangle 2">
                <a:extLst>
                  <a:ext uri="{FF2B5EF4-FFF2-40B4-BE49-F238E27FC236}">
                    <a16:creationId xmlns:a16="http://schemas.microsoft.com/office/drawing/2014/main" id="{8792C36E-66C1-4E4A-AB78-EADC8BE0C3BB}"/>
                  </a:ext>
                </a:extLst>
              </p:cNvPr>
              <p:cNvSpPr/>
              <p:nvPr/>
            </p:nvSpPr>
            <p:spPr>
              <a:xfrm>
                <a:off x="5523612" y="5279065"/>
                <a:ext cx="334926" cy="2445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 name="TextBox 4">
              <a:extLst>
                <a:ext uri="{FF2B5EF4-FFF2-40B4-BE49-F238E27FC236}">
                  <a16:creationId xmlns:a16="http://schemas.microsoft.com/office/drawing/2014/main" id="{7B65BDAE-63C4-433C-BCAD-0061FA3AA711}"/>
                </a:ext>
              </a:extLst>
            </p:cNvPr>
            <p:cNvSpPr txBox="1"/>
            <p:nvPr/>
          </p:nvSpPr>
          <p:spPr>
            <a:xfrm>
              <a:off x="4671332" y="5344825"/>
              <a:ext cx="324128" cy="400110"/>
            </a:xfrm>
            <a:prstGeom prst="rect">
              <a:avLst/>
            </a:prstGeom>
            <a:noFill/>
            <a:ln>
              <a:solidFill>
                <a:schemeClr val="tx1"/>
              </a:solidFill>
            </a:ln>
          </p:spPr>
          <p:txBody>
            <a:bodyPr wrap="square" rtlCol="0">
              <a:spAutoFit/>
            </a:bodyPr>
            <a:lstStyle/>
            <a:p>
              <a:r>
                <a:rPr lang="en-US" sz="2000" b="1" dirty="0">
                  <a:solidFill>
                    <a:schemeClr val="bg1"/>
                  </a:solidFill>
                </a:rPr>
                <a:t>+</a:t>
              </a:r>
              <a:endParaRPr lang="en-AU" sz="2000" b="1" dirty="0">
                <a:solidFill>
                  <a:schemeClr val="bg1"/>
                </a:solidFill>
              </a:endParaRPr>
            </a:p>
          </p:txBody>
        </p:sp>
      </p:grpSp>
    </p:spTree>
    <p:extLst>
      <p:ext uri="{BB962C8B-B14F-4D97-AF65-F5344CB8AC3E}">
        <p14:creationId xmlns:p14="http://schemas.microsoft.com/office/powerpoint/2010/main" val="853121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03" y="56502"/>
            <a:ext cx="10610490" cy="2387649"/>
          </a:xfrm>
        </p:spPr>
        <p:txBody>
          <a:bodyPr>
            <a:noAutofit/>
          </a:bodyPr>
          <a:lstStyle/>
          <a:p>
            <a:r>
              <a:rPr lang="en-AU" sz="2800" b="1" dirty="0">
                <a:solidFill>
                  <a:srgbClr val="FFFF00"/>
                </a:solidFill>
              </a:rPr>
              <a:t>If there is more than one of a substituted group, write the numbers to indicate which carbon they come off, then follow with the prefix di, tri, tetra, </a:t>
            </a:r>
            <a:r>
              <a:rPr lang="en-AU" sz="2800" b="1" dirty="0" err="1">
                <a:solidFill>
                  <a:srgbClr val="FFFF00"/>
                </a:solidFill>
              </a:rPr>
              <a:t>penta</a:t>
            </a:r>
            <a:r>
              <a:rPr lang="en-AU" sz="2800" b="1" dirty="0">
                <a:solidFill>
                  <a:srgbClr val="FFFF00"/>
                </a:solidFill>
              </a:rPr>
              <a:t>, </a:t>
            </a:r>
            <a:r>
              <a:rPr lang="en-AU" sz="2800" b="1" dirty="0" err="1">
                <a:solidFill>
                  <a:srgbClr val="FFFF00"/>
                </a:solidFill>
              </a:rPr>
              <a:t>etc</a:t>
            </a:r>
            <a:r>
              <a:rPr lang="en-AU" sz="2800" b="1" dirty="0">
                <a:solidFill>
                  <a:srgbClr val="FFFF00"/>
                </a:solidFill>
              </a:rPr>
              <a:t>, then the branch name and -</a:t>
            </a:r>
            <a:r>
              <a:rPr lang="en-AU" sz="2800" b="1" dirty="0" err="1">
                <a:solidFill>
                  <a:srgbClr val="FFFF00"/>
                </a:solidFill>
              </a:rPr>
              <a:t>yl</a:t>
            </a:r>
            <a:r>
              <a:rPr lang="en-AU" sz="2800" b="1" dirty="0">
                <a:solidFill>
                  <a:srgbClr val="FFFF00"/>
                </a:solidFill>
              </a:rPr>
              <a:t>.  Always finish with the straight chain name. For example:  </a:t>
            </a:r>
          </a:p>
          <a:p>
            <a:pPr lvl="0"/>
            <a:endParaRPr lang="en-AU" sz="2800" b="1" dirty="0">
              <a:solidFill>
                <a:srgbClr val="FFFF00"/>
              </a:solidFill>
            </a:endParaRPr>
          </a:p>
        </p:txBody>
      </p:sp>
      <p:sp>
        <p:nvSpPr>
          <p:cNvPr id="9" name="Content Placeholder 2"/>
          <p:cNvSpPr txBox="1">
            <a:spLocks/>
          </p:cNvSpPr>
          <p:nvPr/>
        </p:nvSpPr>
        <p:spPr>
          <a:xfrm>
            <a:off x="22434" y="4537513"/>
            <a:ext cx="12105734" cy="18115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Note that numbers are separated from words by hyphens and numbers are separated from each other by commas. There should be no spaces or capital letters in the name at all (unless it is the beginning of a sentence).</a:t>
            </a:r>
          </a:p>
          <a:p>
            <a:pPr marL="0" indent="0">
              <a:buNone/>
            </a:pPr>
            <a:endParaRPr lang="en-AU" sz="28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077976549"/>
              </p:ext>
            </p:extLst>
          </p:nvPr>
        </p:nvGraphicFramePr>
        <p:xfrm>
          <a:off x="4214869" y="2156604"/>
          <a:ext cx="4660448" cy="2225615"/>
        </p:xfrm>
        <a:graphic>
          <a:graphicData uri="http://schemas.openxmlformats.org/presentationml/2006/ole">
            <mc:AlternateContent xmlns:mc="http://schemas.openxmlformats.org/markup-compatibility/2006">
              <mc:Choice xmlns:v="urn:schemas-microsoft-com:vml" Requires="v">
                <p:oleObj r:id="rId2" imgW="2730960" imgH="1308600" progId="">
                  <p:embed/>
                </p:oleObj>
              </mc:Choice>
              <mc:Fallback>
                <p:oleObj r:id="rId2" imgW="2730960" imgH="130860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869" y="2156604"/>
                        <a:ext cx="4660448" cy="222561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6739023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3" y="201986"/>
            <a:ext cx="12028097" cy="270054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As zwitterions, they possess relatively high melting points       (much higher than analogous carboxylic acids, amines,     amides, alcohols, </a:t>
            </a:r>
            <a:r>
              <a:rPr lang="en-AU" sz="2800" b="1" dirty="0" err="1">
                <a:solidFill>
                  <a:srgbClr val="FFFF00"/>
                </a:solidFill>
              </a:rPr>
              <a:t>etc</a:t>
            </a:r>
            <a:r>
              <a:rPr lang="en-AU" sz="2800" b="1" dirty="0">
                <a:solidFill>
                  <a:srgbClr val="FFFF00"/>
                </a:solidFill>
              </a:rPr>
              <a:t>). This is because they possess ionic bonding.</a:t>
            </a:r>
          </a:p>
          <a:p>
            <a:r>
              <a:rPr lang="en-AU" sz="2800" b="1" dirty="0">
                <a:solidFill>
                  <a:srgbClr val="FFFF00"/>
                </a:solidFill>
              </a:rPr>
              <a:t>The dipolar nature of zwitterions also makes them very soluble in water (interacting through ion-dipole interactions).</a:t>
            </a:r>
          </a:p>
        </p:txBody>
      </p:sp>
      <p:grpSp>
        <p:nvGrpSpPr>
          <p:cNvPr id="6" name="Group 5">
            <a:extLst>
              <a:ext uri="{FF2B5EF4-FFF2-40B4-BE49-F238E27FC236}">
                <a16:creationId xmlns:a16="http://schemas.microsoft.com/office/drawing/2014/main" id="{C6CF1826-0AC5-4CAF-ACE3-D4DFBFBDC906}"/>
              </a:ext>
            </a:extLst>
          </p:cNvPr>
          <p:cNvGrpSpPr/>
          <p:nvPr/>
        </p:nvGrpSpPr>
        <p:grpSpPr>
          <a:xfrm>
            <a:off x="3189722" y="2798618"/>
            <a:ext cx="4636142" cy="3325091"/>
            <a:chOff x="3189722" y="2798618"/>
            <a:chExt cx="4636142" cy="3325091"/>
          </a:xfrm>
        </p:grpSpPr>
        <p:grpSp>
          <p:nvGrpSpPr>
            <p:cNvPr id="4" name="Group 3">
              <a:extLst>
                <a:ext uri="{FF2B5EF4-FFF2-40B4-BE49-F238E27FC236}">
                  <a16:creationId xmlns:a16="http://schemas.microsoft.com/office/drawing/2014/main" id="{B9BF7465-3F1F-469E-BEBD-4C7D49628FCC}"/>
                </a:ext>
              </a:extLst>
            </p:cNvPr>
            <p:cNvGrpSpPr/>
            <p:nvPr/>
          </p:nvGrpSpPr>
          <p:grpSpPr>
            <a:xfrm>
              <a:off x="3189722" y="2798618"/>
              <a:ext cx="4636142" cy="3325091"/>
              <a:chOff x="3189722" y="2798618"/>
              <a:chExt cx="4636142" cy="3325091"/>
            </a:xfrm>
          </p:grpSpPr>
          <p:graphicFrame>
            <p:nvGraphicFramePr>
              <p:cNvPr id="2" name="Object 1"/>
              <p:cNvGraphicFramePr>
                <a:graphicFrameLocks noChangeAspect="1"/>
              </p:cNvGraphicFramePr>
              <p:nvPr>
                <p:extLst>
                  <p:ext uri="{D42A27DB-BD31-4B8C-83A1-F6EECF244321}">
                    <p14:modId xmlns:p14="http://schemas.microsoft.com/office/powerpoint/2010/main" val="1849813935"/>
                  </p:ext>
                </p:extLst>
              </p:nvPr>
            </p:nvGraphicFramePr>
            <p:xfrm>
              <a:off x="3189722" y="2798618"/>
              <a:ext cx="4636142" cy="3325091"/>
            </p:xfrm>
            <a:graphic>
              <a:graphicData uri="http://schemas.openxmlformats.org/presentationml/2006/ole">
                <mc:AlternateContent xmlns:mc="http://schemas.openxmlformats.org/markup-compatibility/2006">
                  <mc:Choice xmlns:v="urn:schemas-microsoft-com:vml" Requires="v">
                    <p:oleObj r:id="rId2" imgW="3823560" imgH="2743920" progId="">
                      <p:embed/>
                    </p:oleObj>
                  </mc:Choice>
                  <mc:Fallback>
                    <p:oleObj r:id="rId2" imgW="3823560" imgH="274392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722" y="2798618"/>
                            <a:ext cx="4636142" cy="3325091"/>
                          </a:xfrm>
                          <a:prstGeom prst="rect">
                            <a:avLst/>
                          </a:prstGeom>
                          <a:solidFill>
                            <a:schemeClr val="tx1"/>
                          </a:solidFill>
                        </p:spPr>
                      </p:pic>
                    </p:oleObj>
                  </mc:Fallback>
                </mc:AlternateContent>
              </a:graphicData>
            </a:graphic>
          </p:graphicFrame>
          <p:sp>
            <p:nvSpPr>
              <p:cNvPr id="3" name="Oval 2">
                <a:extLst>
                  <a:ext uri="{FF2B5EF4-FFF2-40B4-BE49-F238E27FC236}">
                    <a16:creationId xmlns:a16="http://schemas.microsoft.com/office/drawing/2014/main" id="{7A424C2E-5C6A-4F18-8544-F1698A5751C1}"/>
                  </a:ext>
                </a:extLst>
              </p:cNvPr>
              <p:cNvSpPr/>
              <p:nvPr/>
            </p:nvSpPr>
            <p:spPr>
              <a:xfrm>
                <a:off x="4997302" y="3779874"/>
                <a:ext cx="175438" cy="1755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 name="TextBox 4">
              <a:extLst>
                <a:ext uri="{FF2B5EF4-FFF2-40B4-BE49-F238E27FC236}">
                  <a16:creationId xmlns:a16="http://schemas.microsoft.com/office/drawing/2014/main" id="{349DB0F8-E601-41FB-96D4-9520281136DB}"/>
                </a:ext>
              </a:extLst>
            </p:cNvPr>
            <p:cNvSpPr txBox="1"/>
            <p:nvPr/>
          </p:nvSpPr>
          <p:spPr>
            <a:xfrm>
              <a:off x="4391243" y="3779874"/>
              <a:ext cx="322524" cy="369332"/>
            </a:xfrm>
            <a:prstGeom prst="rect">
              <a:avLst/>
            </a:prstGeom>
            <a:noFill/>
            <a:ln>
              <a:noFill/>
            </a:ln>
          </p:spPr>
          <p:txBody>
            <a:bodyPr wrap="none" rtlCol="0">
              <a:spAutoFit/>
            </a:bodyPr>
            <a:lstStyle/>
            <a:p>
              <a:r>
                <a:rPr lang="en-US" b="1" dirty="0">
                  <a:solidFill>
                    <a:schemeClr val="bg1"/>
                  </a:solidFill>
                </a:rPr>
                <a:t>+</a:t>
              </a:r>
              <a:endParaRPr lang="en-AU" b="1" dirty="0">
                <a:solidFill>
                  <a:schemeClr val="bg1"/>
                </a:solidFill>
              </a:endParaRPr>
            </a:p>
          </p:txBody>
        </p:sp>
      </p:grpSp>
    </p:spTree>
    <p:extLst>
      <p:ext uri="{BB962C8B-B14F-4D97-AF65-F5344CB8AC3E}">
        <p14:creationId xmlns:p14="http://schemas.microsoft.com/office/powerpoint/2010/main" val="30352880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1504" y="14949"/>
            <a:ext cx="10795042" cy="155061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The dipolar nature of zwitterions also allows them to act as acids or bases and can also act as buffers.</a:t>
            </a:r>
          </a:p>
          <a:p>
            <a:pPr marL="0" lvl="0" indent="0">
              <a:buNone/>
            </a:pPr>
            <a:r>
              <a:rPr lang="en-AU" sz="2800" b="1" dirty="0">
                <a:solidFill>
                  <a:srgbClr val="FFFF00"/>
                </a:solidFill>
              </a:rPr>
              <a:t>In acidic media:</a:t>
            </a:r>
          </a:p>
          <a:p>
            <a:pPr lvl="0"/>
            <a:endParaRPr lang="en-AU" dirty="0"/>
          </a:p>
        </p:txBody>
      </p:sp>
      <p:sp>
        <p:nvSpPr>
          <p:cNvPr id="4" name="Content Placeholder 2"/>
          <p:cNvSpPr txBox="1">
            <a:spLocks/>
          </p:cNvSpPr>
          <p:nvPr/>
        </p:nvSpPr>
        <p:spPr>
          <a:xfrm>
            <a:off x="39215" y="3617450"/>
            <a:ext cx="10795042" cy="79554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In basic media:</a:t>
            </a:r>
          </a:p>
          <a:p>
            <a:pPr lvl="0"/>
            <a:endParaRPr lang="en-AU" dirty="0"/>
          </a:p>
        </p:txBody>
      </p:sp>
      <p:graphicFrame>
        <p:nvGraphicFramePr>
          <p:cNvPr id="2" name="Object 1"/>
          <p:cNvGraphicFramePr>
            <a:graphicFrameLocks noChangeAspect="1"/>
          </p:cNvGraphicFramePr>
          <p:nvPr>
            <p:extLst>
              <p:ext uri="{D42A27DB-BD31-4B8C-83A1-F6EECF244321}">
                <p14:modId xmlns:p14="http://schemas.microsoft.com/office/powerpoint/2010/main" val="1512221964"/>
              </p:ext>
            </p:extLst>
          </p:nvPr>
        </p:nvGraphicFramePr>
        <p:xfrm>
          <a:off x="1491365" y="1704110"/>
          <a:ext cx="9315181" cy="1791134"/>
        </p:xfrm>
        <a:graphic>
          <a:graphicData uri="http://schemas.openxmlformats.org/presentationml/2006/ole">
            <mc:AlternateContent xmlns:mc="http://schemas.openxmlformats.org/markup-compatibility/2006">
              <mc:Choice xmlns:v="urn:schemas-microsoft-com:vml" Requires="v">
                <p:oleObj r:id="rId3" imgW="6148080" imgH="1181520" progId="">
                  <p:embed/>
                </p:oleObj>
              </mc:Choice>
              <mc:Fallback>
                <p:oleObj r:id="rId3" imgW="6148080" imgH="11815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365" y="1704110"/>
                        <a:ext cx="9315181" cy="1791134"/>
                      </a:xfrm>
                      <a:prstGeom prst="rect">
                        <a:avLst/>
                      </a:prstGeom>
                      <a:solidFill>
                        <a:schemeClr val="tx1"/>
                      </a:solidFill>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28531769"/>
              </p:ext>
            </p:extLst>
          </p:nvPr>
        </p:nvGraphicFramePr>
        <p:xfrm>
          <a:off x="1268910" y="4412992"/>
          <a:ext cx="9760089" cy="1872672"/>
        </p:xfrm>
        <a:graphic>
          <a:graphicData uri="http://schemas.openxmlformats.org/presentationml/2006/ole">
            <mc:AlternateContent xmlns:mc="http://schemas.openxmlformats.org/markup-compatibility/2006">
              <mc:Choice xmlns:v="urn:schemas-microsoft-com:vml" Requires="v">
                <p:oleObj r:id="rId5" imgW="6148080" imgH="1181520" progId="">
                  <p:embed/>
                </p:oleObj>
              </mc:Choice>
              <mc:Fallback>
                <p:oleObj r:id="rId5" imgW="6148080" imgH="118152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8910" y="4412992"/>
                        <a:ext cx="9760089" cy="1872672"/>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5541153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25882" y="423264"/>
            <a:ext cx="10795042" cy="28605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Combustion of organic compounds – react with oxygen to produce carbon dioxide and water in complete combustion and carbon monoxide and water in incomplete combustion (note: this is the only time when you can write the formula of organic compounds as highly condensed formula). For example:</a:t>
            </a:r>
          </a:p>
          <a:p>
            <a:pPr lvl="0"/>
            <a:endParaRPr lang="en-AU" dirty="0"/>
          </a:p>
        </p:txBody>
      </p:sp>
      <p:sp>
        <p:nvSpPr>
          <p:cNvPr id="4" name="Content Placeholder 2"/>
          <p:cNvSpPr txBox="1">
            <a:spLocks/>
          </p:cNvSpPr>
          <p:nvPr/>
        </p:nvSpPr>
        <p:spPr>
          <a:xfrm>
            <a:off x="1558508" y="3634596"/>
            <a:ext cx="9316526" cy="21988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2C</a:t>
            </a:r>
            <a:r>
              <a:rPr lang="en-AU" sz="2800" b="1" baseline="-25000" dirty="0">
                <a:solidFill>
                  <a:srgbClr val="FFFF00"/>
                </a:solidFill>
              </a:rPr>
              <a:t>5</a:t>
            </a:r>
            <a:r>
              <a:rPr lang="en-AU" sz="2800" b="1" dirty="0">
                <a:solidFill>
                  <a:srgbClr val="FFFF00"/>
                </a:solidFill>
              </a:rPr>
              <a:t>H</a:t>
            </a:r>
            <a:r>
              <a:rPr lang="en-AU" sz="2800" b="1" baseline="-25000" dirty="0">
                <a:solidFill>
                  <a:srgbClr val="FFFF00"/>
                </a:solidFill>
              </a:rPr>
              <a:t>10(</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  +  15O</a:t>
            </a:r>
            <a:r>
              <a:rPr lang="en-AU" sz="2800" b="1" baseline="-25000" dirty="0">
                <a:solidFill>
                  <a:srgbClr val="FFFF00"/>
                </a:solidFill>
              </a:rPr>
              <a:t>2(g)</a:t>
            </a:r>
            <a:r>
              <a:rPr lang="en-AU" sz="2800" b="1" dirty="0">
                <a:solidFill>
                  <a:srgbClr val="FFFF00"/>
                </a:solidFill>
              </a:rPr>
              <a:t>   →   10CO</a:t>
            </a:r>
            <a:r>
              <a:rPr lang="en-AU" sz="2800" b="1" baseline="-25000" dirty="0">
                <a:solidFill>
                  <a:srgbClr val="FFFF00"/>
                </a:solidFill>
              </a:rPr>
              <a:t>2(g)</a:t>
            </a:r>
            <a:r>
              <a:rPr lang="en-AU" sz="2800" b="1" dirty="0">
                <a:solidFill>
                  <a:srgbClr val="FFFF00"/>
                </a:solidFill>
              </a:rPr>
              <a:t>  +  10H</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(g)</a:t>
            </a:r>
            <a:endParaRPr lang="en-AU" sz="2800" b="1" dirty="0">
              <a:solidFill>
                <a:srgbClr val="FFFF00"/>
              </a:solidFill>
            </a:endParaRPr>
          </a:p>
          <a:p>
            <a:pPr marL="0" indent="0">
              <a:buNone/>
            </a:pPr>
            <a:r>
              <a:rPr lang="en-AU" sz="2800" b="1" dirty="0">
                <a:solidFill>
                  <a:srgbClr val="FFFF00"/>
                </a:solidFill>
              </a:rPr>
              <a:t>C</a:t>
            </a:r>
            <a:r>
              <a:rPr lang="en-AU" sz="2800" b="1" baseline="-25000" dirty="0">
                <a:solidFill>
                  <a:srgbClr val="FFFF00"/>
                </a:solidFill>
              </a:rPr>
              <a:t>3</a:t>
            </a:r>
            <a:r>
              <a:rPr lang="en-AU" sz="2800" b="1" dirty="0">
                <a:solidFill>
                  <a:srgbClr val="FFFF00"/>
                </a:solidFill>
              </a:rPr>
              <a:t>H</a:t>
            </a:r>
            <a:r>
              <a:rPr lang="en-AU" sz="2800" b="1" baseline="-25000" dirty="0">
                <a:solidFill>
                  <a:srgbClr val="FFFF00"/>
                </a:solidFill>
              </a:rPr>
              <a:t>7</a:t>
            </a:r>
            <a:r>
              <a:rPr lang="en-AU" sz="2800" b="1" dirty="0">
                <a:solidFill>
                  <a:srgbClr val="FFFF00"/>
                </a:solidFill>
              </a:rPr>
              <a:t>COOH</a:t>
            </a:r>
            <a:r>
              <a:rPr lang="en-AU" sz="2800" b="1" baseline="-25000" dirty="0">
                <a:solidFill>
                  <a:srgbClr val="FFFF00"/>
                </a:solidFill>
              </a:rPr>
              <a:t>(</a:t>
            </a:r>
            <a:r>
              <a:rPr lang="en-AU" sz="2800" b="1" i="1" baseline="-25000" dirty="0">
                <a:solidFill>
                  <a:srgbClr val="FFFF00"/>
                </a:solidFill>
              </a:rPr>
              <a:t>l</a:t>
            </a:r>
            <a:r>
              <a:rPr lang="en-AU" sz="2800" b="1" baseline="-25000" dirty="0">
                <a:solidFill>
                  <a:srgbClr val="FFFF00"/>
                </a:solidFill>
              </a:rPr>
              <a:t>)</a:t>
            </a:r>
            <a:r>
              <a:rPr lang="en-AU" sz="2800" b="1" dirty="0">
                <a:solidFill>
                  <a:srgbClr val="FFFF00"/>
                </a:solidFill>
              </a:rPr>
              <a:t>  +  3O</a:t>
            </a:r>
            <a:r>
              <a:rPr lang="en-AU" sz="2800" b="1" baseline="-25000" dirty="0">
                <a:solidFill>
                  <a:srgbClr val="FFFF00"/>
                </a:solidFill>
              </a:rPr>
              <a:t>2(g limited)</a:t>
            </a:r>
            <a:r>
              <a:rPr lang="en-AU" sz="2800" b="1" dirty="0">
                <a:solidFill>
                  <a:srgbClr val="FFFF00"/>
                </a:solidFill>
              </a:rPr>
              <a:t>   →   4CO</a:t>
            </a:r>
            <a:r>
              <a:rPr lang="en-AU" sz="2800" b="1" baseline="-25000" dirty="0">
                <a:solidFill>
                  <a:srgbClr val="FFFF00"/>
                </a:solidFill>
              </a:rPr>
              <a:t>(g)</a:t>
            </a:r>
            <a:r>
              <a:rPr lang="en-AU" sz="2800" b="1" dirty="0">
                <a:solidFill>
                  <a:srgbClr val="FFFF00"/>
                </a:solidFill>
              </a:rPr>
              <a:t>  +  4H</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(g)</a:t>
            </a:r>
            <a:endParaRPr lang="en-AU" sz="2800" b="1" dirty="0">
              <a:solidFill>
                <a:srgbClr val="FFFF00"/>
              </a:solidFill>
            </a:endParaRPr>
          </a:p>
          <a:p>
            <a:pPr marL="0" indent="0">
              <a:buNone/>
            </a:pPr>
            <a:r>
              <a:rPr lang="en-AU" sz="2800" b="1" dirty="0">
                <a:solidFill>
                  <a:srgbClr val="FFFF00"/>
                </a:solidFill>
              </a:rPr>
              <a:t>2C</a:t>
            </a:r>
            <a:r>
              <a:rPr lang="en-AU" sz="2800" b="1" baseline="-25000" dirty="0">
                <a:solidFill>
                  <a:srgbClr val="FFFF00"/>
                </a:solidFill>
              </a:rPr>
              <a:t>3</a:t>
            </a:r>
            <a:r>
              <a:rPr lang="en-AU" sz="2800" b="1" dirty="0">
                <a:solidFill>
                  <a:srgbClr val="FFFF00"/>
                </a:solidFill>
              </a:rPr>
              <a:t>H</a:t>
            </a:r>
            <a:r>
              <a:rPr lang="en-AU" sz="2800" b="1" baseline="-25000" dirty="0">
                <a:solidFill>
                  <a:srgbClr val="FFFF00"/>
                </a:solidFill>
              </a:rPr>
              <a:t>6</a:t>
            </a:r>
            <a:r>
              <a:rPr lang="en-AU" sz="2800" b="1" dirty="0">
                <a:solidFill>
                  <a:srgbClr val="FFFF00"/>
                </a:solidFill>
              </a:rPr>
              <a:t>O</a:t>
            </a:r>
            <a:r>
              <a:rPr lang="en-AU" sz="2800" b="1" baseline="-25000" dirty="0">
                <a:solidFill>
                  <a:srgbClr val="FFFF00"/>
                </a:solidFill>
              </a:rPr>
              <a:t>2</a:t>
            </a:r>
            <a:r>
              <a:rPr lang="en-AU" sz="2800" b="1" dirty="0">
                <a:solidFill>
                  <a:srgbClr val="FFFF00"/>
                </a:solidFill>
              </a:rPr>
              <a:t>(g)  +  7O</a:t>
            </a:r>
            <a:r>
              <a:rPr lang="en-AU" sz="2800" b="1" baseline="-25000" dirty="0">
                <a:solidFill>
                  <a:srgbClr val="FFFF00"/>
                </a:solidFill>
              </a:rPr>
              <a:t>2(g)</a:t>
            </a:r>
            <a:r>
              <a:rPr lang="en-AU" sz="2800" b="1" dirty="0">
                <a:solidFill>
                  <a:srgbClr val="FFFF00"/>
                </a:solidFill>
              </a:rPr>
              <a:t>   →   6CO</a:t>
            </a:r>
            <a:r>
              <a:rPr lang="en-AU" sz="2800" b="1" baseline="-25000" dirty="0">
                <a:solidFill>
                  <a:srgbClr val="FFFF00"/>
                </a:solidFill>
              </a:rPr>
              <a:t>2(g)</a:t>
            </a:r>
            <a:r>
              <a:rPr lang="en-AU" sz="2800" b="1" dirty="0">
                <a:solidFill>
                  <a:srgbClr val="FFFF00"/>
                </a:solidFill>
              </a:rPr>
              <a:t>  +  6H</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(g)</a:t>
            </a:r>
            <a:endParaRPr lang="en-AU" sz="2800" b="1" dirty="0">
              <a:solidFill>
                <a:srgbClr val="FFFF00"/>
              </a:solidFill>
            </a:endParaRPr>
          </a:p>
        </p:txBody>
      </p:sp>
      <p:sp>
        <p:nvSpPr>
          <p:cNvPr id="6" name="Content Placeholder 2"/>
          <p:cNvSpPr txBox="1">
            <a:spLocks/>
          </p:cNvSpPr>
          <p:nvPr/>
        </p:nvSpPr>
        <p:spPr>
          <a:xfrm>
            <a:off x="25882" y="30236"/>
            <a:ext cx="10795042" cy="6196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00B0F0"/>
                </a:solidFill>
              </a:rPr>
              <a:t>ORGANIC REACTIONS</a:t>
            </a:r>
          </a:p>
          <a:p>
            <a:pPr lvl="0"/>
            <a:endParaRPr lang="en-AU" dirty="0"/>
          </a:p>
        </p:txBody>
      </p:sp>
    </p:spTree>
    <p:extLst>
      <p:ext uri="{BB962C8B-B14F-4D97-AF65-F5344CB8AC3E}">
        <p14:creationId xmlns:p14="http://schemas.microsoft.com/office/powerpoint/2010/main" val="17278399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6227"/>
            <a:ext cx="10795042" cy="25485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Oxidation of alcohols – react with oxidising agents such as acidified KMnO</a:t>
            </a:r>
            <a:r>
              <a:rPr lang="en-AU" sz="2800" b="1" baseline="-25000" dirty="0">
                <a:solidFill>
                  <a:srgbClr val="FFFF00"/>
                </a:solidFill>
              </a:rPr>
              <a:t>4(</a:t>
            </a:r>
            <a:r>
              <a:rPr lang="en-AU" sz="2800" b="1" baseline="-25000" dirty="0" err="1">
                <a:solidFill>
                  <a:srgbClr val="FFFF00"/>
                </a:solidFill>
              </a:rPr>
              <a:t>aq</a:t>
            </a:r>
            <a:r>
              <a:rPr lang="en-AU" sz="2800" b="1" baseline="-25000" dirty="0">
                <a:solidFill>
                  <a:srgbClr val="FFFF00"/>
                </a:solidFill>
              </a:rPr>
              <a:t>)</a:t>
            </a:r>
            <a:r>
              <a:rPr lang="en-AU" sz="2800" b="1" dirty="0">
                <a:solidFill>
                  <a:srgbClr val="FFFF00"/>
                </a:solidFill>
              </a:rPr>
              <a:t> or acidified K</a:t>
            </a:r>
            <a:r>
              <a:rPr lang="en-AU" sz="2800" b="1" baseline="-25000" dirty="0">
                <a:solidFill>
                  <a:srgbClr val="FFFF00"/>
                </a:solidFill>
              </a:rPr>
              <a:t>2</a:t>
            </a:r>
            <a:r>
              <a:rPr lang="en-AU" sz="2800" b="1" dirty="0">
                <a:solidFill>
                  <a:srgbClr val="FFFF00"/>
                </a:solidFill>
              </a:rPr>
              <a:t>Cr</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7(</a:t>
            </a:r>
            <a:r>
              <a:rPr lang="en-AU" sz="2800" b="1" baseline="-25000" dirty="0" err="1">
                <a:solidFill>
                  <a:srgbClr val="FFFF00"/>
                </a:solidFill>
              </a:rPr>
              <a:t>aq</a:t>
            </a:r>
            <a:r>
              <a:rPr lang="en-AU" sz="2800" b="1" baseline="-25000" dirty="0">
                <a:solidFill>
                  <a:srgbClr val="FFFF00"/>
                </a:solidFill>
              </a:rPr>
              <a:t>)</a:t>
            </a:r>
            <a:r>
              <a:rPr lang="en-AU" sz="2800" b="1" dirty="0">
                <a:solidFill>
                  <a:srgbClr val="FFFF00"/>
                </a:solidFill>
              </a:rPr>
              <a:t>.</a:t>
            </a:r>
          </a:p>
          <a:p>
            <a:pPr lvl="0"/>
            <a:r>
              <a:rPr lang="en-AU" sz="2800" b="1" dirty="0">
                <a:solidFill>
                  <a:srgbClr val="FFFF00"/>
                </a:solidFill>
              </a:rPr>
              <a:t>Primary alcohols oxidise to produce an aldehyde and then further oxidise to produce a carboxylic acid. For example: the oxidation of propan-1-ol using acidified KCr</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7(</a:t>
            </a:r>
            <a:r>
              <a:rPr lang="en-AU" sz="2800" b="1" baseline="-25000" dirty="0" err="1">
                <a:solidFill>
                  <a:srgbClr val="FFFF00"/>
                </a:solidFill>
              </a:rPr>
              <a:t>aq</a:t>
            </a:r>
            <a:r>
              <a:rPr lang="en-AU" sz="2800" b="1" baseline="-25000" dirty="0">
                <a:solidFill>
                  <a:srgbClr val="FFFF00"/>
                </a:solidFill>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709255290"/>
              </p:ext>
            </p:extLst>
          </p:nvPr>
        </p:nvGraphicFramePr>
        <p:xfrm>
          <a:off x="1397145" y="2542308"/>
          <a:ext cx="8735573" cy="1207509"/>
        </p:xfrm>
        <a:graphic>
          <a:graphicData uri="http://schemas.openxmlformats.org/presentationml/2006/ole">
            <mc:AlternateContent xmlns:mc="http://schemas.openxmlformats.org/markup-compatibility/2006">
              <mc:Choice xmlns:v="urn:schemas-microsoft-com:vml" Requires="v">
                <p:oleObj r:id="rId2" imgW="5881320" imgH="812880" progId="">
                  <p:embed/>
                </p:oleObj>
              </mc:Choice>
              <mc:Fallback>
                <p:oleObj r:id="rId2" imgW="5881320" imgH="8128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145" y="2542308"/>
                        <a:ext cx="8735573" cy="1207509"/>
                      </a:xfrm>
                      <a:prstGeom prst="rect">
                        <a:avLst/>
                      </a:prstGeom>
                      <a:solidFill>
                        <a:schemeClr val="tx1"/>
                      </a:solidFill>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360039095"/>
              </p:ext>
            </p:extLst>
          </p:nvPr>
        </p:nvGraphicFramePr>
        <p:xfrm>
          <a:off x="1761378" y="3975815"/>
          <a:ext cx="8193114" cy="857419"/>
        </p:xfrm>
        <a:graphic>
          <a:graphicData uri="http://schemas.openxmlformats.org/presentationml/2006/ole">
            <mc:AlternateContent xmlns:mc="http://schemas.openxmlformats.org/markup-compatibility/2006">
              <mc:Choice xmlns:v="urn:schemas-microsoft-com:vml" Requires="v">
                <p:oleObj r:id="rId4" imgW="4737960" imgH="495360" progId="">
                  <p:embed/>
                </p:oleObj>
              </mc:Choice>
              <mc:Fallback>
                <p:oleObj r:id="rId4" imgW="4737960" imgH="49536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1378" y="3975815"/>
                        <a:ext cx="8193114" cy="857419"/>
                      </a:xfrm>
                      <a:prstGeom prst="rect">
                        <a:avLst/>
                      </a:prstGeom>
                      <a:solidFill>
                        <a:schemeClr val="tx1"/>
                      </a:solidFill>
                    </p:spPr>
                  </p:pic>
                </p:oleObj>
              </mc:Fallback>
            </mc:AlternateContent>
          </a:graphicData>
        </a:graphic>
      </p:graphicFrame>
      <p:grpSp>
        <p:nvGrpSpPr>
          <p:cNvPr id="11" name="Group 10"/>
          <p:cNvGrpSpPr/>
          <p:nvPr/>
        </p:nvGrpSpPr>
        <p:grpSpPr>
          <a:xfrm>
            <a:off x="879764" y="2369127"/>
            <a:ext cx="10508671" cy="1669684"/>
            <a:chOff x="879764" y="2369127"/>
            <a:chExt cx="10508671" cy="1669684"/>
          </a:xfrm>
        </p:grpSpPr>
        <p:grpSp>
          <p:nvGrpSpPr>
            <p:cNvPr id="8" name="Group 7"/>
            <p:cNvGrpSpPr/>
            <p:nvPr/>
          </p:nvGrpSpPr>
          <p:grpSpPr>
            <a:xfrm>
              <a:off x="879764" y="2369127"/>
              <a:ext cx="9691254" cy="1489364"/>
              <a:chOff x="879764" y="2369127"/>
              <a:chExt cx="9691254" cy="1489364"/>
            </a:xfrm>
          </p:grpSpPr>
          <p:sp>
            <p:nvSpPr>
              <p:cNvPr id="5" name="Left Bracket 4"/>
              <p:cNvSpPr/>
              <p:nvPr/>
            </p:nvSpPr>
            <p:spPr>
              <a:xfrm>
                <a:off x="879764" y="2438400"/>
                <a:ext cx="55418" cy="1420091"/>
              </a:xfrm>
              <a:prstGeom prst="lef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Right Bracket 6"/>
              <p:cNvSpPr/>
              <p:nvPr/>
            </p:nvSpPr>
            <p:spPr>
              <a:xfrm>
                <a:off x="10432473" y="2369127"/>
                <a:ext cx="138545" cy="1489364"/>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10" name="TextBox 9"/>
            <p:cNvSpPr txBox="1"/>
            <p:nvPr/>
          </p:nvSpPr>
          <p:spPr>
            <a:xfrm>
              <a:off x="10674926" y="3515591"/>
              <a:ext cx="713509" cy="523220"/>
            </a:xfrm>
            <a:prstGeom prst="rect">
              <a:avLst/>
            </a:prstGeom>
            <a:noFill/>
          </p:spPr>
          <p:txBody>
            <a:bodyPr wrap="square" rtlCol="0">
              <a:spAutoFit/>
            </a:bodyPr>
            <a:lstStyle/>
            <a:p>
              <a:r>
                <a:rPr lang="en-US" sz="2800" b="1" dirty="0">
                  <a:solidFill>
                    <a:srgbClr val="FFFF00"/>
                  </a:solidFill>
                </a:rPr>
                <a:t>x3</a:t>
              </a:r>
              <a:endParaRPr lang="en-AU" sz="2800" b="1" dirty="0">
                <a:solidFill>
                  <a:srgbClr val="FFFF00"/>
                </a:solidFill>
              </a:endParaRPr>
            </a:p>
          </p:txBody>
        </p:sp>
      </p:grpSp>
      <p:graphicFrame>
        <p:nvGraphicFramePr>
          <p:cNvPr id="12" name="Object 11"/>
          <p:cNvGraphicFramePr>
            <a:graphicFrameLocks noChangeAspect="1"/>
          </p:cNvGraphicFramePr>
          <p:nvPr>
            <p:extLst>
              <p:ext uri="{D42A27DB-BD31-4B8C-83A1-F6EECF244321}">
                <p14:modId xmlns:p14="http://schemas.microsoft.com/office/powerpoint/2010/main" val="1428551678"/>
              </p:ext>
            </p:extLst>
          </p:nvPr>
        </p:nvGraphicFramePr>
        <p:xfrm>
          <a:off x="648624" y="5334001"/>
          <a:ext cx="11499106" cy="1089891"/>
        </p:xfrm>
        <a:graphic>
          <a:graphicData uri="http://schemas.openxmlformats.org/presentationml/2006/ole">
            <mc:AlternateContent xmlns:mc="http://schemas.openxmlformats.org/markup-compatibility/2006">
              <mc:Choice xmlns:v="urn:schemas-microsoft-com:vml" Requires="v">
                <p:oleObj r:id="rId6" imgW="8155080" imgH="774720" progId="">
                  <p:embed/>
                </p:oleObj>
              </mc:Choice>
              <mc:Fallback>
                <p:oleObj r:id="rId6" imgW="8155080" imgH="774720" progId="">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624" y="5334001"/>
                        <a:ext cx="11499106" cy="1089891"/>
                      </a:xfrm>
                      <a:prstGeom prst="rect">
                        <a:avLst/>
                      </a:prstGeom>
                      <a:solidFill>
                        <a:schemeClr val="tx1"/>
                      </a:solidFill>
                    </p:spPr>
                  </p:pic>
                </p:oleObj>
              </mc:Fallback>
            </mc:AlternateContent>
          </a:graphicData>
        </a:graphic>
      </p:graphicFrame>
      <p:sp>
        <p:nvSpPr>
          <p:cNvPr id="13" name="Right Arrow 12"/>
          <p:cNvSpPr/>
          <p:nvPr/>
        </p:nvSpPr>
        <p:spPr>
          <a:xfrm>
            <a:off x="145473" y="5716155"/>
            <a:ext cx="443345" cy="32558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108205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6226"/>
            <a:ext cx="7613073" cy="79117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US" sz="2800" b="1" dirty="0">
                <a:solidFill>
                  <a:srgbClr val="FFFF00"/>
                </a:solidFill>
              </a:rPr>
              <a:t>followed by (unless an inhibitor is added) </a:t>
            </a:r>
            <a:endParaRPr lang="en-AU" sz="2800" b="1" dirty="0">
              <a:solidFill>
                <a:srgbClr val="FFFF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37562818"/>
              </p:ext>
            </p:extLst>
          </p:nvPr>
        </p:nvGraphicFramePr>
        <p:xfrm>
          <a:off x="1761378" y="2874380"/>
          <a:ext cx="8193114" cy="857419"/>
        </p:xfrm>
        <a:graphic>
          <a:graphicData uri="http://schemas.openxmlformats.org/presentationml/2006/ole">
            <mc:AlternateContent xmlns:mc="http://schemas.openxmlformats.org/markup-compatibility/2006">
              <mc:Choice xmlns:v="urn:schemas-microsoft-com:vml" Requires="v">
                <p:oleObj r:id="rId2" imgW="4737960" imgH="495360" progId="">
                  <p:embed/>
                </p:oleObj>
              </mc:Choice>
              <mc:Fallback>
                <p:oleObj r:id="rId2" imgW="4737960" imgH="495360" progId="">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378" y="2874380"/>
                        <a:ext cx="8193114" cy="857419"/>
                      </a:xfrm>
                      <a:prstGeom prst="rect">
                        <a:avLst/>
                      </a:prstGeom>
                      <a:solidFill>
                        <a:schemeClr val="tx1"/>
                      </a:solidFill>
                    </p:spPr>
                  </p:pic>
                </p:oleObj>
              </mc:Fallback>
            </mc:AlternateContent>
          </a:graphicData>
        </a:graphic>
      </p:graphicFrame>
      <p:grpSp>
        <p:nvGrpSpPr>
          <p:cNvPr id="11" name="Group 10"/>
          <p:cNvGrpSpPr/>
          <p:nvPr/>
        </p:nvGrpSpPr>
        <p:grpSpPr>
          <a:xfrm>
            <a:off x="935180" y="1046019"/>
            <a:ext cx="10508671" cy="1669684"/>
            <a:chOff x="879764" y="2369127"/>
            <a:chExt cx="10508671" cy="1669684"/>
          </a:xfrm>
        </p:grpSpPr>
        <p:grpSp>
          <p:nvGrpSpPr>
            <p:cNvPr id="8" name="Group 7"/>
            <p:cNvGrpSpPr/>
            <p:nvPr/>
          </p:nvGrpSpPr>
          <p:grpSpPr>
            <a:xfrm>
              <a:off x="879764" y="2369127"/>
              <a:ext cx="9691254" cy="1489364"/>
              <a:chOff x="879764" y="2369127"/>
              <a:chExt cx="9691254" cy="1489364"/>
            </a:xfrm>
          </p:grpSpPr>
          <p:sp>
            <p:nvSpPr>
              <p:cNvPr id="5" name="Left Bracket 4"/>
              <p:cNvSpPr/>
              <p:nvPr/>
            </p:nvSpPr>
            <p:spPr>
              <a:xfrm>
                <a:off x="879764" y="2438400"/>
                <a:ext cx="55418" cy="1420091"/>
              </a:xfrm>
              <a:prstGeom prst="lef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Right Bracket 6"/>
              <p:cNvSpPr/>
              <p:nvPr/>
            </p:nvSpPr>
            <p:spPr>
              <a:xfrm>
                <a:off x="10432473" y="2369127"/>
                <a:ext cx="138545" cy="1489364"/>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10" name="TextBox 9"/>
            <p:cNvSpPr txBox="1"/>
            <p:nvPr/>
          </p:nvSpPr>
          <p:spPr>
            <a:xfrm>
              <a:off x="10674926" y="3515591"/>
              <a:ext cx="713509" cy="523220"/>
            </a:xfrm>
            <a:prstGeom prst="rect">
              <a:avLst/>
            </a:prstGeom>
            <a:noFill/>
          </p:spPr>
          <p:txBody>
            <a:bodyPr wrap="square" rtlCol="0">
              <a:spAutoFit/>
            </a:bodyPr>
            <a:lstStyle/>
            <a:p>
              <a:r>
                <a:rPr lang="en-US" sz="2800" b="1" dirty="0">
                  <a:solidFill>
                    <a:srgbClr val="FFFF00"/>
                  </a:solidFill>
                </a:rPr>
                <a:t>x3</a:t>
              </a:r>
              <a:endParaRPr lang="en-AU" sz="2800" b="1" dirty="0">
                <a:solidFill>
                  <a:srgbClr val="FFFF00"/>
                </a:solidFill>
              </a:endParaRPr>
            </a:p>
          </p:txBody>
        </p:sp>
      </p:grpSp>
      <p:sp>
        <p:nvSpPr>
          <p:cNvPr id="13" name="Right Arrow 12"/>
          <p:cNvSpPr/>
          <p:nvPr/>
        </p:nvSpPr>
        <p:spPr>
          <a:xfrm>
            <a:off x="173181" y="4623587"/>
            <a:ext cx="443345" cy="32558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4" name="Object 3"/>
          <p:cNvGraphicFramePr>
            <a:graphicFrameLocks noChangeAspect="1"/>
          </p:cNvGraphicFramePr>
          <p:nvPr>
            <p:extLst>
              <p:ext uri="{D42A27DB-BD31-4B8C-83A1-F6EECF244321}">
                <p14:modId xmlns:p14="http://schemas.microsoft.com/office/powerpoint/2010/main" val="32084187"/>
              </p:ext>
            </p:extLst>
          </p:nvPr>
        </p:nvGraphicFramePr>
        <p:xfrm>
          <a:off x="1054636" y="1104312"/>
          <a:ext cx="9447109" cy="1334088"/>
        </p:xfrm>
        <a:graphic>
          <a:graphicData uri="http://schemas.openxmlformats.org/presentationml/2006/ole">
            <mc:AlternateContent xmlns:mc="http://schemas.openxmlformats.org/markup-compatibility/2006">
              <mc:Choice xmlns:v="urn:schemas-microsoft-com:vml" Requires="v">
                <p:oleObj r:id="rId4" imgW="6821280" imgH="965520" progId="">
                  <p:embed/>
                </p:oleObj>
              </mc:Choice>
              <mc:Fallback>
                <p:oleObj r:id="rId4" imgW="6821280" imgH="9655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636" y="1104312"/>
                        <a:ext cx="9447109" cy="1334088"/>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51514184"/>
              </p:ext>
            </p:extLst>
          </p:nvPr>
        </p:nvGraphicFramePr>
        <p:xfrm>
          <a:off x="713508" y="4108145"/>
          <a:ext cx="11270673" cy="1356466"/>
        </p:xfrm>
        <a:graphic>
          <a:graphicData uri="http://schemas.openxmlformats.org/presentationml/2006/ole">
            <mc:AlternateContent xmlns:mc="http://schemas.openxmlformats.org/markup-compatibility/2006">
              <mc:Choice xmlns:v="urn:schemas-microsoft-com:vml" Requires="v">
                <p:oleObj r:id="rId6" imgW="8142480" imgH="978120" progId="">
                  <p:embed/>
                </p:oleObj>
              </mc:Choice>
              <mc:Fallback>
                <p:oleObj r:id="rId6" imgW="8142480" imgH="97812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508" y="4108145"/>
                        <a:ext cx="11270673" cy="135646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285434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6226"/>
            <a:ext cx="7613073" cy="79117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US" sz="2800" b="1" dirty="0">
                <a:solidFill>
                  <a:srgbClr val="FFFF00"/>
                </a:solidFill>
              </a:rPr>
              <a:t>as one step</a:t>
            </a:r>
            <a:endParaRPr lang="en-AU" sz="2800" b="1" dirty="0">
              <a:solidFill>
                <a:srgbClr val="FFFF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63944995"/>
              </p:ext>
            </p:extLst>
          </p:nvPr>
        </p:nvGraphicFramePr>
        <p:xfrm>
          <a:off x="1805478" y="3465722"/>
          <a:ext cx="8193114" cy="857419"/>
        </p:xfrm>
        <a:graphic>
          <a:graphicData uri="http://schemas.openxmlformats.org/presentationml/2006/ole">
            <mc:AlternateContent xmlns:mc="http://schemas.openxmlformats.org/markup-compatibility/2006">
              <mc:Choice xmlns:v="urn:schemas-microsoft-com:vml" Requires="v">
                <p:oleObj r:id="rId2" imgW="4737960" imgH="495360" progId="">
                  <p:embed/>
                </p:oleObj>
              </mc:Choice>
              <mc:Fallback>
                <p:oleObj r:id="rId2" imgW="4737960" imgH="495360" progId="">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478" y="3465722"/>
                        <a:ext cx="8193114" cy="857419"/>
                      </a:xfrm>
                      <a:prstGeom prst="rect">
                        <a:avLst/>
                      </a:prstGeom>
                      <a:solidFill>
                        <a:schemeClr val="tx1"/>
                      </a:solidFill>
                    </p:spPr>
                  </p:pic>
                </p:oleObj>
              </mc:Fallback>
            </mc:AlternateContent>
          </a:graphicData>
        </a:graphic>
      </p:graphicFrame>
      <p:grpSp>
        <p:nvGrpSpPr>
          <p:cNvPr id="11" name="Group 10"/>
          <p:cNvGrpSpPr/>
          <p:nvPr/>
        </p:nvGrpSpPr>
        <p:grpSpPr>
          <a:xfrm>
            <a:off x="935180" y="1046019"/>
            <a:ext cx="10508671" cy="1669684"/>
            <a:chOff x="879764" y="2369127"/>
            <a:chExt cx="10508671" cy="1669684"/>
          </a:xfrm>
        </p:grpSpPr>
        <p:grpSp>
          <p:nvGrpSpPr>
            <p:cNvPr id="8" name="Group 7"/>
            <p:cNvGrpSpPr/>
            <p:nvPr/>
          </p:nvGrpSpPr>
          <p:grpSpPr>
            <a:xfrm>
              <a:off x="879764" y="2369127"/>
              <a:ext cx="9691254" cy="1489364"/>
              <a:chOff x="879764" y="2369127"/>
              <a:chExt cx="9691254" cy="1489364"/>
            </a:xfrm>
          </p:grpSpPr>
          <p:sp>
            <p:nvSpPr>
              <p:cNvPr id="5" name="Left Bracket 4"/>
              <p:cNvSpPr/>
              <p:nvPr/>
            </p:nvSpPr>
            <p:spPr>
              <a:xfrm>
                <a:off x="879764" y="2438400"/>
                <a:ext cx="55418" cy="1420091"/>
              </a:xfrm>
              <a:prstGeom prst="lef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Right Bracket 6"/>
              <p:cNvSpPr/>
              <p:nvPr/>
            </p:nvSpPr>
            <p:spPr>
              <a:xfrm>
                <a:off x="10432473" y="2369127"/>
                <a:ext cx="138545" cy="1489364"/>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10" name="TextBox 9"/>
            <p:cNvSpPr txBox="1"/>
            <p:nvPr/>
          </p:nvSpPr>
          <p:spPr>
            <a:xfrm>
              <a:off x="10674926" y="3515591"/>
              <a:ext cx="713509" cy="523220"/>
            </a:xfrm>
            <a:prstGeom prst="rect">
              <a:avLst/>
            </a:prstGeom>
            <a:noFill/>
          </p:spPr>
          <p:txBody>
            <a:bodyPr wrap="square" rtlCol="0">
              <a:spAutoFit/>
            </a:bodyPr>
            <a:lstStyle/>
            <a:p>
              <a:r>
                <a:rPr lang="en-US" sz="2800" b="1" dirty="0">
                  <a:solidFill>
                    <a:srgbClr val="FFFF00"/>
                  </a:solidFill>
                </a:rPr>
                <a:t>x3</a:t>
              </a:r>
              <a:endParaRPr lang="en-AU" sz="2800" b="1" dirty="0">
                <a:solidFill>
                  <a:srgbClr val="FFFF00"/>
                </a:solidFill>
              </a:endParaRPr>
            </a:p>
          </p:txBody>
        </p:sp>
      </p:grpSp>
      <p:sp>
        <p:nvSpPr>
          <p:cNvPr id="13" name="Right Arrow 12"/>
          <p:cNvSpPr/>
          <p:nvPr/>
        </p:nvSpPr>
        <p:spPr>
          <a:xfrm>
            <a:off x="159326" y="5776335"/>
            <a:ext cx="443345" cy="32558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2" name="Object 1"/>
          <p:cNvGraphicFramePr>
            <a:graphicFrameLocks noChangeAspect="1"/>
          </p:cNvGraphicFramePr>
          <p:nvPr>
            <p:extLst>
              <p:ext uri="{D42A27DB-BD31-4B8C-83A1-F6EECF244321}">
                <p14:modId xmlns:p14="http://schemas.microsoft.com/office/powerpoint/2010/main" val="4219499938"/>
              </p:ext>
            </p:extLst>
          </p:nvPr>
        </p:nvGraphicFramePr>
        <p:xfrm>
          <a:off x="1002289" y="1177639"/>
          <a:ext cx="9551834" cy="1394815"/>
        </p:xfrm>
        <a:graphic>
          <a:graphicData uri="http://schemas.openxmlformats.org/presentationml/2006/ole">
            <mc:AlternateContent xmlns:mc="http://schemas.openxmlformats.org/markup-compatibility/2006">
              <mc:Choice xmlns:v="urn:schemas-microsoft-com:vml" Requires="v">
                <p:oleObj r:id="rId4" imgW="6872040" imgH="1003680" progId="">
                  <p:embed/>
                </p:oleObj>
              </mc:Choice>
              <mc:Fallback>
                <p:oleObj r:id="rId4" imgW="6872040" imgH="100368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289" y="1177639"/>
                        <a:ext cx="9551834" cy="1394815"/>
                      </a:xfrm>
                      <a:prstGeom prst="rect">
                        <a:avLst/>
                      </a:prstGeom>
                      <a:solidFill>
                        <a:schemeClr val="tx1"/>
                      </a:solidFill>
                    </p:spPr>
                  </p:pic>
                </p:oleObj>
              </mc:Fallback>
            </mc:AlternateContent>
          </a:graphicData>
        </a:graphic>
      </p:graphicFrame>
      <p:grpSp>
        <p:nvGrpSpPr>
          <p:cNvPr id="14" name="Group 13"/>
          <p:cNvGrpSpPr/>
          <p:nvPr/>
        </p:nvGrpSpPr>
        <p:grpSpPr>
          <a:xfrm>
            <a:off x="1489362" y="3149750"/>
            <a:ext cx="9732816" cy="1593486"/>
            <a:chOff x="1420092" y="2369127"/>
            <a:chExt cx="9732816" cy="1593486"/>
          </a:xfrm>
        </p:grpSpPr>
        <p:grpSp>
          <p:nvGrpSpPr>
            <p:cNvPr id="15" name="Group 14"/>
            <p:cNvGrpSpPr/>
            <p:nvPr/>
          </p:nvGrpSpPr>
          <p:grpSpPr>
            <a:xfrm>
              <a:off x="1420092" y="2369127"/>
              <a:ext cx="8790708" cy="1489364"/>
              <a:chOff x="1420092" y="2369127"/>
              <a:chExt cx="8790708" cy="1489364"/>
            </a:xfrm>
          </p:grpSpPr>
          <p:sp>
            <p:nvSpPr>
              <p:cNvPr id="17" name="Left Bracket 16"/>
              <p:cNvSpPr/>
              <p:nvPr/>
            </p:nvSpPr>
            <p:spPr>
              <a:xfrm>
                <a:off x="1420092" y="2438400"/>
                <a:ext cx="55418" cy="1420091"/>
              </a:xfrm>
              <a:prstGeom prst="lef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Right Bracket 17"/>
              <p:cNvSpPr/>
              <p:nvPr/>
            </p:nvSpPr>
            <p:spPr>
              <a:xfrm>
                <a:off x="10072255" y="2369127"/>
                <a:ext cx="138545" cy="1489364"/>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16" name="TextBox 15"/>
            <p:cNvSpPr txBox="1"/>
            <p:nvPr/>
          </p:nvSpPr>
          <p:spPr>
            <a:xfrm>
              <a:off x="10439399" y="3439393"/>
              <a:ext cx="713509" cy="523220"/>
            </a:xfrm>
            <a:prstGeom prst="rect">
              <a:avLst/>
            </a:prstGeom>
            <a:noFill/>
          </p:spPr>
          <p:txBody>
            <a:bodyPr wrap="square" rtlCol="0">
              <a:spAutoFit/>
            </a:bodyPr>
            <a:lstStyle/>
            <a:p>
              <a:r>
                <a:rPr lang="en-US" sz="2800" b="1" dirty="0">
                  <a:solidFill>
                    <a:srgbClr val="FFFF00"/>
                  </a:solidFill>
                </a:rPr>
                <a:t>x2</a:t>
              </a:r>
              <a:endParaRPr lang="en-AU" sz="2800" b="1" dirty="0">
                <a:solidFill>
                  <a:srgbClr val="FFFF00"/>
                </a:solidFill>
              </a:endParaRPr>
            </a:p>
          </p:txBody>
        </p:sp>
      </p:grpSp>
      <p:graphicFrame>
        <p:nvGraphicFramePr>
          <p:cNvPr id="12" name="Object 11"/>
          <p:cNvGraphicFramePr>
            <a:graphicFrameLocks noChangeAspect="1"/>
          </p:cNvGraphicFramePr>
          <p:nvPr>
            <p:extLst>
              <p:ext uri="{D42A27DB-BD31-4B8C-83A1-F6EECF244321}">
                <p14:modId xmlns:p14="http://schemas.microsoft.com/office/powerpoint/2010/main" val="2226722481"/>
              </p:ext>
            </p:extLst>
          </p:nvPr>
        </p:nvGraphicFramePr>
        <p:xfrm>
          <a:off x="739054" y="5285509"/>
          <a:ext cx="11350838" cy="1307235"/>
        </p:xfrm>
        <a:graphic>
          <a:graphicData uri="http://schemas.openxmlformats.org/presentationml/2006/ole">
            <mc:AlternateContent xmlns:mc="http://schemas.openxmlformats.org/markup-compatibility/2006">
              <mc:Choice xmlns:v="urn:schemas-microsoft-com:vml" Requires="v">
                <p:oleObj r:id="rId6" imgW="8587080" imgH="990720" progId="">
                  <p:embed/>
                </p:oleObj>
              </mc:Choice>
              <mc:Fallback>
                <p:oleObj r:id="rId6" imgW="8587080" imgH="99072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054" y="5285509"/>
                        <a:ext cx="11350838" cy="130723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025455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6227"/>
            <a:ext cx="10795042" cy="13431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Secondary alcohols oxidise to produce a ketone. For example: the oxidation of propan-2-ol using acidified KMnO</a:t>
            </a:r>
            <a:r>
              <a:rPr lang="en-AU" sz="2800" b="1" baseline="-25000" dirty="0">
                <a:solidFill>
                  <a:srgbClr val="FFFF00"/>
                </a:solidFill>
              </a:rPr>
              <a:t>4(</a:t>
            </a:r>
            <a:r>
              <a:rPr lang="en-AU" sz="2800" b="1" baseline="-25000" dirty="0" err="1">
                <a:solidFill>
                  <a:srgbClr val="FFFF00"/>
                </a:solidFill>
              </a:rPr>
              <a:t>aq</a:t>
            </a:r>
            <a:r>
              <a:rPr lang="en-AU" sz="2800" b="1" baseline="-25000" dirty="0">
                <a:solidFill>
                  <a:srgbClr val="FFFF00"/>
                </a:solidFill>
              </a:rPr>
              <a:t>)</a:t>
            </a:r>
            <a:endParaRPr lang="en-AU" sz="2800" b="1" dirty="0">
              <a:solidFill>
                <a:srgbClr val="FFFF00"/>
              </a:solidFill>
            </a:endParaRPr>
          </a:p>
        </p:txBody>
      </p:sp>
      <p:grpSp>
        <p:nvGrpSpPr>
          <p:cNvPr id="11" name="Group 10"/>
          <p:cNvGrpSpPr/>
          <p:nvPr/>
        </p:nvGrpSpPr>
        <p:grpSpPr>
          <a:xfrm>
            <a:off x="734291" y="1411327"/>
            <a:ext cx="10508671" cy="1669684"/>
            <a:chOff x="879764" y="2369127"/>
            <a:chExt cx="10508671" cy="1669684"/>
          </a:xfrm>
        </p:grpSpPr>
        <p:grpSp>
          <p:nvGrpSpPr>
            <p:cNvPr id="8" name="Group 7"/>
            <p:cNvGrpSpPr/>
            <p:nvPr/>
          </p:nvGrpSpPr>
          <p:grpSpPr>
            <a:xfrm>
              <a:off x="879764" y="2369127"/>
              <a:ext cx="9691254" cy="1489364"/>
              <a:chOff x="879764" y="2369127"/>
              <a:chExt cx="9691254" cy="1489364"/>
            </a:xfrm>
          </p:grpSpPr>
          <p:sp>
            <p:nvSpPr>
              <p:cNvPr id="5" name="Left Bracket 4"/>
              <p:cNvSpPr/>
              <p:nvPr/>
            </p:nvSpPr>
            <p:spPr>
              <a:xfrm>
                <a:off x="879764" y="2438400"/>
                <a:ext cx="55418" cy="1420091"/>
              </a:xfrm>
              <a:prstGeom prst="lef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Right Bracket 6"/>
              <p:cNvSpPr/>
              <p:nvPr/>
            </p:nvSpPr>
            <p:spPr>
              <a:xfrm>
                <a:off x="10432473" y="2369127"/>
                <a:ext cx="138545" cy="1489364"/>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10" name="TextBox 9"/>
            <p:cNvSpPr txBox="1"/>
            <p:nvPr/>
          </p:nvSpPr>
          <p:spPr>
            <a:xfrm>
              <a:off x="10674926" y="3515591"/>
              <a:ext cx="713509" cy="523220"/>
            </a:xfrm>
            <a:prstGeom prst="rect">
              <a:avLst/>
            </a:prstGeom>
            <a:noFill/>
          </p:spPr>
          <p:txBody>
            <a:bodyPr wrap="square" rtlCol="0">
              <a:spAutoFit/>
            </a:bodyPr>
            <a:lstStyle/>
            <a:p>
              <a:r>
                <a:rPr lang="en-US" sz="2800" b="1" dirty="0">
                  <a:solidFill>
                    <a:srgbClr val="FFFF00"/>
                  </a:solidFill>
                </a:rPr>
                <a:t>x5</a:t>
              </a:r>
              <a:endParaRPr lang="en-AU" sz="2800" b="1" dirty="0">
                <a:solidFill>
                  <a:srgbClr val="FFFF00"/>
                </a:solidFill>
              </a:endParaRPr>
            </a:p>
          </p:txBody>
        </p:sp>
      </p:grpSp>
      <p:sp>
        <p:nvSpPr>
          <p:cNvPr id="13" name="Right Arrow 12"/>
          <p:cNvSpPr/>
          <p:nvPr/>
        </p:nvSpPr>
        <p:spPr>
          <a:xfrm>
            <a:off x="48491" y="5954642"/>
            <a:ext cx="443345" cy="32558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4" name="Object 3"/>
          <p:cNvGraphicFramePr>
            <a:graphicFrameLocks noChangeAspect="1"/>
          </p:cNvGraphicFramePr>
          <p:nvPr>
            <p:extLst>
              <p:ext uri="{D42A27DB-BD31-4B8C-83A1-F6EECF244321}">
                <p14:modId xmlns:p14="http://schemas.microsoft.com/office/powerpoint/2010/main" val="744127976"/>
              </p:ext>
            </p:extLst>
          </p:nvPr>
        </p:nvGraphicFramePr>
        <p:xfrm>
          <a:off x="893617" y="1586347"/>
          <a:ext cx="9362333" cy="1148091"/>
        </p:xfrm>
        <a:graphic>
          <a:graphicData uri="http://schemas.openxmlformats.org/presentationml/2006/ole">
            <mc:AlternateContent xmlns:mc="http://schemas.openxmlformats.org/markup-compatibility/2006">
              <mc:Choice xmlns:v="urn:schemas-microsoft-com:vml" Requires="v">
                <p:oleObj r:id="rId3" imgW="6249600" imgH="762120" progId="">
                  <p:embed/>
                </p:oleObj>
              </mc:Choice>
              <mc:Fallback>
                <p:oleObj r:id="rId3" imgW="6249600" imgH="7621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17" y="1586347"/>
                        <a:ext cx="9362333" cy="1148091"/>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31052001"/>
              </p:ext>
            </p:extLst>
          </p:nvPr>
        </p:nvGraphicFramePr>
        <p:xfrm>
          <a:off x="2069090" y="3704091"/>
          <a:ext cx="7671708" cy="826510"/>
        </p:xfrm>
        <a:graphic>
          <a:graphicData uri="http://schemas.openxmlformats.org/presentationml/2006/ole">
            <mc:AlternateContent xmlns:mc="http://schemas.openxmlformats.org/markup-compatibility/2006">
              <mc:Choice xmlns:v="urn:schemas-microsoft-com:vml" Requires="v">
                <p:oleObj r:id="rId5" imgW="4598280" imgH="495360" progId="">
                  <p:embed/>
                </p:oleObj>
              </mc:Choice>
              <mc:Fallback>
                <p:oleObj r:id="rId5" imgW="4598280" imgH="49536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9090" y="3704091"/>
                        <a:ext cx="7671708" cy="826510"/>
                      </a:xfrm>
                      <a:prstGeom prst="rect">
                        <a:avLst/>
                      </a:prstGeom>
                      <a:solidFill>
                        <a:schemeClr val="tx1"/>
                      </a:solidFill>
                    </p:spPr>
                  </p:pic>
                </p:oleObj>
              </mc:Fallback>
            </mc:AlternateContent>
          </a:graphicData>
        </a:graphic>
      </p:graphicFrame>
      <p:grpSp>
        <p:nvGrpSpPr>
          <p:cNvPr id="14" name="Group 13"/>
          <p:cNvGrpSpPr/>
          <p:nvPr/>
        </p:nvGrpSpPr>
        <p:grpSpPr>
          <a:xfrm>
            <a:off x="1835725" y="3288407"/>
            <a:ext cx="8908470" cy="1648903"/>
            <a:chOff x="1821872" y="2389908"/>
            <a:chExt cx="8908470" cy="1648903"/>
          </a:xfrm>
        </p:grpSpPr>
        <p:grpSp>
          <p:nvGrpSpPr>
            <p:cNvPr id="15" name="Group 14"/>
            <p:cNvGrpSpPr/>
            <p:nvPr/>
          </p:nvGrpSpPr>
          <p:grpSpPr>
            <a:xfrm>
              <a:off x="1821872" y="2389908"/>
              <a:ext cx="8084128" cy="1489364"/>
              <a:chOff x="1821872" y="2389908"/>
              <a:chExt cx="8084128" cy="1489364"/>
            </a:xfrm>
          </p:grpSpPr>
          <p:sp>
            <p:nvSpPr>
              <p:cNvPr id="17" name="Left Bracket 16"/>
              <p:cNvSpPr/>
              <p:nvPr/>
            </p:nvSpPr>
            <p:spPr>
              <a:xfrm>
                <a:off x="1821872" y="2438400"/>
                <a:ext cx="55418" cy="1420091"/>
              </a:xfrm>
              <a:prstGeom prst="lef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Right Bracket 17"/>
              <p:cNvSpPr/>
              <p:nvPr/>
            </p:nvSpPr>
            <p:spPr>
              <a:xfrm>
                <a:off x="9767455" y="2389908"/>
                <a:ext cx="138545" cy="1489364"/>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16" name="TextBox 15"/>
            <p:cNvSpPr txBox="1"/>
            <p:nvPr/>
          </p:nvSpPr>
          <p:spPr>
            <a:xfrm>
              <a:off x="10016833" y="3515591"/>
              <a:ext cx="713509" cy="523220"/>
            </a:xfrm>
            <a:prstGeom prst="rect">
              <a:avLst/>
            </a:prstGeom>
            <a:noFill/>
          </p:spPr>
          <p:txBody>
            <a:bodyPr wrap="square" rtlCol="0">
              <a:spAutoFit/>
            </a:bodyPr>
            <a:lstStyle/>
            <a:p>
              <a:r>
                <a:rPr lang="en-US" sz="2800" b="1" dirty="0">
                  <a:solidFill>
                    <a:srgbClr val="FFFF00"/>
                  </a:solidFill>
                </a:rPr>
                <a:t>x2</a:t>
              </a:r>
              <a:endParaRPr lang="en-AU" sz="2800" b="1" dirty="0">
                <a:solidFill>
                  <a:srgbClr val="FFFF00"/>
                </a:solidFill>
              </a:endParaRPr>
            </a:p>
          </p:txBody>
        </p:sp>
      </p:grpSp>
      <p:graphicFrame>
        <p:nvGraphicFramePr>
          <p:cNvPr id="19" name="Object 18"/>
          <p:cNvGraphicFramePr>
            <a:graphicFrameLocks noChangeAspect="1"/>
          </p:cNvGraphicFramePr>
          <p:nvPr>
            <p:extLst>
              <p:ext uri="{D42A27DB-BD31-4B8C-83A1-F6EECF244321}">
                <p14:modId xmlns:p14="http://schemas.microsoft.com/office/powerpoint/2010/main" val="2600969096"/>
              </p:ext>
            </p:extLst>
          </p:nvPr>
        </p:nvGraphicFramePr>
        <p:xfrm>
          <a:off x="429493" y="5527966"/>
          <a:ext cx="11665547" cy="1047318"/>
        </p:xfrm>
        <a:graphic>
          <a:graphicData uri="http://schemas.openxmlformats.org/presentationml/2006/ole">
            <mc:AlternateContent xmlns:mc="http://schemas.openxmlformats.org/markup-compatibility/2006">
              <mc:Choice xmlns:v="urn:schemas-microsoft-com:vml" Requires="v">
                <p:oleObj r:id="rId7" imgW="8510760" imgH="762120" progId="">
                  <p:embed/>
                </p:oleObj>
              </mc:Choice>
              <mc:Fallback>
                <p:oleObj r:id="rId7" imgW="8510760" imgH="76212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93" y="5527966"/>
                        <a:ext cx="11665547" cy="104731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381533660"/>
      </p:ext>
    </p:extLst>
  </p:cSld>
  <p:clrMapOvr>
    <a:masterClrMapping/>
  </p:clrMapOvr>
  <p:transition spd="slow" advTm="227574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 y="-6227"/>
            <a:ext cx="10647219" cy="1627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Tertiary alcohols do not readily oxidise.</a:t>
            </a:r>
          </a:p>
          <a:p>
            <a:r>
              <a:rPr lang="en-AU" sz="2800" b="1" dirty="0">
                <a:solidFill>
                  <a:srgbClr val="FFFF00"/>
                </a:solidFill>
              </a:rPr>
              <a:t>Acid-base reactions of carboxylic acids – carboxylic acids are weak acids and partially ionise in solution.</a:t>
            </a:r>
            <a:endParaRPr lang="en-AU" sz="44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283304946"/>
              </p:ext>
            </p:extLst>
          </p:nvPr>
        </p:nvGraphicFramePr>
        <p:xfrm>
          <a:off x="86041" y="1490406"/>
          <a:ext cx="11626392" cy="1359045"/>
        </p:xfrm>
        <a:graphic>
          <a:graphicData uri="http://schemas.openxmlformats.org/presentationml/2006/ole">
            <mc:AlternateContent xmlns:mc="http://schemas.openxmlformats.org/markup-compatibility/2006">
              <mc:Choice xmlns:v="urn:schemas-microsoft-com:vml" Requires="v">
                <p:oleObj r:id="rId2" imgW="8256960" imgH="965520" progId="">
                  <p:embed/>
                </p:oleObj>
              </mc:Choice>
              <mc:Fallback>
                <p:oleObj r:id="rId2" imgW="8256960" imgH="96552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1" y="1490406"/>
                        <a:ext cx="11626392" cy="1359045"/>
                      </a:xfrm>
                      <a:prstGeom prst="rect">
                        <a:avLst/>
                      </a:prstGeom>
                      <a:solidFill>
                        <a:schemeClr val="tx1"/>
                      </a:solidFill>
                    </p:spPr>
                  </p:pic>
                </p:oleObj>
              </mc:Fallback>
            </mc:AlternateContent>
          </a:graphicData>
        </a:graphic>
      </p:graphicFrame>
      <p:sp>
        <p:nvSpPr>
          <p:cNvPr id="4" name="Content Placeholder 2"/>
          <p:cNvSpPr txBox="1">
            <a:spLocks/>
          </p:cNvSpPr>
          <p:nvPr/>
        </p:nvSpPr>
        <p:spPr>
          <a:xfrm>
            <a:off x="5527" y="2890617"/>
            <a:ext cx="10647219" cy="6519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They also react as typical acids</a:t>
            </a:r>
            <a:endParaRPr lang="en-AU" sz="4400" b="1" dirty="0">
              <a:solidFill>
                <a:srgbClr val="FFFF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92121168"/>
              </p:ext>
            </p:extLst>
          </p:nvPr>
        </p:nvGraphicFramePr>
        <p:xfrm>
          <a:off x="1912415" y="3542575"/>
          <a:ext cx="7395745" cy="1495908"/>
        </p:xfrm>
        <a:graphic>
          <a:graphicData uri="http://schemas.openxmlformats.org/presentationml/2006/ole">
            <mc:AlternateContent xmlns:mc="http://schemas.openxmlformats.org/markup-compatibility/2006">
              <mc:Choice xmlns:v="urn:schemas-microsoft-com:vml" Requires="v">
                <p:oleObj r:id="rId4" imgW="5042880" imgH="1016280" progId="">
                  <p:embed/>
                </p:oleObj>
              </mc:Choice>
              <mc:Fallback>
                <p:oleObj r:id="rId4" imgW="5042880" imgH="101628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415" y="3542575"/>
                        <a:ext cx="7395745" cy="1495908"/>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93880814"/>
              </p:ext>
            </p:extLst>
          </p:nvPr>
        </p:nvGraphicFramePr>
        <p:xfrm>
          <a:off x="2289475" y="5345985"/>
          <a:ext cx="7091775" cy="1353718"/>
        </p:xfrm>
        <a:graphic>
          <a:graphicData uri="http://schemas.openxmlformats.org/presentationml/2006/ole">
            <mc:AlternateContent xmlns:mc="http://schemas.openxmlformats.org/markup-compatibility/2006">
              <mc:Choice xmlns:v="urn:schemas-microsoft-com:vml" Requires="v">
                <p:oleObj r:id="rId6" imgW="4928760" imgH="939960" progId="">
                  <p:embed/>
                </p:oleObj>
              </mc:Choice>
              <mc:Fallback>
                <p:oleObj r:id="rId6" imgW="4928760" imgH="939960"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9475" y="5345985"/>
                        <a:ext cx="7091775" cy="135371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4941167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1033534"/>
            <a:ext cx="11452124" cy="238071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Esterification – reaction of an alcohol and a carboxylic acid in the presence of sulfuric acid (it is usually heated to speed up the reaction rate). In this reaction, the carboxylic acid gives away the hydroxyl group (‒OH) and the alcohol gives away a hydrogen. For example:</a:t>
            </a:r>
            <a:endParaRPr lang="en-AU" sz="5400" b="1" dirty="0">
              <a:solidFill>
                <a:srgbClr val="FFFF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37970342"/>
              </p:ext>
            </p:extLst>
          </p:nvPr>
        </p:nvGraphicFramePr>
        <p:xfrm>
          <a:off x="195416" y="3856703"/>
          <a:ext cx="11646500" cy="1637789"/>
        </p:xfrm>
        <a:graphic>
          <a:graphicData uri="http://schemas.openxmlformats.org/presentationml/2006/ole">
            <mc:AlternateContent xmlns:mc="http://schemas.openxmlformats.org/markup-compatibility/2006">
              <mc:Choice xmlns:v="urn:schemas-microsoft-com:vml" Requires="v">
                <p:oleObj name="ChemSketch" r:id="rId2" imgW="5486400" imgH="771120" progId="ACD.ChemSketch.20">
                  <p:embed/>
                </p:oleObj>
              </mc:Choice>
              <mc:Fallback>
                <p:oleObj name="ChemSketch" r:id="rId2" imgW="5486400" imgH="771120" progId="ACD.ChemSketch.20">
                  <p:embed/>
                  <p:pic>
                    <p:nvPicPr>
                      <p:cNvPr id="0" name=""/>
                      <p:cNvPicPr/>
                      <p:nvPr/>
                    </p:nvPicPr>
                    <p:blipFill>
                      <a:blip r:embed="rId3"/>
                      <a:stretch>
                        <a:fillRect/>
                      </a:stretch>
                    </p:blipFill>
                    <p:spPr>
                      <a:xfrm>
                        <a:off x="195416" y="3856703"/>
                        <a:ext cx="11646500" cy="163778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1084132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 y="-6227"/>
            <a:ext cx="10647219" cy="11076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Ester hydrolysis – reacting an ester with an hydroxide produces a carboxylate ion and an alcohol. For example:</a:t>
            </a:r>
            <a:endParaRPr lang="en-AU" sz="5400" b="1" dirty="0">
              <a:solidFill>
                <a:srgbClr val="FFFF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436138362"/>
              </p:ext>
            </p:extLst>
          </p:nvPr>
        </p:nvGraphicFramePr>
        <p:xfrm>
          <a:off x="164091" y="1191490"/>
          <a:ext cx="11829847" cy="1149927"/>
        </p:xfrm>
        <a:graphic>
          <a:graphicData uri="http://schemas.openxmlformats.org/presentationml/2006/ole">
            <mc:AlternateContent xmlns:mc="http://schemas.openxmlformats.org/markup-compatibility/2006">
              <mc:Choice xmlns:v="urn:schemas-microsoft-com:vml" Requires="v">
                <p:oleObj r:id="rId3" imgW="9704880" imgH="939960" progId="">
                  <p:embed/>
                </p:oleObj>
              </mc:Choice>
              <mc:Fallback>
                <p:oleObj r:id="rId3" imgW="9704880" imgH="9399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91" y="1191490"/>
                        <a:ext cx="11829847" cy="1149927"/>
                      </a:xfrm>
                      <a:prstGeom prst="rect">
                        <a:avLst/>
                      </a:prstGeom>
                      <a:solidFill>
                        <a:schemeClr val="tx1"/>
                      </a:solidFill>
                    </p:spPr>
                  </p:pic>
                </p:oleObj>
              </mc:Fallback>
            </mc:AlternateContent>
          </a:graphicData>
        </a:graphic>
      </p:graphicFrame>
      <p:sp>
        <p:nvSpPr>
          <p:cNvPr id="6" name="Content Placeholder 2">
            <a:extLst>
              <a:ext uri="{FF2B5EF4-FFF2-40B4-BE49-F238E27FC236}">
                <a16:creationId xmlns:a16="http://schemas.microsoft.com/office/drawing/2014/main" id="{7A5CCCAF-03CC-48BE-B7E6-0CF335DE8EC1}"/>
              </a:ext>
            </a:extLst>
          </p:cNvPr>
          <p:cNvSpPr txBox="1">
            <a:spLocks/>
          </p:cNvSpPr>
          <p:nvPr/>
        </p:nvSpPr>
        <p:spPr>
          <a:xfrm>
            <a:off x="47791" y="2431471"/>
            <a:ext cx="12096418" cy="41500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800" b="1" dirty="0">
                <a:solidFill>
                  <a:srgbClr val="00B0F0"/>
                </a:solidFill>
              </a:rPr>
              <a:t>CHEMICAL TESTS</a:t>
            </a:r>
          </a:p>
          <a:p>
            <a:pPr marL="0" indent="0">
              <a:buNone/>
            </a:pPr>
            <a:r>
              <a:rPr lang="en-US" sz="2800" b="1" dirty="0">
                <a:solidFill>
                  <a:srgbClr val="FFFF00"/>
                </a:solidFill>
              </a:rPr>
              <a:t>Remember, when asked to distinguish between 2 or more  substances using a chemical test:</a:t>
            </a:r>
            <a:endParaRPr lang="en-AU" sz="2800" b="1" dirty="0">
              <a:solidFill>
                <a:srgbClr val="FFFF00"/>
              </a:solidFill>
            </a:endParaRPr>
          </a:p>
          <a:p>
            <a:r>
              <a:rPr lang="en-AU" sz="2800" b="1" dirty="0">
                <a:solidFill>
                  <a:srgbClr val="FFFF00"/>
                </a:solidFill>
              </a:rPr>
              <a:t>You must add at least one chemical to produce at least one new product.</a:t>
            </a:r>
          </a:p>
          <a:p>
            <a:r>
              <a:rPr lang="en-AU" sz="2800" b="1" dirty="0">
                <a:solidFill>
                  <a:srgbClr val="FFFF00"/>
                </a:solidFill>
              </a:rPr>
              <a:t>You must name each substance and its related observation (this differs from giving observations with chemical reactions where you are not to name any substance! 😵)</a:t>
            </a:r>
          </a:p>
          <a:p>
            <a:pPr marL="0" indent="0">
              <a:buNone/>
            </a:pPr>
            <a:endParaRPr lang="en-AU" sz="4400" b="1" dirty="0">
              <a:solidFill>
                <a:srgbClr val="FFFF00"/>
              </a:solidFill>
            </a:endParaRPr>
          </a:p>
        </p:txBody>
      </p:sp>
    </p:spTree>
    <p:extLst>
      <p:ext uri="{BB962C8B-B14F-4D97-AF65-F5344CB8AC3E}">
        <p14:creationId xmlns:p14="http://schemas.microsoft.com/office/powerpoint/2010/main" val="40176505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03" y="56502"/>
            <a:ext cx="10593238" cy="2387649"/>
          </a:xfrm>
        </p:spPr>
        <p:txBody>
          <a:bodyPr>
            <a:noAutofit/>
          </a:bodyPr>
          <a:lstStyle/>
          <a:p>
            <a:r>
              <a:rPr lang="en-AU" sz="2800" b="1" dirty="0">
                <a:solidFill>
                  <a:srgbClr val="FFFF00"/>
                </a:solidFill>
              </a:rPr>
              <a:t>If there are different types of alkyl groups in the same chain, again use numbers, and put the alkyl groups in alphabetical order according to the stem name (note: you disregard the numerical prefix when alphabetizing).</a:t>
            </a:r>
            <a:endParaRPr lang="en-AU" sz="3600" b="1" dirty="0">
              <a:solidFill>
                <a:srgbClr val="FFFF00"/>
              </a:solidFill>
            </a:endParaRPr>
          </a:p>
        </p:txBody>
      </p:sp>
      <p:sp>
        <p:nvSpPr>
          <p:cNvPr id="9" name="Content Placeholder 2"/>
          <p:cNvSpPr txBox="1">
            <a:spLocks/>
          </p:cNvSpPr>
          <p:nvPr/>
        </p:nvSpPr>
        <p:spPr>
          <a:xfrm>
            <a:off x="0" y="4888320"/>
            <a:ext cx="12105734" cy="18115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If there are substituted halogens, the same rules apply as for alkyl groups, but use fluoro-, </a:t>
            </a:r>
            <a:r>
              <a:rPr lang="en-AU" sz="2800" b="1" dirty="0" err="1">
                <a:solidFill>
                  <a:srgbClr val="FFFF00"/>
                </a:solidFill>
              </a:rPr>
              <a:t>chloro</a:t>
            </a:r>
            <a:r>
              <a:rPr lang="en-AU" sz="2800" b="1" dirty="0">
                <a:solidFill>
                  <a:srgbClr val="FFFF00"/>
                </a:solidFill>
              </a:rPr>
              <a:t>-, </a:t>
            </a:r>
            <a:r>
              <a:rPr lang="en-AU" sz="2800" b="1" dirty="0" err="1">
                <a:solidFill>
                  <a:srgbClr val="FFFF00"/>
                </a:solidFill>
              </a:rPr>
              <a:t>bromo</a:t>
            </a:r>
            <a:r>
              <a:rPr lang="en-AU" sz="2800" b="1" dirty="0">
                <a:solidFill>
                  <a:srgbClr val="FFFF00"/>
                </a:solidFill>
              </a:rPr>
              <a:t>- and/or </a:t>
            </a:r>
            <a:r>
              <a:rPr lang="en-AU" sz="2800" b="1" dirty="0" err="1">
                <a:solidFill>
                  <a:srgbClr val="FFFF00"/>
                </a:solidFill>
              </a:rPr>
              <a:t>iodo</a:t>
            </a:r>
            <a:r>
              <a:rPr lang="en-AU" sz="2800" b="1" dirty="0">
                <a:solidFill>
                  <a:srgbClr val="FFFF00"/>
                </a:solidFill>
              </a:rPr>
              <a:t>-. If the substituted group is ‒OH use </a:t>
            </a:r>
            <a:r>
              <a:rPr lang="en-AU" sz="2800" b="1" dirty="0" err="1">
                <a:solidFill>
                  <a:srgbClr val="00FF00"/>
                </a:solidFill>
              </a:rPr>
              <a:t>hydroxy</a:t>
            </a:r>
            <a:r>
              <a:rPr lang="en-AU" sz="2800" b="1" dirty="0">
                <a:solidFill>
                  <a:srgbClr val="00FF00"/>
                </a:solidFill>
              </a:rPr>
              <a:t>-</a:t>
            </a:r>
            <a:r>
              <a:rPr lang="en-AU" sz="2800" b="1" dirty="0">
                <a:solidFill>
                  <a:srgbClr val="FFFF00"/>
                </a:solidFill>
              </a:rPr>
              <a:t> and if it is ‒NH</a:t>
            </a:r>
            <a:r>
              <a:rPr lang="en-AU" sz="2800" b="1" baseline="-25000" dirty="0">
                <a:solidFill>
                  <a:srgbClr val="FFFF00"/>
                </a:solidFill>
              </a:rPr>
              <a:t>2 </a:t>
            </a:r>
            <a:r>
              <a:rPr lang="en-AU" sz="2800" b="1" dirty="0">
                <a:solidFill>
                  <a:srgbClr val="FFFF00"/>
                </a:solidFill>
              </a:rPr>
              <a:t>use </a:t>
            </a:r>
            <a:r>
              <a:rPr lang="en-AU" sz="2800" b="1" dirty="0">
                <a:solidFill>
                  <a:srgbClr val="00FF00"/>
                </a:solidFill>
              </a:rPr>
              <a:t>amino-</a:t>
            </a:r>
            <a:r>
              <a:rPr lang="en-AU" sz="2800" b="1" dirty="0">
                <a:solidFill>
                  <a:srgbClr val="FFFF00"/>
                </a:solidFill>
              </a:rPr>
              <a:t>  Again, substituted groups are named alphabetically.</a:t>
            </a:r>
            <a:endParaRPr lang="en-AU" sz="3600" b="1" dirty="0">
              <a:solidFill>
                <a:srgbClr val="FFFF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82705268"/>
              </p:ext>
            </p:extLst>
          </p:nvPr>
        </p:nvGraphicFramePr>
        <p:xfrm>
          <a:off x="103205" y="1905000"/>
          <a:ext cx="5854290" cy="3055053"/>
        </p:xfrm>
        <a:graphic>
          <a:graphicData uri="http://schemas.openxmlformats.org/presentationml/2006/ole">
            <mc:AlternateContent xmlns:mc="http://schemas.openxmlformats.org/markup-compatibility/2006">
              <mc:Choice xmlns:v="urn:schemas-microsoft-com:vml" Requires="v">
                <p:oleObj r:id="rId2" imgW="4217400" imgH="2197800" progId="">
                  <p:embed/>
                </p:oleObj>
              </mc:Choice>
              <mc:Fallback>
                <p:oleObj r:id="rId2" imgW="4217400" imgH="219780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05" y="1905000"/>
                        <a:ext cx="5854290" cy="3055053"/>
                      </a:xfrm>
                      <a:prstGeom prst="rect">
                        <a:avLst/>
                      </a:prstGeom>
                      <a:solidFill>
                        <a:schemeClr val="tx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63800651"/>
              </p:ext>
            </p:extLst>
          </p:nvPr>
        </p:nvGraphicFramePr>
        <p:xfrm>
          <a:off x="6658604" y="2268166"/>
          <a:ext cx="4812960" cy="2194477"/>
        </p:xfrm>
        <a:graphic>
          <a:graphicData uri="http://schemas.openxmlformats.org/presentationml/2006/ole">
            <mc:AlternateContent xmlns:mc="http://schemas.openxmlformats.org/markup-compatibility/2006">
              <mc:Choice xmlns:v="urn:schemas-microsoft-com:vml" Requires="v">
                <p:oleObj r:id="rId4" imgW="3150360" imgH="1435320" progId="">
                  <p:embed/>
                </p:oleObj>
              </mc:Choice>
              <mc:Fallback>
                <p:oleObj r:id="rId4" imgW="3150360" imgH="143532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8604" y="2268166"/>
                        <a:ext cx="4812960" cy="219447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9042819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5DDA8A4-D399-4226-8263-A81865F1F222}"/>
              </a:ext>
            </a:extLst>
          </p:cNvPr>
          <p:cNvSpPr txBox="1">
            <a:spLocks/>
          </p:cNvSpPr>
          <p:nvPr/>
        </p:nvSpPr>
        <p:spPr>
          <a:xfrm>
            <a:off x="0" y="0"/>
            <a:ext cx="12192000" cy="68580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E.g. Use a chemical test to distinguish between the </a:t>
            </a:r>
            <a:r>
              <a:rPr lang="en-AU" sz="2800" b="1">
                <a:solidFill>
                  <a:srgbClr val="FFFF00"/>
                </a:solidFill>
              </a:rPr>
              <a:t>following:</a:t>
            </a:r>
          </a:p>
          <a:p>
            <a:pPr marL="0" indent="0">
              <a:buNone/>
            </a:pPr>
            <a:endParaRPr lang="en-AU" sz="2800" b="1" dirty="0">
              <a:solidFill>
                <a:srgbClr val="FFFF00"/>
              </a:solidFill>
            </a:endParaRPr>
          </a:p>
          <a:p>
            <a:r>
              <a:rPr lang="en-AU" sz="2800" b="1" dirty="0">
                <a:solidFill>
                  <a:srgbClr val="FFFF00"/>
                </a:solidFill>
              </a:rPr>
              <a:t>Propan-1-ol and 2-methylpropan-2-ol</a:t>
            </a:r>
          </a:p>
          <a:p>
            <a:pPr marL="0" indent="0">
              <a:buNone/>
            </a:pPr>
            <a:r>
              <a:rPr lang="en-AU" sz="2800" b="1" dirty="0">
                <a:solidFill>
                  <a:srgbClr val="FFFF00"/>
                </a:solidFill>
              </a:rPr>
              <a:t>Add </a:t>
            </a:r>
            <a:r>
              <a:rPr lang="en-AU" sz="2800" b="1" u="sng" dirty="0">
                <a:solidFill>
                  <a:srgbClr val="FFFF00"/>
                </a:solidFill>
              </a:rPr>
              <a:t>acidified</a:t>
            </a:r>
            <a:r>
              <a:rPr lang="en-AU" sz="2800" b="1" dirty="0">
                <a:solidFill>
                  <a:srgbClr val="FFFF00"/>
                </a:solidFill>
              </a:rPr>
              <a:t> </a:t>
            </a:r>
            <a:r>
              <a:rPr lang="en-AU" sz="2800" b="1" u="sng" dirty="0">
                <a:solidFill>
                  <a:srgbClr val="FFFF00"/>
                </a:solidFill>
              </a:rPr>
              <a:t>K</a:t>
            </a:r>
            <a:r>
              <a:rPr lang="en-AU" sz="2800" b="1" baseline="-25000" dirty="0">
                <a:solidFill>
                  <a:srgbClr val="FFFF00"/>
                </a:solidFill>
              </a:rPr>
              <a:t>2</a:t>
            </a:r>
            <a:r>
              <a:rPr lang="en-AU" sz="2800" b="1" dirty="0">
                <a:solidFill>
                  <a:srgbClr val="FFFF00"/>
                </a:solidFill>
              </a:rPr>
              <a:t>Cr</a:t>
            </a:r>
            <a:r>
              <a:rPr lang="en-AU" sz="2800" b="1" baseline="-25000" dirty="0">
                <a:solidFill>
                  <a:srgbClr val="FFFF00"/>
                </a:solidFill>
              </a:rPr>
              <a:t>2</a:t>
            </a:r>
            <a:r>
              <a:rPr lang="en-AU" sz="2800" b="1" dirty="0">
                <a:solidFill>
                  <a:srgbClr val="FFFF00"/>
                </a:solidFill>
              </a:rPr>
              <a:t>O</a:t>
            </a:r>
            <a:r>
              <a:rPr lang="en-AU" sz="2800" b="1" baseline="-25000" dirty="0">
                <a:solidFill>
                  <a:srgbClr val="FFFF00"/>
                </a:solidFill>
              </a:rPr>
              <a:t>7(</a:t>
            </a:r>
            <a:r>
              <a:rPr lang="en-AU" sz="2800" b="1" u="sng" baseline="-25000" dirty="0" err="1">
                <a:solidFill>
                  <a:srgbClr val="FFFF00"/>
                </a:solidFill>
              </a:rPr>
              <a:t>aq</a:t>
            </a:r>
            <a:r>
              <a:rPr lang="en-AU" sz="2800" b="1" baseline="-25000" dirty="0">
                <a:solidFill>
                  <a:srgbClr val="FFFF00"/>
                </a:solidFill>
              </a:rPr>
              <a:t>) </a:t>
            </a:r>
            <a:r>
              <a:rPr lang="en-AU" sz="2800" b="1" dirty="0">
                <a:solidFill>
                  <a:srgbClr val="FFFF00"/>
                </a:solidFill>
              </a:rPr>
              <a:t>to each.</a:t>
            </a:r>
            <a:r>
              <a:rPr lang="en-AU" sz="2800" b="1" baseline="-25000" dirty="0">
                <a:solidFill>
                  <a:srgbClr val="FFFF00"/>
                </a:solidFill>
              </a:rPr>
              <a:t> </a:t>
            </a:r>
          </a:p>
          <a:p>
            <a:pPr marL="0" indent="0">
              <a:buNone/>
            </a:pPr>
            <a:r>
              <a:rPr lang="en-AU" sz="2800" b="1" dirty="0">
                <a:solidFill>
                  <a:srgbClr val="FFFF00"/>
                </a:solidFill>
              </a:rPr>
              <a:t>Propan-1-ol will produce a deep green solution, 2-methylpropan-2-ol will give no observable change.</a:t>
            </a:r>
          </a:p>
          <a:p>
            <a:r>
              <a:rPr lang="en-AU" sz="2800" b="1" dirty="0">
                <a:solidFill>
                  <a:srgbClr val="FFFF00"/>
                </a:solidFill>
              </a:rPr>
              <a:t>Propan-1-ol and </a:t>
            </a:r>
            <a:r>
              <a:rPr lang="en-AU" sz="2800" b="1" dirty="0" err="1">
                <a:solidFill>
                  <a:srgbClr val="FFFF00"/>
                </a:solidFill>
              </a:rPr>
              <a:t>propanal</a:t>
            </a:r>
            <a:endParaRPr lang="en-AU" sz="2800" b="1" dirty="0">
              <a:solidFill>
                <a:srgbClr val="FFFF00"/>
              </a:solidFill>
            </a:endParaRPr>
          </a:p>
          <a:p>
            <a:pPr marL="0" indent="0">
              <a:buNone/>
            </a:pPr>
            <a:r>
              <a:rPr lang="en-AU" sz="2800" b="1" dirty="0">
                <a:solidFill>
                  <a:srgbClr val="FFFF00"/>
                </a:solidFill>
              </a:rPr>
              <a:t>Add ethanoic acid and some sulfuric acid (and heat) to each.</a:t>
            </a:r>
          </a:p>
          <a:p>
            <a:pPr marL="0" indent="0">
              <a:buNone/>
            </a:pPr>
            <a:r>
              <a:rPr lang="en-AU" sz="2800" b="1" dirty="0">
                <a:solidFill>
                  <a:srgbClr val="FFFF00"/>
                </a:solidFill>
              </a:rPr>
              <a:t>The propan-1-ol will produce a sweet, fruity smell, </a:t>
            </a:r>
            <a:r>
              <a:rPr lang="en-AU" sz="2800" b="1" dirty="0" err="1">
                <a:solidFill>
                  <a:srgbClr val="FFFF00"/>
                </a:solidFill>
              </a:rPr>
              <a:t>propanal</a:t>
            </a:r>
            <a:r>
              <a:rPr lang="en-AU" sz="2800" b="1" dirty="0">
                <a:solidFill>
                  <a:srgbClr val="FFFF00"/>
                </a:solidFill>
              </a:rPr>
              <a:t> will not.</a:t>
            </a:r>
          </a:p>
          <a:p>
            <a:r>
              <a:rPr lang="en-AU" sz="2800" b="1" dirty="0">
                <a:solidFill>
                  <a:srgbClr val="FFFF00"/>
                </a:solidFill>
              </a:rPr>
              <a:t>Butan-1-ol and butan-2-ol</a:t>
            </a:r>
          </a:p>
          <a:p>
            <a:pPr marL="0" indent="0">
              <a:buNone/>
            </a:pPr>
            <a:r>
              <a:rPr lang="en-AU" sz="2800" b="1" dirty="0">
                <a:solidFill>
                  <a:srgbClr val="FFFF00"/>
                </a:solidFill>
              </a:rPr>
              <a:t>Add </a:t>
            </a:r>
            <a:r>
              <a:rPr lang="en-AU" sz="2800" b="1" u="sng" dirty="0">
                <a:solidFill>
                  <a:srgbClr val="FFFF00"/>
                </a:solidFill>
              </a:rPr>
              <a:t>acidified</a:t>
            </a:r>
            <a:r>
              <a:rPr lang="en-AU" sz="2800" b="1" dirty="0">
                <a:solidFill>
                  <a:srgbClr val="FFFF00"/>
                </a:solidFill>
              </a:rPr>
              <a:t> </a:t>
            </a:r>
            <a:r>
              <a:rPr lang="en-AU" sz="2800" b="1" u="sng" dirty="0">
                <a:solidFill>
                  <a:srgbClr val="FFFF00"/>
                </a:solidFill>
              </a:rPr>
              <a:t>K</a:t>
            </a:r>
            <a:r>
              <a:rPr lang="en-AU" sz="2800" b="1" dirty="0">
                <a:solidFill>
                  <a:srgbClr val="FFFF00"/>
                </a:solidFill>
              </a:rPr>
              <a:t>MnO</a:t>
            </a:r>
            <a:r>
              <a:rPr lang="en-AU" sz="2800" b="1" baseline="-25000" dirty="0">
                <a:solidFill>
                  <a:srgbClr val="FFFF00"/>
                </a:solidFill>
              </a:rPr>
              <a:t>4(</a:t>
            </a:r>
            <a:r>
              <a:rPr lang="en-AU" sz="2800" b="1" u="sng" baseline="-25000" dirty="0" err="1">
                <a:solidFill>
                  <a:srgbClr val="FFFF00"/>
                </a:solidFill>
              </a:rPr>
              <a:t>aq</a:t>
            </a:r>
            <a:r>
              <a:rPr lang="en-AU" sz="2800" b="1" baseline="-25000" dirty="0">
                <a:solidFill>
                  <a:srgbClr val="FFFF00"/>
                </a:solidFill>
              </a:rPr>
              <a:t>)</a:t>
            </a:r>
            <a:r>
              <a:rPr lang="en-AU" sz="2800" b="1" dirty="0">
                <a:solidFill>
                  <a:srgbClr val="FFFF00"/>
                </a:solidFill>
              </a:rPr>
              <a:t> to each followed by a piece of Zn</a:t>
            </a:r>
            <a:r>
              <a:rPr lang="en-AU" sz="2800" b="1" baseline="-25000" dirty="0">
                <a:solidFill>
                  <a:srgbClr val="FFFF00"/>
                </a:solidFill>
              </a:rPr>
              <a:t>(s)</a:t>
            </a:r>
            <a:r>
              <a:rPr lang="en-AU" sz="2800" b="1" dirty="0">
                <a:solidFill>
                  <a:srgbClr val="FFFF00"/>
                </a:solidFill>
              </a:rPr>
              <a:t>.</a:t>
            </a:r>
          </a:p>
          <a:p>
            <a:pPr marL="0" indent="0">
              <a:buNone/>
            </a:pPr>
            <a:r>
              <a:rPr lang="en-AU" sz="2800" b="1" dirty="0">
                <a:solidFill>
                  <a:srgbClr val="FFFF00"/>
                </a:solidFill>
              </a:rPr>
              <a:t>Butan-1-ol will produce bubbles of colourless odourless gas, butan-2-ol will not.   </a:t>
            </a:r>
          </a:p>
          <a:p>
            <a:pPr marL="0" indent="0">
              <a:buNone/>
            </a:pPr>
            <a:endParaRPr lang="en-AU" sz="4400" b="1" dirty="0">
              <a:solidFill>
                <a:srgbClr val="FFFF00"/>
              </a:solidFill>
            </a:endParaRPr>
          </a:p>
        </p:txBody>
      </p:sp>
    </p:spTree>
    <p:extLst>
      <p:ext uri="{BB962C8B-B14F-4D97-AF65-F5344CB8AC3E}">
        <p14:creationId xmlns:p14="http://schemas.microsoft.com/office/powerpoint/2010/main" val="34687399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5582" y="1590061"/>
            <a:ext cx="12096418" cy="28867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800" b="1" dirty="0">
                <a:solidFill>
                  <a:srgbClr val="00B0F0"/>
                </a:solidFill>
              </a:rPr>
              <a:t>EMPIRICAL FORMULA</a:t>
            </a:r>
            <a:endParaRPr lang="en-AU" sz="2800" b="1" dirty="0">
              <a:solidFill>
                <a:srgbClr val="00B0F0"/>
              </a:solidFill>
            </a:endParaRPr>
          </a:p>
          <a:p>
            <a:r>
              <a:rPr lang="en-AU" sz="2800" b="1" dirty="0">
                <a:solidFill>
                  <a:srgbClr val="FFFF00"/>
                </a:solidFill>
              </a:rPr>
              <a:t>The empirical formula of any compound is the simplest whole number ratio in which the atoms of the elements are present.</a:t>
            </a:r>
          </a:p>
          <a:p>
            <a:r>
              <a:rPr lang="en-AU" sz="2800" b="1" dirty="0">
                <a:solidFill>
                  <a:srgbClr val="FFFF00"/>
                </a:solidFill>
              </a:rPr>
              <a:t>The molecular formula is the actual number of each type of atom present in the molecule.</a:t>
            </a:r>
          </a:p>
          <a:p>
            <a:pPr marL="0" indent="0">
              <a:buNone/>
            </a:pPr>
            <a:endParaRPr lang="en-AU" sz="4400" b="1" dirty="0">
              <a:solidFill>
                <a:srgbClr val="FFFF00"/>
              </a:solidFill>
            </a:endParaRPr>
          </a:p>
        </p:txBody>
      </p:sp>
    </p:spTree>
    <p:extLst>
      <p:ext uri="{BB962C8B-B14F-4D97-AF65-F5344CB8AC3E}">
        <p14:creationId xmlns:p14="http://schemas.microsoft.com/office/powerpoint/2010/main" val="23614138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29655"/>
            <a:ext cx="12136582" cy="67590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The following formula may need to be used (it is on the     Chemistry data sheet):</a:t>
            </a:r>
          </a:p>
          <a:p>
            <a:r>
              <a:rPr lang="en-AU" sz="2800" b="1" dirty="0">
                <a:solidFill>
                  <a:srgbClr val="FFFF00"/>
                </a:solidFill>
              </a:rPr>
              <a:t>pressure (</a:t>
            </a:r>
            <a:r>
              <a:rPr lang="en-AU" sz="2800" b="1" dirty="0" err="1">
                <a:solidFill>
                  <a:srgbClr val="FFFF00"/>
                </a:solidFill>
              </a:rPr>
              <a:t>kPa</a:t>
            </a:r>
            <a:r>
              <a:rPr lang="en-AU" sz="2800" b="1" dirty="0">
                <a:solidFill>
                  <a:srgbClr val="FFFF00"/>
                </a:solidFill>
              </a:rPr>
              <a:t>) × volume (L) = number of moles (</a:t>
            </a:r>
            <a:r>
              <a:rPr lang="en-AU" sz="2800" b="1" dirty="0" err="1">
                <a:solidFill>
                  <a:srgbClr val="FFFF00"/>
                </a:solidFill>
              </a:rPr>
              <a:t>mol</a:t>
            </a:r>
            <a:r>
              <a:rPr lang="en-AU" sz="2800" b="1" dirty="0">
                <a:solidFill>
                  <a:srgbClr val="FFFF00"/>
                </a:solidFill>
              </a:rPr>
              <a:t>) × Universal gas constant (8.314 J K</a:t>
            </a:r>
            <a:r>
              <a:rPr lang="en-AU" sz="2800" b="1" baseline="30000" dirty="0">
                <a:solidFill>
                  <a:srgbClr val="FFFF00"/>
                </a:solidFill>
              </a:rPr>
              <a:t>-1</a:t>
            </a:r>
            <a:r>
              <a:rPr lang="en-AU" sz="2800" b="1" dirty="0">
                <a:solidFill>
                  <a:srgbClr val="FFFF00"/>
                </a:solidFill>
              </a:rPr>
              <a:t> mol</a:t>
            </a:r>
            <a:r>
              <a:rPr lang="en-AU" sz="2800" b="1" baseline="30000" dirty="0">
                <a:solidFill>
                  <a:srgbClr val="FFFF00"/>
                </a:solidFill>
              </a:rPr>
              <a:t>-1</a:t>
            </a:r>
            <a:r>
              <a:rPr lang="en-AU" sz="2800" b="1" dirty="0">
                <a:solidFill>
                  <a:srgbClr val="FFFF00"/>
                </a:solidFill>
              </a:rPr>
              <a:t>) × temperature (K) </a:t>
            </a:r>
            <a:r>
              <a:rPr lang="en-AU" sz="2800" b="1" dirty="0" err="1">
                <a:solidFill>
                  <a:srgbClr val="FFFF00"/>
                </a:solidFill>
              </a:rPr>
              <a:t>i.e</a:t>
            </a:r>
            <a:r>
              <a:rPr lang="en-AU" sz="2800" b="1" dirty="0">
                <a:solidFill>
                  <a:srgbClr val="FFFF00"/>
                </a:solidFill>
              </a:rPr>
              <a:t> PV = </a:t>
            </a:r>
            <a:r>
              <a:rPr lang="en-AU" sz="2800" b="1" dirty="0" err="1">
                <a:solidFill>
                  <a:srgbClr val="FFFF00"/>
                </a:solidFill>
              </a:rPr>
              <a:t>nRT</a:t>
            </a:r>
            <a:endParaRPr lang="en-AU" sz="2800" b="1" dirty="0">
              <a:solidFill>
                <a:srgbClr val="FFFF00"/>
              </a:solidFill>
            </a:endParaRPr>
          </a:p>
          <a:p>
            <a:r>
              <a:rPr lang="en-AU" sz="2800" b="1" dirty="0">
                <a:solidFill>
                  <a:srgbClr val="FFFF00"/>
                </a:solidFill>
              </a:rPr>
              <a:t>You are expected to recognise when to multiply by 2, 3, 4, or 5 when the ratios are not whole numbers</a:t>
            </a:r>
          </a:p>
          <a:p>
            <a:pPr marL="0" indent="0">
              <a:buNone/>
            </a:pPr>
            <a:endParaRPr lang="en-AU" dirty="0"/>
          </a:p>
          <a:p>
            <a:pPr marL="0" indent="0">
              <a:buNone/>
            </a:pPr>
            <a:r>
              <a:rPr lang="en-AU" sz="2800" b="1" dirty="0">
                <a:solidFill>
                  <a:srgbClr val="FFFF00"/>
                </a:solidFill>
              </a:rPr>
              <a:t>Examples:</a:t>
            </a:r>
          </a:p>
          <a:p>
            <a:endParaRPr lang="en-AU" sz="2800" b="1" dirty="0">
              <a:solidFill>
                <a:srgbClr val="FFFF00"/>
              </a:solidFill>
            </a:endParaRPr>
          </a:p>
          <a:p>
            <a:r>
              <a:rPr lang="en-AU" sz="2800" b="1" dirty="0">
                <a:solidFill>
                  <a:srgbClr val="FFFF00"/>
                </a:solidFill>
              </a:rPr>
              <a:t>A 2.50 g sample of an unknown compound with a molar mass of 201.3 g mol</a:t>
            </a:r>
            <a:r>
              <a:rPr lang="en-AU" sz="2800" b="1" baseline="30000" dirty="0">
                <a:solidFill>
                  <a:srgbClr val="FFFF00"/>
                </a:solidFill>
              </a:rPr>
              <a:t>-1</a:t>
            </a:r>
            <a:r>
              <a:rPr lang="en-AU" sz="2800" b="1" dirty="0">
                <a:solidFill>
                  <a:srgbClr val="FFFF00"/>
                </a:solidFill>
              </a:rPr>
              <a:t> was found to contain 60 % carbon, 8 % hydrogen and 32 % oxygen. Calculate the empirical formula and determine the molecular formula of the compound.</a:t>
            </a:r>
          </a:p>
          <a:p>
            <a:endParaRPr lang="en-AU" sz="4400" b="1" dirty="0">
              <a:solidFill>
                <a:srgbClr val="FFFF00"/>
              </a:solidFill>
            </a:endParaRPr>
          </a:p>
        </p:txBody>
      </p:sp>
    </p:spTree>
    <p:extLst>
      <p:ext uri="{BB962C8B-B14F-4D97-AF65-F5344CB8AC3E}">
        <p14:creationId xmlns:p14="http://schemas.microsoft.com/office/powerpoint/2010/main" val="27861010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5418" y="4071668"/>
            <a:ext cx="12136582" cy="27144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 Empirical formula              = C</a:t>
            </a:r>
            <a:r>
              <a:rPr lang="en-AU" sz="2800" b="1" baseline="-25000" dirty="0">
                <a:solidFill>
                  <a:srgbClr val="FFFF00"/>
                </a:solidFill>
              </a:rPr>
              <a:t>5</a:t>
            </a:r>
            <a:r>
              <a:rPr lang="en-AU" sz="2800" b="1" dirty="0">
                <a:solidFill>
                  <a:srgbClr val="FFFF00"/>
                </a:solidFill>
              </a:rPr>
              <a:t>H</a:t>
            </a:r>
            <a:r>
              <a:rPr lang="en-AU" sz="2800" b="1" baseline="-25000" dirty="0">
                <a:solidFill>
                  <a:srgbClr val="FFFF00"/>
                </a:solidFill>
              </a:rPr>
              <a:t>8</a:t>
            </a:r>
            <a:r>
              <a:rPr lang="en-AU" sz="2800" b="1" dirty="0">
                <a:solidFill>
                  <a:srgbClr val="FFFF00"/>
                </a:solidFill>
              </a:rPr>
              <a:t>O</a:t>
            </a:r>
            <a:r>
              <a:rPr lang="en-AU" sz="2800" b="1" baseline="-25000" dirty="0">
                <a:solidFill>
                  <a:srgbClr val="FFFF00"/>
                </a:solidFill>
              </a:rPr>
              <a:t>2</a:t>
            </a:r>
            <a:r>
              <a:rPr lang="en-AU" sz="2800" b="1" dirty="0">
                <a:solidFill>
                  <a:srgbClr val="FFFF00"/>
                </a:solidFill>
              </a:rPr>
              <a:t> </a:t>
            </a:r>
          </a:p>
          <a:p>
            <a:pPr marL="0" indent="0">
              <a:buNone/>
            </a:pPr>
            <a:r>
              <a:rPr lang="en-AU" sz="2800" b="1" dirty="0">
                <a:solidFill>
                  <a:srgbClr val="FFFF00"/>
                </a:solidFill>
              </a:rPr>
              <a:t>Empirical formula mass       = 100.114 g mol</a:t>
            </a:r>
            <a:r>
              <a:rPr lang="en-AU" sz="2800" b="1" baseline="30000" dirty="0">
                <a:solidFill>
                  <a:srgbClr val="FFFF00"/>
                </a:solidFill>
              </a:rPr>
              <a:t>-1</a:t>
            </a:r>
          </a:p>
          <a:p>
            <a:pPr marL="0" indent="0">
              <a:buNone/>
            </a:pPr>
            <a:r>
              <a:rPr lang="en-AU" sz="2800" b="1" dirty="0">
                <a:solidFill>
                  <a:srgbClr val="FFFF00"/>
                </a:solidFill>
              </a:rPr>
              <a:t>Molecular formula               = (201.3/100.114) × C</a:t>
            </a:r>
            <a:r>
              <a:rPr lang="en-AU" sz="2800" b="1" baseline="-25000" dirty="0">
                <a:solidFill>
                  <a:srgbClr val="FFFF00"/>
                </a:solidFill>
              </a:rPr>
              <a:t>5</a:t>
            </a:r>
            <a:r>
              <a:rPr lang="en-AU" sz="2800" b="1" dirty="0">
                <a:solidFill>
                  <a:srgbClr val="FFFF00"/>
                </a:solidFill>
              </a:rPr>
              <a:t>H</a:t>
            </a:r>
            <a:r>
              <a:rPr lang="en-AU" sz="2800" b="1" baseline="-25000" dirty="0">
                <a:solidFill>
                  <a:srgbClr val="FFFF00"/>
                </a:solidFill>
              </a:rPr>
              <a:t>8</a:t>
            </a:r>
            <a:r>
              <a:rPr lang="en-AU" sz="2800" b="1" dirty="0">
                <a:solidFill>
                  <a:srgbClr val="FFFF00"/>
                </a:solidFill>
              </a:rPr>
              <a:t>O</a:t>
            </a:r>
            <a:r>
              <a:rPr lang="en-AU" sz="2800" b="1" baseline="-25000" dirty="0">
                <a:solidFill>
                  <a:srgbClr val="FFFF00"/>
                </a:solidFill>
              </a:rPr>
              <a:t>2</a:t>
            </a:r>
            <a:endParaRPr lang="en-AU" sz="2800" b="1" dirty="0">
              <a:solidFill>
                <a:srgbClr val="FFFF00"/>
              </a:solidFill>
            </a:endParaRPr>
          </a:p>
          <a:p>
            <a:pPr marL="0" indent="0">
              <a:buNone/>
            </a:pPr>
            <a:r>
              <a:rPr lang="en-AU" sz="2800" b="1" baseline="-25000" dirty="0">
                <a:solidFill>
                  <a:srgbClr val="FFFF00"/>
                </a:solidFill>
              </a:rPr>
              <a:t>                                                                     ≃ </a:t>
            </a:r>
            <a:r>
              <a:rPr lang="en-AU" sz="2800" b="1" dirty="0">
                <a:solidFill>
                  <a:srgbClr val="FFFF00"/>
                </a:solidFill>
              </a:rPr>
              <a:t>2 × C</a:t>
            </a:r>
            <a:r>
              <a:rPr lang="en-AU" sz="2800" b="1" baseline="-25000" dirty="0">
                <a:solidFill>
                  <a:srgbClr val="FFFF00"/>
                </a:solidFill>
              </a:rPr>
              <a:t>5</a:t>
            </a:r>
            <a:r>
              <a:rPr lang="en-AU" sz="2800" b="1" dirty="0">
                <a:solidFill>
                  <a:srgbClr val="FFFF00"/>
                </a:solidFill>
              </a:rPr>
              <a:t>H</a:t>
            </a:r>
            <a:r>
              <a:rPr lang="en-AU" sz="2800" b="1" baseline="-25000" dirty="0">
                <a:solidFill>
                  <a:srgbClr val="FFFF00"/>
                </a:solidFill>
              </a:rPr>
              <a:t>8</a:t>
            </a:r>
            <a:r>
              <a:rPr lang="en-AU" sz="2800" b="1" dirty="0">
                <a:solidFill>
                  <a:srgbClr val="FFFF00"/>
                </a:solidFill>
              </a:rPr>
              <a:t>O</a:t>
            </a:r>
            <a:r>
              <a:rPr lang="en-AU" sz="2800" b="1" baseline="-25000" dirty="0">
                <a:solidFill>
                  <a:srgbClr val="FFFF00"/>
                </a:solidFill>
              </a:rPr>
              <a:t>2</a:t>
            </a:r>
            <a:endParaRPr lang="en-AU" sz="2800" b="1" dirty="0">
              <a:solidFill>
                <a:srgbClr val="FFFF00"/>
              </a:solidFill>
            </a:endParaRPr>
          </a:p>
          <a:p>
            <a:pPr marL="0" indent="0">
              <a:buNone/>
            </a:pPr>
            <a:r>
              <a:rPr lang="en-AU" sz="2800" b="1" dirty="0">
                <a:solidFill>
                  <a:srgbClr val="FFFF00"/>
                </a:solidFill>
              </a:rPr>
              <a:t>∴ Molecular formula           = C</a:t>
            </a:r>
            <a:r>
              <a:rPr lang="en-AU" sz="2800" b="1" baseline="-25000" dirty="0">
                <a:solidFill>
                  <a:srgbClr val="FFFF00"/>
                </a:solidFill>
              </a:rPr>
              <a:t>10</a:t>
            </a:r>
            <a:r>
              <a:rPr lang="en-AU" sz="2800" b="1" dirty="0">
                <a:solidFill>
                  <a:srgbClr val="FFFF00"/>
                </a:solidFill>
              </a:rPr>
              <a:t>H</a:t>
            </a:r>
            <a:r>
              <a:rPr lang="en-AU" sz="2800" b="1" baseline="-25000" dirty="0">
                <a:solidFill>
                  <a:srgbClr val="FFFF00"/>
                </a:solidFill>
              </a:rPr>
              <a:t>16</a:t>
            </a:r>
            <a:r>
              <a:rPr lang="en-AU" sz="2800" b="1" dirty="0">
                <a:solidFill>
                  <a:srgbClr val="FFFF00"/>
                </a:solidFill>
              </a:rPr>
              <a:t>O</a:t>
            </a:r>
            <a:r>
              <a:rPr lang="en-AU" sz="2800" b="1" baseline="-25000" dirty="0">
                <a:solidFill>
                  <a:srgbClr val="FFFF00"/>
                </a:solidFill>
              </a:rPr>
              <a:t>4</a:t>
            </a:r>
            <a:endParaRPr lang="en-AU" sz="2800" b="1" dirty="0">
              <a:solidFill>
                <a:srgbClr val="FFFF00"/>
              </a:solidFill>
            </a:endParaRPr>
          </a:p>
          <a:p>
            <a:pPr marL="0" indent="0">
              <a:buNone/>
            </a:pPr>
            <a:endParaRPr lang="en-AU" sz="2800" b="1" dirty="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863773519"/>
              </p:ext>
            </p:extLst>
          </p:nvPr>
        </p:nvGraphicFramePr>
        <p:xfrm>
          <a:off x="644234" y="41567"/>
          <a:ext cx="9899074" cy="3928784"/>
        </p:xfrm>
        <a:graphic>
          <a:graphicData uri="http://schemas.openxmlformats.org/drawingml/2006/table">
            <a:tbl>
              <a:tblPr firstRow="1" firstCol="1" bandRow="1">
                <a:tableStyleId>{5C22544A-7EE6-4342-B048-85BDC9FD1C3A}</a:tableStyleId>
              </a:tblPr>
              <a:tblGrid>
                <a:gridCol w="2474305">
                  <a:extLst>
                    <a:ext uri="{9D8B030D-6E8A-4147-A177-3AD203B41FA5}">
                      <a16:colId xmlns:a16="http://schemas.microsoft.com/office/drawing/2014/main" val="3935338314"/>
                    </a:ext>
                  </a:extLst>
                </a:gridCol>
                <a:gridCol w="2474305">
                  <a:extLst>
                    <a:ext uri="{9D8B030D-6E8A-4147-A177-3AD203B41FA5}">
                      <a16:colId xmlns:a16="http://schemas.microsoft.com/office/drawing/2014/main" val="1164891273"/>
                    </a:ext>
                  </a:extLst>
                </a:gridCol>
                <a:gridCol w="2475232">
                  <a:extLst>
                    <a:ext uri="{9D8B030D-6E8A-4147-A177-3AD203B41FA5}">
                      <a16:colId xmlns:a16="http://schemas.microsoft.com/office/drawing/2014/main" val="66059407"/>
                    </a:ext>
                  </a:extLst>
                </a:gridCol>
                <a:gridCol w="2475232">
                  <a:extLst>
                    <a:ext uri="{9D8B030D-6E8A-4147-A177-3AD203B41FA5}">
                      <a16:colId xmlns:a16="http://schemas.microsoft.com/office/drawing/2014/main" val="408596521"/>
                    </a:ext>
                  </a:extLst>
                </a:gridCol>
              </a:tblGrid>
              <a:tr h="423174">
                <a:tc>
                  <a:txBody>
                    <a:bodyPr/>
                    <a:lstStyle/>
                    <a:p>
                      <a:pPr algn="ctr">
                        <a:lnSpc>
                          <a:spcPct val="115000"/>
                        </a:lnSpc>
                        <a:spcAft>
                          <a:spcPts val="0"/>
                        </a:spcAft>
                        <a:tabLst>
                          <a:tab pos="2865755" algn="ctr"/>
                          <a:tab pos="5731510" algn="r"/>
                          <a:tab pos="457200" algn="l"/>
                        </a:tabLst>
                      </a:pPr>
                      <a:r>
                        <a:rPr lang="en-AU" sz="2400" dirty="0">
                          <a:effectLst/>
                        </a:rPr>
                        <a:t> </a:t>
                      </a:r>
                      <a:endParaRPr lang="en-AU"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C</a:t>
                      </a:r>
                      <a:endParaRPr lang="en-AU"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H</a:t>
                      </a:r>
                      <a:endParaRPr lang="en-AU"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a:effectLst/>
                        </a:rPr>
                        <a:t>O</a:t>
                      </a:r>
                      <a:endParaRPr lang="en-AU"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9038442"/>
                  </a:ext>
                </a:extLst>
              </a:tr>
              <a:tr h="423313">
                <a:tc>
                  <a:txBody>
                    <a:bodyPr/>
                    <a:lstStyle/>
                    <a:p>
                      <a:pPr algn="ctr">
                        <a:lnSpc>
                          <a:spcPct val="115000"/>
                        </a:lnSpc>
                        <a:spcAft>
                          <a:spcPts val="0"/>
                        </a:spcAft>
                        <a:tabLst>
                          <a:tab pos="2865755" algn="ctr"/>
                          <a:tab pos="5731510" algn="r"/>
                          <a:tab pos="457200" algn="l"/>
                        </a:tabLst>
                      </a:pPr>
                      <a:r>
                        <a:rPr lang="en-AU" sz="2400">
                          <a:effectLst/>
                        </a:rPr>
                        <a:t>%</a:t>
                      </a:r>
                      <a:endParaRPr lang="en-AU"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60</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8</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a:effectLst/>
                        </a:rPr>
                        <a:t>32</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371200"/>
                  </a:ext>
                </a:extLst>
              </a:tr>
              <a:tr h="423313">
                <a:tc>
                  <a:txBody>
                    <a:bodyPr/>
                    <a:lstStyle/>
                    <a:p>
                      <a:pPr algn="ctr">
                        <a:lnSpc>
                          <a:spcPct val="115000"/>
                        </a:lnSpc>
                        <a:spcAft>
                          <a:spcPts val="0"/>
                        </a:spcAft>
                        <a:tabLst>
                          <a:tab pos="2865755" algn="ctr"/>
                          <a:tab pos="5731510" algn="r"/>
                          <a:tab pos="457200" algn="l"/>
                        </a:tabLst>
                      </a:pPr>
                      <a:r>
                        <a:rPr lang="en-AU" sz="2400" dirty="0">
                          <a:effectLst/>
                        </a:rPr>
                        <a:t>m in 100 g</a:t>
                      </a:r>
                      <a:endParaRPr lang="en-AU"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a:effectLst/>
                        </a:rPr>
                        <a:t>60</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8</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a:effectLst/>
                        </a:rPr>
                        <a:t>32</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8228594"/>
                  </a:ext>
                </a:extLst>
              </a:tr>
              <a:tr h="886328">
                <a:tc>
                  <a:txBody>
                    <a:bodyPr/>
                    <a:lstStyle/>
                    <a:p>
                      <a:pPr algn="ctr">
                        <a:lnSpc>
                          <a:spcPct val="115000"/>
                        </a:lnSpc>
                        <a:spcAft>
                          <a:spcPts val="0"/>
                        </a:spcAft>
                        <a:tabLst>
                          <a:tab pos="2865755" algn="ctr"/>
                          <a:tab pos="5731510" algn="r"/>
                          <a:tab pos="457200" algn="l"/>
                        </a:tabLst>
                      </a:pPr>
                      <a:r>
                        <a:rPr lang="en-AU" sz="2400" dirty="0">
                          <a:effectLst/>
                        </a:rPr>
                        <a:t>n</a:t>
                      </a:r>
                      <a:endParaRPr lang="en-AU"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a:effectLst/>
                        </a:rPr>
                        <a:t>60/12.01</a:t>
                      </a:r>
                    </a:p>
                    <a:p>
                      <a:pPr algn="ctr">
                        <a:lnSpc>
                          <a:spcPct val="115000"/>
                        </a:lnSpc>
                        <a:spcAft>
                          <a:spcPts val="0"/>
                        </a:spcAft>
                        <a:tabLst>
                          <a:tab pos="2865755" algn="ctr"/>
                          <a:tab pos="5731510" algn="r"/>
                          <a:tab pos="457200" algn="l"/>
                        </a:tabLst>
                      </a:pPr>
                      <a:r>
                        <a:rPr lang="en-AU" sz="2400" b="1">
                          <a:effectLst/>
                        </a:rPr>
                        <a:t>= 4.995836803</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8/1.008</a:t>
                      </a:r>
                    </a:p>
                    <a:p>
                      <a:pPr algn="ctr">
                        <a:lnSpc>
                          <a:spcPct val="115000"/>
                        </a:lnSpc>
                        <a:spcAft>
                          <a:spcPts val="0"/>
                        </a:spcAft>
                        <a:tabLst>
                          <a:tab pos="2865755" algn="ctr"/>
                          <a:tab pos="5731510" algn="r"/>
                          <a:tab pos="457200" algn="l"/>
                        </a:tabLst>
                      </a:pPr>
                      <a:r>
                        <a:rPr lang="en-AU" sz="2400" b="1" dirty="0">
                          <a:effectLst/>
                        </a:rPr>
                        <a:t>= 7.936507939</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a:effectLst/>
                        </a:rPr>
                        <a:t>32/16.00</a:t>
                      </a:r>
                    </a:p>
                    <a:p>
                      <a:pPr algn="ctr">
                        <a:lnSpc>
                          <a:spcPct val="115000"/>
                        </a:lnSpc>
                        <a:spcAft>
                          <a:spcPts val="0"/>
                        </a:spcAft>
                        <a:tabLst>
                          <a:tab pos="2865755" algn="ctr"/>
                          <a:tab pos="5731510" algn="r"/>
                          <a:tab pos="457200" algn="l"/>
                        </a:tabLst>
                      </a:pPr>
                      <a:r>
                        <a:rPr lang="en-AU" sz="2400" b="1">
                          <a:effectLst/>
                        </a:rPr>
                        <a:t>= 2</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9635694"/>
                  </a:ext>
                </a:extLst>
              </a:tr>
              <a:tr h="886328">
                <a:tc>
                  <a:txBody>
                    <a:bodyPr/>
                    <a:lstStyle/>
                    <a:p>
                      <a:pPr algn="ctr">
                        <a:lnSpc>
                          <a:spcPct val="115000"/>
                        </a:lnSpc>
                        <a:spcAft>
                          <a:spcPts val="0"/>
                        </a:spcAft>
                        <a:tabLst>
                          <a:tab pos="2865755" algn="ctr"/>
                          <a:tab pos="5731510" algn="r"/>
                          <a:tab pos="457200" algn="l"/>
                        </a:tabLst>
                      </a:pPr>
                      <a:r>
                        <a:rPr lang="en-AU" sz="2400">
                          <a:effectLst/>
                        </a:rPr>
                        <a:t>smallest ratio</a:t>
                      </a:r>
                      <a:endParaRPr lang="en-AU"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a:effectLst/>
                        </a:rPr>
                        <a:t>4.995836803/2</a:t>
                      </a:r>
                    </a:p>
                    <a:p>
                      <a:pPr algn="ctr">
                        <a:lnSpc>
                          <a:spcPct val="115000"/>
                        </a:lnSpc>
                        <a:spcAft>
                          <a:spcPts val="0"/>
                        </a:spcAft>
                        <a:tabLst>
                          <a:tab pos="2865755" algn="ctr"/>
                          <a:tab pos="5731510" algn="r"/>
                          <a:tab pos="457200" algn="l"/>
                        </a:tabLst>
                      </a:pPr>
                      <a:r>
                        <a:rPr lang="en-AU" sz="2400" b="1">
                          <a:effectLst/>
                        </a:rPr>
                        <a:t>= 2.50</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7.936507939/2</a:t>
                      </a:r>
                    </a:p>
                    <a:p>
                      <a:pPr algn="ctr">
                        <a:lnSpc>
                          <a:spcPct val="115000"/>
                        </a:lnSpc>
                        <a:spcAft>
                          <a:spcPts val="0"/>
                        </a:spcAft>
                        <a:tabLst>
                          <a:tab pos="2865755" algn="ctr"/>
                          <a:tab pos="5731510" algn="r"/>
                          <a:tab pos="457200" algn="l"/>
                        </a:tabLst>
                      </a:pPr>
                      <a:r>
                        <a:rPr lang="en-AU" sz="2400" b="1" dirty="0">
                          <a:effectLst/>
                        </a:rPr>
                        <a:t>= 3.97</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2/2</a:t>
                      </a:r>
                    </a:p>
                    <a:p>
                      <a:pPr algn="ctr">
                        <a:lnSpc>
                          <a:spcPct val="115000"/>
                        </a:lnSpc>
                        <a:spcAft>
                          <a:spcPts val="0"/>
                        </a:spcAft>
                        <a:tabLst>
                          <a:tab pos="2865755" algn="ctr"/>
                          <a:tab pos="5731510" algn="r"/>
                          <a:tab pos="457200" algn="l"/>
                        </a:tabLst>
                      </a:pPr>
                      <a:r>
                        <a:rPr lang="en-AU" sz="2400" b="1" dirty="0">
                          <a:effectLst/>
                        </a:rPr>
                        <a:t>= 1.00</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0337991"/>
                  </a:ext>
                </a:extLst>
              </a:tr>
              <a:tr h="886328">
                <a:tc>
                  <a:txBody>
                    <a:bodyPr/>
                    <a:lstStyle/>
                    <a:p>
                      <a:pPr algn="ctr">
                        <a:lnSpc>
                          <a:spcPct val="115000"/>
                        </a:lnSpc>
                        <a:spcAft>
                          <a:spcPts val="0"/>
                        </a:spcAft>
                        <a:tabLst>
                          <a:tab pos="2865755" algn="ctr"/>
                          <a:tab pos="5731510" algn="r"/>
                          <a:tab pos="457200" algn="l"/>
                        </a:tabLst>
                      </a:pPr>
                      <a:r>
                        <a:rPr lang="en-AU" sz="2400">
                          <a:effectLst/>
                        </a:rPr>
                        <a:t>rounding</a:t>
                      </a:r>
                      <a:endParaRPr lang="en-AU" sz="2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2.5 × 2</a:t>
                      </a:r>
                    </a:p>
                    <a:p>
                      <a:pPr algn="ctr">
                        <a:lnSpc>
                          <a:spcPct val="115000"/>
                        </a:lnSpc>
                        <a:spcAft>
                          <a:spcPts val="0"/>
                        </a:spcAft>
                        <a:tabLst>
                          <a:tab pos="2865755" algn="ctr"/>
                          <a:tab pos="5731510" algn="r"/>
                          <a:tab pos="457200" algn="l"/>
                        </a:tabLst>
                      </a:pPr>
                      <a:r>
                        <a:rPr lang="en-AU" sz="2400" b="1" dirty="0">
                          <a:effectLst/>
                        </a:rPr>
                        <a:t>= 5</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a:effectLst/>
                        </a:rPr>
                        <a:t>4 × 2</a:t>
                      </a:r>
                    </a:p>
                    <a:p>
                      <a:pPr algn="ctr">
                        <a:lnSpc>
                          <a:spcPct val="115000"/>
                        </a:lnSpc>
                        <a:spcAft>
                          <a:spcPts val="0"/>
                        </a:spcAft>
                        <a:tabLst>
                          <a:tab pos="2865755" algn="ctr"/>
                          <a:tab pos="5731510" algn="r"/>
                          <a:tab pos="457200" algn="l"/>
                        </a:tabLst>
                      </a:pPr>
                      <a:r>
                        <a:rPr lang="en-AU" sz="2400" b="1">
                          <a:effectLst/>
                        </a:rPr>
                        <a:t>= 8</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1 × 2</a:t>
                      </a:r>
                    </a:p>
                    <a:p>
                      <a:pPr algn="ctr">
                        <a:lnSpc>
                          <a:spcPct val="115000"/>
                        </a:lnSpc>
                        <a:spcAft>
                          <a:spcPts val="0"/>
                        </a:spcAft>
                        <a:tabLst>
                          <a:tab pos="2865755" algn="ctr"/>
                          <a:tab pos="5731510" algn="r"/>
                          <a:tab pos="457200" algn="l"/>
                        </a:tabLst>
                      </a:pPr>
                      <a:r>
                        <a:rPr lang="en-AU" sz="2400" b="1" dirty="0">
                          <a:effectLst/>
                        </a:rPr>
                        <a:t>= 2</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655431"/>
                  </a:ext>
                </a:extLst>
              </a:tr>
            </a:tbl>
          </a:graphicData>
        </a:graphic>
      </p:graphicFrame>
    </p:spTree>
    <p:extLst>
      <p:ext uri="{BB962C8B-B14F-4D97-AF65-F5344CB8AC3E}">
        <p14:creationId xmlns:p14="http://schemas.microsoft.com/office/powerpoint/2010/main" val="1203859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0781" y="1487796"/>
            <a:ext cx="12171219" cy="3001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Elementary analysis of an organic compound indicated it that contained only carbon, hydrogen, oxygen and nitrogen. A 1.279 g sample was burnt in oxygen and produced 1.600 g of carbon dioxide and 0.770 g of water. A separate 5.729 g sample was reacted and produced 1.289 L of ammonia gas at 300 K and       105 </a:t>
            </a:r>
            <a:r>
              <a:rPr lang="en-AU" sz="2800" b="1" dirty="0" err="1">
                <a:solidFill>
                  <a:srgbClr val="FFFF00"/>
                </a:solidFill>
              </a:rPr>
              <a:t>kPa</a:t>
            </a:r>
            <a:r>
              <a:rPr lang="en-AU" sz="2800" b="1" dirty="0">
                <a:solidFill>
                  <a:srgbClr val="FFFF00"/>
                </a:solidFill>
              </a:rPr>
              <a:t>. Calculate the empirical formula of the compound.</a:t>
            </a:r>
            <a:endParaRPr lang="en-AU" sz="3600" b="1" dirty="0">
              <a:solidFill>
                <a:srgbClr val="FFFF00"/>
              </a:solidFill>
            </a:endParaRPr>
          </a:p>
        </p:txBody>
      </p:sp>
    </p:spTree>
    <p:extLst>
      <p:ext uri="{BB962C8B-B14F-4D97-AF65-F5344CB8AC3E}">
        <p14:creationId xmlns:p14="http://schemas.microsoft.com/office/powerpoint/2010/main" val="32647381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0781" y="96982"/>
            <a:ext cx="12171219" cy="61652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AU" sz="2800" b="1" dirty="0">
                <a:solidFill>
                  <a:srgbClr val="FFFF00"/>
                </a:solidFill>
              </a:rPr>
              <a:t>C</a:t>
            </a:r>
            <a:r>
              <a:rPr lang="en-AU" sz="2800" b="1" baseline="-25000" dirty="0">
                <a:solidFill>
                  <a:srgbClr val="FFFF00"/>
                </a:solidFill>
              </a:rPr>
              <a:t>X</a:t>
            </a:r>
            <a:r>
              <a:rPr lang="en-AU" sz="2800" b="1" dirty="0">
                <a:solidFill>
                  <a:srgbClr val="FFFF00"/>
                </a:solidFill>
              </a:rPr>
              <a:t>H</a:t>
            </a:r>
            <a:r>
              <a:rPr lang="en-AU" sz="2800" b="1" baseline="-25000" dirty="0">
                <a:solidFill>
                  <a:srgbClr val="FFFF00"/>
                </a:solidFill>
              </a:rPr>
              <a:t>Y</a:t>
            </a:r>
            <a:r>
              <a:rPr lang="en-AU" sz="2800" b="1" dirty="0">
                <a:solidFill>
                  <a:srgbClr val="FFFF00"/>
                </a:solidFill>
              </a:rPr>
              <a:t>O</a:t>
            </a:r>
            <a:r>
              <a:rPr lang="en-AU" sz="2800" b="1" baseline="-25000" dirty="0">
                <a:solidFill>
                  <a:srgbClr val="FFFF00"/>
                </a:solidFill>
              </a:rPr>
              <a:t>Z</a:t>
            </a:r>
            <a:r>
              <a:rPr lang="en-AU" sz="2800" b="1" dirty="0">
                <a:solidFill>
                  <a:srgbClr val="FFFF00"/>
                </a:solidFill>
              </a:rPr>
              <a:t>N</a:t>
            </a:r>
            <a:r>
              <a:rPr lang="en-AU" sz="2800" b="1" baseline="-25000" dirty="0">
                <a:solidFill>
                  <a:srgbClr val="FFFF00"/>
                </a:solidFill>
              </a:rPr>
              <a:t>W</a:t>
            </a:r>
            <a:r>
              <a:rPr lang="en-AU" sz="2800" b="1" dirty="0">
                <a:solidFill>
                  <a:srgbClr val="FFFF00"/>
                </a:solidFill>
              </a:rPr>
              <a:t>  +  O</a:t>
            </a:r>
            <a:r>
              <a:rPr lang="en-AU" sz="2800" b="1" baseline="-25000" dirty="0">
                <a:solidFill>
                  <a:srgbClr val="FFFF00"/>
                </a:solidFill>
              </a:rPr>
              <a:t>2</a:t>
            </a:r>
            <a:r>
              <a:rPr lang="en-AU" sz="2800" b="1" dirty="0">
                <a:solidFill>
                  <a:srgbClr val="FFFF00"/>
                </a:solidFill>
              </a:rPr>
              <a:t>   →   XCO</a:t>
            </a:r>
            <a:r>
              <a:rPr lang="en-AU" sz="2800" b="1" baseline="-25000" dirty="0">
                <a:solidFill>
                  <a:srgbClr val="FFFF00"/>
                </a:solidFill>
              </a:rPr>
              <a:t>2</a:t>
            </a:r>
            <a:r>
              <a:rPr lang="en-AU" sz="2800" b="1" dirty="0">
                <a:solidFill>
                  <a:srgbClr val="FFFF00"/>
                </a:solidFill>
              </a:rPr>
              <a:t>  +  Y/2H</a:t>
            </a:r>
            <a:r>
              <a:rPr lang="en-AU" sz="2800" b="1" baseline="-25000" dirty="0">
                <a:solidFill>
                  <a:srgbClr val="FFFF00"/>
                </a:solidFill>
              </a:rPr>
              <a:t>2</a:t>
            </a:r>
            <a:r>
              <a:rPr lang="en-AU" sz="2800" b="1" dirty="0">
                <a:solidFill>
                  <a:srgbClr val="FFFF00"/>
                </a:solidFill>
              </a:rPr>
              <a:t>O</a:t>
            </a:r>
          </a:p>
          <a:p>
            <a:pPr marL="0" indent="0">
              <a:buNone/>
            </a:pPr>
            <a:r>
              <a:rPr lang="en-AU" sz="2800" b="1" dirty="0">
                <a:solidFill>
                  <a:srgbClr val="FFFF00"/>
                </a:solidFill>
              </a:rPr>
              <a:t> 						           C</a:t>
            </a:r>
            <a:r>
              <a:rPr lang="en-AU" sz="2800" b="1" baseline="-25000" dirty="0">
                <a:solidFill>
                  <a:srgbClr val="FFFF00"/>
                </a:solidFill>
              </a:rPr>
              <a:t>X</a:t>
            </a:r>
            <a:r>
              <a:rPr lang="en-AU" sz="2800" b="1" dirty="0">
                <a:solidFill>
                  <a:srgbClr val="FFFF00"/>
                </a:solidFill>
              </a:rPr>
              <a:t>H</a:t>
            </a:r>
            <a:r>
              <a:rPr lang="en-AU" sz="2800" b="1" baseline="-25000" dirty="0">
                <a:solidFill>
                  <a:srgbClr val="FFFF00"/>
                </a:solidFill>
              </a:rPr>
              <a:t>Y</a:t>
            </a:r>
            <a:r>
              <a:rPr lang="en-AU" sz="2800" b="1" dirty="0">
                <a:solidFill>
                  <a:srgbClr val="FFFF00"/>
                </a:solidFill>
              </a:rPr>
              <a:t>O</a:t>
            </a:r>
            <a:r>
              <a:rPr lang="en-AU" sz="2800" b="1" baseline="-25000" dirty="0">
                <a:solidFill>
                  <a:srgbClr val="FFFF00"/>
                </a:solidFill>
              </a:rPr>
              <a:t>Z</a:t>
            </a:r>
            <a:r>
              <a:rPr lang="en-AU" sz="2800" b="1" dirty="0">
                <a:solidFill>
                  <a:srgbClr val="FFFF00"/>
                </a:solidFill>
              </a:rPr>
              <a:t>N</a:t>
            </a:r>
            <a:r>
              <a:rPr lang="en-AU" sz="2800" b="1" baseline="-25000" dirty="0">
                <a:solidFill>
                  <a:srgbClr val="FFFF00"/>
                </a:solidFill>
              </a:rPr>
              <a:t>W</a:t>
            </a:r>
            <a:r>
              <a:rPr lang="en-AU" sz="2800" b="1" dirty="0">
                <a:solidFill>
                  <a:srgbClr val="FFFF00"/>
                </a:solidFill>
              </a:rPr>
              <a:t>  →   WNH</a:t>
            </a:r>
            <a:r>
              <a:rPr lang="en-AU" sz="2800" b="1" baseline="-25000" dirty="0">
                <a:solidFill>
                  <a:srgbClr val="FFFF00"/>
                </a:solidFill>
              </a:rPr>
              <a:t>3</a:t>
            </a:r>
            <a:endParaRPr lang="en-AU" sz="2800" b="1" dirty="0">
              <a:solidFill>
                <a:srgbClr val="FFFF00"/>
              </a:solidFill>
            </a:endParaRPr>
          </a:p>
          <a:p>
            <a:pPr marL="0" indent="0">
              <a:buNone/>
            </a:pPr>
            <a:r>
              <a:rPr lang="en-AU" sz="2800" b="1" dirty="0">
                <a:solidFill>
                  <a:srgbClr val="FFFF00"/>
                </a:solidFill>
              </a:rPr>
              <a:t>							</a:t>
            </a:r>
          </a:p>
          <a:p>
            <a:pPr marL="0" indent="0">
              <a:buNone/>
            </a:pPr>
            <a:r>
              <a:rPr lang="en-AU" sz="2800" b="1" dirty="0">
                <a:solidFill>
                  <a:srgbClr val="FFFF00"/>
                </a:solidFill>
              </a:rPr>
              <a:t>						n(CO</a:t>
            </a:r>
            <a:r>
              <a:rPr lang="en-AU" sz="2800" b="1" baseline="-25000" dirty="0">
                <a:solidFill>
                  <a:srgbClr val="FFFF00"/>
                </a:solidFill>
              </a:rPr>
              <a:t>2</a:t>
            </a:r>
            <a:r>
              <a:rPr lang="en-AU" sz="2800" b="1" dirty="0">
                <a:solidFill>
                  <a:srgbClr val="FFFF00"/>
                </a:solidFill>
              </a:rPr>
              <a:t>) 		= 1.600/44.01				           		</a:t>
            </a:r>
          </a:p>
          <a:p>
            <a:pPr marL="0" indent="0">
              <a:buNone/>
            </a:pPr>
            <a:r>
              <a:rPr lang="en-AU" sz="2800" b="1" dirty="0">
                <a:solidFill>
                  <a:srgbClr val="FFFF00"/>
                </a:solidFill>
              </a:rPr>
              <a:t>										≃ 3.636×10</a:t>
            </a:r>
            <a:r>
              <a:rPr lang="en-AU" sz="2800" b="1" baseline="30000" dirty="0">
                <a:solidFill>
                  <a:srgbClr val="FFFF00"/>
                </a:solidFill>
              </a:rPr>
              <a:t>-2</a:t>
            </a:r>
            <a:r>
              <a:rPr lang="en-AU" sz="2800" b="1" dirty="0">
                <a:solidFill>
                  <a:srgbClr val="FFFF00"/>
                </a:solidFill>
              </a:rPr>
              <a:t> mol = n(C)					         </a:t>
            </a:r>
          </a:p>
          <a:p>
            <a:pPr marL="0" indent="0">
              <a:buNone/>
            </a:pPr>
            <a:r>
              <a:rPr lang="en-AU" sz="2800" b="1" dirty="0">
                <a:solidFill>
                  <a:srgbClr val="FFFF00"/>
                </a:solidFill>
              </a:rPr>
              <a:t>						m(C)			= (3.636×10</a:t>
            </a:r>
            <a:r>
              <a:rPr lang="en-AU" sz="2800" b="1" baseline="30000" dirty="0">
                <a:solidFill>
                  <a:srgbClr val="FFFF00"/>
                </a:solidFill>
              </a:rPr>
              <a:t>-2</a:t>
            </a:r>
            <a:r>
              <a:rPr lang="en-AU" sz="2800" b="1" dirty="0">
                <a:solidFill>
                  <a:srgbClr val="FFFF00"/>
                </a:solidFill>
              </a:rPr>
              <a:t>)×12.01			      		</a:t>
            </a:r>
          </a:p>
          <a:p>
            <a:pPr marL="0" indent="0">
              <a:buNone/>
            </a:pPr>
            <a:r>
              <a:rPr lang="en-AU" sz="2800" b="1" dirty="0">
                <a:solidFill>
                  <a:srgbClr val="FFFF00"/>
                </a:solidFill>
              </a:rPr>
              <a:t>										≃ 4.366×10</a:t>
            </a:r>
            <a:r>
              <a:rPr lang="en-AU" sz="2800" b="1" baseline="30000" dirty="0">
                <a:solidFill>
                  <a:srgbClr val="FFFF00"/>
                </a:solidFill>
              </a:rPr>
              <a:t>-1</a:t>
            </a:r>
            <a:r>
              <a:rPr lang="en-AU" sz="2800" b="1" dirty="0">
                <a:solidFill>
                  <a:srgbClr val="FFFF00"/>
                </a:solidFill>
              </a:rPr>
              <a:t> g						                  </a:t>
            </a:r>
          </a:p>
          <a:p>
            <a:pPr marL="0" indent="0">
              <a:buNone/>
            </a:pPr>
            <a:r>
              <a:rPr lang="en-AU" sz="2800" b="1" dirty="0">
                <a:solidFill>
                  <a:srgbClr val="FFFF00"/>
                </a:solidFill>
              </a:rPr>
              <a:t>						%(C)			= ((4.366×10</a:t>
            </a:r>
            <a:r>
              <a:rPr lang="en-AU" sz="2800" b="1" baseline="30000" dirty="0">
                <a:solidFill>
                  <a:srgbClr val="FFFF00"/>
                </a:solidFill>
              </a:rPr>
              <a:t>-1</a:t>
            </a:r>
            <a:r>
              <a:rPr lang="en-AU" sz="2800" b="1" dirty="0">
                <a:solidFill>
                  <a:srgbClr val="FFFF00"/>
                </a:solidFill>
              </a:rPr>
              <a:t>)/1.279)×100		 		</a:t>
            </a:r>
          </a:p>
          <a:p>
            <a:pPr marL="0" indent="0">
              <a:buNone/>
            </a:pPr>
            <a:r>
              <a:rPr lang="en-AU" sz="2800" b="1" dirty="0">
                <a:solidFill>
                  <a:srgbClr val="FFFF00"/>
                </a:solidFill>
              </a:rPr>
              <a:t>										≃ 34.14%							                       							</a:t>
            </a:r>
            <a:endParaRPr lang="en-AU" sz="4400" b="1" dirty="0">
              <a:solidFill>
                <a:srgbClr val="FFFF00"/>
              </a:solidFill>
            </a:endParaRPr>
          </a:p>
        </p:txBody>
      </p:sp>
    </p:spTree>
    <p:extLst>
      <p:ext uri="{BB962C8B-B14F-4D97-AF65-F5344CB8AC3E}">
        <p14:creationId xmlns:p14="http://schemas.microsoft.com/office/powerpoint/2010/main" val="4048580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0781" y="96982"/>
            <a:ext cx="12171219" cy="61652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 </a:t>
            </a:r>
          </a:p>
          <a:p>
            <a:pPr marL="0" indent="0">
              <a:buNone/>
            </a:pPr>
            <a:r>
              <a:rPr lang="en-AU" sz="2800" b="1" dirty="0">
                <a:solidFill>
                  <a:srgbClr val="FFFF00"/>
                </a:solidFill>
              </a:rPr>
              <a:t>			           n(H</a:t>
            </a:r>
            <a:r>
              <a:rPr lang="en-AU" sz="2800" b="1" baseline="-25000" dirty="0">
                <a:solidFill>
                  <a:srgbClr val="FFFF00"/>
                </a:solidFill>
              </a:rPr>
              <a:t>2</a:t>
            </a:r>
            <a:r>
              <a:rPr lang="en-AU" sz="2800" b="1" dirty="0">
                <a:solidFill>
                  <a:srgbClr val="FFFF00"/>
                </a:solidFill>
              </a:rPr>
              <a:t>O)	  	= 0.770/18.016</a:t>
            </a:r>
          </a:p>
          <a:p>
            <a:pPr marL="0" indent="0">
              <a:buNone/>
            </a:pPr>
            <a:r>
              <a:rPr lang="en-AU" sz="2800" b="1" dirty="0">
                <a:solidFill>
                  <a:srgbClr val="FFFF00"/>
                </a:solidFill>
              </a:rPr>
              <a:t>							        	= 4.274×10</a:t>
            </a:r>
            <a:r>
              <a:rPr lang="en-AU" sz="2800" b="1" baseline="30000" dirty="0">
                <a:solidFill>
                  <a:srgbClr val="FFFF00"/>
                </a:solidFill>
              </a:rPr>
              <a:t>-2</a:t>
            </a:r>
            <a:r>
              <a:rPr lang="en-AU" sz="2800" b="1" dirty="0">
                <a:solidFill>
                  <a:srgbClr val="FFFF00"/>
                </a:solidFill>
              </a:rPr>
              <a:t>  mol</a:t>
            </a:r>
          </a:p>
          <a:p>
            <a:pPr marL="0" indent="0">
              <a:buNone/>
            </a:pPr>
            <a:r>
              <a:rPr lang="en-AU" sz="2800" b="1" dirty="0">
                <a:solidFill>
                  <a:srgbClr val="FFFF00"/>
                </a:solidFill>
              </a:rPr>
              <a:t>			            n(H) 		= 2×n(H</a:t>
            </a:r>
            <a:r>
              <a:rPr lang="en-AU" sz="2800" b="1" baseline="-25000" dirty="0">
                <a:solidFill>
                  <a:srgbClr val="FFFF00"/>
                </a:solidFill>
              </a:rPr>
              <a:t>2</a:t>
            </a:r>
            <a:r>
              <a:rPr lang="en-AU" sz="2800" b="1" dirty="0">
                <a:solidFill>
                  <a:srgbClr val="FFFF00"/>
                </a:solidFill>
              </a:rPr>
              <a:t>0)</a:t>
            </a:r>
          </a:p>
          <a:p>
            <a:pPr marL="0" indent="0">
              <a:buNone/>
            </a:pPr>
            <a:r>
              <a:rPr lang="en-AU" sz="2800" b="1" dirty="0">
                <a:solidFill>
                  <a:srgbClr val="FFFF00"/>
                </a:solidFill>
              </a:rPr>
              <a:t>							        	= 8.548×10</a:t>
            </a:r>
            <a:r>
              <a:rPr lang="en-AU" sz="2800" b="1" baseline="30000" dirty="0">
                <a:solidFill>
                  <a:srgbClr val="FFFF00"/>
                </a:solidFill>
              </a:rPr>
              <a:t>-2 </a:t>
            </a:r>
            <a:r>
              <a:rPr lang="en-AU" sz="2800" b="1" dirty="0">
                <a:solidFill>
                  <a:srgbClr val="FFFF00"/>
                </a:solidFill>
              </a:rPr>
              <a:t>mol</a:t>
            </a:r>
          </a:p>
          <a:p>
            <a:pPr marL="0" indent="0">
              <a:buNone/>
            </a:pPr>
            <a:r>
              <a:rPr lang="en-AU" sz="2800" b="1" dirty="0">
                <a:solidFill>
                  <a:srgbClr val="FFFF00"/>
                </a:solidFill>
              </a:rPr>
              <a:t>	                    m(H)		= (8.548×10</a:t>
            </a:r>
            <a:r>
              <a:rPr lang="en-AU" sz="2800" b="1" baseline="30000" dirty="0">
                <a:solidFill>
                  <a:srgbClr val="FFFF00"/>
                </a:solidFill>
              </a:rPr>
              <a:t>-2</a:t>
            </a:r>
            <a:r>
              <a:rPr lang="en-AU" sz="2800" b="1" dirty="0">
                <a:solidFill>
                  <a:srgbClr val="FFFF00"/>
                </a:solidFill>
              </a:rPr>
              <a:t>)×1.008</a:t>
            </a:r>
          </a:p>
          <a:p>
            <a:pPr marL="0" indent="0">
              <a:buNone/>
            </a:pPr>
            <a:r>
              <a:rPr lang="en-AU" sz="2800" b="1" dirty="0">
                <a:solidFill>
                  <a:srgbClr val="FFFF00"/>
                </a:solidFill>
              </a:rPr>
              <a:t>								  	≃ 8.616×10</a:t>
            </a:r>
            <a:r>
              <a:rPr lang="en-AU" sz="2800" b="1" baseline="30000" dirty="0">
                <a:solidFill>
                  <a:srgbClr val="FFFF00"/>
                </a:solidFill>
              </a:rPr>
              <a:t>-2</a:t>
            </a:r>
            <a:r>
              <a:rPr lang="en-AU" sz="2800" b="1" dirty="0">
                <a:solidFill>
                  <a:srgbClr val="FFFF00"/>
                </a:solidFill>
              </a:rPr>
              <a:t> g</a:t>
            </a:r>
          </a:p>
          <a:p>
            <a:pPr marL="0" indent="0">
              <a:buNone/>
            </a:pPr>
            <a:r>
              <a:rPr lang="en-AU" sz="2800" b="1" dirty="0">
                <a:solidFill>
                  <a:srgbClr val="FFFF00"/>
                </a:solidFill>
              </a:rPr>
              <a:t>					 %(H)		= ((8.616×10</a:t>
            </a:r>
            <a:r>
              <a:rPr lang="en-AU" sz="2800" b="1" baseline="30000" dirty="0">
                <a:solidFill>
                  <a:srgbClr val="FFFF00"/>
                </a:solidFill>
              </a:rPr>
              <a:t>-2</a:t>
            </a:r>
            <a:r>
              <a:rPr lang="en-AU" sz="2800" b="1" dirty="0">
                <a:solidFill>
                  <a:srgbClr val="FFFF00"/>
                </a:solidFill>
              </a:rPr>
              <a:t>)/1.279)×100</a:t>
            </a:r>
          </a:p>
          <a:p>
            <a:pPr marL="0" indent="0">
              <a:buNone/>
            </a:pPr>
            <a:r>
              <a:rPr lang="en-AU" sz="2800" b="1" dirty="0">
                <a:solidFill>
                  <a:srgbClr val="FFFF00"/>
                </a:solidFill>
              </a:rPr>
              <a:t>							       	≃ 6.737%</a:t>
            </a:r>
            <a:endParaRPr lang="en-AU" sz="4400" b="1" dirty="0">
              <a:solidFill>
                <a:srgbClr val="FFFF00"/>
              </a:solidFill>
            </a:endParaRPr>
          </a:p>
        </p:txBody>
      </p:sp>
    </p:spTree>
    <p:extLst>
      <p:ext uri="{BB962C8B-B14F-4D97-AF65-F5344CB8AC3E}">
        <p14:creationId xmlns:p14="http://schemas.microsoft.com/office/powerpoint/2010/main" val="2507158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0781" y="96982"/>
            <a:ext cx="12171219" cy="61652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				n(NH</a:t>
            </a:r>
            <a:r>
              <a:rPr lang="en-AU" sz="2800" b="1" baseline="-25000" dirty="0">
                <a:solidFill>
                  <a:srgbClr val="FFFF00"/>
                </a:solidFill>
              </a:rPr>
              <a:t>3</a:t>
            </a:r>
            <a:r>
              <a:rPr lang="en-AU" sz="2800" b="1" dirty="0">
                <a:solidFill>
                  <a:srgbClr val="FFFF00"/>
                </a:solidFill>
              </a:rPr>
              <a:t>)		= PV/RT</a:t>
            </a:r>
          </a:p>
          <a:p>
            <a:pPr marL="0" indent="0">
              <a:buNone/>
            </a:pPr>
            <a:r>
              <a:rPr lang="en-AU" sz="2800" b="1" dirty="0">
                <a:solidFill>
                  <a:srgbClr val="FFFF00"/>
                </a:solidFill>
              </a:rPr>
              <a:t>		     					= (105×1.289)/(8.314×300)</a:t>
            </a:r>
          </a:p>
          <a:p>
            <a:pPr marL="0" indent="0">
              <a:buNone/>
            </a:pPr>
            <a:r>
              <a:rPr lang="en-AU" sz="2800" b="1" dirty="0">
                <a:solidFill>
                  <a:srgbClr val="FFFF00"/>
                </a:solidFill>
              </a:rPr>
              <a:t>              					≃ 5.426×10</a:t>
            </a:r>
            <a:r>
              <a:rPr lang="en-AU" sz="2800" b="1" baseline="30000" dirty="0">
                <a:solidFill>
                  <a:srgbClr val="FFFF00"/>
                </a:solidFill>
              </a:rPr>
              <a:t>-2</a:t>
            </a:r>
            <a:r>
              <a:rPr lang="en-AU" sz="2800" b="1" dirty="0">
                <a:solidFill>
                  <a:srgbClr val="FFFF00"/>
                </a:solidFill>
              </a:rPr>
              <a:t> </a:t>
            </a:r>
            <a:r>
              <a:rPr lang="en-AU" sz="2800" b="1" dirty="0" err="1">
                <a:solidFill>
                  <a:srgbClr val="FFFF00"/>
                </a:solidFill>
              </a:rPr>
              <a:t>mol</a:t>
            </a:r>
            <a:r>
              <a:rPr lang="en-AU" sz="2800" b="1" dirty="0">
                <a:solidFill>
                  <a:srgbClr val="FFFF00"/>
                </a:solidFill>
              </a:rPr>
              <a:t> = n(N)</a:t>
            </a:r>
          </a:p>
          <a:p>
            <a:pPr marL="0" indent="0">
              <a:buNone/>
            </a:pPr>
            <a:r>
              <a:rPr lang="en-AU" sz="2800" b="1" dirty="0">
                <a:solidFill>
                  <a:srgbClr val="FFFF00"/>
                </a:solidFill>
              </a:rPr>
              <a:t>				m(N)			= (5.426×10</a:t>
            </a:r>
            <a:r>
              <a:rPr lang="en-AU" sz="2800" b="1" baseline="30000" dirty="0">
                <a:solidFill>
                  <a:srgbClr val="FFFF00"/>
                </a:solidFill>
              </a:rPr>
              <a:t>-2</a:t>
            </a:r>
            <a:r>
              <a:rPr lang="en-AU" sz="2800" b="1" dirty="0">
                <a:solidFill>
                  <a:srgbClr val="FFFF00"/>
                </a:solidFill>
              </a:rPr>
              <a:t>)×14.01</a:t>
            </a:r>
          </a:p>
          <a:p>
            <a:pPr marL="0" indent="0">
              <a:buNone/>
            </a:pPr>
            <a:r>
              <a:rPr lang="en-AU" sz="2800" b="1" dirty="0">
                <a:solidFill>
                  <a:srgbClr val="FFFF00"/>
                </a:solidFill>
              </a:rPr>
              <a:t>								≃ 7.602×10</a:t>
            </a:r>
            <a:r>
              <a:rPr lang="en-AU" sz="2800" b="1" baseline="30000" dirty="0">
                <a:solidFill>
                  <a:srgbClr val="FFFF00"/>
                </a:solidFill>
              </a:rPr>
              <a:t>-1 </a:t>
            </a:r>
            <a:r>
              <a:rPr lang="en-AU" sz="2800" b="1" dirty="0">
                <a:solidFill>
                  <a:srgbClr val="FFFF00"/>
                </a:solidFill>
              </a:rPr>
              <a:t>g</a:t>
            </a:r>
          </a:p>
          <a:p>
            <a:pPr marL="0" indent="0">
              <a:buNone/>
            </a:pPr>
            <a:r>
              <a:rPr lang="en-AU" sz="2800" b="1" dirty="0">
                <a:solidFill>
                  <a:srgbClr val="FFFF00"/>
                </a:solidFill>
              </a:rPr>
              <a:t>				%(N)			= ((7.602×10</a:t>
            </a:r>
            <a:r>
              <a:rPr lang="en-AU" sz="2800" b="1" baseline="30000" dirty="0">
                <a:solidFill>
                  <a:srgbClr val="FFFF00"/>
                </a:solidFill>
              </a:rPr>
              <a:t>-1</a:t>
            </a:r>
            <a:r>
              <a:rPr lang="en-AU" sz="2800" b="1" dirty="0">
                <a:solidFill>
                  <a:srgbClr val="FFFF00"/>
                </a:solidFill>
              </a:rPr>
              <a:t>)/5.729)×100</a:t>
            </a:r>
          </a:p>
          <a:p>
            <a:pPr marL="0" indent="0">
              <a:buNone/>
            </a:pPr>
            <a:r>
              <a:rPr lang="en-AU" sz="2800" b="1" dirty="0">
                <a:solidFill>
                  <a:srgbClr val="FFFF00"/>
                </a:solidFill>
              </a:rPr>
              <a:t>								≃ 13.26%</a:t>
            </a:r>
          </a:p>
          <a:p>
            <a:pPr marL="0" indent="0">
              <a:buNone/>
            </a:pPr>
            <a:r>
              <a:rPr lang="en-AU" sz="2800" b="1" dirty="0">
                <a:solidFill>
                  <a:srgbClr val="FFFF00"/>
                </a:solidFill>
              </a:rPr>
              <a:t> </a:t>
            </a:r>
          </a:p>
          <a:p>
            <a:pPr marL="0" indent="0">
              <a:buNone/>
            </a:pPr>
            <a:r>
              <a:rPr lang="en-AU" sz="2800" b="1" dirty="0">
                <a:solidFill>
                  <a:srgbClr val="FFFF00"/>
                </a:solidFill>
              </a:rPr>
              <a:t>				%(O) 		= 100 ‒ (34.14+6.737+13.26)</a:t>
            </a:r>
          </a:p>
          <a:p>
            <a:pPr marL="0" indent="0">
              <a:buNone/>
            </a:pPr>
            <a:r>
              <a:rPr lang="en-AU" sz="2800" b="1" dirty="0">
                <a:solidFill>
                  <a:srgbClr val="FFFF00"/>
                </a:solidFill>
              </a:rPr>
              <a:t>								≃ 45.86%</a:t>
            </a:r>
          </a:p>
        </p:txBody>
      </p:sp>
    </p:spTree>
    <p:extLst>
      <p:ext uri="{BB962C8B-B14F-4D97-AF65-F5344CB8AC3E}">
        <p14:creationId xmlns:p14="http://schemas.microsoft.com/office/powerpoint/2010/main" val="25714011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5576456"/>
            <a:ext cx="12171219" cy="10252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					∴ Empirical formula = C</a:t>
            </a:r>
            <a:r>
              <a:rPr lang="en-AU" sz="2800" b="1" baseline="-25000" dirty="0">
                <a:solidFill>
                  <a:srgbClr val="FFFF00"/>
                </a:solidFill>
              </a:rPr>
              <a:t>3</a:t>
            </a:r>
            <a:r>
              <a:rPr lang="en-AU" sz="2800" b="1" dirty="0">
                <a:solidFill>
                  <a:srgbClr val="FFFF00"/>
                </a:solidFill>
              </a:rPr>
              <a:t>H</a:t>
            </a:r>
            <a:r>
              <a:rPr lang="en-AU" sz="2800" b="1" baseline="-25000" dirty="0">
                <a:solidFill>
                  <a:srgbClr val="FFFF00"/>
                </a:solidFill>
              </a:rPr>
              <a:t>7</a:t>
            </a:r>
            <a:r>
              <a:rPr lang="en-AU" sz="2800" b="1" dirty="0">
                <a:solidFill>
                  <a:srgbClr val="FFFF00"/>
                </a:solidFill>
              </a:rPr>
              <a:t>NO</a:t>
            </a:r>
            <a:r>
              <a:rPr lang="en-AU" sz="2800" b="1" baseline="-25000" dirty="0">
                <a:solidFill>
                  <a:srgbClr val="FFFF00"/>
                </a:solidFill>
              </a:rPr>
              <a:t>3</a:t>
            </a:r>
            <a:endParaRPr lang="en-AU" sz="2800" b="1" dirty="0">
              <a:solidFill>
                <a:srgbClr val="FFFF00"/>
              </a:solidFill>
            </a:endParaRPr>
          </a:p>
          <a:p>
            <a:pPr marL="0" indent="0">
              <a:buNone/>
            </a:pPr>
            <a:r>
              <a:rPr lang="en-AU" sz="2800" b="1" dirty="0">
                <a:solidFill>
                  <a:srgbClr val="FFFF00"/>
                </a:solidFill>
              </a:rPr>
              <a:t>				</a:t>
            </a:r>
          </a:p>
        </p:txBody>
      </p:sp>
      <p:graphicFrame>
        <p:nvGraphicFramePr>
          <p:cNvPr id="2" name="Table 1"/>
          <p:cNvGraphicFramePr>
            <a:graphicFrameLocks noGrp="1"/>
          </p:cNvGraphicFramePr>
          <p:nvPr>
            <p:extLst>
              <p:ext uri="{D42A27DB-BD31-4B8C-83A1-F6EECF244321}">
                <p14:modId xmlns:p14="http://schemas.microsoft.com/office/powerpoint/2010/main" val="1296864028"/>
              </p:ext>
            </p:extLst>
          </p:nvPr>
        </p:nvGraphicFramePr>
        <p:xfrm>
          <a:off x="62340" y="76201"/>
          <a:ext cx="11984185" cy="4904508"/>
        </p:xfrm>
        <a:graphic>
          <a:graphicData uri="http://schemas.openxmlformats.org/drawingml/2006/table">
            <a:tbl>
              <a:tblPr firstRow="1" firstCol="1" bandRow="1">
                <a:tableStyleId>{5C22544A-7EE6-4342-B048-85BDC9FD1C3A}</a:tableStyleId>
              </a:tblPr>
              <a:tblGrid>
                <a:gridCol w="2396837">
                  <a:extLst>
                    <a:ext uri="{9D8B030D-6E8A-4147-A177-3AD203B41FA5}">
                      <a16:colId xmlns:a16="http://schemas.microsoft.com/office/drawing/2014/main" val="2327469433"/>
                    </a:ext>
                  </a:extLst>
                </a:gridCol>
                <a:gridCol w="2396837">
                  <a:extLst>
                    <a:ext uri="{9D8B030D-6E8A-4147-A177-3AD203B41FA5}">
                      <a16:colId xmlns:a16="http://schemas.microsoft.com/office/drawing/2014/main" val="2774099405"/>
                    </a:ext>
                  </a:extLst>
                </a:gridCol>
                <a:gridCol w="2396837">
                  <a:extLst>
                    <a:ext uri="{9D8B030D-6E8A-4147-A177-3AD203B41FA5}">
                      <a16:colId xmlns:a16="http://schemas.microsoft.com/office/drawing/2014/main" val="3757809983"/>
                    </a:ext>
                  </a:extLst>
                </a:gridCol>
                <a:gridCol w="2396837">
                  <a:extLst>
                    <a:ext uri="{9D8B030D-6E8A-4147-A177-3AD203B41FA5}">
                      <a16:colId xmlns:a16="http://schemas.microsoft.com/office/drawing/2014/main" val="2767559754"/>
                    </a:ext>
                  </a:extLst>
                </a:gridCol>
                <a:gridCol w="2396837">
                  <a:extLst>
                    <a:ext uri="{9D8B030D-6E8A-4147-A177-3AD203B41FA5}">
                      <a16:colId xmlns:a16="http://schemas.microsoft.com/office/drawing/2014/main" val="484833526"/>
                    </a:ext>
                  </a:extLst>
                </a:gridCol>
              </a:tblGrid>
              <a:tr h="520253">
                <a:tc>
                  <a:txBody>
                    <a:bodyPr/>
                    <a:lstStyle/>
                    <a:p>
                      <a:pPr algn="ctr">
                        <a:lnSpc>
                          <a:spcPct val="115000"/>
                        </a:lnSpc>
                        <a:spcAft>
                          <a:spcPts val="0"/>
                        </a:spcAft>
                        <a:tabLst>
                          <a:tab pos="2865755" algn="ctr"/>
                          <a:tab pos="5731510" algn="r"/>
                          <a:tab pos="457200" algn="l"/>
                        </a:tabLst>
                      </a:pPr>
                      <a:r>
                        <a:rPr lang="en-AU" sz="2400" b="1" dirty="0">
                          <a:effectLst/>
                        </a:rPr>
                        <a:t> </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C</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H</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a:effectLst/>
                        </a:rPr>
                        <a:t>N</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a:effectLst/>
                        </a:rPr>
                        <a:t>O</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3983550"/>
                  </a:ext>
                </a:extLst>
              </a:tr>
              <a:tr h="520390">
                <a:tc>
                  <a:txBody>
                    <a:bodyPr/>
                    <a:lstStyle/>
                    <a:p>
                      <a:pPr algn="ctr">
                        <a:lnSpc>
                          <a:spcPct val="115000"/>
                        </a:lnSpc>
                        <a:spcAft>
                          <a:spcPts val="0"/>
                        </a:spcAft>
                        <a:tabLst>
                          <a:tab pos="2865755" algn="ctr"/>
                          <a:tab pos="5731510" algn="r"/>
                          <a:tab pos="457200" algn="l"/>
                        </a:tabLst>
                      </a:pPr>
                      <a:r>
                        <a:rPr lang="en-AU" sz="2400" b="1">
                          <a:effectLst/>
                        </a:rPr>
                        <a:t>%</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34.14</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6.737</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13.26</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45.86</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9789532"/>
                  </a:ext>
                </a:extLst>
              </a:tr>
              <a:tr h="520390">
                <a:tc>
                  <a:txBody>
                    <a:bodyPr/>
                    <a:lstStyle/>
                    <a:p>
                      <a:pPr algn="ctr">
                        <a:lnSpc>
                          <a:spcPct val="115000"/>
                        </a:lnSpc>
                        <a:spcAft>
                          <a:spcPts val="0"/>
                        </a:spcAft>
                        <a:tabLst>
                          <a:tab pos="2865755" algn="ctr"/>
                          <a:tab pos="5731510" algn="r"/>
                          <a:tab pos="457200" algn="l"/>
                        </a:tabLst>
                      </a:pPr>
                      <a:r>
                        <a:rPr lang="en-AU" sz="2400" b="1">
                          <a:effectLst/>
                        </a:rPr>
                        <a:t>m in 100 g</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34.14</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6.737</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13.26</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b="1" dirty="0">
                          <a:effectLst/>
                        </a:rPr>
                        <a:t>45.86</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4265436"/>
                  </a:ext>
                </a:extLst>
              </a:tr>
              <a:tr h="1114491">
                <a:tc>
                  <a:txBody>
                    <a:bodyPr/>
                    <a:lstStyle/>
                    <a:p>
                      <a:pPr algn="ctr">
                        <a:lnSpc>
                          <a:spcPct val="115000"/>
                        </a:lnSpc>
                        <a:spcAft>
                          <a:spcPts val="0"/>
                        </a:spcAft>
                        <a:tabLst>
                          <a:tab pos="2865755" algn="ctr"/>
                          <a:tab pos="5731510" algn="r"/>
                          <a:tab pos="457200" algn="l"/>
                        </a:tabLst>
                      </a:pPr>
                      <a:r>
                        <a:rPr lang="en-AU" sz="2400" b="1">
                          <a:effectLst/>
                        </a:rPr>
                        <a:t>n</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34.14/12.01</a:t>
                      </a:r>
                    </a:p>
                    <a:p>
                      <a:pPr algn="ctr">
                        <a:lnSpc>
                          <a:spcPct val="150000"/>
                        </a:lnSpc>
                        <a:spcAft>
                          <a:spcPts val="0"/>
                        </a:spcAft>
                        <a:tabLst>
                          <a:tab pos="2865755" algn="ctr"/>
                          <a:tab pos="5731510" algn="r"/>
                          <a:tab pos="457200" algn="l"/>
                        </a:tabLst>
                      </a:pPr>
                      <a:r>
                        <a:rPr lang="en-AU" sz="2400" b="1">
                          <a:effectLst/>
                        </a:rPr>
                        <a:t>= 2.842484267</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dirty="0">
                          <a:effectLst/>
                        </a:rPr>
                        <a:t>6.737/1.008</a:t>
                      </a:r>
                    </a:p>
                    <a:p>
                      <a:pPr algn="ctr">
                        <a:lnSpc>
                          <a:spcPct val="150000"/>
                        </a:lnSpc>
                        <a:spcAft>
                          <a:spcPts val="0"/>
                        </a:spcAft>
                        <a:tabLst>
                          <a:tab pos="2865755" algn="ctr"/>
                          <a:tab pos="5731510" algn="r"/>
                          <a:tab pos="457200" algn="l"/>
                        </a:tabLst>
                      </a:pPr>
                      <a:r>
                        <a:rPr lang="en-AU" sz="2400" b="1" dirty="0">
                          <a:effectLst/>
                        </a:rPr>
                        <a:t>= 6.683313035</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dirty="0">
                          <a:effectLst/>
                        </a:rPr>
                        <a:t>13.26/14.01</a:t>
                      </a:r>
                    </a:p>
                    <a:p>
                      <a:pPr algn="ctr">
                        <a:lnSpc>
                          <a:spcPct val="150000"/>
                        </a:lnSpc>
                        <a:spcAft>
                          <a:spcPts val="0"/>
                        </a:spcAft>
                        <a:tabLst>
                          <a:tab pos="2865755" algn="ctr"/>
                          <a:tab pos="5731510" algn="r"/>
                          <a:tab pos="457200" algn="l"/>
                        </a:tabLst>
                      </a:pPr>
                      <a:r>
                        <a:rPr lang="en-AU" sz="2400" b="1" dirty="0">
                          <a:effectLst/>
                        </a:rPr>
                        <a:t>= 0.947179127</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dirty="0">
                          <a:effectLst/>
                        </a:rPr>
                        <a:t>45.76/16.00</a:t>
                      </a:r>
                    </a:p>
                    <a:p>
                      <a:pPr algn="ctr">
                        <a:lnSpc>
                          <a:spcPct val="150000"/>
                        </a:lnSpc>
                        <a:spcAft>
                          <a:spcPts val="0"/>
                        </a:spcAft>
                        <a:tabLst>
                          <a:tab pos="2865755" algn="ctr"/>
                          <a:tab pos="5731510" algn="r"/>
                          <a:tab pos="457200" algn="l"/>
                        </a:tabLst>
                      </a:pPr>
                      <a:r>
                        <a:rPr lang="en-AU" sz="2400" b="1" dirty="0">
                          <a:effectLst/>
                        </a:rPr>
                        <a:t>= 2.865937802</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5045766"/>
                  </a:ext>
                </a:extLst>
              </a:tr>
              <a:tr h="1708594">
                <a:tc>
                  <a:txBody>
                    <a:bodyPr/>
                    <a:lstStyle/>
                    <a:p>
                      <a:pPr algn="ctr">
                        <a:lnSpc>
                          <a:spcPct val="115000"/>
                        </a:lnSpc>
                        <a:spcAft>
                          <a:spcPts val="0"/>
                        </a:spcAft>
                        <a:tabLst>
                          <a:tab pos="2865755" algn="ctr"/>
                          <a:tab pos="5731510" algn="r"/>
                          <a:tab pos="457200" algn="l"/>
                        </a:tabLst>
                      </a:pPr>
                      <a:r>
                        <a:rPr lang="en-AU" sz="2400" b="1">
                          <a:effectLst/>
                        </a:rPr>
                        <a:t>smallest ratio</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dirty="0">
                          <a:effectLst/>
                        </a:rPr>
                        <a:t>2.842484267/</a:t>
                      </a:r>
                    </a:p>
                    <a:p>
                      <a:pPr algn="ctr">
                        <a:lnSpc>
                          <a:spcPct val="150000"/>
                        </a:lnSpc>
                        <a:spcAft>
                          <a:spcPts val="0"/>
                        </a:spcAft>
                        <a:tabLst>
                          <a:tab pos="2865755" algn="ctr"/>
                          <a:tab pos="5731510" algn="r"/>
                          <a:tab pos="457200" algn="l"/>
                        </a:tabLst>
                      </a:pPr>
                      <a:r>
                        <a:rPr lang="en-AU" sz="2400" b="1" dirty="0">
                          <a:effectLst/>
                        </a:rPr>
                        <a:t>0. 947179127</a:t>
                      </a:r>
                    </a:p>
                    <a:p>
                      <a:pPr algn="ctr">
                        <a:lnSpc>
                          <a:spcPct val="150000"/>
                        </a:lnSpc>
                        <a:spcAft>
                          <a:spcPts val="0"/>
                        </a:spcAft>
                        <a:tabLst>
                          <a:tab pos="2865755" algn="ctr"/>
                          <a:tab pos="5731510" algn="r"/>
                          <a:tab pos="457200" algn="l"/>
                        </a:tabLst>
                      </a:pPr>
                      <a:r>
                        <a:rPr lang="en-AU" sz="2400" b="1" dirty="0">
                          <a:effectLst/>
                        </a:rPr>
                        <a:t>= 3.00</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dirty="0">
                          <a:effectLst/>
                        </a:rPr>
                        <a:t>6.683313035/</a:t>
                      </a:r>
                    </a:p>
                    <a:p>
                      <a:pPr algn="ctr">
                        <a:lnSpc>
                          <a:spcPct val="150000"/>
                        </a:lnSpc>
                        <a:spcAft>
                          <a:spcPts val="0"/>
                        </a:spcAft>
                        <a:tabLst>
                          <a:tab pos="2865755" algn="ctr"/>
                          <a:tab pos="5731510" algn="r"/>
                          <a:tab pos="457200" algn="l"/>
                        </a:tabLst>
                      </a:pPr>
                      <a:r>
                        <a:rPr lang="en-AU" sz="2400" b="1" dirty="0">
                          <a:effectLst/>
                        </a:rPr>
                        <a:t>0. 947179127= 7.06</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dirty="0">
                          <a:effectLst/>
                        </a:rPr>
                        <a:t>0. 947179127/</a:t>
                      </a:r>
                    </a:p>
                    <a:p>
                      <a:pPr algn="ctr">
                        <a:lnSpc>
                          <a:spcPct val="150000"/>
                        </a:lnSpc>
                        <a:spcAft>
                          <a:spcPts val="0"/>
                        </a:spcAft>
                        <a:tabLst>
                          <a:tab pos="2865755" algn="ctr"/>
                          <a:tab pos="5731510" algn="r"/>
                          <a:tab pos="457200" algn="l"/>
                        </a:tabLst>
                      </a:pPr>
                      <a:r>
                        <a:rPr lang="en-AU" sz="2400" b="1" dirty="0">
                          <a:effectLst/>
                        </a:rPr>
                        <a:t>0. 947179127</a:t>
                      </a:r>
                    </a:p>
                    <a:p>
                      <a:pPr algn="ctr">
                        <a:lnSpc>
                          <a:spcPct val="150000"/>
                        </a:lnSpc>
                        <a:spcAft>
                          <a:spcPts val="0"/>
                        </a:spcAft>
                        <a:tabLst>
                          <a:tab pos="2865755" algn="ctr"/>
                          <a:tab pos="5731510" algn="r"/>
                          <a:tab pos="457200" algn="l"/>
                        </a:tabLst>
                      </a:pPr>
                      <a:r>
                        <a:rPr lang="en-AU" sz="2400" b="1" dirty="0">
                          <a:effectLst/>
                        </a:rPr>
                        <a:t>= 1.00</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457200" rtl="0" eaLnBrk="1" fontAlgn="auto" latinLnBrk="0" hangingPunct="1">
                        <a:lnSpc>
                          <a:spcPct val="150000"/>
                        </a:lnSpc>
                        <a:spcBef>
                          <a:spcPts val="0"/>
                        </a:spcBef>
                        <a:spcAft>
                          <a:spcPts val="0"/>
                        </a:spcAft>
                        <a:buClrTx/>
                        <a:buSzTx/>
                        <a:buFontTx/>
                        <a:buNone/>
                        <a:tabLst>
                          <a:tab pos="2865755" algn="ctr"/>
                          <a:tab pos="5731510" algn="r"/>
                          <a:tab pos="457200" algn="l"/>
                        </a:tabLst>
                        <a:defRPr/>
                      </a:pPr>
                      <a:r>
                        <a:rPr lang="en-AU" sz="2400" b="1" dirty="0">
                          <a:effectLst/>
                        </a:rPr>
                        <a:t>2.86593780</a:t>
                      </a:r>
                      <a:r>
                        <a:rPr lang="en-AU" sz="2400" b="1" dirty="0">
                          <a:effectLst/>
                          <a:latin typeface="Arial" panose="020B0604020202020204" pitchFamily="34" charset="0"/>
                          <a:cs typeface="Times New Roman" panose="02020603050405020304" pitchFamily="18" charset="0"/>
                        </a:rPr>
                        <a:t>2</a:t>
                      </a:r>
                      <a:r>
                        <a:rPr lang="en-AU" sz="2400" b="1" dirty="0">
                          <a:effectLst/>
                        </a:rPr>
                        <a:t>/</a:t>
                      </a:r>
                    </a:p>
                    <a:p>
                      <a:pPr algn="ctr">
                        <a:lnSpc>
                          <a:spcPct val="150000"/>
                        </a:lnSpc>
                        <a:spcAft>
                          <a:spcPts val="0"/>
                        </a:spcAft>
                        <a:tabLst>
                          <a:tab pos="2865755" algn="ctr"/>
                          <a:tab pos="5731510" algn="r"/>
                          <a:tab pos="457200" algn="l"/>
                        </a:tabLst>
                      </a:pPr>
                      <a:r>
                        <a:rPr lang="en-AU" sz="2400" b="1" dirty="0">
                          <a:effectLst/>
                        </a:rPr>
                        <a:t>0.947179127    </a:t>
                      </a:r>
                      <a:r>
                        <a:rPr lang="en-AU" sz="2400" b="1">
                          <a:effectLst/>
                        </a:rPr>
                        <a:t>= 3.03</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862148"/>
                  </a:ext>
                </a:extLst>
              </a:tr>
              <a:tr h="520390">
                <a:tc>
                  <a:txBody>
                    <a:bodyPr/>
                    <a:lstStyle/>
                    <a:p>
                      <a:pPr algn="ctr">
                        <a:lnSpc>
                          <a:spcPct val="115000"/>
                        </a:lnSpc>
                        <a:spcAft>
                          <a:spcPts val="0"/>
                        </a:spcAft>
                        <a:tabLst>
                          <a:tab pos="2865755" algn="ctr"/>
                          <a:tab pos="5731510" algn="r"/>
                          <a:tab pos="457200" algn="l"/>
                        </a:tabLst>
                      </a:pPr>
                      <a:r>
                        <a:rPr lang="en-AU" sz="2400" b="1">
                          <a:effectLst/>
                        </a:rPr>
                        <a:t>rounding</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 3</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 7</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a:effectLst/>
                        </a:rPr>
                        <a:t>= 1</a:t>
                      </a:r>
                      <a:endParaRPr lang="en-AU" sz="2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2865755" algn="ctr"/>
                          <a:tab pos="5731510" algn="r"/>
                          <a:tab pos="457200" algn="l"/>
                        </a:tabLst>
                      </a:pPr>
                      <a:r>
                        <a:rPr lang="en-AU" sz="2400" b="1" dirty="0">
                          <a:effectLst/>
                        </a:rPr>
                        <a:t>= 3</a:t>
                      </a:r>
                      <a:endParaRPr lang="en-AU"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0147984"/>
                  </a:ext>
                </a:extLst>
              </a:tr>
            </a:tbl>
          </a:graphicData>
        </a:graphic>
      </p:graphicFrame>
    </p:spTree>
    <p:extLst>
      <p:ext uri="{BB962C8B-B14F-4D97-AF65-F5344CB8AC3E}">
        <p14:creationId xmlns:p14="http://schemas.microsoft.com/office/powerpoint/2010/main" val="24660248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23" y="831273"/>
            <a:ext cx="12171219" cy="46828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MACROMOLECULES</a:t>
            </a:r>
          </a:p>
          <a:p>
            <a:pPr marL="0" indent="0">
              <a:buNone/>
            </a:pPr>
            <a:r>
              <a:rPr lang="en-AU" sz="2800" b="1" dirty="0">
                <a:solidFill>
                  <a:srgbClr val="00B0F0"/>
                </a:solidFill>
              </a:rPr>
              <a:t>Polymers</a:t>
            </a:r>
          </a:p>
          <a:p>
            <a:pPr lvl="0"/>
            <a:r>
              <a:rPr lang="en-AU" sz="2800" b="1" dirty="0">
                <a:solidFill>
                  <a:srgbClr val="FFFF00"/>
                </a:solidFill>
              </a:rPr>
              <a:t>Polymers consist of long chains of repeating smaller units called monomers.</a:t>
            </a:r>
          </a:p>
          <a:p>
            <a:pPr lvl="0"/>
            <a:r>
              <a:rPr lang="en-AU" sz="2800" b="1" dirty="0">
                <a:solidFill>
                  <a:srgbClr val="FFFF00"/>
                </a:solidFill>
              </a:rPr>
              <a:t>Polymers can consist of long straight chains or they may have side chains that join to other chains (cross linking).</a:t>
            </a:r>
          </a:p>
          <a:p>
            <a:r>
              <a:rPr lang="en-AU" sz="2800" b="1" dirty="0">
                <a:solidFill>
                  <a:srgbClr val="FFFF00"/>
                </a:solidFill>
              </a:rPr>
              <a:t>Two types of polymerisation reactions that lead to the formation of polymers				</a:t>
            </a:r>
          </a:p>
        </p:txBody>
      </p:sp>
    </p:spTree>
    <p:extLst>
      <p:ext uri="{BB962C8B-B14F-4D97-AF65-F5344CB8AC3E}">
        <p14:creationId xmlns:p14="http://schemas.microsoft.com/office/powerpoint/2010/main" val="11216802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03" y="56502"/>
            <a:ext cx="10593238" cy="1507755"/>
          </a:xfrm>
        </p:spPr>
        <p:txBody>
          <a:bodyPr>
            <a:noAutofit/>
          </a:bodyPr>
          <a:lstStyle/>
          <a:p>
            <a:pPr lvl="0"/>
            <a:r>
              <a:rPr lang="en-AU" sz="2800" b="1">
                <a:solidFill>
                  <a:srgbClr val="FFFF00"/>
                </a:solidFill>
              </a:rPr>
              <a:t>If there is only one option for a substituted halogen, hydroxy, amino or alkyl groups, do not use numbers. For example:</a:t>
            </a:r>
            <a:endParaRPr lang="en-AU" sz="2800" b="1" dirty="0">
              <a:solidFill>
                <a:srgbClr val="FFFF00"/>
              </a:solidFill>
            </a:endParaRPr>
          </a:p>
        </p:txBody>
      </p:sp>
      <p:sp>
        <p:nvSpPr>
          <p:cNvPr id="9" name="Content Placeholder 2"/>
          <p:cNvSpPr txBox="1">
            <a:spLocks/>
          </p:cNvSpPr>
          <p:nvPr/>
        </p:nvSpPr>
        <p:spPr>
          <a:xfrm>
            <a:off x="69013" y="2340648"/>
            <a:ext cx="12105734" cy="437645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ALKANES</a:t>
            </a:r>
          </a:p>
          <a:p>
            <a:pPr lvl="0"/>
            <a:r>
              <a:rPr lang="en-AU" sz="2800" b="1" dirty="0">
                <a:solidFill>
                  <a:srgbClr val="FFFF00"/>
                </a:solidFill>
              </a:rPr>
              <a:t>General formula: </a:t>
            </a:r>
            <a:r>
              <a:rPr lang="en-AU" sz="2800" b="1" dirty="0">
                <a:solidFill>
                  <a:srgbClr val="00FF00"/>
                </a:solidFill>
              </a:rPr>
              <a:t>C</a:t>
            </a:r>
            <a:r>
              <a:rPr lang="en-AU" sz="2800" b="1" baseline="-25000" dirty="0">
                <a:solidFill>
                  <a:srgbClr val="00FF00"/>
                </a:solidFill>
              </a:rPr>
              <a:t>n</a:t>
            </a:r>
            <a:r>
              <a:rPr lang="en-AU" sz="2800" b="1" dirty="0">
                <a:solidFill>
                  <a:srgbClr val="00FF00"/>
                </a:solidFill>
              </a:rPr>
              <a:t>H</a:t>
            </a:r>
            <a:r>
              <a:rPr lang="en-AU" sz="2800" b="1" baseline="-25000" dirty="0">
                <a:solidFill>
                  <a:srgbClr val="00FF00"/>
                </a:solidFill>
              </a:rPr>
              <a:t>2n+2</a:t>
            </a:r>
            <a:endParaRPr lang="en-AU" sz="2800" b="1" dirty="0">
              <a:solidFill>
                <a:srgbClr val="00FF00"/>
              </a:solidFill>
            </a:endParaRPr>
          </a:p>
          <a:p>
            <a:pPr lvl="0"/>
            <a:r>
              <a:rPr lang="en-AU" sz="2800" b="1" dirty="0">
                <a:solidFill>
                  <a:srgbClr val="FFFF00"/>
                </a:solidFill>
              </a:rPr>
              <a:t>Molecules contain single bonds only and are saturated.</a:t>
            </a:r>
          </a:p>
          <a:p>
            <a:pPr lvl="0"/>
            <a:r>
              <a:rPr lang="en-AU" sz="2800" b="1" dirty="0">
                <a:solidFill>
                  <a:srgbClr val="FFFF00"/>
                </a:solidFill>
              </a:rPr>
              <a:t>Names end with the suffix </a:t>
            </a:r>
            <a:r>
              <a:rPr lang="en-AU" sz="2800" b="1" dirty="0">
                <a:solidFill>
                  <a:srgbClr val="00FF00"/>
                </a:solidFill>
              </a:rPr>
              <a:t>–</a:t>
            </a:r>
            <a:r>
              <a:rPr lang="en-AU" sz="2800" b="1" dirty="0" err="1">
                <a:solidFill>
                  <a:srgbClr val="00FF00"/>
                </a:solidFill>
              </a:rPr>
              <a:t>ane</a:t>
            </a:r>
            <a:r>
              <a:rPr lang="en-AU" sz="2800" b="1" dirty="0">
                <a:solidFill>
                  <a:srgbClr val="FFFF00"/>
                </a:solidFill>
              </a:rPr>
              <a:t>.</a:t>
            </a:r>
          </a:p>
          <a:p>
            <a:pPr lvl="0"/>
            <a:r>
              <a:rPr lang="en-AU" sz="2800" b="1" dirty="0">
                <a:solidFill>
                  <a:srgbClr val="FFFF00"/>
                </a:solidFill>
              </a:rPr>
              <a:t>Structural isomers exist where they have the same molecular formula but different structures. Chain isomers exist when the main chain length is changed and positional isomers exist when the position of a branch changes </a:t>
            </a:r>
          </a:p>
        </p:txBody>
      </p:sp>
      <p:graphicFrame>
        <p:nvGraphicFramePr>
          <p:cNvPr id="10" name="Object 9"/>
          <p:cNvGraphicFramePr>
            <a:graphicFrameLocks noChangeAspect="1"/>
          </p:cNvGraphicFramePr>
          <p:nvPr>
            <p:extLst>
              <p:ext uri="{D42A27DB-BD31-4B8C-83A1-F6EECF244321}">
                <p14:modId xmlns:p14="http://schemas.microsoft.com/office/powerpoint/2010/main" val="3312919569"/>
              </p:ext>
            </p:extLst>
          </p:nvPr>
        </p:nvGraphicFramePr>
        <p:xfrm>
          <a:off x="3065252" y="1052421"/>
          <a:ext cx="1975539" cy="1066440"/>
        </p:xfrm>
        <a:graphic>
          <a:graphicData uri="http://schemas.openxmlformats.org/presentationml/2006/ole">
            <mc:AlternateContent xmlns:mc="http://schemas.openxmlformats.org/markup-compatibility/2006">
              <mc:Choice xmlns:v="urn:schemas-microsoft-com:vml" Requires="v">
                <p:oleObj r:id="rId2" imgW="1194120" imgH="648000" progId="">
                  <p:embed/>
                </p:oleObj>
              </mc:Choice>
              <mc:Fallback>
                <p:oleObj r:id="rId2" imgW="1194120" imgH="64800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252" y="1052421"/>
                        <a:ext cx="1975539" cy="1066440"/>
                      </a:xfrm>
                      <a:prstGeom prst="rect">
                        <a:avLst/>
                      </a:prstGeom>
                      <a:solidFill>
                        <a:schemeClr val="tx1"/>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598018988"/>
              </p:ext>
            </p:extLst>
          </p:nvPr>
        </p:nvGraphicFramePr>
        <p:xfrm>
          <a:off x="5786048" y="954654"/>
          <a:ext cx="3021320" cy="1556538"/>
        </p:xfrm>
        <a:graphic>
          <a:graphicData uri="http://schemas.openxmlformats.org/presentationml/2006/ole">
            <mc:AlternateContent xmlns:mc="http://schemas.openxmlformats.org/markup-compatibility/2006">
              <mc:Choice xmlns:v="urn:schemas-microsoft-com:vml" Requires="v">
                <p:oleObj r:id="rId4" imgW="1956240" imgH="1003680" progId="">
                  <p:embed/>
                </p:oleObj>
              </mc:Choice>
              <mc:Fallback>
                <p:oleObj r:id="rId4" imgW="1956240" imgH="100368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6048" y="954654"/>
                        <a:ext cx="3021320" cy="15565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565216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62346"/>
            <a:ext cx="11734799" cy="32003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Addition Polymerisation</a:t>
            </a:r>
          </a:p>
          <a:p>
            <a:pPr lvl="0"/>
            <a:r>
              <a:rPr lang="en-AU" sz="2800" b="1" dirty="0">
                <a:solidFill>
                  <a:srgbClr val="FFFF00"/>
                </a:solidFill>
              </a:rPr>
              <a:t>Involves small molecule alkenes acting as monomers and joining up with the use of a catalyst and an initiator. The double bond is broken which results in spare electrons that can pair with spare electrons in the next monomer.</a:t>
            </a:r>
          </a:p>
          <a:p>
            <a:r>
              <a:rPr lang="en-AU" sz="2800" b="1" dirty="0">
                <a:solidFill>
                  <a:srgbClr val="FFFF00"/>
                </a:solidFill>
              </a:rPr>
              <a:t>General reaction given by:			</a:t>
            </a:r>
          </a:p>
        </p:txBody>
      </p:sp>
      <p:graphicFrame>
        <p:nvGraphicFramePr>
          <p:cNvPr id="2" name="Object 1"/>
          <p:cNvGraphicFramePr>
            <a:graphicFrameLocks noChangeAspect="1"/>
          </p:cNvGraphicFramePr>
          <p:nvPr>
            <p:extLst>
              <p:ext uri="{D42A27DB-BD31-4B8C-83A1-F6EECF244321}">
                <p14:modId xmlns:p14="http://schemas.microsoft.com/office/powerpoint/2010/main" val="2344913796"/>
              </p:ext>
            </p:extLst>
          </p:nvPr>
        </p:nvGraphicFramePr>
        <p:xfrm>
          <a:off x="3362903" y="3200400"/>
          <a:ext cx="5859467" cy="1663989"/>
        </p:xfrm>
        <a:graphic>
          <a:graphicData uri="http://schemas.openxmlformats.org/presentationml/2006/ole">
            <mc:AlternateContent xmlns:mc="http://schemas.openxmlformats.org/markup-compatibility/2006">
              <mc:Choice xmlns:v="urn:schemas-microsoft-com:vml" Requires="v">
                <p:oleObj r:id="rId2" imgW="4014000" imgH="1143360" progId="">
                  <p:embed/>
                </p:oleObj>
              </mc:Choice>
              <mc:Fallback>
                <p:oleObj r:id="rId2" imgW="4014000" imgH="114336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903" y="3200400"/>
                        <a:ext cx="5859467" cy="1663989"/>
                      </a:xfrm>
                      <a:prstGeom prst="rect">
                        <a:avLst/>
                      </a:prstGeom>
                      <a:solidFill>
                        <a:schemeClr val="tx1"/>
                      </a:solidFill>
                    </p:spPr>
                  </p:pic>
                </p:oleObj>
              </mc:Fallback>
            </mc:AlternateContent>
          </a:graphicData>
        </a:graphic>
      </p:graphicFrame>
      <p:sp>
        <p:nvSpPr>
          <p:cNvPr id="5" name="Content Placeholder 2"/>
          <p:cNvSpPr txBox="1">
            <a:spLocks/>
          </p:cNvSpPr>
          <p:nvPr/>
        </p:nvSpPr>
        <p:spPr>
          <a:xfrm>
            <a:off x="0" y="5174673"/>
            <a:ext cx="12192000" cy="15724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The polymer is named by adding the prefix poly- to the monomer name (sometimes in brackets). Some polymers have common names that are used more often.		</a:t>
            </a:r>
          </a:p>
        </p:txBody>
      </p:sp>
    </p:spTree>
    <p:extLst>
      <p:ext uri="{BB962C8B-B14F-4D97-AF65-F5344CB8AC3E}">
        <p14:creationId xmlns:p14="http://schemas.microsoft.com/office/powerpoint/2010/main" val="10155236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01522598"/>
              </p:ext>
            </p:extLst>
          </p:nvPr>
        </p:nvGraphicFramePr>
        <p:xfrm>
          <a:off x="464128" y="1811871"/>
          <a:ext cx="10924309" cy="3435877"/>
        </p:xfrm>
        <a:graphic>
          <a:graphicData uri="http://schemas.openxmlformats.org/drawingml/2006/table">
            <a:tbl>
              <a:tblPr firstRow="1" firstCol="1" bandRow="1">
                <a:tableStyleId>{5C22544A-7EE6-4342-B048-85BDC9FD1C3A}</a:tableStyleId>
              </a:tblPr>
              <a:tblGrid>
                <a:gridCol w="5382491">
                  <a:extLst>
                    <a:ext uri="{9D8B030D-6E8A-4147-A177-3AD203B41FA5}">
                      <a16:colId xmlns:a16="http://schemas.microsoft.com/office/drawing/2014/main" val="436023911"/>
                    </a:ext>
                  </a:extLst>
                </a:gridCol>
                <a:gridCol w="5541818">
                  <a:extLst>
                    <a:ext uri="{9D8B030D-6E8A-4147-A177-3AD203B41FA5}">
                      <a16:colId xmlns:a16="http://schemas.microsoft.com/office/drawing/2014/main" val="2479797996"/>
                    </a:ext>
                  </a:extLst>
                </a:gridCol>
              </a:tblGrid>
              <a:tr h="550772">
                <a:tc>
                  <a:txBody>
                    <a:bodyPr/>
                    <a:lstStyle/>
                    <a:p>
                      <a:pPr marL="457200" algn="ctr">
                        <a:lnSpc>
                          <a:spcPct val="150000"/>
                        </a:lnSpc>
                        <a:spcAft>
                          <a:spcPts val="0"/>
                        </a:spcAft>
                      </a:pPr>
                      <a:r>
                        <a:rPr lang="en-AU" sz="2400" b="1" dirty="0">
                          <a:effectLst/>
                        </a:rPr>
                        <a:t>IUPAC Name</a:t>
                      </a:r>
                      <a:endParaRPr lang="en-A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AU" sz="2400" b="1">
                          <a:effectLst/>
                        </a:rPr>
                        <a:t>Common Name</a:t>
                      </a:r>
                      <a:endParaRPr lang="en-AU"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3728279"/>
                  </a:ext>
                </a:extLst>
              </a:tr>
              <a:tr h="551058">
                <a:tc>
                  <a:txBody>
                    <a:bodyPr/>
                    <a:lstStyle/>
                    <a:p>
                      <a:pPr marL="457200" algn="ctr">
                        <a:lnSpc>
                          <a:spcPct val="150000"/>
                        </a:lnSpc>
                        <a:spcAft>
                          <a:spcPts val="0"/>
                        </a:spcAft>
                      </a:pPr>
                      <a:r>
                        <a:rPr lang="en-AU" sz="2400" b="1">
                          <a:effectLst/>
                        </a:rPr>
                        <a:t>polyethene</a:t>
                      </a:r>
                      <a:endParaRPr lang="en-AU"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AU" sz="2400" b="1">
                          <a:effectLst/>
                        </a:rPr>
                        <a:t>polyethylene</a:t>
                      </a:r>
                      <a:endParaRPr lang="en-AU"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1183644"/>
                  </a:ext>
                </a:extLst>
              </a:tr>
              <a:tr h="551058">
                <a:tc>
                  <a:txBody>
                    <a:bodyPr/>
                    <a:lstStyle/>
                    <a:p>
                      <a:pPr marL="457200" algn="ctr">
                        <a:lnSpc>
                          <a:spcPct val="150000"/>
                        </a:lnSpc>
                        <a:spcAft>
                          <a:spcPts val="0"/>
                        </a:spcAft>
                      </a:pPr>
                      <a:r>
                        <a:rPr lang="en-AU" sz="2400" b="1">
                          <a:effectLst/>
                        </a:rPr>
                        <a:t>poly(propene)</a:t>
                      </a:r>
                      <a:endParaRPr lang="en-AU"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AU" sz="2400" b="1">
                          <a:effectLst/>
                        </a:rPr>
                        <a:t>polypropylene</a:t>
                      </a:r>
                      <a:endParaRPr lang="en-AU"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7027018"/>
                  </a:ext>
                </a:extLst>
              </a:tr>
              <a:tr h="551058">
                <a:tc>
                  <a:txBody>
                    <a:bodyPr/>
                    <a:lstStyle/>
                    <a:p>
                      <a:pPr marL="457200" algn="ctr">
                        <a:lnSpc>
                          <a:spcPct val="150000"/>
                        </a:lnSpc>
                        <a:spcAft>
                          <a:spcPts val="0"/>
                        </a:spcAft>
                      </a:pPr>
                      <a:r>
                        <a:rPr lang="en-AU" sz="2400" b="1" dirty="0">
                          <a:effectLst/>
                        </a:rPr>
                        <a:t>poly(</a:t>
                      </a:r>
                      <a:r>
                        <a:rPr lang="en-AU" sz="2400" b="1" dirty="0" err="1">
                          <a:effectLst/>
                        </a:rPr>
                        <a:t>chloroethene</a:t>
                      </a:r>
                      <a:r>
                        <a:rPr lang="en-AU" sz="2400" b="1" dirty="0">
                          <a:effectLst/>
                        </a:rPr>
                        <a:t>)</a:t>
                      </a:r>
                      <a:endParaRPr lang="en-A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AU" sz="2400" b="1">
                          <a:effectLst/>
                        </a:rPr>
                        <a:t>polyvinyl chloride (PVC)</a:t>
                      </a:r>
                      <a:endParaRPr lang="en-AU"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866332"/>
                  </a:ext>
                </a:extLst>
              </a:tr>
              <a:tr h="680873">
                <a:tc>
                  <a:txBody>
                    <a:bodyPr/>
                    <a:lstStyle/>
                    <a:p>
                      <a:pPr marL="457200" algn="ctr">
                        <a:lnSpc>
                          <a:spcPct val="150000"/>
                        </a:lnSpc>
                        <a:spcAft>
                          <a:spcPts val="0"/>
                        </a:spcAft>
                      </a:pPr>
                      <a:r>
                        <a:rPr lang="en-AU" sz="2400" b="1" dirty="0">
                          <a:effectLst/>
                        </a:rPr>
                        <a:t>poly(1,1,2,2-tetrafluoroethene)</a:t>
                      </a:r>
                      <a:endParaRPr lang="en-A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AU" sz="2400" b="1" dirty="0">
                          <a:effectLst/>
                        </a:rPr>
                        <a:t>polytetrafluoroethylene (PTFE)</a:t>
                      </a:r>
                      <a:endParaRPr lang="en-A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7142397"/>
                  </a:ext>
                </a:extLst>
              </a:tr>
              <a:tr h="551058">
                <a:tc>
                  <a:txBody>
                    <a:bodyPr/>
                    <a:lstStyle/>
                    <a:p>
                      <a:pPr marL="457200" algn="ctr">
                        <a:lnSpc>
                          <a:spcPct val="150000"/>
                        </a:lnSpc>
                        <a:spcAft>
                          <a:spcPts val="0"/>
                        </a:spcAft>
                      </a:pPr>
                      <a:r>
                        <a:rPr lang="en-AU" sz="2400" b="1">
                          <a:effectLst/>
                        </a:rPr>
                        <a:t>poly(phenylethene)</a:t>
                      </a:r>
                      <a:endParaRPr lang="en-AU"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AU" sz="2400" b="1" dirty="0">
                          <a:effectLst/>
                        </a:rPr>
                        <a:t>polystyrene</a:t>
                      </a:r>
                      <a:endParaRPr lang="en-AU"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619482"/>
                  </a:ext>
                </a:extLst>
              </a:tr>
            </a:tbl>
          </a:graphicData>
        </a:graphic>
      </p:graphicFrame>
    </p:spTree>
    <p:extLst>
      <p:ext uri="{BB962C8B-B14F-4D97-AF65-F5344CB8AC3E}">
        <p14:creationId xmlns:p14="http://schemas.microsoft.com/office/powerpoint/2010/main" val="25457257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6927" y="3799948"/>
            <a:ext cx="12192000" cy="32658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Depending on the conditions used in its manufacture, polyethylene can either be classified as high density </a:t>
            </a:r>
            <a:r>
              <a:rPr lang="en-AU" sz="2800" b="1" dirty="0" err="1">
                <a:solidFill>
                  <a:srgbClr val="FFFF00"/>
                </a:solidFill>
              </a:rPr>
              <a:t>polyethene</a:t>
            </a:r>
            <a:r>
              <a:rPr lang="en-AU" sz="2800" b="1" dirty="0">
                <a:solidFill>
                  <a:srgbClr val="FFFF00"/>
                </a:solidFill>
              </a:rPr>
              <a:t> (HDPE – mostly straight chains with very few side chains resulting in a stronger (greater dispersion forces present), rigid plastic) or low density </a:t>
            </a:r>
            <a:r>
              <a:rPr lang="en-AU" sz="2800" b="1" dirty="0" err="1">
                <a:solidFill>
                  <a:srgbClr val="FFFF00"/>
                </a:solidFill>
              </a:rPr>
              <a:t>polyethene</a:t>
            </a:r>
            <a:r>
              <a:rPr lang="en-AU" sz="2800" b="1" dirty="0">
                <a:solidFill>
                  <a:srgbClr val="FFFF00"/>
                </a:solidFill>
              </a:rPr>
              <a:t> (LDPE – side chains are present on the main chain resulting in a softer, flexible plastic).		</a:t>
            </a:r>
          </a:p>
        </p:txBody>
      </p:sp>
      <p:pic>
        <p:nvPicPr>
          <p:cNvPr id="4" name="Picture 3" descr="http://d2n4wb9orp1vta.cloudfront.net/resources/images/cdn/cms/0612ptKHmaterials.jpg"/>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570" t="22436" r="1799" b="7703"/>
          <a:stretch/>
        </p:blipFill>
        <p:spPr bwMode="auto">
          <a:xfrm>
            <a:off x="3182732" y="124954"/>
            <a:ext cx="4977593" cy="3584257"/>
          </a:xfrm>
          <a:prstGeom prst="rect">
            <a:avLst/>
          </a:prstGeom>
          <a:noFill/>
          <a:ln>
            <a:noFill/>
          </a:ln>
          <a:extLst>
            <a:ext uri="{53640926-AAD7-44D8-BBD7-CCE9431645EC}">
              <a14:shadowObscured xmlns:a14="http://schemas.microsoft.com/office/drawing/2010/main"/>
            </a:ext>
          </a:extLst>
        </p:spPr>
      </p:pic>
      <p:sp>
        <p:nvSpPr>
          <p:cNvPr id="2" name="Rectangle 1"/>
          <p:cNvSpPr/>
          <p:nvPr/>
        </p:nvSpPr>
        <p:spPr>
          <a:xfrm>
            <a:off x="8209861" y="3493767"/>
            <a:ext cx="808235" cy="246221"/>
          </a:xfrm>
          <a:prstGeom prst="rect">
            <a:avLst/>
          </a:prstGeom>
        </p:spPr>
        <p:txBody>
          <a:bodyPr wrap="none">
            <a:spAutoFit/>
          </a:bodyPr>
          <a:lstStyle/>
          <a:p>
            <a:r>
              <a:rPr lang="en-US" sz="1000" dirty="0">
                <a:solidFill>
                  <a:srgbClr val="FFFF00"/>
                </a:solidFill>
                <a:latin typeface="Calibri" panose="020F0502020204030204" pitchFamily="34" charset="0"/>
                <a:ea typeface="Calibri" panose="020F0502020204030204" pitchFamily="34" charset="0"/>
                <a:cs typeface="Arial" panose="020B0604020202020204" pitchFamily="34" charset="0"/>
              </a:rPr>
              <a:t>(</a:t>
            </a:r>
            <a:r>
              <a:rPr lang="en-US" sz="1000" dirty="0" err="1">
                <a:solidFill>
                  <a:srgbClr val="FFFF00"/>
                </a:solidFill>
                <a:latin typeface="Calibri" panose="020F0502020204030204" pitchFamily="34" charset="0"/>
                <a:ea typeface="Calibri" panose="020F0502020204030204" pitchFamily="34" charset="0"/>
                <a:cs typeface="Arial" panose="020B0604020202020204" pitchFamily="34" charset="0"/>
              </a:rPr>
              <a:t>Sepe</a:t>
            </a:r>
            <a:r>
              <a:rPr lang="en-US" sz="1000" dirty="0">
                <a:solidFill>
                  <a:srgbClr val="FFFF00"/>
                </a:solidFill>
                <a:latin typeface="Calibri" panose="020F0502020204030204" pitchFamily="34" charset="0"/>
                <a:ea typeface="Calibri" panose="020F0502020204030204" pitchFamily="34" charset="0"/>
                <a:cs typeface="Arial" panose="020B0604020202020204" pitchFamily="34" charset="0"/>
              </a:rPr>
              <a:t> 2012)</a:t>
            </a:r>
            <a:endParaRPr lang="en-AU" dirty="0">
              <a:solidFill>
                <a:srgbClr val="FFFF00"/>
              </a:solidFill>
            </a:endParaRPr>
          </a:p>
        </p:txBody>
      </p:sp>
    </p:spTree>
    <p:extLst>
      <p:ext uri="{BB962C8B-B14F-4D97-AF65-F5344CB8AC3E}">
        <p14:creationId xmlns:p14="http://schemas.microsoft.com/office/powerpoint/2010/main" val="37436898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4639" y="-65467"/>
            <a:ext cx="11007436" cy="14786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Examples:</a:t>
            </a:r>
          </a:p>
          <a:p>
            <a:r>
              <a:rPr lang="en-AU" sz="2800" b="1" dirty="0">
                <a:solidFill>
                  <a:srgbClr val="FFFF00"/>
                </a:solidFill>
              </a:rPr>
              <a:t>Draw the addition polymerisation occurring with the following monomers:	</a:t>
            </a:r>
          </a:p>
        </p:txBody>
      </p:sp>
      <p:graphicFrame>
        <p:nvGraphicFramePr>
          <p:cNvPr id="3" name="Object 2"/>
          <p:cNvGraphicFramePr>
            <a:graphicFrameLocks noChangeAspect="1"/>
          </p:cNvGraphicFramePr>
          <p:nvPr>
            <p:extLst>
              <p:ext uri="{D42A27DB-BD31-4B8C-83A1-F6EECF244321}">
                <p14:modId xmlns:p14="http://schemas.microsoft.com/office/powerpoint/2010/main" val="3692174568"/>
              </p:ext>
            </p:extLst>
          </p:nvPr>
        </p:nvGraphicFramePr>
        <p:xfrm>
          <a:off x="2261466" y="1371599"/>
          <a:ext cx="6494653" cy="1468581"/>
        </p:xfrm>
        <a:graphic>
          <a:graphicData uri="http://schemas.openxmlformats.org/presentationml/2006/ole">
            <mc:AlternateContent xmlns:mc="http://schemas.openxmlformats.org/markup-compatibility/2006">
              <mc:Choice xmlns:v="urn:schemas-microsoft-com:vml" Requires="v">
                <p:oleObj r:id="rId2" imgW="4763520" imgH="1079640" progId="">
                  <p:embed/>
                </p:oleObj>
              </mc:Choice>
              <mc:Fallback>
                <p:oleObj r:id="rId2" imgW="4763520" imgH="107964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466" y="1371599"/>
                        <a:ext cx="6494653" cy="1468581"/>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68650428"/>
              </p:ext>
            </p:extLst>
          </p:nvPr>
        </p:nvGraphicFramePr>
        <p:xfrm>
          <a:off x="2261465" y="3020293"/>
          <a:ext cx="6494653" cy="1465697"/>
        </p:xfrm>
        <a:graphic>
          <a:graphicData uri="http://schemas.openxmlformats.org/presentationml/2006/ole">
            <mc:AlternateContent xmlns:mc="http://schemas.openxmlformats.org/markup-compatibility/2006">
              <mc:Choice xmlns:v="urn:schemas-microsoft-com:vml" Requires="v">
                <p:oleObj r:id="rId4" imgW="4763520" imgH="1079640" progId="">
                  <p:embed/>
                </p:oleObj>
              </mc:Choice>
              <mc:Fallback>
                <p:oleObj r:id="rId4" imgW="4763520" imgH="10796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1465" y="3020293"/>
                        <a:ext cx="6494653" cy="1465697"/>
                      </a:xfrm>
                      <a:prstGeom prst="rect">
                        <a:avLst/>
                      </a:prstGeom>
                      <a:solidFill>
                        <a:schemeClr val="tx1"/>
                      </a:solidFill>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815514075"/>
              </p:ext>
            </p:extLst>
          </p:nvPr>
        </p:nvGraphicFramePr>
        <p:xfrm>
          <a:off x="2352368" y="4580130"/>
          <a:ext cx="6403750" cy="2169446"/>
        </p:xfrm>
        <a:graphic>
          <a:graphicData uri="http://schemas.openxmlformats.org/presentationml/2006/ole">
            <mc:AlternateContent xmlns:mc="http://schemas.openxmlformats.org/markup-compatibility/2006">
              <mc:Choice xmlns:v="urn:schemas-microsoft-com:vml" Requires="v">
                <p:oleObj name="ChemSketch" r:id="rId6" imgW="2873520" imgH="887760" progId="ACD.ChemSketch.20">
                  <p:embed/>
                </p:oleObj>
              </mc:Choice>
              <mc:Fallback>
                <p:oleObj name="ChemSketch" r:id="rId6" imgW="2873520" imgH="887760" progId="ACD.ChemSketch.20">
                  <p:embed/>
                  <p:pic>
                    <p:nvPicPr>
                      <p:cNvPr id="0" name="Object 86"/>
                      <p:cNvPicPr>
                        <a:picLocks noChangeAspect="1" noChangeArrowheads="1"/>
                      </p:cNvPicPr>
                      <p:nvPr/>
                    </p:nvPicPr>
                    <p:blipFill>
                      <a:blip r:embed="rId7">
                        <a:extLst>
                          <a:ext uri="{28A0092B-C50C-407E-A947-70E740481C1C}">
                            <a14:useLocalDpi xmlns:a14="http://schemas.microsoft.com/office/drawing/2010/main" val="0"/>
                          </a:ext>
                        </a:extLst>
                      </a:blip>
                      <a:srcRect r="50577" b="45937"/>
                      <a:stretch>
                        <a:fillRect/>
                      </a:stretch>
                    </p:blipFill>
                    <p:spPr bwMode="auto">
                      <a:xfrm>
                        <a:off x="2352368" y="4580130"/>
                        <a:ext cx="6403750" cy="2169446"/>
                      </a:xfrm>
                      <a:prstGeom prst="rect">
                        <a:avLst/>
                      </a:prstGeom>
                      <a:solidFill>
                        <a:schemeClr val="tx1"/>
                      </a:solidFill>
                    </p:spPr>
                  </p:pic>
                </p:oleObj>
              </mc:Fallback>
            </mc:AlternateContent>
          </a:graphicData>
        </a:graphic>
      </p:graphicFrame>
      <p:sp>
        <p:nvSpPr>
          <p:cNvPr id="8" name="Rectangle 7">
            <a:extLst>
              <a:ext uri="{FF2B5EF4-FFF2-40B4-BE49-F238E27FC236}">
                <a16:creationId xmlns:a16="http://schemas.microsoft.com/office/drawing/2014/main" id="{8685000C-49F2-4418-B99A-7E930409D69C}"/>
              </a:ext>
            </a:extLst>
          </p:cNvPr>
          <p:cNvSpPr/>
          <p:nvPr/>
        </p:nvSpPr>
        <p:spPr>
          <a:xfrm>
            <a:off x="5964866" y="1392381"/>
            <a:ext cx="2658139" cy="1427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3363E67A-44C5-4A85-9799-13E02F1307D4}"/>
              </a:ext>
            </a:extLst>
          </p:cNvPr>
          <p:cNvSpPr/>
          <p:nvPr/>
        </p:nvSpPr>
        <p:spPr>
          <a:xfrm>
            <a:off x="5964865" y="3058975"/>
            <a:ext cx="2658139" cy="1427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97163AB0-E722-4C6A-8B10-9689B57D6035}"/>
              </a:ext>
            </a:extLst>
          </p:cNvPr>
          <p:cNvSpPr/>
          <p:nvPr/>
        </p:nvSpPr>
        <p:spPr>
          <a:xfrm>
            <a:off x="5964865" y="4666103"/>
            <a:ext cx="2658139" cy="1978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118911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xit" presetSubtype="32" fill="hold" grpId="0" nodeType="clickEffect">
                                  <p:stCondLst>
                                    <p:cond delay="0"/>
                                  </p:stCondLst>
                                  <p:childTnLst>
                                    <p:animEffect transition="out" filter="circle(out)">
                                      <p:cBhvr>
                                        <p:cTn id="24" dur="2000"/>
                                        <p:tgtEl>
                                          <p:spTgt spid="8"/>
                                        </p:tgtEl>
                                      </p:cBhvr>
                                    </p:animEffect>
                                    <p:set>
                                      <p:cBhvr>
                                        <p:cTn id="25" dur="1" fill="hold">
                                          <p:stCondLst>
                                            <p:cond delay="19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xit" presetSubtype="32" fill="hold" grpId="0" nodeType="clickEffect">
                                  <p:stCondLst>
                                    <p:cond delay="0"/>
                                  </p:stCondLst>
                                  <p:childTnLst>
                                    <p:animEffect transition="out" filter="circle(out)">
                                      <p:cBhvr>
                                        <p:cTn id="35" dur="2000"/>
                                        <p:tgtEl>
                                          <p:spTgt spid="9"/>
                                        </p:tgtEl>
                                      </p:cBhvr>
                                    </p:animEffect>
                                    <p:set>
                                      <p:cBhvr>
                                        <p:cTn id="36" dur="1" fill="hold">
                                          <p:stCondLst>
                                            <p:cond delay="1999"/>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xit" presetSubtype="32" fill="hold" grpId="0" nodeType="clickEffect">
                                  <p:stCondLst>
                                    <p:cond delay="0"/>
                                  </p:stCondLst>
                                  <p:childTnLst>
                                    <p:animEffect transition="out" filter="circle(out)">
                                      <p:cBhvr>
                                        <p:cTn id="46" dur="2000"/>
                                        <p:tgtEl>
                                          <p:spTgt spid="10"/>
                                        </p:tgtEl>
                                      </p:cBhvr>
                                    </p:animEffect>
                                    <p:set>
                                      <p:cBhvr>
                                        <p:cTn id="47"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9"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4639" y="-65467"/>
            <a:ext cx="11215252" cy="14786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Determine the monomers that produced the following polymers.</a:t>
            </a:r>
          </a:p>
        </p:txBody>
      </p:sp>
      <p:graphicFrame>
        <p:nvGraphicFramePr>
          <p:cNvPr id="7" name="Object 6"/>
          <p:cNvGraphicFramePr>
            <a:graphicFrameLocks noChangeAspect="1"/>
          </p:cNvGraphicFramePr>
          <p:nvPr>
            <p:extLst>
              <p:ext uri="{D42A27DB-BD31-4B8C-83A1-F6EECF244321}">
                <p14:modId xmlns:p14="http://schemas.microsoft.com/office/powerpoint/2010/main" val="2420856340"/>
              </p:ext>
            </p:extLst>
          </p:nvPr>
        </p:nvGraphicFramePr>
        <p:xfrm>
          <a:off x="3094551" y="2163765"/>
          <a:ext cx="6088658" cy="1629403"/>
        </p:xfrm>
        <a:graphic>
          <a:graphicData uri="http://schemas.openxmlformats.org/presentationml/2006/ole">
            <mc:AlternateContent xmlns:mc="http://schemas.openxmlformats.org/markup-compatibility/2006">
              <mc:Choice xmlns:v="urn:schemas-microsoft-com:vml" Requires="v">
                <p:oleObj name="ChemSketch" r:id="rId3" imgW="2504160" imgH="587160" progId="ACD.ChemSketch.20">
                  <p:embed/>
                </p:oleObj>
              </mc:Choice>
              <mc:Fallback>
                <p:oleObj name="ChemSketch" r:id="rId3" imgW="2504160" imgH="587160" progId="ACD.ChemSketch.20">
                  <p:embed/>
                  <p:pic>
                    <p:nvPicPr>
                      <p:cNvPr id="0" name="Object 87"/>
                      <p:cNvPicPr>
                        <a:picLocks noChangeAspect="1" noChangeArrowheads="1"/>
                      </p:cNvPicPr>
                      <p:nvPr/>
                    </p:nvPicPr>
                    <p:blipFill>
                      <a:blip r:embed="rId4">
                        <a:extLst>
                          <a:ext uri="{28A0092B-C50C-407E-A947-70E740481C1C}">
                            <a14:useLocalDpi xmlns:a14="http://schemas.microsoft.com/office/drawing/2010/main" val="0"/>
                          </a:ext>
                        </a:extLst>
                      </a:blip>
                      <a:srcRect r="51634" b="44836"/>
                      <a:stretch>
                        <a:fillRect/>
                      </a:stretch>
                    </p:blipFill>
                    <p:spPr bwMode="auto">
                      <a:xfrm>
                        <a:off x="3094551" y="2163765"/>
                        <a:ext cx="6088658" cy="1629403"/>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61482480"/>
              </p:ext>
            </p:extLst>
          </p:nvPr>
        </p:nvGraphicFramePr>
        <p:xfrm>
          <a:off x="2936145" y="3871452"/>
          <a:ext cx="6486744" cy="2832407"/>
        </p:xfrm>
        <a:graphic>
          <a:graphicData uri="http://schemas.openxmlformats.org/presentationml/2006/ole">
            <mc:AlternateContent xmlns:mc="http://schemas.openxmlformats.org/markup-compatibility/2006">
              <mc:Choice xmlns:v="urn:schemas-microsoft-com:vml" Requires="v">
                <p:oleObj name="ChemSketch" r:id="rId5" imgW="3393720" imgH="1441080" progId="ACD.ChemSketch.20">
                  <p:embed/>
                </p:oleObj>
              </mc:Choice>
              <mc:Fallback>
                <p:oleObj name="ChemSketch" r:id="rId5" imgW="3393720" imgH="1441080" progId="ACD.ChemSketch.20">
                  <p:embed/>
                  <p:pic>
                    <p:nvPicPr>
                      <p:cNvPr id="0" name="Object 88"/>
                      <p:cNvPicPr>
                        <a:picLocks noChangeAspect="1" noChangeArrowheads="1"/>
                      </p:cNvPicPr>
                      <p:nvPr/>
                    </p:nvPicPr>
                    <p:blipFill>
                      <a:blip r:embed="rId6">
                        <a:extLst>
                          <a:ext uri="{28A0092B-C50C-407E-A947-70E740481C1C}">
                            <a14:useLocalDpi xmlns:a14="http://schemas.microsoft.com/office/drawing/2010/main" val="0"/>
                          </a:ext>
                        </a:extLst>
                      </a:blip>
                      <a:srcRect r="49683" b="48358"/>
                      <a:stretch>
                        <a:fillRect/>
                      </a:stretch>
                    </p:blipFill>
                    <p:spPr bwMode="auto">
                      <a:xfrm>
                        <a:off x="2936145" y="3871452"/>
                        <a:ext cx="6486744" cy="2832407"/>
                      </a:xfrm>
                      <a:prstGeom prst="rect">
                        <a:avLst/>
                      </a:prstGeom>
                      <a:solidFill>
                        <a:schemeClr val="tx1"/>
                      </a:solidFill>
                    </p:spPr>
                  </p:pic>
                </p:oleObj>
              </mc:Fallback>
            </mc:AlternateContent>
          </a:graphicData>
        </a:graphic>
      </p:graphicFrame>
      <p:grpSp>
        <p:nvGrpSpPr>
          <p:cNvPr id="4" name="Group 3"/>
          <p:cNvGrpSpPr/>
          <p:nvPr/>
        </p:nvGrpSpPr>
        <p:grpSpPr>
          <a:xfrm>
            <a:off x="3227833" y="524045"/>
            <a:ext cx="5547445" cy="1561435"/>
            <a:chOff x="3227833" y="524045"/>
            <a:chExt cx="5547445" cy="1561435"/>
          </a:xfrm>
        </p:grpSpPr>
        <p:graphicFrame>
          <p:nvGraphicFramePr>
            <p:cNvPr id="3" name="Object 2"/>
            <p:cNvGraphicFramePr>
              <a:graphicFrameLocks noChangeAspect="1"/>
            </p:cNvGraphicFramePr>
            <p:nvPr>
              <p:extLst>
                <p:ext uri="{D42A27DB-BD31-4B8C-83A1-F6EECF244321}">
                  <p14:modId xmlns:p14="http://schemas.microsoft.com/office/powerpoint/2010/main" val="1549494851"/>
                </p:ext>
              </p:extLst>
            </p:nvPr>
          </p:nvGraphicFramePr>
          <p:xfrm>
            <a:off x="3227833" y="524045"/>
            <a:ext cx="5547445" cy="1561435"/>
          </p:xfrm>
          <a:graphic>
            <a:graphicData uri="http://schemas.openxmlformats.org/presentationml/2006/ole">
              <mc:AlternateContent xmlns:mc="http://schemas.openxmlformats.org/markup-compatibility/2006">
                <mc:Choice xmlns:v="urn:schemas-microsoft-com:vml" Requires="v">
                  <p:oleObj name="ChemSketch" r:id="rId7" imgW="2442600" imgH="566640" progId="ACD.ChemSketch.20">
                    <p:embed/>
                  </p:oleObj>
                </mc:Choice>
                <mc:Fallback>
                  <p:oleObj name="ChemSketch" r:id="rId7" imgW="2442600" imgH="566640" progId="ACD.ChemSketch.20">
                    <p:embed/>
                    <p:pic>
                      <p:nvPicPr>
                        <p:cNvPr id="0" name="Object 86"/>
                        <p:cNvPicPr>
                          <a:picLocks noChangeAspect="1" noChangeArrowheads="1"/>
                        </p:cNvPicPr>
                        <p:nvPr/>
                      </p:nvPicPr>
                      <p:blipFill>
                        <a:blip r:embed="rId8">
                          <a:extLst>
                            <a:ext uri="{28A0092B-C50C-407E-A947-70E740481C1C}">
                              <a14:useLocalDpi xmlns:a14="http://schemas.microsoft.com/office/drawing/2010/main" val="0"/>
                            </a:ext>
                          </a:extLst>
                        </a:blip>
                        <a:srcRect r="51559" b="41451"/>
                        <a:stretch>
                          <a:fillRect/>
                        </a:stretch>
                      </p:blipFill>
                      <p:spPr bwMode="auto">
                        <a:xfrm>
                          <a:off x="3227833" y="524045"/>
                          <a:ext cx="5547445" cy="1561435"/>
                        </a:xfrm>
                        <a:prstGeom prst="rect">
                          <a:avLst/>
                        </a:prstGeom>
                        <a:solidFill>
                          <a:schemeClr val="tx1"/>
                        </a:solidFill>
                      </p:spPr>
                    </p:pic>
                  </p:oleObj>
                </mc:Fallback>
              </mc:AlternateContent>
            </a:graphicData>
          </a:graphic>
        </p:graphicFrame>
        <p:sp>
          <p:nvSpPr>
            <p:cNvPr id="2" name="Rectangle 1"/>
            <p:cNvSpPr/>
            <p:nvPr/>
          </p:nvSpPr>
          <p:spPr>
            <a:xfrm>
              <a:off x="3246120" y="975360"/>
              <a:ext cx="182880" cy="4378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4877092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4639" y="-3125"/>
            <a:ext cx="10938161" cy="48591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Condensation Polymerisation</a:t>
            </a:r>
          </a:p>
          <a:p>
            <a:pPr lvl="0"/>
            <a:r>
              <a:rPr lang="en-AU" sz="2800" b="1" dirty="0">
                <a:solidFill>
                  <a:srgbClr val="FFFF00"/>
                </a:solidFill>
              </a:rPr>
              <a:t>Involves the joining of monomers to produce the polymer and a small molecule such as water (most often) or carbon dioxide. The monomers must have a reactive functional group at either end of the molecule. Monomers can include diols (</a:t>
            </a:r>
            <a:r>
              <a:rPr lang="en-AU" sz="2800" b="1" dirty="0" err="1">
                <a:solidFill>
                  <a:srgbClr val="FFFF00"/>
                </a:solidFill>
              </a:rPr>
              <a:t>dialcohols</a:t>
            </a:r>
            <a:r>
              <a:rPr lang="en-AU" sz="2800" b="1" dirty="0">
                <a:solidFill>
                  <a:srgbClr val="FFFF00"/>
                </a:solidFill>
              </a:rPr>
              <a:t>), dicarboxylic acids and diamines or a combination of these functional groups on one monomer.</a:t>
            </a:r>
          </a:p>
          <a:p>
            <a:pPr lvl="0"/>
            <a:r>
              <a:rPr lang="en-AU" sz="2800" b="1" dirty="0">
                <a:solidFill>
                  <a:srgbClr val="FFFF00"/>
                </a:solidFill>
              </a:rPr>
              <a:t>The polymers produced can include polyesters and polyamides.</a:t>
            </a:r>
          </a:p>
          <a:p>
            <a:pPr lvl="0"/>
            <a:r>
              <a:rPr lang="en-AU" sz="2800" b="1" dirty="0">
                <a:solidFill>
                  <a:srgbClr val="FFFF00"/>
                </a:solidFill>
              </a:rPr>
              <a:t>General reaction given by:</a:t>
            </a:r>
          </a:p>
        </p:txBody>
      </p:sp>
      <p:grpSp>
        <p:nvGrpSpPr>
          <p:cNvPr id="6" name="Group 5"/>
          <p:cNvGrpSpPr/>
          <p:nvPr/>
        </p:nvGrpSpPr>
        <p:grpSpPr>
          <a:xfrm>
            <a:off x="225987" y="5058696"/>
            <a:ext cx="11520545" cy="1570601"/>
            <a:chOff x="225987" y="5058696"/>
            <a:chExt cx="11520545" cy="1570601"/>
          </a:xfrm>
        </p:grpSpPr>
        <p:graphicFrame>
          <p:nvGraphicFramePr>
            <p:cNvPr id="2" name="Object 1"/>
            <p:cNvGraphicFramePr>
              <a:graphicFrameLocks noChangeAspect="1"/>
            </p:cNvGraphicFramePr>
            <p:nvPr>
              <p:extLst>
                <p:ext uri="{D42A27DB-BD31-4B8C-83A1-F6EECF244321}">
                  <p14:modId xmlns:p14="http://schemas.microsoft.com/office/powerpoint/2010/main" val="1164841293"/>
                </p:ext>
              </p:extLst>
            </p:nvPr>
          </p:nvGraphicFramePr>
          <p:xfrm>
            <a:off x="225987" y="5058696"/>
            <a:ext cx="11520545" cy="1570601"/>
          </p:xfrm>
          <a:graphic>
            <a:graphicData uri="http://schemas.openxmlformats.org/presentationml/2006/ole">
              <mc:AlternateContent xmlns:mc="http://schemas.openxmlformats.org/markup-compatibility/2006">
                <mc:Choice xmlns:v="urn:schemas-microsoft-com:vml" Requires="v">
                  <p:oleObj name="ChemSketch" r:id="rId2" imgW="5501160" imgH="751320" progId="ACD.ChemSketch.20">
                    <p:embed/>
                  </p:oleObj>
                </mc:Choice>
                <mc:Fallback>
                  <p:oleObj name="ChemSketch" r:id="rId2" imgW="5501160" imgH="751320" progId="ACD.ChemSketch.20">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r="49265" b="49469"/>
                        <a:stretch>
                          <a:fillRect/>
                        </a:stretch>
                      </p:blipFill>
                      <p:spPr bwMode="auto">
                        <a:xfrm>
                          <a:off x="225987" y="5058696"/>
                          <a:ext cx="11520545" cy="1570601"/>
                        </a:xfrm>
                        <a:prstGeom prst="rect">
                          <a:avLst/>
                        </a:prstGeom>
                        <a:solidFill>
                          <a:schemeClr val="tx1"/>
                        </a:solidFill>
                      </p:spPr>
                    </p:pic>
                  </p:oleObj>
                </mc:Fallback>
              </mc:AlternateContent>
            </a:graphicData>
          </a:graphic>
        </p:graphicFrame>
        <p:sp>
          <p:nvSpPr>
            <p:cNvPr id="4" name="Rectangle 3"/>
            <p:cNvSpPr/>
            <p:nvPr/>
          </p:nvSpPr>
          <p:spPr>
            <a:xfrm>
              <a:off x="11133826" y="5451894"/>
              <a:ext cx="603849" cy="6556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6059170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100385865"/>
              </p:ext>
            </p:extLst>
          </p:nvPr>
        </p:nvGraphicFramePr>
        <p:xfrm>
          <a:off x="36869" y="528722"/>
          <a:ext cx="12098049" cy="1664710"/>
        </p:xfrm>
        <a:graphic>
          <a:graphicData uri="http://schemas.openxmlformats.org/presentationml/2006/ole">
            <mc:AlternateContent xmlns:mc="http://schemas.openxmlformats.org/markup-compatibility/2006">
              <mc:Choice xmlns:v="urn:schemas-microsoft-com:vml" Requires="v">
                <p:oleObj r:id="rId2" imgW="10149480" imgH="1397520" progId="">
                  <p:embed/>
                </p:oleObj>
              </mc:Choice>
              <mc:Fallback>
                <p:oleObj r:id="rId2" imgW="10149480" imgH="139752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9" y="528722"/>
                        <a:ext cx="12098049" cy="1664710"/>
                      </a:xfrm>
                      <a:prstGeom prst="rect">
                        <a:avLst/>
                      </a:prstGeom>
                      <a:solidFill>
                        <a:schemeClr val="tx1"/>
                      </a:solidFill>
                    </p:spPr>
                  </p:pic>
                </p:oleObj>
              </mc:Fallback>
            </mc:AlternateContent>
          </a:graphicData>
        </a:graphic>
      </p:graphicFrame>
      <p:pic>
        <p:nvPicPr>
          <p:cNvPr id="46163" name="Picture 83"/>
          <p:cNvPicPr>
            <a:picLocks noChangeAspect="1" noChangeArrowheads="1"/>
          </p:cNvPicPr>
          <p:nvPr/>
        </p:nvPicPr>
        <p:blipFill>
          <a:blip r:embed="rId4">
            <a:extLst>
              <a:ext uri="{28A0092B-C50C-407E-A947-70E740481C1C}">
                <a14:useLocalDpi xmlns:a14="http://schemas.microsoft.com/office/drawing/2010/main" val="0"/>
              </a:ext>
            </a:extLst>
          </a:blip>
          <a:srcRect r="48738" b="40849"/>
          <a:stretch>
            <a:fillRect/>
          </a:stretch>
        </p:blipFill>
        <p:spPr bwMode="auto">
          <a:xfrm>
            <a:off x="1295764" y="2558571"/>
            <a:ext cx="9600471" cy="1740858"/>
          </a:xfrm>
          <a:prstGeom prst="rect">
            <a:avLst/>
          </a:prstGeom>
          <a:solidFill>
            <a:schemeClr val="tx1"/>
          </a:solidFill>
        </p:spPr>
      </p:pic>
      <p:graphicFrame>
        <p:nvGraphicFramePr>
          <p:cNvPr id="3" name="Object 2"/>
          <p:cNvGraphicFramePr>
            <a:graphicFrameLocks noChangeAspect="1"/>
          </p:cNvGraphicFramePr>
          <p:nvPr>
            <p:extLst>
              <p:ext uri="{D42A27DB-BD31-4B8C-83A1-F6EECF244321}">
                <p14:modId xmlns:p14="http://schemas.microsoft.com/office/powerpoint/2010/main" val="3233015491"/>
              </p:ext>
            </p:extLst>
          </p:nvPr>
        </p:nvGraphicFramePr>
        <p:xfrm>
          <a:off x="1313388" y="4730461"/>
          <a:ext cx="9545012" cy="1598817"/>
        </p:xfrm>
        <a:graphic>
          <a:graphicData uri="http://schemas.openxmlformats.org/presentationml/2006/ole">
            <mc:AlternateContent xmlns:mc="http://schemas.openxmlformats.org/markup-compatibility/2006">
              <mc:Choice xmlns:v="urn:schemas-microsoft-com:vml" Requires="v">
                <p:oleObj name="ChemSketch" r:id="rId5" imgW="4324320" imgH="676080" progId="ACD.ChemSketch.20">
                  <p:embed/>
                </p:oleObj>
              </mc:Choice>
              <mc:Fallback>
                <p:oleObj name="ChemSketch" r:id="rId5" imgW="4324320" imgH="676080" progId="ACD.ChemSketch.20">
                  <p:embed/>
                  <p:pic>
                    <p:nvPicPr>
                      <p:cNvPr id="0" name="Object 84"/>
                      <p:cNvPicPr>
                        <a:picLocks noChangeAspect="1" noChangeArrowheads="1"/>
                      </p:cNvPicPr>
                      <p:nvPr/>
                    </p:nvPicPr>
                    <p:blipFill>
                      <a:blip r:embed="rId6">
                        <a:extLst>
                          <a:ext uri="{28A0092B-C50C-407E-A947-70E740481C1C}">
                            <a14:useLocalDpi xmlns:a14="http://schemas.microsoft.com/office/drawing/2010/main" val="0"/>
                          </a:ext>
                        </a:extLst>
                      </a:blip>
                      <a:srcRect r="49216" b="45811"/>
                      <a:stretch>
                        <a:fillRect/>
                      </a:stretch>
                    </p:blipFill>
                    <p:spPr bwMode="auto">
                      <a:xfrm>
                        <a:off x="1313388" y="4730461"/>
                        <a:ext cx="9545012" cy="159881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573698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163"/>
                                        </p:tgtEl>
                                        <p:attrNameLst>
                                          <p:attrName>style.visibility</p:attrName>
                                        </p:attrNameLst>
                                      </p:cBhvr>
                                      <p:to>
                                        <p:strVal val="visible"/>
                                      </p:to>
                                    </p:set>
                                    <p:anim calcmode="lin" valueType="num">
                                      <p:cBhvr additive="base">
                                        <p:cTn id="13" dur="500" fill="hold"/>
                                        <p:tgtEl>
                                          <p:spTgt spid="46163"/>
                                        </p:tgtEl>
                                        <p:attrNameLst>
                                          <p:attrName>ppt_x</p:attrName>
                                        </p:attrNameLst>
                                      </p:cBhvr>
                                      <p:tavLst>
                                        <p:tav tm="0">
                                          <p:val>
                                            <p:strVal val="#ppt_x"/>
                                          </p:val>
                                        </p:tav>
                                        <p:tav tm="100000">
                                          <p:val>
                                            <p:strVal val="#ppt_x"/>
                                          </p:val>
                                        </p:tav>
                                      </p:tavLst>
                                    </p:anim>
                                    <p:anim calcmode="lin" valueType="num">
                                      <p:cBhvr additive="base">
                                        <p:cTn id="14" dur="500" fill="hold"/>
                                        <p:tgtEl>
                                          <p:spTgt spid="461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4639" y="-65467"/>
            <a:ext cx="11007436" cy="14786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Examples:</a:t>
            </a:r>
          </a:p>
          <a:p>
            <a:r>
              <a:rPr lang="en-AU" sz="2800" b="1" dirty="0">
                <a:solidFill>
                  <a:srgbClr val="FFFF00"/>
                </a:solidFill>
              </a:rPr>
              <a:t>Draw the condensation polymerisation occurring with the following monomers:	</a:t>
            </a:r>
          </a:p>
        </p:txBody>
      </p:sp>
      <p:graphicFrame>
        <p:nvGraphicFramePr>
          <p:cNvPr id="2" name="Object 1"/>
          <p:cNvGraphicFramePr>
            <a:graphicFrameLocks noChangeAspect="1"/>
          </p:cNvGraphicFramePr>
          <p:nvPr>
            <p:extLst>
              <p:ext uri="{D42A27DB-BD31-4B8C-83A1-F6EECF244321}">
                <p14:modId xmlns:p14="http://schemas.microsoft.com/office/powerpoint/2010/main" val="2029271270"/>
              </p:ext>
            </p:extLst>
          </p:nvPr>
        </p:nvGraphicFramePr>
        <p:xfrm>
          <a:off x="240291" y="1413165"/>
          <a:ext cx="11595844" cy="1573069"/>
        </p:xfrm>
        <a:graphic>
          <a:graphicData uri="http://schemas.openxmlformats.org/presentationml/2006/ole">
            <mc:AlternateContent xmlns:mc="http://schemas.openxmlformats.org/markup-compatibility/2006">
              <mc:Choice xmlns:v="urn:schemas-microsoft-com:vml" Requires="v">
                <p:oleObj r:id="rId2" imgW="10276560" imgH="1397520" progId="">
                  <p:embed/>
                </p:oleObj>
              </mc:Choice>
              <mc:Fallback>
                <p:oleObj r:id="rId2" imgW="10276560" imgH="139752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91" y="1413165"/>
                        <a:ext cx="11595844" cy="1573069"/>
                      </a:xfrm>
                      <a:prstGeom prst="rect">
                        <a:avLst/>
                      </a:prstGeom>
                      <a:solidFill>
                        <a:schemeClr val="tx1"/>
                      </a:solidFill>
                    </p:spPr>
                  </p:pic>
                </p:oleObj>
              </mc:Fallback>
            </mc:AlternateContent>
          </a:graphicData>
        </a:graphic>
      </p:graphicFrame>
      <p:grpSp>
        <p:nvGrpSpPr>
          <p:cNvPr id="9" name="Group 8"/>
          <p:cNvGrpSpPr/>
          <p:nvPr/>
        </p:nvGrpSpPr>
        <p:grpSpPr>
          <a:xfrm>
            <a:off x="157450" y="5058639"/>
            <a:ext cx="11678685" cy="1571337"/>
            <a:chOff x="157450" y="5058639"/>
            <a:chExt cx="11678685" cy="1314916"/>
          </a:xfrm>
        </p:grpSpPr>
        <p:graphicFrame>
          <p:nvGraphicFramePr>
            <p:cNvPr id="3" name="Object 2"/>
            <p:cNvGraphicFramePr>
              <a:graphicFrameLocks noChangeAspect="1"/>
            </p:cNvGraphicFramePr>
            <p:nvPr>
              <p:extLst>
                <p:ext uri="{D42A27DB-BD31-4B8C-83A1-F6EECF244321}">
                  <p14:modId xmlns:p14="http://schemas.microsoft.com/office/powerpoint/2010/main" val="4091848018"/>
                </p:ext>
              </p:extLst>
            </p:nvPr>
          </p:nvGraphicFramePr>
          <p:xfrm>
            <a:off x="157450" y="5058639"/>
            <a:ext cx="11678685" cy="1314916"/>
          </p:xfrm>
          <a:graphic>
            <a:graphicData uri="http://schemas.openxmlformats.org/presentationml/2006/ole">
              <mc:AlternateContent xmlns:mc="http://schemas.openxmlformats.org/markup-compatibility/2006">
                <mc:Choice xmlns:v="urn:schemas-microsoft-com:vml" Requires="v">
                  <p:oleObj name="ChemSketch" r:id="rId4" imgW="4898880" imgH="641880" progId="ACD.ChemSketch.20">
                    <p:embed/>
                  </p:oleObj>
                </mc:Choice>
                <mc:Fallback>
                  <p:oleObj name="ChemSketch" r:id="rId4" imgW="4898880" imgH="641880" progId="ACD.ChemSketch.20">
                    <p:embed/>
                    <p:pic>
                      <p:nvPicPr>
                        <p:cNvPr id="0" name="Object 86"/>
                        <p:cNvPicPr>
                          <a:picLocks noChangeAspect="1" noChangeArrowheads="1"/>
                        </p:cNvPicPr>
                        <p:nvPr/>
                      </p:nvPicPr>
                      <p:blipFill>
                        <a:blip r:embed="rId5">
                          <a:extLst>
                            <a:ext uri="{28A0092B-C50C-407E-A947-70E740481C1C}">
                              <a14:useLocalDpi xmlns:a14="http://schemas.microsoft.com/office/drawing/2010/main" val="0"/>
                            </a:ext>
                          </a:extLst>
                        </a:blip>
                        <a:srcRect r="49409" b="56697"/>
                        <a:stretch>
                          <a:fillRect/>
                        </a:stretch>
                      </p:blipFill>
                      <p:spPr bwMode="auto">
                        <a:xfrm>
                          <a:off x="157450" y="5058639"/>
                          <a:ext cx="11678685" cy="1314916"/>
                        </a:xfrm>
                        <a:prstGeom prst="rect">
                          <a:avLst/>
                        </a:prstGeom>
                        <a:solidFill>
                          <a:schemeClr val="tx1"/>
                        </a:solidFill>
                        <a:ln>
                          <a:solidFill>
                            <a:schemeClr val="tx1"/>
                          </a:solidFill>
                        </a:ln>
                      </p:spPr>
                    </p:pic>
                  </p:oleObj>
                </mc:Fallback>
              </mc:AlternateContent>
            </a:graphicData>
          </a:graphic>
        </p:graphicFrame>
        <p:sp>
          <p:nvSpPr>
            <p:cNvPr id="7" name="Rectangle 6"/>
            <p:cNvSpPr/>
            <p:nvPr/>
          </p:nvSpPr>
          <p:spPr>
            <a:xfrm>
              <a:off x="5781368" y="5626510"/>
              <a:ext cx="256845" cy="4424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10240297" y="5557684"/>
              <a:ext cx="256845" cy="4424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a:extLst>
              <a:ext uri="{FF2B5EF4-FFF2-40B4-BE49-F238E27FC236}">
                <a16:creationId xmlns:a16="http://schemas.microsoft.com/office/drawing/2014/main" id="{0D0652E3-5857-496A-BF17-D1483927C501}"/>
              </a:ext>
            </a:extLst>
          </p:cNvPr>
          <p:cNvGrpSpPr/>
          <p:nvPr/>
        </p:nvGrpSpPr>
        <p:grpSpPr>
          <a:xfrm>
            <a:off x="186459" y="3235036"/>
            <a:ext cx="11835046" cy="1574801"/>
            <a:chOff x="186459" y="3235036"/>
            <a:chExt cx="11835046" cy="1574801"/>
          </a:xfrm>
        </p:grpSpPr>
        <p:grpSp>
          <p:nvGrpSpPr>
            <p:cNvPr id="10" name="Group 9">
              <a:extLst>
                <a:ext uri="{FF2B5EF4-FFF2-40B4-BE49-F238E27FC236}">
                  <a16:creationId xmlns:a16="http://schemas.microsoft.com/office/drawing/2014/main" id="{D060A4E8-DD95-4942-AD5C-5687F42E052D}"/>
                </a:ext>
              </a:extLst>
            </p:cNvPr>
            <p:cNvGrpSpPr/>
            <p:nvPr/>
          </p:nvGrpSpPr>
          <p:grpSpPr>
            <a:xfrm>
              <a:off x="186459" y="3235036"/>
              <a:ext cx="11835046" cy="1574801"/>
              <a:chOff x="186459" y="3235036"/>
              <a:chExt cx="11835046" cy="1574801"/>
            </a:xfrm>
          </p:grpSpPr>
          <p:graphicFrame>
            <p:nvGraphicFramePr>
              <p:cNvPr id="4" name="Object 3"/>
              <p:cNvGraphicFramePr>
                <a:graphicFrameLocks noChangeAspect="1"/>
              </p:cNvGraphicFramePr>
              <p:nvPr>
                <p:extLst>
                  <p:ext uri="{D42A27DB-BD31-4B8C-83A1-F6EECF244321}">
                    <p14:modId xmlns:p14="http://schemas.microsoft.com/office/powerpoint/2010/main" val="3700718847"/>
                  </p:ext>
                </p:extLst>
              </p:nvPr>
            </p:nvGraphicFramePr>
            <p:xfrm>
              <a:off x="186459" y="3235036"/>
              <a:ext cx="11835046" cy="1574801"/>
            </p:xfrm>
            <a:graphic>
              <a:graphicData uri="http://schemas.openxmlformats.org/presentationml/2006/ole">
                <mc:AlternateContent xmlns:mc="http://schemas.openxmlformats.org/markup-compatibility/2006">
                  <mc:Choice xmlns:v="urn:schemas-microsoft-com:vml" Requires="v">
                    <p:oleObj r:id="rId6" imgW="9717480" imgH="1295640" progId="">
                      <p:embed/>
                    </p:oleObj>
                  </mc:Choice>
                  <mc:Fallback>
                    <p:oleObj r:id="rId6" imgW="9717480" imgH="129564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459" y="3235036"/>
                            <a:ext cx="11835046" cy="1574801"/>
                          </a:xfrm>
                          <a:prstGeom prst="rect">
                            <a:avLst/>
                          </a:prstGeom>
                          <a:solidFill>
                            <a:schemeClr val="tx1"/>
                          </a:solidFill>
                        </p:spPr>
                      </p:pic>
                    </p:oleObj>
                  </mc:Fallback>
                </mc:AlternateContent>
              </a:graphicData>
            </a:graphic>
          </p:graphicFrame>
          <p:sp>
            <p:nvSpPr>
              <p:cNvPr id="6" name="Rectangle 5">
                <a:extLst>
                  <a:ext uri="{FF2B5EF4-FFF2-40B4-BE49-F238E27FC236}">
                    <a16:creationId xmlns:a16="http://schemas.microsoft.com/office/drawing/2014/main" id="{BB18306B-7B54-4A59-BF72-7B283D062FD0}"/>
                  </a:ext>
                </a:extLst>
              </p:cNvPr>
              <p:cNvSpPr/>
              <p:nvPr/>
            </p:nvSpPr>
            <p:spPr>
              <a:xfrm>
                <a:off x="11584172" y="3779874"/>
                <a:ext cx="180754" cy="2658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2" name="Straight Connector 11">
              <a:extLst>
                <a:ext uri="{FF2B5EF4-FFF2-40B4-BE49-F238E27FC236}">
                  <a16:creationId xmlns:a16="http://schemas.microsoft.com/office/drawing/2014/main" id="{E89BE6C2-46BB-47C0-A2A9-49B866C9B812}"/>
                </a:ext>
              </a:extLst>
            </p:cNvPr>
            <p:cNvCxnSpPr>
              <a:cxnSpLocks/>
            </p:cNvCxnSpPr>
            <p:nvPr/>
          </p:nvCxnSpPr>
          <p:spPr>
            <a:xfrm>
              <a:off x="11584172" y="3949993"/>
              <a:ext cx="350875" cy="10633"/>
            </a:xfrm>
            <a:prstGeom prst="line">
              <a:avLst/>
            </a:prstGeom>
            <a:ln w="19050"/>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23C3B1F0-18F9-487A-B17C-BB6473BC8A1D}"/>
              </a:ext>
            </a:extLst>
          </p:cNvPr>
          <p:cNvSpPr/>
          <p:nvPr/>
        </p:nvSpPr>
        <p:spPr>
          <a:xfrm>
            <a:off x="6648138" y="1413165"/>
            <a:ext cx="5116788" cy="1573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8E0A7A6E-1877-44E4-A563-3F0918F3285F}"/>
              </a:ext>
            </a:extLst>
          </p:cNvPr>
          <p:cNvSpPr/>
          <p:nvPr/>
        </p:nvSpPr>
        <p:spPr>
          <a:xfrm>
            <a:off x="6904717" y="3235036"/>
            <a:ext cx="5116788" cy="1573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A4248282-A02B-455A-8072-D9D550CD2DF8}"/>
              </a:ext>
            </a:extLst>
          </p:cNvPr>
          <p:cNvSpPr/>
          <p:nvPr/>
        </p:nvSpPr>
        <p:spPr>
          <a:xfrm>
            <a:off x="5943601" y="4969239"/>
            <a:ext cx="5892534" cy="157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74714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xit" presetSubtype="32" fill="hold" grpId="0" nodeType="clickEffect">
                                  <p:stCondLst>
                                    <p:cond delay="0"/>
                                  </p:stCondLst>
                                  <p:childTnLst>
                                    <p:animEffect transition="out" filter="circle(out)">
                                      <p:cBhvr>
                                        <p:cTn id="24" dur="2000"/>
                                        <p:tgtEl>
                                          <p:spTgt spid="11"/>
                                        </p:tgtEl>
                                      </p:cBhvr>
                                    </p:animEffect>
                                    <p:set>
                                      <p:cBhvr>
                                        <p:cTn id="25" dur="1" fill="hold">
                                          <p:stCondLst>
                                            <p:cond delay="19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xit" presetSubtype="32" fill="hold" grpId="0" nodeType="clickEffect">
                                  <p:stCondLst>
                                    <p:cond delay="0"/>
                                  </p:stCondLst>
                                  <p:childTnLst>
                                    <p:animEffect transition="out" filter="circle(out)">
                                      <p:cBhvr>
                                        <p:cTn id="35" dur="2000"/>
                                        <p:tgtEl>
                                          <p:spTgt spid="15"/>
                                        </p:tgtEl>
                                      </p:cBhvr>
                                    </p:animEffect>
                                    <p:set>
                                      <p:cBhvr>
                                        <p:cTn id="36" dur="1" fill="hold">
                                          <p:stCondLst>
                                            <p:cond delay="1999"/>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xit" presetSubtype="32" fill="hold" grpId="0" nodeType="clickEffect">
                                  <p:stCondLst>
                                    <p:cond delay="0"/>
                                  </p:stCondLst>
                                  <p:childTnLst>
                                    <p:animEffect transition="out" filter="circle(out)">
                                      <p:cBhvr>
                                        <p:cTn id="46" dur="2000"/>
                                        <p:tgtEl>
                                          <p:spTgt spid="16"/>
                                        </p:tgtEl>
                                      </p:cBhvr>
                                    </p:animEffect>
                                    <p:set>
                                      <p:cBhvr>
                                        <p:cTn id="47"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animBg="1"/>
      <p:bldP spid="15" grpId="0" animBg="1"/>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4639" y="-65467"/>
            <a:ext cx="11007436" cy="10006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Determine the monomers that produced the following polymers.	</a:t>
            </a:r>
          </a:p>
        </p:txBody>
      </p:sp>
      <p:graphicFrame>
        <p:nvGraphicFramePr>
          <p:cNvPr id="3" name="Object 2"/>
          <p:cNvGraphicFramePr>
            <a:graphicFrameLocks noChangeAspect="1"/>
          </p:cNvGraphicFramePr>
          <p:nvPr>
            <p:extLst>
              <p:ext uri="{D42A27DB-BD31-4B8C-83A1-F6EECF244321}">
                <p14:modId xmlns:p14="http://schemas.microsoft.com/office/powerpoint/2010/main" val="270102410"/>
              </p:ext>
            </p:extLst>
          </p:nvPr>
        </p:nvGraphicFramePr>
        <p:xfrm>
          <a:off x="127865" y="896791"/>
          <a:ext cx="11695426" cy="1347644"/>
        </p:xfrm>
        <a:graphic>
          <a:graphicData uri="http://schemas.openxmlformats.org/presentationml/2006/ole">
            <mc:AlternateContent xmlns:mc="http://schemas.openxmlformats.org/markup-compatibility/2006">
              <mc:Choice xmlns:v="urn:schemas-microsoft-com:vml" Requires="v">
                <p:oleObj r:id="rId2" imgW="9044280" imgH="1041480" progId="">
                  <p:embed/>
                </p:oleObj>
              </mc:Choice>
              <mc:Fallback>
                <p:oleObj r:id="rId2" imgW="9044280" imgH="10414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 y="896791"/>
                        <a:ext cx="11695426" cy="1347644"/>
                      </a:xfrm>
                      <a:prstGeom prst="rect">
                        <a:avLst/>
                      </a:prstGeom>
                      <a:solidFill>
                        <a:schemeClr val="tx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48641694"/>
              </p:ext>
            </p:extLst>
          </p:nvPr>
        </p:nvGraphicFramePr>
        <p:xfrm>
          <a:off x="120942" y="2306786"/>
          <a:ext cx="11719192" cy="1398011"/>
        </p:xfrm>
        <a:graphic>
          <a:graphicData uri="http://schemas.openxmlformats.org/presentationml/2006/ole">
            <mc:AlternateContent xmlns:mc="http://schemas.openxmlformats.org/markup-compatibility/2006">
              <mc:Choice xmlns:v="urn:schemas-microsoft-com:vml" Requires="v">
                <p:oleObj r:id="rId4" imgW="8853840" imgH="1054440" progId="">
                  <p:embed/>
                </p:oleObj>
              </mc:Choice>
              <mc:Fallback>
                <p:oleObj r:id="rId4" imgW="8853840" imgH="10544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42" y="2306786"/>
                        <a:ext cx="11719192" cy="1398011"/>
                      </a:xfrm>
                      <a:prstGeom prst="rect">
                        <a:avLst/>
                      </a:prstGeom>
                      <a:solidFill>
                        <a:schemeClr val="tx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16720411"/>
              </p:ext>
            </p:extLst>
          </p:nvPr>
        </p:nvGraphicFramePr>
        <p:xfrm>
          <a:off x="127865" y="3767148"/>
          <a:ext cx="11713035" cy="1247973"/>
        </p:xfrm>
        <a:graphic>
          <a:graphicData uri="http://schemas.openxmlformats.org/presentationml/2006/ole">
            <mc:AlternateContent xmlns:mc="http://schemas.openxmlformats.org/markup-compatibility/2006">
              <mc:Choice xmlns:v="urn:schemas-microsoft-com:vml" Requires="v">
                <p:oleObj r:id="rId6" imgW="9425520" imgH="1003680" progId="">
                  <p:embed/>
                </p:oleObj>
              </mc:Choice>
              <mc:Fallback>
                <p:oleObj r:id="rId6" imgW="9425520" imgH="100368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865" y="3767148"/>
                        <a:ext cx="11713035" cy="1247973"/>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72572138"/>
              </p:ext>
            </p:extLst>
          </p:nvPr>
        </p:nvGraphicFramePr>
        <p:xfrm>
          <a:off x="108674" y="5181600"/>
          <a:ext cx="12014051" cy="1192213"/>
        </p:xfrm>
        <a:graphic>
          <a:graphicData uri="http://schemas.openxmlformats.org/presentationml/2006/ole">
            <mc:AlternateContent xmlns:mc="http://schemas.openxmlformats.org/markup-compatibility/2006">
              <mc:Choice xmlns:v="urn:schemas-microsoft-com:vml" Requires="v">
                <p:oleObj r:id="rId8" imgW="10263960" imgH="1016280" progId="">
                  <p:embed/>
                </p:oleObj>
              </mc:Choice>
              <mc:Fallback>
                <p:oleObj r:id="rId8" imgW="10263960" imgH="1016280" progId="">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674" y="5181600"/>
                        <a:ext cx="12014051" cy="119221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4057607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9664" y="77878"/>
            <a:ext cx="12032671" cy="645241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PROTEINS</a:t>
            </a:r>
          </a:p>
          <a:p>
            <a:pPr lvl="0"/>
            <a:r>
              <a:rPr lang="en-AU" sz="2800" b="1" dirty="0">
                <a:solidFill>
                  <a:srgbClr val="FFFF00"/>
                </a:solidFill>
              </a:rPr>
              <a:t>Natural polymers formed through the combination of                      -amino acids (condensation polymerisation). </a:t>
            </a:r>
          </a:p>
          <a:p>
            <a:pPr lvl="0"/>
            <a:r>
              <a:rPr lang="en-AU" sz="2800" b="1" dirty="0">
                <a:solidFill>
                  <a:srgbClr val="FFFF00"/>
                </a:solidFill>
              </a:rPr>
              <a:t>The link that forms between the amino functional group of one     -amino acid and the carboxylic acid functional group of another -amino acid is called a peptide link.</a:t>
            </a:r>
          </a:p>
          <a:p>
            <a:endParaRPr lang="en-AU" sz="3600" b="1" dirty="0">
              <a:solidFill>
                <a:srgbClr val="FFFF00"/>
              </a:solidFill>
            </a:endParaRPr>
          </a:p>
        </p:txBody>
      </p:sp>
      <p:graphicFrame>
        <p:nvGraphicFramePr>
          <p:cNvPr id="2" name="Object 1">
            <a:extLst>
              <a:ext uri="{FF2B5EF4-FFF2-40B4-BE49-F238E27FC236}">
                <a16:creationId xmlns:a16="http://schemas.microsoft.com/office/drawing/2014/main" id="{35C9DED0-B068-4C65-BB70-FC1BEB2641D7}"/>
              </a:ext>
            </a:extLst>
          </p:cNvPr>
          <p:cNvGraphicFramePr>
            <a:graphicFrameLocks noChangeAspect="1"/>
          </p:cNvGraphicFramePr>
          <p:nvPr>
            <p:extLst>
              <p:ext uri="{D42A27DB-BD31-4B8C-83A1-F6EECF244321}">
                <p14:modId xmlns:p14="http://schemas.microsoft.com/office/powerpoint/2010/main" val="4165680153"/>
              </p:ext>
            </p:extLst>
          </p:nvPr>
        </p:nvGraphicFramePr>
        <p:xfrm>
          <a:off x="519667" y="3429000"/>
          <a:ext cx="11152664" cy="1266886"/>
        </p:xfrm>
        <a:graphic>
          <a:graphicData uri="http://schemas.openxmlformats.org/presentationml/2006/ole">
            <mc:AlternateContent xmlns:mc="http://schemas.openxmlformats.org/markup-compatibility/2006">
              <mc:Choice xmlns:v="urn:schemas-microsoft-com:vml" Requires="v">
                <p:oleObj name="ChemSketch" r:id="rId2" imgW="4276440" imgH="464400" progId="ACD.ChemSketch.20">
                  <p:embed/>
                </p:oleObj>
              </mc:Choice>
              <mc:Fallback>
                <p:oleObj name="ChemSketch" r:id="rId2" imgW="4276440" imgH="464400" progId="ACD.ChemSketch.20">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r="48376" b="46129"/>
                      <a:stretch>
                        <a:fillRect/>
                      </a:stretch>
                    </p:blipFill>
                    <p:spPr bwMode="auto">
                      <a:xfrm>
                        <a:off x="519667" y="3429000"/>
                        <a:ext cx="11152664" cy="1266886"/>
                      </a:xfrm>
                      <a:prstGeom prst="rect">
                        <a:avLst/>
                      </a:prstGeom>
                      <a:solidFill>
                        <a:schemeClr val="tx1"/>
                      </a:solidFill>
                    </p:spPr>
                  </p:pic>
                </p:oleObj>
              </mc:Fallback>
            </mc:AlternateContent>
          </a:graphicData>
        </a:graphic>
      </p:graphicFrame>
      <p:grpSp>
        <p:nvGrpSpPr>
          <p:cNvPr id="9" name="Group 8">
            <a:extLst>
              <a:ext uri="{FF2B5EF4-FFF2-40B4-BE49-F238E27FC236}">
                <a16:creationId xmlns:a16="http://schemas.microsoft.com/office/drawing/2014/main" id="{DF32479E-9718-4E94-B3B5-AAAF2F059AC3}"/>
              </a:ext>
            </a:extLst>
          </p:cNvPr>
          <p:cNvGrpSpPr/>
          <p:nvPr/>
        </p:nvGrpSpPr>
        <p:grpSpPr>
          <a:xfrm>
            <a:off x="6832321" y="3238747"/>
            <a:ext cx="2612546" cy="2805036"/>
            <a:chOff x="6832321" y="3238747"/>
            <a:chExt cx="2612546" cy="2805036"/>
          </a:xfrm>
        </p:grpSpPr>
        <p:sp>
          <p:nvSpPr>
            <p:cNvPr id="3" name="Oval 2">
              <a:extLst>
                <a:ext uri="{FF2B5EF4-FFF2-40B4-BE49-F238E27FC236}">
                  <a16:creationId xmlns:a16="http://schemas.microsoft.com/office/drawing/2014/main" id="{40C2C391-294B-48F7-B479-6903C2FC0D5D}"/>
                </a:ext>
              </a:extLst>
            </p:cNvPr>
            <p:cNvSpPr/>
            <p:nvPr/>
          </p:nvSpPr>
          <p:spPr>
            <a:xfrm>
              <a:off x="8064418" y="3238747"/>
              <a:ext cx="1380449" cy="13096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Arrow Connector 5">
              <a:extLst>
                <a:ext uri="{FF2B5EF4-FFF2-40B4-BE49-F238E27FC236}">
                  <a16:creationId xmlns:a16="http://schemas.microsoft.com/office/drawing/2014/main" id="{56D10846-C43B-4C43-8ADC-A5CA3C81D900}"/>
                </a:ext>
              </a:extLst>
            </p:cNvPr>
            <p:cNvCxnSpPr>
              <a:cxnSpLocks/>
            </p:cNvCxnSpPr>
            <p:nvPr/>
          </p:nvCxnSpPr>
          <p:spPr>
            <a:xfrm flipV="1">
              <a:off x="7734054" y="4462715"/>
              <a:ext cx="566338" cy="11503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4B2F81-ABD1-4428-A298-6869610BA1B6}"/>
                </a:ext>
              </a:extLst>
            </p:cNvPr>
            <p:cNvSpPr txBox="1"/>
            <p:nvPr/>
          </p:nvSpPr>
          <p:spPr>
            <a:xfrm>
              <a:off x="6832321" y="5582118"/>
              <a:ext cx="1922321" cy="461665"/>
            </a:xfrm>
            <a:prstGeom prst="rect">
              <a:avLst/>
            </a:prstGeom>
            <a:noFill/>
          </p:spPr>
          <p:txBody>
            <a:bodyPr wrap="none" rtlCol="0">
              <a:spAutoFit/>
            </a:bodyPr>
            <a:lstStyle/>
            <a:p>
              <a:r>
                <a:rPr lang="en-US" sz="2400" b="1" dirty="0">
                  <a:solidFill>
                    <a:srgbClr val="FFFF00"/>
                  </a:solidFill>
                </a:rPr>
                <a:t>Peptide link</a:t>
              </a:r>
              <a:endParaRPr lang="en-AU" b="1" dirty="0">
                <a:solidFill>
                  <a:srgbClr val="FFFF00"/>
                </a:solidFill>
              </a:endParaRPr>
            </a:p>
          </p:txBody>
        </p:sp>
      </p:grpSp>
      <p:grpSp>
        <p:nvGrpSpPr>
          <p:cNvPr id="14" name="Group 13">
            <a:extLst>
              <a:ext uri="{FF2B5EF4-FFF2-40B4-BE49-F238E27FC236}">
                <a16:creationId xmlns:a16="http://schemas.microsoft.com/office/drawing/2014/main" id="{88757A82-EF28-493D-BB49-FE1BE720C138}"/>
              </a:ext>
            </a:extLst>
          </p:cNvPr>
          <p:cNvGrpSpPr/>
          <p:nvPr/>
        </p:nvGrpSpPr>
        <p:grpSpPr>
          <a:xfrm>
            <a:off x="8477373" y="3869977"/>
            <a:ext cx="2630913" cy="2244557"/>
            <a:chOff x="8477373" y="3869977"/>
            <a:chExt cx="2630913" cy="2244557"/>
          </a:xfrm>
        </p:grpSpPr>
        <p:sp>
          <p:nvSpPr>
            <p:cNvPr id="4" name="Oval 3">
              <a:extLst>
                <a:ext uri="{FF2B5EF4-FFF2-40B4-BE49-F238E27FC236}">
                  <a16:creationId xmlns:a16="http://schemas.microsoft.com/office/drawing/2014/main" id="{1B718CDF-A619-4ACF-8A09-6BAA49306E90}"/>
                </a:ext>
              </a:extLst>
            </p:cNvPr>
            <p:cNvSpPr/>
            <p:nvPr/>
          </p:nvSpPr>
          <p:spPr>
            <a:xfrm>
              <a:off x="8477373" y="3869977"/>
              <a:ext cx="471948" cy="330364"/>
            </a:xfrm>
            <a:prstGeom prst="ellipse">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Arrow Connector 11">
              <a:extLst>
                <a:ext uri="{FF2B5EF4-FFF2-40B4-BE49-F238E27FC236}">
                  <a16:creationId xmlns:a16="http://schemas.microsoft.com/office/drawing/2014/main" id="{2A24BB09-8E00-49AF-ACB2-1D93707BF58F}"/>
                </a:ext>
              </a:extLst>
            </p:cNvPr>
            <p:cNvCxnSpPr/>
            <p:nvPr/>
          </p:nvCxnSpPr>
          <p:spPr>
            <a:xfrm flipH="1" flipV="1">
              <a:off x="8843133" y="4200341"/>
              <a:ext cx="601734" cy="1498436"/>
            </a:xfrm>
            <a:prstGeom prst="straightConnector1">
              <a:avLst/>
            </a:prstGeom>
            <a:ln w="38100">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E5001B-934D-4D5B-8BC1-3D3735BF6543}"/>
                </a:ext>
              </a:extLst>
            </p:cNvPr>
            <p:cNvSpPr txBox="1"/>
            <p:nvPr/>
          </p:nvSpPr>
          <p:spPr>
            <a:xfrm>
              <a:off x="8907042" y="5652869"/>
              <a:ext cx="2201244" cy="461665"/>
            </a:xfrm>
            <a:prstGeom prst="rect">
              <a:avLst/>
            </a:prstGeom>
            <a:noFill/>
          </p:spPr>
          <p:txBody>
            <a:bodyPr wrap="none" rtlCol="0">
              <a:spAutoFit/>
            </a:bodyPr>
            <a:lstStyle/>
            <a:p>
              <a:r>
                <a:rPr lang="en-US" sz="2400" b="1" dirty="0">
                  <a:solidFill>
                    <a:srgbClr val="FFFF00"/>
                  </a:solidFill>
                </a:rPr>
                <a:t>Peptide bond</a:t>
              </a:r>
              <a:endParaRPr lang="en-AU" b="1" dirty="0">
                <a:solidFill>
                  <a:srgbClr val="FFFF00"/>
                </a:solidFill>
              </a:endParaRPr>
            </a:p>
          </p:txBody>
        </p:sp>
      </p:grpSp>
    </p:spTree>
    <p:extLst>
      <p:ext uri="{BB962C8B-B14F-4D97-AF65-F5344CB8AC3E}">
        <p14:creationId xmlns:p14="http://schemas.microsoft.com/office/powerpoint/2010/main" val="19937732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03" y="56502"/>
            <a:ext cx="10593238" cy="885607"/>
          </a:xfrm>
        </p:spPr>
        <p:txBody>
          <a:bodyPr>
            <a:noAutofit/>
          </a:bodyPr>
          <a:lstStyle/>
          <a:p>
            <a:pPr marL="0" lvl="0" indent="0">
              <a:buNone/>
            </a:pPr>
            <a:r>
              <a:rPr lang="en-AU" sz="2800" b="1" dirty="0">
                <a:solidFill>
                  <a:srgbClr val="FFFF00"/>
                </a:solidFill>
              </a:rPr>
              <a:t>For example: C</a:t>
            </a:r>
            <a:r>
              <a:rPr lang="en-AU" sz="2800" b="1" baseline="-25000" dirty="0">
                <a:solidFill>
                  <a:srgbClr val="FFFF00"/>
                </a:solidFill>
              </a:rPr>
              <a:t>4</a:t>
            </a:r>
            <a:r>
              <a:rPr lang="en-AU" sz="2800" b="1" dirty="0">
                <a:solidFill>
                  <a:srgbClr val="FFFF00"/>
                </a:solidFill>
              </a:rPr>
              <a:t>H</a:t>
            </a:r>
            <a:r>
              <a:rPr lang="en-AU" sz="2800" b="1" baseline="-25000" dirty="0">
                <a:solidFill>
                  <a:srgbClr val="FFFF00"/>
                </a:solidFill>
              </a:rPr>
              <a:t>10</a:t>
            </a:r>
            <a:endParaRPr lang="en-AU" sz="36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832944063"/>
              </p:ext>
            </p:extLst>
          </p:nvPr>
        </p:nvGraphicFramePr>
        <p:xfrm>
          <a:off x="1201489" y="654128"/>
          <a:ext cx="3838348" cy="856095"/>
        </p:xfrm>
        <a:graphic>
          <a:graphicData uri="http://schemas.openxmlformats.org/presentationml/2006/ole">
            <mc:AlternateContent xmlns:mc="http://schemas.openxmlformats.org/markup-compatibility/2006">
              <mc:Choice xmlns:v="urn:schemas-microsoft-com:vml" Requires="v">
                <p:oleObj r:id="rId2" imgW="2883600" imgH="648000" progId="">
                  <p:embed/>
                </p:oleObj>
              </mc:Choice>
              <mc:Fallback>
                <p:oleObj r:id="rId2" imgW="2883600" imgH="64800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489" y="654128"/>
                        <a:ext cx="3838348" cy="856095"/>
                      </a:xfrm>
                      <a:prstGeom prst="rect">
                        <a:avLst/>
                      </a:prstGeom>
                      <a:solidFill>
                        <a:schemeClr val="tx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842541008"/>
              </p:ext>
            </p:extLst>
          </p:nvPr>
        </p:nvGraphicFramePr>
        <p:xfrm>
          <a:off x="5965556" y="260743"/>
          <a:ext cx="2667576" cy="1371400"/>
        </p:xfrm>
        <a:graphic>
          <a:graphicData uri="http://schemas.openxmlformats.org/presentationml/2006/ole">
            <mc:AlternateContent xmlns:mc="http://schemas.openxmlformats.org/markup-compatibility/2006">
              <mc:Choice xmlns:v="urn:schemas-microsoft-com:vml" Requires="v">
                <p:oleObj r:id="rId4" imgW="1956240" imgH="1003680" progId="">
                  <p:embed/>
                </p:oleObj>
              </mc:Choice>
              <mc:Fallback>
                <p:oleObj r:id="rId4" imgW="1956240" imgH="100368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5556" y="260743"/>
                        <a:ext cx="2667576" cy="1371400"/>
                      </a:xfrm>
                      <a:prstGeom prst="rect">
                        <a:avLst/>
                      </a:prstGeom>
                      <a:solidFill>
                        <a:schemeClr val="tx1"/>
                      </a:solidFill>
                    </p:spPr>
                  </p:pic>
                </p:oleObj>
              </mc:Fallback>
            </mc:AlternateContent>
          </a:graphicData>
        </a:graphic>
      </p:graphicFrame>
      <p:sp>
        <p:nvSpPr>
          <p:cNvPr id="12" name="Content Placeholder 2"/>
          <p:cNvSpPr txBox="1">
            <a:spLocks/>
          </p:cNvSpPr>
          <p:nvPr/>
        </p:nvSpPr>
        <p:spPr>
          <a:xfrm>
            <a:off x="11503" y="1752600"/>
            <a:ext cx="12132006" cy="51054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Intermolecular forces present in alkanes</a:t>
            </a:r>
            <a:r>
              <a:rPr lang="en-AU" sz="2800" b="1" dirty="0">
                <a:solidFill>
                  <a:srgbClr val="00FF00"/>
                </a:solidFill>
              </a:rPr>
              <a:t> are dispersion forces (if there is a halogen present, dipole-dipole forces are then also present). </a:t>
            </a:r>
            <a:r>
              <a:rPr lang="en-AU" sz="2800" b="1" dirty="0">
                <a:solidFill>
                  <a:srgbClr val="FFFF00"/>
                </a:solidFill>
              </a:rPr>
              <a:t>Dispersion forces are weak intermolecular forces that occur in non-polar species due to the formation of temporary dipoles which then induce temporary dipoles in the surrounding species.</a:t>
            </a:r>
          </a:p>
          <a:p>
            <a:pPr marL="0" indent="0">
              <a:buNone/>
            </a:pPr>
            <a:endParaRPr lang="en-AU" sz="2800" b="1" dirty="0">
              <a:solidFill>
                <a:srgbClr val="FFFF00"/>
              </a:solidFill>
            </a:endParaRPr>
          </a:p>
          <a:p>
            <a:r>
              <a:rPr lang="en-AU" sz="2800" b="1" dirty="0">
                <a:solidFill>
                  <a:srgbClr val="FFFF00"/>
                </a:solidFill>
              </a:rPr>
              <a:t>The longer the alkane, </a:t>
            </a:r>
            <a:r>
              <a:rPr lang="en-AU" sz="2800" b="1" dirty="0">
                <a:solidFill>
                  <a:srgbClr val="00FF00"/>
                </a:solidFill>
              </a:rPr>
              <a:t>the greater the dispersion forces (due to increased number of electrons)</a:t>
            </a:r>
            <a:r>
              <a:rPr lang="en-AU" sz="2800" b="1" dirty="0">
                <a:solidFill>
                  <a:srgbClr val="FFFF00"/>
                </a:solidFill>
              </a:rPr>
              <a:t>. Straight chain alkanes possess stronger dispersion forces than branched alkanes as their shape allows maximum surface contact between the molecules.</a:t>
            </a:r>
          </a:p>
          <a:p>
            <a:pPr marL="0" indent="0">
              <a:buNone/>
            </a:pPr>
            <a:endParaRPr lang="en-AU" sz="2800" b="1" dirty="0">
              <a:solidFill>
                <a:srgbClr val="FFFF00"/>
              </a:solidFill>
            </a:endParaRPr>
          </a:p>
          <a:p>
            <a:endParaRPr lang="en-AU" sz="3600" b="1" dirty="0">
              <a:solidFill>
                <a:srgbClr val="FFFF00"/>
              </a:solidFill>
            </a:endParaRPr>
          </a:p>
        </p:txBody>
      </p:sp>
    </p:spTree>
    <p:extLst>
      <p:ext uri="{BB962C8B-B14F-4D97-AF65-F5344CB8AC3E}">
        <p14:creationId xmlns:p14="http://schemas.microsoft.com/office/powerpoint/2010/main" val="2323386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 calcmode="lin" valueType="num">
                                      <p:cBhvr additive="base">
                                        <p:cTn id="3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4638" y="0"/>
            <a:ext cx="12032671" cy="678872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0"/>
            <a:r>
              <a:rPr lang="en-AU" sz="2800" b="1" dirty="0">
                <a:solidFill>
                  <a:srgbClr val="FFFF00"/>
                </a:solidFill>
              </a:rPr>
              <a:t>When two -amino acids combine, the resulting structure               is sometimes referred to as a dipeptide.</a:t>
            </a:r>
          </a:p>
          <a:p>
            <a:r>
              <a:rPr lang="en-AU" sz="2800" b="1" dirty="0">
                <a:solidFill>
                  <a:srgbClr val="FFFF00"/>
                </a:solidFill>
              </a:rPr>
              <a:t>If more -amino acids then add to the dipeptide, it is referred to as a polypeptide. In general, if more than fifty -amino acids are present in a peptide chain, it is referred to as a protein.</a:t>
            </a:r>
          </a:p>
          <a:p>
            <a:r>
              <a:rPr lang="en-AU" sz="2800" b="1" dirty="0">
                <a:solidFill>
                  <a:srgbClr val="FFFF00"/>
                </a:solidFill>
              </a:rPr>
              <a:t>When writing the structure of proteins it is common to begin (on the left) with a N-terminus (-NH</a:t>
            </a:r>
            <a:r>
              <a:rPr lang="en-AU" sz="2800" b="1" baseline="-25000" dirty="0">
                <a:solidFill>
                  <a:srgbClr val="FFFF00"/>
                </a:solidFill>
              </a:rPr>
              <a:t>2</a:t>
            </a:r>
            <a:r>
              <a:rPr lang="en-AU" sz="2800" b="1" dirty="0">
                <a:solidFill>
                  <a:srgbClr val="FFFF00"/>
                </a:solidFill>
              </a:rPr>
              <a:t> group) and end (on the right) with a C-terminus (-COOH group).</a:t>
            </a:r>
          </a:p>
          <a:p>
            <a:endParaRPr lang="en-US" sz="2800" b="1" dirty="0">
              <a:solidFill>
                <a:srgbClr val="FFFF00"/>
              </a:solidFill>
            </a:endParaRPr>
          </a:p>
          <a:p>
            <a:pPr marL="0" indent="0">
              <a:buNone/>
            </a:pPr>
            <a:endParaRPr lang="en-US" sz="2800" b="1" dirty="0">
              <a:solidFill>
                <a:srgbClr val="FFFF00"/>
              </a:solidFill>
            </a:endParaRPr>
          </a:p>
          <a:p>
            <a:pPr marL="0" indent="0">
              <a:buNone/>
            </a:pPr>
            <a:r>
              <a:rPr lang="en-US" sz="2800" b="1" dirty="0">
                <a:solidFill>
                  <a:srgbClr val="FFFF00"/>
                </a:solidFill>
              </a:rPr>
              <a:t>                                                                   Val-</a:t>
            </a:r>
            <a:r>
              <a:rPr lang="en-US" sz="2800" b="1" dirty="0" err="1">
                <a:solidFill>
                  <a:srgbClr val="FFFF00"/>
                </a:solidFill>
              </a:rPr>
              <a:t>Gly</a:t>
            </a:r>
            <a:r>
              <a:rPr lang="en-US" sz="2800" b="1" dirty="0">
                <a:solidFill>
                  <a:srgbClr val="FFFF00"/>
                </a:solidFill>
              </a:rPr>
              <a:t>-Ser-Ala</a:t>
            </a:r>
          </a:p>
          <a:p>
            <a:pPr marL="0" indent="0">
              <a:buNone/>
            </a:pPr>
            <a:r>
              <a:rPr lang="en-US" sz="2800" b="1" dirty="0">
                <a:solidFill>
                  <a:srgbClr val="FFFF00"/>
                </a:solidFill>
              </a:rPr>
              <a:t>                                                                   </a:t>
            </a:r>
            <a:r>
              <a:rPr lang="en-US" sz="1050" b="1" dirty="0">
                <a:solidFill>
                  <a:srgbClr val="FFFF00"/>
                </a:solidFill>
              </a:rPr>
              <a:t>(Ju 2010)</a:t>
            </a:r>
            <a:endParaRPr lang="en-AU" sz="2800" b="1" dirty="0">
              <a:solidFill>
                <a:srgbClr val="FFFF00"/>
              </a:solidFill>
            </a:endParaRPr>
          </a:p>
          <a:p>
            <a:r>
              <a:rPr lang="en-AU" sz="2800" b="1" dirty="0">
                <a:solidFill>
                  <a:srgbClr val="FFFF00"/>
                </a:solidFill>
              </a:rPr>
              <a:t>There are 20 common -amino acids that occur in most proteins.</a:t>
            </a:r>
          </a:p>
          <a:p>
            <a:endParaRPr lang="en-AU" sz="3600" b="1" dirty="0">
              <a:solidFill>
                <a:srgbClr val="FFFF00"/>
              </a:solidFill>
            </a:endParaRPr>
          </a:p>
        </p:txBody>
      </p:sp>
      <p:pic>
        <p:nvPicPr>
          <p:cNvPr id="3" name="Picture 2" descr="https://upload.wikimedia.org/wikipedia/commons/thumb/0/08/Tetrapeptide_structural_formulae_v.1.png/2880px-Tetrapeptide_structural_formulae_v.1.png">
            <a:extLst>
              <a:ext uri="{FF2B5EF4-FFF2-40B4-BE49-F238E27FC236}">
                <a16:creationId xmlns:a16="http://schemas.microsoft.com/office/drawing/2014/main" id="{3E05A083-970B-4BFE-9302-2C53ECE24F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317" y="3797739"/>
            <a:ext cx="6077243" cy="223026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90100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 calcmode="lin" valueType="num">
                                      <p:cBhvr additive="base">
                                        <p:cTn id="3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 calcmode="lin" valueType="num">
                                      <p:cBhvr additive="base">
                                        <p:cTn id="3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additive="base">
                                        <p:cTn id="4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48141" y="6457026"/>
            <a:ext cx="1099980" cy="254237"/>
          </a:xfrm>
          <a:prstGeom prst="rect">
            <a:avLst/>
          </a:prstGeom>
        </p:spPr>
        <p:txBody>
          <a:bodyPr wrap="none">
            <a:spAutoFit/>
          </a:bodyPr>
          <a:lstStyle/>
          <a:p>
            <a:pPr algn="r">
              <a:lnSpc>
                <a:spcPct val="115000"/>
              </a:lnSpc>
              <a:spcAft>
                <a:spcPts val="0"/>
              </a:spcAft>
              <a:tabLst>
                <a:tab pos="2865755" algn="ctr"/>
                <a:tab pos="5731510" algn="r"/>
                <a:tab pos="457200" algn="l"/>
              </a:tabLst>
            </a:pPr>
            <a:r>
              <a:rPr lang="en-US" sz="1000" b="1" dirty="0">
                <a:solidFill>
                  <a:srgbClr val="FFFF00"/>
                </a:solidFill>
                <a:latin typeface="Arial" panose="020B0604020202020204" pitchFamily="34" charset="0"/>
                <a:ea typeface="Times New Roman" panose="02020603050405020304" pitchFamily="18" charset="0"/>
                <a:cs typeface="Arial" panose="020B0604020202020204" pitchFamily="34" charset="0"/>
              </a:rPr>
              <a:t>(Proteins 2004)</a:t>
            </a:r>
            <a:endParaRPr lang="en-AU" sz="1000" b="1"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987B3839-8364-481A-8FF1-60AF33003BC0}"/>
              </a:ext>
            </a:extLst>
          </p:cNvPr>
          <p:cNvGrpSpPr/>
          <p:nvPr/>
        </p:nvGrpSpPr>
        <p:grpSpPr>
          <a:xfrm>
            <a:off x="878774" y="0"/>
            <a:ext cx="8853054" cy="6858000"/>
            <a:chOff x="878774" y="0"/>
            <a:chExt cx="8853054" cy="6858000"/>
          </a:xfrm>
        </p:grpSpPr>
        <p:pic>
          <p:nvPicPr>
            <p:cNvPr id="3" name="Picture 2" descr="http://www.personal.psu.edu/staff/m/b/mbt102/bisci4online/chemistry/charges.gif"/>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78774" y="0"/>
              <a:ext cx="8853054" cy="6858000"/>
            </a:xfrm>
            <a:prstGeom prst="rect">
              <a:avLst/>
            </a:prstGeom>
            <a:noFill/>
            <a:ln>
              <a:noFill/>
            </a:ln>
          </p:spPr>
        </p:pic>
        <p:sp>
          <p:nvSpPr>
            <p:cNvPr id="4" name="TextBox 3">
              <a:extLst>
                <a:ext uri="{FF2B5EF4-FFF2-40B4-BE49-F238E27FC236}">
                  <a16:creationId xmlns:a16="http://schemas.microsoft.com/office/drawing/2014/main" id="{419AD661-7017-4E7E-B289-4EFE376B9BEA}"/>
                </a:ext>
              </a:extLst>
            </p:cNvPr>
            <p:cNvSpPr txBox="1"/>
            <p:nvPr/>
          </p:nvSpPr>
          <p:spPr>
            <a:xfrm>
              <a:off x="1770320" y="6204098"/>
              <a:ext cx="2185214" cy="338554"/>
            </a:xfrm>
            <a:prstGeom prst="rect">
              <a:avLst/>
            </a:prstGeom>
            <a:solidFill>
              <a:schemeClr val="tx1"/>
            </a:solidFill>
          </p:spPr>
          <p:txBody>
            <a:bodyPr wrap="none" rtlCol="0">
              <a:spAutoFit/>
            </a:bodyPr>
            <a:lstStyle/>
            <a:p>
              <a:r>
                <a:rPr lang="en-US" sz="1600" b="1" dirty="0">
                  <a:solidFill>
                    <a:schemeClr val="bg1"/>
                  </a:solidFill>
                </a:rPr>
                <a:t>Negatively charged</a:t>
              </a:r>
              <a:endParaRPr lang="en-AU" sz="1600" b="1" dirty="0">
                <a:solidFill>
                  <a:schemeClr val="bg1"/>
                </a:solidFill>
              </a:endParaRPr>
            </a:p>
          </p:txBody>
        </p:sp>
        <p:sp>
          <p:nvSpPr>
            <p:cNvPr id="6" name="TextBox 5">
              <a:extLst>
                <a:ext uri="{FF2B5EF4-FFF2-40B4-BE49-F238E27FC236}">
                  <a16:creationId xmlns:a16="http://schemas.microsoft.com/office/drawing/2014/main" id="{666793A0-B5C7-4163-B30C-AB9ACE884A3E}"/>
                </a:ext>
              </a:extLst>
            </p:cNvPr>
            <p:cNvSpPr txBox="1"/>
            <p:nvPr/>
          </p:nvSpPr>
          <p:spPr>
            <a:xfrm>
              <a:off x="4868344" y="6245590"/>
              <a:ext cx="2015295" cy="338554"/>
            </a:xfrm>
            <a:prstGeom prst="rect">
              <a:avLst/>
            </a:prstGeom>
            <a:solidFill>
              <a:schemeClr val="tx1"/>
            </a:solidFill>
          </p:spPr>
          <p:txBody>
            <a:bodyPr wrap="square" rtlCol="0">
              <a:spAutoFit/>
            </a:bodyPr>
            <a:lstStyle/>
            <a:p>
              <a:r>
                <a:rPr lang="en-US" sz="1600" b="1" dirty="0">
                  <a:solidFill>
                    <a:schemeClr val="bg1"/>
                  </a:solidFill>
                </a:rPr>
                <a:t>Positively charged</a:t>
              </a:r>
              <a:endParaRPr lang="en-AU" sz="1600" b="1" dirty="0">
                <a:solidFill>
                  <a:schemeClr val="bg1"/>
                </a:solidFill>
              </a:endParaRPr>
            </a:p>
          </p:txBody>
        </p:sp>
      </p:grpSp>
    </p:spTree>
    <p:extLst>
      <p:ext uri="{BB962C8B-B14F-4D97-AF65-F5344CB8AC3E}">
        <p14:creationId xmlns:p14="http://schemas.microsoft.com/office/powerpoint/2010/main" val="26093851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0" y="3044877"/>
            <a:ext cx="7114307" cy="4533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FFFF00"/>
                </a:solidFill>
              </a:rPr>
              <a:t>Proteins possess four levels of structure.</a:t>
            </a:r>
            <a:endParaRPr lang="en-AU" sz="4400" b="1" dirty="0">
              <a:solidFill>
                <a:srgbClr val="FFFF00"/>
              </a:solidFill>
            </a:endParaRPr>
          </a:p>
        </p:txBody>
      </p:sp>
      <p:pic>
        <p:nvPicPr>
          <p:cNvPr id="3" name="Picture 2" descr="http://www.particlesciences.com/images/tb/levels-of-protein-structure.jpg"/>
          <p:cNvPicPr/>
          <p:nvPr/>
        </p:nvPicPr>
        <p:blipFill>
          <a:blip r:embed="rId2">
            <a:extLst>
              <a:ext uri="{28A0092B-C50C-407E-A947-70E740481C1C}">
                <a14:useLocalDpi xmlns:a14="http://schemas.microsoft.com/office/drawing/2010/main" val="0"/>
              </a:ext>
            </a:extLst>
          </a:blip>
          <a:srcRect/>
          <a:stretch>
            <a:fillRect/>
          </a:stretch>
        </p:blipFill>
        <p:spPr bwMode="auto">
          <a:xfrm>
            <a:off x="7003473" y="10730"/>
            <a:ext cx="5115674" cy="6847269"/>
          </a:xfrm>
          <a:prstGeom prst="rect">
            <a:avLst/>
          </a:prstGeom>
          <a:noFill/>
          <a:ln>
            <a:noFill/>
          </a:ln>
        </p:spPr>
      </p:pic>
      <p:sp>
        <p:nvSpPr>
          <p:cNvPr id="2" name="Rectangle 1"/>
          <p:cNvSpPr/>
          <p:nvPr/>
        </p:nvSpPr>
        <p:spPr>
          <a:xfrm>
            <a:off x="5486239" y="6528605"/>
            <a:ext cx="1435008" cy="246221"/>
          </a:xfrm>
          <a:prstGeom prst="rect">
            <a:avLst/>
          </a:prstGeom>
        </p:spPr>
        <p:txBody>
          <a:bodyPr wrap="none">
            <a:spAutoFit/>
          </a:bodyPr>
          <a:lstStyle/>
          <a:p>
            <a:r>
              <a:rPr lang="en-US" sz="1000" b="1" dirty="0">
                <a:solidFill>
                  <a:srgbClr val="FFFF00"/>
                </a:solidFill>
                <a:latin typeface="Calibri" panose="020F0502020204030204" pitchFamily="34" charset="0"/>
                <a:ea typeface="Calibri" panose="020F0502020204030204" pitchFamily="34" charset="0"/>
                <a:cs typeface="Arial" panose="020B0604020202020204" pitchFamily="34" charset="0"/>
              </a:rPr>
              <a:t>(Particle Sciences 2009)</a:t>
            </a:r>
            <a:endParaRPr lang="en-AU" b="1" dirty="0">
              <a:solidFill>
                <a:srgbClr val="FFFF00"/>
              </a:solidFill>
            </a:endParaRPr>
          </a:p>
        </p:txBody>
      </p:sp>
    </p:spTree>
    <p:extLst>
      <p:ext uri="{BB962C8B-B14F-4D97-AF65-F5344CB8AC3E}">
        <p14:creationId xmlns:p14="http://schemas.microsoft.com/office/powerpoint/2010/main" val="16268028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0" y="10734"/>
            <a:ext cx="12108873" cy="17695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Primary structure</a:t>
            </a:r>
          </a:p>
          <a:p>
            <a:r>
              <a:rPr lang="en-AU" sz="2800" b="1" dirty="0">
                <a:solidFill>
                  <a:srgbClr val="FFFF00"/>
                </a:solidFill>
              </a:rPr>
              <a:t>This is the specific linear sequence of the individual                         -amino acids in the protein.</a:t>
            </a:r>
            <a:endParaRPr lang="en-AU" sz="5400" b="1" dirty="0">
              <a:solidFill>
                <a:srgbClr val="FFFF00"/>
              </a:solidFill>
            </a:endParaRPr>
          </a:p>
        </p:txBody>
      </p:sp>
      <p:pic>
        <p:nvPicPr>
          <p:cNvPr id="6" name="Picture 5" descr="https://www2.chemistry.msu.edu/faculty/reusch/virttxtjml/Images3/undeca1.gif"/>
          <p:cNvPicPr/>
          <p:nvPr/>
        </p:nvPicPr>
        <p:blipFill rotWithShape="1">
          <a:blip r:embed="rId2">
            <a:extLst>
              <a:ext uri="{28A0092B-C50C-407E-A947-70E740481C1C}">
                <a14:useLocalDpi xmlns:a14="http://schemas.microsoft.com/office/drawing/2010/main" val="0"/>
              </a:ext>
            </a:extLst>
          </a:blip>
          <a:srcRect l="4315" r="4315" b="38520"/>
          <a:stretch/>
        </p:blipFill>
        <p:spPr bwMode="auto">
          <a:xfrm>
            <a:off x="1877291" y="1704109"/>
            <a:ext cx="7848600" cy="4128653"/>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9896982" y="5463430"/>
            <a:ext cx="1000595" cy="261610"/>
          </a:xfrm>
          <a:prstGeom prst="rect">
            <a:avLst/>
          </a:prstGeom>
        </p:spPr>
        <p:txBody>
          <a:bodyPr wrap="none">
            <a:spAutoFit/>
          </a:bodyPr>
          <a:lstStyle/>
          <a:p>
            <a:r>
              <a:rPr lang="en-US" sz="1100" b="1" dirty="0">
                <a:solidFill>
                  <a:srgbClr val="FFFF00"/>
                </a:solidFill>
                <a:latin typeface="Calibri" panose="020F0502020204030204" pitchFamily="34" charset="0"/>
                <a:ea typeface="Calibri" panose="020F0502020204030204" pitchFamily="34" charset="0"/>
                <a:cs typeface="Arial" panose="020B0604020202020204" pitchFamily="34" charset="0"/>
              </a:rPr>
              <a:t>(</a:t>
            </a:r>
            <a:r>
              <a:rPr lang="en-US" sz="1100" b="1" dirty="0" err="1">
                <a:solidFill>
                  <a:srgbClr val="FFFF00"/>
                </a:solidFill>
                <a:latin typeface="Calibri" panose="020F0502020204030204" pitchFamily="34" charset="0"/>
                <a:ea typeface="Calibri" panose="020F0502020204030204" pitchFamily="34" charset="0"/>
                <a:cs typeface="Arial" panose="020B0604020202020204" pitchFamily="34" charset="0"/>
              </a:rPr>
              <a:t>Reusch</a:t>
            </a:r>
            <a:r>
              <a:rPr lang="en-US" sz="1100" b="1" dirty="0">
                <a:solidFill>
                  <a:srgbClr val="FFFF00"/>
                </a:solidFill>
                <a:latin typeface="Calibri" panose="020F0502020204030204" pitchFamily="34" charset="0"/>
                <a:ea typeface="Calibri" panose="020F0502020204030204" pitchFamily="34" charset="0"/>
                <a:cs typeface="Arial" panose="020B0604020202020204" pitchFamily="34" charset="0"/>
              </a:rPr>
              <a:t> 2013)</a:t>
            </a:r>
            <a:endParaRPr lang="en-AU" sz="1100" b="1" dirty="0">
              <a:solidFill>
                <a:srgbClr val="FFFF00"/>
              </a:solidFill>
            </a:endParaRPr>
          </a:p>
        </p:txBody>
      </p:sp>
    </p:spTree>
    <p:extLst>
      <p:ext uri="{BB962C8B-B14F-4D97-AF65-F5344CB8AC3E}">
        <p14:creationId xmlns:p14="http://schemas.microsoft.com/office/powerpoint/2010/main" val="29293185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FE8751F-3158-425F-95B1-62136B05136C}"/>
              </a:ext>
            </a:extLst>
          </p:cNvPr>
          <p:cNvSpPr txBox="1">
            <a:spLocks/>
          </p:cNvSpPr>
          <p:nvPr/>
        </p:nvSpPr>
        <p:spPr>
          <a:xfrm>
            <a:off x="0" y="1121836"/>
            <a:ext cx="12094534" cy="20147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Secondary structure</a:t>
            </a:r>
          </a:p>
          <a:p>
            <a:r>
              <a:rPr lang="en-AU" sz="2800" b="1" dirty="0">
                <a:solidFill>
                  <a:srgbClr val="FFFF00"/>
                </a:solidFill>
              </a:rPr>
              <a:t>The regular arrangements of the various sections of the protein which depend on hydrogen bonding present. Two common protein secondary structures are:</a:t>
            </a:r>
          </a:p>
          <a:p>
            <a:endParaRPr lang="en-AU" sz="2800" b="1" dirty="0">
              <a:solidFill>
                <a:srgbClr val="FFFF00"/>
              </a:solidFill>
            </a:endParaRPr>
          </a:p>
          <a:p>
            <a:r>
              <a:rPr lang="en-AU" sz="2800" b="1" dirty="0">
                <a:solidFill>
                  <a:srgbClr val="FFFF00"/>
                </a:solidFill>
              </a:rPr>
              <a:t>-helix</a:t>
            </a:r>
          </a:p>
          <a:p>
            <a:r>
              <a:rPr lang="en-AU" sz="2800" b="1" dirty="0">
                <a:solidFill>
                  <a:srgbClr val="FFFF00"/>
                </a:solidFill>
              </a:rPr>
              <a:t>β-pleated sheets </a:t>
            </a:r>
            <a:endParaRPr lang="en-AU" sz="2800" dirty="0"/>
          </a:p>
          <a:p>
            <a:endParaRPr lang="en-AU" sz="2800" dirty="0">
              <a:solidFill>
                <a:srgbClr val="FFFF00"/>
              </a:solidFill>
            </a:endParaRPr>
          </a:p>
          <a:p>
            <a:endParaRPr lang="en-AU" sz="2800" b="1" dirty="0">
              <a:solidFill>
                <a:srgbClr val="FFFF00"/>
              </a:solidFill>
            </a:endParaRPr>
          </a:p>
        </p:txBody>
      </p:sp>
    </p:spTree>
    <p:extLst>
      <p:ext uri="{BB962C8B-B14F-4D97-AF65-F5344CB8AC3E}">
        <p14:creationId xmlns:p14="http://schemas.microsoft.com/office/powerpoint/2010/main" val="140200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Alpha Helix">
            <a:hlinkClick r:id="" action="ppaction://media"/>
            <a:extLst>
              <a:ext uri="{FF2B5EF4-FFF2-40B4-BE49-F238E27FC236}">
                <a16:creationId xmlns:a16="http://schemas.microsoft.com/office/drawing/2014/main" id="{CB521136-00C6-4C35-BDB6-77674C351799}"/>
              </a:ext>
            </a:extLst>
          </p:cNvPr>
          <p:cNvPicPr>
            <a:picLocks noGrp="1" noRot="1" noChangeAspect="1"/>
          </p:cNvPicPr>
          <p:nvPr>
            <p:ph idx="1"/>
            <a:videoFile r:link="rId1"/>
          </p:nvPr>
        </p:nvPicPr>
        <p:blipFill>
          <a:blip r:embed="rId3"/>
          <a:stretch>
            <a:fillRect/>
          </a:stretch>
        </p:blipFill>
        <p:spPr>
          <a:xfrm>
            <a:off x="1887279" y="0"/>
            <a:ext cx="9058939" cy="6794202"/>
          </a:xfrm>
          <a:prstGeom prst="rect">
            <a:avLst/>
          </a:prstGeom>
        </p:spPr>
      </p:pic>
      <p:sp>
        <p:nvSpPr>
          <p:cNvPr id="9" name="TextBox 8">
            <a:extLst>
              <a:ext uri="{FF2B5EF4-FFF2-40B4-BE49-F238E27FC236}">
                <a16:creationId xmlns:a16="http://schemas.microsoft.com/office/drawing/2014/main" id="{73937194-CB9C-4966-925D-0EA5C2C455B1}"/>
              </a:ext>
            </a:extLst>
          </p:cNvPr>
          <p:cNvSpPr txBox="1"/>
          <p:nvPr/>
        </p:nvSpPr>
        <p:spPr>
          <a:xfrm>
            <a:off x="66455" y="5805792"/>
            <a:ext cx="1379574" cy="954107"/>
          </a:xfrm>
          <a:prstGeom prst="rect">
            <a:avLst/>
          </a:prstGeom>
          <a:noFill/>
        </p:spPr>
        <p:txBody>
          <a:bodyPr wrap="square">
            <a:spAutoFit/>
          </a:bodyPr>
          <a:lstStyle/>
          <a:p>
            <a:r>
              <a:rPr lang="en-AU" sz="1400" b="1" dirty="0">
                <a:solidFill>
                  <a:srgbClr val="FFFF00"/>
                </a:solidFill>
                <a:hlinkClick r:id="rId4"/>
              </a:rPr>
              <a:t>https://www.youtube.com/watch?v=PeFdl6KmxYM</a:t>
            </a:r>
            <a:endParaRPr lang="en-AU" sz="1400" b="1" dirty="0">
              <a:solidFill>
                <a:srgbClr val="FFFF00"/>
              </a:solidFill>
            </a:endParaRPr>
          </a:p>
        </p:txBody>
      </p:sp>
      <p:sp>
        <p:nvSpPr>
          <p:cNvPr id="6" name="TextBox 5">
            <a:extLst>
              <a:ext uri="{FF2B5EF4-FFF2-40B4-BE49-F238E27FC236}">
                <a16:creationId xmlns:a16="http://schemas.microsoft.com/office/drawing/2014/main" id="{90CA6C54-FFB4-492A-AF83-44C400EDD7C6}"/>
              </a:ext>
            </a:extLst>
          </p:cNvPr>
          <p:cNvSpPr txBox="1"/>
          <p:nvPr/>
        </p:nvSpPr>
        <p:spPr>
          <a:xfrm>
            <a:off x="66455" y="98101"/>
            <a:ext cx="1754372" cy="584775"/>
          </a:xfrm>
          <a:prstGeom prst="rect">
            <a:avLst/>
          </a:prstGeom>
          <a:noFill/>
        </p:spPr>
        <p:txBody>
          <a:bodyPr wrap="square">
            <a:spAutoFit/>
          </a:bodyPr>
          <a:lstStyle/>
          <a:p>
            <a:r>
              <a:rPr lang="en-AU" sz="3200" b="1" dirty="0">
                <a:solidFill>
                  <a:srgbClr val="FFFF00"/>
                </a:solidFill>
              </a:rPr>
              <a:t>-helix</a:t>
            </a:r>
          </a:p>
        </p:txBody>
      </p:sp>
    </p:spTree>
    <p:extLst>
      <p:ext uri="{BB962C8B-B14F-4D97-AF65-F5344CB8AC3E}">
        <p14:creationId xmlns:p14="http://schemas.microsoft.com/office/powerpoint/2010/main" val="266335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 y="10733"/>
            <a:ext cx="11191336" cy="585522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AU" sz="2800" b="1" dirty="0">
              <a:solidFill>
                <a:srgbClr val="FFFF00"/>
              </a:solidFill>
            </a:endParaRPr>
          </a:p>
        </p:txBody>
      </p:sp>
      <p:sp>
        <p:nvSpPr>
          <p:cNvPr id="7" name="Content Placeholder 2"/>
          <p:cNvSpPr txBox="1">
            <a:spLocks/>
          </p:cNvSpPr>
          <p:nvPr/>
        </p:nvSpPr>
        <p:spPr>
          <a:xfrm>
            <a:off x="0" y="847805"/>
            <a:ext cx="7823069" cy="490070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endParaRPr lang="en-AU" sz="2800" b="1" dirty="0">
              <a:solidFill>
                <a:srgbClr val="FFFF00"/>
              </a:solidFill>
            </a:endParaRPr>
          </a:p>
          <a:p>
            <a:pPr>
              <a:buFont typeface="Wingdings" panose="05000000000000000000" pitchFamily="2" charset="2"/>
              <a:buChar char="Ø"/>
            </a:pPr>
            <a:r>
              <a:rPr lang="en-AU" sz="2800" b="1" dirty="0">
                <a:solidFill>
                  <a:srgbClr val="FFFF00"/>
                </a:solidFill>
              </a:rPr>
              <a:t>-helix – interactions within the peptide chain. Hydrogen bonding occurs between a lone pair of electrons from the oxygen in the carbonyl group and the polar hydrogen atom of an amine group. The amine group interacts with the carbonyl group of a peptide bond four amino acids away from it. This produces a right-hand coiled helix.</a:t>
            </a:r>
          </a:p>
        </p:txBody>
      </p:sp>
      <p:pic>
        <p:nvPicPr>
          <p:cNvPr id="8" name="Picture 7" descr="http://www.nslc.wustl.edu/courses/bio2960/labs/02Protein_Structure/a-helix.gif"/>
          <p:cNvPicPr/>
          <p:nvPr/>
        </p:nvPicPr>
        <p:blipFill>
          <a:blip r:embed="rId3">
            <a:extLst>
              <a:ext uri="{28A0092B-C50C-407E-A947-70E740481C1C}">
                <a14:useLocalDpi xmlns:a14="http://schemas.microsoft.com/office/drawing/2010/main" val="0"/>
              </a:ext>
            </a:extLst>
          </a:blip>
          <a:srcRect/>
          <a:stretch>
            <a:fillRect/>
          </a:stretch>
        </p:blipFill>
        <p:spPr bwMode="auto">
          <a:xfrm>
            <a:off x="7740502" y="992038"/>
            <a:ext cx="4228131" cy="5775585"/>
          </a:xfrm>
          <a:prstGeom prst="rect">
            <a:avLst/>
          </a:prstGeom>
          <a:noFill/>
          <a:ln>
            <a:noFill/>
          </a:ln>
        </p:spPr>
      </p:pic>
      <p:sp>
        <p:nvSpPr>
          <p:cNvPr id="3" name="Rectangle 2"/>
          <p:cNvSpPr/>
          <p:nvPr/>
        </p:nvSpPr>
        <p:spPr>
          <a:xfrm>
            <a:off x="6586721" y="6572229"/>
            <a:ext cx="949299" cy="261610"/>
          </a:xfrm>
          <a:prstGeom prst="rect">
            <a:avLst/>
          </a:prstGeom>
        </p:spPr>
        <p:txBody>
          <a:bodyPr wrap="none">
            <a:spAutoFit/>
          </a:bodyPr>
          <a:lstStyle/>
          <a:p>
            <a:r>
              <a:rPr lang="en-AU" sz="1100" b="1" dirty="0">
                <a:solidFill>
                  <a:srgbClr val="FFFF00"/>
                </a:solidFill>
              </a:rPr>
              <a:t>(Cruz 2011)</a:t>
            </a:r>
          </a:p>
        </p:txBody>
      </p:sp>
    </p:spTree>
    <p:extLst>
      <p:ext uri="{BB962C8B-B14F-4D97-AF65-F5344CB8AC3E}">
        <p14:creationId xmlns:p14="http://schemas.microsoft.com/office/powerpoint/2010/main" val="36982343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Amino Acids 8. The beta-pleated sheets secondary structure of Proteins">
            <a:hlinkClick r:id="" action="ppaction://media"/>
            <a:extLst>
              <a:ext uri="{FF2B5EF4-FFF2-40B4-BE49-F238E27FC236}">
                <a16:creationId xmlns:a16="http://schemas.microsoft.com/office/drawing/2014/main" id="{E654AB93-90B3-4513-B4E0-4377E55B3010}"/>
              </a:ext>
            </a:extLst>
          </p:cNvPr>
          <p:cNvPicPr>
            <a:picLocks noGrp="1" noRot="1" noChangeAspect="1"/>
          </p:cNvPicPr>
          <p:nvPr>
            <p:ph idx="1"/>
            <a:videoFile r:link="rId1"/>
          </p:nvPr>
        </p:nvPicPr>
        <p:blipFill>
          <a:blip r:embed="rId3"/>
          <a:stretch>
            <a:fillRect/>
          </a:stretch>
        </p:blipFill>
        <p:spPr>
          <a:xfrm>
            <a:off x="1536405" y="811354"/>
            <a:ext cx="10547053" cy="5958927"/>
          </a:xfrm>
          <a:prstGeom prst="rect">
            <a:avLst/>
          </a:prstGeom>
        </p:spPr>
      </p:pic>
      <p:sp>
        <p:nvSpPr>
          <p:cNvPr id="6" name="TextBox 5">
            <a:extLst>
              <a:ext uri="{FF2B5EF4-FFF2-40B4-BE49-F238E27FC236}">
                <a16:creationId xmlns:a16="http://schemas.microsoft.com/office/drawing/2014/main" id="{FECCB9CC-1B12-40EA-A380-A7BB8C7F273F}"/>
              </a:ext>
            </a:extLst>
          </p:cNvPr>
          <p:cNvSpPr txBox="1"/>
          <p:nvPr/>
        </p:nvSpPr>
        <p:spPr>
          <a:xfrm>
            <a:off x="49175" y="87719"/>
            <a:ext cx="3783862" cy="584775"/>
          </a:xfrm>
          <a:prstGeom prst="rect">
            <a:avLst/>
          </a:prstGeom>
          <a:noFill/>
        </p:spPr>
        <p:txBody>
          <a:bodyPr wrap="square">
            <a:spAutoFit/>
          </a:bodyPr>
          <a:lstStyle/>
          <a:p>
            <a:r>
              <a:rPr lang="en-AU" sz="3200" b="1" dirty="0">
                <a:solidFill>
                  <a:srgbClr val="FFFF00"/>
                </a:solidFill>
              </a:rPr>
              <a:t>β-pleated sheets </a:t>
            </a:r>
            <a:endParaRPr lang="en-AU" sz="3200" dirty="0"/>
          </a:p>
        </p:txBody>
      </p:sp>
      <p:sp>
        <p:nvSpPr>
          <p:cNvPr id="8" name="TextBox 7">
            <a:extLst>
              <a:ext uri="{FF2B5EF4-FFF2-40B4-BE49-F238E27FC236}">
                <a16:creationId xmlns:a16="http://schemas.microsoft.com/office/drawing/2014/main" id="{D4944BD3-F68B-48EB-8302-3CEE7C184B0A}"/>
              </a:ext>
            </a:extLst>
          </p:cNvPr>
          <p:cNvSpPr txBox="1"/>
          <p:nvPr/>
        </p:nvSpPr>
        <p:spPr>
          <a:xfrm>
            <a:off x="108542" y="5574715"/>
            <a:ext cx="1427863" cy="646331"/>
          </a:xfrm>
          <a:prstGeom prst="rect">
            <a:avLst/>
          </a:prstGeom>
          <a:noFill/>
        </p:spPr>
        <p:txBody>
          <a:bodyPr wrap="square">
            <a:spAutoFit/>
          </a:bodyPr>
          <a:lstStyle/>
          <a:p>
            <a:r>
              <a:rPr lang="en-AU" sz="1200" b="1" dirty="0">
                <a:solidFill>
                  <a:srgbClr val="FFFF00"/>
                </a:solidFill>
                <a:hlinkClick r:id="rId4"/>
              </a:rPr>
              <a:t>https://www.youtube.com/watch?v=4SZ-s4Zq_rE</a:t>
            </a:r>
            <a:endParaRPr lang="en-AU" sz="1200" dirty="0"/>
          </a:p>
        </p:txBody>
      </p:sp>
    </p:spTree>
    <p:extLst>
      <p:ext uri="{BB962C8B-B14F-4D97-AF65-F5344CB8AC3E}">
        <p14:creationId xmlns:p14="http://schemas.microsoft.com/office/powerpoint/2010/main" val="41628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4635" y="110838"/>
            <a:ext cx="11021291" cy="37753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AU" sz="2800" b="1" dirty="0">
                <a:solidFill>
                  <a:srgbClr val="FFFF00"/>
                </a:solidFill>
              </a:rPr>
              <a:t>β-pleated sheets – interactions between adjacent </a:t>
            </a:r>
            <a:r>
              <a:rPr lang="en-AU" sz="2800" b="1" dirty="0" err="1">
                <a:solidFill>
                  <a:srgbClr val="FFFF00"/>
                </a:solidFill>
              </a:rPr>
              <a:t>polypetides</a:t>
            </a:r>
            <a:r>
              <a:rPr lang="en-AU" sz="2800" b="1" dirty="0">
                <a:solidFill>
                  <a:srgbClr val="FFFF00"/>
                </a:solidFill>
              </a:rPr>
              <a:t>. Polypeptides line up alongside one another (either the same protein chain or a different protein chain) and hydrogen bonding forms between closely placed oxygens in a carbonyl group and the hydrogen in an amine group. This results in hydrogen bonds within the plane of the sheet structure. All amino groups and carbonyl groups are involved in hydrogen bonds in β-pleated sheets. </a:t>
            </a:r>
            <a:endParaRPr lang="en-AU" sz="9600" b="1" dirty="0">
              <a:solidFill>
                <a:srgbClr val="FFFF00"/>
              </a:solidFill>
            </a:endParaRPr>
          </a:p>
        </p:txBody>
      </p:sp>
      <p:grpSp>
        <p:nvGrpSpPr>
          <p:cNvPr id="4" name="Group 3"/>
          <p:cNvGrpSpPr/>
          <p:nvPr/>
        </p:nvGrpSpPr>
        <p:grpSpPr>
          <a:xfrm>
            <a:off x="2897534" y="3636860"/>
            <a:ext cx="7058890" cy="3193482"/>
            <a:chOff x="0" y="0"/>
            <a:chExt cx="5157694" cy="1825000"/>
          </a:xfrm>
        </p:grpSpPr>
        <p:pic>
          <p:nvPicPr>
            <p:cNvPr id="6" name="Picture 5" descr="https://kimberlybiochemist.files.wordpress.com/2013/03/protein_-_secondary_structure.jpg"/>
            <p:cNvPicPr>
              <a:picLocks noChangeAspect="1"/>
            </p:cNvPicPr>
            <p:nvPr/>
          </p:nvPicPr>
          <p:blipFill rotWithShape="1">
            <a:blip r:embed="rId3" cstate="print">
              <a:extLst>
                <a:ext uri="{28A0092B-C50C-407E-A947-70E740481C1C}">
                  <a14:useLocalDpi xmlns:a14="http://schemas.microsoft.com/office/drawing/2010/main" val="0"/>
                </a:ext>
              </a:extLst>
            </a:blip>
            <a:srcRect b="42870"/>
            <a:stretch/>
          </p:blipFill>
          <p:spPr bwMode="auto">
            <a:xfrm>
              <a:off x="0" y="0"/>
              <a:ext cx="5157694" cy="1822824"/>
            </a:xfrm>
            <a:prstGeom prst="rect">
              <a:avLst/>
            </a:prstGeom>
            <a:noFill/>
            <a:ln>
              <a:noFill/>
            </a:ln>
            <a:extLst>
              <a:ext uri="{53640926-AAD7-44D8-BBD7-CCE9431645EC}">
                <a14:shadowObscured xmlns:a14="http://schemas.microsoft.com/office/drawing/2010/main"/>
              </a:ext>
            </a:extLst>
          </p:spPr>
        </p:pic>
        <p:sp>
          <p:nvSpPr>
            <p:cNvPr id="7" name="Rectangle 6"/>
            <p:cNvSpPr/>
            <p:nvPr/>
          </p:nvSpPr>
          <p:spPr>
            <a:xfrm>
              <a:off x="107577" y="1484341"/>
              <a:ext cx="394447" cy="3406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p:grpSp>
      <p:sp>
        <p:nvSpPr>
          <p:cNvPr id="2" name="Rectangle 1"/>
          <p:cNvSpPr/>
          <p:nvPr/>
        </p:nvSpPr>
        <p:spPr>
          <a:xfrm>
            <a:off x="679227" y="6581001"/>
            <a:ext cx="1526380" cy="276999"/>
          </a:xfrm>
          <a:prstGeom prst="rect">
            <a:avLst/>
          </a:prstGeom>
        </p:spPr>
        <p:txBody>
          <a:bodyPr wrap="none">
            <a:spAutoFit/>
          </a:bodyPr>
          <a:lstStyle/>
          <a:p>
            <a:r>
              <a:rPr lang="en-AU" sz="1200" b="1" dirty="0">
                <a:solidFill>
                  <a:srgbClr val="FFFF00"/>
                </a:solidFill>
              </a:rPr>
              <a:t>(Kimberley 2013) </a:t>
            </a:r>
          </a:p>
        </p:txBody>
      </p:sp>
    </p:spTree>
    <p:extLst>
      <p:ext uri="{BB962C8B-B14F-4D97-AF65-F5344CB8AC3E}">
        <p14:creationId xmlns:p14="http://schemas.microsoft.com/office/powerpoint/2010/main" val="24038686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0" y="10734"/>
            <a:ext cx="6123709" cy="56557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Tertiary Structure </a:t>
            </a:r>
          </a:p>
          <a:p>
            <a:pPr lvl="0"/>
            <a:r>
              <a:rPr lang="en-AU" sz="2800" b="1" dirty="0">
                <a:solidFill>
                  <a:srgbClr val="FFFF00"/>
                </a:solidFill>
              </a:rPr>
              <a:t>Interactions that occur between the side chains of the                   -amino acids in the proteins. These may include hydrogen bonding, ionic bonding, dipole-dipole forces, covalent bonding and/or dispersion forces. The protein molecule will bend and twist in such a way as to achieve maximum stability.</a:t>
            </a:r>
          </a:p>
        </p:txBody>
      </p:sp>
      <p:pic>
        <p:nvPicPr>
          <p:cNvPr id="7" name="Picture 6" descr="http://alevelnotes.com/content_images/Image85.gif"/>
          <p:cNvPicPr/>
          <p:nvPr/>
        </p:nvPicPr>
        <p:blipFill>
          <a:blip r:embed="rId2">
            <a:extLst>
              <a:ext uri="{28A0092B-C50C-407E-A947-70E740481C1C}">
                <a14:useLocalDpi xmlns:a14="http://schemas.microsoft.com/office/drawing/2010/main" val="0"/>
              </a:ext>
            </a:extLst>
          </a:blip>
          <a:srcRect/>
          <a:stretch>
            <a:fillRect/>
          </a:stretch>
        </p:blipFill>
        <p:spPr bwMode="auto">
          <a:xfrm>
            <a:off x="6338455" y="692727"/>
            <a:ext cx="5798242" cy="6114472"/>
          </a:xfrm>
          <a:prstGeom prst="rect">
            <a:avLst/>
          </a:prstGeom>
          <a:noFill/>
          <a:ln>
            <a:noFill/>
          </a:ln>
        </p:spPr>
      </p:pic>
      <p:sp>
        <p:nvSpPr>
          <p:cNvPr id="2" name="Rectangle 1"/>
          <p:cNvSpPr/>
          <p:nvPr/>
        </p:nvSpPr>
        <p:spPr>
          <a:xfrm>
            <a:off x="5026906" y="6545589"/>
            <a:ext cx="1204176" cy="261610"/>
          </a:xfrm>
          <a:prstGeom prst="rect">
            <a:avLst/>
          </a:prstGeom>
        </p:spPr>
        <p:txBody>
          <a:bodyPr wrap="none">
            <a:spAutoFit/>
          </a:bodyPr>
          <a:lstStyle/>
          <a:p>
            <a:r>
              <a:rPr lang="en-US" sz="1100" b="1" dirty="0">
                <a:solidFill>
                  <a:srgbClr val="FFFF00"/>
                </a:solidFill>
                <a:latin typeface="Calibri" panose="020F0502020204030204" pitchFamily="34" charset="0"/>
                <a:ea typeface="Calibri" panose="020F0502020204030204" pitchFamily="34" charset="0"/>
                <a:cs typeface="Arial" panose="020B0604020202020204" pitchFamily="34" charset="0"/>
              </a:rPr>
              <a:t>(Adam-Day 2015)</a:t>
            </a:r>
            <a:endParaRPr lang="en-AU" sz="1100" b="1" dirty="0">
              <a:solidFill>
                <a:srgbClr val="FFFF00"/>
              </a:solidFill>
            </a:endParaRPr>
          </a:p>
        </p:txBody>
      </p:sp>
    </p:spTree>
    <p:extLst>
      <p:ext uri="{BB962C8B-B14F-4D97-AF65-F5344CB8AC3E}">
        <p14:creationId xmlns:p14="http://schemas.microsoft.com/office/powerpoint/2010/main" val="3273528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11503" y="3290454"/>
            <a:ext cx="12132006" cy="35675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Alkanes </a:t>
            </a:r>
            <a:r>
              <a:rPr lang="en-AU" sz="2800" b="1" dirty="0">
                <a:solidFill>
                  <a:srgbClr val="00FF00"/>
                </a:solidFill>
              </a:rPr>
              <a:t>are soluble in non-polar substances and insoluble in polar substances</a:t>
            </a:r>
            <a:r>
              <a:rPr lang="en-AU" sz="2800" b="1" dirty="0">
                <a:solidFill>
                  <a:srgbClr val="FFFF00"/>
                </a:solidFill>
              </a:rPr>
              <a:t>. In order for a substance to be soluble in another substance the intermolecular forces formed between the solute and solvent must be equal to or stronger (energetically) than the solute-solute and solvent-solvent intermolecular forces. In the case of alkanes, the dispersion forces present in the alkane are not strong enough to overcome the hydrogen bonding present in water but will dissolve in non-polar substances such as oil.</a:t>
            </a:r>
            <a:endParaRPr lang="en-AU" sz="4400" b="1" dirty="0">
              <a:solidFill>
                <a:srgbClr val="FFFF00"/>
              </a:solidFill>
            </a:endParaRPr>
          </a:p>
        </p:txBody>
      </p:sp>
      <p:sp>
        <p:nvSpPr>
          <p:cNvPr id="9" name="Content Placeholder 2"/>
          <p:cNvSpPr txBox="1">
            <a:spLocks/>
          </p:cNvSpPr>
          <p:nvPr/>
        </p:nvSpPr>
        <p:spPr>
          <a:xfrm>
            <a:off x="11503" y="1086"/>
            <a:ext cx="10593238" cy="150775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Increased dispersion forces results in higher melting and boiling points.</a:t>
            </a:r>
            <a:endParaRPr lang="en-AU" sz="3600" b="1" dirty="0">
              <a:solidFill>
                <a:srgbClr val="FFFF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367018064"/>
              </p:ext>
            </p:extLst>
          </p:nvPr>
        </p:nvGraphicFramePr>
        <p:xfrm>
          <a:off x="1773381" y="958908"/>
          <a:ext cx="8645237" cy="2331547"/>
        </p:xfrm>
        <a:graphic>
          <a:graphicData uri="http://schemas.openxmlformats.org/drawingml/2006/table">
            <a:tbl>
              <a:tblPr firstRow="1" firstCol="1" bandRow="1">
                <a:tableStyleId>{5C22544A-7EE6-4342-B048-85BDC9FD1C3A}</a:tableStyleId>
              </a:tblPr>
              <a:tblGrid>
                <a:gridCol w="2407420">
                  <a:extLst>
                    <a:ext uri="{9D8B030D-6E8A-4147-A177-3AD203B41FA5}">
                      <a16:colId xmlns:a16="http://schemas.microsoft.com/office/drawing/2014/main" val="1389664431"/>
                    </a:ext>
                  </a:extLst>
                </a:gridCol>
                <a:gridCol w="3256514">
                  <a:extLst>
                    <a:ext uri="{9D8B030D-6E8A-4147-A177-3AD203B41FA5}">
                      <a16:colId xmlns:a16="http://schemas.microsoft.com/office/drawing/2014/main" val="1305910424"/>
                    </a:ext>
                  </a:extLst>
                </a:gridCol>
                <a:gridCol w="2981303">
                  <a:extLst>
                    <a:ext uri="{9D8B030D-6E8A-4147-A177-3AD203B41FA5}">
                      <a16:colId xmlns:a16="http://schemas.microsoft.com/office/drawing/2014/main" val="1765429370"/>
                    </a:ext>
                  </a:extLst>
                </a:gridCol>
              </a:tblGrid>
              <a:tr h="466187">
                <a:tc>
                  <a:txBody>
                    <a:bodyPr/>
                    <a:lstStyle/>
                    <a:p>
                      <a:pPr algn="ctr">
                        <a:lnSpc>
                          <a:spcPct val="115000"/>
                        </a:lnSpc>
                        <a:spcAft>
                          <a:spcPts val="0"/>
                        </a:spcAft>
                        <a:tabLst>
                          <a:tab pos="2865755" algn="ctr"/>
                          <a:tab pos="5731510" algn="r"/>
                          <a:tab pos="457200" algn="l"/>
                        </a:tabLst>
                      </a:pPr>
                      <a:r>
                        <a:rPr lang="en-AU" sz="2400" dirty="0">
                          <a:effectLst/>
                        </a:rPr>
                        <a:t>Compound</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Melting Point (°C)</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a:effectLst/>
                        </a:rPr>
                        <a:t>Boiling Point (°C)</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8049814"/>
                  </a:ext>
                </a:extLst>
              </a:tr>
              <a:tr h="466340">
                <a:tc>
                  <a:txBody>
                    <a:bodyPr/>
                    <a:lstStyle/>
                    <a:p>
                      <a:pPr algn="ctr">
                        <a:lnSpc>
                          <a:spcPct val="115000"/>
                        </a:lnSpc>
                        <a:spcAft>
                          <a:spcPts val="0"/>
                        </a:spcAft>
                        <a:tabLst>
                          <a:tab pos="2865755" algn="ctr"/>
                          <a:tab pos="5731510" algn="r"/>
                          <a:tab pos="457200" algn="l"/>
                        </a:tabLst>
                      </a:pPr>
                      <a:r>
                        <a:rPr lang="en-AU" sz="2400" dirty="0">
                          <a:effectLst/>
                        </a:rPr>
                        <a:t>propane</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‒187.7</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‒42.25</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1913269"/>
                  </a:ext>
                </a:extLst>
              </a:tr>
              <a:tr h="466340">
                <a:tc>
                  <a:txBody>
                    <a:bodyPr/>
                    <a:lstStyle/>
                    <a:p>
                      <a:pPr algn="ctr">
                        <a:lnSpc>
                          <a:spcPct val="115000"/>
                        </a:lnSpc>
                        <a:spcAft>
                          <a:spcPts val="0"/>
                        </a:spcAft>
                        <a:tabLst>
                          <a:tab pos="2865755" algn="ctr"/>
                          <a:tab pos="5731510" algn="r"/>
                          <a:tab pos="457200" algn="l"/>
                        </a:tabLst>
                      </a:pPr>
                      <a:r>
                        <a:rPr lang="en-AU" sz="2400">
                          <a:effectLst/>
                        </a:rPr>
                        <a:t>butane</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‒140.0</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‒1.0</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1134462"/>
                  </a:ext>
                </a:extLst>
              </a:tr>
              <a:tr h="466340">
                <a:tc>
                  <a:txBody>
                    <a:bodyPr/>
                    <a:lstStyle/>
                    <a:p>
                      <a:pPr algn="ctr">
                        <a:lnSpc>
                          <a:spcPct val="115000"/>
                        </a:lnSpc>
                        <a:spcAft>
                          <a:spcPts val="0"/>
                        </a:spcAft>
                        <a:tabLst>
                          <a:tab pos="2865755" algn="ctr"/>
                          <a:tab pos="5731510" algn="r"/>
                          <a:tab pos="457200" algn="l"/>
                        </a:tabLst>
                      </a:pPr>
                      <a:r>
                        <a:rPr lang="en-AU" sz="2400">
                          <a:effectLst/>
                        </a:rPr>
                        <a:t>pentane</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‒129.1</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35.9</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8589628"/>
                  </a:ext>
                </a:extLst>
              </a:tr>
              <a:tr h="466340">
                <a:tc>
                  <a:txBody>
                    <a:bodyPr/>
                    <a:lstStyle/>
                    <a:p>
                      <a:pPr algn="ctr">
                        <a:lnSpc>
                          <a:spcPct val="115000"/>
                        </a:lnSpc>
                        <a:spcAft>
                          <a:spcPts val="0"/>
                        </a:spcAft>
                        <a:tabLst>
                          <a:tab pos="2865755" algn="ctr"/>
                          <a:tab pos="5731510" algn="r"/>
                          <a:tab pos="457200" algn="l"/>
                        </a:tabLst>
                      </a:pPr>
                      <a:r>
                        <a:rPr lang="en-AU" sz="2400">
                          <a:effectLst/>
                        </a:rPr>
                        <a:t>methylbutane</a:t>
                      </a:r>
                      <a:endParaRPr lang="en-AU"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‒161.0</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tabLst>
                          <a:tab pos="2865755" algn="ctr"/>
                          <a:tab pos="5731510" algn="r"/>
                          <a:tab pos="457200" algn="l"/>
                        </a:tabLst>
                      </a:pPr>
                      <a:r>
                        <a:rPr lang="en-AU" sz="2400" dirty="0">
                          <a:effectLst/>
                        </a:rPr>
                        <a:t>27.8</a:t>
                      </a:r>
                      <a:endParaRPr lang="en-AU"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0613813"/>
                  </a:ext>
                </a:extLst>
              </a:tr>
            </a:tbl>
          </a:graphicData>
        </a:graphic>
      </p:graphicFrame>
    </p:spTree>
    <p:extLst>
      <p:ext uri="{BB962C8B-B14F-4D97-AF65-F5344CB8AC3E}">
        <p14:creationId xmlns:p14="http://schemas.microsoft.com/office/powerpoint/2010/main" val="14570678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 y="10735"/>
            <a:ext cx="10668000" cy="174879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In an aqueous environment, the protein will orient itself such that the hydrophobic side chains are oriented inwards and the hydrophilic side chains are oriented outwards.</a:t>
            </a:r>
          </a:p>
          <a:p>
            <a:pPr marL="0" indent="0">
              <a:buNone/>
            </a:pPr>
            <a:endParaRPr lang="en-AU" sz="2800" b="1" dirty="0">
              <a:solidFill>
                <a:srgbClr val="FFFF00"/>
              </a:solidFill>
            </a:endParaRPr>
          </a:p>
          <a:p>
            <a:pPr marL="0" indent="0">
              <a:buNone/>
            </a:pPr>
            <a:endParaRPr lang="en-AU" sz="3600" b="1" dirty="0">
              <a:solidFill>
                <a:srgbClr val="FFFF00"/>
              </a:solidFill>
            </a:endParaRPr>
          </a:p>
        </p:txBody>
      </p:sp>
      <p:sp>
        <p:nvSpPr>
          <p:cNvPr id="6" name="Content Placeholder 2"/>
          <p:cNvSpPr txBox="1">
            <a:spLocks/>
          </p:cNvSpPr>
          <p:nvPr/>
        </p:nvSpPr>
        <p:spPr>
          <a:xfrm>
            <a:off x="1" y="1939637"/>
            <a:ext cx="10751127" cy="40316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AU" sz="2800" b="1" dirty="0">
              <a:solidFill>
                <a:srgbClr val="FFFF00"/>
              </a:solidFill>
            </a:endParaRPr>
          </a:p>
          <a:p>
            <a:r>
              <a:rPr lang="en-AU" sz="2800" b="1" dirty="0" err="1">
                <a:solidFill>
                  <a:srgbClr val="FFFF00"/>
                </a:solidFill>
              </a:rPr>
              <a:t>Disulfide</a:t>
            </a:r>
            <a:r>
              <a:rPr lang="en-AU" sz="2800" b="1" dirty="0">
                <a:solidFill>
                  <a:srgbClr val="FFFF00"/>
                </a:solidFill>
              </a:rPr>
              <a:t> bridges are covalent in nature and are produced through the oxidation (loss of hydrogen) of two cysteine α-amino acids in the protein.</a:t>
            </a:r>
          </a:p>
          <a:p>
            <a:endParaRPr lang="en-US" sz="2800" b="1" dirty="0">
              <a:solidFill>
                <a:srgbClr val="FFFF00"/>
              </a:solidFill>
            </a:endParaRPr>
          </a:p>
          <a:p>
            <a:pPr marL="0" indent="0">
              <a:buNone/>
            </a:pPr>
            <a:r>
              <a:rPr lang="en-AU" sz="2800" b="1" dirty="0">
                <a:solidFill>
                  <a:srgbClr val="FFFF00"/>
                </a:solidFill>
              </a:rPr>
              <a:t>The structure and function of a protein is most dependent on its primary structure. This determines the nature of its most stable secondary and tertiary structures.</a:t>
            </a:r>
          </a:p>
          <a:p>
            <a:endParaRPr lang="en-AU" sz="3600" b="1" dirty="0">
              <a:solidFill>
                <a:srgbClr val="FFFF00"/>
              </a:solidFill>
            </a:endParaRPr>
          </a:p>
        </p:txBody>
      </p:sp>
    </p:spTree>
    <p:extLst>
      <p:ext uri="{BB962C8B-B14F-4D97-AF65-F5344CB8AC3E}">
        <p14:creationId xmlns:p14="http://schemas.microsoft.com/office/powerpoint/2010/main" val="37127230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0" y="10734"/>
            <a:ext cx="12108873" cy="17695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0" indent="0">
              <a:buNone/>
            </a:pPr>
            <a:r>
              <a:rPr lang="en-AU" sz="2800" b="1" dirty="0">
                <a:solidFill>
                  <a:srgbClr val="FFFF00"/>
                </a:solidFill>
              </a:rPr>
              <a:t>Quaternary structure </a:t>
            </a:r>
          </a:p>
          <a:p>
            <a:pPr lvl="0"/>
            <a:r>
              <a:rPr lang="en-AU" sz="2800" b="1" dirty="0">
                <a:solidFill>
                  <a:srgbClr val="FFFF00"/>
                </a:solidFill>
              </a:rPr>
              <a:t>This involves multiple proteins interacting to form larger conglomerate proteins. </a:t>
            </a:r>
          </a:p>
        </p:txBody>
      </p:sp>
      <p:pic>
        <p:nvPicPr>
          <p:cNvPr id="7" name="Picture 6" descr="https://aberdeenc.files.wordpress.com/2013/02/hemoglobin.jpg"/>
          <p:cNvPicPr/>
          <p:nvPr/>
        </p:nvPicPr>
        <p:blipFill rotWithShape="1">
          <a:blip r:embed="rId2">
            <a:extLst>
              <a:ext uri="{28A0092B-C50C-407E-A947-70E740481C1C}">
                <a14:useLocalDpi xmlns:a14="http://schemas.microsoft.com/office/drawing/2010/main" val="0"/>
              </a:ext>
            </a:extLst>
          </a:blip>
          <a:srcRect b="5605"/>
          <a:stretch/>
        </p:blipFill>
        <p:spPr bwMode="auto">
          <a:xfrm>
            <a:off x="2043546" y="1967345"/>
            <a:ext cx="7710054" cy="4655871"/>
          </a:xfrm>
          <a:prstGeom prst="rect">
            <a:avLst/>
          </a:prstGeom>
          <a:noFill/>
          <a:ln>
            <a:noFill/>
          </a:ln>
          <a:extLst>
            <a:ext uri="{53640926-AAD7-44D8-BBD7-CCE9431645EC}">
              <a14:shadowObscured xmlns:a14="http://schemas.microsoft.com/office/drawing/2010/main"/>
            </a:ext>
          </a:extLst>
        </p:spPr>
      </p:pic>
      <p:sp>
        <p:nvSpPr>
          <p:cNvPr id="2" name="Rectangle 1"/>
          <p:cNvSpPr/>
          <p:nvPr/>
        </p:nvSpPr>
        <p:spPr>
          <a:xfrm>
            <a:off x="9768348" y="6403168"/>
            <a:ext cx="2092239" cy="261610"/>
          </a:xfrm>
          <a:prstGeom prst="rect">
            <a:avLst/>
          </a:prstGeom>
        </p:spPr>
        <p:txBody>
          <a:bodyPr wrap="none">
            <a:spAutoFit/>
          </a:bodyPr>
          <a:lstStyle/>
          <a:p>
            <a:r>
              <a:rPr lang="en-US" sz="1100" b="1" dirty="0">
                <a:solidFill>
                  <a:srgbClr val="FFFF00"/>
                </a:solidFill>
                <a:latin typeface="Calibri" panose="020F0502020204030204" pitchFamily="34" charset="0"/>
                <a:ea typeface="Calibri" panose="020F0502020204030204" pitchFamily="34" charset="0"/>
                <a:cs typeface="Arial" panose="020B0604020202020204" pitchFamily="34" charset="0"/>
              </a:rPr>
              <a:t>(Proteins and Amino Acids 2013)</a:t>
            </a:r>
            <a:endParaRPr lang="en-AU" sz="1100" b="1" dirty="0">
              <a:solidFill>
                <a:srgbClr val="FFFF00"/>
              </a:solidFill>
            </a:endParaRPr>
          </a:p>
        </p:txBody>
      </p:sp>
    </p:spTree>
    <p:extLst>
      <p:ext uri="{BB962C8B-B14F-4D97-AF65-F5344CB8AC3E}">
        <p14:creationId xmlns:p14="http://schemas.microsoft.com/office/powerpoint/2010/main" val="37372551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0" y="197770"/>
            <a:ext cx="11984181" cy="612682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The Protein Data Bank (PDB)</a:t>
            </a:r>
          </a:p>
          <a:p>
            <a:pPr marL="0" indent="0">
              <a:buNone/>
            </a:pPr>
            <a:endParaRPr lang="en-AU" sz="2800" b="1" dirty="0">
              <a:solidFill>
                <a:srgbClr val="00B0F0"/>
              </a:solidFill>
            </a:endParaRPr>
          </a:p>
          <a:p>
            <a:pPr lvl="0"/>
            <a:r>
              <a:rPr lang="en-AU" sz="2800" b="1" dirty="0">
                <a:solidFill>
                  <a:srgbClr val="FFFF00"/>
                </a:solidFill>
              </a:rPr>
              <a:t>Online archive of macromolecular structural data. It is               now overseen by the Worldwide Protein Data Bank (wwPDB) organisation and has four member organisations from USA, Japan and Europe.</a:t>
            </a:r>
          </a:p>
          <a:p>
            <a:pPr lvl="0"/>
            <a:r>
              <a:rPr lang="en-AU" sz="2800" b="1" dirty="0">
                <a:solidFill>
                  <a:srgbClr val="FFFF00"/>
                </a:solidFill>
              </a:rPr>
              <a:t>wwPDB was formed to formalise and standardise the presentation and annotation of protein structural data. The data is freely accessed by anyone and allows collaboration and communication between scientists all over the world. </a:t>
            </a:r>
          </a:p>
          <a:p>
            <a:pPr lvl="0"/>
            <a:r>
              <a:rPr lang="en-AU" sz="2800" b="1" dirty="0">
                <a:solidFill>
                  <a:srgbClr val="FFFF00"/>
                </a:solidFill>
              </a:rPr>
              <a:t>Each PDB entry contains information about the primary, secondary, tertiary and quaternary structures of a protein. </a:t>
            </a:r>
          </a:p>
          <a:p>
            <a:pPr marL="0" indent="0">
              <a:buNone/>
            </a:pPr>
            <a:endParaRPr lang="en-AU" sz="2800" b="1" dirty="0">
              <a:solidFill>
                <a:srgbClr val="FFFF00"/>
              </a:solidFill>
            </a:endParaRPr>
          </a:p>
          <a:p>
            <a:pPr marL="0" indent="0">
              <a:buNone/>
            </a:pPr>
            <a:endParaRPr lang="en-AU" sz="3600" b="1" dirty="0">
              <a:solidFill>
                <a:srgbClr val="FFFF00"/>
              </a:solidFill>
            </a:endParaRPr>
          </a:p>
        </p:txBody>
      </p:sp>
    </p:spTree>
    <p:extLst>
      <p:ext uri="{BB962C8B-B14F-4D97-AF65-F5344CB8AC3E}">
        <p14:creationId xmlns:p14="http://schemas.microsoft.com/office/powerpoint/2010/main" val="1399356717"/>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0055" y="429636"/>
            <a:ext cx="12053454" cy="563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000" b="1" i="0" u="none" strike="noStrike" cap="none" normalizeH="0" baseline="0" dirty="0">
                <a:ln>
                  <a:noFill/>
                </a:ln>
                <a:solidFill>
                  <a:srgbClr val="00B0F0"/>
                </a:solidFill>
                <a:effectLst/>
                <a:latin typeface="Cambria" panose="02040503050406030204" pitchFamily="18" charset="0"/>
                <a:ea typeface="Times New Roman" panose="02020603050405020304" pitchFamily="18" charset="0"/>
                <a:cs typeface="Times New Roman" panose="02020603050405020304" pitchFamily="18" charset="0"/>
              </a:rPr>
              <a:t>Bibliography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Adam-Day, Sam. 2015. "A Level Notes."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Protein Structure.</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June 6, 2016. http://alevelnotes.com/protein-structure/61.</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Creative Commons Attribution-</a:t>
            </a: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NonCommercial</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a:t>
            </a: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NoDerivatives</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4.0 International License. 2014. "A Brief Guide to the Twenty Common Amino Acids."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Compound Interest.</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September 16. Accessed June 6, 2016. http://www.compoundchem.com/2014/09/16/aminoacids/.</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Cruz, Wilhelm. 2011. "Peptide Bonds and Protein Structure."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Washington University in St. Louis.</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June 6, 2016. http://www.nslc.wustl.edu/courses/bio2960/labs/02Protein_Structure/PS2011.htm.</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Ehingers</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M. 2014. "How Organic Chemistry </a:t>
            </a: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Recations</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Work."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Magnus </a:t>
            </a:r>
            <a:r>
              <a:rPr kumimoji="0" lang="en-US" altLang="ja-JP" sz="1200" b="0" i="1" u="none" strike="noStrike" cap="none" normalizeH="0" baseline="0" dirty="0" err="1">
                <a:ln>
                  <a:noFill/>
                </a:ln>
                <a:solidFill>
                  <a:srgbClr val="FFFF00"/>
                </a:solidFill>
                <a:effectLst/>
                <a:ea typeface="Calibri" panose="020F0502020204030204" pitchFamily="34" charset="0"/>
                <a:cs typeface="Arial" panose="020B0604020202020204" pitchFamily="34" charset="0"/>
              </a:rPr>
              <a:t>Ehingers</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 Teaching.</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January 13. Accessed June 7, 2016. http://ehinger.nu/undervisning/index.php/starta-haer/nyheter/1249-avd-f-kemiska-fanigheter/5959-avd-f-kemiska-fanigheter-del-20-hur-sker-organiska-reaktioner.html.</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Helmenstine</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A.M. 2015. "Chemistry Jokes and Puns - With Explanations."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About Education.</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October 24. Accessed June 7, 2016. http://chemistry.about.com/od/chemistryjokes/ss/Chemistry-Jokes-and-Puns-With-Explanations.htm#step1.</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Iveson</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J. </a:t>
            </a: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n.d.</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"Amines, Amides and Heterocycles. ."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Slide Player.</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June 2, 2016. http://slideplayer.com/slide/4214444/.</a:t>
            </a:r>
            <a:endParaRPr kumimoji="0" lang="en-AU" altLang="ja-JP" sz="1200" b="0" i="0" u="none" strike="noStrike" cap="none" normalizeH="0" baseline="0" dirty="0">
              <a:ln>
                <a:noFill/>
              </a:ln>
              <a:solidFill>
                <a:srgbClr val="FFFF00"/>
              </a:solidFill>
              <a:effectLst/>
            </a:endParaRPr>
          </a:p>
          <a:p>
            <a:pPr marL="0" indent="0" defTabSz="914400">
              <a:buClrTx/>
              <a:buSzTx/>
              <a:buNone/>
            </a:pPr>
            <a:r>
              <a:rPr lang="en-US" sz="1200" dirty="0">
                <a:solidFill>
                  <a:srgbClr val="FFFF00"/>
                </a:solidFill>
              </a:rPr>
              <a:t>Ju. 2010. "N-Terminus." </a:t>
            </a:r>
            <a:r>
              <a:rPr lang="en-US" sz="1200" i="1" dirty="0">
                <a:solidFill>
                  <a:srgbClr val="FFFF00"/>
                </a:solidFill>
              </a:rPr>
              <a:t>Wikipedia.</a:t>
            </a:r>
            <a:r>
              <a:rPr lang="en-US" sz="1200" dirty="0">
                <a:solidFill>
                  <a:srgbClr val="FFFF00"/>
                </a:solidFill>
              </a:rPr>
              <a:t> August 27. Accessed August 2, 2018. https://en.wikipedia.org/wiki/N-terminus.</a:t>
            </a:r>
            <a:endPar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Kimberley. 2013. "</a:t>
            </a: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Biochem</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Rocks."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Amino Acids and Proteins Part 2.</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February 26. Accessed June 6, 2016. https://kimberlybiochemist.wordpress.com/2013/02/26/.</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Larsen, D. </a:t>
            </a: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n.d.</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"Noncovalent Interactions Between Molecules." </a:t>
            </a:r>
            <a:r>
              <a:rPr kumimoji="0" lang="en-US" altLang="ja-JP" sz="1200" b="0" i="1" u="none" strike="noStrike" cap="none" normalizeH="0" baseline="0" dirty="0" err="1">
                <a:ln>
                  <a:noFill/>
                </a:ln>
                <a:solidFill>
                  <a:srgbClr val="FFFF00"/>
                </a:solidFill>
                <a:effectLst/>
                <a:ea typeface="Calibri" panose="020F0502020204030204" pitchFamily="34" charset="0"/>
                <a:cs typeface="Arial" panose="020B0604020202020204" pitchFamily="34" charset="0"/>
              </a:rPr>
              <a:t>UCDavis</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 </a:t>
            </a:r>
            <a:r>
              <a:rPr kumimoji="0" lang="en-US" altLang="ja-JP" sz="1200" b="0" i="1" u="none" strike="noStrike" cap="none" normalizeH="0" baseline="0" dirty="0" err="1">
                <a:ln>
                  <a:noFill/>
                </a:ln>
                <a:solidFill>
                  <a:srgbClr val="FFFF00"/>
                </a:solidFill>
                <a:effectLst/>
                <a:ea typeface="Calibri" panose="020F0502020204030204" pitchFamily="34" charset="0"/>
                <a:cs typeface="Arial" panose="020B0604020202020204" pitchFamily="34" charset="0"/>
              </a:rPr>
              <a:t>Chemwiki</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June 1, 2016. http://chemwiki.ucdavis.edu/Textbook_Maps/Organic_Chemistry_Textbook_Maps/Map%3A_Organic_Chemistry_(McMurray)/Unit_02%3A_Polar_Covalent_Bonds%3B_Acids_and_Bases/2.12_Noncovalent_Interactions_Between_Molecules.</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Moffit</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M. 2012. "Asap Science."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Twitter.</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May. Accessed June 7, 2016. https://twitter.com/asapscience/status/721458193172271105.</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Particle Sciences. 2009. "Protein Structure."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Particle Sciences.</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June 6, 2016. http://www.particlesciences.com/news/technical-briefs/2009/protein-structure.html.</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2004. "Proteins."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Basic Chemistry.</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June 6, 2016. http://www.personal.psu.edu/staff/m/b/mbt102/bisci4online/chemistry/chemistry8.htm.</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2013. "Proteins and Amino Acids." </a:t>
            </a:r>
            <a:r>
              <a:rPr kumimoji="0" lang="en-US" altLang="ja-JP" sz="1200" b="0" i="1" u="none" strike="noStrike" cap="none" normalizeH="0" baseline="0" dirty="0" err="1">
                <a:ln>
                  <a:noFill/>
                </a:ln>
                <a:solidFill>
                  <a:srgbClr val="FFFF00"/>
                </a:solidFill>
                <a:effectLst/>
                <a:ea typeface="Calibri" panose="020F0502020204030204" pitchFamily="34" charset="0"/>
                <a:cs typeface="Arial" panose="020B0604020202020204" pitchFamily="34" charset="0"/>
              </a:rPr>
              <a:t>aberdeenc</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February 18. Accessed June 6, 2016. https://aberdeenc.wordpress.com/2013/02/18/proteins-and-amino-acids/.</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Reusch</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William. 2013. "Peptides and Proteins."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Natural Products.</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May 5. Accessed June 6, 2016. https://www2.chemistry.msu.edu/faculty/reusch/virttxtjml/protein2.htm.</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Sepe</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Michael. 2012. "</a:t>
            </a: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Denisty</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and Molecular Weight in Polyethylene."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Plastics Technology.</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June. Accessed June 7, 2016. http://www.ptonline.com/columns/density-molecular-weight-in-polyethylene.</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Swimm</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Alison. </a:t>
            </a: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n.d.</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"Science Fun." </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Pinterest.</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Accessed June 7, 2016. https://au.pinterest.com/pin/175851560422914032/.</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Yuku</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2013. "</a:t>
            </a:r>
            <a:r>
              <a:rPr kumimoji="0" lang="en-US" altLang="ja-JP" sz="1200" b="0" i="0" u="none" strike="noStrike" cap="none" normalizeH="0" baseline="0" dirty="0" err="1">
                <a:ln>
                  <a:noFill/>
                </a:ln>
                <a:solidFill>
                  <a:srgbClr val="FFFF00"/>
                </a:solidFill>
                <a:effectLst/>
                <a:ea typeface="Calibri" panose="020F0502020204030204" pitchFamily="34" charset="0"/>
                <a:cs typeface="Arial" panose="020B0604020202020204" pitchFamily="34" charset="0"/>
              </a:rPr>
              <a:t>Survivorsucks</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a:t>
            </a:r>
            <a:r>
              <a:rPr kumimoji="0" lang="en-US" altLang="ja-JP" sz="1200" b="0" i="1" u="none" strike="noStrike" cap="none" normalizeH="0" baseline="0" dirty="0" err="1">
                <a:ln>
                  <a:noFill/>
                </a:ln>
                <a:solidFill>
                  <a:srgbClr val="FFFF00"/>
                </a:solidFill>
                <a:effectLst/>
                <a:ea typeface="Calibri" panose="020F0502020204030204" pitchFamily="34" charset="0"/>
                <a:cs typeface="Arial" panose="020B0604020202020204" pitchFamily="34" charset="0"/>
              </a:rPr>
              <a:t>Survivorsucks</a:t>
            </a:r>
            <a:r>
              <a:rPr kumimoji="0" lang="en-US" altLang="ja-JP" sz="1200" b="0" i="1" u="none" strike="noStrike" cap="none" normalizeH="0" baseline="0" dirty="0">
                <a:ln>
                  <a:noFill/>
                </a:ln>
                <a:solidFill>
                  <a:srgbClr val="FFFF00"/>
                </a:solidFill>
                <a:effectLst/>
                <a:ea typeface="Calibri" panose="020F0502020204030204" pitchFamily="34" charset="0"/>
                <a:cs typeface="Arial" panose="020B0604020202020204" pitchFamily="34" charset="0"/>
              </a:rPr>
              <a:t>.</a:t>
            </a:r>
            <a:r>
              <a:rPr kumimoji="0" lang="en-US" altLang="ja-JP" sz="1200" b="0" i="0" u="none" strike="noStrike" cap="none" normalizeH="0" baseline="0" dirty="0">
                <a:ln>
                  <a:noFill/>
                </a:ln>
                <a:solidFill>
                  <a:srgbClr val="FFFF00"/>
                </a:solidFill>
                <a:effectLst/>
                <a:ea typeface="Calibri" panose="020F0502020204030204" pitchFamily="34" charset="0"/>
                <a:cs typeface="Arial" panose="020B0604020202020204" pitchFamily="34" charset="0"/>
              </a:rPr>
              <a:t> February 18. Accessed June 7, 2016. http://survivorsucks.yuku.com/topic/102810/Stephen-hate-thread?page=4#.V1Z3rzV97IU.</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853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59994" y="2699472"/>
            <a:ext cx="12132006" cy="35675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AU" sz="2800" b="1" dirty="0">
                <a:solidFill>
                  <a:srgbClr val="00B0F0"/>
                </a:solidFill>
              </a:rPr>
              <a:t>ALKENES</a:t>
            </a:r>
          </a:p>
          <a:p>
            <a:pPr lvl="0"/>
            <a:r>
              <a:rPr lang="en-AU" sz="2800" b="1" dirty="0">
                <a:solidFill>
                  <a:srgbClr val="FFFF00"/>
                </a:solidFill>
              </a:rPr>
              <a:t>General formula: </a:t>
            </a:r>
            <a:r>
              <a:rPr lang="en-AU" sz="2800" b="1" dirty="0">
                <a:solidFill>
                  <a:srgbClr val="00FF00"/>
                </a:solidFill>
              </a:rPr>
              <a:t>C</a:t>
            </a:r>
            <a:r>
              <a:rPr lang="en-AU" sz="2800" b="1" baseline="-25000" dirty="0">
                <a:solidFill>
                  <a:srgbClr val="00FF00"/>
                </a:solidFill>
              </a:rPr>
              <a:t>n</a:t>
            </a:r>
            <a:r>
              <a:rPr lang="en-AU" sz="2800" b="1" dirty="0">
                <a:solidFill>
                  <a:srgbClr val="00FF00"/>
                </a:solidFill>
              </a:rPr>
              <a:t>H</a:t>
            </a:r>
            <a:r>
              <a:rPr lang="en-AU" sz="2800" b="1" baseline="-25000" dirty="0">
                <a:solidFill>
                  <a:srgbClr val="00FF00"/>
                </a:solidFill>
              </a:rPr>
              <a:t>2n</a:t>
            </a:r>
            <a:endParaRPr lang="en-AU" sz="2800" b="1" dirty="0">
              <a:solidFill>
                <a:srgbClr val="00FF00"/>
              </a:solidFill>
            </a:endParaRPr>
          </a:p>
          <a:p>
            <a:pPr lvl="0"/>
            <a:r>
              <a:rPr lang="en-AU" sz="2800" b="1" dirty="0">
                <a:solidFill>
                  <a:srgbClr val="FFFF00"/>
                </a:solidFill>
              </a:rPr>
              <a:t>Molecules contain a double bond and are unsaturated.</a:t>
            </a:r>
          </a:p>
          <a:p>
            <a:pPr lvl="0"/>
            <a:r>
              <a:rPr lang="en-AU" sz="2800" b="1" dirty="0">
                <a:solidFill>
                  <a:srgbClr val="FFFF00"/>
                </a:solidFill>
              </a:rPr>
              <a:t>Names end with the suffix </a:t>
            </a:r>
            <a:r>
              <a:rPr lang="en-AU" sz="2800" b="1" dirty="0">
                <a:solidFill>
                  <a:srgbClr val="00FF00"/>
                </a:solidFill>
              </a:rPr>
              <a:t>–</a:t>
            </a:r>
            <a:r>
              <a:rPr lang="en-AU" sz="2800" b="1" dirty="0" err="1">
                <a:solidFill>
                  <a:srgbClr val="00FF00"/>
                </a:solidFill>
              </a:rPr>
              <a:t>ene</a:t>
            </a:r>
            <a:r>
              <a:rPr lang="en-AU" sz="2800" b="1" dirty="0">
                <a:solidFill>
                  <a:srgbClr val="FFFF00"/>
                </a:solidFill>
              </a:rPr>
              <a:t>.</a:t>
            </a:r>
          </a:p>
          <a:p>
            <a:r>
              <a:rPr lang="en-AU" sz="2800" b="1" dirty="0">
                <a:solidFill>
                  <a:srgbClr val="FFFF00"/>
                </a:solidFill>
              </a:rPr>
              <a:t>When numbering, the longest continuous chain must include the double bond.</a:t>
            </a:r>
            <a:endParaRPr lang="en-AU" sz="5400" b="1" dirty="0">
              <a:solidFill>
                <a:srgbClr val="FFFF00"/>
              </a:solidFill>
            </a:endParaRPr>
          </a:p>
        </p:txBody>
      </p:sp>
      <p:sp>
        <p:nvSpPr>
          <p:cNvPr id="9" name="Content Placeholder 2"/>
          <p:cNvSpPr txBox="1">
            <a:spLocks/>
          </p:cNvSpPr>
          <p:nvPr/>
        </p:nvSpPr>
        <p:spPr>
          <a:xfrm>
            <a:off x="11503" y="1086"/>
            <a:ext cx="10545661" cy="10172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AU" sz="2800" b="1" dirty="0">
                <a:solidFill>
                  <a:srgbClr val="FFFF00"/>
                </a:solidFill>
              </a:rPr>
              <a:t>Alkanes undergo </a:t>
            </a:r>
            <a:r>
              <a:rPr lang="en-AU" sz="2800" b="1" dirty="0">
                <a:solidFill>
                  <a:srgbClr val="00FF00"/>
                </a:solidFill>
              </a:rPr>
              <a:t>substitution reactions</a:t>
            </a:r>
            <a:r>
              <a:rPr lang="en-AU" sz="2800" b="1" dirty="0">
                <a:solidFill>
                  <a:srgbClr val="FFFF00"/>
                </a:solidFill>
              </a:rPr>
              <a:t>. Typical example is halogenation reaction. For example:</a:t>
            </a:r>
            <a:endParaRPr lang="en-AU" sz="3600" b="1" dirty="0">
              <a:solidFill>
                <a:srgbClr val="FFFF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159331609"/>
              </p:ext>
            </p:extLst>
          </p:nvPr>
        </p:nvGraphicFramePr>
        <p:xfrm>
          <a:off x="1960113" y="1309255"/>
          <a:ext cx="7932499" cy="1099271"/>
        </p:xfrm>
        <a:graphic>
          <a:graphicData uri="http://schemas.openxmlformats.org/presentationml/2006/ole">
            <mc:AlternateContent xmlns:mc="http://schemas.openxmlformats.org/markup-compatibility/2006">
              <mc:Choice xmlns:v="urn:schemas-microsoft-com:vml" Requires="v">
                <p:oleObj r:id="rId2" imgW="5868720" imgH="812880" progId="">
                  <p:embed/>
                </p:oleObj>
              </mc:Choice>
              <mc:Fallback>
                <p:oleObj r:id="rId2" imgW="5868720" imgH="8128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113" y="1309255"/>
                        <a:ext cx="7932499" cy="1099271"/>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3806191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additive="base">
                                        <p:cTn id="2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 calcmode="lin" valueType="num">
                                      <p:cBhvr additive="base">
                                        <p:cTn id="3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 calcmode="lin" valueType="num">
                                      <p:cBhvr additive="base">
                                        <p:cTn id="3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4" end="4"/>
                                            </p:txEl>
                                          </p:spTgt>
                                        </p:tgtEl>
                                        <p:attrNameLst>
                                          <p:attrName>style.visibility</p:attrName>
                                        </p:attrNameLst>
                                      </p:cBhvr>
                                      <p:to>
                                        <p:strVal val="visible"/>
                                      </p:to>
                                    </p:set>
                                    <p:anim calcmode="lin" valueType="num">
                                      <p:cBhvr additive="base">
                                        <p:cTn id="4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3081</TotalTime>
  <Words>6043</Words>
  <Application>Microsoft Office PowerPoint</Application>
  <PresentationFormat>Widescreen</PresentationFormat>
  <Paragraphs>445</Paragraphs>
  <Slides>83</Slides>
  <Notes>9</Notes>
  <HiddenSlides>0</HiddenSlides>
  <MMClips>2</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2" baseType="lpstr">
      <vt:lpstr>Arial</vt:lpstr>
      <vt:lpstr>Calibri</vt:lpstr>
      <vt:lpstr>Cambria</vt:lpstr>
      <vt:lpstr>Century Gothic</vt:lpstr>
      <vt:lpstr>Perpetua Titling MT</vt:lpstr>
      <vt:lpstr>Wingdings</vt:lpstr>
      <vt:lpstr>Wingdings 3</vt:lpstr>
      <vt:lpstr>Ion</vt:lpstr>
      <vt:lpstr>ChemSketch</vt:lpstr>
      <vt:lpstr>Organic Chemistry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Esters have a characteristic sweet, fruity smell that makes them useful in the food and cosmetic industry.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Cricelli</dc:creator>
  <cp:lastModifiedBy>Rick Cricelli</cp:lastModifiedBy>
  <cp:revision>174</cp:revision>
  <dcterms:created xsi:type="dcterms:W3CDTF">2016-06-14T00:48:29Z</dcterms:created>
  <dcterms:modified xsi:type="dcterms:W3CDTF">2021-08-04T05:16:25Z</dcterms:modified>
</cp:coreProperties>
</file>