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70" r:id="rId20"/>
    <p:sldId id="271" r:id="rId21"/>
    <p:sldId id="272" r:id="rId22"/>
    <p:sldId id="273" r:id="rId23"/>
    <p:sldId id="274" r:id="rId24"/>
    <p:sldId id="275" r:id="rId25"/>
    <p:sldId id="280" r:id="rId26"/>
    <p:sldId id="281" r:id="rId27"/>
    <p:sldId id="282" r:id="rId28"/>
    <p:sldId id="283" r:id="rId29"/>
    <p:sldId id="284" r:id="rId30"/>
    <p:sldId id="299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236BA-FB6F-4315-A35F-D8D05D90C656}" type="datetimeFigureOut">
              <a:rPr lang="en-US" smtClean="0"/>
              <a:t>8/13/2021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46B7-A358-4B0B-8582-6D362F32A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7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031A44-7BD3-4E82-A1D2-82828F9D12CB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01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F8028F-8B03-48AB-9677-2154FD060370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05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44269"/>
            <a:ext cx="8534400" cy="667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6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4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5132" y="3887812"/>
            <a:ext cx="9146751" cy="60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851528"/>
            <a:ext cx="7886700" cy="6696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07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Proteins and Amino Acids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6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Shifting the </a:t>
            </a:r>
            <a:r>
              <a:rPr lang="en-US" b="1" dirty="0" err="1"/>
              <a:t>ph</a:t>
            </a:r>
            <a:endParaRPr lang="en-AU" b="1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3152775"/>
            <a:ext cx="73533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2760" y="2200813"/>
            <a:ext cx="8234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By Le Chatelier's Principle, the more acidic the solution, the more positive ions will be formed.</a:t>
            </a:r>
          </a:p>
        </p:txBody>
      </p:sp>
    </p:spTree>
    <p:extLst>
      <p:ext uri="{BB962C8B-B14F-4D97-AF65-F5344CB8AC3E}">
        <p14:creationId xmlns:p14="http://schemas.microsoft.com/office/powerpoint/2010/main" val="355155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Shifting the pH- Basic medium</a:t>
            </a:r>
            <a:endParaRPr lang="en-A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9312" y="3181350"/>
            <a:ext cx="49053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1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Shifting the pH- Basic medium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9" y="2122781"/>
            <a:ext cx="8229600" cy="218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4724400"/>
            <a:ext cx="8620126" cy="57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98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http://static.fastbleep.com/assets/notes/image/11605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450"/>
            <a:ext cx="8126557" cy="609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6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http://image.slidesharecdn.com/chem-322-141126140355-conversion-gate02/95/alpha-aminio-acid-and-polypeptides-7-638.jpg?cb=14170108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3" y="223389"/>
            <a:ext cx="8539371" cy="641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35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amino acids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07" y="2095130"/>
            <a:ext cx="8331693" cy="4031033"/>
          </a:xfrm>
        </p:spPr>
        <p:txBody>
          <a:bodyPr>
            <a:normAutofit/>
          </a:bodyPr>
          <a:lstStyle/>
          <a:p>
            <a:r>
              <a:rPr lang="en-US" dirty="0"/>
              <a:t>The property of alpha amino acids determines the properties of proteins they make.</a:t>
            </a:r>
          </a:p>
          <a:p>
            <a:r>
              <a:rPr lang="en-US" dirty="0"/>
              <a:t>The </a:t>
            </a:r>
            <a:r>
              <a:rPr lang="en-US" b="1" dirty="0"/>
              <a:t>properties of Carbon chain(R) </a:t>
            </a:r>
            <a:r>
              <a:rPr lang="en-US" dirty="0"/>
              <a:t>attached to the alpha carbon determines the properties of alpha amino acids.</a:t>
            </a:r>
          </a:p>
          <a:p>
            <a:r>
              <a:rPr lang="en-US" dirty="0"/>
              <a:t>The main properties of amino acids are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acid/basic(proton donor/acceptor) nature of alpha amino acid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Polarity of amino acid(polarity is linked to its solubility in water)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52760"/>
            <a:ext cx="8329642" cy="4044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CASE 1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329642" cy="4911741"/>
          </a:xfrm>
        </p:spPr>
        <p:txBody>
          <a:bodyPr/>
          <a:lstStyle/>
          <a:p>
            <a:r>
              <a:rPr lang="en-US" dirty="0"/>
              <a:t>R is hydrocarbon</a:t>
            </a:r>
            <a:r>
              <a:rPr lang="en-US" b="1" dirty="0"/>
              <a:t>, neutral and Non polar</a:t>
            </a:r>
            <a:endParaRPr lang="en-IN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803635"/>
            <a:ext cx="4786346" cy="47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796908"/>
          </a:xfrm>
        </p:spPr>
        <p:txBody>
          <a:bodyPr/>
          <a:lstStyle/>
          <a:p>
            <a:r>
              <a:rPr lang="en-US" b="1" dirty="0"/>
              <a:t>CASE 2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58204" cy="4911741"/>
          </a:xfrm>
        </p:spPr>
        <p:txBody>
          <a:bodyPr/>
          <a:lstStyle/>
          <a:p>
            <a:r>
              <a:rPr lang="en-US" dirty="0"/>
              <a:t>R has amine group at the end, </a:t>
            </a:r>
            <a:r>
              <a:rPr lang="en-US" b="1" dirty="0"/>
              <a:t>Basic and Polar</a:t>
            </a:r>
            <a:endParaRPr lang="en-IN" b="1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071678"/>
            <a:ext cx="5658534" cy="417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329642" cy="725470"/>
          </a:xfrm>
        </p:spPr>
        <p:txBody>
          <a:bodyPr>
            <a:normAutofit/>
          </a:bodyPr>
          <a:lstStyle/>
          <a:p>
            <a:r>
              <a:rPr lang="en-US" b="1" dirty="0"/>
              <a:t>CASE 3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58204" cy="5054617"/>
          </a:xfrm>
        </p:spPr>
        <p:txBody>
          <a:bodyPr/>
          <a:lstStyle/>
          <a:p>
            <a:r>
              <a:rPr lang="en-US" dirty="0"/>
              <a:t>R has a carboxylic group at the end, </a:t>
            </a:r>
            <a:r>
              <a:rPr lang="en-US" b="1" dirty="0"/>
              <a:t>Acidic and Polar</a:t>
            </a:r>
            <a:endParaRPr lang="en-IN" b="1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000240"/>
            <a:ext cx="5119713" cy="427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554" y="478899"/>
            <a:ext cx="8358246" cy="89713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Proteins : Bio Macromolecules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358246" cy="5429288"/>
          </a:xfrm>
        </p:spPr>
        <p:txBody>
          <a:bodyPr>
            <a:normAutofit fontScale="25000" lnSpcReduction="20000"/>
          </a:bodyPr>
          <a:lstStyle/>
          <a:p>
            <a:r>
              <a:rPr lang="en-IN" sz="8600" dirty="0">
                <a:latin typeface="Arial" pitchFamily="34" charset="0"/>
                <a:cs typeface="Arial" pitchFamily="34" charset="0"/>
              </a:rPr>
              <a:t>Proteins are essential for the main physiological processes of life and perform functions in every system of the human body.</a:t>
            </a:r>
          </a:p>
          <a:p>
            <a:r>
              <a:rPr lang="en-IN" sz="8600" dirty="0">
                <a:latin typeface="Arial" pitchFamily="34" charset="0"/>
                <a:cs typeface="Arial" pitchFamily="34" charset="0"/>
              </a:rPr>
              <a:t>Examples of proteins in our body:</a:t>
            </a:r>
          </a:p>
          <a:p>
            <a:pPr>
              <a:buFont typeface="Wingdings" pitchFamily="2" charset="2"/>
              <a:buChar char="Ø"/>
            </a:pPr>
            <a:r>
              <a:rPr lang="en-IN" sz="8600" dirty="0">
                <a:latin typeface="Arial" pitchFamily="34" charset="0"/>
                <a:cs typeface="Arial" pitchFamily="34" charset="0"/>
              </a:rPr>
              <a:t> keratin- hair, nails</a:t>
            </a:r>
          </a:p>
          <a:p>
            <a:pPr>
              <a:buFont typeface="Wingdings" pitchFamily="2" charset="2"/>
              <a:buChar char="Ø"/>
            </a:pPr>
            <a:r>
              <a:rPr lang="en-US" sz="8600" dirty="0">
                <a:latin typeface="Arial" pitchFamily="34" charset="0"/>
                <a:cs typeface="Arial" pitchFamily="34" charset="0"/>
              </a:rPr>
              <a:t>Enzymes</a:t>
            </a:r>
          </a:p>
          <a:p>
            <a:pPr>
              <a:buFont typeface="Wingdings" pitchFamily="2" charset="2"/>
              <a:buChar char="Ø"/>
            </a:pPr>
            <a:r>
              <a:rPr lang="en-US" sz="8600" dirty="0">
                <a:latin typeface="Arial" pitchFamily="34" charset="0"/>
                <a:cs typeface="Arial" pitchFamily="34" charset="0"/>
              </a:rPr>
              <a:t>Hormones</a:t>
            </a:r>
          </a:p>
          <a:p>
            <a:pPr>
              <a:buFont typeface="Wingdings" pitchFamily="2" charset="2"/>
              <a:buChar char="Ø"/>
            </a:pPr>
            <a:r>
              <a:rPr lang="en-US" sz="8600" dirty="0" err="1">
                <a:latin typeface="Arial" pitchFamily="34" charset="0"/>
                <a:cs typeface="Arial" pitchFamily="34" charset="0"/>
              </a:rPr>
              <a:t>Actin</a:t>
            </a:r>
            <a:r>
              <a:rPr lang="en-US" sz="8600" dirty="0">
                <a:latin typeface="Arial" pitchFamily="34" charset="0"/>
                <a:cs typeface="Arial" pitchFamily="34" charset="0"/>
              </a:rPr>
              <a:t> and myosin- muscles</a:t>
            </a:r>
          </a:p>
          <a:p>
            <a:pPr>
              <a:buFont typeface="Wingdings" pitchFamily="2" charset="2"/>
              <a:buChar char="Ø"/>
            </a:pPr>
            <a:r>
              <a:rPr lang="en-US" sz="8600" dirty="0" err="1">
                <a:latin typeface="Arial" pitchFamily="34" charset="0"/>
                <a:cs typeface="Arial" pitchFamily="34" charset="0"/>
              </a:rPr>
              <a:t>Haemoglobin</a:t>
            </a:r>
            <a:endParaRPr lang="en-US" sz="8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8600" dirty="0">
                <a:latin typeface="Arial" pitchFamily="34" charset="0"/>
                <a:cs typeface="Arial" pitchFamily="34" charset="0"/>
              </a:rPr>
              <a:t>Antibodies</a:t>
            </a:r>
          </a:p>
          <a:p>
            <a:r>
              <a:rPr lang="en-US" sz="8600" dirty="0">
                <a:latin typeface="Arial" pitchFamily="34" charset="0"/>
                <a:cs typeface="Arial" pitchFamily="34" charset="0"/>
              </a:rPr>
              <a:t>The list is bigger….</a:t>
            </a:r>
          </a:p>
          <a:p>
            <a:pPr>
              <a:buFont typeface="Wingdings" pitchFamily="2" charset="2"/>
              <a:buChar char="Ø"/>
            </a:pPr>
            <a:endParaRPr lang="en-IN" sz="7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2" descr="https://upload.wikimedia.org/wikipedia/commons/thumb/c/c9/Main_protein_structure_levels_en.svg/2000px-Main_protein_structure_levels_e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143116"/>
            <a:ext cx="2428892" cy="42359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4" y="274638"/>
            <a:ext cx="8074025" cy="487362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Amino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848497"/>
            <a:ext cx="5559425" cy="5933303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Amino acids contain both –NH</a:t>
            </a:r>
            <a:r>
              <a:rPr lang="en-AU" baseline="-25000" dirty="0"/>
              <a:t>2</a:t>
            </a:r>
            <a:r>
              <a:rPr lang="en-AU" dirty="0"/>
              <a:t> and –COOH functional groups.</a:t>
            </a:r>
          </a:p>
          <a:p>
            <a:r>
              <a:rPr lang="en-AU" dirty="0"/>
              <a:t>Amino acids have a two-carbon bond. </a:t>
            </a:r>
          </a:p>
          <a:p>
            <a:r>
              <a:rPr lang="en-AU" dirty="0"/>
              <a:t>One of the carbons is part of a group called the </a:t>
            </a:r>
            <a:r>
              <a:rPr lang="en-AU" b="1" dirty="0"/>
              <a:t>carboxyl group</a:t>
            </a:r>
            <a:r>
              <a:rPr lang="en-AU" dirty="0"/>
              <a:t> (COO</a:t>
            </a:r>
            <a:r>
              <a:rPr lang="en-AU" baseline="30000" dirty="0"/>
              <a:t>-</a:t>
            </a:r>
            <a:r>
              <a:rPr lang="en-AU" dirty="0"/>
              <a:t>).  Always present ate the terminal. </a:t>
            </a:r>
          </a:p>
          <a:p>
            <a:r>
              <a:rPr lang="en-AU" dirty="0"/>
              <a:t>That carboxyl group has a </a:t>
            </a:r>
            <a:r>
              <a:rPr lang="en-AU" b="1" dirty="0"/>
              <a:t>negative charge</a:t>
            </a:r>
            <a:r>
              <a:rPr lang="en-AU" dirty="0"/>
              <a:t>, since it is a carboxylic acid (-COOH) that has lost its </a:t>
            </a:r>
            <a:r>
              <a:rPr lang="en-AU" b="1" dirty="0"/>
              <a:t>hydrogen</a:t>
            </a:r>
            <a:r>
              <a:rPr lang="en-AU" dirty="0"/>
              <a:t> (H) atom. What is left — the carboxyl group — is called a </a:t>
            </a:r>
            <a:r>
              <a:rPr lang="en-AU" b="1" dirty="0"/>
              <a:t>conjugate base</a:t>
            </a:r>
            <a:r>
              <a:rPr lang="en-AU" dirty="0"/>
              <a:t>. </a:t>
            </a:r>
          </a:p>
          <a:p>
            <a:r>
              <a:rPr lang="en-AU" dirty="0"/>
              <a:t>The second carbon is connected to the amino group. NH</a:t>
            </a:r>
            <a:r>
              <a:rPr lang="en-AU" baseline="-25000" dirty="0"/>
              <a:t>2</a:t>
            </a:r>
            <a:r>
              <a:rPr lang="en-AU" dirty="0"/>
              <a:t> . In the image, you see a "+" and a "-". </a:t>
            </a:r>
          </a:p>
          <a:p>
            <a:r>
              <a:rPr lang="en-AU" dirty="0"/>
              <a:t>Those positive and negative signs are there because, in amino acids, one hydrogen atom moves to the other end of the molecule. An extra "H" gives a positive charge.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</p:txBody>
      </p:sp>
      <p:sp>
        <p:nvSpPr>
          <p:cNvPr id="4" name="AutoShape 2" descr="https://alphavulture.com/wp-content/uploads/2013/12/alph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s://alphavulture.com/wp-content/uploads/2013/12/alpha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2" name="Picture 8" descr="http://www.carlagoldenwellness.com/wp-content/uploads/2015/07/a46577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76764"/>
            <a:ext cx="3061881" cy="29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9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Proteins are composed of amino acid subunits that form polypeptide chains.</a:t>
            </a:r>
          </a:p>
          <a:p>
            <a:r>
              <a:rPr lang="en-IN" dirty="0"/>
              <a:t>Each protein has its own number and sequence of amino acids. This gives each protein molecule a particular shape, allowing it to carry out a particular function.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Formation of Polypeptides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Amino acid monomers joined together in a condensation reaction to form a polyamide.</a:t>
            </a:r>
          </a:p>
          <a:p>
            <a:r>
              <a:rPr lang="en-US" altLang="en-US" dirty="0"/>
              <a:t>The polyamide chain is folded into specific shapes to make proteins that carry out a multitude of jobs including structural support, hormones, enzymes, and balancing chemicals in the body.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Polypeptide chain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link between amino acids is called a </a:t>
            </a:r>
            <a:r>
              <a:rPr lang="en-US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peptide link </a:t>
            </a:r>
            <a:r>
              <a:rPr lang="en-US" altLang="en-US" dirty="0"/>
              <a:t>and is the same as an amide link in a polyamide.</a:t>
            </a:r>
          </a:p>
          <a:p>
            <a:endParaRPr lang="en-US" altLang="en-US" dirty="0"/>
          </a:p>
          <a:p>
            <a:r>
              <a:rPr lang="en-US" altLang="en-US" dirty="0"/>
              <a:t>Two amino acids joined together create a 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dipeptide</a:t>
            </a:r>
            <a:r>
              <a:rPr lang="en-US" altLang="en-US" dirty="0">
                <a:highlight>
                  <a:srgbClr val="FFFF00"/>
                </a:highlight>
              </a:rPr>
              <a:t>.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r>
              <a:rPr lang="en-US" altLang="en-US" dirty="0"/>
              <a:t>When many amino acids join together, a </a:t>
            </a:r>
            <a:r>
              <a:rPr lang="en-US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polypeptide</a:t>
            </a:r>
            <a:r>
              <a:rPr lang="en-US" altLang="en-US" dirty="0"/>
              <a:t> chain is formed.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13064" y="488272"/>
            <a:ext cx="8502340" cy="9541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charset="0"/>
              </a:rPr>
              <a:t>Joining amino acids</a:t>
            </a:r>
          </a:p>
        </p:txBody>
      </p:sp>
      <p:sp>
        <p:nvSpPr>
          <p:cNvPr id="52227" name="TextBox 1"/>
          <p:cNvSpPr txBox="1">
            <a:spLocks noChangeArrowheads="1"/>
          </p:cNvSpPr>
          <p:nvPr/>
        </p:nvSpPr>
        <p:spPr bwMode="auto">
          <a:xfrm>
            <a:off x="532660" y="1793288"/>
            <a:ext cx="80017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/>
              <a:t>To join two amino acids, react the amine end with the carboxylic acid end to form the peptide link.</a:t>
            </a:r>
          </a:p>
        </p:txBody>
      </p:sp>
      <p:pic>
        <p:nvPicPr>
          <p:cNvPr id="52228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3077" y="2783889"/>
            <a:ext cx="4975533" cy="3921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75208" y="355106"/>
            <a:ext cx="8368758" cy="8522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  <a:cs typeface="Arial" charset="0"/>
              </a:rPr>
              <a:t>Joining amino acids</a:t>
            </a:r>
          </a:p>
        </p:txBody>
      </p:sp>
      <p:sp>
        <p:nvSpPr>
          <p:cNvPr id="53251" name="TextBox 1"/>
          <p:cNvSpPr txBox="1">
            <a:spLocks noChangeArrowheads="1"/>
          </p:cNvSpPr>
          <p:nvPr/>
        </p:nvSpPr>
        <p:spPr bwMode="auto">
          <a:xfrm>
            <a:off x="275208" y="1828800"/>
            <a:ext cx="82591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/>
              <a:t>The dipeptide continues to join to other amino acids via the functional groups at either end of the molecule.</a:t>
            </a:r>
          </a:p>
        </p:txBody>
      </p:sp>
      <p:pic>
        <p:nvPicPr>
          <p:cNvPr id="5325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" y="2741630"/>
            <a:ext cx="896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Protein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94" y="2317072"/>
            <a:ext cx="8207406" cy="3809091"/>
          </a:xfrm>
        </p:spPr>
        <p:txBody>
          <a:bodyPr/>
          <a:lstStyle/>
          <a:p>
            <a:r>
              <a:rPr lang="en-AU" dirty="0"/>
              <a:t>To be able to perform their biological function, proteins fold into specific spatial conformations. </a:t>
            </a:r>
          </a:p>
          <a:p>
            <a:r>
              <a:rPr lang="en-AU" dirty="0"/>
              <a:t>The formation of binding pockets and 3D structures allow proteins to create different chemical environments through which they can specifically interact with other bio-macromolecules, small molecules or water.</a:t>
            </a:r>
          </a:p>
        </p:txBody>
      </p:sp>
    </p:spTree>
    <p:extLst>
      <p:ext uri="{BB962C8B-B14F-4D97-AF65-F5344CB8AC3E}">
        <p14:creationId xmlns:p14="http://schemas.microsoft.com/office/powerpoint/2010/main" val="1292797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16" y="532660"/>
            <a:ext cx="8136383" cy="816746"/>
          </a:xfrm>
        </p:spPr>
        <p:txBody>
          <a:bodyPr>
            <a:normAutofit/>
          </a:bodyPr>
          <a:lstStyle/>
          <a:p>
            <a:r>
              <a:rPr lang="en-AU" b="1" dirty="0"/>
              <a:t>Protein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18" y="1997476"/>
            <a:ext cx="8376082" cy="4128687"/>
          </a:xfrm>
        </p:spPr>
        <p:txBody>
          <a:bodyPr>
            <a:noAutofit/>
          </a:bodyPr>
          <a:lstStyle/>
          <a:p>
            <a:r>
              <a:rPr lang="en-AU" sz="1800" dirty="0"/>
              <a:t>The most important of features of a protein that enable it to perform its specific biological functions include the:</a:t>
            </a:r>
          </a:p>
          <a:p>
            <a:r>
              <a:rPr lang="en-AU" sz="1800" dirty="0"/>
              <a:t>Nature and sequence of amino acids that make up the polymer and give the primary structure.</a:t>
            </a:r>
          </a:p>
          <a:p>
            <a:r>
              <a:rPr lang="en-AU" sz="1800" dirty="0"/>
              <a:t>Way the polymer is arranged within segments to give secondary structure.</a:t>
            </a:r>
          </a:p>
          <a:p>
            <a:r>
              <a:rPr lang="en-AU" sz="1800" dirty="0"/>
              <a:t>Way the secondary structure is arranged to give the whole molecule its tertiary and quaternary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1800" dirty="0"/>
              <a:t>Primary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1800" dirty="0"/>
              <a:t>Secondary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1800" dirty="0"/>
              <a:t>Tertiary Structure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1800" dirty="0"/>
              <a:t>Quaternary Structure</a:t>
            </a:r>
          </a:p>
          <a:p>
            <a:r>
              <a:rPr lang="en-AU" sz="1800" dirty="0"/>
              <a:t>These structures determine the properties and biological functions </a:t>
            </a:r>
          </a:p>
        </p:txBody>
      </p:sp>
    </p:spTree>
    <p:extLst>
      <p:ext uri="{BB962C8B-B14F-4D97-AF65-F5344CB8AC3E}">
        <p14:creationId xmlns:p14="http://schemas.microsoft.com/office/powerpoint/2010/main" val="1348500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Primary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unique sequence of amino acids that makes up a protein or polypeptide chain.</a:t>
            </a:r>
          </a:p>
        </p:txBody>
      </p:sp>
      <p:sp>
        <p:nvSpPr>
          <p:cNvPr id="4" name="AutoShape 2" descr="https://upload.wikimedia.org/wikipedia/commons/3/38/Protein_primary_structure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https://upload.wikimedia.org/wikipedia/commons/3/38/Protein_primary_structure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66132"/>
            <a:ext cx="4543202" cy="199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upload.wikimedia.org/wikipedia/commons/thumb/3/38/Protein_primary_structure.svg/2000px-Protein_primary_structur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9210">
            <a:off x="4154388" y="2984592"/>
            <a:ext cx="4674988" cy="286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14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>
            <a:normAutofit/>
          </a:bodyPr>
          <a:lstStyle/>
          <a:p>
            <a:r>
              <a:rPr lang="en-AU" dirty="0"/>
              <a:t>the pancreatic hormone insulin has two polypeptide chains, A and B.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pic>
        <p:nvPicPr>
          <p:cNvPr id="2050" name="Picture 2" descr="https://figures.boundless-cdn.com/18571/large/figure-03-04-0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17" y="2385380"/>
            <a:ext cx="64770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348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51" y="408373"/>
            <a:ext cx="8349449" cy="772357"/>
          </a:xfrm>
        </p:spPr>
        <p:txBody>
          <a:bodyPr>
            <a:normAutofit/>
          </a:bodyPr>
          <a:lstStyle/>
          <a:p>
            <a:r>
              <a:rPr lang="en-AU" b="1" dirty="0"/>
              <a:t>Secondary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272" y="1846555"/>
            <a:ext cx="8198528" cy="4279608"/>
          </a:xfrm>
        </p:spPr>
        <p:txBody>
          <a:bodyPr/>
          <a:lstStyle/>
          <a:p>
            <a:r>
              <a:rPr lang="en-AU" dirty="0"/>
              <a:t>The way in which the primary structure of a polypeptide chain folds.</a:t>
            </a:r>
          </a:p>
          <a:p>
            <a:r>
              <a:rPr lang="en-AU" dirty="0"/>
              <a:t>Two common examples of secondary structures are </a:t>
            </a:r>
            <a:r>
              <a:rPr lang="en-AU" b="1" dirty="0"/>
              <a:t>Alpha Helices</a:t>
            </a:r>
            <a:r>
              <a:rPr lang="en-AU" dirty="0"/>
              <a:t> and </a:t>
            </a:r>
            <a:r>
              <a:rPr lang="en-AU" b="1" dirty="0"/>
              <a:t>Beta Pleated Sheets</a:t>
            </a:r>
            <a:r>
              <a:rPr lang="en-AU" dirty="0"/>
              <a:t>. Secondary structure is held together by many Hydrogen bonds, overall giving the shape great stability.</a:t>
            </a:r>
          </a:p>
        </p:txBody>
      </p:sp>
      <p:pic>
        <p:nvPicPr>
          <p:cNvPr id="3074" name="Picture 2" descr="http://oregonstate.edu/instruct/bb450/450material/stryer7/2/figure_02_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54" y="3698967"/>
            <a:ext cx="7298585" cy="267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1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 </a:t>
            </a:r>
            <a:r>
              <a:rPr lang="en-AU" b="1" dirty="0"/>
              <a:t>Amino acid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752600"/>
            <a:ext cx="8305800" cy="4373563"/>
          </a:xfrm>
        </p:spPr>
        <p:txBody>
          <a:bodyPr>
            <a:normAutofit/>
          </a:bodyPr>
          <a:lstStyle/>
          <a:p>
            <a:r>
              <a:rPr lang="en-AU" dirty="0"/>
              <a:t>Amine and carboxylic group both are present on the same C-atom.</a:t>
            </a:r>
          </a:p>
          <a:p>
            <a:r>
              <a:rPr lang="en-AU" dirty="0"/>
              <a:t>They are the building blocks of proteins. </a:t>
            </a:r>
          </a:p>
          <a:p>
            <a:r>
              <a:rPr lang="en-AU" dirty="0"/>
              <a:t>20 amino acids are commonly found in proteins.</a:t>
            </a:r>
          </a:p>
          <a:p>
            <a:r>
              <a:rPr lang="en-AU" dirty="0"/>
              <a:t>The 11 amino acids that the human body makes are called non-essential amino acids.</a:t>
            </a:r>
          </a:p>
          <a:p>
            <a:r>
              <a:rPr lang="en-AU" dirty="0"/>
              <a:t>The 9 amino acids that the human body needs but cannot make are called essential amino acids. These must be eaten.</a:t>
            </a:r>
          </a:p>
          <a:p>
            <a:endParaRPr lang="en-AU" dirty="0"/>
          </a:p>
        </p:txBody>
      </p:sp>
      <p:pic>
        <p:nvPicPr>
          <p:cNvPr id="7" name="Picture 6" descr="https://mikebrandlyauctioneer.files.wordpress.com/2010/01/alph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9" y="597622"/>
            <a:ext cx="726942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7/74/Alpha-amino-acid-general-2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619375" cy="17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43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000" b="1" dirty="0"/>
              <a:t>Hydrogen bonds form between the oxygen of the C=O of each peptide bond in the strand and the hydrogen of the N-H group of the peptide bond four amino acids below it in the helix.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904" y="2174453"/>
            <a:ext cx="3732205" cy="420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372985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8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312737"/>
            <a:ext cx="8531225" cy="894625"/>
          </a:xfrm>
        </p:spPr>
        <p:txBody>
          <a:bodyPr>
            <a:normAutofit/>
          </a:bodyPr>
          <a:lstStyle/>
          <a:p>
            <a:r>
              <a:rPr lang="en-AU" b="1" dirty="0"/>
              <a:t>ß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83" y="1926454"/>
            <a:ext cx="8163017" cy="4199709"/>
          </a:xfrm>
        </p:spPr>
        <p:txBody>
          <a:bodyPr>
            <a:normAutofit/>
          </a:bodyPr>
          <a:lstStyle/>
          <a:p>
            <a:r>
              <a:rPr lang="en-AU" dirty="0"/>
              <a:t>The hydrogen bonding in a </a:t>
            </a:r>
            <a:r>
              <a:rPr lang="en-AU" i="1" dirty="0"/>
              <a:t>ß-sheet</a:t>
            </a:r>
            <a:r>
              <a:rPr lang="en-AU" dirty="0"/>
              <a:t> is between strands (inter-strand) rather than within strands (intra-strand). </a:t>
            </a:r>
          </a:p>
          <a:p>
            <a:r>
              <a:rPr lang="en-AU" dirty="0"/>
              <a:t>The sheet conformation consists of pairs of strands lying side-by-side. </a:t>
            </a:r>
          </a:p>
          <a:p>
            <a:r>
              <a:rPr lang="en-AU" dirty="0"/>
              <a:t>The carbonyl oxygens in one strand hydrogen bond with the amino hydrogens of the adjacent strand. </a:t>
            </a:r>
          </a:p>
        </p:txBody>
      </p:sp>
      <p:sp>
        <p:nvSpPr>
          <p:cNvPr id="4" name="AutoShape 4" descr="https://www.chem.wisc.edu/deptfiles/genchem/netorial/modules/biomolecules/modules/protein2/beta_para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6" descr="https://www.chem.wisc.edu/deptfiles/genchem/netorial/modules/biomolecules/modules/protein2/beta_para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72" y="4291763"/>
            <a:ext cx="5426968" cy="226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69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Beta Sheets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195" y="2366949"/>
            <a:ext cx="4444501" cy="4206875"/>
          </a:xfrm>
          <a:prstGeom prst="rect">
            <a:avLst/>
          </a:prstGeom>
        </p:spPr>
      </p:pic>
      <p:sp>
        <p:nvSpPr>
          <p:cNvPr id="4" name="AutoShape 2" descr="data:image/png;base64,iVBORw0KGgoAAAANSUhEUgAAATMAAACkCAMAAADMkjkjAAAClFBMVEX////+zP90dHT/Zv/39/f/zv//0P//y///Zf//0v//af////7/yv/+zP0AAAD/1P8A/wD/bP//1/8AAPz/Z/v7Z/+zs7Pv7+9/f3/+zPrMzMz//wD//P+Ojo79/vqamprV1dXg4OBVVVXp6enCwsKpqamysrJlZWV5eXldXV2/m7+mpqalg6X0YPQAowBDQ0OKioocHBwyMjIA2gAAiwAnJyfhteEA9AA/Pz9+gZ+wjbIAVAAA5wDcVt9yWXHV2P/Kocl+Zn1iUWXQz/92YXqZdpa1uACXmQCprdLp6QCGM4bO0gCe/2mVOZTZUtJQRVKxtOPsX/8qMACam72wQqx7MXmHhgBnawCRkbeYoABoVWzPq9BpJ2l2PQCjPJ26SbtcXHI/ND1gRWGCQR/GZjJPTmMAwQDsv/8AdQAAtgAAngDPVP8FMAABRwRmXGYA0QB9ZTvPq+gnJf9FR1yzSf1cQVoTABl6Y+qcgv6sla+Cg6lncIZmKv9VUiA4YzZkdwAFNwNNZ0vJovyBMvlGKUhxYLxXQvwEHgNMDF9YVQVqHWVlRkiESXNYLVYsbytnIQCdTAxAIQBgTTNaOGUvBS9kWf+/mv9HWQCGQIFcJViffKssiClDBkU7QACNmK9vaBp6JIljZVwcHy2VSCJDIhomXihzT110SkQAaQBQNTLcazlzMB+aapQgEAprKtcAAFQAAJpUH6U6Jlo/DxMgIARuVn2BWltfsTeC01YwSyFRmiiN+FlThEBxPXJTiiwjDSizWDRTeTgpHgBsskppLD84RzF1hXBwg5SHgiBuOwBhLDyTg5JYVSsAFwBzZ1gTACmQGZE5TTnQv8whABgAAMWAbbGtWA2YSDAlNjJVMx5FNltfMwDh/42DAAAgAElEQVR4nO29i38TV5YnLlmukqqs0sOWbJeDLb+wsazCPAskkFHJlhGy9SCSbGMJSzY4BEhEwHES2zTdAU8ykHHaDHQSk4QO2OlNh2R/s7PNACEQ8mOnkzSTbKZ3tmfc/c/sObfktySspD+/7G+Xy8uAj+69p87je84995SisuDJyG9UKgrKCp+MfEZZgaKgUPFk5DMKn/As7/GEZ/mPJzzLfzzhWf7jCc/yH094lv94wrP8xxOe5T+e8Cz/8YRn+Y8nPMt/POFZ/uMJz/IfT3iW/3jCs/zHE57lP57wLP/xhGf5jyc8y3+skWdFinXwC38u/EtRUfZvX0UO31xUtK5oHX6pSP+myOMDZMLFOfOZPP3thLyI/JEXrYKQkt/TxGvkWVVRFfyC38gorcYv1q190/CNVVXrqnDuQkVR3eK/rpWeECuA6fB7nWJ+HWsd8tTwcx3sAmevyo9tuHsghs9RlBWuXTdhtrKysiqyzzK3tKE6r0mLqnCXhYVIX1cwUF6Tl5DhByiQFDlWZRnYUFOUHznSFpbhdhXVtQObaojc5kNfVFZqqQDyqvpgXdWadbNI8eijY9tS1fgXi5URpab6vGZdV1T26MxH1/6oaL7wnij2FVTktWh8zuv+iDNWBHWiKF3LjxxY9mjXxm211YXlPp021nqtJj9yRcOuZ04ca6mpu/ZBE7J/bTxbp0g9Y4CxqxrELEUrKYr2BEvXrCKw57I7W4H+mC4hSIyS5j21+fAcdPLRs0c37mpOfe9McRTNeWpL8yFXFBwlq3/PmZBoiuGlVF5PvH6bYeuJ3YZf/K3GX61Yuw+o2GZ4dteuZ3ZfUyiaHZRSqeRozpFaX7bGWasUj7bu2PXRs4ZtTl8MyWnelmooJHZ1LcalqPzojt27Dcf6jRdkcs5GJl+jM6neZti2a9dRQ1yYFilOydOiJ1VaiCYKSQvLwMaVzcteXVkZmKFl5E07dui2/WL3iYSQUqzdBygsWw0fHT22zfDuuqoUr8ShhoVbUxZi0B9rHtYpdhl2v7712927v++jCTlF86Op5kLQ2nXrHuvJqmqeNRx7/qNthn8NbGEIOc3AI7MUrtGDNp8wgJh+ZHgz4S4GYl7Na0VgeiGY2ELFhvoGi6KwtFbmVHVBZXXdzuVS/JFhh27j87sNH/RXwNNfM88qdxs+2qXbYXi3sNRGNq3mKE5NUy73pjIUo8dtWvGsYbfu9W0weUyZZjmomDVoWXjaOUf9UcO2Z48+b9h22UpThFytpihrsHItkwPPthqeff713YZ33wMp5UBH3MHNolW3c31tame1rtZiqdi+s6lm55ZqRU3Ldl1945blPNsFy972rMHwvZvoxFp59seNhl0ntm3bcUYRTIsZx/O0Vk0xYl959ePpa54z7H7O8PqOExPFWkLPc/g74wpuWotBrn/GsO2j53Ybtn1Ba8kjoyie0lLFLveGtZA3bzR8tPXYs4bX3QywTEnpN4ue0YlHwZTO0lhfW2HZ1FJR37SpoKBJodjQvL1MUbCcZ8HdO56D7W98r152wWvFtC27d+8wbN32xwoPo5UXrVUrgX0cRYmS7Aazq0mhJR7ZuOOo4Zmtu1zKtG5qtRwFn6IUW2WeZ6EmcLR08iPDtqMndhmed1B6medKJAZhhcnT5EsQ75J1E3Tjn9xKVq+L0TwIGk1vtkq2EZuLe8mzuXFLvWVT43pLbWV5RbWibGdTS0WaZzISVlSn+v8V/dcz04N5YVqwkdc2bn3mzfWKa5xy1WBET0F94WqUWyXjOUX9YIJV+Y7t3n3iwwmKo5fRUjSNPK9astsF61hFsL+iLuUX/Ed3wKaPDfBqWr2MnsbJZfKFydPMq5I1qfmek3VeOrb7mTc/GGGUWlBtitnudvMxd5DX9bXGpJZrlpqmgvKyxtoKRWFlKbjUSuJWCYQuq4w6jc5L724740+sT0vAGuWsCvFcfZ2iWqL55VzjwLZQtGhrbFDM25ZFkSEg9tr3AmtUaZwfTCciDopbwXROC/rtaaxf3PQC+TrEZYWWaadKZf7+2Y0bP3zPBjhlBc/U+Mia6jFMkKdfEDiIW9YpKlIJlQaG80JC8FlptRrtGXNdLKaUjL5YJzI4OxHVlSwnPC+dDKhY1sgGfBrVtCIvnlXB+uFbQd1FJa1dLihKDpgGz9sWtFTNM3hx8irLBcGoYTUqFRuIsPf0NLV8z7ABmgIv6Ak2VC1MNv8FfFU/kTCqVCbg+YWA6jpPvMey6SkafgL0aF4q40Xp6ct+7zerTKxJxRqjKuFbGhhGKdW0MsZraXCeSpeaoWHwK/De/EdV10ZYlVmjYVWBfjZgyY9niKKQZ9USxaipFZumQXY4Dv2Yu1KOJRsaLenN108mWFYFE5tUqkAkYaM5Jb2cnrF6HPi0OYfbkoZF1Rsaa+Sl19T2C6wGiVUqnxDxrBRysGc2W0xJqWne6pZxD6hXY5oBVZa4U6NizfBLw0YF/yiAcU4N+ExN0/AnxyiLRYfHBeQU7wg2p2e3NDXIX5SV+wQWnpcZqJ1+1aV50LZmnpFvVZSL1AqOyaKGDx9kjXOl0A2Wtro+sZAtF/QLwDCQbrPKDHJ2CRHlopyo1byak2ampmZdNKJ7a4rwvDB45cpAIbElcSdySwWCqmJ9wv/gVk5Oj85NTR3yAB9wcmlTHcLfTxw36zEFUTGYINQqM/xko87ruHZKXm/aKrh+C+QSr+WBmWmw2XzTdbMZd9wwGdDg2oFr8Lz7A5XzvFizPSOhaY1EK3MM4BrtkjbUbbjicqUAqcKWWbJojYroZpxAuyUbB6frOHhjdu7BLGyZBrPo6oNtV7e7Tt6sVhTVjwSIUgOpxsgaff0rZgf+i3MzF2f//aAVXCg4F9rVWl6zLug6eQX2V7bhA0GjYuXpQdZ9/kfUciGlKGZ2ZnZ2ZsZG8UTJrX0ANje4TjpS6C0jwCyTRuY5m/C/Uzdv59aec2xOJZuuxXKxDOeFdYjSZsn1SaWifiDAaohWgTWBJ9Y/rfPQSu0SvwmKopdmLn586NCUi0HfoFXSsdaCarfLNaCoufa9Zp7eBF+xFy5r1cttGUdbpy4efnDxsKSHv+D/6SF+b7niAjmzTAdYk0kmhwVEJpM6q36F96JcMxcffKw7/IZeqQVlBWfk6ivf8MnJT5qrfv+BAKZfoyIfYEwMXr3aspAXWLNubrJ7w6GhWAbNXCJmGJZoabpduv4f1U3fqzRofNNyZr501RuyQ3yuXZQzsIyMNDP38b/PTbko0BTAHRBBa7frvi2vrvQJ+JzlRcMH+ZvsSUm/fHrg2czsx4dnD0PgTeNf4Q99bECnK60YQDOqMRplMVX5v/L2hpKuFaunYgdnkWe/0VNqsG8Uzh7T6b5tbphGBdGgJcThTHqHkqFk3br8eFY11Ds0lgy159ZNYIeW4wdjDCeB9ZX1ShYUY+RqMjnsHVvGdOSSY2pubvbBRS1HDB2j1dJWD29rRFOEy9YQnpvZyFe9494x2/LpOUqcOwTKBbpJHCLMTsVaRa2jNooGEH5oiDFTOfvCQ/Zkm3vletW/nZmdOzTloVFIQQG0yuLWGGdr6WeJIcNnjkal3zscsoe9pXnqZs3YUKgttCfJ52AZuETR/cJ3E8AyWnKyaWOCv5vBnHiH97S1hWzUEqgCpptWDxyamZmzgpxwHMVf+e4Fdx9Ii1tYYDcLfpMV/hwa8g639a1QLk7vnpuZOijJs1Ou1AupERFkrdWpWhwalg2MjYfbQm0rVs+pGQ+QH2oln0oh+XcjMYoqviSw88RmlHW/vPZ8sUZhcsweGmrLKWecVjz/dGfn+1f0FHcB1yqLGJEW1h8abuv1eh30km3zYP6sowOSDfYJUqZWS2/3PNXzL2rK5VtYNCwZyIWk3b6nbU9SXKZdIGeSp8/jomVPaH37/X0HzrvUtOhbwjIjPDBnu90eSrYFV+gmTfc5Uh6rHAsy4vtv7+t42kErrf1LNATsP5voTdqHe8fmc25r9gEbeu2g0rnsmZphPJ3vn+/oOK+lJKdqybSw6sR0MrxzKBQUFzw98gy23SdKegD3YM04Wvy6Q9fR03lF3y6olu4aXO5173Dv5jb3MjkDzZasfZRehg8c813n093dnd/RxcvEzGRWCf4veu0p77h1xeoZh6NdpNNGkm7f935PR8cLXPHAopghsgTv9WnvWHisUZGfbkIYUpkc75OkXD6AoaV95/ee7+jmxGkVQbJENYwqUyTuV0WHe+3bHQyAggXnB+DCOiqJlBZdPcdT4oGOved79l0BOVlYtcYEIDwajYz32sPJFZvmuVarjU5rFk/9urOn53znC4wYZZewjBX6pxPC5aR9KFi8glwZjHloSpv+hPZ9X+99H3gW86uMmkWeCZHpiDNYXrC+ajnPKuZVVVFXmZGDGA6lRK1+1KPHWIOjGYTTmFVBOCk/fTBOto7z+57u+Hv+UYI1g/1EM2pkNYk4gHmhVRRFMNAQq4BEYcBFA5CkW2NuGlULbbBS/DUw7ekOFxpDMCTEEho1zmg0wAq/a29vd1uBGqwYhBJg+9Qwn7VdpNKCy9Gpjp59us5UMQq5iXgAwCiCPx4BOQ1qRc5jY2gGzD2F2TfYAW21SYvKTns6v35K1/GdMgUwnCA64DcrRGDxxkg9yZAs41lpraWiulpRX7h+U21NRWXheuBhc329otSiqK6olDNU9R4GlP6RzeZxAJSBQJfH5JlIPCVhGsRPypYDT3W+7eDvEZ2I+BNEK/0Ca2IjVgawW6zP5fGAYAHLePR0No8nBmYpTa+09ex7qjsoRmG/JghX+p0q1hmNB1gwh45igBJ9VhtaLyUGPlqKFvtiHmZhz0rX+c6nDvxM5OPw/Roh4g+AhPunE8i+uIsBJCE5YPE0h84GHhmQi60L9llNif/c8VTn01YxagRUiOQsawIZA7yhGVwmSGmebW7eWV9bXbu+trKlVNdcXr6p3NK4aUtp06byTbWbakno1CgS4K07v6/nv+shVIOZrQNX7UHgWjrVAOpF//fWm67i0QTM6py4Grp6KTHRbyT+PgjPF7h8U9fRoXPQPA1SyveN9yYHiiFWltOI4AY9g61X6Edojsy+r7zeZD9wDBRFI+ggjqdpq65n3+/aKXhkei3jGbKP68QFTYOYIvZFq0fUSwGYL1Hr9X7l65/EAF+jcgYxIqdFID8/wmlJltcxZLfrXEs0lRYnWttFfbsTQ5aBcOireP90P2A0eOyly84c0jxrrGkp21LZsKmhprZ0p2JLTc3O2tKalsoWS3O5pWInUlQAhgfBkDp1Hd0HroDVphkxGRqyh4b181adVoK0M6A3kyDd7L3Q0MB46LLsPdnIKNEh116wOD09aL5ppj1sH/KOOYB7skHhKX4E/l1/AePLhL13YCCUTBCkBGLGoDr/+oBu3/lulx74x4zaw0O93sVwiuf0UoxhaOUlYJMQ9A4PhO1RxPKs0XgB0CzH80F0MR02PQXkrmQ4aQ8tOhU1T406YFsg5CqTMO0NDtu9FwCggZSqRqqKlmbQZZ41NNVsKbToyuq3bNhZul1haWxsLq0taKloKW8ot9RvwW9sFNHocN/t+7qnpzPowNHnvR4a99qtlByhcxzN9/E8xM1gQMC9j9nbetuGiFVjhUlitGhHZ8/e7u4DHiT3jNvt3vE9brDCsm7yjMvGcMyjAFJEvdfbvKFwhEXLIkyIoMuUuLdjb/f5TjeZHbgC4CdJlqVGOMuI7aBzzCii4UB4yAvQ5h2IusAoOUd4DEiVX8Pj+vW+Wpk8NOwdD9kXzCHIqZujge8BFhztV3ZY/J57ZjPGqoHm5Sf3Ms/qqgurFQ2NCkVFRXUdxFUV9YrqZstORXV9WU1NGQZaNa0ULk773b7uDl3niMsVi7ncoesA9bzw3ORUEEfFJAgbiyfAV5v7gSN7Qm1DGkAaGlUC4mNk7JVOUK7uvQ4kt40lvUA/XEzzQI6azbk50NhJIzxa54T3+p4Q8gxDzcgjBgyQUuzu6Ox5v9PjghEbCo8DtT0GXg9z3BTPgKkDx3QJwKAQDw8ABA/dQ0TMsr5RdDq8+tede/fq9rXGgNoV9CaBPAxeBe0wzA06QtNa8R3QCqH/anu4zbvnHsScKrPmb1dk3RexRs2W6qX/UVPbsvSwuhyfJxh9W3fHU3vfBouqZvS2qwO9oABBh5qGOSlGz0iilqZc/WzANx255N0OwVIc3Y+JvSeqOS0wTfzZ3qc6umvB6YMFT14dGhtu00kiJuCUjJ4Gzw++MIHowO+3jydf8iZlnDcBthQ0uDi1d9++7vMig+Ru70Cvri3YZ9UDWlDSoJVusJeUI2JMxKOJZG9wePxqhFgGzbfwH6gG0t7Op7p7gByMo8d7vXfAOx600pjPA0vBBCHyox8FjIH4vciEdyA55PWRACywaQWIWCM+qwFEwGFwTXnOd/8M9B5TUfxI2B7udRc73Dae4WxDyWArIBGq1j/tcxrZwH+Ew1cn4UnBshMehiOJN1rc2f11SkurMV9mA8zlHRbF1vZYMRNzJ1MDIsxyKRCPJ2Ct01+FveP9LKZZIxJNAzu0Sq27p/uNGA30lFIMAnXSpvQErWAUpGRywMGolcyIbxqQjbE/CbNHTRozBF7+URr8LMVp6Zu/7v4XPOxT0xS/BRY/5lHbgg5wyJ5kMujRwz9f9qOblxc/LZgwIIjWrWDGMp6VLT+iql4UvEoXRQCBmvLEjmgpnsdVU7zU3m5TYo60zyb1whaGRM7VNx0gecZA/0Q0gogagNo9MY3hlKKkPaIEcgiIAdC2t0sgQRABtY8mvXavXdLHPLBltPps1D/pD2DmTMW+RCQRJFndLoowO2gwp9YDVbsVsB5n67MOhsd6vW5edASjARPwmfVHJn0RgrBUgo4nQAggmSSKPJgQ/DAayR1gfTlHn609jE+P561ADhwzs5H+yXcigkllMmoC5SsFaBnPqjdXlykK68sUZTUVisKKSiKUWHpW10oSVBT6HoZJY0gwngzASzTBFGVLYuYgNNBqg/AaTAhrigZ8LCsjcacEz5YC2eIYKUYvyZ/RSoakePXigHcgHAwl2yWQTJIdjUR8cghjUgVSeCrHgY+wevQQLnAYSsAiGCVRaliFBAHheG+vu9U6gSbIqBLiiYgxDeQjj2gZ/tHgJCgS2ZJcMYOn0kpSx2AfGwfjOtLqmED7h34z4GdNcoYgWp2TZzW6yu1lTZW6mi0bNlcUFGy3yDxTKCwuWCWNVsPmWnnwQwbjCo+HwaYGi0UfazbCgw74fYF08oq9QNA2jZ5cYjJlRnimPTQMMbjdGgNtNKpAoeKBaDoroXlPlCNKpriPV3MrjnDI7J7QQGhPW0gqjvkhggA06A9Mz4eswrSYfkDF0qKXXDpoV3igra1tT3vxaAQXb1Il+qPpDLPKWbDqoH65nG1R6ABZlJfX1myobKlbP58BL3TzeG6u5IMj20GXVi9aqYyN2cfDyT2tBBJiYjYeiBvTeQ0hJVcrqEcHBqSMLOfoPu/m0FBoXBwUSMaKTfQDDpdXHajVy2o94A7yavXKcyvctM07HB6zh21MykQcJchJ/3zCMCHJJ/fiyOD1jKcZSipmHx8LD4UkflCDKTejJu6MzofLvppVlRHLeaar0NXsrN9S31JdsL6puXaeZ81WEGiQbZvnpHUE7HemTUthO6BEF8THYDed/njcn9CYZe3wibJyqIMuVytI7Gp6cPRAPBZuh/gY9ixEopcjUVYmN8XlZArd6nB94gFrnoHnPHjA8VCQByE3sui1fXFhPhU1KRIu05LtpEPKKGdK5QiQgzG29qMBdPqn49FAmlxoXF3As4xndZbyCkVNeb3CUtZQXVPenE4YFQXB5qJyehwnXQNMpmnBjbXb7X2jGB+bVYHZqamZWadsEVRCnywnNPebkyclK5XhIB488mifvV3i3RhBsPGDUw/+ggYFjUsgKPOY6XO5rkiMOpOo0LE+u90tMiQFFfkLzD6NWXENANKEJKctGOkKPLFMDMMDPyDvszI3UZ8TF6dmZr7VyLaY/b5idVHEWrBGaTrfQp+d+MRto9WZNs2BHW/lGH4awnF28uDs3I0/xVk8GIS4x8qkGXNT8ozwmcghfKJpiPVEnxFMWeKbublPD885CbXxgpWRZ7f++ZOgK3POE4ALuAdKjKObvHhjbnZmKkIyKyb2PQS96CdP/tkzkoVcSTHWVpqJ4WMS/nBodvbGn3zw6MGUCi0Z+JGFZ5YleLaqRc6DUtRrp67EitWZ5EwLcNo1KBZD3ANm88bcg48/ffAXFm25WRic12au5N8cWM2TgZymaXHQRUt4hKuK4rHKjT8hSGM1ziAnk+tfLvkbxByZlItnRJtHW9xOovMp3eHDuo+jeJRsNjlTgEZQn4tfK/mfIpOBFhfGHLHB4gedYA2cBz89fHj28IQZfREbyVQPmYVnheXlC6V+9R55oaBUr1B4TJFh1bzSdubW7ft99/DxCDduzBwGQcG0o0bVb6XlSiLmlZJX9EptRs+lFGvv3354J26Epap88vEdOYA3Rq2YAoFxpKREqSflQBk2ffP+rVtfet4hLgN49uDTw1EyueoC2FIOYojiIyWvUcrMYkYpPW/euvV5nx+z6M6/XHzwYPbjSXL8Loxk0rusulkxf4BfVDCvTkd4Bg/vlRmMMO34rKvr9t3bcVKYMX1wbm5mikQeGuEmJ+9ZSR95+QivzCgnlPZfgbyr64wTD3sS3xyamzv8Byd6LmHLwoHokbM0RykzGnHpdtft23c/86PTFGZn5uYefJNg8XDSuRMwmBYjSvrsWX0mq4ALs30G5F238BTBKEzP4OLRG6hIEigPnikKLY14kl9ULcGTghCZP1vyCs9lcTz0q123v/3yTtdnTjwvESYPzhycFswEUeKpCVJRtFa/stpigWeO211nPrzz8K5Pg5ldPyx6lqimym+TDQOvPULTfCb/gSb8ftf9Ox9+2XUN4bQqcHFm6hsfMYZs1EpcFscfUdL6jEADyV/tevg6LP5zAY/mnBMHpw5dMGKmVjOYsV44lw+oa0JQmxJRNihe/6uSt5gsxwHUkc+7bt95eKfrdgRm0rCn/y2BGRlA5OwElkKoKV7Lnf4Vk+3Uirp5t+vD+18+7HoVU/Gm4yX/kCCBqobVERKa079S8havzSDiIPa061YXEN/pehggRy6n/i0RwLQZKNr1tCUFY3iSIucOGSZ3fdb18M7D17tuk2SdmZCbMJhJNGesWs3tN+tbKkDMKMyMqbkjr/DMyuKx+SEiz848RJ6pNKb9JaeMLMBpELTEI0wbAFJh3ir5lT6jYsJgWu92nbl/5+7dfyWg8nTJcZYlxUD9j4jZBhtecuoIo8y0Z3WaZ3dud91HnrEvlpwm3kejMfqsaZYfKTmFGaNMq+co1/2uW3c+hMUHgIo9XnIOWYe1RJNlGYsvH4M1Ci2bY4wa4QVzhGG0WXlGgW5+3kV0E8Xr+HE8yUV4NY0EeOLBHXn5ZDbVBN281fVh1/37dz/A8NS0/5xZjgaECfmMg+eKz74FUVNGv6emxC+77j+8faerlsRL+08fN+GxqIp1jsgPCYz/2bf05ABi9dQQRYNu3ofFnyG5BfOLxzGYQG9iwfrofHlWpCgLtjrUjFrJHzn1MpPFnuCThGcF41YUj2D370eQRs6/A4/odB2HltYz2qy6qa0FD9B1+4wT5BOYbTSS43c2AhiWgHgOnxinzYQMsejecwuo796PIA5FWMaaNBhF+G3z0a2WYShtRmSICQaHvHg/YZlGxtIYJmcWs8fyrFKkbEHANfzLJa/kOENX61137n/2kZ8k6c6V7GfTsWJ0/oxD/9rLmcLUBZ4rW+9/9tkAFiyo9pe8CHplhm2zEySo5nhQ7LdyzE5Rn7z52WcfJsgB3+lzhOEsWIbrIgM2hUOUczZX0QTl+PCzzz76HiY3mk6fxnSKBk+Sf59N+XLrZlmQpijeLfHM2ZeP5NozxAFYLQZPSAPWzJwuoXJKstmnmLMlv8pBruRpbtApsBoT8OpcyYsmzIGZjAkJz2fADmlPlRzJVfWgp7WXMGwAvT5ecoo1o1nQGPsfFasBZ9A0QLsjuQ6zwfjEnRojljkAOaYWcAMXVuYa18gziwszVJRVOqKnc82q5KnYB0azmRzUHEd7wspilk6CcEd+dTZX2QJPWSPE8gL2BmtmwvDcrLosYkWMVq3nzr7MZECFC0NLW1HEgcoE1syokQvX/geP5868Ws299UpxLnKKHk0ghAXkL5w7Tg66NJgE+kE8K0th3SkPDuD0K3zOMiqekpykatZs3o+lcqwsZlQ68wOONxtOkf+fbxXwhAm2jeQsOUQP9JHqLDWvPKJnck5PM62Y78I8uNGEZagqOSMOURfNEXI6Z0ETMyiQ6iUTPjOiIhCNVP8AnlUVKRocGG5AMAhhT85ZeYyPwdfBqs+VHCd6CU/aH5NhJK9/+WVtLnPGURAf40I1qv2nzrFyNY4Kwms8zOL1Z0+9RWd1PziomE+FGmlmz52T7QLo5rRIUZRaC9bs1FkmG8pBcwkBfj+e3IM5PH16PykHBZedyipJOXhWVFSYAtHm1TzHnH3tSKZc4eLMjBSQ01X7S0rS+VVW6MOqRnjQ6rMlp4pzsZxh+tKlPMZzJeeIjIJytBBoB/7lFJjwXORKup14DxMiQznVCIA0VUw+mkJjyGV74ngepVS7EUuaCbBMs5z1ZxWz7DzDY4AGB0o3RdPKYprO9ZwB1N6brzY7/qIxXVIDYqbGQniKOvKrt+jMQVd6z0TMSCL8+On9afIL1nQeX3/2FWVWaEc2LvpYckTE7j89P7tqWk5Vamn+LSDPkN2VB35u7HtiF8Bln3tR9l4aoTH7FckcPFMoghz5UE772iuANnI9afqRLGYq836jXALLqoRBPK4AH3HnLzoAACAASURBVKLm9Jw2q3Lg0LcK6eolMP9yBS7rHECWUTzPHynm6JzktOQkrs6Mx0zmdEbcLVPwSq2eApOYbfUQYqCUYoLWZDaZ0nlSTAJlvWCZi2f1NrzCQHMAb35VzGXKKS/OfE8j24EXS47Pi1m/Fa2IGmLFl1+Zr/3JPCjxQroq0nTqRZnaxEYd6Qt0R069haA6Oz2F5W6gmCbTi+dM85XiIGZy3HT29FmGRk+QZWjBGBqRiDWdO72flZGlpqUqY6iZmWdFVVXrSFOEdYradA6HB2uWVbZRuGn01cAzeNQlJftVpBDIJEzKN+DUFAR7R7isbg+4ST9yAm6HWA9Yfg7DB0BpwghPLCjF/yonnkUp9iRk/A621ExqBUFKUxyFoR5HgzHMIaNgz9JlkTI5shwPnhpy3AtdybMijLDqysgdPI+8VF5frM+FrfCwcdpEHL3K9KJsT0DEIw4ZXQAcfu0tvTqrnGHl8rQRa31hvcfxSeN1G9aXrtHm+bdeK84+O2q/eAk9LiCF/adeZOXDVVXcRaHPRSV5WZ9LQ5TzZZEaVrZmgqBhhckqvF+2dt2sf/Xdd1/9o6KqYP5k67VXcuEEUAEKxIwUBoI1Y4X+V88AKFfdS0enNFWs1XLqDMeS80xjQE6QYZiL1pgTwTPBhEoYEGUUSyn16tw+Eys8yPRgkMyqwDtBv1MlbMHYRI3ZH702u17i5+sl2WWzJNAM1L75btAZaM51yX0Vz6rqn91hMOx4tqJGImcXlB7CnpzGSEvxgwAGNWazCayZMHLCYNi9LZGwyZCKol95Ba1J1nVztHhPg7WcJpP59Its9OgOw46NvohHJqePvJY1a5fmGX8JiwTAcR5/UYO3RHds/SjgAyFHWwpmBaxZzkfOx2UYC8bQbExsI5ufKAPNXLNuKurOGI4+94tjhldTIsg2x4i2v8kdrIEfB0iIKMNkPlWyP3pix7ZtRw27pkXAGHqqWDx5qkTLKXNwncHABVGs6njJ6cRRw7ZtGw3HXgJ/B7NT4sslrzC59kyEHOwfiBnY0sRGMvtHlxHa8Hwxg4nSnHIKHl8ulzYDueZDwzPPPXfMcEa+ebpWnlUcNWzc9szrhqM3iyFqYaRfTk1dzHZeQwYguEFBNgjmF89p3jRsfR5+nCDROSXOHjz4X/+mOCe44qfTQIM9fmr/yI4duh3PnTDcZMACMraLUwf/UVTmEjSanhBUEGGagePnTJOGrc/BB+z+hEENcfz2lxf/Cz7UbFMjY6eN6PIBz54+xzph889ufc6wMWfPk1U8++MzhqPPw6KPirSWoqwzh2bnDs/m2DKJj2UcCFaYFd41bNX94lnDVg9ebhV/O3Nx7sFFMRc9+lw5BDAZzfCgd+h27dphaKXwPugvD80emnojZ9hEWyOypwTVNms+Mmz99vlnDTsknN36y5m5f596xOQiZ8AYarAY0mQ0aQjPnn8dNv/HvHhW86xh48Zndhk+Qg9ASzOzh28cmlp5uWrZw2LSVxhATI6zmjOGrbuA/KiDorW0Y+rTw4fmDnty5b70E5p0YQe4LTYOcrZ71+4dn2Ddz29mLh6emzmU+2KaW4OPy2Q6DsjO3GLY+outz4Oc0TC7e2buwezh/yRmjZTxmGNQgz7XiNYMAM42w8ZjJ3YZ3s2WBsrMM0XB1t27DSdOtNNaRs1IMzc+nrkxtfICx7KJY3LNFMueLjluYv3P7NhoOLp7F1h9rR549vGD2Y89OXSbIvExYXnJaZYNHDMcMxw9sc0FqI357aFDZPZcLMOoi03bUhX7/QmYfePubS4lo2Qu3pj5+NDMIVcOctoRIXf/WBWQg4p+gJt/5plVJWeP4dk697GtJ45NyDjBNjN741NQriw843ia0rfKSaDEwJ//CyinObrRYDixi0gm5fpmFrXLkUXOaE7Lc0FYKvwUov/4D8eNGvb7bbvB7X6CJR60Z+bTf//0wVx21aZ4rlW+iJyI/z//GcC0ZhLbGm3z6DnQ7cGZ2ZlPQc5WXgZfWD2lpi+RajlN4IN/OGfEnPj0sa1btxWsy9kkZTXWKFJUBC0F85UNupmZqV86suUbOU6rhPgYDzycI66TfQE8iA1M3rssVwJRSvfBQzNTwWwWhdcqGZcfC1k0bNTmSiXw6MN5+Z2XXHKxgzg7c2jmoIfOJqZqmgYhx/u0wojLNSAgLu7f4tZZaR58JZjDmUMPDtqobMcQHE2MISxeGHDYJuSb54n3amse0x9tFc+wP8OGwlS6FsdlC/Z5XFlVC2IAkmuEJ+S8edIlYZW6kfUHbqYpxL72N37jyQ7OQP/RGELcJdw76XL4UE+EuNMtp24olyf4T79xKPmsOQkKK4GQZ4l2mN2JmxaiiRQW3MIPq/u3/+kNG96EykxO8fpBQYPpkITn5Mk+PBE2sZH3Kh7XimdV7AS4pKyy3iGDcK5VlPQUlTUPBDhDP40pAVCPuOSZFohxiPpiMstpm7VVyazqDrFk1SgnKgKv3vG4ggE8VhR8F6w0KYTRu2NSMYOhdpYPoKhYlJwNQrDjcEwIeHgS8F8AcIIFt4xblPByE81nw3dgDNPnFkGXYwDLcFVstCXdyyQfOatSVFSmeIQuNBWzSSKTseBMHpxS7wkAONKwGqO/PwIsA0RvvDyo5Dkaa4X7XBKRuCyLptXFaAxNePgRiPsCmNpWBfxBXslosacOudzEZayKkadniGzhM/NF/Vj5ZlIFfG6G59WAg2MeD5gIOnNdJg41lRIAZEAAY4xPxskZjIl9jzRHyU83YZSWO/BckKb1rTF3LjgLOideYuWeH0IcDyWxP4FGF6Mxd0MVO6ztYi4MrgY5MZItgz1zEmlljRGdlZyJ0nqQEypLjQUZlFa8gHvGlHBUvgdnZvt1mASCKBUW35658mphkFQlpvuEODkOANUUWnPrZSaeVSnqU+MDVtAnztE+HpRcOY+bKISEMK3wzj+90U9OYlVC/73NMbQhoqd9YDRzyfECzzA+hqerCbwTjePBO2iJ/886khuISe1uvHOXa88U3iYzqoTEO9MJI6ZxWGfi8gAeIdCiw9PqiVHqXCkNut2JtUOCM+ELYFIGWX8zaakqekw/t1VyVp8Mj3mTwCrJHh4LD4s5c9oUdw/T8MJvX+/s+B2pnxWwvUHSqleKQ2Gvd8CV84gN4mPYKWC6pzs638doQJNIekPeoIj3LULe8ABP5Yyv+WmsDhEm3+48MOEkdaSDV712NzgmWzIcHh+gslpCMrsYN+KF3Omfd3b78HhQI1yCLfc2KhT5YY2iVGhz7/VQsFhMhoP2oZCUM0DG62Cgkf7O3/V0dLyBj8p3NTm0OZTki93e68Ehr1ufMw/ziJiwQHdPT2d3D6iYcTI0MDzslfTcUPj6gD2MTi/X7KTeKtLxuwMdB/7OiIjDO3B9LGxjxKT3+nbvuEhlg2Y4GCmAEcgHB3Sde/f6WbxjipeReserH9OWdCXP6uz28J49e8ZHpXDSu2dPmzsbtsIzLko/KWAK/u+eOv/zno7uRCSRGPIO7Qm19UoO/JxQ23iOlLia5idZ8B+qSGdPd/fejr+NRqN2e++e0J4hhxQeCO0JhaSsRTWYcuFHAA6a2Tc6z58/0NkT9UUv9CbDbeE9QdHjfamtLRzyZFUSilIz4j0WKwyAvKd73xuJSCRxKbQd9u615OkDCse9QyH4wVntsOtkW2s25SK5sdEIi/jG1/l+p67j7xMwLoWH94y12W2u8TE7fJHkshlx8BGULQFoDsAV3onuPhAQBOe43d42tmdo1NM7HAr1hiQ6G7bC+1zWBLk4Hu/s6dR1viA4hcDVJF6HG/AEvdfbQl7gWTYpVeMdp4AGz87f6Ozeq9v3G1x81Ls5NB7urX8MQFtlzzaFx4Z67R6G6vOOD3nHpWyPihQmBfE00Khy/qzjqY6fR/C8K2IfTw55++hiKTyUHA8PZDeHWppcG8SbMm/0PLX3579BxHHBi1QQnw6Hh2AZWWfHyYtJCgpC1J69T/X8vB8ctnPQOzwE5HpxvHdouHd8lMoOzTj+HnpMWPHevU+9vzdCDhFAS8ZDwzlSZxl5VlRVm7QnJY5Riu5x+5DNY8tW66zWMgAJSTEK6//tr/8+QYq22MvjV8eCIq3mU/Zee59tZbuaxUWrGQepfQJQ6nx6b/ekgFV6zutA5ea1lHVoLJz0SLFsTIMQfhRvbWMI8sHbe3/ej/f1VYHasLd3AC80joe9dmkkx8kNGEMjFjloVJN7Ow6Q2l+V89qw3R6seVxbzdV52nZeBDRLYfs6kaGLWx3FDCk9prBVKKI2vM2NXbiU+j4nqawDPGpEicFlByTRBkgF74S5bC5a77HREAhQMmaAiJ6aR1w8ww0KeAqAN22c+0lJkRFiIKBiSMWBwyYyPHCfZhAx4Iw0aeLEzdMPCnKDm0Bcg1/hZYT+lM3jgKWrGZfH4yoWR9TYgih9GENxeH2bI10PYCkTBIoDo6adCQHvvLPGaI2ipo405s6PZ5WxRQuEnYcYqf2FF2wc3t3Bs06rx8qRFnFamsMkkBC5904iLqQPIVRsXKTns6rAOBqQukNKOXhkIqfUUqIrlhYcHuNjlnVGIgGfnHQEgIbXweZFA3tKUJzbWiDhPUhwoDBpzCXO9wtQWvvxxkt/wjl/G0xjFCZ4Jv1MsF+Smna1x65cmU/KgNUXtaCTyHgaPD4+7EBAmBbSuSjWuSEnq7LyrCylXqIOHK+lU7/r3ve0RJYN+trrHesjuRlgSLtTJdy7GvaOy51qsADKmQKtXNRGkDbHt9373m7lOHLW+Chpt/eJcls+Bs1RJAnk8fQxrpkNBCHkWpye5ynp9Y7Op21yszfebR8blwg1p6bdAquK273h4f702Tc4YCyLXKSHz3I/3dmxU56QEqVxvKDDy6o9At/vG7ePTyTY+UPs7JVAuXnWbKWWeEo1aNjebh14Fhepn0mFk8P2sFSMAq/H62D94fHk9VBy4bTLJ8KqF52VmqbPY6uCA1Zsb8E47L1gY/uIvuhjYLWdTaHggHfcmT5gVMVj1NIiBYDze8+f39fdo8Wui0x7aBz8gg2paQaD+8hV+3AylO6IBGo2LWKbgQV6hnJ1v9/d2f0vZL10e9g+7k3386Jd/bD4r+xDdm88Xd+hErIWnD2GZ0E1vwRRUUrGAQx7u7vzz62tqdY+BBC9bUkbDoc72h/5s3cAb8In5i87BjGjsGB4MYKSWxW8QUiC3uE2e2jcZoXhCgKa83kBUoS90XR9i3OgmFtWY0DZOnu+PtDd8QlSe8Z7x9vse4JWMtz9AGxCQ4DCrqYrklSRvmJsFrmwfC0jAXTr2HvAgQQ2O7BsvM0tkjEYcDpveoNtY23jQrqX3/ePTQJl4Bl4i/UrUqq00nWgG0DfXhd2B+PHx3v3hNuS2LVAHJ12BgLT3gHgQppnLBacLaVGjfo5wM33OyQxRloVJAHnjpFOEdKFSCRyAXjWFgql20gZ4yvOHWja1XG+8+nuAzBhLGYdA/AW2jNsI40mkPySN7nH23ZVFlOzanJlOhl7PnX+7kA3aQ4hIeBtaxv24EjF/X5fXy92ZvjKiXhHoxKa1tqmfinPihRVLcoVs6ppqXtf58/lkkG9OzycTHolNLSMBy+LJ77qHRryymd1KqMwqF9Gjc2iPD379vX8TCQOU/IO2beHkiIoKoOpStZJcNRXcqtKNjCynFwJMv/33YD8JNL0kHd7h8eH21JEzT3YEKf/6lByIOSWj/rYQN+KQEtNiT1fP9XdncIeRwxgtuRYMiTpGZohJRrsO94B+3BoWCW3Zuhfc3v85bpZ4VmJprQ80/4vL9h4BIecMjbUG+4NotWA+FhjxhTdeO/VoXR7TtKsZdnAhn+enq+/w6Mf8HtiMBwG1USLjkUSECH7x8Nhe5SUz4INdqwMOkC33/j6a7mRPEU5kt6wd1jkKPC/9zAhYJrsDV9NRuTiLdWFVWCOo6w9B/b+U9oHSGHSZQA9Z8ynwVsqQ2HwQBG5FEgYXPNbVpbxbF3jilgD3J1a2QcWWE2uU2gZ0bbdwdOAAfQ2krxno5H3EoJcv6QRBleGKrA+/RWXVo+F/XhpVnwUDJIcLrZLUWk0poj/sj8hl2GphAF+ZXpQrSweETm854qVBFSsbxg7f9Hk8Btr4eP+9/qdKtnvOXdSKxLCKHZBl0jJd8MozjOUdMdoiqeZlFPFGk2aeHQ4ClAc07uayPq1itlynlV4VmTL1Hgb1FaMMIHi1Go9/L21mNzdUF7C+lM24cf2TaRSzgxitgJ24x602GoQ33PA0ZxWydgw80pR6HNh1Sz2FyCNCtDzj65MtnE4OwPgRUbRtLJY0ippkF0+zhpJTtbvZEmTZWyDYaWWlhWqKXjOFJDr552CGgA64CBguXhBhdcPAmTxWEtqNpkGq6pyZ4Cy8KxgpRGllLGYW+QW781Tyj456+1IYBYHb+qnizpNGs3gytpqiubFR1ZqyRkIDTzDBp1SAusR2UjCR2CKGVOtL/H8YopRvmQrisFlH8hIeMebolHIwTJEnXFTumyBdQ7ol18B49UMLy5pAAkohG7FPjlcuiySjcLi081Y8TrYD5Kzamnl7Rra0+oJAvhYEnMiz9QUfxNL04WAr1+2ZRgEJUZXBYexwdaXxGUwE3iG7cfuYSJaJcQDvvnScjbyiFp6NwjDNNvgYHBZuEt4BpvGXCNEl75IIo0TTNgTiFtqDiFoGXUH2xfJF3hGiXG8SqAJ+PvT5GBjMt86fDzPCkTlCp6JbtfJT6yMekm6E3lG4eG3WYjOfTMZly9PoJ5O8yuvqjOtDrx2zy1m/oic8SgnoNfTf7g8nUbDrEa4vOwGGkoz6ZOwDL2k5WwUc0j+ydn4dLpZpVnjHFGT7jgLLANrMOFyjSxqzgLP0OdqVInoFz68MS+HEIuNofPjWZ1Erax65WDVn1jpRaGn6FY9BDH6SxCkTU7duHH4hjMtJ6rAI3olOdN35STybPHgCO0ZBPfvIQL9ZubQ4YtyEw08V5QYemkMAEzTBk+6bi4re9ATnvEDIGbxgzMzhyeEdNhkRGOoXvrEKW3spuvkzdhSnjHIM6V4SWU0Rw9OHZ66x8ou18xO5iFmCzwDN1u+usKAdo24JWX6PjPmBVyef/ZAGI03ZRIH52Zm5qai6QY1qvjq/B4VG5EWnzRHXmlh09IoJybN7KEbhz49PJ0ukRdWAVKEpG5pKWSjOXHQhW0YI4DsvpmduXFjyp8WNPC5K4jVHDPo8QSXPkRaBIurJg3SYPE3Lj44mCApIAhAfp/PS7YW5KyosG91sgmAkEgv3AHnaNv92123v3QUYxuMxMzFwx9/engynZNwSvpV5PBMY4us4GitdP/Ww2su9Qg62oNzDw7PPfhv6aREon01uRJmXxrIidcePvw8peUHcXasnvn04/k+tv2rS48wneRYwklGTH15/9UrYEsFM9s/M/vxzNzh/vT9P18+YjbPs6J1eB1s9arVyiW9HXjX/a6HD2/f/dyBwY7zm7lDh+amfOnAJZqh4klNLb1NTWuD5Kr9lx5yAfsvh2480H38d2ndms5UyALh7pLOEuIZvGl/N2jFNhjOqU8fHJr70/xVjJdW5sAp8mYgavHyDCWeuYuXND8ZRZcdmfr08MyNPxE8q9E4r+XDsgWeKcrceuWqpgIcOjlq4d9vdnW9/vCfb3fpBKw3iE+BQZpNy0lAynDZnMLXAinnG3JQrodddz4/c79rOzbrMvqmDs09ONgvi2miNePVIG7J7RVGun178/2nb9+6LAAYFCZn5g4d/n+d6W6R0so2ENhQFWkXvAKTun1bd+ZO12f/iB7fOXfo09nDF50k7WjEJNAP0U2LVZnhvrY6fVhC/qJ/tev2c2/egUeN9701Zv/0f8N3ImgQUkbFTMe3am26vaW86btdZ9788GHXl5icZDW+Pxz6Q79KvhC8JNe4lGXapU3gYfbX78Ps98i7I5zTNw5NJkhGW6N6b1UPCuxWqOYXqmvApX6Z7jLwPZ6Json/OnUQWyvglR9nKr+XU87zrDBFGu1meNZLhvtu153bsOooOTHXsAJmroxYju9szXlNhQzac7frw4ebu7q+NBN0wQpOufjLqAm0rHq1zGoGAs/u3P+y6+47sgE1A7lGbkmXSDFZ2o0scpB0GYAHdref3PNUCYEAvtkGse1ac40rebbeIetWjp2rqSu3ur7s+vz2rYQsHSq8pk9SjawfovCcVfzIM9etrg9vP/z87iC5S8CayE17vM/MgjHMedURB4jp7S/hA26RkxcCC7FSAytDp2PKxz4y/atIfufuLXKVAV8NQIozweMn8GVmivTLVBT1NesVFkvOFkrzPGsIYo2GMte5M4h/6pZ8UZ80pjQasSgEBV2T0LlyX7DEQSkH8KI+dnQgXXE0pJMpxFyqgM6VrWHIEnLxQzTidydkC2rGNwiZSNjl17mKH/POEXhiVz7rAvrb/4EJBWegX2DhF/4Z0Vk2FVY376yuw5fIVLdYGptrG1e2vczIM0XR+pZRPvfCOY6/4n41eEFDyvFJNwc8ETYGppuLLEFHbvVAj6AdBKwxEFClr/fIcsYKvg1lluDoY8kpMfjZrfvvzffPwxN4FPFEsL6q0m3NfiwnOwQ1bfvw9u1bE9hRxxj5wv+Fc9J/uX/a/8X2naUt1TrLZvi1s1CxvqWpXKFozJnkWBIHFNanbHKzSZghS80X7Hs0nS3DqkBS3e4vJy/LKU05EMtR5AJ7lm0rj7jcznQHO5NGfhlEIojF+IUNODl5wVY2nsHkoqs9kO5Eh8bbDPb7HdJUvbA55eBp8ja2bOVTvFK02YBlRrNJE4madIkvfNH++L3/qG+sA9kqrG3QVcJGLFtaGhXlOcVseV4DuOYBnFTM0FnLMXl6cv69LHKcmBipSJ87I88xA/6YmzJp5E6qaMHp37NUyWU4ZHKGyu6IAPVQ4j2VLKUavMcNzys1/4q/stKUDbnGZysQBPpi8R2kZtnIhH/CORHxXfj2WlP19vot1bpmXYWuGdhvKa+tadA1NqyZZ0XYjkoS8XWHWTc9mmDnxQQ8pjNO3h02/7a5+lrYdtbuUViv5iHGjPDMZGRVHxTUKBabpVQ0YX/frLdTIdp9lM5EqEhnhcDEkje2KRSlQQ9PZ5uaHL0XONFpAKSdTgis871/LigoLVM0VNQrKkrry2oaqsGe1VUo6ksb1nwPhbzyTVG3oS/GZH3a9ER60Wj+hQ9+j7cWq+RNE4hTfa1V1FOZ/QHE1+I9o5xKRuPPJlqqyXtv5fpV7GldU9DuynJTB5tP8/fMRg2ZH6TUGf/9yhd3V8MTz9oHSq0U46QjhMkU8RuNgYkGxfo8smZZ5Cy977LKFL7xUT6kXzExxMdm+d1arCaSgsexbllNIGy7blOrC6+wkMblS9ePJyqYBMJNk1dkXWpO06Q/Yh15k/emlItaLFFYSo7hNZv2PirwHDVL38RYhM9OUVRTLhGmr7YtlJZcAMcrj/h+AF95Ya67c3nwLD3qLCkrj68I4JbWj+GN3laBNeP7TdASNWdBMTWVfS5eltRl8gYm/h4WdhDytOvIMOoqU1YO+xGsOB2g1DRpsk/uWSYGsx0T1WySXGAEVjkT8E3TBKLg4Qt53D90ZOQZPPfC9UGbeoWYU+QGhEluyOxvrMseo9VZ3FbS+li7hGtqBssiSQABajmSY9FlzW7HKhWjOL01YgQ4ZjSrhDigznXZhKSuss9KUSuvP2oZW8BI7vkYnZOlVWt793PGkZFn8oeVtngQ9Cy+/YLDdil4ew62TABClkWTV0gCz7F1y5I0IJETMwJw1jndLL+RNPOAZ7Y+BfZ8WYMKTk0HNRoTVtN/f60u91uIq5ph9hXnQRQ/KfcBEny/B7XMcXf6cSMbz8h6KpaZVLBRWCSBKbpJgvmyzSq/bqWqvgmc6BIvxmHBGaqWExedsbNYml5+OexKe07jDQjQ7chIPT6uqmxiRgSoqLTRIy7jGrnzCEI+D0/W/XXlbGHdVdUFUowi78lB81AMYobvdtlQt/gtOUZRRYEkEoyrJq+ZZkYwPtRE3Cija1gwksttSQD0adVMH6YEANCVzb+TNPfO6guAa8SVkbad/CUI6TWBS6U/lFWLn/y4nr41G7D+C9tk8LQYxdjSvfZ32Beh86ewKAp8AkOuDYJart1ZVW9oFznS+JOm8NahRuhvXMt7qtMDma6k0hlA8PhG8JZ5ZWQzj8fwDF/NW7ZJfpkDvh3M6Hxv7efNRBJqyt0uPelwrgQ5AVuSx6IReiA5jZ3w6VanMYFqmY+c1Gxwx/Ty2faIwH7fVP0jVHJhPK7P3jryYmNLahQsshjXIKrJ6q9WDSAGs1WVdqIgJ5FUdX7pPVwhhP8MA3DY55xeD2ZyrafdaeBXtillZRgtbY0ECMNz2NE1r+gxugkGdR2+4xWjOc8H7dUKxfJ30DxmyA+1DCJorrg9cq9h+Tu5HzfSla0QgNu44tYLBXXodvLydzhfmSXl0BYH4xBNysD3x441v+OvsLRxSz5quYK6IeX5YkPOW965J095tvxwFFoGyGVnHnbwcatZ+zuYFT/OfNZX5CciK6Yv/RF7Bulq+MHPa/VYO8+KfjhwRp1AduWCoTnHj7dBf82x9ncw/9D9LpD/COS9Mn/xQz7hrzfy4NmPG0VFP2LbRX/dTf/I8f8Zz/4PGk94lv94wrP8xxOe5T+e8Cz/8YRn+Y+fjmfN81ey6jYsXUC1bgGxFxbMRx6N899ba1nyrYrKH5HU/xHjJ+RZU+V6RVllpaJ8c2lh+aY6PNat31BYoyurLihV1G3aVFapayi0wH+UbqotxxOKgnpF0wZ809kGCHxLN9RU6NZ6E+6vO35CnukadBVNmwrKyzc3WCprG8lrGQsKajbX6Uq3VFRW1hZYdA2VjZWN1br6zcCzQTOyvwAAAUlJREFUis2lmxVNLet1dS3NLevrNzdsafi/j2cbFBsadI21uooWRXXj5ibg2fa6iu0V25t1jZs3wb80Vm8pq22p3V7QoijYACq8RbdB0dRcpqvQNe0sKN/SqKv4EamOHzN+Qp5tqd5Zqquvr6jfAnwqr0U5K7XUglTpaoAzzRuaKnQ1TZaK+npd3RbgWUV5ha6+yVKnq95e3VxTWVuzvg6U+qdY+U/Hs/ryggJFRW1tdVnjhtLa8kow/9sba6vrCgottQWFzbWV5Yqm8uqm2npFeWP5enwdXG2BwlJf1lhYWttUV1hQ26ywtPz1kmJ5jJ8aaxQu+aNme83i3wrTXxSu+t7F/1P8NCv/qXm2dBRW/O+yktzjfyee/f9lPOFZ/uMJz/IfT3iW/3jCs/zHE57lP57wLP+BPCsrfDLyGWUFisqCJyO/Ufm/ANzu/nJv2jr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TMAAACkCAMAAADMkjkjAAAClFBMVEX////+zP90dHT/Zv/39/f/zv//0P//y///Zf//0v//af////7/yv/+zP0AAAD/1P8A/wD/bP//1/8AAPz/Z/v7Z/+zs7Pv7+9/f3/+zPrMzMz//wD//P+Ojo79/vqamprV1dXg4OBVVVXp6enCwsKpqamysrJlZWV5eXldXV2/m7+mpqalg6X0YPQAowBDQ0OKioocHBwyMjIA2gAAiwAnJyfhteEA9AA/Pz9+gZ+wjbIAVAAA5wDcVt9yWXHV2P/Kocl+Zn1iUWXQz/92YXqZdpa1uACXmQCprdLp6QCGM4bO0gCe/2mVOZTZUtJQRVKxtOPsX/8qMACam72wQqx7MXmHhgBnawCRkbeYoABoVWzPq9BpJ2l2PQCjPJ26SbtcXHI/ND1gRWGCQR/GZjJPTmMAwQDsv/8AdQAAtgAAngDPVP8FMAABRwRmXGYA0QB9ZTvPq+gnJf9FR1yzSf1cQVoTABl6Y+qcgv6sla+Cg6lncIZmKv9VUiA4YzZkdwAFNwNNZ0vJovyBMvlGKUhxYLxXQvwEHgNMDF9YVQVqHWVlRkiESXNYLVYsbytnIQCdTAxAIQBgTTNaOGUvBS9kWf+/mv9HWQCGQIFcJViffKssiClDBkU7QACNmK9vaBp6JIljZVwcHy2VSCJDIhomXihzT110SkQAaQBQNTLcazlzMB+aapQgEAprKtcAAFQAAJpUH6U6Jlo/DxMgIARuVn2BWltfsTeC01YwSyFRmiiN+FlThEBxPXJTiiwjDSizWDRTeTgpHgBsskppLD84RzF1hXBwg5SHgiBuOwBhLDyTg5JYVSsAFwBzZ1gTACmQGZE5TTnQv8whABgAAMWAbbGtWA2YSDAlNjJVMx5FNltfMwDh/42DAAAgAElEQVR4nO29i38TV5YnLlmukqqs0sOWbJeDLb+wsazCPAskkFHJlhGy9SCSbGMJSzY4BEhEwHES2zTdAU8ykHHaDHQSk4QO2OlNh2R/s7PNACEQ8mOnkzSTbKZ3tmfc/c/sObfktySspD+/7G+Xy8uAj+69p87je84995SisuDJyG9UKgrKCp+MfEZZgaKgUPFk5DMKn/As7/GEZ/mPJzzLfzzhWf7jCc/yH094lv94wrP8xxOe5T+e8Cz/8YRn+Y8nPMt/POFZ/uMJz/IfT3iW/3jCs/zHE57lP57wLP/xhGf5jyc8y3+skWdFinXwC38u/EtRUfZvX0UO31xUtK5oHX6pSP+myOMDZMLFOfOZPP3thLyI/JEXrYKQkt/TxGvkWVVRFfyC38gorcYv1q190/CNVVXrqnDuQkVR3eK/rpWeECuA6fB7nWJ+HWsd8tTwcx3sAmevyo9tuHsghs9RlBWuXTdhtrKysiqyzzK3tKE6r0mLqnCXhYVIX1cwUF6Tl5DhByiQFDlWZRnYUFOUHznSFpbhdhXVtQObaojc5kNfVFZqqQDyqvpgXdWadbNI8eijY9tS1fgXi5URpab6vGZdV1T26MxH1/6oaL7wnij2FVTktWh8zuv+iDNWBHWiKF3LjxxY9mjXxm211YXlPp021nqtJj9yRcOuZ04ca6mpu/ZBE7J/bTxbp0g9Y4CxqxrELEUrKYr2BEvXrCKw57I7W4H+mC4hSIyS5j21+fAcdPLRs0c37mpOfe9McRTNeWpL8yFXFBwlq3/PmZBoiuGlVF5PvH6bYeuJ3YZf/K3GX61Yuw+o2GZ4dteuZ3ZfUyiaHZRSqeRozpFaX7bGWasUj7bu2PXRs4ZtTl8MyWnelmooJHZ1LcalqPzojt27Dcf6jRdkcs5GJl+jM6neZti2a9dRQ1yYFilOydOiJ1VaiCYKSQvLwMaVzcteXVkZmKFl5E07dui2/WL3iYSQUqzdBygsWw0fHT22zfDuuqoUr8ShhoVbUxZi0B9rHtYpdhl2v7712927v++jCTlF86Op5kLQ2nXrHuvJqmqeNRx7/qNthn8NbGEIOc3AI7MUrtGDNp8wgJh+ZHgz4S4GYl7Na0VgeiGY2ELFhvoGi6KwtFbmVHVBZXXdzuVS/JFhh27j87sNH/RXwNNfM88qdxs+2qXbYXi3sNRGNq3mKE5NUy73pjIUo8dtWvGsYbfu9W0weUyZZjmomDVoWXjaOUf9UcO2Z48+b9h22UpThFytpihrsHItkwPPthqeff713YZ33wMp5UBH3MHNolW3c31tame1rtZiqdi+s6lm55ZqRU3Ldl1945blPNsFy972rMHwvZvoxFp59seNhl0ntm3bcUYRTIsZx/O0Vk0xYl959ePpa54z7H7O8PqOExPFWkLPc/g74wpuWotBrn/GsO2j53Ybtn1Ba8kjoyie0lLFLveGtZA3bzR8tPXYs4bX3QywTEnpN4ue0YlHwZTO0lhfW2HZ1FJR37SpoKBJodjQvL1MUbCcZ8HdO56D7W98r152wWvFtC27d+8wbN32xwoPo5UXrVUrgX0cRYmS7Aazq0mhJR7ZuOOo4Zmtu1zKtG5qtRwFn6IUW2WeZ6EmcLR08iPDtqMndhmed1B6medKJAZhhcnT5EsQ75J1E3Tjn9xKVq+L0TwIGk1vtkq2EZuLe8mzuXFLvWVT43pLbWV5RbWibGdTS0WaZzISVlSn+v8V/dcz04N5YVqwkdc2bn3mzfWKa5xy1WBET0F94WqUWyXjOUX9YIJV+Y7t3n3iwwmKo5fRUjSNPK9astsF61hFsL+iLuUX/Ed3wKaPDfBqWr2MnsbJZfKFydPMq5I1qfmek3VeOrb7mTc/GGGUWlBtitnudvMxd5DX9bXGpJZrlpqmgvKyxtoKRWFlKbjUSuJWCYQuq4w6jc5L724740+sT0vAGuWsCvFcfZ2iWqL55VzjwLZQtGhrbFDM25ZFkSEg9tr3AmtUaZwfTCciDopbwXROC/rtaaxf3PQC+TrEZYWWaadKZf7+2Y0bP3zPBjhlBc/U+Mia6jFMkKdfEDiIW9YpKlIJlQaG80JC8FlptRrtGXNdLKaUjL5YJzI4OxHVlSwnPC+dDKhY1sgGfBrVtCIvnlXB+uFbQd1FJa1dLihKDpgGz9sWtFTNM3hx8irLBcGoYTUqFRuIsPf0NLV8z7ABmgIv6Ak2VC1MNv8FfFU/kTCqVCbg+YWA6jpPvMey6SkafgL0aF4q40Xp6ct+7zerTKxJxRqjKuFbGhhGKdW0MsZraXCeSpeaoWHwK/De/EdV10ZYlVmjYVWBfjZgyY9niKKQZ9USxaipFZumQXY4Dv2Yu1KOJRsaLenN108mWFYFE5tUqkAkYaM5Jb2cnrF6HPi0OYfbkoZF1Rsaa+Sl19T2C6wGiVUqnxDxrBRysGc2W0xJqWne6pZxD6hXY5oBVZa4U6NizfBLw0YF/yiAcU4N+ExN0/AnxyiLRYfHBeQU7wg2p2e3NDXIX5SV+wQWnpcZqJ1+1aV50LZmnpFvVZSL1AqOyaKGDx9kjXOl0A2Wtro+sZAtF/QLwDCQbrPKDHJ2CRHlopyo1byak2ampmZdNKJ7a4rwvDB45cpAIbElcSdySwWCqmJ9wv/gVk5Oj85NTR3yAB9wcmlTHcLfTxw36zEFUTGYINQqM/xko87ruHZKXm/aKrh+C+QSr+WBmWmw2XzTdbMZd9wwGdDg2oFr8Lz7A5XzvFizPSOhaY1EK3MM4BrtkjbUbbjicqUAqcKWWbJojYroZpxAuyUbB6frOHhjdu7BLGyZBrPo6oNtV7e7Tt6sVhTVjwSIUgOpxsgaff0rZgf+i3MzF2f//aAVXCg4F9rVWl6zLug6eQX2V7bhA0GjYuXpQdZ9/kfUciGlKGZ2ZnZ2ZsZG8UTJrX0ANje4TjpS6C0jwCyTRuY5m/C/Uzdv59aec2xOJZuuxXKxDOeFdYjSZsn1SaWifiDAaohWgTWBJ9Y/rfPQSu0SvwmKopdmLn586NCUi0HfoFXSsdaCarfLNaCoufa9Zp7eBF+xFy5r1cttGUdbpy4efnDxsKSHv+D/6SF+b7niAjmzTAdYk0kmhwVEJpM6q36F96JcMxcffKw7/IZeqQVlBWfk6ivf8MnJT5qrfv+BAKZfoyIfYEwMXr3aspAXWLNubrJ7w6GhWAbNXCJmGJZoabpduv4f1U3fqzRofNNyZr501RuyQ3yuXZQzsIyMNDP38b/PTbko0BTAHRBBa7frvi2vrvQJ+JzlRcMH+ZvsSUm/fHrg2czsx4dnD0PgTeNf4Q99bECnK60YQDOqMRplMVX5v/L2hpKuFaunYgdnkWe/0VNqsG8Uzh7T6b5tbphGBdGgJcThTHqHkqFk3br8eFY11Ds0lgy159ZNYIeW4wdjDCeB9ZX1ShYUY+RqMjnsHVvGdOSSY2pubvbBRS1HDB2j1dJWD29rRFOEy9YQnpvZyFe9494x2/LpOUqcOwTKBbpJHCLMTsVaRa2jNooGEH5oiDFTOfvCQ/Zkm3vletW/nZmdOzTloVFIQQG0yuLWGGdr6WeJIcNnjkal3zscsoe9pXnqZs3YUKgttCfJ52AZuETR/cJ3E8AyWnKyaWOCv5vBnHiH97S1hWzUEqgCpptWDxyamZmzgpxwHMVf+e4Fdx9Ii1tYYDcLfpMV/hwa8g639a1QLk7vnpuZOijJs1Ou1AupERFkrdWpWhwalg2MjYfbQm0rVs+pGQ+QH2oln0oh+XcjMYoqviSw88RmlHW/vPZ8sUZhcsweGmrLKWecVjz/dGfn+1f0FHcB1yqLGJEW1h8abuv1eh30km3zYP6sowOSDfYJUqZWS2/3PNXzL2rK5VtYNCwZyIWk3b6nbU9SXKZdIGeSp8/jomVPaH37/X0HzrvUtOhbwjIjPDBnu90eSrYFV+gmTfc5Uh6rHAsy4vtv7+t42kErrf1LNATsP5voTdqHe8fmc25r9gEbeu2g0rnsmZphPJ3vn+/oOK+lJKdqybSw6sR0MrxzKBQUFzw98gy23SdKegD3YM04Wvy6Q9fR03lF3y6olu4aXO5173Dv5jb3MjkDzZasfZRehg8c813n093dnd/RxcvEzGRWCf4veu0p77h1xeoZh6NdpNNGkm7f935PR8cLXPHAopghsgTv9WnvWHisUZGfbkIYUpkc75OkXD6AoaV95/ee7+jmxGkVQbJENYwqUyTuV0WHe+3bHQyAggXnB+DCOiqJlBZdPcdT4oGOved79l0BOVlYtcYEIDwajYz32sPJFZvmuVarjU5rFk/9urOn53znC4wYZZewjBX6pxPC5aR9KFi8glwZjHloSpv+hPZ9X+99H3gW86uMmkWeCZHpiDNYXrC+ajnPKuZVVVFXmZGDGA6lRK1+1KPHWIOjGYTTmFVBOCk/fTBOto7z+57u+Hv+UYI1g/1EM2pkNYk4gHmhVRRFMNAQq4BEYcBFA5CkW2NuGlULbbBS/DUw7ekOFxpDMCTEEho1zmg0wAq/a29vd1uBGqwYhBJg+9Qwn7VdpNKCy9Gpjp59us5UMQq5iXgAwCiCPx4BOQ1qRc5jY2gGzD2F2TfYAW21SYvKTns6v35K1/GdMgUwnCA64DcrRGDxxkg9yZAs41lpraWiulpRX7h+U21NRWXheuBhc329otSiqK6olDNU9R4GlP6RzeZxAJSBQJfH5JlIPCVhGsRPypYDT3W+7eDvEZ2I+BNEK/0Ca2IjVgawW6zP5fGAYAHLePR0No8nBmYpTa+09ex7qjsoRmG/JghX+p0q1hmNB1gwh45igBJ9VhtaLyUGPlqKFvtiHmZhz0rX+c6nDvxM5OPw/Roh4g+AhPunE8i+uIsBJCE5YPE0h84GHhmQi60L9llNif/c8VTn01YxagRUiOQsawIZA7yhGVwmSGmebW7eWV9bXbu+trKlVNdcXr6p3NK4aUtp06byTbWbakno1CgS4K07v6/nv+shVIOZrQNX7UHgWjrVAOpF//fWm67i0QTM6py4Grp6KTHRbyT+PgjPF7h8U9fRoXPQPA1SyveN9yYHiiFWltOI4AY9g61X6Edojsy+r7zeZD9wDBRFI+ggjqdpq65n3+/aKXhkei3jGbKP68QFTYOYIvZFq0fUSwGYL1Hr9X7l65/EAF+jcgYxIqdFID8/wmlJltcxZLfrXEs0lRYnWttFfbsTQ5aBcOireP90P2A0eOyly84c0jxrrGkp21LZsKmhprZ0p2JLTc3O2tKalsoWS3O5pWInUlQAhgfBkDp1Hd0HroDVphkxGRqyh4b181adVoK0M6A3kyDd7L3Q0MB46LLsPdnIKNEh116wOD09aL5ppj1sH/KOOYB7skHhKX4E/l1/AePLhL13YCCUTBCkBGLGoDr/+oBu3/lulx74x4zaw0O93sVwiuf0UoxhaOUlYJMQ9A4PhO1RxPKs0XgB0CzH80F0MR02PQXkrmQ4aQ8tOhU1T406YFsg5CqTMO0NDtu9FwCggZSqRqqKlmbQZZ41NNVsKbToyuq3bNhZul1haWxsLq0taKloKW8ot9RvwW9sFNHocN/t+7qnpzPowNHnvR4a99qtlByhcxzN9/E8xM1gQMC9j9nbetuGiFVjhUlitGhHZ8/e7u4DHiT3jNvt3vE9brDCsm7yjMvGcMyjAFJEvdfbvKFwhEXLIkyIoMuUuLdjb/f5TjeZHbgC4CdJlqVGOMuI7aBzzCii4UB4yAvQ5h2IusAoOUd4DEiVX8Pj+vW+Wpk8NOwdD9kXzCHIqZujge8BFhztV3ZY/J57ZjPGqoHm5Sf3Ms/qqgurFQ2NCkVFRXUdxFUV9YrqZstORXV9WU1NGQZaNa0ULk773b7uDl3niMsVi7ncoesA9bzw3ORUEEfFJAgbiyfAV5v7gSN7Qm1DGkAaGlUC4mNk7JVOUK7uvQ4kt40lvUA/XEzzQI6azbk50NhJIzxa54T3+p4Q8gxDzcgjBgyQUuzu6Ox5v9PjghEbCo8DtT0GXg9z3BTPgKkDx3QJwKAQDw8ABA/dQ0TMsr5RdDq8+tede/fq9rXGgNoV9CaBPAxeBe0wzA06QtNa8R3QCqH/anu4zbvnHsScKrPmb1dk3RexRs2W6qX/UVPbsvSwuhyfJxh9W3fHU3vfBouqZvS2qwO9oABBh5qGOSlGz0iilqZc/WzANx255N0OwVIc3Y+JvSeqOS0wTfzZ3qc6umvB6YMFT14dGhtu00kiJuCUjJ4Gzw++MIHowO+3jydf8iZlnDcBthQ0uDi1d9++7vMig+Ru70Cvri3YZ9UDWlDSoJVusJeUI2JMxKOJZG9wePxqhFgGzbfwH6gG0t7Op7p7gByMo8d7vXfAOx600pjPA0vBBCHyox8FjIH4vciEdyA55PWRACywaQWIWCM+qwFEwGFwTXnOd/8M9B5TUfxI2B7udRc73Dae4WxDyWArIBGq1j/tcxrZwH+Ew1cn4UnBshMehiOJN1rc2f11SkurMV9mA8zlHRbF1vZYMRNzJ1MDIsxyKRCPJ2Ct01+FveP9LKZZIxJNAzu0Sq27p/uNGA30lFIMAnXSpvQErWAUpGRywMGolcyIbxqQjbE/CbNHTRozBF7+URr8LMVp6Zu/7v4XPOxT0xS/BRY/5lHbgg5wyJ5kMujRwz9f9qOblxc/LZgwIIjWrWDGMp6VLT+iql4UvEoXRQCBmvLEjmgpnsdVU7zU3m5TYo60zyb1whaGRM7VNx0gecZA/0Q0gogagNo9MY3hlKKkPaIEcgiIAdC2t0sgQRABtY8mvXavXdLHPLBltPps1D/pD2DmTMW+RCQRJFndLoowO2gwp9YDVbsVsB5n67MOhsd6vW5edASjARPwmfVHJn0RgrBUgo4nQAggmSSKPJgQ/DAayR1gfTlHn609jE+P561ADhwzs5H+yXcigkllMmoC5SsFaBnPqjdXlykK68sUZTUVisKKSiKUWHpW10oSVBT6HoZJY0gwngzASzTBFGVLYuYgNNBqg/AaTAhrigZ8LCsjcacEz5YC2eIYKUYvyZ/RSoakePXigHcgHAwl2yWQTJIdjUR8cghjUgVSeCrHgY+wevQQLnAYSsAiGCVRaliFBAHheG+vu9U6gSbIqBLiiYgxDeQjj2gZ/tHgJCgS2ZJcMYOn0kpSx2AfGwfjOtLqmED7h34z4GdNcoYgWp2TZzW6yu1lTZW6mi0bNlcUFGy3yDxTKCwuWCWNVsPmWnnwQwbjCo+HwaYGi0UfazbCgw74fYF08oq9QNA2jZ5cYjJlRnimPTQMMbjdGgNtNKpAoeKBaDoroXlPlCNKpriPV3MrjnDI7J7QQGhPW0gqjvkhggA06A9Mz4eswrSYfkDF0qKXXDpoV3igra1tT3vxaAQXb1Il+qPpDLPKWbDqoH65nG1R6ABZlJfX1myobKlbP58BL3TzeG6u5IMj20GXVi9aqYyN2cfDyT2tBBJiYjYeiBvTeQ0hJVcrqEcHBqSMLOfoPu/m0FBoXBwUSMaKTfQDDpdXHajVy2o94A7yavXKcyvctM07HB6zh21MykQcJchJ/3zCMCHJJ/fiyOD1jKcZSipmHx8LD4UkflCDKTejJu6MzofLvppVlRHLeaar0NXsrN9S31JdsL6puXaeZ81WEGiQbZvnpHUE7HemTUthO6BEF8THYDed/njcn9CYZe3wibJyqIMuVytI7Gp6cPRAPBZuh/gY9ixEopcjUVYmN8XlZArd6nB94gFrnoHnPHjA8VCQByE3sui1fXFhPhU1KRIu05LtpEPKKGdK5QiQgzG29qMBdPqn49FAmlxoXF3As4xndZbyCkVNeb3CUtZQXVPenE4YFQXB5qJyehwnXQNMpmnBjbXb7X2jGB+bVYHZqamZWadsEVRCnywnNPebkyclK5XhIB488mifvV3i3RhBsPGDUw/+ggYFjUsgKPOY6XO5rkiMOpOo0LE+u90tMiQFFfkLzD6NWXENANKEJKctGOkKPLFMDMMDPyDvszI3UZ8TF6dmZr7VyLaY/b5idVHEWrBGaTrfQp+d+MRto9WZNs2BHW/lGH4awnF28uDs3I0/xVk8GIS4x8qkGXNT8ozwmcghfKJpiPVEnxFMWeKbublPD885CbXxgpWRZ7f++ZOgK3POE4ALuAdKjKObvHhjbnZmKkIyKyb2PQS96CdP/tkzkoVcSTHWVpqJ4WMS/nBodvbGn3zw6MGUCi0Z+JGFZ5YleLaqRc6DUtRrp67EitWZ5EwLcNo1KBZD3ANm88bcg48/ffAXFm25WRic12au5N8cWM2TgZymaXHQRUt4hKuK4rHKjT8hSGM1ziAnk+tfLvkbxByZlItnRJtHW9xOovMp3eHDuo+jeJRsNjlTgEZQn4tfK/mfIpOBFhfGHLHB4gedYA2cBz89fHj28IQZfREbyVQPmYVnheXlC6V+9R55oaBUr1B4TJFh1bzSdubW7ft99/DxCDduzBwGQcG0o0bVb6XlSiLmlZJX9EptRs+lFGvv3354J26Epap88vEdOYA3Rq2YAoFxpKREqSflQBk2ffP+rVtfet4hLgN49uDTw1EyueoC2FIOYojiIyWvUcrMYkYpPW/euvV5nx+z6M6/XHzwYPbjSXL8Loxk0rusulkxf4BfVDCvTkd4Bg/vlRmMMO34rKvr9t3bcVKYMX1wbm5mikQeGuEmJ+9ZSR95+QivzCgnlPZfgbyr64wTD3sS3xyamzv8Byd6LmHLwoHokbM0RykzGnHpdtft23c/86PTFGZn5uYefJNg8XDSuRMwmBYjSvrsWX0mq4ALs30G5F238BTBKEzP4OLRG6hIEigPnikKLY14kl9ULcGTghCZP1vyCs9lcTz0q123v/3yTtdnTjwvESYPzhycFswEUeKpCVJRtFa/stpigWeO211nPrzz8K5Pg5ldPyx6lqimym+TDQOvPULTfCb/gSb8ftf9Ox9+2XUN4bQqcHFm6hsfMYZs1EpcFscfUdL6jEADyV/tevg6LP5zAY/mnBMHpw5dMGKmVjOYsV44lw+oa0JQmxJRNihe/6uSt5gsxwHUkc+7bt95eKfrdgRm0rCn/y2BGRlA5OwElkKoKV7Lnf4Vk+3Uirp5t+vD+18+7HoVU/Gm4yX/kCCBqobVERKa079S8havzSDiIPa061YXEN/pehggRy6n/i0RwLQZKNr1tCUFY3iSIucOGSZ3fdb18M7D17tuk2SdmZCbMJhJNGesWs3tN+tbKkDMKMyMqbkjr/DMyuKx+SEiz848RJ6pNKb9JaeMLMBpELTEI0wbAFJh3ir5lT6jYsJgWu92nbl/5+7dfyWg8nTJcZYlxUD9j4jZBhtecuoIo8y0Z3WaZ3dud91HnrEvlpwm3kejMfqsaZYfKTmFGaNMq+co1/2uW3c+hMUHgIo9XnIOWYe1RJNlGYsvH4M1Ci2bY4wa4QVzhGG0WXlGgW5+3kV0E8Xr+HE8yUV4NY0EeOLBHXn5ZDbVBN281fVh1/37dz/A8NS0/5xZjgaECfmMg+eKz74FUVNGv6emxC+77j+8faerlsRL+08fN+GxqIp1jsgPCYz/2bf05ABi9dQQRYNu3ofFnyG5BfOLxzGYQG9iwfrofHlWpCgLtjrUjFrJHzn1MpPFnuCThGcF41YUj2D370eQRs6/A4/odB2HltYz2qy6qa0FD9B1+4wT5BOYbTSS43c2AhiWgHgOnxinzYQMsejecwuo796PIA5FWMaaNBhF+G3z0a2WYShtRmSICQaHvHg/YZlGxtIYJmcWs8fyrFKkbEHANfzLJa/kOENX61137n/2kZ8k6c6V7GfTsWJ0/oxD/9rLmcLUBZ4rW+9/9tkAFiyo9pe8CHplhm2zEySo5nhQ7LdyzE5Rn7z52WcfJsgB3+lzhOEsWIbrIgM2hUOUczZX0QTl+PCzzz76HiY3mk6fxnSKBk+Sf59N+XLrZlmQpijeLfHM2ZeP5NozxAFYLQZPSAPWzJwuoXJKstmnmLMlv8pBruRpbtApsBoT8OpcyYsmzIGZjAkJz2fADmlPlRzJVfWgp7WXMGwAvT5ecoo1o1nQGPsfFasBZ9A0QLsjuQ6zwfjEnRojljkAOaYWcAMXVuYa18gziwszVJRVOqKnc82q5KnYB0azmRzUHEd7wspilk6CcEd+dTZX2QJPWSPE8gL2BmtmwvDcrLosYkWMVq3nzr7MZECFC0NLW1HEgcoE1syokQvX/geP5868Ws299UpxLnKKHk0ghAXkL5w7Tg66NJgE+kE8K0th3SkPDuD0K3zOMiqekpykatZs3o+lcqwsZlQ68wOONxtOkf+fbxXwhAm2jeQsOUQP9JHqLDWvPKJnck5PM62Y78I8uNGEZagqOSMOURfNEXI6Z0ETMyiQ6iUTPjOiIhCNVP8AnlUVKRocGG5AMAhhT85ZeYyPwdfBqs+VHCd6CU/aH5NhJK9/+WVtLnPGURAf40I1qv2nzrFyNY4Kwms8zOL1Z0+9RWd1PziomE+FGmlmz52T7QLo5rRIUZRaC9bs1FkmG8pBcwkBfj+e3IM5PH16PykHBZedyipJOXhWVFSYAtHm1TzHnH3tSKZc4eLMjBSQ01X7S0rS+VVW6MOqRnjQ6rMlp4pzsZxh+tKlPMZzJeeIjIJytBBoB/7lFJjwXORKup14DxMiQznVCIA0VUw+mkJjyGV74ngepVS7EUuaCbBMs5z1ZxWz7DzDY4AGB0o3RdPKYprO9ZwB1N6brzY7/qIxXVIDYqbGQniKOvKrt+jMQVd6z0TMSCL8+On9afIL1nQeX3/2FWVWaEc2LvpYckTE7j89P7tqWk5Vamn+LSDPkN2VB35u7HtiF8Bln3tR9l4aoTH7FckcPFMoghz5UE772iuANnI9afqRLGYq836jXALLqoRBPK4AH3HnLzoAACAASURBVKLm9Jw2q3Lg0LcK6eolMP9yBS7rHECWUTzPHynm6JzktOQkrs6Mx0zmdEbcLVPwSq2eApOYbfUQYqCUYoLWZDaZ0nlSTAJlvWCZi2f1NrzCQHMAb35VzGXKKS/OfE8j24EXS47Pi1m/Fa2IGmLFl1+Zr/3JPCjxQroq0nTqRZnaxEYd6Qt0R069haA6Oz2F5W6gmCbTi+dM85XiIGZy3HT29FmGRk+QZWjBGBqRiDWdO72flZGlpqUqY6iZmWdFVVXrSFOEdYradA6HB2uWVbZRuGn01cAzeNQlJftVpBDIJEzKN+DUFAR7R7isbg+4ST9yAm6HWA9Yfg7DB0BpwghPLCjF/yonnkUp9iRk/A621ExqBUFKUxyFoR5HgzHMIaNgz9JlkTI5shwPnhpy3AtdybMijLDqysgdPI+8VF5frM+FrfCwcdpEHL3K9KJsT0DEIw4ZXQAcfu0tvTqrnGHl8rQRa31hvcfxSeN1G9aXrtHm+bdeK84+O2q/eAk9LiCF/adeZOXDVVXcRaHPRSV5WZ9LQ5TzZZEaVrZmgqBhhckqvF+2dt2sf/Xdd1/9o6KqYP5k67VXcuEEUAEKxIwUBoI1Y4X+V88AKFfdS0enNFWs1XLqDMeS80xjQE6QYZiL1pgTwTPBhEoYEGUUSyn16tw+Eys8yPRgkMyqwDtBv1MlbMHYRI3ZH702u17i5+sl2WWzJNAM1L75btAZaM51yX0Vz6rqn91hMOx4tqJGImcXlB7CnpzGSEvxgwAGNWazCayZMHLCYNi9LZGwyZCKol95Ba1J1nVztHhPg7WcJpP59Its9OgOw46NvohHJqePvJY1a5fmGX8JiwTAcR5/UYO3RHds/SjgAyFHWwpmBaxZzkfOx2UYC8bQbExsI5ufKAPNXLNuKurOGI4+94tjhldTIsg2x4i2v8kdrIEfB0iIKMNkPlWyP3pix7ZtRw27pkXAGHqqWDx5qkTLKXNwncHABVGs6njJ6cRRw7ZtGw3HXgJ/B7NT4sslrzC59kyEHOwfiBnY0sRGMvtHlxHa8Hwxg4nSnHIKHl8ulzYDueZDwzPPPXfMcEa+ebpWnlUcNWzc9szrhqM3iyFqYaRfTk1dzHZeQwYguEFBNgjmF89p3jRsfR5+nCDROSXOHjz4X/+mOCe44qfTQIM9fmr/yI4duh3PnTDcZMACMraLUwf/UVTmEjSanhBUEGGagePnTJOGrc/BB+z+hEENcfz2lxf/Cz7UbFMjY6eN6PIBz54+xzph889ufc6wMWfPk1U8++MzhqPPw6KPirSWoqwzh2bnDs/m2DKJj2UcCFaYFd41bNX94lnDVg9ebhV/O3Nx7sFFMRc9+lw5BDAZzfCgd+h27dphaKXwPugvD80emnojZ9hEWyOypwTVNms+Mmz99vlnDTsknN36y5m5f596xOQiZ8AYarAY0mQ0aQjPnn8dNv/HvHhW86xh48Zndhk+Qg9ASzOzh28cmlp5uWrZw2LSVxhATI6zmjOGrbuA/KiDorW0Y+rTw4fmDnty5b70E5p0YQe4LTYOcrZ71+4dn2Ddz29mLh6emzmU+2KaW4OPy2Q6DsjO3GLY+outz4Oc0TC7e2buwezh/yRmjZTxmGNQgz7XiNYMAM42w8ZjJ3YZ3s2WBsrMM0XB1t27DSdOtNNaRs1IMzc+nrkxtfICx7KJY3LNFMueLjluYv3P7NhoOLp7F1h9rR549vGD2Y89OXSbIvExYXnJaZYNHDMcMxw9sc0FqI357aFDZPZcLMOoi03bUhX7/QmYfePubS4lo2Qu3pj5+NDMIVcOctoRIXf/WBWQg4p+gJt/5plVJWeP4dk697GtJ45NyDjBNjN741NQriw843ia0rfKSaDEwJ//CyinObrRYDixi0gm5fpmFrXLkUXOaE7Lc0FYKvwUov/4D8eNGvb7bbvB7X6CJR60Z+bTf//0wVx21aZ4rlW+iJyI/z//GcC0ZhLbGm3z6DnQ7cGZ2ZlPQc5WXgZfWD2lpi+RajlN4IN/OGfEnPj0sa1btxWsy9kkZTXWKFJUBC0F85UNupmZqV86suUbOU6rhPgYDzycI66TfQE8iA1M3rssVwJRSvfBQzNTwWwWhdcqGZcfC1k0bNTmSiXw6MN5+Z2XXHKxgzg7c2jmoIfOJqZqmgYhx/u0wojLNSAgLu7f4tZZaR58JZjDmUMPDtqobMcQHE2MISxeGHDYJuSb54n3amse0x9tFc+wP8OGwlS6FsdlC/Z5XFlVC2IAkmuEJ+S8edIlYZW6kfUHbqYpxL72N37jyQ7OQP/RGELcJdw76XL4UE+EuNMtp24olyf4T79xKPmsOQkKK4GQZ4l2mN2JmxaiiRQW3MIPq/u3/+kNG96EykxO8fpBQYPpkITn5Mk+PBE2sZH3Kh7XimdV7AS4pKyy3iGDcK5VlPQUlTUPBDhDP40pAVCPuOSZFohxiPpiMstpm7VVyazqDrFk1SgnKgKv3vG4ggE8VhR8F6w0KYTRu2NSMYOhdpYPoKhYlJwNQrDjcEwIeHgS8F8AcIIFt4xblPByE81nw3dgDNPnFkGXYwDLcFVstCXdyyQfOatSVFSmeIQuNBWzSSKTseBMHpxS7wkAONKwGqO/PwIsA0RvvDyo5Dkaa4X7XBKRuCyLptXFaAxNePgRiPsCmNpWBfxBXslosacOudzEZayKkadniGzhM/NF/Vj5ZlIFfG6G59WAg2MeD5gIOnNdJg41lRIAZEAAY4xPxskZjIl9jzRHyU83YZSWO/BckKb1rTF3LjgLOideYuWeH0IcDyWxP4FGF6Mxd0MVO6ztYi4MrgY5MZItgz1zEmlljRGdlZyJ0nqQEypLjQUZlFa8gHvGlHBUvgdnZvt1mASCKBUW35658mphkFQlpvuEODkOANUUWnPrZSaeVSnqU+MDVtAnztE+HpRcOY+bKISEMK3wzj+90U9OYlVC/73NMbQhoqd9YDRzyfECzzA+hqerCbwTjePBO2iJ/886khuISe1uvHOXa88U3iYzqoTEO9MJI6ZxWGfi8gAeIdCiw9PqiVHqXCkNut2JtUOCM+ELYFIGWX8zaakqekw/t1VyVp8Mj3mTwCrJHh4LD4s5c9oUdw/T8MJvX+/s+B2pnxWwvUHSqleKQ2Gvd8CV84gN4mPYKWC6pzs638doQJNIekPeoIj3LULe8ABP5Yyv+WmsDhEm3+48MOEkdaSDV712NzgmWzIcHh+gslpCMrsYN+KF3Omfd3b78HhQI1yCLfc2KhT5YY2iVGhz7/VQsFhMhoP2oZCUM0DG62Cgkf7O3/V0dLyBj8p3NTm0OZTki93e68Ehr1ufMw/ziJiwQHdPT2d3D6iYcTI0MDzslfTcUPj6gD2MTi/X7KTeKtLxuwMdB/7OiIjDO3B9LGxjxKT3+nbvuEhlg2Y4GCmAEcgHB3Sde/f6WbxjipeReserH9OWdCXP6uz28J49e8ZHpXDSu2dPmzsbtsIzLko/KWAK/u+eOv/zno7uRCSRGPIO7Qm19UoO/JxQ23iOlLia5idZ8B+qSGdPd/fejr+NRqN2e++e0J4hhxQeCO0JhaSsRTWYcuFHAA6a2Tc6z58/0NkT9UUv9CbDbeE9QdHjfamtLRzyZFUSilIz4j0WKwyAvKd73xuJSCRxKbQd9u615OkDCse9QyH4wVntsOtkW2s25SK5sdEIi/jG1/l+p67j7xMwLoWH94y12W2u8TE7fJHkshlx8BGULQFoDsAV3onuPhAQBOe43d42tmdo1NM7HAr1hiQ6G7bC+1zWBLk4Hu/s6dR1viA4hcDVJF6HG/AEvdfbQl7gWTYpVeMdp4AGz87f6Ozeq9v3G1x81Ls5NB7urX8MQFtlzzaFx4Z67R6G6vOOD3nHpWyPihQmBfE00Khy/qzjqY6fR/C8K2IfTw55++hiKTyUHA8PZDeHWppcG8SbMm/0PLX3579BxHHBi1QQnw6Hh2AZWWfHyYtJCgpC1J69T/X8vB8ctnPQOzwE5HpxvHdouHd8lMoOzTj+HnpMWPHevU+9vzdCDhFAS8ZDwzlSZxl5VlRVm7QnJY5Riu5x+5DNY8tW66zWMgAJSTEK6//tr/8+QYq22MvjV8eCIq3mU/Zee59tZbuaxUWrGQepfQJQ6nx6b/ekgFV6zutA5ea1lHVoLJz0SLFsTIMQfhRvbWMI8sHbe3/ej/f1VYHasLd3AC80joe9dmkkx8kNGEMjFjloVJN7Ow6Q2l+V89qw3R6seVxbzdV52nZeBDRLYfs6kaGLWx3FDCk9prBVKKI2vM2NXbiU+j4nqawDPGpEicFlByTRBkgF74S5bC5a77HREAhQMmaAiJ6aR1w8ww0KeAqAN22c+0lJkRFiIKBiSMWBwyYyPHCfZhAx4Iw0aeLEzdMPCnKDm0Bcg1/hZYT+lM3jgKWrGZfH4yoWR9TYgih9GENxeH2bI10PYCkTBIoDo6adCQHvvLPGaI2ipo405s6PZ5WxRQuEnYcYqf2FF2wc3t3Bs06rx8qRFnFamsMkkBC5904iLqQPIVRsXKTns6rAOBqQukNKOXhkIqfUUqIrlhYcHuNjlnVGIgGfnHQEgIbXweZFA3tKUJzbWiDhPUhwoDBpzCXO9wtQWvvxxkt/wjl/G0xjFCZ4Jv1MsF+Smna1x65cmU/KgNUXtaCTyHgaPD4+7EBAmBbSuSjWuSEnq7LyrCylXqIOHK+lU7/r3ve0RJYN+trrHesjuRlgSLtTJdy7GvaOy51qsADKmQKtXNRGkDbHt9373m7lOHLW+Chpt/eJcls+Bs1RJAnk8fQxrpkNBCHkWpye5ynp9Y7Op21yszfebR8blwg1p6bdAquK273h4f702Tc4YCyLXKSHz3I/3dmxU56QEqVxvKDDy6o9At/vG7ePTyTY+UPs7JVAuXnWbKWWeEo1aNjebh14Fhepn0mFk8P2sFSMAq/H62D94fHk9VBy4bTLJ8KqF52VmqbPY6uCA1Zsb8E47L1gY/uIvuhjYLWdTaHggHfcmT5gVMVj1NIiBYDze8+f39fdo8Wui0x7aBz8gg2paQaD+8hV+3AylO6IBGo2LWKbgQV6hnJ1v9/d2f0vZL10e9g+7k3386Jd/bD4r+xDdm88Xd+hErIWnD2GZ0E1vwRRUUrGAQx7u7vzz62tqdY+BBC9bUkbDoc72h/5s3cAb8In5i87BjGjsGB4MYKSWxW8QUiC3uE2e2jcZoXhCgKa83kBUoS90XR9i3OgmFtWY0DZOnu+PtDd8QlSe8Z7x9vse4JWMtz9AGxCQ4DCrqYrklSRvmJsFrmwfC0jAXTr2HvAgQQ2O7BsvM0tkjEYcDpveoNtY23jQrqX3/ePTQJl4Bl4i/UrUqq00nWgG0DfXhd2B+PHx3v3hNuS2LVAHJ12BgLT3gHgQppnLBacLaVGjfo5wM33OyQxRloVJAHnjpFOEdKFSCRyAXjWFgql20gZ4yvOHWja1XG+8+nuAzBhLGYdA/AW2jNsI40mkPySN7nH23ZVFlOzanJlOhl7PnX+7kA3aQ4hIeBtaxv24EjF/X5fXy92ZvjKiXhHoxKa1tqmfinPihRVLcoVs6ppqXtf58/lkkG9OzycTHolNLSMBy+LJ77qHRryymd1KqMwqF9Gjc2iPD379vX8TCQOU/IO2beHkiIoKoOpStZJcNRXcqtKNjCynFwJMv/33YD8JNL0kHd7h8eH21JEzT3YEKf/6lByIOSWj/rYQN+KQEtNiT1fP9XdncIeRwxgtuRYMiTpGZohJRrsO94B+3BoWCW3Zuhfc3v85bpZ4VmJprQ80/4vL9h4BIecMjbUG+4NotWA+FhjxhTdeO/VoXR7TtKsZdnAhn+enq+/w6Mf8HtiMBwG1USLjkUSECH7x8Nhe5SUz4INdqwMOkC33/j6a7mRPEU5kt6wd1jkKPC/9zAhYJrsDV9NRuTiLdWFVWCOo6w9B/b+U9oHSGHSZQA9Z8ynwVsqQ2HwQBG5FEgYXPNbVpbxbF3jilgD3J1a2QcWWE2uU2gZ0bbdwdOAAfQ2krxno5H3EoJcv6QRBleGKrA+/RWXVo+F/XhpVnwUDJIcLrZLUWk0poj/sj8hl2GphAF+ZXpQrSweETm854qVBFSsbxg7f9Hk8Btr4eP+9/qdKtnvOXdSKxLCKHZBl0jJd8MozjOUdMdoiqeZlFPFGk2aeHQ4ClAc07uayPq1itlynlV4VmTL1Hgb1FaMMIHi1Go9/L21mNzdUF7C+lM24cf2TaRSzgxitgJ24x602GoQ33PA0ZxWydgw80pR6HNh1Sz2FyCNCtDzj65MtnE4OwPgRUbRtLJY0ippkF0+zhpJTtbvZEmTZWyDYaWWlhWqKXjOFJDr552CGgA64CBguXhBhdcPAmTxWEtqNpkGq6pyZ4Cy8KxgpRGllLGYW+QW781Tyj456+1IYBYHb+qnizpNGs3gytpqiubFR1ZqyRkIDTzDBp1SAusR2UjCR2CKGVOtL/H8YopRvmQrisFlH8hIeMebolHIwTJEnXFTumyBdQ7ol18B49UMLy5pAAkohG7FPjlcuiySjcLi081Y8TrYD5Kzamnl7Rra0+oJAvhYEnMiz9QUfxNL04WAr1+2ZRgEJUZXBYexwdaXxGUwE3iG7cfuYSJaJcQDvvnScjbyiFp6NwjDNNvgYHBZuEt4BpvGXCNEl75IIo0TTNgTiFtqDiFoGXUH2xfJF3hGiXG8SqAJ+PvT5GBjMt86fDzPCkTlCp6JbtfJT6yMekm6E3lG4eG3WYjOfTMZly9PoJ5O8yuvqjOtDrx2zy1m/oic8SgnoNfTf7g8nUbDrEa4vOwGGkoz6ZOwDL2k5WwUc0j+ydn4dLpZpVnjHFGT7jgLLANrMOFyjSxqzgLP0OdqVInoFz68MS+HEIuNofPjWZ1Erax65WDVn1jpRaGn6FY9BDH6SxCkTU7duHH4hjMtJ6rAI3olOdN35STybPHgCO0ZBPfvIQL9ZubQ4YtyEw08V5QYemkMAEzTBk+6bi4re9ATnvEDIGbxgzMzhyeEdNhkRGOoXvrEKW3spuvkzdhSnjHIM6V4SWU0Rw9OHZ66x8ou18xO5iFmCzwDN1u+usKAdo24JWX6PjPmBVyef/ZAGI03ZRIH52Zm5qai6QY1qvjq/B4VG5EWnzRHXmlh09IoJybN7KEbhz49PJ0ukRdWAVKEpG5pKWSjOXHQhW0YI4DsvpmduXFjyp8WNPC5K4jVHDPo8QSXPkRaBIurJg3SYPE3Lj44mCApIAhAfp/PS7YW5KyosG91sgmAkEgv3AHnaNv92123v3QUYxuMxMzFwx9/engynZNwSvpV5PBMY4us4GitdP/Ww2su9Qg62oNzDw7PPfhv6aREon01uRJmXxrIidcePvw8peUHcXasnvn04/k+tv2rS48wneRYwklGTH15/9UrYEsFM9s/M/vxzNzh/vT9P18+YjbPs6J1eB1s9arVyiW9HXjX/a6HD2/f/dyBwY7zm7lDh+amfOnAJZqh4klNLb1NTWuD5Kr9lx5yAfsvh2480H38d2ndms5UyALh7pLOEuIZvGl/N2jFNhjOqU8fHJr70/xVjJdW5sAp8mYgavHyDCWeuYuXND8ZRZcdmfr08MyNPxE8q9E4r+XDsgWeKcrceuWqpgIcOjlq4d9vdnW9/vCfb3fpBKw3iE+BQZpNy0lAynDZnMLXAinnG3JQrodddz4/c79rOzbrMvqmDs09ONgvi2miNePVIG7J7RVGun178/2nb9+6LAAYFCZn5g4d/n+d6W6R0so2ENhQFWkXvAKTun1bd+ZO12f/iB7fOXfo09nDF50k7WjEJNAP0U2LVZnhvrY6fVhC/qJ/tev2c2/egUeN9701Zv/0f8N3ImgQUkbFTMe3am26vaW86btdZ9788GHXl5icZDW+Pxz6Q79KvhC8JNe4lGXapU3gYfbX78Ps98i7I5zTNw5NJkhGW6N6b1UPCuxWqOYXqmvApX6Z7jLwPZ6Json/OnUQWyvglR9nKr+XU87zrDBFGu1meNZLhvtu153bsOooOTHXsAJmroxYju9szXlNhQzac7frw4ebu7q+NBN0wQpOufjLqAm0rHq1zGoGAs/u3P+y6+47sgE1A7lGbkmXSDFZ2o0scpB0GYAHdref3PNUCYEAvtkGse1ac40rebbeIetWjp2rqSu3ur7s+vz2rYQsHSq8pk9SjawfovCcVfzIM9etrg9vP/z87iC5S8CayE17vM/MgjHMedURB4jp7S/hA26RkxcCC7FSAytDp2PKxz4y/atIfufuLXKVAV8NQIozweMn8GVmivTLVBT1NesVFkvOFkrzPGsIYo2GMte5M4h/6pZ8UZ80pjQasSgEBV2T0LlyX7DEQSkH8KI+dnQgXXE0pJMpxFyqgM6VrWHIEnLxQzTidydkC2rGNwiZSNjl17mKH/POEXhiVz7rAvrb/4EJBWegX2DhF/4Z0Vk2FVY376yuw5fIVLdYGptrG1e2vczIM0XR+pZRPvfCOY6/4n41eEFDyvFJNwc8ETYGppuLLEFHbvVAj6AdBKwxEFClr/fIcsYKvg1lluDoY8kpMfjZrfvvzffPwxN4FPFEsL6q0m3NfiwnOwQ1bfvw9u1bE9hRxxj5wv+Fc9J/uX/a/8X2naUt1TrLZvi1s1CxvqWpXKFozJnkWBIHFNanbHKzSZghS80X7Hs0nS3DqkBS3e4vJy/LKU05EMtR5AJ7lm0rj7jcznQHO5NGfhlEIojF+IUNODl5wVY2nsHkoqs9kO5Eh8bbDPb7HdJUvbA55eBp8ja2bOVTvFK02YBlRrNJE4madIkvfNH++L3/qG+sA9kqrG3QVcJGLFtaGhXlOcVseV4DuOYBnFTM0FnLMXl6cv69LHKcmBipSJ87I88xA/6YmzJp5E6qaMHp37NUyWU4ZHKGyu6IAPVQ4j2VLKUavMcNzys1/4q/stKUDbnGZysQBPpi8R2kZtnIhH/CORHxXfj2WlP19vot1bpmXYWuGdhvKa+tadA1NqyZZ0XYjkoS8XWHWTc9mmDnxQQ8pjNO3h02/7a5+lrYdtbuUViv5iHGjPDMZGRVHxTUKBabpVQ0YX/frLdTIdp9lM5EqEhnhcDEkje2KRSlQQ9PZ5uaHL0XONFpAKSdTgis871/LigoLVM0VNQrKkrry2oaqsGe1VUo6ksb1nwPhbzyTVG3oS/GZH3a9ER60Wj+hQ9+j7cWq+RNE4hTfa1V1FOZ/QHE1+I9o5xKRuPPJlqqyXtv5fpV7GldU9DuynJTB5tP8/fMRg2ZH6TUGf/9yhd3V8MTz9oHSq0U46QjhMkU8RuNgYkGxfo8smZZ5Cy977LKFL7xUT6kXzExxMdm+d1arCaSgsexbllNIGy7blOrC6+wkMblS9ePJyqYBMJNk1dkXWpO06Q/Yh15k/emlItaLFFYSo7hNZv2PirwHDVL38RYhM9OUVRTLhGmr7YtlJZcAMcrj/h+AF95Ya67c3nwLD3qLCkrj68I4JbWj+GN3laBNeP7TdASNWdBMTWVfS5eltRl8gYm/h4WdhDytOvIMOoqU1YO+xGsOB2g1DRpsk/uWSYGsx0T1WySXGAEVjkT8E3TBKLg4Qt53D90ZOQZPPfC9UGbeoWYU+QGhEluyOxvrMseo9VZ3FbS+li7hGtqBssiSQABajmSY9FlzW7HKhWjOL01YgQ4ZjSrhDigznXZhKSuss9KUSuvP2oZW8BI7vkYnZOlVWt793PGkZFn8oeVtngQ9Cy+/YLDdil4ew62TABClkWTV0gCz7F1y5I0IJETMwJw1jndLL+RNPOAZ7Y+BfZ8WYMKTk0HNRoTVtN/f60u91uIq5ph9hXnQRQ/KfcBEny/B7XMcXf6cSMbz8h6KpaZVLBRWCSBKbpJgvmyzSq/bqWqvgmc6BIvxmHBGaqWExedsbNYml5+OexKe07jDQjQ7chIPT6uqmxiRgSoqLTRIy7jGrnzCEI+D0/W/XXlbGHdVdUFUowi78lB81AMYobvdtlQt/gtOUZRRYEkEoyrJq+ZZkYwPtRE3Cija1gwksttSQD0adVMH6YEANCVzb+TNPfO6guAa8SVkbad/CUI6TWBS6U/lFWLn/y4nr41G7D+C9tk8LQYxdjSvfZ32Beh86ewKAp8AkOuDYJart1ZVW9oFznS+JOm8NahRuhvXMt7qtMDma6k0hlA8PhG8JZ5ZWQzj8fwDF/NW7ZJfpkDvh3M6Hxv7efNRBJqyt0uPelwrgQ5AVuSx6IReiA5jZ3w6VanMYFqmY+c1Gxwx/Ty2faIwH7fVP0jVHJhPK7P3jryYmNLahQsshjXIKrJ6q9WDSAGs1WVdqIgJ5FUdX7pPVwhhP8MA3DY55xeD2ZyrafdaeBXtillZRgtbY0ECMNz2NE1r+gxugkGdR2+4xWjOc8H7dUKxfJ30DxmyA+1DCJorrg9cq9h+Tu5HzfSla0QgNu44tYLBXXodvLydzhfmSXl0BYH4xBNysD3x441v+OvsLRxSz5quYK6IeX5YkPOW965J095tvxwFFoGyGVnHnbwcatZ+zuYFT/OfNZX5CciK6Yv/RF7Bulq+MHPa/VYO8+KfjhwRp1AduWCoTnHj7dBf82x9ncw/9D9LpD/COS9Mn/xQz7hrzfy4NmPG0VFP2LbRX/dTf/I8f8Zz/4PGk94lv94wrP8xxOe5T+e8Cz/8YRn+Y+fjmfN81ey6jYsXUC1bgGxFxbMRx6N899ba1nyrYrKH5HU/xHjJ+RZU+V6RVllpaJ8c2lh+aY6PNat31BYoyurLihV1G3aVFapayi0wH+UbqotxxOKgnpF0wZ809kGCHxLN9RU6NZ6E+6vO35CnukadBVNmwrKyzc3WCprG8lrGQsKajbX6Uq3VFRW1hZYdA2VjZWN1br6zcCzQTOyvwAAAUlJREFUis2lmxVNLet1dS3NLevrNzdsafi/j2cbFBsadI21uooWRXXj5ibg2fa6iu0V25t1jZs3wb80Vm8pq22p3V7QoijYACq8RbdB0dRcpqvQNe0sKN/SqKv4EamOHzN+Qp5tqd5Zqquvr6jfAnwqr0U5K7XUglTpaoAzzRuaKnQ1TZaK+npd3RbgWUV5ha6+yVKnq95e3VxTWVuzvg6U+qdY+U/Hs/ryggJFRW1tdVnjhtLa8kow/9sba6vrCgottQWFzbWV5Yqm8uqm2npFeWP5enwdXG2BwlJf1lhYWttUV1hQ26ywtPz1kmJ5jJ8aaxQu+aNme83i3wrTXxSu+t7F/1P8NCv/qXm2dBRW/O+yktzjfyee/f9lPOFZ/uMJz/IfT3iW/3jCs/zHE57lP57wLP+BPCsrfDLyGWUFisqCJyO/Ufm/ANzu/nJv2jrH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TMAAACkCAMAAADMkjkjAAAClFBMVEX////+zP90dHT/Zv/39/f/zv//0P//y///Zf//0v//af////7/yv/+zP0AAAD/1P8A/wD/bP//1/8AAPz/Z/v7Z/+zs7Pv7+9/f3/+zPrMzMz//wD//P+Ojo79/vqamprV1dXg4OBVVVXp6enCwsKpqamysrJlZWV5eXldXV2/m7+mpqalg6X0YPQAowBDQ0OKioocHBwyMjIA2gAAiwAnJyfhteEA9AA/Pz9+gZ+wjbIAVAAA5wDcVt9yWXHV2P/Kocl+Zn1iUWXQz/92YXqZdpa1uACXmQCprdLp6QCGM4bO0gCe/2mVOZTZUtJQRVKxtOPsX/8qMACam72wQqx7MXmHhgBnawCRkbeYoABoVWzPq9BpJ2l2PQCjPJ26SbtcXHI/ND1gRWGCQR/GZjJPTmMAwQDsv/8AdQAAtgAAngDPVP8FMAABRwRmXGYA0QB9ZTvPq+gnJf9FR1yzSf1cQVoTABl6Y+qcgv6sla+Cg6lncIZmKv9VUiA4YzZkdwAFNwNNZ0vJovyBMvlGKUhxYLxXQvwEHgNMDF9YVQVqHWVlRkiESXNYLVYsbytnIQCdTAxAIQBgTTNaOGUvBS9kWf+/mv9HWQCGQIFcJViffKssiClDBkU7QACNmK9vaBp6JIljZVwcHy2VSCJDIhomXihzT110SkQAaQBQNTLcazlzMB+aapQgEAprKtcAAFQAAJpUH6U6Jlo/DxMgIARuVn2BWltfsTeC01YwSyFRmiiN+FlThEBxPXJTiiwjDSizWDRTeTgpHgBsskppLD84RzF1hXBwg5SHgiBuOwBhLDyTg5JYVSsAFwBzZ1gTACmQGZE5TTnQv8whABgAAMWAbbGtWA2YSDAlNjJVMx5FNltfMwDh/42DAAAgAElEQVR4nO29i38TV5YnLlmukqqs0sOWbJeDLb+wsazCPAskkFHJlhGy9SCSbGMJSzY4BEhEwHES2zTdAU8ykHHaDHQSk4QO2OlNh2R/s7PNACEQ8mOnkzSTbKZ3tmfc/c/sObfktySspD+/7G+Xy8uAj+69p87je84995SisuDJyG9UKgrKCp+MfEZZgaKgUPFk5DMKn/As7/GEZ/mPJzzLfzzhWf7jCc/yH094lv94wrP8xxOe5T+e8Cz/8YRn+Y8nPMt/POFZ/uMJz/IfT3iW/3jCs/zHE57lP57wLP/xhGf5jyc8y3+skWdFinXwC38u/EtRUfZvX0UO31xUtK5oHX6pSP+myOMDZMLFOfOZPP3thLyI/JEXrYKQkt/TxGvkWVVRFfyC38gorcYv1q190/CNVVXrqnDuQkVR3eK/rpWeECuA6fB7nWJ+HWsd8tTwcx3sAmevyo9tuHsghs9RlBWuXTdhtrKysiqyzzK3tKE6r0mLqnCXhYVIX1cwUF6Tl5DhByiQFDlWZRnYUFOUHznSFpbhdhXVtQObaojc5kNfVFZqqQDyqvpgXdWadbNI8eijY9tS1fgXi5URpab6vGZdV1T26MxH1/6oaL7wnij2FVTktWh8zuv+iDNWBHWiKF3LjxxY9mjXxm211YXlPp021nqtJj9yRcOuZ04ca6mpu/ZBE7J/bTxbp0g9Y4CxqxrELEUrKYr2BEvXrCKw57I7W4H+mC4hSIyS5j21+fAcdPLRs0c37mpOfe9McRTNeWpL8yFXFBwlq3/PmZBoiuGlVF5PvH6bYeuJ3YZf/K3GX61Yuw+o2GZ4dteuZ3ZfUyiaHZRSqeRozpFaX7bGWasUj7bu2PXRs4ZtTl8MyWnelmooJHZ1LcalqPzojt27Dcf6jRdkcs5GJl+jM6neZti2a9dRQ1yYFilOydOiJ1VaiCYKSQvLwMaVzcteXVkZmKFl5E07dui2/WL3iYSQUqzdBygsWw0fHT22zfDuuqoUr8ShhoVbUxZi0B9rHtYpdhl2v7712927v++jCTlF86Op5kLQ2nXrHuvJqmqeNRx7/qNthn8NbGEIOc3AI7MUrtGDNp8wgJh+ZHgz4S4GYl7Na0VgeiGY2ELFhvoGi6KwtFbmVHVBZXXdzuVS/JFhh27j87sNH/RXwNNfM88qdxs+2qXbYXi3sNRGNq3mKE5NUy73pjIUo8dtWvGsYbfu9W0weUyZZjmomDVoWXjaOUf9UcO2Z48+b9h22UpThFytpihrsHItkwPPthqeff713YZ33wMp5UBH3MHNolW3c31tame1rtZiqdi+s6lm55ZqRU3Ldl1945blPNsFy972rMHwvZvoxFp59seNhl0ntm3bcUYRTIsZx/O0Vk0xYl959ePpa54z7H7O8PqOExPFWkLPc/g74wpuWotBrn/GsO2j53Ybtn1Ba8kjoyie0lLFLveGtZA3bzR8tPXYs4bX3QywTEnpN4ue0YlHwZTO0lhfW2HZ1FJR37SpoKBJodjQvL1MUbCcZ8HdO56D7W98r152wWvFtC27d+8wbN32xwoPo5UXrVUrgX0cRYmS7Aazq0mhJR7ZuOOo4Zmtu1zKtG5qtRwFn6IUW2WeZ6EmcLR08iPDtqMndhmed1B6medKJAZhhcnT5EsQ75J1E3Tjn9xKVq+L0TwIGk1vtkq2EZuLe8mzuXFLvWVT43pLbWV5RbWibGdTS0WaZzISVlSn+v8V/dcz04N5YVqwkdc2bn3mzfWKa5xy1WBET0F94WqUWyXjOUX9YIJV+Y7t3n3iwwmKo5fRUjSNPK9astsF61hFsL+iLuUX/Ed3wKaPDfBqWr2MnsbJZfKFydPMq5I1qfmek3VeOrb7mTc/GGGUWlBtitnudvMxd5DX9bXGpJZrlpqmgvKyxtoKRWFlKbjUSuJWCYQuq4w6jc5L724740+sT0vAGuWsCvFcfZ2iWqL55VzjwLZQtGhrbFDM25ZFkSEg9tr3AmtUaZwfTCciDopbwXROC/rtaaxf3PQC+TrEZYWWaadKZf7+2Y0bP3zPBjhlBc/U+Mia6jFMkKdfEDiIW9YpKlIJlQaG80JC8FlptRrtGXNdLKaUjL5YJzI4OxHVlSwnPC+dDKhY1sgGfBrVtCIvnlXB+uFbQd1FJa1dLihKDpgGz9sWtFTNM3hx8irLBcGoYTUqFRuIsPf0NLV8z7ABmgIv6Ak2VC1MNv8FfFU/kTCqVCbg+YWA6jpPvMey6SkafgL0aF4q40Xp6ct+7zerTKxJxRqjKuFbGhhGKdW0MsZraXCeSpeaoWHwK/De/EdV10ZYlVmjYVWBfjZgyY9niKKQZ9USxaipFZumQXY4Dv2Yu1KOJRsaLenN108mWFYFE5tUqkAkYaM5Jb2cnrF6HPi0OYfbkoZF1Rsaa+Sl19T2C6wGiVUqnxDxrBRysGc2W0xJqWne6pZxD6hXY5oBVZa4U6NizfBLw0YF/yiAcU4N+ExN0/AnxyiLRYfHBeQU7wg2p2e3NDXIX5SV+wQWnpcZqJ1+1aV50LZmnpFvVZSL1AqOyaKGDx9kjXOl0A2Wtro+sZAtF/QLwDCQbrPKDHJ2CRHlopyo1byak2ampmZdNKJ7a4rwvDB45cpAIbElcSdySwWCqmJ9wv/gVk5Oj85NTR3yAB9wcmlTHcLfTxw36zEFUTGYINQqM/xko87ruHZKXm/aKrh+C+QSr+WBmWmw2XzTdbMZd9wwGdDg2oFr8Lz7A5XzvFizPSOhaY1EK3MM4BrtkjbUbbjicqUAqcKWWbJojYroZpxAuyUbB6frOHhjdu7BLGyZBrPo6oNtV7e7Tt6sVhTVjwSIUgOpxsgaff0rZgf+i3MzF2f//aAVXCg4F9rVWl6zLug6eQX2V7bhA0GjYuXpQdZ9/kfUciGlKGZ2ZnZ2ZsZG8UTJrX0ANje4TjpS6C0jwCyTRuY5m/C/Uzdv59aec2xOJZuuxXKxDOeFdYjSZsn1SaWifiDAaohWgTWBJ9Y/rfPQSu0SvwmKopdmLn586NCUi0HfoFXSsdaCarfLNaCoufa9Zp7eBF+xFy5r1cttGUdbpy4efnDxsKSHv+D/6SF+b7niAjmzTAdYk0kmhwVEJpM6q36F96JcMxcffKw7/IZeqQVlBWfk6ivf8MnJT5qrfv+BAKZfoyIfYEwMXr3aspAXWLNubrJ7w6GhWAbNXCJmGJZoabpduv4f1U3fqzRofNNyZr501RuyQ3yuXZQzsIyMNDP38b/PTbko0BTAHRBBa7frvi2vrvQJ+JzlRcMH+ZvsSUm/fHrg2czsx4dnD0PgTeNf4Q99bECnK60YQDOqMRplMVX5v/L2hpKuFaunYgdnkWe/0VNqsG8Uzh7T6b5tbphGBdGgJcThTHqHkqFk3br8eFY11Ds0lgy159ZNYIeW4wdjDCeB9ZX1ShYUY+RqMjnsHVvGdOSSY2pubvbBRS1HDB2j1dJWD29rRFOEy9YQnpvZyFe9494x2/LpOUqcOwTKBbpJHCLMTsVaRa2jNooGEH5oiDFTOfvCQ/Zkm3vletW/nZmdOzTloVFIQQG0yuLWGGdr6WeJIcNnjkal3zscsoe9pXnqZs3YUKgttCfJ52AZuETR/cJ3E8AyWnKyaWOCv5vBnHiH97S1hWzUEqgCpptWDxyamZmzgpxwHMVf+e4Fdx9Ii1tYYDcLfpMV/hwa8g639a1QLk7vnpuZOijJs1Ou1AupERFkrdWpWhwalg2MjYfbQm0rVs+pGQ+QH2oln0oh+XcjMYoqviSw88RmlHW/vPZ8sUZhcsweGmrLKWecVjz/dGfn+1f0FHcB1yqLGJEW1h8abuv1eh30km3zYP6sowOSDfYJUqZWS2/3PNXzL2rK5VtYNCwZyIWk3b6nbU9SXKZdIGeSp8/jomVPaH37/X0HzrvUtOhbwjIjPDBnu90eSrYFV+gmTfc5Uh6rHAsy4vtv7+t42kErrf1LNATsP5voTdqHe8fmc25r9gEbeu2g0rnsmZphPJ3vn+/oOK+lJKdqybSw6sR0MrxzKBQUFzw98gy23SdKegD3YM04Wvy6Q9fR03lF3y6olu4aXO5173Dv5jb3MjkDzZasfZRehg8c813n093dnd/RxcvEzGRWCf4veu0p77h1xeoZh6NdpNNGkm7f935PR8cLXPHAopghsgTv9WnvWHisUZGfbkIYUpkc75OkXD6AoaV95/ee7+jmxGkVQbJENYwqUyTuV0WHe+3bHQyAggXnB+DCOiqJlBZdPcdT4oGOved79l0BOVlYtcYEIDwajYz32sPJFZvmuVarjU5rFk/9urOn53znC4wYZZewjBX6pxPC5aR9KFi8glwZjHloSpv+hPZ9X+99H3gW86uMmkWeCZHpiDNYXrC+ajnPKuZVVVFXmZGDGA6lRK1+1KPHWIOjGYTTmFVBOCk/fTBOto7z+57u+Hv+UYI1g/1EM2pkNYk4gHmhVRRFMNAQq4BEYcBFA5CkW2NuGlULbbBS/DUw7ekOFxpDMCTEEho1zmg0wAq/a29vd1uBGqwYhBJg+9Qwn7VdpNKCy9Gpjp59us5UMQq5iXgAwCiCPx4BOQ1qRc5jY2gGzD2F2TfYAW21SYvKTns6v35K1/GdMgUwnCA64DcrRGDxxkg9yZAs41lpraWiulpRX7h+U21NRWXheuBhc329otSiqK6olDNU9R4GlP6RzeZxAJSBQJfH5JlIPCVhGsRPypYDT3W+7eDvEZ2I+BNEK/0Ca2IjVgawW6zP5fGAYAHLePR0No8nBmYpTa+09ex7qjsoRmG/JghX+p0q1hmNB1gwh45igBJ9VhtaLyUGPlqKFvtiHmZhz0rX+c6nDvxM5OPw/Roh4g+AhPunE8i+uIsBJCE5YPE0h84GHhmQi60L9llNif/c8VTn01YxagRUiOQsawIZA7yhGVwmSGmebW7eWV9bXbu+trKlVNdcXr6p3NK4aUtp06byTbWbakno1CgS4K07v6/nv+shVIOZrQNX7UHgWjrVAOpF//fWm67i0QTM6py4Grp6KTHRbyT+PgjPF7h8U9fRoXPQPA1SyveN9yYHiiFWltOI4AY9g61X6Edojsy+r7zeZD9wDBRFI+ggjqdpq65n3+/aKXhkei3jGbKP68QFTYOYIvZFq0fUSwGYL1Hr9X7l65/EAF+jcgYxIqdFID8/wmlJltcxZLfrXEs0lRYnWttFfbsTQ5aBcOireP90P2A0eOyly84c0jxrrGkp21LZsKmhprZ0p2JLTc3O2tKalsoWS3O5pWInUlQAhgfBkDp1Hd0HroDVphkxGRqyh4b181adVoK0M6A3kyDd7L3Q0MB46LLsPdnIKNEh116wOD09aL5ppj1sH/KOOYB7skHhKX4E/l1/AePLhL13YCCUTBCkBGLGoDr/+oBu3/lulx74x4zaw0O93sVwiuf0UoxhaOUlYJMQ9A4PhO1RxPKs0XgB0CzH80F0MR02PQXkrmQ4aQ8tOhU1T406YFsg5CqTMO0NDtu9FwCggZSqRqqKlmbQZZ41NNVsKbToyuq3bNhZul1haWxsLq0taKloKW8ot9RvwW9sFNHocN/t+7qnpzPowNHnvR4a99qtlByhcxzN9/E8xM1gQMC9j9nbetuGiFVjhUlitGhHZ8/e7u4DHiT3jNvt3vE9brDCsm7yjMvGcMyjAFJEvdfbvKFwhEXLIkyIoMuUuLdjb/f5TjeZHbgC4CdJlqVGOMuI7aBzzCii4UB4yAvQ5h2IusAoOUd4DEiVX8Pj+vW+Wpk8NOwdD9kXzCHIqZujge8BFhztV3ZY/J57ZjPGqoHm5Sf3Ms/qqgurFQ2NCkVFRXUdxFUV9YrqZstORXV9WU1NGQZaNa0ULk773b7uDl3niMsVi7ncoesA9bzw3ORUEEfFJAgbiyfAV5v7gSN7Qm1DGkAaGlUC4mNk7JVOUK7uvQ4kt40lvUA/XEzzQI6azbk50NhJIzxa54T3+p4Q8gxDzcgjBgyQUuzu6Ox5v9PjghEbCo8DtT0GXg9z3BTPgKkDx3QJwKAQDw8ABA/dQ0TMsr5RdDq8+tede/fq9rXGgNoV9CaBPAxeBe0wzA06QtNa8R3QCqH/anu4zbvnHsScKrPmb1dk3RexRs2W6qX/UVPbsvSwuhyfJxh9W3fHU3vfBouqZvS2qwO9oABBh5qGOSlGz0iilqZc/WzANx255N0OwVIc3Y+JvSeqOS0wTfzZ3qc6umvB6YMFT14dGhtu00kiJuCUjJ4Gzw++MIHowO+3jydf8iZlnDcBthQ0uDi1d9++7vMig+Ru70Cvri3YZ9UDWlDSoJVusJeUI2JMxKOJZG9wePxqhFgGzbfwH6gG0t7Op7p7gByMo8d7vXfAOx600pjPA0vBBCHyox8FjIH4vciEdyA55PWRACywaQWIWCM+qwFEwGFwTXnOd/8M9B5TUfxI2B7udRc73Dae4WxDyWArIBGq1j/tcxrZwH+Ew1cn4UnBshMehiOJN1rc2f11SkurMV9mA8zlHRbF1vZYMRNzJ1MDIsxyKRCPJ2Ct01+FveP9LKZZIxJNAzu0Sq27p/uNGA30lFIMAnXSpvQErWAUpGRywMGolcyIbxqQjbE/CbNHTRozBF7+URr8LMVp6Zu/7v4XPOxT0xS/BRY/5lHbgg5wyJ5kMujRwz9f9qOblxc/LZgwIIjWrWDGMp6VLT+iql4UvEoXRQCBmvLEjmgpnsdVU7zU3m5TYo60zyb1whaGRM7VNx0gecZA/0Q0gogagNo9MY3hlKKkPaIEcgiIAdC2t0sgQRABtY8mvXavXdLHPLBltPps1D/pD2DmTMW+RCQRJFndLoowO2gwp9YDVbsVsB5n67MOhsd6vW5edASjARPwmfVHJn0RgrBUgo4nQAggmSSKPJgQ/DAayR1gfTlHn609jE+P561ADhwzs5H+yXcigkllMmoC5SsFaBnPqjdXlykK68sUZTUVisKKSiKUWHpW10oSVBT6HoZJY0gwngzASzTBFGVLYuYgNNBqg/AaTAhrigZ8LCsjcacEz5YC2eIYKUYvyZ/RSoakePXigHcgHAwl2yWQTJIdjUR8cghjUgVSeCrHgY+wevQQLnAYSsAiGCVRaliFBAHheG+vu9U6gSbIqBLiiYgxDeQjj2gZ/tHgJCgS2ZJcMYOn0kpSx2AfGwfjOtLqmED7h34z4GdNcoYgWp2TZzW6yu1lTZW6mi0bNlcUFGy3yDxTKCwuWCWNVsPmWnnwQwbjCo+HwaYGi0UfazbCgw74fYF08oq9QNA2jZ5cYjJlRnimPTQMMbjdGgNtNKpAoeKBaDoroXlPlCNKpriPV3MrjnDI7J7QQGhPW0gqjvkhggA06A9Mz4eswrSYfkDF0qKXXDpoV3igra1tT3vxaAQXb1Il+qPpDLPKWbDqoH65nG1R6ABZlJfX1myobKlbP58BL3TzeG6u5IMj20GXVi9aqYyN2cfDyT2tBBJiYjYeiBvTeQ0hJVcrqEcHBqSMLOfoPu/m0FBoXBwUSMaKTfQDDpdXHajVy2o94A7yavXKcyvctM07HB6zh21MykQcJchJ/3zCMCHJJ/fiyOD1jKcZSipmHx8LD4UkflCDKTejJu6MzofLvppVlRHLeaar0NXsrN9S31JdsL6puXaeZ81WEGiQbZvnpHUE7HemTUthO6BEF8THYDed/njcn9CYZe3wibJyqIMuVytI7Gp6cPRAPBZuh/gY9ixEopcjUVYmN8XlZArd6nB94gFrnoHnPHjA8VCQByE3sui1fXFhPhU1KRIu05LtpEPKKGdK5QiQgzG29qMBdPqn49FAmlxoXF3As4xndZbyCkVNeb3CUtZQXVPenE4YFQXB5qJyehwnXQNMpmnBjbXb7X2jGB+bVYHZqamZWadsEVRCnywnNPebkyclK5XhIB488mifvV3i3RhBsPGDUw/+ggYFjUsgKPOY6XO5rkiMOpOo0LE+u90tMiQFFfkLzD6NWXENANKEJKctGOkKPLFMDMMDPyDvszI3UZ8TF6dmZr7VyLaY/b5idVHEWrBGaTrfQp+d+MRto9WZNs2BHW/lGH4awnF28uDs3I0/xVk8GIS4x8qkGXNT8ozwmcghfKJpiPVEnxFMWeKbublPD885CbXxgpWRZ7f++ZOgK3POE4ALuAdKjKObvHhjbnZmKkIyKyb2PQS96CdP/tkzkoVcSTHWVpqJ4WMS/nBodvbGn3zw6MGUCi0Z+JGFZ5YleLaqRc6DUtRrp67EitWZ5EwLcNo1KBZD3ANm88bcg48/ffAXFm25WRic12au5N8cWM2TgZymaXHQRUt4hKuK4rHKjT8hSGM1ziAnk+tfLvkbxByZlItnRJtHW9xOovMp3eHDuo+jeJRsNjlTgEZQn4tfK/mfIpOBFhfGHLHB4gedYA2cBz89fHj28IQZfREbyVQPmYVnheXlC6V+9R55oaBUr1B4TJFh1bzSdubW7ft99/DxCDduzBwGQcG0o0bVb6XlSiLmlZJX9EptRs+lFGvv3354J26Epap88vEdOYA3Rq2YAoFxpKREqSflQBk2ffP+rVtfet4hLgN49uDTw1EyueoC2FIOYojiIyWvUcrMYkYpPW/euvV5nx+z6M6/XHzwYPbjSXL8Loxk0rusulkxf4BfVDCvTkd4Bg/vlRmMMO34rKvr9t3bcVKYMX1wbm5mikQeGuEmJ+9ZSR95+QivzCgnlPZfgbyr64wTD3sS3xyamzv8Byd6LmHLwoHokbM0RykzGnHpdtft23c/86PTFGZn5uYefJNg8XDSuRMwmBYjSvrsWX0mq4ALs30G5F238BTBKEzP4OLRG6hIEigPnikKLY14kl9ULcGTghCZP1vyCs9lcTz0q123v/3yTtdnTjwvESYPzhycFswEUeKpCVJRtFa/stpigWeO211nPrzz8K5Pg5ldPyx6lqimym+TDQOvPULTfCb/gSb8ftf9Ox9+2XUN4bQqcHFm6hsfMYZs1EpcFscfUdL6jEADyV/tevg6LP5zAY/mnBMHpw5dMGKmVjOYsV44lw+oa0JQmxJRNihe/6uSt5gsxwHUkc+7bt95eKfrdgRm0rCn/y2BGRlA5OwElkKoKV7Lnf4Vk+3Uirp5t+vD+18+7HoVU/Gm4yX/kCCBqobVERKa079S8havzSDiIPa061YXEN/pehggRy6n/i0RwLQZKNr1tCUFY3iSIucOGSZ3fdb18M7D17tuk2SdmZCbMJhJNGesWs3tN+tbKkDMKMyMqbkjr/DMyuKx+SEiz848RJ6pNKb9JaeMLMBpELTEI0wbAFJh3ir5lT6jYsJgWu92nbl/5+7dfyWg8nTJcZYlxUD9j4jZBhtecuoIo8y0Z3WaZ3dud91HnrEvlpwm3kejMfqsaZYfKTmFGaNMq+co1/2uW3c+hMUHgIo9XnIOWYe1RJNlGYsvH4M1Ci2bY4wa4QVzhGG0WXlGgW5+3kV0E8Xr+HE8yUV4NY0EeOLBHXn5ZDbVBN281fVh1/37dz/A8NS0/5xZjgaECfmMg+eKz74FUVNGv6emxC+77j+8faerlsRL+08fN+GxqIp1jsgPCYz/2bf05ABi9dQQRYNu3ofFnyG5BfOLxzGYQG9iwfrofHlWpCgLtjrUjFrJHzn1MpPFnuCThGcF41YUj2D370eQRs6/A4/odB2HltYz2qy6qa0FD9B1+4wT5BOYbTSS43c2AhiWgHgOnxinzYQMsejecwuo796PIA5FWMaaNBhF+G3z0a2WYShtRmSICQaHvHg/YZlGxtIYJmcWs8fyrFKkbEHANfzLJa/kOENX61137n/2kZ8k6c6V7GfTsWJ0/oxD/9rLmcLUBZ4rW+9/9tkAFiyo9pe8CHplhm2zEySo5nhQ7LdyzE5Rn7z52WcfJsgB3+lzhOEsWIbrIgM2hUOUczZX0QTl+PCzzz76HiY3mk6fxnSKBk+Sf59N+XLrZlmQpijeLfHM2ZeP5NozxAFYLQZPSAPWzJwuoXJKstmnmLMlv8pBruRpbtApsBoT8OpcyYsmzIGZjAkJz2fADmlPlRzJVfWgp7WXMGwAvT5ecoo1o1nQGPsfFasBZ9A0QLsjuQ6zwfjEnRojljkAOaYWcAMXVuYa18gziwszVJRVOqKnc82q5KnYB0azmRzUHEd7wspilk6CcEd+dTZX2QJPWSPE8gL2BmtmwvDcrLosYkWMVq3nzr7MZECFC0NLW1HEgcoE1syokQvX/geP5868Ws299UpxLnKKHk0ghAXkL5w7Tg66NJgE+kE8K0th3SkPDuD0K3zOMiqekpykatZs3o+lcqwsZlQ68wOONxtOkf+fbxXwhAm2jeQsOUQP9JHqLDWvPKJnck5PM62Y78I8uNGEZagqOSMOURfNEXI6Z0ETMyiQ6iUTPjOiIhCNVP8AnlUVKRocGG5AMAhhT85ZeYyPwdfBqs+VHCd6CU/aH5NhJK9/+WVtLnPGURAf40I1qv2nzrFyNY4Kwms8zOL1Z0+9RWd1PziomE+FGmlmz52T7QLo5rRIUZRaC9bs1FkmG8pBcwkBfj+e3IM5PH16PykHBZedyipJOXhWVFSYAtHm1TzHnH3tSKZc4eLMjBSQ01X7S0rS+VVW6MOqRnjQ6rMlp4pzsZxh+tKlPMZzJeeIjIJytBBoB/7lFJjwXORKup14DxMiQznVCIA0VUw+mkJjyGV74ngepVS7EUuaCbBMs5z1ZxWz7DzDY4AGB0o3RdPKYprO9ZwB1N6brzY7/qIxXVIDYqbGQniKOvKrt+jMQVd6z0TMSCL8+On9afIL1nQeX3/2FWVWaEc2LvpYckTE7j89P7tqWk5Vamn+LSDPkN2VB35u7HtiF8Bln3tR9l4aoTH7FckcPFMoghz5UE772iuANnI9afqRLGYq836jXALLqoRBPK4AH3HnLzoAACAASURBVKLm9Jw2q3Lg0LcK6eolMP9yBS7rHECWUTzPHynm6JzktOQkrs6Mx0zmdEbcLVPwSq2eApOYbfUQYqCUYoLWZDaZ0nlSTAJlvWCZi2f1NrzCQHMAb35VzGXKKS/OfE8j24EXS47Pi1m/Fa2IGmLFl1+Zr/3JPCjxQroq0nTqRZnaxEYd6Qt0R069haA6Oz2F5W6gmCbTi+dM85XiIGZy3HT29FmGRk+QZWjBGBqRiDWdO72flZGlpqUqY6iZmWdFVVXrSFOEdYradA6HB2uWVbZRuGn01cAzeNQlJftVpBDIJEzKN+DUFAR7R7isbg+4ST9yAm6HWA9Yfg7DB0BpwghPLCjF/yonnkUp9iRk/A621ExqBUFKUxyFoR5HgzHMIaNgz9JlkTI5shwPnhpy3AtdybMijLDqysgdPI+8VF5frM+FrfCwcdpEHL3K9KJsT0DEIw4ZXQAcfu0tvTqrnGHl8rQRa31hvcfxSeN1G9aXrtHm+bdeK84+O2q/eAk9LiCF/adeZOXDVVXcRaHPRSV5WZ9LQ5TzZZEaVrZmgqBhhckqvF+2dt2sf/Xdd1/9o6KqYP5k67VXcuEEUAEKxIwUBoI1Y4X+V88AKFfdS0enNFWs1XLqDMeS80xjQE6QYZiL1pgTwTPBhEoYEGUUSyn16tw+Eys8yPRgkMyqwDtBv1MlbMHYRI3ZH702u17i5+sl2WWzJNAM1L75btAZaM51yX0Vz6rqn91hMOx4tqJGImcXlB7CnpzGSEvxgwAGNWazCayZMHLCYNi9LZGwyZCKol95Ba1J1nVztHhPg7WcJpP59Its9OgOw46NvohHJqePvJY1a5fmGX8JiwTAcR5/UYO3RHds/SjgAyFHWwpmBaxZzkfOx2UYC8bQbExsI5ufKAPNXLNuKurOGI4+94tjhldTIsg2x4i2v8kdrIEfB0iIKMNkPlWyP3pix7ZtRw27pkXAGHqqWDx5qkTLKXNwncHABVGs6njJ6cRRw7ZtGw3HXgJ/B7NT4sslrzC59kyEHOwfiBnY0sRGMvtHlxHa8Hwxg4nSnHIKHl8ulzYDueZDwzPPPXfMcEa+ebpWnlUcNWzc9szrhqM3iyFqYaRfTk1dzHZeQwYguEFBNgjmF89p3jRsfR5+nCDROSXOHjz4X/+mOCe44qfTQIM9fmr/yI4duh3PnTDcZMACMraLUwf/UVTmEjSanhBUEGGagePnTJOGrc/BB+z+hEENcfz2lxf/Cz7UbFMjY6eN6PIBz54+xzph889ufc6wMWfPk1U8++MzhqPPw6KPirSWoqwzh2bnDs/m2DKJj2UcCFaYFd41bNX94lnDVg9ebhV/O3Nx7sFFMRc9+lw5BDAZzfCgd+h27dphaKXwPugvD80emnojZ9hEWyOypwTVNms+Mmz99vlnDTsknN36y5m5f596xOQiZ8AYarAY0mQ0aQjPnn8dNv/HvHhW86xh48Zndhk+Qg9ASzOzh28cmlp5uWrZw2LSVxhATI6zmjOGrbuA/KiDorW0Y+rTw4fmDnty5b70E5p0YQe4LTYOcrZ71+4dn2Ddz29mLh6emzmU+2KaW4OPy2Q6DsjO3GLY+outz4Oc0TC7e2buwezh/yRmjZTxmGNQgz7XiNYMAM42w8ZjJ3YZ3s2WBsrMM0XB1t27DSdOtNNaRs1IMzc+nrkxtfICx7KJY3LNFMueLjluYv3P7NhoOLp7F1h9rR549vGD2Y89OXSbIvExYXnJaZYNHDMcMxw9sc0FqI357aFDZPZcLMOoi03bUhX7/QmYfePubS4lo2Qu3pj5+NDMIVcOctoRIXf/WBWQg4p+gJt/5plVJWeP4dk697GtJ45NyDjBNjN741NQriw843ia0rfKSaDEwJ//CyinObrRYDixi0gm5fpmFrXLkUXOaE7Lc0FYKvwUov/4D8eNGvb7bbvB7X6CJR60Z+bTf//0wVx21aZ4rlW+iJyI/z//GcC0ZhLbGm3z6DnQ7cGZ2ZlPQc5WXgZfWD2lpi+RajlN4IN/OGfEnPj0sa1btxWsy9kkZTXWKFJUBC0F85UNupmZqV86suUbOU6rhPgYDzycI66TfQE8iA1M3rssVwJRSvfBQzNTwWwWhdcqGZcfC1k0bNTmSiXw6MN5+Z2XXHKxgzg7c2jmoIfOJqZqmgYhx/u0wojLNSAgLu7f4tZZaR58JZjDmUMPDtqobMcQHE2MISxeGHDYJuSb54n3amse0x9tFc+wP8OGwlS6FsdlC/Z5XFlVC2IAkmuEJ+S8edIlYZW6kfUHbqYpxL72N37jyQ7OQP/RGELcJdw76XL4UE+EuNMtp24olyf4T79xKPmsOQkKK4GQZ4l2mN2JmxaiiRQW3MIPq/u3/+kNG96EykxO8fpBQYPpkITn5Mk+PBE2sZH3Kh7XimdV7AS4pKyy3iGDcK5VlPQUlTUPBDhDP40pAVCPuOSZFohxiPpiMstpm7VVyazqDrFk1SgnKgKv3vG4ggE8VhR8F6w0KYTRu2NSMYOhdpYPoKhYlJwNQrDjcEwIeHgS8F8AcIIFt4xblPByE81nw3dgDNPnFkGXYwDLcFVstCXdyyQfOatSVFSmeIQuNBWzSSKTseBMHpxS7wkAONKwGqO/PwIsA0RvvDyo5Dkaa4X7XBKRuCyLptXFaAxNePgRiPsCmNpWBfxBXslosacOudzEZayKkadniGzhM/NF/Vj5ZlIFfG6G59WAg2MeD5gIOnNdJg41lRIAZEAAY4xPxskZjIl9jzRHyU83YZSWO/BckKb1rTF3LjgLOideYuWeH0IcDyWxP4FGF6Mxd0MVO6ztYi4MrgY5MZItgz1zEmlljRGdlZyJ0nqQEypLjQUZlFa8gHvGlHBUvgdnZvt1mASCKBUW35658mphkFQlpvuEODkOANUUWnPrZSaeVSnqU+MDVtAnztE+HpRcOY+bKISEMK3wzj+90U9OYlVC/73NMbQhoqd9YDRzyfECzzA+hqerCbwTjePBO2iJ/886khuISe1uvHOXa88U3iYzqoTEO9MJI6ZxWGfi8gAeIdCiw9PqiVHqXCkNut2JtUOCM+ELYFIGWX8zaakqekw/t1VyVp8Mj3mTwCrJHh4LD4s5c9oUdw/T8MJvX+/s+B2pnxWwvUHSqleKQ2Gvd8CV84gN4mPYKWC6pzs638doQJNIekPeoIj3LULe8ABP5Yyv+WmsDhEm3+48MOEkdaSDV712NzgmWzIcHh+gslpCMrsYN+KF3Omfd3b78HhQI1yCLfc2KhT5YY2iVGhz7/VQsFhMhoP2oZCUM0DG62Cgkf7O3/V0dLyBj8p3NTm0OZTki93e68Ehr1ufMw/ziJiwQHdPT2d3D6iYcTI0MDzslfTcUPj6gD2MTi/X7KTeKtLxuwMdB/7OiIjDO3B9LGxjxKT3+nbvuEhlg2Y4GCmAEcgHB3Sde/f6WbxjipeReserH9OWdCXP6uz28J49e8ZHpXDSu2dPmzsbtsIzLko/KWAK/u+eOv/zno7uRCSRGPIO7Qm19UoO/JxQ23iOlLia5idZ8B+qSGdPd/fejr+NRqN2e++e0J4hhxQeCO0JhaSsRTWYcuFHAA6a2Tc6z58/0NkT9UUv9CbDbeE9QdHjfamtLRzyZFUSilIz4j0WKwyAvKd73xuJSCRxKbQd9u615OkDCse9QyH4wVntsOtkW2s25SK5sdEIi/jG1/l+p67j7xMwLoWH94y12W2u8TE7fJHkshlx8BGULQFoDsAV3onuPhAQBOe43d42tmdo1NM7HAr1hiQ6G7bC+1zWBLk4Hu/s6dR1viA4hcDVJF6HG/AEvdfbQl7gWTYpVeMdp4AGz87f6Ozeq9v3G1x81Ls5NB7urX8MQFtlzzaFx4Z67R6G6vOOD3nHpWyPihQmBfE00Khy/qzjqY6fR/C8K2IfTw55++hiKTyUHA8PZDeHWppcG8SbMm/0PLX3579BxHHBi1QQnw6Hh2AZWWfHyYtJCgpC1J69T/X8vB8ctnPQOzwE5HpxvHdouHd8lMoOzTj+HnpMWPHevU+9vzdCDhFAS8ZDwzlSZxl5VlRVm7QnJY5Riu5x+5DNY8tW66zWMgAJSTEK6//tr/8+QYq22MvjV8eCIq3mU/Zee59tZbuaxUWrGQepfQJQ6nx6b/ekgFV6zutA5ea1lHVoLJz0SLFsTIMQfhRvbWMI8sHbe3/ej/f1VYHasLd3AC80joe9dmkkx8kNGEMjFjloVJN7Ow6Q2l+V89qw3R6seVxbzdV52nZeBDRLYfs6kaGLWx3FDCk9prBVKKI2vM2NXbiU+j4nqawDPGpEicFlByTRBkgF74S5bC5a77HREAhQMmaAiJ6aR1w8ww0KeAqAN22c+0lJkRFiIKBiSMWBwyYyPHCfZhAx4Iw0aeLEzdMPCnKDm0Bcg1/hZYT+lM3jgKWrGZfH4yoWR9TYgih9GENxeH2bI10PYCkTBIoDo6adCQHvvLPGaI2ipo405s6PZ5WxRQuEnYcYqf2FF2wc3t3Bs06rx8qRFnFamsMkkBC5904iLqQPIVRsXKTns6rAOBqQukNKOXhkIqfUUqIrlhYcHuNjlnVGIgGfnHQEgIbXweZFA3tKUJzbWiDhPUhwoDBpzCXO9wtQWvvxxkt/wjl/G0xjFCZ4Jv1MsF+Smna1x65cmU/KgNUXtaCTyHgaPD4+7EBAmBbSuSjWuSEnq7LyrCylXqIOHK+lU7/r3ve0RJYN+trrHesjuRlgSLtTJdy7GvaOy51qsADKmQKtXNRGkDbHt9373m7lOHLW+Chpt/eJcls+Bs1RJAnk8fQxrpkNBCHkWpye5ynp9Y7Op21yszfebR8blwg1p6bdAquK273h4f702Tc4YCyLXKSHz3I/3dmxU56QEqVxvKDDy6o9At/vG7ePTyTY+UPs7JVAuXnWbKWWeEo1aNjebh14Fhepn0mFk8P2sFSMAq/H62D94fHk9VBy4bTLJ8KqF52VmqbPY6uCA1Zsb8E47L1gY/uIvuhjYLWdTaHggHfcmT5gVMVj1NIiBYDze8+f39fdo8Wui0x7aBz8gg2paQaD+8hV+3AylO6IBGo2LWKbgQV6hnJ1v9/d2f0vZL10e9g+7k3386Jd/bD4r+xDdm88Xd+hErIWnD2GZ0E1vwRRUUrGAQx7u7vzz62tqdY+BBC9bUkbDoc72h/5s3cAb8In5i87BjGjsGB4MYKSWxW8QUiC3uE2e2jcZoXhCgKa83kBUoS90XR9i3OgmFtWY0DZOnu+PtDd8QlSe8Z7x9vse4JWMtz9AGxCQ4DCrqYrklSRvmJsFrmwfC0jAXTr2HvAgQQ2O7BsvM0tkjEYcDpveoNtY23jQrqX3/ePTQJl4Bl4i/UrUqq00nWgG0DfXhd2B+PHx3v3hNuS2LVAHJ12BgLT3gHgQppnLBacLaVGjfo5wM33OyQxRloVJAHnjpFOEdKFSCRyAXjWFgql20gZ4yvOHWja1XG+8+nuAzBhLGYdA/AW2jNsI40mkPySN7nH23ZVFlOzanJlOhl7PnX+7kA3aQ4hIeBtaxv24EjF/X5fXy92ZvjKiXhHoxKa1tqmfinPihRVLcoVs6ppqXtf58/lkkG9OzycTHolNLSMBy+LJ77qHRryymd1KqMwqF9Gjc2iPD379vX8TCQOU/IO2beHkiIoKoOpStZJcNRXcqtKNjCynFwJMv/33YD8JNL0kHd7h8eH21JEzT3YEKf/6lByIOSWj/rYQN+KQEtNiT1fP9XdncIeRwxgtuRYMiTpGZohJRrsO94B+3BoWCW3Zuhfc3v85bpZ4VmJprQ80/4vL9h4BIecMjbUG+4NotWA+FhjxhTdeO/VoXR7TtKsZdnAhn+enq+/w6Mf8HtiMBwG1USLjkUSECH7x8Nhe5SUz4INdqwMOkC33/j6a7mRPEU5kt6wd1jkKPC/9zAhYJrsDV9NRuTiLdWFVWCOo6w9B/b+U9oHSGHSZQA9Z8ynwVsqQ2HwQBG5FEgYXPNbVpbxbF3jilgD3J1a2QcWWE2uU2gZ0bbdwdOAAfQ2krxno5H3EoJcv6QRBleGKrA+/RWXVo+F/XhpVnwUDJIcLrZLUWk0poj/sj8hl2GphAF+ZXpQrSweETm854qVBFSsbxg7f9Hk8Btr4eP+9/qdKtnvOXdSKxLCKHZBl0jJd8MozjOUdMdoiqeZlFPFGk2aeHQ4ClAc07uayPq1itlynlV4VmTL1Hgb1FaMMIHi1Go9/L21mNzdUF7C+lM24cf2TaRSzgxitgJ24x602GoQ33PA0ZxWydgw80pR6HNh1Sz2FyCNCtDzj65MtnE4OwPgRUbRtLJY0ippkF0+zhpJTtbvZEmTZWyDYaWWlhWqKXjOFJDr552CGgA64CBguXhBhdcPAmTxWEtqNpkGq6pyZ4Cy8KxgpRGllLGYW+QW781Tyj456+1IYBYHb+qnizpNGs3gytpqiubFR1ZqyRkIDTzDBp1SAusR2UjCR2CKGVOtL/H8YopRvmQrisFlH8hIeMebolHIwTJEnXFTumyBdQ7ol18B49UMLy5pAAkohG7FPjlcuiySjcLi081Y8TrYD5Kzamnl7Rra0+oJAvhYEnMiz9QUfxNL04WAr1+2ZRgEJUZXBYexwdaXxGUwE3iG7cfuYSJaJcQDvvnScjbyiFp6NwjDNNvgYHBZuEt4BpvGXCNEl75IIo0TTNgTiFtqDiFoGXUH2xfJF3hGiXG8SqAJ+PvT5GBjMt86fDzPCkTlCp6JbtfJT6yMekm6E3lG4eG3WYjOfTMZly9PoJ5O8yuvqjOtDrx2zy1m/oic8SgnoNfTf7g8nUbDrEa4vOwGGkoz6ZOwDL2k5WwUc0j+ydn4dLpZpVnjHFGT7jgLLANrMOFyjSxqzgLP0OdqVInoFz68MS+HEIuNofPjWZ1Erax65WDVn1jpRaGn6FY9BDH6SxCkTU7duHH4hjMtJ6rAI3olOdN35STybPHgCO0ZBPfvIQL9ZubQ4YtyEw08V5QYemkMAEzTBk+6bi4re9ATnvEDIGbxgzMzhyeEdNhkRGOoXvrEKW3spuvkzdhSnjHIM6V4SWU0Rw9OHZ66x8ou18xO5iFmCzwDN1u+usKAdo24JWX6PjPmBVyef/ZAGI03ZRIH52Zm5qai6QY1qvjq/B4VG5EWnzRHXmlh09IoJybN7KEbhz49PJ0ukRdWAVKEpG5pKWSjOXHQhW0YI4DsvpmduXFjyp8WNPC5K4jVHDPo8QSXPkRaBIurJg3SYPE3Lj44mCApIAhAfp/PS7YW5KyosG91sgmAkEgv3AHnaNv92123v3QUYxuMxMzFwx9/engynZNwSvpV5PBMY4us4GitdP/Ww2su9Qg62oNzDw7PPfhv6aREon01uRJmXxrIidcePvw8peUHcXasnvn04/k+tv2rS48wneRYwklGTH15/9UrYEsFM9s/M/vxzNzh/vT9P18+YjbPs6J1eB1s9arVyiW9HXjX/a6HD2/f/dyBwY7zm7lDh+amfOnAJZqh4klNLb1NTWuD5Kr9lx5yAfsvh2480H38d2ndms5UyALh7pLOEuIZvGl/N2jFNhjOqU8fHJr70/xVjJdW5sAp8mYgavHyDCWeuYuXND8ZRZcdmfr08MyNPxE8q9E4r+XDsgWeKcrceuWqpgIcOjlq4d9vdnW9/vCfb3fpBKw3iE+BQZpNy0lAynDZnMLXAinnG3JQrodddz4/c79rOzbrMvqmDs09ONgvi2miNePVIG7J7RVGun178/2nb9+6LAAYFCZn5g4d/n+d6W6R0so2ENhQFWkXvAKTun1bd+ZO12f/iB7fOXfo09nDF50k7WjEJNAP0U2LVZnhvrY6fVhC/qJ/tev2c2/egUeN9701Zv/0f8N3ImgQUkbFTMe3am26vaW86btdZ9788GHXl5icZDW+Pxz6Q79KvhC8JNe4lGXapU3gYfbX78Ps98i7I5zTNw5NJkhGW6N6b1UPCuxWqOYXqmvApX6Z7jLwPZ6Json/OnUQWyvglR9nKr+XU87zrDBFGu1meNZLhvtu153bsOooOTHXsAJmroxYju9szXlNhQzac7frw4ebu7q+NBN0wQpOufjLqAm0rHq1zGoGAs/u3P+y6+47sgE1A7lGbkmXSDFZ2o0scpB0GYAHdref3PNUCYEAvtkGse1ac40rebbeIetWjp2rqSu3ur7s+vz2rYQsHSq8pk9SjawfovCcVfzIM9etrg9vP/z87iC5S8CayE17vM/MgjHMedURB4jp7S/hA26RkxcCC7FSAytDp2PKxz4y/atIfufuLXKVAV8NQIozweMn8GVmivTLVBT1NesVFkvOFkrzPGsIYo2GMte5M4h/6pZ8UZ80pjQasSgEBV2T0LlyX7DEQSkH8KI+dnQgXXE0pJMpxFyqgM6VrWHIEnLxQzTidydkC2rGNwiZSNjl17mKH/POEXhiVz7rAvrb/4EJBWegX2DhF/4Z0Vk2FVY376yuw5fIVLdYGptrG1e2vczIM0XR+pZRPvfCOY6/4n41eEFDyvFJNwc8ETYGppuLLEFHbvVAj6AdBKwxEFClr/fIcsYKvg1lluDoY8kpMfjZrfvvzffPwxN4FPFEsL6q0m3NfiwnOwQ1bfvw9u1bE9hRxxj5wv+Fc9J/uX/a/8X2naUt1TrLZvi1s1CxvqWpXKFozJnkWBIHFNanbHKzSZghS80X7Hs0nS3DqkBS3e4vJy/LKU05EMtR5AJ7lm0rj7jcznQHO5NGfhlEIojF+IUNODl5wVY2nsHkoqs9kO5Eh8bbDPb7HdJUvbA55eBp8ja2bOVTvFK02YBlRrNJE4madIkvfNH++L3/qG+sA9kqrG3QVcJGLFtaGhXlOcVseV4DuOYBnFTM0FnLMXl6cv69LHKcmBipSJ87I88xA/6YmzJp5E6qaMHp37NUyWU4ZHKGyu6IAPVQ4j2VLKUavMcNzys1/4q/stKUDbnGZysQBPpi8R2kZtnIhH/CORHxXfj2WlP19vot1bpmXYWuGdhvKa+tadA1NqyZZ0XYjkoS8XWHWTc9mmDnxQQ8pjNO3h02/7a5+lrYdtbuUViv5iHGjPDMZGRVHxTUKBabpVQ0YX/frLdTIdp9lM5EqEhnhcDEkje2KRSlQQ9PZ5uaHL0XONFpAKSdTgis871/LigoLVM0VNQrKkrry2oaqsGe1VUo6ksb1nwPhbzyTVG3oS/GZH3a9ER60Wj+hQ9+j7cWq+RNE4hTfa1V1FOZ/QHE1+I9o5xKRuPPJlqqyXtv5fpV7GldU9DuynJTB5tP8/fMRg2ZH6TUGf/9yhd3V8MTz9oHSq0U46QjhMkU8RuNgYkGxfo8smZZ5Cy977LKFL7xUT6kXzExxMdm+d1arCaSgsexbllNIGy7blOrC6+wkMblS9ePJyqYBMJNk1dkXWpO06Q/Yh15k/emlItaLFFYSo7hNZv2PirwHDVL38RYhM9OUVRTLhGmr7YtlJZcAMcrj/h+AF95Ya67c3nwLD3qLCkrj68I4JbWj+GN3laBNeP7TdASNWdBMTWVfS5eltRl8gYm/h4WdhDytOvIMOoqU1YO+xGsOB2g1DRpsk/uWSYGsx0T1WySXGAEVjkT8E3TBKLg4Qt53D90ZOQZPPfC9UGbeoWYU+QGhEluyOxvrMseo9VZ3FbS+li7hGtqBssiSQABajmSY9FlzW7HKhWjOL01YgQ4ZjSrhDigznXZhKSuss9KUSuvP2oZW8BI7vkYnZOlVWt793PGkZFn8oeVtngQ9Cy+/YLDdil4ew62TABClkWTV0gCz7F1y5I0IJETMwJw1jndLL+RNPOAZ7Y+BfZ8WYMKTk0HNRoTVtN/f60u91uIq5ph9hXnQRQ/KfcBEny/B7XMcXf6cSMbz8h6KpaZVLBRWCSBKbpJgvmyzSq/bqWqvgmc6BIvxmHBGaqWExedsbNYml5+OexKe07jDQjQ7chIPT6uqmxiRgSoqLTRIy7jGrnzCEI+D0/W/XXlbGHdVdUFUowi78lB81AMYobvdtlQt/gtOUZRRYEkEoyrJq+ZZkYwPtRE3Cija1gwksttSQD0adVMH6YEANCVzb+TNPfO6guAa8SVkbad/CUI6TWBS6U/lFWLn/y4nr41G7D+C9tk8LQYxdjSvfZ32Beh86ewKAp8AkOuDYJart1ZVW9oFznS+JOm8NahRuhvXMt7qtMDma6k0hlA8PhG8JZ5ZWQzj8fwDF/NW7ZJfpkDvh3M6Hxv7efNRBJqyt0uPelwrgQ5AVuSx6IReiA5jZ3w6VanMYFqmY+c1Gxwx/Ty2faIwH7fVP0jVHJhPK7P3jryYmNLahQsshjXIKrJ6q9WDSAGs1WVdqIgJ5FUdX7pPVwhhP8MA3DY55xeD2ZyrafdaeBXtillZRgtbY0ECMNz2NE1r+gxugkGdR2+4xWjOc8H7dUKxfJ30DxmyA+1DCJorrg9cq9h+Tu5HzfSla0QgNu44tYLBXXodvLydzhfmSXl0BYH4xBNysD3x441v+OvsLRxSz5quYK6IeX5YkPOW965J095tvxwFFoGyGVnHnbwcatZ+zuYFT/OfNZX5CciK6Yv/RF7Bulq+MHPa/VYO8+KfjhwRp1AduWCoTnHj7dBf82x9ncw/9D9LpD/COS9Mn/xQz7hrzfy4NmPG0VFP2LbRX/dTf/I8f8Zz/4PGk94lv94wrP8xxOe5T+e8Cz/8YRn+Y+fjmfN81ey6jYsXUC1bgGxFxbMRx6N899ba1nyrYrKH5HU/xHjJ+RZU+V6RVllpaJ8c2lh+aY6PNat31BYoyurLihV1G3aVFapayi0wH+UbqotxxOKgnpF0wZ809kGCHxLN9RU6NZ6E+6vO35CnukadBVNmwrKyzc3WCprG8lrGQsKajbX6Uq3VFRW1hZYdA2VjZWN1br6zcCzQTOyvwAAAUlJREFUis2lmxVNLet1dS3NLevrNzdsafi/j2cbFBsadI21uooWRXXj5ibg2fa6iu0V25t1jZs3wb80Vm8pq22p3V7QoijYACq8RbdB0dRcpqvQNe0sKN/SqKv4EamOHzN+Qp5tqd5Zqquvr6jfAnwqr0U5K7XUglTpaoAzzRuaKnQ1TZaK+npd3RbgWUV5ha6+yVKnq95e3VxTWVuzvg6U+qdY+U/Hs/ryggJFRW1tdVnjhtLa8kow/9sba6vrCgottQWFzbWV5Yqm8uqm2npFeWP5enwdXG2BwlJf1lhYWttUV1hQ26ywtPz1kmJ5jJ8aaxQu+aNme83i3wrTXxSu+t7F/1P8NCv/qXm2dBRW/O+yktzjfyee/f9lPOFZ/uMJz/IfT3iW/3jCs/zHE57lP57wLP+BPCsrfDLyGWUFisqCJyO/Ufm/ANzu/nJv2jrH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6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0" name="Picture 2" descr="http://classconnection.s3.amazonaws.com/19/flashcards/1200019/png/2913297950113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9" y="394532"/>
            <a:ext cx="8208912" cy="62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2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Tertiary structure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07" y="2024109"/>
            <a:ext cx="8331693" cy="4102054"/>
          </a:xfrm>
        </p:spPr>
        <p:txBody>
          <a:bodyPr/>
          <a:lstStyle/>
          <a:p>
            <a:r>
              <a:rPr lang="en-AU" dirty="0"/>
              <a:t>The tertiary structure of a protein is a description of the way the whole chain (including the secondary structures) folds itself into its final 3-dimensional shape.</a:t>
            </a:r>
          </a:p>
          <a:p>
            <a:r>
              <a:rPr lang="en-AU" dirty="0"/>
              <a:t>Most important level of organisation.</a:t>
            </a:r>
          </a:p>
          <a:p>
            <a:r>
              <a:rPr lang="en-AU" dirty="0"/>
              <a:t>Examples- keratin/ collagen, spherical globules like insulin, enzymes.</a:t>
            </a:r>
          </a:p>
          <a:p>
            <a:endParaRPr lang="en-AU" dirty="0"/>
          </a:p>
        </p:txBody>
      </p:sp>
      <p:pic>
        <p:nvPicPr>
          <p:cNvPr id="1026" name="Picture 2" descr="Protein Structure | BioNinja">
            <a:extLst>
              <a:ext uri="{FF2B5EF4-FFF2-40B4-BE49-F238E27FC236}">
                <a16:creationId xmlns:a16="http://schemas.microsoft.com/office/drawing/2014/main" id="{94B803C9-F479-4A96-8CBC-866E65E8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88" y="4075136"/>
            <a:ext cx="4527612" cy="260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865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Interactions in Tertiary structure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437" y="3152775"/>
            <a:ext cx="74771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624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Salt bridges and disulphide bridges</a:t>
            </a:r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896" y="2117895"/>
            <a:ext cx="3058511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intranet.tdmu.edu.ua/data/kafedra/internal/distance/classes_stud/English/1course/Biochemistry/01.%20Introduction%20into%20biochemistry.%20Structure%20of%20proteins,%20enzymes.%20Vitamins.files/image03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65" y="1625847"/>
            <a:ext cx="2396190" cy="180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image.slidesharecdn.com/proteinstructure-121013105259-phpapp01/95/protein-structure-8-728.jpg?cb=13501256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4" y="3701096"/>
            <a:ext cx="412845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84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Dispersion forces and H-bonding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2" name="Picture 2" descr="http://2012books.lardbucket.org/books/introduction-to-chemistry-general-organic-and-biological/section_21/4bcc36743f97d8194661279d48f873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0" y="1774540"/>
            <a:ext cx="479771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textilesfr.co.uk/wp-content/uploads/2014/04/HydrogenBond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69564"/>
            <a:ext cx="3810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26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78098"/>
          </a:xfrm>
        </p:spPr>
        <p:txBody>
          <a:bodyPr/>
          <a:lstStyle/>
          <a:p>
            <a:r>
              <a:rPr lang="en-AU" dirty="0"/>
              <a:t>	</a:t>
            </a:r>
            <a:r>
              <a:rPr lang="en-AU" b="1" dirty="0"/>
              <a:t>TERTIARY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170" name="Picture 2" descr="http://www.dynamicscience.com.au/tester/solutions1/chemistry/foodchemistry/proteinstrct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23" y="1808405"/>
            <a:ext cx="5284286" cy="47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813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Quaternary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146" name="Picture 2" descr="http://www.memrise.com/s3_proxy/?f=uploads/mems/580735400014051320370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55776"/>
            <a:ext cx="3437500" cy="25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age.slidesharecdn.com/weuwvmbdsuypwvx8fgiy-140618025941-phpapp01/95/quaternary-structure-of-protein-5-638.jpg?cb=14030607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861" y="2901416"/>
            <a:ext cx="489143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27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Examples of Amino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 descr="http://images.tutorvista.com/cms/images/38/non-polar-amino-aci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705600" cy="489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03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Enzymes-Bio catalysts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Enzymes are biological catalysts - catalysts are substances that increase the rate of chemical reactions without being used up. Enzymes are also </a:t>
            </a:r>
            <a:r>
              <a:rPr lang="en-AU" i="1" dirty="0"/>
              <a:t>proteins</a:t>
            </a:r>
            <a:r>
              <a:rPr lang="en-AU" dirty="0"/>
              <a:t> that are folded into complex shapes that allow smaller molecules to fit into them. The place where these </a:t>
            </a:r>
            <a:r>
              <a:rPr lang="en-AU" b="1" dirty="0"/>
              <a:t>substrate</a:t>
            </a:r>
            <a:r>
              <a:rPr lang="en-AU" dirty="0"/>
              <a:t> molecules fit is called the </a:t>
            </a:r>
            <a:r>
              <a:rPr lang="en-AU" b="1" dirty="0"/>
              <a:t>active site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1012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Enzymes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194" name="Picture 2" descr="https://upload.wikimedia.org/wikipedia/commons/thumb/2/24/Induced_fit_diagram.svg/2000px-Induced_fit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5" y="1907951"/>
            <a:ext cx="8352928" cy="326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57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Factors affecting enzyme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218" name="Picture 2" descr="http://classes.midlandstech.edu/carterp/courses/bio225/chap05/Slide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1" y="2011680"/>
            <a:ext cx="85629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71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42" name="Picture 2" descr="http://image.slidesharecdn.com/enzymewashing-140513064112-phpapp02/95/enzymes-for-textile-industry-5-638.jpg?cb=14005397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62" y="454487"/>
            <a:ext cx="7923752" cy="594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56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Amino acids contd</a:t>
            </a:r>
            <a:r>
              <a:rPr lang="en-AU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Amine groups are basic (proton acceptor), carboxylic acid groups are acidic (proton donator).</a:t>
            </a:r>
          </a:p>
          <a:p>
            <a:r>
              <a:rPr lang="en-AU" dirty="0"/>
              <a:t>Amino acids are both amphiprotic (can accept or donate protons) and amphoteric (can react with acids or bases).</a:t>
            </a:r>
          </a:p>
          <a:p>
            <a:r>
              <a:rPr lang="en-AU" dirty="0"/>
              <a:t>The amino acids are crystalline solids with surprisingly high melting points. </a:t>
            </a:r>
          </a:p>
        </p:txBody>
      </p:sp>
    </p:spTree>
    <p:extLst>
      <p:ext uri="{BB962C8B-B14F-4D97-AF65-F5344CB8AC3E}">
        <p14:creationId xmlns:p14="http://schemas.microsoft.com/office/powerpoint/2010/main" val="352919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372" y="447674"/>
            <a:ext cx="8278428" cy="848466"/>
          </a:xfrm>
        </p:spPr>
        <p:txBody>
          <a:bodyPr>
            <a:normAutofit/>
          </a:bodyPr>
          <a:lstStyle/>
          <a:p>
            <a:r>
              <a:rPr lang="en-AU" b="1" dirty="0"/>
              <a:t>Zwitterion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18" y="2317072"/>
            <a:ext cx="8376082" cy="3809091"/>
          </a:xfrm>
        </p:spPr>
        <p:txBody>
          <a:bodyPr/>
          <a:lstStyle/>
          <a:p>
            <a:r>
              <a:rPr lang="en-AU" dirty="0"/>
              <a:t>A zwitterion is the representation of the dipolar amino acid.</a:t>
            </a:r>
          </a:p>
          <a:p>
            <a:r>
              <a:rPr lang="en-AU" dirty="0"/>
              <a:t>A zwitterion is a compound with no overall electrical charge, but which contains separate parts which are positively and negatively charged.</a:t>
            </a:r>
          </a:p>
          <a:p>
            <a:r>
              <a:rPr lang="en-AU" dirty="0"/>
              <a:t>Amino acids in solution exist as an equilibrium mixture of neutral molecules and dipolar ions called zwitterions: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953000"/>
            <a:ext cx="37338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2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40" y="310718"/>
            <a:ext cx="8305060" cy="870012"/>
          </a:xfrm>
        </p:spPr>
        <p:txBody>
          <a:bodyPr>
            <a:normAutofit/>
          </a:bodyPr>
          <a:lstStyle/>
          <a:p>
            <a:r>
              <a:rPr lang="en-AU" b="1" dirty="0"/>
              <a:t>Why are     amino acids solids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62" y="2362200"/>
            <a:ext cx="6979037" cy="3763963"/>
          </a:xfrm>
        </p:spPr>
        <p:txBody>
          <a:bodyPr/>
          <a:lstStyle/>
          <a:p>
            <a:r>
              <a:rPr lang="en-AU" dirty="0"/>
              <a:t>Amino acids are crystalline solids with high melting points.</a:t>
            </a:r>
          </a:p>
          <a:p>
            <a:r>
              <a:rPr lang="en-AU" dirty="0"/>
              <a:t>In solid state zwitterions are attracted to one another by much stronger ionic interactions.</a:t>
            </a:r>
          </a:p>
          <a:p>
            <a:r>
              <a:rPr lang="en-AU" dirty="0"/>
              <a:t>They are soluble in water because zwitterion is a dipolar species.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https://mikebrandlyauctioneer.files.wordpress.com/2010/01/alph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74" y="396557"/>
            <a:ext cx="45720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rownchem.net/uploads/201401/images/potassium%20persulfat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2147065"/>
            <a:ext cx="1645037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3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Isoelectric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07" y="2201662"/>
            <a:ext cx="8331693" cy="3924501"/>
          </a:xfrm>
        </p:spPr>
        <p:txBody>
          <a:bodyPr/>
          <a:lstStyle/>
          <a:p>
            <a:r>
              <a:rPr lang="en-AU" dirty="0"/>
              <a:t>The word isoelectric or isoelectronic comes from ‘</a:t>
            </a:r>
            <a:r>
              <a:rPr lang="en-AU" dirty="0" err="1"/>
              <a:t>iso</a:t>
            </a:r>
            <a:r>
              <a:rPr lang="en-AU" dirty="0"/>
              <a:t>,’ which means the same, and ‘electric,’ which implies charge. The isoelectric point or </a:t>
            </a:r>
            <a:r>
              <a:rPr lang="en-AU" dirty="0" err="1"/>
              <a:t>pI</a:t>
            </a:r>
            <a:r>
              <a:rPr lang="en-AU" dirty="0"/>
              <a:t> of an amino acid is the </a:t>
            </a:r>
            <a:r>
              <a:rPr lang="en-AU" b="1" dirty="0"/>
              <a:t>pH</a:t>
            </a:r>
            <a:r>
              <a:rPr lang="en-AU" dirty="0"/>
              <a:t> at which an amino acid has a net charge of zero. </a:t>
            </a:r>
          </a:p>
          <a:p>
            <a:r>
              <a:rPr lang="en-AU" dirty="0"/>
              <a:t>That means neutral zwitterion dominates.</a:t>
            </a:r>
          </a:p>
          <a:p>
            <a:endParaRPr lang="en-AU" dirty="0"/>
          </a:p>
        </p:txBody>
      </p:sp>
      <p:pic>
        <p:nvPicPr>
          <p:cNvPr id="3074" name="Picture 2" descr="zwitterion structure of amino a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746" y="4270334"/>
            <a:ext cx="3124200" cy="21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8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962"/>
            <a:ext cx="8381999" cy="887768"/>
          </a:xfrm>
        </p:spPr>
        <p:txBody>
          <a:bodyPr>
            <a:normAutofit/>
          </a:bodyPr>
          <a:lstStyle/>
          <a:p>
            <a:r>
              <a:rPr lang="en-AU" b="1" dirty="0"/>
              <a:t>Shifting the pH- Acidic medium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458200" cy="5943600"/>
          </a:xfrm>
        </p:spPr>
        <p:txBody>
          <a:bodyPr>
            <a:normAutofit/>
          </a:bodyPr>
          <a:lstStyle/>
          <a:p>
            <a:r>
              <a:rPr lang="en-AU" dirty="0"/>
              <a:t>In acid solution the zwitterion converts to a positively charged ion: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32487"/>
            <a:ext cx="8021781" cy="348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150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F56617"/>
      </a:dk2>
      <a:lt2>
        <a:srgbClr val="DDDDDD"/>
      </a:lt2>
      <a:accent1>
        <a:srgbClr val="FFC0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0"/>
      </a:accent6>
      <a:hlink>
        <a:srgbClr val="FF9933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015BD81F1CE418334B826F405125E" ma:contentTypeVersion="4" ma:contentTypeDescription="Create a new document." ma:contentTypeScope="" ma:versionID="90d16b54f22df62ed4595385155a122c">
  <xsd:schema xmlns:xsd="http://www.w3.org/2001/XMLSchema" xmlns:xs="http://www.w3.org/2001/XMLSchema" xmlns:p="http://schemas.microsoft.com/office/2006/metadata/properties" xmlns:ns2="f4e63610-84e2-4b5b-8144-5f2f53461e8e" targetNamespace="http://schemas.microsoft.com/office/2006/metadata/properties" ma:root="true" ma:fieldsID="4053e063c9b6e5e2b03c09a94a5704f6" ns2:_="">
    <xsd:import namespace="f4e63610-84e2-4b5b-8144-5f2f53461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e63610-84e2-4b5b-8144-5f2f53461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439EB-D4D7-4150-BE47-BE74C275AB97}"/>
</file>

<file path=customXml/itemProps2.xml><?xml version="1.0" encoding="utf-8"?>
<ds:datastoreItem xmlns:ds="http://schemas.openxmlformats.org/officeDocument/2006/customXml" ds:itemID="{46C38929-A773-49C1-BC86-73D66CEB80D4}"/>
</file>

<file path=customXml/itemProps3.xml><?xml version="1.0" encoding="utf-8"?>
<ds:datastoreItem xmlns:ds="http://schemas.openxmlformats.org/officeDocument/2006/customXml" ds:itemID="{9602D5E0-5327-478C-BA72-B9BB1612F9A0}"/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14</TotalTime>
  <Words>1254</Words>
  <Application>Microsoft Office PowerPoint</Application>
  <PresentationFormat>On-screen Show (4:3)</PresentationFormat>
  <Paragraphs>124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Corbel</vt:lpstr>
      <vt:lpstr>Wingdings</vt:lpstr>
      <vt:lpstr>Banded</vt:lpstr>
      <vt:lpstr>Proteins and Amino Acids</vt:lpstr>
      <vt:lpstr>Amino Acids</vt:lpstr>
      <vt:lpstr>  Amino acid</vt:lpstr>
      <vt:lpstr>Examples of Amino acids</vt:lpstr>
      <vt:lpstr>Amino acids contd.</vt:lpstr>
      <vt:lpstr>Zwitterion</vt:lpstr>
      <vt:lpstr>Why are     amino acids solids</vt:lpstr>
      <vt:lpstr>Isoelectric point</vt:lpstr>
      <vt:lpstr>Shifting the pH- Acidic medium</vt:lpstr>
      <vt:lpstr>Shifting the ph</vt:lpstr>
      <vt:lpstr>Shifting the pH- Basic medium</vt:lpstr>
      <vt:lpstr>Shifting the pH- Basic medium</vt:lpstr>
      <vt:lpstr>PowerPoint Presentation</vt:lpstr>
      <vt:lpstr>PowerPoint Presentation</vt:lpstr>
      <vt:lpstr>Properties of amino acids</vt:lpstr>
      <vt:lpstr>CASE 1</vt:lpstr>
      <vt:lpstr>CASE 2</vt:lpstr>
      <vt:lpstr>CASE 3</vt:lpstr>
      <vt:lpstr>Proteins : Bio Macromolecules</vt:lpstr>
      <vt:lpstr>PowerPoint Presentation</vt:lpstr>
      <vt:lpstr>Formation of Polypeptides</vt:lpstr>
      <vt:lpstr>Polypeptide chain</vt:lpstr>
      <vt:lpstr>Joining amino acids</vt:lpstr>
      <vt:lpstr>Joining amino acids</vt:lpstr>
      <vt:lpstr>Protein Structure</vt:lpstr>
      <vt:lpstr>Protein Structure</vt:lpstr>
      <vt:lpstr>Primary structure</vt:lpstr>
      <vt:lpstr>PowerPoint Presentation</vt:lpstr>
      <vt:lpstr>Secondary Structure</vt:lpstr>
      <vt:lpstr>Hydrogen bonds form between the oxygen of the C=O of each peptide bond in the strand and the hydrogen of the N-H group of the peptide bond four amino acids below it in the helix.</vt:lpstr>
      <vt:lpstr>ß Sheets</vt:lpstr>
      <vt:lpstr>Beta Sheets</vt:lpstr>
      <vt:lpstr>PowerPoint Presentation</vt:lpstr>
      <vt:lpstr>Tertiary structure </vt:lpstr>
      <vt:lpstr>Interactions in Tertiary structure</vt:lpstr>
      <vt:lpstr>Salt bridges and disulphide bridges</vt:lpstr>
      <vt:lpstr>Dispersion forces and H-bonding</vt:lpstr>
      <vt:lpstr> TERTIARY STRUCTURE </vt:lpstr>
      <vt:lpstr>Quaternary structure</vt:lpstr>
      <vt:lpstr>Enzymes-Bio catalysts </vt:lpstr>
      <vt:lpstr>Enzymes action</vt:lpstr>
      <vt:lpstr>Factors affecting enzyme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Proteins and Amino Acids</dc:title>
  <dc:creator>Rahat Rizvi</dc:creator>
  <cp:lastModifiedBy>Rahat Rizvi</cp:lastModifiedBy>
  <cp:revision>3</cp:revision>
  <dcterms:modified xsi:type="dcterms:W3CDTF">2021-08-13T03:30:38Z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0x01010028C015BD81F1CE418334B826F405125E</vt:lpwstr>
  </property>
</Properties>
</file>