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jpeg" ContentType="image/jpeg"/>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14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109.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147.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42.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41.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40.xml" ContentType="application/vnd.openxmlformats-officedocument.presentationml.slide+xml"/>
  <Override PartName="/ppt/slides/slide155.xml" ContentType="application/vnd.openxmlformats-officedocument.presentationml.slide+xml"/>
  <Override PartName="/ppt/slides/slide154.xml" ContentType="application/vnd.openxmlformats-officedocument.presentationml.slide+xml"/>
  <Override PartName="/ppt/slides/slide143.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4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44.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26.xml" ContentType="application/vnd.openxmlformats-officedocument.presentationml.slide+xml"/>
  <Override PartName="/ppt/slides/slide161.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21.xml" ContentType="application/vnd.openxmlformats-officedocument.presentationml.slide+xml"/>
  <Override PartName="/ppt/slides/slide120.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130.xml" ContentType="application/vnd.openxmlformats-officedocument.presentationml.slide+xml"/>
  <Override PartName="/ppt/slides/slide75.xml" ContentType="application/vnd.openxmlformats-officedocument.presentationml.slide+xml"/>
  <Override PartName="/ppt/slides/slide84.xml" ContentType="application/vnd.openxmlformats-officedocument.presentationml.slide+xml"/>
  <Override PartName="/ppt/slides/slide7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7.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55.xml" ContentType="application/vnd.openxmlformats-officedocument.presentationml.slide+xml"/>
  <Override PartName="/ppt/slides/slide3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2.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2.xml" ContentType="application/vnd.openxmlformats-officedocument.presentationml.slide+xml"/>
  <Override PartName="/ppt/slides/slide54.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37.xml" ContentType="application/vnd.openxmlformats-officedocument.presentationml.notesSlide+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handoutMasters/handoutMaster1.xml" ContentType="application/vnd.openxmlformats-officedocument.presentationml.handoutMaster+xml"/>
  <Override PartName="/ppt/theme/themeOverride7.xml" ContentType="application/vnd.openxmlformats-officedocument.themeOverride+xml"/>
  <Override PartName="/ppt/theme/themeOverride9.xml" ContentType="application/vnd.openxmlformats-officedocument.themeOverride+xml"/>
  <Override PartName="/ppt/theme/themeOverride8.xml" ContentType="application/vnd.openxmlformats-officedocument.themeOverride+xml"/>
  <Override PartName="/ppt/theme/themeOverride10.xml" ContentType="application/vnd.openxmlformats-officedocument.themeOverride+xml"/>
  <Override PartName="/ppt/theme/theme1.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4.xml" ContentType="application/vnd.openxmlformats-officedocument.themeOverride+xml"/>
  <Override PartName="/ppt/theme/themeOverride3.xml" ContentType="application/vnd.openxmlformats-officedocument.themeOverride+xml"/>
  <Override PartName="/ppt/theme/themeOverride13.xml" ContentType="application/vnd.openxmlformats-officedocument.themeOverride+xml"/>
  <Override PartName="/ppt/theme/themeOverride12.xml" ContentType="application/vnd.openxmlformats-officedocument.themeOverride+xml"/>
  <Override PartName="/ppt/theme/themeOverride31.xml" ContentType="application/vnd.openxmlformats-officedocument.themeOverride+xml"/>
  <Override PartName="/ppt/theme/themeOverride30.xml" ContentType="application/vnd.openxmlformats-officedocument.themeOverride+xml"/>
  <Override PartName="/ppt/theme/themeOverride29.xml" ContentType="application/vnd.openxmlformats-officedocument.themeOverride+xml"/>
  <Override PartName="/ppt/theme/themeOverride11.xml" ContentType="application/vnd.openxmlformats-officedocument.themeOverride+xml"/>
  <Override PartName="/ppt/theme/themeOverride28.xml" ContentType="application/vnd.openxmlformats-officedocument.themeOverride+xml"/>
  <Override PartName="/ppt/theme/themeOverride26.xml" ContentType="application/vnd.openxmlformats-officedocument.themeOverride+xml"/>
  <Override PartName="/ppt/theme/themeOverride20.xml" ContentType="application/vnd.openxmlformats-officedocument.themeOverride+xml"/>
  <Override PartName="/ppt/theme/themeOverride27.xml" ContentType="application/vnd.openxmlformats-officedocument.themeOverride+xml"/>
  <Override PartName="/ppt/theme/themeOverride18.xml" ContentType="application/vnd.openxmlformats-officedocument.themeOverride+xml"/>
  <Override PartName="/ppt/notesMasters/notesMaster1.xml" ContentType="application/vnd.openxmlformats-officedocument.presentationml.notesMaster+xml"/>
  <Override PartName="/ppt/theme/themeOverride17.xml" ContentType="application/vnd.openxmlformats-officedocument.themeOverride+xml"/>
  <Override PartName="/ppt/theme/themeOverride16.xml" ContentType="application/vnd.openxmlformats-officedocument.themeOverride+xml"/>
  <Override PartName="/ppt/theme/themeOverride15.xml" ContentType="application/vnd.openxmlformats-officedocument.themeOverride+xml"/>
  <Override PartName="/ppt/theme/themeOverride14.xml" ContentType="application/vnd.openxmlformats-officedocument.themeOverride+xml"/>
  <Override PartName="/ppt/theme/themeOverride19.xml" ContentType="application/vnd.openxmlformats-officedocument.themeOverride+xml"/>
  <Override PartName="/ppt/theme/themeOverride33.xml" ContentType="application/vnd.openxmlformats-officedocument.themeOverride+xml"/>
  <Override PartName="/ppt/theme/themeOverride24.xml" ContentType="application/vnd.openxmlformats-officedocument.themeOverride+xml"/>
  <Override PartName="/ppt/theme/themeOverride21.xml" ContentType="application/vnd.openxmlformats-officedocument.themeOverride+xml"/>
  <Override PartName="/ppt/theme/themeOverride25.xml" ContentType="application/vnd.openxmlformats-officedocument.themeOverride+xml"/>
  <Override PartName="/ppt/theme/themeOverride32.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64"/>
  </p:notesMasterIdLst>
  <p:handoutMasterIdLst>
    <p:handoutMasterId r:id="rId165"/>
  </p:handoutMasterIdLst>
  <p:sldIdLst>
    <p:sldId id="256" r:id="rId3"/>
    <p:sldId id="257" r:id="rId4"/>
    <p:sldId id="392" r:id="rId5"/>
    <p:sldId id="393" r:id="rId6"/>
    <p:sldId id="395" r:id="rId7"/>
    <p:sldId id="394" r:id="rId8"/>
    <p:sldId id="397" r:id="rId9"/>
    <p:sldId id="396" r:id="rId10"/>
    <p:sldId id="408" r:id="rId11"/>
    <p:sldId id="398" r:id="rId12"/>
    <p:sldId id="399" r:id="rId13"/>
    <p:sldId id="400" r:id="rId14"/>
    <p:sldId id="401" r:id="rId15"/>
    <p:sldId id="402" r:id="rId16"/>
    <p:sldId id="403" r:id="rId17"/>
    <p:sldId id="405" r:id="rId18"/>
    <p:sldId id="411" r:id="rId19"/>
    <p:sldId id="410" r:id="rId20"/>
    <p:sldId id="412" r:id="rId21"/>
    <p:sldId id="413" r:id="rId22"/>
    <p:sldId id="414" r:id="rId23"/>
    <p:sldId id="415" r:id="rId24"/>
    <p:sldId id="416" r:id="rId25"/>
    <p:sldId id="417" r:id="rId26"/>
    <p:sldId id="418" r:id="rId27"/>
    <p:sldId id="419" r:id="rId28"/>
    <p:sldId id="421" r:id="rId29"/>
    <p:sldId id="422" r:id="rId30"/>
    <p:sldId id="424" r:id="rId31"/>
    <p:sldId id="420" r:id="rId32"/>
    <p:sldId id="391"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1" r:id="rId46"/>
    <p:sldId id="272" r:id="rId47"/>
    <p:sldId id="273" r:id="rId48"/>
    <p:sldId id="274" r:id="rId49"/>
    <p:sldId id="275" r:id="rId50"/>
    <p:sldId id="276" r:id="rId51"/>
    <p:sldId id="277" r:id="rId52"/>
    <p:sldId id="278" r:id="rId53"/>
    <p:sldId id="279" r:id="rId54"/>
    <p:sldId id="280" r:id="rId55"/>
    <p:sldId id="281" r:id="rId56"/>
    <p:sldId id="282" r:id="rId57"/>
    <p:sldId id="283" r:id="rId58"/>
    <p:sldId id="284" r:id="rId59"/>
    <p:sldId id="285" r:id="rId60"/>
    <p:sldId id="286" r:id="rId61"/>
    <p:sldId id="287" r:id="rId62"/>
    <p:sldId id="288" r:id="rId63"/>
    <p:sldId id="289" r:id="rId64"/>
    <p:sldId id="290" r:id="rId65"/>
    <p:sldId id="291" r:id="rId66"/>
    <p:sldId id="292" r:id="rId67"/>
    <p:sldId id="293" r:id="rId68"/>
    <p:sldId id="294" r:id="rId69"/>
    <p:sldId id="295" r:id="rId70"/>
    <p:sldId id="296" r:id="rId71"/>
    <p:sldId id="297" r:id="rId72"/>
    <p:sldId id="298" r:id="rId73"/>
    <p:sldId id="299" r:id="rId74"/>
    <p:sldId id="300" r:id="rId75"/>
    <p:sldId id="301" r:id="rId76"/>
    <p:sldId id="302" r:id="rId77"/>
    <p:sldId id="303" r:id="rId78"/>
    <p:sldId id="304" r:id="rId79"/>
    <p:sldId id="305" r:id="rId80"/>
    <p:sldId id="306" r:id="rId81"/>
    <p:sldId id="307" r:id="rId82"/>
    <p:sldId id="308" r:id="rId83"/>
    <p:sldId id="309" r:id="rId84"/>
    <p:sldId id="310" r:id="rId85"/>
    <p:sldId id="311" r:id="rId86"/>
    <p:sldId id="312" r:id="rId87"/>
    <p:sldId id="313" r:id="rId88"/>
    <p:sldId id="314" r:id="rId89"/>
    <p:sldId id="315" r:id="rId90"/>
    <p:sldId id="316" r:id="rId91"/>
    <p:sldId id="317" r:id="rId92"/>
    <p:sldId id="318" r:id="rId93"/>
    <p:sldId id="319" r:id="rId94"/>
    <p:sldId id="320" r:id="rId95"/>
    <p:sldId id="321" r:id="rId96"/>
    <p:sldId id="322" r:id="rId97"/>
    <p:sldId id="323" r:id="rId98"/>
    <p:sldId id="324" r:id="rId99"/>
    <p:sldId id="325" r:id="rId100"/>
    <p:sldId id="326" r:id="rId101"/>
    <p:sldId id="327" r:id="rId102"/>
    <p:sldId id="328" r:id="rId103"/>
    <p:sldId id="329" r:id="rId104"/>
    <p:sldId id="330" r:id="rId105"/>
    <p:sldId id="331" r:id="rId106"/>
    <p:sldId id="332" r:id="rId107"/>
    <p:sldId id="333" r:id="rId108"/>
    <p:sldId id="334" r:id="rId109"/>
    <p:sldId id="335" r:id="rId110"/>
    <p:sldId id="336" r:id="rId111"/>
    <p:sldId id="337" r:id="rId112"/>
    <p:sldId id="338" r:id="rId113"/>
    <p:sldId id="339" r:id="rId114"/>
    <p:sldId id="340" r:id="rId115"/>
    <p:sldId id="341" r:id="rId116"/>
    <p:sldId id="342" r:id="rId117"/>
    <p:sldId id="343" r:id="rId118"/>
    <p:sldId id="344" r:id="rId119"/>
    <p:sldId id="345" r:id="rId120"/>
    <p:sldId id="346" r:id="rId121"/>
    <p:sldId id="347" r:id="rId122"/>
    <p:sldId id="348" r:id="rId123"/>
    <p:sldId id="349" r:id="rId124"/>
    <p:sldId id="350" r:id="rId125"/>
    <p:sldId id="351" r:id="rId126"/>
    <p:sldId id="352" r:id="rId127"/>
    <p:sldId id="353" r:id="rId128"/>
    <p:sldId id="354" r:id="rId129"/>
    <p:sldId id="355" r:id="rId130"/>
    <p:sldId id="356" r:id="rId131"/>
    <p:sldId id="357" r:id="rId132"/>
    <p:sldId id="358" r:id="rId133"/>
    <p:sldId id="359" r:id="rId134"/>
    <p:sldId id="360" r:id="rId135"/>
    <p:sldId id="361" r:id="rId136"/>
    <p:sldId id="362" r:id="rId137"/>
    <p:sldId id="363" r:id="rId138"/>
    <p:sldId id="364" r:id="rId139"/>
    <p:sldId id="365" r:id="rId140"/>
    <p:sldId id="366" r:id="rId141"/>
    <p:sldId id="367" r:id="rId142"/>
    <p:sldId id="369" r:id="rId143"/>
    <p:sldId id="370" r:id="rId144"/>
    <p:sldId id="371" r:id="rId145"/>
    <p:sldId id="372" r:id="rId146"/>
    <p:sldId id="373" r:id="rId147"/>
    <p:sldId id="374" r:id="rId148"/>
    <p:sldId id="375" r:id="rId149"/>
    <p:sldId id="376" r:id="rId150"/>
    <p:sldId id="377" r:id="rId151"/>
    <p:sldId id="378" r:id="rId152"/>
    <p:sldId id="379" r:id="rId153"/>
    <p:sldId id="380" r:id="rId154"/>
    <p:sldId id="381" r:id="rId155"/>
    <p:sldId id="382" r:id="rId156"/>
    <p:sldId id="383" r:id="rId157"/>
    <p:sldId id="384" r:id="rId158"/>
    <p:sldId id="385" r:id="rId159"/>
    <p:sldId id="387" r:id="rId160"/>
    <p:sldId id="409" r:id="rId161"/>
    <p:sldId id="388" r:id="rId162"/>
    <p:sldId id="368" r:id="rId16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FF33"/>
    <a:srgbClr val="FF0000"/>
    <a:srgbClr val="CC0000"/>
    <a:srgbClr val="FF66FF"/>
    <a:srgbClr val="00CC00"/>
    <a:srgbClr val="CCECFF"/>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p:restoredLeft sz="13893" autoAdjust="0"/>
    <p:restoredTop sz="93787" autoAdjust="0"/>
  </p:normalViewPr>
  <p:slideViewPr>
    <p:cSldViewPr snapToObjects="1">
      <p:cViewPr varScale="1">
        <p:scale>
          <a:sx n="74" d="100"/>
          <a:sy n="74" d="100"/>
        </p:scale>
        <p:origin x="-14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0"/>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customXml" Target="../customXml/item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customXml" Target="../customXml/item2.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2" Type="http://schemas.openxmlformats.org/officeDocument/2006/relationships/customXml" Target="../customXml/item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customXml" Target="../customXml/item4.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handoutMaster" Target="handoutMasters/handoutMaster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914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914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914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C3395A3-D367-4F80-8D13-A481B74395F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0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0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0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0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0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FC24AF4-376C-4B55-BBBD-8F6992CC5DE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0617B8-212D-4D98-9DC2-A9B0F9955AB2}" type="slidenum">
              <a:rPr lang="en-US"/>
              <a:pPr/>
              <a:t>1</a:t>
            </a:fld>
            <a:endParaRPr lang="en-US"/>
          </a:p>
        </p:txBody>
      </p:sp>
      <p:sp>
        <p:nvSpPr>
          <p:cNvPr id="131074" name="Rectangle 2"/>
          <p:cNvSpPr>
            <a:spLocks noRo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ltLang="en-US"/>
              <a:t>Written by: Bill Byles  -  bylesb@internet4classrooms.com</a:t>
            </a:r>
          </a:p>
          <a:p>
            <a:r>
              <a:rPr lang="en-US" altLang="en-US"/>
              <a:t>Modified by Jeff Christopherson  - www.unit5.org/chemistry</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C91CD0-2917-495F-BB4E-60FD69230976}" type="slidenum">
              <a:rPr lang="en-US"/>
              <a:pPr/>
              <a:t>11</a:t>
            </a:fld>
            <a:endParaRPr lang="en-US"/>
          </a:p>
        </p:txBody>
      </p:sp>
      <p:sp>
        <p:nvSpPr>
          <p:cNvPr id="240642" name="Rectangle 2"/>
          <p:cNvSpPr>
            <a:spLocks noRot="1" noChangeArrowheads="1" noTextEdit="1"/>
          </p:cNvSpPr>
          <p:nvPr>
            <p:ph type="sldImg"/>
          </p:nvPr>
        </p:nvSpPr>
        <p:spPr>
          <a:ln/>
        </p:spPr>
      </p:sp>
      <p:sp>
        <p:nvSpPr>
          <p:cNvPr id="24064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6FED29-8C40-4A01-828E-AC4F225A65FD}" type="slidenum">
              <a:rPr lang="en-US"/>
              <a:pPr/>
              <a:t>12</a:t>
            </a:fld>
            <a:endParaRPr lang="en-US"/>
          </a:p>
        </p:txBody>
      </p:sp>
      <p:sp>
        <p:nvSpPr>
          <p:cNvPr id="242690" name="Rectangle 2"/>
          <p:cNvSpPr>
            <a:spLocks noRot="1" noChangeArrowheads="1" noTextEdit="1"/>
          </p:cNvSpPr>
          <p:nvPr>
            <p:ph type="sldImg"/>
          </p:nvPr>
        </p:nvSpPr>
        <p:spPr>
          <a:ln/>
        </p:spPr>
      </p:sp>
      <p:sp>
        <p:nvSpPr>
          <p:cNvPr id="24269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E6016-3EBB-4ED7-BC5A-E462BFB09955}" type="slidenum">
              <a:rPr lang="en-US"/>
              <a:pPr/>
              <a:t>13</a:t>
            </a:fld>
            <a:endParaRPr lang="en-US"/>
          </a:p>
        </p:txBody>
      </p:sp>
      <p:sp>
        <p:nvSpPr>
          <p:cNvPr id="244738" name="Rectangle 2"/>
          <p:cNvSpPr>
            <a:spLocks noRot="1" noChangeArrowheads="1" noTextEdit="1"/>
          </p:cNvSpPr>
          <p:nvPr>
            <p:ph type="sldImg"/>
          </p:nvPr>
        </p:nvSpPr>
        <p:spPr>
          <a:ln/>
        </p:spPr>
      </p:sp>
      <p:sp>
        <p:nvSpPr>
          <p:cNvPr id="24473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61033D-DE91-452B-B3A9-7295049B389D}" type="slidenum">
              <a:rPr lang="en-US"/>
              <a:pPr/>
              <a:t>14</a:t>
            </a:fld>
            <a:endParaRPr lang="en-US"/>
          </a:p>
        </p:txBody>
      </p:sp>
      <p:sp>
        <p:nvSpPr>
          <p:cNvPr id="246786" name="Rectangle 2"/>
          <p:cNvSpPr>
            <a:spLocks noRot="1" noChangeArrowheads="1" noTextEdit="1"/>
          </p:cNvSpPr>
          <p:nvPr>
            <p:ph type="sldImg"/>
          </p:nvPr>
        </p:nvSpPr>
        <p:spPr>
          <a:ln/>
        </p:spPr>
      </p:sp>
      <p:sp>
        <p:nvSpPr>
          <p:cNvPr id="24678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08136-B122-4D04-9099-0B6BA32CC3EF}" type="slidenum">
              <a:rPr lang="en-US"/>
              <a:pPr/>
              <a:t>15</a:t>
            </a:fld>
            <a:endParaRPr lang="en-US"/>
          </a:p>
        </p:txBody>
      </p:sp>
      <p:sp>
        <p:nvSpPr>
          <p:cNvPr id="267266" name="Rectangle 2"/>
          <p:cNvSpPr>
            <a:spLocks noRot="1" noChangeArrowheads="1" noTextEdit="1"/>
          </p:cNvSpPr>
          <p:nvPr>
            <p:ph type="sldImg"/>
          </p:nvPr>
        </p:nvSpPr>
        <p:spPr>
          <a:ln/>
        </p:spPr>
      </p:sp>
      <p:sp>
        <p:nvSpPr>
          <p:cNvPr id="26726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AEF5D4-46A9-48D7-B8BF-1151B336D25A}" type="slidenum">
              <a:rPr lang="en-US"/>
              <a:pPr/>
              <a:t>16</a:t>
            </a:fld>
            <a:endParaRPr lang="en-US"/>
          </a:p>
        </p:txBody>
      </p:sp>
      <p:sp>
        <p:nvSpPr>
          <p:cNvPr id="271362" name="Rectangle 2"/>
          <p:cNvSpPr>
            <a:spLocks noRot="1" noChangeArrowheads="1" noTextEdit="1"/>
          </p:cNvSpPr>
          <p:nvPr>
            <p:ph type="sldImg"/>
          </p:nvPr>
        </p:nvSpPr>
        <p:spPr>
          <a:ln/>
        </p:spPr>
      </p:sp>
      <p:sp>
        <p:nvSpPr>
          <p:cNvPr id="271363" name="Rectangle 3"/>
          <p:cNvSpPr>
            <a:spLocks noGrp="1" noChangeArrowheads="1"/>
          </p:cNvSpPr>
          <p:nvPr>
            <p:ph type="body" idx="1"/>
          </p:nvPr>
        </p:nvSpPr>
        <p:spPr/>
        <p:txBody>
          <a:bodyPr/>
          <a:lstStyle/>
          <a:p>
            <a:r>
              <a:rPr lang="en-US" b="1"/>
              <a:t>Element        Year Discovered      Density (g/cm</a:t>
            </a:r>
            <a:r>
              <a:rPr lang="en-US" b="1" baseline="30000"/>
              <a:t>3</a:t>
            </a:r>
            <a:r>
              <a:rPr lang="en-US" b="1"/>
              <a:t>)</a:t>
            </a:r>
          </a:p>
          <a:p>
            <a:r>
              <a:rPr lang="en-US"/>
              <a:t>Osmium		1804			  22.59</a:t>
            </a:r>
          </a:p>
          <a:p>
            <a:r>
              <a:rPr lang="en-US"/>
              <a:t>Iridium		1804			  22.56</a:t>
            </a:r>
          </a:p>
          <a:p>
            <a:r>
              <a:rPr lang="en-US"/>
              <a:t>Platinum		1784			  21.45</a:t>
            </a:r>
          </a:p>
          <a:p>
            <a:r>
              <a:rPr lang="en-US"/>
              <a:t>Rhenium		1925			  21.01</a:t>
            </a:r>
          </a:p>
          <a:p>
            <a:r>
              <a:rPr lang="en-US"/>
              <a:t>Neptunium		1940			  20.47</a:t>
            </a:r>
          </a:p>
          <a:p>
            <a:r>
              <a:rPr lang="en-US"/>
              <a:t>Plutonium		1940			  20.26</a:t>
            </a:r>
          </a:p>
          <a:p>
            <a:r>
              <a:rPr lang="en-US"/>
              <a:t>Gold			prehistoric		  19.32</a:t>
            </a:r>
          </a:p>
          <a:p>
            <a:r>
              <a:rPr lang="en-US"/>
              <a:t>Tungsten		1783			  19.26</a:t>
            </a:r>
          </a:p>
          <a:p>
            <a:r>
              <a:rPr lang="en-US"/>
              <a:t>Uranium		1789			  19.05</a:t>
            </a:r>
          </a:p>
          <a:p>
            <a:r>
              <a:rPr lang="en-US"/>
              <a:t>Tantalum		1802			  16.67</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6B1EA-B620-461F-947B-F02A0C181561}" type="slidenum">
              <a:rPr lang="en-US"/>
              <a:pPr/>
              <a:t>17</a:t>
            </a:fld>
            <a:endParaRPr lang="en-US"/>
          </a:p>
        </p:txBody>
      </p:sp>
      <p:sp>
        <p:nvSpPr>
          <p:cNvPr id="283650" name="Rectangle 2"/>
          <p:cNvSpPr>
            <a:spLocks noRot="1" noChangeArrowheads="1" noTextEdit="1"/>
          </p:cNvSpPr>
          <p:nvPr>
            <p:ph type="sldImg"/>
          </p:nvPr>
        </p:nvSpPr>
        <p:spPr>
          <a:ln/>
        </p:spPr>
      </p:sp>
      <p:sp>
        <p:nvSpPr>
          <p:cNvPr id="283651" name="Rectangle 3"/>
          <p:cNvSpPr>
            <a:spLocks noGrp="1" noChangeArrowheads="1"/>
          </p:cNvSpPr>
          <p:nvPr>
            <p:ph type="body" idx="1"/>
          </p:nvPr>
        </p:nvSpPr>
        <p:spPr>
          <a:xfrm>
            <a:off x="914400" y="4343400"/>
            <a:ext cx="5029200" cy="4114800"/>
          </a:xfrm>
        </p:spPr>
        <p:txBody>
          <a:bodyPr/>
          <a:lstStyle/>
          <a:p>
            <a:r>
              <a:rPr lang="en-US"/>
              <a:t>Linus Pauling (1901 - 1994) awarded Nobel Prize in chemistry in 1954 for his 1939 text, </a:t>
            </a:r>
            <a:r>
              <a:rPr lang="en-US" i="1"/>
              <a:t>The Nature of the Chemical Bond</a:t>
            </a:r>
            <a:r>
              <a:rPr lang="en-US"/>
              <a:t>, </a:t>
            </a:r>
          </a:p>
          <a:p>
            <a:r>
              <a:rPr lang="en-US"/>
              <a:t>and also won the Nobel Peace Prize in 1962 for his fight to control nuclear weapons.</a:t>
            </a:r>
          </a:p>
          <a:p>
            <a:endParaRPr lang="en-US"/>
          </a:p>
          <a:p>
            <a:r>
              <a:rPr lang="en-US" b="1" i="1">
                <a:effectLst>
                  <a:outerShdw blurRad="38100" dist="38100" dir="2700000" algn="tl">
                    <a:srgbClr val="C0C0C0"/>
                  </a:outerShdw>
                </a:effectLst>
              </a:rPr>
              <a:t>The greater the electronegativity of an atom in a molecule, the more strongly it attracts the electrons in a covalent bond.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3B86A-B1CA-4414-A07C-B4B674807B75}" type="slidenum">
              <a:rPr lang="en-US"/>
              <a:pPr/>
              <a:t>18</a:t>
            </a:fld>
            <a:endParaRPr lang="en-US"/>
          </a:p>
        </p:txBody>
      </p:sp>
      <p:sp>
        <p:nvSpPr>
          <p:cNvPr id="281602" name="Rectangle 2"/>
          <p:cNvSpPr>
            <a:spLocks noRot="1" noChangeArrowheads="1" noTextEdit="1"/>
          </p:cNvSpPr>
          <p:nvPr>
            <p:ph type="sldImg"/>
          </p:nvPr>
        </p:nvSpPr>
        <p:spPr>
          <a:ln/>
        </p:spPr>
      </p:sp>
      <p:sp>
        <p:nvSpPr>
          <p:cNvPr id="28160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2DD20-81F2-4632-AF61-AEE2836506EB}" type="slidenum">
              <a:rPr lang="en-US"/>
              <a:pPr/>
              <a:t>19</a:t>
            </a:fld>
            <a:endParaRPr lang="en-US"/>
          </a:p>
        </p:txBody>
      </p:sp>
      <p:sp>
        <p:nvSpPr>
          <p:cNvPr id="289794" name="Rectangle 2"/>
          <p:cNvSpPr>
            <a:spLocks noRot="1" noChangeArrowheads="1" noTextEdit="1"/>
          </p:cNvSpPr>
          <p:nvPr>
            <p:ph type="sldImg"/>
          </p:nvPr>
        </p:nvSpPr>
        <p:spPr>
          <a:ln/>
        </p:spPr>
      </p:sp>
      <p:sp>
        <p:nvSpPr>
          <p:cNvPr id="28979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24B47-431F-411A-9A48-5E1D2C2EF4D4}" type="slidenum">
              <a:rPr lang="en-US"/>
              <a:pPr/>
              <a:t>20</a:t>
            </a:fld>
            <a:endParaRPr lang="en-US"/>
          </a:p>
        </p:txBody>
      </p:sp>
      <p:sp>
        <p:nvSpPr>
          <p:cNvPr id="291842" name="Rectangle 2"/>
          <p:cNvSpPr>
            <a:spLocks noRot="1" noChangeArrowheads="1" noTextEdit="1"/>
          </p:cNvSpPr>
          <p:nvPr>
            <p:ph type="sldImg"/>
          </p:nvPr>
        </p:nvSpPr>
        <p:spPr>
          <a:ln/>
        </p:spPr>
      </p:sp>
      <p:sp>
        <p:nvSpPr>
          <p:cNvPr id="29184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BCD5F2-CDAB-4170-B5F4-D97720E74F50}" type="slidenum">
              <a:rPr lang="en-US"/>
              <a:pPr/>
              <a:t>3</a:t>
            </a:fld>
            <a:endParaRPr lang="en-US"/>
          </a:p>
        </p:txBody>
      </p:sp>
      <p:sp>
        <p:nvSpPr>
          <p:cNvPr id="205826" name="Rectangle 2"/>
          <p:cNvSpPr>
            <a:spLocks noRot="1" noChangeArrowheads="1" noTextEdit="1"/>
          </p:cNvSpPr>
          <p:nvPr>
            <p:ph type="sldImg"/>
          </p:nvPr>
        </p:nvSpPr>
        <p:spPr>
          <a:ln/>
        </p:spPr>
      </p:sp>
      <p:sp>
        <p:nvSpPr>
          <p:cNvPr id="20582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25BD5-DB3D-4458-84D5-082D7FF657F6}" type="slidenum">
              <a:rPr lang="en-US"/>
              <a:pPr/>
              <a:t>21</a:t>
            </a:fld>
            <a:endParaRPr lang="en-US"/>
          </a:p>
        </p:txBody>
      </p:sp>
      <p:sp>
        <p:nvSpPr>
          <p:cNvPr id="295938" name="Rectangle 2"/>
          <p:cNvSpPr>
            <a:spLocks noRot="1" noChangeArrowheads="1" noTextEdit="1"/>
          </p:cNvSpPr>
          <p:nvPr>
            <p:ph type="sldImg"/>
          </p:nvPr>
        </p:nvSpPr>
        <p:spPr>
          <a:ln/>
        </p:spPr>
      </p:sp>
      <p:sp>
        <p:nvSpPr>
          <p:cNvPr id="29593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9598F8-E4A2-42E9-90CE-B345FA00CF09}" type="slidenum">
              <a:rPr lang="en-US"/>
              <a:pPr/>
              <a:t>22</a:t>
            </a:fld>
            <a:endParaRPr lang="en-US"/>
          </a:p>
        </p:txBody>
      </p:sp>
      <p:sp>
        <p:nvSpPr>
          <p:cNvPr id="304130" name="Rectangle 2"/>
          <p:cNvSpPr>
            <a:spLocks noRot="1" noChangeArrowheads="1" noTextEdit="1"/>
          </p:cNvSpPr>
          <p:nvPr>
            <p:ph type="sldImg"/>
          </p:nvPr>
        </p:nvSpPr>
        <p:spPr>
          <a:ln/>
        </p:spPr>
      </p:sp>
      <p:sp>
        <p:nvSpPr>
          <p:cNvPr id="304131" name="Rectangle 3"/>
          <p:cNvSpPr>
            <a:spLocks noGrp="1" noChangeArrowheads="1"/>
          </p:cNvSpPr>
          <p:nvPr>
            <p:ph type="body" idx="1"/>
          </p:nvPr>
        </p:nvSpPr>
        <p:spPr>
          <a:xfrm>
            <a:off x="914400" y="4343400"/>
            <a:ext cx="5029200" cy="4114800"/>
          </a:xfrm>
        </p:spPr>
        <p:txBody>
          <a:bodyPr/>
          <a:lstStyle/>
          <a:p>
            <a:r>
              <a:rPr lang="en-US"/>
              <a:t>Linus Pauling (1901 - 1994) awarded Nobel Prize in chemistry in 1954 for his 1939 text, </a:t>
            </a:r>
            <a:r>
              <a:rPr lang="en-US" i="1"/>
              <a:t>The Nature of the Chemical Bond</a:t>
            </a:r>
            <a:r>
              <a:rPr lang="en-US"/>
              <a:t>, </a:t>
            </a:r>
          </a:p>
          <a:p>
            <a:r>
              <a:rPr lang="en-US"/>
              <a:t>and also won the Nobel Peace Prize in 1962 for his fight to control nuclear weapons.</a:t>
            </a:r>
          </a:p>
          <a:p>
            <a:endParaRPr lang="en-US"/>
          </a:p>
          <a:p>
            <a:r>
              <a:rPr lang="en-US" b="1" i="1">
                <a:effectLst>
                  <a:outerShdw blurRad="38100" dist="38100" dir="2700000" algn="tl">
                    <a:srgbClr val="C0C0C0"/>
                  </a:outerShdw>
                </a:effectLst>
              </a:rPr>
              <a:t>The greater the electronegativity of an atom in a molecule, the more strongly it attracts the electrons in a covalent bond.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18315-FE35-40C8-B368-67CA456D4BAE}" type="slidenum">
              <a:rPr lang="en-US"/>
              <a:pPr/>
              <a:t>23</a:t>
            </a:fld>
            <a:endParaRPr lang="en-US"/>
          </a:p>
        </p:txBody>
      </p:sp>
      <p:sp>
        <p:nvSpPr>
          <p:cNvPr id="306178" name="Rectangle 2"/>
          <p:cNvSpPr>
            <a:spLocks noRot="1" noChangeArrowheads="1" noTextEdit="1"/>
          </p:cNvSpPr>
          <p:nvPr>
            <p:ph type="sldImg"/>
          </p:nvPr>
        </p:nvSpPr>
        <p:spPr>
          <a:ln/>
        </p:spPr>
      </p:sp>
      <p:sp>
        <p:nvSpPr>
          <p:cNvPr id="306179" name="Rectangle 3"/>
          <p:cNvSpPr>
            <a:spLocks noGrp="1" noChangeArrowheads="1"/>
          </p:cNvSpPr>
          <p:nvPr>
            <p:ph type="body" idx="1"/>
          </p:nvPr>
        </p:nvSpPr>
        <p:spPr>
          <a:xfrm>
            <a:off x="914400" y="4343400"/>
            <a:ext cx="5029200" cy="4114800"/>
          </a:xfrm>
        </p:spPr>
        <p:txBody>
          <a:bodyPr/>
          <a:lstStyle/>
          <a:p>
            <a:r>
              <a:rPr lang="en-US"/>
              <a:t>Metals have </a:t>
            </a:r>
            <a:r>
              <a:rPr lang="en-US" i="1"/>
              <a:t>low</a:t>
            </a:r>
            <a:r>
              <a:rPr lang="en-US"/>
              <a:t> ionization energy; nonmetals have </a:t>
            </a:r>
            <a:r>
              <a:rPr lang="en-US" i="1"/>
              <a:t>high</a:t>
            </a:r>
            <a:r>
              <a:rPr lang="en-US"/>
              <a:t> ionization energy.</a:t>
            </a:r>
          </a:p>
          <a:p>
            <a:endParaRPr lang="en-US"/>
          </a:p>
          <a:p>
            <a:r>
              <a:rPr lang="en-US"/>
              <a:t>This experimental data gives evidence for:</a:t>
            </a:r>
          </a:p>
          <a:p>
            <a:r>
              <a:rPr lang="en-US"/>
              <a:t>	1)  effect of increasing nuclear charge</a:t>
            </a:r>
          </a:p>
          <a:p>
            <a:r>
              <a:rPr lang="en-US"/>
              <a:t>	2)  stability of octet</a:t>
            </a:r>
          </a:p>
          <a:p>
            <a:r>
              <a:rPr lang="en-US"/>
              <a:t>	3)  effect of increased radius</a:t>
            </a:r>
          </a:p>
          <a:p>
            <a:r>
              <a:rPr lang="en-US"/>
              <a:t>	4) </a:t>
            </a:r>
            <a:r>
              <a:rPr lang="en-US" i="1"/>
              <a:t>s </a:t>
            </a:r>
            <a:r>
              <a:rPr lang="en-US"/>
              <a:t>&amp; </a:t>
            </a:r>
            <a:r>
              <a:rPr lang="en-US" i="1"/>
              <a:t>p</a:t>
            </a:r>
            <a:r>
              <a:rPr lang="en-US"/>
              <a:t> sublevel in outer level</a:t>
            </a:r>
          </a:p>
          <a:p>
            <a:endParaRPr lang="en-US"/>
          </a:p>
          <a:p>
            <a:r>
              <a:rPr lang="en-US"/>
              <a:t>SUGGESTION:  Emphasize that theories came from experimental evidence!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915AE-725D-4818-8CF6-5E4941F70042}" type="slidenum">
              <a:rPr lang="en-US"/>
              <a:pPr/>
              <a:t>24</a:t>
            </a:fld>
            <a:endParaRPr lang="en-US"/>
          </a:p>
        </p:txBody>
      </p:sp>
      <p:sp>
        <p:nvSpPr>
          <p:cNvPr id="308226" name="Rectangle 2"/>
          <p:cNvSpPr>
            <a:spLocks noRot="1" noChangeArrowheads="1" noTextEdit="1"/>
          </p:cNvSpPr>
          <p:nvPr>
            <p:ph type="sldImg"/>
          </p:nvPr>
        </p:nvSpPr>
        <p:spPr>
          <a:ln/>
        </p:spPr>
      </p:sp>
      <p:sp>
        <p:nvSpPr>
          <p:cNvPr id="308227" name="Rectangle 3"/>
          <p:cNvSpPr>
            <a:spLocks noGrp="1" noChangeArrowheads="1"/>
          </p:cNvSpPr>
          <p:nvPr>
            <p:ph type="body" idx="1"/>
          </p:nvPr>
        </p:nvSpPr>
        <p:spPr>
          <a:xfrm>
            <a:off x="914400" y="4343400"/>
            <a:ext cx="5029200" cy="4114800"/>
          </a:xfrm>
        </p:spPr>
        <p:txBody>
          <a:bodyPr/>
          <a:lstStyle/>
          <a:p>
            <a:r>
              <a:rPr lang="en-US"/>
              <a:t>Metals have </a:t>
            </a:r>
            <a:r>
              <a:rPr lang="en-US" i="1"/>
              <a:t>low</a:t>
            </a:r>
            <a:r>
              <a:rPr lang="en-US"/>
              <a:t> ionization energy; nonmetals have </a:t>
            </a:r>
            <a:r>
              <a:rPr lang="en-US" i="1"/>
              <a:t>high</a:t>
            </a:r>
            <a:r>
              <a:rPr lang="en-US"/>
              <a:t> ionization energy.</a:t>
            </a:r>
          </a:p>
          <a:p>
            <a:endParaRPr lang="en-US"/>
          </a:p>
          <a:p>
            <a:r>
              <a:rPr lang="en-US"/>
              <a:t>This experimental data gives evidence for:</a:t>
            </a:r>
          </a:p>
          <a:p>
            <a:r>
              <a:rPr lang="en-US"/>
              <a:t>	1)  effect of increasing nuclear charge</a:t>
            </a:r>
          </a:p>
          <a:p>
            <a:r>
              <a:rPr lang="en-US"/>
              <a:t>	2)  stability of octet</a:t>
            </a:r>
          </a:p>
          <a:p>
            <a:r>
              <a:rPr lang="en-US"/>
              <a:t>	3)  effect of increased radius</a:t>
            </a:r>
          </a:p>
          <a:p>
            <a:r>
              <a:rPr lang="en-US"/>
              <a:t>	4) </a:t>
            </a:r>
            <a:r>
              <a:rPr lang="en-US" i="1"/>
              <a:t>s </a:t>
            </a:r>
            <a:r>
              <a:rPr lang="en-US"/>
              <a:t>&amp; </a:t>
            </a:r>
            <a:r>
              <a:rPr lang="en-US" i="1"/>
              <a:t>p</a:t>
            </a:r>
            <a:r>
              <a:rPr lang="en-US"/>
              <a:t> sublevel in outer level</a:t>
            </a:r>
          </a:p>
          <a:p>
            <a:endParaRPr lang="en-US"/>
          </a:p>
          <a:p>
            <a:r>
              <a:rPr lang="en-US"/>
              <a:t>SUGGESTION:  Emphasize that theories came from experimental evidence!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A11CD6-72E6-4D0B-A15D-2568193D50BE}" type="slidenum">
              <a:rPr lang="en-US"/>
              <a:pPr/>
              <a:t>25</a:t>
            </a:fld>
            <a:endParaRPr lang="en-US"/>
          </a:p>
        </p:txBody>
      </p:sp>
      <p:sp>
        <p:nvSpPr>
          <p:cNvPr id="314370" name="Rectangle 2"/>
          <p:cNvSpPr>
            <a:spLocks noRot="1" noChangeArrowheads="1" noTextEdit="1"/>
          </p:cNvSpPr>
          <p:nvPr>
            <p:ph type="sldImg"/>
          </p:nvPr>
        </p:nvSpPr>
        <p:spPr>
          <a:ln/>
        </p:spPr>
      </p:sp>
      <p:sp>
        <p:nvSpPr>
          <p:cNvPr id="314371" name="Rectangle 3"/>
          <p:cNvSpPr>
            <a:spLocks noGrp="1" noChangeArrowheads="1"/>
          </p:cNvSpPr>
          <p:nvPr>
            <p:ph type="body" idx="1"/>
          </p:nvPr>
        </p:nvSpPr>
        <p:spPr>
          <a:xfrm>
            <a:off x="914400" y="4343400"/>
            <a:ext cx="5029200" cy="4114800"/>
          </a:xfrm>
        </p:spPr>
        <p:txBody>
          <a:bodyPr/>
          <a:lstStyle/>
          <a:p>
            <a:r>
              <a:rPr lang="en-US"/>
              <a:t>Ionization energy increases with the removal of each additional electron.</a:t>
            </a:r>
          </a:p>
          <a:p>
            <a:endParaRPr lang="en-US"/>
          </a:p>
          <a:p>
            <a:r>
              <a:rPr lang="en-US"/>
              <a:t>Metals have </a:t>
            </a:r>
            <a:r>
              <a:rPr lang="en-US" i="1"/>
              <a:t>low</a:t>
            </a:r>
            <a:r>
              <a:rPr lang="en-US"/>
              <a:t> ionization energy; nonmetals have </a:t>
            </a:r>
            <a:r>
              <a:rPr lang="en-US" i="1"/>
              <a:t>high</a:t>
            </a:r>
            <a:r>
              <a:rPr lang="en-US"/>
              <a:t> ionization energy.</a:t>
            </a:r>
          </a:p>
          <a:p>
            <a:endParaRPr lang="en-US"/>
          </a:p>
          <a:p>
            <a:r>
              <a:rPr lang="en-US"/>
              <a:t>This experimental data gives evidence for:</a:t>
            </a:r>
          </a:p>
          <a:p>
            <a:r>
              <a:rPr lang="en-US"/>
              <a:t>	1)  effect of increasing nuclear charge</a:t>
            </a:r>
          </a:p>
          <a:p>
            <a:r>
              <a:rPr lang="en-US"/>
              <a:t>	2)  stability of octet</a:t>
            </a:r>
          </a:p>
          <a:p>
            <a:r>
              <a:rPr lang="en-US"/>
              <a:t>	3)  effect of increased radius</a:t>
            </a:r>
          </a:p>
          <a:p>
            <a:r>
              <a:rPr lang="en-US"/>
              <a:t>	4) </a:t>
            </a:r>
            <a:r>
              <a:rPr lang="en-US" i="1"/>
              <a:t>s </a:t>
            </a:r>
            <a:r>
              <a:rPr lang="en-US"/>
              <a:t>&amp; </a:t>
            </a:r>
            <a:r>
              <a:rPr lang="en-US" i="1"/>
              <a:t>p</a:t>
            </a:r>
            <a:r>
              <a:rPr lang="en-US"/>
              <a:t> sublevel in outer level</a:t>
            </a:r>
          </a:p>
          <a:p>
            <a:endParaRPr lang="en-US"/>
          </a:p>
          <a:p>
            <a:r>
              <a:rPr lang="en-US"/>
              <a:t>SUGGESTION:  Emphasize that theories came from experimental evidence!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99A0B3-4A36-4278-BC79-9AAAD6534793}" type="slidenum">
              <a:rPr lang="en-US"/>
              <a:pPr/>
              <a:t>26</a:t>
            </a:fld>
            <a:endParaRPr lang="en-US"/>
          </a:p>
        </p:txBody>
      </p:sp>
      <p:sp>
        <p:nvSpPr>
          <p:cNvPr id="316418" name="Rectangle 2"/>
          <p:cNvSpPr>
            <a:spLocks noRot="1" noChangeArrowheads="1" noTextEdit="1"/>
          </p:cNvSpPr>
          <p:nvPr>
            <p:ph type="sldImg"/>
          </p:nvPr>
        </p:nvSpPr>
        <p:spPr>
          <a:ln/>
        </p:spPr>
      </p:sp>
      <p:sp>
        <p:nvSpPr>
          <p:cNvPr id="316419" name="Rectangle 3"/>
          <p:cNvSpPr>
            <a:spLocks noGrp="1" noChangeArrowheads="1"/>
          </p:cNvSpPr>
          <p:nvPr>
            <p:ph type="body" idx="1"/>
          </p:nvPr>
        </p:nvSpPr>
        <p:spPr>
          <a:xfrm>
            <a:off x="914400" y="4343400"/>
            <a:ext cx="5029200" cy="4114800"/>
          </a:xfrm>
        </p:spPr>
        <p:txBody>
          <a:bodyPr/>
          <a:lstStyle/>
          <a:p>
            <a:r>
              <a:rPr lang="en-US"/>
              <a:t>Ionization energy increases with the removal of each additional electron.</a:t>
            </a:r>
          </a:p>
          <a:p>
            <a:endParaRPr lang="en-US"/>
          </a:p>
          <a:p>
            <a:r>
              <a:rPr lang="en-US"/>
              <a:t>Metals have </a:t>
            </a:r>
            <a:r>
              <a:rPr lang="en-US" i="1"/>
              <a:t>low</a:t>
            </a:r>
            <a:r>
              <a:rPr lang="en-US"/>
              <a:t> ionization energy; nonmetals have </a:t>
            </a:r>
            <a:r>
              <a:rPr lang="en-US" i="1"/>
              <a:t>high</a:t>
            </a:r>
            <a:r>
              <a:rPr lang="en-US"/>
              <a:t> ionization energy.</a:t>
            </a:r>
          </a:p>
          <a:p>
            <a:endParaRPr lang="en-US"/>
          </a:p>
          <a:p>
            <a:r>
              <a:rPr lang="en-US"/>
              <a:t>This experimental data gives evidence for:</a:t>
            </a:r>
          </a:p>
          <a:p>
            <a:r>
              <a:rPr lang="en-US"/>
              <a:t>	1)  effect of increasing nuclear charge</a:t>
            </a:r>
          </a:p>
          <a:p>
            <a:r>
              <a:rPr lang="en-US"/>
              <a:t>	2)  stability of octet</a:t>
            </a:r>
          </a:p>
          <a:p>
            <a:r>
              <a:rPr lang="en-US"/>
              <a:t>	3)  effect of increased radius</a:t>
            </a:r>
          </a:p>
          <a:p>
            <a:r>
              <a:rPr lang="en-US"/>
              <a:t>	4) </a:t>
            </a:r>
            <a:r>
              <a:rPr lang="en-US" i="1"/>
              <a:t>s </a:t>
            </a:r>
            <a:r>
              <a:rPr lang="en-US"/>
              <a:t>&amp; </a:t>
            </a:r>
            <a:r>
              <a:rPr lang="en-US" i="1"/>
              <a:t>p</a:t>
            </a:r>
            <a:r>
              <a:rPr lang="en-US"/>
              <a:t> sublevel in outer level</a:t>
            </a:r>
          </a:p>
          <a:p>
            <a:endParaRPr lang="en-US"/>
          </a:p>
          <a:p>
            <a:r>
              <a:rPr lang="en-US"/>
              <a:t>SUGGESTION:  Emphasize that theories came from experimental evidence!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94E6D-A722-4D34-AF06-3CA81F4DB03D}" type="slidenum">
              <a:rPr lang="en-US"/>
              <a:pPr/>
              <a:t>27</a:t>
            </a:fld>
            <a:endParaRPr lang="en-US"/>
          </a:p>
        </p:txBody>
      </p:sp>
      <p:sp>
        <p:nvSpPr>
          <p:cNvPr id="330754" name="Rectangle 2"/>
          <p:cNvSpPr>
            <a:spLocks noRot="1" noChangeArrowheads="1" noTextEdit="1"/>
          </p:cNvSpPr>
          <p:nvPr>
            <p:ph type="sldImg"/>
          </p:nvPr>
        </p:nvSpPr>
        <p:spPr>
          <a:ln/>
        </p:spPr>
      </p:sp>
      <p:sp>
        <p:nvSpPr>
          <p:cNvPr id="330755" name="Rectangle 3"/>
          <p:cNvSpPr>
            <a:spLocks noGrp="1" noChangeArrowheads="1"/>
          </p:cNvSpPr>
          <p:nvPr>
            <p:ph type="body" idx="1"/>
          </p:nvPr>
        </p:nvSpPr>
        <p:spPr>
          <a:xfrm>
            <a:off x="914400" y="4343400"/>
            <a:ext cx="5029200" cy="4114800"/>
          </a:xfrm>
        </p:spPr>
        <p:txBody>
          <a:bodyPr/>
          <a:lstStyle/>
          <a:p>
            <a:r>
              <a:rPr lang="en-US"/>
              <a:t>Minerals are considered the inorganic elements of the body.  Minerals fall into two categories – the major minerals and the trace minerals, or trace elements, as they are sometimes called.  </a:t>
            </a:r>
          </a:p>
          <a:p>
            <a:r>
              <a:rPr lang="en-US"/>
              <a:t>     Trace elements are minerals with dietary daily requirements of 100 mg or less.  They are found in foods derived from both plants and animals.  Though these elements are present in very small quantities, they perform a variety of essential functions in the body.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C8EE9C-3A4B-4DA9-97F3-280A18BE8F9D}" type="slidenum">
              <a:rPr lang="en-US"/>
              <a:pPr/>
              <a:t>28</a:t>
            </a:fld>
            <a:endParaRPr lang="en-US"/>
          </a:p>
        </p:txBody>
      </p:sp>
      <p:sp>
        <p:nvSpPr>
          <p:cNvPr id="332802" name="Rectangle 2"/>
          <p:cNvSpPr>
            <a:spLocks noRot="1" noChangeArrowheads="1" noTextEdit="1"/>
          </p:cNvSpPr>
          <p:nvPr>
            <p:ph type="sldImg"/>
          </p:nvPr>
        </p:nvSpPr>
        <p:spPr>
          <a:ln/>
        </p:spPr>
      </p:sp>
      <p:sp>
        <p:nvSpPr>
          <p:cNvPr id="33280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1A3675-568A-4BBD-8420-8C35F5258A21}" type="slidenum">
              <a:rPr lang="en-US"/>
              <a:pPr/>
              <a:t>29</a:t>
            </a:fld>
            <a:endParaRPr lang="en-US"/>
          </a:p>
        </p:txBody>
      </p:sp>
      <p:sp>
        <p:nvSpPr>
          <p:cNvPr id="336898" name="Rectangle 2"/>
          <p:cNvSpPr>
            <a:spLocks noRot="1" noChangeArrowheads="1" noTextEdit="1"/>
          </p:cNvSpPr>
          <p:nvPr>
            <p:ph type="sldImg"/>
          </p:nvPr>
        </p:nvSpPr>
        <p:spPr>
          <a:ln/>
        </p:spPr>
      </p:sp>
      <p:sp>
        <p:nvSpPr>
          <p:cNvPr id="33689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36646A-079E-4744-B053-8A81A2B1E48C}" type="slidenum">
              <a:rPr lang="en-US"/>
              <a:pPr/>
              <a:t>30</a:t>
            </a:fld>
            <a:endParaRPr lang="en-US"/>
          </a:p>
        </p:txBody>
      </p:sp>
      <p:sp>
        <p:nvSpPr>
          <p:cNvPr id="320514" name="Rectangle 2"/>
          <p:cNvSpPr>
            <a:spLocks noRot="1" noChangeArrowheads="1" noTextEdit="1"/>
          </p:cNvSpPr>
          <p:nvPr>
            <p:ph type="sldImg"/>
          </p:nvPr>
        </p:nvSpPr>
        <p:spPr>
          <a:ln/>
        </p:spPr>
      </p:sp>
      <p:sp>
        <p:nvSpPr>
          <p:cNvPr id="32051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86DF20-4CEC-4758-9EA2-BAA6C3776EBE}" type="slidenum">
              <a:rPr lang="en-US"/>
              <a:pPr/>
              <a:t>4</a:t>
            </a:fld>
            <a:endParaRPr lang="en-US"/>
          </a:p>
        </p:txBody>
      </p:sp>
      <p:sp>
        <p:nvSpPr>
          <p:cNvPr id="209922" name="Rectangle 2"/>
          <p:cNvSpPr>
            <a:spLocks noRot="1" noChangeArrowheads="1" noTextEdit="1"/>
          </p:cNvSpPr>
          <p:nvPr>
            <p:ph type="sldImg"/>
          </p:nvPr>
        </p:nvSpPr>
        <p:spPr>
          <a:ln/>
        </p:spPr>
      </p:sp>
      <p:sp>
        <p:nvSpPr>
          <p:cNvPr id="2099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9BDAB-98E9-4269-BB6E-F92C26F60529}" type="slidenum">
              <a:rPr lang="en-US"/>
              <a:pPr/>
              <a:t>31</a:t>
            </a:fld>
            <a:endParaRPr lang="en-US"/>
          </a:p>
        </p:txBody>
      </p:sp>
      <p:sp>
        <p:nvSpPr>
          <p:cNvPr id="201730" name="Rectangle 2"/>
          <p:cNvSpPr>
            <a:spLocks noRot="1" noChangeArrowheads="1" noTextEdit="1"/>
          </p:cNvSpPr>
          <p:nvPr>
            <p:ph type="sldImg"/>
          </p:nvPr>
        </p:nvSpPr>
        <p:spPr>
          <a:ln/>
        </p:spPr>
      </p:sp>
      <p:sp>
        <p:nvSpPr>
          <p:cNvPr id="20173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126B8-4DCD-4007-9E31-BADDC389F2DA}" type="slidenum">
              <a:rPr lang="en-US"/>
              <a:pPr/>
              <a:t>54</a:t>
            </a:fld>
            <a:endParaRPr lang="en-US"/>
          </a:p>
        </p:txBody>
      </p:sp>
      <p:sp>
        <p:nvSpPr>
          <p:cNvPr id="193538" name="Rectangle 2"/>
          <p:cNvSpPr>
            <a:spLocks noRo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b="1"/>
              <a:t>What is Vanadium?</a:t>
            </a:r>
          </a:p>
          <a:p>
            <a:r>
              <a:rPr lang="en-US"/>
              <a:t>Soft and ductile, bright white metal. Good resistance to corrosion by alkalis, sulphuric and hydrochloric acid. It oxidizes readily about 933K. There are two naturally occurring isotopes of vanadium, and 5 radioisotopes, V-49 having the longest half-life at 337 days. Vanadium has nuclear applications, the foil is used in cladding titanium to steel, and vanadium-gallium tape is used to produce a superconductive magnet. Originally discovered by Andres Manuel del Rio of Mexico City in 1801. His discovery went unheeded, however, and in 1820, Nils Gabriel Sefstron of Sweden rediscovered it. Metallic vanadium was isolated by Henry Enfield Roscoe in 1867. The name vanadium comes from Vanadis, a goddess of Scandinavian mythology. Silvery-white metallic transition element. Vanadium is essential to ascidians. Rats and chickens are also known to require it. Metal powder is a fire hazard, and vanadium compounds should be considered highly toxic. May cause lung cancer if inhaled. </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903B9-5A44-4534-96C6-B4002398066E}" type="slidenum">
              <a:rPr lang="en-US"/>
              <a:pPr/>
              <a:t>86</a:t>
            </a:fld>
            <a:endParaRPr lang="en-US"/>
          </a:p>
        </p:txBody>
      </p:sp>
      <p:sp>
        <p:nvSpPr>
          <p:cNvPr id="194562" name="Rectangle 2"/>
          <p:cNvSpPr>
            <a:spLocks noRot="1" noChangeArrowheads="1" noTextEdit="1"/>
          </p:cNvSpPr>
          <p:nvPr>
            <p:ph type="sldImg"/>
          </p:nvPr>
        </p:nvSpPr>
        <p:spPr>
          <a:ln/>
        </p:spPr>
      </p:sp>
      <p:sp>
        <p:nvSpPr>
          <p:cNvPr id="194563" name="Rectangle 3"/>
          <p:cNvSpPr>
            <a:spLocks noGrp="1" noChangeArrowheads="1"/>
          </p:cNvSpPr>
          <p:nvPr>
            <p:ph type="body" idx="1"/>
          </p:nvPr>
        </p:nvSpPr>
        <p:spPr/>
        <p:txBody>
          <a:bodyPr/>
          <a:lstStyle/>
          <a:p>
            <a:r>
              <a:rPr lang="en-US" b="1"/>
              <a:t>What is Cesium?</a:t>
            </a:r>
          </a:p>
          <a:p>
            <a:r>
              <a:rPr lang="en-US"/>
              <a:t>Soft silvery-white metallic element belonging to group 1 of the periodic table. One of the three metals which are liquid at room temperature. Cs-133 is the natural, and only stable, isotope. Fifteen other radioisotopes exist. Cesium reacts explosively with cold water, and ice at temperatures above 15K. Cesium hydroxide is the strongest base known. Cesium is the most electropositive, most alkaline and has the least ionization potential of all the elements. Known uses include the basis of atomic clocks, catalyst for the hydrogenation of some organic compounds, and in photoelectric cells. Cesium was discovered by Gustav Kirchoff and Robert Bunsen in Germany in 1860 spectroscopically. Its identification was based upon the bright blue lines in its spectrum. The name comes from the latin word caesius, which means sky blue. Cesium should be considered highly toxic. Some of the radioisotopes are even more toxic. </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C302B-1491-498D-824A-320B078B904A}" type="slidenum">
              <a:rPr lang="en-US"/>
              <a:pPr/>
              <a:t>141</a:t>
            </a:fld>
            <a:endParaRPr lang="en-US"/>
          </a:p>
        </p:txBody>
      </p:sp>
      <p:sp>
        <p:nvSpPr>
          <p:cNvPr id="152578" name="Rectangle 2"/>
          <p:cNvSpPr>
            <a:spLocks noRot="1" noChangeArrowheads="1" noTextEdit="1"/>
          </p:cNvSpPr>
          <p:nvPr>
            <p:ph type="sldImg"/>
          </p:nvPr>
        </p:nvSpPr>
        <p:spPr>
          <a:ln/>
        </p:spPr>
      </p:sp>
      <p:sp>
        <p:nvSpPr>
          <p:cNvPr id="15257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7B5D13-D5E8-4188-A086-80D61D45DEB5}" type="slidenum">
              <a:rPr lang="en-US"/>
              <a:pPr/>
              <a:t>142</a:t>
            </a:fld>
            <a:endParaRPr lang="en-US"/>
          </a:p>
        </p:txBody>
      </p:sp>
      <p:sp>
        <p:nvSpPr>
          <p:cNvPr id="154626" name="Rectangle 2"/>
          <p:cNvSpPr>
            <a:spLocks noRot="1" noChangeArrowheads="1" noTextEdit="1"/>
          </p:cNvSpPr>
          <p:nvPr>
            <p:ph type="sldImg"/>
          </p:nvPr>
        </p:nvSpPr>
        <p:spPr>
          <a:ln/>
        </p:spPr>
      </p:sp>
      <p:sp>
        <p:nvSpPr>
          <p:cNvPr id="15462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868BF-69D2-4F34-82A5-0F16C06D2B50}" type="slidenum">
              <a:rPr lang="en-US"/>
              <a:pPr/>
              <a:t>143</a:t>
            </a:fld>
            <a:endParaRPr lang="en-US"/>
          </a:p>
        </p:txBody>
      </p:sp>
      <p:sp>
        <p:nvSpPr>
          <p:cNvPr id="156674" name="Rectangle 2"/>
          <p:cNvSpPr>
            <a:spLocks noRot="1" noChangeArrowheads="1" noTextEdit="1"/>
          </p:cNvSpPr>
          <p:nvPr>
            <p:ph type="sldImg"/>
          </p:nvPr>
        </p:nvSpPr>
        <p:spPr>
          <a:ln/>
        </p:spPr>
      </p:sp>
      <p:sp>
        <p:nvSpPr>
          <p:cNvPr id="15667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DE0A19-7638-4BBF-923F-15923A3AFBE9}" type="slidenum">
              <a:rPr lang="en-US"/>
              <a:pPr/>
              <a:t>144</a:t>
            </a:fld>
            <a:endParaRPr lang="en-US"/>
          </a:p>
        </p:txBody>
      </p:sp>
      <p:sp>
        <p:nvSpPr>
          <p:cNvPr id="158722" name="Rectangle 2"/>
          <p:cNvSpPr>
            <a:spLocks noRot="1" noChangeArrowheads="1" noTextEdit="1"/>
          </p:cNvSpPr>
          <p:nvPr>
            <p:ph type="sldImg"/>
          </p:nvPr>
        </p:nvSpPr>
        <p:spPr>
          <a:ln/>
        </p:spPr>
      </p:sp>
      <p:sp>
        <p:nvSpPr>
          <p:cNvPr id="158723" name="Rectangle 3"/>
          <p:cNvSpPr>
            <a:spLocks noGrp="1" noChangeArrowheads="1"/>
          </p:cNvSpPr>
          <p:nvPr>
            <p:ph type="body" idx="1"/>
          </p:nvPr>
        </p:nvSpPr>
        <p:spPr>
          <a:xfrm>
            <a:off x="914400" y="4343400"/>
            <a:ext cx="5029200" cy="4114800"/>
          </a:xfrm>
        </p:spPr>
        <p:txBody>
          <a:bodyPr/>
          <a:lstStyle/>
          <a:p>
            <a:r>
              <a:rPr lang="en-US" b="1"/>
              <a:t>SOURCES OF RADON</a:t>
            </a:r>
          </a:p>
          <a:p>
            <a:endParaRPr lang="en-US" b="1"/>
          </a:p>
          <a:p>
            <a:r>
              <a:rPr lang="en-US"/>
              <a:t>     “Radon, the heaviest noble gas, was first observed as the gas produced by the radioactive element radium when it decayed.  Some granites used for building houses have been found to give off tiny amounts of radon, which can accumulate in confined areas.”</a:t>
            </a:r>
          </a:p>
          <a:p>
            <a:endParaRPr lang="en-US"/>
          </a:p>
          <a:p>
            <a:r>
              <a:rPr lang="en-US"/>
              <a:t>Eyewitness Science “Chemistry” , Dr. Ann Newmark, DK Publishing, Inc., 1993, pg 33</a:t>
            </a:r>
          </a:p>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D4CF69-8458-4650-90CF-D9B78D765628}" type="slidenum">
              <a:rPr lang="en-US"/>
              <a:pPr/>
              <a:t>145</a:t>
            </a:fld>
            <a:endParaRPr lang="en-US"/>
          </a:p>
        </p:txBody>
      </p:sp>
      <p:sp>
        <p:nvSpPr>
          <p:cNvPr id="160770" name="Rectangle 2"/>
          <p:cNvSpPr>
            <a:spLocks noRot="1" noChangeArrowheads="1" noTextEdit="1"/>
          </p:cNvSpPr>
          <p:nvPr>
            <p:ph type="sldImg"/>
          </p:nvPr>
        </p:nvSpPr>
        <p:spPr>
          <a:ln/>
        </p:spPr>
      </p:sp>
      <p:sp>
        <p:nvSpPr>
          <p:cNvPr id="1607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C02BFA-F778-457F-AA60-55CD3ACB92C0}" type="slidenum">
              <a:rPr lang="en-US"/>
              <a:pPr/>
              <a:t>146</a:t>
            </a:fld>
            <a:endParaRPr lang="en-US"/>
          </a:p>
        </p:txBody>
      </p:sp>
      <p:sp>
        <p:nvSpPr>
          <p:cNvPr id="162818" name="Rectangle 2"/>
          <p:cNvSpPr>
            <a:spLocks noRot="1" noChangeArrowheads="1" noTextEdit="1"/>
          </p:cNvSpPr>
          <p:nvPr>
            <p:ph type="sldImg"/>
          </p:nvPr>
        </p:nvSpPr>
        <p:spPr>
          <a:ln/>
        </p:spPr>
      </p:sp>
      <p:sp>
        <p:nvSpPr>
          <p:cNvPr id="1628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783192-56B5-499B-AD17-CCB347951454}" type="slidenum">
              <a:rPr lang="en-US"/>
              <a:pPr/>
              <a:t>147</a:t>
            </a:fld>
            <a:endParaRPr lang="en-US"/>
          </a:p>
        </p:txBody>
      </p:sp>
      <p:sp>
        <p:nvSpPr>
          <p:cNvPr id="164866" name="Rectangle 2"/>
          <p:cNvSpPr>
            <a:spLocks noRot="1" noChangeArrowheads="1" noTextEdit="1"/>
          </p:cNvSpPr>
          <p:nvPr>
            <p:ph type="sldImg"/>
          </p:nvPr>
        </p:nvSpPr>
        <p:spPr>
          <a:ln/>
        </p:spPr>
      </p:sp>
      <p:sp>
        <p:nvSpPr>
          <p:cNvPr id="16486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BA2BB8-E35E-4910-97D6-2AD1B38F8BA0}" type="slidenum">
              <a:rPr lang="en-US"/>
              <a:pPr/>
              <a:t>5</a:t>
            </a:fld>
            <a:endParaRPr lang="en-US"/>
          </a:p>
        </p:txBody>
      </p:sp>
      <p:sp>
        <p:nvSpPr>
          <p:cNvPr id="218114" name="Rectangle 2"/>
          <p:cNvSpPr>
            <a:spLocks noRot="1" noChangeArrowheads="1" noTextEdit="1"/>
          </p:cNvSpPr>
          <p:nvPr>
            <p:ph type="sldImg"/>
          </p:nvPr>
        </p:nvSpPr>
        <p:spPr>
          <a:ln/>
        </p:spPr>
      </p:sp>
      <p:sp>
        <p:nvSpPr>
          <p:cNvPr id="21811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7472-1120-4D5F-AD38-4C573100E86D}" type="slidenum">
              <a:rPr lang="en-US"/>
              <a:pPr/>
              <a:t>148</a:t>
            </a:fld>
            <a:endParaRPr lang="en-US"/>
          </a:p>
        </p:txBody>
      </p:sp>
      <p:sp>
        <p:nvSpPr>
          <p:cNvPr id="166914" name="Rectangle 2"/>
          <p:cNvSpPr>
            <a:spLocks noRot="1" noChangeArrowheads="1" noTextEdit="1"/>
          </p:cNvSpPr>
          <p:nvPr>
            <p:ph type="sldImg"/>
          </p:nvPr>
        </p:nvSpPr>
        <p:spPr>
          <a:ln/>
        </p:spPr>
      </p:sp>
      <p:sp>
        <p:nvSpPr>
          <p:cNvPr id="166915" name="Rectangle 3"/>
          <p:cNvSpPr>
            <a:spLocks noGrp="1" noChangeArrowheads="1"/>
          </p:cNvSpPr>
          <p:nvPr>
            <p:ph type="body" idx="1"/>
          </p:nvPr>
        </p:nvSpPr>
        <p:spPr>
          <a:xfrm>
            <a:off x="914400" y="4343400"/>
            <a:ext cx="5029200" cy="4114800"/>
          </a:xfrm>
        </p:spPr>
        <p:txBody>
          <a:bodyPr/>
          <a:lstStyle/>
          <a:p>
            <a:r>
              <a:rPr lang="en-US" b="1"/>
              <a:t>FLASH  PHOTOGRAPHY</a:t>
            </a:r>
          </a:p>
          <a:p>
            <a:endParaRPr lang="en-US" b="1"/>
          </a:p>
          <a:p>
            <a:r>
              <a:rPr lang="en-US"/>
              <a:t>“Magnesium metal was produced commercially from the 1860s as wire or ribbon.  It readily burns in air, the metal being oxidized to magnesium oxide.  The brightness of the white flame made it useful in photography to provide studio lighting.”</a:t>
            </a:r>
          </a:p>
          <a:p>
            <a:endParaRPr lang="en-US"/>
          </a:p>
          <a:p>
            <a:r>
              <a:rPr lang="en-US"/>
              <a:t>Eyewitness Science “Chemistry” , Dr. Ann Newmark, DK Publishing, Inc., 1993, pg 40</a:t>
            </a:r>
          </a:p>
          <a:p>
            <a:endParaRPr lang="en-US" b="1"/>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3A1CF-8928-4C3C-B5CF-2EE5E20B8B89}" type="slidenum">
              <a:rPr lang="en-US"/>
              <a:pPr/>
              <a:t>149</a:t>
            </a:fld>
            <a:endParaRPr lang="en-US"/>
          </a:p>
        </p:txBody>
      </p:sp>
      <p:sp>
        <p:nvSpPr>
          <p:cNvPr id="168962" name="Rectangle 2"/>
          <p:cNvSpPr>
            <a:spLocks noRot="1" noChangeArrowheads="1" noTextEdit="1"/>
          </p:cNvSpPr>
          <p:nvPr>
            <p:ph type="sldImg"/>
          </p:nvPr>
        </p:nvSpPr>
        <p:spPr>
          <a:ln/>
        </p:spPr>
      </p:sp>
      <p:sp>
        <p:nvSpPr>
          <p:cNvPr id="16896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0C50C-4105-4299-BEDD-CD5A5363DF91}" type="slidenum">
              <a:rPr lang="en-US"/>
              <a:pPr/>
              <a:t>159</a:t>
            </a:fld>
            <a:endParaRPr lang="en-US"/>
          </a:p>
        </p:txBody>
      </p:sp>
      <p:sp>
        <p:nvSpPr>
          <p:cNvPr id="279554" name="Rectangle 2"/>
          <p:cNvSpPr>
            <a:spLocks noRot="1" noChangeArrowheads="1" noTextEdit="1"/>
          </p:cNvSpPr>
          <p:nvPr>
            <p:ph type="sldImg"/>
          </p:nvPr>
        </p:nvSpPr>
        <p:spPr>
          <a:ln/>
        </p:spPr>
      </p:sp>
      <p:sp>
        <p:nvSpPr>
          <p:cNvPr id="27955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0812AA-E6FC-44B4-BBD8-A683542A79F0}" type="slidenum">
              <a:rPr lang="en-US"/>
              <a:pPr/>
              <a:t>6</a:t>
            </a:fld>
            <a:endParaRPr lang="en-US"/>
          </a:p>
        </p:txBody>
      </p:sp>
      <p:sp>
        <p:nvSpPr>
          <p:cNvPr id="214018" name="Rectangle 2"/>
          <p:cNvSpPr>
            <a:spLocks noRot="1" noChangeArrowheads="1" noTextEdit="1"/>
          </p:cNvSpPr>
          <p:nvPr>
            <p:ph type="sldImg"/>
          </p:nvPr>
        </p:nvSpPr>
        <p:spPr>
          <a:ln/>
        </p:spPr>
      </p:sp>
      <p:sp>
        <p:nvSpPr>
          <p:cNvPr id="2140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18BD45-DB0D-4919-8FBE-7FF97C248911}" type="slidenum">
              <a:rPr lang="en-US"/>
              <a:pPr/>
              <a:t>7</a:t>
            </a:fld>
            <a:endParaRPr lang="en-US"/>
          </a:p>
        </p:txBody>
      </p:sp>
      <p:sp>
        <p:nvSpPr>
          <p:cNvPr id="226306" name="Rectangle 2"/>
          <p:cNvSpPr>
            <a:spLocks noRot="1" noChangeArrowheads="1" noTextEdit="1"/>
          </p:cNvSpPr>
          <p:nvPr>
            <p:ph type="sldImg"/>
          </p:nvPr>
        </p:nvSpPr>
        <p:spPr>
          <a:ln/>
        </p:spPr>
      </p:sp>
      <p:sp>
        <p:nvSpPr>
          <p:cNvPr id="226307" name="Rectangle 3"/>
          <p:cNvSpPr>
            <a:spLocks noGrp="1" noChangeArrowheads="1"/>
          </p:cNvSpPr>
          <p:nvPr>
            <p:ph type="body" idx="1"/>
          </p:nvPr>
        </p:nvSpPr>
        <p:spPr>
          <a:xfrm>
            <a:off x="914400" y="4343400"/>
            <a:ext cx="5029200" cy="4114800"/>
          </a:xfrm>
        </p:spPr>
        <p:txBody>
          <a:bodyPr/>
          <a:lstStyle/>
          <a:p>
            <a:r>
              <a:rPr lang="en-US" b="1"/>
              <a:t>The Noble Gases</a:t>
            </a:r>
          </a:p>
          <a:p>
            <a:endParaRPr lang="en-US" b="1"/>
          </a:p>
          <a:p>
            <a:r>
              <a:rPr lang="en-US"/>
              <a:t>At the start of the 1890s, no one had any idea that there was a separate group of gases in the periodic table, the noble gases.  Noble gases are familiar to us from their use in neon signs and helium balloons.  By 1900 this whole new group had been identified and isolated.  While trying to determine an accurate atomic mass for nitrogen, British physicist Lord Raleigh (1842-1919) discovered that nitrogen prepared from ammonia was noticeably lighter than nitrogen that came from the atmosphere.  He and William Ramsay (1852-1916) both studied “atmospheric” nitrogen.  By removing the nitrogen from it, they produced a tiny quantity of another gas.  Since it did not react with anything they called it argon, from the Greek word for lazy.  The discovery of helium followed a year later in 1895.  Ramsay and his assistant Morris Travers (1872-1961) then started to search for additional elements in this new group.  They attempted this by fractional distillation of large quantities of liquid air and argon.  In 1898, their efforts were rewarded; they had prepared krypton, neon, and xenon.</a:t>
            </a:r>
          </a:p>
          <a:p>
            <a:endParaRPr lang="en-US"/>
          </a:p>
          <a:p>
            <a:r>
              <a:rPr lang="en-US"/>
              <a:t>Eyewitness Science “Chemistry” , Dr. Ann Newmark, DK Publishing, Inc., 1993, pg 32</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293C6F-C8DD-46B2-9088-D2969F5B4C5B}" type="slidenum">
              <a:rPr lang="en-US"/>
              <a:pPr/>
              <a:t>8</a:t>
            </a:fld>
            <a:endParaRPr lang="en-US"/>
          </a:p>
        </p:txBody>
      </p:sp>
      <p:sp>
        <p:nvSpPr>
          <p:cNvPr id="222210" name="Rectangle 2"/>
          <p:cNvSpPr>
            <a:spLocks noRot="1" noChangeArrowheads="1" noTextEdit="1"/>
          </p:cNvSpPr>
          <p:nvPr>
            <p:ph type="sldImg"/>
          </p:nvPr>
        </p:nvSpPr>
        <p:spPr>
          <a:ln/>
        </p:spPr>
      </p:sp>
      <p:sp>
        <p:nvSpPr>
          <p:cNvPr id="22221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15B73-0ECD-4780-AA96-62F9E87B35C7}" type="slidenum">
              <a:rPr lang="en-US"/>
              <a:pPr/>
              <a:t>9</a:t>
            </a:fld>
            <a:endParaRPr lang="en-US"/>
          </a:p>
        </p:txBody>
      </p:sp>
      <p:sp>
        <p:nvSpPr>
          <p:cNvPr id="277506" name="Rectangle 2"/>
          <p:cNvSpPr>
            <a:spLocks noRot="1" noChangeArrowheads="1" noTextEdit="1"/>
          </p:cNvSpPr>
          <p:nvPr>
            <p:ph type="sldImg"/>
          </p:nvPr>
        </p:nvSpPr>
        <p:spPr>
          <a:ln/>
        </p:spPr>
      </p:sp>
      <p:sp>
        <p:nvSpPr>
          <p:cNvPr id="27750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6451B-A2DB-4F4D-8DF9-06723DE57858}" type="slidenum">
              <a:rPr lang="en-US"/>
              <a:pPr/>
              <a:t>10</a:t>
            </a:fld>
            <a:endParaRPr lang="en-US"/>
          </a:p>
        </p:txBody>
      </p:sp>
      <p:sp>
        <p:nvSpPr>
          <p:cNvPr id="238594" name="Rectangle 2"/>
          <p:cNvSpPr>
            <a:spLocks noRot="1" noChangeArrowheads="1" noTextEdit="1"/>
          </p:cNvSpPr>
          <p:nvPr>
            <p:ph type="sldImg"/>
          </p:nvPr>
        </p:nvSpPr>
        <p:spPr>
          <a:ln/>
        </p:spPr>
      </p:sp>
      <p:sp>
        <p:nvSpPr>
          <p:cNvPr id="23859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A7A92E8-46A1-4DAD-B457-7277E731D854}"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A969D83-2F62-4B75-95C1-96AB52C41483}"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8C0BC43-6698-4108-96EB-96B43091AE46}"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C6C25C-CBB6-4FE5-88C7-24787F0488E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CCA728-B07B-4C09-BC90-9A7B112965F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ED62A6-BC23-4A7D-9408-14637E0C6D8A}"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A39A4C-FDC1-4401-B16B-94AB694F389D}"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5C923BE-1C17-4E83-A794-A9EFE4BD1223}"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1E746C8-270D-4049-9883-76D2166A1772}"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BC44F2F-1F56-4F08-A0EB-6E4C4B5C6042}"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09C0701-19A4-4F28-9B99-F7DB6B0CCBF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CBDF9BB-62A8-4AE7-82F7-83AD3EC5BD3E}" type="slidenum">
              <a:rPr lang="en-US" altLang="en-US"/>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737CDAC-4BC1-4D75-A6C5-EABA084297E4}"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5E1DEA-8B1B-412B-AAE8-DC6FCBFB2EA3}"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A57FC8C-E0D8-446D-891F-F7C0E8007B1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510676A-751E-4BAD-ABA7-21B4A3B98522}"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EDEB532-434C-4BA0-BD19-7D88A5D1F078}"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3C07622-48CA-415F-815D-4ACB9B8D1962}"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C0058BE-24A4-4FA4-BE4B-3AA0F79FEA8D}"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387691F6-0365-459E-861D-88A68E3439CD}"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3829705-5FDA-4406-8483-EF47C6DD96E5}"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1CD2559-E186-493B-8688-F5B23CF69C83}"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DDA40D3-BAA0-4E6D-B67C-6C56AA152EF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053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53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5053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15053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E7D59B7F-CA85-4579-8E80-C44E22B986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hemeOverride" Target="../theme/themeOverride10.xml"/><Relationship Id="rId4" Type="http://schemas.openxmlformats.org/officeDocument/2006/relationships/slide" Target="slide2.xml"/></Relationships>
</file>

<file path=ppt/slides/_rels/slide100.xml.rels><?xml version="1.0" encoding="UTF-8" standalone="yes"?>
<Relationships xmlns="http://schemas.openxmlformats.org/package/2006/relationships"><Relationship Id="rId3" Type="http://schemas.openxmlformats.org/officeDocument/2006/relationships/hyperlink" Target="http://periodic.lanl.gov/elements/69.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Thulium-Tm-69-element/" TargetMode="External"/><Relationship Id="rId4" Type="http://schemas.openxmlformats.org/officeDocument/2006/relationships/image" Target="../media/image1.wmf"/></Relationships>
</file>

<file path=ppt/slides/_rels/slide101.xml.rels><?xml version="1.0" encoding="UTF-8" standalone="yes"?>
<Relationships xmlns="http://schemas.openxmlformats.org/package/2006/relationships"><Relationship Id="rId3" Type="http://schemas.openxmlformats.org/officeDocument/2006/relationships/hyperlink" Target="http://periodic.lanl.gov/elements/70.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Ytterbium-Yb-70-element/" TargetMode="External"/><Relationship Id="rId4" Type="http://schemas.openxmlformats.org/officeDocument/2006/relationships/image" Target="../media/image1.wmf"/></Relationships>
</file>

<file path=ppt/slides/_rels/slide102.xml.rels><?xml version="1.0" encoding="UTF-8" standalone="yes"?>
<Relationships xmlns="http://schemas.openxmlformats.org/package/2006/relationships"><Relationship Id="rId3" Type="http://schemas.openxmlformats.org/officeDocument/2006/relationships/hyperlink" Target="http://periodic.lanl.gov/elements/71.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Lutetium-Lu-71-element/" TargetMode="External"/><Relationship Id="rId4" Type="http://schemas.openxmlformats.org/officeDocument/2006/relationships/image" Target="../media/image1.wmf"/></Relationships>
</file>

<file path=ppt/slides/_rels/slide103.xml.rels><?xml version="1.0" encoding="UTF-8" standalone="yes"?>
<Relationships xmlns="http://schemas.openxmlformats.org/package/2006/relationships"><Relationship Id="rId3" Type="http://schemas.openxmlformats.org/officeDocument/2006/relationships/hyperlink" Target="http://periodic.lanl.gov/elements/72.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Hafnium-Hf-72-element/" TargetMode="External"/><Relationship Id="rId4" Type="http://schemas.openxmlformats.org/officeDocument/2006/relationships/image" Target="../media/image1.wmf"/></Relationships>
</file>

<file path=ppt/slides/_rels/slide104.xml.rels><?xml version="1.0" encoding="UTF-8" standalone="yes"?>
<Relationships xmlns="http://schemas.openxmlformats.org/package/2006/relationships"><Relationship Id="rId3" Type="http://schemas.openxmlformats.org/officeDocument/2006/relationships/hyperlink" Target="http://periodic.lanl.gov/elements/73.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Tantalum-Ta-73-element/" TargetMode="External"/><Relationship Id="rId4" Type="http://schemas.openxmlformats.org/officeDocument/2006/relationships/image" Target="../media/image1.wmf"/></Relationships>
</file>

<file path=ppt/slides/_rels/slide105.xml.rels><?xml version="1.0" encoding="UTF-8" standalone="yes"?>
<Relationships xmlns="http://schemas.openxmlformats.org/package/2006/relationships"><Relationship Id="rId3" Type="http://schemas.openxmlformats.org/officeDocument/2006/relationships/hyperlink" Target="http://periodic.lanl.gov/elements/74.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Tungsten-W-74-element/" TargetMode="External"/><Relationship Id="rId4" Type="http://schemas.openxmlformats.org/officeDocument/2006/relationships/image" Target="../media/image1.wmf"/></Relationships>
</file>

<file path=ppt/slides/_rels/slide106.xml.rels><?xml version="1.0" encoding="UTF-8" standalone="yes"?>
<Relationships xmlns="http://schemas.openxmlformats.org/package/2006/relationships"><Relationship Id="rId3" Type="http://schemas.openxmlformats.org/officeDocument/2006/relationships/hyperlink" Target="http://periodic.lanl.gov/elements/75.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Rhenium-Re-75-element/" TargetMode="External"/><Relationship Id="rId4" Type="http://schemas.openxmlformats.org/officeDocument/2006/relationships/image" Target="../media/image1.wmf"/></Relationships>
</file>

<file path=ppt/slides/_rels/slide107.xml.rels><?xml version="1.0" encoding="UTF-8" standalone="yes"?>
<Relationships xmlns="http://schemas.openxmlformats.org/package/2006/relationships"><Relationship Id="rId3" Type="http://schemas.openxmlformats.org/officeDocument/2006/relationships/hyperlink" Target="http://periodic.lanl.gov/elements/76.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Osmium-Os-76-element/" TargetMode="External"/><Relationship Id="rId4" Type="http://schemas.openxmlformats.org/officeDocument/2006/relationships/image" Target="../media/image1.wmf"/></Relationships>
</file>

<file path=ppt/slides/_rels/slide108.xml.rels><?xml version="1.0" encoding="UTF-8" standalone="yes"?>
<Relationships xmlns="http://schemas.openxmlformats.org/package/2006/relationships"><Relationship Id="rId3" Type="http://schemas.openxmlformats.org/officeDocument/2006/relationships/hyperlink" Target="http://periodic.lanl.gov/elements/77.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Iridium-Ir-77-element/" TargetMode="External"/><Relationship Id="rId4" Type="http://schemas.openxmlformats.org/officeDocument/2006/relationships/image" Target="../media/image1.wmf"/></Relationships>
</file>

<file path=ppt/slides/_rels/slide109.xml.rels><?xml version="1.0" encoding="UTF-8" standalone="yes"?>
<Relationships xmlns="http://schemas.openxmlformats.org/package/2006/relationships"><Relationship Id="rId3" Type="http://schemas.openxmlformats.org/officeDocument/2006/relationships/hyperlink" Target="http://periodic.lanl.gov/elements/78.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Platinum-Pt-78-element/" TargetMode="Externa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11.xml"/><Relationship Id="rId4" Type="http://schemas.openxmlformats.org/officeDocument/2006/relationships/slide" Target="slide2.xml"/></Relationships>
</file>

<file path=ppt/slides/_rels/slide110.xml.rels><?xml version="1.0" encoding="UTF-8" standalone="yes"?>
<Relationships xmlns="http://schemas.openxmlformats.org/package/2006/relationships"><Relationship Id="rId3" Type="http://schemas.openxmlformats.org/officeDocument/2006/relationships/hyperlink" Target="http://periodic.lanl.gov/elements/79.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Gold-Au-79-element/" TargetMode="External"/><Relationship Id="rId4" Type="http://schemas.openxmlformats.org/officeDocument/2006/relationships/image" Target="../media/image1.wmf"/></Relationships>
</file>

<file path=ppt/slides/_rels/slide111.xml.rels><?xml version="1.0" encoding="UTF-8" standalone="yes"?>
<Relationships xmlns="http://schemas.openxmlformats.org/package/2006/relationships"><Relationship Id="rId3" Type="http://schemas.openxmlformats.org/officeDocument/2006/relationships/hyperlink" Target="http://periodic.lanl.gov/elements/80.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Mercury-Hg-80-element/" TargetMode="External"/><Relationship Id="rId4" Type="http://schemas.openxmlformats.org/officeDocument/2006/relationships/image" Target="../media/image1.wmf"/></Relationships>
</file>

<file path=ppt/slides/_rels/slide112.xml.rels><?xml version="1.0" encoding="UTF-8" standalone="yes"?>
<Relationships xmlns="http://schemas.openxmlformats.org/package/2006/relationships"><Relationship Id="rId3" Type="http://schemas.openxmlformats.org/officeDocument/2006/relationships/hyperlink" Target="http://periodic.lanl.gov/elements/81.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Thallium-Tl-81-element/" TargetMode="External"/><Relationship Id="rId4" Type="http://schemas.openxmlformats.org/officeDocument/2006/relationships/image" Target="../media/image1.wmf"/></Relationships>
</file>

<file path=ppt/slides/_rels/slide113.xml.rels><?xml version="1.0" encoding="UTF-8" standalone="yes"?>
<Relationships xmlns="http://schemas.openxmlformats.org/package/2006/relationships"><Relationship Id="rId3" Type="http://schemas.openxmlformats.org/officeDocument/2006/relationships/hyperlink" Target="http://periodic.lanl.gov/elements/82.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Lead-Pb-82-element/" TargetMode="External"/><Relationship Id="rId4" Type="http://schemas.openxmlformats.org/officeDocument/2006/relationships/image" Target="../media/image1.wmf"/></Relationships>
</file>

<file path=ppt/slides/_rels/slide114.xml.rels><?xml version="1.0" encoding="UTF-8" standalone="yes"?>
<Relationships xmlns="http://schemas.openxmlformats.org/package/2006/relationships"><Relationship Id="rId3" Type="http://schemas.openxmlformats.org/officeDocument/2006/relationships/hyperlink" Target="http://periodic.lanl.gov/elements/83.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Bismuth-Bi-83-element/" TargetMode="External"/><Relationship Id="rId4" Type="http://schemas.openxmlformats.org/officeDocument/2006/relationships/image" Target="../media/image1.wmf"/></Relationships>
</file>

<file path=ppt/slides/_rels/slide115.xml.rels><?xml version="1.0" encoding="UTF-8" standalone="yes"?>
<Relationships xmlns="http://schemas.openxmlformats.org/package/2006/relationships"><Relationship Id="rId3" Type="http://schemas.openxmlformats.org/officeDocument/2006/relationships/hyperlink" Target="http://periodic.lanl.gov/elements/84.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Polonium-Po-84-element/" TargetMode="External"/><Relationship Id="rId4" Type="http://schemas.openxmlformats.org/officeDocument/2006/relationships/image" Target="../media/image1.wmf"/></Relationships>
</file>

<file path=ppt/slides/_rels/slide116.xml.rels><?xml version="1.0" encoding="UTF-8" standalone="yes"?>
<Relationships xmlns="http://schemas.openxmlformats.org/package/2006/relationships"><Relationship Id="rId3" Type="http://schemas.openxmlformats.org/officeDocument/2006/relationships/hyperlink" Target="http://periodic.lanl.gov/elements/85.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Astatine-At-85-element/" TargetMode="External"/><Relationship Id="rId4" Type="http://schemas.openxmlformats.org/officeDocument/2006/relationships/image" Target="../media/image1.wmf"/></Relationships>
</file>

<file path=ppt/slides/_rels/slide1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Radon-Rn-86-element/" TargetMode="External"/><Relationship Id="rId1" Type="http://schemas.openxmlformats.org/officeDocument/2006/relationships/slideLayout" Target="../slideLayouts/slideLayout7.xml"/><Relationship Id="rId6" Type="http://schemas.openxmlformats.org/officeDocument/2006/relationships/slide" Target="slide144.xml"/><Relationship Id="rId5" Type="http://schemas.openxmlformats.org/officeDocument/2006/relationships/image" Target="../media/image1.wmf"/><Relationship Id="rId4" Type="http://schemas.openxmlformats.org/officeDocument/2006/relationships/hyperlink" Target="http://periodic.lanl.gov/elements/86.html" TargetMode="External"/></Relationships>
</file>

<file path=ppt/slides/_rels/slide118.xml.rels><?xml version="1.0" encoding="UTF-8" standalone="yes"?>
<Relationships xmlns="http://schemas.openxmlformats.org/package/2006/relationships"><Relationship Id="rId3" Type="http://schemas.openxmlformats.org/officeDocument/2006/relationships/hyperlink" Target="http://periodic.lanl.gov/elements/87.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Francium-Fr-87-element/" TargetMode="External"/><Relationship Id="rId4" Type="http://schemas.openxmlformats.org/officeDocument/2006/relationships/image" Target="../media/image1.wmf"/></Relationships>
</file>

<file path=ppt/slides/_rels/slide119.xml.rels><?xml version="1.0" encoding="UTF-8" standalone="yes"?>
<Relationships xmlns="http://schemas.openxmlformats.org/package/2006/relationships"><Relationship Id="rId3" Type="http://schemas.openxmlformats.org/officeDocument/2006/relationships/hyperlink" Target="http://periodic.lanl.gov/elements/88.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www.elementsdatabase.com/Radium-Ra-88-element/" TargetMode="External"/><Relationship Id="rId5" Type="http://schemas.openxmlformats.org/officeDocument/2006/relationships/slide" Target="slide143.x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hemeOverride" Target="../theme/themeOverride12.xml"/><Relationship Id="rId4" Type="http://schemas.openxmlformats.org/officeDocument/2006/relationships/slide" Target="slide2.xml"/></Relationships>
</file>

<file path=ppt/slides/_rels/slide1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Actinium-Ac-89-element/" TargetMode="External"/><Relationship Id="rId1" Type="http://schemas.openxmlformats.org/officeDocument/2006/relationships/slideLayout" Target="../slideLayouts/slideLayout7.xml"/><Relationship Id="rId5" Type="http://schemas.openxmlformats.org/officeDocument/2006/relationships/image" Target="../media/image1.wmf"/><Relationship Id="rId4" Type="http://schemas.openxmlformats.org/officeDocument/2006/relationships/hyperlink" Target="http://periodic.lanl.gov/elements/89.html" TargetMode="External"/></Relationships>
</file>

<file path=ppt/slides/_rels/slide121.xml.rels><?xml version="1.0" encoding="UTF-8" standalone="yes"?>
<Relationships xmlns="http://schemas.openxmlformats.org/package/2006/relationships"><Relationship Id="rId3" Type="http://schemas.openxmlformats.org/officeDocument/2006/relationships/hyperlink" Target="http://periodic.lanl.gov/elements/90.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Thorium-Th-90-element/" TargetMode="External"/><Relationship Id="rId4" Type="http://schemas.openxmlformats.org/officeDocument/2006/relationships/image" Target="../media/image1.wmf"/></Relationships>
</file>

<file path=ppt/slides/_rels/slide122.xml.rels><?xml version="1.0" encoding="UTF-8" standalone="yes"?>
<Relationships xmlns="http://schemas.openxmlformats.org/package/2006/relationships"><Relationship Id="rId3" Type="http://schemas.openxmlformats.org/officeDocument/2006/relationships/hyperlink" Target="http://periodic.lanl.gov/elements/91.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Protactinium-Pa-91-element/" TargetMode="External"/><Relationship Id="rId4" Type="http://schemas.openxmlformats.org/officeDocument/2006/relationships/image" Target="../media/image1.wmf"/></Relationships>
</file>

<file path=ppt/slides/_rels/slide123.xml.rels><?xml version="1.0" encoding="UTF-8" standalone="yes"?>
<Relationships xmlns="http://schemas.openxmlformats.org/package/2006/relationships"><Relationship Id="rId3" Type="http://schemas.openxmlformats.org/officeDocument/2006/relationships/hyperlink" Target="http://periodic.lanl.gov/elements/92.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Uranium-U-92-element/" TargetMode="External"/><Relationship Id="rId4" Type="http://schemas.openxmlformats.org/officeDocument/2006/relationships/image" Target="../media/image1.wmf"/></Relationships>
</file>

<file path=ppt/slides/_rels/slide124.xml.rels><?xml version="1.0" encoding="UTF-8" standalone="yes"?>
<Relationships xmlns="http://schemas.openxmlformats.org/package/2006/relationships"><Relationship Id="rId3" Type="http://schemas.openxmlformats.org/officeDocument/2006/relationships/hyperlink" Target="http://periodic.lanl.gov/elements/93.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Neptunium-Np-93-element/" TargetMode="External"/><Relationship Id="rId4" Type="http://schemas.openxmlformats.org/officeDocument/2006/relationships/image" Target="../media/image1.wmf"/></Relationships>
</file>

<file path=ppt/slides/_rels/slide125.xml.rels><?xml version="1.0" encoding="UTF-8" standalone="yes"?>
<Relationships xmlns="http://schemas.openxmlformats.org/package/2006/relationships"><Relationship Id="rId3" Type="http://schemas.openxmlformats.org/officeDocument/2006/relationships/hyperlink" Target="http://periodic.lanl.gov/elements/94.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Plutonium-Pu-94-element/" TargetMode="External"/><Relationship Id="rId4" Type="http://schemas.openxmlformats.org/officeDocument/2006/relationships/image" Target="../media/image1.wmf"/></Relationships>
</file>

<file path=ppt/slides/_rels/slide126.xml.rels><?xml version="1.0" encoding="UTF-8" standalone="yes"?>
<Relationships xmlns="http://schemas.openxmlformats.org/package/2006/relationships"><Relationship Id="rId3" Type="http://schemas.openxmlformats.org/officeDocument/2006/relationships/hyperlink" Target="http://periodic.lanl.gov/elements/95.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Americium-Am-95-element/" TargetMode="External"/><Relationship Id="rId4" Type="http://schemas.openxmlformats.org/officeDocument/2006/relationships/image" Target="../media/image1.wmf"/></Relationships>
</file>

<file path=ppt/slides/_rels/slide127.xml.rels><?xml version="1.0" encoding="UTF-8" standalone="yes"?>
<Relationships xmlns="http://schemas.openxmlformats.org/package/2006/relationships"><Relationship Id="rId3" Type="http://schemas.openxmlformats.org/officeDocument/2006/relationships/hyperlink" Target="http://periodic.lanl.gov/elements/96.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www.elementsdatabase.com/Curium-Cm-96-element/" TargetMode="External"/><Relationship Id="rId5" Type="http://schemas.openxmlformats.org/officeDocument/2006/relationships/slide" Target="slide142.xml"/><Relationship Id="rId4" Type="http://schemas.openxmlformats.org/officeDocument/2006/relationships/image" Target="../media/image1.wmf"/></Relationships>
</file>

<file path=ppt/slides/_rels/slide128.xml.rels><?xml version="1.0" encoding="UTF-8" standalone="yes"?>
<Relationships xmlns="http://schemas.openxmlformats.org/package/2006/relationships"><Relationship Id="rId3" Type="http://schemas.openxmlformats.org/officeDocument/2006/relationships/hyperlink" Target="http://periodic.lanl.gov/elements/97.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Berkelium-Bk-97-element/" TargetMode="External"/><Relationship Id="rId4" Type="http://schemas.openxmlformats.org/officeDocument/2006/relationships/image" Target="../media/image1.wmf"/></Relationships>
</file>

<file path=ppt/slides/_rels/slide129.xml.rels><?xml version="1.0" encoding="UTF-8" standalone="yes"?>
<Relationships xmlns="http://schemas.openxmlformats.org/package/2006/relationships"><Relationship Id="rId3" Type="http://schemas.openxmlformats.org/officeDocument/2006/relationships/hyperlink" Target="http://periodic.lanl.gov/elements/98.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Californium-Cf-98-element/" TargetMode="External"/><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hemeOverride" Target="../theme/themeOverride13.xml"/><Relationship Id="rId4" Type="http://schemas.openxmlformats.org/officeDocument/2006/relationships/slide" Target="slide2.xml"/></Relationships>
</file>

<file path=ppt/slides/_rels/slide130.xml.rels><?xml version="1.0" encoding="UTF-8" standalone="yes"?>
<Relationships xmlns="http://schemas.openxmlformats.org/package/2006/relationships"><Relationship Id="rId3" Type="http://schemas.openxmlformats.org/officeDocument/2006/relationships/hyperlink" Target="http://periodic.lanl.gov/elements/99.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Einsteinium-Es-99-element/" TargetMode="External"/><Relationship Id="rId4" Type="http://schemas.openxmlformats.org/officeDocument/2006/relationships/image" Target="../media/image1.wmf"/></Relationships>
</file>

<file path=ppt/slides/_rels/slide131.xml.rels><?xml version="1.0" encoding="UTF-8" standalone="yes"?>
<Relationships xmlns="http://schemas.openxmlformats.org/package/2006/relationships"><Relationship Id="rId3" Type="http://schemas.openxmlformats.org/officeDocument/2006/relationships/hyperlink" Target="http://periodic.lanl.gov/elements/100.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Fermium-Fm-100-element/" TargetMode="External"/><Relationship Id="rId4" Type="http://schemas.openxmlformats.org/officeDocument/2006/relationships/image" Target="../media/image1.wmf"/></Relationships>
</file>

<file path=ppt/slides/_rels/slide132.xml.rels><?xml version="1.0" encoding="UTF-8" standalone="yes"?>
<Relationships xmlns="http://schemas.openxmlformats.org/package/2006/relationships"><Relationship Id="rId3" Type="http://schemas.openxmlformats.org/officeDocument/2006/relationships/hyperlink" Target="http://periodic.lanl.gov/elements/101.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Mendelevium-Md-101-element/" TargetMode="External"/><Relationship Id="rId4" Type="http://schemas.openxmlformats.org/officeDocument/2006/relationships/image" Target="../media/image1.wmf"/></Relationships>
</file>

<file path=ppt/slides/_rels/slide133.xml.rels><?xml version="1.0" encoding="UTF-8" standalone="yes"?>
<Relationships xmlns="http://schemas.openxmlformats.org/package/2006/relationships"><Relationship Id="rId3" Type="http://schemas.openxmlformats.org/officeDocument/2006/relationships/hyperlink" Target="http://periodic.lanl.gov/elements/102.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www.elementsdatabase.com/Nobelium-No-102-element/" TargetMode="External"/><Relationship Id="rId5" Type="http://schemas.openxmlformats.org/officeDocument/2006/relationships/slide" Target="slide145.xml"/><Relationship Id="rId4" Type="http://schemas.openxmlformats.org/officeDocument/2006/relationships/image" Target="../media/image1.wmf"/></Relationships>
</file>

<file path=ppt/slides/_rels/slide134.xml.rels><?xml version="1.0" encoding="UTF-8" standalone="yes"?>
<Relationships xmlns="http://schemas.openxmlformats.org/package/2006/relationships"><Relationship Id="rId3" Type="http://schemas.openxmlformats.org/officeDocument/2006/relationships/hyperlink" Target="http://periodic.lanl.gov/elements/103.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Lawrencium-Lr-103-element/" TargetMode="External"/><Relationship Id="rId4" Type="http://schemas.openxmlformats.org/officeDocument/2006/relationships/image" Target="../media/image1.wmf"/></Relationships>
</file>

<file path=ppt/slides/_rels/slide135.xml.rels><?xml version="1.0" encoding="UTF-8" standalone="yes"?>
<Relationships xmlns="http://schemas.openxmlformats.org/package/2006/relationships"><Relationship Id="rId3" Type="http://schemas.openxmlformats.org/officeDocument/2006/relationships/hyperlink" Target="http://periodic.lanl.gov/elements/104.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Unnilquadium-Unq-104-element/" TargetMode="External"/><Relationship Id="rId4" Type="http://schemas.openxmlformats.org/officeDocument/2006/relationships/image" Target="../media/image1.wmf"/></Relationships>
</file>

<file path=ppt/slides/_rels/slide136.xml.rels><?xml version="1.0" encoding="UTF-8" standalone="yes"?>
<Relationships xmlns="http://schemas.openxmlformats.org/package/2006/relationships"><Relationship Id="rId3" Type="http://schemas.openxmlformats.org/officeDocument/2006/relationships/hyperlink" Target="http://periodic.lanl.gov/elements/105.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Unnilpentium-Unp-105-element/" TargetMode="External"/><Relationship Id="rId4" Type="http://schemas.openxmlformats.org/officeDocument/2006/relationships/image" Target="../media/image1.wmf"/></Relationships>
</file>

<file path=ppt/slides/_rels/slide137.xml.rels><?xml version="1.0" encoding="UTF-8" standalone="yes"?>
<Relationships xmlns="http://schemas.openxmlformats.org/package/2006/relationships"><Relationship Id="rId3" Type="http://schemas.openxmlformats.org/officeDocument/2006/relationships/hyperlink" Target="http://periodic.lanl.gov/elements/106.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www.elementsdatabase.com/Unnilhexium-na-106-element/" TargetMode="External"/><Relationship Id="rId5" Type="http://schemas.openxmlformats.org/officeDocument/2006/relationships/slide" Target="slide146.xml"/><Relationship Id="rId4" Type="http://schemas.openxmlformats.org/officeDocument/2006/relationships/image" Target="../media/image1.wmf"/></Relationships>
</file>

<file path=ppt/slides/_rels/slide138.xml.rels><?xml version="1.0" encoding="UTF-8" standalone="yes"?>
<Relationships xmlns="http://schemas.openxmlformats.org/package/2006/relationships"><Relationship Id="rId3" Type="http://schemas.openxmlformats.org/officeDocument/2006/relationships/hyperlink" Target="http://periodic.lanl.gov/elements/107.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Unnilseptium-na-107-element/" TargetMode="External"/><Relationship Id="rId4" Type="http://schemas.openxmlformats.org/officeDocument/2006/relationships/image" Target="../media/image1.wmf"/></Relationships>
</file>

<file path=ppt/slides/_rels/slide139.xml.rels><?xml version="1.0" encoding="UTF-8" standalone="yes"?>
<Relationships xmlns="http://schemas.openxmlformats.org/package/2006/relationships"><Relationship Id="rId3" Type="http://schemas.openxmlformats.org/officeDocument/2006/relationships/hyperlink" Target="http://periodic.lanl.gov/elements/108.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Unniloctium-Uno-108-element/" TargetMode="Externa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hemeOverride" Target="../theme/themeOverride14.xml"/><Relationship Id="rId4" Type="http://schemas.openxmlformats.org/officeDocument/2006/relationships/slide" Target="slide2.xml"/></Relationships>
</file>

<file path=ppt/slides/_rels/slide140.xml.rels><?xml version="1.0" encoding="UTF-8" standalone="yes"?>
<Relationships xmlns="http://schemas.openxmlformats.org/package/2006/relationships"><Relationship Id="rId3" Type="http://schemas.openxmlformats.org/officeDocument/2006/relationships/hyperlink" Target="http://periodic.lanl.gov/elements/109.html" TargetMode="External"/><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1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slide" Target="slide137.xml"/></Relationships>
</file>

<file path=ppt/slides/_rels/slide1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slide" Target="slide127.xml"/></Relationships>
</file>

<file path=ppt/slides/_rels/slide1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17.xml"/><Relationship Id="rId4" Type="http://schemas.openxmlformats.org/officeDocument/2006/relationships/slide" Target="slide119.xml"/></Relationships>
</file>

<file path=ppt/slides/_rels/slide1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7.xml"/><Relationship Id="rId6" Type="http://schemas.openxmlformats.org/officeDocument/2006/relationships/slide" Target="slide117.xml"/><Relationship Id="rId5" Type="http://schemas.openxmlformats.org/officeDocument/2006/relationships/image" Target="../media/image12.png"/><Relationship Id="rId4" Type="http://schemas.openxmlformats.org/officeDocument/2006/relationships/image" Target="../media/image11.png"/></Relationships>
</file>

<file path=ppt/slides/_rels/slide14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37.xml"/><Relationship Id="rId7" Type="http://schemas.openxmlformats.org/officeDocument/2006/relationships/image" Target="../media/image16.jpeg"/><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oleObject" Target="../embeddings/oleObject1.bin"/><Relationship Id="rId4" Type="http://schemas.openxmlformats.org/officeDocument/2006/relationships/audio" Target="../media/audio2.wav"/><Relationship Id="rId9" Type="http://schemas.openxmlformats.org/officeDocument/2006/relationships/slide" Target="slide133.xml"/></Relationships>
</file>

<file path=ppt/slides/_rels/slide1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slide" Target="slide137.xml"/></Relationships>
</file>

<file path=ppt/slides/_rels/slide1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slide" Target="slide45.xml"/><Relationship Id="rId5" Type="http://schemas.openxmlformats.org/officeDocument/2006/relationships/image" Target="../media/image21.jpeg"/><Relationship Id="rId4" Type="http://schemas.openxmlformats.org/officeDocument/2006/relationships/image" Target="../media/image20.jpeg"/></Relationships>
</file>

<file path=ppt/slides/_rels/slide14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40.xml"/><Relationship Id="rId1" Type="http://schemas.openxmlformats.org/officeDocument/2006/relationships/slideLayout" Target="../slideLayouts/slideLayout17.xml"/><Relationship Id="rId5" Type="http://schemas.openxmlformats.org/officeDocument/2006/relationships/slide" Target="slide43.xml"/><Relationship Id="rId4" Type="http://schemas.openxmlformats.org/officeDocument/2006/relationships/image" Target="../media/image22.gif"/></Relationships>
</file>

<file path=ppt/slides/_rels/slide14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17.xml"/><Relationship Id="rId4" Type="http://schemas.openxmlformats.org/officeDocument/2006/relationships/slide" Target="slide5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hemeOverride" Target="../theme/themeOverride15.xml"/><Relationship Id="rId4" Type="http://schemas.openxmlformats.org/officeDocument/2006/relationships/slide" Target="slide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7.xml"/></Relationships>
</file>

<file path=ppt/slides/_rels/slide1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5.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1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7.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8.xml"/><Relationship Id="rId1" Type="http://schemas.openxmlformats.org/officeDocument/2006/relationships/themeOverride" Target="../theme/themeOverride3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hemeOverride" Target="../theme/themeOverride16.xml"/><Relationship Id="rId4" Type="http://schemas.openxmlformats.org/officeDocument/2006/relationships/slide" Target="slide2.xml"/></Relationships>
</file>

<file path=ppt/slides/_rels/slide160.xml.rels><?xml version="1.0" encoding="UTF-8" standalone="yes"?>
<Relationships xmlns="http://schemas.openxmlformats.org/package/2006/relationships"><Relationship Id="rId26" Type="http://schemas.openxmlformats.org/officeDocument/2006/relationships/hyperlink" Target="http://www.elementsdatabase.com/Curium-Cm-96-element/" TargetMode="External"/><Relationship Id="rId21" Type="http://schemas.openxmlformats.org/officeDocument/2006/relationships/hyperlink" Target="http://www.elementsdatabase.com/Cerium-Ce-58-element/" TargetMode="External"/><Relationship Id="rId42" Type="http://schemas.openxmlformats.org/officeDocument/2006/relationships/hyperlink" Target="http://www.elementsdatabase.com/Indium-In-49-element/" TargetMode="External"/><Relationship Id="rId47" Type="http://schemas.openxmlformats.org/officeDocument/2006/relationships/hyperlink" Target="http://www.elementsdatabase.com/Lanthanum-La-57-element/" TargetMode="External"/><Relationship Id="rId63" Type="http://schemas.openxmlformats.org/officeDocument/2006/relationships/hyperlink" Target="http://www.elementsdatabase.com/Nitrogen-N-7-element/" TargetMode="External"/><Relationship Id="rId68" Type="http://schemas.openxmlformats.org/officeDocument/2006/relationships/hyperlink" Target="http://www.elementsdatabase.com/Phosphorus-P-15-element/" TargetMode="External"/><Relationship Id="rId84" Type="http://schemas.openxmlformats.org/officeDocument/2006/relationships/hyperlink" Target="http://www.elementsdatabase.com/Selenium-Se-34-element/" TargetMode="External"/><Relationship Id="rId89" Type="http://schemas.openxmlformats.org/officeDocument/2006/relationships/hyperlink" Target="http://www.elementsdatabase.com/Sulphur-S-16-element/" TargetMode="External"/><Relationship Id="rId112" Type="http://schemas.openxmlformats.org/officeDocument/2006/relationships/hyperlink" Target="file:///D:/../free-chemistry-physics-images.php" TargetMode="External"/><Relationship Id="rId16" Type="http://schemas.openxmlformats.org/officeDocument/2006/relationships/hyperlink" Target="http://www.elementsdatabase.com/Cadmium-Cd-48-element/" TargetMode="External"/><Relationship Id="rId107" Type="http://schemas.openxmlformats.org/officeDocument/2006/relationships/hyperlink" Target="http://www.elementsdatabase.com/Xenon-Xe-54-element/" TargetMode="External"/><Relationship Id="rId11" Type="http://schemas.openxmlformats.org/officeDocument/2006/relationships/hyperlink" Target="http://www.elementsdatabase.com/Berkelium-Bk-97-element/" TargetMode="External"/><Relationship Id="rId32" Type="http://schemas.openxmlformats.org/officeDocument/2006/relationships/hyperlink" Target="http://www.elementsdatabase.com/Fluorine-F-9-element/" TargetMode="External"/><Relationship Id="rId37" Type="http://schemas.openxmlformats.org/officeDocument/2006/relationships/hyperlink" Target="http://www.elementsdatabase.com/Gold-Au-79-element/" TargetMode="External"/><Relationship Id="rId53" Type="http://schemas.openxmlformats.org/officeDocument/2006/relationships/hyperlink" Target="http://www.elementsdatabase.com/Manganese-Mn-25-element/" TargetMode="External"/><Relationship Id="rId58" Type="http://schemas.openxmlformats.org/officeDocument/2006/relationships/hyperlink" Target="http://www.elementsdatabase.com/Neodymium-Nd-60-element/" TargetMode="External"/><Relationship Id="rId74" Type="http://schemas.openxmlformats.org/officeDocument/2006/relationships/hyperlink" Target="http://www.elementsdatabase.com/Promethium-Pm-61-element/" TargetMode="External"/><Relationship Id="rId79" Type="http://schemas.openxmlformats.org/officeDocument/2006/relationships/hyperlink" Target="http://www.elementsdatabase.com/Rhodium-Rh-45-element/" TargetMode="External"/><Relationship Id="rId102" Type="http://schemas.openxmlformats.org/officeDocument/2006/relationships/hyperlink" Target="http://www.elementsdatabase.com/Unnilpentium-Unp-105-element/" TargetMode="External"/><Relationship Id="rId5" Type="http://schemas.openxmlformats.org/officeDocument/2006/relationships/hyperlink" Target="http://www.elementsdatabase.com/Americium-Am-95-element/" TargetMode="External"/><Relationship Id="rId90" Type="http://schemas.openxmlformats.org/officeDocument/2006/relationships/hyperlink" Target="http://www.elementsdatabase.com/Tantalum-Ta-73-element/" TargetMode="External"/><Relationship Id="rId95" Type="http://schemas.openxmlformats.org/officeDocument/2006/relationships/hyperlink" Target="http://www.elementsdatabase.com/Thorium-Th-90-element/" TargetMode="External"/><Relationship Id="rId22" Type="http://schemas.openxmlformats.org/officeDocument/2006/relationships/hyperlink" Target="http://www.elementsdatabase.com/Chlorine-Cl-17-element/" TargetMode="External"/><Relationship Id="rId27" Type="http://schemas.openxmlformats.org/officeDocument/2006/relationships/hyperlink" Target="http://www.elementsdatabase.com/Dysprosium-Dy-66-element/" TargetMode="External"/><Relationship Id="rId43" Type="http://schemas.openxmlformats.org/officeDocument/2006/relationships/hyperlink" Target="http://www.elementsdatabase.com/Iodine-I-53-element/" TargetMode="External"/><Relationship Id="rId48" Type="http://schemas.openxmlformats.org/officeDocument/2006/relationships/hyperlink" Target="http://www.elementsdatabase.com/Lawrencium-Lr-103-element/" TargetMode="External"/><Relationship Id="rId64" Type="http://schemas.openxmlformats.org/officeDocument/2006/relationships/hyperlink" Target="http://www.elementsdatabase.com/Nobelium-No-102-element/" TargetMode="External"/><Relationship Id="rId69" Type="http://schemas.openxmlformats.org/officeDocument/2006/relationships/hyperlink" Target="http://www.elementsdatabase.com/Platinum-Pt-78-element/" TargetMode="External"/><Relationship Id="rId113" Type="http://schemas.openxmlformats.org/officeDocument/2006/relationships/hyperlink" Target="file:///D:/PowerPoint%202006/Period%20Word/2pertable.xls" TargetMode="External"/><Relationship Id="rId80" Type="http://schemas.openxmlformats.org/officeDocument/2006/relationships/hyperlink" Target="http://www.elementsdatabase.com/Rubidium-Rb-37-element/" TargetMode="External"/><Relationship Id="rId85" Type="http://schemas.openxmlformats.org/officeDocument/2006/relationships/hyperlink" Target="http://www.elementsdatabase.com/Silicon-Si-14-element/" TargetMode="External"/><Relationship Id="rId12" Type="http://schemas.openxmlformats.org/officeDocument/2006/relationships/hyperlink" Target="file:///D:/../Beryllium-Be-4-element/" TargetMode="External"/><Relationship Id="rId17" Type="http://schemas.openxmlformats.org/officeDocument/2006/relationships/hyperlink" Target="http://www.elementsdatabase.com/Caesium-Cs-55-element/" TargetMode="External"/><Relationship Id="rId33" Type="http://schemas.openxmlformats.org/officeDocument/2006/relationships/hyperlink" Target="http://www.elementsdatabase.com/Francium-Fr-87-element/" TargetMode="External"/><Relationship Id="rId38" Type="http://schemas.openxmlformats.org/officeDocument/2006/relationships/hyperlink" Target="http://www.elementsdatabase.com/Hafnium-Hf-72-element/" TargetMode="External"/><Relationship Id="rId59" Type="http://schemas.openxmlformats.org/officeDocument/2006/relationships/hyperlink" Target="http://www.elementsdatabase.com/Neon-Ne-10-element/" TargetMode="External"/><Relationship Id="rId103" Type="http://schemas.openxmlformats.org/officeDocument/2006/relationships/hyperlink" Target="http://www.elementsdatabase.com/Unnilquadium-Unq-104-element/" TargetMode="External"/><Relationship Id="rId108" Type="http://schemas.openxmlformats.org/officeDocument/2006/relationships/hyperlink" Target="http://www.elementsdatabase.com/Ytterbium-Yb-70-element/" TargetMode="External"/><Relationship Id="rId54" Type="http://schemas.openxmlformats.org/officeDocument/2006/relationships/hyperlink" Target="http://www.elementsdatabase.com/Meitnerium-Mt-109-element/" TargetMode="External"/><Relationship Id="rId70" Type="http://schemas.openxmlformats.org/officeDocument/2006/relationships/hyperlink" Target="http://www.elementsdatabase.com/Plutonium-Pu-94-element/" TargetMode="External"/><Relationship Id="rId75" Type="http://schemas.openxmlformats.org/officeDocument/2006/relationships/hyperlink" Target="http://www.elementsdatabase.com/Protactinium-Pa-91-element/" TargetMode="External"/><Relationship Id="rId91" Type="http://schemas.openxmlformats.org/officeDocument/2006/relationships/hyperlink" Target="http://www.elementsdatabase.com/Technetium-Tc-43-element/" TargetMode="External"/><Relationship Id="rId96" Type="http://schemas.openxmlformats.org/officeDocument/2006/relationships/hyperlink" Target="http://www.elementsdatabase.com/Thulium-Tm-69-element/" TargetMode="External"/><Relationship Id="rId1" Type="http://schemas.openxmlformats.org/officeDocument/2006/relationships/slideLayout" Target="../slideLayouts/slideLayout18.xml"/><Relationship Id="rId6" Type="http://schemas.openxmlformats.org/officeDocument/2006/relationships/hyperlink" Target="http://www.elementsdatabase.com/Antimony-Sb-51-element/" TargetMode="External"/><Relationship Id="rId15" Type="http://schemas.openxmlformats.org/officeDocument/2006/relationships/hyperlink" Target="http://www.elementsdatabase.com/Bromine-Br-35-element/" TargetMode="External"/><Relationship Id="rId23" Type="http://schemas.openxmlformats.org/officeDocument/2006/relationships/hyperlink" Target="http://www.elementsdatabase.com/Chromium-Cr-24-element/" TargetMode="External"/><Relationship Id="rId28" Type="http://schemas.openxmlformats.org/officeDocument/2006/relationships/hyperlink" Target="http://www.elementsdatabase.com/Einsteinium-Es-99-element/" TargetMode="External"/><Relationship Id="rId36" Type="http://schemas.openxmlformats.org/officeDocument/2006/relationships/hyperlink" Target="http://www.elementsdatabase.com/Germanium-Ge-32-element/" TargetMode="External"/><Relationship Id="rId49" Type="http://schemas.openxmlformats.org/officeDocument/2006/relationships/hyperlink" Target="http://www.elementsdatabase.com/Lead-Pb-82-element/" TargetMode="External"/><Relationship Id="rId57" Type="http://schemas.openxmlformats.org/officeDocument/2006/relationships/hyperlink" Target="http://www.elementsdatabase.com/Molybdenum-Mo-42-element/" TargetMode="External"/><Relationship Id="rId106" Type="http://schemas.openxmlformats.org/officeDocument/2006/relationships/hyperlink" Target="http://www.elementsdatabase.com/Vanadium-V-23-element/" TargetMode="External"/><Relationship Id="rId10" Type="http://schemas.openxmlformats.org/officeDocument/2006/relationships/hyperlink" Target="http://www.elementsdatabase.com/Barium-Ba-56-element/" TargetMode="External"/><Relationship Id="rId31" Type="http://schemas.openxmlformats.org/officeDocument/2006/relationships/hyperlink" Target="http://www.elementsdatabase.com/Fermium-Fm-100-element/" TargetMode="External"/><Relationship Id="rId44" Type="http://schemas.openxmlformats.org/officeDocument/2006/relationships/hyperlink" Target="http://www.elementsdatabase.com/Iridium-Ir-77-element/" TargetMode="External"/><Relationship Id="rId52" Type="http://schemas.openxmlformats.org/officeDocument/2006/relationships/hyperlink" Target="http://www.elementsdatabase.com/Magnesium-Mg-12-element/" TargetMode="External"/><Relationship Id="rId60" Type="http://schemas.openxmlformats.org/officeDocument/2006/relationships/hyperlink" Target="http://www.elementsdatabase.com/Neptunium-Np-93-element/" TargetMode="External"/><Relationship Id="rId65" Type="http://schemas.openxmlformats.org/officeDocument/2006/relationships/hyperlink" Target="http://www.elementsdatabase.com/Osmium-Os-76-element/" TargetMode="External"/><Relationship Id="rId73" Type="http://schemas.openxmlformats.org/officeDocument/2006/relationships/hyperlink" Target="http://www.elementsdatabase.com/Praseodymium-Pr-59-element/" TargetMode="External"/><Relationship Id="rId78" Type="http://schemas.openxmlformats.org/officeDocument/2006/relationships/hyperlink" Target="http://www.elementsdatabase.com/Rhenium-Re-75-element/" TargetMode="External"/><Relationship Id="rId81" Type="http://schemas.openxmlformats.org/officeDocument/2006/relationships/hyperlink" Target="http://www.elementsdatabase.com/Ruthenium-Ru-44-element/" TargetMode="External"/><Relationship Id="rId86" Type="http://schemas.openxmlformats.org/officeDocument/2006/relationships/hyperlink" Target="http://www.elementsdatabase.com/Silver-Ag-47-element/" TargetMode="External"/><Relationship Id="rId94" Type="http://schemas.openxmlformats.org/officeDocument/2006/relationships/hyperlink" Target="http://www.elementsdatabase.com/Thallium-Tl-81-element/" TargetMode="External"/><Relationship Id="rId99" Type="http://schemas.openxmlformats.org/officeDocument/2006/relationships/hyperlink" Target="http://www.elementsdatabase.com/Tungsten-W-74-element/" TargetMode="External"/><Relationship Id="rId101" Type="http://schemas.openxmlformats.org/officeDocument/2006/relationships/hyperlink" Target="http://www.elementsdatabase.com/Unniloctium-Uno-108-element/" TargetMode="External"/><Relationship Id="rId4" Type="http://schemas.openxmlformats.org/officeDocument/2006/relationships/hyperlink" Target="http://www.elementsdatabase.com/Aluminum-Al-13-element/" TargetMode="External"/><Relationship Id="rId9" Type="http://schemas.openxmlformats.org/officeDocument/2006/relationships/hyperlink" Target="http://www.elementsdatabase.com/Astatine-At-85-element/" TargetMode="External"/><Relationship Id="rId13" Type="http://schemas.openxmlformats.org/officeDocument/2006/relationships/hyperlink" Target="http://www.elementsdatabase.com/Bismuth-Bi-83-element/" TargetMode="External"/><Relationship Id="rId18" Type="http://schemas.openxmlformats.org/officeDocument/2006/relationships/hyperlink" Target="http://www.elementsdatabase.com/Calcium-Ca-20-element/" TargetMode="External"/><Relationship Id="rId39" Type="http://schemas.openxmlformats.org/officeDocument/2006/relationships/hyperlink" Target="http://www.elementsdatabase.com/Helium-He-2-element/" TargetMode="External"/><Relationship Id="rId109" Type="http://schemas.openxmlformats.org/officeDocument/2006/relationships/hyperlink" Target="http://www.elementsdatabase.com/Yttrium-Y-39-element/" TargetMode="External"/><Relationship Id="rId34" Type="http://schemas.openxmlformats.org/officeDocument/2006/relationships/hyperlink" Target="http://www.elementsdatabase.com/Gadolinium-Gd-64-element/" TargetMode="External"/><Relationship Id="rId50" Type="http://schemas.openxmlformats.org/officeDocument/2006/relationships/hyperlink" Target="http://www.elementsdatabase.com/Lithium-Li-3-element/" TargetMode="External"/><Relationship Id="rId55" Type="http://schemas.openxmlformats.org/officeDocument/2006/relationships/hyperlink" Target="http://www.elementsdatabase.com/Mendelevium-Md-101-element/" TargetMode="External"/><Relationship Id="rId76" Type="http://schemas.openxmlformats.org/officeDocument/2006/relationships/hyperlink" Target="http://www.elementsdatabase.com/Radium-Ra-88-element/" TargetMode="External"/><Relationship Id="rId97" Type="http://schemas.openxmlformats.org/officeDocument/2006/relationships/hyperlink" Target="http://www.elementsdatabase.com/Tin-Sn-50-element/" TargetMode="External"/><Relationship Id="rId104" Type="http://schemas.openxmlformats.org/officeDocument/2006/relationships/hyperlink" Target="http://www.elementsdatabase.com/Unnilseptium-na-107-element/" TargetMode="External"/><Relationship Id="rId7" Type="http://schemas.openxmlformats.org/officeDocument/2006/relationships/hyperlink" Target="http://www.elementsdatabase.com/Argon-Ar-18-element/" TargetMode="External"/><Relationship Id="rId71" Type="http://schemas.openxmlformats.org/officeDocument/2006/relationships/hyperlink" Target="http://www.elementsdatabase.com/Polonium-Po-84-element/" TargetMode="External"/><Relationship Id="rId92" Type="http://schemas.openxmlformats.org/officeDocument/2006/relationships/hyperlink" Target="http://www.elementsdatabase.com/Tellurium-Te-52-element/" TargetMode="External"/><Relationship Id="rId2" Type="http://schemas.openxmlformats.org/officeDocument/2006/relationships/hyperlink" Target="http://www.elementsdatabase.com/" TargetMode="External"/><Relationship Id="rId29" Type="http://schemas.openxmlformats.org/officeDocument/2006/relationships/hyperlink" Target="http://www.elementsdatabase.com/Erbium-Er-68-element/" TargetMode="External"/><Relationship Id="rId24" Type="http://schemas.openxmlformats.org/officeDocument/2006/relationships/hyperlink" Target="http://www.elementsdatabase.com/Cobalt-Co-27-element/" TargetMode="External"/><Relationship Id="rId40" Type="http://schemas.openxmlformats.org/officeDocument/2006/relationships/hyperlink" Target="http://www.elementsdatabase.com/Holmium-Ho-67-element/" TargetMode="External"/><Relationship Id="rId45" Type="http://schemas.openxmlformats.org/officeDocument/2006/relationships/hyperlink" Target="http://www.elementsdatabase.com/Iron-Fe-26-element/" TargetMode="External"/><Relationship Id="rId66" Type="http://schemas.openxmlformats.org/officeDocument/2006/relationships/hyperlink" Target="http://www.elementsdatabase.com/Oxygen-O-8-element/" TargetMode="External"/><Relationship Id="rId87" Type="http://schemas.openxmlformats.org/officeDocument/2006/relationships/hyperlink" Target="http://www.elementsdatabase.com/Sodium-Na-11-element/" TargetMode="External"/><Relationship Id="rId110" Type="http://schemas.openxmlformats.org/officeDocument/2006/relationships/hyperlink" Target="http://www.elementsdatabase.com/Zinc-Zn-30-element/" TargetMode="External"/><Relationship Id="rId61" Type="http://schemas.openxmlformats.org/officeDocument/2006/relationships/hyperlink" Target="http://www.elementsdatabase.com/Nickel-Ni-28-element/" TargetMode="External"/><Relationship Id="rId82" Type="http://schemas.openxmlformats.org/officeDocument/2006/relationships/hyperlink" Target="http://www.elementsdatabase.com/Samarium-Sm-62-element/" TargetMode="External"/><Relationship Id="rId19" Type="http://schemas.openxmlformats.org/officeDocument/2006/relationships/hyperlink" Target="http://www.elementsdatabase.com/Californium-Cf-98-element/" TargetMode="External"/><Relationship Id="rId14" Type="http://schemas.openxmlformats.org/officeDocument/2006/relationships/hyperlink" Target="http://www.elementsdatabase.com/Boron-B-5-element/" TargetMode="External"/><Relationship Id="rId30" Type="http://schemas.openxmlformats.org/officeDocument/2006/relationships/hyperlink" Target="http://www.elementsdatabase.com/Europium-Eu-63-element/" TargetMode="External"/><Relationship Id="rId35" Type="http://schemas.openxmlformats.org/officeDocument/2006/relationships/hyperlink" Target="http://www.elementsdatabase.com/Gallium-Ga-31-element/" TargetMode="External"/><Relationship Id="rId56" Type="http://schemas.openxmlformats.org/officeDocument/2006/relationships/hyperlink" Target="http://www.elementsdatabase.com/Mercury-Hg-80-element/" TargetMode="External"/><Relationship Id="rId77" Type="http://schemas.openxmlformats.org/officeDocument/2006/relationships/hyperlink" Target="http://www.elementsdatabase.com/Radon-Rn-86-element/" TargetMode="External"/><Relationship Id="rId100" Type="http://schemas.openxmlformats.org/officeDocument/2006/relationships/hyperlink" Target="http://www.elementsdatabase.com/Unnilhexium-na-106-element/" TargetMode="External"/><Relationship Id="rId105" Type="http://schemas.openxmlformats.org/officeDocument/2006/relationships/hyperlink" Target="http://www.elementsdatabase.com/Uranium-U-92-element/" TargetMode="External"/><Relationship Id="rId8" Type="http://schemas.openxmlformats.org/officeDocument/2006/relationships/hyperlink" Target="http://www.elementsdatabase.com/Arsenic-As-33-element/" TargetMode="External"/><Relationship Id="rId51" Type="http://schemas.openxmlformats.org/officeDocument/2006/relationships/hyperlink" Target="http://www.elementsdatabase.com/Lutetium-Lu-71-element/" TargetMode="External"/><Relationship Id="rId72" Type="http://schemas.openxmlformats.org/officeDocument/2006/relationships/hyperlink" Target="http://www.elementsdatabase.com/Potassium-K-19-element/" TargetMode="External"/><Relationship Id="rId93" Type="http://schemas.openxmlformats.org/officeDocument/2006/relationships/hyperlink" Target="http://www.elementsdatabase.com/Terbium-Tb-65-element/" TargetMode="External"/><Relationship Id="rId98" Type="http://schemas.openxmlformats.org/officeDocument/2006/relationships/hyperlink" Target="http://www.elementsdatabase.com/Titanium-Ti-22-element/" TargetMode="External"/><Relationship Id="rId3" Type="http://schemas.openxmlformats.org/officeDocument/2006/relationships/hyperlink" Target="http://www.elementsdatabase.com/Actinium-Ac-89-element/" TargetMode="External"/><Relationship Id="rId25" Type="http://schemas.openxmlformats.org/officeDocument/2006/relationships/hyperlink" Target="http://www.elementsdatabase.com/Copper-Cu-29-element/" TargetMode="External"/><Relationship Id="rId46" Type="http://schemas.openxmlformats.org/officeDocument/2006/relationships/hyperlink" Target="http://www.elementsdatabase.com/Krypton-Kr-36-element/" TargetMode="External"/><Relationship Id="rId67" Type="http://schemas.openxmlformats.org/officeDocument/2006/relationships/hyperlink" Target="http://www.elementsdatabase.com/Palladium-Pd-46-element/" TargetMode="External"/><Relationship Id="rId20" Type="http://schemas.openxmlformats.org/officeDocument/2006/relationships/hyperlink" Target="http://www.elementsdatabase.com/Carbon-C-6-element/" TargetMode="External"/><Relationship Id="rId41" Type="http://schemas.openxmlformats.org/officeDocument/2006/relationships/hyperlink" Target="http://www.elementsdatabase.com/Hydrogen-H-1-element/" TargetMode="External"/><Relationship Id="rId62" Type="http://schemas.openxmlformats.org/officeDocument/2006/relationships/hyperlink" Target="http://www.elementsdatabase.com/Niobium-Nb-41-element/" TargetMode="External"/><Relationship Id="rId83" Type="http://schemas.openxmlformats.org/officeDocument/2006/relationships/hyperlink" Target="http://www.elementsdatabase.com/Scandium-Sc-21-element/" TargetMode="External"/><Relationship Id="rId88" Type="http://schemas.openxmlformats.org/officeDocument/2006/relationships/hyperlink" Target="http://www.elementsdatabase.com/Strontium-Sr-38-element/" TargetMode="External"/><Relationship Id="rId111" Type="http://schemas.openxmlformats.org/officeDocument/2006/relationships/hyperlink" Target="http://www.elementsdatabase.com/Zirconium-Zr-40-element/" TargetMode="External"/></Relationships>
</file>

<file path=ppt/slides/_rels/slide161.xml.rels><?xml version="1.0" encoding="UTF-8" standalone="yes"?>
<Relationships xmlns="http://schemas.openxmlformats.org/package/2006/relationships"><Relationship Id="rId3" Type="http://schemas.openxmlformats.org/officeDocument/2006/relationships/hyperlink" Target="http://www.chemsoc.org/viselements/pages/pertable_j.htm" TargetMode="External"/><Relationship Id="rId7" Type="http://schemas.openxmlformats.org/officeDocument/2006/relationships/hyperlink" Target="http://www.unit5.org/chemistry" TargetMode="External"/><Relationship Id="rId2" Type="http://schemas.openxmlformats.org/officeDocument/2006/relationships/slideLayout" Target="../slideLayouts/slideLayout1.xml"/><Relationship Id="rId1" Type="http://schemas.openxmlformats.org/officeDocument/2006/relationships/themeOverride" Target="../theme/themeOverride33.xml"/><Relationship Id="rId6" Type="http://schemas.openxmlformats.org/officeDocument/2006/relationships/hyperlink" Target="mailto:bylesb@internet4classrooms.com" TargetMode="External"/><Relationship Id="rId5" Type="http://schemas.openxmlformats.org/officeDocument/2006/relationships/hyperlink" Target="http://www.elementsdatabase.com/" TargetMode="External"/><Relationship Id="rId4" Type="http://schemas.openxmlformats.org/officeDocument/2006/relationships/hyperlink" Target="http://www.chemicalelements.com/"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hemeOverride" Target="../theme/themeOverride17.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hemeOverride" Target="../theme/themeOverride18.xml"/><Relationship Id="rId5" Type="http://schemas.openxmlformats.org/officeDocument/2006/relationships/slide" Target="slide2.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hemeOverride" Target="../theme/themeOverride1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26" Type="http://schemas.openxmlformats.org/officeDocument/2006/relationships/slide" Target="slide93.xml"/><Relationship Id="rId21" Type="http://schemas.openxmlformats.org/officeDocument/2006/relationships/slide" Target="slide98.xml"/><Relationship Id="rId42" Type="http://schemas.openxmlformats.org/officeDocument/2006/relationships/slide" Target="slide48.xml"/><Relationship Id="rId47" Type="http://schemas.openxmlformats.org/officeDocument/2006/relationships/slide" Target="slide65.xml"/><Relationship Id="rId63" Type="http://schemas.openxmlformats.org/officeDocument/2006/relationships/slide" Target="slide135.xml"/><Relationship Id="rId68" Type="http://schemas.openxmlformats.org/officeDocument/2006/relationships/slide" Target="slide106.xml"/><Relationship Id="rId84" Type="http://schemas.openxmlformats.org/officeDocument/2006/relationships/slide" Target="slide110.xml"/><Relationship Id="rId89" Type="http://schemas.openxmlformats.org/officeDocument/2006/relationships/slide" Target="slide36.xml"/><Relationship Id="rId112" Type="http://schemas.openxmlformats.org/officeDocument/2006/relationships/slide" Target="slide52.xml"/><Relationship Id="rId16" Type="http://schemas.openxmlformats.org/officeDocument/2006/relationships/slide" Target="slide121.xml"/><Relationship Id="rId107" Type="http://schemas.openxmlformats.org/officeDocument/2006/relationships/slide" Target="slide69.xml"/><Relationship Id="rId11" Type="http://schemas.openxmlformats.org/officeDocument/2006/relationships/slide" Target="slide126.xml"/><Relationship Id="rId32" Type="http://schemas.openxmlformats.org/officeDocument/2006/relationships/slide" Target="slide57.xml"/><Relationship Id="rId37" Type="http://schemas.openxmlformats.org/officeDocument/2006/relationships/slide" Target="slide139.xml"/><Relationship Id="rId53" Type="http://schemas.openxmlformats.org/officeDocument/2006/relationships/slide" Target="slide64.xml"/><Relationship Id="rId58" Type="http://schemas.openxmlformats.org/officeDocument/2006/relationships/slide" Target="slide104.xml"/><Relationship Id="rId74" Type="http://schemas.openxmlformats.org/officeDocument/2006/relationships/slide" Target="slide72.xml"/><Relationship Id="rId79" Type="http://schemas.openxmlformats.org/officeDocument/2006/relationships/slide" Target="slide42.xml"/><Relationship Id="rId102" Type="http://schemas.openxmlformats.org/officeDocument/2006/relationships/slide" Target="slide70.xml"/><Relationship Id="rId5" Type="http://schemas.openxmlformats.org/officeDocument/2006/relationships/slide" Target="slide132.xml"/><Relationship Id="rId90" Type="http://schemas.openxmlformats.org/officeDocument/2006/relationships/slide" Target="slide44.xml"/><Relationship Id="rId95" Type="http://schemas.openxmlformats.org/officeDocument/2006/relationships/slide" Target="slide81.xml"/><Relationship Id="rId22" Type="http://schemas.openxmlformats.org/officeDocument/2006/relationships/slide" Target="slide97.xml"/><Relationship Id="rId27" Type="http://schemas.openxmlformats.org/officeDocument/2006/relationships/slide" Target="slide92.xml"/><Relationship Id="rId43" Type="http://schemas.openxmlformats.org/officeDocument/2006/relationships/slide" Target="slide40.xml"/><Relationship Id="rId48" Type="http://schemas.openxmlformats.org/officeDocument/2006/relationships/slide" Target="slide39.xml"/><Relationship Id="rId64" Type="http://schemas.openxmlformats.org/officeDocument/2006/relationships/slide" Target="slide120.xml"/><Relationship Id="rId69" Type="http://schemas.openxmlformats.org/officeDocument/2006/relationships/slide" Target="slide107.xml"/><Relationship Id="rId113" Type="http://schemas.openxmlformats.org/officeDocument/2006/relationships/slide" Target="slide2.xml"/><Relationship Id="rId80" Type="http://schemas.openxmlformats.org/officeDocument/2006/relationships/slide" Target="slide50.xml"/><Relationship Id="rId85" Type="http://schemas.openxmlformats.org/officeDocument/2006/relationships/slide" Target="slide79.xml"/><Relationship Id="rId12" Type="http://schemas.openxmlformats.org/officeDocument/2006/relationships/slide" Target="slide125.xml"/><Relationship Id="rId17" Type="http://schemas.openxmlformats.org/officeDocument/2006/relationships/slide" Target="slide102.xml"/><Relationship Id="rId33" Type="http://schemas.openxmlformats.org/officeDocument/2006/relationships/slide" Target="slide41.xml"/><Relationship Id="rId38" Type="http://schemas.openxmlformats.org/officeDocument/2006/relationships/slide" Target="slide117.xml"/><Relationship Id="rId59" Type="http://schemas.openxmlformats.org/officeDocument/2006/relationships/slide" Target="slide111.xml"/><Relationship Id="rId103" Type="http://schemas.openxmlformats.org/officeDocument/2006/relationships/slide" Target="slide59.xml"/><Relationship Id="rId108" Type="http://schemas.openxmlformats.org/officeDocument/2006/relationships/slide" Target="slide87.xml"/><Relationship Id="rId54" Type="http://schemas.openxmlformats.org/officeDocument/2006/relationships/slide" Target="slide38.xml"/><Relationship Id="rId70" Type="http://schemas.openxmlformats.org/officeDocument/2006/relationships/slide" Target="slide108.xml"/><Relationship Id="rId75" Type="http://schemas.openxmlformats.org/officeDocument/2006/relationships/slide" Target="slide34.xml"/><Relationship Id="rId91" Type="http://schemas.openxmlformats.org/officeDocument/2006/relationships/slide" Target="slide47.xml"/><Relationship Id="rId96" Type="http://schemas.openxmlformats.org/officeDocument/2006/relationships/slide" Target="slide112.xml"/><Relationship Id="rId1" Type="http://schemas.openxmlformats.org/officeDocument/2006/relationships/themeOverride" Target="../theme/themeOverride2.xml"/><Relationship Id="rId6" Type="http://schemas.openxmlformats.org/officeDocument/2006/relationships/slide" Target="slide131.xml"/><Relationship Id="rId15" Type="http://schemas.openxmlformats.org/officeDocument/2006/relationships/slide" Target="slide122.xml"/><Relationship Id="rId23" Type="http://schemas.openxmlformats.org/officeDocument/2006/relationships/slide" Target="slide96.xml"/><Relationship Id="rId28" Type="http://schemas.openxmlformats.org/officeDocument/2006/relationships/slide" Target="slide91.xml"/><Relationship Id="rId36" Type="http://schemas.openxmlformats.org/officeDocument/2006/relationships/slide" Target="slide85.xml"/><Relationship Id="rId49" Type="http://schemas.openxmlformats.org/officeDocument/2006/relationships/slide" Target="slide55.xml"/><Relationship Id="rId57" Type="http://schemas.openxmlformats.org/officeDocument/2006/relationships/slide" Target="slide74.xml"/><Relationship Id="rId106" Type="http://schemas.openxmlformats.org/officeDocument/2006/relationships/slide" Target="slide51.xml"/><Relationship Id="rId114" Type="http://schemas.openxmlformats.org/officeDocument/2006/relationships/hyperlink" Target="file:///D:/PowerPoint%202006/Period%20Word/PhysicalData.doc" TargetMode="External"/><Relationship Id="rId10" Type="http://schemas.openxmlformats.org/officeDocument/2006/relationships/slide" Target="slide127.xml"/><Relationship Id="rId31" Type="http://schemas.openxmlformats.org/officeDocument/2006/relationships/slide" Target="slide33.xml"/><Relationship Id="rId44" Type="http://schemas.openxmlformats.org/officeDocument/2006/relationships/slide" Target="slide56.xml"/><Relationship Id="rId52" Type="http://schemas.openxmlformats.org/officeDocument/2006/relationships/slide" Target="slide82.xml"/><Relationship Id="rId60" Type="http://schemas.openxmlformats.org/officeDocument/2006/relationships/slide" Target="slide140.xml"/><Relationship Id="rId65" Type="http://schemas.openxmlformats.org/officeDocument/2006/relationships/slide" Target="slide88.xml"/><Relationship Id="rId73" Type="http://schemas.openxmlformats.org/officeDocument/2006/relationships/slide" Target="slide73.xml"/><Relationship Id="rId78" Type="http://schemas.openxmlformats.org/officeDocument/2006/relationships/slide" Target="slide32.xml"/><Relationship Id="rId81" Type="http://schemas.openxmlformats.org/officeDocument/2006/relationships/slide" Target="slide68.xml"/><Relationship Id="rId86" Type="http://schemas.openxmlformats.org/officeDocument/2006/relationships/slide" Target="slide61.xml"/><Relationship Id="rId94" Type="http://schemas.openxmlformats.org/officeDocument/2006/relationships/slide" Target="slide63.xml"/><Relationship Id="rId99" Type="http://schemas.openxmlformats.org/officeDocument/2006/relationships/slide" Target="slide78.xml"/><Relationship Id="rId101" Type="http://schemas.openxmlformats.org/officeDocument/2006/relationships/slide" Target="slide71.xml"/><Relationship Id="rId4" Type="http://schemas.openxmlformats.org/officeDocument/2006/relationships/slide" Target="slide133.xml"/><Relationship Id="rId9" Type="http://schemas.openxmlformats.org/officeDocument/2006/relationships/slide" Target="slide128.xml"/><Relationship Id="rId13" Type="http://schemas.openxmlformats.org/officeDocument/2006/relationships/slide" Target="slide124.xml"/><Relationship Id="rId18" Type="http://schemas.openxmlformats.org/officeDocument/2006/relationships/slide" Target="slide100.xml"/><Relationship Id="rId39" Type="http://schemas.openxmlformats.org/officeDocument/2006/relationships/slide" Target="slide116.xml"/><Relationship Id="rId109" Type="http://schemas.openxmlformats.org/officeDocument/2006/relationships/slide" Target="slide119.xml"/><Relationship Id="rId34" Type="http://schemas.openxmlformats.org/officeDocument/2006/relationships/slide" Target="slide49.xml"/><Relationship Id="rId50" Type="http://schemas.openxmlformats.org/officeDocument/2006/relationships/slide" Target="slide114.xml"/><Relationship Id="rId55" Type="http://schemas.openxmlformats.org/officeDocument/2006/relationships/slide" Target="slide54.xml"/><Relationship Id="rId76" Type="http://schemas.openxmlformats.org/officeDocument/2006/relationships/slide" Target="slide118.xml"/><Relationship Id="rId97" Type="http://schemas.openxmlformats.org/officeDocument/2006/relationships/slide" Target="slide80.xml"/><Relationship Id="rId104" Type="http://schemas.openxmlformats.org/officeDocument/2006/relationships/slide" Target="slide35.xml"/><Relationship Id="rId7" Type="http://schemas.openxmlformats.org/officeDocument/2006/relationships/slide" Target="slide130.xml"/><Relationship Id="rId71" Type="http://schemas.openxmlformats.org/officeDocument/2006/relationships/slide" Target="slide76.xml"/><Relationship Id="rId92" Type="http://schemas.openxmlformats.org/officeDocument/2006/relationships/slide" Target="slide46.xml"/><Relationship Id="rId2" Type="http://schemas.openxmlformats.org/officeDocument/2006/relationships/slideLayout" Target="../slideLayouts/slideLayout7.xml"/><Relationship Id="rId29" Type="http://schemas.openxmlformats.org/officeDocument/2006/relationships/slide" Target="slide90.xml"/><Relationship Id="rId24" Type="http://schemas.openxmlformats.org/officeDocument/2006/relationships/slide" Target="slide95.xml"/><Relationship Id="rId40" Type="http://schemas.openxmlformats.org/officeDocument/2006/relationships/slide" Target="slide84.xml"/><Relationship Id="rId45" Type="http://schemas.openxmlformats.org/officeDocument/2006/relationships/slide" Target="slide115.xml"/><Relationship Id="rId66" Type="http://schemas.openxmlformats.org/officeDocument/2006/relationships/slide" Target="slide103.xml"/><Relationship Id="rId87" Type="http://schemas.openxmlformats.org/officeDocument/2006/relationships/slide" Target="slide60.xml"/><Relationship Id="rId110" Type="http://schemas.openxmlformats.org/officeDocument/2006/relationships/image" Target="../media/image1.wmf"/><Relationship Id="rId61" Type="http://schemas.openxmlformats.org/officeDocument/2006/relationships/slide" Target="slide138.xml"/><Relationship Id="rId82" Type="http://schemas.openxmlformats.org/officeDocument/2006/relationships/slide" Target="slide58.xml"/><Relationship Id="rId19" Type="http://schemas.openxmlformats.org/officeDocument/2006/relationships/slide" Target="slide101.xml"/><Relationship Id="rId14" Type="http://schemas.openxmlformats.org/officeDocument/2006/relationships/slide" Target="slide123.xml"/><Relationship Id="rId30" Type="http://schemas.openxmlformats.org/officeDocument/2006/relationships/slide" Target="slide89.xml"/><Relationship Id="rId35" Type="http://schemas.openxmlformats.org/officeDocument/2006/relationships/slide" Target="slide67.xml"/><Relationship Id="rId56" Type="http://schemas.openxmlformats.org/officeDocument/2006/relationships/slide" Target="slide113.xml"/><Relationship Id="rId77" Type="http://schemas.openxmlformats.org/officeDocument/2006/relationships/slide" Target="slide86.xml"/><Relationship Id="rId100" Type="http://schemas.openxmlformats.org/officeDocument/2006/relationships/slide" Target="slide109.xml"/><Relationship Id="rId105" Type="http://schemas.openxmlformats.org/officeDocument/2006/relationships/slide" Target="slide43.xml"/><Relationship Id="rId8" Type="http://schemas.openxmlformats.org/officeDocument/2006/relationships/slide" Target="slide129.xml"/><Relationship Id="rId51" Type="http://schemas.openxmlformats.org/officeDocument/2006/relationships/slide" Target="slide136.xml"/><Relationship Id="rId72" Type="http://schemas.openxmlformats.org/officeDocument/2006/relationships/slide" Target="slide75.xml"/><Relationship Id="rId93" Type="http://schemas.openxmlformats.org/officeDocument/2006/relationships/slide" Target="slide45.xml"/><Relationship Id="rId98" Type="http://schemas.openxmlformats.org/officeDocument/2006/relationships/slide" Target="slide62.xml"/><Relationship Id="rId3" Type="http://schemas.openxmlformats.org/officeDocument/2006/relationships/slide" Target="slide134.xml"/><Relationship Id="rId25" Type="http://schemas.openxmlformats.org/officeDocument/2006/relationships/slide" Target="slide94.xml"/><Relationship Id="rId46" Type="http://schemas.openxmlformats.org/officeDocument/2006/relationships/slide" Target="slide83.xml"/><Relationship Id="rId67" Type="http://schemas.openxmlformats.org/officeDocument/2006/relationships/slide" Target="slide105.xml"/><Relationship Id="rId20" Type="http://schemas.openxmlformats.org/officeDocument/2006/relationships/slide" Target="slide99.xml"/><Relationship Id="rId41" Type="http://schemas.openxmlformats.org/officeDocument/2006/relationships/slide" Target="slide66.xml"/><Relationship Id="rId62" Type="http://schemas.openxmlformats.org/officeDocument/2006/relationships/slide" Target="slide137.xml"/><Relationship Id="rId83" Type="http://schemas.openxmlformats.org/officeDocument/2006/relationships/slide" Target="slide77.xml"/><Relationship Id="rId88" Type="http://schemas.openxmlformats.org/officeDocument/2006/relationships/slide" Target="slide37.xml"/><Relationship Id="rId111" Type="http://schemas.openxmlformats.org/officeDocument/2006/relationships/slide" Target="slide5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20.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21.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hemeOverride" Target="../theme/themeOverride22.xml"/><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hemeOverride" Target="../theme/themeOverride23.xml"/><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hemeOverride" Target="../theme/themeOverride24.xml"/><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hemeOverride" Target="../theme/themeOverride25.xml"/><Relationship Id="rId4" Type="http://schemas.openxmlformats.org/officeDocument/2006/relationships/slide" Target="slide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26.xml"/><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hemeOverride" Target="../theme/themeOverride27.xml"/><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hemeOverride" Target="../theme/themeOverride28.xml"/><Relationship Id="rId4" Type="http://schemas.openxmlformats.org/officeDocument/2006/relationships/slide" Target="slide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hemeOverride" Target="../theme/themeOverride29.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hemeOverride" Target="../theme/themeOverride3.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hemeOverride" Target="../theme/themeOverride30.xml"/><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slide" Target="slide2.xml"/><Relationship Id="rId2" Type="http://schemas.openxmlformats.org/officeDocument/2006/relationships/slideLayout" Target="../slideLayouts/slideLayout18.xml"/><Relationship Id="rId1" Type="http://schemas.openxmlformats.org/officeDocument/2006/relationships/themeOverride" Target="../theme/themeOverride3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Hydrogen-H-1-element/" TargetMode="External"/><Relationship Id="rId1" Type="http://schemas.openxmlformats.org/officeDocument/2006/relationships/slideLayout" Target="../slideLayouts/slideLayout7.xml"/><Relationship Id="rId6" Type="http://schemas.openxmlformats.org/officeDocument/2006/relationships/slide" Target="slide32.xml"/><Relationship Id="rId5" Type="http://schemas.openxmlformats.org/officeDocument/2006/relationships/image" Target="../media/image1.wmf"/><Relationship Id="rId4" Type="http://schemas.openxmlformats.org/officeDocument/2006/relationships/hyperlink" Target="http://periodic.lanl.gov/elements/1.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periodic.lanl.gov/elements/2.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Helium-He-2-element/" TargetMode="External"/><Relationship Id="rId4" Type="http://schemas.openxmlformats.org/officeDocument/2006/relationships/image" Target="../media/image1.wmf"/></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Lithium-Li-3-element/" TargetMode="External"/><Relationship Id="rId1" Type="http://schemas.openxmlformats.org/officeDocument/2006/relationships/slideLayout" Target="../slideLayouts/slideLayout7.xml"/><Relationship Id="rId5" Type="http://schemas.openxmlformats.org/officeDocument/2006/relationships/image" Target="../media/image1.wmf"/><Relationship Id="rId4" Type="http://schemas.openxmlformats.org/officeDocument/2006/relationships/hyperlink" Target="http://periodic.lanl.gov/elements/3.html" TargetMode="Externa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Beryllium-Be-4-element/" TargetMode="External"/><Relationship Id="rId1" Type="http://schemas.openxmlformats.org/officeDocument/2006/relationships/slideLayout" Target="../slideLayouts/slideLayout7.xml"/><Relationship Id="rId5" Type="http://schemas.openxmlformats.org/officeDocument/2006/relationships/image" Target="../media/image1.wmf"/><Relationship Id="rId4" Type="http://schemas.openxmlformats.org/officeDocument/2006/relationships/hyperlink" Target="http://periodic.lanl.gov/elements/4.html" TargetMode="Externa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Boron-B-5-element/" TargetMode="External"/><Relationship Id="rId1" Type="http://schemas.openxmlformats.org/officeDocument/2006/relationships/slideLayout" Target="../slideLayouts/slideLayout7.xml"/><Relationship Id="rId5" Type="http://schemas.openxmlformats.org/officeDocument/2006/relationships/image" Target="../media/image1.wmf"/><Relationship Id="rId4" Type="http://schemas.openxmlformats.org/officeDocument/2006/relationships/hyperlink" Target="http://periodic.lanl.gov/elements/5.html" TargetMode="Externa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Carbon-C-6-element/" TargetMode="External"/><Relationship Id="rId1" Type="http://schemas.openxmlformats.org/officeDocument/2006/relationships/slideLayout" Target="../slideLayouts/slideLayout7.xml"/><Relationship Id="rId5" Type="http://schemas.openxmlformats.org/officeDocument/2006/relationships/image" Target="../media/image1.wmf"/><Relationship Id="rId4" Type="http://schemas.openxmlformats.org/officeDocument/2006/relationships/hyperlink" Target="http://periodic.lanl.gov/elements/6.html" TargetMode="Externa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Nitrogen-N-7-element/" TargetMode="External"/><Relationship Id="rId1" Type="http://schemas.openxmlformats.org/officeDocument/2006/relationships/slideLayout" Target="../slideLayouts/slideLayout7.xml"/><Relationship Id="rId6" Type="http://schemas.openxmlformats.org/officeDocument/2006/relationships/slide" Target="slide155.xml"/><Relationship Id="rId5" Type="http://schemas.openxmlformats.org/officeDocument/2006/relationships/image" Target="../media/image1.wmf"/><Relationship Id="rId4" Type="http://schemas.openxmlformats.org/officeDocument/2006/relationships/hyperlink" Target="http://periodic.lanl.gov/elements/7.html" TargetMode="Externa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Oxygen-O-8-element/%22%20title=%22Oxygen%20-%20Periodic%20Table%22%3eOxygen%20-%20Periodic%20Table%3c/a" TargetMode="External"/><Relationship Id="rId1" Type="http://schemas.openxmlformats.org/officeDocument/2006/relationships/slideLayout" Target="../slideLayouts/slideLayout7.xml"/><Relationship Id="rId5" Type="http://schemas.openxmlformats.org/officeDocument/2006/relationships/image" Target="../media/image1.wmf"/><Relationship Id="rId4" Type="http://schemas.openxmlformats.org/officeDocument/2006/relationships/hyperlink" Target="http://periodic.lanl.gov/elements/8.html"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hemeOverride" Target="../theme/themeOverride4.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Fluorine-F-9-element/" TargetMode="External"/><Relationship Id="rId1" Type="http://schemas.openxmlformats.org/officeDocument/2006/relationships/slideLayout" Target="../slideLayouts/slideLayout7.xml"/><Relationship Id="rId5" Type="http://schemas.openxmlformats.org/officeDocument/2006/relationships/image" Target="../media/image1.wmf"/><Relationship Id="rId4" Type="http://schemas.openxmlformats.org/officeDocument/2006/relationships/hyperlink" Target="http://periodic.lanl.gov/elements/9.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periodic.lanl.gov/elements/10.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Neon-Ne-10-element/" TargetMode="External"/><Relationship Id="rId4" Type="http://schemas.openxmlformats.org/officeDocument/2006/relationships/image" Target="../media/image1.wmf"/></Relationships>
</file>

<file path=ppt/slides/_rels/slide42.xml.rels><?xml version="1.0" encoding="UTF-8" standalone="yes"?>
<Relationships xmlns="http://schemas.openxmlformats.org/package/2006/relationships"><Relationship Id="rId3" Type="http://schemas.openxmlformats.org/officeDocument/2006/relationships/hyperlink" Target="http://periodic.lanl.gov/elements/11.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Sodium-Na-11-element/" TargetMode="External"/><Relationship Id="rId4" Type="http://schemas.openxmlformats.org/officeDocument/2006/relationships/image" Target="../media/image1.wmf"/></Relationships>
</file>

<file path=ppt/slides/_rels/slide43.xml.rels><?xml version="1.0" encoding="UTF-8" standalone="yes"?>
<Relationships xmlns="http://schemas.openxmlformats.org/package/2006/relationships"><Relationship Id="rId3" Type="http://schemas.openxmlformats.org/officeDocument/2006/relationships/hyperlink" Target="http://periodic.lanl.gov/elements/12.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www.elementsdatabase.com/Magnesium-Mg-12-element/" TargetMode="External"/><Relationship Id="rId5" Type="http://schemas.openxmlformats.org/officeDocument/2006/relationships/slide" Target="slide148.xml"/><Relationship Id="rId4" Type="http://schemas.openxmlformats.org/officeDocument/2006/relationships/image" Target="../media/image1.wmf"/></Relationships>
</file>

<file path=ppt/slides/_rels/slide44.xml.rels><?xml version="1.0" encoding="UTF-8" standalone="yes"?>
<Relationships xmlns="http://schemas.openxmlformats.org/package/2006/relationships"><Relationship Id="rId3" Type="http://schemas.openxmlformats.org/officeDocument/2006/relationships/hyperlink" Target="http://periodic.lanl.gov/elements/13.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Aluminum-Al-13-element/" TargetMode="External"/><Relationship Id="rId4" Type="http://schemas.openxmlformats.org/officeDocument/2006/relationships/image" Target="../media/image1.wmf"/></Relationships>
</file>

<file path=ppt/slides/_rels/slide45.xml.rels><?xml version="1.0" encoding="UTF-8" standalone="yes"?>
<Relationships xmlns="http://schemas.openxmlformats.org/package/2006/relationships"><Relationship Id="rId3" Type="http://schemas.openxmlformats.org/officeDocument/2006/relationships/hyperlink" Target="http://periodic.lanl.gov/elements/14.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www.elementsdatabase.com/Silicon-Si-14-element/" TargetMode="External"/><Relationship Id="rId5" Type="http://schemas.openxmlformats.org/officeDocument/2006/relationships/slide" Target="slide147.xml"/><Relationship Id="rId4" Type="http://schemas.openxmlformats.org/officeDocument/2006/relationships/image" Target="../media/image1.wmf"/></Relationships>
</file>

<file path=ppt/slides/_rels/slide46.xml.rels><?xml version="1.0" encoding="UTF-8" standalone="yes"?>
<Relationships xmlns="http://schemas.openxmlformats.org/package/2006/relationships"><Relationship Id="rId3" Type="http://schemas.openxmlformats.org/officeDocument/2006/relationships/hyperlink" Target="http://periodic.lanl.gov/elements/15.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Phosphorus-P-15-element/" TargetMode="External"/><Relationship Id="rId4" Type="http://schemas.openxmlformats.org/officeDocument/2006/relationships/image" Target="../media/image1.wmf"/></Relationships>
</file>

<file path=ppt/slides/_rels/slide47.xml.rels><?xml version="1.0" encoding="UTF-8" standalone="yes"?>
<Relationships xmlns="http://schemas.openxmlformats.org/package/2006/relationships"><Relationship Id="rId3" Type="http://schemas.openxmlformats.org/officeDocument/2006/relationships/hyperlink" Target="http://periodic.lanl.gov/elements/16.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Sulphur-S-16-element/" TargetMode="External"/><Relationship Id="rId4" Type="http://schemas.openxmlformats.org/officeDocument/2006/relationships/image" Target="../media/image1.wmf"/></Relationships>
</file>

<file path=ppt/slides/_rels/slide48.xml.rels><?xml version="1.0" encoding="UTF-8" standalone="yes"?>
<Relationships xmlns="http://schemas.openxmlformats.org/package/2006/relationships"><Relationship Id="rId3" Type="http://schemas.openxmlformats.org/officeDocument/2006/relationships/hyperlink" Target="http://periodic.lanl.gov/elements/17.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Chlorine-Cl-17-element/" TargetMode="External"/><Relationship Id="rId4" Type="http://schemas.openxmlformats.org/officeDocument/2006/relationships/image" Target="../media/image1.wmf"/></Relationships>
</file>

<file path=ppt/slides/_rels/slide49.xml.rels><?xml version="1.0" encoding="UTF-8" standalone="yes"?>
<Relationships xmlns="http://schemas.openxmlformats.org/package/2006/relationships"><Relationship Id="rId3" Type="http://schemas.openxmlformats.org/officeDocument/2006/relationships/hyperlink" Target="http://periodic.lanl.gov/elements/18.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Argon-Ar-18-element/" TargetMode="Externa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5.xml"/><Relationship Id="rId5" Type="http://schemas.openxmlformats.org/officeDocument/2006/relationships/slide" Target="slide2.xml"/><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hyperlink" Target="http://periodic.lanl.gov/elements/19.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www.elementsdatabase.com/Potassium-K-19-element/" TargetMode="External"/><Relationship Id="rId5" Type="http://schemas.openxmlformats.org/officeDocument/2006/relationships/slide" Target="slide149.xml"/><Relationship Id="rId4" Type="http://schemas.openxmlformats.org/officeDocument/2006/relationships/image" Target="../media/image1.wmf"/></Relationships>
</file>

<file path=ppt/slides/_rels/slide51.xml.rels><?xml version="1.0" encoding="UTF-8" standalone="yes"?>
<Relationships xmlns="http://schemas.openxmlformats.org/package/2006/relationships"><Relationship Id="rId3" Type="http://schemas.openxmlformats.org/officeDocument/2006/relationships/hyperlink" Target="http://periodic.lanl.gov/elements/20.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Calcium-Ca-20-element/" TargetMode="External"/><Relationship Id="rId4" Type="http://schemas.openxmlformats.org/officeDocument/2006/relationships/image" Target="../media/image1.wmf"/></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Scandium-Sc-21-element/" TargetMode="External"/><Relationship Id="rId1" Type="http://schemas.openxmlformats.org/officeDocument/2006/relationships/slideLayout" Target="../slideLayouts/slideLayout7.xml"/><Relationship Id="rId6" Type="http://schemas.openxmlformats.org/officeDocument/2006/relationships/slide" Target="slide52.xml"/><Relationship Id="rId5" Type="http://schemas.openxmlformats.org/officeDocument/2006/relationships/image" Target="../media/image1.wmf"/><Relationship Id="rId4" Type="http://schemas.openxmlformats.org/officeDocument/2006/relationships/hyperlink" Target="http://periodic.lanl.gov/elements/21.html"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periodic.lanl.gov/elements/22.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Titanium-Ti-22-element/" TargetMode="External"/><Relationship Id="rId4" Type="http://schemas.openxmlformats.org/officeDocument/2006/relationships/image" Target="../media/image1.wmf"/></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hyperlink" Target="http://www.elementsdatabase.com/Vanadium-V-23-element/" TargetMode="External"/><Relationship Id="rId5" Type="http://schemas.openxmlformats.org/officeDocument/2006/relationships/image" Target="../media/image1.wmf"/><Relationship Id="rId4" Type="http://schemas.openxmlformats.org/officeDocument/2006/relationships/hyperlink" Target="http://periodic.lanl.gov/elements/23.htm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periodic.lanl.gov/elements/24.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156.xml"/><Relationship Id="rId5" Type="http://schemas.openxmlformats.org/officeDocument/2006/relationships/hyperlink" Target="http://www.elementsdatabase.com/Chromium-Cr-24-element/" TargetMode="External"/><Relationship Id="rId4" Type="http://schemas.openxmlformats.org/officeDocument/2006/relationships/image" Target="../media/image1.wmf"/></Relationships>
</file>

<file path=ppt/slides/_rels/slide56.xml.rels><?xml version="1.0" encoding="UTF-8" standalone="yes"?>
<Relationships xmlns="http://schemas.openxmlformats.org/package/2006/relationships"><Relationship Id="rId3" Type="http://schemas.openxmlformats.org/officeDocument/2006/relationships/hyperlink" Target="http://periodic.lanl.gov/elements/25.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Manganese-Mn-25-element/" TargetMode="External"/><Relationship Id="rId4" Type="http://schemas.openxmlformats.org/officeDocument/2006/relationships/image" Target="../media/image1.wmf"/></Relationships>
</file>

<file path=ppt/slides/_rels/slide57.xml.rels><?xml version="1.0" encoding="UTF-8" standalone="yes"?>
<Relationships xmlns="http://schemas.openxmlformats.org/package/2006/relationships"><Relationship Id="rId3" Type="http://schemas.openxmlformats.org/officeDocument/2006/relationships/hyperlink" Target="http://periodic.lanl.gov/elements/26.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Iron-Fe-26-element/" TargetMode="External"/><Relationship Id="rId4" Type="http://schemas.openxmlformats.org/officeDocument/2006/relationships/image" Target="../media/image1.wmf"/></Relationships>
</file>

<file path=ppt/slides/_rels/slide58.xml.rels><?xml version="1.0" encoding="UTF-8" standalone="yes"?>
<Relationships xmlns="http://schemas.openxmlformats.org/package/2006/relationships"><Relationship Id="rId3" Type="http://schemas.openxmlformats.org/officeDocument/2006/relationships/hyperlink" Target="http://periodic.lanl.gov/elements/27.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Cobalt-Co-27-element/" TargetMode="External"/><Relationship Id="rId4" Type="http://schemas.openxmlformats.org/officeDocument/2006/relationships/image" Target="../media/image1.wmf"/></Relationships>
</file>

<file path=ppt/slides/_rels/slide59.xml.rels><?xml version="1.0" encoding="UTF-8" standalone="yes"?>
<Relationships xmlns="http://schemas.openxmlformats.org/package/2006/relationships"><Relationship Id="rId3" Type="http://schemas.openxmlformats.org/officeDocument/2006/relationships/hyperlink" Target="http://periodic.lanl.gov/elements/28.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157.xml"/><Relationship Id="rId5" Type="http://schemas.openxmlformats.org/officeDocument/2006/relationships/hyperlink" Target="http://www.elementsdatabase.com/Nickel-Ni-28-element/" TargetMode="Externa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hemeOverride" Target="../theme/themeOverride6.xml"/><Relationship Id="rId5" Type="http://schemas.openxmlformats.org/officeDocument/2006/relationships/slide" Target="slide2.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hyperlink" Target="http://periodic.lanl.gov/elements/29.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156.xml"/><Relationship Id="rId5" Type="http://schemas.openxmlformats.org/officeDocument/2006/relationships/hyperlink" Target="http://www.elementsdatabase.com/Copper-Cu-29-element/" TargetMode="External"/><Relationship Id="rId4" Type="http://schemas.openxmlformats.org/officeDocument/2006/relationships/image" Target="../media/image1.wmf"/></Relationships>
</file>

<file path=ppt/slides/_rels/slide61.xml.rels><?xml version="1.0" encoding="UTF-8" standalone="yes"?>
<Relationships xmlns="http://schemas.openxmlformats.org/package/2006/relationships"><Relationship Id="rId3" Type="http://schemas.openxmlformats.org/officeDocument/2006/relationships/hyperlink" Target="http://periodic.lanl.gov/elements/30.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Zinc-Zn-30-element/" TargetMode="External"/><Relationship Id="rId4" Type="http://schemas.openxmlformats.org/officeDocument/2006/relationships/image" Target="../media/image1.wmf"/></Relationships>
</file>

<file path=ppt/slides/_rels/slide62.xml.rels><?xml version="1.0" encoding="UTF-8" standalone="yes"?>
<Relationships xmlns="http://schemas.openxmlformats.org/package/2006/relationships"><Relationship Id="rId3" Type="http://schemas.openxmlformats.org/officeDocument/2006/relationships/hyperlink" Target="http://periodic.lanl.gov/elements/31.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Gallium-Ga-31-element/" TargetMode="External"/><Relationship Id="rId4" Type="http://schemas.openxmlformats.org/officeDocument/2006/relationships/image" Target="../media/image1.wmf"/></Relationships>
</file>

<file path=ppt/slides/_rels/slide63.xml.rels><?xml version="1.0" encoding="UTF-8" standalone="yes"?>
<Relationships xmlns="http://schemas.openxmlformats.org/package/2006/relationships"><Relationship Id="rId3" Type="http://schemas.openxmlformats.org/officeDocument/2006/relationships/hyperlink" Target="http://periodic.lanl.gov/elements/32.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Germanium-Ge-32-element/" TargetMode="External"/><Relationship Id="rId4" Type="http://schemas.openxmlformats.org/officeDocument/2006/relationships/image" Target="../media/image1.wmf"/></Relationships>
</file>

<file path=ppt/slides/_rels/slide64.xml.rels><?xml version="1.0" encoding="UTF-8" standalone="yes"?>
<Relationships xmlns="http://schemas.openxmlformats.org/package/2006/relationships"><Relationship Id="rId3" Type="http://schemas.openxmlformats.org/officeDocument/2006/relationships/hyperlink" Target="http://periodic.lanl.gov/elements/33.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Arsenic-As-33-element/" TargetMode="External"/><Relationship Id="rId4" Type="http://schemas.openxmlformats.org/officeDocument/2006/relationships/image" Target="../media/image1.wmf"/></Relationships>
</file>

<file path=ppt/slides/_rels/slide65.xml.rels><?xml version="1.0" encoding="UTF-8" standalone="yes"?>
<Relationships xmlns="http://schemas.openxmlformats.org/package/2006/relationships"><Relationship Id="rId3" Type="http://schemas.openxmlformats.org/officeDocument/2006/relationships/hyperlink" Target="http://periodic.lanl.gov/elements/34.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Selenium-Se-34-element/" TargetMode="External"/><Relationship Id="rId4" Type="http://schemas.openxmlformats.org/officeDocument/2006/relationships/image" Target="../media/image1.wmf"/></Relationships>
</file>

<file path=ppt/slides/_rels/slide66.xml.rels><?xml version="1.0" encoding="UTF-8" standalone="yes"?>
<Relationships xmlns="http://schemas.openxmlformats.org/package/2006/relationships"><Relationship Id="rId3" Type="http://schemas.openxmlformats.org/officeDocument/2006/relationships/hyperlink" Target="http://periodic.lanl.gov/elements/35.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Bromine-Br-35-element/" TargetMode="External"/><Relationship Id="rId4" Type="http://schemas.openxmlformats.org/officeDocument/2006/relationships/image" Target="../media/image1.wmf"/></Relationships>
</file>

<file path=ppt/slides/_rels/slide67.xml.rels><?xml version="1.0" encoding="UTF-8" standalone="yes"?>
<Relationships xmlns="http://schemas.openxmlformats.org/package/2006/relationships"><Relationship Id="rId3" Type="http://schemas.openxmlformats.org/officeDocument/2006/relationships/hyperlink" Target="http://periodic.lanl.gov/elements/36.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Krypton-Kr-36-element/" TargetMode="External"/><Relationship Id="rId4" Type="http://schemas.openxmlformats.org/officeDocument/2006/relationships/image" Target="../media/image1.wmf"/></Relationships>
</file>

<file path=ppt/slides/_rels/slide68.xml.rels><?xml version="1.0" encoding="UTF-8" standalone="yes"?>
<Relationships xmlns="http://schemas.openxmlformats.org/package/2006/relationships"><Relationship Id="rId3" Type="http://schemas.openxmlformats.org/officeDocument/2006/relationships/hyperlink" Target="http://periodic.lanl.gov/elements/37.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Rubidium-Rb-37-element/" TargetMode="External"/><Relationship Id="rId4" Type="http://schemas.openxmlformats.org/officeDocument/2006/relationships/image" Target="../media/image1.wmf"/></Relationships>
</file>

<file path=ppt/slides/_rels/slide69.xml.rels><?xml version="1.0" encoding="UTF-8" standalone="yes"?>
<Relationships xmlns="http://schemas.openxmlformats.org/package/2006/relationships"><Relationship Id="rId3" Type="http://schemas.openxmlformats.org/officeDocument/2006/relationships/hyperlink" Target="http://periodic.lanl.gov/elements/38.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Strontium-Sr-38-element/" TargetMode="Externa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hemeOverride" Target="../theme/themeOverride7.xml"/><Relationship Id="rId4" Type="http://schemas.openxmlformats.org/officeDocument/2006/relationships/slide" Target="slide2.xml"/></Relationships>
</file>

<file path=ppt/slides/_rels/slide70.xml.rels><?xml version="1.0" encoding="UTF-8" standalone="yes"?>
<Relationships xmlns="http://schemas.openxmlformats.org/package/2006/relationships"><Relationship Id="rId3" Type="http://schemas.openxmlformats.org/officeDocument/2006/relationships/hyperlink" Target="http://periodic.lanl.gov/elements/39.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Yttrium-Y-39-element/" TargetMode="External"/><Relationship Id="rId4" Type="http://schemas.openxmlformats.org/officeDocument/2006/relationships/image" Target="../media/image1.wmf"/></Relationships>
</file>

<file path=ppt/slides/_rels/slide71.xml.rels><?xml version="1.0" encoding="UTF-8" standalone="yes"?>
<Relationships xmlns="http://schemas.openxmlformats.org/package/2006/relationships"><Relationship Id="rId3" Type="http://schemas.openxmlformats.org/officeDocument/2006/relationships/hyperlink" Target="http://periodic.lanl.gov/elements/40.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Zirconium-Zr-40-element/" TargetMode="External"/><Relationship Id="rId4" Type="http://schemas.openxmlformats.org/officeDocument/2006/relationships/image" Target="../media/image1.wmf"/></Relationships>
</file>

<file path=ppt/slides/_rels/slide72.xml.rels><?xml version="1.0" encoding="UTF-8" standalone="yes"?>
<Relationships xmlns="http://schemas.openxmlformats.org/package/2006/relationships"><Relationship Id="rId3" Type="http://schemas.openxmlformats.org/officeDocument/2006/relationships/hyperlink" Target="http://periodic.lanl.gov/elements/41.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Niobium-Nb-41-element/" TargetMode="External"/><Relationship Id="rId4" Type="http://schemas.openxmlformats.org/officeDocument/2006/relationships/image" Target="../media/image1.wmf"/></Relationships>
</file>

<file path=ppt/slides/_rels/slide73.xml.rels><?xml version="1.0" encoding="UTF-8" standalone="yes"?>
<Relationships xmlns="http://schemas.openxmlformats.org/package/2006/relationships"><Relationship Id="rId3" Type="http://schemas.openxmlformats.org/officeDocument/2006/relationships/hyperlink" Target="http://periodic.lanl.gov/elements/42.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Molybdenum-Mo-42-element/" TargetMode="External"/><Relationship Id="rId4" Type="http://schemas.openxmlformats.org/officeDocument/2006/relationships/image" Target="../media/image1.wmf"/></Relationships>
</file>

<file path=ppt/slides/_rels/slide74.xml.rels><?xml version="1.0" encoding="UTF-8" standalone="yes"?>
<Relationships xmlns="http://schemas.openxmlformats.org/package/2006/relationships"><Relationship Id="rId3" Type="http://schemas.openxmlformats.org/officeDocument/2006/relationships/hyperlink" Target="http://periodic.lanl.gov/elements/43.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Technetium-Tc-43-element/" TargetMode="External"/><Relationship Id="rId4" Type="http://schemas.openxmlformats.org/officeDocument/2006/relationships/image" Target="../media/image1.wmf"/></Relationships>
</file>

<file path=ppt/slides/_rels/slide75.xml.rels><?xml version="1.0" encoding="UTF-8" standalone="yes"?>
<Relationships xmlns="http://schemas.openxmlformats.org/package/2006/relationships"><Relationship Id="rId3" Type="http://schemas.openxmlformats.org/officeDocument/2006/relationships/hyperlink" Target="http://periodic.lanl.gov/elements/44.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Ruthenium-Ru-44-element/" TargetMode="External"/><Relationship Id="rId4" Type="http://schemas.openxmlformats.org/officeDocument/2006/relationships/image" Target="../media/image1.wmf"/></Relationships>
</file>

<file path=ppt/slides/_rels/slide76.xml.rels><?xml version="1.0" encoding="UTF-8" standalone="yes"?>
<Relationships xmlns="http://schemas.openxmlformats.org/package/2006/relationships"><Relationship Id="rId3" Type="http://schemas.openxmlformats.org/officeDocument/2006/relationships/hyperlink" Target="http://periodic.lanl.gov/elements/45.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Rhodium-Rh-45-element/" TargetMode="External"/><Relationship Id="rId4" Type="http://schemas.openxmlformats.org/officeDocument/2006/relationships/image" Target="../media/image1.wmf"/></Relationships>
</file>

<file path=ppt/slides/_rels/slide77.xml.rels><?xml version="1.0" encoding="UTF-8" standalone="yes"?>
<Relationships xmlns="http://schemas.openxmlformats.org/package/2006/relationships"><Relationship Id="rId3" Type="http://schemas.openxmlformats.org/officeDocument/2006/relationships/hyperlink" Target="http://periodic.lanl.gov/elements/46.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Palladium-Pd-46-element/" TargetMode="External"/><Relationship Id="rId4" Type="http://schemas.openxmlformats.org/officeDocument/2006/relationships/image" Target="../media/image1.wmf"/></Relationships>
</file>

<file path=ppt/slides/_rels/slide78.xml.rels><?xml version="1.0" encoding="UTF-8" standalone="yes"?>
<Relationships xmlns="http://schemas.openxmlformats.org/package/2006/relationships"><Relationship Id="rId3" Type="http://schemas.openxmlformats.org/officeDocument/2006/relationships/hyperlink" Target="http://periodic.lanl.gov/elements/47.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Silver-Ag-47-element/" TargetMode="External"/><Relationship Id="rId4" Type="http://schemas.openxmlformats.org/officeDocument/2006/relationships/image" Target="../media/image1.wmf"/></Relationships>
</file>

<file path=ppt/slides/_rels/slide79.xml.rels><?xml version="1.0" encoding="UTF-8" standalone="yes"?>
<Relationships xmlns="http://schemas.openxmlformats.org/package/2006/relationships"><Relationship Id="rId3" Type="http://schemas.openxmlformats.org/officeDocument/2006/relationships/hyperlink" Target="http://periodic.lanl.gov/elements/48.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Cadmium-Cd-48-element/" TargetMode="Externa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hemeOverride" Target="../theme/themeOverride8.xml"/><Relationship Id="rId4" Type="http://schemas.openxmlformats.org/officeDocument/2006/relationships/slide" Target="slide2.xml"/></Relationships>
</file>

<file path=ppt/slides/_rels/slide80.xml.rels><?xml version="1.0" encoding="UTF-8" standalone="yes"?>
<Relationships xmlns="http://schemas.openxmlformats.org/package/2006/relationships"><Relationship Id="rId3" Type="http://schemas.openxmlformats.org/officeDocument/2006/relationships/hyperlink" Target="http://periodic.lanl.gov/elements/49.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Indium-In-49-element/" TargetMode="External"/><Relationship Id="rId4" Type="http://schemas.openxmlformats.org/officeDocument/2006/relationships/image" Target="../media/image1.wmf"/></Relationships>
</file>

<file path=ppt/slides/_rels/slide81.xml.rels><?xml version="1.0" encoding="UTF-8" standalone="yes"?>
<Relationships xmlns="http://schemas.openxmlformats.org/package/2006/relationships"><Relationship Id="rId3" Type="http://schemas.openxmlformats.org/officeDocument/2006/relationships/hyperlink" Target="http://periodic.lanl.gov/elements/50.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Tin-Sn-50-element/" TargetMode="External"/><Relationship Id="rId4" Type="http://schemas.openxmlformats.org/officeDocument/2006/relationships/image" Target="../media/image1.wmf"/></Relationships>
</file>

<file path=ppt/slides/_rels/slide82.xml.rels><?xml version="1.0" encoding="UTF-8" standalone="yes"?>
<Relationships xmlns="http://schemas.openxmlformats.org/package/2006/relationships"><Relationship Id="rId3" Type="http://schemas.openxmlformats.org/officeDocument/2006/relationships/hyperlink" Target="http://periodic.lanl.gov/elements/51.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Antimony-Sb-51-element/" TargetMode="External"/><Relationship Id="rId4" Type="http://schemas.openxmlformats.org/officeDocument/2006/relationships/image" Target="../media/image1.wmf"/></Relationships>
</file>

<file path=ppt/slides/_rels/slide83.xml.rels><?xml version="1.0" encoding="UTF-8" standalone="yes"?>
<Relationships xmlns="http://schemas.openxmlformats.org/package/2006/relationships"><Relationship Id="rId3" Type="http://schemas.openxmlformats.org/officeDocument/2006/relationships/hyperlink" Target="http://periodic.lanl.gov/elements/52.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Tellurium-Te-52-element/" TargetMode="External"/><Relationship Id="rId4" Type="http://schemas.openxmlformats.org/officeDocument/2006/relationships/image" Target="../media/image1.wmf"/></Relationships>
</file>

<file path=ppt/slides/_rels/slide84.xml.rels><?xml version="1.0" encoding="UTF-8" standalone="yes"?>
<Relationships xmlns="http://schemas.openxmlformats.org/package/2006/relationships"><Relationship Id="rId3" Type="http://schemas.openxmlformats.org/officeDocument/2006/relationships/hyperlink" Target="http://periodic.lanl.gov/elements/53.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Iodine-I-53-element/" TargetMode="External"/><Relationship Id="rId4" Type="http://schemas.openxmlformats.org/officeDocument/2006/relationships/image" Target="../media/image1.wmf"/></Relationships>
</file>

<file path=ppt/slides/_rels/slide85.xml.rels><?xml version="1.0" encoding="UTF-8" standalone="yes"?>
<Relationships xmlns="http://schemas.openxmlformats.org/package/2006/relationships"><Relationship Id="rId3" Type="http://schemas.openxmlformats.org/officeDocument/2006/relationships/hyperlink" Target="http://periodic.lanl.gov/elements/54.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Xenon-Xe-54-element/" TargetMode="External"/><Relationship Id="rId4" Type="http://schemas.openxmlformats.org/officeDocument/2006/relationships/image" Target="../media/image1.wmf"/></Relationships>
</file>

<file path=ppt/slides/_rels/slide8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hyperlink" Target="http://www.elementsdatabase.com/Caesium-Cs-55-element/" TargetMode="External"/><Relationship Id="rId5" Type="http://schemas.openxmlformats.org/officeDocument/2006/relationships/image" Target="../media/image1.wmf"/><Relationship Id="rId4" Type="http://schemas.openxmlformats.org/officeDocument/2006/relationships/hyperlink" Target="http://periodic.lanl.gov/elements/55.html" TargetMode="External"/></Relationships>
</file>

<file path=ppt/slides/_rels/slide87.xml.rels><?xml version="1.0" encoding="UTF-8" standalone="yes"?>
<Relationships xmlns="http://schemas.openxmlformats.org/package/2006/relationships"><Relationship Id="rId3" Type="http://schemas.openxmlformats.org/officeDocument/2006/relationships/hyperlink" Target="http://periodic.lanl.gov/elements/56.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Barium-Ba-56-element/" TargetMode="External"/><Relationship Id="rId4" Type="http://schemas.openxmlformats.org/officeDocument/2006/relationships/image" Target="../media/image1.wmf"/></Relationships>
</file>

<file path=ppt/slides/_rels/slide8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elementsdatabase.com/Lanthanum-La-57-element/" TargetMode="External"/><Relationship Id="rId1" Type="http://schemas.openxmlformats.org/officeDocument/2006/relationships/slideLayout" Target="../slideLayouts/slideLayout7.xml"/><Relationship Id="rId5" Type="http://schemas.openxmlformats.org/officeDocument/2006/relationships/image" Target="../media/image1.wmf"/><Relationship Id="rId4" Type="http://schemas.openxmlformats.org/officeDocument/2006/relationships/hyperlink" Target="http://periodic.lanl.gov/elements/57.html"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periodic.lanl.gov/elements/58.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Cerium-Ce-58-element/" TargetMode="Externa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hemeOverride" Target="../theme/themeOverride9.xml"/><Relationship Id="rId5" Type="http://schemas.openxmlformats.org/officeDocument/2006/relationships/slide" Target="slide2.xml"/><Relationship Id="rId4" Type="http://schemas.openxmlformats.org/officeDocument/2006/relationships/hyperlink" Target="http://www.elementsdatabase.com/" TargetMode="External"/></Relationships>
</file>

<file path=ppt/slides/_rels/slide90.xml.rels><?xml version="1.0" encoding="UTF-8" standalone="yes"?>
<Relationships xmlns="http://schemas.openxmlformats.org/package/2006/relationships"><Relationship Id="rId3" Type="http://schemas.openxmlformats.org/officeDocument/2006/relationships/hyperlink" Target="http://periodic.lanl.gov/elements/59.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Praseodymium-Pr-59-element/" TargetMode="External"/><Relationship Id="rId4" Type="http://schemas.openxmlformats.org/officeDocument/2006/relationships/image" Target="../media/image1.wmf"/></Relationships>
</file>

<file path=ppt/slides/_rels/slide91.xml.rels><?xml version="1.0" encoding="UTF-8" standalone="yes"?>
<Relationships xmlns="http://schemas.openxmlformats.org/package/2006/relationships"><Relationship Id="rId3" Type="http://schemas.openxmlformats.org/officeDocument/2006/relationships/hyperlink" Target="http://periodic.lanl.gov/elements/60.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Neodymium-Nd-60-element/" TargetMode="External"/><Relationship Id="rId4" Type="http://schemas.openxmlformats.org/officeDocument/2006/relationships/image" Target="../media/image1.wmf"/></Relationships>
</file>

<file path=ppt/slides/_rels/slide92.xml.rels><?xml version="1.0" encoding="UTF-8" standalone="yes"?>
<Relationships xmlns="http://schemas.openxmlformats.org/package/2006/relationships"><Relationship Id="rId3" Type="http://schemas.openxmlformats.org/officeDocument/2006/relationships/hyperlink" Target="http://periodic.lanl.gov/elements/61.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Promethium-Pm-61-element/" TargetMode="External"/><Relationship Id="rId4" Type="http://schemas.openxmlformats.org/officeDocument/2006/relationships/image" Target="../media/image1.wmf"/></Relationships>
</file>

<file path=ppt/slides/_rels/slide93.xml.rels><?xml version="1.0" encoding="UTF-8" standalone="yes"?>
<Relationships xmlns="http://schemas.openxmlformats.org/package/2006/relationships"><Relationship Id="rId3" Type="http://schemas.openxmlformats.org/officeDocument/2006/relationships/hyperlink" Target="http://periodic.lanl.gov/elements/62.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Samarium-Sm-62-element/" TargetMode="External"/><Relationship Id="rId4" Type="http://schemas.openxmlformats.org/officeDocument/2006/relationships/image" Target="../media/image1.wmf"/></Relationships>
</file>

<file path=ppt/slides/_rels/slide94.xml.rels><?xml version="1.0" encoding="UTF-8" standalone="yes"?>
<Relationships xmlns="http://schemas.openxmlformats.org/package/2006/relationships"><Relationship Id="rId3" Type="http://schemas.openxmlformats.org/officeDocument/2006/relationships/hyperlink" Target="http://periodic.lanl.gov/elements/63.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Europium-Eu-63-element/" TargetMode="External"/><Relationship Id="rId4" Type="http://schemas.openxmlformats.org/officeDocument/2006/relationships/image" Target="../media/image1.wmf"/></Relationships>
</file>

<file path=ppt/slides/_rels/slide95.xml.rels><?xml version="1.0" encoding="UTF-8" standalone="yes"?>
<Relationships xmlns="http://schemas.openxmlformats.org/package/2006/relationships"><Relationship Id="rId3" Type="http://schemas.openxmlformats.org/officeDocument/2006/relationships/hyperlink" Target="http://periodic.lanl.gov/elements/64.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Gadolinium-Gd-64-element/" TargetMode="External"/><Relationship Id="rId4" Type="http://schemas.openxmlformats.org/officeDocument/2006/relationships/image" Target="../media/image1.wmf"/></Relationships>
</file>

<file path=ppt/slides/_rels/slide96.xml.rels><?xml version="1.0" encoding="UTF-8" standalone="yes"?>
<Relationships xmlns="http://schemas.openxmlformats.org/package/2006/relationships"><Relationship Id="rId3" Type="http://schemas.openxmlformats.org/officeDocument/2006/relationships/hyperlink" Target="http://periodic.lanl.gov/elements/65.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Terbium-Tb-65-element/" TargetMode="External"/><Relationship Id="rId4" Type="http://schemas.openxmlformats.org/officeDocument/2006/relationships/image" Target="../media/image1.wmf"/></Relationships>
</file>

<file path=ppt/slides/_rels/slide97.xml.rels><?xml version="1.0" encoding="UTF-8" standalone="yes"?>
<Relationships xmlns="http://schemas.openxmlformats.org/package/2006/relationships"><Relationship Id="rId3" Type="http://schemas.openxmlformats.org/officeDocument/2006/relationships/hyperlink" Target="http://periodic.lanl.gov/elements/66.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Dysprosium-Dy-66-element/" TargetMode="External"/><Relationship Id="rId4" Type="http://schemas.openxmlformats.org/officeDocument/2006/relationships/image" Target="../media/image1.wmf"/></Relationships>
</file>

<file path=ppt/slides/_rels/slide98.xml.rels><?xml version="1.0" encoding="UTF-8" standalone="yes"?>
<Relationships xmlns="http://schemas.openxmlformats.org/package/2006/relationships"><Relationship Id="rId3" Type="http://schemas.openxmlformats.org/officeDocument/2006/relationships/hyperlink" Target="http://periodic.lanl.gov/elements/67.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Holmium-Ho-67-element/" TargetMode="External"/><Relationship Id="rId4" Type="http://schemas.openxmlformats.org/officeDocument/2006/relationships/image" Target="../media/image1.wmf"/></Relationships>
</file>

<file path=ppt/slides/_rels/slide99.xml.rels><?xml version="1.0" encoding="UTF-8" standalone="yes"?>
<Relationships xmlns="http://schemas.openxmlformats.org/package/2006/relationships"><Relationship Id="rId3" Type="http://schemas.openxmlformats.org/officeDocument/2006/relationships/hyperlink" Target="http://periodic.lanl.gov/elements/68.html" TargetMode="Externa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hyperlink" Target="http://www.elementsdatabase.com/Erbium-Er-68-element/" TargetMode="Externa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2514600"/>
            <a:ext cx="7772400" cy="1143000"/>
          </a:xfrm>
        </p:spPr>
        <p:txBody>
          <a:bodyPr/>
          <a:lstStyle/>
          <a:p>
            <a:r>
              <a:rPr lang="en-US" altLang="en-US" sz="7200">
                <a:solidFill>
                  <a:schemeClr val="tx1"/>
                </a:solidFill>
                <a:latin typeface="Arial" charset="0"/>
              </a:rPr>
              <a:t>Periodic Table of the Elements</a:t>
            </a:r>
          </a:p>
        </p:txBody>
      </p:sp>
    </p:spTree>
  </p:cSld>
  <p:clrMapOvr>
    <a:overrideClrMapping bg1="dk2" tx1="lt1" bg2="dk1" tx2="lt2" accent1="accent1" accent2="accent2" accent3="accent3" accent4="accent4" accent5="accent5" accent6="accent6" hlink="hlink" folHlink="folHlink"/>
  </p:clrMapOvr>
  <p:transition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85800" y="0"/>
            <a:ext cx="7772400" cy="1143000"/>
          </a:xfrm>
        </p:spPr>
        <p:txBody>
          <a:bodyPr/>
          <a:lstStyle/>
          <a:p>
            <a:r>
              <a:rPr lang="en-US"/>
              <a:t>The Periodic Table</a:t>
            </a:r>
          </a:p>
        </p:txBody>
      </p:sp>
      <p:sp>
        <p:nvSpPr>
          <p:cNvPr id="237571" name="Rectangle 3"/>
          <p:cNvSpPr>
            <a:spLocks noChangeArrowheads="1"/>
          </p:cNvSpPr>
          <p:nvPr/>
        </p:nvSpPr>
        <p:spPr bwMode="auto">
          <a:xfrm>
            <a:off x="1295400" y="1981200"/>
            <a:ext cx="381000" cy="533400"/>
          </a:xfrm>
          <a:prstGeom prst="rect">
            <a:avLst/>
          </a:prstGeom>
          <a:solidFill>
            <a:srgbClr val="66FFCC">
              <a:alpha val="50000"/>
            </a:srgbClr>
          </a:solid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r>
              <a:rPr lang="en-US" sz="1000">
                <a:latin typeface="Arial" charset="0"/>
              </a:rPr>
              <a:t>3</a:t>
            </a:r>
            <a:endParaRPr lang="en-US" sz="1000" baseline="30000">
              <a:latin typeface="Arial" charset="0"/>
            </a:endParaRPr>
          </a:p>
        </p:txBody>
      </p:sp>
      <p:sp>
        <p:nvSpPr>
          <p:cNvPr id="237572" name="Rectangle 4"/>
          <p:cNvSpPr>
            <a:spLocks noChangeArrowheads="1"/>
          </p:cNvSpPr>
          <p:nvPr/>
        </p:nvSpPr>
        <p:spPr bwMode="auto">
          <a:xfrm>
            <a:off x="7772400" y="1447800"/>
            <a:ext cx="381000" cy="533400"/>
          </a:xfrm>
          <a:prstGeom prst="rect">
            <a:avLst/>
          </a:prstGeom>
          <a:solidFill>
            <a:srgbClr val="BE9DFF">
              <a:alpha val="50000"/>
            </a:srgbClr>
          </a:solidFill>
          <a:ln w="9525">
            <a:solidFill>
              <a:schemeClr val="tx1"/>
            </a:solidFill>
            <a:miter lim="800000"/>
            <a:headEnd/>
            <a:tailEnd/>
          </a:ln>
          <a:effectLst/>
        </p:spPr>
        <p:txBody>
          <a:bodyPr wrap="none" anchor="ctr"/>
          <a:lstStyle/>
          <a:p>
            <a:pPr algn="ctr"/>
            <a:r>
              <a:rPr lang="en-US" sz="1400" b="1">
                <a:latin typeface="Arial" charset="0"/>
              </a:rPr>
              <a:t>He</a:t>
            </a:r>
            <a:endParaRPr lang="en-US" sz="1000">
              <a:latin typeface="Arial" charset="0"/>
            </a:endParaRPr>
          </a:p>
          <a:p>
            <a:pPr algn="ctr"/>
            <a:endParaRPr lang="en-US" sz="1000">
              <a:latin typeface="Arial" charset="0"/>
            </a:endParaRPr>
          </a:p>
          <a:p>
            <a:pPr algn="ctr"/>
            <a:r>
              <a:rPr lang="en-US" sz="1000">
                <a:latin typeface="Arial" charset="0"/>
              </a:rPr>
              <a:t>2</a:t>
            </a:r>
            <a:endParaRPr lang="en-US" sz="1000" baseline="30000">
              <a:latin typeface="Arial" charset="0"/>
            </a:endParaRPr>
          </a:p>
        </p:txBody>
      </p:sp>
      <p:sp>
        <p:nvSpPr>
          <p:cNvPr id="237573" name="Rectangle 5"/>
          <p:cNvSpPr>
            <a:spLocks noChangeArrowheads="1"/>
          </p:cNvSpPr>
          <p:nvPr/>
        </p:nvSpPr>
        <p:spPr bwMode="auto">
          <a:xfrm>
            <a:off x="6248400" y="19812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r>
              <a:rPr lang="en-US" sz="1000">
                <a:latin typeface="Arial" charset="0"/>
              </a:rPr>
              <a:t>6</a:t>
            </a:r>
            <a:endParaRPr lang="en-US" sz="1000" baseline="30000">
              <a:latin typeface="Arial" charset="0"/>
            </a:endParaRPr>
          </a:p>
        </p:txBody>
      </p:sp>
      <p:sp>
        <p:nvSpPr>
          <p:cNvPr id="237574" name="Rectangle 6"/>
          <p:cNvSpPr>
            <a:spLocks noChangeArrowheads="1"/>
          </p:cNvSpPr>
          <p:nvPr/>
        </p:nvSpPr>
        <p:spPr bwMode="auto">
          <a:xfrm>
            <a:off x="6629400" y="19812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r>
              <a:rPr lang="en-US" sz="1000">
                <a:latin typeface="Arial" charset="0"/>
              </a:rPr>
              <a:t>7</a:t>
            </a:r>
            <a:endParaRPr lang="en-US" sz="1000" baseline="30000">
              <a:latin typeface="Arial" charset="0"/>
            </a:endParaRPr>
          </a:p>
        </p:txBody>
      </p:sp>
      <p:sp>
        <p:nvSpPr>
          <p:cNvPr id="237575" name="Rectangle 7"/>
          <p:cNvSpPr>
            <a:spLocks noChangeArrowheads="1"/>
          </p:cNvSpPr>
          <p:nvPr/>
        </p:nvSpPr>
        <p:spPr bwMode="auto">
          <a:xfrm>
            <a:off x="7010400" y="19812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r>
              <a:rPr lang="en-US" sz="1000">
                <a:latin typeface="Arial" charset="0"/>
              </a:rPr>
              <a:t>8</a:t>
            </a:r>
            <a:endParaRPr lang="en-US" sz="1000" baseline="30000">
              <a:latin typeface="Arial" charset="0"/>
            </a:endParaRPr>
          </a:p>
        </p:txBody>
      </p:sp>
      <p:sp>
        <p:nvSpPr>
          <p:cNvPr id="237576" name="Rectangle 8"/>
          <p:cNvSpPr>
            <a:spLocks noChangeArrowheads="1"/>
          </p:cNvSpPr>
          <p:nvPr/>
        </p:nvSpPr>
        <p:spPr bwMode="auto">
          <a:xfrm>
            <a:off x="7391400" y="1981200"/>
            <a:ext cx="381000" cy="5334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r>
              <a:rPr lang="en-US" sz="1000">
                <a:latin typeface="Arial" charset="0"/>
              </a:rPr>
              <a:t>9</a:t>
            </a:r>
            <a:endParaRPr lang="en-US" sz="1000" baseline="30000">
              <a:latin typeface="Arial" charset="0"/>
            </a:endParaRPr>
          </a:p>
        </p:txBody>
      </p:sp>
      <p:sp>
        <p:nvSpPr>
          <p:cNvPr id="237577" name="Rectangle 9"/>
          <p:cNvSpPr>
            <a:spLocks noChangeArrowheads="1"/>
          </p:cNvSpPr>
          <p:nvPr/>
        </p:nvSpPr>
        <p:spPr bwMode="auto">
          <a:xfrm>
            <a:off x="7772400" y="1981200"/>
            <a:ext cx="381000" cy="533400"/>
          </a:xfrm>
          <a:prstGeom prst="rect">
            <a:avLst/>
          </a:prstGeom>
          <a:solidFill>
            <a:srgbClr val="BE9DFF">
              <a:alpha val="50000"/>
            </a:srgbClr>
          </a:solidFill>
          <a:ln w="9525">
            <a:solidFill>
              <a:schemeClr val="tx1"/>
            </a:solidFill>
            <a:miter lim="800000"/>
            <a:headEnd/>
            <a:tailEnd/>
          </a:ln>
          <a:effectLst/>
        </p:spPr>
        <p:txBody>
          <a:bodyPr wrap="none" anchor="ctr"/>
          <a:lstStyle/>
          <a:p>
            <a:pPr algn="ctr"/>
            <a:r>
              <a:rPr lang="en-US" sz="1400" b="1">
                <a:latin typeface="Arial" charset="0"/>
              </a:rPr>
              <a:t>Ne</a:t>
            </a:r>
            <a:endParaRPr lang="en-US" sz="1000">
              <a:latin typeface="Arial" charset="0"/>
            </a:endParaRPr>
          </a:p>
          <a:p>
            <a:pPr algn="ctr"/>
            <a:endParaRPr lang="en-US" sz="1000">
              <a:latin typeface="Arial" charset="0"/>
            </a:endParaRPr>
          </a:p>
          <a:p>
            <a:pPr algn="ctr"/>
            <a:r>
              <a:rPr lang="en-US" sz="1000">
                <a:latin typeface="Arial" charset="0"/>
              </a:rPr>
              <a:t>10</a:t>
            </a:r>
            <a:endParaRPr lang="en-US" sz="1000" baseline="30000">
              <a:latin typeface="Arial" charset="0"/>
            </a:endParaRPr>
          </a:p>
        </p:txBody>
      </p:sp>
      <p:sp>
        <p:nvSpPr>
          <p:cNvPr id="237578" name="Rectangle 10"/>
          <p:cNvSpPr>
            <a:spLocks noChangeArrowheads="1"/>
          </p:cNvSpPr>
          <p:nvPr/>
        </p:nvSpPr>
        <p:spPr bwMode="auto">
          <a:xfrm>
            <a:off x="1295400" y="2514600"/>
            <a:ext cx="381000" cy="533400"/>
          </a:xfrm>
          <a:prstGeom prst="rect">
            <a:avLst/>
          </a:prstGeom>
          <a:solidFill>
            <a:srgbClr val="66FFCC">
              <a:alpha val="50000"/>
            </a:srgbClr>
          </a:solid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r>
              <a:rPr lang="en-US" sz="1000">
                <a:latin typeface="Arial" charset="0"/>
              </a:rPr>
              <a:t>11</a:t>
            </a:r>
            <a:endParaRPr lang="en-US" sz="1000" baseline="30000">
              <a:latin typeface="Arial" charset="0"/>
            </a:endParaRPr>
          </a:p>
        </p:txBody>
      </p:sp>
      <p:sp>
        <p:nvSpPr>
          <p:cNvPr id="237579" name="Rectangle 11"/>
          <p:cNvSpPr>
            <a:spLocks noChangeArrowheads="1"/>
          </p:cNvSpPr>
          <p:nvPr/>
        </p:nvSpPr>
        <p:spPr bwMode="auto">
          <a:xfrm>
            <a:off x="5867400" y="19812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r>
              <a:rPr lang="en-US" sz="1000">
                <a:latin typeface="Arial" charset="0"/>
              </a:rPr>
              <a:t>5</a:t>
            </a:r>
            <a:endParaRPr lang="en-US" sz="1000" baseline="30000">
              <a:latin typeface="Arial" charset="0"/>
            </a:endParaRPr>
          </a:p>
        </p:txBody>
      </p:sp>
      <p:sp>
        <p:nvSpPr>
          <p:cNvPr id="237580" name="Rectangle 12"/>
          <p:cNvSpPr>
            <a:spLocks noChangeArrowheads="1"/>
          </p:cNvSpPr>
          <p:nvPr/>
        </p:nvSpPr>
        <p:spPr bwMode="auto">
          <a:xfrm>
            <a:off x="1676400" y="1981200"/>
            <a:ext cx="3810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1400" b="1">
                <a:latin typeface="Arial" charset="0"/>
              </a:rPr>
              <a:t>Be</a:t>
            </a:r>
            <a:endParaRPr lang="en-US" sz="1000">
              <a:latin typeface="Arial" charset="0"/>
            </a:endParaRPr>
          </a:p>
          <a:p>
            <a:pPr algn="ctr"/>
            <a:endParaRPr lang="en-US" sz="1000">
              <a:latin typeface="Arial" charset="0"/>
            </a:endParaRPr>
          </a:p>
          <a:p>
            <a:pPr algn="ctr"/>
            <a:r>
              <a:rPr lang="en-US" sz="1000">
                <a:latin typeface="Arial" charset="0"/>
              </a:rPr>
              <a:t>4</a:t>
            </a:r>
            <a:endParaRPr lang="en-US" sz="1000" baseline="30000">
              <a:latin typeface="Arial" charset="0"/>
            </a:endParaRPr>
          </a:p>
        </p:txBody>
      </p:sp>
      <p:sp>
        <p:nvSpPr>
          <p:cNvPr id="237581" name="Rectangle 13"/>
          <p:cNvSpPr>
            <a:spLocks noChangeArrowheads="1"/>
          </p:cNvSpPr>
          <p:nvPr/>
        </p:nvSpPr>
        <p:spPr bwMode="auto">
          <a:xfrm>
            <a:off x="1295400" y="1447800"/>
            <a:ext cx="381000" cy="533400"/>
          </a:xfrm>
          <a:prstGeom prst="rect">
            <a:avLst/>
          </a:prstGeom>
          <a:solidFill>
            <a:srgbClr val="8AD88A">
              <a:alpha val="50000"/>
            </a:srgbClr>
          </a:solid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r>
              <a:rPr lang="en-US" sz="1000">
                <a:latin typeface="Arial" charset="0"/>
              </a:rPr>
              <a:t>1</a:t>
            </a:r>
            <a:endParaRPr lang="en-US" sz="1000" baseline="30000">
              <a:latin typeface="Arial" charset="0"/>
            </a:endParaRPr>
          </a:p>
        </p:txBody>
      </p:sp>
      <p:sp>
        <p:nvSpPr>
          <p:cNvPr id="237582" name="Rectangle 14"/>
          <p:cNvSpPr>
            <a:spLocks noChangeArrowheads="1"/>
          </p:cNvSpPr>
          <p:nvPr/>
        </p:nvSpPr>
        <p:spPr bwMode="auto">
          <a:xfrm>
            <a:off x="5867400" y="25146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r>
              <a:rPr lang="en-US" sz="1000">
                <a:latin typeface="Arial" charset="0"/>
              </a:rPr>
              <a:t>13</a:t>
            </a:r>
            <a:endParaRPr lang="en-US" sz="1000" baseline="30000">
              <a:latin typeface="Arial" charset="0"/>
            </a:endParaRPr>
          </a:p>
        </p:txBody>
      </p:sp>
      <p:sp>
        <p:nvSpPr>
          <p:cNvPr id="237583" name="Rectangle 15"/>
          <p:cNvSpPr>
            <a:spLocks noChangeArrowheads="1"/>
          </p:cNvSpPr>
          <p:nvPr/>
        </p:nvSpPr>
        <p:spPr bwMode="auto">
          <a:xfrm>
            <a:off x="6248400" y="25146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r>
              <a:rPr lang="en-US" sz="1000">
                <a:latin typeface="Arial" charset="0"/>
              </a:rPr>
              <a:t>14</a:t>
            </a:r>
            <a:endParaRPr lang="en-US" sz="1000" baseline="30000">
              <a:latin typeface="Arial" charset="0"/>
            </a:endParaRPr>
          </a:p>
        </p:txBody>
      </p:sp>
      <p:sp>
        <p:nvSpPr>
          <p:cNvPr id="237584" name="Rectangle 16"/>
          <p:cNvSpPr>
            <a:spLocks noChangeArrowheads="1"/>
          </p:cNvSpPr>
          <p:nvPr/>
        </p:nvSpPr>
        <p:spPr bwMode="auto">
          <a:xfrm>
            <a:off x="6629400" y="25146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r>
              <a:rPr lang="en-US" sz="1000">
                <a:latin typeface="Arial" charset="0"/>
              </a:rPr>
              <a:t>15</a:t>
            </a:r>
            <a:endParaRPr lang="en-US" sz="1000" baseline="30000">
              <a:latin typeface="Arial" charset="0"/>
            </a:endParaRPr>
          </a:p>
        </p:txBody>
      </p:sp>
      <p:sp>
        <p:nvSpPr>
          <p:cNvPr id="237585" name="Rectangle 17"/>
          <p:cNvSpPr>
            <a:spLocks noChangeArrowheads="1"/>
          </p:cNvSpPr>
          <p:nvPr/>
        </p:nvSpPr>
        <p:spPr bwMode="auto">
          <a:xfrm>
            <a:off x="7010400" y="25146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r>
              <a:rPr lang="en-US" sz="1000">
                <a:latin typeface="Arial" charset="0"/>
              </a:rPr>
              <a:t>16</a:t>
            </a:r>
            <a:endParaRPr lang="en-US" sz="1000" baseline="30000">
              <a:latin typeface="Arial" charset="0"/>
            </a:endParaRPr>
          </a:p>
        </p:txBody>
      </p:sp>
      <p:sp>
        <p:nvSpPr>
          <p:cNvPr id="237586" name="Rectangle 18"/>
          <p:cNvSpPr>
            <a:spLocks noChangeArrowheads="1"/>
          </p:cNvSpPr>
          <p:nvPr/>
        </p:nvSpPr>
        <p:spPr bwMode="auto">
          <a:xfrm>
            <a:off x="7391400" y="2514600"/>
            <a:ext cx="381000" cy="5334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r>
              <a:rPr lang="en-US" sz="1000">
                <a:latin typeface="Arial" charset="0"/>
              </a:rPr>
              <a:t>17</a:t>
            </a:r>
            <a:endParaRPr lang="en-US" sz="1000" baseline="30000">
              <a:latin typeface="Arial" charset="0"/>
            </a:endParaRPr>
          </a:p>
        </p:txBody>
      </p:sp>
      <p:sp>
        <p:nvSpPr>
          <p:cNvPr id="237587" name="Rectangle 19"/>
          <p:cNvSpPr>
            <a:spLocks noChangeArrowheads="1"/>
          </p:cNvSpPr>
          <p:nvPr/>
        </p:nvSpPr>
        <p:spPr bwMode="auto">
          <a:xfrm>
            <a:off x="7772400" y="2514600"/>
            <a:ext cx="381000" cy="533400"/>
          </a:xfrm>
          <a:prstGeom prst="rect">
            <a:avLst/>
          </a:prstGeom>
          <a:solidFill>
            <a:srgbClr val="BE9DFF">
              <a:alpha val="50000"/>
            </a:srgbClr>
          </a:solidFill>
          <a:ln w="9525">
            <a:solidFill>
              <a:schemeClr val="tx1"/>
            </a:solidFill>
            <a:miter lim="800000"/>
            <a:headEnd/>
            <a:tailEnd/>
          </a:ln>
          <a:effectLst/>
        </p:spPr>
        <p:txBody>
          <a:bodyPr wrap="none" anchor="ctr"/>
          <a:lstStyle/>
          <a:p>
            <a:pPr algn="ctr"/>
            <a:r>
              <a:rPr lang="en-US" sz="1400" b="1">
                <a:latin typeface="Arial" charset="0"/>
              </a:rPr>
              <a:t>Ar</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37588" name="Rectangle 20"/>
          <p:cNvSpPr>
            <a:spLocks noChangeArrowheads="1"/>
          </p:cNvSpPr>
          <p:nvPr/>
        </p:nvSpPr>
        <p:spPr bwMode="auto">
          <a:xfrm>
            <a:off x="1295400" y="3048000"/>
            <a:ext cx="381000" cy="533400"/>
          </a:xfrm>
          <a:prstGeom prst="rect">
            <a:avLst/>
          </a:prstGeom>
          <a:solidFill>
            <a:srgbClr val="66FFCC">
              <a:alpha val="50000"/>
            </a:srgbClr>
          </a:solid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baseline="30000">
              <a:latin typeface="Arial" charset="0"/>
            </a:endParaRPr>
          </a:p>
          <a:p>
            <a:pPr algn="ctr"/>
            <a:r>
              <a:rPr lang="en-US" sz="1000">
                <a:latin typeface="Arial" charset="0"/>
              </a:rPr>
              <a:t>19</a:t>
            </a:r>
          </a:p>
        </p:txBody>
      </p:sp>
      <p:sp>
        <p:nvSpPr>
          <p:cNvPr id="237589" name="Rectangle 21"/>
          <p:cNvSpPr>
            <a:spLocks noChangeArrowheads="1"/>
          </p:cNvSpPr>
          <p:nvPr/>
        </p:nvSpPr>
        <p:spPr bwMode="auto">
          <a:xfrm>
            <a:off x="1676400" y="3048000"/>
            <a:ext cx="3810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r>
              <a:rPr lang="en-US" sz="1000">
                <a:latin typeface="Arial" charset="0"/>
              </a:rPr>
              <a:t>20</a:t>
            </a:r>
            <a:endParaRPr lang="en-US" sz="1000" baseline="30000">
              <a:latin typeface="Arial" charset="0"/>
            </a:endParaRPr>
          </a:p>
        </p:txBody>
      </p:sp>
      <p:sp>
        <p:nvSpPr>
          <p:cNvPr id="237590" name="Rectangle 22"/>
          <p:cNvSpPr>
            <a:spLocks noChangeArrowheads="1"/>
          </p:cNvSpPr>
          <p:nvPr/>
        </p:nvSpPr>
        <p:spPr bwMode="auto">
          <a:xfrm>
            <a:off x="2057400" y="30480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r>
              <a:rPr lang="en-US" sz="1000">
                <a:latin typeface="Arial" charset="0"/>
              </a:rPr>
              <a:t>21</a:t>
            </a:r>
            <a:endParaRPr lang="en-US" sz="1000" baseline="30000">
              <a:latin typeface="Arial" charset="0"/>
            </a:endParaRPr>
          </a:p>
        </p:txBody>
      </p:sp>
      <p:sp>
        <p:nvSpPr>
          <p:cNvPr id="237591" name="Rectangle 23"/>
          <p:cNvSpPr>
            <a:spLocks noChangeArrowheads="1"/>
          </p:cNvSpPr>
          <p:nvPr/>
        </p:nvSpPr>
        <p:spPr bwMode="auto">
          <a:xfrm>
            <a:off x="2438400" y="30480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37592" name="Rectangle 24"/>
          <p:cNvSpPr>
            <a:spLocks noChangeArrowheads="1"/>
          </p:cNvSpPr>
          <p:nvPr/>
        </p:nvSpPr>
        <p:spPr bwMode="auto">
          <a:xfrm>
            <a:off x="2819400" y="30480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r>
              <a:rPr lang="en-US" sz="1000">
                <a:latin typeface="Arial" charset="0"/>
              </a:rPr>
              <a:t>23</a:t>
            </a:r>
            <a:endParaRPr lang="en-US" sz="1000" baseline="30000">
              <a:latin typeface="Arial" charset="0"/>
            </a:endParaRPr>
          </a:p>
        </p:txBody>
      </p:sp>
      <p:sp>
        <p:nvSpPr>
          <p:cNvPr id="237593" name="Rectangle 25"/>
          <p:cNvSpPr>
            <a:spLocks noChangeArrowheads="1"/>
          </p:cNvSpPr>
          <p:nvPr/>
        </p:nvSpPr>
        <p:spPr bwMode="auto">
          <a:xfrm>
            <a:off x="3200400" y="30480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r>
              <a:rPr lang="en-US" sz="1000">
                <a:latin typeface="Arial" charset="0"/>
              </a:rPr>
              <a:t>24</a:t>
            </a:r>
            <a:endParaRPr lang="en-US" sz="1000" baseline="30000">
              <a:latin typeface="Arial" charset="0"/>
            </a:endParaRPr>
          </a:p>
        </p:txBody>
      </p:sp>
      <p:sp>
        <p:nvSpPr>
          <p:cNvPr id="237594" name="Rectangle 26"/>
          <p:cNvSpPr>
            <a:spLocks noChangeArrowheads="1"/>
          </p:cNvSpPr>
          <p:nvPr/>
        </p:nvSpPr>
        <p:spPr bwMode="auto">
          <a:xfrm>
            <a:off x="3581400" y="30480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r>
              <a:rPr lang="en-US" sz="1000">
                <a:latin typeface="Arial" charset="0"/>
              </a:rPr>
              <a:t>25</a:t>
            </a:r>
            <a:endParaRPr lang="en-US" sz="1000" baseline="30000">
              <a:latin typeface="Arial" charset="0"/>
            </a:endParaRPr>
          </a:p>
        </p:txBody>
      </p:sp>
      <p:sp>
        <p:nvSpPr>
          <p:cNvPr id="237595" name="Rectangle 27"/>
          <p:cNvSpPr>
            <a:spLocks noChangeArrowheads="1"/>
          </p:cNvSpPr>
          <p:nvPr/>
        </p:nvSpPr>
        <p:spPr bwMode="auto">
          <a:xfrm>
            <a:off x="3962400" y="30480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Fe</a:t>
            </a:r>
            <a:endParaRPr lang="en-US" sz="1000">
              <a:latin typeface="Arial" charset="0"/>
            </a:endParaRPr>
          </a:p>
          <a:p>
            <a:pPr algn="ctr"/>
            <a:endParaRPr lang="en-US" sz="1000">
              <a:latin typeface="Arial" charset="0"/>
            </a:endParaRPr>
          </a:p>
          <a:p>
            <a:pPr algn="ctr"/>
            <a:r>
              <a:rPr lang="en-US" sz="1000">
                <a:latin typeface="Arial" charset="0"/>
              </a:rPr>
              <a:t>26</a:t>
            </a:r>
            <a:endParaRPr lang="en-US" sz="1000" baseline="30000">
              <a:latin typeface="Arial" charset="0"/>
            </a:endParaRPr>
          </a:p>
        </p:txBody>
      </p:sp>
      <p:sp>
        <p:nvSpPr>
          <p:cNvPr id="237596" name="Rectangle 28"/>
          <p:cNvSpPr>
            <a:spLocks noChangeArrowheads="1"/>
          </p:cNvSpPr>
          <p:nvPr/>
        </p:nvSpPr>
        <p:spPr bwMode="auto">
          <a:xfrm>
            <a:off x="4343400" y="30480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r>
              <a:rPr lang="en-US" sz="1000">
                <a:latin typeface="Arial" charset="0"/>
              </a:rPr>
              <a:t>27</a:t>
            </a:r>
            <a:endParaRPr lang="en-US" sz="1000" baseline="30000">
              <a:latin typeface="Arial" charset="0"/>
            </a:endParaRPr>
          </a:p>
        </p:txBody>
      </p:sp>
      <p:sp>
        <p:nvSpPr>
          <p:cNvPr id="237597" name="Rectangle 29"/>
          <p:cNvSpPr>
            <a:spLocks noChangeArrowheads="1"/>
          </p:cNvSpPr>
          <p:nvPr/>
        </p:nvSpPr>
        <p:spPr bwMode="auto">
          <a:xfrm>
            <a:off x="4724400" y="30480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r>
              <a:rPr lang="en-US" sz="1000">
                <a:latin typeface="Arial" charset="0"/>
              </a:rPr>
              <a:t>28</a:t>
            </a:r>
            <a:endParaRPr lang="en-US" sz="1000" baseline="30000">
              <a:latin typeface="Arial" charset="0"/>
            </a:endParaRPr>
          </a:p>
        </p:txBody>
      </p:sp>
      <p:sp>
        <p:nvSpPr>
          <p:cNvPr id="237598" name="Rectangle 30"/>
          <p:cNvSpPr>
            <a:spLocks noChangeArrowheads="1"/>
          </p:cNvSpPr>
          <p:nvPr/>
        </p:nvSpPr>
        <p:spPr bwMode="auto">
          <a:xfrm>
            <a:off x="5105400" y="30480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r>
              <a:rPr lang="en-US" sz="1000">
                <a:latin typeface="Arial" charset="0"/>
              </a:rPr>
              <a:t>29</a:t>
            </a:r>
            <a:endParaRPr lang="en-US" sz="1000" baseline="30000">
              <a:latin typeface="Arial" charset="0"/>
            </a:endParaRPr>
          </a:p>
        </p:txBody>
      </p:sp>
      <p:sp>
        <p:nvSpPr>
          <p:cNvPr id="237599" name="Rectangle 31"/>
          <p:cNvSpPr>
            <a:spLocks noChangeArrowheads="1"/>
          </p:cNvSpPr>
          <p:nvPr/>
        </p:nvSpPr>
        <p:spPr bwMode="auto">
          <a:xfrm>
            <a:off x="5486400" y="30480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r>
              <a:rPr lang="en-US" sz="1000">
                <a:latin typeface="Arial" charset="0"/>
              </a:rPr>
              <a:t>30</a:t>
            </a:r>
            <a:endParaRPr lang="en-US" sz="1000" baseline="30000">
              <a:latin typeface="Arial" charset="0"/>
            </a:endParaRPr>
          </a:p>
        </p:txBody>
      </p:sp>
      <p:sp>
        <p:nvSpPr>
          <p:cNvPr id="237600" name="Rectangle 32"/>
          <p:cNvSpPr>
            <a:spLocks noChangeArrowheads="1"/>
          </p:cNvSpPr>
          <p:nvPr/>
        </p:nvSpPr>
        <p:spPr bwMode="auto">
          <a:xfrm>
            <a:off x="5867400" y="30480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r>
              <a:rPr lang="en-US" sz="1000">
                <a:latin typeface="Arial" charset="0"/>
              </a:rPr>
              <a:t>31</a:t>
            </a:r>
            <a:endParaRPr lang="en-US" sz="1000" baseline="30000">
              <a:latin typeface="Arial" charset="0"/>
            </a:endParaRPr>
          </a:p>
        </p:txBody>
      </p:sp>
      <p:sp>
        <p:nvSpPr>
          <p:cNvPr id="237601" name="Rectangle 33"/>
          <p:cNvSpPr>
            <a:spLocks noChangeArrowheads="1"/>
          </p:cNvSpPr>
          <p:nvPr/>
        </p:nvSpPr>
        <p:spPr bwMode="auto">
          <a:xfrm>
            <a:off x="6248400" y="30480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r>
              <a:rPr lang="en-US" sz="1000">
                <a:latin typeface="Arial" charset="0"/>
              </a:rPr>
              <a:t>32</a:t>
            </a:r>
            <a:endParaRPr lang="en-US" sz="1000" baseline="30000">
              <a:latin typeface="Arial" charset="0"/>
            </a:endParaRPr>
          </a:p>
        </p:txBody>
      </p:sp>
      <p:sp>
        <p:nvSpPr>
          <p:cNvPr id="237602" name="Rectangle 34"/>
          <p:cNvSpPr>
            <a:spLocks noChangeArrowheads="1"/>
          </p:cNvSpPr>
          <p:nvPr/>
        </p:nvSpPr>
        <p:spPr bwMode="auto">
          <a:xfrm>
            <a:off x="6629400" y="30480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r>
              <a:rPr lang="en-US" sz="1000">
                <a:latin typeface="Arial" charset="0"/>
              </a:rPr>
              <a:t>33</a:t>
            </a:r>
            <a:endParaRPr lang="en-US" sz="1000" baseline="30000">
              <a:latin typeface="Arial" charset="0"/>
            </a:endParaRPr>
          </a:p>
        </p:txBody>
      </p:sp>
      <p:sp>
        <p:nvSpPr>
          <p:cNvPr id="237603" name="Rectangle 35"/>
          <p:cNvSpPr>
            <a:spLocks noChangeArrowheads="1"/>
          </p:cNvSpPr>
          <p:nvPr/>
        </p:nvSpPr>
        <p:spPr bwMode="auto">
          <a:xfrm>
            <a:off x="7010400" y="30480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r>
              <a:rPr lang="en-US" sz="1000">
                <a:latin typeface="Arial" charset="0"/>
              </a:rPr>
              <a:t>34</a:t>
            </a:r>
            <a:endParaRPr lang="en-US" sz="1000" baseline="30000">
              <a:latin typeface="Arial" charset="0"/>
            </a:endParaRPr>
          </a:p>
        </p:txBody>
      </p:sp>
      <p:sp>
        <p:nvSpPr>
          <p:cNvPr id="237604" name="Rectangle 36"/>
          <p:cNvSpPr>
            <a:spLocks noChangeArrowheads="1"/>
          </p:cNvSpPr>
          <p:nvPr/>
        </p:nvSpPr>
        <p:spPr bwMode="auto">
          <a:xfrm>
            <a:off x="7391400" y="3048000"/>
            <a:ext cx="381000" cy="5334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r>
              <a:rPr lang="en-US" sz="1000">
                <a:latin typeface="Arial" charset="0"/>
              </a:rPr>
              <a:t>35</a:t>
            </a:r>
            <a:endParaRPr lang="en-US" sz="1000" baseline="30000">
              <a:latin typeface="Arial" charset="0"/>
            </a:endParaRPr>
          </a:p>
        </p:txBody>
      </p:sp>
      <p:sp>
        <p:nvSpPr>
          <p:cNvPr id="237605" name="Rectangle 37"/>
          <p:cNvSpPr>
            <a:spLocks noChangeArrowheads="1"/>
          </p:cNvSpPr>
          <p:nvPr/>
        </p:nvSpPr>
        <p:spPr bwMode="auto">
          <a:xfrm>
            <a:off x="7772400" y="3048000"/>
            <a:ext cx="381000" cy="533400"/>
          </a:xfrm>
          <a:prstGeom prst="rect">
            <a:avLst/>
          </a:prstGeom>
          <a:solidFill>
            <a:srgbClr val="BE9DFF">
              <a:alpha val="50000"/>
            </a:srgbClr>
          </a:solidFill>
          <a:ln w="9525">
            <a:solidFill>
              <a:schemeClr val="tx1"/>
            </a:solidFill>
            <a:miter lim="800000"/>
            <a:headEnd/>
            <a:tailEnd/>
          </a:ln>
          <a:effectLst/>
        </p:spPr>
        <p:txBody>
          <a:bodyPr wrap="none" anchor="ctr"/>
          <a:lstStyle/>
          <a:p>
            <a:pPr algn="ctr"/>
            <a:r>
              <a:rPr lang="en-US" sz="1400" b="1">
                <a:latin typeface="Arial" charset="0"/>
              </a:rPr>
              <a:t>Kr</a:t>
            </a:r>
            <a:endParaRPr lang="en-US" sz="1000">
              <a:latin typeface="Arial" charset="0"/>
            </a:endParaRPr>
          </a:p>
          <a:p>
            <a:pPr algn="ctr"/>
            <a:endParaRPr lang="en-US" sz="1000">
              <a:latin typeface="Arial" charset="0"/>
            </a:endParaRPr>
          </a:p>
          <a:p>
            <a:pPr algn="ctr"/>
            <a:r>
              <a:rPr lang="en-US" sz="1000">
                <a:latin typeface="Arial" charset="0"/>
              </a:rPr>
              <a:t>36</a:t>
            </a:r>
            <a:endParaRPr lang="en-US" sz="1000" baseline="30000">
              <a:latin typeface="Arial" charset="0"/>
            </a:endParaRPr>
          </a:p>
        </p:txBody>
      </p:sp>
      <p:sp>
        <p:nvSpPr>
          <p:cNvPr id="237606" name="Rectangle 38"/>
          <p:cNvSpPr>
            <a:spLocks noChangeArrowheads="1"/>
          </p:cNvSpPr>
          <p:nvPr/>
        </p:nvSpPr>
        <p:spPr bwMode="auto">
          <a:xfrm>
            <a:off x="1295400" y="3581400"/>
            <a:ext cx="381000" cy="533400"/>
          </a:xfrm>
          <a:prstGeom prst="rect">
            <a:avLst/>
          </a:prstGeom>
          <a:solidFill>
            <a:srgbClr val="66FFCC">
              <a:alpha val="50000"/>
            </a:srgbClr>
          </a:solid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r>
              <a:rPr lang="en-US" sz="1000">
                <a:latin typeface="Arial" charset="0"/>
              </a:rPr>
              <a:t>37</a:t>
            </a:r>
            <a:endParaRPr lang="en-US" sz="1000" baseline="30000">
              <a:latin typeface="Arial" charset="0"/>
            </a:endParaRPr>
          </a:p>
        </p:txBody>
      </p:sp>
      <p:sp>
        <p:nvSpPr>
          <p:cNvPr id="237607" name="Rectangle 39"/>
          <p:cNvSpPr>
            <a:spLocks noChangeArrowheads="1"/>
          </p:cNvSpPr>
          <p:nvPr/>
        </p:nvSpPr>
        <p:spPr bwMode="auto">
          <a:xfrm>
            <a:off x="1676400" y="3581400"/>
            <a:ext cx="3810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r>
              <a:rPr lang="en-US" sz="1000">
                <a:latin typeface="Arial" charset="0"/>
              </a:rPr>
              <a:t>38</a:t>
            </a:r>
            <a:endParaRPr lang="en-US" sz="1000" baseline="30000">
              <a:latin typeface="Arial" charset="0"/>
            </a:endParaRPr>
          </a:p>
        </p:txBody>
      </p:sp>
      <p:sp>
        <p:nvSpPr>
          <p:cNvPr id="237608" name="Rectangle 40"/>
          <p:cNvSpPr>
            <a:spLocks noChangeArrowheads="1"/>
          </p:cNvSpPr>
          <p:nvPr/>
        </p:nvSpPr>
        <p:spPr bwMode="auto">
          <a:xfrm>
            <a:off x="2057400" y="35814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r>
              <a:rPr lang="en-US" sz="1000">
                <a:latin typeface="Arial" charset="0"/>
              </a:rPr>
              <a:t>39</a:t>
            </a:r>
            <a:endParaRPr lang="en-US" sz="1000" baseline="30000">
              <a:latin typeface="Arial" charset="0"/>
            </a:endParaRPr>
          </a:p>
        </p:txBody>
      </p:sp>
      <p:sp>
        <p:nvSpPr>
          <p:cNvPr id="237609" name="Rectangle 41"/>
          <p:cNvSpPr>
            <a:spLocks noChangeArrowheads="1"/>
          </p:cNvSpPr>
          <p:nvPr/>
        </p:nvSpPr>
        <p:spPr bwMode="auto">
          <a:xfrm>
            <a:off x="2438400" y="35814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r>
              <a:rPr lang="en-US" sz="1000">
                <a:latin typeface="Arial" charset="0"/>
              </a:rPr>
              <a:t>40</a:t>
            </a:r>
            <a:endParaRPr lang="en-US" sz="1000" baseline="30000">
              <a:latin typeface="Arial" charset="0"/>
            </a:endParaRPr>
          </a:p>
        </p:txBody>
      </p:sp>
      <p:sp>
        <p:nvSpPr>
          <p:cNvPr id="237610" name="Rectangle 42"/>
          <p:cNvSpPr>
            <a:spLocks noChangeArrowheads="1"/>
          </p:cNvSpPr>
          <p:nvPr/>
        </p:nvSpPr>
        <p:spPr bwMode="auto">
          <a:xfrm>
            <a:off x="2819400" y="35814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r>
              <a:rPr lang="en-US" sz="1000">
                <a:latin typeface="Arial" charset="0"/>
              </a:rPr>
              <a:t>41</a:t>
            </a:r>
            <a:endParaRPr lang="en-US" sz="1000" baseline="30000">
              <a:latin typeface="Arial" charset="0"/>
            </a:endParaRPr>
          </a:p>
        </p:txBody>
      </p:sp>
      <p:sp>
        <p:nvSpPr>
          <p:cNvPr id="237611" name="Rectangle 43"/>
          <p:cNvSpPr>
            <a:spLocks noChangeArrowheads="1"/>
          </p:cNvSpPr>
          <p:nvPr/>
        </p:nvSpPr>
        <p:spPr bwMode="auto">
          <a:xfrm>
            <a:off x="3200400" y="35814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r>
              <a:rPr lang="en-US" sz="1000">
                <a:latin typeface="Arial" charset="0"/>
              </a:rPr>
              <a:t>42</a:t>
            </a:r>
            <a:endParaRPr lang="en-US" sz="1000" baseline="30000">
              <a:latin typeface="Arial" charset="0"/>
            </a:endParaRPr>
          </a:p>
        </p:txBody>
      </p:sp>
      <p:sp>
        <p:nvSpPr>
          <p:cNvPr id="237612" name="Rectangle 44"/>
          <p:cNvSpPr>
            <a:spLocks noChangeArrowheads="1"/>
          </p:cNvSpPr>
          <p:nvPr/>
        </p:nvSpPr>
        <p:spPr bwMode="auto">
          <a:xfrm>
            <a:off x="3581400" y="35814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r>
              <a:rPr lang="en-US" sz="1000">
                <a:latin typeface="Arial" charset="0"/>
              </a:rPr>
              <a:t>43</a:t>
            </a:r>
            <a:endParaRPr lang="en-US" sz="1000" baseline="30000">
              <a:latin typeface="Arial" charset="0"/>
            </a:endParaRPr>
          </a:p>
        </p:txBody>
      </p:sp>
      <p:sp>
        <p:nvSpPr>
          <p:cNvPr id="237613" name="Rectangle 45"/>
          <p:cNvSpPr>
            <a:spLocks noChangeArrowheads="1"/>
          </p:cNvSpPr>
          <p:nvPr/>
        </p:nvSpPr>
        <p:spPr bwMode="auto">
          <a:xfrm>
            <a:off x="3962400" y="35814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r>
              <a:rPr lang="en-US" sz="1000">
                <a:latin typeface="Arial" charset="0"/>
              </a:rPr>
              <a:t>44</a:t>
            </a:r>
            <a:endParaRPr lang="en-US" sz="1000" baseline="30000">
              <a:latin typeface="Arial" charset="0"/>
            </a:endParaRPr>
          </a:p>
        </p:txBody>
      </p:sp>
      <p:sp>
        <p:nvSpPr>
          <p:cNvPr id="237614" name="Rectangle 46"/>
          <p:cNvSpPr>
            <a:spLocks noChangeArrowheads="1"/>
          </p:cNvSpPr>
          <p:nvPr/>
        </p:nvSpPr>
        <p:spPr bwMode="auto">
          <a:xfrm>
            <a:off x="4343400" y="35814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r>
              <a:rPr lang="en-US" sz="1000">
                <a:latin typeface="Arial" charset="0"/>
              </a:rPr>
              <a:t>45</a:t>
            </a:r>
            <a:endParaRPr lang="en-US" sz="1000" baseline="30000">
              <a:latin typeface="Arial" charset="0"/>
            </a:endParaRPr>
          </a:p>
        </p:txBody>
      </p:sp>
      <p:sp>
        <p:nvSpPr>
          <p:cNvPr id="237615" name="Rectangle 47"/>
          <p:cNvSpPr>
            <a:spLocks noChangeArrowheads="1"/>
          </p:cNvSpPr>
          <p:nvPr/>
        </p:nvSpPr>
        <p:spPr bwMode="auto">
          <a:xfrm>
            <a:off x="4724400" y="35814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r>
              <a:rPr lang="en-US" sz="1000">
                <a:latin typeface="Arial" charset="0"/>
              </a:rPr>
              <a:t>46</a:t>
            </a:r>
            <a:endParaRPr lang="en-US" sz="1000" baseline="30000">
              <a:latin typeface="Arial" charset="0"/>
            </a:endParaRPr>
          </a:p>
        </p:txBody>
      </p:sp>
      <p:sp>
        <p:nvSpPr>
          <p:cNvPr id="237616" name="Rectangle 48"/>
          <p:cNvSpPr>
            <a:spLocks noChangeArrowheads="1"/>
          </p:cNvSpPr>
          <p:nvPr/>
        </p:nvSpPr>
        <p:spPr bwMode="auto">
          <a:xfrm>
            <a:off x="5105400" y="35814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r>
              <a:rPr lang="en-US" sz="1000">
                <a:latin typeface="Arial" charset="0"/>
              </a:rPr>
              <a:t>47</a:t>
            </a:r>
            <a:endParaRPr lang="en-US" sz="1000" baseline="30000">
              <a:latin typeface="Arial" charset="0"/>
            </a:endParaRPr>
          </a:p>
        </p:txBody>
      </p:sp>
      <p:sp>
        <p:nvSpPr>
          <p:cNvPr id="237617" name="Rectangle 49"/>
          <p:cNvSpPr>
            <a:spLocks noChangeArrowheads="1"/>
          </p:cNvSpPr>
          <p:nvPr/>
        </p:nvSpPr>
        <p:spPr bwMode="auto">
          <a:xfrm>
            <a:off x="5486400" y="35814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r>
              <a:rPr lang="en-US" sz="1000">
                <a:latin typeface="Arial" charset="0"/>
              </a:rPr>
              <a:t>48</a:t>
            </a:r>
            <a:endParaRPr lang="en-US" sz="1000" baseline="30000">
              <a:latin typeface="Arial" charset="0"/>
            </a:endParaRPr>
          </a:p>
        </p:txBody>
      </p:sp>
      <p:sp>
        <p:nvSpPr>
          <p:cNvPr id="237618" name="Rectangle 50"/>
          <p:cNvSpPr>
            <a:spLocks noChangeArrowheads="1"/>
          </p:cNvSpPr>
          <p:nvPr/>
        </p:nvSpPr>
        <p:spPr bwMode="auto">
          <a:xfrm>
            <a:off x="5867400" y="35814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r>
              <a:rPr lang="en-US" sz="1000">
                <a:latin typeface="Arial" charset="0"/>
              </a:rPr>
              <a:t>49</a:t>
            </a:r>
            <a:endParaRPr lang="en-US" sz="1000" baseline="30000">
              <a:latin typeface="Arial" charset="0"/>
            </a:endParaRPr>
          </a:p>
        </p:txBody>
      </p:sp>
      <p:sp>
        <p:nvSpPr>
          <p:cNvPr id="237619" name="Rectangle 51"/>
          <p:cNvSpPr>
            <a:spLocks noChangeArrowheads="1"/>
          </p:cNvSpPr>
          <p:nvPr/>
        </p:nvSpPr>
        <p:spPr bwMode="auto">
          <a:xfrm>
            <a:off x="6248400" y="35814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r>
              <a:rPr lang="en-US" sz="1000">
                <a:latin typeface="Arial" charset="0"/>
              </a:rPr>
              <a:t>50</a:t>
            </a:r>
            <a:endParaRPr lang="en-US" sz="1000" baseline="30000">
              <a:latin typeface="Arial" charset="0"/>
            </a:endParaRPr>
          </a:p>
        </p:txBody>
      </p:sp>
      <p:sp>
        <p:nvSpPr>
          <p:cNvPr id="237620" name="Rectangle 52"/>
          <p:cNvSpPr>
            <a:spLocks noChangeArrowheads="1"/>
          </p:cNvSpPr>
          <p:nvPr/>
        </p:nvSpPr>
        <p:spPr bwMode="auto">
          <a:xfrm>
            <a:off x="6629400" y="35814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r>
              <a:rPr lang="en-US" sz="1000">
                <a:latin typeface="Arial" charset="0"/>
              </a:rPr>
              <a:t>51</a:t>
            </a:r>
            <a:endParaRPr lang="en-US" sz="1000" baseline="30000">
              <a:latin typeface="Arial" charset="0"/>
            </a:endParaRPr>
          </a:p>
        </p:txBody>
      </p:sp>
      <p:sp>
        <p:nvSpPr>
          <p:cNvPr id="237621" name="Rectangle 53"/>
          <p:cNvSpPr>
            <a:spLocks noChangeArrowheads="1"/>
          </p:cNvSpPr>
          <p:nvPr/>
        </p:nvSpPr>
        <p:spPr bwMode="auto">
          <a:xfrm>
            <a:off x="7010400" y="35814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r>
              <a:rPr lang="en-US" sz="1000">
                <a:latin typeface="Arial" charset="0"/>
              </a:rPr>
              <a:t>52</a:t>
            </a:r>
            <a:endParaRPr lang="en-US" sz="1000" baseline="30000">
              <a:latin typeface="Arial" charset="0"/>
            </a:endParaRPr>
          </a:p>
        </p:txBody>
      </p:sp>
      <p:sp>
        <p:nvSpPr>
          <p:cNvPr id="237622" name="Rectangle 54"/>
          <p:cNvSpPr>
            <a:spLocks noChangeArrowheads="1"/>
          </p:cNvSpPr>
          <p:nvPr/>
        </p:nvSpPr>
        <p:spPr bwMode="auto">
          <a:xfrm>
            <a:off x="7391400" y="3581400"/>
            <a:ext cx="381000" cy="5334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r>
              <a:rPr lang="en-US" sz="1000">
                <a:latin typeface="Arial" charset="0"/>
              </a:rPr>
              <a:t>53</a:t>
            </a:r>
            <a:endParaRPr lang="en-US" sz="1000" baseline="30000">
              <a:latin typeface="Arial" charset="0"/>
            </a:endParaRPr>
          </a:p>
        </p:txBody>
      </p:sp>
      <p:sp>
        <p:nvSpPr>
          <p:cNvPr id="237623" name="Rectangle 55"/>
          <p:cNvSpPr>
            <a:spLocks noChangeArrowheads="1"/>
          </p:cNvSpPr>
          <p:nvPr/>
        </p:nvSpPr>
        <p:spPr bwMode="auto">
          <a:xfrm>
            <a:off x="7772400" y="3581400"/>
            <a:ext cx="381000" cy="533400"/>
          </a:xfrm>
          <a:prstGeom prst="rect">
            <a:avLst/>
          </a:prstGeom>
          <a:solidFill>
            <a:srgbClr val="BE9DFF">
              <a:alpha val="50000"/>
            </a:srgbClr>
          </a:solidFill>
          <a:ln w="9525">
            <a:solidFill>
              <a:schemeClr val="tx1"/>
            </a:solidFill>
            <a:miter lim="800000"/>
            <a:headEnd/>
            <a:tailEnd/>
          </a:ln>
          <a:effectLst/>
        </p:spPr>
        <p:txBody>
          <a:bodyPr wrap="none" anchor="ctr"/>
          <a:lstStyle/>
          <a:p>
            <a:pPr algn="ctr"/>
            <a:r>
              <a:rPr lang="en-US" sz="1400" b="1">
                <a:latin typeface="Arial" charset="0"/>
              </a:rPr>
              <a:t>Xe</a:t>
            </a:r>
            <a:endParaRPr lang="en-US" sz="1000">
              <a:latin typeface="Arial" charset="0"/>
            </a:endParaRPr>
          </a:p>
          <a:p>
            <a:pPr algn="ctr"/>
            <a:endParaRPr lang="en-US" sz="1000">
              <a:latin typeface="Arial" charset="0"/>
            </a:endParaRPr>
          </a:p>
          <a:p>
            <a:pPr algn="ctr"/>
            <a:r>
              <a:rPr lang="en-US" sz="1000">
                <a:latin typeface="Arial" charset="0"/>
              </a:rPr>
              <a:t>54</a:t>
            </a:r>
            <a:endParaRPr lang="en-US" sz="1000" baseline="30000">
              <a:latin typeface="Arial" charset="0"/>
            </a:endParaRPr>
          </a:p>
        </p:txBody>
      </p:sp>
      <p:sp>
        <p:nvSpPr>
          <p:cNvPr id="237624" name="Rectangle 56"/>
          <p:cNvSpPr>
            <a:spLocks noChangeArrowheads="1"/>
          </p:cNvSpPr>
          <p:nvPr/>
        </p:nvSpPr>
        <p:spPr bwMode="auto">
          <a:xfrm>
            <a:off x="1295400" y="4114800"/>
            <a:ext cx="381000" cy="533400"/>
          </a:xfrm>
          <a:prstGeom prst="rect">
            <a:avLst/>
          </a:prstGeom>
          <a:solidFill>
            <a:srgbClr val="66FFCC">
              <a:alpha val="50000"/>
            </a:srgbClr>
          </a:solid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r>
              <a:rPr lang="en-US" sz="1000">
                <a:latin typeface="Arial" charset="0"/>
              </a:rPr>
              <a:t>55</a:t>
            </a:r>
            <a:endParaRPr lang="en-US" sz="1000" baseline="30000">
              <a:latin typeface="Arial" charset="0"/>
            </a:endParaRPr>
          </a:p>
        </p:txBody>
      </p:sp>
      <p:sp>
        <p:nvSpPr>
          <p:cNvPr id="237625" name="Rectangle 57"/>
          <p:cNvSpPr>
            <a:spLocks noChangeArrowheads="1"/>
          </p:cNvSpPr>
          <p:nvPr/>
        </p:nvSpPr>
        <p:spPr bwMode="auto">
          <a:xfrm>
            <a:off x="1676400" y="4114800"/>
            <a:ext cx="3810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r>
              <a:rPr lang="en-US" sz="1000">
                <a:latin typeface="Arial" charset="0"/>
              </a:rPr>
              <a:t>56</a:t>
            </a:r>
            <a:endParaRPr lang="en-US" sz="1000" baseline="30000">
              <a:latin typeface="Arial" charset="0"/>
            </a:endParaRPr>
          </a:p>
        </p:txBody>
      </p:sp>
      <p:sp>
        <p:nvSpPr>
          <p:cNvPr id="237626" name="Rectangle 58"/>
          <p:cNvSpPr>
            <a:spLocks noChangeArrowheads="1"/>
          </p:cNvSpPr>
          <p:nvPr/>
        </p:nvSpPr>
        <p:spPr bwMode="auto">
          <a:xfrm>
            <a:off x="2057400" y="4114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a:latin typeface="Symbol" pitchFamily="18" charset="2"/>
              </a:rPr>
              <a:t>*</a:t>
            </a:r>
          </a:p>
        </p:txBody>
      </p:sp>
      <p:sp>
        <p:nvSpPr>
          <p:cNvPr id="237627" name="Rectangle 59"/>
          <p:cNvSpPr>
            <a:spLocks noChangeArrowheads="1"/>
          </p:cNvSpPr>
          <p:nvPr/>
        </p:nvSpPr>
        <p:spPr bwMode="auto">
          <a:xfrm>
            <a:off x="2438400" y="4114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r>
              <a:rPr lang="en-US" sz="1000">
                <a:latin typeface="Arial" charset="0"/>
              </a:rPr>
              <a:t>72</a:t>
            </a:r>
            <a:endParaRPr lang="en-US" sz="1000" baseline="30000">
              <a:latin typeface="Arial" charset="0"/>
            </a:endParaRPr>
          </a:p>
        </p:txBody>
      </p:sp>
      <p:sp>
        <p:nvSpPr>
          <p:cNvPr id="237628" name="Rectangle 60"/>
          <p:cNvSpPr>
            <a:spLocks noChangeArrowheads="1"/>
          </p:cNvSpPr>
          <p:nvPr/>
        </p:nvSpPr>
        <p:spPr bwMode="auto">
          <a:xfrm>
            <a:off x="2819400" y="4114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r>
              <a:rPr lang="en-US" sz="1000">
                <a:latin typeface="Arial" charset="0"/>
              </a:rPr>
              <a:t>73</a:t>
            </a:r>
            <a:endParaRPr lang="en-US" sz="1000" baseline="30000">
              <a:latin typeface="Arial" charset="0"/>
            </a:endParaRPr>
          </a:p>
        </p:txBody>
      </p:sp>
      <p:sp>
        <p:nvSpPr>
          <p:cNvPr id="237629" name="Rectangle 61"/>
          <p:cNvSpPr>
            <a:spLocks noChangeArrowheads="1"/>
          </p:cNvSpPr>
          <p:nvPr/>
        </p:nvSpPr>
        <p:spPr bwMode="auto">
          <a:xfrm>
            <a:off x="3200400" y="4114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r>
              <a:rPr lang="en-US" sz="1000">
                <a:latin typeface="Arial" charset="0"/>
              </a:rPr>
              <a:t>74</a:t>
            </a:r>
            <a:endParaRPr lang="en-US" sz="1000" baseline="30000">
              <a:latin typeface="Arial" charset="0"/>
            </a:endParaRPr>
          </a:p>
        </p:txBody>
      </p:sp>
      <p:sp>
        <p:nvSpPr>
          <p:cNvPr id="237630" name="Rectangle 62"/>
          <p:cNvSpPr>
            <a:spLocks noChangeArrowheads="1"/>
          </p:cNvSpPr>
          <p:nvPr/>
        </p:nvSpPr>
        <p:spPr bwMode="auto">
          <a:xfrm>
            <a:off x="3581400" y="4114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r>
              <a:rPr lang="en-US" sz="1000">
                <a:latin typeface="Arial" charset="0"/>
              </a:rPr>
              <a:t>75</a:t>
            </a:r>
            <a:endParaRPr lang="en-US" sz="1000" baseline="30000">
              <a:latin typeface="Arial" charset="0"/>
            </a:endParaRPr>
          </a:p>
        </p:txBody>
      </p:sp>
      <p:sp>
        <p:nvSpPr>
          <p:cNvPr id="237631" name="Rectangle 63"/>
          <p:cNvSpPr>
            <a:spLocks noChangeArrowheads="1"/>
          </p:cNvSpPr>
          <p:nvPr/>
        </p:nvSpPr>
        <p:spPr bwMode="auto">
          <a:xfrm>
            <a:off x="3962400" y="4114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r>
              <a:rPr lang="en-US" sz="1000">
                <a:latin typeface="Arial" charset="0"/>
              </a:rPr>
              <a:t>76</a:t>
            </a:r>
            <a:endParaRPr lang="en-US" sz="1000" baseline="30000">
              <a:latin typeface="Arial" charset="0"/>
            </a:endParaRPr>
          </a:p>
        </p:txBody>
      </p:sp>
      <p:sp>
        <p:nvSpPr>
          <p:cNvPr id="237632" name="Rectangle 64"/>
          <p:cNvSpPr>
            <a:spLocks noChangeArrowheads="1"/>
          </p:cNvSpPr>
          <p:nvPr/>
        </p:nvSpPr>
        <p:spPr bwMode="auto">
          <a:xfrm>
            <a:off x="4343400" y="4114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r>
              <a:rPr lang="en-US" sz="1000">
                <a:latin typeface="Arial" charset="0"/>
              </a:rPr>
              <a:t>77</a:t>
            </a:r>
            <a:endParaRPr lang="en-US" sz="1000" baseline="30000">
              <a:latin typeface="Arial" charset="0"/>
            </a:endParaRPr>
          </a:p>
        </p:txBody>
      </p:sp>
      <p:sp>
        <p:nvSpPr>
          <p:cNvPr id="237633" name="Rectangle 65"/>
          <p:cNvSpPr>
            <a:spLocks noChangeArrowheads="1"/>
          </p:cNvSpPr>
          <p:nvPr/>
        </p:nvSpPr>
        <p:spPr bwMode="auto">
          <a:xfrm>
            <a:off x="4724400" y="4114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r>
              <a:rPr lang="en-US" sz="1000">
                <a:latin typeface="Arial" charset="0"/>
              </a:rPr>
              <a:t>78</a:t>
            </a:r>
            <a:endParaRPr lang="en-US" sz="1000" baseline="30000">
              <a:latin typeface="Arial" charset="0"/>
            </a:endParaRPr>
          </a:p>
        </p:txBody>
      </p:sp>
      <p:sp>
        <p:nvSpPr>
          <p:cNvPr id="237634" name="Rectangle 66"/>
          <p:cNvSpPr>
            <a:spLocks noChangeArrowheads="1"/>
          </p:cNvSpPr>
          <p:nvPr/>
        </p:nvSpPr>
        <p:spPr bwMode="auto">
          <a:xfrm>
            <a:off x="5105400" y="4114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r>
              <a:rPr lang="en-US" sz="1000">
                <a:latin typeface="Arial" charset="0"/>
              </a:rPr>
              <a:t>79</a:t>
            </a:r>
            <a:endParaRPr lang="en-US" sz="1000" baseline="30000">
              <a:latin typeface="Arial" charset="0"/>
            </a:endParaRPr>
          </a:p>
        </p:txBody>
      </p:sp>
      <p:sp>
        <p:nvSpPr>
          <p:cNvPr id="237635" name="Rectangle 67"/>
          <p:cNvSpPr>
            <a:spLocks noChangeArrowheads="1"/>
          </p:cNvSpPr>
          <p:nvPr/>
        </p:nvSpPr>
        <p:spPr bwMode="auto">
          <a:xfrm>
            <a:off x="5486400" y="4114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r>
              <a:rPr lang="en-US" sz="1000">
                <a:latin typeface="Arial" charset="0"/>
              </a:rPr>
              <a:t>80</a:t>
            </a:r>
            <a:endParaRPr lang="en-US" sz="1000" baseline="30000">
              <a:latin typeface="Arial" charset="0"/>
            </a:endParaRPr>
          </a:p>
        </p:txBody>
      </p:sp>
      <p:sp>
        <p:nvSpPr>
          <p:cNvPr id="237636" name="Rectangle 68"/>
          <p:cNvSpPr>
            <a:spLocks noChangeArrowheads="1"/>
          </p:cNvSpPr>
          <p:nvPr/>
        </p:nvSpPr>
        <p:spPr bwMode="auto">
          <a:xfrm>
            <a:off x="5867400" y="41148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r>
              <a:rPr lang="en-US" sz="1000">
                <a:latin typeface="Arial" charset="0"/>
              </a:rPr>
              <a:t>81</a:t>
            </a:r>
            <a:endParaRPr lang="en-US" sz="1000" baseline="30000">
              <a:latin typeface="Arial" charset="0"/>
            </a:endParaRPr>
          </a:p>
        </p:txBody>
      </p:sp>
      <p:sp>
        <p:nvSpPr>
          <p:cNvPr id="237637" name="Rectangle 69"/>
          <p:cNvSpPr>
            <a:spLocks noChangeArrowheads="1"/>
          </p:cNvSpPr>
          <p:nvPr/>
        </p:nvSpPr>
        <p:spPr bwMode="auto">
          <a:xfrm>
            <a:off x="6248400" y="41148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r>
              <a:rPr lang="en-US" sz="1000">
                <a:latin typeface="Arial" charset="0"/>
              </a:rPr>
              <a:t>82</a:t>
            </a:r>
            <a:endParaRPr lang="en-US" sz="1000" baseline="30000">
              <a:latin typeface="Arial" charset="0"/>
            </a:endParaRPr>
          </a:p>
        </p:txBody>
      </p:sp>
      <p:sp>
        <p:nvSpPr>
          <p:cNvPr id="237638" name="Rectangle 70"/>
          <p:cNvSpPr>
            <a:spLocks noChangeArrowheads="1"/>
          </p:cNvSpPr>
          <p:nvPr/>
        </p:nvSpPr>
        <p:spPr bwMode="auto">
          <a:xfrm>
            <a:off x="6629400" y="41148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r>
              <a:rPr lang="en-US" sz="1000">
                <a:latin typeface="Arial" charset="0"/>
              </a:rPr>
              <a:t>83</a:t>
            </a:r>
            <a:endParaRPr lang="en-US" sz="1000" baseline="30000">
              <a:latin typeface="Arial" charset="0"/>
            </a:endParaRPr>
          </a:p>
        </p:txBody>
      </p:sp>
      <p:sp>
        <p:nvSpPr>
          <p:cNvPr id="237639" name="Rectangle 71"/>
          <p:cNvSpPr>
            <a:spLocks noChangeArrowheads="1"/>
          </p:cNvSpPr>
          <p:nvPr/>
        </p:nvSpPr>
        <p:spPr bwMode="auto">
          <a:xfrm>
            <a:off x="7010400" y="4114800"/>
            <a:ext cx="381000" cy="533400"/>
          </a:xfrm>
          <a:prstGeom prst="rect">
            <a:avLst/>
          </a:prstGeom>
          <a:solidFill>
            <a:srgbClr val="DDDDDD">
              <a:alpha val="50000"/>
            </a:srgbClr>
          </a:solid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r>
              <a:rPr lang="en-US" sz="1000">
                <a:latin typeface="Arial" charset="0"/>
              </a:rPr>
              <a:t>84</a:t>
            </a:r>
            <a:endParaRPr lang="en-US" sz="1000" baseline="30000">
              <a:latin typeface="Arial" charset="0"/>
            </a:endParaRPr>
          </a:p>
        </p:txBody>
      </p:sp>
      <p:sp>
        <p:nvSpPr>
          <p:cNvPr id="237640" name="Rectangle 72"/>
          <p:cNvSpPr>
            <a:spLocks noChangeArrowheads="1"/>
          </p:cNvSpPr>
          <p:nvPr/>
        </p:nvSpPr>
        <p:spPr bwMode="auto">
          <a:xfrm>
            <a:off x="7391400" y="4114800"/>
            <a:ext cx="381000" cy="5334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r>
              <a:rPr lang="en-US" sz="1000">
                <a:latin typeface="Arial" charset="0"/>
              </a:rPr>
              <a:t>85</a:t>
            </a:r>
            <a:endParaRPr lang="en-US" sz="1000" baseline="30000">
              <a:latin typeface="Arial" charset="0"/>
            </a:endParaRPr>
          </a:p>
        </p:txBody>
      </p:sp>
      <p:sp>
        <p:nvSpPr>
          <p:cNvPr id="237641" name="Rectangle 73"/>
          <p:cNvSpPr>
            <a:spLocks noChangeArrowheads="1"/>
          </p:cNvSpPr>
          <p:nvPr/>
        </p:nvSpPr>
        <p:spPr bwMode="auto">
          <a:xfrm>
            <a:off x="7772400" y="4114800"/>
            <a:ext cx="381000" cy="533400"/>
          </a:xfrm>
          <a:prstGeom prst="rect">
            <a:avLst/>
          </a:prstGeom>
          <a:solidFill>
            <a:srgbClr val="BE9DFF">
              <a:alpha val="50000"/>
            </a:srgbClr>
          </a:solidFill>
          <a:ln w="9525">
            <a:solidFill>
              <a:schemeClr val="tx1"/>
            </a:solidFill>
            <a:miter lim="800000"/>
            <a:headEnd/>
            <a:tailEnd/>
          </a:ln>
          <a:effectLst/>
        </p:spPr>
        <p:txBody>
          <a:bodyPr wrap="none" anchor="ctr"/>
          <a:lstStyle/>
          <a:p>
            <a:pPr algn="ctr"/>
            <a:r>
              <a:rPr lang="en-US" sz="1400" b="1">
                <a:latin typeface="Arial" charset="0"/>
              </a:rPr>
              <a:t>Rn</a:t>
            </a:r>
            <a:endParaRPr lang="en-US" sz="1000">
              <a:latin typeface="Arial" charset="0"/>
            </a:endParaRPr>
          </a:p>
          <a:p>
            <a:pPr algn="ctr"/>
            <a:endParaRPr lang="en-US" sz="1000">
              <a:latin typeface="Arial" charset="0"/>
            </a:endParaRPr>
          </a:p>
          <a:p>
            <a:pPr algn="ctr"/>
            <a:r>
              <a:rPr lang="en-US" sz="1000">
                <a:latin typeface="Arial" charset="0"/>
              </a:rPr>
              <a:t>86</a:t>
            </a:r>
            <a:endParaRPr lang="en-US" sz="1000" baseline="30000">
              <a:latin typeface="Arial" charset="0"/>
            </a:endParaRPr>
          </a:p>
        </p:txBody>
      </p:sp>
      <p:sp>
        <p:nvSpPr>
          <p:cNvPr id="237642" name="Rectangle 74"/>
          <p:cNvSpPr>
            <a:spLocks noChangeArrowheads="1"/>
          </p:cNvSpPr>
          <p:nvPr/>
        </p:nvSpPr>
        <p:spPr bwMode="auto">
          <a:xfrm>
            <a:off x="1295400" y="4648200"/>
            <a:ext cx="381000" cy="533400"/>
          </a:xfrm>
          <a:prstGeom prst="rect">
            <a:avLst/>
          </a:prstGeom>
          <a:solidFill>
            <a:srgbClr val="66FFCC">
              <a:alpha val="50000"/>
            </a:srgbClr>
          </a:solidFill>
          <a:ln w="9525">
            <a:solidFill>
              <a:schemeClr val="tx1"/>
            </a:solidFill>
            <a:miter lim="800000"/>
            <a:headEnd/>
            <a:tailEnd/>
          </a:ln>
          <a:effectLst/>
        </p:spPr>
        <p:txBody>
          <a:bodyPr wrap="none" anchor="ctr"/>
          <a:lstStyle/>
          <a:p>
            <a:pPr algn="ctr"/>
            <a:r>
              <a:rPr lang="en-US" sz="1400" b="1">
                <a:latin typeface="Arial" charset="0"/>
              </a:rPr>
              <a:t>Fr</a:t>
            </a:r>
            <a:endParaRPr lang="en-US" sz="1000">
              <a:latin typeface="Arial" charset="0"/>
            </a:endParaRPr>
          </a:p>
          <a:p>
            <a:pPr algn="ctr"/>
            <a:endParaRPr lang="en-US" sz="1000">
              <a:latin typeface="Arial" charset="0"/>
            </a:endParaRPr>
          </a:p>
          <a:p>
            <a:pPr algn="ctr"/>
            <a:r>
              <a:rPr lang="en-US" sz="1000">
                <a:latin typeface="Arial" charset="0"/>
              </a:rPr>
              <a:t>87</a:t>
            </a:r>
            <a:endParaRPr lang="en-US" sz="1000" baseline="30000">
              <a:latin typeface="Arial" charset="0"/>
            </a:endParaRPr>
          </a:p>
        </p:txBody>
      </p:sp>
      <p:sp>
        <p:nvSpPr>
          <p:cNvPr id="237643" name="Rectangle 75"/>
          <p:cNvSpPr>
            <a:spLocks noChangeArrowheads="1"/>
          </p:cNvSpPr>
          <p:nvPr/>
        </p:nvSpPr>
        <p:spPr bwMode="auto">
          <a:xfrm>
            <a:off x="1676400" y="4648200"/>
            <a:ext cx="3810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1400" b="1">
                <a:latin typeface="Arial" charset="0"/>
              </a:rPr>
              <a:t>Ra</a:t>
            </a:r>
            <a:endParaRPr lang="en-US" sz="1000">
              <a:latin typeface="Arial" charset="0"/>
            </a:endParaRPr>
          </a:p>
          <a:p>
            <a:pPr algn="ctr"/>
            <a:endParaRPr lang="en-US" sz="1000">
              <a:latin typeface="Arial" charset="0"/>
            </a:endParaRPr>
          </a:p>
          <a:p>
            <a:pPr algn="ctr"/>
            <a:r>
              <a:rPr lang="en-US" sz="1000">
                <a:latin typeface="Arial" charset="0"/>
              </a:rPr>
              <a:t>88</a:t>
            </a:r>
            <a:endParaRPr lang="en-US" sz="1000" baseline="30000">
              <a:latin typeface="Arial" charset="0"/>
            </a:endParaRPr>
          </a:p>
        </p:txBody>
      </p:sp>
      <p:sp>
        <p:nvSpPr>
          <p:cNvPr id="237644" name="Rectangle 76"/>
          <p:cNvSpPr>
            <a:spLocks noChangeArrowheads="1"/>
          </p:cNvSpPr>
          <p:nvPr/>
        </p:nvSpPr>
        <p:spPr bwMode="auto">
          <a:xfrm>
            <a:off x="2057400" y="46482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Symbol" pitchFamily="18" charset="2"/>
              </a:rPr>
              <a:t>Y</a:t>
            </a:r>
          </a:p>
        </p:txBody>
      </p:sp>
      <p:sp>
        <p:nvSpPr>
          <p:cNvPr id="237645" name="Rectangle 77"/>
          <p:cNvSpPr>
            <a:spLocks noChangeArrowheads="1"/>
          </p:cNvSpPr>
          <p:nvPr/>
        </p:nvSpPr>
        <p:spPr bwMode="auto">
          <a:xfrm>
            <a:off x="2438400" y="46482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Rf</a:t>
            </a:r>
            <a:endParaRPr lang="en-US" sz="1000">
              <a:latin typeface="Arial" charset="0"/>
            </a:endParaRPr>
          </a:p>
          <a:p>
            <a:pPr algn="ctr"/>
            <a:endParaRPr lang="en-US" sz="1000">
              <a:latin typeface="Arial" charset="0"/>
            </a:endParaRPr>
          </a:p>
          <a:p>
            <a:pPr algn="ctr"/>
            <a:r>
              <a:rPr lang="en-US" sz="1000">
                <a:latin typeface="Arial" charset="0"/>
              </a:rPr>
              <a:t>104</a:t>
            </a:r>
            <a:endParaRPr lang="en-US" sz="1000" baseline="30000">
              <a:latin typeface="Arial" charset="0"/>
            </a:endParaRPr>
          </a:p>
        </p:txBody>
      </p:sp>
      <p:sp>
        <p:nvSpPr>
          <p:cNvPr id="237646" name="Rectangle 78"/>
          <p:cNvSpPr>
            <a:spLocks noChangeArrowheads="1"/>
          </p:cNvSpPr>
          <p:nvPr/>
        </p:nvSpPr>
        <p:spPr bwMode="auto">
          <a:xfrm>
            <a:off x="2819400" y="46482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Db</a:t>
            </a:r>
            <a:endParaRPr lang="en-US" sz="1000">
              <a:latin typeface="Arial" charset="0"/>
            </a:endParaRPr>
          </a:p>
          <a:p>
            <a:pPr algn="ctr"/>
            <a:endParaRPr lang="en-US" sz="1000">
              <a:latin typeface="Arial" charset="0"/>
            </a:endParaRPr>
          </a:p>
          <a:p>
            <a:pPr algn="ctr"/>
            <a:r>
              <a:rPr lang="en-US" sz="1000">
                <a:latin typeface="Arial" charset="0"/>
              </a:rPr>
              <a:t>105</a:t>
            </a:r>
            <a:endParaRPr lang="en-US" sz="1000" baseline="30000">
              <a:latin typeface="Arial" charset="0"/>
            </a:endParaRPr>
          </a:p>
        </p:txBody>
      </p:sp>
      <p:sp>
        <p:nvSpPr>
          <p:cNvPr id="237647" name="Rectangle 79"/>
          <p:cNvSpPr>
            <a:spLocks noChangeArrowheads="1"/>
          </p:cNvSpPr>
          <p:nvPr/>
        </p:nvSpPr>
        <p:spPr bwMode="auto">
          <a:xfrm>
            <a:off x="3200400" y="46482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Sg</a:t>
            </a:r>
            <a:endParaRPr lang="en-US" sz="1000">
              <a:latin typeface="Arial" charset="0"/>
            </a:endParaRPr>
          </a:p>
          <a:p>
            <a:pPr algn="ctr"/>
            <a:endParaRPr lang="en-US" sz="1000">
              <a:latin typeface="Arial" charset="0"/>
            </a:endParaRPr>
          </a:p>
          <a:p>
            <a:pPr algn="ctr"/>
            <a:r>
              <a:rPr lang="en-US" sz="1000">
                <a:latin typeface="Arial" charset="0"/>
              </a:rPr>
              <a:t>106</a:t>
            </a:r>
            <a:endParaRPr lang="en-US" sz="1000" baseline="30000">
              <a:latin typeface="Arial" charset="0"/>
            </a:endParaRPr>
          </a:p>
        </p:txBody>
      </p:sp>
      <p:sp>
        <p:nvSpPr>
          <p:cNvPr id="237648" name="Rectangle 80"/>
          <p:cNvSpPr>
            <a:spLocks noChangeArrowheads="1"/>
          </p:cNvSpPr>
          <p:nvPr/>
        </p:nvSpPr>
        <p:spPr bwMode="auto">
          <a:xfrm>
            <a:off x="3581400" y="46482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Bh</a:t>
            </a:r>
            <a:endParaRPr lang="en-US" sz="1000">
              <a:latin typeface="Arial" charset="0"/>
            </a:endParaRPr>
          </a:p>
          <a:p>
            <a:pPr algn="ctr"/>
            <a:endParaRPr lang="en-US" sz="1000">
              <a:latin typeface="Arial" charset="0"/>
            </a:endParaRPr>
          </a:p>
          <a:p>
            <a:pPr algn="ctr"/>
            <a:r>
              <a:rPr lang="en-US" sz="1000">
                <a:latin typeface="Arial" charset="0"/>
              </a:rPr>
              <a:t>107</a:t>
            </a:r>
            <a:endParaRPr lang="en-US" sz="1000" baseline="30000">
              <a:latin typeface="Arial" charset="0"/>
            </a:endParaRPr>
          </a:p>
        </p:txBody>
      </p:sp>
      <p:sp>
        <p:nvSpPr>
          <p:cNvPr id="237649" name="Rectangle 81"/>
          <p:cNvSpPr>
            <a:spLocks noChangeArrowheads="1"/>
          </p:cNvSpPr>
          <p:nvPr/>
        </p:nvSpPr>
        <p:spPr bwMode="auto">
          <a:xfrm>
            <a:off x="3962400" y="46482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Hs</a:t>
            </a:r>
            <a:endParaRPr lang="en-US" sz="1000">
              <a:latin typeface="Arial" charset="0"/>
            </a:endParaRPr>
          </a:p>
          <a:p>
            <a:pPr algn="ctr"/>
            <a:endParaRPr lang="en-US" sz="1000">
              <a:latin typeface="Arial" charset="0"/>
            </a:endParaRPr>
          </a:p>
          <a:p>
            <a:pPr algn="ctr"/>
            <a:r>
              <a:rPr lang="en-US" sz="1000">
                <a:latin typeface="Arial" charset="0"/>
              </a:rPr>
              <a:t>108</a:t>
            </a:r>
            <a:endParaRPr lang="en-US" sz="1000" baseline="30000">
              <a:latin typeface="Arial" charset="0"/>
            </a:endParaRPr>
          </a:p>
        </p:txBody>
      </p:sp>
      <p:sp>
        <p:nvSpPr>
          <p:cNvPr id="237650" name="Rectangle 82"/>
          <p:cNvSpPr>
            <a:spLocks noChangeArrowheads="1"/>
          </p:cNvSpPr>
          <p:nvPr/>
        </p:nvSpPr>
        <p:spPr bwMode="auto">
          <a:xfrm>
            <a:off x="4343400" y="46482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Mt</a:t>
            </a:r>
            <a:endParaRPr lang="en-US" sz="1000">
              <a:latin typeface="Arial" charset="0"/>
            </a:endParaRPr>
          </a:p>
          <a:p>
            <a:pPr algn="ctr"/>
            <a:endParaRPr lang="en-US" sz="1000">
              <a:latin typeface="Arial" charset="0"/>
            </a:endParaRPr>
          </a:p>
          <a:p>
            <a:pPr algn="ctr"/>
            <a:r>
              <a:rPr lang="en-US" sz="1000">
                <a:latin typeface="Arial" charset="0"/>
              </a:rPr>
              <a:t>109</a:t>
            </a:r>
            <a:endParaRPr lang="en-US" sz="1000" baseline="30000">
              <a:latin typeface="Arial" charset="0"/>
            </a:endParaRPr>
          </a:p>
        </p:txBody>
      </p:sp>
      <p:sp>
        <p:nvSpPr>
          <p:cNvPr id="237651" name="Rectangle 83"/>
          <p:cNvSpPr>
            <a:spLocks noChangeArrowheads="1"/>
          </p:cNvSpPr>
          <p:nvPr/>
        </p:nvSpPr>
        <p:spPr bwMode="auto">
          <a:xfrm>
            <a:off x="1676400" y="2514600"/>
            <a:ext cx="3810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12</a:t>
            </a:r>
            <a:endParaRPr lang="en-US" sz="1000" baseline="30000">
              <a:latin typeface="Arial" charset="0"/>
            </a:endParaRPr>
          </a:p>
        </p:txBody>
      </p:sp>
      <p:sp>
        <p:nvSpPr>
          <p:cNvPr id="237652" name="Rectangle 84"/>
          <p:cNvSpPr>
            <a:spLocks noChangeArrowheads="1"/>
          </p:cNvSpPr>
          <p:nvPr/>
        </p:nvSpPr>
        <p:spPr bwMode="auto">
          <a:xfrm>
            <a:off x="2819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Ce</a:t>
            </a:r>
            <a:endParaRPr lang="en-US" sz="1000">
              <a:latin typeface="Arial" charset="0"/>
            </a:endParaRPr>
          </a:p>
          <a:p>
            <a:pPr algn="ctr"/>
            <a:endParaRPr lang="en-US" sz="1000">
              <a:latin typeface="Arial" charset="0"/>
            </a:endParaRPr>
          </a:p>
          <a:p>
            <a:pPr algn="ctr"/>
            <a:r>
              <a:rPr lang="en-US" sz="1000">
                <a:latin typeface="Arial" charset="0"/>
              </a:rPr>
              <a:t>58</a:t>
            </a:r>
            <a:endParaRPr lang="en-US" sz="1000" baseline="30000">
              <a:latin typeface="Arial" charset="0"/>
            </a:endParaRPr>
          </a:p>
        </p:txBody>
      </p:sp>
      <p:sp>
        <p:nvSpPr>
          <p:cNvPr id="237653" name="Rectangle 85"/>
          <p:cNvSpPr>
            <a:spLocks noChangeArrowheads="1"/>
          </p:cNvSpPr>
          <p:nvPr/>
        </p:nvSpPr>
        <p:spPr bwMode="auto">
          <a:xfrm>
            <a:off x="3200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Pr</a:t>
            </a:r>
            <a:endParaRPr lang="en-US" sz="1000">
              <a:latin typeface="Arial" charset="0"/>
            </a:endParaRPr>
          </a:p>
          <a:p>
            <a:pPr algn="ctr"/>
            <a:endParaRPr lang="en-US" sz="1000">
              <a:latin typeface="Arial" charset="0"/>
            </a:endParaRPr>
          </a:p>
          <a:p>
            <a:pPr algn="ctr"/>
            <a:r>
              <a:rPr lang="en-US" sz="1000">
                <a:latin typeface="Arial" charset="0"/>
              </a:rPr>
              <a:t>59</a:t>
            </a:r>
            <a:endParaRPr lang="en-US" sz="1000" baseline="30000">
              <a:latin typeface="Arial" charset="0"/>
            </a:endParaRPr>
          </a:p>
        </p:txBody>
      </p:sp>
      <p:sp>
        <p:nvSpPr>
          <p:cNvPr id="237654" name="Rectangle 86"/>
          <p:cNvSpPr>
            <a:spLocks noChangeArrowheads="1"/>
          </p:cNvSpPr>
          <p:nvPr/>
        </p:nvSpPr>
        <p:spPr bwMode="auto">
          <a:xfrm>
            <a:off x="3581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Nd</a:t>
            </a:r>
            <a:endParaRPr lang="en-US" sz="1000">
              <a:latin typeface="Arial" charset="0"/>
            </a:endParaRPr>
          </a:p>
          <a:p>
            <a:pPr algn="ctr"/>
            <a:endParaRPr lang="en-US" sz="1000">
              <a:latin typeface="Arial" charset="0"/>
            </a:endParaRPr>
          </a:p>
          <a:p>
            <a:pPr algn="ctr"/>
            <a:r>
              <a:rPr lang="en-US" sz="1000">
                <a:latin typeface="Arial" charset="0"/>
              </a:rPr>
              <a:t>60</a:t>
            </a:r>
            <a:endParaRPr lang="en-US" sz="1000" baseline="30000">
              <a:latin typeface="Arial" charset="0"/>
            </a:endParaRPr>
          </a:p>
        </p:txBody>
      </p:sp>
      <p:sp>
        <p:nvSpPr>
          <p:cNvPr id="237655" name="Rectangle 87"/>
          <p:cNvSpPr>
            <a:spLocks noChangeArrowheads="1"/>
          </p:cNvSpPr>
          <p:nvPr/>
        </p:nvSpPr>
        <p:spPr bwMode="auto">
          <a:xfrm>
            <a:off x="3962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Pm</a:t>
            </a:r>
            <a:endParaRPr lang="en-US" sz="1000">
              <a:latin typeface="Arial" charset="0"/>
            </a:endParaRPr>
          </a:p>
          <a:p>
            <a:pPr algn="ctr"/>
            <a:endParaRPr lang="en-US" sz="1000">
              <a:latin typeface="Arial" charset="0"/>
            </a:endParaRPr>
          </a:p>
          <a:p>
            <a:pPr algn="ctr"/>
            <a:r>
              <a:rPr lang="en-US" sz="1000">
                <a:latin typeface="Arial" charset="0"/>
              </a:rPr>
              <a:t>61</a:t>
            </a:r>
            <a:endParaRPr lang="en-US" sz="1000" baseline="30000">
              <a:latin typeface="Arial" charset="0"/>
            </a:endParaRPr>
          </a:p>
        </p:txBody>
      </p:sp>
      <p:sp>
        <p:nvSpPr>
          <p:cNvPr id="237656" name="Rectangle 88"/>
          <p:cNvSpPr>
            <a:spLocks noChangeArrowheads="1"/>
          </p:cNvSpPr>
          <p:nvPr/>
        </p:nvSpPr>
        <p:spPr bwMode="auto">
          <a:xfrm>
            <a:off x="4343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Sm</a:t>
            </a:r>
            <a:endParaRPr lang="en-US" sz="1000">
              <a:latin typeface="Arial" charset="0"/>
            </a:endParaRPr>
          </a:p>
          <a:p>
            <a:pPr algn="ctr"/>
            <a:endParaRPr lang="en-US" sz="1000">
              <a:latin typeface="Arial" charset="0"/>
            </a:endParaRPr>
          </a:p>
          <a:p>
            <a:pPr algn="ctr"/>
            <a:r>
              <a:rPr lang="en-US" sz="1000">
                <a:latin typeface="Arial" charset="0"/>
              </a:rPr>
              <a:t>62</a:t>
            </a:r>
            <a:endParaRPr lang="en-US" sz="1000" baseline="30000">
              <a:latin typeface="Arial" charset="0"/>
            </a:endParaRPr>
          </a:p>
        </p:txBody>
      </p:sp>
      <p:sp>
        <p:nvSpPr>
          <p:cNvPr id="237657" name="Rectangle 89"/>
          <p:cNvSpPr>
            <a:spLocks noChangeArrowheads="1"/>
          </p:cNvSpPr>
          <p:nvPr/>
        </p:nvSpPr>
        <p:spPr bwMode="auto">
          <a:xfrm>
            <a:off x="4724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Eu</a:t>
            </a:r>
            <a:endParaRPr lang="en-US" sz="1000">
              <a:latin typeface="Arial" charset="0"/>
            </a:endParaRPr>
          </a:p>
          <a:p>
            <a:pPr algn="ctr"/>
            <a:endParaRPr lang="en-US" sz="1000">
              <a:latin typeface="Arial" charset="0"/>
            </a:endParaRPr>
          </a:p>
          <a:p>
            <a:pPr algn="ctr"/>
            <a:r>
              <a:rPr lang="en-US" sz="1000">
                <a:latin typeface="Arial" charset="0"/>
              </a:rPr>
              <a:t>63</a:t>
            </a:r>
            <a:endParaRPr lang="en-US" sz="1000" baseline="30000">
              <a:latin typeface="Arial" charset="0"/>
            </a:endParaRPr>
          </a:p>
        </p:txBody>
      </p:sp>
      <p:sp>
        <p:nvSpPr>
          <p:cNvPr id="237658" name="Rectangle 90"/>
          <p:cNvSpPr>
            <a:spLocks noChangeArrowheads="1"/>
          </p:cNvSpPr>
          <p:nvPr/>
        </p:nvSpPr>
        <p:spPr bwMode="auto">
          <a:xfrm>
            <a:off x="5105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Gd</a:t>
            </a:r>
            <a:endParaRPr lang="en-US" sz="1000">
              <a:latin typeface="Arial" charset="0"/>
            </a:endParaRPr>
          </a:p>
          <a:p>
            <a:pPr algn="ctr"/>
            <a:endParaRPr lang="en-US" sz="1000">
              <a:latin typeface="Arial" charset="0"/>
            </a:endParaRPr>
          </a:p>
          <a:p>
            <a:pPr algn="ctr"/>
            <a:r>
              <a:rPr lang="en-US" sz="1000">
                <a:latin typeface="Arial" charset="0"/>
              </a:rPr>
              <a:t>64</a:t>
            </a:r>
            <a:endParaRPr lang="en-US" sz="1000" baseline="30000">
              <a:latin typeface="Arial" charset="0"/>
            </a:endParaRPr>
          </a:p>
        </p:txBody>
      </p:sp>
      <p:sp>
        <p:nvSpPr>
          <p:cNvPr id="237659" name="Rectangle 91"/>
          <p:cNvSpPr>
            <a:spLocks noChangeArrowheads="1"/>
          </p:cNvSpPr>
          <p:nvPr/>
        </p:nvSpPr>
        <p:spPr bwMode="auto">
          <a:xfrm>
            <a:off x="5486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Tb</a:t>
            </a:r>
            <a:endParaRPr lang="en-US" sz="1000">
              <a:latin typeface="Arial" charset="0"/>
            </a:endParaRPr>
          </a:p>
          <a:p>
            <a:pPr algn="ctr"/>
            <a:endParaRPr lang="en-US" sz="1000">
              <a:latin typeface="Arial" charset="0"/>
            </a:endParaRPr>
          </a:p>
          <a:p>
            <a:pPr algn="ctr"/>
            <a:r>
              <a:rPr lang="en-US" sz="1000">
                <a:latin typeface="Arial" charset="0"/>
              </a:rPr>
              <a:t>65</a:t>
            </a:r>
            <a:endParaRPr lang="en-US" sz="1000" baseline="30000">
              <a:latin typeface="Arial" charset="0"/>
            </a:endParaRPr>
          </a:p>
        </p:txBody>
      </p:sp>
      <p:sp>
        <p:nvSpPr>
          <p:cNvPr id="237660" name="Rectangle 92"/>
          <p:cNvSpPr>
            <a:spLocks noChangeArrowheads="1"/>
          </p:cNvSpPr>
          <p:nvPr/>
        </p:nvSpPr>
        <p:spPr bwMode="auto">
          <a:xfrm>
            <a:off x="5867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Dy</a:t>
            </a:r>
            <a:endParaRPr lang="en-US" sz="1000">
              <a:latin typeface="Arial" charset="0"/>
            </a:endParaRPr>
          </a:p>
          <a:p>
            <a:pPr algn="ctr"/>
            <a:endParaRPr lang="en-US" sz="1000">
              <a:latin typeface="Arial" charset="0"/>
            </a:endParaRPr>
          </a:p>
          <a:p>
            <a:pPr algn="ctr"/>
            <a:r>
              <a:rPr lang="en-US" sz="1000">
                <a:latin typeface="Arial" charset="0"/>
              </a:rPr>
              <a:t>66</a:t>
            </a:r>
            <a:endParaRPr lang="en-US" sz="1000" baseline="30000">
              <a:latin typeface="Arial" charset="0"/>
            </a:endParaRPr>
          </a:p>
        </p:txBody>
      </p:sp>
      <p:sp>
        <p:nvSpPr>
          <p:cNvPr id="237661" name="Rectangle 93"/>
          <p:cNvSpPr>
            <a:spLocks noChangeArrowheads="1"/>
          </p:cNvSpPr>
          <p:nvPr/>
        </p:nvSpPr>
        <p:spPr bwMode="auto">
          <a:xfrm>
            <a:off x="6248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Ho</a:t>
            </a:r>
            <a:endParaRPr lang="en-US" sz="1000">
              <a:latin typeface="Arial" charset="0"/>
            </a:endParaRPr>
          </a:p>
          <a:p>
            <a:pPr algn="ctr"/>
            <a:endParaRPr lang="en-US" sz="1000">
              <a:latin typeface="Arial" charset="0"/>
            </a:endParaRPr>
          </a:p>
          <a:p>
            <a:pPr algn="ctr"/>
            <a:r>
              <a:rPr lang="en-US" sz="1000">
                <a:latin typeface="Arial" charset="0"/>
              </a:rPr>
              <a:t>67</a:t>
            </a:r>
            <a:endParaRPr lang="en-US" sz="1000" baseline="30000">
              <a:latin typeface="Arial" charset="0"/>
            </a:endParaRPr>
          </a:p>
        </p:txBody>
      </p:sp>
      <p:sp>
        <p:nvSpPr>
          <p:cNvPr id="237662" name="Rectangle 94"/>
          <p:cNvSpPr>
            <a:spLocks noChangeArrowheads="1"/>
          </p:cNvSpPr>
          <p:nvPr/>
        </p:nvSpPr>
        <p:spPr bwMode="auto">
          <a:xfrm>
            <a:off x="6629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Er</a:t>
            </a:r>
            <a:endParaRPr lang="en-US" sz="1000">
              <a:latin typeface="Arial" charset="0"/>
            </a:endParaRPr>
          </a:p>
          <a:p>
            <a:pPr algn="ctr"/>
            <a:endParaRPr lang="en-US" sz="1000">
              <a:latin typeface="Arial" charset="0"/>
            </a:endParaRPr>
          </a:p>
          <a:p>
            <a:pPr algn="ctr"/>
            <a:r>
              <a:rPr lang="en-US" sz="1000">
                <a:latin typeface="Arial" charset="0"/>
              </a:rPr>
              <a:t>68</a:t>
            </a:r>
            <a:endParaRPr lang="en-US" sz="1000" baseline="30000">
              <a:latin typeface="Arial" charset="0"/>
            </a:endParaRPr>
          </a:p>
        </p:txBody>
      </p:sp>
      <p:sp>
        <p:nvSpPr>
          <p:cNvPr id="237663" name="Rectangle 95"/>
          <p:cNvSpPr>
            <a:spLocks noChangeArrowheads="1"/>
          </p:cNvSpPr>
          <p:nvPr/>
        </p:nvSpPr>
        <p:spPr bwMode="auto">
          <a:xfrm>
            <a:off x="7010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Tm</a:t>
            </a:r>
            <a:endParaRPr lang="en-US" sz="1000">
              <a:latin typeface="Arial" charset="0"/>
            </a:endParaRPr>
          </a:p>
          <a:p>
            <a:pPr algn="ctr"/>
            <a:endParaRPr lang="en-US" sz="1000">
              <a:latin typeface="Arial" charset="0"/>
            </a:endParaRPr>
          </a:p>
          <a:p>
            <a:pPr algn="ctr"/>
            <a:r>
              <a:rPr lang="en-US" sz="1000">
                <a:latin typeface="Arial" charset="0"/>
              </a:rPr>
              <a:t>69</a:t>
            </a:r>
            <a:endParaRPr lang="en-US" sz="1000" baseline="30000">
              <a:latin typeface="Arial" charset="0"/>
            </a:endParaRPr>
          </a:p>
        </p:txBody>
      </p:sp>
      <p:sp>
        <p:nvSpPr>
          <p:cNvPr id="237664" name="Rectangle 96"/>
          <p:cNvSpPr>
            <a:spLocks noChangeArrowheads="1"/>
          </p:cNvSpPr>
          <p:nvPr/>
        </p:nvSpPr>
        <p:spPr bwMode="auto">
          <a:xfrm>
            <a:off x="7391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Yb</a:t>
            </a:r>
            <a:endParaRPr lang="en-US" sz="1000">
              <a:latin typeface="Arial" charset="0"/>
            </a:endParaRPr>
          </a:p>
          <a:p>
            <a:pPr algn="ctr"/>
            <a:endParaRPr lang="en-US" sz="1000">
              <a:latin typeface="Arial" charset="0"/>
            </a:endParaRPr>
          </a:p>
          <a:p>
            <a:pPr algn="ctr"/>
            <a:r>
              <a:rPr lang="en-US" sz="1000">
                <a:latin typeface="Arial" charset="0"/>
              </a:rPr>
              <a:t>70</a:t>
            </a:r>
            <a:endParaRPr lang="en-US" sz="1000" baseline="30000">
              <a:latin typeface="Arial" charset="0"/>
            </a:endParaRPr>
          </a:p>
        </p:txBody>
      </p:sp>
      <p:sp>
        <p:nvSpPr>
          <p:cNvPr id="237665" name="Rectangle 97"/>
          <p:cNvSpPr>
            <a:spLocks noChangeArrowheads="1"/>
          </p:cNvSpPr>
          <p:nvPr/>
        </p:nvSpPr>
        <p:spPr bwMode="auto">
          <a:xfrm>
            <a:off x="7772400" y="5638800"/>
            <a:ext cx="381000" cy="533400"/>
          </a:xfrm>
          <a:prstGeom prst="rect">
            <a:avLst/>
          </a:prstGeom>
          <a:solidFill>
            <a:srgbClr val="FFFFD5">
              <a:alpha val="50000"/>
            </a:srgbClr>
          </a:solidFill>
          <a:ln w="9525">
            <a:solidFill>
              <a:schemeClr val="tx1"/>
            </a:solidFill>
            <a:miter lim="800000"/>
            <a:headEnd/>
            <a:tailEnd/>
          </a:ln>
          <a:effectLst/>
        </p:spPr>
        <p:txBody>
          <a:bodyPr wrap="none" anchor="ctr"/>
          <a:lstStyle/>
          <a:p>
            <a:pPr algn="ctr"/>
            <a:r>
              <a:rPr lang="en-US" sz="1400" b="1">
                <a:latin typeface="Arial" charset="0"/>
              </a:rPr>
              <a:t>Lu</a:t>
            </a:r>
            <a:endParaRPr lang="en-US" sz="1000">
              <a:latin typeface="Arial" charset="0"/>
            </a:endParaRPr>
          </a:p>
          <a:p>
            <a:pPr algn="ctr"/>
            <a:endParaRPr lang="en-US" sz="1000">
              <a:latin typeface="Arial" charset="0"/>
            </a:endParaRPr>
          </a:p>
          <a:p>
            <a:pPr algn="ctr"/>
            <a:r>
              <a:rPr lang="en-US" sz="1000">
                <a:latin typeface="Arial" charset="0"/>
              </a:rPr>
              <a:t>71</a:t>
            </a:r>
            <a:endParaRPr lang="en-US" sz="1000" baseline="30000">
              <a:latin typeface="Arial" charset="0"/>
            </a:endParaRPr>
          </a:p>
        </p:txBody>
      </p:sp>
      <p:sp>
        <p:nvSpPr>
          <p:cNvPr id="237666" name="Rectangle 98"/>
          <p:cNvSpPr>
            <a:spLocks noChangeArrowheads="1"/>
          </p:cNvSpPr>
          <p:nvPr/>
        </p:nvSpPr>
        <p:spPr bwMode="auto">
          <a:xfrm>
            <a:off x="2819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Th</a:t>
            </a:r>
            <a:endParaRPr lang="en-US" sz="1000">
              <a:latin typeface="Arial" charset="0"/>
            </a:endParaRPr>
          </a:p>
          <a:p>
            <a:pPr algn="ctr"/>
            <a:endParaRPr lang="en-US" sz="1000">
              <a:latin typeface="Arial" charset="0"/>
            </a:endParaRPr>
          </a:p>
          <a:p>
            <a:pPr algn="ctr"/>
            <a:r>
              <a:rPr lang="en-US" sz="1000">
                <a:latin typeface="Arial" charset="0"/>
              </a:rPr>
              <a:t>90</a:t>
            </a:r>
            <a:endParaRPr lang="en-US" sz="1000" baseline="30000">
              <a:latin typeface="Arial" charset="0"/>
            </a:endParaRPr>
          </a:p>
        </p:txBody>
      </p:sp>
      <p:sp>
        <p:nvSpPr>
          <p:cNvPr id="237667" name="Rectangle 99"/>
          <p:cNvSpPr>
            <a:spLocks noChangeArrowheads="1"/>
          </p:cNvSpPr>
          <p:nvPr/>
        </p:nvSpPr>
        <p:spPr bwMode="auto">
          <a:xfrm>
            <a:off x="3200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Pa</a:t>
            </a:r>
            <a:endParaRPr lang="en-US" sz="1000">
              <a:latin typeface="Arial" charset="0"/>
            </a:endParaRPr>
          </a:p>
          <a:p>
            <a:pPr algn="ctr"/>
            <a:endParaRPr lang="en-US" sz="1000">
              <a:latin typeface="Arial" charset="0"/>
            </a:endParaRPr>
          </a:p>
          <a:p>
            <a:pPr algn="ctr"/>
            <a:r>
              <a:rPr lang="en-US" sz="1000">
                <a:latin typeface="Arial" charset="0"/>
              </a:rPr>
              <a:t>91</a:t>
            </a:r>
            <a:endParaRPr lang="en-US" sz="1000" baseline="30000">
              <a:latin typeface="Arial" charset="0"/>
            </a:endParaRPr>
          </a:p>
        </p:txBody>
      </p:sp>
      <p:sp>
        <p:nvSpPr>
          <p:cNvPr id="237668" name="Rectangle 100"/>
          <p:cNvSpPr>
            <a:spLocks noChangeArrowheads="1"/>
          </p:cNvSpPr>
          <p:nvPr/>
        </p:nvSpPr>
        <p:spPr bwMode="auto">
          <a:xfrm>
            <a:off x="3581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U</a:t>
            </a:r>
            <a:endParaRPr lang="en-US" sz="1000">
              <a:latin typeface="Arial" charset="0"/>
            </a:endParaRPr>
          </a:p>
          <a:p>
            <a:pPr algn="ctr"/>
            <a:endParaRPr lang="en-US" sz="1000">
              <a:latin typeface="Arial" charset="0"/>
            </a:endParaRPr>
          </a:p>
          <a:p>
            <a:pPr algn="ctr"/>
            <a:r>
              <a:rPr lang="en-US" sz="1000">
                <a:latin typeface="Arial" charset="0"/>
              </a:rPr>
              <a:t>92</a:t>
            </a:r>
            <a:endParaRPr lang="en-US" sz="1000" baseline="30000">
              <a:latin typeface="Arial" charset="0"/>
            </a:endParaRPr>
          </a:p>
        </p:txBody>
      </p:sp>
      <p:sp>
        <p:nvSpPr>
          <p:cNvPr id="237669" name="Rectangle 101"/>
          <p:cNvSpPr>
            <a:spLocks noChangeArrowheads="1"/>
          </p:cNvSpPr>
          <p:nvPr/>
        </p:nvSpPr>
        <p:spPr bwMode="auto">
          <a:xfrm>
            <a:off x="3962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Np</a:t>
            </a:r>
            <a:endParaRPr lang="en-US" sz="1000">
              <a:latin typeface="Arial" charset="0"/>
            </a:endParaRPr>
          </a:p>
          <a:p>
            <a:pPr algn="ctr"/>
            <a:endParaRPr lang="en-US" sz="1000">
              <a:latin typeface="Arial" charset="0"/>
            </a:endParaRPr>
          </a:p>
          <a:p>
            <a:pPr algn="ctr"/>
            <a:r>
              <a:rPr lang="en-US" sz="1000">
                <a:latin typeface="Arial" charset="0"/>
              </a:rPr>
              <a:t>93</a:t>
            </a:r>
            <a:endParaRPr lang="en-US" sz="1000" baseline="30000">
              <a:latin typeface="Arial" charset="0"/>
            </a:endParaRPr>
          </a:p>
        </p:txBody>
      </p:sp>
      <p:sp>
        <p:nvSpPr>
          <p:cNvPr id="237670" name="Rectangle 102"/>
          <p:cNvSpPr>
            <a:spLocks noChangeArrowheads="1"/>
          </p:cNvSpPr>
          <p:nvPr/>
        </p:nvSpPr>
        <p:spPr bwMode="auto">
          <a:xfrm>
            <a:off x="4343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Pu</a:t>
            </a:r>
            <a:endParaRPr lang="en-US" sz="1000">
              <a:latin typeface="Arial" charset="0"/>
            </a:endParaRPr>
          </a:p>
          <a:p>
            <a:pPr algn="ctr"/>
            <a:endParaRPr lang="en-US" sz="1000">
              <a:latin typeface="Arial" charset="0"/>
            </a:endParaRPr>
          </a:p>
          <a:p>
            <a:pPr algn="ctr"/>
            <a:r>
              <a:rPr lang="en-US" sz="1000">
                <a:latin typeface="Arial" charset="0"/>
              </a:rPr>
              <a:t>94</a:t>
            </a:r>
            <a:endParaRPr lang="en-US" sz="1000" baseline="30000">
              <a:latin typeface="Arial" charset="0"/>
            </a:endParaRPr>
          </a:p>
        </p:txBody>
      </p:sp>
      <p:sp>
        <p:nvSpPr>
          <p:cNvPr id="237671" name="Rectangle 103"/>
          <p:cNvSpPr>
            <a:spLocks noChangeArrowheads="1"/>
          </p:cNvSpPr>
          <p:nvPr/>
        </p:nvSpPr>
        <p:spPr bwMode="auto">
          <a:xfrm>
            <a:off x="4724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Am</a:t>
            </a:r>
            <a:endParaRPr lang="en-US" sz="1000">
              <a:latin typeface="Arial" charset="0"/>
            </a:endParaRPr>
          </a:p>
          <a:p>
            <a:pPr algn="ctr"/>
            <a:endParaRPr lang="en-US" sz="1000">
              <a:latin typeface="Arial" charset="0"/>
            </a:endParaRPr>
          </a:p>
          <a:p>
            <a:pPr algn="ctr"/>
            <a:r>
              <a:rPr lang="en-US" sz="1000">
                <a:latin typeface="Arial" charset="0"/>
              </a:rPr>
              <a:t>95</a:t>
            </a:r>
            <a:endParaRPr lang="en-US" sz="1000" baseline="30000">
              <a:latin typeface="Arial" charset="0"/>
            </a:endParaRPr>
          </a:p>
        </p:txBody>
      </p:sp>
      <p:sp>
        <p:nvSpPr>
          <p:cNvPr id="237672" name="Rectangle 104"/>
          <p:cNvSpPr>
            <a:spLocks noChangeArrowheads="1"/>
          </p:cNvSpPr>
          <p:nvPr/>
        </p:nvSpPr>
        <p:spPr bwMode="auto">
          <a:xfrm>
            <a:off x="5105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Cm</a:t>
            </a:r>
            <a:endParaRPr lang="en-US" sz="1000">
              <a:latin typeface="Arial" charset="0"/>
            </a:endParaRPr>
          </a:p>
          <a:p>
            <a:pPr algn="ctr"/>
            <a:endParaRPr lang="en-US" sz="1000">
              <a:latin typeface="Arial" charset="0"/>
            </a:endParaRPr>
          </a:p>
          <a:p>
            <a:pPr algn="ctr"/>
            <a:r>
              <a:rPr lang="en-US" sz="1000">
                <a:latin typeface="Arial" charset="0"/>
              </a:rPr>
              <a:t>96</a:t>
            </a:r>
            <a:endParaRPr lang="en-US" sz="1000" baseline="30000">
              <a:latin typeface="Arial" charset="0"/>
            </a:endParaRPr>
          </a:p>
        </p:txBody>
      </p:sp>
      <p:sp>
        <p:nvSpPr>
          <p:cNvPr id="237673" name="Rectangle 105"/>
          <p:cNvSpPr>
            <a:spLocks noChangeArrowheads="1"/>
          </p:cNvSpPr>
          <p:nvPr/>
        </p:nvSpPr>
        <p:spPr bwMode="auto">
          <a:xfrm>
            <a:off x="5486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Bk</a:t>
            </a:r>
            <a:endParaRPr lang="en-US" sz="1000">
              <a:latin typeface="Arial" charset="0"/>
            </a:endParaRPr>
          </a:p>
          <a:p>
            <a:pPr algn="ctr"/>
            <a:endParaRPr lang="en-US" sz="1000">
              <a:latin typeface="Arial" charset="0"/>
            </a:endParaRPr>
          </a:p>
          <a:p>
            <a:pPr algn="ctr"/>
            <a:r>
              <a:rPr lang="en-US" sz="1000">
                <a:latin typeface="Arial" charset="0"/>
              </a:rPr>
              <a:t>97</a:t>
            </a:r>
            <a:endParaRPr lang="en-US" sz="1000" baseline="30000">
              <a:latin typeface="Arial" charset="0"/>
            </a:endParaRPr>
          </a:p>
        </p:txBody>
      </p:sp>
      <p:sp>
        <p:nvSpPr>
          <p:cNvPr id="237674" name="Rectangle 106"/>
          <p:cNvSpPr>
            <a:spLocks noChangeArrowheads="1"/>
          </p:cNvSpPr>
          <p:nvPr/>
        </p:nvSpPr>
        <p:spPr bwMode="auto">
          <a:xfrm>
            <a:off x="5867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Cf</a:t>
            </a:r>
            <a:endParaRPr lang="en-US" sz="1000">
              <a:latin typeface="Arial" charset="0"/>
            </a:endParaRPr>
          </a:p>
          <a:p>
            <a:pPr algn="ctr"/>
            <a:endParaRPr lang="en-US" sz="1000">
              <a:latin typeface="Arial" charset="0"/>
            </a:endParaRPr>
          </a:p>
          <a:p>
            <a:pPr algn="ctr"/>
            <a:r>
              <a:rPr lang="en-US" sz="1000">
                <a:latin typeface="Arial" charset="0"/>
              </a:rPr>
              <a:t>98</a:t>
            </a:r>
            <a:endParaRPr lang="en-US" sz="1000" baseline="30000">
              <a:latin typeface="Arial" charset="0"/>
            </a:endParaRPr>
          </a:p>
        </p:txBody>
      </p:sp>
      <p:sp>
        <p:nvSpPr>
          <p:cNvPr id="237675" name="Rectangle 107"/>
          <p:cNvSpPr>
            <a:spLocks noChangeArrowheads="1"/>
          </p:cNvSpPr>
          <p:nvPr/>
        </p:nvSpPr>
        <p:spPr bwMode="auto">
          <a:xfrm>
            <a:off x="6248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Es</a:t>
            </a:r>
            <a:endParaRPr lang="en-US" sz="1000">
              <a:latin typeface="Arial" charset="0"/>
            </a:endParaRPr>
          </a:p>
          <a:p>
            <a:pPr algn="ctr"/>
            <a:endParaRPr lang="en-US" sz="1000">
              <a:latin typeface="Arial" charset="0"/>
            </a:endParaRPr>
          </a:p>
          <a:p>
            <a:pPr algn="ctr"/>
            <a:r>
              <a:rPr lang="en-US" sz="1000">
                <a:latin typeface="Arial" charset="0"/>
              </a:rPr>
              <a:t>99</a:t>
            </a:r>
            <a:endParaRPr lang="en-US" sz="1000" baseline="30000">
              <a:latin typeface="Arial" charset="0"/>
            </a:endParaRPr>
          </a:p>
        </p:txBody>
      </p:sp>
      <p:sp>
        <p:nvSpPr>
          <p:cNvPr id="237676" name="Rectangle 108"/>
          <p:cNvSpPr>
            <a:spLocks noChangeArrowheads="1"/>
          </p:cNvSpPr>
          <p:nvPr/>
        </p:nvSpPr>
        <p:spPr bwMode="auto">
          <a:xfrm>
            <a:off x="6629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Fm</a:t>
            </a:r>
            <a:endParaRPr lang="en-US" sz="1000">
              <a:latin typeface="Arial" charset="0"/>
            </a:endParaRPr>
          </a:p>
          <a:p>
            <a:pPr algn="ctr"/>
            <a:endParaRPr lang="en-US" sz="1000">
              <a:latin typeface="Arial" charset="0"/>
            </a:endParaRPr>
          </a:p>
          <a:p>
            <a:pPr algn="ctr"/>
            <a:r>
              <a:rPr lang="en-US" sz="1000">
                <a:latin typeface="Arial" charset="0"/>
              </a:rPr>
              <a:t>100</a:t>
            </a:r>
            <a:endParaRPr lang="en-US" sz="1000" baseline="30000">
              <a:latin typeface="Arial" charset="0"/>
            </a:endParaRPr>
          </a:p>
        </p:txBody>
      </p:sp>
      <p:sp>
        <p:nvSpPr>
          <p:cNvPr id="237677" name="Rectangle 109"/>
          <p:cNvSpPr>
            <a:spLocks noChangeArrowheads="1"/>
          </p:cNvSpPr>
          <p:nvPr/>
        </p:nvSpPr>
        <p:spPr bwMode="auto">
          <a:xfrm>
            <a:off x="7010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Md</a:t>
            </a:r>
            <a:endParaRPr lang="en-US" sz="1000">
              <a:latin typeface="Arial" charset="0"/>
            </a:endParaRPr>
          </a:p>
          <a:p>
            <a:pPr algn="ctr"/>
            <a:endParaRPr lang="en-US" sz="1000">
              <a:latin typeface="Arial" charset="0"/>
            </a:endParaRPr>
          </a:p>
          <a:p>
            <a:pPr algn="ctr"/>
            <a:r>
              <a:rPr lang="en-US" sz="1000">
                <a:latin typeface="Arial" charset="0"/>
              </a:rPr>
              <a:t>101</a:t>
            </a:r>
            <a:endParaRPr lang="en-US" sz="1000" baseline="30000">
              <a:latin typeface="Arial" charset="0"/>
            </a:endParaRPr>
          </a:p>
        </p:txBody>
      </p:sp>
      <p:sp>
        <p:nvSpPr>
          <p:cNvPr id="237678" name="Rectangle 110"/>
          <p:cNvSpPr>
            <a:spLocks noChangeArrowheads="1"/>
          </p:cNvSpPr>
          <p:nvPr/>
        </p:nvSpPr>
        <p:spPr bwMode="auto">
          <a:xfrm>
            <a:off x="7391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No</a:t>
            </a:r>
            <a:endParaRPr lang="en-US" sz="1000">
              <a:latin typeface="Arial" charset="0"/>
            </a:endParaRPr>
          </a:p>
          <a:p>
            <a:pPr algn="ctr"/>
            <a:endParaRPr lang="en-US" sz="1000">
              <a:latin typeface="Arial" charset="0"/>
            </a:endParaRPr>
          </a:p>
          <a:p>
            <a:pPr algn="ctr"/>
            <a:r>
              <a:rPr lang="en-US" sz="1000">
                <a:latin typeface="Arial" charset="0"/>
              </a:rPr>
              <a:t>102</a:t>
            </a:r>
            <a:endParaRPr lang="en-US" sz="1000" baseline="30000">
              <a:latin typeface="Arial" charset="0"/>
            </a:endParaRPr>
          </a:p>
        </p:txBody>
      </p:sp>
      <p:sp>
        <p:nvSpPr>
          <p:cNvPr id="237679" name="Rectangle 111"/>
          <p:cNvSpPr>
            <a:spLocks noChangeArrowheads="1"/>
          </p:cNvSpPr>
          <p:nvPr/>
        </p:nvSpPr>
        <p:spPr bwMode="auto">
          <a:xfrm>
            <a:off x="7772400" y="6172200"/>
            <a:ext cx="381000" cy="533400"/>
          </a:xfrm>
          <a:prstGeom prst="rect">
            <a:avLst/>
          </a:prstGeom>
          <a:solidFill>
            <a:srgbClr val="FFE0A3"/>
          </a:solidFill>
          <a:ln w="9525">
            <a:solidFill>
              <a:schemeClr val="tx1"/>
            </a:solidFill>
            <a:miter lim="800000"/>
            <a:headEnd/>
            <a:tailEnd/>
          </a:ln>
          <a:effectLst/>
        </p:spPr>
        <p:txBody>
          <a:bodyPr wrap="none" anchor="ctr"/>
          <a:lstStyle/>
          <a:p>
            <a:pPr algn="ctr"/>
            <a:r>
              <a:rPr lang="en-US" sz="1400" b="1">
                <a:latin typeface="Arial" charset="0"/>
              </a:rPr>
              <a:t>Lr</a:t>
            </a:r>
            <a:endParaRPr lang="en-US" sz="1000">
              <a:latin typeface="Arial" charset="0"/>
            </a:endParaRPr>
          </a:p>
          <a:p>
            <a:pPr algn="ctr"/>
            <a:endParaRPr lang="en-US" sz="1000">
              <a:latin typeface="Arial" charset="0"/>
            </a:endParaRPr>
          </a:p>
          <a:p>
            <a:pPr algn="ctr"/>
            <a:r>
              <a:rPr lang="en-US" sz="1000">
                <a:latin typeface="Arial" charset="0"/>
              </a:rPr>
              <a:t>103</a:t>
            </a:r>
            <a:endParaRPr lang="en-US" sz="1000" baseline="30000">
              <a:latin typeface="Arial" charset="0"/>
            </a:endParaRPr>
          </a:p>
        </p:txBody>
      </p:sp>
      <p:sp>
        <p:nvSpPr>
          <p:cNvPr id="237680" name="Rectangle 112"/>
          <p:cNvSpPr>
            <a:spLocks noChangeArrowheads="1"/>
          </p:cNvSpPr>
          <p:nvPr/>
        </p:nvSpPr>
        <p:spPr bwMode="auto">
          <a:xfrm>
            <a:off x="2362200" y="5638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r>
              <a:rPr lang="en-US" sz="1000">
                <a:latin typeface="Arial" charset="0"/>
              </a:rPr>
              <a:t>57</a:t>
            </a:r>
            <a:endParaRPr lang="en-US" sz="1000" baseline="30000">
              <a:latin typeface="Arial" charset="0"/>
            </a:endParaRPr>
          </a:p>
        </p:txBody>
      </p:sp>
      <p:sp>
        <p:nvSpPr>
          <p:cNvPr id="237681" name="Rectangle 113"/>
          <p:cNvSpPr>
            <a:spLocks noChangeArrowheads="1"/>
          </p:cNvSpPr>
          <p:nvPr/>
        </p:nvSpPr>
        <p:spPr bwMode="auto">
          <a:xfrm>
            <a:off x="2362200" y="61722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Ac</a:t>
            </a:r>
            <a:endParaRPr lang="en-US" sz="1000">
              <a:latin typeface="Arial" charset="0"/>
            </a:endParaRPr>
          </a:p>
          <a:p>
            <a:pPr algn="ctr"/>
            <a:endParaRPr lang="en-US" sz="1000">
              <a:latin typeface="Arial" charset="0"/>
            </a:endParaRPr>
          </a:p>
          <a:p>
            <a:pPr algn="ctr"/>
            <a:r>
              <a:rPr lang="en-US" sz="1000">
                <a:latin typeface="Arial" charset="0"/>
              </a:rPr>
              <a:t>89</a:t>
            </a:r>
            <a:endParaRPr lang="en-US" sz="1000" baseline="30000">
              <a:latin typeface="Arial" charset="0"/>
            </a:endParaRPr>
          </a:p>
        </p:txBody>
      </p:sp>
      <p:sp>
        <p:nvSpPr>
          <p:cNvPr id="237682" name="Text Box 114"/>
          <p:cNvSpPr txBox="1">
            <a:spLocks noChangeArrowheads="1"/>
          </p:cNvSpPr>
          <p:nvPr/>
        </p:nvSpPr>
        <p:spPr bwMode="auto">
          <a:xfrm>
            <a:off x="1331913" y="1143000"/>
            <a:ext cx="268287" cy="274638"/>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37683" name="Text Box 115"/>
          <p:cNvSpPr txBox="1">
            <a:spLocks noChangeArrowheads="1"/>
          </p:cNvSpPr>
          <p:nvPr/>
        </p:nvSpPr>
        <p:spPr bwMode="auto">
          <a:xfrm>
            <a:off x="1712913" y="1676400"/>
            <a:ext cx="268287" cy="274638"/>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37684" name="Text Box 116"/>
          <p:cNvSpPr txBox="1">
            <a:spLocks noChangeArrowheads="1"/>
          </p:cNvSpPr>
          <p:nvPr/>
        </p:nvSpPr>
        <p:spPr bwMode="auto">
          <a:xfrm>
            <a:off x="2133600" y="2468563"/>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37685" name="Text Box 117"/>
          <p:cNvSpPr txBox="1">
            <a:spLocks noChangeArrowheads="1"/>
          </p:cNvSpPr>
          <p:nvPr/>
        </p:nvSpPr>
        <p:spPr bwMode="auto">
          <a:xfrm>
            <a:off x="2514600" y="2468563"/>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37686" name="Text Box 118"/>
          <p:cNvSpPr txBox="1">
            <a:spLocks noChangeArrowheads="1"/>
          </p:cNvSpPr>
          <p:nvPr/>
        </p:nvSpPr>
        <p:spPr bwMode="auto">
          <a:xfrm>
            <a:off x="2855913" y="2468563"/>
            <a:ext cx="268287"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37687" name="Text Box 119"/>
          <p:cNvSpPr txBox="1">
            <a:spLocks noChangeArrowheads="1"/>
          </p:cNvSpPr>
          <p:nvPr/>
        </p:nvSpPr>
        <p:spPr bwMode="auto">
          <a:xfrm>
            <a:off x="3276600" y="2468563"/>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37688" name="Text Box 120"/>
          <p:cNvSpPr txBox="1">
            <a:spLocks noChangeArrowheads="1"/>
          </p:cNvSpPr>
          <p:nvPr/>
        </p:nvSpPr>
        <p:spPr bwMode="auto">
          <a:xfrm>
            <a:off x="3657600" y="2468563"/>
            <a:ext cx="268288" cy="274637"/>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37689" name="Text Box 121"/>
          <p:cNvSpPr txBox="1">
            <a:spLocks noChangeArrowheads="1"/>
          </p:cNvSpPr>
          <p:nvPr/>
        </p:nvSpPr>
        <p:spPr bwMode="auto">
          <a:xfrm>
            <a:off x="1143000" y="5597525"/>
            <a:ext cx="1277938" cy="457200"/>
          </a:xfrm>
          <a:prstGeom prst="rect">
            <a:avLst/>
          </a:prstGeom>
          <a:noFill/>
          <a:ln w="9525">
            <a:noFill/>
            <a:miter lim="800000"/>
            <a:headEnd/>
            <a:tailEnd/>
          </a:ln>
          <a:effectLst/>
        </p:spPr>
        <p:txBody>
          <a:bodyPr wrap="none">
            <a:spAutoFit/>
          </a:bodyPr>
          <a:lstStyle/>
          <a:p>
            <a:r>
              <a:rPr lang="en-US">
                <a:latin typeface="Symbol" pitchFamily="18" charset="2"/>
              </a:rPr>
              <a:t>*</a:t>
            </a:r>
            <a:r>
              <a:rPr lang="en-US" sz="1200" b="1">
                <a:latin typeface="Arial" charset="0"/>
              </a:rPr>
              <a:t> Lanthanides</a:t>
            </a:r>
          </a:p>
        </p:txBody>
      </p:sp>
      <p:sp>
        <p:nvSpPr>
          <p:cNvPr id="237690" name="Text Box 122"/>
          <p:cNvSpPr txBox="1">
            <a:spLocks noChangeArrowheads="1"/>
          </p:cNvSpPr>
          <p:nvPr/>
        </p:nvSpPr>
        <p:spPr bwMode="auto">
          <a:xfrm>
            <a:off x="1219200" y="6194425"/>
            <a:ext cx="1093788" cy="366713"/>
          </a:xfrm>
          <a:prstGeom prst="rect">
            <a:avLst/>
          </a:prstGeom>
          <a:noFill/>
          <a:ln w="9525">
            <a:noFill/>
            <a:miter lim="800000"/>
            <a:headEnd/>
            <a:tailEnd/>
          </a:ln>
          <a:effectLst/>
        </p:spPr>
        <p:txBody>
          <a:bodyPr wrap="none">
            <a:spAutoFit/>
          </a:bodyPr>
          <a:lstStyle/>
          <a:p>
            <a:r>
              <a:rPr lang="en-US" sz="1800">
                <a:latin typeface="Symbol" pitchFamily="18" charset="2"/>
              </a:rPr>
              <a:t>Y</a:t>
            </a:r>
            <a:r>
              <a:rPr lang="en-US" sz="1200" b="1">
                <a:latin typeface="Arial" charset="0"/>
              </a:rPr>
              <a:t> Actinides</a:t>
            </a:r>
          </a:p>
        </p:txBody>
      </p:sp>
      <p:sp>
        <p:nvSpPr>
          <p:cNvPr id="237691" name="Text Box 123"/>
          <p:cNvSpPr txBox="1">
            <a:spLocks noChangeArrowheads="1"/>
          </p:cNvSpPr>
          <p:nvPr/>
        </p:nvSpPr>
        <p:spPr bwMode="auto">
          <a:xfrm>
            <a:off x="7691438" y="304800"/>
            <a:ext cx="614362" cy="457200"/>
          </a:xfrm>
          <a:prstGeom prst="rect">
            <a:avLst/>
          </a:prstGeom>
          <a:noFill/>
          <a:ln w="9525">
            <a:noFill/>
            <a:miter lim="800000"/>
            <a:headEnd/>
            <a:tailEnd/>
          </a:ln>
          <a:effectLst/>
        </p:spPr>
        <p:txBody>
          <a:bodyPr wrap="none">
            <a:spAutoFit/>
          </a:bodyPr>
          <a:lstStyle/>
          <a:p>
            <a:r>
              <a:rPr lang="en-US" sz="1200" b="1">
                <a:latin typeface="Arial" charset="0"/>
              </a:rPr>
              <a:t>Noble</a:t>
            </a:r>
          </a:p>
          <a:p>
            <a:r>
              <a:rPr lang="en-US" sz="1200" b="1">
                <a:latin typeface="Arial" charset="0"/>
              </a:rPr>
              <a:t>gases</a:t>
            </a:r>
          </a:p>
        </p:txBody>
      </p:sp>
      <p:sp>
        <p:nvSpPr>
          <p:cNvPr id="237692" name="Text Box 124"/>
          <p:cNvSpPr txBox="1">
            <a:spLocks noChangeArrowheads="1"/>
          </p:cNvSpPr>
          <p:nvPr/>
        </p:nvSpPr>
        <p:spPr bwMode="auto">
          <a:xfrm>
            <a:off x="6978650" y="914400"/>
            <a:ext cx="869950" cy="274638"/>
          </a:xfrm>
          <a:prstGeom prst="rect">
            <a:avLst/>
          </a:prstGeom>
          <a:noFill/>
          <a:ln w="9525">
            <a:noFill/>
            <a:miter lim="800000"/>
            <a:headEnd/>
            <a:tailEnd/>
          </a:ln>
          <a:effectLst/>
        </p:spPr>
        <p:txBody>
          <a:bodyPr wrap="none">
            <a:spAutoFit/>
          </a:bodyPr>
          <a:lstStyle/>
          <a:p>
            <a:r>
              <a:rPr lang="en-US" sz="1200" b="1">
                <a:latin typeface="Arial" charset="0"/>
              </a:rPr>
              <a:t>Halogens</a:t>
            </a:r>
          </a:p>
        </p:txBody>
      </p:sp>
      <p:sp>
        <p:nvSpPr>
          <p:cNvPr id="237693" name="Text Box 125"/>
          <p:cNvSpPr txBox="1">
            <a:spLocks noChangeArrowheads="1"/>
          </p:cNvSpPr>
          <p:nvPr/>
        </p:nvSpPr>
        <p:spPr bwMode="auto">
          <a:xfrm>
            <a:off x="3200400" y="2667000"/>
            <a:ext cx="1446213" cy="274638"/>
          </a:xfrm>
          <a:prstGeom prst="rect">
            <a:avLst/>
          </a:prstGeom>
          <a:noFill/>
          <a:ln w="9525">
            <a:noFill/>
            <a:miter lim="800000"/>
            <a:headEnd/>
            <a:tailEnd/>
          </a:ln>
          <a:effectLst/>
        </p:spPr>
        <p:txBody>
          <a:bodyPr wrap="none">
            <a:spAutoFit/>
          </a:bodyPr>
          <a:lstStyle/>
          <a:p>
            <a:r>
              <a:rPr lang="en-US" sz="1200" b="1">
                <a:latin typeface="Arial" charset="0"/>
              </a:rPr>
              <a:t>Transition metals</a:t>
            </a:r>
          </a:p>
        </p:txBody>
      </p:sp>
      <p:sp>
        <p:nvSpPr>
          <p:cNvPr id="237694" name="Text Box 126"/>
          <p:cNvSpPr txBox="1">
            <a:spLocks noChangeArrowheads="1"/>
          </p:cNvSpPr>
          <p:nvPr/>
        </p:nvSpPr>
        <p:spPr bwMode="auto">
          <a:xfrm>
            <a:off x="1663700" y="849313"/>
            <a:ext cx="1079500" cy="487362"/>
          </a:xfrm>
          <a:prstGeom prst="rect">
            <a:avLst/>
          </a:prstGeom>
          <a:noFill/>
          <a:ln w="9525">
            <a:noFill/>
            <a:miter lim="800000"/>
            <a:headEnd/>
            <a:tailEnd/>
          </a:ln>
          <a:effectLst/>
        </p:spPr>
        <p:txBody>
          <a:bodyPr wrap="none">
            <a:spAutoFit/>
          </a:bodyPr>
          <a:lstStyle/>
          <a:p>
            <a:r>
              <a:rPr lang="en-US" sz="1400" b="1">
                <a:latin typeface="Arial" charset="0"/>
              </a:rPr>
              <a:t>   </a:t>
            </a:r>
            <a:r>
              <a:rPr lang="en-US" sz="1200" b="1">
                <a:latin typeface="Arial" charset="0"/>
              </a:rPr>
              <a:t>Alkaline</a:t>
            </a:r>
          </a:p>
          <a:p>
            <a:r>
              <a:rPr lang="en-US" sz="1200" b="1">
                <a:latin typeface="Arial" charset="0"/>
              </a:rPr>
              <a:t>earth metals</a:t>
            </a:r>
          </a:p>
        </p:txBody>
      </p:sp>
      <p:sp>
        <p:nvSpPr>
          <p:cNvPr id="237695" name="Text Box 127"/>
          <p:cNvSpPr txBox="1">
            <a:spLocks noChangeArrowheads="1"/>
          </p:cNvSpPr>
          <p:nvPr/>
        </p:nvSpPr>
        <p:spPr bwMode="auto">
          <a:xfrm rot="-5400000">
            <a:off x="372269" y="3391694"/>
            <a:ext cx="1114425" cy="274637"/>
          </a:xfrm>
          <a:prstGeom prst="rect">
            <a:avLst/>
          </a:prstGeom>
          <a:noFill/>
          <a:ln w="9525">
            <a:noFill/>
            <a:miter lim="800000"/>
            <a:headEnd/>
            <a:tailEnd/>
          </a:ln>
          <a:effectLst/>
        </p:spPr>
        <p:txBody>
          <a:bodyPr wrap="none">
            <a:spAutoFit/>
          </a:bodyPr>
          <a:lstStyle/>
          <a:p>
            <a:r>
              <a:rPr lang="en-US" sz="1200" b="1">
                <a:latin typeface="Arial" charset="0"/>
              </a:rPr>
              <a:t>Alkali metals</a:t>
            </a:r>
          </a:p>
        </p:txBody>
      </p:sp>
      <p:sp>
        <p:nvSpPr>
          <p:cNvPr id="237696" name="AutoShape 128"/>
          <p:cNvSpPr>
            <a:spLocks/>
          </p:cNvSpPr>
          <p:nvPr/>
        </p:nvSpPr>
        <p:spPr bwMode="auto">
          <a:xfrm rot="10800000">
            <a:off x="1066800" y="2057400"/>
            <a:ext cx="152400" cy="3048000"/>
          </a:xfrm>
          <a:prstGeom prst="rightBrace">
            <a:avLst>
              <a:gd name="adj1" fmla="val 166667"/>
              <a:gd name="adj2" fmla="val 50000"/>
            </a:avLst>
          </a:prstGeom>
          <a:noFill/>
          <a:ln w="9525">
            <a:solidFill>
              <a:schemeClr val="tx1"/>
            </a:solidFill>
            <a:round/>
            <a:headEnd/>
            <a:tailEnd/>
          </a:ln>
          <a:effectLst/>
        </p:spPr>
        <p:txBody>
          <a:bodyPr wrap="none" anchor="ctr"/>
          <a:lstStyle/>
          <a:p>
            <a:endParaRPr lang="en-IE"/>
          </a:p>
        </p:txBody>
      </p:sp>
      <p:sp>
        <p:nvSpPr>
          <p:cNvPr id="237697" name="AutoShape 129"/>
          <p:cNvSpPr>
            <a:spLocks/>
          </p:cNvSpPr>
          <p:nvPr/>
        </p:nvSpPr>
        <p:spPr bwMode="auto">
          <a:xfrm rot="-5400000">
            <a:off x="3924300" y="1104900"/>
            <a:ext cx="76200" cy="3657600"/>
          </a:xfrm>
          <a:prstGeom prst="rightBrace">
            <a:avLst>
              <a:gd name="adj1" fmla="val 400000"/>
              <a:gd name="adj2" fmla="val 50000"/>
            </a:avLst>
          </a:prstGeom>
          <a:noFill/>
          <a:ln w="9525">
            <a:solidFill>
              <a:schemeClr val="tx1"/>
            </a:solidFill>
            <a:round/>
            <a:headEnd/>
            <a:tailEnd/>
          </a:ln>
          <a:effectLst/>
        </p:spPr>
        <p:txBody>
          <a:bodyPr wrap="none" anchor="ctr"/>
          <a:lstStyle/>
          <a:p>
            <a:endParaRPr lang="en-IE"/>
          </a:p>
        </p:txBody>
      </p:sp>
      <p:sp>
        <p:nvSpPr>
          <p:cNvPr id="237698" name="Line 130"/>
          <p:cNvSpPr>
            <a:spLocks noChangeShapeType="1"/>
          </p:cNvSpPr>
          <p:nvPr/>
        </p:nvSpPr>
        <p:spPr bwMode="auto">
          <a:xfrm>
            <a:off x="1905000" y="1295400"/>
            <a:ext cx="0" cy="381000"/>
          </a:xfrm>
          <a:prstGeom prst="line">
            <a:avLst/>
          </a:prstGeom>
          <a:noFill/>
          <a:ln w="9525">
            <a:solidFill>
              <a:schemeClr val="tx1"/>
            </a:solidFill>
            <a:round/>
            <a:headEnd/>
            <a:tailEnd type="triangle" w="med" len="med"/>
          </a:ln>
          <a:effectLst/>
        </p:spPr>
        <p:txBody>
          <a:bodyPr/>
          <a:lstStyle/>
          <a:p>
            <a:endParaRPr lang="en-IE"/>
          </a:p>
        </p:txBody>
      </p:sp>
      <p:sp>
        <p:nvSpPr>
          <p:cNvPr id="237699" name="Line 131"/>
          <p:cNvSpPr>
            <a:spLocks noChangeShapeType="1"/>
          </p:cNvSpPr>
          <p:nvPr/>
        </p:nvSpPr>
        <p:spPr bwMode="auto">
          <a:xfrm>
            <a:off x="7543800" y="1143000"/>
            <a:ext cx="0" cy="457200"/>
          </a:xfrm>
          <a:prstGeom prst="line">
            <a:avLst/>
          </a:prstGeom>
          <a:noFill/>
          <a:ln w="9525">
            <a:solidFill>
              <a:schemeClr val="tx1"/>
            </a:solidFill>
            <a:round/>
            <a:headEnd/>
            <a:tailEnd type="triangle" w="med" len="med"/>
          </a:ln>
          <a:effectLst/>
        </p:spPr>
        <p:txBody>
          <a:bodyPr/>
          <a:lstStyle/>
          <a:p>
            <a:endParaRPr lang="en-IE"/>
          </a:p>
        </p:txBody>
      </p:sp>
      <p:sp>
        <p:nvSpPr>
          <p:cNvPr id="237700" name="Line 132"/>
          <p:cNvSpPr>
            <a:spLocks noChangeShapeType="1"/>
          </p:cNvSpPr>
          <p:nvPr/>
        </p:nvSpPr>
        <p:spPr bwMode="auto">
          <a:xfrm>
            <a:off x="7924800" y="762000"/>
            <a:ext cx="0" cy="381000"/>
          </a:xfrm>
          <a:prstGeom prst="line">
            <a:avLst/>
          </a:prstGeom>
          <a:noFill/>
          <a:ln w="9525">
            <a:solidFill>
              <a:schemeClr val="tx1"/>
            </a:solidFill>
            <a:round/>
            <a:headEnd/>
            <a:tailEnd type="triangle" w="med" len="med"/>
          </a:ln>
          <a:effectLst/>
        </p:spPr>
        <p:txBody>
          <a:bodyPr/>
          <a:lstStyle/>
          <a:p>
            <a:endParaRPr lang="en-IE"/>
          </a:p>
        </p:txBody>
      </p:sp>
      <p:sp>
        <p:nvSpPr>
          <p:cNvPr id="237701" name="Rectangle 133"/>
          <p:cNvSpPr>
            <a:spLocks noChangeArrowheads="1"/>
          </p:cNvSpPr>
          <p:nvPr/>
        </p:nvSpPr>
        <p:spPr bwMode="auto">
          <a:xfrm>
            <a:off x="3998913" y="2468563"/>
            <a:ext cx="268287" cy="274637"/>
          </a:xfrm>
          <a:prstGeom prst="rect">
            <a:avLst/>
          </a:prstGeom>
          <a:noFill/>
          <a:ln w="9525">
            <a:noFill/>
            <a:miter lim="800000"/>
            <a:headEnd/>
            <a:tailEnd/>
          </a:ln>
          <a:effectLst/>
        </p:spPr>
        <p:txBody>
          <a:bodyPr wrap="none">
            <a:spAutoFit/>
          </a:bodyPr>
          <a:lstStyle/>
          <a:p>
            <a:r>
              <a:rPr lang="en-US" sz="1200" b="1">
                <a:latin typeface="Arial" charset="0"/>
              </a:rPr>
              <a:t>8</a:t>
            </a:r>
          </a:p>
        </p:txBody>
      </p:sp>
      <p:sp>
        <p:nvSpPr>
          <p:cNvPr id="237702" name="Rectangle 134"/>
          <p:cNvSpPr>
            <a:spLocks noChangeArrowheads="1"/>
          </p:cNvSpPr>
          <p:nvPr/>
        </p:nvSpPr>
        <p:spPr bwMode="auto">
          <a:xfrm>
            <a:off x="4419600" y="2468563"/>
            <a:ext cx="268288" cy="274637"/>
          </a:xfrm>
          <a:prstGeom prst="rect">
            <a:avLst/>
          </a:prstGeom>
          <a:noFill/>
          <a:ln w="9525">
            <a:noFill/>
            <a:miter lim="800000"/>
            <a:headEnd/>
            <a:tailEnd/>
          </a:ln>
          <a:effectLst/>
        </p:spPr>
        <p:txBody>
          <a:bodyPr wrap="none">
            <a:spAutoFit/>
          </a:bodyPr>
          <a:lstStyle/>
          <a:p>
            <a:r>
              <a:rPr lang="en-US" sz="1200" b="1">
                <a:latin typeface="Arial" charset="0"/>
              </a:rPr>
              <a:t>9</a:t>
            </a:r>
          </a:p>
        </p:txBody>
      </p:sp>
      <p:sp>
        <p:nvSpPr>
          <p:cNvPr id="237703" name="Rectangle 135"/>
          <p:cNvSpPr>
            <a:spLocks noChangeArrowheads="1"/>
          </p:cNvSpPr>
          <p:nvPr/>
        </p:nvSpPr>
        <p:spPr bwMode="auto">
          <a:xfrm>
            <a:off x="4724400" y="2468563"/>
            <a:ext cx="352425" cy="274637"/>
          </a:xfrm>
          <a:prstGeom prst="rect">
            <a:avLst/>
          </a:prstGeom>
          <a:noFill/>
          <a:ln w="9525">
            <a:noFill/>
            <a:miter lim="800000"/>
            <a:headEnd/>
            <a:tailEnd/>
          </a:ln>
          <a:effectLst/>
        </p:spPr>
        <p:txBody>
          <a:bodyPr wrap="none">
            <a:spAutoFit/>
          </a:bodyPr>
          <a:lstStyle/>
          <a:p>
            <a:r>
              <a:rPr lang="en-US" sz="1200" b="1">
                <a:latin typeface="Arial" charset="0"/>
              </a:rPr>
              <a:t>10</a:t>
            </a:r>
          </a:p>
        </p:txBody>
      </p:sp>
      <p:sp>
        <p:nvSpPr>
          <p:cNvPr id="237704" name="Rectangle 136"/>
          <p:cNvSpPr>
            <a:spLocks noChangeArrowheads="1"/>
          </p:cNvSpPr>
          <p:nvPr/>
        </p:nvSpPr>
        <p:spPr bwMode="auto">
          <a:xfrm>
            <a:off x="5105400" y="2468563"/>
            <a:ext cx="352425" cy="274637"/>
          </a:xfrm>
          <a:prstGeom prst="rect">
            <a:avLst/>
          </a:prstGeom>
          <a:noFill/>
          <a:ln w="9525">
            <a:noFill/>
            <a:miter lim="800000"/>
            <a:headEnd/>
            <a:tailEnd/>
          </a:ln>
          <a:effectLst/>
        </p:spPr>
        <p:txBody>
          <a:bodyPr wrap="none">
            <a:spAutoFit/>
          </a:bodyPr>
          <a:lstStyle/>
          <a:p>
            <a:r>
              <a:rPr lang="en-US" sz="1200" b="1">
                <a:latin typeface="Arial" charset="0"/>
              </a:rPr>
              <a:t>11</a:t>
            </a:r>
          </a:p>
        </p:txBody>
      </p:sp>
      <p:sp>
        <p:nvSpPr>
          <p:cNvPr id="237705" name="Rectangle 137"/>
          <p:cNvSpPr>
            <a:spLocks noChangeArrowheads="1"/>
          </p:cNvSpPr>
          <p:nvPr/>
        </p:nvSpPr>
        <p:spPr bwMode="auto">
          <a:xfrm>
            <a:off x="5486400" y="2468563"/>
            <a:ext cx="352425" cy="274637"/>
          </a:xfrm>
          <a:prstGeom prst="rect">
            <a:avLst/>
          </a:prstGeom>
          <a:noFill/>
          <a:ln w="9525">
            <a:noFill/>
            <a:miter lim="800000"/>
            <a:headEnd/>
            <a:tailEnd/>
          </a:ln>
          <a:effectLst/>
        </p:spPr>
        <p:txBody>
          <a:bodyPr wrap="none">
            <a:spAutoFit/>
          </a:bodyPr>
          <a:lstStyle/>
          <a:p>
            <a:r>
              <a:rPr lang="en-US" sz="1200" b="1">
                <a:latin typeface="Arial" charset="0"/>
              </a:rPr>
              <a:t>12</a:t>
            </a:r>
          </a:p>
        </p:txBody>
      </p:sp>
      <p:sp>
        <p:nvSpPr>
          <p:cNvPr id="237706" name="Rectangle 138"/>
          <p:cNvSpPr>
            <a:spLocks noChangeArrowheads="1"/>
          </p:cNvSpPr>
          <p:nvPr/>
        </p:nvSpPr>
        <p:spPr bwMode="auto">
          <a:xfrm>
            <a:off x="5867400" y="1676400"/>
            <a:ext cx="352425" cy="274638"/>
          </a:xfrm>
          <a:prstGeom prst="rect">
            <a:avLst/>
          </a:prstGeom>
          <a:noFill/>
          <a:ln w="9525">
            <a:noFill/>
            <a:miter lim="800000"/>
            <a:headEnd/>
            <a:tailEnd/>
          </a:ln>
          <a:effectLst/>
        </p:spPr>
        <p:txBody>
          <a:bodyPr wrap="none">
            <a:spAutoFit/>
          </a:bodyPr>
          <a:lstStyle/>
          <a:p>
            <a:r>
              <a:rPr lang="en-US" sz="1200" b="1">
                <a:latin typeface="Arial" charset="0"/>
              </a:rPr>
              <a:t>13</a:t>
            </a:r>
          </a:p>
        </p:txBody>
      </p:sp>
      <p:sp>
        <p:nvSpPr>
          <p:cNvPr id="237707" name="Rectangle 139"/>
          <p:cNvSpPr>
            <a:spLocks noChangeArrowheads="1"/>
          </p:cNvSpPr>
          <p:nvPr/>
        </p:nvSpPr>
        <p:spPr bwMode="auto">
          <a:xfrm>
            <a:off x="6248400" y="1676400"/>
            <a:ext cx="352425" cy="274638"/>
          </a:xfrm>
          <a:prstGeom prst="rect">
            <a:avLst/>
          </a:prstGeom>
          <a:noFill/>
          <a:ln w="9525">
            <a:noFill/>
            <a:miter lim="800000"/>
            <a:headEnd/>
            <a:tailEnd/>
          </a:ln>
          <a:effectLst/>
        </p:spPr>
        <p:txBody>
          <a:bodyPr wrap="none">
            <a:spAutoFit/>
          </a:bodyPr>
          <a:lstStyle/>
          <a:p>
            <a:r>
              <a:rPr lang="en-US" sz="1200" b="1">
                <a:latin typeface="Arial" charset="0"/>
              </a:rPr>
              <a:t>14</a:t>
            </a:r>
          </a:p>
        </p:txBody>
      </p:sp>
      <p:sp>
        <p:nvSpPr>
          <p:cNvPr id="237708" name="Rectangle 140"/>
          <p:cNvSpPr>
            <a:spLocks noChangeArrowheads="1"/>
          </p:cNvSpPr>
          <p:nvPr/>
        </p:nvSpPr>
        <p:spPr bwMode="auto">
          <a:xfrm>
            <a:off x="6629400" y="1676400"/>
            <a:ext cx="352425" cy="274638"/>
          </a:xfrm>
          <a:prstGeom prst="rect">
            <a:avLst/>
          </a:prstGeom>
          <a:noFill/>
          <a:ln w="9525">
            <a:noFill/>
            <a:miter lim="800000"/>
            <a:headEnd/>
            <a:tailEnd/>
          </a:ln>
          <a:effectLst/>
        </p:spPr>
        <p:txBody>
          <a:bodyPr wrap="none">
            <a:spAutoFit/>
          </a:bodyPr>
          <a:lstStyle/>
          <a:p>
            <a:r>
              <a:rPr lang="en-US" sz="1200" b="1">
                <a:latin typeface="Arial" charset="0"/>
              </a:rPr>
              <a:t>15</a:t>
            </a:r>
          </a:p>
        </p:txBody>
      </p:sp>
      <p:sp>
        <p:nvSpPr>
          <p:cNvPr id="237709" name="Rectangle 141"/>
          <p:cNvSpPr>
            <a:spLocks noChangeArrowheads="1"/>
          </p:cNvSpPr>
          <p:nvPr/>
        </p:nvSpPr>
        <p:spPr bwMode="auto">
          <a:xfrm>
            <a:off x="7010400" y="1676400"/>
            <a:ext cx="352425" cy="274638"/>
          </a:xfrm>
          <a:prstGeom prst="rect">
            <a:avLst/>
          </a:prstGeom>
          <a:noFill/>
          <a:ln w="9525">
            <a:noFill/>
            <a:miter lim="800000"/>
            <a:headEnd/>
            <a:tailEnd/>
          </a:ln>
          <a:effectLst/>
        </p:spPr>
        <p:txBody>
          <a:bodyPr wrap="none">
            <a:spAutoFit/>
          </a:bodyPr>
          <a:lstStyle/>
          <a:p>
            <a:r>
              <a:rPr lang="en-US" sz="1200" b="1">
                <a:latin typeface="Arial" charset="0"/>
              </a:rPr>
              <a:t>16</a:t>
            </a:r>
          </a:p>
        </p:txBody>
      </p:sp>
      <p:sp>
        <p:nvSpPr>
          <p:cNvPr id="237710" name="Rectangle 142"/>
          <p:cNvSpPr>
            <a:spLocks noChangeArrowheads="1"/>
          </p:cNvSpPr>
          <p:nvPr/>
        </p:nvSpPr>
        <p:spPr bwMode="auto">
          <a:xfrm>
            <a:off x="7391400" y="1676400"/>
            <a:ext cx="352425" cy="274638"/>
          </a:xfrm>
          <a:prstGeom prst="rect">
            <a:avLst/>
          </a:prstGeom>
          <a:noFill/>
          <a:ln w="9525">
            <a:noFill/>
            <a:miter lim="800000"/>
            <a:headEnd/>
            <a:tailEnd/>
          </a:ln>
          <a:effectLst/>
        </p:spPr>
        <p:txBody>
          <a:bodyPr wrap="none">
            <a:spAutoFit/>
          </a:bodyPr>
          <a:lstStyle/>
          <a:p>
            <a:r>
              <a:rPr lang="en-US" sz="1200" b="1">
                <a:latin typeface="Arial" charset="0"/>
              </a:rPr>
              <a:t>17</a:t>
            </a:r>
          </a:p>
        </p:txBody>
      </p:sp>
      <p:sp>
        <p:nvSpPr>
          <p:cNvPr id="237711" name="Rectangle 143"/>
          <p:cNvSpPr>
            <a:spLocks noChangeArrowheads="1"/>
          </p:cNvSpPr>
          <p:nvPr/>
        </p:nvSpPr>
        <p:spPr bwMode="auto">
          <a:xfrm>
            <a:off x="7772400" y="1143000"/>
            <a:ext cx="352425" cy="274638"/>
          </a:xfrm>
          <a:prstGeom prst="rect">
            <a:avLst/>
          </a:prstGeom>
          <a:noFill/>
          <a:ln w="9525">
            <a:noFill/>
            <a:miter lim="800000"/>
            <a:headEnd/>
            <a:tailEnd/>
          </a:ln>
          <a:effectLst/>
        </p:spPr>
        <p:txBody>
          <a:bodyPr wrap="none">
            <a:spAutoFit/>
          </a:bodyPr>
          <a:lstStyle/>
          <a:p>
            <a:r>
              <a:rPr lang="en-US" sz="1200" b="1">
                <a:latin typeface="Arial" charset="0"/>
              </a:rPr>
              <a:t>18</a:t>
            </a:r>
          </a:p>
        </p:txBody>
      </p:sp>
      <p:sp>
        <p:nvSpPr>
          <p:cNvPr id="237712" name="Line 144"/>
          <p:cNvSpPr>
            <a:spLocks noChangeShapeType="1"/>
          </p:cNvSpPr>
          <p:nvPr/>
        </p:nvSpPr>
        <p:spPr bwMode="auto">
          <a:xfrm>
            <a:off x="5867400" y="1981200"/>
            <a:ext cx="0" cy="533400"/>
          </a:xfrm>
          <a:prstGeom prst="line">
            <a:avLst/>
          </a:prstGeom>
          <a:noFill/>
          <a:ln w="38100">
            <a:solidFill>
              <a:schemeClr val="tx1"/>
            </a:solidFill>
            <a:round/>
            <a:headEnd/>
            <a:tailEnd/>
          </a:ln>
          <a:effectLst/>
        </p:spPr>
        <p:txBody>
          <a:bodyPr/>
          <a:lstStyle/>
          <a:p>
            <a:endParaRPr lang="en-IE"/>
          </a:p>
        </p:txBody>
      </p:sp>
      <p:sp>
        <p:nvSpPr>
          <p:cNvPr id="237713" name="Line 145"/>
          <p:cNvSpPr>
            <a:spLocks noChangeShapeType="1"/>
          </p:cNvSpPr>
          <p:nvPr/>
        </p:nvSpPr>
        <p:spPr bwMode="auto">
          <a:xfrm>
            <a:off x="6248400" y="2514600"/>
            <a:ext cx="0" cy="533400"/>
          </a:xfrm>
          <a:prstGeom prst="line">
            <a:avLst/>
          </a:prstGeom>
          <a:noFill/>
          <a:ln w="38100">
            <a:solidFill>
              <a:schemeClr val="tx1"/>
            </a:solidFill>
            <a:round/>
            <a:headEnd/>
            <a:tailEnd/>
          </a:ln>
          <a:effectLst/>
        </p:spPr>
        <p:txBody>
          <a:bodyPr/>
          <a:lstStyle/>
          <a:p>
            <a:endParaRPr lang="en-IE"/>
          </a:p>
        </p:txBody>
      </p:sp>
      <p:sp>
        <p:nvSpPr>
          <p:cNvPr id="237714" name="Line 146"/>
          <p:cNvSpPr>
            <a:spLocks noChangeShapeType="1"/>
          </p:cNvSpPr>
          <p:nvPr/>
        </p:nvSpPr>
        <p:spPr bwMode="auto">
          <a:xfrm>
            <a:off x="6629400" y="3048000"/>
            <a:ext cx="0" cy="533400"/>
          </a:xfrm>
          <a:prstGeom prst="line">
            <a:avLst/>
          </a:prstGeom>
          <a:noFill/>
          <a:ln w="38100">
            <a:solidFill>
              <a:schemeClr val="tx1"/>
            </a:solidFill>
            <a:round/>
            <a:headEnd/>
            <a:tailEnd/>
          </a:ln>
          <a:effectLst/>
        </p:spPr>
        <p:txBody>
          <a:bodyPr/>
          <a:lstStyle/>
          <a:p>
            <a:endParaRPr lang="en-IE"/>
          </a:p>
        </p:txBody>
      </p:sp>
      <p:sp>
        <p:nvSpPr>
          <p:cNvPr id="237715" name="Line 147"/>
          <p:cNvSpPr>
            <a:spLocks noChangeShapeType="1"/>
          </p:cNvSpPr>
          <p:nvPr/>
        </p:nvSpPr>
        <p:spPr bwMode="auto">
          <a:xfrm>
            <a:off x="7010400" y="3581400"/>
            <a:ext cx="0" cy="533400"/>
          </a:xfrm>
          <a:prstGeom prst="line">
            <a:avLst/>
          </a:prstGeom>
          <a:noFill/>
          <a:ln w="38100">
            <a:solidFill>
              <a:schemeClr val="tx1"/>
            </a:solidFill>
            <a:round/>
            <a:headEnd/>
            <a:tailEnd/>
          </a:ln>
          <a:effectLst/>
        </p:spPr>
        <p:txBody>
          <a:bodyPr/>
          <a:lstStyle/>
          <a:p>
            <a:endParaRPr lang="en-IE"/>
          </a:p>
        </p:txBody>
      </p:sp>
      <p:sp>
        <p:nvSpPr>
          <p:cNvPr id="237716" name="Line 148"/>
          <p:cNvSpPr>
            <a:spLocks noChangeShapeType="1"/>
          </p:cNvSpPr>
          <p:nvPr/>
        </p:nvSpPr>
        <p:spPr bwMode="auto">
          <a:xfrm>
            <a:off x="7391400" y="4114800"/>
            <a:ext cx="0" cy="533400"/>
          </a:xfrm>
          <a:prstGeom prst="line">
            <a:avLst/>
          </a:prstGeom>
          <a:noFill/>
          <a:ln w="38100">
            <a:solidFill>
              <a:schemeClr val="tx1"/>
            </a:solidFill>
            <a:round/>
            <a:headEnd/>
            <a:tailEnd/>
          </a:ln>
          <a:effectLst/>
        </p:spPr>
        <p:txBody>
          <a:bodyPr/>
          <a:lstStyle/>
          <a:p>
            <a:endParaRPr lang="en-IE"/>
          </a:p>
        </p:txBody>
      </p:sp>
      <p:sp>
        <p:nvSpPr>
          <p:cNvPr id="237717" name="Line 149"/>
          <p:cNvSpPr>
            <a:spLocks noChangeShapeType="1"/>
          </p:cNvSpPr>
          <p:nvPr/>
        </p:nvSpPr>
        <p:spPr bwMode="auto">
          <a:xfrm flipH="1">
            <a:off x="7010400" y="4114800"/>
            <a:ext cx="381000" cy="0"/>
          </a:xfrm>
          <a:prstGeom prst="line">
            <a:avLst/>
          </a:prstGeom>
          <a:noFill/>
          <a:ln w="38100">
            <a:solidFill>
              <a:schemeClr val="tx1"/>
            </a:solidFill>
            <a:round/>
            <a:headEnd/>
            <a:tailEnd/>
          </a:ln>
          <a:effectLst/>
        </p:spPr>
        <p:txBody>
          <a:bodyPr/>
          <a:lstStyle/>
          <a:p>
            <a:endParaRPr lang="en-IE"/>
          </a:p>
        </p:txBody>
      </p:sp>
      <p:sp>
        <p:nvSpPr>
          <p:cNvPr id="237718" name="Line 150"/>
          <p:cNvSpPr>
            <a:spLocks noChangeShapeType="1"/>
          </p:cNvSpPr>
          <p:nvPr/>
        </p:nvSpPr>
        <p:spPr bwMode="auto">
          <a:xfrm flipH="1">
            <a:off x="6629400" y="3581400"/>
            <a:ext cx="381000" cy="0"/>
          </a:xfrm>
          <a:prstGeom prst="line">
            <a:avLst/>
          </a:prstGeom>
          <a:noFill/>
          <a:ln w="38100">
            <a:solidFill>
              <a:schemeClr val="tx1"/>
            </a:solidFill>
            <a:round/>
            <a:headEnd/>
            <a:tailEnd/>
          </a:ln>
          <a:effectLst/>
        </p:spPr>
        <p:txBody>
          <a:bodyPr/>
          <a:lstStyle/>
          <a:p>
            <a:endParaRPr lang="en-IE"/>
          </a:p>
        </p:txBody>
      </p:sp>
      <p:sp>
        <p:nvSpPr>
          <p:cNvPr id="237719" name="Line 151"/>
          <p:cNvSpPr>
            <a:spLocks noChangeShapeType="1"/>
          </p:cNvSpPr>
          <p:nvPr/>
        </p:nvSpPr>
        <p:spPr bwMode="auto">
          <a:xfrm flipH="1">
            <a:off x="6248400" y="3048000"/>
            <a:ext cx="381000" cy="0"/>
          </a:xfrm>
          <a:prstGeom prst="line">
            <a:avLst/>
          </a:prstGeom>
          <a:noFill/>
          <a:ln w="38100">
            <a:solidFill>
              <a:schemeClr val="tx1"/>
            </a:solidFill>
            <a:round/>
            <a:headEnd/>
            <a:tailEnd/>
          </a:ln>
          <a:effectLst/>
        </p:spPr>
        <p:txBody>
          <a:bodyPr/>
          <a:lstStyle/>
          <a:p>
            <a:endParaRPr lang="en-IE"/>
          </a:p>
        </p:txBody>
      </p:sp>
      <p:sp>
        <p:nvSpPr>
          <p:cNvPr id="237720" name="Line 152"/>
          <p:cNvSpPr>
            <a:spLocks noChangeShapeType="1"/>
          </p:cNvSpPr>
          <p:nvPr/>
        </p:nvSpPr>
        <p:spPr bwMode="auto">
          <a:xfrm flipH="1">
            <a:off x="5867400" y="2514600"/>
            <a:ext cx="381000" cy="0"/>
          </a:xfrm>
          <a:prstGeom prst="line">
            <a:avLst/>
          </a:prstGeom>
          <a:noFill/>
          <a:ln w="38100">
            <a:solidFill>
              <a:schemeClr val="tx1"/>
            </a:solidFill>
            <a:round/>
            <a:headEnd/>
            <a:tailEnd/>
          </a:ln>
          <a:effectLst/>
        </p:spPr>
        <p:txBody>
          <a:bodyPr/>
          <a:lstStyle/>
          <a:p>
            <a:endParaRPr lang="en-IE"/>
          </a:p>
        </p:txBody>
      </p:sp>
      <p:sp>
        <p:nvSpPr>
          <p:cNvPr id="237721" name="Line 153"/>
          <p:cNvSpPr>
            <a:spLocks noChangeShapeType="1"/>
          </p:cNvSpPr>
          <p:nvPr/>
        </p:nvSpPr>
        <p:spPr bwMode="auto">
          <a:xfrm flipH="1">
            <a:off x="1295400" y="1981200"/>
            <a:ext cx="381000" cy="0"/>
          </a:xfrm>
          <a:prstGeom prst="line">
            <a:avLst/>
          </a:prstGeom>
          <a:noFill/>
          <a:ln w="38100">
            <a:solidFill>
              <a:schemeClr val="tx1"/>
            </a:solidFill>
            <a:round/>
            <a:headEnd/>
            <a:tailEnd/>
          </a:ln>
          <a:effectLst/>
        </p:spPr>
        <p:txBody>
          <a:bodyPr/>
          <a:lstStyle/>
          <a:p>
            <a:endParaRPr lang="en-IE"/>
          </a:p>
        </p:txBody>
      </p:sp>
      <p:grpSp>
        <p:nvGrpSpPr>
          <p:cNvPr id="237723" name="Group 155"/>
          <p:cNvGrpSpPr>
            <a:grpSpLocks/>
          </p:cNvGrpSpPr>
          <p:nvPr/>
        </p:nvGrpSpPr>
        <p:grpSpPr bwMode="auto">
          <a:xfrm>
            <a:off x="4724400" y="4648200"/>
            <a:ext cx="3429000" cy="533400"/>
            <a:chOff x="2976" y="2928"/>
            <a:chExt cx="2160" cy="336"/>
          </a:xfrm>
        </p:grpSpPr>
        <p:sp>
          <p:nvSpPr>
            <p:cNvPr id="237724" name="Rectangle 156"/>
            <p:cNvSpPr>
              <a:spLocks noChangeArrowheads="1"/>
            </p:cNvSpPr>
            <p:nvPr/>
          </p:nvSpPr>
          <p:spPr bwMode="auto">
            <a:xfrm>
              <a:off x="2976" y="2928"/>
              <a:ext cx="240" cy="336"/>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Uun</a:t>
              </a:r>
              <a:endParaRPr lang="en-US" sz="1000">
                <a:latin typeface="Arial" charset="0"/>
              </a:endParaRPr>
            </a:p>
            <a:p>
              <a:pPr algn="ctr"/>
              <a:endParaRPr lang="en-US" sz="1000">
                <a:latin typeface="Arial" charset="0"/>
              </a:endParaRPr>
            </a:p>
            <a:p>
              <a:pPr algn="ctr"/>
              <a:r>
                <a:rPr lang="en-US" sz="1000">
                  <a:latin typeface="Arial" charset="0"/>
                </a:rPr>
                <a:t>110</a:t>
              </a:r>
              <a:endParaRPr lang="en-US" sz="1000" baseline="30000">
                <a:latin typeface="Arial" charset="0"/>
              </a:endParaRPr>
            </a:p>
          </p:txBody>
        </p:sp>
        <p:sp>
          <p:nvSpPr>
            <p:cNvPr id="237725" name="Rectangle 157"/>
            <p:cNvSpPr>
              <a:spLocks noChangeArrowheads="1"/>
            </p:cNvSpPr>
            <p:nvPr/>
          </p:nvSpPr>
          <p:spPr bwMode="auto">
            <a:xfrm>
              <a:off x="3216" y="2928"/>
              <a:ext cx="240" cy="336"/>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Uuu</a:t>
              </a:r>
              <a:endParaRPr lang="en-US" sz="1000">
                <a:latin typeface="Arial" charset="0"/>
              </a:endParaRPr>
            </a:p>
            <a:p>
              <a:pPr algn="ctr"/>
              <a:endParaRPr lang="en-US" sz="1000">
                <a:latin typeface="Arial" charset="0"/>
              </a:endParaRPr>
            </a:p>
            <a:p>
              <a:pPr algn="ctr"/>
              <a:r>
                <a:rPr lang="en-US" sz="1000">
                  <a:latin typeface="Arial" charset="0"/>
                </a:rPr>
                <a:t>111</a:t>
              </a:r>
              <a:endParaRPr lang="en-US" sz="1000" baseline="30000">
                <a:latin typeface="Arial" charset="0"/>
              </a:endParaRPr>
            </a:p>
          </p:txBody>
        </p:sp>
        <p:sp>
          <p:nvSpPr>
            <p:cNvPr id="237726" name="Rectangle 158"/>
            <p:cNvSpPr>
              <a:spLocks noChangeArrowheads="1"/>
            </p:cNvSpPr>
            <p:nvPr/>
          </p:nvSpPr>
          <p:spPr bwMode="auto">
            <a:xfrm>
              <a:off x="3456" y="2928"/>
              <a:ext cx="240" cy="336"/>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Uub</a:t>
              </a:r>
              <a:endParaRPr lang="en-US" sz="1000">
                <a:latin typeface="Arial" charset="0"/>
              </a:endParaRPr>
            </a:p>
            <a:p>
              <a:pPr algn="ctr"/>
              <a:endParaRPr lang="en-US" sz="1000">
                <a:latin typeface="Arial" charset="0"/>
              </a:endParaRPr>
            </a:p>
            <a:p>
              <a:pPr algn="ctr"/>
              <a:r>
                <a:rPr lang="en-US" sz="1000">
                  <a:latin typeface="Arial" charset="0"/>
                </a:rPr>
                <a:t>112</a:t>
              </a:r>
              <a:endParaRPr lang="en-US" sz="1000" baseline="30000">
                <a:latin typeface="Arial" charset="0"/>
              </a:endParaRPr>
            </a:p>
          </p:txBody>
        </p:sp>
        <p:sp>
          <p:nvSpPr>
            <p:cNvPr id="237727" name="Rectangle 159"/>
            <p:cNvSpPr>
              <a:spLocks noChangeArrowheads="1"/>
            </p:cNvSpPr>
            <p:nvPr/>
          </p:nvSpPr>
          <p:spPr bwMode="auto">
            <a:xfrm>
              <a:off x="3936" y="2928"/>
              <a:ext cx="240" cy="336"/>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Uuq</a:t>
              </a:r>
              <a:endParaRPr lang="en-US" sz="1000">
                <a:latin typeface="Arial" charset="0"/>
              </a:endParaRPr>
            </a:p>
            <a:p>
              <a:pPr algn="ctr"/>
              <a:endParaRPr lang="en-US" sz="1000">
                <a:latin typeface="Arial" charset="0"/>
              </a:endParaRPr>
            </a:p>
            <a:p>
              <a:pPr algn="ctr"/>
              <a:r>
                <a:rPr lang="en-US" sz="1000">
                  <a:latin typeface="Arial" charset="0"/>
                </a:rPr>
                <a:t>113</a:t>
              </a:r>
              <a:endParaRPr lang="en-US" sz="1000" baseline="30000">
                <a:latin typeface="Arial" charset="0"/>
              </a:endParaRPr>
            </a:p>
          </p:txBody>
        </p:sp>
        <p:sp>
          <p:nvSpPr>
            <p:cNvPr id="237728" name="Rectangle 160"/>
            <p:cNvSpPr>
              <a:spLocks noChangeArrowheads="1"/>
            </p:cNvSpPr>
            <p:nvPr/>
          </p:nvSpPr>
          <p:spPr bwMode="auto">
            <a:xfrm>
              <a:off x="4416" y="2928"/>
              <a:ext cx="240" cy="336"/>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Uuh</a:t>
              </a:r>
              <a:endParaRPr lang="en-US" sz="1000">
                <a:latin typeface="Arial" charset="0"/>
              </a:endParaRPr>
            </a:p>
            <a:p>
              <a:pPr algn="ctr"/>
              <a:endParaRPr lang="en-US" sz="1000">
                <a:latin typeface="Arial" charset="0"/>
              </a:endParaRPr>
            </a:p>
            <a:p>
              <a:pPr algn="ctr"/>
              <a:r>
                <a:rPr lang="en-US" sz="1000">
                  <a:latin typeface="Arial" charset="0"/>
                </a:rPr>
                <a:t>116</a:t>
              </a:r>
              <a:endParaRPr lang="en-US" sz="1000" baseline="30000">
                <a:latin typeface="Arial" charset="0"/>
              </a:endParaRPr>
            </a:p>
          </p:txBody>
        </p:sp>
        <p:sp>
          <p:nvSpPr>
            <p:cNvPr id="237729" name="Rectangle 161"/>
            <p:cNvSpPr>
              <a:spLocks noChangeArrowheads="1"/>
            </p:cNvSpPr>
            <p:nvPr/>
          </p:nvSpPr>
          <p:spPr bwMode="auto">
            <a:xfrm>
              <a:off x="4896" y="2928"/>
              <a:ext cx="240" cy="336"/>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Uuo</a:t>
              </a:r>
              <a:endParaRPr lang="en-US" sz="1000">
                <a:latin typeface="Arial" charset="0"/>
              </a:endParaRPr>
            </a:p>
            <a:p>
              <a:pPr algn="ctr"/>
              <a:endParaRPr lang="en-US" sz="1000">
                <a:latin typeface="Arial" charset="0"/>
              </a:endParaRPr>
            </a:p>
            <a:p>
              <a:pPr algn="ctr"/>
              <a:r>
                <a:rPr lang="en-US" sz="1000">
                  <a:latin typeface="Arial" charset="0"/>
                </a:rPr>
                <a:t>118</a:t>
              </a:r>
              <a:endParaRPr lang="en-US" sz="1000" baseline="30000">
                <a:latin typeface="Arial" charset="0"/>
              </a:endParaRPr>
            </a:p>
          </p:txBody>
        </p:sp>
      </p:grpSp>
      <p:sp>
        <p:nvSpPr>
          <p:cNvPr id="237730" name="AutoShape 162">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723"/>
                                        </p:tgtEl>
                                        <p:attrNameLst>
                                          <p:attrName>style.visibility</p:attrName>
                                        </p:attrNameLst>
                                      </p:cBhvr>
                                      <p:to>
                                        <p:strVal val="visible"/>
                                      </p:to>
                                    </p:set>
                                    <p:animEffect transition="in" filter="fade">
                                      <p:cBhvr>
                                        <p:cTn id="7" dur="2000"/>
                                        <p:tgtEl>
                                          <p:spTgt spid="237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8294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82949" name="Rectangle 5"/>
          <p:cNvSpPr>
            <a:spLocks noChangeArrowheads="1"/>
          </p:cNvSpPr>
          <p:nvPr/>
        </p:nvSpPr>
        <p:spPr bwMode="auto">
          <a:xfrm>
            <a:off x="549275" y="2549525"/>
            <a:ext cx="7315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Thulium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Tm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69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168.9342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1545.0 °C (1818.15 °K, 2813.0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1727.0 °C (2000.15 °K, 3140.6 °F) </a:t>
            </a:r>
            <a:endParaRPr lang="en-US" altLang="en-US"/>
          </a:p>
        </p:txBody>
      </p:sp>
      <p:sp>
        <p:nvSpPr>
          <p:cNvPr id="82953" name="Rectangle 9">
            <a:hlinkClick r:id="rId5"/>
          </p:cNvPr>
          <p:cNvSpPr>
            <a:spLocks noChangeAspect="1" noChangeArrowheads="1"/>
          </p:cNvSpPr>
          <p:nvPr/>
        </p:nvSpPr>
        <p:spPr bwMode="auto">
          <a:xfrm>
            <a:off x="279400" y="215900"/>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69</a:t>
            </a:r>
          </a:p>
          <a:p>
            <a:pPr algn="ctr"/>
            <a:r>
              <a:rPr lang="en-US" sz="3600" b="1">
                <a:latin typeface="Arial" charset="0"/>
              </a:rPr>
              <a:t>Tm</a:t>
            </a:r>
          </a:p>
          <a:p>
            <a:pPr algn="ctr"/>
            <a:r>
              <a:rPr lang="en-US" sz="1200">
                <a:latin typeface="Arial" charset="0"/>
              </a:rPr>
              <a:t>Thulium</a:t>
            </a:r>
          </a:p>
        </p:txBody>
      </p:sp>
      <p:sp>
        <p:nvSpPr>
          <p:cNvPr id="82956" name="Rectangle 12"/>
          <p:cNvSpPr>
            <a:spLocks noChangeArrowheads="1"/>
          </p:cNvSpPr>
          <p:nvPr/>
        </p:nvSpPr>
        <p:spPr bwMode="auto">
          <a:xfrm>
            <a:off x="2324100" y="5032375"/>
            <a:ext cx="5067300" cy="126206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Thulium?</a:t>
            </a:r>
          </a:p>
          <a:p>
            <a:pPr>
              <a:spcBef>
                <a:spcPct val="50000"/>
              </a:spcBef>
            </a:pPr>
            <a:r>
              <a:rPr lang="en-US" sz="1400">
                <a:latin typeface="Arial" charset="0"/>
              </a:rPr>
              <a:t>Soft grey metallic element that belongs to the lanthanoids. One natural isotope exists, Tm-169, and seventeen artificial isotopes have been produced. No known uses for the element. Discovered in 1879 by Per Theodor Cleve.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8397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83973" name="Rectangle 5"/>
          <p:cNvSpPr>
            <a:spLocks noChangeArrowheads="1"/>
          </p:cNvSpPr>
          <p:nvPr/>
        </p:nvSpPr>
        <p:spPr bwMode="auto">
          <a:xfrm>
            <a:off x="549275" y="2549525"/>
            <a:ext cx="7010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Ytterbium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Yb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70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173.04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824.0 °C (1097.15 °K, 1515.2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1466.0 °C (1739.15 °K, 2670.8 °F) </a:t>
            </a:r>
            <a:endParaRPr lang="en-US" altLang="en-US"/>
          </a:p>
        </p:txBody>
      </p:sp>
      <p:sp>
        <p:nvSpPr>
          <p:cNvPr id="83977" name="Rectangle 9">
            <a:hlinkClick r:id="rId5"/>
          </p:cNvPr>
          <p:cNvSpPr>
            <a:spLocks noChangeAspect="1" noChangeArrowheads="1"/>
          </p:cNvSpPr>
          <p:nvPr/>
        </p:nvSpPr>
        <p:spPr bwMode="auto">
          <a:xfrm>
            <a:off x="277813" y="214313"/>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70</a:t>
            </a:r>
          </a:p>
          <a:p>
            <a:pPr algn="ctr"/>
            <a:r>
              <a:rPr lang="en-US" sz="3600" b="1">
                <a:latin typeface="Arial" charset="0"/>
              </a:rPr>
              <a:t>Yb</a:t>
            </a:r>
          </a:p>
          <a:p>
            <a:pPr algn="ctr"/>
            <a:r>
              <a:rPr lang="en-US" sz="1200">
                <a:latin typeface="Arial" charset="0"/>
              </a:rPr>
              <a:t>Ytterbium</a:t>
            </a:r>
          </a:p>
        </p:txBody>
      </p:sp>
      <p:sp>
        <p:nvSpPr>
          <p:cNvPr id="83980" name="Rectangle 12"/>
          <p:cNvSpPr>
            <a:spLocks noChangeArrowheads="1"/>
          </p:cNvSpPr>
          <p:nvPr/>
        </p:nvSpPr>
        <p:spPr bwMode="auto">
          <a:xfrm>
            <a:off x="2286000" y="5162550"/>
            <a:ext cx="4572000" cy="126206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Ytterbium?</a:t>
            </a:r>
          </a:p>
          <a:p>
            <a:pPr>
              <a:spcBef>
                <a:spcPct val="50000"/>
              </a:spcBef>
            </a:pPr>
            <a:r>
              <a:rPr lang="en-US" sz="1400">
                <a:latin typeface="Arial" charset="0"/>
              </a:rPr>
              <a:t>Silvery metallic element of the lanthanoids. Seven natural isotopes and ten artificial isotopes are known. Used in certain steels. Discovered by J.D.G. Marignac in 1878.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8499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84997" name="Rectangle 5"/>
          <p:cNvSpPr>
            <a:spLocks noChangeArrowheads="1"/>
          </p:cNvSpPr>
          <p:nvPr/>
        </p:nvSpPr>
        <p:spPr bwMode="auto">
          <a:xfrm>
            <a:off x="549275" y="2552700"/>
            <a:ext cx="7391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Lutetium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Lu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71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174.967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1656.0 °C (1929.15 °K, 3012.8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3315.0 °C (3588.15 °K, 5999.0 °F) </a:t>
            </a:r>
            <a:endParaRPr lang="en-US" altLang="en-US"/>
          </a:p>
        </p:txBody>
      </p:sp>
      <p:sp>
        <p:nvSpPr>
          <p:cNvPr id="85001" name="Rectangle 9">
            <a:hlinkClick r:id="rId5"/>
          </p:cNvPr>
          <p:cNvSpPr>
            <a:spLocks noChangeAspect="1" noChangeArrowheads="1"/>
          </p:cNvSpPr>
          <p:nvPr/>
        </p:nvSpPr>
        <p:spPr bwMode="auto">
          <a:xfrm>
            <a:off x="277813" y="214313"/>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71</a:t>
            </a:r>
          </a:p>
          <a:p>
            <a:pPr algn="ctr"/>
            <a:r>
              <a:rPr lang="en-US" sz="3600" b="1">
                <a:latin typeface="Arial" charset="0"/>
              </a:rPr>
              <a:t>Lu</a:t>
            </a:r>
          </a:p>
          <a:p>
            <a:pPr algn="ctr"/>
            <a:r>
              <a:rPr lang="en-US" sz="1200">
                <a:latin typeface="Arial" charset="0"/>
              </a:rPr>
              <a:t>Lutetium</a:t>
            </a:r>
          </a:p>
        </p:txBody>
      </p:sp>
      <p:sp>
        <p:nvSpPr>
          <p:cNvPr id="85004" name="Rectangle 12"/>
          <p:cNvSpPr>
            <a:spLocks noChangeArrowheads="1"/>
          </p:cNvSpPr>
          <p:nvPr/>
        </p:nvSpPr>
        <p:spPr bwMode="auto">
          <a:xfrm>
            <a:off x="1347788" y="5033963"/>
            <a:ext cx="6975475" cy="1644650"/>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What is Lutetium?</a:t>
            </a:r>
          </a:p>
          <a:p>
            <a:pPr>
              <a:spcBef>
                <a:spcPct val="50000"/>
              </a:spcBef>
            </a:pPr>
            <a:r>
              <a:rPr lang="en-US" sz="1200">
                <a:latin typeface="Arial" charset="0"/>
              </a:rPr>
              <a:t>Silvery-white rare-earth metal which is relatively stable in air. It happens to be the most expensive rare-earth metal. Its found with almost all rare-earth metals, but is very difficult to separate from other elements. Least abundant of all natural elements. Used in metal alloys, and as a catalyst in various processes. There are two natural, stable isotopes, and seven radioisotopes, the most stable being Lu-174 with a half-life of 3.3 years. The separation of lutetium from ytterbium was described by Georges Urbain in 1907. It was discovered at approximately the same time by Carl Auer von Welsbach. The name comes from the Greek word lutetia which means Paris.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8601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86021" name="Rectangle 5"/>
          <p:cNvSpPr>
            <a:spLocks noChangeArrowheads="1"/>
          </p:cNvSpPr>
          <p:nvPr/>
        </p:nvSpPr>
        <p:spPr bwMode="auto">
          <a:xfrm>
            <a:off x="549275" y="2549525"/>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Hafnium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Hf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72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178.49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2150.0 °C (2423.15 °K, 3902.0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5400.0 °C (5673.15 °K, 9752.0 °F) </a:t>
            </a:r>
            <a:endParaRPr lang="en-US" altLang="en-US"/>
          </a:p>
        </p:txBody>
      </p:sp>
      <p:sp>
        <p:nvSpPr>
          <p:cNvPr id="86025" name="Rectangle 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72</a:t>
            </a:r>
          </a:p>
          <a:p>
            <a:pPr algn="ctr"/>
            <a:r>
              <a:rPr lang="en-US" sz="3600" b="1">
                <a:latin typeface="Arial" charset="0"/>
              </a:rPr>
              <a:t>Hf</a:t>
            </a:r>
          </a:p>
          <a:p>
            <a:pPr algn="ctr"/>
            <a:r>
              <a:rPr lang="en-US" sz="1200">
                <a:latin typeface="Arial" charset="0"/>
              </a:rPr>
              <a:t>Hafnium</a:t>
            </a:r>
          </a:p>
        </p:txBody>
      </p:sp>
      <p:sp>
        <p:nvSpPr>
          <p:cNvPr id="86028" name="Rectangle 12"/>
          <p:cNvSpPr>
            <a:spLocks noChangeArrowheads="1"/>
          </p:cNvSpPr>
          <p:nvPr/>
        </p:nvSpPr>
        <p:spPr bwMode="auto">
          <a:xfrm>
            <a:off x="2363788" y="5124450"/>
            <a:ext cx="4572000"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Hafnium?</a:t>
            </a:r>
          </a:p>
          <a:p>
            <a:pPr>
              <a:spcBef>
                <a:spcPct val="50000"/>
              </a:spcBef>
            </a:pPr>
            <a:r>
              <a:rPr lang="en-US" sz="1400">
                <a:latin typeface="Arial" charset="0"/>
              </a:rPr>
              <a:t>Silvery lustrous metallic transition element. Used in tungsten alloys in filaments and electrodes, also acts as a neutron absorber. First reported by Urbain in 1911, existence was finally established in 1923 by D. Coster, G.C. de Hevesy in 1923.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8704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87045" name="Rectangle 5"/>
          <p:cNvSpPr>
            <a:spLocks noChangeArrowheads="1"/>
          </p:cNvSpPr>
          <p:nvPr/>
        </p:nvSpPr>
        <p:spPr bwMode="auto">
          <a:xfrm>
            <a:off x="549275" y="2549525"/>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Tantalum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Ta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73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180.9479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2996.0 °C (3269.15 °K, 5424.8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5425.0 °C (5698.15 °K, 9797.0 °F) </a:t>
            </a:r>
            <a:endParaRPr lang="en-US" altLang="en-US"/>
          </a:p>
        </p:txBody>
      </p:sp>
      <p:sp>
        <p:nvSpPr>
          <p:cNvPr id="87049" name="Rectangle 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73</a:t>
            </a:r>
          </a:p>
          <a:p>
            <a:pPr algn="ctr"/>
            <a:r>
              <a:rPr lang="en-US" sz="3600" b="1">
                <a:latin typeface="Arial" charset="0"/>
              </a:rPr>
              <a:t>Ta</a:t>
            </a:r>
          </a:p>
          <a:p>
            <a:pPr algn="ctr"/>
            <a:r>
              <a:rPr lang="en-US" sz="1200">
                <a:latin typeface="Arial" charset="0"/>
              </a:rPr>
              <a:t>Tantalum</a:t>
            </a:r>
          </a:p>
        </p:txBody>
      </p:sp>
      <p:sp>
        <p:nvSpPr>
          <p:cNvPr id="87052" name="Rectangle 12"/>
          <p:cNvSpPr>
            <a:spLocks noChangeArrowheads="1"/>
          </p:cNvSpPr>
          <p:nvPr/>
        </p:nvSpPr>
        <p:spPr bwMode="auto">
          <a:xfrm>
            <a:off x="2351088" y="4967288"/>
            <a:ext cx="4572000"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Tantalum?</a:t>
            </a:r>
          </a:p>
          <a:p>
            <a:pPr>
              <a:spcBef>
                <a:spcPct val="50000"/>
              </a:spcBef>
            </a:pPr>
            <a:r>
              <a:rPr lang="en-US" sz="1400">
                <a:latin typeface="Arial" charset="0"/>
              </a:rPr>
              <a:t>Heavy blue-grey metallic transition element. Ta-181 is a stable isotope, and Ta-180 is a radioactive isotope, with a half-life in excess of 10^7 years. Used in surgery as it is unreactive. Forms a passive oxide layer in air. Identified in 1802 by Ekeberg and isolated in 1820 by Jons J. Berzelius.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8806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88069" name="Rectangle 5"/>
          <p:cNvSpPr>
            <a:spLocks noChangeArrowheads="1"/>
          </p:cNvSpPr>
          <p:nvPr/>
        </p:nvSpPr>
        <p:spPr bwMode="auto">
          <a:xfrm>
            <a:off x="549275" y="2555875"/>
            <a:ext cx="71628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Tungsten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W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74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183.84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3410.0 °C (3683.15 °K, 6170.0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5660.0 °C (5933.15 °K, 10220.0 °F) </a:t>
            </a:r>
            <a:br>
              <a:rPr lang="en-US" altLang="en-US">
                <a:latin typeface="Arial" charset="0"/>
                <a:cs typeface="Arial" charset="0"/>
              </a:rPr>
            </a:br>
            <a:endParaRPr lang="en-US" altLang="en-US"/>
          </a:p>
        </p:txBody>
      </p:sp>
      <p:sp>
        <p:nvSpPr>
          <p:cNvPr id="88074" name="Rectangle 10">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74</a:t>
            </a:r>
          </a:p>
          <a:p>
            <a:pPr algn="ctr"/>
            <a:r>
              <a:rPr lang="en-US" sz="3600" b="1">
                <a:latin typeface="Arial" charset="0"/>
              </a:rPr>
              <a:t>W</a:t>
            </a:r>
          </a:p>
          <a:p>
            <a:pPr algn="ctr"/>
            <a:r>
              <a:rPr lang="en-US" sz="1200">
                <a:latin typeface="Arial" charset="0"/>
              </a:rPr>
              <a:t>Tungsten</a:t>
            </a:r>
          </a:p>
        </p:txBody>
      </p:sp>
      <p:sp>
        <p:nvSpPr>
          <p:cNvPr id="88077" name="Rectangle 13"/>
          <p:cNvSpPr>
            <a:spLocks noChangeArrowheads="1"/>
          </p:cNvSpPr>
          <p:nvPr/>
        </p:nvSpPr>
        <p:spPr bwMode="auto">
          <a:xfrm>
            <a:off x="2193925" y="5135563"/>
            <a:ext cx="4572000" cy="126206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Tungsten?</a:t>
            </a:r>
          </a:p>
          <a:p>
            <a:pPr>
              <a:spcBef>
                <a:spcPct val="50000"/>
              </a:spcBef>
            </a:pPr>
            <a:r>
              <a:rPr lang="en-US" sz="1400">
                <a:latin typeface="Arial" charset="0"/>
              </a:rPr>
              <a:t>White or grey metallic transition element, formerly called wolfram. Forms a protective oxide in air and can be oxidized at high temperature. First isolated by Jose and Fausto de Elhuyer in 1783.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8909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89093" name="Rectangle 5"/>
          <p:cNvSpPr>
            <a:spLocks noChangeArrowheads="1"/>
          </p:cNvSpPr>
          <p:nvPr/>
        </p:nvSpPr>
        <p:spPr bwMode="auto">
          <a:xfrm>
            <a:off x="549275" y="2549525"/>
            <a:ext cx="7315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Rhenium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Re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75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186.207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3180.0 °C (3453.15 °K, 5756.0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5627.0 °C (5900.15 °K, 10160.6 °F) </a:t>
            </a:r>
            <a:endParaRPr lang="en-US" altLang="en-US"/>
          </a:p>
        </p:txBody>
      </p:sp>
      <p:sp>
        <p:nvSpPr>
          <p:cNvPr id="89097" name="Rectangle 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75</a:t>
            </a:r>
          </a:p>
          <a:p>
            <a:pPr algn="ctr"/>
            <a:r>
              <a:rPr lang="en-US" sz="3600" b="1">
                <a:latin typeface="Arial" charset="0"/>
              </a:rPr>
              <a:t>Re</a:t>
            </a:r>
          </a:p>
          <a:p>
            <a:pPr algn="ctr"/>
            <a:r>
              <a:rPr lang="en-US" sz="1200">
                <a:latin typeface="Arial" charset="0"/>
              </a:rPr>
              <a:t>Rhenium</a:t>
            </a:r>
          </a:p>
        </p:txBody>
      </p:sp>
      <p:sp>
        <p:nvSpPr>
          <p:cNvPr id="89100" name="Rectangle 12"/>
          <p:cNvSpPr>
            <a:spLocks noChangeArrowheads="1"/>
          </p:cNvSpPr>
          <p:nvPr/>
        </p:nvSpPr>
        <p:spPr bwMode="auto">
          <a:xfrm>
            <a:off x="2273300" y="5280025"/>
            <a:ext cx="4572000" cy="104933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Rhenium?</a:t>
            </a:r>
          </a:p>
          <a:p>
            <a:pPr>
              <a:spcBef>
                <a:spcPct val="50000"/>
              </a:spcBef>
            </a:pPr>
            <a:r>
              <a:rPr lang="en-US" sz="1400">
                <a:latin typeface="Arial" charset="0"/>
              </a:rPr>
              <a:t>Silvery-white metallic transition element. Obtained as a by-product of molybdenum refinement. Rhenium-molybdenum alloys are superconducting.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9011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90117" name="Rectangle 5"/>
          <p:cNvSpPr>
            <a:spLocks noChangeArrowheads="1"/>
          </p:cNvSpPr>
          <p:nvPr/>
        </p:nvSpPr>
        <p:spPr bwMode="auto">
          <a:xfrm>
            <a:off x="547688" y="2549525"/>
            <a:ext cx="7010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Osmium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Os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76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190.23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3045.0 °C (3318.15 °K, 5513.0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5027.0 °C (5300.15 °K, 9080.6 °F) </a:t>
            </a:r>
            <a:endParaRPr lang="en-US" altLang="en-US"/>
          </a:p>
        </p:txBody>
      </p:sp>
      <p:sp>
        <p:nvSpPr>
          <p:cNvPr id="90121" name="Rectangle 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76</a:t>
            </a:r>
          </a:p>
          <a:p>
            <a:pPr algn="ctr"/>
            <a:r>
              <a:rPr lang="en-US" sz="3600" b="1">
                <a:latin typeface="Arial" charset="0"/>
              </a:rPr>
              <a:t>Os</a:t>
            </a:r>
          </a:p>
          <a:p>
            <a:pPr algn="ctr"/>
            <a:r>
              <a:rPr lang="en-US" sz="1200">
                <a:latin typeface="Arial" charset="0"/>
              </a:rPr>
              <a:t>Osmium</a:t>
            </a:r>
          </a:p>
        </p:txBody>
      </p:sp>
      <p:sp>
        <p:nvSpPr>
          <p:cNvPr id="90124" name="Rectangle 12"/>
          <p:cNvSpPr>
            <a:spLocks noChangeArrowheads="1"/>
          </p:cNvSpPr>
          <p:nvPr/>
        </p:nvSpPr>
        <p:spPr bwMode="auto">
          <a:xfrm>
            <a:off x="2193925" y="5240338"/>
            <a:ext cx="4572000" cy="104933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Osmium?</a:t>
            </a:r>
          </a:p>
          <a:p>
            <a:pPr>
              <a:spcBef>
                <a:spcPct val="50000"/>
              </a:spcBef>
            </a:pPr>
            <a:r>
              <a:rPr lang="en-US" sz="1400">
                <a:latin typeface="Arial" charset="0"/>
              </a:rPr>
              <a:t>Hard blue-white metallic transition element. Found with platinum and used in some alloys with platinum and iridium.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9113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91141" name="Rectangle 5"/>
          <p:cNvSpPr>
            <a:spLocks noChangeArrowheads="1"/>
          </p:cNvSpPr>
          <p:nvPr/>
        </p:nvSpPr>
        <p:spPr bwMode="auto">
          <a:xfrm>
            <a:off x="547688" y="2549525"/>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Iridium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Ir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77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192.217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2410.0 °C (2683.15 °K, 4370.0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4527.0 °C (4800.15 °K, 8180.6 °F) </a:t>
            </a:r>
            <a:endParaRPr lang="en-US" altLang="en-US"/>
          </a:p>
        </p:txBody>
      </p:sp>
      <p:sp>
        <p:nvSpPr>
          <p:cNvPr id="91145" name="Rectangle 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77</a:t>
            </a:r>
          </a:p>
          <a:p>
            <a:pPr algn="ctr"/>
            <a:r>
              <a:rPr lang="en-US" sz="3600" b="1">
                <a:latin typeface="Arial" charset="0"/>
              </a:rPr>
              <a:t>Ir</a:t>
            </a:r>
          </a:p>
          <a:p>
            <a:pPr algn="ctr"/>
            <a:r>
              <a:rPr lang="en-US" sz="1200">
                <a:latin typeface="Arial" charset="0"/>
              </a:rPr>
              <a:t>Iridium</a:t>
            </a:r>
          </a:p>
        </p:txBody>
      </p:sp>
      <p:sp>
        <p:nvSpPr>
          <p:cNvPr id="91148" name="Rectangle 12"/>
          <p:cNvSpPr>
            <a:spLocks noChangeArrowheads="1"/>
          </p:cNvSpPr>
          <p:nvPr/>
        </p:nvSpPr>
        <p:spPr bwMode="auto">
          <a:xfrm>
            <a:off x="1147763" y="4987925"/>
            <a:ext cx="7340600" cy="1827213"/>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What is Iridium?</a:t>
            </a:r>
          </a:p>
          <a:p>
            <a:pPr>
              <a:spcBef>
                <a:spcPct val="50000"/>
              </a:spcBef>
            </a:pPr>
            <a:r>
              <a:rPr lang="en-US" sz="1200">
                <a:latin typeface="Arial" charset="0"/>
              </a:rPr>
              <a:t>Very hard and brittle, silvery metallic transition element. It has a yellowish cast to it. Salts of iridium are highly colored. It is the most corrosion resistant metal known, not attacked by any acid, but is attacked by molten salts. There are two natural isotopes of iridium, and 4 radioisotopes, the most stable being Ir-192 with a half-life of 73.83 days. Ir-192 decays into platinum, while the other radioisotopes decay into osmium. Iridium is used in high temperature apparatus, electrical contacts, and as a hardening agent for platinum. Discovered in 1803 by Smithson Tennant in England. The name comes from the Greek word iris, which means rainbow. Iridium metal is generally non-toxic due to its relative unreactivity, but iridium compounds should be considered highly toxic.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9216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92165" name="Rectangle 5"/>
          <p:cNvSpPr>
            <a:spLocks noChangeArrowheads="1"/>
          </p:cNvSpPr>
          <p:nvPr/>
        </p:nvSpPr>
        <p:spPr bwMode="auto">
          <a:xfrm>
            <a:off x="549275" y="2552700"/>
            <a:ext cx="7086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Platinum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Pt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78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195.078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1772.0 °C (2045.15 °K, 3221.6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3827.0 °C (4100.15 °K, 6920.6 °F) </a:t>
            </a:r>
            <a:endParaRPr lang="en-US" altLang="en-US"/>
          </a:p>
        </p:txBody>
      </p:sp>
      <p:sp>
        <p:nvSpPr>
          <p:cNvPr id="92169" name="Rectangle 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78</a:t>
            </a:r>
          </a:p>
          <a:p>
            <a:pPr algn="ctr"/>
            <a:r>
              <a:rPr lang="en-US" sz="3600" b="1">
                <a:latin typeface="Arial" charset="0"/>
              </a:rPr>
              <a:t>Pt</a:t>
            </a:r>
          </a:p>
          <a:p>
            <a:pPr algn="ctr"/>
            <a:r>
              <a:rPr lang="en-US" sz="1200">
                <a:latin typeface="Arial" charset="0"/>
              </a:rPr>
              <a:t>Platinum</a:t>
            </a:r>
          </a:p>
        </p:txBody>
      </p:sp>
      <p:sp>
        <p:nvSpPr>
          <p:cNvPr id="92172" name="Rectangle 12"/>
          <p:cNvSpPr>
            <a:spLocks noChangeArrowheads="1"/>
          </p:cNvSpPr>
          <p:nvPr/>
        </p:nvSpPr>
        <p:spPr bwMode="auto">
          <a:xfrm>
            <a:off x="1233488" y="5018088"/>
            <a:ext cx="7212012" cy="1539875"/>
          </a:xfrm>
          <a:prstGeom prst="rect">
            <a:avLst/>
          </a:prstGeom>
          <a:noFill/>
          <a:ln w="9525">
            <a:noFill/>
            <a:miter lim="800000"/>
            <a:headEnd/>
            <a:tailEnd/>
          </a:ln>
          <a:effectLst/>
        </p:spPr>
        <p:txBody>
          <a:bodyPr>
            <a:spAutoFit/>
          </a:bodyPr>
          <a:lstStyle/>
          <a:p>
            <a:pPr>
              <a:spcBef>
                <a:spcPct val="50000"/>
              </a:spcBef>
            </a:pPr>
            <a:r>
              <a:rPr lang="en-US" sz="1000" b="1">
                <a:latin typeface="Arial" charset="0"/>
              </a:rPr>
              <a:t>What is Platinum?</a:t>
            </a:r>
          </a:p>
          <a:p>
            <a:pPr>
              <a:spcBef>
                <a:spcPct val="50000"/>
              </a:spcBef>
            </a:pPr>
            <a:r>
              <a:rPr lang="en-US" sz="1000">
                <a:latin typeface="Arial" charset="0"/>
              </a:rPr>
              <a:t>Attractive greyish-white metal. When pure, it is malleable and ductile. Does not oxidize in air, insoluble in hydrochloric and nitric acid. Corroded by halogens, cyandies, sulphur and alkalis. Hydrogen and oxygen react explosively in the presence of platinum. There are six stable isotopes and three radioisotopes, the most stable being Pt-193 with a half-life of 60 years. Platinum is used in jewelry, laboratory equipment, electrical contacts, dentistry, and anti-pollution devices in cars. PtCl</a:t>
            </a:r>
            <a:r>
              <a:rPr lang="en-US" sz="1000" baseline="-25000">
                <a:latin typeface="Arial" charset="0"/>
              </a:rPr>
              <a:t>2</a:t>
            </a:r>
            <a:r>
              <a:rPr lang="en-US" sz="1000">
                <a:latin typeface="Arial" charset="0"/>
              </a:rPr>
              <a:t>(NH</a:t>
            </a:r>
            <a:r>
              <a:rPr lang="en-US" sz="1000" baseline="-25000">
                <a:latin typeface="Arial" charset="0"/>
              </a:rPr>
              <a:t>3</a:t>
            </a:r>
            <a:r>
              <a:rPr lang="en-US" sz="1000">
                <a:latin typeface="Arial" charset="0"/>
              </a:rPr>
              <a:t>)</a:t>
            </a:r>
            <a:r>
              <a:rPr lang="en-US" sz="1000" baseline="-25000">
                <a:latin typeface="Arial" charset="0"/>
              </a:rPr>
              <a:t>2</a:t>
            </a:r>
            <a:r>
              <a:rPr lang="en-US" sz="1000">
                <a:latin typeface="Arial" charset="0"/>
              </a:rPr>
              <a:t> is used to treat some forms of cancer. Platinum-cobalt alloys have magnetic properties. It is also used in the definition of the Standard Hydrogen Electrode. Discovered by Antonio de Ulloa in South America in 1735. The name comes from the Spanish word platina which means silver. Platinum metal is generally not a health concern due to its unreactivity, however platinum compounds should be considered highly toxic.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09600" y="533400"/>
            <a:ext cx="7772400" cy="1143000"/>
          </a:xfrm>
        </p:spPr>
        <p:txBody>
          <a:bodyPr/>
          <a:lstStyle/>
          <a:p>
            <a:r>
              <a:rPr lang="en-US"/>
              <a:t>Orbitals Being Filled</a:t>
            </a:r>
          </a:p>
        </p:txBody>
      </p:sp>
      <p:sp>
        <p:nvSpPr>
          <p:cNvPr id="239619" name="Rectangle 3"/>
          <p:cNvSpPr>
            <a:spLocks noChangeArrowheads="1"/>
          </p:cNvSpPr>
          <p:nvPr/>
        </p:nvSpPr>
        <p:spPr bwMode="auto">
          <a:xfrm>
            <a:off x="1524000" y="2057400"/>
            <a:ext cx="619125" cy="3124200"/>
          </a:xfrm>
          <a:prstGeom prst="rect">
            <a:avLst/>
          </a:prstGeom>
          <a:solidFill>
            <a:srgbClr val="FFC9FF">
              <a:alpha val="50000"/>
            </a:srgbClr>
          </a:solidFill>
          <a:ln w="9525">
            <a:solidFill>
              <a:srgbClr val="FFC9FF"/>
            </a:solidFill>
            <a:miter lim="800000"/>
            <a:headEnd/>
            <a:tailEnd/>
          </a:ln>
          <a:effectLst/>
        </p:spPr>
        <p:txBody>
          <a:bodyPr wrap="none" anchor="ctr"/>
          <a:lstStyle/>
          <a:p>
            <a:endParaRPr lang="en-IE"/>
          </a:p>
        </p:txBody>
      </p:sp>
      <p:sp>
        <p:nvSpPr>
          <p:cNvPr id="239620" name="Rectangle 4"/>
          <p:cNvSpPr>
            <a:spLocks noChangeArrowheads="1"/>
          </p:cNvSpPr>
          <p:nvPr/>
        </p:nvSpPr>
        <p:spPr bwMode="auto">
          <a:xfrm>
            <a:off x="2170113" y="3352800"/>
            <a:ext cx="3087687" cy="1828800"/>
          </a:xfrm>
          <a:prstGeom prst="rect">
            <a:avLst/>
          </a:prstGeom>
          <a:solidFill>
            <a:srgbClr val="CCFFCC">
              <a:alpha val="50000"/>
            </a:srgbClr>
          </a:solidFill>
          <a:ln w="9525">
            <a:solidFill>
              <a:srgbClr val="99FF99"/>
            </a:solidFill>
            <a:miter lim="800000"/>
            <a:headEnd/>
            <a:tailEnd/>
          </a:ln>
          <a:effectLst/>
        </p:spPr>
        <p:txBody>
          <a:bodyPr wrap="none" anchor="ctr"/>
          <a:lstStyle/>
          <a:p>
            <a:endParaRPr lang="en-IE"/>
          </a:p>
        </p:txBody>
      </p:sp>
      <p:sp>
        <p:nvSpPr>
          <p:cNvPr id="239621" name="Rectangle 5"/>
          <p:cNvSpPr>
            <a:spLocks noChangeArrowheads="1"/>
          </p:cNvSpPr>
          <p:nvPr/>
        </p:nvSpPr>
        <p:spPr bwMode="auto">
          <a:xfrm>
            <a:off x="5257800" y="2514600"/>
            <a:ext cx="1828800" cy="2209800"/>
          </a:xfrm>
          <a:prstGeom prst="rect">
            <a:avLst/>
          </a:prstGeom>
          <a:solidFill>
            <a:srgbClr val="99CCFF">
              <a:alpha val="50000"/>
            </a:srgbClr>
          </a:solidFill>
          <a:ln w="9525">
            <a:solidFill>
              <a:schemeClr val="hlink"/>
            </a:solidFill>
            <a:miter lim="800000"/>
            <a:headEnd/>
            <a:tailEnd/>
          </a:ln>
          <a:effectLst/>
        </p:spPr>
        <p:txBody>
          <a:bodyPr wrap="none" anchor="ctr"/>
          <a:lstStyle/>
          <a:p>
            <a:endParaRPr lang="en-IE"/>
          </a:p>
        </p:txBody>
      </p:sp>
      <p:sp>
        <p:nvSpPr>
          <p:cNvPr id="239622" name="Rectangle 6"/>
          <p:cNvSpPr>
            <a:spLocks noChangeArrowheads="1"/>
          </p:cNvSpPr>
          <p:nvPr/>
        </p:nvSpPr>
        <p:spPr bwMode="auto">
          <a:xfrm>
            <a:off x="6781800" y="2057400"/>
            <a:ext cx="304800" cy="457200"/>
          </a:xfrm>
          <a:prstGeom prst="rect">
            <a:avLst/>
          </a:prstGeom>
          <a:solidFill>
            <a:srgbClr val="FF99CC">
              <a:alpha val="50000"/>
            </a:srgbClr>
          </a:solidFill>
          <a:ln w="9525">
            <a:solidFill>
              <a:srgbClr val="FF99FF"/>
            </a:solidFill>
            <a:miter lim="800000"/>
            <a:headEnd/>
            <a:tailEnd/>
          </a:ln>
          <a:effectLst/>
        </p:spPr>
        <p:txBody>
          <a:bodyPr wrap="none" anchor="ctr"/>
          <a:lstStyle/>
          <a:p>
            <a:endParaRPr lang="en-IE"/>
          </a:p>
        </p:txBody>
      </p:sp>
      <p:sp>
        <p:nvSpPr>
          <p:cNvPr id="239623" name="Rectangle 7"/>
          <p:cNvSpPr>
            <a:spLocks noChangeArrowheads="1"/>
          </p:cNvSpPr>
          <p:nvPr/>
        </p:nvSpPr>
        <p:spPr bwMode="auto">
          <a:xfrm>
            <a:off x="2438400" y="5486400"/>
            <a:ext cx="4419600" cy="914400"/>
          </a:xfrm>
          <a:prstGeom prst="rect">
            <a:avLst/>
          </a:prstGeom>
          <a:solidFill>
            <a:srgbClr val="FFFF99">
              <a:alpha val="50000"/>
            </a:srgbClr>
          </a:solidFill>
          <a:ln w="9525">
            <a:solidFill>
              <a:srgbClr val="FFE989"/>
            </a:solidFill>
            <a:miter lim="800000"/>
            <a:headEnd/>
            <a:tailEnd/>
          </a:ln>
          <a:effectLst/>
        </p:spPr>
        <p:txBody>
          <a:bodyPr wrap="none" anchor="ctr"/>
          <a:lstStyle/>
          <a:p>
            <a:endParaRPr lang="en-IE"/>
          </a:p>
        </p:txBody>
      </p:sp>
      <p:sp>
        <p:nvSpPr>
          <p:cNvPr id="239624" name="Line 8"/>
          <p:cNvSpPr>
            <a:spLocks noChangeShapeType="1"/>
          </p:cNvSpPr>
          <p:nvPr/>
        </p:nvSpPr>
        <p:spPr bwMode="auto">
          <a:xfrm>
            <a:off x="1828800" y="2057400"/>
            <a:ext cx="0" cy="3124200"/>
          </a:xfrm>
          <a:prstGeom prst="line">
            <a:avLst/>
          </a:prstGeom>
          <a:noFill/>
          <a:ln w="9525">
            <a:solidFill>
              <a:srgbClr val="FF99FF"/>
            </a:solidFill>
            <a:round/>
            <a:headEnd/>
            <a:tailEnd/>
          </a:ln>
          <a:effectLst/>
        </p:spPr>
        <p:txBody>
          <a:bodyPr/>
          <a:lstStyle/>
          <a:p>
            <a:endParaRPr lang="en-IE"/>
          </a:p>
        </p:txBody>
      </p:sp>
      <p:sp>
        <p:nvSpPr>
          <p:cNvPr id="239625" name="Line 9"/>
          <p:cNvSpPr>
            <a:spLocks noChangeShapeType="1"/>
          </p:cNvSpPr>
          <p:nvPr/>
        </p:nvSpPr>
        <p:spPr bwMode="auto">
          <a:xfrm>
            <a:off x="1498600" y="2438400"/>
            <a:ext cx="685800" cy="0"/>
          </a:xfrm>
          <a:prstGeom prst="line">
            <a:avLst/>
          </a:prstGeom>
          <a:noFill/>
          <a:ln w="9525">
            <a:solidFill>
              <a:srgbClr val="FF99FF"/>
            </a:solidFill>
            <a:round/>
            <a:headEnd/>
            <a:tailEnd/>
          </a:ln>
          <a:effectLst/>
        </p:spPr>
        <p:txBody>
          <a:bodyPr/>
          <a:lstStyle/>
          <a:p>
            <a:endParaRPr lang="en-IE"/>
          </a:p>
        </p:txBody>
      </p:sp>
      <p:sp>
        <p:nvSpPr>
          <p:cNvPr id="239626" name="Line 10"/>
          <p:cNvSpPr>
            <a:spLocks noChangeShapeType="1"/>
          </p:cNvSpPr>
          <p:nvPr/>
        </p:nvSpPr>
        <p:spPr bwMode="auto">
          <a:xfrm>
            <a:off x="1524000" y="4724400"/>
            <a:ext cx="633413" cy="0"/>
          </a:xfrm>
          <a:prstGeom prst="line">
            <a:avLst/>
          </a:prstGeom>
          <a:noFill/>
          <a:ln w="9525">
            <a:solidFill>
              <a:srgbClr val="FF99FF"/>
            </a:solidFill>
            <a:round/>
            <a:headEnd/>
            <a:tailEnd/>
          </a:ln>
          <a:effectLst/>
        </p:spPr>
        <p:txBody>
          <a:bodyPr/>
          <a:lstStyle/>
          <a:p>
            <a:endParaRPr lang="en-IE"/>
          </a:p>
        </p:txBody>
      </p:sp>
      <p:sp>
        <p:nvSpPr>
          <p:cNvPr id="239627" name="Text Box 11"/>
          <p:cNvSpPr txBox="1">
            <a:spLocks noChangeArrowheads="1"/>
          </p:cNvSpPr>
          <p:nvPr/>
        </p:nvSpPr>
        <p:spPr bwMode="auto">
          <a:xfrm>
            <a:off x="1447800" y="2057400"/>
            <a:ext cx="371475" cy="304800"/>
          </a:xfrm>
          <a:prstGeom prst="rect">
            <a:avLst/>
          </a:prstGeom>
          <a:noFill/>
          <a:ln w="9525">
            <a:noFill/>
            <a:miter lim="800000"/>
            <a:headEnd/>
            <a:tailEnd/>
          </a:ln>
          <a:effectLst/>
        </p:spPr>
        <p:txBody>
          <a:bodyPr wrap="none">
            <a:spAutoFit/>
          </a:bodyPr>
          <a:lstStyle/>
          <a:p>
            <a:r>
              <a:rPr lang="en-US" sz="1400">
                <a:latin typeface="Arial" charset="0"/>
              </a:rPr>
              <a:t>1</a:t>
            </a:r>
            <a:r>
              <a:rPr lang="en-US" sz="1400" i="1">
                <a:latin typeface="Arial" charset="0"/>
              </a:rPr>
              <a:t>s</a:t>
            </a:r>
          </a:p>
        </p:txBody>
      </p:sp>
      <p:sp>
        <p:nvSpPr>
          <p:cNvPr id="239628" name="Text Box 12"/>
          <p:cNvSpPr txBox="1">
            <a:spLocks noChangeArrowheads="1"/>
          </p:cNvSpPr>
          <p:nvPr/>
        </p:nvSpPr>
        <p:spPr bwMode="auto">
          <a:xfrm>
            <a:off x="1609725" y="2514600"/>
            <a:ext cx="371475" cy="304800"/>
          </a:xfrm>
          <a:prstGeom prst="rect">
            <a:avLst/>
          </a:prstGeom>
          <a:noFill/>
          <a:ln w="9525">
            <a:noFill/>
            <a:miter lim="800000"/>
            <a:headEnd/>
            <a:tailEnd/>
          </a:ln>
          <a:effectLst/>
        </p:spPr>
        <p:txBody>
          <a:bodyPr wrap="none">
            <a:spAutoFit/>
          </a:bodyPr>
          <a:lstStyle/>
          <a:p>
            <a:r>
              <a:rPr lang="en-US" sz="1400">
                <a:latin typeface="Arial" charset="0"/>
              </a:rPr>
              <a:t>2</a:t>
            </a:r>
            <a:r>
              <a:rPr lang="en-US" sz="1400" i="1">
                <a:latin typeface="Arial" charset="0"/>
              </a:rPr>
              <a:t>s</a:t>
            </a:r>
          </a:p>
        </p:txBody>
      </p:sp>
      <p:sp>
        <p:nvSpPr>
          <p:cNvPr id="239629" name="Text Box 13"/>
          <p:cNvSpPr txBox="1">
            <a:spLocks noChangeArrowheads="1"/>
          </p:cNvSpPr>
          <p:nvPr/>
        </p:nvSpPr>
        <p:spPr bwMode="auto">
          <a:xfrm>
            <a:off x="1609725" y="3048000"/>
            <a:ext cx="371475" cy="304800"/>
          </a:xfrm>
          <a:prstGeom prst="rect">
            <a:avLst/>
          </a:prstGeom>
          <a:noFill/>
          <a:ln w="9525">
            <a:noFill/>
            <a:miter lim="800000"/>
            <a:headEnd/>
            <a:tailEnd/>
          </a:ln>
          <a:effectLst/>
        </p:spPr>
        <p:txBody>
          <a:bodyPr wrap="none">
            <a:spAutoFit/>
          </a:bodyPr>
          <a:lstStyle/>
          <a:p>
            <a:r>
              <a:rPr lang="en-US" sz="1400">
                <a:latin typeface="Arial" charset="0"/>
              </a:rPr>
              <a:t>3</a:t>
            </a:r>
            <a:r>
              <a:rPr lang="en-US" sz="1400" i="1">
                <a:latin typeface="Arial" charset="0"/>
              </a:rPr>
              <a:t>s</a:t>
            </a:r>
          </a:p>
        </p:txBody>
      </p:sp>
      <p:sp>
        <p:nvSpPr>
          <p:cNvPr id="239630" name="Text Box 14"/>
          <p:cNvSpPr txBox="1">
            <a:spLocks noChangeArrowheads="1"/>
          </p:cNvSpPr>
          <p:nvPr/>
        </p:nvSpPr>
        <p:spPr bwMode="auto">
          <a:xfrm>
            <a:off x="1609725" y="3505200"/>
            <a:ext cx="371475" cy="304800"/>
          </a:xfrm>
          <a:prstGeom prst="rect">
            <a:avLst/>
          </a:prstGeom>
          <a:noFill/>
          <a:ln w="9525">
            <a:noFill/>
            <a:miter lim="800000"/>
            <a:headEnd/>
            <a:tailEnd/>
          </a:ln>
          <a:effectLst/>
        </p:spPr>
        <p:txBody>
          <a:bodyPr wrap="none">
            <a:spAutoFit/>
          </a:bodyPr>
          <a:lstStyle/>
          <a:p>
            <a:r>
              <a:rPr lang="en-US" sz="1400">
                <a:latin typeface="Arial" charset="0"/>
              </a:rPr>
              <a:t>4</a:t>
            </a:r>
            <a:r>
              <a:rPr lang="en-US" sz="1400" i="1">
                <a:latin typeface="Arial" charset="0"/>
              </a:rPr>
              <a:t>s</a:t>
            </a:r>
          </a:p>
        </p:txBody>
      </p:sp>
      <p:sp>
        <p:nvSpPr>
          <p:cNvPr id="239631" name="Text Box 15"/>
          <p:cNvSpPr txBox="1">
            <a:spLocks noChangeArrowheads="1"/>
          </p:cNvSpPr>
          <p:nvPr/>
        </p:nvSpPr>
        <p:spPr bwMode="auto">
          <a:xfrm>
            <a:off x="1609725" y="3962400"/>
            <a:ext cx="371475" cy="304800"/>
          </a:xfrm>
          <a:prstGeom prst="rect">
            <a:avLst/>
          </a:prstGeom>
          <a:noFill/>
          <a:ln w="9525">
            <a:noFill/>
            <a:miter lim="800000"/>
            <a:headEnd/>
            <a:tailEnd/>
          </a:ln>
          <a:effectLst/>
        </p:spPr>
        <p:txBody>
          <a:bodyPr wrap="none">
            <a:spAutoFit/>
          </a:bodyPr>
          <a:lstStyle/>
          <a:p>
            <a:r>
              <a:rPr lang="en-US" sz="1400">
                <a:latin typeface="Arial" charset="0"/>
              </a:rPr>
              <a:t>5</a:t>
            </a:r>
            <a:r>
              <a:rPr lang="en-US" sz="1400" i="1">
                <a:latin typeface="Arial" charset="0"/>
              </a:rPr>
              <a:t>s</a:t>
            </a:r>
          </a:p>
        </p:txBody>
      </p:sp>
      <p:sp>
        <p:nvSpPr>
          <p:cNvPr id="239632" name="Text Box 16"/>
          <p:cNvSpPr txBox="1">
            <a:spLocks noChangeArrowheads="1"/>
          </p:cNvSpPr>
          <p:nvPr/>
        </p:nvSpPr>
        <p:spPr bwMode="auto">
          <a:xfrm>
            <a:off x="1609725" y="4419600"/>
            <a:ext cx="371475" cy="304800"/>
          </a:xfrm>
          <a:prstGeom prst="rect">
            <a:avLst/>
          </a:prstGeom>
          <a:noFill/>
          <a:ln w="9525">
            <a:noFill/>
            <a:miter lim="800000"/>
            <a:headEnd/>
            <a:tailEnd/>
          </a:ln>
          <a:effectLst/>
        </p:spPr>
        <p:txBody>
          <a:bodyPr wrap="none">
            <a:spAutoFit/>
          </a:bodyPr>
          <a:lstStyle/>
          <a:p>
            <a:r>
              <a:rPr lang="en-US" sz="1400">
                <a:latin typeface="Arial" charset="0"/>
              </a:rPr>
              <a:t>6</a:t>
            </a:r>
            <a:r>
              <a:rPr lang="en-US" sz="1400" i="1">
                <a:latin typeface="Arial" charset="0"/>
              </a:rPr>
              <a:t>s</a:t>
            </a:r>
          </a:p>
        </p:txBody>
      </p:sp>
      <p:sp>
        <p:nvSpPr>
          <p:cNvPr id="239633" name="Text Box 17"/>
          <p:cNvSpPr txBox="1">
            <a:spLocks noChangeArrowheads="1"/>
          </p:cNvSpPr>
          <p:nvPr/>
        </p:nvSpPr>
        <p:spPr bwMode="auto">
          <a:xfrm>
            <a:off x="1609725" y="4876800"/>
            <a:ext cx="371475" cy="304800"/>
          </a:xfrm>
          <a:prstGeom prst="rect">
            <a:avLst/>
          </a:prstGeom>
          <a:noFill/>
          <a:ln w="9525">
            <a:noFill/>
            <a:miter lim="800000"/>
            <a:headEnd/>
            <a:tailEnd/>
          </a:ln>
          <a:effectLst/>
        </p:spPr>
        <p:txBody>
          <a:bodyPr wrap="none">
            <a:spAutoFit/>
          </a:bodyPr>
          <a:lstStyle/>
          <a:p>
            <a:r>
              <a:rPr lang="en-US" sz="1400">
                <a:latin typeface="Arial" charset="0"/>
              </a:rPr>
              <a:t>7</a:t>
            </a:r>
            <a:r>
              <a:rPr lang="en-US" sz="1400" i="1">
                <a:latin typeface="Arial" charset="0"/>
              </a:rPr>
              <a:t>s</a:t>
            </a:r>
          </a:p>
        </p:txBody>
      </p:sp>
      <p:sp>
        <p:nvSpPr>
          <p:cNvPr id="239634" name="Line 18"/>
          <p:cNvSpPr>
            <a:spLocks noChangeShapeType="1"/>
          </p:cNvSpPr>
          <p:nvPr/>
        </p:nvSpPr>
        <p:spPr bwMode="auto">
          <a:xfrm>
            <a:off x="2438400" y="3352800"/>
            <a:ext cx="0" cy="1828800"/>
          </a:xfrm>
          <a:prstGeom prst="line">
            <a:avLst/>
          </a:prstGeom>
          <a:noFill/>
          <a:ln w="9525">
            <a:solidFill>
              <a:srgbClr val="99FF99"/>
            </a:solidFill>
            <a:round/>
            <a:headEnd/>
            <a:tailEnd/>
          </a:ln>
          <a:effectLst/>
        </p:spPr>
        <p:txBody>
          <a:bodyPr/>
          <a:lstStyle/>
          <a:p>
            <a:endParaRPr lang="en-IE"/>
          </a:p>
        </p:txBody>
      </p:sp>
      <p:sp>
        <p:nvSpPr>
          <p:cNvPr id="239635" name="Line 19"/>
          <p:cNvSpPr>
            <a:spLocks noChangeShapeType="1"/>
          </p:cNvSpPr>
          <p:nvPr/>
        </p:nvSpPr>
        <p:spPr bwMode="auto">
          <a:xfrm>
            <a:off x="2743200" y="3352800"/>
            <a:ext cx="0" cy="1828800"/>
          </a:xfrm>
          <a:prstGeom prst="line">
            <a:avLst/>
          </a:prstGeom>
          <a:noFill/>
          <a:ln w="9525">
            <a:solidFill>
              <a:srgbClr val="99FF99"/>
            </a:solidFill>
            <a:round/>
            <a:headEnd/>
            <a:tailEnd/>
          </a:ln>
          <a:effectLst/>
        </p:spPr>
        <p:txBody>
          <a:bodyPr/>
          <a:lstStyle/>
          <a:p>
            <a:endParaRPr lang="en-IE"/>
          </a:p>
        </p:txBody>
      </p:sp>
      <p:sp>
        <p:nvSpPr>
          <p:cNvPr id="239636" name="Line 20"/>
          <p:cNvSpPr>
            <a:spLocks noChangeShapeType="1"/>
          </p:cNvSpPr>
          <p:nvPr/>
        </p:nvSpPr>
        <p:spPr bwMode="auto">
          <a:xfrm>
            <a:off x="3048000" y="3352800"/>
            <a:ext cx="0" cy="1828800"/>
          </a:xfrm>
          <a:prstGeom prst="line">
            <a:avLst/>
          </a:prstGeom>
          <a:noFill/>
          <a:ln w="9525">
            <a:solidFill>
              <a:srgbClr val="99FF99"/>
            </a:solidFill>
            <a:round/>
            <a:headEnd/>
            <a:tailEnd/>
          </a:ln>
          <a:effectLst/>
        </p:spPr>
        <p:txBody>
          <a:bodyPr/>
          <a:lstStyle/>
          <a:p>
            <a:endParaRPr lang="en-IE"/>
          </a:p>
        </p:txBody>
      </p:sp>
      <p:sp>
        <p:nvSpPr>
          <p:cNvPr id="239637" name="Line 21"/>
          <p:cNvSpPr>
            <a:spLocks noChangeShapeType="1"/>
          </p:cNvSpPr>
          <p:nvPr/>
        </p:nvSpPr>
        <p:spPr bwMode="auto">
          <a:xfrm>
            <a:off x="3352800" y="3352800"/>
            <a:ext cx="0" cy="1828800"/>
          </a:xfrm>
          <a:prstGeom prst="line">
            <a:avLst/>
          </a:prstGeom>
          <a:noFill/>
          <a:ln w="9525">
            <a:solidFill>
              <a:srgbClr val="99FF99"/>
            </a:solidFill>
            <a:round/>
            <a:headEnd/>
            <a:tailEnd/>
          </a:ln>
          <a:effectLst/>
        </p:spPr>
        <p:txBody>
          <a:bodyPr/>
          <a:lstStyle/>
          <a:p>
            <a:endParaRPr lang="en-IE"/>
          </a:p>
        </p:txBody>
      </p:sp>
      <p:sp>
        <p:nvSpPr>
          <p:cNvPr id="239638" name="Line 22"/>
          <p:cNvSpPr>
            <a:spLocks noChangeShapeType="1"/>
          </p:cNvSpPr>
          <p:nvPr/>
        </p:nvSpPr>
        <p:spPr bwMode="auto">
          <a:xfrm>
            <a:off x="3352800" y="3352800"/>
            <a:ext cx="0" cy="1828800"/>
          </a:xfrm>
          <a:prstGeom prst="line">
            <a:avLst/>
          </a:prstGeom>
          <a:noFill/>
          <a:ln w="9525">
            <a:solidFill>
              <a:srgbClr val="99FF99"/>
            </a:solidFill>
            <a:round/>
            <a:headEnd/>
            <a:tailEnd/>
          </a:ln>
          <a:effectLst/>
        </p:spPr>
        <p:txBody>
          <a:bodyPr/>
          <a:lstStyle/>
          <a:p>
            <a:endParaRPr lang="en-IE"/>
          </a:p>
        </p:txBody>
      </p:sp>
      <p:sp>
        <p:nvSpPr>
          <p:cNvPr id="239639" name="Line 23"/>
          <p:cNvSpPr>
            <a:spLocks noChangeShapeType="1"/>
          </p:cNvSpPr>
          <p:nvPr/>
        </p:nvSpPr>
        <p:spPr bwMode="auto">
          <a:xfrm>
            <a:off x="3657600" y="3352800"/>
            <a:ext cx="0" cy="1828800"/>
          </a:xfrm>
          <a:prstGeom prst="line">
            <a:avLst/>
          </a:prstGeom>
          <a:noFill/>
          <a:ln w="9525">
            <a:solidFill>
              <a:srgbClr val="99FF99"/>
            </a:solidFill>
            <a:round/>
            <a:headEnd/>
            <a:tailEnd/>
          </a:ln>
          <a:effectLst/>
        </p:spPr>
        <p:txBody>
          <a:bodyPr/>
          <a:lstStyle/>
          <a:p>
            <a:endParaRPr lang="en-IE"/>
          </a:p>
        </p:txBody>
      </p:sp>
      <p:sp>
        <p:nvSpPr>
          <p:cNvPr id="239640" name="Line 24"/>
          <p:cNvSpPr>
            <a:spLocks noChangeShapeType="1"/>
          </p:cNvSpPr>
          <p:nvPr/>
        </p:nvSpPr>
        <p:spPr bwMode="auto">
          <a:xfrm>
            <a:off x="3962400" y="3352800"/>
            <a:ext cx="0" cy="1828800"/>
          </a:xfrm>
          <a:prstGeom prst="line">
            <a:avLst/>
          </a:prstGeom>
          <a:noFill/>
          <a:ln w="9525">
            <a:solidFill>
              <a:srgbClr val="99FF99"/>
            </a:solidFill>
            <a:round/>
            <a:headEnd/>
            <a:tailEnd/>
          </a:ln>
          <a:effectLst/>
        </p:spPr>
        <p:txBody>
          <a:bodyPr/>
          <a:lstStyle/>
          <a:p>
            <a:endParaRPr lang="en-IE"/>
          </a:p>
        </p:txBody>
      </p:sp>
      <p:sp>
        <p:nvSpPr>
          <p:cNvPr id="239641" name="Line 25"/>
          <p:cNvSpPr>
            <a:spLocks noChangeShapeType="1"/>
          </p:cNvSpPr>
          <p:nvPr/>
        </p:nvSpPr>
        <p:spPr bwMode="auto">
          <a:xfrm>
            <a:off x="4343400" y="3352800"/>
            <a:ext cx="0" cy="1828800"/>
          </a:xfrm>
          <a:prstGeom prst="line">
            <a:avLst/>
          </a:prstGeom>
          <a:noFill/>
          <a:ln w="9525">
            <a:solidFill>
              <a:srgbClr val="99FF99"/>
            </a:solidFill>
            <a:round/>
            <a:headEnd/>
            <a:tailEnd/>
          </a:ln>
          <a:effectLst/>
        </p:spPr>
        <p:txBody>
          <a:bodyPr/>
          <a:lstStyle/>
          <a:p>
            <a:endParaRPr lang="en-IE"/>
          </a:p>
        </p:txBody>
      </p:sp>
      <p:sp>
        <p:nvSpPr>
          <p:cNvPr id="239642" name="Line 26"/>
          <p:cNvSpPr>
            <a:spLocks noChangeShapeType="1"/>
          </p:cNvSpPr>
          <p:nvPr/>
        </p:nvSpPr>
        <p:spPr bwMode="auto">
          <a:xfrm>
            <a:off x="4648200" y="3352800"/>
            <a:ext cx="0" cy="1828800"/>
          </a:xfrm>
          <a:prstGeom prst="line">
            <a:avLst/>
          </a:prstGeom>
          <a:noFill/>
          <a:ln w="9525">
            <a:solidFill>
              <a:srgbClr val="99FF99"/>
            </a:solidFill>
            <a:round/>
            <a:headEnd/>
            <a:tailEnd/>
          </a:ln>
          <a:effectLst/>
        </p:spPr>
        <p:txBody>
          <a:bodyPr/>
          <a:lstStyle/>
          <a:p>
            <a:endParaRPr lang="en-IE"/>
          </a:p>
        </p:txBody>
      </p:sp>
      <p:sp>
        <p:nvSpPr>
          <p:cNvPr id="239643" name="Line 27"/>
          <p:cNvSpPr>
            <a:spLocks noChangeShapeType="1"/>
          </p:cNvSpPr>
          <p:nvPr/>
        </p:nvSpPr>
        <p:spPr bwMode="auto">
          <a:xfrm>
            <a:off x="4953000" y="3352800"/>
            <a:ext cx="0" cy="1828800"/>
          </a:xfrm>
          <a:prstGeom prst="line">
            <a:avLst/>
          </a:prstGeom>
          <a:noFill/>
          <a:ln w="9525">
            <a:solidFill>
              <a:srgbClr val="99FF99"/>
            </a:solidFill>
            <a:round/>
            <a:headEnd/>
            <a:tailEnd/>
          </a:ln>
          <a:effectLst/>
        </p:spPr>
        <p:txBody>
          <a:bodyPr/>
          <a:lstStyle/>
          <a:p>
            <a:endParaRPr lang="en-IE"/>
          </a:p>
        </p:txBody>
      </p:sp>
      <p:sp>
        <p:nvSpPr>
          <p:cNvPr id="239644" name="Line 28"/>
          <p:cNvSpPr>
            <a:spLocks noChangeShapeType="1"/>
          </p:cNvSpPr>
          <p:nvPr/>
        </p:nvSpPr>
        <p:spPr bwMode="auto">
          <a:xfrm>
            <a:off x="2209800" y="3810000"/>
            <a:ext cx="3048000" cy="0"/>
          </a:xfrm>
          <a:prstGeom prst="line">
            <a:avLst/>
          </a:prstGeom>
          <a:noFill/>
          <a:ln w="9525">
            <a:solidFill>
              <a:srgbClr val="99FF99"/>
            </a:solidFill>
            <a:round/>
            <a:headEnd/>
            <a:tailEnd/>
          </a:ln>
          <a:effectLst/>
        </p:spPr>
        <p:txBody>
          <a:bodyPr/>
          <a:lstStyle/>
          <a:p>
            <a:endParaRPr lang="en-IE"/>
          </a:p>
        </p:txBody>
      </p:sp>
      <p:sp>
        <p:nvSpPr>
          <p:cNvPr id="239645" name="Line 29"/>
          <p:cNvSpPr>
            <a:spLocks noChangeShapeType="1"/>
          </p:cNvSpPr>
          <p:nvPr/>
        </p:nvSpPr>
        <p:spPr bwMode="auto">
          <a:xfrm>
            <a:off x="2209800" y="4267200"/>
            <a:ext cx="3048000" cy="0"/>
          </a:xfrm>
          <a:prstGeom prst="line">
            <a:avLst/>
          </a:prstGeom>
          <a:noFill/>
          <a:ln w="9525">
            <a:solidFill>
              <a:srgbClr val="99FF99"/>
            </a:solidFill>
            <a:round/>
            <a:headEnd/>
            <a:tailEnd/>
          </a:ln>
          <a:effectLst/>
        </p:spPr>
        <p:txBody>
          <a:bodyPr/>
          <a:lstStyle/>
          <a:p>
            <a:endParaRPr lang="en-IE"/>
          </a:p>
        </p:txBody>
      </p:sp>
      <p:sp>
        <p:nvSpPr>
          <p:cNvPr id="239646" name="Line 30"/>
          <p:cNvSpPr>
            <a:spLocks noChangeShapeType="1"/>
          </p:cNvSpPr>
          <p:nvPr/>
        </p:nvSpPr>
        <p:spPr bwMode="auto">
          <a:xfrm>
            <a:off x="2209800" y="4724400"/>
            <a:ext cx="3048000" cy="0"/>
          </a:xfrm>
          <a:prstGeom prst="line">
            <a:avLst/>
          </a:prstGeom>
          <a:noFill/>
          <a:ln w="9525">
            <a:solidFill>
              <a:srgbClr val="99FF99"/>
            </a:solidFill>
            <a:round/>
            <a:headEnd/>
            <a:tailEnd/>
          </a:ln>
          <a:effectLst/>
        </p:spPr>
        <p:txBody>
          <a:bodyPr/>
          <a:lstStyle/>
          <a:p>
            <a:endParaRPr lang="en-IE"/>
          </a:p>
        </p:txBody>
      </p:sp>
      <p:sp>
        <p:nvSpPr>
          <p:cNvPr id="239647" name="Line 31"/>
          <p:cNvSpPr>
            <a:spLocks noChangeShapeType="1"/>
          </p:cNvSpPr>
          <p:nvPr/>
        </p:nvSpPr>
        <p:spPr bwMode="auto">
          <a:xfrm>
            <a:off x="5562600" y="2514600"/>
            <a:ext cx="0" cy="2209800"/>
          </a:xfrm>
          <a:prstGeom prst="line">
            <a:avLst/>
          </a:prstGeom>
          <a:noFill/>
          <a:ln w="9525">
            <a:solidFill>
              <a:srgbClr val="99CCFF"/>
            </a:solidFill>
            <a:round/>
            <a:headEnd/>
            <a:tailEnd/>
          </a:ln>
          <a:effectLst/>
        </p:spPr>
        <p:txBody>
          <a:bodyPr/>
          <a:lstStyle/>
          <a:p>
            <a:endParaRPr lang="en-IE"/>
          </a:p>
        </p:txBody>
      </p:sp>
      <p:sp>
        <p:nvSpPr>
          <p:cNvPr id="239648" name="Line 32"/>
          <p:cNvSpPr>
            <a:spLocks noChangeShapeType="1"/>
          </p:cNvSpPr>
          <p:nvPr/>
        </p:nvSpPr>
        <p:spPr bwMode="auto">
          <a:xfrm>
            <a:off x="5257800" y="2971800"/>
            <a:ext cx="1828800" cy="0"/>
          </a:xfrm>
          <a:prstGeom prst="line">
            <a:avLst/>
          </a:prstGeom>
          <a:noFill/>
          <a:ln w="9525">
            <a:solidFill>
              <a:srgbClr val="99CCFF"/>
            </a:solidFill>
            <a:round/>
            <a:headEnd/>
            <a:tailEnd/>
          </a:ln>
          <a:effectLst/>
        </p:spPr>
        <p:txBody>
          <a:bodyPr/>
          <a:lstStyle/>
          <a:p>
            <a:endParaRPr lang="en-IE"/>
          </a:p>
        </p:txBody>
      </p:sp>
      <p:sp>
        <p:nvSpPr>
          <p:cNvPr id="239649" name="Line 33"/>
          <p:cNvSpPr>
            <a:spLocks noChangeShapeType="1"/>
          </p:cNvSpPr>
          <p:nvPr/>
        </p:nvSpPr>
        <p:spPr bwMode="auto">
          <a:xfrm>
            <a:off x="5257800" y="3352800"/>
            <a:ext cx="1828800" cy="0"/>
          </a:xfrm>
          <a:prstGeom prst="line">
            <a:avLst/>
          </a:prstGeom>
          <a:noFill/>
          <a:ln w="9525">
            <a:solidFill>
              <a:srgbClr val="99CCFF"/>
            </a:solidFill>
            <a:round/>
            <a:headEnd/>
            <a:tailEnd/>
          </a:ln>
          <a:effectLst/>
        </p:spPr>
        <p:txBody>
          <a:bodyPr/>
          <a:lstStyle/>
          <a:p>
            <a:endParaRPr lang="en-IE"/>
          </a:p>
        </p:txBody>
      </p:sp>
      <p:sp>
        <p:nvSpPr>
          <p:cNvPr id="239650" name="Line 34"/>
          <p:cNvSpPr>
            <a:spLocks noChangeShapeType="1"/>
          </p:cNvSpPr>
          <p:nvPr/>
        </p:nvSpPr>
        <p:spPr bwMode="auto">
          <a:xfrm>
            <a:off x="5257800" y="3810000"/>
            <a:ext cx="1828800" cy="0"/>
          </a:xfrm>
          <a:prstGeom prst="line">
            <a:avLst/>
          </a:prstGeom>
          <a:noFill/>
          <a:ln w="9525">
            <a:solidFill>
              <a:srgbClr val="99CCFF"/>
            </a:solidFill>
            <a:round/>
            <a:headEnd/>
            <a:tailEnd/>
          </a:ln>
          <a:effectLst/>
        </p:spPr>
        <p:txBody>
          <a:bodyPr/>
          <a:lstStyle/>
          <a:p>
            <a:endParaRPr lang="en-IE"/>
          </a:p>
        </p:txBody>
      </p:sp>
      <p:sp>
        <p:nvSpPr>
          <p:cNvPr id="239651" name="Line 35"/>
          <p:cNvSpPr>
            <a:spLocks noChangeShapeType="1"/>
          </p:cNvSpPr>
          <p:nvPr/>
        </p:nvSpPr>
        <p:spPr bwMode="auto">
          <a:xfrm>
            <a:off x="5257800" y="4343400"/>
            <a:ext cx="1828800" cy="0"/>
          </a:xfrm>
          <a:prstGeom prst="line">
            <a:avLst/>
          </a:prstGeom>
          <a:noFill/>
          <a:ln w="9525">
            <a:solidFill>
              <a:srgbClr val="99CCFF"/>
            </a:solidFill>
            <a:round/>
            <a:headEnd/>
            <a:tailEnd/>
          </a:ln>
          <a:effectLst/>
        </p:spPr>
        <p:txBody>
          <a:bodyPr/>
          <a:lstStyle/>
          <a:p>
            <a:endParaRPr lang="en-IE"/>
          </a:p>
        </p:txBody>
      </p:sp>
      <p:sp>
        <p:nvSpPr>
          <p:cNvPr id="239652" name="Line 36"/>
          <p:cNvSpPr>
            <a:spLocks noChangeShapeType="1"/>
          </p:cNvSpPr>
          <p:nvPr/>
        </p:nvSpPr>
        <p:spPr bwMode="auto">
          <a:xfrm>
            <a:off x="2438400" y="5867400"/>
            <a:ext cx="4419600" cy="0"/>
          </a:xfrm>
          <a:prstGeom prst="line">
            <a:avLst/>
          </a:prstGeom>
          <a:noFill/>
          <a:ln w="9525">
            <a:solidFill>
              <a:srgbClr val="FFE989"/>
            </a:solidFill>
            <a:round/>
            <a:headEnd/>
            <a:tailEnd/>
          </a:ln>
          <a:effectLst/>
        </p:spPr>
        <p:txBody>
          <a:bodyPr/>
          <a:lstStyle/>
          <a:p>
            <a:endParaRPr lang="en-IE"/>
          </a:p>
        </p:txBody>
      </p:sp>
      <p:sp>
        <p:nvSpPr>
          <p:cNvPr id="239653" name="Line 37"/>
          <p:cNvSpPr>
            <a:spLocks noChangeShapeType="1"/>
          </p:cNvSpPr>
          <p:nvPr/>
        </p:nvSpPr>
        <p:spPr bwMode="auto">
          <a:xfrm>
            <a:off x="2743200" y="5486400"/>
            <a:ext cx="0" cy="914400"/>
          </a:xfrm>
          <a:prstGeom prst="line">
            <a:avLst/>
          </a:prstGeom>
          <a:noFill/>
          <a:ln w="9525">
            <a:solidFill>
              <a:srgbClr val="FFE989"/>
            </a:solidFill>
            <a:round/>
            <a:headEnd/>
            <a:tailEnd/>
          </a:ln>
          <a:effectLst/>
        </p:spPr>
        <p:txBody>
          <a:bodyPr/>
          <a:lstStyle/>
          <a:p>
            <a:endParaRPr lang="en-IE"/>
          </a:p>
        </p:txBody>
      </p:sp>
      <p:sp>
        <p:nvSpPr>
          <p:cNvPr id="239654" name="Line 38"/>
          <p:cNvSpPr>
            <a:spLocks noChangeShapeType="1"/>
          </p:cNvSpPr>
          <p:nvPr/>
        </p:nvSpPr>
        <p:spPr bwMode="auto">
          <a:xfrm>
            <a:off x="3048000" y="5486400"/>
            <a:ext cx="0" cy="914400"/>
          </a:xfrm>
          <a:prstGeom prst="line">
            <a:avLst/>
          </a:prstGeom>
          <a:noFill/>
          <a:ln w="9525">
            <a:solidFill>
              <a:srgbClr val="FFE989"/>
            </a:solidFill>
            <a:round/>
            <a:headEnd/>
            <a:tailEnd/>
          </a:ln>
          <a:effectLst/>
        </p:spPr>
        <p:txBody>
          <a:bodyPr/>
          <a:lstStyle/>
          <a:p>
            <a:endParaRPr lang="en-IE"/>
          </a:p>
        </p:txBody>
      </p:sp>
      <p:sp>
        <p:nvSpPr>
          <p:cNvPr id="239655" name="Line 39"/>
          <p:cNvSpPr>
            <a:spLocks noChangeShapeType="1"/>
          </p:cNvSpPr>
          <p:nvPr/>
        </p:nvSpPr>
        <p:spPr bwMode="auto">
          <a:xfrm>
            <a:off x="3352800" y="5486400"/>
            <a:ext cx="0" cy="914400"/>
          </a:xfrm>
          <a:prstGeom prst="line">
            <a:avLst/>
          </a:prstGeom>
          <a:noFill/>
          <a:ln w="9525">
            <a:solidFill>
              <a:srgbClr val="FFE989"/>
            </a:solidFill>
            <a:round/>
            <a:headEnd/>
            <a:tailEnd/>
          </a:ln>
          <a:effectLst/>
        </p:spPr>
        <p:txBody>
          <a:bodyPr/>
          <a:lstStyle/>
          <a:p>
            <a:endParaRPr lang="en-IE"/>
          </a:p>
        </p:txBody>
      </p:sp>
      <p:sp>
        <p:nvSpPr>
          <p:cNvPr id="239656" name="Line 40"/>
          <p:cNvSpPr>
            <a:spLocks noChangeShapeType="1"/>
          </p:cNvSpPr>
          <p:nvPr/>
        </p:nvSpPr>
        <p:spPr bwMode="auto">
          <a:xfrm>
            <a:off x="3657600" y="5486400"/>
            <a:ext cx="0" cy="914400"/>
          </a:xfrm>
          <a:prstGeom prst="line">
            <a:avLst/>
          </a:prstGeom>
          <a:noFill/>
          <a:ln w="9525">
            <a:solidFill>
              <a:srgbClr val="FFE989"/>
            </a:solidFill>
            <a:round/>
            <a:headEnd/>
            <a:tailEnd/>
          </a:ln>
          <a:effectLst/>
        </p:spPr>
        <p:txBody>
          <a:bodyPr/>
          <a:lstStyle/>
          <a:p>
            <a:endParaRPr lang="en-IE"/>
          </a:p>
        </p:txBody>
      </p:sp>
      <p:sp>
        <p:nvSpPr>
          <p:cNvPr id="239657" name="Line 41"/>
          <p:cNvSpPr>
            <a:spLocks noChangeShapeType="1"/>
          </p:cNvSpPr>
          <p:nvPr/>
        </p:nvSpPr>
        <p:spPr bwMode="auto">
          <a:xfrm>
            <a:off x="6477000" y="5486400"/>
            <a:ext cx="0" cy="914400"/>
          </a:xfrm>
          <a:prstGeom prst="line">
            <a:avLst/>
          </a:prstGeom>
          <a:noFill/>
          <a:ln w="9525">
            <a:solidFill>
              <a:srgbClr val="FFE989"/>
            </a:solidFill>
            <a:round/>
            <a:headEnd/>
            <a:tailEnd/>
          </a:ln>
          <a:effectLst/>
        </p:spPr>
        <p:txBody>
          <a:bodyPr/>
          <a:lstStyle/>
          <a:p>
            <a:endParaRPr lang="en-IE"/>
          </a:p>
        </p:txBody>
      </p:sp>
      <p:sp>
        <p:nvSpPr>
          <p:cNvPr id="239658" name="Line 42"/>
          <p:cNvSpPr>
            <a:spLocks noChangeShapeType="1"/>
          </p:cNvSpPr>
          <p:nvPr/>
        </p:nvSpPr>
        <p:spPr bwMode="auto">
          <a:xfrm>
            <a:off x="3962400" y="5486400"/>
            <a:ext cx="0" cy="914400"/>
          </a:xfrm>
          <a:prstGeom prst="line">
            <a:avLst/>
          </a:prstGeom>
          <a:noFill/>
          <a:ln w="9525">
            <a:solidFill>
              <a:srgbClr val="FFE989"/>
            </a:solidFill>
            <a:round/>
            <a:headEnd/>
            <a:tailEnd/>
          </a:ln>
          <a:effectLst/>
        </p:spPr>
        <p:txBody>
          <a:bodyPr/>
          <a:lstStyle/>
          <a:p>
            <a:endParaRPr lang="en-IE"/>
          </a:p>
        </p:txBody>
      </p:sp>
      <p:sp>
        <p:nvSpPr>
          <p:cNvPr id="239659" name="Line 43"/>
          <p:cNvSpPr>
            <a:spLocks noChangeShapeType="1"/>
          </p:cNvSpPr>
          <p:nvPr/>
        </p:nvSpPr>
        <p:spPr bwMode="auto">
          <a:xfrm>
            <a:off x="6172200" y="5486400"/>
            <a:ext cx="0" cy="914400"/>
          </a:xfrm>
          <a:prstGeom prst="line">
            <a:avLst/>
          </a:prstGeom>
          <a:noFill/>
          <a:ln w="9525">
            <a:solidFill>
              <a:srgbClr val="FFE989"/>
            </a:solidFill>
            <a:round/>
            <a:headEnd/>
            <a:tailEnd/>
          </a:ln>
          <a:effectLst/>
        </p:spPr>
        <p:txBody>
          <a:bodyPr/>
          <a:lstStyle/>
          <a:p>
            <a:endParaRPr lang="en-IE"/>
          </a:p>
        </p:txBody>
      </p:sp>
      <p:sp>
        <p:nvSpPr>
          <p:cNvPr id="239660" name="Line 44"/>
          <p:cNvSpPr>
            <a:spLocks noChangeShapeType="1"/>
          </p:cNvSpPr>
          <p:nvPr/>
        </p:nvSpPr>
        <p:spPr bwMode="auto">
          <a:xfrm>
            <a:off x="5867400" y="5486400"/>
            <a:ext cx="0" cy="914400"/>
          </a:xfrm>
          <a:prstGeom prst="line">
            <a:avLst/>
          </a:prstGeom>
          <a:noFill/>
          <a:ln w="9525">
            <a:solidFill>
              <a:srgbClr val="FFE989"/>
            </a:solidFill>
            <a:round/>
            <a:headEnd/>
            <a:tailEnd/>
          </a:ln>
          <a:effectLst/>
        </p:spPr>
        <p:txBody>
          <a:bodyPr/>
          <a:lstStyle/>
          <a:p>
            <a:endParaRPr lang="en-IE"/>
          </a:p>
        </p:txBody>
      </p:sp>
      <p:sp>
        <p:nvSpPr>
          <p:cNvPr id="239661" name="Line 45"/>
          <p:cNvSpPr>
            <a:spLocks noChangeShapeType="1"/>
          </p:cNvSpPr>
          <p:nvPr/>
        </p:nvSpPr>
        <p:spPr bwMode="auto">
          <a:xfrm>
            <a:off x="5562600" y="5486400"/>
            <a:ext cx="0" cy="914400"/>
          </a:xfrm>
          <a:prstGeom prst="line">
            <a:avLst/>
          </a:prstGeom>
          <a:noFill/>
          <a:ln w="9525">
            <a:solidFill>
              <a:srgbClr val="FFE989"/>
            </a:solidFill>
            <a:round/>
            <a:headEnd/>
            <a:tailEnd/>
          </a:ln>
          <a:effectLst/>
        </p:spPr>
        <p:txBody>
          <a:bodyPr/>
          <a:lstStyle/>
          <a:p>
            <a:endParaRPr lang="en-IE"/>
          </a:p>
        </p:txBody>
      </p:sp>
      <p:sp>
        <p:nvSpPr>
          <p:cNvPr id="239662" name="Line 46"/>
          <p:cNvSpPr>
            <a:spLocks noChangeShapeType="1"/>
          </p:cNvSpPr>
          <p:nvPr/>
        </p:nvSpPr>
        <p:spPr bwMode="auto">
          <a:xfrm>
            <a:off x="5257800" y="5486400"/>
            <a:ext cx="0" cy="914400"/>
          </a:xfrm>
          <a:prstGeom prst="line">
            <a:avLst/>
          </a:prstGeom>
          <a:noFill/>
          <a:ln w="9525">
            <a:solidFill>
              <a:srgbClr val="FFE989"/>
            </a:solidFill>
            <a:round/>
            <a:headEnd/>
            <a:tailEnd/>
          </a:ln>
          <a:effectLst/>
        </p:spPr>
        <p:txBody>
          <a:bodyPr/>
          <a:lstStyle/>
          <a:p>
            <a:endParaRPr lang="en-IE"/>
          </a:p>
        </p:txBody>
      </p:sp>
      <p:sp>
        <p:nvSpPr>
          <p:cNvPr id="239663" name="Line 47"/>
          <p:cNvSpPr>
            <a:spLocks noChangeShapeType="1"/>
          </p:cNvSpPr>
          <p:nvPr/>
        </p:nvSpPr>
        <p:spPr bwMode="auto">
          <a:xfrm>
            <a:off x="4953000" y="5486400"/>
            <a:ext cx="0" cy="914400"/>
          </a:xfrm>
          <a:prstGeom prst="line">
            <a:avLst/>
          </a:prstGeom>
          <a:noFill/>
          <a:ln w="9525">
            <a:solidFill>
              <a:srgbClr val="FFE989"/>
            </a:solidFill>
            <a:round/>
            <a:headEnd/>
            <a:tailEnd/>
          </a:ln>
          <a:effectLst/>
        </p:spPr>
        <p:txBody>
          <a:bodyPr/>
          <a:lstStyle/>
          <a:p>
            <a:endParaRPr lang="en-IE"/>
          </a:p>
        </p:txBody>
      </p:sp>
      <p:sp>
        <p:nvSpPr>
          <p:cNvPr id="239664" name="Line 48"/>
          <p:cNvSpPr>
            <a:spLocks noChangeShapeType="1"/>
          </p:cNvSpPr>
          <p:nvPr/>
        </p:nvSpPr>
        <p:spPr bwMode="auto">
          <a:xfrm>
            <a:off x="4572000" y="5486400"/>
            <a:ext cx="0" cy="914400"/>
          </a:xfrm>
          <a:prstGeom prst="line">
            <a:avLst/>
          </a:prstGeom>
          <a:noFill/>
          <a:ln w="9525">
            <a:solidFill>
              <a:srgbClr val="FFE989"/>
            </a:solidFill>
            <a:round/>
            <a:headEnd/>
            <a:tailEnd/>
          </a:ln>
          <a:effectLst/>
        </p:spPr>
        <p:txBody>
          <a:bodyPr/>
          <a:lstStyle/>
          <a:p>
            <a:endParaRPr lang="en-IE"/>
          </a:p>
        </p:txBody>
      </p:sp>
      <p:sp>
        <p:nvSpPr>
          <p:cNvPr id="239665" name="Line 49"/>
          <p:cNvSpPr>
            <a:spLocks noChangeShapeType="1"/>
          </p:cNvSpPr>
          <p:nvPr/>
        </p:nvSpPr>
        <p:spPr bwMode="auto">
          <a:xfrm>
            <a:off x="4267200" y="5486400"/>
            <a:ext cx="0" cy="914400"/>
          </a:xfrm>
          <a:prstGeom prst="line">
            <a:avLst/>
          </a:prstGeom>
          <a:noFill/>
          <a:ln w="9525">
            <a:solidFill>
              <a:srgbClr val="FFE989"/>
            </a:solidFill>
            <a:round/>
            <a:headEnd/>
            <a:tailEnd/>
          </a:ln>
          <a:effectLst/>
        </p:spPr>
        <p:txBody>
          <a:bodyPr/>
          <a:lstStyle/>
          <a:p>
            <a:endParaRPr lang="en-IE"/>
          </a:p>
        </p:txBody>
      </p:sp>
      <p:sp>
        <p:nvSpPr>
          <p:cNvPr id="239666" name="Text Box 50"/>
          <p:cNvSpPr txBox="1">
            <a:spLocks noChangeArrowheads="1"/>
          </p:cNvSpPr>
          <p:nvPr/>
        </p:nvSpPr>
        <p:spPr bwMode="auto">
          <a:xfrm>
            <a:off x="3505200" y="3448050"/>
            <a:ext cx="381000" cy="304800"/>
          </a:xfrm>
          <a:prstGeom prst="rect">
            <a:avLst/>
          </a:prstGeom>
          <a:noFill/>
          <a:ln w="9525">
            <a:noFill/>
            <a:miter lim="800000"/>
            <a:headEnd/>
            <a:tailEnd/>
          </a:ln>
          <a:effectLst/>
        </p:spPr>
        <p:txBody>
          <a:bodyPr wrap="none">
            <a:spAutoFit/>
          </a:bodyPr>
          <a:lstStyle/>
          <a:p>
            <a:r>
              <a:rPr lang="en-US" sz="1400">
                <a:latin typeface="Arial" charset="0"/>
              </a:rPr>
              <a:t>3</a:t>
            </a:r>
            <a:r>
              <a:rPr lang="en-US" sz="1400" i="1">
                <a:latin typeface="Arial" charset="0"/>
              </a:rPr>
              <a:t>d</a:t>
            </a:r>
            <a:endParaRPr lang="en-US" sz="1400">
              <a:latin typeface="Arial" charset="0"/>
            </a:endParaRPr>
          </a:p>
        </p:txBody>
      </p:sp>
      <p:sp>
        <p:nvSpPr>
          <p:cNvPr id="239667" name="Text Box 51"/>
          <p:cNvSpPr txBox="1">
            <a:spLocks noChangeArrowheads="1"/>
          </p:cNvSpPr>
          <p:nvPr/>
        </p:nvSpPr>
        <p:spPr bwMode="auto">
          <a:xfrm>
            <a:off x="3505200" y="3886200"/>
            <a:ext cx="381000" cy="304800"/>
          </a:xfrm>
          <a:prstGeom prst="rect">
            <a:avLst/>
          </a:prstGeom>
          <a:noFill/>
          <a:ln w="9525">
            <a:noFill/>
            <a:miter lim="800000"/>
            <a:headEnd/>
            <a:tailEnd/>
          </a:ln>
          <a:effectLst/>
        </p:spPr>
        <p:txBody>
          <a:bodyPr wrap="none">
            <a:spAutoFit/>
          </a:bodyPr>
          <a:lstStyle/>
          <a:p>
            <a:r>
              <a:rPr lang="en-US" sz="1400">
                <a:latin typeface="Arial" charset="0"/>
              </a:rPr>
              <a:t>4</a:t>
            </a:r>
            <a:r>
              <a:rPr lang="en-US" sz="1400" i="1">
                <a:latin typeface="Arial" charset="0"/>
              </a:rPr>
              <a:t>d</a:t>
            </a:r>
            <a:endParaRPr lang="en-US" sz="1400">
              <a:latin typeface="Arial" charset="0"/>
            </a:endParaRPr>
          </a:p>
        </p:txBody>
      </p:sp>
      <p:sp>
        <p:nvSpPr>
          <p:cNvPr id="239668" name="Text Box 52"/>
          <p:cNvSpPr txBox="1">
            <a:spLocks noChangeArrowheads="1"/>
          </p:cNvSpPr>
          <p:nvPr/>
        </p:nvSpPr>
        <p:spPr bwMode="auto">
          <a:xfrm>
            <a:off x="3505200" y="4343400"/>
            <a:ext cx="381000" cy="304800"/>
          </a:xfrm>
          <a:prstGeom prst="rect">
            <a:avLst/>
          </a:prstGeom>
          <a:noFill/>
          <a:ln w="9525">
            <a:noFill/>
            <a:miter lim="800000"/>
            <a:headEnd/>
            <a:tailEnd/>
          </a:ln>
          <a:effectLst/>
        </p:spPr>
        <p:txBody>
          <a:bodyPr wrap="none">
            <a:spAutoFit/>
          </a:bodyPr>
          <a:lstStyle/>
          <a:p>
            <a:r>
              <a:rPr lang="en-US" sz="1400">
                <a:latin typeface="Arial" charset="0"/>
              </a:rPr>
              <a:t>5</a:t>
            </a:r>
            <a:r>
              <a:rPr lang="en-US" sz="1400" i="1">
                <a:latin typeface="Arial" charset="0"/>
              </a:rPr>
              <a:t>d</a:t>
            </a:r>
            <a:endParaRPr lang="en-US" sz="1400">
              <a:latin typeface="Arial" charset="0"/>
            </a:endParaRPr>
          </a:p>
        </p:txBody>
      </p:sp>
      <p:sp>
        <p:nvSpPr>
          <p:cNvPr id="239669" name="Text Box 53"/>
          <p:cNvSpPr txBox="1">
            <a:spLocks noChangeArrowheads="1"/>
          </p:cNvSpPr>
          <p:nvPr/>
        </p:nvSpPr>
        <p:spPr bwMode="auto">
          <a:xfrm>
            <a:off x="3505200" y="4800600"/>
            <a:ext cx="381000" cy="304800"/>
          </a:xfrm>
          <a:prstGeom prst="rect">
            <a:avLst/>
          </a:prstGeom>
          <a:noFill/>
          <a:ln w="9525">
            <a:noFill/>
            <a:miter lim="800000"/>
            <a:headEnd/>
            <a:tailEnd/>
          </a:ln>
          <a:effectLst/>
        </p:spPr>
        <p:txBody>
          <a:bodyPr wrap="none">
            <a:spAutoFit/>
          </a:bodyPr>
          <a:lstStyle/>
          <a:p>
            <a:r>
              <a:rPr lang="en-US" sz="1400">
                <a:latin typeface="Arial" charset="0"/>
              </a:rPr>
              <a:t>6</a:t>
            </a:r>
            <a:r>
              <a:rPr lang="en-US" sz="1400" i="1">
                <a:latin typeface="Arial" charset="0"/>
              </a:rPr>
              <a:t>d</a:t>
            </a:r>
            <a:endParaRPr lang="en-US" sz="1400">
              <a:latin typeface="Arial" charset="0"/>
            </a:endParaRPr>
          </a:p>
        </p:txBody>
      </p:sp>
      <p:sp>
        <p:nvSpPr>
          <p:cNvPr id="239670" name="Text Box 54"/>
          <p:cNvSpPr txBox="1">
            <a:spLocks noChangeArrowheads="1"/>
          </p:cNvSpPr>
          <p:nvPr/>
        </p:nvSpPr>
        <p:spPr bwMode="auto">
          <a:xfrm>
            <a:off x="5943600" y="2590800"/>
            <a:ext cx="381000" cy="304800"/>
          </a:xfrm>
          <a:prstGeom prst="rect">
            <a:avLst/>
          </a:prstGeom>
          <a:noFill/>
          <a:ln w="9525">
            <a:noFill/>
            <a:miter lim="800000"/>
            <a:headEnd/>
            <a:tailEnd/>
          </a:ln>
          <a:effectLst/>
        </p:spPr>
        <p:txBody>
          <a:bodyPr wrap="none">
            <a:spAutoFit/>
          </a:bodyPr>
          <a:lstStyle/>
          <a:p>
            <a:r>
              <a:rPr lang="en-US" sz="1400">
                <a:latin typeface="Arial" charset="0"/>
              </a:rPr>
              <a:t>2</a:t>
            </a:r>
            <a:r>
              <a:rPr lang="en-US" sz="1400" i="1">
                <a:latin typeface="Arial" charset="0"/>
              </a:rPr>
              <a:t>p</a:t>
            </a:r>
            <a:endParaRPr lang="en-US" sz="1400">
              <a:latin typeface="Arial" charset="0"/>
            </a:endParaRPr>
          </a:p>
        </p:txBody>
      </p:sp>
      <p:sp>
        <p:nvSpPr>
          <p:cNvPr id="239671" name="Text Box 55"/>
          <p:cNvSpPr txBox="1">
            <a:spLocks noChangeArrowheads="1"/>
          </p:cNvSpPr>
          <p:nvPr/>
        </p:nvSpPr>
        <p:spPr bwMode="auto">
          <a:xfrm>
            <a:off x="5943600" y="3048000"/>
            <a:ext cx="381000" cy="304800"/>
          </a:xfrm>
          <a:prstGeom prst="rect">
            <a:avLst/>
          </a:prstGeom>
          <a:noFill/>
          <a:ln w="9525">
            <a:noFill/>
            <a:miter lim="800000"/>
            <a:headEnd/>
            <a:tailEnd/>
          </a:ln>
          <a:effectLst/>
        </p:spPr>
        <p:txBody>
          <a:bodyPr wrap="none">
            <a:spAutoFit/>
          </a:bodyPr>
          <a:lstStyle/>
          <a:p>
            <a:r>
              <a:rPr lang="en-US" sz="1400">
                <a:latin typeface="Arial" charset="0"/>
              </a:rPr>
              <a:t>3</a:t>
            </a:r>
            <a:r>
              <a:rPr lang="en-US" sz="1400" i="1">
                <a:latin typeface="Arial" charset="0"/>
              </a:rPr>
              <a:t>p</a:t>
            </a:r>
            <a:endParaRPr lang="en-US" sz="1400">
              <a:latin typeface="Arial" charset="0"/>
            </a:endParaRPr>
          </a:p>
        </p:txBody>
      </p:sp>
      <p:sp>
        <p:nvSpPr>
          <p:cNvPr id="239672" name="Text Box 56"/>
          <p:cNvSpPr txBox="1">
            <a:spLocks noChangeArrowheads="1"/>
          </p:cNvSpPr>
          <p:nvPr/>
        </p:nvSpPr>
        <p:spPr bwMode="auto">
          <a:xfrm>
            <a:off x="5943600" y="3429000"/>
            <a:ext cx="381000" cy="304800"/>
          </a:xfrm>
          <a:prstGeom prst="rect">
            <a:avLst/>
          </a:prstGeom>
          <a:noFill/>
          <a:ln w="9525">
            <a:noFill/>
            <a:miter lim="800000"/>
            <a:headEnd/>
            <a:tailEnd/>
          </a:ln>
          <a:effectLst/>
        </p:spPr>
        <p:txBody>
          <a:bodyPr wrap="none">
            <a:spAutoFit/>
          </a:bodyPr>
          <a:lstStyle/>
          <a:p>
            <a:r>
              <a:rPr lang="en-US" sz="1400">
                <a:latin typeface="Arial" charset="0"/>
              </a:rPr>
              <a:t>4</a:t>
            </a:r>
            <a:r>
              <a:rPr lang="en-US" sz="1400" i="1">
                <a:latin typeface="Arial" charset="0"/>
              </a:rPr>
              <a:t>p</a:t>
            </a:r>
            <a:endParaRPr lang="en-US" sz="1400">
              <a:latin typeface="Arial" charset="0"/>
            </a:endParaRPr>
          </a:p>
        </p:txBody>
      </p:sp>
      <p:sp>
        <p:nvSpPr>
          <p:cNvPr id="239673" name="Text Box 57"/>
          <p:cNvSpPr txBox="1">
            <a:spLocks noChangeArrowheads="1"/>
          </p:cNvSpPr>
          <p:nvPr/>
        </p:nvSpPr>
        <p:spPr bwMode="auto">
          <a:xfrm>
            <a:off x="5943600" y="3886200"/>
            <a:ext cx="381000" cy="304800"/>
          </a:xfrm>
          <a:prstGeom prst="rect">
            <a:avLst/>
          </a:prstGeom>
          <a:noFill/>
          <a:ln w="9525">
            <a:noFill/>
            <a:miter lim="800000"/>
            <a:headEnd/>
            <a:tailEnd/>
          </a:ln>
          <a:effectLst/>
        </p:spPr>
        <p:txBody>
          <a:bodyPr wrap="none">
            <a:spAutoFit/>
          </a:bodyPr>
          <a:lstStyle/>
          <a:p>
            <a:r>
              <a:rPr lang="en-US" sz="1400">
                <a:latin typeface="Arial" charset="0"/>
              </a:rPr>
              <a:t>5</a:t>
            </a:r>
            <a:r>
              <a:rPr lang="en-US" sz="1400" i="1">
                <a:latin typeface="Arial" charset="0"/>
              </a:rPr>
              <a:t>p</a:t>
            </a:r>
            <a:endParaRPr lang="en-US" sz="1400">
              <a:latin typeface="Arial" charset="0"/>
            </a:endParaRPr>
          </a:p>
        </p:txBody>
      </p:sp>
      <p:sp>
        <p:nvSpPr>
          <p:cNvPr id="239674" name="Text Box 58"/>
          <p:cNvSpPr txBox="1">
            <a:spLocks noChangeArrowheads="1"/>
          </p:cNvSpPr>
          <p:nvPr/>
        </p:nvSpPr>
        <p:spPr bwMode="auto">
          <a:xfrm>
            <a:off x="5943600" y="4343400"/>
            <a:ext cx="381000" cy="304800"/>
          </a:xfrm>
          <a:prstGeom prst="rect">
            <a:avLst/>
          </a:prstGeom>
          <a:noFill/>
          <a:ln w="9525">
            <a:noFill/>
            <a:miter lim="800000"/>
            <a:headEnd/>
            <a:tailEnd/>
          </a:ln>
          <a:effectLst/>
        </p:spPr>
        <p:txBody>
          <a:bodyPr wrap="none">
            <a:spAutoFit/>
          </a:bodyPr>
          <a:lstStyle/>
          <a:p>
            <a:r>
              <a:rPr lang="en-US" sz="1400">
                <a:latin typeface="Arial" charset="0"/>
              </a:rPr>
              <a:t>6</a:t>
            </a:r>
            <a:r>
              <a:rPr lang="en-US" sz="1400" i="1">
                <a:latin typeface="Arial" charset="0"/>
              </a:rPr>
              <a:t>p</a:t>
            </a:r>
            <a:endParaRPr lang="en-US" sz="1400">
              <a:latin typeface="Arial" charset="0"/>
            </a:endParaRPr>
          </a:p>
        </p:txBody>
      </p:sp>
      <p:sp>
        <p:nvSpPr>
          <p:cNvPr id="239675" name="Text Box 59"/>
          <p:cNvSpPr txBox="1">
            <a:spLocks noChangeArrowheads="1"/>
          </p:cNvSpPr>
          <p:nvPr/>
        </p:nvSpPr>
        <p:spPr bwMode="auto">
          <a:xfrm>
            <a:off x="6705600" y="2133600"/>
            <a:ext cx="371475" cy="304800"/>
          </a:xfrm>
          <a:prstGeom prst="rect">
            <a:avLst/>
          </a:prstGeom>
          <a:noFill/>
          <a:ln w="9525">
            <a:noFill/>
            <a:miter lim="800000"/>
            <a:headEnd/>
            <a:tailEnd/>
          </a:ln>
          <a:effectLst/>
        </p:spPr>
        <p:txBody>
          <a:bodyPr wrap="none">
            <a:spAutoFit/>
          </a:bodyPr>
          <a:lstStyle/>
          <a:p>
            <a:r>
              <a:rPr lang="en-US" sz="1400">
                <a:latin typeface="Arial" charset="0"/>
              </a:rPr>
              <a:t>1</a:t>
            </a:r>
            <a:r>
              <a:rPr lang="en-US" sz="1400" i="1">
                <a:latin typeface="Arial" charset="0"/>
              </a:rPr>
              <a:t>s</a:t>
            </a:r>
            <a:endParaRPr lang="en-US" sz="1400">
              <a:latin typeface="Arial" charset="0"/>
            </a:endParaRPr>
          </a:p>
        </p:txBody>
      </p:sp>
      <p:sp>
        <p:nvSpPr>
          <p:cNvPr id="239676" name="Text Box 60"/>
          <p:cNvSpPr txBox="1">
            <a:spLocks noChangeArrowheads="1"/>
          </p:cNvSpPr>
          <p:nvPr/>
        </p:nvSpPr>
        <p:spPr bwMode="auto">
          <a:xfrm>
            <a:off x="2133600" y="4343400"/>
            <a:ext cx="381000" cy="304800"/>
          </a:xfrm>
          <a:prstGeom prst="rect">
            <a:avLst/>
          </a:prstGeom>
          <a:noFill/>
          <a:ln w="9525">
            <a:noFill/>
            <a:miter lim="800000"/>
            <a:headEnd/>
            <a:tailEnd/>
          </a:ln>
          <a:effectLst/>
        </p:spPr>
        <p:txBody>
          <a:bodyPr wrap="none">
            <a:spAutoFit/>
          </a:bodyPr>
          <a:lstStyle/>
          <a:p>
            <a:r>
              <a:rPr lang="en-US" sz="1400">
                <a:latin typeface="Arial" charset="0"/>
              </a:rPr>
              <a:t>La</a:t>
            </a:r>
          </a:p>
        </p:txBody>
      </p:sp>
      <p:sp>
        <p:nvSpPr>
          <p:cNvPr id="239677" name="Text Box 61"/>
          <p:cNvSpPr txBox="1">
            <a:spLocks noChangeArrowheads="1"/>
          </p:cNvSpPr>
          <p:nvPr/>
        </p:nvSpPr>
        <p:spPr bwMode="auto">
          <a:xfrm>
            <a:off x="2122488" y="4800600"/>
            <a:ext cx="392112" cy="304800"/>
          </a:xfrm>
          <a:prstGeom prst="rect">
            <a:avLst/>
          </a:prstGeom>
          <a:noFill/>
          <a:ln w="9525">
            <a:noFill/>
            <a:miter lim="800000"/>
            <a:headEnd/>
            <a:tailEnd/>
          </a:ln>
          <a:effectLst/>
        </p:spPr>
        <p:txBody>
          <a:bodyPr wrap="none">
            <a:spAutoFit/>
          </a:bodyPr>
          <a:lstStyle/>
          <a:p>
            <a:r>
              <a:rPr lang="en-US" sz="1400">
                <a:latin typeface="Arial" charset="0"/>
              </a:rPr>
              <a:t>Ac</a:t>
            </a:r>
          </a:p>
        </p:txBody>
      </p:sp>
      <p:sp>
        <p:nvSpPr>
          <p:cNvPr id="239678" name="Text Box 62"/>
          <p:cNvSpPr txBox="1">
            <a:spLocks noChangeArrowheads="1"/>
          </p:cNvSpPr>
          <p:nvPr/>
        </p:nvSpPr>
        <p:spPr bwMode="auto">
          <a:xfrm>
            <a:off x="1524000" y="1676400"/>
            <a:ext cx="282575" cy="304800"/>
          </a:xfrm>
          <a:prstGeom prst="rect">
            <a:avLst/>
          </a:prstGeom>
          <a:noFill/>
          <a:ln w="9525">
            <a:noFill/>
            <a:miter lim="800000"/>
            <a:headEnd/>
            <a:tailEnd/>
          </a:ln>
          <a:effectLst/>
        </p:spPr>
        <p:txBody>
          <a:bodyPr wrap="none">
            <a:spAutoFit/>
          </a:bodyPr>
          <a:lstStyle/>
          <a:p>
            <a:r>
              <a:rPr lang="en-US" sz="1400">
                <a:latin typeface="Arial" charset="0"/>
              </a:rPr>
              <a:t>1</a:t>
            </a:r>
          </a:p>
        </p:txBody>
      </p:sp>
      <p:sp>
        <p:nvSpPr>
          <p:cNvPr id="239679" name="Text Box 63"/>
          <p:cNvSpPr txBox="1">
            <a:spLocks noChangeArrowheads="1"/>
          </p:cNvSpPr>
          <p:nvPr/>
        </p:nvSpPr>
        <p:spPr bwMode="auto">
          <a:xfrm>
            <a:off x="5257800" y="2133600"/>
            <a:ext cx="1463675" cy="304800"/>
          </a:xfrm>
          <a:prstGeom prst="rect">
            <a:avLst/>
          </a:prstGeom>
          <a:noFill/>
          <a:ln w="9525">
            <a:noFill/>
            <a:miter lim="800000"/>
            <a:headEnd/>
            <a:tailEnd/>
          </a:ln>
          <a:effectLst/>
        </p:spPr>
        <p:txBody>
          <a:bodyPr wrap="none">
            <a:spAutoFit/>
          </a:bodyPr>
          <a:lstStyle/>
          <a:p>
            <a:r>
              <a:rPr lang="en-US" sz="1400">
                <a:latin typeface="Arial" charset="0"/>
              </a:rPr>
              <a:t>3    4    5    6    7</a:t>
            </a:r>
          </a:p>
        </p:txBody>
      </p:sp>
      <p:sp>
        <p:nvSpPr>
          <p:cNvPr id="239680" name="Text Box 64"/>
          <p:cNvSpPr txBox="1">
            <a:spLocks noChangeArrowheads="1"/>
          </p:cNvSpPr>
          <p:nvPr/>
        </p:nvSpPr>
        <p:spPr bwMode="auto">
          <a:xfrm>
            <a:off x="4572000" y="5553075"/>
            <a:ext cx="331788" cy="304800"/>
          </a:xfrm>
          <a:prstGeom prst="rect">
            <a:avLst/>
          </a:prstGeom>
          <a:noFill/>
          <a:ln w="9525">
            <a:noFill/>
            <a:miter lim="800000"/>
            <a:headEnd/>
            <a:tailEnd/>
          </a:ln>
          <a:effectLst/>
        </p:spPr>
        <p:txBody>
          <a:bodyPr wrap="none">
            <a:spAutoFit/>
          </a:bodyPr>
          <a:lstStyle/>
          <a:p>
            <a:r>
              <a:rPr lang="en-US" sz="1400">
                <a:latin typeface="Arial" charset="0"/>
              </a:rPr>
              <a:t>4</a:t>
            </a:r>
            <a:r>
              <a:rPr lang="en-US" sz="1400" i="1">
                <a:latin typeface="Arial" charset="0"/>
              </a:rPr>
              <a:t>f</a:t>
            </a:r>
            <a:endParaRPr lang="en-US" sz="1400">
              <a:latin typeface="Arial" charset="0"/>
            </a:endParaRPr>
          </a:p>
        </p:txBody>
      </p:sp>
      <p:sp>
        <p:nvSpPr>
          <p:cNvPr id="239681" name="Text Box 65"/>
          <p:cNvSpPr txBox="1">
            <a:spLocks noChangeArrowheads="1"/>
          </p:cNvSpPr>
          <p:nvPr/>
        </p:nvSpPr>
        <p:spPr bwMode="auto">
          <a:xfrm>
            <a:off x="4572000" y="6010275"/>
            <a:ext cx="331788" cy="304800"/>
          </a:xfrm>
          <a:prstGeom prst="rect">
            <a:avLst/>
          </a:prstGeom>
          <a:noFill/>
          <a:ln w="9525">
            <a:noFill/>
            <a:miter lim="800000"/>
            <a:headEnd/>
            <a:tailEnd/>
          </a:ln>
          <a:effectLst/>
        </p:spPr>
        <p:txBody>
          <a:bodyPr wrap="none">
            <a:spAutoFit/>
          </a:bodyPr>
          <a:lstStyle/>
          <a:p>
            <a:r>
              <a:rPr lang="en-US" sz="1400">
                <a:latin typeface="Arial" charset="0"/>
              </a:rPr>
              <a:t>5</a:t>
            </a:r>
            <a:r>
              <a:rPr lang="en-US" sz="1400" i="1">
                <a:latin typeface="Arial" charset="0"/>
              </a:rPr>
              <a:t>f</a:t>
            </a:r>
            <a:endParaRPr lang="en-US" sz="1400">
              <a:latin typeface="Arial" charset="0"/>
            </a:endParaRPr>
          </a:p>
        </p:txBody>
      </p:sp>
      <p:sp>
        <p:nvSpPr>
          <p:cNvPr id="239682" name="Text Box 66"/>
          <p:cNvSpPr txBox="1">
            <a:spLocks noChangeArrowheads="1"/>
          </p:cNvSpPr>
          <p:nvPr/>
        </p:nvSpPr>
        <p:spPr bwMode="auto">
          <a:xfrm>
            <a:off x="7010400" y="5562600"/>
            <a:ext cx="1582738" cy="304800"/>
          </a:xfrm>
          <a:prstGeom prst="rect">
            <a:avLst/>
          </a:prstGeom>
          <a:noFill/>
          <a:ln w="9525">
            <a:noFill/>
            <a:miter lim="800000"/>
            <a:headEnd/>
            <a:tailEnd/>
          </a:ln>
          <a:effectLst/>
        </p:spPr>
        <p:txBody>
          <a:bodyPr wrap="none">
            <a:spAutoFit/>
          </a:bodyPr>
          <a:lstStyle/>
          <a:p>
            <a:r>
              <a:rPr lang="en-US" sz="1400">
                <a:latin typeface="Arial" charset="0"/>
              </a:rPr>
              <a:t>Lanthanide series</a:t>
            </a:r>
          </a:p>
        </p:txBody>
      </p:sp>
      <p:sp>
        <p:nvSpPr>
          <p:cNvPr id="239683" name="Text Box 67"/>
          <p:cNvSpPr txBox="1">
            <a:spLocks noChangeArrowheads="1"/>
          </p:cNvSpPr>
          <p:nvPr/>
        </p:nvSpPr>
        <p:spPr bwMode="auto">
          <a:xfrm>
            <a:off x="6967538" y="6019800"/>
            <a:ext cx="1338262" cy="304800"/>
          </a:xfrm>
          <a:prstGeom prst="rect">
            <a:avLst/>
          </a:prstGeom>
          <a:noFill/>
          <a:ln w="9525">
            <a:noFill/>
            <a:miter lim="800000"/>
            <a:headEnd/>
            <a:tailEnd/>
          </a:ln>
          <a:effectLst/>
        </p:spPr>
        <p:txBody>
          <a:bodyPr wrap="none">
            <a:spAutoFit/>
          </a:bodyPr>
          <a:lstStyle/>
          <a:p>
            <a:r>
              <a:rPr lang="en-US" sz="1400">
                <a:latin typeface="Arial" charset="0"/>
              </a:rPr>
              <a:t>Actinide series</a:t>
            </a:r>
          </a:p>
        </p:txBody>
      </p:sp>
      <p:sp>
        <p:nvSpPr>
          <p:cNvPr id="239684" name="Text Box 68"/>
          <p:cNvSpPr txBox="1">
            <a:spLocks noChangeArrowheads="1"/>
          </p:cNvSpPr>
          <p:nvPr/>
        </p:nvSpPr>
        <p:spPr bwMode="auto">
          <a:xfrm>
            <a:off x="3870325" y="1736725"/>
            <a:ext cx="850900" cy="336550"/>
          </a:xfrm>
          <a:prstGeom prst="rect">
            <a:avLst/>
          </a:prstGeom>
          <a:noFill/>
          <a:ln w="9525">
            <a:noFill/>
            <a:miter lim="800000"/>
            <a:headEnd/>
            <a:tailEnd/>
          </a:ln>
          <a:effectLst/>
        </p:spPr>
        <p:txBody>
          <a:bodyPr wrap="none">
            <a:spAutoFit/>
          </a:bodyPr>
          <a:lstStyle/>
          <a:p>
            <a:r>
              <a:rPr lang="en-US" sz="1600">
                <a:latin typeface="Arial" charset="0"/>
              </a:rPr>
              <a:t>Groups</a:t>
            </a:r>
          </a:p>
        </p:txBody>
      </p:sp>
      <p:sp>
        <p:nvSpPr>
          <p:cNvPr id="239685" name="Text Box 69"/>
          <p:cNvSpPr txBox="1">
            <a:spLocks noChangeArrowheads="1"/>
          </p:cNvSpPr>
          <p:nvPr/>
        </p:nvSpPr>
        <p:spPr bwMode="auto">
          <a:xfrm>
            <a:off x="6781800" y="1676400"/>
            <a:ext cx="282575" cy="304800"/>
          </a:xfrm>
          <a:prstGeom prst="rect">
            <a:avLst/>
          </a:prstGeom>
          <a:noFill/>
          <a:ln w="9525">
            <a:noFill/>
            <a:miter lim="800000"/>
            <a:headEnd/>
            <a:tailEnd/>
          </a:ln>
          <a:effectLst/>
        </p:spPr>
        <p:txBody>
          <a:bodyPr wrap="none">
            <a:spAutoFit/>
          </a:bodyPr>
          <a:lstStyle/>
          <a:p>
            <a:r>
              <a:rPr lang="en-US" sz="1400">
                <a:latin typeface="Arial" charset="0"/>
              </a:rPr>
              <a:t>8</a:t>
            </a:r>
          </a:p>
        </p:txBody>
      </p:sp>
      <p:sp>
        <p:nvSpPr>
          <p:cNvPr id="239686" name="Text Box 70"/>
          <p:cNvSpPr txBox="1">
            <a:spLocks noChangeArrowheads="1"/>
          </p:cNvSpPr>
          <p:nvPr/>
        </p:nvSpPr>
        <p:spPr bwMode="auto">
          <a:xfrm rot="16200000">
            <a:off x="445294" y="3493294"/>
            <a:ext cx="785812" cy="304800"/>
          </a:xfrm>
          <a:prstGeom prst="rect">
            <a:avLst/>
          </a:prstGeom>
          <a:noFill/>
          <a:ln w="9525">
            <a:noFill/>
            <a:miter lim="800000"/>
            <a:headEnd/>
            <a:tailEnd/>
          </a:ln>
          <a:effectLst/>
        </p:spPr>
        <p:txBody>
          <a:bodyPr wrap="none">
            <a:spAutoFit/>
          </a:bodyPr>
          <a:lstStyle/>
          <a:p>
            <a:r>
              <a:rPr lang="en-US" sz="1400">
                <a:latin typeface="Arial" charset="0"/>
              </a:rPr>
              <a:t>Periods</a:t>
            </a:r>
          </a:p>
        </p:txBody>
      </p:sp>
      <p:sp>
        <p:nvSpPr>
          <p:cNvPr id="239687" name="Text Box 71"/>
          <p:cNvSpPr txBox="1">
            <a:spLocks noChangeArrowheads="1"/>
          </p:cNvSpPr>
          <p:nvPr/>
        </p:nvSpPr>
        <p:spPr bwMode="auto">
          <a:xfrm>
            <a:off x="1143000" y="2133600"/>
            <a:ext cx="282575" cy="304800"/>
          </a:xfrm>
          <a:prstGeom prst="rect">
            <a:avLst/>
          </a:prstGeom>
          <a:noFill/>
          <a:ln w="9525">
            <a:noFill/>
            <a:miter lim="800000"/>
            <a:headEnd/>
            <a:tailEnd/>
          </a:ln>
          <a:effectLst/>
        </p:spPr>
        <p:txBody>
          <a:bodyPr wrap="none">
            <a:spAutoFit/>
          </a:bodyPr>
          <a:lstStyle/>
          <a:p>
            <a:r>
              <a:rPr lang="en-US" sz="1400">
                <a:latin typeface="Arial" charset="0"/>
              </a:rPr>
              <a:t>1</a:t>
            </a:r>
          </a:p>
        </p:txBody>
      </p:sp>
      <p:sp>
        <p:nvSpPr>
          <p:cNvPr id="239688" name="Rectangle 72"/>
          <p:cNvSpPr>
            <a:spLocks noChangeArrowheads="1"/>
          </p:cNvSpPr>
          <p:nvPr/>
        </p:nvSpPr>
        <p:spPr bwMode="auto">
          <a:xfrm>
            <a:off x="1828800" y="1981200"/>
            <a:ext cx="533400" cy="457200"/>
          </a:xfrm>
          <a:prstGeom prst="rect">
            <a:avLst/>
          </a:prstGeom>
          <a:solidFill>
            <a:schemeClr val="bg1"/>
          </a:solidFill>
          <a:ln w="9525">
            <a:noFill/>
            <a:miter lim="800000"/>
            <a:headEnd/>
            <a:tailEnd/>
          </a:ln>
          <a:effectLst/>
        </p:spPr>
        <p:txBody>
          <a:bodyPr wrap="none" anchor="ctr"/>
          <a:lstStyle/>
          <a:p>
            <a:pPr algn="ctr"/>
            <a:r>
              <a:rPr lang="en-US" sz="1400">
                <a:latin typeface="Arial" charset="0"/>
              </a:rPr>
              <a:t>2 </a:t>
            </a:r>
          </a:p>
        </p:txBody>
      </p:sp>
      <p:sp>
        <p:nvSpPr>
          <p:cNvPr id="239689" name="Text Box 73"/>
          <p:cNvSpPr txBox="1">
            <a:spLocks noChangeArrowheads="1"/>
          </p:cNvSpPr>
          <p:nvPr/>
        </p:nvSpPr>
        <p:spPr bwMode="auto">
          <a:xfrm>
            <a:off x="1143000" y="2590800"/>
            <a:ext cx="282575" cy="304800"/>
          </a:xfrm>
          <a:prstGeom prst="rect">
            <a:avLst/>
          </a:prstGeom>
          <a:noFill/>
          <a:ln w="9525">
            <a:noFill/>
            <a:miter lim="800000"/>
            <a:headEnd/>
            <a:tailEnd/>
          </a:ln>
          <a:effectLst/>
        </p:spPr>
        <p:txBody>
          <a:bodyPr wrap="none">
            <a:spAutoFit/>
          </a:bodyPr>
          <a:lstStyle/>
          <a:p>
            <a:r>
              <a:rPr lang="en-US" sz="1400">
                <a:latin typeface="Arial" charset="0"/>
              </a:rPr>
              <a:t>2</a:t>
            </a:r>
          </a:p>
        </p:txBody>
      </p:sp>
      <p:sp>
        <p:nvSpPr>
          <p:cNvPr id="239690" name="Text Box 74"/>
          <p:cNvSpPr txBox="1">
            <a:spLocks noChangeArrowheads="1"/>
          </p:cNvSpPr>
          <p:nvPr/>
        </p:nvSpPr>
        <p:spPr bwMode="auto">
          <a:xfrm>
            <a:off x="1143000" y="3059113"/>
            <a:ext cx="282575" cy="304800"/>
          </a:xfrm>
          <a:prstGeom prst="rect">
            <a:avLst/>
          </a:prstGeom>
          <a:noFill/>
          <a:ln w="9525">
            <a:noFill/>
            <a:miter lim="800000"/>
            <a:headEnd/>
            <a:tailEnd/>
          </a:ln>
          <a:effectLst/>
        </p:spPr>
        <p:txBody>
          <a:bodyPr wrap="none">
            <a:spAutoFit/>
          </a:bodyPr>
          <a:lstStyle/>
          <a:p>
            <a:r>
              <a:rPr lang="en-US" sz="1400">
                <a:latin typeface="Arial" charset="0"/>
              </a:rPr>
              <a:t>3</a:t>
            </a:r>
          </a:p>
        </p:txBody>
      </p:sp>
      <p:sp>
        <p:nvSpPr>
          <p:cNvPr id="239691" name="Text Box 75"/>
          <p:cNvSpPr txBox="1">
            <a:spLocks noChangeArrowheads="1"/>
          </p:cNvSpPr>
          <p:nvPr/>
        </p:nvSpPr>
        <p:spPr bwMode="auto">
          <a:xfrm>
            <a:off x="1143000" y="3516313"/>
            <a:ext cx="282575" cy="304800"/>
          </a:xfrm>
          <a:prstGeom prst="rect">
            <a:avLst/>
          </a:prstGeom>
          <a:noFill/>
          <a:ln w="9525">
            <a:noFill/>
            <a:miter lim="800000"/>
            <a:headEnd/>
            <a:tailEnd/>
          </a:ln>
          <a:effectLst/>
        </p:spPr>
        <p:txBody>
          <a:bodyPr wrap="none">
            <a:spAutoFit/>
          </a:bodyPr>
          <a:lstStyle/>
          <a:p>
            <a:r>
              <a:rPr lang="en-US" sz="1400">
                <a:latin typeface="Arial" charset="0"/>
              </a:rPr>
              <a:t>4</a:t>
            </a:r>
          </a:p>
        </p:txBody>
      </p:sp>
      <p:sp>
        <p:nvSpPr>
          <p:cNvPr id="239692" name="Text Box 76"/>
          <p:cNvSpPr txBox="1">
            <a:spLocks noChangeArrowheads="1"/>
          </p:cNvSpPr>
          <p:nvPr/>
        </p:nvSpPr>
        <p:spPr bwMode="auto">
          <a:xfrm>
            <a:off x="1127125" y="3973513"/>
            <a:ext cx="282575" cy="304800"/>
          </a:xfrm>
          <a:prstGeom prst="rect">
            <a:avLst/>
          </a:prstGeom>
          <a:noFill/>
          <a:ln w="9525">
            <a:noFill/>
            <a:miter lim="800000"/>
            <a:headEnd/>
            <a:tailEnd/>
          </a:ln>
          <a:effectLst/>
        </p:spPr>
        <p:txBody>
          <a:bodyPr wrap="none">
            <a:spAutoFit/>
          </a:bodyPr>
          <a:lstStyle/>
          <a:p>
            <a:r>
              <a:rPr lang="en-US" sz="1400">
                <a:latin typeface="Arial" charset="0"/>
              </a:rPr>
              <a:t>5</a:t>
            </a:r>
          </a:p>
        </p:txBody>
      </p:sp>
      <p:sp>
        <p:nvSpPr>
          <p:cNvPr id="239693" name="Text Box 77"/>
          <p:cNvSpPr txBox="1">
            <a:spLocks noChangeArrowheads="1"/>
          </p:cNvSpPr>
          <p:nvPr/>
        </p:nvSpPr>
        <p:spPr bwMode="auto">
          <a:xfrm>
            <a:off x="1143000" y="4419600"/>
            <a:ext cx="282575" cy="304800"/>
          </a:xfrm>
          <a:prstGeom prst="rect">
            <a:avLst/>
          </a:prstGeom>
          <a:noFill/>
          <a:ln w="9525">
            <a:noFill/>
            <a:miter lim="800000"/>
            <a:headEnd/>
            <a:tailEnd/>
          </a:ln>
          <a:effectLst/>
        </p:spPr>
        <p:txBody>
          <a:bodyPr wrap="none">
            <a:spAutoFit/>
          </a:bodyPr>
          <a:lstStyle/>
          <a:p>
            <a:r>
              <a:rPr lang="en-US" sz="1400">
                <a:latin typeface="Arial" charset="0"/>
              </a:rPr>
              <a:t>6</a:t>
            </a:r>
          </a:p>
        </p:txBody>
      </p:sp>
      <p:sp>
        <p:nvSpPr>
          <p:cNvPr id="239694" name="Text Box 78"/>
          <p:cNvSpPr txBox="1">
            <a:spLocks noChangeArrowheads="1"/>
          </p:cNvSpPr>
          <p:nvPr/>
        </p:nvSpPr>
        <p:spPr bwMode="auto">
          <a:xfrm>
            <a:off x="1143000" y="4876800"/>
            <a:ext cx="282575" cy="304800"/>
          </a:xfrm>
          <a:prstGeom prst="rect">
            <a:avLst/>
          </a:prstGeom>
          <a:noFill/>
          <a:ln w="9525">
            <a:noFill/>
            <a:miter lim="800000"/>
            <a:headEnd/>
            <a:tailEnd/>
          </a:ln>
          <a:effectLst/>
        </p:spPr>
        <p:txBody>
          <a:bodyPr wrap="none">
            <a:spAutoFit/>
          </a:bodyPr>
          <a:lstStyle/>
          <a:p>
            <a:r>
              <a:rPr lang="en-US" sz="1400">
                <a:latin typeface="Arial" charset="0"/>
              </a:rPr>
              <a:t>7</a:t>
            </a:r>
          </a:p>
        </p:txBody>
      </p:sp>
      <p:sp>
        <p:nvSpPr>
          <p:cNvPr id="239695" name="Line 79"/>
          <p:cNvSpPr>
            <a:spLocks noChangeShapeType="1"/>
          </p:cNvSpPr>
          <p:nvPr/>
        </p:nvSpPr>
        <p:spPr bwMode="auto">
          <a:xfrm>
            <a:off x="2438400" y="4572000"/>
            <a:ext cx="228600" cy="1143000"/>
          </a:xfrm>
          <a:prstGeom prst="line">
            <a:avLst/>
          </a:prstGeom>
          <a:noFill/>
          <a:ln w="9525">
            <a:solidFill>
              <a:schemeClr val="tx1"/>
            </a:solidFill>
            <a:round/>
            <a:headEnd/>
            <a:tailEnd type="triangle" w="med" len="med"/>
          </a:ln>
          <a:effectLst/>
        </p:spPr>
        <p:txBody>
          <a:bodyPr/>
          <a:lstStyle/>
          <a:p>
            <a:endParaRPr lang="en-IE"/>
          </a:p>
        </p:txBody>
      </p:sp>
      <p:sp>
        <p:nvSpPr>
          <p:cNvPr id="239696" name="Line 80"/>
          <p:cNvSpPr>
            <a:spLocks noChangeShapeType="1"/>
          </p:cNvSpPr>
          <p:nvPr/>
        </p:nvSpPr>
        <p:spPr bwMode="auto">
          <a:xfrm>
            <a:off x="2286000" y="5105400"/>
            <a:ext cx="304800" cy="1066800"/>
          </a:xfrm>
          <a:prstGeom prst="line">
            <a:avLst/>
          </a:prstGeom>
          <a:noFill/>
          <a:ln w="9525">
            <a:solidFill>
              <a:schemeClr val="tx1"/>
            </a:solidFill>
            <a:round/>
            <a:headEnd/>
            <a:tailEnd type="triangle" w="med" len="med"/>
          </a:ln>
          <a:effectLst/>
        </p:spPr>
        <p:txBody>
          <a:bodyPr/>
          <a:lstStyle/>
          <a:p>
            <a:endParaRPr lang="en-IE"/>
          </a:p>
        </p:txBody>
      </p:sp>
      <p:sp>
        <p:nvSpPr>
          <p:cNvPr id="239697" name="Line 81"/>
          <p:cNvSpPr>
            <a:spLocks noChangeShapeType="1"/>
          </p:cNvSpPr>
          <p:nvPr/>
        </p:nvSpPr>
        <p:spPr bwMode="auto">
          <a:xfrm>
            <a:off x="5867400" y="2514600"/>
            <a:ext cx="0" cy="2209800"/>
          </a:xfrm>
          <a:prstGeom prst="line">
            <a:avLst/>
          </a:prstGeom>
          <a:noFill/>
          <a:ln w="9525">
            <a:solidFill>
              <a:srgbClr val="99CCFF"/>
            </a:solidFill>
            <a:round/>
            <a:headEnd/>
            <a:tailEnd/>
          </a:ln>
          <a:effectLst/>
        </p:spPr>
        <p:txBody>
          <a:bodyPr/>
          <a:lstStyle/>
          <a:p>
            <a:endParaRPr lang="en-IE"/>
          </a:p>
        </p:txBody>
      </p:sp>
      <p:sp>
        <p:nvSpPr>
          <p:cNvPr id="239698" name="Line 82"/>
          <p:cNvSpPr>
            <a:spLocks noChangeShapeType="1"/>
          </p:cNvSpPr>
          <p:nvPr/>
        </p:nvSpPr>
        <p:spPr bwMode="auto">
          <a:xfrm>
            <a:off x="6172200" y="2514600"/>
            <a:ext cx="0" cy="2209800"/>
          </a:xfrm>
          <a:prstGeom prst="line">
            <a:avLst/>
          </a:prstGeom>
          <a:noFill/>
          <a:ln w="9525">
            <a:solidFill>
              <a:srgbClr val="99CCFF"/>
            </a:solidFill>
            <a:round/>
            <a:headEnd/>
            <a:tailEnd/>
          </a:ln>
          <a:effectLst/>
        </p:spPr>
        <p:txBody>
          <a:bodyPr/>
          <a:lstStyle/>
          <a:p>
            <a:endParaRPr lang="en-IE"/>
          </a:p>
        </p:txBody>
      </p:sp>
      <p:sp>
        <p:nvSpPr>
          <p:cNvPr id="239699" name="Line 83"/>
          <p:cNvSpPr>
            <a:spLocks noChangeShapeType="1"/>
          </p:cNvSpPr>
          <p:nvPr/>
        </p:nvSpPr>
        <p:spPr bwMode="auto">
          <a:xfrm>
            <a:off x="6477000" y="2514600"/>
            <a:ext cx="0" cy="2209800"/>
          </a:xfrm>
          <a:prstGeom prst="line">
            <a:avLst/>
          </a:prstGeom>
          <a:noFill/>
          <a:ln w="9525">
            <a:solidFill>
              <a:srgbClr val="99CCFF"/>
            </a:solidFill>
            <a:round/>
            <a:headEnd/>
            <a:tailEnd/>
          </a:ln>
          <a:effectLst/>
        </p:spPr>
        <p:txBody>
          <a:bodyPr/>
          <a:lstStyle/>
          <a:p>
            <a:endParaRPr lang="en-IE"/>
          </a:p>
        </p:txBody>
      </p:sp>
      <p:sp>
        <p:nvSpPr>
          <p:cNvPr id="239700" name="Line 84"/>
          <p:cNvSpPr>
            <a:spLocks noChangeShapeType="1"/>
          </p:cNvSpPr>
          <p:nvPr/>
        </p:nvSpPr>
        <p:spPr bwMode="auto">
          <a:xfrm>
            <a:off x="6781800" y="2514600"/>
            <a:ext cx="0" cy="2209800"/>
          </a:xfrm>
          <a:prstGeom prst="line">
            <a:avLst/>
          </a:prstGeom>
          <a:noFill/>
          <a:ln w="9525">
            <a:solidFill>
              <a:srgbClr val="99CCFF"/>
            </a:solidFill>
            <a:round/>
            <a:headEnd/>
            <a:tailEnd/>
          </a:ln>
          <a:effectLst/>
        </p:spPr>
        <p:txBody>
          <a:bodyPr/>
          <a:lstStyle/>
          <a:p>
            <a:endParaRPr lang="en-IE"/>
          </a:p>
        </p:txBody>
      </p:sp>
      <p:sp>
        <p:nvSpPr>
          <p:cNvPr id="239701" name="Rectangle 85"/>
          <p:cNvSpPr>
            <a:spLocks noChangeArrowheads="1"/>
          </p:cNvSpPr>
          <p:nvPr/>
        </p:nvSpPr>
        <p:spPr bwMode="auto">
          <a:xfrm>
            <a:off x="1828800" y="1981200"/>
            <a:ext cx="76200" cy="457200"/>
          </a:xfrm>
          <a:prstGeom prst="rect">
            <a:avLst/>
          </a:prstGeom>
          <a:solidFill>
            <a:schemeClr val="bg1"/>
          </a:solidFill>
          <a:ln w="9525">
            <a:noFill/>
            <a:miter lim="800000"/>
            <a:headEnd/>
            <a:tailEnd/>
          </a:ln>
          <a:effectLst/>
        </p:spPr>
        <p:txBody>
          <a:bodyPr wrap="none" anchor="ctr"/>
          <a:lstStyle/>
          <a:p>
            <a:endParaRPr lang="en-IE"/>
          </a:p>
        </p:txBody>
      </p:sp>
      <p:sp>
        <p:nvSpPr>
          <p:cNvPr id="239702" name="Line 86"/>
          <p:cNvSpPr>
            <a:spLocks noChangeShapeType="1"/>
          </p:cNvSpPr>
          <p:nvPr/>
        </p:nvSpPr>
        <p:spPr bwMode="auto">
          <a:xfrm>
            <a:off x="1447800" y="1981200"/>
            <a:ext cx="0" cy="3276600"/>
          </a:xfrm>
          <a:prstGeom prst="line">
            <a:avLst/>
          </a:prstGeom>
          <a:noFill/>
          <a:ln w="9525">
            <a:solidFill>
              <a:schemeClr val="tx1"/>
            </a:solidFill>
            <a:round/>
            <a:headEnd/>
            <a:tailEnd/>
          </a:ln>
          <a:effectLst/>
        </p:spPr>
        <p:txBody>
          <a:bodyPr/>
          <a:lstStyle/>
          <a:p>
            <a:endParaRPr lang="en-IE"/>
          </a:p>
        </p:txBody>
      </p:sp>
      <p:sp>
        <p:nvSpPr>
          <p:cNvPr id="239703" name="Line 87"/>
          <p:cNvSpPr>
            <a:spLocks noChangeShapeType="1"/>
          </p:cNvSpPr>
          <p:nvPr/>
        </p:nvSpPr>
        <p:spPr bwMode="auto">
          <a:xfrm>
            <a:off x="1447800" y="5257800"/>
            <a:ext cx="3886200" cy="0"/>
          </a:xfrm>
          <a:prstGeom prst="line">
            <a:avLst/>
          </a:prstGeom>
          <a:noFill/>
          <a:ln w="9525">
            <a:solidFill>
              <a:schemeClr val="tx1"/>
            </a:solidFill>
            <a:round/>
            <a:headEnd/>
            <a:tailEnd/>
          </a:ln>
          <a:effectLst/>
        </p:spPr>
        <p:txBody>
          <a:bodyPr/>
          <a:lstStyle/>
          <a:p>
            <a:endParaRPr lang="en-IE"/>
          </a:p>
        </p:txBody>
      </p:sp>
      <p:sp>
        <p:nvSpPr>
          <p:cNvPr id="239704" name="Line 88"/>
          <p:cNvSpPr>
            <a:spLocks noChangeShapeType="1"/>
          </p:cNvSpPr>
          <p:nvPr/>
        </p:nvSpPr>
        <p:spPr bwMode="auto">
          <a:xfrm flipV="1">
            <a:off x="5334000" y="4800600"/>
            <a:ext cx="0" cy="457200"/>
          </a:xfrm>
          <a:prstGeom prst="line">
            <a:avLst/>
          </a:prstGeom>
          <a:noFill/>
          <a:ln w="9525">
            <a:solidFill>
              <a:schemeClr val="tx1"/>
            </a:solidFill>
            <a:round/>
            <a:headEnd/>
            <a:tailEnd/>
          </a:ln>
          <a:effectLst/>
        </p:spPr>
        <p:txBody>
          <a:bodyPr/>
          <a:lstStyle/>
          <a:p>
            <a:endParaRPr lang="en-IE"/>
          </a:p>
        </p:txBody>
      </p:sp>
      <p:sp>
        <p:nvSpPr>
          <p:cNvPr id="239705" name="Line 89"/>
          <p:cNvSpPr>
            <a:spLocks noChangeShapeType="1"/>
          </p:cNvSpPr>
          <p:nvPr/>
        </p:nvSpPr>
        <p:spPr bwMode="auto">
          <a:xfrm>
            <a:off x="5334000" y="4800600"/>
            <a:ext cx="1828800" cy="0"/>
          </a:xfrm>
          <a:prstGeom prst="line">
            <a:avLst/>
          </a:prstGeom>
          <a:noFill/>
          <a:ln w="9525">
            <a:solidFill>
              <a:schemeClr val="tx1"/>
            </a:solidFill>
            <a:round/>
            <a:headEnd/>
            <a:tailEnd/>
          </a:ln>
          <a:effectLst/>
        </p:spPr>
        <p:txBody>
          <a:bodyPr/>
          <a:lstStyle/>
          <a:p>
            <a:endParaRPr lang="en-IE"/>
          </a:p>
        </p:txBody>
      </p:sp>
      <p:sp>
        <p:nvSpPr>
          <p:cNvPr id="239706" name="Line 90"/>
          <p:cNvSpPr>
            <a:spLocks noChangeShapeType="1"/>
          </p:cNvSpPr>
          <p:nvPr/>
        </p:nvSpPr>
        <p:spPr bwMode="auto">
          <a:xfrm flipV="1">
            <a:off x="7162800" y="1981200"/>
            <a:ext cx="0" cy="2819400"/>
          </a:xfrm>
          <a:prstGeom prst="line">
            <a:avLst/>
          </a:prstGeom>
          <a:noFill/>
          <a:ln w="9525">
            <a:solidFill>
              <a:schemeClr val="tx1"/>
            </a:solidFill>
            <a:round/>
            <a:headEnd/>
            <a:tailEnd/>
          </a:ln>
          <a:effectLst/>
        </p:spPr>
        <p:txBody>
          <a:bodyPr/>
          <a:lstStyle/>
          <a:p>
            <a:endParaRPr lang="en-IE"/>
          </a:p>
        </p:txBody>
      </p:sp>
      <p:sp>
        <p:nvSpPr>
          <p:cNvPr id="239707" name="Line 91"/>
          <p:cNvSpPr>
            <a:spLocks noChangeShapeType="1"/>
          </p:cNvSpPr>
          <p:nvPr/>
        </p:nvSpPr>
        <p:spPr bwMode="auto">
          <a:xfrm flipH="1">
            <a:off x="6705600" y="1981200"/>
            <a:ext cx="457200" cy="0"/>
          </a:xfrm>
          <a:prstGeom prst="line">
            <a:avLst/>
          </a:prstGeom>
          <a:noFill/>
          <a:ln w="9525">
            <a:solidFill>
              <a:schemeClr val="tx1"/>
            </a:solidFill>
            <a:round/>
            <a:headEnd/>
            <a:tailEnd/>
          </a:ln>
          <a:effectLst/>
        </p:spPr>
        <p:txBody>
          <a:bodyPr/>
          <a:lstStyle/>
          <a:p>
            <a:endParaRPr lang="en-IE"/>
          </a:p>
        </p:txBody>
      </p:sp>
      <p:sp>
        <p:nvSpPr>
          <p:cNvPr id="239708" name="Line 92"/>
          <p:cNvSpPr>
            <a:spLocks noChangeShapeType="1"/>
          </p:cNvSpPr>
          <p:nvPr/>
        </p:nvSpPr>
        <p:spPr bwMode="auto">
          <a:xfrm>
            <a:off x="6705600" y="1981200"/>
            <a:ext cx="0" cy="457200"/>
          </a:xfrm>
          <a:prstGeom prst="line">
            <a:avLst/>
          </a:prstGeom>
          <a:noFill/>
          <a:ln w="9525">
            <a:solidFill>
              <a:schemeClr val="tx1"/>
            </a:solidFill>
            <a:round/>
            <a:headEnd/>
            <a:tailEnd/>
          </a:ln>
          <a:effectLst/>
        </p:spPr>
        <p:txBody>
          <a:bodyPr/>
          <a:lstStyle/>
          <a:p>
            <a:endParaRPr lang="en-IE"/>
          </a:p>
        </p:txBody>
      </p:sp>
      <p:sp>
        <p:nvSpPr>
          <p:cNvPr id="239709" name="Line 93"/>
          <p:cNvSpPr>
            <a:spLocks noChangeShapeType="1"/>
          </p:cNvSpPr>
          <p:nvPr/>
        </p:nvSpPr>
        <p:spPr bwMode="auto">
          <a:xfrm flipH="1">
            <a:off x="5181600" y="2438400"/>
            <a:ext cx="1524000" cy="0"/>
          </a:xfrm>
          <a:prstGeom prst="line">
            <a:avLst/>
          </a:prstGeom>
          <a:noFill/>
          <a:ln w="9525">
            <a:solidFill>
              <a:schemeClr val="tx1"/>
            </a:solidFill>
            <a:round/>
            <a:headEnd/>
            <a:tailEnd/>
          </a:ln>
          <a:effectLst/>
        </p:spPr>
        <p:txBody>
          <a:bodyPr/>
          <a:lstStyle/>
          <a:p>
            <a:endParaRPr lang="en-IE"/>
          </a:p>
        </p:txBody>
      </p:sp>
      <p:sp>
        <p:nvSpPr>
          <p:cNvPr id="239710" name="Line 94"/>
          <p:cNvSpPr>
            <a:spLocks noChangeShapeType="1"/>
          </p:cNvSpPr>
          <p:nvPr/>
        </p:nvSpPr>
        <p:spPr bwMode="auto">
          <a:xfrm>
            <a:off x="5181600" y="2438400"/>
            <a:ext cx="0" cy="838200"/>
          </a:xfrm>
          <a:prstGeom prst="line">
            <a:avLst/>
          </a:prstGeom>
          <a:noFill/>
          <a:ln w="9525">
            <a:solidFill>
              <a:schemeClr val="tx1"/>
            </a:solidFill>
            <a:round/>
            <a:headEnd/>
            <a:tailEnd/>
          </a:ln>
          <a:effectLst/>
        </p:spPr>
        <p:txBody>
          <a:bodyPr/>
          <a:lstStyle/>
          <a:p>
            <a:endParaRPr lang="en-IE"/>
          </a:p>
        </p:txBody>
      </p:sp>
      <p:sp>
        <p:nvSpPr>
          <p:cNvPr id="239711" name="Line 95"/>
          <p:cNvSpPr>
            <a:spLocks noChangeShapeType="1"/>
          </p:cNvSpPr>
          <p:nvPr/>
        </p:nvSpPr>
        <p:spPr bwMode="auto">
          <a:xfrm flipH="1">
            <a:off x="2286000" y="3276600"/>
            <a:ext cx="2895600" cy="0"/>
          </a:xfrm>
          <a:prstGeom prst="line">
            <a:avLst/>
          </a:prstGeom>
          <a:noFill/>
          <a:ln w="9525">
            <a:solidFill>
              <a:schemeClr val="tx1"/>
            </a:solidFill>
            <a:round/>
            <a:headEnd/>
            <a:tailEnd/>
          </a:ln>
          <a:effectLst/>
        </p:spPr>
        <p:txBody>
          <a:bodyPr/>
          <a:lstStyle/>
          <a:p>
            <a:endParaRPr lang="en-IE"/>
          </a:p>
        </p:txBody>
      </p:sp>
      <p:sp>
        <p:nvSpPr>
          <p:cNvPr id="239712" name="Line 96"/>
          <p:cNvSpPr>
            <a:spLocks noChangeShapeType="1"/>
          </p:cNvSpPr>
          <p:nvPr/>
        </p:nvSpPr>
        <p:spPr bwMode="auto">
          <a:xfrm flipV="1">
            <a:off x="2286000" y="2362200"/>
            <a:ext cx="0" cy="914400"/>
          </a:xfrm>
          <a:prstGeom prst="line">
            <a:avLst/>
          </a:prstGeom>
          <a:noFill/>
          <a:ln w="9525">
            <a:solidFill>
              <a:schemeClr val="tx1"/>
            </a:solidFill>
            <a:round/>
            <a:headEnd/>
            <a:tailEnd/>
          </a:ln>
          <a:effectLst/>
        </p:spPr>
        <p:txBody>
          <a:bodyPr/>
          <a:lstStyle/>
          <a:p>
            <a:endParaRPr lang="en-IE"/>
          </a:p>
        </p:txBody>
      </p:sp>
      <p:sp>
        <p:nvSpPr>
          <p:cNvPr id="239713" name="Line 97"/>
          <p:cNvSpPr>
            <a:spLocks noChangeShapeType="1"/>
          </p:cNvSpPr>
          <p:nvPr/>
        </p:nvSpPr>
        <p:spPr bwMode="auto">
          <a:xfrm flipH="1">
            <a:off x="1905000" y="2362200"/>
            <a:ext cx="381000" cy="0"/>
          </a:xfrm>
          <a:prstGeom prst="line">
            <a:avLst/>
          </a:prstGeom>
          <a:noFill/>
          <a:ln w="9525">
            <a:solidFill>
              <a:schemeClr val="tx1"/>
            </a:solidFill>
            <a:round/>
            <a:headEnd/>
            <a:tailEnd/>
          </a:ln>
          <a:effectLst/>
        </p:spPr>
        <p:txBody>
          <a:bodyPr/>
          <a:lstStyle/>
          <a:p>
            <a:endParaRPr lang="en-IE"/>
          </a:p>
        </p:txBody>
      </p:sp>
      <p:sp>
        <p:nvSpPr>
          <p:cNvPr id="239714" name="Line 98"/>
          <p:cNvSpPr>
            <a:spLocks noChangeShapeType="1"/>
          </p:cNvSpPr>
          <p:nvPr/>
        </p:nvSpPr>
        <p:spPr bwMode="auto">
          <a:xfrm flipV="1">
            <a:off x="1905000" y="1981200"/>
            <a:ext cx="0" cy="381000"/>
          </a:xfrm>
          <a:prstGeom prst="line">
            <a:avLst/>
          </a:prstGeom>
          <a:noFill/>
          <a:ln w="9525">
            <a:solidFill>
              <a:schemeClr val="tx1"/>
            </a:solidFill>
            <a:round/>
            <a:headEnd/>
            <a:tailEnd/>
          </a:ln>
          <a:effectLst/>
        </p:spPr>
        <p:txBody>
          <a:bodyPr/>
          <a:lstStyle/>
          <a:p>
            <a:endParaRPr lang="en-IE"/>
          </a:p>
        </p:txBody>
      </p:sp>
      <p:sp>
        <p:nvSpPr>
          <p:cNvPr id="239715" name="Line 99"/>
          <p:cNvSpPr>
            <a:spLocks noChangeShapeType="1"/>
          </p:cNvSpPr>
          <p:nvPr/>
        </p:nvSpPr>
        <p:spPr bwMode="auto">
          <a:xfrm flipH="1">
            <a:off x="1447800" y="1981200"/>
            <a:ext cx="457200" cy="0"/>
          </a:xfrm>
          <a:prstGeom prst="line">
            <a:avLst/>
          </a:prstGeom>
          <a:noFill/>
          <a:ln w="9525">
            <a:solidFill>
              <a:schemeClr val="tx1"/>
            </a:solidFill>
            <a:round/>
            <a:headEnd/>
            <a:tailEnd/>
          </a:ln>
          <a:effectLst/>
        </p:spPr>
        <p:txBody>
          <a:bodyPr/>
          <a:lstStyle/>
          <a:p>
            <a:endParaRPr lang="en-IE"/>
          </a:p>
        </p:txBody>
      </p:sp>
      <p:sp>
        <p:nvSpPr>
          <p:cNvPr id="239716" name="Line 100"/>
          <p:cNvSpPr>
            <a:spLocks noChangeShapeType="1"/>
          </p:cNvSpPr>
          <p:nvPr/>
        </p:nvSpPr>
        <p:spPr bwMode="auto">
          <a:xfrm>
            <a:off x="2362200" y="6477000"/>
            <a:ext cx="4572000" cy="0"/>
          </a:xfrm>
          <a:prstGeom prst="line">
            <a:avLst/>
          </a:prstGeom>
          <a:noFill/>
          <a:ln w="9525">
            <a:solidFill>
              <a:schemeClr val="tx1"/>
            </a:solidFill>
            <a:round/>
            <a:headEnd/>
            <a:tailEnd/>
          </a:ln>
          <a:effectLst/>
        </p:spPr>
        <p:txBody>
          <a:bodyPr/>
          <a:lstStyle/>
          <a:p>
            <a:endParaRPr lang="en-IE"/>
          </a:p>
        </p:txBody>
      </p:sp>
      <p:sp>
        <p:nvSpPr>
          <p:cNvPr id="239717" name="Line 101"/>
          <p:cNvSpPr>
            <a:spLocks noChangeShapeType="1"/>
          </p:cNvSpPr>
          <p:nvPr/>
        </p:nvSpPr>
        <p:spPr bwMode="auto">
          <a:xfrm flipV="1">
            <a:off x="6934200" y="5410200"/>
            <a:ext cx="0" cy="1066800"/>
          </a:xfrm>
          <a:prstGeom prst="line">
            <a:avLst/>
          </a:prstGeom>
          <a:noFill/>
          <a:ln w="9525">
            <a:solidFill>
              <a:schemeClr val="tx1"/>
            </a:solidFill>
            <a:round/>
            <a:headEnd/>
            <a:tailEnd/>
          </a:ln>
          <a:effectLst/>
        </p:spPr>
        <p:txBody>
          <a:bodyPr/>
          <a:lstStyle/>
          <a:p>
            <a:endParaRPr lang="en-IE"/>
          </a:p>
        </p:txBody>
      </p:sp>
      <p:sp>
        <p:nvSpPr>
          <p:cNvPr id="239718" name="Line 102"/>
          <p:cNvSpPr>
            <a:spLocks noChangeShapeType="1"/>
          </p:cNvSpPr>
          <p:nvPr/>
        </p:nvSpPr>
        <p:spPr bwMode="auto">
          <a:xfrm flipH="1">
            <a:off x="2362200" y="5410200"/>
            <a:ext cx="4572000" cy="0"/>
          </a:xfrm>
          <a:prstGeom prst="line">
            <a:avLst/>
          </a:prstGeom>
          <a:noFill/>
          <a:ln w="9525">
            <a:solidFill>
              <a:schemeClr val="tx1"/>
            </a:solidFill>
            <a:round/>
            <a:headEnd/>
            <a:tailEnd/>
          </a:ln>
          <a:effectLst/>
        </p:spPr>
        <p:txBody>
          <a:bodyPr/>
          <a:lstStyle/>
          <a:p>
            <a:endParaRPr lang="en-IE"/>
          </a:p>
        </p:txBody>
      </p:sp>
      <p:sp>
        <p:nvSpPr>
          <p:cNvPr id="239719" name="Line 103"/>
          <p:cNvSpPr>
            <a:spLocks noChangeShapeType="1"/>
          </p:cNvSpPr>
          <p:nvPr/>
        </p:nvSpPr>
        <p:spPr bwMode="auto">
          <a:xfrm>
            <a:off x="2362200" y="5410200"/>
            <a:ext cx="0" cy="1066800"/>
          </a:xfrm>
          <a:prstGeom prst="line">
            <a:avLst/>
          </a:prstGeom>
          <a:noFill/>
          <a:ln w="9525">
            <a:solidFill>
              <a:schemeClr val="tx1"/>
            </a:solidFill>
            <a:round/>
            <a:headEnd/>
            <a:tailEnd/>
          </a:ln>
          <a:effectLst/>
        </p:spPr>
        <p:txBody>
          <a:bodyPr/>
          <a:lstStyle/>
          <a:p>
            <a:endParaRPr lang="en-IE"/>
          </a:p>
        </p:txBody>
      </p:sp>
      <p:sp>
        <p:nvSpPr>
          <p:cNvPr id="239720" name="Line 104"/>
          <p:cNvSpPr>
            <a:spLocks noChangeShapeType="1"/>
          </p:cNvSpPr>
          <p:nvPr/>
        </p:nvSpPr>
        <p:spPr bwMode="auto">
          <a:xfrm>
            <a:off x="1485900" y="2895600"/>
            <a:ext cx="685800" cy="0"/>
          </a:xfrm>
          <a:prstGeom prst="line">
            <a:avLst/>
          </a:prstGeom>
          <a:noFill/>
          <a:ln w="9525">
            <a:solidFill>
              <a:srgbClr val="FF99FF"/>
            </a:solidFill>
            <a:round/>
            <a:headEnd/>
            <a:tailEnd/>
          </a:ln>
          <a:effectLst/>
        </p:spPr>
        <p:txBody>
          <a:bodyPr/>
          <a:lstStyle/>
          <a:p>
            <a:endParaRPr lang="en-IE"/>
          </a:p>
        </p:txBody>
      </p:sp>
      <p:sp>
        <p:nvSpPr>
          <p:cNvPr id="239721" name="Line 105"/>
          <p:cNvSpPr>
            <a:spLocks noChangeShapeType="1"/>
          </p:cNvSpPr>
          <p:nvPr/>
        </p:nvSpPr>
        <p:spPr bwMode="auto">
          <a:xfrm>
            <a:off x="1498600" y="3365500"/>
            <a:ext cx="685800" cy="0"/>
          </a:xfrm>
          <a:prstGeom prst="line">
            <a:avLst/>
          </a:prstGeom>
          <a:noFill/>
          <a:ln w="9525">
            <a:solidFill>
              <a:srgbClr val="FF99FF"/>
            </a:solidFill>
            <a:round/>
            <a:headEnd/>
            <a:tailEnd/>
          </a:ln>
          <a:effectLst/>
        </p:spPr>
        <p:txBody>
          <a:bodyPr/>
          <a:lstStyle/>
          <a:p>
            <a:endParaRPr lang="en-IE"/>
          </a:p>
        </p:txBody>
      </p:sp>
      <p:sp>
        <p:nvSpPr>
          <p:cNvPr id="239722" name="Line 106"/>
          <p:cNvSpPr>
            <a:spLocks noChangeShapeType="1"/>
          </p:cNvSpPr>
          <p:nvPr/>
        </p:nvSpPr>
        <p:spPr bwMode="auto">
          <a:xfrm>
            <a:off x="1498600" y="3810000"/>
            <a:ext cx="685800" cy="0"/>
          </a:xfrm>
          <a:prstGeom prst="line">
            <a:avLst/>
          </a:prstGeom>
          <a:noFill/>
          <a:ln w="9525">
            <a:solidFill>
              <a:srgbClr val="FF99FF"/>
            </a:solidFill>
            <a:round/>
            <a:headEnd/>
            <a:tailEnd/>
          </a:ln>
          <a:effectLst/>
        </p:spPr>
        <p:txBody>
          <a:bodyPr/>
          <a:lstStyle/>
          <a:p>
            <a:endParaRPr lang="en-IE"/>
          </a:p>
        </p:txBody>
      </p:sp>
      <p:sp>
        <p:nvSpPr>
          <p:cNvPr id="239723" name="Line 107"/>
          <p:cNvSpPr>
            <a:spLocks noChangeShapeType="1"/>
          </p:cNvSpPr>
          <p:nvPr/>
        </p:nvSpPr>
        <p:spPr bwMode="auto">
          <a:xfrm>
            <a:off x="1485900" y="4254500"/>
            <a:ext cx="685800" cy="0"/>
          </a:xfrm>
          <a:prstGeom prst="line">
            <a:avLst/>
          </a:prstGeom>
          <a:noFill/>
          <a:ln w="9525">
            <a:solidFill>
              <a:srgbClr val="FF99FF"/>
            </a:solidFill>
            <a:round/>
            <a:headEnd/>
            <a:tailEnd/>
          </a:ln>
          <a:effectLst/>
        </p:spPr>
        <p:txBody>
          <a:bodyPr/>
          <a:lstStyle/>
          <a:p>
            <a:endParaRPr lang="en-IE"/>
          </a:p>
        </p:txBody>
      </p:sp>
      <p:sp>
        <p:nvSpPr>
          <p:cNvPr id="239724" name="Rectangle 108"/>
          <p:cNvSpPr>
            <a:spLocks noChangeArrowheads="1"/>
          </p:cNvSpPr>
          <p:nvPr/>
        </p:nvSpPr>
        <p:spPr bwMode="auto">
          <a:xfrm>
            <a:off x="76200" y="6553200"/>
            <a:ext cx="3179763" cy="214313"/>
          </a:xfrm>
          <a:prstGeom prst="rect">
            <a:avLst/>
          </a:prstGeom>
          <a:noFill/>
          <a:ln w="9525">
            <a:noFill/>
            <a:miter lim="800000"/>
            <a:headEnd/>
            <a:tailEnd/>
          </a:ln>
          <a:effectLst/>
        </p:spPr>
        <p:txBody>
          <a:bodyPr wrap="none">
            <a:spAutoFit/>
          </a:bodyPr>
          <a:lstStyle/>
          <a:p>
            <a:r>
              <a:rPr lang="en-US" sz="800">
                <a:latin typeface="Arial" charset="0"/>
              </a:rPr>
              <a:t>Zumdahl, Zumdahl, DeCoste, </a:t>
            </a:r>
            <a:r>
              <a:rPr lang="en-US" sz="800" u="sng">
                <a:latin typeface="Arial" charset="0"/>
              </a:rPr>
              <a:t>World of Chemistry</a:t>
            </a:r>
            <a:r>
              <a:rPr lang="en-US" sz="800">
                <a:latin typeface="Arial" charset="0"/>
              </a:rPr>
              <a:t> </a:t>
            </a:r>
            <a:r>
              <a:rPr lang="en-US" sz="800">
                <a:latin typeface="Symbol" pitchFamily="18" charset="2"/>
              </a:rPr>
              <a:t> </a:t>
            </a:r>
            <a:r>
              <a:rPr lang="en-US" sz="800">
                <a:latin typeface="Arial" charset="0"/>
              </a:rPr>
              <a:t>2002, page 345</a:t>
            </a:r>
          </a:p>
        </p:txBody>
      </p:sp>
      <p:sp>
        <p:nvSpPr>
          <p:cNvPr id="239726" name="AutoShape 110">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2000"/>
                                  </p:stCondLst>
                                  <p:childTnLst>
                                    <p:set>
                                      <p:cBhvr>
                                        <p:cTn id="9" dur="1" fill="hold">
                                          <p:stCondLst>
                                            <p:cond delay="499"/>
                                          </p:stCondLst>
                                        </p:cTn>
                                        <p:tgtEl>
                                          <p:spTgt spid="239621"/>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2000"/>
                                  </p:stCondLst>
                                  <p:childTnLst>
                                    <p:set>
                                      <p:cBhvr>
                                        <p:cTn id="12" dur="1" fill="hold">
                                          <p:stCondLst>
                                            <p:cond delay="499"/>
                                          </p:stCondLst>
                                        </p:cTn>
                                        <p:tgtEl>
                                          <p:spTgt spid="239620"/>
                                        </p:tgtEl>
                                        <p:attrNameLst>
                                          <p:attrName>style.visibility</p:attrName>
                                        </p:attrNameLst>
                                      </p:cBhvr>
                                      <p:to>
                                        <p:strVal val="visible"/>
                                      </p:to>
                                    </p:set>
                                  </p:childTnLst>
                                </p:cTn>
                              </p:par>
                            </p:childTnLst>
                          </p:cTn>
                        </p:par>
                        <p:par>
                          <p:cTn id="13" fill="hold">
                            <p:stCondLst>
                              <p:cond delay="5500"/>
                            </p:stCondLst>
                            <p:childTnLst>
                              <p:par>
                                <p:cTn id="14" presetID="1" presetClass="entr" presetSubtype="0" fill="hold" grpId="0" nodeType="afterEffect">
                                  <p:stCondLst>
                                    <p:cond delay="2000"/>
                                  </p:stCondLst>
                                  <p:childTnLst>
                                    <p:set>
                                      <p:cBhvr>
                                        <p:cTn id="15" dur="1" fill="hold">
                                          <p:stCondLst>
                                            <p:cond delay="499"/>
                                          </p:stCondLst>
                                        </p:cTn>
                                        <p:tgtEl>
                                          <p:spTgt spid="239623"/>
                                        </p:tgtEl>
                                        <p:attrNameLst>
                                          <p:attrName>style.visibility</p:attrName>
                                        </p:attrNameLst>
                                      </p:cBhvr>
                                      <p:to>
                                        <p:strVal val="visible"/>
                                      </p:to>
                                    </p:set>
                                  </p:childTnLst>
                                </p:cTn>
                              </p:par>
                            </p:childTnLst>
                          </p:cTn>
                        </p:par>
                        <p:par>
                          <p:cTn id="16" fill="hold">
                            <p:stCondLst>
                              <p:cond delay="8000"/>
                            </p:stCondLst>
                            <p:childTnLst>
                              <p:par>
                                <p:cTn id="17" presetID="1" presetClass="entr" presetSubtype="0" fill="hold" grpId="0" nodeType="afterEffect">
                                  <p:stCondLst>
                                    <p:cond delay="2000"/>
                                  </p:stCondLst>
                                  <p:childTnLst>
                                    <p:set>
                                      <p:cBhvr>
                                        <p:cTn id="18" dur="1" fill="hold">
                                          <p:stCondLst>
                                            <p:cond delay="499"/>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animBg="1"/>
      <p:bldP spid="239620" grpId="0" animBg="1"/>
      <p:bldP spid="239621" grpId="0" animBg="1"/>
      <p:bldP spid="239622" grpId="0" animBg="1"/>
      <p:bldP spid="2396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9318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93189" name="Rectangle 5"/>
          <p:cNvSpPr>
            <a:spLocks noChangeArrowheads="1"/>
          </p:cNvSpPr>
          <p:nvPr/>
        </p:nvSpPr>
        <p:spPr bwMode="auto">
          <a:xfrm>
            <a:off x="547688" y="2552700"/>
            <a:ext cx="80010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Gold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Au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79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196.96655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1064.43 °C (1337.5801 °K, 1947.9741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2807.0 °C (3080.15 °K, 5084.6 °F) </a:t>
            </a:r>
            <a:endParaRPr lang="en-US" altLang="en-US"/>
          </a:p>
        </p:txBody>
      </p:sp>
      <p:sp>
        <p:nvSpPr>
          <p:cNvPr id="93193" name="Rectangle 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79</a:t>
            </a:r>
          </a:p>
          <a:p>
            <a:pPr algn="ctr"/>
            <a:r>
              <a:rPr lang="en-US" sz="3600" b="1">
                <a:latin typeface="Arial" charset="0"/>
              </a:rPr>
              <a:t>Au</a:t>
            </a:r>
          </a:p>
          <a:p>
            <a:pPr algn="ctr"/>
            <a:r>
              <a:rPr lang="en-US" sz="1200">
                <a:latin typeface="Arial" charset="0"/>
              </a:rPr>
              <a:t>Gold</a:t>
            </a:r>
          </a:p>
        </p:txBody>
      </p:sp>
      <p:sp>
        <p:nvSpPr>
          <p:cNvPr id="93196" name="Rectangle 12"/>
          <p:cNvSpPr>
            <a:spLocks noChangeArrowheads="1"/>
          </p:cNvSpPr>
          <p:nvPr/>
        </p:nvSpPr>
        <p:spPr bwMode="auto">
          <a:xfrm>
            <a:off x="1166813" y="4872038"/>
            <a:ext cx="7250112" cy="190023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Gold?</a:t>
            </a:r>
          </a:p>
          <a:p>
            <a:pPr>
              <a:spcBef>
                <a:spcPct val="50000"/>
              </a:spcBef>
            </a:pPr>
            <a:r>
              <a:rPr lang="en-US" sz="1400">
                <a:latin typeface="Arial" charset="0"/>
              </a:rPr>
              <a:t>Gold is gold colored. It is the most malleable and ductile metal known. There is only one stable isotope of gold, and five radioisotopes of gold, Au-195 being the most stable with a half-life of 186 days. Gold is used as a monetary standard, in jewelry, dentistry, electronics. Au-198 is used in treating cancer and some other medical conditions. Gold has been known to exist as far back as 2600 BC. Gold comes from the Anglo-Saxon word gold. Its symbol, Au, comes from the Latin word aurum, which means gold. Gold is not particularly toxic, however it is known to cause damage to the liver and kidneys in some.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9421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94213" name="Rectangle 5"/>
          <p:cNvSpPr>
            <a:spLocks noChangeArrowheads="1"/>
          </p:cNvSpPr>
          <p:nvPr/>
        </p:nvSpPr>
        <p:spPr bwMode="auto">
          <a:xfrm>
            <a:off x="549275" y="2549525"/>
            <a:ext cx="6934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Mercury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Hg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80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200.59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-38.87 °C (234.28 °K, -37.966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356.58 °C (629.73 °K, 673.844 °F) </a:t>
            </a:r>
            <a:endParaRPr lang="en-US" altLang="en-US"/>
          </a:p>
        </p:txBody>
      </p:sp>
      <p:sp>
        <p:nvSpPr>
          <p:cNvPr id="94217" name="Rectangle 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80</a:t>
            </a:r>
          </a:p>
          <a:p>
            <a:pPr algn="ctr"/>
            <a:r>
              <a:rPr lang="en-US" sz="3600" b="1">
                <a:latin typeface="Arial" charset="0"/>
              </a:rPr>
              <a:t>Hg</a:t>
            </a:r>
          </a:p>
          <a:p>
            <a:pPr algn="ctr"/>
            <a:r>
              <a:rPr lang="en-US" sz="1200">
                <a:latin typeface="Arial" charset="0"/>
              </a:rPr>
              <a:t>Mercury</a:t>
            </a:r>
          </a:p>
        </p:txBody>
      </p:sp>
      <p:sp>
        <p:nvSpPr>
          <p:cNvPr id="94220" name="Rectangle 12"/>
          <p:cNvSpPr>
            <a:spLocks noChangeArrowheads="1"/>
          </p:cNvSpPr>
          <p:nvPr/>
        </p:nvSpPr>
        <p:spPr bwMode="auto">
          <a:xfrm>
            <a:off x="2038350" y="4981575"/>
            <a:ext cx="4572000" cy="168751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Mercury?</a:t>
            </a:r>
          </a:p>
          <a:p>
            <a:pPr>
              <a:spcBef>
                <a:spcPct val="50000"/>
              </a:spcBef>
            </a:pPr>
            <a:r>
              <a:rPr lang="en-US" sz="1400">
                <a:latin typeface="Arial" charset="0"/>
              </a:rPr>
              <a:t>Heavy silvery liquid metallic element, belongs to the zinc group. Used in thermometers, barometers and other scientific apparatus. Less reactive than zinc and cadmium, does not displace hydrogen from acids. Forms a number of complexes and organomercury compounds.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9523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95237" name="Rectangle 5"/>
          <p:cNvSpPr>
            <a:spLocks noChangeArrowheads="1"/>
          </p:cNvSpPr>
          <p:nvPr/>
        </p:nvSpPr>
        <p:spPr bwMode="auto">
          <a:xfrm>
            <a:off x="549275" y="2549525"/>
            <a:ext cx="7086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Thallium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Tl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81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204.3833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303.5 °C (576.65 °K, 578.3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1457.0 °C (1730.15 °K, 2654.6 °F) </a:t>
            </a:r>
            <a:endParaRPr lang="en-US" altLang="en-US"/>
          </a:p>
        </p:txBody>
      </p:sp>
      <p:sp>
        <p:nvSpPr>
          <p:cNvPr id="95242" name="Rectangle 10">
            <a:hlinkClick r:id="rId5"/>
          </p:cNvPr>
          <p:cNvSpPr>
            <a:spLocks noChangeAspect="1" noChangeArrowheads="1"/>
          </p:cNvSpPr>
          <p:nvPr/>
        </p:nvSpPr>
        <p:spPr bwMode="auto">
          <a:xfrm>
            <a:off x="273050" y="217488"/>
            <a:ext cx="822325" cy="1108075"/>
          </a:xfrm>
          <a:prstGeom prst="rect">
            <a:avLst/>
          </a:prstGeom>
          <a:gradFill rotWithShape="1">
            <a:gsLst>
              <a:gs pos="0">
                <a:srgbClr val="00CC00"/>
              </a:gs>
              <a:gs pos="100000">
                <a:srgbClr val="0080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81</a:t>
            </a:r>
          </a:p>
          <a:p>
            <a:pPr algn="ctr"/>
            <a:r>
              <a:rPr lang="en-US" sz="3600" b="1">
                <a:latin typeface="Arial" charset="0"/>
              </a:rPr>
              <a:t>Tl</a:t>
            </a:r>
          </a:p>
          <a:p>
            <a:pPr algn="ctr"/>
            <a:r>
              <a:rPr lang="en-US" sz="1200">
                <a:latin typeface="Arial" charset="0"/>
              </a:rPr>
              <a:t>Thallium</a:t>
            </a:r>
          </a:p>
        </p:txBody>
      </p:sp>
      <p:sp>
        <p:nvSpPr>
          <p:cNvPr id="95245" name="Rectangle 13"/>
          <p:cNvSpPr>
            <a:spLocks noChangeArrowheads="1"/>
          </p:cNvSpPr>
          <p:nvPr/>
        </p:nvSpPr>
        <p:spPr bwMode="auto">
          <a:xfrm>
            <a:off x="1200150" y="5035550"/>
            <a:ext cx="7107238" cy="1644650"/>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What is Thallium?</a:t>
            </a:r>
          </a:p>
          <a:p>
            <a:pPr>
              <a:spcBef>
                <a:spcPct val="50000"/>
              </a:spcBef>
            </a:pPr>
            <a:r>
              <a:rPr lang="en-US" sz="1200">
                <a:latin typeface="Arial" charset="0"/>
              </a:rPr>
              <a:t>Pure, unreacted thallium appears silvery-white and exhibits a metallic lustre. Upon reacting with air, it begins to turn bluish-grey and looks like lead. It is very malleable, and can be cut with a knife. There are two stable isotopes, and four radioisotopes, Tl-204 being the most stable with a half-life of 3.78 years. Thallium sulfate was used as a rodenticide. Thallium sulphine's conductivity changes with exposure to infrared light, this gives it a use in infrared detectors. Discovered by Sir William Crookes via spectroscopy. Its name comes from the Greek word thallos, which means green twig. Thallium and its compounds are toxic and can cause cancer.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9625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96261" name="Rectangle 5"/>
          <p:cNvSpPr>
            <a:spLocks noChangeArrowheads="1"/>
          </p:cNvSpPr>
          <p:nvPr/>
        </p:nvSpPr>
        <p:spPr bwMode="auto">
          <a:xfrm>
            <a:off x="549275" y="2554288"/>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Lead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Pb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82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207.2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327.5 °C (600.65 °K, 621.5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1740.0 °C (2013.15 °K, 3164.0 °F) </a:t>
            </a:r>
            <a:endParaRPr lang="en-US" altLang="en-US"/>
          </a:p>
        </p:txBody>
      </p:sp>
      <p:sp>
        <p:nvSpPr>
          <p:cNvPr id="96265" name="Rectangle 9">
            <a:hlinkClick r:id="rId5"/>
          </p:cNvPr>
          <p:cNvSpPr>
            <a:spLocks noChangeAspect="1" noChangeArrowheads="1"/>
          </p:cNvSpPr>
          <p:nvPr/>
        </p:nvSpPr>
        <p:spPr bwMode="auto">
          <a:xfrm>
            <a:off x="274638" y="215900"/>
            <a:ext cx="822325" cy="1108075"/>
          </a:xfrm>
          <a:prstGeom prst="rect">
            <a:avLst/>
          </a:prstGeom>
          <a:gradFill rotWithShape="1">
            <a:gsLst>
              <a:gs pos="0">
                <a:srgbClr val="FFFFCC"/>
              </a:gs>
              <a:gs pos="100000">
                <a:srgbClr val="CCFF33"/>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82</a:t>
            </a:r>
          </a:p>
          <a:p>
            <a:pPr algn="ctr"/>
            <a:r>
              <a:rPr lang="en-US" sz="3600" b="1">
                <a:latin typeface="Arial" charset="0"/>
              </a:rPr>
              <a:t>Pb</a:t>
            </a:r>
          </a:p>
          <a:p>
            <a:pPr algn="ctr"/>
            <a:r>
              <a:rPr lang="en-US" sz="1200">
                <a:latin typeface="Arial" charset="0"/>
              </a:rPr>
              <a:t>Lead</a:t>
            </a:r>
          </a:p>
        </p:txBody>
      </p:sp>
      <p:sp>
        <p:nvSpPr>
          <p:cNvPr id="96268" name="Rectangle 12"/>
          <p:cNvSpPr>
            <a:spLocks noChangeArrowheads="1"/>
          </p:cNvSpPr>
          <p:nvPr/>
        </p:nvSpPr>
        <p:spPr bwMode="auto">
          <a:xfrm>
            <a:off x="2128838" y="5097463"/>
            <a:ext cx="4572000" cy="126206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Lead?</a:t>
            </a:r>
          </a:p>
          <a:p>
            <a:pPr>
              <a:spcBef>
                <a:spcPct val="50000"/>
              </a:spcBef>
            </a:pPr>
            <a:r>
              <a:rPr lang="en-US" sz="1400">
                <a:latin typeface="Arial" charset="0"/>
              </a:rPr>
              <a:t>Heavy dull grey ductile metallic element, belongs to group 14. Used in building construction, lead-place accumulators, bullets and shot, and is part of solder, pewter, bearing metals, type metals and fusible alloys.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9728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97285" name="Rectangle 5"/>
          <p:cNvSpPr>
            <a:spLocks noChangeArrowheads="1"/>
          </p:cNvSpPr>
          <p:nvPr/>
        </p:nvSpPr>
        <p:spPr bwMode="auto">
          <a:xfrm>
            <a:off x="549275" y="2549525"/>
            <a:ext cx="7467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Bismuth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Bi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83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208.98038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271.3 °C (544.45 °K, 520.33997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1560.0 °C (1833.15 °K, 2840.0 °F) </a:t>
            </a:r>
            <a:endParaRPr lang="en-US" altLang="en-US"/>
          </a:p>
        </p:txBody>
      </p:sp>
      <p:sp>
        <p:nvSpPr>
          <p:cNvPr id="97289" name="Rectangle 9">
            <a:hlinkClick r:id="rId5"/>
          </p:cNvPr>
          <p:cNvSpPr>
            <a:spLocks noChangeAspect="1" noChangeArrowheads="1"/>
          </p:cNvSpPr>
          <p:nvPr/>
        </p:nvSpPr>
        <p:spPr bwMode="auto">
          <a:xfrm>
            <a:off x="273050" y="215900"/>
            <a:ext cx="822325" cy="1108075"/>
          </a:xfrm>
          <a:prstGeom prst="rect">
            <a:avLst/>
          </a:prstGeom>
          <a:gradFill rotWithShape="1">
            <a:gsLst>
              <a:gs pos="0">
                <a:srgbClr val="FFCCCC"/>
              </a:gs>
              <a:gs pos="100000">
                <a:srgbClr val="FF9966"/>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83</a:t>
            </a:r>
          </a:p>
          <a:p>
            <a:pPr algn="ctr"/>
            <a:r>
              <a:rPr lang="en-US" sz="3600" b="1">
                <a:latin typeface="Arial" charset="0"/>
              </a:rPr>
              <a:t>Bi</a:t>
            </a:r>
          </a:p>
          <a:p>
            <a:pPr algn="ctr"/>
            <a:r>
              <a:rPr lang="en-US" sz="1200">
                <a:latin typeface="Arial" charset="0"/>
              </a:rPr>
              <a:t>Bismuth</a:t>
            </a:r>
          </a:p>
        </p:txBody>
      </p:sp>
      <p:sp>
        <p:nvSpPr>
          <p:cNvPr id="97292" name="Rectangle 12"/>
          <p:cNvSpPr>
            <a:spLocks noChangeArrowheads="1"/>
          </p:cNvSpPr>
          <p:nvPr/>
        </p:nvSpPr>
        <p:spPr bwMode="auto">
          <a:xfrm>
            <a:off x="1839913" y="4979988"/>
            <a:ext cx="5800725"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Bismuth?</a:t>
            </a:r>
          </a:p>
          <a:p>
            <a:pPr>
              <a:spcBef>
                <a:spcPct val="50000"/>
              </a:spcBef>
            </a:pPr>
            <a:r>
              <a:rPr lang="en-US" sz="1400">
                <a:latin typeface="Arial" charset="0"/>
              </a:rPr>
              <a:t>White crystalline metal with a pink tinge, belongs to group 15. Most diamagnetic of all metals and has the lowest thermal conductivity of all the elements except mercury. Lead-free bismuth compounds are used in cosmetics and medical procedures. Burns in the air and produces a blue flame. In 1753, C.G. Junine first demonstrated that it was different from lead.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9830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98309" name="Rectangle 5"/>
          <p:cNvSpPr>
            <a:spLocks noChangeArrowheads="1"/>
          </p:cNvSpPr>
          <p:nvPr/>
        </p:nvSpPr>
        <p:spPr bwMode="auto">
          <a:xfrm>
            <a:off x="549275" y="2554288"/>
            <a:ext cx="69342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Polonium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Po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84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(209.0)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254.0 °C (527.15 °K, 489.2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962.0 °C (1235.15 °K, 1763.6 °F) </a:t>
            </a:r>
            <a:br>
              <a:rPr lang="en-US" altLang="en-US">
                <a:latin typeface="Arial" charset="0"/>
                <a:cs typeface="Arial" charset="0"/>
              </a:rPr>
            </a:br>
            <a:endParaRPr lang="en-US" altLang="en-US"/>
          </a:p>
        </p:txBody>
      </p:sp>
      <p:sp>
        <p:nvSpPr>
          <p:cNvPr id="98314" name="Rectangle 10">
            <a:hlinkClick r:id="rId5"/>
          </p:cNvPr>
          <p:cNvSpPr>
            <a:spLocks noChangeAspect="1" noChangeArrowheads="1"/>
          </p:cNvSpPr>
          <p:nvPr/>
        </p:nvSpPr>
        <p:spPr bwMode="auto">
          <a:xfrm>
            <a:off x="274638" y="217488"/>
            <a:ext cx="822325" cy="1108075"/>
          </a:xfrm>
          <a:prstGeom prst="rect">
            <a:avLst/>
          </a:prstGeom>
          <a:gradFill rotWithShape="1">
            <a:gsLst>
              <a:gs pos="0">
                <a:srgbClr val="FF9933"/>
              </a:gs>
              <a:gs pos="100000">
                <a:srgbClr val="FF33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84</a:t>
            </a:r>
          </a:p>
          <a:p>
            <a:pPr algn="ctr"/>
            <a:r>
              <a:rPr lang="en-US" sz="3600" b="1">
                <a:latin typeface="Arial" charset="0"/>
              </a:rPr>
              <a:t>Po</a:t>
            </a:r>
          </a:p>
          <a:p>
            <a:pPr algn="ctr"/>
            <a:r>
              <a:rPr lang="en-US" sz="1200">
                <a:latin typeface="Arial" charset="0"/>
              </a:rPr>
              <a:t>Polonium</a:t>
            </a:r>
          </a:p>
        </p:txBody>
      </p:sp>
      <p:sp>
        <p:nvSpPr>
          <p:cNvPr id="98317" name="Rectangle 13"/>
          <p:cNvSpPr>
            <a:spLocks noChangeArrowheads="1"/>
          </p:cNvSpPr>
          <p:nvPr/>
        </p:nvSpPr>
        <p:spPr bwMode="auto">
          <a:xfrm>
            <a:off x="2155825" y="5059363"/>
            <a:ext cx="4572000"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Polonium?</a:t>
            </a:r>
          </a:p>
          <a:p>
            <a:pPr>
              <a:spcBef>
                <a:spcPct val="50000"/>
              </a:spcBef>
            </a:pPr>
            <a:r>
              <a:rPr lang="en-US" sz="1400">
                <a:latin typeface="Arial" charset="0"/>
              </a:rPr>
              <a:t>Rare radioactive metallic element, belongs to group 16 of the periodic table. Over 30 known isotopes exist, the most of all elements. Po-209 has a half-life of 103 years. Possible uses in heating spacecraft. Discovered by Marie Curie in 1898 in a sample of pitchblende.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9933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99333" name="Rectangle 5"/>
          <p:cNvSpPr>
            <a:spLocks noChangeArrowheads="1"/>
          </p:cNvSpPr>
          <p:nvPr/>
        </p:nvSpPr>
        <p:spPr bwMode="auto">
          <a:xfrm>
            <a:off x="549275" y="2555875"/>
            <a:ext cx="66294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Astatine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At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85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(210.0)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302.0 °C (575.15 °K, 575.6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337.0 °C (610.15 °K, 638.6 °F) </a:t>
            </a:r>
            <a:br>
              <a:rPr lang="en-US" altLang="en-US">
                <a:latin typeface="Arial" charset="0"/>
                <a:cs typeface="Arial" charset="0"/>
              </a:rPr>
            </a:br>
            <a:endParaRPr lang="en-US" altLang="en-US"/>
          </a:p>
        </p:txBody>
      </p:sp>
      <p:sp>
        <p:nvSpPr>
          <p:cNvPr id="99338" name="Rectangle 10">
            <a:hlinkClick r:id="rId5"/>
          </p:cNvPr>
          <p:cNvSpPr>
            <a:spLocks noChangeAspect="1" noChangeArrowheads="1"/>
          </p:cNvSpPr>
          <p:nvPr/>
        </p:nvSpPr>
        <p:spPr bwMode="auto">
          <a:xfrm>
            <a:off x="276225" y="217488"/>
            <a:ext cx="822325" cy="1108075"/>
          </a:xfrm>
          <a:prstGeom prst="rect">
            <a:avLst/>
          </a:prstGeom>
          <a:gradFill rotWithShape="1">
            <a:gsLst>
              <a:gs pos="0">
                <a:srgbClr val="996633"/>
              </a:gs>
              <a:gs pos="100000">
                <a:srgbClr val="6633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85</a:t>
            </a:r>
          </a:p>
          <a:p>
            <a:pPr algn="ctr"/>
            <a:r>
              <a:rPr lang="en-US" sz="3600" b="1">
                <a:latin typeface="Arial" charset="0"/>
              </a:rPr>
              <a:t>At</a:t>
            </a:r>
          </a:p>
          <a:p>
            <a:pPr algn="ctr"/>
            <a:r>
              <a:rPr lang="en-US" sz="1200">
                <a:latin typeface="Arial" charset="0"/>
              </a:rPr>
              <a:t>Astatine</a:t>
            </a:r>
          </a:p>
        </p:txBody>
      </p:sp>
      <p:sp>
        <p:nvSpPr>
          <p:cNvPr id="99341" name="Rectangle 13"/>
          <p:cNvSpPr>
            <a:spLocks noChangeArrowheads="1"/>
          </p:cNvSpPr>
          <p:nvPr/>
        </p:nvSpPr>
        <p:spPr bwMode="auto">
          <a:xfrm>
            <a:off x="2286000" y="4981575"/>
            <a:ext cx="4572000" cy="168751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Astatine?</a:t>
            </a:r>
          </a:p>
          <a:p>
            <a:pPr>
              <a:spcBef>
                <a:spcPct val="50000"/>
              </a:spcBef>
            </a:pPr>
            <a:r>
              <a:rPr lang="en-US" sz="1400">
                <a:latin typeface="Arial" charset="0"/>
              </a:rPr>
              <a:t>Radioactive halogen element. Occurs naturally from uranium and thorium decay. At least 20 known isotopes. At-210, the most stable, has a half-life of 8.3 hours. Synthesized by nuclear bombardment in 1940 by D.R. Corson, K.R. MacKenzie and E. Segre at the University of California.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4" name="Rectangle 12">
            <a:hlinkClick r:id="rId2"/>
          </p:cNvPr>
          <p:cNvSpPr>
            <a:spLocks noChangeAspect="1" noChangeArrowheads="1"/>
          </p:cNvSpPr>
          <p:nvPr/>
        </p:nvSpPr>
        <p:spPr bwMode="auto">
          <a:xfrm>
            <a:off x="279400" y="220663"/>
            <a:ext cx="822325" cy="1108075"/>
          </a:xfrm>
          <a:prstGeom prst="rect">
            <a:avLst/>
          </a:prstGeom>
          <a:gradFill rotWithShape="1">
            <a:gsLst>
              <a:gs pos="0">
                <a:srgbClr val="FFFF99"/>
              </a:gs>
              <a:gs pos="100000">
                <a:srgbClr val="FFFF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86</a:t>
            </a:r>
          </a:p>
          <a:p>
            <a:pPr algn="ctr"/>
            <a:r>
              <a:rPr lang="en-US" sz="3600" b="1">
                <a:latin typeface="Arial" charset="0"/>
              </a:rPr>
              <a:t>Rn</a:t>
            </a:r>
          </a:p>
          <a:p>
            <a:pPr algn="ctr"/>
            <a:r>
              <a:rPr lang="en-US" sz="1200">
                <a:latin typeface="Arial" charset="0"/>
              </a:rPr>
              <a:t>Radon</a:t>
            </a:r>
          </a:p>
        </p:txBody>
      </p:sp>
      <p:sp>
        <p:nvSpPr>
          <p:cNvPr id="100354" name="AutoShape 2">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00355" name="Picture 3"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100357" name="Rectangle 5"/>
          <p:cNvSpPr>
            <a:spLocks noChangeArrowheads="1"/>
          </p:cNvSpPr>
          <p:nvPr/>
        </p:nvSpPr>
        <p:spPr bwMode="auto">
          <a:xfrm>
            <a:off x="547688" y="2554288"/>
            <a:ext cx="67056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Radon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Rn</a:t>
            </a:r>
          </a:p>
          <a:p>
            <a:r>
              <a:rPr lang="en-US" altLang="en-US" b="1">
                <a:latin typeface="Arial" charset="0"/>
                <a:cs typeface="Arial" charset="0"/>
              </a:rPr>
              <a:t>Atomic Number:</a:t>
            </a:r>
            <a:r>
              <a:rPr lang="en-US" altLang="en-US">
                <a:latin typeface="Arial" charset="0"/>
                <a:cs typeface="Arial" charset="0"/>
              </a:rPr>
              <a:t> 86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(222.0)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-71.0 °C (202.15 °K, -95.8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-61.8 °C (211.35 °K, -79.24 °F) </a:t>
            </a:r>
            <a:br>
              <a:rPr lang="en-US" altLang="en-US">
                <a:latin typeface="Arial" charset="0"/>
                <a:cs typeface="Arial" charset="0"/>
              </a:rPr>
            </a:br>
            <a:endParaRPr lang="en-US" altLang="en-US"/>
          </a:p>
        </p:txBody>
      </p:sp>
      <p:sp>
        <p:nvSpPr>
          <p:cNvPr id="100358" name="Oval 6">
            <a:hlinkClick r:id="rId6" action="ppaction://hlinksldjump"/>
          </p:cNvPr>
          <p:cNvSpPr>
            <a:spLocks noChangeArrowheads="1"/>
          </p:cNvSpPr>
          <p:nvPr/>
        </p:nvSpPr>
        <p:spPr bwMode="auto">
          <a:xfrm>
            <a:off x="811213" y="4962525"/>
            <a:ext cx="233362" cy="233363"/>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100366" name="Rectangle 14"/>
          <p:cNvSpPr>
            <a:spLocks noChangeArrowheads="1"/>
          </p:cNvSpPr>
          <p:nvPr/>
        </p:nvSpPr>
        <p:spPr bwMode="auto">
          <a:xfrm>
            <a:off x="1528763" y="4981575"/>
            <a:ext cx="6153150" cy="168751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Radon?</a:t>
            </a:r>
          </a:p>
          <a:p>
            <a:pPr>
              <a:spcBef>
                <a:spcPct val="50000"/>
              </a:spcBef>
            </a:pPr>
            <a:r>
              <a:rPr lang="en-US" sz="1400">
                <a:latin typeface="Arial" charset="0"/>
              </a:rPr>
              <a:t>Colorless radioactive gaseous element, belongs to the noble gases. Of the twenty known isotopes, the most stable is Rn-222 with a half-life of 3.8 days. Formed by the radioactive decay of Radium-226. Radon itself decays into polonium. Used in radiotherapy. As a noble gas, it is effectively inert, though radon fluoride has been synthesized. First isolated in 1908 by Ramsey and Gray.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 calcmode="lin" valueType="num">
                                      <p:cBhvr>
                                        <p:cTn id="7" dur="500" fill="hold"/>
                                        <p:tgtEl>
                                          <p:spTgt spid="100358"/>
                                        </p:tgtEl>
                                        <p:attrNameLst>
                                          <p:attrName>ppt_w</p:attrName>
                                        </p:attrNameLst>
                                      </p:cBhvr>
                                      <p:tavLst>
                                        <p:tav tm="0">
                                          <p:val>
                                            <p:fltVal val="0"/>
                                          </p:val>
                                        </p:tav>
                                        <p:tav tm="100000">
                                          <p:val>
                                            <p:strVal val="#ppt_w"/>
                                          </p:val>
                                        </p:tav>
                                      </p:tavLst>
                                    </p:anim>
                                    <p:anim calcmode="lin" valueType="num">
                                      <p:cBhvr>
                                        <p:cTn id="8" dur="500" fill="hold"/>
                                        <p:tgtEl>
                                          <p:spTgt spid="100358"/>
                                        </p:tgtEl>
                                        <p:attrNameLst>
                                          <p:attrName>ppt_h</p:attrName>
                                        </p:attrNameLst>
                                      </p:cBhvr>
                                      <p:tavLst>
                                        <p:tav tm="0">
                                          <p:val>
                                            <p:fltVal val="0"/>
                                          </p:val>
                                        </p:tav>
                                        <p:tav tm="100000">
                                          <p:val>
                                            <p:strVal val="#ppt_h"/>
                                          </p:val>
                                        </p:tav>
                                      </p:tavLst>
                                    </p:anim>
                                    <p:animEffect transition="in" filter="fade">
                                      <p:cBhvr>
                                        <p:cTn id="9"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0137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01381" name="Rectangle 5"/>
          <p:cNvSpPr>
            <a:spLocks noChangeArrowheads="1"/>
          </p:cNvSpPr>
          <p:nvPr/>
        </p:nvSpPr>
        <p:spPr bwMode="auto">
          <a:xfrm>
            <a:off x="547688" y="2552700"/>
            <a:ext cx="6934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Francium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Fr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87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(223.0)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27.0 °C (300.15 °K, 80.6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677.0 °C (950.15 °K, 1250.6 °F) </a:t>
            </a:r>
            <a:endParaRPr lang="en-US" altLang="en-US"/>
          </a:p>
        </p:txBody>
      </p:sp>
      <p:sp>
        <p:nvSpPr>
          <p:cNvPr id="101385" name="Rectangle 9" descr="Lithium">
            <a:hlinkClick r:id="rId5"/>
          </p:cNvPr>
          <p:cNvSpPr>
            <a:spLocks noChangeAspect="1" noChangeArrowheads="1"/>
          </p:cNvSpPr>
          <p:nvPr/>
        </p:nvSpPr>
        <p:spPr bwMode="auto">
          <a:xfrm>
            <a:off x="277813" y="220663"/>
            <a:ext cx="822325" cy="1108075"/>
          </a:xfrm>
          <a:prstGeom prst="rect">
            <a:avLst/>
          </a:prstGeom>
          <a:gradFill rotWithShape="1">
            <a:gsLst>
              <a:gs pos="0">
                <a:srgbClr val="FF0000"/>
              </a:gs>
              <a:gs pos="100000">
                <a:srgbClr val="CC00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87</a:t>
            </a:r>
          </a:p>
          <a:p>
            <a:pPr algn="ctr"/>
            <a:r>
              <a:rPr lang="en-US" sz="3600" b="1">
                <a:latin typeface="Arial" charset="0"/>
              </a:rPr>
              <a:t>Fr</a:t>
            </a:r>
          </a:p>
          <a:p>
            <a:pPr algn="ctr"/>
            <a:r>
              <a:rPr lang="en-US" sz="1200">
                <a:latin typeface="Arial" charset="0"/>
              </a:rPr>
              <a:t>Francium</a:t>
            </a:r>
          </a:p>
        </p:txBody>
      </p:sp>
      <p:sp>
        <p:nvSpPr>
          <p:cNvPr id="101388" name="Rectangle 12"/>
          <p:cNvSpPr>
            <a:spLocks noChangeArrowheads="1"/>
          </p:cNvSpPr>
          <p:nvPr/>
        </p:nvSpPr>
        <p:spPr bwMode="auto">
          <a:xfrm>
            <a:off x="2051050" y="5019675"/>
            <a:ext cx="4572000"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Francium?</a:t>
            </a:r>
          </a:p>
          <a:p>
            <a:pPr>
              <a:spcBef>
                <a:spcPct val="50000"/>
              </a:spcBef>
            </a:pPr>
            <a:r>
              <a:rPr lang="en-US" sz="1400">
                <a:latin typeface="Arial" charset="0"/>
              </a:rPr>
              <a:t>Radioactive element, belongs to group 1 of the periodic table. Found in uranium and thorium ores. The 22 known isotopes are all radioactive, with the most stable being Fr-223. Its existence was confirmed in 1939 by Marguerite Perey.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0240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02405" name="Rectangle 5"/>
          <p:cNvSpPr>
            <a:spLocks noChangeArrowheads="1"/>
          </p:cNvSpPr>
          <p:nvPr/>
        </p:nvSpPr>
        <p:spPr bwMode="auto">
          <a:xfrm>
            <a:off x="549275" y="2549525"/>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Radium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Ra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88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(226.0)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700.0 °C (973.15 °K, 1292.0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1737.0 °C (2010.15 °K, 3158.6 °F) </a:t>
            </a:r>
            <a:endParaRPr lang="en-US" altLang="en-US"/>
          </a:p>
        </p:txBody>
      </p:sp>
      <p:sp>
        <p:nvSpPr>
          <p:cNvPr id="102406" name="Oval 6">
            <a:hlinkClick r:id="rId5" action="ppaction://hlinksldjump"/>
          </p:cNvPr>
          <p:cNvSpPr>
            <a:spLocks noChangeArrowheads="1"/>
          </p:cNvSpPr>
          <p:nvPr/>
        </p:nvSpPr>
        <p:spPr bwMode="auto">
          <a:xfrm>
            <a:off x="890588" y="4870450"/>
            <a:ext cx="233362" cy="233363"/>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102410" name="Rectangle 10">
            <a:hlinkClick r:id="rId6"/>
          </p:cNvPr>
          <p:cNvSpPr>
            <a:spLocks noChangeAspect="1" noChangeArrowheads="1"/>
          </p:cNvSpPr>
          <p:nvPr/>
        </p:nvSpPr>
        <p:spPr bwMode="auto">
          <a:xfrm>
            <a:off x="277813" y="219075"/>
            <a:ext cx="822325" cy="1108075"/>
          </a:xfrm>
          <a:prstGeom prst="rect">
            <a:avLst/>
          </a:prstGeom>
          <a:gradFill rotWithShape="1">
            <a:gsLst>
              <a:gs pos="0">
                <a:srgbClr val="FFCCFF"/>
              </a:gs>
              <a:gs pos="100000">
                <a:srgbClr val="FF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88</a:t>
            </a:r>
          </a:p>
          <a:p>
            <a:pPr algn="ctr"/>
            <a:r>
              <a:rPr lang="en-US" sz="3600" b="1">
                <a:latin typeface="Arial" charset="0"/>
              </a:rPr>
              <a:t>Ra</a:t>
            </a:r>
          </a:p>
          <a:p>
            <a:pPr algn="ctr"/>
            <a:r>
              <a:rPr lang="en-US" sz="1200">
                <a:latin typeface="Arial" charset="0"/>
              </a:rPr>
              <a:t>Radium</a:t>
            </a:r>
          </a:p>
        </p:txBody>
      </p:sp>
      <p:sp>
        <p:nvSpPr>
          <p:cNvPr id="102413" name="Rectangle 13"/>
          <p:cNvSpPr>
            <a:spLocks noChangeArrowheads="1"/>
          </p:cNvSpPr>
          <p:nvPr/>
        </p:nvSpPr>
        <p:spPr bwMode="auto">
          <a:xfrm>
            <a:off x="2038350" y="5070475"/>
            <a:ext cx="4572000" cy="126206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Radium?</a:t>
            </a:r>
          </a:p>
          <a:p>
            <a:pPr>
              <a:spcBef>
                <a:spcPct val="50000"/>
              </a:spcBef>
            </a:pPr>
            <a:r>
              <a:rPr lang="en-US" sz="1400">
                <a:latin typeface="Arial" charset="0"/>
              </a:rPr>
              <a:t>Radioactive metallic element, belongs to group 2 of the periodic table. Most stable isotope, Ra-226 has a half-life of 1602 years, which decays into radon. Isolated from pitchblende in 1898 Marie and Pierre Curie.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2406"/>
                                        </p:tgtEl>
                                        <p:attrNameLst>
                                          <p:attrName>style.visibility</p:attrName>
                                        </p:attrNameLst>
                                      </p:cBhvr>
                                      <p:to>
                                        <p:strVal val="visible"/>
                                      </p:to>
                                    </p:set>
                                    <p:anim calcmode="lin" valueType="num">
                                      <p:cBhvr>
                                        <p:cTn id="7" dur="500" fill="hold"/>
                                        <p:tgtEl>
                                          <p:spTgt spid="102406"/>
                                        </p:tgtEl>
                                        <p:attrNameLst>
                                          <p:attrName>ppt_w</p:attrName>
                                        </p:attrNameLst>
                                      </p:cBhvr>
                                      <p:tavLst>
                                        <p:tav tm="0">
                                          <p:val>
                                            <p:fltVal val="0"/>
                                          </p:val>
                                        </p:tav>
                                        <p:tav tm="100000">
                                          <p:val>
                                            <p:strVal val="#ppt_w"/>
                                          </p:val>
                                        </p:tav>
                                      </p:tavLst>
                                    </p:anim>
                                    <p:anim calcmode="lin" valueType="num">
                                      <p:cBhvr>
                                        <p:cTn id="8" dur="500" fill="hold"/>
                                        <p:tgtEl>
                                          <p:spTgt spid="102406"/>
                                        </p:tgtEl>
                                        <p:attrNameLst>
                                          <p:attrName>ppt_h</p:attrName>
                                        </p:attrNameLst>
                                      </p:cBhvr>
                                      <p:tavLst>
                                        <p:tav tm="0">
                                          <p:val>
                                            <p:fltVal val="0"/>
                                          </p:val>
                                        </p:tav>
                                        <p:tav tm="100000">
                                          <p:val>
                                            <p:strVal val="#ppt_h"/>
                                          </p:val>
                                        </p:tav>
                                      </p:tavLst>
                                    </p:anim>
                                    <p:animEffect transition="in" filter="fade">
                                      <p:cBhvr>
                                        <p:cTn id="9" dur="5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228600" y="152400"/>
            <a:ext cx="7772400" cy="762000"/>
          </a:xfrm>
        </p:spPr>
        <p:txBody>
          <a:bodyPr/>
          <a:lstStyle/>
          <a:p>
            <a:r>
              <a:rPr lang="en-US" sz="3600"/>
              <a:t>Electron Filling in Periodic Table</a:t>
            </a:r>
          </a:p>
        </p:txBody>
      </p:sp>
      <p:sp>
        <p:nvSpPr>
          <p:cNvPr id="241667" name="Rectangle 3"/>
          <p:cNvSpPr>
            <a:spLocks noChangeArrowheads="1"/>
          </p:cNvSpPr>
          <p:nvPr/>
        </p:nvSpPr>
        <p:spPr bwMode="auto">
          <a:xfrm>
            <a:off x="1295400" y="1981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668" name="Rectangle 4"/>
          <p:cNvSpPr>
            <a:spLocks noChangeArrowheads="1"/>
          </p:cNvSpPr>
          <p:nvPr/>
        </p:nvSpPr>
        <p:spPr bwMode="auto">
          <a:xfrm>
            <a:off x="7391400" y="1143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669" name="Rectangle 5"/>
          <p:cNvSpPr>
            <a:spLocks noChangeArrowheads="1"/>
          </p:cNvSpPr>
          <p:nvPr/>
        </p:nvSpPr>
        <p:spPr bwMode="auto">
          <a:xfrm>
            <a:off x="7772400" y="11430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1670" name="Rectangle 6"/>
          <p:cNvSpPr>
            <a:spLocks noChangeArrowheads="1"/>
          </p:cNvSpPr>
          <p:nvPr/>
        </p:nvSpPr>
        <p:spPr bwMode="auto">
          <a:xfrm>
            <a:off x="6248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71" name="Rectangle 7"/>
          <p:cNvSpPr>
            <a:spLocks noChangeArrowheads="1"/>
          </p:cNvSpPr>
          <p:nvPr/>
        </p:nvSpPr>
        <p:spPr bwMode="auto">
          <a:xfrm>
            <a:off x="6629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72" name="Rectangle 8"/>
          <p:cNvSpPr>
            <a:spLocks noChangeArrowheads="1"/>
          </p:cNvSpPr>
          <p:nvPr/>
        </p:nvSpPr>
        <p:spPr bwMode="auto">
          <a:xfrm>
            <a:off x="7010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73" name="Rectangle 9"/>
          <p:cNvSpPr>
            <a:spLocks noChangeArrowheads="1"/>
          </p:cNvSpPr>
          <p:nvPr/>
        </p:nvSpPr>
        <p:spPr bwMode="auto">
          <a:xfrm>
            <a:off x="7391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74" name="Rectangle 10"/>
          <p:cNvSpPr>
            <a:spLocks noChangeArrowheads="1"/>
          </p:cNvSpPr>
          <p:nvPr/>
        </p:nvSpPr>
        <p:spPr bwMode="auto">
          <a:xfrm>
            <a:off x="7772400" y="19812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1675" name="Rectangle 11"/>
          <p:cNvSpPr>
            <a:spLocks noChangeArrowheads="1"/>
          </p:cNvSpPr>
          <p:nvPr/>
        </p:nvSpPr>
        <p:spPr bwMode="auto">
          <a:xfrm>
            <a:off x="1295400" y="25146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676" name="Rectangle 12"/>
          <p:cNvSpPr>
            <a:spLocks noChangeArrowheads="1"/>
          </p:cNvSpPr>
          <p:nvPr/>
        </p:nvSpPr>
        <p:spPr bwMode="auto">
          <a:xfrm>
            <a:off x="5867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77" name="Rectangle 13"/>
          <p:cNvSpPr>
            <a:spLocks noChangeArrowheads="1"/>
          </p:cNvSpPr>
          <p:nvPr/>
        </p:nvSpPr>
        <p:spPr bwMode="auto">
          <a:xfrm>
            <a:off x="1676400" y="1981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678" name="Rectangle 14"/>
          <p:cNvSpPr>
            <a:spLocks noChangeArrowheads="1"/>
          </p:cNvSpPr>
          <p:nvPr/>
        </p:nvSpPr>
        <p:spPr bwMode="auto">
          <a:xfrm>
            <a:off x="1295400" y="1447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679" name="Rectangle 15"/>
          <p:cNvSpPr>
            <a:spLocks noChangeArrowheads="1"/>
          </p:cNvSpPr>
          <p:nvPr/>
        </p:nvSpPr>
        <p:spPr bwMode="auto">
          <a:xfrm>
            <a:off x="5867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80" name="Rectangle 16"/>
          <p:cNvSpPr>
            <a:spLocks noChangeArrowheads="1"/>
          </p:cNvSpPr>
          <p:nvPr/>
        </p:nvSpPr>
        <p:spPr bwMode="auto">
          <a:xfrm>
            <a:off x="6248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81" name="Rectangle 17"/>
          <p:cNvSpPr>
            <a:spLocks noChangeArrowheads="1"/>
          </p:cNvSpPr>
          <p:nvPr/>
        </p:nvSpPr>
        <p:spPr bwMode="auto">
          <a:xfrm>
            <a:off x="6629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82" name="Rectangle 18"/>
          <p:cNvSpPr>
            <a:spLocks noChangeArrowheads="1"/>
          </p:cNvSpPr>
          <p:nvPr/>
        </p:nvSpPr>
        <p:spPr bwMode="auto">
          <a:xfrm>
            <a:off x="7010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83" name="Rectangle 19"/>
          <p:cNvSpPr>
            <a:spLocks noChangeArrowheads="1"/>
          </p:cNvSpPr>
          <p:nvPr/>
        </p:nvSpPr>
        <p:spPr bwMode="auto">
          <a:xfrm>
            <a:off x="7391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84" name="Rectangle 20"/>
          <p:cNvSpPr>
            <a:spLocks noChangeArrowheads="1"/>
          </p:cNvSpPr>
          <p:nvPr/>
        </p:nvSpPr>
        <p:spPr bwMode="auto">
          <a:xfrm>
            <a:off x="7772400" y="25146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1685" name="Rectangle 21"/>
          <p:cNvSpPr>
            <a:spLocks noChangeArrowheads="1"/>
          </p:cNvSpPr>
          <p:nvPr/>
        </p:nvSpPr>
        <p:spPr bwMode="auto">
          <a:xfrm>
            <a:off x="1295400" y="3048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686" name="Rectangle 22"/>
          <p:cNvSpPr>
            <a:spLocks noChangeArrowheads="1"/>
          </p:cNvSpPr>
          <p:nvPr/>
        </p:nvSpPr>
        <p:spPr bwMode="auto">
          <a:xfrm>
            <a:off x="1676400" y="3048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687" name="Rectangle 23"/>
          <p:cNvSpPr>
            <a:spLocks noChangeArrowheads="1"/>
          </p:cNvSpPr>
          <p:nvPr/>
        </p:nvSpPr>
        <p:spPr bwMode="auto">
          <a:xfrm>
            <a:off x="2057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688" name="Rectangle 24"/>
          <p:cNvSpPr>
            <a:spLocks noChangeArrowheads="1"/>
          </p:cNvSpPr>
          <p:nvPr/>
        </p:nvSpPr>
        <p:spPr bwMode="auto">
          <a:xfrm>
            <a:off x="2438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689" name="Rectangle 25"/>
          <p:cNvSpPr>
            <a:spLocks noChangeArrowheads="1"/>
          </p:cNvSpPr>
          <p:nvPr/>
        </p:nvSpPr>
        <p:spPr bwMode="auto">
          <a:xfrm>
            <a:off x="2819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690" name="Rectangle 26"/>
          <p:cNvSpPr>
            <a:spLocks noChangeArrowheads="1"/>
          </p:cNvSpPr>
          <p:nvPr/>
        </p:nvSpPr>
        <p:spPr bwMode="auto">
          <a:xfrm>
            <a:off x="3200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691" name="Rectangle 27"/>
          <p:cNvSpPr>
            <a:spLocks noChangeArrowheads="1"/>
          </p:cNvSpPr>
          <p:nvPr/>
        </p:nvSpPr>
        <p:spPr bwMode="auto">
          <a:xfrm>
            <a:off x="3581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692" name="Rectangle 28"/>
          <p:cNvSpPr>
            <a:spLocks noChangeArrowheads="1"/>
          </p:cNvSpPr>
          <p:nvPr/>
        </p:nvSpPr>
        <p:spPr bwMode="auto">
          <a:xfrm>
            <a:off x="3962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693" name="Rectangle 29"/>
          <p:cNvSpPr>
            <a:spLocks noChangeArrowheads="1"/>
          </p:cNvSpPr>
          <p:nvPr/>
        </p:nvSpPr>
        <p:spPr bwMode="auto">
          <a:xfrm>
            <a:off x="4343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694" name="Rectangle 30"/>
          <p:cNvSpPr>
            <a:spLocks noChangeArrowheads="1"/>
          </p:cNvSpPr>
          <p:nvPr/>
        </p:nvSpPr>
        <p:spPr bwMode="auto">
          <a:xfrm>
            <a:off x="4724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695" name="Rectangle 31"/>
          <p:cNvSpPr>
            <a:spLocks noChangeArrowheads="1"/>
          </p:cNvSpPr>
          <p:nvPr/>
        </p:nvSpPr>
        <p:spPr bwMode="auto">
          <a:xfrm>
            <a:off x="5105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696" name="Rectangle 32"/>
          <p:cNvSpPr>
            <a:spLocks noChangeArrowheads="1"/>
          </p:cNvSpPr>
          <p:nvPr/>
        </p:nvSpPr>
        <p:spPr bwMode="auto">
          <a:xfrm>
            <a:off x="5486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697" name="Rectangle 33"/>
          <p:cNvSpPr>
            <a:spLocks noChangeArrowheads="1"/>
          </p:cNvSpPr>
          <p:nvPr/>
        </p:nvSpPr>
        <p:spPr bwMode="auto">
          <a:xfrm>
            <a:off x="5867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98" name="Rectangle 34"/>
          <p:cNvSpPr>
            <a:spLocks noChangeArrowheads="1"/>
          </p:cNvSpPr>
          <p:nvPr/>
        </p:nvSpPr>
        <p:spPr bwMode="auto">
          <a:xfrm>
            <a:off x="6248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699" name="Rectangle 35"/>
          <p:cNvSpPr>
            <a:spLocks noChangeArrowheads="1"/>
          </p:cNvSpPr>
          <p:nvPr/>
        </p:nvSpPr>
        <p:spPr bwMode="auto">
          <a:xfrm>
            <a:off x="6629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00" name="Rectangle 36"/>
          <p:cNvSpPr>
            <a:spLocks noChangeArrowheads="1"/>
          </p:cNvSpPr>
          <p:nvPr/>
        </p:nvSpPr>
        <p:spPr bwMode="auto">
          <a:xfrm>
            <a:off x="7010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01" name="Rectangle 37"/>
          <p:cNvSpPr>
            <a:spLocks noChangeArrowheads="1"/>
          </p:cNvSpPr>
          <p:nvPr/>
        </p:nvSpPr>
        <p:spPr bwMode="auto">
          <a:xfrm>
            <a:off x="7391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02" name="Rectangle 38"/>
          <p:cNvSpPr>
            <a:spLocks noChangeArrowheads="1"/>
          </p:cNvSpPr>
          <p:nvPr/>
        </p:nvSpPr>
        <p:spPr bwMode="auto">
          <a:xfrm>
            <a:off x="7772400" y="30480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1703" name="Rectangle 39"/>
          <p:cNvSpPr>
            <a:spLocks noChangeArrowheads="1"/>
          </p:cNvSpPr>
          <p:nvPr/>
        </p:nvSpPr>
        <p:spPr bwMode="auto">
          <a:xfrm>
            <a:off x="1295400" y="35814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704" name="Rectangle 40"/>
          <p:cNvSpPr>
            <a:spLocks noChangeArrowheads="1"/>
          </p:cNvSpPr>
          <p:nvPr/>
        </p:nvSpPr>
        <p:spPr bwMode="auto">
          <a:xfrm>
            <a:off x="1676400" y="35814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705" name="Rectangle 41"/>
          <p:cNvSpPr>
            <a:spLocks noChangeArrowheads="1"/>
          </p:cNvSpPr>
          <p:nvPr/>
        </p:nvSpPr>
        <p:spPr bwMode="auto">
          <a:xfrm>
            <a:off x="2057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06" name="Rectangle 42"/>
          <p:cNvSpPr>
            <a:spLocks noChangeArrowheads="1"/>
          </p:cNvSpPr>
          <p:nvPr/>
        </p:nvSpPr>
        <p:spPr bwMode="auto">
          <a:xfrm>
            <a:off x="2438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07" name="Rectangle 43"/>
          <p:cNvSpPr>
            <a:spLocks noChangeArrowheads="1"/>
          </p:cNvSpPr>
          <p:nvPr/>
        </p:nvSpPr>
        <p:spPr bwMode="auto">
          <a:xfrm>
            <a:off x="2819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08" name="Rectangle 44"/>
          <p:cNvSpPr>
            <a:spLocks noChangeArrowheads="1"/>
          </p:cNvSpPr>
          <p:nvPr/>
        </p:nvSpPr>
        <p:spPr bwMode="auto">
          <a:xfrm>
            <a:off x="3200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09" name="Rectangle 45"/>
          <p:cNvSpPr>
            <a:spLocks noChangeArrowheads="1"/>
          </p:cNvSpPr>
          <p:nvPr/>
        </p:nvSpPr>
        <p:spPr bwMode="auto">
          <a:xfrm>
            <a:off x="3581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10" name="Rectangle 46"/>
          <p:cNvSpPr>
            <a:spLocks noChangeArrowheads="1"/>
          </p:cNvSpPr>
          <p:nvPr/>
        </p:nvSpPr>
        <p:spPr bwMode="auto">
          <a:xfrm>
            <a:off x="3962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11" name="Rectangle 47"/>
          <p:cNvSpPr>
            <a:spLocks noChangeArrowheads="1"/>
          </p:cNvSpPr>
          <p:nvPr/>
        </p:nvSpPr>
        <p:spPr bwMode="auto">
          <a:xfrm>
            <a:off x="4343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12" name="Rectangle 48"/>
          <p:cNvSpPr>
            <a:spLocks noChangeArrowheads="1"/>
          </p:cNvSpPr>
          <p:nvPr/>
        </p:nvSpPr>
        <p:spPr bwMode="auto">
          <a:xfrm>
            <a:off x="4724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13" name="Rectangle 49"/>
          <p:cNvSpPr>
            <a:spLocks noChangeArrowheads="1"/>
          </p:cNvSpPr>
          <p:nvPr/>
        </p:nvSpPr>
        <p:spPr bwMode="auto">
          <a:xfrm>
            <a:off x="5105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14" name="Rectangle 50"/>
          <p:cNvSpPr>
            <a:spLocks noChangeArrowheads="1"/>
          </p:cNvSpPr>
          <p:nvPr/>
        </p:nvSpPr>
        <p:spPr bwMode="auto">
          <a:xfrm>
            <a:off x="5486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15" name="Rectangle 51"/>
          <p:cNvSpPr>
            <a:spLocks noChangeArrowheads="1"/>
          </p:cNvSpPr>
          <p:nvPr/>
        </p:nvSpPr>
        <p:spPr bwMode="auto">
          <a:xfrm>
            <a:off x="5867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16" name="Rectangle 52"/>
          <p:cNvSpPr>
            <a:spLocks noChangeArrowheads="1"/>
          </p:cNvSpPr>
          <p:nvPr/>
        </p:nvSpPr>
        <p:spPr bwMode="auto">
          <a:xfrm>
            <a:off x="6248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17" name="Rectangle 53"/>
          <p:cNvSpPr>
            <a:spLocks noChangeArrowheads="1"/>
          </p:cNvSpPr>
          <p:nvPr/>
        </p:nvSpPr>
        <p:spPr bwMode="auto">
          <a:xfrm>
            <a:off x="6629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18" name="Rectangle 54"/>
          <p:cNvSpPr>
            <a:spLocks noChangeArrowheads="1"/>
          </p:cNvSpPr>
          <p:nvPr/>
        </p:nvSpPr>
        <p:spPr bwMode="auto">
          <a:xfrm>
            <a:off x="7010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19" name="Rectangle 55"/>
          <p:cNvSpPr>
            <a:spLocks noChangeArrowheads="1"/>
          </p:cNvSpPr>
          <p:nvPr/>
        </p:nvSpPr>
        <p:spPr bwMode="auto">
          <a:xfrm>
            <a:off x="7391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20" name="Rectangle 56"/>
          <p:cNvSpPr>
            <a:spLocks noChangeArrowheads="1"/>
          </p:cNvSpPr>
          <p:nvPr/>
        </p:nvSpPr>
        <p:spPr bwMode="auto">
          <a:xfrm>
            <a:off x="7772400" y="35814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1721" name="Rectangle 57"/>
          <p:cNvSpPr>
            <a:spLocks noChangeArrowheads="1"/>
          </p:cNvSpPr>
          <p:nvPr/>
        </p:nvSpPr>
        <p:spPr bwMode="auto">
          <a:xfrm>
            <a:off x="1295400" y="4114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722" name="Rectangle 58"/>
          <p:cNvSpPr>
            <a:spLocks noChangeArrowheads="1"/>
          </p:cNvSpPr>
          <p:nvPr/>
        </p:nvSpPr>
        <p:spPr bwMode="auto">
          <a:xfrm>
            <a:off x="1676400" y="4114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723" name="Rectangle 59"/>
          <p:cNvSpPr>
            <a:spLocks noChangeArrowheads="1"/>
          </p:cNvSpPr>
          <p:nvPr/>
        </p:nvSpPr>
        <p:spPr bwMode="auto">
          <a:xfrm>
            <a:off x="2057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1724" name="Rectangle 60"/>
          <p:cNvSpPr>
            <a:spLocks noChangeArrowheads="1"/>
          </p:cNvSpPr>
          <p:nvPr/>
        </p:nvSpPr>
        <p:spPr bwMode="auto">
          <a:xfrm>
            <a:off x="2438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25" name="Rectangle 61"/>
          <p:cNvSpPr>
            <a:spLocks noChangeArrowheads="1"/>
          </p:cNvSpPr>
          <p:nvPr/>
        </p:nvSpPr>
        <p:spPr bwMode="auto">
          <a:xfrm>
            <a:off x="2819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26" name="Rectangle 62"/>
          <p:cNvSpPr>
            <a:spLocks noChangeArrowheads="1"/>
          </p:cNvSpPr>
          <p:nvPr/>
        </p:nvSpPr>
        <p:spPr bwMode="auto">
          <a:xfrm>
            <a:off x="3200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27" name="Rectangle 63"/>
          <p:cNvSpPr>
            <a:spLocks noChangeArrowheads="1"/>
          </p:cNvSpPr>
          <p:nvPr/>
        </p:nvSpPr>
        <p:spPr bwMode="auto">
          <a:xfrm>
            <a:off x="3581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28" name="Rectangle 64"/>
          <p:cNvSpPr>
            <a:spLocks noChangeArrowheads="1"/>
          </p:cNvSpPr>
          <p:nvPr/>
        </p:nvSpPr>
        <p:spPr bwMode="auto">
          <a:xfrm>
            <a:off x="3962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29" name="Rectangle 65"/>
          <p:cNvSpPr>
            <a:spLocks noChangeArrowheads="1"/>
          </p:cNvSpPr>
          <p:nvPr/>
        </p:nvSpPr>
        <p:spPr bwMode="auto">
          <a:xfrm>
            <a:off x="4343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30" name="Rectangle 66"/>
          <p:cNvSpPr>
            <a:spLocks noChangeArrowheads="1"/>
          </p:cNvSpPr>
          <p:nvPr/>
        </p:nvSpPr>
        <p:spPr bwMode="auto">
          <a:xfrm>
            <a:off x="4724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31" name="Rectangle 67"/>
          <p:cNvSpPr>
            <a:spLocks noChangeArrowheads="1"/>
          </p:cNvSpPr>
          <p:nvPr/>
        </p:nvSpPr>
        <p:spPr bwMode="auto">
          <a:xfrm>
            <a:off x="5105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32" name="Rectangle 68"/>
          <p:cNvSpPr>
            <a:spLocks noChangeArrowheads="1"/>
          </p:cNvSpPr>
          <p:nvPr/>
        </p:nvSpPr>
        <p:spPr bwMode="auto">
          <a:xfrm>
            <a:off x="5486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33" name="Rectangle 69"/>
          <p:cNvSpPr>
            <a:spLocks noChangeArrowheads="1"/>
          </p:cNvSpPr>
          <p:nvPr/>
        </p:nvSpPr>
        <p:spPr bwMode="auto">
          <a:xfrm>
            <a:off x="5867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34" name="Rectangle 70"/>
          <p:cNvSpPr>
            <a:spLocks noChangeArrowheads="1"/>
          </p:cNvSpPr>
          <p:nvPr/>
        </p:nvSpPr>
        <p:spPr bwMode="auto">
          <a:xfrm>
            <a:off x="6248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35" name="Rectangle 71"/>
          <p:cNvSpPr>
            <a:spLocks noChangeArrowheads="1"/>
          </p:cNvSpPr>
          <p:nvPr/>
        </p:nvSpPr>
        <p:spPr bwMode="auto">
          <a:xfrm>
            <a:off x="6629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36" name="Rectangle 72"/>
          <p:cNvSpPr>
            <a:spLocks noChangeArrowheads="1"/>
          </p:cNvSpPr>
          <p:nvPr/>
        </p:nvSpPr>
        <p:spPr bwMode="auto">
          <a:xfrm>
            <a:off x="7010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37" name="Rectangle 73"/>
          <p:cNvSpPr>
            <a:spLocks noChangeArrowheads="1"/>
          </p:cNvSpPr>
          <p:nvPr/>
        </p:nvSpPr>
        <p:spPr bwMode="auto">
          <a:xfrm>
            <a:off x="7391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1738" name="Rectangle 74"/>
          <p:cNvSpPr>
            <a:spLocks noChangeArrowheads="1"/>
          </p:cNvSpPr>
          <p:nvPr/>
        </p:nvSpPr>
        <p:spPr bwMode="auto">
          <a:xfrm>
            <a:off x="7772400" y="41148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1739" name="Rectangle 75"/>
          <p:cNvSpPr>
            <a:spLocks noChangeArrowheads="1"/>
          </p:cNvSpPr>
          <p:nvPr/>
        </p:nvSpPr>
        <p:spPr bwMode="auto">
          <a:xfrm>
            <a:off x="1295400" y="4648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740" name="Rectangle 76"/>
          <p:cNvSpPr>
            <a:spLocks noChangeArrowheads="1"/>
          </p:cNvSpPr>
          <p:nvPr/>
        </p:nvSpPr>
        <p:spPr bwMode="auto">
          <a:xfrm>
            <a:off x="1676400" y="4648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741" name="Rectangle 77"/>
          <p:cNvSpPr>
            <a:spLocks noChangeArrowheads="1"/>
          </p:cNvSpPr>
          <p:nvPr/>
        </p:nvSpPr>
        <p:spPr bwMode="auto">
          <a:xfrm>
            <a:off x="2057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1742" name="Rectangle 78"/>
          <p:cNvSpPr>
            <a:spLocks noChangeArrowheads="1"/>
          </p:cNvSpPr>
          <p:nvPr/>
        </p:nvSpPr>
        <p:spPr bwMode="auto">
          <a:xfrm>
            <a:off x="2438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43" name="Rectangle 79"/>
          <p:cNvSpPr>
            <a:spLocks noChangeArrowheads="1"/>
          </p:cNvSpPr>
          <p:nvPr/>
        </p:nvSpPr>
        <p:spPr bwMode="auto">
          <a:xfrm>
            <a:off x="2819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44" name="Rectangle 80"/>
          <p:cNvSpPr>
            <a:spLocks noChangeArrowheads="1"/>
          </p:cNvSpPr>
          <p:nvPr/>
        </p:nvSpPr>
        <p:spPr bwMode="auto">
          <a:xfrm>
            <a:off x="3200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45" name="Rectangle 81"/>
          <p:cNvSpPr>
            <a:spLocks noChangeArrowheads="1"/>
          </p:cNvSpPr>
          <p:nvPr/>
        </p:nvSpPr>
        <p:spPr bwMode="auto">
          <a:xfrm>
            <a:off x="3581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46" name="Rectangle 82"/>
          <p:cNvSpPr>
            <a:spLocks noChangeArrowheads="1"/>
          </p:cNvSpPr>
          <p:nvPr/>
        </p:nvSpPr>
        <p:spPr bwMode="auto">
          <a:xfrm>
            <a:off x="3962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47" name="Rectangle 83"/>
          <p:cNvSpPr>
            <a:spLocks noChangeArrowheads="1"/>
          </p:cNvSpPr>
          <p:nvPr/>
        </p:nvSpPr>
        <p:spPr bwMode="auto">
          <a:xfrm>
            <a:off x="4343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1748" name="Rectangle 84"/>
          <p:cNvSpPr>
            <a:spLocks noChangeArrowheads="1"/>
          </p:cNvSpPr>
          <p:nvPr/>
        </p:nvSpPr>
        <p:spPr bwMode="auto">
          <a:xfrm>
            <a:off x="1676400" y="25146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1749" name="Rectangle 85"/>
          <p:cNvSpPr>
            <a:spLocks noChangeArrowheads="1"/>
          </p:cNvSpPr>
          <p:nvPr/>
        </p:nvSpPr>
        <p:spPr bwMode="auto">
          <a:xfrm>
            <a:off x="2819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50" name="Rectangle 86"/>
          <p:cNvSpPr>
            <a:spLocks noChangeArrowheads="1"/>
          </p:cNvSpPr>
          <p:nvPr/>
        </p:nvSpPr>
        <p:spPr bwMode="auto">
          <a:xfrm>
            <a:off x="3200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51" name="Rectangle 87"/>
          <p:cNvSpPr>
            <a:spLocks noChangeArrowheads="1"/>
          </p:cNvSpPr>
          <p:nvPr/>
        </p:nvSpPr>
        <p:spPr bwMode="auto">
          <a:xfrm>
            <a:off x="3581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52" name="Rectangle 88"/>
          <p:cNvSpPr>
            <a:spLocks noChangeArrowheads="1"/>
          </p:cNvSpPr>
          <p:nvPr/>
        </p:nvSpPr>
        <p:spPr bwMode="auto">
          <a:xfrm>
            <a:off x="3962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53" name="Rectangle 89"/>
          <p:cNvSpPr>
            <a:spLocks noChangeArrowheads="1"/>
          </p:cNvSpPr>
          <p:nvPr/>
        </p:nvSpPr>
        <p:spPr bwMode="auto">
          <a:xfrm>
            <a:off x="4343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54" name="Rectangle 90"/>
          <p:cNvSpPr>
            <a:spLocks noChangeArrowheads="1"/>
          </p:cNvSpPr>
          <p:nvPr/>
        </p:nvSpPr>
        <p:spPr bwMode="auto">
          <a:xfrm>
            <a:off x="4724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55" name="Rectangle 91"/>
          <p:cNvSpPr>
            <a:spLocks noChangeArrowheads="1"/>
          </p:cNvSpPr>
          <p:nvPr/>
        </p:nvSpPr>
        <p:spPr bwMode="auto">
          <a:xfrm>
            <a:off x="5105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56" name="Rectangle 92"/>
          <p:cNvSpPr>
            <a:spLocks noChangeArrowheads="1"/>
          </p:cNvSpPr>
          <p:nvPr/>
        </p:nvSpPr>
        <p:spPr bwMode="auto">
          <a:xfrm>
            <a:off x="5486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57" name="Rectangle 93"/>
          <p:cNvSpPr>
            <a:spLocks noChangeArrowheads="1"/>
          </p:cNvSpPr>
          <p:nvPr/>
        </p:nvSpPr>
        <p:spPr bwMode="auto">
          <a:xfrm>
            <a:off x="5867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58" name="Rectangle 94"/>
          <p:cNvSpPr>
            <a:spLocks noChangeArrowheads="1"/>
          </p:cNvSpPr>
          <p:nvPr/>
        </p:nvSpPr>
        <p:spPr bwMode="auto">
          <a:xfrm>
            <a:off x="6248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59" name="Rectangle 95"/>
          <p:cNvSpPr>
            <a:spLocks noChangeArrowheads="1"/>
          </p:cNvSpPr>
          <p:nvPr/>
        </p:nvSpPr>
        <p:spPr bwMode="auto">
          <a:xfrm>
            <a:off x="6629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60" name="Rectangle 96"/>
          <p:cNvSpPr>
            <a:spLocks noChangeArrowheads="1"/>
          </p:cNvSpPr>
          <p:nvPr/>
        </p:nvSpPr>
        <p:spPr bwMode="auto">
          <a:xfrm>
            <a:off x="7010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61" name="Rectangle 97"/>
          <p:cNvSpPr>
            <a:spLocks noChangeArrowheads="1"/>
          </p:cNvSpPr>
          <p:nvPr/>
        </p:nvSpPr>
        <p:spPr bwMode="auto">
          <a:xfrm>
            <a:off x="7391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62" name="Rectangle 98"/>
          <p:cNvSpPr>
            <a:spLocks noChangeArrowheads="1"/>
          </p:cNvSpPr>
          <p:nvPr/>
        </p:nvSpPr>
        <p:spPr bwMode="auto">
          <a:xfrm>
            <a:off x="7772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63" name="Rectangle 99"/>
          <p:cNvSpPr>
            <a:spLocks noChangeArrowheads="1"/>
          </p:cNvSpPr>
          <p:nvPr/>
        </p:nvSpPr>
        <p:spPr bwMode="auto">
          <a:xfrm>
            <a:off x="2819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64" name="Rectangle 100"/>
          <p:cNvSpPr>
            <a:spLocks noChangeArrowheads="1"/>
          </p:cNvSpPr>
          <p:nvPr/>
        </p:nvSpPr>
        <p:spPr bwMode="auto">
          <a:xfrm>
            <a:off x="3200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65" name="Rectangle 101"/>
          <p:cNvSpPr>
            <a:spLocks noChangeArrowheads="1"/>
          </p:cNvSpPr>
          <p:nvPr/>
        </p:nvSpPr>
        <p:spPr bwMode="auto">
          <a:xfrm>
            <a:off x="3581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66" name="Rectangle 102"/>
          <p:cNvSpPr>
            <a:spLocks noChangeArrowheads="1"/>
          </p:cNvSpPr>
          <p:nvPr/>
        </p:nvSpPr>
        <p:spPr bwMode="auto">
          <a:xfrm>
            <a:off x="3962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67" name="Rectangle 103"/>
          <p:cNvSpPr>
            <a:spLocks noChangeArrowheads="1"/>
          </p:cNvSpPr>
          <p:nvPr/>
        </p:nvSpPr>
        <p:spPr bwMode="auto">
          <a:xfrm>
            <a:off x="4343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68" name="Rectangle 104"/>
          <p:cNvSpPr>
            <a:spLocks noChangeArrowheads="1"/>
          </p:cNvSpPr>
          <p:nvPr/>
        </p:nvSpPr>
        <p:spPr bwMode="auto">
          <a:xfrm>
            <a:off x="4724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69" name="Rectangle 105"/>
          <p:cNvSpPr>
            <a:spLocks noChangeArrowheads="1"/>
          </p:cNvSpPr>
          <p:nvPr/>
        </p:nvSpPr>
        <p:spPr bwMode="auto">
          <a:xfrm>
            <a:off x="5105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70" name="Rectangle 106"/>
          <p:cNvSpPr>
            <a:spLocks noChangeArrowheads="1"/>
          </p:cNvSpPr>
          <p:nvPr/>
        </p:nvSpPr>
        <p:spPr bwMode="auto">
          <a:xfrm>
            <a:off x="5486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71" name="Rectangle 107"/>
          <p:cNvSpPr>
            <a:spLocks noChangeArrowheads="1"/>
          </p:cNvSpPr>
          <p:nvPr/>
        </p:nvSpPr>
        <p:spPr bwMode="auto">
          <a:xfrm>
            <a:off x="5867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72" name="Rectangle 108"/>
          <p:cNvSpPr>
            <a:spLocks noChangeArrowheads="1"/>
          </p:cNvSpPr>
          <p:nvPr/>
        </p:nvSpPr>
        <p:spPr bwMode="auto">
          <a:xfrm>
            <a:off x="6248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73" name="Rectangle 109"/>
          <p:cNvSpPr>
            <a:spLocks noChangeArrowheads="1"/>
          </p:cNvSpPr>
          <p:nvPr/>
        </p:nvSpPr>
        <p:spPr bwMode="auto">
          <a:xfrm>
            <a:off x="6629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74" name="Rectangle 110"/>
          <p:cNvSpPr>
            <a:spLocks noChangeArrowheads="1"/>
          </p:cNvSpPr>
          <p:nvPr/>
        </p:nvSpPr>
        <p:spPr bwMode="auto">
          <a:xfrm>
            <a:off x="7010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75" name="Rectangle 111"/>
          <p:cNvSpPr>
            <a:spLocks noChangeArrowheads="1"/>
          </p:cNvSpPr>
          <p:nvPr/>
        </p:nvSpPr>
        <p:spPr bwMode="auto">
          <a:xfrm>
            <a:off x="7391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76" name="Rectangle 112"/>
          <p:cNvSpPr>
            <a:spLocks noChangeArrowheads="1"/>
          </p:cNvSpPr>
          <p:nvPr/>
        </p:nvSpPr>
        <p:spPr bwMode="auto">
          <a:xfrm>
            <a:off x="7772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1777" name="Rectangle 113"/>
          <p:cNvSpPr>
            <a:spLocks noChangeArrowheads="1"/>
          </p:cNvSpPr>
          <p:nvPr/>
        </p:nvSpPr>
        <p:spPr bwMode="auto">
          <a:xfrm>
            <a:off x="2438400" y="5638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1778" name="Rectangle 114"/>
          <p:cNvSpPr>
            <a:spLocks noChangeArrowheads="1"/>
          </p:cNvSpPr>
          <p:nvPr/>
        </p:nvSpPr>
        <p:spPr bwMode="auto">
          <a:xfrm>
            <a:off x="2438400" y="6172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1779" name="AutoShape 115"/>
          <p:cNvSpPr>
            <a:spLocks/>
          </p:cNvSpPr>
          <p:nvPr/>
        </p:nvSpPr>
        <p:spPr bwMode="auto">
          <a:xfrm rot="-5400000">
            <a:off x="1562100" y="876300"/>
            <a:ext cx="228600" cy="762000"/>
          </a:xfrm>
          <a:prstGeom prst="rightBrace">
            <a:avLst>
              <a:gd name="adj1" fmla="val 27778"/>
              <a:gd name="adj2" fmla="val 50000"/>
            </a:avLst>
          </a:prstGeom>
          <a:noFill/>
          <a:ln w="9525">
            <a:solidFill>
              <a:schemeClr val="tx1"/>
            </a:solidFill>
            <a:round/>
            <a:headEnd/>
            <a:tailEnd/>
          </a:ln>
          <a:effectLst/>
        </p:spPr>
        <p:txBody>
          <a:bodyPr wrap="none" anchor="ctr"/>
          <a:lstStyle/>
          <a:p>
            <a:endParaRPr lang="en-IE"/>
          </a:p>
        </p:txBody>
      </p:sp>
      <p:sp>
        <p:nvSpPr>
          <p:cNvPr id="241780" name="AutoShape 116"/>
          <p:cNvSpPr>
            <a:spLocks/>
          </p:cNvSpPr>
          <p:nvPr/>
        </p:nvSpPr>
        <p:spPr bwMode="auto">
          <a:xfrm rot="-5400000">
            <a:off x="3886200" y="1066800"/>
            <a:ext cx="152400" cy="3657600"/>
          </a:xfrm>
          <a:prstGeom prst="rightBrace">
            <a:avLst>
              <a:gd name="adj1" fmla="val 200000"/>
              <a:gd name="adj2" fmla="val 50000"/>
            </a:avLst>
          </a:prstGeom>
          <a:noFill/>
          <a:ln w="9525">
            <a:solidFill>
              <a:schemeClr val="tx1"/>
            </a:solidFill>
            <a:round/>
            <a:headEnd/>
            <a:tailEnd/>
          </a:ln>
          <a:effectLst/>
        </p:spPr>
        <p:txBody>
          <a:bodyPr wrap="none" anchor="ctr"/>
          <a:lstStyle/>
          <a:p>
            <a:endParaRPr lang="en-IE"/>
          </a:p>
        </p:txBody>
      </p:sp>
      <p:sp>
        <p:nvSpPr>
          <p:cNvPr id="241781" name="Line 117"/>
          <p:cNvSpPr>
            <a:spLocks noChangeShapeType="1"/>
          </p:cNvSpPr>
          <p:nvPr/>
        </p:nvSpPr>
        <p:spPr bwMode="auto">
          <a:xfrm flipV="1">
            <a:off x="2057400" y="1447800"/>
            <a:ext cx="0" cy="457200"/>
          </a:xfrm>
          <a:prstGeom prst="line">
            <a:avLst/>
          </a:prstGeom>
          <a:noFill/>
          <a:ln w="9525" cap="rnd">
            <a:solidFill>
              <a:schemeClr val="tx1"/>
            </a:solidFill>
            <a:prstDash val="sysDot"/>
            <a:round/>
            <a:headEnd/>
            <a:tailEnd/>
          </a:ln>
          <a:effectLst/>
        </p:spPr>
        <p:txBody>
          <a:bodyPr/>
          <a:lstStyle/>
          <a:p>
            <a:endParaRPr lang="en-IE"/>
          </a:p>
        </p:txBody>
      </p:sp>
      <p:sp>
        <p:nvSpPr>
          <p:cNvPr id="241782" name="AutoShape 118"/>
          <p:cNvSpPr>
            <a:spLocks/>
          </p:cNvSpPr>
          <p:nvPr/>
        </p:nvSpPr>
        <p:spPr bwMode="auto">
          <a:xfrm rot="-5400000">
            <a:off x="6934200" y="685800"/>
            <a:ext cx="152400" cy="2286000"/>
          </a:xfrm>
          <a:prstGeom prst="rightBrace">
            <a:avLst>
              <a:gd name="adj1" fmla="val 125000"/>
              <a:gd name="adj2" fmla="val 50000"/>
            </a:avLst>
          </a:prstGeom>
          <a:noFill/>
          <a:ln w="9525">
            <a:solidFill>
              <a:schemeClr val="tx1"/>
            </a:solidFill>
            <a:round/>
            <a:headEnd/>
            <a:tailEnd/>
          </a:ln>
          <a:effectLst/>
        </p:spPr>
        <p:txBody>
          <a:bodyPr wrap="none" anchor="ctr"/>
          <a:lstStyle/>
          <a:p>
            <a:endParaRPr lang="en-IE"/>
          </a:p>
        </p:txBody>
      </p:sp>
      <p:sp>
        <p:nvSpPr>
          <p:cNvPr id="241783" name="AutoShape 119"/>
          <p:cNvSpPr>
            <a:spLocks/>
          </p:cNvSpPr>
          <p:nvPr/>
        </p:nvSpPr>
        <p:spPr bwMode="auto">
          <a:xfrm rot="-5400000">
            <a:off x="7658100" y="571500"/>
            <a:ext cx="228600" cy="762000"/>
          </a:xfrm>
          <a:prstGeom prst="rightBrace">
            <a:avLst>
              <a:gd name="adj1" fmla="val 27778"/>
              <a:gd name="adj2" fmla="val 50000"/>
            </a:avLst>
          </a:prstGeom>
          <a:noFill/>
          <a:ln w="9525">
            <a:solidFill>
              <a:schemeClr val="tx1"/>
            </a:solidFill>
            <a:round/>
            <a:headEnd/>
            <a:tailEnd/>
          </a:ln>
          <a:effectLst/>
        </p:spPr>
        <p:txBody>
          <a:bodyPr wrap="none" anchor="ctr"/>
          <a:lstStyle/>
          <a:p>
            <a:endParaRPr lang="en-IE"/>
          </a:p>
        </p:txBody>
      </p:sp>
      <p:sp>
        <p:nvSpPr>
          <p:cNvPr id="241784" name="Text Box 120"/>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41785" name="Text Box 121"/>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41786" name="Text Box 122"/>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41787" name="Text Box 123"/>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41788" name="Text Box 124"/>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41789" name="Text Box 125"/>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41790" name="Text Box 126"/>
          <p:cNvSpPr txBox="1">
            <a:spLocks noChangeArrowheads="1"/>
          </p:cNvSpPr>
          <p:nvPr/>
        </p:nvSpPr>
        <p:spPr bwMode="auto">
          <a:xfrm>
            <a:off x="974725" y="4757738"/>
            <a:ext cx="268288" cy="274637"/>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41791" name="Text Box 127"/>
          <p:cNvSpPr txBox="1">
            <a:spLocks noChangeArrowheads="1"/>
          </p:cNvSpPr>
          <p:nvPr/>
        </p:nvSpPr>
        <p:spPr bwMode="auto">
          <a:xfrm>
            <a:off x="1568450" y="849313"/>
            <a:ext cx="282575" cy="304800"/>
          </a:xfrm>
          <a:prstGeom prst="rect">
            <a:avLst/>
          </a:prstGeom>
          <a:noFill/>
          <a:ln w="9525">
            <a:noFill/>
            <a:miter lim="800000"/>
            <a:headEnd/>
            <a:tailEnd/>
          </a:ln>
          <a:effectLst/>
        </p:spPr>
        <p:txBody>
          <a:bodyPr wrap="none">
            <a:spAutoFit/>
          </a:bodyPr>
          <a:lstStyle/>
          <a:p>
            <a:r>
              <a:rPr lang="en-US" sz="1400" b="1" i="1">
                <a:latin typeface="Arial" charset="0"/>
              </a:rPr>
              <a:t>s</a:t>
            </a:r>
          </a:p>
        </p:txBody>
      </p:sp>
      <p:sp>
        <p:nvSpPr>
          <p:cNvPr id="241792" name="Text Box 128"/>
          <p:cNvSpPr txBox="1">
            <a:spLocks noChangeArrowheads="1"/>
          </p:cNvSpPr>
          <p:nvPr/>
        </p:nvSpPr>
        <p:spPr bwMode="auto">
          <a:xfrm>
            <a:off x="3846513" y="2525713"/>
            <a:ext cx="292100" cy="304800"/>
          </a:xfrm>
          <a:prstGeom prst="rect">
            <a:avLst/>
          </a:prstGeom>
          <a:noFill/>
          <a:ln w="9525">
            <a:noFill/>
            <a:miter lim="800000"/>
            <a:headEnd/>
            <a:tailEnd/>
          </a:ln>
          <a:effectLst/>
        </p:spPr>
        <p:txBody>
          <a:bodyPr wrap="none">
            <a:spAutoFit/>
          </a:bodyPr>
          <a:lstStyle/>
          <a:p>
            <a:r>
              <a:rPr lang="en-US" sz="1400" b="1" i="1">
                <a:latin typeface="Arial" charset="0"/>
              </a:rPr>
              <a:t>d</a:t>
            </a:r>
          </a:p>
        </p:txBody>
      </p:sp>
      <p:sp>
        <p:nvSpPr>
          <p:cNvPr id="241793" name="Text Box 129"/>
          <p:cNvSpPr txBox="1">
            <a:spLocks noChangeArrowheads="1"/>
          </p:cNvSpPr>
          <p:nvPr/>
        </p:nvSpPr>
        <p:spPr bwMode="auto">
          <a:xfrm>
            <a:off x="6894513" y="1458913"/>
            <a:ext cx="292100" cy="304800"/>
          </a:xfrm>
          <a:prstGeom prst="rect">
            <a:avLst/>
          </a:prstGeom>
          <a:noFill/>
          <a:ln w="9525">
            <a:noFill/>
            <a:miter lim="800000"/>
            <a:headEnd/>
            <a:tailEnd/>
          </a:ln>
          <a:effectLst/>
        </p:spPr>
        <p:txBody>
          <a:bodyPr wrap="none">
            <a:spAutoFit/>
          </a:bodyPr>
          <a:lstStyle/>
          <a:p>
            <a:r>
              <a:rPr lang="en-US" sz="1400" b="1" i="1">
                <a:latin typeface="Arial" charset="0"/>
              </a:rPr>
              <a:t>p</a:t>
            </a:r>
          </a:p>
        </p:txBody>
      </p:sp>
      <p:sp>
        <p:nvSpPr>
          <p:cNvPr id="241794" name="Text Box 130"/>
          <p:cNvSpPr txBox="1">
            <a:spLocks noChangeArrowheads="1"/>
          </p:cNvSpPr>
          <p:nvPr/>
        </p:nvSpPr>
        <p:spPr bwMode="auto">
          <a:xfrm>
            <a:off x="7664450" y="544513"/>
            <a:ext cx="282575" cy="304800"/>
          </a:xfrm>
          <a:prstGeom prst="rect">
            <a:avLst/>
          </a:prstGeom>
          <a:noFill/>
          <a:ln w="9525">
            <a:noFill/>
            <a:miter lim="800000"/>
            <a:headEnd/>
            <a:tailEnd/>
          </a:ln>
          <a:effectLst/>
        </p:spPr>
        <p:txBody>
          <a:bodyPr wrap="none">
            <a:spAutoFit/>
          </a:bodyPr>
          <a:lstStyle/>
          <a:p>
            <a:r>
              <a:rPr lang="en-US" sz="1400" b="1" i="1">
                <a:latin typeface="Arial" charset="0"/>
              </a:rPr>
              <a:t>s</a:t>
            </a:r>
          </a:p>
        </p:txBody>
      </p:sp>
      <p:sp>
        <p:nvSpPr>
          <p:cNvPr id="241795" name="AutoShape 131"/>
          <p:cNvSpPr>
            <a:spLocks/>
          </p:cNvSpPr>
          <p:nvPr/>
        </p:nvSpPr>
        <p:spPr bwMode="auto">
          <a:xfrm rot="-5400000">
            <a:off x="5410200" y="2819400"/>
            <a:ext cx="152400" cy="5334000"/>
          </a:xfrm>
          <a:prstGeom prst="rightBrace">
            <a:avLst>
              <a:gd name="adj1" fmla="val 291667"/>
              <a:gd name="adj2" fmla="val 50000"/>
            </a:avLst>
          </a:prstGeom>
          <a:noFill/>
          <a:ln w="9525">
            <a:solidFill>
              <a:schemeClr val="tx1"/>
            </a:solidFill>
            <a:round/>
            <a:headEnd/>
            <a:tailEnd/>
          </a:ln>
          <a:effectLst/>
        </p:spPr>
        <p:txBody>
          <a:bodyPr wrap="none" anchor="ctr"/>
          <a:lstStyle/>
          <a:p>
            <a:endParaRPr lang="en-IE"/>
          </a:p>
        </p:txBody>
      </p:sp>
      <p:sp>
        <p:nvSpPr>
          <p:cNvPr id="241796" name="Text Box 132"/>
          <p:cNvSpPr txBox="1">
            <a:spLocks noChangeArrowheads="1"/>
          </p:cNvSpPr>
          <p:nvPr/>
        </p:nvSpPr>
        <p:spPr bwMode="auto">
          <a:xfrm>
            <a:off x="5394325" y="5083175"/>
            <a:ext cx="242888" cy="304800"/>
          </a:xfrm>
          <a:prstGeom prst="rect">
            <a:avLst/>
          </a:prstGeom>
          <a:noFill/>
          <a:ln w="9525">
            <a:noFill/>
            <a:miter lim="800000"/>
            <a:headEnd/>
            <a:tailEnd/>
          </a:ln>
          <a:effectLst/>
        </p:spPr>
        <p:txBody>
          <a:bodyPr wrap="none">
            <a:spAutoFit/>
          </a:bodyPr>
          <a:lstStyle/>
          <a:p>
            <a:r>
              <a:rPr lang="en-US" sz="1400" b="1" i="1">
                <a:latin typeface="Arial" charset="0"/>
              </a:rPr>
              <a:t>f</a:t>
            </a:r>
          </a:p>
        </p:txBody>
      </p:sp>
      <p:sp>
        <p:nvSpPr>
          <p:cNvPr id="241797" name="Text Box 133"/>
          <p:cNvSpPr txBox="1">
            <a:spLocks noChangeArrowheads="1"/>
          </p:cNvSpPr>
          <p:nvPr/>
        </p:nvSpPr>
        <p:spPr bwMode="auto">
          <a:xfrm>
            <a:off x="2117725" y="422275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41798" name="Text Box 134"/>
          <p:cNvSpPr txBox="1">
            <a:spLocks noChangeArrowheads="1"/>
          </p:cNvSpPr>
          <p:nvPr/>
        </p:nvSpPr>
        <p:spPr bwMode="auto">
          <a:xfrm>
            <a:off x="2117725" y="475615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41799" name="Text Box 135"/>
          <p:cNvSpPr txBox="1">
            <a:spLocks noChangeArrowheads="1"/>
          </p:cNvSpPr>
          <p:nvPr/>
        </p:nvSpPr>
        <p:spPr bwMode="auto">
          <a:xfrm>
            <a:off x="2117725" y="6357938"/>
            <a:ext cx="184150" cy="274637"/>
          </a:xfrm>
          <a:prstGeom prst="rect">
            <a:avLst/>
          </a:prstGeom>
          <a:noFill/>
          <a:ln w="9525">
            <a:noFill/>
            <a:miter lim="800000"/>
            <a:headEnd/>
            <a:tailEnd/>
          </a:ln>
          <a:effectLst/>
        </p:spPr>
        <p:txBody>
          <a:bodyPr wrap="none">
            <a:spAutoFit/>
          </a:bodyPr>
          <a:lstStyle/>
          <a:p>
            <a:endParaRPr lang="en-US" sz="1200">
              <a:latin typeface="Arial" charset="0"/>
            </a:endParaRPr>
          </a:p>
        </p:txBody>
      </p:sp>
      <p:sp>
        <p:nvSpPr>
          <p:cNvPr id="241800" name="Text Box 136"/>
          <p:cNvSpPr txBox="1">
            <a:spLocks noChangeArrowheads="1"/>
          </p:cNvSpPr>
          <p:nvPr/>
        </p:nvSpPr>
        <p:spPr bwMode="auto">
          <a:xfrm>
            <a:off x="2057400" y="632460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41801" name="Rectangle 137"/>
          <p:cNvSpPr>
            <a:spLocks noChangeArrowheads="1"/>
          </p:cNvSpPr>
          <p:nvPr/>
        </p:nvSpPr>
        <p:spPr bwMode="auto">
          <a:xfrm>
            <a:off x="2057400" y="579120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41803" name="AutoShape 139">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40" name="Rectangle 16">
            <a:hlinkClick r:id="rId2"/>
          </p:cNvPr>
          <p:cNvSpPr>
            <a:spLocks noChangeAspect="1" noChangeArrowheads="1"/>
          </p:cNvSpPr>
          <p:nvPr/>
        </p:nvSpPr>
        <p:spPr bwMode="auto">
          <a:xfrm>
            <a:off x="277813" y="214313"/>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89</a:t>
            </a:r>
          </a:p>
          <a:p>
            <a:pPr algn="ctr"/>
            <a:r>
              <a:rPr lang="en-US" sz="3600" b="1">
                <a:latin typeface="Arial" charset="0"/>
              </a:rPr>
              <a:t>Ac</a:t>
            </a:r>
          </a:p>
          <a:p>
            <a:pPr algn="ctr"/>
            <a:r>
              <a:rPr lang="en-US" sz="1200">
                <a:latin typeface="Arial" charset="0"/>
              </a:rPr>
              <a:t>Actinium</a:t>
            </a:r>
          </a:p>
        </p:txBody>
      </p:sp>
      <p:sp>
        <p:nvSpPr>
          <p:cNvPr id="103426" name="AutoShape 2">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03427" name="Picture 3"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103429" name="Rectangle 5"/>
          <p:cNvSpPr>
            <a:spLocks noChangeArrowheads="1"/>
          </p:cNvSpPr>
          <p:nvPr/>
        </p:nvSpPr>
        <p:spPr bwMode="auto">
          <a:xfrm>
            <a:off x="549275" y="2552700"/>
            <a:ext cx="70866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Actinium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Ac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89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(227.0)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1050.0 °C (1323.15 °K, 1922.0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3200.0 °C (3473.15 °K, 5792.0 °F) </a:t>
            </a:r>
            <a:br>
              <a:rPr lang="en-US" altLang="en-US">
                <a:latin typeface="Arial" charset="0"/>
                <a:cs typeface="Arial" charset="0"/>
              </a:rPr>
            </a:br>
            <a:endParaRPr lang="en-US" altLang="en-US"/>
          </a:p>
        </p:txBody>
      </p:sp>
      <p:sp>
        <p:nvSpPr>
          <p:cNvPr id="103445" name="Rectangle 21"/>
          <p:cNvSpPr>
            <a:spLocks noChangeArrowheads="1"/>
          </p:cNvSpPr>
          <p:nvPr/>
        </p:nvSpPr>
        <p:spPr bwMode="auto">
          <a:xfrm>
            <a:off x="1724025" y="5030788"/>
            <a:ext cx="5903913"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Actinium?</a:t>
            </a:r>
          </a:p>
          <a:p>
            <a:pPr>
              <a:spcBef>
                <a:spcPct val="50000"/>
              </a:spcBef>
            </a:pPr>
            <a:r>
              <a:rPr lang="en-US" sz="1400">
                <a:latin typeface="Arial" charset="0"/>
              </a:rPr>
              <a:t>Silvery radioactive metallic element, belongs to group 3 of the periodic table. The most stable isotope, Ac-227, has a half-life of 217 years. Ac-228 (half-life of 6.13 hours) also occurs in nature. There are 22 other artificial isotopes, all radioactive and having very short half-lives. Chemistry similar to lanthanum. Used as a source of alpha particles. Discovered by A. Debierne in 1899.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0445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04453" name="Rectangle 5"/>
          <p:cNvSpPr>
            <a:spLocks noChangeArrowheads="1"/>
          </p:cNvSpPr>
          <p:nvPr/>
        </p:nvSpPr>
        <p:spPr bwMode="auto">
          <a:xfrm>
            <a:off x="549275" y="2555875"/>
            <a:ext cx="70866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Thorium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Th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90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232.0381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1750.0 °C (2023.15 °K, 3182.0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4790.0 °C (5063.15 °K, 8654.0 °F) </a:t>
            </a:r>
            <a:br>
              <a:rPr lang="en-US" altLang="en-US">
                <a:latin typeface="Arial" charset="0"/>
                <a:cs typeface="Arial" charset="0"/>
              </a:rPr>
            </a:br>
            <a:endParaRPr lang="en-US" altLang="en-US"/>
          </a:p>
        </p:txBody>
      </p:sp>
      <p:sp>
        <p:nvSpPr>
          <p:cNvPr id="104459" name="Rectangle 11">
            <a:hlinkClick r:id="rId5"/>
          </p:cNvPr>
          <p:cNvSpPr>
            <a:spLocks noChangeAspect="1" noChangeArrowheads="1"/>
          </p:cNvSpPr>
          <p:nvPr/>
        </p:nvSpPr>
        <p:spPr bwMode="auto">
          <a:xfrm>
            <a:off x="277813" y="215900"/>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90</a:t>
            </a:r>
          </a:p>
          <a:p>
            <a:pPr algn="ctr"/>
            <a:r>
              <a:rPr lang="en-US" sz="3600" b="1">
                <a:latin typeface="Arial" charset="0"/>
              </a:rPr>
              <a:t>Th</a:t>
            </a:r>
          </a:p>
          <a:p>
            <a:pPr algn="ctr"/>
            <a:r>
              <a:rPr lang="en-US" sz="1200">
                <a:latin typeface="Arial" charset="0"/>
              </a:rPr>
              <a:t>Thorium</a:t>
            </a:r>
          </a:p>
        </p:txBody>
      </p:sp>
      <p:sp>
        <p:nvSpPr>
          <p:cNvPr id="104462" name="Rectangle 14"/>
          <p:cNvSpPr>
            <a:spLocks noChangeArrowheads="1"/>
          </p:cNvSpPr>
          <p:nvPr/>
        </p:nvSpPr>
        <p:spPr bwMode="auto">
          <a:xfrm>
            <a:off x="1855788" y="4979988"/>
            <a:ext cx="4572000"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Thorium?</a:t>
            </a:r>
          </a:p>
          <a:p>
            <a:pPr>
              <a:spcBef>
                <a:spcPct val="50000"/>
              </a:spcBef>
            </a:pPr>
            <a:r>
              <a:rPr lang="en-US" sz="1400">
                <a:latin typeface="Arial" charset="0"/>
              </a:rPr>
              <a:t>Grey radioactive metallic element. Belongs to actinoids. Found in monazite sand in Brazil, India and the US. Thorium-232 has a half-life of 1.39x10^10 years. Can be used as a nuclear fuel for breeder reactors. Thorium-232 captures slow neutrons and breeds uranium-233. Discovered by Jons J. Berzelius in 1829.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0547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05477" name="Rectangle 5"/>
          <p:cNvSpPr>
            <a:spLocks noChangeArrowheads="1"/>
          </p:cNvSpPr>
          <p:nvPr/>
        </p:nvSpPr>
        <p:spPr bwMode="auto">
          <a:xfrm>
            <a:off x="549275" y="2554288"/>
            <a:ext cx="70866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Protactinium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Pa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91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231.03587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1600.0 °C (1873.15 °K, 2912.0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br>
              <a:rPr lang="en-US" altLang="en-US">
                <a:latin typeface="Arial" charset="0"/>
                <a:cs typeface="Arial" charset="0"/>
              </a:rPr>
            </a:br>
            <a:endParaRPr lang="en-US" altLang="en-US"/>
          </a:p>
        </p:txBody>
      </p:sp>
      <p:sp>
        <p:nvSpPr>
          <p:cNvPr id="105483" name="Rectangle 11">
            <a:hlinkClick r:id="rId5"/>
          </p:cNvPr>
          <p:cNvSpPr>
            <a:spLocks noChangeAspect="1" noChangeArrowheads="1"/>
          </p:cNvSpPr>
          <p:nvPr/>
        </p:nvSpPr>
        <p:spPr bwMode="auto">
          <a:xfrm>
            <a:off x="276225" y="214313"/>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91</a:t>
            </a:r>
          </a:p>
          <a:p>
            <a:pPr algn="ctr"/>
            <a:r>
              <a:rPr lang="en-US" sz="3600" b="1">
                <a:latin typeface="Arial" charset="0"/>
              </a:rPr>
              <a:t>Pa</a:t>
            </a:r>
          </a:p>
          <a:p>
            <a:pPr algn="ctr"/>
            <a:r>
              <a:rPr lang="en-US" sz="1000">
                <a:latin typeface="Arial" charset="0"/>
              </a:rPr>
              <a:t>Protactinium</a:t>
            </a:r>
          </a:p>
        </p:txBody>
      </p:sp>
      <p:sp>
        <p:nvSpPr>
          <p:cNvPr id="105486" name="Rectangle 14"/>
          <p:cNvSpPr>
            <a:spLocks noChangeArrowheads="1"/>
          </p:cNvSpPr>
          <p:nvPr/>
        </p:nvSpPr>
        <p:spPr bwMode="auto">
          <a:xfrm>
            <a:off x="1920875" y="5046663"/>
            <a:ext cx="4572000"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Protactinium?</a:t>
            </a:r>
          </a:p>
          <a:p>
            <a:pPr>
              <a:spcBef>
                <a:spcPct val="50000"/>
              </a:spcBef>
            </a:pPr>
            <a:r>
              <a:rPr lang="en-US" sz="1400">
                <a:latin typeface="Arial" charset="0"/>
              </a:rPr>
              <a:t>Radioactive metallic element, belongs to the actinoids. The most stable isotope, Pa-231 has a half-life of 2.43x10</a:t>
            </a:r>
            <a:r>
              <a:rPr lang="en-US" sz="1400" baseline="30000">
                <a:latin typeface="Arial" charset="0"/>
              </a:rPr>
              <a:t>4</a:t>
            </a:r>
            <a:r>
              <a:rPr lang="en-US" sz="1400">
                <a:latin typeface="Arial" charset="0"/>
              </a:rPr>
              <a:t> years. At least 10 other radioactive isotopes are known. No practical applications are known. Discovered in 1917 by Lise Meitner and Otto Hahn.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0649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06501" name="Rectangle 5"/>
          <p:cNvSpPr>
            <a:spLocks noChangeArrowheads="1"/>
          </p:cNvSpPr>
          <p:nvPr/>
        </p:nvSpPr>
        <p:spPr bwMode="auto">
          <a:xfrm>
            <a:off x="547688" y="2552700"/>
            <a:ext cx="72390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Uranium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U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92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238.0289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1132.0 °C (1405.15 °K, 2069.6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3818.0 °C (4091.15 °K, 6904.4 °F) </a:t>
            </a:r>
            <a:endParaRPr lang="en-US" altLang="en-US"/>
          </a:p>
        </p:txBody>
      </p:sp>
      <p:sp>
        <p:nvSpPr>
          <p:cNvPr id="106506" name="Rectangle 10">
            <a:hlinkClick r:id="rId5"/>
          </p:cNvPr>
          <p:cNvSpPr>
            <a:spLocks noChangeAspect="1" noChangeArrowheads="1"/>
          </p:cNvSpPr>
          <p:nvPr/>
        </p:nvSpPr>
        <p:spPr bwMode="auto">
          <a:xfrm>
            <a:off x="277813" y="214313"/>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92</a:t>
            </a:r>
          </a:p>
          <a:p>
            <a:pPr algn="ctr"/>
            <a:r>
              <a:rPr lang="en-US" sz="3600" b="1">
                <a:latin typeface="Arial" charset="0"/>
              </a:rPr>
              <a:t>U</a:t>
            </a:r>
          </a:p>
          <a:p>
            <a:pPr algn="ctr"/>
            <a:r>
              <a:rPr lang="en-US" sz="1200">
                <a:latin typeface="Arial" charset="0"/>
              </a:rPr>
              <a:t>Uranium</a:t>
            </a:r>
          </a:p>
        </p:txBody>
      </p:sp>
      <p:sp>
        <p:nvSpPr>
          <p:cNvPr id="106509" name="Rectangle 13"/>
          <p:cNvSpPr>
            <a:spLocks noChangeArrowheads="1"/>
          </p:cNvSpPr>
          <p:nvPr/>
        </p:nvSpPr>
        <p:spPr bwMode="auto">
          <a:xfrm>
            <a:off x="2233613" y="5084763"/>
            <a:ext cx="4976812" cy="126206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Uranium?</a:t>
            </a:r>
          </a:p>
          <a:p>
            <a:pPr>
              <a:spcBef>
                <a:spcPct val="50000"/>
              </a:spcBef>
            </a:pPr>
            <a:r>
              <a:rPr lang="en-US" sz="1400">
                <a:latin typeface="Arial" charset="0"/>
              </a:rPr>
              <a:t>White radioactive metallic element belonging to the actinoids. Three natural isotopes, U-238, U-235 and U-234. Uranium-235 is used as the fuel for nuclear reactors and weapons. Discovered by Martin H. Klaproth in 1789.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0752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07525" name="Rectangle 5"/>
          <p:cNvSpPr>
            <a:spLocks noChangeArrowheads="1"/>
          </p:cNvSpPr>
          <p:nvPr/>
        </p:nvSpPr>
        <p:spPr bwMode="auto">
          <a:xfrm>
            <a:off x="547688" y="2552700"/>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Neptunium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Np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93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(237.0)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640.0 °C (913.15 °K, 1184.0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3902.0 °C (4175.15 °K, 7055.6 °F) </a:t>
            </a:r>
            <a:endParaRPr lang="en-US" altLang="en-US"/>
          </a:p>
        </p:txBody>
      </p:sp>
      <p:sp>
        <p:nvSpPr>
          <p:cNvPr id="107530" name="Rectangle 10">
            <a:hlinkClick r:id="rId5"/>
          </p:cNvPr>
          <p:cNvSpPr>
            <a:spLocks noChangeAspect="1" noChangeArrowheads="1"/>
          </p:cNvSpPr>
          <p:nvPr/>
        </p:nvSpPr>
        <p:spPr bwMode="auto">
          <a:xfrm>
            <a:off x="276225" y="214313"/>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93</a:t>
            </a:r>
          </a:p>
          <a:p>
            <a:pPr algn="ctr"/>
            <a:r>
              <a:rPr lang="en-US" sz="3600" b="1">
                <a:latin typeface="Arial" charset="0"/>
              </a:rPr>
              <a:t>Np</a:t>
            </a:r>
          </a:p>
          <a:p>
            <a:pPr algn="ctr"/>
            <a:r>
              <a:rPr lang="en-US" sz="1200">
                <a:latin typeface="Arial" charset="0"/>
              </a:rPr>
              <a:t>Neptunium</a:t>
            </a:r>
          </a:p>
        </p:txBody>
      </p:sp>
      <p:sp>
        <p:nvSpPr>
          <p:cNvPr id="107533" name="Rectangle 13"/>
          <p:cNvSpPr>
            <a:spLocks noChangeArrowheads="1"/>
          </p:cNvSpPr>
          <p:nvPr/>
        </p:nvSpPr>
        <p:spPr bwMode="auto">
          <a:xfrm>
            <a:off x="1633538" y="5078413"/>
            <a:ext cx="6126162"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Neptunium?</a:t>
            </a:r>
          </a:p>
          <a:p>
            <a:pPr>
              <a:spcBef>
                <a:spcPct val="50000"/>
              </a:spcBef>
            </a:pPr>
            <a:r>
              <a:rPr lang="en-US" sz="1400">
                <a:latin typeface="Arial" charset="0"/>
              </a:rPr>
              <a:t>Radioactive metallic transuranic element, belongs to the actinoids. Np-237, the most stable isotope, has a half-life of 2.2x10</a:t>
            </a:r>
            <a:r>
              <a:rPr lang="en-US" sz="1400" baseline="30000">
                <a:latin typeface="Arial" charset="0"/>
              </a:rPr>
              <a:t>6</a:t>
            </a:r>
            <a:r>
              <a:rPr lang="en-US" sz="1400">
                <a:latin typeface="Arial" charset="0"/>
              </a:rPr>
              <a:t> years and is a by product of nuclear reactors. The other known isotopes have mass numbers 229 through 236, and 238 through 241. Np-236 has a half-life of 5x10</a:t>
            </a:r>
            <a:r>
              <a:rPr lang="en-US" sz="1400" baseline="30000">
                <a:latin typeface="Arial" charset="0"/>
              </a:rPr>
              <a:t>3</a:t>
            </a:r>
            <a:r>
              <a:rPr lang="en-US" sz="1400">
                <a:latin typeface="Arial" charset="0"/>
              </a:rPr>
              <a:t> years. First produced by Edwin M. McMillan and P.H. Abelson in 1940.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0854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08549" name="Rectangle 5"/>
          <p:cNvSpPr>
            <a:spLocks noChangeArrowheads="1"/>
          </p:cNvSpPr>
          <p:nvPr/>
        </p:nvSpPr>
        <p:spPr bwMode="auto">
          <a:xfrm>
            <a:off x="547688" y="2552700"/>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Plutonium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Pu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94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(244.0)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639.5 °C (912.65 °K, 1183.1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3235.0 °C (3508.15 °K, 5855.0 °F) </a:t>
            </a:r>
            <a:endParaRPr lang="en-US" altLang="en-US"/>
          </a:p>
        </p:txBody>
      </p:sp>
      <p:sp>
        <p:nvSpPr>
          <p:cNvPr id="108554" name="Rectangle 10">
            <a:hlinkClick r:id="rId5"/>
          </p:cNvPr>
          <p:cNvSpPr>
            <a:spLocks noChangeAspect="1" noChangeArrowheads="1"/>
          </p:cNvSpPr>
          <p:nvPr/>
        </p:nvSpPr>
        <p:spPr bwMode="auto">
          <a:xfrm>
            <a:off x="276225" y="214313"/>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94</a:t>
            </a:r>
          </a:p>
          <a:p>
            <a:pPr algn="ctr"/>
            <a:r>
              <a:rPr lang="en-US" sz="3600" b="1">
                <a:latin typeface="Arial" charset="0"/>
              </a:rPr>
              <a:t>Pu</a:t>
            </a:r>
          </a:p>
          <a:p>
            <a:pPr algn="ctr"/>
            <a:r>
              <a:rPr lang="en-US" sz="1200">
                <a:latin typeface="Arial" charset="0"/>
              </a:rPr>
              <a:t>Plutonium</a:t>
            </a:r>
          </a:p>
        </p:txBody>
      </p:sp>
      <p:sp>
        <p:nvSpPr>
          <p:cNvPr id="108557" name="Rectangle 13"/>
          <p:cNvSpPr>
            <a:spLocks noChangeArrowheads="1"/>
          </p:cNvSpPr>
          <p:nvPr/>
        </p:nvSpPr>
        <p:spPr bwMode="auto">
          <a:xfrm>
            <a:off x="1501775" y="4954588"/>
            <a:ext cx="6896100" cy="2006600"/>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Plutonium?</a:t>
            </a:r>
          </a:p>
          <a:p>
            <a:pPr>
              <a:spcBef>
                <a:spcPct val="50000"/>
              </a:spcBef>
            </a:pPr>
            <a:r>
              <a:rPr lang="en-US" sz="1400">
                <a:latin typeface="Arial" charset="0"/>
              </a:rPr>
              <a:t>Dense silvery radioactive metallic transuranic element, belongs to the actinoids. Pu-244 is the most stable isotope with a half-life of 7.6x10</a:t>
            </a:r>
            <a:r>
              <a:rPr lang="en-US" sz="1400" baseline="30000">
                <a:latin typeface="Arial" charset="0"/>
              </a:rPr>
              <a:t>7</a:t>
            </a:r>
            <a:r>
              <a:rPr lang="en-US" sz="1400">
                <a:latin typeface="Arial" charset="0"/>
              </a:rPr>
              <a:t> years. Thirteen isotopes are known. Pu-239 is the most important, it undergoes nuclear fission with slow neutrons and is hence important to nuclear weapons and reactors. Plutonium production is monitored down to the gram to prevent military misuse. First produced by Gleen T. Seaborg, Edwin M. McMillan, J.W. Kennedy and A.C. Wahl in 1940. </a:t>
            </a:r>
          </a:p>
          <a:p>
            <a:pPr>
              <a:spcBef>
                <a:spcPct val="50000"/>
              </a:spcBef>
            </a:pPr>
            <a:endParaRPr lang="en-US" sz="1400">
              <a:latin typeface="Arial"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0957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09573" name="Rectangle 5"/>
          <p:cNvSpPr>
            <a:spLocks noChangeArrowheads="1"/>
          </p:cNvSpPr>
          <p:nvPr/>
        </p:nvSpPr>
        <p:spPr bwMode="auto">
          <a:xfrm>
            <a:off x="547688" y="2549525"/>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Americium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Am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95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(243.0)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994.0 °C (1267.15 °K, 1821.2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2607.0 °C (2880.15 °K, 4724.6 °F) </a:t>
            </a:r>
            <a:endParaRPr lang="en-US" altLang="en-US"/>
          </a:p>
        </p:txBody>
      </p:sp>
      <p:sp>
        <p:nvSpPr>
          <p:cNvPr id="109578" name="Rectangle 10">
            <a:hlinkClick r:id="rId5"/>
          </p:cNvPr>
          <p:cNvSpPr>
            <a:spLocks noChangeAspect="1" noChangeArrowheads="1"/>
          </p:cNvSpPr>
          <p:nvPr/>
        </p:nvSpPr>
        <p:spPr bwMode="auto">
          <a:xfrm>
            <a:off x="276225" y="215900"/>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95</a:t>
            </a:r>
          </a:p>
          <a:p>
            <a:pPr algn="ctr"/>
            <a:r>
              <a:rPr lang="en-US" sz="3600" b="1">
                <a:latin typeface="Arial" charset="0"/>
              </a:rPr>
              <a:t>Am</a:t>
            </a:r>
          </a:p>
          <a:p>
            <a:pPr algn="ctr"/>
            <a:r>
              <a:rPr lang="en-US" sz="1000">
                <a:latin typeface="Arial" charset="0"/>
              </a:rPr>
              <a:t>Americium</a:t>
            </a:r>
          </a:p>
        </p:txBody>
      </p:sp>
      <p:sp>
        <p:nvSpPr>
          <p:cNvPr id="109581" name="Rectangle 13"/>
          <p:cNvSpPr>
            <a:spLocks noChangeArrowheads="1"/>
          </p:cNvSpPr>
          <p:nvPr/>
        </p:nvSpPr>
        <p:spPr bwMode="auto">
          <a:xfrm>
            <a:off x="2168525" y="4992688"/>
            <a:ext cx="4572000"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Americium?</a:t>
            </a:r>
          </a:p>
          <a:p>
            <a:pPr>
              <a:spcBef>
                <a:spcPct val="50000"/>
              </a:spcBef>
            </a:pPr>
            <a:r>
              <a:rPr lang="en-US" sz="1400">
                <a:latin typeface="Arial" charset="0"/>
              </a:rPr>
              <a:t>Radioactive metallic transuranic element, belongs to the actinoids. Ten known isotopes. Am-243 is the most stable isotope, with a half-life of 7.95x10</a:t>
            </a:r>
            <a:r>
              <a:rPr lang="en-US" sz="1400" baseline="30000">
                <a:latin typeface="Arial" charset="0"/>
              </a:rPr>
              <a:t>3</a:t>
            </a:r>
            <a:r>
              <a:rPr lang="en-US" sz="1400">
                <a:latin typeface="Arial" charset="0"/>
              </a:rPr>
              <a:t> years. Discovered by Glenn T. Seaborg and associates in 1945, it was obtained by bombarding uranium-238 with alpha particles. </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1059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10597" name="Rectangle 5"/>
          <p:cNvSpPr>
            <a:spLocks noChangeArrowheads="1"/>
          </p:cNvSpPr>
          <p:nvPr/>
        </p:nvSpPr>
        <p:spPr bwMode="auto">
          <a:xfrm>
            <a:off x="547688" y="2549525"/>
            <a:ext cx="7010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Curium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Cm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96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(247.0)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1340.0 °C (1613.15 °K, 2444.0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endParaRPr lang="en-US" altLang="en-US"/>
          </a:p>
        </p:txBody>
      </p:sp>
      <p:sp>
        <p:nvSpPr>
          <p:cNvPr id="110598" name="Oval 6">
            <a:hlinkClick r:id="rId5" action="ppaction://hlinksldjump"/>
          </p:cNvPr>
          <p:cNvSpPr>
            <a:spLocks noChangeArrowheads="1"/>
          </p:cNvSpPr>
          <p:nvPr/>
        </p:nvSpPr>
        <p:spPr bwMode="auto">
          <a:xfrm>
            <a:off x="1035050" y="4922838"/>
            <a:ext cx="233363" cy="233362"/>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110603" name="Rectangle 11">
            <a:hlinkClick r:id="rId6"/>
          </p:cNvPr>
          <p:cNvSpPr>
            <a:spLocks noChangeAspect="1" noChangeArrowheads="1"/>
          </p:cNvSpPr>
          <p:nvPr/>
        </p:nvSpPr>
        <p:spPr bwMode="auto">
          <a:xfrm>
            <a:off x="277813" y="214313"/>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96</a:t>
            </a:r>
          </a:p>
          <a:p>
            <a:pPr algn="ctr"/>
            <a:r>
              <a:rPr lang="en-US" sz="3600" b="1">
                <a:latin typeface="Arial" charset="0"/>
              </a:rPr>
              <a:t>Cm</a:t>
            </a:r>
          </a:p>
          <a:p>
            <a:pPr algn="ctr"/>
            <a:r>
              <a:rPr lang="en-US" sz="1200">
                <a:latin typeface="Arial" charset="0"/>
              </a:rPr>
              <a:t>Curium</a:t>
            </a:r>
          </a:p>
        </p:txBody>
      </p:sp>
      <p:sp>
        <p:nvSpPr>
          <p:cNvPr id="110606" name="Rectangle 14"/>
          <p:cNvSpPr>
            <a:spLocks noChangeArrowheads="1"/>
          </p:cNvSpPr>
          <p:nvPr/>
        </p:nvSpPr>
        <p:spPr bwMode="auto">
          <a:xfrm>
            <a:off x="2128838" y="4954588"/>
            <a:ext cx="4572000"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Curium?</a:t>
            </a:r>
          </a:p>
          <a:p>
            <a:pPr>
              <a:spcBef>
                <a:spcPct val="50000"/>
              </a:spcBef>
            </a:pPr>
            <a:r>
              <a:rPr lang="en-US" sz="1400">
                <a:latin typeface="Arial" charset="0"/>
              </a:rPr>
              <a:t>Radioactive metallic transuranic element. Belongs to actinoid series. Nine known isotopes, Cm-247 has a half-life of 1.64x10</a:t>
            </a:r>
            <a:r>
              <a:rPr lang="en-US" sz="1400" baseline="30000">
                <a:latin typeface="Arial" charset="0"/>
              </a:rPr>
              <a:t>7</a:t>
            </a:r>
            <a:r>
              <a:rPr lang="en-US" sz="1400">
                <a:latin typeface="Arial" charset="0"/>
              </a:rPr>
              <a:t> years. First identified by Glenn T. Seaborg and associates in 1944, first produced by L.B. Werner and I. Perlman in 1947 by bombarding americium-241 with neutrons. Named for Marie Curie.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0598"/>
                                        </p:tgtEl>
                                        <p:attrNameLst>
                                          <p:attrName>style.visibility</p:attrName>
                                        </p:attrNameLst>
                                      </p:cBhvr>
                                      <p:to>
                                        <p:strVal val="visible"/>
                                      </p:to>
                                    </p:set>
                                    <p:anim calcmode="lin" valueType="num">
                                      <p:cBhvr>
                                        <p:cTn id="7" dur="500" fill="hold"/>
                                        <p:tgtEl>
                                          <p:spTgt spid="110598"/>
                                        </p:tgtEl>
                                        <p:attrNameLst>
                                          <p:attrName>ppt_w</p:attrName>
                                        </p:attrNameLst>
                                      </p:cBhvr>
                                      <p:tavLst>
                                        <p:tav tm="0">
                                          <p:val>
                                            <p:fltVal val="0"/>
                                          </p:val>
                                        </p:tav>
                                        <p:tav tm="100000">
                                          <p:val>
                                            <p:strVal val="#ppt_w"/>
                                          </p:val>
                                        </p:tav>
                                      </p:tavLst>
                                    </p:anim>
                                    <p:anim calcmode="lin" valueType="num">
                                      <p:cBhvr>
                                        <p:cTn id="8" dur="500" fill="hold"/>
                                        <p:tgtEl>
                                          <p:spTgt spid="110598"/>
                                        </p:tgtEl>
                                        <p:attrNameLst>
                                          <p:attrName>ppt_h</p:attrName>
                                        </p:attrNameLst>
                                      </p:cBhvr>
                                      <p:tavLst>
                                        <p:tav tm="0">
                                          <p:val>
                                            <p:fltVal val="0"/>
                                          </p:val>
                                        </p:tav>
                                        <p:tav tm="100000">
                                          <p:val>
                                            <p:strVal val="#ppt_h"/>
                                          </p:val>
                                        </p:tav>
                                      </p:tavLst>
                                    </p:anim>
                                    <p:animEffect transition="in" filter="fade">
                                      <p:cBhvr>
                                        <p:cTn id="9"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8"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1161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11621" name="Rectangle 5"/>
          <p:cNvSpPr>
            <a:spLocks noChangeArrowheads="1"/>
          </p:cNvSpPr>
          <p:nvPr/>
        </p:nvSpPr>
        <p:spPr bwMode="auto">
          <a:xfrm>
            <a:off x="549275" y="2549525"/>
            <a:ext cx="4648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Berkelium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Bk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97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(247.0)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endParaRPr lang="en-US" altLang="en-US"/>
          </a:p>
        </p:txBody>
      </p:sp>
      <p:sp>
        <p:nvSpPr>
          <p:cNvPr id="111626" name="Rectangle 10">
            <a:hlinkClick r:id="rId5"/>
          </p:cNvPr>
          <p:cNvSpPr>
            <a:spLocks noChangeAspect="1" noChangeArrowheads="1"/>
          </p:cNvSpPr>
          <p:nvPr/>
        </p:nvSpPr>
        <p:spPr bwMode="auto">
          <a:xfrm>
            <a:off x="276225" y="214313"/>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97</a:t>
            </a:r>
          </a:p>
          <a:p>
            <a:pPr algn="ctr"/>
            <a:r>
              <a:rPr lang="en-US" sz="3600" b="1">
                <a:latin typeface="Arial" charset="0"/>
              </a:rPr>
              <a:t>Bk</a:t>
            </a:r>
          </a:p>
          <a:p>
            <a:pPr algn="ctr"/>
            <a:r>
              <a:rPr lang="en-US" sz="1200">
                <a:latin typeface="Arial" charset="0"/>
              </a:rPr>
              <a:t>Berkelium</a:t>
            </a:r>
          </a:p>
        </p:txBody>
      </p:sp>
      <p:sp>
        <p:nvSpPr>
          <p:cNvPr id="111629" name="Rectangle 13"/>
          <p:cNvSpPr>
            <a:spLocks noChangeArrowheads="1"/>
          </p:cNvSpPr>
          <p:nvPr/>
        </p:nvSpPr>
        <p:spPr bwMode="auto">
          <a:xfrm>
            <a:off x="2260600" y="5072063"/>
            <a:ext cx="4572000"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Berkelium?</a:t>
            </a:r>
          </a:p>
          <a:p>
            <a:pPr>
              <a:spcBef>
                <a:spcPct val="50000"/>
              </a:spcBef>
            </a:pPr>
            <a:r>
              <a:rPr lang="en-US" sz="1400">
                <a:latin typeface="Arial" charset="0"/>
              </a:rPr>
              <a:t>Radioactive metallic transuranic element. Belongs to actinoid series. Eight known isotopes, the most common Bk-247, has a half-life of 1.4x10</a:t>
            </a:r>
            <a:r>
              <a:rPr lang="en-US" sz="1400" baseline="30000">
                <a:latin typeface="Arial" charset="0"/>
              </a:rPr>
              <a:t>3</a:t>
            </a:r>
            <a:r>
              <a:rPr lang="en-US" sz="1400">
                <a:latin typeface="Arial" charset="0"/>
              </a:rPr>
              <a:t> years. First produced by Glenn T. Seaborg and associates in 1949 by bombarding americium-241 with alpha particles. </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1264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12645" name="Rectangle 5"/>
          <p:cNvSpPr>
            <a:spLocks noChangeArrowheads="1"/>
          </p:cNvSpPr>
          <p:nvPr/>
        </p:nvSpPr>
        <p:spPr bwMode="auto">
          <a:xfrm>
            <a:off x="549275" y="2549525"/>
            <a:ext cx="4495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Californium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Cf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98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(251.0)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endParaRPr lang="en-US" altLang="en-US"/>
          </a:p>
        </p:txBody>
      </p:sp>
      <p:sp>
        <p:nvSpPr>
          <p:cNvPr id="112650" name="Rectangle 10">
            <a:hlinkClick r:id="rId5"/>
          </p:cNvPr>
          <p:cNvSpPr>
            <a:spLocks noChangeAspect="1" noChangeArrowheads="1"/>
          </p:cNvSpPr>
          <p:nvPr/>
        </p:nvSpPr>
        <p:spPr bwMode="auto">
          <a:xfrm>
            <a:off x="277813" y="214313"/>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98</a:t>
            </a:r>
          </a:p>
          <a:p>
            <a:pPr algn="ctr"/>
            <a:r>
              <a:rPr lang="en-US" sz="3600" b="1">
                <a:latin typeface="Arial" charset="0"/>
              </a:rPr>
              <a:t>Cf</a:t>
            </a:r>
          </a:p>
          <a:p>
            <a:pPr algn="ctr"/>
            <a:r>
              <a:rPr lang="en-US" sz="1000">
                <a:latin typeface="Arial" charset="0"/>
              </a:rPr>
              <a:t>Californium</a:t>
            </a:r>
          </a:p>
        </p:txBody>
      </p:sp>
      <p:sp>
        <p:nvSpPr>
          <p:cNvPr id="112653" name="Rectangle 13"/>
          <p:cNvSpPr>
            <a:spLocks noChangeArrowheads="1"/>
          </p:cNvSpPr>
          <p:nvPr/>
        </p:nvSpPr>
        <p:spPr bwMode="auto">
          <a:xfrm>
            <a:off x="1762125" y="4967288"/>
            <a:ext cx="5956300"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Californium?</a:t>
            </a:r>
          </a:p>
          <a:p>
            <a:pPr>
              <a:spcBef>
                <a:spcPct val="50000"/>
              </a:spcBef>
            </a:pPr>
            <a:r>
              <a:rPr lang="en-US" sz="1400">
                <a:latin typeface="Arial" charset="0"/>
              </a:rPr>
              <a:t>Radioactive metallic transuranic element. Belongs to actinoid series. Cf-251 has a half life of about 700 years. Nine isotopes are known. Cf-252 is an intense neutron source, which makes it an intense neutron source and gives it a use in neutron activation analysis and a possible use as a radiation source in medicine. First produced by Glenn T. Seaborg and associates in 1950.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228600" y="152400"/>
            <a:ext cx="7772400" cy="762000"/>
          </a:xfrm>
        </p:spPr>
        <p:txBody>
          <a:bodyPr/>
          <a:lstStyle/>
          <a:p>
            <a:r>
              <a:rPr lang="en-US" sz="3600"/>
              <a:t>Electron Filling in Periodic Table</a:t>
            </a:r>
          </a:p>
        </p:txBody>
      </p:sp>
      <p:sp>
        <p:nvSpPr>
          <p:cNvPr id="243715" name="Rectangle 3"/>
          <p:cNvSpPr>
            <a:spLocks noChangeArrowheads="1"/>
          </p:cNvSpPr>
          <p:nvPr/>
        </p:nvSpPr>
        <p:spPr bwMode="auto">
          <a:xfrm>
            <a:off x="1295400" y="1981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16" name="Rectangle 4"/>
          <p:cNvSpPr>
            <a:spLocks noChangeArrowheads="1"/>
          </p:cNvSpPr>
          <p:nvPr/>
        </p:nvSpPr>
        <p:spPr bwMode="auto">
          <a:xfrm>
            <a:off x="7772400" y="1447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17" name="Rectangle 5"/>
          <p:cNvSpPr>
            <a:spLocks noChangeArrowheads="1"/>
          </p:cNvSpPr>
          <p:nvPr/>
        </p:nvSpPr>
        <p:spPr bwMode="auto">
          <a:xfrm>
            <a:off x="6248400" y="1981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18" name="Rectangle 6"/>
          <p:cNvSpPr>
            <a:spLocks noChangeArrowheads="1"/>
          </p:cNvSpPr>
          <p:nvPr/>
        </p:nvSpPr>
        <p:spPr bwMode="auto">
          <a:xfrm>
            <a:off x="6629400" y="1981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19" name="Rectangle 7"/>
          <p:cNvSpPr>
            <a:spLocks noChangeArrowheads="1"/>
          </p:cNvSpPr>
          <p:nvPr/>
        </p:nvSpPr>
        <p:spPr bwMode="auto">
          <a:xfrm>
            <a:off x="7010400" y="1981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20" name="Rectangle 8"/>
          <p:cNvSpPr>
            <a:spLocks noChangeArrowheads="1"/>
          </p:cNvSpPr>
          <p:nvPr/>
        </p:nvSpPr>
        <p:spPr bwMode="auto">
          <a:xfrm>
            <a:off x="7391400" y="1981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21" name="Rectangle 9"/>
          <p:cNvSpPr>
            <a:spLocks noChangeArrowheads="1"/>
          </p:cNvSpPr>
          <p:nvPr/>
        </p:nvSpPr>
        <p:spPr bwMode="auto">
          <a:xfrm>
            <a:off x="7772400" y="1981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22" name="Rectangle 10"/>
          <p:cNvSpPr>
            <a:spLocks noChangeArrowheads="1"/>
          </p:cNvSpPr>
          <p:nvPr/>
        </p:nvSpPr>
        <p:spPr bwMode="auto">
          <a:xfrm>
            <a:off x="1295400" y="25146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23" name="Rectangle 11"/>
          <p:cNvSpPr>
            <a:spLocks noChangeArrowheads="1"/>
          </p:cNvSpPr>
          <p:nvPr/>
        </p:nvSpPr>
        <p:spPr bwMode="auto">
          <a:xfrm>
            <a:off x="5867400" y="1981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24" name="Rectangle 12"/>
          <p:cNvSpPr>
            <a:spLocks noChangeArrowheads="1"/>
          </p:cNvSpPr>
          <p:nvPr/>
        </p:nvSpPr>
        <p:spPr bwMode="auto">
          <a:xfrm>
            <a:off x="1676400" y="1981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25" name="Rectangle 13"/>
          <p:cNvSpPr>
            <a:spLocks noChangeArrowheads="1"/>
          </p:cNvSpPr>
          <p:nvPr/>
        </p:nvSpPr>
        <p:spPr bwMode="auto">
          <a:xfrm>
            <a:off x="1295400" y="1447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26" name="Rectangle 14"/>
          <p:cNvSpPr>
            <a:spLocks noChangeArrowheads="1"/>
          </p:cNvSpPr>
          <p:nvPr/>
        </p:nvSpPr>
        <p:spPr bwMode="auto">
          <a:xfrm>
            <a:off x="5867400" y="25146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27" name="Rectangle 15"/>
          <p:cNvSpPr>
            <a:spLocks noChangeArrowheads="1"/>
          </p:cNvSpPr>
          <p:nvPr/>
        </p:nvSpPr>
        <p:spPr bwMode="auto">
          <a:xfrm>
            <a:off x="6248400" y="25146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28" name="Rectangle 16"/>
          <p:cNvSpPr>
            <a:spLocks noChangeArrowheads="1"/>
          </p:cNvSpPr>
          <p:nvPr/>
        </p:nvSpPr>
        <p:spPr bwMode="auto">
          <a:xfrm>
            <a:off x="6629400" y="25146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29" name="Rectangle 17"/>
          <p:cNvSpPr>
            <a:spLocks noChangeArrowheads="1"/>
          </p:cNvSpPr>
          <p:nvPr/>
        </p:nvSpPr>
        <p:spPr bwMode="auto">
          <a:xfrm>
            <a:off x="7010400" y="25146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30" name="Rectangle 18"/>
          <p:cNvSpPr>
            <a:spLocks noChangeArrowheads="1"/>
          </p:cNvSpPr>
          <p:nvPr/>
        </p:nvSpPr>
        <p:spPr bwMode="auto">
          <a:xfrm>
            <a:off x="7391400" y="25146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31" name="Rectangle 19"/>
          <p:cNvSpPr>
            <a:spLocks noChangeArrowheads="1"/>
          </p:cNvSpPr>
          <p:nvPr/>
        </p:nvSpPr>
        <p:spPr bwMode="auto">
          <a:xfrm>
            <a:off x="7772400" y="25146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32" name="Rectangle 20"/>
          <p:cNvSpPr>
            <a:spLocks noChangeArrowheads="1"/>
          </p:cNvSpPr>
          <p:nvPr/>
        </p:nvSpPr>
        <p:spPr bwMode="auto">
          <a:xfrm>
            <a:off x="1295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33" name="Rectangle 21"/>
          <p:cNvSpPr>
            <a:spLocks noChangeArrowheads="1"/>
          </p:cNvSpPr>
          <p:nvPr/>
        </p:nvSpPr>
        <p:spPr bwMode="auto">
          <a:xfrm>
            <a:off x="1676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34" name="Rectangle 22"/>
          <p:cNvSpPr>
            <a:spLocks noChangeArrowheads="1"/>
          </p:cNvSpPr>
          <p:nvPr/>
        </p:nvSpPr>
        <p:spPr bwMode="auto">
          <a:xfrm>
            <a:off x="2057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35" name="Rectangle 23"/>
          <p:cNvSpPr>
            <a:spLocks noChangeArrowheads="1"/>
          </p:cNvSpPr>
          <p:nvPr/>
        </p:nvSpPr>
        <p:spPr bwMode="auto">
          <a:xfrm>
            <a:off x="2438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36" name="Rectangle 24"/>
          <p:cNvSpPr>
            <a:spLocks noChangeArrowheads="1"/>
          </p:cNvSpPr>
          <p:nvPr/>
        </p:nvSpPr>
        <p:spPr bwMode="auto">
          <a:xfrm>
            <a:off x="2819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37" name="Rectangle 25"/>
          <p:cNvSpPr>
            <a:spLocks noChangeArrowheads="1"/>
          </p:cNvSpPr>
          <p:nvPr/>
        </p:nvSpPr>
        <p:spPr bwMode="auto">
          <a:xfrm>
            <a:off x="3200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38" name="Rectangle 26"/>
          <p:cNvSpPr>
            <a:spLocks noChangeArrowheads="1"/>
          </p:cNvSpPr>
          <p:nvPr/>
        </p:nvSpPr>
        <p:spPr bwMode="auto">
          <a:xfrm>
            <a:off x="3581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39" name="Rectangle 27"/>
          <p:cNvSpPr>
            <a:spLocks noChangeArrowheads="1"/>
          </p:cNvSpPr>
          <p:nvPr/>
        </p:nvSpPr>
        <p:spPr bwMode="auto">
          <a:xfrm>
            <a:off x="3962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40" name="Rectangle 28"/>
          <p:cNvSpPr>
            <a:spLocks noChangeArrowheads="1"/>
          </p:cNvSpPr>
          <p:nvPr/>
        </p:nvSpPr>
        <p:spPr bwMode="auto">
          <a:xfrm>
            <a:off x="4343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41" name="Rectangle 29"/>
          <p:cNvSpPr>
            <a:spLocks noChangeArrowheads="1"/>
          </p:cNvSpPr>
          <p:nvPr/>
        </p:nvSpPr>
        <p:spPr bwMode="auto">
          <a:xfrm>
            <a:off x="4724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42" name="Rectangle 30"/>
          <p:cNvSpPr>
            <a:spLocks noChangeArrowheads="1"/>
          </p:cNvSpPr>
          <p:nvPr/>
        </p:nvSpPr>
        <p:spPr bwMode="auto">
          <a:xfrm>
            <a:off x="5105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43" name="Rectangle 31"/>
          <p:cNvSpPr>
            <a:spLocks noChangeArrowheads="1"/>
          </p:cNvSpPr>
          <p:nvPr/>
        </p:nvSpPr>
        <p:spPr bwMode="auto">
          <a:xfrm>
            <a:off x="5486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44" name="Rectangle 32"/>
          <p:cNvSpPr>
            <a:spLocks noChangeArrowheads="1"/>
          </p:cNvSpPr>
          <p:nvPr/>
        </p:nvSpPr>
        <p:spPr bwMode="auto">
          <a:xfrm>
            <a:off x="5867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45" name="Rectangle 33"/>
          <p:cNvSpPr>
            <a:spLocks noChangeArrowheads="1"/>
          </p:cNvSpPr>
          <p:nvPr/>
        </p:nvSpPr>
        <p:spPr bwMode="auto">
          <a:xfrm>
            <a:off x="6248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46" name="Rectangle 34"/>
          <p:cNvSpPr>
            <a:spLocks noChangeArrowheads="1"/>
          </p:cNvSpPr>
          <p:nvPr/>
        </p:nvSpPr>
        <p:spPr bwMode="auto">
          <a:xfrm>
            <a:off x="6629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47" name="Rectangle 35"/>
          <p:cNvSpPr>
            <a:spLocks noChangeArrowheads="1"/>
          </p:cNvSpPr>
          <p:nvPr/>
        </p:nvSpPr>
        <p:spPr bwMode="auto">
          <a:xfrm>
            <a:off x="7010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48" name="Rectangle 36"/>
          <p:cNvSpPr>
            <a:spLocks noChangeArrowheads="1"/>
          </p:cNvSpPr>
          <p:nvPr/>
        </p:nvSpPr>
        <p:spPr bwMode="auto">
          <a:xfrm>
            <a:off x="7391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49" name="Rectangle 37"/>
          <p:cNvSpPr>
            <a:spLocks noChangeArrowheads="1"/>
          </p:cNvSpPr>
          <p:nvPr/>
        </p:nvSpPr>
        <p:spPr bwMode="auto">
          <a:xfrm>
            <a:off x="7772400" y="3048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50" name="Rectangle 38"/>
          <p:cNvSpPr>
            <a:spLocks noChangeArrowheads="1"/>
          </p:cNvSpPr>
          <p:nvPr/>
        </p:nvSpPr>
        <p:spPr bwMode="auto">
          <a:xfrm>
            <a:off x="1295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51" name="Rectangle 39"/>
          <p:cNvSpPr>
            <a:spLocks noChangeArrowheads="1"/>
          </p:cNvSpPr>
          <p:nvPr/>
        </p:nvSpPr>
        <p:spPr bwMode="auto">
          <a:xfrm>
            <a:off x="1676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52" name="Rectangle 40"/>
          <p:cNvSpPr>
            <a:spLocks noChangeArrowheads="1"/>
          </p:cNvSpPr>
          <p:nvPr/>
        </p:nvSpPr>
        <p:spPr bwMode="auto">
          <a:xfrm>
            <a:off x="2057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53" name="Rectangle 41"/>
          <p:cNvSpPr>
            <a:spLocks noChangeArrowheads="1"/>
          </p:cNvSpPr>
          <p:nvPr/>
        </p:nvSpPr>
        <p:spPr bwMode="auto">
          <a:xfrm>
            <a:off x="2438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54" name="Rectangle 42"/>
          <p:cNvSpPr>
            <a:spLocks noChangeArrowheads="1"/>
          </p:cNvSpPr>
          <p:nvPr/>
        </p:nvSpPr>
        <p:spPr bwMode="auto">
          <a:xfrm>
            <a:off x="2819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55" name="Rectangle 43"/>
          <p:cNvSpPr>
            <a:spLocks noChangeArrowheads="1"/>
          </p:cNvSpPr>
          <p:nvPr/>
        </p:nvSpPr>
        <p:spPr bwMode="auto">
          <a:xfrm>
            <a:off x="3200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56" name="Rectangle 44"/>
          <p:cNvSpPr>
            <a:spLocks noChangeArrowheads="1"/>
          </p:cNvSpPr>
          <p:nvPr/>
        </p:nvSpPr>
        <p:spPr bwMode="auto">
          <a:xfrm>
            <a:off x="3581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57" name="Rectangle 45"/>
          <p:cNvSpPr>
            <a:spLocks noChangeArrowheads="1"/>
          </p:cNvSpPr>
          <p:nvPr/>
        </p:nvSpPr>
        <p:spPr bwMode="auto">
          <a:xfrm>
            <a:off x="3962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58" name="Rectangle 46"/>
          <p:cNvSpPr>
            <a:spLocks noChangeArrowheads="1"/>
          </p:cNvSpPr>
          <p:nvPr/>
        </p:nvSpPr>
        <p:spPr bwMode="auto">
          <a:xfrm>
            <a:off x="4343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59" name="Rectangle 47"/>
          <p:cNvSpPr>
            <a:spLocks noChangeArrowheads="1"/>
          </p:cNvSpPr>
          <p:nvPr/>
        </p:nvSpPr>
        <p:spPr bwMode="auto">
          <a:xfrm>
            <a:off x="4724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60" name="Rectangle 48"/>
          <p:cNvSpPr>
            <a:spLocks noChangeArrowheads="1"/>
          </p:cNvSpPr>
          <p:nvPr/>
        </p:nvSpPr>
        <p:spPr bwMode="auto">
          <a:xfrm>
            <a:off x="5105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61" name="Rectangle 49"/>
          <p:cNvSpPr>
            <a:spLocks noChangeArrowheads="1"/>
          </p:cNvSpPr>
          <p:nvPr/>
        </p:nvSpPr>
        <p:spPr bwMode="auto">
          <a:xfrm>
            <a:off x="5486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62" name="Rectangle 50"/>
          <p:cNvSpPr>
            <a:spLocks noChangeArrowheads="1"/>
          </p:cNvSpPr>
          <p:nvPr/>
        </p:nvSpPr>
        <p:spPr bwMode="auto">
          <a:xfrm>
            <a:off x="5867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63" name="Rectangle 51"/>
          <p:cNvSpPr>
            <a:spLocks noChangeArrowheads="1"/>
          </p:cNvSpPr>
          <p:nvPr/>
        </p:nvSpPr>
        <p:spPr bwMode="auto">
          <a:xfrm>
            <a:off x="6248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64" name="Rectangle 52"/>
          <p:cNvSpPr>
            <a:spLocks noChangeArrowheads="1"/>
          </p:cNvSpPr>
          <p:nvPr/>
        </p:nvSpPr>
        <p:spPr bwMode="auto">
          <a:xfrm>
            <a:off x="6629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65" name="Rectangle 53"/>
          <p:cNvSpPr>
            <a:spLocks noChangeArrowheads="1"/>
          </p:cNvSpPr>
          <p:nvPr/>
        </p:nvSpPr>
        <p:spPr bwMode="auto">
          <a:xfrm>
            <a:off x="7010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66" name="Rectangle 54"/>
          <p:cNvSpPr>
            <a:spLocks noChangeArrowheads="1"/>
          </p:cNvSpPr>
          <p:nvPr/>
        </p:nvSpPr>
        <p:spPr bwMode="auto">
          <a:xfrm>
            <a:off x="7391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67" name="Rectangle 55"/>
          <p:cNvSpPr>
            <a:spLocks noChangeArrowheads="1"/>
          </p:cNvSpPr>
          <p:nvPr/>
        </p:nvSpPr>
        <p:spPr bwMode="auto">
          <a:xfrm>
            <a:off x="7772400" y="35814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68" name="Rectangle 56"/>
          <p:cNvSpPr>
            <a:spLocks noChangeArrowheads="1"/>
          </p:cNvSpPr>
          <p:nvPr/>
        </p:nvSpPr>
        <p:spPr bwMode="auto">
          <a:xfrm>
            <a:off x="1295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69" name="Rectangle 57"/>
          <p:cNvSpPr>
            <a:spLocks noChangeArrowheads="1"/>
          </p:cNvSpPr>
          <p:nvPr/>
        </p:nvSpPr>
        <p:spPr bwMode="auto">
          <a:xfrm>
            <a:off x="1676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70" name="Rectangle 58"/>
          <p:cNvSpPr>
            <a:spLocks noChangeArrowheads="1"/>
          </p:cNvSpPr>
          <p:nvPr/>
        </p:nvSpPr>
        <p:spPr bwMode="auto">
          <a:xfrm>
            <a:off x="2057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71" name="Rectangle 59"/>
          <p:cNvSpPr>
            <a:spLocks noChangeArrowheads="1"/>
          </p:cNvSpPr>
          <p:nvPr/>
        </p:nvSpPr>
        <p:spPr bwMode="auto">
          <a:xfrm>
            <a:off x="2438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72" name="Rectangle 60"/>
          <p:cNvSpPr>
            <a:spLocks noChangeArrowheads="1"/>
          </p:cNvSpPr>
          <p:nvPr/>
        </p:nvSpPr>
        <p:spPr bwMode="auto">
          <a:xfrm>
            <a:off x="2819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73" name="Rectangle 61"/>
          <p:cNvSpPr>
            <a:spLocks noChangeArrowheads="1"/>
          </p:cNvSpPr>
          <p:nvPr/>
        </p:nvSpPr>
        <p:spPr bwMode="auto">
          <a:xfrm>
            <a:off x="3200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74" name="Rectangle 62"/>
          <p:cNvSpPr>
            <a:spLocks noChangeArrowheads="1"/>
          </p:cNvSpPr>
          <p:nvPr/>
        </p:nvSpPr>
        <p:spPr bwMode="auto">
          <a:xfrm>
            <a:off x="3581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75" name="Rectangle 63"/>
          <p:cNvSpPr>
            <a:spLocks noChangeArrowheads="1"/>
          </p:cNvSpPr>
          <p:nvPr/>
        </p:nvSpPr>
        <p:spPr bwMode="auto">
          <a:xfrm>
            <a:off x="3962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76" name="Rectangle 64"/>
          <p:cNvSpPr>
            <a:spLocks noChangeArrowheads="1"/>
          </p:cNvSpPr>
          <p:nvPr/>
        </p:nvSpPr>
        <p:spPr bwMode="auto">
          <a:xfrm>
            <a:off x="4343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77" name="Rectangle 65"/>
          <p:cNvSpPr>
            <a:spLocks noChangeArrowheads="1"/>
          </p:cNvSpPr>
          <p:nvPr/>
        </p:nvSpPr>
        <p:spPr bwMode="auto">
          <a:xfrm>
            <a:off x="4724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78" name="Rectangle 66"/>
          <p:cNvSpPr>
            <a:spLocks noChangeArrowheads="1"/>
          </p:cNvSpPr>
          <p:nvPr/>
        </p:nvSpPr>
        <p:spPr bwMode="auto">
          <a:xfrm>
            <a:off x="5105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79" name="Rectangle 67"/>
          <p:cNvSpPr>
            <a:spLocks noChangeArrowheads="1"/>
          </p:cNvSpPr>
          <p:nvPr/>
        </p:nvSpPr>
        <p:spPr bwMode="auto">
          <a:xfrm>
            <a:off x="5486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80" name="Rectangle 68"/>
          <p:cNvSpPr>
            <a:spLocks noChangeArrowheads="1"/>
          </p:cNvSpPr>
          <p:nvPr/>
        </p:nvSpPr>
        <p:spPr bwMode="auto">
          <a:xfrm>
            <a:off x="5867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81" name="Rectangle 69"/>
          <p:cNvSpPr>
            <a:spLocks noChangeArrowheads="1"/>
          </p:cNvSpPr>
          <p:nvPr/>
        </p:nvSpPr>
        <p:spPr bwMode="auto">
          <a:xfrm>
            <a:off x="6248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82" name="Rectangle 70"/>
          <p:cNvSpPr>
            <a:spLocks noChangeArrowheads="1"/>
          </p:cNvSpPr>
          <p:nvPr/>
        </p:nvSpPr>
        <p:spPr bwMode="auto">
          <a:xfrm>
            <a:off x="6629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83" name="Rectangle 71"/>
          <p:cNvSpPr>
            <a:spLocks noChangeArrowheads="1"/>
          </p:cNvSpPr>
          <p:nvPr/>
        </p:nvSpPr>
        <p:spPr bwMode="auto">
          <a:xfrm>
            <a:off x="7010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84" name="Rectangle 72"/>
          <p:cNvSpPr>
            <a:spLocks noChangeArrowheads="1"/>
          </p:cNvSpPr>
          <p:nvPr/>
        </p:nvSpPr>
        <p:spPr bwMode="auto">
          <a:xfrm>
            <a:off x="7391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85" name="Rectangle 73"/>
          <p:cNvSpPr>
            <a:spLocks noChangeArrowheads="1"/>
          </p:cNvSpPr>
          <p:nvPr/>
        </p:nvSpPr>
        <p:spPr bwMode="auto">
          <a:xfrm>
            <a:off x="7772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86" name="Rectangle 74"/>
          <p:cNvSpPr>
            <a:spLocks noChangeArrowheads="1"/>
          </p:cNvSpPr>
          <p:nvPr/>
        </p:nvSpPr>
        <p:spPr bwMode="auto">
          <a:xfrm>
            <a:off x="1295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87" name="Rectangle 75"/>
          <p:cNvSpPr>
            <a:spLocks noChangeArrowheads="1"/>
          </p:cNvSpPr>
          <p:nvPr/>
        </p:nvSpPr>
        <p:spPr bwMode="auto">
          <a:xfrm>
            <a:off x="1676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88" name="Rectangle 76"/>
          <p:cNvSpPr>
            <a:spLocks noChangeArrowheads="1"/>
          </p:cNvSpPr>
          <p:nvPr/>
        </p:nvSpPr>
        <p:spPr bwMode="auto">
          <a:xfrm>
            <a:off x="2057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89" name="Rectangle 77"/>
          <p:cNvSpPr>
            <a:spLocks noChangeArrowheads="1"/>
          </p:cNvSpPr>
          <p:nvPr/>
        </p:nvSpPr>
        <p:spPr bwMode="auto">
          <a:xfrm>
            <a:off x="2438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90" name="Rectangle 78"/>
          <p:cNvSpPr>
            <a:spLocks noChangeArrowheads="1"/>
          </p:cNvSpPr>
          <p:nvPr/>
        </p:nvSpPr>
        <p:spPr bwMode="auto">
          <a:xfrm>
            <a:off x="2819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91" name="Rectangle 79"/>
          <p:cNvSpPr>
            <a:spLocks noChangeArrowheads="1"/>
          </p:cNvSpPr>
          <p:nvPr/>
        </p:nvSpPr>
        <p:spPr bwMode="auto">
          <a:xfrm>
            <a:off x="3200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92" name="Rectangle 80"/>
          <p:cNvSpPr>
            <a:spLocks noChangeArrowheads="1"/>
          </p:cNvSpPr>
          <p:nvPr/>
        </p:nvSpPr>
        <p:spPr bwMode="auto">
          <a:xfrm>
            <a:off x="3581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93" name="Rectangle 81"/>
          <p:cNvSpPr>
            <a:spLocks noChangeArrowheads="1"/>
          </p:cNvSpPr>
          <p:nvPr/>
        </p:nvSpPr>
        <p:spPr bwMode="auto">
          <a:xfrm>
            <a:off x="3962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94" name="Rectangle 82"/>
          <p:cNvSpPr>
            <a:spLocks noChangeArrowheads="1"/>
          </p:cNvSpPr>
          <p:nvPr/>
        </p:nvSpPr>
        <p:spPr bwMode="auto">
          <a:xfrm>
            <a:off x="4343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95" name="Rectangle 83"/>
          <p:cNvSpPr>
            <a:spLocks noChangeArrowheads="1"/>
          </p:cNvSpPr>
          <p:nvPr/>
        </p:nvSpPr>
        <p:spPr bwMode="auto">
          <a:xfrm>
            <a:off x="1676400" y="25146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3797" name="Freeform 85"/>
          <p:cNvSpPr>
            <a:spLocks/>
          </p:cNvSpPr>
          <p:nvPr/>
        </p:nvSpPr>
        <p:spPr bwMode="auto">
          <a:xfrm>
            <a:off x="1295400" y="1447800"/>
            <a:ext cx="6858000" cy="3733800"/>
          </a:xfrm>
          <a:custGeom>
            <a:avLst/>
            <a:gdLst/>
            <a:ahLst/>
            <a:cxnLst>
              <a:cxn ang="0">
                <a:pos x="0" y="0"/>
              </a:cxn>
              <a:cxn ang="0">
                <a:pos x="240" y="0"/>
              </a:cxn>
              <a:cxn ang="0">
                <a:pos x="240" y="336"/>
              </a:cxn>
              <a:cxn ang="0">
                <a:pos x="480" y="336"/>
              </a:cxn>
              <a:cxn ang="0">
                <a:pos x="480" y="1008"/>
              </a:cxn>
              <a:cxn ang="0">
                <a:pos x="2880" y="1008"/>
              </a:cxn>
              <a:cxn ang="0">
                <a:pos x="2880" y="336"/>
              </a:cxn>
              <a:cxn ang="0">
                <a:pos x="4080" y="336"/>
              </a:cxn>
              <a:cxn ang="0">
                <a:pos x="4080" y="0"/>
              </a:cxn>
              <a:cxn ang="0">
                <a:pos x="4320" y="0"/>
              </a:cxn>
              <a:cxn ang="0">
                <a:pos x="4320" y="2016"/>
              </a:cxn>
              <a:cxn ang="0">
                <a:pos x="2160" y="2016"/>
              </a:cxn>
              <a:cxn ang="0">
                <a:pos x="2160" y="2352"/>
              </a:cxn>
              <a:cxn ang="0">
                <a:pos x="0" y="2352"/>
              </a:cxn>
              <a:cxn ang="0">
                <a:pos x="0" y="0"/>
              </a:cxn>
            </a:cxnLst>
            <a:rect l="0" t="0" r="r" b="b"/>
            <a:pathLst>
              <a:path w="4320" h="2352">
                <a:moveTo>
                  <a:pt x="0" y="0"/>
                </a:moveTo>
                <a:lnTo>
                  <a:pt x="240" y="0"/>
                </a:lnTo>
                <a:lnTo>
                  <a:pt x="240" y="336"/>
                </a:lnTo>
                <a:lnTo>
                  <a:pt x="480" y="336"/>
                </a:lnTo>
                <a:lnTo>
                  <a:pt x="480" y="1008"/>
                </a:lnTo>
                <a:lnTo>
                  <a:pt x="2880" y="1008"/>
                </a:lnTo>
                <a:lnTo>
                  <a:pt x="2880" y="336"/>
                </a:lnTo>
                <a:lnTo>
                  <a:pt x="4080" y="336"/>
                </a:lnTo>
                <a:lnTo>
                  <a:pt x="4080" y="0"/>
                </a:lnTo>
                <a:lnTo>
                  <a:pt x="4320" y="0"/>
                </a:lnTo>
                <a:lnTo>
                  <a:pt x="4320" y="2016"/>
                </a:lnTo>
                <a:lnTo>
                  <a:pt x="2160" y="2016"/>
                </a:lnTo>
                <a:lnTo>
                  <a:pt x="2160" y="2352"/>
                </a:lnTo>
                <a:lnTo>
                  <a:pt x="0" y="2352"/>
                </a:lnTo>
                <a:lnTo>
                  <a:pt x="0" y="0"/>
                </a:lnTo>
                <a:close/>
              </a:path>
            </a:pathLst>
          </a:custGeom>
          <a:gradFill rotWithShape="1">
            <a:gsLst>
              <a:gs pos="0">
                <a:schemeClr val="bg2"/>
              </a:gs>
              <a:gs pos="100000">
                <a:schemeClr val="accent1">
                  <a:alpha val="50000"/>
                </a:schemeClr>
              </a:gs>
            </a:gsLst>
            <a:lin ang="18900000" scaled="1"/>
          </a:gradFill>
          <a:ln w="9525" cap="flat" cmpd="sng">
            <a:noFill/>
            <a:prstDash val="solid"/>
            <a:round/>
            <a:headEnd/>
            <a:tailEnd/>
          </a:ln>
          <a:effectLst/>
        </p:spPr>
        <p:txBody>
          <a:bodyPr wrap="none" anchor="ctr"/>
          <a:lstStyle/>
          <a:p>
            <a:endParaRPr lang="en-IE"/>
          </a:p>
        </p:txBody>
      </p:sp>
      <p:sp>
        <p:nvSpPr>
          <p:cNvPr id="243798" name="Line 86"/>
          <p:cNvSpPr>
            <a:spLocks noChangeShapeType="1"/>
          </p:cNvSpPr>
          <p:nvPr/>
        </p:nvSpPr>
        <p:spPr bwMode="auto">
          <a:xfrm flipH="1">
            <a:off x="1828800" y="1219200"/>
            <a:ext cx="5867400" cy="0"/>
          </a:xfrm>
          <a:prstGeom prst="line">
            <a:avLst/>
          </a:prstGeom>
          <a:noFill/>
          <a:ln w="9525">
            <a:solidFill>
              <a:schemeClr val="tx1"/>
            </a:solidFill>
            <a:round/>
            <a:headEnd/>
            <a:tailEnd type="triangle" w="med" len="med"/>
          </a:ln>
          <a:effectLst/>
        </p:spPr>
        <p:txBody>
          <a:bodyPr wrap="none" anchor="ctr"/>
          <a:lstStyle/>
          <a:p>
            <a:endParaRPr lang="en-IE"/>
          </a:p>
        </p:txBody>
      </p:sp>
      <p:sp>
        <p:nvSpPr>
          <p:cNvPr id="243799" name="Text Box 87"/>
          <p:cNvSpPr txBox="1">
            <a:spLocks noChangeArrowheads="1"/>
          </p:cNvSpPr>
          <p:nvPr/>
        </p:nvSpPr>
        <p:spPr bwMode="auto">
          <a:xfrm>
            <a:off x="3562350" y="914400"/>
            <a:ext cx="2381250" cy="304800"/>
          </a:xfrm>
          <a:prstGeom prst="rect">
            <a:avLst/>
          </a:prstGeom>
          <a:noFill/>
          <a:ln w="9525">
            <a:noFill/>
            <a:miter lim="800000"/>
            <a:headEnd/>
            <a:tailEnd/>
          </a:ln>
          <a:effectLst/>
        </p:spPr>
        <p:txBody>
          <a:bodyPr wrap="none">
            <a:spAutoFit/>
          </a:bodyPr>
          <a:lstStyle/>
          <a:p>
            <a:pPr algn="ctr"/>
            <a:r>
              <a:rPr lang="en-US" sz="1400">
                <a:latin typeface="Arial" charset="0"/>
              </a:rPr>
              <a:t>metallic character increases</a:t>
            </a:r>
          </a:p>
        </p:txBody>
      </p:sp>
      <p:sp>
        <p:nvSpPr>
          <p:cNvPr id="243800" name="Line 88"/>
          <p:cNvSpPr>
            <a:spLocks noChangeShapeType="1"/>
          </p:cNvSpPr>
          <p:nvPr/>
        </p:nvSpPr>
        <p:spPr bwMode="auto">
          <a:xfrm flipH="1">
            <a:off x="1828800" y="5791200"/>
            <a:ext cx="5867400" cy="0"/>
          </a:xfrm>
          <a:prstGeom prst="line">
            <a:avLst/>
          </a:prstGeom>
          <a:noFill/>
          <a:ln w="9525">
            <a:solidFill>
              <a:schemeClr val="tx1"/>
            </a:solidFill>
            <a:round/>
            <a:headEnd type="triangle" w="med" len="med"/>
            <a:tailEnd/>
          </a:ln>
          <a:effectLst/>
        </p:spPr>
        <p:txBody>
          <a:bodyPr wrap="none" anchor="ctr"/>
          <a:lstStyle/>
          <a:p>
            <a:endParaRPr lang="en-IE"/>
          </a:p>
        </p:txBody>
      </p:sp>
      <p:sp>
        <p:nvSpPr>
          <p:cNvPr id="243801" name="Text Box 89"/>
          <p:cNvSpPr txBox="1">
            <a:spLocks noChangeArrowheads="1"/>
          </p:cNvSpPr>
          <p:nvPr/>
        </p:nvSpPr>
        <p:spPr bwMode="auto">
          <a:xfrm>
            <a:off x="3414713" y="5486400"/>
            <a:ext cx="2676525" cy="304800"/>
          </a:xfrm>
          <a:prstGeom prst="rect">
            <a:avLst/>
          </a:prstGeom>
          <a:noFill/>
          <a:ln w="9525">
            <a:noFill/>
            <a:miter lim="800000"/>
            <a:headEnd/>
            <a:tailEnd/>
          </a:ln>
          <a:effectLst/>
        </p:spPr>
        <p:txBody>
          <a:bodyPr wrap="none">
            <a:spAutoFit/>
          </a:bodyPr>
          <a:lstStyle/>
          <a:p>
            <a:pPr algn="ctr"/>
            <a:r>
              <a:rPr lang="en-US" sz="1400">
                <a:latin typeface="Arial" charset="0"/>
              </a:rPr>
              <a:t>nonmetallic character increases</a:t>
            </a:r>
          </a:p>
        </p:txBody>
      </p:sp>
      <p:sp>
        <p:nvSpPr>
          <p:cNvPr id="243802" name="Line 90"/>
          <p:cNvSpPr>
            <a:spLocks noChangeShapeType="1"/>
          </p:cNvSpPr>
          <p:nvPr/>
        </p:nvSpPr>
        <p:spPr bwMode="auto">
          <a:xfrm>
            <a:off x="838200" y="1981200"/>
            <a:ext cx="0" cy="3048000"/>
          </a:xfrm>
          <a:prstGeom prst="line">
            <a:avLst/>
          </a:prstGeom>
          <a:noFill/>
          <a:ln w="9525">
            <a:solidFill>
              <a:schemeClr val="tx1"/>
            </a:solidFill>
            <a:round/>
            <a:headEnd/>
            <a:tailEnd type="triangle" w="med" len="med"/>
          </a:ln>
          <a:effectLst/>
        </p:spPr>
        <p:txBody>
          <a:bodyPr wrap="none" anchor="ctr"/>
          <a:lstStyle/>
          <a:p>
            <a:endParaRPr lang="en-IE"/>
          </a:p>
        </p:txBody>
      </p:sp>
      <p:sp>
        <p:nvSpPr>
          <p:cNvPr id="243803" name="Line 91"/>
          <p:cNvSpPr>
            <a:spLocks noChangeShapeType="1"/>
          </p:cNvSpPr>
          <p:nvPr/>
        </p:nvSpPr>
        <p:spPr bwMode="auto">
          <a:xfrm>
            <a:off x="8686800" y="1600200"/>
            <a:ext cx="0" cy="3048000"/>
          </a:xfrm>
          <a:prstGeom prst="line">
            <a:avLst/>
          </a:prstGeom>
          <a:noFill/>
          <a:ln w="9525">
            <a:solidFill>
              <a:schemeClr val="tx1"/>
            </a:solidFill>
            <a:round/>
            <a:headEnd type="triangle" w="med" len="med"/>
            <a:tailEnd/>
          </a:ln>
          <a:effectLst/>
        </p:spPr>
        <p:txBody>
          <a:bodyPr wrap="none" anchor="ctr"/>
          <a:lstStyle/>
          <a:p>
            <a:endParaRPr lang="en-IE"/>
          </a:p>
        </p:txBody>
      </p:sp>
      <p:sp>
        <p:nvSpPr>
          <p:cNvPr id="243804" name="Text Box 92"/>
          <p:cNvSpPr txBox="1">
            <a:spLocks noChangeArrowheads="1"/>
          </p:cNvSpPr>
          <p:nvPr/>
        </p:nvSpPr>
        <p:spPr bwMode="auto">
          <a:xfrm rot="-5400000">
            <a:off x="-581025" y="3248025"/>
            <a:ext cx="2381250" cy="304800"/>
          </a:xfrm>
          <a:prstGeom prst="rect">
            <a:avLst/>
          </a:prstGeom>
          <a:noFill/>
          <a:ln w="9525">
            <a:noFill/>
            <a:miter lim="800000"/>
            <a:headEnd/>
            <a:tailEnd/>
          </a:ln>
          <a:effectLst/>
        </p:spPr>
        <p:txBody>
          <a:bodyPr wrap="none">
            <a:spAutoFit/>
          </a:bodyPr>
          <a:lstStyle/>
          <a:p>
            <a:pPr algn="ctr"/>
            <a:r>
              <a:rPr lang="en-US" sz="1400">
                <a:latin typeface="Arial" charset="0"/>
              </a:rPr>
              <a:t>metallic character increases</a:t>
            </a:r>
          </a:p>
        </p:txBody>
      </p:sp>
      <p:sp>
        <p:nvSpPr>
          <p:cNvPr id="243805" name="Text Box 93"/>
          <p:cNvSpPr txBox="1">
            <a:spLocks noChangeArrowheads="1"/>
          </p:cNvSpPr>
          <p:nvPr/>
        </p:nvSpPr>
        <p:spPr bwMode="auto">
          <a:xfrm rot="-5400000">
            <a:off x="7119937" y="3014663"/>
            <a:ext cx="2676525" cy="304800"/>
          </a:xfrm>
          <a:prstGeom prst="rect">
            <a:avLst/>
          </a:prstGeom>
          <a:noFill/>
          <a:ln w="9525">
            <a:noFill/>
            <a:miter lim="800000"/>
            <a:headEnd/>
            <a:tailEnd/>
          </a:ln>
          <a:effectLst/>
        </p:spPr>
        <p:txBody>
          <a:bodyPr wrap="none">
            <a:spAutoFit/>
          </a:bodyPr>
          <a:lstStyle/>
          <a:p>
            <a:pPr algn="ctr"/>
            <a:r>
              <a:rPr lang="en-US" sz="1400">
                <a:latin typeface="Arial" charset="0"/>
              </a:rPr>
              <a:t>nonmetallic character increases</a:t>
            </a:r>
          </a:p>
        </p:txBody>
      </p:sp>
      <p:sp>
        <p:nvSpPr>
          <p:cNvPr id="243806" name="AutoShape 94">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1366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13670" name="Rectangle 6"/>
          <p:cNvSpPr>
            <a:spLocks noChangeArrowheads="1"/>
          </p:cNvSpPr>
          <p:nvPr/>
        </p:nvSpPr>
        <p:spPr bwMode="auto">
          <a:xfrm>
            <a:off x="549275" y="2549525"/>
            <a:ext cx="45720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Einsteinium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Es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99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(252.0)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endParaRPr lang="en-US" altLang="en-US"/>
          </a:p>
        </p:txBody>
      </p:sp>
      <p:sp>
        <p:nvSpPr>
          <p:cNvPr id="113675" name="Rectangle 11">
            <a:hlinkClick r:id="rId5"/>
          </p:cNvPr>
          <p:cNvSpPr>
            <a:spLocks noChangeAspect="1" noChangeArrowheads="1"/>
          </p:cNvSpPr>
          <p:nvPr/>
        </p:nvSpPr>
        <p:spPr bwMode="auto">
          <a:xfrm>
            <a:off x="277813" y="215900"/>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99</a:t>
            </a:r>
          </a:p>
          <a:p>
            <a:pPr algn="ctr"/>
            <a:r>
              <a:rPr lang="en-US" sz="3600" b="1">
                <a:latin typeface="Arial" charset="0"/>
              </a:rPr>
              <a:t>Es</a:t>
            </a:r>
          </a:p>
          <a:p>
            <a:pPr algn="ctr"/>
            <a:r>
              <a:rPr lang="en-US" sz="1000">
                <a:latin typeface="Arial" charset="0"/>
              </a:rPr>
              <a:t>Einsteinium</a:t>
            </a:r>
          </a:p>
        </p:txBody>
      </p:sp>
      <p:sp>
        <p:nvSpPr>
          <p:cNvPr id="113678" name="Rectangle 14"/>
          <p:cNvSpPr>
            <a:spLocks noChangeArrowheads="1"/>
          </p:cNvSpPr>
          <p:nvPr/>
        </p:nvSpPr>
        <p:spPr bwMode="auto">
          <a:xfrm>
            <a:off x="1308100" y="5027613"/>
            <a:ext cx="7107238"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Einsteinium?</a:t>
            </a:r>
          </a:p>
          <a:p>
            <a:pPr>
              <a:spcBef>
                <a:spcPct val="50000"/>
              </a:spcBef>
            </a:pPr>
            <a:r>
              <a:rPr lang="en-US" sz="1400">
                <a:latin typeface="Arial" charset="0"/>
              </a:rPr>
              <a:t>Appearance is unknown, however it is most probably metallic and silver or gray in color. Radioactive metallic transuranic element belonging to the actinoids. Es-254 has the longest half-life of the eleven known isotopes at 270 days. First identified by Albert Ghiorso and associates in the debris of the 1952 hydrogen bomb explosion. In 1961 the first microgram quantities of Es-232 were separated. While einsteinium never exists naturally, if a sufficient amount was assembled, it would pose a radiation hazard. </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1469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14693" name="Rectangle 5"/>
          <p:cNvSpPr>
            <a:spLocks noChangeArrowheads="1"/>
          </p:cNvSpPr>
          <p:nvPr/>
        </p:nvSpPr>
        <p:spPr bwMode="auto">
          <a:xfrm>
            <a:off x="549275" y="2549525"/>
            <a:ext cx="41910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Fermium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Fm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100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(257.0)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endParaRPr lang="en-US" altLang="en-US"/>
          </a:p>
        </p:txBody>
      </p:sp>
      <p:sp>
        <p:nvSpPr>
          <p:cNvPr id="114698" name="Rectangle 10">
            <a:hlinkClick r:id="rId5"/>
          </p:cNvPr>
          <p:cNvSpPr>
            <a:spLocks noChangeAspect="1" noChangeArrowheads="1"/>
          </p:cNvSpPr>
          <p:nvPr/>
        </p:nvSpPr>
        <p:spPr bwMode="auto">
          <a:xfrm>
            <a:off x="277813" y="214313"/>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100</a:t>
            </a:r>
          </a:p>
          <a:p>
            <a:pPr algn="ctr"/>
            <a:r>
              <a:rPr lang="en-US" sz="3600" b="1">
                <a:latin typeface="Arial" charset="0"/>
              </a:rPr>
              <a:t>Fm</a:t>
            </a:r>
          </a:p>
          <a:p>
            <a:pPr algn="ctr"/>
            <a:r>
              <a:rPr lang="en-US" sz="1200">
                <a:latin typeface="Arial" charset="0"/>
              </a:rPr>
              <a:t>Fermium</a:t>
            </a:r>
          </a:p>
        </p:txBody>
      </p:sp>
      <p:sp>
        <p:nvSpPr>
          <p:cNvPr id="114701" name="Rectangle 13"/>
          <p:cNvSpPr>
            <a:spLocks noChangeArrowheads="1"/>
          </p:cNvSpPr>
          <p:nvPr/>
        </p:nvSpPr>
        <p:spPr bwMode="auto">
          <a:xfrm>
            <a:off x="2024063" y="5057775"/>
            <a:ext cx="4572000"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Fermium?</a:t>
            </a:r>
          </a:p>
          <a:p>
            <a:pPr>
              <a:spcBef>
                <a:spcPct val="50000"/>
              </a:spcBef>
            </a:pPr>
            <a:r>
              <a:rPr lang="en-US" sz="1400">
                <a:latin typeface="Arial" charset="0"/>
              </a:rPr>
              <a:t>Radioactive metallic transuranic element, belongs to the actinoids. Ten known isotopes, most stable is Fm-257 with a half-life of 10 days. First identified by Albert Ghiorso and associates in the debris of the first hydrogen-bomb explosion in 1952. </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1571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15717" name="Rectangle 5"/>
          <p:cNvSpPr>
            <a:spLocks noChangeArrowheads="1"/>
          </p:cNvSpPr>
          <p:nvPr/>
        </p:nvSpPr>
        <p:spPr bwMode="auto">
          <a:xfrm>
            <a:off x="549275" y="2549525"/>
            <a:ext cx="4419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Mendelevium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Md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101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(258.0)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endParaRPr lang="en-US" altLang="en-US"/>
          </a:p>
        </p:txBody>
      </p:sp>
      <p:sp>
        <p:nvSpPr>
          <p:cNvPr id="115722" name="Rectangle 10">
            <a:hlinkClick r:id="rId5"/>
          </p:cNvPr>
          <p:cNvSpPr>
            <a:spLocks noChangeAspect="1" noChangeArrowheads="1"/>
          </p:cNvSpPr>
          <p:nvPr/>
        </p:nvSpPr>
        <p:spPr bwMode="auto">
          <a:xfrm>
            <a:off x="276225" y="214313"/>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101</a:t>
            </a:r>
          </a:p>
          <a:p>
            <a:pPr algn="ctr"/>
            <a:r>
              <a:rPr lang="en-US" sz="3600" b="1">
                <a:latin typeface="Arial" charset="0"/>
              </a:rPr>
              <a:t>Md</a:t>
            </a:r>
          </a:p>
          <a:p>
            <a:pPr algn="ctr"/>
            <a:r>
              <a:rPr lang="en-US" sz="1000">
                <a:latin typeface="Arial" charset="0"/>
              </a:rPr>
              <a:t>Mendelevium</a:t>
            </a:r>
          </a:p>
        </p:txBody>
      </p:sp>
      <p:sp>
        <p:nvSpPr>
          <p:cNvPr id="115725" name="Rectangle 13"/>
          <p:cNvSpPr>
            <a:spLocks noChangeArrowheads="1"/>
          </p:cNvSpPr>
          <p:nvPr/>
        </p:nvSpPr>
        <p:spPr bwMode="auto">
          <a:xfrm>
            <a:off x="1463675" y="5176838"/>
            <a:ext cx="6858000" cy="126206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Mendelevium?</a:t>
            </a:r>
          </a:p>
          <a:p>
            <a:pPr>
              <a:spcBef>
                <a:spcPct val="50000"/>
              </a:spcBef>
            </a:pPr>
            <a:r>
              <a:rPr lang="en-US" sz="1400">
                <a:latin typeface="Arial" charset="0"/>
              </a:rPr>
              <a:t>Radioactive metallic transuranic element. Belongs to the actinoid series. Only known isotope, Md-256 has a half-life of 1.3 hours. First identified by Glenn T. Seaborg, Albert Ghiorso and associates in 1955. Alternative name unnilunium has been proposed. Named after the 'inventor' of the periodic table, Dmitri Mendeleev.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1673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16741" name="Rectangle 5"/>
          <p:cNvSpPr>
            <a:spLocks noChangeArrowheads="1"/>
          </p:cNvSpPr>
          <p:nvPr/>
        </p:nvSpPr>
        <p:spPr bwMode="auto">
          <a:xfrm>
            <a:off x="549275" y="2555875"/>
            <a:ext cx="42672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Nobelium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No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102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(259.0)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br>
              <a:rPr lang="en-US" altLang="en-US">
                <a:latin typeface="Arial" charset="0"/>
                <a:cs typeface="Arial" charset="0"/>
              </a:rPr>
            </a:br>
            <a:endParaRPr lang="en-US" altLang="en-US"/>
          </a:p>
        </p:txBody>
      </p:sp>
      <p:sp>
        <p:nvSpPr>
          <p:cNvPr id="116742" name="Oval 6">
            <a:hlinkClick r:id="rId5" action="ppaction://hlinksldjump"/>
          </p:cNvPr>
          <p:cNvSpPr>
            <a:spLocks noChangeArrowheads="1"/>
          </p:cNvSpPr>
          <p:nvPr/>
        </p:nvSpPr>
        <p:spPr bwMode="auto">
          <a:xfrm>
            <a:off x="889000" y="4883150"/>
            <a:ext cx="233363" cy="233363"/>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116748" name="Rectangle 12">
            <a:hlinkClick r:id="rId6"/>
          </p:cNvPr>
          <p:cNvSpPr>
            <a:spLocks noChangeAspect="1" noChangeArrowheads="1"/>
          </p:cNvSpPr>
          <p:nvPr/>
        </p:nvSpPr>
        <p:spPr bwMode="auto">
          <a:xfrm>
            <a:off x="277813" y="214313"/>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102</a:t>
            </a:r>
          </a:p>
          <a:p>
            <a:pPr algn="ctr"/>
            <a:r>
              <a:rPr lang="en-US" sz="3600" b="1">
                <a:latin typeface="Arial" charset="0"/>
              </a:rPr>
              <a:t>No</a:t>
            </a:r>
          </a:p>
          <a:p>
            <a:pPr algn="ctr"/>
            <a:r>
              <a:rPr lang="en-US" sz="1200">
                <a:latin typeface="Arial" charset="0"/>
              </a:rPr>
              <a:t>Nobelium</a:t>
            </a:r>
          </a:p>
        </p:txBody>
      </p:sp>
      <p:sp>
        <p:nvSpPr>
          <p:cNvPr id="116751" name="Rectangle 15"/>
          <p:cNvSpPr>
            <a:spLocks noChangeArrowheads="1"/>
          </p:cNvSpPr>
          <p:nvPr/>
        </p:nvSpPr>
        <p:spPr bwMode="auto">
          <a:xfrm>
            <a:off x="1384300" y="5202238"/>
            <a:ext cx="6858000" cy="126206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Nobelium?</a:t>
            </a:r>
          </a:p>
          <a:p>
            <a:pPr>
              <a:spcBef>
                <a:spcPct val="50000"/>
              </a:spcBef>
            </a:pPr>
            <a:r>
              <a:rPr lang="en-US" sz="1400">
                <a:latin typeface="Arial" charset="0"/>
              </a:rPr>
              <a:t>Radioactive metallic transuranic element, belongs to the actinoids. Seven known isotopes exist, the most stable being No-254 with a half-life of 255 seconds. First identified with certainty by Albert Ghiorso and Glenn T. Seaborg in 1966. Unnilbium has been proposed as an alternative name.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6742"/>
                                        </p:tgtEl>
                                        <p:attrNameLst>
                                          <p:attrName>style.visibility</p:attrName>
                                        </p:attrNameLst>
                                      </p:cBhvr>
                                      <p:to>
                                        <p:strVal val="visible"/>
                                      </p:to>
                                    </p:set>
                                    <p:anim calcmode="lin" valueType="num">
                                      <p:cBhvr>
                                        <p:cTn id="7" dur="500" fill="hold"/>
                                        <p:tgtEl>
                                          <p:spTgt spid="116742"/>
                                        </p:tgtEl>
                                        <p:attrNameLst>
                                          <p:attrName>ppt_w</p:attrName>
                                        </p:attrNameLst>
                                      </p:cBhvr>
                                      <p:tavLst>
                                        <p:tav tm="0">
                                          <p:val>
                                            <p:fltVal val="0"/>
                                          </p:val>
                                        </p:tav>
                                        <p:tav tm="100000">
                                          <p:val>
                                            <p:strVal val="#ppt_w"/>
                                          </p:val>
                                        </p:tav>
                                      </p:tavLst>
                                    </p:anim>
                                    <p:anim calcmode="lin" valueType="num">
                                      <p:cBhvr>
                                        <p:cTn id="8" dur="500" fill="hold"/>
                                        <p:tgtEl>
                                          <p:spTgt spid="116742"/>
                                        </p:tgtEl>
                                        <p:attrNameLst>
                                          <p:attrName>ppt_h</p:attrName>
                                        </p:attrNameLst>
                                      </p:cBhvr>
                                      <p:tavLst>
                                        <p:tav tm="0">
                                          <p:val>
                                            <p:fltVal val="0"/>
                                          </p:val>
                                        </p:tav>
                                        <p:tav tm="100000">
                                          <p:val>
                                            <p:strVal val="#ppt_h"/>
                                          </p:val>
                                        </p:tav>
                                      </p:tavLst>
                                    </p:anim>
                                    <p:animEffect transition="in" filter="fade">
                                      <p:cBhvr>
                                        <p:cTn id="9" dur="500"/>
                                        <p:tgtEl>
                                          <p:spTgt spid="116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1776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17765" name="Rectangle 5"/>
          <p:cNvSpPr>
            <a:spLocks noChangeArrowheads="1"/>
          </p:cNvSpPr>
          <p:nvPr/>
        </p:nvSpPr>
        <p:spPr bwMode="auto">
          <a:xfrm>
            <a:off x="547688" y="2552700"/>
            <a:ext cx="4343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Lawrencium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Lr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103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(262.0)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endParaRPr lang="en-US" altLang="en-US"/>
          </a:p>
        </p:txBody>
      </p:sp>
      <p:sp>
        <p:nvSpPr>
          <p:cNvPr id="117770" name="Rectangle 10">
            <a:hlinkClick r:id="rId5"/>
          </p:cNvPr>
          <p:cNvSpPr>
            <a:spLocks noChangeAspect="1" noChangeArrowheads="1"/>
          </p:cNvSpPr>
          <p:nvPr/>
        </p:nvSpPr>
        <p:spPr bwMode="auto">
          <a:xfrm>
            <a:off x="276225" y="212725"/>
            <a:ext cx="822325" cy="1108075"/>
          </a:xfrm>
          <a:prstGeom prst="rect">
            <a:avLst/>
          </a:prstGeom>
          <a:gradFill rotWithShape="1">
            <a:gsLst>
              <a:gs pos="0">
                <a:srgbClr val="339966"/>
              </a:gs>
              <a:gs pos="100000">
                <a:srgbClr val="0066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103</a:t>
            </a:r>
          </a:p>
          <a:p>
            <a:pPr algn="ctr"/>
            <a:r>
              <a:rPr lang="en-US" sz="3600" b="1">
                <a:latin typeface="Arial" charset="0"/>
              </a:rPr>
              <a:t>Lr</a:t>
            </a:r>
          </a:p>
          <a:p>
            <a:pPr algn="ctr"/>
            <a:r>
              <a:rPr lang="en-US" sz="1000">
                <a:latin typeface="Arial" charset="0"/>
              </a:rPr>
              <a:t>Lawrencium</a:t>
            </a:r>
          </a:p>
        </p:txBody>
      </p:sp>
      <p:sp>
        <p:nvSpPr>
          <p:cNvPr id="117773" name="Rectangle 13"/>
          <p:cNvSpPr>
            <a:spLocks noChangeArrowheads="1"/>
          </p:cNvSpPr>
          <p:nvPr/>
        </p:nvSpPr>
        <p:spPr bwMode="auto">
          <a:xfrm>
            <a:off x="1374775" y="5037138"/>
            <a:ext cx="6858000" cy="1644650"/>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What is Lawrencium?</a:t>
            </a:r>
          </a:p>
          <a:p>
            <a:pPr>
              <a:spcBef>
                <a:spcPct val="50000"/>
              </a:spcBef>
            </a:pPr>
            <a:r>
              <a:rPr lang="en-US" sz="1200">
                <a:latin typeface="Arial" charset="0"/>
              </a:rPr>
              <a:t>Appearance unknown, however it is most likely silvery-white or grey and metallic. Lawrencium is a synthetic rare-earth metal. There are eight known radioisotopes, the most stable being Lr-262 with a half-life of 3.6 hours. Due to the short half-life of lawrencium, and its radioactivity, there are no known uses for it. Identified by Albert Ghiorso in 1961 at Berkeley. It was produced by bombarding californium with boron ions. The name is temporary IUPAC nomenclature, the origin of the name comes from Ernest O. Lawrence, the inventor of the cyclotron. If sufficient amounts of lawrencium were produced, it would pose a radiation hazard. </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1878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18789" name="Rectangle 5"/>
          <p:cNvSpPr>
            <a:spLocks noChangeArrowheads="1"/>
          </p:cNvSpPr>
          <p:nvPr/>
        </p:nvSpPr>
        <p:spPr bwMode="auto">
          <a:xfrm>
            <a:off x="549275" y="2555875"/>
            <a:ext cx="43434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Rutherfordium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Rf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104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(261.0)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br>
              <a:rPr lang="en-US" altLang="en-US">
                <a:latin typeface="Arial" charset="0"/>
                <a:cs typeface="Arial" charset="0"/>
              </a:rPr>
            </a:br>
            <a:endParaRPr lang="en-US" altLang="en-US"/>
          </a:p>
        </p:txBody>
      </p:sp>
      <p:sp>
        <p:nvSpPr>
          <p:cNvPr id="118794" name="Rectangle 10">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104</a:t>
            </a:r>
          </a:p>
          <a:p>
            <a:pPr algn="ctr"/>
            <a:r>
              <a:rPr lang="en-US" sz="3600" b="1">
                <a:latin typeface="Arial" charset="0"/>
              </a:rPr>
              <a:t>Rf</a:t>
            </a:r>
          </a:p>
          <a:p>
            <a:pPr algn="ctr"/>
            <a:r>
              <a:rPr lang="en-US" sz="900">
                <a:latin typeface="Arial" charset="0"/>
              </a:rPr>
              <a:t>Rutherfordium</a:t>
            </a:r>
          </a:p>
        </p:txBody>
      </p:sp>
      <p:sp>
        <p:nvSpPr>
          <p:cNvPr id="118797" name="Rectangle 13"/>
          <p:cNvSpPr>
            <a:spLocks noChangeArrowheads="1"/>
          </p:cNvSpPr>
          <p:nvPr/>
        </p:nvSpPr>
        <p:spPr bwMode="auto">
          <a:xfrm>
            <a:off x="1409700" y="5137150"/>
            <a:ext cx="6858000" cy="126206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Rutherfordium (Unnilquadium)?</a:t>
            </a:r>
          </a:p>
          <a:p>
            <a:pPr>
              <a:spcBef>
                <a:spcPct val="50000"/>
              </a:spcBef>
            </a:pPr>
            <a:r>
              <a:rPr lang="en-US" sz="1400">
                <a:latin typeface="Arial" charset="0"/>
              </a:rPr>
              <a:t>Radioactive transactinide element. Expected to have similar chemical properties to those displayed by hafnium. Rf-260 was discovered by the Joint Nuclear Research Institute at Dubna (U.S.S.R.) in 1964. Researchers at Berkeley discovered Unq-257 and Unq-258 in 1964.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1981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19813" name="Rectangle 5"/>
          <p:cNvSpPr>
            <a:spLocks noChangeArrowheads="1"/>
          </p:cNvSpPr>
          <p:nvPr/>
        </p:nvSpPr>
        <p:spPr bwMode="auto">
          <a:xfrm>
            <a:off x="547688" y="2557463"/>
            <a:ext cx="4114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Dubnium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Db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105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(262.0)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endParaRPr lang="en-US" altLang="en-US"/>
          </a:p>
        </p:txBody>
      </p:sp>
      <p:sp>
        <p:nvSpPr>
          <p:cNvPr id="119817" name="Rectangle 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105</a:t>
            </a:r>
          </a:p>
          <a:p>
            <a:pPr algn="ctr"/>
            <a:r>
              <a:rPr lang="en-US" sz="3600" b="1">
                <a:latin typeface="Arial" charset="0"/>
              </a:rPr>
              <a:t>Db</a:t>
            </a:r>
          </a:p>
          <a:p>
            <a:pPr algn="ctr"/>
            <a:r>
              <a:rPr lang="en-US" sz="1200">
                <a:latin typeface="Arial" charset="0"/>
              </a:rPr>
              <a:t>Dubnium</a:t>
            </a:r>
          </a:p>
        </p:txBody>
      </p:sp>
      <p:sp>
        <p:nvSpPr>
          <p:cNvPr id="119820" name="Rectangle 12"/>
          <p:cNvSpPr>
            <a:spLocks noChangeArrowheads="1"/>
          </p:cNvSpPr>
          <p:nvPr/>
        </p:nvSpPr>
        <p:spPr bwMode="auto">
          <a:xfrm>
            <a:off x="2103438" y="5294313"/>
            <a:ext cx="4572000" cy="104933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Dubnium (Unnilpentium)?</a:t>
            </a:r>
          </a:p>
          <a:p>
            <a:pPr>
              <a:spcBef>
                <a:spcPct val="50000"/>
              </a:spcBef>
            </a:pPr>
            <a:r>
              <a:rPr lang="en-US" sz="1400">
                <a:latin typeface="Arial" charset="0"/>
              </a:rPr>
              <a:t>Radioactive transactinide element. Half-life of 1.6s. Discovered in 1970 by Berkeley researchers. So far, seven isotopes have been discovered. </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2083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20837" name="Rectangle 5"/>
          <p:cNvSpPr>
            <a:spLocks noChangeArrowheads="1"/>
          </p:cNvSpPr>
          <p:nvPr/>
        </p:nvSpPr>
        <p:spPr bwMode="auto">
          <a:xfrm>
            <a:off x="549275" y="2555875"/>
            <a:ext cx="41910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Seaborgium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Sg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106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(263.0)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br>
              <a:rPr lang="en-US" altLang="en-US">
                <a:latin typeface="Arial" charset="0"/>
                <a:cs typeface="Arial" charset="0"/>
              </a:rPr>
            </a:br>
            <a:endParaRPr lang="en-US" altLang="en-US"/>
          </a:p>
        </p:txBody>
      </p:sp>
      <p:sp>
        <p:nvSpPr>
          <p:cNvPr id="120838" name="Oval 6">
            <a:hlinkClick r:id="rId5" action="ppaction://hlinksldjump"/>
          </p:cNvPr>
          <p:cNvSpPr>
            <a:spLocks noChangeArrowheads="1"/>
          </p:cNvSpPr>
          <p:nvPr/>
        </p:nvSpPr>
        <p:spPr bwMode="auto">
          <a:xfrm>
            <a:off x="838200" y="4935538"/>
            <a:ext cx="233363" cy="233362"/>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120843" name="Rectangle 11">
            <a:hlinkClick r:id="rId6"/>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106</a:t>
            </a:r>
          </a:p>
          <a:p>
            <a:pPr algn="ctr"/>
            <a:r>
              <a:rPr lang="en-US" sz="3600" b="1">
                <a:latin typeface="Arial" charset="0"/>
              </a:rPr>
              <a:t>Sg</a:t>
            </a:r>
          </a:p>
          <a:p>
            <a:pPr algn="ctr"/>
            <a:r>
              <a:rPr lang="en-US" sz="1000">
                <a:latin typeface="Arial" charset="0"/>
              </a:rPr>
              <a:t>Seaborgium</a:t>
            </a:r>
          </a:p>
        </p:txBody>
      </p:sp>
      <p:sp>
        <p:nvSpPr>
          <p:cNvPr id="120846" name="Rectangle 14"/>
          <p:cNvSpPr>
            <a:spLocks noChangeArrowheads="1"/>
          </p:cNvSpPr>
          <p:nvPr/>
        </p:nvSpPr>
        <p:spPr bwMode="auto">
          <a:xfrm>
            <a:off x="2116138" y="5084763"/>
            <a:ext cx="4572000"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Seaborgium (Unnilhexium)?</a:t>
            </a:r>
          </a:p>
          <a:p>
            <a:pPr>
              <a:spcBef>
                <a:spcPct val="50000"/>
              </a:spcBef>
            </a:pPr>
            <a:r>
              <a:rPr lang="en-US" sz="1400">
                <a:latin typeface="Arial" charset="0"/>
              </a:rPr>
              <a:t>Half-life of 0.9 +/- 0.2 s. Discovered by the Joint Institute for Nuclear Research at Dubna (U.S.S.R.) in June of 1974. Its existence was confirmed by the Lawrence Berkeley Laboratory and Livermore National Laboratory in September of 1974.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0838"/>
                                        </p:tgtEl>
                                        <p:attrNameLst>
                                          <p:attrName>style.visibility</p:attrName>
                                        </p:attrNameLst>
                                      </p:cBhvr>
                                      <p:to>
                                        <p:strVal val="visible"/>
                                      </p:to>
                                    </p:set>
                                    <p:anim calcmode="lin" valueType="num">
                                      <p:cBhvr>
                                        <p:cTn id="7" dur="500" fill="hold"/>
                                        <p:tgtEl>
                                          <p:spTgt spid="120838"/>
                                        </p:tgtEl>
                                        <p:attrNameLst>
                                          <p:attrName>ppt_w</p:attrName>
                                        </p:attrNameLst>
                                      </p:cBhvr>
                                      <p:tavLst>
                                        <p:tav tm="0">
                                          <p:val>
                                            <p:fltVal val="0"/>
                                          </p:val>
                                        </p:tav>
                                        <p:tav tm="100000">
                                          <p:val>
                                            <p:strVal val="#ppt_w"/>
                                          </p:val>
                                        </p:tav>
                                      </p:tavLst>
                                    </p:anim>
                                    <p:anim calcmode="lin" valueType="num">
                                      <p:cBhvr>
                                        <p:cTn id="8" dur="500" fill="hold"/>
                                        <p:tgtEl>
                                          <p:spTgt spid="120838"/>
                                        </p:tgtEl>
                                        <p:attrNameLst>
                                          <p:attrName>ppt_h</p:attrName>
                                        </p:attrNameLst>
                                      </p:cBhvr>
                                      <p:tavLst>
                                        <p:tav tm="0">
                                          <p:val>
                                            <p:fltVal val="0"/>
                                          </p:val>
                                        </p:tav>
                                        <p:tav tm="100000">
                                          <p:val>
                                            <p:strVal val="#ppt_h"/>
                                          </p:val>
                                        </p:tav>
                                      </p:tavLst>
                                    </p:anim>
                                    <p:animEffect transition="in" filter="fade">
                                      <p:cBhvr>
                                        <p:cTn id="9"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2185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21861" name="Rectangle 5"/>
          <p:cNvSpPr>
            <a:spLocks noChangeArrowheads="1"/>
          </p:cNvSpPr>
          <p:nvPr/>
        </p:nvSpPr>
        <p:spPr bwMode="auto">
          <a:xfrm>
            <a:off x="547688" y="2549525"/>
            <a:ext cx="4038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Bohrium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Bh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107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(262.0)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endParaRPr lang="en-US" altLang="en-US"/>
          </a:p>
        </p:txBody>
      </p:sp>
      <p:sp>
        <p:nvSpPr>
          <p:cNvPr id="121865" name="Rectangle 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107</a:t>
            </a:r>
          </a:p>
          <a:p>
            <a:pPr algn="ctr"/>
            <a:r>
              <a:rPr lang="en-US" sz="3600" b="1">
                <a:latin typeface="Arial" charset="0"/>
              </a:rPr>
              <a:t>Bh</a:t>
            </a:r>
          </a:p>
          <a:p>
            <a:pPr algn="ctr"/>
            <a:r>
              <a:rPr lang="en-US" sz="1200">
                <a:latin typeface="Arial" charset="0"/>
              </a:rPr>
              <a:t>Bohrium</a:t>
            </a:r>
          </a:p>
        </p:txBody>
      </p:sp>
      <p:sp>
        <p:nvSpPr>
          <p:cNvPr id="121868" name="Rectangle 12"/>
          <p:cNvSpPr>
            <a:spLocks noChangeArrowheads="1"/>
          </p:cNvSpPr>
          <p:nvPr/>
        </p:nvSpPr>
        <p:spPr bwMode="auto">
          <a:xfrm>
            <a:off x="2116138" y="5059363"/>
            <a:ext cx="4572000"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Bohrium (Unnilseptium)?</a:t>
            </a:r>
          </a:p>
          <a:p>
            <a:pPr>
              <a:spcBef>
                <a:spcPct val="50000"/>
              </a:spcBef>
            </a:pPr>
            <a:r>
              <a:rPr lang="en-US" sz="1400">
                <a:latin typeface="Arial" charset="0"/>
              </a:rPr>
              <a:t>Radioactive transition metal. Half-life of approximately 1/500 s. Discovered by the Joint Institute for Nuclear Research at Dubna (U.S.S.R.) in 1976. Confirmed by West German physicists at the Heavy Ion Research Laboratory at Darmstadt.</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2288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22885" name="Rectangle 5"/>
          <p:cNvSpPr>
            <a:spLocks noChangeArrowheads="1"/>
          </p:cNvSpPr>
          <p:nvPr/>
        </p:nvSpPr>
        <p:spPr bwMode="auto">
          <a:xfrm>
            <a:off x="549275" y="2552700"/>
            <a:ext cx="4114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Hassium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Hs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108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(265.0)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endParaRPr lang="en-US" altLang="en-US"/>
          </a:p>
        </p:txBody>
      </p:sp>
      <p:sp>
        <p:nvSpPr>
          <p:cNvPr id="122889" name="Rectangle 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108</a:t>
            </a:r>
          </a:p>
          <a:p>
            <a:pPr algn="ctr"/>
            <a:r>
              <a:rPr lang="en-US" sz="3600" b="1">
                <a:latin typeface="Arial" charset="0"/>
              </a:rPr>
              <a:t>Hs</a:t>
            </a:r>
          </a:p>
          <a:p>
            <a:pPr algn="ctr"/>
            <a:r>
              <a:rPr lang="en-US" sz="1200">
                <a:latin typeface="Arial" charset="0"/>
              </a:rPr>
              <a:t>Hassium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1295400" y="1981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763" name="Rectangle 3"/>
          <p:cNvSpPr>
            <a:spLocks noChangeArrowheads="1"/>
          </p:cNvSpPr>
          <p:nvPr/>
        </p:nvSpPr>
        <p:spPr bwMode="auto">
          <a:xfrm>
            <a:off x="7391400" y="1143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764" name="Rectangle 4"/>
          <p:cNvSpPr>
            <a:spLocks noChangeArrowheads="1"/>
          </p:cNvSpPr>
          <p:nvPr/>
        </p:nvSpPr>
        <p:spPr bwMode="auto">
          <a:xfrm>
            <a:off x="7772400" y="11430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5765" name="Rectangle 5"/>
          <p:cNvSpPr>
            <a:spLocks noChangeArrowheads="1"/>
          </p:cNvSpPr>
          <p:nvPr/>
        </p:nvSpPr>
        <p:spPr bwMode="auto">
          <a:xfrm>
            <a:off x="6248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66" name="Rectangle 6"/>
          <p:cNvSpPr>
            <a:spLocks noChangeArrowheads="1"/>
          </p:cNvSpPr>
          <p:nvPr/>
        </p:nvSpPr>
        <p:spPr bwMode="auto">
          <a:xfrm>
            <a:off x="6629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67" name="Rectangle 7"/>
          <p:cNvSpPr>
            <a:spLocks noChangeArrowheads="1"/>
          </p:cNvSpPr>
          <p:nvPr/>
        </p:nvSpPr>
        <p:spPr bwMode="auto">
          <a:xfrm>
            <a:off x="7010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68" name="Rectangle 8"/>
          <p:cNvSpPr>
            <a:spLocks noChangeArrowheads="1"/>
          </p:cNvSpPr>
          <p:nvPr/>
        </p:nvSpPr>
        <p:spPr bwMode="auto">
          <a:xfrm>
            <a:off x="7391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69" name="Rectangle 9"/>
          <p:cNvSpPr>
            <a:spLocks noChangeArrowheads="1"/>
          </p:cNvSpPr>
          <p:nvPr/>
        </p:nvSpPr>
        <p:spPr bwMode="auto">
          <a:xfrm>
            <a:off x="7772400" y="19812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5770" name="Rectangle 10"/>
          <p:cNvSpPr>
            <a:spLocks noChangeArrowheads="1"/>
          </p:cNvSpPr>
          <p:nvPr/>
        </p:nvSpPr>
        <p:spPr bwMode="auto">
          <a:xfrm>
            <a:off x="1295400" y="25146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771" name="Rectangle 11"/>
          <p:cNvSpPr>
            <a:spLocks noChangeArrowheads="1"/>
          </p:cNvSpPr>
          <p:nvPr/>
        </p:nvSpPr>
        <p:spPr bwMode="auto">
          <a:xfrm>
            <a:off x="5867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72" name="Rectangle 12"/>
          <p:cNvSpPr>
            <a:spLocks noChangeArrowheads="1"/>
          </p:cNvSpPr>
          <p:nvPr/>
        </p:nvSpPr>
        <p:spPr bwMode="auto">
          <a:xfrm>
            <a:off x="1676400" y="1981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773" name="Rectangle 13"/>
          <p:cNvSpPr>
            <a:spLocks noChangeArrowheads="1"/>
          </p:cNvSpPr>
          <p:nvPr/>
        </p:nvSpPr>
        <p:spPr bwMode="auto">
          <a:xfrm>
            <a:off x="1295400" y="1447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774" name="Rectangle 14"/>
          <p:cNvSpPr>
            <a:spLocks noChangeArrowheads="1"/>
          </p:cNvSpPr>
          <p:nvPr/>
        </p:nvSpPr>
        <p:spPr bwMode="auto">
          <a:xfrm>
            <a:off x="5867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75" name="Rectangle 15"/>
          <p:cNvSpPr>
            <a:spLocks noChangeArrowheads="1"/>
          </p:cNvSpPr>
          <p:nvPr/>
        </p:nvSpPr>
        <p:spPr bwMode="auto">
          <a:xfrm>
            <a:off x="6248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76" name="Rectangle 16"/>
          <p:cNvSpPr>
            <a:spLocks noChangeArrowheads="1"/>
          </p:cNvSpPr>
          <p:nvPr/>
        </p:nvSpPr>
        <p:spPr bwMode="auto">
          <a:xfrm>
            <a:off x="6629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77" name="Rectangle 17"/>
          <p:cNvSpPr>
            <a:spLocks noChangeArrowheads="1"/>
          </p:cNvSpPr>
          <p:nvPr/>
        </p:nvSpPr>
        <p:spPr bwMode="auto">
          <a:xfrm>
            <a:off x="7010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78" name="Rectangle 18"/>
          <p:cNvSpPr>
            <a:spLocks noChangeArrowheads="1"/>
          </p:cNvSpPr>
          <p:nvPr/>
        </p:nvSpPr>
        <p:spPr bwMode="auto">
          <a:xfrm>
            <a:off x="7391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79" name="Rectangle 19"/>
          <p:cNvSpPr>
            <a:spLocks noChangeArrowheads="1"/>
          </p:cNvSpPr>
          <p:nvPr/>
        </p:nvSpPr>
        <p:spPr bwMode="auto">
          <a:xfrm>
            <a:off x="7772400" y="25146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5780" name="Rectangle 20"/>
          <p:cNvSpPr>
            <a:spLocks noChangeArrowheads="1"/>
          </p:cNvSpPr>
          <p:nvPr/>
        </p:nvSpPr>
        <p:spPr bwMode="auto">
          <a:xfrm>
            <a:off x="1295400" y="3048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781" name="Rectangle 21"/>
          <p:cNvSpPr>
            <a:spLocks noChangeArrowheads="1"/>
          </p:cNvSpPr>
          <p:nvPr/>
        </p:nvSpPr>
        <p:spPr bwMode="auto">
          <a:xfrm>
            <a:off x="1676400" y="3048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782" name="Rectangle 22"/>
          <p:cNvSpPr>
            <a:spLocks noChangeArrowheads="1"/>
          </p:cNvSpPr>
          <p:nvPr/>
        </p:nvSpPr>
        <p:spPr bwMode="auto">
          <a:xfrm>
            <a:off x="2057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783" name="Rectangle 23"/>
          <p:cNvSpPr>
            <a:spLocks noChangeArrowheads="1"/>
          </p:cNvSpPr>
          <p:nvPr/>
        </p:nvSpPr>
        <p:spPr bwMode="auto">
          <a:xfrm>
            <a:off x="2438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784" name="Rectangle 24"/>
          <p:cNvSpPr>
            <a:spLocks noChangeArrowheads="1"/>
          </p:cNvSpPr>
          <p:nvPr/>
        </p:nvSpPr>
        <p:spPr bwMode="auto">
          <a:xfrm>
            <a:off x="2819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785" name="Rectangle 25"/>
          <p:cNvSpPr>
            <a:spLocks noChangeArrowheads="1"/>
          </p:cNvSpPr>
          <p:nvPr/>
        </p:nvSpPr>
        <p:spPr bwMode="auto">
          <a:xfrm>
            <a:off x="3200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786" name="Rectangle 26"/>
          <p:cNvSpPr>
            <a:spLocks noChangeArrowheads="1"/>
          </p:cNvSpPr>
          <p:nvPr/>
        </p:nvSpPr>
        <p:spPr bwMode="auto">
          <a:xfrm>
            <a:off x="3581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787" name="Rectangle 27"/>
          <p:cNvSpPr>
            <a:spLocks noChangeArrowheads="1"/>
          </p:cNvSpPr>
          <p:nvPr/>
        </p:nvSpPr>
        <p:spPr bwMode="auto">
          <a:xfrm>
            <a:off x="3962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788" name="Rectangle 28"/>
          <p:cNvSpPr>
            <a:spLocks noChangeArrowheads="1"/>
          </p:cNvSpPr>
          <p:nvPr/>
        </p:nvSpPr>
        <p:spPr bwMode="auto">
          <a:xfrm>
            <a:off x="4343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789" name="Rectangle 29"/>
          <p:cNvSpPr>
            <a:spLocks noChangeArrowheads="1"/>
          </p:cNvSpPr>
          <p:nvPr/>
        </p:nvSpPr>
        <p:spPr bwMode="auto">
          <a:xfrm>
            <a:off x="4724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790" name="Rectangle 30"/>
          <p:cNvSpPr>
            <a:spLocks noChangeArrowheads="1"/>
          </p:cNvSpPr>
          <p:nvPr/>
        </p:nvSpPr>
        <p:spPr bwMode="auto">
          <a:xfrm>
            <a:off x="5105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791" name="Rectangle 31"/>
          <p:cNvSpPr>
            <a:spLocks noChangeArrowheads="1"/>
          </p:cNvSpPr>
          <p:nvPr/>
        </p:nvSpPr>
        <p:spPr bwMode="auto">
          <a:xfrm>
            <a:off x="5486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792" name="Rectangle 32"/>
          <p:cNvSpPr>
            <a:spLocks noChangeArrowheads="1"/>
          </p:cNvSpPr>
          <p:nvPr/>
        </p:nvSpPr>
        <p:spPr bwMode="auto">
          <a:xfrm>
            <a:off x="5867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93" name="Rectangle 33"/>
          <p:cNvSpPr>
            <a:spLocks noChangeArrowheads="1"/>
          </p:cNvSpPr>
          <p:nvPr/>
        </p:nvSpPr>
        <p:spPr bwMode="auto">
          <a:xfrm>
            <a:off x="6248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94" name="Rectangle 34"/>
          <p:cNvSpPr>
            <a:spLocks noChangeArrowheads="1"/>
          </p:cNvSpPr>
          <p:nvPr/>
        </p:nvSpPr>
        <p:spPr bwMode="auto">
          <a:xfrm>
            <a:off x="6629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95" name="Rectangle 35"/>
          <p:cNvSpPr>
            <a:spLocks noChangeArrowheads="1"/>
          </p:cNvSpPr>
          <p:nvPr/>
        </p:nvSpPr>
        <p:spPr bwMode="auto">
          <a:xfrm>
            <a:off x="7010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96" name="Rectangle 36"/>
          <p:cNvSpPr>
            <a:spLocks noChangeArrowheads="1"/>
          </p:cNvSpPr>
          <p:nvPr/>
        </p:nvSpPr>
        <p:spPr bwMode="auto">
          <a:xfrm>
            <a:off x="7391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797" name="Rectangle 37"/>
          <p:cNvSpPr>
            <a:spLocks noChangeArrowheads="1"/>
          </p:cNvSpPr>
          <p:nvPr/>
        </p:nvSpPr>
        <p:spPr bwMode="auto">
          <a:xfrm>
            <a:off x="7772400" y="30480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5798" name="Rectangle 38"/>
          <p:cNvSpPr>
            <a:spLocks noChangeArrowheads="1"/>
          </p:cNvSpPr>
          <p:nvPr/>
        </p:nvSpPr>
        <p:spPr bwMode="auto">
          <a:xfrm>
            <a:off x="1295400" y="35814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799" name="Rectangle 39"/>
          <p:cNvSpPr>
            <a:spLocks noChangeArrowheads="1"/>
          </p:cNvSpPr>
          <p:nvPr/>
        </p:nvSpPr>
        <p:spPr bwMode="auto">
          <a:xfrm>
            <a:off x="1676400" y="35814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800" name="Rectangle 40"/>
          <p:cNvSpPr>
            <a:spLocks noChangeArrowheads="1"/>
          </p:cNvSpPr>
          <p:nvPr/>
        </p:nvSpPr>
        <p:spPr bwMode="auto">
          <a:xfrm>
            <a:off x="2057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01" name="Rectangle 41"/>
          <p:cNvSpPr>
            <a:spLocks noChangeArrowheads="1"/>
          </p:cNvSpPr>
          <p:nvPr/>
        </p:nvSpPr>
        <p:spPr bwMode="auto">
          <a:xfrm>
            <a:off x="2438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02" name="Rectangle 42"/>
          <p:cNvSpPr>
            <a:spLocks noChangeArrowheads="1"/>
          </p:cNvSpPr>
          <p:nvPr/>
        </p:nvSpPr>
        <p:spPr bwMode="auto">
          <a:xfrm>
            <a:off x="2819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03" name="Rectangle 43"/>
          <p:cNvSpPr>
            <a:spLocks noChangeArrowheads="1"/>
          </p:cNvSpPr>
          <p:nvPr/>
        </p:nvSpPr>
        <p:spPr bwMode="auto">
          <a:xfrm>
            <a:off x="3200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04" name="Rectangle 44"/>
          <p:cNvSpPr>
            <a:spLocks noChangeArrowheads="1"/>
          </p:cNvSpPr>
          <p:nvPr/>
        </p:nvSpPr>
        <p:spPr bwMode="auto">
          <a:xfrm>
            <a:off x="3581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05" name="Rectangle 45"/>
          <p:cNvSpPr>
            <a:spLocks noChangeArrowheads="1"/>
          </p:cNvSpPr>
          <p:nvPr/>
        </p:nvSpPr>
        <p:spPr bwMode="auto">
          <a:xfrm>
            <a:off x="3962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06" name="Rectangle 46"/>
          <p:cNvSpPr>
            <a:spLocks noChangeArrowheads="1"/>
          </p:cNvSpPr>
          <p:nvPr/>
        </p:nvSpPr>
        <p:spPr bwMode="auto">
          <a:xfrm>
            <a:off x="4343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07" name="Rectangle 47"/>
          <p:cNvSpPr>
            <a:spLocks noChangeArrowheads="1"/>
          </p:cNvSpPr>
          <p:nvPr/>
        </p:nvSpPr>
        <p:spPr bwMode="auto">
          <a:xfrm>
            <a:off x="4724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08" name="Rectangle 48"/>
          <p:cNvSpPr>
            <a:spLocks noChangeArrowheads="1"/>
          </p:cNvSpPr>
          <p:nvPr/>
        </p:nvSpPr>
        <p:spPr bwMode="auto">
          <a:xfrm>
            <a:off x="5105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09" name="Rectangle 49"/>
          <p:cNvSpPr>
            <a:spLocks noChangeArrowheads="1"/>
          </p:cNvSpPr>
          <p:nvPr/>
        </p:nvSpPr>
        <p:spPr bwMode="auto">
          <a:xfrm>
            <a:off x="5486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10" name="Rectangle 50"/>
          <p:cNvSpPr>
            <a:spLocks noChangeArrowheads="1"/>
          </p:cNvSpPr>
          <p:nvPr/>
        </p:nvSpPr>
        <p:spPr bwMode="auto">
          <a:xfrm>
            <a:off x="5867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811" name="Rectangle 51"/>
          <p:cNvSpPr>
            <a:spLocks noChangeArrowheads="1"/>
          </p:cNvSpPr>
          <p:nvPr/>
        </p:nvSpPr>
        <p:spPr bwMode="auto">
          <a:xfrm>
            <a:off x="6248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812" name="Rectangle 52"/>
          <p:cNvSpPr>
            <a:spLocks noChangeArrowheads="1"/>
          </p:cNvSpPr>
          <p:nvPr/>
        </p:nvSpPr>
        <p:spPr bwMode="auto">
          <a:xfrm>
            <a:off x="6629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813" name="Rectangle 53"/>
          <p:cNvSpPr>
            <a:spLocks noChangeArrowheads="1"/>
          </p:cNvSpPr>
          <p:nvPr/>
        </p:nvSpPr>
        <p:spPr bwMode="auto">
          <a:xfrm>
            <a:off x="7010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814" name="Rectangle 54"/>
          <p:cNvSpPr>
            <a:spLocks noChangeArrowheads="1"/>
          </p:cNvSpPr>
          <p:nvPr/>
        </p:nvSpPr>
        <p:spPr bwMode="auto">
          <a:xfrm>
            <a:off x="7391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815" name="Rectangle 55"/>
          <p:cNvSpPr>
            <a:spLocks noChangeArrowheads="1"/>
          </p:cNvSpPr>
          <p:nvPr/>
        </p:nvSpPr>
        <p:spPr bwMode="auto">
          <a:xfrm>
            <a:off x="7772400" y="35814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5816" name="Rectangle 56"/>
          <p:cNvSpPr>
            <a:spLocks noChangeArrowheads="1"/>
          </p:cNvSpPr>
          <p:nvPr/>
        </p:nvSpPr>
        <p:spPr bwMode="auto">
          <a:xfrm>
            <a:off x="1295400" y="4114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817" name="Rectangle 57"/>
          <p:cNvSpPr>
            <a:spLocks noChangeArrowheads="1"/>
          </p:cNvSpPr>
          <p:nvPr/>
        </p:nvSpPr>
        <p:spPr bwMode="auto">
          <a:xfrm>
            <a:off x="1676400" y="4114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818" name="Rectangle 58"/>
          <p:cNvSpPr>
            <a:spLocks noChangeArrowheads="1"/>
          </p:cNvSpPr>
          <p:nvPr/>
        </p:nvSpPr>
        <p:spPr bwMode="auto">
          <a:xfrm>
            <a:off x="2057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5819" name="Rectangle 59"/>
          <p:cNvSpPr>
            <a:spLocks noChangeArrowheads="1"/>
          </p:cNvSpPr>
          <p:nvPr/>
        </p:nvSpPr>
        <p:spPr bwMode="auto">
          <a:xfrm>
            <a:off x="2438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20" name="Rectangle 60"/>
          <p:cNvSpPr>
            <a:spLocks noChangeArrowheads="1"/>
          </p:cNvSpPr>
          <p:nvPr/>
        </p:nvSpPr>
        <p:spPr bwMode="auto">
          <a:xfrm>
            <a:off x="2819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21" name="Rectangle 61"/>
          <p:cNvSpPr>
            <a:spLocks noChangeArrowheads="1"/>
          </p:cNvSpPr>
          <p:nvPr/>
        </p:nvSpPr>
        <p:spPr bwMode="auto">
          <a:xfrm>
            <a:off x="3200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22" name="Rectangle 62"/>
          <p:cNvSpPr>
            <a:spLocks noChangeArrowheads="1"/>
          </p:cNvSpPr>
          <p:nvPr/>
        </p:nvSpPr>
        <p:spPr bwMode="auto">
          <a:xfrm>
            <a:off x="3581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23" name="Rectangle 63"/>
          <p:cNvSpPr>
            <a:spLocks noChangeArrowheads="1"/>
          </p:cNvSpPr>
          <p:nvPr/>
        </p:nvSpPr>
        <p:spPr bwMode="auto">
          <a:xfrm>
            <a:off x="3962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24" name="Rectangle 64"/>
          <p:cNvSpPr>
            <a:spLocks noChangeArrowheads="1"/>
          </p:cNvSpPr>
          <p:nvPr/>
        </p:nvSpPr>
        <p:spPr bwMode="auto">
          <a:xfrm>
            <a:off x="4343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25" name="Rectangle 65"/>
          <p:cNvSpPr>
            <a:spLocks noChangeArrowheads="1"/>
          </p:cNvSpPr>
          <p:nvPr/>
        </p:nvSpPr>
        <p:spPr bwMode="auto">
          <a:xfrm>
            <a:off x="4724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26" name="Rectangle 66"/>
          <p:cNvSpPr>
            <a:spLocks noChangeArrowheads="1"/>
          </p:cNvSpPr>
          <p:nvPr/>
        </p:nvSpPr>
        <p:spPr bwMode="auto">
          <a:xfrm>
            <a:off x="5105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27" name="Rectangle 67"/>
          <p:cNvSpPr>
            <a:spLocks noChangeArrowheads="1"/>
          </p:cNvSpPr>
          <p:nvPr/>
        </p:nvSpPr>
        <p:spPr bwMode="auto">
          <a:xfrm>
            <a:off x="5486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28" name="Rectangle 68"/>
          <p:cNvSpPr>
            <a:spLocks noChangeArrowheads="1"/>
          </p:cNvSpPr>
          <p:nvPr/>
        </p:nvSpPr>
        <p:spPr bwMode="auto">
          <a:xfrm>
            <a:off x="5867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829" name="Rectangle 69"/>
          <p:cNvSpPr>
            <a:spLocks noChangeArrowheads="1"/>
          </p:cNvSpPr>
          <p:nvPr/>
        </p:nvSpPr>
        <p:spPr bwMode="auto">
          <a:xfrm>
            <a:off x="6248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830" name="Rectangle 70"/>
          <p:cNvSpPr>
            <a:spLocks noChangeArrowheads="1"/>
          </p:cNvSpPr>
          <p:nvPr/>
        </p:nvSpPr>
        <p:spPr bwMode="auto">
          <a:xfrm>
            <a:off x="6629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831" name="Rectangle 71"/>
          <p:cNvSpPr>
            <a:spLocks noChangeArrowheads="1"/>
          </p:cNvSpPr>
          <p:nvPr/>
        </p:nvSpPr>
        <p:spPr bwMode="auto">
          <a:xfrm>
            <a:off x="7010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832" name="Rectangle 72"/>
          <p:cNvSpPr>
            <a:spLocks noChangeArrowheads="1"/>
          </p:cNvSpPr>
          <p:nvPr/>
        </p:nvSpPr>
        <p:spPr bwMode="auto">
          <a:xfrm>
            <a:off x="7391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45833" name="Rectangle 73"/>
          <p:cNvSpPr>
            <a:spLocks noChangeArrowheads="1"/>
          </p:cNvSpPr>
          <p:nvPr/>
        </p:nvSpPr>
        <p:spPr bwMode="auto">
          <a:xfrm>
            <a:off x="7772400" y="41148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45834" name="Rectangle 74"/>
          <p:cNvSpPr>
            <a:spLocks noChangeArrowheads="1"/>
          </p:cNvSpPr>
          <p:nvPr/>
        </p:nvSpPr>
        <p:spPr bwMode="auto">
          <a:xfrm>
            <a:off x="1295400" y="4648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835" name="Rectangle 75"/>
          <p:cNvSpPr>
            <a:spLocks noChangeArrowheads="1"/>
          </p:cNvSpPr>
          <p:nvPr/>
        </p:nvSpPr>
        <p:spPr bwMode="auto">
          <a:xfrm>
            <a:off x="1676400" y="4648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836" name="Rectangle 76"/>
          <p:cNvSpPr>
            <a:spLocks noChangeArrowheads="1"/>
          </p:cNvSpPr>
          <p:nvPr/>
        </p:nvSpPr>
        <p:spPr bwMode="auto">
          <a:xfrm>
            <a:off x="2057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5837" name="Rectangle 77"/>
          <p:cNvSpPr>
            <a:spLocks noChangeArrowheads="1"/>
          </p:cNvSpPr>
          <p:nvPr/>
        </p:nvSpPr>
        <p:spPr bwMode="auto">
          <a:xfrm>
            <a:off x="2438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38" name="Rectangle 78"/>
          <p:cNvSpPr>
            <a:spLocks noChangeArrowheads="1"/>
          </p:cNvSpPr>
          <p:nvPr/>
        </p:nvSpPr>
        <p:spPr bwMode="auto">
          <a:xfrm>
            <a:off x="2819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39" name="Rectangle 79"/>
          <p:cNvSpPr>
            <a:spLocks noChangeArrowheads="1"/>
          </p:cNvSpPr>
          <p:nvPr/>
        </p:nvSpPr>
        <p:spPr bwMode="auto">
          <a:xfrm>
            <a:off x="3200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40" name="Rectangle 80"/>
          <p:cNvSpPr>
            <a:spLocks noChangeArrowheads="1"/>
          </p:cNvSpPr>
          <p:nvPr/>
        </p:nvSpPr>
        <p:spPr bwMode="auto">
          <a:xfrm>
            <a:off x="3581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41" name="Rectangle 81"/>
          <p:cNvSpPr>
            <a:spLocks noChangeArrowheads="1"/>
          </p:cNvSpPr>
          <p:nvPr/>
        </p:nvSpPr>
        <p:spPr bwMode="auto">
          <a:xfrm>
            <a:off x="3962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42" name="Rectangle 82"/>
          <p:cNvSpPr>
            <a:spLocks noChangeArrowheads="1"/>
          </p:cNvSpPr>
          <p:nvPr/>
        </p:nvSpPr>
        <p:spPr bwMode="auto">
          <a:xfrm>
            <a:off x="4343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45843" name="Rectangle 83"/>
          <p:cNvSpPr>
            <a:spLocks noChangeArrowheads="1"/>
          </p:cNvSpPr>
          <p:nvPr/>
        </p:nvSpPr>
        <p:spPr bwMode="auto">
          <a:xfrm>
            <a:off x="1676400" y="25146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45844" name="Rectangle 84"/>
          <p:cNvSpPr>
            <a:spLocks noChangeArrowheads="1"/>
          </p:cNvSpPr>
          <p:nvPr/>
        </p:nvSpPr>
        <p:spPr bwMode="auto">
          <a:xfrm>
            <a:off x="2819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45" name="Rectangle 85"/>
          <p:cNvSpPr>
            <a:spLocks noChangeArrowheads="1"/>
          </p:cNvSpPr>
          <p:nvPr/>
        </p:nvSpPr>
        <p:spPr bwMode="auto">
          <a:xfrm>
            <a:off x="3200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46" name="Rectangle 86"/>
          <p:cNvSpPr>
            <a:spLocks noChangeArrowheads="1"/>
          </p:cNvSpPr>
          <p:nvPr/>
        </p:nvSpPr>
        <p:spPr bwMode="auto">
          <a:xfrm>
            <a:off x="3581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47" name="Rectangle 87"/>
          <p:cNvSpPr>
            <a:spLocks noChangeArrowheads="1"/>
          </p:cNvSpPr>
          <p:nvPr/>
        </p:nvSpPr>
        <p:spPr bwMode="auto">
          <a:xfrm>
            <a:off x="3962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48" name="Rectangle 88"/>
          <p:cNvSpPr>
            <a:spLocks noChangeArrowheads="1"/>
          </p:cNvSpPr>
          <p:nvPr/>
        </p:nvSpPr>
        <p:spPr bwMode="auto">
          <a:xfrm>
            <a:off x="4343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49" name="Rectangle 89"/>
          <p:cNvSpPr>
            <a:spLocks noChangeArrowheads="1"/>
          </p:cNvSpPr>
          <p:nvPr/>
        </p:nvSpPr>
        <p:spPr bwMode="auto">
          <a:xfrm>
            <a:off x="4724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50" name="Rectangle 90"/>
          <p:cNvSpPr>
            <a:spLocks noChangeArrowheads="1"/>
          </p:cNvSpPr>
          <p:nvPr/>
        </p:nvSpPr>
        <p:spPr bwMode="auto">
          <a:xfrm>
            <a:off x="5105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51" name="Rectangle 91"/>
          <p:cNvSpPr>
            <a:spLocks noChangeArrowheads="1"/>
          </p:cNvSpPr>
          <p:nvPr/>
        </p:nvSpPr>
        <p:spPr bwMode="auto">
          <a:xfrm>
            <a:off x="5486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52" name="Rectangle 92"/>
          <p:cNvSpPr>
            <a:spLocks noChangeArrowheads="1"/>
          </p:cNvSpPr>
          <p:nvPr/>
        </p:nvSpPr>
        <p:spPr bwMode="auto">
          <a:xfrm>
            <a:off x="5867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53" name="Rectangle 93"/>
          <p:cNvSpPr>
            <a:spLocks noChangeArrowheads="1"/>
          </p:cNvSpPr>
          <p:nvPr/>
        </p:nvSpPr>
        <p:spPr bwMode="auto">
          <a:xfrm>
            <a:off x="6248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54" name="Rectangle 94"/>
          <p:cNvSpPr>
            <a:spLocks noChangeArrowheads="1"/>
          </p:cNvSpPr>
          <p:nvPr/>
        </p:nvSpPr>
        <p:spPr bwMode="auto">
          <a:xfrm>
            <a:off x="6629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55" name="Rectangle 95"/>
          <p:cNvSpPr>
            <a:spLocks noChangeArrowheads="1"/>
          </p:cNvSpPr>
          <p:nvPr/>
        </p:nvSpPr>
        <p:spPr bwMode="auto">
          <a:xfrm>
            <a:off x="7010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56" name="Rectangle 96"/>
          <p:cNvSpPr>
            <a:spLocks noChangeArrowheads="1"/>
          </p:cNvSpPr>
          <p:nvPr/>
        </p:nvSpPr>
        <p:spPr bwMode="auto">
          <a:xfrm>
            <a:off x="7391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57" name="Rectangle 97"/>
          <p:cNvSpPr>
            <a:spLocks noChangeArrowheads="1"/>
          </p:cNvSpPr>
          <p:nvPr/>
        </p:nvSpPr>
        <p:spPr bwMode="auto">
          <a:xfrm>
            <a:off x="7772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58" name="Rectangle 98"/>
          <p:cNvSpPr>
            <a:spLocks noChangeArrowheads="1"/>
          </p:cNvSpPr>
          <p:nvPr/>
        </p:nvSpPr>
        <p:spPr bwMode="auto">
          <a:xfrm>
            <a:off x="2819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59" name="Rectangle 99"/>
          <p:cNvSpPr>
            <a:spLocks noChangeArrowheads="1"/>
          </p:cNvSpPr>
          <p:nvPr/>
        </p:nvSpPr>
        <p:spPr bwMode="auto">
          <a:xfrm>
            <a:off x="3200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60" name="Rectangle 100"/>
          <p:cNvSpPr>
            <a:spLocks noChangeArrowheads="1"/>
          </p:cNvSpPr>
          <p:nvPr/>
        </p:nvSpPr>
        <p:spPr bwMode="auto">
          <a:xfrm>
            <a:off x="3581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61" name="Rectangle 101"/>
          <p:cNvSpPr>
            <a:spLocks noChangeArrowheads="1"/>
          </p:cNvSpPr>
          <p:nvPr/>
        </p:nvSpPr>
        <p:spPr bwMode="auto">
          <a:xfrm>
            <a:off x="3962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62" name="Rectangle 102"/>
          <p:cNvSpPr>
            <a:spLocks noChangeArrowheads="1"/>
          </p:cNvSpPr>
          <p:nvPr/>
        </p:nvSpPr>
        <p:spPr bwMode="auto">
          <a:xfrm>
            <a:off x="4343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63" name="Rectangle 103"/>
          <p:cNvSpPr>
            <a:spLocks noChangeArrowheads="1"/>
          </p:cNvSpPr>
          <p:nvPr/>
        </p:nvSpPr>
        <p:spPr bwMode="auto">
          <a:xfrm>
            <a:off x="4724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64" name="Rectangle 104"/>
          <p:cNvSpPr>
            <a:spLocks noChangeArrowheads="1"/>
          </p:cNvSpPr>
          <p:nvPr/>
        </p:nvSpPr>
        <p:spPr bwMode="auto">
          <a:xfrm>
            <a:off x="5105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65" name="Rectangle 105"/>
          <p:cNvSpPr>
            <a:spLocks noChangeArrowheads="1"/>
          </p:cNvSpPr>
          <p:nvPr/>
        </p:nvSpPr>
        <p:spPr bwMode="auto">
          <a:xfrm>
            <a:off x="5486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66" name="Rectangle 106"/>
          <p:cNvSpPr>
            <a:spLocks noChangeArrowheads="1"/>
          </p:cNvSpPr>
          <p:nvPr/>
        </p:nvSpPr>
        <p:spPr bwMode="auto">
          <a:xfrm>
            <a:off x="5867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67" name="Rectangle 107"/>
          <p:cNvSpPr>
            <a:spLocks noChangeArrowheads="1"/>
          </p:cNvSpPr>
          <p:nvPr/>
        </p:nvSpPr>
        <p:spPr bwMode="auto">
          <a:xfrm>
            <a:off x="6248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68" name="Rectangle 108"/>
          <p:cNvSpPr>
            <a:spLocks noChangeArrowheads="1"/>
          </p:cNvSpPr>
          <p:nvPr/>
        </p:nvSpPr>
        <p:spPr bwMode="auto">
          <a:xfrm>
            <a:off x="6629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69" name="Rectangle 109"/>
          <p:cNvSpPr>
            <a:spLocks noChangeArrowheads="1"/>
          </p:cNvSpPr>
          <p:nvPr/>
        </p:nvSpPr>
        <p:spPr bwMode="auto">
          <a:xfrm>
            <a:off x="7010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70" name="Rectangle 110"/>
          <p:cNvSpPr>
            <a:spLocks noChangeArrowheads="1"/>
          </p:cNvSpPr>
          <p:nvPr/>
        </p:nvSpPr>
        <p:spPr bwMode="auto">
          <a:xfrm>
            <a:off x="7391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71" name="Rectangle 111"/>
          <p:cNvSpPr>
            <a:spLocks noChangeArrowheads="1"/>
          </p:cNvSpPr>
          <p:nvPr/>
        </p:nvSpPr>
        <p:spPr bwMode="auto">
          <a:xfrm>
            <a:off x="7772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45872" name="Rectangle 112"/>
          <p:cNvSpPr>
            <a:spLocks noChangeArrowheads="1"/>
          </p:cNvSpPr>
          <p:nvPr/>
        </p:nvSpPr>
        <p:spPr bwMode="auto">
          <a:xfrm>
            <a:off x="2438400" y="5638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5873" name="Rectangle 113"/>
          <p:cNvSpPr>
            <a:spLocks noChangeArrowheads="1"/>
          </p:cNvSpPr>
          <p:nvPr/>
        </p:nvSpPr>
        <p:spPr bwMode="auto">
          <a:xfrm>
            <a:off x="2438400" y="6172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5874" name="AutoShape 114"/>
          <p:cNvSpPr>
            <a:spLocks/>
          </p:cNvSpPr>
          <p:nvPr/>
        </p:nvSpPr>
        <p:spPr bwMode="auto">
          <a:xfrm rot="-5400000">
            <a:off x="1562100" y="876300"/>
            <a:ext cx="228600" cy="762000"/>
          </a:xfrm>
          <a:prstGeom prst="rightBrace">
            <a:avLst>
              <a:gd name="adj1" fmla="val 27778"/>
              <a:gd name="adj2" fmla="val 50000"/>
            </a:avLst>
          </a:prstGeom>
          <a:noFill/>
          <a:ln w="9525">
            <a:solidFill>
              <a:schemeClr val="tx1"/>
            </a:solidFill>
            <a:round/>
            <a:headEnd/>
            <a:tailEnd/>
          </a:ln>
          <a:effectLst/>
        </p:spPr>
        <p:txBody>
          <a:bodyPr wrap="none" anchor="ctr"/>
          <a:lstStyle/>
          <a:p>
            <a:endParaRPr lang="en-IE"/>
          </a:p>
        </p:txBody>
      </p:sp>
      <p:sp>
        <p:nvSpPr>
          <p:cNvPr id="245875" name="AutoShape 115"/>
          <p:cNvSpPr>
            <a:spLocks/>
          </p:cNvSpPr>
          <p:nvPr/>
        </p:nvSpPr>
        <p:spPr bwMode="auto">
          <a:xfrm rot="-5400000">
            <a:off x="3886200" y="1066800"/>
            <a:ext cx="152400" cy="3657600"/>
          </a:xfrm>
          <a:prstGeom prst="rightBrace">
            <a:avLst>
              <a:gd name="adj1" fmla="val 200000"/>
              <a:gd name="adj2" fmla="val 50000"/>
            </a:avLst>
          </a:prstGeom>
          <a:noFill/>
          <a:ln w="9525">
            <a:solidFill>
              <a:schemeClr val="tx1"/>
            </a:solidFill>
            <a:round/>
            <a:headEnd/>
            <a:tailEnd/>
          </a:ln>
          <a:effectLst/>
        </p:spPr>
        <p:txBody>
          <a:bodyPr wrap="none" anchor="ctr"/>
          <a:lstStyle/>
          <a:p>
            <a:endParaRPr lang="en-IE"/>
          </a:p>
        </p:txBody>
      </p:sp>
      <p:sp>
        <p:nvSpPr>
          <p:cNvPr id="245876" name="Line 116"/>
          <p:cNvSpPr>
            <a:spLocks noChangeShapeType="1"/>
          </p:cNvSpPr>
          <p:nvPr/>
        </p:nvSpPr>
        <p:spPr bwMode="auto">
          <a:xfrm flipV="1">
            <a:off x="2057400" y="1447800"/>
            <a:ext cx="0" cy="457200"/>
          </a:xfrm>
          <a:prstGeom prst="line">
            <a:avLst/>
          </a:prstGeom>
          <a:noFill/>
          <a:ln w="9525" cap="rnd">
            <a:solidFill>
              <a:schemeClr val="tx1"/>
            </a:solidFill>
            <a:prstDash val="sysDot"/>
            <a:round/>
            <a:headEnd/>
            <a:tailEnd/>
          </a:ln>
          <a:effectLst/>
        </p:spPr>
        <p:txBody>
          <a:bodyPr/>
          <a:lstStyle/>
          <a:p>
            <a:endParaRPr lang="en-IE"/>
          </a:p>
        </p:txBody>
      </p:sp>
      <p:sp>
        <p:nvSpPr>
          <p:cNvPr id="245877" name="AutoShape 117"/>
          <p:cNvSpPr>
            <a:spLocks/>
          </p:cNvSpPr>
          <p:nvPr/>
        </p:nvSpPr>
        <p:spPr bwMode="auto">
          <a:xfrm rot="-5400000">
            <a:off x="6934200" y="685800"/>
            <a:ext cx="152400" cy="2286000"/>
          </a:xfrm>
          <a:prstGeom prst="rightBrace">
            <a:avLst>
              <a:gd name="adj1" fmla="val 125000"/>
              <a:gd name="adj2" fmla="val 50000"/>
            </a:avLst>
          </a:prstGeom>
          <a:noFill/>
          <a:ln w="9525">
            <a:solidFill>
              <a:schemeClr val="tx1"/>
            </a:solidFill>
            <a:round/>
            <a:headEnd/>
            <a:tailEnd/>
          </a:ln>
          <a:effectLst/>
        </p:spPr>
        <p:txBody>
          <a:bodyPr wrap="none" anchor="ctr"/>
          <a:lstStyle/>
          <a:p>
            <a:endParaRPr lang="en-IE"/>
          </a:p>
        </p:txBody>
      </p:sp>
      <p:sp>
        <p:nvSpPr>
          <p:cNvPr id="245878" name="AutoShape 118"/>
          <p:cNvSpPr>
            <a:spLocks/>
          </p:cNvSpPr>
          <p:nvPr/>
        </p:nvSpPr>
        <p:spPr bwMode="auto">
          <a:xfrm rot="-5400000">
            <a:off x="7658100" y="571500"/>
            <a:ext cx="228600" cy="762000"/>
          </a:xfrm>
          <a:prstGeom prst="rightBrace">
            <a:avLst>
              <a:gd name="adj1" fmla="val 27778"/>
              <a:gd name="adj2" fmla="val 50000"/>
            </a:avLst>
          </a:prstGeom>
          <a:noFill/>
          <a:ln w="9525">
            <a:solidFill>
              <a:schemeClr val="tx1"/>
            </a:solidFill>
            <a:round/>
            <a:headEnd/>
            <a:tailEnd/>
          </a:ln>
          <a:effectLst/>
        </p:spPr>
        <p:txBody>
          <a:bodyPr wrap="none" anchor="ctr"/>
          <a:lstStyle/>
          <a:p>
            <a:endParaRPr lang="en-IE"/>
          </a:p>
        </p:txBody>
      </p:sp>
      <p:sp>
        <p:nvSpPr>
          <p:cNvPr id="245879" name="Text Box 119"/>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45880" name="Text Box 120"/>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45881" name="Text Box 121"/>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45882" name="Text Box 122"/>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45883" name="Text Box 123"/>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45884" name="Text Box 124"/>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45885" name="Text Box 125"/>
          <p:cNvSpPr txBox="1">
            <a:spLocks noChangeArrowheads="1"/>
          </p:cNvSpPr>
          <p:nvPr/>
        </p:nvSpPr>
        <p:spPr bwMode="auto">
          <a:xfrm>
            <a:off x="974725" y="4757738"/>
            <a:ext cx="268288" cy="274637"/>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45886" name="Text Box 126"/>
          <p:cNvSpPr txBox="1">
            <a:spLocks noChangeArrowheads="1"/>
          </p:cNvSpPr>
          <p:nvPr/>
        </p:nvSpPr>
        <p:spPr bwMode="auto">
          <a:xfrm>
            <a:off x="1568450" y="849313"/>
            <a:ext cx="282575" cy="304800"/>
          </a:xfrm>
          <a:prstGeom prst="rect">
            <a:avLst/>
          </a:prstGeom>
          <a:noFill/>
          <a:ln w="9525">
            <a:noFill/>
            <a:miter lim="800000"/>
            <a:headEnd/>
            <a:tailEnd/>
          </a:ln>
          <a:effectLst/>
        </p:spPr>
        <p:txBody>
          <a:bodyPr wrap="none">
            <a:spAutoFit/>
          </a:bodyPr>
          <a:lstStyle/>
          <a:p>
            <a:r>
              <a:rPr lang="en-US" sz="1400" b="1" i="1">
                <a:latin typeface="Arial" charset="0"/>
              </a:rPr>
              <a:t>s</a:t>
            </a:r>
          </a:p>
        </p:txBody>
      </p:sp>
      <p:sp>
        <p:nvSpPr>
          <p:cNvPr id="245887" name="Text Box 127"/>
          <p:cNvSpPr txBox="1">
            <a:spLocks noChangeArrowheads="1"/>
          </p:cNvSpPr>
          <p:nvPr/>
        </p:nvSpPr>
        <p:spPr bwMode="auto">
          <a:xfrm>
            <a:off x="3846513" y="2525713"/>
            <a:ext cx="292100" cy="304800"/>
          </a:xfrm>
          <a:prstGeom prst="rect">
            <a:avLst/>
          </a:prstGeom>
          <a:noFill/>
          <a:ln w="9525">
            <a:noFill/>
            <a:miter lim="800000"/>
            <a:headEnd/>
            <a:tailEnd/>
          </a:ln>
          <a:effectLst/>
        </p:spPr>
        <p:txBody>
          <a:bodyPr wrap="none">
            <a:spAutoFit/>
          </a:bodyPr>
          <a:lstStyle/>
          <a:p>
            <a:r>
              <a:rPr lang="en-US" sz="1400" b="1" i="1">
                <a:latin typeface="Arial" charset="0"/>
              </a:rPr>
              <a:t>d</a:t>
            </a:r>
          </a:p>
        </p:txBody>
      </p:sp>
      <p:sp>
        <p:nvSpPr>
          <p:cNvPr id="245888" name="Text Box 128"/>
          <p:cNvSpPr txBox="1">
            <a:spLocks noChangeArrowheads="1"/>
          </p:cNvSpPr>
          <p:nvPr/>
        </p:nvSpPr>
        <p:spPr bwMode="auto">
          <a:xfrm>
            <a:off x="6894513" y="1458913"/>
            <a:ext cx="292100" cy="304800"/>
          </a:xfrm>
          <a:prstGeom prst="rect">
            <a:avLst/>
          </a:prstGeom>
          <a:noFill/>
          <a:ln w="9525">
            <a:noFill/>
            <a:miter lim="800000"/>
            <a:headEnd/>
            <a:tailEnd/>
          </a:ln>
          <a:effectLst/>
        </p:spPr>
        <p:txBody>
          <a:bodyPr wrap="none">
            <a:spAutoFit/>
          </a:bodyPr>
          <a:lstStyle/>
          <a:p>
            <a:r>
              <a:rPr lang="en-US" sz="1400" b="1" i="1">
                <a:latin typeface="Arial" charset="0"/>
              </a:rPr>
              <a:t>p</a:t>
            </a:r>
          </a:p>
        </p:txBody>
      </p:sp>
      <p:sp>
        <p:nvSpPr>
          <p:cNvPr id="245889" name="Text Box 129"/>
          <p:cNvSpPr txBox="1">
            <a:spLocks noChangeArrowheads="1"/>
          </p:cNvSpPr>
          <p:nvPr/>
        </p:nvSpPr>
        <p:spPr bwMode="auto">
          <a:xfrm>
            <a:off x="7664450" y="544513"/>
            <a:ext cx="282575" cy="304800"/>
          </a:xfrm>
          <a:prstGeom prst="rect">
            <a:avLst/>
          </a:prstGeom>
          <a:noFill/>
          <a:ln w="9525">
            <a:noFill/>
            <a:miter lim="800000"/>
            <a:headEnd/>
            <a:tailEnd/>
          </a:ln>
          <a:effectLst/>
        </p:spPr>
        <p:txBody>
          <a:bodyPr wrap="none">
            <a:spAutoFit/>
          </a:bodyPr>
          <a:lstStyle/>
          <a:p>
            <a:r>
              <a:rPr lang="en-US" sz="1400" b="1" i="1">
                <a:latin typeface="Arial" charset="0"/>
              </a:rPr>
              <a:t>s</a:t>
            </a:r>
          </a:p>
        </p:txBody>
      </p:sp>
      <p:sp>
        <p:nvSpPr>
          <p:cNvPr id="245890" name="AutoShape 130"/>
          <p:cNvSpPr>
            <a:spLocks/>
          </p:cNvSpPr>
          <p:nvPr/>
        </p:nvSpPr>
        <p:spPr bwMode="auto">
          <a:xfrm rot="-5400000">
            <a:off x="5410200" y="2819400"/>
            <a:ext cx="152400" cy="5334000"/>
          </a:xfrm>
          <a:prstGeom prst="rightBrace">
            <a:avLst>
              <a:gd name="adj1" fmla="val 291667"/>
              <a:gd name="adj2" fmla="val 50000"/>
            </a:avLst>
          </a:prstGeom>
          <a:noFill/>
          <a:ln w="9525">
            <a:solidFill>
              <a:schemeClr val="tx1"/>
            </a:solidFill>
            <a:round/>
            <a:headEnd/>
            <a:tailEnd/>
          </a:ln>
          <a:effectLst/>
        </p:spPr>
        <p:txBody>
          <a:bodyPr wrap="none" anchor="ctr"/>
          <a:lstStyle/>
          <a:p>
            <a:endParaRPr lang="en-IE"/>
          </a:p>
        </p:txBody>
      </p:sp>
      <p:sp>
        <p:nvSpPr>
          <p:cNvPr id="245891" name="Text Box 131"/>
          <p:cNvSpPr txBox="1">
            <a:spLocks noChangeArrowheads="1"/>
          </p:cNvSpPr>
          <p:nvPr/>
        </p:nvSpPr>
        <p:spPr bwMode="auto">
          <a:xfrm>
            <a:off x="5394325" y="5083175"/>
            <a:ext cx="242888" cy="304800"/>
          </a:xfrm>
          <a:prstGeom prst="rect">
            <a:avLst/>
          </a:prstGeom>
          <a:noFill/>
          <a:ln w="9525">
            <a:noFill/>
            <a:miter lim="800000"/>
            <a:headEnd/>
            <a:tailEnd/>
          </a:ln>
          <a:effectLst/>
        </p:spPr>
        <p:txBody>
          <a:bodyPr wrap="none">
            <a:spAutoFit/>
          </a:bodyPr>
          <a:lstStyle/>
          <a:p>
            <a:r>
              <a:rPr lang="en-US" sz="1400" b="1" i="1">
                <a:latin typeface="Arial" charset="0"/>
              </a:rPr>
              <a:t>f</a:t>
            </a:r>
          </a:p>
        </p:txBody>
      </p:sp>
      <p:sp>
        <p:nvSpPr>
          <p:cNvPr id="245892" name="Text Box 132"/>
          <p:cNvSpPr txBox="1">
            <a:spLocks noChangeArrowheads="1"/>
          </p:cNvSpPr>
          <p:nvPr/>
        </p:nvSpPr>
        <p:spPr bwMode="auto">
          <a:xfrm>
            <a:off x="2117725" y="422275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45893" name="Text Box 133"/>
          <p:cNvSpPr txBox="1">
            <a:spLocks noChangeArrowheads="1"/>
          </p:cNvSpPr>
          <p:nvPr/>
        </p:nvSpPr>
        <p:spPr bwMode="auto">
          <a:xfrm>
            <a:off x="2117725" y="475615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45894" name="Text Box 134"/>
          <p:cNvSpPr txBox="1">
            <a:spLocks noChangeArrowheads="1"/>
          </p:cNvSpPr>
          <p:nvPr/>
        </p:nvSpPr>
        <p:spPr bwMode="auto">
          <a:xfrm>
            <a:off x="2117725" y="6357938"/>
            <a:ext cx="184150" cy="274637"/>
          </a:xfrm>
          <a:prstGeom prst="rect">
            <a:avLst/>
          </a:prstGeom>
          <a:noFill/>
          <a:ln w="9525">
            <a:noFill/>
            <a:miter lim="800000"/>
            <a:headEnd/>
            <a:tailEnd/>
          </a:ln>
          <a:effectLst/>
        </p:spPr>
        <p:txBody>
          <a:bodyPr wrap="none">
            <a:spAutoFit/>
          </a:bodyPr>
          <a:lstStyle/>
          <a:p>
            <a:endParaRPr lang="en-US" sz="1200">
              <a:latin typeface="Arial" charset="0"/>
            </a:endParaRPr>
          </a:p>
        </p:txBody>
      </p:sp>
      <p:sp>
        <p:nvSpPr>
          <p:cNvPr id="245895" name="Text Box 135"/>
          <p:cNvSpPr txBox="1">
            <a:spLocks noChangeArrowheads="1"/>
          </p:cNvSpPr>
          <p:nvPr/>
        </p:nvSpPr>
        <p:spPr bwMode="auto">
          <a:xfrm>
            <a:off x="2057400" y="632460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45896" name="Rectangle 136"/>
          <p:cNvSpPr>
            <a:spLocks noChangeArrowheads="1"/>
          </p:cNvSpPr>
          <p:nvPr/>
        </p:nvSpPr>
        <p:spPr bwMode="auto">
          <a:xfrm>
            <a:off x="2057400" y="579120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45897" name="Rectangle 137"/>
          <p:cNvSpPr>
            <a:spLocks noChangeArrowheads="1"/>
          </p:cNvSpPr>
          <p:nvPr/>
        </p:nvSpPr>
        <p:spPr bwMode="auto">
          <a:xfrm>
            <a:off x="1295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r>
              <a:rPr lang="en-US" sz="1000">
                <a:latin typeface="Arial" charset="0"/>
              </a:rPr>
              <a:t>3</a:t>
            </a:r>
            <a:endParaRPr lang="en-US" sz="1000" baseline="30000">
              <a:latin typeface="Arial" charset="0"/>
            </a:endParaRPr>
          </a:p>
        </p:txBody>
      </p:sp>
      <p:sp>
        <p:nvSpPr>
          <p:cNvPr id="245898" name="Rectangle 138"/>
          <p:cNvSpPr>
            <a:spLocks noChangeArrowheads="1"/>
          </p:cNvSpPr>
          <p:nvPr/>
        </p:nvSpPr>
        <p:spPr bwMode="auto">
          <a:xfrm>
            <a:off x="7391400" y="1143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a:t>
            </a:r>
            <a:endParaRPr lang="en-US" sz="1000">
              <a:latin typeface="Arial" charset="0"/>
            </a:endParaRPr>
          </a:p>
          <a:p>
            <a:pPr algn="ctr"/>
            <a:endParaRPr lang="en-US" sz="1000">
              <a:latin typeface="Arial" charset="0"/>
            </a:endParaRPr>
          </a:p>
          <a:p>
            <a:pPr algn="ctr"/>
            <a:r>
              <a:rPr lang="en-US" sz="1000">
                <a:latin typeface="Arial" charset="0"/>
              </a:rPr>
              <a:t>1</a:t>
            </a:r>
            <a:endParaRPr lang="en-US" sz="1000" baseline="30000">
              <a:latin typeface="Arial" charset="0"/>
            </a:endParaRPr>
          </a:p>
        </p:txBody>
      </p:sp>
      <p:sp>
        <p:nvSpPr>
          <p:cNvPr id="245899" name="Rectangle 139"/>
          <p:cNvSpPr>
            <a:spLocks noChangeArrowheads="1"/>
          </p:cNvSpPr>
          <p:nvPr/>
        </p:nvSpPr>
        <p:spPr bwMode="auto">
          <a:xfrm>
            <a:off x="7772400" y="1143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He</a:t>
            </a:r>
            <a:endParaRPr lang="en-US" sz="1000">
              <a:latin typeface="Arial" charset="0"/>
            </a:endParaRPr>
          </a:p>
          <a:p>
            <a:pPr algn="ctr"/>
            <a:endParaRPr lang="en-US" sz="1000">
              <a:latin typeface="Arial" charset="0"/>
            </a:endParaRPr>
          </a:p>
          <a:p>
            <a:pPr algn="ctr"/>
            <a:r>
              <a:rPr lang="en-US" sz="1000">
                <a:latin typeface="Arial" charset="0"/>
              </a:rPr>
              <a:t>2</a:t>
            </a:r>
            <a:endParaRPr lang="en-US" sz="1000" baseline="30000">
              <a:latin typeface="Arial" charset="0"/>
            </a:endParaRPr>
          </a:p>
        </p:txBody>
      </p:sp>
      <p:sp>
        <p:nvSpPr>
          <p:cNvPr id="245900" name="Rectangle 140"/>
          <p:cNvSpPr>
            <a:spLocks noChangeArrowheads="1"/>
          </p:cNvSpPr>
          <p:nvPr/>
        </p:nvSpPr>
        <p:spPr bwMode="auto">
          <a:xfrm>
            <a:off x="6248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r>
              <a:rPr lang="en-US" sz="1000">
                <a:latin typeface="Arial" charset="0"/>
              </a:rPr>
              <a:t>6</a:t>
            </a:r>
            <a:endParaRPr lang="en-US" sz="1000" baseline="30000">
              <a:latin typeface="Arial" charset="0"/>
            </a:endParaRPr>
          </a:p>
        </p:txBody>
      </p:sp>
      <p:sp>
        <p:nvSpPr>
          <p:cNvPr id="245901" name="Rectangle 141"/>
          <p:cNvSpPr>
            <a:spLocks noChangeArrowheads="1"/>
          </p:cNvSpPr>
          <p:nvPr/>
        </p:nvSpPr>
        <p:spPr bwMode="auto">
          <a:xfrm>
            <a:off x="6629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r>
              <a:rPr lang="en-US" sz="1000">
                <a:latin typeface="Arial" charset="0"/>
              </a:rPr>
              <a:t>7</a:t>
            </a:r>
            <a:endParaRPr lang="en-US" sz="1000" baseline="30000">
              <a:latin typeface="Arial" charset="0"/>
            </a:endParaRPr>
          </a:p>
        </p:txBody>
      </p:sp>
      <p:sp>
        <p:nvSpPr>
          <p:cNvPr id="245902" name="Rectangle 142"/>
          <p:cNvSpPr>
            <a:spLocks noChangeArrowheads="1"/>
          </p:cNvSpPr>
          <p:nvPr/>
        </p:nvSpPr>
        <p:spPr bwMode="auto">
          <a:xfrm>
            <a:off x="7010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r>
              <a:rPr lang="en-US" sz="1000">
                <a:latin typeface="Arial" charset="0"/>
              </a:rPr>
              <a:t>8</a:t>
            </a:r>
            <a:endParaRPr lang="en-US" sz="1000" baseline="30000">
              <a:latin typeface="Arial" charset="0"/>
            </a:endParaRPr>
          </a:p>
        </p:txBody>
      </p:sp>
      <p:sp>
        <p:nvSpPr>
          <p:cNvPr id="245903" name="Rectangle 143"/>
          <p:cNvSpPr>
            <a:spLocks noChangeArrowheads="1"/>
          </p:cNvSpPr>
          <p:nvPr/>
        </p:nvSpPr>
        <p:spPr bwMode="auto">
          <a:xfrm>
            <a:off x="7391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r>
              <a:rPr lang="en-US" sz="1000">
                <a:latin typeface="Arial" charset="0"/>
              </a:rPr>
              <a:t>9</a:t>
            </a:r>
            <a:endParaRPr lang="en-US" sz="1000" baseline="30000">
              <a:latin typeface="Arial" charset="0"/>
            </a:endParaRPr>
          </a:p>
        </p:txBody>
      </p:sp>
      <p:sp>
        <p:nvSpPr>
          <p:cNvPr id="245904" name="Rectangle 144"/>
          <p:cNvSpPr>
            <a:spLocks noChangeArrowheads="1"/>
          </p:cNvSpPr>
          <p:nvPr/>
        </p:nvSpPr>
        <p:spPr bwMode="auto">
          <a:xfrm>
            <a:off x="7772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Ne</a:t>
            </a:r>
            <a:endParaRPr lang="en-US" sz="1000">
              <a:latin typeface="Arial" charset="0"/>
            </a:endParaRPr>
          </a:p>
          <a:p>
            <a:pPr algn="ctr"/>
            <a:endParaRPr lang="en-US" sz="1000">
              <a:latin typeface="Arial" charset="0"/>
            </a:endParaRPr>
          </a:p>
          <a:p>
            <a:pPr algn="ctr"/>
            <a:r>
              <a:rPr lang="en-US" sz="1000">
                <a:latin typeface="Arial" charset="0"/>
              </a:rPr>
              <a:t>10</a:t>
            </a:r>
            <a:endParaRPr lang="en-US" sz="1000" baseline="30000">
              <a:latin typeface="Arial" charset="0"/>
            </a:endParaRPr>
          </a:p>
        </p:txBody>
      </p:sp>
      <p:sp>
        <p:nvSpPr>
          <p:cNvPr id="245905" name="Rectangle 145"/>
          <p:cNvSpPr>
            <a:spLocks noChangeArrowheads="1"/>
          </p:cNvSpPr>
          <p:nvPr/>
        </p:nvSpPr>
        <p:spPr bwMode="auto">
          <a:xfrm>
            <a:off x="1295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r>
              <a:rPr lang="en-US" sz="1000">
                <a:latin typeface="Arial" charset="0"/>
              </a:rPr>
              <a:t>11</a:t>
            </a:r>
            <a:endParaRPr lang="en-US" sz="1000" baseline="30000">
              <a:latin typeface="Arial" charset="0"/>
            </a:endParaRPr>
          </a:p>
        </p:txBody>
      </p:sp>
      <p:sp>
        <p:nvSpPr>
          <p:cNvPr id="245906" name="Rectangle 146"/>
          <p:cNvSpPr>
            <a:spLocks noChangeArrowheads="1"/>
          </p:cNvSpPr>
          <p:nvPr/>
        </p:nvSpPr>
        <p:spPr bwMode="auto">
          <a:xfrm>
            <a:off x="5867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r>
              <a:rPr lang="en-US" sz="1000">
                <a:latin typeface="Arial" charset="0"/>
              </a:rPr>
              <a:t>5</a:t>
            </a:r>
            <a:endParaRPr lang="en-US" sz="1000" baseline="30000">
              <a:latin typeface="Arial" charset="0"/>
            </a:endParaRPr>
          </a:p>
        </p:txBody>
      </p:sp>
      <p:sp>
        <p:nvSpPr>
          <p:cNvPr id="245907" name="Rectangle 147"/>
          <p:cNvSpPr>
            <a:spLocks noChangeArrowheads="1"/>
          </p:cNvSpPr>
          <p:nvPr/>
        </p:nvSpPr>
        <p:spPr bwMode="auto">
          <a:xfrm>
            <a:off x="1676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Be</a:t>
            </a:r>
            <a:endParaRPr lang="en-US" sz="1000">
              <a:latin typeface="Arial" charset="0"/>
            </a:endParaRPr>
          </a:p>
          <a:p>
            <a:pPr algn="ctr"/>
            <a:endParaRPr lang="en-US" sz="1000">
              <a:latin typeface="Arial" charset="0"/>
            </a:endParaRPr>
          </a:p>
          <a:p>
            <a:pPr algn="ctr"/>
            <a:r>
              <a:rPr lang="en-US" sz="1000">
                <a:latin typeface="Arial" charset="0"/>
              </a:rPr>
              <a:t>4</a:t>
            </a:r>
            <a:endParaRPr lang="en-US" sz="1000" baseline="30000">
              <a:latin typeface="Arial" charset="0"/>
            </a:endParaRPr>
          </a:p>
        </p:txBody>
      </p:sp>
      <p:sp>
        <p:nvSpPr>
          <p:cNvPr id="245908" name="Rectangle 148"/>
          <p:cNvSpPr>
            <a:spLocks noChangeArrowheads="1"/>
          </p:cNvSpPr>
          <p:nvPr/>
        </p:nvSpPr>
        <p:spPr bwMode="auto">
          <a:xfrm>
            <a:off x="1295400" y="1447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r>
              <a:rPr lang="en-US" sz="1000">
                <a:latin typeface="Arial" charset="0"/>
              </a:rPr>
              <a:t>1</a:t>
            </a:r>
            <a:endParaRPr lang="en-US" sz="1000" baseline="30000">
              <a:latin typeface="Arial" charset="0"/>
            </a:endParaRPr>
          </a:p>
        </p:txBody>
      </p:sp>
      <p:sp>
        <p:nvSpPr>
          <p:cNvPr id="245909" name="Rectangle 149"/>
          <p:cNvSpPr>
            <a:spLocks noChangeArrowheads="1"/>
          </p:cNvSpPr>
          <p:nvPr/>
        </p:nvSpPr>
        <p:spPr bwMode="auto">
          <a:xfrm>
            <a:off x="5867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r>
              <a:rPr lang="en-US" sz="1000">
                <a:latin typeface="Arial" charset="0"/>
              </a:rPr>
              <a:t>13</a:t>
            </a:r>
            <a:endParaRPr lang="en-US" sz="1000" baseline="30000">
              <a:latin typeface="Arial" charset="0"/>
            </a:endParaRPr>
          </a:p>
        </p:txBody>
      </p:sp>
      <p:sp>
        <p:nvSpPr>
          <p:cNvPr id="245910" name="Rectangle 150"/>
          <p:cNvSpPr>
            <a:spLocks noChangeArrowheads="1"/>
          </p:cNvSpPr>
          <p:nvPr/>
        </p:nvSpPr>
        <p:spPr bwMode="auto">
          <a:xfrm>
            <a:off x="6248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r>
              <a:rPr lang="en-US" sz="1000">
                <a:latin typeface="Arial" charset="0"/>
              </a:rPr>
              <a:t>14</a:t>
            </a:r>
            <a:endParaRPr lang="en-US" sz="1000" baseline="30000">
              <a:latin typeface="Arial" charset="0"/>
            </a:endParaRPr>
          </a:p>
        </p:txBody>
      </p:sp>
      <p:sp>
        <p:nvSpPr>
          <p:cNvPr id="245911" name="Rectangle 151"/>
          <p:cNvSpPr>
            <a:spLocks noChangeArrowheads="1"/>
          </p:cNvSpPr>
          <p:nvPr/>
        </p:nvSpPr>
        <p:spPr bwMode="auto">
          <a:xfrm>
            <a:off x="6629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r>
              <a:rPr lang="en-US" sz="1000">
                <a:latin typeface="Arial" charset="0"/>
              </a:rPr>
              <a:t>15</a:t>
            </a:r>
            <a:endParaRPr lang="en-US" sz="1000" baseline="30000">
              <a:latin typeface="Arial" charset="0"/>
            </a:endParaRPr>
          </a:p>
        </p:txBody>
      </p:sp>
      <p:sp>
        <p:nvSpPr>
          <p:cNvPr id="245912" name="Rectangle 152"/>
          <p:cNvSpPr>
            <a:spLocks noChangeArrowheads="1"/>
          </p:cNvSpPr>
          <p:nvPr/>
        </p:nvSpPr>
        <p:spPr bwMode="auto">
          <a:xfrm>
            <a:off x="7010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r>
              <a:rPr lang="en-US" sz="1000">
                <a:latin typeface="Arial" charset="0"/>
              </a:rPr>
              <a:t>16</a:t>
            </a:r>
            <a:endParaRPr lang="en-US" sz="1000" baseline="30000">
              <a:latin typeface="Arial" charset="0"/>
            </a:endParaRPr>
          </a:p>
        </p:txBody>
      </p:sp>
      <p:sp>
        <p:nvSpPr>
          <p:cNvPr id="245913" name="Rectangle 153"/>
          <p:cNvSpPr>
            <a:spLocks noChangeArrowheads="1"/>
          </p:cNvSpPr>
          <p:nvPr/>
        </p:nvSpPr>
        <p:spPr bwMode="auto">
          <a:xfrm>
            <a:off x="7391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r>
              <a:rPr lang="en-US" sz="1000">
                <a:latin typeface="Arial" charset="0"/>
              </a:rPr>
              <a:t>17</a:t>
            </a:r>
            <a:endParaRPr lang="en-US" sz="1000" baseline="30000">
              <a:latin typeface="Arial" charset="0"/>
            </a:endParaRPr>
          </a:p>
        </p:txBody>
      </p:sp>
      <p:sp>
        <p:nvSpPr>
          <p:cNvPr id="245914" name="Rectangle 154"/>
          <p:cNvSpPr>
            <a:spLocks noChangeArrowheads="1"/>
          </p:cNvSpPr>
          <p:nvPr/>
        </p:nvSpPr>
        <p:spPr bwMode="auto">
          <a:xfrm>
            <a:off x="7772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Ar</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45915" name="Rectangle 155"/>
          <p:cNvSpPr>
            <a:spLocks noChangeArrowheads="1"/>
          </p:cNvSpPr>
          <p:nvPr/>
        </p:nvSpPr>
        <p:spPr bwMode="auto">
          <a:xfrm>
            <a:off x="1295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baseline="30000">
              <a:latin typeface="Arial" charset="0"/>
            </a:endParaRPr>
          </a:p>
          <a:p>
            <a:pPr algn="ctr"/>
            <a:r>
              <a:rPr lang="en-US" sz="1000">
                <a:latin typeface="Arial" charset="0"/>
              </a:rPr>
              <a:t>19</a:t>
            </a:r>
          </a:p>
        </p:txBody>
      </p:sp>
      <p:sp>
        <p:nvSpPr>
          <p:cNvPr id="245916" name="Rectangle 156"/>
          <p:cNvSpPr>
            <a:spLocks noChangeArrowheads="1"/>
          </p:cNvSpPr>
          <p:nvPr/>
        </p:nvSpPr>
        <p:spPr bwMode="auto">
          <a:xfrm>
            <a:off x="1676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r>
              <a:rPr lang="en-US" sz="1000">
                <a:latin typeface="Arial" charset="0"/>
              </a:rPr>
              <a:t>20</a:t>
            </a:r>
            <a:endParaRPr lang="en-US" sz="1000" baseline="30000">
              <a:latin typeface="Arial" charset="0"/>
            </a:endParaRPr>
          </a:p>
        </p:txBody>
      </p:sp>
      <p:sp>
        <p:nvSpPr>
          <p:cNvPr id="245917" name="Rectangle 157"/>
          <p:cNvSpPr>
            <a:spLocks noChangeArrowheads="1"/>
          </p:cNvSpPr>
          <p:nvPr/>
        </p:nvSpPr>
        <p:spPr bwMode="auto">
          <a:xfrm>
            <a:off x="2057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r>
              <a:rPr lang="en-US" sz="1000">
                <a:latin typeface="Arial" charset="0"/>
              </a:rPr>
              <a:t>21</a:t>
            </a:r>
            <a:endParaRPr lang="en-US" sz="1000" baseline="30000">
              <a:latin typeface="Arial" charset="0"/>
            </a:endParaRPr>
          </a:p>
        </p:txBody>
      </p:sp>
      <p:sp>
        <p:nvSpPr>
          <p:cNvPr id="245918" name="Rectangle 158"/>
          <p:cNvSpPr>
            <a:spLocks noChangeArrowheads="1"/>
          </p:cNvSpPr>
          <p:nvPr/>
        </p:nvSpPr>
        <p:spPr bwMode="auto">
          <a:xfrm>
            <a:off x="2438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45919" name="Rectangle 159"/>
          <p:cNvSpPr>
            <a:spLocks noChangeArrowheads="1"/>
          </p:cNvSpPr>
          <p:nvPr/>
        </p:nvSpPr>
        <p:spPr bwMode="auto">
          <a:xfrm>
            <a:off x="2819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r>
              <a:rPr lang="en-US" sz="1000">
                <a:latin typeface="Arial" charset="0"/>
              </a:rPr>
              <a:t>23</a:t>
            </a:r>
            <a:endParaRPr lang="en-US" sz="1000" baseline="30000">
              <a:latin typeface="Arial" charset="0"/>
            </a:endParaRPr>
          </a:p>
        </p:txBody>
      </p:sp>
      <p:sp>
        <p:nvSpPr>
          <p:cNvPr id="245920" name="Rectangle 160"/>
          <p:cNvSpPr>
            <a:spLocks noChangeArrowheads="1"/>
          </p:cNvSpPr>
          <p:nvPr/>
        </p:nvSpPr>
        <p:spPr bwMode="auto">
          <a:xfrm>
            <a:off x="3200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r>
              <a:rPr lang="en-US" sz="1000">
                <a:latin typeface="Arial" charset="0"/>
              </a:rPr>
              <a:t>24</a:t>
            </a:r>
            <a:endParaRPr lang="en-US" sz="1000" baseline="30000">
              <a:latin typeface="Arial" charset="0"/>
            </a:endParaRPr>
          </a:p>
        </p:txBody>
      </p:sp>
      <p:sp>
        <p:nvSpPr>
          <p:cNvPr id="245921" name="Rectangle 161"/>
          <p:cNvSpPr>
            <a:spLocks noChangeArrowheads="1"/>
          </p:cNvSpPr>
          <p:nvPr/>
        </p:nvSpPr>
        <p:spPr bwMode="auto">
          <a:xfrm>
            <a:off x="3581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r>
              <a:rPr lang="en-US" sz="1000">
                <a:latin typeface="Arial" charset="0"/>
              </a:rPr>
              <a:t>25</a:t>
            </a:r>
            <a:endParaRPr lang="en-US" sz="1000" baseline="30000">
              <a:latin typeface="Arial" charset="0"/>
            </a:endParaRPr>
          </a:p>
        </p:txBody>
      </p:sp>
      <p:sp>
        <p:nvSpPr>
          <p:cNvPr id="245922" name="Rectangle 162"/>
          <p:cNvSpPr>
            <a:spLocks noChangeArrowheads="1"/>
          </p:cNvSpPr>
          <p:nvPr/>
        </p:nvSpPr>
        <p:spPr bwMode="auto">
          <a:xfrm>
            <a:off x="3962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Fe</a:t>
            </a:r>
            <a:endParaRPr lang="en-US" sz="1000">
              <a:latin typeface="Arial" charset="0"/>
            </a:endParaRPr>
          </a:p>
          <a:p>
            <a:pPr algn="ctr"/>
            <a:endParaRPr lang="en-US" sz="1000">
              <a:latin typeface="Arial" charset="0"/>
            </a:endParaRPr>
          </a:p>
          <a:p>
            <a:pPr algn="ctr"/>
            <a:r>
              <a:rPr lang="en-US" sz="1000">
                <a:latin typeface="Arial" charset="0"/>
              </a:rPr>
              <a:t>26</a:t>
            </a:r>
            <a:endParaRPr lang="en-US" sz="1000" baseline="30000">
              <a:latin typeface="Arial" charset="0"/>
            </a:endParaRPr>
          </a:p>
        </p:txBody>
      </p:sp>
      <p:sp>
        <p:nvSpPr>
          <p:cNvPr id="245923" name="Rectangle 163"/>
          <p:cNvSpPr>
            <a:spLocks noChangeArrowheads="1"/>
          </p:cNvSpPr>
          <p:nvPr/>
        </p:nvSpPr>
        <p:spPr bwMode="auto">
          <a:xfrm>
            <a:off x="4343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r>
              <a:rPr lang="en-US" sz="1000">
                <a:latin typeface="Arial" charset="0"/>
              </a:rPr>
              <a:t>27</a:t>
            </a:r>
            <a:endParaRPr lang="en-US" sz="1000" baseline="30000">
              <a:latin typeface="Arial" charset="0"/>
            </a:endParaRPr>
          </a:p>
        </p:txBody>
      </p:sp>
      <p:sp>
        <p:nvSpPr>
          <p:cNvPr id="245924" name="Rectangle 164"/>
          <p:cNvSpPr>
            <a:spLocks noChangeArrowheads="1"/>
          </p:cNvSpPr>
          <p:nvPr/>
        </p:nvSpPr>
        <p:spPr bwMode="auto">
          <a:xfrm>
            <a:off x="4724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r>
              <a:rPr lang="en-US" sz="1000">
                <a:latin typeface="Arial" charset="0"/>
              </a:rPr>
              <a:t>28</a:t>
            </a:r>
            <a:endParaRPr lang="en-US" sz="1000" baseline="30000">
              <a:latin typeface="Arial" charset="0"/>
            </a:endParaRPr>
          </a:p>
        </p:txBody>
      </p:sp>
      <p:sp>
        <p:nvSpPr>
          <p:cNvPr id="245925" name="Rectangle 165"/>
          <p:cNvSpPr>
            <a:spLocks noChangeArrowheads="1"/>
          </p:cNvSpPr>
          <p:nvPr/>
        </p:nvSpPr>
        <p:spPr bwMode="auto">
          <a:xfrm>
            <a:off x="5105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r>
              <a:rPr lang="en-US" sz="1000">
                <a:latin typeface="Arial" charset="0"/>
              </a:rPr>
              <a:t>29</a:t>
            </a:r>
            <a:endParaRPr lang="en-US" sz="1000" baseline="30000">
              <a:latin typeface="Arial" charset="0"/>
            </a:endParaRPr>
          </a:p>
        </p:txBody>
      </p:sp>
      <p:sp>
        <p:nvSpPr>
          <p:cNvPr id="245926" name="Rectangle 166"/>
          <p:cNvSpPr>
            <a:spLocks noChangeArrowheads="1"/>
          </p:cNvSpPr>
          <p:nvPr/>
        </p:nvSpPr>
        <p:spPr bwMode="auto">
          <a:xfrm>
            <a:off x="5486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r>
              <a:rPr lang="en-US" sz="1000">
                <a:latin typeface="Arial" charset="0"/>
              </a:rPr>
              <a:t>30</a:t>
            </a:r>
            <a:endParaRPr lang="en-US" sz="1000" baseline="30000">
              <a:latin typeface="Arial" charset="0"/>
            </a:endParaRPr>
          </a:p>
        </p:txBody>
      </p:sp>
      <p:sp>
        <p:nvSpPr>
          <p:cNvPr id="245927" name="Rectangle 167"/>
          <p:cNvSpPr>
            <a:spLocks noChangeArrowheads="1"/>
          </p:cNvSpPr>
          <p:nvPr/>
        </p:nvSpPr>
        <p:spPr bwMode="auto">
          <a:xfrm>
            <a:off x="5867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r>
              <a:rPr lang="en-US" sz="1000">
                <a:latin typeface="Arial" charset="0"/>
              </a:rPr>
              <a:t>31</a:t>
            </a:r>
            <a:endParaRPr lang="en-US" sz="1000" baseline="30000">
              <a:latin typeface="Arial" charset="0"/>
            </a:endParaRPr>
          </a:p>
        </p:txBody>
      </p:sp>
      <p:sp>
        <p:nvSpPr>
          <p:cNvPr id="245928" name="Rectangle 168"/>
          <p:cNvSpPr>
            <a:spLocks noChangeArrowheads="1"/>
          </p:cNvSpPr>
          <p:nvPr/>
        </p:nvSpPr>
        <p:spPr bwMode="auto">
          <a:xfrm>
            <a:off x="6248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r>
              <a:rPr lang="en-US" sz="1000">
                <a:latin typeface="Arial" charset="0"/>
              </a:rPr>
              <a:t>32</a:t>
            </a:r>
            <a:endParaRPr lang="en-US" sz="1000" baseline="30000">
              <a:latin typeface="Arial" charset="0"/>
            </a:endParaRPr>
          </a:p>
        </p:txBody>
      </p:sp>
      <p:sp>
        <p:nvSpPr>
          <p:cNvPr id="245929" name="Rectangle 169"/>
          <p:cNvSpPr>
            <a:spLocks noChangeArrowheads="1"/>
          </p:cNvSpPr>
          <p:nvPr/>
        </p:nvSpPr>
        <p:spPr bwMode="auto">
          <a:xfrm>
            <a:off x="6629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r>
              <a:rPr lang="en-US" sz="1000">
                <a:latin typeface="Arial" charset="0"/>
              </a:rPr>
              <a:t>33</a:t>
            </a:r>
            <a:endParaRPr lang="en-US" sz="1000" baseline="30000">
              <a:latin typeface="Arial" charset="0"/>
            </a:endParaRPr>
          </a:p>
        </p:txBody>
      </p:sp>
      <p:sp>
        <p:nvSpPr>
          <p:cNvPr id="245930" name="Rectangle 170"/>
          <p:cNvSpPr>
            <a:spLocks noChangeArrowheads="1"/>
          </p:cNvSpPr>
          <p:nvPr/>
        </p:nvSpPr>
        <p:spPr bwMode="auto">
          <a:xfrm>
            <a:off x="7010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r>
              <a:rPr lang="en-US" sz="1000">
                <a:latin typeface="Arial" charset="0"/>
              </a:rPr>
              <a:t>34</a:t>
            </a:r>
            <a:endParaRPr lang="en-US" sz="1000" baseline="30000">
              <a:latin typeface="Arial" charset="0"/>
            </a:endParaRPr>
          </a:p>
        </p:txBody>
      </p:sp>
      <p:sp>
        <p:nvSpPr>
          <p:cNvPr id="245931" name="Rectangle 171"/>
          <p:cNvSpPr>
            <a:spLocks noChangeArrowheads="1"/>
          </p:cNvSpPr>
          <p:nvPr/>
        </p:nvSpPr>
        <p:spPr bwMode="auto">
          <a:xfrm>
            <a:off x="7391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r>
              <a:rPr lang="en-US" sz="1000">
                <a:latin typeface="Arial" charset="0"/>
              </a:rPr>
              <a:t>35</a:t>
            </a:r>
            <a:endParaRPr lang="en-US" sz="1000" baseline="30000">
              <a:latin typeface="Arial" charset="0"/>
            </a:endParaRPr>
          </a:p>
        </p:txBody>
      </p:sp>
      <p:sp>
        <p:nvSpPr>
          <p:cNvPr id="245932" name="Rectangle 172"/>
          <p:cNvSpPr>
            <a:spLocks noChangeArrowheads="1"/>
          </p:cNvSpPr>
          <p:nvPr/>
        </p:nvSpPr>
        <p:spPr bwMode="auto">
          <a:xfrm>
            <a:off x="7772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Kr</a:t>
            </a:r>
            <a:endParaRPr lang="en-US" sz="1000">
              <a:latin typeface="Arial" charset="0"/>
            </a:endParaRPr>
          </a:p>
          <a:p>
            <a:pPr algn="ctr"/>
            <a:endParaRPr lang="en-US" sz="1000">
              <a:latin typeface="Arial" charset="0"/>
            </a:endParaRPr>
          </a:p>
          <a:p>
            <a:pPr algn="ctr"/>
            <a:r>
              <a:rPr lang="en-US" sz="1000">
                <a:latin typeface="Arial" charset="0"/>
              </a:rPr>
              <a:t>36</a:t>
            </a:r>
            <a:endParaRPr lang="en-US" sz="1000" baseline="30000">
              <a:latin typeface="Arial" charset="0"/>
            </a:endParaRPr>
          </a:p>
        </p:txBody>
      </p:sp>
      <p:sp>
        <p:nvSpPr>
          <p:cNvPr id="245933" name="Rectangle 173"/>
          <p:cNvSpPr>
            <a:spLocks noChangeArrowheads="1"/>
          </p:cNvSpPr>
          <p:nvPr/>
        </p:nvSpPr>
        <p:spPr bwMode="auto">
          <a:xfrm>
            <a:off x="1295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r>
              <a:rPr lang="en-US" sz="1000">
                <a:latin typeface="Arial" charset="0"/>
              </a:rPr>
              <a:t>37</a:t>
            </a:r>
            <a:endParaRPr lang="en-US" sz="1000" baseline="30000">
              <a:latin typeface="Arial" charset="0"/>
            </a:endParaRPr>
          </a:p>
        </p:txBody>
      </p:sp>
      <p:sp>
        <p:nvSpPr>
          <p:cNvPr id="245934" name="Rectangle 174"/>
          <p:cNvSpPr>
            <a:spLocks noChangeArrowheads="1"/>
          </p:cNvSpPr>
          <p:nvPr/>
        </p:nvSpPr>
        <p:spPr bwMode="auto">
          <a:xfrm>
            <a:off x="1676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r>
              <a:rPr lang="en-US" sz="1000">
                <a:latin typeface="Arial" charset="0"/>
              </a:rPr>
              <a:t>38</a:t>
            </a:r>
            <a:endParaRPr lang="en-US" sz="1000" baseline="30000">
              <a:latin typeface="Arial" charset="0"/>
            </a:endParaRPr>
          </a:p>
        </p:txBody>
      </p:sp>
      <p:sp>
        <p:nvSpPr>
          <p:cNvPr id="245935" name="Rectangle 175"/>
          <p:cNvSpPr>
            <a:spLocks noChangeArrowheads="1"/>
          </p:cNvSpPr>
          <p:nvPr/>
        </p:nvSpPr>
        <p:spPr bwMode="auto">
          <a:xfrm>
            <a:off x="2057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r>
              <a:rPr lang="en-US" sz="1000">
                <a:latin typeface="Arial" charset="0"/>
              </a:rPr>
              <a:t>39</a:t>
            </a:r>
            <a:endParaRPr lang="en-US" sz="1000" baseline="30000">
              <a:latin typeface="Arial" charset="0"/>
            </a:endParaRPr>
          </a:p>
        </p:txBody>
      </p:sp>
      <p:sp>
        <p:nvSpPr>
          <p:cNvPr id="245936" name="Rectangle 176"/>
          <p:cNvSpPr>
            <a:spLocks noChangeArrowheads="1"/>
          </p:cNvSpPr>
          <p:nvPr/>
        </p:nvSpPr>
        <p:spPr bwMode="auto">
          <a:xfrm>
            <a:off x="2438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r>
              <a:rPr lang="en-US" sz="1000">
                <a:latin typeface="Arial" charset="0"/>
              </a:rPr>
              <a:t>40</a:t>
            </a:r>
            <a:endParaRPr lang="en-US" sz="1000" baseline="30000">
              <a:latin typeface="Arial" charset="0"/>
            </a:endParaRPr>
          </a:p>
        </p:txBody>
      </p:sp>
      <p:sp>
        <p:nvSpPr>
          <p:cNvPr id="245937" name="Rectangle 177"/>
          <p:cNvSpPr>
            <a:spLocks noChangeArrowheads="1"/>
          </p:cNvSpPr>
          <p:nvPr/>
        </p:nvSpPr>
        <p:spPr bwMode="auto">
          <a:xfrm>
            <a:off x="2819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r>
              <a:rPr lang="en-US" sz="1000">
                <a:latin typeface="Arial" charset="0"/>
              </a:rPr>
              <a:t>41</a:t>
            </a:r>
            <a:endParaRPr lang="en-US" sz="1000" baseline="30000">
              <a:latin typeface="Arial" charset="0"/>
            </a:endParaRPr>
          </a:p>
        </p:txBody>
      </p:sp>
      <p:sp>
        <p:nvSpPr>
          <p:cNvPr id="245938" name="Rectangle 178"/>
          <p:cNvSpPr>
            <a:spLocks noChangeArrowheads="1"/>
          </p:cNvSpPr>
          <p:nvPr/>
        </p:nvSpPr>
        <p:spPr bwMode="auto">
          <a:xfrm>
            <a:off x="3200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r>
              <a:rPr lang="en-US" sz="1000">
                <a:latin typeface="Arial" charset="0"/>
              </a:rPr>
              <a:t>42</a:t>
            </a:r>
            <a:endParaRPr lang="en-US" sz="1000" baseline="30000">
              <a:latin typeface="Arial" charset="0"/>
            </a:endParaRPr>
          </a:p>
        </p:txBody>
      </p:sp>
      <p:sp>
        <p:nvSpPr>
          <p:cNvPr id="245939" name="Rectangle 179"/>
          <p:cNvSpPr>
            <a:spLocks noChangeArrowheads="1"/>
          </p:cNvSpPr>
          <p:nvPr/>
        </p:nvSpPr>
        <p:spPr bwMode="auto">
          <a:xfrm>
            <a:off x="3581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r>
              <a:rPr lang="en-US" sz="1000">
                <a:latin typeface="Arial" charset="0"/>
              </a:rPr>
              <a:t>43</a:t>
            </a:r>
            <a:endParaRPr lang="en-US" sz="1000" baseline="30000">
              <a:latin typeface="Arial" charset="0"/>
            </a:endParaRPr>
          </a:p>
        </p:txBody>
      </p:sp>
      <p:sp>
        <p:nvSpPr>
          <p:cNvPr id="245940" name="Rectangle 180"/>
          <p:cNvSpPr>
            <a:spLocks noChangeArrowheads="1"/>
          </p:cNvSpPr>
          <p:nvPr/>
        </p:nvSpPr>
        <p:spPr bwMode="auto">
          <a:xfrm>
            <a:off x="3962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r>
              <a:rPr lang="en-US" sz="1000">
                <a:latin typeface="Arial" charset="0"/>
              </a:rPr>
              <a:t>44</a:t>
            </a:r>
            <a:endParaRPr lang="en-US" sz="1000" baseline="30000">
              <a:latin typeface="Arial" charset="0"/>
            </a:endParaRPr>
          </a:p>
        </p:txBody>
      </p:sp>
      <p:sp>
        <p:nvSpPr>
          <p:cNvPr id="245941" name="Rectangle 181"/>
          <p:cNvSpPr>
            <a:spLocks noChangeArrowheads="1"/>
          </p:cNvSpPr>
          <p:nvPr/>
        </p:nvSpPr>
        <p:spPr bwMode="auto">
          <a:xfrm>
            <a:off x="4343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r>
              <a:rPr lang="en-US" sz="1000">
                <a:latin typeface="Arial" charset="0"/>
              </a:rPr>
              <a:t>45</a:t>
            </a:r>
            <a:endParaRPr lang="en-US" sz="1000" baseline="30000">
              <a:latin typeface="Arial" charset="0"/>
            </a:endParaRPr>
          </a:p>
        </p:txBody>
      </p:sp>
      <p:sp>
        <p:nvSpPr>
          <p:cNvPr id="245942" name="Rectangle 182"/>
          <p:cNvSpPr>
            <a:spLocks noChangeArrowheads="1"/>
          </p:cNvSpPr>
          <p:nvPr/>
        </p:nvSpPr>
        <p:spPr bwMode="auto">
          <a:xfrm>
            <a:off x="4724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r>
              <a:rPr lang="en-US" sz="1000">
                <a:latin typeface="Arial" charset="0"/>
              </a:rPr>
              <a:t>46</a:t>
            </a:r>
            <a:endParaRPr lang="en-US" sz="1000" baseline="30000">
              <a:latin typeface="Arial" charset="0"/>
            </a:endParaRPr>
          </a:p>
        </p:txBody>
      </p:sp>
      <p:sp>
        <p:nvSpPr>
          <p:cNvPr id="245943" name="Rectangle 183"/>
          <p:cNvSpPr>
            <a:spLocks noChangeArrowheads="1"/>
          </p:cNvSpPr>
          <p:nvPr/>
        </p:nvSpPr>
        <p:spPr bwMode="auto">
          <a:xfrm>
            <a:off x="5105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r>
              <a:rPr lang="en-US" sz="1000">
                <a:latin typeface="Arial" charset="0"/>
              </a:rPr>
              <a:t>47</a:t>
            </a:r>
            <a:endParaRPr lang="en-US" sz="1000" baseline="30000">
              <a:latin typeface="Arial" charset="0"/>
            </a:endParaRPr>
          </a:p>
        </p:txBody>
      </p:sp>
      <p:sp>
        <p:nvSpPr>
          <p:cNvPr id="245944" name="Rectangle 184"/>
          <p:cNvSpPr>
            <a:spLocks noChangeArrowheads="1"/>
          </p:cNvSpPr>
          <p:nvPr/>
        </p:nvSpPr>
        <p:spPr bwMode="auto">
          <a:xfrm>
            <a:off x="5486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r>
              <a:rPr lang="en-US" sz="1000">
                <a:latin typeface="Arial" charset="0"/>
              </a:rPr>
              <a:t>48</a:t>
            </a:r>
            <a:endParaRPr lang="en-US" sz="1000" baseline="30000">
              <a:latin typeface="Arial" charset="0"/>
            </a:endParaRPr>
          </a:p>
        </p:txBody>
      </p:sp>
      <p:sp>
        <p:nvSpPr>
          <p:cNvPr id="245945" name="Rectangle 185"/>
          <p:cNvSpPr>
            <a:spLocks noChangeArrowheads="1"/>
          </p:cNvSpPr>
          <p:nvPr/>
        </p:nvSpPr>
        <p:spPr bwMode="auto">
          <a:xfrm>
            <a:off x="5867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r>
              <a:rPr lang="en-US" sz="1000">
                <a:latin typeface="Arial" charset="0"/>
              </a:rPr>
              <a:t>49</a:t>
            </a:r>
            <a:endParaRPr lang="en-US" sz="1000" baseline="30000">
              <a:latin typeface="Arial" charset="0"/>
            </a:endParaRPr>
          </a:p>
        </p:txBody>
      </p:sp>
      <p:sp>
        <p:nvSpPr>
          <p:cNvPr id="245946" name="Rectangle 186"/>
          <p:cNvSpPr>
            <a:spLocks noChangeArrowheads="1"/>
          </p:cNvSpPr>
          <p:nvPr/>
        </p:nvSpPr>
        <p:spPr bwMode="auto">
          <a:xfrm>
            <a:off x="6248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r>
              <a:rPr lang="en-US" sz="1000">
                <a:latin typeface="Arial" charset="0"/>
              </a:rPr>
              <a:t>50</a:t>
            </a:r>
            <a:endParaRPr lang="en-US" sz="1000" baseline="30000">
              <a:latin typeface="Arial" charset="0"/>
            </a:endParaRPr>
          </a:p>
        </p:txBody>
      </p:sp>
      <p:sp>
        <p:nvSpPr>
          <p:cNvPr id="245947" name="Rectangle 187"/>
          <p:cNvSpPr>
            <a:spLocks noChangeArrowheads="1"/>
          </p:cNvSpPr>
          <p:nvPr/>
        </p:nvSpPr>
        <p:spPr bwMode="auto">
          <a:xfrm>
            <a:off x="6629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r>
              <a:rPr lang="en-US" sz="1000">
                <a:latin typeface="Arial" charset="0"/>
              </a:rPr>
              <a:t>51</a:t>
            </a:r>
            <a:endParaRPr lang="en-US" sz="1000" baseline="30000">
              <a:latin typeface="Arial" charset="0"/>
            </a:endParaRPr>
          </a:p>
        </p:txBody>
      </p:sp>
      <p:sp>
        <p:nvSpPr>
          <p:cNvPr id="245948" name="Rectangle 188"/>
          <p:cNvSpPr>
            <a:spLocks noChangeArrowheads="1"/>
          </p:cNvSpPr>
          <p:nvPr/>
        </p:nvSpPr>
        <p:spPr bwMode="auto">
          <a:xfrm>
            <a:off x="7010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r>
              <a:rPr lang="en-US" sz="1000">
                <a:latin typeface="Arial" charset="0"/>
              </a:rPr>
              <a:t>52</a:t>
            </a:r>
            <a:endParaRPr lang="en-US" sz="1000" baseline="30000">
              <a:latin typeface="Arial" charset="0"/>
            </a:endParaRPr>
          </a:p>
        </p:txBody>
      </p:sp>
      <p:sp>
        <p:nvSpPr>
          <p:cNvPr id="245949" name="Rectangle 189"/>
          <p:cNvSpPr>
            <a:spLocks noChangeArrowheads="1"/>
          </p:cNvSpPr>
          <p:nvPr/>
        </p:nvSpPr>
        <p:spPr bwMode="auto">
          <a:xfrm>
            <a:off x="7391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r>
              <a:rPr lang="en-US" sz="1000">
                <a:latin typeface="Arial" charset="0"/>
              </a:rPr>
              <a:t>53</a:t>
            </a:r>
            <a:endParaRPr lang="en-US" sz="1000" baseline="30000">
              <a:latin typeface="Arial" charset="0"/>
            </a:endParaRPr>
          </a:p>
        </p:txBody>
      </p:sp>
      <p:sp>
        <p:nvSpPr>
          <p:cNvPr id="245950" name="Rectangle 190"/>
          <p:cNvSpPr>
            <a:spLocks noChangeArrowheads="1"/>
          </p:cNvSpPr>
          <p:nvPr/>
        </p:nvSpPr>
        <p:spPr bwMode="auto">
          <a:xfrm>
            <a:off x="7772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Xe</a:t>
            </a:r>
            <a:endParaRPr lang="en-US" sz="1000">
              <a:latin typeface="Arial" charset="0"/>
            </a:endParaRPr>
          </a:p>
          <a:p>
            <a:pPr algn="ctr"/>
            <a:endParaRPr lang="en-US" sz="1000">
              <a:latin typeface="Arial" charset="0"/>
            </a:endParaRPr>
          </a:p>
          <a:p>
            <a:pPr algn="ctr"/>
            <a:r>
              <a:rPr lang="en-US" sz="1000">
                <a:latin typeface="Arial" charset="0"/>
              </a:rPr>
              <a:t>54</a:t>
            </a:r>
            <a:endParaRPr lang="en-US" sz="1000" baseline="30000">
              <a:latin typeface="Arial" charset="0"/>
            </a:endParaRPr>
          </a:p>
        </p:txBody>
      </p:sp>
      <p:sp>
        <p:nvSpPr>
          <p:cNvPr id="245951" name="Rectangle 191"/>
          <p:cNvSpPr>
            <a:spLocks noChangeArrowheads="1"/>
          </p:cNvSpPr>
          <p:nvPr/>
        </p:nvSpPr>
        <p:spPr bwMode="auto">
          <a:xfrm>
            <a:off x="1295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r>
              <a:rPr lang="en-US" sz="1000">
                <a:latin typeface="Arial" charset="0"/>
              </a:rPr>
              <a:t>55</a:t>
            </a:r>
            <a:endParaRPr lang="en-US" sz="1000" baseline="30000">
              <a:latin typeface="Arial" charset="0"/>
            </a:endParaRPr>
          </a:p>
        </p:txBody>
      </p:sp>
      <p:sp>
        <p:nvSpPr>
          <p:cNvPr id="245952" name="Rectangle 192"/>
          <p:cNvSpPr>
            <a:spLocks noChangeArrowheads="1"/>
          </p:cNvSpPr>
          <p:nvPr/>
        </p:nvSpPr>
        <p:spPr bwMode="auto">
          <a:xfrm>
            <a:off x="1676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r>
              <a:rPr lang="en-US" sz="1000">
                <a:latin typeface="Arial" charset="0"/>
              </a:rPr>
              <a:t>56</a:t>
            </a:r>
            <a:endParaRPr lang="en-US" sz="1000" baseline="30000">
              <a:latin typeface="Arial" charset="0"/>
            </a:endParaRPr>
          </a:p>
        </p:txBody>
      </p:sp>
      <p:sp>
        <p:nvSpPr>
          <p:cNvPr id="245953" name="Rectangle 193"/>
          <p:cNvSpPr>
            <a:spLocks noChangeArrowheads="1"/>
          </p:cNvSpPr>
          <p:nvPr/>
        </p:nvSpPr>
        <p:spPr bwMode="auto">
          <a:xfrm>
            <a:off x="2057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5954" name="Rectangle 194"/>
          <p:cNvSpPr>
            <a:spLocks noChangeArrowheads="1"/>
          </p:cNvSpPr>
          <p:nvPr/>
        </p:nvSpPr>
        <p:spPr bwMode="auto">
          <a:xfrm>
            <a:off x="2438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r>
              <a:rPr lang="en-US" sz="1000">
                <a:latin typeface="Arial" charset="0"/>
              </a:rPr>
              <a:t>72</a:t>
            </a:r>
            <a:endParaRPr lang="en-US" sz="1000" baseline="30000">
              <a:latin typeface="Arial" charset="0"/>
            </a:endParaRPr>
          </a:p>
        </p:txBody>
      </p:sp>
      <p:sp>
        <p:nvSpPr>
          <p:cNvPr id="245955" name="Rectangle 195"/>
          <p:cNvSpPr>
            <a:spLocks noChangeArrowheads="1"/>
          </p:cNvSpPr>
          <p:nvPr/>
        </p:nvSpPr>
        <p:spPr bwMode="auto">
          <a:xfrm>
            <a:off x="2819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r>
              <a:rPr lang="en-US" sz="1000">
                <a:latin typeface="Arial" charset="0"/>
              </a:rPr>
              <a:t>73</a:t>
            </a:r>
            <a:endParaRPr lang="en-US" sz="1000" baseline="30000">
              <a:latin typeface="Arial" charset="0"/>
            </a:endParaRPr>
          </a:p>
        </p:txBody>
      </p:sp>
      <p:sp>
        <p:nvSpPr>
          <p:cNvPr id="245956" name="Rectangle 196"/>
          <p:cNvSpPr>
            <a:spLocks noChangeArrowheads="1"/>
          </p:cNvSpPr>
          <p:nvPr/>
        </p:nvSpPr>
        <p:spPr bwMode="auto">
          <a:xfrm>
            <a:off x="3200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r>
              <a:rPr lang="en-US" sz="1000">
                <a:latin typeface="Arial" charset="0"/>
              </a:rPr>
              <a:t>74</a:t>
            </a:r>
            <a:endParaRPr lang="en-US" sz="1000" baseline="30000">
              <a:latin typeface="Arial" charset="0"/>
            </a:endParaRPr>
          </a:p>
        </p:txBody>
      </p:sp>
      <p:sp>
        <p:nvSpPr>
          <p:cNvPr id="245957" name="Rectangle 197"/>
          <p:cNvSpPr>
            <a:spLocks noChangeArrowheads="1"/>
          </p:cNvSpPr>
          <p:nvPr/>
        </p:nvSpPr>
        <p:spPr bwMode="auto">
          <a:xfrm>
            <a:off x="3581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r>
              <a:rPr lang="en-US" sz="1000">
                <a:latin typeface="Arial" charset="0"/>
              </a:rPr>
              <a:t>75</a:t>
            </a:r>
            <a:endParaRPr lang="en-US" sz="1000" baseline="30000">
              <a:latin typeface="Arial" charset="0"/>
            </a:endParaRPr>
          </a:p>
        </p:txBody>
      </p:sp>
      <p:sp>
        <p:nvSpPr>
          <p:cNvPr id="245958" name="Rectangle 198"/>
          <p:cNvSpPr>
            <a:spLocks noChangeArrowheads="1"/>
          </p:cNvSpPr>
          <p:nvPr/>
        </p:nvSpPr>
        <p:spPr bwMode="auto">
          <a:xfrm>
            <a:off x="3962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r>
              <a:rPr lang="en-US" sz="1000">
                <a:latin typeface="Arial" charset="0"/>
              </a:rPr>
              <a:t>76</a:t>
            </a:r>
            <a:endParaRPr lang="en-US" sz="1000" baseline="30000">
              <a:latin typeface="Arial" charset="0"/>
            </a:endParaRPr>
          </a:p>
        </p:txBody>
      </p:sp>
      <p:sp>
        <p:nvSpPr>
          <p:cNvPr id="245959" name="Rectangle 199"/>
          <p:cNvSpPr>
            <a:spLocks noChangeArrowheads="1"/>
          </p:cNvSpPr>
          <p:nvPr/>
        </p:nvSpPr>
        <p:spPr bwMode="auto">
          <a:xfrm>
            <a:off x="4343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r>
              <a:rPr lang="en-US" sz="1000">
                <a:latin typeface="Arial" charset="0"/>
              </a:rPr>
              <a:t>77</a:t>
            </a:r>
            <a:endParaRPr lang="en-US" sz="1000" baseline="30000">
              <a:latin typeface="Arial" charset="0"/>
            </a:endParaRPr>
          </a:p>
        </p:txBody>
      </p:sp>
      <p:sp>
        <p:nvSpPr>
          <p:cNvPr id="245960" name="Rectangle 200"/>
          <p:cNvSpPr>
            <a:spLocks noChangeArrowheads="1"/>
          </p:cNvSpPr>
          <p:nvPr/>
        </p:nvSpPr>
        <p:spPr bwMode="auto">
          <a:xfrm>
            <a:off x="4724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r>
              <a:rPr lang="en-US" sz="1000">
                <a:latin typeface="Arial" charset="0"/>
              </a:rPr>
              <a:t>78</a:t>
            </a:r>
            <a:endParaRPr lang="en-US" sz="1000" baseline="30000">
              <a:latin typeface="Arial" charset="0"/>
            </a:endParaRPr>
          </a:p>
        </p:txBody>
      </p:sp>
      <p:sp>
        <p:nvSpPr>
          <p:cNvPr id="245961" name="Rectangle 201"/>
          <p:cNvSpPr>
            <a:spLocks noChangeArrowheads="1"/>
          </p:cNvSpPr>
          <p:nvPr/>
        </p:nvSpPr>
        <p:spPr bwMode="auto">
          <a:xfrm>
            <a:off x="5105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r>
              <a:rPr lang="en-US" sz="1000">
                <a:latin typeface="Arial" charset="0"/>
              </a:rPr>
              <a:t>79</a:t>
            </a:r>
            <a:endParaRPr lang="en-US" sz="1000" baseline="30000">
              <a:latin typeface="Arial" charset="0"/>
            </a:endParaRPr>
          </a:p>
        </p:txBody>
      </p:sp>
      <p:sp>
        <p:nvSpPr>
          <p:cNvPr id="245962" name="Rectangle 202"/>
          <p:cNvSpPr>
            <a:spLocks noChangeArrowheads="1"/>
          </p:cNvSpPr>
          <p:nvPr/>
        </p:nvSpPr>
        <p:spPr bwMode="auto">
          <a:xfrm>
            <a:off x="5486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r>
              <a:rPr lang="en-US" sz="1000">
                <a:latin typeface="Arial" charset="0"/>
              </a:rPr>
              <a:t>80</a:t>
            </a:r>
            <a:endParaRPr lang="en-US" sz="1000" baseline="30000">
              <a:latin typeface="Arial" charset="0"/>
            </a:endParaRPr>
          </a:p>
        </p:txBody>
      </p:sp>
      <p:sp>
        <p:nvSpPr>
          <p:cNvPr id="245963" name="Rectangle 203"/>
          <p:cNvSpPr>
            <a:spLocks noChangeArrowheads="1"/>
          </p:cNvSpPr>
          <p:nvPr/>
        </p:nvSpPr>
        <p:spPr bwMode="auto">
          <a:xfrm>
            <a:off x="5867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r>
              <a:rPr lang="en-US" sz="1000">
                <a:latin typeface="Arial" charset="0"/>
              </a:rPr>
              <a:t>81</a:t>
            </a:r>
            <a:endParaRPr lang="en-US" sz="1000" baseline="30000">
              <a:latin typeface="Arial" charset="0"/>
            </a:endParaRPr>
          </a:p>
        </p:txBody>
      </p:sp>
      <p:sp>
        <p:nvSpPr>
          <p:cNvPr id="245964" name="Rectangle 204"/>
          <p:cNvSpPr>
            <a:spLocks noChangeArrowheads="1"/>
          </p:cNvSpPr>
          <p:nvPr/>
        </p:nvSpPr>
        <p:spPr bwMode="auto">
          <a:xfrm>
            <a:off x="6248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r>
              <a:rPr lang="en-US" sz="1000">
                <a:latin typeface="Arial" charset="0"/>
              </a:rPr>
              <a:t>82</a:t>
            </a:r>
            <a:endParaRPr lang="en-US" sz="1000" baseline="30000">
              <a:latin typeface="Arial" charset="0"/>
            </a:endParaRPr>
          </a:p>
        </p:txBody>
      </p:sp>
      <p:sp>
        <p:nvSpPr>
          <p:cNvPr id="245965" name="Rectangle 205"/>
          <p:cNvSpPr>
            <a:spLocks noChangeArrowheads="1"/>
          </p:cNvSpPr>
          <p:nvPr/>
        </p:nvSpPr>
        <p:spPr bwMode="auto">
          <a:xfrm>
            <a:off x="6629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r>
              <a:rPr lang="en-US" sz="1000">
                <a:latin typeface="Arial" charset="0"/>
              </a:rPr>
              <a:t>83</a:t>
            </a:r>
            <a:endParaRPr lang="en-US" sz="1000" baseline="30000">
              <a:latin typeface="Arial" charset="0"/>
            </a:endParaRPr>
          </a:p>
        </p:txBody>
      </p:sp>
      <p:sp>
        <p:nvSpPr>
          <p:cNvPr id="245966" name="Rectangle 206"/>
          <p:cNvSpPr>
            <a:spLocks noChangeArrowheads="1"/>
          </p:cNvSpPr>
          <p:nvPr/>
        </p:nvSpPr>
        <p:spPr bwMode="auto">
          <a:xfrm>
            <a:off x="7010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r>
              <a:rPr lang="en-US" sz="1000">
                <a:latin typeface="Arial" charset="0"/>
              </a:rPr>
              <a:t>84</a:t>
            </a:r>
            <a:endParaRPr lang="en-US" sz="1000" baseline="30000">
              <a:latin typeface="Arial" charset="0"/>
            </a:endParaRPr>
          </a:p>
        </p:txBody>
      </p:sp>
      <p:sp>
        <p:nvSpPr>
          <p:cNvPr id="245967" name="Rectangle 207"/>
          <p:cNvSpPr>
            <a:spLocks noChangeArrowheads="1"/>
          </p:cNvSpPr>
          <p:nvPr/>
        </p:nvSpPr>
        <p:spPr bwMode="auto">
          <a:xfrm>
            <a:off x="7391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r>
              <a:rPr lang="en-US" sz="1000">
                <a:latin typeface="Arial" charset="0"/>
              </a:rPr>
              <a:t>85</a:t>
            </a:r>
            <a:endParaRPr lang="en-US" sz="1000" baseline="30000">
              <a:latin typeface="Arial" charset="0"/>
            </a:endParaRPr>
          </a:p>
        </p:txBody>
      </p:sp>
      <p:sp>
        <p:nvSpPr>
          <p:cNvPr id="245968" name="Rectangle 208"/>
          <p:cNvSpPr>
            <a:spLocks noChangeArrowheads="1"/>
          </p:cNvSpPr>
          <p:nvPr/>
        </p:nvSpPr>
        <p:spPr bwMode="auto">
          <a:xfrm>
            <a:off x="7772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Rn</a:t>
            </a:r>
            <a:endParaRPr lang="en-US" sz="1000">
              <a:latin typeface="Arial" charset="0"/>
            </a:endParaRPr>
          </a:p>
          <a:p>
            <a:pPr algn="ctr"/>
            <a:endParaRPr lang="en-US" sz="1000">
              <a:latin typeface="Arial" charset="0"/>
            </a:endParaRPr>
          </a:p>
          <a:p>
            <a:pPr algn="ctr"/>
            <a:r>
              <a:rPr lang="en-US" sz="1000">
                <a:latin typeface="Arial" charset="0"/>
              </a:rPr>
              <a:t>86</a:t>
            </a:r>
            <a:endParaRPr lang="en-US" sz="1000" baseline="30000">
              <a:latin typeface="Arial" charset="0"/>
            </a:endParaRPr>
          </a:p>
        </p:txBody>
      </p:sp>
      <p:sp>
        <p:nvSpPr>
          <p:cNvPr id="245969" name="Rectangle 209"/>
          <p:cNvSpPr>
            <a:spLocks noChangeArrowheads="1"/>
          </p:cNvSpPr>
          <p:nvPr/>
        </p:nvSpPr>
        <p:spPr bwMode="auto">
          <a:xfrm>
            <a:off x="1295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Fr</a:t>
            </a:r>
            <a:endParaRPr lang="en-US" sz="1000">
              <a:latin typeface="Arial" charset="0"/>
            </a:endParaRPr>
          </a:p>
          <a:p>
            <a:pPr algn="ctr"/>
            <a:endParaRPr lang="en-US" sz="1000">
              <a:latin typeface="Arial" charset="0"/>
            </a:endParaRPr>
          </a:p>
          <a:p>
            <a:pPr algn="ctr"/>
            <a:r>
              <a:rPr lang="en-US" sz="1000">
                <a:latin typeface="Arial" charset="0"/>
              </a:rPr>
              <a:t>87</a:t>
            </a:r>
            <a:endParaRPr lang="en-US" sz="1000" baseline="30000">
              <a:latin typeface="Arial" charset="0"/>
            </a:endParaRPr>
          </a:p>
        </p:txBody>
      </p:sp>
      <p:sp>
        <p:nvSpPr>
          <p:cNvPr id="245970" name="Rectangle 210"/>
          <p:cNvSpPr>
            <a:spLocks noChangeArrowheads="1"/>
          </p:cNvSpPr>
          <p:nvPr/>
        </p:nvSpPr>
        <p:spPr bwMode="auto">
          <a:xfrm>
            <a:off x="1676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Ra</a:t>
            </a:r>
            <a:endParaRPr lang="en-US" sz="1000">
              <a:latin typeface="Arial" charset="0"/>
            </a:endParaRPr>
          </a:p>
          <a:p>
            <a:pPr algn="ctr"/>
            <a:endParaRPr lang="en-US" sz="1000">
              <a:latin typeface="Arial" charset="0"/>
            </a:endParaRPr>
          </a:p>
          <a:p>
            <a:pPr algn="ctr"/>
            <a:r>
              <a:rPr lang="en-US" sz="1000">
                <a:latin typeface="Arial" charset="0"/>
              </a:rPr>
              <a:t>88</a:t>
            </a:r>
            <a:endParaRPr lang="en-US" sz="1000" baseline="30000">
              <a:latin typeface="Arial" charset="0"/>
            </a:endParaRPr>
          </a:p>
        </p:txBody>
      </p:sp>
      <p:sp>
        <p:nvSpPr>
          <p:cNvPr id="245971" name="Rectangle 211"/>
          <p:cNvSpPr>
            <a:spLocks noChangeArrowheads="1"/>
          </p:cNvSpPr>
          <p:nvPr/>
        </p:nvSpPr>
        <p:spPr bwMode="auto">
          <a:xfrm>
            <a:off x="2057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45972" name="Rectangle 212"/>
          <p:cNvSpPr>
            <a:spLocks noChangeArrowheads="1"/>
          </p:cNvSpPr>
          <p:nvPr/>
        </p:nvSpPr>
        <p:spPr bwMode="auto">
          <a:xfrm>
            <a:off x="2438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Rf</a:t>
            </a:r>
            <a:endParaRPr lang="en-US" sz="1000">
              <a:latin typeface="Arial" charset="0"/>
            </a:endParaRPr>
          </a:p>
          <a:p>
            <a:pPr algn="ctr"/>
            <a:endParaRPr lang="en-US" sz="1000">
              <a:latin typeface="Arial" charset="0"/>
            </a:endParaRPr>
          </a:p>
          <a:p>
            <a:pPr algn="ctr"/>
            <a:r>
              <a:rPr lang="en-US" sz="1000">
                <a:latin typeface="Arial" charset="0"/>
              </a:rPr>
              <a:t>104</a:t>
            </a:r>
            <a:endParaRPr lang="en-US" sz="1000" baseline="30000">
              <a:latin typeface="Arial" charset="0"/>
            </a:endParaRPr>
          </a:p>
        </p:txBody>
      </p:sp>
      <p:sp>
        <p:nvSpPr>
          <p:cNvPr id="245973" name="Rectangle 213"/>
          <p:cNvSpPr>
            <a:spLocks noChangeArrowheads="1"/>
          </p:cNvSpPr>
          <p:nvPr/>
        </p:nvSpPr>
        <p:spPr bwMode="auto">
          <a:xfrm>
            <a:off x="2819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Db</a:t>
            </a:r>
            <a:endParaRPr lang="en-US" sz="1000">
              <a:latin typeface="Arial" charset="0"/>
            </a:endParaRPr>
          </a:p>
          <a:p>
            <a:pPr algn="ctr"/>
            <a:endParaRPr lang="en-US" sz="1000">
              <a:latin typeface="Arial" charset="0"/>
            </a:endParaRPr>
          </a:p>
          <a:p>
            <a:pPr algn="ctr"/>
            <a:r>
              <a:rPr lang="en-US" sz="1000">
                <a:latin typeface="Arial" charset="0"/>
              </a:rPr>
              <a:t>105</a:t>
            </a:r>
            <a:endParaRPr lang="en-US" sz="1000" baseline="30000">
              <a:latin typeface="Arial" charset="0"/>
            </a:endParaRPr>
          </a:p>
        </p:txBody>
      </p:sp>
      <p:sp>
        <p:nvSpPr>
          <p:cNvPr id="245974" name="Rectangle 214"/>
          <p:cNvSpPr>
            <a:spLocks noChangeArrowheads="1"/>
          </p:cNvSpPr>
          <p:nvPr/>
        </p:nvSpPr>
        <p:spPr bwMode="auto">
          <a:xfrm>
            <a:off x="3200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Sg</a:t>
            </a:r>
            <a:endParaRPr lang="en-US" sz="1000">
              <a:latin typeface="Arial" charset="0"/>
            </a:endParaRPr>
          </a:p>
          <a:p>
            <a:pPr algn="ctr"/>
            <a:endParaRPr lang="en-US" sz="1000">
              <a:latin typeface="Arial" charset="0"/>
            </a:endParaRPr>
          </a:p>
          <a:p>
            <a:pPr algn="ctr"/>
            <a:r>
              <a:rPr lang="en-US" sz="1000">
                <a:latin typeface="Arial" charset="0"/>
              </a:rPr>
              <a:t>106</a:t>
            </a:r>
            <a:endParaRPr lang="en-US" sz="1000" baseline="30000">
              <a:latin typeface="Arial" charset="0"/>
            </a:endParaRPr>
          </a:p>
        </p:txBody>
      </p:sp>
      <p:sp>
        <p:nvSpPr>
          <p:cNvPr id="245975" name="Rectangle 215"/>
          <p:cNvSpPr>
            <a:spLocks noChangeArrowheads="1"/>
          </p:cNvSpPr>
          <p:nvPr/>
        </p:nvSpPr>
        <p:spPr bwMode="auto">
          <a:xfrm>
            <a:off x="3581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Bh</a:t>
            </a:r>
            <a:endParaRPr lang="en-US" sz="1000">
              <a:latin typeface="Arial" charset="0"/>
            </a:endParaRPr>
          </a:p>
          <a:p>
            <a:pPr algn="ctr"/>
            <a:endParaRPr lang="en-US" sz="1000">
              <a:latin typeface="Arial" charset="0"/>
            </a:endParaRPr>
          </a:p>
          <a:p>
            <a:pPr algn="ctr"/>
            <a:r>
              <a:rPr lang="en-US" sz="1000">
                <a:latin typeface="Arial" charset="0"/>
              </a:rPr>
              <a:t>107</a:t>
            </a:r>
            <a:endParaRPr lang="en-US" sz="1000" baseline="30000">
              <a:latin typeface="Arial" charset="0"/>
            </a:endParaRPr>
          </a:p>
        </p:txBody>
      </p:sp>
      <p:sp>
        <p:nvSpPr>
          <p:cNvPr id="245976" name="Rectangle 216"/>
          <p:cNvSpPr>
            <a:spLocks noChangeArrowheads="1"/>
          </p:cNvSpPr>
          <p:nvPr/>
        </p:nvSpPr>
        <p:spPr bwMode="auto">
          <a:xfrm>
            <a:off x="3962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Hs</a:t>
            </a:r>
            <a:endParaRPr lang="en-US" sz="1000">
              <a:latin typeface="Arial" charset="0"/>
            </a:endParaRPr>
          </a:p>
          <a:p>
            <a:pPr algn="ctr"/>
            <a:endParaRPr lang="en-US" sz="1000">
              <a:latin typeface="Arial" charset="0"/>
            </a:endParaRPr>
          </a:p>
          <a:p>
            <a:pPr algn="ctr"/>
            <a:r>
              <a:rPr lang="en-US" sz="1000">
                <a:latin typeface="Arial" charset="0"/>
              </a:rPr>
              <a:t>108</a:t>
            </a:r>
            <a:endParaRPr lang="en-US" sz="1000" baseline="30000">
              <a:latin typeface="Arial" charset="0"/>
            </a:endParaRPr>
          </a:p>
        </p:txBody>
      </p:sp>
      <p:sp>
        <p:nvSpPr>
          <p:cNvPr id="245977" name="Rectangle 217"/>
          <p:cNvSpPr>
            <a:spLocks noChangeArrowheads="1"/>
          </p:cNvSpPr>
          <p:nvPr/>
        </p:nvSpPr>
        <p:spPr bwMode="auto">
          <a:xfrm>
            <a:off x="4343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Mt</a:t>
            </a:r>
            <a:endParaRPr lang="en-US" sz="1000">
              <a:latin typeface="Arial" charset="0"/>
            </a:endParaRPr>
          </a:p>
          <a:p>
            <a:pPr algn="ctr"/>
            <a:endParaRPr lang="en-US" sz="1000">
              <a:latin typeface="Arial" charset="0"/>
            </a:endParaRPr>
          </a:p>
          <a:p>
            <a:pPr algn="ctr"/>
            <a:r>
              <a:rPr lang="en-US" sz="1000">
                <a:latin typeface="Arial" charset="0"/>
              </a:rPr>
              <a:t>109</a:t>
            </a:r>
            <a:endParaRPr lang="en-US" sz="1000" baseline="30000">
              <a:latin typeface="Arial" charset="0"/>
            </a:endParaRPr>
          </a:p>
        </p:txBody>
      </p:sp>
      <p:sp>
        <p:nvSpPr>
          <p:cNvPr id="245978" name="Rectangle 218"/>
          <p:cNvSpPr>
            <a:spLocks noChangeArrowheads="1"/>
          </p:cNvSpPr>
          <p:nvPr/>
        </p:nvSpPr>
        <p:spPr bwMode="auto">
          <a:xfrm>
            <a:off x="1676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12</a:t>
            </a:r>
            <a:endParaRPr lang="en-US" sz="1000" baseline="30000">
              <a:latin typeface="Arial" charset="0"/>
            </a:endParaRPr>
          </a:p>
        </p:txBody>
      </p:sp>
      <p:sp>
        <p:nvSpPr>
          <p:cNvPr id="245979" name="Rectangle 219"/>
          <p:cNvSpPr>
            <a:spLocks noChangeArrowheads="1"/>
          </p:cNvSpPr>
          <p:nvPr/>
        </p:nvSpPr>
        <p:spPr bwMode="auto">
          <a:xfrm>
            <a:off x="2819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Ce</a:t>
            </a:r>
            <a:endParaRPr lang="en-US" sz="1000">
              <a:latin typeface="Arial" charset="0"/>
            </a:endParaRPr>
          </a:p>
          <a:p>
            <a:pPr algn="ctr"/>
            <a:endParaRPr lang="en-US" sz="1000">
              <a:latin typeface="Arial" charset="0"/>
            </a:endParaRPr>
          </a:p>
          <a:p>
            <a:pPr algn="ctr"/>
            <a:r>
              <a:rPr lang="en-US" sz="1000">
                <a:latin typeface="Arial" charset="0"/>
              </a:rPr>
              <a:t>58</a:t>
            </a:r>
            <a:endParaRPr lang="en-US" sz="1000" baseline="30000">
              <a:latin typeface="Arial" charset="0"/>
            </a:endParaRPr>
          </a:p>
        </p:txBody>
      </p:sp>
      <p:sp>
        <p:nvSpPr>
          <p:cNvPr id="245980" name="Rectangle 220"/>
          <p:cNvSpPr>
            <a:spLocks noChangeArrowheads="1"/>
          </p:cNvSpPr>
          <p:nvPr/>
        </p:nvSpPr>
        <p:spPr bwMode="auto">
          <a:xfrm>
            <a:off x="3200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Pr</a:t>
            </a:r>
            <a:endParaRPr lang="en-US" sz="1000">
              <a:latin typeface="Arial" charset="0"/>
            </a:endParaRPr>
          </a:p>
          <a:p>
            <a:pPr algn="ctr"/>
            <a:endParaRPr lang="en-US" sz="1000">
              <a:latin typeface="Arial" charset="0"/>
            </a:endParaRPr>
          </a:p>
          <a:p>
            <a:pPr algn="ctr"/>
            <a:r>
              <a:rPr lang="en-US" sz="1000">
                <a:latin typeface="Arial" charset="0"/>
              </a:rPr>
              <a:t>59</a:t>
            </a:r>
            <a:endParaRPr lang="en-US" sz="1000" baseline="30000">
              <a:latin typeface="Arial" charset="0"/>
            </a:endParaRPr>
          </a:p>
        </p:txBody>
      </p:sp>
      <p:sp>
        <p:nvSpPr>
          <p:cNvPr id="245981" name="Rectangle 221"/>
          <p:cNvSpPr>
            <a:spLocks noChangeArrowheads="1"/>
          </p:cNvSpPr>
          <p:nvPr/>
        </p:nvSpPr>
        <p:spPr bwMode="auto">
          <a:xfrm>
            <a:off x="3581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Nd</a:t>
            </a:r>
            <a:endParaRPr lang="en-US" sz="1000">
              <a:latin typeface="Arial" charset="0"/>
            </a:endParaRPr>
          </a:p>
          <a:p>
            <a:pPr algn="ctr"/>
            <a:endParaRPr lang="en-US" sz="1000">
              <a:latin typeface="Arial" charset="0"/>
            </a:endParaRPr>
          </a:p>
          <a:p>
            <a:pPr algn="ctr"/>
            <a:r>
              <a:rPr lang="en-US" sz="1000">
                <a:latin typeface="Arial" charset="0"/>
              </a:rPr>
              <a:t>60</a:t>
            </a:r>
            <a:endParaRPr lang="en-US" sz="1000" baseline="30000">
              <a:latin typeface="Arial" charset="0"/>
            </a:endParaRPr>
          </a:p>
        </p:txBody>
      </p:sp>
      <p:sp>
        <p:nvSpPr>
          <p:cNvPr id="245982" name="Rectangle 222"/>
          <p:cNvSpPr>
            <a:spLocks noChangeArrowheads="1"/>
          </p:cNvSpPr>
          <p:nvPr/>
        </p:nvSpPr>
        <p:spPr bwMode="auto">
          <a:xfrm>
            <a:off x="3962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Pm</a:t>
            </a:r>
            <a:endParaRPr lang="en-US" sz="1000">
              <a:latin typeface="Arial" charset="0"/>
            </a:endParaRPr>
          </a:p>
          <a:p>
            <a:pPr algn="ctr"/>
            <a:endParaRPr lang="en-US" sz="1000">
              <a:latin typeface="Arial" charset="0"/>
            </a:endParaRPr>
          </a:p>
          <a:p>
            <a:pPr algn="ctr"/>
            <a:r>
              <a:rPr lang="en-US" sz="1000">
                <a:latin typeface="Arial" charset="0"/>
              </a:rPr>
              <a:t>61</a:t>
            </a:r>
            <a:endParaRPr lang="en-US" sz="1000" baseline="30000">
              <a:latin typeface="Arial" charset="0"/>
            </a:endParaRPr>
          </a:p>
        </p:txBody>
      </p:sp>
      <p:sp>
        <p:nvSpPr>
          <p:cNvPr id="245983" name="Rectangle 223"/>
          <p:cNvSpPr>
            <a:spLocks noChangeArrowheads="1"/>
          </p:cNvSpPr>
          <p:nvPr/>
        </p:nvSpPr>
        <p:spPr bwMode="auto">
          <a:xfrm>
            <a:off x="4343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Sm</a:t>
            </a:r>
            <a:endParaRPr lang="en-US" sz="1000">
              <a:latin typeface="Arial" charset="0"/>
            </a:endParaRPr>
          </a:p>
          <a:p>
            <a:pPr algn="ctr"/>
            <a:endParaRPr lang="en-US" sz="1000">
              <a:latin typeface="Arial" charset="0"/>
            </a:endParaRPr>
          </a:p>
          <a:p>
            <a:pPr algn="ctr"/>
            <a:r>
              <a:rPr lang="en-US" sz="1000">
                <a:latin typeface="Arial" charset="0"/>
              </a:rPr>
              <a:t>62</a:t>
            </a:r>
            <a:endParaRPr lang="en-US" sz="1000" baseline="30000">
              <a:latin typeface="Arial" charset="0"/>
            </a:endParaRPr>
          </a:p>
        </p:txBody>
      </p:sp>
      <p:sp>
        <p:nvSpPr>
          <p:cNvPr id="245984" name="Rectangle 224"/>
          <p:cNvSpPr>
            <a:spLocks noChangeArrowheads="1"/>
          </p:cNvSpPr>
          <p:nvPr/>
        </p:nvSpPr>
        <p:spPr bwMode="auto">
          <a:xfrm>
            <a:off x="4724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Eu</a:t>
            </a:r>
            <a:endParaRPr lang="en-US" sz="1000">
              <a:latin typeface="Arial" charset="0"/>
            </a:endParaRPr>
          </a:p>
          <a:p>
            <a:pPr algn="ctr"/>
            <a:endParaRPr lang="en-US" sz="1000">
              <a:latin typeface="Arial" charset="0"/>
            </a:endParaRPr>
          </a:p>
          <a:p>
            <a:pPr algn="ctr"/>
            <a:r>
              <a:rPr lang="en-US" sz="1000">
                <a:latin typeface="Arial" charset="0"/>
              </a:rPr>
              <a:t>63</a:t>
            </a:r>
            <a:endParaRPr lang="en-US" sz="1000" baseline="30000">
              <a:latin typeface="Arial" charset="0"/>
            </a:endParaRPr>
          </a:p>
        </p:txBody>
      </p:sp>
      <p:sp>
        <p:nvSpPr>
          <p:cNvPr id="245985" name="Rectangle 225"/>
          <p:cNvSpPr>
            <a:spLocks noChangeArrowheads="1"/>
          </p:cNvSpPr>
          <p:nvPr/>
        </p:nvSpPr>
        <p:spPr bwMode="auto">
          <a:xfrm>
            <a:off x="5105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Gd</a:t>
            </a:r>
            <a:endParaRPr lang="en-US" sz="1000">
              <a:latin typeface="Arial" charset="0"/>
            </a:endParaRPr>
          </a:p>
          <a:p>
            <a:pPr algn="ctr"/>
            <a:endParaRPr lang="en-US" sz="1000">
              <a:latin typeface="Arial" charset="0"/>
            </a:endParaRPr>
          </a:p>
          <a:p>
            <a:pPr algn="ctr"/>
            <a:r>
              <a:rPr lang="en-US" sz="1000">
                <a:latin typeface="Arial" charset="0"/>
              </a:rPr>
              <a:t>64</a:t>
            </a:r>
            <a:endParaRPr lang="en-US" sz="1000" baseline="30000">
              <a:latin typeface="Arial" charset="0"/>
            </a:endParaRPr>
          </a:p>
        </p:txBody>
      </p:sp>
      <p:sp>
        <p:nvSpPr>
          <p:cNvPr id="245986" name="Rectangle 226"/>
          <p:cNvSpPr>
            <a:spLocks noChangeArrowheads="1"/>
          </p:cNvSpPr>
          <p:nvPr/>
        </p:nvSpPr>
        <p:spPr bwMode="auto">
          <a:xfrm>
            <a:off x="5486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Tb</a:t>
            </a:r>
            <a:endParaRPr lang="en-US" sz="1000">
              <a:latin typeface="Arial" charset="0"/>
            </a:endParaRPr>
          </a:p>
          <a:p>
            <a:pPr algn="ctr"/>
            <a:endParaRPr lang="en-US" sz="1000">
              <a:latin typeface="Arial" charset="0"/>
            </a:endParaRPr>
          </a:p>
          <a:p>
            <a:pPr algn="ctr"/>
            <a:r>
              <a:rPr lang="en-US" sz="1000">
                <a:latin typeface="Arial" charset="0"/>
              </a:rPr>
              <a:t>65</a:t>
            </a:r>
            <a:endParaRPr lang="en-US" sz="1000" baseline="30000">
              <a:latin typeface="Arial" charset="0"/>
            </a:endParaRPr>
          </a:p>
        </p:txBody>
      </p:sp>
      <p:sp>
        <p:nvSpPr>
          <p:cNvPr id="245987" name="Rectangle 227"/>
          <p:cNvSpPr>
            <a:spLocks noChangeArrowheads="1"/>
          </p:cNvSpPr>
          <p:nvPr/>
        </p:nvSpPr>
        <p:spPr bwMode="auto">
          <a:xfrm>
            <a:off x="5867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Dy</a:t>
            </a:r>
            <a:endParaRPr lang="en-US" sz="1000">
              <a:latin typeface="Arial" charset="0"/>
            </a:endParaRPr>
          </a:p>
          <a:p>
            <a:pPr algn="ctr"/>
            <a:endParaRPr lang="en-US" sz="1000">
              <a:latin typeface="Arial" charset="0"/>
            </a:endParaRPr>
          </a:p>
          <a:p>
            <a:pPr algn="ctr"/>
            <a:r>
              <a:rPr lang="en-US" sz="1000">
                <a:latin typeface="Arial" charset="0"/>
              </a:rPr>
              <a:t>66</a:t>
            </a:r>
            <a:endParaRPr lang="en-US" sz="1000" baseline="30000">
              <a:latin typeface="Arial" charset="0"/>
            </a:endParaRPr>
          </a:p>
        </p:txBody>
      </p:sp>
      <p:sp>
        <p:nvSpPr>
          <p:cNvPr id="245988" name="Rectangle 228"/>
          <p:cNvSpPr>
            <a:spLocks noChangeArrowheads="1"/>
          </p:cNvSpPr>
          <p:nvPr/>
        </p:nvSpPr>
        <p:spPr bwMode="auto">
          <a:xfrm>
            <a:off x="6248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Ho</a:t>
            </a:r>
            <a:endParaRPr lang="en-US" sz="1000">
              <a:latin typeface="Arial" charset="0"/>
            </a:endParaRPr>
          </a:p>
          <a:p>
            <a:pPr algn="ctr"/>
            <a:endParaRPr lang="en-US" sz="1000">
              <a:latin typeface="Arial" charset="0"/>
            </a:endParaRPr>
          </a:p>
          <a:p>
            <a:pPr algn="ctr"/>
            <a:r>
              <a:rPr lang="en-US" sz="1000">
                <a:latin typeface="Arial" charset="0"/>
              </a:rPr>
              <a:t>67</a:t>
            </a:r>
            <a:endParaRPr lang="en-US" sz="1000" baseline="30000">
              <a:latin typeface="Arial" charset="0"/>
            </a:endParaRPr>
          </a:p>
        </p:txBody>
      </p:sp>
      <p:sp>
        <p:nvSpPr>
          <p:cNvPr id="245989" name="Rectangle 229"/>
          <p:cNvSpPr>
            <a:spLocks noChangeArrowheads="1"/>
          </p:cNvSpPr>
          <p:nvPr/>
        </p:nvSpPr>
        <p:spPr bwMode="auto">
          <a:xfrm>
            <a:off x="6629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Er</a:t>
            </a:r>
            <a:endParaRPr lang="en-US" sz="1000">
              <a:latin typeface="Arial" charset="0"/>
            </a:endParaRPr>
          </a:p>
          <a:p>
            <a:pPr algn="ctr"/>
            <a:endParaRPr lang="en-US" sz="1000">
              <a:latin typeface="Arial" charset="0"/>
            </a:endParaRPr>
          </a:p>
          <a:p>
            <a:pPr algn="ctr"/>
            <a:r>
              <a:rPr lang="en-US" sz="1000">
                <a:latin typeface="Arial" charset="0"/>
              </a:rPr>
              <a:t>68</a:t>
            </a:r>
            <a:endParaRPr lang="en-US" sz="1000" baseline="30000">
              <a:latin typeface="Arial" charset="0"/>
            </a:endParaRPr>
          </a:p>
        </p:txBody>
      </p:sp>
      <p:sp>
        <p:nvSpPr>
          <p:cNvPr id="245990" name="Rectangle 230"/>
          <p:cNvSpPr>
            <a:spLocks noChangeArrowheads="1"/>
          </p:cNvSpPr>
          <p:nvPr/>
        </p:nvSpPr>
        <p:spPr bwMode="auto">
          <a:xfrm>
            <a:off x="7010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Tm</a:t>
            </a:r>
            <a:endParaRPr lang="en-US" sz="1000">
              <a:latin typeface="Arial" charset="0"/>
            </a:endParaRPr>
          </a:p>
          <a:p>
            <a:pPr algn="ctr"/>
            <a:endParaRPr lang="en-US" sz="1000">
              <a:latin typeface="Arial" charset="0"/>
            </a:endParaRPr>
          </a:p>
          <a:p>
            <a:pPr algn="ctr"/>
            <a:r>
              <a:rPr lang="en-US" sz="1000">
                <a:latin typeface="Arial" charset="0"/>
              </a:rPr>
              <a:t>69</a:t>
            </a:r>
            <a:endParaRPr lang="en-US" sz="1000" baseline="30000">
              <a:latin typeface="Arial" charset="0"/>
            </a:endParaRPr>
          </a:p>
        </p:txBody>
      </p:sp>
      <p:sp>
        <p:nvSpPr>
          <p:cNvPr id="245991" name="Rectangle 231"/>
          <p:cNvSpPr>
            <a:spLocks noChangeArrowheads="1"/>
          </p:cNvSpPr>
          <p:nvPr/>
        </p:nvSpPr>
        <p:spPr bwMode="auto">
          <a:xfrm>
            <a:off x="7391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Yb</a:t>
            </a:r>
            <a:endParaRPr lang="en-US" sz="1000">
              <a:latin typeface="Arial" charset="0"/>
            </a:endParaRPr>
          </a:p>
          <a:p>
            <a:pPr algn="ctr"/>
            <a:endParaRPr lang="en-US" sz="1000">
              <a:latin typeface="Arial" charset="0"/>
            </a:endParaRPr>
          </a:p>
          <a:p>
            <a:pPr algn="ctr"/>
            <a:r>
              <a:rPr lang="en-US" sz="1000">
                <a:latin typeface="Arial" charset="0"/>
              </a:rPr>
              <a:t>70</a:t>
            </a:r>
            <a:endParaRPr lang="en-US" sz="1000" baseline="30000">
              <a:latin typeface="Arial" charset="0"/>
            </a:endParaRPr>
          </a:p>
        </p:txBody>
      </p:sp>
      <p:sp>
        <p:nvSpPr>
          <p:cNvPr id="245992" name="Rectangle 232"/>
          <p:cNvSpPr>
            <a:spLocks noChangeArrowheads="1"/>
          </p:cNvSpPr>
          <p:nvPr/>
        </p:nvSpPr>
        <p:spPr bwMode="auto">
          <a:xfrm>
            <a:off x="7772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Lu</a:t>
            </a:r>
            <a:endParaRPr lang="en-US" sz="1000">
              <a:latin typeface="Arial" charset="0"/>
            </a:endParaRPr>
          </a:p>
          <a:p>
            <a:pPr algn="ctr"/>
            <a:endParaRPr lang="en-US" sz="1000">
              <a:latin typeface="Arial" charset="0"/>
            </a:endParaRPr>
          </a:p>
          <a:p>
            <a:pPr algn="ctr"/>
            <a:r>
              <a:rPr lang="en-US" sz="1000">
                <a:latin typeface="Arial" charset="0"/>
              </a:rPr>
              <a:t>71</a:t>
            </a:r>
            <a:endParaRPr lang="en-US" sz="1000" baseline="30000">
              <a:latin typeface="Arial" charset="0"/>
            </a:endParaRPr>
          </a:p>
        </p:txBody>
      </p:sp>
      <p:sp>
        <p:nvSpPr>
          <p:cNvPr id="245993" name="Rectangle 233"/>
          <p:cNvSpPr>
            <a:spLocks noChangeArrowheads="1"/>
          </p:cNvSpPr>
          <p:nvPr/>
        </p:nvSpPr>
        <p:spPr bwMode="auto">
          <a:xfrm>
            <a:off x="2819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Th</a:t>
            </a:r>
            <a:endParaRPr lang="en-US" sz="1000">
              <a:latin typeface="Arial" charset="0"/>
            </a:endParaRPr>
          </a:p>
          <a:p>
            <a:pPr algn="ctr"/>
            <a:endParaRPr lang="en-US" sz="1000">
              <a:latin typeface="Arial" charset="0"/>
            </a:endParaRPr>
          </a:p>
          <a:p>
            <a:pPr algn="ctr"/>
            <a:r>
              <a:rPr lang="en-US" sz="1000">
                <a:latin typeface="Arial" charset="0"/>
              </a:rPr>
              <a:t>90</a:t>
            </a:r>
            <a:endParaRPr lang="en-US" sz="1000" baseline="30000">
              <a:latin typeface="Arial" charset="0"/>
            </a:endParaRPr>
          </a:p>
        </p:txBody>
      </p:sp>
      <p:sp>
        <p:nvSpPr>
          <p:cNvPr id="245994" name="Rectangle 234"/>
          <p:cNvSpPr>
            <a:spLocks noChangeArrowheads="1"/>
          </p:cNvSpPr>
          <p:nvPr/>
        </p:nvSpPr>
        <p:spPr bwMode="auto">
          <a:xfrm>
            <a:off x="3200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Pa</a:t>
            </a:r>
            <a:endParaRPr lang="en-US" sz="1000">
              <a:latin typeface="Arial" charset="0"/>
            </a:endParaRPr>
          </a:p>
          <a:p>
            <a:pPr algn="ctr"/>
            <a:endParaRPr lang="en-US" sz="1000">
              <a:latin typeface="Arial" charset="0"/>
            </a:endParaRPr>
          </a:p>
          <a:p>
            <a:pPr algn="ctr"/>
            <a:r>
              <a:rPr lang="en-US" sz="1000">
                <a:latin typeface="Arial" charset="0"/>
              </a:rPr>
              <a:t>91</a:t>
            </a:r>
            <a:endParaRPr lang="en-US" sz="1000" baseline="30000">
              <a:latin typeface="Arial" charset="0"/>
            </a:endParaRPr>
          </a:p>
        </p:txBody>
      </p:sp>
      <p:sp>
        <p:nvSpPr>
          <p:cNvPr id="245995" name="Rectangle 235"/>
          <p:cNvSpPr>
            <a:spLocks noChangeArrowheads="1"/>
          </p:cNvSpPr>
          <p:nvPr/>
        </p:nvSpPr>
        <p:spPr bwMode="auto">
          <a:xfrm>
            <a:off x="3581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U</a:t>
            </a:r>
            <a:endParaRPr lang="en-US" sz="1000">
              <a:latin typeface="Arial" charset="0"/>
            </a:endParaRPr>
          </a:p>
          <a:p>
            <a:pPr algn="ctr"/>
            <a:endParaRPr lang="en-US" sz="1000">
              <a:latin typeface="Arial" charset="0"/>
            </a:endParaRPr>
          </a:p>
          <a:p>
            <a:pPr algn="ctr"/>
            <a:r>
              <a:rPr lang="en-US" sz="1000">
                <a:latin typeface="Arial" charset="0"/>
              </a:rPr>
              <a:t>92</a:t>
            </a:r>
            <a:endParaRPr lang="en-US" sz="1000" baseline="30000">
              <a:latin typeface="Arial" charset="0"/>
            </a:endParaRPr>
          </a:p>
        </p:txBody>
      </p:sp>
      <p:sp>
        <p:nvSpPr>
          <p:cNvPr id="245996" name="Rectangle 236"/>
          <p:cNvSpPr>
            <a:spLocks noChangeArrowheads="1"/>
          </p:cNvSpPr>
          <p:nvPr/>
        </p:nvSpPr>
        <p:spPr bwMode="auto">
          <a:xfrm>
            <a:off x="3962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Np</a:t>
            </a:r>
            <a:endParaRPr lang="en-US" sz="1000">
              <a:latin typeface="Arial" charset="0"/>
            </a:endParaRPr>
          </a:p>
          <a:p>
            <a:pPr algn="ctr"/>
            <a:endParaRPr lang="en-US" sz="1000">
              <a:latin typeface="Arial" charset="0"/>
            </a:endParaRPr>
          </a:p>
          <a:p>
            <a:pPr algn="ctr"/>
            <a:r>
              <a:rPr lang="en-US" sz="1000">
                <a:latin typeface="Arial" charset="0"/>
              </a:rPr>
              <a:t>93</a:t>
            </a:r>
            <a:endParaRPr lang="en-US" sz="1000" baseline="30000">
              <a:latin typeface="Arial" charset="0"/>
            </a:endParaRPr>
          </a:p>
        </p:txBody>
      </p:sp>
      <p:sp>
        <p:nvSpPr>
          <p:cNvPr id="245997" name="Rectangle 237"/>
          <p:cNvSpPr>
            <a:spLocks noChangeArrowheads="1"/>
          </p:cNvSpPr>
          <p:nvPr/>
        </p:nvSpPr>
        <p:spPr bwMode="auto">
          <a:xfrm>
            <a:off x="4343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Pu</a:t>
            </a:r>
            <a:endParaRPr lang="en-US" sz="1000">
              <a:latin typeface="Arial" charset="0"/>
            </a:endParaRPr>
          </a:p>
          <a:p>
            <a:pPr algn="ctr"/>
            <a:endParaRPr lang="en-US" sz="1000">
              <a:latin typeface="Arial" charset="0"/>
            </a:endParaRPr>
          </a:p>
          <a:p>
            <a:pPr algn="ctr"/>
            <a:r>
              <a:rPr lang="en-US" sz="1000">
                <a:latin typeface="Arial" charset="0"/>
              </a:rPr>
              <a:t>94</a:t>
            </a:r>
            <a:endParaRPr lang="en-US" sz="1000" baseline="30000">
              <a:latin typeface="Arial" charset="0"/>
            </a:endParaRPr>
          </a:p>
        </p:txBody>
      </p:sp>
      <p:sp>
        <p:nvSpPr>
          <p:cNvPr id="245998" name="Rectangle 238"/>
          <p:cNvSpPr>
            <a:spLocks noChangeArrowheads="1"/>
          </p:cNvSpPr>
          <p:nvPr/>
        </p:nvSpPr>
        <p:spPr bwMode="auto">
          <a:xfrm>
            <a:off x="4724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Am</a:t>
            </a:r>
            <a:endParaRPr lang="en-US" sz="1000">
              <a:latin typeface="Arial" charset="0"/>
            </a:endParaRPr>
          </a:p>
          <a:p>
            <a:pPr algn="ctr"/>
            <a:endParaRPr lang="en-US" sz="1000">
              <a:latin typeface="Arial" charset="0"/>
            </a:endParaRPr>
          </a:p>
          <a:p>
            <a:pPr algn="ctr"/>
            <a:r>
              <a:rPr lang="en-US" sz="1000">
                <a:latin typeface="Arial" charset="0"/>
              </a:rPr>
              <a:t>95</a:t>
            </a:r>
            <a:endParaRPr lang="en-US" sz="1000" baseline="30000">
              <a:latin typeface="Arial" charset="0"/>
            </a:endParaRPr>
          </a:p>
        </p:txBody>
      </p:sp>
      <p:sp>
        <p:nvSpPr>
          <p:cNvPr id="245999" name="Rectangle 239"/>
          <p:cNvSpPr>
            <a:spLocks noChangeArrowheads="1"/>
          </p:cNvSpPr>
          <p:nvPr/>
        </p:nvSpPr>
        <p:spPr bwMode="auto">
          <a:xfrm>
            <a:off x="5105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Cm</a:t>
            </a:r>
            <a:endParaRPr lang="en-US" sz="1000">
              <a:latin typeface="Arial" charset="0"/>
            </a:endParaRPr>
          </a:p>
          <a:p>
            <a:pPr algn="ctr"/>
            <a:endParaRPr lang="en-US" sz="1000">
              <a:latin typeface="Arial" charset="0"/>
            </a:endParaRPr>
          </a:p>
          <a:p>
            <a:pPr algn="ctr"/>
            <a:r>
              <a:rPr lang="en-US" sz="1000">
                <a:latin typeface="Arial" charset="0"/>
              </a:rPr>
              <a:t>96</a:t>
            </a:r>
            <a:endParaRPr lang="en-US" sz="1000" baseline="30000">
              <a:latin typeface="Arial" charset="0"/>
            </a:endParaRPr>
          </a:p>
        </p:txBody>
      </p:sp>
      <p:sp>
        <p:nvSpPr>
          <p:cNvPr id="246000" name="Rectangle 240"/>
          <p:cNvSpPr>
            <a:spLocks noChangeArrowheads="1"/>
          </p:cNvSpPr>
          <p:nvPr/>
        </p:nvSpPr>
        <p:spPr bwMode="auto">
          <a:xfrm>
            <a:off x="5486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Bk</a:t>
            </a:r>
            <a:endParaRPr lang="en-US" sz="1000">
              <a:latin typeface="Arial" charset="0"/>
            </a:endParaRPr>
          </a:p>
          <a:p>
            <a:pPr algn="ctr"/>
            <a:endParaRPr lang="en-US" sz="1000">
              <a:latin typeface="Arial" charset="0"/>
            </a:endParaRPr>
          </a:p>
          <a:p>
            <a:pPr algn="ctr"/>
            <a:r>
              <a:rPr lang="en-US" sz="1000">
                <a:latin typeface="Arial" charset="0"/>
              </a:rPr>
              <a:t>97</a:t>
            </a:r>
            <a:endParaRPr lang="en-US" sz="1000" baseline="30000">
              <a:latin typeface="Arial" charset="0"/>
            </a:endParaRPr>
          </a:p>
        </p:txBody>
      </p:sp>
      <p:sp>
        <p:nvSpPr>
          <p:cNvPr id="246001" name="Rectangle 241"/>
          <p:cNvSpPr>
            <a:spLocks noChangeArrowheads="1"/>
          </p:cNvSpPr>
          <p:nvPr/>
        </p:nvSpPr>
        <p:spPr bwMode="auto">
          <a:xfrm>
            <a:off x="5867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Cf</a:t>
            </a:r>
            <a:endParaRPr lang="en-US" sz="1000">
              <a:latin typeface="Arial" charset="0"/>
            </a:endParaRPr>
          </a:p>
          <a:p>
            <a:pPr algn="ctr"/>
            <a:endParaRPr lang="en-US" sz="1000">
              <a:latin typeface="Arial" charset="0"/>
            </a:endParaRPr>
          </a:p>
          <a:p>
            <a:pPr algn="ctr"/>
            <a:r>
              <a:rPr lang="en-US" sz="1000">
                <a:latin typeface="Arial" charset="0"/>
              </a:rPr>
              <a:t>98</a:t>
            </a:r>
            <a:endParaRPr lang="en-US" sz="1000" baseline="30000">
              <a:latin typeface="Arial" charset="0"/>
            </a:endParaRPr>
          </a:p>
        </p:txBody>
      </p:sp>
      <p:sp>
        <p:nvSpPr>
          <p:cNvPr id="246002" name="Rectangle 242"/>
          <p:cNvSpPr>
            <a:spLocks noChangeArrowheads="1"/>
          </p:cNvSpPr>
          <p:nvPr/>
        </p:nvSpPr>
        <p:spPr bwMode="auto">
          <a:xfrm>
            <a:off x="6248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Es</a:t>
            </a:r>
            <a:endParaRPr lang="en-US" sz="1000">
              <a:latin typeface="Arial" charset="0"/>
            </a:endParaRPr>
          </a:p>
          <a:p>
            <a:pPr algn="ctr"/>
            <a:endParaRPr lang="en-US" sz="1000">
              <a:latin typeface="Arial" charset="0"/>
            </a:endParaRPr>
          </a:p>
          <a:p>
            <a:pPr algn="ctr"/>
            <a:r>
              <a:rPr lang="en-US" sz="1000">
                <a:latin typeface="Arial" charset="0"/>
              </a:rPr>
              <a:t>99</a:t>
            </a:r>
            <a:endParaRPr lang="en-US" sz="1000" baseline="30000">
              <a:latin typeface="Arial" charset="0"/>
            </a:endParaRPr>
          </a:p>
        </p:txBody>
      </p:sp>
      <p:sp>
        <p:nvSpPr>
          <p:cNvPr id="246003" name="Rectangle 243"/>
          <p:cNvSpPr>
            <a:spLocks noChangeArrowheads="1"/>
          </p:cNvSpPr>
          <p:nvPr/>
        </p:nvSpPr>
        <p:spPr bwMode="auto">
          <a:xfrm>
            <a:off x="6629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Fm</a:t>
            </a:r>
            <a:endParaRPr lang="en-US" sz="1000">
              <a:latin typeface="Arial" charset="0"/>
            </a:endParaRPr>
          </a:p>
          <a:p>
            <a:pPr algn="ctr"/>
            <a:endParaRPr lang="en-US" sz="1000">
              <a:latin typeface="Arial" charset="0"/>
            </a:endParaRPr>
          </a:p>
          <a:p>
            <a:pPr algn="ctr"/>
            <a:r>
              <a:rPr lang="en-US" sz="1000">
                <a:latin typeface="Arial" charset="0"/>
              </a:rPr>
              <a:t>100</a:t>
            </a:r>
            <a:endParaRPr lang="en-US" sz="1000" baseline="30000">
              <a:latin typeface="Arial" charset="0"/>
            </a:endParaRPr>
          </a:p>
        </p:txBody>
      </p:sp>
      <p:sp>
        <p:nvSpPr>
          <p:cNvPr id="246004" name="Rectangle 244"/>
          <p:cNvSpPr>
            <a:spLocks noChangeArrowheads="1"/>
          </p:cNvSpPr>
          <p:nvPr/>
        </p:nvSpPr>
        <p:spPr bwMode="auto">
          <a:xfrm>
            <a:off x="7010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Md</a:t>
            </a:r>
            <a:endParaRPr lang="en-US" sz="1000">
              <a:latin typeface="Arial" charset="0"/>
            </a:endParaRPr>
          </a:p>
          <a:p>
            <a:pPr algn="ctr"/>
            <a:endParaRPr lang="en-US" sz="1000">
              <a:latin typeface="Arial" charset="0"/>
            </a:endParaRPr>
          </a:p>
          <a:p>
            <a:pPr algn="ctr"/>
            <a:r>
              <a:rPr lang="en-US" sz="1000">
                <a:latin typeface="Arial" charset="0"/>
              </a:rPr>
              <a:t>101</a:t>
            </a:r>
            <a:endParaRPr lang="en-US" sz="1000" baseline="30000">
              <a:latin typeface="Arial" charset="0"/>
            </a:endParaRPr>
          </a:p>
        </p:txBody>
      </p:sp>
      <p:sp>
        <p:nvSpPr>
          <p:cNvPr id="246005" name="Rectangle 245"/>
          <p:cNvSpPr>
            <a:spLocks noChangeArrowheads="1"/>
          </p:cNvSpPr>
          <p:nvPr/>
        </p:nvSpPr>
        <p:spPr bwMode="auto">
          <a:xfrm>
            <a:off x="7391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No</a:t>
            </a:r>
            <a:endParaRPr lang="en-US" sz="1000">
              <a:latin typeface="Arial" charset="0"/>
            </a:endParaRPr>
          </a:p>
          <a:p>
            <a:pPr algn="ctr"/>
            <a:endParaRPr lang="en-US" sz="1000">
              <a:latin typeface="Arial" charset="0"/>
            </a:endParaRPr>
          </a:p>
          <a:p>
            <a:pPr algn="ctr"/>
            <a:r>
              <a:rPr lang="en-US" sz="1000">
                <a:latin typeface="Arial" charset="0"/>
              </a:rPr>
              <a:t>102</a:t>
            </a:r>
            <a:endParaRPr lang="en-US" sz="1000" baseline="30000">
              <a:latin typeface="Arial" charset="0"/>
            </a:endParaRPr>
          </a:p>
        </p:txBody>
      </p:sp>
      <p:sp>
        <p:nvSpPr>
          <p:cNvPr id="246006" name="Rectangle 246"/>
          <p:cNvSpPr>
            <a:spLocks noChangeArrowheads="1"/>
          </p:cNvSpPr>
          <p:nvPr/>
        </p:nvSpPr>
        <p:spPr bwMode="auto">
          <a:xfrm>
            <a:off x="7772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Lr</a:t>
            </a:r>
            <a:endParaRPr lang="en-US" sz="1000">
              <a:latin typeface="Arial" charset="0"/>
            </a:endParaRPr>
          </a:p>
          <a:p>
            <a:pPr algn="ctr"/>
            <a:endParaRPr lang="en-US" sz="1000">
              <a:latin typeface="Arial" charset="0"/>
            </a:endParaRPr>
          </a:p>
          <a:p>
            <a:pPr algn="ctr"/>
            <a:r>
              <a:rPr lang="en-US" sz="1000">
                <a:latin typeface="Arial" charset="0"/>
              </a:rPr>
              <a:t>103</a:t>
            </a:r>
            <a:endParaRPr lang="en-US" sz="1000" baseline="30000">
              <a:latin typeface="Arial" charset="0"/>
            </a:endParaRPr>
          </a:p>
        </p:txBody>
      </p:sp>
      <p:sp>
        <p:nvSpPr>
          <p:cNvPr id="246007" name="Rectangle 247"/>
          <p:cNvSpPr>
            <a:spLocks noChangeArrowheads="1"/>
          </p:cNvSpPr>
          <p:nvPr/>
        </p:nvSpPr>
        <p:spPr bwMode="auto">
          <a:xfrm>
            <a:off x="2438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r>
              <a:rPr lang="en-US" sz="1000">
                <a:latin typeface="Arial" charset="0"/>
              </a:rPr>
              <a:t>57</a:t>
            </a:r>
            <a:endParaRPr lang="en-US" sz="1000" baseline="30000">
              <a:latin typeface="Arial" charset="0"/>
            </a:endParaRPr>
          </a:p>
        </p:txBody>
      </p:sp>
      <p:sp>
        <p:nvSpPr>
          <p:cNvPr id="246008" name="Rectangle 248"/>
          <p:cNvSpPr>
            <a:spLocks noChangeArrowheads="1"/>
          </p:cNvSpPr>
          <p:nvPr/>
        </p:nvSpPr>
        <p:spPr bwMode="auto">
          <a:xfrm>
            <a:off x="2438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Ac</a:t>
            </a:r>
            <a:endParaRPr lang="en-US" sz="1000">
              <a:latin typeface="Arial" charset="0"/>
            </a:endParaRPr>
          </a:p>
          <a:p>
            <a:pPr algn="ctr"/>
            <a:endParaRPr lang="en-US" sz="1000">
              <a:latin typeface="Arial" charset="0"/>
            </a:endParaRPr>
          </a:p>
          <a:p>
            <a:pPr algn="ctr"/>
            <a:r>
              <a:rPr lang="en-US" sz="1000">
                <a:latin typeface="Arial" charset="0"/>
              </a:rPr>
              <a:t>89</a:t>
            </a:r>
            <a:endParaRPr lang="en-US" sz="1000" baseline="30000">
              <a:latin typeface="Arial" charset="0"/>
            </a:endParaRPr>
          </a:p>
        </p:txBody>
      </p:sp>
      <p:sp>
        <p:nvSpPr>
          <p:cNvPr id="246009" name="Text Box 249"/>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46010" name="Text Box 250"/>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46011" name="Text Box 251"/>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46012" name="Text Box 252"/>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46013" name="Text Box 253"/>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46014" name="Text Box 254"/>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46015" name="Text Box 255"/>
          <p:cNvSpPr txBox="1">
            <a:spLocks noChangeArrowheads="1"/>
          </p:cNvSpPr>
          <p:nvPr/>
        </p:nvSpPr>
        <p:spPr bwMode="auto">
          <a:xfrm>
            <a:off x="974725" y="4757738"/>
            <a:ext cx="268288" cy="274637"/>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46016" name="Text Box 256"/>
          <p:cNvSpPr txBox="1">
            <a:spLocks noChangeArrowheads="1"/>
          </p:cNvSpPr>
          <p:nvPr/>
        </p:nvSpPr>
        <p:spPr bwMode="auto">
          <a:xfrm>
            <a:off x="2117725" y="422275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46017" name="Text Box 257"/>
          <p:cNvSpPr txBox="1">
            <a:spLocks noChangeArrowheads="1"/>
          </p:cNvSpPr>
          <p:nvPr/>
        </p:nvSpPr>
        <p:spPr bwMode="auto">
          <a:xfrm>
            <a:off x="2117725" y="475615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46018" name="Text Box 258"/>
          <p:cNvSpPr txBox="1">
            <a:spLocks noChangeArrowheads="1"/>
          </p:cNvSpPr>
          <p:nvPr/>
        </p:nvSpPr>
        <p:spPr bwMode="auto">
          <a:xfrm>
            <a:off x="2117725" y="6357938"/>
            <a:ext cx="184150" cy="274637"/>
          </a:xfrm>
          <a:prstGeom prst="rect">
            <a:avLst/>
          </a:prstGeom>
          <a:noFill/>
          <a:ln w="9525">
            <a:noFill/>
            <a:miter lim="800000"/>
            <a:headEnd/>
            <a:tailEnd/>
          </a:ln>
          <a:effectLst/>
        </p:spPr>
        <p:txBody>
          <a:bodyPr wrap="none">
            <a:spAutoFit/>
          </a:bodyPr>
          <a:lstStyle/>
          <a:p>
            <a:endParaRPr lang="en-US" sz="1200">
              <a:latin typeface="Arial" charset="0"/>
            </a:endParaRPr>
          </a:p>
        </p:txBody>
      </p:sp>
      <p:sp>
        <p:nvSpPr>
          <p:cNvPr id="246019" name="Rectangle 259"/>
          <p:cNvSpPr>
            <a:spLocks noGrp="1" noChangeArrowheads="1"/>
          </p:cNvSpPr>
          <p:nvPr>
            <p:ph type="title"/>
          </p:nvPr>
        </p:nvSpPr>
        <p:spPr>
          <a:xfrm>
            <a:off x="2133600" y="533400"/>
            <a:ext cx="4800600" cy="609600"/>
          </a:xfrm>
        </p:spPr>
        <p:txBody>
          <a:bodyPr/>
          <a:lstStyle/>
          <a:p>
            <a:r>
              <a:rPr lang="en-US"/>
              <a:t>Periodic Table</a:t>
            </a:r>
          </a:p>
        </p:txBody>
      </p:sp>
      <p:sp>
        <p:nvSpPr>
          <p:cNvPr id="246021" name="AutoShape 261">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2390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23909" name="Rectangle 5"/>
          <p:cNvSpPr>
            <a:spLocks noChangeArrowheads="1"/>
          </p:cNvSpPr>
          <p:nvPr/>
        </p:nvSpPr>
        <p:spPr bwMode="auto">
          <a:xfrm>
            <a:off x="549275" y="2554288"/>
            <a:ext cx="43434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Meitnerium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Mt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109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(266.0)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br>
              <a:rPr lang="en-US" altLang="en-US">
                <a:latin typeface="Arial" charset="0"/>
                <a:cs typeface="Arial" charset="0"/>
              </a:rPr>
            </a:br>
            <a:endParaRPr lang="en-US" altLang="en-US"/>
          </a:p>
        </p:txBody>
      </p:sp>
      <p:sp>
        <p:nvSpPr>
          <p:cNvPr id="123914" name="Rectangle 10"/>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109</a:t>
            </a:r>
          </a:p>
          <a:p>
            <a:pPr algn="ctr"/>
            <a:r>
              <a:rPr lang="en-US" sz="3600" b="1">
                <a:latin typeface="Arial" charset="0"/>
              </a:rPr>
              <a:t>Mt</a:t>
            </a:r>
          </a:p>
          <a:p>
            <a:pPr algn="ctr"/>
            <a:r>
              <a:rPr lang="en-US" sz="1000">
                <a:latin typeface="Arial" charset="0"/>
              </a:rPr>
              <a:t>Meitnerium</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Einsteinium (Es)</a:t>
            </a:r>
          </a:p>
        </p:txBody>
      </p:sp>
      <p:sp>
        <p:nvSpPr>
          <p:cNvPr id="151555" name="Rectangle 3"/>
          <p:cNvSpPr>
            <a:spLocks noGrp="1" noChangeArrowheads="1"/>
          </p:cNvSpPr>
          <p:nvPr>
            <p:ph type="body" idx="1"/>
          </p:nvPr>
        </p:nvSpPr>
        <p:spPr>
          <a:xfrm>
            <a:off x="3429000" y="1981200"/>
            <a:ext cx="5486400" cy="4114800"/>
          </a:xfrm>
        </p:spPr>
        <p:txBody>
          <a:bodyPr/>
          <a:lstStyle/>
          <a:p>
            <a:pPr>
              <a:buFontTx/>
              <a:buNone/>
            </a:pPr>
            <a:r>
              <a:rPr lang="en-US"/>
              <a:t>Albert Einstein</a:t>
            </a:r>
          </a:p>
          <a:p>
            <a:pPr lvl="1"/>
            <a:r>
              <a:rPr lang="en-US"/>
              <a:t>Relativity</a:t>
            </a:r>
          </a:p>
          <a:p>
            <a:pPr lvl="1"/>
            <a:r>
              <a:rPr lang="en-US"/>
              <a:t>E = mc</a:t>
            </a:r>
            <a:r>
              <a:rPr lang="en-US" baseline="30000"/>
              <a:t>2</a:t>
            </a:r>
          </a:p>
          <a:p>
            <a:pPr lvl="1"/>
            <a:r>
              <a:rPr lang="en-US"/>
              <a:t>Offered Presidency of Israel</a:t>
            </a:r>
          </a:p>
          <a:p>
            <a:pPr lvl="1"/>
            <a:r>
              <a:rPr lang="en-US"/>
              <a:t>Element 99</a:t>
            </a:r>
          </a:p>
          <a:p>
            <a:pPr lvl="1"/>
            <a:r>
              <a:rPr lang="en-US"/>
              <a:t>Photoelectric effect</a:t>
            </a:r>
          </a:p>
          <a:p>
            <a:pPr lvl="2"/>
            <a:r>
              <a:rPr lang="en-US"/>
              <a:t>Solar calculator</a:t>
            </a:r>
          </a:p>
        </p:txBody>
      </p:sp>
      <p:pic>
        <p:nvPicPr>
          <p:cNvPr id="151556" name="Picture 4" descr="Albert Einstein"/>
          <p:cNvPicPr>
            <a:picLocks noChangeAspect="1" noChangeArrowheads="1"/>
          </p:cNvPicPr>
          <p:nvPr/>
        </p:nvPicPr>
        <p:blipFill>
          <a:blip r:embed="rId3">
            <a:lum bright="12000" contrast="18000"/>
          </a:blip>
          <a:srcRect/>
          <a:stretch>
            <a:fillRect/>
          </a:stretch>
        </p:blipFill>
        <p:spPr bwMode="auto">
          <a:xfrm>
            <a:off x="493713" y="2590800"/>
            <a:ext cx="2859087" cy="2971800"/>
          </a:xfrm>
          <a:prstGeom prst="rect">
            <a:avLst/>
          </a:prstGeom>
          <a:noFill/>
        </p:spPr>
      </p:pic>
      <p:sp>
        <p:nvSpPr>
          <p:cNvPr id="151557" name="AutoShape 5">
            <a:hlinkClick r:id="rId4" action="ppaction://hlinksldjump" highlightClick="1"/>
          </p:cNvPr>
          <p:cNvSpPr>
            <a:spLocks noChangeArrowheads="1"/>
          </p:cNvSpPr>
          <p:nvPr/>
        </p:nvSpPr>
        <p:spPr bwMode="auto">
          <a:xfrm>
            <a:off x="0" y="6119813"/>
            <a:ext cx="609600" cy="357187"/>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Curium (Cm)</a:t>
            </a:r>
          </a:p>
        </p:txBody>
      </p:sp>
      <p:sp>
        <p:nvSpPr>
          <p:cNvPr id="153603" name="Rectangle 3"/>
          <p:cNvSpPr>
            <a:spLocks noGrp="1" noChangeArrowheads="1"/>
          </p:cNvSpPr>
          <p:nvPr>
            <p:ph type="body" idx="1"/>
          </p:nvPr>
        </p:nvSpPr>
        <p:spPr>
          <a:xfrm>
            <a:off x="457200" y="1600200"/>
            <a:ext cx="4921250" cy="3938588"/>
          </a:xfrm>
        </p:spPr>
        <p:txBody>
          <a:bodyPr/>
          <a:lstStyle/>
          <a:p>
            <a:pPr>
              <a:lnSpc>
                <a:spcPct val="90000"/>
              </a:lnSpc>
            </a:pPr>
            <a:r>
              <a:rPr lang="en-US" sz="2800"/>
              <a:t>Madame Curie</a:t>
            </a:r>
          </a:p>
          <a:p>
            <a:pPr lvl="1">
              <a:lnSpc>
                <a:spcPct val="90000"/>
              </a:lnSpc>
            </a:pPr>
            <a:r>
              <a:rPr lang="en-US" sz="2400"/>
              <a:t>Pioneer in radioactivity</a:t>
            </a:r>
          </a:p>
          <a:p>
            <a:pPr lvl="2">
              <a:lnSpc>
                <a:spcPct val="90000"/>
              </a:lnSpc>
            </a:pPr>
            <a:r>
              <a:rPr lang="en-US" sz="2000"/>
              <a:t>(Ra = radium)</a:t>
            </a:r>
          </a:p>
          <a:p>
            <a:pPr lvl="3">
              <a:lnSpc>
                <a:spcPct val="90000"/>
              </a:lnSpc>
            </a:pPr>
            <a:r>
              <a:rPr lang="en-US" sz="1800"/>
              <a:t>25 pounds of pitchblende ore yields </a:t>
            </a:r>
            <a:r>
              <a:rPr lang="en-US" sz="1800" baseline="30000"/>
              <a:t>1</a:t>
            </a:r>
            <a:r>
              <a:rPr lang="en-US" sz="1800"/>
              <a:t>/</a:t>
            </a:r>
            <a:r>
              <a:rPr lang="en-US" sz="1800" baseline="-25000"/>
              <a:t>1000</a:t>
            </a:r>
            <a:r>
              <a:rPr lang="en-US" sz="1800"/>
              <a:t> of a gram of radium</a:t>
            </a:r>
          </a:p>
          <a:p>
            <a:pPr lvl="3">
              <a:lnSpc>
                <a:spcPct val="90000"/>
              </a:lnSpc>
            </a:pPr>
            <a:r>
              <a:rPr lang="en-US" sz="1800"/>
              <a:t>Emits 2 millions times as much radiation as uranium</a:t>
            </a:r>
          </a:p>
          <a:p>
            <a:pPr lvl="2">
              <a:lnSpc>
                <a:spcPct val="90000"/>
              </a:lnSpc>
            </a:pPr>
            <a:r>
              <a:rPr lang="en-US" sz="2000"/>
              <a:t>(Rn = radon gas)</a:t>
            </a:r>
          </a:p>
          <a:p>
            <a:pPr lvl="1">
              <a:lnSpc>
                <a:spcPct val="90000"/>
              </a:lnSpc>
            </a:pPr>
            <a:r>
              <a:rPr lang="en-US" sz="2400"/>
              <a:t>Discovered 5 elements</a:t>
            </a:r>
          </a:p>
          <a:p>
            <a:pPr lvl="1">
              <a:lnSpc>
                <a:spcPct val="90000"/>
              </a:lnSpc>
            </a:pPr>
            <a:r>
              <a:rPr lang="en-US" sz="2400"/>
              <a:t>Nobel Prize </a:t>
            </a:r>
            <a:r>
              <a:rPr lang="en-US" sz="2000"/>
              <a:t>(5 in Curie family)</a:t>
            </a:r>
          </a:p>
          <a:p>
            <a:pPr lvl="1">
              <a:lnSpc>
                <a:spcPct val="90000"/>
              </a:lnSpc>
            </a:pPr>
            <a:r>
              <a:rPr lang="en-US" sz="2400"/>
              <a:t>Born in Poland </a:t>
            </a:r>
          </a:p>
          <a:p>
            <a:pPr lvl="2">
              <a:lnSpc>
                <a:spcPct val="90000"/>
              </a:lnSpc>
            </a:pPr>
            <a:r>
              <a:rPr lang="en-US" sz="2000"/>
              <a:t>(Po = polonium)</a:t>
            </a:r>
          </a:p>
        </p:txBody>
      </p:sp>
      <p:pic>
        <p:nvPicPr>
          <p:cNvPr id="153604" name="Picture 4" descr="Madame Curie"/>
          <p:cNvPicPr>
            <a:picLocks noChangeAspect="1" noChangeArrowheads="1"/>
          </p:cNvPicPr>
          <p:nvPr/>
        </p:nvPicPr>
        <p:blipFill>
          <a:blip r:embed="rId3">
            <a:lum bright="12000" contrast="-6000"/>
          </a:blip>
          <a:srcRect/>
          <a:stretch>
            <a:fillRect/>
          </a:stretch>
        </p:blipFill>
        <p:spPr bwMode="auto">
          <a:xfrm>
            <a:off x="5486400" y="1981200"/>
            <a:ext cx="2946400" cy="3810000"/>
          </a:xfrm>
          <a:prstGeom prst="rect">
            <a:avLst/>
          </a:prstGeom>
          <a:noFill/>
        </p:spPr>
      </p:pic>
      <p:sp>
        <p:nvSpPr>
          <p:cNvPr id="153605" name="Rectangle 5"/>
          <p:cNvSpPr>
            <a:spLocks noChangeArrowheads="1"/>
          </p:cNvSpPr>
          <p:nvPr/>
        </p:nvSpPr>
        <p:spPr bwMode="auto">
          <a:xfrm>
            <a:off x="5410200" y="5943600"/>
            <a:ext cx="3076575" cy="396875"/>
          </a:xfrm>
          <a:prstGeom prst="rect">
            <a:avLst/>
          </a:prstGeom>
          <a:noFill/>
          <a:ln w="9525">
            <a:noFill/>
            <a:miter lim="800000"/>
            <a:headEnd/>
            <a:tailEnd/>
          </a:ln>
          <a:effectLst/>
        </p:spPr>
        <p:txBody>
          <a:bodyPr wrap="none">
            <a:spAutoFit/>
          </a:bodyPr>
          <a:lstStyle/>
          <a:p>
            <a:r>
              <a:rPr lang="en-US" sz="2000" i="1">
                <a:latin typeface="Arial" charset="0"/>
              </a:rPr>
              <a:t>Marie Curie  </a:t>
            </a:r>
            <a:r>
              <a:rPr lang="en-US" sz="2000">
                <a:latin typeface="Arial" charset="0"/>
              </a:rPr>
              <a:t>(1876–1934)</a:t>
            </a:r>
          </a:p>
        </p:txBody>
      </p:sp>
      <p:sp>
        <p:nvSpPr>
          <p:cNvPr id="153606" name="AutoShape 6">
            <a:hlinkClick r:id="rId4" action="ppaction://hlinksldjump" highlightClick="1"/>
          </p:cNvPr>
          <p:cNvSpPr>
            <a:spLocks noChangeArrowheads="1"/>
          </p:cNvSpPr>
          <p:nvPr/>
        </p:nvSpPr>
        <p:spPr bwMode="auto">
          <a:xfrm>
            <a:off x="0" y="6119813"/>
            <a:ext cx="609600" cy="357187"/>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Radium (Ra)</a:t>
            </a:r>
          </a:p>
        </p:txBody>
      </p:sp>
      <p:pic>
        <p:nvPicPr>
          <p:cNvPr id="155651" name="Picture 3" descr="clock with radium dial"/>
          <p:cNvPicPr>
            <a:picLocks noChangeAspect="1" noChangeArrowheads="1"/>
          </p:cNvPicPr>
          <p:nvPr/>
        </p:nvPicPr>
        <p:blipFill>
          <a:blip r:embed="rId3">
            <a:lum bright="-18000" contrast="42000"/>
          </a:blip>
          <a:srcRect/>
          <a:stretch>
            <a:fillRect/>
          </a:stretch>
        </p:blipFill>
        <p:spPr bwMode="auto">
          <a:xfrm>
            <a:off x="1193800" y="1657350"/>
            <a:ext cx="6754813" cy="3543300"/>
          </a:xfrm>
          <a:prstGeom prst="rect">
            <a:avLst/>
          </a:prstGeom>
          <a:noFill/>
        </p:spPr>
      </p:pic>
      <p:sp>
        <p:nvSpPr>
          <p:cNvPr id="155652" name="Text Box 4"/>
          <p:cNvSpPr txBox="1">
            <a:spLocks noChangeArrowheads="1"/>
          </p:cNvSpPr>
          <p:nvPr/>
        </p:nvSpPr>
        <p:spPr bwMode="auto">
          <a:xfrm>
            <a:off x="860425" y="5421313"/>
            <a:ext cx="7673975" cy="1006475"/>
          </a:xfrm>
          <a:prstGeom prst="rect">
            <a:avLst/>
          </a:prstGeom>
          <a:noFill/>
          <a:ln w="9525">
            <a:noFill/>
            <a:miter lim="800000"/>
            <a:headEnd/>
            <a:tailEnd/>
          </a:ln>
          <a:effectLst/>
        </p:spPr>
        <p:txBody>
          <a:bodyPr wrap="none">
            <a:spAutoFit/>
          </a:bodyPr>
          <a:lstStyle/>
          <a:p>
            <a:r>
              <a:rPr lang="en-US" sz="2000">
                <a:latin typeface="Arial" charset="0"/>
              </a:rPr>
              <a:t>   Radium was used as a </a:t>
            </a:r>
            <a:r>
              <a:rPr lang="en-US" sz="2000" i="1">
                <a:latin typeface="Arial" charset="0"/>
              </a:rPr>
              <a:t>fluorescent paint</a:t>
            </a:r>
            <a:r>
              <a:rPr lang="en-US" sz="2000">
                <a:latin typeface="Arial" charset="0"/>
              </a:rPr>
              <a:t> on watch dials.  It was</a:t>
            </a:r>
          </a:p>
          <a:p>
            <a:r>
              <a:rPr lang="en-US" sz="2000">
                <a:latin typeface="Arial" charset="0"/>
              </a:rPr>
              <a:t>applied with thin brushes that workers would lick to keep a fine tip. </a:t>
            </a:r>
          </a:p>
          <a:p>
            <a:r>
              <a:rPr lang="en-US" sz="2000">
                <a:latin typeface="Arial" charset="0"/>
              </a:rPr>
              <a:t>Many people died from the exposure to radium.</a:t>
            </a:r>
          </a:p>
        </p:txBody>
      </p:sp>
      <p:sp>
        <p:nvSpPr>
          <p:cNvPr id="155653" name="AutoShape 5">
            <a:hlinkClick r:id="rId4" action="ppaction://hlinksldjump" highlightClick="1"/>
          </p:cNvPr>
          <p:cNvSpPr>
            <a:spLocks noChangeArrowheads="1"/>
          </p:cNvSpPr>
          <p:nvPr/>
        </p:nvSpPr>
        <p:spPr bwMode="auto">
          <a:xfrm>
            <a:off x="0" y="6119813"/>
            <a:ext cx="609600" cy="357187"/>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267200" y="990600"/>
            <a:ext cx="4800600" cy="1143000"/>
          </a:xfrm>
        </p:spPr>
        <p:txBody>
          <a:bodyPr/>
          <a:lstStyle/>
          <a:p>
            <a:r>
              <a:rPr lang="en-US"/>
              <a:t>Radon Gas </a:t>
            </a:r>
          </a:p>
        </p:txBody>
      </p:sp>
      <p:pic>
        <p:nvPicPr>
          <p:cNvPr id="157699" name="Picture 3" descr="radon gas in basement"/>
          <p:cNvPicPr>
            <a:picLocks noChangeAspect="1" noChangeArrowheads="1"/>
          </p:cNvPicPr>
          <p:nvPr/>
        </p:nvPicPr>
        <p:blipFill>
          <a:blip r:embed="rId3"/>
          <a:srcRect/>
          <a:stretch>
            <a:fillRect/>
          </a:stretch>
        </p:blipFill>
        <p:spPr bwMode="auto">
          <a:xfrm>
            <a:off x="457200" y="381000"/>
            <a:ext cx="4114800" cy="3873500"/>
          </a:xfrm>
          <a:prstGeom prst="rect">
            <a:avLst/>
          </a:prstGeom>
          <a:noFill/>
        </p:spPr>
      </p:pic>
      <p:pic>
        <p:nvPicPr>
          <p:cNvPr id="157700" name="Picture 4" descr="US map showing radon gas levels"/>
          <p:cNvPicPr>
            <a:picLocks noChangeAspect="1" noChangeArrowheads="1"/>
          </p:cNvPicPr>
          <p:nvPr/>
        </p:nvPicPr>
        <p:blipFill>
          <a:blip r:embed="rId4"/>
          <a:srcRect/>
          <a:stretch>
            <a:fillRect/>
          </a:stretch>
        </p:blipFill>
        <p:spPr bwMode="auto">
          <a:xfrm>
            <a:off x="3962400" y="3200400"/>
            <a:ext cx="4953000" cy="3421063"/>
          </a:xfrm>
          <a:prstGeom prst="rect">
            <a:avLst/>
          </a:prstGeom>
          <a:noFill/>
        </p:spPr>
      </p:pic>
      <p:sp>
        <p:nvSpPr>
          <p:cNvPr id="157701" name="Text Box 5"/>
          <p:cNvSpPr txBox="1">
            <a:spLocks noChangeArrowheads="1"/>
          </p:cNvSpPr>
          <p:nvPr/>
        </p:nvSpPr>
        <p:spPr bwMode="auto">
          <a:xfrm>
            <a:off x="692150" y="4219575"/>
            <a:ext cx="3041650" cy="1190625"/>
          </a:xfrm>
          <a:prstGeom prst="rect">
            <a:avLst/>
          </a:prstGeom>
          <a:noFill/>
          <a:ln w="9525">
            <a:noFill/>
            <a:miter lim="800000"/>
            <a:headEnd/>
            <a:tailEnd/>
          </a:ln>
          <a:effectLst/>
        </p:spPr>
        <p:txBody>
          <a:bodyPr wrap="none">
            <a:spAutoFit/>
          </a:bodyPr>
          <a:lstStyle/>
          <a:p>
            <a:r>
              <a:rPr lang="en-US" sz="1800">
                <a:latin typeface="Arial" charset="0"/>
              </a:rPr>
              <a:t>Radon gas occurs naturally</a:t>
            </a:r>
          </a:p>
          <a:p>
            <a:r>
              <a:rPr lang="en-US" sz="1800">
                <a:latin typeface="Arial" charset="0"/>
              </a:rPr>
              <a:t>from the radioactive decay</a:t>
            </a:r>
          </a:p>
          <a:p>
            <a:r>
              <a:rPr lang="en-US" sz="1800">
                <a:latin typeface="Arial" charset="0"/>
              </a:rPr>
              <a:t>of radium.  Radium is found </a:t>
            </a:r>
          </a:p>
          <a:p>
            <a:r>
              <a:rPr lang="en-US" sz="1800">
                <a:latin typeface="Arial" charset="0"/>
              </a:rPr>
              <a:t>in small amounts in rock.</a:t>
            </a:r>
          </a:p>
        </p:txBody>
      </p:sp>
      <p:sp>
        <p:nvSpPr>
          <p:cNvPr id="157702" name="Text Box 6"/>
          <p:cNvSpPr txBox="1">
            <a:spLocks noChangeArrowheads="1"/>
          </p:cNvSpPr>
          <p:nvPr/>
        </p:nvSpPr>
        <p:spPr bwMode="auto">
          <a:xfrm>
            <a:off x="762000" y="5715000"/>
            <a:ext cx="2509838" cy="366713"/>
          </a:xfrm>
          <a:prstGeom prst="rect">
            <a:avLst/>
          </a:prstGeom>
          <a:noFill/>
          <a:ln w="9525">
            <a:noFill/>
            <a:miter lim="800000"/>
            <a:headEnd/>
            <a:tailEnd/>
          </a:ln>
          <a:effectLst/>
        </p:spPr>
        <p:txBody>
          <a:bodyPr wrap="none">
            <a:spAutoFit/>
          </a:bodyPr>
          <a:lstStyle/>
          <a:p>
            <a:r>
              <a:rPr lang="en-US" sz="1800">
                <a:latin typeface="Arial" charset="0"/>
              </a:rPr>
              <a:t>Ra  </a:t>
            </a:r>
            <a:r>
              <a:rPr lang="en-US" sz="1800" b="1">
                <a:latin typeface="Arial" charset="0"/>
                <a:sym typeface="Wingdings" pitchFamily="2" charset="2"/>
              </a:rPr>
              <a:t></a:t>
            </a:r>
            <a:r>
              <a:rPr lang="en-US" sz="1800">
                <a:latin typeface="Arial" charset="0"/>
                <a:sym typeface="Wingdings" pitchFamily="2" charset="2"/>
              </a:rPr>
              <a:t>  Rn  +  radiation</a:t>
            </a:r>
            <a:endParaRPr lang="en-US" sz="1800">
              <a:latin typeface="Arial" charset="0"/>
            </a:endParaRPr>
          </a:p>
        </p:txBody>
      </p:sp>
      <p:pic>
        <p:nvPicPr>
          <p:cNvPr id="157703" name="Picture 7" descr="poison sign"/>
          <p:cNvPicPr>
            <a:picLocks noChangeAspect="1" noChangeArrowheads="1"/>
          </p:cNvPicPr>
          <p:nvPr/>
        </p:nvPicPr>
        <p:blipFill>
          <a:blip r:embed="rId5" cstate="print"/>
          <a:srcRect/>
          <a:stretch>
            <a:fillRect/>
          </a:stretch>
        </p:blipFill>
        <p:spPr bwMode="auto">
          <a:xfrm>
            <a:off x="5943600" y="1981200"/>
            <a:ext cx="1295400" cy="1295400"/>
          </a:xfrm>
          <a:prstGeom prst="rect">
            <a:avLst/>
          </a:prstGeom>
          <a:noFill/>
        </p:spPr>
      </p:pic>
      <p:sp>
        <p:nvSpPr>
          <p:cNvPr id="157704" name="Text Box 8"/>
          <p:cNvSpPr txBox="1">
            <a:spLocks noChangeArrowheads="1"/>
          </p:cNvSpPr>
          <p:nvPr/>
        </p:nvSpPr>
        <p:spPr bwMode="auto">
          <a:xfrm>
            <a:off x="4611688" y="6342063"/>
            <a:ext cx="4333875" cy="304800"/>
          </a:xfrm>
          <a:prstGeom prst="rect">
            <a:avLst/>
          </a:prstGeom>
          <a:solidFill>
            <a:schemeClr val="bg1"/>
          </a:solidFill>
          <a:ln w="9525">
            <a:noFill/>
            <a:miter lim="800000"/>
            <a:headEnd/>
            <a:tailEnd/>
          </a:ln>
          <a:effectLst/>
        </p:spPr>
        <p:txBody>
          <a:bodyPr wrap="none">
            <a:spAutoFit/>
          </a:bodyPr>
          <a:lstStyle/>
          <a:p>
            <a:r>
              <a:rPr lang="en-US" sz="1200" b="1">
                <a:latin typeface="Arial" charset="0"/>
              </a:rPr>
              <a:t>Predicted fraction of homes over 4 picocuries/liter radon</a:t>
            </a:r>
            <a:r>
              <a:rPr lang="en-US" sz="1400" b="1">
                <a:latin typeface="Arial" charset="0"/>
              </a:rPr>
              <a:t> </a:t>
            </a:r>
          </a:p>
        </p:txBody>
      </p:sp>
      <p:sp>
        <p:nvSpPr>
          <p:cNvPr id="157705" name="AutoShape 9">
            <a:hlinkClick r:id="rId6" action="ppaction://hlinksldjump" highlightClick="1"/>
          </p:cNvPr>
          <p:cNvSpPr>
            <a:spLocks noChangeArrowheads="1"/>
          </p:cNvSpPr>
          <p:nvPr/>
        </p:nvSpPr>
        <p:spPr bwMode="auto">
          <a:xfrm>
            <a:off x="0" y="6119813"/>
            <a:ext cx="609600" cy="357187"/>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85800" y="457200"/>
            <a:ext cx="7772400" cy="1143000"/>
          </a:xfrm>
        </p:spPr>
        <p:txBody>
          <a:bodyPr/>
          <a:lstStyle/>
          <a:p>
            <a:r>
              <a:rPr lang="en-US"/>
              <a:t>Nobelium (No)</a:t>
            </a:r>
            <a:br>
              <a:rPr lang="en-US"/>
            </a:br>
            <a:r>
              <a:rPr lang="en-US" sz="2800"/>
              <a:t>Element 102</a:t>
            </a:r>
          </a:p>
        </p:txBody>
      </p:sp>
      <p:pic>
        <p:nvPicPr>
          <p:cNvPr id="159747" name="Picture 3" descr="Alfred Nobel"/>
          <p:cNvPicPr>
            <a:picLocks noChangeAspect="1" noChangeArrowheads="1"/>
          </p:cNvPicPr>
          <p:nvPr/>
        </p:nvPicPr>
        <p:blipFill>
          <a:blip r:embed="rId5"/>
          <a:srcRect/>
          <a:stretch>
            <a:fillRect/>
          </a:stretch>
        </p:blipFill>
        <p:spPr bwMode="auto">
          <a:xfrm>
            <a:off x="3352800" y="2209800"/>
            <a:ext cx="2420938" cy="3429000"/>
          </a:xfrm>
          <a:prstGeom prst="rect">
            <a:avLst/>
          </a:prstGeom>
          <a:noFill/>
        </p:spPr>
      </p:pic>
      <p:pic>
        <p:nvPicPr>
          <p:cNvPr id="159748" name="Picture 4" descr="dynamite"/>
          <p:cNvPicPr>
            <a:picLocks noChangeAspect="1" noChangeArrowheads="1"/>
          </p:cNvPicPr>
          <p:nvPr/>
        </p:nvPicPr>
        <p:blipFill>
          <a:blip r:embed="rId6"/>
          <a:srcRect/>
          <a:stretch>
            <a:fillRect/>
          </a:stretch>
        </p:blipFill>
        <p:spPr bwMode="auto">
          <a:xfrm>
            <a:off x="6324600" y="5224463"/>
            <a:ext cx="2819400" cy="1633537"/>
          </a:xfrm>
          <a:prstGeom prst="rect">
            <a:avLst/>
          </a:prstGeom>
          <a:noFill/>
        </p:spPr>
      </p:pic>
      <p:pic>
        <p:nvPicPr>
          <p:cNvPr id="159749" name="Picture 5" descr="Nobel prize"/>
          <p:cNvPicPr>
            <a:picLocks noChangeAspect="1" noChangeArrowheads="1"/>
          </p:cNvPicPr>
          <p:nvPr/>
        </p:nvPicPr>
        <p:blipFill>
          <a:blip r:embed="rId7"/>
          <a:srcRect/>
          <a:stretch>
            <a:fillRect/>
          </a:stretch>
        </p:blipFill>
        <p:spPr bwMode="auto">
          <a:xfrm>
            <a:off x="6477000" y="228600"/>
            <a:ext cx="2057400" cy="2006600"/>
          </a:xfrm>
          <a:prstGeom prst="rect">
            <a:avLst/>
          </a:prstGeom>
          <a:noFill/>
        </p:spPr>
      </p:pic>
      <p:pic>
        <p:nvPicPr>
          <p:cNvPr id="159750" name="Picture 6" descr="dynamite"/>
          <p:cNvPicPr>
            <a:picLocks noChangeAspect="1" noChangeArrowheads="1"/>
          </p:cNvPicPr>
          <p:nvPr/>
        </p:nvPicPr>
        <p:blipFill>
          <a:blip r:embed="rId8"/>
          <a:srcRect/>
          <a:stretch>
            <a:fillRect/>
          </a:stretch>
        </p:blipFill>
        <p:spPr bwMode="auto">
          <a:xfrm>
            <a:off x="1600200" y="1371600"/>
            <a:ext cx="1219200" cy="1203325"/>
          </a:xfrm>
          <a:prstGeom prst="rect">
            <a:avLst/>
          </a:prstGeom>
          <a:noFill/>
        </p:spPr>
      </p:pic>
      <p:sp>
        <p:nvSpPr>
          <p:cNvPr id="159751" name="Text Box 7"/>
          <p:cNvSpPr txBox="1">
            <a:spLocks noChangeArrowheads="1"/>
          </p:cNvSpPr>
          <p:nvPr/>
        </p:nvSpPr>
        <p:spPr bwMode="auto">
          <a:xfrm>
            <a:off x="3641725" y="5602288"/>
            <a:ext cx="1863725" cy="457200"/>
          </a:xfrm>
          <a:prstGeom prst="rect">
            <a:avLst/>
          </a:prstGeom>
          <a:noFill/>
          <a:ln w="9525">
            <a:noFill/>
            <a:miter lim="800000"/>
            <a:headEnd/>
            <a:tailEnd/>
          </a:ln>
          <a:effectLst/>
        </p:spPr>
        <p:txBody>
          <a:bodyPr wrap="none">
            <a:spAutoFit/>
          </a:bodyPr>
          <a:lstStyle/>
          <a:p>
            <a:r>
              <a:rPr lang="en-US">
                <a:latin typeface="Arial" charset="0"/>
              </a:rPr>
              <a:t>Alfred Nobel</a:t>
            </a:r>
          </a:p>
        </p:txBody>
      </p:sp>
      <p:sp>
        <p:nvSpPr>
          <p:cNvPr id="159752" name="Text Box 8"/>
          <p:cNvSpPr txBox="1">
            <a:spLocks noChangeArrowheads="1"/>
          </p:cNvSpPr>
          <p:nvPr/>
        </p:nvSpPr>
        <p:spPr bwMode="auto">
          <a:xfrm>
            <a:off x="6842125" y="2246313"/>
            <a:ext cx="1365250" cy="366712"/>
          </a:xfrm>
          <a:prstGeom prst="rect">
            <a:avLst/>
          </a:prstGeom>
          <a:noFill/>
          <a:ln w="9525">
            <a:noFill/>
            <a:miter lim="800000"/>
            <a:headEnd/>
            <a:tailEnd/>
          </a:ln>
          <a:effectLst/>
        </p:spPr>
        <p:txBody>
          <a:bodyPr wrap="none">
            <a:spAutoFit/>
          </a:bodyPr>
          <a:lstStyle/>
          <a:p>
            <a:r>
              <a:rPr lang="en-US" sz="1800">
                <a:latin typeface="Arial" charset="0"/>
              </a:rPr>
              <a:t>Nobel Prize</a:t>
            </a:r>
          </a:p>
        </p:txBody>
      </p:sp>
      <p:sp>
        <p:nvSpPr>
          <p:cNvPr id="159753" name="Text Box 9"/>
          <p:cNvSpPr txBox="1">
            <a:spLocks noChangeArrowheads="1"/>
          </p:cNvSpPr>
          <p:nvPr/>
        </p:nvSpPr>
        <p:spPr bwMode="auto">
          <a:xfrm>
            <a:off x="304800" y="2209800"/>
            <a:ext cx="2554288" cy="1552575"/>
          </a:xfrm>
          <a:prstGeom prst="rect">
            <a:avLst/>
          </a:prstGeom>
          <a:noFill/>
          <a:ln w="9525">
            <a:noFill/>
            <a:miter lim="800000"/>
            <a:headEnd/>
            <a:tailEnd/>
          </a:ln>
          <a:effectLst/>
        </p:spPr>
        <p:txBody>
          <a:bodyPr wrap="none">
            <a:spAutoFit/>
          </a:bodyPr>
          <a:lstStyle/>
          <a:p>
            <a:r>
              <a:rPr lang="en-US">
                <a:latin typeface="Arial" charset="0"/>
              </a:rPr>
              <a:t>Inventor:</a:t>
            </a:r>
          </a:p>
          <a:p>
            <a:r>
              <a:rPr lang="en-US">
                <a:latin typeface="Arial" charset="0"/>
              </a:rPr>
              <a:t>   dynamite (TNT)</a:t>
            </a:r>
          </a:p>
          <a:p>
            <a:r>
              <a:rPr lang="en-US">
                <a:latin typeface="Arial" charset="0"/>
              </a:rPr>
              <a:t>   blasting gelatin</a:t>
            </a:r>
          </a:p>
          <a:p>
            <a:endParaRPr lang="en-US">
              <a:latin typeface="Arial" charset="0"/>
            </a:endParaRPr>
          </a:p>
        </p:txBody>
      </p:sp>
      <p:sp>
        <p:nvSpPr>
          <p:cNvPr id="159754" name="Text Box 10"/>
          <p:cNvSpPr txBox="1">
            <a:spLocks noChangeArrowheads="1"/>
          </p:cNvSpPr>
          <p:nvPr/>
        </p:nvSpPr>
        <p:spPr bwMode="auto">
          <a:xfrm>
            <a:off x="3184525" y="6059488"/>
            <a:ext cx="2895600" cy="457200"/>
          </a:xfrm>
          <a:prstGeom prst="rect">
            <a:avLst/>
          </a:prstGeom>
          <a:noFill/>
          <a:ln w="9525">
            <a:noFill/>
            <a:miter lim="800000"/>
            <a:headEnd/>
            <a:tailEnd/>
          </a:ln>
          <a:effectLst/>
        </p:spPr>
        <p:txBody>
          <a:bodyPr wrap="none">
            <a:spAutoFit/>
          </a:bodyPr>
          <a:lstStyle/>
          <a:p>
            <a:r>
              <a:rPr lang="en-US" i="1">
                <a:latin typeface="Arial" charset="0"/>
              </a:rPr>
              <a:t>“Merchant of Death”</a:t>
            </a:r>
          </a:p>
        </p:txBody>
      </p:sp>
      <p:sp>
        <p:nvSpPr>
          <p:cNvPr id="159755" name="AutoShape 11">
            <a:hlinkClick r:id="rId9" action="ppaction://hlinksldjump" highlightClick="1"/>
          </p:cNvPr>
          <p:cNvSpPr>
            <a:spLocks noChangeArrowheads="1"/>
          </p:cNvSpPr>
          <p:nvPr/>
        </p:nvSpPr>
        <p:spPr bwMode="auto">
          <a:xfrm>
            <a:off x="0" y="6119813"/>
            <a:ext cx="609600" cy="357187"/>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graphicFrame>
        <p:nvGraphicFramePr>
          <p:cNvPr id="159756" name="Object 12" descr="structure of TNT"/>
          <p:cNvGraphicFramePr>
            <a:graphicFrameLocks noChangeAspect="1"/>
          </p:cNvGraphicFramePr>
          <p:nvPr/>
        </p:nvGraphicFramePr>
        <p:xfrm>
          <a:off x="990600" y="4162425"/>
          <a:ext cx="1371600" cy="1247775"/>
        </p:xfrm>
        <a:graphic>
          <a:graphicData uri="http://schemas.openxmlformats.org/presentationml/2006/ole">
            <p:oleObj spid="_x0000_s159756" name="ISIS/Draw Sketch" r:id="rId10" imgW="1371600" imgH="1247760" progId="ISISServer">
              <p:embed/>
            </p:oleObj>
          </a:graphicData>
        </a:graphic>
      </p:graphicFrame>
      <p:sp>
        <p:nvSpPr>
          <p:cNvPr id="159757" name="Text Box 13"/>
          <p:cNvSpPr txBox="1">
            <a:spLocks noChangeArrowheads="1"/>
          </p:cNvSpPr>
          <p:nvPr/>
        </p:nvSpPr>
        <p:spPr bwMode="auto">
          <a:xfrm>
            <a:off x="869950" y="5446713"/>
            <a:ext cx="1644650" cy="366712"/>
          </a:xfrm>
          <a:prstGeom prst="rect">
            <a:avLst/>
          </a:prstGeom>
          <a:noFill/>
          <a:ln w="9525">
            <a:noFill/>
            <a:miter lim="800000"/>
            <a:headEnd/>
            <a:tailEnd/>
          </a:ln>
          <a:effectLst/>
        </p:spPr>
        <p:txBody>
          <a:bodyPr wrap="none">
            <a:spAutoFit/>
          </a:bodyPr>
          <a:lstStyle/>
          <a:p>
            <a:r>
              <a:rPr lang="en-US" sz="1800">
                <a:latin typeface="Arial" charset="0"/>
              </a:rPr>
              <a:t>Trinitrotoluene</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9754"/>
                                        </p:tgtEl>
                                        <p:attrNameLst>
                                          <p:attrName>style.visibility</p:attrName>
                                        </p:attrNameLst>
                                      </p:cBhvr>
                                      <p:to>
                                        <p:strVal val="visible"/>
                                      </p:to>
                                    </p:set>
                                    <p:animEffect transition="in" filter="slide(fromBottom)">
                                      <p:cBhvr>
                                        <p:cTn id="7" dur="500"/>
                                        <p:tgtEl>
                                          <p:spTgt spid="159754"/>
                                        </p:tgtEl>
                                      </p:cBhvr>
                                    </p:animEffect>
                                  </p:childTnLst>
                                  <p:subTnLst>
                                    <p:set>
                                      <p:cBhvr override="childStyle">
                                        <p:cTn dur="1" fill="hold" display="0" masterRel="nextClick" afterEffect="1"/>
                                        <p:tgtEl>
                                          <p:spTgt spid="15975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iterate type="wd">
                                    <p:tmPct val="100000"/>
                                  </p:iterate>
                                  <p:childTnLst>
                                    <p:set>
                                      <p:cBhvr>
                                        <p:cTn id="11" dur="1" fill="hold">
                                          <p:stCondLst>
                                            <p:cond delay="0"/>
                                          </p:stCondLst>
                                        </p:cTn>
                                        <p:tgtEl>
                                          <p:spTgt spid="159752">
                                            <p:txEl>
                                              <p:pRg st="0" end="0"/>
                                            </p:txEl>
                                          </p:spTgt>
                                        </p:tgtEl>
                                        <p:attrNameLst>
                                          <p:attrName>style.visibility</p:attrName>
                                        </p:attrNameLst>
                                      </p:cBhvr>
                                      <p:to>
                                        <p:strVal val="visible"/>
                                      </p:to>
                                    </p:set>
                                    <p:anim calcmode="lin" valueType="num">
                                      <p:cBhvr additive="base">
                                        <p:cTn id="12" dur="300" fill="hold"/>
                                        <p:tgtEl>
                                          <p:spTgt spid="159752">
                                            <p:txEl>
                                              <p:pRg st="0" end="0"/>
                                            </p:txEl>
                                          </p:spTgt>
                                        </p:tgtEl>
                                        <p:attrNameLst>
                                          <p:attrName>ppt_x</p:attrName>
                                        </p:attrNameLst>
                                      </p:cBhvr>
                                      <p:tavLst>
                                        <p:tav tm="0">
                                          <p:val>
                                            <p:strVal val="#ppt_x"/>
                                          </p:val>
                                        </p:tav>
                                        <p:tav tm="100000">
                                          <p:val>
                                            <p:strVal val="#ppt_x"/>
                                          </p:val>
                                        </p:tav>
                                      </p:tavLst>
                                    </p:anim>
                                    <p:anim calcmode="lin" valueType="num">
                                      <p:cBhvr additive="base">
                                        <p:cTn id="13" dur="300" fill="hold"/>
                                        <p:tgtEl>
                                          <p:spTgt spid="15975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59750"/>
                                        </p:tgtEl>
                                        <p:attrNameLst>
                                          <p:attrName>style.visibility</p:attrName>
                                        </p:attrNameLst>
                                      </p:cBhvr>
                                      <p:to>
                                        <p:strVal val="visible"/>
                                      </p:to>
                                    </p:set>
                                    <p:animEffect transition="in" filter="wipe(left)">
                                      <p:cBhvr>
                                        <p:cTn id="18" dur="500"/>
                                        <p:tgtEl>
                                          <p:spTgt spid="159750"/>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159756"/>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1597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9753">
                                            <p:txEl>
                                              <p:pRg st="0" end="0"/>
                                            </p:txEl>
                                          </p:spTgt>
                                        </p:tgtEl>
                                        <p:attrNameLst>
                                          <p:attrName>style.visibility</p:attrName>
                                        </p:attrNameLst>
                                      </p:cBhvr>
                                      <p:to>
                                        <p:strVal val="visible"/>
                                      </p:to>
                                    </p:set>
                                    <p:animEffect transition="in" filter="wipe(left)">
                                      <p:cBhvr>
                                        <p:cTn id="29" dur="500"/>
                                        <p:tgtEl>
                                          <p:spTgt spid="15975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9753">
                                            <p:txEl>
                                              <p:pRg st="1" end="1"/>
                                            </p:txEl>
                                          </p:spTgt>
                                        </p:tgtEl>
                                        <p:attrNameLst>
                                          <p:attrName>style.visibility</p:attrName>
                                        </p:attrNameLst>
                                      </p:cBhvr>
                                      <p:to>
                                        <p:strVal val="visible"/>
                                      </p:to>
                                    </p:set>
                                    <p:animEffect transition="in" filter="wipe(left)">
                                      <p:cBhvr>
                                        <p:cTn id="34" dur="500"/>
                                        <p:tgtEl>
                                          <p:spTgt spid="15975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9753">
                                            <p:txEl>
                                              <p:pRg st="2" end="2"/>
                                            </p:txEl>
                                          </p:spTgt>
                                        </p:tgtEl>
                                        <p:attrNameLst>
                                          <p:attrName>style.visibility</p:attrName>
                                        </p:attrNameLst>
                                      </p:cBhvr>
                                      <p:to>
                                        <p:strVal val="visible"/>
                                      </p:to>
                                    </p:set>
                                    <p:animEffect transition="in" filter="wipe(left)">
                                      <p:cBhvr>
                                        <p:cTn id="39" dur="500"/>
                                        <p:tgtEl>
                                          <p:spTgt spid="159753">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59748"/>
                                        </p:tgtEl>
                                        <p:attrNameLst>
                                          <p:attrName>style.visibility</p:attrName>
                                        </p:attrNameLst>
                                      </p:cBhvr>
                                      <p:to>
                                        <p:strVal val="visible"/>
                                      </p:to>
                                    </p:set>
                                    <p:animEffect transition="in" filter="dissolve">
                                      <p:cBhvr>
                                        <p:cTn id="44" dur="500"/>
                                        <p:tgtEl>
                                          <p:spTgt spid="159748"/>
                                        </p:tgtEl>
                                      </p:cBhvr>
                                    </p:animEffect>
                                  </p:childTnLst>
                                  <p:subTnLst>
                                    <p:audio>
                                      <p:cMediaNode>
                                        <p:cTn display="0" masterRel="sameClick">
                                          <p:stCondLst>
                                            <p:cond evt="begin" delay="0">
                                              <p:tn val="42"/>
                                            </p:cond>
                                          </p:stCondLst>
                                          <p:endCondLst>
                                            <p:cond evt="onStopAudio" delay="0">
                                              <p:tgtEl>
                                                <p:sldTgt/>
                                              </p:tgtEl>
                                            </p:cond>
                                          </p:endCondLst>
                                        </p:cTn>
                                        <p:tgtEl>
                                          <p:sndTgt r:embed="rId4" name="explod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2" grpId="0" build="p" autoUpdateAnimBg="0"/>
      <p:bldP spid="159753" grpId="0" build="p" autoUpdateAnimBg="0"/>
      <p:bldP spid="159754" grpId="0" autoUpdateAnimBg="0"/>
      <p:bldP spid="159757"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533400" y="762000"/>
            <a:ext cx="6477000" cy="1143000"/>
          </a:xfrm>
        </p:spPr>
        <p:txBody>
          <a:bodyPr/>
          <a:lstStyle/>
          <a:p>
            <a:r>
              <a:rPr lang="en-US"/>
              <a:t>Seaborgium (Sg)</a:t>
            </a:r>
          </a:p>
        </p:txBody>
      </p:sp>
      <p:sp>
        <p:nvSpPr>
          <p:cNvPr id="161795" name="Rectangle 3"/>
          <p:cNvSpPr>
            <a:spLocks noGrp="1" noChangeArrowheads="1"/>
          </p:cNvSpPr>
          <p:nvPr>
            <p:ph type="body" idx="1"/>
          </p:nvPr>
        </p:nvSpPr>
        <p:spPr>
          <a:xfrm>
            <a:off x="685800" y="2667000"/>
            <a:ext cx="8153400" cy="4114800"/>
          </a:xfrm>
        </p:spPr>
        <p:txBody>
          <a:bodyPr/>
          <a:lstStyle/>
          <a:p>
            <a:pPr>
              <a:buFontTx/>
              <a:buNone/>
            </a:pPr>
            <a:r>
              <a:rPr lang="en-US"/>
              <a:t>Glenn Seaborg</a:t>
            </a:r>
          </a:p>
          <a:p>
            <a:pPr lvl="1"/>
            <a:r>
              <a:rPr lang="en-US"/>
              <a:t>Separated f-block from rest of periodic table</a:t>
            </a:r>
          </a:p>
          <a:p>
            <a:pPr lvl="1"/>
            <a:r>
              <a:rPr lang="en-US"/>
              <a:t>Worked on Manhattan Project </a:t>
            </a:r>
          </a:p>
          <a:p>
            <a:pPr lvl="1">
              <a:buFontTx/>
              <a:buNone/>
            </a:pPr>
            <a:r>
              <a:rPr lang="en-US"/>
              <a:t>   (Atomic bomb)</a:t>
            </a:r>
          </a:p>
          <a:p>
            <a:pPr lvl="1"/>
            <a:r>
              <a:rPr lang="en-US"/>
              <a:t>Classified until after WW II</a:t>
            </a:r>
          </a:p>
          <a:p>
            <a:pPr lvl="1"/>
            <a:r>
              <a:rPr lang="en-US"/>
              <a:t>Element 106</a:t>
            </a:r>
          </a:p>
          <a:p>
            <a:pPr lvl="2"/>
            <a:r>
              <a:rPr lang="en-US"/>
              <a:t>Only living person to have an element named for them</a:t>
            </a:r>
          </a:p>
        </p:txBody>
      </p:sp>
      <p:pic>
        <p:nvPicPr>
          <p:cNvPr id="161796" name="Picture 4" descr="Glenn Seaborg"/>
          <p:cNvPicPr>
            <a:picLocks noChangeAspect="1" noChangeArrowheads="1"/>
          </p:cNvPicPr>
          <p:nvPr/>
        </p:nvPicPr>
        <p:blipFill>
          <a:blip r:embed="rId3"/>
          <a:srcRect/>
          <a:stretch>
            <a:fillRect/>
          </a:stretch>
        </p:blipFill>
        <p:spPr bwMode="auto">
          <a:xfrm>
            <a:off x="6400800" y="304800"/>
            <a:ext cx="2232025" cy="2971800"/>
          </a:xfrm>
          <a:prstGeom prst="rect">
            <a:avLst/>
          </a:prstGeom>
          <a:noFill/>
        </p:spPr>
      </p:pic>
      <p:sp>
        <p:nvSpPr>
          <p:cNvPr id="161797" name="AutoShape 5">
            <a:hlinkClick r:id="rId4" action="ppaction://hlinksldjump" highlightClick="1"/>
          </p:cNvPr>
          <p:cNvSpPr>
            <a:spLocks noChangeArrowheads="1"/>
          </p:cNvSpPr>
          <p:nvPr/>
        </p:nvSpPr>
        <p:spPr bwMode="auto">
          <a:xfrm>
            <a:off x="0" y="6119813"/>
            <a:ext cx="609600" cy="357187"/>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057400" y="457200"/>
            <a:ext cx="6400800" cy="1143000"/>
          </a:xfrm>
        </p:spPr>
        <p:txBody>
          <a:bodyPr/>
          <a:lstStyle/>
          <a:p>
            <a:r>
              <a:rPr lang="en-US"/>
              <a:t>Silicon vs. Silicone</a:t>
            </a:r>
          </a:p>
        </p:txBody>
      </p:sp>
      <p:sp>
        <p:nvSpPr>
          <p:cNvPr id="163843" name="Rectangle 3"/>
          <p:cNvSpPr>
            <a:spLocks noGrp="1" noChangeArrowheads="1"/>
          </p:cNvSpPr>
          <p:nvPr>
            <p:ph type="body" idx="1"/>
          </p:nvPr>
        </p:nvSpPr>
        <p:spPr>
          <a:xfrm>
            <a:off x="685800" y="1828800"/>
            <a:ext cx="7772400" cy="2362200"/>
          </a:xfrm>
        </p:spPr>
        <p:txBody>
          <a:bodyPr/>
          <a:lstStyle/>
          <a:p>
            <a:pPr>
              <a:lnSpc>
                <a:spcPct val="90000"/>
              </a:lnSpc>
            </a:pPr>
            <a:r>
              <a:rPr lang="en-US" sz="2800"/>
              <a:t>Silicon (Si) element</a:t>
            </a:r>
          </a:p>
          <a:p>
            <a:pPr>
              <a:lnSpc>
                <a:spcPct val="90000"/>
              </a:lnSpc>
            </a:pPr>
            <a:r>
              <a:rPr lang="en-US" sz="2800"/>
              <a:t>Silicone (…Si – O – Si…) polymer</a:t>
            </a:r>
          </a:p>
          <a:p>
            <a:pPr lvl="1">
              <a:lnSpc>
                <a:spcPct val="90000"/>
              </a:lnSpc>
            </a:pPr>
            <a:r>
              <a:rPr lang="en-US" sz="2400"/>
              <a:t>Sealant (caulk) prevents leaks</a:t>
            </a:r>
          </a:p>
          <a:p>
            <a:pPr lvl="1">
              <a:lnSpc>
                <a:spcPct val="90000"/>
              </a:lnSpc>
            </a:pPr>
            <a:endParaRPr lang="en-US" sz="2400"/>
          </a:p>
          <a:p>
            <a:pPr lvl="1">
              <a:lnSpc>
                <a:spcPct val="90000"/>
              </a:lnSpc>
              <a:buFontTx/>
              <a:buNone/>
            </a:pPr>
            <a:endParaRPr lang="en-US" sz="2400"/>
          </a:p>
          <a:p>
            <a:pPr lvl="1">
              <a:lnSpc>
                <a:spcPct val="90000"/>
              </a:lnSpc>
              <a:buFontTx/>
              <a:buNone/>
            </a:pPr>
            <a:endParaRPr lang="en-US" sz="2400"/>
          </a:p>
          <a:p>
            <a:pPr lvl="1">
              <a:lnSpc>
                <a:spcPct val="90000"/>
              </a:lnSpc>
              <a:buFontTx/>
              <a:buNone/>
            </a:pPr>
            <a:endParaRPr lang="en-US" sz="2400"/>
          </a:p>
          <a:p>
            <a:pPr lvl="1">
              <a:lnSpc>
                <a:spcPct val="90000"/>
              </a:lnSpc>
            </a:pPr>
            <a:r>
              <a:rPr lang="en-US" sz="2400"/>
              <a:t>Breast augmentation</a:t>
            </a:r>
          </a:p>
        </p:txBody>
      </p:sp>
      <p:sp>
        <p:nvSpPr>
          <p:cNvPr id="163844" name="Text Box 4"/>
          <p:cNvSpPr txBox="1">
            <a:spLocks noChangeArrowheads="1"/>
          </p:cNvSpPr>
          <p:nvPr/>
        </p:nvSpPr>
        <p:spPr bwMode="auto">
          <a:xfrm>
            <a:off x="822325" y="5318125"/>
            <a:ext cx="5695950" cy="1006475"/>
          </a:xfrm>
          <a:prstGeom prst="rect">
            <a:avLst/>
          </a:prstGeom>
          <a:noFill/>
          <a:ln w="9525">
            <a:noFill/>
            <a:miter lim="800000"/>
            <a:headEnd/>
            <a:tailEnd/>
          </a:ln>
          <a:effectLst/>
        </p:spPr>
        <p:txBody>
          <a:bodyPr wrap="none">
            <a:spAutoFit/>
          </a:bodyPr>
          <a:lstStyle/>
          <a:p>
            <a:r>
              <a:rPr lang="en-US" sz="2000">
                <a:latin typeface="Arial" charset="0"/>
              </a:rPr>
              <a:t>No cause-and-effect relationship exists between </a:t>
            </a:r>
          </a:p>
          <a:p>
            <a:r>
              <a:rPr lang="en-US" sz="2000">
                <a:latin typeface="Arial" charset="0"/>
              </a:rPr>
              <a:t>breast enlargement and breast cancer.  Only one</a:t>
            </a:r>
          </a:p>
          <a:p>
            <a:r>
              <a:rPr lang="en-US" sz="2000">
                <a:latin typeface="Arial" charset="0"/>
              </a:rPr>
              <a:t>researcher found a causal link.</a:t>
            </a:r>
          </a:p>
        </p:txBody>
      </p:sp>
      <p:pic>
        <p:nvPicPr>
          <p:cNvPr id="163845" name="Picture 5" descr="silicone caulk"/>
          <p:cNvPicPr>
            <a:picLocks noChangeAspect="1" noChangeArrowheads="1"/>
          </p:cNvPicPr>
          <p:nvPr/>
        </p:nvPicPr>
        <p:blipFill>
          <a:blip r:embed="rId3"/>
          <a:srcRect/>
          <a:stretch>
            <a:fillRect/>
          </a:stretch>
        </p:blipFill>
        <p:spPr bwMode="auto">
          <a:xfrm>
            <a:off x="2895600" y="3287713"/>
            <a:ext cx="2209800" cy="1436687"/>
          </a:xfrm>
          <a:prstGeom prst="rect">
            <a:avLst/>
          </a:prstGeom>
          <a:noFill/>
        </p:spPr>
      </p:pic>
      <p:pic>
        <p:nvPicPr>
          <p:cNvPr id="163846" name="Picture 6" descr="silicone implant"/>
          <p:cNvPicPr>
            <a:picLocks noChangeAspect="1" noChangeArrowheads="1"/>
          </p:cNvPicPr>
          <p:nvPr/>
        </p:nvPicPr>
        <p:blipFill>
          <a:blip r:embed="rId4"/>
          <a:srcRect/>
          <a:stretch>
            <a:fillRect/>
          </a:stretch>
        </p:blipFill>
        <p:spPr bwMode="auto">
          <a:xfrm>
            <a:off x="6781800" y="4749800"/>
            <a:ext cx="1409700" cy="1879600"/>
          </a:xfrm>
          <a:prstGeom prst="rect">
            <a:avLst/>
          </a:prstGeom>
          <a:noFill/>
        </p:spPr>
      </p:pic>
      <p:pic>
        <p:nvPicPr>
          <p:cNvPr id="163847" name="Picture 7" descr="silicon wafer"/>
          <p:cNvPicPr>
            <a:picLocks noChangeAspect="1" noChangeArrowheads="1"/>
          </p:cNvPicPr>
          <p:nvPr/>
        </p:nvPicPr>
        <p:blipFill>
          <a:blip r:embed="rId5"/>
          <a:srcRect/>
          <a:stretch>
            <a:fillRect/>
          </a:stretch>
        </p:blipFill>
        <p:spPr bwMode="auto">
          <a:xfrm>
            <a:off x="990600" y="609600"/>
            <a:ext cx="971550" cy="990600"/>
          </a:xfrm>
          <a:prstGeom prst="rect">
            <a:avLst/>
          </a:prstGeom>
          <a:noFill/>
        </p:spPr>
      </p:pic>
      <p:sp>
        <p:nvSpPr>
          <p:cNvPr id="163848" name="AutoShape 8">
            <a:hlinkClick r:id="rId6" action="ppaction://hlinksldjump" highlightClick="1"/>
          </p:cNvPr>
          <p:cNvSpPr>
            <a:spLocks noChangeArrowheads="1"/>
          </p:cNvSpPr>
          <p:nvPr/>
        </p:nvSpPr>
        <p:spPr bwMode="auto">
          <a:xfrm>
            <a:off x="0" y="6119813"/>
            <a:ext cx="609600" cy="357187"/>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52400" y="609600"/>
            <a:ext cx="7772400" cy="1143000"/>
          </a:xfrm>
        </p:spPr>
        <p:txBody>
          <a:bodyPr/>
          <a:lstStyle/>
          <a:p>
            <a:r>
              <a:rPr lang="en-US"/>
              <a:t>Magnesium</a:t>
            </a:r>
          </a:p>
        </p:txBody>
      </p:sp>
      <p:pic>
        <p:nvPicPr>
          <p:cNvPr id="165891" name="Picture 3" descr="photographer (magnesium flash)"/>
          <p:cNvPicPr>
            <a:picLocks noChangeAspect="1" noChangeArrowheads="1" noCrop="1"/>
          </p:cNvPicPr>
          <p:nvPr/>
        </p:nvPicPr>
        <p:blipFill>
          <a:blip r:embed="rId4"/>
          <a:srcRect/>
          <a:stretch>
            <a:fillRect/>
          </a:stretch>
        </p:blipFill>
        <p:spPr bwMode="auto">
          <a:xfrm>
            <a:off x="5486400" y="0"/>
            <a:ext cx="3733800" cy="2667000"/>
          </a:xfrm>
          <a:prstGeom prst="rect">
            <a:avLst/>
          </a:prstGeom>
          <a:noFill/>
        </p:spPr>
      </p:pic>
      <p:sp>
        <p:nvSpPr>
          <p:cNvPr id="165892" name="Text Box 4"/>
          <p:cNvSpPr txBox="1">
            <a:spLocks noChangeArrowheads="1"/>
          </p:cNvSpPr>
          <p:nvPr/>
        </p:nvSpPr>
        <p:spPr bwMode="auto">
          <a:xfrm>
            <a:off x="381000" y="2173288"/>
            <a:ext cx="7808913" cy="3378200"/>
          </a:xfrm>
          <a:prstGeom prst="rect">
            <a:avLst/>
          </a:prstGeom>
          <a:noFill/>
          <a:ln w="9525">
            <a:noFill/>
            <a:miter lim="800000"/>
            <a:headEnd/>
            <a:tailEnd/>
          </a:ln>
          <a:effectLst/>
        </p:spPr>
        <p:txBody>
          <a:bodyPr wrap="none">
            <a:spAutoFit/>
          </a:bodyPr>
          <a:lstStyle/>
          <a:p>
            <a:endParaRPr lang="en-US">
              <a:latin typeface="Arial" charset="0"/>
            </a:endParaRPr>
          </a:p>
          <a:p>
            <a:r>
              <a:rPr lang="en-US">
                <a:latin typeface="Arial" charset="0"/>
              </a:rPr>
              <a:t>	Atomic Mass  24 amu</a:t>
            </a:r>
          </a:p>
          <a:p>
            <a:r>
              <a:rPr lang="en-US">
                <a:latin typeface="Arial" charset="0"/>
              </a:rPr>
              <a:t>	melting point = </a:t>
            </a:r>
          </a:p>
          <a:p>
            <a:r>
              <a:rPr lang="en-US">
                <a:latin typeface="Arial" charset="0"/>
              </a:rPr>
              <a:t>	silver gray metal</a:t>
            </a:r>
          </a:p>
          <a:p>
            <a:endParaRPr lang="en-US">
              <a:latin typeface="Arial" charset="0"/>
            </a:endParaRPr>
          </a:p>
          <a:p>
            <a:r>
              <a:rPr lang="en-US">
                <a:latin typeface="Arial" charset="0"/>
              </a:rPr>
              <a:t>	used in flash bulbs, bombs,and flares</a:t>
            </a:r>
          </a:p>
          <a:p>
            <a:r>
              <a:rPr lang="en-US">
                <a:latin typeface="Arial" charset="0"/>
              </a:rPr>
              <a:t>	8</a:t>
            </a:r>
            <a:r>
              <a:rPr lang="en-US" baseline="30000">
                <a:latin typeface="Arial" charset="0"/>
              </a:rPr>
              <a:t>th</a:t>
            </a:r>
            <a:r>
              <a:rPr lang="en-US">
                <a:latin typeface="Arial" charset="0"/>
              </a:rPr>
              <a:t> most abundant element (2.2% of Earth’s crust)</a:t>
            </a:r>
          </a:p>
          <a:p>
            <a:r>
              <a:rPr lang="en-US">
                <a:latin typeface="Arial" charset="0"/>
              </a:rPr>
              <a:t>	lack of Mg produces same biological effect </a:t>
            </a:r>
          </a:p>
          <a:p>
            <a:r>
              <a:rPr lang="en-US">
                <a:latin typeface="Arial" charset="0"/>
              </a:rPr>
              <a:t>	as alcoholism (delirium tremens)</a:t>
            </a:r>
          </a:p>
        </p:txBody>
      </p:sp>
      <p:sp>
        <p:nvSpPr>
          <p:cNvPr id="165893" name="AutoShape 5">
            <a:hlinkClick r:id="rId5" action="ppaction://hlinksldjump" highlightClick="1"/>
          </p:cNvPr>
          <p:cNvSpPr>
            <a:spLocks noChangeArrowheads="1"/>
          </p:cNvSpPr>
          <p:nvPr/>
        </p:nvSpPr>
        <p:spPr bwMode="auto">
          <a:xfrm>
            <a:off x="0" y="6119813"/>
            <a:ext cx="609600" cy="357187"/>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grpSp>
        <p:nvGrpSpPr>
          <p:cNvPr id="165894" name="Group 6"/>
          <p:cNvGrpSpPr>
            <a:grpSpLocks/>
          </p:cNvGrpSpPr>
          <p:nvPr/>
        </p:nvGrpSpPr>
        <p:grpSpPr bwMode="auto">
          <a:xfrm>
            <a:off x="8153400" y="152400"/>
            <a:ext cx="895350" cy="1006475"/>
            <a:chOff x="5136" y="96"/>
            <a:chExt cx="564" cy="634"/>
          </a:xfrm>
        </p:grpSpPr>
        <p:sp>
          <p:nvSpPr>
            <p:cNvPr id="165895" name="Rectangle 7"/>
            <p:cNvSpPr>
              <a:spLocks noChangeArrowheads="1"/>
            </p:cNvSpPr>
            <p:nvPr/>
          </p:nvSpPr>
          <p:spPr bwMode="auto">
            <a:xfrm>
              <a:off x="5136" y="96"/>
              <a:ext cx="528" cy="624"/>
            </a:xfrm>
            <a:prstGeom prst="rect">
              <a:avLst/>
            </a:prstGeom>
            <a:noFill/>
            <a:ln w="9525">
              <a:solidFill>
                <a:schemeClr val="tx1"/>
              </a:solidFill>
              <a:miter lim="800000"/>
              <a:headEnd/>
              <a:tailEnd/>
            </a:ln>
            <a:effectLst/>
          </p:spPr>
          <p:txBody>
            <a:bodyPr wrap="none" anchor="ctr"/>
            <a:lstStyle/>
            <a:p>
              <a:endParaRPr lang="en-IE"/>
            </a:p>
          </p:txBody>
        </p:sp>
        <p:sp>
          <p:nvSpPr>
            <p:cNvPr id="165896" name="Text Box 8"/>
            <p:cNvSpPr txBox="1">
              <a:spLocks noChangeArrowheads="1"/>
            </p:cNvSpPr>
            <p:nvPr/>
          </p:nvSpPr>
          <p:spPr bwMode="auto">
            <a:xfrm>
              <a:off x="5210" y="240"/>
              <a:ext cx="471" cy="365"/>
            </a:xfrm>
            <a:prstGeom prst="rect">
              <a:avLst/>
            </a:prstGeom>
            <a:noFill/>
            <a:ln w="9525">
              <a:noFill/>
              <a:miter lim="800000"/>
              <a:headEnd/>
              <a:tailEnd/>
            </a:ln>
            <a:effectLst/>
          </p:spPr>
          <p:txBody>
            <a:bodyPr wrap="none">
              <a:spAutoFit/>
            </a:bodyPr>
            <a:lstStyle/>
            <a:p>
              <a:r>
                <a:rPr lang="en-US" sz="3200">
                  <a:latin typeface="Arial" charset="0"/>
                </a:rPr>
                <a:t>Mg</a:t>
              </a:r>
            </a:p>
          </p:txBody>
        </p:sp>
        <p:sp>
          <p:nvSpPr>
            <p:cNvPr id="165897" name="Text Box 9"/>
            <p:cNvSpPr txBox="1">
              <a:spLocks noChangeArrowheads="1"/>
            </p:cNvSpPr>
            <p:nvPr/>
          </p:nvSpPr>
          <p:spPr bwMode="auto">
            <a:xfrm>
              <a:off x="5166" y="538"/>
              <a:ext cx="457" cy="192"/>
            </a:xfrm>
            <a:prstGeom prst="rect">
              <a:avLst/>
            </a:prstGeom>
            <a:noFill/>
            <a:ln w="9525">
              <a:noFill/>
              <a:miter lim="800000"/>
              <a:headEnd/>
              <a:tailEnd/>
            </a:ln>
            <a:effectLst/>
          </p:spPr>
          <p:txBody>
            <a:bodyPr wrap="none">
              <a:spAutoFit/>
            </a:bodyPr>
            <a:lstStyle/>
            <a:p>
              <a:r>
                <a:rPr lang="en-US" sz="1400" b="1">
                  <a:solidFill>
                    <a:srgbClr val="FF0000"/>
                  </a:solidFill>
                  <a:latin typeface="Arial" charset="0"/>
                </a:rPr>
                <a:t>24.305</a:t>
              </a:r>
            </a:p>
          </p:txBody>
        </p:sp>
        <p:sp>
          <p:nvSpPr>
            <p:cNvPr id="165898" name="Text Box 10"/>
            <p:cNvSpPr txBox="1">
              <a:spLocks noChangeArrowheads="1"/>
            </p:cNvSpPr>
            <p:nvPr/>
          </p:nvSpPr>
          <p:spPr bwMode="auto">
            <a:xfrm>
              <a:off x="5424" y="96"/>
              <a:ext cx="276" cy="231"/>
            </a:xfrm>
            <a:prstGeom prst="rect">
              <a:avLst/>
            </a:prstGeom>
            <a:noFill/>
            <a:ln w="9525">
              <a:noFill/>
              <a:miter lim="800000"/>
              <a:headEnd/>
              <a:tailEnd/>
            </a:ln>
            <a:effectLst/>
          </p:spPr>
          <p:txBody>
            <a:bodyPr wrap="none">
              <a:spAutoFit/>
            </a:bodyPr>
            <a:lstStyle/>
            <a:p>
              <a:r>
                <a:rPr lang="en-US" sz="1800">
                  <a:solidFill>
                    <a:schemeClr val="accent2"/>
                  </a:solidFill>
                  <a:latin typeface="Arial" charset="0"/>
                </a:rPr>
                <a:t>12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0-#ppt_w/2"/>
                                          </p:val>
                                        </p:tav>
                                        <p:tav tm="100000">
                                          <p:val>
                                            <p:strVal val="#ppt_x"/>
                                          </p:val>
                                        </p:tav>
                                      </p:tavLst>
                                    </p:anim>
                                    <p:anim calcmode="lin" valueType="num">
                                      <p:cBhvr additive="base">
                                        <p:cTn id="8" dur="500" fill="hold"/>
                                        <p:tgtEl>
                                          <p:spTgt spid="1658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85800" y="304800"/>
            <a:ext cx="7772400" cy="1143000"/>
          </a:xfrm>
        </p:spPr>
        <p:txBody>
          <a:bodyPr/>
          <a:lstStyle/>
          <a:p>
            <a:r>
              <a:rPr lang="en-US">
                <a:solidFill>
                  <a:schemeClr val="bg1"/>
                </a:solidFill>
              </a:rPr>
              <a:t>Potassium Metal in Water</a:t>
            </a:r>
          </a:p>
        </p:txBody>
      </p:sp>
      <p:pic>
        <p:nvPicPr>
          <p:cNvPr id="167939" name="Picture 3" descr="potassium metal in water"/>
          <p:cNvPicPr>
            <a:picLocks noChangeAspect="1" noChangeArrowheads="1"/>
          </p:cNvPicPr>
          <p:nvPr/>
        </p:nvPicPr>
        <p:blipFill>
          <a:blip r:embed="rId3"/>
          <a:srcRect l="1988" t="1497"/>
          <a:stretch>
            <a:fillRect/>
          </a:stretch>
        </p:blipFill>
        <p:spPr bwMode="auto">
          <a:xfrm>
            <a:off x="2363788" y="1292225"/>
            <a:ext cx="4506912" cy="5413375"/>
          </a:xfrm>
          <a:prstGeom prst="rect">
            <a:avLst/>
          </a:prstGeom>
          <a:noFill/>
        </p:spPr>
      </p:pic>
      <p:sp>
        <p:nvSpPr>
          <p:cNvPr id="167940" name="Rectangle 4"/>
          <p:cNvSpPr>
            <a:spLocks noChangeArrowheads="1"/>
          </p:cNvSpPr>
          <p:nvPr/>
        </p:nvSpPr>
        <p:spPr bwMode="auto">
          <a:xfrm>
            <a:off x="76200" y="6567488"/>
            <a:ext cx="2011363" cy="214312"/>
          </a:xfrm>
          <a:prstGeom prst="rect">
            <a:avLst/>
          </a:prstGeom>
          <a:noFill/>
          <a:ln w="9525">
            <a:noFill/>
            <a:miter lim="800000"/>
            <a:headEnd/>
            <a:tailEnd/>
          </a:ln>
          <a:effectLst/>
        </p:spPr>
        <p:txBody>
          <a:bodyPr wrap="none">
            <a:spAutoFit/>
          </a:bodyPr>
          <a:lstStyle/>
          <a:p>
            <a:r>
              <a:rPr lang="en-US" sz="800">
                <a:solidFill>
                  <a:schemeClr val="bg1"/>
                </a:solidFill>
                <a:latin typeface="Arial" charset="0"/>
              </a:rPr>
              <a:t>Newmark, </a:t>
            </a:r>
            <a:r>
              <a:rPr lang="en-US" sz="800" u="sng">
                <a:solidFill>
                  <a:schemeClr val="bg1"/>
                </a:solidFill>
                <a:latin typeface="Arial" charset="0"/>
              </a:rPr>
              <a:t>CHEMISTRY</a:t>
            </a:r>
            <a:r>
              <a:rPr lang="en-US" sz="800">
                <a:solidFill>
                  <a:schemeClr val="bg1"/>
                </a:solidFill>
                <a:latin typeface="Arial" charset="0"/>
              </a:rPr>
              <a:t>, 1993,  page 25</a:t>
            </a:r>
          </a:p>
        </p:txBody>
      </p:sp>
      <p:sp>
        <p:nvSpPr>
          <p:cNvPr id="167941" name="AutoShape 5">
            <a:hlinkClick r:id="rId4" action="ppaction://hlinksldjump" highlightClick="1"/>
          </p:cNvPr>
          <p:cNvSpPr>
            <a:spLocks noChangeArrowheads="1"/>
          </p:cNvSpPr>
          <p:nvPr/>
        </p:nvSpPr>
        <p:spPr bwMode="auto">
          <a:xfrm>
            <a:off x="0" y="6119813"/>
            <a:ext cx="609600" cy="357187"/>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1295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43" name="Rectangle 3"/>
          <p:cNvSpPr>
            <a:spLocks noChangeArrowheads="1"/>
          </p:cNvSpPr>
          <p:nvPr/>
        </p:nvSpPr>
        <p:spPr bwMode="auto">
          <a:xfrm>
            <a:off x="7772400" y="1447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66244" name="Rectangle 4"/>
          <p:cNvSpPr>
            <a:spLocks noChangeArrowheads="1"/>
          </p:cNvSpPr>
          <p:nvPr/>
        </p:nvSpPr>
        <p:spPr bwMode="auto">
          <a:xfrm>
            <a:off x="6248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45" name="Rectangle 5"/>
          <p:cNvSpPr>
            <a:spLocks noChangeArrowheads="1"/>
          </p:cNvSpPr>
          <p:nvPr/>
        </p:nvSpPr>
        <p:spPr bwMode="auto">
          <a:xfrm>
            <a:off x="6629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46" name="Rectangle 6"/>
          <p:cNvSpPr>
            <a:spLocks noChangeArrowheads="1"/>
          </p:cNvSpPr>
          <p:nvPr/>
        </p:nvSpPr>
        <p:spPr bwMode="auto">
          <a:xfrm>
            <a:off x="7010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47" name="Rectangle 7"/>
          <p:cNvSpPr>
            <a:spLocks noChangeArrowheads="1"/>
          </p:cNvSpPr>
          <p:nvPr/>
        </p:nvSpPr>
        <p:spPr bwMode="auto">
          <a:xfrm>
            <a:off x="7391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48" name="Rectangle 8"/>
          <p:cNvSpPr>
            <a:spLocks noChangeArrowheads="1"/>
          </p:cNvSpPr>
          <p:nvPr/>
        </p:nvSpPr>
        <p:spPr bwMode="auto">
          <a:xfrm>
            <a:off x="7772400" y="19812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66249" name="Rectangle 9"/>
          <p:cNvSpPr>
            <a:spLocks noChangeArrowheads="1"/>
          </p:cNvSpPr>
          <p:nvPr/>
        </p:nvSpPr>
        <p:spPr bwMode="auto">
          <a:xfrm>
            <a:off x="1295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50" name="Rectangle 10"/>
          <p:cNvSpPr>
            <a:spLocks noChangeArrowheads="1"/>
          </p:cNvSpPr>
          <p:nvPr/>
        </p:nvSpPr>
        <p:spPr bwMode="auto">
          <a:xfrm>
            <a:off x="5867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51" name="Rectangle 11"/>
          <p:cNvSpPr>
            <a:spLocks noChangeArrowheads="1"/>
          </p:cNvSpPr>
          <p:nvPr/>
        </p:nvSpPr>
        <p:spPr bwMode="auto">
          <a:xfrm>
            <a:off x="1676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52" name="Rectangle 12"/>
          <p:cNvSpPr>
            <a:spLocks noChangeArrowheads="1"/>
          </p:cNvSpPr>
          <p:nvPr/>
        </p:nvSpPr>
        <p:spPr bwMode="auto">
          <a:xfrm>
            <a:off x="1295400" y="1447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53" name="Rectangle 13"/>
          <p:cNvSpPr>
            <a:spLocks noChangeArrowheads="1"/>
          </p:cNvSpPr>
          <p:nvPr/>
        </p:nvSpPr>
        <p:spPr bwMode="auto">
          <a:xfrm>
            <a:off x="5867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54" name="Rectangle 14"/>
          <p:cNvSpPr>
            <a:spLocks noChangeArrowheads="1"/>
          </p:cNvSpPr>
          <p:nvPr/>
        </p:nvSpPr>
        <p:spPr bwMode="auto">
          <a:xfrm>
            <a:off x="6248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55" name="Rectangle 15"/>
          <p:cNvSpPr>
            <a:spLocks noChangeArrowheads="1"/>
          </p:cNvSpPr>
          <p:nvPr/>
        </p:nvSpPr>
        <p:spPr bwMode="auto">
          <a:xfrm>
            <a:off x="6629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56" name="Rectangle 16"/>
          <p:cNvSpPr>
            <a:spLocks noChangeArrowheads="1"/>
          </p:cNvSpPr>
          <p:nvPr/>
        </p:nvSpPr>
        <p:spPr bwMode="auto">
          <a:xfrm>
            <a:off x="7010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57" name="Rectangle 17"/>
          <p:cNvSpPr>
            <a:spLocks noChangeArrowheads="1"/>
          </p:cNvSpPr>
          <p:nvPr/>
        </p:nvSpPr>
        <p:spPr bwMode="auto">
          <a:xfrm>
            <a:off x="7391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58" name="Rectangle 18"/>
          <p:cNvSpPr>
            <a:spLocks noChangeArrowheads="1"/>
          </p:cNvSpPr>
          <p:nvPr/>
        </p:nvSpPr>
        <p:spPr bwMode="auto">
          <a:xfrm>
            <a:off x="7772400" y="25146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66259" name="Rectangle 19"/>
          <p:cNvSpPr>
            <a:spLocks noChangeArrowheads="1"/>
          </p:cNvSpPr>
          <p:nvPr/>
        </p:nvSpPr>
        <p:spPr bwMode="auto">
          <a:xfrm>
            <a:off x="1295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60" name="Rectangle 20"/>
          <p:cNvSpPr>
            <a:spLocks noChangeArrowheads="1"/>
          </p:cNvSpPr>
          <p:nvPr/>
        </p:nvSpPr>
        <p:spPr bwMode="auto">
          <a:xfrm>
            <a:off x="167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61" name="Rectangle 21"/>
          <p:cNvSpPr>
            <a:spLocks noChangeArrowheads="1"/>
          </p:cNvSpPr>
          <p:nvPr/>
        </p:nvSpPr>
        <p:spPr bwMode="auto">
          <a:xfrm>
            <a:off x="205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62" name="Rectangle 22"/>
          <p:cNvSpPr>
            <a:spLocks noChangeArrowheads="1"/>
          </p:cNvSpPr>
          <p:nvPr/>
        </p:nvSpPr>
        <p:spPr bwMode="auto">
          <a:xfrm>
            <a:off x="243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63" name="Rectangle 23"/>
          <p:cNvSpPr>
            <a:spLocks noChangeArrowheads="1"/>
          </p:cNvSpPr>
          <p:nvPr/>
        </p:nvSpPr>
        <p:spPr bwMode="auto">
          <a:xfrm>
            <a:off x="281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64" name="Rectangle 24"/>
          <p:cNvSpPr>
            <a:spLocks noChangeArrowheads="1"/>
          </p:cNvSpPr>
          <p:nvPr/>
        </p:nvSpPr>
        <p:spPr bwMode="auto">
          <a:xfrm>
            <a:off x="320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65" name="Rectangle 25"/>
          <p:cNvSpPr>
            <a:spLocks noChangeArrowheads="1"/>
          </p:cNvSpPr>
          <p:nvPr/>
        </p:nvSpPr>
        <p:spPr bwMode="auto">
          <a:xfrm>
            <a:off x="358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66" name="Rectangle 26"/>
          <p:cNvSpPr>
            <a:spLocks noChangeArrowheads="1"/>
          </p:cNvSpPr>
          <p:nvPr/>
        </p:nvSpPr>
        <p:spPr bwMode="auto">
          <a:xfrm>
            <a:off x="3962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67" name="Rectangle 27"/>
          <p:cNvSpPr>
            <a:spLocks noChangeArrowheads="1"/>
          </p:cNvSpPr>
          <p:nvPr/>
        </p:nvSpPr>
        <p:spPr bwMode="auto">
          <a:xfrm>
            <a:off x="4343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68" name="Rectangle 28"/>
          <p:cNvSpPr>
            <a:spLocks noChangeArrowheads="1"/>
          </p:cNvSpPr>
          <p:nvPr/>
        </p:nvSpPr>
        <p:spPr bwMode="auto">
          <a:xfrm>
            <a:off x="4724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69" name="Rectangle 29"/>
          <p:cNvSpPr>
            <a:spLocks noChangeArrowheads="1"/>
          </p:cNvSpPr>
          <p:nvPr/>
        </p:nvSpPr>
        <p:spPr bwMode="auto">
          <a:xfrm>
            <a:off x="5105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70" name="Rectangle 30"/>
          <p:cNvSpPr>
            <a:spLocks noChangeArrowheads="1"/>
          </p:cNvSpPr>
          <p:nvPr/>
        </p:nvSpPr>
        <p:spPr bwMode="auto">
          <a:xfrm>
            <a:off x="548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71" name="Rectangle 31"/>
          <p:cNvSpPr>
            <a:spLocks noChangeArrowheads="1"/>
          </p:cNvSpPr>
          <p:nvPr/>
        </p:nvSpPr>
        <p:spPr bwMode="auto">
          <a:xfrm>
            <a:off x="586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72" name="Rectangle 32"/>
          <p:cNvSpPr>
            <a:spLocks noChangeArrowheads="1"/>
          </p:cNvSpPr>
          <p:nvPr/>
        </p:nvSpPr>
        <p:spPr bwMode="auto">
          <a:xfrm>
            <a:off x="624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73" name="Rectangle 33"/>
          <p:cNvSpPr>
            <a:spLocks noChangeArrowheads="1"/>
          </p:cNvSpPr>
          <p:nvPr/>
        </p:nvSpPr>
        <p:spPr bwMode="auto">
          <a:xfrm>
            <a:off x="662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74" name="Rectangle 34"/>
          <p:cNvSpPr>
            <a:spLocks noChangeArrowheads="1"/>
          </p:cNvSpPr>
          <p:nvPr/>
        </p:nvSpPr>
        <p:spPr bwMode="auto">
          <a:xfrm>
            <a:off x="701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75" name="Rectangle 35"/>
          <p:cNvSpPr>
            <a:spLocks noChangeArrowheads="1"/>
          </p:cNvSpPr>
          <p:nvPr/>
        </p:nvSpPr>
        <p:spPr bwMode="auto">
          <a:xfrm>
            <a:off x="739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76" name="Rectangle 36"/>
          <p:cNvSpPr>
            <a:spLocks noChangeArrowheads="1"/>
          </p:cNvSpPr>
          <p:nvPr/>
        </p:nvSpPr>
        <p:spPr bwMode="auto">
          <a:xfrm>
            <a:off x="7772400" y="30480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66277" name="Rectangle 37"/>
          <p:cNvSpPr>
            <a:spLocks noChangeArrowheads="1"/>
          </p:cNvSpPr>
          <p:nvPr/>
        </p:nvSpPr>
        <p:spPr bwMode="auto">
          <a:xfrm>
            <a:off x="1295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78" name="Rectangle 38"/>
          <p:cNvSpPr>
            <a:spLocks noChangeArrowheads="1"/>
          </p:cNvSpPr>
          <p:nvPr/>
        </p:nvSpPr>
        <p:spPr bwMode="auto">
          <a:xfrm>
            <a:off x="1676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79" name="Rectangle 39"/>
          <p:cNvSpPr>
            <a:spLocks noChangeArrowheads="1"/>
          </p:cNvSpPr>
          <p:nvPr/>
        </p:nvSpPr>
        <p:spPr bwMode="auto">
          <a:xfrm>
            <a:off x="205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80" name="Rectangle 40"/>
          <p:cNvSpPr>
            <a:spLocks noChangeArrowheads="1"/>
          </p:cNvSpPr>
          <p:nvPr/>
        </p:nvSpPr>
        <p:spPr bwMode="auto">
          <a:xfrm>
            <a:off x="243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81" name="Rectangle 41"/>
          <p:cNvSpPr>
            <a:spLocks noChangeArrowheads="1"/>
          </p:cNvSpPr>
          <p:nvPr/>
        </p:nvSpPr>
        <p:spPr bwMode="auto">
          <a:xfrm>
            <a:off x="2819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82" name="Rectangle 42"/>
          <p:cNvSpPr>
            <a:spLocks noChangeArrowheads="1"/>
          </p:cNvSpPr>
          <p:nvPr/>
        </p:nvSpPr>
        <p:spPr bwMode="auto">
          <a:xfrm>
            <a:off x="3200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83" name="Rectangle 43"/>
          <p:cNvSpPr>
            <a:spLocks noChangeArrowheads="1"/>
          </p:cNvSpPr>
          <p:nvPr/>
        </p:nvSpPr>
        <p:spPr bwMode="auto">
          <a:xfrm>
            <a:off x="3581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84" name="Rectangle 44"/>
          <p:cNvSpPr>
            <a:spLocks noChangeArrowheads="1"/>
          </p:cNvSpPr>
          <p:nvPr/>
        </p:nvSpPr>
        <p:spPr bwMode="auto">
          <a:xfrm>
            <a:off x="3962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85" name="Rectangle 45"/>
          <p:cNvSpPr>
            <a:spLocks noChangeArrowheads="1"/>
          </p:cNvSpPr>
          <p:nvPr/>
        </p:nvSpPr>
        <p:spPr bwMode="auto">
          <a:xfrm>
            <a:off x="4343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86" name="Rectangle 46"/>
          <p:cNvSpPr>
            <a:spLocks noChangeArrowheads="1"/>
          </p:cNvSpPr>
          <p:nvPr/>
        </p:nvSpPr>
        <p:spPr bwMode="auto">
          <a:xfrm>
            <a:off x="4724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87" name="Rectangle 47"/>
          <p:cNvSpPr>
            <a:spLocks noChangeArrowheads="1"/>
          </p:cNvSpPr>
          <p:nvPr/>
        </p:nvSpPr>
        <p:spPr bwMode="auto">
          <a:xfrm>
            <a:off x="5105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88" name="Rectangle 48"/>
          <p:cNvSpPr>
            <a:spLocks noChangeArrowheads="1"/>
          </p:cNvSpPr>
          <p:nvPr/>
        </p:nvSpPr>
        <p:spPr bwMode="auto">
          <a:xfrm>
            <a:off x="5486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89" name="Rectangle 49"/>
          <p:cNvSpPr>
            <a:spLocks noChangeArrowheads="1"/>
          </p:cNvSpPr>
          <p:nvPr/>
        </p:nvSpPr>
        <p:spPr bwMode="auto">
          <a:xfrm>
            <a:off x="586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90" name="Rectangle 50"/>
          <p:cNvSpPr>
            <a:spLocks noChangeArrowheads="1"/>
          </p:cNvSpPr>
          <p:nvPr/>
        </p:nvSpPr>
        <p:spPr bwMode="auto">
          <a:xfrm>
            <a:off x="624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91" name="Rectangle 51"/>
          <p:cNvSpPr>
            <a:spLocks noChangeArrowheads="1"/>
          </p:cNvSpPr>
          <p:nvPr/>
        </p:nvSpPr>
        <p:spPr bwMode="auto">
          <a:xfrm>
            <a:off x="6629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92" name="Rectangle 52"/>
          <p:cNvSpPr>
            <a:spLocks noChangeArrowheads="1"/>
          </p:cNvSpPr>
          <p:nvPr/>
        </p:nvSpPr>
        <p:spPr bwMode="auto">
          <a:xfrm>
            <a:off x="7010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93" name="Rectangle 53"/>
          <p:cNvSpPr>
            <a:spLocks noChangeArrowheads="1"/>
          </p:cNvSpPr>
          <p:nvPr/>
        </p:nvSpPr>
        <p:spPr bwMode="auto">
          <a:xfrm>
            <a:off x="7391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94" name="Rectangle 54"/>
          <p:cNvSpPr>
            <a:spLocks noChangeArrowheads="1"/>
          </p:cNvSpPr>
          <p:nvPr/>
        </p:nvSpPr>
        <p:spPr bwMode="auto">
          <a:xfrm>
            <a:off x="7772400" y="35814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66295" name="Rectangle 55"/>
          <p:cNvSpPr>
            <a:spLocks noChangeArrowheads="1"/>
          </p:cNvSpPr>
          <p:nvPr/>
        </p:nvSpPr>
        <p:spPr bwMode="auto">
          <a:xfrm>
            <a:off x="1295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96" name="Rectangle 56"/>
          <p:cNvSpPr>
            <a:spLocks noChangeArrowheads="1"/>
          </p:cNvSpPr>
          <p:nvPr/>
        </p:nvSpPr>
        <p:spPr bwMode="auto">
          <a:xfrm>
            <a:off x="1676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97" name="Rectangle 57"/>
          <p:cNvSpPr>
            <a:spLocks noChangeArrowheads="1"/>
          </p:cNvSpPr>
          <p:nvPr/>
        </p:nvSpPr>
        <p:spPr bwMode="auto">
          <a:xfrm>
            <a:off x="2438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98" name="Rectangle 58"/>
          <p:cNvSpPr>
            <a:spLocks noChangeArrowheads="1"/>
          </p:cNvSpPr>
          <p:nvPr/>
        </p:nvSpPr>
        <p:spPr bwMode="auto">
          <a:xfrm>
            <a:off x="2819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299" name="Rectangle 59"/>
          <p:cNvSpPr>
            <a:spLocks noChangeArrowheads="1"/>
          </p:cNvSpPr>
          <p:nvPr/>
        </p:nvSpPr>
        <p:spPr bwMode="auto">
          <a:xfrm>
            <a:off x="3200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00" name="Rectangle 60"/>
          <p:cNvSpPr>
            <a:spLocks noChangeArrowheads="1"/>
          </p:cNvSpPr>
          <p:nvPr/>
        </p:nvSpPr>
        <p:spPr bwMode="auto">
          <a:xfrm>
            <a:off x="3581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01" name="Rectangle 61"/>
          <p:cNvSpPr>
            <a:spLocks noChangeArrowheads="1"/>
          </p:cNvSpPr>
          <p:nvPr/>
        </p:nvSpPr>
        <p:spPr bwMode="auto">
          <a:xfrm>
            <a:off x="3962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02" name="Rectangle 62"/>
          <p:cNvSpPr>
            <a:spLocks noChangeArrowheads="1"/>
          </p:cNvSpPr>
          <p:nvPr/>
        </p:nvSpPr>
        <p:spPr bwMode="auto">
          <a:xfrm>
            <a:off x="4343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03" name="Rectangle 63"/>
          <p:cNvSpPr>
            <a:spLocks noChangeArrowheads="1"/>
          </p:cNvSpPr>
          <p:nvPr/>
        </p:nvSpPr>
        <p:spPr bwMode="auto">
          <a:xfrm>
            <a:off x="4724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04" name="Rectangle 64"/>
          <p:cNvSpPr>
            <a:spLocks noChangeArrowheads="1"/>
          </p:cNvSpPr>
          <p:nvPr/>
        </p:nvSpPr>
        <p:spPr bwMode="auto">
          <a:xfrm>
            <a:off x="5105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05" name="Rectangle 65"/>
          <p:cNvSpPr>
            <a:spLocks noChangeArrowheads="1"/>
          </p:cNvSpPr>
          <p:nvPr/>
        </p:nvSpPr>
        <p:spPr bwMode="auto">
          <a:xfrm>
            <a:off x="5486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06" name="Rectangle 66"/>
          <p:cNvSpPr>
            <a:spLocks noChangeArrowheads="1"/>
          </p:cNvSpPr>
          <p:nvPr/>
        </p:nvSpPr>
        <p:spPr bwMode="auto">
          <a:xfrm>
            <a:off x="5867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07" name="Rectangle 67"/>
          <p:cNvSpPr>
            <a:spLocks noChangeArrowheads="1"/>
          </p:cNvSpPr>
          <p:nvPr/>
        </p:nvSpPr>
        <p:spPr bwMode="auto">
          <a:xfrm>
            <a:off x="6248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08" name="Rectangle 68"/>
          <p:cNvSpPr>
            <a:spLocks noChangeArrowheads="1"/>
          </p:cNvSpPr>
          <p:nvPr/>
        </p:nvSpPr>
        <p:spPr bwMode="auto">
          <a:xfrm>
            <a:off x="6629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09" name="Rectangle 69"/>
          <p:cNvSpPr>
            <a:spLocks noChangeArrowheads="1"/>
          </p:cNvSpPr>
          <p:nvPr/>
        </p:nvSpPr>
        <p:spPr bwMode="auto">
          <a:xfrm>
            <a:off x="7010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10" name="Rectangle 70"/>
          <p:cNvSpPr>
            <a:spLocks noChangeArrowheads="1"/>
          </p:cNvSpPr>
          <p:nvPr/>
        </p:nvSpPr>
        <p:spPr bwMode="auto">
          <a:xfrm>
            <a:off x="7391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11" name="Rectangle 71"/>
          <p:cNvSpPr>
            <a:spLocks noChangeArrowheads="1"/>
          </p:cNvSpPr>
          <p:nvPr/>
        </p:nvSpPr>
        <p:spPr bwMode="auto">
          <a:xfrm>
            <a:off x="7772400" y="4114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66312" name="Rectangle 72"/>
          <p:cNvSpPr>
            <a:spLocks noChangeArrowheads="1"/>
          </p:cNvSpPr>
          <p:nvPr/>
        </p:nvSpPr>
        <p:spPr bwMode="auto">
          <a:xfrm>
            <a:off x="1676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66313" name="Rectangle 73"/>
          <p:cNvSpPr>
            <a:spLocks noChangeArrowheads="1"/>
          </p:cNvSpPr>
          <p:nvPr/>
        </p:nvSpPr>
        <p:spPr bwMode="auto">
          <a:xfrm>
            <a:off x="3200400" y="1524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66314" name="Text Box 74"/>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66315" name="Text Box 75"/>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66316" name="Text Box 76"/>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66317" name="Text Box 77"/>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66318" name="Text Box 78"/>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66319" name="Text Box 79"/>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66320" name="Rectangle 80"/>
          <p:cNvSpPr>
            <a:spLocks noChangeArrowheads="1"/>
          </p:cNvSpPr>
          <p:nvPr/>
        </p:nvSpPr>
        <p:spPr bwMode="auto">
          <a:xfrm>
            <a:off x="1295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r>
              <a:rPr lang="en-US" sz="1000" baseline="30000">
                <a:latin typeface="Arial" charset="0"/>
              </a:rPr>
              <a:t>180.5</a:t>
            </a:r>
          </a:p>
        </p:txBody>
      </p:sp>
      <p:sp>
        <p:nvSpPr>
          <p:cNvPr id="266321" name="Rectangle 81"/>
          <p:cNvSpPr>
            <a:spLocks noChangeArrowheads="1"/>
          </p:cNvSpPr>
          <p:nvPr/>
        </p:nvSpPr>
        <p:spPr bwMode="auto">
          <a:xfrm>
            <a:off x="7772400" y="14478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He</a:t>
            </a:r>
            <a:endParaRPr lang="en-US" sz="1000">
              <a:latin typeface="Arial" charset="0"/>
            </a:endParaRPr>
          </a:p>
          <a:p>
            <a:pPr algn="ctr"/>
            <a:endParaRPr lang="en-US" sz="1000">
              <a:latin typeface="Arial" charset="0"/>
            </a:endParaRPr>
          </a:p>
          <a:p>
            <a:pPr algn="ctr"/>
            <a:r>
              <a:rPr lang="en-US" sz="1000">
                <a:latin typeface="Arial" charset="0"/>
              </a:rPr>
              <a:t>-269.7</a:t>
            </a:r>
            <a:endParaRPr lang="en-US" sz="1000" baseline="30000">
              <a:latin typeface="Arial" charset="0"/>
            </a:endParaRPr>
          </a:p>
        </p:txBody>
      </p:sp>
      <p:sp>
        <p:nvSpPr>
          <p:cNvPr id="266322" name="Rectangle 82"/>
          <p:cNvSpPr>
            <a:spLocks noChangeArrowheads="1"/>
          </p:cNvSpPr>
          <p:nvPr/>
        </p:nvSpPr>
        <p:spPr bwMode="auto">
          <a:xfrm>
            <a:off x="6248400" y="1981200"/>
            <a:ext cx="381000" cy="533400"/>
          </a:xfrm>
          <a:prstGeom prst="rect">
            <a:avLst/>
          </a:prstGeom>
          <a:solidFill>
            <a:srgbClr val="BA7C3E"/>
          </a:solid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r>
              <a:rPr lang="en-US" sz="1000">
                <a:latin typeface="Arial" charset="0"/>
              </a:rPr>
              <a:t>4100</a:t>
            </a:r>
            <a:endParaRPr lang="en-US" sz="1000" baseline="30000">
              <a:latin typeface="Arial" charset="0"/>
            </a:endParaRPr>
          </a:p>
        </p:txBody>
      </p:sp>
      <p:sp>
        <p:nvSpPr>
          <p:cNvPr id="266323" name="Rectangle 83"/>
          <p:cNvSpPr>
            <a:spLocks noChangeArrowheads="1"/>
          </p:cNvSpPr>
          <p:nvPr/>
        </p:nvSpPr>
        <p:spPr bwMode="auto">
          <a:xfrm>
            <a:off x="6629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r>
              <a:rPr lang="en-US" sz="1000">
                <a:latin typeface="Arial" charset="0"/>
              </a:rPr>
              <a:t>-210.1</a:t>
            </a:r>
            <a:endParaRPr lang="en-US" sz="1000" baseline="30000">
              <a:latin typeface="Arial" charset="0"/>
            </a:endParaRPr>
          </a:p>
        </p:txBody>
      </p:sp>
      <p:sp>
        <p:nvSpPr>
          <p:cNvPr id="266324" name="Rectangle 84"/>
          <p:cNvSpPr>
            <a:spLocks noChangeArrowheads="1"/>
          </p:cNvSpPr>
          <p:nvPr/>
        </p:nvSpPr>
        <p:spPr bwMode="auto">
          <a:xfrm>
            <a:off x="7010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r>
              <a:rPr lang="en-US" sz="1000">
                <a:latin typeface="Arial" charset="0"/>
              </a:rPr>
              <a:t>-218.8</a:t>
            </a:r>
            <a:endParaRPr lang="en-US" sz="1000" baseline="30000">
              <a:latin typeface="Arial" charset="0"/>
            </a:endParaRPr>
          </a:p>
        </p:txBody>
      </p:sp>
      <p:sp>
        <p:nvSpPr>
          <p:cNvPr id="266325" name="Rectangle 85"/>
          <p:cNvSpPr>
            <a:spLocks noChangeArrowheads="1"/>
          </p:cNvSpPr>
          <p:nvPr/>
        </p:nvSpPr>
        <p:spPr bwMode="auto">
          <a:xfrm>
            <a:off x="7391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r>
              <a:rPr lang="en-US" sz="1000">
                <a:latin typeface="Arial" charset="0"/>
              </a:rPr>
              <a:t>-219.6</a:t>
            </a:r>
            <a:endParaRPr lang="en-US" sz="1000" baseline="30000">
              <a:latin typeface="Arial" charset="0"/>
            </a:endParaRPr>
          </a:p>
        </p:txBody>
      </p:sp>
      <p:sp>
        <p:nvSpPr>
          <p:cNvPr id="266326" name="Rectangle 86"/>
          <p:cNvSpPr>
            <a:spLocks noChangeArrowheads="1"/>
          </p:cNvSpPr>
          <p:nvPr/>
        </p:nvSpPr>
        <p:spPr bwMode="auto">
          <a:xfrm>
            <a:off x="7772400" y="19812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Ne</a:t>
            </a:r>
            <a:endParaRPr lang="en-US" sz="1000">
              <a:latin typeface="Arial" charset="0"/>
            </a:endParaRPr>
          </a:p>
          <a:p>
            <a:pPr algn="ctr"/>
            <a:endParaRPr lang="en-US" sz="1000">
              <a:latin typeface="Arial" charset="0"/>
            </a:endParaRPr>
          </a:p>
          <a:p>
            <a:pPr algn="ctr"/>
            <a:r>
              <a:rPr lang="en-US" sz="1000">
                <a:latin typeface="Arial" charset="0"/>
              </a:rPr>
              <a:t>-248.6</a:t>
            </a:r>
            <a:endParaRPr lang="en-US" sz="1000" baseline="30000">
              <a:latin typeface="Arial" charset="0"/>
            </a:endParaRPr>
          </a:p>
        </p:txBody>
      </p:sp>
      <p:sp>
        <p:nvSpPr>
          <p:cNvPr id="266327" name="Rectangle 87"/>
          <p:cNvSpPr>
            <a:spLocks noChangeArrowheads="1"/>
          </p:cNvSpPr>
          <p:nvPr/>
        </p:nvSpPr>
        <p:spPr bwMode="auto">
          <a:xfrm>
            <a:off x="1295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r>
              <a:rPr lang="en-US" sz="1000">
                <a:latin typeface="Arial" charset="0"/>
              </a:rPr>
              <a:t>98</a:t>
            </a:r>
            <a:endParaRPr lang="en-US" sz="1000" baseline="30000">
              <a:latin typeface="Arial" charset="0"/>
            </a:endParaRPr>
          </a:p>
        </p:txBody>
      </p:sp>
      <p:sp>
        <p:nvSpPr>
          <p:cNvPr id="266328" name="Rectangle 88"/>
          <p:cNvSpPr>
            <a:spLocks noChangeArrowheads="1"/>
          </p:cNvSpPr>
          <p:nvPr/>
        </p:nvSpPr>
        <p:spPr bwMode="auto">
          <a:xfrm>
            <a:off x="5867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r>
              <a:rPr lang="en-US" sz="1000">
                <a:latin typeface="Arial" charset="0"/>
              </a:rPr>
              <a:t>2027</a:t>
            </a:r>
            <a:endParaRPr lang="en-US" sz="1000" baseline="30000">
              <a:latin typeface="Arial" charset="0"/>
            </a:endParaRPr>
          </a:p>
        </p:txBody>
      </p:sp>
      <p:sp>
        <p:nvSpPr>
          <p:cNvPr id="266329" name="Rectangle 89"/>
          <p:cNvSpPr>
            <a:spLocks noChangeArrowheads="1"/>
          </p:cNvSpPr>
          <p:nvPr/>
        </p:nvSpPr>
        <p:spPr bwMode="auto">
          <a:xfrm>
            <a:off x="1676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Be</a:t>
            </a:r>
            <a:endParaRPr lang="en-US" sz="1000">
              <a:latin typeface="Arial" charset="0"/>
            </a:endParaRPr>
          </a:p>
          <a:p>
            <a:pPr algn="ctr"/>
            <a:endParaRPr lang="en-US" sz="1000">
              <a:latin typeface="Arial" charset="0"/>
            </a:endParaRPr>
          </a:p>
          <a:p>
            <a:pPr algn="ctr"/>
            <a:r>
              <a:rPr lang="en-US" sz="1000">
                <a:latin typeface="Arial" charset="0"/>
              </a:rPr>
              <a:t>1283</a:t>
            </a:r>
            <a:endParaRPr lang="en-US" sz="1000" baseline="30000">
              <a:latin typeface="Arial" charset="0"/>
            </a:endParaRPr>
          </a:p>
        </p:txBody>
      </p:sp>
      <p:sp>
        <p:nvSpPr>
          <p:cNvPr id="266330" name="Rectangle 90"/>
          <p:cNvSpPr>
            <a:spLocks noChangeArrowheads="1"/>
          </p:cNvSpPr>
          <p:nvPr/>
        </p:nvSpPr>
        <p:spPr bwMode="auto">
          <a:xfrm>
            <a:off x="1295400" y="1447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r>
              <a:rPr lang="en-US" sz="1000">
                <a:latin typeface="Arial" charset="0"/>
              </a:rPr>
              <a:t>-259.2</a:t>
            </a:r>
            <a:endParaRPr lang="en-US" sz="1000" baseline="30000">
              <a:latin typeface="Arial" charset="0"/>
            </a:endParaRPr>
          </a:p>
        </p:txBody>
      </p:sp>
      <p:sp>
        <p:nvSpPr>
          <p:cNvPr id="266331" name="Rectangle 91"/>
          <p:cNvSpPr>
            <a:spLocks noChangeArrowheads="1"/>
          </p:cNvSpPr>
          <p:nvPr/>
        </p:nvSpPr>
        <p:spPr bwMode="auto">
          <a:xfrm>
            <a:off x="5867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r>
              <a:rPr lang="en-US" sz="1000">
                <a:latin typeface="Arial" charset="0"/>
              </a:rPr>
              <a:t>660</a:t>
            </a:r>
            <a:endParaRPr lang="en-US" sz="1000" baseline="30000">
              <a:latin typeface="Arial" charset="0"/>
            </a:endParaRPr>
          </a:p>
        </p:txBody>
      </p:sp>
      <p:sp>
        <p:nvSpPr>
          <p:cNvPr id="266332" name="Rectangle 92"/>
          <p:cNvSpPr>
            <a:spLocks noChangeArrowheads="1"/>
          </p:cNvSpPr>
          <p:nvPr/>
        </p:nvSpPr>
        <p:spPr bwMode="auto">
          <a:xfrm>
            <a:off x="6248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r>
              <a:rPr lang="en-US" sz="1000">
                <a:latin typeface="Arial" charset="0"/>
              </a:rPr>
              <a:t>1423</a:t>
            </a:r>
            <a:endParaRPr lang="en-US" sz="1000" baseline="30000">
              <a:latin typeface="Arial" charset="0"/>
            </a:endParaRPr>
          </a:p>
        </p:txBody>
      </p:sp>
      <p:sp>
        <p:nvSpPr>
          <p:cNvPr id="266333" name="Rectangle 93"/>
          <p:cNvSpPr>
            <a:spLocks noChangeArrowheads="1"/>
          </p:cNvSpPr>
          <p:nvPr/>
        </p:nvSpPr>
        <p:spPr bwMode="auto">
          <a:xfrm>
            <a:off x="6629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r>
              <a:rPr lang="en-US" sz="1000">
                <a:latin typeface="Arial" charset="0"/>
              </a:rPr>
              <a:t>44.2</a:t>
            </a:r>
            <a:endParaRPr lang="en-US" sz="1000" baseline="30000">
              <a:latin typeface="Arial" charset="0"/>
            </a:endParaRPr>
          </a:p>
        </p:txBody>
      </p:sp>
      <p:sp>
        <p:nvSpPr>
          <p:cNvPr id="266334" name="Rectangle 94"/>
          <p:cNvSpPr>
            <a:spLocks noChangeArrowheads="1"/>
          </p:cNvSpPr>
          <p:nvPr/>
        </p:nvSpPr>
        <p:spPr bwMode="auto">
          <a:xfrm>
            <a:off x="7010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r>
              <a:rPr lang="en-US" sz="1000">
                <a:latin typeface="Arial" charset="0"/>
              </a:rPr>
              <a:t>119</a:t>
            </a:r>
            <a:endParaRPr lang="en-US" sz="1000" baseline="30000">
              <a:latin typeface="Arial" charset="0"/>
            </a:endParaRPr>
          </a:p>
        </p:txBody>
      </p:sp>
      <p:sp>
        <p:nvSpPr>
          <p:cNvPr id="266335" name="Rectangle 95"/>
          <p:cNvSpPr>
            <a:spLocks noChangeArrowheads="1"/>
          </p:cNvSpPr>
          <p:nvPr/>
        </p:nvSpPr>
        <p:spPr bwMode="auto">
          <a:xfrm>
            <a:off x="7391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r>
              <a:rPr lang="en-US" sz="1000">
                <a:latin typeface="Arial" charset="0"/>
              </a:rPr>
              <a:t>-101</a:t>
            </a:r>
            <a:endParaRPr lang="en-US" sz="1000" baseline="30000">
              <a:latin typeface="Arial" charset="0"/>
            </a:endParaRPr>
          </a:p>
        </p:txBody>
      </p:sp>
      <p:sp>
        <p:nvSpPr>
          <p:cNvPr id="266336" name="Rectangle 96"/>
          <p:cNvSpPr>
            <a:spLocks noChangeArrowheads="1"/>
          </p:cNvSpPr>
          <p:nvPr/>
        </p:nvSpPr>
        <p:spPr bwMode="auto">
          <a:xfrm>
            <a:off x="7772400" y="25146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Ar</a:t>
            </a:r>
            <a:endParaRPr lang="en-US" sz="1000">
              <a:latin typeface="Arial" charset="0"/>
            </a:endParaRPr>
          </a:p>
          <a:p>
            <a:pPr algn="ctr"/>
            <a:endParaRPr lang="en-US" sz="1000">
              <a:latin typeface="Arial" charset="0"/>
            </a:endParaRPr>
          </a:p>
          <a:p>
            <a:pPr algn="ctr"/>
            <a:r>
              <a:rPr lang="en-US" sz="1000">
                <a:latin typeface="Arial" charset="0"/>
              </a:rPr>
              <a:t>-189.6</a:t>
            </a:r>
            <a:endParaRPr lang="en-US" sz="1000" baseline="30000">
              <a:latin typeface="Arial" charset="0"/>
            </a:endParaRPr>
          </a:p>
        </p:txBody>
      </p:sp>
      <p:sp>
        <p:nvSpPr>
          <p:cNvPr id="266337" name="Rectangle 97"/>
          <p:cNvSpPr>
            <a:spLocks noChangeArrowheads="1"/>
          </p:cNvSpPr>
          <p:nvPr/>
        </p:nvSpPr>
        <p:spPr bwMode="auto">
          <a:xfrm>
            <a:off x="1295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baseline="30000">
              <a:latin typeface="Arial" charset="0"/>
            </a:endParaRPr>
          </a:p>
          <a:p>
            <a:pPr algn="ctr"/>
            <a:r>
              <a:rPr lang="en-US" sz="1000">
                <a:latin typeface="Arial" charset="0"/>
              </a:rPr>
              <a:t>63.2</a:t>
            </a:r>
          </a:p>
        </p:txBody>
      </p:sp>
      <p:sp>
        <p:nvSpPr>
          <p:cNvPr id="266338" name="Rectangle 98"/>
          <p:cNvSpPr>
            <a:spLocks noChangeArrowheads="1"/>
          </p:cNvSpPr>
          <p:nvPr/>
        </p:nvSpPr>
        <p:spPr bwMode="auto">
          <a:xfrm>
            <a:off x="167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r>
              <a:rPr lang="en-US" sz="1000">
                <a:latin typeface="Arial" charset="0"/>
              </a:rPr>
              <a:t>850</a:t>
            </a:r>
            <a:endParaRPr lang="en-US" sz="1000" baseline="30000">
              <a:latin typeface="Arial" charset="0"/>
            </a:endParaRPr>
          </a:p>
        </p:txBody>
      </p:sp>
      <p:sp>
        <p:nvSpPr>
          <p:cNvPr id="266339" name="Rectangle 99"/>
          <p:cNvSpPr>
            <a:spLocks noChangeArrowheads="1"/>
          </p:cNvSpPr>
          <p:nvPr/>
        </p:nvSpPr>
        <p:spPr bwMode="auto">
          <a:xfrm>
            <a:off x="205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r>
              <a:rPr lang="en-US" sz="1000">
                <a:latin typeface="Arial" charset="0"/>
              </a:rPr>
              <a:t>1423</a:t>
            </a:r>
            <a:endParaRPr lang="en-US" sz="1000" baseline="30000">
              <a:latin typeface="Arial" charset="0"/>
            </a:endParaRPr>
          </a:p>
        </p:txBody>
      </p:sp>
      <p:sp>
        <p:nvSpPr>
          <p:cNvPr id="266340" name="Rectangle 100"/>
          <p:cNvSpPr>
            <a:spLocks noChangeArrowheads="1"/>
          </p:cNvSpPr>
          <p:nvPr/>
        </p:nvSpPr>
        <p:spPr bwMode="auto">
          <a:xfrm>
            <a:off x="243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r>
              <a:rPr lang="en-US" sz="1000">
                <a:latin typeface="Arial" charset="0"/>
              </a:rPr>
              <a:t>1677</a:t>
            </a:r>
            <a:endParaRPr lang="en-US" sz="1000" baseline="30000">
              <a:latin typeface="Arial" charset="0"/>
            </a:endParaRPr>
          </a:p>
        </p:txBody>
      </p:sp>
      <p:sp>
        <p:nvSpPr>
          <p:cNvPr id="266341" name="Rectangle 101"/>
          <p:cNvSpPr>
            <a:spLocks noChangeArrowheads="1"/>
          </p:cNvSpPr>
          <p:nvPr/>
        </p:nvSpPr>
        <p:spPr bwMode="auto">
          <a:xfrm>
            <a:off x="281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r>
              <a:rPr lang="en-US" sz="1000">
                <a:latin typeface="Arial" charset="0"/>
              </a:rPr>
              <a:t>1917</a:t>
            </a:r>
            <a:endParaRPr lang="en-US" sz="1000" baseline="30000">
              <a:latin typeface="Arial" charset="0"/>
            </a:endParaRPr>
          </a:p>
        </p:txBody>
      </p:sp>
      <p:sp>
        <p:nvSpPr>
          <p:cNvPr id="266342" name="Rectangle 102"/>
          <p:cNvSpPr>
            <a:spLocks noChangeArrowheads="1"/>
          </p:cNvSpPr>
          <p:nvPr/>
        </p:nvSpPr>
        <p:spPr bwMode="auto">
          <a:xfrm>
            <a:off x="320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r>
              <a:rPr lang="en-US" sz="1000">
                <a:latin typeface="Arial" charset="0"/>
              </a:rPr>
              <a:t>1900</a:t>
            </a:r>
            <a:endParaRPr lang="en-US" sz="1000" baseline="30000">
              <a:latin typeface="Arial" charset="0"/>
            </a:endParaRPr>
          </a:p>
        </p:txBody>
      </p:sp>
      <p:sp>
        <p:nvSpPr>
          <p:cNvPr id="266343" name="Rectangle 103"/>
          <p:cNvSpPr>
            <a:spLocks noChangeArrowheads="1"/>
          </p:cNvSpPr>
          <p:nvPr/>
        </p:nvSpPr>
        <p:spPr bwMode="auto">
          <a:xfrm>
            <a:off x="358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r>
              <a:rPr lang="en-US" sz="1000">
                <a:latin typeface="Arial" charset="0"/>
              </a:rPr>
              <a:t>1244</a:t>
            </a:r>
            <a:endParaRPr lang="en-US" sz="1000" baseline="30000">
              <a:latin typeface="Arial" charset="0"/>
            </a:endParaRPr>
          </a:p>
        </p:txBody>
      </p:sp>
      <p:sp>
        <p:nvSpPr>
          <p:cNvPr id="266344" name="Rectangle 104"/>
          <p:cNvSpPr>
            <a:spLocks noChangeArrowheads="1"/>
          </p:cNvSpPr>
          <p:nvPr/>
        </p:nvSpPr>
        <p:spPr bwMode="auto">
          <a:xfrm>
            <a:off x="3962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Fe</a:t>
            </a:r>
            <a:endParaRPr lang="en-US" sz="1000">
              <a:latin typeface="Arial" charset="0"/>
            </a:endParaRPr>
          </a:p>
          <a:p>
            <a:pPr algn="ctr"/>
            <a:endParaRPr lang="en-US" sz="1000">
              <a:latin typeface="Arial" charset="0"/>
            </a:endParaRPr>
          </a:p>
          <a:p>
            <a:pPr algn="ctr"/>
            <a:r>
              <a:rPr lang="en-US" sz="1000">
                <a:latin typeface="Arial" charset="0"/>
              </a:rPr>
              <a:t>1539</a:t>
            </a:r>
            <a:endParaRPr lang="en-US" sz="1000" baseline="30000">
              <a:latin typeface="Arial" charset="0"/>
            </a:endParaRPr>
          </a:p>
        </p:txBody>
      </p:sp>
      <p:sp>
        <p:nvSpPr>
          <p:cNvPr id="266345" name="Rectangle 105"/>
          <p:cNvSpPr>
            <a:spLocks noChangeArrowheads="1"/>
          </p:cNvSpPr>
          <p:nvPr/>
        </p:nvSpPr>
        <p:spPr bwMode="auto">
          <a:xfrm>
            <a:off x="4343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r>
              <a:rPr lang="en-US" sz="1000">
                <a:latin typeface="Arial" charset="0"/>
              </a:rPr>
              <a:t>1495</a:t>
            </a:r>
            <a:endParaRPr lang="en-US" sz="1000" baseline="30000">
              <a:latin typeface="Arial" charset="0"/>
            </a:endParaRPr>
          </a:p>
        </p:txBody>
      </p:sp>
      <p:sp>
        <p:nvSpPr>
          <p:cNvPr id="266346" name="Rectangle 106"/>
          <p:cNvSpPr>
            <a:spLocks noChangeArrowheads="1"/>
          </p:cNvSpPr>
          <p:nvPr/>
        </p:nvSpPr>
        <p:spPr bwMode="auto">
          <a:xfrm>
            <a:off x="4724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r>
              <a:rPr lang="en-US" sz="1000">
                <a:latin typeface="Arial" charset="0"/>
              </a:rPr>
              <a:t>1455</a:t>
            </a:r>
            <a:endParaRPr lang="en-US" sz="1000" baseline="30000">
              <a:latin typeface="Arial" charset="0"/>
            </a:endParaRPr>
          </a:p>
        </p:txBody>
      </p:sp>
      <p:sp>
        <p:nvSpPr>
          <p:cNvPr id="266347" name="Rectangle 107"/>
          <p:cNvSpPr>
            <a:spLocks noChangeArrowheads="1"/>
          </p:cNvSpPr>
          <p:nvPr/>
        </p:nvSpPr>
        <p:spPr bwMode="auto">
          <a:xfrm>
            <a:off x="5105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r>
              <a:rPr lang="en-US" sz="1000">
                <a:latin typeface="Arial" charset="0"/>
              </a:rPr>
              <a:t>1083</a:t>
            </a:r>
            <a:endParaRPr lang="en-US" sz="1000" baseline="30000">
              <a:latin typeface="Arial" charset="0"/>
            </a:endParaRPr>
          </a:p>
        </p:txBody>
      </p:sp>
      <p:sp>
        <p:nvSpPr>
          <p:cNvPr id="266348" name="Rectangle 108"/>
          <p:cNvSpPr>
            <a:spLocks noChangeArrowheads="1"/>
          </p:cNvSpPr>
          <p:nvPr/>
        </p:nvSpPr>
        <p:spPr bwMode="auto">
          <a:xfrm>
            <a:off x="548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r>
              <a:rPr lang="en-US" sz="1000">
                <a:latin typeface="Arial" charset="0"/>
              </a:rPr>
              <a:t>420</a:t>
            </a:r>
            <a:endParaRPr lang="en-US" sz="1000" baseline="30000">
              <a:latin typeface="Arial" charset="0"/>
            </a:endParaRPr>
          </a:p>
        </p:txBody>
      </p:sp>
      <p:sp>
        <p:nvSpPr>
          <p:cNvPr id="266349" name="Rectangle 109"/>
          <p:cNvSpPr>
            <a:spLocks noChangeArrowheads="1"/>
          </p:cNvSpPr>
          <p:nvPr/>
        </p:nvSpPr>
        <p:spPr bwMode="auto">
          <a:xfrm>
            <a:off x="586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r>
              <a:rPr lang="en-US" sz="1000">
                <a:latin typeface="Arial" charset="0"/>
              </a:rPr>
              <a:t>29.78</a:t>
            </a:r>
            <a:endParaRPr lang="en-US" sz="1000" baseline="30000">
              <a:latin typeface="Arial" charset="0"/>
            </a:endParaRPr>
          </a:p>
        </p:txBody>
      </p:sp>
      <p:sp>
        <p:nvSpPr>
          <p:cNvPr id="266350" name="Rectangle 110"/>
          <p:cNvSpPr>
            <a:spLocks noChangeArrowheads="1"/>
          </p:cNvSpPr>
          <p:nvPr/>
        </p:nvSpPr>
        <p:spPr bwMode="auto">
          <a:xfrm>
            <a:off x="624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r>
              <a:rPr lang="en-US" sz="1000">
                <a:latin typeface="Arial" charset="0"/>
              </a:rPr>
              <a:t>960</a:t>
            </a:r>
            <a:endParaRPr lang="en-US" sz="1000" baseline="30000">
              <a:latin typeface="Arial" charset="0"/>
            </a:endParaRPr>
          </a:p>
        </p:txBody>
      </p:sp>
      <p:sp>
        <p:nvSpPr>
          <p:cNvPr id="266351" name="Rectangle 111"/>
          <p:cNvSpPr>
            <a:spLocks noChangeArrowheads="1"/>
          </p:cNvSpPr>
          <p:nvPr/>
        </p:nvSpPr>
        <p:spPr bwMode="auto">
          <a:xfrm>
            <a:off x="662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r>
              <a:rPr lang="en-US" sz="1000">
                <a:latin typeface="Arial" charset="0"/>
              </a:rPr>
              <a:t>817</a:t>
            </a:r>
            <a:endParaRPr lang="en-US" sz="1000" baseline="30000">
              <a:latin typeface="Arial" charset="0"/>
            </a:endParaRPr>
          </a:p>
        </p:txBody>
      </p:sp>
      <p:sp>
        <p:nvSpPr>
          <p:cNvPr id="266352" name="Rectangle 112"/>
          <p:cNvSpPr>
            <a:spLocks noChangeArrowheads="1"/>
          </p:cNvSpPr>
          <p:nvPr/>
        </p:nvSpPr>
        <p:spPr bwMode="auto">
          <a:xfrm>
            <a:off x="701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r>
              <a:rPr lang="en-US" sz="1000">
                <a:latin typeface="Arial" charset="0"/>
              </a:rPr>
              <a:t>217.4</a:t>
            </a:r>
            <a:endParaRPr lang="en-US" sz="1000" baseline="30000">
              <a:latin typeface="Arial" charset="0"/>
            </a:endParaRPr>
          </a:p>
        </p:txBody>
      </p:sp>
      <p:sp>
        <p:nvSpPr>
          <p:cNvPr id="266353" name="Rectangle 113"/>
          <p:cNvSpPr>
            <a:spLocks noChangeArrowheads="1"/>
          </p:cNvSpPr>
          <p:nvPr/>
        </p:nvSpPr>
        <p:spPr bwMode="auto">
          <a:xfrm>
            <a:off x="739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r>
              <a:rPr lang="en-US" sz="1000">
                <a:latin typeface="Arial" charset="0"/>
              </a:rPr>
              <a:t>-7.2</a:t>
            </a:r>
            <a:endParaRPr lang="en-US" sz="1000" baseline="30000">
              <a:latin typeface="Arial" charset="0"/>
            </a:endParaRPr>
          </a:p>
        </p:txBody>
      </p:sp>
      <p:sp>
        <p:nvSpPr>
          <p:cNvPr id="266354" name="Rectangle 114"/>
          <p:cNvSpPr>
            <a:spLocks noChangeArrowheads="1"/>
          </p:cNvSpPr>
          <p:nvPr/>
        </p:nvSpPr>
        <p:spPr bwMode="auto">
          <a:xfrm>
            <a:off x="7772400" y="30480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Kr</a:t>
            </a:r>
            <a:endParaRPr lang="en-US" sz="1000">
              <a:latin typeface="Arial" charset="0"/>
            </a:endParaRPr>
          </a:p>
          <a:p>
            <a:pPr algn="ctr"/>
            <a:endParaRPr lang="en-US" sz="1000">
              <a:latin typeface="Arial" charset="0"/>
            </a:endParaRPr>
          </a:p>
          <a:p>
            <a:pPr algn="ctr"/>
            <a:r>
              <a:rPr lang="en-US" sz="1000">
                <a:latin typeface="Arial" charset="0"/>
              </a:rPr>
              <a:t>-157.2</a:t>
            </a:r>
            <a:endParaRPr lang="en-US" sz="1000" baseline="30000">
              <a:latin typeface="Arial" charset="0"/>
            </a:endParaRPr>
          </a:p>
        </p:txBody>
      </p:sp>
      <p:sp>
        <p:nvSpPr>
          <p:cNvPr id="266355" name="Rectangle 115"/>
          <p:cNvSpPr>
            <a:spLocks noChangeArrowheads="1"/>
          </p:cNvSpPr>
          <p:nvPr/>
        </p:nvSpPr>
        <p:spPr bwMode="auto">
          <a:xfrm>
            <a:off x="1295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r>
              <a:rPr lang="en-US" sz="1000">
                <a:latin typeface="Arial" charset="0"/>
              </a:rPr>
              <a:t>38.8</a:t>
            </a:r>
            <a:endParaRPr lang="en-US" sz="1000" baseline="30000">
              <a:latin typeface="Arial" charset="0"/>
            </a:endParaRPr>
          </a:p>
        </p:txBody>
      </p:sp>
      <p:sp>
        <p:nvSpPr>
          <p:cNvPr id="266356" name="Rectangle 116"/>
          <p:cNvSpPr>
            <a:spLocks noChangeArrowheads="1"/>
          </p:cNvSpPr>
          <p:nvPr/>
        </p:nvSpPr>
        <p:spPr bwMode="auto">
          <a:xfrm>
            <a:off x="1676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r>
              <a:rPr lang="en-US" sz="1000">
                <a:latin typeface="Arial" charset="0"/>
              </a:rPr>
              <a:t>770</a:t>
            </a:r>
            <a:endParaRPr lang="en-US" sz="1000" baseline="30000">
              <a:latin typeface="Arial" charset="0"/>
            </a:endParaRPr>
          </a:p>
        </p:txBody>
      </p:sp>
      <p:sp>
        <p:nvSpPr>
          <p:cNvPr id="266357" name="Rectangle 117"/>
          <p:cNvSpPr>
            <a:spLocks noChangeArrowheads="1"/>
          </p:cNvSpPr>
          <p:nvPr/>
        </p:nvSpPr>
        <p:spPr bwMode="auto">
          <a:xfrm>
            <a:off x="205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r>
              <a:rPr lang="en-US" sz="1000">
                <a:latin typeface="Arial" charset="0"/>
              </a:rPr>
              <a:t>1500</a:t>
            </a:r>
            <a:endParaRPr lang="en-US" sz="1000" baseline="30000">
              <a:latin typeface="Arial" charset="0"/>
            </a:endParaRPr>
          </a:p>
        </p:txBody>
      </p:sp>
      <p:sp>
        <p:nvSpPr>
          <p:cNvPr id="266358" name="Rectangle 118"/>
          <p:cNvSpPr>
            <a:spLocks noChangeArrowheads="1"/>
          </p:cNvSpPr>
          <p:nvPr/>
        </p:nvSpPr>
        <p:spPr bwMode="auto">
          <a:xfrm>
            <a:off x="243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r>
              <a:rPr lang="en-US" sz="1000">
                <a:latin typeface="Arial" charset="0"/>
              </a:rPr>
              <a:t>1852</a:t>
            </a:r>
            <a:endParaRPr lang="en-US" sz="1000" baseline="30000">
              <a:latin typeface="Arial" charset="0"/>
            </a:endParaRPr>
          </a:p>
        </p:txBody>
      </p:sp>
      <p:sp>
        <p:nvSpPr>
          <p:cNvPr id="266359" name="Rectangle 119"/>
          <p:cNvSpPr>
            <a:spLocks noChangeArrowheads="1"/>
          </p:cNvSpPr>
          <p:nvPr/>
        </p:nvSpPr>
        <p:spPr bwMode="auto">
          <a:xfrm>
            <a:off x="2819400" y="3581400"/>
            <a:ext cx="381000" cy="533400"/>
          </a:xfrm>
          <a:prstGeom prst="rect">
            <a:avLst/>
          </a:prstGeom>
          <a:solidFill>
            <a:srgbClr val="DDBA97">
              <a:alpha val="50000"/>
            </a:srgbClr>
          </a:solid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r>
              <a:rPr lang="en-US" sz="1000">
                <a:latin typeface="Arial" charset="0"/>
              </a:rPr>
              <a:t>2487</a:t>
            </a:r>
            <a:endParaRPr lang="en-US" sz="1000" baseline="30000">
              <a:latin typeface="Arial" charset="0"/>
            </a:endParaRPr>
          </a:p>
        </p:txBody>
      </p:sp>
      <p:sp>
        <p:nvSpPr>
          <p:cNvPr id="266360" name="Rectangle 120"/>
          <p:cNvSpPr>
            <a:spLocks noChangeArrowheads="1"/>
          </p:cNvSpPr>
          <p:nvPr/>
        </p:nvSpPr>
        <p:spPr bwMode="auto">
          <a:xfrm>
            <a:off x="3200400" y="3581400"/>
            <a:ext cx="381000" cy="533400"/>
          </a:xfrm>
          <a:prstGeom prst="rect">
            <a:avLst/>
          </a:prstGeom>
          <a:solidFill>
            <a:srgbClr val="DDBA97">
              <a:alpha val="50000"/>
            </a:srgbClr>
          </a:solid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r>
              <a:rPr lang="en-US" sz="1000">
                <a:latin typeface="Arial" charset="0"/>
              </a:rPr>
              <a:t>2610</a:t>
            </a:r>
            <a:endParaRPr lang="en-US" sz="1000" baseline="30000">
              <a:latin typeface="Arial" charset="0"/>
            </a:endParaRPr>
          </a:p>
        </p:txBody>
      </p:sp>
      <p:sp>
        <p:nvSpPr>
          <p:cNvPr id="266361" name="Rectangle 121"/>
          <p:cNvSpPr>
            <a:spLocks noChangeArrowheads="1"/>
          </p:cNvSpPr>
          <p:nvPr/>
        </p:nvSpPr>
        <p:spPr bwMode="auto">
          <a:xfrm>
            <a:off x="3581400" y="3581400"/>
            <a:ext cx="381000" cy="533400"/>
          </a:xfrm>
          <a:prstGeom prst="rect">
            <a:avLst/>
          </a:prstGeom>
          <a:solidFill>
            <a:srgbClr val="DDBA97">
              <a:alpha val="50000"/>
            </a:srgbClr>
          </a:solid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r>
              <a:rPr lang="en-US" sz="1000">
                <a:latin typeface="Arial" charset="0"/>
              </a:rPr>
              <a:t>2127</a:t>
            </a:r>
            <a:endParaRPr lang="en-US" sz="1000" baseline="30000">
              <a:latin typeface="Arial" charset="0"/>
            </a:endParaRPr>
          </a:p>
        </p:txBody>
      </p:sp>
      <p:sp>
        <p:nvSpPr>
          <p:cNvPr id="266362" name="Rectangle 122"/>
          <p:cNvSpPr>
            <a:spLocks noChangeArrowheads="1"/>
          </p:cNvSpPr>
          <p:nvPr/>
        </p:nvSpPr>
        <p:spPr bwMode="auto">
          <a:xfrm>
            <a:off x="3962400" y="3581400"/>
            <a:ext cx="381000" cy="533400"/>
          </a:xfrm>
          <a:prstGeom prst="rect">
            <a:avLst/>
          </a:prstGeom>
          <a:solidFill>
            <a:srgbClr val="DDBA97">
              <a:alpha val="50000"/>
            </a:srgbClr>
          </a:solid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r>
              <a:rPr lang="en-US" sz="1000">
                <a:latin typeface="Arial" charset="0"/>
              </a:rPr>
              <a:t>2427</a:t>
            </a:r>
            <a:endParaRPr lang="en-US" sz="1000" baseline="30000">
              <a:latin typeface="Arial" charset="0"/>
            </a:endParaRPr>
          </a:p>
        </p:txBody>
      </p:sp>
      <p:sp>
        <p:nvSpPr>
          <p:cNvPr id="266363" name="Rectangle 123"/>
          <p:cNvSpPr>
            <a:spLocks noChangeArrowheads="1"/>
          </p:cNvSpPr>
          <p:nvPr/>
        </p:nvSpPr>
        <p:spPr bwMode="auto">
          <a:xfrm>
            <a:off x="4343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r>
              <a:rPr lang="en-US" sz="1000">
                <a:latin typeface="Arial" charset="0"/>
              </a:rPr>
              <a:t>1966</a:t>
            </a:r>
            <a:endParaRPr lang="en-US" sz="1000" baseline="30000">
              <a:latin typeface="Arial" charset="0"/>
            </a:endParaRPr>
          </a:p>
        </p:txBody>
      </p:sp>
      <p:sp>
        <p:nvSpPr>
          <p:cNvPr id="266364" name="Rectangle 124"/>
          <p:cNvSpPr>
            <a:spLocks noChangeArrowheads="1"/>
          </p:cNvSpPr>
          <p:nvPr/>
        </p:nvSpPr>
        <p:spPr bwMode="auto">
          <a:xfrm>
            <a:off x="4724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r>
              <a:rPr lang="en-US" sz="1000">
                <a:latin typeface="Arial" charset="0"/>
              </a:rPr>
              <a:t>1550</a:t>
            </a:r>
            <a:endParaRPr lang="en-US" sz="1000" baseline="30000">
              <a:latin typeface="Arial" charset="0"/>
            </a:endParaRPr>
          </a:p>
        </p:txBody>
      </p:sp>
      <p:sp>
        <p:nvSpPr>
          <p:cNvPr id="266365" name="Rectangle 125"/>
          <p:cNvSpPr>
            <a:spLocks noChangeArrowheads="1"/>
          </p:cNvSpPr>
          <p:nvPr/>
        </p:nvSpPr>
        <p:spPr bwMode="auto">
          <a:xfrm>
            <a:off x="5105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r>
              <a:rPr lang="en-US" sz="1000">
                <a:latin typeface="Arial" charset="0"/>
              </a:rPr>
              <a:t>961</a:t>
            </a:r>
            <a:endParaRPr lang="en-US" sz="1000" baseline="30000">
              <a:latin typeface="Arial" charset="0"/>
            </a:endParaRPr>
          </a:p>
        </p:txBody>
      </p:sp>
      <p:sp>
        <p:nvSpPr>
          <p:cNvPr id="266366" name="Rectangle 126"/>
          <p:cNvSpPr>
            <a:spLocks noChangeArrowheads="1"/>
          </p:cNvSpPr>
          <p:nvPr/>
        </p:nvSpPr>
        <p:spPr bwMode="auto">
          <a:xfrm>
            <a:off x="5486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r>
              <a:rPr lang="en-US" sz="1000">
                <a:latin typeface="Arial" charset="0"/>
              </a:rPr>
              <a:t>321</a:t>
            </a:r>
            <a:endParaRPr lang="en-US" sz="1000" baseline="30000">
              <a:latin typeface="Arial" charset="0"/>
            </a:endParaRPr>
          </a:p>
        </p:txBody>
      </p:sp>
      <p:sp>
        <p:nvSpPr>
          <p:cNvPr id="266367" name="Rectangle 127"/>
          <p:cNvSpPr>
            <a:spLocks noChangeArrowheads="1"/>
          </p:cNvSpPr>
          <p:nvPr/>
        </p:nvSpPr>
        <p:spPr bwMode="auto">
          <a:xfrm>
            <a:off x="586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r>
              <a:rPr lang="en-US" sz="1000">
                <a:latin typeface="Arial" charset="0"/>
              </a:rPr>
              <a:t>156.2</a:t>
            </a:r>
            <a:endParaRPr lang="en-US" sz="1000" baseline="30000">
              <a:latin typeface="Arial" charset="0"/>
            </a:endParaRPr>
          </a:p>
        </p:txBody>
      </p:sp>
      <p:sp>
        <p:nvSpPr>
          <p:cNvPr id="266368" name="Rectangle 128"/>
          <p:cNvSpPr>
            <a:spLocks noChangeArrowheads="1"/>
          </p:cNvSpPr>
          <p:nvPr/>
        </p:nvSpPr>
        <p:spPr bwMode="auto">
          <a:xfrm>
            <a:off x="624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r>
              <a:rPr lang="en-US" sz="1000">
                <a:latin typeface="Arial" charset="0"/>
              </a:rPr>
              <a:t>231.9</a:t>
            </a:r>
            <a:endParaRPr lang="en-US" sz="1000" baseline="30000">
              <a:latin typeface="Arial" charset="0"/>
            </a:endParaRPr>
          </a:p>
        </p:txBody>
      </p:sp>
      <p:sp>
        <p:nvSpPr>
          <p:cNvPr id="266369" name="Rectangle 129"/>
          <p:cNvSpPr>
            <a:spLocks noChangeArrowheads="1"/>
          </p:cNvSpPr>
          <p:nvPr/>
        </p:nvSpPr>
        <p:spPr bwMode="auto">
          <a:xfrm>
            <a:off x="6629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r>
              <a:rPr lang="en-US" sz="1000">
                <a:latin typeface="Arial" charset="0"/>
              </a:rPr>
              <a:t>630.5</a:t>
            </a:r>
            <a:endParaRPr lang="en-US" sz="1000" baseline="30000">
              <a:latin typeface="Arial" charset="0"/>
            </a:endParaRPr>
          </a:p>
        </p:txBody>
      </p:sp>
      <p:sp>
        <p:nvSpPr>
          <p:cNvPr id="266370" name="Rectangle 130"/>
          <p:cNvSpPr>
            <a:spLocks noChangeArrowheads="1"/>
          </p:cNvSpPr>
          <p:nvPr/>
        </p:nvSpPr>
        <p:spPr bwMode="auto">
          <a:xfrm>
            <a:off x="7010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r>
              <a:rPr lang="en-US" sz="1000">
                <a:latin typeface="Arial" charset="0"/>
              </a:rPr>
              <a:t>450</a:t>
            </a:r>
            <a:endParaRPr lang="en-US" sz="1000" baseline="30000">
              <a:latin typeface="Arial" charset="0"/>
            </a:endParaRPr>
          </a:p>
        </p:txBody>
      </p:sp>
      <p:sp>
        <p:nvSpPr>
          <p:cNvPr id="266371" name="Rectangle 131"/>
          <p:cNvSpPr>
            <a:spLocks noChangeArrowheads="1"/>
          </p:cNvSpPr>
          <p:nvPr/>
        </p:nvSpPr>
        <p:spPr bwMode="auto">
          <a:xfrm>
            <a:off x="7391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r>
              <a:rPr lang="en-US" sz="1000">
                <a:latin typeface="Arial" charset="0"/>
              </a:rPr>
              <a:t>113.6</a:t>
            </a:r>
            <a:endParaRPr lang="en-US" sz="1000" baseline="30000">
              <a:latin typeface="Arial" charset="0"/>
            </a:endParaRPr>
          </a:p>
        </p:txBody>
      </p:sp>
      <p:sp>
        <p:nvSpPr>
          <p:cNvPr id="266372" name="Rectangle 132"/>
          <p:cNvSpPr>
            <a:spLocks noChangeArrowheads="1"/>
          </p:cNvSpPr>
          <p:nvPr/>
        </p:nvSpPr>
        <p:spPr bwMode="auto">
          <a:xfrm>
            <a:off x="7772400" y="35814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Xe</a:t>
            </a:r>
            <a:endParaRPr lang="en-US" sz="1000">
              <a:latin typeface="Arial" charset="0"/>
            </a:endParaRPr>
          </a:p>
          <a:p>
            <a:pPr algn="ctr"/>
            <a:endParaRPr lang="en-US" sz="1000">
              <a:latin typeface="Arial" charset="0"/>
            </a:endParaRPr>
          </a:p>
          <a:p>
            <a:pPr algn="ctr"/>
            <a:r>
              <a:rPr lang="en-US" sz="1000">
                <a:latin typeface="Arial" charset="0"/>
              </a:rPr>
              <a:t>-111.9</a:t>
            </a:r>
            <a:endParaRPr lang="en-US" sz="1000" baseline="30000">
              <a:latin typeface="Arial" charset="0"/>
            </a:endParaRPr>
          </a:p>
        </p:txBody>
      </p:sp>
      <p:sp>
        <p:nvSpPr>
          <p:cNvPr id="266373" name="Rectangle 133"/>
          <p:cNvSpPr>
            <a:spLocks noChangeArrowheads="1"/>
          </p:cNvSpPr>
          <p:nvPr/>
        </p:nvSpPr>
        <p:spPr bwMode="auto">
          <a:xfrm>
            <a:off x="1295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r>
              <a:rPr lang="en-US" sz="1000">
                <a:latin typeface="Arial" charset="0"/>
              </a:rPr>
              <a:t>28.6</a:t>
            </a:r>
            <a:endParaRPr lang="en-US" sz="1000" baseline="30000">
              <a:latin typeface="Arial" charset="0"/>
            </a:endParaRPr>
          </a:p>
        </p:txBody>
      </p:sp>
      <p:sp>
        <p:nvSpPr>
          <p:cNvPr id="266374" name="Rectangle 134"/>
          <p:cNvSpPr>
            <a:spLocks noChangeArrowheads="1"/>
          </p:cNvSpPr>
          <p:nvPr/>
        </p:nvSpPr>
        <p:spPr bwMode="auto">
          <a:xfrm>
            <a:off x="1676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r>
              <a:rPr lang="en-US" sz="1000">
                <a:latin typeface="Arial" charset="0"/>
              </a:rPr>
              <a:t>710</a:t>
            </a:r>
            <a:endParaRPr lang="en-US" sz="1000" baseline="30000">
              <a:latin typeface="Arial" charset="0"/>
            </a:endParaRPr>
          </a:p>
        </p:txBody>
      </p:sp>
      <p:sp>
        <p:nvSpPr>
          <p:cNvPr id="266375" name="Rectangle 135"/>
          <p:cNvSpPr>
            <a:spLocks noChangeArrowheads="1"/>
          </p:cNvSpPr>
          <p:nvPr/>
        </p:nvSpPr>
        <p:spPr bwMode="auto">
          <a:xfrm>
            <a:off x="2438400" y="4114800"/>
            <a:ext cx="381000" cy="533400"/>
          </a:xfrm>
          <a:prstGeom prst="rect">
            <a:avLst/>
          </a:prstGeom>
          <a:solidFill>
            <a:srgbClr val="DDBA97">
              <a:alpha val="50000"/>
            </a:srgbClr>
          </a:solid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r>
              <a:rPr lang="en-US" sz="1000">
                <a:latin typeface="Arial" charset="0"/>
              </a:rPr>
              <a:t>2222</a:t>
            </a:r>
            <a:endParaRPr lang="en-US" sz="1000" baseline="30000">
              <a:latin typeface="Arial" charset="0"/>
            </a:endParaRPr>
          </a:p>
        </p:txBody>
      </p:sp>
      <p:sp>
        <p:nvSpPr>
          <p:cNvPr id="266376" name="Rectangle 136"/>
          <p:cNvSpPr>
            <a:spLocks noChangeArrowheads="1"/>
          </p:cNvSpPr>
          <p:nvPr/>
        </p:nvSpPr>
        <p:spPr bwMode="auto">
          <a:xfrm>
            <a:off x="2819400" y="4114800"/>
            <a:ext cx="381000" cy="533400"/>
          </a:xfrm>
          <a:prstGeom prst="rect">
            <a:avLst/>
          </a:prstGeom>
          <a:solidFill>
            <a:srgbClr val="DDBA97">
              <a:alpha val="50000"/>
            </a:srgbClr>
          </a:solid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r>
              <a:rPr lang="en-US" sz="1000">
                <a:latin typeface="Arial" charset="0"/>
              </a:rPr>
              <a:t>2997</a:t>
            </a:r>
            <a:endParaRPr lang="en-US" sz="1000" baseline="30000">
              <a:latin typeface="Arial" charset="0"/>
            </a:endParaRPr>
          </a:p>
        </p:txBody>
      </p:sp>
      <p:sp>
        <p:nvSpPr>
          <p:cNvPr id="266377" name="Rectangle 137"/>
          <p:cNvSpPr>
            <a:spLocks noChangeArrowheads="1"/>
          </p:cNvSpPr>
          <p:nvPr/>
        </p:nvSpPr>
        <p:spPr bwMode="auto">
          <a:xfrm>
            <a:off x="3200400" y="4114800"/>
            <a:ext cx="381000" cy="533400"/>
          </a:xfrm>
          <a:prstGeom prst="rect">
            <a:avLst/>
          </a:prstGeom>
          <a:solidFill>
            <a:srgbClr val="BA7C3E"/>
          </a:solid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r>
              <a:rPr lang="en-US" sz="1000">
                <a:latin typeface="Arial" charset="0"/>
              </a:rPr>
              <a:t>3380</a:t>
            </a:r>
            <a:endParaRPr lang="en-US" sz="1000" baseline="30000">
              <a:latin typeface="Arial" charset="0"/>
            </a:endParaRPr>
          </a:p>
        </p:txBody>
      </p:sp>
      <p:sp>
        <p:nvSpPr>
          <p:cNvPr id="266378" name="Rectangle 138"/>
          <p:cNvSpPr>
            <a:spLocks noChangeArrowheads="1"/>
          </p:cNvSpPr>
          <p:nvPr/>
        </p:nvSpPr>
        <p:spPr bwMode="auto">
          <a:xfrm>
            <a:off x="3581400" y="4114800"/>
            <a:ext cx="381000" cy="533400"/>
          </a:xfrm>
          <a:prstGeom prst="rect">
            <a:avLst/>
          </a:prstGeom>
          <a:solidFill>
            <a:srgbClr val="DDBA97">
              <a:alpha val="50000"/>
            </a:srgbClr>
          </a:solid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r>
              <a:rPr lang="en-US" sz="1000">
                <a:latin typeface="Arial" charset="0"/>
              </a:rPr>
              <a:t>3180</a:t>
            </a:r>
            <a:endParaRPr lang="en-US" sz="1000" baseline="30000">
              <a:latin typeface="Arial" charset="0"/>
            </a:endParaRPr>
          </a:p>
        </p:txBody>
      </p:sp>
      <p:sp>
        <p:nvSpPr>
          <p:cNvPr id="266379" name="Rectangle 139"/>
          <p:cNvSpPr>
            <a:spLocks noChangeArrowheads="1"/>
          </p:cNvSpPr>
          <p:nvPr/>
        </p:nvSpPr>
        <p:spPr bwMode="auto">
          <a:xfrm>
            <a:off x="3962400" y="4114800"/>
            <a:ext cx="381000" cy="533400"/>
          </a:xfrm>
          <a:prstGeom prst="rect">
            <a:avLst/>
          </a:prstGeom>
          <a:solidFill>
            <a:srgbClr val="DDBA97">
              <a:alpha val="50000"/>
            </a:srgbClr>
          </a:solid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r>
              <a:rPr lang="en-US" sz="1000">
                <a:latin typeface="Arial" charset="0"/>
              </a:rPr>
              <a:t>2727</a:t>
            </a:r>
            <a:endParaRPr lang="en-US" sz="1000" baseline="30000">
              <a:latin typeface="Arial" charset="0"/>
            </a:endParaRPr>
          </a:p>
        </p:txBody>
      </p:sp>
      <p:sp>
        <p:nvSpPr>
          <p:cNvPr id="266380" name="Rectangle 140"/>
          <p:cNvSpPr>
            <a:spLocks noChangeArrowheads="1"/>
          </p:cNvSpPr>
          <p:nvPr/>
        </p:nvSpPr>
        <p:spPr bwMode="auto">
          <a:xfrm>
            <a:off x="4343400" y="4114800"/>
            <a:ext cx="381000" cy="533400"/>
          </a:xfrm>
          <a:prstGeom prst="rect">
            <a:avLst/>
          </a:prstGeom>
          <a:solidFill>
            <a:srgbClr val="DDBA97">
              <a:alpha val="50000"/>
            </a:srgbClr>
          </a:solid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r>
              <a:rPr lang="en-US" sz="1000">
                <a:latin typeface="Arial" charset="0"/>
              </a:rPr>
              <a:t>2454</a:t>
            </a:r>
            <a:endParaRPr lang="en-US" sz="1000" baseline="30000">
              <a:latin typeface="Arial" charset="0"/>
            </a:endParaRPr>
          </a:p>
        </p:txBody>
      </p:sp>
      <p:sp>
        <p:nvSpPr>
          <p:cNvPr id="266381" name="Rectangle 141"/>
          <p:cNvSpPr>
            <a:spLocks noChangeArrowheads="1"/>
          </p:cNvSpPr>
          <p:nvPr/>
        </p:nvSpPr>
        <p:spPr bwMode="auto">
          <a:xfrm>
            <a:off x="4724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r>
              <a:rPr lang="en-US" sz="1000">
                <a:latin typeface="Arial" charset="0"/>
              </a:rPr>
              <a:t>1769</a:t>
            </a:r>
            <a:endParaRPr lang="en-US" sz="1000" baseline="30000">
              <a:latin typeface="Arial" charset="0"/>
            </a:endParaRPr>
          </a:p>
        </p:txBody>
      </p:sp>
      <p:sp>
        <p:nvSpPr>
          <p:cNvPr id="266382" name="Rectangle 142"/>
          <p:cNvSpPr>
            <a:spLocks noChangeArrowheads="1"/>
          </p:cNvSpPr>
          <p:nvPr/>
        </p:nvSpPr>
        <p:spPr bwMode="auto">
          <a:xfrm>
            <a:off x="5105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r>
              <a:rPr lang="en-US" sz="1000">
                <a:latin typeface="Arial" charset="0"/>
              </a:rPr>
              <a:t>1063</a:t>
            </a:r>
            <a:endParaRPr lang="en-US" sz="1000" baseline="30000">
              <a:latin typeface="Arial" charset="0"/>
            </a:endParaRPr>
          </a:p>
        </p:txBody>
      </p:sp>
      <p:sp>
        <p:nvSpPr>
          <p:cNvPr id="266383" name="Rectangle 143"/>
          <p:cNvSpPr>
            <a:spLocks noChangeArrowheads="1"/>
          </p:cNvSpPr>
          <p:nvPr/>
        </p:nvSpPr>
        <p:spPr bwMode="auto">
          <a:xfrm>
            <a:off x="5486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r>
              <a:rPr lang="en-US" sz="1000">
                <a:latin typeface="Arial" charset="0"/>
              </a:rPr>
              <a:t>-38.9</a:t>
            </a:r>
            <a:endParaRPr lang="en-US" sz="1000" baseline="30000">
              <a:latin typeface="Arial" charset="0"/>
            </a:endParaRPr>
          </a:p>
        </p:txBody>
      </p:sp>
      <p:sp>
        <p:nvSpPr>
          <p:cNvPr id="266384" name="Rectangle 144"/>
          <p:cNvSpPr>
            <a:spLocks noChangeArrowheads="1"/>
          </p:cNvSpPr>
          <p:nvPr/>
        </p:nvSpPr>
        <p:spPr bwMode="auto">
          <a:xfrm>
            <a:off x="5867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r>
              <a:rPr lang="en-US" sz="1000">
                <a:latin typeface="Arial" charset="0"/>
              </a:rPr>
              <a:t>303.6</a:t>
            </a:r>
            <a:endParaRPr lang="en-US" sz="1000" baseline="30000">
              <a:latin typeface="Arial" charset="0"/>
            </a:endParaRPr>
          </a:p>
        </p:txBody>
      </p:sp>
      <p:sp>
        <p:nvSpPr>
          <p:cNvPr id="266385" name="Rectangle 145"/>
          <p:cNvSpPr>
            <a:spLocks noChangeArrowheads="1"/>
          </p:cNvSpPr>
          <p:nvPr/>
        </p:nvSpPr>
        <p:spPr bwMode="auto">
          <a:xfrm>
            <a:off x="6248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r>
              <a:rPr lang="en-US" sz="1000">
                <a:latin typeface="Arial" charset="0"/>
              </a:rPr>
              <a:t>327.4</a:t>
            </a:r>
            <a:endParaRPr lang="en-US" sz="1000" baseline="30000">
              <a:latin typeface="Arial" charset="0"/>
            </a:endParaRPr>
          </a:p>
        </p:txBody>
      </p:sp>
      <p:sp>
        <p:nvSpPr>
          <p:cNvPr id="266386" name="Rectangle 146"/>
          <p:cNvSpPr>
            <a:spLocks noChangeArrowheads="1"/>
          </p:cNvSpPr>
          <p:nvPr/>
        </p:nvSpPr>
        <p:spPr bwMode="auto">
          <a:xfrm>
            <a:off x="6629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r>
              <a:rPr lang="en-US" sz="1000">
                <a:latin typeface="Arial" charset="0"/>
              </a:rPr>
              <a:t>271.3</a:t>
            </a:r>
            <a:endParaRPr lang="en-US" sz="1000" baseline="30000">
              <a:latin typeface="Arial" charset="0"/>
            </a:endParaRPr>
          </a:p>
        </p:txBody>
      </p:sp>
      <p:sp>
        <p:nvSpPr>
          <p:cNvPr id="266387" name="Rectangle 147"/>
          <p:cNvSpPr>
            <a:spLocks noChangeArrowheads="1"/>
          </p:cNvSpPr>
          <p:nvPr/>
        </p:nvSpPr>
        <p:spPr bwMode="auto">
          <a:xfrm>
            <a:off x="7010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r>
              <a:rPr lang="en-US" sz="1000">
                <a:latin typeface="Arial" charset="0"/>
              </a:rPr>
              <a:t>254</a:t>
            </a:r>
            <a:endParaRPr lang="en-US" sz="1000" baseline="30000">
              <a:latin typeface="Arial" charset="0"/>
            </a:endParaRPr>
          </a:p>
        </p:txBody>
      </p:sp>
      <p:sp>
        <p:nvSpPr>
          <p:cNvPr id="266388" name="Rectangle 148"/>
          <p:cNvSpPr>
            <a:spLocks noChangeArrowheads="1"/>
          </p:cNvSpPr>
          <p:nvPr/>
        </p:nvSpPr>
        <p:spPr bwMode="auto">
          <a:xfrm>
            <a:off x="7391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66389" name="Rectangle 149"/>
          <p:cNvSpPr>
            <a:spLocks noChangeArrowheads="1"/>
          </p:cNvSpPr>
          <p:nvPr/>
        </p:nvSpPr>
        <p:spPr bwMode="auto">
          <a:xfrm>
            <a:off x="7772400" y="41148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Rn</a:t>
            </a:r>
            <a:endParaRPr lang="en-US" sz="1000">
              <a:latin typeface="Arial" charset="0"/>
            </a:endParaRPr>
          </a:p>
          <a:p>
            <a:pPr algn="ctr"/>
            <a:endParaRPr lang="en-US" sz="1000">
              <a:latin typeface="Arial" charset="0"/>
            </a:endParaRPr>
          </a:p>
          <a:p>
            <a:pPr algn="ctr"/>
            <a:r>
              <a:rPr lang="en-US" sz="1000">
                <a:latin typeface="Arial" charset="0"/>
              </a:rPr>
              <a:t>-71</a:t>
            </a:r>
            <a:endParaRPr lang="en-US" sz="1000" baseline="30000">
              <a:latin typeface="Arial" charset="0"/>
            </a:endParaRPr>
          </a:p>
        </p:txBody>
      </p:sp>
      <p:sp>
        <p:nvSpPr>
          <p:cNvPr id="266390" name="Rectangle 150"/>
          <p:cNvSpPr>
            <a:spLocks noChangeArrowheads="1"/>
          </p:cNvSpPr>
          <p:nvPr/>
        </p:nvSpPr>
        <p:spPr bwMode="auto">
          <a:xfrm>
            <a:off x="1676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650</a:t>
            </a:r>
            <a:endParaRPr lang="en-US" sz="1000" baseline="30000">
              <a:latin typeface="Arial" charset="0"/>
            </a:endParaRPr>
          </a:p>
        </p:txBody>
      </p:sp>
      <p:sp>
        <p:nvSpPr>
          <p:cNvPr id="266391" name="Rectangle 151"/>
          <p:cNvSpPr>
            <a:spLocks noChangeArrowheads="1"/>
          </p:cNvSpPr>
          <p:nvPr/>
        </p:nvSpPr>
        <p:spPr bwMode="auto">
          <a:xfrm>
            <a:off x="3200400" y="1524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650</a:t>
            </a:r>
            <a:endParaRPr lang="en-US" sz="1000" baseline="30000">
              <a:latin typeface="Arial" charset="0"/>
            </a:endParaRPr>
          </a:p>
        </p:txBody>
      </p:sp>
      <p:sp>
        <p:nvSpPr>
          <p:cNvPr id="266392" name="Text Box 152"/>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66393" name="Text Box 153"/>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66394" name="Text Box 154"/>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66395" name="Text Box 155"/>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66396" name="Text Box 156"/>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66397" name="Text Box 157"/>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66398" name="Rectangle 158"/>
          <p:cNvSpPr>
            <a:spLocks noGrp="1" noChangeArrowheads="1"/>
          </p:cNvSpPr>
          <p:nvPr>
            <p:ph type="title"/>
          </p:nvPr>
        </p:nvSpPr>
        <p:spPr>
          <a:xfrm>
            <a:off x="2133600" y="533400"/>
            <a:ext cx="4800600" cy="609600"/>
          </a:xfrm>
        </p:spPr>
        <p:txBody>
          <a:bodyPr/>
          <a:lstStyle/>
          <a:p>
            <a:r>
              <a:rPr lang="en-US"/>
              <a:t>Melting Points</a:t>
            </a:r>
          </a:p>
        </p:txBody>
      </p:sp>
      <p:sp>
        <p:nvSpPr>
          <p:cNvPr id="266400" name="Line 160"/>
          <p:cNvSpPr>
            <a:spLocks noChangeShapeType="1"/>
          </p:cNvSpPr>
          <p:nvPr/>
        </p:nvSpPr>
        <p:spPr bwMode="auto">
          <a:xfrm>
            <a:off x="3581400" y="1676400"/>
            <a:ext cx="228600" cy="0"/>
          </a:xfrm>
          <a:prstGeom prst="line">
            <a:avLst/>
          </a:prstGeom>
          <a:noFill/>
          <a:ln w="9525">
            <a:solidFill>
              <a:schemeClr val="tx1"/>
            </a:solidFill>
            <a:round/>
            <a:headEnd/>
            <a:tailEnd/>
          </a:ln>
          <a:effectLst/>
        </p:spPr>
        <p:txBody>
          <a:bodyPr/>
          <a:lstStyle/>
          <a:p>
            <a:endParaRPr lang="en-IE"/>
          </a:p>
        </p:txBody>
      </p:sp>
      <p:sp>
        <p:nvSpPr>
          <p:cNvPr id="266401" name="Text Box 161"/>
          <p:cNvSpPr txBox="1">
            <a:spLocks noChangeArrowheads="1"/>
          </p:cNvSpPr>
          <p:nvPr/>
        </p:nvSpPr>
        <p:spPr bwMode="auto">
          <a:xfrm>
            <a:off x="3886200" y="1600200"/>
            <a:ext cx="1430338" cy="517525"/>
          </a:xfrm>
          <a:prstGeom prst="rect">
            <a:avLst/>
          </a:prstGeom>
          <a:noFill/>
          <a:ln w="9525">
            <a:noFill/>
            <a:miter lim="800000"/>
            <a:headEnd/>
            <a:tailEnd/>
          </a:ln>
          <a:effectLst/>
        </p:spPr>
        <p:txBody>
          <a:bodyPr wrap="none">
            <a:spAutoFit/>
          </a:bodyPr>
          <a:lstStyle/>
          <a:p>
            <a:r>
              <a:rPr lang="en-US" sz="1400">
                <a:latin typeface="Arial" charset="0"/>
              </a:rPr>
              <a:t>Symbol</a:t>
            </a:r>
          </a:p>
          <a:p>
            <a:r>
              <a:rPr lang="en-US" sz="1400">
                <a:latin typeface="Arial" charset="0"/>
              </a:rPr>
              <a:t>Melting point </a:t>
            </a:r>
            <a:r>
              <a:rPr lang="en-US" sz="1400" baseline="30000">
                <a:latin typeface="Arial" charset="0"/>
              </a:rPr>
              <a:t>o</a:t>
            </a:r>
            <a:r>
              <a:rPr lang="en-US" sz="1400">
                <a:latin typeface="Arial" charset="0"/>
              </a:rPr>
              <a:t>C</a:t>
            </a:r>
          </a:p>
        </p:txBody>
      </p:sp>
      <p:sp>
        <p:nvSpPr>
          <p:cNvPr id="266402" name="Line 162"/>
          <p:cNvSpPr>
            <a:spLocks noChangeShapeType="1"/>
          </p:cNvSpPr>
          <p:nvPr/>
        </p:nvSpPr>
        <p:spPr bwMode="auto">
          <a:xfrm>
            <a:off x="3581400" y="1981200"/>
            <a:ext cx="228600" cy="0"/>
          </a:xfrm>
          <a:prstGeom prst="line">
            <a:avLst/>
          </a:prstGeom>
          <a:noFill/>
          <a:ln w="9525">
            <a:solidFill>
              <a:schemeClr val="tx1"/>
            </a:solidFill>
            <a:round/>
            <a:headEnd/>
            <a:tailEnd/>
          </a:ln>
          <a:effectLst/>
        </p:spPr>
        <p:txBody>
          <a:bodyPr/>
          <a:lstStyle/>
          <a:p>
            <a:endParaRPr lang="en-IE"/>
          </a:p>
        </p:txBody>
      </p:sp>
      <p:sp>
        <p:nvSpPr>
          <p:cNvPr id="266403" name="Rectangle 163"/>
          <p:cNvSpPr>
            <a:spLocks noChangeArrowheads="1"/>
          </p:cNvSpPr>
          <p:nvPr/>
        </p:nvSpPr>
        <p:spPr bwMode="auto">
          <a:xfrm>
            <a:off x="2420938" y="2438400"/>
            <a:ext cx="228600" cy="228600"/>
          </a:xfrm>
          <a:prstGeom prst="rect">
            <a:avLst/>
          </a:prstGeom>
          <a:solidFill>
            <a:srgbClr val="BA7C3E"/>
          </a:solidFill>
          <a:ln w="9525">
            <a:solidFill>
              <a:schemeClr val="tx1"/>
            </a:solidFill>
            <a:miter lim="800000"/>
            <a:headEnd/>
            <a:tailEnd/>
          </a:ln>
          <a:effectLst/>
        </p:spPr>
        <p:txBody>
          <a:bodyPr wrap="none" anchor="ctr"/>
          <a:lstStyle/>
          <a:p>
            <a:endParaRPr lang="en-IE"/>
          </a:p>
        </p:txBody>
      </p:sp>
      <p:sp>
        <p:nvSpPr>
          <p:cNvPr id="266404" name="Rectangle 164"/>
          <p:cNvSpPr>
            <a:spLocks noChangeArrowheads="1"/>
          </p:cNvSpPr>
          <p:nvPr/>
        </p:nvSpPr>
        <p:spPr bwMode="auto">
          <a:xfrm>
            <a:off x="3944938" y="2438400"/>
            <a:ext cx="228600" cy="228600"/>
          </a:xfrm>
          <a:prstGeom prst="rect">
            <a:avLst/>
          </a:prstGeom>
          <a:solidFill>
            <a:srgbClr val="DDBA97"/>
          </a:solidFill>
          <a:ln w="9525">
            <a:solidFill>
              <a:schemeClr val="tx1"/>
            </a:solidFill>
            <a:miter lim="800000"/>
            <a:headEnd/>
            <a:tailEnd/>
          </a:ln>
          <a:effectLst/>
        </p:spPr>
        <p:txBody>
          <a:bodyPr wrap="none" anchor="ctr"/>
          <a:lstStyle/>
          <a:p>
            <a:endParaRPr lang="en-IE"/>
          </a:p>
        </p:txBody>
      </p:sp>
      <p:sp>
        <p:nvSpPr>
          <p:cNvPr id="266405" name="Text Box 165"/>
          <p:cNvSpPr txBox="1">
            <a:spLocks noChangeArrowheads="1"/>
          </p:cNvSpPr>
          <p:nvPr/>
        </p:nvSpPr>
        <p:spPr bwMode="auto">
          <a:xfrm>
            <a:off x="2668588" y="2438400"/>
            <a:ext cx="971550" cy="304800"/>
          </a:xfrm>
          <a:prstGeom prst="rect">
            <a:avLst/>
          </a:prstGeom>
          <a:noFill/>
          <a:ln w="9525">
            <a:noFill/>
            <a:miter lim="800000"/>
            <a:headEnd/>
            <a:tailEnd/>
          </a:ln>
          <a:effectLst/>
        </p:spPr>
        <p:txBody>
          <a:bodyPr wrap="none">
            <a:spAutoFit/>
          </a:bodyPr>
          <a:lstStyle/>
          <a:p>
            <a:r>
              <a:rPr lang="en-US" sz="1400">
                <a:latin typeface="Arial" charset="0"/>
              </a:rPr>
              <a:t>&gt; 3000 </a:t>
            </a:r>
            <a:r>
              <a:rPr lang="en-US" sz="1400" baseline="30000">
                <a:latin typeface="Arial" charset="0"/>
              </a:rPr>
              <a:t>o</a:t>
            </a:r>
            <a:r>
              <a:rPr lang="en-US" sz="1400">
                <a:latin typeface="Arial" charset="0"/>
              </a:rPr>
              <a:t>C</a:t>
            </a:r>
          </a:p>
        </p:txBody>
      </p:sp>
      <p:sp>
        <p:nvSpPr>
          <p:cNvPr id="266406" name="Text Box 166"/>
          <p:cNvSpPr txBox="1">
            <a:spLocks noChangeArrowheads="1"/>
          </p:cNvSpPr>
          <p:nvPr/>
        </p:nvSpPr>
        <p:spPr bwMode="auto">
          <a:xfrm>
            <a:off x="4192588" y="2438400"/>
            <a:ext cx="1370012" cy="304800"/>
          </a:xfrm>
          <a:prstGeom prst="rect">
            <a:avLst/>
          </a:prstGeom>
          <a:noFill/>
          <a:ln w="9525">
            <a:noFill/>
            <a:miter lim="800000"/>
            <a:headEnd/>
            <a:tailEnd/>
          </a:ln>
          <a:effectLst/>
        </p:spPr>
        <p:txBody>
          <a:bodyPr wrap="none">
            <a:spAutoFit/>
          </a:bodyPr>
          <a:lstStyle/>
          <a:p>
            <a:r>
              <a:rPr lang="en-US" sz="1400">
                <a:latin typeface="Arial" charset="0"/>
              </a:rPr>
              <a:t>2000 - 3000 </a:t>
            </a:r>
            <a:r>
              <a:rPr lang="en-US" sz="1400" baseline="30000">
                <a:latin typeface="Arial" charset="0"/>
              </a:rPr>
              <a:t>o</a:t>
            </a:r>
            <a:r>
              <a:rPr lang="en-US" sz="1400">
                <a:latin typeface="Arial" charset="0"/>
              </a:rPr>
              <a:t>C</a:t>
            </a:r>
          </a:p>
        </p:txBody>
      </p:sp>
      <p:sp>
        <p:nvSpPr>
          <p:cNvPr id="266407" name="Rectangle 167"/>
          <p:cNvSpPr>
            <a:spLocks noChangeArrowheads="1"/>
          </p:cNvSpPr>
          <p:nvPr/>
        </p:nvSpPr>
        <p:spPr bwMode="auto">
          <a:xfrm>
            <a:off x="2057400" y="4114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66408" name="Rectangle 168"/>
          <p:cNvSpPr>
            <a:spLocks noChangeArrowheads="1"/>
          </p:cNvSpPr>
          <p:nvPr/>
        </p:nvSpPr>
        <p:spPr bwMode="auto">
          <a:xfrm>
            <a:off x="2057400" y="41148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r>
              <a:rPr lang="en-US" sz="1000">
                <a:latin typeface="Arial" charset="0"/>
              </a:rPr>
              <a:t>920</a:t>
            </a:r>
            <a:endParaRPr lang="en-US" sz="1000" baseline="30000">
              <a:latin typeface="Arial" charset="0"/>
            </a:endParaRPr>
          </a:p>
        </p:txBody>
      </p:sp>
      <p:sp>
        <p:nvSpPr>
          <p:cNvPr id="266409" name="Rectangle 169"/>
          <p:cNvSpPr>
            <a:spLocks noChangeArrowheads="1"/>
          </p:cNvSpPr>
          <p:nvPr/>
        </p:nvSpPr>
        <p:spPr bwMode="auto">
          <a:xfrm>
            <a:off x="76200" y="6553200"/>
            <a:ext cx="3062288" cy="214313"/>
          </a:xfrm>
          <a:prstGeom prst="rect">
            <a:avLst/>
          </a:prstGeom>
          <a:noFill/>
          <a:ln w="9525">
            <a:noFill/>
            <a:miter lim="800000"/>
            <a:headEnd/>
            <a:tailEnd/>
          </a:ln>
          <a:effectLst/>
        </p:spPr>
        <p:txBody>
          <a:bodyPr wrap="none">
            <a:spAutoFit/>
          </a:bodyPr>
          <a:lstStyle/>
          <a:p>
            <a:r>
              <a:rPr lang="en-US" sz="800">
                <a:latin typeface="Arial" charset="0"/>
              </a:rPr>
              <a:t>Ralph A. Burns, </a:t>
            </a:r>
            <a:r>
              <a:rPr lang="en-US" sz="800" u="sng">
                <a:latin typeface="Arial" charset="0"/>
              </a:rPr>
              <a:t>Fundamentals of Chemistry </a:t>
            </a:r>
            <a:r>
              <a:rPr lang="en-US" sz="800">
                <a:latin typeface="Arial" charset="0"/>
              </a:rPr>
              <a:t> , 1999, page 1999</a:t>
            </a:r>
          </a:p>
        </p:txBody>
      </p:sp>
      <p:sp>
        <p:nvSpPr>
          <p:cNvPr id="266410" name="AutoShape 170">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ctrTitle"/>
          </p:nvPr>
        </p:nvSpPr>
        <p:spPr/>
        <p:txBody>
          <a:bodyPr/>
          <a:lstStyle/>
          <a:p>
            <a:r>
              <a:rPr lang="en-US">
                <a:solidFill>
                  <a:schemeClr val="bg1"/>
                </a:solidFill>
                <a:effectLst>
                  <a:outerShdw blurRad="38100" dist="38100" dir="2700000" algn="tl">
                    <a:srgbClr val="000000"/>
                  </a:outerShdw>
                </a:effectLst>
              </a:rPr>
              <a:t>Electron Configuration</a:t>
            </a:r>
          </a:p>
        </p:txBody>
      </p:sp>
      <p:sp>
        <p:nvSpPr>
          <p:cNvPr id="180227" name="Rectangle 3"/>
          <p:cNvSpPr>
            <a:spLocks noGrp="1" noChangeArrowheads="1"/>
          </p:cNvSpPr>
          <p:nvPr>
            <p:ph type="subTitle" idx="1"/>
          </p:nvPr>
        </p:nvSpPr>
        <p:spPr>
          <a:xfrm>
            <a:off x="1228725" y="3886200"/>
            <a:ext cx="6858000" cy="1752600"/>
          </a:xfrm>
        </p:spPr>
        <p:txBody>
          <a:bodyPr/>
          <a:lstStyle/>
          <a:p>
            <a:r>
              <a:rPr lang="en-US">
                <a:solidFill>
                  <a:srgbClr val="DDDDDD"/>
                </a:solidFill>
              </a:rPr>
              <a:t>Filling-Order of Electrons in an Atom</a:t>
            </a: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z="3200"/>
              <a:t>Order in which subshells are filled </a:t>
            </a:r>
            <a:br>
              <a:rPr lang="en-US" sz="3200"/>
            </a:br>
            <a:r>
              <a:rPr lang="en-US" sz="3200"/>
              <a:t>with electrons</a:t>
            </a:r>
          </a:p>
        </p:txBody>
      </p:sp>
      <p:sp>
        <p:nvSpPr>
          <p:cNvPr id="181251" name="Text Box 3"/>
          <p:cNvSpPr txBox="1">
            <a:spLocks noChangeArrowheads="1"/>
          </p:cNvSpPr>
          <p:nvPr/>
        </p:nvSpPr>
        <p:spPr bwMode="auto">
          <a:xfrm>
            <a:off x="1846263" y="1673225"/>
            <a:ext cx="506412" cy="4838700"/>
          </a:xfrm>
          <a:prstGeom prst="rect">
            <a:avLst/>
          </a:prstGeom>
          <a:noFill/>
          <a:ln w="9525">
            <a:noFill/>
            <a:miter lim="800000"/>
            <a:headEnd/>
            <a:tailEnd/>
          </a:ln>
          <a:effectLst/>
        </p:spPr>
        <p:txBody>
          <a:bodyPr wrap="none">
            <a:spAutoFit/>
          </a:bodyPr>
          <a:lstStyle/>
          <a:p>
            <a:r>
              <a:rPr lang="en-US">
                <a:latin typeface="Arial" charset="0"/>
              </a:rPr>
              <a:t>1</a:t>
            </a:r>
            <a:r>
              <a:rPr lang="en-US" i="1">
                <a:latin typeface="Arial" charset="0"/>
              </a:rPr>
              <a:t>s</a:t>
            </a:r>
          </a:p>
          <a:p>
            <a:endParaRPr lang="en-US">
              <a:latin typeface="Arial" charset="0"/>
            </a:endParaRPr>
          </a:p>
          <a:p>
            <a:r>
              <a:rPr lang="en-US">
                <a:latin typeface="Arial" charset="0"/>
              </a:rPr>
              <a:t>2</a:t>
            </a:r>
            <a:r>
              <a:rPr lang="en-US" i="1">
                <a:latin typeface="Arial" charset="0"/>
              </a:rPr>
              <a:t>s</a:t>
            </a:r>
          </a:p>
          <a:p>
            <a:endParaRPr lang="en-US">
              <a:latin typeface="Arial" charset="0"/>
            </a:endParaRPr>
          </a:p>
          <a:p>
            <a:r>
              <a:rPr lang="en-US">
                <a:latin typeface="Arial" charset="0"/>
              </a:rPr>
              <a:t>3</a:t>
            </a:r>
            <a:r>
              <a:rPr lang="en-US" i="1">
                <a:latin typeface="Arial" charset="0"/>
              </a:rPr>
              <a:t>s</a:t>
            </a:r>
          </a:p>
          <a:p>
            <a:endParaRPr lang="en-US">
              <a:latin typeface="Arial" charset="0"/>
            </a:endParaRPr>
          </a:p>
          <a:p>
            <a:r>
              <a:rPr lang="en-US">
                <a:latin typeface="Arial" charset="0"/>
              </a:rPr>
              <a:t>4</a:t>
            </a:r>
            <a:r>
              <a:rPr lang="en-US" i="1">
                <a:latin typeface="Arial" charset="0"/>
              </a:rPr>
              <a:t>s</a:t>
            </a:r>
          </a:p>
          <a:p>
            <a:endParaRPr lang="en-US">
              <a:latin typeface="Arial" charset="0"/>
            </a:endParaRPr>
          </a:p>
          <a:p>
            <a:r>
              <a:rPr lang="en-US">
                <a:latin typeface="Arial" charset="0"/>
              </a:rPr>
              <a:t>5</a:t>
            </a:r>
            <a:r>
              <a:rPr lang="en-US" i="1">
                <a:latin typeface="Arial" charset="0"/>
              </a:rPr>
              <a:t>s</a:t>
            </a:r>
          </a:p>
          <a:p>
            <a:endParaRPr lang="en-US">
              <a:latin typeface="Arial" charset="0"/>
            </a:endParaRPr>
          </a:p>
          <a:p>
            <a:r>
              <a:rPr lang="en-US">
                <a:latin typeface="Arial" charset="0"/>
              </a:rPr>
              <a:t>6</a:t>
            </a:r>
            <a:r>
              <a:rPr lang="en-US" i="1">
                <a:latin typeface="Arial" charset="0"/>
              </a:rPr>
              <a:t>s</a:t>
            </a:r>
          </a:p>
          <a:p>
            <a:endParaRPr lang="en-US">
              <a:latin typeface="Arial" charset="0"/>
            </a:endParaRPr>
          </a:p>
          <a:p>
            <a:r>
              <a:rPr lang="en-US">
                <a:latin typeface="Arial" charset="0"/>
              </a:rPr>
              <a:t>7</a:t>
            </a:r>
            <a:r>
              <a:rPr lang="en-US" i="1">
                <a:latin typeface="Arial" charset="0"/>
              </a:rPr>
              <a:t>s</a:t>
            </a:r>
          </a:p>
        </p:txBody>
      </p:sp>
      <p:sp>
        <p:nvSpPr>
          <p:cNvPr id="181252" name="Text Box 4"/>
          <p:cNvSpPr txBox="1">
            <a:spLocks noChangeArrowheads="1"/>
          </p:cNvSpPr>
          <p:nvPr/>
        </p:nvSpPr>
        <p:spPr bwMode="auto">
          <a:xfrm>
            <a:off x="3021013" y="1681163"/>
            <a:ext cx="523875" cy="4838700"/>
          </a:xfrm>
          <a:prstGeom prst="rect">
            <a:avLst/>
          </a:prstGeom>
          <a:noFill/>
          <a:ln w="9525">
            <a:noFill/>
            <a:miter lim="800000"/>
            <a:headEnd/>
            <a:tailEnd/>
          </a:ln>
          <a:effectLst/>
        </p:spPr>
        <p:txBody>
          <a:bodyPr wrap="none">
            <a:spAutoFit/>
          </a:bodyPr>
          <a:lstStyle/>
          <a:p>
            <a:r>
              <a:rPr lang="en-US">
                <a:latin typeface="Arial" charset="0"/>
              </a:rPr>
              <a:t> </a:t>
            </a:r>
            <a:endParaRPr lang="en-US" i="1">
              <a:latin typeface="Arial" charset="0"/>
            </a:endParaRPr>
          </a:p>
          <a:p>
            <a:endParaRPr lang="en-US">
              <a:latin typeface="Arial" charset="0"/>
            </a:endParaRPr>
          </a:p>
          <a:p>
            <a:r>
              <a:rPr lang="en-US">
                <a:latin typeface="Arial" charset="0"/>
              </a:rPr>
              <a:t>2</a:t>
            </a:r>
            <a:r>
              <a:rPr lang="en-US" i="1">
                <a:latin typeface="Arial" charset="0"/>
              </a:rPr>
              <a:t>p</a:t>
            </a:r>
          </a:p>
          <a:p>
            <a:endParaRPr lang="en-US">
              <a:latin typeface="Arial" charset="0"/>
            </a:endParaRPr>
          </a:p>
          <a:p>
            <a:r>
              <a:rPr lang="en-US">
                <a:latin typeface="Arial" charset="0"/>
              </a:rPr>
              <a:t>3</a:t>
            </a:r>
            <a:r>
              <a:rPr lang="en-US" i="1">
                <a:latin typeface="Arial" charset="0"/>
              </a:rPr>
              <a:t>p</a:t>
            </a:r>
          </a:p>
          <a:p>
            <a:endParaRPr lang="en-US">
              <a:latin typeface="Arial" charset="0"/>
            </a:endParaRPr>
          </a:p>
          <a:p>
            <a:r>
              <a:rPr lang="en-US">
                <a:latin typeface="Arial" charset="0"/>
              </a:rPr>
              <a:t>4</a:t>
            </a:r>
            <a:r>
              <a:rPr lang="en-US" i="1">
                <a:latin typeface="Arial" charset="0"/>
              </a:rPr>
              <a:t>p</a:t>
            </a:r>
          </a:p>
          <a:p>
            <a:endParaRPr lang="en-US">
              <a:latin typeface="Arial" charset="0"/>
            </a:endParaRPr>
          </a:p>
          <a:p>
            <a:r>
              <a:rPr lang="en-US">
                <a:latin typeface="Arial" charset="0"/>
              </a:rPr>
              <a:t>5</a:t>
            </a:r>
            <a:r>
              <a:rPr lang="en-US" i="1">
                <a:latin typeface="Arial" charset="0"/>
              </a:rPr>
              <a:t>p</a:t>
            </a:r>
          </a:p>
          <a:p>
            <a:endParaRPr lang="en-US">
              <a:latin typeface="Arial" charset="0"/>
            </a:endParaRPr>
          </a:p>
          <a:p>
            <a:r>
              <a:rPr lang="en-US">
                <a:latin typeface="Arial" charset="0"/>
              </a:rPr>
              <a:t>6</a:t>
            </a:r>
            <a:r>
              <a:rPr lang="en-US" i="1">
                <a:latin typeface="Arial" charset="0"/>
              </a:rPr>
              <a:t>p</a:t>
            </a:r>
          </a:p>
          <a:p>
            <a:endParaRPr lang="en-US">
              <a:latin typeface="Arial" charset="0"/>
            </a:endParaRPr>
          </a:p>
          <a:p>
            <a:endParaRPr lang="en-US" i="1">
              <a:latin typeface="Arial" charset="0"/>
            </a:endParaRPr>
          </a:p>
        </p:txBody>
      </p:sp>
      <p:sp>
        <p:nvSpPr>
          <p:cNvPr id="181253" name="Text Box 5"/>
          <p:cNvSpPr txBox="1">
            <a:spLocks noChangeArrowheads="1"/>
          </p:cNvSpPr>
          <p:nvPr/>
        </p:nvSpPr>
        <p:spPr bwMode="auto">
          <a:xfrm>
            <a:off x="4143375" y="1681163"/>
            <a:ext cx="523875" cy="4473575"/>
          </a:xfrm>
          <a:prstGeom prst="rect">
            <a:avLst/>
          </a:prstGeom>
          <a:noFill/>
          <a:ln w="9525">
            <a:noFill/>
            <a:miter lim="800000"/>
            <a:headEnd/>
            <a:tailEnd/>
          </a:ln>
          <a:effectLst/>
        </p:spPr>
        <p:txBody>
          <a:bodyPr wrap="none">
            <a:spAutoFit/>
          </a:bodyPr>
          <a:lstStyle/>
          <a:p>
            <a:r>
              <a:rPr lang="en-US">
                <a:latin typeface="Arial" charset="0"/>
              </a:rPr>
              <a:t> </a:t>
            </a:r>
          </a:p>
          <a:p>
            <a:endParaRPr lang="en-US">
              <a:latin typeface="Arial" charset="0"/>
            </a:endParaRPr>
          </a:p>
          <a:p>
            <a:endParaRPr lang="en-US" i="1">
              <a:latin typeface="Arial" charset="0"/>
            </a:endParaRPr>
          </a:p>
          <a:p>
            <a:endParaRPr lang="en-US">
              <a:latin typeface="Arial" charset="0"/>
            </a:endParaRPr>
          </a:p>
          <a:p>
            <a:r>
              <a:rPr lang="en-US">
                <a:latin typeface="Arial" charset="0"/>
              </a:rPr>
              <a:t>3</a:t>
            </a:r>
            <a:r>
              <a:rPr lang="en-US" i="1">
                <a:latin typeface="Arial" charset="0"/>
              </a:rPr>
              <a:t>d</a:t>
            </a:r>
          </a:p>
          <a:p>
            <a:endParaRPr lang="en-US">
              <a:latin typeface="Arial" charset="0"/>
            </a:endParaRPr>
          </a:p>
          <a:p>
            <a:r>
              <a:rPr lang="en-US">
                <a:latin typeface="Arial" charset="0"/>
              </a:rPr>
              <a:t>4</a:t>
            </a:r>
            <a:r>
              <a:rPr lang="en-US" i="1">
                <a:latin typeface="Arial" charset="0"/>
              </a:rPr>
              <a:t>d</a:t>
            </a:r>
          </a:p>
          <a:p>
            <a:endParaRPr lang="en-US">
              <a:latin typeface="Arial" charset="0"/>
            </a:endParaRPr>
          </a:p>
          <a:p>
            <a:r>
              <a:rPr lang="en-US">
                <a:latin typeface="Arial" charset="0"/>
              </a:rPr>
              <a:t>5</a:t>
            </a:r>
            <a:r>
              <a:rPr lang="en-US" i="1">
                <a:latin typeface="Arial" charset="0"/>
              </a:rPr>
              <a:t>d</a:t>
            </a:r>
          </a:p>
          <a:p>
            <a:endParaRPr lang="en-US">
              <a:latin typeface="Arial" charset="0"/>
            </a:endParaRPr>
          </a:p>
          <a:p>
            <a:r>
              <a:rPr lang="en-US">
                <a:latin typeface="Arial" charset="0"/>
              </a:rPr>
              <a:t>6</a:t>
            </a:r>
            <a:r>
              <a:rPr lang="en-US" i="1">
                <a:latin typeface="Arial" charset="0"/>
              </a:rPr>
              <a:t>d</a:t>
            </a:r>
          </a:p>
          <a:p>
            <a:endParaRPr lang="en-US">
              <a:latin typeface="Arial" charset="0"/>
            </a:endParaRPr>
          </a:p>
        </p:txBody>
      </p:sp>
      <p:sp>
        <p:nvSpPr>
          <p:cNvPr id="181254" name="Text Box 6"/>
          <p:cNvSpPr txBox="1">
            <a:spLocks noChangeArrowheads="1"/>
          </p:cNvSpPr>
          <p:nvPr/>
        </p:nvSpPr>
        <p:spPr bwMode="auto">
          <a:xfrm>
            <a:off x="5232400" y="1681163"/>
            <a:ext cx="438150" cy="4108450"/>
          </a:xfrm>
          <a:prstGeom prst="rect">
            <a:avLst/>
          </a:prstGeom>
          <a:noFill/>
          <a:ln w="9525">
            <a:noFill/>
            <a:miter lim="800000"/>
            <a:headEnd/>
            <a:tailEnd/>
          </a:ln>
          <a:effectLst/>
        </p:spPr>
        <p:txBody>
          <a:bodyPr wrap="none">
            <a:spAutoFit/>
          </a:bodyPr>
          <a:lstStyle/>
          <a:p>
            <a:r>
              <a:rPr lang="en-US">
                <a:latin typeface="Arial" charset="0"/>
              </a:rPr>
              <a:t> </a:t>
            </a:r>
          </a:p>
          <a:p>
            <a:endParaRPr lang="en-US">
              <a:latin typeface="Arial" charset="0"/>
            </a:endParaRPr>
          </a:p>
          <a:p>
            <a:endParaRPr lang="en-US">
              <a:latin typeface="Arial" charset="0"/>
            </a:endParaRPr>
          </a:p>
          <a:p>
            <a:endParaRPr lang="en-US">
              <a:latin typeface="Arial" charset="0"/>
            </a:endParaRPr>
          </a:p>
          <a:p>
            <a:endParaRPr lang="en-US" i="1">
              <a:latin typeface="Arial" charset="0"/>
            </a:endParaRPr>
          </a:p>
          <a:p>
            <a:endParaRPr lang="en-US">
              <a:latin typeface="Arial" charset="0"/>
            </a:endParaRPr>
          </a:p>
          <a:p>
            <a:r>
              <a:rPr lang="en-US">
                <a:latin typeface="Arial" charset="0"/>
              </a:rPr>
              <a:t>4</a:t>
            </a:r>
            <a:r>
              <a:rPr lang="en-US" i="1">
                <a:latin typeface="Arial" charset="0"/>
              </a:rPr>
              <a:t>f</a:t>
            </a:r>
          </a:p>
          <a:p>
            <a:endParaRPr lang="en-US">
              <a:latin typeface="Arial" charset="0"/>
            </a:endParaRPr>
          </a:p>
          <a:p>
            <a:r>
              <a:rPr lang="en-US">
                <a:latin typeface="Arial" charset="0"/>
              </a:rPr>
              <a:t>5</a:t>
            </a:r>
            <a:r>
              <a:rPr lang="en-US" i="1">
                <a:latin typeface="Arial" charset="0"/>
              </a:rPr>
              <a:t>f</a:t>
            </a:r>
          </a:p>
          <a:p>
            <a:endParaRPr lang="en-US">
              <a:latin typeface="Arial" charset="0"/>
            </a:endParaRPr>
          </a:p>
          <a:p>
            <a:r>
              <a:rPr lang="en-US">
                <a:latin typeface="Arial" charset="0"/>
              </a:rPr>
              <a:t> </a:t>
            </a:r>
            <a:endParaRPr lang="en-US" i="1">
              <a:latin typeface="Arial" charset="0"/>
            </a:endParaRPr>
          </a:p>
        </p:txBody>
      </p:sp>
      <p:sp>
        <p:nvSpPr>
          <p:cNvPr id="181255" name="Line 7"/>
          <p:cNvSpPr>
            <a:spLocks noChangeShapeType="1"/>
          </p:cNvSpPr>
          <p:nvPr/>
        </p:nvSpPr>
        <p:spPr bwMode="auto">
          <a:xfrm flipH="1">
            <a:off x="1609725" y="3482975"/>
            <a:ext cx="3798888" cy="2362200"/>
          </a:xfrm>
          <a:prstGeom prst="line">
            <a:avLst/>
          </a:prstGeom>
          <a:noFill/>
          <a:ln w="9525">
            <a:solidFill>
              <a:srgbClr val="FF0000"/>
            </a:solidFill>
            <a:round/>
            <a:headEnd/>
            <a:tailEnd type="triangle" w="med" len="med"/>
          </a:ln>
          <a:effectLst/>
        </p:spPr>
        <p:txBody>
          <a:bodyPr/>
          <a:lstStyle/>
          <a:p>
            <a:endParaRPr lang="en-IE"/>
          </a:p>
        </p:txBody>
      </p:sp>
      <p:sp>
        <p:nvSpPr>
          <p:cNvPr id="181256" name="Line 8"/>
          <p:cNvSpPr>
            <a:spLocks noChangeShapeType="1"/>
          </p:cNvSpPr>
          <p:nvPr/>
        </p:nvSpPr>
        <p:spPr bwMode="auto">
          <a:xfrm flipH="1">
            <a:off x="1617663" y="2790825"/>
            <a:ext cx="3798887" cy="2362200"/>
          </a:xfrm>
          <a:prstGeom prst="line">
            <a:avLst/>
          </a:prstGeom>
          <a:noFill/>
          <a:ln w="9525">
            <a:solidFill>
              <a:srgbClr val="FF0000"/>
            </a:solidFill>
            <a:round/>
            <a:headEnd/>
            <a:tailEnd type="triangle" w="med" len="med"/>
          </a:ln>
          <a:effectLst/>
        </p:spPr>
        <p:txBody>
          <a:bodyPr/>
          <a:lstStyle/>
          <a:p>
            <a:endParaRPr lang="en-IE"/>
          </a:p>
        </p:txBody>
      </p:sp>
      <p:sp>
        <p:nvSpPr>
          <p:cNvPr id="181257" name="Line 9"/>
          <p:cNvSpPr>
            <a:spLocks noChangeShapeType="1"/>
          </p:cNvSpPr>
          <p:nvPr/>
        </p:nvSpPr>
        <p:spPr bwMode="auto">
          <a:xfrm flipH="1">
            <a:off x="1617663" y="3778250"/>
            <a:ext cx="4505325" cy="2797175"/>
          </a:xfrm>
          <a:prstGeom prst="line">
            <a:avLst/>
          </a:prstGeom>
          <a:noFill/>
          <a:ln w="9525">
            <a:solidFill>
              <a:srgbClr val="FF0000"/>
            </a:solidFill>
            <a:round/>
            <a:headEnd/>
            <a:tailEnd type="triangle" w="med" len="med"/>
          </a:ln>
          <a:effectLst/>
        </p:spPr>
        <p:txBody>
          <a:bodyPr/>
          <a:lstStyle/>
          <a:p>
            <a:endParaRPr lang="en-IE"/>
          </a:p>
        </p:txBody>
      </p:sp>
      <p:sp>
        <p:nvSpPr>
          <p:cNvPr id="181258" name="Line 10"/>
          <p:cNvSpPr>
            <a:spLocks noChangeShapeType="1"/>
          </p:cNvSpPr>
          <p:nvPr/>
        </p:nvSpPr>
        <p:spPr bwMode="auto">
          <a:xfrm flipH="1">
            <a:off x="1612900" y="2073275"/>
            <a:ext cx="2655888" cy="1654175"/>
          </a:xfrm>
          <a:prstGeom prst="line">
            <a:avLst/>
          </a:prstGeom>
          <a:noFill/>
          <a:ln w="9525">
            <a:solidFill>
              <a:srgbClr val="FF0000"/>
            </a:solidFill>
            <a:round/>
            <a:headEnd/>
            <a:tailEnd type="triangle" w="med" len="med"/>
          </a:ln>
          <a:effectLst/>
        </p:spPr>
        <p:txBody>
          <a:bodyPr/>
          <a:lstStyle/>
          <a:p>
            <a:endParaRPr lang="en-IE"/>
          </a:p>
        </p:txBody>
      </p:sp>
      <p:sp>
        <p:nvSpPr>
          <p:cNvPr id="181259" name="Line 11"/>
          <p:cNvSpPr>
            <a:spLocks noChangeShapeType="1"/>
          </p:cNvSpPr>
          <p:nvPr/>
        </p:nvSpPr>
        <p:spPr bwMode="auto">
          <a:xfrm flipH="1">
            <a:off x="1612900" y="2251075"/>
            <a:ext cx="1143000" cy="708025"/>
          </a:xfrm>
          <a:prstGeom prst="line">
            <a:avLst/>
          </a:prstGeom>
          <a:noFill/>
          <a:ln w="9525">
            <a:solidFill>
              <a:srgbClr val="FF0000"/>
            </a:solidFill>
            <a:round/>
            <a:headEnd/>
            <a:tailEnd type="triangle" w="med" len="med"/>
          </a:ln>
          <a:effectLst/>
        </p:spPr>
        <p:txBody>
          <a:bodyPr/>
          <a:lstStyle/>
          <a:p>
            <a:endParaRPr lang="en-IE"/>
          </a:p>
        </p:txBody>
      </p:sp>
      <p:sp>
        <p:nvSpPr>
          <p:cNvPr id="181260" name="Line 12"/>
          <p:cNvSpPr>
            <a:spLocks noChangeShapeType="1"/>
          </p:cNvSpPr>
          <p:nvPr/>
        </p:nvSpPr>
        <p:spPr bwMode="auto">
          <a:xfrm flipH="1">
            <a:off x="3919538" y="4429125"/>
            <a:ext cx="2286000" cy="1436688"/>
          </a:xfrm>
          <a:prstGeom prst="line">
            <a:avLst/>
          </a:prstGeom>
          <a:noFill/>
          <a:ln w="9525">
            <a:solidFill>
              <a:srgbClr val="FF0000"/>
            </a:solidFill>
            <a:round/>
            <a:headEnd/>
            <a:tailEnd type="triangle" w="med" len="med"/>
          </a:ln>
          <a:effectLst/>
        </p:spPr>
        <p:txBody>
          <a:bodyPr/>
          <a:lstStyle/>
          <a:p>
            <a:endParaRPr lang="en-IE"/>
          </a:p>
        </p:txBody>
      </p:sp>
      <p:sp>
        <p:nvSpPr>
          <p:cNvPr id="181261" name="Line 13"/>
          <p:cNvSpPr>
            <a:spLocks noChangeShapeType="1"/>
          </p:cNvSpPr>
          <p:nvPr/>
        </p:nvSpPr>
        <p:spPr bwMode="auto">
          <a:xfrm flipH="1">
            <a:off x="1609725" y="1536700"/>
            <a:ext cx="1143000" cy="708025"/>
          </a:xfrm>
          <a:prstGeom prst="line">
            <a:avLst/>
          </a:prstGeom>
          <a:noFill/>
          <a:ln w="9525">
            <a:solidFill>
              <a:srgbClr val="FF0000"/>
            </a:solidFill>
            <a:round/>
            <a:headEnd/>
            <a:tailEnd type="triangle" w="med" len="med"/>
          </a:ln>
          <a:effectLst/>
        </p:spPr>
        <p:txBody>
          <a:bodyPr/>
          <a:lstStyle/>
          <a:p>
            <a:endParaRPr lang="en-IE"/>
          </a:p>
        </p:txBody>
      </p:sp>
      <p:sp>
        <p:nvSpPr>
          <p:cNvPr id="181262" name="Line 14"/>
          <p:cNvSpPr>
            <a:spLocks noChangeShapeType="1"/>
          </p:cNvSpPr>
          <p:nvPr/>
        </p:nvSpPr>
        <p:spPr bwMode="auto">
          <a:xfrm flipH="1">
            <a:off x="1620838" y="2781300"/>
            <a:ext cx="2655887" cy="1654175"/>
          </a:xfrm>
          <a:prstGeom prst="line">
            <a:avLst/>
          </a:prstGeom>
          <a:noFill/>
          <a:ln w="9525">
            <a:solidFill>
              <a:srgbClr val="FF0000"/>
            </a:solidFill>
            <a:round/>
            <a:headEnd/>
            <a:tailEnd type="triangle" w="med" len="med"/>
          </a:ln>
          <a:effectLst/>
        </p:spPr>
        <p:txBody>
          <a:bodyPr/>
          <a:lstStyle/>
          <a:p>
            <a:endParaRPr lang="en-IE"/>
          </a:p>
        </p:txBody>
      </p:sp>
      <p:sp>
        <p:nvSpPr>
          <p:cNvPr id="181263" name="Text Box 15"/>
          <p:cNvSpPr txBox="1">
            <a:spLocks noChangeArrowheads="1"/>
          </p:cNvSpPr>
          <p:nvPr/>
        </p:nvSpPr>
        <p:spPr bwMode="auto">
          <a:xfrm>
            <a:off x="4494213" y="6164263"/>
            <a:ext cx="3587750" cy="366712"/>
          </a:xfrm>
          <a:prstGeom prst="rect">
            <a:avLst/>
          </a:prstGeom>
          <a:noFill/>
          <a:ln w="9525">
            <a:noFill/>
            <a:miter lim="800000"/>
            <a:headEnd/>
            <a:tailEnd/>
          </a:ln>
          <a:effectLst/>
        </p:spPr>
        <p:txBody>
          <a:bodyPr wrap="none">
            <a:spAutoFit/>
          </a:bodyPr>
          <a:lstStyle/>
          <a:p>
            <a:r>
              <a:rPr lang="en-US" sz="1800">
                <a:latin typeface="Arial" charset="0"/>
              </a:rPr>
              <a:t>1s 2s 2p 3s 3p 4s 3d  4p 5s 4d …</a:t>
            </a:r>
          </a:p>
        </p:txBody>
      </p:sp>
      <p:sp>
        <p:nvSpPr>
          <p:cNvPr id="181264" name="Text Box 16"/>
          <p:cNvSpPr txBox="1">
            <a:spLocks noChangeArrowheads="1"/>
          </p:cNvSpPr>
          <p:nvPr/>
        </p:nvSpPr>
        <p:spPr bwMode="auto">
          <a:xfrm>
            <a:off x="4679950" y="6100763"/>
            <a:ext cx="3251200" cy="274637"/>
          </a:xfrm>
          <a:prstGeom prst="rect">
            <a:avLst/>
          </a:prstGeom>
          <a:noFill/>
          <a:ln w="9525">
            <a:noFill/>
            <a:miter lim="800000"/>
            <a:headEnd/>
            <a:tailEnd/>
          </a:ln>
          <a:effectLst/>
        </p:spPr>
        <p:txBody>
          <a:bodyPr wrap="none">
            <a:spAutoFit/>
          </a:bodyPr>
          <a:lstStyle/>
          <a:p>
            <a:r>
              <a:rPr lang="en-US" sz="1200">
                <a:latin typeface="Arial" charset="0"/>
              </a:rPr>
              <a:t> 2     2     6      2      6    2     10     6     2      10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Effect transition="in" filter="dissolve">
                                      <p:cBhvr>
                                        <p:cTn id="7" dur="500"/>
                                        <p:tgtEl>
                                          <p:spTgt spid="1812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252"/>
                                        </p:tgtEl>
                                        <p:attrNameLst>
                                          <p:attrName>style.visibility</p:attrName>
                                        </p:attrNameLst>
                                      </p:cBhvr>
                                      <p:to>
                                        <p:strVal val="visible"/>
                                      </p:to>
                                    </p:set>
                                    <p:animEffect transition="in" filter="dissolve">
                                      <p:cBhvr>
                                        <p:cTn id="12" dur="500"/>
                                        <p:tgtEl>
                                          <p:spTgt spid="1812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1253"/>
                                        </p:tgtEl>
                                        <p:attrNameLst>
                                          <p:attrName>style.visibility</p:attrName>
                                        </p:attrNameLst>
                                      </p:cBhvr>
                                      <p:to>
                                        <p:strVal val="visible"/>
                                      </p:to>
                                    </p:set>
                                    <p:animEffect transition="in" filter="dissolve">
                                      <p:cBhvr>
                                        <p:cTn id="17" dur="500"/>
                                        <p:tgtEl>
                                          <p:spTgt spid="18125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1254"/>
                                        </p:tgtEl>
                                        <p:attrNameLst>
                                          <p:attrName>style.visibility</p:attrName>
                                        </p:attrNameLst>
                                      </p:cBhvr>
                                      <p:to>
                                        <p:strVal val="visible"/>
                                      </p:to>
                                    </p:set>
                                    <p:animEffect transition="in" filter="dissolve">
                                      <p:cBhvr>
                                        <p:cTn id="22" dur="500"/>
                                        <p:tgtEl>
                                          <p:spTgt spid="1812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81261"/>
                                        </p:tgtEl>
                                        <p:attrNameLst>
                                          <p:attrName>style.visibility</p:attrName>
                                        </p:attrNameLst>
                                      </p:cBhvr>
                                      <p:to>
                                        <p:strVal val="visible"/>
                                      </p:to>
                                    </p:set>
                                    <p:animEffect transition="in" filter="wipe(right)">
                                      <p:cBhvr>
                                        <p:cTn id="27" dur="500"/>
                                        <p:tgtEl>
                                          <p:spTgt spid="1812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81259"/>
                                        </p:tgtEl>
                                        <p:attrNameLst>
                                          <p:attrName>style.visibility</p:attrName>
                                        </p:attrNameLst>
                                      </p:cBhvr>
                                      <p:to>
                                        <p:strVal val="visible"/>
                                      </p:to>
                                    </p:set>
                                    <p:animEffect transition="in" filter="wipe(right)">
                                      <p:cBhvr>
                                        <p:cTn id="32" dur="500"/>
                                        <p:tgtEl>
                                          <p:spTgt spid="1812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81258"/>
                                        </p:tgtEl>
                                        <p:attrNameLst>
                                          <p:attrName>style.visibility</p:attrName>
                                        </p:attrNameLst>
                                      </p:cBhvr>
                                      <p:to>
                                        <p:strVal val="visible"/>
                                      </p:to>
                                    </p:set>
                                    <p:animEffect transition="in" filter="wipe(right)">
                                      <p:cBhvr>
                                        <p:cTn id="37" dur="500"/>
                                        <p:tgtEl>
                                          <p:spTgt spid="1812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1262"/>
                                        </p:tgtEl>
                                        <p:attrNameLst>
                                          <p:attrName>style.visibility</p:attrName>
                                        </p:attrNameLst>
                                      </p:cBhvr>
                                      <p:to>
                                        <p:strVal val="visible"/>
                                      </p:to>
                                    </p:set>
                                    <p:animEffect transition="in" filter="wipe(right)">
                                      <p:cBhvr>
                                        <p:cTn id="42" dur="500"/>
                                        <p:tgtEl>
                                          <p:spTgt spid="1812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81256"/>
                                        </p:tgtEl>
                                        <p:attrNameLst>
                                          <p:attrName>style.visibility</p:attrName>
                                        </p:attrNameLst>
                                      </p:cBhvr>
                                      <p:to>
                                        <p:strVal val="visible"/>
                                      </p:to>
                                    </p:set>
                                    <p:animEffect transition="in" filter="wipe(right)">
                                      <p:cBhvr>
                                        <p:cTn id="47" dur="500"/>
                                        <p:tgtEl>
                                          <p:spTgt spid="18125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81255"/>
                                        </p:tgtEl>
                                        <p:attrNameLst>
                                          <p:attrName>style.visibility</p:attrName>
                                        </p:attrNameLst>
                                      </p:cBhvr>
                                      <p:to>
                                        <p:strVal val="visible"/>
                                      </p:to>
                                    </p:set>
                                    <p:animEffect transition="in" filter="wipe(right)">
                                      <p:cBhvr>
                                        <p:cTn id="52" dur="500"/>
                                        <p:tgtEl>
                                          <p:spTgt spid="1812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81257"/>
                                        </p:tgtEl>
                                        <p:attrNameLst>
                                          <p:attrName>style.visibility</p:attrName>
                                        </p:attrNameLst>
                                      </p:cBhvr>
                                      <p:to>
                                        <p:strVal val="visible"/>
                                      </p:to>
                                    </p:set>
                                    <p:animEffect transition="in" filter="wipe(right)">
                                      <p:cBhvr>
                                        <p:cTn id="57" dur="500"/>
                                        <p:tgtEl>
                                          <p:spTgt spid="18125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81260"/>
                                        </p:tgtEl>
                                        <p:attrNameLst>
                                          <p:attrName>style.visibility</p:attrName>
                                        </p:attrNameLst>
                                      </p:cBhvr>
                                      <p:to>
                                        <p:strVal val="visible"/>
                                      </p:to>
                                    </p:set>
                                    <p:animEffect transition="in" filter="wipe(right)">
                                      <p:cBhvr>
                                        <p:cTn id="62" dur="500"/>
                                        <p:tgtEl>
                                          <p:spTgt spid="181260"/>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81263"/>
                                        </p:tgtEl>
                                        <p:attrNameLst>
                                          <p:attrName>style.visibility</p:attrName>
                                        </p:attrNameLst>
                                      </p:cBhvr>
                                      <p:to>
                                        <p:strVal val="visible"/>
                                      </p:to>
                                    </p:set>
                                    <p:animEffect transition="in" filter="wipe(left)">
                                      <p:cBhvr>
                                        <p:cTn id="66" dur="5000"/>
                                        <p:tgtEl>
                                          <p:spTgt spid="181263"/>
                                        </p:tgtEl>
                                      </p:cBhvr>
                                    </p:animEffect>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grpId="0" nodeType="clickEffect">
                                  <p:stCondLst>
                                    <p:cond delay="0"/>
                                  </p:stCondLst>
                                  <p:childTnLst>
                                    <p:set>
                                      <p:cBhvr>
                                        <p:cTn id="70" dur="1" fill="hold">
                                          <p:stCondLst>
                                            <p:cond delay="0"/>
                                          </p:stCondLst>
                                        </p:cTn>
                                        <p:tgtEl>
                                          <p:spTgt spid="181264"/>
                                        </p:tgtEl>
                                        <p:attrNameLst>
                                          <p:attrName>style.visibility</p:attrName>
                                        </p:attrNameLst>
                                      </p:cBhvr>
                                      <p:to>
                                        <p:strVal val="visible"/>
                                      </p:to>
                                    </p:set>
                                    <p:animEffect transition="in" filter="fade">
                                      <p:cBhvr>
                                        <p:cTn id="71" dur="1000"/>
                                        <p:tgtEl>
                                          <p:spTgt spid="181264"/>
                                        </p:tgtEl>
                                      </p:cBhvr>
                                    </p:animEffect>
                                    <p:anim calcmode="lin" valueType="num">
                                      <p:cBhvr>
                                        <p:cTn id="72" dur="1000" fill="hold"/>
                                        <p:tgtEl>
                                          <p:spTgt spid="181264"/>
                                        </p:tgtEl>
                                        <p:attrNameLst>
                                          <p:attrName>ppt_x</p:attrName>
                                        </p:attrNameLst>
                                      </p:cBhvr>
                                      <p:tavLst>
                                        <p:tav tm="0">
                                          <p:val>
                                            <p:strVal val="#ppt_x"/>
                                          </p:val>
                                        </p:tav>
                                        <p:tav tm="100000">
                                          <p:val>
                                            <p:strVal val="#ppt_x"/>
                                          </p:val>
                                        </p:tav>
                                      </p:tavLst>
                                    </p:anim>
                                    <p:anim calcmode="lin" valueType="num">
                                      <p:cBhvr>
                                        <p:cTn id="73" dur="900" decel="100000" fill="hold"/>
                                        <p:tgtEl>
                                          <p:spTgt spid="181264"/>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8126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p:bldP spid="181252" grpId="0"/>
      <p:bldP spid="181253" grpId="0"/>
      <p:bldP spid="181254" grpId="0"/>
      <p:bldP spid="181255" grpId="0" animBg="1"/>
      <p:bldP spid="181256" grpId="0" animBg="1"/>
      <p:bldP spid="181257" grpId="0" animBg="1"/>
      <p:bldP spid="181258" grpId="0" animBg="1"/>
      <p:bldP spid="181259" grpId="0" animBg="1"/>
      <p:bldP spid="181260" grpId="0" animBg="1"/>
      <p:bldP spid="181261" grpId="0" animBg="1"/>
      <p:bldP spid="181262" grpId="0" animBg="1"/>
      <p:bldP spid="181263" grpId="0"/>
      <p:bldP spid="181264" grpId="0"/>
    </p:bld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Line 2"/>
          <p:cNvSpPr>
            <a:spLocks noChangeShapeType="1"/>
          </p:cNvSpPr>
          <p:nvPr/>
        </p:nvSpPr>
        <p:spPr bwMode="auto">
          <a:xfrm>
            <a:off x="1230313" y="3206750"/>
            <a:ext cx="290512" cy="0"/>
          </a:xfrm>
          <a:prstGeom prst="line">
            <a:avLst/>
          </a:prstGeom>
          <a:noFill/>
          <a:ln w="15875">
            <a:solidFill>
              <a:srgbClr val="800000"/>
            </a:solidFill>
            <a:round/>
            <a:headEnd/>
            <a:tailEnd/>
          </a:ln>
          <a:effectLst/>
        </p:spPr>
        <p:txBody>
          <a:bodyPr/>
          <a:lstStyle/>
          <a:p>
            <a:endParaRPr lang="en-IE"/>
          </a:p>
        </p:txBody>
      </p:sp>
      <p:sp>
        <p:nvSpPr>
          <p:cNvPr id="182275" name="Line 3"/>
          <p:cNvSpPr>
            <a:spLocks noChangeShapeType="1"/>
          </p:cNvSpPr>
          <p:nvPr/>
        </p:nvSpPr>
        <p:spPr bwMode="auto">
          <a:xfrm>
            <a:off x="1236663" y="5864225"/>
            <a:ext cx="290512" cy="0"/>
          </a:xfrm>
          <a:prstGeom prst="line">
            <a:avLst/>
          </a:prstGeom>
          <a:noFill/>
          <a:ln w="15875">
            <a:solidFill>
              <a:srgbClr val="800000"/>
            </a:solidFill>
            <a:round/>
            <a:headEnd/>
            <a:tailEnd/>
          </a:ln>
          <a:effectLst/>
        </p:spPr>
        <p:txBody>
          <a:bodyPr/>
          <a:lstStyle/>
          <a:p>
            <a:endParaRPr lang="en-IE"/>
          </a:p>
        </p:txBody>
      </p:sp>
      <p:sp>
        <p:nvSpPr>
          <p:cNvPr id="182276" name="Freeform 4"/>
          <p:cNvSpPr>
            <a:spLocks/>
          </p:cNvSpPr>
          <p:nvPr/>
        </p:nvSpPr>
        <p:spPr bwMode="auto">
          <a:xfrm>
            <a:off x="1252538" y="3128963"/>
            <a:ext cx="2547937" cy="752475"/>
          </a:xfrm>
          <a:custGeom>
            <a:avLst/>
            <a:gdLst/>
            <a:ahLst/>
            <a:cxnLst>
              <a:cxn ang="0">
                <a:pos x="0" y="474"/>
              </a:cxn>
              <a:cxn ang="0">
                <a:pos x="141" y="474"/>
              </a:cxn>
              <a:cxn ang="0">
                <a:pos x="219" y="354"/>
              </a:cxn>
              <a:cxn ang="0">
                <a:pos x="519" y="354"/>
              </a:cxn>
              <a:cxn ang="0">
                <a:pos x="597" y="201"/>
              </a:cxn>
              <a:cxn ang="0">
                <a:pos x="1008" y="201"/>
              </a:cxn>
              <a:cxn ang="0">
                <a:pos x="1104" y="0"/>
              </a:cxn>
              <a:cxn ang="0">
                <a:pos x="1605" y="0"/>
              </a:cxn>
            </a:cxnLst>
            <a:rect l="0" t="0" r="r" b="b"/>
            <a:pathLst>
              <a:path w="1605" h="474">
                <a:moveTo>
                  <a:pt x="0" y="474"/>
                </a:moveTo>
                <a:lnTo>
                  <a:pt x="141" y="474"/>
                </a:lnTo>
                <a:lnTo>
                  <a:pt x="219" y="354"/>
                </a:lnTo>
                <a:lnTo>
                  <a:pt x="519" y="354"/>
                </a:lnTo>
                <a:lnTo>
                  <a:pt x="597" y="201"/>
                </a:lnTo>
                <a:lnTo>
                  <a:pt x="1008" y="201"/>
                </a:lnTo>
                <a:lnTo>
                  <a:pt x="1104" y="0"/>
                </a:lnTo>
                <a:lnTo>
                  <a:pt x="1605" y="0"/>
                </a:lnTo>
              </a:path>
            </a:pathLst>
          </a:custGeom>
          <a:noFill/>
          <a:ln w="15875">
            <a:solidFill>
              <a:srgbClr val="800000"/>
            </a:solidFill>
            <a:round/>
            <a:headEnd/>
            <a:tailEnd/>
          </a:ln>
          <a:effectLst/>
        </p:spPr>
        <p:txBody>
          <a:bodyPr/>
          <a:lstStyle/>
          <a:p>
            <a:endParaRPr lang="en-IE"/>
          </a:p>
        </p:txBody>
      </p:sp>
      <p:sp>
        <p:nvSpPr>
          <p:cNvPr id="182277" name="Freeform 5"/>
          <p:cNvSpPr>
            <a:spLocks/>
          </p:cNvSpPr>
          <p:nvPr/>
        </p:nvSpPr>
        <p:spPr bwMode="auto">
          <a:xfrm>
            <a:off x="1247775" y="3033713"/>
            <a:ext cx="1614488" cy="547687"/>
          </a:xfrm>
          <a:custGeom>
            <a:avLst/>
            <a:gdLst/>
            <a:ahLst/>
            <a:cxnLst>
              <a:cxn ang="0">
                <a:pos x="0" y="345"/>
              </a:cxn>
              <a:cxn ang="0">
                <a:pos x="144" y="345"/>
              </a:cxn>
              <a:cxn ang="0">
                <a:pos x="234" y="183"/>
              </a:cxn>
              <a:cxn ang="0">
                <a:pos x="516" y="183"/>
              </a:cxn>
              <a:cxn ang="0">
                <a:pos x="618" y="0"/>
              </a:cxn>
              <a:cxn ang="0">
                <a:pos x="1017" y="0"/>
              </a:cxn>
            </a:cxnLst>
            <a:rect l="0" t="0" r="r" b="b"/>
            <a:pathLst>
              <a:path w="1017" h="345">
                <a:moveTo>
                  <a:pt x="0" y="345"/>
                </a:moveTo>
                <a:lnTo>
                  <a:pt x="144" y="345"/>
                </a:lnTo>
                <a:lnTo>
                  <a:pt x="234" y="183"/>
                </a:lnTo>
                <a:lnTo>
                  <a:pt x="516" y="183"/>
                </a:lnTo>
                <a:lnTo>
                  <a:pt x="618" y="0"/>
                </a:lnTo>
                <a:lnTo>
                  <a:pt x="1017" y="0"/>
                </a:lnTo>
              </a:path>
            </a:pathLst>
          </a:custGeom>
          <a:noFill/>
          <a:ln w="15875">
            <a:solidFill>
              <a:srgbClr val="800000"/>
            </a:solidFill>
            <a:round/>
            <a:headEnd/>
            <a:tailEnd/>
          </a:ln>
          <a:effectLst/>
        </p:spPr>
        <p:txBody>
          <a:bodyPr/>
          <a:lstStyle/>
          <a:p>
            <a:endParaRPr lang="en-IE"/>
          </a:p>
        </p:txBody>
      </p:sp>
      <p:sp>
        <p:nvSpPr>
          <p:cNvPr id="182278" name="Freeform 6"/>
          <p:cNvSpPr>
            <a:spLocks/>
          </p:cNvSpPr>
          <p:nvPr/>
        </p:nvSpPr>
        <p:spPr bwMode="auto">
          <a:xfrm>
            <a:off x="1247775" y="3524250"/>
            <a:ext cx="2552700" cy="690563"/>
          </a:xfrm>
          <a:custGeom>
            <a:avLst/>
            <a:gdLst/>
            <a:ahLst/>
            <a:cxnLst>
              <a:cxn ang="0">
                <a:pos x="0" y="435"/>
              </a:cxn>
              <a:cxn ang="0">
                <a:pos x="165" y="435"/>
              </a:cxn>
              <a:cxn ang="0">
                <a:pos x="234" y="318"/>
              </a:cxn>
              <a:cxn ang="0">
                <a:pos x="525" y="318"/>
              </a:cxn>
              <a:cxn ang="0">
                <a:pos x="606" y="189"/>
              </a:cxn>
              <a:cxn ang="0">
                <a:pos x="1026" y="189"/>
              </a:cxn>
              <a:cxn ang="0">
                <a:pos x="1110" y="0"/>
              </a:cxn>
              <a:cxn ang="0">
                <a:pos x="1608" y="0"/>
              </a:cxn>
            </a:cxnLst>
            <a:rect l="0" t="0" r="r" b="b"/>
            <a:pathLst>
              <a:path w="1608" h="435">
                <a:moveTo>
                  <a:pt x="0" y="435"/>
                </a:moveTo>
                <a:lnTo>
                  <a:pt x="165" y="435"/>
                </a:lnTo>
                <a:lnTo>
                  <a:pt x="234" y="318"/>
                </a:lnTo>
                <a:lnTo>
                  <a:pt x="525" y="318"/>
                </a:lnTo>
                <a:lnTo>
                  <a:pt x="606" y="189"/>
                </a:lnTo>
                <a:lnTo>
                  <a:pt x="1026" y="189"/>
                </a:lnTo>
                <a:lnTo>
                  <a:pt x="1110" y="0"/>
                </a:lnTo>
                <a:lnTo>
                  <a:pt x="1608" y="0"/>
                </a:lnTo>
              </a:path>
            </a:pathLst>
          </a:custGeom>
          <a:noFill/>
          <a:ln w="15875">
            <a:solidFill>
              <a:srgbClr val="800000"/>
            </a:solidFill>
            <a:round/>
            <a:headEnd/>
            <a:tailEnd/>
          </a:ln>
          <a:effectLst/>
        </p:spPr>
        <p:txBody>
          <a:bodyPr/>
          <a:lstStyle/>
          <a:p>
            <a:endParaRPr lang="en-IE"/>
          </a:p>
        </p:txBody>
      </p:sp>
      <p:sp>
        <p:nvSpPr>
          <p:cNvPr id="182279" name="Freeform 7"/>
          <p:cNvSpPr>
            <a:spLocks/>
          </p:cNvSpPr>
          <p:nvPr/>
        </p:nvSpPr>
        <p:spPr bwMode="auto">
          <a:xfrm>
            <a:off x="1252538" y="4152900"/>
            <a:ext cx="1619250" cy="438150"/>
          </a:xfrm>
          <a:custGeom>
            <a:avLst/>
            <a:gdLst/>
            <a:ahLst/>
            <a:cxnLst>
              <a:cxn ang="0">
                <a:pos x="0" y="276"/>
              </a:cxn>
              <a:cxn ang="0">
                <a:pos x="153" y="276"/>
              </a:cxn>
              <a:cxn ang="0">
                <a:pos x="225" y="150"/>
              </a:cxn>
              <a:cxn ang="0">
                <a:pos x="522" y="150"/>
              </a:cxn>
              <a:cxn ang="0">
                <a:pos x="609" y="0"/>
              </a:cxn>
              <a:cxn ang="0">
                <a:pos x="1020" y="0"/>
              </a:cxn>
            </a:cxnLst>
            <a:rect l="0" t="0" r="r" b="b"/>
            <a:pathLst>
              <a:path w="1020" h="276">
                <a:moveTo>
                  <a:pt x="0" y="276"/>
                </a:moveTo>
                <a:lnTo>
                  <a:pt x="153" y="276"/>
                </a:lnTo>
                <a:lnTo>
                  <a:pt x="225" y="150"/>
                </a:lnTo>
                <a:lnTo>
                  <a:pt x="522" y="150"/>
                </a:lnTo>
                <a:lnTo>
                  <a:pt x="609" y="0"/>
                </a:lnTo>
                <a:lnTo>
                  <a:pt x="1020" y="0"/>
                </a:lnTo>
              </a:path>
            </a:pathLst>
          </a:custGeom>
          <a:noFill/>
          <a:ln w="15875">
            <a:solidFill>
              <a:srgbClr val="800000"/>
            </a:solidFill>
            <a:round/>
            <a:headEnd/>
            <a:tailEnd/>
          </a:ln>
          <a:effectLst/>
        </p:spPr>
        <p:txBody>
          <a:bodyPr/>
          <a:lstStyle/>
          <a:p>
            <a:endParaRPr lang="en-IE"/>
          </a:p>
        </p:txBody>
      </p:sp>
      <p:sp>
        <p:nvSpPr>
          <p:cNvPr id="182280" name="Freeform 8"/>
          <p:cNvSpPr>
            <a:spLocks/>
          </p:cNvSpPr>
          <p:nvPr/>
        </p:nvSpPr>
        <p:spPr bwMode="auto">
          <a:xfrm>
            <a:off x="1247775" y="4867275"/>
            <a:ext cx="838200" cy="157163"/>
          </a:xfrm>
          <a:custGeom>
            <a:avLst/>
            <a:gdLst/>
            <a:ahLst/>
            <a:cxnLst>
              <a:cxn ang="0">
                <a:pos x="0" y="99"/>
              </a:cxn>
              <a:cxn ang="0">
                <a:pos x="153" y="99"/>
              </a:cxn>
              <a:cxn ang="0">
                <a:pos x="219" y="0"/>
              </a:cxn>
              <a:cxn ang="0">
                <a:pos x="528" y="0"/>
              </a:cxn>
            </a:cxnLst>
            <a:rect l="0" t="0" r="r" b="b"/>
            <a:pathLst>
              <a:path w="528" h="99">
                <a:moveTo>
                  <a:pt x="0" y="99"/>
                </a:moveTo>
                <a:lnTo>
                  <a:pt x="153" y="99"/>
                </a:lnTo>
                <a:lnTo>
                  <a:pt x="219" y="0"/>
                </a:lnTo>
                <a:lnTo>
                  <a:pt x="528" y="0"/>
                </a:lnTo>
              </a:path>
            </a:pathLst>
          </a:custGeom>
          <a:noFill/>
          <a:ln w="15875">
            <a:solidFill>
              <a:srgbClr val="800000"/>
            </a:solidFill>
            <a:round/>
            <a:headEnd/>
            <a:tailEnd/>
          </a:ln>
          <a:effectLst/>
        </p:spPr>
        <p:txBody>
          <a:bodyPr/>
          <a:lstStyle/>
          <a:p>
            <a:endParaRPr lang="en-IE"/>
          </a:p>
        </p:txBody>
      </p:sp>
      <p:sp>
        <p:nvSpPr>
          <p:cNvPr id="182281" name="Line 9"/>
          <p:cNvSpPr>
            <a:spLocks noChangeShapeType="1"/>
          </p:cNvSpPr>
          <p:nvPr/>
        </p:nvSpPr>
        <p:spPr bwMode="auto">
          <a:xfrm flipV="1">
            <a:off x="4806950" y="533400"/>
            <a:ext cx="0" cy="5791200"/>
          </a:xfrm>
          <a:prstGeom prst="line">
            <a:avLst/>
          </a:prstGeom>
          <a:noFill/>
          <a:ln w="25400">
            <a:solidFill>
              <a:schemeClr val="tx1"/>
            </a:solidFill>
            <a:round/>
            <a:headEnd/>
            <a:tailEnd type="stealth" w="med" len="med"/>
          </a:ln>
          <a:effectLst/>
        </p:spPr>
        <p:txBody>
          <a:bodyPr/>
          <a:lstStyle/>
          <a:p>
            <a:endParaRPr lang="en-IE"/>
          </a:p>
        </p:txBody>
      </p:sp>
      <p:grpSp>
        <p:nvGrpSpPr>
          <p:cNvPr id="182282" name="Group 10"/>
          <p:cNvGrpSpPr>
            <a:grpSpLocks/>
          </p:cNvGrpSpPr>
          <p:nvPr/>
        </p:nvGrpSpPr>
        <p:grpSpPr bwMode="auto">
          <a:xfrm>
            <a:off x="4883150" y="517525"/>
            <a:ext cx="3886200" cy="2546350"/>
            <a:chOff x="1680" y="326"/>
            <a:chExt cx="2448" cy="1604"/>
          </a:xfrm>
        </p:grpSpPr>
        <p:sp>
          <p:nvSpPr>
            <p:cNvPr id="182283" name="Line 11"/>
            <p:cNvSpPr>
              <a:spLocks noChangeShapeType="1"/>
            </p:cNvSpPr>
            <p:nvPr/>
          </p:nvSpPr>
          <p:spPr bwMode="auto">
            <a:xfrm>
              <a:off x="2112" y="1104"/>
              <a:ext cx="384" cy="0"/>
            </a:xfrm>
            <a:prstGeom prst="line">
              <a:avLst/>
            </a:prstGeom>
            <a:noFill/>
            <a:ln w="22225">
              <a:solidFill>
                <a:srgbClr val="800080"/>
              </a:solidFill>
              <a:round/>
              <a:headEnd/>
              <a:tailEnd/>
            </a:ln>
            <a:effectLst/>
          </p:spPr>
          <p:txBody>
            <a:bodyPr/>
            <a:lstStyle/>
            <a:p>
              <a:endParaRPr lang="en-IE"/>
            </a:p>
          </p:txBody>
        </p:sp>
        <p:sp>
          <p:nvSpPr>
            <p:cNvPr id="182284" name="Line 12"/>
            <p:cNvSpPr>
              <a:spLocks noChangeShapeType="1"/>
            </p:cNvSpPr>
            <p:nvPr/>
          </p:nvSpPr>
          <p:spPr bwMode="auto">
            <a:xfrm>
              <a:off x="2832" y="432"/>
              <a:ext cx="1008" cy="0"/>
            </a:xfrm>
            <a:prstGeom prst="line">
              <a:avLst/>
            </a:prstGeom>
            <a:noFill/>
            <a:ln w="22225">
              <a:solidFill>
                <a:srgbClr val="990099"/>
              </a:solidFill>
              <a:round/>
              <a:headEnd/>
              <a:tailEnd/>
            </a:ln>
            <a:effectLst/>
          </p:spPr>
          <p:txBody>
            <a:bodyPr/>
            <a:lstStyle/>
            <a:p>
              <a:endParaRPr lang="en-IE"/>
            </a:p>
          </p:txBody>
        </p:sp>
        <p:sp>
          <p:nvSpPr>
            <p:cNvPr id="182285" name="Line 13"/>
            <p:cNvSpPr>
              <a:spLocks noChangeShapeType="1"/>
            </p:cNvSpPr>
            <p:nvPr/>
          </p:nvSpPr>
          <p:spPr bwMode="auto">
            <a:xfrm>
              <a:off x="2832" y="912"/>
              <a:ext cx="1008" cy="0"/>
            </a:xfrm>
            <a:prstGeom prst="line">
              <a:avLst/>
            </a:prstGeom>
            <a:noFill/>
            <a:ln w="22225">
              <a:solidFill>
                <a:srgbClr val="990099"/>
              </a:solidFill>
              <a:round/>
              <a:headEnd/>
              <a:tailEnd/>
            </a:ln>
            <a:effectLst/>
          </p:spPr>
          <p:txBody>
            <a:bodyPr/>
            <a:lstStyle/>
            <a:p>
              <a:endParaRPr lang="en-IE"/>
            </a:p>
          </p:txBody>
        </p:sp>
        <p:sp>
          <p:nvSpPr>
            <p:cNvPr id="182286" name="Line 14"/>
            <p:cNvSpPr>
              <a:spLocks noChangeShapeType="1"/>
            </p:cNvSpPr>
            <p:nvPr/>
          </p:nvSpPr>
          <p:spPr bwMode="auto">
            <a:xfrm>
              <a:off x="2832" y="1392"/>
              <a:ext cx="1008" cy="0"/>
            </a:xfrm>
            <a:prstGeom prst="line">
              <a:avLst/>
            </a:prstGeom>
            <a:noFill/>
            <a:ln w="22225">
              <a:solidFill>
                <a:srgbClr val="990099"/>
              </a:solidFill>
              <a:round/>
              <a:headEnd/>
              <a:tailEnd/>
            </a:ln>
            <a:effectLst/>
          </p:spPr>
          <p:txBody>
            <a:bodyPr/>
            <a:lstStyle/>
            <a:p>
              <a:endParaRPr lang="en-IE"/>
            </a:p>
          </p:txBody>
        </p:sp>
        <p:sp>
          <p:nvSpPr>
            <p:cNvPr id="182287" name="Line 15"/>
            <p:cNvSpPr>
              <a:spLocks noChangeShapeType="1"/>
            </p:cNvSpPr>
            <p:nvPr/>
          </p:nvSpPr>
          <p:spPr bwMode="auto">
            <a:xfrm>
              <a:off x="2832" y="1824"/>
              <a:ext cx="1008" cy="0"/>
            </a:xfrm>
            <a:prstGeom prst="line">
              <a:avLst/>
            </a:prstGeom>
            <a:noFill/>
            <a:ln w="22225">
              <a:solidFill>
                <a:srgbClr val="990099"/>
              </a:solidFill>
              <a:round/>
              <a:headEnd/>
              <a:tailEnd/>
            </a:ln>
            <a:effectLst/>
          </p:spPr>
          <p:txBody>
            <a:bodyPr/>
            <a:lstStyle/>
            <a:p>
              <a:endParaRPr lang="en-IE"/>
            </a:p>
          </p:txBody>
        </p:sp>
        <p:sp>
          <p:nvSpPr>
            <p:cNvPr id="182288" name="Line 16"/>
            <p:cNvSpPr>
              <a:spLocks noChangeShapeType="1"/>
            </p:cNvSpPr>
            <p:nvPr/>
          </p:nvSpPr>
          <p:spPr bwMode="auto">
            <a:xfrm flipH="1" flipV="1">
              <a:off x="2496" y="1104"/>
              <a:ext cx="336" cy="720"/>
            </a:xfrm>
            <a:prstGeom prst="line">
              <a:avLst/>
            </a:prstGeom>
            <a:noFill/>
            <a:ln w="22225">
              <a:solidFill>
                <a:srgbClr val="990099"/>
              </a:solidFill>
              <a:round/>
              <a:headEnd/>
              <a:tailEnd/>
            </a:ln>
            <a:effectLst/>
          </p:spPr>
          <p:txBody>
            <a:bodyPr/>
            <a:lstStyle/>
            <a:p>
              <a:endParaRPr lang="en-IE"/>
            </a:p>
          </p:txBody>
        </p:sp>
        <p:sp>
          <p:nvSpPr>
            <p:cNvPr id="182289" name="Line 17"/>
            <p:cNvSpPr>
              <a:spLocks noChangeShapeType="1"/>
            </p:cNvSpPr>
            <p:nvPr/>
          </p:nvSpPr>
          <p:spPr bwMode="auto">
            <a:xfrm flipV="1">
              <a:off x="2496" y="432"/>
              <a:ext cx="336" cy="672"/>
            </a:xfrm>
            <a:prstGeom prst="line">
              <a:avLst/>
            </a:prstGeom>
            <a:noFill/>
            <a:ln w="22225">
              <a:solidFill>
                <a:srgbClr val="990099"/>
              </a:solidFill>
              <a:round/>
              <a:headEnd/>
              <a:tailEnd/>
            </a:ln>
            <a:effectLst/>
          </p:spPr>
          <p:txBody>
            <a:bodyPr/>
            <a:lstStyle/>
            <a:p>
              <a:endParaRPr lang="en-IE"/>
            </a:p>
          </p:txBody>
        </p:sp>
        <p:sp>
          <p:nvSpPr>
            <p:cNvPr id="182290" name="Line 18"/>
            <p:cNvSpPr>
              <a:spLocks noChangeShapeType="1"/>
            </p:cNvSpPr>
            <p:nvPr/>
          </p:nvSpPr>
          <p:spPr bwMode="auto">
            <a:xfrm flipV="1">
              <a:off x="2496" y="912"/>
              <a:ext cx="336" cy="192"/>
            </a:xfrm>
            <a:prstGeom prst="line">
              <a:avLst/>
            </a:prstGeom>
            <a:noFill/>
            <a:ln w="22225">
              <a:solidFill>
                <a:srgbClr val="990099"/>
              </a:solidFill>
              <a:round/>
              <a:headEnd/>
              <a:tailEnd/>
            </a:ln>
            <a:effectLst/>
          </p:spPr>
          <p:txBody>
            <a:bodyPr/>
            <a:lstStyle/>
            <a:p>
              <a:endParaRPr lang="en-IE"/>
            </a:p>
          </p:txBody>
        </p:sp>
        <p:sp>
          <p:nvSpPr>
            <p:cNvPr id="182291" name="Line 19"/>
            <p:cNvSpPr>
              <a:spLocks noChangeShapeType="1"/>
            </p:cNvSpPr>
            <p:nvPr/>
          </p:nvSpPr>
          <p:spPr bwMode="auto">
            <a:xfrm>
              <a:off x="2496" y="1104"/>
              <a:ext cx="336" cy="288"/>
            </a:xfrm>
            <a:prstGeom prst="line">
              <a:avLst/>
            </a:prstGeom>
            <a:noFill/>
            <a:ln w="22225">
              <a:solidFill>
                <a:srgbClr val="990099"/>
              </a:solidFill>
              <a:round/>
              <a:headEnd/>
              <a:tailEnd/>
            </a:ln>
            <a:effectLst/>
          </p:spPr>
          <p:txBody>
            <a:bodyPr/>
            <a:lstStyle/>
            <a:p>
              <a:endParaRPr lang="en-IE"/>
            </a:p>
          </p:txBody>
        </p:sp>
        <p:sp>
          <p:nvSpPr>
            <p:cNvPr id="182292" name="Text Box 20"/>
            <p:cNvSpPr txBox="1">
              <a:spLocks noChangeArrowheads="1"/>
            </p:cNvSpPr>
            <p:nvPr/>
          </p:nvSpPr>
          <p:spPr bwMode="auto">
            <a:xfrm>
              <a:off x="3831" y="326"/>
              <a:ext cx="249" cy="250"/>
            </a:xfrm>
            <a:prstGeom prst="rect">
              <a:avLst/>
            </a:prstGeom>
            <a:noFill/>
            <a:ln w="9525">
              <a:noFill/>
              <a:miter lim="800000"/>
              <a:headEnd/>
              <a:tailEnd/>
            </a:ln>
            <a:effectLst/>
          </p:spPr>
          <p:txBody>
            <a:bodyPr wrap="none">
              <a:spAutoFit/>
            </a:bodyPr>
            <a:lstStyle/>
            <a:p>
              <a:r>
                <a:rPr lang="en-US" sz="2000">
                  <a:solidFill>
                    <a:srgbClr val="990099"/>
                  </a:solidFill>
                  <a:latin typeface="Arial" charset="0"/>
                </a:rPr>
                <a:t>4</a:t>
              </a:r>
              <a:r>
                <a:rPr lang="en-US" sz="2000" i="1">
                  <a:solidFill>
                    <a:srgbClr val="990099"/>
                  </a:solidFill>
                  <a:latin typeface="Arial" charset="0"/>
                </a:rPr>
                <a:t>f</a:t>
              </a:r>
              <a:endParaRPr lang="en-US" sz="2000">
                <a:solidFill>
                  <a:srgbClr val="990099"/>
                </a:solidFill>
                <a:latin typeface="Arial" charset="0"/>
              </a:endParaRPr>
            </a:p>
          </p:txBody>
        </p:sp>
        <p:sp>
          <p:nvSpPr>
            <p:cNvPr id="182293" name="Text Box 21"/>
            <p:cNvSpPr txBox="1">
              <a:spLocks noChangeArrowheads="1"/>
            </p:cNvSpPr>
            <p:nvPr/>
          </p:nvSpPr>
          <p:spPr bwMode="auto">
            <a:xfrm>
              <a:off x="3834" y="768"/>
              <a:ext cx="294" cy="250"/>
            </a:xfrm>
            <a:prstGeom prst="rect">
              <a:avLst/>
            </a:prstGeom>
            <a:noFill/>
            <a:ln w="9525">
              <a:noFill/>
              <a:miter lim="800000"/>
              <a:headEnd/>
              <a:tailEnd/>
            </a:ln>
            <a:effectLst/>
          </p:spPr>
          <p:txBody>
            <a:bodyPr wrap="none">
              <a:spAutoFit/>
            </a:bodyPr>
            <a:lstStyle/>
            <a:p>
              <a:r>
                <a:rPr lang="en-US" sz="2000">
                  <a:solidFill>
                    <a:srgbClr val="990099"/>
                  </a:solidFill>
                  <a:latin typeface="Arial" charset="0"/>
                </a:rPr>
                <a:t>4</a:t>
              </a:r>
              <a:r>
                <a:rPr lang="en-US" sz="2000" i="1">
                  <a:solidFill>
                    <a:srgbClr val="990099"/>
                  </a:solidFill>
                  <a:latin typeface="Arial" charset="0"/>
                </a:rPr>
                <a:t>d</a:t>
              </a:r>
              <a:endParaRPr lang="en-US" sz="2000">
                <a:solidFill>
                  <a:srgbClr val="990099"/>
                </a:solidFill>
                <a:latin typeface="Arial" charset="0"/>
              </a:endParaRPr>
            </a:p>
          </p:txBody>
        </p:sp>
        <p:sp>
          <p:nvSpPr>
            <p:cNvPr id="182294" name="Text Box 22"/>
            <p:cNvSpPr txBox="1">
              <a:spLocks noChangeArrowheads="1"/>
            </p:cNvSpPr>
            <p:nvPr/>
          </p:nvSpPr>
          <p:spPr bwMode="auto">
            <a:xfrm>
              <a:off x="3834" y="1248"/>
              <a:ext cx="294" cy="250"/>
            </a:xfrm>
            <a:prstGeom prst="rect">
              <a:avLst/>
            </a:prstGeom>
            <a:noFill/>
            <a:ln w="9525">
              <a:noFill/>
              <a:miter lim="800000"/>
              <a:headEnd/>
              <a:tailEnd/>
            </a:ln>
            <a:effectLst/>
          </p:spPr>
          <p:txBody>
            <a:bodyPr wrap="none">
              <a:spAutoFit/>
            </a:bodyPr>
            <a:lstStyle/>
            <a:p>
              <a:r>
                <a:rPr lang="en-US" sz="2000">
                  <a:solidFill>
                    <a:srgbClr val="990099"/>
                  </a:solidFill>
                  <a:latin typeface="Arial" charset="0"/>
                </a:rPr>
                <a:t>4</a:t>
              </a:r>
              <a:r>
                <a:rPr lang="en-US" sz="2000" i="1">
                  <a:solidFill>
                    <a:srgbClr val="990099"/>
                  </a:solidFill>
                  <a:latin typeface="Arial" charset="0"/>
                </a:rPr>
                <a:t>p</a:t>
              </a:r>
              <a:endParaRPr lang="en-US" sz="2000">
                <a:solidFill>
                  <a:srgbClr val="990099"/>
                </a:solidFill>
                <a:latin typeface="Arial" charset="0"/>
              </a:endParaRPr>
            </a:p>
          </p:txBody>
        </p:sp>
        <p:sp>
          <p:nvSpPr>
            <p:cNvPr id="182295" name="Text Box 23"/>
            <p:cNvSpPr txBox="1">
              <a:spLocks noChangeArrowheads="1"/>
            </p:cNvSpPr>
            <p:nvPr/>
          </p:nvSpPr>
          <p:spPr bwMode="auto">
            <a:xfrm>
              <a:off x="3843" y="1680"/>
              <a:ext cx="285" cy="250"/>
            </a:xfrm>
            <a:prstGeom prst="rect">
              <a:avLst/>
            </a:prstGeom>
            <a:noFill/>
            <a:ln w="9525">
              <a:noFill/>
              <a:miter lim="800000"/>
              <a:headEnd/>
              <a:tailEnd/>
            </a:ln>
            <a:effectLst/>
          </p:spPr>
          <p:txBody>
            <a:bodyPr wrap="none">
              <a:spAutoFit/>
            </a:bodyPr>
            <a:lstStyle/>
            <a:p>
              <a:r>
                <a:rPr lang="en-US" sz="2000">
                  <a:solidFill>
                    <a:srgbClr val="990099"/>
                  </a:solidFill>
                  <a:latin typeface="Arial" charset="0"/>
                </a:rPr>
                <a:t>4</a:t>
              </a:r>
              <a:r>
                <a:rPr lang="en-US" sz="2000" i="1">
                  <a:solidFill>
                    <a:srgbClr val="990099"/>
                  </a:solidFill>
                  <a:latin typeface="Arial" charset="0"/>
                </a:rPr>
                <a:t>s</a:t>
              </a:r>
              <a:endParaRPr lang="en-US" sz="2000">
                <a:solidFill>
                  <a:srgbClr val="990099"/>
                </a:solidFill>
                <a:latin typeface="Arial" charset="0"/>
              </a:endParaRPr>
            </a:p>
          </p:txBody>
        </p:sp>
        <p:sp>
          <p:nvSpPr>
            <p:cNvPr id="182296" name="Text Box 24"/>
            <p:cNvSpPr txBox="1">
              <a:spLocks noChangeArrowheads="1"/>
            </p:cNvSpPr>
            <p:nvPr/>
          </p:nvSpPr>
          <p:spPr bwMode="auto">
            <a:xfrm>
              <a:off x="1680" y="1008"/>
              <a:ext cx="475" cy="250"/>
            </a:xfrm>
            <a:prstGeom prst="rect">
              <a:avLst/>
            </a:prstGeom>
            <a:noFill/>
            <a:ln w="9525">
              <a:noFill/>
              <a:miter lim="800000"/>
              <a:headEnd/>
              <a:tailEnd/>
            </a:ln>
            <a:effectLst/>
          </p:spPr>
          <p:txBody>
            <a:bodyPr wrap="none">
              <a:spAutoFit/>
            </a:bodyPr>
            <a:lstStyle/>
            <a:p>
              <a:r>
                <a:rPr lang="en-US" sz="2000" i="1">
                  <a:solidFill>
                    <a:srgbClr val="990099"/>
                  </a:solidFill>
                  <a:latin typeface="Arial" charset="0"/>
                </a:rPr>
                <a:t>n</a:t>
              </a:r>
              <a:r>
                <a:rPr lang="en-US" sz="2000">
                  <a:solidFill>
                    <a:srgbClr val="990099"/>
                  </a:solidFill>
                  <a:latin typeface="Arial" charset="0"/>
                </a:rPr>
                <a:t> = 4</a:t>
              </a:r>
            </a:p>
          </p:txBody>
        </p:sp>
      </p:grpSp>
      <p:grpSp>
        <p:nvGrpSpPr>
          <p:cNvPr id="182297" name="Group 25"/>
          <p:cNvGrpSpPr>
            <a:grpSpLocks/>
          </p:cNvGrpSpPr>
          <p:nvPr/>
        </p:nvGrpSpPr>
        <p:grpSpPr bwMode="auto">
          <a:xfrm>
            <a:off x="4883150" y="2362200"/>
            <a:ext cx="3886200" cy="1768475"/>
            <a:chOff x="1680" y="1488"/>
            <a:chExt cx="2448" cy="1114"/>
          </a:xfrm>
        </p:grpSpPr>
        <p:sp>
          <p:nvSpPr>
            <p:cNvPr id="182298" name="Line 26"/>
            <p:cNvSpPr>
              <a:spLocks noChangeShapeType="1"/>
            </p:cNvSpPr>
            <p:nvPr/>
          </p:nvSpPr>
          <p:spPr bwMode="auto">
            <a:xfrm>
              <a:off x="2112" y="2064"/>
              <a:ext cx="1728" cy="0"/>
            </a:xfrm>
            <a:prstGeom prst="line">
              <a:avLst/>
            </a:prstGeom>
            <a:noFill/>
            <a:ln w="22225">
              <a:solidFill>
                <a:srgbClr val="FF0000"/>
              </a:solidFill>
              <a:round/>
              <a:headEnd/>
              <a:tailEnd/>
            </a:ln>
            <a:effectLst/>
          </p:spPr>
          <p:txBody>
            <a:bodyPr/>
            <a:lstStyle/>
            <a:p>
              <a:endParaRPr lang="en-IE"/>
            </a:p>
          </p:txBody>
        </p:sp>
        <p:sp>
          <p:nvSpPr>
            <p:cNvPr id="182299" name="Line 27"/>
            <p:cNvSpPr>
              <a:spLocks noChangeShapeType="1"/>
            </p:cNvSpPr>
            <p:nvPr/>
          </p:nvSpPr>
          <p:spPr bwMode="auto">
            <a:xfrm>
              <a:off x="2832" y="1632"/>
              <a:ext cx="1008" cy="0"/>
            </a:xfrm>
            <a:prstGeom prst="line">
              <a:avLst/>
            </a:prstGeom>
            <a:noFill/>
            <a:ln w="22225">
              <a:solidFill>
                <a:srgbClr val="FF0000"/>
              </a:solidFill>
              <a:round/>
              <a:headEnd/>
              <a:tailEnd/>
            </a:ln>
            <a:effectLst/>
          </p:spPr>
          <p:txBody>
            <a:bodyPr/>
            <a:lstStyle/>
            <a:p>
              <a:endParaRPr lang="en-IE"/>
            </a:p>
          </p:txBody>
        </p:sp>
        <p:sp>
          <p:nvSpPr>
            <p:cNvPr id="182300" name="Line 28"/>
            <p:cNvSpPr>
              <a:spLocks noChangeShapeType="1"/>
            </p:cNvSpPr>
            <p:nvPr/>
          </p:nvSpPr>
          <p:spPr bwMode="auto">
            <a:xfrm>
              <a:off x="2832" y="2496"/>
              <a:ext cx="1008" cy="0"/>
            </a:xfrm>
            <a:prstGeom prst="line">
              <a:avLst/>
            </a:prstGeom>
            <a:noFill/>
            <a:ln w="22225">
              <a:solidFill>
                <a:srgbClr val="FF0000"/>
              </a:solidFill>
              <a:round/>
              <a:headEnd/>
              <a:tailEnd/>
            </a:ln>
            <a:effectLst/>
          </p:spPr>
          <p:txBody>
            <a:bodyPr/>
            <a:lstStyle/>
            <a:p>
              <a:endParaRPr lang="en-IE"/>
            </a:p>
          </p:txBody>
        </p:sp>
        <p:sp>
          <p:nvSpPr>
            <p:cNvPr id="182301" name="Line 29"/>
            <p:cNvSpPr>
              <a:spLocks noChangeShapeType="1"/>
            </p:cNvSpPr>
            <p:nvPr/>
          </p:nvSpPr>
          <p:spPr bwMode="auto">
            <a:xfrm flipH="1" flipV="1">
              <a:off x="2496" y="2064"/>
              <a:ext cx="336" cy="432"/>
            </a:xfrm>
            <a:prstGeom prst="line">
              <a:avLst/>
            </a:prstGeom>
            <a:noFill/>
            <a:ln w="22225">
              <a:solidFill>
                <a:srgbClr val="FF0000"/>
              </a:solidFill>
              <a:round/>
              <a:headEnd/>
              <a:tailEnd/>
            </a:ln>
            <a:effectLst/>
          </p:spPr>
          <p:txBody>
            <a:bodyPr/>
            <a:lstStyle/>
            <a:p>
              <a:endParaRPr lang="en-IE"/>
            </a:p>
          </p:txBody>
        </p:sp>
        <p:sp>
          <p:nvSpPr>
            <p:cNvPr id="182302" name="Line 30"/>
            <p:cNvSpPr>
              <a:spLocks noChangeShapeType="1"/>
            </p:cNvSpPr>
            <p:nvPr/>
          </p:nvSpPr>
          <p:spPr bwMode="auto">
            <a:xfrm flipV="1">
              <a:off x="2496" y="1632"/>
              <a:ext cx="336" cy="432"/>
            </a:xfrm>
            <a:prstGeom prst="line">
              <a:avLst/>
            </a:prstGeom>
            <a:noFill/>
            <a:ln w="22225">
              <a:solidFill>
                <a:srgbClr val="FF0000"/>
              </a:solidFill>
              <a:round/>
              <a:headEnd/>
              <a:tailEnd/>
            </a:ln>
            <a:effectLst/>
          </p:spPr>
          <p:txBody>
            <a:bodyPr/>
            <a:lstStyle/>
            <a:p>
              <a:endParaRPr lang="en-IE"/>
            </a:p>
          </p:txBody>
        </p:sp>
        <p:sp>
          <p:nvSpPr>
            <p:cNvPr id="182303" name="Text Box 31"/>
            <p:cNvSpPr txBox="1">
              <a:spLocks noChangeArrowheads="1"/>
            </p:cNvSpPr>
            <p:nvPr/>
          </p:nvSpPr>
          <p:spPr bwMode="auto">
            <a:xfrm>
              <a:off x="3834" y="1488"/>
              <a:ext cx="294" cy="250"/>
            </a:xfrm>
            <a:prstGeom prst="rect">
              <a:avLst/>
            </a:prstGeom>
            <a:noFill/>
            <a:ln w="9525">
              <a:noFill/>
              <a:miter lim="800000"/>
              <a:headEnd/>
              <a:tailEnd/>
            </a:ln>
            <a:effectLst/>
          </p:spPr>
          <p:txBody>
            <a:bodyPr wrap="none">
              <a:spAutoFit/>
            </a:bodyPr>
            <a:lstStyle/>
            <a:p>
              <a:r>
                <a:rPr lang="en-US" sz="2000">
                  <a:solidFill>
                    <a:srgbClr val="FF0000"/>
                  </a:solidFill>
                  <a:latin typeface="Arial" charset="0"/>
                </a:rPr>
                <a:t>3</a:t>
              </a:r>
              <a:r>
                <a:rPr lang="en-US" sz="2000" i="1">
                  <a:solidFill>
                    <a:srgbClr val="FF0000"/>
                  </a:solidFill>
                  <a:latin typeface="Arial" charset="0"/>
                </a:rPr>
                <a:t>d</a:t>
              </a:r>
              <a:endParaRPr lang="en-US" sz="2000">
                <a:solidFill>
                  <a:srgbClr val="FF0000"/>
                </a:solidFill>
                <a:latin typeface="Arial" charset="0"/>
              </a:endParaRPr>
            </a:p>
          </p:txBody>
        </p:sp>
        <p:sp>
          <p:nvSpPr>
            <p:cNvPr id="182304" name="Text Box 32"/>
            <p:cNvSpPr txBox="1">
              <a:spLocks noChangeArrowheads="1"/>
            </p:cNvSpPr>
            <p:nvPr/>
          </p:nvSpPr>
          <p:spPr bwMode="auto">
            <a:xfrm>
              <a:off x="3834" y="1920"/>
              <a:ext cx="294" cy="250"/>
            </a:xfrm>
            <a:prstGeom prst="rect">
              <a:avLst/>
            </a:prstGeom>
            <a:noFill/>
            <a:ln w="9525">
              <a:noFill/>
              <a:miter lim="800000"/>
              <a:headEnd/>
              <a:tailEnd/>
            </a:ln>
            <a:effectLst/>
          </p:spPr>
          <p:txBody>
            <a:bodyPr wrap="none">
              <a:spAutoFit/>
            </a:bodyPr>
            <a:lstStyle/>
            <a:p>
              <a:r>
                <a:rPr lang="en-US" sz="2000">
                  <a:solidFill>
                    <a:srgbClr val="FF0000"/>
                  </a:solidFill>
                  <a:latin typeface="Arial" charset="0"/>
                </a:rPr>
                <a:t>3</a:t>
              </a:r>
              <a:r>
                <a:rPr lang="en-US" sz="2000" i="1">
                  <a:solidFill>
                    <a:srgbClr val="FF0000"/>
                  </a:solidFill>
                  <a:latin typeface="Arial" charset="0"/>
                </a:rPr>
                <a:t>p</a:t>
              </a:r>
              <a:endParaRPr lang="en-US" sz="2000">
                <a:solidFill>
                  <a:srgbClr val="FF0000"/>
                </a:solidFill>
                <a:latin typeface="Arial" charset="0"/>
              </a:endParaRPr>
            </a:p>
          </p:txBody>
        </p:sp>
        <p:sp>
          <p:nvSpPr>
            <p:cNvPr id="182305" name="Text Box 33"/>
            <p:cNvSpPr txBox="1">
              <a:spLocks noChangeArrowheads="1"/>
            </p:cNvSpPr>
            <p:nvPr/>
          </p:nvSpPr>
          <p:spPr bwMode="auto">
            <a:xfrm>
              <a:off x="3840" y="2352"/>
              <a:ext cx="285" cy="250"/>
            </a:xfrm>
            <a:prstGeom prst="rect">
              <a:avLst/>
            </a:prstGeom>
            <a:noFill/>
            <a:ln w="9525">
              <a:noFill/>
              <a:miter lim="800000"/>
              <a:headEnd/>
              <a:tailEnd/>
            </a:ln>
            <a:effectLst/>
          </p:spPr>
          <p:txBody>
            <a:bodyPr wrap="none">
              <a:spAutoFit/>
            </a:bodyPr>
            <a:lstStyle/>
            <a:p>
              <a:r>
                <a:rPr lang="en-US" sz="2000">
                  <a:solidFill>
                    <a:srgbClr val="FF0000"/>
                  </a:solidFill>
                  <a:latin typeface="Arial" charset="0"/>
                </a:rPr>
                <a:t>3</a:t>
              </a:r>
              <a:r>
                <a:rPr lang="en-US" sz="2000" i="1">
                  <a:solidFill>
                    <a:srgbClr val="FF0000"/>
                  </a:solidFill>
                  <a:latin typeface="Arial" charset="0"/>
                </a:rPr>
                <a:t>s</a:t>
              </a:r>
              <a:endParaRPr lang="en-US" sz="2000">
                <a:solidFill>
                  <a:srgbClr val="FF0000"/>
                </a:solidFill>
                <a:latin typeface="Arial" charset="0"/>
              </a:endParaRPr>
            </a:p>
          </p:txBody>
        </p:sp>
        <p:sp>
          <p:nvSpPr>
            <p:cNvPr id="182306" name="Text Box 34"/>
            <p:cNvSpPr txBox="1">
              <a:spLocks noChangeArrowheads="1"/>
            </p:cNvSpPr>
            <p:nvPr/>
          </p:nvSpPr>
          <p:spPr bwMode="auto">
            <a:xfrm>
              <a:off x="1680" y="1920"/>
              <a:ext cx="475" cy="250"/>
            </a:xfrm>
            <a:prstGeom prst="rect">
              <a:avLst/>
            </a:prstGeom>
            <a:noFill/>
            <a:ln w="9525">
              <a:noFill/>
              <a:miter lim="800000"/>
              <a:headEnd/>
              <a:tailEnd/>
            </a:ln>
            <a:effectLst/>
          </p:spPr>
          <p:txBody>
            <a:bodyPr wrap="none">
              <a:spAutoFit/>
            </a:bodyPr>
            <a:lstStyle/>
            <a:p>
              <a:r>
                <a:rPr lang="en-US" sz="2000" i="1">
                  <a:solidFill>
                    <a:srgbClr val="FF0000"/>
                  </a:solidFill>
                  <a:latin typeface="Arial" charset="0"/>
                </a:rPr>
                <a:t>n</a:t>
              </a:r>
              <a:r>
                <a:rPr lang="en-US" sz="2000">
                  <a:solidFill>
                    <a:srgbClr val="FF0000"/>
                  </a:solidFill>
                  <a:latin typeface="Arial" charset="0"/>
                </a:rPr>
                <a:t> = 3</a:t>
              </a:r>
            </a:p>
          </p:txBody>
        </p:sp>
      </p:grpSp>
      <p:grpSp>
        <p:nvGrpSpPr>
          <p:cNvPr id="182307" name="Group 35"/>
          <p:cNvGrpSpPr>
            <a:grpSpLocks/>
          </p:cNvGrpSpPr>
          <p:nvPr/>
        </p:nvGrpSpPr>
        <p:grpSpPr bwMode="auto">
          <a:xfrm>
            <a:off x="4883150" y="4419600"/>
            <a:ext cx="3886200" cy="1158875"/>
            <a:chOff x="1680" y="2784"/>
            <a:chExt cx="2448" cy="730"/>
          </a:xfrm>
        </p:grpSpPr>
        <p:sp>
          <p:nvSpPr>
            <p:cNvPr id="182308" name="Line 36"/>
            <p:cNvSpPr>
              <a:spLocks noChangeShapeType="1"/>
            </p:cNvSpPr>
            <p:nvPr/>
          </p:nvSpPr>
          <p:spPr bwMode="auto">
            <a:xfrm>
              <a:off x="2832" y="2928"/>
              <a:ext cx="1008" cy="0"/>
            </a:xfrm>
            <a:prstGeom prst="line">
              <a:avLst/>
            </a:prstGeom>
            <a:noFill/>
            <a:ln w="22225">
              <a:solidFill>
                <a:srgbClr val="339966"/>
              </a:solidFill>
              <a:round/>
              <a:headEnd/>
              <a:tailEnd/>
            </a:ln>
            <a:effectLst/>
          </p:spPr>
          <p:txBody>
            <a:bodyPr/>
            <a:lstStyle/>
            <a:p>
              <a:endParaRPr lang="en-IE"/>
            </a:p>
          </p:txBody>
        </p:sp>
        <p:sp>
          <p:nvSpPr>
            <p:cNvPr id="182309" name="Line 37"/>
            <p:cNvSpPr>
              <a:spLocks noChangeShapeType="1"/>
            </p:cNvSpPr>
            <p:nvPr/>
          </p:nvSpPr>
          <p:spPr bwMode="auto">
            <a:xfrm>
              <a:off x="2832" y="3408"/>
              <a:ext cx="1008" cy="0"/>
            </a:xfrm>
            <a:prstGeom prst="line">
              <a:avLst/>
            </a:prstGeom>
            <a:noFill/>
            <a:ln w="22225">
              <a:solidFill>
                <a:srgbClr val="339966"/>
              </a:solidFill>
              <a:round/>
              <a:headEnd/>
              <a:tailEnd/>
            </a:ln>
            <a:effectLst/>
          </p:spPr>
          <p:txBody>
            <a:bodyPr/>
            <a:lstStyle/>
            <a:p>
              <a:endParaRPr lang="en-IE"/>
            </a:p>
          </p:txBody>
        </p:sp>
        <p:sp>
          <p:nvSpPr>
            <p:cNvPr id="182310" name="Line 38"/>
            <p:cNvSpPr>
              <a:spLocks noChangeShapeType="1"/>
            </p:cNvSpPr>
            <p:nvPr/>
          </p:nvSpPr>
          <p:spPr bwMode="auto">
            <a:xfrm flipH="1" flipV="1">
              <a:off x="2496" y="3168"/>
              <a:ext cx="336" cy="240"/>
            </a:xfrm>
            <a:prstGeom prst="line">
              <a:avLst/>
            </a:prstGeom>
            <a:noFill/>
            <a:ln w="22225">
              <a:solidFill>
                <a:srgbClr val="339966"/>
              </a:solidFill>
              <a:round/>
              <a:headEnd/>
              <a:tailEnd/>
            </a:ln>
            <a:effectLst/>
          </p:spPr>
          <p:txBody>
            <a:bodyPr/>
            <a:lstStyle/>
            <a:p>
              <a:endParaRPr lang="en-IE"/>
            </a:p>
          </p:txBody>
        </p:sp>
        <p:sp>
          <p:nvSpPr>
            <p:cNvPr id="182311" name="Line 39"/>
            <p:cNvSpPr>
              <a:spLocks noChangeShapeType="1"/>
            </p:cNvSpPr>
            <p:nvPr/>
          </p:nvSpPr>
          <p:spPr bwMode="auto">
            <a:xfrm flipV="1">
              <a:off x="2496" y="2928"/>
              <a:ext cx="336" cy="240"/>
            </a:xfrm>
            <a:prstGeom prst="line">
              <a:avLst/>
            </a:prstGeom>
            <a:noFill/>
            <a:ln w="22225">
              <a:solidFill>
                <a:srgbClr val="339966"/>
              </a:solidFill>
              <a:round/>
              <a:headEnd/>
              <a:tailEnd/>
            </a:ln>
            <a:effectLst/>
          </p:spPr>
          <p:txBody>
            <a:bodyPr/>
            <a:lstStyle/>
            <a:p>
              <a:endParaRPr lang="en-IE"/>
            </a:p>
          </p:txBody>
        </p:sp>
        <p:sp>
          <p:nvSpPr>
            <p:cNvPr id="182312" name="Line 40"/>
            <p:cNvSpPr>
              <a:spLocks noChangeShapeType="1"/>
            </p:cNvSpPr>
            <p:nvPr/>
          </p:nvSpPr>
          <p:spPr bwMode="auto">
            <a:xfrm flipH="1">
              <a:off x="2112" y="3168"/>
              <a:ext cx="384" cy="0"/>
            </a:xfrm>
            <a:prstGeom prst="line">
              <a:avLst/>
            </a:prstGeom>
            <a:noFill/>
            <a:ln w="22225">
              <a:solidFill>
                <a:srgbClr val="339966"/>
              </a:solidFill>
              <a:round/>
              <a:headEnd/>
              <a:tailEnd/>
            </a:ln>
            <a:effectLst/>
          </p:spPr>
          <p:txBody>
            <a:bodyPr/>
            <a:lstStyle/>
            <a:p>
              <a:endParaRPr lang="en-IE"/>
            </a:p>
          </p:txBody>
        </p:sp>
        <p:sp>
          <p:nvSpPr>
            <p:cNvPr id="182313" name="Text Box 41"/>
            <p:cNvSpPr txBox="1">
              <a:spLocks noChangeArrowheads="1"/>
            </p:cNvSpPr>
            <p:nvPr/>
          </p:nvSpPr>
          <p:spPr bwMode="auto">
            <a:xfrm>
              <a:off x="3834" y="2784"/>
              <a:ext cx="294" cy="250"/>
            </a:xfrm>
            <a:prstGeom prst="rect">
              <a:avLst/>
            </a:prstGeom>
            <a:noFill/>
            <a:ln w="9525">
              <a:noFill/>
              <a:miter lim="800000"/>
              <a:headEnd/>
              <a:tailEnd/>
            </a:ln>
            <a:effectLst/>
          </p:spPr>
          <p:txBody>
            <a:bodyPr wrap="none">
              <a:spAutoFit/>
            </a:bodyPr>
            <a:lstStyle/>
            <a:p>
              <a:r>
                <a:rPr lang="en-US" sz="2000">
                  <a:solidFill>
                    <a:srgbClr val="339966"/>
                  </a:solidFill>
                  <a:latin typeface="Arial" charset="0"/>
                </a:rPr>
                <a:t>2</a:t>
              </a:r>
              <a:r>
                <a:rPr lang="en-US" sz="2000" i="1">
                  <a:solidFill>
                    <a:srgbClr val="339966"/>
                  </a:solidFill>
                  <a:latin typeface="Arial" charset="0"/>
                </a:rPr>
                <a:t>p</a:t>
              </a:r>
              <a:endParaRPr lang="en-US" sz="2000">
                <a:solidFill>
                  <a:srgbClr val="339966"/>
                </a:solidFill>
                <a:latin typeface="Arial" charset="0"/>
              </a:endParaRPr>
            </a:p>
          </p:txBody>
        </p:sp>
        <p:sp>
          <p:nvSpPr>
            <p:cNvPr id="182314" name="Text Box 42"/>
            <p:cNvSpPr txBox="1">
              <a:spLocks noChangeArrowheads="1"/>
            </p:cNvSpPr>
            <p:nvPr/>
          </p:nvSpPr>
          <p:spPr bwMode="auto">
            <a:xfrm>
              <a:off x="3840" y="3264"/>
              <a:ext cx="285" cy="250"/>
            </a:xfrm>
            <a:prstGeom prst="rect">
              <a:avLst/>
            </a:prstGeom>
            <a:noFill/>
            <a:ln w="9525">
              <a:noFill/>
              <a:miter lim="800000"/>
              <a:headEnd/>
              <a:tailEnd/>
            </a:ln>
            <a:effectLst/>
          </p:spPr>
          <p:txBody>
            <a:bodyPr wrap="none">
              <a:spAutoFit/>
            </a:bodyPr>
            <a:lstStyle/>
            <a:p>
              <a:r>
                <a:rPr lang="en-US" sz="2000">
                  <a:solidFill>
                    <a:srgbClr val="339966"/>
                  </a:solidFill>
                  <a:latin typeface="Arial" charset="0"/>
                </a:rPr>
                <a:t>2</a:t>
              </a:r>
              <a:r>
                <a:rPr lang="en-US" sz="2000" i="1">
                  <a:solidFill>
                    <a:srgbClr val="339966"/>
                  </a:solidFill>
                  <a:latin typeface="Arial" charset="0"/>
                </a:rPr>
                <a:t>s</a:t>
              </a:r>
              <a:endParaRPr lang="en-US" sz="2000">
                <a:solidFill>
                  <a:srgbClr val="339966"/>
                </a:solidFill>
                <a:latin typeface="Arial" charset="0"/>
              </a:endParaRPr>
            </a:p>
          </p:txBody>
        </p:sp>
        <p:sp>
          <p:nvSpPr>
            <p:cNvPr id="182315" name="Text Box 43"/>
            <p:cNvSpPr txBox="1">
              <a:spLocks noChangeArrowheads="1"/>
            </p:cNvSpPr>
            <p:nvPr/>
          </p:nvSpPr>
          <p:spPr bwMode="auto">
            <a:xfrm>
              <a:off x="1680" y="3024"/>
              <a:ext cx="475" cy="250"/>
            </a:xfrm>
            <a:prstGeom prst="rect">
              <a:avLst/>
            </a:prstGeom>
            <a:noFill/>
            <a:ln w="9525">
              <a:noFill/>
              <a:miter lim="800000"/>
              <a:headEnd/>
              <a:tailEnd/>
            </a:ln>
            <a:effectLst/>
          </p:spPr>
          <p:txBody>
            <a:bodyPr wrap="none">
              <a:spAutoFit/>
            </a:bodyPr>
            <a:lstStyle/>
            <a:p>
              <a:r>
                <a:rPr lang="en-US" sz="2000" i="1">
                  <a:solidFill>
                    <a:srgbClr val="339966"/>
                  </a:solidFill>
                  <a:latin typeface="Arial" charset="0"/>
                </a:rPr>
                <a:t>n</a:t>
              </a:r>
              <a:r>
                <a:rPr lang="en-US" sz="2000">
                  <a:solidFill>
                    <a:srgbClr val="339966"/>
                  </a:solidFill>
                  <a:latin typeface="Arial" charset="0"/>
                </a:rPr>
                <a:t> = 2</a:t>
              </a:r>
            </a:p>
          </p:txBody>
        </p:sp>
      </p:grpSp>
      <p:grpSp>
        <p:nvGrpSpPr>
          <p:cNvPr id="182316" name="Group 44"/>
          <p:cNvGrpSpPr>
            <a:grpSpLocks/>
          </p:cNvGrpSpPr>
          <p:nvPr/>
        </p:nvGrpSpPr>
        <p:grpSpPr bwMode="auto">
          <a:xfrm>
            <a:off x="4891088" y="5867400"/>
            <a:ext cx="3878262" cy="457200"/>
            <a:chOff x="1685" y="3696"/>
            <a:chExt cx="2443" cy="288"/>
          </a:xfrm>
        </p:grpSpPr>
        <p:sp>
          <p:nvSpPr>
            <p:cNvPr id="182317" name="Line 45"/>
            <p:cNvSpPr>
              <a:spLocks noChangeShapeType="1"/>
            </p:cNvSpPr>
            <p:nvPr/>
          </p:nvSpPr>
          <p:spPr bwMode="auto">
            <a:xfrm>
              <a:off x="2160" y="3840"/>
              <a:ext cx="1680" cy="0"/>
            </a:xfrm>
            <a:prstGeom prst="line">
              <a:avLst/>
            </a:prstGeom>
            <a:noFill/>
            <a:ln w="22225">
              <a:solidFill>
                <a:schemeClr val="accent2"/>
              </a:solidFill>
              <a:round/>
              <a:headEnd/>
              <a:tailEnd/>
            </a:ln>
            <a:effectLst/>
          </p:spPr>
          <p:txBody>
            <a:bodyPr/>
            <a:lstStyle/>
            <a:p>
              <a:endParaRPr lang="en-IE"/>
            </a:p>
          </p:txBody>
        </p:sp>
        <p:sp>
          <p:nvSpPr>
            <p:cNvPr id="182318" name="Text Box 46"/>
            <p:cNvSpPr txBox="1">
              <a:spLocks noChangeArrowheads="1"/>
            </p:cNvSpPr>
            <p:nvPr/>
          </p:nvSpPr>
          <p:spPr bwMode="auto">
            <a:xfrm>
              <a:off x="3843" y="3696"/>
              <a:ext cx="285" cy="250"/>
            </a:xfrm>
            <a:prstGeom prst="rect">
              <a:avLst/>
            </a:prstGeom>
            <a:noFill/>
            <a:ln w="9525">
              <a:noFill/>
              <a:miter lim="800000"/>
              <a:headEnd/>
              <a:tailEnd/>
            </a:ln>
            <a:effectLst/>
          </p:spPr>
          <p:txBody>
            <a:bodyPr wrap="none">
              <a:spAutoFit/>
            </a:bodyPr>
            <a:lstStyle/>
            <a:p>
              <a:r>
                <a:rPr lang="en-US" sz="2000">
                  <a:solidFill>
                    <a:schemeClr val="accent2"/>
                  </a:solidFill>
                  <a:latin typeface="Arial" charset="0"/>
                </a:rPr>
                <a:t>1</a:t>
              </a:r>
              <a:r>
                <a:rPr lang="en-US" sz="2000" i="1">
                  <a:solidFill>
                    <a:schemeClr val="accent2"/>
                  </a:solidFill>
                  <a:latin typeface="Arial" charset="0"/>
                </a:rPr>
                <a:t>s</a:t>
              </a:r>
              <a:endParaRPr lang="en-US" sz="2000">
                <a:solidFill>
                  <a:schemeClr val="accent2"/>
                </a:solidFill>
                <a:latin typeface="Arial" charset="0"/>
              </a:endParaRPr>
            </a:p>
          </p:txBody>
        </p:sp>
        <p:sp>
          <p:nvSpPr>
            <p:cNvPr id="182319" name="Text Box 47"/>
            <p:cNvSpPr txBox="1">
              <a:spLocks noChangeArrowheads="1"/>
            </p:cNvSpPr>
            <p:nvPr/>
          </p:nvSpPr>
          <p:spPr bwMode="auto">
            <a:xfrm>
              <a:off x="1685" y="3734"/>
              <a:ext cx="475" cy="250"/>
            </a:xfrm>
            <a:prstGeom prst="rect">
              <a:avLst/>
            </a:prstGeom>
            <a:noFill/>
            <a:ln w="9525">
              <a:noFill/>
              <a:miter lim="800000"/>
              <a:headEnd/>
              <a:tailEnd/>
            </a:ln>
            <a:effectLst/>
          </p:spPr>
          <p:txBody>
            <a:bodyPr wrap="none">
              <a:spAutoFit/>
            </a:bodyPr>
            <a:lstStyle/>
            <a:p>
              <a:r>
                <a:rPr lang="en-US" sz="2000" i="1">
                  <a:solidFill>
                    <a:schemeClr val="accent2"/>
                  </a:solidFill>
                  <a:latin typeface="Arial" charset="0"/>
                </a:rPr>
                <a:t>n</a:t>
              </a:r>
              <a:r>
                <a:rPr lang="en-US" sz="2000">
                  <a:solidFill>
                    <a:schemeClr val="accent2"/>
                  </a:solidFill>
                  <a:latin typeface="Arial" charset="0"/>
                </a:rPr>
                <a:t> = 1</a:t>
              </a:r>
            </a:p>
          </p:txBody>
        </p:sp>
      </p:grpSp>
      <p:sp>
        <p:nvSpPr>
          <p:cNvPr id="182320" name="Text Box 48"/>
          <p:cNvSpPr txBox="1">
            <a:spLocks noChangeArrowheads="1"/>
          </p:cNvSpPr>
          <p:nvPr/>
        </p:nvSpPr>
        <p:spPr bwMode="auto">
          <a:xfrm rot="-5400000">
            <a:off x="3977481" y="3191669"/>
            <a:ext cx="989013" cy="396875"/>
          </a:xfrm>
          <a:prstGeom prst="rect">
            <a:avLst/>
          </a:prstGeom>
          <a:noFill/>
          <a:ln w="9525">
            <a:noFill/>
            <a:miter lim="800000"/>
            <a:headEnd/>
            <a:tailEnd/>
          </a:ln>
          <a:effectLst/>
        </p:spPr>
        <p:txBody>
          <a:bodyPr wrap="none">
            <a:spAutoFit/>
          </a:bodyPr>
          <a:lstStyle/>
          <a:p>
            <a:r>
              <a:rPr lang="en-US" sz="2000">
                <a:latin typeface="Arial" charset="0"/>
              </a:rPr>
              <a:t>Energy</a:t>
            </a:r>
          </a:p>
        </p:txBody>
      </p:sp>
      <p:sp>
        <p:nvSpPr>
          <p:cNvPr id="182321" name="Text Box 49"/>
          <p:cNvSpPr txBox="1">
            <a:spLocks noChangeArrowheads="1"/>
          </p:cNvSpPr>
          <p:nvPr/>
        </p:nvSpPr>
        <p:spPr bwMode="auto">
          <a:xfrm>
            <a:off x="646113" y="715963"/>
            <a:ext cx="1944687" cy="579437"/>
          </a:xfrm>
          <a:prstGeom prst="rect">
            <a:avLst/>
          </a:prstGeom>
          <a:noFill/>
          <a:ln w="9525">
            <a:noFill/>
            <a:miter lim="800000"/>
            <a:headEnd/>
            <a:tailEnd/>
          </a:ln>
          <a:effectLst/>
        </p:spPr>
        <p:txBody>
          <a:bodyPr wrap="none">
            <a:spAutoFit/>
          </a:bodyPr>
          <a:lstStyle/>
          <a:p>
            <a:r>
              <a:rPr lang="en-US" sz="3200">
                <a:latin typeface="Arial" charset="0"/>
              </a:rPr>
              <a:t>Sublevels</a:t>
            </a:r>
          </a:p>
        </p:txBody>
      </p:sp>
      <p:pic>
        <p:nvPicPr>
          <p:cNvPr id="182322" name="Picture 50" descr="electron sublevels"/>
          <p:cNvPicPr>
            <a:picLocks noChangeAspect="1" noChangeArrowheads="1"/>
          </p:cNvPicPr>
          <p:nvPr/>
        </p:nvPicPr>
        <p:blipFill>
          <a:blip r:embed="rId2" cstate="print"/>
          <a:srcRect/>
          <a:stretch>
            <a:fillRect/>
          </a:stretch>
        </p:blipFill>
        <p:spPr bwMode="auto">
          <a:xfrm>
            <a:off x="533400" y="1273175"/>
            <a:ext cx="2286000" cy="1331913"/>
          </a:xfrm>
          <a:prstGeom prst="rect">
            <a:avLst/>
          </a:prstGeom>
          <a:noFill/>
        </p:spPr>
      </p:pic>
      <p:sp>
        <p:nvSpPr>
          <p:cNvPr id="182324" name="Rectangle 52"/>
          <p:cNvSpPr>
            <a:spLocks noChangeArrowheads="1"/>
          </p:cNvSpPr>
          <p:nvPr/>
        </p:nvSpPr>
        <p:spPr bwMode="auto">
          <a:xfrm>
            <a:off x="1328738" y="5772150"/>
            <a:ext cx="88900" cy="180975"/>
          </a:xfrm>
          <a:prstGeom prst="rect">
            <a:avLst/>
          </a:prstGeom>
          <a:solidFill>
            <a:schemeClr val="accent1"/>
          </a:solidFill>
          <a:ln w="9525">
            <a:solidFill>
              <a:schemeClr val="tx1"/>
            </a:solidFill>
            <a:miter lim="800000"/>
            <a:headEnd/>
            <a:tailEnd/>
          </a:ln>
          <a:effectLst/>
        </p:spPr>
        <p:txBody>
          <a:bodyPr wrap="none" anchor="ctr"/>
          <a:lstStyle/>
          <a:p>
            <a:endParaRPr lang="en-IE"/>
          </a:p>
        </p:txBody>
      </p:sp>
      <p:sp>
        <p:nvSpPr>
          <p:cNvPr id="182325" name="Rectangle 53"/>
          <p:cNvSpPr>
            <a:spLocks noChangeArrowheads="1"/>
          </p:cNvSpPr>
          <p:nvPr/>
        </p:nvSpPr>
        <p:spPr bwMode="auto">
          <a:xfrm>
            <a:off x="1328738" y="4933950"/>
            <a:ext cx="88900" cy="180975"/>
          </a:xfrm>
          <a:prstGeom prst="rect">
            <a:avLst/>
          </a:prstGeom>
          <a:solidFill>
            <a:schemeClr val="accent1"/>
          </a:solidFill>
          <a:ln w="9525">
            <a:solidFill>
              <a:schemeClr val="tx1"/>
            </a:solidFill>
            <a:miter lim="800000"/>
            <a:headEnd/>
            <a:tailEnd/>
          </a:ln>
          <a:effectLst/>
        </p:spPr>
        <p:txBody>
          <a:bodyPr wrap="none" anchor="ctr"/>
          <a:lstStyle/>
          <a:p>
            <a:endParaRPr lang="en-IE"/>
          </a:p>
        </p:txBody>
      </p:sp>
      <p:sp>
        <p:nvSpPr>
          <p:cNvPr id="182326" name="Rectangle 54"/>
          <p:cNvSpPr>
            <a:spLocks noChangeArrowheads="1"/>
          </p:cNvSpPr>
          <p:nvPr/>
        </p:nvSpPr>
        <p:spPr bwMode="auto">
          <a:xfrm>
            <a:off x="1328738" y="4500563"/>
            <a:ext cx="88900" cy="180975"/>
          </a:xfrm>
          <a:prstGeom prst="rect">
            <a:avLst/>
          </a:prstGeom>
          <a:solidFill>
            <a:schemeClr val="accent1"/>
          </a:solidFill>
          <a:ln w="9525">
            <a:solidFill>
              <a:schemeClr val="tx1"/>
            </a:solidFill>
            <a:miter lim="800000"/>
            <a:headEnd/>
            <a:tailEnd/>
          </a:ln>
          <a:effectLst/>
        </p:spPr>
        <p:txBody>
          <a:bodyPr wrap="none" anchor="ctr"/>
          <a:lstStyle/>
          <a:p>
            <a:endParaRPr lang="en-IE"/>
          </a:p>
        </p:txBody>
      </p:sp>
      <p:sp>
        <p:nvSpPr>
          <p:cNvPr id="182327" name="Rectangle 55"/>
          <p:cNvSpPr>
            <a:spLocks noChangeArrowheads="1"/>
          </p:cNvSpPr>
          <p:nvPr/>
        </p:nvSpPr>
        <p:spPr bwMode="auto">
          <a:xfrm>
            <a:off x="1323975" y="4133850"/>
            <a:ext cx="88900" cy="180975"/>
          </a:xfrm>
          <a:prstGeom prst="rect">
            <a:avLst/>
          </a:prstGeom>
          <a:solidFill>
            <a:schemeClr val="accent1"/>
          </a:solidFill>
          <a:ln w="9525">
            <a:solidFill>
              <a:schemeClr val="tx1"/>
            </a:solidFill>
            <a:miter lim="800000"/>
            <a:headEnd/>
            <a:tailEnd/>
          </a:ln>
          <a:effectLst/>
        </p:spPr>
        <p:txBody>
          <a:bodyPr wrap="none" anchor="ctr"/>
          <a:lstStyle/>
          <a:p>
            <a:endParaRPr lang="en-IE"/>
          </a:p>
        </p:txBody>
      </p:sp>
      <p:sp>
        <p:nvSpPr>
          <p:cNvPr id="182328" name="Rectangle 56"/>
          <p:cNvSpPr>
            <a:spLocks noChangeArrowheads="1"/>
          </p:cNvSpPr>
          <p:nvPr/>
        </p:nvSpPr>
        <p:spPr bwMode="auto">
          <a:xfrm>
            <a:off x="1323975" y="3800475"/>
            <a:ext cx="88900" cy="180975"/>
          </a:xfrm>
          <a:prstGeom prst="rect">
            <a:avLst/>
          </a:prstGeom>
          <a:solidFill>
            <a:schemeClr val="accent1"/>
          </a:solidFill>
          <a:ln w="9525">
            <a:solidFill>
              <a:schemeClr val="tx1"/>
            </a:solidFill>
            <a:miter lim="800000"/>
            <a:headEnd/>
            <a:tailEnd/>
          </a:ln>
          <a:effectLst/>
        </p:spPr>
        <p:txBody>
          <a:bodyPr wrap="none" anchor="ctr"/>
          <a:lstStyle/>
          <a:p>
            <a:endParaRPr lang="en-IE"/>
          </a:p>
        </p:txBody>
      </p:sp>
      <p:sp>
        <p:nvSpPr>
          <p:cNvPr id="182329" name="Rectangle 57"/>
          <p:cNvSpPr>
            <a:spLocks noChangeArrowheads="1"/>
          </p:cNvSpPr>
          <p:nvPr/>
        </p:nvSpPr>
        <p:spPr bwMode="auto">
          <a:xfrm>
            <a:off x="1323975" y="5776913"/>
            <a:ext cx="88900" cy="180975"/>
          </a:xfrm>
          <a:prstGeom prst="rect">
            <a:avLst/>
          </a:prstGeom>
          <a:solidFill>
            <a:schemeClr val="accent1"/>
          </a:solidFill>
          <a:ln w="9525">
            <a:solidFill>
              <a:schemeClr val="tx1"/>
            </a:solidFill>
            <a:miter lim="800000"/>
            <a:headEnd/>
            <a:tailEnd/>
          </a:ln>
          <a:effectLst/>
        </p:spPr>
        <p:txBody>
          <a:bodyPr wrap="none" anchor="ctr"/>
          <a:lstStyle/>
          <a:p>
            <a:endParaRPr lang="en-IE"/>
          </a:p>
        </p:txBody>
      </p:sp>
      <p:sp>
        <p:nvSpPr>
          <p:cNvPr id="182330" name="Rectangle 58"/>
          <p:cNvSpPr>
            <a:spLocks noChangeArrowheads="1"/>
          </p:cNvSpPr>
          <p:nvPr/>
        </p:nvSpPr>
        <p:spPr bwMode="auto">
          <a:xfrm>
            <a:off x="1328738" y="3490913"/>
            <a:ext cx="88900" cy="180975"/>
          </a:xfrm>
          <a:prstGeom prst="rect">
            <a:avLst/>
          </a:prstGeom>
          <a:solidFill>
            <a:schemeClr val="accent1"/>
          </a:solidFill>
          <a:ln w="9525">
            <a:solidFill>
              <a:schemeClr val="tx1"/>
            </a:solidFill>
            <a:miter lim="800000"/>
            <a:headEnd/>
            <a:tailEnd/>
          </a:ln>
          <a:effectLst/>
        </p:spPr>
        <p:txBody>
          <a:bodyPr wrap="none" anchor="ctr"/>
          <a:lstStyle/>
          <a:p>
            <a:endParaRPr lang="en-IE"/>
          </a:p>
        </p:txBody>
      </p:sp>
      <p:sp>
        <p:nvSpPr>
          <p:cNvPr id="182331" name="Rectangle 59"/>
          <p:cNvSpPr>
            <a:spLocks noChangeArrowheads="1"/>
          </p:cNvSpPr>
          <p:nvPr/>
        </p:nvSpPr>
        <p:spPr bwMode="auto">
          <a:xfrm>
            <a:off x="1328738" y="3119438"/>
            <a:ext cx="88900" cy="180975"/>
          </a:xfrm>
          <a:prstGeom prst="rect">
            <a:avLst/>
          </a:prstGeom>
          <a:solidFill>
            <a:schemeClr val="accent1"/>
          </a:solidFill>
          <a:ln w="9525">
            <a:solidFill>
              <a:schemeClr val="tx1"/>
            </a:solidFill>
            <a:miter lim="800000"/>
            <a:headEnd/>
            <a:tailEnd/>
          </a:ln>
          <a:effectLst/>
        </p:spPr>
        <p:txBody>
          <a:bodyPr wrap="none" anchor="ctr"/>
          <a:lstStyle/>
          <a:p>
            <a:endParaRPr lang="en-IE"/>
          </a:p>
        </p:txBody>
      </p:sp>
      <p:grpSp>
        <p:nvGrpSpPr>
          <p:cNvPr id="182332" name="Group 60"/>
          <p:cNvGrpSpPr>
            <a:grpSpLocks/>
          </p:cNvGrpSpPr>
          <p:nvPr/>
        </p:nvGrpSpPr>
        <p:grpSpPr bwMode="auto">
          <a:xfrm>
            <a:off x="1724025" y="4781550"/>
            <a:ext cx="260350" cy="180975"/>
            <a:chOff x="1086" y="3012"/>
            <a:chExt cx="164" cy="114"/>
          </a:xfrm>
        </p:grpSpPr>
        <p:sp>
          <p:nvSpPr>
            <p:cNvPr id="182333" name="Rectangle 61"/>
            <p:cNvSpPr>
              <a:spLocks noChangeArrowheads="1"/>
            </p:cNvSpPr>
            <p:nvPr/>
          </p:nvSpPr>
          <p:spPr bwMode="auto">
            <a:xfrm>
              <a:off x="1086" y="3012"/>
              <a:ext cx="56"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sp>
          <p:nvSpPr>
            <p:cNvPr id="182334" name="Rectangle 62"/>
            <p:cNvSpPr>
              <a:spLocks noChangeArrowheads="1"/>
            </p:cNvSpPr>
            <p:nvPr/>
          </p:nvSpPr>
          <p:spPr bwMode="auto">
            <a:xfrm>
              <a:off x="1141" y="3012"/>
              <a:ext cx="56"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sp>
          <p:nvSpPr>
            <p:cNvPr id="182335" name="Rectangle 63"/>
            <p:cNvSpPr>
              <a:spLocks noChangeArrowheads="1"/>
            </p:cNvSpPr>
            <p:nvPr/>
          </p:nvSpPr>
          <p:spPr bwMode="auto">
            <a:xfrm>
              <a:off x="1197" y="3012"/>
              <a:ext cx="53"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grpSp>
      <p:grpSp>
        <p:nvGrpSpPr>
          <p:cNvPr id="182336" name="Group 64"/>
          <p:cNvGrpSpPr>
            <a:grpSpLocks/>
          </p:cNvGrpSpPr>
          <p:nvPr/>
        </p:nvGrpSpPr>
        <p:grpSpPr bwMode="auto">
          <a:xfrm>
            <a:off x="1704975" y="3949700"/>
            <a:ext cx="260350" cy="180975"/>
            <a:chOff x="1182" y="3108"/>
            <a:chExt cx="164" cy="114"/>
          </a:xfrm>
        </p:grpSpPr>
        <p:sp>
          <p:nvSpPr>
            <p:cNvPr id="182337" name="Rectangle 65"/>
            <p:cNvSpPr>
              <a:spLocks noChangeArrowheads="1"/>
            </p:cNvSpPr>
            <p:nvPr/>
          </p:nvSpPr>
          <p:spPr bwMode="auto">
            <a:xfrm>
              <a:off x="1182" y="3108"/>
              <a:ext cx="56"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sp>
          <p:nvSpPr>
            <p:cNvPr id="182338" name="Rectangle 66"/>
            <p:cNvSpPr>
              <a:spLocks noChangeArrowheads="1"/>
            </p:cNvSpPr>
            <p:nvPr/>
          </p:nvSpPr>
          <p:spPr bwMode="auto">
            <a:xfrm>
              <a:off x="1237" y="3108"/>
              <a:ext cx="56"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sp>
          <p:nvSpPr>
            <p:cNvPr id="182339" name="Rectangle 67"/>
            <p:cNvSpPr>
              <a:spLocks noChangeArrowheads="1"/>
            </p:cNvSpPr>
            <p:nvPr/>
          </p:nvSpPr>
          <p:spPr bwMode="auto">
            <a:xfrm>
              <a:off x="1293" y="3108"/>
              <a:ext cx="53"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grpSp>
      <p:grpSp>
        <p:nvGrpSpPr>
          <p:cNvPr id="182340" name="Group 68"/>
          <p:cNvGrpSpPr>
            <a:grpSpLocks/>
          </p:cNvGrpSpPr>
          <p:nvPr/>
        </p:nvGrpSpPr>
        <p:grpSpPr bwMode="auto">
          <a:xfrm>
            <a:off x="1704975" y="4314825"/>
            <a:ext cx="260350" cy="180975"/>
            <a:chOff x="1182" y="3108"/>
            <a:chExt cx="164" cy="114"/>
          </a:xfrm>
        </p:grpSpPr>
        <p:sp>
          <p:nvSpPr>
            <p:cNvPr id="182341" name="Rectangle 69"/>
            <p:cNvSpPr>
              <a:spLocks noChangeArrowheads="1"/>
            </p:cNvSpPr>
            <p:nvPr/>
          </p:nvSpPr>
          <p:spPr bwMode="auto">
            <a:xfrm>
              <a:off x="1182" y="3108"/>
              <a:ext cx="56"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sp>
          <p:nvSpPr>
            <p:cNvPr id="182342" name="Rectangle 70"/>
            <p:cNvSpPr>
              <a:spLocks noChangeArrowheads="1"/>
            </p:cNvSpPr>
            <p:nvPr/>
          </p:nvSpPr>
          <p:spPr bwMode="auto">
            <a:xfrm>
              <a:off x="1237" y="3108"/>
              <a:ext cx="56"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sp>
          <p:nvSpPr>
            <p:cNvPr id="182343" name="Rectangle 71"/>
            <p:cNvSpPr>
              <a:spLocks noChangeArrowheads="1"/>
            </p:cNvSpPr>
            <p:nvPr/>
          </p:nvSpPr>
          <p:spPr bwMode="auto">
            <a:xfrm>
              <a:off x="1293" y="3108"/>
              <a:ext cx="53"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grpSp>
      <p:grpSp>
        <p:nvGrpSpPr>
          <p:cNvPr id="182344" name="Group 72"/>
          <p:cNvGrpSpPr>
            <a:grpSpLocks/>
          </p:cNvGrpSpPr>
          <p:nvPr/>
        </p:nvGrpSpPr>
        <p:grpSpPr bwMode="auto">
          <a:xfrm>
            <a:off x="1703388" y="3619500"/>
            <a:ext cx="260350" cy="180975"/>
            <a:chOff x="1182" y="3108"/>
            <a:chExt cx="164" cy="114"/>
          </a:xfrm>
        </p:grpSpPr>
        <p:sp>
          <p:nvSpPr>
            <p:cNvPr id="182345" name="Rectangle 73"/>
            <p:cNvSpPr>
              <a:spLocks noChangeArrowheads="1"/>
            </p:cNvSpPr>
            <p:nvPr/>
          </p:nvSpPr>
          <p:spPr bwMode="auto">
            <a:xfrm>
              <a:off x="1182" y="3108"/>
              <a:ext cx="56"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sp>
          <p:nvSpPr>
            <p:cNvPr id="182346" name="Rectangle 74"/>
            <p:cNvSpPr>
              <a:spLocks noChangeArrowheads="1"/>
            </p:cNvSpPr>
            <p:nvPr/>
          </p:nvSpPr>
          <p:spPr bwMode="auto">
            <a:xfrm>
              <a:off x="1237" y="3108"/>
              <a:ext cx="56"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sp>
          <p:nvSpPr>
            <p:cNvPr id="182347" name="Rectangle 75"/>
            <p:cNvSpPr>
              <a:spLocks noChangeArrowheads="1"/>
            </p:cNvSpPr>
            <p:nvPr/>
          </p:nvSpPr>
          <p:spPr bwMode="auto">
            <a:xfrm>
              <a:off x="1293" y="3108"/>
              <a:ext cx="53"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grpSp>
      <p:grpSp>
        <p:nvGrpSpPr>
          <p:cNvPr id="182348" name="Group 76"/>
          <p:cNvGrpSpPr>
            <a:grpSpLocks/>
          </p:cNvGrpSpPr>
          <p:nvPr/>
        </p:nvGrpSpPr>
        <p:grpSpPr bwMode="auto">
          <a:xfrm>
            <a:off x="1698625" y="3240088"/>
            <a:ext cx="260350" cy="180975"/>
            <a:chOff x="1182" y="3108"/>
            <a:chExt cx="164" cy="114"/>
          </a:xfrm>
        </p:grpSpPr>
        <p:sp>
          <p:nvSpPr>
            <p:cNvPr id="182349" name="Rectangle 77"/>
            <p:cNvSpPr>
              <a:spLocks noChangeArrowheads="1"/>
            </p:cNvSpPr>
            <p:nvPr/>
          </p:nvSpPr>
          <p:spPr bwMode="auto">
            <a:xfrm>
              <a:off x="1182" y="3108"/>
              <a:ext cx="56"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sp>
          <p:nvSpPr>
            <p:cNvPr id="182350" name="Rectangle 78"/>
            <p:cNvSpPr>
              <a:spLocks noChangeArrowheads="1"/>
            </p:cNvSpPr>
            <p:nvPr/>
          </p:nvSpPr>
          <p:spPr bwMode="auto">
            <a:xfrm>
              <a:off x="1237" y="3108"/>
              <a:ext cx="56"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sp>
          <p:nvSpPr>
            <p:cNvPr id="182351" name="Rectangle 79"/>
            <p:cNvSpPr>
              <a:spLocks noChangeArrowheads="1"/>
            </p:cNvSpPr>
            <p:nvPr/>
          </p:nvSpPr>
          <p:spPr bwMode="auto">
            <a:xfrm>
              <a:off x="1293" y="3108"/>
              <a:ext cx="53" cy="114"/>
            </a:xfrm>
            <a:prstGeom prst="rect">
              <a:avLst/>
            </a:prstGeom>
            <a:solidFill>
              <a:srgbClr val="C6EB99"/>
            </a:solidFill>
            <a:ln w="9525">
              <a:solidFill>
                <a:schemeClr val="tx1"/>
              </a:solidFill>
              <a:miter lim="800000"/>
              <a:headEnd/>
              <a:tailEnd/>
            </a:ln>
            <a:effectLst/>
          </p:spPr>
          <p:txBody>
            <a:bodyPr wrap="none" anchor="ctr"/>
            <a:lstStyle/>
            <a:p>
              <a:endParaRPr lang="en-IE"/>
            </a:p>
          </p:txBody>
        </p:sp>
      </p:grpSp>
      <p:grpSp>
        <p:nvGrpSpPr>
          <p:cNvPr id="182352" name="Group 80"/>
          <p:cNvGrpSpPr>
            <a:grpSpLocks/>
          </p:cNvGrpSpPr>
          <p:nvPr/>
        </p:nvGrpSpPr>
        <p:grpSpPr bwMode="auto">
          <a:xfrm>
            <a:off x="2297113" y="4067175"/>
            <a:ext cx="436562" cy="180975"/>
            <a:chOff x="1447" y="2562"/>
            <a:chExt cx="275" cy="114"/>
          </a:xfrm>
        </p:grpSpPr>
        <p:sp>
          <p:nvSpPr>
            <p:cNvPr id="182353" name="Rectangle 81"/>
            <p:cNvSpPr>
              <a:spLocks noChangeArrowheads="1"/>
            </p:cNvSpPr>
            <p:nvPr/>
          </p:nvSpPr>
          <p:spPr bwMode="auto">
            <a:xfrm>
              <a:off x="1447"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54" name="Rectangle 82"/>
            <p:cNvSpPr>
              <a:spLocks noChangeArrowheads="1"/>
            </p:cNvSpPr>
            <p:nvPr/>
          </p:nvSpPr>
          <p:spPr bwMode="auto">
            <a:xfrm>
              <a:off x="1502"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55" name="Rectangle 83"/>
            <p:cNvSpPr>
              <a:spLocks noChangeArrowheads="1"/>
            </p:cNvSpPr>
            <p:nvPr/>
          </p:nvSpPr>
          <p:spPr bwMode="auto">
            <a:xfrm>
              <a:off x="1558" y="2562"/>
              <a:ext cx="53"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56" name="Rectangle 84"/>
            <p:cNvSpPr>
              <a:spLocks noChangeArrowheads="1"/>
            </p:cNvSpPr>
            <p:nvPr/>
          </p:nvSpPr>
          <p:spPr bwMode="auto">
            <a:xfrm>
              <a:off x="1611"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57" name="Rectangle 85"/>
            <p:cNvSpPr>
              <a:spLocks noChangeArrowheads="1"/>
            </p:cNvSpPr>
            <p:nvPr/>
          </p:nvSpPr>
          <p:spPr bwMode="auto">
            <a:xfrm>
              <a:off x="1666"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grpSp>
      <p:grpSp>
        <p:nvGrpSpPr>
          <p:cNvPr id="182358" name="Group 86"/>
          <p:cNvGrpSpPr>
            <a:grpSpLocks/>
          </p:cNvGrpSpPr>
          <p:nvPr/>
        </p:nvGrpSpPr>
        <p:grpSpPr bwMode="auto">
          <a:xfrm>
            <a:off x="2297113" y="3733800"/>
            <a:ext cx="436562" cy="180975"/>
            <a:chOff x="1447" y="2562"/>
            <a:chExt cx="275" cy="114"/>
          </a:xfrm>
        </p:grpSpPr>
        <p:sp>
          <p:nvSpPr>
            <p:cNvPr id="182359" name="Rectangle 87"/>
            <p:cNvSpPr>
              <a:spLocks noChangeArrowheads="1"/>
            </p:cNvSpPr>
            <p:nvPr/>
          </p:nvSpPr>
          <p:spPr bwMode="auto">
            <a:xfrm>
              <a:off x="1447"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60" name="Rectangle 88"/>
            <p:cNvSpPr>
              <a:spLocks noChangeArrowheads="1"/>
            </p:cNvSpPr>
            <p:nvPr/>
          </p:nvSpPr>
          <p:spPr bwMode="auto">
            <a:xfrm>
              <a:off x="1502"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61" name="Rectangle 89"/>
            <p:cNvSpPr>
              <a:spLocks noChangeArrowheads="1"/>
            </p:cNvSpPr>
            <p:nvPr/>
          </p:nvSpPr>
          <p:spPr bwMode="auto">
            <a:xfrm>
              <a:off x="1558" y="2562"/>
              <a:ext cx="53"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62" name="Rectangle 90"/>
            <p:cNvSpPr>
              <a:spLocks noChangeArrowheads="1"/>
            </p:cNvSpPr>
            <p:nvPr/>
          </p:nvSpPr>
          <p:spPr bwMode="auto">
            <a:xfrm>
              <a:off x="1611"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63" name="Rectangle 91"/>
            <p:cNvSpPr>
              <a:spLocks noChangeArrowheads="1"/>
            </p:cNvSpPr>
            <p:nvPr/>
          </p:nvSpPr>
          <p:spPr bwMode="auto">
            <a:xfrm>
              <a:off x="1666"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grpSp>
      <p:grpSp>
        <p:nvGrpSpPr>
          <p:cNvPr id="182364" name="Group 92"/>
          <p:cNvGrpSpPr>
            <a:grpSpLocks/>
          </p:cNvGrpSpPr>
          <p:nvPr/>
        </p:nvGrpSpPr>
        <p:grpSpPr bwMode="auto">
          <a:xfrm>
            <a:off x="2297113" y="3363913"/>
            <a:ext cx="436562" cy="180975"/>
            <a:chOff x="1447" y="2562"/>
            <a:chExt cx="275" cy="114"/>
          </a:xfrm>
        </p:grpSpPr>
        <p:sp>
          <p:nvSpPr>
            <p:cNvPr id="182365" name="Rectangle 93"/>
            <p:cNvSpPr>
              <a:spLocks noChangeArrowheads="1"/>
            </p:cNvSpPr>
            <p:nvPr/>
          </p:nvSpPr>
          <p:spPr bwMode="auto">
            <a:xfrm>
              <a:off x="1447"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66" name="Rectangle 94"/>
            <p:cNvSpPr>
              <a:spLocks noChangeArrowheads="1"/>
            </p:cNvSpPr>
            <p:nvPr/>
          </p:nvSpPr>
          <p:spPr bwMode="auto">
            <a:xfrm>
              <a:off x="1502"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67" name="Rectangle 95"/>
            <p:cNvSpPr>
              <a:spLocks noChangeArrowheads="1"/>
            </p:cNvSpPr>
            <p:nvPr/>
          </p:nvSpPr>
          <p:spPr bwMode="auto">
            <a:xfrm>
              <a:off x="1558" y="2562"/>
              <a:ext cx="53"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68" name="Rectangle 96"/>
            <p:cNvSpPr>
              <a:spLocks noChangeArrowheads="1"/>
            </p:cNvSpPr>
            <p:nvPr/>
          </p:nvSpPr>
          <p:spPr bwMode="auto">
            <a:xfrm>
              <a:off x="1611"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69" name="Rectangle 97"/>
            <p:cNvSpPr>
              <a:spLocks noChangeArrowheads="1"/>
            </p:cNvSpPr>
            <p:nvPr/>
          </p:nvSpPr>
          <p:spPr bwMode="auto">
            <a:xfrm>
              <a:off x="1666"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grpSp>
      <p:grpSp>
        <p:nvGrpSpPr>
          <p:cNvPr id="182370" name="Group 98"/>
          <p:cNvGrpSpPr>
            <a:grpSpLocks/>
          </p:cNvGrpSpPr>
          <p:nvPr/>
        </p:nvGrpSpPr>
        <p:grpSpPr bwMode="auto">
          <a:xfrm>
            <a:off x="2306638" y="2947988"/>
            <a:ext cx="436562" cy="180975"/>
            <a:chOff x="1447" y="2562"/>
            <a:chExt cx="275" cy="114"/>
          </a:xfrm>
        </p:grpSpPr>
        <p:sp>
          <p:nvSpPr>
            <p:cNvPr id="182371" name="Rectangle 99"/>
            <p:cNvSpPr>
              <a:spLocks noChangeArrowheads="1"/>
            </p:cNvSpPr>
            <p:nvPr/>
          </p:nvSpPr>
          <p:spPr bwMode="auto">
            <a:xfrm>
              <a:off x="1447"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72" name="Rectangle 100"/>
            <p:cNvSpPr>
              <a:spLocks noChangeArrowheads="1"/>
            </p:cNvSpPr>
            <p:nvPr/>
          </p:nvSpPr>
          <p:spPr bwMode="auto">
            <a:xfrm>
              <a:off x="1502"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73" name="Rectangle 101"/>
            <p:cNvSpPr>
              <a:spLocks noChangeArrowheads="1"/>
            </p:cNvSpPr>
            <p:nvPr/>
          </p:nvSpPr>
          <p:spPr bwMode="auto">
            <a:xfrm>
              <a:off x="1558" y="2562"/>
              <a:ext cx="53"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74" name="Rectangle 102"/>
            <p:cNvSpPr>
              <a:spLocks noChangeArrowheads="1"/>
            </p:cNvSpPr>
            <p:nvPr/>
          </p:nvSpPr>
          <p:spPr bwMode="auto">
            <a:xfrm>
              <a:off x="1611"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sp>
          <p:nvSpPr>
            <p:cNvPr id="182375" name="Rectangle 103"/>
            <p:cNvSpPr>
              <a:spLocks noChangeArrowheads="1"/>
            </p:cNvSpPr>
            <p:nvPr/>
          </p:nvSpPr>
          <p:spPr bwMode="auto">
            <a:xfrm>
              <a:off x="1666" y="2562"/>
              <a:ext cx="56" cy="114"/>
            </a:xfrm>
            <a:prstGeom prst="rect">
              <a:avLst/>
            </a:prstGeom>
            <a:solidFill>
              <a:srgbClr val="FFCC99"/>
            </a:solidFill>
            <a:ln w="9525">
              <a:solidFill>
                <a:schemeClr val="tx1"/>
              </a:solidFill>
              <a:miter lim="800000"/>
              <a:headEnd/>
              <a:tailEnd/>
            </a:ln>
            <a:effectLst/>
          </p:spPr>
          <p:txBody>
            <a:bodyPr wrap="none" anchor="ctr"/>
            <a:lstStyle/>
            <a:p>
              <a:endParaRPr lang="en-IE"/>
            </a:p>
          </p:txBody>
        </p:sp>
      </p:grpSp>
      <p:grpSp>
        <p:nvGrpSpPr>
          <p:cNvPr id="182376" name="Group 104"/>
          <p:cNvGrpSpPr>
            <a:grpSpLocks/>
          </p:cNvGrpSpPr>
          <p:nvPr/>
        </p:nvGrpSpPr>
        <p:grpSpPr bwMode="auto">
          <a:xfrm>
            <a:off x="3087688" y="3430588"/>
            <a:ext cx="612775" cy="180975"/>
            <a:chOff x="1954" y="2176"/>
            <a:chExt cx="386" cy="114"/>
          </a:xfrm>
        </p:grpSpPr>
        <p:sp>
          <p:nvSpPr>
            <p:cNvPr id="182377" name="Rectangle 105"/>
            <p:cNvSpPr>
              <a:spLocks noChangeArrowheads="1"/>
            </p:cNvSpPr>
            <p:nvPr/>
          </p:nvSpPr>
          <p:spPr bwMode="auto">
            <a:xfrm>
              <a:off x="1954"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78" name="Rectangle 106"/>
            <p:cNvSpPr>
              <a:spLocks noChangeArrowheads="1"/>
            </p:cNvSpPr>
            <p:nvPr/>
          </p:nvSpPr>
          <p:spPr bwMode="auto">
            <a:xfrm>
              <a:off x="2009"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79" name="Rectangle 107"/>
            <p:cNvSpPr>
              <a:spLocks noChangeArrowheads="1"/>
            </p:cNvSpPr>
            <p:nvPr/>
          </p:nvSpPr>
          <p:spPr bwMode="auto">
            <a:xfrm>
              <a:off x="2065" y="2176"/>
              <a:ext cx="53"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80" name="Rectangle 108"/>
            <p:cNvSpPr>
              <a:spLocks noChangeArrowheads="1"/>
            </p:cNvSpPr>
            <p:nvPr/>
          </p:nvSpPr>
          <p:spPr bwMode="auto">
            <a:xfrm>
              <a:off x="2118"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81" name="Rectangle 109"/>
            <p:cNvSpPr>
              <a:spLocks noChangeArrowheads="1"/>
            </p:cNvSpPr>
            <p:nvPr/>
          </p:nvSpPr>
          <p:spPr bwMode="auto">
            <a:xfrm>
              <a:off x="2173"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82" name="Rectangle 110"/>
            <p:cNvSpPr>
              <a:spLocks noChangeArrowheads="1"/>
            </p:cNvSpPr>
            <p:nvPr/>
          </p:nvSpPr>
          <p:spPr bwMode="auto">
            <a:xfrm>
              <a:off x="2229"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83" name="Rectangle 111"/>
            <p:cNvSpPr>
              <a:spLocks noChangeArrowheads="1"/>
            </p:cNvSpPr>
            <p:nvPr/>
          </p:nvSpPr>
          <p:spPr bwMode="auto">
            <a:xfrm>
              <a:off x="2284"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grpSp>
      <p:grpSp>
        <p:nvGrpSpPr>
          <p:cNvPr id="182384" name="Group 112"/>
          <p:cNvGrpSpPr>
            <a:grpSpLocks/>
          </p:cNvGrpSpPr>
          <p:nvPr/>
        </p:nvGrpSpPr>
        <p:grpSpPr bwMode="auto">
          <a:xfrm>
            <a:off x="3078163" y="3038475"/>
            <a:ext cx="612775" cy="180975"/>
            <a:chOff x="1954" y="2176"/>
            <a:chExt cx="386" cy="114"/>
          </a:xfrm>
        </p:grpSpPr>
        <p:sp>
          <p:nvSpPr>
            <p:cNvPr id="182385" name="Rectangle 113"/>
            <p:cNvSpPr>
              <a:spLocks noChangeArrowheads="1"/>
            </p:cNvSpPr>
            <p:nvPr/>
          </p:nvSpPr>
          <p:spPr bwMode="auto">
            <a:xfrm>
              <a:off x="1954"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86" name="Rectangle 114"/>
            <p:cNvSpPr>
              <a:spLocks noChangeArrowheads="1"/>
            </p:cNvSpPr>
            <p:nvPr/>
          </p:nvSpPr>
          <p:spPr bwMode="auto">
            <a:xfrm>
              <a:off x="2009"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87" name="Rectangle 115"/>
            <p:cNvSpPr>
              <a:spLocks noChangeArrowheads="1"/>
            </p:cNvSpPr>
            <p:nvPr/>
          </p:nvSpPr>
          <p:spPr bwMode="auto">
            <a:xfrm>
              <a:off x="2065" y="2176"/>
              <a:ext cx="53"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88" name="Rectangle 116"/>
            <p:cNvSpPr>
              <a:spLocks noChangeArrowheads="1"/>
            </p:cNvSpPr>
            <p:nvPr/>
          </p:nvSpPr>
          <p:spPr bwMode="auto">
            <a:xfrm>
              <a:off x="2118"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89" name="Rectangle 117"/>
            <p:cNvSpPr>
              <a:spLocks noChangeArrowheads="1"/>
            </p:cNvSpPr>
            <p:nvPr/>
          </p:nvSpPr>
          <p:spPr bwMode="auto">
            <a:xfrm>
              <a:off x="2173"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90" name="Rectangle 118"/>
            <p:cNvSpPr>
              <a:spLocks noChangeArrowheads="1"/>
            </p:cNvSpPr>
            <p:nvPr/>
          </p:nvSpPr>
          <p:spPr bwMode="auto">
            <a:xfrm>
              <a:off x="2229"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sp>
          <p:nvSpPr>
            <p:cNvPr id="182391" name="Rectangle 119"/>
            <p:cNvSpPr>
              <a:spLocks noChangeArrowheads="1"/>
            </p:cNvSpPr>
            <p:nvPr/>
          </p:nvSpPr>
          <p:spPr bwMode="auto">
            <a:xfrm>
              <a:off x="2284" y="2176"/>
              <a:ext cx="56" cy="114"/>
            </a:xfrm>
            <a:prstGeom prst="rect">
              <a:avLst/>
            </a:prstGeom>
            <a:solidFill>
              <a:srgbClr val="FF99CC"/>
            </a:solidFill>
            <a:ln w="9525">
              <a:solidFill>
                <a:schemeClr val="tx1"/>
              </a:solidFill>
              <a:miter lim="800000"/>
              <a:headEnd/>
              <a:tailEnd/>
            </a:ln>
            <a:effectLst/>
          </p:spPr>
          <p:txBody>
            <a:bodyPr wrap="none" anchor="ctr"/>
            <a:lstStyle/>
            <a:p>
              <a:endParaRPr lang="en-IE"/>
            </a:p>
          </p:txBody>
        </p:sp>
      </p:grpSp>
      <p:sp>
        <p:nvSpPr>
          <p:cNvPr id="182392" name="Text Box 120"/>
          <p:cNvSpPr txBox="1">
            <a:spLocks noChangeArrowheads="1"/>
          </p:cNvSpPr>
          <p:nvPr/>
        </p:nvSpPr>
        <p:spPr bwMode="auto">
          <a:xfrm>
            <a:off x="1236663" y="5070475"/>
            <a:ext cx="317500" cy="244475"/>
          </a:xfrm>
          <a:prstGeom prst="rect">
            <a:avLst/>
          </a:prstGeom>
          <a:noFill/>
          <a:ln w="9525">
            <a:noFill/>
            <a:miter lim="800000"/>
            <a:headEnd/>
            <a:tailEnd/>
          </a:ln>
          <a:effectLst/>
        </p:spPr>
        <p:txBody>
          <a:bodyPr wrap="none">
            <a:spAutoFit/>
          </a:bodyPr>
          <a:lstStyle/>
          <a:p>
            <a:r>
              <a:rPr lang="en-US" sz="1000">
                <a:latin typeface="Arial" charset="0"/>
              </a:rPr>
              <a:t>2</a:t>
            </a:r>
            <a:r>
              <a:rPr lang="en-US" sz="1000" i="1">
                <a:latin typeface="Arial" charset="0"/>
              </a:rPr>
              <a:t>s</a:t>
            </a:r>
          </a:p>
        </p:txBody>
      </p:sp>
      <p:sp>
        <p:nvSpPr>
          <p:cNvPr id="182393" name="Text Box 121"/>
          <p:cNvSpPr txBox="1">
            <a:spLocks noChangeArrowheads="1"/>
          </p:cNvSpPr>
          <p:nvPr/>
        </p:nvSpPr>
        <p:spPr bwMode="auto">
          <a:xfrm>
            <a:off x="1216025" y="4645025"/>
            <a:ext cx="317500" cy="244475"/>
          </a:xfrm>
          <a:prstGeom prst="rect">
            <a:avLst/>
          </a:prstGeom>
          <a:noFill/>
          <a:ln w="9525">
            <a:noFill/>
            <a:miter lim="800000"/>
            <a:headEnd/>
            <a:tailEnd/>
          </a:ln>
          <a:effectLst/>
        </p:spPr>
        <p:txBody>
          <a:bodyPr wrap="none">
            <a:spAutoFit/>
          </a:bodyPr>
          <a:lstStyle/>
          <a:p>
            <a:r>
              <a:rPr lang="en-US" sz="1000">
                <a:latin typeface="Arial" charset="0"/>
              </a:rPr>
              <a:t>3</a:t>
            </a:r>
            <a:r>
              <a:rPr lang="en-US" sz="1000" i="1">
                <a:latin typeface="Arial" charset="0"/>
              </a:rPr>
              <a:t>s</a:t>
            </a:r>
          </a:p>
        </p:txBody>
      </p:sp>
      <p:sp>
        <p:nvSpPr>
          <p:cNvPr id="182394" name="Text Box 122"/>
          <p:cNvSpPr txBox="1">
            <a:spLocks noChangeArrowheads="1"/>
          </p:cNvSpPr>
          <p:nvPr/>
        </p:nvSpPr>
        <p:spPr bwMode="auto">
          <a:xfrm>
            <a:off x="1220788" y="4278313"/>
            <a:ext cx="317500" cy="244475"/>
          </a:xfrm>
          <a:prstGeom prst="rect">
            <a:avLst/>
          </a:prstGeom>
          <a:noFill/>
          <a:ln w="9525">
            <a:noFill/>
            <a:miter lim="800000"/>
            <a:headEnd/>
            <a:tailEnd/>
          </a:ln>
          <a:effectLst/>
        </p:spPr>
        <p:txBody>
          <a:bodyPr wrap="none">
            <a:spAutoFit/>
          </a:bodyPr>
          <a:lstStyle/>
          <a:p>
            <a:r>
              <a:rPr lang="en-US" sz="1000">
                <a:latin typeface="Arial" charset="0"/>
              </a:rPr>
              <a:t>4</a:t>
            </a:r>
            <a:r>
              <a:rPr lang="en-US" sz="1000" i="1">
                <a:latin typeface="Arial" charset="0"/>
              </a:rPr>
              <a:t>s</a:t>
            </a:r>
          </a:p>
        </p:txBody>
      </p:sp>
      <p:sp>
        <p:nvSpPr>
          <p:cNvPr id="182395" name="Text Box 123"/>
          <p:cNvSpPr txBox="1">
            <a:spLocks noChangeArrowheads="1"/>
          </p:cNvSpPr>
          <p:nvPr/>
        </p:nvSpPr>
        <p:spPr bwMode="auto">
          <a:xfrm>
            <a:off x="1216025" y="3929063"/>
            <a:ext cx="317500" cy="244475"/>
          </a:xfrm>
          <a:prstGeom prst="rect">
            <a:avLst/>
          </a:prstGeom>
          <a:noFill/>
          <a:ln w="9525">
            <a:noFill/>
            <a:miter lim="800000"/>
            <a:headEnd/>
            <a:tailEnd/>
          </a:ln>
          <a:effectLst/>
        </p:spPr>
        <p:txBody>
          <a:bodyPr wrap="none">
            <a:spAutoFit/>
          </a:bodyPr>
          <a:lstStyle/>
          <a:p>
            <a:r>
              <a:rPr lang="en-US" sz="1000">
                <a:latin typeface="Arial" charset="0"/>
              </a:rPr>
              <a:t>5</a:t>
            </a:r>
            <a:r>
              <a:rPr lang="en-US" sz="1000" i="1">
                <a:latin typeface="Arial" charset="0"/>
              </a:rPr>
              <a:t>s</a:t>
            </a:r>
          </a:p>
        </p:txBody>
      </p:sp>
      <p:sp>
        <p:nvSpPr>
          <p:cNvPr id="182396" name="Text Box 124"/>
          <p:cNvSpPr txBox="1">
            <a:spLocks noChangeArrowheads="1"/>
          </p:cNvSpPr>
          <p:nvPr/>
        </p:nvSpPr>
        <p:spPr bwMode="auto">
          <a:xfrm>
            <a:off x="1222375" y="3611563"/>
            <a:ext cx="317500" cy="244475"/>
          </a:xfrm>
          <a:prstGeom prst="rect">
            <a:avLst/>
          </a:prstGeom>
          <a:noFill/>
          <a:ln w="9525">
            <a:noFill/>
            <a:miter lim="800000"/>
            <a:headEnd/>
            <a:tailEnd/>
          </a:ln>
          <a:effectLst/>
        </p:spPr>
        <p:txBody>
          <a:bodyPr wrap="none">
            <a:spAutoFit/>
          </a:bodyPr>
          <a:lstStyle/>
          <a:p>
            <a:r>
              <a:rPr lang="en-US" sz="1000">
                <a:latin typeface="Arial" charset="0"/>
              </a:rPr>
              <a:t>6</a:t>
            </a:r>
            <a:r>
              <a:rPr lang="en-US" sz="1000" i="1">
                <a:latin typeface="Arial" charset="0"/>
              </a:rPr>
              <a:t>s</a:t>
            </a:r>
          </a:p>
        </p:txBody>
      </p:sp>
      <p:sp>
        <p:nvSpPr>
          <p:cNvPr id="182397" name="Text Box 125"/>
          <p:cNvSpPr txBox="1">
            <a:spLocks noChangeArrowheads="1"/>
          </p:cNvSpPr>
          <p:nvPr/>
        </p:nvSpPr>
        <p:spPr bwMode="auto">
          <a:xfrm>
            <a:off x="1222375" y="3270250"/>
            <a:ext cx="317500" cy="244475"/>
          </a:xfrm>
          <a:prstGeom prst="rect">
            <a:avLst/>
          </a:prstGeom>
          <a:noFill/>
          <a:ln w="9525">
            <a:noFill/>
            <a:miter lim="800000"/>
            <a:headEnd/>
            <a:tailEnd/>
          </a:ln>
          <a:effectLst/>
        </p:spPr>
        <p:txBody>
          <a:bodyPr wrap="none">
            <a:spAutoFit/>
          </a:bodyPr>
          <a:lstStyle/>
          <a:p>
            <a:r>
              <a:rPr lang="en-US" sz="1000">
                <a:latin typeface="Arial" charset="0"/>
              </a:rPr>
              <a:t>7</a:t>
            </a:r>
            <a:r>
              <a:rPr lang="en-US" sz="1000" i="1">
                <a:latin typeface="Arial" charset="0"/>
              </a:rPr>
              <a:t>s</a:t>
            </a:r>
          </a:p>
        </p:txBody>
      </p:sp>
      <p:sp>
        <p:nvSpPr>
          <p:cNvPr id="182398" name="Text Box 126"/>
          <p:cNvSpPr txBox="1">
            <a:spLocks noChangeArrowheads="1"/>
          </p:cNvSpPr>
          <p:nvPr/>
        </p:nvSpPr>
        <p:spPr bwMode="auto">
          <a:xfrm>
            <a:off x="1216025" y="5915025"/>
            <a:ext cx="317500" cy="244475"/>
          </a:xfrm>
          <a:prstGeom prst="rect">
            <a:avLst/>
          </a:prstGeom>
          <a:noFill/>
          <a:ln w="9525">
            <a:noFill/>
            <a:miter lim="800000"/>
            <a:headEnd/>
            <a:tailEnd/>
          </a:ln>
          <a:effectLst/>
        </p:spPr>
        <p:txBody>
          <a:bodyPr wrap="none">
            <a:spAutoFit/>
          </a:bodyPr>
          <a:lstStyle/>
          <a:p>
            <a:r>
              <a:rPr lang="en-US" sz="1000">
                <a:latin typeface="Arial" charset="0"/>
              </a:rPr>
              <a:t>1</a:t>
            </a:r>
            <a:r>
              <a:rPr lang="en-US" sz="1000" i="1">
                <a:latin typeface="Arial" charset="0"/>
              </a:rPr>
              <a:t>s</a:t>
            </a:r>
          </a:p>
        </p:txBody>
      </p:sp>
      <p:sp>
        <p:nvSpPr>
          <p:cNvPr id="182399" name="Text Box 127"/>
          <p:cNvSpPr txBox="1">
            <a:spLocks noChangeArrowheads="1"/>
          </p:cNvSpPr>
          <p:nvPr/>
        </p:nvSpPr>
        <p:spPr bwMode="auto">
          <a:xfrm>
            <a:off x="1679575" y="4914900"/>
            <a:ext cx="323850" cy="244475"/>
          </a:xfrm>
          <a:prstGeom prst="rect">
            <a:avLst/>
          </a:prstGeom>
          <a:noFill/>
          <a:ln w="9525">
            <a:noFill/>
            <a:miter lim="800000"/>
            <a:headEnd/>
            <a:tailEnd/>
          </a:ln>
          <a:effectLst/>
        </p:spPr>
        <p:txBody>
          <a:bodyPr wrap="none">
            <a:spAutoFit/>
          </a:bodyPr>
          <a:lstStyle/>
          <a:p>
            <a:r>
              <a:rPr lang="en-US" sz="1000">
                <a:latin typeface="Arial" charset="0"/>
              </a:rPr>
              <a:t>2</a:t>
            </a:r>
            <a:r>
              <a:rPr lang="en-US" sz="1000" i="1">
                <a:latin typeface="Arial" charset="0"/>
              </a:rPr>
              <a:t>p</a:t>
            </a:r>
          </a:p>
        </p:txBody>
      </p:sp>
      <p:sp>
        <p:nvSpPr>
          <p:cNvPr id="182400" name="Text Box 128"/>
          <p:cNvSpPr txBox="1">
            <a:spLocks noChangeArrowheads="1"/>
          </p:cNvSpPr>
          <p:nvPr/>
        </p:nvSpPr>
        <p:spPr bwMode="auto">
          <a:xfrm>
            <a:off x="1684338" y="4446588"/>
            <a:ext cx="323850" cy="244475"/>
          </a:xfrm>
          <a:prstGeom prst="rect">
            <a:avLst/>
          </a:prstGeom>
          <a:noFill/>
          <a:ln w="9525">
            <a:noFill/>
            <a:miter lim="800000"/>
            <a:headEnd/>
            <a:tailEnd/>
          </a:ln>
          <a:effectLst/>
        </p:spPr>
        <p:txBody>
          <a:bodyPr wrap="none">
            <a:spAutoFit/>
          </a:bodyPr>
          <a:lstStyle/>
          <a:p>
            <a:r>
              <a:rPr lang="en-US" sz="1000">
                <a:latin typeface="Arial" charset="0"/>
              </a:rPr>
              <a:t>3</a:t>
            </a:r>
            <a:r>
              <a:rPr lang="en-US" sz="1000" i="1">
                <a:latin typeface="Arial" charset="0"/>
              </a:rPr>
              <a:t>p</a:t>
            </a:r>
          </a:p>
        </p:txBody>
      </p:sp>
      <p:sp>
        <p:nvSpPr>
          <p:cNvPr id="182401" name="Text Box 129"/>
          <p:cNvSpPr txBox="1">
            <a:spLocks noChangeArrowheads="1"/>
          </p:cNvSpPr>
          <p:nvPr/>
        </p:nvSpPr>
        <p:spPr bwMode="auto">
          <a:xfrm>
            <a:off x="1684338" y="4079875"/>
            <a:ext cx="323850" cy="244475"/>
          </a:xfrm>
          <a:prstGeom prst="rect">
            <a:avLst/>
          </a:prstGeom>
          <a:noFill/>
          <a:ln w="9525">
            <a:noFill/>
            <a:miter lim="800000"/>
            <a:headEnd/>
            <a:tailEnd/>
          </a:ln>
          <a:effectLst/>
        </p:spPr>
        <p:txBody>
          <a:bodyPr wrap="none">
            <a:spAutoFit/>
          </a:bodyPr>
          <a:lstStyle/>
          <a:p>
            <a:r>
              <a:rPr lang="en-US" sz="1000">
                <a:latin typeface="Arial" charset="0"/>
              </a:rPr>
              <a:t>4</a:t>
            </a:r>
            <a:r>
              <a:rPr lang="en-US" sz="1000" i="1">
                <a:latin typeface="Arial" charset="0"/>
              </a:rPr>
              <a:t>p</a:t>
            </a:r>
          </a:p>
        </p:txBody>
      </p:sp>
      <p:sp>
        <p:nvSpPr>
          <p:cNvPr id="182402" name="Text Box 130"/>
          <p:cNvSpPr txBox="1">
            <a:spLocks noChangeArrowheads="1"/>
          </p:cNvSpPr>
          <p:nvPr/>
        </p:nvSpPr>
        <p:spPr bwMode="auto">
          <a:xfrm>
            <a:off x="1679575" y="3738563"/>
            <a:ext cx="323850" cy="244475"/>
          </a:xfrm>
          <a:prstGeom prst="rect">
            <a:avLst/>
          </a:prstGeom>
          <a:noFill/>
          <a:ln w="9525">
            <a:noFill/>
            <a:miter lim="800000"/>
            <a:headEnd/>
            <a:tailEnd/>
          </a:ln>
          <a:effectLst/>
        </p:spPr>
        <p:txBody>
          <a:bodyPr wrap="none">
            <a:spAutoFit/>
          </a:bodyPr>
          <a:lstStyle/>
          <a:p>
            <a:r>
              <a:rPr lang="en-US" sz="1000">
                <a:latin typeface="Arial" charset="0"/>
              </a:rPr>
              <a:t>5</a:t>
            </a:r>
            <a:r>
              <a:rPr lang="en-US" sz="1000" i="1">
                <a:latin typeface="Arial" charset="0"/>
              </a:rPr>
              <a:t>p</a:t>
            </a:r>
          </a:p>
        </p:txBody>
      </p:sp>
      <p:sp>
        <p:nvSpPr>
          <p:cNvPr id="182403" name="Text Box 131"/>
          <p:cNvSpPr txBox="1">
            <a:spLocks noChangeArrowheads="1"/>
          </p:cNvSpPr>
          <p:nvPr/>
        </p:nvSpPr>
        <p:spPr bwMode="auto">
          <a:xfrm>
            <a:off x="1684338" y="3378200"/>
            <a:ext cx="323850" cy="244475"/>
          </a:xfrm>
          <a:prstGeom prst="rect">
            <a:avLst/>
          </a:prstGeom>
          <a:noFill/>
          <a:ln w="9525">
            <a:noFill/>
            <a:miter lim="800000"/>
            <a:headEnd/>
            <a:tailEnd/>
          </a:ln>
          <a:effectLst/>
        </p:spPr>
        <p:txBody>
          <a:bodyPr wrap="none">
            <a:spAutoFit/>
          </a:bodyPr>
          <a:lstStyle/>
          <a:p>
            <a:r>
              <a:rPr lang="en-US" sz="1000">
                <a:latin typeface="Arial" charset="0"/>
              </a:rPr>
              <a:t>6</a:t>
            </a:r>
            <a:r>
              <a:rPr lang="en-US" sz="1000" i="1">
                <a:latin typeface="Arial" charset="0"/>
              </a:rPr>
              <a:t>p</a:t>
            </a:r>
          </a:p>
        </p:txBody>
      </p:sp>
      <p:sp>
        <p:nvSpPr>
          <p:cNvPr id="182404" name="Text Box 132"/>
          <p:cNvSpPr txBox="1">
            <a:spLocks noChangeArrowheads="1"/>
          </p:cNvSpPr>
          <p:nvPr/>
        </p:nvSpPr>
        <p:spPr bwMode="auto">
          <a:xfrm>
            <a:off x="2386013" y="4202113"/>
            <a:ext cx="323850" cy="244475"/>
          </a:xfrm>
          <a:prstGeom prst="rect">
            <a:avLst/>
          </a:prstGeom>
          <a:noFill/>
          <a:ln w="9525">
            <a:noFill/>
            <a:miter lim="800000"/>
            <a:headEnd/>
            <a:tailEnd/>
          </a:ln>
          <a:effectLst/>
        </p:spPr>
        <p:txBody>
          <a:bodyPr wrap="none">
            <a:spAutoFit/>
          </a:bodyPr>
          <a:lstStyle/>
          <a:p>
            <a:r>
              <a:rPr lang="en-US" sz="1000">
                <a:latin typeface="Arial" charset="0"/>
              </a:rPr>
              <a:t>3</a:t>
            </a:r>
            <a:r>
              <a:rPr lang="en-US" sz="1000" i="1">
                <a:latin typeface="Arial" charset="0"/>
              </a:rPr>
              <a:t>d</a:t>
            </a:r>
          </a:p>
        </p:txBody>
      </p:sp>
      <p:sp>
        <p:nvSpPr>
          <p:cNvPr id="182405" name="Text Box 133"/>
          <p:cNvSpPr txBox="1">
            <a:spLocks noChangeArrowheads="1"/>
          </p:cNvSpPr>
          <p:nvPr/>
        </p:nvSpPr>
        <p:spPr bwMode="auto">
          <a:xfrm>
            <a:off x="2390775" y="3865563"/>
            <a:ext cx="323850" cy="244475"/>
          </a:xfrm>
          <a:prstGeom prst="rect">
            <a:avLst/>
          </a:prstGeom>
          <a:noFill/>
          <a:ln w="9525">
            <a:noFill/>
            <a:miter lim="800000"/>
            <a:headEnd/>
            <a:tailEnd/>
          </a:ln>
          <a:effectLst/>
        </p:spPr>
        <p:txBody>
          <a:bodyPr wrap="none">
            <a:spAutoFit/>
          </a:bodyPr>
          <a:lstStyle/>
          <a:p>
            <a:r>
              <a:rPr lang="en-US" sz="1000">
                <a:latin typeface="Arial" charset="0"/>
              </a:rPr>
              <a:t>4</a:t>
            </a:r>
            <a:r>
              <a:rPr lang="en-US" sz="1000" i="1">
                <a:latin typeface="Arial" charset="0"/>
              </a:rPr>
              <a:t>d</a:t>
            </a:r>
          </a:p>
        </p:txBody>
      </p:sp>
      <p:sp>
        <p:nvSpPr>
          <p:cNvPr id="182406" name="Text Box 134"/>
          <p:cNvSpPr txBox="1">
            <a:spLocks noChangeArrowheads="1"/>
          </p:cNvSpPr>
          <p:nvPr/>
        </p:nvSpPr>
        <p:spPr bwMode="auto">
          <a:xfrm>
            <a:off x="2393950" y="3495675"/>
            <a:ext cx="323850" cy="244475"/>
          </a:xfrm>
          <a:prstGeom prst="rect">
            <a:avLst/>
          </a:prstGeom>
          <a:noFill/>
          <a:ln w="9525">
            <a:noFill/>
            <a:miter lim="800000"/>
            <a:headEnd/>
            <a:tailEnd/>
          </a:ln>
          <a:effectLst/>
        </p:spPr>
        <p:txBody>
          <a:bodyPr wrap="none">
            <a:spAutoFit/>
          </a:bodyPr>
          <a:lstStyle/>
          <a:p>
            <a:r>
              <a:rPr lang="en-US" sz="1000">
                <a:latin typeface="Arial" charset="0"/>
              </a:rPr>
              <a:t>5</a:t>
            </a:r>
            <a:r>
              <a:rPr lang="en-US" sz="1000" i="1">
                <a:latin typeface="Arial" charset="0"/>
              </a:rPr>
              <a:t>d</a:t>
            </a:r>
          </a:p>
        </p:txBody>
      </p:sp>
      <p:sp>
        <p:nvSpPr>
          <p:cNvPr id="182407" name="Text Box 135"/>
          <p:cNvSpPr txBox="1">
            <a:spLocks noChangeArrowheads="1"/>
          </p:cNvSpPr>
          <p:nvPr/>
        </p:nvSpPr>
        <p:spPr bwMode="auto">
          <a:xfrm>
            <a:off x="2389188" y="3092450"/>
            <a:ext cx="323850" cy="244475"/>
          </a:xfrm>
          <a:prstGeom prst="rect">
            <a:avLst/>
          </a:prstGeom>
          <a:noFill/>
          <a:ln w="9525">
            <a:noFill/>
            <a:miter lim="800000"/>
            <a:headEnd/>
            <a:tailEnd/>
          </a:ln>
          <a:effectLst/>
        </p:spPr>
        <p:txBody>
          <a:bodyPr wrap="none">
            <a:spAutoFit/>
          </a:bodyPr>
          <a:lstStyle/>
          <a:p>
            <a:r>
              <a:rPr lang="en-US" sz="1000">
                <a:latin typeface="Arial" charset="0"/>
              </a:rPr>
              <a:t>6</a:t>
            </a:r>
            <a:r>
              <a:rPr lang="en-US" sz="1000" i="1">
                <a:latin typeface="Arial" charset="0"/>
              </a:rPr>
              <a:t>d</a:t>
            </a:r>
          </a:p>
        </p:txBody>
      </p:sp>
      <p:sp>
        <p:nvSpPr>
          <p:cNvPr id="182408" name="Text Box 136"/>
          <p:cNvSpPr txBox="1">
            <a:spLocks noChangeArrowheads="1"/>
          </p:cNvSpPr>
          <p:nvPr/>
        </p:nvSpPr>
        <p:spPr bwMode="auto">
          <a:xfrm>
            <a:off x="3314700" y="3565525"/>
            <a:ext cx="288925" cy="244475"/>
          </a:xfrm>
          <a:prstGeom prst="rect">
            <a:avLst/>
          </a:prstGeom>
          <a:noFill/>
          <a:ln w="9525">
            <a:noFill/>
            <a:miter lim="800000"/>
            <a:headEnd/>
            <a:tailEnd/>
          </a:ln>
          <a:effectLst/>
        </p:spPr>
        <p:txBody>
          <a:bodyPr wrap="none">
            <a:spAutoFit/>
          </a:bodyPr>
          <a:lstStyle/>
          <a:p>
            <a:r>
              <a:rPr lang="en-US" sz="1000">
                <a:latin typeface="Arial" charset="0"/>
              </a:rPr>
              <a:t>4</a:t>
            </a:r>
            <a:r>
              <a:rPr lang="en-US" sz="1000" i="1">
                <a:latin typeface="Arial" charset="0"/>
              </a:rPr>
              <a:t>f</a:t>
            </a:r>
          </a:p>
        </p:txBody>
      </p:sp>
      <p:sp>
        <p:nvSpPr>
          <p:cNvPr id="182409" name="Text Box 137"/>
          <p:cNvSpPr txBox="1">
            <a:spLocks noChangeArrowheads="1"/>
          </p:cNvSpPr>
          <p:nvPr/>
        </p:nvSpPr>
        <p:spPr bwMode="auto">
          <a:xfrm>
            <a:off x="3294063" y="3176588"/>
            <a:ext cx="288925" cy="244475"/>
          </a:xfrm>
          <a:prstGeom prst="rect">
            <a:avLst/>
          </a:prstGeom>
          <a:noFill/>
          <a:ln w="9525">
            <a:noFill/>
            <a:miter lim="800000"/>
            <a:headEnd/>
            <a:tailEnd/>
          </a:ln>
          <a:effectLst/>
        </p:spPr>
        <p:txBody>
          <a:bodyPr wrap="none">
            <a:spAutoFit/>
          </a:bodyPr>
          <a:lstStyle/>
          <a:p>
            <a:r>
              <a:rPr lang="en-US" sz="1000">
                <a:latin typeface="Arial" charset="0"/>
              </a:rPr>
              <a:t>5</a:t>
            </a:r>
            <a:r>
              <a:rPr lang="en-US" sz="1000" i="1">
                <a:latin typeface="Arial" charset="0"/>
              </a:rPr>
              <a:t>f</a:t>
            </a:r>
          </a:p>
        </p:txBody>
      </p:sp>
      <p:sp>
        <p:nvSpPr>
          <p:cNvPr id="182410" name="Line 138"/>
          <p:cNvSpPr>
            <a:spLocks noChangeShapeType="1"/>
          </p:cNvSpPr>
          <p:nvPr/>
        </p:nvSpPr>
        <p:spPr bwMode="auto">
          <a:xfrm>
            <a:off x="733425" y="5867400"/>
            <a:ext cx="100013" cy="0"/>
          </a:xfrm>
          <a:prstGeom prst="line">
            <a:avLst/>
          </a:prstGeom>
          <a:noFill/>
          <a:ln w="9525">
            <a:solidFill>
              <a:schemeClr val="tx1"/>
            </a:solidFill>
            <a:round/>
            <a:headEnd/>
            <a:tailEnd/>
          </a:ln>
          <a:effectLst/>
        </p:spPr>
        <p:txBody>
          <a:bodyPr/>
          <a:lstStyle/>
          <a:p>
            <a:endParaRPr lang="en-IE"/>
          </a:p>
        </p:txBody>
      </p:sp>
      <p:sp>
        <p:nvSpPr>
          <p:cNvPr id="182411" name="Line 139"/>
          <p:cNvSpPr>
            <a:spLocks noChangeShapeType="1"/>
          </p:cNvSpPr>
          <p:nvPr/>
        </p:nvSpPr>
        <p:spPr bwMode="auto">
          <a:xfrm>
            <a:off x="735013" y="5029200"/>
            <a:ext cx="100012" cy="0"/>
          </a:xfrm>
          <a:prstGeom prst="line">
            <a:avLst/>
          </a:prstGeom>
          <a:noFill/>
          <a:ln w="9525">
            <a:solidFill>
              <a:schemeClr val="tx1"/>
            </a:solidFill>
            <a:round/>
            <a:headEnd/>
            <a:tailEnd/>
          </a:ln>
          <a:effectLst/>
        </p:spPr>
        <p:txBody>
          <a:bodyPr/>
          <a:lstStyle/>
          <a:p>
            <a:endParaRPr lang="en-IE"/>
          </a:p>
        </p:txBody>
      </p:sp>
      <p:sp>
        <p:nvSpPr>
          <p:cNvPr id="182412" name="Line 140"/>
          <p:cNvSpPr>
            <a:spLocks noChangeShapeType="1"/>
          </p:cNvSpPr>
          <p:nvPr/>
        </p:nvSpPr>
        <p:spPr bwMode="auto">
          <a:xfrm>
            <a:off x="735013" y="4872038"/>
            <a:ext cx="100012" cy="0"/>
          </a:xfrm>
          <a:prstGeom prst="line">
            <a:avLst/>
          </a:prstGeom>
          <a:noFill/>
          <a:ln w="9525">
            <a:solidFill>
              <a:schemeClr val="tx1"/>
            </a:solidFill>
            <a:round/>
            <a:headEnd/>
            <a:tailEnd/>
          </a:ln>
          <a:effectLst/>
        </p:spPr>
        <p:txBody>
          <a:bodyPr/>
          <a:lstStyle/>
          <a:p>
            <a:endParaRPr lang="en-IE"/>
          </a:p>
        </p:txBody>
      </p:sp>
      <p:sp>
        <p:nvSpPr>
          <p:cNvPr id="182413" name="Line 141"/>
          <p:cNvSpPr>
            <a:spLocks noChangeShapeType="1"/>
          </p:cNvSpPr>
          <p:nvPr/>
        </p:nvSpPr>
        <p:spPr bwMode="auto">
          <a:xfrm>
            <a:off x="735013" y="4595813"/>
            <a:ext cx="100012" cy="0"/>
          </a:xfrm>
          <a:prstGeom prst="line">
            <a:avLst/>
          </a:prstGeom>
          <a:noFill/>
          <a:ln w="9525">
            <a:solidFill>
              <a:schemeClr val="tx1"/>
            </a:solidFill>
            <a:round/>
            <a:headEnd/>
            <a:tailEnd/>
          </a:ln>
          <a:effectLst/>
        </p:spPr>
        <p:txBody>
          <a:bodyPr/>
          <a:lstStyle/>
          <a:p>
            <a:endParaRPr lang="en-IE"/>
          </a:p>
        </p:txBody>
      </p:sp>
      <p:sp>
        <p:nvSpPr>
          <p:cNvPr id="182414" name="Line 142"/>
          <p:cNvSpPr>
            <a:spLocks noChangeShapeType="1"/>
          </p:cNvSpPr>
          <p:nvPr/>
        </p:nvSpPr>
        <p:spPr bwMode="auto">
          <a:xfrm>
            <a:off x="735013" y="4395788"/>
            <a:ext cx="100012" cy="0"/>
          </a:xfrm>
          <a:prstGeom prst="line">
            <a:avLst/>
          </a:prstGeom>
          <a:noFill/>
          <a:ln w="9525">
            <a:solidFill>
              <a:schemeClr val="tx1"/>
            </a:solidFill>
            <a:round/>
            <a:headEnd/>
            <a:tailEnd/>
          </a:ln>
          <a:effectLst/>
        </p:spPr>
        <p:txBody>
          <a:bodyPr/>
          <a:lstStyle/>
          <a:p>
            <a:endParaRPr lang="en-IE"/>
          </a:p>
        </p:txBody>
      </p:sp>
      <p:sp>
        <p:nvSpPr>
          <p:cNvPr id="182415" name="Line 143"/>
          <p:cNvSpPr>
            <a:spLocks noChangeShapeType="1"/>
          </p:cNvSpPr>
          <p:nvPr/>
        </p:nvSpPr>
        <p:spPr bwMode="auto">
          <a:xfrm>
            <a:off x="733425" y="4219575"/>
            <a:ext cx="100013" cy="0"/>
          </a:xfrm>
          <a:prstGeom prst="line">
            <a:avLst/>
          </a:prstGeom>
          <a:noFill/>
          <a:ln w="9525">
            <a:solidFill>
              <a:schemeClr val="tx1"/>
            </a:solidFill>
            <a:round/>
            <a:headEnd/>
            <a:tailEnd/>
          </a:ln>
          <a:effectLst/>
        </p:spPr>
        <p:txBody>
          <a:bodyPr/>
          <a:lstStyle/>
          <a:p>
            <a:endParaRPr lang="en-IE"/>
          </a:p>
        </p:txBody>
      </p:sp>
      <p:sp>
        <p:nvSpPr>
          <p:cNvPr id="182416" name="Line 144"/>
          <p:cNvSpPr>
            <a:spLocks noChangeShapeType="1"/>
          </p:cNvSpPr>
          <p:nvPr/>
        </p:nvSpPr>
        <p:spPr bwMode="auto">
          <a:xfrm>
            <a:off x="735013" y="4030663"/>
            <a:ext cx="100012" cy="0"/>
          </a:xfrm>
          <a:prstGeom prst="line">
            <a:avLst/>
          </a:prstGeom>
          <a:noFill/>
          <a:ln w="9525">
            <a:solidFill>
              <a:schemeClr val="tx1"/>
            </a:solidFill>
            <a:round/>
            <a:headEnd/>
            <a:tailEnd/>
          </a:ln>
          <a:effectLst/>
        </p:spPr>
        <p:txBody>
          <a:bodyPr/>
          <a:lstStyle/>
          <a:p>
            <a:endParaRPr lang="en-IE"/>
          </a:p>
        </p:txBody>
      </p:sp>
      <p:sp>
        <p:nvSpPr>
          <p:cNvPr id="182417" name="Line 145"/>
          <p:cNvSpPr>
            <a:spLocks noChangeShapeType="1"/>
          </p:cNvSpPr>
          <p:nvPr/>
        </p:nvSpPr>
        <p:spPr bwMode="auto">
          <a:xfrm>
            <a:off x="735013" y="3821113"/>
            <a:ext cx="100012" cy="0"/>
          </a:xfrm>
          <a:prstGeom prst="line">
            <a:avLst/>
          </a:prstGeom>
          <a:noFill/>
          <a:ln w="9525">
            <a:solidFill>
              <a:schemeClr val="tx1"/>
            </a:solidFill>
            <a:round/>
            <a:headEnd/>
            <a:tailEnd/>
          </a:ln>
          <a:effectLst/>
        </p:spPr>
        <p:txBody>
          <a:bodyPr/>
          <a:lstStyle/>
          <a:p>
            <a:endParaRPr lang="en-IE"/>
          </a:p>
        </p:txBody>
      </p:sp>
      <p:sp>
        <p:nvSpPr>
          <p:cNvPr id="182418" name="Line 146"/>
          <p:cNvSpPr>
            <a:spLocks noChangeShapeType="1"/>
          </p:cNvSpPr>
          <p:nvPr/>
        </p:nvSpPr>
        <p:spPr bwMode="auto">
          <a:xfrm>
            <a:off x="735013" y="3582988"/>
            <a:ext cx="100012" cy="0"/>
          </a:xfrm>
          <a:prstGeom prst="line">
            <a:avLst/>
          </a:prstGeom>
          <a:noFill/>
          <a:ln w="9525">
            <a:solidFill>
              <a:schemeClr val="tx1"/>
            </a:solidFill>
            <a:round/>
            <a:headEnd/>
            <a:tailEnd/>
          </a:ln>
          <a:effectLst/>
        </p:spPr>
        <p:txBody>
          <a:bodyPr/>
          <a:lstStyle/>
          <a:p>
            <a:endParaRPr lang="en-IE"/>
          </a:p>
        </p:txBody>
      </p:sp>
      <p:sp>
        <p:nvSpPr>
          <p:cNvPr id="182419" name="Line 147"/>
          <p:cNvSpPr>
            <a:spLocks noChangeShapeType="1"/>
          </p:cNvSpPr>
          <p:nvPr/>
        </p:nvSpPr>
        <p:spPr bwMode="auto">
          <a:xfrm>
            <a:off x="733425" y="3451225"/>
            <a:ext cx="100013" cy="0"/>
          </a:xfrm>
          <a:prstGeom prst="line">
            <a:avLst/>
          </a:prstGeom>
          <a:noFill/>
          <a:ln w="9525">
            <a:solidFill>
              <a:schemeClr val="tx1"/>
            </a:solidFill>
            <a:round/>
            <a:headEnd/>
            <a:tailEnd/>
          </a:ln>
          <a:effectLst/>
        </p:spPr>
        <p:txBody>
          <a:bodyPr/>
          <a:lstStyle/>
          <a:p>
            <a:endParaRPr lang="en-IE"/>
          </a:p>
        </p:txBody>
      </p:sp>
      <p:sp>
        <p:nvSpPr>
          <p:cNvPr id="182420" name="Line 148"/>
          <p:cNvSpPr>
            <a:spLocks noChangeShapeType="1"/>
          </p:cNvSpPr>
          <p:nvPr/>
        </p:nvSpPr>
        <p:spPr bwMode="auto">
          <a:xfrm>
            <a:off x="741363" y="3206750"/>
            <a:ext cx="100012" cy="0"/>
          </a:xfrm>
          <a:prstGeom prst="line">
            <a:avLst/>
          </a:prstGeom>
          <a:noFill/>
          <a:ln w="9525">
            <a:solidFill>
              <a:schemeClr val="tx1"/>
            </a:solidFill>
            <a:round/>
            <a:headEnd/>
            <a:tailEnd/>
          </a:ln>
          <a:effectLst/>
        </p:spPr>
        <p:txBody>
          <a:bodyPr/>
          <a:lstStyle/>
          <a:p>
            <a:endParaRPr lang="en-IE"/>
          </a:p>
        </p:txBody>
      </p:sp>
      <p:sp>
        <p:nvSpPr>
          <p:cNvPr id="182421" name="Line 149"/>
          <p:cNvSpPr>
            <a:spLocks noChangeShapeType="1"/>
          </p:cNvSpPr>
          <p:nvPr/>
        </p:nvSpPr>
        <p:spPr bwMode="auto">
          <a:xfrm>
            <a:off x="735013" y="4156075"/>
            <a:ext cx="252412" cy="0"/>
          </a:xfrm>
          <a:prstGeom prst="line">
            <a:avLst/>
          </a:prstGeom>
          <a:noFill/>
          <a:ln w="9525">
            <a:solidFill>
              <a:schemeClr val="tx1"/>
            </a:solidFill>
            <a:round/>
            <a:headEnd/>
            <a:tailEnd/>
          </a:ln>
          <a:effectLst/>
        </p:spPr>
        <p:txBody>
          <a:bodyPr/>
          <a:lstStyle/>
          <a:p>
            <a:endParaRPr lang="en-IE"/>
          </a:p>
        </p:txBody>
      </p:sp>
      <p:sp>
        <p:nvSpPr>
          <p:cNvPr id="182422" name="Line 150"/>
          <p:cNvSpPr>
            <a:spLocks noChangeShapeType="1"/>
          </p:cNvSpPr>
          <p:nvPr/>
        </p:nvSpPr>
        <p:spPr bwMode="auto">
          <a:xfrm>
            <a:off x="735013" y="3884613"/>
            <a:ext cx="252412" cy="0"/>
          </a:xfrm>
          <a:prstGeom prst="line">
            <a:avLst/>
          </a:prstGeom>
          <a:noFill/>
          <a:ln w="9525">
            <a:solidFill>
              <a:schemeClr val="tx1"/>
            </a:solidFill>
            <a:round/>
            <a:headEnd/>
            <a:tailEnd/>
          </a:ln>
          <a:effectLst/>
        </p:spPr>
        <p:txBody>
          <a:bodyPr/>
          <a:lstStyle/>
          <a:p>
            <a:endParaRPr lang="en-IE"/>
          </a:p>
        </p:txBody>
      </p:sp>
      <p:sp>
        <p:nvSpPr>
          <p:cNvPr id="182423" name="Line 151"/>
          <p:cNvSpPr>
            <a:spLocks noChangeShapeType="1"/>
          </p:cNvSpPr>
          <p:nvPr/>
        </p:nvSpPr>
        <p:spPr bwMode="auto">
          <a:xfrm>
            <a:off x="733425" y="3697288"/>
            <a:ext cx="252413" cy="0"/>
          </a:xfrm>
          <a:prstGeom prst="line">
            <a:avLst/>
          </a:prstGeom>
          <a:noFill/>
          <a:ln w="9525">
            <a:solidFill>
              <a:schemeClr val="tx1"/>
            </a:solidFill>
            <a:round/>
            <a:headEnd/>
            <a:tailEnd/>
          </a:ln>
          <a:effectLst/>
        </p:spPr>
        <p:txBody>
          <a:bodyPr/>
          <a:lstStyle/>
          <a:p>
            <a:endParaRPr lang="en-IE"/>
          </a:p>
        </p:txBody>
      </p:sp>
      <p:sp>
        <p:nvSpPr>
          <p:cNvPr id="182424" name="Line 152"/>
          <p:cNvSpPr>
            <a:spLocks noChangeShapeType="1"/>
          </p:cNvSpPr>
          <p:nvPr/>
        </p:nvSpPr>
        <p:spPr bwMode="auto">
          <a:xfrm>
            <a:off x="735013" y="3521075"/>
            <a:ext cx="252412" cy="0"/>
          </a:xfrm>
          <a:prstGeom prst="line">
            <a:avLst/>
          </a:prstGeom>
          <a:noFill/>
          <a:ln w="9525">
            <a:solidFill>
              <a:schemeClr val="tx1"/>
            </a:solidFill>
            <a:round/>
            <a:headEnd/>
            <a:tailEnd/>
          </a:ln>
          <a:effectLst/>
        </p:spPr>
        <p:txBody>
          <a:bodyPr/>
          <a:lstStyle/>
          <a:p>
            <a:endParaRPr lang="en-IE"/>
          </a:p>
        </p:txBody>
      </p:sp>
      <p:sp>
        <p:nvSpPr>
          <p:cNvPr id="182425" name="Line 153"/>
          <p:cNvSpPr>
            <a:spLocks noChangeShapeType="1"/>
          </p:cNvSpPr>
          <p:nvPr/>
        </p:nvSpPr>
        <p:spPr bwMode="auto">
          <a:xfrm>
            <a:off x="735013" y="3336925"/>
            <a:ext cx="252412" cy="0"/>
          </a:xfrm>
          <a:prstGeom prst="line">
            <a:avLst/>
          </a:prstGeom>
          <a:noFill/>
          <a:ln w="9525">
            <a:solidFill>
              <a:schemeClr val="tx1"/>
            </a:solidFill>
            <a:round/>
            <a:headEnd/>
            <a:tailEnd/>
          </a:ln>
          <a:effectLst/>
        </p:spPr>
        <p:txBody>
          <a:bodyPr/>
          <a:lstStyle/>
          <a:p>
            <a:endParaRPr lang="en-IE"/>
          </a:p>
        </p:txBody>
      </p:sp>
      <p:sp>
        <p:nvSpPr>
          <p:cNvPr id="182426" name="Line 154"/>
          <p:cNvSpPr>
            <a:spLocks noChangeShapeType="1"/>
          </p:cNvSpPr>
          <p:nvPr/>
        </p:nvSpPr>
        <p:spPr bwMode="auto">
          <a:xfrm>
            <a:off x="735013" y="3130550"/>
            <a:ext cx="252412" cy="0"/>
          </a:xfrm>
          <a:prstGeom prst="line">
            <a:avLst/>
          </a:prstGeom>
          <a:noFill/>
          <a:ln w="9525">
            <a:solidFill>
              <a:schemeClr val="tx1"/>
            </a:solidFill>
            <a:round/>
            <a:headEnd/>
            <a:tailEnd/>
          </a:ln>
          <a:effectLst/>
        </p:spPr>
        <p:txBody>
          <a:bodyPr/>
          <a:lstStyle/>
          <a:p>
            <a:endParaRPr lang="en-IE"/>
          </a:p>
        </p:txBody>
      </p:sp>
      <p:sp>
        <p:nvSpPr>
          <p:cNvPr id="182427" name="Line 155"/>
          <p:cNvSpPr>
            <a:spLocks noChangeShapeType="1"/>
          </p:cNvSpPr>
          <p:nvPr/>
        </p:nvSpPr>
        <p:spPr bwMode="auto">
          <a:xfrm flipV="1">
            <a:off x="735013" y="2895600"/>
            <a:ext cx="0" cy="2971800"/>
          </a:xfrm>
          <a:prstGeom prst="line">
            <a:avLst/>
          </a:prstGeom>
          <a:noFill/>
          <a:ln w="9525">
            <a:solidFill>
              <a:schemeClr val="tx1"/>
            </a:solidFill>
            <a:round/>
            <a:headEnd/>
            <a:tailEnd/>
          </a:ln>
          <a:effectLst/>
        </p:spPr>
        <p:txBody>
          <a:bodyPr/>
          <a:lstStyle/>
          <a:p>
            <a:endParaRPr lang="en-IE"/>
          </a:p>
        </p:txBody>
      </p:sp>
      <p:sp>
        <p:nvSpPr>
          <p:cNvPr id="182428" name="Line 156"/>
          <p:cNvSpPr>
            <a:spLocks noChangeShapeType="1"/>
          </p:cNvSpPr>
          <p:nvPr/>
        </p:nvSpPr>
        <p:spPr bwMode="auto">
          <a:xfrm>
            <a:off x="741363" y="3041650"/>
            <a:ext cx="100012" cy="0"/>
          </a:xfrm>
          <a:prstGeom prst="line">
            <a:avLst/>
          </a:prstGeom>
          <a:noFill/>
          <a:ln w="9525">
            <a:solidFill>
              <a:schemeClr val="tx1"/>
            </a:solidFill>
            <a:round/>
            <a:headEnd/>
            <a:tailEnd/>
          </a:ln>
          <a:effectLst/>
        </p:spPr>
        <p:txBody>
          <a:bodyPr/>
          <a:lstStyle/>
          <a:p>
            <a:endParaRPr lang="en-IE"/>
          </a:p>
        </p:txBody>
      </p:sp>
      <p:sp>
        <p:nvSpPr>
          <p:cNvPr id="182429" name="Text Box 157"/>
          <p:cNvSpPr txBox="1">
            <a:spLocks noChangeArrowheads="1"/>
          </p:cNvSpPr>
          <p:nvPr/>
        </p:nvSpPr>
        <p:spPr bwMode="auto">
          <a:xfrm>
            <a:off x="757238" y="5732463"/>
            <a:ext cx="317500" cy="244475"/>
          </a:xfrm>
          <a:prstGeom prst="rect">
            <a:avLst/>
          </a:prstGeom>
          <a:noFill/>
          <a:ln w="9525">
            <a:noFill/>
            <a:miter lim="800000"/>
            <a:headEnd/>
            <a:tailEnd/>
          </a:ln>
          <a:effectLst/>
        </p:spPr>
        <p:txBody>
          <a:bodyPr wrap="none">
            <a:spAutoFit/>
          </a:bodyPr>
          <a:lstStyle/>
          <a:p>
            <a:r>
              <a:rPr lang="en-US" sz="1000">
                <a:latin typeface="Arial" charset="0"/>
              </a:rPr>
              <a:t>1</a:t>
            </a:r>
            <a:r>
              <a:rPr lang="en-US" sz="1000" i="1">
                <a:latin typeface="Arial" charset="0"/>
              </a:rPr>
              <a:t>s</a:t>
            </a:r>
          </a:p>
        </p:txBody>
      </p:sp>
      <p:sp>
        <p:nvSpPr>
          <p:cNvPr id="182430" name="Text Box 158"/>
          <p:cNvSpPr txBox="1">
            <a:spLocks noChangeArrowheads="1"/>
          </p:cNvSpPr>
          <p:nvPr/>
        </p:nvSpPr>
        <p:spPr bwMode="auto">
          <a:xfrm>
            <a:off x="792163" y="4902200"/>
            <a:ext cx="317500" cy="244475"/>
          </a:xfrm>
          <a:prstGeom prst="rect">
            <a:avLst/>
          </a:prstGeom>
          <a:noFill/>
          <a:ln w="9525">
            <a:noFill/>
            <a:miter lim="800000"/>
            <a:headEnd/>
            <a:tailEnd/>
          </a:ln>
          <a:effectLst/>
        </p:spPr>
        <p:txBody>
          <a:bodyPr wrap="none">
            <a:spAutoFit/>
          </a:bodyPr>
          <a:lstStyle/>
          <a:p>
            <a:r>
              <a:rPr lang="en-US" sz="1000">
                <a:latin typeface="Arial" charset="0"/>
              </a:rPr>
              <a:t>2</a:t>
            </a:r>
            <a:r>
              <a:rPr lang="en-US" sz="1000" i="1">
                <a:latin typeface="Arial" charset="0"/>
              </a:rPr>
              <a:t>s</a:t>
            </a:r>
          </a:p>
        </p:txBody>
      </p:sp>
      <p:sp>
        <p:nvSpPr>
          <p:cNvPr id="182431" name="Text Box 159"/>
          <p:cNvSpPr txBox="1">
            <a:spLocks noChangeArrowheads="1"/>
          </p:cNvSpPr>
          <p:nvPr/>
        </p:nvSpPr>
        <p:spPr bwMode="auto">
          <a:xfrm>
            <a:off x="776288" y="4751388"/>
            <a:ext cx="323850" cy="244475"/>
          </a:xfrm>
          <a:prstGeom prst="rect">
            <a:avLst/>
          </a:prstGeom>
          <a:noFill/>
          <a:ln w="9525">
            <a:noFill/>
            <a:miter lim="800000"/>
            <a:headEnd/>
            <a:tailEnd/>
          </a:ln>
          <a:effectLst/>
        </p:spPr>
        <p:txBody>
          <a:bodyPr wrap="none">
            <a:spAutoFit/>
          </a:bodyPr>
          <a:lstStyle/>
          <a:p>
            <a:r>
              <a:rPr lang="en-US" sz="1000">
                <a:latin typeface="Arial" charset="0"/>
              </a:rPr>
              <a:t>2</a:t>
            </a:r>
            <a:r>
              <a:rPr lang="en-US" sz="1000" i="1">
                <a:latin typeface="Arial" charset="0"/>
              </a:rPr>
              <a:t>p</a:t>
            </a:r>
          </a:p>
        </p:txBody>
      </p:sp>
      <p:sp>
        <p:nvSpPr>
          <p:cNvPr id="182432" name="Text Box 160"/>
          <p:cNvSpPr txBox="1">
            <a:spLocks noChangeArrowheads="1"/>
          </p:cNvSpPr>
          <p:nvPr/>
        </p:nvSpPr>
        <p:spPr bwMode="auto">
          <a:xfrm>
            <a:off x="773113" y="4473575"/>
            <a:ext cx="317500" cy="244475"/>
          </a:xfrm>
          <a:prstGeom prst="rect">
            <a:avLst/>
          </a:prstGeom>
          <a:noFill/>
          <a:ln w="9525">
            <a:noFill/>
            <a:miter lim="800000"/>
            <a:headEnd/>
            <a:tailEnd/>
          </a:ln>
          <a:effectLst/>
        </p:spPr>
        <p:txBody>
          <a:bodyPr wrap="none">
            <a:spAutoFit/>
          </a:bodyPr>
          <a:lstStyle/>
          <a:p>
            <a:r>
              <a:rPr lang="en-US" sz="1000">
                <a:latin typeface="Arial" charset="0"/>
              </a:rPr>
              <a:t>3</a:t>
            </a:r>
            <a:r>
              <a:rPr lang="en-US" sz="1000" i="1">
                <a:latin typeface="Arial" charset="0"/>
              </a:rPr>
              <a:t>s</a:t>
            </a:r>
          </a:p>
        </p:txBody>
      </p:sp>
      <p:sp>
        <p:nvSpPr>
          <p:cNvPr id="182433" name="Text Box 161"/>
          <p:cNvSpPr txBox="1">
            <a:spLocks noChangeArrowheads="1"/>
          </p:cNvSpPr>
          <p:nvPr/>
        </p:nvSpPr>
        <p:spPr bwMode="auto">
          <a:xfrm>
            <a:off x="781050" y="4275138"/>
            <a:ext cx="323850" cy="244475"/>
          </a:xfrm>
          <a:prstGeom prst="rect">
            <a:avLst/>
          </a:prstGeom>
          <a:noFill/>
          <a:ln w="9525">
            <a:noFill/>
            <a:miter lim="800000"/>
            <a:headEnd/>
            <a:tailEnd/>
          </a:ln>
          <a:effectLst/>
        </p:spPr>
        <p:txBody>
          <a:bodyPr wrap="none">
            <a:spAutoFit/>
          </a:bodyPr>
          <a:lstStyle/>
          <a:p>
            <a:r>
              <a:rPr lang="en-US" sz="1000">
                <a:latin typeface="Arial" charset="0"/>
              </a:rPr>
              <a:t>3</a:t>
            </a:r>
            <a:r>
              <a:rPr lang="en-US" sz="1000" i="1">
                <a:latin typeface="Arial" charset="0"/>
              </a:rPr>
              <a:t>p</a:t>
            </a:r>
          </a:p>
        </p:txBody>
      </p:sp>
      <p:sp>
        <p:nvSpPr>
          <p:cNvPr id="182434" name="Text Box 162"/>
          <p:cNvSpPr txBox="1">
            <a:spLocks noChangeArrowheads="1"/>
          </p:cNvSpPr>
          <p:nvPr/>
        </p:nvSpPr>
        <p:spPr bwMode="auto">
          <a:xfrm>
            <a:off x="779463" y="4106863"/>
            <a:ext cx="317500" cy="244475"/>
          </a:xfrm>
          <a:prstGeom prst="rect">
            <a:avLst/>
          </a:prstGeom>
          <a:noFill/>
          <a:ln w="9525">
            <a:noFill/>
            <a:miter lim="800000"/>
            <a:headEnd/>
            <a:tailEnd/>
          </a:ln>
          <a:effectLst/>
        </p:spPr>
        <p:txBody>
          <a:bodyPr wrap="none">
            <a:spAutoFit/>
          </a:bodyPr>
          <a:lstStyle/>
          <a:p>
            <a:r>
              <a:rPr lang="en-US" sz="1000">
                <a:latin typeface="Arial" charset="0"/>
              </a:rPr>
              <a:t>4</a:t>
            </a:r>
            <a:r>
              <a:rPr lang="en-US" sz="1000" i="1">
                <a:latin typeface="Arial" charset="0"/>
              </a:rPr>
              <a:t>s</a:t>
            </a:r>
          </a:p>
        </p:txBody>
      </p:sp>
      <p:sp>
        <p:nvSpPr>
          <p:cNvPr id="182435" name="Text Box 163"/>
          <p:cNvSpPr txBox="1">
            <a:spLocks noChangeArrowheads="1"/>
          </p:cNvSpPr>
          <p:nvPr/>
        </p:nvSpPr>
        <p:spPr bwMode="auto">
          <a:xfrm>
            <a:off x="801688" y="3913188"/>
            <a:ext cx="323850" cy="244475"/>
          </a:xfrm>
          <a:prstGeom prst="rect">
            <a:avLst/>
          </a:prstGeom>
          <a:noFill/>
          <a:ln w="9525">
            <a:noFill/>
            <a:miter lim="800000"/>
            <a:headEnd/>
            <a:tailEnd/>
          </a:ln>
          <a:effectLst/>
        </p:spPr>
        <p:txBody>
          <a:bodyPr wrap="none">
            <a:spAutoFit/>
          </a:bodyPr>
          <a:lstStyle/>
          <a:p>
            <a:r>
              <a:rPr lang="en-US" sz="1000">
                <a:latin typeface="Arial" charset="0"/>
              </a:rPr>
              <a:t>4</a:t>
            </a:r>
            <a:r>
              <a:rPr lang="en-US" sz="1000" i="1">
                <a:latin typeface="Arial" charset="0"/>
              </a:rPr>
              <a:t>p</a:t>
            </a:r>
          </a:p>
        </p:txBody>
      </p:sp>
      <p:sp>
        <p:nvSpPr>
          <p:cNvPr id="182436" name="Text Box 164"/>
          <p:cNvSpPr txBox="1">
            <a:spLocks noChangeArrowheads="1"/>
          </p:cNvSpPr>
          <p:nvPr/>
        </p:nvSpPr>
        <p:spPr bwMode="auto">
          <a:xfrm>
            <a:off x="915988" y="4035425"/>
            <a:ext cx="323850" cy="244475"/>
          </a:xfrm>
          <a:prstGeom prst="rect">
            <a:avLst/>
          </a:prstGeom>
          <a:noFill/>
          <a:ln w="9525">
            <a:noFill/>
            <a:miter lim="800000"/>
            <a:headEnd/>
            <a:tailEnd/>
          </a:ln>
          <a:effectLst/>
        </p:spPr>
        <p:txBody>
          <a:bodyPr wrap="none">
            <a:spAutoFit/>
          </a:bodyPr>
          <a:lstStyle/>
          <a:p>
            <a:r>
              <a:rPr lang="en-US" sz="1000">
                <a:latin typeface="Arial" charset="0"/>
              </a:rPr>
              <a:t>3</a:t>
            </a:r>
            <a:r>
              <a:rPr lang="en-US" sz="1000" i="1">
                <a:latin typeface="Arial" charset="0"/>
              </a:rPr>
              <a:t>d</a:t>
            </a:r>
          </a:p>
        </p:txBody>
      </p:sp>
      <p:sp>
        <p:nvSpPr>
          <p:cNvPr id="182437" name="Text Box 165"/>
          <p:cNvSpPr txBox="1">
            <a:spLocks noChangeArrowheads="1"/>
          </p:cNvSpPr>
          <p:nvPr/>
        </p:nvSpPr>
        <p:spPr bwMode="auto">
          <a:xfrm>
            <a:off x="785813" y="3681413"/>
            <a:ext cx="323850" cy="244475"/>
          </a:xfrm>
          <a:prstGeom prst="rect">
            <a:avLst/>
          </a:prstGeom>
          <a:noFill/>
          <a:ln w="9525">
            <a:noFill/>
            <a:miter lim="800000"/>
            <a:headEnd/>
            <a:tailEnd/>
          </a:ln>
          <a:effectLst/>
        </p:spPr>
        <p:txBody>
          <a:bodyPr wrap="none">
            <a:spAutoFit/>
          </a:bodyPr>
          <a:lstStyle/>
          <a:p>
            <a:r>
              <a:rPr lang="en-US" sz="1000">
                <a:latin typeface="Arial" charset="0"/>
              </a:rPr>
              <a:t>4</a:t>
            </a:r>
            <a:r>
              <a:rPr lang="en-US" sz="1000" i="1">
                <a:latin typeface="Arial" charset="0"/>
              </a:rPr>
              <a:t>d</a:t>
            </a:r>
          </a:p>
        </p:txBody>
      </p:sp>
      <p:sp>
        <p:nvSpPr>
          <p:cNvPr id="182438" name="Text Box 166"/>
          <p:cNvSpPr txBox="1">
            <a:spLocks noChangeArrowheads="1"/>
          </p:cNvSpPr>
          <p:nvPr/>
        </p:nvSpPr>
        <p:spPr bwMode="auto">
          <a:xfrm>
            <a:off x="925513" y="3767138"/>
            <a:ext cx="317500" cy="244475"/>
          </a:xfrm>
          <a:prstGeom prst="rect">
            <a:avLst/>
          </a:prstGeom>
          <a:noFill/>
          <a:ln w="9525">
            <a:noFill/>
            <a:miter lim="800000"/>
            <a:headEnd/>
            <a:tailEnd/>
          </a:ln>
          <a:effectLst/>
        </p:spPr>
        <p:txBody>
          <a:bodyPr wrap="none">
            <a:spAutoFit/>
          </a:bodyPr>
          <a:lstStyle/>
          <a:p>
            <a:r>
              <a:rPr lang="en-US" sz="1000">
                <a:latin typeface="Arial" charset="0"/>
              </a:rPr>
              <a:t>5</a:t>
            </a:r>
            <a:r>
              <a:rPr lang="en-US" sz="1000" i="1">
                <a:latin typeface="Arial" charset="0"/>
              </a:rPr>
              <a:t>s</a:t>
            </a:r>
          </a:p>
        </p:txBody>
      </p:sp>
      <p:sp>
        <p:nvSpPr>
          <p:cNvPr id="182439" name="Text Box 167"/>
          <p:cNvSpPr txBox="1">
            <a:spLocks noChangeArrowheads="1"/>
          </p:cNvSpPr>
          <p:nvPr/>
        </p:nvSpPr>
        <p:spPr bwMode="auto">
          <a:xfrm>
            <a:off x="922338" y="3567113"/>
            <a:ext cx="323850" cy="244475"/>
          </a:xfrm>
          <a:prstGeom prst="rect">
            <a:avLst/>
          </a:prstGeom>
          <a:noFill/>
          <a:ln w="9525">
            <a:noFill/>
            <a:miter lim="800000"/>
            <a:headEnd/>
            <a:tailEnd/>
          </a:ln>
          <a:effectLst/>
        </p:spPr>
        <p:txBody>
          <a:bodyPr wrap="none">
            <a:spAutoFit/>
          </a:bodyPr>
          <a:lstStyle/>
          <a:p>
            <a:r>
              <a:rPr lang="en-US" sz="1000">
                <a:latin typeface="Arial" charset="0"/>
              </a:rPr>
              <a:t>5</a:t>
            </a:r>
            <a:r>
              <a:rPr lang="en-US" sz="1000" i="1">
                <a:latin typeface="Arial" charset="0"/>
              </a:rPr>
              <a:t>p</a:t>
            </a:r>
          </a:p>
        </p:txBody>
      </p:sp>
      <p:sp>
        <p:nvSpPr>
          <p:cNvPr id="182440" name="Text Box 168"/>
          <p:cNvSpPr txBox="1">
            <a:spLocks noChangeArrowheads="1"/>
          </p:cNvSpPr>
          <p:nvPr/>
        </p:nvSpPr>
        <p:spPr bwMode="auto">
          <a:xfrm>
            <a:off x="782638" y="3473450"/>
            <a:ext cx="317500" cy="244475"/>
          </a:xfrm>
          <a:prstGeom prst="rect">
            <a:avLst/>
          </a:prstGeom>
          <a:noFill/>
          <a:ln w="9525">
            <a:noFill/>
            <a:miter lim="800000"/>
            <a:headEnd/>
            <a:tailEnd/>
          </a:ln>
          <a:effectLst/>
        </p:spPr>
        <p:txBody>
          <a:bodyPr wrap="none">
            <a:spAutoFit/>
          </a:bodyPr>
          <a:lstStyle/>
          <a:p>
            <a:r>
              <a:rPr lang="en-US" sz="1000">
                <a:latin typeface="Arial" charset="0"/>
              </a:rPr>
              <a:t>6</a:t>
            </a:r>
            <a:r>
              <a:rPr lang="en-US" sz="1000" i="1">
                <a:latin typeface="Arial" charset="0"/>
              </a:rPr>
              <a:t>s</a:t>
            </a:r>
          </a:p>
        </p:txBody>
      </p:sp>
      <p:sp>
        <p:nvSpPr>
          <p:cNvPr id="182441" name="Text Box 169"/>
          <p:cNvSpPr txBox="1">
            <a:spLocks noChangeArrowheads="1"/>
          </p:cNvSpPr>
          <p:nvPr/>
        </p:nvSpPr>
        <p:spPr bwMode="auto">
          <a:xfrm>
            <a:off x="795338" y="3092450"/>
            <a:ext cx="317500" cy="244475"/>
          </a:xfrm>
          <a:prstGeom prst="rect">
            <a:avLst/>
          </a:prstGeom>
          <a:noFill/>
          <a:ln w="9525">
            <a:noFill/>
            <a:miter lim="800000"/>
            <a:headEnd/>
            <a:tailEnd/>
          </a:ln>
          <a:effectLst/>
        </p:spPr>
        <p:txBody>
          <a:bodyPr wrap="none">
            <a:spAutoFit/>
          </a:bodyPr>
          <a:lstStyle/>
          <a:p>
            <a:r>
              <a:rPr lang="en-US" sz="1000">
                <a:latin typeface="Arial" charset="0"/>
              </a:rPr>
              <a:t>7</a:t>
            </a:r>
            <a:r>
              <a:rPr lang="en-US" sz="1000" i="1">
                <a:latin typeface="Arial" charset="0"/>
              </a:rPr>
              <a:t>s</a:t>
            </a:r>
          </a:p>
        </p:txBody>
      </p:sp>
      <p:sp>
        <p:nvSpPr>
          <p:cNvPr id="182442" name="Text Box 170"/>
          <p:cNvSpPr txBox="1">
            <a:spLocks noChangeArrowheads="1"/>
          </p:cNvSpPr>
          <p:nvPr/>
        </p:nvSpPr>
        <p:spPr bwMode="auto">
          <a:xfrm>
            <a:off x="925513" y="3216275"/>
            <a:ext cx="323850" cy="244475"/>
          </a:xfrm>
          <a:prstGeom prst="rect">
            <a:avLst/>
          </a:prstGeom>
          <a:noFill/>
          <a:ln w="9525">
            <a:noFill/>
            <a:miter lim="800000"/>
            <a:headEnd/>
            <a:tailEnd/>
          </a:ln>
          <a:effectLst/>
        </p:spPr>
        <p:txBody>
          <a:bodyPr wrap="none">
            <a:spAutoFit/>
          </a:bodyPr>
          <a:lstStyle/>
          <a:p>
            <a:r>
              <a:rPr lang="en-US" sz="1000">
                <a:latin typeface="Arial" charset="0"/>
              </a:rPr>
              <a:t>6</a:t>
            </a:r>
            <a:r>
              <a:rPr lang="en-US" sz="1000" i="1">
                <a:latin typeface="Arial" charset="0"/>
              </a:rPr>
              <a:t>p</a:t>
            </a:r>
          </a:p>
        </p:txBody>
      </p:sp>
      <p:sp>
        <p:nvSpPr>
          <p:cNvPr id="182443" name="Text Box 171"/>
          <p:cNvSpPr txBox="1">
            <a:spLocks noChangeArrowheads="1"/>
          </p:cNvSpPr>
          <p:nvPr/>
        </p:nvSpPr>
        <p:spPr bwMode="auto">
          <a:xfrm>
            <a:off x="785813" y="2911475"/>
            <a:ext cx="323850" cy="244475"/>
          </a:xfrm>
          <a:prstGeom prst="rect">
            <a:avLst/>
          </a:prstGeom>
          <a:noFill/>
          <a:ln w="9525">
            <a:noFill/>
            <a:miter lim="800000"/>
            <a:headEnd/>
            <a:tailEnd/>
          </a:ln>
          <a:effectLst/>
        </p:spPr>
        <p:txBody>
          <a:bodyPr wrap="none">
            <a:spAutoFit/>
          </a:bodyPr>
          <a:lstStyle/>
          <a:p>
            <a:r>
              <a:rPr lang="en-US" sz="1000">
                <a:latin typeface="Arial" charset="0"/>
              </a:rPr>
              <a:t>6</a:t>
            </a:r>
            <a:r>
              <a:rPr lang="en-US" sz="1000" i="1">
                <a:latin typeface="Arial" charset="0"/>
              </a:rPr>
              <a:t>d</a:t>
            </a:r>
          </a:p>
        </p:txBody>
      </p:sp>
      <p:sp>
        <p:nvSpPr>
          <p:cNvPr id="182444" name="Text Box 172"/>
          <p:cNvSpPr txBox="1">
            <a:spLocks noChangeArrowheads="1"/>
          </p:cNvSpPr>
          <p:nvPr/>
        </p:nvSpPr>
        <p:spPr bwMode="auto">
          <a:xfrm>
            <a:off x="936625" y="3392488"/>
            <a:ext cx="288925" cy="244475"/>
          </a:xfrm>
          <a:prstGeom prst="rect">
            <a:avLst/>
          </a:prstGeom>
          <a:noFill/>
          <a:ln w="9525">
            <a:noFill/>
            <a:miter lim="800000"/>
            <a:headEnd/>
            <a:tailEnd/>
          </a:ln>
          <a:effectLst/>
        </p:spPr>
        <p:txBody>
          <a:bodyPr wrap="none">
            <a:spAutoFit/>
          </a:bodyPr>
          <a:lstStyle/>
          <a:p>
            <a:r>
              <a:rPr lang="en-US" sz="1000">
                <a:latin typeface="Arial" charset="0"/>
              </a:rPr>
              <a:t>4</a:t>
            </a:r>
            <a:r>
              <a:rPr lang="en-US" sz="1000" i="1">
                <a:latin typeface="Arial" charset="0"/>
              </a:rPr>
              <a:t>f</a:t>
            </a:r>
          </a:p>
        </p:txBody>
      </p:sp>
      <p:sp>
        <p:nvSpPr>
          <p:cNvPr id="182445" name="Text Box 173"/>
          <p:cNvSpPr txBox="1">
            <a:spLocks noChangeArrowheads="1"/>
          </p:cNvSpPr>
          <p:nvPr/>
        </p:nvSpPr>
        <p:spPr bwMode="auto">
          <a:xfrm>
            <a:off x="914400" y="3022600"/>
            <a:ext cx="288925" cy="244475"/>
          </a:xfrm>
          <a:prstGeom prst="rect">
            <a:avLst/>
          </a:prstGeom>
          <a:noFill/>
          <a:ln w="9525">
            <a:noFill/>
            <a:miter lim="800000"/>
            <a:headEnd/>
            <a:tailEnd/>
          </a:ln>
          <a:effectLst/>
        </p:spPr>
        <p:txBody>
          <a:bodyPr wrap="none">
            <a:spAutoFit/>
          </a:bodyPr>
          <a:lstStyle/>
          <a:p>
            <a:r>
              <a:rPr lang="en-US" sz="1000">
                <a:latin typeface="Arial" charset="0"/>
              </a:rPr>
              <a:t>5</a:t>
            </a:r>
            <a:r>
              <a:rPr lang="en-US" sz="1000" i="1">
                <a:latin typeface="Arial" charset="0"/>
              </a:rPr>
              <a:t>f</a:t>
            </a:r>
          </a:p>
        </p:txBody>
      </p:sp>
      <p:sp>
        <p:nvSpPr>
          <p:cNvPr id="182446" name="Text Box 174"/>
          <p:cNvSpPr txBox="1">
            <a:spLocks noChangeArrowheads="1"/>
          </p:cNvSpPr>
          <p:nvPr/>
        </p:nvSpPr>
        <p:spPr bwMode="auto">
          <a:xfrm>
            <a:off x="792163" y="3316288"/>
            <a:ext cx="323850" cy="244475"/>
          </a:xfrm>
          <a:prstGeom prst="rect">
            <a:avLst/>
          </a:prstGeom>
          <a:noFill/>
          <a:ln w="9525">
            <a:noFill/>
            <a:miter lim="800000"/>
            <a:headEnd/>
            <a:tailEnd/>
          </a:ln>
          <a:effectLst/>
        </p:spPr>
        <p:txBody>
          <a:bodyPr wrap="none">
            <a:spAutoFit/>
          </a:bodyPr>
          <a:lstStyle/>
          <a:p>
            <a:r>
              <a:rPr lang="en-US" sz="1000">
                <a:latin typeface="Arial" charset="0"/>
              </a:rPr>
              <a:t>5</a:t>
            </a:r>
            <a:r>
              <a:rPr lang="en-US" sz="1000" i="1">
                <a:latin typeface="Arial" charset="0"/>
              </a:rPr>
              <a:t>d</a:t>
            </a:r>
          </a:p>
        </p:txBody>
      </p:sp>
      <p:sp>
        <p:nvSpPr>
          <p:cNvPr id="182447" name="Text Box 175"/>
          <p:cNvSpPr txBox="1">
            <a:spLocks noChangeArrowheads="1"/>
          </p:cNvSpPr>
          <p:nvPr/>
        </p:nvSpPr>
        <p:spPr bwMode="auto">
          <a:xfrm rot="-5400000">
            <a:off x="273051" y="4302125"/>
            <a:ext cx="665162" cy="274637"/>
          </a:xfrm>
          <a:prstGeom prst="rect">
            <a:avLst/>
          </a:prstGeom>
          <a:noFill/>
          <a:ln w="9525">
            <a:noFill/>
            <a:miter lim="800000"/>
            <a:headEnd/>
            <a:tailEnd/>
          </a:ln>
          <a:effectLst/>
        </p:spPr>
        <p:txBody>
          <a:bodyPr wrap="none">
            <a:spAutoFit/>
          </a:bodyPr>
          <a:lstStyle/>
          <a:p>
            <a:r>
              <a:rPr lang="en-US" sz="1200">
                <a:latin typeface="Arial" charset="0"/>
              </a:rPr>
              <a:t>Energy</a:t>
            </a:r>
          </a:p>
        </p:txBody>
      </p:sp>
      <p:sp>
        <p:nvSpPr>
          <p:cNvPr id="182448" name="Line 176"/>
          <p:cNvSpPr>
            <a:spLocks noChangeShapeType="1"/>
          </p:cNvSpPr>
          <p:nvPr/>
        </p:nvSpPr>
        <p:spPr bwMode="auto">
          <a:xfrm flipV="1">
            <a:off x="609600" y="3622675"/>
            <a:ext cx="0" cy="511175"/>
          </a:xfrm>
          <a:prstGeom prst="line">
            <a:avLst/>
          </a:prstGeom>
          <a:noFill/>
          <a:ln w="15875">
            <a:solidFill>
              <a:schemeClr val="tx1"/>
            </a:solidFill>
            <a:round/>
            <a:headEnd/>
            <a:tailEnd type="stealth" w="med" len="med"/>
          </a:ln>
          <a:effectLst/>
        </p:spPr>
        <p:txBody>
          <a:bodyPr/>
          <a:lstStyle/>
          <a:p>
            <a:endParaRPr lang="en-IE"/>
          </a:p>
        </p:txBody>
      </p:sp>
      <p:sp>
        <p:nvSpPr>
          <p:cNvPr id="182449" name="Rectangle 177"/>
          <p:cNvSpPr>
            <a:spLocks noChangeArrowheads="1"/>
          </p:cNvSpPr>
          <p:nvPr/>
        </p:nvSpPr>
        <p:spPr bwMode="auto">
          <a:xfrm>
            <a:off x="468313" y="2759075"/>
            <a:ext cx="3473450" cy="3400425"/>
          </a:xfrm>
          <a:prstGeom prst="rect">
            <a:avLst/>
          </a:prstGeom>
          <a:noFill/>
          <a:ln w="12700">
            <a:solidFill>
              <a:srgbClr val="808080"/>
            </a:solidFill>
            <a:miter lim="800000"/>
            <a:headEnd/>
            <a:tailEnd/>
          </a:ln>
          <a:effectLst/>
        </p:spPr>
        <p:txBody>
          <a:bodyPr wrap="none" anchor="ctr"/>
          <a:lstStyle/>
          <a:p>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316"/>
                                        </p:tgtEl>
                                        <p:attrNameLst>
                                          <p:attrName>style.visibility</p:attrName>
                                        </p:attrNameLst>
                                      </p:cBhvr>
                                      <p:to>
                                        <p:strVal val="visible"/>
                                      </p:to>
                                    </p:set>
                                    <p:animEffect transition="in" filter="fade">
                                      <p:cBhvr>
                                        <p:cTn id="7" dur="2000"/>
                                        <p:tgtEl>
                                          <p:spTgt spid="182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2307"/>
                                        </p:tgtEl>
                                        <p:attrNameLst>
                                          <p:attrName>style.visibility</p:attrName>
                                        </p:attrNameLst>
                                      </p:cBhvr>
                                      <p:to>
                                        <p:strVal val="visible"/>
                                      </p:to>
                                    </p:set>
                                    <p:animEffect transition="in" filter="wipe(left)">
                                      <p:cBhvr>
                                        <p:cTn id="12" dur="500"/>
                                        <p:tgtEl>
                                          <p:spTgt spid="18230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82297"/>
                                        </p:tgtEl>
                                        <p:attrNameLst>
                                          <p:attrName>style.visibility</p:attrName>
                                        </p:attrNameLst>
                                      </p:cBhvr>
                                      <p:to>
                                        <p:strVal val="visible"/>
                                      </p:to>
                                    </p:set>
                                    <p:animEffect transition="in" filter="strips(upRight)">
                                      <p:cBhvr>
                                        <p:cTn id="17" dur="2000"/>
                                        <p:tgtEl>
                                          <p:spTgt spid="1822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2282"/>
                                        </p:tgtEl>
                                        <p:attrNameLst>
                                          <p:attrName>style.visibility</p:attrName>
                                        </p:attrNameLst>
                                      </p:cBhvr>
                                      <p:to>
                                        <p:strVal val="visible"/>
                                      </p:to>
                                    </p:set>
                                    <p:animEffect transition="in" filter="wipe(left)">
                                      <p:cBhvr>
                                        <p:cTn id="22" dur="5000"/>
                                        <p:tgtEl>
                                          <p:spTgt spid="182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Line 2"/>
          <p:cNvSpPr>
            <a:spLocks noChangeShapeType="1"/>
          </p:cNvSpPr>
          <p:nvPr/>
        </p:nvSpPr>
        <p:spPr bwMode="auto">
          <a:xfrm flipV="1">
            <a:off x="4572000" y="533400"/>
            <a:ext cx="0" cy="5791200"/>
          </a:xfrm>
          <a:prstGeom prst="line">
            <a:avLst/>
          </a:prstGeom>
          <a:noFill/>
          <a:ln w="25400">
            <a:solidFill>
              <a:schemeClr val="tx1"/>
            </a:solidFill>
            <a:round/>
            <a:headEnd/>
            <a:tailEnd type="stealth" w="med" len="med"/>
          </a:ln>
          <a:effectLst/>
        </p:spPr>
        <p:txBody>
          <a:bodyPr/>
          <a:lstStyle/>
          <a:p>
            <a:endParaRPr lang="en-IE"/>
          </a:p>
        </p:txBody>
      </p:sp>
      <p:grpSp>
        <p:nvGrpSpPr>
          <p:cNvPr id="183299" name="Group 3"/>
          <p:cNvGrpSpPr>
            <a:grpSpLocks/>
          </p:cNvGrpSpPr>
          <p:nvPr/>
        </p:nvGrpSpPr>
        <p:grpSpPr bwMode="auto">
          <a:xfrm>
            <a:off x="4648200" y="517525"/>
            <a:ext cx="3886200" cy="2546350"/>
            <a:chOff x="1680" y="326"/>
            <a:chExt cx="2448" cy="1604"/>
          </a:xfrm>
        </p:grpSpPr>
        <p:sp>
          <p:nvSpPr>
            <p:cNvPr id="183300" name="Line 4"/>
            <p:cNvSpPr>
              <a:spLocks noChangeShapeType="1"/>
            </p:cNvSpPr>
            <p:nvPr/>
          </p:nvSpPr>
          <p:spPr bwMode="auto">
            <a:xfrm>
              <a:off x="2112" y="1104"/>
              <a:ext cx="384" cy="0"/>
            </a:xfrm>
            <a:prstGeom prst="line">
              <a:avLst/>
            </a:prstGeom>
            <a:noFill/>
            <a:ln w="22225">
              <a:solidFill>
                <a:srgbClr val="800080"/>
              </a:solidFill>
              <a:round/>
              <a:headEnd/>
              <a:tailEnd/>
            </a:ln>
            <a:effectLst/>
          </p:spPr>
          <p:txBody>
            <a:bodyPr/>
            <a:lstStyle/>
            <a:p>
              <a:endParaRPr lang="en-IE"/>
            </a:p>
          </p:txBody>
        </p:sp>
        <p:sp>
          <p:nvSpPr>
            <p:cNvPr id="183301" name="Line 5"/>
            <p:cNvSpPr>
              <a:spLocks noChangeShapeType="1"/>
            </p:cNvSpPr>
            <p:nvPr/>
          </p:nvSpPr>
          <p:spPr bwMode="auto">
            <a:xfrm>
              <a:off x="2832" y="432"/>
              <a:ext cx="1008" cy="0"/>
            </a:xfrm>
            <a:prstGeom prst="line">
              <a:avLst/>
            </a:prstGeom>
            <a:noFill/>
            <a:ln w="22225">
              <a:solidFill>
                <a:srgbClr val="990099"/>
              </a:solidFill>
              <a:round/>
              <a:headEnd/>
              <a:tailEnd/>
            </a:ln>
            <a:effectLst/>
          </p:spPr>
          <p:txBody>
            <a:bodyPr/>
            <a:lstStyle/>
            <a:p>
              <a:endParaRPr lang="en-IE"/>
            </a:p>
          </p:txBody>
        </p:sp>
        <p:sp>
          <p:nvSpPr>
            <p:cNvPr id="183302" name="Line 6"/>
            <p:cNvSpPr>
              <a:spLocks noChangeShapeType="1"/>
            </p:cNvSpPr>
            <p:nvPr/>
          </p:nvSpPr>
          <p:spPr bwMode="auto">
            <a:xfrm>
              <a:off x="2832" y="912"/>
              <a:ext cx="1008" cy="0"/>
            </a:xfrm>
            <a:prstGeom prst="line">
              <a:avLst/>
            </a:prstGeom>
            <a:noFill/>
            <a:ln w="22225">
              <a:solidFill>
                <a:srgbClr val="990099"/>
              </a:solidFill>
              <a:round/>
              <a:headEnd/>
              <a:tailEnd/>
            </a:ln>
            <a:effectLst/>
          </p:spPr>
          <p:txBody>
            <a:bodyPr/>
            <a:lstStyle/>
            <a:p>
              <a:endParaRPr lang="en-IE"/>
            </a:p>
          </p:txBody>
        </p:sp>
        <p:sp>
          <p:nvSpPr>
            <p:cNvPr id="183303" name="Line 7"/>
            <p:cNvSpPr>
              <a:spLocks noChangeShapeType="1"/>
            </p:cNvSpPr>
            <p:nvPr/>
          </p:nvSpPr>
          <p:spPr bwMode="auto">
            <a:xfrm>
              <a:off x="2832" y="1392"/>
              <a:ext cx="1008" cy="0"/>
            </a:xfrm>
            <a:prstGeom prst="line">
              <a:avLst/>
            </a:prstGeom>
            <a:noFill/>
            <a:ln w="22225">
              <a:solidFill>
                <a:srgbClr val="990099"/>
              </a:solidFill>
              <a:round/>
              <a:headEnd/>
              <a:tailEnd/>
            </a:ln>
            <a:effectLst/>
          </p:spPr>
          <p:txBody>
            <a:bodyPr/>
            <a:lstStyle/>
            <a:p>
              <a:endParaRPr lang="en-IE"/>
            </a:p>
          </p:txBody>
        </p:sp>
        <p:sp>
          <p:nvSpPr>
            <p:cNvPr id="183304" name="Line 8"/>
            <p:cNvSpPr>
              <a:spLocks noChangeShapeType="1"/>
            </p:cNvSpPr>
            <p:nvPr/>
          </p:nvSpPr>
          <p:spPr bwMode="auto">
            <a:xfrm>
              <a:off x="2832" y="1824"/>
              <a:ext cx="1008" cy="0"/>
            </a:xfrm>
            <a:prstGeom prst="line">
              <a:avLst/>
            </a:prstGeom>
            <a:noFill/>
            <a:ln w="22225">
              <a:solidFill>
                <a:srgbClr val="990099"/>
              </a:solidFill>
              <a:round/>
              <a:headEnd/>
              <a:tailEnd/>
            </a:ln>
            <a:effectLst/>
          </p:spPr>
          <p:txBody>
            <a:bodyPr/>
            <a:lstStyle/>
            <a:p>
              <a:endParaRPr lang="en-IE"/>
            </a:p>
          </p:txBody>
        </p:sp>
        <p:sp>
          <p:nvSpPr>
            <p:cNvPr id="183305" name="Line 9"/>
            <p:cNvSpPr>
              <a:spLocks noChangeShapeType="1"/>
            </p:cNvSpPr>
            <p:nvPr/>
          </p:nvSpPr>
          <p:spPr bwMode="auto">
            <a:xfrm flipH="1" flipV="1">
              <a:off x="2496" y="1104"/>
              <a:ext cx="336" cy="720"/>
            </a:xfrm>
            <a:prstGeom prst="line">
              <a:avLst/>
            </a:prstGeom>
            <a:noFill/>
            <a:ln w="22225">
              <a:solidFill>
                <a:srgbClr val="990099"/>
              </a:solidFill>
              <a:round/>
              <a:headEnd/>
              <a:tailEnd/>
            </a:ln>
            <a:effectLst/>
          </p:spPr>
          <p:txBody>
            <a:bodyPr/>
            <a:lstStyle/>
            <a:p>
              <a:endParaRPr lang="en-IE"/>
            </a:p>
          </p:txBody>
        </p:sp>
        <p:sp>
          <p:nvSpPr>
            <p:cNvPr id="183306" name="Line 10"/>
            <p:cNvSpPr>
              <a:spLocks noChangeShapeType="1"/>
            </p:cNvSpPr>
            <p:nvPr/>
          </p:nvSpPr>
          <p:spPr bwMode="auto">
            <a:xfrm flipV="1">
              <a:off x="2496" y="432"/>
              <a:ext cx="336" cy="672"/>
            </a:xfrm>
            <a:prstGeom prst="line">
              <a:avLst/>
            </a:prstGeom>
            <a:noFill/>
            <a:ln w="22225">
              <a:solidFill>
                <a:srgbClr val="990099"/>
              </a:solidFill>
              <a:round/>
              <a:headEnd/>
              <a:tailEnd/>
            </a:ln>
            <a:effectLst/>
          </p:spPr>
          <p:txBody>
            <a:bodyPr/>
            <a:lstStyle/>
            <a:p>
              <a:endParaRPr lang="en-IE"/>
            </a:p>
          </p:txBody>
        </p:sp>
        <p:sp>
          <p:nvSpPr>
            <p:cNvPr id="183307" name="Line 11"/>
            <p:cNvSpPr>
              <a:spLocks noChangeShapeType="1"/>
            </p:cNvSpPr>
            <p:nvPr/>
          </p:nvSpPr>
          <p:spPr bwMode="auto">
            <a:xfrm flipV="1">
              <a:off x="2496" y="912"/>
              <a:ext cx="336" cy="192"/>
            </a:xfrm>
            <a:prstGeom prst="line">
              <a:avLst/>
            </a:prstGeom>
            <a:noFill/>
            <a:ln w="22225">
              <a:solidFill>
                <a:srgbClr val="990099"/>
              </a:solidFill>
              <a:round/>
              <a:headEnd/>
              <a:tailEnd/>
            </a:ln>
            <a:effectLst/>
          </p:spPr>
          <p:txBody>
            <a:bodyPr/>
            <a:lstStyle/>
            <a:p>
              <a:endParaRPr lang="en-IE"/>
            </a:p>
          </p:txBody>
        </p:sp>
        <p:sp>
          <p:nvSpPr>
            <p:cNvPr id="183308" name="Line 12"/>
            <p:cNvSpPr>
              <a:spLocks noChangeShapeType="1"/>
            </p:cNvSpPr>
            <p:nvPr/>
          </p:nvSpPr>
          <p:spPr bwMode="auto">
            <a:xfrm>
              <a:off x="2496" y="1104"/>
              <a:ext cx="336" cy="288"/>
            </a:xfrm>
            <a:prstGeom prst="line">
              <a:avLst/>
            </a:prstGeom>
            <a:noFill/>
            <a:ln w="22225">
              <a:solidFill>
                <a:srgbClr val="990099"/>
              </a:solidFill>
              <a:round/>
              <a:headEnd/>
              <a:tailEnd/>
            </a:ln>
            <a:effectLst/>
          </p:spPr>
          <p:txBody>
            <a:bodyPr/>
            <a:lstStyle/>
            <a:p>
              <a:endParaRPr lang="en-IE"/>
            </a:p>
          </p:txBody>
        </p:sp>
        <p:sp>
          <p:nvSpPr>
            <p:cNvPr id="183309" name="Text Box 13"/>
            <p:cNvSpPr txBox="1">
              <a:spLocks noChangeArrowheads="1"/>
            </p:cNvSpPr>
            <p:nvPr/>
          </p:nvSpPr>
          <p:spPr bwMode="auto">
            <a:xfrm>
              <a:off x="3831" y="326"/>
              <a:ext cx="249" cy="250"/>
            </a:xfrm>
            <a:prstGeom prst="rect">
              <a:avLst/>
            </a:prstGeom>
            <a:noFill/>
            <a:ln w="9525">
              <a:noFill/>
              <a:miter lim="800000"/>
              <a:headEnd/>
              <a:tailEnd/>
            </a:ln>
            <a:effectLst/>
          </p:spPr>
          <p:txBody>
            <a:bodyPr wrap="none">
              <a:spAutoFit/>
            </a:bodyPr>
            <a:lstStyle/>
            <a:p>
              <a:r>
                <a:rPr lang="en-US" sz="2000">
                  <a:solidFill>
                    <a:srgbClr val="990099"/>
                  </a:solidFill>
                  <a:latin typeface="Arial" charset="0"/>
                </a:rPr>
                <a:t>4</a:t>
              </a:r>
              <a:r>
                <a:rPr lang="en-US" sz="2000" i="1">
                  <a:solidFill>
                    <a:srgbClr val="990099"/>
                  </a:solidFill>
                  <a:latin typeface="Arial" charset="0"/>
                </a:rPr>
                <a:t>f</a:t>
              </a:r>
              <a:endParaRPr lang="en-US" sz="2000">
                <a:solidFill>
                  <a:srgbClr val="990099"/>
                </a:solidFill>
                <a:latin typeface="Arial" charset="0"/>
              </a:endParaRPr>
            </a:p>
          </p:txBody>
        </p:sp>
        <p:sp>
          <p:nvSpPr>
            <p:cNvPr id="183310" name="Text Box 14"/>
            <p:cNvSpPr txBox="1">
              <a:spLocks noChangeArrowheads="1"/>
            </p:cNvSpPr>
            <p:nvPr/>
          </p:nvSpPr>
          <p:spPr bwMode="auto">
            <a:xfrm>
              <a:off x="3834" y="768"/>
              <a:ext cx="294" cy="250"/>
            </a:xfrm>
            <a:prstGeom prst="rect">
              <a:avLst/>
            </a:prstGeom>
            <a:noFill/>
            <a:ln w="9525">
              <a:noFill/>
              <a:miter lim="800000"/>
              <a:headEnd/>
              <a:tailEnd/>
            </a:ln>
            <a:effectLst/>
          </p:spPr>
          <p:txBody>
            <a:bodyPr wrap="none">
              <a:spAutoFit/>
            </a:bodyPr>
            <a:lstStyle/>
            <a:p>
              <a:r>
                <a:rPr lang="en-US" sz="2000">
                  <a:solidFill>
                    <a:srgbClr val="990099"/>
                  </a:solidFill>
                  <a:latin typeface="Arial" charset="0"/>
                </a:rPr>
                <a:t>4</a:t>
              </a:r>
              <a:r>
                <a:rPr lang="en-US" sz="2000" i="1">
                  <a:solidFill>
                    <a:srgbClr val="990099"/>
                  </a:solidFill>
                  <a:latin typeface="Arial" charset="0"/>
                </a:rPr>
                <a:t>d</a:t>
              </a:r>
              <a:endParaRPr lang="en-US" sz="2000">
                <a:solidFill>
                  <a:srgbClr val="990099"/>
                </a:solidFill>
                <a:latin typeface="Arial" charset="0"/>
              </a:endParaRPr>
            </a:p>
          </p:txBody>
        </p:sp>
        <p:sp>
          <p:nvSpPr>
            <p:cNvPr id="183311" name="Text Box 15"/>
            <p:cNvSpPr txBox="1">
              <a:spLocks noChangeArrowheads="1"/>
            </p:cNvSpPr>
            <p:nvPr/>
          </p:nvSpPr>
          <p:spPr bwMode="auto">
            <a:xfrm>
              <a:off x="3834" y="1248"/>
              <a:ext cx="294" cy="250"/>
            </a:xfrm>
            <a:prstGeom prst="rect">
              <a:avLst/>
            </a:prstGeom>
            <a:noFill/>
            <a:ln w="9525">
              <a:noFill/>
              <a:miter lim="800000"/>
              <a:headEnd/>
              <a:tailEnd/>
            </a:ln>
            <a:effectLst/>
          </p:spPr>
          <p:txBody>
            <a:bodyPr wrap="none">
              <a:spAutoFit/>
            </a:bodyPr>
            <a:lstStyle/>
            <a:p>
              <a:r>
                <a:rPr lang="en-US" sz="2000">
                  <a:solidFill>
                    <a:srgbClr val="990099"/>
                  </a:solidFill>
                  <a:latin typeface="Arial" charset="0"/>
                </a:rPr>
                <a:t>4</a:t>
              </a:r>
              <a:r>
                <a:rPr lang="en-US" sz="2000" i="1">
                  <a:solidFill>
                    <a:srgbClr val="990099"/>
                  </a:solidFill>
                  <a:latin typeface="Arial" charset="0"/>
                </a:rPr>
                <a:t>p</a:t>
              </a:r>
              <a:endParaRPr lang="en-US" sz="2000">
                <a:solidFill>
                  <a:srgbClr val="990099"/>
                </a:solidFill>
                <a:latin typeface="Arial" charset="0"/>
              </a:endParaRPr>
            </a:p>
          </p:txBody>
        </p:sp>
        <p:sp>
          <p:nvSpPr>
            <p:cNvPr id="183312" name="Text Box 16"/>
            <p:cNvSpPr txBox="1">
              <a:spLocks noChangeArrowheads="1"/>
            </p:cNvSpPr>
            <p:nvPr/>
          </p:nvSpPr>
          <p:spPr bwMode="auto">
            <a:xfrm>
              <a:off x="3843" y="1680"/>
              <a:ext cx="285" cy="250"/>
            </a:xfrm>
            <a:prstGeom prst="rect">
              <a:avLst/>
            </a:prstGeom>
            <a:noFill/>
            <a:ln w="9525">
              <a:noFill/>
              <a:miter lim="800000"/>
              <a:headEnd/>
              <a:tailEnd/>
            </a:ln>
            <a:effectLst/>
          </p:spPr>
          <p:txBody>
            <a:bodyPr wrap="none">
              <a:spAutoFit/>
            </a:bodyPr>
            <a:lstStyle/>
            <a:p>
              <a:r>
                <a:rPr lang="en-US" sz="2000">
                  <a:solidFill>
                    <a:srgbClr val="990099"/>
                  </a:solidFill>
                  <a:latin typeface="Arial" charset="0"/>
                </a:rPr>
                <a:t>4</a:t>
              </a:r>
              <a:r>
                <a:rPr lang="en-US" sz="2000" i="1">
                  <a:solidFill>
                    <a:srgbClr val="990099"/>
                  </a:solidFill>
                  <a:latin typeface="Arial" charset="0"/>
                </a:rPr>
                <a:t>s</a:t>
              </a:r>
              <a:endParaRPr lang="en-US" sz="2000">
                <a:solidFill>
                  <a:srgbClr val="990099"/>
                </a:solidFill>
                <a:latin typeface="Arial" charset="0"/>
              </a:endParaRPr>
            </a:p>
          </p:txBody>
        </p:sp>
        <p:sp>
          <p:nvSpPr>
            <p:cNvPr id="183313" name="Text Box 17"/>
            <p:cNvSpPr txBox="1">
              <a:spLocks noChangeArrowheads="1"/>
            </p:cNvSpPr>
            <p:nvPr/>
          </p:nvSpPr>
          <p:spPr bwMode="auto">
            <a:xfrm>
              <a:off x="1680" y="1008"/>
              <a:ext cx="475" cy="250"/>
            </a:xfrm>
            <a:prstGeom prst="rect">
              <a:avLst/>
            </a:prstGeom>
            <a:noFill/>
            <a:ln w="9525">
              <a:noFill/>
              <a:miter lim="800000"/>
              <a:headEnd/>
              <a:tailEnd/>
            </a:ln>
            <a:effectLst/>
          </p:spPr>
          <p:txBody>
            <a:bodyPr wrap="none">
              <a:spAutoFit/>
            </a:bodyPr>
            <a:lstStyle/>
            <a:p>
              <a:r>
                <a:rPr lang="en-US" sz="2000" i="1">
                  <a:solidFill>
                    <a:srgbClr val="990099"/>
                  </a:solidFill>
                  <a:latin typeface="Arial" charset="0"/>
                </a:rPr>
                <a:t>n</a:t>
              </a:r>
              <a:r>
                <a:rPr lang="en-US" sz="2000">
                  <a:solidFill>
                    <a:srgbClr val="990099"/>
                  </a:solidFill>
                  <a:latin typeface="Arial" charset="0"/>
                </a:rPr>
                <a:t> = 4</a:t>
              </a:r>
            </a:p>
          </p:txBody>
        </p:sp>
      </p:grpSp>
      <p:grpSp>
        <p:nvGrpSpPr>
          <p:cNvPr id="183314" name="Group 18"/>
          <p:cNvGrpSpPr>
            <a:grpSpLocks/>
          </p:cNvGrpSpPr>
          <p:nvPr/>
        </p:nvGrpSpPr>
        <p:grpSpPr bwMode="auto">
          <a:xfrm>
            <a:off x="4648200" y="2362200"/>
            <a:ext cx="3886200" cy="1768475"/>
            <a:chOff x="1680" y="1488"/>
            <a:chExt cx="2448" cy="1114"/>
          </a:xfrm>
        </p:grpSpPr>
        <p:sp>
          <p:nvSpPr>
            <p:cNvPr id="183315" name="Line 19"/>
            <p:cNvSpPr>
              <a:spLocks noChangeShapeType="1"/>
            </p:cNvSpPr>
            <p:nvPr/>
          </p:nvSpPr>
          <p:spPr bwMode="auto">
            <a:xfrm>
              <a:off x="2112" y="2064"/>
              <a:ext cx="1728" cy="0"/>
            </a:xfrm>
            <a:prstGeom prst="line">
              <a:avLst/>
            </a:prstGeom>
            <a:noFill/>
            <a:ln w="22225">
              <a:solidFill>
                <a:srgbClr val="FF0000"/>
              </a:solidFill>
              <a:round/>
              <a:headEnd/>
              <a:tailEnd/>
            </a:ln>
            <a:effectLst/>
          </p:spPr>
          <p:txBody>
            <a:bodyPr/>
            <a:lstStyle/>
            <a:p>
              <a:endParaRPr lang="en-IE"/>
            </a:p>
          </p:txBody>
        </p:sp>
        <p:sp>
          <p:nvSpPr>
            <p:cNvPr id="183316" name="Line 20"/>
            <p:cNvSpPr>
              <a:spLocks noChangeShapeType="1"/>
            </p:cNvSpPr>
            <p:nvPr/>
          </p:nvSpPr>
          <p:spPr bwMode="auto">
            <a:xfrm>
              <a:off x="2832" y="1632"/>
              <a:ext cx="1008" cy="0"/>
            </a:xfrm>
            <a:prstGeom prst="line">
              <a:avLst/>
            </a:prstGeom>
            <a:noFill/>
            <a:ln w="22225">
              <a:solidFill>
                <a:srgbClr val="FF0000"/>
              </a:solidFill>
              <a:round/>
              <a:headEnd/>
              <a:tailEnd/>
            </a:ln>
            <a:effectLst/>
          </p:spPr>
          <p:txBody>
            <a:bodyPr/>
            <a:lstStyle/>
            <a:p>
              <a:endParaRPr lang="en-IE"/>
            </a:p>
          </p:txBody>
        </p:sp>
        <p:sp>
          <p:nvSpPr>
            <p:cNvPr id="183317" name="Line 21"/>
            <p:cNvSpPr>
              <a:spLocks noChangeShapeType="1"/>
            </p:cNvSpPr>
            <p:nvPr/>
          </p:nvSpPr>
          <p:spPr bwMode="auto">
            <a:xfrm>
              <a:off x="2832" y="2496"/>
              <a:ext cx="1008" cy="0"/>
            </a:xfrm>
            <a:prstGeom prst="line">
              <a:avLst/>
            </a:prstGeom>
            <a:noFill/>
            <a:ln w="22225">
              <a:solidFill>
                <a:srgbClr val="FF0000"/>
              </a:solidFill>
              <a:round/>
              <a:headEnd/>
              <a:tailEnd/>
            </a:ln>
            <a:effectLst/>
          </p:spPr>
          <p:txBody>
            <a:bodyPr/>
            <a:lstStyle/>
            <a:p>
              <a:endParaRPr lang="en-IE"/>
            </a:p>
          </p:txBody>
        </p:sp>
        <p:sp>
          <p:nvSpPr>
            <p:cNvPr id="183318" name="Line 22"/>
            <p:cNvSpPr>
              <a:spLocks noChangeShapeType="1"/>
            </p:cNvSpPr>
            <p:nvPr/>
          </p:nvSpPr>
          <p:spPr bwMode="auto">
            <a:xfrm flipH="1" flipV="1">
              <a:off x="2496" y="2064"/>
              <a:ext cx="336" cy="432"/>
            </a:xfrm>
            <a:prstGeom prst="line">
              <a:avLst/>
            </a:prstGeom>
            <a:noFill/>
            <a:ln w="22225">
              <a:solidFill>
                <a:srgbClr val="FF0000"/>
              </a:solidFill>
              <a:round/>
              <a:headEnd/>
              <a:tailEnd/>
            </a:ln>
            <a:effectLst/>
          </p:spPr>
          <p:txBody>
            <a:bodyPr/>
            <a:lstStyle/>
            <a:p>
              <a:endParaRPr lang="en-IE"/>
            </a:p>
          </p:txBody>
        </p:sp>
        <p:sp>
          <p:nvSpPr>
            <p:cNvPr id="183319" name="Line 23"/>
            <p:cNvSpPr>
              <a:spLocks noChangeShapeType="1"/>
            </p:cNvSpPr>
            <p:nvPr/>
          </p:nvSpPr>
          <p:spPr bwMode="auto">
            <a:xfrm flipV="1">
              <a:off x="2496" y="1632"/>
              <a:ext cx="336" cy="432"/>
            </a:xfrm>
            <a:prstGeom prst="line">
              <a:avLst/>
            </a:prstGeom>
            <a:noFill/>
            <a:ln w="22225">
              <a:solidFill>
                <a:srgbClr val="FF0000"/>
              </a:solidFill>
              <a:round/>
              <a:headEnd/>
              <a:tailEnd/>
            </a:ln>
            <a:effectLst/>
          </p:spPr>
          <p:txBody>
            <a:bodyPr/>
            <a:lstStyle/>
            <a:p>
              <a:endParaRPr lang="en-IE"/>
            </a:p>
          </p:txBody>
        </p:sp>
        <p:sp>
          <p:nvSpPr>
            <p:cNvPr id="183320" name="Text Box 24"/>
            <p:cNvSpPr txBox="1">
              <a:spLocks noChangeArrowheads="1"/>
            </p:cNvSpPr>
            <p:nvPr/>
          </p:nvSpPr>
          <p:spPr bwMode="auto">
            <a:xfrm>
              <a:off x="3834" y="1488"/>
              <a:ext cx="294" cy="250"/>
            </a:xfrm>
            <a:prstGeom prst="rect">
              <a:avLst/>
            </a:prstGeom>
            <a:noFill/>
            <a:ln w="9525">
              <a:noFill/>
              <a:miter lim="800000"/>
              <a:headEnd/>
              <a:tailEnd/>
            </a:ln>
            <a:effectLst/>
          </p:spPr>
          <p:txBody>
            <a:bodyPr wrap="none">
              <a:spAutoFit/>
            </a:bodyPr>
            <a:lstStyle/>
            <a:p>
              <a:r>
                <a:rPr lang="en-US" sz="2000">
                  <a:solidFill>
                    <a:srgbClr val="FF0000"/>
                  </a:solidFill>
                  <a:latin typeface="Arial" charset="0"/>
                </a:rPr>
                <a:t>3</a:t>
              </a:r>
              <a:r>
                <a:rPr lang="en-US" sz="2000" i="1">
                  <a:solidFill>
                    <a:srgbClr val="FF0000"/>
                  </a:solidFill>
                  <a:latin typeface="Arial" charset="0"/>
                </a:rPr>
                <a:t>d</a:t>
              </a:r>
              <a:endParaRPr lang="en-US" sz="2000">
                <a:solidFill>
                  <a:srgbClr val="FF0000"/>
                </a:solidFill>
                <a:latin typeface="Arial" charset="0"/>
              </a:endParaRPr>
            </a:p>
          </p:txBody>
        </p:sp>
        <p:sp>
          <p:nvSpPr>
            <p:cNvPr id="183321" name="Text Box 25"/>
            <p:cNvSpPr txBox="1">
              <a:spLocks noChangeArrowheads="1"/>
            </p:cNvSpPr>
            <p:nvPr/>
          </p:nvSpPr>
          <p:spPr bwMode="auto">
            <a:xfrm>
              <a:off x="3834" y="1920"/>
              <a:ext cx="294" cy="250"/>
            </a:xfrm>
            <a:prstGeom prst="rect">
              <a:avLst/>
            </a:prstGeom>
            <a:noFill/>
            <a:ln w="9525">
              <a:noFill/>
              <a:miter lim="800000"/>
              <a:headEnd/>
              <a:tailEnd/>
            </a:ln>
            <a:effectLst/>
          </p:spPr>
          <p:txBody>
            <a:bodyPr wrap="none">
              <a:spAutoFit/>
            </a:bodyPr>
            <a:lstStyle/>
            <a:p>
              <a:r>
                <a:rPr lang="en-US" sz="2000">
                  <a:solidFill>
                    <a:srgbClr val="FF0000"/>
                  </a:solidFill>
                  <a:latin typeface="Arial" charset="0"/>
                </a:rPr>
                <a:t>3</a:t>
              </a:r>
              <a:r>
                <a:rPr lang="en-US" sz="2000" i="1">
                  <a:solidFill>
                    <a:srgbClr val="FF0000"/>
                  </a:solidFill>
                  <a:latin typeface="Arial" charset="0"/>
                </a:rPr>
                <a:t>p</a:t>
              </a:r>
              <a:endParaRPr lang="en-US" sz="2000">
                <a:solidFill>
                  <a:srgbClr val="FF0000"/>
                </a:solidFill>
                <a:latin typeface="Arial" charset="0"/>
              </a:endParaRPr>
            </a:p>
          </p:txBody>
        </p:sp>
        <p:sp>
          <p:nvSpPr>
            <p:cNvPr id="183322" name="Text Box 26"/>
            <p:cNvSpPr txBox="1">
              <a:spLocks noChangeArrowheads="1"/>
            </p:cNvSpPr>
            <p:nvPr/>
          </p:nvSpPr>
          <p:spPr bwMode="auto">
            <a:xfrm>
              <a:off x="3840" y="2352"/>
              <a:ext cx="285" cy="250"/>
            </a:xfrm>
            <a:prstGeom prst="rect">
              <a:avLst/>
            </a:prstGeom>
            <a:noFill/>
            <a:ln w="9525">
              <a:noFill/>
              <a:miter lim="800000"/>
              <a:headEnd/>
              <a:tailEnd/>
            </a:ln>
            <a:effectLst/>
          </p:spPr>
          <p:txBody>
            <a:bodyPr wrap="none">
              <a:spAutoFit/>
            </a:bodyPr>
            <a:lstStyle/>
            <a:p>
              <a:r>
                <a:rPr lang="en-US" sz="2000">
                  <a:solidFill>
                    <a:srgbClr val="FF0000"/>
                  </a:solidFill>
                  <a:latin typeface="Arial" charset="0"/>
                </a:rPr>
                <a:t>3</a:t>
              </a:r>
              <a:r>
                <a:rPr lang="en-US" sz="2000" i="1">
                  <a:solidFill>
                    <a:srgbClr val="FF0000"/>
                  </a:solidFill>
                  <a:latin typeface="Arial" charset="0"/>
                </a:rPr>
                <a:t>s</a:t>
              </a:r>
              <a:endParaRPr lang="en-US" sz="2000">
                <a:solidFill>
                  <a:srgbClr val="FF0000"/>
                </a:solidFill>
                <a:latin typeface="Arial" charset="0"/>
              </a:endParaRPr>
            </a:p>
          </p:txBody>
        </p:sp>
        <p:sp>
          <p:nvSpPr>
            <p:cNvPr id="183323" name="Text Box 27"/>
            <p:cNvSpPr txBox="1">
              <a:spLocks noChangeArrowheads="1"/>
            </p:cNvSpPr>
            <p:nvPr/>
          </p:nvSpPr>
          <p:spPr bwMode="auto">
            <a:xfrm>
              <a:off x="1680" y="1920"/>
              <a:ext cx="475" cy="250"/>
            </a:xfrm>
            <a:prstGeom prst="rect">
              <a:avLst/>
            </a:prstGeom>
            <a:noFill/>
            <a:ln w="9525">
              <a:noFill/>
              <a:miter lim="800000"/>
              <a:headEnd/>
              <a:tailEnd/>
            </a:ln>
            <a:effectLst/>
          </p:spPr>
          <p:txBody>
            <a:bodyPr wrap="none">
              <a:spAutoFit/>
            </a:bodyPr>
            <a:lstStyle/>
            <a:p>
              <a:r>
                <a:rPr lang="en-US" sz="2000" i="1">
                  <a:solidFill>
                    <a:srgbClr val="FF0000"/>
                  </a:solidFill>
                  <a:latin typeface="Arial" charset="0"/>
                </a:rPr>
                <a:t>n</a:t>
              </a:r>
              <a:r>
                <a:rPr lang="en-US" sz="2000">
                  <a:solidFill>
                    <a:srgbClr val="FF0000"/>
                  </a:solidFill>
                  <a:latin typeface="Arial" charset="0"/>
                </a:rPr>
                <a:t> = 3</a:t>
              </a:r>
            </a:p>
          </p:txBody>
        </p:sp>
      </p:grpSp>
      <p:grpSp>
        <p:nvGrpSpPr>
          <p:cNvPr id="183324" name="Group 28"/>
          <p:cNvGrpSpPr>
            <a:grpSpLocks/>
          </p:cNvGrpSpPr>
          <p:nvPr/>
        </p:nvGrpSpPr>
        <p:grpSpPr bwMode="auto">
          <a:xfrm>
            <a:off x="4648200" y="4419600"/>
            <a:ext cx="3886200" cy="1158875"/>
            <a:chOff x="1680" y="2784"/>
            <a:chExt cx="2448" cy="730"/>
          </a:xfrm>
        </p:grpSpPr>
        <p:sp>
          <p:nvSpPr>
            <p:cNvPr id="183325" name="Line 29"/>
            <p:cNvSpPr>
              <a:spLocks noChangeShapeType="1"/>
            </p:cNvSpPr>
            <p:nvPr/>
          </p:nvSpPr>
          <p:spPr bwMode="auto">
            <a:xfrm>
              <a:off x="2832" y="2928"/>
              <a:ext cx="1008" cy="0"/>
            </a:xfrm>
            <a:prstGeom prst="line">
              <a:avLst/>
            </a:prstGeom>
            <a:noFill/>
            <a:ln w="22225">
              <a:solidFill>
                <a:srgbClr val="339966"/>
              </a:solidFill>
              <a:round/>
              <a:headEnd/>
              <a:tailEnd/>
            </a:ln>
            <a:effectLst/>
          </p:spPr>
          <p:txBody>
            <a:bodyPr/>
            <a:lstStyle/>
            <a:p>
              <a:endParaRPr lang="en-IE"/>
            </a:p>
          </p:txBody>
        </p:sp>
        <p:sp>
          <p:nvSpPr>
            <p:cNvPr id="183326" name="Line 30"/>
            <p:cNvSpPr>
              <a:spLocks noChangeShapeType="1"/>
            </p:cNvSpPr>
            <p:nvPr/>
          </p:nvSpPr>
          <p:spPr bwMode="auto">
            <a:xfrm>
              <a:off x="2832" y="3408"/>
              <a:ext cx="1008" cy="0"/>
            </a:xfrm>
            <a:prstGeom prst="line">
              <a:avLst/>
            </a:prstGeom>
            <a:noFill/>
            <a:ln w="22225">
              <a:solidFill>
                <a:srgbClr val="339966"/>
              </a:solidFill>
              <a:round/>
              <a:headEnd/>
              <a:tailEnd/>
            </a:ln>
            <a:effectLst/>
          </p:spPr>
          <p:txBody>
            <a:bodyPr/>
            <a:lstStyle/>
            <a:p>
              <a:endParaRPr lang="en-IE"/>
            </a:p>
          </p:txBody>
        </p:sp>
        <p:sp>
          <p:nvSpPr>
            <p:cNvPr id="183327" name="Line 31"/>
            <p:cNvSpPr>
              <a:spLocks noChangeShapeType="1"/>
            </p:cNvSpPr>
            <p:nvPr/>
          </p:nvSpPr>
          <p:spPr bwMode="auto">
            <a:xfrm flipH="1" flipV="1">
              <a:off x="2496" y="3168"/>
              <a:ext cx="336" cy="240"/>
            </a:xfrm>
            <a:prstGeom prst="line">
              <a:avLst/>
            </a:prstGeom>
            <a:noFill/>
            <a:ln w="22225">
              <a:solidFill>
                <a:srgbClr val="339966"/>
              </a:solidFill>
              <a:round/>
              <a:headEnd/>
              <a:tailEnd/>
            </a:ln>
            <a:effectLst/>
          </p:spPr>
          <p:txBody>
            <a:bodyPr/>
            <a:lstStyle/>
            <a:p>
              <a:endParaRPr lang="en-IE"/>
            </a:p>
          </p:txBody>
        </p:sp>
        <p:sp>
          <p:nvSpPr>
            <p:cNvPr id="183328" name="Line 32"/>
            <p:cNvSpPr>
              <a:spLocks noChangeShapeType="1"/>
            </p:cNvSpPr>
            <p:nvPr/>
          </p:nvSpPr>
          <p:spPr bwMode="auto">
            <a:xfrm flipV="1">
              <a:off x="2496" y="2928"/>
              <a:ext cx="336" cy="240"/>
            </a:xfrm>
            <a:prstGeom prst="line">
              <a:avLst/>
            </a:prstGeom>
            <a:noFill/>
            <a:ln w="22225">
              <a:solidFill>
                <a:srgbClr val="339966"/>
              </a:solidFill>
              <a:round/>
              <a:headEnd/>
              <a:tailEnd/>
            </a:ln>
            <a:effectLst/>
          </p:spPr>
          <p:txBody>
            <a:bodyPr/>
            <a:lstStyle/>
            <a:p>
              <a:endParaRPr lang="en-IE"/>
            </a:p>
          </p:txBody>
        </p:sp>
        <p:sp>
          <p:nvSpPr>
            <p:cNvPr id="183329" name="Line 33"/>
            <p:cNvSpPr>
              <a:spLocks noChangeShapeType="1"/>
            </p:cNvSpPr>
            <p:nvPr/>
          </p:nvSpPr>
          <p:spPr bwMode="auto">
            <a:xfrm flipH="1">
              <a:off x="2112" y="3168"/>
              <a:ext cx="384" cy="0"/>
            </a:xfrm>
            <a:prstGeom prst="line">
              <a:avLst/>
            </a:prstGeom>
            <a:noFill/>
            <a:ln w="22225">
              <a:solidFill>
                <a:srgbClr val="339966"/>
              </a:solidFill>
              <a:round/>
              <a:headEnd/>
              <a:tailEnd/>
            </a:ln>
            <a:effectLst/>
          </p:spPr>
          <p:txBody>
            <a:bodyPr/>
            <a:lstStyle/>
            <a:p>
              <a:endParaRPr lang="en-IE"/>
            </a:p>
          </p:txBody>
        </p:sp>
        <p:sp>
          <p:nvSpPr>
            <p:cNvPr id="183330" name="Text Box 34"/>
            <p:cNvSpPr txBox="1">
              <a:spLocks noChangeArrowheads="1"/>
            </p:cNvSpPr>
            <p:nvPr/>
          </p:nvSpPr>
          <p:spPr bwMode="auto">
            <a:xfrm>
              <a:off x="3834" y="2784"/>
              <a:ext cx="294" cy="250"/>
            </a:xfrm>
            <a:prstGeom prst="rect">
              <a:avLst/>
            </a:prstGeom>
            <a:noFill/>
            <a:ln w="9525">
              <a:noFill/>
              <a:miter lim="800000"/>
              <a:headEnd/>
              <a:tailEnd/>
            </a:ln>
            <a:effectLst/>
          </p:spPr>
          <p:txBody>
            <a:bodyPr wrap="none">
              <a:spAutoFit/>
            </a:bodyPr>
            <a:lstStyle/>
            <a:p>
              <a:r>
                <a:rPr lang="en-US" sz="2000">
                  <a:solidFill>
                    <a:srgbClr val="339966"/>
                  </a:solidFill>
                  <a:latin typeface="Arial" charset="0"/>
                </a:rPr>
                <a:t>2</a:t>
              </a:r>
              <a:r>
                <a:rPr lang="en-US" sz="2000" i="1">
                  <a:solidFill>
                    <a:srgbClr val="339966"/>
                  </a:solidFill>
                  <a:latin typeface="Arial" charset="0"/>
                </a:rPr>
                <a:t>p</a:t>
              </a:r>
              <a:endParaRPr lang="en-US" sz="2000">
                <a:solidFill>
                  <a:srgbClr val="339966"/>
                </a:solidFill>
                <a:latin typeface="Arial" charset="0"/>
              </a:endParaRPr>
            </a:p>
          </p:txBody>
        </p:sp>
        <p:sp>
          <p:nvSpPr>
            <p:cNvPr id="183331" name="Text Box 35"/>
            <p:cNvSpPr txBox="1">
              <a:spLocks noChangeArrowheads="1"/>
            </p:cNvSpPr>
            <p:nvPr/>
          </p:nvSpPr>
          <p:spPr bwMode="auto">
            <a:xfrm>
              <a:off x="3840" y="3264"/>
              <a:ext cx="285" cy="250"/>
            </a:xfrm>
            <a:prstGeom prst="rect">
              <a:avLst/>
            </a:prstGeom>
            <a:noFill/>
            <a:ln w="9525">
              <a:noFill/>
              <a:miter lim="800000"/>
              <a:headEnd/>
              <a:tailEnd/>
            </a:ln>
            <a:effectLst/>
          </p:spPr>
          <p:txBody>
            <a:bodyPr wrap="none">
              <a:spAutoFit/>
            </a:bodyPr>
            <a:lstStyle/>
            <a:p>
              <a:r>
                <a:rPr lang="en-US" sz="2000">
                  <a:solidFill>
                    <a:srgbClr val="339966"/>
                  </a:solidFill>
                  <a:latin typeface="Arial" charset="0"/>
                </a:rPr>
                <a:t>2</a:t>
              </a:r>
              <a:r>
                <a:rPr lang="en-US" sz="2000" i="1">
                  <a:solidFill>
                    <a:srgbClr val="339966"/>
                  </a:solidFill>
                  <a:latin typeface="Arial" charset="0"/>
                </a:rPr>
                <a:t>s</a:t>
              </a:r>
              <a:endParaRPr lang="en-US" sz="2000">
                <a:solidFill>
                  <a:srgbClr val="339966"/>
                </a:solidFill>
                <a:latin typeface="Arial" charset="0"/>
              </a:endParaRPr>
            </a:p>
          </p:txBody>
        </p:sp>
        <p:sp>
          <p:nvSpPr>
            <p:cNvPr id="183332" name="Text Box 36"/>
            <p:cNvSpPr txBox="1">
              <a:spLocks noChangeArrowheads="1"/>
            </p:cNvSpPr>
            <p:nvPr/>
          </p:nvSpPr>
          <p:spPr bwMode="auto">
            <a:xfrm>
              <a:off x="1680" y="3024"/>
              <a:ext cx="475" cy="250"/>
            </a:xfrm>
            <a:prstGeom prst="rect">
              <a:avLst/>
            </a:prstGeom>
            <a:noFill/>
            <a:ln w="9525">
              <a:noFill/>
              <a:miter lim="800000"/>
              <a:headEnd/>
              <a:tailEnd/>
            </a:ln>
            <a:effectLst/>
          </p:spPr>
          <p:txBody>
            <a:bodyPr wrap="none">
              <a:spAutoFit/>
            </a:bodyPr>
            <a:lstStyle/>
            <a:p>
              <a:r>
                <a:rPr lang="en-US" sz="2000" i="1">
                  <a:solidFill>
                    <a:srgbClr val="339966"/>
                  </a:solidFill>
                  <a:latin typeface="Arial" charset="0"/>
                </a:rPr>
                <a:t>n</a:t>
              </a:r>
              <a:r>
                <a:rPr lang="en-US" sz="2000">
                  <a:solidFill>
                    <a:srgbClr val="339966"/>
                  </a:solidFill>
                  <a:latin typeface="Arial" charset="0"/>
                </a:rPr>
                <a:t> = 2</a:t>
              </a:r>
            </a:p>
          </p:txBody>
        </p:sp>
      </p:grpSp>
      <p:grpSp>
        <p:nvGrpSpPr>
          <p:cNvPr id="183333" name="Group 37"/>
          <p:cNvGrpSpPr>
            <a:grpSpLocks/>
          </p:cNvGrpSpPr>
          <p:nvPr/>
        </p:nvGrpSpPr>
        <p:grpSpPr bwMode="auto">
          <a:xfrm>
            <a:off x="4656138" y="5867400"/>
            <a:ext cx="3878262" cy="457200"/>
            <a:chOff x="1685" y="3696"/>
            <a:chExt cx="2443" cy="288"/>
          </a:xfrm>
        </p:grpSpPr>
        <p:sp>
          <p:nvSpPr>
            <p:cNvPr id="183334" name="Line 38"/>
            <p:cNvSpPr>
              <a:spLocks noChangeShapeType="1"/>
            </p:cNvSpPr>
            <p:nvPr/>
          </p:nvSpPr>
          <p:spPr bwMode="auto">
            <a:xfrm>
              <a:off x="2160" y="3840"/>
              <a:ext cx="1680" cy="0"/>
            </a:xfrm>
            <a:prstGeom prst="line">
              <a:avLst/>
            </a:prstGeom>
            <a:noFill/>
            <a:ln w="22225">
              <a:solidFill>
                <a:schemeClr val="accent2"/>
              </a:solidFill>
              <a:round/>
              <a:headEnd/>
              <a:tailEnd/>
            </a:ln>
            <a:effectLst/>
          </p:spPr>
          <p:txBody>
            <a:bodyPr/>
            <a:lstStyle/>
            <a:p>
              <a:endParaRPr lang="en-IE"/>
            </a:p>
          </p:txBody>
        </p:sp>
        <p:sp>
          <p:nvSpPr>
            <p:cNvPr id="183335" name="Text Box 39"/>
            <p:cNvSpPr txBox="1">
              <a:spLocks noChangeArrowheads="1"/>
            </p:cNvSpPr>
            <p:nvPr/>
          </p:nvSpPr>
          <p:spPr bwMode="auto">
            <a:xfrm>
              <a:off x="3843" y="3696"/>
              <a:ext cx="285" cy="250"/>
            </a:xfrm>
            <a:prstGeom prst="rect">
              <a:avLst/>
            </a:prstGeom>
            <a:noFill/>
            <a:ln w="9525">
              <a:noFill/>
              <a:miter lim="800000"/>
              <a:headEnd/>
              <a:tailEnd/>
            </a:ln>
            <a:effectLst/>
          </p:spPr>
          <p:txBody>
            <a:bodyPr wrap="none">
              <a:spAutoFit/>
            </a:bodyPr>
            <a:lstStyle/>
            <a:p>
              <a:r>
                <a:rPr lang="en-US" sz="2000">
                  <a:solidFill>
                    <a:schemeClr val="accent2"/>
                  </a:solidFill>
                  <a:latin typeface="Arial" charset="0"/>
                </a:rPr>
                <a:t>1</a:t>
              </a:r>
              <a:r>
                <a:rPr lang="en-US" sz="2000" i="1">
                  <a:solidFill>
                    <a:schemeClr val="accent2"/>
                  </a:solidFill>
                  <a:latin typeface="Arial" charset="0"/>
                </a:rPr>
                <a:t>s</a:t>
              </a:r>
              <a:endParaRPr lang="en-US" sz="2000">
                <a:solidFill>
                  <a:schemeClr val="accent2"/>
                </a:solidFill>
                <a:latin typeface="Arial" charset="0"/>
              </a:endParaRPr>
            </a:p>
          </p:txBody>
        </p:sp>
        <p:sp>
          <p:nvSpPr>
            <p:cNvPr id="183336" name="Text Box 40"/>
            <p:cNvSpPr txBox="1">
              <a:spLocks noChangeArrowheads="1"/>
            </p:cNvSpPr>
            <p:nvPr/>
          </p:nvSpPr>
          <p:spPr bwMode="auto">
            <a:xfrm>
              <a:off x="1685" y="3734"/>
              <a:ext cx="475" cy="250"/>
            </a:xfrm>
            <a:prstGeom prst="rect">
              <a:avLst/>
            </a:prstGeom>
            <a:noFill/>
            <a:ln w="9525">
              <a:noFill/>
              <a:miter lim="800000"/>
              <a:headEnd/>
              <a:tailEnd/>
            </a:ln>
            <a:effectLst/>
          </p:spPr>
          <p:txBody>
            <a:bodyPr wrap="none">
              <a:spAutoFit/>
            </a:bodyPr>
            <a:lstStyle/>
            <a:p>
              <a:r>
                <a:rPr lang="en-US" sz="2000" i="1">
                  <a:solidFill>
                    <a:schemeClr val="accent2"/>
                  </a:solidFill>
                  <a:latin typeface="Arial" charset="0"/>
                </a:rPr>
                <a:t>n</a:t>
              </a:r>
              <a:r>
                <a:rPr lang="en-US" sz="2000">
                  <a:solidFill>
                    <a:schemeClr val="accent2"/>
                  </a:solidFill>
                  <a:latin typeface="Arial" charset="0"/>
                </a:rPr>
                <a:t> = 1</a:t>
              </a:r>
            </a:p>
          </p:txBody>
        </p:sp>
      </p:grpSp>
      <p:sp>
        <p:nvSpPr>
          <p:cNvPr id="183337" name="Text Box 41"/>
          <p:cNvSpPr txBox="1">
            <a:spLocks noChangeArrowheads="1"/>
          </p:cNvSpPr>
          <p:nvPr/>
        </p:nvSpPr>
        <p:spPr bwMode="auto">
          <a:xfrm rot="-5400000">
            <a:off x="3742531" y="3191669"/>
            <a:ext cx="989013" cy="396875"/>
          </a:xfrm>
          <a:prstGeom prst="rect">
            <a:avLst/>
          </a:prstGeom>
          <a:noFill/>
          <a:ln w="9525">
            <a:noFill/>
            <a:miter lim="800000"/>
            <a:headEnd/>
            <a:tailEnd/>
          </a:ln>
          <a:effectLst/>
        </p:spPr>
        <p:txBody>
          <a:bodyPr wrap="none">
            <a:spAutoFit/>
          </a:bodyPr>
          <a:lstStyle/>
          <a:p>
            <a:r>
              <a:rPr lang="en-US" sz="2000">
                <a:latin typeface="Arial" charset="0"/>
              </a:rPr>
              <a:t>Energy</a:t>
            </a:r>
          </a:p>
        </p:txBody>
      </p:sp>
      <p:sp>
        <p:nvSpPr>
          <p:cNvPr id="183338" name="Text Box 42"/>
          <p:cNvSpPr txBox="1">
            <a:spLocks noChangeArrowheads="1"/>
          </p:cNvSpPr>
          <p:nvPr/>
        </p:nvSpPr>
        <p:spPr bwMode="auto">
          <a:xfrm>
            <a:off x="646113" y="715963"/>
            <a:ext cx="1944687" cy="579437"/>
          </a:xfrm>
          <a:prstGeom prst="rect">
            <a:avLst/>
          </a:prstGeom>
          <a:noFill/>
          <a:ln w="9525">
            <a:noFill/>
            <a:miter lim="800000"/>
            <a:headEnd/>
            <a:tailEnd/>
          </a:ln>
          <a:effectLst/>
        </p:spPr>
        <p:txBody>
          <a:bodyPr wrap="none">
            <a:spAutoFit/>
          </a:bodyPr>
          <a:lstStyle/>
          <a:p>
            <a:r>
              <a:rPr lang="en-US" sz="3200">
                <a:latin typeface="Arial" charset="0"/>
              </a:rPr>
              <a:t>Sublevels</a:t>
            </a:r>
          </a:p>
        </p:txBody>
      </p:sp>
      <p:pic>
        <p:nvPicPr>
          <p:cNvPr id="183339" name="Picture 43" descr="electron sublevels"/>
          <p:cNvPicPr>
            <a:picLocks noChangeAspect="1" noChangeArrowheads="1"/>
          </p:cNvPicPr>
          <p:nvPr/>
        </p:nvPicPr>
        <p:blipFill>
          <a:blip r:embed="rId2" cstate="print"/>
          <a:srcRect/>
          <a:stretch>
            <a:fillRect/>
          </a:stretch>
        </p:blipFill>
        <p:spPr bwMode="auto">
          <a:xfrm>
            <a:off x="533400" y="1600200"/>
            <a:ext cx="2286000" cy="1331913"/>
          </a:xfrm>
          <a:prstGeom prst="rect">
            <a:avLst/>
          </a:prstGeom>
          <a:noFill/>
        </p:spPr>
      </p:pic>
      <p:grpSp>
        <p:nvGrpSpPr>
          <p:cNvPr id="183340" name="Group 44"/>
          <p:cNvGrpSpPr>
            <a:grpSpLocks/>
          </p:cNvGrpSpPr>
          <p:nvPr/>
        </p:nvGrpSpPr>
        <p:grpSpPr bwMode="auto">
          <a:xfrm>
            <a:off x="6553200" y="2667000"/>
            <a:ext cx="228600" cy="3429000"/>
            <a:chOff x="3456" y="1680"/>
            <a:chExt cx="144" cy="2160"/>
          </a:xfrm>
        </p:grpSpPr>
        <p:sp>
          <p:nvSpPr>
            <p:cNvPr id="183341" name="Oval 45"/>
            <p:cNvSpPr>
              <a:spLocks noChangeArrowheads="1"/>
            </p:cNvSpPr>
            <p:nvPr/>
          </p:nvSpPr>
          <p:spPr bwMode="auto">
            <a:xfrm>
              <a:off x="3456" y="3696"/>
              <a:ext cx="144" cy="144"/>
            </a:xfrm>
            <a:prstGeom prst="ellipse">
              <a:avLst/>
            </a:prstGeom>
            <a:solidFill>
              <a:srgbClr val="FF99CC"/>
            </a:solidFill>
            <a:ln w="9525">
              <a:solidFill>
                <a:schemeClr val="tx1"/>
              </a:solidFill>
              <a:round/>
              <a:headEnd/>
              <a:tailEnd/>
            </a:ln>
            <a:effectLst/>
          </p:spPr>
          <p:txBody>
            <a:bodyPr wrap="none" anchor="ctr"/>
            <a:lstStyle/>
            <a:p>
              <a:endParaRPr lang="en-IE"/>
            </a:p>
          </p:txBody>
        </p:sp>
        <p:sp>
          <p:nvSpPr>
            <p:cNvPr id="183342" name="Oval 46"/>
            <p:cNvSpPr>
              <a:spLocks noChangeArrowheads="1"/>
            </p:cNvSpPr>
            <p:nvPr/>
          </p:nvSpPr>
          <p:spPr bwMode="auto">
            <a:xfrm>
              <a:off x="3456" y="3264"/>
              <a:ext cx="144" cy="144"/>
            </a:xfrm>
            <a:prstGeom prst="ellipse">
              <a:avLst/>
            </a:prstGeom>
            <a:solidFill>
              <a:srgbClr val="FF99CC"/>
            </a:solidFill>
            <a:ln w="9525">
              <a:solidFill>
                <a:schemeClr val="tx1"/>
              </a:solidFill>
              <a:round/>
              <a:headEnd/>
              <a:tailEnd/>
            </a:ln>
            <a:effectLst/>
          </p:spPr>
          <p:txBody>
            <a:bodyPr wrap="none" anchor="ctr"/>
            <a:lstStyle/>
            <a:p>
              <a:endParaRPr lang="en-IE"/>
            </a:p>
          </p:txBody>
        </p:sp>
        <p:sp>
          <p:nvSpPr>
            <p:cNvPr id="183343" name="Oval 47"/>
            <p:cNvSpPr>
              <a:spLocks noChangeArrowheads="1"/>
            </p:cNvSpPr>
            <p:nvPr/>
          </p:nvSpPr>
          <p:spPr bwMode="auto">
            <a:xfrm>
              <a:off x="3456" y="2352"/>
              <a:ext cx="144" cy="144"/>
            </a:xfrm>
            <a:prstGeom prst="ellipse">
              <a:avLst/>
            </a:prstGeom>
            <a:solidFill>
              <a:srgbClr val="FF99CC"/>
            </a:solidFill>
            <a:ln w="9525">
              <a:solidFill>
                <a:schemeClr val="tx1"/>
              </a:solidFill>
              <a:round/>
              <a:headEnd/>
              <a:tailEnd/>
            </a:ln>
            <a:effectLst/>
          </p:spPr>
          <p:txBody>
            <a:bodyPr wrap="none" anchor="ctr"/>
            <a:lstStyle/>
            <a:p>
              <a:endParaRPr lang="en-IE"/>
            </a:p>
          </p:txBody>
        </p:sp>
        <p:sp>
          <p:nvSpPr>
            <p:cNvPr id="183344" name="Oval 48"/>
            <p:cNvSpPr>
              <a:spLocks noChangeArrowheads="1"/>
            </p:cNvSpPr>
            <p:nvPr/>
          </p:nvSpPr>
          <p:spPr bwMode="auto">
            <a:xfrm>
              <a:off x="3456" y="1680"/>
              <a:ext cx="144" cy="144"/>
            </a:xfrm>
            <a:prstGeom prst="ellipse">
              <a:avLst/>
            </a:prstGeom>
            <a:solidFill>
              <a:srgbClr val="FF99CC"/>
            </a:solidFill>
            <a:ln w="9525">
              <a:solidFill>
                <a:schemeClr val="tx1"/>
              </a:solidFill>
              <a:round/>
              <a:headEnd/>
              <a:tailEnd/>
            </a:ln>
            <a:effectLst/>
          </p:spPr>
          <p:txBody>
            <a:bodyPr wrap="none" anchor="ctr"/>
            <a:lstStyle/>
            <a:p>
              <a:endParaRPr lang="en-IE"/>
            </a:p>
          </p:txBody>
        </p:sp>
      </p:grpSp>
      <p:grpSp>
        <p:nvGrpSpPr>
          <p:cNvPr id="183345" name="Group 49"/>
          <p:cNvGrpSpPr>
            <a:grpSpLocks/>
          </p:cNvGrpSpPr>
          <p:nvPr/>
        </p:nvGrpSpPr>
        <p:grpSpPr bwMode="auto">
          <a:xfrm>
            <a:off x="6477000" y="1981200"/>
            <a:ext cx="762000" cy="2667000"/>
            <a:chOff x="3408" y="1248"/>
            <a:chExt cx="480" cy="1680"/>
          </a:xfrm>
        </p:grpSpPr>
        <p:sp>
          <p:nvSpPr>
            <p:cNvPr id="183346" name="Oval 50"/>
            <p:cNvSpPr>
              <a:spLocks noChangeArrowheads="1"/>
            </p:cNvSpPr>
            <p:nvPr/>
          </p:nvSpPr>
          <p:spPr bwMode="auto">
            <a:xfrm>
              <a:off x="3456" y="2784"/>
              <a:ext cx="144" cy="144"/>
            </a:xfrm>
            <a:prstGeom prst="ellipse">
              <a:avLst/>
            </a:prstGeom>
            <a:solidFill>
              <a:srgbClr val="99CCFF"/>
            </a:solidFill>
            <a:ln w="9525">
              <a:solidFill>
                <a:schemeClr val="tx1"/>
              </a:solidFill>
              <a:round/>
              <a:headEnd/>
              <a:tailEnd/>
            </a:ln>
            <a:effectLst/>
          </p:spPr>
          <p:txBody>
            <a:bodyPr wrap="none" anchor="ctr"/>
            <a:lstStyle/>
            <a:p>
              <a:endParaRPr lang="en-IE"/>
            </a:p>
          </p:txBody>
        </p:sp>
        <p:sp>
          <p:nvSpPr>
            <p:cNvPr id="183347" name="Oval 51"/>
            <p:cNvSpPr>
              <a:spLocks noChangeArrowheads="1"/>
            </p:cNvSpPr>
            <p:nvPr/>
          </p:nvSpPr>
          <p:spPr bwMode="auto">
            <a:xfrm>
              <a:off x="3600" y="2784"/>
              <a:ext cx="144" cy="144"/>
            </a:xfrm>
            <a:prstGeom prst="ellipse">
              <a:avLst/>
            </a:prstGeom>
            <a:solidFill>
              <a:srgbClr val="99CCFF"/>
            </a:solidFill>
            <a:ln w="9525">
              <a:solidFill>
                <a:schemeClr val="tx1"/>
              </a:solidFill>
              <a:round/>
              <a:headEnd/>
              <a:tailEnd/>
            </a:ln>
            <a:effectLst/>
          </p:spPr>
          <p:txBody>
            <a:bodyPr wrap="none" anchor="ctr"/>
            <a:lstStyle/>
            <a:p>
              <a:endParaRPr lang="en-IE"/>
            </a:p>
          </p:txBody>
        </p:sp>
        <p:sp>
          <p:nvSpPr>
            <p:cNvPr id="183348" name="Oval 52"/>
            <p:cNvSpPr>
              <a:spLocks noChangeArrowheads="1"/>
            </p:cNvSpPr>
            <p:nvPr/>
          </p:nvSpPr>
          <p:spPr bwMode="auto">
            <a:xfrm>
              <a:off x="3744" y="2784"/>
              <a:ext cx="144" cy="144"/>
            </a:xfrm>
            <a:prstGeom prst="ellipse">
              <a:avLst/>
            </a:prstGeom>
            <a:solidFill>
              <a:srgbClr val="99CCFF"/>
            </a:solidFill>
            <a:ln w="9525">
              <a:solidFill>
                <a:schemeClr val="tx1"/>
              </a:solidFill>
              <a:round/>
              <a:headEnd/>
              <a:tailEnd/>
            </a:ln>
            <a:effectLst/>
          </p:spPr>
          <p:txBody>
            <a:bodyPr wrap="none" anchor="ctr"/>
            <a:lstStyle/>
            <a:p>
              <a:endParaRPr lang="en-IE"/>
            </a:p>
          </p:txBody>
        </p:sp>
        <p:sp>
          <p:nvSpPr>
            <p:cNvPr id="183349" name="Oval 53"/>
            <p:cNvSpPr>
              <a:spLocks noChangeArrowheads="1"/>
            </p:cNvSpPr>
            <p:nvPr/>
          </p:nvSpPr>
          <p:spPr bwMode="auto">
            <a:xfrm>
              <a:off x="3456" y="1920"/>
              <a:ext cx="144" cy="144"/>
            </a:xfrm>
            <a:prstGeom prst="ellipse">
              <a:avLst/>
            </a:prstGeom>
            <a:solidFill>
              <a:srgbClr val="99CCFF"/>
            </a:solidFill>
            <a:ln w="9525">
              <a:solidFill>
                <a:schemeClr val="tx1"/>
              </a:solidFill>
              <a:round/>
              <a:headEnd/>
              <a:tailEnd/>
            </a:ln>
            <a:effectLst/>
          </p:spPr>
          <p:txBody>
            <a:bodyPr wrap="none" anchor="ctr"/>
            <a:lstStyle/>
            <a:p>
              <a:endParaRPr lang="en-IE"/>
            </a:p>
          </p:txBody>
        </p:sp>
        <p:sp>
          <p:nvSpPr>
            <p:cNvPr id="183350" name="Oval 54"/>
            <p:cNvSpPr>
              <a:spLocks noChangeArrowheads="1"/>
            </p:cNvSpPr>
            <p:nvPr/>
          </p:nvSpPr>
          <p:spPr bwMode="auto">
            <a:xfrm>
              <a:off x="3600" y="1920"/>
              <a:ext cx="144" cy="144"/>
            </a:xfrm>
            <a:prstGeom prst="ellipse">
              <a:avLst/>
            </a:prstGeom>
            <a:solidFill>
              <a:srgbClr val="99CCFF"/>
            </a:solidFill>
            <a:ln w="9525">
              <a:solidFill>
                <a:schemeClr val="tx1"/>
              </a:solidFill>
              <a:round/>
              <a:headEnd/>
              <a:tailEnd/>
            </a:ln>
            <a:effectLst/>
          </p:spPr>
          <p:txBody>
            <a:bodyPr wrap="none" anchor="ctr"/>
            <a:lstStyle/>
            <a:p>
              <a:endParaRPr lang="en-IE"/>
            </a:p>
          </p:txBody>
        </p:sp>
        <p:sp>
          <p:nvSpPr>
            <p:cNvPr id="183351" name="Oval 55"/>
            <p:cNvSpPr>
              <a:spLocks noChangeArrowheads="1"/>
            </p:cNvSpPr>
            <p:nvPr/>
          </p:nvSpPr>
          <p:spPr bwMode="auto">
            <a:xfrm>
              <a:off x="3744" y="1920"/>
              <a:ext cx="144" cy="144"/>
            </a:xfrm>
            <a:prstGeom prst="ellipse">
              <a:avLst/>
            </a:prstGeom>
            <a:solidFill>
              <a:srgbClr val="99CCFF"/>
            </a:solidFill>
            <a:ln w="9525">
              <a:solidFill>
                <a:schemeClr val="tx1"/>
              </a:solidFill>
              <a:round/>
              <a:headEnd/>
              <a:tailEnd/>
            </a:ln>
            <a:effectLst/>
          </p:spPr>
          <p:txBody>
            <a:bodyPr wrap="none" anchor="ctr"/>
            <a:lstStyle/>
            <a:p>
              <a:endParaRPr lang="en-IE"/>
            </a:p>
          </p:txBody>
        </p:sp>
        <p:sp>
          <p:nvSpPr>
            <p:cNvPr id="183352" name="Oval 56"/>
            <p:cNvSpPr>
              <a:spLocks noChangeArrowheads="1"/>
            </p:cNvSpPr>
            <p:nvPr/>
          </p:nvSpPr>
          <p:spPr bwMode="auto">
            <a:xfrm>
              <a:off x="3408" y="1248"/>
              <a:ext cx="144" cy="144"/>
            </a:xfrm>
            <a:prstGeom prst="ellipse">
              <a:avLst/>
            </a:prstGeom>
            <a:solidFill>
              <a:srgbClr val="99CCFF"/>
            </a:solidFill>
            <a:ln w="9525">
              <a:solidFill>
                <a:schemeClr val="tx1"/>
              </a:solidFill>
              <a:round/>
              <a:headEnd/>
              <a:tailEnd/>
            </a:ln>
            <a:effectLst/>
          </p:spPr>
          <p:txBody>
            <a:bodyPr wrap="none" anchor="ctr"/>
            <a:lstStyle/>
            <a:p>
              <a:endParaRPr lang="en-IE"/>
            </a:p>
          </p:txBody>
        </p:sp>
        <p:sp>
          <p:nvSpPr>
            <p:cNvPr id="183353" name="Oval 57"/>
            <p:cNvSpPr>
              <a:spLocks noChangeArrowheads="1"/>
            </p:cNvSpPr>
            <p:nvPr/>
          </p:nvSpPr>
          <p:spPr bwMode="auto">
            <a:xfrm>
              <a:off x="3552" y="1248"/>
              <a:ext cx="144" cy="144"/>
            </a:xfrm>
            <a:prstGeom prst="ellipse">
              <a:avLst/>
            </a:prstGeom>
            <a:solidFill>
              <a:srgbClr val="99CCFF"/>
            </a:solidFill>
            <a:ln w="9525">
              <a:solidFill>
                <a:schemeClr val="tx1"/>
              </a:solidFill>
              <a:round/>
              <a:headEnd/>
              <a:tailEnd/>
            </a:ln>
            <a:effectLst/>
          </p:spPr>
          <p:txBody>
            <a:bodyPr wrap="none" anchor="ctr"/>
            <a:lstStyle/>
            <a:p>
              <a:endParaRPr lang="en-IE"/>
            </a:p>
          </p:txBody>
        </p:sp>
        <p:sp>
          <p:nvSpPr>
            <p:cNvPr id="183354" name="Oval 58"/>
            <p:cNvSpPr>
              <a:spLocks noChangeArrowheads="1"/>
            </p:cNvSpPr>
            <p:nvPr/>
          </p:nvSpPr>
          <p:spPr bwMode="auto">
            <a:xfrm>
              <a:off x="3696" y="1248"/>
              <a:ext cx="144" cy="144"/>
            </a:xfrm>
            <a:prstGeom prst="ellipse">
              <a:avLst/>
            </a:prstGeom>
            <a:solidFill>
              <a:srgbClr val="99CCFF"/>
            </a:solidFill>
            <a:ln w="9525">
              <a:solidFill>
                <a:schemeClr val="tx1"/>
              </a:solidFill>
              <a:round/>
              <a:headEnd/>
              <a:tailEnd/>
            </a:ln>
            <a:effectLst/>
          </p:spPr>
          <p:txBody>
            <a:bodyPr wrap="none" anchor="ctr"/>
            <a:lstStyle/>
            <a:p>
              <a:endParaRPr lang="en-IE"/>
            </a:p>
          </p:txBody>
        </p:sp>
      </p:grpSp>
      <p:grpSp>
        <p:nvGrpSpPr>
          <p:cNvPr id="183355" name="Group 59"/>
          <p:cNvGrpSpPr>
            <a:grpSpLocks/>
          </p:cNvGrpSpPr>
          <p:nvPr/>
        </p:nvGrpSpPr>
        <p:grpSpPr bwMode="auto">
          <a:xfrm>
            <a:off x="6477000" y="1219200"/>
            <a:ext cx="1143000" cy="1371600"/>
            <a:chOff x="3408" y="768"/>
            <a:chExt cx="720" cy="864"/>
          </a:xfrm>
        </p:grpSpPr>
        <p:sp>
          <p:nvSpPr>
            <p:cNvPr id="183356" name="Oval 60"/>
            <p:cNvSpPr>
              <a:spLocks noChangeArrowheads="1"/>
            </p:cNvSpPr>
            <p:nvPr/>
          </p:nvSpPr>
          <p:spPr bwMode="auto">
            <a:xfrm>
              <a:off x="3408" y="768"/>
              <a:ext cx="144" cy="144"/>
            </a:xfrm>
            <a:prstGeom prst="ellipse">
              <a:avLst/>
            </a:prstGeom>
            <a:solidFill>
              <a:srgbClr val="FFCC00">
                <a:alpha val="57001"/>
              </a:srgbClr>
            </a:solidFill>
            <a:ln w="9525">
              <a:solidFill>
                <a:schemeClr val="tx1"/>
              </a:solidFill>
              <a:round/>
              <a:headEnd/>
              <a:tailEnd/>
            </a:ln>
            <a:effectLst/>
          </p:spPr>
          <p:txBody>
            <a:bodyPr wrap="none" anchor="ctr"/>
            <a:lstStyle/>
            <a:p>
              <a:endParaRPr lang="en-IE"/>
            </a:p>
          </p:txBody>
        </p:sp>
        <p:sp>
          <p:nvSpPr>
            <p:cNvPr id="183357" name="Oval 61"/>
            <p:cNvSpPr>
              <a:spLocks noChangeArrowheads="1"/>
            </p:cNvSpPr>
            <p:nvPr/>
          </p:nvSpPr>
          <p:spPr bwMode="auto">
            <a:xfrm>
              <a:off x="3552" y="768"/>
              <a:ext cx="144" cy="144"/>
            </a:xfrm>
            <a:prstGeom prst="ellipse">
              <a:avLst/>
            </a:prstGeom>
            <a:solidFill>
              <a:srgbClr val="FFCC00">
                <a:alpha val="57001"/>
              </a:srgbClr>
            </a:solidFill>
            <a:ln w="9525">
              <a:solidFill>
                <a:schemeClr val="tx1"/>
              </a:solidFill>
              <a:round/>
              <a:headEnd/>
              <a:tailEnd/>
            </a:ln>
            <a:effectLst/>
          </p:spPr>
          <p:txBody>
            <a:bodyPr wrap="none" anchor="ctr"/>
            <a:lstStyle/>
            <a:p>
              <a:endParaRPr lang="en-IE"/>
            </a:p>
          </p:txBody>
        </p:sp>
        <p:sp>
          <p:nvSpPr>
            <p:cNvPr id="183358" name="Oval 62"/>
            <p:cNvSpPr>
              <a:spLocks noChangeArrowheads="1"/>
            </p:cNvSpPr>
            <p:nvPr/>
          </p:nvSpPr>
          <p:spPr bwMode="auto">
            <a:xfrm>
              <a:off x="3696" y="768"/>
              <a:ext cx="144" cy="144"/>
            </a:xfrm>
            <a:prstGeom prst="ellipse">
              <a:avLst/>
            </a:prstGeom>
            <a:solidFill>
              <a:srgbClr val="FFCC00">
                <a:alpha val="57001"/>
              </a:srgbClr>
            </a:solidFill>
            <a:ln w="9525">
              <a:solidFill>
                <a:schemeClr val="tx1"/>
              </a:solidFill>
              <a:round/>
              <a:headEnd/>
              <a:tailEnd/>
            </a:ln>
            <a:effectLst/>
          </p:spPr>
          <p:txBody>
            <a:bodyPr wrap="none" anchor="ctr"/>
            <a:lstStyle/>
            <a:p>
              <a:endParaRPr lang="en-IE"/>
            </a:p>
          </p:txBody>
        </p:sp>
        <p:sp>
          <p:nvSpPr>
            <p:cNvPr id="183359" name="Oval 63"/>
            <p:cNvSpPr>
              <a:spLocks noChangeArrowheads="1"/>
            </p:cNvSpPr>
            <p:nvPr/>
          </p:nvSpPr>
          <p:spPr bwMode="auto">
            <a:xfrm>
              <a:off x="3840" y="768"/>
              <a:ext cx="144" cy="144"/>
            </a:xfrm>
            <a:prstGeom prst="ellipse">
              <a:avLst/>
            </a:prstGeom>
            <a:solidFill>
              <a:srgbClr val="FFCC00">
                <a:alpha val="57001"/>
              </a:srgbClr>
            </a:solidFill>
            <a:ln w="9525">
              <a:solidFill>
                <a:schemeClr val="tx1"/>
              </a:solidFill>
              <a:round/>
              <a:headEnd/>
              <a:tailEnd/>
            </a:ln>
            <a:effectLst/>
          </p:spPr>
          <p:txBody>
            <a:bodyPr wrap="none" anchor="ctr"/>
            <a:lstStyle/>
            <a:p>
              <a:endParaRPr lang="en-IE"/>
            </a:p>
          </p:txBody>
        </p:sp>
        <p:sp>
          <p:nvSpPr>
            <p:cNvPr id="183360" name="Oval 64"/>
            <p:cNvSpPr>
              <a:spLocks noChangeArrowheads="1"/>
            </p:cNvSpPr>
            <p:nvPr/>
          </p:nvSpPr>
          <p:spPr bwMode="auto">
            <a:xfrm>
              <a:off x="3984" y="768"/>
              <a:ext cx="144" cy="144"/>
            </a:xfrm>
            <a:prstGeom prst="ellipse">
              <a:avLst/>
            </a:prstGeom>
            <a:solidFill>
              <a:srgbClr val="FFCC00">
                <a:alpha val="57001"/>
              </a:srgbClr>
            </a:solidFill>
            <a:ln w="9525">
              <a:solidFill>
                <a:schemeClr val="tx1"/>
              </a:solidFill>
              <a:round/>
              <a:headEnd/>
              <a:tailEnd/>
            </a:ln>
            <a:effectLst/>
          </p:spPr>
          <p:txBody>
            <a:bodyPr wrap="none" anchor="ctr"/>
            <a:lstStyle/>
            <a:p>
              <a:endParaRPr lang="en-IE"/>
            </a:p>
          </p:txBody>
        </p:sp>
        <p:sp>
          <p:nvSpPr>
            <p:cNvPr id="183361" name="Oval 65"/>
            <p:cNvSpPr>
              <a:spLocks noChangeArrowheads="1"/>
            </p:cNvSpPr>
            <p:nvPr/>
          </p:nvSpPr>
          <p:spPr bwMode="auto">
            <a:xfrm>
              <a:off x="3408" y="1488"/>
              <a:ext cx="144" cy="144"/>
            </a:xfrm>
            <a:prstGeom prst="ellipse">
              <a:avLst/>
            </a:prstGeom>
            <a:solidFill>
              <a:srgbClr val="FFCC00">
                <a:alpha val="57001"/>
              </a:srgbClr>
            </a:solidFill>
            <a:ln w="9525">
              <a:solidFill>
                <a:schemeClr val="tx1"/>
              </a:solidFill>
              <a:round/>
              <a:headEnd/>
              <a:tailEnd/>
            </a:ln>
            <a:effectLst/>
          </p:spPr>
          <p:txBody>
            <a:bodyPr wrap="none" anchor="ctr"/>
            <a:lstStyle/>
            <a:p>
              <a:endParaRPr lang="en-IE"/>
            </a:p>
          </p:txBody>
        </p:sp>
        <p:sp>
          <p:nvSpPr>
            <p:cNvPr id="183362" name="Oval 66"/>
            <p:cNvSpPr>
              <a:spLocks noChangeArrowheads="1"/>
            </p:cNvSpPr>
            <p:nvPr/>
          </p:nvSpPr>
          <p:spPr bwMode="auto">
            <a:xfrm>
              <a:off x="3552" y="1488"/>
              <a:ext cx="144" cy="144"/>
            </a:xfrm>
            <a:prstGeom prst="ellipse">
              <a:avLst/>
            </a:prstGeom>
            <a:solidFill>
              <a:srgbClr val="FFCC00">
                <a:alpha val="57001"/>
              </a:srgbClr>
            </a:solidFill>
            <a:ln w="9525">
              <a:solidFill>
                <a:schemeClr val="tx1"/>
              </a:solidFill>
              <a:round/>
              <a:headEnd/>
              <a:tailEnd/>
            </a:ln>
            <a:effectLst/>
          </p:spPr>
          <p:txBody>
            <a:bodyPr wrap="none" anchor="ctr"/>
            <a:lstStyle/>
            <a:p>
              <a:endParaRPr lang="en-IE"/>
            </a:p>
          </p:txBody>
        </p:sp>
        <p:sp>
          <p:nvSpPr>
            <p:cNvPr id="183363" name="Oval 67"/>
            <p:cNvSpPr>
              <a:spLocks noChangeArrowheads="1"/>
            </p:cNvSpPr>
            <p:nvPr/>
          </p:nvSpPr>
          <p:spPr bwMode="auto">
            <a:xfrm>
              <a:off x="3696" y="1488"/>
              <a:ext cx="144" cy="144"/>
            </a:xfrm>
            <a:prstGeom prst="ellipse">
              <a:avLst/>
            </a:prstGeom>
            <a:solidFill>
              <a:srgbClr val="FFCC00">
                <a:alpha val="57001"/>
              </a:srgbClr>
            </a:solidFill>
            <a:ln w="9525">
              <a:solidFill>
                <a:schemeClr val="tx1"/>
              </a:solidFill>
              <a:round/>
              <a:headEnd/>
              <a:tailEnd/>
            </a:ln>
            <a:effectLst/>
          </p:spPr>
          <p:txBody>
            <a:bodyPr wrap="none" anchor="ctr"/>
            <a:lstStyle/>
            <a:p>
              <a:endParaRPr lang="en-IE"/>
            </a:p>
          </p:txBody>
        </p:sp>
        <p:sp>
          <p:nvSpPr>
            <p:cNvPr id="183364" name="Oval 68"/>
            <p:cNvSpPr>
              <a:spLocks noChangeArrowheads="1"/>
            </p:cNvSpPr>
            <p:nvPr/>
          </p:nvSpPr>
          <p:spPr bwMode="auto">
            <a:xfrm>
              <a:off x="3840" y="1488"/>
              <a:ext cx="144" cy="144"/>
            </a:xfrm>
            <a:prstGeom prst="ellipse">
              <a:avLst/>
            </a:prstGeom>
            <a:solidFill>
              <a:srgbClr val="FFCC00">
                <a:alpha val="57001"/>
              </a:srgbClr>
            </a:solidFill>
            <a:ln w="9525">
              <a:solidFill>
                <a:schemeClr val="tx1"/>
              </a:solidFill>
              <a:round/>
              <a:headEnd/>
              <a:tailEnd/>
            </a:ln>
            <a:effectLst/>
          </p:spPr>
          <p:txBody>
            <a:bodyPr wrap="none" anchor="ctr"/>
            <a:lstStyle/>
            <a:p>
              <a:endParaRPr lang="en-IE"/>
            </a:p>
          </p:txBody>
        </p:sp>
        <p:sp>
          <p:nvSpPr>
            <p:cNvPr id="183365" name="Oval 69"/>
            <p:cNvSpPr>
              <a:spLocks noChangeArrowheads="1"/>
            </p:cNvSpPr>
            <p:nvPr/>
          </p:nvSpPr>
          <p:spPr bwMode="auto">
            <a:xfrm>
              <a:off x="3984" y="1488"/>
              <a:ext cx="144" cy="144"/>
            </a:xfrm>
            <a:prstGeom prst="ellipse">
              <a:avLst/>
            </a:prstGeom>
            <a:solidFill>
              <a:srgbClr val="FFCC00">
                <a:alpha val="57001"/>
              </a:srgbClr>
            </a:solidFill>
            <a:ln w="9525">
              <a:solidFill>
                <a:schemeClr val="tx1"/>
              </a:solidFill>
              <a:round/>
              <a:headEnd/>
              <a:tailEnd/>
            </a:ln>
            <a:effectLst/>
          </p:spPr>
          <p:txBody>
            <a:bodyPr wrap="none" anchor="ctr"/>
            <a:lstStyle/>
            <a:p>
              <a:endParaRPr lang="en-IE"/>
            </a:p>
          </p:txBody>
        </p:sp>
      </p:grpSp>
      <p:grpSp>
        <p:nvGrpSpPr>
          <p:cNvPr id="183366" name="Group 70"/>
          <p:cNvGrpSpPr>
            <a:grpSpLocks/>
          </p:cNvGrpSpPr>
          <p:nvPr/>
        </p:nvGrpSpPr>
        <p:grpSpPr bwMode="auto">
          <a:xfrm>
            <a:off x="6477000" y="457200"/>
            <a:ext cx="1600200" cy="228600"/>
            <a:chOff x="3408" y="288"/>
            <a:chExt cx="1008" cy="144"/>
          </a:xfrm>
        </p:grpSpPr>
        <p:sp>
          <p:nvSpPr>
            <p:cNvPr id="183367" name="Oval 71"/>
            <p:cNvSpPr>
              <a:spLocks noChangeArrowheads="1"/>
            </p:cNvSpPr>
            <p:nvPr/>
          </p:nvSpPr>
          <p:spPr bwMode="auto">
            <a:xfrm>
              <a:off x="3408" y="288"/>
              <a:ext cx="144" cy="144"/>
            </a:xfrm>
            <a:prstGeom prst="ellipse">
              <a:avLst/>
            </a:prstGeom>
            <a:solidFill>
              <a:srgbClr val="91E5E3"/>
            </a:solidFill>
            <a:ln w="9525">
              <a:solidFill>
                <a:schemeClr val="tx1"/>
              </a:solidFill>
              <a:round/>
              <a:headEnd/>
              <a:tailEnd/>
            </a:ln>
            <a:effectLst/>
          </p:spPr>
          <p:txBody>
            <a:bodyPr wrap="none" anchor="ctr"/>
            <a:lstStyle/>
            <a:p>
              <a:endParaRPr lang="en-IE"/>
            </a:p>
          </p:txBody>
        </p:sp>
        <p:sp>
          <p:nvSpPr>
            <p:cNvPr id="183368" name="Oval 72"/>
            <p:cNvSpPr>
              <a:spLocks noChangeArrowheads="1"/>
            </p:cNvSpPr>
            <p:nvPr/>
          </p:nvSpPr>
          <p:spPr bwMode="auto">
            <a:xfrm>
              <a:off x="3552" y="288"/>
              <a:ext cx="144" cy="144"/>
            </a:xfrm>
            <a:prstGeom prst="ellipse">
              <a:avLst/>
            </a:prstGeom>
            <a:solidFill>
              <a:srgbClr val="91E5E3"/>
            </a:solidFill>
            <a:ln w="9525">
              <a:solidFill>
                <a:schemeClr val="tx1"/>
              </a:solidFill>
              <a:round/>
              <a:headEnd/>
              <a:tailEnd/>
            </a:ln>
            <a:effectLst/>
          </p:spPr>
          <p:txBody>
            <a:bodyPr wrap="none" anchor="ctr"/>
            <a:lstStyle/>
            <a:p>
              <a:endParaRPr lang="en-IE"/>
            </a:p>
          </p:txBody>
        </p:sp>
        <p:sp>
          <p:nvSpPr>
            <p:cNvPr id="183369" name="Oval 73"/>
            <p:cNvSpPr>
              <a:spLocks noChangeArrowheads="1"/>
            </p:cNvSpPr>
            <p:nvPr/>
          </p:nvSpPr>
          <p:spPr bwMode="auto">
            <a:xfrm>
              <a:off x="3696" y="288"/>
              <a:ext cx="144" cy="144"/>
            </a:xfrm>
            <a:prstGeom prst="ellipse">
              <a:avLst/>
            </a:prstGeom>
            <a:solidFill>
              <a:srgbClr val="91E5E3"/>
            </a:solidFill>
            <a:ln w="9525">
              <a:solidFill>
                <a:schemeClr val="tx1"/>
              </a:solidFill>
              <a:round/>
              <a:headEnd/>
              <a:tailEnd/>
            </a:ln>
            <a:effectLst/>
          </p:spPr>
          <p:txBody>
            <a:bodyPr wrap="none" anchor="ctr"/>
            <a:lstStyle/>
            <a:p>
              <a:endParaRPr lang="en-IE"/>
            </a:p>
          </p:txBody>
        </p:sp>
        <p:sp>
          <p:nvSpPr>
            <p:cNvPr id="183370" name="Oval 74"/>
            <p:cNvSpPr>
              <a:spLocks noChangeArrowheads="1"/>
            </p:cNvSpPr>
            <p:nvPr/>
          </p:nvSpPr>
          <p:spPr bwMode="auto">
            <a:xfrm>
              <a:off x="3840" y="288"/>
              <a:ext cx="144" cy="144"/>
            </a:xfrm>
            <a:prstGeom prst="ellipse">
              <a:avLst/>
            </a:prstGeom>
            <a:solidFill>
              <a:srgbClr val="91E5E3"/>
            </a:solidFill>
            <a:ln w="9525">
              <a:solidFill>
                <a:schemeClr val="tx1"/>
              </a:solidFill>
              <a:round/>
              <a:headEnd/>
              <a:tailEnd/>
            </a:ln>
            <a:effectLst/>
          </p:spPr>
          <p:txBody>
            <a:bodyPr wrap="none" anchor="ctr"/>
            <a:lstStyle/>
            <a:p>
              <a:endParaRPr lang="en-IE"/>
            </a:p>
          </p:txBody>
        </p:sp>
        <p:sp>
          <p:nvSpPr>
            <p:cNvPr id="183371" name="Oval 75"/>
            <p:cNvSpPr>
              <a:spLocks noChangeArrowheads="1"/>
            </p:cNvSpPr>
            <p:nvPr/>
          </p:nvSpPr>
          <p:spPr bwMode="auto">
            <a:xfrm>
              <a:off x="3984" y="288"/>
              <a:ext cx="144" cy="144"/>
            </a:xfrm>
            <a:prstGeom prst="ellipse">
              <a:avLst/>
            </a:prstGeom>
            <a:solidFill>
              <a:srgbClr val="91E5E3"/>
            </a:solidFill>
            <a:ln w="9525">
              <a:solidFill>
                <a:schemeClr val="tx1"/>
              </a:solidFill>
              <a:round/>
              <a:headEnd/>
              <a:tailEnd/>
            </a:ln>
            <a:effectLst/>
          </p:spPr>
          <p:txBody>
            <a:bodyPr wrap="none" anchor="ctr"/>
            <a:lstStyle/>
            <a:p>
              <a:endParaRPr lang="en-IE"/>
            </a:p>
          </p:txBody>
        </p:sp>
        <p:sp>
          <p:nvSpPr>
            <p:cNvPr id="183372" name="Oval 76"/>
            <p:cNvSpPr>
              <a:spLocks noChangeArrowheads="1"/>
            </p:cNvSpPr>
            <p:nvPr/>
          </p:nvSpPr>
          <p:spPr bwMode="auto">
            <a:xfrm>
              <a:off x="4128" y="288"/>
              <a:ext cx="144" cy="144"/>
            </a:xfrm>
            <a:prstGeom prst="ellipse">
              <a:avLst/>
            </a:prstGeom>
            <a:solidFill>
              <a:srgbClr val="91E5E3"/>
            </a:solidFill>
            <a:ln w="9525">
              <a:solidFill>
                <a:schemeClr val="tx1"/>
              </a:solidFill>
              <a:round/>
              <a:headEnd/>
              <a:tailEnd/>
            </a:ln>
            <a:effectLst/>
          </p:spPr>
          <p:txBody>
            <a:bodyPr wrap="none" anchor="ctr"/>
            <a:lstStyle/>
            <a:p>
              <a:endParaRPr lang="en-IE"/>
            </a:p>
          </p:txBody>
        </p:sp>
        <p:sp>
          <p:nvSpPr>
            <p:cNvPr id="183373" name="Oval 77"/>
            <p:cNvSpPr>
              <a:spLocks noChangeArrowheads="1"/>
            </p:cNvSpPr>
            <p:nvPr/>
          </p:nvSpPr>
          <p:spPr bwMode="auto">
            <a:xfrm>
              <a:off x="4272" y="288"/>
              <a:ext cx="144" cy="144"/>
            </a:xfrm>
            <a:prstGeom prst="ellipse">
              <a:avLst/>
            </a:prstGeom>
            <a:solidFill>
              <a:srgbClr val="91E5E3"/>
            </a:solidFill>
            <a:ln w="9525">
              <a:solidFill>
                <a:schemeClr val="tx1"/>
              </a:solidFill>
              <a:round/>
              <a:headEnd/>
              <a:tailEnd/>
            </a:ln>
            <a:effectLst/>
          </p:spPr>
          <p:txBody>
            <a:bodyPr wrap="none" anchor="ctr"/>
            <a:lstStyle/>
            <a:p>
              <a:endParaRPr lang="en-IE"/>
            </a:p>
          </p:txBody>
        </p:sp>
      </p:grpSp>
      <p:grpSp>
        <p:nvGrpSpPr>
          <p:cNvPr id="183374" name="Group 78"/>
          <p:cNvGrpSpPr>
            <a:grpSpLocks/>
          </p:cNvGrpSpPr>
          <p:nvPr/>
        </p:nvGrpSpPr>
        <p:grpSpPr bwMode="auto">
          <a:xfrm>
            <a:off x="1143000" y="1600200"/>
            <a:ext cx="1177925" cy="1189038"/>
            <a:chOff x="720" y="1008"/>
            <a:chExt cx="742" cy="749"/>
          </a:xfrm>
        </p:grpSpPr>
        <p:sp>
          <p:nvSpPr>
            <p:cNvPr id="183375" name="Text Box 79"/>
            <p:cNvSpPr txBox="1">
              <a:spLocks noChangeArrowheads="1"/>
            </p:cNvSpPr>
            <p:nvPr/>
          </p:nvSpPr>
          <p:spPr bwMode="auto">
            <a:xfrm>
              <a:off x="1036" y="1584"/>
              <a:ext cx="164" cy="173"/>
            </a:xfrm>
            <a:prstGeom prst="rect">
              <a:avLst/>
            </a:prstGeom>
            <a:noFill/>
            <a:ln w="9525">
              <a:noFill/>
              <a:miter lim="800000"/>
              <a:headEnd/>
              <a:tailEnd/>
            </a:ln>
            <a:effectLst/>
          </p:spPr>
          <p:txBody>
            <a:bodyPr wrap="none">
              <a:spAutoFit/>
            </a:bodyPr>
            <a:lstStyle/>
            <a:p>
              <a:r>
                <a:rPr lang="en-US" sz="1200">
                  <a:latin typeface="Arial" charset="0"/>
                </a:rPr>
                <a:t>s</a:t>
              </a:r>
            </a:p>
          </p:txBody>
        </p:sp>
        <p:sp>
          <p:nvSpPr>
            <p:cNvPr id="183376" name="Text Box 80"/>
            <p:cNvSpPr txBox="1">
              <a:spLocks noChangeArrowheads="1"/>
            </p:cNvSpPr>
            <p:nvPr/>
          </p:nvSpPr>
          <p:spPr bwMode="auto">
            <a:xfrm>
              <a:off x="940" y="1392"/>
              <a:ext cx="164" cy="173"/>
            </a:xfrm>
            <a:prstGeom prst="rect">
              <a:avLst/>
            </a:prstGeom>
            <a:noFill/>
            <a:ln w="9525">
              <a:noFill/>
              <a:miter lim="800000"/>
              <a:headEnd/>
              <a:tailEnd/>
            </a:ln>
            <a:effectLst/>
          </p:spPr>
          <p:txBody>
            <a:bodyPr wrap="none">
              <a:spAutoFit/>
            </a:bodyPr>
            <a:lstStyle/>
            <a:p>
              <a:r>
                <a:rPr lang="en-US" sz="1200">
                  <a:latin typeface="Arial" charset="0"/>
                </a:rPr>
                <a:t>s</a:t>
              </a:r>
            </a:p>
          </p:txBody>
        </p:sp>
        <p:sp>
          <p:nvSpPr>
            <p:cNvPr id="183377" name="Text Box 81"/>
            <p:cNvSpPr txBox="1">
              <a:spLocks noChangeArrowheads="1"/>
            </p:cNvSpPr>
            <p:nvPr/>
          </p:nvSpPr>
          <p:spPr bwMode="auto">
            <a:xfrm>
              <a:off x="816" y="1200"/>
              <a:ext cx="164" cy="173"/>
            </a:xfrm>
            <a:prstGeom prst="rect">
              <a:avLst/>
            </a:prstGeom>
            <a:noFill/>
            <a:ln w="9525">
              <a:noFill/>
              <a:miter lim="800000"/>
              <a:headEnd/>
              <a:tailEnd/>
            </a:ln>
            <a:effectLst/>
          </p:spPr>
          <p:txBody>
            <a:bodyPr wrap="none">
              <a:spAutoFit/>
            </a:bodyPr>
            <a:lstStyle/>
            <a:p>
              <a:r>
                <a:rPr lang="en-US" sz="1200">
                  <a:latin typeface="Arial" charset="0"/>
                </a:rPr>
                <a:t>s</a:t>
              </a:r>
            </a:p>
          </p:txBody>
        </p:sp>
        <p:sp>
          <p:nvSpPr>
            <p:cNvPr id="183378" name="Text Box 82"/>
            <p:cNvSpPr txBox="1">
              <a:spLocks noChangeArrowheads="1"/>
            </p:cNvSpPr>
            <p:nvPr/>
          </p:nvSpPr>
          <p:spPr bwMode="auto">
            <a:xfrm>
              <a:off x="720" y="1008"/>
              <a:ext cx="164" cy="173"/>
            </a:xfrm>
            <a:prstGeom prst="rect">
              <a:avLst/>
            </a:prstGeom>
            <a:noFill/>
            <a:ln w="9525">
              <a:noFill/>
              <a:miter lim="800000"/>
              <a:headEnd/>
              <a:tailEnd/>
            </a:ln>
            <a:effectLst/>
          </p:spPr>
          <p:txBody>
            <a:bodyPr wrap="none">
              <a:spAutoFit/>
            </a:bodyPr>
            <a:lstStyle/>
            <a:p>
              <a:r>
                <a:rPr lang="en-US" sz="1200">
                  <a:latin typeface="Arial" charset="0"/>
                </a:rPr>
                <a:t>s</a:t>
              </a:r>
            </a:p>
          </p:txBody>
        </p:sp>
        <p:sp>
          <p:nvSpPr>
            <p:cNvPr id="183379" name="Text Box 83"/>
            <p:cNvSpPr txBox="1">
              <a:spLocks noChangeArrowheads="1"/>
            </p:cNvSpPr>
            <p:nvPr/>
          </p:nvSpPr>
          <p:spPr bwMode="auto">
            <a:xfrm>
              <a:off x="1104" y="1411"/>
              <a:ext cx="169" cy="173"/>
            </a:xfrm>
            <a:prstGeom prst="rect">
              <a:avLst/>
            </a:prstGeom>
            <a:noFill/>
            <a:ln w="9525">
              <a:noFill/>
              <a:miter lim="800000"/>
              <a:headEnd/>
              <a:tailEnd/>
            </a:ln>
            <a:effectLst/>
          </p:spPr>
          <p:txBody>
            <a:bodyPr wrap="none">
              <a:spAutoFit/>
            </a:bodyPr>
            <a:lstStyle/>
            <a:p>
              <a:r>
                <a:rPr lang="en-US" sz="1200">
                  <a:latin typeface="Arial" charset="0"/>
                </a:rPr>
                <a:t>p</a:t>
              </a:r>
            </a:p>
          </p:txBody>
        </p:sp>
        <p:sp>
          <p:nvSpPr>
            <p:cNvPr id="183380" name="Text Box 84"/>
            <p:cNvSpPr txBox="1">
              <a:spLocks noChangeArrowheads="1"/>
            </p:cNvSpPr>
            <p:nvPr/>
          </p:nvSpPr>
          <p:spPr bwMode="auto">
            <a:xfrm>
              <a:off x="1008" y="1219"/>
              <a:ext cx="169" cy="173"/>
            </a:xfrm>
            <a:prstGeom prst="rect">
              <a:avLst/>
            </a:prstGeom>
            <a:noFill/>
            <a:ln w="9525">
              <a:noFill/>
              <a:miter lim="800000"/>
              <a:headEnd/>
              <a:tailEnd/>
            </a:ln>
            <a:effectLst/>
          </p:spPr>
          <p:txBody>
            <a:bodyPr wrap="none">
              <a:spAutoFit/>
            </a:bodyPr>
            <a:lstStyle/>
            <a:p>
              <a:r>
                <a:rPr lang="en-US" sz="1200">
                  <a:latin typeface="Arial" charset="0"/>
                </a:rPr>
                <a:t>p</a:t>
              </a:r>
            </a:p>
          </p:txBody>
        </p:sp>
        <p:sp>
          <p:nvSpPr>
            <p:cNvPr id="183381" name="Text Box 85"/>
            <p:cNvSpPr txBox="1">
              <a:spLocks noChangeArrowheads="1"/>
            </p:cNvSpPr>
            <p:nvPr/>
          </p:nvSpPr>
          <p:spPr bwMode="auto">
            <a:xfrm>
              <a:off x="887" y="1027"/>
              <a:ext cx="169" cy="173"/>
            </a:xfrm>
            <a:prstGeom prst="rect">
              <a:avLst/>
            </a:prstGeom>
            <a:noFill/>
            <a:ln w="9525">
              <a:noFill/>
              <a:miter lim="800000"/>
              <a:headEnd/>
              <a:tailEnd/>
            </a:ln>
            <a:effectLst/>
          </p:spPr>
          <p:txBody>
            <a:bodyPr wrap="none">
              <a:spAutoFit/>
            </a:bodyPr>
            <a:lstStyle/>
            <a:p>
              <a:r>
                <a:rPr lang="en-US" sz="1200">
                  <a:latin typeface="Arial" charset="0"/>
                </a:rPr>
                <a:t>p</a:t>
              </a:r>
            </a:p>
          </p:txBody>
        </p:sp>
        <p:sp>
          <p:nvSpPr>
            <p:cNvPr id="183382" name="Text Box 86"/>
            <p:cNvSpPr txBox="1">
              <a:spLocks noChangeArrowheads="1"/>
            </p:cNvSpPr>
            <p:nvPr/>
          </p:nvSpPr>
          <p:spPr bwMode="auto">
            <a:xfrm>
              <a:off x="1200" y="1248"/>
              <a:ext cx="169" cy="173"/>
            </a:xfrm>
            <a:prstGeom prst="rect">
              <a:avLst/>
            </a:prstGeom>
            <a:noFill/>
            <a:ln w="9525">
              <a:noFill/>
              <a:miter lim="800000"/>
              <a:headEnd/>
              <a:tailEnd/>
            </a:ln>
            <a:effectLst/>
          </p:spPr>
          <p:txBody>
            <a:bodyPr wrap="none">
              <a:spAutoFit/>
            </a:bodyPr>
            <a:lstStyle/>
            <a:p>
              <a:r>
                <a:rPr lang="en-US" sz="1200">
                  <a:latin typeface="Arial" charset="0"/>
                </a:rPr>
                <a:t>d</a:t>
              </a:r>
            </a:p>
          </p:txBody>
        </p:sp>
        <p:sp>
          <p:nvSpPr>
            <p:cNvPr id="183383" name="Text Box 87"/>
            <p:cNvSpPr txBox="1">
              <a:spLocks noChangeArrowheads="1"/>
            </p:cNvSpPr>
            <p:nvPr/>
          </p:nvSpPr>
          <p:spPr bwMode="auto">
            <a:xfrm>
              <a:off x="1104" y="1056"/>
              <a:ext cx="169" cy="173"/>
            </a:xfrm>
            <a:prstGeom prst="rect">
              <a:avLst/>
            </a:prstGeom>
            <a:noFill/>
            <a:ln w="9525">
              <a:noFill/>
              <a:miter lim="800000"/>
              <a:headEnd/>
              <a:tailEnd/>
            </a:ln>
            <a:effectLst/>
          </p:spPr>
          <p:txBody>
            <a:bodyPr wrap="none">
              <a:spAutoFit/>
            </a:bodyPr>
            <a:lstStyle/>
            <a:p>
              <a:r>
                <a:rPr lang="en-US" sz="1200">
                  <a:latin typeface="Arial" charset="0"/>
                </a:rPr>
                <a:t>d</a:t>
              </a:r>
            </a:p>
          </p:txBody>
        </p:sp>
        <p:sp>
          <p:nvSpPr>
            <p:cNvPr id="183384" name="Text Box 88"/>
            <p:cNvSpPr txBox="1">
              <a:spLocks noChangeArrowheads="1"/>
            </p:cNvSpPr>
            <p:nvPr/>
          </p:nvSpPr>
          <p:spPr bwMode="auto">
            <a:xfrm>
              <a:off x="1319" y="1056"/>
              <a:ext cx="143" cy="173"/>
            </a:xfrm>
            <a:prstGeom prst="rect">
              <a:avLst/>
            </a:prstGeom>
            <a:noFill/>
            <a:ln w="9525">
              <a:noFill/>
              <a:miter lim="800000"/>
              <a:headEnd/>
              <a:tailEnd/>
            </a:ln>
            <a:effectLst/>
          </p:spPr>
          <p:txBody>
            <a:bodyPr wrap="none">
              <a:spAutoFit/>
            </a:bodyPr>
            <a:lstStyle/>
            <a:p>
              <a:r>
                <a:rPr lang="en-US" sz="1200">
                  <a:latin typeface="Arial" charset="0"/>
                </a:rPr>
                <a:t>f</a:t>
              </a:r>
            </a:p>
          </p:txBody>
        </p:sp>
      </p:grpSp>
      <p:sp>
        <p:nvSpPr>
          <p:cNvPr id="183385" name="Text Box 89"/>
          <p:cNvSpPr txBox="1">
            <a:spLocks noChangeArrowheads="1"/>
          </p:cNvSpPr>
          <p:nvPr/>
        </p:nvSpPr>
        <p:spPr bwMode="auto">
          <a:xfrm>
            <a:off x="368300" y="4205288"/>
            <a:ext cx="3898900" cy="366712"/>
          </a:xfrm>
          <a:prstGeom prst="rect">
            <a:avLst/>
          </a:prstGeom>
          <a:noFill/>
          <a:ln w="9525">
            <a:noFill/>
            <a:miter lim="800000"/>
            <a:headEnd/>
            <a:tailEnd/>
          </a:ln>
          <a:effectLst/>
        </p:spPr>
        <p:txBody>
          <a:bodyPr wrap="none">
            <a:spAutoFit/>
          </a:bodyPr>
          <a:lstStyle/>
          <a:p>
            <a:r>
              <a:rPr lang="en-US" sz="1800">
                <a:latin typeface="Arial" charset="0"/>
              </a:rPr>
              <a:t>1s</a:t>
            </a:r>
            <a:r>
              <a:rPr lang="en-US" sz="1800" baseline="30000">
                <a:latin typeface="Arial" charset="0"/>
              </a:rPr>
              <a:t>2</a:t>
            </a:r>
            <a:r>
              <a:rPr lang="en-US" sz="1800">
                <a:latin typeface="Arial" charset="0"/>
              </a:rPr>
              <a:t>2s</a:t>
            </a:r>
            <a:r>
              <a:rPr lang="en-US" sz="1800" baseline="30000">
                <a:latin typeface="Arial" charset="0"/>
              </a:rPr>
              <a:t>2</a:t>
            </a:r>
            <a:r>
              <a:rPr lang="en-US" sz="1800">
                <a:latin typeface="Arial" charset="0"/>
              </a:rPr>
              <a:t>2p</a:t>
            </a:r>
            <a:r>
              <a:rPr lang="en-US" sz="1800" baseline="30000">
                <a:latin typeface="Arial" charset="0"/>
              </a:rPr>
              <a:t>6</a:t>
            </a:r>
            <a:r>
              <a:rPr lang="en-US" sz="1800">
                <a:latin typeface="Arial" charset="0"/>
              </a:rPr>
              <a:t>3s</a:t>
            </a:r>
            <a:r>
              <a:rPr lang="en-US" sz="1800" baseline="30000">
                <a:latin typeface="Arial" charset="0"/>
              </a:rPr>
              <a:t>2</a:t>
            </a:r>
            <a:r>
              <a:rPr lang="en-US" sz="1800">
                <a:latin typeface="Arial" charset="0"/>
              </a:rPr>
              <a:t>3p</a:t>
            </a:r>
            <a:r>
              <a:rPr lang="en-US" sz="1800" baseline="30000">
                <a:latin typeface="Arial" charset="0"/>
              </a:rPr>
              <a:t>6</a:t>
            </a:r>
            <a:r>
              <a:rPr lang="en-US" sz="1800">
                <a:latin typeface="Arial" charset="0"/>
              </a:rPr>
              <a:t>4s</a:t>
            </a:r>
            <a:r>
              <a:rPr lang="en-US" sz="1800" baseline="30000">
                <a:latin typeface="Arial" charset="0"/>
              </a:rPr>
              <a:t>2</a:t>
            </a:r>
            <a:r>
              <a:rPr lang="en-US" sz="1800">
                <a:latin typeface="Arial" charset="0"/>
              </a:rPr>
              <a:t>3d</a:t>
            </a:r>
            <a:r>
              <a:rPr lang="en-US" sz="1800" baseline="30000">
                <a:latin typeface="Arial" charset="0"/>
              </a:rPr>
              <a:t>10</a:t>
            </a:r>
            <a:r>
              <a:rPr lang="en-US" sz="1800">
                <a:latin typeface="Arial" charset="0"/>
              </a:rPr>
              <a:t>4p</a:t>
            </a:r>
            <a:r>
              <a:rPr lang="en-US" sz="1800" baseline="30000">
                <a:latin typeface="Arial" charset="0"/>
              </a:rPr>
              <a:t>6</a:t>
            </a:r>
            <a:r>
              <a:rPr lang="en-US" sz="1800">
                <a:latin typeface="Arial" charset="0"/>
              </a:rPr>
              <a:t>5s</a:t>
            </a:r>
            <a:r>
              <a:rPr lang="en-US" sz="1800" baseline="30000">
                <a:latin typeface="Arial" charset="0"/>
              </a:rPr>
              <a:t>2</a:t>
            </a:r>
            <a:r>
              <a:rPr lang="en-US" sz="1800">
                <a:latin typeface="Arial" charset="0"/>
              </a:rPr>
              <a:t>4d</a:t>
            </a:r>
            <a:r>
              <a:rPr lang="en-US" sz="1800" baseline="30000">
                <a:latin typeface="Arial" charset="0"/>
              </a:rPr>
              <a:t>10</a:t>
            </a:r>
            <a:r>
              <a:rPr lang="en-US" sz="1800">
                <a:latin typeface="Arial"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3374"/>
                                        </p:tgtEl>
                                        <p:attrNameLst>
                                          <p:attrName>style.visibility</p:attrName>
                                        </p:attrNameLst>
                                      </p:cBhvr>
                                      <p:to>
                                        <p:strVal val="visible"/>
                                      </p:to>
                                    </p:set>
                                    <p:animEffect transition="in" filter="wipe(down)">
                                      <p:cBhvr>
                                        <p:cTn id="7" dur="500"/>
                                        <p:tgtEl>
                                          <p:spTgt spid="1833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333"/>
                                        </p:tgtEl>
                                        <p:attrNameLst>
                                          <p:attrName>style.visibility</p:attrName>
                                        </p:attrNameLst>
                                      </p:cBhvr>
                                      <p:to>
                                        <p:strVal val="visible"/>
                                      </p:to>
                                    </p:set>
                                    <p:animEffect transition="in" filter="fade">
                                      <p:cBhvr>
                                        <p:cTn id="12" dur="2000"/>
                                        <p:tgtEl>
                                          <p:spTgt spid="183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3324"/>
                                        </p:tgtEl>
                                        <p:attrNameLst>
                                          <p:attrName>style.visibility</p:attrName>
                                        </p:attrNameLst>
                                      </p:cBhvr>
                                      <p:to>
                                        <p:strVal val="visible"/>
                                      </p:to>
                                    </p:set>
                                    <p:animEffect transition="in" filter="wipe(left)">
                                      <p:cBhvr>
                                        <p:cTn id="17" dur="500"/>
                                        <p:tgtEl>
                                          <p:spTgt spid="18332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83314"/>
                                        </p:tgtEl>
                                        <p:attrNameLst>
                                          <p:attrName>style.visibility</p:attrName>
                                        </p:attrNameLst>
                                      </p:cBhvr>
                                      <p:to>
                                        <p:strVal val="visible"/>
                                      </p:to>
                                    </p:set>
                                    <p:animEffect transition="in" filter="strips(upRight)">
                                      <p:cBhvr>
                                        <p:cTn id="22" dur="2000"/>
                                        <p:tgtEl>
                                          <p:spTgt spid="1833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3299"/>
                                        </p:tgtEl>
                                        <p:attrNameLst>
                                          <p:attrName>style.visibility</p:attrName>
                                        </p:attrNameLst>
                                      </p:cBhvr>
                                      <p:to>
                                        <p:strVal val="visible"/>
                                      </p:to>
                                    </p:set>
                                    <p:animEffect transition="in" filter="wipe(left)">
                                      <p:cBhvr>
                                        <p:cTn id="27" dur="5000"/>
                                        <p:tgtEl>
                                          <p:spTgt spid="18329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83340"/>
                                        </p:tgtEl>
                                        <p:attrNameLst>
                                          <p:attrName>style.visibility</p:attrName>
                                        </p:attrNameLst>
                                      </p:cBhvr>
                                      <p:to>
                                        <p:strVal val="visible"/>
                                      </p:to>
                                    </p:set>
                                    <p:animEffect transition="in" filter="dissolve">
                                      <p:cBhvr>
                                        <p:cTn id="32" dur="500"/>
                                        <p:tgtEl>
                                          <p:spTgt spid="18334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83345"/>
                                        </p:tgtEl>
                                        <p:attrNameLst>
                                          <p:attrName>style.visibility</p:attrName>
                                        </p:attrNameLst>
                                      </p:cBhvr>
                                      <p:to>
                                        <p:strVal val="visible"/>
                                      </p:to>
                                    </p:set>
                                    <p:animEffect transition="in" filter="dissolve">
                                      <p:cBhvr>
                                        <p:cTn id="37" dur="500"/>
                                        <p:tgtEl>
                                          <p:spTgt spid="18334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3355"/>
                                        </p:tgtEl>
                                        <p:attrNameLst>
                                          <p:attrName>style.visibility</p:attrName>
                                        </p:attrNameLst>
                                      </p:cBhvr>
                                      <p:to>
                                        <p:strVal val="visible"/>
                                      </p:to>
                                    </p:set>
                                    <p:animEffect transition="in" filter="dissolve">
                                      <p:cBhvr>
                                        <p:cTn id="42" dur="500"/>
                                        <p:tgtEl>
                                          <p:spTgt spid="1833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83366"/>
                                        </p:tgtEl>
                                        <p:attrNameLst>
                                          <p:attrName>style.visibility</p:attrName>
                                        </p:attrNameLst>
                                      </p:cBhvr>
                                      <p:to>
                                        <p:strVal val="visible"/>
                                      </p:to>
                                    </p:set>
                                    <p:animEffect transition="in" filter="dissolve">
                                      <p:cBhvr>
                                        <p:cTn id="47" dur="500"/>
                                        <p:tgtEl>
                                          <p:spTgt spid="183366"/>
                                        </p:tgtEl>
                                      </p:cBhvr>
                                    </p:animEffect>
                                  </p:childTnLst>
                                </p:cTn>
                              </p:par>
                            </p:childTnLst>
                          </p:cTn>
                        </p:par>
                        <p:par>
                          <p:cTn id="48" fill="hold">
                            <p:stCondLst>
                              <p:cond delay="500"/>
                            </p:stCondLst>
                            <p:childTnLst>
                              <p:par>
                                <p:cTn id="49" presetID="22" presetClass="entr" presetSubtype="8" fill="hold" grpId="0" nodeType="afterEffect">
                                  <p:stCondLst>
                                    <p:cond delay="2000"/>
                                  </p:stCondLst>
                                  <p:childTnLst>
                                    <p:set>
                                      <p:cBhvr>
                                        <p:cTn id="50" dur="1" fill="hold">
                                          <p:stCondLst>
                                            <p:cond delay="0"/>
                                          </p:stCondLst>
                                        </p:cTn>
                                        <p:tgtEl>
                                          <p:spTgt spid="183385"/>
                                        </p:tgtEl>
                                        <p:attrNameLst>
                                          <p:attrName>style.visibility</p:attrName>
                                        </p:attrNameLst>
                                      </p:cBhvr>
                                      <p:to>
                                        <p:strVal val="visible"/>
                                      </p:to>
                                    </p:set>
                                    <p:animEffect transition="in" filter="wipe(left)">
                                      <p:cBhvr>
                                        <p:cTn id="51" dur="5000"/>
                                        <p:tgtEl>
                                          <p:spTgt spid="183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85" grpId="0"/>
    </p:bld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381000" y="609600"/>
            <a:ext cx="8458200" cy="1143000"/>
          </a:xfrm>
        </p:spPr>
        <p:txBody>
          <a:bodyPr/>
          <a:lstStyle/>
          <a:p>
            <a:r>
              <a:rPr lang="en-US"/>
              <a:t>Filling Rules for Electron Orbitals</a:t>
            </a:r>
          </a:p>
        </p:txBody>
      </p:sp>
      <p:sp>
        <p:nvSpPr>
          <p:cNvPr id="184323" name="Text Box 3"/>
          <p:cNvSpPr txBox="1">
            <a:spLocks noChangeArrowheads="1"/>
          </p:cNvSpPr>
          <p:nvPr/>
        </p:nvSpPr>
        <p:spPr bwMode="auto">
          <a:xfrm>
            <a:off x="765175" y="2144713"/>
            <a:ext cx="7250113" cy="946150"/>
          </a:xfrm>
          <a:prstGeom prst="rect">
            <a:avLst/>
          </a:prstGeom>
          <a:noFill/>
          <a:ln w="9525">
            <a:noFill/>
            <a:miter lim="800000"/>
            <a:headEnd/>
            <a:tailEnd/>
          </a:ln>
          <a:effectLst/>
        </p:spPr>
        <p:txBody>
          <a:bodyPr wrap="none">
            <a:spAutoFit/>
          </a:bodyPr>
          <a:lstStyle/>
          <a:p>
            <a:r>
              <a:rPr lang="en-US" sz="2000" b="1">
                <a:solidFill>
                  <a:srgbClr val="FF0000"/>
                </a:solidFill>
                <a:latin typeface="Arial" charset="0"/>
              </a:rPr>
              <a:t>Aufbau Principle</a:t>
            </a:r>
            <a:r>
              <a:rPr lang="en-US" sz="2000">
                <a:latin typeface="Arial" charset="0"/>
              </a:rPr>
              <a:t>:  </a:t>
            </a:r>
            <a:r>
              <a:rPr lang="en-US" sz="1800">
                <a:latin typeface="Arial" charset="0"/>
              </a:rPr>
              <a:t>Electrons are added one at a time to the lowest </a:t>
            </a:r>
          </a:p>
          <a:p>
            <a:r>
              <a:rPr lang="en-US" sz="1800">
                <a:latin typeface="Arial" charset="0"/>
              </a:rPr>
              <a:t>	energy orbitals available until all the electrons of the atom </a:t>
            </a:r>
          </a:p>
          <a:p>
            <a:r>
              <a:rPr lang="en-US" sz="1800">
                <a:latin typeface="Arial" charset="0"/>
              </a:rPr>
              <a:t>	have been accounted for.</a:t>
            </a:r>
          </a:p>
        </p:txBody>
      </p:sp>
      <p:sp>
        <p:nvSpPr>
          <p:cNvPr id="184324" name="Text Box 4"/>
          <p:cNvSpPr txBox="1">
            <a:spLocks noChangeArrowheads="1"/>
          </p:cNvSpPr>
          <p:nvPr/>
        </p:nvSpPr>
        <p:spPr bwMode="auto">
          <a:xfrm>
            <a:off x="762000" y="3581400"/>
            <a:ext cx="8275638" cy="946150"/>
          </a:xfrm>
          <a:prstGeom prst="rect">
            <a:avLst/>
          </a:prstGeom>
          <a:noFill/>
          <a:ln w="9525">
            <a:noFill/>
            <a:miter lim="800000"/>
            <a:headEnd/>
            <a:tailEnd/>
          </a:ln>
          <a:effectLst/>
        </p:spPr>
        <p:txBody>
          <a:bodyPr wrap="none">
            <a:spAutoFit/>
          </a:bodyPr>
          <a:lstStyle/>
          <a:p>
            <a:r>
              <a:rPr lang="en-US" sz="2000" b="1">
                <a:solidFill>
                  <a:srgbClr val="FF0000"/>
                </a:solidFill>
                <a:latin typeface="Arial" charset="0"/>
              </a:rPr>
              <a:t>Pauli Exclusion Principle</a:t>
            </a:r>
            <a:r>
              <a:rPr lang="en-US" sz="2000">
                <a:latin typeface="Arial" charset="0"/>
              </a:rPr>
              <a:t>:  </a:t>
            </a:r>
            <a:r>
              <a:rPr lang="en-US" sz="1800">
                <a:latin typeface="Arial" charset="0"/>
              </a:rPr>
              <a:t>An orbital can hold a maximum of two electrons.</a:t>
            </a:r>
          </a:p>
          <a:p>
            <a:r>
              <a:rPr lang="en-US" sz="1800">
                <a:latin typeface="Arial" charset="0"/>
              </a:rPr>
              <a:t>	To occupy the same orbital, two electrons must spin in opposite </a:t>
            </a:r>
          </a:p>
          <a:p>
            <a:r>
              <a:rPr lang="en-US" sz="1800">
                <a:latin typeface="Arial" charset="0"/>
              </a:rPr>
              <a:t>	directions.</a:t>
            </a:r>
            <a:endParaRPr lang="en-US" sz="2000">
              <a:latin typeface="Arial" charset="0"/>
            </a:endParaRPr>
          </a:p>
        </p:txBody>
      </p:sp>
      <p:sp>
        <p:nvSpPr>
          <p:cNvPr id="184325" name="Text Box 5"/>
          <p:cNvSpPr txBox="1">
            <a:spLocks noChangeArrowheads="1"/>
          </p:cNvSpPr>
          <p:nvPr/>
        </p:nvSpPr>
        <p:spPr bwMode="auto">
          <a:xfrm>
            <a:off x="760413" y="5029200"/>
            <a:ext cx="7870825" cy="671513"/>
          </a:xfrm>
          <a:prstGeom prst="rect">
            <a:avLst/>
          </a:prstGeom>
          <a:noFill/>
          <a:ln w="9525">
            <a:noFill/>
            <a:miter lim="800000"/>
            <a:headEnd/>
            <a:tailEnd/>
          </a:ln>
          <a:effectLst/>
        </p:spPr>
        <p:txBody>
          <a:bodyPr wrap="none">
            <a:spAutoFit/>
          </a:bodyPr>
          <a:lstStyle/>
          <a:p>
            <a:r>
              <a:rPr lang="en-US" sz="2000" b="1">
                <a:solidFill>
                  <a:srgbClr val="FF0000"/>
                </a:solidFill>
                <a:latin typeface="Arial" charset="0"/>
              </a:rPr>
              <a:t>Hund’s Rule</a:t>
            </a:r>
            <a:r>
              <a:rPr lang="en-US" sz="2000">
                <a:latin typeface="Arial" charset="0"/>
              </a:rPr>
              <a:t>:  </a:t>
            </a:r>
            <a:r>
              <a:rPr lang="en-US" sz="1800">
                <a:latin typeface="Arial" charset="0"/>
              </a:rPr>
              <a:t>Electrons occupy equal-energy orbitals so that a maximum </a:t>
            </a:r>
          </a:p>
          <a:p>
            <a:r>
              <a:rPr lang="en-US" sz="1800">
                <a:latin typeface="Arial" charset="0"/>
              </a:rPr>
              <a:t>	number of unpaired electrons results.</a:t>
            </a:r>
            <a:endParaRPr lang="en-US" sz="2000">
              <a:latin typeface="Arial" charset="0"/>
            </a:endParaRPr>
          </a:p>
        </p:txBody>
      </p:sp>
      <p:sp>
        <p:nvSpPr>
          <p:cNvPr id="184326" name="Text Box 6"/>
          <p:cNvSpPr txBox="1">
            <a:spLocks noChangeArrowheads="1"/>
          </p:cNvSpPr>
          <p:nvPr/>
        </p:nvSpPr>
        <p:spPr bwMode="auto">
          <a:xfrm>
            <a:off x="822325" y="6259513"/>
            <a:ext cx="2962275" cy="304800"/>
          </a:xfrm>
          <a:prstGeom prst="rect">
            <a:avLst/>
          </a:prstGeom>
          <a:noFill/>
          <a:ln w="9525">
            <a:noFill/>
            <a:miter lim="800000"/>
            <a:headEnd/>
            <a:tailEnd/>
          </a:ln>
          <a:effectLst/>
        </p:spPr>
        <p:txBody>
          <a:bodyPr wrap="none">
            <a:spAutoFit/>
          </a:bodyPr>
          <a:lstStyle/>
          <a:p>
            <a:r>
              <a:rPr lang="en-US" sz="1400">
                <a:latin typeface="Arial" charset="0"/>
              </a:rPr>
              <a:t>*</a:t>
            </a:r>
            <a:r>
              <a:rPr lang="en-US" sz="1400" i="1">
                <a:latin typeface="Arial" charset="0"/>
              </a:rPr>
              <a:t>Aufbau</a:t>
            </a:r>
            <a:r>
              <a:rPr lang="en-US" sz="1400">
                <a:latin typeface="Arial" charset="0"/>
              </a:rPr>
              <a:t> is German for “building up”</a:t>
            </a: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990600" y="0"/>
            <a:ext cx="4191000" cy="762000"/>
          </a:xfrm>
          <a:prstGeom prst="rect">
            <a:avLst/>
          </a:prstGeom>
          <a:noFill/>
          <a:ln w="9525">
            <a:noFill/>
            <a:miter lim="800000"/>
            <a:headEnd/>
            <a:tailEnd/>
          </a:ln>
          <a:effectLst/>
        </p:spPr>
        <p:txBody>
          <a:bodyPr anchor="ctr"/>
          <a:lstStyle/>
          <a:p>
            <a:pPr algn="ctr"/>
            <a:r>
              <a:rPr lang="en-US" sz="2000">
                <a:solidFill>
                  <a:schemeClr val="tx2"/>
                </a:solidFill>
                <a:latin typeface="Arial" charset="0"/>
              </a:rPr>
              <a:t>Energy Level Diagram</a:t>
            </a:r>
          </a:p>
        </p:txBody>
      </p:sp>
      <p:sp>
        <p:nvSpPr>
          <p:cNvPr id="185347" name="Rectangle 3"/>
          <p:cNvSpPr>
            <a:spLocks noChangeArrowheads="1"/>
          </p:cNvSpPr>
          <p:nvPr/>
        </p:nvSpPr>
        <p:spPr bwMode="auto">
          <a:xfrm>
            <a:off x="823913" y="5562600"/>
            <a:ext cx="4357687" cy="381000"/>
          </a:xfrm>
          <a:prstGeom prst="rect">
            <a:avLst/>
          </a:prstGeom>
          <a:noFill/>
          <a:ln w="19050">
            <a:solidFill>
              <a:schemeClr val="tx1"/>
            </a:solidFill>
            <a:miter lim="800000"/>
            <a:headEnd/>
            <a:tailEnd/>
          </a:ln>
          <a:effectLst/>
        </p:spPr>
        <p:txBody>
          <a:bodyPr wrap="none" anchor="ctr"/>
          <a:lstStyle/>
          <a:p>
            <a:endParaRPr lang="en-IE"/>
          </a:p>
        </p:txBody>
      </p:sp>
      <p:sp>
        <p:nvSpPr>
          <p:cNvPr id="185348" name="Rectangle 4"/>
          <p:cNvSpPr>
            <a:spLocks noChangeArrowheads="1"/>
          </p:cNvSpPr>
          <p:nvPr/>
        </p:nvSpPr>
        <p:spPr bwMode="auto">
          <a:xfrm>
            <a:off x="823913" y="4343400"/>
            <a:ext cx="4357687" cy="381000"/>
          </a:xfrm>
          <a:prstGeom prst="rect">
            <a:avLst/>
          </a:prstGeom>
          <a:noFill/>
          <a:ln w="19050">
            <a:solidFill>
              <a:schemeClr val="tx1"/>
            </a:solidFill>
            <a:miter lim="800000"/>
            <a:headEnd/>
            <a:tailEnd/>
          </a:ln>
          <a:effectLst/>
        </p:spPr>
        <p:txBody>
          <a:bodyPr wrap="none" anchor="ctr"/>
          <a:lstStyle/>
          <a:p>
            <a:endParaRPr lang="en-IE"/>
          </a:p>
        </p:txBody>
      </p:sp>
      <p:sp>
        <p:nvSpPr>
          <p:cNvPr id="185349" name="Rectangle 5"/>
          <p:cNvSpPr>
            <a:spLocks noChangeArrowheads="1"/>
          </p:cNvSpPr>
          <p:nvPr/>
        </p:nvSpPr>
        <p:spPr bwMode="auto">
          <a:xfrm>
            <a:off x="823913" y="3352800"/>
            <a:ext cx="4357687" cy="457200"/>
          </a:xfrm>
          <a:prstGeom prst="rect">
            <a:avLst/>
          </a:prstGeom>
          <a:noFill/>
          <a:ln w="19050">
            <a:solidFill>
              <a:schemeClr val="tx1"/>
            </a:solidFill>
            <a:miter lim="800000"/>
            <a:headEnd/>
            <a:tailEnd/>
          </a:ln>
          <a:effectLst/>
        </p:spPr>
        <p:txBody>
          <a:bodyPr wrap="none" anchor="ctr"/>
          <a:lstStyle/>
          <a:p>
            <a:endParaRPr lang="en-IE"/>
          </a:p>
        </p:txBody>
      </p:sp>
      <p:sp>
        <p:nvSpPr>
          <p:cNvPr id="185350" name="Rectangle 6"/>
          <p:cNvSpPr>
            <a:spLocks noChangeArrowheads="1"/>
          </p:cNvSpPr>
          <p:nvPr/>
        </p:nvSpPr>
        <p:spPr bwMode="auto">
          <a:xfrm>
            <a:off x="823913" y="2438400"/>
            <a:ext cx="4357687" cy="381000"/>
          </a:xfrm>
          <a:prstGeom prst="rect">
            <a:avLst/>
          </a:prstGeom>
          <a:noFill/>
          <a:ln w="19050">
            <a:solidFill>
              <a:schemeClr val="tx1"/>
            </a:solidFill>
            <a:miter lim="800000"/>
            <a:headEnd/>
            <a:tailEnd/>
          </a:ln>
          <a:effectLst/>
        </p:spPr>
        <p:txBody>
          <a:bodyPr wrap="none" anchor="ctr"/>
          <a:lstStyle/>
          <a:p>
            <a:endParaRPr lang="en-IE"/>
          </a:p>
        </p:txBody>
      </p:sp>
      <p:sp>
        <p:nvSpPr>
          <p:cNvPr id="185351" name="Rectangle 7"/>
          <p:cNvSpPr>
            <a:spLocks noChangeArrowheads="1"/>
          </p:cNvSpPr>
          <p:nvPr/>
        </p:nvSpPr>
        <p:spPr bwMode="auto">
          <a:xfrm>
            <a:off x="838200" y="1676400"/>
            <a:ext cx="4343400" cy="381000"/>
          </a:xfrm>
          <a:prstGeom prst="rect">
            <a:avLst/>
          </a:prstGeom>
          <a:noFill/>
          <a:ln w="19050">
            <a:solidFill>
              <a:schemeClr val="tx1"/>
            </a:solidFill>
            <a:miter lim="800000"/>
            <a:headEnd/>
            <a:tailEnd/>
          </a:ln>
          <a:effectLst/>
        </p:spPr>
        <p:txBody>
          <a:bodyPr wrap="none" anchor="ctr"/>
          <a:lstStyle/>
          <a:p>
            <a:endParaRPr lang="en-IE"/>
          </a:p>
        </p:txBody>
      </p:sp>
      <p:sp>
        <p:nvSpPr>
          <p:cNvPr id="185352" name="Rectangle 8"/>
          <p:cNvSpPr>
            <a:spLocks noChangeArrowheads="1"/>
          </p:cNvSpPr>
          <p:nvPr/>
        </p:nvSpPr>
        <p:spPr bwMode="auto">
          <a:xfrm>
            <a:off x="823913" y="838200"/>
            <a:ext cx="4738687" cy="381000"/>
          </a:xfrm>
          <a:prstGeom prst="rect">
            <a:avLst/>
          </a:prstGeom>
          <a:noFill/>
          <a:ln w="19050">
            <a:solidFill>
              <a:schemeClr val="tx1"/>
            </a:solidFill>
            <a:miter lim="800000"/>
            <a:headEnd/>
            <a:tailEnd/>
          </a:ln>
          <a:effectLst/>
        </p:spPr>
        <p:txBody>
          <a:bodyPr wrap="none" anchor="ctr"/>
          <a:lstStyle/>
          <a:p>
            <a:endParaRPr lang="en-IE"/>
          </a:p>
        </p:txBody>
      </p:sp>
      <p:sp>
        <p:nvSpPr>
          <p:cNvPr id="185353" name="Oval 9"/>
          <p:cNvSpPr>
            <a:spLocks noChangeArrowheads="1"/>
          </p:cNvSpPr>
          <p:nvPr/>
        </p:nvSpPr>
        <p:spPr bwMode="auto">
          <a:xfrm>
            <a:off x="4800600" y="1066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5354" name="Oval 10"/>
          <p:cNvSpPr>
            <a:spLocks noChangeArrowheads="1"/>
          </p:cNvSpPr>
          <p:nvPr/>
        </p:nvSpPr>
        <p:spPr bwMode="auto">
          <a:xfrm>
            <a:off x="4572000" y="1066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5355" name="Oval 11"/>
          <p:cNvSpPr>
            <a:spLocks noChangeArrowheads="1"/>
          </p:cNvSpPr>
          <p:nvPr/>
        </p:nvSpPr>
        <p:spPr bwMode="auto">
          <a:xfrm>
            <a:off x="4343400" y="1066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5356" name="Oval 12"/>
          <p:cNvSpPr>
            <a:spLocks noChangeArrowheads="1"/>
          </p:cNvSpPr>
          <p:nvPr/>
        </p:nvSpPr>
        <p:spPr bwMode="auto">
          <a:xfrm>
            <a:off x="4114800" y="1066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5357" name="Oval 13"/>
          <p:cNvSpPr>
            <a:spLocks noChangeArrowheads="1"/>
          </p:cNvSpPr>
          <p:nvPr/>
        </p:nvSpPr>
        <p:spPr bwMode="auto">
          <a:xfrm>
            <a:off x="3886200" y="1066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5358" name="Oval 14"/>
          <p:cNvSpPr>
            <a:spLocks noChangeArrowheads="1"/>
          </p:cNvSpPr>
          <p:nvPr/>
        </p:nvSpPr>
        <p:spPr bwMode="auto">
          <a:xfrm>
            <a:off x="5029200" y="1066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5359" name="Oval 15"/>
          <p:cNvSpPr>
            <a:spLocks noChangeArrowheads="1"/>
          </p:cNvSpPr>
          <p:nvPr/>
        </p:nvSpPr>
        <p:spPr bwMode="auto">
          <a:xfrm>
            <a:off x="5257800" y="1066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5360" name="Line 16"/>
          <p:cNvSpPr>
            <a:spLocks noChangeShapeType="1"/>
          </p:cNvSpPr>
          <p:nvPr/>
        </p:nvSpPr>
        <p:spPr bwMode="auto">
          <a:xfrm flipV="1">
            <a:off x="517525" y="1219200"/>
            <a:ext cx="1588" cy="4724400"/>
          </a:xfrm>
          <a:prstGeom prst="line">
            <a:avLst/>
          </a:prstGeom>
          <a:noFill/>
          <a:ln w="28575">
            <a:solidFill>
              <a:schemeClr val="tx1"/>
            </a:solidFill>
            <a:round/>
            <a:headEnd/>
            <a:tailEnd type="triangle" w="med" len="med"/>
          </a:ln>
          <a:effectLst/>
        </p:spPr>
        <p:txBody>
          <a:bodyPr/>
          <a:lstStyle/>
          <a:p>
            <a:endParaRPr lang="en-IE"/>
          </a:p>
        </p:txBody>
      </p:sp>
      <p:sp>
        <p:nvSpPr>
          <p:cNvPr id="185361" name="Text Box 17"/>
          <p:cNvSpPr txBox="1">
            <a:spLocks noChangeArrowheads="1"/>
          </p:cNvSpPr>
          <p:nvPr/>
        </p:nvSpPr>
        <p:spPr bwMode="auto">
          <a:xfrm rot="-5400000">
            <a:off x="-1283494" y="2950369"/>
            <a:ext cx="3148013" cy="396875"/>
          </a:xfrm>
          <a:prstGeom prst="rect">
            <a:avLst/>
          </a:prstGeom>
          <a:noFill/>
          <a:ln w="9525">
            <a:noFill/>
            <a:miter lim="800000"/>
            <a:headEnd/>
            <a:tailEnd/>
          </a:ln>
          <a:effectLst/>
        </p:spPr>
        <p:txBody>
          <a:bodyPr>
            <a:spAutoFit/>
          </a:bodyPr>
          <a:lstStyle/>
          <a:p>
            <a:r>
              <a:rPr lang="en-US" sz="2000">
                <a:latin typeface="Arial" charset="0"/>
              </a:rPr>
              <a:t>   </a:t>
            </a:r>
            <a:r>
              <a:rPr lang="en-US" sz="1600">
                <a:latin typeface="Arial" charset="0"/>
              </a:rPr>
              <a:t>Arbitrary Energy Scale</a:t>
            </a:r>
          </a:p>
        </p:txBody>
      </p:sp>
      <p:sp>
        <p:nvSpPr>
          <p:cNvPr id="185362" name="Text Box 18"/>
          <p:cNvSpPr txBox="1">
            <a:spLocks noChangeArrowheads="1"/>
          </p:cNvSpPr>
          <p:nvPr/>
        </p:nvSpPr>
        <p:spPr bwMode="auto">
          <a:xfrm>
            <a:off x="747713" y="5318125"/>
            <a:ext cx="323850" cy="244475"/>
          </a:xfrm>
          <a:prstGeom prst="rect">
            <a:avLst/>
          </a:prstGeom>
          <a:noFill/>
          <a:ln w="9525">
            <a:noFill/>
            <a:miter lim="800000"/>
            <a:headEnd/>
            <a:tailEnd/>
          </a:ln>
          <a:effectLst/>
        </p:spPr>
        <p:txBody>
          <a:bodyPr wrap="none">
            <a:spAutoFit/>
          </a:bodyPr>
          <a:lstStyle/>
          <a:p>
            <a:r>
              <a:rPr lang="en-US" sz="1000" b="1">
                <a:latin typeface="Arial" charset="0"/>
              </a:rPr>
              <a:t>1s</a:t>
            </a:r>
          </a:p>
        </p:txBody>
      </p:sp>
      <p:sp>
        <p:nvSpPr>
          <p:cNvPr id="185363" name="Text Box 19"/>
          <p:cNvSpPr txBox="1">
            <a:spLocks noChangeArrowheads="1"/>
          </p:cNvSpPr>
          <p:nvPr/>
        </p:nvSpPr>
        <p:spPr bwMode="auto">
          <a:xfrm>
            <a:off x="731838" y="4021138"/>
            <a:ext cx="925512" cy="244475"/>
          </a:xfrm>
          <a:prstGeom prst="rect">
            <a:avLst/>
          </a:prstGeom>
          <a:noFill/>
          <a:ln w="9525">
            <a:noFill/>
            <a:miter lim="800000"/>
            <a:headEnd/>
            <a:tailEnd/>
          </a:ln>
          <a:effectLst/>
        </p:spPr>
        <p:txBody>
          <a:bodyPr wrap="none">
            <a:spAutoFit/>
          </a:bodyPr>
          <a:lstStyle/>
          <a:p>
            <a:r>
              <a:rPr lang="en-US" sz="1000" b="1">
                <a:latin typeface="Arial" charset="0"/>
              </a:rPr>
              <a:t>2s             2p</a:t>
            </a:r>
          </a:p>
        </p:txBody>
      </p:sp>
      <p:sp>
        <p:nvSpPr>
          <p:cNvPr id="185364" name="Text Box 20"/>
          <p:cNvSpPr txBox="1">
            <a:spLocks noChangeArrowheads="1"/>
          </p:cNvSpPr>
          <p:nvPr/>
        </p:nvSpPr>
        <p:spPr bwMode="auto">
          <a:xfrm>
            <a:off x="736600" y="2971800"/>
            <a:ext cx="925513" cy="244475"/>
          </a:xfrm>
          <a:prstGeom prst="rect">
            <a:avLst/>
          </a:prstGeom>
          <a:noFill/>
          <a:ln w="9525">
            <a:noFill/>
            <a:miter lim="800000"/>
            <a:headEnd/>
            <a:tailEnd/>
          </a:ln>
          <a:effectLst/>
        </p:spPr>
        <p:txBody>
          <a:bodyPr wrap="none">
            <a:spAutoFit/>
          </a:bodyPr>
          <a:lstStyle/>
          <a:p>
            <a:r>
              <a:rPr lang="en-US" sz="1000" b="1">
                <a:latin typeface="Arial" charset="0"/>
              </a:rPr>
              <a:t>3s             3p</a:t>
            </a:r>
          </a:p>
        </p:txBody>
      </p:sp>
      <p:sp>
        <p:nvSpPr>
          <p:cNvPr id="185365" name="Text Box 21"/>
          <p:cNvSpPr txBox="1">
            <a:spLocks noChangeArrowheads="1"/>
          </p:cNvSpPr>
          <p:nvPr/>
        </p:nvSpPr>
        <p:spPr bwMode="auto">
          <a:xfrm>
            <a:off x="704850" y="2117725"/>
            <a:ext cx="2190750" cy="244475"/>
          </a:xfrm>
          <a:prstGeom prst="rect">
            <a:avLst/>
          </a:prstGeom>
          <a:noFill/>
          <a:ln w="9525">
            <a:noFill/>
            <a:miter lim="800000"/>
            <a:headEnd/>
            <a:tailEnd/>
          </a:ln>
          <a:effectLst/>
        </p:spPr>
        <p:txBody>
          <a:bodyPr wrap="none">
            <a:spAutoFit/>
          </a:bodyPr>
          <a:lstStyle/>
          <a:p>
            <a:r>
              <a:rPr lang="en-US" sz="1000" b="1">
                <a:latin typeface="Arial" charset="0"/>
              </a:rPr>
              <a:t>4s             4p                                3d</a:t>
            </a:r>
          </a:p>
        </p:txBody>
      </p:sp>
      <p:sp>
        <p:nvSpPr>
          <p:cNvPr id="185366" name="Text Box 22"/>
          <p:cNvSpPr txBox="1">
            <a:spLocks noChangeArrowheads="1"/>
          </p:cNvSpPr>
          <p:nvPr/>
        </p:nvSpPr>
        <p:spPr bwMode="auto">
          <a:xfrm>
            <a:off x="595313" y="1295400"/>
            <a:ext cx="2330450" cy="244475"/>
          </a:xfrm>
          <a:prstGeom prst="rect">
            <a:avLst/>
          </a:prstGeom>
          <a:noFill/>
          <a:ln w="9525">
            <a:noFill/>
            <a:miter lim="800000"/>
            <a:headEnd/>
            <a:tailEnd/>
          </a:ln>
          <a:effectLst/>
        </p:spPr>
        <p:txBody>
          <a:bodyPr wrap="none">
            <a:spAutoFit/>
          </a:bodyPr>
          <a:lstStyle/>
          <a:p>
            <a:r>
              <a:rPr lang="en-US" sz="1000" b="1">
                <a:latin typeface="Arial" charset="0"/>
              </a:rPr>
              <a:t>  5s              5p                                 4d</a:t>
            </a:r>
          </a:p>
        </p:txBody>
      </p:sp>
      <p:sp>
        <p:nvSpPr>
          <p:cNvPr id="185367" name="Text Box 23"/>
          <p:cNvSpPr txBox="1">
            <a:spLocks noChangeArrowheads="1"/>
          </p:cNvSpPr>
          <p:nvPr/>
        </p:nvSpPr>
        <p:spPr bwMode="auto">
          <a:xfrm>
            <a:off x="630238" y="533400"/>
            <a:ext cx="3910012" cy="244475"/>
          </a:xfrm>
          <a:prstGeom prst="rect">
            <a:avLst/>
          </a:prstGeom>
          <a:noFill/>
          <a:ln w="9525">
            <a:noFill/>
            <a:miter lim="800000"/>
            <a:headEnd/>
            <a:tailEnd/>
          </a:ln>
          <a:effectLst/>
        </p:spPr>
        <p:txBody>
          <a:bodyPr wrap="none">
            <a:spAutoFit/>
          </a:bodyPr>
          <a:lstStyle/>
          <a:p>
            <a:r>
              <a:rPr lang="en-US" sz="1000" b="1">
                <a:latin typeface="Arial" charset="0"/>
              </a:rPr>
              <a:t>6s               6p                                 5d                                           4f</a:t>
            </a:r>
          </a:p>
        </p:txBody>
      </p:sp>
      <p:sp>
        <p:nvSpPr>
          <p:cNvPr id="185368" name="Text Box 24"/>
          <p:cNvSpPr txBox="1">
            <a:spLocks noChangeArrowheads="1"/>
          </p:cNvSpPr>
          <p:nvPr/>
        </p:nvSpPr>
        <p:spPr bwMode="auto">
          <a:xfrm>
            <a:off x="2408238" y="6019800"/>
            <a:ext cx="798512" cy="244475"/>
          </a:xfrm>
          <a:prstGeom prst="rect">
            <a:avLst/>
          </a:prstGeom>
          <a:noFill/>
          <a:ln w="9525">
            <a:noFill/>
            <a:miter lim="800000"/>
            <a:headEnd/>
            <a:tailEnd/>
          </a:ln>
          <a:effectLst/>
        </p:spPr>
        <p:txBody>
          <a:bodyPr wrap="none">
            <a:spAutoFit/>
          </a:bodyPr>
          <a:lstStyle/>
          <a:p>
            <a:r>
              <a:rPr lang="en-US" sz="1000" b="1">
                <a:latin typeface="Arial" charset="0"/>
              </a:rPr>
              <a:t>NUCLEUS</a:t>
            </a:r>
          </a:p>
        </p:txBody>
      </p:sp>
      <p:sp>
        <p:nvSpPr>
          <p:cNvPr id="185369" name="Oval 25"/>
          <p:cNvSpPr>
            <a:spLocks noChangeAspect="1" noChangeArrowheads="1"/>
          </p:cNvSpPr>
          <p:nvPr/>
        </p:nvSpPr>
        <p:spPr bwMode="auto">
          <a:xfrm>
            <a:off x="5638800" y="16764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185370" name="Oval 26"/>
          <p:cNvSpPr>
            <a:spLocks noChangeAspect="1" noChangeArrowheads="1"/>
          </p:cNvSpPr>
          <p:nvPr/>
        </p:nvSpPr>
        <p:spPr bwMode="auto">
          <a:xfrm>
            <a:off x="5895975" y="19335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185371" name="Oval 27"/>
          <p:cNvSpPr>
            <a:spLocks noChangeAspect="1" noChangeArrowheads="1"/>
          </p:cNvSpPr>
          <p:nvPr/>
        </p:nvSpPr>
        <p:spPr bwMode="auto">
          <a:xfrm>
            <a:off x="6215063" y="22526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185372" name="Oval 28"/>
          <p:cNvSpPr>
            <a:spLocks noChangeAspect="1" noChangeArrowheads="1"/>
          </p:cNvSpPr>
          <p:nvPr/>
        </p:nvSpPr>
        <p:spPr bwMode="auto">
          <a:xfrm>
            <a:off x="6446838" y="24844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185373" name="Oval 29"/>
          <p:cNvSpPr>
            <a:spLocks noChangeAspect="1" noChangeArrowheads="1"/>
          </p:cNvSpPr>
          <p:nvPr/>
        </p:nvSpPr>
        <p:spPr bwMode="auto">
          <a:xfrm>
            <a:off x="6610350" y="26479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185374" name="Oval 30"/>
          <p:cNvSpPr>
            <a:spLocks noChangeAspect="1" noChangeArrowheads="1"/>
          </p:cNvSpPr>
          <p:nvPr/>
        </p:nvSpPr>
        <p:spPr bwMode="auto">
          <a:xfrm>
            <a:off x="6737350" y="27749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185375" name="Oval 31"/>
          <p:cNvSpPr>
            <a:spLocks noChangeAspect="1" noChangeArrowheads="1"/>
          </p:cNvSpPr>
          <p:nvPr/>
        </p:nvSpPr>
        <p:spPr bwMode="auto">
          <a:xfrm>
            <a:off x="6988175" y="30257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185376" name="Rectangle 32"/>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185378" name="Text Box 34"/>
          <p:cNvSpPr txBox="1">
            <a:spLocks noChangeArrowheads="1"/>
          </p:cNvSpPr>
          <p:nvPr/>
        </p:nvSpPr>
        <p:spPr bwMode="auto">
          <a:xfrm>
            <a:off x="7097713" y="31575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185379" name="Oval 35"/>
          <p:cNvSpPr>
            <a:spLocks noChangeAspect="1" noChangeArrowheads="1"/>
          </p:cNvSpPr>
          <p:nvPr/>
        </p:nvSpPr>
        <p:spPr bwMode="auto">
          <a:xfrm>
            <a:off x="762000" y="2620963"/>
            <a:ext cx="274638" cy="274637"/>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5380" name="Oval 36"/>
          <p:cNvSpPr>
            <a:spLocks noChangeAspect="1" noChangeArrowheads="1"/>
          </p:cNvSpPr>
          <p:nvPr/>
        </p:nvSpPr>
        <p:spPr bwMode="auto">
          <a:xfrm>
            <a:off x="762000" y="1828800"/>
            <a:ext cx="274638" cy="274638"/>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5381" name="Oval 37"/>
          <p:cNvSpPr>
            <a:spLocks noChangeAspect="1" noChangeArrowheads="1"/>
          </p:cNvSpPr>
          <p:nvPr/>
        </p:nvSpPr>
        <p:spPr bwMode="auto">
          <a:xfrm>
            <a:off x="792163" y="1020763"/>
            <a:ext cx="274637" cy="274637"/>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5382" name="Oval 38"/>
          <p:cNvSpPr>
            <a:spLocks noChangeAspect="1" noChangeArrowheads="1"/>
          </p:cNvSpPr>
          <p:nvPr/>
        </p:nvSpPr>
        <p:spPr bwMode="auto">
          <a:xfrm>
            <a:off x="1143000" y="2316163"/>
            <a:ext cx="274638"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383" name="Oval 39"/>
          <p:cNvSpPr>
            <a:spLocks noChangeAspect="1" noChangeArrowheads="1"/>
          </p:cNvSpPr>
          <p:nvPr/>
        </p:nvSpPr>
        <p:spPr bwMode="auto">
          <a:xfrm>
            <a:off x="1447800" y="2316163"/>
            <a:ext cx="274638"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384" name="Oval 40"/>
          <p:cNvSpPr>
            <a:spLocks noChangeAspect="1" noChangeArrowheads="1"/>
          </p:cNvSpPr>
          <p:nvPr/>
        </p:nvSpPr>
        <p:spPr bwMode="auto">
          <a:xfrm>
            <a:off x="1720850" y="2316163"/>
            <a:ext cx="274638"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385" name="Oval 41"/>
          <p:cNvSpPr>
            <a:spLocks noChangeAspect="1" noChangeArrowheads="1"/>
          </p:cNvSpPr>
          <p:nvPr/>
        </p:nvSpPr>
        <p:spPr bwMode="auto">
          <a:xfrm>
            <a:off x="1143000" y="1554163"/>
            <a:ext cx="274638"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386" name="Oval 42"/>
          <p:cNvSpPr>
            <a:spLocks noChangeAspect="1" noChangeArrowheads="1"/>
          </p:cNvSpPr>
          <p:nvPr/>
        </p:nvSpPr>
        <p:spPr bwMode="auto">
          <a:xfrm>
            <a:off x="1447800" y="1554163"/>
            <a:ext cx="274638"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387" name="Oval 43"/>
          <p:cNvSpPr>
            <a:spLocks noChangeAspect="1" noChangeArrowheads="1"/>
          </p:cNvSpPr>
          <p:nvPr/>
        </p:nvSpPr>
        <p:spPr bwMode="auto">
          <a:xfrm>
            <a:off x="1720850" y="1554163"/>
            <a:ext cx="274638"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388" name="Oval 44"/>
          <p:cNvSpPr>
            <a:spLocks noChangeAspect="1" noChangeArrowheads="1"/>
          </p:cNvSpPr>
          <p:nvPr/>
        </p:nvSpPr>
        <p:spPr bwMode="auto">
          <a:xfrm>
            <a:off x="1143000" y="715963"/>
            <a:ext cx="274638"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389" name="Oval 45"/>
          <p:cNvSpPr>
            <a:spLocks noChangeAspect="1" noChangeArrowheads="1"/>
          </p:cNvSpPr>
          <p:nvPr/>
        </p:nvSpPr>
        <p:spPr bwMode="auto">
          <a:xfrm>
            <a:off x="1447800" y="715963"/>
            <a:ext cx="274638"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390" name="Oval 46"/>
          <p:cNvSpPr>
            <a:spLocks noChangeAspect="1" noChangeArrowheads="1"/>
          </p:cNvSpPr>
          <p:nvPr/>
        </p:nvSpPr>
        <p:spPr bwMode="auto">
          <a:xfrm>
            <a:off x="1720850" y="715963"/>
            <a:ext cx="274638"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391" name="Oval 47"/>
          <p:cNvSpPr>
            <a:spLocks noChangeAspect="1" noChangeArrowheads="1"/>
          </p:cNvSpPr>
          <p:nvPr/>
        </p:nvSpPr>
        <p:spPr bwMode="auto">
          <a:xfrm>
            <a:off x="2332038" y="914400"/>
            <a:ext cx="274637" cy="274638"/>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392" name="Oval 48"/>
          <p:cNvSpPr>
            <a:spLocks noChangeAspect="1" noChangeArrowheads="1"/>
          </p:cNvSpPr>
          <p:nvPr/>
        </p:nvSpPr>
        <p:spPr bwMode="auto">
          <a:xfrm>
            <a:off x="2636838" y="914400"/>
            <a:ext cx="274637" cy="274638"/>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393" name="Oval 49"/>
          <p:cNvSpPr>
            <a:spLocks noChangeAspect="1" noChangeArrowheads="1"/>
          </p:cNvSpPr>
          <p:nvPr/>
        </p:nvSpPr>
        <p:spPr bwMode="auto">
          <a:xfrm>
            <a:off x="2941638" y="914400"/>
            <a:ext cx="274637" cy="274638"/>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394" name="Oval 50"/>
          <p:cNvSpPr>
            <a:spLocks noChangeAspect="1" noChangeArrowheads="1"/>
          </p:cNvSpPr>
          <p:nvPr/>
        </p:nvSpPr>
        <p:spPr bwMode="auto">
          <a:xfrm>
            <a:off x="2057400" y="914400"/>
            <a:ext cx="274638" cy="274638"/>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395" name="Oval 51"/>
          <p:cNvSpPr>
            <a:spLocks noChangeAspect="1" noChangeArrowheads="1"/>
          </p:cNvSpPr>
          <p:nvPr/>
        </p:nvSpPr>
        <p:spPr bwMode="auto">
          <a:xfrm>
            <a:off x="3246438" y="914400"/>
            <a:ext cx="274637" cy="274638"/>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396" name="Oval 52"/>
          <p:cNvSpPr>
            <a:spLocks noChangeAspect="1" noChangeArrowheads="1"/>
          </p:cNvSpPr>
          <p:nvPr/>
        </p:nvSpPr>
        <p:spPr bwMode="auto">
          <a:xfrm>
            <a:off x="2332038" y="2468563"/>
            <a:ext cx="274637" cy="274637"/>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397" name="Oval 53"/>
          <p:cNvSpPr>
            <a:spLocks noChangeAspect="1" noChangeArrowheads="1"/>
          </p:cNvSpPr>
          <p:nvPr/>
        </p:nvSpPr>
        <p:spPr bwMode="auto">
          <a:xfrm>
            <a:off x="2636838" y="2468563"/>
            <a:ext cx="274637" cy="274637"/>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398" name="Oval 54"/>
          <p:cNvSpPr>
            <a:spLocks noChangeAspect="1" noChangeArrowheads="1"/>
          </p:cNvSpPr>
          <p:nvPr/>
        </p:nvSpPr>
        <p:spPr bwMode="auto">
          <a:xfrm>
            <a:off x="2941638" y="2468563"/>
            <a:ext cx="274637" cy="274637"/>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399" name="Oval 55"/>
          <p:cNvSpPr>
            <a:spLocks noChangeAspect="1" noChangeArrowheads="1"/>
          </p:cNvSpPr>
          <p:nvPr/>
        </p:nvSpPr>
        <p:spPr bwMode="auto">
          <a:xfrm>
            <a:off x="2057400" y="2468563"/>
            <a:ext cx="274638" cy="274637"/>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400" name="Oval 56"/>
          <p:cNvSpPr>
            <a:spLocks noChangeAspect="1" noChangeArrowheads="1"/>
          </p:cNvSpPr>
          <p:nvPr/>
        </p:nvSpPr>
        <p:spPr bwMode="auto">
          <a:xfrm>
            <a:off x="3246438" y="2468563"/>
            <a:ext cx="274637" cy="274637"/>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401" name="Oval 57"/>
          <p:cNvSpPr>
            <a:spLocks noChangeAspect="1" noChangeArrowheads="1"/>
          </p:cNvSpPr>
          <p:nvPr/>
        </p:nvSpPr>
        <p:spPr bwMode="auto">
          <a:xfrm>
            <a:off x="2332038" y="1752600"/>
            <a:ext cx="274637" cy="274638"/>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402" name="Oval 58"/>
          <p:cNvSpPr>
            <a:spLocks noChangeAspect="1" noChangeArrowheads="1"/>
          </p:cNvSpPr>
          <p:nvPr/>
        </p:nvSpPr>
        <p:spPr bwMode="auto">
          <a:xfrm>
            <a:off x="2636838" y="1752600"/>
            <a:ext cx="274637" cy="274638"/>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403" name="Oval 59"/>
          <p:cNvSpPr>
            <a:spLocks noChangeAspect="1" noChangeArrowheads="1"/>
          </p:cNvSpPr>
          <p:nvPr/>
        </p:nvSpPr>
        <p:spPr bwMode="auto">
          <a:xfrm>
            <a:off x="2941638" y="1752600"/>
            <a:ext cx="274637" cy="274638"/>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404" name="Oval 60"/>
          <p:cNvSpPr>
            <a:spLocks noChangeAspect="1" noChangeArrowheads="1"/>
          </p:cNvSpPr>
          <p:nvPr/>
        </p:nvSpPr>
        <p:spPr bwMode="auto">
          <a:xfrm>
            <a:off x="2057400" y="1752600"/>
            <a:ext cx="274638" cy="274638"/>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405" name="Oval 61"/>
          <p:cNvSpPr>
            <a:spLocks noChangeAspect="1" noChangeArrowheads="1"/>
          </p:cNvSpPr>
          <p:nvPr/>
        </p:nvSpPr>
        <p:spPr bwMode="auto">
          <a:xfrm>
            <a:off x="3246438" y="1752600"/>
            <a:ext cx="274637" cy="274638"/>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5406" name="Oval 62"/>
          <p:cNvSpPr>
            <a:spLocks noChangeArrowheads="1"/>
          </p:cNvSpPr>
          <p:nvPr/>
        </p:nvSpPr>
        <p:spPr bwMode="auto">
          <a:xfrm>
            <a:off x="7086600" y="2743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85407" name="Oval 63"/>
          <p:cNvSpPr>
            <a:spLocks noChangeArrowheads="1"/>
          </p:cNvSpPr>
          <p:nvPr/>
        </p:nvSpPr>
        <p:spPr bwMode="auto">
          <a:xfrm>
            <a:off x="6934200" y="36576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85408" name="Oval 64"/>
          <p:cNvSpPr>
            <a:spLocks noChangeArrowheads="1"/>
          </p:cNvSpPr>
          <p:nvPr/>
        </p:nvSpPr>
        <p:spPr bwMode="auto">
          <a:xfrm>
            <a:off x="6934200" y="32766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85409" name="Oval 65"/>
          <p:cNvSpPr>
            <a:spLocks noChangeArrowheads="1"/>
          </p:cNvSpPr>
          <p:nvPr/>
        </p:nvSpPr>
        <p:spPr bwMode="auto">
          <a:xfrm>
            <a:off x="7467600" y="3200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85410" name="Oval 66"/>
          <p:cNvSpPr>
            <a:spLocks noChangeArrowheads="1"/>
          </p:cNvSpPr>
          <p:nvPr/>
        </p:nvSpPr>
        <p:spPr bwMode="auto">
          <a:xfrm>
            <a:off x="6705600" y="3048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85411" name="Text Box 67"/>
          <p:cNvSpPr txBox="1">
            <a:spLocks noChangeArrowheads="1"/>
          </p:cNvSpPr>
          <p:nvPr/>
        </p:nvSpPr>
        <p:spPr bwMode="auto">
          <a:xfrm>
            <a:off x="6324600" y="5983288"/>
            <a:ext cx="2073275"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N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3</a:t>
            </a:r>
          </a:p>
        </p:txBody>
      </p:sp>
      <p:sp>
        <p:nvSpPr>
          <p:cNvPr id="185412" name="Oval 68"/>
          <p:cNvSpPr>
            <a:spLocks noChangeAspect="1" noChangeArrowheads="1"/>
          </p:cNvSpPr>
          <p:nvPr/>
        </p:nvSpPr>
        <p:spPr bwMode="auto">
          <a:xfrm>
            <a:off x="762000" y="5668963"/>
            <a:ext cx="274638" cy="274637"/>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5413" name="AutoShape 69"/>
          <p:cNvSpPr>
            <a:spLocks noChangeArrowheads="1"/>
          </p:cNvSpPr>
          <p:nvPr/>
        </p:nvSpPr>
        <p:spPr bwMode="auto">
          <a:xfrm>
            <a:off x="838200" y="5745163"/>
            <a:ext cx="76200" cy="152400"/>
          </a:xfrm>
          <a:prstGeom prst="upArrow">
            <a:avLst>
              <a:gd name="adj1" fmla="val 50000"/>
              <a:gd name="adj2" fmla="val 50000"/>
            </a:avLst>
          </a:prstGeom>
          <a:solidFill>
            <a:schemeClr val="accent2"/>
          </a:solidFill>
          <a:ln w="12700">
            <a:solidFill>
              <a:srgbClr val="000080"/>
            </a:solidFill>
            <a:miter lim="800000"/>
            <a:headEnd/>
            <a:tailEnd/>
          </a:ln>
          <a:effectLst/>
        </p:spPr>
        <p:txBody>
          <a:bodyPr wrap="none" anchor="ctr"/>
          <a:lstStyle/>
          <a:p>
            <a:endParaRPr lang="en-IE"/>
          </a:p>
        </p:txBody>
      </p:sp>
      <p:sp>
        <p:nvSpPr>
          <p:cNvPr id="185414" name="AutoShape 70"/>
          <p:cNvSpPr>
            <a:spLocks noChangeArrowheads="1"/>
          </p:cNvSpPr>
          <p:nvPr/>
        </p:nvSpPr>
        <p:spPr bwMode="auto">
          <a:xfrm rot="-10800000">
            <a:off x="914400" y="5745163"/>
            <a:ext cx="76200" cy="152400"/>
          </a:xfrm>
          <a:prstGeom prst="upArrow">
            <a:avLst>
              <a:gd name="adj1" fmla="val 50000"/>
              <a:gd name="adj2" fmla="val 50000"/>
            </a:avLst>
          </a:prstGeom>
          <a:solidFill>
            <a:srgbClr val="FF0000"/>
          </a:solidFill>
          <a:ln w="12700">
            <a:solidFill>
              <a:srgbClr val="FF0000"/>
            </a:solidFill>
            <a:miter lim="800000"/>
            <a:headEnd/>
            <a:tailEnd/>
          </a:ln>
          <a:effectLst/>
        </p:spPr>
        <p:txBody>
          <a:bodyPr rot="10800000" wrap="none" anchor="ctr"/>
          <a:lstStyle/>
          <a:p>
            <a:pPr algn="ctr"/>
            <a:endParaRPr lang="en-US">
              <a:solidFill>
                <a:srgbClr val="FF0000"/>
              </a:solidFill>
            </a:endParaRPr>
          </a:p>
        </p:txBody>
      </p:sp>
      <p:sp>
        <p:nvSpPr>
          <p:cNvPr id="185415" name="Oval 71"/>
          <p:cNvSpPr>
            <a:spLocks noChangeAspect="1" noChangeArrowheads="1"/>
          </p:cNvSpPr>
          <p:nvPr/>
        </p:nvSpPr>
        <p:spPr bwMode="auto">
          <a:xfrm>
            <a:off x="762000" y="4572000"/>
            <a:ext cx="274638" cy="274638"/>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5416" name="AutoShape 72"/>
          <p:cNvSpPr>
            <a:spLocks noChangeArrowheads="1"/>
          </p:cNvSpPr>
          <p:nvPr/>
        </p:nvSpPr>
        <p:spPr bwMode="auto">
          <a:xfrm>
            <a:off x="838200" y="4648200"/>
            <a:ext cx="76200" cy="152400"/>
          </a:xfrm>
          <a:prstGeom prst="upArrow">
            <a:avLst>
              <a:gd name="adj1" fmla="val 50000"/>
              <a:gd name="adj2" fmla="val 50000"/>
            </a:avLst>
          </a:prstGeom>
          <a:solidFill>
            <a:schemeClr val="accent2"/>
          </a:solidFill>
          <a:ln w="12700">
            <a:solidFill>
              <a:srgbClr val="000080"/>
            </a:solidFill>
            <a:miter lim="800000"/>
            <a:headEnd/>
            <a:tailEnd/>
          </a:ln>
          <a:effectLst/>
        </p:spPr>
        <p:txBody>
          <a:bodyPr wrap="none" anchor="ctr"/>
          <a:lstStyle/>
          <a:p>
            <a:endParaRPr lang="en-IE"/>
          </a:p>
        </p:txBody>
      </p:sp>
      <p:sp>
        <p:nvSpPr>
          <p:cNvPr id="185417" name="AutoShape 73"/>
          <p:cNvSpPr>
            <a:spLocks noChangeArrowheads="1"/>
          </p:cNvSpPr>
          <p:nvPr/>
        </p:nvSpPr>
        <p:spPr bwMode="auto">
          <a:xfrm rot="-10800000">
            <a:off x="914400" y="4648200"/>
            <a:ext cx="76200" cy="152400"/>
          </a:xfrm>
          <a:prstGeom prst="upArrow">
            <a:avLst>
              <a:gd name="adj1" fmla="val 50000"/>
              <a:gd name="adj2" fmla="val 50000"/>
            </a:avLst>
          </a:prstGeom>
          <a:solidFill>
            <a:srgbClr val="FF0000"/>
          </a:solidFill>
          <a:ln w="12700">
            <a:solidFill>
              <a:srgbClr val="FF0000"/>
            </a:solidFill>
            <a:miter lim="800000"/>
            <a:headEnd/>
            <a:tailEnd/>
          </a:ln>
          <a:effectLst/>
        </p:spPr>
        <p:txBody>
          <a:bodyPr rot="10800000" wrap="none" anchor="ctr"/>
          <a:lstStyle/>
          <a:p>
            <a:pPr algn="ctr"/>
            <a:endParaRPr lang="en-US">
              <a:solidFill>
                <a:srgbClr val="FF0000"/>
              </a:solidFill>
            </a:endParaRPr>
          </a:p>
        </p:txBody>
      </p:sp>
      <p:sp>
        <p:nvSpPr>
          <p:cNvPr id="185418" name="Text Box 74"/>
          <p:cNvSpPr txBox="1">
            <a:spLocks noChangeArrowheads="1"/>
          </p:cNvSpPr>
          <p:nvPr/>
        </p:nvSpPr>
        <p:spPr bwMode="auto">
          <a:xfrm>
            <a:off x="6553200" y="1050925"/>
            <a:ext cx="1482725" cy="396875"/>
          </a:xfrm>
          <a:prstGeom prst="rect">
            <a:avLst/>
          </a:prstGeom>
          <a:noFill/>
          <a:ln w="9525">
            <a:noFill/>
            <a:miter lim="800000"/>
            <a:headEnd/>
            <a:tailEnd/>
          </a:ln>
          <a:effectLst/>
        </p:spPr>
        <p:txBody>
          <a:bodyPr wrap="none">
            <a:spAutoFit/>
          </a:bodyPr>
          <a:lstStyle/>
          <a:p>
            <a:r>
              <a:rPr lang="en-US" sz="2000">
                <a:latin typeface="Arial" charset="0"/>
              </a:rPr>
              <a:t>Bohr Model</a:t>
            </a:r>
          </a:p>
        </p:txBody>
      </p:sp>
      <p:sp>
        <p:nvSpPr>
          <p:cNvPr id="185419" name="Text Box 75"/>
          <p:cNvSpPr txBox="1">
            <a:spLocks noChangeArrowheads="1"/>
          </p:cNvSpPr>
          <p:nvPr/>
        </p:nvSpPr>
        <p:spPr bwMode="auto">
          <a:xfrm>
            <a:off x="6629400" y="344488"/>
            <a:ext cx="1338263"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Nitrogen</a:t>
            </a:r>
          </a:p>
        </p:txBody>
      </p:sp>
      <p:sp>
        <p:nvSpPr>
          <p:cNvPr id="185420" name="Oval 76"/>
          <p:cNvSpPr>
            <a:spLocks noChangeArrowheads="1"/>
          </p:cNvSpPr>
          <p:nvPr/>
        </p:nvSpPr>
        <p:spPr bwMode="auto">
          <a:xfrm>
            <a:off x="7620000" y="3581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85421" name="Oval 77"/>
          <p:cNvSpPr>
            <a:spLocks noChangeArrowheads="1"/>
          </p:cNvSpPr>
          <p:nvPr/>
        </p:nvSpPr>
        <p:spPr bwMode="auto">
          <a:xfrm>
            <a:off x="7467600" y="2819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85422" name="Oval 78"/>
          <p:cNvSpPr>
            <a:spLocks noChangeAspect="1" noChangeArrowheads="1"/>
          </p:cNvSpPr>
          <p:nvPr/>
        </p:nvSpPr>
        <p:spPr bwMode="auto">
          <a:xfrm>
            <a:off x="1143000" y="4267200"/>
            <a:ext cx="274638" cy="274638"/>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423" name="AutoShape 79"/>
          <p:cNvSpPr>
            <a:spLocks noChangeArrowheads="1"/>
          </p:cNvSpPr>
          <p:nvPr/>
        </p:nvSpPr>
        <p:spPr bwMode="auto">
          <a:xfrm>
            <a:off x="1219200" y="4343400"/>
            <a:ext cx="76200" cy="152400"/>
          </a:xfrm>
          <a:prstGeom prst="upArrow">
            <a:avLst>
              <a:gd name="adj1" fmla="val 50000"/>
              <a:gd name="adj2" fmla="val 50000"/>
            </a:avLst>
          </a:prstGeom>
          <a:solidFill>
            <a:schemeClr val="accent2"/>
          </a:solidFill>
          <a:ln w="12700">
            <a:solidFill>
              <a:srgbClr val="000080"/>
            </a:solidFill>
            <a:miter lim="800000"/>
            <a:headEnd/>
            <a:tailEnd/>
          </a:ln>
          <a:effectLst/>
        </p:spPr>
        <p:txBody>
          <a:bodyPr wrap="none" anchor="ctr"/>
          <a:lstStyle/>
          <a:p>
            <a:endParaRPr lang="en-IE"/>
          </a:p>
        </p:txBody>
      </p:sp>
      <p:sp>
        <p:nvSpPr>
          <p:cNvPr id="185424" name="Oval 80"/>
          <p:cNvSpPr>
            <a:spLocks noChangeAspect="1" noChangeArrowheads="1"/>
          </p:cNvSpPr>
          <p:nvPr/>
        </p:nvSpPr>
        <p:spPr bwMode="auto">
          <a:xfrm>
            <a:off x="1417638" y="4267200"/>
            <a:ext cx="274637" cy="274638"/>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425" name="AutoShape 81"/>
          <p:cNvSpPr>
            <a:spLocks noChangeArrowheads="1"/>
          </p:cNvSpPr>
          <p:nvPr/>
        </p:nvSpPr>
        <p:spPr bwMode="auto">
          <a:xfrm>
            <a:off x="1493838" y="4343400"/>
            <a:ext cx="76200" cy="152400"/>
          </a:xfrm>
          <a:prstGeom prst="upArrow">
            <a:avLst>
              <a:gd name="adj1" fmla="val 50000"/>
              <a:gd name="adj2" fmla="val 50000"/>
            </a:avLst>
          </a:prstGeom>
          <a:solidFill>
            <a:schemeClr val="accent2"/>
          </a:solidFill>
          <a:ln w="12700">
            <a:solidFill>
              <a:srgbClr val="000080"/>
            </a:solidFill>
            <a:miter lim="800000"/>
            <a:headEnd/>
            <a:tailEnd/>
          </a:ln>
          <a:effectLst/>
        </p:spPr>
        <p:txBody>
          <a:bodyPr wrap="none" anchor="ctr"/>
          <a:lstStyle/>
          <a:p>
            <a:endParaRPr lang="en-IE"/>
          </a:p>
        </p:txBody>
      </p:sp>
      <p:sp>
        <p:nvSpPr>
          <p:cNvPr id="185426" name="Oval 82"/>
          <p:cNvSpPr>
            <a:spLocks noChangeAspect="1" noChangeArrowheads="1"/>
          </p:cNvSpPr>
          <p:nvPr/>
        </p:nvSpPr>
        <p:spPr bwMode="auto">
          <a:xfrm>
            <a:off x="1722438" y="4267200"/>
            <a:ext cx="274637" cy="274638"/>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427" name="AutoShape 83"/>
          <p:cNvSpPr>
            <a:spLocks noChangeArrowheads="1"/>
          </p:cNvSpPr>
          <p:nvPr/>
        </p:nvSpPr>
        <p:spPr bwMode="auto">
          <a:xfrm>
            <a:off x="1798638" y="4343400"/>
            <a:ext cx="76200" cy="152400"/>
          </a:xfrm>
          <a:prstGeom prst="upArrow">
            <a:avLst>
              <a:gd name="adj1" fmla="val 50000"/>
              <a:gd name="adj2" fmla="val 50000"/>
            </a:avLst>
          </a:prstGeom>
          <a:solidFill>
            <a:schemeClr val="accent2"/>
          </a:solidFill>
          <a:ln w="12700">
            <a:solidFill>
              <a:srgbClr val="000080"/>
            </a:solidFill>
            <a:miter lim="800000"/>
            <a:headEnd/>
            <a:tailEnd/>
          </a:ln>
          <a:effectLst/>
        </p:spPr>
        <p:txBody>
          <a:bodyPr wrap="none" anchor="ctr"/>
          <a:lstStyle/>
          <a:p>
            <a:endParaRPr lang="en-IE"/>
          </a:p>
        </p:txBody>
      </p:sp>
      <p:sp>
        <p:nvSpPr>
          <p:cNvPr id="185428" name="Oval 84"/>
          <p:cNvSpPr>
            <a:spLocks noChangeAspect="1" noChangeArrowheads="1"/>
          </p:cNvSpPr>
          <p:nvPr/>
        </p:nvSpPr>
        <p:spPr bwMode="auto">
          <a:xfrm>
            <a:off x="1143000" y="3230563"/>
            <a:ext cx="274638"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429" name="Oval 85"/>
          <p:cNvSpPr>
            <a:spLocks noChangeAspect="1" noChangeArrowheads="1"/>
          </p:cNvSpPr>
          <p:nvPr/>
        </p:nvSpPr>
        <p:spPr bwMode="auto">
          <a:xfrm>
            <a:off x="1417638" y="3230563"/>
            <a:ext cx="274637"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430" name="Oval 86"/>
          <p:cNvSpPr>
            <a:spLocks noChangeAspect="1" noChangeArrowheads="1"/>
          </p:cNvSpPr>
          <p:nvPr/>
        </p:nvSpPr>
        <p:spPr bwMode="auto">
          <a:xfrm>
            <a:off x="1722438" y="3230563"/>
            <a:ext cx="274637" cy="274637"/>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5431" name="Oval 87"/>
          <p:cNvSpPr>
            <a:spLocks noChangeAspect="1" noChangeArrowheads="1"/>
          </p:cNvSpPr>
          <p:nvPr/>
        </p:nvSpPr>
        <p:spPr bwMode="auto">
          <a:xfrm>
            <a:off x="762000" y="3611563"/>
            <a:ext cx="274638" cy="274637"/>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5432" name="AutoShape 88"/>
          <p:cNvSpPr>
            <a:spLocks noChangeArrowheads="1"/>
          </p:cNvSpPr>
          <p:nvPr/>
        </p:nvSpPr>
        <p:spPr bwMode="auto">
          <a:xfrm>
            <a:off x="2209800" y="3505200"/>
            <a:ext cx="1752600" cy="609600"/>
          </a:xfrm>
          <a:prstGeom prst="wedgeRectCallout">
            <a:avLst>
              <a:gd name="adj1" fmla="val -67755"/>
              <a:gd name="adj2" fmla="val 89065"/>
            </a:avLst>
          </a:prstGeom>
          <a:solidFill>
            <a:schemeClr val="bg1"/>
          </a:solidFill>
          <a:ln w="12700">
            <a:solidFill>
              <a:srgbClr val="000080"/>
            </a:solidFill>
            <a:miter lim="800000"/>
            <a:headEnd/>
            <a:tailEnd/>
          </a:ln>
          <a:effectLst/>
        </p:spPr>
        <p:txBody>
          <a:bodyPr anchor="ctr"/>
          <a:lstStyle/>
          <a:p>
            <a:pPr algn="ctr"/>
            <a:endParaRPr lang="en-US"/>
          </a:p>
        </p:txBody>
      </p:sp>
      <p:sp>
        <p:nvSpPr>
          <p:cNvPr id="185433" name="Text Box 89"/>
          <p:cNvSpPr txBox="1">
            <a:spLocks noChangeArrowheads="1"/>
          </p:cNvSpPr>
          <p:nvPr/>
        </p:nvSpPr>
        <p:spPr bwMode="auto">
          <a:xfrm>
            <a:off x="2133600" y="3505200"/>
            <a:ext cx="1925638" cy="639763"/>
          </a:xfrm>
          <a:prstGeom prst="rect">
            <a:avLst/>
          </a:prstGeom>
          <a:noFill/>
          <a:ln w="12700">
            <a:noFill/>
            <a:miter lim="800000"/>
            <a:headEnd/>
            <a:tailEnd/>
          </a:ln>
          <a:effectLst/>
        </p:spPr>
        <p:txBody>
          <a:bodyPr>
            <a:spAutoFit/>
          </a:bodyPr>
          <a:lstStyle/>
          <a:p>
            <a:pPr algn="ctr"/>
            <a:r>
              <a:rPr lang="en-US" sz="1200" b="1" i="1">
                <a:latin typeface="Arial" charset="0"/>
              </a:rPr>
              <a:t>Hund’s Rule</a:t>
            </a:r>
            <a:r>
              <a:rPr lang="en-US" sz="1200">
                <a:latin typeface="Arial" charset="0"/>
              </a:rPr>
              <a:t> “maximum</a:t>
            </a:r>
          </a:p>
          <a:p>
            <a:pPr algn="ctr"/>
            <a:r>
              <a:rPr lang="en-US" sz="1200">
                <a:latin typeface="Arial" charset="0"/>
              </a:rPr>
              <a:t> number of unpaired orbitals”.</a:t>
            </a:r>
          </a:p>
        </p:txBody>
      </p:sp>
      <p:sp>
        <p:nvSpPr>
          <p:cNvPr id="185435" name="AutoShape 91">
            <a:hlinkClick r:id="" action="ppaction://noaction" highlightClick="1"/>
            <a:hlinkHover r:id="rId2"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0"/>
                                  </p:stCondLst>
                                  <p:childTnLst>
                                    <p:set>
                                      <p:cBhvr>
                                        <p:cTn id="6" dur="1" fill="hold">
                                          <p:stCondLst>
                                            <p:cond delay="499"/>
                                          </p:stCondLst>
                                        </p:cTn>
                                        <p:tgtEl>
                                          <p:spTgt spid="185432"/>
                                        </p:tgtEl>
                                        <p:attrNameLst>
                                          <p:attrName>style.visibility</p:attrName>
                                        </p:attrNameLst>
                                      </p:cBhvr>
                                      <p:to>
                                        <p:strVal val="visible"/>
                                      </p:to>
                                    </p:set>
                                  </p:childTnLst>
                                </p:cTn>
                              </p:par>
                            </p:childTnLst>
                          </p:cTn>
                        </p:par>
                        <p:par>
                          <p:cTn id="7" fill="hold">
                            <p:stCondLst>
                              <p:cond delay="5500"/>
                            </p:stCondLst>
                            <p:childTnLst>
                              <p:par>
                                <p:cTn id="8" presetID="9" presetClass="entr" presetSubtype="0" fill="hold" grpId="0" nodeType="afterEffect">
                                  <p:stCondLst>
                                    <p:cond delay="1000"/>
                                  </p:stCondLst>
                                  <p:childTnLst>
                                    <p:set>
                                      <p:cBhvr>
                                        <p:cTn id="9" dur="1" fill="hold">
                                          <p:stCondLst>
                                            <p:cond delay="0"/>
                                          </p:stCondLst>
                                        </p:cTn>
                                        <p:tgtEl>
                                          <p:spTgt spid="185433"/>
                                        </p:tgtEl>
                                        <p:attrNameLst>
                                          <p:attrName>style.visibility</p:attrName>
                                        </p:attrNameLst>
                                      </p:cBhvr>
                                      <p:to>
                                        <p:strVal val="visible"/>
                                      </p:to>
                                    </p:set>
                                    <p:animEffect transition="in" filter="dissolve">
                                      <p:cBhvr>
                                        <p:cTn id="10" dur="500"/>
                                        <p:tgtEl>
                                          <p:spTgt spid="185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32" grpId="0" animBg="1" autoUpdateAnimBg="0"/>
      <p:bldP spid="185433"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28600" y="152400"/>
            <a:ext cx="7772400" cy="762000"/>
          </a:xfrm>
        </p:spPr>
        <p:txBody>
          <a:bodyPr/>
          <a:lstStyle/>
          <a:p>
            <a:r>
              <a:rPr lang="en-US" sz="3600"/>
              <a:t>Electron Filling in Periodic Table</a:t>
            </a:r>
          </a:p>
        </p:txBody>
      </p:sp>
      <p:sp>
        <p:nvSpPr>
          <p:cNvPr id="186371" name="Rectangle 3"/>
          <p:cNvSpPr>
            <a:spLocks noChangeArrowheads="1"/>
          </p:cNvSpPr>
          <p:nvPr/>
        </p:nvSpPr>
        <p:spPr bwMode="auto">
          <a:xfrm>
            <a:off x="1295400" y="1981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186372" name="Rectangle 4"/>
          <p:cNvSpPr>
            <a:spLocks noChangeArrowheads="1"/>
          </p:cNvSpPr>
          <p:nvPr/>
        </p:nvSpPr>
        <p:spPr bwMode="auto">
          <a:xfrm>
            <a:off x="7772400" y="1143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186373" name="Rectangle 5"/>
          <p:cNvSpPr>
            <a:spLocks noChangeArrowheads="1"/>
          </p:cNvSpPr>
          <p:nvPr/>
        </p:nvSpPr>
        <p:spPr bwMode="auto">
          <a:xfrm>
            <a:off x="6248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74" name="Rectangle 6"/>
          <p:cNvSpPr>
            <a:spLocks noChangeArrowheads="1"/>
          </p:cNvSpPr>
          <p:nvPr/>
        </p:nvSpPr>
        <p:spPr bwMode="auto">
          <a:xfrm>
            <a:off x="6629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75" name="Rectangle 7"/>
          <p:cNvSpPr>
            <a:spLocks noChangeArrowheads="1"/>
          </p:cNvSpPr>
          <p:nvPr/>
        </p:nvSpPr>
        <p:spPr bwMode="auto">
          <a:xfrm>
            <a:off x="7010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76" name="Rectangle 8"/>
          <p:cNvSpPr>
            <a:spLocks noChangeArrowheads="1"/>
          </p:cNvSpPr>
          <p:nvPr/>
        </p:nvSpPr>
        <p:spPr bwMode="auto">
          <a:xfrm>
            <a:off x="7391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77" name="Rectangle 9"/>
          <p:cNvSpPr>
            <a:spLocks noChangeArrowheads="1"/>
          </p:cNvSpPr>
          <p:nvPr/>
        </p:nvSpPr>
        <p:spPr bwMode="auto">
          <a:xfrm>
            <a:off x="7772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78" name="Rectangle 10"/>
          <p:cNvSpPr>
            <a:spLocks noChangeArrowheads="1"/>
          </p:cNvSpPr>
          <p:nvPr/>
        </p:nvSpPr>
        <p:spPr bwMode="auto">
          <a:xfrm>
            <a:off x="1295400" y="25146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186379" name="Rectangle 11"/>
          <p:cNvSpPr>
            <a:spLocks noChangeArrowheads="1"/>
          </p:cNvSpPr>
          <p:nvPr/>
        </p:nvSpPr>
        <p:spPr bwMode="auto">
          <a:xfrm>
            <a:off x="5867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80" name="Rectangle 12"/>
          <p:cNvSpPr>
            <a:spLocks noChangeArrowheads="1"/>
          </p:cNvSpPr>
          <p:nvPr/>
        </p:nvSpPr>
        <p:spPr bwMode="auto">
          <a:xfrm>
            <a:off x="1676400" y="1981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186381" name="Rectangle 13"/>
          <p:cNvSpPr>
            <a:spLocks noChangeArrowheads="1"/>
          </p:cNvSpPr>
          <p:nvPr/>
        </p:nvSpPr>
        <p:spPr bwMode="auto">
          <a:xfrm>
            <a:off x="1295400" y="1447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186382" name="Rectangle 14"/>
          <p:cNvSpPr>
            <a:spLocks noChangeArrowheads="1"/>
          </p:cNvSpPr>
          <p:nvPr/>
        </p:nvSpPr>
        <p:spPr bwMode="auto">
          <a:xfrm>
            <a:off x="5867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83" name="Rectangle 15"/>
          <p:cNvSpPr>
            <a:spLocks noChangeArrowheads="1"/>
          </p:cNvSpPr>
          <p:nvPr/>
        </p:nvSpPr>
        <p:spPr bwMode="auto">
          <a:xfrm>
            <a:off x="6248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84" name="Rectangle 16"/>
          <p:cNvSpPr>
            <a:spLocks noChangeArrowheads="1"/>
          </p:cNvSpPr>
          <p:nvPr/>
        </p:nvSpPr>
        <p:spPr bwMode="auto">
          <a:xfrm>
            <a:off x="6629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85" name="Rectangle 17"/>
          <p:cNvSpPr>
            <a:spLocks noChangeArrowheads="1"/>
          </p:cNvSpPr>
          <p:nvPr/>
        </p:nvSpPr>
        <p:spPr bwMode="auto">
          <a:xfrm>
            <a:off x="7010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86" name="Rectangle 18"/>
          <p:cNvSpPr>
            <a:spLocks noChangeArrowheads="1"/>
          </p:cNvSpPr>
          <p:nvPr/>
        </p:nvSpPr>
        <p:spPr bwMode="auto">
          <a:xfrm>
            <a:off x="7391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87" name="Rectangle 19"/>
          <p:cNvSpPr>
            <a:spLocks noChangeArrowheads="1"/>
          </p:cNvSpPr>
          <p:nvPr/>
        </p:nvSpPr>
        <p:spPr bwMode="auto">
          <a:xfrm>
            <a:off x="7772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186388" name="Rectangle 20"/>
          <p:cNvSpPr>
            <a:spLocks noChangeArrowheads="1"/>
          </p:cNvSpPr>
          <p:nvPr/>
        </p:nvSpPr>
        <p:spPr bwMode="auto">
          <a:xfrm>
            <a:off x="1295400" y="3048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000">
                <a:latin typeface="Arial" charset="0"/>
              </a:rPr>
              <a:t>K</a:t>
            </a:r>
          </a:p>
          <a:p>
            <a:pPr algn="ctr"/>
            <a:r>
              <a:rPr lang="en-US" sz="1000">
                <a:latin typeface="Arial" charset="0"/>
              </a:rPr>
              <a:t>4</a:t>
            </a:r>
            <a:r>
              <a:rPr lang="en-US" sz="1000" i="1">
                <a:latin typeface="Arial" charset="0"/>
              </a:rPr>
              <a:t>s</a:t>
            </a:r>
            <a:r>
              <a:rPr lang="en-US" sz="1000" baseline="30000">
                <a:latin typeface="Arial" charset="0"/>
              </a:rPr>
              <a:t>1</a:t>
            </a:r>
          </a:p>
        </p:txBody>
      </p:sp>
      <p:sp>
        <p:nvSpPr>
          <p:cNvPr id="186389" name="Rectangle 21"/>
          <p:cNvSpPr>
            <a:spLocks noChangeArrowheads="1"/>
          </p:cNvSpPr>
          <p:nvPr/>
        </p:nvSpPr>
        <p:spPr bwMode="auto">
          <a:xfrm>
            <a:off x="1676400" y="3048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000">
                <a:latin typeface="Arial" charset="0"/>
              </a:rPr>
              <a:t>Ca</a:t>
            </a:r>
          </a:p>
          <a:p>
            <a:pPr algn="ctr"/>
            <a:r>
              <a:rPr lang="en-US" sz="1000">
                <a:latin typeface="Arial" charset="0"/>
              </a:rPr>
              <a:t>4</a:t>
            </a:r>
            <a:r>
              <a:rPr lang="en-US" sz="1000" i="1">
                <a:latin typeface="Arial" charset="0"/>
              </a:rPr>
              <a:t>s</a:t>
            </a:r>
            <a:r>
              <a:rPr lang="en-US" sz="1000" baseline="30000">
                <a:latin typeface="Arial" charset="0"/>
              </a:rPr>
              <a:t>2</a:t>
            </a:r>
          </a:p>
        </p:txBody>
      </p:sp>
      <p:sp>
        <p:nvSpPr>
          <p:cNvPr id="186390" name="Rectangle 22"/>
          <p:cNvSpPr>
            <a:spLocks noChangeArrowheads="1"/>
          </p:cNvSpPr>
          <p:nvPr/>
        </p:nvSpPr>
        <p:spPr bwMode="auto">
          <a:xfrm>
            <a:off x="2057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Sc</a:t>
            </a:r>
          </a:p>
          <a:p>
            <a:pPr algn="ctr"/>
            <a:r>
              <a:rPr lang="en-US" sz="1000">
                <a:latin typeface="Arial" charset="0"/>
              </a:rPr>
              <a:t>3</a:t>
            </a:r>
            <a:r>
              <a:rPr lang="en-US" sz="1000" i="1">
                <a:latin typeface="Arial" charset="0"/>
              </a:rPr>
              <a:t>d</a:t>
            </a:r>
            <a:r>
              <a:rPr lang="en-US" sz="1000" baseline="30000">
                <a:latin typeface="Arial" charset="0"/>
              </a:rPr>
              <a:t>1</a:t>
            </a:r>
          </a:p>
        </p:txBody>
      </p:sp>
      <p:sp>
        <p:nvSpPr>
          <p:cNvPr id="186391" name="Rectangle 23"/>
          <p:cNvSpPr>
            <a:spLocks noChangeArrowheads="1"/>
          </p:cNvSpPr>
          <p:nvPr/>
        </p:nvSpPr>
        <p:spPr bwMode="auto">
          <a:xfrm>
            <a:off x="2438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Ti</a:t>
            </a:r>
          </a:p>
          <a:p>
            <a:pPr algn="ctr"/>
            <a:r>
              <a:rPr lang="en-US" sz="1000">
                <a:latin typeface="Arial" charset="0"/>
              </a:rPr>
              <a:t>3</a:t>
            </a:r>
            <a:r>
              <a:rPr lang="en-US" sz="1000" i="1">
                <a:latin typeface="Arial" charset="0"/>
              </a:rPr>
              <a:t>d</a:t>
            </a:r>
            <a:r>
              <a:rPr lang="en-US" sz="1000" baseline="30000">
                <a:latin typeface="Arial" charset="0"/>
              </a:rPr>
              <a:t>2</a:t>
            </a:r>
          </a:p>
        </p:txBody>
      </p:sp>
      <p:sp>
        <p:nvSpPr>
          <p:cNvPr id="186392" name="Rectangle 24"/>
          <p:cNvSpPr>
            <a:spLocks noChangeArrowheads="1"/>
          </p:cNvSpPr>
          <p:nvPr/>
        </p:nvSpPr>
        <p:spPr bwMode="auto">
          <a:xfrm>
            <a:off x="2819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V</a:t>
            </a:r>
          </a:p>
          <a:p>
            <a:pPr algn="ctr"/>
            <a:r>
              <a:rPr lang="en-US" sz="1000">
                <a:latin typeface="Arial" charset="0"/>
              </a:rPr>
              <a:t>3</a:t>
            </a:r>
            <a:r>
              <a:rPr lang="en-US" sz="1000" i="1">
                <a:latin typeface="Arial" charset="0"/>
              </a:rPr>
              <a:t>d</a:t>
            </a:r>
            <a:r>
              <a:rPr lang="en-US" sz="1000" baseline="30000">
                <a:latin typeface="Arial" charset="0"/>
              </a:rPr>
              <a:t>3</a:t>
            </a:r>
          </a:p>
        </p:txBody>
      </p:sp>
      <p:sp>
        <p:nvSpPr>
          <p:cNvPr id="186393" name="Rectangle 25"/>
          <p:cNvSpPr>
            <a:spLocks noChangeArrowheads="1"/>
          </p:cNvSpPr>
          <p:nvPr/>
        </p:nvSpPr>
        <p:spPr bwMode="auto">
          <a:xfrm>
            <a:off x="3581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Mn</a:t>
            </a:r>
          </a:p>
          <a:p>
            <a:pPr algn="ctr"/>
            <a:r>
              <a:rPr lang="en-US" sz="1000">
                <a:latin typeface="Arial" charset="0"/>
              </a:rPr>
              <a:t>3</a:t>
            </a:r>
            <a:r>
              <a:rPr lang="en-US" sz="1000" i="1">
                <a:latin typeface="Arial" charset="0"/>
              </a:rPr>
              <a:t>d</a:t>
            </a:r>
            <a:r>
              <a:rPr lang="en-US" sz="1000" baseline="30000">
                <a:latin typeface="Arial" charset="0"/>
              </a:rPr>
              <a:t>5</a:t>
            </a:r>
          </a:p>
        </p:txBody>
      </p:sp>
      <p:sp>
        <p:nvSpPr>
          <p:cNvPr id="186394" name="Rectangle 26"/>
          <p:cNvSpPr>
            <a:spLocks noChangeArrowheads="1"/>
          </p:cNvSpPr>
          <p:nvPr/>
        </p:nvSpPr>
        <p:spPr bwMode="auto">
          <a:xfrm>
            <a:off x="3962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Fe</a:t>
            </a:r>
          </a:p>
          <a:p>
            <a:pPr algn="ctr"/>
            <a:r>
              <a:rPr lang="en-US" sz="1000">
                <a:latin typeface="Arial" charset="0"/>
              </a:rPr>
              <a:t>3</a:t>
            </a:r>
            <a:r>
              <a:rPr lang="en-US" sz="1000" i="1">
                <a:latin typeface="Arial" charset="0"/>
              </a:rPr>
              <a:t>d</a:t>
            </a:r>
            <a:r>
              <a:rPr lang="en-US" sz="1000" baseline="30000">
                <a:latin typeface="Arial" charset="0"/>
              </a:rPr>
              <a:t>6</a:t>
            </a:r>
          </a:p>
        </p:txBody>
      </p:sp>
      <p:sp>
        <p:nvSpPr>
          <p:cNvPr id="186395" name="Rectangle 27"/>
          <p:cNvSpPr>
            <a:spLocks noChangeArrowheads="1"/>
          </p:cNvSpPr>
          <p:nvPr/>
        </p:nvSpPr>
        <p:spPr bwMode="auto">
          <a:xfrm>
            <a:off x="4343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Co</a:t>
            </a:r>
          </a:p>
          <a:p>
            <a:pPr algn="ctr"/>
            <a:r>
              <a:rPr lang="en-US" sz="1000">
                <a:latin typeface="Arial" charset="0"/>
              </a:rPr>
              <a:t>3</a:t>
            </a:r>
            <a:r>
              <a:rPr lang="en-US" sz="1000" i="1">
                <a:latin typeface="Arial" charset="0"/>
              </a:rPr>
              <a:t>d</a:t>
            </a:r>
            <a:r>
              <a:rPr lang="en-US" sz="1000" baseline="30000">
                <a:latin typeface="Arial" charset="0"/>
              </a:rPr>
              <a:t>7</a:t>
            </a:r>
          </a:p>
        </p:txBody>
      </p:sp>
      <p:sp>
        <p:nvSpPr>
          <p:cNvPr id="186396" name="Rectangle 28"/>
          <p:cNvSpPr>
            <a:spLocks noChangeArrowheads="1"/>
          </p:cNvSpPr>
          <p:nvPr/>
        </p:nvSpPr>
        <p:spPr bwMode="auto">
          <a:xfrm>
            <a:off x="4724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Ni</a:t>
            </a:r>
          </a:p>
          <a:p>
            <a:pPr algn="ctr"/>
            <a:r>
              <a:rPr lang="en-US" sz="1000">
                <a:latin typeface="Arial" charset="0"/>
              </a:rPr>
              <a:t>3</a:t>
            </a:r>
            <a:r>
              <a:rPr lang="en-US" sz="1000" i="1">
                <a:latin typeface="Arial" charset="0"/>
              </a:rPr>
              <a:t>d</a:t>
            </a:r>
            <a:r>
              <a:rPr lang="en-US" sz="1000" baseline="30000">
                <a:latin typeface="Arial" charset="0"/>
              </a:rPr>
              <a:t>8</a:t>
            </a:r>
          </a:p>
        </p:txBody>
      </p:sp>
      <p:grpSp>
        <p:nvGrpSpPr>
          <p:cNvPr id="186397" name="Group 29"/>
          <p:cNvGrpSpPr>
            <a:grpSpLocks/>
          </p:cNvGrpSpPr>
          <p:nvPr/>
        </p:nvGrpSpPr>
        <p:grpSpPr bwMode="auto">
          <a:xfrm>
            <a:off x="3200400" y="3048000"/>
            <a:ext cx="2286000" cy="533400"/>
            <a:chOff x="2016" y="1920"/>
            <a:chExt cx="1440" cy="336"/>
          </a:xfrm>
        </p:grpSpPr>
        <p:sp>
          <p:nvSpPr>
            <p:cNvPr id="186398" name="Rectangle 30"/>
            <p:cNvSpPr>
              <a:spLocks noChangeArrowheads="1"/>
            </p:cNvSpPr>
            <p:nvPr/>
          </p:nvSpPr>
          <p:spPr bwMode="auto">
            <a:xfrm>
              <a:off x="2016" y="1920"/>
              <a:ext cx="240" cy="336"/>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Cr</a:t>
              </a:r>
            </a:p>
            <a:p>
              <a:pPr algn="ctr"/>
              <a:r>
                <a:rPr lang="en-US" sz="1000">
                  <a:latin typeface="Arial" charset="0"/>
                </a:rPr>
                <a:t>3</a:t>
              </a:r>
              <a:r>
                <a:rPr lang="en-US" sz="1000" i="1">
                  <a:latin typeface="Arial" charset="0"/>
                </a:rPr>
                <a:t>d</a:t>
              </a:r>
              <a:r>
                <a:rPr lang="en-US" sz="1000" baseline="30000">
                  <a:latin typeface="Arial" charset="0"/>
                </a:rPr>
                <a:t>4</a:t>
              </a:r>
            </a:p>
          </p:txBody>
        </p:sp>
        <p:sp>
          <p:nvSpPr>
            <p:cNvPr id="186399" name="Rectangle 31"/>
            <p:cNvSpPr>
              <a:spLocks noChangeArrowheads="1"/>
            </p:cNvSpPr>
            <p:nvPr/>
          </p:nvSpPr>
          <p:spPr bwMode="auto">
            <a:xfrm>
              <a:off x="3216" y="1920"/>
              <a:ext cx="240" cy="336"/>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Cu</a:t>
              </a:r>
            </a:p>
            <a:p>
              <a:pPr algn="ctr"/>
              <a:r>
                <a:rPr lang="en-US" sz="1000">
                  <a:latin typeface="Arial" charset="0"/>
                </a:rPr>
                <a:t>3</a:t>
              </a:r>
              <a:r>
                <a:rPr lang="en-US" sz="1000" i="1">
                  <a:latin typeface="Arial" charset="0"/>
                </a:rPr>
                <a:t>d</a:t>
              </a:r>
              <a:r>
                <a:rPr lang="en-US" sz="1000" baseline="30000">
                  <a:latin typeface="Arial" charset="0"/>
                </a:rPr>
                <a:t>9</a:t>
              </a:r>
            </a:p>
          </p:txBody>
        </p:sp>
      </p:grpSp>
      <p:sp>
        <p:nvSpPr>
          <p:cNvPr id="186400" name="Rectangle 32"/>
          <p:cNvSpPr>
            <a:spLocks noChangeArrowheads="1"/>
          </p:cNvSpPr>
          <p:nvPr/>
        </p:nvSpPr>
        <p:spPr bwMode="auto">
          <a:xfrm>
            <a:off x="5486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Zn</a:t>
            </a:r>
          </a:p>
          <a:p>
            <a:pPr algn="ctr"/>
            <a:r>
              <a:rPr lang="en-US" sz="1000">
                <a:latin typeface="Arial" charset="0"/>
              </a:rPr>
              <a:t>3</a:t>
            </a:r>
            <a:r>
              <a:rPr lang="en-US" sz="1000" i="1">
                <a:latin typeface="Arial" charset="0"/>
              </a:rPr>
              <a:t>d</a:t>
            </a:r>
            <a:r>
              <a:rPr lang="en-US" sz="1000" baseline="30000">
                <a:latin typeface="Arial" charset="0"/>
              </a:rPr>
              <a:t>10</a:t>
            </a:r>
          </a:p>
        </p:txBody>
      </p:sp>
      <p:sp>
        <p:nvSpPr>
          <p:cNvPr id="186401" name="Rectangle 33"/>
          <p:cNvSpPr>
            <a:spLocks noChangeArrowheads="1"/>
          </p:cNvSpPr>
          <p:nvPr/>
        </p:nvSpPr>
        <p:spPr bwMode="auto">
          <a:xfrm>
            <a:off x="5867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000">
                <a:latin typeface="Arial" charset="0"/>
              </a:rPr>
              <a:t>Ga</a:t>
            </a:r>
          </a:p>
          <a:p>
            <a:pPr algn="ctr"/>
            <a:r>
              <a:rPr lang="en-US" sz="1000">
                <a:latin typeface="Arial" charset="0"/>
              </a:rPr>
              <a:t>4</a:t>
            </a:r>
            <a:r>
              <a:rPr lang="en-US" sz="1000" i="1">
                <a:latin typeface="Arial" charset="0"/>
              </a:rPr>
              <a:t>p</a:t>
            </a:r>
            <a:r>
              <a:rPr lang="en-US" sz="1000" baseline="30000">
                <a:latin typeface="Arial" charset="0"/>
              </a:rPr>
              <a:t>1</a:t>
            </a:r>
          </a:p>
        </p:txBody>
      </p:sp>
      <p:sp>
        <p:nvSpPr>
          <p:cNvPr id="186402" name="Rectangle 34"/>
          <p:cNvSpPr>
            <a:spLocks noChangeArrowheads="1"/>
          </p:cNvSpPr>
          <p:nvPr/>
        </p:nvSpPr>
        <p:spPr bwMode="auto">
          <a:xfrm>
            <a:off x="6248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000">
                <a:latin typeface="Arial" charset="0"/>
              </a:rPr>
              <a:t>Ge</a:t>
            </a:r>
          </a:p>
          <a:p>
            <a:pPr algn="ctr"/>
            <a:r>
              <a:rPr lang="en-US" sz="1000">
                <a:latin typeface="Arial" charset="0"/>
              </a:rPr>
              <a:t>4</a:t>
            </a:r>
            <a:r>
              <a:rPr lang="en-US" sz="1000" i="1">
                <a:latin typeface="Arial" charset="0"/>
              </a:rPr>
              <a:t>p</a:t>
            </a:r>
            <a:r>
              <a:rPr lang="en-US" sz="1000" baseline="30000">
                <a:latin typeface="Arial" charset="0"/>
              </a:rPr>
              <a:t>2</a:t>
            </a:r>
          </a:p>
        </p:txBody>
      </p:sp>
      <p:sp>
        <p:nvSpPr>
          <p:cNvPr id="186403" name="Rectangle 35"/>
          <p:cNvSpPr>
            <a:spLocks noChangeArrowheads="1"/>
          </p:cNvSpPr>
          <p:nvPr/>
        </p:nvSpPr>
        <p:spPr bwMode="auto">
          <a:xfrm>
            <a:off x="6629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000">
                <a:latin typeface="Arial" charset="0"/>
              </a:rPr>
              <a:t>As</a:t>
            </a:r>
          </a:p>
          <a:p>
            <a:pPr algn="ctr"/>
            <a:r>
              <a:rPr lang="en-US" sz="1000">
                <a:latin typeface="Arial" charset="0"/>
              </a:rPr>
              <a:t>4</a:t>
            </a:r>
            <a:r>
              <a:rPr lang="en-US" sz="1000" i="1">
                <a:latin typeface="Arial" charset="0"/>
              </a:rPr>
              <a:t>p</a:t>
            </a:r>
            <a:r>
              <a:rPr lang="en-US" sz="1000" baseline="30000">
                <a:latin typeface="Arial" charset="0"/>
              </a:rPr>
              <a:t>3</a:t>
            </a:r>
          </a:p>
        </p:txBody>
      </p:sp>
      <p:sp>
        <p:nvSpPr>
          <p:cNvPr id="186404" name="Rectangle 36"/>
          <p:cNvSpPr>
            <a:spLocks noChangeArrowheads="1"/>
          </p:cNvSpPr>
          <p:nvPr/>
        </p:nvSpPr>
        <p:spPr bwMode="auto">
          <a:xfrm>
            <a:off x="7010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000">
                <a:latin typeface="Arial" charset="0"/>
              </a:rPr>
              <a:t>Se</a:t>
            </a:r>
          </a:p>
          <a:p>
            <a:pPr algn="ctr"/>
            <a:r>
              <a:rPr lang="en-US" sz="1000">
                <a:latin typeface="Arial" charset="0"/>
              </a:rPr>
              <a:t>4</a:t>
            </a:r>
            <a:r>
              <a:rPr lang="en-US" sz="1000" i="1">
                <a:latin typeface="Arial" charset="0"/>
              </a:rPr>
              <a:t>p</a:t>
            </a:r>
            <a:r>
              <a:rPr lang="en-US" sz="1000" baseline="30000">
                <a:latin typeface="Arial" charset="0"/>
              </a:rPr>
              <a:t>4</a:t>
            </a:r>
          </a:p>
        </p:txBody>
      </p:sp>
      <p:sp>
        <p:nvSpPr>
          <p:cNvPr id="186405" name="Rectangle 37"/>
          <p:cNvSpPr>
            <a:spLocks noChangeArrowheads="1"/>
          </p:cNvSpPr>
          <p:nvPr/>
        </p:nvSpPr>
        <p:spPr bwMode="auto">
          <a:xfrm>
            <a:off x="7391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000">
                <a:latin typeface="Arial" charset="0"/>
              </a:rPr>
              <a:t>Br</a:t>
            </a:r>
          </a:p>
          <a:p>
            <a:pPr algn="ctr"/>
            <a:r>
              <a:rPr lang="en-US" sz="1000">
                <a:latin typeface="Arial" charset="0"/>
              </a:rPr>
              <a:t>4</a:t>
            </a:r>
            <a:r>
              <a:rPr lang="en-US" sz="1000" i="1">
                <a:latin typeface="Arial" charset="0"/>
              </a:rPr>
              <a:t>p</a:t>
            </a:r>
            <a:r>
              <a:rPr lang="en-US" sz="1000" baseline="30000">
                <a:latin typeface="Arial" charset="0"/>
              </a:rPr>
              <a:t>5</a:t>
            </a:r>
          </a:p>
        </p:txBody>
      </p:sp>
      <p:sp>
        <p:nvSpPr>
          <p:cNvPr id="186406" name="Rectangle 38"/>
          <p:cNvSpPr>
            <a:spLocks noChangeArrowheads="1"/>
          </p:cNvSpPr>
          <p:nvPr/>
        </p:nvSpPr>
        <p:spPr bwMode="auto">
          <a:xfrm>
            <a:off x="7772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000">
                <a:latin typeface="Arial" charset="0"/>
              </a:rPr>
              <a:t>Kr</a:t>
            </a:r>
          </a:p>
          <a:p>
            <a:pPr algn="ctr"/>
            <a:r>
              <a:rPr lang="en-US" sz="1000">
                <a:latin typeface="Arial" charset="0"/>
              </a:rPr>
              <a:t>4</a:t>
            </a:r>
            <a:r>
              <a:rPr lang="en-US" sz="1000" i="1">
                <a:latin typeface="Arial" charset="0"/>
              </a:rPr>
              <a:t>p</a:t>
            </a:r>
            <a:r>
              <a:rPr lang="en-US" sz="1000" baseline="30000">
                <a:latin typeface="Arial" charset="0"/>
              </a:rPr>
              <a:t>6</a:t>
            </a:r>
          </a:p>
        </p:txBody>
      </p:sp>
      <p:sp>
        <p:nvSpPr>
          <p:cNvPr id="186407" name="Rectangle 39"/>
          <p:cNvSpPr>
            <a:spLocks noChangeArrowheads="1"/>
          </p:cNvSpPr>
          <p:nvPr/>
        </p:nvSpPr>
        <p:spPr bwMode="auto">
          <a:xfrm>
            <a:off x="1676400" y="25146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186408" name="AutoShape 40"/>
          <p:cNvSpPr>
            <a:spLocks/>
          </p:cNvSpPr>
          <p:nvPr/>
        </p:nvSpPr>
        <p:spPr bwMode="auto">
          <a:xfrm rot="-5400000">
            <a:off x="1562100" y="876300"/>
            <a:ext cx="228600" cy="762000"/>
          </a:xfrm>
          <a:prstGeom prst="rightBrace">
            <a:avLst>
              <a:gd name="adj1" fmla="val 27778"/>
              <a:gd name="adj2" fmla="val 50000"/>
            </a:avLst>
          </a:prstGeom>
          <a:noFill/>
          <a:ln w="9525">
            <a:solidFill>
              <a:schemeClr val="tx1"/>
            </a:solidFill>
            <a:round/>
            <a:headEnd/>
            <a:tailEnd/>
          </a:ln>
          <a:effectLst/>
        </p:spPr>
        <p:txBody>
          <a:bodyPr wrap="none" anchor="ctr"/>
          <a:lstStyle/>
          <a:p>
            <a:endParaRPr lang="en-IE"/>
          </a:p>
        </p:txBody>
      </p:sp>
      <p:sp>
        <p:nvSpPr>
          <p:cNvPr id="186409" name="AutoShape 41"/>
          <p:cNvSpPr>
            <a:spLocks/>
          </p:cNvSpPr>
          <p:nvPr/>
        </p:nvSpPr>
        <p:spPr bwMode="auto">
          <a:xfrm rot="-5400000">
            <a:off x="3886200" y="1066800"/>
            <a:ext cx="152400" cy="3657600"/>
          </a:xfrm>
          <a:prstGeom prst="rightBrace">
            <a:avLst>
              <a:gd name="adj1" fmla="val 200000"/>
              <a:gd name="adj2" fmla="val 50000"/>
            </a:avLst>
          </a:prstGeom>
          <a:noFill/>
          <a:ln w="9525">
            <a:solidFill>
              <a:schemeClr val="tx1"/>
            </a:solidFill>
            <a:round/>
            <a:headEnd/>
            <a:tailEnd/>
          </a:ln>
          <a:effectLst/>
        </p:spPr>
        <p:txBody>
          <a:bodyPr wrap="none" anchor="ctr"/>
          <a:lstStyle/>
          <a:p>
            <a:endParaRPr lang="en-IE"/>
          </a:p>
        </p:txBody>
      </p:sp>
      <p:sp>
        <p:nvSpPr>
          <p:cNvPr id="186410" name="Line 42"/>
          <p:cNvSpPr>
            <a:spLocks noChangeShapeType="1"/>
          </p:cNvSpPr>
          <p:nvPr/>
        </p:nvSpPr>
        <p:spPr bwMode="auto">
          <a:xfrm flipV="1">
            <a:off x="2057400" y="1447800"/>
            <a:ext cx="0" cy="457200"/>
          </a:xfrm>
          <a:prstGeom prst="line">
            <a:avLst/>
          </a:prstGeom>
          <a:noFill/>
          <a:ln w="9525" cap="rnd">
            <a:solidFill>
              <a:schemeClr val="tx1"/>
            </a:solidFill>
            <a:prstDash val="sysDot"/>
            <a:round/>
            <a:headEnd/>
            <a:tailEnd/>
          </a:ln>
          <a:effectLst/>
        </p:spPr>
        <p:txBody>
          <a:bodyPr/>
          <a:lstStyle/>
          <a:p>
            <a:endParaRPr lang="en-IE"/>
          </a:p>
        </p:txBody>
      </p:sp>
      <p:sp>
        <p:nvSpPr>
          <p:cNvPr id="186411" name="AutoShape 43"/>
          <p:cNvSpPr>
            <a:spLocks/>
          </p:cNvSpPr>
          <p:nvPr/>
        </p:nvSpPr>
        <p:spPr bwMode="auto">
          <a:xfrm rot="-5400000">
            <a:off x="6934200" y="685800"/>
            <a:ext cx="152400" cy="2286000"/>
          </a:xfrm>
          <a:prstGeom prst="rightBrace">
            <a:avLst>
              <a:gd name="adj1" fmla="val 125000"/>
              <a:gd name="adj2" fmla="val 50000"/>
            </a:avLst>
          </a:prstGeom>
          <a:noFill/>
          <a:ln w="9525">
            <a:solidFill>
              <a:schemeClr val="tx1"/>
            </a:solidFill>
            <a:round/>
            <a:headEnd/>
            <a:tailEnd/>
          </a:ln>
          <a:effectLst/>
        </p:spPr>
        <p:txBody>
          <a:bodyPr wrap="none" anchor="ctr"/>
          <a:lstStyle/>
          <a:p>
            <a:endParaRPr lang="en-IE"/>
          </a:p>
        </p:txBody>
      </p:sp>
      <p:sp>
        <p:nvSpPr>
          <p:cNvPr id="186412" name="AutoShape 44"/>
          <p:cNvSpPr>
            <a:spLocks/>
          </p:cNvSpPr>
          <p:nvPr/>
        </p:nvSpPr>
        <p:spPr bwMode="auto">
          <a:xfrm rot="-5400000">
            <a:off x="7810500" y="723900"/>
            <a:ext cx="228600" cy="457200"/>
          </a:xfrm>
          <a:prstGeom prst="rightBrace">
            <a:avLst>
              <a:gd name="adj1" fmla="val 16667"/>
              <a:gd name="adj2" fmla="val 50000"/>
            </a:avLst>
          </a:prstGeom>
          <a:noFill/>
          <a:ln w="9525">
            <a:solidFill>
              <a:schemeClr val="tx1"/>
            </a:solidFill>
            <a:round/>
            <a:headEnd/>
            <a:tailEnd/>
          </a:ln>
          <a:effectLst/>
        </p:spPr>
        <p:txBody>
          <a:bodyPr wrap="none" anchor="ctr"/>
          <a:lstStyle/>
          <a:p>
            <a:endParaRPr lang="en-IE"/>
          </a:p>
        </p:txBody>
      </p:sp>
      <p:sp>
        <p:nvSpPr>
          <p:cNvPr id="186413" name="Text Box 45"/>
          <p:cNvSpPr txBox="1">
            <a:spLocks noChangeArrowheads="1"/>
          </p:cNvSpPr>
          <p:nvPr/>
        </p:nvSpPr>
        <p:spPr bwMode="auto">
          <a:xfrm>
            <a:off x="8223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186414" name="Text Box 46"/>
          <p:cNvSpPr txBox="1">
            <a:spLocks noChangeArrowheads="1"/>
          </p:cNvSpPr>
          <p:nvPr/>
        </p:nvSpPr>
        <p:spPr bwMode="auto">
          <a:xfrm>
            <a:off x="8223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186415" name="Text Box 47"/>
          <p:cNvSpPr txBox="1">
            <a:spLocks noChangeArrowheads="1"/>
          </p:cNvSpPr>
          <p:nvPr/>
        </p:nvSpPr>
        <p:spPr bwMode="auto">
          <a:xfrm>
            <a:off x="8223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186416" name="Text Box 48"/>
          <p:cNvSpPr txBox="1">
            <a:spLocks noChangeArrowheads="1"/>
          </p:cNvSpPr>
          <p:nvPr/>
        </p:nvSpPr>
        <p:spPr bwMode="auto">
          <a:xfrm>
            <a:off x="8223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186417" name="Text Box 49"/>
          <p:cNvSpPr txBox="1">
            <a:spLocks noChangeArrowheads="1"/>
          </p:cNvSpPr>
          <p:nvPr/>
        </p:nvSpPr>
        <p:spPr bwMode="auto">
          <a:xfrm>
            <a:off x="1568450" y="849313"/>
            <a:ext cx="282575" cy="304800"/>
          </a:xfrm>
          <a:prstGeom prst="rect">
            <a:avLst/>
          </a:prstGeom>
          <a:noFill/>
          <a:ln w="9525">
            <a:noFill/>
            <a:miter lim="800000"/>
            <a:headEnd/>
            <a:tailEnd/>
          </a:ln>
          <a:effectLst/>
        </p:spPr>
        <p:txBody>
          <a:bodyPr wrap="none">
            <a:spAutoFit/>
          </a:bodyPr>
          <a:lstStyle/>
          <a:p>
            <a:r>
              <a:rPr lang="en-US" sz="1400" b="1" i="1">
                <a:latin typeface="Arial" charset="0"/>
              </a:rPr>
              <a:t>s</a:t>
            </a:r>
          </a:p>
        </p:txBody>
      </p:sp>
      <p:sp>
        <p:nvSpPr>
          <p:cNvPr id="186418" name="Text Box 50"/>
          <p:cNvSpPr txBox="1">
            <a:spLocks noChangeArrowheads="1"/>
          </p:cNvSpPr>
          <p:nvPr/>
        </p:nvSpPr>
        <p:spPr bwMode="auto">
          <a:xfrm>
            <a:off x="3846513" y="2525713"/>
            <a:ext cx="292100" cy="304800"/>
          </a:xfrm>
          <a:prstGeom prst="rect">
            <a:avLst/>
          </a:prstGeom>
          <a:noFill/>
          <a:ln w="9525">
            <a:noFill/>
            <a:miter lim="800000"/>
            <a:headEnd/>
            <a:tailEnd/>
          </a:ln>
          <a:effectLst/>
        </p:spPr>
        <p:txBody>
          <a:bodyPr wrap="none">
            <a:spAutoFit/>
          </a:bodyPr>
          <a:lstStyle/>
          <a:p>
            <a:r>
              <a:rPr lang="en-US" sz="1400" b="1" i="1">
                <a:latin typeface="Arial" charset="0"/>
              </a:rPr>
              <a:t>d</a:t>
            </a:r>
          </a:p>
        </p:txBody>
      </p:sp>
      <p:sp>
        <p:nvSpPr>
          <p:cNvPr id="186419" name="Text Box 51"/>
          <p:cNvSpPr txBox="1">
            <a:spLocks noChangeArrowheads="1"/>
          </p:cNvSpPr>
          <p:nvPr/>
        </p:nvSpPr>
        <p:spPr bwMode="auto">
          <a:xfrm>
            <a:off x="6894513" y="1458913"/>
            <a:ext cx="292100" cy="304800"/>
          </a:xfrm>
          <a:prstGeom prst="rect">
            <a:avLst/>
          </a:prstGeom>
          <a:noFill/>
          <a:ln w="9525">
            <a:noFill/>
            <a:miter lim="800000"/>
            <a:headEnd/>
            <a:tailEnd/>
          </a:ln>
          <a:effectLst/>
        </p:spPr>
        <p:txBody>
          <a:bodyPr wrap="none">
            <a:spAutoFit/>
          </a:bodyPr>
          <a:lstStyle/>
          <a:p>
            <a:r>
              <a:rPr lang="en-US" sz="1400" b="1" i="1">
                <a:latin typeface="Arial" charset="0"/>
              </a:rPr>
              <a:t>p</a:t>
            </a:r>
          </a:p>
        </p:txBody>
      </p:sp>
      <p:sp>
        <p:nvSpPr>
          <p:cNvPr id="186420" name="Text Box 52"/>
          <p:cNvSpPr txBox="1">
            <a:spLocks noChangeArrowheads="1"/>
          </p:cNvSpPr>
          <p:nvPr/>
        </p:nvSpPr>
        <p:spPr bwMode="auto">
          <a:xfrm>
            <a:off x="7772400" y="544513"/>
            <a:ext cx="282575" cy="304800"/>
          </a:xfrm>
          <a:prstGeom prst="rect">
            <a:avLst/>
          </a:prstGeom>
          <a:noFill/>
          <a:ln w="9525">
            <a:noFill/>
            <a:miter lim="800000"/>
            <a:headEnd/>
            <a:tailEnd/>
          </a:ln>
          <a:effectLst/>
        </p:spPr>
        <p:txBody>
          <a:bodyPr wrap="none">
            <a:spAutoFit/>
          </a:bodyPr>
          <a:lstStyle/>
          <a:p>
            <a:r>
              <a:rPr lang="en-US" sz="1400" b="1" i="1">
                <a:latin typeface="Arial" charset="0"/>
              </a:rPr>
              <a:t>s</a:t>
            </a:r>
          </a:p>
        </p:txBody>
      </p:sp>
      <p:sp>
        <p:nvSpPr>
          <p:cNvPr id="186421" name="Rectangle 53"/>
          <p:cNvSpPr>
            <a:spLocks noChangeArrowheads="1"/>
          </p:cNvSpPr>
          <p:nvPr/>
        </p:nvSpPr>
        <p:spPr bwMode="auto">
          <a:xfrm>
            <a:off x="3200400" y="3657600"/>
            <a:ext cx="381000" cy="533400"/>
          </a:xfrm>
          <a:prstGeom prst="rect">
            <a:avLst/>
          </a:prstGeom>
          <a:solidFill>
            <a:schemeClr val="accent1">
              <a:alpha val="24001"/>
            </a:schemeClr>
          </a:solidFill>
          <a:ln w="9525">
            <a:solidFill>
              <a:schemeClr val="tx1"/>
            </a:solidFill>
            <a:miter lim="800000"/>
            <a:headEnd/>
            <a:tailEnd/>
          </a:ln>
          <a:effectLst/>
        </p:spPr>
        <p:txBody>
          <a:bodyPr wrap="none" anchor="ctr"/>
          <a:lstStyle/>
          <a:p>
            <a:pPr algn="ctr"/>
            <a:r>
              <a:rPr lang="en-US" sz="1000">
                <a:latin typeface="Arial" charset="0"/>
              </a:rPr>
              <a:t>Cr</a:t>
            </a:r>
          </a:p>
          <a:p>
            <a:pPr algn="ctr"/>
            <a:r>
              <a:rPr lang="en-US" sz="900">
                <a:latin typeface="Arial" charset="0"/>
              </a:rPr>
              <a:t>4s</a:t>
            </a:r>
            <a:r>
              <a:rPr lang="en-US" sz="900" baseline="30000">
                <a:latin typeface="Arial" charset="0"/>
              </a:rPr>
              <a:t>1</a:t>
            </a:r>
            <a:r>
              <a:rPr lang="en-US" sz="900">
                <a:latin typeface="Arial" charset="0"/>
              </a:rPr>
              <a:t>3</a:t>
            </a:r>
            <a:r>
              <a:rPr lang="en-US" sz="900" i="1">
                <a:latin typeface="Arial" charset="0"/>
              </a:rPr>
              <a:t>d</a:t>
            </a:r>
            <a:r>
              <a:rPr lang="en-US" sz="900" baseline="30000">
                <a:latin typeface="Arial" charset="0"/>
              </a:rPr>
              <a:t>5</a:t>
            </a:r>
          </a:p>
        </p:txBody>
      </p:sp>
      <p:sp>
        <p:nvSpPr>
          <p:cNvPr id="186422" name="Rectangle 54"/>
          <p:cNvSpPr>
            <a:spLocks noChangeArrowheads="1"/>
          </p:cNvSpPr>
          <p:nvPr/>
        </p:nvSpPr>
        <p:spPr bwMode="auto">
          <a:xfrm>
            <a:off x="5105400" y="3657600"/>
            <a:ext cx="381000" cy="533400"/>
          </a:xfrm>
          <a:prstGeom prst="rect">
            <a:avLst/>
          </a:prstGeom>
          <a:solidFill>
            <a:schemeClr val="accent1">
              <a:alpha val="24001"/>
            </a:schemeClr>
          </a:solidFill>
          <a:ln w="9525">
            <a:solidFill>
              <a:schemeClr val="tx1"/>
            </a:solidFill>
            <a:miter lim="800000"/>
            <a:headEnd/>
            <a:tailEnd/>
          </a:ln>
          <a:effectLst/>
        </p:spPr>
        <p:txBody>
          <a:bodyPr wrap="none" anchor="ctr"/>
          <a:lstStyle/>
          <a:p>
            <a:pPr algn="ctr"/>
            <a:r>
              <a:rPr lang="en-US" sz="1000">
                <a:latin typeface="Arial" charset="0"/>
              </a:rPr>
              <a:t>Cu</a:t>
            </a:r>
          </a:p>
          <a:p>
            <a:pPr algn="ctr"/>
            <a:r>
              <a:rPr lang="en-US" sz="900">
                <a:latin typeface="Arial" charset="0"/>
              </a:rPr>
              <a:t>4s</a:t>
            </a:r>
            <a:r>
              <a:rPr lang="en-US" sz="900" baseline="30000">
                <a:latin typeface="Arial" charset="0"/>
              </a:rPr>
              <a:t>1</a:t>
            </a:r>
            <a:r>
              <a:rPr lang="en-US" sz="900">
                <a:latin typeface="Arial" charset="0"/>
              </a:rPr>
              <a:t>3</a:t>
            </a:r>
            <a:r>
              <a:rPr lang="en-US" sz="900" i="1">
                <a:latin typeface="Arial" charset="0"/>
              </a:rPr>
              <a:t>d</a:t>
            </a:r>
            <a:r>
              <a:rPr lang="en-US" sz="900" baseline="30000">
                <a:latin typeface="Arial" charset="0"/>
              </a:rPr>
              <a:t>10</a:t>
            </a:r>
          </a:p>
        </p:txBody>
      </p:sp>
      <p:sp>
        <p:nvSpPr>
          <p:cNvPr id="186423" name="Line 55"/>
          <p:cNvSpPr>
            <a:spLocks noChangeShapeType="1"/>
          </p:cNvSpPr>
          <p:nvPr/>
        </p:nvSpPr>
        <p:spPr bwMode="auto">
          <a:xfrm flipV="1">
            <a:off x="762000" y="3840163"/>
            <a:ext cx="0" cy="2351087"/>
          </a:xfrm>
          <a:prstGeom prst="line">
            <a:avLst/>
          </a:prstGeom>
          <a:noFill/>
          <a:ln w="25400">
            <a:solidFill>
              <a:schemeClr val="tx1"/>
            </a:solidFill>
            <a:round/>
            <a:headEnd/>
            <a:tailEnd type="stealth" w="med" len="med"/>
          </a:ln>
          <a:effectLst/>
        </p:spPr>
        <p:txBody>
          <a:bodyPr/>
          <a:lstStyle/>
          <a:p>
            <a:endParaRPr lang="en-IE"/>
          </a:p>
        </p:txBody>
      </p:sp>
      <p:sp>
        <p:nvSpPr>
          <p:cNvPr id="186424" name="Line 56"/>
          <p:cNvSpPr>
            <a:spLocks noChangeShapeType="1"/>
          </p:cNvSpPr>
          <p:nvPr/>
        </p:nvSpPr>
        <p:spPr bwMode="auto">
          <a:xfrm>
            <a:off x="1281113" y="4335463"/>
            <a:ext cx="247650" cy="0"/>
          </a:xfrm>
          <a:prstGeom prst="line">
            <a:avLst/>
          </a:prstGeom>
          <a:noFill/>
          <a:ln w="22225">
            <a:solidFill>
              <a:srgbClr val="800080"/>
            </a:solidFill>
            <a:round/>
            <a:headEnd/>
            <a:tailEnd/>
          </a:ln>
          <a:effectLst/>
        </p:spPr>
        <p:txBody>
          <a:bodyPr/>
          <a:lstStyle/>
          <a:p>
            <a:endParaRPr lang="en-IE"/>
          </a:p>
        </p:txBody>
      </p:sp>
      <p:sp>
        <p:nvSpPr>
          <p:cNvPr id="186425" name="Line 57"/>
          <p:cNvSpPr>
            <a:spLocks noChangeShapeType="1"/>
          </p:cNvSpPr>
          <p:nvPr/>
        </p:nvSpPr>
        <p:spPr bwMode="auto">
          <a:xfrm>
            <a:off x="1744663" y="3902075"/>
            <a:ext cx="649287" cy="0"/>
          </a:xfrm>
          <a:prstGeom prst="line">
            <a:avLst/>
          </a:prstGeom>
          <a:noFill/>
          <a:ln w="22225">
            <a:solidFill>
              <a:srgbClr val="990099"/>
            </a:solidFill>
            <a:round/>
            <a:headEnd/>
            <a:tailEnd/>
          </a:ln>
          <a:effectLst/>
        </p:spPr>
        <p:txBody>
          <a:bodyPr/>
          <a:lstStyle/>
          <a:p>
            <a:endParaRPr lang="en-IE"/>
          </a:p>
        </p:txBody>
      </p:sp>
      <p:sp>
        <p:nvSpPr>
          <p:cNvPr id="186426" name="Line 58"/>
          <p:cNvSpPr>
            <a:spLocks noChangeShapeType="1"/>
          </p:cNvSpPr>
          <p:nvPr/>
        </p:nvSpPr>
        <p:spPr bwMode="auto">
          <a:xfrm>
            <a:off x="1744663" y="4211638"/>
            <a:ext cx="649287" cy="0"/>
          </a:xfrm>
          <a:prstGeom prst="line">
            <a:avLst/>
          </a:prstGeom>
          <a:noFill/>
          <a:ln w="22225">
            <a:solidFill>
              <a:srgbClr val="990099"/>
            </a:solidFill>
            <a:round/>
            <a:headEnd/>
            <a:tailEnd/>
          </a:ln>
          <a:effectLst/>
        </p:spPr>
        <p:txBody>
          <a:bodyPr/>
          <a:lstStyle/>
          <a:p>
            <a:endParaRPr lang="en-IE"/>
          </a:p>
        </p:txBody>
      </p:sp>
      <p:sp>
        <p:nvSpPr>
          <p:cNvPr id="186427" name="Line 59"/>
          <p:cNvSpPr>
            <a:spLocks noChangeShapeType="1"/>
          </p:cNvSpPr>
          <p:nvPr/>
        </p:nvSpPr>
        <p:spPr bwMode="auto">
          <a:xfrm>
            <a:off x="1744663" y="4521200"/>
            <a:ext cx="649287" cy="0"/>
          </a:xfrm>
          <a:prstGeom prst="line">
            <a:avLst/>
          </a:prstGeom>
          <a:noFill/>
          <a:ln w="22225">
            <a:solidFill>
              <a:srgbClr val="990099"/>
            </a:solidFill>
            <a:round/>
            <a:headEnd/>
            <a:tailEnd/>
          </a:ln>
          <a:effectLst/>
        </p:spPr>
        <p:txBody>
          <a:bodyPr/>
          <a:lstStyle/>
          <a:p>
            <a:endParaRPr lang="en-IE"/>
          </a:p>
        </p:txBody>
      </p:sp>
      <p:sp>
        <p:nvSpPr>
          <p:cNvPr id="186428" name="Line 60"/>
          <p:cNvSpPr>
            <a:spLocks noChangeShapeType="1"/>
          </p:cNvSpPr>
          <p:nvPr/>
        </p:nvSpPr>
        <p:spPr bwMode="auto">
          <a:xfrm>
            <a:off x="1744663" y="4799013"/>
            <a:ext cx="649287" cy="0"/>
          </a:xfrm>
          <a:prstGeom prst="line">
            <a:avLst/>
          </a:prstGeom>
          <a:noFill/>
          <a:ln w="22225">
            <a:solidFill>
              <a:srgbClr val="990099"/>
            </a:solidFill>
            <a:round/>
            <a:headEnd/>
            <a:tailEnd/>
          </a:ln>
          <a:effectLst/>
        </p:spPr>
        <p:txBody>
          <a:bodyPr/>
          <a:lstStyle/>
          <a:p>
            <a:endParaRPr lang="en-IE"/>
          </a:p>
        </p:txBody>
      </p:sp>
      <p:sp>
        <p:nvSpPr>
          <p:cNvPr id="186429" name="Line 61"/>
          <p:cNvSpPr>
            <a:spLocks noChangeShapeType="1"/>
          </p:cNvSpPr>
          <p:nvPr/>
        </p:nvSpPr>
        <p:spPr bwMode="auto">
          <a:xfrm flipH="1" flipV="1">
            <a:off x="1528763" y="4335463"/>
            <a:ext cx="215900" cy="463550"/>
          </a:xfrm>
          <a:prstGeom prst="line">
            <a:avLst/>
          </a:prstGeom>
          <a:noFill/>
          <a:ln w="22225">
            <a:solidFill>
              <a:srgbClr val="990099"/>
            </a:solidFill>
            <a:round/>
            <a:headEnd/>
            <a:tailEnd/>
          </a:ln>
          <a:effectLst/>
        </p:spPr>
        <p:txBody>
          <a:bodyPr/>
          <a:lstStyle/>
          <a:p>
            <a:endParaRPr lang="en-IE"/>
          </a:p>
        </p:txBody>
      </p:sp>
      <p:sp>
        <p:nvSpPr>
          <p:cNvPr id="186430" name="Line 62"/>
          <p:cNvSpPr>
            <a:spLocks noChangeShapeType="1"/>
          </p:cNvSpPr>
          <p:nvPr/>
        </p:nvSpPr>
        <p:spPr bwMode="auto">
          <a:xfrm flipV="1">
            <a:off x="1528763" y="3902075"/>
            <a:ext cx="215900" cy="433388"/>
          </a:xfrm>
          <a:prstGeom prst="line">
            <a:avLst/>
          </a:prstGeom>
          <a:noFill/>
          <a:ln w="22225">
            <a:solidFill>
              <a:srgbClr val="990099"/>
            </a:solidFill>
            <a:round/>
            <a:headEnd/>
            <a:tailEnd/>
          </a:ln>
          <a:effectLst/>
        </p:spPr>
        <p:txBody>
          <a:bodyPr/>
          <a:lstStyle/>
          <a:p>
            <a:endParaRPr lang="en-IE"/>
          </a:p>
        </p:txBody>
      </p:sp>
      <p:sp>
        <p:nvSpPr>
          <p:cNvPr id="186431" name="Line 63"/>
          <p:cNvSpPr>
            <a:spLocks noChangeShapeType="1"/>
          </p:cNvSpPr>
          <p:nvPr/>
        </p:nvSpPr>
        <p:spPr bwMode="auto">
          <a:xfrm flipV="1">
            <a:off x="1528763" y="4211638"/>
            <a:ext cx="215900" cy="123825"/>
          </a:xfrm>
          <a:prstGeom prst="line">
            <a:avLst/>
          </a:prstGeom>
          <a:noFill/>
          <a:ln w="22225">
            <a:solidFill>
              <a:srgbClr val="990099"/>
            </a:solidFill>
            <a:round/>
            <a:headEnd/>
            <a:tailEnd/>
          </a:ln>
          <a:effectLst/>
        </p:spPr>
        <p:txBody>
          <a:bodyPr/>
          <a:lstStyle/>
          <a:p>
            <a:endParaRPr lang="en-IE"/>
          </a:p>
        </p:txBody>
      </p:sp>
      <p:sp>
        <p:nvSpPr>
          <p:cNvPr id="186432" name="Line 64"/>
          <p:cNvSpPr>
            <a:spLocks noChangeShapeType="1"/>
          </p:cNvSpPr>
          <p:nvPr/>
        </p:nvSpPr>
        <p:spPr bwMode="auto">
          <a:xfrm>
            <a:off x="1528763" y="4335463"/>
            <a:ext cx="215900" cy="185737"/>
          </a:xfrm>
          <a:prstGeom prst="line">
            <a:avLst/>
          </a:prstGeom>
          <a:noFill/>
          <a:ln w="22225">
            <a:solidFill>
              <a:srgbClr val="990099"/>
            </a:solidFill>
            <a:round/>
            <a:headEnd/>
            <a:tailEnd/>
          </a:ln>
          <a:effectLst/>
        </p:spPr>
        <p:txBody>
          <a:bodyPr/>
          <a:lstStyle/>
          <a:p>
            <a:endParaRPr lang="en-IE"/>
          </a:p>
        </p:txBody>
      </p:sp>
      <p:sp>
        <p:nvSpPr>
          <p:cNvPr id="186433" name="Text Box 65"/>
          <p:cNvSpPr txBox="1">
            <a:spLocks noChangeArrowheads="1"/>
          </p:cNvSpPr>
          <p:nvPr/>
        </p:nvSpPr>
        <p:spPr bwMode="auto">
          <a:xfrm>
            <a:off x="2387600" y="3763963"/>
            <a:ext cx="311150" cy="274637"/>
          </a:xfrm>
          <a:prstGeom prst="rect">
            <a:avLst/>
          </a:prstGeom>
          <a:noFill/>
          <a:ln w="9525">
            <a:noFill/>
            <a:miter lim="800000"/>
            <a:headEnd/>
            <a:tailEnd/>
          </a:ln>
          <a:effectLst/>
        </p:spPr>
        <p:txBody>
          <a:bodyPr wrap="none">
            <a:spAutoFit/>
          </a:bodyPr>
          <a:lstStyle/>
          <a:p>
            <a:r>
              <a:rPr lang="en-US" sz="1200">
                <a:solidFill>
                  <a:srgbClr val="990099"/>
                </a:solidFill>
                <a:latin typeface="Arial" charset="0"/>
              </a:rPr>
              <a:t>4</a:t>
            </a:r>
            <a:r>
              <a:rPr lang="en-US" sz="1200" i="1">
                <a:solidFill>
                  <a:srgbClr val="990099"/>
                </a:solidFill>
                <a:latin typeface="Arial" charset="0"/>
              </a:rPr>
              <a:t>f</a:t>
            </a:r>
            <a:endParaRPr lang="en-US" sz="1200">
              <a:solidFill>
                <a:srgbClr val="990099"/>
              </a:solidFill>
              <a:latin typeface="Arial" charset="0"/>
            </a:endParaRPr>
          </a:p>
        </p:txBody>
      </p:sp>
      <p:sp>
        <p:nvSpPr>
          <p:cNvPr id="186434" name="Text Box 66"/>
          <p:cNvSpPr txBox="1">
            <a:spLocks noChangeArrowheads="1"/>
          </p:cNvSpPr>
          <p:nvPr/>
        </p:nvSpPr>
        <p:spPr bwMode="auto">
          <a:xfrm>
            <a:off x="2390775" y="4068763"/>
            <a:ext cx="352425" cy="274637"/>
          </a:xfrm>
          <a:prstGeom prst="rect">
            <a:avLst/>
          </a:prstGeom>
          <a:noFill/>
          <a:ln w="9525">
            <a:noFill/>
            <a:miter lim="800000"/>
            <a:headEnd/>
            <a:tailEnd/>
          </a:ln>
          <a:effectLst/>
        </p:spPr>
        <p:txBody>
          <a:bodyPr wrap="none">
            <a:spAutoFit/>
          </a:bodyPr>
          <a:lstStyle/>
          <a:p>
            <a:r>
              <a:rPr lang="en-US" sz="1200">
                <a:solidFill>
                  <a:srgbClr val="990099"/>
                </a:solidFill>
                <a:latin typeface="Arial" charset="0"/>
              </a:rPr>
              <a:t>4</a:t>
            </a:r>
            <a:r>
              <a:rPr lang="en-US" sz="1200" i="1">
                <a:solidFill>
                  <a:srgbClr val="990099"/>
                </a:solidFill>
                <a:latin typeface="Arial" charset="0"/>
              </a:rPr>
              <a:t>d</a:t>
            </a:r>
            <a:endParaRPr lang="en-US" sz="1200">
              <a:solidFill>
                <a:srgbClr val="990099"/>
              </a:solidFill>
              <a:latin typeface="Arial" charset="0"/>
            </a:endParaRPr>
          </a:p>
        </p:txBody>
      </p:sp>
      <p:sp>
        <p:nvSpPr>
          <p:cNvPr id="186435" name="Text Box 67"/>
          <p:cNvSpPr txBox="1">
            <a:spLocks noChangeArrowheads="1"/>
          </p:cNvSpPr>
          <p:nvPr/>
        </p:nvSpPr>
        <p:spPr bwMode="auto">
          <a:xfrm>
            <a:off x="2390775" y="4373563"/>
            <a:ext cx="352425" cy="274637"/>
          </a:xfrm>
          <a:prstGeom prst="rect">
            <a:avLst/>
          </a:prstGeom>
          <a:noFill/>
          <a:ln w="9525">
            <a:noFill/>
            <a:miter lim="800000"/>
            <a:headEnd/>
            <a:tailEnd/>
          </a:ln>
          <a:effectLst/>
        </p:spPr>
        <p:txBody>
          <a:bodyPr wrap="none">
            <a:spAutoFit/>
          </a:bodyPr>
          <a:lstStyle/>
          <a:p>
            <a:r>
              <a:rPr lang="en-US" sz="1200">
                <a:solidFill>
                  <a:srgbClr val="990099"/>
                </a:solidFill>
                <a:latin typeface="Arial" charset="0"/>
              </a:rPr>
              <a:t>4</a:t>
            </a:r>
            <a:r>
              <a:rPr lang="en-US" sz="1200" i="1">
                <a:solidFill>
                  <a:srgbClr val="990099"/>
                </a:solidFill>
                <a:latin typeface="Arial" charset="0"/>
              </a:rPr>
              <a:t>p</a:t>
            </a:r>
            <a:endParaRPr lang="en-US" sz="1200">
              <a:solidFill>
                <a:srgbClr val="990099"/>
              </a:solidFill>
              <a:latin typeface="Arial" charset="0"/>
            </a:endParaRPr>
          </a:p>
        </p:txBody>
      </p:sp>
      <p:sp>
        <p:nvSpPr>
          <p:cNvPr id="186436" name="Text Box 68"/>
          <p:cNvSpPr txBox="1">
            <a:spLocks noChangeArrowheads="1"/>
          </p:cNvSpPr>
          <p:nvPr/>
        </p:nvSpPr>
        <p:spPr bwMode="auto">
          <a:xfrm>
            <a:off x="2393950" y="4678363"/>
            <a:ext cx="344488" cy="274637"/>
          </a:xfrm>
          <a:prstGeom prst="rect">
            <a:avLst/>
          </a:prstGeom>
          <a:noFill/>
          <a:ln w="9525">
            <a:noFill/>
            <a:miter lim="800000"/>
            <a:headEnd/>
            <a:tailEnd/>
          </a:ln>
          <a:effectLst/>
        </p:spPr>
        <p:txBody>
          <a:bodyPr wrap="none">
            <a:spAutoFit/>
          </a:bodyPr>
          <a:lstStyle/>
          <a:p>
            <a:r>
              <a:rPr lang="en-US" sz="1200">
                <a:solidFill>
                  <a:srgbClr val="990099"/>
                </a:solidFill>
                <a:latin typeface="Arial" charset="0"/>
              </a:rPr>
              <a:t>4</a:t>
            </a:r>
            <a:r>
              <a:rPr lang="en-US" sz="1200" i="1">
                <a:solidFill>
                  <a:srgbClr val="990099"/>
                </a:solidFill>
                <a:latin typeface="Arial" charset="0"/>
              </a:rPr>
              <a:t>s</a:t>
            </a:r>
            <a:endParaRPr lang="en-US" sz="1200">
              <a:solidFill>
                <a:srgbClr val="990099"/>
              </a:solidFill>
              <a:latin typeface="Arial" charset="0"/>
            </a:endParaRPr>
          </a:p>
        </p:txBody>
      </p:sp>
      <p:sp>
        <p:nvSpPr>
          <p:cNvPr id="186437" name="Text Box 69"/>
          <p:cNvSpPr txBox="1">
            <a:spLocks noChangeArrowheads="1"/>
          </p:cNvSpPr>
          <p:nvPr/>
        </p:nvSpPr>
        <p:spPr bwMode="auto">
          <a:xfrm>
            <a:off x="762000" y="4191000"/>
            <a:ext cx="527050" cy="274638"/>
          </a:xfrm>
          <a:prstGeom prst="rect">
            <a:avLst/>
          </a:prstGeom>
          <a:noFill/>
          <a:ln w="9525">
            <a:noFill/>
            <a:miter lim="800000"/>
            <a:headEnd/>
            <a:tailEnd/>
          </a:ln>
          <a:effectLst/>
        </p:spPr>
        <p:txBody>
          <a:bodyPr wrap="none">
            <a:spAutoFit/>
          </a:bodyPr>
          <a:lstStyle/>
          <a:p>
            <a:r>
              <a:rPr lang="en-US" sz="1200" i="1">
                <a:solidFill>
                  <a:srgbClr val="990099"/>
                </a:solidFill>
                <a:latin typeface="Arial" charset="0"/>
              </a:rPr>
              <a:t>n</a:t>
            </a:r>
            <a:r>
              <a:rPr lang="en-US" sz="1200">
                <a:solidFill>
                  <a:srgbClr val="990099"/>
                </a:solidFill>
                <a:latin typeface="Arial" charset="0"/>
              </a:rPr>
              <a:t> = 4</a:t>
            </a:r>
          </a:p>
        </p:txBody>
      </p:sp>
      <p:sp>
        <p:nvSpPr>
          <p:cNvPr id="186438" name="Line 70"/>
          <p:cNvSpPr>
            <a:spLocks noChangeShapeType="1"/>
          </p:cNvSpPr>
          <p:nvPr/>
        </p:nvSpPr>
        <p:spPr bwMode="auto">
          <a:xfrm>
            <a:off x="1287463" y="4953000"/>
            <a:ext cx="1112837" cy="0"/>
          </a:xfrm>
          <a:prstGeom prst="line">
            <a:avLst/>
          </a:prstGeom>
          <a:noFill/>
          <a:ln w="22225">
            <a:solidFill>
              <a:srgbClr val="FF0000"/>
            </a:solidFill>
            <a:round/>
            <a:headEnd/>
            <a:tailEnd/>
          </a:ln>
          <a:effectLst/>
        </p:spPr>
        <p:txBody>
          <a:bodyPr/>
          <a:lstStyle/>
          <a:p>
            <a:endParaRPr lang="en-IE"/>
          </a:p>
        </p:txBody>
      </p:sp>
      <p:sp>
        <p:nvSpPr>
          <p:cNvPr id="186439" name="Line 71"/>
          <p:cNvSpPr>
            <a:spLocks noChangeShapeType="1"/>
          </p:cNvSpPr>
          <p:nvPr/>
        </p:nvSpPr>
        <p:spPr bwMode="auto">
          <a:xfrm>
            <a:off x="1751013" y="4675188"/>
            <a:ext cx="649287" cy="0"/>
          </a:xfrm>
          <a:prstGeom prst="line">
            <a:avLst/>
          </a:prstGeom>
          <a:noFill/>
          <a:ln w="22225">
            <a:solidFill>
              <a:srgbClr val="FF0000"/>
            </a:solidFill>
            <a:round/>
            <a:headEnd/>
            <a:tailEnd/>
          </a:ln>
          <a:effectLst/>
        </p:spPr>
        <p:txBody>
          <a:bodyPr/>
          <a:lstStyle/>
          <a:p>
            <a:endParaRPr lang="en-IE"/>
          </a:p>
        </p:txBody>
      </p:sp>
      <p:sp>
        <p:nvSpPr>
          <p:cNvPr id="186440" name="Line 72"/>
          <p:cNvSpPr>
            <a:spLocks noChangeShapeType="1"/>
          </p:cNvSpPr>
          <p:nvPr/>
        </p:nvSpPr>
        <p:spPr bwMode="auto">
          <a:xfrm>
            <a:off x="1751013" y="5232400"/>
            <a:ext cx="649287" cy="0"/>
          </a:xfrm>
          <a:prstGeom prst="line">
            <a:avLst/>
          </a:prstGeom>
          <a:noFill/>
          <a:ln w="22225">
            <a:solidFill>
              <a:srgbClr val="FF0000"/>
            </a:solidFill>
            <a:round/>
            <a:headEnd/>
            <a:tailEnd/>
          </a:ln>
          <a:effectLst/>
        </p:spPr>
        <p:txBody>
          <a:bodyPr/>
          <a:lstStyle/>
          <a:p>
            <a:endParaRPr lang="en-IE"/>
          </a:p>
        </p:txBody>
      </p:sp>
      <p:sp>
        <p:nvSpPr>
          <p:cNvPr id="186441" name="Line 73"/>
          <p:cNvSpPr>
            <a:spLocks noChangeShapeType="1"/>
          </p:cNvSpPr>
          <p:nvPr/>
        </p:nvSpPr>
        <p:spPr bwMode="auto">
          <a:xfrm flipH="1" flipV="1">
            <a:off x="1535113" y="4953000"/>
            <a:ext cx="215900" cy="279400"/>
          </a:xfrm>
          <a:prstGeom prst="line">
            <a:avLst/>
          </a:prstGeom>
          <a:noFill/>
          <a:ln w="22225">
            <a:solidFill>
              <a:srgbClr val="FF0000"/>
            </a:solidFill>
            <a:round/>
            <a:headEnd/>
            <a:tailEnd/>
          </a:ln>
          <a:effectLst/>
        </p:spPr>
        <p:txBody>
          <a:bodyPr/>
          <a:lstStyle/>
          <a:p>
            <a:endParaRPr lang="en-IE"/>
          </a:p>
        </p:txBody>
      </p:sp>
      <p:sp>
        <p:nvSpPr>
          <p:cNvPr id="186442" name="Line 74"/>
          <p:cNvSpPr>
            <a:spLocks noChangeShapeType="1"/>
          </p:cNvSpPr>
          <p:nvPr/>
        </p:nvSpPr>
        <p:spPr bwMode="auto">
          <a:xfrm flipV="1">
            <a:off x="1535113" y="4675188"/>
            <a:ext cx="215900" cy="277812"/>
          </a:xfrm>
          <a:prstGeom prst="line">
            <a:avLst/>
          </a:prstGeom>
          <a:noFill/>
          <a:ln w="22225">
            <a:solidFill>
              <a:srgbClr val="FF0000"/>
            </a:solidFill>
            <a:round/>
            <a:headEnd/>
            <a:tailEnd/>
          </a:ln>
          <a:effectLst/>
        </p:spPr>
        <p:txBody>
          <a:bodyPr/>
          <a:lstStyle/>
          <a:p>
            <a:endParaRPr lang="en-IE"/>
          </a:p>
        </p:txBody>
      </p:sp>
      <p:sp>
        <p:nvSpPr>
          <p:cNvPr id="186443" name="Text Box 75"/>
          <p:cNvSpPr txBox="1">
            <a:spLocks noChangeArrowheads="1"/>
          </p:cNvSpPr>
          <p:nvPr/>
        </p:nvSpPr>
        <p:spPr bwMode="auto">
          <a:xfrm>
            <a:off x="2395538" y="4525963"/>
            <a:ext cx="352425" cy="274637"/>
          </a:xfrm>
          <a:prstGeom prst="rect">
            <a:avLst/>
          </a:prstGeom>
          <a:noFill/>
          <a:ln w="9525">
            <a:noFill/>
            <a:miter lim="800000"/>
            <a:headEnd/>
            <a:tailEnd/>
          </a:ln>
          <a:effectLst/>
        </p:spPr>
        <p:txBody>
          <a:bodyPr wrap="none">
            <a:spAutoFit/>
          </a:bodyPr>
          <a:lstStyle/>
          <a:p>
            <a:r>
              <a:rPr lang="en-US" sz="1200">
                <a:solidFill>
                  <a:srgbClr val="FF0000"/>
                </a:solidFill>
                <a:latin typeface="Arial" charset="0"/>
              </a:rPr>
              <a:t>3</a:t>
            </a:r>
            <a:r>
              <a:rPr lang="en-US" sz="1200" i="1">
                <a:solidFill>
                  <a:srgbClr val="FF0000"/>
                </a:solidFill>
                <a:latin typeface="Arial" charset="0"/>
              </a:rPr>
              <a:t>d</a:t>
            </a:r>
            <a:endParaRPr lang="en-US" sz="1200">
              <a:solidFill>
                <a:srgbClr val="FF0000"/>
              </a:solidFill>
              <a:latin typeface="Arial" charset="0"/>
            </a:endParaRPr>
          </a:p>
        </p:txBody>
      </p:sp>
      <p:sp>
        <p:nvSpPr>
          <p:cNvPr id="186444" name="Text Box 76"/>
          <p:cNvSpPr txBox="1">
            <a:spLocks noChangeArrowheads="1"/>
          </p:cNvSpPr>
          <p:nvPr/>
        </p:nvSpPr>
        <p:spPr bwMode="auto">
          <a:xfrm>
            <a:off x="2395538" y="4800600"/>
            <a:ext cx="352425" cy="274638"/>
          </a:xfrm>
          <a:prstGeom prst="rect">
            <a:avLst/>
          </a:prstGeom>
          <a:noFill/>
          <a:ln w="9525">
            <a:noFill/>
            <a:miter lim="800000"/>
            <a:headEnd/>
            <a:tailEnd/>
          </a:ln>
          <a:effectLst/>
        </p:spPr>
        <p:txBody>
          <a:bodyPr wrap="none">
            <a:spAutoFit/>
          </a:bodyPr>
          <a:lstStyle/>
          <a:p>
            <a:r>
              <a:rPr lang="en-US" sz="1200">
                <a:solidFill>
                  <a:srgbClr val="FF0000"/>
                </a:solidFill>
                <a:latin typeface="Arial" charset="0"/>
              </a:rPr>
              <a:t>3</a:t>
            </a:r>
            <a:r>
              <a:rPr lang="en-US" sz="1200" i="1">
                <a:solidFill>
                  <a:srgbClr val="FF0000"/>
                </a:solidFill>
                <a:latin typeface="Arial" charset="0"/>
              </a:rPr>
              <a:t>p</a:t>
            </a:r>
            <a:endParaRPr lang="en-US" sz="1200">
              <a:solidFill>
                <a:srgbClr val="FF0000"/>
              </a:solidFill>
              <a:latin typeface="Arial" charset="0"/>
            </a:endParaRPr>
          </a:p>
        </p:txBody>
      </p:sp>
      <p:sp>
        <p:nvSpPr>
          <p:cNvPr id="186445" name="Text Box 77"/>
          <p:cNvSpPr txBox="1">
            <a:spLocks noChangeArrowheads="1"/>
          </p:cNvSpPr>
          <p:nvPr/>
        </p:nvSpPr>
        <p:spPr bwMode="auto">
          <a:xfrm>
            <a:off x="2400300" y="5029200"/>
            <a:ext cx="344488" cy="274638"/>
          </a:xfrm>
          <a:prstGeom prst="rect">
            <a:avLst/>
          </a:prstGeom>
          <a:noFill/>
          <a:ln w="9525">
            <a:noFill/>
            <a:miter lim="800000"/>
            <a:headEnd/>
            <a:tailEnd/>
          </a:ln>
          <a:effectLst/>
        </p:spPr>
        <p:txBody>
          <a:bodyPr wrap="none">
            <a:spAutoFit/>
          </a:bodyPr>
          <a:lstStyle/>
          <a:p>
            <a:r>
              <a:rPr lang="en-US" sz="1200">
                <a:solidFill>
                  <a:srgbClr val="FF0000"/>
                </a:solidFill>
                <a:latin typeface="Arial" charset="0"/>
              </a:rPr>
              <a:t>3</a:t>
            </a:r>
            <a:r>
              <a:rPr lang="en-US" sz="1200" i="1">
                <a:solidFill>
                  <a:srgbClr val="FF0000"/>
                </a:solidFill>
                <a:latin typeface="Arial" charset="0"/>
              </a:rPr>
              <a:t>s</a:t>
            </a:r>
            <a:endParaRPr lang="en-US" sz="1200">
              <a:solidFill>
                <a:srgbClr val="FF0000"/>
              </a:solidFill>
              <a:latin typeface="Arial" charset="0"/>
            </a:endParaRPr>
          </a:p>
        </p:txBody>
      </p:sp>
      <p:sp>
        <p:nvSpPr>
          <p:cNvPr id="186446" name="Text Box 78"/>
          <p:cNvSpPr txBox="1">
            <a:spLocks noChangeArrowheads="1"/>
          </p:cNvSpPr>
          <p:nvPr/>
        </p:nvSpPr>
        <p:spPr bwMode="auto">
          <a:xfrm>
            <a:off x="762000" y="4800600"/>
            <a:ext cx="527050" cy="274638"/>
          </a:xfrm>
          <a:prstGeom prst="rect">
            <a:avLst/>
          </a:prstGeom>
          <a:noFill/>
          <a:ln w="9525">
            <a:noFill/>
            <a:miter lim="800000"/>
            <a:headEnd/>
            <a:tailEnd/>
          </a:ln>
          <a:effectLst/>
        </p:spPr>
        <p:txBody>
          <a:bodyPr wrap="none">
            <a:spAutoFit/>
          </a:bodyPr>
          <a:lstStyle/>
          <a:p>
            <a:r>
              <a:rPr lang="en-US" sz="1200" i="1">
                <a:solidFill>
                  <a:srgbClr val="FF0000"/>
                </a:solidFill>
                <a:latin typeface="Arial" charset="0"/>
              </a:rPr>
              <a:t>n</a:t>
            </a:r>
            <a:r>
              <a:rPr lang="en-US" sz="1200">
                <a:solidFill>
                  <a:srgbClr val="FF0000"/>
                </a:solidFill>
                <a:latin typeface="Arial" charset="0"/>
              </a:rPr>
              <a:t> = 3</a:t>
            </a:r>
          </a:p>
        </p:txBody>
      </p:sp>
      <p:sp>
        <p:nvSpPr>
          <p:cNvPr id="186447" name="Line 79"/>
          <p:cNvSpPr>
            <a:spLocks noChangeShapeType="1"/>
          </p:cNvSpPr>
          <p:nvPr/>
        </p:nvSpPr>
        <p:spPr bwMode="auto">
          <a:xfrm>
            <a:off x="1751013" y="5510213"/>
            <a:ext cx="649287" cy="0"/>
          </a:xfrm>
          <a:prstGeom prst="line">
            <a:avLst/>
          </a:prstGeom>
          <a:noFill/>
          <a:ln w="22225">
            <a:solidFill>
              <a:srgbClr val="339966"/>
            </a:solidFill>
            <a:round/>
            <a:headEnd/>
            <a:tailEnd/>
          </a:ln>
          <a:effectLst/>
        </p:spPr>
        <p:txBody>
          <a:bodyPr/>
          <a:lstStyle/>
          <a:p>
            <a:endParaRPr lang="en-IE"/>
          </a:p>
        </p:txBody>
      </p:sp>
      <p:sp>
        <p:nvSpPr>
          <p:cNvPr id="186448" name="Line 80"/>
          <p:cNvSpPr>
            <a:spLocks noChangeShapeType="1"/>
          </p:cNvSpPr>
          <p:nvPr/>
        </p:nvSpPr>
        <p:spPr bwMode="auto">
          <a:xfrm>
            <a:off x="1751013" y="5819775"/>
            <a:ext cx="649287" cy="0"/>
          </a:xfrm>
          <a:prstGeom prst="line">
            <a:avLst/>
          </a:prstGeom>
          <a:noFill/>
          <a:ln w="22225">
            <a:solidFill>
              <a:srgbClr val="339966"/>
            </a:solidFill>
            <a:round/>
            <a:headEnd/>
            <a:tailEnd/>
          </a:ln>
          <a:effectLst/>
        </p:spPr>
        <p:txBody>
          <a:bodyPr/>
          <a:lstStyle/>
          <a:p>
            <a:endParaRPr lang="en-IE"/>
          </a:p>
        </p:txBody>
      </p:sp>
      <p:sp>
        <p:nvSpPr>
          <p:cNvPr id="186449" name="Line 81"/>
          <p:cNvSpPr>
            <a:spLocks noChangeShapeType="1"/>
          </p:cNvSpPr>
          <p:nvPr/>
        </p:nvSpPr>
        <p:spPr bwMode="auto">
          <a:xfrm flipH="1" flipV="1">
            <a:off x="1535113" y="5664200"/>
            <a:ext cx="215900" cy="155575"/>
          </a:xfrm>
          <a:prstGeom prst="line">
            <a:avLst/>
          </a:prstGeom>
          <a:noFill/>
          <a:ln w="22225">
            <a:solidFill>
              <a:srgbClr val="339966"/>
            </a:solidFill>
            <a:round/>
            <a:headEnd/>
            <a:tailEnd/>
          </a:ln>
          <a:effectLst/>
        </p:spPr>
        <p:txBody>
          <a:bodyPr/>
          <a:lstStyle/>
          <a:p>
            <a:endParaRPr lang="en-IE"/>
          </a:p>
        </p:txBody>
      </p:sp>
      <p:sp>
        <p:nvSpPr>
          <p:cNvPr id="186450" name="Line 82"/>
          <p:cNvSpPr>
            <a:spLocks noChangeShapeType="1"/>
          </p:cNvSpPr>
          <p:nvPr/>
        </p:nvSpPr>
        <p:spPr bwMode="auto">
          <a:xfrm flipV="1">
            <a:off x="1535113" y="5510213"/>
            <a:ext cx="215900" cy="153987"/>
          </a:xfrm>
          <a:prstGeom prst="line">
            <a:avLst/>
          </a:prstGeom>
          <a:noFill/>
          <a:ln w="22225">
            <a:solidFill>
              <a:srgbClr val="339966"/>
            </a:solidFill>
            <a:round/>
            <a:headEnd/>
            <a:tailEnd/>
          </a:ln>
          <a:effectLst/>
        </p:spPr>
        <p:txBody>
          <a:bodyPr/>
          <a:lstStyle/>
          <a:p>
            <a:endParaRPr lang="en-IE"/>
          </a:p>
        </p:txBody>
      </p:sp>
      <p:sp>
        <p:nvSpPr>
          <p:cNvPr id="186451" name="Line 83"/>
          <p:cNvSpPr>
            <a:spLocks noChangeShapeType="1"/>
          </p:cNvSpPr>
          <p:nvPr/>
        </p:nvSpPr>
        <p:spPr bwMode="auto">
          <a:xfrm flipH="1">
            <a:off x="1287463" y="5664200"/>
            <a:ext cx="247650" cy="0"/>
          </a:xfrm>
          <a:prstGeom prst="line">
            <a:avLst/>
          </a:prstGeom>
          <a:noFill/>
          <a:ln w="22225">
            <a:solidFill>
              <a:srgbClr val="339966"/>
            </a:solidFill>
            <a:round/>
            <a:headEnd/>
            <a:tailEnd/>
          </a:ln>
          <a:effectLst/>
        </p:spPr>
        <p:txBody>
          <a:bodyPr/>
          <a:lstStyle/>
          <a:p>
            <a:endParaRPr lang="en-IE"/>
          </a:p>
        </p:txBody>
      </p:sp>
      <p:sp>
        <p:nvSpPr>
          <p:cNvPr id="186452" name="Text Box 84"/>
          <p:cNvSpPr txBox="1">
            <a:spLocks noChangeArrowheads="1"/>
          </p:cNvSpPr>
          <p:nvPr/>
        </p:nvSpPr>
        <p:spPr bwMode="auto">
          <a:xfrm>
            <a:off x="2397125" y="5364163"/>
            <a:ext cx="352425" cy="274637"/>
          </a:xfrm>
          <a:prstGeom prst="rect">
            <a:avLst/>
          </a:prstGeom>
          <a:noFill/>
          <a:ln w="9525">
            <a:noFill/>
            <a:miter lim="800000"/>
            <a:headEnd/>
            <a:tailEnd/>
          </a:ln>
          <a:effectLst/>
        </p:spPr>
        <p:txBody>
          <a:bodyPr wrap="none">
            <a:spAutoFit/>
          </a:bodyPr>
          <a:lstStyle/>
          <a:p>
            <a:r>
              <a:rPr lang="en-US" sz="1200">
                <a:solidFill>
                  <a:srgbClr val="339966"/>
                </a:solidFill>
                <a:latin typeface="Arial" charset="0"/>
              </a:rPr>
              <a:t>2</a:t>
            </a:r>
            <a:r>
              <a:rPr lang="en-US" sz="1200" i="1">
                <a:solidFill>
                  <a:srgbClr val="339966"/>
                </a:solidFill>
                <a:latin typeface="Arial" charset="0"/>
              </a:rPr>
              <a:t>p</a:t>
            </a:r>
            <a:endParaRPr lang="en-US" sz="1200">
              <a:solidFill>
                <a:srgbClr val="339966"/>
              </a:solidFill>
              <a:latin typeface="Arial" charset="0"/>
            </a:endParaRPr>
          </a:p>
        </p:txBody>
      </p:sp>
      <p:sp>
        <p:nvSpPr>
          <p:cNvPr id="186453" name="Text Box 85"/>
          <p:cNvSpPr txBox="1">
            <a:spLocks noChangeArrowheads="1"/>
          </p:cNvSpPr>
          <p:nvPr/>
        </p:nvSpPr>
        <p:spPr bwMode="auto">
          <a:xfrm>
            <a:off x="2400300" y="5668963"/>
            <a:ext cx="344488" cy="274637"/>
          </a:xfrm>
          <a:prstGeom prst="rect">
            <a:avLst/>
          </a:prstGeom>
          <a:noFill/>
          <a:ln w="9525">
            <a:noFill/>
            <a:miter lim="800000"/>
            <a:headEnd/>
            <a:tailEnd/>
          </a:ln>
          <a:effectLst/>
        </p:spPr>
        <p:txBody>
          <a:bodyPr wrap="none">
            <a:spAutoFit/>
          </a:bodyPr>
          <a:lstStyle/>
          <a:p>
            <a:r>
              <a:rPr lang="en-US" sz="1200">
                <a:solidFill>
                  <a:srgbClr val="339966"/>
                </a:solidFill>
                <a:latin typeface="Arial" charset="0"/>
              </a:rPr>
              <a:t>2</a:t>
            </a:r>
            <a:r>
              <a:rPr lang="en-US" sz="1200" i="1">
                <a:solidFill>
                  <a:srgbClr val="339966"/>
                </a:solidFill>
                <a:latin typeface="Arial" charset="0"/>
              </a:rPr>
              <a:t>s</a:t>
            </a:r>
            <a:endParaRPr lang="en-US" sz="1200">
              <a:solidFill>
                <a:srgbClr val="339966"/>
              </a:solidFill>
              <a:latin typeface="Arial" charset="0"/>
            </a:endParaRPr>
          </a:p>
        </p:txBody>
      </p:sp>
      <p:sp>
        <p:nvSpPr>
          <p:cNvPr id="186454" name="Text Box 86"/>
          <p:cNvSpPr txBox="1">
            <a:spLocks noChangeArrowheads="1"/>
          </p:cNvSpPr>
          <p:nvPr/>
        </p:nvSpPr>
        <p:spPr bwMode="auto">
          <a:xfrm>
            <a:off x="768350" y="5516563"/>
            <a:ext cx="527050" cy="274637"/>
          </a:xfrm>
          <a:prstGeom prst="rect">
            <a:avLst/>
          </a:prstGeom>
          <a:noFill/>
          <a:ln w="9525">
            <a:noFill/>
            <a:miter lim="800000"/>
            <a:headEnd/>
            <a:tailEnd/>
          </a:ln>
          <a:effectLst/>
        </p:spPr>
        <p:txBody>
          <a:bodyPr wrap="none">
            <a:spAutoFit/>
          </a:bodyPr>
          <a:lstStyle/>
          <a:p>
            <a:r>
              <a:rPr lang="en-US" sz="1200" i="1">
                <a:solidFill>
                  <a:srgbClr val="339966"/>
                </a:solidFill>
                <a:latin typeface="Arial" charset="0"/>
              </a:rPr>
              <a:t>n</a:t>
            </a:r>
            <a:r>
              <a:rPr lang="en-US" sz="1200">
                <a:solidFill>
                  <a:srgbClr val="339966"/>
                </a:solidFill>
                <a:latin typeface="Arial" charset="0"/>
              </a:rPr>
              <a:t> = 2</a:t>
            </a:r>
          </a:p>
        </p:txBody>
      </p:sp>
      <p:sp>
        <p:nvSpPr>
          <p:cNvPr id="186455" name="Line 87"/>
          <p:cNvSpPr>
            <a:spLocks noChangeShapeType="1"/>
          </p:cNvSpPr>
          <p:nvPr/>
        </p:nvSpPr>
        <p:spPr bwMode="auto">
          <a:xfrm>
            <a:off x="1319213" y="6097588"/>
            <a:ext cx="1081087" cy="0"/>
          </a:xfrm>
          <a:prstGeom prst="line">
            <a:avLst/>
          </a:prstGeom>
          <a:noFill/>
          <a:ln w="22225">
            <a:solidFill>
              <a:schemeClr val="accent2"/>
            </a:solidFill>
            <a:round/>
            <a:headEnd/>
            <a:tailEnd/>
          </a:ln>
          <a:effectLst/>
        </p:spPr>
        <p:txBody>
          <a:bodyPr/>
          <a:lstStyle/>
          <a:p>
            <a:endParaRPr lang="en-IE"/>
          </a:p>
        </p:txBody>
      </p:sp>
      <p:sp>
        <p:nvSpPr>
          <p:cNvPr id="186456" name="Text Box 88"/>
          <p:cNvSpPr txBox="1">
            <a:spLocks noChangeArrowheads="1"/>
          </p:cNvSpPr>
          <p:nvPr/>
        </p:nvSpPr>
        <p:spPr bwMode="auto">
          <a:xfrm>
            <a:off x="2401888" y="5943600"/>
            <a:ext cx="344487" cy="274638"/>
          </a:xfrm>
          <a:prstGeom prst="rect">
            <a:avLst/>
          </a:prstGeom>
          <a:noFill/>
          <a:ln w="9525">
            <a:noFill/>
            <a:miter lim="800000"/>
            <a:headEnd/>
            <a:tailEnd/>
          </a:ln>
          <a:effectLst/>
        </p:spPr>
        <p:txBody>
          <a:bodyPr wrap="none">
            <a:spAutoFit/>
          </a:bodyPr>
          <a:lstStyle/>
          <a:p>
            <a:r>
              <a:rPr lang="en-US" sz="1200">
                <a:solidFill>
                  <a:schemeClr val="accent2"/>
                </a:solidFill>
                <a:latin typeface="Arial" charset="0"/>
              </a:rPr>
              <a:t>1</a:t>
            </a:r>
            <a:r>
              <a:rPr lang="en-US" sz="1200" i="1">
                <a:solidFill>
                  <a:schemeClr val="accent2"/>
                </a:solidFill>
                <a:latin typeface="Arial" charset="0"/>
              </a:rPr>
              <a:t>s</a:t>
            </a:r>
            <a:endParaRPr lang="en-US" sz="1200">
              <a:solidFill>
                <a:schemeClr val="accent2"/>
              </a:solidFill>
              <a:latin typeface="Arial" charset="0"/>
            </a:endParaRPr>
          </a:p>
        </p:txBody>
      </p:sp>
      <p:sp>
        <p:nvSpPr>
          <p:cNvPr id="186457" name="Text Box 89"/>
          <p:cNvSpPr txBox="1">
            <a:spLocks noChangeArrowheads="1"/>
          </p:cNvSpPr>
          <p:nvPr/>
        </p:nvSpPr>
        <p:spPr bwMode="auto">
          <a:xfrm>
            <a:off x="768350" y="5943600"/>
            <a:ext cx="527050" cy="274638"/>
          </a:xfrm>
          <a:prstGeom prst="rect">
            <a:avLst/>
          </a:prstGeom>
          <a:noFill/>
          <a:ln w="9525">
            <a:noFill/>
            <a:miter lim="800000"/>
            <a:headEnd/>
            <a:tailEnd/>
          </a:ln>
          <a:effectLst/>
        </p:spPr>
        <p:txBody>
          <a:bodyPr wrap="none">
            <a:spAutoFit/>
          </a:bodyPr>
          <a:lstStyle/>
          <a:p>
            <a:r>
              <a:rPr lang="en-US" sz="1200" i="1">
                <a:solidFill>
                  <a:schemeClr val="accent2"/>
                </a:solidFill>
                <a:latin typeface="Arial" charset="0"/>
              </a:rPr>
              <a:t>n</a:t>
            </a:r>
            <a:r>
              <a:rPr lang="en-US" sz="1200">
                <a:solidFill>
                  <a:schemeClr val="accent2"/>
                </a:solidFill>
                <a:latin typeface="Arial" charset="0"/>
              </a:rPr>
              <a:t> = 1</a:t>
            </a:r>
          </a:p>
        </p:txBody>
      </p:sp>
      <p:sp>
        <p:nvSpPr>
          <p:cNvPr id="186458" name="Text Box 90"/>
          <p:cNvSpPr txBox="1">
            <a:spLocks noChangeArrowheads="1"/>
          </p:cNvSpPr>
          <p:nvPr/>
        </p:nvSpPr>
        <p:spPr bwMode="auto">
          <a:xfrm rot="-5400000">
            <a:off x="135731" y="4904582"/>
            <a:ext cx="827087" cy="336550"/>
          </a:xfrm>
          <a:prstGeom prst="rect">
            <a:avLst/>
          </a:prstGeom>
          <a:noFill/>
          <a:ln w="9525">
            <a:noFill/>
            <a:miter lim="800000"/>
            <a:headEnd/>
            <a:tailEnd/>
          </a:ln>
          <a:effectLst/>
        </p:spPr>
        <p:txBody>
          <a:bodyPr wrap="none">
            <a:spAutoFit/>
          </a:bodyPr>
          <a:lstStyle/>
          <a:p>
            <a:r>
              <a:rPr lang="en-US" sz="1600">
                <a:latin typeface="Arial" charset="0"/>
              </a:rPr>
              <a:t>Energy</a:t>
            </a:r>
          </a:p>
        </p:txBody>
      </p:sp>
      <p:sp>
        <p:nvSpPr>
          <p:cNvPr id="186459" name="Oval 91"/>
          <p:cNvSpPr>
            <a:spLocks noChangeArrowheads="1"/>
          </p:cNvSpPr>
          <p:nvPr/>
        </p:nvSpPr>
        <p:spPr bwMode="auto">
          <a:xfrm>
            <a:off x="1782763" y="6005513"/>
            <a:ext cx="92075" cy="92075"/>
          </a:xfrm>
          <a:prstGeom prst="ellipse">
            <a:avLst/>
          </a:prstGeom>
          <a:solidFill>
            <a:srgbClr val="FF99CC"/>
          </a:solidFill>
          <a:ln w="9525">
            <a:solidFill>
              <a:schemeClr val="tx1"/>
            </a:solidFill>
            <a:round/>
            <a:headEnd/>
            <a:tailEnd/>
          </a:ln>
          <a:effectLst/>
        </p:spPr>
        <p:txBody>
          <a:bodyPr wrap="none" anchor="ctr"/>
          <a:lstStyle/>
          <a:p>
            <a:endParaRPr lang="en-IE"/>
          </a:p>
        </p:txBody>
      </p:sp>
      <p:sp>
        <p:nvSpPr>
          <p:cNvPr id="186460" name="Oval 92"/>
          <p:cNvSpPr>
            <a:spLocks noChangeArrowheads="1"/>
          </p:cNvSpPr>
          <p:nvPr/>
        </p:nvSpPr>
        <p:spPr bwMode="auto">
          <a:xfrm>
            <a:off x="1782763" y="5726113"/>
            <a:ext cx="92075" cy="93662"/>
          </a:xfrm>
          <a:prstGeom prst="ellipse">
            <a:avLst/>
          </a:prstGeom>
          <a:solidFill>
            <a:srgbClr val="FF99CC"/>
          </a:solidFill>
          <a:ln w="9525">
            <a:solidFill>
              <a:schemeClr val="tx1"/>
            </a:solidFill>
            <a:round/>
            <a:headEnd/>
            <a:tailEnd/>
          </a:ln>
          <a:effectLst/>
        </p:spPr>
        <p:txBody>
          <a:bodyPr wrap="none" anchor="ctr"/>
          <a:lstStyle/>
          <a:p>
            <a:endParaRPr lang="en-IE"/>
          </a:p>
        </p:txBody>
      </p:sp>
      <p:sp>
        <p:nvSpPr>
          <p:cNvPr id="186461" name="Oval 93"/>
          <p:cNvSpPr>
            <a:spLocks noChangeArrowheads="1"/>
          </p:cNvSpPr>
          <p:nvPr/>
        </p:nvSpPr>
        <p:spPr bwMode="auto">
          <a:xfrm>
            <a:off x="1782763" y="5140325"/>
            <a:ext cx="92075" cy="92075"/>
          </a:xfrm>
          <a:prstGeom prst="ellipse">
            <a:avLst/>
          </a:prstGeom>
          <a:solidFill>
            <a:srgbClr val="FF99CC"/>
          </a:solidFill>
          <a:ln w="9525">
            <a:solidFill>
              <a:schemeClr val="tx1"/>
            </a:solidFill>
            <a:round/>
            <a:headEnd/>
            <a:tailEnd/>
          </a:ln>
          <a:effectLst/>
        </p:spPr>
        <p:txBody>
          <a:bodyPr wrap="none" anchor="ctr"/>
          <a:lstStyle/>
          <a:p>
            <a:endParaRPr lang="en-IE"/>
          </a:p>
        </p:txBody>
      </p:sp>
      <p:sp>
        <p:nvSpPr>
          <p:cNvPr id="186462" name="Oval 94"/>
          <p:cNvSpPr>
            <a:spLocks noChangeArrowheads="1"/>
          </p:cNvSpPr>
          <p:nvPr/>
        </p:nvSpPr>
        <p:spPr bwMode="auto">
          <a:xfrm>
            <a:off x="1782763" y="4706938"/>
            <a:ext cx="92075" cy="92075"/>
          </a:xfrm>
          <a:prstGeom prst="ellipse">
            <a:avLst/>
          </a:prstGeom>
          <a:solidFill>
            <a:srgbClr val="FF99CC"/>
          </a:solidFill>
          <a:ln w="9525">
            <a:solidFill>
              <a:schemeClr val="tx1"/>
            </a:solidFill>
            <a:round/>
            <a:headEnd/>
            <a:tailEnd/>
          </a:ln>
          <a:effectLst/>
        </p:spPr>
        <p:txBody>
          <a:bodyPr wrap="none" anchor="ctr"/>
          <a:lstStyle/>
          <a:p>
            <a:endParaRPr lang="en-IE"/>
          </a:p>
        </p:txBody>
      </p:sp>
      <p:grpSp>
        <p:nvGrpSpPr>
          <p:cNvPr id="186463" name="Group 95"/>
          <p:cNvGrpSpPr>
            <a:grpSpLocks/>
          </p:cNvGrpSpPr>
          <p:nvPr/>
        </p:nvGrpSpPr>
        <p:grpSpPr bwMode="auto">
          <a:xfrm>
            <a:off x="1751013" y="4427538"/>
            <a:ext cx="309562" cy="1082675"/>
            <a:chOff x="3408" y="1248"/>
            <a:chExt cx="480" cy="1680"/>
          </a:xfrm>
        </p:grpSpPr>
        <p:sp>
          <p:nvSpPr>
            <p:cNvPr id="186464" name="Oval 96"/>
            <p:cNvSpPr>
              <a:spLocks noChangeArrowheads="1"/>
            </p:cNvSpPr>
            <p:nvPr/>
          </p:nvSpPr>
          <p:spPr bwMode="auto">
            <a:xfrm>
              <a:off x="3456" y="2784"/>
              <a:ext cx="144" cy="144"/>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6465" name="Oval 97"/>
            <p:cNvSpPr>
              <a:spLocks noChangeArrowheads="1"/>
            </p:cNvSpPr>
            <p:nvPr/>
          </p:nvSpPr>
          <p:spPr bwMode="auto">
            <a:xfrm>
              <a:off x="3600" y="2784"/>
              <a:ext cx="144" cy="144"/>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6466" name="Oval 98"/>
            <p:cNvSpPr>
              <a:spLocks noChangeArrowheads="1"/>
            </p:cNvSpPr>
            <p:nvPr/>
          </p:nvSpPr>
          <p:spPr bwMode="auto">
            <a:xfrm>
              <a:off x="3744" y="2784"/>
              <a:ext cx="144" cy="144"/>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6467" name="Oval 99"/>
            <p:cNvSpPr>
              <a:spLocks noChangeArrowheads="1"/>
            </p:cNvSpPr>
            <p:nvPr/>
          </p:nvSpPr>
          <p:spPr bwMode="auto">
            <a:xfrm>
              <a:off x="3456" y="1920"/>
              <a:ext cx="144" cy="144"/>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6468" name="Oval 100"/>
            <p:cNvSpPr>
              <a:spLocks noChangeArrowheads="1"/>
            </p:cNvSpPr>
            <p:nvPr/>
          </p:nvSpPr>
          <p:spPr bwMode="auto">
            <a:xfrm>
              <a:off x="3600" y="1920"/>
              <a:ext cx="144" cy="144"/>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6469" name="Oval 101"/>
            <p:cNvSpPr>
              <a:spLocks noChangeArrowheads="1"/>
            </p:cNvSpPr>
            <p:nvPr/>
          </p:nvSpPr>
          <p:spPr bwMode="auto">
            <a:xfrm>
              <a:off x="3744" y="1920"/>
              <a:ext cx="144" cy="144"/>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6470" name="Oval 102"/>
            <p:cNvSpPr>
              <a:spLocks noChangeArrowheads="1"/>
            </p:cNvSpPr>
            <p:nvPr/>
          </p:nvSpPr>
          <p:spPr bwMode="auto">
            <a:xfrm>
              <a:off x="3408" y="1248"/>
              <a:ext cx="144" cy="144"/>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6471" name="Oval 103"/>
            <p:cNvSpPr>
              <a:spLocks noChangeArrowheads="1"/>
            </p:cNvSpPr>
            <p:nvPr/>
          </p:nvSpPr>
          <p:spPr bwMode="auto">
            <a:xfrm>
              <a:off x="3552" y="1248"/>
              <a:ext cx="144" cy="144"/>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6472" name="Oval 104"/>
            <p:cNvSpPr>
              <a:spLocks noChangeArrowheads="1"/>
            </p:cNvSpPr>
            <p:nvPr/>
          </p:nvSpPr>
          <p:spPr bwMode="auto">
            <a:xfrm>
              <a:off x="3696" y="1248"/>
              <a:ext cx="144" cy="144"/>
            </a:xfrm>
            <a:prstGeom prst="ellipse">
              <a:avLst/>
            </a:prstGeom>
            <a:solidFill>
              <a:srgbClr val="FFFF99"/>
            </a:solidFill>
            <a:ln w="9525">
              <a:solidFill>
                <a:schemeClr val="tx1"/>
              </a:solidFill>
              <a:round/>
              <a:headEnd/>
              <a:tailEnd/>
            </a:ln>
            <a:effectLst/>
          </p:spPr>
          <p:txBody>
            <a:bodyPr wrap="none" anchor="ctr"/>
            <a:lstStyle/>
            <a:p>
              <a:endParaRPr lang="en-IE"/>
            </a:p>
          </p:txBody>
        </p:sp>
      </p:grpSp>
      <p:sp>
        <p:nvSpPr>
          <p:cNvPr id="186473" name="Oval 105"/>
          <p:cNvSpPr>
            <a:spLocks noChangeArrowheads="1"/>
          </p:cNvSpPr>
          <p:nvPr/>
        </p:nvSpPr>
        <p:spPr bwMode="auto">
          <a:xfrm>
            <a:off x="1751013" y="4119563"/>
            <a:ext cx="92075" cy="92075"/>
          </a:xfrm>
          <a:prstGeom prst="ellipse">
            <a:avLst/>
          </a:prstGeom>
          <a:solidFill>
            <a:srgbClr val="99CCFF">
              <a:alpha val="57001"/>
            </a:srgbClr>
          </a:solidFill>
          <a:ln w="9525">
            <a:solidFill>
              <a:schemeClr val="tx1"/>
            </a:solidFill>
            <a:round/>
            <a:headEnd/>
            <a:tailEnd/>
          </a:ln>
          <a:effectLst/>
        </p:spPr>
        <p:txBody>
          <a:bodyPr wrap="none" anchor="ctr"/>
          <a:lstStyle/>
          <a:p>
            <a:endParaRPr lang="en-IE"/>
          </a:p>
        </p:txBody>
      </p:sp>
      <p:sp>
        <p:nvSpPr>
          <p:cNvPr id="186474" name="Oval 106"/>
          <p:cNvSpPr>
            <a:spLocks noChangeArrowheads="1"/>
          </p:cNvSpPr>
          <p:nvPr/>
        </p:nvSpPr>
        <p:spPr bwMode="auto">
          <a:xfrm>
            <a:off x="1843088" y="4119563"/>
            <a:ext cx="93662" cy="92075"/>
          </a:xfrm>
          <a:prstGeom prst="ellipse">
            <a:avLst/>
          </a:prstGeom>
          <a:solidFill>
            <a:srgbClr val="99CCFF">
              <a:alpha val="57001"/>
            </a:srgbClr>
          </a:solidFill>
          <a:ln w="9525">
            <a:solidFill>
              <a:schemeClr val="tx1"/>
            </a:solidFill>
            <a:round/>
            <a:headEnd/>
            <a:tailEnd/>
          </a:ln>
          <a:effectLst/>
        </p:spPr>
        <p:txBody>
          <a:bodyPr wrap="none" anchor="ctr"/>
          <a:lstStyle/>
          <a:p>
            <a:endParaRPr lang="en-IE"/>
          </a:p>
        </p:txBody>
      </p:sp>
      <p:sp>
        <p:nvSpPr>
          <p:cNvPr id="186475" name="Oval 107"/>
          <p:cNvSpPr>
            <a:spLocks noChangeArrowheads="1"/>
          </p:cNvSpPr>
          <p:nvPr/>
        </p:nvSpPr>
        <p:spPr bwMode="auto">
          <a:xfrm>
            <a:off x="1936750" y="4119563"/>
            <a:ext cx="92075" cy="92075"/>
          </a:xfrm>
          <a:prstGeom prst="ellipse">
            <a:avLst/>
          </a:prstGeom>
          <a:solidFill>
            <a:srgbClr val="99CCFF">
              <a:alpha val="57001"/>
            </a:srgbClr>
          </a:solidFill>
          <a:ln w="9525">
            <a:solidFill>
              <a:schemeClr val="tx1"/>
            </a:solidFill>
            <a:round/>
            <a:headEnd/>
            <a:tailEnd/>
          </a:ln>
          <a:effectLst/>
        </p:spPr>
        <p:txBody>
          <a:bodyPr wrap="none" anchor="ctr"/>
          <a:lstStyle/>
          <a:p>
            <a:endParaRPr lang="en-IE"/>
          </a:p>
        </p:txBody>
      </p:sp>
      <p:sp>
        <p:nvSpPr>
          <p:cNvPr id="186476" name="Oval 108"/>
          <p:cNvSpPr>
            <a:spLocks noChangeArrowheads="1"/>
          </p:cNvSpPr>
          <p:nvPr/>
        </p:nvSpPr>
        <p:spPr bwMode="auto">
          <a:xfrm>
            <a:off x="2028825" y="4119563"/>
            <a:ext cx="93663" cy="92075"/>
          </a:xfrm>
          <a:prstGeom prst="ellipse">
            <a:avLst/>
          </a:prstGeom>
          <a:solidFill>
            <a:srgbClr val="99CCFF">
              <a:alpha val="57001"/>
            </a:srgbClr>
          </a:solidFill>
          <a:ln w="9525">
            <a:solidFill>
              <a:schemeClr val="tx1"/>
            </a:solidFill>
            <a:round/>
            <a:headEnd/>
            <a:tailEnd/>
          </a:ln>
          <a:effectLst/>
        </p:spPr>
        <p:txBody>
          <a:bodyPr wrap="none" anchor="ctr"/>
          <a:lstStyle/>
          <a:p>
            <a:endParaRPr lang="en-IE"/>
          </a:p>
        </p:txBody>
      </p:sp>
      <p:sp>
        <p:nvSpPr>
          <p:cNvPr id="186477" name="Oval 109"/>
          <p:cNvSpPr>
            <a:spLocks noChangeArrowheads="1"/>
          </p:cNvSpPr>
          <p:nvPr/>
        </p:nvSpPr>
        <p:spPr bwMode="auto">
          <a:xfrm>
            <a:off x="2122488" y="4119563"/>
            <a:ext cx="92075" cy="92075"/>
          </a:xfrm>
          <a:prstGeom prst="ellipse">
            <a:avLst/>
          </a:prstGeom>
          <a:solidFill>
            <a:srgbClr val="99CCFF">
              <a:alpha val="57001"/>
            </a:srgbClr>
          </a:solidFill>
          <a:ln w="9525">
            <a:solidFill>
              <a:schemeClr val="tx1"/>
            </a:solidFill>
            <a:round/>
            <a:headEnd/>
            <a:tailEnd/>
          </a:ln>
          <a:effectLst/>
        </p:spPr>
        <p:txBody>
          <a:bodyPr wrap="none" anchor="ctr"/>
          <a:lstStyle/>
          <a:p>
            <a:endParaRPr lang="en-IE"/>
          </a:p>
        </p:txBody>
      </p:sp>
      <p:grpSp>
        <p:nvGrpSpPr>
          <p:cNvPr id="186478" name="Group 110"/>
          <p:cNvGrpSpPr>
            <a:grpSpLocks/>
          </p:cNvGrpSpPr>
          <p:nvPr/>
        </p:nvGrpSpPr>
        <p:grpSpPr bwMode="auto">
          <a:xfrm>
            <a:off x="1752600" y="4572000"/>
            <a:ext cx="463550" cy="92075"/>
            <a:chOff x="1103" y="2887"/>
            <a:chExt cx="292" cy="58"/>
          </a:xfrm>
        </p:grpSpPr>
        <p:sp>
          <p:nvSpPr>
            <p:cNvPr id="186479" name="Oval 111"/>
            <p:cNvSpPr>
              <a:spLocks noChangeArrowheads="1"/>
            </p:cNvSpPr>
            <p:nvPr/>
          </p:nvSpPr>
          <p:spPr bwMode="auto">
            <a:xfrm>
              <a:off x="1220" y="2887"/>
              <a:ext cx="58" cy="58"/>
            </a:xfrm>
            <a:prstGeom prst="ellipse">
              <a:avLst/>
            </a:prstGeom>
            <a:solidFill>
              <a:srgbClr val="99CCFF">
                <a:alpha val="57001"/>
              </a:srgbClr>
            </a:solidFill>
            <a:ln w="9525">
              <a:solidFill>
                <a:schemeClr val="tx1"/>
              </a:solidFill>
              <a:round/>
              <a:headEnd/>
              <a:tailEnd/>
            </a:ln>
            <a:effectLst/>
          </p:spPr>
          <p:txBody>
            <a:bodyPr wrap="none" anchor="ctr"/>
            <a:lstStyle/>
            <a:p>
              <a:endParaRPr lang="en-IE"/>
            </a:p>
          </p:txBody>
        </p:sp>
        <p:sp>
          <p:nvSpPr>
            <p:cNvPr id="186480" name="Oval 112"/>
            <p:cNvSpPr>
              <a:spLocks noChangeArrowheads="1"/>
            </p:cNvSpPr>
            <p:nvPr/>
          </p:nvSpPr>
          <p:spPr bwMode="auto">
            <a:xfrm>
              <a:off x="1103" y="2887"/>
              <a:ext cx="58" cy="58"/>
            </a:xfrm>
            <a:prstGeom prst="ellipse">
              <a:avLst/>
            </a:prstGeom>
            <a:solidFill>
              <a:srgbClr val="99CCFF">
                <a:alpha val="57001"/>
              </a:srgbClr>
            </a:solidFill>
            <a:ln w="9525">
              <a:solidFill>
                <a:schemeClr val="tx1"/>
              </a:solidFill>
              <a:round/>
              <a:headEnd/>
              <a:tailEnd/>
            </a:ln>
            <a:effectLst/>
          </p:spPr>
          <p:txBody>
            <a:bodyPr wrap="none" anchor="ctr"/>
            <a:lstStyle/>
            <a:p>
              <a:endParaRPr lang="en-IE"/>
            </a:p>
          </p:txBody>
        </p:sp>
        <p:sp>
          <p:nvSpPr>
            <p:cNvPr id="186481" name="Oval 113"/>
            <p:cNvSpPr>
              <a:spLocks noChangeArrowheads="1"/>
            </p:cNvSpPr>
            <p:nvPr/>
          </p:nvSpPr>
          <p:spPr bwMode="auto">
            <a:xfrm>
              <a:off x="1161" y="2887"/>
              <a:ext cx="59" cy="58"/>
            </a:xfrm>
            <a:prstGeom prst="ellipse">
              <a:avLst/>
            </a:prstGeom>
            <a:solidFill>
              <a:srgbClr val="99CCFF">
                <a:alpha val="57001"/>
              </a:srgbClr>
            </a:solidFill>
            <a:ln w="9525">
              <a:solidFill>
                <a:schemeClr val="tx1"/>
              </a:solidFill>
              <a:round/>
              <a:headEnd/>
              <a:tailEnd/>
            </a:ln>
            <a:effectLst/>
          </p:spPr>
          <p:txBody>
            <a:bodyPr wrap="none" anchor="ctr"/>
            <a:lstStyle/>
            <a:p>
              <a:endParaRPr lang="en-IE"/>
            </a:p>
          </p:txBody>
        </p:sp>
        <p:sp>
          <p:nvSpPr>
            <p:cNvPr id="186482" name="Oval 114"/>
            <p:cNvSpPr>
              <a:spLocks noChangeArrowheads="1"/>
            </p:cNvSpPr>
            <p:nvPr/>
          </p:nvSpPr>
          <p:spPr bwMode="auto">
            <a:xfrm>
              <a:off x="1278" y="2887"/>
              <a:ext cx="59" cy="58"/>
            </a:xfrm>
            <a:prstGeom prst="ellipse">
              <a:avLst/>
            </a:prstGeom>
            <a:solidFill>
              <a:srgbClr val="99CCFF">
                <a:alpha val="57001"/>
              </a:srgbClr>
            </a:solidFill>
            <a:ln w="9525">
              <a:solidFill>
                <a:schemeClr val="tx1"/>
              </a:solidFill>
              <a:round/>
              <a:headEnd/>
              <a:tailEnd/>
            </a:ln>
            <a:effectLst/>
          </p:spPr>
          <p:txBody>
            <a:bodyPr wrap="none" anchor="ctr"/>
            <a:lstStyle/>
            <a:p>
              <a:endParaRPr lang="en-IE"/>
            </a:p>
          </p:txBody>
        </p:sp>
        <p:sp>
          <p:nvSpPr>
            <p:cNvPr id="186483" name="Oval 115"/>
            <p:cNvSpPr>
              <a:spLocks noChangeArrowheads="1"/>
            </p:cNvSpPr>
            <p:nvPr/>
          </p:nvSpPr>
          <p:spPr bwMode="auto">
            <a:xfrm>
              <a:off x="1337" y="2887"/>
              <a:ext cx="58" cy="58"/>
            </a:xfrm>
            <a:prstGeom prst="ellipse">
              <a:avLst/>
            </a:prstGeom>
            <a:solidFill>
              <a:srgbClr val="99CCFF">
                <a:alpha val="57001"/>
              </a:srgbClr>
            </a:solidFill>
            <a:ln w="9525">
              <a:solidFill>
                <a:schemeClr val="tx1"/>
              </a:solidFill>
              <a:round/>
              <a:headEnd/>
              <a:tailEnd/>
            </a:ln>
            <a:effectLst/>
          </p:spPr>
          <p:txBody>
            <a:bodyPr wrap="none" anchor="ctr"/>
            <a:lstStyle/>
            <a:p>
              <a:endParaRPr lang="en-IE"/>
            </a:p>
          </p:txBody>
        </p:sp>
      </p:grpSp>
      <p:grpSp>
        <p:nvGrpSpPr>
          <p:cNvPr id="186484" name="Group 116"/>
          <p:cNvGrpSpPr>
            <a:grpSpLocks/>
          </p:cNvGrpSpPr>
          <p:nvPr/>
        </p:nvGrpSpPr>
        <p:grpSpPr bwMode="auto">
          <a:xfrm>
            <a:off x="1751013" y="3810000"/>
            <a:ext cx="649287" cy="92075"/>
            <a:chOff x="3408" y="288"/>
            <a:chExt cx="1008" cy="144"/>
          </a:xfrm>
        </p:grpSpPr>
        <p:sp>
          <p:nvSpPr>
            <p:cNvPr id="186485" name="Oval 117"/>
            <p:cNvSpPr>
              <a:spLocks noChangeArrowheads="1"/>
            </p:cNvSpPr>
            <p:nvPr/>
          </p:nvSpPr>
          <p:spPr bwMode="auto">
            <a:xfrm>
              <a:off x="3408" y="288"/>
              <a:ext cx="144" cy="144"/>
            </a:xfrm>
            <a:prstGeom prst="ellipse">
              <a:avLst/>
            </a:prstGeom>
            <a:solidFill>
              <a:srgbClr val="CC99FF"/>
            </a:solidFill>
            <a:ln w="9525">
              <a:solidFill>
                <a:schemeClr val="tx1"/>
              </a:solidFill>
              <a:round/>
              <a:headEnd/>
              <a:tailEnd/>
            </a:ln>
            <a:effectLst/>
          </p:spPr>
          <p:txBody>
            <a:bodyPr wrap="none" anchor="ctr"/>
            <a:lstStyle/>
            <a:p>
              <a:endParaRPr lang="en-IE"/>
            </a:p>
          </p:txBody>
        </p:sp>
        <p:sp>
          <p:nvSpPr>
            <p:cNvPr id="186486" name="Oval 118"/>
            <p:cNvSpPr>
              <a:spLocks noChangeArrowheads="1"/>
            </p:cNvSpPr>
            <p:nvPr/>
          </p:nvSpPr>
          <p:spPr bwMode="auto">
            <a:xfrm>
              <a:off x="3552" y="288"/>
              <a:ext cx="144" cy="144"/>
            </a:xfrm>
            <a:prstGeom prst="ellipse">
              <a:avLst/>
            </a:prstGeom>
            <a:solidFill>
              <a:srgbClr val="CC99FF"/>
            </a:solidFill>
            <a:ln w="9525">
              <a:solidFill>
                <a:schemeClr val="tx1"/>
              </a:solidFill>
              <a:round/>
              <a:headEnd/>
              <a:tailEnd/>
            </a:ln>
            <a:effectLst/>
          </p:spPr>
          <p:txBody>
            <a:bodyPr wrap="none" anchor="ctr"/>
            <a:lstStyle/>
            <a:p>
              <a:endParaRPr lang="en-IE"/>
            </a:p>
          </p:txBody>
        </p:sp>
        <p:sp>
          <p:nvSpPr>
            <p:cNvPr id="186487" name="Oval 119"/>
            <p:cNvSpPr>
              <a:spLocks noChangeArrowheads="1"/>
            </p:cNvSpPr>
            <p:nvPr/>
          </p:nvSpPr>
          <p:spPr bwMode="auto">
            <a:xfrm>
              <a:off x="3696" y="288"/>
              <a:ext cx="144" cy="144"/>
            </a:xfrm>
            <a:prstGeom prst="ellipse">
              <a:avLst/>
            </a:prstGeom>
            <a:solidFill>
              <a:srgbClr val="CC99FF"/>
            </a:solidFill>
            <a:ln w="9525">
              <a:solidFill>
                <a:schemeClr val="tx1"/>
              </a:solidFill>
              <a:round/>
              <a:headEnd/>
              <a:tailEnd/>
            </a:ln>
            <a:effectLst/>
          </p:spPr>
          <p:txBody>
            <a:bodyPr wrap="none" anchor="ctr"/>
            <a:lstStyle/>
            <a:p>
              <a:endParaRPr lang="en-IE"/>
            </a:p>
          </p:txBody>
        </p:sp>
        <p:sp>
          <p:nvSpPr>
            <p:cNvPr id="186488" name="Oval 120"/>
            <p:cNvSpPr>
              <a:spLocks noChangeArrowheads="1"/>
            </p:cNvSpPr>
            <p:nvPr/>
          </p:nvSpPr>
          <p:spPr bwMode="auto">
            <a:xfrm>
              <a:off x="3840" y="288"/>
              <a:ext cx="144" cy="144"/>
            </a:xfrm>
            <a:prstGeom prst="ellipse">
              <a:avLst/>
            </a:prstGeom>
            <a:solidFill>
              <a:srgbClr val="CC99FF"/>
            </a:solidFill>
            <a:ln w="9525">
              <a:solidFill>
                <a:schemeClr val="tx1"/>
              </a:solidFill>
              <a:round/>
              <a:headEnd/>
              <a:tailEnd/>
            </a:ln>
            <a:effectLst/>
          </p:spPr>
          <p:txBody>
            <a:bodyPr wrap="none" anchor="ctr"/>
            <a:lstStyle/>
            <a:p>
              <a:endParaRPr lang="en-IE"/>
            </a:p>
          </p:txBody>
        </p:sp>
        <p:sp>
          <p:nvSpPr>
            <p:cNvPr id="186489" name="Oval 121"/>
            <p:cNvSpPr>
              <a:spLocks noChangeArrowheads="1"/>
            </p:cNvSpPr>
            <p:nvPr/>
          </p:nvSpPr>
          <p:spPr bwMode="auto">
            <a:xfrm>
              <a:off x="3984" y="288"/>
              <a:ext cx="144" cy="144"/>
            </a:xfrm>
            <a:prstGeom prst="ellipse">
              <a:avLst/>
            </a:prstGeom>
            <a:solidFill>
              <a:srgbClr val="CC99FF"/>
            </a:solidFill>
            <a:ln w="9525">
              <a:solidFill>
                <a:schemeClr val="tx1"/>
              </a:solidFill>
              <a:round/>
              <a:headEnd/>
              <a:tailEnd/>
            </a:ln>
            <a:effectLst/>
          </p:spPr>
          <p:txBody>
            <a:bodyPr wrap="none" anchor="ctr"/>
            <a:lstStyle/>
            <a:p>
              <a:endParaRPr lang="en-IE"/>
            </a:p>
          </p:txBody>
        </p:sp>
        <p:sp>
          <p:nvSpPr>
            <p:cNvPr id="186490" name="Oval 122"/>
            <p:cNvSpPr>
              <a:spLocks noChangeArrowheads="1"/>
            </p:cNvSpPr>
            <p:nvPr/>
          </p:nvSpPr>
          <p:spPr bwMode="auto">
            <a:xfrm>
              <a:off x="4128" y="288"/>
              <a:ext cx="144" cy="144"/>
            </a:xfrm>
            <a:prstGeom prst="ellipse">
              <a:avLst/>
            </a:prstGeom>
            <a:solidFill>
              <a:srgbClr val="CC99FF"/>
            </a:solidFill>
            <a:ln w="9525">
              <a:solidFill>
                <a:schemeClr val="tx1"/>
              </a:solidFill>
              <a:round/>
              <a:headEnd/>
              <a:tailEnd/>
            </a:ln>
            <a:effectLst/>
          </p:spPr>
          <p:txBody>
            <a:bodyPr wrap="none" anchor="ctr"/>
            <a:lstStyle/>
            <a:p>
              <a:endParaRPr lang="en-IE"/>
            </a:p>
          </p:txBody>
        </p:sp>
        <p:sp>
          <p:nvSpPr>
            <p:cNvPr id="186491" name="Oval 123"/>
            <p:cNvSpPr>
              <a:spLocks noChangeArrowheads="1"/>
            </p:cNvSpPr>
            <p:nvPr/>
          </p:nvSpPr>
          <p:spPr bwMode="auto">
            <a:xfrm>
              <a:off x="4272" y="288"/>
              <a:ext cx="144" cy="144"/>
            </a:xfrm>
            <a:prstGeom prst="ellipse">
              <a:avLst/>
            </a:prstGeom>
            <a:solidFill>
              <a:srgbClr val="CC99FF"/>
            </a:solidFill>
            <a:ln w="9525">
              <a:solidFill>
                <a:schemeClr val="tx1"/>
              </a:solidFill>
              <a:round/>
              <a:headEnd/>
              <a:tailEnd/>
            </a:ln>
            <a:effectLst/>
          </p:spPr>
          <p:txBody>
            <a:bodyPr wrap="none" anchor="ctr"/>
            <a:lstStyle/>
            <a:p>
              <a:endParaRPr lang="en-IE"/>
            </a:p>
          </p:txBody>
        </p:sp>
      </p:grpSp>
      <p:sp>
        <p:nvSpPr>
          <p:cNvPr id="186492" name="AutoShape 124"/>
          <p:cNvSpPr>
            <a:spLocks/>
          </p:cNvSpPr>
          <p:nvPr/>
        </p:nvSpPr>
        <p:spPr bwMode="auto">
          <a:xfrm>
            <a:off x="2667000" y="4572000"/>
            <a:ext cx="152400" cy="304800"/>
          </a:xfrm>
          <a:prstGeom prst="rightBrace">
            <a:avLst>
              <a:gd name="adj1" fmla="val 16667"/>
              <a:gd name="adj2" fmla="val 50000"/>
            </a:avLst>
          </a:prstGeom>
          <a:noFill/>
          <a:ln w="9525">
            <a:solidFill>
              <a:schemeClr val="tx1"/>
            </a:solidFill>
            <a:round/>
            <a:headEnd/>
            <a:tailEnd/>
          </a:ln>
          <a:effectLst/>
        </p:spPr>
        <p:txBody>
          <a:bodyPr wrap="none" anchor="ctr"/>
          <a:lstStyle/>
          <a:p>
            <a:endParaRPr lang="en-IE"/>
          </a:p>
        </p:txBody>
      </p:sp>
      <p:sp>
        <p:nvSpPr>
          <p:cNvPr id="186493" name="Oval 125"/>
          <p:cNvSpPr>
            <a:spLocks noChangeArrowheads="1"/>
          </p:cNvSpPr>
          <p:nvPr/>
        </p:nvSpPr>
        <p:spPr bwMode="auto">
          <a:xfrm>
            <a:off x="3733800" y="44958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494" name="Oval 126"/>
          <p:cNvSpPr>
            <a:spLocks noChangeArrowheads="1"/>
          </p:cNvSpPr>
          <p:nvPr/>
        </p:nvSpPr>
        <p:spPr bwMode="auto">
          <a:xfrm>
            <a:off x="4343400" y="44958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495" name="Oval 127"/>
          <p:cNvSpPr>
            <a:spLocks noChangeArrowheads="1"/>
          </p:cNvSpPr>
          <p:nvPr/>
        </p:nvSpPr>
        <p:spPr bwMode="auto">
          <a:xfrm>
            <a:off x="4953000" y="44958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496" name="Oval 128"/>
          <p:cNvSpPr>
            <a:spLocks noChangeArrowheads="1"/>
          </p:cNvSpPr>
          <p:nvPr/>
        </p:nvSpPr>
        <p:spPr bwMode="auto">
          <a:xfrm>
            <a:off x="5562600" y="44958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497" name="Oval 129"/>
          <p:cNvSpPr>
            <a:spLocks noChangeArrowheads="1"/>
          </p:cNvSpPr>
          <p:nvPr/>
        </p:nvSpPr>
        <p:spPr bwMode="auto">
          <a:xfrm>
            <a:off x="6172200" y="44958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498" name="Oval 130"/>
          <p:cNvSpPr>
            <a:spLocks noChangeArrowheads="1"/>
          </p:cNvSpPr>
          <p:nvPr/>
        </p:nvSpPr>
        <p:spPr bwMode="auto">
          <a:xfrm>
            <a:off x="6781800" y="44958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499" name="Line 131"/>
          <p:cNvSpPr>
            <a:spLocks noChangeShapeType="1"/>
          </p:cNvSpPr>
          <p:nvPr/>
        </p:nvSpPr>
        <p:spPr bwMode="auto">
          <a:xfrm flipV="1">
            <a:off x="3962400" y="46482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00" name="Line 132"/>
          <p:cNvSpPr>
            <a:spLocks noChangeShapeType="1"/>
          </p:cNvSpPr>
          <p:nvPr/>
        </p:nvSpPr>
        <p:spPr bwMode="auto">
          <a:xfrm flipV="1">
            <a:off x="4114800" y="4648200"/>
            <a:ext cx="0" cy="304800"/>
          </a:xfrm>
          <a:prstGeom prst="line">
            <a:avLst/>
          </a:prstGeom>
          <a:noFill/>
          <a:ln w="9525">
            <a:solidFill>
              <a:schemeClr val="tx1"/>
            </a:solidFill>
            <a:round/>
            <a:headEnd type="triangle" w="med" len="med"/>
            <a:tailEnd/>
          </a:ln>
          <a:effectLst/>
        </p:spPr>
        <p:txBody>
          <a:bodyPr/>
          <a:lstStyle/>
          <a:p>
            <a:endParaRPr lang="en-IE"/>
          </a:p>
        </p:txBody>
      </p:sp>
      <p:sp>
        <p:nvSpPr>
          <p:cNvPr id="186501" name="Line 133"/>
          <p:cNvSpPr>
            <a:spLocks noChangeShapeType="1"/>
          </p:cNvSpPr>
          <p:nvPr/>
        </p:nvSpPr>
        <p:spPr bwMode="auto">
          <a:xfrm flipV="1">
            <a:off x="4572000" y="46482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02" name="Line 134"/>
          <p:cNvSpPr>
            <a:spLocks noChangeShapeType="1"/>
          </p:cNvSpPr>
          <p:nvPr/>
        </p:nvSpPr>
        <p:spPr bwMode="auto">
          <a:xfrm flipV="1">
            <a:off x="5181600" y="46482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03" name="Line 135"/>
          <p:cNvSpPr>
            <a:spLocks noChangeShapeType="1"/>
          </p:cNvSpPr>
          <p:nvPr/>
        </p:nvSpPr>
        <p:spPr bwMode="auto">
          <a:xfrm flipV="1">
            <a:off x="5791200" y="46482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04" name="Line 136"/>
          <p:cNvSpPr>
            <a:spLocks noChangeShapeType="1"/>
          </p:cNvSpPr>
          <p:nvPr/>
        </p:nvSpPr>
        <p:spPr bwMode="auto">
          <a:xfrm flipV="1">
            <a:off x="6400800" y="46482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05" name="Line 137"/>
          <p:cNvSpPr>
            <a:spLocks noChangeShapeType="1"/>
          </p:cNvSpPr>
          <p:nvPr/>
        </p:nvSpPr>
        <p:spPr bwMode="auto">
          <a:xfrm flipV="1">
            <a:off x="7010400" y="46482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06" name="Text Box 138"/>
          <p:cNvSpPr txBox="1">
            <a:spLocks noChangeArrowheads="1"/>
          </p:cNvSpPr>
          <p:nvPr/>
        </p:nvSpPr>
        <p:spPr bwMode="auto">
          <a:xfrm>
            <a:off x="3873500" y="5165725"/>
            <a:ext cx="317500" cy="244475"/>
          </a:xfrm>
          <a:prstGeom prst="rect">
            <a:avLst/>
          </a:prstGeom>
          <a:noFill/>
          <a:ln w="9525">
            <a:noFill/>
            <a:miter lim="800000"/>
            <a:headEnd/>
            <a:tailEnd/>
          </a:ln>
          <a:effectLst/>
        </p:spPr>
        <p:txBody>
          <a:bodyPr wrap="none">
            <a:spAutoFit/>
          </a:bodyPr>
          <a:lstStyle/>
          <a:p>
            <a:r>
              <a:rPr lang="en-US" sz="1000">
                <a:latin typeface="Arial" charset="0"/>
              </a:rPr>
              <a:t>4s</a:t>
            </a:r>
          </a:p>
        </p:txBody>
      </p:sp>
      <p:sp>
        <p:nvSpPr>
          <p:cNvPr id="186507" name="Text Box 139"/>
          <p:cNvSpPr txBox="1">
            <a:spLocks noChangeArrowheads="1"/>
          </p:cNvSpPr>
          <p:nvPr/>
        </p:nvSpPr>
        <p:spPr bwMode="auto">
          <a:xfrm>
            <a:off x="5702300" y="5165725"/>
            <a:ext cx="323850" cy="244475"/>
          </a:xfrm>
          <a:prstGeom prst="rect">
            <a:avLst/>
          </a:prstGeom>
          <a:noFill/>
          <a:ln w="9525">
            <a:noFill/>
            <a:miter lim="800000"/>
            <a:headEnd/>
            <a:tailEnd/>
          </a:ln>
          <a:effectLst/>
        </p:spPr>
        <p:txBody>
          <a:bodyPr wrap="none">
            <a:spAutoFit/>
          </a:bodyPr>
          <a:lstStyle/>
          <a:p>
            <a:r>
              <a:rPr lang="en-US" sz="1000">
                <a:latin typeface="Arial" charset="0"/>
              </a:rPr>
              <a:t>3d</a:t>
            </a:r>
          </a:p>
        </p:txBody>
      </p:sp>
      <p:sp>
        <p:nvSpPr>
          <p:cNvPr id="186508" name="AutoShape 140"/>
          <p:cNvSpPr>
            <a:spLocks/>
          </p:cNvSpPr>
          <p:nvPr/>
        </p:nvSpPr>
        <p:spPr bwMode="auto">
          <a:xfrm rot="5400000">
            <a:off x="5791200" y="3657600"/>
            <a:ext cx="76200" cy="2971800"/>
          </a:xfrm>
          <a:prstGeom prst="rightBracket">
            <a:avLst>
              <a:gd name="adj" fmla="val 325000"/>
            </a:avLst>
          </a:prstGeom>
          <a:noFill/>
          <a:ln w="9525">
            <a:solidFill>
              <a:schemeClr val="tx1"/>
            </a:solidFill>
            <a:round/>
            <a:headEnd/>
            <a:tailEnd/>
          </a:ln>
          <a:effectLst/>
        </p:spPr>
        <p:txBody>
          <a:bodyPr wrap="none" anchor="ctr"/>
          <a:lstStyle/>
          <a:p>
            <a:endParaRPr lang="en-IE"/>
          </a:p>
        </p:txBody>
      </p:sp>
      <p:sp>
        <p:nvSpPr>
          <p:cNvPr id="186509" name="Rectangle 141"/>
          <p:cNvSpPr>
            <a:spLocks noChangeArrowheads="1"/>
          </p:cNvSpPr>
          <p:nvPr/>
        </p:nvSpPr>
        <p:spPr bwMode="auto">
          <a:xfrm>
            <a:off x="7543800" y="4572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Cr</a:t>
            </a:r>
          </a:p>
          <a:p>
            <a:pPr algn="ctr"/>
            <a:r>
              <a:rPr lang="en-US" sz="900">
                <a:latin typeface="Arial" charset="0"/>
              </a:rPr>
              <a:t>4s</a:t>
            </a:r>
            <a:r>
              <a:rPr lang="en-US" sz="900" baseline="30000">
                <a:latin typeface="Arial" charset="0"/>
              </a:rPr>
              <a:t>1</a:t>
            </a:r>
            <a:r>
              <a:rPr lang="en-US" sz="900">
                <a:latin typeface="Arial" charset="0"/>
              </a:rPr>
              <a:t>3</a:t>
            </a:r>
            <a:r>
              <a:rPr lang="en-US" sz="900" i="1">
                <a:latin typeface="Arial" charset="0"/>
              </a:rPr>
              <a:t>d</a:t>
            </a:r>
            <a:r>
              <a:rPr lang="en-US" sz="900" baseline="30000">
                <a:latin typeface="Arial" charset="0"/>
              </a:rPr>
              <a:t>5</a:t>
            </a:r>
          </a:p>
        </p:txBody>
      </p:sp>
      <p:sp>
        <p:nvSpPr>
          <p:cNvPr id="186510" name="Line 142"/>
          <p:cNvSpPr>
            <a:spLocks noChangeShapeType="1"/>
          </p:cNvSpPr>
          <p:nvPr/>
        </p:nvSpPr>
        <p:spPr bwMode="auto">
          <a:xfrm flipV="1">
            <a:off x="5334000" y="5867400"/>
            <a:ext cx="0" cy="304800"/>
          </a:xfrm>
          <a:prstGeom prst="line">
            <a:avLst/>
          </a:prstGeom>
          <a:noFill/>
          <a:ln w="9525">
            <a:solidFill>
              <a:schemeClr val="tx1"/>
            </a:solidFill>
            <a:round/>
            <a:headEnd type="triangle" w="med" len="med"/>
            <a:tailEnd/>
          </a:ln>
          <a:effectLst/>
        </p:spPr>
        <p:txBody>
          <a:bodyPr/>
          <a:lstStyle/>
          <a:p>
            <a:endParaRPr lang="en-IE"/>
          </a:p>
        </p:txBody>
      </p:sp>
      <p:sp>
        <p:nvSpPr>
          <p:cNvPr id="186511" name="Line 143"/>
          <p:cNvSpPr>
            <a:spLocks noChangeShapeType="1"/>
          </p:cNvSpPr>
          <p:nvPr/>
        </p:nvSpPr>
        <p:spPr bwMode="auto">
          <a:xfrm flipV="1">
            <a:off x="5943600" y="5867400"/>
            <a:ext cx="0" cy="304800"/>
          </a:xfrm>
          <a:prstGeom prst="line">
            <a:avLst/>
          </a:prstGeom>
          <a:noFill/>
          <a:ln w="9525">
            <a:solidFill>
              <a:schemeClr val="tx1"/>
            </a:solidFill>
            <a:round/>
            <a:headEnd type="triangle" w="med" len="med"/>
            <a:tailEnd/>
          </a:ln>
          <a:effectLst/>
        </p:spPr>
        <p:txBody>
          <a:bodyPr/>
          <a:lstStyle/>
          <a:p>
            <a:endParaRPr lang="en-IE"/>
          </a:p>
        </p:txBody>
      </p:sp>
      <p:sp>
        <p:nvSpPr>
          <p:cNvPr id="186512" name="Line 144"/>
          <p:cNvSpPr>
            <a:spLocks noChangeShapeType="1"/>
          </p:cNvSpPr>
          <p:nvPr/>
        </p:nvSpPr>
        <p:spPr bwMode="auto">
          <a:xfrm flipV="1">
            <a:off x="6553200" y="5867400"/>
            <a:ext cx="0" cy="304800"/>
          </a:xfrm>
          <a:prstGeom prst="line">
            <a:avLst/>
          </a:prstGeom>
          <a:noFill/>
          <a:ln w="9525">
            <a:solidFill>
              <a:schemeClr val="tx1"/>
            </a:solidFill>
            <a:round/>
            <a:headEnd type="triangle" w="med" len="med"/>
            <a:tailEnd/>
          </a:ln>
          <a:effectLst/>
        </p:spPr>
        <p:txBody>
          <a:bodyPr/>
          <a:lstStyle/>
          <a:p>
            <a:endParaRPr lang="en-IE"/>
          </a:p>
        </p:txBody>
      </p:sp>
      <p:sp>
        <p:nvSpPr>
          <p:cNvPr id="186513" name="Line 145"/>
          <p:cNvSpPr>
            <a:spLocks noChangeShapeType="1"/>
          </p:cNvSpPr>
          <p:nvPr/>
        </p:nvSpPr>
        <p:spPr bwMode="auto">
          <a:xfrm flipV="1">
            <a:off x="4724400" y="5867400"/>
            <a:ext cx="0" cy="304800"/>
          </a:xfrm>
          <a:prstGeom prst="line">
            <a:avLst/>
          </a:prstGeom>
          <a:noFill/>
          <a:ln w="9525">
            <a:solidFill>
              <a:schemeClr val="tx1"/>
            </a:solidFill>
            <a:round/>
            <a:headEnd type="triangle" w="med" len="med"/>
            <a:tailEnd/>
          </a:ln>
          <a:effectLst/>
        </p:spPr>
        <p:txBody>
          <a:bodyPr/>
          <a:lstStyle/>
          <a:p>
            <a:endParaRPr lang="en-IE"/>
          </a:p>
        </p:txBody>
      </p:sp>
      <p:sp>
        <p:nvSpPr>
          <p:cNvPr id="186514" name="Oval 146"/>
          <p:cNvSpPr>
            <a:spLocks noChangeArrowheads="1"/>
          </p:cNvSpPr>
          <p:nvPr/>
        </p:nvSpPr>
        <p:spPr bwMode="auto">
          <a:xfrm>
            <a:off x="3733800" y="57150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515" name="Oval 147"/>
          <p:cNvSpPr>
            <a:spLocks noChangeArrowheads="1"/>
          </p:cNvSpPr>
          <p:nvPr/>
        </p:nvSpPr>
        <p:spPr bwMode="auto">
          <a:xfrm>
            <a:off x="4343400" y="57150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516" name="Oval 148"/>
          <p:cNvSpPr>
            <a:spLocks noChangeArrowheads="1"/>
          </p:cNvSpPr>
          <p:nvPr/>
        </p:nvSpPr>
        <p:spPr bwMode="auto">
          <a:xfrm>
            <a:off x="4953000" y="57150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517" name="Oval 149"/>
          <p:cNvSpPr>
            <a:spLocks noChangeArrowheads="1"/>
          </p:cNvSpPr>
          <p:nvPr/>
        </p:nvSpPr>
        <p:spPr bwMode="auto">
          <a:xfrm>
            <a:off x="5562600" y="57150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518" name="Oval 150"/>
          <p:cNvSpPr>
            <a:spLocks noChangeArrowheads="1"/>
          </p:cNvSpPr>
          <p:nvPr/>
        </p:nvSpPr>
        <p:spPr bwMode="auto">
          <a:xfrm>
            <a:off x="6172200" y="57150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519" name="Oval 151"/>
          <p:cNvSpPr>
            <a:spLocks noChangeArrowheads="1"/>
          </p:cNvSpPr>
          <p:nvPr/>
        </p:nvSpPr>
        <p:spPr bwMode="auto">
          <a:xfrm>
            <a:off x="6781800" y="5715000"/>
            <a:ext cx="609600" cy="609600"/>
          </a:xfrm>
          <a:prstGeom prst="ellipse">
            <a:avLst/>
          </a:prstGeom>
          <a:noFill/>
          <a:ln w="9525">
            <a:solidFill>
              <a:schemeClr val="tx1"/>
            </a:solidFill>
            <a:round/>
            <a:headEnd/>
            <a:tailEnd/>
          </a:ln>
          <a:effectLst/>
        </p:spPr>
        <p:txBody>
          <a:bodyPr wrap="none" anchor="ctr"/>
          <a:lstStyle/>
          <a:p>
            <a:endParaRPr lang="en-IE"/>
          </a:p>
        </p:txBody>
      </p:sp>
      <p:sp>
        <p:nvSpPr>
          <p:cNvPr id="186520" name="Line 152"/>
          <p:cNvSpPr>
            <a:spLocks noChangeShapeType="1"/>
          </p:cNvSpPr>
          <p:nvPr/>
        </p:nvSpPr>
        <p:spPr bwMode="auto">
          <a:xfrm flipV="1">
            <a:off x="3962400" y="58674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21" name="Line 153"/>
          <p:cNvSpPr>
            <a:spLocks noChangeShapeType="1"/>
          </p:cNvSpPr>
          <p:nvPr/>
        </p:nvSpPr>
        <p:spPr bwMode="auto">
          <a:xfrm flipV="1">
            <a:off x="4114800" y="5867400"/>
            <a:ext cx="0" cy="304800"/>
          </a:xfrm>
          <a:prstGeom prst="line">
            <a:avLst/>
          </a:prstGeom>
          <a:noFill/>
          <a:ln w="9525">
            <a:solidFill>
              <a:schemeClr val="tx1"/>
            </a:solidFill>
            <a:round/>
            <a:headEnd type="triangle" w="med" len="med"/>
            <a:tailEnd/>
          </a:ln>
          <a:effectLst/>
        </p:spPr>
        <p:txBody>
          <a:bodyPr/>
          <a:lstStyle/>
          <a:p>
            <a:endParaRPr lang="en-IE"/>
          </a:p>
        </p:txBody>
      </p:sp>
      <p:sp>
        <p:nvSpPr>
          <p:cNvPr id="186522" name="Line 154"/>
          <p:cNvSpPr>
            <a:spLocks noChangeShapeType="1"/>
          </p:cNvSpPr>
          <p:nvPr/>
        </p:nvSpPr>
        <p:spPr bwMode="auto">
          <a:xfrm flipV="1">
            <a:off x="4572000" y="58674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23" name="Line 155"/>
          <p:cNvSpPr>
            <a:spLocks noChangeShapeType="1"/>
          </p:cNvSpPr>
          <p:nvPr/>
        </p:nvSpPr>
        <p:spPr bwMode="auto">
          <a:xfrm flipV="1">
            <a:off x="5181600" y="58674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24" name="Line 156"/>
          <p:cNvSpPr>
            <a:spLocks noChangeShapeType="1"/>
          </p:cNvSpPr>
          <p:nvPr/>
        </p:nvSpPr>
        <p:spPr bwMode="auto">
          <a:xfrm flipV="1">
            <a:off x="5791200" y="58674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25" name="Line 157"/>
          <p:cNvSpPr>
            <a:spLocks noChangeShapeType="1"/>
          </p:cNvSpPr>
          <p:nvPr/>
        </p:nvSpPr>
        <p:spPr bwMode="auto">
          <a:xfrm flipV="1">
            <a:off x="6400800" y="58674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26" name="Line 158"/>
          <p:cNvSpPr>
            <a:spLocks noChangeShapeType="1"/>
          </p:cNvSpPr>
          <p:nvPr/>
        </p:nvSpPr>
        <p:spPr bwMode="auto">
          <a:xfrm flipV="1">
            <a:off x="7010400" y="5867400"/>
            <a:ext cx="0" cy="304800"/>
          </a:xfrm>
          <a:prstGeom prst="line">
            <a:avLst/>
          </a:prstGeom>
          <a:noFill/>
          <a:ln w="9525">
            <a:solidFill>
              <a:schemeClr val="tx1"/>
            </a:solidFill>
            <a:round/>
            <a:headEnd/>
            <a:tailEnd type="triangle" w="med" len="med"/>
          </a:ln>
          <a:effectLst/>
        </p:spPr>
        <p:txBody>
          <a:bodyPr/>
          <a:lstStyle/>
          <a:p>
            <a:endParaRPr lang="en-IE"/>
          </a:p>
        </p:txBody>
      </p:sp>
      <p:sp>
        <p:nvSpPr>
          <p:cNvPr id="186527" name="Text Box 159"/>
          <p:cNvSpPr txBox="1">
            <a:spLocks noChangeArrowheads="1"/>
          </p:cNvSpPr>
          <p:nvPr/>
        </p:nvSpPr>
        <p:spPr bwMode="auto">
          <a:xfrm>
            <a:off x="3873500" y="6384925"/>
            <a:ext cx="317500" cy="244475"/>
          </a:xfrm>
          <a:prstGeom prst="rect">
            <a:avLst/>
          </a:prstGeom>
          <a:noFill/>
          <a:ln w="9525">
            <a:noFill/>
            <a:miter lim="800000"/>
            <a:headEnd/>
            <a:tailEnd/>
          </a:ln>
          <a:effectLst/>
        </p:spPr>
        <p:txBody>
          <a:bodyPr wrap="none">
            <a:spAutoFit/>
          </a:bodyPr>
          <a:lstStyle/>
          <a:p>
            <a:r>
              <a:rPr lang="en-US" sz="1000">
                <a:latin typeface="Arial" charset="0"/>
              </a:rPr>
              <a:t>4s</a:t>
            </a:r>
          </a:p>
        </p:txBody>
      </p:sp>
      <p:sp>
        <p:nvSpPr>
          <p:cNvPr id="186528" name="Text Box 160"/>
          <p:cNvSpPr txBox="1">
            <a:spLocks noChangeArrowheads="1"/>
          </p:cNvSpPr>
          <p:nvPr/>
        </p:nvSpPr>
        <p:spPr bwMode="auto">
          <a:xfrm>
            <a:off x="5702300" y="6384925"/>
            <a:ext cx="323850" cy="244475"/>
          </a:xfrm>
          <a:prstGeom prst="rect">
            <a:avLst/>
          </a:prstGeom>
          <a:noFill/>
          <a:ln w="9525">
            <a:noFill/>
            <a:miter lim="800000"/>
            <a:headEnd/>
            <a:tailEnd/>
          </a:ln>
          <a:effectLst/>
        </p:spPr>
        <p:txBody>
          <a:bodyPr wrap="none">
            <a:spAutoFit/>
          </a:bodyPr>
          <a:lstStyle/>
          <a:p>
            <a:r>
              <a:rPr lang="en-US" sz="1000">
                <a:latin typeface="Arial" charset="0"/>
              </a:rPr>
              <a:t>3d</a:t>
            </a:r>
          </a:p>
        </p:txBody>
      </p:sp>
      <p:sp>
        <p:nvSpPr>
          <p:cNvPr id="186529" name="AutoShape 161"/>
          <p:cNvSpPr>
            <a:spLocks/>
          </p:cNvSpPr>
          <p:nvPr/>
        </p:nvSpPr>
        <p:spPr bwMode="auto">
          <a:xfrm rot="5400000">
            <a:off x="5791200" y="4876800"/>
            <a:ext cx="76200" cy="2971800"/>
          </a:xfrm>
          <a:prstGeom prst="rightBracket">
            <a:avLst>
              <a:gd name="adj" fmla="val 325000"/>
            </a:avLst>
          </a:prstGeom>
          <a:noFill/>
          <a:ln w="9525">
            <a:solidFill>
              <a:schemeClr val="tx1"/>
            </a:solidFill>
            <a:round/>
            <a:headEnd/>
            <a:tailEnd/>
          </a:ln>
          <a:effectLst/>
        </p:spPr>
        <p:txBody>
          <a:bodyPr wrap="none" anchor="ctr"/>
          <a:lstStyle/>
          <a:p>
            <a:endParaRPr lang="en-IE"/>
          </a:p>
        </p:txBody>
      </p:sp>
      <p:sp>
        <p:nvSpPr>
          <p:cNvPr id="186530" name="Rectangle 162"/>
          <p:cNvSpPr>
            <a:spLocks noChangeArrowheads="1"/>
          </p:cNvSpPr>
          <p:nvPr/>
        </p:nvSpPr>
        <p:spPr bwMode="auto">
          <a:xfrm>
            <a:off x="7543800" y="5791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Cu</a:t>
            </a:r>
          </a:p>
          <a:p>
            <a:pPr algn="ctr"/>
            <a:r>
              <a:rPr lang="en-US" sz="900">
                <a:latin typeface="Arial" charset="0"/>
              </a:rPr>
              <a:t>4s</a:t>
            </a:r>
            <a:r>
              <a:rPr lang="en-US" sz="900" baseline="30000">
                <a:latin typeface="Arial" charset="0"/>
              </a:rPr>
              <a:t>1</a:t>
            </a:r>
            <a:r>
              <a:rPr lang="en-US" sz="900">
                <a:latin typeface="Arial" charset="0"/>
              </a:rPr>
              <a:t>3</a:t>
            </a:r>
            <a:r>
              <a:rPr lang="en-US" sz="900" i="1">
                <a:latin typeface="Arial" charset="0"/>
              </a:rPr>
              <a:t>d</a:t>
            </a:r>
            <a:r>
              <a:rPr lang="en-US" sz="900" baseline="30000">
                <a:latin typeface="Arial" charset="0"/>
              </a:rPr>
              <a:t>10</a:t>
            </a:r>
          </a:p>
        </p:txBody>
      </p:sp>
      <p:sp>
        <p:nvSpPr>
          <p:cNvPr id="186531" name="Rectangle 163"/>
          <p:cNvSpPr>
            <a:spLocks noChangeArrowheads="1"/>
          </p:cNvSpPr>
          <p:nvPr/>
        </p:nvSpPr>
        <p:spPr bwMode="auto">
          <a:xfrm>
            <a:off x="3200400" y="5410200"/>
            <a:ext cx="5029200" cy="1447800"/>
          </a:xfrm>
          <a:prstGeom prst="rect">
            <a:avLst/>
          </a:prstGeom>
          <a:noFill/>
          <a:ln w="9525">
            <a:noFill/>
            <a:miter lim="800000"/>
            <a:headEnd/>
            <a:tailEnd/>
          </a:ln>
          <a:effectLst/>
        </p:spPr>
        <p:txBody>
          <a:bodyPr wrap="none" anchor="ctr"/>
          <a:lstStyle/>
          <a:p>
            <a:endParaRPr lang="en-IE"/>
          </a:p>
        </p:txBody>
      </p:sp>
      <p:sp>
        <p:nvSpPr>
          <p:cNvPr id="186532" name="Rectangle 164"/>
          <p:cNvSpPr>
            <a:spLocks noChangeArrowheads="1"/>
          </p:cNvSpPr>
          <p:nvPr/>
        </p:nvSpPr>
        <p:spPr bwMode="auto">
          <a:xfrm>
            <a:off x="3200400" y="5486400"/>
            <a:ext cx="5181600" cy="1371600"/>
          </a:xfrm>
          <a:prstGeom prst="rect">
            <a:avLst/>
          </a:prstGeom>
          <a:solidFill>
            <a:schemeClr val="bg1"/>
          </a:solidFill>
          <a:ln w="9525">
            <a:noFill/>
            <a:miter lim="800000"/>
            <a:headEnd/>
            <a:tailEnd/>
          </a:ln>
          <a:effectLst/>
        </p:spPr>
        <p:txBody>
          <a:bodyPr wrap="none" anchor="ctr"/>
          <a:lstStyle/>
          <a:p>
            <a:endParaRPr lang="en-IE"/>
          </a:p>
        </p:txBody>
      </p:sp>
      <p:sp>
        <p:nvSpPr>
          <p:cNvPr id="186533" name="Rectangle 165"/>
          <p:cNvSpPr>
            <a:spLocks noChangeArrowheads="1"/>
          </p:cNvSpPr>
          <p:nvPr/>
        </p:nvSpPr>
        <p:spPr bwMode="auto">
          <a:xfrm>
            <a:off x="3200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Cr</a:t>
            </a:r>
          </a:p>
          <a:p>
            <a:pPr algn="ctr"/>
            <a:r>
              <a:rPr lang="en-US" sz="1000">
                <a:latin typeface="Arial" charset="0"/>
              </a:rPr>
              <a:t>3</a:t>
            </a:r>
            <a:r>
              <a:rPr lang="en-US" sz="1000" i="1">
                <a:latin typeface="Arial" charset="0"/>
              </a:rPr>
              <a:t>d</a:t>
            </a:r>
            <a:r>
              <a:rPr lang="en-US" sz="1000" baseline="30000">
                <a:latin typeface="Arial" charset="0"/>
              </a:rPr>
              <a:t>5</a:t>
            </a:r>
          </a:p>
        </p:txBody>
      </p:sp>
      <p:sp>
        <p:nvSpPr>
          <p:cNvPr id="186534" name="Rectangle 166"/>
          <p:cNvSpPr>
            <a:spLocks noChangeArrowheads="1"/>
          </p:cNvSpPr>
          <p:nvPr/>
        </p:nvSpPr>
        <p:spPr bwMode="auto">
          <a:xfrm>
            <a:off x="5105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000">
                <a:latin typeface="Arial" charset="0"/>
              </a:rPr>
              <a:t>Cu</a:t>
            </a:r>
          </a:p>
          <a:p>
            <a:pPr algn="ctr"/>
            <a:r>
              <a:rPr lang="en-US" sz="1000">
                <a:latin typeface="Arial" charset="0"/>
              </a:rPr>
              <a:t>3</a:t>
            </a:r>
            <a:r>
              <a:rPr lang="en-US" sz="1000" i="1">
                <a:latin typeface="Arial" charset="0"/>
              </a:rPr>
              <a:t>d</a:t>
            </a:r>
            <a:r>
              <a:rPr lang="en-US" sz="1000" baseline="30000">
                <a:latin typeface="Arial" charset="0"/>
              </a:rPr>
              <a:t>10</a:t>
            </a:r>
          </a:p>
        </p:txBody>
      </p:sp>
      <p:sp>
        <p:nvSpPr>
          <p:cNvPr id="186535" name="AutoShape 167">
            <a:hlinkClick r:id="" action="ppaction://noaction" highlightClick="1"/>
            <a:hlinkHover r:id="" action="ppaction://hlinkshowjump?jump=lastslideviewed"/>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86421"/>
                                        </p:tgtEl>
                                        <p:attrNameLst>
                                          <p:attrName>style.visibility</p:attrName>
                                        </p:attrNameLst>
                                      </p:cBhvr>
                                      <p:to>
                                        <p:strVal val="visible"/>
                                      </p:to>
                                    </p:set>
                                    <p:animEffect transition="in" filter="fade">
                                      <p:cBhvr>
                                        <p:cTn id="7" dur="1000"/>
                                        <p:tgtEl>
                                          <p:spTgt spid="186421"/>
                                        </p:tgtEl>
                                      </p:cBhvr>
                                    </p:animEffect>
                                    <p:anim calcmode="lin" valueType="num">
                                      <p:cBhvr>
                                        <p:cTn id="8" dur="1000" fill="hold"/>
                                        <p:tgtEl>
                                          <p:spTgt spid="186421"/>
                                        </p:tgtEl>
                                        <p:attrNameLst>
                                          <p:attrName>ppt_x</p:attrName>
                                        </p:attrNameLst>
                                      </p:cBhvr>
                                      <p:tavLst>
                                        <p:tav tm="0">
                                          <p:val>
                                            <p:strVal val="#ppt_x"/>
                                          </p:val>
                                        </p:tav>
                                        <p:tav tm="100000">
                                          <p:val>
                                            <p:strVal val="#ppt_x"/>
                                          </p:val>
                                        </p:tav>
                                      </p:tavLst>
                                    </p:anim>
                                    <p:anim calcmode="lin" valueType="num">
                                      <p:cBhvr>
                                        <p:cTn id="9" dur="1000" fill="hold"/>
                                        <p:tgtEl>
                                          <p:spTgt spid="18642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86422"/>
                                        </p:tgtEl>
                                        <p:attrNameLst>
                                          <p:attrName>style.visibility</p:attrName>
                                        </p:attrNameLst>
                                      </p:cBhvr>
                                      <p:to>
                                        <p:strVal val="visible"/>
                                      </p:to>
                                    </p:set>
                                    <p:animEffect transition="in" filter="fade">
                                      <p:cBhvr>
                                        <p:cTn id="12" dur="1000"/>
                                        <p:tgtEl>
                                          <p:spTgt spid="186422"/>
                                        </p:tgtEl>
                                      </p:cBhvr>
                                    </p:animEffect>
                                    <p:anim calcmode="lin" valueType="num">
                                      <p:cBhvr>
                                        <p:cTn id="13" dur="1000" fill="hold"/>
                                        <p:tgtEl>
                                          <p:spTgt spid="186422"/>
                                        </p:tgtEl>
                                        <p:attrNameLst>
                                          <p:attrName>ppt_x</p:attrName>
                                        </p:attrNameLst>
                                      </p:cBhvr>
                                      <p:tavLst>
                                        <p:tav tm="0">
                                          <p:val>
                                            <p:strVal val="#ppt_x"/>
                                          </p:val>
                                        </p:tav>
                                        <p:tav tm="100000">
                                          <p:val>
                                            <p:strVal val="#ppt_x"/>
                                          </p:val>
                                        </p:tav>
                                      </p:tavLst>
                                    </p:anim>
                                    <p:anim calcmode="lin" valueType="num">
                                      <p:cBhvr>
                                        <p:cTn id="14" dur="1000" fill="hold"/>
                                        <p:tgtEl>
                                          <p:spTgt spid="1864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4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64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64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64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64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64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64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64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64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64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64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64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64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64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64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64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64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64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64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64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64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64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64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64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64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64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64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64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64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64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64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64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864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64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645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864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864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646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864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646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646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647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647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647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8647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647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8647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8648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649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186493"/>
                                        </p:tgtEl>
                                        <p:attrNameLst>
                                          <p:attrName>style.visibility</p:attrName>
                                        </p:attrNameLst>
                                      </p:cBhvr>
                                      <p:to>
                                        <p:strVal val="visible"/>
                                      </p:to>
                                    </p:set>
                                    <p:animEffect transition="in" filter="fade">
                                      <p:cBhvr>
                                        <p:cTn id="119" dur="2000"/>
                                        <p:tgtEl>
                                          <p:spTgt spid="186493"/>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86494"/>
                                        </p:tgtEl>
                                        <p:attrNameLst>
                                          <p:attrName>style.visibility</p:attrName>
                                        </p:attrNameLst>
                                      </p:cBhvr>
                                      <p:to>
                                        <p:strVal val="visible"/>
                                      </p:to>
                                    </p:set>
                                    <p:animEffect transition="in" filter="fade">
                                      <p:cBhvr>
                                        <p:cTn id="122" dur="2000"/>
                                        <p:tgtEl>
                                          <p:spTgt spid="186494"/>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86495"/>
                                        </p:tgtEl>
                                        <p:attrNameLst>
                                          <p:attrName>style.visibility</p:attrName>
                                        </p:attrNameLst>
                                      </p:cBhvr>
                                      <p:to>
                                        <p:strVal val="visible"/>
                                      </p:to>
                                    </p:set>
                                    <p:animEffect transition="in" filter="fade">
                                      <p:cBhvr>
                                        <p:cTn id="125" dur="2000"/>
                                        <p:tgtEl>
                                          <p:spTgt spid="18649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86496"/>
                                        </p:tgtEl>
                                        <p:attrNameLst>
                                          <p:attrName>style.visibility</p:attrName>
                                        </p:attrNameLst>
                                      </p:cBhvr>
                                      <p:to>
                                        <p:strVal val="visible"/>
                                      </p:to>
                                    </p:set>
                                    <p:animEffect transition="in" filter="fade">
                                      <p:cBhvr>
                                        <p:cTn id="128" dur="2000"/>
                                        <p:tgtEl>
                                          <p:spTgt spid="186496"/>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86497"/>
                                        </p:tgtEl>
                                        <p:attrNameLst>
                                          <p:attrName>style.visibility</p:attrName>
                                        </p:attrNameLst>
                                      </p:cBhvr>
                                      <p:to>
                                        <p:strVal val="visible"/>
                                      </p:to>
                                    </p:set>
                                    <p:animEffect transition="in" filter="fade">
                                      <p:cBhvr>
                                        <p:cTn id="131" dur="2000"/>
                                        <p:tgtEl>
                                          <p:spTgt spid="18649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86498"/>
                                        </p:tgtEl>
                                        <p:attrNameLst>
                                          <p:attrName>style.visibility</p:attrName>
                                        </p:attrNameLst>
                                      </p:cBhvr>
                                      <p:to>
                                        <p:strVal val="visible"/>
                                      </p:to>
                                    </p:set>
                                    <p:animEffect transition="in" filter="fade">
                                      <p:cBhvr>
                                        <p:cTn id="134" dur="2000"/>
                                        <p:tgtEl>
                                          <p:spTgt spid="186498"/>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86499"/>
                                        </p:tgtEl>
                                        <p:attrNameLst>
                                          <p:attrName>style.visibility</p:attrName>
                                        </p:attrNameLst>
                                      </p:cBhvr>
                                      <p:to>
                                        <p:strVal val="visible"/>
                                      </p:to>
                                    </p:set>
                                    <p:animEffect transition="in" filter="fade">
                                      <p:cBhvr>
                                        <p:cTn id="137" dur="2000"/>
                                        <p:tgtEl>
                                          <p:spTgt spid="186499"/>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86500"/>
                                        </p:tgtEl>
                                        <p:attrNameLst>
                                          <p:attrName>style.visibility</p:attrName>
                                        </p:attrNameLst>
                                      </p:cBhvr>
                                      <p:to>
                                        <p:strVal val="visible"/>
                                      </p:to>
                                    </p:set>
                                    <p:animEffect transition="in" filter="fade">
                                      <p:cBhvr>
                                        <p:cTn id="140" dur="2000"/>
                                        <p:tgtEl>
                                          <p:spTgt spid="186500"/>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86501"/>
                                        </p:tgtEl>
                                        <p:attrNameLst>
                                          <p:attrName>style.visibility</p:attrName>
                                        </p:attrNameLst>
                                      </p:cBhvr>
                                      <p:to>
                                        <p:strVal val="visible"/>
                                      </p:to>
                                    </p:set>
                                    <p:animEffect transition="in" filter="fade">
                                      <p:cBhvr>
                                        <p:cTn id="143" dur="2000"/>
                                        <p:tgtEl>
                                          <p:spTgt spid="18650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86502"/>
                                        </p:tgtEl>
                                        <p:attrNameLst>
                                          <p:attrName>style.visibility</p:attrName>
                                        </p:attrNameLst>
                                      </p:cBhvr>
                                      <p:to>
                                        <p:strVal val="visible"/>
                                      </p:to>
                                    </p:set>
                                    <p:animEffect transition="in" filter="fade">
                                      <p:cBhvr>
                                        <p:cTn id="146" dur="2000"/>
                                        <p:tgtEl>
                                          <p:spTgt spid="186502"/>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86503"/>
                                        </p:tgtEl>
                                        <p:attrNameLst>
                                          <p:attrName>style.visibility</p:attrName>
                                        </p:attrNameLst>
                                      </p:cBhvr>
                                      <p:to>
                                        <p:strVal val="visible"/>
                                      </p:to>
                                    </p:set>
                                    <p:animEffect transition="in" filter="fade">
                                      <p:cBhvr>
                                        <p:cTn id="149" dur="2000"/>
                                        <p:tgtEl>
                                          <p:spTgt spid="18650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86504"/>
                                        </p:tgtEl>
                                        <p:attrNameLst>
                                          <p:attrName>style.visibility</p:attrName>
                                        </p:attrNameLst>
                                      </p:cBhvr>
                                      <p:to>
                                        <p:strVal val="visible"/>
                                      </p:to>
                                    </p:set>
                                    <p:animEffect transition="in" filter="fade">
                                      <p:cBhvr>
                                        <p:cTn id="152" dur="2000"/>
                                        <p:tgtEl>
                                          <p:spTgt spid="186504"/>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86506"/>
                                        </p:tgtEl>
                                        <p:attrNameLst>
                                          <p:attrName>style.visibility</p:attrName>
                                        </p:attrNameLst>
                                      </p:cBhvr>
                                      <p:to>
                                        <p:strVal val="visible"/>
                                      </p:to>
                                    </p:set>
                                    <p:animEffect transition="in" filter="fade">
                                      <p:cBhvr>
                                        <p:cTn id="155" dur="2000"/>
                                        <p:tgtEl>
                                          <p:spTgt spid="18650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86507"/>
                                        </p:tgtEl>
                                        <p:attrNameLst>
                                          <p:attrName>style.visibility</p:attrName>
                                        </p:attrNameLst>
                                      </p:cBhvr>
                                      <p:to>
                                        <p:strVal val="visible"/>
                                      </p:to>
                                    </p:set>
                                    <p:animEffect transition="in" filter="fade">
                                      <p:cBhvr>
                                        <p:cTn id="158" dur="2000"/>
                                        <p:tgtEl>
                                          <p:spTgt spid="186507"/>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86508"/>
                                        </p:tgtEl>
                                        <p:attrNameLst>
                                          <p:attrName>style.visibility</p:attrName>
                                        </p:attrNameLst>
                                      </p:cBhvr>
                                      <p:to>
                                        <p:strVal val="visible"/>
                                      </p:to>
                                    </p:set>
                                    <p:animEffect transition="in" filter="fade">
                                      <p:cBhvr>
                                        <p:cTn id="161" dur="2000"/>
                                        <p:tgtEl>
                                          <p:spTgt spid="186508"/>
                                        </p:tgtEl>
                                      </p:cBhvr>
                                    </p:animEffect>
                                  </p:childTnLst>
                                </p:cTn>
                              </p:par>
                            </p:childTnLst>
                          </p:cTn>
                        </p:par>
                      </p:childTnLst>
                    </p:cTn>
                  </p:par>
                  <p:par>
                    <p:cTn id="162" fill="hold">
                      <p:stCondLst>
                        <p:cond delay="indefinite"/>
                      </p:stCondLst>
                      <p:childTnLst>
                        <p:par>
                          <p:cTn id="163" fill="hold">
                            <p:stCondLst>
                              <p:cond delay="0"/>
                            </p:stCondLst>
                            <p:childTnLst>
                              <p:par>
                                <p:cTn id="164" presetID="0" presetClass="path" presetSubtype="0" accel="50000" decel="50000" fill="hold" nodeType="clickEffect">
                                  <p:stCondLst>
                                    <p:cond delay="0"/>
                                  </p:stCondLst>
                                  <p:childTnLst>
                                    <p:animMotion origin="layout" path="M -2.77778E-7 1.11022E-16 L 0.14149 0.00278 " pathEditMode="relative" rAng="0" ptsTypes="AA">
                                      <p:cBhvr>
                                        <p:cTn id="165" dur="2000" fill="hold"/>
                                        <p:tgtEl>
                                          <p:spTgt spid="186478"/>
                                        </p:tgtEl>
                                        <p:attrNameLst>
                                          <p:attrName>ppt_x</p:attrName>
                                          <p:attrName>ppt_y</p:attrName>
                                        </p:attrNameLst>
                                      </p:cBhvr>
                                      <p:rCtr x="71" y="1"/>
                                    </p:animMotion>
                                  </p:childTnLst>
                                </p:cTn>
                              </p:par>
                              <p:par>
                                <p:cTn id="166" presetID="0" presetClass="path" presetSubtype="0" accel="50000" decel="50000" fill="hold" grpId="1" nodeType="withEffect">
                                  <p:stCondLst>
                                    <p:cond delay="0"/>
                                  </p:stCondLst>
                                  <p:childTnLst>
                                    <p:animMotion origin="layout" path="M 0 4.44444E-6 L 0.12813 4.44444E-6 L 0.12813 -0.01181 " pathEditMode="relative" rAng="0" ptsTypes="AAA">
                                      <p:cBhvr>
                                        <p:cTn id="167" dur="2000" fill="hold"/>
                                        <p:tgtEl>
                                          <p:spTgt spid="186462"/>
                                        </p:tgtEl>
                                        <p:attrNameLst>
                                          <p:attrName>ppt_x</p:attrName>
                                          <p:attrName>ppt_y</p:attrName>
                                        </p:attrNameLst>
                                      </p:cBhvr>
                                      <p:rCtr x="64" y="-6"/>
                                    </p:animMotion>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1" nodeType="clickEffect">
                                  <p:stCondLst>
                                    <p:cond delay="0"/>
                                  </p:stCondLst>
                                  <p:childTnLst>
                                    <p:animMotion origin="layout" path="M -0.00104 -0.00278 L 0.20104 -0.10972 L 0.33438 0.00417 " pathEditMode="relative" ptsTypes="AAA">
                                      <p:cBhvr>
                                        <p:cTn id="171" dur="2000" fill="hold"/>
                                        <p:tgtEl>
                                          <p:spTgt spid="186500"/>
                                        </p:tgtEl>
                                        <p:attrNameLst>
                                          <p:attrName>ppt_x</p:attrName>
                                          <p:attrName>ppt_y</p:attrName>
                                        </p:attrNameLst>
                                      </p:cBhvr>
                                    </p:animMotion>
                                  </p:childTnLst>
                                </p:cTn>
                              </p:par>
                            </p:childTnLst>
                          </p:cTn>
                        </p:par>
                        <p:par>
                          <p:cTn id="172" fill="hold">
                            <p:stCondLst>
                              <p:cond delay="2000"/>
                            </p:stCondLst>
                            <p:childTnLst>
                              <p:par>
                                <p:cTn id="173" presetID="9" presetClass="exit" presetSubtype="0" fill="hold" grpId="2" nodeType="afterEffect">
                                  <p:stCondLst>
                                    <p:cond delay="0"/>
                                  </p:stCondLst>
                                  <p:childTnLst>
                                    <p:animEffect transition="out" filter="dissolve">
                                      <p:cBhvr>
                                        <p:cTn id="174" dur="500"/>
                                        <p:tgtEl>
                                          <p:spTgt spid="186500"/>
                                        </p:tgtEl>
                                      </p:cBhvr>
                                    </p:animEffect>
                                    <p:set>
                                      <p:cBhvr>
                                        <p:cTn id="175" dur="1" fill="hold">
                                          <p:stCondLst>
                                            <p:cond delay="499"/>
                                          </p:stCondLst>
                                        </p:cTn>
                                        <p:tgtEl>
                                          <p:spTgt spid="186500"/>
                                        </p:tgtEl>
                                        <p:attrNameLst>
                                          <p:attrName>style.visibility</p:attrName>
                                        </p:attrNameLst>
                                      </p:cBhvr>
                                      <p:to>
                                        <p:strVal val="hidden"/>
                                      </p:to>
                                    </p:set>
                                  </p:childTnLst>
                                </p:cTn>
                              </p:par>
                              <p:par>
                                <p:cTn id="176" presetID="9" presetClass="entr" presetSubtype="0" fill="hold" grpId="0" nodeType="withEffect">
                                  <p:stCondLst>
                                    <p:cond delay="0"/>
                                  </p:stCondLst>
                                  <p:childTnLst>
                                    <p:set>
                                      <p:cBhvr>
                                        <p:cTn id="177" dur="1" fill="hold">
                                          <p:stCondLst>
                                            <p:cond delay="0"/>
                                          </p:stCondLst>
                                        </p:cTn>
                                        <p:tgtEl>
                                          <p:spTgt spid="186505"/>
                                        </p:tgtEl>
                                        <p:attrNameLst>
                                          <p:attrName>style.visibility</p:attrName>
                                        </p:attrNameLst>
                                      </p:cBhvr>
                                      <p:to>
                                        <p:strVal val="visible"/>
                                      </p:to>
                                    </p:set>
                                    <p:animEffect transition="in" filter="dissolve">
                                      <p:cBhvr>
                                        <p:cTn id="178" dur="500"/>
                                        <p:tgtEl>
                                          <p:spTgt spid="186505"/>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186509"/>
                                        </p:tgtEl>
                                        <p:attrNameLst>
                                          <p:attrName>style.visibility</p:attrName>
                                        </p:attrNameLst>
                                      </p:cBhvr>
                                      <p:to>
                                        <p:strVal val="visible"/>
                                      </p:to>
                                    </p:set>
                                    <p:animEffect transition="in" filter="fade">
                                      <p:cBhvr>
                                        <p:cTn id="183" dur="2000"/>
                                        <p:tgtEl>
                                          <p:spTgt spid="186509"/>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xit" presetSubtype="0" fill="hold" grpId="0" nodeType="clickEffect">
                                  <p:stCondLst>
                                    <p:cond delay="0"/>
                                  </p:stCondLst>
                                  <p:childTnLst>
                                    <p:animEffect transition="out" filter="dissolve">
                                      <p:cBhvr>
                                        <p:cTn id="187" dur="500"/>
                                        <p:tgtEl>
                                          <p:spTgt spid="186532"/>
                                        </p:tgtEl>
                                      </p:cBhvr>
                                    </p:animEffect>
                                    <p:set>
                                      <p:cBhvr>
                                        <p:cTn id="188" dur="1" fill="hold">
                                          <p:stCondLst>
                                            <p:cond delay="499"/>
                                          </p:stCondLst>
                                        </p:cTn>
                                        <p:tgtEl>
                                          <p:spTgt spid="186532"/>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0" presetClass="path" presetSubtype="0" accel="50000" decel="50000" fill="hold" grpId="0" nodeType="clickEffect">
                                  <p:stCondLst>
                                    <p:cond delay="0"/>
                                  </p:stCondLst>
                                  <p:childTnLst>
                                    <p:animMotion origin="layout" path="M -0.00104 -0.00278 L 0.20104 -0.10972 L 0.33438 0.00417 " pathEditMode="relative" ptsTypes="AAA">
                                      <p:cBhvr>
                                        <p:cTn id="192" dur="2000" fill="hold"/>
                                        <p:tgtEl>
                                          <p:spTgt spid="186521"/>
                                        </p:tgtEl>
                                        <p:attrNameLst>
                                          <p:attrName>ppt_x</p:attrName>
                                          <p:attrName>ppt_y</p:attrName>
                                        </p:attrNameLst>
                                      </p:cBhvr>
                                    </p:animMotion>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86530"/>
                                        </p:tgtEl>
                                        <p:attrNameLst>
                                          <p:attrName>style.visibility</p:attrName>
                                        </p:attrNameLst>
                                      </p:cBhvr>
                                      <p:to>
                                        <p:strVal val="visible"/>
                                      </p:to>
                                    </p:set>
                                    <p:animEffect transition="in" filter="fade">
                                      <p:cBhvr>
                                        <p:cTn id="197" dur="2000"/>
                                        <p:tgtEl>
                                          <p:spTgt spid="186530"/>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xit" presetSubtype="0" fill="hold" nodeType="clickEffect">
                                  <p:stCondLst>
                                    <p:cond delay="0"/>
                                  </p:stCondLst>
                                  <p:childTnLst>
                                    <p:animEffect transition="out" filter="dissolve">
                                      <p:cBhvr>
                                        <p:cTn id="201" dur="500"/>
                                        <p:tgtEl>
                                          <p:spTgt spid="186397"/>
                                        </p:tgtEl>
                                      </p:cBhvr>
                                    </p:animEffect>
                                    <p:set>
                                      <p:cBhvr>
                                        <p:cTn id="202" dur="1" fill="hold">
                                          <p:stCondLst>
                                            <p:cond delay="499"/>
                                          </p:stCondLst>
                                        </p:cTn>
                                        <p:tgtEl>
                                          <p:spTgt spid="186397"/>
                                        </p:tgtEl>
                                        <p:attrNameLst>
                                          <p:attrName>style.visibility</p:attrName>
                                        </p:attrNameLst>
                                      </p:cBhvr>
                                      <p:to>
                                        <p:strVal val="hidden"/>
                                      </p:to>
                                    </p:set>
                                  </p:childTnLst>
                                </p:cTn>
                              </p:par>
                              <p:par>
                                <p:cTn id="203" presetID="9" presetClass="entr" presetSubtype="0" fill="hold" grpId="1" nodeType="withEffect">
                                  <p:stCondLst>
                                    <p:cond delay="0"/>
                                  </p:stCondLst>
                                  <p:childTnLst>
                                    <p:set>
                                      <p:cBhvr>
                                        <p:cTn id="204" dur="1" fill="hold">
                                          <p:stCondLst>
                                            <p:cond delay="0"/>
                                          </p:stCondLst>
                                        </p:cTn>
                                        <p:tgtEl>
                                          <p:spTgt spid="186421"/>
                                        </p:tgtEl>
                                        <p:attrNameLst>
                                          <p:attrName>style.visibility</p:attrName>
                                        </p:attrNameLst>
                                      </p:cBhvr>
                                      <p:to>
                                        <p:strVal val="visible"/>
                                      </p:to>
                                    </p:set>
                                    <p:animEffect transition="in" filter="dissolve">
                                      <p:cBhvr>
                                        <p:cTn id="205" dur="500"/>
                                        <p:tgtEl>
                                          <p:spTgt spid="186421"/>
                                        </p:tgtEl>
                                      </p:cBhvr>
                                    </p:animEffect>
                                  </p:childTnLst>
                                </p:cTn>
                              </p:par>
                              <p:par>
                                <p:cTn id="206" presetID="9" presetClass="entr" presetSubtype="0" fill="hold" grpId="1" nodeType="withEffect">
                                  <p:stCondLst>
                                    <p:cond delay="0"/>
                                  </p:stCondLst>
                                  <p:childTnLst>
                                    <p:set>
                                      <p:cBhvr>
                                        <p:cTn id="207" dur="1" fill="hold">
                                          <p:stCondLst>
                                            <p:cond delay="0"/>
                                          </p:stCondLst>
                                        </p:cTn>
                                        <p:tgtEl>
                                          <p:spTgt spid="186422"/>
                                        </p:tgtEl>
                                        <p:attrNameLst>
                                          <p:attrName>style.visibility</p:attrName>
                                        </p:attrNameLst>
                                      </p:cBhvr>
                                      <p:to>
                                        <p:strVal val="visible"/>
                                      </p:to>
                                    </p:set>
                                    <p:animEffect transition="in" filter="dissolve">
                                      <p:cBhvr>
                                        <p:cTn id="208" dur="500"/>
                                        <p:tgtEl>
                                          <p:spTgt spid="186422"/>
                                        </p:tgtEl>
                                      </p:cBhvr>
                                    </p:animEffect>
                                  </p:childTnLst>
                                </p:cTn>
                              </p:par>
                              <p:par>
                                <p:cTn id="209" presetID="0" presetClass="path" presetSubtype="0" accel="50000" decel="50000" fill="hold" grpId="2" nodeType="withEffect">
                                  <p:stCondLst>
                                    <p:cond delay="0"/>
                                  </p:stCondLst>
                                  <p:childTnLst>
                                    <p:animMotion origin="layout" path="M 0 0 L 0 -0.08889 " pathEditMode="relative" ptsTypes="AA">
                                      <p:cBhvr>
                                        <p:cTn id="210" dur="2000" fill="hold"/>
                                        <p:tgtEl>
                                          <p:spTgt spid="186421"/>
                                        </p:tgtEl>
                                        <p:attrNameLst>
                                          <p:attrName>ppt_x</p:attrName>
                                          <p:attrName>ppt_y</p:attrName>
                                        </p:attrNameLst>
                                      </p:cBhvr>
                                    </p:animMotion>
                                  </p:childTnLst>
                                </p:cTn>
                              </p:par>
                              <p:par>
                                <p:cTn id="211" presetID="0" presetClass="path" presetSubtype="0" accel="50000" decel="50000" fill="hold" grpId="2" nodeType="withEffect">
                                  <p:stCondLst>
                                    <p:cond delay="0"/>
                                  </p:stCondLst>
                                  <p:childTnLst>
                                    <p:animMotion origin="layout" path="M 0 0 L 0 -0.08889 " pathEditMode="relative" rAng="0" ptsTypes="AA">
                                      <p:cBhvr>
                                        <p:cTn id="212" dur="2000" fill="hold"/>
                                        <p:tgtEl>
                                          <p:spTgt spid="186422"/>
                                        </p:tgtEl>
                                        <p:attrNameLst>
                                          <p:attrName>ppt_x</p:attrName>
                                          <p:attrName>ppt_y</p:attrName>
                                        </p:attrNameLst>
                                      </p:cBhvr>
                                      <p:rCtr x="0" y="0"/>
                                    </p:animMotion>
                                  </p:childTnLst>
                                </p:cTn>
                              </p:par>
                            </p:childTnLst>
                          </p:cTn>
                        </p:par>
                      </p:childTnLst>
                    </p:cTn>
                  </p:par>
                  <p:par>
                    <p:cTn id="213" fill="hold">
                      <p:stCondLst>
                        <p:cond delay="indefinite"/>
                      </p:stCondLst>
                      <p:childTnLst>
                        <p:par>
                          <p:cTn id="214" fill="hold">
                            <p:stCondLst>
                              <p:cond delay="0"/>
                            </p:stCondLst>
                            <p:childTnLst>
                              <p:par>
                                <p:cTn id="215" presetID="9" presetClass="exit" presetSubtype="0" fill="hold" grpId="3" nodeType="clickEffect">
                                  <p:stCondLst>
                                    <p:cond delay="0"/>
                                  </p:stCondLst>
                                  <p:childTnLst>
                                    <p:animEffect transition="out" filter="dissolve">
                                      <p:cBhvr>
                                        <p:cTn id="216" dur="500"/>
                                        <p:tgtEl>
                                          <p:spTgt spid="186421"/>
                                        </p:tgtEl>
                                      </p:cBhvr>
                                    </p:animEffect>
                                    <p:set>
                                      <p:cBhvr>
                                        <p:cTn id="217" dur="1" fill="hold">
                                          <p:stCondLst>
                                            <p:cond delay="499"/>
                                          </p:stCondLst>
                                        </p:cTn>
                                        <p:tgtEl>
                                          <p:spTgt spid="186421"/>
                                        </p:tgtEl>
                                        <p:attrNameLst>
                                          <p:attrName>style.visibility</p:attrName>
                                        </p:attrNameLst>
                                      </p:cBhvr>
                                      <p:to>
                                        <p:strVal val="hidden"/>
                                      </p:to>
                                    </p:set>
                                  </p:childTnLst>
                                </p:cTn>
                              </p:par>
                              <p:par>
                                <p:cTn id="218" presetID="9" presetClass="exit" presetSubtype="0" fill="hold" grpId="3" nodeType="withEffect">
                                  <p:stCondLst>
                                    <p:cond delay="0"/>
                                  </p:stCondLst>
                                  <p:childTnLst>
                                    <p:animEffect transition="out" filter="dissolve">
                                      <p:cBhvr>
                                        <p:cTn id="219" dur="500"/>
                                        <p:tgtEl>
                                          <p:spTgt spid="186422"/>
                                        </p:tgtEl>
                                      </p:cBhvr>
                                    </p:animEffect>
                                    <p:set>
                                      <p:cBhvr>
                                        <p:cTn id="220" dur="1" fill="hold">
                                          <p:stCondLst>
                                            <p:cond delay="499"/>
                                          </p:stCondLst>
                                        </p:cTn>
                                        <p:tgtEl>
                                          <p:spTgt spid="186422"/>
                                        </p:tgtEl>
                                        <p:attrNameLst>
                                          <p:attrName>style.visibility</p:attrName>
                                        </p:attrNameLst>
                                      </p:cBhvr>
                                      <p:to>
                                        <p:strVal val="hidden"/>
                                      </p:to>
                                    </p:set>
                                  </p:childTnLst>
                                </p:cTn>
                              </p:par>
                              <p:par>
                                <p:cTn id="221" presetID="10" presetClass="entr" presetSubtype="0" fill="hold" grpId="0" nodeType="withEffect">
                                  <p:stCondLst>
                                    <p:cond delay="0"/>
                                  </p:stCondLst>
                                  <p:childTnLst>
                                    <p:set>
                                      <p:cBhvr>
                                        <p:cTn id="222" dur="1" fill="hold">
                                          <p:stCondLst>
                                            <p:cond delay="0"/>
                                          </p:stCondLst>
                                        </p:cTn>
                                        <p:tgtEl>
                                          <p:spTgt spid="186533"/>
                                        </p:tgtEl>
                                        <p:attrNameLst>
                                          <p:attrName>style.visibility</p:attrName>
                                        </p:attrNameLst>
                                      </p:cBhvr>
                                      <p:to>
                                        <p:strVal val="visible"/>
                                      </p:to>
                                    </p:set>
                                    <p:animEffect transition="in" filter="fade">
                                      <p:cBhvr>
                                        <p:cTn id="223" dur="2000"/>
                                        <p:tgtEl>
                                          <p:spTgt spid="186533"/>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86534"/>
                                        </p:tgtEl>
                                        <p:attrNameLst>
                                          <p:attrName>style.visibility</p:attrName>
                                        </p:attrNameLst>
                                      </p:cBhvr>
                                      <p:to>
                                        <p:strVal val="visible"/>
                                      </p:to>
                                    </p:set>
                                    <p:animEffect transition="in" filter="fade">
                                      <p:cBhvr>
                                        <p:cTn id="226" dur="2000"/>
                                        <p:tgtEl>
                                          <p:spTgt spid="186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21" grpId="0" animBg="1"/>
      <p:bldP spid="186421" grpId="1" animBg="1"/>
      <p:bldP spid="186421" grpId="2" animBg="1"/>
      <p:bldP spid="186421" grpId="3" animBg="1"/>
      <p:bldP spid="186422" grpId="0" animBg="1"/>
      <p:bldP spid="186422" grpId="1" animBg="1"/>
      <p:bldP spid="186422" grpId="2" animBg="1"/>
      <p:bldP spid="186422" grpId="3" animBg="1"/>
      <p:bldP spid="186423" grpId="0" animBg="1"/>
      <p:bldP spid="186424" grpId="0" animBg="1"/>
      <p:bldP spid="186425" grpId="0" animBg="1"/>
      <p:bldP spid="186426" grpId="0" animBg="1"/>
      <p:bldP spid="186427" grpId="0" animBg="1"/>
      <p:bldP spid="186428" grpId="0" animBg="1"/>
      <p:bldP spid="186429" grpId="0" animBg="1"/>
      <p:bldP spid="186430" grpId="0" animBg="1"/>
      <p:bldP spid="186431" grpId="0" animBg="1"/>
      <p:bldP spid="186432" grpId="0" animBg="1"/>
      <p:bldP spid="186433" grpId="0"/>
      <p:bldP spid="186434" grpId="0"/>
      <p:bldP spid="186435" grpId="0"/>
      <p:bldP spid="186436" grpId="0"/>
      <p:bldP spid="186437" grpId="0"/>
      <p:bldP spid="186438" grpId="0" animBg="1"/>
      <p:bldP spid="186439" grpId="0" animBg="1"/>
      <p:bldP spid="186440" grpId="0" animBg="1"/>
      <p:bldP spid="186441" grpId="0" animBg="1"/>
      <p:bldP spid="186442" grpId="0" animBg="1"/>
      <p:bldP spid="186443" grpId="0"/>
      <p:bldP spid="186444" grpId="0"/>
      <p:bldP spid="186445" grpId="0"/>
      <p:bldP spid="186446" grpId="0"/>
      <p:bldP spid="186447" grpId="0" animBg="1"/>
      <p:bldP spid="186448" grpId="0" animBg="1"/>
      <p:bldP spid="186449" grpId="0" animBg="1"/>
      <p:bldP spid="186450" grpId="0" animBg="1"/>
      <p:bldP spid="186451" grpId="0" animBg="1"/>
      <p:bldP spid="186452" grpId="0"/>
      <p:bldP spid="186453" grpId="0"/>
      <p:bldP spid="186454" grpId="0"/>
      <p:bldP spid="186455" grpId="0" animBg="1"/>
      <p:bldP spid="186456" grpId="0"/>
      <p:bldP spid="186457" grpId="0"/>
      <p:bldP spid="186458" grpId="0"/>
      <p:bldP spid="186459" grpId="0" animBg="1"/>
      <p:bldP spid="186460" grpId="0" animBg="1"/>
      <p:bldP spid="186461" grpId="0" animBg="1"/>
      <p:bldP spid="186462" grpId="0" animBg="1"/>
      <p:bldP spid="186462" grpId="1" animBg="1"/>
      <p:bldP spid="186473" grpId="0" animBg="1"/>
      <p:bldP spid="186474" grpId="0" animBg="1"/>
      <p:bldP spid="186475" grpId="0" animBg="1"/>
      <p:bldP spid="186476" grpId="0" animBg="1"/>
      <p:bldP spid="186477" grpId="0" animBg="1"/>
      <p:bldP spid="186492" grpId="0" animBg="1"/>
      <p:bldP spid="186493" grpId="0" animBg="1"/>
      <p:bldP spid="186494" grpId="0" animBg="1"/>
      <p:bldP spid="186495" grpId="0" animBg="1"/>
      <p:bldP spid="186496" grpId="0" animBg="1"/>
      <p:bldP spid="186497" grpId="0" animBg="1"/>
      <p:bldP spid="186498" grpId="0" animBg="1"/>
      <p:bldP spid="186499" grpId="0" animBg="1"/>
      <p:bldP spid="186500" grpId="0" animBg="1"/>
      <p:bldP spid="186500" grpId="1" animBg="1"/>
      <p:bldP spid="186500" grpId="2" animBg="1"/>
      <p:bldP spid="186501" grpId="0" animBg="1"/>
      <p:bldP spid="186502" grpId="0" animBg="1"/>
      <p:bldP spid="186503" grpId="0" animBg="1"/>
      <p:bldP spid="186504" grpId="0" animBg="1"/>
      <p:bldP spid="186505" grpId="0" animBg="1"/>
      <p:bldP spid="186506" grpId="0"/>
      <p:bldP spid="186507" grpId="0"/>
      <p:bldP spid="186508" grpId="0" animBg="1"/>
      <p:bldP spid="186509" grpId="0" animBg="1"/>
      <p:bldP spid="186521" grpId="0" animBg="1"/>
      <p:bldP spid="186530" grpId="0" animBg="1"/>
      <p:bldP spid="186532" grpId="0" animBg="1"/>
      <p:bldP spid="186533" grpId="0" animBg="1"/>
      <p:bldP spid="186534" grpId="0" animBg="1"/>
    </p:bld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52400" y="152400"/>
            <a:ext cx="8229600" cy="1143000"/>
          </a:xfrm>
        </p:spPr>
        <p:txBody>
          <a:bodyPr/>
          <a:lstStyle/>
          <a:p>
            <a:r>
              <a:rPr lang="en-US" sz="4000"/>
              <a:t>Orbital Diagrams for Nickel</a:t>
            </a:r>
          </a:p>
        </p:txBody>
      </p:sp>
      <p:grpSp>
        <p:nvGrpSpPr>
          <p:cNvPr id="187395" name="Group 3"/>
          <p:cNvGrpSpPr>
            <a:grpSpLocks/>
          </p:cNvGrpSpPr>
          <p:nvPr/>
        </p:nvGrpSpPr>
        <p:grpSpPr bwMode="auto">
          <a:xfrm>
            <a:off x="685800" y="2590800"/>
            <a:ext cx="7315200" cy="1295400"/>
            <a:chOff x="432" y="1632"/>
            <a:chExt cx="4608" cy="816"/>
          </a:xfrm>
        </p:grpSpPr>
        <p:sp>
          <p:nvSpPr>
            <p:cNvPr id="187396" name="Rectangle 4"/>
            <p:cNvSpPr>
              <a:spLocks noChangeArrowheads="1"/>
            </p:cNvSpPr>
            <p:nvPr/>
          </p:nvSpPr>
          <p:spPr bwMode="auto">
            <a:xfrm>
              <a:off x="432" y="1632"/>
              <a:ext cx="4608" cy="816"/>
            </a:xfrm>
            <a:prstGeom prst="rect">
              <a:avLst/>
            </a:prstGeom>
            <a:noFill/>
            <a:ln w="9525">
              <a:solidFill>
                <a:schemeClr val="tx1"/>
              </a:solidFill>
              <a:miter lim="800000"/>
              <a:headEnd/>
              <a:tailEnd/>
            </a:ln>
            <a:effectLst/>
          </p:spPr>
          <p:txBody>
            <a:bodyPr wrap="none" anchor="ctr"/>
            <a:lstStyle/>
            <a:p>
              <a:endParaRPr lang="en-IE"/>
            </a:p>
          </p:txBody>
        </p:sp>
        <p:sp>
          <p:nvSpPr>
            <p:cNvPr id="187397" name="Rectangle 5"/>
            <p:cNvSpPr>
              <a:spLocks noChangeArrowheads="1"/>
            </p:cNvSpPr>
            <p:nvPr/>
          </p:nvSpPr>
          <p:spPr bwMode="auto">
            <a:xfrm>
              <a:off x="538"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398" name="Rectangle 6"/>
            <p:cNvSpPr>
              <a:spLocks noChangeArrowheads="1"/>
            </p:cNvSpPr>
            <p:nvPr/>
          </p:nvSpPr>
          <p:spPr bwMode="auto">
            <a:xfrm>
              <a:off x="874"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399" name="Rectangle 7"/>
            <p:cNvSpPr>
              <a:spLocks noChangeArrowheads="1"/>
            </p:cNvSpPr>
            <p:nvPr/>
          </p:nvSpPr>
          <p:spPr bwMode="auto">
            <a:xfrm>
              <a:off x="1258"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00" name="Rectangle 8"/>
            <p:cNvSpPr>
              <a:spLocks noChangeArrowheads="1"/>
            </p:cNvSpPr>
            <p:nvPr/>
          </p:nvSpPr>
          <p:spPr bwMode="auto">
            <a:xfrm>
              <a:off x="1498"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01" name="Rectangle 9"/>
            <p:cNvSpPr>
              <a:spLocks noChangeArrowheads="1"/>
            </p:cNvSpPr>
            <p:nvPr/>
          </p:nvSpPr>
          <p:spPr bwMode="auto">
            <a:xfrm>
              <a:off x="1738"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02" name="Rectangle 10"/>
            <p:cNvSpPr>
              <a:spLocks noChangeArrowheads="1"/>
            </p:cNvSpPr>
            <p:nvPr/>
          </p:nvSpPr>
          <p:spPr bwMode="auto">
            <a:xfrm>
              <a:off x="2122"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03" name="Rectangle 11"/>
            <p:cNvSpPr>
              <a:spLocks noChangeArrowheads="1"/>
            </p:cNvSpPr>
            <p:nvPr/>
          </p:nvSpPr>
          <p:spPr bwMode="auto">
            <a:xfrm>
              <a:off x="2506"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04" name="Rectangle 12"/>
            <p:cNvSpPr>
              <a:spLocks noChangeArrowheads="1"/>
            </p:cNvSpPr>
            <p:nvPr/>
          </p:nvSpPr>
          <p:spPr bwMode="auto">
            <a:xfrm>
              <a:off x="2746"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05" name="Rectangle 13"/>
            <p:cNvSpPr>
              <a:spLocks noChangeArrowheads="1"/>
            </p:cNvSpPr>
            <p:nvPr/>
          </p:nvSpPr>
          <p:spPr bwMode="auto">
            <a:xfrm>
              <a:off x="2986"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06" name="Rectangle 14"/>
            <p:cNvSpPr>
              <a:spLocks noChangeArrowheads="1"/>
            </p:cNvSpPr>
            <p:nvPr/>
          </p:nvSpPr>
          <p:spPr bwMode="auto">
            <a:xfrm>
              <a:off x="3370"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07" name="Rectangle 15"/>
            <p:cNvSpPr>
              <a:spLocks noChangeArrowheads="1"/>
            </p:cNvSpPr>
            <p:nvPr/>
          </p:nvSpPr>
          <p:spPr bwMode="auto">
            <a:xfrm>
              <a:off x="3754"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08" name="Rectangle 16"/>
            <p:cNvSpPr>
              <a:spLocks noChangeArrowheads="1"/>
            </p:cNvSpPr>
            <p:nvPr/>
          </p:nvSpPr>
          <p:spPr bwMode="auto">
            <a:xfrm>
              <a:off x="3994"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09" name="Rectangle 17"/>
            <p:cNvSpPr>
              <a:spLocks noChangeArrowheads="1"/>
            </p:cNvSpPr>
            <p:nvPr/>
          </p:nvSpPr>
          <p:spPr bwMode="auto">
            <a:xfrm>
              <a:off x="4234"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10" name="Rectangle 18"/>
            <p:cNvSpPr>
              <a:spLocks noChangeArrowheads="1"/>
            </p:cNvSpPr>
            <p:nvPr/>
          </p:nvSpPr>
          <p:spPr bwMode="auto">
            <a:xfrm>
              <a:off x="4474"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11" name="Rectangle 19"/>
            <p:cNvSpPr>
              <a:spLocks noChangeArrowheads="1"/>
            </p:cNvSpPr>
            <p:nvPr/>
          </p:nvSpPr>
          <p:spPr bwMode="auto">
            <a:xfrm>
              <a:off x="4714" y="1753"/>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12" name="Text Box 20"/>
            <p:cNvSpPr txBox="1">
              <a:spLocks noChangeArrowheads="1"/>
            </p:cNvSpPr>
            <p:nvPr/>
          </p:nvSpPr>
          <p:spPr bwMode="auto">
            <a:xfrm>
              <a:off x="846" y="2185"/>
              <a:ext cx="268" cy="231"/>
            </a:xfrm>
            <a:prstGeom prst="rect">
              <a:avLst/>
            </a:prstGeom>
            <a:noFill/>
            <a:ln w="9525">
              <a:noFill/>
              <a:miter lim="800000"/>
              <a:headEnd/>
              <a:tailEnd/>
            </a:ln>
            <a:effectLst/>
          </p:spPr>
          <p:txBody>
            <a:bodyPr wrap="none">
              <a:spAutoFit/>
            </a:bodyPr>
            <a:lstStyle/>
            <a:p>
              <a:r>
                <a:rPr lang="en-US" sz="1800">
                  <a:latin typeface="Arial" charset="0"/>
                </a:rPr>
                <a:t>2</a:t>
              </a:r>
              <a:r>
                <a:rPr lang="en-US" sz="1800" i="1">
                  <a:latin typeface="Arial" charset="0"/>
                </a:rPr>
                <a:t>s</a:t>
              </a:r>
            </a:p>
          </p:txBody>
        </p:sp>
        <p:sp>
          <p:nvSpPr>
            <p:cNvPr id="187413" name="Text Box 21"/>
            <p:cNvSpPr txBox="1">
              <a:spLocks noChangeArrowheads="1"/>
            </p:cNvSpPr>
            <p:nvPr/>
          </p:nvSpPr>
          <p:spPr bwMode="auto">
            <a:xfrm>
              <a:off x="1470" y="2185"/>
              <a:ext cx="276" cy="231"/>
            </a:xfrm>
            <a:prstGeom prst="rect">
              <a:avLst/>
            </a:prstGeom>
            <a:noFill/>
            <a:ln w="9525">
              <a:noFill/>
              <a:miter lim="800000"/>
              <a:headEnd/>
              <a:tailEnd/>
            </a:ln>
            <a:effectLst/>
          </p:spPr>
          <p:txBody>
            <a:bodyPr wrap="none">
              <a:spAutoFit/>
            </a:bodyPr>
            <a:lstStyle/>
            <a:p>
              <a:r>
                <a:rPr lang="en-US" sz="1800">
                  <a:latin typeface="Arial" charset="0"/>
                </a:rPr>
                <a:t>2</a:t>
              </a:r>
              <a:r>
                <a:rPr lang="en-US" sz="1800" i="1">
                  <a:latin typeface="Arial" charset="0"/>
                </a:rPr>
                <a:t>p</a:t>
              </a:r>
            </a:p>
          </p:txBody>
        </p:sp>
        <p:sp>
          <p:nvSpPr>
            <p:cNvPr id="187414" name="Text Box 22"/>
            <p:cNvSpPr txBox="1">
              <a:spLocks noChangeArrowheads="1"/>
            </p:cNvSpPr>
            <p:nvPr/>
          </p:nvSpPr>
          <p:spPr bwMode="auto">
            <a:xfrm>
              <a:off x="2094" y="2194"/>
              <a:ext cx="268" cy="231"/>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s</a:t>
              </a:r>
            </a:p>
          </p:txBody>
        </p:sp>
        <p:sp>
          <p:nvSpPr>
            <p:cNvPr id="187415" name="Text Box 23"/>
            <p:cNvSpPr txBox="1">
              <a:spLocks noChangeArrowheads="1"/>
            </p:cNvSpPr>
            <p:nvPr/>
          </p:nvSpPr>
          <p:spPr bwMode="auto">
            <a:xfrm>
              <a:off x="2718" y="2185"/>
              <a:ext cx="276" cy="231"/>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p</a:t>
              </a:r>
            </a:p>
          </p:txBody>
        </p:sp>
        <p:sp>
          <p:nvSpPr>
            <p:cNvPr id="187416" name="Text Box 24"/>
            <p:cNvSpPr txBox="1">
              <a:spLocks noChangeArrowheads="1"/>
            </p:cNvSpPr>
            <p:nvPr/>
          </p:nvSpPr>
          <p:spPr bwMode="auto">
            <a:xfrm>
              <a:off x="3342" y="2185"/>
              <a:ext cx="268" cy="231"/>
            </a:xfrm>
            <a:prstGeom prst="rect">
              <a:avLst/>
            </a:prstGeom>
            <a:noFill/>
            <a:ln w="9525">
              <a:noFill/>
              <a:miter lim="800000"/>
              <a:headEnd/>
              <a:tailEnd/>
            </a:ln>
            <a:effectLst/>
          </p:spPr>
          <p:txBody>
            <a:bodyPr wrap="none">
              <a:spAutoFit/>
            </a:bodyPr>
            <a:lstStyle/>
            <a:p>
              <a:r>
                <a:rPr lang="en-US" sz="1800">
                  <a:latin typeface="Arial" charset="0"/>
                </a:rPr>
                <a:t>4</a:t>
              </a:r>
              <a:r>
                <a:rPr lang="en-US" sz="1800" i="1">
                  <a:latin typeface="Arial" charset="0"/>
                </a:rPr>
                <a:t>s</a:t>
              </a:r>
            </a:p>
          </p:txBody>
        </p:sp>
        <p:sp>
          <p:nvSpPr>
            <p:cNvPr id="187417" name="Text Box 25"/>
            <p:cNvSpPr txBox="1">
              <a:spLocks noChangeArrowheads="1"/>
            </p:cNvSpPr>
            <p:nvPr/>
          </p:nvSpPr>
          <p:spPr bwMode="auto">
            <a:xfrm>
              <a:off x="4206" y="2185"/>
              <a:ext cx="276" cy="231"/>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d</a:t>
              </a:r>
            </a:p>
          </p:txBody>
        </p:sp>
        <p:sp>
          <p:nvSpPr>
            <p:cNvPr id="187418" name="Text Box 26"/>
            <p:cNvSpPr txBox="1">
              <a:spLocks noChangeArrowheads="1"/>
            </p:cNvSpPr>
            <p:nvPr/>
          </p:nvSpPr>
          <p:spPr bwMode="auto">
            <a:xfrm>
              <a:off x="510" y="2185"/>
              <a:ext cx="268" cy="231"/>
            </a:xfrm>
            <a:prstGeom prst="rect">
              <a:avLst/>
            </a:prstGeom>
            <a:noFill/>
            <a:ln w="9525">
              <a:noFill/>
              <a:miter lim="800000"/>
              <a:headEnd/>
              <a:tailEnd/>
            </a:ln>
            <a:effectLst/>
          </p:spPr>
          <p:txBody>
            <a:bodyPr wrap="none">
              <a:spAutoFit/>
            </a:bodyPr>
            <a:lstStyle/>
            <a:p>
              <a:r>
                <a:rPr lang="en-US" sz="1800">
                  <a:latin typeface="Arial" charset="0"/>
                </a:rPr>
                <a:t>1</a:t>
              </a:r>
              <a:r>
                <a:rPr lang="en-US" sz="1800" i="1">
                  <a:latin typeface="Arial" charset="0"/>
                </a:rPr>
                <a:t>s</a:t>
              </a:r>
            </a:p>
          </p:txBody>
        </p:sp>
      </p:grpSp>
      <p:grpSp>
        <p:nvGrpSpPr>
          <p:cNvPr id="187419" name="Group 27"/>
          <p:cNvGrpSpPr>
            <a:grpSpLocks/>
          </p:cNvGrpSpPr>
          <p:nvPr/>
        </p:nvGrpSpPr>
        <p:grpSpPr bwMode="auto">
          <a:xfrm>
            <a:off x="930275" y="2895600"/>
            <a:ext cx="6629400" cy="304800"/>
            <a:chOff x="586" y="1849"/>
            <a:chExt cx="4176" cy="192"/>
          </a:xfrm>
        </p:grpSpPr>
        <p:sp>
          <p:nvSpPr>
            <p:cNvPr id="187420" name="Line 28"/>
            <p:cNvSpPr>
              <a:spLocks noChangeShapeType="1"/>
            </p:cNvSpPr>
            <p:nvPr/>
          </p:nvSpPr>
          <p:spPr bwMode="auto">
            <a:xfrm flipV="1">
              <a:off x="586"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21" name="Line 29"/>
            <p:cNvSpPr>
              <a:spLocks noChangeShapeType="1"/>
            </p:cNvSpPr>
            <p:nvPr/>
          </p:nvSpPr>
          <p:spPr bwMode="auto">
            <a:xfrm flipV="1">
              <a:off x="682"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22" name="Line 30"/>
            <p:cNvSpPr>
              <a:spLocks noChangeShapeType="1"/>
            </p:cNvSpPr>
            <p:nvPr/>
          </p:nvSpPr>
          <p:spPr bwMode="auto">
            <a:xfrm flipV="1">
              <a:off x="922"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23" name="Line 31"/>
            <p:cNvSpPr>
              <a:spLocks noChangeShapeType="1"/>
            </p:cNvSpPr>
            <p:nvPr/>
          </p:nvSpPr>
          <p:spPr bwMode="auto">
            <a:xfrm flipV="1">
              <a:off x="1018"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24" name="Line 32"/>
            <p:cNvSpPr>
              <a:spLocks noChangeShapeType="1"/>
            </p:cNvSpPr>
            <p:nvPr/>
          </p:nvSpPr>
          <p:spPr bwMode="auto">
            <a:xfrm flipV="1">
              <a:off x="1306"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25" name="Line 33"/>
            <p:cNvSpPr>
              <a:spLocks noChangeShapeType="1"/>
            </p:cNvSpPr>
            <p:nvPr/>
          </p:nvSpPr>
          <p:spPr bwMode="auto">
            <a:xfrm flipV="1">
              <a:off x="1402"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26" name="Line 34"/>
            <p:cNvSpPr>
              <a:spLocks noChangeShapeType="1"/>
            </p:cNvSpPr>
            <p:nvPr/>
          </p:nvSpPr>
          <p:spPr bwMode="auto">
            <a:xfrm flipV="1">
              <a:off x="1546"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27" name="Line 35"/>
            <p:cNvSpPr>
              <a:spLocks noChangeShapeType="1"/>
            </p:cNvSpPr>
            <p:nvPr/>
          </p:nvSpPr>
          <p:spPr bwMode="auto">
            <a:xfrm flipV="1">
              <a:off x="1642"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28" name="Line 36"/>
            <p:cNvSpPr>
              <a:spLocks noChangeShapeType="1"/>
            </p:cNvSpPr>
            <p:nvPr/>
          </p:nvSpPr>
          <p:spPr bwMode="auto">
            <a:xfrm flipV="1">
              <a:off x="1786"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29" name="Line 37"/>
            <p:cNvSpPr>
              <a:spLocks noChangeShapeType="1"/>
            </p:cNvSpPr>
            <p:nvPr/>
          </p:nvSpPr>
          <p:spPr bwMode="auto">
            <a:xfrm flipV="1">
              <a:off x="1882"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30" name="Line 38"/>
            <p:cNvSpPr>
              <a:spLocks noChangeShapeType="1"/>
            </p:cNvSpPr>
            <p:nvPr/>
          </p:nvSpPr>
          <p:spPr bwMode="auto">
            <a:xfrm flipV="1">
              <a:off x="2170"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31" name="Line 39"/>
            <p:cNvSpPr>
              <a:spLocks noChangeShapeType="1"/>
            </p:cNvSpPr>
            <p:nvPr/>
          </p:nvSpPr>
          <p:spPr bwMode="auto">
            <a:xfrm flipV="1">
              <a:off x="2266"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32" name="Line 40"/>
            <p:cNvSpPr>
              <a:spLocks noChangeShapeType="1"/>
            </p:cNvSpPr>
            <p:nvPr/>
          </p:nvSpPr>
          <p:spPr bwMode="auto">
            <a:xfrm flipV="1">
              <a:off x="2602"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33" name="Line 41"/>
            <p:cNvSpPr>
              <a:spLocks noChangeShapeType="1"/>
            </p:cNvSpPr>
            <p:nvPr/>
          </p:nvSpPr>
          <p:spPr bwMode="auto">
            <a:xfrm flipV="1">
              <a:off x="2698"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34" name="Line 42"/>
            <p:cNvSpPr>
              <a:spLocks noChangeShapeType="1"/>
            </p:cNvSpPr>
            <p:nvPr/>
          </p:nvSpPr>
          <p:spPr bwMode="auto">
            <a:xfrm flipV="1">
              <a:off x="2794"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35" name="Line 43"/>
            <p:cNvSpPr>
              <a:spLocks noChangeShapeType="1"/>
            </p:cNvSpPr>
            <p:nvPr/>
          </p:nvSpPr>
          <p:spPr bwMode="auto">
            <a:xfrm flipV="1">
              <a:off x="2890"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36" name="Line 44"/>
            <p:cNvSpPr>
              <a:spLocks noChangeShapeType="1"/>
            </p:cNvSpPr>
            <p:nvPr/>
          </p:nvSpPr>
          <p:spPr bwMode="auto">
            <a:xfrm flipV="1">
              <a:off x="3034"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37" name="Line 45"/>
            <p:cNvSpPr>
              <a:spLocks noChangeShapeType="1"/>
            </p:cNvSpPr>
            <p:nvPr/>
          </p:nvSpPr>
          <p:spPr bwMode="auto">
            <a:xfrm flipV="1">
              <a:off x="3130"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38" name="Line 46"/>
            <p:cNvSpPr>
              <a:spLocks noChangeShapeType="1"/>
            </p:cNvSpPr>
            <p:nvPr/>
          </p:nvSpPr>
          <p:spPr bwMode="auto">
            <a:xfrm flipV="1">
              <a:off x="3418"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39" name="Line 47"/>
            <p:cNvSpPr>
              <a:spLocks noChangeShapeType="1"/>
            </p:cNvSpPr>
            <p:nvPr/>
          </p:nvSpPr>
          <p:spPr bwMode="auto">
            <a:xfrm flipV="1">
              <a:off x="4608"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40" name="Line 48"/>
            <p:cNvSpPr>
              <a:spLocks noChangeShapeType="1"/>
            </p:cNvSpPr>
            <p:nvPr/>
          </p:nvSpPr>
          <p:spPr bwMode="auto">
            <a:xfrm flipV="1">
              <a:off x="3802"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41" name="Line 49"/>
            <p:cNvSpPr>
              <a:spLocks noChangeShapeType="1"/>
            </p:cNvSpPr>
            <p:nvPr/>
          </p:nvSpPr>
          <p:spPr bwMode="auto">
            <a:xfrm flipV="1">
              <a:off x="3898"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42" name="Line 50"/>
            <p:cNvSpPr>
              <a:spLocks noChangeShapeType="1"/>
            </p:cNvSpPr>
            <p:nvPr/>
          </p:nvSpPr>
          <p:spPr bwMode="auto">
            <a:xfrm flipV="1">
              <a:off x="4042"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43" name="Line 51"/>
            <p:cNvSpPr>
              <a:spLocks noChangeShapeType="1"/>
            </p:cNvSpPr>
            <p:nvPr/>
          </p:nvSpPr>
          <p:spPr bwMode="auto">
            <a:xfrm flipV="1">
              <a:off x="4138"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44" name="Line 52"/>
            <p:cNvSpPr>
              <a:spLocks noChangeShapeType="1"/>
            </p:cNvSpPr>
            <p:nvPr/>
          </p:nvSpPr>
          <p:spPr bwMode="auto">
            <a:xfrm flipV="1">
              <a:off x="4282"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45" name="Line 53"/>
            <p:cNvSpPr>
              <a:spLocks noChangeShapeType="1"/>
            </p:cNvSpPr>
            <p:nvPr/>
          </p:nvSpPr>
          <p:spPr bwMode="auto">
            <a:xfrm flipV="1">
              <a:off x="4378" y="1849"/>
              <a:ext cx="0" cy="192"/>
            </a:xfrm>
            <a:prstGeom prst="line">
              <a:avLst/>
            </a:prstGeom>
            <a:noFill/>
            <a:ln w="9525">
              <a:solidFill>
                <a:srgbClr val="FF0000"/>
              </a:solidFill>
              <a:round/>
              <a:headEnd type="triangle" w="med" len="med"/>
              <a:tailEnd/>
            </a:ln>
            <a:effectLst/>
          </p:spPr>
          <p:txBody>
            <a:bodyPr/>
            <a:lstStyle/>
            <a:p>
              <a:endParaRPr lang="en-IE"/>
            </a:p>
          </p:txBody>
        </p:sp>
        <p:sp>
          <p:nvSpPr>
            <p:cNvPr id="187446" name="Line 54"/>
            <p:cNvSpPr>
              <a:spLocks noChangeShapeType="1"/>
            </p:cNvSpPr>
            <p:nvPr/>
          </p:nvSpPr>
          <p:spPr bwMode="auto">
            <a:xfrm flipV="1">
              <a:off x="4522" y="1849"/>
              <a:ext cx="0" cy="192"/>
            </a:xfrm>
            <a:prstGeom prst="line">
              <a:avLst/>
            </a:prstGeom>
            <a:noFill/>
            <a:ln w="9525">
              <a:solidFill>
                <a:srgbClr val="FF0000"/>
              </a:solidFill>
              <a:round/>
              <a:headEnd/>
              <a:tailEnd type="triangle" w="med" len="med"/>
            </a:ln>
            <a:effectLst/>
          </p:spPr>
          <p:txBody>
            <a:bodyPr/>
            <a:lstStyle/>
            <a:p>
              <a:endParaRPr lang="en-IE"/>
            </a:p>
          </p:txBody>
        </p:sp>
        <p:sp>
          <p:nvSpPr>
            <p:cNvPr id="187447" name="Line 55"/>
            <p:cNvSpPr>
              <a:spLocks noChangeShapeType="1"/>
            </p:cNvSpPr>
            <p:nvPr/>
          </p:nvSpPr>
          <p:spPr bwMode="auto">
            <a:xfrm flipV="1">
              <a:off x="4762" y="1849"/>
              <a:ext cx="0" cy="192"/>
            </a:xfrm>
            <a:prstGeom prst="line">
              <a:avLst/>
            </a:prstGeom>
            <a:noFill/>
            <a:ln w="9525">
              <a:solidFill>
                <a:srgbClr val="FF0000"/>
              </a:solidFill>
              <a:round/>
              <a:headEnd/>
              <a:tailEnd type="triangle" w="med" len="med"/>
            </a:ln>
            <a:effectLst/>
          </p:spPr>
          <p:txBody>
            <a:bodyPr/>
            <a:lstStyle/>
            <a:p>
              <a:endParaRPr lang="en-IE"/>
            </a:p>
          </p:txBody>
        </p:sp>
      </p:grpSp>
      <p:grpSp>
        <p:nvGrpSpPr>
          <p:cNvPr id="187448" name="Group 56"/>
          <p:cNvGrpSpPr>
            <a:grpSpLocks/>
          </p:cNvGrpSpPr>
          <p:nvPr/>
        </p:nvGrpSpPr>
        <p:grpSpPr bwMode="auto">
          <a:xfrm>
            <a:off x="685800" y="3962400"/>
            <a:ext cx="7315200" cy="1295400"/>
            <a:chOff x="432" y="2496"/>
            <a:chExt cx="4608" cy="816"/>
          </a:xfrm>
        </p:grpSpPr>
        <p:sp>
          <p:nvSpPr>
            <p:cNvPr id="187449" name="Rectangle 57"/>
            <p:cNvSpPr>
              <a:spLocks noChangeArrowheads="1"/>
            </p:cNvSpPr>
            <p:nvPr/>
          </p:nvSpPr>
          <p:spPr bwMode="auto">
            <a:xfrm>
              <a:off x="432" y="2496"/>
              <a:ext cx="4608" cy="816"/>
            </a:xfrm>
            <a:prstGeom prst="rect">
              <a:avLst/>
            </a:prstGeom>
            <a:noFill/>
            <a:ln w="9525">
              <a:solidFill>
                <a:schemeClr val="tx1"/>
              </a:solidFill>
              <a:miter lim="800000"/>
              <a:headEnd/>
              <a:tailEnd/>
            </a:ln>
            <a:effectLst/>
          </p:spPr>
          <p:txBody>
            <a:bodyPr wrap="none" anchor="ctr"/>
            <a:lstStyle/>
            <a:p>
              <a:endParaRPr lang="en-IE"/>
            </a:p>
          </p:txBody>
        </p:sp>
        <p:sp>
          <p:nvSpPr>
            <p:cNvPr id="187450" name="Rectangle 58"/>
            <p:cNvSpPr>
              <a:spLocks noChangeArrowheads="1"/>
            </p:cNvSpPr>
            <p:nvPr/>
          </p:nvSpPr>
          <p:spPr bwMode="auto">
            <a:xfrm>
              <a:off x="538"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51" name="Rectangle 59"/>
            <p:cNvSpPr>
              <a:spLocks noChangeArrowheads="1"/>
            </p:cNvSpPr>
            <p:nvPr/>
          </p:nvSpPr>
          <p:spPr bwMode="auto">
            <a:xfrm>
              <a:off x="874"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52" name="Rectangle 60"/>
            <p:cNvSpPr>
              <a:spLocks noChangeArrowheads="1"/>
            </p:cNvSpPr>
            <p:nvPr/>
          </p:nvSpPr>
          <p:spPr bwMode="auto">
            <a:xfrm>
              <a:off x="1258"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53" name="Rectangle 61"/>
            <p:cNvSpPr>
              <a:spLocks noChangeArrowheads="1"/>
            </p:cNvSpPr>
            <p:nvPr/>
          </p:nvSpPr>
          <p:spPr bwMode="auto">
            <a:xfrm>
              <a:off x="1498"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54" name="Rectangle 62"/>
            <p:cNvSpPr>
              <a:spLocks noChangeArrowheads="1"/>
            </p:cNvSpPr>
            <p:nvPr/>
          </p:nvSpPr>
          <p:spPr bwMode="auto">
            <a:xfrm>
              <a:off x="1738"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55" name="Rectangle 63"/>
            <p:cNvSpPr>
              <a:spLocks noChangeArrowheads="1"/>
            </p:cNvSpPr>
            <p:nvPr/>
          </p:nvSpPr>
          <p:spPr bwMode="auto">
            <a:xfrm>
              <a:off x="2122"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56" name="Rectangle 64"/>
            <p:cNvSpPr>
              <a:spLocks noChangeArrowheads="1"/>
            </p:cNvSpPr>
            <p:nvPr/>
          </p:nvSpPr>
          <p:spPr bwMode="auto">
            <a:xfrm>
              <a:off x="2506"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57" name="Rectangle 65"/>
            <p:cNvSpPr>
              <a:spLocks noChangeArrowheads="1"/>
            </p:cNvSpPr>
            <p:nvPr/>
          </p:nvSpPr>
          <p:spPr bwMode="auto">
            <a:xfrm>
              <a:off x="2746"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58" name="Rectangle 66"/>
            <p:cNvSpPr>
              <a:spLocks noChangeArrowheads="1"/>
            </p:cNvSpPr>
            <p:nvPr/>
          </p:nvSpPr>
          <p:spPr bwMode="auto">
            <a:xfrm>
              <a:off x="2986"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59" name="Rectangle 67"/>
            <p:cNvSpPr>
              <a:spLocks noChangeArrowheads="1"/>
            </p:cNvSpPr>
            <p:nvPr/>
          </p:nvSpPr>
          <p:spPr bwMode="auto">
            <a:xfrm>
              <a:off x="3370"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60" name="Rectangle 68"/>
            <p:cNvSpPr>
              <a:spLocks noChangeArrowheads="1"/>
            </p:cNvSpPr>
            <p:nvPr/>
          </p:nvSpPr>
          <p:spPr bwMode="auto">
            <a:xfrm>
              <a:off x="3754"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61" name="Rectangle 69"/>
            <p:cNvSpPr>
              <a:spLocks noChangeArrowheads="1"/>
            </p:cNvSpPr>
            <p:nvPr/>
          </p:nvSpPr>
          <p:spPr bwMode="auto">
            <a:xfrm>
              <a:off x="3994"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62" name="Rectangle 70"/>
            <p:cNvSpPr>
              <a:spLocks noChangeArrowheads="1"/>
            </p:cNvSpPr>
            <p:nvPr/>
          </p:nvSpPr>
          <p:spPr bwMode="auto">
            <a:xfrm>
              <a:off x="4234"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63" name="Rectangle 71"/>
            <p:cNvSpPr>
              <a:spLocks noChangeArrowheads="1"/>
            </p:cNvSpPr>
            <p:nvPr/>
          </p:nvSpPr>
          <p:spPr bwMode="auto">
            <a:xfrm>
              <a:off x="4474"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64" name="Rectangle 72"/>
            <p:cNvSpPr>
              <a:spLocks noChangeArrowheads="1"/>
            </p:cNvSpPr>
            <p:nvPr/>
          </p:nvSpPr>
          <p:spPr bwMode="auto">
            <a:xfrm>
              <a:off x="4714" y="2617"/>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465" name="Text Box 73"/>
            <p:cNvSpPr txBox="1">
              <a:spLocks noChangeArrowheads="1"/>
            </p:cNvSpPr>
            <p:nvPr/>
          </p:nvSpPr>
          <p:spPr bwMode="auto">
            <a:xfrm>
              <a:off x="846" y="3049"/>
              <a:ext cx="268" cy="231"/>
            </a:xfrm>
            <a:prstGeom prst="rect">
              <a:avLst/>
            </a:prstGeom>
            <a:noFill/>
            <a:ln w="9525">
              <a:noFill/>
              <a:miter lim="800000"/>
              <a:headEnd/>
              <a:tailEnd/>
            </a:ln>
            <a:effectLst/>
          </p:spPr>
          <p:txBody>
            <a:bodyPr wrap="none">
              <a:spAutoFit/>
            </a:bodyPr>
            <a:lstStyle/>
            <a:p>
              <a:r>
                <a:rPr lang="en-US" sz="1800">
                  <a:latin typeface="Arial" charset="0"/>
                </a:rPr>
                <a:t>2</a:t>
              </a:r>
              <a:r>
                <a:rPr lang="en-US" sz="1800" i="1">
                  <a:latin typeface="Arial" charset="0"/>
                </a:rPr>
                <a:t>s</a:t>
              </a:r>
            </a:p>
          </p:txBody>
        </p:sp>
        <p:sp>
          <p:nvSpPr>
            <p:cNvPr id="187466" name="Text Box 74"/>
            <p:cNvSpPr txBox="1">
              <a:spLocks noChangeArrowheads="1"/>
            </p:cNvSpPr>
            <p:nvPr/>
          </p:nvSpPr>
          <p:spPr bwMode="auto">
            <a:xfrm>
              <a:off x="1470" y="3049"/>
              <a:ext cx="276" cy="231"/>
            </a:xfrm>
            <a:prstGeom prst="rect">
              <a:avLst/>
            </a:prstGeom>
            <a:noFill/>
            <a:ln w="9525">
              <a:noFill/>
              <a:miter lim="800000"/>
              <a:headEnd/>
              <a:tailEnd/>
            </a:ln>
            <a:effectLst/>
          </p:spPr>
          <p:txBody>
            <a:bodyPr wrap="none">
              <a:spAutoFit/>
            </a:bodyPr>
            <a:lstStyle/>
            <a:p>
              <a:r>
                <a:rPr lang="en-US" sz="1800">
                  <a:latin typeface="Arial" charset="0"/>
                </a:rPr>
                <a:t>2</a:t>
              </a:r>
              <a:r>
                <a:rPr lang="en-US" sz="1800" i="1">
                  <a:latin typeface="Arial" charset="0"/>
                </a:rPr>
                <a:t>p</a:t>
              </a:r>
            </a:p>
          </p:txBody>
        </p:sp>
        <p:sp>
          <p:nvSpPr>
            <p:cNvPr id="187467" name="Text Box 75"/>
            <p:cNvSpPr txBox="1">
              <a:spLocks noChangeArrowheads="1"/>
            </p:cNvSpPr>
            <p:nvPr/>
          </p:nvSpPr>
          <p:spPr bwMode="auto">
            <a:xfrm>
              <a:off x="2094" y="3058"/>
              <a:ext cx="268" cy="231"/>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s</a:t>
              </a:r>
            </a:p>
          </p:txBody>
        </p:sp>
        <p:sp>
          <p:nvSpPr>
            <p:cNvPr id="187468" name="Text Box 76"/>
            <p:cNvSpPr txBox="1">
              <a:spLocks noChangeArrowheads="1"/>
            </p:cNvSpPr>
            <p:nvPr/>
          </p:nvSpPr>
          <p:spPr bwMode="auto">
            <a:xfrm>
              <a:off x="2718" y="3049"/>
              <a:ext cx="276" cy="231"/>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p</a:t>
              </a:r>
            </a:p>
          </p:txBody>
        </p:sp>
        <p:sp>
          <p:nvSpPr>
            <p:cNvPr id="187469" name="Text Box 77"/>
            <p:cNvSpPr txBox="1">
              <a:spLocks noChangeArrowheads="1"/>
            </p:cNvSpPr>
            <p:nvPr/>
          </p:nvSpPr>
          <p:spPr bwMode="auto">
            <a:xfrm>
              <a:off x="3342" y="3049"/>
              <a:ext cx="268" cy="231"/>
            </a:xfrm>
            <a:prstGeom prst="rect">
              <a:avLst/>
            </a:prstGeom>
            <a:noFill/>
            <a:ln w="9525">
              <a:noFill/>
              <a:miter lim="800000"/>
              <a:headEnd/>
              <a:tailEnd/>
            </a:ln>
            <a:effectLst/>
          </p:spPr>
          <p:txBody>
            <a:bodyPr wrap="none">
              <a:spAutoFit/>
            </a:bodyPr>
            <a:lstStyle/>
            <a:p>
              <a:r>
                <a:rPr lang="en-US" sz="1800">
                  <a:latin typeface="Arial" charset="0"/>
                </a:rPr>
                <a:t>4</a:t>
              </a:r>
              <a:r>
                <a:rPr lang="en-US" sz="1800" i="1">
                  <a:latin typeface="Arial" charset="0"/>
                </a:rPr>
                <a:t>s</a:t>
              </a:r>
            </a:p>
          </p:txBody>
        </p:sp>
        <p:sp>
          <p:nvSpPr>
            <p:cNvPr id="187470" name="Text Box 78"/>
            <p:cNvSpPr txBox="1">
              <a:spLocks noChangeArrowheads="1"/>
            </p:cNvSpPr>
            <p:nvPr/>
          </p:nvSpPr>
          <p:spPr bwMode="auto">
            <a:xfrm>
              <a:off x="4206" y="3049"/>
              <a:ext cx="276" cy="231"/>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d</a:t>
              </a:r>
            </a:p>
          </p:txBody>
        </p:sp>
        <p:sp>
          <p:nvSpPr>
            <p:cNvPr id="187471" name="Text Box 79"/>
            <p:cNvSpPr txBox="1">
              <a:spLocks noChangeArrowheads="1"/>
            </p:cNvSpPr>
            <p:nvPr/>
          </p:nvSpPr>
          <p:spPr bwMode="auto">
            <a:xfrm>
              <a:off x="510" y="3049"/>
              <a:ext cx="268" cy="231"/>
            </a:xfrm>
            <a:prstGeom prst="rect">
              <a:avLst/>
            </a:prstGeom>
            <a:noFill/>
            <a:ln w="9525">
              <a:noFill/>
              <a:miter lim="800000"/>
              <a:headEnd/>
              <a:tailEnd/>
            </a:ln>
            <a:effectLst/>
          </p:spPr>
          <p:txBody>
            <a:bodyPr wrap="none">
              <a:spAutoFit/>
            </a:bodyPr>
            <a:lstStyle/>
            <a:p>
              <a:r>
                <a:rPr lang="en-US" sz="1800">
                  <a:latin typeface="Arial" charset="0"/>
                </a:rPr>
                <a:t>1</a:t>
              </a:r>
              <a:r>
                <a:rPr lang="en-US" sz="1800" i="1">
                  <a:latin typeface="Arial" charset="0"/>
                </a:rPr>
                <a:t>s</a:t>
              </a:r>
            </a:p>
          </p:txBody>
        </p:sp>
      </p:grpSp>
      <p:grpSp>
        <p:nvGrpSpPr>
          <p:cNvPr id="187472" name="Group 80"/>
          <p:cNvGrpSpPr>
            <a:grpSpLocks/>
          </p:cNvGrpSpPr>
          <p:nvPr/>
        </p:nvGrpSpPr>
        <p:grpSpPr bwMode="auto">
          <a:xfrm>
            <a:off x="930275" y="4343400"/>
            <a:ext cx="6629400" cy="304800"/>
            <a:chOff x="586" y="2713"/>
            <a:chExt cx="4176" cy="192"/>
          </a:xfrm>
        </p:grpSpPr>
        <p:sp>
          <p:nvSpPr>
            <p:cNvPr id="187473" name="Line 81"/>
            <p:cNvSpPr>
              <a:spLocks noChangeShapeType="1"/>
            </p:cNvSpPr>
            <p:nvPr/>
          </p:nvSpPr>
          <p:spPr bwMode="auto">
            <a:xfrm flipV="1">
              <a:off x="586"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74" name="Line 82"/>
            <p:cNvSpPr>
              <a:spLocks noChangeShapeType="1"/>
            </p:cNvSpPr>
            <p:nvPr/>
          </p:nvSpPr>
          <p:spPr bwMode="auto">
            <a:xfrm flipV="1">
              <a:off x="682"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75" name="Line 83"/>
            <p:cNvSpPr>
              <a:spLocks noChangeShapeType="1"/>
            </p:cNvSpPr>
            <p:nvPr/>
          </p:nvSpPr>
          <p:spPr bwMode="auto">
            <a:xfrm flipV="1">
              <a:off x="922"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76" name="Line 84"/>
            <p:cNvSpPr>
              <a:spLocks noChangeShapeType="1"/>
            </p:cNvSpPr>
            <p:nvPr/>
          </p:nvSpPr>
          <p:spPr bwMode="auto">
            <a:xfrm flipV="1">
              <a:off x="1018"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77" name="Line 85"/>
            <p:cNvSpPr>
              <a:spLocks noChangeShapeType="1"/>
            </p:cNvSpPr>
            <p:nvPr/>
          </p:nvSpPr>
          <p:spPr bwMode="auto">
            <a:xfrm flipV="1">
              <a:off x="1306"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78" name="Line 86"/>
            <p:cNvSpPr>
              <a:spLocks noChangeShapeType="1"/>
            </p:cNvSpPr>
            <p:nvPr/>
          </p:nvSpPr>
          <p:spPr bwMode="auto">
            <a:xfrm flipV="1">
              <a:off x="1402"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79" name="Line 87"/>
            <p:cNvSpPr>
              <a:spLocks noChangeShapeType="1"/>
            </p:cNvSpPr>
            <p:nvPr/>
          </p:nvSpPr>
          <p:spPr bwMode="auto">
            <a:xfrm flipV="1">
              <a:off x="1546"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80" name="Line 88"/>
            <p:cNvSpPr>
              <a:spLocks noChangeShapeType="1"/>
            </p:cNvSpPr>
            <p:nvPr/>
          </p:nvSpPr>
          <p:spPr bwMode="auto">
            <a:xfrm flipV="1">
              <a:off x="1642"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81" name="Line 89"/>
            <p:cNvSpPr>
              <a:spLocks noChangeShapeType="1"/>
            </p:cNvSpPr>
            <p:nvPr/>
          </p:nvSpPr>
          <p:spPr bwMode="auto">
            <a:xfrm flipV="1">
              <a:off x="1786"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82" name="Line 90"/>
            <p:cNvSpPr>
              <a:spLocks noChangeShapeType="1"/>
            </p:cNvSpPr>
            <p:nvPr/>
          </p:nvSpPr>
          <p:spPr bwMode="auto">
            <a:xfrm flipV="1">
              <a:off x="1882"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83" name="Line 91"/>
            <p:cNvSpPr>
              <a:spLocks noChangeShapeType="1"/>
            </p:cNvSpPr>
            <p:nvPr/>
          </p:nvSpPr>
          <p:spPr bwMode="auto">
            <a:xfrm flipV="1">
              <a:off x="2170"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84" name="Line 92"/>
            <p:cNvSpPr>
              <a:spLocks noChangeShapeType="1"/>
            </p:cNvSpPr>
            <p:nvPr/>
          </p:nvSpPr>
          <p:spPr bwMode="auto">
            <a:xfrm flipV="1">
              <a:off x="2266"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85" name="Line 93"/>
            <p:cNvSpPr>
              <a:spLocks noChangeShapeType="1"/>
            </p:cNvSpPr>
            <p:nvPr/>
          </p:nvSpPr>
          <p:spPr bwMode="auto">
            <a:xfrm flipV="1">
              <a:off x="2602"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86" name="Line 94"/>
            <p:cNvSpPr>
              <a:spLocks noChangeShapeType="1"/>
            </p:cNvSpPr>
            <p:nvPr/>
          </p:nvSpPr>
          <p:spPr bwMode="auto">
            <a:xfrm flipV="1">
              <a:off x="2698"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87" name="Line 95"/>
            <p:cNvSpPr>
              <a:spLocks noChangeShapeType="1"/>
            </p:cNvSpPr>
            <p:nvPr/>
          </p:nvSpPr>
          <p:spPr bwMode="auto">
            <a:xfrm flipV="1">
              <a:off x="2794"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88" name="Line 96"/>
            <p:cNvSpPr>
              <a:spLocks noChangeShapeType="1"/>
            </p:cNvSpPr>
            <p:nvPr/>
          </p:nvSpPr>
          <p:spPr bwMode="auto">
            <a:xfrm flipV="1">
              <a:off x="2890"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89" name="Line 97"/>
            <p:cNvSpPr>
              <a:spLocks noChangeShapeType="1"/>
            </p:cNvSpPr>
            <p:nvPr/>
          </p:nvSpPr>
          <p:spPr bwMode="auto">
            <a:xfrm flipV="1">
              <a:off x="3034"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90" name="Line 98"/>
            <p:cNvSpPr>
              <a:spLocks noChangeShapeType="1"/>
            </p:cNvSpPr>
            <p:nvPr/>
          </p:nvSpPr>
          <p:spPr bwMode="auto">
            <a:xfrm flipV="1">
              <a:off x="3130"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91" name="Line 99"/>
            <p:cNvSpPr>
              <a:spLocks noChangeShapeType="1"/>
            </p:cNvSpPr>
            <p:nvPr/>
          </p:nvSpPr>
          <p:spPr bwMode="auto">
            <a:xfrm flipV="1">
              <a:off x="3418"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92" name="Line 100"/>
            <p:cNvSpPr>
              <a:spLocks noChangeShapeType="1"/>
            </p:cNvSpPr>
            <p:nvPr/>
          </p:nvSpPr>
          <p:spPr bwMode="auto">
            <a:xfrm flipV="1">
              <a:off x="3514"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93" name="Line 101"/>
            <p:cNvSpPr>
              <a:spLocks noChangeShapeType="1"/>
            </p:cNvSpPr>
            <p:nvPr/>
          </p:nvSpPr>
          <p:spPr bwMode="auto">
            <a:xfrm flipV="1">
              <a:off x="3802"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94" name="Line 102"/>
            <p:cNvSpPr>
              <a:spLocks noChangeShapeType="1"/>
            </p:cNvSpPr>
            <p:nvPr/>
          </p:nvSpPr>
          <p:spPr bwMode="auto">
            <a:xfrm flipV="1">
              <a:off x="3898"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95" name="Line 103"/>
            <p:cNvSpPr>
              <a:spLocks noChangeShapeType="1"/>
            </p:cNvSpPr>
            <p:nvPr/>
          </p:nvSpPr>
          <p:spPr bwMode="auto">
            <a:xfrm flipV="1">
              <a:off x="4042"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96" name="Line 104"/>
            <p:cNvSpPr>
              <a:spLocks noChangeShapeType="1"/>
            </p:cNvSpPr>
            <p:nvPr/>
          </p:nvSpPr>
          <p:spPr bwMode="auto">
            <a:xfrm flipV="1">
              <a:off x="4138" y="2713"/>
              <a:ext cx="0" cy="192"/>
            </a:xfrm>
            <a:prstGeom prst="line">
              <a:avLst/>
            </a:prstGeom>
            <a:noFill/>
            <a:ln w="9525">
              <a:solidFill>
                <a:srgbClr val="FF0000"/>
              </a:solidFill>
              <a:round/>
              <a:headEnd type="triangle" w="med" len="med"/>
              <a:tailEnd/>
            </a:ln>
            <a:effectLst/>
          </p:spPr>
          <p:txBody>
            <a:bodyPr/>
            <a:lstStyle/>
            <a:p>
              <a:endParaRPr lang="en-IE"/>
            </a:p>
          </p:txBody>
        </p:sp>
        <p:sp>
          <p:nvSpPr>
            <p:cNvPr id="187497" name="Line 105"/>
            <p:cNvSpPr>
              <a:spLocks noChangeShapeType="1"/>
            </p:cNvSpPr>
            <p:nvPr/>
          </p:nvSpPr>
          <p:spPr bwMode="auto">
            <a:xfrm flipV="1">
              <a:off x="4282"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98" name="Line 106"/>
            <p:cNvSpPr>
              <a:spLocks noChangeShapeType="1"/>
            </p:cNvSpPr>
            <p:nvPr/>
          </p:nvSpPr>
          <p:spPr bwMode="auto">
            <a:xfrm flipV="1">
              <a:off x="4378"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499" name="Line 107"/>
            <p:cNvSpPr>
              <a:spLocks noChangeShapeType="1"/>
            </p:cNvSpPr>
            <p:nvPr/>
          </p:nvSpPr>
          <p:spPr bwMode="auto">
            <a:xfrm flipV="1">
              <a:off x="4522" y="2713"/>
              <a:ext cx="0" cy="192"/>
            </a:xfrm>
            <a:prstGeom prst="line">
              <a:avLst/>
            </a:prstGeom>
            <a:noFill/>
            <a:ln w="9525">
              <a:solidFill>
                <a:srgbClr val="FF0000"/>
              </a:solidFill>
              <a:round/>
              <a:headEnd/>
              <a:tailEnd type="triangle" w="med" len="med"/>
            </a:ln>
            <a:effectLst/>
          </p:spPr>
          <p:txBody>
            <a:bodyPr/>
            <a:lstStyle/>
            <a:p>
              <a:endParaRPr lang="en-IE"/>
            </a:p>
          </p:txBody>
        </p:sp>
        <p:sp>
          <p:nvSpPr>
            <p:cNvPr id="187500" name="Line 108"/>
            <p:cNvSpPr>
              <a:spLocks noChangeShapeType="1"/>
            </p:cNvSpPr>
            <p:nvPr/>
          </p:nvSpPr>
          <p:spPr bwMode="auto">
            <a:xfrm flipV="1">
              <a:off x="4762" y="2713"/>
              <a:ext cx="0" cy="192"/>
            </a:xfrm>
            <a:prstGeom prst="line">
              <a:avLst/>
            </a:prstGeom>
            <a:noFill/>
            <a:ln w="9525">
              <a:solidFill>
                <a:srgbClr val="FF0000"/>
              </a:solidFill>
              <a:round/>
              <a:headEnd/>
              <a:tailEnd type="triangle" w="med" len="med"/>
            </a:ln>
            <a:effectLst/>
          </p:spPr>
          <p:txBody>
            <a:bodyPr/>
            <a:lstStyle/>
            <a:p>
              <a:endParaRPr lang="en-IE"/>
            </a:p>
          </p:txBody>
        </p:sp>
      </p:grpSp>
      <p:grpSp>
        <p:nvGrpSpPr>
          <p:cNvPr id="187501" name="Group 109"/>
          <p:cNvGrpSpPr>
            <a:grpSpLocks/>
          </p:cNvGrpSpPr>
          <p:nvPr/>
        </p:nvGrpSpPr>
        <p:grpSpPr bwMode="auto">
          <a:xfrm>
            <a:off x="685800" y="5334000"/>
            <a:ext cx="7315200" cy="1295400"/>
            <a:chOff x="432" y="3360"/>
            <a:chExt cx="4608" cy="816"/>
          </a:xfrm>
        </p:grpSpPr>
        <p:sp>
          <p:nvSpPr>
            <p:cNvPr id="187502" name="Rectangle 110"/>
            <p:cNvSpPr>
              <a:spLocks noChangeArrowheads="1"/>
            </p:cNvSpPr>
            <p:nvPr/>
          </p:nvSpPr>
          <p:spPr bwMode="auto">
            <a:xfrm>
              <a:off x="432" y="3360"/>
              <a:ext cx="4608" cy="816"/>
            </a:xfrm>
            <a:prstGeom prst="rect">
              <a:avLst/>
            </a:prstGeom>
            <a:noFill/>
            <a:ln w="9525">
              <a:solidFill>
                <a:schemeClr val="tx1"/>
              </a:solidFill>
              <a:miter lim="800000"/>
              <a:headEnd/>
              <a:tailEnd/>
            </a:ln>
            <a:effectLst/>
          </p:spPr>
          <p:txBody>
            <a:bodyPr wrap="none" anchor="ctr"/>
            <a:lstStyle/>
            <a:p>
              <a:endParaRPr lang="en-IE"/>
            </a:p>
          </p:txBody>
        </p:sp>
        <p:sp>
          <p:nvSpPr>
            <p:cNvPr id="187503" name="Rectangle 111"/>
            <p:cNvSpPr>
              <a:spLocks noChangeArrowheads="1"/>
            </p:cNvSpPr>
            <p:nvPr/>
          </p:nvSpPr>
          <p:spPr bwMode="auto">
            <a:xfrm>
              <a:off x="538"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04" name="Rectangle 112"/>
            <p:cNvSpPr>
              <a:spLocks noChangeArrowheads="1"/>
            </p:cNvSpPr>
            <p:nvPr/>
          </p:nvSpPr>
          <p:spPr bwMode="auto">
            <a:xfrm>
              <a:off x="874"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05" name="Rectangle 113"/>
            <p:cNvSpPr>
              <a:spLocks noChangeArrowheads="1"/>
            </p:cNvSpPr>
            <p:nvPr/>
          </p:nvSpPr>
          <p:spPr bwMode="auto">
            <a:xfrm>
              <a:off x="1258"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06" name="Rectangle 114"/>
            <p:cNvSpPr>
              <a:spLocks noChangeArrowheads="1"/>
            </p:cNvSpPr>
            <p:nvPr/>
          </p:nvSpPr>
          <p:spPr bwMode="auto">
            <a:xfrm>
              <a:off x="1498"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07" name="Rectangle 115"/>
            <p:cNvSpPr>
              <a:spLocks noChangeArrowheads="1"/>
            </p:cNvSpPr>
            <p:nvPr/>
          </p:nvSpPr>
          <p:spPr bwMode="auto">
            <a:xfrm>
              <a:off x="1738"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08" name="Rectangle 116"/>
            <p:cNvSpPr>
              <a:spLocks noChangeArrowheads="1"/>
            </p:cNvSpPr>
            <p:nvPr/>
          </p:nvSpPr>
          <p:spPr bwMode="auto">
            <a:xfrm>
              <a:off x="2122"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09" name="Rectangle 117"/>
            <p:cNvSpPr>
              <a:spLocks noChangeArrowheads="1"/>
            </p:cNvSpPr>
            <p:nvPr/>
          </p:nvSpPr>
          <p:spPr bwMode="auto">
            <a:xfrm>
              <a:off x="2506"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10" name="Rectangle 118"/>
            <p:cNvSpPr>
              <a:spLocks noChangeArrowheads="1"/>
            </p:cNvSpPr>
            <p:nvPr/>
          </p:nvSpPr>
          <p:spPr bwMode="auto">
            <a:xfrm>
              <a:off x="2746"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11" name="Rectangle 119"/>
            <p:cNvSpPr>
              <a:spLocks noChangeArrowheads="1"/>
            </p:cNvSpPr>
            <p:nvPr/>
          </p:nvSpPr>
          <p:spPr bwMode="auto">
            <a:xfrm>
              <a:off x="2986"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12" name="Rectangle 120"/>
            <p:cNvSpPr>
              <a:spLocks noChangeArrowheads="1"/>
            </p:cNvSpPr>
            <p:nvPr/>
          </p:nvSpPr>
          <p:spPr bwMode="auto">
            <a:xfrm>
              <a:off x="3370"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13" name="Rectangle 121"/>
            <p:cNvSpPr>
              <a:spLocks noChangeArrowheads="1"/>
            </p:cNvSpPr>
            <p:nvPr/>
          </p:nvSpPr>
          <p:spPr bwMode="auto">
            <a:xfrm>
              <a:off x="3754"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14" name="Rectangle 122"/>
            <p:cNvSpPr>
              <a:spLocks noChangeArrowheads="1"/>
            </p:cNvSpPr>
            <p:nvPr/>
          </p:nvSpPr>
          <p:spPr bwMode="auto">
            <a:xfrm>
              <a:off x="3994"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15" name="Rectangle 123"/>
            <p:cNvSpPr>
              <a:spLocks noChangeArrowheads="1"/>
            </p:cNvSpPr>
            <p:nvPr/>
          </p:nvSpPr>
          <p:spPr bwMode="auto">
            <a:xfrm>
              <a:off x="4234"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16" name="Rectangle 124"/>
            <p:cNvSpPr>
              <a:spLocks noChangeArrowheads="1"/>
            </p:cNvSpPr>
            <p:nvPr/>
          </p:nvSpPr>
          <p:spPr bwMode="auto">
            <a:xfrm>
              <a:off x="4474"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17" name="Rectangle 125"/>
            <p:cNvSpPr>
              <a:spLocks noChangeArrowheads="1"/>
            </p:cNvSpPr>
            <p:nvPr/>
          </p:nvSpPr>
          <p:spPr bwMode="auto">
            <a:xfrm>
              <a:off x="4714" y="3481"/>
              <a:ext cx="240" cy="384"/>
            </a:xfrm>
            <a:prstGeom prst="rect">
              <a:avLst/>
            </a:prstGeom>
            <a:noFill/>
            <a:ln w="9525">
              <a:solidFill>
                <a:schemeClr val="tx1"/>
              </a:solidFill>
              <a:miter lim="800000"/>
              <a:headEnd/>
              <a:tailEnd/>
            </a:ln>
            <a:effectLst/>
          </p:spPr>
          <p:txBody>
            <a:bodyPr wrap="none" anchor="ctr"/>
            <a:lstStyle/>
            <a:p>
              <a:endParaRPr lang="en-IE"/>
            </a:p>
          </p:txBody>
        </p:sp>
        <p:sp>
          <p:nvSpPr>
            <p:cNvPr id="187518" name="Text Box 126"/>
            <p:cNvSpPr txBox="1">
              <a:spLocks noChangeArrowheads="1"/>
            </p:cNvSpPr>
            <p:nvPr/>
          </p:nvSpPr>
          <p:spPr bwMode="auto">
            <a:xfrm>
              <a:off x="846" y="3913"/>
              <a:ext cx="268" cy="231"/>
            </a:xfrm>
            <a:prstGeom prst="rect">
              <a:avLst/>
            </a:prstGeom>
            <a:noFill/>
            <a:ln w="9525">
              <a:noFill/>
              <a:miter lim="800000"/>
              <a:headEnd/>
              <a:tailEnd/>
            </a:ln>
            <a:effectLst/>
          </p:spPr>
          <p:txBody>
            <a:bodyPr wrap="none">
              <a:spAutoFit/>
            </a:bodyPr>
            <a:lstStyle/>
            <a:p>
              <a:r>
                <a:rPr lang="en-US" sz="1800">
                  <a:latin typeface="Arial" charset="0"/>
                </a:rPr>
                <a:t>2</a:t>
              </a:r>
              <a:r>
                <a:rPr lang="en-US" sz="1800" i="1">
                  <a:latin typeface="Arial" charset="0"/>
                </a:rPr>
                <a:t>s</a:t>
              </a:r>
            </a:p>
          </p:txBody>
        </p:sp>
        <p:sp>
          <p:nvSpPr>
            <p:cNvPr id="187519" name="Text Box 127"/>
            <p:cNvSpPr txBox="1">
              <a:spLocks noChangeArrowheads="1"/>
            </p:cNvSpPr>
            <p:nvPr/>
          </p:nvSpPr>
          <p:spPr bwMode="auto">
            <a:xfrm>
              <a:off x="1470" y="3913"/>
              <a:ext cx="276" cy="231"/>
            </a:xfrm>
            <a:prstGeom prst="rect">
              <a:avLst/>
            </a:prstGeom>
            <a:noFill/>
            <a:ln w="9525">
              <a:noFill/>
              <a:miter lim="800000"/>
              <a:headEnd/>
              <a:tailEnd/>
            </a:ln>
            <a:effectLst/>
          </p:spPr>
          <p:txBody>
            <a:bodyPr wrap="none">
              <a:spAutoFit/>
            </a:bodyPr>
            <a:lstStyle/>
            <a:p>
              <a:r>
                <a:rPr lang="en-US" sz="1800">
                  <a:latin typeface="Arial" charset="0"/>
                </a:rPr>
                <a:t>2</a:t>
              </a:r>
              <a:r>
                <a:rPr lang="en-US" sz="1800" i="1">
                  <a:latin typeface="Arial" charset="0"/>
                </a:rPr>
                <a:t>p</a:t>
              </a:r>
            </a:p>
          </p:txBody>
        </p:sp>
        <p:sp>
          <p:nvSpPr>
            <p:cNvPr id="187520" name="Text Box 128"/>
            <p:cNvSpPr txBox="1">
              <a:spLocks noChangeArrowheads="1"/>
            </p:cNvSpPr>
            <p:nvPr/>
          </p:nvSpPr>
          <p:spPr bwMode="auto">
            <a:xfrm>
              <a:off x="2094" y="3922"/>
              <a:ext cx="268" cy="231"/>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s</a:t>
              </a:r>
            </a:p>
          </p:txBody>
        </p:sp>
        <p:sp>
          <p:nvSpPr>
            <p:cNvPr id="187521" name="Text Box 129"/>
            <p:cNvSpPr txBox="1">
              <a:spLocks noChangeArrowheads="1"/>
            </p:cNvSpPr>
            <p:nvPr/>
          </p:nvSpPr>
          <p:spPr bwMode="auto">
            <a:xfrm>
              <a:off x="2718" y="3913"/>
              <a:ext cx="276" cy="231"/>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p</a:t>
              </a:r>
            </a:p>
          </p:txBody>
        </p:sp>
        <p:sp>
          <p:nvSpPr>
            <p:cNvPr id="187522" name="Text Box 130"/>
            <p:cNvSpPr txBox="1">
              <a:spLocks noChangeArrowheads="1"/>
            </p:cNvSpPr>
            <p:nvPr/>
          </p:nvSpPr>
          <p:spPr bwMode="auto">
            <a:xfrm>
              <a:off x="3342" y="3913"/>
              <a:ext cx="268" cy="231"/>
            </a:xfrm>
            <a:prstGeom prst="rect">
              <a:avLst/>
            </a:prstGeom>
            <a:noFill/>
            <a:ln w="9525">
              <a:noFill/>
              <a:miter lim="800000"/>
              <a:headEnd/>
              <a:tailEnd/>
            </a:ln>
            <a:effectLst/>
          </p:spPr>
          <p:txBody>
            <a:bodyPr wrap="none">
              <a:spAutoFit/>
            </a:bodyPr>
            <a:lstStyle/>
            <a:p>
              <a:r>
                <a:rPr lang="en-US" sz="1800">
                  <a:latin typeface="Arial" charset="0"/>
                </a:rPr>
                <a:t>4</a:t>
              </a:r>
              <a:r>
                <a:rPr lang="en-US" sz="1800" i="1">
                  <a:latin typeface="Arial" charset="0"/>
                </a:rPr>
                <a:t>s</a:t>
              </a:r>
            </a:p>
          </p:txBody>
        </p:sp>
        <p:sp>
          <p:nvSpPr>
            <p:cNvPr id="187523" name="Text Box 131"/>
            <p:cNvSpPr txBox="1">
              <a:spLocks noChangeArrowheads="1"/>
            </p:cNvSpPr>
            <p:nvPr/>
          </p:nvSpPr>
          <p:spPr bwMode="auto">
            <a:xfrm>
              <a:off x="4206" y="3913"/>
              <a:ext cx="276" cy="231"/>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d</a:t>
              </a:r>
            </a:p>
          </p:txBody>
        </p:sp>
        <p:sp>
          <p:nvSpPr>
            <p:cNvPr id="187524" name="Text Box 132"/>
            <p:cNvSpPr txBox="1">
              <a:spLocks noChangeArrowheads="1"/>
            </p:cNvSpPr>
            <p:nvPr/>
          </p:nvSpPr>
          <p:spPr bwMode="auto">
            <a:xfrm>
              <a:off x="510" y="3913"/>
              <a:ext cx="268" cy="231"/>
            </a:xfrm>
            <a:prstGeom prst="rect">
              <a:avLst/>
            </a:prstGeom>
            <a:noFill/>
            <a:ln w="9525">
              <a:noFill/>
              <a:miter lim="800000"/>
              <a:headEnd/>
              <a:tailEnd/>
            </a:ln>
            <a:effectLst/>
          </p:spPr>
          <p:txBody>
            <a:bodyPr wrap="none">
              <a:spAutoFit/>
            </a:bodyPr>
            <a:lstStyle/>
            <a:p>
              <a:r>
                <a:rPr lang="en-US" sz="1800">
                  <a:latin typeface="Arial" charset="0"/>
                </a:rPr>
                <a:t>1</a:t>
              </a:r>
              <a:r>
                <a:rPr lang="en-US" sz="1800" i="1">
                  <a:latin typeface="Arial" charset="0"/>
                </a:rPr>
                <a:t>s</a:t>
              </a:r>
            </a:p>
          </p:txBody>
        </p:sp>
      </p:grpSp>
      <p:sp>
        <p:nvSpPr>
          <p:cNvPr id="187525" name="Rectangle 133"/>
          <p:cNvSpPr>
            <a:spLocks noChangeArrowheads="1"/>
          </p:cNvSpPr>
          <p:nvPr/>
        </p:nvSpPr>
        <p:spPr bwMode="auto">
          <a:xfrm>
            <a:off x="685800" y="1219200"/>
            <a:ext cx="7315200" cy="1295400"/>
          </a:xfrm>
          <a:prstGeom prst="rect">
            <a:avLst/>
          </a:prstGeom>
          <a:noFill/>
          <a:ln w="9525">
            <a:solidFill>
              <a:schemeClr val="tx1"/>
            </a:solidFill>
            <a:miter lim="800000"/>
            <a:headEnd/>
            <a:tailEnd/>
          </a:ln>
          <a:effectLst/>
        </p:spPr>
        <p:txBody>
          <a:bodyPr wrap="none" anchor="ctr"/>
          <a:lstStyle/>
          <a:p>
            <a:endParaRPr lang="en-IE"/>
          </a:p>
        </p:txBody>
      </p:sp>
      <p:sp>
        <p:nvSpPr>
          <p:cNvPr id="187526" name="Rectangle 134"/>
          <p:cNvSpPr>
            <a:spLocks noChangeArrowheads="1"/>
          </p:cNvSpPr>
          <p:nvPr/>
        </p:nvSpPr>
        <p:spPr bwMode="auto">
          <a:xfrm>
            <a:off x="8540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27" name="Rectangle 135"/>
          <p:cNvSpPr>
            <a:spLocks noChangeArrowheads="1"/>
          </p:cNvSpPr>
          <p:nvPr/>
        </p:nvSpPr>
        <p:spPr bwMode="auto">
          <a:xfrm>
            <a:off x="13874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28" name="Rectangle 136"/>
          <p:cNvSpPr>
            <a:spLocks noChangeArrowheads="1"/>
          </p:cNvSpPr>
          <p:nvPr/>
        </p:nvSpPr>
        <p:spPr bwMode="auto">
          <a:xfrm>
            <a:off x="19970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29" name="Rectangle 137"/>
          <p:cNvSpPr>
            <a:spLocks noChangeArrowheads="1"/>
          </p:cNvSpPr>
          <p:nvPr/>
        </p:nvSpPr>
        <p:spPr bwMode="auto">
          <a:xfrm>
            <a:off x="23780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30" name="Rectangle 138"/>
          <p:cNvSpPr>
            <a:spLocks noChangeArrowheads="1"/>
          </p:cNvSpPr>
          <p:nvPr/>
        </p:nvSpPr>
        <p:spPr bwMode="auto">
          <a:xfrm>
            <a:off x="27590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31" name="Rectangle 139"/>
          <p:cNvSpPr>
            <a:spLocks noChangeArrowheads="1"/>
          </p:cNvSpPr>
          <p:nvPr/>
        </p:nvSpPr>
        <p:spPr bwMode="auto">
          <a:xfrm>
            <a:off x="33686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32" name="Rectangle 140"/>
          <p:cNvSpPr>
            <a:spLocks noChangeArrowheads="1"/>
          </p:cNvSpPr>
          <p:nvPr/>
        </p:nvSpPr>
        <p:spPr bwMode="auto">
          <a:xfrm>
            <a:off x="39782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33" name="Rectangle 141"/>
          <p:cNvSpPr>
            <a:spLocks noChangeArrowheads="1"/>
          </p:cNvSpPr>
          <p:nvPr/>
        </p:nvSpPr>
        <p:spPr bwMode="auto">
          <a:xfrm>
            <a:off x="43592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34" name="Rectangle 142"/>
          <p:cNvSpPr>
            <a:spLocks noChangeArrowheads="1"/>
          </p:cNvSpPr>
          <p:nvPr/>
        </p:nvSpPr>
        <p:spPr bwMode="auto">
          <a:xfrm>
            <a:off x="47402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35" name="Rectangle 143"/>
          <p:cNvSpPr>
            <a:spLocks noChangeArrowheads="1"/>
          </p:cNvSpPr>
          <p:nvPr/>
        </p:nvSpPr>
        <p:spPr bwMode="auto">
          <a:xfrm>
            <a:off x="53498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36" name="Rectangle 144"/>
          <p:cNvSpPr>
            <a:spLocks noChangeArrowheads="1"/>
          </p:cNvSpPr>
          <p:nvPr/>
        </p:nvSpPr>
        <p:spPr bwMode="auto">
          <a:xfrm>
            <a:off x="59594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37" name="Rectangle 145"/>
          <p:cNvSpPr>
            <a:spLocks noChangeArrowheads="1"/>
          </p:cNvSpPr>
          <p:nvPr/>
        </p:nvSpPr>
        <p:spPr bwMode="auto">
          <a:xfrm>
            <a:off x="63404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38" name="Rectangle 146"/>
          <p:cNvSpPr>
            <a:spLocks noChangeArrowheads="1"/>
          </p:cNvSpPr>
          <p:nvPr/>
        </p:nvSpPr>
        <p:spPr bwMode="auto">
          <a:xfrm>
            <a:off x="67214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39" name="Rectangle 147"/>
          <p:cNvSpPr>
            <a:spLocks noChangeArrowheads="1"/>
          </p:cNvSpPr>
          <p:nvPr/>
        </p:nvSpPr>
        <p:spPr bwMode="auto">
          <a:xfrm>
            <a:off x="71024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40" name="Rectangle 148"/>
          <p:cNvSpPr>
            <a:spLocks noChangeArrowheads="1"/>
          </p:cNvSpPr>
          <p:nvPr/>
        </p:nvSpPr>
        <p:spPr bwMode="auto">
          <a:xfrm>
            <a:off x="7483475" y="1411288"/>
            <a:ext cx="381000" cy="609600"/>
          </a:xfrm>
          <a:prstGeom prst="rect">
            <a:avLst/>
          </a:prstGeom>
          <a:noFill/>
          <a:ln w="9525">
            <a:solidFill>
              <a:schemeClr val="tx1"/>
            </a:solidFill>
            <a:miter lim="800000"/>
            <a:headEnd/>
            <a:tailEnd/>
          </a:ln>
          <a:effectLst/>
        </p:spPr>
        <p:txBody>
          <a:bodyPr wrap="none" anchor="ctr"/>
          <a:lstStyle/>
          <a:p>
            <a:endParaRPr lang="en-IE"/>
          </a:p>
        </p:txBody>
      </p:sp>
      <p:sp>
        <p:nvSpPr>
          <p:cNvPr id="187541" name="Text Box 149"/>
          <p:cNvSpPr txBox="1">
            <a:spLocks noChangeArrowheads="1"/>
          </p:cNvSpPr>
          <p:nvPr/>
        </p:nvSpPr>
        <p:spPr bwMode="auto">
          <a:xfrm>
            <a:off x="1343025" y="2097088"/>
            <a:ext cx="425450" cy="366712"/>
          </a:xfrm>
          <a:prstGeom prst="rect">
            <a:avLst/>
          </a:prstGeom>
          <a:noFill/>
          <a:ln w="9525">
            <a:noFill/>
            <a:miter lim="800000"/>
            <a:headEnd/>
            <a:tailEnd/>
          </a:ln>
          <a:effectLst/>
        </p:spPr>
        <p:txBody>
          <a:bodyPr wrap="none">
            <a:spAutoFit/>
          </a:bodyPr>
          <a:lstStyle/>
          <a:p>
            <a:r>
              <a:rPr lang="en-US" sz="1800">
                <a:latin typeface="Arial" charset="0"/>
              </a:rPr>
              <a:t>2</a:t>
            </a:r>
            <a:r>
              <a:rPr lang="en-US" sz="1800" i="1">
                <a:latin typeface="Arial" charset="0"/>
              </a:rPr>
              <a:t>s</a:t>
            </a:r>
          </a:p>
        </p:txBody>
      </p:sp>
      <p:sp>
        <p:nvSpPr>
          <p:cNvPr id="187542" name="Text Box 150"/>
          <p:cNvSpPr txBox="1">
            <a:spLocks noChangeArrowheads="1"/>
          </p:cNvSpPr>
          <p:nvPr/>
        </p:nvSpPr>
        <p:spPr bwMode="auto">
          <a:xfrm>
            <a:off x="2333625" y="2097088"/>
            <a:ext cx="438150" cy="366712"/>
          </a:xfrm>
          <a:prstGeom prst="rect">
            <a:avLst/>
          </a:prstGeom>
          <a:noFill/>
          <a:ln w="9525">
            <a:noFill/>
            <a:miter lim="800000"/>
            <a:headEnd/>
            <a:tailEnd/>
          </a:ln>
          <a:effectLst/>
        </p:spPr>
        <p:txBody>
          <a:bodyPr wrap="none">
            <a:spAutoFit/>
          </a:bodyPr>
          <a:lstStyle/>
          <a:p>
            <a:r>
              <a:rPr lang="en-US" sz="1800">
                <a:latin typeface="Arial" charset="0"/>
              </a:rPr>
              <a:t>2</a:t>
            </a:r>
            <a:r>
              <a:rPr lang="en-US" sz="1800" i="1">
                <a:latin typeface="Arial" charset="0"/>
              </a:rPr>
              <a:t>p</a:t>
            </a:r>
          </a:p>
        </p:txBody>
      </p:sp>
      <p:sp>
        <p:nvSpPr>
          <p:cNvPr id="187543" name="Text Box 151"/>
          <p:cNvSpPr txBox="1">
            <a:spLocks noChangeArrowheads="1"/>
          </p:cNvSpPr>
          <p:nvPr/>
        </p:nvSpPr>
        <p:spPr bwMode="auto">
          <a:xfrm>
            <a:off x="3324225" y="2111375"/>
            <a:ext cx="425450" cy="366713"/>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s</a:t>
            </a:r>
          </a:p>
        </p:txBody>
      </p:sp>
      <p:sp>
        <p:nvSpPr>
          <p:cNvPr id="187544" name="Text Box 152"/>
          <p:cNvSpPr txBox="1">
            <a:spLocks noChangeArrowheads="1"/>
          </p:cNvSpPr>
          <p:nvPr/>
        </p:nvSpPr>
        <p:spPr bwMode="auto">
          <a:xfrm>
            <a:off x="4314825" y="2097088"/>
            <a:ext cx="438150" cy="366712"/>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p</a:t>
            </a:r>
          </a:p>
        </p:txBody>
      </p:sp>
      <p:sp>
        <p:nvSpPr>
          <p:cNvPr id="187545" name="Text Box 153"/>
          <p:cNvSpPr txBox="1">
            <a:spLocks noChangeArrowheads="1"/>
          </p:cNvSpPr>
          <p:nvPr/>
        </p:nvSpPr>
        <p:spPr bwMode="auto">
          <a:xfrm>
            <a:off x="5305425" y="2097088"/>
            <a:ext cx="425450" cy="366712"/>
          </a:xfrm>
          <a:prstGeom prst="rect">
            <a:avLst/>
          </a:prstGeom>
          <a:noFill/>
          <a:ln w="9525">
            <a:noFill/>
            <a:miter lim="800000"/>
            <a:headEnd/>
            <a:tailEnd/>
          </a:ln>
          <a:effectLst/>
        </p:spPr>
        <p:txBody>
          <a:bodyPr wrap="none">
            <a:spAutoFit/>
          </a:bodyPr>
          <a:lstStyle/>
          <a:p>
            <a:r>
              <a:rPr lang="en-US" sz="1800">
                <a:latin typeface="Arial" charset="0"/>
              </a:rPr>
              <a:t>4</a:t>
            </a:r>
            <a:r>
              <a:rPr lang="en-US" sz="1800" i="1">
                <a:latin typeface="Arial" charset="0"/>
              </a:rPr>
              <a:t>s</a:t>
            </a:r>
          </a:p>
        </p:txBody>
      </p:sp>
      <p:sp>
        <p:nvSpPr>
          <p:cNvPr id="187546" name="Text Box 154"/>
          <p:cNvSpPr txBox="1">
            <a:spLocks noChangeArrowheads="1"/>
          </p:cNvSpPr>
          <p:nvPr/>
        </p:nvSpPr>
        <p:spPr bwMode="auto">
          <a:xfrm>
            <a:off x="6677025" y="2097088"/>
            <a:ext cx="438150" cy="366712"/>
          </a:xfrm>
          <a:prstGeom prst="rect">
            <a:avLst/>
          </a:prstGeom>
          <a:noFill/>
          <a:ln w="9525">
            <a:noFill/>
            <a:miter lim="800000"/>
            <a:headEnd/>
            <a:tailEnd/>
          </a:ln>
          <a:effectLst/>
        </p:spPr>
        <p:txBody>
          <a:bodyPr wrap="none">
            <a:spAutoFit/>
          </a:bodyPr>
          <a:lstStyle/>
          <a:p>
            <a:r>
              <a:rPr lang="en-US" sz="1800">
                <a:latin typeface="Arial" charset="0"/>
              </a:rPr>
              <a:t>3</a:t>
            </a:r>
            <a:r>
              <a:rPr lang="en-US" sz="1800" i="1">
                <a:latin typeface="Arial" charset="0"/>
              </a:rPr>
              <a:t>d</a:t>
            </a:r>
          </a:p>
        </p:txBody>
      </p:sp>
      <p:sp>
        <p:nvSpPr>
          <p:cNvPr id="187547" name="Text Box 155"/>
          <p:cNvSpPr txBox="1">
            <a:spLocks noChangeArrowheads="1"/>
          </p:cNvSpPr>
          <p:nvPr/>
        </p:nvSpPr>
        <p:spPr bwMode="auto">
          <a:xfrm>
            <a:off x="809625" y="2097088"/>
            <a:ext cx="425450" cy="366712"/>
          </a:xfrm>
          <a:prstGeom prst="rect">
            <a:avLst/>
          </a:prstGeom>
          <a:noFill/>
          <a:ln w="9525">
            <a:noFill/>
            <a:miter lim="800000"/>
            <a:headEnd/>
            <a:tailEnd/>
          </a:ln>
          <a:effectLst/>
        </p:spPr>
        <p:txBody>
          <a:bodyPr wrap="none">
            <a:spAutoFit/>
          </a:bodyPr>
          <a:lstStyle/>
          <a:p>
            <a:r>
              <a:rPr lang="en-US" sz="1800">
                <a:latin typeface="Arial" charset="0"/>
              </a:rPr>
              <a:t>1</a:t>
            </a:r>
            <a:r>
              <a:rPr lang="en-US" sz="1800" i="1">
                <a:latin typeface="Arial" charset="0"/>
              </a:rPr>
              <a:t>s</a:t>
            </a:r>
          </a:p>
        </p:txBody>
      </p:sp>
      <p:sp>
        <p:nvSpPr>
          <p:cNvPr id="187548" name="Line 156"/>
          <p:cNvSpPr>
            <a:spLocks noChangeShapeType="1"/>
          </p:cNvSpPr>
          <p:nvPr/>
        </p:nvSpPr>
        <p:spPr bwMode="auto">
          <a:xfrm flipV="1">
            <a:off x="9302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49" name="Line 157"/>
          <p:cNvSpPr>
            <a:spLocks noChangeShapeType="1"/>
          </p:cNvSpPr>
          <p:nvPr/>
        </p:nvSpPr>
        <p:spPr bwMode="auto">
          <a:xfrm flipV="1">
            <a:off x="10826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50" name="Line 158"/>
          <p:cNvSpPr>
            <a:spLocks noChangeShapeType="1"/>
          </p:cNvSpPr>
          <p:nvPr/>
        </p:nvSpPr>
        <p:spPr bwMode="auto">
          <a:xfrm flipV="1">
            <a:off x="14636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51" name="Line 159"/>
          <p:cNvSpPr>
            <a:spLocks noChangeShapeType="1"/>
          </p:cNvSpPr>
          <p:nvPr/>
        </p:nvSpPr>
        <p:spPr bwMode="auto">
          <a:xfrm flipV="1">
            <a:off x="16160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52" name="Line 160"/>
          <p:cNvSpPr>
            <a:spLocks noChangeShapeType="1"/>
          </p:cNvSpPr>
          <p:nvPr/>
        </p:nvSpPr>
        <p:spPr bwMode="auto">
          <a:xfrm flipV="1">
            <a:off x="20732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53" name="Line 161"/>
          <p:cNvSpPr>
            <a:spLocks noChangeShapeType="1"/>
          </p:cNvSpPr>
          <p:nvPr/>
        </p:nvSpPr>
        <p:spPr bwMode="auto">
          <a:xfrm flipV="1">
            <a:off x="22256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54" name="Line 162"/>
          <p:cNvSpPr>
            <a:spLocks noChangeShapeType="1"/>
          </p:cNvSpPr>
          <p:nvPr/>
        </p:nvSpPr>
        <p:spPr bwMode="auto">
          <a:xfrm flipV="1">
            <a:off x="24542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55" name="Line 163"/>
          <p:cNvSpPr>
            <a:spLocks noChangeShapeType="1"/>
          </p:cNvSpPr>
          <p:nvPr/>
        </p:nvSpPr>
        <p:spPr bwMode="auto">
          <a:xfrm flipV="1">
            <a:off x="26066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56" name="Line 164"/>
          <p:cNvSpPr>
            <a:spLocks noChangeShapeType="1"/>
          </p:cNvSpPr>
          <p:nvPr/>
        </p:nvSpPr>
        <p:spPr bwMode="auto">
          <a:xfrm flipV="1">
            <a:off x="28352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57" name="Line 165"/>
          <p:cNvSpPr>
            <a:spLocks noChangeShapeType="1"/>
          </p:cNvSpPr>
          <p:nvPr/>
        </p:nvSpPr>
        <p:spPr bwMode="auto">
          <a:xfrm flipV="1">
            <a:off x="29876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58" name="Line 166"/>
          <p:cNvSpPr>
            <a:spLocks noChangeShapeType="1"/>
          </p:cNvSpPr>
          <p:nvPr/>
        </p:nvSpPr>
        <p:spPr bwMode="auto">
          <a:xfrm flipV="1">
            <a:off x="34448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59" name="Line 167"/>
          <p:cNvSpPr>
            <a:spLocks noChangeShapeType="1"/>
          </p:cNvSpPr>
          <p:nvPr/>
        </p:nvSpPr>
        <p:spPr bwMode="auto">
          <a:xfrm flipV="1">
            <a:off x="35972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60" name="Line 168"/>
          <p:cNvSpPr>
            <a:spLocks noChangeShapeType="1"/>
          </p:cNvSpPr>
          <p:nvPr/>
        </p:nvSpPr>
        <p:spPr bwMode="auto">
          <a:xfrm flipV="1">
            <a:off x="41306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61" name="Line 169"/>
          <p:cNvSpPr>
            <a:spLocks noChangeShapeType="1"/>
          </p:cNvSpPr>
          <p:nvPr/>
        </p:nvSpPr>
        <p:spPr bwMode="auto">
          <a:xfrm flipV="1">
            <a:off x="42830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62" name="Line 170"/>
          <p:cNvSpPr>
            <a:spLocks noChangeShapeType="1"/>
          </p:cNvSpPr>
          <p:nvPr/>
        </p:nvSpPr>
        <p:spPr bwMode="auto">
          <a:xfrm flipV="1">
            <a:off x="44354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63" name="Line 171"/>
          <p:cNvSpPr>
            <a:spLocks noChangeShapeType="1"/>
          </p:cNvSpPr>
          <p:nvPr/>
        </p:nvSpPr>
        <p:spPr bwMode="auto">
          <a:xfrm flipV="1">
            <a:off x="45878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64" name="Line 172"/>
          <p:cNvSpPr>
            <a:spLocks noChangeShapeType="1"/>
          </p:cNvSpPr>
          <p:nvPr/>
        </p:nvSpPr>
        <p:spPr bwMode="auto">
          <a:xfrm flipV="1">
            <a:off x="48164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65" name="Line 173"/>
          <p:cNvSpPr>
            <a:spLocks noChangeShapeType="1"/>
          </p:cNvSpPr>
          <p:nvPr/>
        </p:nvSpPr>
        <p:spPr bwMode="auto">
          <a:xfrm flipV="1">
            <a:off x="49688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66" name="Line 174"/>
          <p:cNvSpPr>
            <a:spLocks noChangeShapeType="1"/>
          </p:cNvSpPr>
          <p:nvPr/>
        </p:nvSpPr>
        <p:spPr bwMode="auto">
          <a:xfrm flipV="1">
            <a:off x="54260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67" name="Line 175"/>
          <p:cNvSpPr>
            <a:spLocks noChangeShapeType="1"/>
          </p:cNvSpPr>
          <p:nvPr/>
        </p:nvSpPr>
        <p:spPr bwMode="auto">
          <a:xfrm flipV="1">
            <a:off x="55784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68" name="Line 176"/>
          <p:cNvSpPr>
            <a:spLocks noChangeShapeType="1"/>
          </p:cNvSpPr>
          <p:nvPr/>
        </p:nvSpPr>
        <p:spPr bwMode="auto">
          <a:xfrm flipV="1">
            <a:off x="60356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69" name="Line 177"/>
          <p:cNvSpPr>
            <a:spLocks noChangeShapeType="1"/>
          </p:cNvSpPr>
          <p:nvPr/>
        </p:nvSpPr>
        <p:spPr bwMode="auto">
          <a:xfrm flipV="1">
            <a:off x="61880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70" name="Line 178"/>
          <p:cNvSpPr>
            <a:spLocks noChangeShapeType="1"/>
          </p:cNvSpPr>
          <p:nvPr/>
        </p:nvSpPr>
        <p:spPr bwMode="auto">
          <a:xfrm flipV="1">
            <a:off x="64166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71" name="Line 179"/>
          <p:cNvSpPr>
            <a:spLocks noChangeShapeType="1"/>
          </p:cNvSpPr>
          <p:nvPr/>
        </p:nvSpPr>
        <p:spPr bwMode="auto">
          <a:xfrm flipV="1">
            <a:off x="65690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72" name="Line 180"/>
          <p:cNvSpPr>
            <a:spLocks noChangeShapeType="1"/>
          </p:cNvSpPr>
          <p:nvPr/>
        </p:nvSpPr>
        <p:spPr bwMode="auto">
          <a:xfrm flipV="1">
            <a:off x="67976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73" name="Line 181"/>
          <p:cNvSpPr>
            <a:spLocks noChangeShapeType="1"/>
          </p:cNvSpPr>
          <p:nvPr/>
        </p:nvSpPr>
        <p:spPr bwMode="auto">
          <a:xfrm flipV="1">
            <a:off x="6950075" y="1563688"/>
            <a:ext cx="0" cy="304800"/>
          </a:xfrm>
          <a:prstGeom prst="line">
            <a:avLst/>
          </a:prstGeom>
          <a:noFill/>
          <a:ln w="9525">
            <a:solidFill>
              <a:srgbClr val="FF0000"/>
            </a:solidFill>
            <a:round/>
            <a:headEnd type="triangle" w="med" len="med"/>
            <a:tailEnd/>
          </a:ln>
          <a:effectLst/>
        </p:spPr>
        <p:txBody>
          <a:bodyPr/>
          <a:lstStyle/>
          <a:p>
            <a:endParaRPr lang="en-IE"/>
          </a:p>
        </p:txBody>
      </p:sp>
      <p:sp>
        <p:nvSpPr>
          <p:cNvPr id="187574" name="Line 182"/>
          <p:cNvSpPr>
            <a:spLocks noChangeShapeType="1"/>
          </p:cNvSpPr>
          <p:nvPr/>
        </p:nvSpPr>
        <p:spPr bwMode="auto">
          <a:xfrm flipV="1">
            <a:off x="7178675" y="1563688"/>
            <a:ext cx="0" cy="304800"/>
          </a:xfrm>
          <a:prstGeom prst="line">
            <a:avLst/>
          </a:prstGeom>
          <a:noFill/>
          <a:ln w="9525">
            <a:solidFill>
              <a:srgbClr val="FF0000"/>
            </a:solidFill>
            <a:round/>
            <a:headEnd/>
            <a:tailEnd type="triangle" w="med" len="med"/>
          </a:ln>
          <a:effectLst/>
        </p:spPr>
        <p:txBody>
          <a:bodyPr/>
          <a:lstStyle/>
          <a:p>
            <a:endParaRPr lang="en-IE"/>
          </a:p>
        </p:txBody>
      </p:sp>
      <p:sp>
        <p:nvSpPr>
          <p:cNvPr id="187575" name="Line 183"/>
          <p:cNvSpPr>
            <a:spLocks noChangeShapeType="1"/>
          </p:cNvSpPr>
          <p:nvPr/>
        </p:nvSpPr>
        <p:spPr bwMode="auto">
          <a:xfrm flipV="1">
            <a:off x="7559675" y="1563688"/>
            <a:ext cx="0" cy="304800"/>
          </a:xfrm>
          <a:prstGeom prst="line">
            <a:avLst/>
          </a:prstGeom>
          <a:noFill/>
          <a:ln w="9525">
            <a:solidFill>
              <a:srgbClr val="FF0000"/>
            </a:solidFill>
            <a:round/>
            <a:headEnd/>
            <a:tailEnd type="triangle" w="med" len="med"/>
          </a:ln>
          <a:effectLst/>
        </p:spPr>
        <p:txBody>
          <a:bodyPr/>
          <a:lstStyle/>
          <a:p>
            <a:endParaRPr lang="en-IE"/>
          </a:p>
        </p:txBody>
      </p:sp>
      <p:grpSp>
        <p:nvGrpSpPr>
          <p:cNvPr id="187576" name="Group 184"/>
          <p:cNvGrpSpPr>
            <a:grpSpLocks/>
          </p:cNvGrpSpPr>
          <p:nvPr/>
        </p:nvGrpSpPr>
        <p:grpSpPr bwMode="auto">
          <a:xfrm>
            <a:off x="930275" y="5638800"/>
            <a:ext cx="6384925" cy="341313"/>
            <a:chOff x="586" y="3577"/>
            <a:chExt cx="4022" cy="215"/>
          </a:xfrm>
        </p:grpSpPr>
        <p:sp>
          <p:nvSpPr>
            <p:cNvPr id="187577" name="Line 185"/>
            <p:cNvSpPr>
              <a:spLocks noChangeShapeType="1"/>
            </p:cNvSpPr>
            <p:nvPr/>
          </p:nvSpPr>
          <p:spPr bwMode="auto">
            <a:xfrm flipV="1">
              <a:off x="586"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578" name="Line 186"/>
            <p:cNvSpPr>
              <a:spLocks noChangeShapeType="1"/>
            </p:cNvSpPr>
            <p:nvPr/>
          </p:nvSpPr>
          <p:spPr bwMode="auto">
            <a:xfrm flipV="1">
              <a:off x="682"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579" name="Line 187"/>
            <p:cNvSpPr>
              <a:spLocks noChangeShapeType="1"/>
            </p:cNvSpPr>
            <p:nvPr/>
          </p:nvSpPr>
          <p:spPr bwMode="auto">
            <a:xfrm flipV="1">
              <a:off x="922"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580" name="Line 188"/>
            <p:cNvSpPr>
              <a:spLocks noChangeShapeType="1"/>
            </p:cNvSpPr>
            <p:nvPr/>
          </p:nvSpPr>
          <p:spPr bwMode="auto">
            <a:xfrm flipV="1">
              <a:off x="1018"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581" name="Line 189"/>
            <p:cNvSpPr>
              <a:spLocks noChangeShapeType="1"/>
            </p:cNvSpPr>
            <p:nvPr/>
          </p:nvSpPr>
          <p:spPr bwMode="auto">
            <a:xfrm flipV="1">
              <a:off x="1306"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582" name="Line 190"/>
            <p:cNvSpPr>
              <a:spLocks noChangeShapeType="1"/>
            </p:cNvSpPr>
            <p:nvPr/>
          </p:nvSpPr>
          <p:spPr bwMode="auto">
            <a:xfrm flipV="1">
              <a:off x="1402"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583" name="Line 191"/>
            <p:cNvSpPr>
              <a:spLocks noChangeShapeType="1"/>
            </p:cNvSpPr>
            <p:nvPr/>
          </p:nvSpPr>
          <p:spPr bwMode="auto">
            <a:xfrm flipV="1">
              <a:off x="1546"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584" name="Line 192"/>
            <p:cNvSpPr>
              <a:spLocks noChangeShapeType="1"/>
            </p:cNvSpPr>
            <p:nvPr/>
          </p:nvSpPr>
          <p:spPr bwMode="auto">
            <a:xfrm flipV="1">
              <a:off x="1642"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585" name="Line 193"/>
            <p:cNvSpPr>
              <a:spLocks noChangeShapeType="1"/>
            </p:cNvSpPr>
            <p:nvPr/>
          </p:nvSpPr>
          <p:spPr bwMode="auto">
            <a:xfrm flipV="1">
              <a:off x="1786"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586" name="Line 194"/>
            <p:cNvSpPr>
              <a:spLocks noChangeShapeType="1"/>
            </p:cNvSpPr>
            <p:nvPr/>
          </p:nvSpPr>
          <p:spPr bwMode="auto">
            <a:xfrm flipV="1">
              <a:off x="1882"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587" name="Line 195"/>
            <p:cNvSpPr>
              <a:spLocks noChangeShapeType="1"/>
            </p:cNvSpPr>
            <p:nvPr/>
          </p:nvSpPr>
          <p:spPr bwMode="auto">
            <a:xfrm flipV="1">
              <a:off x="2170"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588" name="Line 196"/>
            <p:cNvSpPr>
              <a:spLocks noChangeShapeType="1"/>
            </p:cNvSpPr>
            <p:nvPr/>
          </p:nvSpPr>
          <p:spPr bwMode="auto">
            <a:xfrm flipV="1">
              <a:off x="2266"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589" name="Line 197"/>
            <p:cNvSpPr>
              <a:spLocks noChangeShapeType="1"/>
            </p:cNvSpPr>
            <p:nvPr/>
          </p:nvSpPr>
          <p:spPr bwMode="auto">
            <a:xfrm flipV="1">
              <a:off x="2602"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590" name="Line 198"/>
            <p:cNvSpPr>
              <a:spLocks noChangeShapeType="1"/>
            </p:cNvSpPr>
            <p:nvPr/>
          </p:nvSpPr>
          <p:spPr bwMode="auto">
            <a:xfrm flipV="1">
              <a:off x="2698"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591" name="Line 199"/>
            <p:cNvSpPr>
              <a:spLocks noChangeShapeType="1"/>
            </p:cNvSpPr>
            <p:nvPr/>
          </p:nvSpPr>
          <p:spPr bwMode="auto">
            <a:xfrm flipV="1">
              <a:off x="2794"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592" name="Line 200"/>
            <p:cNvSpPr>
              <a:spLocks noChangeShapeType="1"/>
            </p:cNvSpPr>
            <p:nvPr/>
          </p:nvSpPr>
          <p:spPr bwMode="auto">
            <a:xfrm flipV="1">
              <a:off x="2890"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593" name="Line 201"/>
            <p:cNvSpPr>
              <a:spLocks noChangeShapeType="1"/>
            </p:cNvSpPr>
            <p:nvPr/>
          </p:nvSpPr>
          <p:spPr bwMode="auto">
            <a:xfrm flipV="1">
              <a:off x="3034"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594" name="Line 202"/>
            <p:cNvSpPr>
              <a:spLocks noChangeShapeType="1"/>
            </p:cNvSpPr>
            <p:nvPr/>
          </p:nvSpPr>
          <p:spPr bwMode="auto">
            <a:xfrm flipV="1">
              <a:off x="3130"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595" name="Line 203"/>
            <p:cNvSpPr>
              <a:spLocks noChangeShapeType="1"/>
            </p:cNvSpPr>
            <p:nvPr/>
          </p:nvSpPr>
          <p:spPr bwMode="auto">
            <a:xfrm flipV="1">
              <a:off x="3418"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596" name="Line 204"/>
            <p:cNvSpPr>
              <a:spLocks noChangeShapeType="1"/>
            </p:cNvSpPr>
            <p:nvPr/>
          </p:nvSpPr>
          <p:spPr bwMode="auto">
            <a:xfrm flipV="1">
              <a:off x="3514"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597" name="Line 205"/>
            <p:cNvSpPr>
              <a:spLocks noChangeShapeType="1"/>
            </p:cNvSpPr>
            <p:nvPr/>
          </p:nvSpPr>
          <p:spPr bwMode="auto">
            <a:xfrm flipV="1">
              <a:off x="3802"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598" name="Line 206"/>
            <p:cNvSpPr>
              <a:spLocks noChangeShapeType="1"/>
            </p:cNvSpPr>
            <p:nvPr/>
          </p:nvSpPr>
          <p:spPr bwMode="auto">
            <a:xfrm flipV="1">
              <a:off x="3898"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599" name="Line 207"/>
            <p:cNvSpPr>
              <a:spLocks noChangeShapeType="1"/>
            </p:cNvSpPr>
            <p:nvPr/>
          </p:nvSpPr>
          <p:spPr bwMode="auto">
            <a:xfrm flipV="1">
              <a:off x="4042"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600" name="Line 208"/>
            <p:cNvSpPr>
              <a:spLocks noChangeShapeType="1"/>
            </p:cNvSpPr>
            <p:nvPr/>
          </p:nvSpPr>
          <p:spPr bwMode="auto">
            <a:xfrm flipV="1">
              <a:off x="4138"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601" name="Line 209"/>
            <p:cNvSpPr>
              <a:spLocks noChangeShapeType="1"/>
            </p:cNvSpPr>
            <p:nvPr/>
          </p:nvSpPr>
          <p:spPr bwMode="auto">
            <a:xfrm flipV="1">
              <a:off x="4282"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602" name="Line 210"/>
            <p:cNvSpPr>
              <a:spLocks noChangeShapeType="1"/>
            </p:cNvSpPr>
            <p:nvPr/>
          </p:nvSpPr>
          <p:spPr bwMode="auto">
            <a:xfrm flipV="1">
              <a:off x="4378" y="3577"/>
              <a:ext cx="0" cy="192"/>
            </a:xfrm>
            <a:prstGeom prst="line">
              <a:avLst/>
            </a:prstGeom>
            <a:noFill/>
            <a:ln w="9525">
              <a:solidFill>
                <a:srgbClr val="FF0000"/>
              </a:solidFill>
              <a:round/>
              <a:headEnd type="triangle" w="med" len="med"/>
              <a:tailEnd/>
            </a:ln>
            <a:effectLst/>
          </p:spPr>
          <p:txBody>
            <a:bodyPr/>
            <a:lstStyle/>
            <a:p>
              <a:endParaRPr lang="en-IE"/>
            </a:p>
          </p:txBody>
        </p:sp>
        <p:sp>
          <p:nvSpPr>
            <p:cNvPr id="187603" name="Line 211"/>
            <p:cNvSpPr>
              <a:spLocks noChangeShapeType="1"/>
            </p:cNvSpPr>
            <p:nvPr/>
          </p:nvSpPr>
          <p:spPr bwMode="auto">
            <a:xfrm flipV="1">
              <a:off x="4522" y="3577"/>
              <a:ext cx="0" cy="192"/>
            </a:xfrm>
            <a:prstGeom prst="line">
              <a:avLst/>
            </a:prstGeom>
            <a:noFill/>
            <a:ln w="9525">
              <a:solidFill>
                <a:srgbClr val="FF0000"/>
              </a:solidFill>
              <a:round/>
              <a:headEnd/>
              <a:tailEnd type="triangle" w="med" len="med"/>
            </a:ln>
            <a:effectLst/>
          </p:spPr>
          <p:txBody>
            <a:bodyPr/>
            <a:lstStyle/>
            <a:p>
              <a:endParaRPr lang="en-IE"/>
            </a:p>
          </p:txBody>
        </p:sp>
        <p:sp>
          <p:nvSpPr>
            <p:cNvPr id="187604" name="Line 212"/>
            <p:cNvSpPr>
              <a:spLocks noChangeShapeType="1"/>
            </p:cNvSpPr>
            <p:nvPr/>
          </p:nvSpPr>
          <p:spPr bwMode="auto">
            <a:xfrm flipV="1">
              <a:off x="4608" y="3600"/>
              <a:ext cx="0" cy="192"/>
            </a:xfrm>
            <a:prstGeom prst="line">
              <a:avLst/>
            </a:prstGeom>
            <a:noFill/>
            <a:ln w="9525">
              <a:solidFill>
                <a:srgbClr val="FF0000"/>
              </a:solidFill>
              <a:round/>
              <a:headEnd type="triangle" w="med" len="med"/>
              <a:tailEnd/>
            </a:ln>
            <a:effectLst/>
          </p:spPr>
          <p:txBody>
            <a:bodyPr/>
            <a:lstStyle/>
            <a:p>
              <a:endParaRPr lang="en-IE"/>
            </a:p>
          </p:txBody>
        </p:sp>
      </p:grpSp>
      <p:grpSp>
        <p:nvGrpSpPr>
          <p:cNvPr id="187605" name="Group 213"/>
          <p:cNvGrpSpPr>
            <a:grpSpLocks/>
          </p:cNvGrpSpPr>
          <p:nvPr/>
        </p:nvGrpSpPr>
        <p:grpSpPr bwMode="auto">
          <a:xfrm>
            <a:off x="5014913" y="2544763"/>
            <a:ext cx="2376487" cy="731837"/>
            <a:chOff x="3159" y="1056"/>
            <a:chExt cx="1497" cy="461"/>
          </a:xfrm>
        </p:grpSpPr>
        <p:sp>
          <p:nvSpPr>
            <p:cNvPr id="187606" name="Text Box 214"/>
            <p:cNvSpPr txBox="1">
              <a:spLocks noChangeArrowheads="1"/>
            </p:cNvSpPr>
            <p:nvPr/>
          </p:nvSpPr>
          <p:spPr bwMode="auto">
            <a:xfrm>
              <a:off x="3159" y="1056"/>
              <a:ext cx="681" cy="173"/>
            </a:xfrm>
            <a:prstGeom prst="rect">
              <a:avLst/>
            </a:prstGeom>
            <a:noFill/>
            <a:ln w="9525">
              <a:noFill/>
              <a:miter lim="800000"/>
              <a:headEnd/>
              <a:tailEnd/>
            </a:ln>
            <a:effectLst/>
          </p:spPr>
          <p:txBody>
            <a:bodyPr wrap="none">
              <a:spAutoFit/>
            </a:bodyPr>
            <a:lstStyle/>
            <a:p>
              <a:r>
                <a:rPr lang="en-US" sz="1200">
                  <a:solidFill>
                    <a:schemeClr val="accent2"/>
                  </a:solidFill>
                  <a:latin typeface="Arial" charset="0"/>
                </a:rPr>
                <a:t>Excited State</a:t>
              </a:r>
            </a:p>
          </p:txBody>
        </p:sp>
        <p:sp>
          <p:nvSpPr>
            <p:cNvPr id="187607" name="Oval 215"/>
            <p:cNvSpPr>
              <a:spLocks noChangeArrowheads="1"/>
            </p:cNvSpPr>
            <p:nvPr/>
          </p:nvSpPr>
          <p:spPr bwMode="auto">
            <a:xfrm>
              <a:off x="3456" y="1277"/>
              <a:ext cx="96" cy="240"/>
            </a:xfrm>
            <a:prstGeom prst="ellipse">
              <a:avLst/>
            </a:prstGeom>
            <a:noFill/>
            <a:ln w="9525">
              <a:solidFill>
                <a:schemeClr val="accent2"/>
              </a:solidFill>
              <a:round/>
              <a:headEnd/>
              <a:tailEnd/>
            </a:ln>
            <a:effectLst/>
          </p:spPr>
          <p:txBody>
            <a:bodyPr wrap="none" anchor="ctr"/>
            <a:lstStyle/>
            <a:p>
              <a:endParaRPr lang="en-IE"/>
            </a:p>
          </p:txBody>
        </p:sp>
        <p:sp>
          <p:nvSpPr>
            <p:cNvPr id="187608" name="Oval 216"/>
            <p:cNvSpPr>
              <a:spLocks noChangeArrowheads="1"/>
            </p:cNvSpPr>
            <p:nvPr/>
          </p:nvSpPr>
          <p:spPr bwMode="auto">
            <a:xfrm>
              <a:off x="4560" y="1248"/>
              <a:ext cx="96" cy="240"/>
            </a:xfrm>
            <a:prstGeom prst="ellipse">
              <a:avLst/>
            </a:prstGeom>
            <a:noFill/>
            <a:ln w="9525">
              <a:solidFill>
                <a:schemeClr val="accent2"/>
              </a:solidFill>
              <a:round/>
              <a:headEnd/>
              <a:tailEnd/>
            </a:ln>
            <a:effectLst/>
          </p:spPr>
          <p:txBody>
            <a:bodyPr wrap="none" anchor="ctr"/>
            <a:lstStyle/>
            <a:p>
              <a:endParaRPr lang="en-IE"/>
            </a:p>
          </p:txBody>
        </p:sp>
      </p:grpSp>
      <p:grpSp>
        <p:nvGrpSpPr>
          <p:cNvPr id="187609" name="Group 217"/>
          <p:cNvGrpSpPr>
            <a:grpSpLocks/>
          </p:cNvGrpSpPr>
          <p:nvPr/>
        </p:nvGrpSpPr>
        <p:grpSpPr bwMode="auto">
          <a:xfrm>
            <a:off x="6386513" y="3916363"/>
            <a:ext cx="1212850" cy="731837"/>
            <a:chOff x="4023" y="2467"/>
            <a:chExt cx="764" cy="461"/>
          </a:xfrm>
        </p:grpSpPr>
        <p:sp>
          <p:nvSpPr>
            <p:cNvPr id="187610" name="Text Box 218"/>
            <p:cNvSpPr txBox="1">
              <a:spLocks noChangeArrowheads="1"/>
            </p:cNvSpPr>
            <p:nvPr/>
          </p:nvSpPr>
          <p:spPr bwMode="auto">
            <a:xfrm>
              <a:off x="4023" y="2467"/>
              <a:ext cx="764" cy="173"/>
            </a:xfrm>
            <a:prstGeom prst="rect">
              <a:avLst/>
            </a:prstGeom>
            <a:noFill/>
            <a:ln w="9525">
              <a:noFill/>
              <a:miter lim="800000"/>
              <a:headEnd/>
              <a:tailEnd/>
            </a:ln>
            <a:effectLst/>
          </p:spPr>
          <p:txBody>
            <a:bodyPr wrap="none">
              <a:spAutoFit/>
            </a:bodyPr>
            <a:lstStyle/>
            <a:p>
              <a:r>
                <a:rPr lang="en-US" sz="1200">
                  <a:solidFill>
                    <a:schemeClr val="accent2"/>
                  </a:solidFill>
                  <a:latin typeface="Arial" charset="0"/>
                </a:rPr>
                <a:t>Pauli Exclusion</a:t>
              </a:r>
            </a:p>
          </p:txBody>
        </p:sp>
        <p:sp>
          <p:nvSpPr>
            <p:cNvPr id="187611" name="Oval 219"/>
            <p:cNvSpPr>
              <a:spLocks noChangeArrowheads="1"/>
            </p:cNvSpPr>
            <p:nvPr/>
          </p:nvSpPr>
          <p:spPr bwMode="auto">
            <a:xfrm>
              <a:off x="4320" y="2688"/>
              <a:ext cx="96" cy="240"/>
            </a:xfrm>
            <a:prstGeom prst="ellipse">
              <a:avLst/>
            </a:prstGeom>
            <a:noFill/>
            <a:ln w="9525">
              <a:solidFill>
                <a:schemeClr val="accent2"/>
              </a:solidFill>
              <a:round/>
              <a:headEnd/>
              <a:tailEnd/>
            </a:ln>
            <a:effectLst/>
          </p:spPr>
          <p:txBody>
            <a:bodyPr wrap="none" anchor="ctr"/>
            <a:lstStyle/>
            <a:p>
              <a:endParaRPr lang="en-IE"/>
            </a:p>
          </p:txBody>
        </p:sp>
      </p:grpSp>
      <p:grpSp>
        <p:nvGrpSpPr>
          <p:cNvPr id="187612" name="Group 220"/>
          <p:cNvGrpSpPr>
            <a:grpSpLocks/>
          </p:cNvGrpSpPr>
          <p:nvPr/>
        </p:nvGrpSpPr>
        <p:grpSpPr bwMode="auto">
          <a:xfrm>
            <a:off x="6843713" y="5287963"/>
            <a:ext cx="1009650" cy="731837"/>
            <a:chOff x="4311" y="3331"/>
            <a:chExt cx="636" cy="461"/>
          </a:xfrm>
        </p:grpSpPr>
        <p:sp>
          <p:nvSpPr>
            <p:cNvPr id="187613" name="Text Box 221"/>
            <p:cNvSpPr txBox="1">
              <a:spLocks noChangeArrowheads="1"/>
            </p:cNvSpPr>
            <p:nvPr/>
          </p:nvSpPr>
          <p:spPr bwMode="auto">
            <a:xfrm>
              <a:off x="4311" y="3331"/>
              <a:ext cx="636" cy="173"/>
            </a:xfrm>
            <a:prstGeom prst="rect">
              <a:avLst/>
            </a:prstGeom>
            <a:noFill/>
            <a:ln w="9525">
              <a:noFill/>
              <a:miter lim="800000"/>
              <a:headEnd/>
              <a:tailEnd/>
            </a:ln>
            <a:effectLst/>
          </p:spPr>
          <p:txBody>
            <a:bodyPr wrap="none">
              <a:spAutoFit/>
            </a:bodyPr>
            <a:lstStyle/>
            <a:p>
              <a:r>
                <a:rPr lang="en-US" sz="1200">
                  <a:solidFill>
                    <a:schemeClr val="accent2"/>
                  </a:solidFill>
                  <a:latin typeface="Arial" charset="0"/>
                </a:rPr>
                <a:t>Hund’s Rule</a:t>
              </a:r>
            </a:p>
          </p:txBody>
        </p:sp>
        <p:sp>
          <p:nvSpPr>
            <p:cNvPr id="187614" name="Oval 222"/>
            <p:cNvSpPr>
              <a:spLocks noChangeArrowheads="1"/>
            </p:cNvSpPr>
            <p:nvPr/>
          </p:nvSpPr>
          <p:spPr bwMode="auto">
            <a:xfrm>
              <a:off x="4560" y="3552"/>
              <a:ext cx="96" cy="240"/>
            </a:xfrm>
            <a:prstGeom prst="ellipse">
              <a:avLst/>
            </a:prstGeom>
            <a:noFill/>
            <a:ln w="9525">
              <a:solidFill>
                <a:schemeClr val="accent2"/>
              </a:solidFill>
              <a:round/>
              <a:headEnd/>
              <a:tailEnd/>
            </a:ln>
            <a:effectLst/>
          </p:spPr>
          <p:txBody>
            <a:bodyPr wrap="none" anchor="ctr"/>
            <a:lstStyle/>
            <a:p>
              <a:endParaRPr lang="en-IE"/>
            </a:p>
          </p:txBody>
        </p:sp>
        <p:sp>
          <p:nvSpPr>
            <p:cNvPr id="187615" name="Oval 223"/>
            <p:cNvSpPr>
              <a:spLocks noChangeArrowheads="1"/>
            </p:cNvSpPr>
            <p:nvPr/>
          </p:nvSpPr>
          <p:spPr bwMode="auto">
            <a:xfrm>
              <a:off x="4752" y="3552"/>
              <a:ext cx="96" cy="240"/>
            </a:xfrm>
            <a:prstGeom prst="ellipse">
              <a:avLst/>
            </a:prstGeom>
            <a:noFill/>
            <a:ln w="9525">
              <a:solidFill>
                <a:schemeClr val="accent2"/>
              </a:solidFill>
              <a:round/>
              <a:headEnd/>
              <a:tailEnd/>
            </a:ln>
            <a:effectLst/>
          </p:spPr>
          <p:txBody>
            <a:bodyPr wrap="none" anchor="ctr"/>
            <a:lstStyle/>
            <a:p>
              <a:endParaRPr lang="en-IE"/>
            </a:p>
          </p:txBody>
        </p:sp>
      </p:grpSp>
      <p:grpSp>
        <p:nvGrpSpPr>
          <p:cNvPr id="187616" name="Group 224"/>
          <p:cNvGrpSpPr>
            <a:grpSpLocks/>
          </p:cNvGrpSpPr>
          <p:nvPr/>
        </p:nvGrpSpPr>
        <p:grpSpPr bwMode="auto">
          <a:xfrm>
            <a:off x="8153400" y="152400"/>
            <a:ext cx="895350" cy="990600"/>
            <a:chOff x="5136" y="96"/>
            <a:chExt cx="564" cy="624"/>
          </a:xfrm>
        </p:grpSpPr>
        <p:sp>
          <p:nvSpPr>
            <p:cNvPr id="187617" name="Rectangle 225"/>
            <p:cNvSpPr>
              <a:spLocks noChangeArrowheads="1"/>
            </p:cNvSpPr>
            <p:nvPr/>
          </p:nvSpPr>
          <p:spPr bwMode="auto">
            <a:xfrm>
              <a:off x="5136" y="96"/>
              <a:ext cx="528" cy="624"/>
            </a:xfrm>
            <a:prstGeom prst="rect">
              <a:avLst/>
            </a:prstGeom>
            <a:noFill/>
            <a:ln w="9525">
              <a:solidFill>
                <a:schemeClr val="tx1"/>
              </a:solidFill>
              <a:miter lim="800000"/>
              <a:headEnd/>
              <a:tailEnd/>
            </a:ln>
            <a:effectLst/>
          </p:spPr>
          <p:txBody>
            <a:bodyPr wrap="none" anchor="ctr"/>
            <a:lstStyle/>
            <a:p>
              <a:endParaRPr lang="en-IE"/>
            </a:p>
          </p:txBody>
        </p:sp>
        <p:sp>
          <p:nvSpPr>
            <p:cNvPr id="187618" name="Text Box 226"/>
            <p:cNvSpPr txBox="1">
              <a:spLocks noChangeArrowheads="1"/>
            </p:cNvSpPr>
            <p:nvPr/>
          </p:nvSpPr>
          <p:spPr bwMode="auto">
            <a:xfrm>
              <a:off x="5210" y="240"/>
              <a:ext cx="358" cy="365"/>
            </a:xfrm>
            <a:prstGeom prst="rect">
              <a:avLst/>
            </a:prstGeom>
            <a:noFill/>
            <a:ln w="9525">
              <a:noFill/>
              <a:miter lim="800000"/>
              <a:headEnd/>
              <a:tailEnd/>
            </a:ln>
            <a:effectLst/>
          </p:spPr>
          <p:txBody>
            <a:bodyPr wrap="none">
              <a:spAutoFit/>
            </a:bodyPr>
            <a:lstStyle/>
            <a:p>
              <a:r>
                <a:rPr lang="en-US" sz="3200">
                  <a:latin typeface="Arial" charset="0"/>
                </a:rPr>
                <a:t>Ni</a:t>
              </a:r>
            </a:p>
          </p:txBody>
        </p:sp>
        <p:sp>
          <p:nvSpPr>
            <p:cNvPr id="187619" name="Text Box 227"/>
            <p:cNvSpPr txBox="1">
              <a:spLocks noChangeArrowheads="1"/>
            </p:cNvSpPr>
            <p:nvPr/>
          </p:nvSpPr>
          <p:spPr bwMode="auto">
            <a:xfrm>
              <a:off x="5136" y="528"/>
              <a:ext cx="519" cy="192"/>
            </a:xfrm>
            <a:prstGeom prst="rect">
              <a:avLst/>
            </a:prstGeom>
            <a:noFill/>
            <a:ln w="9525">
              <a:noFill/>
              <a:miter lim="800000"/>
              <a:headEnd/>
              <a:tailEnd/>
            </a:ln>
            <a:effectLst/>
          </p:spPr>
          <p:txBody>
            <a:bodyPr wrap="none">
              <a:spAutoFit/>
            </a:bodyPr>
            <a:lstStyle/>
            <a:p>
              <a:r>
                <a:rPr lang="en-US" sz="1400" b="1">
                  <a:solidFill>
                    <a:srgbClr val="FF0000"/>
                  </a:solidFill>
                  <a:latin typeface="Arial" charset="0"/>
                </a:rPr>
                <a:t>58.6934</a:t>
              </a:r>
            </a:p>
          </p:txBody>
        </p:sp>
        <p:sp>
          <p:nvSpPr>
            <p:cNvPr id="187620" name="Text Box 228"/>
            <p:cNvSpPr txBox="1">
              <a:spLocks noChangeArrowheads="1"/>
            </p:cNvSpPr>
            <p:nvPr/>
          </p:nvSpPr>
          <p:spPr bwMode="auto">
            <a:xfrm>
              <a:off x="5424" y="96"/>
              <a:ext cx="276" cy="231"/>
            </a:xfrm>
            <a:prstGeom prst="rect">
              <a:avLst/>
            </a:prstGeom>
            <a:noFill/>
            <a:ln w="9525">
              <a:noFill/>
              <a:miter lim="800000"/>
              <a:headEnd/>
              <a:tailEnd/>
            </a:ln>
            <a:effectLst/>
          </p:spPr>
          <p:txBody>
            <a:bodyPr wrap="none">
              <a:spAutoFit/>
            </a:bodyPr>
            <a:lstStyle/>
            <a:p>
              <a:r>
                <a:rPr lang="en-US" sz="1800">
                  <a:solidFill>
                    <a:schemeClr val="accent2"/>
                  </a:solidFill>
                  <a:latin typeface="Arial" charset="0"/>
                </a:rPr>
                <a:t>28</a:t>
              </a:r>
            </a:p>
          </p:txBody>
        </p:sp>
      </p:grpSp>
      <p:sp>
        <p:nvSpPr>
          <p:cNvPr id="187621" name="Text Box 229"/>
          <p:cNvSpPr txBox="1">
            <a:spLocks noChangeArrowheads="1"/>
          </p:cNvSpPr>
          <p:nvPr/>
        </p:nvSpPr>
        <p:spPr bwMode="auto">
          <a:xfrm>
            <a:off x="1050925" y="2014538"/>
            <a:ext cx="6173788" cy="274637"/>
          </a:xfrm>
          <a:prstGeom prst="rect">
            <a:avLst/>
          </a:prstGeom>
          <a:noFill/>
          <a:ln w="9525">
            <a:noFill/>
            <a:miter lim="800000"/>
            <a:headEnd/>
            <a:tailEnd/>
          </a:ln>
          <a:effectLst/>
        </p:spPr>
        <p:txBody>
          <a:bodyPr wrap="none">
            <a:spAutoFit/>
          </a:bodyPr>
          <a:lstStyle/>
          <a:p>
            <a:r>
              <a:rPr lang="en-US" sz="1200">
                <a:solidFill>
                  <a:srgbClr val="FF0000"/>
                </a:solidFill>
                <a:latin typeface="Arial" charset="0"/>
              </a:rPr>
              <a:t>2           2                     6                     2                     6                     2                               8</a:t>
            </a:r>
          </a:p>
        </p:txBody>
      </p:sp>
      <p:sp>
        <p:nvSpPr>
          <p:cNvPr id="187622" name="Text Box 230"/>
          <p:cNvSpPr txBox="1">
            <a:spLocks noChangeArrowheads="1"/>
          </p:cNvSpPr>
          <p:nvPr/>
        </p:nvSpPr>
        <p:spPr bwMode="auto">
          <a:xfrm>
            <a:off x="1065213" y="3459163"/>
            <a:ext cx="6173787" cy="274637"/>
          </a:xfrm>
          <a:prstGeom prst="rect">
            <a:avLst/>
          </a:prstGeom>
          <a:noFill/>
          <a:ln w="9525">
            <a:noFill/>
            <a:miter lim="800000"/>
            <a:headEnd/>
            <a:tailEnd/>
          </a:ln>
          <a:effectLst/>
        </p:spPr>
        <p:txBody>
          <a:bodyPr wrap="none">
            <a:spAutoFit/>
          </a:bodyPr>
          <a:lstStyle/>
          <a:p>
            <a:r>
              <a:rPr lang="en-US" sz="1200">
                <a:solidFill>
                  <a:srgbClr val="FF0000"/>
                </a:solidFill>
                <a:latin typeface="Arial" charset="0"/>
              </a:rPr>
              <a:t>2           2                     6                     2                     6                     1                               9</a:t>
            </a:r>
          </a:p>
        </p:txBody>
      </p:sp>
      <p:sp>
        <p:nvSpPr>
          <p:cNvPr id="187623" name="AutoShape 231">
            <a:hlinkClick r:id="rId2" action="ppaction://hlinksldjump" highlightClick="1"/>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5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5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5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5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75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75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75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75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75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75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75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75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75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75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75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756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756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75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75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756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75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8757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757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875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8757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8756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8757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8757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47" presetClass="entr" presetSubtype="0" fill="hold" grpId="0" nodeType="clickEffect">
                                  <p:stCondLst>
                                    <p:cond delay="0"/>
                                  </p:stCondLst>
                                  <p:childTnLst>
                                    <p:set>
                                      <p:cBhvr>
                                        <p:cTn id="118" dur="1" fill="hold">
                                          <p:stCondLst>
                                            <p:cond delay="0"/>
                                          </p:stCondLst>
                                        </p:cTn>
                                        <p:tgtEl>
                                          <p:spTgt spid="187621"/>
                                        </p:tgtEl>
                                        <p:attrNameLst>
                                          <p:attrName>style.visibility</p:attrName>
                                        </p:attrNameLst>
                                      </p:cBhvr>
                                      <p:to>
                                        <p:strVal val="visible"/>
                                      </p:to>
                                    </p:set>
                                    <p:animEffect transition="in" filter="fade">
                                      <p:cBhvr>
                                        <p:cTn id="119" dur="1000"/>
                                        <p:tgtEl>
                                          <p:spTgt spid="187621"/>
                                        </p:tgtEl>
                                      </p:cBhvr>
                                    </p:animEffect>
                                    <p:anim calcmode="lin" valueType="num">
                                      <p:cBhvr>
                                        <p:cTn id="120" dur="1000" fill="hold"/>
                                        <p:tgtEl>
                                          <p:spTgt spid="187621"/>
                                        </p:tgtEl>
                                        <p:attrNameLst>
                                          <p:attrName>ppt_x</p:attrName>
                                        </p:attrNameLst>
                                      </p:cBhvr>
                                      <p:tavLst>
                                        <p:tav tm="0">
                                          <p:val>
                                            <p:strVal val="#ppt_x"/>
                                          </p:val>
                                        </p:tav>
                                        <p:tav tm="100000">
                                          <p:val>
                                            <p:strVal val="#ppt_x"/>
                                          </p:val>
                                        </p:tav>
                                      </p:tavLst>
                                    </p:anim>
                                    <p:anim calcmode="lin" valueType="num">
                                      <p:cBhvr>
                                        <p:cTn id="121" dur="1000" fill="hold"/>
                                        <p:tgtEl>
                                          <p:spTgt spid="187621"/>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7" presetClass="entr" presetSubtype="10" fill="hold" nodeType="clickEffect">
                                  <p:stCondLst>
                                    <p:cond delay="0"/>
                                  </p:stCondLst>
                                  <p:childTnLst>
                                    <p:set>
                                      <p:cBhvr>
                                        <p:cTn id="125" dur="1" fill="hold">
                                          <p:stCondLst>
                                            <p:cond delay="0"/>
                                          </p:stCondLst>
                                        </p:cTn>
                                        <p:tgtEl>
                                          <p:spTgt spid="187395"/>
                                        </p:tgtEl>
                                        <p:attrNameLst>
                                          <p:attrName>style.visibility</p:attrName>
                                        </p:attrNameLst>
                                      </p:cBhvr>
                                      <p:to>
                                        <p:strVal val="visible"/>
                                      </p:to>
                                    </p:set>
                                    <p:anim calcmode="lin" valueType="num">
                                      <p:cBhvr>
                                        <p:cTn id="126" dur="500" fill="hold"/>
                                        <p:tgtEl>
                                          <p:spTgt spid="187395"/>
                                        </p:tgtEl>
                                        <p:attrNameLst>
                                          <p:attrName>ppt_w</p:attrName>
                                        </p:attrNameLst>
                                      </p:cBhvr>
                                      <p:tavLst>
                                        <p:tav tm="0">
                                          <p:val>
                                            <p:fltVal val="0"/>
                                          </p:val>
                                        </p:tav>
                                        <p:tav tm="100000">
                                          <p:val>
                                            <p:strVal val="#ppt_w"/>
                                          </p:val>
                                        </p:tav>
                                      </p:tavLst>
                                    </p:anim>
                                    <p:anim calcmode="lin" valueType="num">
                                      <p:cBhvr>
                                        <p:cTn id="127" dur="500" fill="hold"/>
                                        <p:tgtEl>
                                          <p:spTgt spid="187395"/>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187419"/>
                                        </p:tgtEl>
                                        <p:attrNameLst>
                                          <p:attrName>style.visibility</p:attrName>
                                        </p:attrNameLst>
                                      </p:cBhvr>
                                      <p:to>
                                        <p:strVal val="visible"/>
                                      </p:to>
                                    </p:set>
                                    <p:animEffect transition="in" filter="fade">
                                      <p:cBhvr>
                                        <p:cTn id="132" dur="2000"/>
                                        <p:tgtEl>
                                          <p:spTgt spid="187419"/>
                                        </p:tgtEl>
                                      </p:cBhvr>
                                    </p:animEffect>
                                  </p:childTnLst>
                                </p:cTn>
                              </p:par>
                            </p:childTnLst>
                          </p:cTn>
                        </p:par>
                      </p:childTnLst>
                    </p:cTn>
                  </p:par>
                  <p:par>
                    <p:cTn id="133" fill="hold">
                      <p:stCondLst>
                        <p:cond delay="indefinite"/>
                      </p:stCondLst>
                      <p:childTnLst>
                        <p:par>
                          <p:cTn id="134" fill="hold">
                            <p:stCondLst>
                              <p:cond delay="0"/>
                            </p:stCondLst>
                            <p:childTnLst>
                              <p:par>
                                <p:cTn id="135" presetID="47" presetClass="entr" presetSubtype="0" fill="hold" grpId="0" nodeType="clickEffect">
                                  <p:stCondLst>
                                    <p:cond delay="0"/>
                                  </p:stCondLst>
                                  <p:childTnLst>
                                    <p:set>
                                      <p:cBhvr>
                                        <p:cTn id="136" dur="1" fill="hold">
                                          <p:stCondLst>
                                            <p:cond delay="0"/>
                                          </p:stCondLst>
                                        </p:cTn>
                                        <p:tgtEl>
                                          <p:spTgt spid="187622"/>
                                        </p:tgtEl>
                                        <p:attrNameLst>
                                          <p:attrName>style.visibility</p:attrName>
                                        </p:attrNameLst>
                                      </p:cBhvr>
                                      <p:to>
                                        <p:strVal val="visible"/>
                                      </p:to>
                                    </p:set>
                                    <p:animEffect transition="in" filter="fade">
                                      <p:cBhvr>
                                        <p:cTn id="137" dur="1000"/>
                                        <p:tgtEl>
                                          <p:spTgt spid="187622"/>
                                        </p:tgtEl>
                                      </p:cBhvr>
                                    </p:animEffect>
                                    <p:anim calcmode="lin" valueType="num">
                                      <p:cBhvr>
                                        <p:cTn id="138" dur="1000" fill="hold"/>
                                        <p:tgtEl>
                                          <p:spTgt spid="187622"/>
                                        </p:tgtEl>
                                        <p:attrNameLst>
                                          <p:attrName>ppt_x</p:attrName>
                                        </p:attrNameLst>
                                      </p:cBhvr>
                                      <p:tavLst>
                                        <p:tav tm="0">
                                          <p:val>
                                            <p:strVal val="#ppt_x"/>
                                          </p:val>
                                        </p:tav>
                                        <p:tav tm="100000">
                                          <p:val>
                                            <p:strVal val="#ppt_x"/>
                                          </p:val>
                                        </p:tav>
                                      </p:tavLst>
                                    </p:anim>
                                    <p:anim calcmode="lin" valueType="num">
                                      <p:cBhvr>
                                        <p:cTn id="139" dur="1000" fill="hold"/>
                                        <p:tgtEl>
                                          <p:spTgt spid="187622"/>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nodeType="clickEffect">
                                  <p:stCondLst>
                                    <p:cond delay="0"/>
                                  </p:stCondLst>
                                  <p:childTnLst>
                                    <p:set>
                                      <p:cBhvr>
                                        <p:cTn id="143" dur="1" fill="hold">
                                          <p:stCondLst>
                                            <p:cond delay="0"/>
                                          </p:stCondLst>
                                        </p:cTn>
                                        <p:tgtEl>
                                          <p:spTgt spid="187605"/>
                                        </p:tgtEl>
                                        <p:attrNameLst>
                                          <p:attrName>style.visibility</p:attrName>
                                        </p:attrNameLst>
                                      </p:cBhvr>
                                      <p:to>
                                        <p:strVal val="visible"/>
                                      </p:to>
                                    </p:set>
                                    <p:animEffect transition="in" filter="dissolve">
                                      <p:cBhvr>
                                        <p:cTn id="144" dur="500"/>
                                        <p:tgtEl>
                                          <p:spTgt spid="187605"/>
                                        </p:tgtEl>
                                      </p:cBhvr>
                                    </p:animEffect>
                                  </p:childTnLst>
                                </p:cTn>
                              </p:par>
                            </p:childTnLst>
                          </p:cTn>
                        </p:par>
                      </p:childTnLst>
                    </p:cTn>
                  </p:par>
                  <p:par>
                    <p:cTn id="145" fill="hold">
                      <p:stCondLst>
                        <p:cond delay="indefinite"/>
                      </p:stCondLst>
                      <p:childTnLst>
                        <p:par>
                          <p:cTn id="146" fill="hold">
                            <p:stCondLst>
                              <p:cond delay="0"/>
                            </p:stCondLst>
                            <p:childTnLst>
                              <p:par>
                                <p:cTn id="147" presetID="17" presetClass="entr" presetSubtype="10" fill="hold" nodeType="clickEffect">
                                  <p:stCondLst>
                                    <p:cond delay="0"/>
                                  </p:stCondLst>
                                  <p:childTnLst>
                                    <p:set>
                                      <p:cBhvr>
                                        <p:cTn id="148" dur="1" fill="hold">
                                          <p:stCondLst>
                                            <p:cond delay="0"/>
                                          </p:stCondLst>
                                        </p:cTn>
                                        <p:tgtEl>
                                          <p:spTgt spid="187448"/>
                                        </p:tgtEl>
                                        <p:attrNameLst>
                                          <p:attrName>style.visibility</p:attrName>
                                        </p:attrNameLst>
                                      </p:cBhvr>
                                      <p:to>
                                        <p:strVal val="visible"/>
                                      </p:to>
                                    </p:set>
                                    <p:anim calcmode="lin" valueType="num">
                                      <p:cBhvr>
                                        <p:cTn id="149" dur="500" fill="hold"/>
                                        <p:tgtEl>
                                          <p:spTgt spid="187448"/>
                                        </p:tgtEl>
                                        <p:attrNameLst>
                                          <p:attrName>ppt_w</p:attrName>
                                        </p:attrNameLst>
                                      </p:cBhvr>
                                      <p:tavLst>
                                        <p:tav tm="0">
                                          <p:val>
                                            <p:fltVal val="0"/>
                                          </p:val>
                                        </p:tav>
                                        <p:tav tm="100000">
                                          <p:val>
                                            <p:strVal val="#ppt_w"/>
                                          </p:val>
                                        </p:tav>
                                      </p:tavLst>
                                    </p:anim>
                                    <p:anim calcmode="lin" valueType="num">
                                      <p:cBhvr>
                                        <p:cTn id="150" dur="500" fill="hold"/>
                                        <p:tgtEl>
                                          <p:spTgt spid="187448"/>
                                        </p:tgtEl>
                                        <p:attrNameLst>
                                          <p:attrName>ppt_h</p:attrName>
                                        </p:attrNameLst>
                                      </p:cBhvr>
                                      <p:tavLst>
                                        <p:tav tm="0">
                                          <p:val>
                                            <p:strVal val="#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87472"/>
                                        </p:tgtEl>
                                        <p:attrNameLst>
                                          <p:attrName>style.visibility</p:attrName>
                                        </p:attrNameLst>
                                      </p:cBhvr>
                                      <p:to>
                                        <p:strVal val="visible"/>
                                      </p:to>
                                    </p:set>
                                    <p:animEffect transition="in" filter="fade">
                                      <p:cBhvr>
                                        <p:cTn id="155" dur="2000"/>
                                        <p:tgtEl>
                                          <p:spTgt spid="18747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nodeType="clickEffect">
                                  <p:stCondLst>
                                    <p:cond delay="0"/>
                                  </p:stCondLst>
                                  <p:childTnLst>
                                    <p:set>
                                      <p:cBhvr>
                                        <p:cTn id="159" dur="1" fill="hold">
                                          <p:stCondLst>
                                            <p:cond delay="0"/>
                                          </p:stCondLst>
                                        </p:cTn>
                                        <p:tgtEl>
                                          <p:spTgt spid="187609"/>
                                        </p:tgtEl>
                                        <p:attrNameLst>
                                          <p:attrName>style.visibility</p:attrName>
                                        </p:attrNameLst>
                                      </p:cBhvr>
                                      <p:to>
                                        <p:strVal val="visible"/>
                                      </p:to>
                                    </p:set>
                                    <p:animEffect transition="in" filter="dissolve">
                                      <p:cBhvr>
                                        <p:cTn id="160" dur="500"/>
                                        <p:tgtEl>
                                          <p:spTgt spid="187609"/>
                                        </p:tgtEl>
                                      </p:cBhvr>
                                    </p:animEffect>
                                  </p:childTnLst>
                                </p:cTn>
                              </p:par>
                            </p:childTnLst>
                          </p:cTn>
                        </p:par>
                      </p:childTnLst>
                    </p:cTn>
                  </p:par>
                  <p:par>
                    <p:cTn id="161" fill="hold">
                      <p:stCondLst>
                        <p:cond delay="indefinite"/>
                      </p:stCondLst>
                      <p:childTnLst>
                        <p:par>
                          <p:cTn id="162" fill="hold">
                            <p:stCondLst>
                              <p:cond delay="0"/>
                            </p:stCondLst>
                            <p:childTnLst>
                              <p:par>
                                <p:cTn id="163" presetID="17" presetClass="entr" presetSubtype="10" fill="hold" nodeType="clickEffect">
                                  <p:stCondLst>
                                    <p:cond delay="0"/>
                                  </p:stCondLst>
                                  <p:childTnLst>
                                    <p:set>
                                      <p:cBhvr>
                                        <p:cTn id="164" dur="1" fill="hold">
                                          <p:stCondLst>
                                            <p:cond delay="0"/>
                                          </p:stCondLst>
                                        </p:cTn>
                                        <p:tgtEl>
                                          <p:spTgt spid="187501"/>
                                        </p:tgtEl>
                                        <p:attrNameLst>
                                          <p:attrName>style.visibility</p:attrName>
                                        </p:attrNameLst>
                                      </p:cBhvr>
                                      <p:to>
                                        <p:strVal val="visible"/>
                                      </p:to>
                                    </p:set>
                                    <p:anim calcmode="lin" valueType="num">
                                      <p:cBhvr>
                                        <p:cTn id="165" dur="500" fill="hold"/>
                                        <p:tgtEl>
                                          <p:spTgt spid="187501"/>
                                        </p:tgtEl>
                                        <p:attrNameLst>
                                          <p:attrName>ppt_w</p:attrName>
                                        </p:attrNameLst>
                                      </p:cBhvr>
                                      <p:tavLst>
                                        <p:tav tm="0">
                                          <p:val>
                                            <p:fltVal val="0"/>
                                          </p:val>
                                        </p:tav>
                                        <p:tav tm="100000">
                                          <p:val>
                                            <p:strVal val="#ppt_w"/>
                                          </p:val>
                                        </p:tav>
                                      </p:tavLst>
                                    </p:anim>
                                    <p:anim calcmode="lin" valueType="num">
                                      <p:cBhvr>
                                        <p:cTn id="166" dur="500" fill="hold"/>
                                        <p:tgtEl>
                                          <p:spTgt spid="187501"/>
                                        </p:tgtEl>
                                        <p:attrNameLst>
                                          <p:attrName>ppt_h</p:attrName>
                                        </p:attrNameLst>
                                      </p:cBhvr>
                                      <p:tavLst>
                                        <p:tav tm="0">
                                          <p:val>
                                            <p:strVal val="#ppt_h"/>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187576"/>
                                        </p:tgtEl>
                                        <p:attrNameLst>
                                          <p:attrName>style.visibility</p:attrName>
                                        </p:attrNameLst>
                                      </p:cBhvr>
                                      <p:to>
                                        <p:strVal val="visible"/>
                                      </p:to>
                                    </p:set>
                                    <p:animEffect transition="in" filter="fade">
                                      <p:cBhvr>
                                        <p:cTn id="171" dur="2000"/>
                                        <p:tgtEl>
                                          <p:spTgt spid="187576"/>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nodeType="clickEffect">
                                  <p:stCondLst>
                                    <p:cond delay="0"/>
                                  </p:stCondLst>
                                  <p:childTnLst>
                                    <p:set>
                                      <p:cBhvr>
                                        <p:cTn id="175" dur="1" fill="hold">
                                          <p:stCondLst>
                                            <p:cond delay="0"/>
                                          </p:stCondLst>
                                        </p:cTn>
                                        <p:tgtEl>
                                          <p:spTgt spid="187612"/>
                                        </p:tgtEl>
                                        <p:attrNameLst>
                                          <p:attrName>style.visibility</p:attrName>
                                        </p:attrNameLst>
                                      </p:cBhvr>
                                      <p:to>
                                        <p:strVal val="visible"/>
                                      </p:to>
                                    </p:set>
                                    <p:animEffect transition="in" filter="dissolve">
                                      <p:cBhvr>
                                        <p:cTn id="176" dur="500"/>
                                        <p:tgtEl>
                                          <p:spTgt spid="187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548" grpId="0" animBg="1"/>
      <p:bldP spid="187549" grpId="0" animBg="1"/>
      <p:bldP spid="187550" grpId="0" animBg="1"/>
      <p:bldP spid="187551" grpId="0" animBg="1"/>
      <p:bldP spid="187552" grpId="0" animBg="1"/>
      <p:bldP spid="187553" grpId="0" animBg="1"/>
      <p:bldP spid="187554" grpId="0" animBg="1"/>
      <p:bldP spid="187555" grpId="0" animBg="1"/>
      <p:bldP spid="187556" grpId="0" animBg="1"/>
      <p:bldP spid="187557" grpId="0" animBg="1"/>
      <p:bldP spid="187558" grpId="0" animBg="1"/>
      <p:bldP spid="187559" grpId="0" animBg="1"/>
      <p:bldP spid="187560" grpId="0" animBg="1"/>
      <p:bldP spid="187561" grpId="0" animBg="1"/>
      <p:bldP spid="187562" grpId="0" animBg="1"/>
      <p:bldP spid="187563" grpId="0" animBg="1"/>
      <p:bldP spid="187564" grpId="0" animBg="1"/>
      <p:bldP spid="187565" grpId="0" animBg="1"/>
      <p:bldP spid="187566" grpId="0" animBg="1"/>
      <p:bldP spid="187567" grpId="0" animBg="1"/>
      <p:bldP spid="187568" grpId="0" animBg="1"/>
      <p:bldP spid="187569" grpId="0" animBg="1"/>
      <p:bldP spid="187570" grpId="0" animBg="1"/>
      <p:bldP spid="187571" grpId="0" animBg="1"/>
      <p:bldP spid="187572" grpId="0" animBg="1"/>
      <p:bldP spid="187573" grpId="0" animBg="1"/>
      <p:bldP spid="187574" grpId="0" animBg="1"/>
      <p:bldP spid="187575" grpId="0" animBg="1"/>
      <p:bldP spid="187621" grpId="0"/>
      <p:bldP spid="187622" grpId="0"/>
    </p:bld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33400" y="76200"/>
            <a:ext cx="8153400" cy="762000"/>
          </a:xfrm>
        </p:spPr>
        <p:txBody>
          <a:bodyPr/>
          <a:lstStyle/>
          <a:p>
            <a:r>
              <a:rPr lang="en-US" sz="2800"/>
              <a:t>Energy Level Diagram of a Many-Electron Atom</a:t>
            </a:r>
          </a:p>
        </p:txBody>
      </p:sp>
      <p:sp>
        <p:nvSpPr>
          <p:cNvPr id="189443" name="Rectangle 3"/>
          <p:cNvSpPr>
            <a:spLocks noChangeArrowheads="1"/>
          </p:cNvSpPr>
          <p:nvPr/>
        </p:nvSpPr>
        <p:spPr bwMode="auto">
          <a:xfrm>
            <a:off x="2667000" y="5867400"/>
            <a:ext cx="4724400" cy="381000"/>
          </a:xfrm>
          <a:prstGeom prst="rect">
            <a:avLst/>
          </a:prstGeom>
          <a:noFill/>
          <a:ln w="19050">
            <a:solidFill>
              <a:schemeClr val="tx1"/>
            </a:solidFill>
            <a:miter lim="800000"/>
            <a:headEnd/>
            <a:tailEnd/>
          </a:ln>
          <a:effectLst/>
        </p:spPr>
        <p:txBody>
          <a:bodyPr wrap="none" anchor="ctr"/>
          <a:lstStyle/>
          <a:p>
            <a:endParaRPr lang="en-IE"/>
          </a:p>
        </p:txBody>
      </p:sp>
      <p:sp>
        <p:nvSpPr>
          <p:cNvPr id="189444" name="Rectangle 4"/>
          <p:cNvSpPr>
            <a:spLocks noChangeArrowheads="1"/>
          </p:cNvSpPr>
          <p:nvPr/>
        </p:nvSpPr>
        <p:spPr bwMode="auto">
          <a:xfrm>
            <a:off x="2667000" y="4648200"/>
            <a:ext cx="4724400" cy="381000"/>
          </a:xfrm>
          <a:prstGeom prst="rect">
            <a:avLst/>
          </a:prstGeom>
          <a:noFill/>
          <a:ln w="19050">
            <a:solidFill>
              <a:schemeClr val="tx1"/>
            </a:solidFill>
            <a:miter lim="800000"/>
            <a:headEnd/>
            <a:tailEnd/>
          </a:ln>
          <a:effectLst/>
        </p:spPr>
        <p:txBody>
          <a:bodyPr wrap="none" anchor="ctr"/>
          <a:lstStyle/>
          <a:p>
            <a:endParaRPr lang="en-IE"/>
          </a:p>
        </p:txBody>
      </p:sp>
      <p:sp>
        <p:nvSpPr>
          <p:cNvPr id="189445" name="Rectangle 5"/>
          <p:cNvSpPr>
            <a:spLocks noChangeArrowheads="1"/>
          </p:cNvSpPr>
          <p:nvPr/>
        </p:nvSpPr>
        <p:spPr bwMode="auto">
          <a:xfrm>
            <a:off x="2667000" y="3733800"/>
            <a:ext cx="4724400" cy="381000"/>
          </a:xfrm>
          <a:prstGeom prst="rect">
            <a:avLst/>
          </a:prstGeom>
          <a:noFill/>
          <a:ln w="19050">
            <a:solidFill>
              <a:schemeClr val="tx1"/>
            </a:solidFill>
            <a:miter lim="800000"/>
            <a:headEnd/>
            <a:tailEnd/>
          </a:ln>
          <a:effectLst/>
        </p:spPr>
        <p:txBody>
          <a:bodyPr wrap="none" anchor="ctr"/>
          <a:lstStyle/>
          <a:p>
            <a:endParaRPr lang="en-IE"/>
          </a:p>
        </p:txBody>
      </p:sp>
      <p:sp>
        <p:nvSpPr>
          <p:cNvPr id="189446" name="Rectangle 6"/>
          <p:cNvSpPr>
            <a:spLocks noChangeArrowheads="1"/>
          </p:cNvSpPr>
          <p:nvPr/>
        </p:nvSpPr>
        <p:spPr bwMode="auto">
          <a:xfrm>
            <a:off x="2667000" y="2743200"/>
            <a:ext cx="4724400" cy="381000"/>
          </a:xfrm>
          <a:prstGeom prst="rect">
            <a:avLst/>
          </a:prstGeom>
          <a:noFill/>
          <a:ln w="19050">
            <a:solidFill>
              <a:schemeClr val="tx1"/>
            </a:solidFill>
            <a:miter lim="800000"/>
            <a:headEnd/>
            <a:tailEnd/>
          </a:ln>
          <a:effectLst/>
        </p:spPr>
        <p:txBody>
          <a:bodyPr wrap="none" anchor="ctr"/>
          <a:lstStyle/>
          <a:p>
            <a:endParaRPr lang="en-IE"/>
          </a:p>
        </p:txBody>
      </p:sp>
      <p:sp>
        <p:nvSpPr>
          <p:cNvPr id="189447" name="Rectangle 7"/>
          <p:cNvSpPr>
            <a:spLocks noChangeArrowheads="1"/>
          </p:cNvSpPr>
          <p:nvPr/>
        </p:nvSpPr>
        <p:spPr bwMode="auto">
          <a:xfrm>
            <a:off x="2667000" y="1981200"/>
            <a:ext cx="4724400" cy="381000"/>
          </a:xfrm>
          <a:prstGeom prst="rect">
            <a:avLst/>
          </a:prstGeom>
          <a:noFill/>
          <a:ln w="19050">
            <a:solidFill>
              <a:schemeClr val="tx1"/>
            </a:solidFill>
            <a:miter lim="800000"/>
            <a:headEnd/>
            <a:tailEnd/>
          </a:ln>
          <a:effectLst/>
        </p:spPr>
        <p:txBody>
          <a:bodyPr wrap="none" anchor="ctr"/>
          <a:lstStyle/>
          <a:p>
            <a:endParaRPr lang="en-IE"/>
          </a:p>
        </p:txBody>
      </p:sp>
      <p:sp>
        <p:nvSpPr>
          <p:cNvPr id="189448" name="Rectangle 8"/>
          <p:cNvSpPr>
            <a:spLocks noChangeArrowheads="1"/>
          </p:cNvSpPr>
          <p:nvPr/>
        </p:nvSpPr>
        <p:spPr bwMode="auto">
          <a:xfrm>
            <a:off x="2667000" y="1219200"/>
            <a:ext cx="4724400" cy="381000"/>
          </a:xfrm>
          <a:prstGeom prst="rect">
            <a:avLst/>
          </a:prstGeom>
          <a:noFill/>
          <a:ln w="19050">
            <a:solidFill>
              <a:schemeClr val="tx1"/>
            </a:solidFill>
            <a:miter lim="800000"/>
            <a:headEnd/>
            <a:tailEnd/>
          </a:ln>
          <a:effectLst/>
        </p:spPr>
        <p:txBody>
          <a:bodyPr wrap="none" anchor="ctr"/>
          <a:lstStyle/>
          <a:p>
            <a:endParaRPr lang="en-IE"/>
          </a:p>
        </p:txBody>
      </p:sp>
      <p:sp>
        <p:nvSpPr>
          <p:cNvPr id="189449" name="Oval 9"/>
          <p:cNvSpPr>
            <a:spLocks noChangeArrowheads="1"/>
          </p:cNvSpPr>
          <p:nvPr/>
        </p:nvSpPr>
        <p:spPr bwMode="auto">
          <a:xfrm>
            <a:off x="2590800" y="1447800"/>
            <a:ext cx="228600" cy="228600"/>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9450" name="Oval 10"/>
          <p:cNvSpPr>
            <a:spLocks noChangeArrowheads="1"/>
          </p:cNvSpPr>
          <p:nvPr/>
        </p:nvSpPr>
        <p:spPr bwMode="auto">
          <a:xfrm>
            <a:off x="2590800" y="2209800"/>
            <a:ext cx="228600" cy="228600"/>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9451" name="Oval 11"/>
          <p:cNvSpPr>
            <a:spLocks noChangeArrowheads="1"/>
          </p:cNvSpPr>
          <p:nvPr/>
        </p:nvSpPr>
        <p:spPr bwMode="auto">
          <a:xfrm>
            <a:off x="2590800" y="2971800"/>
            <a:ext cx="228600" cy="228600"/>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9452" name="Oval 12"/>
          <p:cNvSpPr>
            <a:spLocks noChangeArrowheads="1"/>
          </p:cNvSpPr>
          <p:nvPr/>
        </p:nvSpPr>
        <p:spPr bwMode="auto">
          <a:xfrm>
            <a:off x="2590800" y="3962400"/>
            <a:ext cx="228600" cy="228600"/>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9453" name="Oval 13"/>
          <p:cNvSpPr>
            <a:spLocks noChangeArrowheads="1"/>
          </p:cNvSpPr>
          <p:nvPr/>
        </p:nvSpPr>
        <p:spPr bwMode="auto">
          <a:xfrm>
            <a:off x="2590800" y="4876800"/>
            <a:ext cx="228600" cy="228600"/>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9454" name="Oval 14"/>
          <p:cNvSpPr>
            <a:spLocks noChangeArrowheads="1"/>
          </p:cNvSpPr>
          <p:nvPr/>
        </p:nvSpPr>
        <p:spPr bwMode="auto">
          <a:xfrm>
            <a:off x="2667000" y="5943600"/>
            <a:ext cx="228600" cy="228600"/>
          </a:xfrm>
          <a:prstGeom prst="ellipse">
            <a:avLst/>
          </a:prstGeom>
          <a:solidFill>
            <a:srgbClr val="CCFFCC"/>
          </a:solidFill>
          <a:ln w="9525">
            <a:solidFill>
              <a:schemeClr val="tx1"/>
            </a:solidFill>
            <a:round/>
            <a:headEnd/>
            <a:tailEnd/>
          </a:ln>
          <a:effectLst/>
        </p:spPr>
        <p:txBody>
          <a:bodyPr wrap="none" anchor="ctr"/>
          <a:lstStyle/>
          <a:p>
            <a:endParaRPr lang="en-IE"/>
          </a:p>
        </p:txBody>
      </p:sp>
      <p:sp>
        <p:nvSpPr>
          <p:cNvPr id="189455" name="Oval 15"/>
          <p:cNvSpPr>
            <a:spLocks noChangeArrowheads="1"/>
          </p:cNvSpPr>
          <p:nvPr/>
        </p:nvSpPr>
        <p:spPr bwMode="auto">
          <a:xfrm>
            <a:off x="3429000" y="2667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56" name="Oval 16"/>
          <p:cNvSpPr>
            <a:spLocks noChangeArrowheads="1"/>
          </p:cNvSpPr>
          <p:nvPr/>
        </p:nvSpPr>
        <p:spPr bwMode="auto">
          <a:xfrm>
            <a:off x="3200400" y="2667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57" name="Oval 17"/>
          <p:cNvSpPr>
            <a:spLocks noChangeArrowheads="1"/>
          </p:cNvSpPr>
          <p:nvPr/>
        </p:nvSpPr>
        <p:spPr bwMode="auto">
          <a:xfrm>
            <a:off x="2971800" y="2667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58" name="Oval 18"/>
          <p:cNvSpPr>
            <a:spLocks noChangeArrowheads="1"/>
          </p:cNvSpPr>
          <p:nvPr/>
        </p:nvSpPr>
        <p:spPr bwMode="auto">
          <a:xfrm>
            <a:off x="3429000" y="36576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59" name="Oval 19"/>
          <p:cNvSpPr>
            <a:spLocks noChangeArrowheads="1"/>
          </p:cNvSpPr>
          <p:nvPr/>
        </p:nvSpPr>
        <p:spPr bwMode="auto">
          <a:xfrm>
            <a:off x="3200400" y="36576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60" name="Oval 20"/>
          <p:cNvSpPr>
            <a:spLocks noChangeArrowheads="1"/>
          </p:cNvSpPr>
          <p:nvPr/>
        </p:nvSpPr>
        <p:spPr bwMode="auto">
          <a:xfrm>
            <a:off x="2971800" y="36576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61" name="Oval 21"/>
          <p:cNvSpPr>
            <a:spLocks noChangeArrowheads="1"/>
          </p:cNvSpPr>
          <p:nvPr/>
        </p:nvSpPr>
        <p:spPr bwMode="auto">
          <a:xfrm>
            <a:off x="3429000" y="4572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62" name="Oval 22"/>
          <p:cNvSpPr>
            <a:spLocks noChangeArrowheads="1"/>
          </p:cNvSpPr>
          <p:nvPr/>
        </p:nvSpPr>
        <p:spPr bwMode="auto">
          <a:xfrm>
            <a:off x="3200400" y="4572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63" name="Oval 23"/>
          <p:cNvSpPr>
            <a:spLocks noChangeArrowheads="1"/>
          </p:cNvSpPr>
          <p:nvPr/>
        </p:nvSpPr>
        <p:spPr bwMode="auto">
          <a:xfrm>
            <a:off x="2971800" y="4572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64" name="Oval 24"/>
          <p:cNvSpPr>
            <a:spLocks noChangeArrowheads="1"/>
          </p:cNvSpPr>
          <p:nvPr/>
        </p:nvSpPr>
        <p:spPr bwMode="auto">
          <a:xfrm>
            <a:off x="3429000" y="1143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65" name="Oval 25"/>
          <p:cNvSpPr>
            <a:spLocks noChangeArrowheads="1"/>
          </p:cNvSpPr>
          <p:nvPr/>
        </p:nvSpPr>
        <p:spPr bwMode="auto">
          <a:xfrm>
            <a:off x="3200400" y="1143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66" name="Oval 26"/>
          <p:cNvSpPr>
            <a:spLocks noChangeArrowheads="1"/>
          </p:cNvSpPr>
          <p:nvPr/>
        </p:nvSpPr>
        <p:spPr bwMode="auto">
          <a:xfrm>
            <a:off x="2971800" y="1143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67" name="Oval 27"/>
          <p:cNvSpPr>
            <a:spLocks noChangeArrowheads="1"/>
          </p:cNvSpPr>
          <p:nvPr/>
        </p:nvSpPr>
        <p:spPr bwMode="auto">
          <a:xfrm>
            <a:off x="3429000" y="1905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68" name="Oval 28"/>
          <p:cNvSpPr>
            <a:spLocks noChangeArrowheads="1"/>
          </p:cNvSpPr>
          <p:nvPr/>
        </p:nvSpPr>
        <p:spPr bwMode="auto">
          <a:xfrm>
            <a:off x="3200400" y="1905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69" name="Oval 29"/>
          <p:cNvSpPr>
            <a:spLocks noChangeArrowheads="1"/>
          </p:cNvSpPr>
          <p:nvPr/>
        </p:nvSpPr>
        <p:spPr bwMode="auto">
          <a:xfrm>
            <a:off x="2971800" y="1905000"/>
            <a:ext cx="228600" cy="228600"/>
          </a:xfrm>
          <a:prstGeom prst="ellipse">
            <a:avLst/>
          </a:prstGeom>
          <a:solidFill>
            <a:srgbClr val="DDBBFF"/>
          </a:solidFill>
          <a:ln w="9525">
            <a:solidFill>
              <a:schemeClr val="tx1"/>
            </a:solidFill>
            <a:round/>
            <a:headEnd/>
            <a:tailEnd/>
          </a:ln>
          <a:effectLst/>
        </p:spPr>
        <p:txBody>
          <a:bodyPr wrap="none" anchor="ctr"/>
          <a:lstStyle/>
          <a:p>
            <a:endParaRPr lang="en-IE"/>
          </a:p>
        </p:txBody>
      </p:sp>
      <p:sp>
        <p:nvSpPr>
          <p:cNvPr id="189470" name="Oval 30"/>
          <p:cNvSpPr>
            <a:spLocks noChangeArrowheads="1"/>
          </p:cNvSpPr>
          <p:nvPr/>
        </p:nvSpPr>
        <p:spPr bwMode="auto">
          <a:xfrm>
            <a:off x="4724400" y="2057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71" name="Oval 31"/>
          <p:cNvSpPr>
            <a:spLocks noChangeArrowheads="1"/>
          </p:cNvSpPr>
          <p:nvPr/>
        </p:nvSpPr>
        <p:spPr bwMode="auto">
          <a:xfrm>
            <a:off x="4495800" y="2057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72" name="Oval 32"/>
          <p:cNvSpPr>
            <a:spLocks noChangeArrowheads="1"/>
          </p:cNvSpPr>
          <p:nvPr/>
        </p:nvSpPr>
        <p:spPr bwMode="auto">
          <a:xfrm>
            <a:off x="4267200" y="2057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73" name="Oval 33"/>
          <p:cNvSpPr>
            <a:spLocks noChangeArrowheads="1"/>
          </p:cNvSpPr>
          <p:nvPr/>
        </p:nvSpPr>
        <p:spPr bwMode="auto">
          <a:xfrm>
            <a:off x="4038600" y="2057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74" name="Oval 34"/>
          <p:cNvSpPr>
            <a:spLocks noChangeArrowheads="1"/>
          </p:cNvSpPr>
          <p:nvPr/>
        </p:nvSpPr>
        <p:spPr bwMode="auto">
          <a:xfrm>
            <a:off x="3810000" y="2057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75" name="Oval 35"/>
          <p:cNvSpPr>
            <a:spLocks noChangeArrowheads="1"/>
          </p:cNvSpPr>
          <p:nvPr/>
        </p:nvSpPr>
        <p:spPr bwMode="auto">
          <a:xfrm>
            <a:off x="4724400" y="2819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76" name="Oval 36"/>
          <p:cNvSpPr>
            <a:spLocks noChangeArrowheads="1"/>
          </p:cNvSpPr>
          <p:nvPr/>
        </p:nvSpPr>
        <p:spPr bwMode="auto">
          <a:xfrm>
            <a:off x="4495800" y="2819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77" name="Oval 37"/>
          <p:cNvSpPr>
            <a:spLocks noChangeArrowheads="1"/>
          </p:cNvSpPr>
          <p:nvPr/>
        </p:nvSpPr>
        <p:spPr bwMode="auto">
          <a:xfrm>
            <a:off x="4267200" y="2819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78" name="Oval 38"/>
          <p:cNvSpPr>
            <a:spLocks noChangeArrowheads="1"/>
          </p:cNvSpPr>
          <p:nvPr/>
        </p:nvSpPr>
        <p:spPr bwMode="auto">
          <a:xfrm>
            <a:off x="4038600" y="2819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79" name="Oval 39"/>
          <p:cNvSpPr>
            <a:spLocks noChangeArrowheads="1"/>
          </p:cNvSpPr>
          <p:nvPr/>
        </p:nvSpPr>
        <p:spPr bwMode="auto">
          <a:xfrm>
            <a:off x="3810000" y="2819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80" name="Oval 40"/>
          <p:cNvSpPr>
            <a:spLocks noChangeArrowheads="1"/>
          </p:cNvSpPr>
          <p:nvPr/>
        </p:nvSpPr>
        <p:spPr bwMode="auto">
          <a:xfrm>
            <a:off x="4724400" y="1295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81" name="Oval 41"/>
          <p:cNvSpPr>
            <a:spLocks noChangeArrowheads="1"/>
          </p:cNvSpPr>
          <p:nvPr/>
        </p:nvSpPr>
        <p:spPr bwMode="auto">
          <a:xfrm>
            <a:off x="4495800" y="1295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82" name="Oval 42"/>
          <p:cNvSpPr>
            <a:spLocks noChangeArrowheads="1"/>
          </p:cNvSpPr>
          <p:nvPr/>
        </p:nvSpPr>
        <p:spPr bwMode="auto">
          <a:xfrm>
            <a:off x="4267200" y="1295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83" name="Oval 43"/>
          <p:cNvSpPr>
            <a:spLocks noChangeArrowheads="1"/>
          </p:cNvSpPr>
          <p:nvPr/>
        </p:nvSpPr>
        <p:spPr bwMode="auto">
          <a:xfrm>
            <a:off x="4038600" y="1295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84" name="Oval 44"/>
          <p:cNvSpPr>
            <a:spLocks noChangeArrowheads="1"/>
          </p:cNvSpPr>
          <p:nvPr/>
        </p:nvSpPr>
        <p:spPr bwMode="auto">
          <a:xfrm>
            <a:off x="3810000" y="1295400"/>
            <a:ext cx="228600" cy="228600"/>
          </a:xfrm>
          <a:prstGeom prst="ellipse">
            <a:avLst/>
          </a:prstGeom>
          <a:solidFill>
            <a:srgbClr val="FFFF99"/>
          </a:solidFill>
          <a:ln w="9525">
            <a:solidFill>
              <a:schemeClr val="tx1"/>
            </a:solidFill>
            <a:round/>
            <a:headEnd/>
            <a:tailEnd/>
          </a:ln>
          <a:effectLst/>
        </p:spPr>
        <p:txBody>
          <a:bodyPr wrap="none" anchor="ctr"/>
          <a:lstStyle/>
          <a:p>
            <a:endParaRPr lang="en-IE"/>
          </a:p>
        </p:txBody>
      </p:sp>
      <p:sp>
        <p:nvSpPr>
          <p:cNvPr id="189485" name="Oval 45"/>
          <p:cNvSpPr>
            <a:spLocks noChangeArrowheads="1"/>
          </p:cNvSpPr>
          <p:nvPr/>
        </p:nvSpPr>
        <p:spPr bwMode="auto">
          <a:xfrm>
            <a:off x="6096000" y="1447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9486" name="Oval 46"/>
          <p:cNvSpPr>
            <a:spLocks noChangeArrowheads="1"/>
          </p:cNvSpPr>
          <p:nvPr/>
        </p:nvSpPr>
        <p:spPr bwMode="auto">
          <a:xfrm>
            <a:off x="5867400" y="1447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9487" name="Oval 47"/>
          <p:cNvSpPr>
            <a:spLocks noChangeArrowheads="1"/>
          </p:cNvSpPr>
          <p:nvPr/>
        </p:nvSpPr>
        <p:spPr bwMode="auto">
          <a:xfrm>
            <a:off x="5638800" y="1447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9488" name="Oval 48"/>
          <p:cNvSpPr>
            <a:spLocks noChangeArrowheads="1"/>
          </p:cNvSpPr>
          <p:nvPr/>
        </p:nvSpPr>
        <p:spPr bwMode="auto">
          <a:xfrm>
            <a:off x="5410200" y="1447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9489" name="Oval 49"/>
          <p:cNvSpPr>
            <a:spLocks noChangeArrowheads="1"/>
          </p:cNvSpPr>
          <p:nvPr/>
        </p:nvSpPr>
        <p:spPr bwMode="auto">
          <a:xfrm>
            <a:off x="5181600" y="1447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9490" name="Oval 50"/>
          <p:cNvSpPr>
            <a:spLocks noChangeArrowheads="1"/>
          </p:cNvSpPr>
          <p:nvPr/>
        </p:nvSpPr>
        <p:spPr bwMode="auto">
          <a:xfrm>
            <a:off x="6324600" y="1447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9491" name="Oval 51"/>
          <p:cNvSpPr>
            <a:spLocks noChangeArrowheads="1"/>
          </p:cNvSpPr>
          <p:nvPr/>
        </p:nvSpPr>
        <p:spPr bwMode="auto">
          <a:xfrm>
            <a:off x="6553200" y="1447800"/>
            <a:ext cx="228600" cy="228600"/>
          </a:xfrm>
          <a:prstGeom prst="ellipse">
            <a:avLst/>
          </a:prstGeom>
          <a:solidFill>
            <a:srgbClr val="ABCDFF"/>
          </a:solidFill>
          <a:ln w="9525">
            <a:solidFill>
              <a:schemeClr val="tx1"/>
            </a:solidFill>
            <a:round/>
            <a:headEnd/>
            <a:tailEnd/>
          </a:ln>
          <a:effectLst/>
        </p:spPr>
        <p:txBody>
          <a:bodyPr wrap="none" anchor="ctr"/>
          <a:lstStyle/>
          <a:p>
            <a:endParaRPr lang="en-IE"/>
          </a:p>
        </p:txBody>
      </p:sp>
      <p:sp>
        <p:nvSpPr>
          <p:cNvPr id="189492" name="Line 52"/>
          <p:cNvSpPr>
            <a:spLocks noChangeShapeType="1"/>
          </p:cNvSpPr>
          <p:nvPr/>
        </p:nvSpPr>
        <p:spPr bwMode="auto">
          <a:xfrm flipV="1">
            <a:off x="2133600" y="1524000"/>
            <a:ext cx="0" cy="4724400"/>
          </a:xfrm>
          <a:prstGeom prst="line">
            <a:avLst/>
          </a:prstGeom>
          <a:noFill/>
          <a:ln w="28575">
            <a:solidFill>
              <a:schemeClr val="tx1"/>
            </a:solidFill>
            <a:round/>
            <a:headEnd/>
            <a:tailEnd type="triangle" w="med" len="med"/>
          </a:ln>
          <a:effectLst/>
        </p:spPr>
        <p:txBody>
          <a:bodyPr/>
          <a:lstStyle/>
          <a:p>
            <a:endParaRPr lang="en-IE"/>
          </a:p>
        </p:txBody>
      </p:sp>
      <p:sp>
        <p:nvSpPr>
          <p:cNvPr id="189493" name="Text Box 53"/>
          <p:cNvSpPr txBox="1">
            <a:spLocks noChangeArrowheads="1"/>
          </p:cNvSpPr>
          <p:nvPr/>
        </p:nvSpPr>
        <p:spPr bwMode="auto">
          <a:xfrm>
            <a:off x="381000" y="2855913"/>
            <a:ext cx="1619250" cy="641350"/>
          </a:xfrm>
          <a:prstGeom prst="rect">
            <a:avLst/>
          </a:prstGeom>
          <a:noFill/>
          <a:ln w="9525">
            <a:noFill/>
            <a:miter lim="800000"/>
            <a:headEnd/>
            <a:tailEnd/>
          </a:ln>
          <a:effectLst/>
        </p:spPr>
        <p:txBody>
          <a:bodyPr wrap="none">
            <a:spAutoFit/>
          </a:bodyPr>
          <a:lstStyle/>
          <a:p>
            <a:r>
              <a:rPr lang="en-US" sz="1800" b="1">
                <a:latin typeface="Arial" charset="0"/>
              </a:rPr>
              <a:t>   Arbitrary</a:t>
            </a:r>
          </a:p>
          <a:p>
            <a:r>
              <a:rPr lang="en-US" sz="1800" b="1">
                <a:latin typeface="Arial" charset="0"/>
              </a:rPr>
              <a:t>Energy Scale</a:t>
            </a:r>
          </a:p>
        </p:txBody>
      </p:sp>
      <p:sp>
        <p:nvSpPr>
          <p:cNvPr id="189494" name="Rectangle 54"/>
          <p:cNvSpPr>
            <a:spLocks noChangeArrowheads="1"/>
          </p:cNvSpPr>
          <p:nvPr/>
        </p:nvSpPr>
        <p:spPr bwMode="auto">
          <a:xfrm>
            <a:off x="7086600" y="2819400"/>
            <a:ext cx="228600" cy="228600"/>
          </a:xfrm>
          <a:prstGeom prst="rect">
            <a:avLst/>
          </a:prstGeom>
          <a:noFill/>
          <a:ln w="9525">
            <a:solidFill>
              <a:schemeClr val="tx1"/>
            </a:solidFill>
            <a:miter lim="800000"/>
            <a:headEnd/>
            <a:tailEnd/>
          </a:ln>
          <a:effectLst/>
        </p:spPr>
        <p:txBody>
          <a:bodyPr wrap="none" anchor="ctr"/>
          <a:lstStyle/>
          <a:p>
            <a:pPr algn="ctr"/>
            <a:r>
              <a:rPr lang="en-US" sz="1000" b="1">
                <a:latin typeface="Arial" charset="0"/>
              </a:rPr>
              <a:t>18</a:t>
            </a:r>
          </a:p>
        </p:txBody>
      </p:sp>
      <p:sp>
        <p:nvSpPr>
          <p:cNvPr id="189495" name="Rectangle 55"/>
          <p:cNvSpPr>
            <a:spLocks noChangeArrowheads="1"/>
          </p:cNvSpPr>
          <p:nvPr/>
        </p:nvSpPr>
        <p:spPr bwMode="auto">
          <a:xfrm>
            <a:off x="7086600" y="2057400"/>
            <a:ext cx="228600" cy="228600"/>
          </a:xfrm>
          <a:prstGeom prst="rect">
            <a:avLst/>
          </a:prstGeom>
          <a:noFill/>
          <a:ln w="9525">
            <a:solidFill>
              <a:schemeClr val="tx1"/>
            </a:solidFill>
            <a:miter lim="800000"/>
            <a:headEnd/>
            <a:tailEnd/>
          </a:ln>
          <a:effectLst/>
        </p:spPr>
        <p:txBody>
          <a:bodyPr wrap="none" anchor="ctr"/>
          <a:lstStyle/>
          <a:p>
            <a:pPr algn="ctr"/>
            <a:r>
              <a:rPr lang="en-US" sz="1000" b="1">
                <a:latin typeface="Arial" charset="0"/>
              </a:rPr>
              <a:t>18</a:t>
            </a:r>
          </a:p>
        </p:txBody>
      </p:sp>
      <p:sp>
        <p:nvSpPr>
          <p:cNvPr id="189496" name="Rectangle 56"/>
          <p:cNvSpPr>
            <a:spLocks noChangeArrowheads="1"/>
          </p:cNvSpPr>
          <p:nvPr/>
        </p:nvSpPr>
        <p:spPr bwMode="auto">
          <a:xfrm>
            <a:off x="7086600" y="1295400"/>
            <a:ext cx="228600" cy="228600"/>
          </a:xfrm>
          <a:prstGeom prst="rect">
            <a:avLst/>
          </a:prstGeom>
          <a:noFill/>
          <a:ln w="9525">
            <a:solidFill>
              <a:schemeClr val="tx1"/>
            </a:solidFill>
            <a:miter lim="800000"/>
            <a:headEnd/>
            <a:tailEnd/>
          </a:ln>
          <a:effectLst/>
        </p:spPr>
        <p:txBody>
          <a:bodyPr wrap="none" anchor="ctr"/>
          <a:lstStyle/>
          <a:p>
            <a:pPr algn="ctr"/>
            <a:r>
              <a:rPr lang="en-US" sz="1000" b="1">
                <a:latin typeface="Arial" charset="0"/>
              </a:rPr>
              <a:t>32</a:t>
            </a:r>
          </a:p>
        </p:txBody>
      </p:sp>
      <p:sp>
        <p:nvSpPr>
          <p:cNvPr id="189497" name="Rectangle 57"/>
          <p:cNvSpPr>
            <a:spLocks noChangeArrowheads="1"/>
          </p:cNvSpPr>
          <p:nvPr/>
        </p:nvSpPr>
        <p:spPr bwMode="auto">
          <a:xfrm>
            <a:off x="7086600" y="3810000"/>
            <a:ext cx="228600" cy="228600"/>
          </a:xfrm>
          <a:prstGeom prst="rect">
            <a:avLst/>
          </a:prstGeom>
          <a:noFill/>
          <a:ln w="9525">
            <a:solidFill>
              <a:schemeClr val="tx1"/>
            </a:solidFill>
            <a:miter lim="800000"/>
            <a:headEnd/>
            <a:tailEnd/>
          </a:ln>
          <a:effectLst/>
        </p:spPr>
        <p:txBody>
          <a:bodyPr wrap="none" anchor="ctr"/>
          <a:lstStyle/>
          <a:p>
            <a:pPr algn="ctr"/>
            <a:r>
              <a:rPr lang="en-US" sz="1000" b="1">
                <a:latin typeface="Arial" charset="0"/>
              </a:rPr>
              <a:t>8</a:t>
            </a:r>
          </a:p>
        </p:txBody>
      </p:sp>
      <p:sp>
        <p:nvSpPr>
          <p:cNvPr id="189498" name="Rectangle 58"/>
          <p:cNvSpPr>
            <a:spLocks noChangeArrowheads="1"/>
          </p:cNvSpPr>
          <p:nvPr/>
        </p:nvSpPr>
        <p:spPr bwMode="auto">
          <a:xfrm>
            <a:off x="7086600" y="4724400"/>
            <a:ext cx="228600" cy="228600"/>
          </a:xfrm>
          <a:prstGeom prst="rect">
            <a:avLst/>
          </a:prstGeom>
          <a:noFill/>
          <a:ln w="9525">
            <a:solidFill>
              <a:schemeClr val="tx1"/>
            </a:solidFill>
            <a:miter lim="800000"/>
            <a:headEnd/>
            <a:tailEnd/>
          </a:ln>
          <a:effectLst/>
        </p:spPr>
        <p:txBody>
          <a:bodyPr wrap="none" anchor="ctr"/>
          <a:lstStyle/>
          <a:p>
            <a:pPr algn="ctr"/>
            <a:r>
              <a:rPr lang="en-US" sz="1000" b="1">
                <a:latin typeface="Arial" charset="0"/>
              </a:rPr>
              <a:t>8</a:t>
            </a:r>
          </a:p>
        </p:txBody>
      </p:sp>
      <p:sp>
        <p:nvSpPr>
          <p:cNvPr id="189499" name="Rectangle 59"/>
          <p:cNvSpPr>
            <a:spLocks noChangeArrowheads="1"/>
          </p:cNvSpPr>
          <p:nvPr/>
        </p:nvSpPr>
        <p:spPr bwMode="auto">
          <a:xfrm>
            <a:off x="7086600" y="5943600"/>
            <a:ext cx="228600" cy="228600"/>
          </a:xfrm>
          <a:prstGeom prst="rect">
            <a:avLst/>
          </a:prstGeom>
          <a:noFill/>
          <a:ln w="9525">
            <a:solidFill>
              <a:schemeClr val="tx1"/>
            </a:solidFill>
            <a:miter lim="800000"/>
            <a:headEnd/>
            <a:tailEnd/>
          </a:ln>
          <a:effectLst/>
        </p:spPr>
        <p:txBody>
          <a:bodyPr wrap="none" anchor="ctr"/>
          <a:lstStyle/>
          <a:p>
            <a:pPr algn="ctr"/>
            <a:r>
              <a:rPr lang="en-US" sz="1000" b="1">
                <a:latin typeface="Arial" charset="0"/>
              </a:rPr>
              <a:t>2</a:t>
            </a:r>
          </a:p>
        </p:txBody>
      </p:sp>
      <p:sp>
        <p:nvSpPr>
          <p:cNvPr id="189500" name="Text Box 60"/>
          <p:cNvSpPr txBox="1">
            <a:spLocks noChangeArrowheads="1"/>
          </p:cNvSpPr>
          <p:nvPr/>
        </p:nvSpPr>
        <p:spPr bwMode="auto">
          <a:xfrm>
            <a:off x="2590800" y="5622925"/>
            <a:ext cx="323850" cy="244475"/>
          </a:xfrm>
          <a:prstGeom prst="rect">
            <a:avLst/>
          </a:prstGeom>
          <a:noFill/>
          <a:ln w="9525">
            <a:noFill/>
            <a:miter lim="800000"/>
            <a:headEnd/>
            <a:tailEnd/>
          </a:ln>
          <a:effectLst/>
        </p:spPr>
        <p:txBody>
          <a:bodyPr wrap="none">
            <a:spAutoFit/>
          </a:bodyPr>
          <a:lstStyle/>
          <a:p>
            <a:r>
              <a:rPr lang="en-US" sz="1000" b="1">
                <a:latin typeface="Arial" charset="0"/>
              </a:rPr>
              <a:t>1s</a:t>
            </a:r>
          </a:p>
        </p:txBody>
      </p:sp>
      <p:sp>
        <p:nvSpPr>
          <p:cNvPr id="189501" name="Text Box 61"/>
          <p:cNvSpPr txBox="1">
            <a:spLocks noChangeArrowheads="1"/>
          </p:cNvSpPr>
          <p:nvPr/>
        </p:nvSpPr>
        <p:spPr bwMode="auto">
          <a:xfrm>
            <a:off x="2574925" y="4325938"/>
            <a:ext cx="925513" cy="244475"/>
          </a:xfrm>
          <a:prstGeom prst="rect">
            <a:avLst/>
          </a:prstGeom>
          <a:noFill/>
          <a:ln w="9525">
            <a:noFill/>
            <a:miter lim="800000"/>
            <a:headEnd/>
            <a:tailEnd/>
          </a:ln>
          <a:effectLst/>
        </p:spPr>
        <p:txBody>
          <a:bodyPr wrap="none">
            <a:spAutoFit/>
          </a:bodyPr>
          <a:lstStyle/>
          <a:p>
            <a:r>
              <a:rPr lang="en-US" sz="1000" b="1">
                <a:latin typeface="Arial" charset="0"/>
              </a:rPr>
              <a:t>2s             2p</a:t>
            </a:r>
          </a:p>
        </p:txBody>
      </p:sp>
      <p:sp>
        <p:nvSpPr>
          <p:cNvPr id="189502" name="Text Box 62"/>
          <p:cNvSpPr txBox="1">
            <a:spLocks noChangeArrowheads="1"/>
          </p:cNvSpPr>
          <p:nvPr/>
        </p:nvSpPr>
        <p:spPr bwMode="auto">
          <a:xfrm>
            <a:off x="2579688" y="3429000"/>
            <a:ext cx="925512" cy="244475"/>
          </a:xfrm>
          <a:prstGeom prst="rect">
            <a:avLst/>
          </a:prstGeom>
          <a:noFill/>
          <a:ln w="9525">
            <a:noFill/>
            <a:miter lim="800000"/>
            <a:headEnd/>
            <a:tailEnd/>
          </a:ln>
          <a:effectLst/>
        </p:spPr>
        <p:txBody>
          <a:bodyPr wrap="none">
            <a:spAutoFit/>
          </a:bodyPr>
          <a:lstStyle/>
          <a:p>
            <a:r>
              <a:rPr lang="en-US" sz="1000" b="1">
                <a:latin typeface="Arial" charset="0"/>
              </a:rPr>
              <a:t>3s             3p</a:t>
            </a:r>
          </a:p>
        </p:txBody>
      </p:sp>
      <p:sp>
        <p:nvSpPr>
          <p:cNvPr id="189503" name="Text Box 63"/>
          <p:cNvSpPr txBox="1">
            <a:spLocks noChangeArrowheads="1"/>
          </p:cNvSpPr>
          <p:nvPr/>
        </p:nvSpPr>
        <p:spPr bwMode="auto">
          <a:xfrm>
            <a:off x="2579688" y="2438400"/>
            <a:ext cx="1946275" cy="244475"/>
          </a:xfrm>
          <a:prstGeom prst="rect">
            <a:avLst/>
          </a:prstGeom>
          <a:noFill/>
          <a:ln w="9525">
            <a:noFill/>
            <a:miter lim="800000"/>
            <a:headEnd/>
            <a:tailEnd/>
          </a:ln>
          <a:effectLst/>
        </p:spPr>
        <p:txBody>
          <a:bodyPr wrap="none">
            <a:spAutoFit/>
          </a:bodyPr>
          <a:lstStyle/>
          <a:p>
            <a:r>
              <a:rPr lang="en-US" sz="1000" b="1">
                <a:latin typeface="Arial" charset="0"/>
              </a:rPr>
              <a:t>4s             4p                         3d</a:t>
            </a:r>
          </a:p>
        </p:txBody>
      </p:sp>
      <p:sp>
        <p:nvSpPr>
          <p:cNvPr id="189504" name="Text Box 64"/>
          <p:cNvSpPr txBox="1">
            <a:spLocks noChangeArrowheads="1"/>
          </p:cNvSpPr>
          <p:nvPr/>
        </p:nvSpPr>
        <p:spPr bwMode="auto">
          <a:xfrm>
            <a:off x="2438400" y="1676400"/>
            <a:ext cx="2051050" cy="244475"/>
          </a:xfrm>
          <a:prstGeom prst="rect">
            <a:avLst/>
          </a:prstGeom>
          <a:noFill/>
          <a:ln w="9525">
            <a:noFill/>
            <a:miter lim="800000"/>
            <a:headEnd/>
            <a:tailEnd/>
          </a:ln>
          <a:effectLst/>
        </p:spPr>
        <p:txBody>
          <a:bodyPr wrap="none">
            <a:spAutoFit/>
          </a:bodyPr>
          <a:lstStyle/>
          <a:p>
            <a:r>
              <a:rPr lang="en-US" sz="1000" b="1">
                <a:latin typeface="Arial" charset="0"/>
              </a:rPr>
              <a:t>  5s              5p                         4d</a:t>
            </a:r>
          </a:p>
        </p:txBody>
      </p:sp>
      <p:sp>
        <p:nvSpPr>
          <p:cNvPr id="189505" name="Text Box 65"/>
          <p:cNvSpPr txBox="1">
            <a:spLocks noChangeArrowheads="1"/>
          </p:cNvSpPr>
          <p:nvPr/>
        </p:nvSpPr>
        <p:spPr bwMode="auto">
          <a:xfrm>
            <a:off x="2473325" y="914400"/>
            <a:ext cx="3630613" cy="244475"/>
          </a:xfrm>
          <a:prstGeom prst="rect">
            <a:avLst/>
          </a:prstGeom>
          <a:noFill/>
          <a:ln w="9525">
            <a:noFill/>
            <a:miter lim="800000"/>
            <a:headEnd/>
            <a:tailEnd/>
          </a:ln>
          <a:effectLst/>
        </p:spPr>
        <p:txBody>
          <a:bodyPr wrap="none">
            <a:spAutoFit/>
          </a:bodyPr>
          <a:lstStyle/>
          <a:p>
            <a:r>
              <a:rPr lang="en-US" sz="1000" b="1">
                <a:latin typeface="Arial" charset="0"/>
              </a:rPr>
              <a:t>6s               6p                         5d                                           4f</a:t>
            </a:r>
          </a:p>
        </p:txBody>
      </p:sp>
      <p:sp>
        <p:nvSpPr>
          <p:cNvPr id="189506" name="Text Box 66"/>
          <p:cNvSpPr txBox="1">
            <a:spLocks noChangeArrowheads="1"/>
          </p:cNvSpPr>
          <p:nvPr/>
        </p:nvSpPr>
        <p:spPr bwMode="auto">
          <a:xfrm>
            <a:off x="4251325" y="6324600"/>
            <a:ext cx="798513" cy="244475"/>
          </a:xfrm>
          <a:prstGeom prst="rect">
            <a:avLst/>
          </a:prstGeom>
          <a:noFill/>
          <a:ln w="9525">
            <a:noFill/>
            <a:miter lim="800000"/>
            <a:headEnd/>
            <a:tailEnd/>
          </a:ln>
          <a:effectLst/>
        </p:spPr>
        <p:txBody>
          <a:bodyPr wrap="none">
            <a:spAutoFit/>
          </a:bodyPr>
          <a:lstStyle/>
          <a:p>
            <a:r>
              <a:rPr lang="en-US" sz="1000" b="1">
                <a:latin typeface="Arial" charset="0"/>
              </a:rPr>
              <a:t>NUCLEUS</a:t>
            </a:r>
          </a:p>
        </p:txBody>
      </p:sp>
      <p:sp>
        <p:nvSpPr>
          <p:cNvPr id="189507" name="Rectangle 67"/>
          <p:cNvSpPr>
            <a:spLocks noChangeArrowheads="1"/>
          </p:cNvSpPr>
          <p:nvPr/>
        </p:nvSpPr>
        <p:spPr bwMode="auto">
          <a:xfrm flipH="1">
            <a:off x="76200" y="6553200"/>
            <a:ext cx="4589463" cy="214313"/>
          </a:xfrm>
          <a:prstGeom prst="rect">
            <a:avLst/>
          </a:prstGeom>
          <a:noFill/>
          <a:ln w="9525">
            <a:noFill/>
            <a:miter lim="800000"/>
            <a:headEnd/>
            <a:tailEnd/>
          </a:ln>
          <a:effectLst/>
        </p:spPr>
        <p:txBody>
          <a:bodyPr wrap="none">
            <a:spAutoFit/>
          </a:bodyPr>
          <a:lstStyle/>
          <a:p>
            <a:r>
              <a:rPr lang="en-US" sz="800">
                <a:latin typeface="Arial" charset="0"/>
              </a:rPr>
              <a:t>O’Connor, Davis, MacNab, McClellan,  </a:t>
            </a:r>
            <a:r>
              <a:rPr lang="en-US" sz="800" u="sng">
                <a:latin typeface="Arial" charset="0"/>
              </a:rPr>
              <a:t>CHEMISTRY Experiments and Principles</a:t>
            </a:r>
            <a:r>
              <a:rPr lang="en-US" sz="800">
                <a:latin typeface="Arial" charset="0"/>
              </a:rPr>
              <a:t> </a:t>
            </a:r>
            <a:r>
              <a:rPr lang="en-US" sz="800">
                <a:latin typeface="Symbol" pitchFamily="18" charset="2"/>
              </a:rPr>
              <a:t> </a:t>
            </a:r>
            <a:r>
              <a:rPr lang="en-US" sz="800">
                <a:latin typeface="Arial" charset="0"/>
              </a:rPr>
              <a:t>1982, page 177</a:t>
            </a:r>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1295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r>
              <a:rPr lang="en-US" sz="1000">
                <a:latin typeface="Arial" charset="0"/>
              </a:rPr>
              <a:t>3</a:t>
            </a:r>
            <a:endParaRPr lang="en-US" sz="1000" baseline="30000">
              <a:latin typeface="Arial" charset="0"/>
            </a:endParaRPr>
          </a:p>
        </p:txBody>
      </p:sp>
      <p:sp>
        <p:nvSpPr>
          <p:cNvPr id="278531" name="Rectangle 3"/>
          <p:cNvSpPr>
            <a:spLocks noChangeArrowheads="1"/>
          </p:cNvSpPr>
          <p:nvPr/>
        </p:nvSpPr>
        <p:spPr bwMode="auto">
          <a:xfrm>
            <a:off x="7391400" y="1143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a:t>
            </a:r>
            <a:endParaRPr lang="en-US" sz="1000">
              <a:latin typeface="Arial" charset="0"/>
            </a:endParaRPr>
          </a:p>
          <a:p>
            <a:pPr algn="ctr"/>
            <a:endParaRPr lang="en-US" sz="1000">
              <a:latin typeface="Arial" charset="0"/>
            </a:endParaRPr>
          </a:p>
          <a:p>
            <a:pPr algn="ctr"/>
            <a:r>
              <a:rPr lang="en-US" sz="1000">
                <a:latin typeface="Arial" charset="0"/>
              </a:rPr>
              <a:t>1</a:t>
            </a:r>
            <a:endParaRPr lang="en-US" sz="1000" baseline="30000">
              <a:latin typeface="Arial" charset="0"/>
            </a:endParaRPr>
          </a:p>
        </p:txBody>
      </p:sp>
      <p:sp>
        <p:nvSpPr>
          <p:cNvPr id="278532" name="Rectangle 4"/>
          <p:cNvSpPr>
            <a:spLocks noChangeArrowheads="1"/>
          </p:cNvSpPr>
          <p:nvPr/>
        </p:nvSpPr>
        <p:spPr bwMode="auto">
          <a:xfrm>
            <a:off x="7772400" y="1143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He</a:t>
            </a:r>
            <a:endParaRPr lang="en-US" sz="1000">
              <a:latin typeface="Arial" charset="0"/>
            </a:endParaRPr>
          </a:p>
          <a:p>
            <a:pPr algn="ctr"/>
            <a:endParaRPr lang="en-US" sz="1000">
              <a:latin typeface="Arial" charset="0"/>
            </a:endParaRPr>
          </a:p>
          <a:p>
            <a:pPr algn="ctr"/>
            <a:r>
              <a:rPr lang="en-US" sz="1000">
                <a:latin typeface="Arial" charset="0"/>
              </a:rPr>
              <a:t>2</a:t>
            </a:r>
            <a:endParaRPr lang="en-US" sz="1000" baseline="30000">
              <a:latin typeface="Arial" charset="0"/>
            </a:endParaRPr>
          </a:p>
        </p:txBody>
      </p:sp>
      <p:sp>
        <p:nvSpPr>
          <p:cNvPr id="278533" name="Rectangle 5"/>
          <p:cNvSpPr>
            <a:spLocks noChangeArrowheads="1"/>
          </p:cNvSpPr>
          <p:nvPr/>
        </p:nvSpPr>
        <p:spPr bwMode="auto">
          <a:xfrm>
            <a:off x="6248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r>
              <a:rPr lang="en-US" sz="1000">
                <a:latin typeface="Arial" charset="0"/>
              </a:rPr>
              <a:t>6</a:t>
            </a:r>
            <a:endParaRPr lang="en-US" sz="1000" baseline="30000">
              <a:latin typeface="Arial" charset="0"/>
            </a:endParaRPr>
          </a:p>
        </p:txBody>
      </p:sp>
      <p:sp>
        <p:nvSpPr>
          <p:cNvPr id="278534" name="Rectangle 6"/>
          <p:cNvSpPr>
            <a:spLocks noChangeArrowheads="1"/>
          </p:cNvSpPr>
          <p:nvPr/>
        </p:nvSpPr>
        <p:spPr bwMode="auto">
          <a:xfrm>
            <a:off x="6629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r>
              <a:rPr lang="en-US" sz="1000">
                <a:latin typeface="Arial" charset="0"/>
              </a:rPr>
              <a:t>7</a:t>
            </a:r>
            <a:endParaRPr lang="en-US" sz="1000" baseline="30000">
              <a:latin typeface="Arial" charset="0"/>
            </a:endParaRPr>
          </a:p>
        </p:txBody>
      </p:sp>
      <p:sp>
        <p:nvSpPr>
          <p:cNvPr id="278535" name="Rectangle 7"/>
          <p:cNvSpPr>
            <a:spLocks noChangeArrowheads="1"/>
          </p:cNvSpPr>
          <p:nvPr/>
        </p:nvSpPr>
        <p:spPr bwMode="auto">
          <a:xfrm>
            <a:off x="7010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r>
              <a:rPr lang="en-US" sz="1000">
                <a:latin typeface="Arial" charset="0"/>
              </a:rPr>
              <a:t>8</a:t>
            </a:r>
            <a:endParaRPr lang="en-US" sz="1000" baseline="30000">
              <a:latin typeface="Arial" charset="0"/>
            </a:endParaRPr>
          </a:p>
        </p:txBody>
      </p:sp>
      <p:sp>
        <p:nvSpPr>
          <p:cNvPr id="278536" name="Rectangle 8"/>
          <p:cNvSpPr>
            <a:spLocks noChangeArrowheads="1"/>
          </p:cNvSpPr>
          <p:nvPr/>
        </p:nvSpPr>
        <p:spPr bwMode="auto">
          <a:xfrm>
            <a:off x="7391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r>
              <a:rPr lang="en-US" sz="1000">
                <a:latin typeface="Arial" charset="0"/>
              </a:rPr>
              <a:t>9</a:t>
            </a:r>
            <a:endParaRPr lang="en-US" sz="1000" baseline="30000">
              <a:latin typeface="Arial" charset="0"/>
            </a:endParaRPr>
          </a:p>
        </p:txBody>
      </p:sp>
      <p:sp>
        <p:nvSpPr>
          <p:cNvPr id="278537" name="Rectangle 9"/>
          <p:cNvSpPr>
            <a:spLocks noChangeArrowheads="1"/>
          </p:cNvSpPr>
          <p:nvPr/>
        </p:nvSpPr>
        <p:spPr bwMode="auto">
          <a:xfrm>
            <a:off x="7772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Ne</a:t>
            </a:r>
            <a:endParaRPr lang="en-US" sz="1000">
              <a:latin typeface="Arial" charset="0"/>
            </a:endParaRPr>
          </a:p>
          <a:p>
            <a:pPr algn="ctr"/>
            <a:endParaRPr lang="en-US" sz="1000">
              <a:latin typeface="Arial" charset="0"/>
            </a:endParaRPr>
          </a:p>
          <a:p>
            <a:pPr algn="ctr"/>
            <a:r>
              <a:rPr lang="en-US" sz="1000">
                <a:latin typeface="Arial" charset="0"/>
              </a:rPr>
              <a:t>10</a:t>
            </a:r>
            <a:endParaRPr lang="en-US" sz="1000" baseline="30000">
              <a:latin typeface="Arial" charset="0"/>
            </a:endParaRPr>
          </a:p>
        </p:txBody>
      </p:sp>
      <p:sp>
        <p:nvSpPr>
          <p:cNvPr id="278538" name="Rectangle 10"/>
          <p:cNvSpPr>
            <a:spLocks noChangeArrowheads="1"/>
          </p:cNvSpPr>
          <p:nvPr/>
        </p:nvSpPr>
        <p:spPr bwMode="auto">
          <a:xfrm>
            <a:off x="1295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r>
              <a:rPr lang="en-US" sz="1000">
                <a:latin typeface="Arial" charset="0"/>
              </a:rPr>
              <a:t>11</a:t>
            </a:r>
            <a:endParaRPr lang="en-US" sz="1000" baseline="30000">
              <a:latin typeface="Arial" charset="0"/>
            </a:endParaRPr>
          </a:p>
        </p:txBody>
      </p:sp>
      <p:sp>
        <p:nvSpPr>
          <p:cNvPr id="278539" name="Rectangle 11"/>
          <p:cNvSpPr>
            <a:spLocks noChangeArrowheads="1"/>
          </p:cNvSpPr>
          <p:nvPr/>
        </p:nvSpPr>
        <p:spPr bwMode="auto">
          <a:xfrm>
            <a:off x="5867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r>
              <a:rPr lang="en-US" sz="1000">
                <a:latin typeface="Arial" charset="0"/>
              </a:rPr>
              <a:t>5</a:t>
            </a:r>
            <a:endParaRPr lang="en-US" sz="1000" baseline="30000">
              <a:latin typeface="Arial" charset="0"/>
            </a:endParaRPr>
          </a:p>
        </p:txBody>
      </p:sp>
      <p:sp>
        <p:nvSpPr>
          <p:cNvPr id="278540" name="Rectangle 12"/>
          <p:cNvSpPr>
            <a:spLocks noChangeArrowheads="1"/>
          </p:cNvSpPr>
          <p:nvPr/>
        </p:nvSpPr>
        <p:spPr bwMode="auto">
          <a:xfrm>
            <a:off x="1676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Be</a:t>
            </a:r>
            <a:endParaRPr lang="en-US" sz="1000">
              <a:latin typeface="Arial" charset="0"/>
            </a:endParaRPr>
          </a:p>
          <a:p>
            <a:pPr algn="ctr"/>
            <a:endParaRPr lang="en-US" sz="1000">
              <a:latin typeface="Arial" charset="0"/>
            </a:endParaRPr>
          </a:p>
          <a:p>
            <a:pPr algn="ctr"/>
            <a:r>
              <a:rPr lang="en-US" sz="1000">
                <a:latin typeface="Arial" charset="0"/>
              </a:rPr>
              <a:t>4</a:t>
            </a:r>
            <a:endParaRPr lang="en-US" sz="1000" baseline="30000">
              <a:latin typeface="Arial" charset="0"/>
            </a:endParaRPr>
          </a:p>
        </p:txBody>
      </p:sp>
      <p:sp>
        <p:nvSpPr>
          <p:cNvPr id="278541" name="Rectangle 13"/>
          <p:cNvSpPr>
            <a:spLocks noChangeArrowheads="1"/>
          </p:cNvSpPr>
          <p:nvPr/>
        </p:nvSpPr>
        <p:spPr bwMode="auto">
          <a:xfrm>
            <a:off x="1295400" y="1447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r>
              <a:rPr lang="en-US" sz="1000">
                <a:latin typeface="Arial" charset="0"/>
              </a:rPr>
              <a:t>1</a:t>
            </a:r>
            <a:endParaRPr lang="en-US" sz="1000" baseline="30000">
              <a:latin typeface="Arial" charset="0"/>
            </a:endParaRPr>
          </a:p>
        </p:txBody>
      </p:sp>
      <p:sp>
        <p:nvSpPr>
          <p:cNvPr id="278542" name="Rectangle 14"/>
          <p:cNvSpPr>
            <a:spLocks noChangeArrowheads="1"/>
          </p:cNvSpPr>
          <p:nvPr/>
        </p:nvSpPr>
        <p:spPr bwMode="auto">
          <a:xfrm>
            <a:off x="5867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r>
              <a:rPr lang="en-US" sz="1000">
                <a:latin typeface="Arial" charset="0"/>
              </a:rPr>
              <a:t>13</a:t>
            </a:r>
            <a:endParaRPr lang="en-US" sz="1000" baseline="30000">
              <a:latin typeface="Arial" charset="0"/>
            </a:endParaRPr>
          </a:p>
        </p:txBody>
      </p:sp>
      <p:sp>
        <p:nvSpPr>
          <p:cNvPr id="278543" name="Rectangle 15"/>
          <p:cNvSpPr>
            <a:spLocks noChangeArrowheads="1"/>
          </p:cNvSpPr>
          <p:nvPr/>
        </p:nvSpPr>
        <p:spPr bwMode="auto">
          <a:xfrm>
            <a:off x="6248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r>
              <a:rPr lang="en-US" sz="1000">
                <a:latin typeface="Arial" charset="0"/>
              </a:rPr>
              <a:t>14</a:t>
            </a:r>
            <a:endParaRPr lang="en-US" sz="1000" baseline="30000">
              <a:latin typeface="Arial" charset="0"/>
            </a:endParaRPr>
          </a:p>
        </p:txBody>
      </p:sp>
      <p:sp>
        <p:nvSpPr>
          <p:cNvPr id="278544" name="Rectangle 16"/>
          <p:cNvSpPr>
            <a:spLocks noChangeArrowheads="1"/>
          </p:cNvSpPr>
          <p:nvPr/>
        </p:nvSpPr>
        <p:spPr bwMode="auto">
          <a:xfrm>
            <a:off x="6629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r>
              <a:rPr lang="en-US" sz="1000">
                <a:latin typeface="Arial" charset="0"/>
              </a:rPr>
              <a:t>15</a:t>
            </a:r>
            <a:endParaRPr lang="en-US" sz="1000" baseline="30000">
              <a:latin typeface="Arial" charset="0"/>
            </a:endParaRPr>
          </a:p>
        </p:txBody>
      </p:sp>
      <p:sp>
        <p:nvSpPr>
          <p:cNvPr id="278545" name="Rectangle 17"/>
          <p:cNvSpPr>
            <a:spLocks noChangeArrowheads="1"/>
          </p:cNvSpPr>
          <p:nvPr/>
        </p:nvSpPr>
        <p:spPr bwMode="auto">
          <a:xfrm>
            <a:off x="7010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r>
              <a:rPr lang="en-US" sz="1000">
                <a:latin typeface="Arial" charset="0"/>
              </a:rPr>
              <a:t>16</a:t>
            </a:r>
            <a:endParaRPr lang="en-US" sz="1000" baseline="30000">
              <a:latin typeface="Arial" charset="0"/>
            </a:endParaRPr>
          </a:p>
        </p:txBody>
      </p:sp>
      <p:sp>
        <p:nvSpPr>
          <p:cNvPr id="278546" name="Rectangle 18"/>
          <p:cNvSpPr>
            <a:spLocks noChangeArrowheads="1"/>
          </p:cNvSpPr>
          <p:nvPr/>
        </p:nvSpPr>
        <p:spPr bwMode="auto">
          <a:xfrm>
            <a:off x="7391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r>
              <a:rPr lang="en-US" sz="1000">
                <a:latin typeface="Arial" charset="0"/>
              </a:rPr>
              <a:t>17</a:t>
            </a:r>
            <a:endParaRPr lang="en-US" sz="1000" baseline="30000">
              <a:latin typeface="Arial" charset="0"/>
            </a:endParaRPr>
          </a:p>
        </p:txBody>
      </p:sp>
      <p:sp>
        <p:nvSpPr>
          <p:cNvPr id="278547" name="Rectangle 19"/>
          <p:cNvSpPr>
            <a:spLocks noChangeArrowheads="1"/>
          </p:cNvSpPr>
          <p:nvPr/>
        </p:nvSpPr>
        <p:spPr bwMode="auto">
          <a:xfrm>
            <a:off x="7772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Ar</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78548" name="Rectangle 20"/>
          <p:cNvSpPr>
            <a:spLocks noChangeArrowheads="1"/>
          </p:cNvSpPr>
          <p:nvPr/>
        </p:nvSpPr>
        <p:spPr bwMode="auto">
          <a:xfrm>
            <a:off x="1295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baseline="30000">
              <a:latin typeface="Arial" charset="0"/>
            </a:endParaRPr>
          </a:p>
          <a:p>
            <a:pPr algn="ctr"/>
            <a:r>
              <a:rPr lang="en-US" sz="1000">
                <a:latin typeface="Arial" charset="0"/>
              </a:rPr>
              <a:t>19</a:t>
            </a:r>
          </a:p>
        </p:txBody>
      </p:sp>
      <p:sp>
        <p:nvSpPr>
          <p:cNvPr id="278549" name="Rectangle 21"/>
          <p:cNvSpPr>
            <a:spLocks noChangeArrowheads="1"/>
          </p:cNvSpPr>
          <p:nvPr/>
        </p:nvSpPr>
        <p:spPr bwMode="auto">
          <a:xfrm>
            <a:off x="1676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r>
              <a:rPr lang="en-US" sz="1000">
                <a:latin typeface="Arial" charset="0"/>
              </a:rPr>
              <a:t>20</a:t>
            </a:r>
            <a:endParaRPr lang="en-US" sz="1000" baseline="30000">
              <a:latin typeface="Arial" charset="0"/>
            </a:endParaRPr>
          </a:p>
        </p:txBody>
      </p:sp>
      <p:sp>
        <p:nvSpPr>
          <p:cNvPr id="278550" name="Rectangle 22"/>
          <p:cNvSpPr>
            <a:spLocks noChangeArrowheads="1"/>
          </p:cNvSpPr>
          <p:nvPr/>
        </p:nvSpPr>
        <p:spPr bwMode="auto">
          <a:xfrm>
            <a:off x="2057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r>
              <a:rPr lang="en-US" sz="1000">
                <a:latin typeface="Arial" charset="0"/>
              </a:rPr>
              <a:t>21</a:t>
            </a:r>
            <a:endParaRPr lang="en-US" sz="1000" baseline="30000">
              <a:latin typeface="Arial" charset="0"/>
            </a:endParaRPr>
          </a:p>
        </p:txBody>
      </p:sp>
      <p:sp>
        <p:nvSpPr>
          <p:cNvPr id="278551" name="Rectangle 23"/>
          <p:cNvSpPr>
            <a:spLocks noChangeArrowheads="1"/>
          </p:cNvSpPr>
          <p:nvPr/>
        </p:nvSpPr>
        <p:spPr bwMode="auto">
          <a:xfrm>
            <a:off x="2438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78552" name="Rectangle 24"/>
          <p:cNvSpPr>
            <a:spLocks noChangeArrowheads="1"/>
          </p:cNvSpPr>
          <p:nvPr/>
        </p:nvSpPr>
        <p:spPr bwMode="auto">
          <a:xfrm>
            <a:off x="2819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r>
              <a:rPr lang="en-US" sz="1000">
                <a:latin typeface="Arial" charset="0"/>
              </a:rPr>
              <a:t>23</a:t>
            </a:r>
            <a:endParaRPr lang="en-US" sz="1000" baseline="30000">
              <a:latin typeface="Arial" charset="0"/>
            </a:endParaRPr>
          </a:p>
        </p:txBody>
      </p:sp>
      <p:sp>
        <p:nvSpPr>
          <p:cNvPr id="278553" name="Rectangle 25"/>
          <p:cNvSpPr>
            <a:spLocks noChangeArrowheads="1"/>
          </p:cNvSpPr>
          <p:nvPr/>
        </p:nvSpPr>
        <p:spPr bwMode="auto">
          <a:xfrm>
            <a:off x="3200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r>
              <a:rPr lang="en-US" sz="1000">
                <a:latin typeface="Arial" charset="0"/>
              </a:rPr>
              <a:t>24</a:t>
            </a:r>
            <a:endParaRPr lang="en-US" sz="1000" baseline="30000">
              <a:latin typeface="Arial" charset="0"/>
            </a:endParaRPr>
          </a:p>
        </p:txBody>
      </p:sp>
      <p:sp>
        <p:nvSpPr>
          <p:cNvPr id="278554" name="Rectangle 26"/>
          <p:cNvSpPr>
            <a:spLocks noChangeArrowheads="1"/>
          </p:cNvSpPr>
          <p:nvPr/>
        </p:nvSpPr>
        <p:spPr bwMode="auto">
          <a:xfrm>
            <a:off x="3581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r>
              <a:rPr lang="en-US" sz="1000">
                <a:latin typeface="Arial" charset="0"/>
              </a:rPr>
              <a:t>25</a:t>
            </a:r>
            <a:endParaRPr lang="en-US" sz="1000" baseline="30000">
              <a:latin typeface="Arial" charset="0"/>
            </a:endParaRPr>
          </a:p>
        </p:txBody>
      </p:sp>
      <p:sp>
        <p:nvSpPr>
          <p:cNvPr id="278555" name="Rectangle 27"/>
          <p:cNvSpPr>
            <a:spLocks noChangeArrowheads="1"/>
          </p:cNvSpPr>
          <p:nvPr/>
        </p:nvSpPr>
        <p:spPr bwMode="auto">
          <a:xfrm>
            <a:off x="3962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Fe</a:t>
            </a:r>
            <a:endParaRPr lang="en-US" sz="1000">
              <a:latin typeface="Arial" charset="0"/>
            </a:endParaRPr>
          </a:p>
          <a:p>
            <a:pPr algn="ctr"/>
            <a:endParaRPr lang="en-US" sz="1000">
              <a:latin typeface="Arial" charset="0"/>
            </a:endParaRPr>
          </a:p>
          <a:p>
            <a:pPr algn="ctr"/>
            <a:r>
              <a:rPr lang="en-US" sz="1000">
                <a:latin typeface="Arial" charset="0"/>
              </a:rPr>
              <a:t>26</a:t>
            </a:r>
            <a:endParaRPr lang="en-US" sz="1000" baseline="30000">
              <a:latin typeface="Arial" charset="0"/>
            </a:endParaRPr>
          </a:p>
        </p:txBody>
      </p:sp>
      <p:sp>
        <p:nvSpPr>
          <p:cNvPr id="278556" name="Rectangle 28"/>
          <p:cNvSpPr>
            <a:spLocks noChangeArrowheads="1"/>
          </p:cNvSpPr>
          <p:nvPr/>
        </p:nvSpPr>
        <p:spPr bwMode="auto">
          <a:xfrm>
            <a:off x="4343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r>
              <a:rPr lang="en-US" sz="1000">
                <a:latin typeface="Arial" charset="0"/>
              </a:rPr>
              <a:t>27</a:t>
            </a:r>
            <a:endParaRPr lang="en-US" sz="1000" baseline="30000">
              <a:latin typeface="Arial" charset="0"/>
            </a:endParaRPr>
          </a:p>
        </p:txBody>
      </p:sp>
      <p:sp>
        <p:nvSpPr>
          <p:cNvPr id="278557" name="Rectangle 29"/>
          <p:cNvSpPr>
            <a:spLocks noChangeArrowheads="1"/>
          </p:cNvSpPr>
          <p:nvPr/>
        </p:nvSpPr>
        <p:spPr bwMode="auto">
          <a:xfrm>
            <a:off x="4724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r>
              <a:rPr lang="en-US" sz="1000">
                <a:latin typeface="Arial" charset="0"/>
              </a:rPr>
              <a:t>28</a:t>
            </a:r>
            <a:endParaRPr lang="en-US" sz="1000" baseline="30000">
              <a:latin typeface="Arial" charset="0"/>
            </a:endParaRPr>
          </a:p>
        </p:txBody>
      </p:sp>
      <p:sp>
        <p:nvSpPr>
          <p:cNvPr id="278558" name="Rectangle 30"/>
          <p:cNvSpPr>
            <a:spLocks noChangeArrowheads="1"/>
          </p:cNvSpPr>
          <p:nvPr/>
        </p:nvSpPr>
        <p:spPr bwMode="auto">
          <a:xfrm>
            <a:off x="5105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r>
              <a:rPr lang="en-US" sz="1000">
                <a:latin typeface="Arial" charset="0"/>
              </a:rPr>
              <a:t>29</a:t>
            </a:r>
            <a:endParaRPr lang="en-US" sz="1000" baseline="30000">
              <a:latin typeface="Arial" charset="0"/>
            </a:endParaRPr>
          </a:p>
        </p:txBody>
      </p:sp>
      <p:sp>
        <p:nvSpPr>
          <p:cNvPr id="278559" name="Rectangle 31"/>
          <p:cNvSpPr>
            <a:spLocks noChangeArrowheads="1"/>
          </p:cNvSpPr>
          <p:nvPr/>
        </p:nvSpPr>
        <p:spPr bwMode="auto">
          <a:xfrm>
            <a:off x="5486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r>
              <a:rPr lang="en-US" sz="1000">
                <a:latin typeface="Arial" charset="0"/>
              </a:rPr>
              <a:t>30</a:t>
            </a:r>
            <a:endParaRPr lang="en-US" sz="1000" baseline="30000">
              <a:latin typeface="Arial" charset="0"/>
            </a:endParaRPr>
          </a:p>
        </p:txBody>
      </p:sp>
      <p:sp>
        <p:nvSpPr>
          <p:cNvPr id="278560" name="Rectangle 32"/>
          <p:cNvSpPr>
            <a:spLocks noChangeArrowheads="1"/>
          </p:cNvSpPr>
          <p:nvPr/>
        </p:nvSpPr>
        <p:spPr bwMode="auto">
          <a:xfrm>
            <a:off x="5867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r>
              <a:rPr lang="en-US" sz="1000">
                <a:latin typeface="Arial" charset="0"/>
              </a:rPr>
              <a:t>31</a:t>
            </a:r>
            <a:endParaRPr lang="en-US" sz="1000" baseline="30000">
              <a:latin typeface="Arial" charset="0"/>
            </a:endParaRPr>
          </a:p>
        </p:txBody>
      </p:sp>
      <p:sp>
        <p:nvSpPr>
          <p:cNvPr id="278561" name="Rectangle 33"/>
          <p:cNvSpPr>
            <a:spLocks noChangeArrowheads="1"/>
          </p:cNvSpPr>
          <p:nvPr/>
        </p:nvSpPr>
        <p:spPr bwMode="auto">
          <a:xfrm>
            <a:off x="6248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r>
              <a:rPr lang="en-US" sz="1000">
                <a:latin typeface="Arial" charset="0"/>
              </a:rPr>
              <a:t>32</a:t>
            </a:r>
            <a:endParaRPr lang="en-US" sz="1000" baseline="30000">
              <a:latin typeface="Arial" charset="0"/>
            </a:endParaRPr>
          </a:p>
        </p:txBody>
      </p:sp>
      <p:sp>
        <p:nvSpPr>
          <p:cNvPr id="278562" name="Rectangle 34"/>
          <p:cNvSpPr>
            <a:spLocks noChangeArrowheads="1"/>
          </p:cNvSpPr>
          <p:nvPr/>
        </p:nvSpPr>
        <p:spPr bwMode="auto">
          <a:xfrm>
            <a:off x="6629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r>
              <a:rPr lang="en-US" sz="1000">
                <a:latin typeface="Arial" charset="0"/>
              </a:rPr>
              <a:t>33</a:t>
            </a:r>
            <a:endParaRPr lang="en-US" sz="1000" baseline="30000">
              <a:latin typeface="Arial" charset="0"/>
            </a:endParaRPr>
          </a:p>
        </p:txBody>
      </p:sp>
      <p:sp>
        <p:nvSpPr>
          <p:cNvPr id="278563" name="Rectangle 35"/>
          <p:cNvSpPr>
            <a:spLocks noChangeArrowheads="1"/>
          </p:cNvSpPr>
          <p:nvPr/>
        </p:nvSpPr>
        <p:spPr bwMode="auto">
          <a:xfrm>
            <a:off x="7010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r>
              <a:rPr lang="en-US" sz="1000">
                <a:latin typeface="Arial" charset="0"/>
              </a:rPr>
              <a:t>34</a:t>
            </a:r>
            <a:endParaRPr lang="en-US" sz="1000" baseline="30000">
              <a:latin typeface="Arial" charset="0"/>
            </a:endParaRPr>
          </a:p>
        </p:txBody>
      </p:sp>
      <p:sp>
        <p:nvSpPr>
          <p:cNvPr id="278564" name="Rectangle 36"/>
          <p:cNvSpPr>
            <a:spLocks noChangeArrowheads="1"/>
          </p:cNvSpPr>
          <p:nvPr/>
        </p:nvSpPr>
        <p:spPr bwMode="auto">
          <a:xfrm>
            <a:off x="7391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r>
              <a:rPr lang="en-US" sz="1000">
                <a:latin typeface="Arial" charset="0"/>
              </a:rPr>
              <a:t>35</a:t>
            </a:r>
            <a:endParaRPr lang="en-US" sz="1000" baseline="30000">
              <a:latin typeface="Arial" charset="0"/>
            </a:endParaRPr>
          </a:p>
        </p:txBody>
      </p:sp>
      <p:sp>
        <p:nvSpPr>
          <p:cNvPr id="278565" name="Rectangle 37"/>
          <p:cNvSpPr>
            <a:spLocks noChangeArrowheads="1"/>
          </p:cNvSpPr>
          <p:nvPr/>
        </p:nvSpPr>
        <p:spPr bwMode="auto">
          <a:xfrm>
            <a:off x="7772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Kr</a:t>
            </a:r>
            <a:endParaRPr lang="en-US" sz="1000">
              <a:latin typeface="Arial" charset="0"/>
            </a:endParaRPr>
          </a:p>
          <a:p>
            <a:pPr algn="ctr"/>
            <a:endParaRPr lang="en-US" sz="1000">
              <a:latin typeface="Arial" charset="0"/>
            </a:endParaRPr>
          </a:p>
          <a:p>
            <a:pPr algn="ctr"/>
            <a:r>
              <a:rPr lang="en-US" sz="1000">
                <a:latin typeface="Arial" charset="0"/>
              </a:rPr>
              <a:t>36</a:t>
            </a:r>
            <a:endParaRPr lang="en-US" sz="1000" baseline="30000">
              <a:latin typeface="Arial" charset="0"/>
            </a:endParaRPr>
          </a:p>
        </p:txBody>
      </p:sp>
      <p:sp>
        <p:nvSpPr>
          <p:cNvPr id="278566" name="Rectangle 38"/>
          <p:cNvSpPr>
            <a:spLocks noChangeArrowheads="1"/>
          </p:cNvSpPr>
          <p:nvPr/>
        </p:nvSpPr>
        <p:spPr bwMode="auto">
          <a:xfrm>
            <a:off x="1295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r>
              <a:rPr lang="en-US" sz="1000">
                <a:latin typeface="Arial" charset="0"/>
              </a:rPr>
              <a:t>37</a:t>
            </a:r>
            <a:endParaRPr lang="en-US" sz="1000" baseline="30000">
              <a:latin typeface="Arial" charset="0"/>
            </a:endParaRPr>
          </a:p>
        </p:txBody>
      </p:sp>
      <p:sp>
        <p:nvSpPr>
          <p:cNvPr id="278567" name="Rectangle 39"/>
          <p:cNvSpPr>
            <a:spLocks noChangeArrowheads="1"/>
          </p:cNvSpPr>
          <p:nvPr/>
        </p:nvSpPr>
        <p:spPr bwMode="auto">
          <a:xfrm>
            <a:off x="1676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r>
              <a:rPr lang="en-US" sz="1000">
                <a:latin typeface="Arial" charset="0"/>
              </a:rPr>
              <a:t>38</a:t>
            </a:r>
            <a:endParaRPr lang="en-US" sz="1000" baseline="30000">
              <a:latin typeface="Arial" charset="0"/>
            </a:endParaRPr>
          </a:p>
        </p:txBody>
      </p:sp>
      <p:sp>
        <p:nvSpPr>
          <p:cNvPr id="278568" name="Rectangle 40"/>
          <p:cNvSpPr>
            <a:spLocks noChangeArrowheads="1"/>
          </p:cNvSpPr>
          <p:nvPr/>
        </p:nvSpPr>
        <p:spPr bwMode="auto">
          <a:xfrm>
            <a:off x="2057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r>
              <a:rPr lang="en-US" sz="1000">
                <a:latin typeface="Arial" charset="0"/>
              </a:rPr>
              <a:t>39</a:t>
            </a:r>
            <a:endParaRPr lang="en-US" sz="1000" baseline="30000">
              <a:latin typeface="Arial" charset="0"/>
            </a:endParaRPr>
          </a:p>
        </p:txBody>
      </p:sp>
      <p:sp>
        <p:nvSpPr>
          <p:cNvPr id="278569" name="Rectangle 41"/>
          <p:cNvSpPr>
            <a:spLocks noChangeArrowheads="1"/>
          </p:cNvSpPr>
          <p:nvPr/>
        </p:nvSpPr>
        <p:spPr bwMode="auto">
          <a:xfrm>
            <a:off x="2438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r>
              <a:rPr lang="en-US" sz="1000">
                <a:latin typeface="Arial" charset="0"/>
              </a:rPr>
              <a:t>40</a:t>
            </a:r>
            <a:endParaRPr lang="en-US" sz="1000" baseline="30000">
              <a:latin typeface="Arial" charset="0"/>
            </a:endParaRPr>
          </a:p>
        </p:txBody>
      </p:sp>
      <p:sp>
        <p:nvSpPr>
          <p:cNvPr id="278570" name="Rectangle 42"/>
          <p:cNvSpPr>
            <a:spLocks noChangeArrowheads="1"/>
          </p:cNvSpPr>
          <p:nvPr/>
        </p:nvSpPr>
        <p:spPr bwMode="auto">
          <a:xfrm>
            <a:off x="2819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r>
              <a:rPr lang="en-US" sz="1000">
                <a:latin typeface="Arial" charset="0"/>
              </a:rPr>
              <a:t>41</a:t>
            </a:r>
            <a:endParaRPr lang="en-US" sz="1000" baseline="30000">
              <a:latin typeface="Arial" charset="0"/>
            </a:endParaRPr>
          </a:p>
        </p:txBody>
      </p:sp>
      <p:sp>
        <p:nvSpPr>
          <p:cNvPr id="278571" name="Rectangle 43"/>
          <p:cNvSpPr>
            <a:spLocks noChangeArrowheads="1"/>
          </p:cNvSpPr>
          <p:nvPr/>
        </p:nvSpPr>
        <p:spPr bwMode="auto">
          <a:xfrm>
            <a:off x="3200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r>
              <a:rPr lang="en-US" sz="1000">
                <a:latin typeface="Arial" charset="0"/>
              </a:rPr>
              <a:t>42</a:t>
            </a:r>
            <a:endParaRPr lang="en-US" sz="1000" baseline="30000">
              <a:latin typeface="Arial" charset="0"/>
            </a:endParaRPr>
          </a:p>
        </p:txBody>
      </p:sp>
      <p:sp>
        <p:nvSpPr>
          <p:cNvPr id="278572" name="Rectangle 44"/>
          <p:cNvSpPr>
            <a:spLocks noChangeArrowheads="1"/>
          </p:cNvSpPr>
          <p:nvPr/>
        </p:nvSpPr>
        <p:spPr bwMode="auto">
          <a:xfrm>
            <a:off x="3581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r>
              <a:rPr lang="en-US" sz="1000">
                <a:latin typeface="Arial" charset="0"/>
              </a:rPr>
              <a:t>43</a:t>
            </a:r>
            <a:endParaRPr lang="en-US" sz="1000" baseline="30000">
              <a:latin typeface="Arial" charset="0"/>
            </a:endParaRPr>
          </a:p>
        </p:txBody>
      </p:sp>
      <p:sp>
        <p:nvSpPr>
          <p:cNvPr id="278573" name="Rectangle 45"/>
          <p:cNvSpPr>
            <a:spLocks noChangeArrowheads="1"/>
          </p:cNvSpPr>
          <p:nvPr/>
        </p:nvSpPr>
        <p:spPr bwMode="auto">
          <a:xfrm>
            <a:off x="3962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r>
              <a:rPr lang="en-US" sz="1000">
                <a:latin typeface="Arial" charset="0"/>
              </a:rPr>
              <a:t>44</a:t>
            </a:r>
            <a:endParaRPr lang="en-US" sz="1000" baseline="30000">
              <a:latin typeface="Arial" charset="0"/>
            </a:endParaRPr>
          </a:p>
        </p:txBody>
      </p:sp>
      <p:sp>
        <p:nvSpPr>
          <p:cNvPr id="278574" name="Rectangle 46"/>
          <p:cNvSpPr>
            <a:spLocks noChangeArrowheads="1"/>
          </p:cNvSpPr>
          <p:nvPr/>
        </p:nvSpPr>
        <p:spPr bwMode="auto">
          <a:xfrm>
            <a:off x="4343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r>
              <a:rPr lang="en-US" sz="1000">
                <a:latin typeface="Arial" charset="0"/>
              </a:rPr>
              <a:t>45</a:t>
            </a:r>
            <a:endParaRPr lang="en-US" sz="1000" baseline="30000">
              <a:latin typeface="Arial" charset="0"/>
            </a:endParaRPr>
          </a:p>
        </p:txBody>
      </p:sp>
      <p:sp>
        <p:nvSpPr>
          <p:cNvPr id="278575" name="Rectangle 47"/>
          <p:cNvSpPr>
            <a:spLocks noChangeArrowheads="1"/>
          </p:cNvSpPr>
          <p:nvPr/>
        </p:nvSpPr>
        <p:spPr bwMode="auto">
          <a:xfrm>
            <a:off x="4724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r>
              <a:rPr lang="en-US" sz="1000">
                <a:latin typeface="Arial" charset="0"/>
              </a:rPr>
              <a:t>46</a:t>
            </a:r>
            <a:endParaRPr lang="en-US" sz="1000" baseline="30000">
              <a:latin typeface="Arial" charset="0"/>
            </a:endParaRPr>
          </a:p>
        </p:txBody>
      </p:sp>
      <p:sp>
        <p:nvSpPr>
          <p:cNvPr id="278576" name="Rectangle 48"/>
          <p:cNvSpPr>
            <a:spLocks noChangeArrowheads="1"/>
          </p:cNvSpPr>
          <p:nvPr/>
        </p:nvSpPr>
        <p:spPr bwMode="auto">
          <a:xfrm>
            <a:off x="5105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r>
              <a:rPr lang="en-US" sz="1000">
                <a:latin typeface="Arial" charset="0"/>
              </a:rPr>
              <a:t>47</a:t>
            </a:r>
            <a:endParaRPr lang="en-US" sz="1000" baseline="30000">
              <a:latin typeface="Arial" charset="0"/>
            </a:endParaRPr>
          </a:p>
        </p:txBody>
      </p:sp>
      <p:sp>
        <p:nvSpPr>
          <p:cNvPr id="278577" name="Rectangle 49"/>
          <p:cNvSpPr>
            <a:spLocks noChangeArrowheads="1"/>
          </p:cNvSpPr>
          <p:nvPr/>
        </p:nvSpPr>
        <p:spPr bwMode="auto">
          <a:xfrm>
            <a:off x="5486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r>
              <a:rPr lang="en-US" sz="1000">
                <a:latin typeface="Arial" charset="0"/>
              </a:rPr>
              <a:t>48</a:t>
            </a:r>
            <a:endParaRPr lang="en-US" sz="1000" baseline="30000">
              <a:latin typeface="Arial" charset="0"/>
            </a:endParaRPr>
          </a:p>
        </p:txBody>
      </p:sp>
      <p:sp>
        <p:nvSpPr>
          <p:cNvPr id="278578" name="Rectangle 50"/>
          <p:cNvSpPr>
            <a:spLocks noChangeArrowheads="1"/>
          </p:cNvSpPr>
          <p:nvPr/>
        </p:nvSpPr>
        <p:spPr bwMode="auto">
          <a:xfrm>
            <a:off x="5867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r>
              <a:rPr lang="en-US" sz="1000">
                <a:latin typeface="Arial" charset="0"/>
              </a:rPr>
              <a:t>49</a:t>
            </a:r>
            <a:endParaRPr lang="en-US" sz="1000" baseline="30000">
              <a:latin typeface="Arial" charset="0"/>
            </a:endParaRPr>
          </a:p>
        </p:txBody>
      </p:sp>
      <p:sp>
        <p:nvSpPr>
          <p:cNvPr id="278579" name="Rectangle 51"/>
          <p:cNvSpPr>
            <a:spLocks noChangeArrowheads="1"/>
          </p:cNvSpPr>
          <p:nvPr/>
        </p:nvSpPr>
        <p:spPr bwMode="auto">
          <a:xfrm>
            <a:off x="6248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r>
              <a:rPr lang="en-US" sz="1000">
                <a:latin typeface="Arial" charset="0"/>
              </a:rPr>
              <a:t>50</a:t>
            </a:r>
            <a:endParaRPr lang="en-US" sz="1000" baseline="30000">
              <a:latin typeface="Arial" charset="0"/>
            </a:endParaRPr>
          </a:p>
        </p:txBody>
      </p:sp>
      <p:sp>
        <p:nvSpPr>
          <p:cNvPr id="278580" name="Rectangle 52"/>
          <p:cNvSpPr>
            <a:spLocks noChangeArrowheads="1"/>
          </p:cNvSpPr>
          <p:nvPr/>
        </p:nvSpPr>
        <p:spPr bwMode="auto">
          <a:xfrm>
            <a:off x="6629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r>
              <a:rPr lang="en-US" sz="1000">
                <a:latin typeface="Arial" charset="0"/>
              </a:rPr>
              <a:t>51</a:t>
            </a:r>
            <a:endParaRPr lang="en-US" sz="1000" baseline="30000">
              <a:latin typeface="Arial" charset="0"/>
            </a:endParaRPr>
          </a:p>
        </p:txBody>
      </p:sp>
      <p:sp>
        <p:nvSpPr>
          <p:cNvPr id="278581" name="Rectangle 53"/>
          <p:cNvSpPr>
            <a:spLocks noChangeArrowheads="1"/>
          </p:cNvSpPr>
          <p:nvPr/>
        </p:nvSpPr>
        <p:spPr bwMode="auto">
          <a:xfrm>
            <a:off x="7010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r>
              <a:rPr lang="en-US" sz="1000">
                <a:latin typeface="Arial" charset="0"/>
              </a:rPr>
              <a:t>52</a:t>
            </a:r>
            <a:endParaRPr lang="en-US" sz="1000" baseline="30000">
              <a:latin typeface="Arial" charset="0"/>
            </a:endParaRPr>
          </a:p>
        </p:txBody>
      </p:sp>
      <p:sp>
        <p:nvSpPr>
          <p:cNvPr id="278582" name="Rectangle 54"/>
          <p:cNvSpPr>
            <a:spLocks noChangeArrowheads="1"/>
          </p:cNvSpPr>
          <p:nvPr/>
        </p:nvSpPr>
        <p:spPr bwMode="auto">
          <a:xfrm>
            <a:off x="7391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r>
              <a:rPr lang="en-US" sz="1000">
                <a:latin typeface="Arial" charset="0"/>
              </a:rPr>
              <a:t>53</a:t>
            </a:r>
            <a:endParaRPr lang="en-US" sz="1000" baseline="30000">
              <a:latin typeface="Arial" charset="0"/>
            </a:endParaRPr>
          </a:p>
        </p:txBody>
      </p:sp>
      <p:sp>
        <p:nvSpPr>
          <p:cNvPr id="278583" name="Rectangle 55"/>
          <p:cNvSpPr>
            <a:spLocks noChangeArrowheads="1"/>
          </p:cNvSpPr>
          <p:nvPr/>
        </p:nvSpPr>
        <p:spPr bwMode="auto">
          <a:xfrm>
            <a:off x="7772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Xe</a:t>
            </a:r>
            <a:endParaRPr lang="en-US" sz="1000">
              <a:latin typeface="Arial" charset="0"/>
            </a:endParaRPr>
          </a:p>
          <a:p>
            <a:pPr algn="ctr"/>
            <a:endParaRPr lang="en-US" sz="1000">
              <a:latin typeface="Arial" charset="0"/>
            </a:endParaRPr>
          </a:p>
          <a:p>
            <a:pPr algn="ctr"/>
            <a:r>
              <a:rPr lang="en-US" sz="1000">
                <a:latin typeface="Arial" charset="0"/>
              </a:rPr>
              <a:t>54</a:t>
            </a:r>
            <a:endParaRPr lang="en-US" sz="1000" baseline="30000">
              <a:latin typeface="Arial" charset="0"/>
            </a:endParaRPr>
          </a:p>
        </p:txBody>
      </p:sp>
      <p:sp>
        <p:nvSpPr>
          <p:cNvPr id="278584" name="Rectangle 56"/>
          <p:cNvSpPr>
            <a:spLocks noChangeArrowheads="1"/>
          </p:cNvSpPr>
          <p:nvPr/>
        </p:nvSpPr>
        <p:spPr bwMode="auto">
          <a:xfrm>
            <a:off x="1295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r>
              <a:rPr lang="en-US" sz="1000">
                <a:latin typeface="Arial" charset="0"/>
              </a:rPr>
              <a:t>55</a:t>
            </a:r>
            <a:endParaRPr lang="en-US" sz="1000" baseline="30000">
              <a:latin typeface="Arial" charset="0"/>
            </a:endParaRPr>
          </a:p>
        </p:txBody>
      </p:sp>
      <p:sp>
        <p:nvSpPr>
          <p:cNvPr id="278585" name="Rectangle 57"/>
          <p:cNvSpPr>
            <a:spLocks noChangeArrowheads="1"/>
          </p:cNvSpPr>
          <p:nvPr/>
        </p:nvSpPr>
        <p:spPr bwMode="auto">
          <a:xfrm>
            <a:off x="1676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r>
              <a:rPr lang="en-US" sz="1000">
                <a:latin typeface="Arial" charset="0"/>
              </a:rPr>
              <a:t>56</a:t>
            </a:r>
            <a:endParaRPr lang="en-US" sz="1000" baseline="30000">
              <a:latin typeface="Arial" charset="0"/>
            </a:endParaRPr>
          </a:p>
        </p:txBody>
      </p:sp>
      <p:sp>
        <p:nvSpPr>
          <p:cNvPr id="278586" name="Rectangle 58"/>
          <p:cNvSpPr>
            <a:spLocks noChangeArrowheads="1"/>
          </p:cNvSpPr>
          <p:nvPr/>
        </p:nvSpPr>
        <p:spPr bwMode="auto">
          <a:xfrm>
            <a:off x="2057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78587" name="Rectangle 59"/>
          <p:cNvSpPr>
            <a:spLocks noChangeArrowheads="1"/>
          </p:cNvSpPr>
          <p:nvPr/>
        </p:nvSpPr>
        <p:spPr bwMode="auto">
          <a:xfrm>
            <a:off x="2438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r>
              <a:rPr lang="en-US" sz="1000">
                <a:latin typeface="Arial" charset="0"/>
              </a:rPr>
              <a:t>72</a:t>
            </a:r>
            <a:endParaRPr lang="en-US" sz="1000" baseline="30000">
              <a:latin typeface="Arial" charset="0"/>
            </a:endParaRPr>
          </a:p>
        </p:txBody>
      </p:sp>
      <p:sp>
        <p:nvSpPr>
          <p:cNvPr id="278588" name="Rectangle 60"/>
          <p:cNvSpPr>
            <a:spLocks noChangeArrowheads="1"/>
          </p:cNvSpPr>
          <p:nvPr/>
        </p:nvSpPr>
        <p:spPr bwMode="auto">
          <a:xfrm>
            <a:off x="2819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r>
              <a:rPr lang="en-US" sz="1000">
                <a:latin typeface="Arial" charset="0"/>
              </a:rPr>
              <a:t>73</a:t>
            </a:r>
            <a:endParaRPr lang="en-US" sz="1000" baseline="30000">
              <a:latin typeface="Arial" charset="0"/>
            </a:endParaRPr>
          </a:p>
        </p:txBody>
      </p:sp>
      <p:sp>
        <p:nvSpPr>
          <p:cNvPr id="278589" name="Rectangle 61"/>
          <p:cNvSpPr>
            <a:spLocks noChangeArrowheads="1"/>
          </p:cNvSpPr>
          <p:nvPr/>
        </p:nvSpPr>
        <p:spPr bwMode="auto">
          <a:xfrm>
            <a:off x="3200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r>
              <a:rPr lang="en-US" sz="1000">
                <a:latin typeface="Arial" charset="0"/>
              </a:rPr>
              <a:t>74</a:t>
            </a:r>
            <a:endParaRPr lang="en-US" sz="1000" baseline="30000">
              <a:latin typeface="Arial" charset="0"/>
            </a:endParaRPr>
          </a:p>
        </p:txBody>
      </p:sp>
      <p:sp>
        <p:nvSpPr>
          <p:cNvPr id="278590" name="Rectangle 62"/>
          <p:cNvSpPr>
            <a:spLocks noChangeArrowheads="1"/>
          </p:cNvSpPr>
          <p:nvPr/>
        </p:nvSpPr>
        <p:spPr bwMode="auto">
          <a:xfrm>
            <a:off x="3581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r>
              <a:rPr lang="en-US" sz="1000">
                <a:latin typeface="Arial" charset="0"/>
              </a:rPr>
              <a:t>75</a:t>
            </a:r>
            <a:endParaRPr lang="en-US" sz="1000" baseline="30000">
              <a:latin typeface="Arial" charset="0"/>
            </a:endParaRPr>
          </a:p>
        </p:txBody>
      </p:sp>
      <p:sp>
        <p:nvSpPr>
          <p:cNvPr id="278591" name="Rectangle 63"/>
          <p:cNvSpPr>
            <a:spLocks noChangeArrowheads="1"/>
          </p:cNvSpPr>
          <p:nvPr/>
        </p:nvSpPr>
        <p:spPr bwMode="auto">
          <a:xfrm>
            <a:off x="3962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r>
              <a:rPr lang="en-US" sz="1000">
                <a:latin typeface="Arial" charset="0"/>
              </a:rPr>
              <a:t>76</a:t>
            </a:r>
            <a:endParaRPr lang="en-US" sz="1000" baseline="30000">
              <a:latin typeface="Arial" charset="0"/>
            </a:endParaRPr>
          </a:p>
        </p:txBody>
      </p:sp>
      <p:sp>
        <p:nvSpPr>
          <p:cNvPr id="278592" name="Rectangle 64"/>
          <p:cNvSpPr>
            <a:spLocks noChangeArrowheads="1"/>
          </p:cNvSpPr>
          <p:nvPr/>
        </p:nvSpPr>
        <p:spPr bwMode="auto">
          <a:xfrm>
            <a:off x="4343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r>
              <a:rPr lang="en-US" sz="1000">
                <a:latin typeface="Arial" charset="0"/>
              </a:rPr>
              <a:t>77</a:t>
            </a:r>
            <a:endParaRPr lang="en-US" sz="1000" baseline="30000">
              <a:latin typeface="Arial" charset="0"/>
            </a:endParaRPr>
          </a:p>
        </p:txBody>
      </p:sp>
      <p:sp>
        <p:nvSpPr>
          <p:cNvPr id="278593" name="Rectangle 65"/>
          <p:cNvSpPr>
            <a:spLocks noChangeArrowheads="1"/>
          </p:cNvSpPr>
          <p:nvPr/>
        </p:nvSpPr>
        <p:spPr bwMode="auto">
          <a:xfrm>
            <a:off x="4724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r>
              <a:rPr lang="en-US" sz="1000">
                <a:latin typeface="Arial" charset="0"/>
              </a:rPr>
              <a:t>78</a:t>
            </a:r>
            <a:endParaRPr lang="en-US" sz="1000" baseline="30000">
              <a:latin typeface="Arial" charset="0"/>
            </a:endParaRPr>
          </a:p>
        </p:txBody>
      </p:sp>
      <p:sp>
        <p:nvSpPr>
          <p:cNvPr id="278594" name="Rectangle 66"/>
          <p:cNvSpPr>
            <a:spLocks noChangeArrowheads="1"/>
          </p:cNvSpPr>
          <p:nvPr/>
        </p:nvSpPr>
        <p:spPr bwMode="auto">
          <a:xfrm>
            <a:off x="5105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r>
              <a:rPr lang="en-US" sz="1000">
                <a:latin typeface="Arial" charset="0"/>
              </a:rPr>
              <a:t>79</a:t>
            </a:r>
            <a:endParaRPr lang="en-US" sz="1000" baseline="30000">
              <a:latin typeface="Arial" charset="0"/>
            </a:endParaRPr>
          </a:p>
        </p:txBody>
      </p:sp>
      <p:sp>
        <p:nvSpPr>
          <p:cNvPr id="278595" name="Rectangle 67"/>
          <p:cNvSpPr>
            <a:spLocks noChangeArrowheads="1"/>
          </p:cNvSpPr>
          <p:nvPr/>
        </p:nvSpPr>
        <p:spPr bwMode="auto">
          <a:xfrm>
            <a:off x="5486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r>
              <a:rPr lang="en-US" sz="1000">
                <a:latin typeface="Arial" charset="0"/>
              </a:rPr>
              <a:t>80</a:t>
            </a:r>
            <a:endParaRPr lang="en-US" sz="1000" baseline="30000">
              <a:latin typeface="Arial" charset="0"/>
            </a:endParaRPr>
          </a:p>
        </p:txBody>
      </p:sp>
      <p:sp>
        <p:nvSpPr>
          <p:cNvPr id="278596" name="Rectangle 68"/>
          <p:cNvSpPr>
            <a:spLocks noChangeArrowheads="1"/>
          </p:cNvSpPr>
          <p:nvPr/>
        </p:nvSpPr>
        <p:spPr bwMode="auto">
          <a:xfrm>
            <a:off x="5867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r>
              <a:rPr lang="en-US" sz="1000">
                <a:latin typeface="Arial" charset="0"/>
              </a:rPr>
              <a:t>81</a:t>
            </a:r>
            <a:endParaRPr lang="en-US" sz="1000" baseline="30000">
              <a:latin typeface="Arial" charset="0"/>
            </a:endParaRPr>
          </a:p>
        </p:txBody>
      </p:sp>
      <p:sp>
        <p:nvSpPr>
          <p:cNvPr id="278597" name="Rectangle 69"/>
          <p:cNvSpPr>
            <a:spLocks noChangeArrowheads="1"/>
          </p:cNvSpPr>
          <p:nvPr/>
        </p:nvSpPr>
        <p:spPr bwMode="auto">
          <a:xfrm>
            <a:off x="6248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r>
              <a:rPr lang="en-US" sz="1000">
                <a:latin typeface="Arial" charset="0"/>
              </a:rPr>
              <a:t>82</a:t>
            </a:r>
            <a:endParaRPr lang="en-US" sz="1000" baseline="30000">
              <a:latin typeface="Arial" charset="0"/>
            </a:endParaRPr>
          </a:p>
        </p:txBody>
      </p:sp>
      <p:sp>
        <p:nvSpPr>
          <p:cNvPr id="278598" name="Rectangle 70"/>
          <p:cNvSpPr>
            <a:spLocks noChangeArrowheads="1"/>
          </p:cNvSpPr>
          <p:nvPr/>
        </p:nvSpPr>
        <p:spPr bwMode="auto">
          <a:xfrm>
            <a:off x="6629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r>
              <a:rPr lang="en-US" sz="1000">
                <a:latin typeface="Arial" charset="0"/>
              </a:rPr>
              <a:t>83</a:t>
            </a:r>
            <a:endParaRPr lang="en-US" sz="1000" baseline="30000">
              <a:latin typeface="Arial" charset="0"/>
            </a:endParaRPr>
          </a:p>
        </p:txBody>
      </p:sp>
      <p:sp>
        <p:nvSpPr>
          <p:cNvPr id="278599" name="Rectangle 71"/>
          <p:cNvSpPr>
            <a:spLocks noChangeArrowheads="1"/>
          </p:cNvSpPr>
          <p:nvPr/>
        </p:nvSpPr>
        <p:spPr bwMode="auto">
          <a:xfrm>
            <a:off x="7010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r>
              <a:rPr lang="en-US" sz="1000">
                <a:latin typeface="Arial" charset="0"/>
              </a:rPr>
              <a:t>84</a:t>
            </a:r>
            <a:endParaRPr lang="en-US" sz="1000" baseline="30000">
              <a:latin typeface="Arial" charset="0"/>
            </a:endParaRPr>
          </a:p>
        </p:txBody>
      </p:sp>
      <p:sp>
        <p:nvSpPr>
          <p:cNvPr id="278600" name="Rectangle 72"/>
          <p:cNvSpPr>
            <a:spLocks noChangeArrowheads="1"/>
          </p:cNvSpPr>
          <p:nvPr/>
        </p:nvSpPr>
        <p:spPr bwMode="auto">
          <a:xfrm>
            <a:off x="7391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r>
              <a:rPr lang="en-US" sz="1000">
                <a:latin typeface="Arial" charset="0"/>
              </a:rPr>
              <a:t>85</a:t>
            </a:r>
            <a:endParaRPr lang="en-US" sz="1000" baseline="30000">
              <a:latin typeface="Arial" charset="0"/>
            </a:endParaRPr>
          </a:p>
        </p:txBody>
      </p:sp>
      <p:sp>
        <p:nvSpPr>
          <p:cNvPr id="278601" name="Rectangle 73"/>
          <p:cNvSpPr>
            <a:spLocks noChangeArrowheads="1"/>
          </p:cNvSpPr>
          <p:nvPr/>
        </p:nvSpPr>
        <p:spPr bwMode="auto">
          <a:xfrm>
            <a:off x="7772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Rn</a:t>
            </a:r>
            <a:endParaRPr lang="en-US" sz="1000">
              <a:latin typeface="Arial" charset="0"/>
            </a:endParaRPr>
          </a:p>
          <a:p>
            <a:pPr algn="ctr"/>
            <a:endParaRPr lang="en-US" sz="1000">
              <a:latin typeface="Arial" charset="0"/>
            </a:endParaRPr>
          </a:p>
          <a:p>
            <a:pPr algn="ctr"/>
            <a:r>
              <a:rPr lang="en-US" sz="1000">
                <a:latin typeface="Arial" charset="0"/>
              </a:rPr>
              <a:t>86</a:t>
            </a:r>
            <a:endParaRPr lang="en-US" sz="1000" baseline="30000">
              <a:latin typeface="Arial" charset="0"/>
            </a:endParaRPr>
          </a:p>
        </p:txBody>
      </p:sp>
      <p:sp>
        <p:nvSpPr>
          <p:cNvPr id="278602" name="Rectangle 74"/>
          <p:cNvSpPr>
            <a:spLocks noChangeArrowheads="1"/>
          </p:cNvSpPr>
          <p:nvPr/>
        </p:nvSpPr>
        <p:spPr bwMode="auto">
          <a:xfrm>
            <a:off x="1295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Fr</a:t>
            </a:r>
            <a:endParaRPr lang="en-US" sz="1000">
              <a:latin typeface="Arial" charset="0"/>
            </a:endParaRPr>
          </a:p>
          <a:p>
            <a:pPr algn="ctr"/>
            <a:endParaRPr lang="en-US" sz="1000">
              <a:latin typeface="Arial" charset="0"/>
            </a:endParaRPr>
          </a:p>
          <a:p>
            <a:pPr algn="ctr"/>
            <a:r>
              <a:rPr lang="en-US" sz="1000">
                <a:latin typeface="Arial" charset="0"/>
              </a:rPr>
              <a:t>87</a:t>
            </a:r>
            <a:endParaRPr lang="en-US" sz="1000" baseline="30000">
              <a:latin typeface="Arial" charset="0"/>
            </a:endParaRPr>
          </a:p>
        </p:txBody>
      </p:sp>
      <p:sp>
        <p:nvSpPr>
          <p:cNvPr id="278603" name="Rectangle 75"/>
          <p:cNvSpPr>
            <a:spLocks noChangeArrowheads="1"/>
          </p:cNvSpPr>
          <p:nvPr/>
        </p:nvSpPr>
        <p:spPr bwMode="auto">
          <a:xfrm>
            <a:off x="1676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Ra</a:t>
            </a:r>
            <a:endParaRPr lang="en-US" sz="1000">
              <a:latin typeface="Arial" charset="0"/>
            </a:endParaRPr>
          </a:p>
          <a:p>
            <a:pPr algn="ctr"/>
            <a:endParaRPr lang="en-US" sz="1000">
              <a:latin typeface="Arial" charset="0"/>
            </a:endParaRPr>
          </a:p>
          <a:p>
            <a:pPr algn="ctr"/>
            <a:r>
              <a:rPr lang="en-US" sz="1000">
                <a:latin typeface="Arial" charset="0"/>
              </a:rPr>
              <a:t>88</a:t>
            </a:r>
            <a:endParaRPr lang="en-US" sz="1000" baseline="30000">
              <a:latin typeface="Arial" charset="0"/>
            </a:endParaRPr>
          </a:p>
        </p:txBody>
      </p:sp>
      <p:sp>
        <p:nvSpPr>
          <p:cNvPr id="278604" name="Rectangle 76"/>
          <p:cNvSpPr>
            <a:spLocks noChangeArrowheads="1"/>
          </p:cNvSpPr>
          <p:nvPr/>
        </p:nvSpPr>
        <p:spPr bwMode="auto">
          <a:xfrm>
            <a:off x="2057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78605" name="Rectangle 77"/>
          <p:cNvSpPr>
            <a:spLocks noChangeArrowheads="1"/>
          </p:cNvSpPr>
          <p:nvPr/>
        </p:nvSpPr>
        <p:spPr bwMode="auto">
          <a:xfrm>
            <a:off x="2438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Rf</a:t>
            </a:r>
            <a:endParaRPr lang="en-US" sz="1000">
              <a:latin typeface="Arial" charset="0"/>
            </a:endParaRPr>
          </a:p>
          <a:p>
            <a:pPr algn="ctr"/>
            <a:endParaRPr lang="en-US" sz="1000">
              <a:latin typeface="Arial" charset="0"/>
            </a:endParaRPr>
          </a:p>
          <a:p>
            <a:pPr algn="ctr"/>
            <a:r>
              <a:rPr lang="en-US" sz="1000">
                <a:latin typeface="Arial" charset="0"/>
              </a:rPr>
              <a:t>104</a:t>
            </a:r>
            <a:endParaRPr lang="en-US" sz="1000" baseline="30000">
              <a:latin typeface="Arial" charset="0"/>
            </a:endParaRPr>
          </a:p>
        </p:txBody>
      </p:sp>
      <p:sp>
        <p:nvSpPr>
          <p:cNvPr id="278606" name="Rectangle 78"/>
          <p:cNvSpPr>
            <a:spLocks noChangeArrowheads="1"/>
          </p:cNvSpPr>
          <p:nvPr/>
        </p:nvSpPr>
        <p:spPr bwMode="auto">
          <a:xfrm>
            <a:off x="2819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Db</a:t>
            </a:r>
            <a:endParaRPr lang="en-US" sz="1000">
              <a:latin typeface="Arial" charset="0"/>
            </a:endParaRPr>
          </a:p>
          <a:p>
            <a:pPr algn="ctr"/>
            <a:endParaRPr lang="en-US" sz="1000">
              <a:latin typeface="Arial" charset="0"/>
            </a:endParaRPr>
          </a:p>
          <a:p>
            <a:pPr algn="ctr"/>
            <a:r>
              <a:rPr lang="en-US" sz="1000">
                <a:latin typeface="Arial" charset="0"/>
              </a:rPr>
              <a:t>105</a:t>
            </a:r>
            <a:endParaRPr lang="en-US" sz="1000" baseline="30000">
              <a:latin typeface="Arial" charset="0"/>
            </a:endParaRPr>
          </a:p>
        </p:txBody>
      </p:sp>
      <p:sp>
        <p:nvSpPr>
          <p:cNvPr id="278607" name="Rectangle 79"/>
          <p:cNvSpPr>
            <a:spLocks noChangeArrowheads="1"/>
          </p:cNvSpPr>
          <p:nvPr/>
        </p:nvSpPr>
        <p:spPr bwMode="auto">
          <a:xfrm>
            <a:off x="3200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Sg</a:t>
            </a:r>
            <a:endParaRPr lang="en-US" sz="1000">
              <a:latin typeface="Arial" charset="0"/>
            </a:endParaRPr>
          </a:p>
          <a:p>
            <a:pPr algn="ctr"/>
            <a:endParaRPr lang="en-US" sz="1000">
              <a:latin typeface="Arial" charset="0"/>
            </a:endParaRPr>
          </a:p>
          <a:p>
            <a:pPr algn="ctr"/>
            <a:r>
              <a:rPr lang="en-US" sz="1000">
                <a:latin typeface="Arial" charset="0"/>
              </a:rPr>
              <a:t>106</a:t>
            </a:r>
            <a:endParaRPr lang="en-US" sz="1000" baseline="30000">
              <a:latin typeface="Arial" charset="0"/>
            </a:endParaRPr>
          </a:p>
        </p:txBody>
      </p:sp>
      <p:sp>
        <p:nvSpPr>
          <p:cNvPr id="278608" name="Rectangle 80"/>
          <p:cNvSpPr>
            <a:spLocks noChangeArrowheads="1"/>
          </p:cNvSpPr>
          <p:nvPr/>
        </p:nvSpPr>
        <p:spPr bwMode="auto">
          <a:xfrm>
            <a:off x="3581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Bh</a:t>
            </a:r>
            <a:endParaRPr lang="en-US" sz="1000">
              <a:latin typeface="Arial" charset="0"/>
            </a:endParaRPr>
          </a:p>
          <a:p>
            <a:pPr algn="ctr"/>
            <a:endParaRPr lang="en-US" sz="1000">
              <a:latin typeface="Arial" charset="0"/>
            </a:endParaRPr>
          </a:p>
          <a:p>
            <a:pPr algn="ctr"/>
            <a:r>
              <a:rPr lang="en-US" sz="1000">
                <a:latin typeface="Arial" charset="0"/>
              </a:rPr>
              <a:t>107</a:t>
            </a:r>
            <a:endParaRPr lang="en-US" sz="1000" baseline="30000">
              <a:latin typeface="Arial" charset="0"/>
            </a:endParaRPr>
          </a:p>
        </p:txBody>
      </p:sp>
      <p:sp>
        <p:nvSpPr>
          <p:cNvPr id="278609" name="Rectangle 81"/>
          <p:cNvSpPr>
            <a:spLocks noChangeArrowheads="1"/>
          </p:cNvSpPr>
          <p:nvPr/>
        </p:nvSpPr>
        <p:spPr bwMode="auto">
          <a:xfrm>
            <a:off x="3962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Hs</a:t>
            </a:r>
            <a:endParaRPr lang="en-US" sz="1000">
              <a:latin typeface="Arial" charset="0"/>
            </a:endParaRPr>
          </a:p>
          <a:p>
            <a:pPr algn="ctr"/>
            <a:endParaRPr lang="en-US" sz="1000">
              <a:latin typeface="Arial" charset="0"/>
            </a:endParaRPr>
          </a:p>
          <a:p>
            <a:pPr algn="ctr"/>
            <a:r>
              <a:rPr lang="en-US" sz="1000">
                <a:latin typeface="Arial" charset="0"/>
              </a:rPr>
              <a:t>108</a:t>
            </a:r>
            <a:endParaRPr lang="en-US" sz="1000" baseline="30000">
              <a:latin typeface="Arial" charset="0"/>
            </a:endParaRPr>
          </a:p>
        </p:txBody>
      </p:sp>
      <p:sp>
        <p:nvSpPr>
          <p:cNvPr id="278610" name="Rectangle 82"/>
          <p:cNvSpPr>
            <a:spLocks noChangeArrowheads="1"/>
          </p:cNvSpPr>
          <p:nvPr/>
        </p:nvSpPr>
        <p:spPr bwMode="auto">
          <a:xfrm>
            <a:off x="4343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Mt</a:t>
            </a:r>
            <a:endParaRPr lang="en-US" sz="1000">
              <a:latin typeface="Arial" charset="0"/>
            </a:endParaRPr>
          </a:p>
          <a:p>
            <a:pPr algn="ctr"/>
            <a:endParaRPr lang="en-US" sz="1000">
              <a:latin typeface="Arial" charset="0"/>
            </a:endParaRPr>
          </a:p>
          <a:p>
            <a:pPr algn="ctr"/>
            <a:r>
              <a:rPr lang="en-US" sz="1000">
                <a:latin typeface="Arial" charset="0"/>
              </a:rPr>
              <a:t>109</a:t>
            </a:r>
            <a:endParaRPr lang="en-US" sz="1000" baseline="30000">
              <a:latin typeface="Arial" charset="0"/>
            </a:endParaRPr>
          </a:p>
        </p:txBody>
      </p:sp>
      <p:sp>
        <p:nvSpPr>
          <p:cNvPr id="278611" name="Rectangle 83"/>
          <p:cNvSpPr>
            <a:spLocks noChangeArrowheads="1"/>
          </p:cNvSpPr>
          <p:nvPr/>
        </p:nvSpPr>
        <p:spPr bwMode="auto">
          <a:xfrm>
            <a:off x="1676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12</a:t>
            </a:r>
            <a:endParaRPr lang="en-US" sz="1000" baseline="30000">
              <a:latin typeface="Arial" charset="0"/>
            </a:endParaRPr>
          </a:p>
        </p:txBody>
      </p:sp>
      <p:sp>
        <p:nvSpPr>
          <p:cNvPr id="278612" name="Rectangle 84"/>
          <p:cNvSpPr>
            <a:spLocks noChangeArrowheads="1"/>
          </p:cNvSpPr>
          <p:nvPr/>
        </p:nvSpPr>
        <p:spPr bwMode="auto">
          <a:xfrm>
            <a:off x="2819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Ce</a:t>
            </a:r>
            <a:endParaRPr lang="en-US" sz="1000">
              <a:latin typeface="Arial" charset="0"/>
            </a:endParaRPr>
          </a:p>
          <a:p>
            <a:pPr algn="ctr"/>
            <a:endParaRPr lang="en-US" sz="1000">
              <a:latin typeface="Arial" charset="0"/>
            </a:endParaRPr>
          </a:p>
          <a:p>
            <a:pPr algn="ctr"/>
            <a:r>
              <a:rPr lang="en-US" sz="1000">
                <a:latin typeface="Arial" charset="0"/>
              </a:rPr>
              <a:t>58</a:t>
            </a:r>
            <a:endParaRPr lang="en-US" sz="1000" baseline="30000">
              <a:latin typeface="Arial" charset="0"/>
            </a:endParaRPr>
          </a:p>
        </p:txBody>
      </p:sp>
      <p:sp>
        <p:nvSpPr>
          <p:cNvPr id="278613" name="Rectangle 85"/>
          <p:cNvSpPr>
            <a:spLocks noChangeArrowheads="1"/>
          </p:cNvSpPr>
          <p:nvPr/>
        </p:nvSpPr>
        <p:spPr bwMode="auto">
          <a:xfrm>
            <a:off x="3200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Pr</a:t>
            </a:r>
            <a:endParaRPr lang="en-US" sz="1000">
              <a:latin typeface="Arial" charset="0"/>
            </a:endParaRPr>
          </a:p>
          <a:p>
            <a:pPr algn="ctr"/>
            <a:endParaRPr lang="en-US" sz="1000">
              <a:latin typeface="Arial" charset="0"/>
            </a:endParaRPr>
          </a:p>
          <a:p>
            <a:pPr algn="ctr"/>
            <a:r>
              <a:rPr lang="en-US" sz="1000">
                <a:latin typeface="Arial" charset="0"/>
              </a:rPr>
              <a:t>59</a:t>
            </a:r>
            <a:endParaRPr lang="en-US" sz="1000" baseline="30000">
              <a:latin typeface="Arial" charset="0"/>
            </a:endParaRPr>
          </a:p>
        </p:txBody>
      </p:sp>
      <p:sp>
        <p:nvSpPr>
          <p:cNvPr id="278614" name="Rectangle 86"/>
          <p:cNvSpPr>
            <a:spLocks noChangeArrowheads="1"/>
          </p:cNvSpPr>
          <p:nvPr/>
        </p:nvSpPr>
        <p:spPr bwMode="auto">
          <a:xfrm>
            <a:off x="3581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Nd</a:t>
            </a:r>
            <a:endParaRPr lang="en-US" sz="1000">
              <a:latin typeface="Arial" charset="0"/>
            </a:endParaRPr>
          </a:p>
          <a:p>
            <a:pPr algn="ctr"/>
            <a:endParaRPr lang="en-US" sz="1000">
              <a:latin typeface="Arial" charset="0"/>
            </a:endParaRPr>
          </a:p>
          <a:p>
            <a:pPr algn="ctr"/>
            <a:r>
              <a:rPr lang="en-US" sz="1000">
                <a:latin typeface="Arial" charset="0"/>
              </a:rPr>
              <a:t>60</a:t>
            </a:r>
            <a:endParaRPr lang="en-US" sz="1000" baseline="30000">
              <a:latin typeface="Arial" charset="0"/>
            </a:endParaRPr>
          </a:p>
        </p:txBody>
      </p:sp>
      <p:sp>
        <p:nvSpPr>
          <p:cNvPr id="278615" name="Rectangle 87"/>
          <p:cNvSpPr>
            <a:spLocks noChangeArrowheads="1"/>
          </p:cNvSpPr>
          <p:nvPr/>
        </p:nvSpPr>
        <p:spPr bwMode="auto">
          <a:xfrm>
            <a:off x="3962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Pm</a:t>
            </a:r>
            <a:endParaRPr lang="en-US" sz="1000">
              <a:latin typeface="Arial" charset="0"/>
            </a:endParaRPr>
          </a:p>
          <a:p>
            <a:pPr algn="ctr"/>
            <a:endParaRPr lang="en-US" sz="1000">
              <a:latin typeface="Arial" charset="0"/>
            </a:endParaRPr>
          </a:p>
          <a:p>
            <a:pPr algn="ctr"/>
            <a:r>
              <a:rPr lang="en-US" sz="1000">
                <a:latin typeface="Arial" charset="0"/>
              </a:rPr>
              <a:t>61</a:t>
            </a:r>
            <a:endParaRPr lang="en-US" sz="1000" baseline="30000">
              <a:latin typeface="Arial" charset="0"/>
            </a:endParaRPr>
          </a:p>
        </p:txBody>
      </p:sp>
      <p:sp>
        <p:nvSpPr>
          <p:cNvPr id="278616" name="Rectangle 88"/>
          <p:cNvSpPr>
            <a:spLocks noChangeArrowheads="1"/>
          </p:cNvSpPr>
          <p:nvPr/>
        </p:nvSpPr>
        <p:spPr bwMode="auto">
          <a:xfrm>
            <a:off x="4343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Sm</a:t>
            </a:r>
            <a:endParaRPr lang="en-US" sz="1000">
              <a:latin typeface="Arial" charset="0"/>
            </a:endParaRPr>
          </a:p>
          <a:p>
            <a:pPr algn="ctr"/>
            <a:endParaRPr lang="en-US" sz="1000">
              <a:latin typeface="Arial" charset="0"/>
            </a:endParaRPr>
          </a:p>
          <a:p>
            <a:pPr algn="ctr"/>
            <a:r>
              <a:rPr lang="en-US" sz="1000">
                <a:latin typeface="Arial" charset="0"/>
              </a:rPr>
              <a:t>62</a:t>
            </a:r>
            <a:endParaRPr lang="en-US" sz="1000" baseline="30000">
              <a:latin typeface="Arial" charset="0"/>
            </a:endParaRPr>
          </a:p>
        </p:txBody>
      </p:sp>
      <p:sp>
        <p:nvSpPr>
          <p:cNvPr id="278617" name="Rectangle 89"/>
          <p:cNvSpPr>
            <a:spLocks noChangeArrowheads="1"/>
          </p:cNvSpPr>
          <p:nvPr/>
        </p:nvSpPr>
        <p:spPr bwMode="auto">
          <a:xfrm>
            <a:off x="4724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Eu</a:t>
            </a:r>
            <a:endParaRPr lang="en-US" sz="1000">
              <a:latin typeface="Arial" charset="0"/>
            </a:endParaRPr>
          </a:p>
          <a:p>
            <a:pPr algn="ctr"/>
            <a:endParaRPr lang="en-US" sz="1000">
              <a:latin typeface="Arial" charset="0"/>
            </a:endParaRPr>
          </a:p>
          <a:p>
            <a:pPr algn="ctr"/>
            <a:r>
              <a:rPr lang="en-US" sz="1000">
                <a:latin typeface="Arial" charset="0"/>
              </a:rPr>
              <a:t>63</a:t>
            </a:r>
            <a:endParaRPr lang="en-US" sz="1000" baseline="30000">
              <a:latin typeface="Arial" charset="0"/>
            </a:endParaRPr>
          </a:p>
        </p:txBody>
      </p:sp>
      <p:sp>
        <p:nvSpPr>
          <p:cNvPr id="278618" name="Rectangle 90"/>
          <p:cNvSpPr>
            <a:spLocks noChangeArrowheads="1"/>
          </p:cNvSpPr>
          <p:nvPr/>
        </p:nvSpPr>
        <p:spPr bwMode="auto">
          <a:xfrm>
            <a:off x="5105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Gd</a:t>
            </a:r>
            <a:endParaRPr lang="en-US" sz="1000">
              <a:latin typeface="Arial" charset="0"/>
            </a:endParaRPr>
          </a:p>
          <a:p>
            <a:pPr algn="ctr"/>
            <a:endParaRPr lang="en-US" sz="1000">
              <a:latin typeface="Arial" charset="0"/>
            </a:endParaRPr>
          </a:p>
          <a:p>
            <a:pPr algn="ctr"/>
            <a:r>
              <a:rPr lang="en-US" sz="1000">
                <a:latin typeface="Arial" charset="0"/>
              </a:rPr>
              <a:t>64</a:t>
            </a:r>
            <a:endParaRPr lang="en-US" sz="1000" baseline="30000">
              <a:latin typeface="Arial" charset="0"/>
            </a:endParaRPr>
          </a:p>
        </p:txBody>
      </p:sp>
      <p:sp>
        <p:nvSpPr>
          <p:cNvPr id="278619" name="Rectangle 91"/>
          <p:cNvSpPr>
            <a:spLocks noChangeArrowheads="1"/>
          </p:cNvSpPr>
          <p:nvPr/>
        </p:nvSpPr>
        <p:spPr bwMode="auto">
          <a:xfrm>
            <a:off x="5486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Tb</a:t>
            </a:r>
            <a:endParaRPr lang="en-US" sz="1000">
              <a:latin typeface="Arial" charset="0"/>
            </a:endParaRPr>
          </a:p>
          <a:p>
            <a:pPr algn="ctr"/>
            <a:endParaRPr lang="en-US" sz="1000">
              <a:latin typeface="Arial" charset="0"/>
            </a:endParaRPr>
          </a:p>
          <a:p>
            <a:pPr algn="ctr"/>
            <a:r>
              <a:rPr lang="en-US" sz="1000">
                <a:latin typeface="Arial" charset="0"/>
              </a:rPr>
              <a:t>65</a:t>
            </a:r>
            <a:endParaRPr lang="en-US" sz="1000" baseline="30000">
              <a:latin typeface="Arial" charset="0"/>
            </a:endParaRPr>
          </a:p>
        </p:txBody>
      </p:sp>
      <p:sp>
        <p:nvSpPr>
          <p:cNvPr id="278620" name="Rectangle 92"/>
          <p:cNvSpPr>
            <a:spLocks noChangeArrowheads="1"/>
          </p:cNvSpPr>
          <p:nvPr/>
        </p:nvSpPr>
        <p:spPr bwMode="auto">
          <a:xfrm>
            <a:off x="5867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Dy</a:t>
            </a:r>
            <a:endParaRPr lang="en-US" sz="1000">
              <a:latin typeface="Arial" charset="0"/>
            </a:endParaRPr>
          </a:p>
          <a:p>
            <a:pPr algn="ctr"/>
            <a:endParaRPr lang="en-US" sz="1000">
              <a:latin typeface="Arial" charset="0"/>
            </a:endParaRPr>
          </a:p>
          <a:p>
            <a:pPr algn="ctr"/>
            <a:r>
              <a:rPr lang="en-US" sz="1000">
                <a:latin typeface="Arial" charset="0"/>
              </a:rPr>
              <a:t>66</a:t>
            </a:r>
            <a:endParaRPr lang="en-US" sz="1000" baseline="30000">
              <a:latin typeface="Arial" charset="0"/>
            </a:endParaRPr>
          </a:p>
        </p:txBody>
      </p:sp>
      <p:sp>
        <p:nvSpPr>
          <p:cNvPr id="278621" name="Rectangle 93"/>
          <p:cNvSpPr>
            <a:spLocks noChangeArrowheads="1"/>
          </p:cNvSpPr>
          <p:nvPr/>
        </p:nvSpPr>
        <p:spPr bwMode="auto">
          <a:xfrm>
            <a:off x="6248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Ho</a:t>
            </a:r>
            <a:endParaRPr lang="en-US" sz="1000">
              <a:latin typeface="Arial" charset="0"/>
            </a:endParaRPr>
          </a:p>
          <a:p>
            <a:pPr algn="ctr"/>
            <a:endParaRPr lang="en-US" sz="1000">
              <a:latin typeface="Arial" charset="0"/>
            </a:endParaRPr>
          </a:p>
          <a:p>
            <a:pPr algn="ctr"/>
            <a:r>
              <a:rPr lang="en-US" sz="1000">
                <a:latin typeface="Arial" charset="0"/>
              </a:rPr>
              <a:t>67</a:t>
            </a:r>
            <a:endParaRPr lang="en-US" sz="1000" baseline="30000">
              <a:latin typeface="Arial" charset="0"/>
            </a:endParaRPr>
          </a:p>
        </p:txBody>
      </p:sp>
      <p:sp>
        <p:nvSpPr>
          <p:cNvPr id="278622" name="Rectangle 94"/>
          <p:cNvSpPr>
            <a:spLocks noChangeArrowheads="1"/>
          </p:cNvSpPr>
          <p:nvPr/>
        </p:nvSpPr>
        <p:spPr bwMode="auto">
          <a:xfrm>
            <a:off x="6629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Er</a:t>
            </a:r>
            <a:endParaRPr lang="en-US" sz="1000">
              <a:latin typeface="Arial" charset="0"/>
            </a:endParaRPr>
          </a:p>
          <a:p>
            <a:pPr algn="ctr"/>
            <a:endParaRPr lang="en-US" sz="1000">
              <a:latin typeface="Arial" charset="0"/>
            </a:endParaRPr>
          </a:p>
          <a:p>
            <a:pPr algn="ctr"/>
            <a:r>
              <a:rPr lang="en-US" sz="1000">
                <a:latin typeface="Arial" charset="0"/>
              </a:rPr>
              <a:t>68</a:t>
            </a:r>
            <a:endParaRPr lang="en-US" sz="1000" baseline="30000">
              <a:latin typeface="Arial" charset="0"/>
            </a:endParaRPr>
          </a:p>
        </p:txBody>
      </p:sp>
      <p:sp>
        <p:nvSpPr>
          <p:cNvPr id="278623" name="Rectangle 95"/>
          <p:cNvSpPr>
            <a:spLocks noChangeArrowheads="1"/>
          </p:cNvSpPr>
          <p:nvPr/>
        </p:nvSpPr>
        <p:spPr bwMode="auto">
          <a:xfrm>
            <a:off x="7010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Tm</a:t>
            </a:r>
            <a:endParaRPr lang="en-US" sz="1000">
              <a:latin typeface="Arial" charset="0"/>
            </a:endParaRPr>
          </a:p>
          <a:p>
            <a:pPr algn="ctr"/>
            <a:endParaRPr lang="en-US" sz="1000">
              <a:latin typeface="Arial" charset="0"/>
            </a:endParaRPr>
          </a:p>
          <a:p>
            <a:pPr algn="ctr"/>
            <a:r>
              <a:rPr lang="en-US" sz="1000">
                <a:latin typeface="Arial" charset="0"/>
              </a:rPr>
              <a:t>69</a:t>
            </a:r>
            <a:endParaRPr lang="en-US" sz="1000" baseline="30000">
              <a:latin typeface="Arial" charset="0"/>
            </a:endParaRPr>
          </a:p>
        </p:txBody>
      </p:sp>
      <p:sp>
        <p:nvSpPr>
          <p:cNvPr id="278624" name="Rectangle 96"/>
          <p:cNvSpPr>
            <a:spLocks noChangeArrowheads="1"/>
          </p:cNvSpPr>
          <p:nvPr/>
        </p:nvSpPr>
        <p:spPr bwMode="auto">
          <a:xfrm>
            <a:off x="7391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Yb</a:t>
            </a:r>
            <a:endParaRPr lang="en-US" sz="1000">
              <a:latin typeface="Arial" charset="0"/>
            </a:endParaRPr>
          </a:p>
          <a:p>
            <a:pPr algn="ctr"/>
            <a:endParaRPr lang="en-US" sz="1000">
              <a:latin typeface="Arial" charset="0"/>
            </a:endParaRPr>
          </a:p>
          <a:p>
            <a:pPr algn="ctr"/>
            <a:r>
              <a:rPr lang="en-US" sz="1000">
                <a:latin typeface="Arial" charset="0"/>
              </a:rPr>
              <a:t>70</a:t>
            </a:r>
            <a:endParaRPr lang="en-US" sz="1000" baseline="30000">
              <a:latin typeface="Arial" charset="0"/>
            </a:endParaRPr>
          </a:p>
        </p:txBody>
      </p:sp>
      <p:sp>
        <p:nvSpPr>
          <p:cNvPr id="278625" name="Rectangle 97"/>
          <p:cNvSpPr>
            <a:spLocks noChangeArrowheads="1"/>
          </p:cNvSpPr>
          <p:nvPr/>
        </p:nvSpPr>
        <p:spPr bwMode="auto">
          <a:xfrm>
            <a:off x="7772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Lu</a:t>
            </a:r>
            <a:endParaRPr lang="en-US" sz="1000">
              <a:latin typeface="Arial" charset="0"/>
            </a:endParaRPr>
          </a:p>
          <a:p>
            <a:pPr algn="ctr"/>
            <a:endParaRPr lang="en-US" sz="1000">
              <a:latin typeface="Arial" charset="0"/>
            </a:endParaRPr>
          </a:p>
          <a:p>
            <a:pPr algn="ctr"/>
            <a:r>
              <a:rPr lang="en-US" sz="1000">
                <a:latin typeface="Arial" charset="0"/>
              </a:rPr>
              <a:t>71</a:t>
            </a:r>
            <a:endParaRPr lang="en-US" sz="1000" baseline="30000">
              <a:latin typeface="Arial" charset="0"/>
            </a:endParaRPr>
          </a:p>
        </p:txBody>
      </p:sp>
      <p:sp>
        <p:nvSpPr>
          <p:cNvPr id="278626" name="Rectangle 98"/>
          <p:cNvSpPr>
            <a:spLocks noChangeArrowheads="1"/>
          </p:cNvSpPr>
          <p:nvPr/>
        </p:nvSpPr>
        <p:spPr bwMode="auto">
          <a:xfrm>
            <a:off x="2819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Th</a:t>
            </a:r>
            <a:endParaRPr lang="en-US" sz="1000">
              <a:latin typeface="Arial" charset="0"/>
            </a:endParaRPr>
          </a:p>
          <a:p>
            <a:pPr algn="ctr"/>
            <a:endParaRPr lang="en-US" sz="1000">
              <a:latin typeface="Arial" charset="0"/>
            </a:endParaRPr>
          </a:p>
          <a:p>
            <a:pPr algn="ctr"/>
            <a:r>
              <a:rPr lang="en-US" sz="1000">
                <a:latin typeface="Arial" charset="0"/>
              </a:rPr>
              <a:t>90</a:t>
            </a:r>
            <a:endParaRPr lang="en-US" sz="1000" baseline="30000">
              <a:latin typeface="Arial" charset="0"/>
            </a:endParaRPr>
          </a:p>
        </p:txBody>
      </p:sp>
      <p:sp>
        <p:nvSpPr>
          <p:cNvPr id="278627" name="Rectangle 99"/>
          <p:cNvSpPr>
            <a:spLocks noChangeArrowheads="1"/>
          </p:cNvSpPr>
          <p:nvPr/>
        </p:nvSpPr>
        <p:spPr bwMode="auto">
          <a:xfrm>
            <a:off x="3200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Pa</a:t>
            </a:r>
            <a:endParaRPr lang="en-US" sz="1000">
              <a:latin typeface="Arial" charset="0"/>
            </a:endParaRPr>
          </a:p>
          <a:p>
            <a:pPr algn="ctr"/>
            <a:endParaRPr lang="en-US" sz="1000">
              <a:latin typeface="Arial" charset="0"/>
            </a:endParaRPr>
          </a:p>
          <a:p>
            <a:pPr algn="ctr"/>
            <a:r>
              <a:rPr lang="en-US" sz="1000">
                <a:latin typeface="Arial" charset="0"/>
              </a:rPr>
              <a:t>91</a:t>
            </a:r>
            <a:endParaRPr lang="en-US" sz="1000" baseline="30000">
              <a:latin typeface="Arial" charset="0"/>
            </a:endParaRPr>
          </a:p>
        </p:txBody>
      </p:sp>
      <p:sp>
        <p:nvSpPr>
          <p:cNvPr id="278628" name="Rectangle 100"/>
          <p:cNvSpPr>
            <a:spLocks noChangeArrowheads="1"/>
          </p:cNvSpPr>
          <p:nvPr/>
        </p:nvSpPr>
        <p:spPr bwMode="auto">
          <a:xfrm>
            <a:off x="3581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U</a:t>
            </a:r>
            <a:endParaRPr lang="en-US" sz="1000">
              <a:latin typeface="Arial" charset="0"/>
            </a:endParaRPr>
          </a:p>
          <a:p>
            <a:pPr algn="ctr"/>
            <a:endParaRPr lang="en-US" sz="1000">
              <a:latin typeface="Arial" charset="0"/>
            </a:endParaRPr>
          </a:p>
          <a:p>
            <a:pPr algn="ctr"/>
            <a:r>
              <a:rPr lang="en-US" sz="1000">
                <a:latin typeface="Arial" charset="0"/>
              </a:rPr>
              <a:t>92</a:t>
            </a:r>
            <a:endParaRPr lang="en-US" sz="1000" baseline="30000">
              <a:latin typeface="Arial" charset="0"/>
            </a:endParaRPr>
          </a:p>
        </p:txBody>
      </p:sp>
      <p:sp>
        <p:nvSpPr>
          <p:cNvPr id="278629" name="Rectangle 101"/>
          <p:cNvSpPr>
            <a:spLocks noChangeArrowheads="1"/>
          </p:cNvSpPr>
          <p:nvPr/>
        </p:nvSpPr>
        <p:spPr bwMode="auto">
          <a:xfrm>
            <a:off x="3962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Np</a:t>
            </a:r>
            <a:endParaRPr lang="en-US" sz="1000">
              <a:latin typeface="Arial" charset="0"/>
            </a:endParaRPr>
          </a:p>
          <a:p>
            <a:pPr algn="ctr"/>
            <a:endParaRPr lang="en-US" sz="1000">
              <a:latin typeface="Arial" charset="0"/>
            </a:endParaRPr>
          </a:p>
          <a:p>
            <a:pPr algn="ctr"/>
            <a:r>
              <a:rPr lang="en-US" sz="1000">
                <a:latin typeface="Arial" charset="0"/>
              </a:rPr>
              <a:t>93</a:t>
            </a:r>
            <a:endParaRPr lang="en-US" sz="1000" baseline="30000">
              <a:latin typeface="Arial" charset="0"/>
            </a:endParaRPr>
          </a:p>
        </p:txBody>
      </p:sp>
      <p:sp>
        <p:nvSpPr>
          <p:cNvPr id="278630" name="Rectangle 102"/>
          <p:cNvSpPr>
            <a:spLocks noChangeArrowheads="1"/>
          </p:cNvSpPr>
          <p:nvPr/>
        </p:nvSpPr>
        <p:spPr bwMode="auto">
          <a:xfrm>
            <a:off x="4343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Pu</a:t>
            </a:r>
            <a:endParaRPr lang="en-US" sz="1000">
              <a:latin typeface="Arial" charset="0"/>
            </a:endParaRPr>
          </a:p>
          <a:p>
            <a:pPr algn="ctr"/>
            <a:endParaRPr lang="en-US" sz="1000">
              <a:latin typeface="Arial" charset="0"/>
            </a:endParaRPr>
          </a:p>
          <a:p>
            <a:pPr algn="ctr"/>
            <a:r>
              <a:rPr lang="en-US" sz="1000">
                <a:latin typeface="Arial" charset="0"/>
              </a:rPr>
              <a:t>94</a:t>
            </a:r>
            <a:endParaRPr lang="en-US" sz="1000" baseline="30000">
              <a:latin typeface="Arial" charset="0"/>
            </a:endParaRPr>
          </a:p>
        </p:txBody>
      </p:sp>
      <p:sp>
        <p:nvSpPr>
          <p:cNvPr id="278631" name="Rectangle 103"/>
          <p:cNvSpPr>
            <a:spLocks noChangeArrowheads="1"/>
          </p:cNvSpPr>
          <p:nvPr/>
        </p:nvSpPr>
        <p:spPr bwMode="auto">
          <a:xfrm>
            <a:off x="4724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Am</a:t>
            </a:r>
            <a:endParaRPr lang="en-US" sz="1000">
              <a:latin typeface="Arial" charset="0"/>
            </a:endParaRPr>
          </a:p>
          <a:p>
            <a:pPr algn="ctr"/>
            <a:endParaRPr lang="en-US" sz="1000">
              <a:latin typeface="Arial" charset="0"/>
            </a:endParaRPr>
          </a:p>
          <a:p>
            <a:pPr algn="ctr"/>
            <a:r>
              <a:rPr lang="en-US" sz="1000">
                <a:latin typeface="Arial" charset="0"/>
              </a:rPr>
              <a:t>95</a:t>
            </a:r>
            <a:endParaRPr lang="en-US" sz="1000" baseline="30000">
              <a:latin typeface="Arial" charset="0"/>
            </a:endParaRPr>
          </a:p>
        </p:txBody>
      </p:sp>
      <p:sp>
        <p:nvSpPr>
          <p:cNvPr id="278632" name="Rectangle 104"/>
          <p:cNvSpPr>
            <a:spLocks noChangeArrowheads="1"/>
          </p:cNvSpPr>
          <p:nvPr/>
        </p:nvSpPr>
        <p:spPr bwMode="auto">
          <a:xfrm>
            <a:off x="5105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Cm</a:t>
            </a:r>
            <a:endParaRPr lang="en-US" sz="1000">
              <a:latin typeface="Arial" charset="0"/>
            </a:endParaRPr>
          </a:p>
          <a:p>
            <a:pPr algn="ctr"/>
            <a:endParaRPr lang="en-US" sz="1000">
              <a:latin typeface="Arial" charset="0"/>
            </a:endParaRPr>
          </a:p>
          <a:p>
            <a:pPr algn="ctr"/>
            <a:r>
              <a:rPr lang="en-US" sz="1000">
                <a:latin typeface="Arial" charset="0"/>
              </a:rPr>
              <a:t>96</a:t>
            </a:r>
            <a:endParaRPr lang="en-US" sz="1000" baseline="30000">
              <a:latin typeface="Arial" charset="0"/>
            </a:endParaRPr>
          </a:p>
        </p:txBody>
      </p:sp>
      <p:sp>
        <p:nvSpPr>
          <p:cNvPr id="278633" name="Rectangle 105"/>
          <p:cNvSpPr>
            <a:spLocks noChangeArrowheads="1"/>
          </p:cNvSpPr>
          <p:nvPr/>
        </p:nvSpPr>
        <p:spPr bwMode="auto">
          <a:xfrm>
            <a:off x="5486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Bk</a:t>
            </a:r>
            <a:endParaRPr lang="en-US" sz="1000">
              <a:latin typeface="Arial" charset="0"/>
            </a:endParaRPr>
          </a:p>
          <a:p>
            <a:pPr algn="ctr"/>
            <a:endParaRPr lang="en-US" sz="1000">
              <a:latin typeface="Arial" charset="0"/>
            </a:endParaRPr>
          </a:p>
          <a:p>
            <a:pPr algn="ctr"/>
            <a:r>
              <a:rPr lang="en-US" sz="1000">
                <a:latin typeface="Arial" charset="0"/>
              </a:rPr>
              <a:t>97</a:t>
            </a:r>
            <a:endParaRPr lang="en-US" sz="1000" baseline="30000">
              <a:latin typeface="Arial" charset="0"/>
            </a:endParaRPr>
          </a:p>
        </p:txBody>
      </p:sp>
      <p:sp>
        <p:nvSpPr>
          <p:cNvPr id="278634" name="Rectangle 106"/>
          <p:cNvSpPr>
            <a:spLocks noChangeArrowheads="1"/>
          </p:cNvSpPr>
          <p:nvPr/>
        </p:nvSpPr>
        <p:spPr bwMode="auto">
          <a:xfrm>
            <a:off x="5867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Cf</a:t>
            </a:r>
            <a:endParaRPr lang="en-US" sz="1000">
              <a:latin typeface="Arial" charset="0"/>
            </a:endParaRPr>
          </a:p>
          <a:p>
            <a:pPr algn="ctr"/>
            <a:endParaRPr lang="en-US" sz="1000">
              <a:latin typeface="Arial" charset="0"/>
            </a:endParaRPr>
          </a:p>
          <a:p>
            <a:pPr algn="ctr"/>
            <a:r>
              <a:rPr lang="en-US" sz="1000">
                <a:latin typeface="Arial" charset="0"/>
              </a:rPr>
              <a:t>98</a:t>
            </a:r>
            <a:endParaRPr lang="en-US" sz="1000" baseline="30000">
              <a:latin typeface="Arial" charset="0"/>
            </a:endParaRPr>
          </a:p>
        </p:txBody>
      </p:sp>
      <p:sp>
        <p:nvSpPr>
          <p:cNvPr id="278635" name="Rectangle 107"/>
          <p:cNvSpPr>
            <a:spLocks noChangeArrowheads="1"/>
          </p:cNvSpPr>
          <p:nvPr/>
        </p:nvSpPr>
        <p:spPr bwMode="auto">
          <a:xfrm>
            <a:off x="6248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Es</a:t>
            </a:r>
            <a:endParaRPr lang="en-US" sz="1000">
              <a:latin typeface="Arial" charset="0"/>
            </a:endParaRPr>
          </a:p>
          <a:p>
            <a:pPr algn="ctr"/>
            <a:endParaRPr lang="en-US" sz="1000">
              <a:latin typeface="Arial" charset="0"/>
            </a:endParaRPr>
          </a:p>
          <a:p>
            <a:pPr algn="ctr"/>
            <a:r>
              <a:rPr lang="en-US" sz="1000">
                <a:latin typeface="Arial" charset="0"/>
              </a:rPr>
              <a:t>99</a:t>
            </a:r>
            <a:endParaRPr lang="en-US" sz="1000" baseline="30000">
              <a:latin typeface="Arial" charset="0"/>
            </a:endParaRPr>
          </a:p>
        </p:txBody>
      </p:sp>
      <p:sp>
        <p:nvSpPr>
          <p:cNvPr id="278636" name="Rectangle 108"/>
          <p:cNvSpPr>
            <a:spLocks noChangeArrowheads="1"/>
          </p:cNvSpPr>
          <p:nvPr/>
        </p:nvSpPr>
        <p:spPr bwMode="auto">
          <a:xfrm>
            <a:off x="6629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Fm</a:t>
            </a:r>
            <a:endParaRPr lang="en-US" sz="1000">
              <a:latin typeface="Arial" charset="0"/>
            </a:endParaRPr>
          </a:p>
          <a:p>
            <a:pPr algn="ctr"/>
            <a:endParaRPr lang="en-US" sz="1000">
              <a:latin typeface="Arial" charset="0"/>
            </a:endParaRPr>
          </a:p>
          <a:p>
            <a:pPr algn="ctr"/>
            <a:r>
              <a:rPr lang="en-US" sz="1000">
                <a:latin typeface="Arial" charset="0"/>
              </a:rPr>
              <a:t>100</a:t>
            </a:r>
            <a:endParaRPr lang="en-US" sz="1000" baseline="30000">
              <a:latin typeface="Arial" charset="0"/>
            </a:endParaRPr>
          </a:p>
        </p:txBody>
      </p:sp>
      <p:sp>
        <p:nvSpPr>
          <p:cNvPr id="278637" name="Rectangle 109"/>
          <p:cNvSpPr>
            <a:spLocks noChangeArrowheads="1"/>
          </p:cNvSpPr>
          <p:nvPr/>
        </p:nvSpPr>
        <p:spPr bwMode="auto">
          <a:xfrm>
            <a:off x="7010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Md</a:t>
            </a:r>
            <a:endParaRPr lang="en-US" sz="1000">
              <a:latin typeface="Arial" charset="0"/>
            </a:endParaRPr>
          </a:p>
          <a:p>
            <a:pPr algn="ctr"/>
            <a:endParaRPr lang="en-US" sz="1000">
              <a:latin typeface="Arial" charset="0"/>
            </a:endParaRPr>
          </a:p>
          <a:p>
            <a:pPr algn="ctr"/>
            <a:r>
              <a:rPr lang="en-US" sz="1000">
                <a:latin typeface="Arial" charset="0"/>
              </a:rPr>
              <a:t>101</a:t>
            </a:r>
            <a:endParaRPr lang="en-US" sz="1000" baseline="30000">
              <a:latin typeface="Arial" charset="0"/>
            </a:endParaRPr>
          </a:p>
        </p:txBody>
      </p:sp>
      <p:sp>
        <p:nvSpPr>
          <p:cNvPr id="278638" name="Rectangle 110"/>
          <p:cNvSpPr>
            <a:spLocks noChangeArrowheads="1"/>
          </p:cNvSpPr>
          <p:nvPr/>
        </p:nvSpPr>
        <p:spPr bwMode="auto">
          <a:xfrm>
            <a:off x="7391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No</a:t>
            </a:r>
            <a:endParaRPr lang="en-US" sz="1000">
              <a:latin typeface="Arial" charset="0"/>
            </a:endParaRPr>
          </a:p>
          <a:p>
            <a:pPr algn="ctr"/>
            <a:endParaRPr lang="en-US" sz="1000">
              <a:latin typeface="Arial" charset="0"/>
            </a:endParaRPr>
          </a:p>
          <a:p>
            <a:pPr algn="ctr"/>
            <a:r>
              <a:rPr lang="en-US" sz="1000">
                <a:latin typeface="Arial" charset="0"/>
              </a:rPr>
              <a:t>102</a:t>
            </a:r>
            <a:endParaRPr lang="en-US" sz="1000" baseline="30000">
              <a:latin typeface="Arial" charset="0"/>
            </a:endParaRPr>
          </a:p>
        </p:txBody>
      </p:sp>
      <p:sp>
        <p:nvSpPr>
          <p:cNvPr id="278639" name="Rectangle 111"/>
          <p:cNvSpPr>
            <a:spLocks noChangeArrowheads="1"/>
          </p:cNvSpPr>
          <p:nvPr/>
        </p:nvSpPr>
        <p:spPr bwMode="auto">
          <a:xfrm>
            <a:off x="7772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Lr</a:t>
            </a:r>
            <a:endParaRPr lang="en-US" sz="1000">
              <a:latin typeface="Arial" charset="0"/>
            </a:endParaRPr>
          </a:p>
          <a:p>
            <a:pPr algn="ctr"/>
            <a:endParaRPr lang="en-US" sz="1000">
              <a:latin typeface="Arial" charset="0"/>
            </a:endParaRPr>
          </a:p>
          <a:p>
            <a:pPr algn="ctr"/>
            <a:r>
              <a:rPr lang="en-US" sz="1000">
                <a:latin typeface="Arial" charset="0"/>
              </a:rPr>
              <a:t>103</a:t>
            </a:r>
            <a:endParaRPr lang="en-US" sz="1000" baseline="30000">
              <a:latin typeface="Arial" charset="0"/>
            </a:endParaRPr>
          </a:p>
        </p:txBody>
      </p:sp>
      <p:sp>
        <p:nvSpPr>
          <p:cNvPr id="278640" name="Rectangle 112"/>
          <p:cNvSpPr>
            <a:spLocks noChangeArrowheads="1"/>
          </p:cNvSpPr>
          <p:nvPr/>
        </p:nvSpPr>
        <p:spPr bwMode="auto">
          <a:xfrm>
            <a:off x="2438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r>
              <a:rPr lang="en-US" sz="1000">
                <a:latin typeface="Arial" charset="0"/>
              </a:rPr>
              <a:t>57</a:t>
            </a:r>
            <a:endParaRPr lang="en-US" sz="1000" baseline="30000">
              <a:latin typeface="Arial" charset="0"/>
            </a:endParaRPr>
          </a:p>
        </p:txBody>
      </p:sp>
      <p:sp>
        <p:nvSpPr>
          <p:cNvPr id="278641" name="Rectangle 113"/>
          <p:cNvSpPr>
            <a:spLocks noChangeArrowheads="1"/>
          </p:cNvSpPr>
          <p:nvPr/>
        </p:nvSpPr>
        <p:spPr bwMode="auto">
          <a:xfrm>
            <a:off x="2438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Ac</a:t>
            </a:r>
            <a:endParaRPr lang="en-US" sz="1000">
              <a:latin typeface="Arial" charset="0"/>
            </a:endParaRPr>
          </a:p>
          <a:p>
            <a:pPr algn="ctr"/>
            <a:endParaRPr lang="en-US" sz="1000">
              <a:latin typeface="Arial" charset="0"/>
            </a:endParaRPr>
          </a:p>
          <a:p>
            <a:pPr algn="ctr"/>
            <a:r>
              <a:rPr lang="en-US" sz="1000">
                <a:latin typeface="Arial" charset="0"/>
              </a:rPr>
              <a:t>89</a:t>
            </a:r>
            <a:endParaRPr lang="en-US" sz="1000" baseline="30000">
              <a:latin typeface="Arial" charset="0"/>
            </a:endParaRPr>
          </a:p>
        </p:txBody>
      </p:sp>
      <p:sp>
        <p:nvSpPr>
          <p:cNvPr id="278642" name="Text Box 114"/>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78643" name="Text Box 115"/>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78644" name="Text Box 116"/>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78645" name="Text Box 117"/>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78646" name="Text Box 118"/>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78647" name="Text Box 119"/>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78648" name="Text Box 120"/>
          <p:cNvSpPr txBox="1">
            <a:spLocks noChangeArrowheads="1"/>
          </p:cNvSpPr>
          <p:nvPr/>
        </p:nvSpPr>
        <p:spPr bwMode="auto">
          <a:xfrm>
            <a:off x="974725" y="4757738"/>
            <a:ext cx="268288" cy="274637"/>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78649" name="Text Box 121"/>
          <p:cNvSpPr txBox="1">
            <a:spLocks noChangeArrowheads="1"/>
          </p:cNvSpPr>
          <p:nvPr/>
        </p:nvSpPr>
        <p:spPr bwMode="auto">
          <a:xfrm>
            <a:off x="2117725" y="422275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78650" name="Text Box 122"/>
          <p:cNvSpPr txBox="1">
            <a:spLocks noChangeArrowheads="1"/>
          </p:cNvSpPr>
          <p:nvPr/>
        </p:nvSpPr>
        <p:spPr bwMode="auto">
          <a:xfrm>
            <a:off x="2117725" y="475615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78651" name="Text Box 123"/>
          <p:cNvSpPr txBox="1">
            <a:spLocks noChangeArrowheads="1"/>
          </p:cNvSpPr>
          <p:nvPr/>
        </p:nvSpPr>
        <p:spPr bwMode="auto">
          <a:xfrm>
            <a:off x="2117725" y="6357938"/>
            <a:ext cx="184150" cy="274637"/>
          </a:xfrm>
          <a:prstGeom prst="rect">
            <a:avLst/>
          </a:prstGeom>
          <a:noFill/>
          <a:ln w="9525">
            <a:noFill/>
            <a:miter lim="800000"/>
            <a:headEnd/>
            <a:tailEnd/>
          </a:ln>
          <a:effectLst/>
        </p:spPr>
        <p:txBody>
          <a:bodyPr wrap="none">
            <a:spAutoFit/>
          </a:bodyPr>
          <a:lstStyle/>
          <a:p>
            <a:endParaRPr lang="en-US" sz="1200">
              <a:latin typeface="Arial" charset="0"/>
            </a:endParaRPr>
          </a:p>
        </p:txBody>
      </p:sp>
      <p:sp>
        <p:nvSpPr>
          <p:cNvPr id="278653" name="Rectangle 125"/>
          <p:cNvSpPr>
            <a:spLocks noChangeArrowheads="1"/>
          </p:cNvSpPr>
          <p:nvPr/>
        </p:nvSpPr>
        <p:spPr bwMode="auto">
          <a:xfrm rot="326420">
            <a:off x="2446338" y="787400"/>
            <a:ext cx="381000" cy="533400"/>
          </a:xfrm>
          <a:prstGeom prst="rect">
            <a:avLst/>
          </a:prstGeom>
          <a:noFill/>
          <a:ln w="9525">
            <a:solidFill>
              <a:schemeClr val="tx1"/>
            </a:solidFill>
            <a:miter lim="800000"/>
            <a:headEnd/>
            <a:tailEnd/>
          </a:ln>
          <a:effectLst/>
        </p:spPr>
        <p:txBody>
          <a:bodyPr wrap="none" anchor="ctr"/>
          <a:lstStyle/>
          <a:p>
            <a:pPr algn="ctr"/>
            <a:r>
              <a:rPr lang="en-US" sz="2000" b="1">
                <a:solidFill>
                  <a:srgbClr val="FF3300"/>
                </a:solidFill>
                <a:latin typeface="Arial" charset="0"/>
              </a:rPr>
              <a:t>N</a:t>
            </a:r>
            <a:endParaRPr lang="en-US" sz="2000">
              <a:latin typeface="Arial" charset="0"/>
            </a:endParaRPr>
          </a:p>
          <a:p>
            <a:pPr algn="ctr"/>
            <a:r>
              <a:rPr lang="en-US" sz="800">
                <a:latin typeface="Arial" charset="0"/>
              </a:rPr>
              <a:t>7</a:t>
            </a:r>
            <a:endParaRPr lang="en-US" sz="800" baseline="30000">
              <a:latin typeface="Arial" charset="0"/>
            </a:endParaRPr>
          </a:p>
        </p:txBody>
      </p:sp>
      <p:sp>
        <p:nvSpPr>
          <p:cNvPr id="278654" name="Rectangle 126"/>
          <p:cNvSpPr>
            <a:spLocks noChangeArrowheads="1"/>
          </p:cNvSpPr>
          <p:nvPr/>
        </p:nvSpPr>
        <p:spPr bwMode="auto">
          <a:xfrm rot="-389446">
            <a:off x="2892425" y="790575"/>
            <a:ext cx="381000" cy="533400"/>
          </a:xfrm>
          <a:prstGeom prst="rect">
            <a:avLst/>
          </a:prstGeom>
          <a:noFill/>
          <a:ln w="9525">
            <a:solidFill>
              <a:schemeClr val="tx1"/>
            </a:solidFill>
            <a:miter lim="800000"/>
            <a:headEnd/>
            <a:tailEnd/>
          </a:ln>
          <a:effectLst/>
        </p:spPr>
        <p:txBody>
          <a:bodyPr wrap="none" anchor="ctr"/>
          <a:lstStyle/>
          <a:p>
            <a:pPr algn="ctr"/>
            <a:r>
              <a:rPr lang="en-US" sz="2000" b="1">
                <a:solidFill>
                  <a:srgbClr val="FF3300"/>
                </a:solidFill>
                <a:latin typeface="Arial" charset="0"/>
              </a:rPr>
              <a:t>C</a:t>
            </a:r>
            <a:endParaRPr lang="en-US" sz="1000">
              <a:latin typeface="Arial" charset="0"/>
            </a:endParaRPr>
          </a:p>
          <a:p>
            <a:pPr algn="ctr"/>
            <a:r>
              <a:rPr lang="en-US" sz="800">
                <a:latin typeface="Arial" charset="0"/>
              </a:rPr>
              <a:t>6</a:t>
            </a:r>
            <a:endParaRPr lang="en-US" sz="800" baseline="30000">
              <a:latin typeface="Arial" charset="0"/>
            </a:endParaRPr>
          </a:p>
        </p:txBody>
      </p:sp>
      <p:sp>
        <p:nvSpPr>
          <p:cNvPr id="278655" name="Rectangle 127"/>
          <p:cNvSpPr>
            <a:spLocks noChangeArrowheads="1"/>
          </p:cNvSpPr>
          <p:nvPr/>
        </p:nvSpPr>
        <p:spPr bwMode="auto">
          <a:xfrm rot="316647">
            <a:off x="3346450" y="793750"/>
            <a:ext cx="381000" cy="533400"/>
          </a:xfrm>
          <a:prstGeom prst="rect">
            <a:avLst/>
          </a:prstGeom>
          <a:noFill/>
          <a:ln w="9525">
            <a:solidFill>
              <a:schemeClr val="tx1"/>
            </a:solidFill>
            <a:miter lim="800000"/>
            <a:headEnd/>
            <a:tailEnd/>
          </a:ln>
          <a:effectLst/>
        </p:spPr>
        <p:txBody>
          <a:bodyPr wrap="none" anchor="ctr"/>
          <a:lstStyle/>
          <a:p>
            <a:pPr algn="ctr"/>
            <a:r>
              <a:rPr lang="en-US" sz="2000" b="1">
                <a:solidFill>
                  <a:srgbClr val="FF3300"/>
                </a:solidFill>
                <a:latin typeface="Arial" charset="0"/>
              </a:rPr>
              <a:t>H</a:t>
            </a:r>
            <a:endParaRPr lang="en-US" sz="1000">
              <a:latin typeface="Arial" charset="0"/>
            </a:endParaRPr>
          </a:p>
          <a:p>
            <a:pPr algn="ctr"/>
            <a:r>
              <a:rPr lang="en-US" sz="800">
                <a:latin typeface="Arial" charset="0"/>
              </a:rPr>
              <a:t>1</a:t>
            </a:r>
            <a:endParaRPr lang="en-US" sz="800" baseline="30000">
              <a:latin typeface="Arial" charset="0"/>
            </a:endParaRPr>
          </a:p>
        </p:txBody>
      </p:sp>
      <p:sp>
        <p:nvSpPr>
          <p:cNvPr id="278656" name="Rectangle 128"/>
          <p:cNvSpPr>
            <a:spLocks noChangeArrowheads="1"/>
          </p:cNvSpPr>
          <p:nvPr/>
        </p:nvSpPr>
        <p:spPr bwMode="auto">
          <a:xfrm rot="-143156">
            <a:off x="3778250" y="801688"/>
            <a:ext cx="381000" cy="533400"/>
          </a:xfrm>
          <a:prstGeom prst="rect">
            <a:avLst/>
          </a:prstGeom>
          <a:noFill/>
          <a:ln w="9525">
            <a:solidFill>
              <a:schemeClr val="tx1"/>
            </a:solidFill>
            <a:miter lim="800000"/>
            <a:headEnd/>
            <a:tailEnd/>
          </a:ln>
          <a:effectLst/>
        </p:spPr>
        <p:txBody>
          <a:bodyPr wrap="none" anchor="ctr"/>
          <a:lstStyle/>
          <a:p>
            <a:pPr algn="ctr"/>
            <a:r>
              <a:rPr lang="en-US" sz="2000" b="1">
                <a:solidFill>
                  <a:srgbClr val="FF3300"/>
                </a:solidFill>
                <a:latin typeface="Arial" charset="0"/>
              </a:rPr>
              <a:t>S</a:t>
            </a:r>
            <a:endParaRPr lang="en-US" sz="1000">
              <a:latin typeface="Arial" charset="0"/>
            </a:endParaRPr>
          </a:p>
          <a:p>
            <a:pPr algn="ctr"/>
            <a:r>
              <a:rPr lang="en-US" sz="800">
                <a:latin typeface="Arial" charset="0"/>
              </a:rPr>
              <a:t>16</a:t>
            </a:r>
            <a:endParaRPr lang="en-US" sz="800" baseline="30000">
              <a:latin typeface="Arial" charset="0"/>
            </a:endParaRPr>
          </a:p>
        </p:txBody>
      </p:sp>
      <p:sp>
        <p:nvSpPr>
          <p:cNvPr id="278657" name="Rectangle 129"/>
          <p:cNvSpPr>
            <a:spLocks noChangeArrowheads="1"/>
          </p:cNvSpPr>
          <p:nvPr/>
        </p:nvSpPr>
        <p:spPr bwMode="auto">
          <a:xfrm>
            <a:off x="4475163" y="815975"/>
            <a:ext cx="381000" cy="533400"/>
          </a:xfrm>
          <a:prstGeom prst="rect">
            <a:avLst/>
          </a:prstGeom>
          <a:noFill/>
          <a:ln w="9525">
            <a:solidFill>
              <a:schemeClr val="tx1"/>
            </a:solidFill>
            <a:miter lim="800000"/>
            <a:headEnd/>
            <a:tailEnd/>
          </a:ln>
          <a:effectLst/>
        </p:spPr>
        <p:txBody>
          <a:bodyPr wrap="none" anchor="ctr"/>
          <a:lstStyle/>
          <a:p>
            <a:pPr algn="ctr"/>
            <a:r>
              <a:rPr lang="en-US" sz="2000" b="1">
                <a:latin typeface="Arial" charset="0"/>
              </a:rPr>
              <a:t>Ir</a:t>
            </a:r>
            <a:endParaRPr lang="en-US" sz="2000">
              <a:latin typeface="Arial" charset="0"/>
            </a:endParaRPr>
          </a:p>
          <a:p>
            <a:pPr algn="ctr"/>
            <a:r>
              <a:rPr lang="en-US" sz="800">
                <a:latin typeface="Arial" charset="0"/>
              </a:rPr>
              <a:t>77</a:t>
            </a:r>
            <a:endParaRPr lang="en-US" sz="800" baseline="30000">
              <a:latin typeface="Arial" charset="0"/>
            </a:endParaRPr>
          </a:p>
        </p:txBody>
      </p:sp>
      <p:sp>
        <p:nvSpPr>
          <p:cNvPr id="278658" name="Rectangle 130"/>
          <p:cNvSpPr>
            <a:spLocks noChangeArrowheads="1"/>
          </p:cNvSpPr>
          <p:nvPr/>
        </p:nvSpPr>
        <p:spPr bwMode="auto">
          <a:xfrm>
            <a:off x="4864100" y="815975"/>
            <a:ext cx="381000" cy="533400"/>
          </a:xfrm>
          <a:prstGeom prst="rect">
            <a:avLst/>
          </a:prstGeom>
          <a:noFill/>
          <a:ln w="9525">
            <a:solidFill>
              <a:schemeClr val="tx1"/>
            </a:solidFill>
            <a:miter lim="800000"/>
            <a:headEnd/>
            <a:tailEnd/>
          </a:ln>
          <a:effectLst/>
        </p:spPr>
        <p:txBody>
          <a:bodyPr wrap="none" anchor="ctr"/>
          <a:lstStyle/>
          <a:p>
            <a:pPr algn="ctr"/>
            <a:r>
              <a:rPr lang="en-US" sz="2000" b="1">
                <a:solidFill>
                  <a:srgbClr val="FF3300"/>
                </a:solidFill>
                <a:latin typeface="Arial" charset="0"/>
              </a:rPr>
              <a:t>O</a:t>
            </a:r>
            <a:endParaRPr lang="en-US" sz="2000">
              <a:solidFill>
                <a:srgbClr val="FF3300"/>
              </a:solidFill>
              <a:latin typeface="Arial" charset="0"/>
            </a:endParaRPr>
          </a:p>
          <a:p>
            <a:pPr algn="ctr"/>
            <a:r>
              <a:rPr lang="en-US" sz="800">
                <a:latin typeface="Arial" charset="0"/>
              </a:rPr>
              <a:t>8</a:t>
            </a:r>
            <a:endParaRPr lang="en-US" sz="800" baseline="30000">
              <a:latin typeface="Arial" charset="0"/>
            </a:endParaRPr>
          </a:p>
        </p:txBody>
      </p:sp>
      <p:sp>
        <p:nvSpPr>
          <p:cNvPr id="278659" name="Rectangle 131"/>
          <p:cNvSpPr>
            <a:spLocks noChangeArrowheads="1"/>
          </p:cNvSpPr>
          <p:nvPr/>
        </p:nvSpPr>
        <p:spPr bwMode="auto">
          <a:xfrm>
            <a:off x="5245100" y="815975"/>
            <a:ext cx="381000" cy="533400"/>
          </a:xfrm>
          <a:prstGeom prst="rect">
            <a:avLst/>
          </a:prstGeom>
          <a:noFill/>
          <a:ln w="9525">
            <a:solidFill>
              <a:schemeClr val="tx1"/>
            </a:solidFill>
            <a:miter lim="800000"/>
            <a:headEnd/>
            <a:tailEnd/>
          </a:ln>
          <a:effectLst/>
        </p:spPr>
        <p:txBody>
          <a:bodyPr wrap="none" anchor="ctr"/>
          <a:lstStyle/>
          <a:p>
            <a:pPr algn="ctr"/>
            <a:r>
              <a:rPr lang="en-US" sz="2000" b="1">
                <a:solidFill>
                  <a:srgbClr val="FF3300"/>
                </a:solidFill>
                <a:latin typeface="Arial" charset="0"/>
              </a:rPr>
              <a:t>N</a:t>
            </a:r>
            <a:endParaRPr lang="en-US" sz="2000">
              <a:solidFill>
                <a:srgbClr val="FF3300"/>
              </a:solidFill>
              <a:latin typeface="Arial" charset="0"/>
            </a:endParaRPr>
          </a:p>
          <a:p>
            <a:pPr algn="ctr"/>
            <a:r>
              <a:rPr lang="en-US" sz="800">
                <a:latin typeface="Arial" charset="0"/>
              </a:rPr>
              <a:t>7</a:t>
            </a:r>
            <a:endParaRPr lang="en-US" sz="800" baseline="30000">
              <a:latin typeface="Arial" charset="0"/>
            </a:endParaRPr>
          </a:p>
        </p:txBody>
      </p:sp>
      <p:sp>
        <p:nvSpPr>
          <p:cNvPr id="278660" name="Rectangle 132"/>
          <p:cNvSpPr>
            <a:spLocks noChangeArrowheads="1"/>
          </p:cNvSpPr>
          <p:nvPr/>
        </p:nvSpPr>
        <p:spPr bwMode="auto">
          <a:xfrm>
            <a:off x="5621338" y="815975"/>
            <a:ext cx="381000" cy="533400"/>
          </a:xfrm>
          <a:prstGeom prst="rect">
            <a:avLst/>
          </a:prstGeom>
          <a:noFill/>
          <a:ln w="9525">
            <a:solidFill>
              <a:schemeClr val="tx1"/>
            </a:solidFill>
            <a:miter lim="800000"/>
            <a:headEnd/>
            <a:tailEnd/>
          </a:ln>
          <a:effectLst/>
        </p:spPr>
        <p:txBody>
          <a:bodyPr wrap="none" anchor="ctr"/>
          <a:lstStyle/>
          <a:p>
            <a:pPr algn="ctr"/>
            <a:r>
              <a:rPr lang="en-US" sz="2000" b="1">
                <a:latin typeface="Arial" charset="0"/>
              </a:rPr>
              <a:t>Mn</a:t>
            </a:r>
            <a:endParaRPr lang="en-US" sz="1000">
              <a:latin typeface="Arial" charset="0"/>
            </a:endParaRPr>
          </a:p>
          <a:p>
            <a:pPr algn="ctr"/>
            <a:r>
              <a:rPr lang="en-US" sz="800">
                <a:latin typeface="Arial" charset="0"/>
              </a:rPr>
              <a:t>25</a:t>
            </a:r>
            <a:endParaRPr lang="en-US" sz="800" baseline="30000">
              <a:latin typeface="Arial" charset="0"/>
            </a:endParaRPr>
          </a:p>
        </p:txBody>
      </p:sp>
      <p:sp>
        <p:nvSpPr>
          <p:cNvPr id="278661" name="Text Box 133"/>
          <p:cNvSpPr txBox="1">
            <a:spLocks noChangeArrowheads="1"/>
          </p:cNvSpPr>
          <p:nvPr/>
        </p:nvSpPr>
        <p:spPr bwMode="auto">
          <a:xfrm>
            <a:off x="5772150" y="741363"/>
            <a:ext cx="254000" cy="244475"/>
          </a:xfrm>
          <a:prstGeom prst="rect">
            <a:avLst/>
          </a:prstGeom>
          <a:noFill/>
          <a:ln w="9525">
            <a:noFill/>
            <a:miter lim="800000"/>
            <a:headEnd/>
            <a:tailEnd/>
          </a:ln>
          <a:effectLst/>
        </p:spPr>
        <p:txBody>
          <a:bodyPr wrap="none">
            <a:spAutoFit/>
          </a:bodyPr>
          <a:lstStyle/>
          <a:p>
            <a:r>
              <a:rPr lang="en-US" sz="1000">
                <a:solidFill>
                  <a:srgbClr val="FF0000"/>
                </a:solidFill>
                <a:latin typeface="Arial" charset="0"/>
              </a:rPr>
              <a:t>e</a:t>
            </a:r>
          </a:p>
        </p:txBody>
      </p:sp>
      <p:sp>
        <p:nvSpPr>
          <p:cNvPr id="278662" name="Text Box 134"/>
          <p:cNvSpPr txBox="1">
            <a:spLocks noChangeArrowheads="1"/>
          </p:cNvSpPr>
          <p:nvPr/>
        </p:nvSpPr>
        <p:spPr bwMode="auto">
          <a:xfrm rot="16760966">
            <a:off x="5751513" y="833437"/>
            <a:ext cx="242888" cy="214313"/>
          </a:xfrm>
          <a:prstGeom prst="rect">
            <a:avLst/>
          </a:prstGeom>
          <a:noFill/>
          <a:ln w="9525">
            <a:noFill/>
            <a:miter lim="800000"/>
            <a:headEnd/>
            <a:tailEnd/>
          </a:ln>
          <a:effectLst/>
        </p:spPr>
        <p:txBody>
          <a:bodyPr wrap="none">
            <a:spAutoFit/>
          </a:bodyPr>
          <a:lstStyle/>
          <a:p>
            <a:r>
              <a:rPr lang="en-US" sz="800">
                <a:solidFill>
                  <a:schemeClr val="bg2"/>
                </a:solidFill>
                <a:latin typeface="Arial" charset="0"/>
              </a:rPr>
              <a:t>&lt;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8653"/>
                                        </p:tgtEl>
                                        <p:attrNameLst>
                                          <p:attrName>style.visibility</p:attrName>
                                        </p:attrNameLst>
                                      </p:cBhvr>
                                      <p:to>
                                        <p:strVal val="visible"/>
                                      </p:to>
                                    </p:set>
                                    <p:animEffect transition="in" filter="fade">
                                      <p:cBhvr>
                                        <p:cTn id="7" dur="2000"/>
                                        <p:tgtEl>
                                          <p:spTgt spid="278653"/>
                                        </p:tgtEl>
                                      </p:cBhvr>
                                    </p:animEffect>
                                  </p:childTnLst>
                                </p:cTn>
                              </p:par>
                              <p:par>
                                <p:cTn id="8" presetID="0" presetClass="path" presetSubtype="0" accel="50000" decel="50000" fill="hold" grpId="1" nodeType="withEffect">
                                  <p:stCondLst>
                                    <p:cond delay="0"/>
                                  </p:stCondLst>
                                  <p:childTnLst>
                                    <p:animMotion origin="layout" path="M 0 0 C 0.17865 0.01736 0.3573 0.03472 0.43334 0.06551 C 0.50938 0.09629 0.48264 0.14027 0.45591 0.18449 " pathEditMode="relative" ptsTypes="aaA">
                                      <p:cBhvr>
                                        <p:cTn id="9" dur="2000" spd="-100000" fill="hold"/>
                                        <p:tgtEl>
                                          <p:spTgt spid="278653"/>
                                        </p:tgtEl>
                                        <p:attrNameLst>
                                          <p:attrName>ppt_x</p:attrName>
                                          <p:attrName>ppt_y</p:attrName>
                                        </p:attrNameLst>
                                      </p:cBhvr>
                                    </p:animMotion>
                                  </p:childTnLst>
                                </p:cTn>
                              </p:par>
                            </p:childTnLst>
                          </p:cTn>
                        </p:par>
                        <p:par>
                          <p:cTn id="10" fill="hold">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278654"/>
                                        </p:tgtEl>
                                        <p:attrNameLst>
                                          <p:attrName>style.visibility</p:attrName>
                                        </p:attrNameLst>
                                      </p:cBhvr>
                                      <p:to>
                                        <p:strVal val="visible"/>
                                      </p:to>
                                    </p:set>
                                    <p:animEffect transition="in" filter="fade">
                                      <p:cBhvr>
                                        <p:cTn id="13" dur="2000"/>
                                        <p:tgtEl>
                                          <p:spTgt spid="278654"/>
                                        </p:tgtEl>
                                      </p:cBhvr>
                                    </p:animEffect>
                                  </p:childTnLst>
                                </p:cTn>
                              </p:par>
                              <p:par>
                                <p:cTn id="14" presetID="0" presetClass="path" presetSubtype="0" accel="50000" decel="50000" fill="hold" grpId="1" nodeType="withEffect">
                                  <p:stCondLst>
                                    <p:cond delay="0"/>
                                  </p:stCondLst>
                                  <p:childTnLst>
                                    <p:animMotion origin="layout" path="M 0 0 C 0.05452 0.06574 0.10903 0.13148 0.16962 0.16088 C 0.23021 0.19027 0.29688 0.18333 0.36372 0.17662 " pathEditMode="relative" ptsTypes="aaA">
                                      <p:cBhvr>
                                        <p:cTn id="15" dur="2000" spd="-100000" fill="hold"/>
                                        <p:tgtEl>
                                          <p:spTgt spid="278654"/>
                                        </p:tgtEl>
                                        <p:attrNameLst>
                                          <p:attrName>ppt_x</p:attrName>
                                          <p:attrName>ppt_y</p:attrName>
                                        </p:attrNameLst>
                                      </p:cBhvr>
                                    </p:animMotion>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278655"/>
                                        </p:tgtEl>
                                        <p:attrNameLst>
                                          <p:attrName>style.visibility</p:attrName>
                                        </p:attrNameLst>
                                      </p:cBhvr>
                                      <p:to>
                                        <p:strVal val="visible"/>
                                      </p:to>
                                    </p:set>
                                    <p:animEffect transition="in" filter="fade">
                                      <p:cBhvr>
                                        <p:cTn id="19" dur="2000"/>
                                        <p:tgtEl>
                                          <p:spTgt spid="278655"/>
                                        </p:tgtEl>
                                      </p:cBhvr>
                                    </p:animEffect>
                                  </p:childTnLst>
                                </p:cTn>
                              </p:par>
                              <p:par>
                                <p:cTn id="20" presetID="0" presetClass="path" presetSubtype="0" accel="50000" decel="50000" fill="hold" grpId="1" nodeType="withEffect">
                                  <p:stCondLst>
                                    <p:cond delay="0"/>
                                  </p:stCondLst>
                                  <p:childTnLst>
                                    <p:animMotion origin="layout" path="M 0 0 C -0.01702 0.04908 -0.03403 0.09815 -0.06875 0.09792 C -0.10348 0.09769 -0.18195 -0.00115 -0.20799 -0.00138 C -0.23403 -0.00162 -0.22934 0.04746 -0.22466 0.09676 " pathEditMode="relative" ptsTypes="aaaA">
                                      <p:cBhvr>
                                        <p:cTn id="21" dur="2000" spd="-100000" fill="hold"/>
                                        <p:tgtEl>
                                          <p:spTgt spid="278655"/>
                                        </p:tgtEl>
                                        <p:attrNameLst>
                                          <p:attrName>ppt_x</p:attrName>
                                          <p:attrName>ppt_y</p:attrName>
                                        </p:attrNameLst>
                                      </p:cBhvr>
                                    </p:animMotion>
                                  </p:childTnLst>
                                </p:cTn>
                              </p:par>
                            </p:childTnLst>
                          </p:cTn>
                        </p:par>
                        <p:par>
                          <p:cTn id="22" fill="hold">
                            <p:stCondLst>
                              <p:cond delay="6000"/>
                            </p:stCondLst>
                            <p:childTnLst>
                              <p:par>
                                <p:cTn id="23" presetID="10" presetClass="entr" presetSubtype="0" fill="hold" grpId="0" nodeType="afterEffect">
                                  <p:stCondLst>
                                    <p:cond delay="0"/>
                                  </p:stCondLst>
                                  <p:childTnLst>
                                    <p:set>
                                      <p:cBhvr>
                                        <p:cTn id="24" dur="1" fill="hold">
                                          <p:stCondLst>
                                            <p:cond delay="0"/>
                                          </p:stCondLst>
                                        </p:cTn>
                                        <p:tgtEl>
                                          <p:spTgt spid="278656"/>
                                        </p:tgtEl>
                                        <p:attrNameLst>
                                          <p:attrName>style.visibility</p:attrName>
                                        </p:attrNameLst>
                                      </p:cBhvr>
                                      <p:to>
                                        <p:strVal val="visible"/>
                                      </p:to>
                                    </p:set>
                                    <p:animEffect transition="in" filter="fade">
                                      <p:cBhvr>
                                        <p:cTn id="25" dur="2000"/>
                                        <p:tgtEl>
                                          <p:spTgt spid="278656"/>
                                        </p:tgtEl>
                                      </p:cBhvr>
                                    </p:animEffect>
                                  </p:childTnLst>
                                </p:cTn>
                              </p:par>
                              <p:par>
                                <p:cTn id="26" presetID="0" presetClass="path" presetSubtype="0" accel="50000" decel="50000" fill="hold" grpId="1" nodeType="withEffect">
                                  <p:stCondLst>
                                    <p:cond delay="0"/>
                                  </p:stCondLst>
                                  <p:childTnLst>
                                    <p:animMotion origin="layout" path="M 0 0 C 0.08924 -0.04606 0.17865 -0.09189 0.24028 -0.07592 C 0.30191 -0.05995 0.35105 0.04144 0.36962 0.09537 C 0.3882 0.14931 0.36997 0.19885 0.35191 0.24815 " pathEditMode="relative" ptsTypes="aaaA">
                                      <p:cBhvr>
                                        <p:cTn id="27" dur="2000" spd="-100000" fill="hold"/>
                                        <p:tgtEl>
                                          <p:spTgt spid="278656"/>
                                        </p:tgtEl>
                                        <p:attrNameLst>
                                          <p:attrName>ppt_x</p:attrName>
                                          <p:attrName>ppt_y</p:attrName>
                                        </p:attrNameLst>
                                      </p:cBhvr>
                                    </p:animMotion>
                                  </p:childTnLst>
                                </p:cTn>
                              </p:par>
                            </p:childTnLst>
                          </p:cTn>
                        </p:par>
                        <p:par>
                          <p:cTn id="28" fill="hold">
                            <p:stCondLst>
                              <p:cond delay="8000"/>
                            </p:stCondLst>
                            <p:childTnLst>
                              <p:par>
                                <p:cTn id="29" presetID="10" presetClass="entr" presetSubtype="0" fill="hold" grpId="0" nodeType="afterEffect">
                                  <p:stCondLst>
                                    <p:cond delay="0"/>
                                  </p:stCondLst>
                                  <p:childTnLst>
                                    <p:set>
                                      <p:cBhvr>
                                        <p:cTn id="30" dur="1" fill="hold">
                                          <p:stCondLst>
                                            <p:cond delay="0"/>
                                          </p:stCondLst>
                                        </p:cTn>
                                        <p:tgtEl>
                                          <p:spTgt spid="278657"/>
                                        </p:tgtEl>
                                        <p:attrNameLst>
                                          <p:attrName>style.visibility</p:attrName>
                                        </p:attrNameLst>
                                      </p:cBhvr>
                                      <p:to>
                                        <p:strVal val="visible"/>
                                      </p:to>
                                    </p:set>
                                    <p:animEffect transition="in" filter="fade">
                                      <p:cBhvr>
                                        <p:cTn id="31" dur="2000"/>
                                        <p:tgtEl>
                                          <p:spTgt spid="278657"/>
                                        </p:tgtEl>
                                      </p:cBhvr>
                                    </p:animEffect>
                                  </p:childTnLst>
                                </p:cTn>
                              </p:par>
                              <p:par>
                                <p:cTn id="32" presetID="0" presetClass="path" presetSubtype="0" accel="50000" decel="50000" fill="hold" grpId="1" nodeType="withEffect">
                                  <p:stCondLst>
                                    <p:cond delay="0"/>
                                  </p:stCondLst>
                                  <p:childTnLst>
                                    <p:animMotion origin="layout" path="M 0 0 C -0.07639 0.06458 -0.1526 0.12917 -0.15486 0.21042 C -0.15711 0.29167 -0.08541 0.38958 -0.01371 0.4875 " pathEditMode="relative" ptsTypes="aaA">
                                      <p:cBhvr>
                                        <p:cTn id="33" dur="2000" spd="-100000" fill="hold"/>
                                        <p:tgtEl>
                                          <p:spTgt spid="278657"/>
                                        </p:tgtEl>
                                        <p:attrNameLst>
                                          <p:attrName>ppt_x</p:attrName>
                                          <p:attrName>ppt_y</p:attrName>
                                        </p:attrNameLst>
                                      </p:cBhvr>
                                    </p:animMotion>
                                  </p:childTnLst>
                                </p:cTn>
                              </p:par>
                            </p:childTnLst>
                          </p:cTn>
                        </p:par>
                        <p:par>
                          <p:cTn id="34" fill="hold">
                            <p:stCondLst>
                              <p:cond delay="10000"/>
                            </p:stCondLst>
                            <p:childTnLst>
                              <p:par>
                                <p:cTn id="35" presetID="10" presetClass="entr" presetSubtype="0" fill="hold" grpId="0" nodeType="afterEffect">
                                  <p:stCondLst>
                                    <p:cond delay="0"/>
                                  </p:stCondLst>
                                  <p:childTnLst>
                                    <p:set>
                                      <p:cBhvr>
                                        <p:cTn id="36" dur="1" fill="hold">
                                          <p:stCondLst>
                                            <p:cond delay="0"/>
                                          </p:stCondLst>
                                        </p:cTn>
                                        <p:tgtEl>
                                          <p:spTgt spid="278658"/>
                                        </p:tgtEl>
                                        <p:attrNameLst>
                                          <p:attrName>style.visibility</p:attrName>
                                        </p:attrNameLst>
                                      </p:cBhvr>
                                      <p:to>
                                        <p:strVal val="visible"/>
                                      </p:to>
                                    </p:set>
                                    <p:animEffect transition="in" filter="fade">
                                      <p:cBhvr>
                                        <p:cTn id="37" dur="2000"/>
                                        <p:tgtEl>
                                          <p:spTgt spid="278658"/>
                                        </p:tgtEl>
                                      </p:cBhvr>
                                    </p:animEffect>
                                  </p:childTnLst>
                                </p:cTn>
                              </p:par>
                              <p:par>
                                <p:cTn id="38" presetID="0" presetClass="path" presetSubtype="0" accel="50000" decel="50000" fill="hold" grpId="1" nodeType="withEffect">
                                  <p:stCondLst>
                                    <p:cond delay="0"/>
                                  </p:stCondLst>
                                  <p:childTnLst>
                                    <p:animMotion origin="layout" path="M 0 0 C 0.0441 0.04468 0.08837 0.08959 0.12448 0.09792 C 0.16059 0.10625 0.19809 0.0382 0.21667 0.04954 C 0.23524 0.06088 0.23577 0.11343 0.23629 0.16598 " pathEditMode="relative" ptsTypes="aaaA">
                                      <p:cBhvr>
                                        <p:cTn id="39" dur="2000" spd="-100000" fill="hold"/>
                                        <p:tgtEl>
                                          <p:spTgt spid="278658"/>
                                        </p:tgtEl>
                                        <p:attrNameLst>
                                          <p:attrName>ppt_x</p:attrName>
                                          <p:attrName>ppt_y</p:attrName>
                                        </p:attrNameLst>
                                      </p:cBhvr>
                                    </p:animMotion>
                                  </p:childTnLst>
                                </p:cTn>
                              </p:par>
                            </p:childTnLst>
                          </p:cTn>
                        </p:par>
                        <p:par>
                          <p:cTn id="40" fill="hold">
                            <p:stCondLst>
                              <p:cond delay="12000"/>
                            </p:stCondLst>
                            <p:childTnLst>
                              <p:par>
                                <p:cTn id="41" presetID="10" presetClass="entr" presetSubtype="0" fill="hold" grpId="0" nodeType="afterEffect">
                                  <p:stCondLst>
                                    <p:cond delay="0"/>
                                  </p:stCondLst>
                                  <p:childTnLst>
                                    <p:set>
                                      <p:cBhvr>
                                        <p:cTn id="42" dur="1" fill="hold">
                                          <p:stCondLst>
                                            <p:cond delay="0"/>
                                          </p:stCondLst>
                                        </p:cTn>
                                        <p:tgtEl>
                                          <p:spTgt spid="278659"/>
                                        </p:tgtEl>
                                        <p:attrNameLst>
                                          <p:attrName>style.visibility</p:attrName>
                                        </p:attrNameLst>
                                      </p:cBhvr>
                                      <p:to>
                                        <p:strVal val="visible"/>
                                      </p:to>
                                    </p:set>
                                    <p:animEffect transition="in" filter="fade">
                                      <p:cBhvr>
                                        <p:cTn id="43" dur="2000"/>
                                        <p:tgtEl>
                                          <p:spTgt spid="278659"/>
                                        </p:tgtEl>
                                      </p:cBhvr>
                                    </p:animEffect>
                                  </p:childTnLst>
                                </p:cTn>
                              </p:par>
                              <p:par>
                                <p:cTn id="44" presetID="0" presetClass="path" presetSubtype="0" accel="50000" decel="50000" fill="hold" grpId="1" nodeType="withEffect">
                                  <p:stCondLst>
                                    <p:cond delay="0"/>
                                  </p:stCondLst>
                                  <p:childTnLst>
                                    <p:animMotion origin="layout" path="M 0 0 C -0.03247 0.05648 -0.06476 0.11296 -0.04514 0.12407 C -0.02552 0.13518 0.08437 0.05787 0.1177 0.06666 C 0.15104 0.07546 0.15295 0.12592 0.15486 0.17638 " pathEditMode="relative" ptsTypes="aaaA">
                                      <p:cBhvr>
                                        <p:cTn id="45" dur="2000" spd="-100000" fill="hold"/>
                                        <p:tgtEl>
                                          <p:spTgt spid="278659"/>
                                        </p:tgtEl>
                                        <p:attrNameLst>
                                          <p:attrName>ppt_x</p:attrName>
                                          <p:attrName>ppt_y</p:attrName>
                                        </p:attrNameLst>
                                      </p:cBhvr>
                                    </p:animMotion>
                                  </p:childTnLst>
                                </p:cTn>
                              </p:par>
                            </p:childTnLst>
                          </p:cTn>
                        </p:par>
                        <p:par>
                          <p:cTn id="46" fill="hold">
                            <p:stCondLst>
                              <p:cond delay="14000"/>
                            </p:stCondLst>
                            <p:childTnLst>
                              <p:par>
                                <p:cTn id="47" presetID="10" presetClass="entr" presetSubtype="0" fill="hold" grpId="0" nodeType="afterEffect">
                                  <p:stCondLst>
                                    <p:cond delay="0"/>
                                  </p:stCondLst>
                                  <p:childTnLst>
                                    <p:set>
                                      <p:cBhvr>
                                        <p:cTn id="48" dur="1" fill="hold">
                                          <p:stCondLst>
                                            <p:cond delay="0"/>
                                          </p:stCondLst>
                                        </p:cTn>
                                        <p:tgtEl>
                                          <p:spTgt spid="278660"/>
                                        </p:tgtEl>
                                        <p:attrNameLst>
                                          <p:attrName>style.visibility</p:attrName>
                                        </p:attrNameLst>
                                      </p:cBhvr>
                                      <p:to>
                                        <p:strVal val="visible"/>
                                      </p:to>
                                    </p:set>
                                    <p:animEffect transition="in" filter="fade">
                                      <p:cBhvr>
                                        <p:cTn id="49" dur="2000"/>
                                        <p:tgtEl>
                                          <p:spTgt spid="278660"/>
                                        </p:tgtEl>
                                      </p:cBhvr>
                                    </p:animEffect>
                                  </p:childTnLst>
                                </p:cTn>
                              </p:par>
                              <p:par>
                                <p:cTn id="50" presetID="0" presetClass="path" presetSubtype="0" accel="50000" decel="50000" fill="hold" grpId="1" nodeType="withEffect">
                                  <p:stCondLst>
                                    <p:cond delay="0"/>
                                  </p:stCondLst>
                                  <p:childTnLst>
                                    <p:animMotion origin="layout" path="M 0 0 C 0.00104 0.0625 0.00208 0.125 -0.02848 0.15834 C -0.05903 0.19167 -0.15105 0.17176 -0.18334 0.2 C -0.21563 0.22824 -0.21875 0.27824 -0.22171 0.32824 " pathEditMode="relative" ptsTypes="aaaA">
                                      <p:cBhvr>
                                        <p:cTn id="51" dur="2000" spd="-100000" fill="hold"/>
                                        <p:tgtEl>
                                          <p:spTgt spid="278660"/>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78662"/>
                                        </p:tgtEl>
                                        <p:attrNameLst>
                                          <p:attrName>style.visibility</p:attrName>
                                        </p:attrNameLst>
                                      </p:cBhvr>
                                      <p:to>
                                        <p:strVal val="visible"/>
                                      </p:to>
                                    </p:set>
                                    <p:animEffect transition="in" filter="wipe(down)">
                                      <p:cBhvr>
                                        <p:cTn id="56" dur="500"/>
                                        <p:tgtEl>
                                          <p:spTgt spid="278662"/>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78661"/>
                                        </p:tgtEl>
                                        <p:attrNameLst>
                                          <p:attrName>style.visibility</p:attrName>
                                        </p:attrNameLst>
                                      </p:cBhvr>
                                      <p:to>
                                        <p:strVal val="visible"/>
                                      </p:to>
                                    </p:set>
                                    <p:animEffect transition="in" filter="dissolve">
                                      <p:cBhvr>
                                        <p:cTn id="60" dur="500"/>
                                        <p:tgtEl>
                                          <p:spTgt spid="278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653" grpId="0" animBg="1"/>
      <p:bldP spid="278653" grpId="1" animBg="1"/>
      <p:bldP spid="278654" grpId="0" animBg="1"/>
      <p:bldP spid="278654" grpId="1" animBg="1"/>
      <p:bldP spid="278655" grpId="0" animBg="1"/>
      <p:bldP spid="278655" grpId="1" animBg="1"/>
      <p:bldP spid="278656" grpId="0" animBg="1"/>
      <p:bldP spid="278656" grpId="1" animBg="1"/>
      <p:bldP spid="278657" grpId="0" animBg="1"/>
      <p:bldP spid="278657" grpId="1" animBg="1"/>
      <p:bldP spid="278658" grpId="0" animBg="1"/>
      <p:bldP spid="278658" grpId="1" animBg="1"/>
      <p:bldP spid="278659" grpId="0" animBg="1"/>
      <p:bldP spid="278659" grpId="1" animBg="1"/>
      <p:bldP spid="278660" grpId="0" animBg="1"/>
      <p:bldP spid="278660" grpId="1" animBg="1"/>
      <p:bldP spid="278661" grpId="0"/>
      <p:bldP spid="2786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nvSpPr>
        <p:spPr bwMode="auto">
          <a:xfrm>
            <a:off x="1295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39" name="Rectangle 3"/>
          <p:cNvSpPr>
            <a:spLocks noChangeArrowheads="1"/>
          </p:cNvSpPr>
          <p:nvPr/>
        </p:nvSpPr>
        <p:spPr bwMode="auto">
          <a:xfrm>
            <a:off x="7772400" y="1447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70340" name="Rectangle 4"/>
          <p:cNvSpPr>
            <a:spLocks noChangeArrowheads="1"/>
          </p:cNvSpPr>
          <p:nvPr/>
        </p:nvSpPr>
        <p:spPr bwMode="auto">
          <a:xfrm>
            <a:off x="6248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41" name="Rectangle 5"/>
          <p:cNvSpPr>
            <a:spLocks noChangeArrowheads="1"/>
          </p:cNvSpPr>
          <p:nvPr/>
        </p:nvSpPr>
        <p:spPr bwMode="auto">
          <a:xfrm>
            <a:off x="6629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42" name="Rectangle 6"/>
          <p:cNvSpPr>
            <a:spLocks noChangeArrowheads="1"/>
          </p:cNvSpPr>
          <p:nvPr/>
        </p:nvSpPr>
        <p:spPr bwMode="auto">
          <a:xfrm>
            <a:off x="7010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43" name="Rectangle 7"/>
          <p:cNvSpPr>
            <a:spLocks noChangeArrowheads="1"/>
          </p:cNvSpPr>
          <p:nvPr/>
        </p:nvSpPr>
        <p:spPr bwMode="auto">
          <a:xfrm>
            <a:off x="7391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44" name="Rectangle 8"/>
          <p:cNvSpPr>
            <a:spLocks noChangeArrowheads="1"/>
          </p:cNvSpPr>
          <p:nvPr/>
        </p:nvSpPr>
        <p:spPr bwMode="auto">
          <a:xfrm>
            <a:off x="7772400" y="19812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70345" name="Rectangle 9"/>
          <p:cNvSpPr>
            <a:spLocks noChangeArrowheads="1"/>
          </p:cNvSpPr>
          <p:nvPr/>
        </p:nvSpPr>
        <p:spPr bwMode="auto">
          <a:xfrm>
            <a:off x="1295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46" name="Rectangle 10"/>
          <p:cNvSpPr>
            <a:spLocks noChangeArrowheads="1"/>
          </p:cNvSpPr>
          <p:nvPr/>
        </p:nvSpPr>
        <p:spPr bwMode="auto">
          <a:xfrm>
            <a:off x="5867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47" name="Rectangle 11"/>
          <p:cNvSpPr>
            <a:spLocks noChangeArrowheads="1"/>
          </p:cNvSpPr>
          <p:nvPr/>
        </p:nvSpPr>
        <p:spPr bwMode="auto">
          <a:xfrm>
            <a:off x="1676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48" name="Rectangle 12"/>
          <p:cNvSpPr>
            <a:spLocks noChangeArrowheads="1"/>
          </p:cNvSpPr>
          <p:nvPr/>
        </p:nvSpPr>
        <p:spPr bwMode="auto">
          <a:xfrm>
            <a:off x="1295400" y="1447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49" name="Rectangle 13"/>
          <p:cNvSpPr>
            <a:spLocks noChangeArrowheads="1"/>
          </p:cNvSpPr>
          <p:nvPr/>
        </p:nvSpPr>
        <p:spPr bwMode="auto">
          <a:xfrm>
            <a:off x="5867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50" name="Rectangle 14"/>
          <p:cNvSpPr>
            <a:spLocks noChangeArrowheads="1"/>
          </p:cNvSpPr>
          <p:nvPr/>
        </p:nvSpPr>
        <p:spPr bwMode="auto">
          <a:xfrm>
            <a:off x="6248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51" name="Rectangle 15"/>
          <p:cNvSpPr>
            <a:spLocks noChangeArrowheads="1"/>
          </p:cNvSpPr>
          <p:nvPr/>
        </p:nvSpPr>
        <p:spPr bwMode="auto">
          <a:xfrm>
            <a:off x="6629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52" name="Rectangle 16"/>
          <p:cNvSpPr>
            <a:spLocks noChangeArrowheads="1"/>
          </p:cNvSpPr>
          <p:nvPr/>
        </p:nvSpPr>
        <p:spPr bwMode="auto">
          <a:xfrm>
            <a:off x="7010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53" name="Rectangle 17"/>
          <p:cNvSpPr>
            <a:spLocks noChangeArrowheads="1"/>
          </p:cNvSpPr>
          <p:nvPr/>
        </p:nvSpPr>
        <p:spPr bwMode="auto">
          <a:xfrm>
            <a:off x="7391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54" name="Rectangle 18"/>
          <p:cNvSpPr>
            <a:spLocks noChangeArrowheads="1"/>
          </p:cNvSpPr>
          <p:nvPr/>
        </p:nvSpPr>
        <p:spPr bwMode="auto">
          <a:xfrm>
            <a:off x="7772400" y="25146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70355" name="Rectangle 19"/>
          <p:cNvSpPr>
            <a:spLocks noChangeArrowheads="1"/>
          </p:cNvSpPr>
          <p:nvPr/>
        </p:nvSpPr>
        <p:spPr bwMode="auto">
          <a:xfrm>
            <a:off x="1295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56" name="Rectangle 20"/>
          <p:cNvSpPr>
            <a:spLocks noChangeArrowheads="1"/>
          </p:cNvSpPr>
          <p:nvPr/>
        </p:nvSpPr>
        <p:spPr bwMode="auto">
          <a:xfrm>
            <a:off x="167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57" name="Rectangle 21"/>
          <p:cNvSpPr>
            <a:spLocks noChangeArrowheads="1"/>
          </p:cNvSpPr>
          <p:nvPr/>
        </p:nvSpPr>
        <p:spPr bwMode="auto">
          <a:xfrm>
            <a:off x="205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58" name="Rectangle 22"/>
          <p:cNvSpPr>
            <a:spLocks noChangeArrowheads="1"/>
          </p:cNvSpPr>
          <p:nvPr/>
        </p:nvSpPr>
        <p:spPr bwMode="auto">
          <a:xfrm>
            <a:off x="243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59" name="Rectangle 23"/>
          <p:cNvSpPr>
            <a:spLocks noChangeArrowheads="1"/>
          </p:cNvSpPr>
          <p:nvPr/>
        </p:nvSpPr>
        <p:spPr bwMode="auto">
          <a:xfrm>
            <a:off x="281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60" name="Rectangle 24"/>
          <p:cNvSpPr>
            <a:spLocks noChangeArrowheads="1"/>
          </p:cNvSpPr>
          <p:nvPr/>
        </p:nvSpPr>
        <p:spPr bwMode="auto">
          <a:xfrm>
            <a:off x="320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61" name="Rectangle 25"/>
          <p:cNvSpPr>
            <a:spLocks noChangeArrowheads="1"/>
          </p:cNvSpPr>
          <p:nvPr/>
        </p:nvSpPr>
        <p:spPr bwMode="auto">
          <a:xfrm>
            <a:off x="358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62" name="Rectangle 26"/>
          <p:cNvSpPr>
            <a:spLocks noChangeArrowheads="1"/>
          </p:cNvSpPr>
          <p:nvPr/>
        </p:nvSpPr>
        <p:spPr bwMode="auto">
          <a:xfrm>
            <a:off x="3962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63" name="Rectangle 27"/>
          <p:cNvSpPr>
            <a:spLocks noChangeArrowheads="1"/>
          </p:cNvSpPr>
          <p:nvPr/>
        </p:nvSpPr>
        <p:spPr bwMode="auto">
          <a:xfrm>
            <a:off x="4343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64" name="Rectangle 28"/>
          <p:cNvSpPr>
            <a:spLocks noChangeArrowheads="1"/>
          </p:cNvSpPr>
          <p:nvPr/>
        </p:nvSpPr>
        <p:spPr bwMode="auto">
          <a:xfrm>
            <a:off x="4724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65" name="Rectangle 29"/>
          <p:cNvSpPr>
            <a:spLocks noChangeArrowheads="1"/>
          </p:cNvSpPr>
          <p:nvPr/>
        </p:nvSpPr>
        <p:spPr bwMode="auto">
          <a:xfrm>
            <a:off x="5105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66" name="Rectangle 30"/>
          <p:cNvSpPr>
            <a:spLocks noChangeArrowheads="1"/>
          </p:cNvSpPr>
          <p:nvPr/>
        </p:nvSpPr>
        <p:spPr bwMode="auto">
          <a:xfrm>
            <a:off x="548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67" name="Rectangle 31"/>
          <p:cNvSpPr>
            <a:spLocks noChangeArrowheads="1"/>
          </p:cNvSpPr>
          <p:nvPr/>
        </p:nvSpPr>
        <p:spPr bwMode="auto">
          <a:xfrm>
            <a:off x="586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68" name="Rectangle 32"/>
          <p:cNvSpPr>
            <a:spLocks noChangeArrowheads="1"/>
          </p:cNvSpPr>
          <p:nvPr/>
        </p:nvSpPr>
        <p:spPr bwMode="auto">
          <a:xfrm>
            <a:off x="624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69" name="Rectangle 33"/>
          <p:cNvSpPr>
            <a:spLocks noChangeArrowheads="1"/>
          </p:cNvSpPr>
          <p:nvPr/>
        </p:nvSpPr>
        <p:spPr bwMode="auto">
          <a:xfrm>
            <a:off x="662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70" name="Rectangle 34"/>
          <p:cNvSpPr>
            <a:spLocks noChangeArrowheads="1"/>
          </p:cNvSpPr>
          <p:nvPr/>
        </p:nvSpPr>
        <p:spPr bwMode="auto">
          <a:xfrm>
            <a:off x="701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71" name="Rectangle 35"/>
          <p:cNvSpPr>
            <a:spLocks noChangeArrowheads="1"/>
          </p:cNvSpPr>
          <p:nvPr/>
        </p:nvSpPr>
        <p:spPr bwMode="auto">
          <a:xfrm>
            <a:off x="739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72" name="Rectangle 36"/>
          <p:cNvSpPr>
            <a:spLocks noChangeArrowheads="1"/>
          </p:cNvSpPr>
          <p:nvPr/>
        </p:nvSpPr>
        <p:spPr bwMode="auto">
          <a:xfrm>
            <a:off x="7772400" y="30480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70373" name="Rectangle 37"/>
          <p:cNvSpPr>
            <a:spLocks noChangeArrowheads="1"/>
          </p:cNvSpPr>
          <p:nvPr/>
        </p:nvSpPr>
        <p:spPr bwMode="auto">
          <a:xfrm>
            <a:off x="1295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74" name="Rectangle 38"/>
          <p:cNvSpPr>
            <a:spLocks noChangeArrowheads="1"/>
          </p:cNvSpPr>
          <p:nvPr/>
        </p:nvSpPr>
        <p:spPr bwMode="auto">
          <a:xfrm>
            <a:off x="1676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75" name="Rectangle 39"/>
          <p:cNvSpPr>
            <a:spLocks noChangeArrowheads="1"/>
          </p:cNvSpPr>
          <p:nvPr/>
        </p:nvSpPr>
        <p:spPr bwMode="auto">
          <a:xfrm>
            <a:off x="205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76" name="Rectangle 40"/>
          <p:cNvSpPr>
            <a:spLocks noChangeArrowheads="1"/>
          </p:cNvSpPr>
          <p:nvPr/>
        </p:nvSpPr>
        <p:spPr bwMode="auto">
          <a:xfrm>
            <a:off x="243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77" name="Rectangle 41"/>
          <p:cNvSpPr>
            <a:spLocks noChangeArrowheads="1"/>
          </p:cNvSpPr>
          <p:nvPr/>
        </p:nvSpPr>
        <p:spPr bwMode="auto">
          <a:xfrm>
            <a:off x="2819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78" name="Rectangle 42"/>
          <p:cNvSpPr>
            <a:spLocks noChangeArrowheads="1"/>
          </p:cNvSpPr>
          <p:nvPr/>
        </p:nvSpPr>
        <p:spPr bwMode="auto">
          <a:xfrm>
            <a:off x="3200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79" name="Rectangle 43"/>
          <p:cNvSpPr>
            <a:spLocks noChangeArrowheads="1"/>
          </p:cNvSpPr>
          <p:nvPr/>
        </p:nvSpPr>
        <p:spPr bwMode="auto">
          <a:xfrm>
            <a:off x="3581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80" name="Rectangle 44"/>
          <p:cNvSpPr>
            <a:spLocks noChangeArrowheads="1"/>
          </p:cNvSpPr>
          <p:nvPr/>
        </p:nvSpPr>
        <p:spPr bwMode="auto">
          <a:xfrm>
            <a:off x="3962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81" name="Rectangle 45"/>
          <p:cNvSpPr>
            <a:spLocks noChangeArrowheads="1"/>
          </p:cNvSpPr>
          <p:nvPr/>
        </p:nvSpPr>
        <p:spPr bwMode="auto">
          <a:xfrm>
            <a:off x="4343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82" name="Rectangle 46"/>
          <p:cNvSpPr>
            <a:spLocks noChangeArrowheads="1"/>
          </p:cNvSpPr>
          <p:nvPr/>
        </p:nvSpPr>
        <p:spPr bwMode="auto">
          <a:xfrm>
            <a:off x="4724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83" name="Rectangle 47"/>
          <p:cNvSpPr>
            <a:spLocks noChangeArrowheads="1"/>
          </p:cNvSpPr>
          <p:nvPr/>
        </p:nvSpPr>
        <p:spPr bwMode="auto">
          <a:xfrm>
            <a:off x="5105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84" name="Rectangle 48"/>
          <p:cNvSpPr>
            <a:spLocks noChangeArrowheads="1"/>
          </p:cNvSpPr>
          <p:nvPr/>
        </p:nvSpPr>
        <p:spPr bwMode="auto">
          <a:xfrm>
            <a:off x="5486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85" name="Rectangle 49"/>
          <p:cNvSpPr>
            <a:spLocks noChangeArrowheads="1"/>
          </p:cNvSpPr>
          <p:nvPr/>
        </p:nvSpPr>
        <p:spPr bwMode="auto">
          <a:xfrm>
            <a:off x="586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86" name="Rectangle 50"/>
          <p:cNvSpPr>
            <a:spLocks noChangeArrowheads="1"/>
          </p:cNvSpPr>
          <p:nvPr/>
        </p:nvSpPr>
        <p:spPr bwMode="auto">
          <a:xfrm>
            <a:off x="624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87" name="Rectangle 51"/>
          <p:cNvSpPr>
            <a:spLocks noChangeArrowheads="1"/>
          </p:cNvSpPr>
          <p:nvPr/>
        </p:nvSpPr>
        <p:spPr bwMode="auto">
          <a:xfrm>
            <a:off x="6629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88" name="Rectangle 52"/>
          <p:cNvSpPr>
            <a:spLocks noChangeArrowheads="1"/>
          </p:cNvSpPr>
          <p:nvPr/>
        </p:nvSpPr>
        <p:spPr bwMode="auto">
          <a:xfrm>
            <a:off x="7010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89" name="Rectangle 53"/>
          <p:cNvSpPr>
            <a:spLocks noChangeArrowheads="1"/>
          </p:cNvSpPr>
          <p:nvPr/>
        </p:nvSpPr>
        <p:spPr bwMode="auto">
          <a:xfrm>
            <a:off x="7391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90" name="Rectangle 54"/>
          <p:cNvSpPr>
            <a:spLocks noChangeArrowheads="1"/>
          </p:cNvSpPr>
          <p:nvPr/>
        </p:nvSpPr>
        <p:spPr bwMode="auto">
          <a:xfrm>
            <a:off x="7772400" y="35814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70391" name="Rectangle 55"/>
          <p:cNvSpPr>
            <a:spLocks noChangeArrowheads="1"/>
          </p:cNvSpPr>
          <p:nvPr/>
        </p:nvSpPr>
        <p:spPr bwMode="auto">
          <a:xfrm>
            <a:off x="1295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92" name="Rectangle 56"/>
          <p:cNvSpPr>
            <a:spLocks noChangeArrowheads="1"/>
          </p:cNvSpPr>
          <p:nvPr/>
        </p:nvSpPr>
        <p:spPr bwMode="auto">
          <a:xfrm>
            <a:off x="1676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93" name="Rectangle 57"/>
          <p:cNvSpPr>
            <a:spLocks noChangeArrowheads="1"/>
          </p:cNvSpPr>
          <p:nvPr/>
        </p:nvSpPr>
        <p:spPr bwMode="auto">
          <a:xfrm>
            <a:off x="2057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94" name="Rectangle 58"/>
          <p:cNvSpPr>
            <a:spLocks noChangeArrowheads="1"/>
          </p:cNvSpPr>
          <p:nvPr/>
        </p:nvSpPr>
        <p:spPr bwMode="auto">
          <a:xfrm>
            <a:off x="2438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95" name="Rectangle 59"/>
          <p:cNvSpPr>
            <a:spLocks noChangeArrowheads="1"/>
          </p:cNvSpPr>
          <p:nvPr/>
        </p:nvSpPr>
        <p:spPr bwMode="auto">
          <a:xfrm>
            <a:off x="2819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96" name="Rectangle 60"/>
          <p:cNvSpPr>
            <a:spLocks noChangeArrowheads="1"/>
          </p:cNvSpPr>
          <p:nvPr/>
        </p:nvSpPr>
        <p:spPr bwMode="auto">
          <a:xfrm>
            <a:off x="3200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97" name="Rectangle 61"/>
          <p:cNvSpPr>
            <a:spLocks noChangeArrowheads="1"/>
          </p:cNvSpPr>
          <p:nvPr/>
        </p:nvSpPr>
        <p:spPr bwMode="auto">
          <a:xfrm>
            <a:off x="3581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98" name="Rectangle 62"/>
          <p:cNvSpPr>
            <a:spLocks noChangeArrowheads="1"/>
          </p:cNvSpPr>
          <p:nvPr/>
        </p:nvSpPr>
        <p:spPr bwMode="auto">
          <a:xfrm>
            <a:off x="3962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399" name="Rectangle 63"/>
          <p:cNvSpPr>
            <a:spLocks noChangeArrowheads="1"/>
          </p:cNvSpPr>
          <p:nvPr/>
        </p:nvSpPr>
        <p:spPr bwMode="auto">
          <a:xfrm>
            <a:off x="4343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400" name="Rectangle 64"/>
          <p:cNvSpPr>
            <a:spLocks noChangeArrowheads="1"/>
          </p:cNvSpPr>
          <p:nvPr/>
        </p:nvSpPr>
        <p:spPr bwMode="auto">
          <a:xfrm>
            <a:off x="4724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401" name="Rectangle 65"/>
          <p:cNvSpPr>
            <a:spLocks noChangeArrowheads="1"/>
          </p:cNvSpPr>
          <p:nvPr/>
        </p:nvSpPr>
        <p:spPr bwMode="auto">
          <a:xfrm>
            <a:off x="5105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402" name="Rectangle 66"/>
          <p:cNvSpPr>
            <a:spLocks noChangeArrowheads="1"/>
          </p:cNvSpPr>
          <p:nvPr/>
        </p:nvSpPr>
        <p:spPr bwMode="auto">
          <a:xfrm>
            <a:off x="5486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403" name="Rectangle 67"/>
          <p:cNvSpPr>
            <a:spLocks noChangeArrowheads="1"/>
          </p:cNvSpPr>
          <p:nvPr/>
        </p:nvSpPr>
        <p:spPr bwMode="auto">
          <a:xfrm>
            <a:off x="5867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404" name="Rectangle 68"/>
          <p:cNvSpPr>
            <a:spLocks noChangeArrowheads="1"/>
          </p:cNvSpPr>
          <p:nvPr/>
        </p:nvSpPr>
        <p:spPr bwMode="auto">
          <a:xfrm>
            <a:off x="6248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405" name="Rectangle 69"/>
          <p:cNvSpPr>
            <a:spLocks noChangeArrowheads="1"/>
          </p:cNvSpPr>
          <p:nvPr/>
        </p:nvSpPr>
        <p:spPr bwMode="auto">
          <a:xfrm>
            <a:off x="6629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406" name="Rectangle 70"/>
          <p:cNvSpPr>
            <a:spLocks noChangeArrowheads="1"/>
          </p:cNvSpPr>
          <p:nvPr/>
        </p:nvSpPr>
        <p:spPr bwMode="auto">
          <a:xfrm>
            <a:off x="7010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407" name="Rectangle 71"/>
          <p:cNvSpPr>
            <a:spLocks noChangeArrowheads="1"/>
          </p:cNvSpPr>
          <p:nvPr/>
        </p:nvSpPr>
        <p:spPr bwMode="auto">
          <a:xfrm>
            <a:off x="7391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408" name="Rectangle 72"/>
          <p:cNvSpPr>
            <a:spLocks noChangeArrowheads="1"/>
          </p:cNvSpPr>
          <p:nvPr/>
        </p:nvSpPr>
        <p:spPr bwMode="auto">
          <a:xfrm>
            <a:off x="7772400" y="4114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70409" name="Rectangle 73"/>
          <p:cNvSpPr>
            <a:spLocks noChangeArrowheads="1"/>
          </p:cNvSpPr>
          <p:nvPr/>
        </p:nvSpPr>
        <p:spPr bwMode="auto">
          <a:xfrm>
            <a:off x="1676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70410" name="Text Box 74"/>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70411" name="Text Box 75"/>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70412" name="Text Box 76"/>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70413" name="Text Box 77"/>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70414" name="Text Box 78"/>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70415" name="Text Box 79"/>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70416" name="Text Box 80"/>
          <p:cNvSpPr txBox="1">
            <a:spLocks noChangeArrowheads="1"/>
          </p:cNvSpPr>
          <p:nvPr/>
        </p:nvSpPr>
        <p:spPr bwMode="auto">
          <a:xfrm>
            <a:off x="2117725" y="6357938"/>
            <a:ext cx="184150" cy="274637"/>
          </a:xfrm>
          <a:prstGeom prst="rect">
            <a:avLst/>
          </a:prstGeom>
          <a:solidFill>
            <a:schemeClr val="bg1"/>
          </a:solidFill>
          <a:ln w="9525">
            <a:noFill/>
            <a:miter lim="800000"/>
            <a:headEnd/>
            <a:tailEnd/>
          </a:ln>
          <a:effectLst/>
        </p:spPr>
        <p:txBody>
          <a:bodyPr wrap="none">
            <a:spAutoFit/>
          </a:bodyPr>
          <a:lstStyle/>
          <a:p>
            <a:endParaRPr lang="en-US" sz="1200">
              <a:latin typeface="Arial" charset="0"/>
            </a:endParaRPr>
          </a:p>
        </p:txBody>
      </p:sp>
      <p:sp>
        <p:nvSpPr>
          <p:cNvPr id="270417" name="Text Box 81"/>
          <p:cNvSpPr txBox="1">
            <a:spLocks noChangeArrowheads="1"/>
          </p:cNvSpPr>
          <p:nvPr/>
        </p:nvSpPr>
        <p:spPr bwMode="auto">
          <a:xfrm>
            <a:off x="2057400" y="6324600"/>
            <a:ext cx="301625" cy="274638"/>
          </a:xfrm>
          <a:prstGeom prst="rect">
            <a:avLst/>
          </a:prstGeom>
          <a:solidFill>
            <a:schemeClr val="bg1"/>
          </a:solidFill>
          <a:ln w="9525">
            <a:noFill/>
            <a:miter lim="800000"/>
            <a:headEnd/>
            <a:tailEnd/>
          </a:ln>
          <a:effectLst/>
        </p:spPr>
        <p:txBody>
          <a:bodyPr wrap="none">
            <a:spAutoFit/>
          </a:bodyPr>
          <a:lstStyle/>
          <a:p>
            <a:r>
              <a:rPr lang="en-US" sz="1200" b="1">
                <a:latin typeface="Symbol" pitchFamily="18" charset="2"/>
              </a:rPr>
              <a:t>W</a:t>
            </a:r>
          </a:p>
        </p:txBody>
      </p:sp>
      <p:sp>
        <p:nvSpPr>
          <p:cNvPr id="270418" name="Rectangle 82"/>
          <p:cNvSpPr>
            <a:spLocks noChangeArrowheads="1"/>
          </p:cNvSpPr>
          <p:nvPr/>
        </p:nvSpPr>
        <p:spPr bwMode="auto">
          <a:xfrm>
            <a:off x="1295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r>
              <a:rPr lang="en-US" sz="1000">
                <a:latin typeface="Arial" charset="0"/>
              </a:rPr>
              <a:t>0.53</a:t>
            </a:r>
          </a:p>
        </p:txBody>
      </p:sp>
      <p:sp>
        <p:nvSpPr>
          <p:cNvPr id="270419" name="Rectangle 83"/>
          <p:cNvSpPr>
            <a:spLocks noChangeArrowheads="1"/>
          </p:cNvSpPr>
          <p:nvPr/>
        </p:nvSpPr>
        <p:spPr bwMode="auto">
          <a:xfrm>
            <a:off x="7772400" y="14478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He</a:t>
            </a:r>
            <a:endParaRPr lang="en-US" sz="1000">
              <a:latin typeface="Arial" charset="0"/>
            </a:endParaRPr>
          </a:p>
          <a:p>
            <a:pPr algn="ctr"/>
            <a:endParaRPr lang="en-US" sz="1000">
              <a:latin typeface="Arial" charset="0"/>
            </a:endParaRPr>
          </a:p>
          <a:p>
            <a:pPr algn="ctr"/>
            <a:r>
              <a:rPr lang="en-US" sz="1000">
                <a:latin typeface="Arial" charset="0"/>
              </a:rPr>
              <a:t>0.126</a:t>
            </a:r>
            <a:endParaRPr lang="en-US" sz="1000" baseline="30000">
              <a:latin typeface="Arial" charset="0"/>
            </a:endParaRPr>
          </a:p>
        </p:txBody>
      </p:sp>
      <p:sp>
        <p:nvSpPr>
          <p:cNvPr id="270420" name="Rectangle 84"/>
          <p:cNvSpPr>
            <a:spLocks noChangeArrowheads="1"/>
          </p:cNvSpPr>
          <p:nvPr/>
        </p:nvSpPr>
        <p:spPr bwMode="auto">
          <a:xfrm>
            <a:off x="6248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r>
              <a:rPr lang="en-US" sz="1000">
                <a:latin typeface="Arial" charset="0"/>
              </a:rPr>
              <a:t>2.26</a:t>
            </a:r>
          </a:p>
        </p:txBody>
      </p:sp>
      <p:sp>
        <p:nvSpPr>
          <p:cNvPr id="270421" name="Rectangle 85"/>
          <p:cNvSpPr>
            <a:spLocks noChangeArrowheads="1"/>
          </p:cNvSpPr>
          <p:nvPr/>
        </p:nvSpPr>
        <p:spPr bwMode="auto">
          <a:xfrm>
            <a:off x="6629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r>
              <a:rPr lang="en-US" sz="1000">
                <a:latin typeface="Arial" charset="0"/>
              </a:rPr>
              <a:t>0.81</a:t>
            </a:r>
          </a:p>
        </p:txBody>
      </p:sp>
      <p:sp>
        <p:nvSpPr>
          <p:cNvPr id="270422" name="Rectangle 86"/>
          <p:cNvSpPr>
            <a:spLocks noChangeArrowheads="1"/>
          </p:cNvSpPr>
          <p:nvPr/>
        </p:nvSpPr>
        <p:spPr bwMode="auto">
          <a:xfrm>
            <a:off x="7010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r>
              <a:rPr lang="en-US" sz="1000">
                <a:latin typeface="Arial" charset="0"/>
              </a:rPr>
              <a:t>1.14</a:t>
            </a:r>
            <a:endParaRPr lang="en-US" sz="1000" baseline="30000">
              <a:latin typeface="Arial" charset="0"/>
            </a:endParaRPr>
          </a:p>
        </p:txBody>
      </p:sp>
      <p:sp>
        <p:nvSpPr>
          <p:cNvPr id="270423" name="Rectangle 87"/>
          <p:cNvSpPr>
            <a:spLocks noChangeArrowheads="1"/>
          </p:cNvSpPr>
          <p:nvPr/>
        </p:nvSpPr>
        <p:spPr bwMode="auto">
          <a:xfrm>
            <a:off x="7391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r>
              <a:rPr lang="en-US" sz="1000">
                <a:latin typeface="Arial" charset="0"/>
              </a:rPr>
              <a:t>1.11</a:t>
            </a:r>
            <a:endParaRPr lang="en-US" sz="1000" baseline="30000">
              <a:latin typeface="Arial" charset="0"/>
            </a:endParaRPr>
          </a:p>
        </p:txBody>
      </p:sp>
      <p:sp>
        <p:nvSpPr>
          <p:cNvPr id="270424" name="Rectangle 88"/>
          <p:cNvSpPr>
            <a:spLocks noChangeArrowheads="1"/>
          </p:cNvSpPr>
          <p:nvPr/>
        </p:nvSpPr>
        <p:spPr bwMode="auto">
          <a:xfrm>
            <a:off x="7772400" y="19812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Ne</a:t>
            </a:r>
            <a:endParaRPr lang="en-US" sz="1000">
              <a:latin typeface="Arial" charset="0"/>
            </a:endParaRPr>
          </a:p>
          <a:p>
            <a:pPr algn="ctr"/>
            <a:endParaRPr lang="en-US" sz="1000">
              <a:latin typeface="Arial" charset="0"/>
            </a:endParaRPr>
          </a:p>
          <a:p>
            <a:pPr algn="ctr"/>
            <a:r>
              <a:rPr lang="en-US" sz="1000">
                <a:latin typeface="Arial" charset="0"/>
              </a:rPr>
              <a:t>1.204</a:t>
            </a:r>
            <a:endParaRPr lang="en-US" sz="1000" baseline="30000">
              <a:latin typeface="Arial" charset="0"/>
            </a:endParaRPr>
          </a:p>
        </p:txBody>
      </p:sp>
      <p:sp>
        <p:nvSpPr>
          <p:cNvPr id="270425" name="Rectangle 89"/>
          <p:cNvSpPr>
            <a:spLocks noChangeArrowheads="1"/>
          </p:cNvSpPr>
          <p:nvPr/>
        </p:nvSpPr>
        <p:spPr bwMode="auto">
          <a:xfrm>
            <a:off x="1295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r>
              <a:rPr lang="en-US" sz="1000">
                <a:latin typeface="Arial" charset="0"/>
              </a:rPr>
              <a:t>0.97</a:t>
            </a:r>
            <a:endParaRPr lang="en-US" sz="1000" baseline="30000">
              <a:latin typeface="Arial" charset="0"/>
            </a:endParaRPr>
          </a:p>
        </p:txBody>
      </p:sp>
      <p:sp>
        <p:nvSpPr>
          <p:cNvPr id="270426" name="Rectangle 90"/>
          <p:cNvSpPr>
            <a:spLocks noChangeArrowheads="1"/>
          </p:cNvSpPr>
          <p:nvPr/>
        </p:nvSpPr>
        <p:spPr bwMode="auto">
          <a:xfrm>
            <a:off x="5867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r>
              <a:rPr lang="en-US" sz="1000">
                <a:latin typeface="Arial" charset="0"/>
              </a:rPr>
              <a:t>2.5</a:t>
            </a:r>
          </a:p>
        </p:txBody>
      </p:sp>
      <p:sp>
        <p:nvSpPr>
          <p:cNvPr id="270427" name="Rectangle 91"/>
          <p:cNvSpPr>
            <a:spLocks noChangeArrowheads="1"/>
          </p:cNvSpPr>
          <p:nvPr/>
        </p:nvSpPr>
        <p:spPr bwMode="auto">
          <a:xfrm>
            <a:off x="1676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Be</a:t>
            </a:r>
          </a:p>
          <a:p>
            <a:pPr algn="ctr"/>
            <a:endParaRPr lang="en-US" sz="1000">
              <a:latin typeface="Arial" charset="0"/>
            </a:endParaRPr>
          </a:p>
          <a:p>
            <a:pPr algn="ctr"/>
            <a:r>
              <a:rPr lang="en-US" sz="1000">
                <a:latin typeface="Arial" charset="0"/>
              </a:rPr>
              <a:t>1.8</a:t>
            </a:r>
          </a:p>
        </p:txBody>
      </p:sp>
      <p:sp>
        <p:nvSpPr>
          <p:cNvPr id="270428" name="Rectangle 92"/>
          <p:cNvSpPr>
            <a:spLocks noChangeArrowheads="1"/>
          </p:cNvSpPr>
          <p:nvPr/>
        </p:nvSpPr>
        <p:spPr bwMode="auto">
          <a:xfrm>
            <a:off x="1295400" y="1447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r>
              <a:rPr lang="en-US" sz="1000">
                <a:latin typeface="Arial" charset="0"/>
              </a:rPr>
              <a:t>0.071</a:t>
            </a:r>
          </a:p>
        </p:txBody>
      </p:sp>
      <p:sp>
        <p:nvSpPr>
          <p:cNvPr id="270429" name="Rectangle 93"/>
          <p:cNvSpPr>
            <a:spLocks noChangeArrowheads="1"/>
          </p:cNvSpPr>
          <p:nvPr/>
        </p:nvSpPr>
        <p:spPr bwMode="auto">
          <a:xfrm>
            <a:off x="5867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r>
              <a:rPr lang="en-US" sz="1000">
                <a:latin typeface="Arial" charset="0"/>
              </a:rPr>
              <a:t>2.70</a:t>
            </a:r>
            <a:endParaRPr lang="en-US" sz="1000" baseline="30000">
              <a:latin typeface="Arial" charset="0"/>
            </a:endParaRPr>
          </a:p>
        </p:txBody>
      </p:sp>
      <p:sp>
        <p:nvSpPr>
          <p:cNvPr id="270430" name="Rectangle 94"/>
          <p:cNvSpPr>
            <a:spLocks noChangeArrowheads="1"/>
          </p:cNvSpPr>
          <p:nvPr/>
        </p:nvSpPr>
        <p:spPr bwMode="auto">
          <a:xfrm>
            <a:off x="6248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r>
              <a:rPr lang="en-US" sz="1000">
                <a:latin typeface="Arial" charset="0"/>
              </a:rPr>
              <a:t>2.4</a:t>
            </a:r>
            <a:endParaRPr lang="en-US" sz="1000" baseline="30000">
              <a:latin typeface="Arial" charset="0"/>
            </a:endParaRPr>
          </a:p>
        </p:txBody>
      </p:sp>
      <p:sp>
        <p:nvSpPr>
          <p:cNvPr id="270431" name="Rectangle 95"/>
          <p:cNvSpPr>
            <a:spLocks noChangeArrowheads="1"/>
          </p:cNvSpPr>
          <p:nvPr/>
        </p:nvSpPr>
        <p:spPr bwMode="auto">
          <a:xfrm>
            <a:off x="6629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r>
              <a:rPr lang="en-US" sz="1000">
                <a:latin typeface="Arial" charset="0"/>
              </a:rPr>
              <a:t>1.82w</a:t>
            </a:r>
            <a:endParaRPr lang="en-US" sz="1000" baseline="30000">
              <a:latin typeface="Arial" charset="0"/>
            </a:endParaRPr>
          </a:p>
        </p:txBody>
      </p:sp>
      <p:sp>
        <p:nvSpPr>
          <p:cNvPr id="270432" name="Rectangle 96"/>
          <p:cNvSpPr>
            <a:spLocks noChangeArrowheads="1"/>
          </p:cNvSpPr>
          <p:nvPr/>
        </p:nvSpPr>
        <p:spPr bwMode="auto">
          <a:xfrm>
            <a:off x="7010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r>
              <a:rPr lang="en-US" sz="1000">
                <a:latin typeface="Arial" charset="0"/>
              </a:rPr>
              <a:t>2.07</a:t>
            </a:r>
            <a:endParaRPr lang="en-US" sz="1000" baseline="30000">
              <a:latin typeface="Arial" charset="0"/>
            </a:endParaRPr>
          </a:p>
        </p:txBody>
      </p:sp>
      <p:sp>
        <p:nvSpPr>
          <p:cNvPr id="270433" name="Rectangle 97"/>
          <p:cNvSpPr>
            <a:spLocks noChangeArrowheads="1"/>
          </p:cNvSpPr>
          <p:nvPr/>
        </p:nvSpPr>
        <p:spPr bwMode="auto">
          <a:xfrm>
            <a:off x="7391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r>
              <a:rPr lang="en-US" sz="1000">
                <a:latin typeface="Arial" charset="0"/>
              </a:rPr>
              <a:t>1.557</a:t>
            </a:r>
            <a:endParaRPr lang="en-US" sz="1000" baseline="30000">
              <a:latin typeface="Arial" charset="0"/>
            </a:endParaRPr>
          </a:p>
        </p:txBody>
      </p:sp>
      <p:sp>
        <p:nvSpPr>
          <p:cNvPr id="270434" name="Rectangle 98"/>
          <p:cNvSpPr>
            <a:spLocks noChangeArrowheads="1"/>
          </p:cNvSpPr>
          <p:nvPr/>
        </p:nvSpPr>
        <p:spPr bwMode="auto">
          <a:xfrm>
            <a:off x="7772400" y="25146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Ar</a:t>
            </a:r>
            <a:endParaRPr lang="en-US" sz="1000">
              <a:latin typeface="Arial" charset="0"/>
            </a:endParaRPr>
          </a:p>
          <a:p>
            <a:pPr algn="ctr"/>
            <a:endParaRPr lang="en-US" sz="1000">
              <a:latin typeface="Arial" charset="0"/>
            </a:endParaRPr>
          </a:p>
          <a:p>
            <a:pPr algn="ctr"/>
            <a:r>
              <a:rPr lang="en-US" sz="1000">
                <a:latin typeface="Arial" charset="0"/>
              </a:rPr>
              <a:t>1.402</a:t>
            </a:r>
            <a:endParaRPr lang="en-US" sz="1000" baseline="30000">
              <a:latin typeface="Arial" charset="0"/>
            </a:endParaRPr>
          </a:p>
        </p:txBody>
      </p:sp>
      <p:sp>
        <p:nvSpPr>
          <p:cNvPr id="270435" name="Rectangle 99"/>
          <p:cNvSpPr>
            <a:spLocks noChangeArrowheads="1"/>
          </p:cNvSpPr>
          <p:nvPr/>
        </p:nvSpPr>
        <p:spPr bwMode="auto">
          <a:xfrm>
            <a:off x="1295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baseline="30000">
              <a:latin typeface="Arial" charset="0"/>
            </a:endParaRPr>
          </a:p>
          <a:p>
            <a:pPr algn="ctr"/>
            <a:r>
              <a:rPr lang="en-US" sz="1000">
                <a:latin typeface="Arial" charset="0"/>
              </a:rPr>
              <a:t>0.86</a:t>
            </a:r>
          </a:p>
        </p:txBody>
      </p:sp>
      <p:sp>
        <p:nvSpPr>
          <p:cNvPr id="270436" name="Rectangle 100"/>
          <p:cNvSpPr>
            <a:spLocks noChangeArrowheads="1"/>
          </p:cNvSpPr>
          <p:nvPr/>
        </p:nvSpPr>
        <p:spPr bwMode="auto">
          <a:xfrm>
            <a:off x="167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r>
              <a:rPr lang="en-US" sz="1000">
                <a:latin typeface="Arial" charset="0"/>
              </a:rPr>
              <a:t>1.55</a:t>
            </a:r>
            <a:endParaRPr lang="en-US" sz="1000" baseline="30000">
              <a:latin typeface="Arial" charset="0"/>
            </a:endParaRPr>
          </a:p>
        </p:txBody>
      </p:sp>
      <p:sp>
        <p:nvSpPr>
          <p:cNvPr id="270437" name="Rectangle 101"/>
          <p:cNvSpPr>
            <a:spLocks noChangeArrowheads="1"/>
          </p:cNvSpPr>
          <p:nvPr/>
        </p:nvSpPr>
        <p:spPr bwMode="auto">
          <a:xfrm>
            <a:off x="205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r>
              <a:rPr lang="en-US" sz="1000">
                <a:latin typeface="Arial" charset="0"/>
              </a:rPr>
              <a:t>(2.5)</a:t>
            </a:r>
            <a:endParaRPr lang="en-US" sz="1000" baseline="30000">
              <a:latin typeface="Arial" charset="0"/>
            </a:endParaRPr>
          </a:p>
        </p:txBody>
      </p:sp>
      <p:sp>
        <p:nvSpPr>
          <p:cNvPr id="270438" name="Rectangle 102"/>
          <p:cNvSpPr>
            <a:spLocks noChangeArrowheads="1"/>
          </p:cNvSpPr>
          <p:nvPr/>
        </p:nvSpPr>
        <p:spPr bwMode="auto">
          <a:xfrm>
            <a:off x="243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r>
              <a:rPr lang="en-US" sz="1000">
                <a:latin typeface="Arial" charset="0"/>
              </a:rPr>
              <a:t>4.5</a:t>
            </a:r>
            <a:endParaRPr lang="en-US" sz="1000" baseline="30000">
              <a:latin typeface="Arial" charset="0"/>
            </a:endParaRPr>
          </a:p>
        </p:txBody>
      </p:sp>
      <p:sp>
        <p:nvSpPr>
          <p:cNvPr id="270439" name="Rectangle 103"/>
          <p:cNvSpPr>
            <a:spLocks noChangeArrowheads="1"/>
          </p:cNvSpPr>
          <p:nvPr/>
        </p:nvSpPr>
        <p:spPr bwMode="auto">
          <a:xfrm>
            <a:off x="281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r>
              <a:rPr lang="en-US" sz="1000">
                <a:latin typeface="Arial" charset="0"/>
              </a:rPr>
              <a:t>5.96</a:t>
            </a:r>
            <a:endParaRPr lang="en-US" sz="1000" baseline="30000">
              <a:latin typeface="Arial" charset="0"/>
            </a:endParaRPr>
          </a:p>
        </p:txBody>
      </p:sp>
      <p:sp>
        <p:nvSpPr>
          <p:cNvPr id="270440" name="Rectangle 104"/>
          <p:cNvSpPr>
            <a:spLocks noChangeArrowheads="1"/>
          </p:cNvSpPr>
          <p:nvPr/>
        </p:nvSpPr>
        <p:spPr bwMode="auto">
          <a:xfrm>
            <a:off x="320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r>
              <a:rPr lang="en-US" sz="1000">
                <a:latin typeface="Arial" charset="0"/>
              </a:rPr>
              <a:t>7.1</a:t>
            </a:r>
            <a:endParaRPr lang="en-US" sz="1000" baseline="30000">
              <a:latin typeface="Arial" charset="0"/>
            </a:endParaRPr>
          </a:p>
        </p:txBody>
      </p:sp>
      <p:sp>
        <p:nvSpPr>
          <p:cNvPr id="270441" name="Rectangle 105"/>
          <p:cNvSpPr>
            <a:spLocks noChangeArrowheads="1"/>
          </p:cNvSpPr>
          <p:nvPr/>
        </p:nvSpPr>
        <p:spPr bwMode="auto">
          <a:xfrm>
            <a:off x="358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r>
              <a:rPr lang="en-US" sz="1000">
                <a:latin typeface="Arial" charset="0"/>
              </a:rPr>
              <a:t>7.4</a:t>
            </a:r>
            <a:endParaRPr lang="en-US" sz="1000" baseline="30000">
              <a:latin typeface="Arial" charset="0"/>
            </a:endParaRPr>
          </a:p>
        </p:txBody>
      </p:sp>
      <p:sp>
        <p:nvSpPr>
          <p:cNvPr id="270442" name="Rectangle 106"/>
          <p:cNvSpPr>
            <a:spLocks noChangeArrowheads="1"/>
          </p:cNvSpPr>
          <p:nvPr/>
        </p:nvSpPr>
        <p:spPr bwMode="auto">
          <a:xfrm>
            <a:off x="3962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Fe</a:t>
            </a:r>
          </a:p>
          <a:p>
            <a:pPr algn="ctr"/>
            <a:endParaRPr lang="en-US" sz="1000">
              <a:latin typeface="Arial" charset="0"/>
            </a:endParaRPr>
          </a:p>
          <a:p>
            <a:pPr algn="ctr"/>
            <a:r>
              <a:rPr lang="en-US" sz="1000">
                <a:latin typeface="Arial" charset="0"/>
              </a:rPr>
              <a:t>7.86</a:t>
            </a:r>
          </a:p>
        </p:txBody>
      </p:sp>
      <p:sp>
        <p:nvSpPr>
          <p:cNvPr id="270443" name="Rectangle 107"/>
          <p:cNvSpPr>
            <a:spLocks noChangeArrowheads="1"/>
          </p:cNvSpPr>
          <p:nvPr/>
        </p:nvSpPr>
        <p:spPr bwMode="auto">
          <a:xfrm>
            <a:off x="4343400" y="30480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r>
              <a:rPr lang="en-US" sz="1000">
                <a:latin typeface="Arial" charset="0"/>
              </a:rPr>
              <a:t>8.9</a:t>
            </a:r>
            <a:endParaRPr lang="en-US" sz="1000" baseline="30000">
              <a:latin typeface="Arial" charset="0"/>
            </a:endParaRPr>
          </a:p>
        </p:txBody>
      </p:sp>
      <p:sp>
        <p:nvSpPr>
          <p:cNvPr id="270444" name="Rectangle 108"/>
          <p:cNvSpPr>
            <a:spLocks noChangeArrowheads="1"/>
          </p:cNvSpPr>
          <p:nvPr/>
        </p:nvSpPr>
        <p:spPr bwMode="auto">
          <a:xfrm>
            <a:off x="4724400" y="30480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r>
              <a:rPr lang="en-US" sz="1000">
                <a:latin typeface="Arial" charset="0"/>
              </a:rPr>
              <a:t>8.90</a:t>
            </a:r>
            <a:endParaRPr lang="en-US" sz="1000" baseline="30000">
              <a:latin typeface="Arial" charset="0"/>
            </a:endParaRPr>
          </a:p>
        </p:txBody>
      </p:sp>
      <p:sp>
        <p:nvSpPr>
          <p:cNvPr id="270445" name="Rectangle 109"/>
          <p:cNvSpPr>
            <a:spLocks noChangeArrowheads="1"/>
          </p:cNvSpPr>
          <p:nvPr/>
        </p:nvSpPr>
        <p:spPr bwMode="auto">
          <a:xfrm>
            <a:off x="5105400" y="30480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r>
              <a:rPr lang="en-US" sz="1000">
                <a:latin typeface="Arial" charset="0"/>
              </a:rPr>
              <a:t>8.92</a:t>
            </a:r>
            <a:endParaRPr lang="en-US" sz="1000" baseline="30000">
              <a:latin typeface="Arial" charset="0"/>
            </a:endParaRPr>
          </a:p>
        </p:txBody>
      </p:sp>
      <p:sp>
        <p:nvSpPr>
          <p:cNvPr id="270446" name="Rectangle 110"/>
          <p:cNvSpPr>
            <a:spLocks noChangeArrowheads="1"/>
          </p:cNvSpPr>
          <p:nvPr/>
        </p:nvSpPr>
        <p:spPr bwMode="auto">
          <a:xfrm>
            <a:off x="548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r>
              <a:rPr lang="en-US" sz="1000">
                <a:latin typeface="Arial" charset="0"/>
              </a:rPr>
              <a:t>7.14</a:t>
            </a:r>
            <a:endParaRPr lang="en-US" sz="1000" baseline="30000">
              <a:latin typeface="Arial" charset="0"/>
            </a:endParaRPr>
          </a:p>
        </p:txBody>
      </p:sp>
      <p:sp>
        <p:nvSpPr>
          <p:cNvPr id="270447" name="Rectangle 111"/>
          <p:cNvSpPr>
            <a:spLocks noChangeArrowheads="1"/>
          </p:cNvSpPr>
          <p:nvPr/>
        </p:nvSpPr>
        <p:spPr bwMode="auto">
          <a:xfrm>
            <a:off x="586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r>
              <a:rPr lang="en-US" sz="1000">
                <a:latin typeface="Arial" charset="0"/>
              </a:rPr>
              <a:t>5.91</a:t>
            </a:r>
            <a:endParaRPr lang="en-US" sz="1000" baseline="30000">
              <a:latin typeface="Arial" charset="0"/>
            </a:endParaRPr>
          </a:p>
        </p:txBody>
      </p:sp>
      <p:sp>
        <p:nvSpPr>
          <p:cNvPr id="270448" name="Rectangle 112"/>
          <p:cNvSpPr>
            <a:spLocks noChangeArrowheads="1"/>
          </p:cNvSpPr>
          <p:nvPr/>
        </p:nvSpPr>
        <p:spPr bwMode="auto">
          <a:xfrm>
            <a:off x="624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r>
              <a:rPr lang="en-US" sz="1000">
                <a:latin typeface="Arial" charset="0"/>
              </a:rPr>
              <a:t>5.36</a:t>
            </a:r>
            <a:endParaRPr lang="en-US" sz="1000" baseline="30000">
              <a:latin typeface="Arial" charset="0"/>
            </a:endParaRPr>
          </a:p>
        </p:txBody>
      </p:sp>
      <p:sp>
        <p:nvSpPr>
          <p:cNvPr id="270449" name="Rectangle 113"/>
          <p:cNvSpPr>
            <a:spLocks noChangeArrowheads="1"/>
          </p:cNvSpPr>
          <p:nvPr/>
        </p:nvSpPr>
        <p:spPr bwMode="auto">
          <a:xfrm>
            <a:off x="662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r>
              <a:rPr lang="en-US" sz="1000">
                <a:latin typeface="Arial" charset="0"/>
              </a:rPr>
              <a:t>5,7</a:t>
            </a:r>
            <a:endParaRPr lang="en-US" sz="1000" baseline="30000">
              <a:latin typeface="Arial" charset="0"/>
            </a:endParaRPr>
          </a:p>
        </p:txBody>
      </p:sp>
      <p:sp>
        <p:nvSpPr>
          <p:cNvPr id="270450" name="Rectangle 114"/>
          <p:cNvSpPr>
            <a:spLocks noChangeArrowheads="1"/>
          </p:cNvSpPr>
          <p:nvPr/>
        </p:nvSpPr>
        <p:spPr bwMode="auto">
          <a:xfrm>
            <a:off x="701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r>
              <a:rPr lang="en-US" sz="1000">
                <a:latin typeface="Arial" charset="0"/>
              </a:rPr>
              <a:t>4.7</a:t>
            </a:r>
            <a:endParaRPr lang="en-US" sz="1000" baseline="30000">
              <a:latin typeface="Arial" charset="0"/>
            </a:endParaRPr>
          </a:p>
        </p:txBody>
      </p:sp>
      <p:sp>
        <p:nvSpPr>
          <p:cNvPr id="270451" name="Rectangle 115"/>
          <p:cNvSpPr>
            <a:spLocks noChangeArrowheads="1"/>
          </p:cNvSpPr>
          <p:nvPr/>
        </p:nvSpPr>
        <p:spPr bwMode="auto">
          <a:xfrm>
            <a:off x="739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r>
              <a:rPr lang="en-US" sz="1000">
                <a:latin typeface="Arial" charset="0"/>
              </a:rPr>
              <a:t>3.119</a:t>
            </a:r>
            <a:endParaRPr lang="en-US" sz="1000" baseline="30000">
              <a:latin typeface="Arial" charset="0"/>
            </a:endParaRPr>
          </a:p>
        </p:txBody>
      </p:sp>
      <p:sp>
        <p:nvSpPr>
          <p:cNvPr id="270452" name="Rectangle 116"/>
          <p:cNvSpPr>
            <a:spLocks noChangeArrowheads="1"/>
          </p:cNvSpPr>
          <p:nvPr/>
        </p:nvSpPr>
        <p:spPr bwMode="auto">
          <a:xfrm>
            <a:off x="7772400" y="30480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Kr</a:t>
            </a:r>
            <a:endParaRPr lang="en-US" sz="1000">
              <a:latin typeface="Arial" charset="0"/>
            </a:endParaRPr>
          </a:p>
          <a:p>
            <a:pPr algn="ctr"/>
            <a:endParaRPr lang="en-US" sz="1000">
              <a:latin typeface="Arial" charset="0"/>
            </a:endParaRPr>
          </a:p>
          <a:p>
            <a:pPr algn="ctr"/>
            <a:r>
              <a:rPr lang="en-US" sz="1000">
                <a:latin typeface="Arial" charset="0"/>
              </a:rPr>
              <a:t>2.6</a:t>
            </a:r>
            <a:endParaRPr lang="en-US" sz="1000" baseline="30000">
              <a:latin typeface="Arial" charset="0"/>
            </a:endParaRPr>
          </a:p>
        </p:txBody>
      </p:sp>
      <p:sp>
        <p:nvSpPr>
          <p:cNvPr id="270453" name="Rectangle 117"/>
          <p:cNvSpPr>
            <a:spLocks noChangeArrowheads="1"/>
          </p:cNvSpPr>
          <p:nvPr/>
        </p:nvSpPr>
        <p:spPr bwMode="auto">
          <a:xfrm>
            <a:off x="1295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r>
              <a:rPr lang="en-US" sz="1000">
                <a:latin typeface="Arial" charset="0"/>
              </a:rPr>
              <a:t>1.53</a:t>
            </a:r>
          </a:p>
        </p:txBody>
      </p:sp>
      <p:sp>
        <p:nvSpPr>
          <p:cNvPr id="270454" name="Rectangle 118"/>
          <p:cNvSpPr>
            <a:spLocks noChangeArrowheads="1"/>
          </p:cNvSpPr>
          <p:nvPr/>
        </p:nvSpPr>
        <p:spPr bwMode="auto">
          <a:xfrm>
            <a:off x="1676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r>
              <a:rPr lang="en-US" sz="1000">
                <a:latin typeface="Arial" charset="0"/>
              </a:rPr>
              <a:t>2.6</a:t>
            </a:r>
            <a:endParaRPr lang="en-US" sz="1000" baseline="30000">
              <a:latin typeface="Arial" charset="0"/>
            </a:endParaRPr>
          </a:p>
        </p:txBody>
      </p:sp>
      <p:sp>
        <p:nvSpPr>
          <p:cNvPr id="270455" name="Rectangle 119"/>
          <p:cNvSpPr>
            <a:spLocks noChangeArrowheads="1"/>
          </p:cNvSpPr>
          <p:nvPr/>
        </p:nvSpPr>
        <p:spPr bwMode="auto">
          <a:xfrm>
            <a:off x="205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r>
              <a:rPr lang="en-US" sz="1000">
                <a:latin typeface="Arial" charset="0"/>
              </a:rPr>
              <a:t>5.51</a:t>
            </a:r>
            <a:endParaRPr lang="en-US" sz="1000" baseline="30000">
              <a:latin typeface="Arial" charset="0"/>
            </a:endParaRPr>
          </a:p>
        </p:txBody>
      </p:sp>
      <p:sp>
        <p:nvSpPr>
          <p:cNvPr id="270456" name="Rectangle 120"/>
          <p:cNvSpPr>
            <a:spLocks noChangeArrowheads="1"/>
          </p:cNvSpPr>
          <p:nvPr/>
        </p:nvSpPr>
        <p:spPr bwMode="auto">
          <a:xfrm>
            <a:off x="243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r>
              <a:rPr lang="en-US" sz="1000">
                <a:latin typeface="Arial" charset="0"/>
              </a:rPr>
              <a:t>6.4</a:t>
            </a:r>
            <a:endParaRPr lang="en-US" sz="1000" baseline="30000">
              <a:latin typeface="Arial" charset="0"/>
            </a:endParaRPr>
          </a:p>
        </p:txBody>
      </p:sp>
      <p:sp>
        <p:nvSpPr>
          <p:cNvPr id="270457" name="Rectangle 121"/>
          <p:cNvSpPr>
            <a:spLocks noChangeArrowheads="1"/>
          </p:cNvSpPr>
          <p:nvPr/>
        </p:nvSpPr>
        <p:spPr bwMode="auto">
          <a:xfrm>
            <a:off x="2819400" y="35814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r>
              <a:rPr lang="en-US" sz="1000">
                <a:latin typeface="Arial" charset="0"/>
              </a:rPr>
              <a:t>8.4</a:t>
            </a:r>
            <a:endParaRPr lang="en-US" sz="1000" baseline="30000">
              <a:latin typeface="Arial" charset="0"/>
            </a:endParaRPr>
          </a:p>
        </p:txBody>
      </p:sp>
      <p:sp>
        <p:nvSpPr>
          <p:cNvPr id="270458" name="Rectangle 122"/>
          <p:cNvSpPr>
            <a:spLocks noChangeArrowheads="1"/>
          </p:cNvSpPr>
          <p:nvPr/>
        </p:nvSpPr>
        <p:spPr bwMode="auto">
          <a:xfrm>
            <a:off x="3200400" y="35814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r>
              <a:rPr lang="en-US" sz="1000">
                <a:latin typeface="Arial" charset="0"/>
              </a:rPr>
              <a:t>10.2</a:t>
            </a:r>
            <a:endParaRPr lang="en-US" sz="1000" baseline="30000">
              <a:latin typeface="Arial" charset="0"/>
            </a:endParaRPr>
          </a:p>
        </p:txBody>
      </p:sp>
      <p:sp>
        <p:nvSpPr>
          <p:cNvPr id="270459" name="Rectangle 123"/>
          <p:cNvSpPr>
            <a:spLocks noChangeArrowheads="1"/>
          </p:cNvSpPr>
          <p:nvPr/>
        </p:nvSpPr>
        <p:spPr bwMode="auto">
          <a:xfrm>
            <a:off x="3581400" y="35814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r>
              <a:rPr lang="en-US" sz="1000">
                <a:latin typeface="Arial" charset="0"/>
              </a:rPr>
              <a:t>11.5</a:t>
            </a:r>
            <a:endParaRPr lang="en-US" sz="1000" baseline="30000">
              <a:latin typeface="Arial" charset="0"/>
            </a:endParaRPr>
          </a:p>
        </p:txBody>
      </p:sp>
      <p:sp>
        <p:nvSpPr>
          <p:cNvPr id="270460" name="Rectangle 124"/>
          <p:cNvSpPr>
            <a:spLocks noChangeArrowheads="1"/>
          </p:cNvSpPr>
          <p:nvPr/>
        </p:nvSpPr>
        <p:spPr bwMode="auto">
          <a:xfrm>
            <a:off x="3962400" y="3581400"/>
            <a:ext cx="381000" cy="5334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r>
              <a:rPr lang="en-US" sz="1000">
                <a:latin typeface="Arial" charset="0"/>
              </a:rPr>
              <a:t>12.5</a:t>
            </a:r>
            <a:endParaRPr lang="en-US" sz="1000" baseline="30000">
              <a:latin typeface="Arial" charset="0"/>
            </a:endParaRPr>
          </a:p>
        </p:txBody>
      </p:sp>
      <p:sp>
        <p:nvSpPr>
          <p:cNvPr id="270461" name="Rectangle 125"/>
          <p:cNvSpPr>
            <a:spLocks noChangeArrowheads="1"/>
          </p:cNvSpPr>
          <p:nvPr/>
        </p:nvSpPr>
        <p:spPr bwMode="auto">
          <a:xfrm>
            <a:off x="4343400" y="3581400"/>
            <a:ext cx="381000" cy="5334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r>
              <a:rPr lang="en-US" sz="1000">
                <a:latin typeface="Arial" charset="0"/>
              </a:rPr>
              <a:t>12.5</a:t>
            </a:r>
            <a:endParaRPr lang="en-US" sz="1000" baseline="30000">
              <a:latin typeface="Arial" charset="0"/>
            </a:endParaRPr>
          </a:p>
        </p:txBody>
      </p:sp>
      <p:sp>
        <p:nvSpPr>
          <p:cNvPr id="270462" name="Rectangle 126"/>
          <p:cNvSpPr>
            <a:spLocks noChangeArrowheads="1"/>
          </p:cNvSpPr>
          <p:nvPr/>
        </p:nvSpPr>
        <p:spPr bwMode="auto">
          <a:xfrm>
            <a:off x="4724400" y="3581400"/>
            <a:ext cx="381000" cy="5334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r>
              <a:rPr lang="en-US" sz="1000">
                <a:latin typeface="Arial" charset="0"/>
              </a:rPr>
              <a:t>12.0</a:t>
            </a:r>
            <a:endParaRPr lang="en-US" sz="1000" baseline="30000">
              <a:latin typeface="Arial" charset="0"/>
            </a:endParaRPr>
          </a:p>
        </p:txBody>
      </p:sp>
      <p:sp>
        <p:nvSpPr>
          <p:cNvPr id="270463" name="Rectangle 127"/>
          <p:cNvSpPr>
            <a:spLocks noChangeArrowheads="1"/>
          </p:cNvSpPr>
          <p:nvPr/>
        </p:nvSpPr>
        <p:spPr bwMode="auto">
          <a:xfrm>
            <a:off x="5105400" y="35814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r>
              <a:rPr lang="en-US" sz="1000">
                <a:latin typeface="Arial" charset="0"/>
              </a:rPr>
              <a:t>10.5</a:t>
            </a:r>
            <a:endParaRPr lang="en-US" sz="1000" baseline="30000">
              <a:latin typeface="Arial" charset="0"/>
            </a:endParaRPr>
          </a:p>
        </p:txBody>
      </p:sp>
      <p:sp>
        <p:nvSpPr>
          <p:cNvPr id="270464" name="Rectangle 128"/>
          <p:cNvSpPr>
            <a:spLocks noChangeArrowheads="1"/>
          </p:cNvSpPr>
          <p:nvPr/>
        </p:nvSpPr>
        <p:spPr bwMode="auto">
          <a:xfrm>
            <a:off x="5486400" y="35814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r>
              <a:rPr lang="en-US" sz="1000">
                <a:latin typeface="Arial" charset="0"/>
              </a:rPr>
              <a:t>8.6</a:t>
            </a:r>
            <a:endParaRPr lang="en-US" sz="1000" baseline="30000">
              <a:latin typeface="Arial" charset="0"/>
            </a:endParaRPr>
          </a:p>
        </p:txBody>
      </p:sp>
      <p:sp>
        <p:nvSpPr>
          <p:cNvPr id="270465" name="Rectangle 129"/>
          <p:cNvSpPr>
            <a:spLocks noChangeArrowheads="1"/>
          </p:cNvSpPr>
          <p:nvPr/>
        </p:nvSpPr>
        <p:spPr bwMode="auto">
          <a:xfrm>
            <a:off x="586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r>
              <a:rPr lang="en-US" sz="1000">
                <a:latin typeface="Arial" charset="0"/>
              </a:rPr>
              <a:t>7.3</a:t>
            </a:r>
            <a:endParaRPr lang="en-US" sz="1000" baseline="30000">
              <a:latin typeface="Arial" charset="0"/>
            </a:endParaRPr>
          </a:p>
        </p:txBody>
      </p:sp>
      <p:sp>
        <p:nvSpPr>
          <p:cNvPr id="270466" name="Rectangle 130"/>
          <p:cNvSpPr>
            <a:spLocks noChangeArrowheads="1"/>
          </p:cNvSpPr>
          <p:nvPr/>
        </p:nvSpPr>
        <p:spPr bwMode="auto">
          <a:xfrm>
            <a:off x="624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r>
              <a:rPr lang="en-US" sz="1000">
                <a:latin typeface="Arial" charset="0"/>
              </a:rPr>
              <a:t>7.3</a:t>
            </a:r>
            <a:endParaRPr lang="en-US" sz="1000" baseline="30000">
              <a:latin typeface="Arial" charset="0"/>
            </a:endParaRPr>
          </a:p>
        </p:txBody>
      </p:sp>
      <p:sp>
        <p:nvSpPr>
          <p:cNvPr id="270467" name="Rectangle 131"/>
          <p:cNvSpPr>
            <a:spLocks noChangeArrowheads="1"/>
          </p:cNvSpPr>
          <p:nvPr/>
        </p:nvSpPr>
        <p:spPr bwMode="auto">
          <a:xfrm>
            <a:off x="6629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r>
              <a:rPr lang="en-US" sz="1000">
                <a:latin typeface="Arial" charset="0"/>
              </a:rPr>
              <a:t>6.7</a:t>
            </a:r>
            <a:endParaRPr lang="en-US" sz="1000" baseline="30000">
              <a:latin typeface="Arial" charset="0"/>
            </a:endParaRPr>
          </a:p>
        </p:txBody>
      </p:sp>
      <p:sp>
        <p:nvSpPr>
          <p:cNvPr id="270468" name="Rectangle 132"/>
          <p:cNvSpPr>
            <a:spLocks noChangeArrowheads="1"/>
          </p:cNvSpPr>
          <p:nvPr/>
        </p:nvSpPr>
        <p:spPr bwMode="auto">
          <a:xfrm>
            <a:off x="7010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r>
              <a:rPr lang="en-US" sz="1000">
                <a:latin typeface="Arial" charset="0"/>
              </a:rPr>
              <a:t>6.1</a:t>
            </a:r>
            <a:endParaRPr lang="en-US" sz="1000" baseline="30000">
              <a:latin typeface="Arial" charset="0"/>
            </a:endParaRPr>
          </a:p>
        </p:txBody>
      </p:sp>
      <p:sp>
        <p:nvSpPr>
          <p:cNvPr id="270469" name="Rectangle 133"/>
          <p:cNvSpPr>
            <a:spLocks noChangeArrowheads="1"/>
          </p:cNvSpPr>
          <p:nvPr/>
        </p:nvSpPr>
        <p:spPr bwMode="auto">
          <a:xfrm>
            <a:off x="7391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r>
              <a:rPr lang="en-US" sz="1000">
                <a:latin typeface="Arial" charset="0"/>
              </a:rPr>
              <a:t>4.93</a:t>
            </a:r>
            <a:endParaRPr lang="en-US" sz="1000" baseline="30000">
              <a:latin typeface="Arial" charset="0"/>
            </a:endParaRPr>
          </a:p>
        </p:txBody>
      </p:sp>
      <p:sp>
        <p:nvSpPr>
          <p:cNvPr id="270470" name="Rectangle 134"/>
          <p:cNvSpPr>
            <a:spLocks noChangeArrowheads="1"/>
          </p:cNvSpPr>
          <p:nvPr/>
        </p:nvSpPr>
        <p:spPr bwMode="auto">
          <a:xfrm>
            <a:off x="7772400" y="35814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Xe</a:t>
            </a:r>
            <a:endParaRPr lang="en-US" sz="1000">
              <a:latin typeface="Arial" charset="0"/>
            </a:endParaRPr>
          </a:p>
          <a:p>
            <a:pPr algn="ctr"/>
            <a:endParaRPr lang="en-US" sz="1000">
              <a:latin typeface="Arial" charset="0"/>
            </a:endParaRPr>
          </a:p>
          <a:p>
            <a:pPr algn="ctr"/>
            <a:r>
              <a:rPr lang="en-US" sz="1000">
                <a:latin typeface="Arial" charset="0"/>
              </a:rPr>
              <a:t>3.06</a:t>
            </a:r>
            <a:endParaRPr lang="en-US" sz="1000" baseline="30000">
              <a:latin typeface="Arial" charset="0"/>
            </a:endParaRPr>
          </a:p>
        </p:txBody>
      </p:sp>
      <p:sp>
        <p:nvSpPr>
          <p:cNvPr id="270471" name="Rectangle 135"/>
          <p:cNvSpPr>
            <a:spLocks noChangeArrowheads="1"/>
          </p:cNvSpPr>
          <p:nvPr/>
        </p:nvSpPr>
        <p:spPr bwMode="auto">
          <a:xfrm>
            <a:off x="1295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r>
              <a:rPr lang="en-US" sz="1000">
                <a:latin typeface="Arial" charset="0"/>
              </a:rPr>
              <a:t>1.90</a:t>
            </a:r>
            <a:endParaRPr lang="en-US" sz="1000" baseline="30000">
              <a:latin typeface="Arial" charset="0"/>
            </a:endParaRPr>
          </a:p>
        </p:txBody>
      </p:sp>
      <p:sp>
        <p:nvSpPr>
          <p:cNvPr id="270472" name="Rectangle 136"/>
          <p:cNvSpPr>
            <a:spLocks noChangeArrowheads="1"/>
          </p:cNvSpPr>
          <p:nvPr/>
        </p:nvSpPr>
        <p:spPr bwMode="auto">
          <a:xfrm>
            <a:off x="1676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r>
              <a:rPr lang="en-US" sz="1000">
                <a:latin typeface="Arial" charset="0"/>
              </a:rPr>
              <a:t>3.5</a:t>
            </a:r>
            <a:endParaRPr lang="en-US" sz="1000" baseline="30000">
              <a:latin typeface="Arial" charset="0"/>
            </a:endParaRPr>
          </a:p>
        </p:txBody>
      </p:sp>
      <p:sp>
        <p:nvSpPr>
          <p:cNvPr id="270473" name="Rectangle 137"/>
          <p:cNvSpPr>
            <a:spLocks noChangeArrowheads="1"/>
          </p:cNvSpPr>
          <p:nvPr/>
        </p:nvSpPr>
        <p:spPr bwMode="auto">
          <a:xfrm>
            <a:off x="2438400" y="4114800"/>
            <a:ext cx="381000" cy="5334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r>
              <a:rPr lang="en-US" sz="1000">
                <a:latin typeface="Arial" charset="0"/>
              </a:rPr>
              <a:t>13.1</a:t>
            </a:r>
            <a:endParaRPr lang="en-US" sz="1000" baseline="30000">
              <a:latin typeface="Arial" charset="0"/>
            </a:endParaRPr>
          </a:p>
        </p:txBody>
      </p:sp>
      <p:sp>
        <p:nvSpPr>
          <p:cNvPr id="270474" name="Rectangle 138"/>
          <p:cNvSpPr>
            <a:spLocks noChangeArrowheads="1"/>
          </p:cNvSpPr>
          <p:nvPr/>
        </p:nvSpPr>
        <p:spPr bwMode="auto">
          <a:xfrm>
            <a:off x="2819400" y="4114800"/>
            <a:ext cx="381000" cy="5334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r>
              <a:rPr lang="en-US" sz="1000">
                <a:latin typeface="Arial" charset="0"/>
              </a:rPr>
              <a:t>16.6</a:t>
            </a:r>
            <a:endParaRPr lang="en-US" sz="1000" baseline="30000">
              <a:latin typeface="Arial" charset="0"/>
            </a:endParaRPr>
          </a:p>
        </p:txBody>
      </p:sp>
      <p:sp>
        <p:nvSpPr>
          <p:cNvPr id="270475" name="Rectangle 139"/>
          <p:cNvSpPr>
            <a:spLocks noChangeArrowheads="1"/>
          </p:cNvSpPr>
          <p:nvPr/>
        </p:nvSpPr>
        <p:spPr bwMode="auto">
          <a:xfrm>
            <a:off x="3200400" y="4114800"/>
            <a:ext cx="381000" cy="533400"/>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r>
              <a:rPr lang="en-US" sz="1000">
                <a:latin typeface="Arial" charset="0"/>
              </a:rPr>
              <a:t>19.3</a:t>
            </a:r>
            <a:endParaRPr lang="en-US" sz="1000" baseline="30000">
              <a:latin typeface="Arial" charset="0"/>
            </a:endParaRPr>
          </a:p>
        </p:txBody>
      </p:sp>
      <p:sp>
        <p:nvSpPr>
          <p:cNvPr id="270476" name="Rectangle 140"/>
          <p:cNvSpPr>
            <a:spLocks noChangeArrowheads="1"/>
          </p:cNvSpPr>
          <p:nvPr/>
        </p:nvSpPr>
        <p:spPr bwMode="auto">
          <a:xfrm>
            <a:off x="3581400" y="4114800"/>
            <a:ext cx="381000" cy="533400"/>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r>
              <a:rPr lang="en-US" sz="1000">
                <a:latin typeface="Arial" charset="0"/>
              </a:rPr>
              <a:t>21.4</a:t>
            </a:r>
            <a:endParaRPr lang="en-US" sz="1000" baseline="30000">
              <a:latin typeface="Arial" charset="0"/>
            </a:endParaRPr>
          </a:p>
        </p:txBody>
      </p:sp>
      <p:sp>
        <p:nvSpPr>
          <p:cNvPr id="270477" name="Rectangle 141"/>
          <p:cNvSpPr>
            <a:spLocks noChangeArrowheads="1"/>
          </p:cNvSpPr>
          <p:nvPr/>
        </p:nvSpPr>
        <p:spPr bwMode="auto">
          <a:xfrm>
            <a:off x="3962400" y="4114800"/>
            <a:ext cx="381000" cy="533400"/>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r>
              <a:rPr lang="en-US" sz="1000">
                <a:latin typeface="Arial" charset="0"/>
              </a:rPr>
              <a:t>22.48</a:t>
            </a:r>
            <a:endParaRPr lang="en-US" sz="1000" baseline="30000">
              <a:latin typeface="Arial" charset="0"/>
            </a:endParaRPr>
          </a:p>
        </p:txBody>
      </p:sp>
      <p:sp>
        <p:nvSpPr>
          <p:cNvPr id="270478" name="Rectangle 142"/>
          <p:cNvSpPr>
            <a:spLocks noChangeArrowheads="1"/>
          </p:cNvSpPr>
          <p:nvPr/>
        </p:nvSpPr>
        <p:spPr bwMode="auto">
          <a:xfrm>
            <a:off x="4343400" y="4114800"/>
            <a:ext cx="381000" cy="533400"/>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r>
              <a:rPr lang="en-US" sz="1000">
                <a:latin typeface="Arial" charset="0"/>
              </a:rPr>
              <a:t>22.4</a:t>
            </a:r>
            <a:endParaRPr lang="en-US" sz="1000" baseline="30000">
              <a:latin typeface="Arial" charset="0"/>
            </a:endParaRPr>
          </a:p>
        </p:txBody>
      </p:sp>
      <p:sp>
        <p:nvSpPr>
          <p:cNvPr id="270479" name="Rectangle 143"/>
          <p:cNvSpPr>
            <a:spLocks noChangeArrowheads="1"/>
          </p:cNvSpPr>
          <p:nvPr/>
        </p:nvSpPr>
        <p:spPr bwMode="auto">
          <a:xfrm>
            <a:off x="4724400" y="4114800"/>
            <a:ext cx="381000" cy="533400"/>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r>
              <a:rPr lang="en-US" sz="1000">
                <a:latin typeface="Arial" charset="0"/>
              </a:rPr>
              <a:t>21.45</a:t>
            </a:r>
            <a:endParaRPr lang="en-US" sz="1000" baseline="30000">
              <a:latin typeface="Arial" charset="0"/>
            </a:endParaRPr>
          </a:p>
        </p:txBody>
      </p:sp>
      <p:sp>
        <p:nvSpPr>
          <p:cNvPr id="270480" name="Rectangle 144"/>
          <p:cNvSpPr>
            <a:spLocks noChangeArrowheads="1"/>
          </p:cNvSpPr>
          <p:nvPr/>
        </p:nvSpPr>
        <p:spPr bwMode="auto">
          <a:xfrm>
            <a:off x="5105400" y="4114800"/>
            <a:ext cx="381000" cy="533400"/>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r>
              <a:rPr lang="en-US" sz="1000">
                <a:latin typeface="Arial" charset="0"/>
              </a:rPr>
              <a:t>19.3</a:t>
            </a:r>
            <a:endParaRPr lang="en-US" sz="1000" baseline="30000">
              <a:latin typeface="Arial" charset="0"/>
            </a:endParaRPr>
          </a:p>
        </p:txBody>
      </p:sp>
      <p:sp>
        <p:nvSpPr>
          <p:cNvPr id="270481" name="Rectangle 145"/>
          <p:cNvSpPr>
            <a:spLocks noChangeArrowheads="1"/>
          </p:cNvSpPr>
          <p:nvPr/>
        </p:nvSpPr>
        <p:spPr bwMode="auto">
          <a:xfrm>
            <a:off x="5486400" y="4114800"/>
            <a:ext cx="381000" cy="5334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r>
              <a:rPr lang="en-US" sz="1000">
                <a:latin typeface="Arial" charset="0"/>
              </a:rPr>
              <a:t>13.55</a:t>
            </a:r>
            <a:endParaRPr lang="en-US" sz="1000" baseline="30000">
              <a:latin typeface="Arial" charset="0"/>
            </a:endParaRPr>
          </a:p>
        </p:txBody>
      </p:sp>
      <p:sp>
        <p:nvSpPr>
          <p:cNvPr id="270482" name="Rectangle 146"/>
          <p:cNvSpPr>
            <a:spLocks noChangeArrowheads="1"/>
          </p:cNvSpPr>
          <p:nvPr/>
        </p:nvSpPr>
        <p:spPr bwMode="auto">
          <a:xfrm>
            <a:off x="5867400" y="41148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r>
              <a:rPr lang="en-US" sz="1000">
                <a:latin typeface="Arial" charset="0"/>
              </a:rPr>
              <a:t>11.85</a:t>
            </a:r>
            <a:endParaRPr lang="en-US" sz="1000" baseline="30000">
              <a:latin typeface="Arial" charset="0"/>
            </a:endParaRPr>
          </a:p>
        </p:txBody>
      </p:sp>
      <p:sp>
        <p:nvSpPr>
          <p:cNvPr id="270483" name="Rectangle 147"/>
          <p:cNvSpPr>
            <a:spLocks noChangeArrowheads="1"/>
          </p:cNvSpPr>
          <p:nvPr/>
        </p:nvSpPr>
        <p:spPr bwMode="auto">
          <a:xfrm>
            <a:off x="6248400" y="41148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r>
              <a:rPr lang="en-US" sz="1000">
                <a:latin typeface="Arial" charset="0"/>
              </a:rPr>
              <a:t>11.34</a:t>
            </a:r>
            <a:endParaRPr lang="en-US" sz="1000" baseline="30000">
              <a:latin typeface="Arial" charset="0"/>
            </a:endParaRPr>
          </a:p>
        </p:txBody>
      </p:sp>
      <p:sp>
        <p:nvSpPr>
          <p:cNvPr id="270484" name="Rectangle 148"/>
          <p:cNvSpPr>
            <a:spLocks noChangeArrowheads="1"/>
          </p:cNvSpPr>
          <p:nvPr/>
        </p:nvSpPr>
        <p:spPr bwMode="auto">
          <a:xfrm>
            <a:off x="6629400" y="41148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r>
              <a:rPr lang="en-US" sz="1000">
                <a:latin typeface="Arial" charset="0"/>
              </a:rPr>
              <a:t>9.8</a:t>
            </a:r>
            <a:endParaRPr lang="en-US" sz="1000" baseline="30000">
              <a:latin typeface="Arial" charset="0"/>
            </a:endParaRPr>
          </a:p>
        </p:txBody>
      </p:sp>
      <p:sp>
        <p:nvSpPr>
          <p:cNvPr id="270485" name="Rectangle 149"/>
          <p:cNvSpPr>
            <a:spLocks noChangeArrowheads="1"/>
          </p:cNvSpPr>
          <p:nvPr/>
        </p:nvSpPr>
        <p:spPr bwMode="auto">
          <a:xfrm>
            <a:off x="7010400" y="4114800"/>
            <a:ext cx="381000" cy="533400"/>
          </a:xfrm>
          <a:prstGeom prst="rect">
            <a:avLst/>
          </a:prstGeom>
          <a:solidFill>
            <a:srgbClr val="E4C5F5">
              <a:alpha val="50000"/>
            </a:srgbClr>
          </a:solid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r>
              <a:rPr lang="en-US" sz="1000">
                <a:latin typeface="Arial" charset="0"/>
              </a:rPr>
              <a:t>9.4</a:t>
            </a:r>
            <a:endParaRPr lang="en-US" sz="1000" baseline="30000">
              <a:latin typeface="Arial" charset="0"/>
            </a:endParaRPr>
          </a:p>
        </p:txBody>
      </p:sp>
      <p:sp>
        <p:nvSpPr>
          <p:cNvPr id="270486" name="Rectangle 150"/>
          <p:cNvSpPr>
            <a:spLocks noChangeArrowheads="1"/>
          </p:cNvSpPr>
          <p:nvPr/>
        </p:nvSpPr>
        <p:spPr bwMode="auto">
          <a:xfrm>
            <a:off x="7391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r>
              <a:rPr lang="en-US" sz="1000">
                <a:latin typeface="Arial" charset="0"/>
              </a:rPr>
              <a:t>---</a:t>
            </a:r>
            <a:endParaRPr lang="en-US" sz="1000" baseline="30000">
              <a:latin typeface="Arial" charset="0"/>
            </a:endParaRPr>
          </a:p>
        </p:txBody>
      </p:sp>
      <p:sp>
        <p:nvSpPr>
          <p:cNvPr id="270487" name="Rectangle 151"/>
          <p:cNvSpPr>
            <a:spLocks noChangeArrowheads="1"/>
          </p:cNvSpPr>
          <p:nvPr/>
        </p:nvSpPr>
        <p:spPr bwMode="auto">
          <a:xfrm>
            <a:off x="7772400" y="41148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Rn</a:t>
            </a:r>
            <a:endParaRPr lang="en-US" sz="1000">
              <a:latin typeface="Arial" charset="0"/>
            </a:endParaRPr>
          </a:p>
          <a:p>
            <a:pPr algn="ctr"/>
            <a:endParaRPr lang="en-US" sz="1000">
              <a:latin typeface="Arial" charset="0"/>
            </a:endParaRPr>
          </a:p>
          <a:p>
            <a:pPr algn="ctr"/>
            <a:r>
              <a:rPr lang="en-US" sz="1000">
                <a:latin typeface="Arial" charset="0"/>
              </a:rPr>
              <a:t>4.4</a:t>
            </a:r>
            <a:endParaRPr lang="en-US" sz="1000" baseline="30000">
              <a:latin typeface="Arial" charset="0"/>
            </a:endParaRPr>
          </a:p>
        </p:txBody>
      </p:sp>
      <p:sp>
        <p:nvSpPr>
          <p:cNvPr id="270488" name="Rectangle 152"/>
          <p:cNvSpPr>
            <a:spLocks noChangeArrowheads="1"/>
          </p:cNvSpPr>
          <p:nvPr/>
        </p:nvSpPr>
        <p:spPr bwMode="auto">
          <a:xfrm>
            <a:off x="1676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1.74</a:t>
            </a:r>
            <a:endParaRPr lang="en-US" sz="1000" baseline="30000">
              <a:latin typeface="Arial" charset="0"/>
            </a:endParaRPr>
          </a:p>
        </p:txBody>
      </p:sp>
      <p:sp>
        <p:nvSpPr>
          <p:cNvPr id="270489" name="Text Box 153"/>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70490" name="Text Box 154"/>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70491" name="Text Box 155"/>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70492" name="Text Box 156"/>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70493" name="Text Box 157"/>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70494" name="Text Box 158"/>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70495" name="Text Box 159"/>
          <p:cNvSpPr txBox="1">
            <a:spLocks noChangeArrowheads="1"/>
          </p:cNvSpPr>
          <p:nvPr/>
        </p:nvSpPr>
        <p:spPr bwMode="auto">
          <a:xfrm>
            <a:off x="2117725" y="6357938"/>
            <a:ext cx="184150" cy="274637"/>
          </a:xfrm>
          <a:prstGeom prst="rect">
            <a:avLst/>
          </a:prstGeom>
          <a:solidFill>
            <a:schemeClr val="bg1"/>
          </a:solidFill>
          <a:ln w="9525">
            <a:noFill/>
            <a:miter lim="800000"/>
            <a:headEnd/>
            <a:tailEnd/>
          </a:ln>
          <a:effectLst/>
        </p:spPr>
        <p:txBody>
          <a:bodyPr wrap="none">
            <a:spAutoFit/>
          </a:bodyPr>
          <a:lstStyle/>
          <a:p>
            <a:endParaRPr lang="en-US" sz="1200">
              <a:latin typeface="Arial" charset="0"/>
            </a:endParaRPr>
          </a:p>
        </p:txBody>
      </p:sp>
      <p:sp>
        <p:nvSpPr>
          <p:cNvPr id="270496" name="Rectangle 160"/>
          <p:cNvSpPr>
            <a:spLocks noGrp="1" noChangeArrowheads="1"/>
          </p:cNvSpPr>
          <p:nvPr>
            <p:ph type="title"/>
          </p:nvPr>
        </p:nvSpPr>
        <p:spPr>
          <a:xfrm>
            <a:off x="2133600" y="533400"/>
            <a:ext cx="4800600" cy="609600"/>
          </a:xfrm>
        </p:spPr>
        <p:txBody>
          <a:bodyPr/>
          <a:lstStyle/>
          <a:p>
            <a:r>
              <a:rPr lang="en-US"/>
              <a:t>Densities of Elements</a:t>
            </a:r>
          </a:p>
        </p:txBody>
      </p:sp>
      <p:sp>
        <p:nvSpPr>
          <p:cNvPr id="270497" name="Rectangle 161"/>
          <p:cNvSpPr>
            <a:spLocks noChangeArrowheads="1"/>
          </p:cNvSpPr>
          <p:nvPr/>
        </p:nvSpPr>
        <p:spPr bwMode="auto">
          <a:xfrm>
            <a:off x="2919413" y="5502275"/>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70498" name="Rectangle 162"/>
          <p:cNvSpPr>
            <a:spLocks noChangeArrowheads="1"/>
          </p:cNvSpPr>
          <p:nvPr/>
        </p:nvSpPr>
        <p:spPr bwMode="auto">
          <a:xfrm>
            <a:off x="2919413" y="5502275"/>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1.74</a:t>
            </a:r>
            <a:endParaRPr lang="en-US" sz="1000" baseline="30000">
              <a:latin typeface="Arial" charset="0"/>
            </a:endParaRPr>
          </a:p>
        </p:txBody>
      </p:sp>
      <p:sp>
        <p:nvSpPr>
          <p:cNvPr id="270499" name="Line 163"/>
          <p:cNvSpPr>
            <a:spLocks noChangeShapeType="1"/>
          </p:cNvSpPr>
          <p:nvPr/>
        </p:nvSpPr>
        <p:spPr bwMode="auto">
          <a:xfrm>
            <a:off x="3300413" y="5654675"/>
            <a:ext cx="228600" cy="0"/>
          </a:xfrm>
          <a:prstGeom prst="line">
            <a:avLst/>
          </a:prstGeom>
          <a:noFill/>
          <a:ln w="9525">
            <a:solidFill>
              <a:schemeClr val="tx1"/>
            </a:solidFill>
            <a:round/>
            <a:headEnd/>
            <a:tailEnd/>
          </a:ln>
          <a:effectLst/>
        </p:spPr>
        <p:txBody>
          <a:bodyPr/>
          <a:lstStyle/>
          <a:p>
            <a:endParaRPr lang="en-IE"/>
          </a:p>
        </p:txBody>
      </p:sp>
      <p:sp>
        <p:nvSpPr>
          <p:cNvPr id="270500" name="Text Box 164"/>
          <p:cNvSpPr txBox="1">
            <a:spLocks noChangeArrowheads="1"/>
          </p:cNvSpPr>
          <p:nvPr/>
        </p:nvSpPr>
        <p:spPr bwMode="auto">
          <a:xfrm>
            <a:off x="3605213" y="5578475"/>
            <a:ext cx="2947987" cy="517525"/>
          </a:xfrm>
          <a:prstGeom prst="rect">
            <a:avLst/>
          </a:prstGeom>
          <a:noFill/>
          <a:ln w="9525">
            <a:noFill/>
            <a:miter lim="800000"/>
            <a:headEnd/>
            <a:tailEnd/>
          </a:ln>
          <a:effectLst/>
        </p:spPr>
        <p:txBody>
          <a:bodyPr wrap="none">
            <a:spAutoFit/>
          </a:bodyPr>
          <a:lstStyle/>
          <a:p>
            <a:r>
              <a:rPr lang="en-US" sz="1400">
                <a:latin typeface="Arial" charset="0"/>
              </a:rPr>
              <a:t>Symbol</a:t>
            </a:r>
          </a:p>
          <a:p>
            <a:r>
              <a:rPr lang="en-US" sz="1400">
                <a:latin typeface="Arial" charset="0"/>
              </a:rPr>
              <a:t>Density in g/cm</a:t>
            </a:r>
            <a:r>
              <a:rPr lang="en-US" sz="1400" baseline="30000">
                <a:latin typeface="Arial" charset="0"/>
              </a:rPr>
              <a:t>3</a:t>
            </a:r>
            <a:r>
              <a:rPr lang="en-US" sz="1400">
                <a:latin typeface="Arial" charset="0"/>
              </a:rPr>
              <a:t>C, for gases, in g/L</a:t>
            </a:r>
          </a:p>
        </p:txBody>
      </p:sp>
      <p:sp>
        <p:nvSpPr>
          <p:cNvPr id="270501" name="Line 165"/>
          <p:cNvSpPr>
            <a:spLocks noChangeShapeType="1"/>
          </p:cNvSpPr>
          <p:nvPr/>
        </p:nvSpPr>
        <p:spPr bwMode="auto">
          <a:xfrm>
            <a:off x="3300413" y="5959475"/>
            <a:ext cx="228600" cy="0"/>
          </a:xfrm>
          <a:prstGeom prst="line">
            <a:avLst/>
          </a:prstGeom>
          <a:noFill/>
          <a:ln w="9525">
            <a:solidFill>
              <a:schemeClr val="tx1"/>
            </a:solidFill>
            <a:round/>
            <a:headEnd/>
            <a:tailEnd/>
          </a:ln>
          <a:effectLst/>
        </p:spPr>
        <p:txBody>
          <a:bodyPr/>
          <a:lstStyle/>
          <a:p>
            <a:endParaRPr lang="en-IE"/>
          </a:p>
        </p:txBody>
      </p:sp>
      <p:sp>
        <p:nvSpPr>
          <p:cNvPr id="270502" name="Rectangle 166"/>
          <p:cNvSpPr>
            <a:spLocks noChangeArrowheads="1"/>
          </p:cNvSpPr>
          <p:nvPr/>
        </p:nvSpPr>
        <p:spPr bwMode="auto">
          <a:xfrm>
            <a:off x="1851025" y="4876800"/>
            <a:ext cx="228600" cy="228600"/>
          </a:xfrm>
          <a:prstGeom prst="rect">
            <a:avLst/>
          </a:prstGeom>
          <a:solidFill>
            <a:srgbClr val="E4C5F5"/>
          </a:solidFill>
          <a:ln w="9525">
            <a:solidFill>
              <a:schemeClr val="tx1"/>
            </a:solidFill>
            <a:miter lim="800000"/>
            <a:headEnd/>
            <a:tailEnd/>
          </a:ln>
          <a:effectLst/>
        </p:spPr>
        <p:txBody>
          <a:bodyPr wrap="none" anchor="ctr"/>
          <a:lstStyle/>
          <a:p>
            <a:endParaRPr lang="en-IE"/>
          </a:p>
        </p:txBody>
      </p:sp>
      <p:sp>
        <p:nvSpPr>
          <p:cNvPr id="270503" name="Rectangle 167"/>
          <p:cNvSpPr>
            <a:spLocks noChangeArrowheads="1"/>
          </p:cNvSpPr>
          <p:nvPr/>
        </p:nvSpPr>
        <p:spPr bwMode="auto">
          <a:xfrm>
            <a:off x="4002088" y="4876800"/>
            <a:ext cx="228600" cy="228600"/>
          </a:xfrm>
          <a:prstGeom prst="rect">
            <a:avLst/>
          </a:prstGeom>
          <a:solidFill>
            <a:srgbClr val="CC99FF"/>
          </a:solidFill>
          <a:ln w="9525">
            <a:solidFill>
              <a:schemeClr val="tx1"/>
            </a:solidFill>
            <a:miter lim="800000"/>
            <a:headEnd/>
            <a:tailEnd/>
          </a:ln>
          <a:effectLst/>
        </p:spPr>
        <p:txBody>
          <a:bodyPr wrap="none" anchor="ctr"/>
          <a:lstStyle/>
          <a:p>
            <a:endParaRPr lang="en-IE"/>
          </a:p>
        </p:txBody>
      </p:sp>
      <p:sp>
        <p:nvSpPr>
          <p:cNvPr id="270504" name="Text Box 168"/>
          <p:cNvSpPr txBox="1">
            <a:spLocks noChangeArrowheads="1"/>
          </p:cNvSpPr>
          <p:nvPr/>
        </p:nvSpPr>
        <p:spPr bwMode="auto">
          <a:xfrm>
            <a:off x="2098675" y="4876800"/>
            <a:ext cx="1468438" cy="304800"/>
          </a:xfrm>
          <a:prstGeom prst="rect">
            <a:avLst/>
          </a:prstGeom>
          <a:noFill/>
          <a:ln w="9525">
            <a:noFill/>
            <a:miter lim="800000"/>
            <a:headEnd/>
            <a:tailEnd/>
          </a:ln>
          <a:effectLst/>
        </p:spPr>
        <p:txBody>
          <a:bodyPr wrap="none">
            <a:spAutoFit/>
          </a:bodyPr>
          <a:lstStyle/>
          <a:p>
            <a:r>
              <a:rPr lang="en-US" sz="1400">
                <a:latin typeface="Arial" charset="0"/>
              </a:rPr>
              <a:t>8.0 – 11.9 g/cm</a:t>
            </a:r>
            <a:r>
              <a:rPr lang="en-US" sz="1400" baseline="30000">
                <a:latin typeface="Arial" charset="0"/>
              </a:rPr>
              <a:t>3</a:t>
            </a:r>
            <a:endParaRPr lang="en-US" sz="1400">
              <a:latin typeface="Arial" charset="0"/>
            </a:endParaRPr>
          </a:p>
        </p:txBody>
      </p:sp>
      <p:sp>
        <p:nvSpPr>
          <p:cNvPr id="270505" name="Text Box 169"/>
          <p:cNvSpPr txBox="1">
            <a:spLocks noChangeArrowheads="1"/>
          </p:cNvSpPr>
          <p:nvPr/>
        </p:nvSpPr>
        <p:spPr bwMode="auto">
          <a:xfrm>
            <a:off x="4187825" y="4876800"/>
            <a:ext cx="1566863" cy="304800"/>
          </a:xfrm>
          <a:prstGeom prst="rect">
            <a:avLst/>
          </a:prstGeom>
          <a:noFill/>
          <a:ln w="9525">
            <a:noFill/>
            <a:miter lim="800000"/>
            <a:headEnd/>
            <a:tailEnd/>
          </a:ln>
          <a:effectLst/>
        </p:spPr>
        <p:txBody>
          <a:bodyPr wrap="none">
            <a:spAutoFit/>
          </a:bodyPr>
          <a:lstStyle/>
          <a:p>
            <a:r>
              <a:rPr lang="en-US" sz="1400">
                <a:latin typeface="Arial" charset="0"/>
              </a:rPr>
              <a:t>12.0 – 17.9 g/cm</a:t>
            </a:r>
            <a:r>
              <a:rPr lang="en-US" sz="1400" baseline="30000">
                <a:latin typeface="Arial" charset="0"/>
              </a:rPr>
              <a:t>3</a:t>
            </a:r>
            <a:endParaRPr lang="en-US" sz="1400">
              <a:latin typeface="Arial" charset="0"/>
            </a:endParaRPr>
          </a:p>
        </p:txBody>
      </p:sp>
      <p:sp>
        <p:nvSpPr>
          <p:cNvPr id="270506" name="Rectangle 170"/>
          <p:cNvSpPr>
            <a:spLocks noChangeArrowheads="1"/>
          </p:cNvSpPr>
          <p:nvPr/>
        </p:nvSpPr>
        <p:spPr bwMode="auto">
          <a:xfrm>
            <a:off x="6135688" y="4876800"/>
            <a:ext cx="228600" cy="228600"/>
          </a:xfrm>
          <a:prstGeom prst="rect">
            <a:avLst/>
          </a:prstGeom>
          <a:solidFill>
            <a:srgbClr val="CC00FF">
              <a:alpha val="50000"/>
            </a:srgbClr>
          </a:solidFill>
          <a:ln w="9525">
            <a:solidFill>
              <a:schemeClr val="tx1"/>
            </a:solidFill>
            <a:miter lim="800000"/>
            <a:headEnd/>
            <a:tailEnd/>
          </a:ln>
          <a:effectLst/>
        </p:spPr>
        <p:txBody>
          <a:bodyPr wrap="none" anchor="ctr"/>
          <a:lstStyle/>
          <a:p>
            <a:endParaRPr lang="en-IE"/>
          </a:p>
        </p:txBody>
      </p:sp>
      <p:sp>
        <p:nvSpPr>
          <p:cNvPr id="270507" name="Text Box 171"/>
          <p:cNvSpPr txBox="1">
            <a:spLocks noChangeArrowheads="1"/>
          </p:cNvSpPr>
          <p:nvPr/>
        </p:nvSpPr>
        <p:spPr bwMode="auto">
          <a:xfrm>
            <a:off x="6365875" y="4876800"/>
            <a:ext cx="1177925" cy="304800"/>
          </a:xfrm>
          <a:prstGeom prst="rect">
            <a:avLst/>
          </a:prstGeom>
          <a:noFill/>
          <a:ln w="9525">
            <a:noFill/>
            <a:miter lim="800000"/>
            <a:headEnd/>
            <a:tailEnd/>
          </a:ln>
          <a:effectLst/>
        </p:spPr>
        <p:txBody>
          <a:bodyPr wrap="none">
            <a:spAutoFit/>
          </a:bodyPr>
          <a:lstStyle/>
          <a:p>
            <a:r>
              <a:rPr lang="en-US" sz="1400">
                <a:latin typeface="Arial" charset="0"/>
              </a:rPr>
              <a:t>&gt; 18.0 g/cm</a:t>
            </a:r>
            <a:r>
              <a:rPr lang="en-US" sz="1400" baseline="30000">
                <a:latin typeface="Arial" charset="0"/>
              </a:rPr>
              <a:t>3</a:t>
            </a:r>
            <a:endParaRPr lang="en-US" sz="1400">
              <a:latin typeface="Arial" charset="0"/>
            </a:endParaRPr>
          </a:p>
        </p:txBody>
      </p:sp>
      <p:sp>
        <p:nvSpPr>
          <p:cNvPr id="270508" name="Rectangle 172"/>
          <p:cNvSpPr>
            <a:spLocks noChangeArrowheads="1"/>
          </p:cNvSpPr>
          <p:nvPr/>
        </p:nvSpPr>
        <p:spPr bwMode="auto">
          <a:xfrm>
            <a:off x="2057400" y="4114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70509" name="Rectangle 173"/>
          <p:cNvSpPr>
            <a:spLocks noChangeArrowheads="1"/>
          </p:cNvSpPr>
          <p:nvPr/>
        </p:nvSpPr>
        <p:spPr bwMode="auto">
          <a:xfrm>
            <a:off x="2057400" y="4114800"/>
            <a:ext cx="3810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r>
              <a:rPr lang="en-US" sz="1000">
                <a:latin typeface="Arial" charset="0"/>
              </a:rPr>
              <a:t>6.7</a:t>
            </a:r>
            <a:endParaRPr lang="en-US" sz="1000" baseline="30000">
              <a:latin typeface="Arial" charset="0"/>
            </a:endParaRPr>
          </a:p>
        </p:txBody>
      </p:sp>
      <p:sp>
        <p:nvSpPr>
          <p:cNvPr id="270511" name="AutoShape 175">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Rectangle 4"/>
          <p:cNvSpPr>
            <a:spLocks noChangeArrowheads="1"/>
          </p:cNvSpPr>
          <p:nvPr/>
        </p:nvSpPr>
        <p:spPr bwMode="auto">
          <a:xfrm>
            <a:off x="3135313" y="476250"/>
            <a:ext cx="2846387" cy="457200"/>
          </a:xfrm>
          <a:prstGeom prst="rect">
            <a:avLst/>
          </a:prstGeom>
          <a:noFill/>
          <a:ln w="9525">
            <a:noFill/>
            <a:miter lim="800000"/>
            <a:headEnd/>
            <a:tailEnd/>
          </a:ln>
          <a:effectLst/>
        </p:spPr>
        <p:txBody>
          <a:bodyPr wrap="none" anchor="ctr">
            <a:spAutoFit/>
          </a:bodyPr>
          <a:lstStyle/>
          <a:p>
            <a:r>
              <a:rPr lang="en-US">
                <a:latin typeface="Arial" charset="0"/>
                <a:hlinkClick r:id="rId2" tooltip="Elements Database"/>
              </a:rPr>
              <a:t>Elements Database</a:t>
            </a:r>
            <a:endParaRPr lang="en-US"/>
          </a:p>
        </p:txBody>
      </p:sp>
      <p:graphicFrame>
        <p:nvGraphicFramePr>
          <p:cNvPr id="190552" name="Group 88"/>
          <p:cNvGraphicFramePr>
            <a:graphicFrameLocks noGrp="1"/>
          </p:cNvGraphicFramePr>
          <p:nvPr/>
        </p:nvGraphicFramePr>
        <p:xfrm>
          <a:off x="1031875" y="1762125"/>
          <a:ext cx="7048500" cy="3749040"/>
        </p:xfrm>
        <a:graphic>
          <a:graphicData uri="http://schemas.openxmlformats.org/drawingml/2006/table">
            <a:tbl>
              <a:tblPr/>
              <a:tblGrid>
                <a:gridCol w="1174750"/>
                <a:gridCol w="1174750"/>
                <a:gridCol w="1174750"/>
                <a:gridCol w="1219200"/>
                <a:gridCol w="1130300"/>
                <a:gridCol w="1174750"/>
              </a:tblGrid>
              <a:tr h="3279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hlinkClick r:id="rId3" tooltip="Actinium"/>
                        </a:rPr>
                        <a:t>Actinium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4" tooltip="Aluminum"/>
                        </a:rPr>
                        <a:t>Aluminum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5" tooltip="Americium"/>
                        </a:rPr>
                        <a:t>Americium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6" tooltip="Antimony"/>
                        </a:rPr>
                        <a:t>Antimony</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7" tooltip="Argon"/>
                        </a:rPr>
                        <a:t>Argon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8" tooltip="Arsenic"/>
                        </a:rPr>
                        <a:t>Arsenic</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9" tooltip="Astatine"/>
                        </a:rPr>
                        <a:t>Astatine</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0" tooltip="Barium"/>
                        </a:rPr>
                        <a:t>Barium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1" tooltip="Berkelium"/>
                        </a:rPr>
                        <a:t>Berkelium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2" action="ppaction://hlinkfile" tooltip="Beryllium"/>
                        </a:rPr>
                        <a:t>Beryllium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3" tooltip="Bismuth"/>
                        </a:rPr>
                        <a:t>Bismuth</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4" tooltip="Boron"/>
                        </a:rPr>
                        <a:t>Boron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5" tooltip="Bromine"/>
                        </a:rPr>
                        <a:t>Bromine</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6" tooltip="Cadmium"/>
                        </a:rPr>
                        <a:t>Cadmium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7" tooltip="Caesium"/>
                        </a:rPr>
                        <a:t>Cesium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8" tooltip="Calcium"/>
                        </a:rPr>
                        <a:t>Calcium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9" tooltip="Californium"/>
                        </a:rPr>
                        <a:t>Californium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20" tooltip="Carbon"/>
                        </a:rPr>
                        <a:t>Carbon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21" tooltip="Cerium"/>
                        </a:rPr>
                        <a:t>Cerium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endParaRPr kumimoji="0" lang="en-US" sz="1200" b="0" i="0" u="none" strike="noStrike" cap="none" normalizeH="0" baseline="0" smtClean="0">
                        <a:ln>
                          <a:noFill/>
                        </a:ln>
                        <a:solidFill>
                          <a:schemeClr val="tx1"/>
                        </a:solidFill>
                        <a:effectLst/>
                        <a:latin typeface="Arial"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hlinkClick r:id="rId22" tooltip="Chlorine"/>
                        </a:rPr>
                        <a:t>Chlorine</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23" tooltip="Chromium"/>
                        </a:rPr>
                        <a:t>Chromium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24" tooltip="Cobalt"/>
                        </a:rPr>
                        <a:t>Cobalt</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25" tooltip="Copper"/>
                        </a:rPr>
                        <a:t>Copper</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26" tooltip="Curium"/>
                        </a:rPr>
                        <a:t>Curium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27" tooltip="Dysprosium"/>
                        </a:rPr>
                        <a:t>Dysprosium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28" tooltip="Einsteinium"/>
                        </a:rPr>
                        <a:t>Einsteinium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29" tooltip="Erbium"/>
                        </a:rPr>
                        <a:t>Erbium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30" tooltip="Europium"/>
                        </a:rPr>
                        <a:t>Europium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31" tooltip="Fermium"/>
                        </a:rPr>
                        <a:t>Fermium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32" tooltip="Fluorine"/>
                        </a:rPr>
                        <a:t>Fluorine</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33" tooltip="Francium"/>
                        </a:rPr>
                        <a:t>Francium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34" tooltip="Gadolinium"/>
                        </a:rPr>
                        <a:t>Gadolinium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35" tooltip="Gallium"/>
                        </a:rPr>
                        <a:t>Gallium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36" tooltip="Germanium"/>
                        </a:rPr>
                        <a:t>Germanium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37" tooltip="Gold"/>
                        </a:rPr>
                        <a:t>Gold</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38" tooltip="Hafnium"/>
                        </a:rPr>
                        <a:t>Hafnium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39" tooltip="Helium"/>
                        </a:rPr>
                        <a:t>Helium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40" tooltip="Holmium"/>
                        </a:rPr>
                        <a:t>Holmium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endParaRPr kumimoji="0" lang="en-US" sz="12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hlinkClick r:id="rId41" tooltip="Hydrogen"/>
                        </a:rPr>
                        <a:t>Hydrogen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42" tooltip="Indium"/>
                        </a:rPr>
                        <a:t>Indium</a:t>
                      </a:r>
                      <a:br>
                        <a:rPr kumimoji="0" lang="en-US" sz="1200" b="0" i="0" u="none" strike="noStrike" cap="none" normalizeH="0" baseline="0" smtClean="0">
                          <a:ln>
                            <a:noFill/>
                          </a:ln>
                          <a:solidFill>
                            <a:schemeClr val="tx1"/>
                          </a:solidFill>
                          <a:effectLst/>
                          <a:latin typeface="Arial" charset="0"/>
                          <a:hlinkClick r:id="rId42" tooltip="Indium"/>
                        </a:rPr>
                      </a:br>
                      <a:r>
                        <a:rPr kumimoji="0" lang="en-US" sz="1200" b="0" i="0" u="none" strike="noStrike" cap="none" normalizeH="0" baseline="0" smtClean="0">
                          <a:ln>
                            <a:noFill/>
                          </a:ln>
                          <a:solidFill>
                            <a:schemeClr val="tx1"/>
                          </a:solidFill>
                          <a:effectLst/>
                          <a:latin typeface="Arial" charset="0"/>
                          <a:hlinkClick r:id="rId43" tooltip="Iodine"/>
                        </a:rPr>
                        <a:t>Iodine</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44" tooltip="Iridium"/>
                        </a:rPr>
                        <a:t>Iridium</a:t>
                      </a:r>
                      <a:br>
                        <a:rPr kumimoji="0" lang="en-US" sz="1200" b="0" i="0" u="none" strike="noStrike" cap="none" normalizeH="0" baseline="0" smtClean="0">
                          <a:ln>
                            <a:noFill/>
                          </a:ln>
                          <a:solidFill>
                            <a:schemeClr val="tx1"/>
                          </a:solidFill>
                          <a:effectLst/>
                          <a:latin typeface="Arial" charset="0"/>
                          <a:hlinkClick r:id="rId44" tooltip="Iridium"/>
                        </a:rPr>
                      </a:br>
                      <a:r>
                        <a:rPr kumimoji="0" lang="en-US" sz="1200" b="0" i="0" u="none" strike="noStrike" cap="none" normalizeH="0" baseline="0" smtClean="0">
                          <a:ln>
                            <a:noFill/>
                          </a:ln>
                          <a:solidFill>
                            <a:schemeClr val="tx1"/>
                          </a:solidFill>
                          <a:effectLst/>
                          <a:latin typeface="Arial" charset="0"/>
                          <a:hlinkClick r:id="rId45" tooltip="Iron"/>
                        </a:rPr>
                        <a:t>Iron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46" tooltip="Krypton"/>
                        </a:rPr>
                        <a:t>Krypton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47" tooltip="Lanthanum"/>
                        </a:rPr>
                        <a:t>Lanthanum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48" tooltip="Lawrencium"/>
                        </a:rPr>
                        <a:t>Lawrencium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49" tooltip="Lead"/>
                        </a:rPr>
                        <a:t>Lead</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50" tooltip="Lithium"/>
                        </a:rPr>
                        <a:t>Lithium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51" tooltip="Lutetium"/>
                        </a:rPr>
                        <a:t>Lutetium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52" tooltip="Magnesium"/>
                        </a:rPr>
                        <a:t>Magnesium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53" tooltip="Manganese"/>
                        </a:rPr>
                        <a:t>Manganese</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54" tooltip="Meitnerium"/>
                        </a:rPr>
                        <a:t>Meitnerium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55" tooltip="Mendelevium"/>
                        </a:rPr>
                        <a:t>Mendelevium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56" tooltip="Mercury"/>
                        </a:rPr>
                        <a:t>Mercury</a:t>
                      </a:r>
                      <a:br>
                        <a:rPr kumimoji="0" lang="en-US" sz="1200" b="0" i="0" u="none" strike="noStrike" cap="none" normalizeH="0" baseline="0" smtClean="0">
                          <a:ln>
                            <a:noFill/>
                          </a:ln>
                          <a:solidFill>
                            <a:schemeClr val="tx1"/>
                          </a:solidFill>
                          <a:effectLst/>
                          <a:latin typeface="Arial" charset="0"/>
                          <a:hlinkClick r:id="rId56" tooltip="Mercury"/>
                        </a:rPr>
                      </a:br>
                      <a:r>
                        <a:rPr kumimoji="0" lang="en-US" sz="1200" b="0" i="0" u="none" strike="noStrike" cap="none" normalizeH="0" baseline="0" smtClean="0">
                          <a:ln>
                            <a:noFill/>
                          </a:ln>
                          <a:solidFill>
                            <a:schemeClr val="tx1"/>
                          </a:solidFill>
                          <a:effectLst/>
                          <a:latin typeface="Arial" charset="0"/>
                          <a:hlinkClick r:id="rId57" tooltip="Molybdenum"/>
                        </a:rPr>
                        <a:t>Molybdenum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58" tooltip="Neodymium"/>
                        </a:rPr>
                        <a:t>Neodymium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59" tooltip="Neon"/>
                        </a:rPr>
                        <a:t>Neon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endParaRPr kumimoji="0" lang="en-US" sz="12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hlinkClick r:id="rId60" tooltip="Neptunium"/>
                        </a:rPr>
                        <a:t>Neptunium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61" tooltip="Nickel"/>
                        </a:rPr>
                        <a:t>Nickel</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62" tooltip="Niobium"/>
                        </a:rPr>
                        <a:t>Niobium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63" tooltip="Nitrogen"/>
                        </a:rPr>
                        <a:t>Nitrogen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64" tooltip="Nobelium"/>
                        </a:rPr>
                        <a:t>Nobelium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65" tooltip="Osmium"/>
                        </a:rPr>
                        <a:t>Osmium</a:t>
                      </a:r>
                      <a:br>
                        <a:rPr kumimoji="0" lang="en-US" sz="1200" b="0" i="0" u="none" strike="noStrike" cap="none" normalizeH="0" baseline="0" smtClean="0">
                          <a:ln>
                            <a:noFill/>
                          </a:ln>
                          <a:solidFill>
                            <a:schemeClr val="tx1"/>
                          </a:solidFill>
                          <a:effectLst/>
                          <a:latin typeface="Arial" charset="0"/>
                          <a:hlinkClick r:id="rId65" tooltip="Osmium"/>
                        </a:rPr>
                      </a:br>
                      <a:r>
                        <a:rPr kumimoji="0" lang="en-US" sz="1200" b="0" i="0" u="none" strike="noStrike" cap="none" normalizeH="0" baseline="0" smtClean="0">
                          <a:ln>
                            <a:noFill/>
                          </a:ln>
                          <a:solidFill>
                            <a:schemeClr val="tx1"/>
                          </a:solidFill>
                          <a:effectLst/>
                          <a:latin typeface="Arial" charset="0"/>
                          <a:hlinkClick r:id="rId66" tooltip="Oxygen"/>
                        </a:rPr>
                        <a:t>Oxygen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67" tooltip="Palladium"/>
                        </a:rPr>
                        <a:t>Palladium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68" tooltip="Phosphorus"/>
                        </a:rPr>
                        <a:t>Phosphorus</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69" tooltip="Platinum"/>
                        </a:rPr>
                        <a:t>Platinum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70" tooltip="Plutonium"/>
                        </a:rPr>
                        <a:t>Plutonium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71" tooltip="Polonium"/>
                        </a:rPr>
                        <a:t>Polonium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72" tooltip="Potassium"/>
                        </a:rPr>
                        <a:t>Potassium</a:t>
                      </a:r>
                      <a:br>
                        <a:rPr kumimoji="0" lang="en-US" sz="1200" b="0" i="0" u="none" strike="noStrike" cap="none" normalizeH="0" baseline="0" smtClean="0">
                          <a:ln>
                            <a:noFill/>
                          </a:ln>
                          <a:solidFill>
                            <a:schemeClr val="tx1"/>
                          </a:solidFill>
                          <a:effectLst/>
                          <a:latin typeface="Arial" charset="0"/>
                          <a:hlinkClick r:id="rId72" tooltip="Potassium"/>
                        </a:rPr>
                      </a:br>
                      <a:r>
                        <a:rPr kumimoji="0" lang="en-US" sz="1200" b="0" i="0" u="none" strike="noStrike" cap="none" normalizeH="0" baseline="0" smtClean="0">
                          <a:ln>
                            <a:noFill/>
                          </a:ln>
                          <a:solidFill>
                            <a:schemeClr val="tx1"/>
                          </a:solidFill>
                          <a:effectLst/>
                          <a:latin typeface="Arial" charset="0"/>
                          <a:hlinkClick r:id="rId73" tooltip="Praseodymium"/>
                        </a:rPr>
                        <a:t>Praseodymium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74" tooltip="Promethium"/>
                        </a:rPr>
                        <a:t>Promethium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75" tooltip="Protactinium"/>
                        </a:rPr>
                        <a:t>Protactinium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76" tooltip="Radium"/>
                        </a:rPr>
                        <a:t>Radium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77" tooltip="Radon"/>
                        </a:rPr>
                        <a:t>Radon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78" tooltip="Rhenium"/>
                        </a:rPr>
                        <a:t>Rhenium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endParaRPr kumimoji="0" lang="en-US" sz="12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hlinkClick r:id="rId79" tooltip="Rhodium"/>
                        </a:rPr>
                        <a:t>Rhodium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80" tooltip="Rubidium"/>
                        </a:rPr>
                        <a:t>Rubidium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81" tooltip="Ruthenium"/>
                        </a:rPr>
                        <a:t>Ruthenium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82" tooltip="Samarium"/>
                        </a:rPr>
                        <a:t>Samarium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83" tooltip="Scandium"/>
                        </a:rPr>
                        <a:t>Scandium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84" tooltip="Selenium"/>
                        </a:rPr>
                        <a:t>Selenium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85" tooltip="Silicon"/>
                        </a:rPr>
                        <a:t>Silicon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86" tooltip="Silver"/>
                        </a:rPr>
                        <a:t>Silver</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87" tooltip="Sodium"/>
                        </a:rPr>
                        <a:t>Sodium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88" tooltip="Strontium"/>
                        </a:rPr>
                        <a:t>Strontium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89" tooltip="Sulphur"/>
                        </a:rPr>
                        <a:t>Sulfur</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90" tooltip="Tantalum"/>
                        </a:rPr>
                        <a:t>Tantalum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91" tooltip="Technetium"/>
                        </a:rPr>
                        <a:t>Technetium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92" tooltip="Tellurium"/>
                        </a:rPr>
                        <a:t>Tellurium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93" tooltip="Terbium"/>
                        </a:rPr>
                        <a:t>Terbium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94" tooltip="Thallium"/>
                        </a:rPr>
                        <a:t>Thallium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95" tooltip="Thorium"/>
                        </a:rPr>
                        <a:t>Thorium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96" tooltip="Thulium"/>
                        </a:rPr>
                        <a:t>Thulium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97" tooltip="Tin"/>
                        </a:rPr>
                        <a:t>Tin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endParaRPr kumimoji="0" lang="en-US" sz="12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hlinkClick r:id="rId98" tooltip="Titanium"/>
                        </a:rPr>
                        <a:t>Titanium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99" tooltip="Tungsten"/>
                        </a:rPr>
                        <a:t>Tungsten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00" tooltip="Unnilhexium"/>
                        </a:rPr>
                        <a:t>Unnilhexium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01" tooltip="Unniloctium"/>
                        </a:rPr>
                        <a:t>Unniloctium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02" tooltip="Unnilpentium"/>
                        </a:rPr>
                        <a:t>Unnilpentium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03" tooltip="Unnilquadium"/>
                        </a:rPr>
                        <a:t>Unnilquadium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04" tooltip="Unnilseptium"/>
                        </a:rPr>
                        <a:t>Unnilseptium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05" tooltip="Uranium"/>
                        </a:rPr>
                        <a:t>Uranium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06" tooltip="Vanadium"/>
                        </a:rPr>
                        <a:t>Vanadium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07" tooltip="Xenon"/>
                        </a:rPr>
                        <a:t>Xenon</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08" tooltip="Ytterbium"/>
                        </a:rPr>
                        <a:t>Ytterbium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09" tooltip="Yttrium"/>
                        </a:rPr>
                        <a:t>Yttrium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10" tooltip="Zinc"/>
                        </a:rPr>
                        <a:t>Zinc</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r>
                        <a:rPr kumimoji="0" lang="en-US" sz="1200" b="0" i="0" u="none" strike="noStrike" cap="none" normalizeH="0" baseline="0" smtClean="0">
                          <a:ln>
                            <a:noFill/>
                          </a:ln>
                          <a:solidFill>
                            <a:schemeClr val="tx1"/>
                          </a:solidFill>
                          <a:effectLst/>
                          <a:latin typeface="Arial" charset="0"/>
                          <a:hlinkClick r:id="rId111" tooltip="Zirconium"/>
                        </a:rPr>
                        <a:t>Zir</a:t>
                      </a:r>
                      <a:r>
                        <a:rPr kumimoji="0" lang="en-US" sz="1200" b="0" i="0" u="none" strike="noStrike" cap="none" normalizeH="0" baseline="0" smtClean="0">
                          <a:ln>
                            <a:noFill/>
                          </a:ln>
                          <a:solidFill>
                            <a:schemeClr val="tx1"/>
                          </a:solidFill>
                          <a:effectLst/>
                          <a:latin typeface="Arial" charset="0"/>
                          <a:hlinkClick r:id="rId111" tooltip="Zirconium"/>
                        </a:rPr>
                        <a:t>coniu</a:t>
                      </a:r>
                      <a:r>
                        <a:rPr kumimoji="0" lang="en-US" sz="1200" b="0" i="0" u="none" strike="noStrike" cap="none" normalizeH="0" baseline="0" smtClean="0">
                          <a:ln>
                            <a:noFill/>
                          </a:ln>
                          <a:solidFill>
                            <a:schemeClr val="tx1"/>
                          </a:solidFill>
                          <a:effectLst/>
                          <a:latin typeface="Arial" charset="0"/>
                          <a:hlinkClick r:id="rId111" tooltip="Zirconium"/>
                        </a:rPr>
                        <a:t>m</a:t>
                      </a:r>
                      <a:r>
                        <a:rPr kumimoji="0" lang="en-US" sz="1200" b="0" i="0" u="none" strike="noStrike" cap="none" normalizeH="0" baseline="0" smtClean="0">
                          <a:ln>
                            <a:noFill/>
                          </a:ln>
                          <a:solidFill>
                            <a:schemeClr val="tx1"/>
                          </a:solidFill>
                          <a:effectLst/>
                          <a:latin typeface="Arial" charset="0"/>
                        </a:rPr>
                        <a:t/>
                      </a:r>
                      <a:br>
                        <a:rPr kumimoji="0" lang="en-US" sz="1200" b="0" i="0" u="none" strike="noStrike" cap="none" normalizeH="0" baseline="0" smtClean="0">
                          <a:ln>
                            <a:noFill/>
                          </a:ln>
                          <a:solidFill>
                            <a:schemeClr val="tx1"/>
                          </a:solidFill>
                          <a:effectLst/>
                          <a:latin typeface="Arial" charset="0"/>
                        </a:rPr>
                      </a:br>
                      <a:endParaRPr kumimoji="0" lang="en-US" sz="1200" b="0" i="0" u="none" strike="noStrike" cap="none" normalizeH="0" baseline="0" smtClean="0">
                        <a:ln>
                          <a:noFill/>
                        </a:ln>
                        <a:solidFill>
                          <a:schemeClr val="tx1"/>
                        </a:solidFill>
                        <a:effectLst/>
                        <a:latin typeface="Arial"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190546" name="Rectangle 82"/>
          <p:cNvSpPr>
            <a:spLocks noChangeArrowheads="1"/>
          </p:cNvSpPr>
          <p:nvPr/>
        </p:nvSpPr>
        <p:spPr bwMode="auto">
          <a:xfrm>
            <a:off x="1857375" y="5830888"/>
            <a:ext cx="5413375" cy="549275"/>
          </a:xfrm>
          <a:prstGeom prst="rect">
            <a:avLst/>
          </a:prstGeom>
          <a:noFill/>
          <a:ln w="9525">
            <a:noFill/>
            <a:miter lim="800000"/>
            <a:headEnd/>
            <a:tailEnd/>
          </a:ln>
          <a:effectLst/>
        </p:spPr>
        <p:txBody>
          <a:bodyPr wrap="none">
            <a:spAutoFit/>
          </a:bodyPr>
          <a:lstStyle/>
          <a:p>
            <a:pPr algn="ctr" eaLnBrk="0" hangingPunct="0"/>
            <a:r>
              <a:rPr lang="en-US" sz="1000">
                <a:latin typeface="Arial" charset="0"/>
                <a:hlinkClick r:id="rId112" action="ppaction://hlinkfile" tooltip="Free Chemistry and Physics Images"/>
              </a:rPr>
              <a:t>Get free Chemistry and Physics images for your school projects and/or research work.</a:t>
            </a:r>
            <a:r>
              <a:rPr lang="en-US" sz="1000">
                <a:latin typeface="Arial" charset="0"/>
              </a:rPr>
              <a:t> </a:t>
            </a:r>
            <a:br>
              <a:rPr lang="en-US" sz="1000">
                <a:latin typeface="Arial" charset="0"/>
              </a:rPr>
            </a:br>
            <a:r>
              <a:rPr lang="en-US" sz="1000">
                <a:latin typeface="Arial" charset="0"/>
              </a:rPr>
              <a:t/>
            </a:r>
            <a:br>
              <a:rPr lang="en-US" sz="1000">
                <a:latin typeface="Arial" charset="0"/>
              </a:rPr>
            </a:br>
            <a:r>
              <a:rPr lang="en-US" sz="1000">
                <a:latin typeface="Arial" charset="0"/>
              </a:rPr>
              <a:t>Feel free to use the periodic table images below in your school projects and/or research work.</a:t>
            </a:r>
          </a:p>
        </p:txBody>
      </p:sp>
      <p:sp>
        <p:nvSpPr>
          <p:cNvPr id="190550" name="Text Box 86"/>
          <p:cNvSpPr txBox="1">
            <a:spLocks noChangeArrowheads="1"/>
          </p:cNvSpPr>
          <p:nvPr/>
        </p:nvSpPr>
        <p:spPr bwMode="auto">
          <a:xfrm>
            <a:off x="3125788" y="989013"/>
            <a:ext cx="2867025" cy="336550"/>
          </a:xfrm>
          <a:prstGeom prst="rect">
            <a:avLst/>
          </a:prstGeom>
          <a:noFill/>
          <a:ln w="9525">
            <a:noFill/>
            <a:miter lim="800000"/>
            <a:headEnd/>
            <a:tailEnd/>
          </a:ln>
          <a:effectLst/>
        </p:spPr>
        <p:txBody>
          <a:bodyPr wrap="none">
            <a:spAutoFit/>
          </a:bodyPr>
          <a:lstStyle/>
          <a:p>
            <a:r>
              <a:rPr lang="en-US" sz="1600" i="1">
                <a:solidFill>
                  <a:schemeClr val="hlink"/>
                </a:solidFill>
                <a:latin typeface="Arial" charset="0"/>
              </a:rPr>
              <a:t>Elements listed Alphabetically</a:t>
            </a:r>
          </a:p>
        </p:txBody>
      </p:sp>
      <p:sp>
        <p:nvSpPr>
          <p:cNvPr id="190554" name="Document"/>
          <p:cNvSpPr>
            <a:spLocks noEditPoints="1" noChangeArrowheads="1"/>
          </p:cNvSpPr>
          <p:nvPr/>
        </p:nvSpPr>
        <p:spPr bwMode="auto">
          <a:xfrm>
            <a:off x="8032750" y="201613"/>
            <a:ext cx="788988" cy="10556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en-IE"/>
          </a:p>
        </p:txBody>
      </p:sp>
      <p:sp>
        <p:nvSpPr>
          <p:cNvPr id="190553" name="Text Box 89"/>
          <p:cNvSpPr txBox="1">
            <a:spLocks noChangeArrowheads="1"/>
          </p:cNvSpPr>
          <p:nvPr/>
        </p:nvSpPr>
        <p:spPr bwMode="auto">
          <a:xfrm>
            <a:off x="8115300" y="500063"/>
            <a:ext cx="615950" cy="458787"/>
          </a:xfrm>
          <a:prstGeom prst="rect">
            <a:avLst/>
          </a:prstGeom>
          <a:noFill/>
          <a:ln w="9525">
            <a:noFill/>
            <a:miter lim="800000"/>
            <a:headEnd/>
            <a:tailEnd/>
          </a:ln>
          <a:effectLst/>
        </p:spPr>
        <p:txBody>
          <a:bodyPr wrap="none">
            <a:spAutoFit/>
          </a:bodyPr>
          <a:lstStyle/>
          <a:p>
            <a:pPr algn="ctr"/>
            <a:r>
              <a:rPr lang="en-US" sz="800">
                <a:latin typeface="Arial" charset="0"/>
                <a:hlinkClick r:id="rId113" action="ppaction://hlinkfile" tooltip="B&amp;W Periodic Table"/>
              </a:rPr>
              <a:t>Printable </a:t>
            </a:r>
          </a:p>
          <a:p>
            <a:pPr algn="ctr"/>
            <a:r>
              <a:rPr lang="en-US" sz="800">
                <a:latin typeface="Arial" charset="0"/>
                <a:hlinkClick r:id="rId113" action="ppaction://hlinkfile" tooltip="B&amp;W Periodic Table"/>
              </a:rPr>
              <a:t>Periodic </a:t>
            </a:r>
          </a:p>
          <a:p>
            <a:pPr algn="ctr"/>
            <a:r>
              <a:rPr lang="en-US" sz="800">
                <a:latin typeface="Arial" charset="0"/>
                <a:hlinkClick r:id="rId113" action="ppaction://hlinkfile" tooltip="B&amp;W Periodic Table"/>
              </a:rPr>
              <a:t>Table</a:t>
            </a:r>
            <a:endParaRPr lang="en-US" sz="800">
              <a:latin typeface="Arial"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5"/>
          <p:cNvSpPr>
            <a:spLocks noGrp="1" noChangeArrowheads="1"/>
          </p:cNvSpPr>
          <p:nvPr>
            <p:ph type="ctrTitle"/>
          </p:nvPr>
        </p:nvSpPr>
        <p:spPr>
          <a:xfrm>
            <a:off x="685800" y="3352800"/>
            <a:ext cx="7772400" cy="1143000"/>
          </a:xfrm>
        </p:spPr>
        <p:txBody>
          <a:bodyPr/>
          <a:lstStyle/>
          <a:p>
            <a:r>
              <a:rPr lang="en-US" altLang="en-US"/>
              <a:t>Periodic Table of the Elements</a:t>
            </a:r>
          </a:p>
        </p:txBody>
      </p:sp>
      <p:sp>
        <p:nvSpPr>
          <p:cNvPr id="124934" name="Rectangle 6"/>
          <p:cNvSpPr>
            <a:spLocks noGrp="1" noChangeArrowheads="1"/>
          </p:cNvSpPr>
          <p:nvPr>
            <p:ph type="subTitle" idx="1"/>
          </p:nvPr>
        </p:nvSpPr>
        <p:spPr>
          <a:xfrm>
            <a:off x="838200" y="2362200"/>
            <a:ext cx="7543800" cy="1752600"/>
          </a:xfrm>
        </p:spPr>
        <p:txBody>
          <a:bodyPr/>
          <a:lstStyle/>
          <a:p>
            <a:pPr algn="l"/>
            <a:r>
              <a:rPr lang="en-US" altLang="en-US" sz="2000">
                <a:latin typeface="Arial Narrow" pitchFamily="34" charset="0"/>
              </a:rPr>
              <a:t>Images from:</a:t>
            </a:r>
          </a:p>
          <a:p>
            <a:pPr algn="l"/>
            <a:r>
              <a:rPr lang="en-US" altLang="en-US" sz="2000">
                <a:latin typeface="Arial Narrow" pitchFamily="34" charset="0"/>
              </a:rPr>
              <a:t>	</a:t>
            </a:r>
            <a:r>
              <a:rPr lang="en-US" altLang="en-US" sz="2000">
                <a:latin typeface="Arial Narrow" pitchFamily="34" charset="0"/>
                <a:hlinkClick r:id="rId3"/>
              </a:rPr>
              <a:t>http://www.chemsoc.org/viselements/pages/pertable_j.htm</a:t>
            </a:r>
            <a:endParaRPr lang="en-US" altLang="en-US" sz="2000">
              <a:latin typeface="Arial Narrow" pitchFamily="34" charset="0"/>
            </a:endParaRPr>
          </a:p>
          <a:p>
            <a:pPr algn="l"/>
            <a:endParaRPr lang="en-US" altLang="en-US" sz="2000">
              <a:latin typeface="Arial Narrow" pitchFamily="34" charset="0"/>
            </a:endParaRPr>
          </a:p>
          <a:p>
            <a:pPr algn="l"/>
            <a:r>
              <a:rPr lang="en-US" altLang="en-US" sz="2000">
                <a:latin typeface="Arial Narrow" pitchFamily="34" charset="0"/>
              </a:rPr>
              <a:t>Data from:</a:t>
            </a:r>
          </a:p>
          <a:p>
            <a:pPr algn="l"/>
            <a:r>
              <a:rPr lang="en-US" altLang="en-US" sz="2000">
                <a:latin typeface="Arial Narrow" pitchFamily="34" charset="0"/>
              </a:rPr>
              <a:t>	</a:t>
            </a:r>
            <a:r>
              <a:rPr lang="en-US" altLang="en-US" sz="2000">
                <a:latin typeface="Arial Narrow" pitchFamily="34" charset="0"/>
                <a:hlinkClick r:id="rId4"/>
              </a:rPr>
              <a:t>http://www.chemicalelements.com/</a:t>
            </a:r>
            <a:endParaRPr lang="en-US" altLang="en-US" sz="2000">
              <a:latin typeface="Arial Narrow" pitchFamily="34" charset="0"/>
            </a:endParaRPr>
          </a:p>
          <a:p>
            <a:pPr algn="l"/>
            <a:r>
              <a:rPr lang="en-US" altLang="en-US" sz="2000">
                <a:latin typeface="Arial Narrow" pitchFamily="34" charset="0"/>
              </a:rPr>
              <a:t>	</a:t>
            </a:r>
            <a:r>
              <a:rPr lang="en-US" altLang="en-US" sz="2000">
                <a:latin typeface="Arial Narrow" pitchFamily="34" charset="0"/>
                <a:hlinkClick r:id="rId5"/>
              </a:rPr>
              <a:t>http://www.elementsdatabase.com/</a:t>
            </a:r>
            <a:endParaRPr lang="en-US" altLang="en-US" sz="2000">
              <a:latin typeface="Arial Narrow" pitchFamily="34" charset="0"/>
            </a:endParaRPr>
          </a:p>
          <a:p>
            <a:pPr algn="l"/>
            <a:endParaRPr lang="en-US" altLang="en-US" sz="2000">
              <a:latin typeface="Arial Narrow" pitchFamily="34" charset="0"/>
            </a:endParaRPr>
          </a:p>
          <a:p>
            <a:pPr algn="l"/>
            <a:endParaRPr lang="en-US" altLang="en-US" sz="2000">
              <a:latin typeface="Arial Narrow" pitchFamily="34" charset="0"/>
            </a:endParaRPr>
          </a:p>
        </p:txBody>
      </p:sp>
      <p:sp>
        <p:nvSpPr>
          <p:cNvPr id="124935" name="Rectangle 7"/>
          <p:cNvSpPr>
            <a:spLocks noChangeArrowheads="1"/>
          </p:cNvSpPr>
          <p:nvPr/>
        </p:nvSpPr>
        <p:spPr bwMode="auto">
          <a:xfrm>
            <a:off x="471488" y="533400"/>
            <a:ext cx="8253412" cy="1143000"/>
          </a:xfrm>
          <a:prstGeom prst="rect">
            <a:avLst/>
          </a:prstGeom>
          <a:noFill/>
          <a:ln w="9525">
            <a:noFill/>
            <a:miter lim="800000"/>
            <a:headEnd/>
            <a:tailEnd/>
          </a:ln>
          <a:effectLst/>
        </p:spPr>
        <p:txBody>
          <a:bodyPr anchor="ctr"/>
          <a:lstStyle/>
          <a:p>
            <a:pPr algn="ctr"/>
            <a:r>
              <a:rPr lang="en-US" altLang="en-US" sz="4400">
                <a:solidFill>
                  <a:srgbClr val="FF0000"/>
                </a:solidFill>
                <a:latin typeface="Arial" charset="0"/>
              </a:rPr>
              <a:t>Periodic Table of the Elements</a:t>
            </a:r>
          </a:p>
        </p:txBody>
      </p:sp>
      <p:sp>
        <p:nvSpPr>
          <p:cNvPr id="124936" name="Text Box 8"/>
          <p:cNvSpPr txBox="1">
            <a:spLocks noChangeArrowheads="1"/>
          </p:cNvSpPr>
          <p:nvPr/>
        </p:nvSpPr>
        <p:spPr bwMode="auto">
          <a:xfrm>
            <a:off x="23813" y="6392863"/>
            <a:ext cx="5989637" cy="457200"/>
          </a:xfrm>
          <a:prstGeom prst="rect">
            <a:avLst/>
          </a:prstGeom>
          <a:noFill/>
          <a:ln w="9525">
            <a:noFill/>
            <a:miter lim="800000"/>
            <a:headEnd/>
            <a:tailEnd/>
          </a:ln>
          <a:effectLst/>
        </p:spPr>
        <p:txBody>
          <a:bodyPr wrap="none">
            <a:spAutoFit/>
          </a:bodyPr>
          <a:lstStyle/>
          <a:p>
            <a:r>
              <a:rPr lang="en-US" altLang="en-US" sz="1000">
                <a:latin typeface="Arial" charset="0"/>
              </a:rPr>
              <a:t>Written by: Bill Byles  -  </a:t>
            </a:r>
            <a:r>
              <a:rPr lang="en-US" altLang="en-US" sz="1000">
                <a:latin typeface="Arial" charset="0"/>
                <a:hlinkClick r:id="rId6"/>
              </a:rPr>
              <a:t>bylesb@internet4classrooms.com</a:t>
            </a:r>
            <a:r>
              <a:rPr lang="en-US" altLang="en-US" sz="1000">
                <a:latin typeface="Arial" charset="0"/>
              </a:rPr>
              <a:t>  &amp; Jeff Christopherson – </a:t>
            </a:r>
            <a:r>
              <a:rPr lang="en-US" altLang="en-US" sz="1000">
                <a:latin typeface="Arial" charset="0"/>
                <a:hlinkClick r:id="rId7"/>
              </a:rPr>
              <a:t>unit5.org/chemistry</a:t>
            </a:r>
            <a:r>
              <a:rPr lang="en-US" altLang="en-US"/>
              <a:t> </a:t>
            </a:r>
          </a:p>
        </p:txBody>
      </p:sp>
      <p:sp>
        <p:nvSpPr>
          <p:cNvPr id="124938" name="Text Box 10"/>
          <p:cNvSpPr txBox="1">
            <a:spLocks noChangeArrowheads="1"/>
          </p:cNvSpPr>
          <p:nvPr/>
        </p:nvSpPr>
        <p:spPr bwMode="auto">
          <a:xfrm>
            <a:off x="6296025" y="4376738"/>
            <a:ext cx="184150" cy="457200"/>
          </a:xfrm>
          <a:prstGeom prst="rect">
            <a:avLst/>
          </a:prstGeom>
          <a:noFill/>
          <a:ln w="9525">
            <a:noFill/>
            <a:miter lim="800000"/>
            <a:headEnd/>
            <a:tailEnd/>
          </a:ln>
          <a:effectLst/>
        </p:spPr>
        <p:txBody>
          <a:bodyPr wrap="none">
            <a:spAutoFit/>
          </a:bodyPr>
          <a:lstStyle/>
          <a:p>
            <a:endParaRPr lang="en-US"/>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4">
                                            <p:txEl>
                                              <p:pRg st="0" end="0"/>
                                            </p:txEl>
                                          </p:spTgt>
                                        </p:tgtEl>
                                        <p:attrNameLst>
                                          <p:attrName>style.visibility</p:attrName>
                                        </p:attrNameLst>
                                      </p:cBhvr>
                                      <p:to>
                                        <p:strVal val="visible"/>
                                      </p:to>
                                    </p:set>
                                    <p:animEffect transition="in" filter="wipe(left)">
                                      <p:cBhvr>
                                        <p:cTn id="7" dur="500"/>
                                        <p:tgtEl>
                                          <p:spTgt spid="1249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4">
                                            <p:txEl>
                                              <p:pRg st="1" end="1"/>
                                            </p:txEl>
                                          </p:spTgt>
                                        </p:tgtEl>
                                        <p:attrNameLst>
                                          <p:attrName>style.visibility</p:attrName>
                                        </p:attrNameLst>
                                      </p:cBhvr>
                                      <p:to>
                                        <p:strVal val="visible"/>
                                      </p:to>
                                    </p:set>
                                    <p:animEffect transition="in" filter="wipe(left)">
                                      <p:cBhvr>
                                        <p:cTn id="12" dur="500"/>
                                        <p:tgtEl>
                                          <p:spTgt spid="1249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4">
                                            <p:txEl>
                                              <p:pRg st="3" end="3"/>
                                            </p:txEl>
                                          </p:spTgt>
                                        </p:tgtEl>
                                        <p:attrNameLst>
                                          <p:attrName>style.visibility</p:attrName>
                                        </p:attrNameLst>
                                      </p:cBhvr>
                                      <p:to>
                                        <p:strVal val="visible"/>
                                      </p:to>
                                    </p:set>
                                    <p:animEffect transition="in" filter="wipe(left)">
                                      <p:cBhvr>
                                        <p:cTn id="17" dur="500"/>
                                        <p:tgtEl>
                                          <p:spTgt spid="1249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4">
                                            <p:txEl>
                                              <p:pRg st="4" end="4"/>
                                            </p:txEl>
                                          </p:spTgt>
                                        </p:tgtEl>
                                        <p:attrNameLst>
                                          <p:attrName>style.visibility</p:attrName>
                                        </p:attrNameLst>
                                      </p:cBhvr>
                                      <p:to>
                                        <p:strVal val="visible"/>
                                      </p:to>
                                    </p:set>
                                    <p:animEffect transition="in" filter="wipe(left)">
                                      <p:cBhvr>
                                        <p:cTn id="22" dur="500"/>
                                        <p:tgtEl>
                                          <p:spTgt spid="1249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934">
                                            <p:txEl>
                                              <p:pRg st="5" end="5"/>
                                            </p:txEl>
                                          </p:spTgt>
                                        </p:tgtEl>
                                        <p:attrNameLst>
                                          <p:attrName>style.visibility</p:attrName>
                                        </p:attrNameLst>
                                      </p:cBhvr>
                                      <p:to>
                                        <p:strVal val="visible"/>
                                      </p:to>
                                    </p:set>
                                    <p:animEffect transition="in" filter="wipe(left)">
                                      <p:cBhvr>
                                        <p:cTn id="27" dur="500"/>
                                        <p:tgtEl>
                                          <p:spTgt spid="12493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4936"/>
                                        </p:tgtEl>
                                        <p:attrNameLst>
                                          <p:attrName>style.visibility</p:attrName>
                                        </p:attrNameLst>
                                      </p:cBhvr>
                                      <p:to>
                                        <p:strVal val="visible"/>
                                      </p:to>
                                    </p:set>
                                    <p:animEffect transition="in" filter="dissolve">
                                      <p:cBhvr>
                                        <p:cTn id="32" dur="500"/>
                                        <p:tgtEl>
                                          <p:spTgt spid="124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build="p"/>
      <p:bldP spid="1249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1295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27" name="Rectangle 3"/>
          <p:cNvSpPr>
            <a:spLocks noChangeArrowheads="1"/>
          </p:cNvSpPr>
          <p:nvPr/>
        </p:nvSpPr>
        <p:spPr bwMode="auto">
          <a:xfrm>
            <a:off x="7772400" y="1447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82628" name="Rectangle 4"/>
          <p:cNvSpPr>
            <a:spLocks noChangeArrowheads="1"/>
          </p:cNvSpPr>
          <p:nvPr/>
        </p:nvSpPr>
        <p:spPr bwMode="auto">
          <a:xfrm>
            <a:off x="6248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29" name="Rectangle 5"/>
          <p:cNvSpPr>
            <a:spLocks noChangeArrowheads="1"/>
          </p:cNvSpPr>
          <p:nvPr/>
        </p:nvSpPr>
        <p:spPr bwMode="auto">
          <a:xfrm>
            <a:off x="6629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30" name="Rectangle 6"/>
          <p:cNvSpPr>
            <a:spLocks noChangeArrowheads="1"/>
          </p:cNvSpPr>
          <p:nvPr/>
        </p:nvSpPr>
        <p:spPr bwMode="auto">
          <a:xfrm>
            <a:off x="7010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31" name="Rectangle 7"/>
          <p:cNvSpPr>
            <a:spLocks noChangeArrowheads="1"/>
          </p:cNvSpPr>
          <p:nvPr/>
        </p:nvSpPr>
        <p:spPr bwMode="auto">
          <a:xfrm>
            <a:off x="7391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32" name="Rectangle 8"/>
          <p:cNvSpPr>
            <a:spLocks noChangeArrowheads="1"/>
          </p:cNvSpPr>
          <p:nvPr/>
        </p:nvSpPr>
        <p:spPr bwMode="auto">
          <a:xfrm>
            <a:off x="7772400" y="19812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82633" name="Rectangle 9"/>
          <p:cNvSpPr>
            <a:spLocks noChangeArrowheads="1"/>
          </p:cNvSpPr>
          <p:nvPr/>
        </p:nvSpPr>
        <p:spPr bwMode="auto">
          <a:xfrm>
            <a:off x="1295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34" name="Rectangle 10"/>
          <p:cNvSpPr>
            <a:spLocks noChangeArrowheads="1"/>
          </p:cNvSpPr>
          <p:nvPr/>
        </p:nvSpPr>
        <p:spPr bwMode="auto">
          <a:xfrm>
            <a:off x="5867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35" name="Rectangle 11"/>
          <p:cNvSpPr>
            <a:spLocks noChangeArrowheads="1"/>
          </p:cNvSpPr>
          <p:nvPr/>
        </p:nvSpPr>
        <p:spPr bwMode="auto">
          <a:xfrm>
            <a:off x="1676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36" name="Rectangle 12"/>
          <p:cNvSpPr>
            <a:spLocks noChangeArrowheads="1"/>
          </p:cNvSpPr>
          <p:nvPr/>
        </p:nvSpPr>
        <p:spPr bwMode="auto">
          <a:xfrm>
            <a:off x="1295400" y="1447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37" name="Rectangle 13"/>
          <p:cNvSpPr>
            <a:spLocks noChangeArrowheads="1"/>
          </p:cNvSpPr>
          <p:nvPr/>
        </p:nvSpPr>
        <p:spPr bwMode="auto">
          <a:xfrm>
            <a:off x="5867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38" name="Rectangle 14"/>
          <p:cNvSpPr>
            <a:spLocks noChangeArrowheads="1"/>
          </p:cNvSpPr>
          <p:nvPr/>
        </p:nvSpPr>
        <p:spPr bwMode="auto">
          <a:xfrm>
            <a:off x="6248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39" name="Rectangle 15"/>
          <p:cNvSpPr>
            <a:spLocks noChangeArrowheads="1"/>
          </p:cNvSpPr>
          <p:nvPr/>
        </p:nvSpPr>
        <p:spPr bwMode="auto">
          <a:xfrm>
            <a:off x="6629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40" name="Rectangle 16"/>
          <p:cNvSpPr>
            <a:spLocks noChangeArrowheads="1"/>
          </p:cNvSpPr>
          <p:nvPr/>
        </p:nvSpPr>
        <p:spPr bwMode="auto">
          <a:xfrm>
            <a:off x="7010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41" name="Rectangle 17"/>
          <p:cNvSpPr>
            <a:spLocks noChangeArrowheads="1"/>
          </p:cNvSpPr>
          <p:nvPr/>
        </p:nvSpPr>
        <p:spPr bwMode="auto">
          <a:xfrm>
            <a:off x="7391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42" name="Rectangle 18"/>
          <p:cNvSpPr>
            <a:spLocks noChangeArrowheads="1"/>
          </p:cNvSpPr>
          <p:nvPr/>
        </p:nvSpPr>
        <p:spPr bwMode="auto">
          <a:xfrm>
            <a:off x="7772400" y="25146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82643" name="Rectangle 19"/>
          <p:cNvSpPr>
            <a:spLocks noChangeArrowheads="1"/>
          </p:cNvSpPr>
          <p:nvPr/>
        </p:nvSpPr>
        <p:spPr bwMode="auto">
          <a:xfrm>
            <a:off x="1295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44" name="Rectangle 20"/>
          <p:cNvSpPr>
            <a:spLocks noChangeArrowheads="1"/>
          </p:cNvSpPr>
          <p:nvPr/>
        </p:nvSpPr>
        <p:spPr bwMode="auto">
          <a:xfrm>
            <a:off x="167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45" name="Rectangle 21"/>
          <p:cNvSpPr>
            <a:spLocks noChangeArrowheads="1"/>
          </p:cNvSpPr>
          <p:nvPr/>
        </p:nvSpPr>
        <p:spPr bwMode="auto">
          <a:xfrm>
            <a:off x="205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46" name="Rectangle 22"/>
          <p:cNvSpPr>
            <a:spLocks noChangeArrowheads="1"/>
          </p:cNvSpPr>
          <p:nvPr/>
        </p:nvSpPr>
        <p:spPr bwMode="auto">
          <a:xfrm>
            <a:off x="243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47" name="Rectangle 23"/>
          <p:cNvSpPr>
            <a:spLocks noChangeArrowheads="1"/>
          </p:cNvSpPr>
          <p:nvPr/>
        </p:nvSpPr>
        <p:spPr bwMode="auto">
          <a:xfrm>
            <a:off x="281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48" name="Rectangle 24"/>
          <p:cNvSpPr>
            <a:spLocks noChangeArrowheads="1"/>
          </p:cNvSpPr>
          <p:nvPr/>
        </p:nvSpPr>
        <p:spPr bwMode="auto">
          <a:xfrm>
            <a:off x="320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49" name="Rectangle 25"/>
          <p:cNvSpPr>
            <a:spLocks noChangeArrowheads="1"/>
          </p:cNvSpPr>
          <p:nvPr/>
        </p:nvSpPr>
        <p:spPr bwMode="auto">
          <a:xfrm>
            <a:off x="358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50" name="Rectangle 26"/>
          <p:cNvSpPr>
            <a:spLocks noChangeArrowheads="1"/>
          </p:cNvSpPr>
          <p:nvPr/>
        </p:nvSpPr>
        <p:spPr bwMode="auto">
          <a:xfrm>
            <a:off x="3962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51" name="Rectangle 27"/>
          <p:cNvSpPr>
            <a:spLocks noChangeArrowheads="1"/>
          </p:cNvSpPr>
          <p:nvPr/>
        </p:nvSpPr>
        <p:spPr bwMode="auto">
          <a:xfrm>
            <a:off x="4343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52" name="Rectangle 28"/>
          <p:cNvSpPr>
            <a:spLocks noChangeArrowheads="1"/>
          </p:cNvSpPr>
          <p:nvPr/>
        </p:nvSpPr>
        <p:spPr bwMode="auto">
          <a:xfrm>
            <a:off x="4724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53" name="Rectangle 29"/>
          <p:cNvSpPr>
            <a:spLocks noChangeArrowheads="1"/>
          </p:cNvSpPr>
          <p:nvPr/>
        </p:nvSpPr>
        <p:spPr bwMode="auto">
          <a:xfrm>
            <a:off x="5105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54" name="Rectangle 30"/>
          <p:cNvSpPr>
            <a:spLocks noChangeArrowheads="1"/>
          </p:cNvSpPr>
          <p:nvPr/>
        </p:nvSpPr>
        <p:spPr bwMode="auto">
          <a:xfrm>
            <a:off x="548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55" name="Rectangle 31"/>
          <p:cNvSpPr>
            <a:spLocks noChangeArrowheads="1"/>
          </p:cNvSpPr>
          <p:nvPr/>
        </p:nvSpPr>
        <p:spPr bwMode="auto">
          <a:xfrm>
            <a:off x="586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56" name="Rectangle 32"/>
          <p:cNvSpPr>
            <a:spLocks noChangeArrowheads="1"/>
          </p:cNvSpPr>
          <p:nvPr/>
        </p:nvSpPr>
        <p:spPr bwMode="auto">
          <a:xfrm>
            <a:off x="624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57" name="Rectangle 33"/>
          <p:cNvSpPr>
            <a:spLocks noChangeArrowheads="1"/>
          </p:cNvSpPr>
          <p:nvPr/>
        </p:nvSpPr>
        <p:spPr bwMode="auto">
          <a:xfrm>
            <a:off x="662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58" name="Rectangle 34"/>
          <p:cNvSpPr>
            <a:spLocks noChangeArrowheads="1"/>
          </p:cNvSpPr>
          <p:nvPr/>
        </p:nvSpPr>
        <p:spPr bwMode="auto">
          <a:xfrm>
            <a:off x="701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59" name="Rectangle 35"/>
          <p:cNvSpPr>
            <a:spLocks noChangeArrowheads="1"/>
          </p:cNvSpPr>
          <p:nvPr/>
        </p:nvSpPr>
        <p:spPr bwMode="auto">
          <a:xfrm>
            <a:off x="739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60" name="Rectangle 36"/>
          <p:cNvSpPr>
            <a:spLocks noChangeArrowheads="1"/>
          </p:cNvSpPr>
          <p:nvPr/>
        </p:nvSpPr>
        <p:spPr bwMode="auto">
          <a:xfrm>
            <a:off x="7772400" y="30480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82661" name="Rectangle 37"/>
          <p:cNvSpPr>
            <a:spLocks noChangeArrowheads="1"/>
          </p:cNvSpPr>
          <p:nvPr/>
        </p:nvSpPr>
        <p:spPr bwMode="auto">
          <a:xfrm>
            <a:off x="1295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62" name="Rectangle 38"/>
          <p:cNvSpPr>
            <a:spLocks noChangeArrowheads="1"/>
          </p:cNvSpPr>
          <p:nvPr/>
        </p:nvSpPr>
        <p:spPr bwMode="auto">
          <a:xfrm>
            <a:off x="1676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63" name="Rectangle 39"/>
          <p:cNvSpPr>
            <a:spLocks noChangeArrowheads="1"/>
          </p:cNvSpPr>
          <p:nvPr/>
        </p:nvSpPr>
        <p:spPr bwMode="auto">
          <a:xfrm>
            <a:off x="205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64" name="Rectangle 40"/>
          <p:cNvSpPr>
            <a:spLocks noChangeArrowheads="1"/>
          </p:cNvSpPr>
          <p:nvPr/>
        </p:nvSpPr>
        <p:spPr bwMode="auto">
          <a:xfrm>
            <a:off x="243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65" name="Rectangle 41"/>
          <p:cNvSpPr>
            <a:spLocks noChangeArrowheads="1"/>
          </p:cNvSpPr>
          <p:nvPr/>
        </p:nvSpPr>
        <p:spPr bwMode="auto">
          <a:xfrm>
            <a:off x="2819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66" name="Rectangle 42"/>
          <p:cNvSpPr>
            <a:spLocks noChangeArrowheads="1"/>
          </p:cNvSpPr>
          <p:nvPr/>
        </p:nvSpPr>
        <p:spPr bwMode="auto">
          <a:xfrm>
            <a:off x="3200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67" name="Rectangle 43"/>
          <p:cNvSpPr>
            <a:spLocks noChangeArrowheads="1"/>
          </p:cNvSpPr>
          <p:nvPr/>
        </p:nvSpPr>
        <p:spPr bwMode="auto">
          <a:xfrm>
            <a:off x="3581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68" name="Rectangle 44"/>
          <p:cNvSpPr>
            <a:spLocks noChangeArrowheads="1"/>
          </p:cNvSpPr>
          <p:nvPr/>
        </p:nvSpPr>
        <p:spPr bwMode="auto">
          <a:xfrm>
            <a:off x="3962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69" name="Rectangle 45"/>
          <p:cNvSpPr>
            <a:spLocks noChangeArrowheads="1"/>
          </p:cNvSpPr>
          <p:nvPr/>
        </p:nvSpPr>
        <p:spPr bwMode="auto">
          <a:xfrm>
            <a:off x="4343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70" name="Rectangle 46"/>
          <p:cNvSpPr>
            <a:spLocks noChangeArrowheads="1"/>
          </p:cNvSpPr>
          <p:nvPr/>
        </p:nvSpPr>
        <p:spPr bwMode="auto">
          <a:xfrm>
            <a:off x="4724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71" name="Rectangle 47"/>
          <p:cNvSpPr>
            <a:spLocks noChangeArrowheads="1"/>
          </p:cNvSpPr>
          <p:nvPr/>
        </p:nvSpPr>
        <p:spPr bwMode="auto">
          <a:xfrm>
            <a:off x="5105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72" name="Rectangle 48"/>
          <p:cNvSpPr>
            <a:spLocks noChangeArrowheads="1"/>
          </p:cNvSpPr>
          <p:nvPr/>
        </p:nvSpPr>
        <p:spPr bwMode="auto">
          <a:xfrm>
            <a:off x="5486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73" name="Rectangle 49"/>
          <p:cNvSpPr>
            <a:spLocks noChangeArrowheads="1"/>
          </p:cNvSpPr>
          <p:nvPr/>
        </p:nvSpPr>
        <p:spPr bwMode="auto">
          <a:xfrm>
            <a:off x="586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74" name="Rectangle 50"/>
          <p:cNvSpPr>
            <a:spLocks noChangeArrowheads="1"/>
          </p:cNvSpPr>
          <p:nvPr/>
        </p:nvSpPr>
        <p:spPr bwMode="auto">
          <a:xfrm>
            <a:off x="624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75" name="Rectangle 51"/>
          <p:cNvSpPr>
            <a:spLocks noChangeArrowheads="1"/>
          </p:cNvSpPr>
          <p:nvPr/>
        </p:nvSpPr>
        <p:spPr bwMode="auto">
          <a:xfrm>
            <a:off x="6629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76" name="Rectangle 52"/>
          <p:cNvSpPr>
            <a:spLocks noChangeArrowheads="1"/>
          </p:cNvSpPr>
          <p:nvPr/>
        </p:nvSpPr>
        <p:spPr bwMode="auto">
          <a:xfrm>
            <a:off x="7010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77" name="Rectangle 53"/>
          <p:cNvSpPr>
            <a:spLocks noChangeArrowheads="1"/>
          </p:cNvSpPr>
          <p:nvPr/>
        </p:nvSpPr>
        <p:spPr bwMode="auto">
          <a:xfrm>
            <a:off x="7391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78" name="Rectangle 54"/>
          <p:cNvSpPr>
            <a:spLocks noChangeArrowheads="1"/>
          </p:cNvSpPr>
          <p:nvPr/>
        </p:nvSpPr>
        <p:spPr bwMode="auto">
          <a:xfrm>
            <a:off x="7772400" y="35814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82679" name="Rectangle 55"/>
          <p:cNvSpPr>
            <a:spLocks noChangeArrowheads="1"/>
          </p:cNvSpPr>
          <p:nvPr/>
        </p:nvSpPr>
        <p:spPr bwMode="auto">
          <a:xfrm>
            <a:off x="1295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80" name="Rectangle 56"/>
          <p:cNvSpPr>
            <a:spLocks noChangeArrowheads="1"/>
          </p:cNvSpPr>
          <p:nvPr/>
        </p:nvSpPr>
        <p:spPr bwMode="auto">
          <a:xfrm>
            <a:off x="1676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81" name="Rectangle 57"/>
          <p:cNvSpPr>
            <a:spLocks noChangeArrowheads="1"/>
          </p:cNvSpPr>
          <p:nvPr/>
        </p:nvSpPr>
        <p:spPr bwMode="auto">
          <a:xfrm>
            <a:off x="2438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82" name="Rectangle 58"/>
          <p:cNvSpPr>
            <a:spLocks noChangeArrowheads="1"/>
          </p:cNvSpPr>
          <p:nvPr/>
        </p:nvSpPr>
        <p:spPr bwMode="auto">
          <a:xfrm>
            <a:off x="2819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83" name="Rectangle 59"/>
          <p:cNvSpPr>
            <a:spLocks noChangeArrowheads="1"/>
          </p:cNvSpPr>
          <p:nvPr/>
        </p:nvSpPr>
        <p:spPr bwMode="auto">
          <a:xfrm>
            <a:off x="3200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84" name="Rectangle 60"/>
          <p:cNvSpPr>
            <a:spLocks noChangeArrowheads="1"/>
          </p:cNvSpPr>
          <p:nvPr/>
        </p:nvSpPr>
        <p:spPr bwMode="auto">
          <a:xfrm>
            <a:off x="3581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85" name="Rectangle 61"/>
          <p:cNvSpPr>
            <a:spLocks noChangeArrowheads="1"/>
          </p:cNvSpPr>
          <p:nvPr/>
        </p:nvSpPr>
        <p:spPr bwMode="auto">
          <a:xfrm>
            <a:off x="3962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86" name="Rectangle 62"/>
          <p:cNvSpPr>
            <a:spLocks noChangeArrowheads="1"/>
          </p:cNvSpPr>
          <p:nvPr/>
        </p:nvSpPr>
        <p:spPr bwMode="auto">
          <a:xfrm>
            <a:off x="4343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87" name="Rectangle 63"/>
          <p:cNvSpPr>
            <a:spLocks noChangeArrowheads="1"/>
          </p:cNvSpPr>
          <p:nvPr/>
        </p:nvSpPr>
        <p:spPr bwMode="auto">
          <a:xfrm>
            <a:off x="4724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88" name="Rectangle 64"/>
          <p:cNvSpPr>
            <a:spLocks noChangeArrowheads="1"/>
          </p:cNvSpPr>
          <p:nvPr/>
        </p:nvSpPr>
        <p:spPr bwMode="auto">
          <a:xfrm>
            <a:off x="5105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89" name="Rectangle 65"/>
          <p:cNvSpPr>
            <a:spLocks noChangeArrowheads="1"/>
          </p:cNvSpPr>
          <p:nvPr/>
        </p:nvSpPr>
        <p:spPr bwMode="auto">
          <a:xfrm>
            <a:off x="5486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90" name="Rectangle 66"/>
          <p:cNvSpPr>
            <a:spLocks noChangeArrowheads="1"/>
          </p:cNvSpPr>
          <p:nvPr/>
        </p:nvSpPr>
        <p:spPr bwMode="auto">
          <a:xfrm>
            <a:off x="5867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91" name="Rectangle 67"/>
          <p:cNvSpPr>
            <a:spLocks noChangeArrowheads="1"/>
          </p:cNvSpPr>
          <p:nvPr/>
        </p:nvSpPr>
        <p:spPr bwMode="auto">
          <a:xfrm>
            <a:off x="6248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92" name="Rectangle 68"/>
          <p:cNvSpPr>
            <a:spLocks noChangeArrowheads="1"/>
          </p:cNvSpPr>
          <p:nvPr/>
        </p:nvSpPr>
        <p:spPr bwMode="auto">
          <a:xfrm>
            <a:off x="6629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93" name="Rectangle 69"/>
          <p:cNvSpPr>
            <a:spLocks noChangeArrowheads="1"/>
          </p:cNvSpPr>
          <p:nvPr/>
        </p:nvSpPr>
        <p:spPr bwMode="auto">
          <a:xfrm>
            <a:off x="7010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94" name="Rectangle 70"/>
          <p:cNvSpPr>
            <a:spLocks noChangeArrowheads="1"/>
          </p:cNvSpPr>
          <p:nvPr/>
        </p:nvSpPr>
        <p:spPr bwMode="auto">
          <a:xfrm>
            <a:off x="7391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95" name="Rectangle 71"/>
          <p:cNvSpPr>
            <a:spLocks noChangeArrowheads="1"/>
          </p:cNvSpPr>
          <p:nvPr/>
        </p:nvSpPr>
        <p:spPr bwMode="auto">
          <a:xfrm>
            <a:off x="7772400" y="4114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82696" name="Rectangle 72"/>
          <p:cNvSpPr>
            <a:spLocks noChangeArrowheads="1"/>
          </p:cNvSpPr>
          <p:nvPr/>
        </p:nvSpPr>
        <p:spPr bwMode="auto">
          <a:xfrm>
            <a:off x="1676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697" name="Text Box 73"/>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82698" name="Text Box 74"/>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82699" name="Text Box 75"/>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82700" name="Text Box 76"/>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82701" name="Text Box 77"/>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82702" name="Text Box 78"/>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82703" name="Text Box 79"/>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82704" name="Text Box 80"/>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82705" name="Text Box 81"/>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82706" name="Text Box 82"/>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82707" name="Text Box 83"/>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82708" name="Text Box 84"/>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82709" name="Rectangle 85"/>
          <p:cNvSpPr>
            <a:spLocks noGrp="1" noChangeArrowheads="1"/>
          </p:cNvSpPr>
          <p:nvPr>
            <p:ph type="title"/>
          </p:nvPr>
        </p:nvSpPr>
        <p:spPr>
          <a:xfrm>
            <a:off x="2133600" y="533400"/>
            <a:ext cx="4800600" cy="609600"/>
          </a:xfrm>
        </p:spPr>
        <p:txBody>
          <a:bodyPr/>
          <a:lstStyle/>
          <a:p>
            <a:r>
              <a:rPr lang="en-US"/>
              <a:t>Electronegativities</a:t>
            </a:r>
          </a:p>
        </p:txBody>
      </p:sp>
      <p:sp>
        <p:nvSpPr>
          <p:cNvPr id="282711" name="Rectangle 87"/>
          <p:cNvSpPr>
            <a:spLocks noChangeArrowheads="1"/>
          </p:cNvSpPr>
          <p:nvPr/>
        </p:nvSpPr>
        <p:spPr bwMode="auto">
          <a:xfrm>
            <a:off x="2057400" y="4114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282712" name="Rectangle 88"/>
          <p:cNvSpPr>
            <a:spLocks noChangeArrowheads="1"/>
          </p:cNvSpPr>
          <p:nvPr/>
        </p:nvSpPr>
        <p:spPr bwMode="auto">
          <a:xfrm>
            <a:off x="1295400" y="4648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713" name="Rectangle 89"/>
          <p:cNvSpPr>
            <a:spLocks noChangeArrowheads="1"/>
          </p:cNvSpPr>
          <p:nvPr/>
        </p:nvSpPr>
        <p:spPr bwMode="auto">
          <a:xfrm>
            <a:off x="1676400" y="4648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282714" name="Text Box 90"/>
          <p:cNvSpPr txBox="1">
            <a:spLocks noChangeArrowheads="1"/>
          </p:cNvSpPr>
          <p:nvPr/>
        </p:nvSpPr>
        <p:spPr bwMode="auto">
          <a:xfrm>
            <a:off x="974725" y="4762500"/>
            <a:ext cx="268288" cy="274638"/>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82715" name="Rectangle 91"/>
          <p:cNvSpPr>
            <a:spLocks noChangeArrowheads="1"/>
          </p:cNvSpPr>
          <p:nvPr/>
        </p:nvSpPr>
        <p:spPr bwMode="auto">
          <a:xfrm>
            <a:off x="2057400" y="46482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grpSp>
        <p:nvGrpSpPr>
          <p:cNvPr id="282716" name="Group 92"/>
          <p:cNvGrpSpPr>
            <a:grpSpLocks/>
          </p:cNvGrpSpPr>
          <p:nvPr/>
        </p:nvGrpSpPr>
        <p:grpSpPr bwMode="auto">
          <a:xfrm>
            <a:off x="1676400" y="1981200"/>
            <a:ext cx="5334000" cy="4208463"/>
            <a:chOff x="1056" y="1248"/>
            <a:chExt cx="3360" cy="2651"/>
          </a:xfrm>
        </p:grpSpPr>
        <p:sp>
          <p:nvSpPr>
            <p:cNvPr id="282717" name="Rectangle 93"/>
            <p:cNvSpPr>
              <a:spLocks noChangeArrowheads="1"/>
            </p:cNvSpPr>
            <p:nvPr/>
          </p:nvSpPr>
          <p:spPr bwMode="auto">
            <a:xfrm>
              <a:off x="1056" y="1248"/>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Be</a:t>
              </a:r>
              <a:endParaRPr lang="en-US" sz="1000">
                <a:latin typeface="Arial" charset="0"/>
              </a:endParaRPr>
            </a:p>
            <a:p>
              <a:pPr algn="ctr"/>
              <a:endParaRPr lang="en-US" sz="1000">
                <a:latin typeface="Arial" charset="0"/>
              </a:endParaRPr>
            </a:p>
            <a:p>
              <a:pPr algn="ctr"/>
              <a:r>
                <a:rPr lang="en-US" sz="1000">
                  <a:latin typeface="Arial" charset="0"/>
                </a:rPr>
                <a:t>1.5</a:t>
              </a:r>
              <a:endParaRPr lang="en-US" sz="1000" baseline="30000">
                <a:latin typeface="Arial" charset="0"/>
              </a:endParaRPr>
            </a:p>
          </p:txBody>
        </p:sp>
        <p:sp>
          <p:nvSpPr>
            <p:cNvPr id="282718" name="Rectangle 94"/>
            <p:cNvSpPr>
              <a:spLocks noChangeArrowheads="1"/>
            </p:cNvSpPr>
            <p:nvPr/>
          </p:nvSpPr>
          <p:spPr bwMode="auto">
            <a:xfrm>
              <a:off x="3696" y="1584"/>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r>
                <a:rPr lang="en-US" sz="1000">
                  <a:latin typeface="Arial" charset="0"/>
                </a:rPr>
                <a:t>1.5</a:t>
              </a:r>
              <a:endParaRPr lang="en-US" sz="1000" baseline="30000">
                <a:latin typeface="Arial" charset="0"/>
              </a:endParaRPr>
            </a:p>
          </p:txBody>
        </p:sp>
        <p:sp>
          <p:nvSpPr>
            <p:cNvPr id="282719" name="Rectangle 95"/>
            <p:cNvSpPr>
              <a:spLocks noChangeArrowheads="1"/>
            </p:cNvSpPr>
            <p:nvPr/>
          </p:nvSpPr>
          <p:spPr bwMode="auto">
            <a:xfrm>
              <a:off x="3936" y="1584"/>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82720" name="Rectangle 96"/>
            <p:cNvSpPr>
              <a:spLocks noChangeArrowheads="1"/>
            </p:cNvSpPr>
            <p:nvPr/>
          </p:nvSpPr>
          <p:spPr bwMode="auto">
            <a:xfrm>
              <a:off x="1536" y="1920"/>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r>
                <a:rPr lang="en-US" sz="1000">
                  <a:latin typeface="Arial" charset="0"/>
                </a:rPr>
                <a:t>1.5</a:t>
              </a:r>
              <a:endParaRPr lang="en-US" sz="1000" baseline="30000">
                <a:latin typeface="Arial" charset="0"/>
              </a:endParaRPr>
            </a:p>
          </p:txBody>
        </p:sp>
        <p:sp>
          <p:nvSpPr>
            <p:cNvPr id="282721" name="Rectangle 97"/>
            <p:cNvSpPr>
              <a:spLocks noChangeArrowheads="1"/>
            </p:cNvSpPr>
            <p:nvPr/>
          </p:nvSpPr>
          <p:spPr bwMode="auto">
            <a:xfrm>
              <a:off x="1776" y="1920"/>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r>
                <a:rPr lang="en-US" sz="1000">
                  <a:latin typeface="Arial" charset="0"/>
                </a:rPr>
                <a:t>1.6</a:t>
              </a:r>
              <a:endParaRPr lang="en-US" sz="1000" baseline="30000">
                <a:latin typeface="Arial" charset="0"/>
              </a:endParaRPr>
            </a:p>
          </p:txBody>
        </p:sp>
        <p:sp>
          <p:nvSpPr>
            <p:cNvPr id="282722" name="Rectangle 98"/>
            <p:cNvSpPr>
              <a:spLocks noChangeArrowheads="1"/>
            </p:cNvSpPr>
            <p:nvPr/>
          </p:nvSpPr>
          <p:spPr bwMode="auto">
            <a:xfrm>
              <a:off x="2016" y="1920"/>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r>
                <a:rPr lang="en-US" sz="1000">
                  <a:latin typeface="Arial" charset="0"/>
                </a:rPr>
                <a:t>1.6</a:t>
              </a:r>
              <a:endParaRPr lang="en-US" sz="1000" baseline="30000">
                <a:latin typeface="Arial" charset="0"/>
              </a:endParaRPr>
            </a:p>
          </p:txBody>
        </p:sp>
        <p:sp>
          <p:nvSpPr>
            <p:cNvPr id="282723" name="Rectangle 99"/>
            <p:cNvSpPr>
              <a:spLocks noChangeArrowheads="1"/>
            </p:cNvSpPr>
            <p:nvPr/>
          </p:nvSpPr>
          <p:spPr bwMode="auto">
            <a:xfrm>
              <a:off x="2256" y="1920"/>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r>
                <a:rPr lang="en-US" sz="1000">
                  <a:latin typeface="Arial" charset="0"/>
                </a:rPr>
                <a:t>1.5</a:t>
              </a:r>
              <a:endParaRPr lang="en-US" sz="1000" baseline="30000">
                <a:latin typeface="Arial" charset="0"/>
              </a:endParaRPr>
            </a:p>
          </p:txBody>
        </p:sp>
        <p:sp>
          <p:nvSpPr>
            <p:cNvPr id="282724" name="Rectangle 100"/>
            <p:cNvSpPr>
              <a:spLocks noChangeArrowheads="1"/>
            </p:cNvSpPr>
            <p:nvPr/>
          </p:nvSpPr>
          <p:spPr bwMode="auto">
            <a:xfrm>
              <a:off x="2496" y="1920"/>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Fe</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82725" name="Rectangle 101"/>
            <p:cNvSpPr>
              <a:spLocks noChangeArrowheads="1"/>
            </p:cNvSpPr>
            <p:nvPr/>
          </p:nvSpPr>
          <p:spPr bwMode="auto">
            <a:xfrm>
              <a:off x="2736" y="1920"/>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82726" name="Rectangle 102"/>
            <p:cNvSpPr>
              <a:spLocks noChangeArrowheads="1"/>
            </p:cNvSpPr>
            <p:nvPr/>
          </p:nvSpPr>
          <p:spPr bwMode="auto">
            <a:xfrm>
              <a:off x="2976" y="1920"/>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82727" name="Rectangle 103"/>
            <p:cNvSpPr>
              <a:spLocks noChangeArrowheads="1"/>
            </p:cNvSpPr>
            <p:nvPr/>
          </p:nvSpPr>
          <p:spPr bwMode="auto">
            <a:xfrm>
              <a:off x="3216" y="1920"/>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r>
                <a:rPr lang="en-US" sz="1000">
                  <a:latin typeface="Arial" charset="0"/>
                </a:rPr>
                <a:t>1.9</a:t>
              </a:r>
              <a:endParaRPr lang="en-US" sz="1000" baseline="30000">
                <a:latin typeface="Arial" charset="0"/>
              </a:endParaRPr>
            </a:p>
          </p:txBody>
        </p:sp>
        <p:sp>
          <p:nvSpPr>
            <p:cNvPr id="282728" name="Rectangle 104"/>
            <p:cNvSpPr>
              <a:spLocks noChangeArrowheads="1"/>
            </p:cNvSpPr>
            <p:nvPr/>
          </p:nvSpPr>
          <p:spPr bwMode="auto">
            <a:xfrm>
              <a:off x="3456" y="1920"/>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r>
                <a:rPr lang="en-US" sz="1000">
                  <a:latin typeface="Arial" charset="0"/>
                </a:rPr>
                <a:t>1.7</a:t>
              </a:r>
              <a:endParaRPr lang="en-US" sz="1000" baseline="30000">
                <a:latin typeface="Arial" charset="0"/>
              </a:endParaRPr>
            </a:p>
          </p:txBody>
        </p:sp>
        <p:sp>
          <p:nvSpPr>
            <p:cNvPr id="282729" name="Rectangle 105"/>
            <p:cNvSpPr>
              <a:spLocks noChangeArrowheads="1"/>
            </p:cNvSpPr>
            <p:nvPr/>
          </p:nvSpPr>
          <p:spPr bwMode="auto">
            <a:xfrm>
              <a:off x="3696" y="1920"/>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r>
                <a:rPr lang="en-US" sz="1000">
                  <a:latin typeface="Arial" charset="0"/>
                </a:rPr>
                <a:t>1.6</a:t>
              </a:r>
              <a:endParaRPr lang="en-US" sz="1000" baseline="30000">
                <a:latin typeface="Arial" charset="0"/>
              </a:endParaRPr>
            </a:p>
          </p:txBody>
        </p:sp>
        <p:sp>
          <p:nvSpPr>
            <p:cNvPr id="282730" name="Rectangle 106"/>
            <p:cNvSpPr>
              <a:spLocks noChangeArrowheads="1"/>
            </p:cNvSpPr>
            <p:nvPr/>
          </p:nvSpPr>
          <p:spPr bwMode="auto">
            <a:xfrm>
              <a:off x="3936" y="1920"/>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82731" name="Rectangle 107"/>
            <p:cNvSpPr>
              <a:spLocks noChangeArrowheads="1"/>
            </p:cNvSpPr>
            <p:nvPr/>
          </p:nvSpPr>
          <p:spPr bwMode="auto">
            <a:xfrm>
              <a:off x="1776" y="2256"/>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r>
                <a:rPr lang="en-US" sz="1000">
                  <a:latin typeface="Arial" charset="0"/>
                </a:rPr>
                <a:t>1.6</a:t>
              </a:r>
              <a:endParaRPr lang="en-US" sz="1000" baseline="30000">
                <a:latin typeface="Arial" charset="0"/>
              </a:endParaRPr>
            </a:p>
          </p:txBody>
        </p:sp>
        <p:sp>
          <p:nvSpPr>
            <p:cNvPr id="282732" name="Rectangle 108"/>
            <p:cNvSpPr>
              <a:spLocks noChangeArrowheads="1"/>
            </p:cNvSpPr>
            <p:nvPr/>
          </p:nvSpPr>
          <p:spPr bwMode="auto">
            <a:xfrm>
              <a:off x="2016" y="2256"/>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82733" name="Rectangle 109"/>
            <p:cNvSpPr>
              <a:spLocks noChangeArrowheads="1"/>
            </p:cNvSpPr>
            <p:nvPr/>
          </p:nvSpPr>
          <p:spPr bwMode="auto">
            <a:xfrm>
              <a:off x="2256" y="2256"/>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r>
                <a:rPr lang="en-US" sz="1000">
                  <a:latin typeface="Arial" charset="0"/>
                </a:rPr>
                <a:t>1.9</a:t>
              </a:r>
              <a:endParaRPr lang="en-US" sz="1000" baseline="30000">
                <a:latin typeface="Arial" charset="0"/>
              </a:endParaRPr>
            </a:p>
          </p:txBody>
        </p:sp>
        <p:sp>
          <p:nvSpPr>
            <p:cNvPr id="282734" name="Rectangle 110"/>
            <p:cNvSpPr>
              <a:spLocks noChangeArrowheads="1"/>
            </p:cNvSpPr>
            <p:nvPr/>
          </p:nvSpPr>
          <p:spPr bwMode="auto">
            <a:xfrm>
              <a:off x="3216" y="2256"/>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r>
                <a:rPr lang="en-US" sz="1000">
                  <a:latin typeface="Arial" charset="0"/>
                </a:rPr>
                <a:t>1.9</a:t>
              </a:r>
              <a:endParaRPr lang="en-US" sz="1000" baseline="30000">
                <a:latin typeface="Arial" charset="0"/>
              </a:endParaRPr>
            </a:p>
          </p:txBody>
        </p:sp>
        <p:sp>
          <p:nvSpPr>
            <p:cNvPr id="282735" name="Rectangle 111"/>
            <p:cNvSpPr>
              <a:spLocks noChangeArrowheads="1"/>
            </p:cNvSpPr>
            <p:nvPr/>
          </p:nvSpPr>
          <p:spPr bwMode="auto">
            <a:xfrm>
              <a:off x="3456" y="2256"/>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r>
                <a:rPr lang="en-US" sz="1000">
                  <a:latin typeface="Arial" charset="0"/>
                </a:rPr>
                <a:t>1.7</a:t>
              </a:r>
              <a:endParaRPr lang="en-US" sz="1000" baseline="30000">
                <a:latin typeface="Arial" charset="0"/>
              </a:endParaRPr>
            </a:p>
          </p:txBody>
        </p:sp>
        <p:sp>
          <p:nvSpPr>
            <p:cNvPr id="282736" name="Rectangle 112"/>
            <p:cNvSpPr>
              <a:spLocks noChangeArrowheads="1"/>
            </p:cNvSpPr>
            <p:nvPr/>
          </p:nvSpPr>
          <p:spPr bwMode="auto">
            <a:xfrm>
              <a:off x="3696" y="2256"/>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r>
                <a:rPr lang="en-US" sz="1000">
                  <a:latin typeface="Arial" charset="0"/>
                </a:rPr>
                <a:t>1.7</a:t>
              </a:r>
              <a:endParaRPr lang="en-US" sz="1000" baseline="30000">
                <a:latin typeface="Arial" charset="0"/>
              </a:endParaRPr>
            </a:p>
          </p:txBody>
        </p:sp>
        <p:sp>
          <p:nvSpPr>
            <p:cNvPr id="282737" name="Rectangle 113"/>
            <p:cNvSpPr>
              <a:spLocks noChangeArrowheads="1"/>
            </p:cNvSpPr>
            <p:nvPr/>
          </p:nvSpPr>
          <p:spPr bwMode="auto">
            <a:xfrm>
              <a:off x="3936" y="2256"/>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82738" name="Rectangle 114"/>
            <p:cNvSpPr>
              <a:spLocks noChangeArrowheads="1"/>
            </p:cNvSpPr>
            <p:nvPr/>
          </p:nvSpPr>
          <p:spPr bwMode="auto">
            <a:xfrm>
              <a:off x="4176" y="2256"/>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r>
                <a:rPr lang="en-US" sz="1000">
                  <a:latin typeface="Arial" charset="0"/>
                </a:rPr>
                <a:t>1.9</a:t>
              </a:r>
              <a:endParaRPr lang="en-US" sz="1000" baseline="30000">
                <a:latin typeface="Arial" charset="0"/>
              </a:endParaRPr>
            </a:p>
          </p:txBody>
        </p:sp>
        <p:sp>
          <p:nvSpPr>
            <p:cNvPr id="282739" name="Rectangle 115"/>
            <p:cNvSpPr>
              <a:spLocks noChangeArrowheads="1"/>
            </p:cNvSpPr>
            <p:nvPr/>
          </p:nvSpPr>
          <p:spPr bwMode="auto">
            <a:xfrm>
              <a:off x="1776" y="2592"/>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r>
                <a:rPr lang="en-US" sz="1000">
                  <a:latin typeface="Arial" charset="0"/>
                </a:rPr>
                <a:t>1.5</a:t>
              </a:r>
              <a:endParaRPr lang="en-US" sz="1000" baseline="30000">
                <a:latin typeface="Arial" charset="0"/>
              </a:endParaRPr>
            </a:p>
          </p:txBody>
        </p:sp>
        <p:sp>
          <p:nvSpPr>
            <p:cNvPr id="282740" name="Rectangle 116"/>
            <p:cNvSpPr>
              <a:spLocks noChangeArrowheads="1"/>
            </p:cNvSpPr>
            <p:nvPr/>
          </p:nvSpPr>
          <p:spPr bwMode="auto">
            <a:xfrm>
              <a:off x="2016" y="2592"/>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r>
                <a:rPr lang="en-US" sz="1000">
                  <a:latin typeface="Arial" charset="0"/>
                </a:rPr>
                <a:t>1.7</a:t>
              </a:r>
              <a:endParaRPr lang="en-US" sz="1000" baseline="30000">
                <a:latin typeface="Arial" charset="0"/>
              </a:endParaRPr>
            </a:p>
          </p:txBody>
        </p:sp>
        <p:sp>
          <p:nvSpPr>
            <p:cNvPr id="282741" name="Rectangle 117"/>
            <p:cNvSpPr>
              <a:spLocks noChangeArrowheads="1"/>
            </p:cNvSpPr>
            <p:nvPr/>
          </p:nvSpPr>
          <p:spPr bwMode="auto">
            <a:xfrm>
              <a:off x="2256" y="2592"/>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r>
                <a:rPr lang="en-US" sz="1000">
                  <a:latin typeface="Arial" charset="0"/>
                </a:rPr>
                <a:t>1.9</a:t>
              </a:r>
              <a:endParaRPr lang="en-US" sz="1000" baseline="30000">
                <a:latin typeface="Arial" charset="0"/>
              </a:endParaRPr>
            </a:p>
          </p:txBody>
        </p:sp>
        <p:sp>
          <p:nvSpPr>
            <p:cNvPr id="282742" name="Rectangle 118"/>
            <p:cNvSpPr>
              <a:spLocks noChangeArrowheads="1"/>
            </p:cNvSpPr>
            <p:nvPr/>
          </p:nvSpPr>
          <p:spPr bwMode="auto">
            <a:xfrm>
              <a:off x="3456" y="2592"/>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r>
                <a:rPr lang="en-US" sz="1000">
                  <a:latin typeface="Arial" charset="0"/>
                </a:rPr>
                <a:t>1.9</a:t>
              </a:r>
              <a:endParaRPr lang="en-US" sz="1000" baseline="30000">
                <a:latin typeface="Arial" charset="0"/>
              </a:endParaRPr>
            </a:p>
          </p:txBody>
        </p:sp>
        <p:sp>
          <p:nvSpPr>
            <p:cNvPr id="282743" name="Rectangle 119"/>
            <p:cNvSpPr>
              <a:spLocks noChangeArrowheads="1"/>
            </p:cNvSpPr>
            <p:nvPr/>
          </p:nvSpPr>
          <p:spPr bwMode="auto">
            <a:xfrm>
              <a:off x="3696" y="2592"/>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82744" name="Rectangle 120"/>
            <p:cNvSpPr>
              <a:spLocks noChangeArrowheads="1"/>
            </p:cNvSpPr>
            <p:nvPr/>
          </p:nvSpPr>
          <p:spPr bwMode="auto">
            <a:xfrm>
              <a:off x="3936" y="2592"/>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82745" name="Rectangle 121"/>
            <p:cNvSpPr>
              <a:spLocks noChangeArrowheads="1"/>
            </p:cNvSpPr>
            <p:nvPr/>
          </p:nvSpPr>
          <p:spPr bwMode="auto">
            <a:xfrm>
              <a:off x="4176" y="2592"/>
              <a:ext cx="240" cy="336"/>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r>
                <a:rPr lang="en-US" sz="1000">
                  <a:latin typeface="Arial" charset="0"/>
                </a:rPr>
                <a:t>1.9</a:t>
              </a:r>
              <a:endParaRPr lang="en-US" sz="1000" baseline="30000">
                <a:latin typeface="Arial" charset="0"/>
              </a:endParaRPr>
            </a:p>
          </p:txBody>
        </p:sp>
        <p:sp>
          <p:nvSpPr>
            <p:cNvPr id="282746" name="Rectangle 122"/>
            <p:cNvSpPr>
              <a:spLocks noChangeArrowheads="1"/>
            </p:cNvSpPr>
            <p:nvPr/>
          </p:nvSpPr>
          <p:spPr bwMode="auto">
            <a:xfrm>
              <a:off x="2959" y="3707"/>
              <a:ext cx="144" cy="144"/>
            </a:xfrm>
            <a:prstGeom prst="rect">
              <a:avLst/>
            </a:prstGeom>
            <a:solidFill>
              <a:srgbClr val="E7CFB7">
                <a:alpha val="50000"/>
              </a:srgbClr>
            </a:solidFill>
            <a:ln w="9525">
              <a:solidFill>
                <a:schemeClr val="tx1"/>
              </a:solidFill>
              <a:miter lim="800000"/>
              <a:headEnd/>
              <a:tailEnd/>
            </a:ln>
            <a:effectLst/>
          </p:spPr>
          <p:txBody>
            <a:bodyPr wrap="none" anchor="ctr"/>
            <a:lstStyle/>
            <a:p>
              <a:endParaRPr lang="en-IE"/>
            </a:p>
          </p:txBody>
        </p:sp>
        <p:sp>
          <p:nvSpPr>
            <p:cNvPr id="282747" name="Text Box 123"/>
            <p:cNvSpPr txBox="1">
              <a:spLocks noChangeArrowheads="1"/>
            </p:cNvSpPr>
            <p:nvPr/>
          </p:nvSpPr>
          <p:spPr bwMode="auto">
            <a:xfrm>
              <a:off x="3115" y="3707"/>
              <a:ext cx="525" cy="192"/>
            </a:xfrm>
            <a:prstGeom prst="rect">
              <a:avLst/>
            </a:prstGeom>
            <a:noFill/>
            <a:ln w="9525">
              <a:noFill/>
              <a:miter lim="800000"/>
              <a:headEnd/>
              <a:tailEnd/>
            </a:ln>
            <a:effectLst/>
          </p:spPr>
          <p:txBody>
            <a:bodyPr wrap="none">
              <a:spAutoFit/>
            </a:bodyPr>
            <a:lstStyle/>
            <a:p>
              <a:r>
                <a:rPr lang="en-US" sz="1400">
                  <a:latin typeface="Arial" charset="0"/>
                </a:rPr>
                <a:t>1.5 - 1.9</a:t>
              </a:r>
            </a:p>
          </p:txBody>
        </p:sp>
      </p:grpSp>
      <p:grpSp>
        <p:nvGrpSpPr>
          <p:cNvPr id="282748" name="Group 124"/>
          <p:cNvGrpSpPr>
            <a:grpSpLocks/>
          </p:cNvGrpSpPr>
          <p:nvPr/>
        </p:nvGrpSpPr>
        <p:grpSpPr bwMode="auto">
          <a:xfrm>
            <a:off x="6221413" y="1981200"/>
            <a:ext cx="1550987" cy="4208463"/>
            <a:chOff x="3919" y="1248"/>
            <a:chExt cx="977" cy="2651"/>
          </a:xfrm>
        </p:grpSpPr>
        <p:sp>
          <p:nvSpPr>
            <p:cNvPr id="282749" name="Rectangle 125"/>
            <p:cNvSpPr>
              <a:spLocks noChangeArrowheads="1"/>
            </p:cNvSpPr>
            <p:nvPr/>
          </p:nvSpPr>
          <p:spPr bwMode="auto">
            <a:xfrm>
              <a:off x="4176" y="1248"/>
              <a:ext cx="240" cy="336"/>
            </a:xfrm>
            <a:prstGeom prst="rect">
              <a:avLst/>
            </a:prstGeom>
            <a:solidFill>
              <a:srgbClr val="976431"/>
            </a:solid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r>
                <a:rPr lang="en-US" sz="1000">
                  <a:latin typeface="Arial" charset="0"/>
                </a:rPr>
                <a:t>3.0</a:t>
              </a:r>
              <a:endParaRPr lang="en-US" sz="1000" baseline="30000">
                <a:latin typeface="Arial" charset="0"/>
              </a:endParaRPr>
            </a:p>
          </p:txBody>
        </p:sp>
        <p:sp>
          <p:nvSpPr>
            <p:cNvPr id="282750" name="Rectangle 126"/>
            <p:cNvSpPr>
              <a:spLocks noChangeArrowheads="1"/>
            </p:cNvSpPr>
            <p:nvPr/>
          </p:nvSpPr>
          <p:spPr bwMode="auto">
            <a:xfrm>
              <a:off x="4416" y="1248"/>
              <a:ext cx="240" cy="336"/>
            </a:xfrm>
            <a:prstGeom prst="rect">
              <a:avLst/>
            </a:prstGeom>
            <a:solidFill>
              <a:srgbClr val="976431"/>
            </a:solid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r>
                <a:rPr lang="en-US" sz="1000">
                  <a:latin typeface="Arial" charset="0"/>
                </a:rPr>
                <a:t>3.5</a:t>
              </a:r>
              <a:endParaRPr lang="en-US" sz="1000" baseline="30000">
                <a:latin typeface="Arial" charset="0"/>
              </a:endParaRPr>
            </a:p>
          </p:txBody>
        </p:sp>
        <p:sp>
          <p:nvSpPr>
            <p:cNvPr id="282751" name="Rectangle 127"/>
            <p:cNvSpPr>
              <a:spLocks noChangeArrowheads="1"/>
            </p:cNvSpPr>
            <p:nvPr/>
          </p:nvSpPr>
          <p:spPr bwMode="auto">
            <a:xfrm>
              <a:off x="4656" y="1248"/>
              <a:ext cx="240" cy="336"/>
            </a:xfrm>
            <a:prstGeom prst="rect">
              <a:avLst/>
            </a:prstGeom>
            <a:solidFill>
              <a:srgbClr val="976431"/>
            </a:solid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r>
                <a:rPr lang="en-US" sz="1000">
                  <a:latin typeface="Arial" charset="0"/>
                </a:rPr>
                <a:t>4.0</a:t>
              </a:r>
              <a:endParaRPr lang="en-US" sz="1000" baseline="30000">
                <a:latin typeface="Arial" charset="0"/>
              </a:endParaRPr>
            </a:p>
          </p:txBody>
        </p:sp>
        <p:sp>
          <p:nvSpPr>
            <p:cNvPr id="282752" name="Rectangle 128"/>
            <p:cNvSpPr>
              <a:spLocks noChangeArrowheads="1"/>
            </p:cNvSpPr>
            <p:nvPr/>
          </p:nvSpPr>
          <p:spPr bwMode="auto">
            <a:xfrm>
              <a:off x="4656" y="1584"/>
              <a:ext cx="240" cy="336"/>
            </a:xfrm>
            <a:prstGeom prst="rect">
              <a:avLst/>
            </a:prstGeom>
            <a:solidFill>
              <a:srgbClr val="976431"/>
            </a:solid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r>
                <a:rPr lang="en-US" sz="1000">
                  <a:latin typeface="Arial" charset="0"/>
                </a:rPr>
                <a:t>3.0</a:t>
              </a:r>
              <a:endParaRPr lang="en-US" sz="1000" baseline="30000">
                <a:latin typeface="Arial" charset="0"/>
              </a:endParaRPr>
            </a:p>
          </p:txBody>
        </p:sp>
        <p:sp>
          <p:nvSpPr>
            <p:cNvPr id="282753" name="Rectangle 129"/>
            <p:cNvSpPr>
              <a:spLocks noChangeArrowheads="1"/>
            </p:cNvSpPr>
            <p:nvPr/>
          </p:nvSpPr>
          <p:spPr bwMode="auto">
            <a:xfrm>
              <a:off x="3919" y="3707"/>
              <a:ext cx="144" cy="144"/>
            </a:xfrm>
            <a:prstGeom prst="rect">
              <a:avLst/>
            </a:prstGeom>
            <a:solidFill>
              <a:srgbClr val="976431"/>
            </a:solidFill>
            <a:ln w="9525">
              <a:solidFill>
                <a:schemeClr val="tx1"/>
              </a:solidFill>
              <a:miter lim="800000"/>
              <a:headEnd/>
              <a:tailEnd/>
            </a:ln>
            <a:effectLst/>
          </p:spPr>
          <p:txBody>
            <a:bodyPr wrap="none" anchor="ctr"/>
            <a:lstStyle/>
            <a:p>
              <a:endParaRPr lang="en-IE"/>
            </a:p>
          </p:txBody>
        </p:sp>
        <p:sp>
          <p:nvSpPr>
            <p:cNvPr id="282754" name="Text Box 130"/>
            <p:cNvSpPr txBox="1">
              <a:spLocks noChangeArrowheads="1"/>
            </p:cNvSpPr>
            <p:nvPr/>
          </p:nvSpPr>
          <p:spPr bwMode="auto">
            <a:xfrm>
              <a:off x="4075" y="3707"/>
              <a:ext cx="525" cy="192"/>
            </a:xfrm>
            <a:prstGeom prst="rect">
              <a:avLst/>
            </a:prstGeom>
            <a:noFill/>
            <a:ln w="9525">
              <a:noFill/>
              <a:miter lim="800000"/>
              <a:headEnd/>
              <a:tailEnd/>
            </a:ln>
            <a:effectLst/>
          </p:spPr>
          <p:txBody>
            <a:bodyPr wrap="none">
              <a:spAutoFit/>
            </a:bodyPr>
            <a:lstStyle/>
            <a:p>
              <a:r>
                <a:rPr lang="en-US" sz="1400">
                  <a:latin typeface="Arial" charset="0"/>
                </a:rPr>
                <a:t>3.0 - 4.0</a:t>
              </a:r>
            </a:p>
          </p:txBody>
        </p:sp>
      </p:grpSp>
      <p:grpSp>
        <p:nvGrpSpPr>
          <p:cNvPr id="282755" name="Group 131"/>
          <p:cNvGrpSpPr>
            <a:grpSpLocks/>
          </p:cNvGrpSpPr>
          <p:nvPr/>
        </p:nvGrpSpPr>
        <p:grpSpPr bwMode="auto">
          <a:xfrm>
            <a:off x="6221413" y="1981200"/>
            <a:ext cx="1550987" cy="3856038"/>
            <a:chOff x="3919" y="1248"/>
            <a:chExt cx="977" cy="2429"/>
          </a:xfrm>
        </p:grpSpPr>
        <p:sp>
          <p:nvSpPr>
            <p:cNvPr id="282756" name="Rectangle 132"/>
            <p:cNvSpPr>
              <a:spLocks noChangeArrowheads="1"/>
            </p:cNvSpPr>
            <p:nvPr/>
          </p:nvSpPr>
          <p:spPr bwMode="auto">
            <a:xfrm>
              <a:off x="3936" y="1248"/>
              <a:ext cx="240" cy="336"/>
            </a:xfrm>
            <a:prstGeom prst="rect">
              <a:avLst/>
            </a:prstGeom>
            <a:solidFill>
              <a:srgbClr val="B97B3D"/>
            </a:solid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r>
                <a:rPr lang="en-US" sz="1000">
                  <a:latin typeface="Arial" charset="0"/>
                </a:rPr>
                <a:t>2.5</a:t>
              </a:r>
              <a:endParaRPr lang="en-US" sz="1000" baseline="30000">
                <a:latin typeface="Arial" charset="0"/>
              </a:endParaRPr>
            </a:p>
          </p:txBody>
        </p:sp>
        <p:sp>
          <p:nvSpPr>
            <p:cNvPr id="282757" name="Rectangle 133"/>
            <p:cNvSpPr>
              <a:spLocks noChangeArrowheads="1"/>
            </p:cNvSpPr>
            <p:nvPr/>
          </p:nvSpPr>
          <p:spPr bwMode="auto">
            <a:xfrm>
              <a:off x="4416" y="1584"/>
              <a:ext cx="240" cy="336"/>
            </a:xfrm>
            <a:prstGeom prst="rect">
              <a:avLst/>
            </a:prstGeom>
            <a:solidFill>
              <a:srgbClr val="B97B3D"/>
            </a:solid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r>
                <a:rPr lang="en-US" sz="1000">
                  <a:latin typeface="Arial" charset="0"/>
                </a:rPr>
                <a:t>2.5</a:t>
              </a:r>
              <a:endParaRPr lang="en-US" sz="1000" baseline="30000">
                <a:latin typeface="Arial" charset="0"/>
              </a:endParaRPr>
            </a:p>
          </p:txBody>
        </p:sp>
        <p:sp>
          <p:nvSpPr>
            <p:cNvPr id="282758" name="Rectangle 134"/>
            <p:cNvSpPr>
              <a:spLocks noChangeArrowheads="1"/>
            </p:cNvSpPr>
            <p:nvPr/>
          </p:nvSpPr>
          <p:spPr bwMode="auto">
            <a:xfrm>
              <a:off x="4656" y="1920"/>
              <a:ext cx="240" cy="336"/>
            </a:xfrm>
            <a:prstGeom prst="rect">
              <a:avLst/>
            </a:prstGeom>
            <a:solidFill>
              <a:srgbClr val="B97B3D"/>
            </a:solid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r>
                <a:rPr lang="en-US" sz="1000">
                  <a:latin typeface="Arial" charset="0"/>
                </a:rPr>
                <a:t>2.8</a:t>
              </a:r>
              <a:endParaRPr lang="en-US" sz="1000" baseline="30000">
                <a:latin typeface="Arial" charset="0"/>
              </a:endParaRPr>
            </a:p>
          </p:txBody>
        </p:sp>
        <p:sp>
          <p:nvSpPr>
            <p:cNvPr id="282759" name="Rectangle 135"/>
            <p:cNvSpPr>
              <a:spLocks noChangeArrowheads="1"/>
            </p:cNvSpPr>
            <p:nvPr/>
          </p:nvSpPr>
          <p:spPr bwMode="auto">
            <a:xfrm>
              <a:off x="4656" y="2256"/>
              <a:ext cx="240" cy="336"/>
            </a:xfrm>
            <a:prstGeom prst="rect">
              <a:avLst/>
            </a:prstGeom>
            <a:solidFill>
              <a:srgbClr val="B97B3D"/>
            </a:solid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r>
                <a:rPr lang="en-US" sz="1000">
                  <a:latin typeface="Arial" charset="0"/>
                </a:rPr>
                <a:t>2.5</a:t>
              </a:r>
              <a:endParaRPr lang="en-US" sz="1000" baseline="30000">
                <a:latin typeface="Arial" charset="0"/>
              </a:endParaRPr>
            </a:p>
          </p:txBody>
        </p:sp>
        <p:sp>
          <p:nvSpPr>
            <p:cNvPr id="282760" name="Rectangle 136"/>
            <p:cNvSpPr>
              <a:spLocks noChangeArrowheads="1"/>
            </p:cNvSpPr>
            <p:nvPr/>
          </p:nvSpPr>
          <p:spPr bwMode="auto">
            <a:xfrm>
              <a:off x="3919" y="3485"/>
              <a:ext cx="144" cy="144"/>
            </a:xfrm>
            <a:prstGeom prst="rect">
              <a:avLst/>
            </a:prstGeom>
            <a:solidFill>
              <a:srgbClr val="B97B3D"/>
            </a:solidFill>
            <a:ln w="9525">
              <a:solidFill>
                <a:schemeClr val="tx1"/>
              </a:solidFill>
              <a:miter lim="800000"/>
              <a:headEnd/>
              <a:tailEnd/>
            </a:ln>
            <a:effectLst/>
          </p:spPr>
          <p:txBody>
            <a:bodyPr wrap="none" anchor="ctr"/>
            <a:lstStyle/>
            <a:p>
              <a:endParaRPr lang="en-IE"/>
            </a:p>
          </p:txBody>
        </p:sp>
        <p:sp>
          <p:nvSpPr>
            <p:cNvPr id="282761" name="Text Box 137"/>
            <p:cNvSpPr txBox="1">
              <a:spLocks noChangeArrowheads="1"/>
            </p:cNvSpPr>
            <p:nvPr/>
          </p:nvSpPr>
          <p:spPr bwMode="auto">
            <a:xfrm>
              <a:off x="4075" y="3485"/>
              <a:ext cx="525" cy="192"/>
            </a:xfrm>
            <a:prstGeom prst="rect">
              <a:avLst/>
            </a:prstGeom>
            <a:noFill/>
            <a:ln w="9525">
              <a:noFill/>
              <a:miter lim="800000"/>
              <a:headEnd/>
              <a:tailEnd/>
            </a:ln>
            <a:effectLst/>
          </p:spPr>
          <p:txBody>
            <a:bodyPr wrap="none">
              <a:spAutoFit/>
            </a:bodyPr>
            <a:lstStyle/>
            <a:p>
              <a:r>
                <a:rPr lang="en-US" sz="1400">
                  <a:latin typeface="Arial" charset="0"/>
                </a:rPr>
                <a:t>2.5 - 2.9</a:t>
              </a:r>
            </a:p>
          </p:txBody>
        </p:sp>
      </p:grpSp>
      <p:grpSp>
        <p:nvGrpSpPr>
          <p:cNvPr id="282762" name="Group 138"/>
          <p:cNvGrpSpPr>
            <a:grpSpLocks/>
          </p:cNvGrpSpPr>
          <p:nvPr/>
        </p:nvGrpSpPr>
        <p:grpSpPr bwMode="auto">
          <a:xfrm>
            <a:off x="1295400" y="2514600"/>
            <a:ext cx="4613275" cy="2974975"/>
            <a:chOff x="816" y="1584"/>
            <a:chExt cx="2906" cy="1874"/>
          </a:xfrm>
        </p:grpSpPr>
        <p:sp>
          <p:nvSpPr>
            <p:cNvPr id="282763" name="Rectangle 139"/>
            <p:cNvSpPr>
              <a:spLocks noChangeArrowheads="1"/>
            </p:cNvSpPr>
            <p:nvPr/>
          </p:nvSpPr>
          <p:spPr bwMode="auto">
            <a:xfrm>
              <a:off x="816" y="1584"/>
              <a:ext cx="240" cy="336"/>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r>
                <a:rPr lang="en-US" sz="1000">
                  <a:latin typeface="Arial" charset="0"/>
                </a:rPr>
                <a:t>0.9</a:t>
              </a:r>
              <a:endParaRPr lang="en-US" sz="1000" baseline="30000">
                <a:latin typeface="Arial" charset="0"/>
              </a:endParaRPr>
            </a:p>
          </p:txBody>
        </p:sp>
        <p:sp>
          <p:nvSpPr>
            <p:cNvPr id="282764" name="Rectangle 140"/>
            <p:cNvSpPr>
              <a:spLocks noChangeArrowheads="1"/>
            </p:cNvSpPr>
            <p:nvPr/>
          </p:nvSpPr>
          <p:spPr bwMode="auto">
            <a:xfrm>
              <a:off x="816" y="1920"/>
              <a:ext cx="240" cy="336"/>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baseline="30000">
                <a:latin typeface="Arial" charset="0"/>
              </a:endParaRPr>
            </a:p>
            <a:p>
              <a:pPr algn="ctr"/>
              <a:r>
                <a:rPr lang="en-US" sz="1000">
                  <a:latin typeface="Arial" charset="0"/>
                </a:rPr>
                <a:t>0.8</a:t>
              </a:r>
            </a:p>
          </p:txBody>
        </p:sp>
        <p:sp>
          <p:nvSpPr>
            <p:cNvPr id="282765" name="Rectangle 141"/>
            <p:cNvSpPr>
              <a:spLocks noChangeArrowheads="1"/>
            </p:cNvSpPr>
            <p:nvPr/>
          </p:nvSpPr>
          <p:spPr bwMode="auto">
            <a:xfrm>
              <a:off x="816" y="2256"/>
              <a:ext cx="240" cy="336"/>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r>
                <a:rPr lang="en-US" sz="1000">
                  <a:latin typeface="Arial" charset="0"/>
                </a:rPr>
                <a:t>0.8</a:t>
              </a:r>
              <a:endParaRPr lang="en-US" sz="1000" baseline="30000">
                <a:latin typeface="Arial" charset="0"/>
              </a:endParaRPr>
            </a:p>
          </p:txBody>
        </p:sp>
        <p:sp>
          <p:nvSpPr>
            <p:cNvPr id="282766" name="Rectangle 142"/>
            <p:cNvSpPr>
              <a:spLocks noChangeArrowheads="1"/>
            </p:cNvSpPr>
            <p:nvPr/>
          </p:nvSpPr>
          <p:spPr bwMode="auto">
            <a:xfrm>
              <a:off x="816" y="2592"/>
              <a:ext cx="240" cy="336"/>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r>
                <a:rPr lang="en-US" sz="1000">
                  <a:latin typeface="Arial" charset="0"/>
                </a:rPr>
                <a:t>0.7</a:t>
              </a:r>
              <a:endParaRPr lang="en-US" sz="1000" baseline="30000">
                <a:latin typeface="Arial" charset="0"/>
              </a:endParaRPr>
            </a:p>
          </p:txBody>
        </p:sp>
        <p:sp>
          <p:nvSpPr>
            <p:cNvPr id="282767" name="Rectangle 143"/>
            <p:cNvSpPr>
              <a:spLocks noChangeArrowheads="1"/>
            </p:cNvSpPr>
            <p:nvPr/>
          </p:nvSpPr>
          <p:spPr bwMode="auto">
            <a:xfrm>
              <a:off x="1056" y="2592"/>
              <a:ext cx="240" cy="336"/>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r>
                <a:rPr lang="en-US" sz="1000">
                  <a:latin typeface="Arial" charset="0"/>
                </a:rPr>
                <a:t>0.9</a:t>
              </a:r>
              <a:endParaRPr lang="en-US" sz="1000" baseline="30000">
                <a:latin typeface="Arial" charset="0"/>
              </a:endParaRPr>
            </a:p>
          </p:txBody>
        </p:sp>
        <p:sp>
          <p:nvSpPr>
            <p:cNvPr id="282768" name="Rectangle 144"/>
            <p:cNvSpPr>
              <a:spLocks noChangeArrowheads="1"/>
            </p:cNvSpPr>
            <p:nvPr/>
          </p:nvSpPr>
          <p:spPr bwMode="auto">
            <a:xfrm>
              <a:off x="816" y="2928"/>
              <a:ext cx="240" cy="336"/>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Fr</a:t>
              </a:r>
              <a:endParaRPr lang="en-US" sz="1000">
                <a:latin typeface="Arial" charset="0"/>
              </a:endParaRPr>
            </a:p>
            <a:p>
              <a:pPr algn="ctr"/>
              <a:endParaRPr lang="en-US" sz="1000">
                <a:latin typeface="Arial" charset="0"/>
              </a:endParaRPr>
            </a:p>
            <a:p>
              <a:pPr algn="ctr"/>
              <a:r>
                <a:rPr lang="en-US" sz="1000">
                  <a:latin typeface="Arial" charset="0"/>
                </a:rPr>
                <a:t>0.7</a:t>
              </a:r>
              <a:endParaRPr lang="en-US" sz="1000" baseline="30000">
                <a:latin typeface="Arial" charset="0"/>
              </a:endParaRPr>
            </a:p>
          </p:txBody>
        </p:sp>
        <p:sp>
          <p:nvSpPr>
            <p:cNvPr id="282769" name="Rectangle 145"/>
            <p:cNvSpPr>
              <a:spLocks noChangeArrowheads="1"/>
            </p:cNvSpPr>
            <p:nvPr/>
          </p:nvSpPr>
          <p:spPr bwMode="auto">
            <a:xfrm>
              <a:off x="1056" y="2928"/>
              <a:ext cx="240" cy="336"/>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en-US" sz="1400" b="1">
                  <a:latin typeface="Arial" charset="0"/>
                </a:rPr>
                <a:t>Ra</a:t>
              </a:r>
              <a:endParaRPr lang="en-US" sz="1000">
                <a:latin typeface="Arial" charset="0"/>
              </a:endParaRPr>
            </a:p>
            <a:p>
              <a:pPr algn="ctr"/>
              <a:endParaRPr lang="en-US" sz="1000">
                <a:latin typeface="Arial" charset="0"/>
              </a:endParaRPr>
            </a:p>
            <a:p>
              <a:pPr algn="ctr"/>
              <a:r>
                <a:rPr lang="en-US" sz="1000">
                  <a:latin typeface="Arial" charset="0"/>
                </a:rPr>
                <a:t>0.9</a:t>
              </a:r>
              <a:endParaRPr lang="en-US" sz="1000" baseline="30000">
                <a:latin typeface="Arial" charset="0"/>
              </a:endParaRPr>
            </a:p>
          </p:txBody>
        </p:sp>
        <p:sp>
          <p:nvSpPr>
            <p:cNvPr id="282770" name="Rectangle 146"/>
            <p:cNvSpPr>
              <a:spLocks noChangeArrowheads="1"/>
            </p:cNvSpPr>
            <p:nvPr/>
          </p:nvSpPr>
          <p:spPr bwMode="auto">
            <a:xfrm>
              <a:off x="2959" y="3266"/>
              <a:ext cx="144" cy="144"/>
            </a:xfrm>
            <a:prstGeom prst="rect">
              <a:avLst/>
            </a:prstGeom>
            <a:noFill/>
            <a:ln w="9525">
              <a:solidFill>
                <a:schemeClr val="tx1"/>
              </a:solidFill>
              <a:miter lim="800000"/>
              <a:headEnd/>
              <a:tailEnd/>
            </a:ln>
            <a:effectLst/>
          </p:spPr>
          <p:txBody>
            <a:bodyPr wrap="none" anchor="ctr"/>
            <a:lstStyle/>
            <a:p>
              <a:endParaRPr lang="en-IE"/>
            </a:p>
          </p:txBody>
        </p:sp>
        <p:sp>
          <p:nvSpPr>
            <p:cNvPr id="282771" name="Text Box 147"/>
            <p:cNvSpPr txBox="1">
              <a:spLocks noChangeArrowheads="1"/>
            </p:cNvSpPr>
            <p:nvPr/>
          </p:nvSpPr>
          <p:spPr bwMode="auto">
            <a:xfrm>
              <a:off x="3115" y="3266"/>
              <a:ext cx="607" cy="192"/>
            </a:xfrm>
            <a:prstGeom prst="rect">
              <a:avLst/>
            </a:prstGeom>
            <a:noFill/>
            <a:ln w="9525">
              <a:noFill/>
              <a:miter lim="800000"/>
              <a:headEnd/>
              <a:tailEnd/>
            </a:ln>
            <a:effectLst/>
          </p:spPr>
          <p:txBody>
            <a:bodyPr wrap="none">
              <a:spAutoFit/>
            </a:bodyPr>
            <a:lstStyle/>
            <a:p>
              <a:r>
                <a:rPr lang="en-US" sz="1400">
                  <a:latin typeface="Arial" charset="0"/>
                </a:rPr>
                <a:t>Below 1.0</a:t>
              </a:r>
            </a:p>
          </p:txBody>
        </p:sp>
      </p:grpSp>
      <p:grpSp>
        <p:nvGrpSpPr>
          <p:cNvPr id="282772" name="Group 148"/>
          <p:cNvGrpSpPr>
            <a:grpSpLocks/>
          </p:cNvGrpSpPr>
          <p:nvPr/>
        </p:nvGrpSpPr>
        <p:grpSpPr bwMode="auto">
          <a:xfrm>
            <a:off x="1295400" y="1447800"/>
            <a:ext cx="6477000" cy="4041775"/>
            <a:chOff x="816" y="912"/>
            <a:chExt cx="4080" cy="2546"/>
          </a:xfrm>
        </p:grpSpPr>
        <p:sp>
          <p:nvSpPr>
            <p:cNvPr id="282773" name="Rectangle 149"/>
            <p:cNvSpPr>
              <a:spLocks noChangeArrowheads="1"/>
            </p:cNvSpPr>
            <p:nvPr/>
          </p:nvSpPr>
          <p:spPr bwMode="auto">
            <a:xfrm>
              <a:off x="816" y="912"/>
              <a:ext cx="240" cy="336"/>
            </a:xfrm>
            <a:prstGeom prst="rect">
              <a:avLst/>
            </a:prstGeom>
            <a:solidFill>
              <a:srgbClr val="D9B28B">
                <a:alpha val="50000"/>
              </a:srgbClr>
            </a:solid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r>
                <a:rPr lang="en-US" sz="1000">
                  <a:latin typeface="Arial" charset="0"/>
                </a:rPr>
                <a:t>2.1</a:t>
              </a:r>
              <a:endParaRPr lang="en-US" sz="1000" baseline="30000">
                <a:latin typeface="Arial" charset="0"/>
              </a:endParaRPr>
            </a:p>
          </p:txBody>
        </p:sp>
        <p:sp>
          <p:nvSpPr>
            <p:cNvPr id="282774" name="Rectangle 150"/>
            <p:cNvSpPr>
              <a:spLocks noChangeArrowheads="1"/>
            </p:cNvSpPr>
            <p:nvPr/>
          </p:nvSpPr>
          <p:spPr bwMode="auto">
            <a:xfrm>
              <a:off x="3696" y="1248"/>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r>
                <a:rPr lang="en-US" sz="1000">
                  <a:latin typeface="Arial" charset="0"/>
                </a:rPr>
                <a:t>2.0</a:t>
              </a:r>
              <a:endParaRPr lang="en-US" sz="1000" baseline="30000">
                <a:latin typeface="Arial" charset="0"/>
              </a:endParaRPr>
            </a:p>
          </p:txBody>
        </p:sp>
        <p:sp>
          <p:nvSpPr>
            <p:cNvPr id="282775" name="Rectangle 151"/>
            <p:cNvSpPr>
              <a:spLocks noChangeArrowheads="1"/>
            </p:cNvSpPr>
            <p:nvPr/>
          </p:nvSpPr>
          <p:spPr bwMode="auto">
            <a:xfrm>
              <a:off x="4176" y="1584"/>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r>
                <a:rPr lang="en-US" sz="1000">
                  <a:latin typeface="Arial" charset="0"/>
                </a:rPr>
                <a:t>2.1</a:t>
              </a:r>
              <a:endParaRPr lang="en-US" sz="1000" baseline="30000">
                <a:latin typeface="Arial" charset="0"/>
              </a:endParaRPr>
            </a:p>
          </p:txBody>
        </p:sp>
        <p:sp>
          <p:nvSpPr>
            <p:cNvPr id="282776" name="Rectangle 152"/>
            <p:cNvSpPr>
              <a:spLocks noChangeArrowheads="1"/>
            </p:cNvSpPr>
            <p:nvPr/>
          </p:nvSpPr>
          <p:spPr bwMode="auto">
            <a:xfrm>
              <a:off x="4176" y="1920"/>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r>
                <a:rPr lang="en-US" sz="1000">
                  <a:latin typeface="Arial" charset="0"/>
                </a:rPr>
                <a:t>2.0</a:t>
              </a:r>
              <a:endParaRPr lang="en-US" sz="1000" baseline="30000">
                <a:latin typeface="Arial" charset="0"/>
              </a:endParaRPr>
            </a:p>
          </p:txBody>
        </p:sp>
        <p:sp>
          <p:nvSpPr>
            <p:cNvPr id="282777" name="Rectangle 153"/>
            <p:cNvSpPr>
              <a:spLocks noChangeArrowheads="1"/>
            </p:cNvSpPr>
            <p:nvPr/>
          </p:nvSpPr>
          <p:spPr bwMode="auto">
            <a:xfrm>
              <a:off x="4416" y="1920"/>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r>
                <a:rPr lang="en-US" sz="1000">
                  <a:latin typeface="Arial" charset="0"/>
                </a:rPr>
                <a:t>2.4</a:t>
              </a:r>
              <a:endParaRPr lang="en-US" sz="1000" baseline="30000">
                <a:latin typeface="Arial" charset="0"/>
              </a:endParaRPr>
            </a:p>
          </p:txBody>
        </p:sp>
        <p:sp>
          <p:nvSpPr>
            <p:cNvPr id="282778" name="Rectangle 154"/>
            <p:cNvSpPr>
              <a:spLocks noChangeArrowheads="1"/>
            </p:cNvSpPr>
            <p:nvPr/>
          </p:nvSpPr>
          <p:spPr bwMode="auto">
            <a:xfrm>
              <a:off x="2496" y="2256"/>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82779" name="Rectangle 155"/>
            <p:cNvSpPr>
              <a:spLocks noChangeArrowheads="1"/>
            </p:cNvSpPr>
            <p:nvPr/>
          </p:nvSpPr>
          <p:spPr bwMode="auto">
            <a:xfrm>
              <a:off x="2736" y="2256"/>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82780" name="Rectangle 156"/>
            <p:cNvSpPr>
              <a:spLocks noChangeArrowheads="1"/>
            </p:cNvSpPr>
            <p:nvPr/>
          </p:nvSpPr>
          <p:spPr bwMode="auto">
            <a:xfrm>
              <a:off x="2976" y="2256"/>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82781" name="Rectangle 157"/>
            <p:cNvSpPr>
              <a:spLocks noChangeArrowheads="1"/>
            </p:cNvSpPr>
            <p:nvPr/>
          </p:nvSpPr>
          <p:spPr bwMode="auto">
            <a:xfrm>
              <a:off x="4416" y="2256"/>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r>
                <a:rPr lang="en-US" sz="1000">
                  <a:latin typeface="Arial" charset="0"/>
                </a:rPr>
                <a:t>2.1</a:t>
              </a:r>
              <a:endParaRPr lang="en-US" sz="1000" baseline="30000">
                <a:latin typeface="Arial" charset="0"/>
              </a:endParaRPr>
            </a:p>
          </p:txBody>
        </p:sp>
        <p:sp>
          <p:nvSpPr>
            <p:cNvPr id="282782" name="Rectangle 158"/>
            <p:cNvSpPr>
              <a:spLocks noChangeArrowheads="1"/>
            </p:cNvSpPr>
            <p:nvPr/>
          </p:nvSpPr>
          <p:spPr bwMode="auto">
            <a:xfrm>
              <a:off x="2496" y="2592"/>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82783" name="Rectangle 159"/>
            <p:cNvSpPr>
              <a:spLocks noChangeArrowheads="1"/>
            </p:cNvSpPr>
            <p:nvPr/>
          </p:nvSpPr>
          <p:spPr bwMode="auto">
            <a:xfrm>
              <a:off x="2736" y="2592"/>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82784" name="Rectangle 160"/>
            <p:cNvSpPr>
              <a:spLocks noChangeArrowheads="1"/>
            </p:cNvSpPr>
            <p:nvPr/>
          </p:nvSpPr>
          <p:spPr bwMode="auto">
            <a:xfrm>
              <a:off x="2976" y="2592"/>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82785" name="Rectangle 161"/>
            <p:cNvSpPr>
              <a:spLocks noChangeArrowheads="1"/>
            </p:cNvSpPr>
            <p:nvPr/>
          </p:nvSpPr>
          <p:spPr bwMode="auto">
            <a:xfrm>
              <a:off x="3216" y="2592"/>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r>
                <a:rPr lang="en-US" sz="1000">
                  <a:latin typeface="Arial" charset="0"/>
                </a:rPr>
                <a:t>2.4</a:t>
              </a:r>
              <a:endParaRPr lang="en-US" sz="1000" baseline="30000">
                <a:latin typeface="Arial" charset="0"/>
              </a:endParaRPr>
            </a:p>
          </p:txBody>
        </p:sp>
        <p:sp>
          <p:nvSpPr>
            <p:cNvPr id="282786" name="Rectangle 162"/>
            <p:cNvSpPr>
              <a:spLocks noChangeArrowheads="1"/>
            </p:cNvSpPr>
            <p:nvPr/>
          </p:nvSpPr>
          <p:spPr bwMode="auto">
            <a:xfrm>
              <a:off x="4416" y="2592"/>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r>
                <a:rPr lang="en-US" sz="1000">
                  <a:latin typeface="Arial" charset="0"/>
                </a:rPr>
                <a:t>2.0</a:t>
              </a:r>
              <a:endParaRPr lang="en-US" sz="1000" baseline="30000">
                <a:latin typeface="Arial" charset="0"/>
              </a:endParaRPr>
            </a:p>
          </p:txBody>
        </p:sp>
        <p:sp>
          <p:nvSpPr>
            <p:cNvPr id="282787" name="Rectangle 163"/>
            <p:cNvSpPr>
              <a:spLocks noChangeArrowheads="1"/>
            </p:cNvSpPr>
            <p:nvPr/>
          </p:nvSpPr>
          <p:spPr bwMode="auto">
            <a:xfrm>
              <a:off x="4656" y="2592"/>
              <a:ext cx="240" cy="336"/>
            </a:xfrm>
            <a:prstGeom prst="rect">
              <a:avLst/>
            </a:prstGeom>
            <a:solidFill>
              <a:srgbClr val="C4884C">
                <a:alpha val="50000"/>
              </a:srgbClr>
            </a:solid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r>
                <a:rPr lang="en-US" sz="1000">
                  <a:latin typeface="Arial" charset="0"/>
                </a:rPr>
                <a:t>2.2</a:t>
              </a:r>
            </a:p>
          </p:txBody>
        </p:sp>
        <p:sp>
          <p:nvSpPr>
            <p:cNvPr id="282788" name="Rectangle 164"/>
            <p:cNvSpPr>
              <a:spLocks noChangeArrowheads="1"/>
            </p:cNvSpPr>
            <p:nvPr/>
          </p:nvSpPr>
          <p:spPr bwMode="auto">
            <a:xfrm>
              <a:off x="3919" y="3266"/>
              <a:ext cx="144" cy="144"/>
            </a:xfrm>
            <a:prstGeom prst="rect">
              <a:avLst/>
            </a:prstGeom>
            <a:solidFill>
              <a:srgbClr val="C4884C">
                <a:alpha val="50000"/>
              </a:srgbClr>
            </a:solidFill>
            <a:ln w="9525">
              <a:solidFill>
                <a:schemeClr val="tx1"/>
              </a:solidFill>
              <a:miter lim="800000"/>
              <a:headEnd/>
              <a:tailEnd/>
            </a:ln>
            <a:effectLst/>
          </p:spPr>
          <p:txBody>
            <a:bodyPr wrap="none" anchor="ctr"/>
            <a:lstStyle/>
            <a:p>
              <a:endParaRPr lang="en-IE"/>
            </a:p>
          </p:txBody>
        </p:sp>
        <p:sp>
          <p:nvSpPr>
            <p:cNvPr id="282789" name="Text Box 165"/>
            <p:cNvSpPr txBox="1">
              <a:spLocks noChangeArrowheads="1"/>
            </p:cNvSpPr>
            <p:nvPr/>
          </p:nvSpPr>
          <p:spPr bwMode="auto">
            <a:xfrm>
              <a:off x="4075" y="3266"/>
              <a:ext cx="525" cy="192"/>
            </a:xfrm>
            <a:prstGeom prst="rect">
              <a:avLst/>
            </a:prstGeom>
            <a:noFill/>
            <a:ln w="9525">
              <a:noFill/>
              <a:miter lim="800000"/>
              <a:headEnd/>
              <a:tailEnd/>
            </a:ln>
            <a:effectLst/>
          </p:spPr>
          <p:txBody>
            <a:bodyPr wrap="none">
              <a:spAutoFit/>
            </a:bodyPr>
            <a:lstStyle/>
            <a:p>
              <a:r>
                <a:rPr lang="en-US" sz="1400">
                  <a:latin typeface="Arial" charset="0"/>
                </a:rPr>
                <a:t>2.0 - 2.4</a:t>
              </a:r>
            </a:p>
          </p:txBody>
        </p:sp>
      </p:grpSp>
      <p:sp>
        <p:nvSpPr>
          <p:cNvPr id="282790" name="Text Box 166"/>
          <p:cNvSpPr txBox="1">
            <a:spLocks noChangeArrowheads="1"/>
          </p:cNvSpPr>
          <p:nvPr/>
        </p:nvSpPr>
        <p:spPr bwMode="auto">
          <a:xfrm rot="-5400000">
            <a:off x="178594" y="2890044"/>
            <a:ext cx="844550" cy="366712"/>
          </a:xfrm>
          <a:prstGeom prst="rect">
            <a:avLst/>
          </a:prstGeom>
          <a:noFill/>
          <a:ln w="9525">
            <a:noFill/>
            <a:miter lim="800000"/>
            <a:headEnd/>
            <a:tailEnd/>
          </a:ln>
          <a:effectLst/>
        </p:spPr>
        <p:txBody>
          <a:bodyPr wrap="none">
            <a:spAutoFit/>
          </a:bodyPr>
          <a:lstStyle/>
          <a:p>
            <a:r>
              <a:rPr lang="en-US" sz="1800">
                <a:latin typeface="Arial" charset="0"/>
              </a:rPr>
              <a:t>Period</a:t>
            </a:r>
          </a:p>
        </p:txBody>
      </p:sp>
      <p:grpSp>
        <p:nvGrpSpPr>
          <p:cNvPr id="282791" name="Group 167"/>
          <p:cNvGrpSpPr>
            <a:grpSpLocks/>
          </p:cNvGrpSpPr>
          <p:nvPr/>
        </p:nvGrpSpPr>
        <p:grpSpPr bwMode="auto">
          <a:xfrm>
            <a:off x="1295400" y="1981200"/>
            <a:ext cx="4483100" cy="3856038"/>
            <a:chOff x="816" y="1248"/>
            <a:chExt cx="2824" cy="2429"/>
          </a:xfrm>
        </p:grpSpPr>
        <p:sp>
          <p:nvSpPr>
            <p:cNvPr id="282792" name="Text Box 168"/>
            <p:cNvSpPr txBox="1">
              <a:spLocks noChangeArrowheads="1"/>
            </p:cNvSpPr>
            <p:nvPr/>
          </p:nvSpPr>
          <p:spPr bwMode="auto">
            <a:xfrm>
              <a:off x="1631" y="3091"/>
              <a:ext cx="796" cy="154"/>
            </a:xfrm>
            <a:prstGeom prst="rect">
              <a:avLst/>
            </a:prstGeom>
            <a:noFill/>
            <a:ln w="9525">
              <a:noFill/>
              <a:miter lim="800000"/>
              <a:headEnd/>
              <a:tailEnd/>
            </a:ln>
            <a:effectLst/>
          </p:spPr>
          <p:txBody>
            <a:bodyPr wrap="none">
              <a:spAutoFit/>
            </a:bodyPr>
            <a:lstStyle/>
            <a:p>
              <a:r>
                <a:rPr lang="en-US" sz="1000">
                  <a:latin typeface="Arial" charset="0"/>
                </a:rPr>
                <a:t>Actinides:  1.3 - 1.5</a:t>
              </a:r>
            </a:p>
          </p:txBody>
        </p:sp>
        <p:grpSp>
          <p:nvGrpSpPr>
            <p:cNvPr id="282793" name="Group 169"/>
            <p:cNvGrpSpPr>
              <a:grpSpLocks/>
            </p:cNvGrpSpPr>
            <p:nvPr/>
          </p:nvGrpSpPr>
          <p:grpSpPr bwMode="auto">
            <a:xfrm>
              <a:off x="816" y="1248"/>
              <a:ext cx="2824" cy="2429"/>
              <a:chOff x="816" y="1248"/>
              <a:chExt cx="2824" cy="2429"/>
            </a:xfrm>
          </p:grpSpPr>
          <p:grpSp>
            <p:nvGrpSpPr>
              <p:cNvPr id="282794" name="Group 170"/>
              <p:cNvGrpSpPr>
                <a:grpSpLocks/>
              </p:cNvGrpSpPr>
              <p:nvPr/>
            </p:nvGrpSpPr>
            <p:grpSpPr bwMode="auto">
              <a:xfrm>
                <a:off x="816" y="1248"/>
                <a:ext cx="2824" cy="2429"/>
                <a:chOff x="816" y="1248"/>
                <a:chExt cx="2824" cy="2429"/>
              </a:xfrm>
            </p:grpSpPr>
            <p:sp>
              <p:nvSpPr>
                <p:cNvPr id="282795" name="Rectangle 171"/>
                <p:cNvSpPr>
                  <a:spLocks noChangeArrowheads="1"/>
                </p:cNvSpPr>
                <p:nvPr/>
              </p:nvSpPr>
              <p:spPr bwMode="auto">
                <a:xfrm>
                  <a:off x="816" y="1248"/>
                  <a:ext cx="240" cy="336"/>
                </a:xfrm>
                <a:prstGeom prst="rect">
                  <a:avLst/>
                </a:prstGeom>
                <a:solidFill>
                  <a:srgbClr val="FFD8C5">
                    <a:alpha val="50000"/>
                  </a:srgbClr>
                </a:solid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r>
                    <a:rPr lang="en-US" sz="1000">
                      <a:latin typeface="Arial" charset="0"/>
                    </a:rPr>
                    <a:t>1.0</a:t>
                  </a:r>
                </a:p>
              </p:txBody>
            </p:sp>
            <p:sp>
              <p:nvSpPr>
                <p:cNvPr id="282796" name="Rectangle 172"/>
                <p:cNvSpPr>
                  <a:spLocks noChangeArrowheads="1"/>
                </p:cNvSpPr>
                <p:nvPr/>
              </p:nvSpPr>
              <p:spPr bwMode="auto">
                <a:xfrm>
                  <a:off x="1056" y="1920"/>
                  <a:ext cx="240" cy="336"/>
                </a:xfrm>
                <a:prstGeom prst="rect">
                  <a:avLst/>
                </a:prstGeom>
                <a:solidFill>
                  <a:srgbClr val="FFD8C5">
                    <a:alpha val="50000"/>
                  </a:srgbClr>
                </a:solid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r>
                    <a:rPr lang="en-US" sz="1000">
                      <a:latin typeface="Arial" charset="0"/>
                    </a:rPr>
                    <a:t>1.0</a:t>
                  </a:r>
                  <a:endParaRPr lang="en-US" sz="1000" baseline="30000">
                    <a:latin typeface="Arial" charset="0"/>
                  </a:endParaRPr>
                </a:p>
              </p:txBody>
            </p:sp>
            <p:sp>
              <p:nvSpPr>
                <p:cNvPr id="282797" name="Rectangle 173"/>
                <p:cNvSpPr>
                  <a:spLocks noChangeArrowheads="1"/>
                </p:cNvSpPr>
                <p:nvPr/>
              </p:nvSpPr>
              <p:spPr bwMode="auto">
                <a:xfrm>
                  <a:off x="1296" y="1920"/>
                  <a:ext cx="240" cy="336"/>
                </a:xfrm>
                <a:prstGeom prst="rect">
                  <a:avLst/>
                </a:prstGeom>
                <a:solidFill>
                  <a:srgbClr val="FFD8C5">
                    <a:alpha val="50000"/>
                  </a:srgbClr>
                </a:solid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r>
                    <a:rPr lang="en-US" sz="1000">
                      <a:latin typeface="Arial" charset="0"/>
                    </a:rPr>
                    <a:t>1.3</a:t>
                  </a:r>
                  <a:endParaRPr lang="en-US" sz="1000" baseline="30000">
                    <a:latin typeface="Arial" charset="0"/>
                  </a:endParaRPr>
                </a:p>
              </p:txBody>
            </p:sp>
            <p:sp>
              <p:nvSpPr>
                <p:cNvPr id="282798" name="Rectangle 174"/>
                <p:cNvSpPr>
                  <a:spLocks noChangeArrowheads="1"/>
                </p:cNvSpPr>
                <p:nvPr/>
              </p:nvSpPr>
              <p:spPr bwMode="auto">
                <a:xfrm>
                  <a:off x="1056" y="2256"/>
                  <a:ext cx="240" cy="336"/>
                </a:xfrm>
                <a:prstGeom prst="rect">
                  <a:avLst/>
                </a:prstGeom>
                <a:solidFill>
                  <a:srgbClr val="FFD8C5">
                    <a:alpha val="50000"/>
                  </a:srgbClr>
                </a:solid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r>
                    <a:rPr lang="en-US" sz="1000">
                      <a:latin typeface="Arial" charset="0"/>
                    </a:rPr>
                    <a:t>1.0</a:t>
                  </a:r>
                  <a:endParaRPr lang="en-US" sz="1000" baseline="30000">
                    <a:latin typeface="Arial" charset="0"/>
                  </a:endParaRPr>
                </a:p>
              </p:txBody>
            </p:sp>
            <p:sp>
              <p:nvSpPr>
                <p:cNvPr id="282799" name="Rectangle 175"/>
                <p:cNvSpPr>
                  <a:spLocks noChangeArrowheads="1"/>
                </p:cNvSpPr>
                <p:nvPr/>
              </p:nvSpPr>
              <p:spPr bwMode="auto">
                <a:xfrm>
                  <a:off x="1296" y="2256"/>
                  <a:ext cx="240" cy="336"/>
                </a:xfrm>
                <a:prstGeom prst="rect">
                  <a:avLst/>
                </a:prstGeom>
                <a:solidFill>
                  <a:srgbClr val="FFD8C5">
                    <a:alpha val="50000"/>
                  </a:srgbClr>
                </a:solid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r>
                    <a:rPr lang="en-US" sz="1000">
                      <a:latin typeface="Arial" charset="0"/>
                    </a:rPr>
                    <a:t>1.2</a:t>
                  </a:r>
                  <a:endParaRPr lang="en-US" sz="1000" baseline="30000">
                    <a:latin typeface="Arial" charset="0"/>
                  </a:endParaRPr>
                </a:p>
              </p:txBody>
            </p:sp>
            <p:sp>
              <p:nvSpPr>
                <p:cNvPr id="282800" name="Rectangle 176"/>
                <p:cNvSpPr>
                  <a:spLocks noChangeArrowheads="1"/>
                </p:cNvSpPr>
                <p:nvPr/>
              </p:nvSpPr>
              <p:spPr bwMode="auto">
                <a:xfrm>
                  <a:off x="1536" y="2256"/>
                  <a:ext cx="240" cy="336"/>
                </a:xfrm>
                <a:prstGeom prst="rect">
                  <a:avLst/>
                </a:prstGeom>
                <a:solidFill>
                  <a:srgbClr val="FFD8C5">
                    <a:alpha val="50000"/>
                  </a:srgbClr>
                </a:solid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r>
                    <a:rPr lang="en-US" sz="1000">
                      <a:latin typeface="Arial" charset="0"/>
                    </a:rPr>
                    <a:t>1.4</a:t>
                  </a:r>
                  <a:endParaRPr lang="en-US" sz="1000" baseline="30000">
                    <a:latin typeface="Arial" charset="0"/>
                  </a:endParaRPr>
                </a:p>
              </p:txBody>
            </p:sp>
            <p:sp>
              <p:nvSpPr>
                <p:cNvPr id="282801" name="Rectangle 177"/>
                <p:cNvSpPr>
                  <a:spLocks noChangeArrowheads="1"/>
                </p:cNvSpPr>
                <p:nvPr/>
              </p:nvSpPr>
              <p:spPr bwMode="auto">
                <a:xfrm>
                  <a:off x="1536" y="2592"/>
                  <a:ext cx="240" cy="336"/>
                </a:xfrm>
                <a:prstGeom prst="rect">
                  <a:avLst/>
                </a:prstGeom>
                <a:solidFill>
                  <a:srgbClr val="FFD8C5">
                    <a:alpha val="50000"/>
                  </a:srgbClr>
                </a:solid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r>
                    <a:rPr lang="en-US" sz="1000">
                      <a:latin typeface="Arial" charset="0"/>
                    </a:rPr>
                    <a:t>1.3</a:t>
                  </a:r>
                  <a:endParaRPr lang="en-US" sz="1000" baseline="30000">
                    <a:latin typeface="Arial" charset="0"/>
                  </a:endParaRPr>
                </a:p>
              </p:txBody>
            </p:sp>
            <p:sp>
              <p:nvSpPr>
                <p:cNvPr id="282802" name="Rectangle 178"/>
                <p:cNvSpPr>
                  <a:spLocks noChangeArrowheads="1"/>
                </p:cNvSpPr>
                <p:nvPr/>
              </p:nvSpPr>
              <p:spPr bwMode="auto">
                <a:xfrm>
                  <a:off x="1056" y="1584"/>
                  <a:ext cx="240" cy="336"/>
                </a:xfrm>
                <a:prstGeom prst="rect">
                  <a:avLst/>
                </a:prstGeom>
                <a:solidFill>
                  <a:srgbClr val="FFD8C5">
                    <a:alpha val="50000"/>
                  </a:srgbClr>
                </a:solid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1.2</a:t>
                  </a:r>
                  <a:endParaRPr lang="en-US" sz="1000" baseline="30000">
                    <a:latin typeface="Arial" charset="0"/>
                  </a:endParaRPr>
                </a:p>
              </p:txBody>
            </p:sp>
            <p:sp>
              <p:nvSpPr>
                <p:cNvPr id="282803" name="Rectangle 179"/>
                <p:cNvSpPr>
                  <a:spLocks noChangeArrowheads="1"/>
                </p:cNvSpPr>
                <p:nvPr/>
              </p:nvSpPr>
              <p:spPr bwMode="auto">
                <a:xfrm>
                  <a:off x="1296" y="2592"/>
                  <a:ext cx="240" cy="336"/>
                </a:xfrm>
                <a:prstGeom prst="rect">
                  <a:avLst/>
                </a:prstGeom>
                <a:solidFill>
                  <a:srgbClr val="FFD8C5">
                    <a:alpha val="50000"/>
                  </a:srgbClr>
                </a:solid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r>
                    <a:rPr lang="en-US" sz="1000">
                      <a:latin typeface="Arial" charset="0"/>
                    </a:rPr>
                    <a:t>1.1</a:t>
                  </a:r>
                  <a:endParaRPr lang="en-US" sz="1000" baseline="30000">
                    <a:latin typeface="Arial" charset="0"/>
                  </a:endParaRPr>
                </a:p>
              </p:txBody>
            </p:sp>
            <p:sp>
              <p:nvSpPr>
                <p:cNvPr id="282804" name="Rectangle 180"/>
                <p:cNvSpPr>
                  <a:spLocks noChangeArrowheads="1"/>
                </p:cNvSpPr>
                <p:nvPr/>
              </p:nvSpPr>
              <p:spPr bwMode="auto">
                <a:xfrm>
                  <a:off x="1296" y="2928"/>
                  <a:ext cx="240" cy="336"/>
                </a:xfrm>
                <a:prstGeom prst="rect">
                  <a:avLst/>
                </a:prstGeom>
                <a:solidFill>
                  <a:srgbClr val="FFD8C5">
                    <a:alpha val="50000"/>
                  </a:srgbClr>
                </a:solidFill>
                <a:ln w="9525">
                  <a:solidFill>
                    <a:schemeClr val="tx1"/>
                  </a:solidFill>
                  <a:miter lim="800000"/>
                  <a:headEnd/>
                  <a:tailEnd/>
                </a:ln>
                <a:effectLst/>
              </p:spPr>
              <p:txBody>
                <a:bodyPr wrap="none" anchor="ctr"/>
                <a:lstStyle/>
                <a:p>
                  <a:pPr algn="ctr"/>
                  <a:r>
                    <a:rPr lang="en-US" sz="1400" b="1">
                      <a:latin typeface="Arial" charset="0"/>
                    </a:rPr>
                    <a:t>Ac</a:t>
                  </a:r>
                  <a:endParaRPr lang="en-US" sz="1000">
                    <a:latin typeface="Arial" charset="0"/>
                  </a:endParaRPr>
                </a:p>
                <a:p>
                  <a:pPr algn="ctr"/>
                  <a:endParaRPr lang="en-US" sz="1000">
                    <a:latin typeface="Arial" charset="0"/>
                  </a:endParaRPr>
                </a:p>
                <a:p>
                  <a:pPr algn="ctr"/>
                  <a:r>
                    <a:rPr lang="en-US" sz="1000">
                      <a:latin typeface="Arial" charset="0"/>
                    </a:rPr>
                    <a:t>1.1</a:t>
                  </a:r>
                  <a:endParaRPr lang="en-US" sz="1000" baseline="30000">
                    <a:latin typeface="Arial" charset="0"/>
                  </a:endParaRPr>
                </a:p>
              </p:txBody>
            </p:sp>
            <p:sp>
              <p:nvSpPr>
                <p:cNvPr id="282805" name="Rectangle 181"/>
                <p:cNvSpPr>
                  <a:spLocks noChangeArrowheads="1"/>
                </p:cNvSpPr>
                <p:nvPr/>
              </p:nvSpPr>
              <p:spPr bwMode="auto">
                <a:xfrm>
                  <a:off x="2959" y="3485"/>
                  <a:ext cx="144" cy="144"/>
                </a:xfrm>
                <a:prstGeom prst="rect">
                  <a:avLst/>
                </a:prstGeom>
                <a:solidFill>
                  <a:srgbClr val="FFD8C5">
                    <a:alpha val="50000"/>
                  </a:srgbClr>
                </a:solidFill>
                <a:ln w="9525">
                  <a:solidFill>
                    <a:schemeClr val="tx1"/>
                  </a:solidFill>
                  <a:miter lim="800000"/>
                  <a:headEnd/>
                  <a:tailEnd/>
                </a:ln>
                <a:effectLst/>
              </p:spPr>
              <p:txBody>
                <a:bodyPr wrap="none" anchor="ctr"/>
                <a:lstStyle/>
                <a:p>
                  <a:endParaRPr lang="en-IE"/>
                </a:p>
              </p:txBody>
            </p:sp>
            <p:sp>
              <p:nvSpPr>
                <p:cNvPr id="282806" name="Text Box 182"/>
                <p:cNvSpPr txBox="1">
                  <a:spLocks noChangeArrowheads="1"/>
                </p:cNvSpPr>
                <p:nvPr/>
              </p:nvSpPr>
              <p:spPr bwMode="auto">
                <a:xfrm>
                  <a:off x="3115" y="3485"/>
                  <a:ext cx="525" cy="192"/>
                </a:xfrm>
                <a:prstGeom prst="rect">
                  <a:avLst/>
                </a:prstGeom>
                <a:noFill/>
                <a:ln w="9525">
                  <a:noFill/>
                  <a:miter lim="800000"/>
                  <a:headEnd/>
                  <a:tailEnd/>
                </a:ln>
                <a:effectLst/>
              </p:spPr>
              <p:txBody>
                <a:bodyPr wrap="none">
                  <a:spAutoFit/>
                </a:bodyPr>
                <a:lstStyle/>
                <a:p>
                  <a:r>
                    <a:rPr lang="en-US" sz="1400">
                      <a:latin typeface="Arial" charset="0"/>
                    </a:rPr>
                    <a:t>1.0 - 1.4</a:t>
                  </a:r>
                </a:p>
              </p:txBody>
            </p:sp>
            <p:sp>
              <p:nvSpPr>
                <p:cNvPr id="282807" name="Text Box 183"/>
                <p:cNvSpPr txBox="1">
                  <a:spLocks noChangeArrowheads="1"/>
                </p:cNvSpPr>
                <p:nvPr/>
              </p:nvSpPr>
              <p:spPr bwMode="auto">
                <a:xfrm>
                  <a:off x="1631" y="2971"/>
                  <a:ext cx="905" cy="154"/>
                </a:xfrm>
                <a:prstGeom prst="rect">
                  <a:avLst/>
                </a:prstGeom>
                <a:noFill/>
                <a:ln w="9525">
                  <a:noFill/>
                  <a:miter lim="800000"/>
                  <a:headEnd/>
                  <a:tailEnd/>
                </a:ln>
                <a:effectLst/>
              </p:spPr>
              <p:txBody>
                <a:bodyPr wrap="none">
                  <a:spAutoFit/>
                </a:bodyPr>
                <a:lstStyle/>
                <a:p>
                  <a:r>
                    <a:rPr lang="en-US" sz="1000">
                      <a:latin typeface="Arial" charset="0"/>
                    </a:rPr>
                    <a:t>Lanthanides:  1.1 - 1.3</a:t>
                  </a:r>
                </a:p>
              </p:txBody>
            </p:sp>
            <p:sp>
              <p:nvSpPr>
                <p:cNvPr id="282808" name="Text Box 184"/>
                <p:cNvSpPr txBox="1">
                  <a:spLocks noChangeArrowheads="1"/>
                </p:cNvSpPr>
                <p:nvPr/>
              </p:nvSpPr>
              <p:spPr bwMode="auto">
                <a:xfrm>
                  <a:off x="1427" y="2563"/>
                  <a:ext cx="156" cy="154"/>
                </a:xfrm>
                <a:prstGeom prst="rect">
                  <a:avLst/>
                </a:prstGeom>
                <a:noFill/>
                <a:ln w="9525">
                  <a:noFill/>
                  <a:miter lim="800000"/>
                  <a:headEnd/>
                  <a:tailEnd/>
                </a:ln>
                <a:effectLst/>
              </p:spPr>
              <p:txBody>
                <a:bodyPr wrap="none">
                  <a:spAutoFit/>
                </a:bodyPr>
                <a:lstStyle/>
                <a:p>
                  <a:r>
                    <a:rPr lang="en-US" sz="1000">
                      <a:latin typeface="Symbol" pitchFamily="18" charset="2"/>
                    </a:rPr>
                    <a:t>*</a:t>
                  </a:r>
                </a:p>
              </p:txBody>
            </p:sp>
          </p:grpSp>
          <p:sp>
            <p:nvSpPr>
              <p:cNvPr id="282809" name="Text Box 185"/>
              <p:cNvSpPr txBox="1">
                <a:spLocks noChangeArrowheads="1"/>
              </p:cNvSpPr>
              <p:nvPr/>
            </p:nvSpPr>
            <p:spPr bwMode="auto">
              <a:xfrm>
                <a:off x="1586" y="2956"/>
                <a:ext cx="156" cy="154"/>
              </a:xfrm>
              <a:prstGeom prst="rect">
                <a:avLst/>
              </a:prstGeom>
              <a:noFill/>
              <a:ln w="9525">
                <a:noFill/>
                <a:miter lim="800000"/>
                <a:headEnd/>
                <a:tailEnd/>
              </a:ln>
              <a:effectLst/>
            </p:spPr>
            <p:txBody>
              <a:bodyPr wrap="none">
                <a:spAutoFit/>
              </a:bodyPr>
              <a:lstStyle/>
              <a:p>
                <a:r>
                  <a:rPr lang="en-US" sz="1000">
                    <a:latin typeface="Symbol" pitchFamily="18" charset="2"/>
                  </a:rPr>
                  <a:t>*</a:t>
                </a:r>
              </a:p>
            </p:txBody>
          </p:sp>
        </p:grpSp>
        <p:sp>
          <p:nvSpPr>
            <p:cNvPr id="282810" name="Text Box 186"/>
            <p:cNvSpPr txBox="1">
              <a:spLocks noChangeArrowheads="1"/>
            </p:cNvSpPr>
            <p:nvPr/>
          </p:nvSpPr>
          <p:spPr bwMode="auto">
            <a:xfrm>
              <a:off x="1586" y="3076"/>
              <a:ext cx="160" cy="135"/>
            </a:xfrm>
            <a:prstGeom prst="rect">
              <a:avLst/>
            </a:prstGeom>
            <a:noFill/>
            <a:ln w="9525">
              <a:noFill/>
              <a:miter lim="800000"/>
              <a:headEnd/>
              <a:tailEnd/>
            </a:ln>
            <a:effectLst/>
          </p:spPr>
          <p:txBody>
            <a:bodyPr wrap="none">
              <a:spAutoFit/>
            </a:bodyPr>
            <a:lstStyle/>
            <a:p>
              <a:r>
                <a:rPr lang="en-US" sz="800">
                  <a:latin typeface="Symbol" pitchFamily="18" charset="2"/>
                </a:rPr>
                <a:t>y</a:t>
              </a:r>
            </a:p>
          </p:txBody>
        </p:sp>
        <p:sp>
          <p:nvSpPr>
            <p:cNvPr id="282811" name="Text Box 187"/>
            <p:cNvSpPr txBox="1">
              <a:spLocks noChangeArrowheads="1"/>
            </p:cNvSpPr>
            <p:nvPr/>
          </p:nvSpPr>
          <p:spPr bwMode="auto">
            <a:xfrm>
              <a:off x="1424" y="2896"/>
              <a:ext cx="160" cy="135"/>
            </a:xfrm>
            <a:prstGeom prst="rect">
              <a:avLst/>
            </a:prstGeom>
            <a:noFill/>
            <a:ln w="9525">
              <a:noFill/>
              <a:miter lim="800000"/>
              <a:headEnd/>
              <a:tailEnd/>
            </a:ln>
            <a:effectLst/>
          </p:spPr>
          <p:txBody>
            <a:bodyPr wrap="none">
              <a:spAutoFit/>
            </a:bodyPr>
            <a:lstStyle/>
            <a:p>
              <a:r>
                <a:rPr lang="en-US" sz="800">
                  <a:latin typeface="Symbol" pitchFamily="18" charset="2"/>
                </a:rPr>
                <a:t>y</a:t>
              </a:r>
            </a:p>
          </p:txBody>
        </p:sp>
      </p:grpSp>
      <p:sp>
        <p:nvSpPr>
          <p:cNvPr id="282812" name="Text Box 188"/>
          <p:cNvSpPr txBox="1">
            <a:spLocks noChangeArrowheads="1"/>
          </p:cNvSpPr>
          <p:nvPr/>
        </p:nvSpPr>
        <p:spPr bwMode="auto">
          <a:xfrm>
            <a:off x="1303338" y="1152525"/>
            <a:ext cx="369887" cy="274638"/>
          </a:xfrm>
          <a:prstGeom prst="rect">
            <a:avLst/>
          </a:prstGeom>
          <a:noFill/>
          <a:ln w="9525">
            <a:noFill/>
            <a:miter lim="800000"/>
            <a:headEnd/>
            <a:tailEnd/>
          </a:ln>
          <a:effectLst/>
        </p:spPr>
        <p:txBody>
          <a:bodyPr wrap="none">
            <a:spAutoFit/>
          </a:bodyPr>
          <a:lstStyle/>
          <a:p>
            <a:r>
              <a:rPr lang="en-US" sz="1200">
                <a:latin typeface="Arial" charset="0"/>
              </a:rPr>
              <a:t>1A</a:t>
            </a:r>
          </a:p>
        </p:txBody>
      </p:sp>
      <p:sp>
        <p:nvSpPr>
          <p:cNvPr id="282813" name="Text Box 189"/>
          <p:cNvSpPr txBox="1">
            <a:spLocks noChangeArrowheads="1"/>
          </p:cNvSpPr>
          <p:nvPr/>
        </p:nvSpPr>
        <p:spPr bwMode="auto">
          <a:xfrm>
            <a:off x="1679575" y="1685925"/>
            <a:ext cx="369888" cy="274638"/>
          </a:xfrm>
          <a:prstGeom prst="rect">
            <a:avLst/>
          </a:prstGeom>
          <a:noFill/>
          <a:ln w="9525">
            <a:noFill/>
            <a:miter lim="800000"/>
            <a:headEnd/>
            <a:tailEnd/>
          </a:ln>
          <a:effectLst/>
        </p:spPr>
        <p:txBody>
          <a:bodyPr wrap="none">
            <a:spAutoFit/>
          </a:bodyPr>
          <a:lstStyle/>
          <a:p>
            <a:r>
              <a:rPr lang="en-US" sz="1200">
                <a:latin typeface="Arial" charset="0"/>
              </a:rPr>
              <a:t>2A</a:t>
            </a:r>
          </a:p>
        </p:txBody>
      </p:sp>
      <p:sp>
        <p:nvSpPr>
          <p:cNvPr id="282814" name="Text Box 190"/>
          <p:cNvSpPr txBox="1">
            <a:spLocks noChangeArrowheads="1"/>
          </p:cNvSpPr>
          <p:nvPr/>
        </p:nvSpPr>
        <p:spPr bwMode="auto">
          <a:xfrm>
            <a:off x="2055813" y="2752725"/>
            <a:ext cx="369887" cy="274638"/>
          </a:xfrm>
          <a:prstGeom prst="rect">
            <a:avLst/>
          </a:prstGeom>
          <a:noFill/>
          <a:ln w="9525">
            <a:noFill/>
            <a:miter lim="800000"/>
            <a:headEnd/>
            <a:tailEnd/>
          </a:ln>
          <a:effectLst/>
        </p:spPr>
        <p:txBody>
          <a:bodyPr wrap="none">
            <a:spAutoFit/>
          </a:bodyPr>
          <a:lstStyle/>
          <a:p>
            <a:r>
              <a:rPr lang="en-US" sz="1200">
                <a:latin typeface="Arial" charset="0"/>
              </a:rPr>
              <a:t>3B</a:t>
            </a:r>
          </a:p>
        </p:txBody>
      </p:sp>
      <p:sp>
        <p:nvSpPr>
          <p:cNvPr id="282815" name="Text Box 191"/>
          <p:cNvSpPr txBox="1">
            <a:spLocks noChangeArrowheads="1"/>
          </p:cNvSpPr>
          <p:nvPr/>
        </p:nvSpPr>
        <p:spPr bwMode="auto">
          <a:xfrm>
            <a:off x="2441575" y="2747963"/>
            <a:ext cx="369888" cy="274637"/>
          </a:xfrm>
          <a:prstGeom prst="rect">
            <a:avLst/>
          </a:prstGeom>
          <a:noFill/>
          <a:ln w="9525">
            <a:noFill/>
            <a:miter lim="800000"/>
            <a:headEnd/>
            <a:tailEnd/>
          </a:ln>
          <a:effectLst/>
        </p:spPr>
        <p:txBody>
          <a:bodyPr wrap="none">
            <a:spAutoFit/>
          </a:bodyPr>
          <a:lstStyle/>
          <a:p>
            <a:r>
              <a:rPr lang="en-US" sz="1200">
                <a:latin typeface="Arial" charset="0"/>
              </a:rPr>
              <a:t>4B</a:t>
            </a:r>
          </a:p>
        </p:txBody>
      </p:sp>
      <p:sp>
        <p:nvSpPr>
          <p:cNvPr id="282816" name="Text Box 192"/>
          <p:cNvSpPr txBox="1">
            <a:spLocks noChangeArrowheads="1"/>
          </p:cNvSpPr>
          <p:nvPr/>
        </p:nvSpPr>
        <p:spPr bwMode="auto">
          <a:xfrm>
            <a:off x="2832100" y="2752725"/>
            <a:ext cx="369888" cy="274638"/>
          </a:xfrm>
          <a:prstGeom prst="rect">
            <a:avLst/>
          </a:prstGeom>
          <a:noFill/>
          <a:ln w="9525">
            <a:noFill/>
            <a:miter lim="800000"/>
            <a:headEnd/>
            <a:tailEnd/>
          </a:ln>
          <a:effectLst/>
        </p:spPr>
        <p:txBody>
          <a:bodyPr wrap="none">
            <a:spAutoFit/>
          </a:bodyPr>
          <a:lstStyle/>
          <a:p>
            <a:r>
              <a:rPr lang="en-US" sz="1200">
                <a:latin typeface="Arial" charset="0"/>
              </a:rPr>
              <a:t>5B</a:t>
            </a:r>
          </a:p>
        </p:txBody>
      </p:sp>
      <p:sp>
        <p:nvSpPr>
          <p:cNvPr id="282817" name="Text Box 193"/>
          <p:cNvSpPr txBox="1">
            <a:spLocks noChangeArrowheads="1"/>
          </p:cNvSpPr>
          <p:nvPr/>
        </p:nvSpPr>
        <p:spPr bwMode="auto">
          <a:xfrm>
            <a:off x="3208338" y="2747963"/>
            <a:ext cx="369887" cy="274637"/>
          </a:xfrm>
          <a:prstGeom prst="rect">
            <a:avLst/>
          </a:prstGeom>
          <a:noFill/>
          <a:ln w="9525">
            <a:noFill/>
            <a:miter lim="800000"/>
            <a:headEnd/>
            <a:tailEnd/>
          </a:ln>
          <a:effectLst/>
        </p:spPr>
        <p:txBody>
          <a:bodyPr wrap="none">
            <a:spAutoFit/>
          </a:bodyPr>
          <a:lstStyle/>
          <a:p>
            <a:r>
              <a:rPr lang="en-US" sz="1200">
                <a:latin typeface="Arial" charset="0"/>
              </a:rPr>
              <a:t>6B</a:t>
            </a:r>
          </a:p>
        </p:txBody>
      </p:sp>
      <p:sp>
        <p:nvSpPr>
          <p:cNvPr id="282818" name="Text Box 194"/>
          <p:cNvSpPr txBox="1">
            <a:spLocks noChangeArrowheads="1"/>
          </p:cNvSpPr>
          <p:nvPr/>
        </p:nvSpPr>
        <p:spPr bwMode="auto">
          <a:xfrm>
            <a:off x="3584575" y="2752725"/>
            <a:ext cx="369888" cy="274638"/>
          </a:xfrm>
          <a:prstGeom prst="rect">
            <a:avLst/>
          </a:prstGeom>
          <a:noFill/>
          <a:ln w="9525">
            <a:noFill/>
            <a:miter lim="800000"/>
            <a:headEnd/>
            <a:tailEnd/>
          </a:ln>
          <a:effectLst/>
        </p:spPr>
        <p:txBody>
          <a:bodyPr wrap="none">
            <a:spAutoFit/>
          </a:bodyPr>
          <a:lstStyle/>
          <a:p>
            <a:r>
              <a:rPr lang="en-US" sz="1200">
                <a:latin typeface="Arial" charset="0"/>
              </a:rPr>
              <a:t>7B</a:t>
            </a:r>
          </a:p>
        </p:txBody>
      </p:sp>
      <p:sp>
        <p:nvSpPr>
          <p:cNvPr id="282819" name="Text Box 195"/>
          <p:cNvSpPr txBox="1">
            <a:spLocks noChangeArrowheads="1"/>
          </p:cNvSpPr>
          <p:nvPr/>
        </p:nvSpPr>
        <p:spPr bwMode="auto">
          <a:xfrm>
            <a:off x="5108575" y="2747963"/>
            <a:ext cx="369888" cy="274637"/>
          </a:xfrm>
          <a:prstGeom prst="rect">
            <a:avLst/>
          </a:prstGeom>
          <a:noFill/>
          <a:ln w="9525">
            <a:noFill/>
            <a:miter lim="800000"/>
            <a:headEnd/>
            <a:tailEnd/>
          </a:ln>
          <a:effectLst/>
        </p:spPr>
        <p:txBody>
          <a:bodyPr wrap="none">
            <a:spAutoFit/>
          </a:bodyPr>
          <a:lstStyle/>
          <a:p>
            <a:r>
              <a:rPr lang="en-US" sz="1200">
                <a:latin typeface="Arial" charset="0"/>
              </a:rPr>
              <a:t>1B</a:t>
            </a:r>
          </a:p>
        </p:txBody>
      </p:sp>
      <p:sp>
        <p:nvSpPr>
          <p:cNvPr id="282820" name="Text Box 196"/>
          <p:cNvSpPr txBox="1">
            <a:spLocks noChangeArrowheads="1"/>
          </p:cNvSpPr>
          <p:nvPr/>
        </p:nvSpPr>
        <p:spPr bwMode="auto">
          <a:xfrm>
            <a:off x="5499100" y="2743200"/>
            <a:ext cx="369888" cy="274638"/>
          </a:xfrm>
          <a:prstGeom prst="rect">
            <a:avLst/>
          </a:prstGeom>
          <a:noFill/>
          <a:ln w="9525">
            <a:noFill/>
            <a:miter lim="800000"/>
            <a:headEnd/>
            <a:tailEnd/>
          </a:ln>
          <a:effectLst/>
        </p:spPr>
        <p:txBody>
          <a:bodyPr wrap="none">
            <a:spAutoFit/>
          </a:bodyPr>
          <a:lstStyle/>
          <a:p>
            <a:r>
              <a:rPr lang="en-US" sz="1200">
                <a:latin typeface="Arial" charset="0"/>
              </a:rPr>
              <a:t>2B</a:t>
            </a:r>
          </a:p>
        </p:txBody>
      </p:sp>
      <p:sp>
        <p:nvSpPr>
          <p:cNvPr id="282821" name="Text Box 197"/>
          <p:cNvSpPr txBox="1">
            <a:spLocks noChangeArrowheads="1"/>
          </p:cNvSpPr>
          <p:nvPr/>
        </p:nvSpPr>
        <p:spPr bwMode="auto">
          <a:xfrm>
            <a:off x="5870575" y="1681163"/>
            <a:ext cx="369888" cy="274637"/>
          </a:xfrm>
          <a:prstGeom prst="rect">
            <a:avLst/>
          </a:prstGeom>
          <a:noFill/>
          <a:ln w="9525">
            <a:noFill/>
            <a:miter lim="800000"/>
            <a:headEnd/>
            <a:tailEnd/>
          </a:ln>
          <a:effectLst/>
        </p:spPr>
        <p:txBody>
          <a:bodyPr wrap="none">
            <a:spAutoFit/>
          </a:bodyPr>
          <a:lstStyle/>
          <a:p>
            <a:r>
              <a:rPr lang="en-US" sz="1200">
                <a:latin typeface="Arial" charset="0"/>
              </a:rPr>
              <a:t>3A</a:t>
            </a:r>
          </a:p>
        </p:txBody>
      </p:sp>
      <p:sp>
        <p:nvSpPr>
          <p:cNvPr id="282822" name="Text Box 198"/>
          <p:cNvSpPr txBox="1">
            <a:spLocks noChangeArrowheads="1"/>
          </p:cNvSpPr>
          <p:nvPr/>
        </p:nvSpPr>
        <p:spPr bwMode="auto">
          <a:xfrm>
            <a:off x="6251575" y="1685925"/>
            <a:ext cx="369888" cy="274638"/>
          </a:xfrm>
          <a:prstGeom prst="rect">
            <a:avLst/>
          </a:prstGeom>
          <a:noFill/>
          <a:ln w="9525">
            <a:noFill/>
            <a:miter lim="800000"/>
            <a:headEnd/>
            <a:tailEnd/>
          </a:ln>
          <a:effectLst/>
        </p:spPr>
        <p:txBody>
          <a:bodyPr wrap="none">
            <a:spAutoFit/>
          </a:bodyPr>
          <a:lstStyle/>
          <a:p>
            <a:r>
              <a:rPr lang="en-US" sz="1200">
                <a:latin typeface="Arial" charset="0"/>
              </a:rPr>
              <a:t>4A</a:t>
            </a:r>
          </a:p>
        </p:txBody>
      </p:sp>
      <p:sp>
        <p:nvSpPr>
          <p:cNvPr id="282823" name="Text Box 199"/>
          <p:cNvSpPr txBox="1">
            <a:spLocks noChangeArrowheads="1"/>
          </p:cNvSpPr>
          <p:nvPr/>
        </p:nvSpPr>
        <p:spPr bwMode="auto">
          <a:xfrm>
            <a:off x="6637338" y="1681163"/>
            <a:ext cx="369887" cy="274637"/>
          </a:xfrm>
          <a:prstGeom prst="rect">
            <a:avLst/>
          </a:prstGeom>
          <a:noFill/>
          <a:ln w="9525">
            <a:noFill/>
            <a:miter lim="800000"/>
            <a:headEnd/>
            <a:tailEnd/>
          </a:ln>
          <a:effectLst/>
        </p:spPr>
        <p:txBody>
          <a:bodyPr wrap="none">
            <a:spAutoFit/>
          </a:bodyPr>
          <a:lstStyle/>
          <a:p>
            <a:r>
              <a:rPr lang="en-US" sz="1200">
                <a:latin typeface="Arial" charset="0"/>
              </a:rPr>
              <a:t>5A</a:t>
            </a:r>
          </a:p>
        </p:txBody>
      </p:sp>
      <p:sp>
        <p:nvSpPr>
          <p:cNvPr id="282824" name="Text Box 200"/>
          <p:cNvSpPr txBox="1">
            <a:spLocks noChangeArrowheads="1"/>
          </p:cNvSpPr>
          <p:nvPr/>
        </p:nvSpPr>
        <p:spPr bwMode="auto">
          <a:xfrm>
            <a:off x="7018338" y="1685925"/>
            <a:ext cx="369887" cy="274638"/>
          </a:xfrm>
          <a:prstGeom prst="rect">
            <a:avLst/>
          </a:prstGeom>
          <a:noFill/>
          <a:ln w="9525">
            <a:noFill/>
            <a:miter lim="800000"/>
            <a:headEnd/>
            <a:tailEnd/>
          </a:ln>
          <a:effectLst/>
        </p:spPr>
        <p:txBody>
          <a:bodyPr wrap="none">
            <a:spAutoFit/>
          </a:bodyPr>
          <a:lstStyle/>
          <a:p>
            <a:r>
              <a:rPr lang="en-US" sz="1200">
                <a:latin typeface="Arial" charset="0"/>
              </a:rPr>
              <a:t>6A</a:t>
            </a:r>
          </a:p>
        </p:txBody>
      </p:sp>
      <p:sp>
        <p:nvSpPr>
          <p:cNvPr id="282825" name="Text Box 201"/>
          <p:cNvSpPr txBox="1">
            <a:spLocks noChangeArrowheads="1"/>
          </p:cNvSpPr>
          <p:nvPr/>
        </p:nvSpPr>
        <p:spPr bwMode="auto">
          <a:xfrm>
            <a:off x="7399338" y="1681163"/>
            <a:ext cx="369887" cy="274637"/>
          </a:xfrm>
          <a:prstGeom prst="rect">
            <a:avLst/>
          </a:prstGeom>
          <a:noFill/>
          <a:ln w="9525">
            <a:noFill/>
            <a:miter lim="800000"/>
            <a:headEnd/>
            <a:tailEnd/>
          </a:ln>
          <a:effectLst/>
        </p:spPr>
        <p:txBody>
          <a:bodyPr wrap="none">
            <a:spAutoFit/>
          </a:bodyPr>
          <a:lstStyle/>
          <a:p>
            <a:r>
              <a:rPr lang="en-US" sz="1200">
                <a:latin typeface="Arial" charset="0"/>
              </a:rPr>
              <a:t>7A</a:t>
            </a:r>
          </a:p>
        </p:txBody>
      </p:sp>
      <p:sp>
        <p:nvSpPr>
          <p:cNvPr id="282826" name="Text Box 202"/>
          <p:cNvSpPr txBox="1">
            <a:spLocks noChangeArrowheads="1"/>
          </p:cNvSpPr>
          <p:nvPr/>
        </p:nvSpPr>
        <p:spPr bwMode="auto">
          <a:xfrm>
            <a:off x="7780338" y="1152525"/>
            <a:ext cx="369887" cy="274638"/>
          </a:xfrm>
          <a:prstGeom prst="rect">
            <a:avLst/>
          </a:prstGeom>
          <a:noFill/>
          <a:ln w="9525">
            <a:noFill/>
            <a:miter lim="800000"/>
            <a:headEnd/>
            <a:tailEnd/>
          </a:ln>
          <a:effectLst/>
        </p:spPr>
        <p:txBody>
          <a:bodyPr wrap="none">
            <a:spAutoFit/>
          </a:bodyPr>
          <a:lstStyle/>
          <a:p>
            <a:r>
              <a:rPr lang="en-US" sz="1200">
                <a:latin typeface="Arial" charset="0"/>
              </a:rPr>
              <a:t>8A</a:t>
            </a:r>
          </a:p>
        </p:txBody>
      </p:sp>
      <p:sp>
        <p:nvSpPr>
          <p:cNvPr id="282827" name="Rectangle 203"/>
          <p:cNvSpPr>
            <a:spLocks noChangeArrowheads="1"/>
          </p:cNvSpPr>
          <p:nvPr/>
        </p:nvSpPr>
        <p:spPr bwMode="auto">
          <a:xfrm>
            <a:off x="4511675" y="5059363"/>
            <a:ext cx="2820988" cy="1211262"/>
          </a:xfrm>
          <a:prstGeom prst="rect">
            <a:avLst/>
          </a:prstGeom>
          <a:noFill/>
          <a:ln w="9525">
            <a:solidFill>
              <a:schemeClr val="tx1"/>
            </a:solidFill>
            <a:miter lim="800000"/>
            <a:headEnd/>
            <a:tailEnd/>
          </a:ln>
          <a:effectLst/>
        </p:spPr>
        <p:txBody>
          <a:bodyPr wrap="none" anchor="ctr"/>
          <a:lstStyle/>
          <a:p>
            <a:endParaRPr lang="en-IE"/>
          </a:p>
        </p:txBody>
      </p:sp>
      <p:sp>
        <p:nvSpPr>
          <p:cNvPr id="282828" name="Rectangle 204"/>
          <p:cNvSpPr>
            <a:spLocks noChangeArrowheads="1"/>
          </p:cNvSpPr>
          <p:nvPr/>
        </p:nvSpPr>
        <p:spPr bwMode="auto">
          <a:xfrm>
            <a:off x="76200" y="6567488"/>
            <a:ext cx="3749675" cy="214312"/>
          </a:xfrm>
          <a:prstGeom prst="rect">
            <a:avLst/>
          </a:prstGeom>
          <a:noFill/>
          <a:ln w="9525">
            <a:noFill/>
            <a:miter lim="800000"/>
            <a:headEnd/>
            <a:tailEnd/>
          </a:ln>
          <a:effectLst/>
        </p:spPr>
        <p:txBody>
          <a:bodyPr wrap="none">
            <a:spAutoFit/>
          </a:bodyPr>
          <a:lstStyle/>
          <a:p>
            <a:r>
              <a:rPr lang="en-US" sz="800">
                <a:latin typeface="Arial" charset="0"/>
              </a:rPr>
              <a:t>Hill, Petrucci, </a:t>
            </a:r>
            <a:r>
              <a:rPr lang="en-US" sz="800" u="sng">
                <a:latin typeface="Arial" charset="0"/>
              </a:rPr>
              <a:t>General Chemistry An Integrated Approach</a:t>
            </a:r>
            <a:r>
              <a:rPr lang="en-US" sz="800">
                <a:latin typeface="Arial" charset="0"/>
              </a:rPr>
              <a:t> 2</a:t>
            </a:r>
            <a:r>
              <a:rPr lang="en-US" sz="800" baseline="30000">
                <a:latin typeface="Arial" charset="0"/>
              </a:rPr>
              <a:t>nd</a:t>
            </a:r>
            <a:r>
              <a:rPr lang="en-US" sz="800">
                <a:latin typeface="Arial" charset="0"/>
              </a:rPr>
              <a:t> Edition, page 373</a:t>
            </a:r>
          </a:p>
        </p:txBody>
      </p:sp>
      <p:sp>
        <p:nvSpPr>
          <p:cNvPr id="282829" name="AutoShape 205"/>
          <p:cNvSpPr>
            <a:spLocks/>
          </p:cNvSpPr>
          <p:nvPr/>
        </p:nvSpPr>
        <p:spPr bwMode="auto">
          <a:xfrm rot="-5400000">
            <a:off x="4503738" y="2382838"/>
            <a:ext cx="77787" cy="1100137"/>
          </a:xfrm>
          <a:prstGeom prst="rightBracket">
            <a:avLst>
              <a:gd name="adj" fmla="val 117858"/>
            </a:avLst>
          </a:prstGeom>
          <a:noFill/>
          <a:ln w="9525">
            <a:solidFill>
              <a:schemeClr val="tx1"/>
            </a:solidFill>
            <a:round/>
            <a:headEnd/>
            <a:tailEnd/>
          </a:ln>
          <a:effectLst/>
        </p:spPr>
        <p:txBody>
          <a:bodyPr wrap="none" anchor="ctr"/>
          <a:lstStyle/>
          <a:p>
            <a:endParaRPr lang="en-IE"/>
          </a:p>
        </p:txBody>
      </p:sp>
      <p:sp>
        <p:nvSpPr>
          <p:cNvPr id="282830" name="Text Box 206"/>
          <p:cNvSpPr txBox="1">
            <a:spLocks noChangeArrowheads="1"/>
          </p:cNvSpPr>
          <p:nvPr/>
        </p:nvSpPr>
        <p:spPr bwMode="auto">
          <a:xfrm>
            <a:off x="4346575" y="2747963"/>
            <a:ext cx="369888" cy="274637"/>
          </a:xfrm>
          <a:prstGeom prst="rect">
            <a:avLst/>
          </a:prstGeom>
          <a:solidFill>
            <a:schemeClr val="bg1"/>
          </a:solidFill>
          <a:ln w="9525">
            <a:noFill/>
            <a:miter lim="800000"/>
            <a:headEnd/>
            <a:tailEnd/>
          </a:ln>
          <a:effectLst/>
        </p:spPr>
        <p:txBody>
          <a:bodyPr wrap="none">
            <a:spAutoFit/>
          </a:bodyPr>
          <a:lstStyle/>
          <a:p>
            <a:r>
              <a:rPr lang="en-US" sz="1200">
                <a:latin typeface="Arial" charset="0"/>
              </a:rPr>
              <a:t>8B</a:t>
            </a:r>
          </a:p>
        </p:txBody>
      </p:sp>
      <p:sp>
        <p:nvSpPr>
          <p:cNvPr id="282831" name="AutoShape 207">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762"/>
                                        </p:tgtEl>
                                        <p:attrNameLst>
                                          <p:attrName>style.visibility</p:attrName>
                                        </p:attrNameLst>
                                      </p:cBhvr>
                                      <p:to>
                                        <p:strVal val="visible"/>
                                      </p:to>
                                    </p:set>
                                    <p:animEffect transition="in" filter="fade">
                                      <p:cBhvr>
                                        <p:cTn id="7" dur="2000"/>
                                        <p:tgtEl>
                                          <p:spTgt spid="2827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2791"/>
                                        </p:tgtEl>
                                        <p:attrNameLst>
                                          <p:attrName>style.visibility</p:attrName>
                                        </p:attrNameLst>
                                      </p:cBhvr>
                                      <p:to>
                                        <p:strVal val="visible"/>
                                      </p:to>
                                    </p:set>
                                    <p:animEffect transition="in" filter="fade">
                                      <p:cBhvr>
                                        <p:cTn id="12" dur="2000"/>
                                        <p:tgtEl>
                                          <p:spTgt spid="2827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2716"/>
                                        </p:tgtEl>
                                        <p:attrNameLst>
                                          <p:attrName>style.visibility</p:attrName>
                                        </p:attrNameLst>
                                      </p:cBhvr>
                                      <p:to>
                                        <p:strVal val="visible"/>
                                      </p:to>
                                    </p:set>
                                    <p:animEffect transition="in" filter="fade">
                                      <p:cBhvr>
                                        <p:cTn id="17" dur="2000"/>
                                        <p:tgtEl>
                                          <p:spTgt spid="2827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2772"/>
                                        </p:tgtEl>
                                        <p:attrNameLst>
                                          <p:attrName>style.visibility</p:attrName>
                                        </p:attrNameLst>
                                      </p:cBhvr>
                                      <p:to>
                                        <p:strVal val="visible"/>
                                      </p:to>
                                    </p:set>
                                    <p:animEffect transition="in" filter="fade">
                                      <p:cBhvr>
                                        <p:cTn id="22" dur="2000"/>
                                        <p:tgtEl>
                                          <p:spTgt spid="2827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2755"/>
                                        </p:tgtEl>
                                        <p:attrNameLst>
                                          <p:attrName>style.visibility</p:attrName>
                                        </p:attrNameLst>
                                      </p:cBhvr>
                                      <p:to>
                                        <p:strVal val="visible"/>
                                      </p:to>
                                    </p:set>
                                    <p:animEffect transition="in" filter="fade">
                                      <p:cBhvr>
                                        <p:cTn id="27" dur="2000"/>
                                        <p:tgtEl>
                                          <p:spTgt spid="28275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2748"/>
                                        </p:tgtEl>
                                        <p:attrNameLst>
                                          <p:attrName>style.visibility</p:attrName>
                                        </p:attrNameLst>
                                      </p:cBhvr>
                                      <p:to>
                                        <p:strVal val="visible"/>
                                      </p:to>
                                    </p:set>
                                    <p:animEffect transition="in" filter="fade">
                                      <p:cBhvr>
                                        <p:cTn id="32" dur="2000"/>
                                        <p:tgtEl>
                                          <p:spTgt spid="282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1295400" y="1981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579" name="Rectangle 3"/>
          <p:cNvSpPr>
            <a:spLocks noChangeArrowheads="1"/>
          </p:cNvSpPr>
          <p:nvPr/>
        </p:nvSpPr>
        <p:spPr bwMode="auto">
          <a:xfrm>
            <a:off x="7391400" y="1143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580" name="Rectangle 4"/>
          <p:cNvSpPr>
            <a:spLocks noChangeArrowheads="1"/>
          </p:cNvSpPr>
          <p:nvPr/>
        </p:nvSpPr>
        <p:spPr bwMode="auto">
          <a:xfrm>
            <a:off x="7772400" y="11430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80581" name="Rectangle 5"/>
          <p:cNvSpPr>
            <a:spLocks noChangeArrowheads="1"/>
          </p:cNvSpPr>
          <p:nvPr/>
        </p:nvSpPr>
        <p:spPr bwMode="auto">
          <a:xfrm>
            <a:off x="6248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582" name="Rectangle 6"/>
          <p:cNvSpPr>
            <a:spLocks noChangeArrowheads="1"/>
          </p:cNvSpPr>
          <p:nvPr/>
        </p:nvSpPr>
        <p:spPr bwMode="auto">
          <a:xfrm>
            <a:off x="6629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583" name="Rectangle 7"/>
          <p:cNvSpPr>
            <a:spLocks noChangeArrowheads="1"/>
          </p:cNvSpPr>
          <p:nvPr/>
        </p:nvSpPr>
        <p:spPr bwMode="auto">
          <a:xfrm>
            <a:off x="7010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584" name="Rectangle 8"/>
          <p:cNvSpPr>
            <a:spLocks noChangeArrowheads="1"/>
          </p:cNvSpPr>
          <p:nvPr/>
        </p:nvSpPr>
        <p:spPr bwMode="auto">
          <a:xfrm>
            <a:off x="7391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585" name="Rectangle 9"/>
          <p:cNvSpPr>
            <a:spLocks noChangeArrowheads="1"/>
          </p:cNvSpPr>
          <p:nvPr/>
        </p:nvSpPr>
        <p:spPr bwMode="auto">
          <a:xfrm>
            <a:off x="7772400" y="19812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80586" name="Rectangle 10"/>
          <p:cNvSpPr>
            <a:spLocks noChangeArrowheads="1"/>
          </p:cNvSpPr>
          <p:nvPr/>
        </p:nvSpPr>
        <p:spPr bwMode="auto">
          <a:xfrm>
            <a:off x="1295400" y="25146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587" name="Rectangle 11"/>
          <p:cNvSpPr>
            <a:spLocks noChangeArrowheads="1"/>
          </p:cNvSpPr>
          <p:nvPr/>
        </p:nvSpPr>
        <p:spPr bwMode="auto">
          <a:xfrm>
            <a:off x="5867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588" name="Rectangle 12"/>
          <p:cNvSpPr>
            <a:spLocks noChangeArrowheads="1"/>
          </p:cNvSpPr>
          <p:nvPr/>
        </p:nvSpPr>
        <p:spPr bwMode="auto">
          <a:xfrm>
            <a:off x="1676400" y="1981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589" name="Rectangle 13"/>
          <p:cNvSpPr>
            <a:spLocks noChangeArrowheads="1"/>
          </p:cNvSpPr>
          <p:nvPr/>
        </p:nvSpPr>
        <p:spPr bwMode="auto">
          <a:xfrm>
            <a:off x="1295400" y="1447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590" name="Rectangle 14"/>
          <p:cNvSpPr>
            <a:spLocks noChangeArrowheads="1"/>
          </p:cNvSpPr>
          <p:nvPr/>
        </p:nvSpPr>
        <p:spPr bwMode="auto">
          <a:xfrm>
            <a:off x="5867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591" name="Rectangle 15"/>
          <p:cNvSpPr>
            <a:spLocks noChangeArrowheads="1"/>
          </p:cNvSpPr>
          <p:nvPr/>
        </p:nvSpPr>
        <p:spPr bwMode="auto">
          <a:xfrm>
            <a:off x="6248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592" name="Rectangle 16"/>
          <p:cNvSpPr>
            <a:spLocks noChangeArrowheads="1"/>
          </p:cNvSpPr>
          <p:nvPr/>
        </p:nvSpPr>
        <p:spPr bwMode="auto">
          <a:xfrm>
            <a:off x="6629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593" name="Rectangle 17"/>
          <p:cNvSpPr>
            <a:spLocks noChangeArrowheads="1"/>
          </p:cNvSpPr>
          <p:nvPr/>
        </p:nvSpPr>
        <p:spPr bwMode="auto">
          <a:xfrm>
            <a:off x="7010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594" name="Rectangle 18"/>
          <p:cNvSpPr>
            <a:spLocks noChangeArrowheads="1"/>
          </p:cNvSpPr>
          <p:nvPr/>
        </p:nvSpPr>
        <p:spPr bwMode="auto">
          <a:xfrm>
            <a:off x="7391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595" name="Rectangle 19"/>
          <p:cNvSpPr>
            <a:spLocks noChangeArrowheads="1"/>
          </p:cNvSpPr>
          <p:nvPr/>
        </p:nvSpPr>
        <p:spPr bwMode="auto">
          <a:xfrm>
            <a:off x="7772400" y="25146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80596" name="Rectangle 20"/>
          <p:cNvSpPr>
            <a:spLocks noChangeArrowheads="1"/>
          </p:cNvSpPr>
          <p:nvPr/>
        </p:nvSpPr>
        <p:spPr bwMode="auto">
          <a:xfrm>
            <a:off x="1295400" y="3048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597" name="Rectangle 21"/>
          <p:cNvSpPr>
            <a:spLocks noChangeArrowheads="1"/>
          </p:cNvSpPr>
          <p:nvPr/>
        </p:nvSpPr>
        <p:spPr bwMode="auto">
          <a:xfrm>
            <a:off x="1676400" y="3048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598" name="Rectangle 22"/>
          <p:cNvSpPr>
            <a:spLocks noChangeArrowheads="1"/>
          </p:cNvSpPr>
          <p:nvPr/>
        </p:nvSpPr>
        <p:spPr bwMode="auto">
          <a:xfrm>
            <a:off x="2057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599" name="Rectangle 23"/>
          <p:cNvSpPr>
            <a:spLocks noChangeArrowheads="1"/>
          </p:cNvSpPr>
          <p:nvPr/>
        </p:nvSpPr>
        <p:spPr bwMode="auto">
          <a:xfrm>
            <a:off x="2438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00" name="Rectangle 24"/>
          <p:cNvSpPr>
            <a:spLocks noChangeArrowheads="1"/>
          </p:cNvSpPr>
          <p:nvPr/>
        </p:nvSpPr>
        <p:spPr bwMode="auto">
          <a:xfrm>
            <a:off x="2819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01" name="Rectangle 25"/>
          <p:cNvSpPr>
            <a:spLocks noChangeArrowheads="1"/>
          </p:cNvSpPr>
          <p:nvPr/>
        </p:nvSpPr>
        <p:spPr bwMode="auto">
          <a:xfrm>
            <a:off x="3200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02" name="Rectangle 26"/>
          <p:cNvSpPr>
            <a:spLocks noChangeArrowheads="1"/>
          </p:cNvSpPr>
          <p:nvPr/>
        </p:nvSpPr>
        <p:spPr bwMode="auto">
          <a:xfrm>
            <a:off x="3581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03" name="Rectangle 27"/>
          <p:cNvSpPr>
            <a:spLocks noChangeArrowheads="1"/>
          </p:cNvSpPr>
          <p:nvPr/>
        </p:nvSpPr>
        <p:spPr bwMode="auto">
          <a:xfrm>
            <a:off x="3962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04" name="Rectangle 28"/>
          <p:cNvSpPr>
            <a:spLocks noChangeArrowheads="1"/>
          </p:cNvSpPr>
          <p:nvPr/>
        </p:nvSpPr>
        <p:spPr bwMode="auto">
          <a:xfrm>
            <a:off x="4343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05" name="Rectangle 29"/>
          <p:cNvSpPr>
            <a:spLocks noChangeArrowheads="1"/>
          </p:cNvSpPr>
          <p:nvPr/>
        </p:nvSpPr>
        <p:spPr bwMode="auto">
          <a:xfrm>
            <a:off x="4724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06" name="Rectangle 30"/>
          <p:cNvSpPr>
            <a:spLocks noChangeArrowheads="1"/>
          </p:cNvSpPr>
          <p:nvPr/>
        </p:nvSpPr>
        <p:spPr bwMode="auto">
          <a:xfrm>
            <a:off x="5105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07" name="Rectangle 31"/>
          <p:cNvSpPr>
            <a:spLocks noChangeArrowheads="1"/>
          </p:cNvSpPr>
          <p:nvPr/>
        </p:nvSpPr>
        <p:spPr bwMode="auto">
          <a:xfrm>
            <a:off x="5486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08" name="Rectangle 32"/>
          <p:cNvSpPr>
            <a:spLocks noChangeArrowheads="1"/>
          </p:cNvSpPr>
          <p:nvPr/>
        </p:nvSpPr>
        <p:spPr bwMode="auto">
          <a:xfrm>
            <a:off x="5867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09" name="Rectangle 33"/>
          <p:cNvSpPr>
            <a:spLocks noChangeArrowheads="1"/>
          </p:cNvSpPr>
          <p:nvPr/>
        </p:nvSpPr>
        <p:spPr bwMode="auto">
          <a:xfrm>
            <a:off x="6248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10" name="Rectangle 34"/>
          <p:cNvSpPr>
            <a:spLocks noChangeArrowheads="1"/>
          </p:cNvSpPr>
          <p:nvPr/>
        </p:nvSpPr>
        <p:spPr bwMode="auto">
          <a:xfrm>
            <a:off x="6629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11" name="Rectangle 35"/>
          <p:cNvSpPr>
            <a:spLocks noChangeArrowheads="1"/>
          </p:cNvSpPr>
          <p:nvPr/>
        </p:nvSpPr>
        <p:spPr bwMode="auto">
          <a:xfrm>
            <a:off x="7010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12" name="Rectangle 36"/>
          <p:cNvSpPr>
            <a:spLocks noChangeArrowheads="1"/>
          </p:cNvSpPr>
          <p:nvPr/>
        </p:nvSpPr>
        <p:spPr bwMode="auto">
          <a:xfrm>
            <a:off x="7391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13" name="Rectangle 37"/>
          <p:cNvSpPr>
            <a:spLocks noChangeArrowheads="1"/>
          </p:cNvSpPr>
          <p:nvPr/>
        </p:nvSpPr>
        <p:spPr bwMode="auto">
          <a:xfrm>
            <a:off x="7772400" y="30480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80614" name="Rectangle 38"/>
          <p:cNvSpPr>
            <a:spLocks noChangeArrowheads="1"/>
          </p:cNvSpPr>
          <p:nvPr/>
        </p:nvSpPr>
        <p:spPr bwMode="auto">
          <a:xfrm>
            <a:off x="1295400" y="35814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615" name="Rectangle 39"/>
          <p:cNvSpPr>
            <a:spLocks noChangeArrowheads="1"/>
          </p:cNvSpPr>
          <p:nvPr/>
        </p:nvSpPr>
        <p:spPr bwMode="auto">
          <a:xfrm>
            <a:off x="1676400" y="35814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616" name="Rectangle 40"/>
          <p:cNvSpPr>
            <a:spLocks noChangeArrowheads="1"/>
          </p:cNvSpPr>
          <p:nvPr/>
        </p:nvSpPr>
        <p:spPr bwMode="auto">
          <a:xfrm>
            <a:off x="2057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17" name="Rectangle 41"/>
          <p:cNvSpPr>
            <a:spLocks noChangeArrowheads="1"/>
          </p:cNvSpPr>
          <p:nvPr/>
        </p:nvSpPr>
        <p:spPr bwMode="auto">
          <a:xfrm>
            <a:off x="2438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18" name="Rectangle 42"/>
          <p:cNvSpPr>
            <a:spLocks noChangeArrowheads="1"/>
          </p:cNvSpPr>
          <p:nvPr/>
        </p:nvSpPr>
        <p:spPr bwMode="auto">
          <a:xfrm>
            <a:off x="2819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19" name="Rectangle 43"/>
          <p:cNvSpPr>
            <a:spLocks noChangeArrowheads="1"/>
          </p:cNvSpPr>
          <p:nvPr/>
        </p:nvSpPr>
        <p:spPr bwMode="auto">
          <a:xfrm>
            <a:off x="3200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20" name="Rectangle 44"/>
          <p:cNvSpPr>
            <a:spLocks noChangeArrowheads="1"/>
          </p:cNvSpPr>
          <p:nvPr/>
        </p:nvSpPr>
        <p:spPr bwMode="auto">
          <a:xfrm>
            <a:off x="3581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21" name="Rectangle 45"/>
          <p:cNvSpPr>
            <a:spLocks noChangeArrowheads="1"/>
          </p:cNvSpPr>
          <p:nvPr/>
        </p:nvSpPr>
        <p:spPr bwMode="auto">
          <a:xfrm>
            <a:off x="3962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22" name="Rectangle 46"/>
          <p:cNvSpPr>
            <a:spLocks noChangeArrowheads="1"/>
          </p:cNvSpPr>
          <p:nvPr/>
        </p:nvSpPr>
        <p:spPr bwMode="auto">
          <a:xfrm>
            <a:off x="4343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23" name="Rectangle 47"/>
          <p:cNvSpPr>
            <a:spLocks noChangeArrowheads="1"/>
          </p:cNvSpPr>
          <p:nvPr/>
        </p:nvSpPr>
        <p:spPr bwMode="auto">
          <a:xfrm>
            <a:off x="4724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24" name="Rectangle 48"/>
          <p:cNvSpPr>
            <a:spLocks noChangeArrowheads="1"/>
          </p:cNvSpPr>
          <p:nvPr/>
        </p:nvSpPr>
        <p:spPr bwMode="auto">
          <a:xfrm>
            <a:off x="5105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25" name="Rectangle 49"/>
          <p:cNvSpPr>
            <a:spLocks noChangeArrowheads="1"/>
          </p:cNvSpPr>
          <p:nvPr/>
        </p:nvSpPr>
        <p:spPr bwMode="auto">
          <a:xfrm>
            <a:off x="5486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26" name="Rectangle 50"/>
          <p:cNvSpPr>
            <a:spLocks noChangeArrowheads="1"/>
          </p:cNvSpPr>
          <p:nvPr/>
        </p:nvSpPr>
        <p:spPr bwMode="auto">
          <a:xfrm>
            <a:off x="5867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27" name="Rectangle 51"/>
          <p:cNvSpPr>
            <a:spLocks noChangeArrowheads="1"/>
          </p:cNvSpPr>
          <p:nvPr/>
        </p:nvSpPr>
        <p:spPr bwMode="auto">
          <a:xfrm>
            <a:off x="6248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28" name="Rectangle 52"/>
          <p:cNvSpPr>
            <a:spLocks noChangeArrowheads="1"/>
          </p:cNvSpPr>
          <p:nvPr/>
        </p:nvSpPr>
        <p:spPr bwMode="auto">
          <a:xfrm>
            <a:off x="6629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29" name="Rectangle 53"/>
          <p:cNvSpPr>
            <a:spLocks noChangeArrowheads="1"/>
          </p:cNvSpPr>
          <p:nvPr/>
        </p:nvSpPr>
        <p:spPr bwMode="auto">
          <a:xfrm>
            <a:off x="7010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30" name="Rectangle 54"/>
          <p:cNvSpPr>
            <a:spLocks noChangeArrowheads="1"/>
          </p:cNvSpPr>
          <p:nvPr/>
        </p:nvSpPr>
        <p:spPr bwMode="auto">
          <a:xfrm>
            <a:off x="7391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31" name="Rectangle 55"/>
          <p:cNvSpPr>
            <a:spLocks noChangeArrowheads="1"/>
          </p:cNvSpPr>
          <p:nvPr/>
        </p:nvSpPr>
        <p:spPr bwMode="auto">
          <a:xfrm>
            <a:off x="7772400" y="35814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80632" name="Rectangle 56"/>
          <p:cNvSpPr>
            <a:spLocks noChangeArrowheads="1"/>
          </p:cNvSpPr>
          <p:nvPr/>
        </p:nvSpPr>
        <p:spPr bwMode="auto">
          <a:xfrm>
            <a:off x="1295400" y="4114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633" name="Rectangle 57"/>
          <p:cNvSpPr>
            <a:spLocks noChangeArrowheads="1"/>
          </p:cNvSpPr>
          <p:nvPr/>
        </p:nvSpPr>
        <p:spPr bwMode="auto">
          <a:xfrm>
            <a:off x="1676400" y="4114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634" name="Rectangle 58"/>
          <p:cNvSpPr>
            <a:spLocks noChangeArrowheads="1"/>
          </p:cNvSpPr>
          <p:nvPr/>
        </p:nvSpPr>
        <p:spPr bwMode="auto">
          <a:xfrm>
            <a:off x="2057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80635" name="Rectangle 59"/>
          <p:cNvSpPr>
            <a:spLocks noChangeArrowheads="1"/>
          </p:cNvSpPr>
          <p:nvPr/>
        </p:nvSpPr>
        <p:spPr bwMode="auto">
          <a:xfrm>
            <a:off x="2438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36" name="Rectangle 60"/>
          <p:cNvSpPr>
            <a:spLocks noChangeArrowheads="1"/>
          </p:cNvSpPr>
          <p:nvPr/>
        </p:nvSpPr>
        <p:spPr bwMode="auto">
          <a:xfrm>
            <a:off x="2819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37" name="Rectangle 61"/>
          <p:cNvSpPr>
            <a:spLocks noChangeArrowheads="1"/>
          </p:cNvSpPr>
          <p:nvPr/>
        </p:nvSpPr>
        <p:spPr bwMode="auto">
          <a:xfrm>
            <a:off x="3200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38" name="Rectangle 62"/>
          <p:cNvSpPr>
            <a:spLocks noChangeArrowheads="1"/>
          </p:cNvSpPr>
          <p:nvPr/>
        </p:nvSpPr>
        <p:spPr bwMode="auto">
          <a:xfrm>
            <a:off x="3581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39" name="Rectangle 63"/>
          <p:cNvSpPr>
            <a:spLocks noChangeArrowheads="1"/>
          </p:cNvSpPr>
          <p:nvPr/>
        </p:nvSpPr>
        <p:spPr bwMode="auto">
          <a:xfrm>
            <a:off x="3962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40" name="Rectangle 64"/>
          <p:cNvSpPr>
            <a:spLocks noChangeArrowheads="1"/>
          </p:cNvSpPr>
          <p:nvPr/>
        </p:nvSpPr>
        <p:spPr bwMode="auto">
          <a:xfrm>
            <a:off x="4343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41" name="Rectangle 65"/>
          <p:cNvSpPr>
            <a:spLocks noChangeArrowheads="1"/>
          </p:cNvSpPr>
          <p:nvPr/>
        </p:nvSpPr>
        <p:spPr bwMode="auto">
          <a:xfrm>
            <a:off x="4724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42" name="Rectangle 66"/>
          <p:cNvSpPr>
            <a:spLocks noChangeArrowheads="1"/>
          </p:cNvSpPr>
          <p:nvPr/>
        </p:nvSpPr>
        <p:spPr bwMode="auto">
          <a:xfrm>
            <a:off x="5105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43" name="Rectangle 67"/>
          <p:cNvSpPr>
            <a:spLocks noChangeArrowheads="1"/>
          </p:cNvSpPr>
          <p:nvPr/>
        </p:nvSpPr>
        <p:spPr bwMode="auto">
          <a:xfrm>
            <a:off x="5486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44" name="Rectangle 68"/>
          <p:cNvSpPr>
            <a:spLocks noChangeArrowheads="1"/>
          </p:cNvSpPr>
          <p:nvPr/>
        </p:nvSpPr>
        <p:spPr bwMode="auto">
          <a:xfrm>
            <a:off x="5867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45" name="Rectangle 69"/>
          <p:cNvSpPr>
            <a:spLocks noChangeArrowheads="1"/>
          </p:cNvSpPr>
          <p:nvPr/>
        </p:nvSpPr>
        <p:spPr bwMode="auto">
          <a:xfrm>
            <a:off x="6248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46" name="Rectangle 70"/>
          <p:cNvSpPr>
            <a:spLocks noChangeArrowheads="1"/>
          </p:cNvSpPr>
          <p:nvPr/>
        </p:nvSpPr>
        <p:spPr bwMode="auto">
          <a:xfrm>
            <a:off x="6629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47" name="Rectangle 71"/>
          <p:cNvSpPr>
            <a:spLocks noChangeArrowheads="1"/>
          </p:cNvSpPr>
          <p:nvPr/>
        </p:nvSpPr>
        <p:spPr bwMode="auto">
          <a:xfrm>
            <a:off x="7010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48" name="Rectangle 72"/>
          <p:cNvSpPr>
            <a:spLocks noChangeArrowheads="1"/>
          </p:cNvSpPr>
          <p:nvPr/>
        </p:nvSpPr>
        <p:spPr bwMode="auto">
          <a:xfrm>
            <a:off x="7391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IE"/>
          </a:p>
        </p:txBody>
      </p:sp>
      <p:sp>
        <p:nvSpPr>
          <p:cNvPr id="280649" name="Rectangle 73"/>
          <p:cNvSpPr>
            <a:spLocks noChangeArrowheads="1"/>
          </p:cNvSpPr>
          <p:nvPr/>
        </p:nvSpPr>
        <p:spPr bwMode="auto">
          <a:xfrm>
            <a:off x="7772400" y="4114800"/>
            <a:ext cx="381000" cy="533400"/>
          </a:xfrm>
          <a:prstGeom prst="rect">
            <a:avLst/>
          </a:prstGeom>
          <a:solidFill>
            <a:srgbClr val="F40000"/>
          </a:solidFill>
          <a:ln w="9525">
            <a:solidFill>
              <a:schemeClr val="tx1"/>
            </a:solidFill>
            <a:miter lim="800000"/>
            <a:headEnd/>
            <a:tailEnd/>
          </a:ln>
          <a:effectLst/>
        </p:spPr>
        <p:txBody>
          <a:bodyPr wrap="none" anchor="ctr"/>
          <a:lstStyle/>
          <a:p>
            <a:endParaRPr lang="en-IE"/>
          </a:p>
        </p:txBody>
      </p:sp>
      <p:sp>
        <p:nvSpPr>
          <p:cNvPr id="280650" name="Rectangle 74"/>
          <p:cNvSpPr>
            <a:spLocks noChangeArrowheads="1"/>
          </p:cNvSpPr>
          <p:nvPr/>
        </p:nvSpPr>
        <p:spPr bwMode="auto">
          <a:xfrm>
            <a:off x="1295400" y="4648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651" name="Rectangle 75"/>
          <p:cNvSpPr>
            <a:spLocks noChangeArrowheads="1"/>
          </p:cNvSpPr>
          <p:nvPr/>
        </p:nvSpPr>
        <p:spPr bwMode="auto">
          <a:xfrm>
            <a:off x="1676400" y="4648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652" name="Rectangle 76"/>
          <p:cNvSpPr>
            <a:spLocks noChangeArrowheads="1"/>
          </p:cNvSpPr>
          <p:nvPr/>
        </p:nvSpPr>
        <p:spPr bwMode="auto">
          <a:xfrm>
            <a:off x="2057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80653" name="Rectangle 77"/>
          <p:cNvSpPr>
            <a:spLocks noChangeArrowheads="1"/>
          </p:cNvSpPr>
          <p:nvPr/>
        </p:nvSpPr>
        <p:spPr bwMode="auto">
          <a:xfrm>
            <a:off x="2438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54" name="Rectangle 78"/>
          <p:cNvSpPr>
            <a:spLocks noChangeArrowheads="1"/>
          </p:cNvSpPr>
          <p:nvPr/>
        </p:nvSpPr>
        <p:spPr bwMode="auto">
          <a:xfrm>
            <a:off x="2819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55" name="Rectangle 79"/>
          <p:cNvSpPr>
            <a:spLocks noChangeArrowheads="1"/>
          </p:cNvSpPr>
          <p:nvPr/>
        </p:nvSpPr>
        <p:spPr bwMode="auto">
          <a:xfrm>
            <a:off x="3200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56" name="Rectangle 80"/>
          <p:cNvSpPr>
            <a:spLocks noChangeArrowheads="1"/>
          </p:cNvSpPr>
          <p:nvPr/>
        </p:nvSpPr>
        <p:spPr bwMode="auto">
          <a:xfrm>
            <a:off x="3581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57" name="Rectangle 81"/>
          <p:cNvSpPr>
            <a:spLocks noChangeArrowheads="1"/>
          </p:cNvSpPr>
          <p:nvPr/>
        </p:nvSpPr>
        <p:spPr bwMode="auto">
          <a:xfrm>
            <a:off x="3962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58" name="Rectangle 82"/>
          <p:cNvSpPr>
            <a:spLocks noChangeArrowheads="1"/>
          </p:cNvSpPr>
          <p:nvPr/>
        </p:nvSpPr>
        <p:spPr bwMode="auto">
          <a:xfrm>
            <a:off x="4343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80659" name="Rectangle 83"/>
          <p:cNvSpPr>
            <a:spLocks noChangeArrowheads="1"/>
          </p:cNvSpPr>
          <p:nvPr/>
        </p:nvSpPr>
        <p:spPr bwMode="auto">
          <a:xfrm>
            <a:off x="1676400" y="25146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endParaRPr lang="en-IE"/>
          </a:p>
        </p:txBody>
      </p:sp>
      <p:sp>
        <p:nvSpPr>
          <p:cNvPr id="280660" name="Rectangle 84"/>
          <p:cNvSpPr>
            <a:spLocks noChangeArrowheads="1"/>
          </p:cNvSpPr>
          <p:nvPr/>
        </p:nvSpPr>
        <p:spPr bwMode="auto">
          <a:xfrm>
            <a:off x="2819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61" name="Rectangle 85"/>
          <p:cNvSpPr>
            <a:spLocks noChangeArrowheads="1"/>
          </p:cNvSpPr>
          <p:nvPr/>
        </p:nvSpPr>
        <p:spPr bwMode="auto">
          <a:xfrm>
            <a:off x="3200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62" name="Rectangle 86"/>
          <p:cNvSpPr>
            <a:spLocks noChangeArrowheads="1"/>
          </p:cNvSpPr>
          <p:nvPr/>
        </p:nvSpPr>
        <p:spPr bwMode="auto">
          <a:xfrm>
            <a:off x="3581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63" name="Rectangle 87"/>
          <p:cNvSpPr>
            <a:spLocks noChangeArrowheads="1"/>
          </p:cNvSpPr>
          <p:nvPr/>
        </p:nvSpPr>
        <p:spPr bwMode="auto">
          <a:xfrm>
            <a:off x="3962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64" name="Rectangle 88"/>
          <p:cNvSpPr>
            <a:spLocks noChangeArrowheads="1"/>
          </p:cNvSpPr>
          <p:nvPr/>
        </p:nvSpPr>
        <p:spPr bwMode="auto">
          <a:xfrm>
            <a:off x="4343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65" name="Rectangle 89"/>
          <p:cNvSpPr>
            <a:spLocks noChangeArrowheads="1"/>
          </p:cNvSpPr>
          <p:nvPr/>
        </p:nvSpPr>
        <p:spPr bwMode="auto">
          <a:xfrm>
            <a:off x="4724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66" name="Rectangle 90"/>
          <p:cNvSpPr>
            <a:spLocks noChangeArrowheads="1"/>
          </p:cNvSpPr>
          <p:nvPr/>
        </p:nvSpPr>
        <p:spPr bwMode="auto">
          <a:xfrm>
            <a:off x="5105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67" name="Rectangle 91"/>
          <p:cNvSpPr>
            <a:spLocks noChangeArrowheads="1"/>
          </p:cNvSpPr>
          <p:nvPr/>
        </p:nvSpPr>
        <p:spPr bwMode="auto">
          <a:xfrm>
            <a:off x="5486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68" name="Rectangle 92"/>
          <p:cNvSpPr>
            <a:spLocks noChangeArrowheads="1"/>
          </p:cNvSpPr>
          <p:nvPr/>
        </p:nvSpPr>
        <p:spPr bwMode="auto">
          <a:xfrm>
            <a:off x="5867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69" name="Rectangle 93"/>
          <p:cNvSpPr>
            <a:spLocks noChangeArrowheads="1"/>
          </p:cNvSpPr>
          <p:nvPr/>
        </p:nvSpPr>
        <p:spPr bwMode="auto">
          <a:xfrm>
            <a:off x="6248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70" name="Rectangle 94"/>
          <p:cNvSpPr>
            <a:spLocks noChangeArrowheads="1"/>
          </p:cNvSpPr>
          <p:nvPr/>
        </p:nvSpPr>
        <p:spPr bwMode="auto">
          <a:xfrm>
            <a:off x="6629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71" name="Rectangle 95"/>
          <p:cNvSpPr>
            <a:spLocks noChangeArrowheads="1"/>
          </p:cNvSpPr>
          <p:nvPr/>
        </p:nvSpPr>
        <p:spPr bwMode="auto">
          <a:xfrm>
            <a:off x="7010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72" name="Rectangle 96"/>
          <p:cNvSpPr>
            <a:spLocks noChangeArrowheads="1"/>
          </p:cNvSpPr>
          <p:nvPr/>
        </p:nvSpPr>
        <p:spPr bwMode="auto">
          <a:xfrm>
            <a:off x="7391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73" name="Rectangle 97"/>
          <p:cNvSpPr>
            <a:spLocks noChangeArrowheads="1"/>
          </p:cNvSpPr>
          <p:nvPr/>
        </p:nvSpPr>
        <p:spPr bwMode="auto">
          <a:xfrm>
            <a:off x="7772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74" name="Rectangle 98"/>
          <p:cNvSpPr>
            <a:spLocks noChangeArrowheads="1"/>
          </p:cNvSpPr>
          <p:nvPr/>
        </p:nvSpPr>
        <p:spPr bwMode="auto">
          <a:xfrm>
            <a:off x="2819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75" name="Rectangle 99"/>
          <p:cNvSpPr>
            <a:spLocks noChangeArrowheads="1"/>
          </p:cNvSpPr>
          <p:nvPr/>
        </p:nvSpPr>
        <p:spPr bwMode="auto">
          <a:xfrm>
            <a:off x="3200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76" name="Rectangle 100"/>
          <p:cNvSpPr>
            <a:spLocks noChangeArrowheads="1"/>
          </p:cNvSpPr>
          <p:nvPr/>
        </p:nvSpPr>
        <p:spPr bwMode="auto">
          <a:xfrm>
            <a:off x="3581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77" name="Rectangle 101"/>
          <p:cNvSpPr>
            <a:spLocks noChangeArrowheads="1"/>
          </p:cNvSpPr>
          <p:nvPr/>
        </p:nvSpPr>
        <p:spPr bwMode="auto">
          <a:xfrm>
            <a:off x="3962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78" name="Rectangle 102"/>
          <p:cNvSpPr>
            <a:spLocks noChangeArrowheads="1"/>
          </p:cNvSpPr>
          <p:nvPr/>
        </p:nvSpPr>
        <p:spPr bwMode="auto">
          <a:xfrm>
            <a:off x="4343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79" name="Rectangle 103"/>
          <p:cNvSpPr>
            <a:spLocks noChangeArrowheads="1"/>
          </p:cNvSpPr>
          <p:nvPr/>
        </p:nvSpPr>
        <p:spPr bwMode="auto">
          <a:xfrm>
            <a:off x="4724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80" name="Rectangle 104"/>
          <p:cNvSpPr>
            <a:spLocks noChangeArrowheads="1"/>
          </p:cNvSpPr>
          <p:nvPr/>
        </p:nvSpPr>
        <p:spPr bwMode="auto">
          <a:xfrm>
            <a:off x="5105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81" name="Rectangle 105"/>
          <p:cNvSpPr>
            <a:spLocks noChangeArrowheads="1"/>
          </p:cNvSpPr>
          <p:nvPr/>
        </p:nvSpPr>
        <p:spPr bwMode="auto">
          <a:xfrm>
            <a:off x="5486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82" name="Rectangle 106"/>
          <p:cNvSpPr>
            <a:spLocks noChangeArrowheads="1"/>
          </p:cNvSpPr>
          <p:nvPr/>
        </p:nvSpPr>
        <p:spPr bwMode="auto">
          <a:xfrm>
            <a:off x="5867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83" name="Rectangle 107"/>
          <p:cNvSpPr>
            <a:spLocks noChangeArrowheads="1"/>
          </p:cNvSpPr>
          <p:nvPr/>
        </p:nvSpPr>
        <p:spPr bwMode="auto">
          <a:xfrm>
            <a:off x="6248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84" name="Rectangle 108"/>
          <p:cNvSpPr>
            <a:spLocks noChangeArrowheads="1"/>
          </p:cNvSpPr>
          <p:nvPr/>
        </p:nvSpPr>
        <p:spPr bwMode="auto">
          <a:xfrm>
            <a:off x="6629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85" name="Rectangle 109"/>
          <p:cNvSpPr>
            <a:spLocks noChangeArrowheads="1"/>
          </p:cNvSpPr>
          <p:nvPr/>
        </p:nvSpPr>
        <p:spPr bwMode="auto">
          <a:xfrm>
            <a:off x="7010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86" name="Rectangle 110"/>
          <p:cNvSpPr>
            <a:spLocks noChangeArrowheads="1"/>
          </p:cNvSpPr>
          <p:nvPr/>
        </p:nvSpPr>
        <p:spPr bwMode="auto">
          <a:xfrm>
            <a:off x="7391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87" name="Rectangle 111"/>
          <p:cNvSpPr>
            <a:spLocks noChangeArrowheads="1"/>
          </p:cNvSpPr>
          <p:nvPr/>
        </p:nvSpPr>
        <p:spPr bwMode="auto">
          <a:xfrm>
            <a:off x="7772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en-IE"/>
          </a:p>
        </p:txBody>
      </p:sp>
      <p:sp>
        <p:nvSpPr>
          <p:cNvPr id="280688" name="Rectangle 112"/>
          <p:cNvSpPr>
            <a:spLocks noChangeArrowheads="1"/>
          </p:cNvSpPr>
          <p:nvPr/>
        </p:nvSpPr>
        <p:spPr bwMode="auto">
          <a:xfrm>
            <a:off x="2438400" y="5638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80689" name="Rectangle 113"/>
          <p:cNvSpPr>
            <a:spLocks noChangeArrowheads="1"/>
          </p:cNvSpPr>
          <p:nvPr/>
        </p:nvSpPr>
        <p:spPr bwMode="auto">
          <a:xfrm>
            <a:off x="2438400" y="6172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80690" name="AutoShape 114"/>
          <p:cNvSpPr>
            <a:spLocks/>
          </p:cNvSpPr>
          <p:nvPr/>
        </p:nvSpPr>
        <p:spPr bwMode="auto">
          <a:xfrm rot="-5400000">
            <a:off x="1562100" y="876300"/>
            <a:ext cx="228600" cy="762000"/>
          </a:xfrm>
          <a:prstGeom prst="rightBrace">
            <a:avLst>
              <a:gd name="adj1" fmla="val 27778"/>
              <a:gd name="adj2" fmla="val 50000"/>
            </a:avLst>
          </a:prstGeom>
          <a:noFill/>
          <a:ln w="9525">
            <a:solidFill>
              <a:schemeClr val="tx1"/>
            </a:solidFill>
            <a:round/>
            <a:headEnd/>
            <a:tailEnd/>
          </a:ln>
          <a:effectLst/>
        </p:spPr>
        <p:txBody>
          <a:bodyPr wrap="none" anchor="ctr"/>
          <a:lstStyle/>
          <a:p>
            <a:endParaRPr lang="en-IE"/>
          </a:p>
        </p:txBody>
      </p:sp>
      <p:sp>
        <p:nvSpPr>
          <p:cNvPr id="280691" name="AutoShape 115"/>
          <p:cNvSpPr>
            <a:spLocks/>
          </p:cNvSpPr>
          <p:nvPr/>
        </p:nvSpPr>
        <p:spPr bwMode="auto">
          <a:xfrm rot="-5400000">
            <a:off x="3886200" y="1066800"/>
            <a:ext cx="152400" cy="3657600"/>
          </a:xfrm>
          <a:prstGeom prst="rightBrace">
            <a:avLst>
              <a:gd name="adj1" fmla="val 200000"/>
              <a:gd name="adj2" fmla="val 50000"/>
            </a:avLst>
          </a:prstGeom>
          <a:noFill/>
          <a:ln w="9525">
            <a:solidFill>
              <a:schemeClr val="tx1"/>
            </a:solidFill>
            <a:round/>
            <a:headEnd/>
            <a:tailEnd/>
          </a:ln>
          <a:effectLst/>
        </p:spPr>
        <p:txBody>
          <a:bodyPr wrap="none" anchor="ctr"/>
          <a:lstStyle/>
          <a:p>
            <a:endParaRPr lang="en-IE"/>
          </a:p>
        </p:txBody>
      </p:sp>
      <p:sp>
        <p:nvSpPr>
          <p:cNvPr id="280692" name="Line 116"/>
          <p:cNvSpPr>
            <a:spLocks noChangeShapeType="1"/>
          </p:cNvSpPr>
          <p:nvPr/>
        </p:nvSpPr>
        <p:spPr bwMode="auto">
          <a:xfrm flipV="1">
            <a:off x="2057400" y="1447800"/>
            <a:ext cx="0" cy="457200"/>
          </a:xfrm>
          <a:prstGeom prst="line">
            <a:avLst/>
          </a:prstGeom>
          <a:noFill/>
          <a:ln w="9525" cap="rnd">
            <a:solidFill>
              <a:schemeClr val="tx1"/>
            </a:solidFill>
            <a:prstDash val="sysDot"/>
            <a:round/>
            <a:headEnd/>
            <a:tailEnd/>
          </a:ln>
          <a:effectLst/>
        </p:spPr>
        <p:txBody>
          <a:bodyPr/>
          <a:lstStyle/>
          <a:p>
            <a:endParaRPr lang="en-IE"/>
          </a:p>
        </p:txBody>
      </p:sp>
      <p:sp>
        <p:nvSpPr>
          <p:cNvPr id="280693" name="AutoShape 117"/>
          <p:cNvSpPr>
            <a:spLocks/>
          </p:cNvSpPr>
          <p:nvPr/>
        </p:nvSpPr>
        <p:spPr bwMode="auto">
          <a:xfrm rot="-5400000">
            <a:off x="6934200" y="685800"/>
            <a:ext cx="152400" cy="2286000"/>
          </a:xfrm>
          <a:prstGeom prst="rightBrace">
            <a:avLst>
              <a:gd name="adj1" fmla="val 125000"/>
              <a:gd name="adj2" fmla="val 50000"/>
            </a:avLst>
          </a:prstGeom>
          <a:noFill/>
          <a:ln w="9525">
            <a:solidFill>
              <a:schemeClr val="tx1"/>
            </a:solidFill>
            <a:round/>
            <a:headEnd/>
            <a:tailEnd/>
          </a:ln>
          <a:effectLst/>
        </p:spPr>
        <p:txBody>
          <a:bodyPr wrap="none" anchor="ctr"/>
          <a:lstStyle/>
          <a:p>
            <a:endParaRPr lang="en-IE"/>
          </a:p>
        </p:txBody>
      </p:sp>
      <p:sp>
        <p:nvSpPr>
          <p:cNvPr id="280694" name="AutoShape 118"/>
          <p:cNvSpPr>
            <a:spLocks/>
          </p:cNvSpPr>
          <p:nvPr/>
        </p:nvSpPr>
        <p:spPr bwMode="auto">
          <a:xfrm rot="-5400000">
            <a:off x="7658100" y="571500"/>
            <a:ext cx="228600" cy="762000"/>
          </a:xfrm>
          <a:prstGeom prst="rightBrace">
            <a:avLst>
              <a:gd name="adj1" fmla="val 27778"/>
              <a:gd name="adj2" fmla="val 50000"/>
            </a:avLst>
          </a:prstGeom>
          <a:noFill/>
          <a:ln w="9525">
            <a:solidFill>
              <a:schemeClr val="tx1"/>
            </a:solidFill>
            <a:round/>
            <a:headEnd/>
            <a:tailEnd/>
          </a:ln>
          <a:effectLst/>
        </p:spPr>
        <p:txBody>
          <a:bodyPr wrap="none" anchor="ctr"/>
          <a:lstStyle/>
          <a:p>
            <a:endParaRPr lang="en-IE"/>
          </a:p>
        </p:txBody>
      </p:sp>
      <p:sp>
        <p:nvSpPr>
          <p:cNvPr id="280695" name="Text Box 119"/>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80696" name="Text Box 120"/>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80697" name="Text Box 121"/>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80698" name="Text Box 122"/>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80699" name="Text Box 123"/>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80700" name="Text Box 124"/>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80701" name="Text Box 125"/>
          <p:cNvSpPr txBox="1">
            <a:spLocks noChangeArrowheads="1"/>
          </p:cNvSpPr>
          <p:nvPr/>
        </p:nvSpPr>
        <p:spPr bwMode="auto">
          <a:xfrm>
            <a:off x="974725" y="4757738"/>
            <a:ext cx="268288" cy="274637"/>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80702" name="Text Box 126"/>
          <p:cNvSpPr txBox="1">
            <a:spLocks noChangeArrowheads="1"/>
          </p:cNvSpPr>
          <p:nvPr/>
        </p:nvSpPr>
        <p:spPr bwMode="auto">
          <a:xfrm>
            <a:off x="1568450" y="849313"/>
            <a:ext cx="282575" cy="304800"/>
          </a:xfrm>
          <a:prstGeom prst="rect">
            <a:avLst/>
          </a:prstGeom>
          <a:noFill/>
          <a:ln w="9525">
            <a:noFill/>
            <a:miter lim="800000"/>
            <a:headEnd/>
            <a:tailEnd/>
          </a:ln>
          <a:effectLst/>
        </p:spPr>
        <p:txBody>
          <a:bodyPr wrap="none">
            <a:spAutoFit/>
          </a:bodyPr>
          <a:lstStyle/>
          <a:p>
            <a:r>
              <a:rPr lang="en-US" sz="1400" b="1" i="1">
                <a:latin typeface="Arial" charset="0"/>
              </a:rPr>
              <a:t>s</a:t>
            </a:r>
          </a:p>
        </p:txBody>
      </p:sp>
      <p:sp>
        <p:nvSpPr>
          <p:cNvPr id="280703" name="Text Box 127"/>
          <p:cNvSpPr txBox="1">
            <a:spLocks noChangeArrowheads="1"/>
          </p:cNvSpPr>
          <p:nvPr/>
        </p:nvSpPr>
        <p:spPr bwMode="auto">
          <a:xfrm>
            <a:off x="3846513" y="2525713"/>
            <a:ext cx="292100" cy="304800"/>
          </a:xfrm>
          <a:prstGeom prst="rect">
            <a:avLst/>
          </a:prstGeom>
          <a:noFill/>
          <a:ln w="9525">
            <a:noFill/>
            <a:miter lim="800000"/>
            <a:headEnd/>
            <a:tailEnd/>
          </a:ln>
          <a:effectLst/>
        </p:spPr>
        <p:txBody>
          <a:bodyPr wrap="none">
            <a:spAutoFit/>
          </a:bodyPr>
          <a:lstStyle/>
          <a:p>
            <a:r>
              <a:rPr lang="en-US" sz="1400" b="1" i="1">
                <a:latin typeface="Arial" charset="0"/>
              </a:rPr>
              <a:t>d</a:t>
            </a:r>
          </a:p>
        </p:txBody>
      </p:sp>
      <p:sp>
        <p:nvSpPr>
          <p:cNvPr id="280704" name="Text Box 128"/>
          <p:cNvSpPr txBox="1">
            <a:spLocks noChangeArrowheads="1"/>
          </p:cNvSpPr>
          <p:nvPr/>
        </p:nvSpPr>
        <p:spPr bwMode="auto">
          <a:xfrm>
            <a:off x="6894513" y="1458913"/>
            <a:ext cx="292100" cy="304800"/>
          </a:xfrm>
          <a:prstGeom prst="rect">
            <a:avLst/>
          </a:prstGeom>
          <a:noFill/>
          <a:ln w="9525">
            <a:noFill/>
            <a:miter lim="800000"/>
            <a:headEnd/>
            <a:tailEnd/>
          </a:ln>
          <a:effectLst/>
        </p:spPr>
        <p:txBody>
          <a:bodyPr wrap="none">
            <a:spAutoFit/>
          </a:bodyPr>
          <a:lstStyle/>
          <a:p>
            <a:r>
              <a:rPr lang="en-US" sz="1400" b="1" i="1">
                <a:latin typeface="Arial" charset="0"/>
              </a:rPr>
              <a:t>p</a:t>
            </a:r>
          </a:p>
        </p:txBody>
      </p:sp>
      <p:sp>
        <p:nvSpPr>
          <p:cNvPr id="280705" name="Text Box 129"/>
          <p:cNvSpPr txBox="1">
            <a:spLocks noChangeArrowheads="1"/>
          </p:cNvSpPr>
          <p:nvPr/>
        </p:nvSpPr>
        <p:spPr bwMode="auto">
          <a:xfrm>
            <a:off x="7664450" y="544513"/>
            <a:ext cx="282575" cy="304800"/>
          </a:xfrm>
          <a:prstGeom prst="rect">
            <a:avLst/>
          </a:prstGeom>
          <a:noFill/>
          <a:ln w="9525">
            <a:noFill/>
            <a:miter lim="800000"/>
            <a:headEnd/>
            <a:tailEnd/>
          </a:ln>
          <a:effectLst/>
        </p:spPr>
        <p:txBody>
          <a:bodyPr wrap="none">
            <a:spAutoFit/>
          </a:bodyPr>
          <a:lstStyle/>
          <a:p>
            <a:r>
              <a:rPr lang="en-US" sz="1400" b="1" i="1">
                <a:latin typeface="Arial" charset="0"/>
              </a:rPr>
              <a:t>s</a:t>
            </a:r>
          </a:p>
        </p:txBody>
      </p:sp>
      <p:sp>
        <p:nvSpPr>
          <p:cNvPr id="280706" name="AutoShape 130"/>
          <p:cNvSpPr>
            <a:spLocks/>
          </p:cNvSpPr>
          <p:nvPr/>
        </p:nvSpPr>
        <p:spPr bwMode="auto">
          <a:xfrm rot="-5400000">
            <a:off x="5410200" y="2819400"/>
            <a:ext cx="152400" cy="5334000"/>
          </a:xfrm>
          <a:prstGeom prst="rightBrace">
            <a:avLst>
              <a:gd name="adj1" fmla="val 291667"/>
              <a:gd name="adj2" fmla="val 50000"/>
            </a:avLst>
          </a:prstGeom>
          <a:noFill/>
          <a:ln w="9525">
            <a:solidFill>
              <a:schemeClr val="tx1"/>
            </a:solidFill>
            <a:round/>
            <a:headEnd/>
            <a:tailEnd/>
          </a:ln>
          <a:effectLst/>
        </p:spPr>
        <p:txBody>
          <a:bodyPr wrap="none" anchor="ctr"/>
          <a:lstStyle/>
          <a:p>
            <a:endParaRPr lang="en-IE"/>
          </a:p>
        </p:txBody>
      </p:sp>
      <p:sp>
        <p:nvSpPr>
          <p:cNvPr id="280707" name="Text Box 131"/>
          <p:cNvSpPr txBox="1">
            <a:spLocks noChangeArrowheads="1"/>
          </p:cNvSpPr>
          <p:nvPr/>
        </p:nvSpPr>
        <p:spPr bwMode="auto">
          <a:xfrm>
            <a:off x="5394325" y="5083175"/>
            <a:ext cx="242888" cy="304800"/>
          </a:xfrm>
          <a:prstGeom prst="rect">
            <a:avLst/>
          </a:prstGeom>
          <a:noFill/>
          <a:ln w="9525">
            <a:noFill/>
            <a:miter lim="800000"/>
            <a:headEnd/>
            <a:tailEnd/>
          </a:ln>
          <a:effectLst/>
        </p:spPr>
        <p:txBody>
          <a:bodyPr wrap="none">
            <a:spAutoFit/>
          </a:bodyPr>
          <a:lstStyle/>
          <a:p>
            <a:r>
              <a:rPr lang="en-US" sz="1400" b="1" i="1">
                <a:latin typeface="Arial" charset="0"/>
              </a:rPr>
              <a:t>f</a:t>
            </a:r>
          </a:p>
        </p:txBody>
      </p:sp>
      <p:sp>
        <p:nvSpPr>
          <p:cNvPr id="280708" name="Text Box 132"/>
          <p:cNvSpPr txBox="1">
            <a:spLocks noChangeArrowheads="1"/>
          </p:cNvSpPr>
          <p:nvPr/>
        </p:nvSpPr>
        <p:spPr bwMode="auto">
          <a:xfrm>
            <a:off x="2117725" y="422275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80709" name="Text Box 133"/>
          <p:cNvSpPr txBox="1">
            <a:spLocks noChangeArrowheads="1"/>
          </p:cNvSpPr>
          <p:nvPr/>
        </p:nvSpPr>
        <p:spPr bwMode="auto">
          <a:xfrm>
            <a:off x="2117725" y="475615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80710" name="Text Box 134"/>
          <p:cNvSpPr txBox="1">
            <a:spLocks noChangeArrowheads="1"/>
          </p:cNvSpPr>
          <p:nvPr/>
        </p:nvSpPr>
        <p:spPr bwMode="auto">
          <a:xfrm>
            <a:off x="2117725" y="6357938"/>
            <a:ext cx="184150" cy="274637"/>
          </a:xfrm>
          <a:prstGeom prst="rect">
            <a:avLst/>
          </a:prstGeom>
          <a:noFill/>
          <a:ln w="9525">
            <a:noFill/>
            <a:miter lim="800000"/>
            <a:headEnd/>
            <a:tailEnd/>
          </a:ln>
          <a:effectLst/>
        </p:spPr>
        <p:txBody>
          <a:bodyPr wrap="none">
            <a:spAutoFit/>
          </a:bodyPr>
          <a:lstStyle/>
          <a:p>
            <a:endParaRPr lang="en-US" sz="1200">
              <a:latin typeface="Arial" charset="0"/>
            </a:endParaRPr>
          </a:p>
        </p:txBody>
      </p:sp>
      <p:sp>
        <p:nvSpPr>
          <p:cNvPr id="280711" name="Text Box 135"/>
          <p:cNvSpPr txBox="1">
            <a:spLocks noChangeArrowheads="1"/>
          </p:cNvSpPr>
          <p:nvPr/>
        </p:nvSpPr>
        <p:spPr bwMode="auto">
          <a:xfrm>
            <a:off x="2057400" y="632460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80712" name="Rectangle 136"/>
          <p:cNvSpPr>
            <a:spLocks noChangeArrowheads="1"/>
          </p:cNvSpPr>
          <p:nvPr/>
        </p:nvSpPr>
        <p:spPr bwMode="auto">
          <a:xfrm>
            <a:off x="2057400" y="579120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80713" name="Rectangle 137"/>
          <p:cNvSpPr>
            <a:spLocks noChangeArrowheads="1"/>
          </p:cNvSpPr>
          <p:nvPr/>
        </p:nvSpPr>
        <p:spPr bwMode="auto">
          <a:xfrm>
            <a:off x="228600" y="152400"/>
            <a:ext cx="7772400" cy="762000"/>
          </a:xfrm>
          <a:prstGeom prst="rect">
            <a:avLst/>
          </a:prstGeom>
          <a:noFill/>
          <a:ln w="9525">
            <a:noFill/>
            <a:miter lim="800000"/>
            <a:headEnd/>
            <a:tailEnd/>
          </a:ln>
          <a:effectLst/>
        </p:spPr>
        <p:txBody>
          <a:bodyPr anchor="ctr"/>
          <a:lstStyle/>
          <a:p>
            <a:pPr algn="ctr"/>
            <a:r>
              <a:rPr lang="en-US" sz="3600">
                <a:solidFill>
                  <a:schemeClr val="tx2"/>
                </a:solidFill>
                <a:latin typeface="Arial" charset="0"/>
              </a:rPr>
              <a:t>Electron Filling in Periodic Table</a:t>
            </a:r>
          </a:p>
        </p:txBody>
      </p:sp>
      <p:sp>
        <p:nvSpPr>
          <p:cNvPr id="280714" name="Rectangle 138"/>
          <p:cNvSpPr>
            <a:spLocks noChangeArrowheads="1"/>
          </p:cNvSpPr>
          <p:nvPr/>
        </p:nvSpPr>
        <p:spPr bwMode="auto">
          <a:xfrm>
            <a:off x="1295400" y="1981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r>
              <a:rPr lang="en-US" sz="1000">
                <a:latin typeface="Arial" charset="0"/>
              </a:rPr>
              <a:t>2s</a:t>
            </a:r>
            <a:r>
              <a:rPr lang="en-US" sz="1000" baseline="30000">
                <a:latin typeface="Arial" charset="0"/>
              </a:rPr>
              <a:t>1</a:t>
            </a:r>
          </a:p>
        </p:txBody>
      </p:sp>
      <p:sp>
        <p:nvSpPr>
          <p:cNvPr id="280715" name="Rectangle 139"/>
          <p:cNvSpPr>
            <a:spLocks noChangeArrowheads="1"/>
          </p:cNvSpPr>
          <p:nvPr/>
        </p:nvSpPr>
        <p:spPr bwMode="auto">
          <a:xfrm>
            <a:off x="7391400" y="1143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H</a:t>
            </a:r>
            <a:endParaRPr lang="en-US" sz="1000">
              <a:latin typeface="Arial" charset="0"/>
            </a:endParaRPr>
          </a:p>
          <a:p>
            <a:pPr algn="ctr"/>
            <a:endParaRPr lang="en-US" sz="1000">
              <a:latin typeface="Arial" charset="0"/>
            </a:endParaRPr>
          </a:p>
          <a:p>
            <a:pPr algn="ctr"/>
            <a:r>
              <a:rPr lang="en-US" sz="1000">
                <a:latin typeface="Arial" charset="0"/>
              </a:rPr>
              <a:t>1s</a:t>
            </a:r>
            <a:r>
              <a:rPr lang="en-US" sz="1000" baseline="30000">
                <a:latin typeface="Arial" charset="0"/>
              </a:rPr>
              <a:t>1</a:t>
            </a:r>
          </a:p>
        </p:txBody>
      </p:sp>
      <p:sp>
        <p:nvSpPr>
          <p:cNvPr id="280716" name="Rectangle 140"/>
          <p:cNvSpPr>
            <a:spLocks noChangeArrowheads="1"/>
          </p:cNvSpPr>
          <p:nvPr/>
        </p:nvSpPr>
        <p:spPr bwMode="auto">
          <a:xfrm>
            <a:off x="7772400" y="1143000"/>
            <a:ext cx="381000" cy="533400"/>
          </a:xfrm>
          <a:prstGeom prst="rect">
            <a:avLst/>
          </a:prstGeom>
          <a:solidFill>
            <a:srgbClr val="F40000"/>
          </a:solidFill>
          <a:ln w="9525">
            <a:solidFill>
              <a:schemeClr val="tx1"/>
            </a:solidFill>
            <a:miter lim="800000"/>
            <a:headEnd/>
            <a:tailEnd/>
          </a:ln>
          <a:effectLst/>
        </p:spPr>
        <p:txBody>
          <a:bodyPr wrap="none" anchor="ctr"/>
          <a:lstStyle/>
          <a:p>
            <a:pPr algn="ctr"/>
            <a:r>
              <a:rPr lang="en-US" sz="1400" b="1">
                <a:latin typeface="Arial" charset="0"/>
              </a:rPr>
              <a:t>He</a:t>
            </a:r>
            <a:endParaRPr lang="en-US" sz="1000">
              <a:latin typeface="Arial" charset="0"/>
            </a:endParaRPr>
          </a:p>
          <a:p>
            <a:pPr algn="ctr"/>
            <a:endParaRPr lang="en-US" sz="1000">
              <a:latin typeface="Arial" charset="0"/>
            </a:endParaRPr>
          </a:p>
          <a:p>
            <a:pPr algn="ctr"/>
            <a:r>
              <a:rPr lang="en-US" sz="1000">
                <a:latin typeface="Arial" charset="0"/>
              </a:rPr>
              <a:t>1s</a:t>
            </a:r>
            <a:r>
              <a:rPr lang="en-US" sz="1000" baseline="30000">
                <a:latin typeface="Arial" charset="0"/>
              </a:rPr>
              <a:t>2</a:t>
            </a:r>
          </a:p>
        </p:txBody>
      </p:sp>
      <p:sp>
        <p:nvSpPr>
          <p:cNvPr id="280717" name="Rectangle 141"/>
          <p:cNvSpPr>
            <a:spLocks noChangeArrowheads="1"/>
          </p:cNvSpPr>
          <p:nvPr/>
        </p:nvSpPr>
        <p:spPr bwMode="auto">
          <a:xfrm>
            <a:off x="6248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r>
              <a:rPr lang="en-US" sz="1000">
                <a:latin typeface="Arial" charset="0"/>
              </a:rPr>
              <a:t>2p</a:t>
            </a:r>
            <a:r>
              <a:rPr lang="en-US" sz="1000" baseline="30000">
                <a:latin typeface="Arial" charset="0"/>
              </a:rPr>
              <a:t>2</a:t>
            </a:r>
          </a:p>
        </p:txBody>
      </p:sp>
      <p:sp>
        <p:nvSpPr>
          <p:cNvPr id="280718" name="Rectangle 142"/>
          <p:cNvSpPr>
            <a:spLocks noChangeArrowheads="1"/>
          </p:cNvSpPr>
          <p:nvPr/>
        </p:nvSpPr>
        <p:spPr bwMode="auto">
          <a:xfrm>
            <a:off x="6629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r>
              <a:rPr lang="en-US" sz="1000">
                <a:latin typeface="Arial" charset="0"/>
              </a:rPr>
              <a:t>2p</a:t>
            </a:r>
            <a:r>
              <a:rPr lang="en-US" sz="1000" baseline="30000">
                <a:latin typeface="Arial" charset="0"/>
              </a:rPr>
              <a:t>3</a:t>
            </a:r>
          </a:p>
        </p:txBody>
      </p:sp>
      <p:sp>
        <p:nvSpPr>
          <p:cNvPr id="280719" name="Rectangle 143"/>
          <p:cNvSpPr>
            <a:spLocks noChangeArrowheads="1"/>
          </p:cNvSpPr>
          <p:nvPr/>
        </p:nvSpPr>
        <p:spPr bwMode="auto">
          <a:xfrm>
            <a:off x="7010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r>
              <a:rPr lang="en-US" sz="1000">
                <a:latin typeface="Arial" charset="0"/>
              </a:rPr>
              <a:t>2p</a:t>
            </a:r>
            <a:r>
              <a:rPr lang="en-US" sz="1000" baseline="30000">
                <a:latin typeface="Arial" charset="0"/>
              </a:rPr>
              <a:t>4</a:t>
            </a:r>
          </a:p>
        </p:txBody>
      </p:sp>
      <p:sp>
        <p:nvSpPr>
          <p:cNvPr id="280720" name="Rectangle 144"/>
          <p:cNvSpPr>
            <a:spLocks noChangeArrowheads="1"/>
          </p:cNvSpPr>
          <p:nvPr/>
        </p:nvSpPr>
        <p:spPr bwMode="auto">
          <a:xfrm>
            <a:off x="7391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r>
              <a:rPr lang="en-US" sz="1000">
                <a:latin typeface="Arial" charset="0"/>
              </a:rPr>
              <a:t>2p</a:t>
            </a:r>
            <a:r>
              <a:rPr lang="en-US" sz="1000" baseline="30000">
                <a:latin typeface="Arial" charset="0"/>
              </a:rPr>
              <a:t>5</a:t>
            </a:r>
          </a:p>
        </p:txBody>
      </p:sp>
      <p:sp>
        <p:nvSpPr>
          <p:cNvPr id="280721" name="Rectangle 145"/>
          <p:cNvSpPr>
            <a:spLocks noChangeArrowheads="1"/>
          </p:cNvSpPr>
          <p:nvPr/>
        </p:nvSpPr>
        <p:spPr bwMode="auto">
          <a:xfrm>
            <a:off x="7772400" y="1981200"/>
            <a:ext cx="381000" cy="533400"/>
          </a:xfrm>
          <a:prstGeom prst="rect">
            <a:avLst/>
          </a:prstGeom>
          <a:solidFill>
            <a:srgbClr val="F40000"/>
          </a:solidFill>
          <a:ln w="9525">
            <a:solidFill>
              <a:schemeClr val="tx1"/>
            </a:solidFill>
            <a:miter lim="800000"/>
            <a:headEnd/>
            <a:tailEnd/>
          </a:ln>
          <a:effectLst/>
        </p:spPr>
        <p:txBody>
          <a:bodyPr wrap="none" anchor="ctr"/>
          <a:lstStyle/>
          <a:p>
            <a:pPr algn="ctr"/>
            <a:r>
              <a:rPr lang="en-US" sz="1400" b="1">
                <a:latin typeface="Arial" charset="0"/>
              </a:rPr>
              <a:t>Ne</a:t>
            </a:r>
            <a:endParaRPr lang="en-US" sz="1000">
              <a:latin typeface="Arial" charset="0"/>
            </a:endParaRPr>
          </a:p>
          <a:p>
            <a:pPr algn="ctr"/>
            <a:endParaRPr lang="en-US" sz="1000">
              <a:latin typeface="Arial" charset="0"/>
            </a:endParaRPr>
          </a:p>
          <a:p>
            <a:pPr algn="ctr"/>
            <a:r>
              <a:rPr lang="en-US" sz="1000">
                <a:latin typeface="Arial" charset="0"/>
              </a:rPr>
              <a:t>2p</a:t>
            </a:r>
            <a:r>
              <a:rPr lang="en-US" sz="1000" baseline="30000">
                <a:latin typeface="Arial" charset="0"/>
              </a:rPr>
              <a:t>6</a:t>
            </a:r>
          </a:p>
        </p:txBody>
      </p:sp>
      <p:sp>
        <p:nvSpPr>
          <p:cNvPr id="280722" name="Rectangle 146"/>
          <p:cNvSpPr>
            <a:spLocks noChangeArrowheads="1"/>
          </p:cNvSpPr>
          <p:nvPr/>
        </p:nvSpPr>
        <p:spPr bwMode="auto">
          <a:xfrm>
            <a:off x="1295400" y="25146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r>
              <a:rPr lang="en-US" sz="1000">
                <a:latin typeface="Arial" charset="0"/>
              </a:rPr>
              <a:t>3s</a:t>
            </a:r>
            <a:r>
              <a:rPr lang="en-US" sz="1000" baseline="30000">
                <a:latin typeface="Arial" charset="0"/>
              </a:rPr>
              <a:t>1</a:t>
            </a:r>
          </a:p>
        </p:txBody>
      </p:sp>
      <p:sp>
        <p:nvSpPr>
          <p:cNvPr id="280723" name="Rectangle 147"/>
          <p:cNvSpPr>
            <a:spLocks noChangeArrowheads="1"/>
          </p:cNvSpPr>
          <p:nvPr/>
        </p:nvSpPr>
        <p:spPr bwMode="auto">
          <a:xfrm>
            <a:off x="5867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r>
              <a:rPr lang="en-US" sz="1000">
                <a:latin typeface="Arial" charset="0"/>
              </a:rPr>
              <a:t>2p</a:t>
            </a:r>
            <a:r>
              <a:rPr lang="en-US" sz="1000" baseline="30000">
                <a:latin typeface="Arial" charset="0"/>
              </a:rPr>
              <a:t>1</a:t>
            </a:r>
          </a:p>
        </p:txBody>
      </p:sp>
      <p:sp>
        <p:nvSpPr>
          <p:cNvPr id="280724" name="Rectangle 148"/>
          <p:cNvSpPr>
            <a:spLocks noChangeArrowheads="1"/>
          </p:cNvSpPr>
          <p:nvPr/>
        </p:nvSpPr>
        <p:spPr bwMode="auto">
          <a:xfrm>
            <a:off x="1676400" y="1981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Be</a:t>
            </a:r>
            <a:endParaRPr lang="en-US" sz="1000">
              <a:latin typeface="Arial" charset="0"/>
            </a:endParaRPr>
          </a:p>
          <a:p>
            <a:pPr algn="ctr"/>
            <a:endParaRPr lang="en-US" sz="1000">
              <a:latin typeface="Arial" charset="0"/>
            </a:endParaRPr>
          </a:p>
          <a:p>
            <a:pPr algn="ctr"/>
            <a:r>
              <a:rPr lang="en-US" sz="1000">
                <a:latin typeface="Arial" charset="0"/>
              </a:rPr>
              <a:t>2s</a:t>
            </a:r>
            <a:r>
              <a:rPr lang="en-US" sz="1000" baseline="30000">
                <a:latin typeface="Arial" charset="0"/>
              </a:rPr>
              <a:t>2</a:t>
            </a:r>
          </a:p>
        </p:txBody>
      </p:sp>
      <p:sp>
        <p:nvSpPr>
          <p:cNvPr id="280725" name="Rectangle 149"/>
          <p:cNvSpPr>
            <a:spLocks noChangeArrowheads="1"/>
          </p:cNvSpPr>
          <p:nvPr/>
        </p:nvSpPr>
        <p:spPr bwMode="auto">
          <a:xfrm>
            <a:off x="1295400" y="1447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r>
              <a:rPr lang="en-US" sz="1000">
                <a:latin typeface="Arial" charset="0"/>
              </a:rPr>
              <a:t>1s</a:t>
            </a:r>
            <a:r>
              <a:rPr lang="en-US" sz="1000" baseline="30000">
                <a:latin typeface="Arial" charset="0"/>
              </a:rPr>
              <a:t>1</a:t>
            </a:r>
          </a:p>
        </p:txBody>
      </p:sp>
      <p:sp>
        <p:nvSpPr>
          <p:cNvPr id="280726" name="Rectangle 150"/>
          <p:cNvSpPr>
            <a:spLocks noChangeArrowheads="1"/>
          </p:cNvSpPr>
          <p:nvPr/>
        </p:nvSpPr>
        <p:spPr bwMode="auto">
          <a:xfrm>
            <a:off x="5867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r>
              <a:rPr lang="en-US" sz="1000">
                <a:latin typeface="Arial" charset="0"/>
              </a:rPr>
              <a:t>3p</a:t>
            </a:r>
            <a:r>
              <a:rPr lang="en-US" sz="1000" baseline="30000">
                <a:latin typeface="Arial" charset="0"/>
              </a:rPr>
              <a:t>1</a:t>
            </a:r>
          </a:p>
        </p:txBody>
      </p:sp>
      <p:sp>
        <p:nvSpPr>
          <p:cNvPr id="280727" name="Rectangle 151"/>
          <p:cNvSpPr>
            <a:spLocks noChangeArrowheads="1"/>
          </p:cNvSpPr>
          <p:nvPr/>
        </p:nvSpPr>
        <p:spPr bwMode="auto">
          <a:xfrm>
            <a:off x="6248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r>
              <a:rPr lang="en-US" sz="1000">
                <a:latin typeface="Arial" charset="0"/>
              </a:rPr>
              <a:t>3p</a:t>
            </a:r>
            <a:r>
              <a:rPr lang="en-US" sz="1000" baseline="30000">
                <a:latin typeface="Arial" charset="0"/>
              </a:rPr>
              <a:t>2</a:t>
            </a:r>
          </a:p>
        </p:txBody>
      </p:sp>
      <p:sp>
        <p:nvSpPr>
          <p:cNvPr id="280728" name="Rectangle 152"/>
          <p:cNvSpPr>
            <a:spLocks noChangeArrowheads="1"/>
          </p:cNvSpPr>
          <p:nvPr/>
        </p:nvSpPr>
        <p:spPr bwMode="auto">
          <a:xfrm>
            <a:off x="6629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r>
              <a:rPr lang="en-US" sz="1000">
                <a:latin typeface="Arial" charset="0"/>
              </a:rPr>
              <a:t>3p</a:t>
            </a:r>
            <a:r>
              <a:rPr lang="en-US" sz="1000" baseline="30000">
                <a:latin typeface="Arial" charset="0"/>
              </a:rPr>
              <a:t>3</a:t>
            </a:r>
          </a:p>
        </p:txBody>
      </p:sp>
      <p:sp>
        <p:nvSpPr>
          <p:cNvPr id="280729" name="Rectangle 153"/>
          <p:cNvSpPr>
            <a:spLocks noChangeArrowheads="1"/>
          </p:cNvSpPr>
          <p:nvPr/>
        </p:nvSpPr>
        <p:spPr bwMode="auto">
          <a:xfrm>
            <a:off x="7010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r>
              <a:rPr lang="en-US" sz="1000">
                <a:latin typeface="Arial" charset="0"/>
              </a:rPr>
              <a:t>3p</a:t>
            </a:r>
            <a:r>
              <a:rPr lang="en-US" sz="1000" baseline="30000">
                <a:latin typeface="Arial" charset="0"/>
              </a:rPr>
              <a:t>4</a:t>
            </a:r>
          </a:p>
        </p:txBody>
      </p:sp>
      <p:sp>
        <p:nvSpPr>
          <p:cNvPr id="280730" name="Rectangle 154"/>
          <p:cNvSpPr>
            <a:spLocks noChangeArrowheads="1"/>
          </p:cNvSpPr>
          <p:nvPr/>
        </p:nvSpPr>
        <p:spPr bwMode="auto">
          <a:xfrm>
            <a:off x="7391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r>
              <a:rPr lang="en-US" sz="1000">
                <a:latin typeface="Arial" charset="0"/>
              </a:rPr>
              <a:t>3p</a:t>
            </a:r>
            <a:r>
              <a:rPr lang="en-US" sz="1000" baseline="30000">
                <a:latin typeface="Arial" charset="0"/>
              </a:rPr>
              <a:t>5</a:t>
            </a:r>
          </a:p>
        </p:txBody>
      </p:sp>
      <p:sp>
        <p:nvSpPr>
          <p:cNvPr id="280731" name="Rectangle 155"/>
          <p:cNvSpPr>
            <a:spLocks noChangeArrowheads="1"/>
          </p:cNvSpPr>
          <p:nvPr/>
        </p:nvSpPr>
        <p:spPr bwMode="auto">
          <a:xfrm>
            <a:off x="7772400" y="2514600"/>
            <a:ext cx="381000" cy="533400"/>
          </a:xfrm>
          <a:prstGeom prst="rect">
            <a:avLst/>
          </a:prstGeom>
          <a:solidFill>
            <a:srgbClr val="F40000"/>
          </a:solidFill>
          <a:ln w="9525">
            <a:solidFill>
              <a:schemeClr val="tx1"/>
            </a:solidFill>
            <a:miter lim="800000"/>
            <a:headEnd/>
            <a:tailEnd/>
          </a:ln>
          <a:effectLst/>
        </p:spPr>
        <p:txBody>
          <a:bodyPr wrap="none" anchor="ctr"/>
          <a:lstStyle/>
          <a:p>
            <a:pPr algn="ctr"/>
            <a:r>
              <a:rPr lang="en-US" sz="1400" b="1">
                <a:latin typeface="Arial" charset="0"/>
              </a:rPr>
              <a:t>Ar</a:t>
            </a:r>
            <a:endParaRPr lang="en-US" sz="1000">
              <a:latin typeface="Arial" charset="0"/>
            </a:endParaRPr>
          </a:p>
          <a:p>
            <a:pPr algn="ctr"/>
            <a:endParaRPr lang="en-US" sz="1000">
              <a:latin typeface="Arial" charset="0"/>
            </a:endParaRPr>
          </a:p>
          <a:p>
            <a:pPr algn="ctr"/>
            <a:r>
              <a:rPr lang="en-US" sz="1000">
                <a:latin typeface="Arial" charset="0"/>
              </a:rPr>
              <a:t>3p</a:t>
            </a:r>
            <a:r>
              <a:rPr lang="en-US" sz="1000" baseline="30000">
                <a:latin typeface="Arial" charset="0"/>
              </a:rPr>
              <a:t>6</a:t>
            </a:r>
          </a:p>
        </p:txBody>
      </p:sp>
      <p:sp>
        <p:nvSpPr>
          <p:cNvPr id="280732" name="Rectangle 156"/>
          <p:cNvSpPr>
            <a:spLocks noChangeArrowheads="1"/>
          </p:cNvSpPr>
          <p:nvPr/>
        </p:nvSpPr>
        <p:spPr bwMode="auto">
          <a:xfrm>
            <a:off x="1295400" y="3048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a:latin typeface="Arial" charset="0"/>
            </a:endParaRPr>
          </a:p>
          <a:p>
            <a:pPr algn="ctr"/>
            <a:r>
              <a:rPr lang="en-US" sz="1000">
                <a:latin typeface="Arial" charset="0"/>
              </a:rPr>
              <a:t>4s</a:t>
            </a:r>
            <a:r>
              <a:rPr lang="en-US" sz="1000" baseline="30000">
                <a:latin typeface="Arial" charset="0"/>
              </a:rPr>
              <a:t>1</a:t>
            </a:r>
          </a:p>
        </p:txBody>
      </p:sp>
      <p:sp>
        <p:nvSpPr>
          <p:cNvPr id="280733" name="Rectangle 157"/>
          <p:cNvSpPr>
            <a:spLocks noChangeArrowheads="1"/>
          </p:cNvSpPr>
          <p:nvPr/>
        </p:nvSpPr>
        <p:spPr bwMode="auto">
          <a:xfrm>
            <a:off x="1676400" y="30480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r>
              <a:rPr lang="en-US" sz="1000">
                <a:latin typeface="Arial" charset="0"/>
              </a:rPr>
              <a:t>4s</a:t>
            </a:r>
            <a:r>
              <a:rPr lang="en-US" sz="1000" baseline="30000">
                <a:latin typeface="Arial" charset="0"/>
              </a:rPr>
              <a:t>2</a:t>
            </a:r>
          </a:p>
        </p:txBody>
      </p:sp>
      <p:sp>
        <p:nvSpPr>
          <p:cNvPr id="280734" name="Rectangle 158"/>
          <p:cNvSpPr>
            <a:spLocks noChangeArrowheads="1"/>
          </p:cNvSpPr>
          <p:nvPr/>
        </p:nvSpPr>
        <p:spPr bwMode="auto">
          <a:xfrm>
            <a:off x="2057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r>
              <a:rPr lang="en-US" sz="1000">
                <a:latin typeface="Arial" charset="0"/>
              </a:rPr>
              <a:t>3d</a:t>
            </a:r>
            <a:r>
              <a:rPr lang="en-US" sz="1000" baseline="30000">
                <a:latin typeface="Arial" charset="0"/>
              </a:rPr>
              <a:t>1</a:t>
            </a:r>
          </a:p>
        </p:txBody>
      </p:sp>
      <p:sp>
        <p:nvSpPr>
          <p:cNvPr id="280735" name="Rectangle 159"/>
          <p:cNvSpPr>
            <a:spLocks noChangeArrowheads="1"/>
          </p:cNvSpPr>
          <p:nvPr/>
        </p:nvSpPr>
        <p:spPr bwMode="auto">
          <a:xfrm>
            <a:off x="2438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r>
              <a:rPr lang="en-US" sz="1000">
                <a:latin typeface="Arial" charset="0"/>
              </a:rPr>
              <a:t>3d</a:t>
            </a:r>
            <a:r>
              <a:rPr lang="en-US" sz="1000" baseline="30000">
                <a:latin typeface="Arial" charset="0"/>
              </a:rPr>
              <a:t>2</a:t>
            </a:r>
          </a:p>
        </p:txBody>
      </p:sp>
      <p:sp>
        <p:nvSpPr>
          <p:cNvPr id="280736" name="Rectangle 160"/>
          <p:cNvSpPr>
            <a:spLocks noChangeArrowheads="1"/>
          </p:cNvSpPr>
          <p:nvPr/>
        </p:nvSpPr>
        <p:spPr bwMode="auto">
          <a:xfrm>
            <a:off x="2819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r>
              <a:rPr lang="en-US" sz="1000">
                <a:latin typeface="Arial" charset="0"/>
              </a:rPr>
              <a:t>3d</a:t>
            </a:r>
            <a:r>
              <a:rPr lang="en-US" sz="1000" baseline="30000">
                <a:latin typeface="Arial" charset="0"/>
              </a:rPr>
              <a:t>3</a:t>
            </a:r>
          </a:p>
        </p:txBody>
      </p:sp>
      <p:sp>
        <p:nvSpPr>
          <p:cNvPr id="280737" name="Rectangle 161"/>
          <p:cNvSpPr>
            <a:spLocks noChangeArrowheads="1"/>
          </p:cNvSpPr>
          <p:nvPr/>
        </p:nvSpPr>
        <p:spPr bwMode="auto">
          <a:xfrm>
            <a:off x="3200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r>
              <a:rPr lang="en-US" sz="1000">
                <a:latin typeface="Arial" charset="0"/>
              </a:rPr>
              <a:t>3d</a:t>
            </a:r>
            <a:r>
              <a:rPr lang="en-US" sz="1000" baseline="30000">
                <a:latin typeface="Arial" charset="0"/>
              </a:rPr>
              <a:t>5</a:t>
            </a:r>
          </a:p>
        </p:txBody>
      </p:sp>
      <p:sp>
        <p:nvSpPr>
          <p:cNvPr id="280738" name="Rectangle 162"/>
          <p:cNvSpPr>
            <a:spLocks noChangeArrowheads="1"/>
          </p:cNvSpPr>
          <p:nvPr/>
        </p:nvSpPr>
        <p:spPr bwMode="auto">
          <a:xfrm>
            <a:off x="3581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r>
              <a:rPr lang="en-US" sz="1000">
                <a:latin typeface="Arial" charset="0"/>
              </a:rPr>
              <a:t>3d</a:t>
            </a:r>
            <a:r>
              <a:rPr lang="en-US" sz="1000" baseline="30000">
                <a:latin typeface="Arial" charset="0"/>
              </a:rPr>
              <a:t>5</a:t>
            </a:r>
          </a:p>
        </p:txBody>
      </p:sp>
      <p:sp>
        <p:nvSpPr>
          <p:cNvPr id="280739" name="Rectangle 163"/>
          <p:cNvSpPr>
            <a:spLocks noChangeArrowheads="1"/>
          </p:cNvSpPr>
          <p:nvPr/>
        </p:nvSpPr>
        <p:spPr bwMode="auto">
          <a:xfrm>
            <a:off x="3962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Fe</a:t>
            </a:r>
            <a:endParaRPr lang="en-US" sz="1000">
              <a:latin typeface="Arial" charset="0"/>
            </a:endParaRPr>
          </a:p>
          <a:p>
            <a:pPr algn="ctr"/>
            <a:endParaRPr lang="en-US" sz="1000">
              <a:latin typeface="Arial" charset="0"/>
            </a:endParaRPr>
          </a:p>
          <a:p>
            <a:pPr algn="ctr"/>
            <a:r>
              <a:rPr lang="en-US" sz="1000">
                <a:latin typeface="Arial" charset="0"/>
              </a:rPr>
              <a:t>3d</a:t>
            </a:r>
            <a:r>
              <a:rPr lang="en-US" sz="1000" baseline="30000">
                <a:latin typeface="Arial" charset="0"/>
              </a:rPr>
              <a:t>6</a:t>
            </a:r>
          </a:p>
        </p:txBody>
      </p:sp>
      <p:sp>
        <p:nvSpPr>
          <p:cNvPr id="280740" name="Rectangle 164"/>
          <p:cNvSpPr>
            <a:spLocks noChangeArrowheads="1"/>
          </p:cNvSpPr>
          <p:nvPr/>
        </p:nvSpPr>
        <p:spPr bwMode="auto">
          <a:xfrm>
            <a:off x="4343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r>
              <a:rPr lang="en-US" sz="1000">
                <a:latin typeface="Arial" charset="0"/>
              </a:rPr>
              <a:t>3d</a:t>
            </a:r>
            <a:r>
              <a:rPr lang="en-US" sz="1000" baseline="30000">
                <a:latin typeface="Arial" charset="0"/>
              </a:rPr>
              <a:t>7</a:t>
            </a:r>
          </a:p>
        </p:txBody>
      </p:sp>
      <p:sp>
        <p:nvSpPr>
          <p:cNvPr id="280741" name="Rectangle 165"/>
          <p:cNvSpPr>
            <a:spLocks noChangeArrowheads="1"/>
          </p:cNvSpPr>
          <p:nvPr/>
        </p:nvSpPr>
        <p:spPr bwMode="auto">
          <a:xfrm>
            <a:off x="4724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r>
              <a:rPr lang="en-US" sz="1000">
                <a:latin typeface="Arial" charset="0"/>
              </a:rPr>
              <a:t>3d</a:t>
            </a:r>
            <a:r>
              <a:rPr lang="en-US" sz="1000" baseline="30000">
                <a:latin typeface="Arial" charset="0"/>
              </a:rPr>
              <a:t>8</a:t>
            </a:r>
          </a:p>
        </p:txBody>
      </p:sp>
      <p:sp>
        <p:nvSpPr>
          <p:cNvPr id="280742" name="Rectangle 166"/>
          <p:cNvSpPr>
            <a:spLocks noChangeArrowheads="1"/>
          </p:cNvSpPr>
          <p:nvPr/>
        </p:nvSpPr>
        <p:spPr bwMode="auto">
          <a:xfrm>
            <a:off x="5105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r>
              <a:rPr lang="en-US" sz="1000">
                <a:latin typeface="Arial" charset="0"/>
              </a:rPr>
              <a:t>3d</a:t>
            </a:r>
            <a:r>
              <a:rPr lang="en-US" sz="1000" baseline="30000">
                <a:latin typeface="Arial" charset="0"/>
              </a:rPr>
              <a:t>10</a:t>
            </a:r>
          </a:p>
        </p:txBody>
      </p:sp>
      <p:sp>
        <p:nvSpPr>
          <p:cNvPr id="280743" name="Rectangle 167"/>
          <p:cNvSpPr>
            <a:spLocks noChangeArrowheads="1"/>
          </p:cNvSpPr>
          <p:nvPr/>
        </p:nvSpPr>
        <p:spPr bwMode="auto">
          <a:xfrm>
            <a:off x="5486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r>
              <a:rPr lang="en-US" sz="1000">
                <a:latin typeface="Arial" charset="0"/>
              </a:rPr>
              <a:t>3d</a:t>
            </a:r>
            <a:r>
              <a:rPr lang="en-US" sz="1000" baseline="30000">
                <a:latin typeface="Arial" charset="0"/>
              </a:rPr>
              <a:t>10</a:t>
            </a:r>
          </a:p>
        </p:txBody>
      </p:sp>
      <p:sp>
        <p:nvSpPr>
          <p:cNvPr id="280744" name="Rectangle 168"/>
          <p:cNvSpPr>
            <a:spLocks noChangeArrowheads="1"/>
          </p:cNvSpPr>
          <p:nvPr/>
        </p:nvSpPr>
        <p:spPr bwMode="auto">
          <a:xfrm>
            <a:off x="5867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r>
              <a:rPr lang="en-US" sz="1000">
                <a:latin typeface="Arial" charset="0"/>
              </a:rPr>
              <a:t>4p</a:t>
            </a:r>
            <a:r>
              <a:rPr lang="en-US" sz="1000" baseline="30000">
                <a:latin typeface="Arial" charset="0"/>
              </a:rPr>
              <a:t>1</a:t>
            </a:r>
          </a:p>
        </p:txBody>
      </p:sp>
      <p:sp>
        <p:nvSpPr>
          <p:cNvPr id="280745" name="Rectangle 169"/>
          <p:cNvSpPr>
            <a:spLocks noChangeArrowheads="1"/>
          </p:cNvSpPr>
          <p:nvPr/>
        </p:nvSpPr>
        <p:spPr bwMode="auto">
          <a:xfrm>
            <a:off x="6248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r>
              <a:rPr lang="en-US" sz="1000">
                <a:latin typeface="Arial" charset="0"/>
              </a:rPr>
              <a:t>4p</a:t>
            </a:r>
            <a:r>
              <a:rPr lang="en-US" sz="1000" baseline="30000">
                <a:latin typeface="Arial" charset="0"/>
              </a:rPr>
              <a:t>2</a:t>
            </a:r>
          </a:p>
        </p:txBody>
      </p:sp>
      <p:sp>
        <p:nvSpPr>
          <p:cNvPr id="280746" name="Rectangle 170"/>
          <p:cNvSpPr>
            <a:spLocks noChangeArrowheads="1"/>
          </p:cNvSpPr>
          <p:nvPr/>
        </p:nvSpPr>
        <p:spPr bwMode="auto">
          <a:xfrm>
            <a:off x="6629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r>
              <a:rPr lang="en-US" sz="1000">
                <a:latin typeface="Arial" charset="0"/>
              </a:rPr>
              <a:t>4p</a:t>
            </a:r>
            <a:r>
              <a:rPr lang="en-US" sz="1000" baseline="30000">
                <a:latin typeface="Arial" charset="0"/>
              </a:rPr>
              <a:t>3</a:t>
            </a:r>
          </a:p>
        </p:txBody>
      </p:sp>
      <p:sp>
        <p:nvSpPr>
          <p:cNvPr id="280747" name="Rectangle 171"/>
          <p:cNvSpPr>
            <a:spLocks noChangeArrowheads="1"/>
          </p:cNvSpPr>
          <p:nvPr/>
        </p:nvSpPr>
        <p:spPr bwMode="auto">
          <a:xfrm>
            <a:off x="7010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r>
              <a:rPr lang="en-US" sz="1000">
                <a:latin typeface="Arial" charset="0"/>
              </a:rPr>
              <a:t>4p</a:t>
            </a:r>
            <a:r>
              <a:rPr lang="en-US" sz="1000" baseline="30000">
                <a:latin typeface="Arial" charset="0"/>
              </a:rPr>
              <a:t>4</a:t>
            </a:r>
          </a:p>
        </p:txBody>
      </p:sp>
      <p:sp>
        <p:nvSpPr>
          <p:cNvPr id="280748" name="Rectangle 172"/>
          <p:cNvSpPr>
            <a:spLocks noChangeArrowheads="1"/>
          </p:cNvSpPr>
          <p:nvPr/>
        </p:nvSpPr>
        <p:spPr bwMode="auto">
          <a:xfrm>
            <a:off x="7391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r>
              <a:rPr lang="en-US" sz="1000">
                <a:latin typeface="Arial" charset="0"/>
              </a:rPr>
              <a:t>4p</a:t>
            </a:r>
            <a:r>
              <a:rPr lang="en-US" sz="1000" baseline="30000">
                <a:latin typeface="Arial" charset="0"/>
              </a:rPr>
              <a:t>5</a:t>
            </a:r>
          </a:p>
        </p:txBody>
      </p:sp>
      <p:sp>
        <p:nvSpPr>
          <p:cNvPr id="280749" name="Rectangle 173"/>
          <p:cNvSpPr>
            <a:spLocks noChangeArrowheads="1"/>
          </p:cNvSpPr>
          <p:nvPr/>
        </p:nvSpPr>
        <p:spPr bwMode="auto">
          <a:xfrm>
            <a:off x="7772400" y="3048000"/>
            <a:ext cx="381000" cy="533400"/>
          </a:xfrm>
          <a:prstGeom prst="rect">
            <a:avLst/>
          </a:prstGeom>
          <a:solidFill>
            <a:srgbClr val="F40000"/>
          </a:solidFill>
          <a:ln w="9525">
            <a:solidFill>
              <a:schemeClr val="tx1"/>
            </a:solidFill>
            <a:miter lim="800000"/>
            <a:headEnd/>
            <a:tailEnd/>
          </a:ln>
          <a:effectLst/>
        </p:spPr>
        <p:txBody>
          <a:bodyPr wrap="none" anchor="ctr"/>
          <a:lstStyle/>
          <a:p>
            <a:pPr algn="ctr"/>
            <a:r>
              <a:rPr lang="en-US" sz="1400" b="1">
                <a:latin typeface="Arial" charset="0"/>
              </a:rPr>
              <a:t>Kr</a:t>
            </a:r>
            <a:endParaRPr lang="en-US" sz="1000">
              <a:latin typeface="Arial" charset="0"/>
            </a:endParaRPr>
          </a:p>
          <a:p>
            <a:pPr algn="ctr"/>
            <a:endParaRPr lang="en-US" sz="1000">
              <a:latin typeface="Arial" charset="0"/>
            </a:endParaRPr>
          </a:p>
          <a:p>
            <a:pPr algn="ctr"/>
            <a:r>
              <a:rPr lang="en-US" sz="1000">
                <a:latin typeface="Arial" charset="0"/>
              </a:rPr>
              <a:t>4p</a:t>
            </a:r>
            <a:r>
              <a:rPr lang="en-US" sz="1000" baseline="30000">
                <a:latin typeface="Arial" charset="0"/>
              </a:rPr>
              <a:t>6</a:t>
            </a:r>
          </a:p>
        </p:txBody>
      </p:sp>
      <p:sp>
        <p:nvSpPr>
          <p:cNvPr id="280750" name="Rectangle 174"/>
          <p:cNvSpPr>
            <a:spLocks noChangeArrowheads="1"/>
          </p:cNvSpPr>
          <p:nvPr/>
        </p:nvSpPr>
        <p:spPr bwMode="auto">
          <a:xfrm>
            <a:off x="1295400" y="35814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r>
              <a:rPr lang="en-US" sz="1000">
                <a:latin typeface="Arial" charset="0"/>
              </a:rPr>
              <a:t>5s</a:t>
            </a:r>
            <a:r>
              <a:rPr lang="en-US" sz="1000" baseline="30000">
                <a:latin typeface="Arial" charset="0"/>
              </a:rPr>
              <a:t>1</a:t>
            </a:r>
          </a:p>
        </p:txBody>
      </p:sp>
      <p:sp>
        <p:nvSpPr>
          <p:cNvPr id="280751" name="Rectangle 175"/>
          <p:cNvSpPr>
            <a:spLocks noChangeArrowheads="1"/>
          </p:cNvSpPr>
          <p:nvPr/>
        </p:nvSpPr>
        <p:spPr bwMode="auto">
          <a:xfrm>
            <a:off x="1676400" y="35814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r>
              <a:rPr lang="en-US" sz="1000">
                <a:latin typeface="Arial" charset="0"/>
              </a:rPr>
              <a:t>5s</a:t>
            </a:r>
            <a:r>
              <a:rPr lang="en-US" sz="1000" baseline="30000">
                <a:latin typeface="Arial" charset="0"/>
              </a:rPr>
              <a:t>2</a:t>
            </a:r>
          </a:p>
        </p:txBody>
      </p:sp>
      <p:sp>
        <p:nvSpPr>
          <p:cNvPr id="280752" name="Rectangle 176"/>
          <p:cNvSpPr>
            <a:spLocks noChangeArrowheads="1"/>
          </p:cNvSpPr>
          <p:nvPr/>
        </p:nvSpPr>
        <p:spPr bwMode="auto">
          <a:xfrm>
            <a:off x="2057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r>
              <a:rPr lang="en-US" sz="1000">
                <a:latin typeface="Arial" charset="0"/>
              </a:rPr>
              <a:t>4d</a:t>
            </a:r>
            <a:r>
              <a:rPr lang="en-US" sz="1000" baseline="30000">
                <a:latin typeface="Arial" charset="0"/>
              </a:rPr>
              <a:t>1</a:t>
            </a:r>
          </a:p>
        </p:txBody>
      </p:sp>
      <p:sp>
        <p:nvSpPr>
          <p:cNvPr id="280753" name="Rectangle 177"/>
          <p:cNvSpPr>
            <a:spLocks noChangeArrowheads="1"/>
          </p:cNvSpPr>
          <p:nvPr/>
        </p:nvSpPr>
        <p:spPr bwMode="auto">
          <a:xfrm>
            <a:off x="2438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r>
              <a:rPr lang="en-US" sz="1000">
                <a:latin typeface="Arial" charset="0"/>
              </a:rPr>
              <a:t>4d</a:t>
            </a:r>
            <a:r>
              <a:rPr lang="en-US" sz="1000" baseline="30000">
                <a:latin typeface="Arial" charset="0"/>
              </a:rPr>
              <a:t>2</a:t>
            </a:r>
          </a:p>
        </p:txBody>
      </p:sp>
      <p:sp>
        <p:nvSpPr>
          <p:cNvPr id="280754" name="Rectangle 178"/>
          <p:cNvSpPr>
            <a:spLocks noChangeArrowheads="1"/>
          </p:cNvSpPr>
          <p:nvPr/>
        </p:nvSpPr>
        <p:spPr bwMode="auto">
          <a:xfrm>
            <a:off x="2819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r>
              <a:rPr lang="en-US" sz="1000">
                <a:latin typeface="Arial" charset="0"/>
              </a:rPr>
              <a:t>4d</a:t>
            </a:r>
            <a:r>
              <a:rPr lang="en-US" sz="1000" baseline="30000">
                <a:latin typeface="Arial" charset="0"/>
              </a:rPr>
              <a:t>4</a:t>
            </a:r>
          </a:p>
        </p:txBody>
      </p:sp>
      <p:sp>
        <p:nvSpPr>
          <p:cNvPr id="280755" name="Rectangle 179"/>
          <p:cNvSpPr>
            <a:spLocks noChangeArrowheads="1"/>
          </p:cNvSpPr>
          <p:nvPr/>
        </p:nvSpPr>
        <p:spPr bwMode="auto">
          <a:xfrm>
            <a:off x="3200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r>
              <a:rPr lang="en-US" sz="1000">
                <a:latin typeface="Arial" charset="0"/>
              </a:rPr>
              <a:t>4d</a:t>
            </a:r>
            <a:r>
              <a:rPr lang="en-US" sz="1000" baseline="30000">
                <a:latin typeface="Arial" charset="0"/>
              </a:rPr>
              <a:t>5</a:t>
            </a:r>
          </a:p>
        </p:txBody>
      </p:sp>
      <p:sp>
        <p:nvSpPr>
          <p:cNvPr id="280756" name="Rectangle 180"/>
          <p:cNvSpPr>
            <a:spLocks noChangeArrowheads="1"/>
          </p:cNvSpPr>
          <p:nvPr/>
        </p:nvSpPr>
        <p:spPr bwMode="auto">
          <a:xfrm>
            <a:off x="3581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r>
              <a:rPr lang="en-US" sz="1000">
                <a:latin typeface="Arial" charset="0"/>
              </a:rPr>
              <a:t>4d</a:t>
            </a:r>
            <a:r>
              <a:rPr lang="en-US" sz="1000" baseline="30000">
                <a:latin typeface="Arial" charset="0"/>
              </a:rPr>
              <a:t>6</a:t>
            </a:r>
          </a:p>
        </p:txBody>
      </p:sp>
      <p:sp>
        <p:nvSpPr>
          <p:cNvPr id="280757" name="Rectangle 181"/>
          <p:cNvSpPr>
            <a:spLocks noChangeArrowheads="1"/>
          </p:cNvSpPr>
          <p:nvPr/>
        </p:nvSpPr>
        <p:spPr bwMode="auto">
          <a:xfrm>
            <a:off x="3962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r>
              <a:rPr lang="en-US" sz="1000">
                <a:latin typeface="Arial" charset="0"/>
              </a:rPr>
              <a:t>4d</a:t>
            </a:r>
            <a:r>
              <a:rPr lang="en-US" sz="1000" baseline="30000">
                <a:latin typeface="Arial" charset="0"/>
              </a:rPr>
              <a:t>7</a:t>
            </a:r>
          </a:p>
        </p:txBody>
      </p:sp>
      <p:sp>
        <p:nvSpPr>
          <p:cNvPr id="280758" name="Rectangle 182"/>
          <p:cNvSpPr>
            <a:spLocks noChangeArrowheads="1"/>
          </p:cNvSpPr>
          <p:nvPr/>
        </p:nvSpPr>
        <p:spPr bwMode="auto">
          <a:xfrm>
            <a:off x="4343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r>
              <a:rPr lang="en-US" sz="1000">
                <a:latin typeface="Arial" charset="0"/>
              </a:rPr>
              <a:t>4d</a:t>
            </a:r>
            <a:r>
              <a:rPr lang="en-US" sz="1000" baseline="30000">
                <a:latin typeface="Arial" charset="0"/>
              </a:rPr>
              <a:t>8</a:t>
            </a:r>
          </a:p>
        </p:txBody>
      </p:sp>
      <p:sp>
        <p:nvSpPr>
          <p:cNvPr id="280759" name="Rectangle 183"/>
          <p:cNvSpPr>
            <a:spLocks noChangeArrowheads="1"/>
          </p:cNvSpPr>
          <p:nvPr/>
        </p:nvSpPr>
        <p:spPr bwMode="auto">
          <a:xfrm>
            <a:off x="4724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r>
              <a:rPr lang="en-US" sz="1000">
                <a:latin typeface="Arial" charset="0"/>
              </a:rPr>
              <a:t>4d</a:t>
            </a:r>
            <a:r>
              <a:rPr lang="en-US" sz="1000" baseline="30000">
                <a:latin typeface="Arial" charset="0"/>
              </a:rPr>
              <a:t>10</a:t>
            </a:r>
          </a:p>
        </p:txBody>
      </p:sp>
      <p:sp>
        <p:nvSpPr>
          <p:cNvPr id="280760" name="Rectangle 184"/>
          <p:cNvSpPr>
            <a:spLocks noChangeArrowheads="1"/>
          </p:cNvSpPr>
          <p:nvPr/>
        </p:nvSpPr>
        <p:spPr bwMode="auto">
          <a:xfrm>
            <a:off x="5105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r>
              <a:rPr lang="en-US" sz="1000">
                <a:latin typeface="Arial" charset="0"/>
              </a:rPr>
              <a:t>4d</a:t>
            </a:r>
            <a:r>
              <a:rPr lang="en-US" sz="1000" baseline="30000">
                <a:latin typeface="Arial" charset="0"/>
              </a:rPr>
              <a:t>10</a:t>
            </a:r>
          </a:p>
        </p:txBody>
      </p:sp>
      <p:sp>
        <p:nvSpPr>
          <p:cNvPr id="280761" name="Rectangle 185"/>
          <p:cNvSpPr>
            <a:spLocks noChangeArrowheads="1"/>
          </p:cNvSpPr>
          <p:nvPr/>
        </p:nvSpPr>
        <p:spPr bwMode="auto">
          <a:xfrm>
            <a:off x="5486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r>
              <a:rPr lang="en-US" sz="1000">
                <a:latin typeface="Arial" charset="0"/>
              </a:rPr>
              <a:t>4p</a:t>
            </a:r>
            <a:r>
              <a:rPr lang="en-US" sz="1000" baseline="30000">
                <a:latin typeface="Arial" charset="0"/>
              </a:rPr>
              <a:t>1</a:t>
            </a:r>
          </a:p>
        </p:txBody>
      </p:sp>
      <p:sp>
        <p:nvSpPr>
          <p:cNvPr id="280762" name="Rectangle 186"/>
          <p:cNvSpPr>
            <a:spLocks noChangeArrowheads="1"/>
          </p:cNvSpPr>
          <p:nvPr/>
        </p:nvSpPr>
        <p:spPr bwMode="auto">
          <a:xfrm>
            <a:off x="5867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r>
              <a:rPr lang="en-US" sz="1000">
                <a:latin typeface="Arial" charset="0"/>
              </a:rPr>
              <a:t>5p</a:t>
            </a:r>
            <a:r>
              <a:rPr lang="en-US" sz="1000" baseline="30000">
                <a:latin typeface="Arial" charset="0"/>
              </a:rPr>
              <a:t>1</a:t>
            </a:r>
          </a:p>
        </p:txBody>
      </p:sp>
      <p:sp>
        <p:nvSpPr>
          <p:cNvPr id="280763" name="Rectangle 187"/>
          <p:cNvSpPr>
            <a:spLocks noChangeArrowheads="1"/>
          </p:cNvSpPr>
          <p:nvPr/>
        </p:nvSpPr>
        <p:spPr bwMode="auto">
          <a:xfrm>
            <a:off x="6248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r>
              <a:rPr lang="en-US" sz="1000">
                <a:latin typeface="Arial" charset="0"/>
              </a:rPr>
              <a:t>5p</a:t>
            </a:r>
            <a:r>
              <a:rPr lang="en-US" sz="1000" baseline="30000">
                <a:latin typeface="Arial" charset="0"/>
              </a:rPr>
              <a:t>2</a:t>
            </a:r>
          </a:p>
        </p:txBody>
      </p:sp>
      <p:sp>
        <p:nvSpPr>
          <p:cNvPr id="280764" name="Rectangle 188"/>
          <p:cNvSpPr>
            <a:spLocks noChangeArrowheads="1"/>
          </p:cNvSpPr>
          <p:nvPr/>
        </p:nvSpPr>
        <p:spPr bwMode="auto">
          <a:xfrm>
            <a:off x="6629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r>
              <a:rPr lang="en-US" sz="1000">
                <a:latin typeface="Arial" charset="0"/>
              </a:rPr>
              <a:t>5p</a:t>
            </a:r>
            <a:r>
              <a:rPr lang="en-US" sz="1000" baseline="30000">
                <a:latin typeface="Arial" charset="0"/>
              </a:rPr>
              <a:t>3</a:t>
            </a:r>
          </a:p>
        </p:txBody>
      </p:sp>
      <p:sp>
        <p:nvSpPr>
          <p:cNvPr id="280765" name="Rectangle 189"/>
          <p:cNvSpPr>
            <a:spLocks noChangeArrowheads="1"/>
          </p:cNvSpPr>
          <p:nvPr/>
        </p:nvSpPr>
        <p:spPr bwMode="auto">
          <a:xfrm>
            <a:off x="7010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r>
              <a:rPr lang="en-US" sz="1000">
                <a:latin typeface="Arial" charset="0"/>
              </a:rPr>
              <a:t>5p</a:t>
            </a:r>
            <a:r>
              <a:rPr lang="en-US" sz="1000" baseline="30000">
                <a:latin typeface="Arial" charset="0"/>
              </a:rPr>
              <a:t>4</a:t>
            </a:r>
          </a:p>
        </p:txBody>
      </p:sp>
      <p:sp>
        <p:nvSpPr>
          <p:cNvPr id="280766" name="Rectangle 190"/>
          <p:cNvSpPr>
            <a:spLocks noChangeArrowheads="1"/>
          </p:cNvSpPr>
          <p:nvPr/>
        </p:nvSpPr>
        <p:spPr bwMode="auto">
          <a:xfrm>
            <a:off x="7391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r>
              <a:rPr lang="en-US" sz="1000">
                <a:latin typeface="Arial" charset="0"/>
              </a:rPr>
              <a:t>5p</a:t>
            </a:r>
            <a:r>
              <a:rPr lang="en-US" sz="1000" baseline="30000">
                <a:latin typeface="Arial" charset="0"/>
              </a:rPr>
              <a:t>5</a:t>
            </a:r>
          </a:p>
        </p:txBody>
      </p:sp>
      <p:sp>
        <p:nvSpPr>
          <p:cNvPr id="280767" name="Rectangle 191"/>
          <p:cNvSpPr>
            <a:spLocks noChangeArrowheads="1"/>
          </p:cNvSpPr>
          <p:nvPr/>
        </p:nvSpPr>
        <p:spPr bwMode="auto">
          <a:xfrm>
            <a:off x="7772400" y="3581400"/>
            <a:ext cx="381000" cy="533400"/>
          </a:xfrm>
          <a:prstGeom prst="rect">
            <a:avLst/>
          </a:prstGeom>
          <a:solidFill>
            <a:srgbClr val="F40000"/>
          </a:solidFill>
          <a:ln w="9525">
            <a:solidFill>
              <a:schemeClr val="tx1"/>
            </a:solidFill>
            <a:miter lim="800000"/>
            <a:headEnd/>
            <a:tailEnd/>
          </a:ln>
          <a:effectLst/>
        </p:spPr>
        <p:txBody>
          <a:bodyPr wrap="none" anchor="ctr"/>
          <a:lstStyle/>
          <a:p>
            <a:pPr algn="ctr"/>
            <a:r>
              <a:rPr lang="en-US" sz="1400" b="1">
                <a:latin typeface="Arial" charset="0"/>
              </a:rPr>
              <a:t>Xe</a:t>
            </a:r>
            <a:endParaRPr lang="en-US" sz="1000">
              <a:latin typeface="Arial" charset="0"/>
            </a:endParaRPr>
          </a:p>
          <a:p>
            <a:pPr algn="ctr"/>
            <a:endParaRPr lang="en-US" sz="1000">
              <a:latin typeface="Arial" charset="0"/>
            </a:endParaRPr>
          </a:p>
          <a:p>
            <a:pPr algn="ctr"/>
            <a:r>
              <a:rPr lang="en-US" sz="1000">
                <a:latin typeface="Arial" charset="0"/>
              </a:rPr>
              <a:t>5p</a:t>
            </a:r>
            <a:r>
              <a:rPr lang="en-US" sz="1000" baseline="30000">
                <a:latin typeface="Arial" charset="0"/>
              </a:rPr>
              <a:t>6</a:t>
            </a:r>
          </a:p>
        </p:txBody>
      </p:sp>
      <p:sp>
        <p:nvSpPr>
          <p:cNvPr id="280768" name="Rectangle 192"/>
          <p:cNvSpPr>
            <a:spLocks noChangeArrowheads="1"/>
          </p:cNvSpPr>
          <p:nvPr/>
        </p:nvSpPr>
        <p:spPr bwMode="auto">
          <a:xfrm>
            <a:off x="1295400" y="4114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r>
              <a:rPr lang="en-US" sz="1000">
                <a:latin typeface="Arial" charset="0"/>
              </a:rPr>
              <a:t>6s</a:t>
            </a:r>
            <a:r>
              <a:rPr lang="en-US" sz="1000" baseline="30000">
                <a:latin typeface="Arial" charset="0"/>
              </a:rPr>
              <a:t>1</a:t>
            </a:r>
          </a:p>
        </p:txBody>
      </p:sp>
      <p:sp>
        <p:nvSpPr>
          <p:cNvPr id="280769" name="Rectangle 193"/>
          <p:cNvSpPr>
            <a:spLocks noChangeArrowheads="1"/>
          </p:cNvSpPr>
          <p:nvPr/>
        </p:nvSpPr>
        <p:spPr bwMode="auto">
          <a:xfrm>
            <a:off x="1676400" y="41148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r>
              <a:rPr lang="en-US" sz="1000">
                <a:latin typeface="Arial" charset="0"/>
              </a:rPr>
              <a:t>6s</a:t>
            </a:r>
            <a:r>
              <a:rPr lang="en-US" sz="1000" baseline="30000">
                <a:latin typeface="Arial" charset="0"/>
              </a:rPr>
              <a:t>2</a:t>
            </a:r>
          </a:p>
        </p:txBody>
      </p:sp>
      <p:sp>
        <p:nvSpPr>
          <p:cNvPr id="280770" name="Rectangle 194"/>
          <p:cNvSpPr>
            <a:spLocks noChangeArrowheads="1"/>
          </p:cNvSpPr>
          <p:nvPr/>
        </p:nvSpPr>
        <p:spPr bwMode="auto">
          <a:xfrm>
            <a:off x="2057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80771" name="Rectangle 195"/>
          <p:cNvSpPr>
            <a:spLocks noChangeArrowheads="1"/>
          </p:cNvSpPr>
          <p:nvPr/>
        </p:nvSpPr>
        <p:spPr bwMode="auto">
          <a:xfrm>
            <a:off x="2438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r>
              <a:rPr lang="en-US" sz="1000">
                <a:latin typeface="Arial" charset="0"/>
              </a:rPr>
              <a:t>5d</a:t>
            </a:r>
            <a:r>
              <a:rPr lang="en-US" sz="1000" baseline="30000">
                <a:latin typeface="Arial" charset="0"/>
              </a:rPr>
              <a:t>2</a:t>
            </a:r>
          </a:p>
        </p:txBody>
      </p:sp>
      <p:sp>
        <p:nvSpPr>
          <p:cNvPr id="280772" name="Rectangle 196"/>
          <p:cNvSpPr>
            <a:spLocks noChangeArrowheads="1"/>
          </p:cNvSpPr>
          <p:nvPr/>
        </p:nvSpPr>
        <p:spPr bwMode="auto">
          <a:xfrm>
            <a:off x="2819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r>
              <a:rPr lang="en-US" sz="1000">
                <a:latin typeface="Arial" charset="0"/>
              </a:rPr>
              <a:t>5d</a:t>
            </a:r>
            <a:r>
              <a:rPr lang="en-US" sz="1000" baseline="30000">
                <a:latin typeface="Arial" charset="0"/>
              </a:rPr>
              <a:t>3</a:t>
            </a:r>
          </a:p>
        </p:txBody>
      </p:sp>
      <p:sp>
        <p:nvSpPr>
          <p:cNvPr id="280773" name="Rectangle 197"/>
          <p:cNvSpPr>
            <a:spLocks noChangeArrowheads="1"/>
          </p:cNvSpPr>
          <p:nvPr/>
        </p:nvSpPr>
        <p:spPr bwMode="auto">
          <a:xfrm>
            <a:off x="3200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r>
              <a:rPr lang="en-US" sz="1000">
                <a:latin typeface="Arial" charset="0"/>
              </a:rPr>
              <a:t>5d</a:t>
            </a:r>
            <a:r>
              <a:rPr lang="en-US" sz="1000" baseline="30000">
                <a:latin typeface="Arial" charset="0"/>
              </a:rPr>
              <a:t>4</a:t>
            </a:r>
          </a:p>
        </p:txBody>
      </p:sp>
      <p:sp>
        <p:nvSpPr>
          <p:cNvPr id="280774" name="Rectangle 198"/>
          <p:cNvSpPr>
            <a:spLocks noChangeArrowheads="1"/>
          </p:cNvSpPr>
          <p:nvPr/>
        </p:nvSpPr>
        <p:spPr bwMode="auto">
          <a:xfrm>
            <a:off x="3581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r>
              <a:rPr lang="en-US" sz="1000">
                <a:latin typeface="Arial" charset="0"/>
              </a:rPr>
              <a:t>5d</a:t>
            </a:r>
            <a:r>
              <a:rPr lang="en-US" sz="1000" baseline="30000">
                <a:latin typeface="Arial" charset="0"/>
              </a:rPr>
              <a:t>5</a:t>
            </a:r>
          </a:p>
        </p:txBody>
      </p:sp>
      <p:sp>
        <p:nvSpPr>
          <p:cNvPr id="280775" name="Rectangle 199"/>
          <p:cNvSpPr>
            <a:spLocks noChangeArrowheads="1"/>
          </p:cNvSpPr>
          <p:nvPr/>
        </p:nvSpPr>
        <p:spPr bwMode="auto">
          <a:xfrm>
            <a:off x="3962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r>
              <a:rPr lang="en-US" sz="1000">
                <a:latin typeface="Arial" charset="0"/>
              </a:rPr>
              <a:t>5d</a:t>
            </a:r>
            <a:r>
              <a:rPr lang="en-US" sz="1000" baseline="30000">
                <a:latin typeface="Arial" charset="0"/>
              </a:rPr>
              <a:t>6</a:t>
            </a:r>
          </a:p>
        </p:txBody>
      </p:sp>
      <p:sp>
        <p:nvSpPr>
          <p:cNvPr id="280776" name="Rectangle 200"/>
          <p:cNvSpPr>
            <a:spLocks noChangeArrowheads="1"/>
          </p:cNvSpPr>
          <p:nvPr/>
        </p:nvSpPr>
        <p:spPr bwMode="auto">
          <a:xfrm>
            <a:off x="4343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r>
              <a:rPr lang="en-US" sz="1000">
                <a:latin typeface="Arial" charset="0"/>
              </a:rPr>
              <a:t>5d</a:t>
            </a:r>
            <a:r>
              <a:rPr lang="en-US" sz="1000" baseline="30000">
                <a:latin typeface="Arial" charset="0"/>
              </a:rPr>
              <a:t>7</a:t>
            </a:r>
          </a:p>
        </p:txBody>
      </p:sp>
      <p:sp>
        <p:nvSpPr>
          <p:cNvPr id="280777" name="Rectangle 201"/>
          <p:cNvSpPr>
            <a:spLocks noChangeArrowheads="1"/>
          </p:cNvSpPr>
          <p:nvPr/>
        </p:nvSpPr>
        <p:spPr bwMode="auto">
          <a:xfrm>
            <a:off x="4724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r>
              <a:rPr lang="en-US" sz="1000">
                <a:latin typeface="Arial" charset="0"/>
              </a:rPr>
              <a:t>5d</a:t>
            </a:r>
            <a:r>
              <a:rPr lang="en-US" sz="1000" baseline="30000">
                <a:latin typeface="Arial" charset="0"/>
              </a:rPr>
              <a:t>9</a:t>
            </a:r>
          </a:p>
        </p:txBody>
      </p:sp>
      <p:sp>
        <p:nvSpPr>
          <p:cNvPr id="280778" name="Rectangle 202"/>
          <p:cNvSpPr>
            <a:spLocks noChangeArrowheads="1"/>
          </p:cNvSpPr>
          <p:nvPr/>
        </p:nvSpPr>
        <p:spPr bwMode="auto">
          <a:xfrm>
            <a:off x="5105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r>
              <a:rPr lang="en-US" sz="1000">
                <a:latin typeface="Arial" charset="0"/>
              </a:rPr>
              <a:t>5d</a:t>
            </a:r>
            <a:r>
              <a:rPr lang="en-US" sz="1000" baseline="30000">
                <a:latin typeface="Arial" charset="0"/>
              </a:rPr>
              <a:t>10</a:t>
            </a:r>
          </a:p>
        </p:txBody>
      </p:sp>
      <p:sp>
        <p:nvSpPr>
          <p:cNvPr id="280779" name="Rectangle 203"/>
          <p:cNvSpPr>
            <a:spLocks noChangeArrowheads="1"/>
          </p:cNvSpPr>
          <p:nvPr/>
        </p:nvSpPr>
        <p:spPr bwMode="auto">
          <a:xfrm>
            <a:off x="5486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r>
              <a:rPr lang="en-US" sz="1000">
                <a:latin typeface="Arial" charset="0"/>
              </a:rPr>
              <a:t>5d</a:t>
            </a:r>
            <a:r>
              <a:rPr lang="en-US" sz="1000" baseline="30000">
                <a:latin typeface="Arial" charset="0"/>
              </a:rPr>
              <a:t>10</a:t>
            </a:r>
          </a:p>
        </p:txBody>
      </p:sp>
      <p:sp>
        <p:nvSpPr>
          <p:cNvPr id="280780" name="Rectangle 204"/>
          <p:cNvSpPr>
            <a:spLocks noChangeArrowheads="1"/>
          </p:cNvSpPr>
          <p:nvPr/>
        </p:nvSpPr>
        <p:spPr bwMode="auto">
          <a:xfrm>
            <a:off x="5867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r>
              <a:rPr lang="en-US" sz="1000">
                <a:latin typeface="Arial" charset="0"/>
              </a:rPr>
              <a:t>6p</a:t>
            </a:r>
            <a:r>
              <a:rPr lang="en-US" sz="1000" baseline="30000">
                <a:latin typeface="Arial" charset="0"/>
              </a:rPr>
              <a:t>1</a:t>
            </a:r>
          </a:p>
        </p:txBody>
      </p:sp>
      <p:sp>
        <p:nvSpPr>
          <p:cNvPr id="280781" name="Rectangle 205"/>
          <p:cNvSpPr>
            <a:spLocks noChangeArrowheads="1"/>
          </p:cNvSpPr>
          <p:nvPr/>
        </p:nvSpPr>
        <p:spPr bwMode="auto">
          <a:xfrm>
            <a:off x="6248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r>
              <a:rPr lang="en-US" sz="1000">
                <a:latin typeface="Arial" charset="0"/>
              </a:rPr>
              <a:t>6p</a:t>
            </a:r>
            <a:r>
              <a:rPr lang="en-US" sz="1000" baseline="30000">
                <a:latin typeface="Arial" charset="0"/>
              </a:rPr>
              <a:t>2</a:t>
            </a:r>
          </a:p>
        </p:txBody>
      </p:sp>
      <p:sp>
        <p:nvSpPr>
          <p:cNvPr id="280782" name="Rectangle 206"/>
          <p:cNvSpPr>
            <a:spLocks noChangeArrowheads="1"/>
          </p:cNvSpPr>
          <p:nvPr/>
        </p:nvSpPr>
        <p:spPr bwMode="auto">
          <a:xfrm>
            <a:off x="6629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r>
              <a:rPr lang="en-US" sz="1000">
                <a:latin typeface="Arial" charset="0"/>
              </a:rPr>
              <a:t>6p</a:t>
            </a:r>
            <a:r>
              <a:rPr lang="en-US" sz="1000" baseline="30000">
                <a:latin typeface="Arial" charset="0"/>
              </a:rPr>
              <a:t>3</a:t>
            </a:r>
          </a:p>
        </p:txBody>
      </p:sp>
      <p:sp>
        <p:nvSpPr>
          <p:cNvPr id="280783" name="Rectangle 207"/>
          <p:cNvSpPr>
            <a:spLocks noChangeArrowheads="1"/>
          </p:cNvSpPr>
          <p:nvPr/>
        </p:nvSpPr>
        <p:spPr bwMode="auto">
          <a:xfrm>
            <a:off x="7010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r>
              <a:rPr lang="en-US" sz="1000">
                <a:latin typeface="Arial" charset="0"/>
              </a:rPr>
              <a:t>6p</a:t>
            </a:r>
            <a:r>
              <a:rPr lang="en-US" sz="1000" baseline="30000">
                <a:latin typeface="Arial" charset="0"/>
              </a:rPr>
              <a:t>4</a:t>
            </a:r>
          </a:p>
        </p:txBody>
      </p:sp>
      <p:sp>
        <p:nvSpPr>
          <p:cNvPr id="280784" name="Rectangle 208"/>
          <p:cNvSpPr>
            <a:spLocks noChangeArrowheads="1"/>
          </p:cNvSpPr>
          <p:nvPr/>
        </p:nvSpPr>
        <p:spPr bwMode="auto">
          <a:xfrm>
            <a:off x="7391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r>
              <a:rPr lang="en-US" sz="1000">
                <a:latin typeface="Arial" charset="0"/>
              </a:rPr>
              <a:t>6p</a:t>
            </a:r>
            <a:r>
              <a:rPr lang="en-US" sz="1000" baseline="30000">
                <a:latin typeface="Arial" charset="0"/>
              </a:rPr>
              <a:t>5</a:t>
            </a:r>
          </a:p>
        </p:txBody>
      </p:sp>
      <p:sp>
        <p:nvSpPr>
          <p:cNvPr id="280785" name="Rectangle 209"/>
          <p:cNvSpPr>
            <a:spLocks noChangeArrowheads="1"/>
          </p:cNvSpPr>
          <p:nvPr/>
        </p:nvSpPr>
        <p:spPr bwMode="auto">
          <a:xfrm>
            <a:off x="7772400" y="4114800"/>
            <a:ext cx="381000" cy="533400"/>
          </a:xfrm>
          <a:prstGeom prst="rect">
            <a:avLst/>
          </a:prstGeom>
          <a:solidFill>
            <a:srgbClr val="F40000"/>
          </a:solidFill>
          <a:ln w="9525">
            <a:solidFill>
              <a:schemeClr val="tx1"/>
            </a:solidFill>
            <a:miter lim="800000"/>
            <a:headEnd/>
            <a:tailEnd/>
          </a:ln>
          <a:effectLst/>
        </p:spPr>
        <p:txBody>
          <a:bodyPr wrap="none" anchor="ctr"/>
          <a:lstStyle/>
          <a:p>
            <a:pPr algn="ctr"/>
            <a:r>
              <a:rPr lang="en-US" sz="1400" b="1">
                <a:latin typeface="Arial" charset="0"/>
              </a:rPr>
              <a:t>Rn</a:t>
            </a:r>
            <a:endParaRPr lang="en-US" sz="1000">
              <a:latin typeface="Arial" charset="0"/>
            </a:endParaRPr>
          </a:p>
          <a:p>
            <a:pPr algn="ctr"/>
            <a:endParaRPr lang="en-US" sz="1000">
              <a:latin typeface="Arial" charset="0"/>
            </a:endParaRPr>
          </a:p>
          <a:p>
            <a:pPr algn="ctr"/>
            <a:r>
              <a:rPr lang="en-US" sz="1000">
                <a:latin typeface="Arial" charset="0"/>
              </a:rPr>
              <a:t>6p</a:t>
            </a:r>
            <a:r>
              <a:rPr lang="en-US" sz="1000" baseline="30000">
                <a:latin typeface="Arial" charset="0"/>
              </a:rPr>
              <a:t>6</a:t>
            </a:r>
          </a:p>
        </p:txBody>
      </p:sp>
      <p:sp>
        <p:nvSpPr>
          <p:cNvPr id="280786" name="Rectangle 210"/>
          <p:cNvSpPr>
            <a:spLocks noChangeArrowheads="1"/>
          </p:cNvSpPr>
          <p:nvPr/>
        </p:nvSpPr>
        <p:spPr bwMode="auto">
          <a:xfrm>
            <a:off x="1295400" y="4648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Fr</a:t>
            </a:r>
            <a:endParaRPr lang="en-US" sz="1000">
              <a:latin typeface="Arial" charset="0"/>
            </a:endParaRPr>
          </a:p>
          <a:p>
            <a:pPr algn="ctr"/>
            <a:endParaRPr lang="en-US" sz="1000">
              <a:latin typeface="Arial" charset="0"/>
            </a:endParaRPr>
          </a:p>
          <a:p>
            <a:pPr algn="ctr"/>
            <a:r>
              <a:rPr lang="en-US" sz="1000">
                <a:latin typeface="Arial" charset="0"/>
              </a:rPr>
              <a:t>7s</a:t>
            </a:r>
            <a:r>
              <a:rPr lang="en-US" sz="1000" baseline="30000">
                <a:latin typeface="Arial" charset="0"/>
              </a:rPr>
              <a:t>1</a:t>
            </a:r>
          </a:p>
        </p:txBody>
      </p:sp>
      <p:sp>
        <p:nvSpPr>
          <p:cNvPr id="280787" name="Rectangle 211"/>
          <p:cNvSpPr>
            <a:spLocks noChangeArrowheads="1"/>
          </p:cNvSpPr>
          <p:nvPr/>
        </p:nvSpPr>
        <p:spPr bwMode="auto">
          <a:xfrm>
            <a:off x="1676400" y="46482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Ra</a:t>
            </a:r>
            <a:endParaRPr lang="en-US" sz="1000">
              <a:latin typeface="Arial" charset="0"/>
            </a:endParaRPr>
          </a:p>
          <a:p>
            <a:pPr algn="ctr"/>
            <a:endParaRPr lang="en-US" sz="1000">
              <a:latin typeface="Arial" charset="0"/>
            </a:endParaRPr>
          </a:p>
          <a:p>
            <a:pPr algn="ctr"/>
            <a:r>
              <a:rPr lang="en-US" sz="1000">
                <a:latin typeface="Arial" charset="0"/>
              </a:rPr>
              <a:t>7s</a:t>
            </a:r>
            <a:r>
              <a:rPr lang="en-US" sz="1000" baseline="30000">
                <a:latin typeface="Arial" charset="0"/>
              </a:rPr>
              <a:t>2</a:t>
            </a:r>
          </a:p>
        </p:txBody>
      </p:sp>
      <p:sp>
        <p:nvSpPr>
          <p:cNvPr id="280788" name="Rectangle 212"/>
          <p:cNvSpPr>
            <a:spLocks noChangeArrowheads="1"/>
          </p:cNvSpPr>
          <p:nvPr/>
        </p:nvSpPr>
        <p:spPr bwMode="auto">
          <a:xfrm>
            <a:off x="2057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80789" name="Rectangle 213"/>
          <p:cNvSpPr>
            <a:spLocks noChangeArrowheads="1"/>
          </p:cNvSpPr>
          <p:nvPr/>
        </p:nvSpPr>
        <p:spPr bwMode="auto">
          <a:xfrm>
            <a:off x="2438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Rf</a:t>
            </a:r>
            <a:endParaRPr lang="en-US" sz="1000">
              <a:latin typeface="Arial" charset="0"/>
            </a:endParaRPr>
          </a:p>
          <a:p>
            <a:pPr algn="ctr"/>
            <a:endParaRPr lang="en-US" sz="1000">
              <a:latin typeface="Arial" charset="0"/>
            </a:endParaRPr>
          </a:p>
          <a:p>
            <a:pPr algn="ctr"/>
            <a:r>
              <a:rPr lang="en-US" sz="1000">
                <a:latin typeface="Arial" charset="0"/>
              </a:rPr>
              <a:t>6d</a:t>
            </a:r>
            <a:r>
              <a:rPr lang="en-US" sz="1000" baseline="30000">
                <a:latin typeface="Arial" charset="0"/>
              </a:rPr>
              <a:t>2</a:t>
            </a:r>
          </a:p>
        </p:txBody>
      </p:sp>
      <p:sp>
        <p:nvSpPr>
          <p:cNvPr id="280790" name="Rectangle 214"/>
          <p:cNvSpPr>
            <a:spLocks noChangeArrowheads="1"/>
          </p:cNvSpPr>
          <p:nvPr/>
        </p:nvSpPr>
        <p:spPr bwMode="auto">
          <a:xfrm>
            <a:off x="2819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Db</a:t>
            </a:r>
            <a:endParaRPr lang="en-US" sz="1000">
              <a:latin typeface="Arial" charset="0"/>
            </a:endParaRPr>
          </a:p>
          <a:p>
            <a:pPr algn="ctr"/>
            <a:endParaRPr lang="en-US" sz="1000">
              <a:latin typeface="Arial" charset="0"/>
            </a:endParaRPr>
          </a:p>
          <a:p>
            <a:pPr algn="ctr"/>
            <a:r>
              <a:rPr lang="en-US" sz="1000">
                <a:latin typeface="Arial" charset="0"/>
              </a:rPr>
              <a:t>6d</a:t>
            </a:r>
            <a:r>
              <a:rPr lang="en-US" sz="1000" baseline="30000">
                <a:latin typeface="Arial" charset="0"/>
              </a:rPr>
              <a:t>3</a:t>
            </a:r>
          </a:p>
        </p:txBody>
      </p:sp>
      <p:sp>
        <p:nvSpPr>
          <p:cNvPr id="280791" name="Rectangle 215"/>
          <p:cNvSpPr>
            <a:spLocks noChangeArrowheads="1"/>
          </p:cNvSpPr>
          <p:nvPr/>
        </p:nvSpPr>
        <p:spPr bwMode="auto">
          <a:xfrm>
            <a:off x="3200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Sg</a:t>
            </a:r>
            <a:endParaRPr lang="en-US" sz="1000">
              <a:latin typeface="Arial" charset="0"/>
            </a:endParaRPr>
          </a:p>
          <a:p>
            <a:pPr algn="ctr"/>
            <a:endParaRPr lang="en-US" sz="1000">
              <a:latin typeface="Arial" charset="0"/>
            </a:endParaRPr>
          </a:p>
          <a:p>
            <a:pPr algn="ctr"/>
            <a:r>
              <a:rPr lang="en-US" sz="1000">
                <a:latin typeface="Arial" charset="0"/>
              </a:rPr>
              <a:t>6d</a:t>
            </a:r>
            <a:r>
              <a:rPr lang="en-US" sz="1000" baseline="30000">
                <a:latin typeface="Arial" charset="0"/>
              </a:rPr>
              <a:t>4</a:t>
            </a:r>
          </a:p>
        </p:txBody>
      </p:sp>
      <p:sp>
        <p:nvSpPr>
          <p:cNvPr id="280792" name="Rectangle 216"/>
          <p:cNvSpPr>
            <a:spLocks noChangeArrowheads="1"/>
          </p:cNvSpPr>
          <p:nvPr/>
        </p:nvSpPr>
        <p:spPr bwMode="auto">
          <a:xfrm>
            <a:off x="3581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Bh</a:t>
            </a:r>
            <a:endParaRPr lang="en-US" sz="1000">
              <a:latin typeface="Arial" charset="0"/>
            </a:endParaRPr>
          </a:p>
          <a:p>
            <a:pPr algn="ctr"/>
            <a:endParaRPr lang="en-US" sz="1000">
              <a:latin typeface="Arial" charset="0"/>
            </a:endParaRPr>
          </a:p>
          <a:p>
            <a:pPr algn="ctr"/>
            <a:r>
              <a:rPr lang="en-US" sz="1000">
                <a:latin typeface="Arial" charset="0"/>
              </a:rPr>
              <a:t>6d</a:t>
            </a:r>
            <a:r>
              <a:rPr lang="en-US" sz="1000" baseline="30000">
                <a:latin typeface="Arial" charset="0"/>
              </a:rPr>
              <a:t>5</a:t>
            </a:r>
          </a:p>
        </p:txBody>
      </p:sp>
      <p:sp>
        <p:nvSpPr>
          <p:cNvPr id="280793" name="Rectangle 217"/>
          <p:cNvSpPr>
            <a:spLocks noChangeArrowheads="1"/>
          </p:cNvSpPr>
          <p:nvPr/>
        </p:nvSpPr>
        <p:spPr bwMode="auto">
          <a:xfrm>
            <a:off x="3962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Hs</a:t>
            </a:r>
            <a:endParaRPr lang="en-US" sz="1000">
              <a:latin typeface="Arial" charset="0"/>
            </a:endParaRPr>
          </a:p>
          <a:p>
            <a:pPr algn="ctr"/>
            <a:endParaRPr lang="en-US" sz="1000">
              <a:latin typeface="Arial" charset="0"/>
            </a:endParaRPr>
          </a:p>
          <a:p>
            <a:pPr algn="ctr"/>
            <a:r>
              <a:rPr lang="en-US" sz="1000">
                <a:latin typeface="Arial" charset="0"/>
              </a:rPr>
              <a:t>6d</a:t>
            </a:r>
            <a:r>
              <a:rPr lang="en-US" sz="1000" baseline="30000">
                <a:latin typeface="Arial" charset="0"/>
              </a:rPr>
              <a:t>6</a:t>
            </a:r>
          </a:p>
        </p:txBody>
      </p:sp>
      <p:sp>
        <p:nvSpPr>
          <p:cNvPr id="280794" name="Rectangle 218"/>
          <p:cNvSpPr>
            <a:spLocks noChangeArrowheads="1"/>
          </p:cNvSpPr>
          <p:nvPr/>
        </p:nvSpPr>
        <p:spPr bwMode="auto">
          <a:xfrm>
            <a:off x="4343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Mt</a:t>
            </a:r>
            <a:endParaRPr lang="en-US" sz="1000">
              <a:latin typeface="Arial" charset="0"/>
            </a:endParaRPr>
          </a:p>
          <a:p>
            <a:pPr algn="ctr"/>
            <a:endParaRPr lang="en-US" sz="1000">
              <a:latin typeface="Arial" charset="0"/>
            </a:endParaRPr>
          </a:p>
          <a:p>
            <a:pPr algn="ctr"/>
            <a:r>
              <a:rPr lang="en-US" sz="1000">
                <a:latin typeface="Arial" charset="0"/>
              </a:rPr>
              <a:t>6d</a:t>
            </a:r>
            <a:r>
              <a:rPr lang="en-US" sz="1000" baseline="30000">
                <a:latin typeface="Arial" charset="0"/>
              </a:rPr>
              <a:t>7</a:t>
            </a:r>
          </a:p>
        </p:txBody>
      </p:sp>
      <p:sp>
        <p:nvSpPr>
          <p:cNvPr id="280795" name="Rectangle 219"/>
          <p:cNvSpPr>
            <a:spLocks noChangeArrowheads="1"/>
          </p:cNvSpPr>
          <p:nvPr/>
        </p:nvSpPr>
        <p:spPr bwMode="auto">
          <a:xfrm>
            <a:off x="1676400" y="2514600"/>
            <a:ext cx="381000" cy="533400"/>
          </a:xfrm>
          <a:prstGeom prst="rect">
            <a:avLst/>
          </a:prstGeom>
          <a:solidFill>
            <a:srgbClr val="FFD1D1">
              <a:alpha val="50000"/>
            </a:srgbClr>
          </a:solid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3s</a:t>
            </a:r>
            <a:r>
              <a:rPr lang="en-US" sz="1000" baseline="30000">
                <a:latin typeface="Arial" charset="0"/>
              </a:rPr>
              <a:t>2</a:t>
            </a:r>
          </a:p>
        </p:txBody>
      </p:sp>
      <p:sp>
        <p:nvSpPr>
          <p:cNvPr id="280796" name="Rectangle 220"/>
          <p:cNvSpPr>
            <a:spLocks noChangeArrowheads="1"/>
          </p:cNvSpPr>
          <p:nvPr/>
        </p:nvSpPr>
        <p:spPr bwMode="auto">
          <a:xfrm>
            <a:off x="2819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Ce</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2</a:t>
            </a:r>
          </a:p>
        </p:txBody>
      </p:sp>
      <p:sp>
        <p:nvSpPr>
          <p:cNvPr id="280797" name="Rectangle 221"/>
          <p:cNvSpPr>
            <a:spLocks noChangeArrowheads="1"/>
          </p:cNvSpPr>
          <p:nvPr/>
        </p:nvSpPr>
        <p:spPr bwMode="auto">
          <a:xfrm>
            <a:off x="3200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Pr</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3</a:t>
            </a:r>
          </a:p>
        </p:txBody>
      </p:sp>
      <p:sp>
        <p:nvSpPr>
          <p:cNvPr id="280798" name="Rectangle 222"/>
          <p:cNvSpPr>
            <a:spLocks noChangeArrowheads="1"/>
          </p:cNvSpPr>
          <p:nvPr/>
        </p:nvSpPr>
        <p:spPr bwMode="auto">
          <a:xfrm>
            <a:off x="3581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Nd</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4</a:t>
            </a:r>
          </a:p>
        </p:txBody>
      </p:sp>
      <p:sp>
        <p:nvSpPr>
          <p:cNvPr id="280799" name="Rectangle 223"/>
          <p:cNvSpPr>
            <a:spLocks noChangeArrowheads="1"/>
          </p:cNvSpPr>
          <p:nvPr/>
        </p:nvSpPr>
        <p:spPr bwMode="auto">
          <a:xfrm>
            <a:off x="3962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Pm</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5</a:t>
            </a:r>
          </a:p>
        </p:txBody>
      </p:sp>
      <p:sp>
        <p:nvSpPr>
          <p:cNvPr id="280800" name="Rectangle 224"/>
          <p:cNvSpPr>
            <a:spLocks noChangeArrowheads="1"/>
          </p:cNvSpPr>
          <p:nvPr/>
        </p:nvSpPr>
        <p:spPr bwMode="auto">
          <a:xfrm>
            <a:off x="4343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Sm</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6</a:t>
            </a:r>
          </a:p>
        </p:txBody>
      </p:sp>
      <p:sp>
        <p:nvSpPr>
          <p:cNvPr id="280801" name="Rectangle 225"/>
          <p:cNvSpPr>
            <a:spLocks noChangeArrowheads="1"/>
          </p:cNvSpPr>
          <p:nvPr/>
        </p:nvSpPr>
        <p:spPr bwMode="auto">
          <a:xfrm>
            <a:off x="4724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Eu</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7</a:t>
            </a:r>
          </a:p>
        </p:txBody>
      </p:sp>
      <p:sp>
        <p:nvSpPr>
          <p:cNvPr id="280802" name="Rectangle 226"/>
          <p:cNvSpPr>
            <a:spLocks noChangeArrowheads="1"/>
          </p:cNvSpPr>
          <p:nvPr/>
        </p:nvSpPr>
        <p:spPr bwMode="auto">
          <a:xfrm>
            <a:off x="5105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Gd</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7</a:t>
            </a:r>
          </a:p>
        </p:txBody>
      </p:sp>
      <p:sp>
        <p:nvSpPr>
          <p:cNvPr id="280803" name="Rectangle 227"/>
          <p:cNvSpPr>
            <a:spLocks noChangeArrowheads="1"/>
          </p:cNvSpPr>
          <p:nvPr/>
        </p:nvSpPr>
        <p:spPr bwMode="auto">
          <a:xfrm>
            <a:off x="5486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Tb</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9</a:t>
            </a:r>
          </a:p>
        </p:txBody>
      </p:sp>
      <p:sp>
        <p:nvSpPr>
          <p:cNvPr id="280804" name="Rectangle 228"/>
          <p:cNvSpPr>
            <a:spLocks noChangeArrowheads="1"/>
          </p:cNvSpPr>
          <p:nvPr/>
        </p:nvSpPr>
        <p:spPr bwMode="auto">
          <a:xfrm>
            <a:off x="5867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Dy</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10</a:t>
            </a:r>
          </a:p>
        </p:txBody>
      </p:sp>
      <p:sp>
        <p:nvSpPr>
          <p:cNvPr id="280805" name="Rectangle 229"/>
          <p:cNvSpPr>
            <a:spLocks noChangeArrowheads="1"/>
          </p:cNvSpPr>
          <p:nvPr/>
        </p:nvSpPr>
        <p:spPr bwMode="auto">
          <a:xfrm>
            <a:off x="6248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Ho</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11</a:t>
            </a:r>
          </a:p>
        </p:txBody>
      </p:sp>
      <p:sp>
        <p:nvSpPr>
          <p:cNvPr id="280806" name="Rectangle 230"/>
          <p:cNvSpPr>
            <a:spLocks noChangeArrowheads="1"/>
          </p:cNvSpPr>
          <p:nvPr/>
        </p:nvSpPr>
        <p:spPr bwMode="auto">
          <a:xfrm>
            <a:off x="6629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Er</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12</a:t>
            </a:r>
          </a:p>
        </p:txBody>
      </p:sp>
      <p:sp>
        <p:nvSpPr>
          <p:cNvPr id="280807" name="Rectangle 231"/>
          <p:cNvSpPr>
            <a:spLocks noChangeArrowheads="1"/>
          </p:cNvSpPr>
          <p:nvPr/>
        </p:nvSpPr>
        <p:spPr bwMode="auto">
          <a:xfrm>
            <a:off x="7010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Tm</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13</a:t>
            </a:r>
          </a:p>
        </p:txBody>
      </p:sp>
      <p:sp>
        <p:nvSpPr>
          <p:cNvPr id="280808" name="Rectangle 232"/>
          <p:cNvSpPr>
            <a:spLocks noChangeArrowheads="1"/>
          </p:cNvSpPr>
          <p:nvPr/>
        </p:nvSpPr>
        <p:spPr bwMode="auto">
          <a:xfrm>
            <a:off x="7391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Yb</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14</a:t>
            </a:r>
          </a:p>
        </p:txBody>
      </p:sp>
      <p:sp>
        <p:nvSpPr>
          <p:cNvPr id="280809" name="Rectangle 233"/>
          <p:cNvSpPr>
            <a:spLocks noChangeArrowheads="1"/>
          </p:cNvSpPr>
          <p:nvPr/>
        </p:nvSpPr>
        <p:spPr bwMode="auto">
          <a:xfrm>
            <a:off x="7772400" y="56388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Lu</a:t>
            </a:r>
            <a:endParaRPr lang="en-US" sz="1000">
              <a:latin typeface="Arial" charset="0"/>
            </a:endParaRPr>
          </a:p>
          <a:p>
            <a:pPr algn="ctr"/>
            <a:endParaRPr lang="en-US" sz="1000">
              <a:latin typeface="Arial" charset="0"/>
            </a:endParaRPr>
          </a:p>
          <a:p>
            <a:pPr algn="ctr"/>
            <a:r>
              <a:rPr lang="en-US" sz="1000">
                <a:latin typeface="Arial" charset="0"/>
              </a:rPr>
              <a:t>4f</a:t>
            </a:r>
            <a:r>
              <a:rPr lang="en-US" sz="1000" baseline="30000">
                <a:latin typeface="Arial" charset="0"/>
              </a:rPr>
              <a:t>114</a:t>
            </a:r>
          </a:p>
        </p:txBody>
      </p:sp>
      <p:sp>
        <p:nvSpPr>
          <p:cNvPr id="280810" name="Rectangle 234"/>
          <p:cNvSpPr>
            <a:spLocks noChangeArrowheads="1"/>
          </p:cNvSpPr>
          <p:nvPr/>
        </p:nvSpPr>
        <p:spPr bwMode="auto">
          <a:xfrm>
            <a:off x="2819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Th</a:t>
            </a:r>
            <a:endParaRPr lang="en-US" sz="1000">
              <a:latin typeface="Arial" charset="0"/>
            </a:endParaRPr>
          </a:p>
          <a:p>
            <a:pPr algn="ctr"/>
            <a:endParaRPr lang="en-US" sz="1000">
              <a:latin typeface="Arial" charset="0"/>
            </a:endParaRPr>
          </a:p>
          <a:p>
            <a:pPr algn="ctr"/>
            <a:r>
              <a:rPr lang="en-US" sz="1000">
                <a:latin typeface="Arial" charset="0"/>
              </a:rPr>
              <a:t>6d</a:t>
            </a:r>
            <a:r>
              <a:rPr lang="en-US" sz="1000" baseline="30000">
                <a:latin typeface="Arial" charset="0"/>
              </a:rPr>
              <a:t>2</a:t>
            </a:r>
          </a:p>
        </p:txBody>
      </p:sp>
      <p:sp>
        <p:nvSpPr>
          <p:cNvPr id="280811" name="Rectangle 235"/>
          <p:cNvSpPr>
            <a:spLocks noChangeArrowheads="1"/>
          </p:cNvSpPr>
          <p:nvPr/>
        </p:nvSpPr>
        <p:spPr bwMode="auto">
          <a:xfrm>
            <a:off x="3200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Pa</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2</a:t>
            </a:r>
          </a:p>
        </p:txBody>
      </p:sp>
      <p:sp>
        <p:nvSpPr>
          <p:cNvPr id="280812" name="Rectangle 236"/>
          <p:cNvSpPr>
            <a:spLocks noChangeArrowheads="1"/>
          </p:cNvSpPr>
          <p:nvPr/>
        </p:nvSpPr>
        <p:spPr bwMode="auto">
          <a:xfrm>
            <a:off x="3581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U</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3</a:t>
            </a:r>
          </a:p>
        </p:txBody>
      </p:sp>
      <p:sp>
        <p:nvSpPr>
          <p:cNvPr id="280813" name="Rectangle 237"/>
          <p:cNvSpPr>
            <a:spLocks noChangeArrowheads="1"/>
          </p:cNvSpPr>
          <p:nvPr/>
        </p:nvSpPr>
        <p:spPr bwMode="auto">
          <a:xfrm>
            <a:off x="3962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Np</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4</a:t>
            </a:r>
          </a:p>
        </p:txBody>
      </p:sp>
      <p:sp>
        <p:nvSpPr>
          <p:cNvPr id="280814" name="Rectangle 238"/>
          <p:cNvSpPr>
            <a:spLocks noChangeArrowheads="1"/>
          </p:cNvSpPr>
          <p:nvPr/>
        </p:nvSpPr>
        <p:spPr bwMode="auto">
          <a:xfrm>
            <a:off x="4343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Pu</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6</a:t>
            </a:r>
          </a:p>
        </p:txBody>
      </p:sp>
      <p:sp>
        <p:nvSpPr>
          <p:cNvPr id="280815" name="Rectangle 239"/>
          <p:cNvSpPr>
            <a:spLocks noChangeArrowheads="1"/>
          </p:cNvSpPr>
          <p:nvPr/>
        </p:nvSpPr>
        <p:spPr bwMode="auto">
          <a:xfrm>
            <a:off x="4724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Am</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7</a:t>
            </a:r>
          </a:p>
        </p:txBody>
      </p:sp>
      <p:sp>
        <p:nvSpPr>
          <p:cNvPr id="280816" name="Rectangle 240"/>
          <p:cNvSpPr>
            <a:spLocks noChangeArrowheads="1"/>
          </p:cNvSpPr>
          <p:nvPr/>
        </p:nvSpPr>
        <p:spPr bwMode="auto">
          <a:xfrm>
            <a:off x="5105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Cm</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7</a:t>
            </a:r>
          </a:p>
        </p:txBody>
      </p:sp>
      <p:sp>
        <p:nvSpPr>
          <p:cNvPr id="280817" name="Rectangle 241"/>
          <p:cNvSpPr>
            <a:spLocks noChangeArrowheads="1"/>
          </p:cNvSpPr>
          <p:nvPr/>
        </p:nvSpPr>
        <p:spPr bwMode="auto">
          <a:xfrm>
            <a:off x="5486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Bk</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8</a:t>
            </a:r>
          </a:p>
        </p:txBody>
      </p:sp>
      <p:sp>
        <p:nvSpPr>
          <p:cNvPr id="280818" name="Rectangle 242"/>
          <p:cNvSpPr>
            <a:spLocks noChangeArrowheads="1"/>
          </p:cNvSpPr>
          <p:nvPr/>
        </p:nvSpPr>
        <p:spPr bwMode="auto">
          <a:xfrm>
            <a:off x="5867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Cf</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10</a:t>
            </a:r>
          </a:p>
        </p:txBody>
      </p:sp>
      <p:sp>
        <p:nvSpPr>
          <p:cNvPr id="280819" name="Rectangle 243"/>
          <p:cNvSpPr>
            <a:spLocks noChangeArrowheads="1"/>
          </p:cNvSpPr>
          <p:nvPr/>
        </p:nvSpPr>
        <p:spPr bwMode="auto">
          <a:xfrm>
            <a:off x="6248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Es</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11</a:t>
            </a:r>
          </a:p>
        </p:txBody>
      </p:sp>
      <p:sp>
        <p:nvSpPr>
          <p:cNvPr id="280820" name="Rectangle 244"/>
          <p:cNvSpPr>
            <a:spLocks noChangeArrowheads="1"/>
          </p:cNvSpPr>
          <p:nvPr/>
        </p:nvSpPr>
        <p:spPr bwMode="auto">
          <a:xfrm>
            <a:off x="6629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Fm</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14</a:t>
            </a:r>
          </a:p>
        </p:txBody>
      </p:sp>
      <p:sp>
        <p:nvSpPr>
          <p:cNvPr id="280821" name="Rectangle 245"/>
          <p:cNvSpPr>
            <a:spLocks noChangeArrowheads="1"/>
          </p:cNvSpPr>
          <p:nvPr/>
        </p:nvSpPr>
        <p:spPr bwMode="auto">
          <a:xfrm>
            <a:off x="7010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Md</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13</a:t>
            </a:r>
          </a:p>
        </p:txBody>
      </p:sp>
      <p:sp>
        <p:nvSpPr>
          <p:cNvPr id="280822" name="Rectangle 246"/>
          <p:cNvSpPr>
            <a:spLocks noChangeArrowheads="1"/>
          </p:cNvSpPr>
          <p:nvPr/>
        </p:nvSpPr>
        <p:spPr bwMode="auto">
          <a:xfrm>
            <a:off x="7391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No</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14</a:t>
            </a:r>
          </a:p>
        </p:txBody>
      </p:sp>
      <p:sp>
        <p:nvSpPr>
          <p:cNvPr id="280823" name="Rectangle 247"/>
          <p:cNvSpPr>
            <a:spLocks noChangeArrowheads="1"/>
          </p:cNvSpPr>
          <p:nvPr/>
        </p:nvSpPr>
        <p:spPr bwMode="auto">
          <a:xfrm>
            <a:off x="7772400" y="6172200"/>
            <a:ext cx="381000" cy="533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Lr</a:t>
            </a:r>
            <a:endParaRPr lang="en-US" sz="1000">
              <a:latin typeface="Arial" charset="0"/>
            </a:endParaRPr>
          </a:p>
          <a:p>
            <a:pPr algn="ctr"/>
            <a:endParaRPr lang="en-US" sz="1000">
              <a:latin typeface="Arial" charset="0"/>
            </a:endParaRPr>
          </a:p>
          <a:p>
            <a:pPr algn="ctr"/>
            <a:r>
              <a:rPr lang="en-US" sz="1000">
                <a:latin typeface="Arial" charset="0"/>
              </a:rPr>
              <a:t>5f</a:t>
            </a:r>
            <a:r>
              <a:rPr lang="en-US" sz="1000" baseline="30000">
                <a:latin typeface="Arial" charset="0"/>
              </a:rPr>
              <a:t>14</a:t>
            </a:r>
          </a:p>
        </p:txBody>
      </p:sp>
      <p:sp>
        <p:nvSpPr>
          <p:cNvPr id="280824" name="Rectangle 248"/>
          <p:cNvSpPr>
            <a:spLocks noChangeArrowheads="1"/>
          </p:cNvSpPr>
          <p:nvPr/>
        </p:nvSpPr>
        <p:spPr bwMode="auto">
          <a:xfrm>
            <a:off x="2438400" y="5638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r>
              <a:rPr lang="en-US" sz="1000">
                <a:latin typeface="Arial" charset="0"/>
              </a:rPr>
              <a:t>5d</a:t>
            </a:r>
            <a:r>
              <a:rPr lang="en-US" sz="1000" baseline="30000">
                <a:latin typeface="Arial" charset="0"/>
              </a:rPr>
              <a:t>1</a:t>
            </a:r>
          </a:p>
        </p:txBody>
      </p:sp>
      <p:sp>
        <p:nvSpPr>
          <p:cNvPr id="280825" name="Rectangle 249"/>
          <p:cNvSpPr>
            <a:spLocks noChangeArrowheads="1"/>
          </p:cNvSpPr>
          <p:nvPr/>
        </p:nvSpPr>
        <p:spPr bwMode="auto">
          <a:xfrm>
            <a:off x="2438400" y="6172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Ac</a:t>
            </a:r>
            <a:endParaRPr lang="en-US" sz="1000">
              <a:latin typeface="Arial" charset="0"/>
            </a:endParaRPr>
          </a:p>
          <a:p>
            <a:pPr algn="ctr"/>
            <a:endParaRPr lang="en-US" sz="1000">
              <a:latin typeface="Arial" charset="0"/>
            </a:endParaRPr>
          </a:p>
          <a:p>
            <a:pPr algn="ctr"/>
            <a:r>
              <a:rPr lang="en-US" sz="1000">
                <a:latin typeface="Arial" charset="0"/>
              </a:rPr>
              <a:t>6d</a:t>
            </a:r>
            <a:r>
              <a:rPr lang="en-US" sz="1000" baseline="30000">
                <a:latin typeface="Arial" charset="0"/>
              </a:rPr>
              <a:t>1</a:t>
            </a:r>
          </a:p>
        </p:txBody>
      </p:sp>
      <p:sp>
        <p:nvSpPr>
          <p:cNvPr id="280826" name="AutoShape 250"/>
          <p:cNvSpPr>
            <a:spLocks/>
          </p:cNvSpPr>
          <p:nvPr/>
        </p:nvSpPr>
        <p:spPr bwMode="auto">
          <a:xfrm rot="-5400000">
            <a:off x="1562100" y="876300"/>
            <a:ext cx="228600" cy="762000"/>
          </a:xfrm>
          <a:prstGeom prst="rightBrace">
            <a:avLst>
              <a:gd name="adj1" fmla="val 27778"/>
              <a:gd name="adj2" fmla="val 50000"/>
            </a:avLst>
          </a:prstGeom>
          <a:noFill/>
          <a:ln w="9525">
            <a:solidFill>
              <a:schemeClr val="tx1"/>
            </a:solidFill>
            <a:round/>
            <a:headEnd/>
            <a:tailEnd/>
          </a:ln>
          <a:effectLst/>
        </p:spPr>
        <p:txBody>
          <a:bodyPr wrap="none" anchor="ctr"/>
          <a:lstStyle/>
          <a:p>
            <a:endParaRPr lang="en-IE"/>
          </a:p>
        </p:txBody>
      </p:sp>
      <p:sp>
        <p:nvSpPr>
          <p:cNvPr id="280827" name="AutoShape 251"/>
          <p:cNvSpPr>
            <a:spLocks/>
          </p:cNvSpPr>
          <p:nvPr/>
        </p:nvSpPr>
        <p:spPr bwMode="auto">
          <a:xfrm rot="-5400000">
            <a:off x="3886200" y="1066800"/>
            <a:ext cx="152400" cy="3657600"/>
          </a:xfrm>
          <a:prstGeom prst="rightBrace">
            <a:avLst>
              <a:gd name="adj1" fmla="val 200000"/>
              <a:gd name="adj2" fmla="val 50000"/>
            </a:avLst>
          </a:prstGeom>
          <a:noFill/>
          <a:ln w="9525">
            <a:solidFill>
              <a:schemeClr val="tx1"/>
            </a:solidFill>
            <a:round/>
            <a:headEnd/>
            <a:tailEnd/>
          </a:ln>
          <a:effectLst/>
        </p:spPr>
        <p:txBody>
          <a:bodyPr wrap="none" anchor="ctr"/>
          <a:lstStyle/>
          <a:p>
            <a:endParaRPr lang="en-IE"/>
          </a:p>
        </p:txBody>
      </p:sp>
      <p:sp>
        <p:nvSpPr>
          <p:cNvPr id="280828" name="Line 252"/>
          <p:cNvSpPr>
            <a:spLocks noChangeShapeType="1"/>
          </p:cNvSpPr>
          <p:nvPr/>
        </p:nvSpPr>
        <p:spPr bwMode="auto">
          <a:xfrm flipV="1">
            <a:off x="2057400" y="1447800"/>
            <a:ext cx="0" cy="457200"/>
          </a:xfrm>
          <a:prstGeom prst="line">
            <a:avLst/>
          </a:prstGeom>
          <a:noFill/>
          <a:ln w="9525" cap="rnd">
            <a:solidFill>
              <a:schemeClr val="tx1"/>
            </a:solidFill>
            <a:prstDash val="sysDot"/>
            <a:round/>
            <a:headEnd/>
            <a:tailEnd/>
          </a:ln>
          <a:effectLst/>
        </p:spPr>
        <p:txBody>
          <a:bodyPr/>
          <a:lstStyle/>
          <a:p>
            <a:endParaRPr lang="en-IE"/>
          </a:p>
        </p:txBody>
      </p:sp>
      <p:sp>
        <p:nvSpPr>
          <p:cNvPr id="280829" name="AutoShape 253"/>
          <p:cNvSpPr>
            <a:spLocks/>
          </p:cNvSpPr>
          <p:nvPr/>
        </p:nvSpPr>
        <p:spPr bwMode="auto">
          <a:xfrm rot="-5400000">
            <a:off x="6934200" y="685800"/>
            <a:ext cx="152400" cy="2286000"/>
          </a:xfrm>
          <a:prstGeom prst="rightBrace">
            <a:avLst>
              <a:gd name="adj1" fmla="val 125000"/>
              <a:gd name="adj2" fmla="val 50000"/>
            </a:avLst>
          </a:prstGeom>
          <a:noFill/>
          <a:ln w="9525">
            <a:solidFill>
              <a:schemeClr val="tx1"/>
            </a:solidFill>
            <a:round/>
            <a:headEnd/>
            <a:tailEnd/>
          </a:ln>
          <a:effectLst/>
        </p:spPr>
        <p:txBody>
          <a:bodyPr wrap="none" anchor="ctr"/>
          <a:lstStyle/>
          <a:p>
            <a:endParaRPr lang="en-IE"/>
          </a:p>
        </p:txBody>
      </p:sp>
      <p:sp>
        <p:nvSpPr>
          <p:cNvPr id="280830" name="AutoShape 254"/>
          <p:cNvSpPr>
            <a:spLocks/>
          </p:cNvSpPr>
          <p:nvPr/>
        </p:nvSpPr>
        <p:spPr bwMode="auto">
          <a:xfrm rot="-5400000">
            <a:off x="7658100" y="571500"/>
            <a:ext cx="228600" cy="762000"/>
          </a:xfrm>
          <a:prstGeom prst="rightBrace">
            <a:avLst>
              <a:gd name="adj1" fmla="val 27778"/>
              <a:gd name="adj2" fmla="val 50000"/>
            </a:avLst>
          </a:prstGeom>
          <a:noFill/>
          <a:ln w="9525">
            <a:solidFill>
              <a:schemeClr val="tx1"/>
            </a:solidFill>
            <a:round/>
            <a:headEnd/>
            <a:tailEnd/>
          </a:ln>
          <a:effectLst/>
        </p:spPr>
        <p:txBody>
          <a:bodyPr wrap="none" anchor="ctr"/>
          <a:lstStyle/>
          <a:p>
            <a:endParaRPr lang="en-IE"/>
          </a:p>
        </p:txBody>
      </p:sp>
      <p:sp>
        <p:nvSpPr>
          <p:cNvPr id="280831" name="Text Box 255"/>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80832" name="Text Box 256"/>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80833" name="Text Box 257"/>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80834" name="Text Box 258"/>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80835" name="Text Box 259"/>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80836" name="Text Box 260"/>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80837" name="Text Box 261"/>
          <p:cNvSpPr txBox="1">
            <a:spLocks noChangeArrowheads="1"/>
          </p:cNvSpPr>
          <p:nvPr/>
        </p:nvSpPr>
        <p:spPr bwMode="auto">
          <a:xfrm>
            <a:off x="974725" y="4757738"/>
            <a:ext cx="268288" cy="274637"/>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80838" name="Text Box 262"/>
          <p:cNvSpPr txBox="1">
            <a:spLocks noChangeArrowheads="1"/>
          </p:cNvSpPr>
          <p:nvPr/>
        </p:nvSpPr>
        <p:spPr bwMode="auto">
          <a:xfrm>
            <a:off x="1568450" y="849313"/>
            <a:ext cx="282575" cy="304800"/>
          </a:xfrm>
          <a:prstGeom prst="rect">
            <a:avLst/>
          </a:prstGeom>
          <a:noFill/>
          <a:ln w="9525">
            <a:noFill/>
            <a:miter lim="800000"/>
            <a:headEnd/>
            <a:tailEnd/>
          </a:ln>
          <a:effectLst/>
        </p:spPr>
        <p:txBody>
          <a:bodyPr wrap="none">
            <a:spAutoFit/>
          </a:bodyPr>
          <a:lstStyle/>
          <a:p>
            <a:r>
              <a:rPr lang="en-US" sz="1400" b="1" i="1">
                <a:latin typeface="Arial" charset="0"/>
              </a:rPr>
              <a:t>s</a:t>
            </a:r>
          </a:p>
        </p:txBody>
      </p:sp>
      <p:sp>
        <p:nvSpPr>
          <p:cNvPr id="280839" name="Text Box 263"/>
          <p:cNvSpPr txBox="1">
            <a:spLocks noChangeArrowheads="1"/>
          </p:cNvSpPr>
          <p:nvPr/>
        </p:nvSpPr>
        <p:spPr bwMode="auto">
          <a:xfrm>
            <a:off x="3846513" y="2525713"/>
            <a:ext cx="292100" cy="304800"/>
          </a:xfrm>
          <a:prstGeom prst="rect">
            <a:avLst/>
          </a:prstGeom>
          <a:noFill/>
          <a:ln w="9525">
            <a:noFill/>
            <a:miter lim="800000"/>
            <a:headEnd/>
            <a:tailEnd/>
          </a:ln>
          <a:effectLst/>
        </p:spPr>
        <p:txBody>
          <a:bodyPr wrap="none">
            <a:spAutoFit/>
          </a:bodyPr>
          <a:lstStyle/>
          <a:p>
            <a:r>
              <a:rPr lang="en-US" sz="1400" b="1" i="1">
                <a:latin typeface="Arial" charset="0"/>
              </a:rPr>
              <a:t>d</a:t>
            </a:r>
          </a:p>
        </p:txBody>
      </p:sp>
      <p:sp>
        <p:nvSpPr>
          <p:cNvPr id="280840" name="Text Box 264"/>
          <p:cNvSpPr txBox="1">
            <a:spLocks noChangeArrowheads="1"/>
          </p:cNvSpPr>
          <p:nvPr/>
        </p:nvSpPr>
        <p:spPr bwMode="auto">
          <a:xfrm>
            <a:off x="6894513" y="1458913"/>
            <a:ext cx="292100" cy="304800"/>
          </a:xfrm>
          <a:prstGeom prst="rect">
            <a:avLst/>
          </a:prstGeom>
          <a:noFill/>
          <a:ln w="9525">
            <a:noFill/>
            <a:miter lim="800000"/>
            <a:headEnd/>
            <a:tailEnd/>
          </a:ln>
          <a:effectLst/>
        </p:spPr>
        <p:txBody>
          <a:bodyPr wrap="none">
            <a:spAutoFit/>
          </a:bodyPr>
          <a:lstStyle/>
          <a:p>
            <a:r>
              <a:rPr lang="en-US" sz="1400" b="1" i="1">
                <a:latin typeface="Arial" charset="0"/>
              </a:rPr>
              <a:t>p</a:t>
            </a:r>
          </a:p>
        </p:txBody>
      </p:sp>
      <p:sp>
        <p:nvSpPr>
          <p:cNvPr id="280841" name="Text Box 265"/>
          <p:cNvSpPr txBox="1">
            <a:spLocks noChangeArrowheads="1"/>
          </p:cNvSpPr>
          <p:nvPr/>
        </p:nvSpPr>
        <p:spPr bwMode="auto">
          <a:xfrm>
            <a:off x="7664450" y="544513"/>
            <a:ext cx="282575" cy="304800"/>
          </a:xfrm>
          <a:prstGeom prst="rect">
            <a:avLst/>
          </a:prstGeom>
          <a:noFill/>
          <a:ln w="9525">
            <a:noFill/>
            <a:miter lim="800000"/>
            <a:headEnd/>
            <a:tailEnd/>
          </a:ln>
          <a:effectLst/>
        </p:spPr>
        <p:txBody>
          <a:bodyPr wrap="none">
            <a:spAutoFit/>
          </a:bodyPr>
          <a:lstStyle/>
          <a:p>
            <a:r>
              <a:rPr lang="en-US" sz="1400" b="1" i="1">
                <a:latin typeface="Arial" charset="0"/>
              </a:rPr>
              <a:t>s</a:t>
            </a:r>
          </a:p>
        </p:txBody>
      </p:sp>
      <p:sp>
        <p:nvSpPr>
          <p:cNvPr id="280842" name="AutoShape 266"/>
          <p:cNvSpPr>
            <a:spLocks/>
          </p:cNvSpPr>
          <p:nvPr/>
        </p:nvSpPr>
        <p:spPr bwMode="auto">
          <a:xfrm rot="-5400000">
            <a:off x="5410200" y="2819400"/>
            <a:ext cx="152400" cy="5334000"/>
          </a:xfrm>
          <a:prstGeom prst="rightBrace">
            <a:avLst>
              <a:gd name="adj1" fmla="val 291667"/>
              <a:gd name="adj2" fmla="val 50000"/>
            </a:avLst>
          </a:prstGeom>
          <a:noFill/>
          <a:ln w="9525">
            <a:solidFill>
              <a:schemeClr val="tx1"/>
            </a:solidFill>
            <a:round/>
            <a:headEnd/>
            <a:tailEnd/>
          </a:ln>
          <a:effectLst/>
        </p:spPr>
        <p:txBody>
          <a:bodyPr wrap="none" anchor="ctr"/>
          <a:lstStyle/>
          <a:p>
            <a:endParaRPr lang="en-IE"/>
          </a:p>
        </p:txBody>
      </p:sp>
      <p:sp>
        <p:nvSpPr>
          <p:cNvPr id="280843" name="Text Box 267"/>
          <p:cNvSpPr txBox="1">
            <a:spLocks noChangeArrowheads="1"/>
          </p:cNvSpPr>
          <p:nvPr/>
        </p:nvSpPr>
        <p:spPr bwMode="auto">
          <a:xfrm>
            <a:off x="5394325" y="5083175"/>
            <a:ext cx="242888" cy="304800"/>
          </a:xfrm>
          <a:prstGeom prst="rect">
            <a:avLst/>
          </a:prstGeom>
          <a:noFill/>
          <a:ln w="9525">
            <a:noFill/>
            <a:miter lim="800000"/>
            <a:headEnd/>
            <a:tailEnd/>
          </a:ln>
          <a:effectLst/>
        </p:spPr>
        <p:txBody>
          <a:bodyPr wrap="none">
            <a:spAutoFit/>
          </a:bodyPr>
          <a:lstStyle/>
          <a:p>
            <a:r>
              <a:rPr lang="en-US" sz="1400" b="1" i="1">
                <a:latin typeface="Arial" charset="0"/>
              </a:rPr>
              <a:t>f</a:t>
            </a:r>
          </a:p>
        </p:txBody>
      </p:sp>
      <p:sp>
        <p:nvSpPr>
          <p:cNvPr id="280844" name="Text Box 268"/>
          <p:cNvSpPr txBox="1">
            <a:spLocks noChangeArrowheads="1"/>
          </p:cNvSpPr>
          <p:nvPr/>
        </p:nvSpPr>
        <p:spPr bwMode="auto">
          <a:xfrm>
            <a:off x="2117725" y="422275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80845" name="Text Box 269"/>
          <p:cNvSpPr txBox="1">
            <a:spLocks noChangeArrowheads="1"/>
          </p:cNvSpPr>
          <p:nvPr/>
        </p:nvSpPr>
        <p:spPr bwMode="auto">
          <a:xfrm>
            <a:off x="2117725" y="475615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80846" name="Text Box 270"/>
          <p:cNvSpPr txBox="1">
            <a:spLocks noChangeArrowheads="1"/>
          </p:cNvSpPr>
          <p:nvPr/>
        </p:nvSpPr>
        <p:spPr bwMode="auto">
          <a:xfrm>
            <a:off x="2117725" y="6357938"/>
            <a:ext cx="184150" cy="274637"/>
          </a:xfrm>
          <a:prstGeom prst="rect">
            <a:avLst/>
          </a:prstGeom>
          <a:noFill/>
          <a:ln w="9525">
            <a:noFill/>
            <a:miter lim="800000"/>
            <a:headEnd/>
            <a:tailEnd/>
          </a:ln>
          <a:effectLst/>
        </p:spPr>
        <p:txBody>
          <a:bodyPr wrap="none">
            <a:spAutoFit/>
          </a:bodyPr>
          <a:lstStyle/>
          <a:p>
            <a:endParaRPr lang="en-US" sz="1200">
              <a:latin typeface="Arial" charset="0"/>
            </a:endParaRPr>
          </a:p>
        </p:txBody>
      </p:sp>
      <p:sp>
        <p:nvSpPr>
          <p:cNvPr id="280847" name="Text Box 271"/>
          <p:cNvSpPr txBox="1">
            <a:spLocks noChangeArrowheads="1"/>
          </p:cNvSpPr>
          <p:nvPr/>
        </p:nvSpPr>
        <p:spPr bwMode="auto">
          <a:xfrm>
            <a:off x="2057400" y="632460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80848" name="Rectangle 272"/>
          <p:cNvSpPr>
            <a:spLocks noChangeArrowheads="1"/>
          </p:cNvSpPr>
          <p:nvPr/>
        </p:nvSpPr>
        <p:spPr bwMode="auto">
          <a:xfrm>
            <a:off x="2057400" y="579120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80850" name="AutoShape 274">
            <a:hlinkClick r:id="" action="ppaction://noaction" highlightClick="1"/>
            <a:hlinkHover r:id="rId5"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72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071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8071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80724"/>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80723"/>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80717"/>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80718"/>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80719"/>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80720"/>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80721"/>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280722"/>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280795"/>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280726"/>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280727"/>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280728"/>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280729"/>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280730"/>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grpId="0" nodeType="afterEffect">
                                  <p:stCondLst>
                                    <p:cond delay="0"/>
                                  </p:stCondLst>
                                  <p:childTnLst>
                                    <p:set>
                                      <p:cBhvr>
                                        <p:cTn id="57" dur="1" fill="hold">
                                          <p:stCondLst>
                                            <p:cond delay="499"/>
                                          </p:stCondLst>
                                        </p:cTn>
                                        <p:tgtEl>
                                          <p:spTgt spid="280731"/>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280732"/>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grpId="0" nodeType="afterEffect">
                                  <p:stCondLst>
                                    <p:cond delay="0"/>
                                  </p:stCondLst>
                                  <p:childTnLst>
                                    <p:set>
                                      <p:cBhvr>
                                        <p:cTn id="63" dur="1" fill="hold">
                                          <p:stCondLst>
                                            <p:cond delay="499"/>
                                          </p:stCondLst>
                                        </p:cTn>
                                        <p:tgtEl>
                                          <p:spTgt spid="280733"/>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280734"/>
                                        </p:tgtEl>
                                        <p:attrNameLst>
                                          <p:attrName>style.visibility</p:attrName>
                                        </p:attrNameLst>
                                      </p:cBhvr>
                                      <p:to>
                                        <p:strVal val="visible"/>
                                      </p:to>
                                    </p:set>
                                  </p:childTnLst>
                                </p:cTn>
                              </p:par>
                            </p:childTnLst>
                          </p:cTn>
                        </p:par>
                        <p:par>
                          <p:cTn id="67" fill="hold">
                            <p:stCondLst>
                              <p:cond delay="10500"/>
                            </p:stCondLst>
                            <p:childTnLst>
                              <p:par>
                                <p:cTn id="68" presetID="1" presetClass="entr" presetSubtype="0" fill="hold" grpId="0" nodeType="afterEffect">
                                  <p:stCondLst>
                                    <p:cond delay="0"/>
                                  </p:stCondLst>
                                  <p:childTnLst>
                                    <p:set>
                                      <p:cBhvr>
                                        <p:cTn id="69" dur="1" fill="hold">
                                          <p:stCondLst>
                                            <p:cond delay="499"/>
                                          </p:stCondLst>
                                        </p:cTn>
                                        <p:tgtEl>
                                          <p:spTgt spid="280735"/>
                                        </p:tgtEl>
                                        <p:attrNameLst>
                                          <p:attrName>style.visibility</p:attrName>
                                        </p:attrNameLst>
                                      </p:cBhvr>
                                      <p:to>
                                        <p:strVal val="visible"/>
                                      </p:to>
                                    </p:set>
                                  </p:childTnLst>
                                </p:cTn>
                              </p:par>
                            </p:childTnLst>
                          </p:cTn>
                        </p:par>
                        <p:par>
                          <p:cTn id="70" fill="hold">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280736"/>
                                        </p:tgtEl>
                                        <p:attrNameLst>
                                          <p:attrName>style.visibility</p:attrName>
                                        </p:attrNameLst>
                                      </p:cBhvr>
                                      <p:to>
                                        <p:strVal val="visible"/>
                                      </p:to>
                                    </p:set>
                                  </p:childTnLst>
                                </p:cTn>
                              </p:par>
                            </p:childTnLst>
                          </p:cTn>
                        </p:par>
                        <p:par>
                          <p:cTn id="73" fill="hold">
                            <p:stCondLst>
                              <p:cond delay="11500"/>
                            </p:stCondLst>
                            <p:childTnLst>
                              <p:par>
                                <p:cTn id="74" presetID="1" presetClass="entr" presetSubtype="0" fill="hold" grpId="0" nodeType="afterEffect">
                                  <p:stCondLst>
                                    <p:cond delay="0"/>
                                  </p:stCondLst>
                                  <p:childTnLst>
                                    <p:set>
                                      <p:cBhvr>
                                        <p:cTn id="75" dur="1" fill="hold">
                                          <p:stCondLst>
                                            <p:cond delay="499"/>
                                          </p:stCondLst>
                                        </p:cTn>
                                        <p:tgtEl>
                                          <p:spTgt spid="280737"/>
                                        </p:tgtEl>
                                        <p:attrNameLst>
                                          <p:attrName>style.visibility</p:attrName>
                                        </p:attrNameLst>
                                      </p:cBhvr>
                                      <p:to>
                                        <p:strVal val="visible"/>
                                      </p:to>
                                    </p:set>
                                  </p:childTnLst>
                                </p:cTn>
                              </p:par>
                            </p:childTnLst>
                          </p:cTn>
                        </p:par>
                        <p:par>
                          <p:cTn id="76" fill="hold">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280738"/>
                                        </p:tgtEl>
                                        <p:attrNameLst>
                                          <p:attrName>style.visibility</p:attrName>
                                        </p:attrNameLst>
                                      </p:cBhvr>
                                      <p:to>
                                        <p:strVal val="visible"/>
                                      </p:to>
                                    </p:set>
                                  </p:childTnLst>
                                </p:cTn>
                              </p:par>
                            </p:childTnLst>
                          </p:cTn>
                        </p:par>
                        <p:par>
                          <p:cTn id="79" fill="hold">
                            <p:stCondLst>
                              <p:cond delay="12500"/>
                            </p:stCondLst>
                            <p:childTnLst>
                              <p:par>
                                <p:cTn id="80" presetID="1" presetClass="entr" presetSubtype="0" fill="hold" grpId="0" nodeType="afterEffect">
                                  <p:stCondLst>
                                    <p:cond delay="0"/>
                                  </p:stCondLst>
                                  <p:childTnLst>
                                    <p:set>
                                      <p:cBhvr>
                                        <p:cTn id="81" dur="1" fill="hold">
                                          <p:stCondLst>
                                            <p:cond delay="499"/>
                                          </p:stCondLst>
                                        </p:cTn>
                                        <p:tgtEl>
                                          <p:spTgt spid="280739"/>
                                        </p:tgtEl>
                                        <p:attrNameLst>
                                          <p:attrName>style.visibility</p:attrName>
                                        </p:attrNameLst>
                                      </p:cBhvr>
                                      <p:to>
                                        <p:strVal val="visible"/>
                                      </p:to>
                                    </p:set>
                                  </p:childTnLst>
                                </p:cTn>
                              </p:par>
                            </p:childTnLst>
                          </p:cTn>
                        </p:par>
                        <p:par>
                          <p:cTn id="82" fill="hold">
                            <p:stCondLst>
                              <p:cond delay="13000"/>
                            </p:stCondLst>
                            <p:childTnLst>
                              <p:par>
                                <p:cTn id="83" presetID="1" presetClass="entr" presetSubtype="0" fill="hold" grpId="0" nodeType="afterEffect">
                                  <p:stCondLst>
                                    <p:cond delay="0"/>
                                  </p:stCondLst>
                                  <p:childTnLst>
                                    <p:set>
                                      <p:cBhvr>
                                        <p:cTn id="84" dur="1" fill="hold">
                                          <p:stCondLst>
                                            <p:cond delay="499"/>
                                          </p:stCondLst>
                                        </p:cTn>
                                        <p:tgtEl>
                                          <p:spTgt spid="280740"/>
                                        </p:tgtEl>
                                        <p:attrNameLst>
                                          <p:attrName>style.visibility</p:attrName>
                                        </p:attrNameLst>
                                      </p:cBhvr>
                                      <p:to>
                                        <p:strVal val="visible"/>
                                      </p:to>
                                    </p:set>
                                  </p:childTnLst>
                                </p:cTn>
                              </p:par>
                            </p:childTnLst>
                          </p:cTn>
                        </p:par>
                        <p:par>
                          <p:cTn id="85" fill="hold">
                            <p:stCondLst>
                              <p:cond delay="13500"/>
                            </p:stCondLst>
                            <p:childTnLst>
                              <p:par>
                                <p:cTn id="86" presetID="1" presetClass="entr" presetSubtype="0" fill="hold" grpId="0" nodeType="afterEffect">
                                  <p:stCondLst>
                                    <p:cond delay="0"/>
                                  </p:stCondLst>
                                  <p:childTnLst>
                                    <p:set>
                                      <p:cBhvr>
                                        <p:cTn id="87" dur="1" fill="hold">
                                          <p:stCondLst>
                                            <p:cond delay="499"/>
                                          </p:stCondLst>
                                        </p:cTn>
                                        <p:tgtEl>
                                          <p:spTgt spid="280741"/>
                                        </p:tgtEl>
                                        <p:attrNameLst>
                                          <p:attrName>style.visibility</p:attrName>
                                        </p:attrNameLst>
                                      </p:cBhvr>
                                      <p:to>
                                        <p:strVal val="visible"/>
                                      </p:to>
                                    </p:set>
                                  </p:childTnLst>
                                </p:cTn>
                              </p:par>
                            </p:childTnLst>
                          </p:cTn>
                        </p:par>
                        <p:par>
                          <p:cTn id="88" fill="hold">
                            <p:stCondLst>
                              <p:cond delay="14000"/>
                            </p:stCondLst>
                            <p:childTnLst>
                              <p:par>
                                <p:cTn id="89" presetID="1" presetClass="entr" presetSubtype="0" fill="hold" grpId="0" nodeType="afterEffect">
                                  <p:stCondLst>
                                    <p:cond delay="0"/>
                                  </p:stCondLst>
                                  <p:childTnLst>
                                    <p:set>
                                      <p:cBhvr>
                                        <p:cTn id="90" dur="1" fill="hold">
                                          <p:stCondLst>
                                            <p:cond delay="499"/>
                                          </p:stCondLst>
                                        </p:cTn>
                                        <p:tgtEl>
                                          <p:spTgt spid="280742"/>
                                        </p:tgtEl>
                                        <p:attrNameLst>
                                          <p:attrName>style.visibility</p:attrName>
                                        </p:attrNameLst>
                                      </p:cBhvr>
                                      <p:to>
                                        <p:strVal val="visible"/>
                                      </p:to>
                                    </p:set>
                                  </p:childTnLst>
                                </p:cTn>
                              </p:par>
                            </p:childTnLst>
                          </p:cTn>
                        </p:par>
                        <p:par>
                          <p:cTn id="91" fill="hold">
                            <p:stCondLst>
                              <p:cond delay="14500"/>
                            </p:stCondLst>
                            <p:childTnLst>
                              <p:par>
                                <p:cTn id="92" presetID="1" presetClass="entr" presetSubtype="0" fill="hold" grpId="0" nodeType="afterEffect">
                                  <p:stCondLst>
                                    <p:cond delay="0"/>
                                  </p:stCondLst>
                                  <p:childTnLst>
                                    <p:set>
                                      <p:cBhvr>
                                        <p:cTn id="93" dur="1" fill="hold">
                                          <p:stCondLst>
                                            <p:cond delay="499"/>
                                          </p:stCondLst>
                                        </p:cTn>
                                        <p:tgtEl>
                                          <p:spTgt spid="280743"/>
                                        </p:tgtEl>
                                        <p:attrNameLst>
                                          <p:attrName>style.visibility</p:attrName>
                                        </p:attrNameLst>
                                      </p:cBhvr>
                                      <p:to>
                                        <p:strVal val="visible"/>
                                      </p:to>
                                    </p:set>
                                  </p:childTnLst>
                                </p:cTn>
                              </p:par>
                            </p:childTnLst>
                          </p:cTn>
                        </p:par>
                        <p:par>
                          <p:cTn id="94" fill="hold">
                            <p:stCondLst>
                              <p:cond delay="15000"/>
                            </p:stCondLst>
                            <p:childTnLst>
                              <p:par>
                                <p:cTn id="95" presetID="1" presetClass="entr" presetSubtype="0" fill="hold" grpId="0" nodeType="afterEffect">
                                  <p:stCondLst>
                                    <p:cond delay="0"/>
                                  </p:stCondLst>
                                  <p:childTnLst>
                                    <p:set>
                                      <p:cBhvr>
                                        <p:cTn id="96" dur="1" fill="hold">
                                          <p:stCondLst>
                                            <p:cond delay="499"/>
                                          </p:stCondLst>
                                        </p:cTn>
                                        <p:tgtEl>
                                          <p:spTgt spid="280744"/>
                                        </p:tgtEl>
                                        <p:attrNameLst>
                                          <p:attrName>style.visibility</p:attrName>
                                        </p:attrNameLst>
                                      </p:cBhvr>
                                      <p:to>
                                        <p:strVal val="visible"/>
                                      </p:to>
                                    </p:set>
                                  </p:childTnLst>
                                </p:cTn>
                              </p:par>
                            </p:childTnLst>
                          </p:cTn>
                        </p:par>
                        <p:par>
                          <p:cTn id="97" fill="hold">
                            <p:stCondLst>
                              <p:cond delay="15500"/>
                            </p:stCondLst>
                            <p:childTnLst>
                              <p:par>
                                <p:cTn id="98" presetID="1" presetClass="entr" presetSubtype="0" fill="hold" grpId="0" nodeType="afterEffect">
                                  <p:stCondLst>
                                    <p:cond delay="0"/>
                                  </p:stCondLst>
                                  <p:childTnLst>
                                    <p:set>
                                      <p:cBhvr>
                                        <p:cTn id="99" dur="1" fill="hold">
                                          <p:stCondLst>
                                            <p:cond delay="499"/>
                                          </p:stCondLst>
                                        </p:cTn>
                                        <p:tgtEl>
                                          <p:spTgt spid="280745"/>
                                        </p:tgtEl>
                                        <p:attrNameLst>
                                          <p:attrName>style.visibility</p:attrName>
                                        </p:attrNameLst>
                                      </p:cBhvr>
                                      <p:to>
                                        <p:strVal val="visible"/>
                                      </p:to>
                                    </p:set>
                                  </p:childTnLst>
                                </p:cTn>
                              </p:par>
                            </p:childTnLst>
                          </p:cTn>
                        </p:par>
                        <p:par>
                          <p:cTn id="100" fill="hold">
                            <p:stCondLst>
                              <p:cond delay="16000"/>
                            </p:stCondLst>
                            <p:childTnLst>
                              <p:par>
                                <p:cTn id="101" presetID="1" presetClass="entr" presetSubtype="0" fill="hold" grpId="0" nodeType="afterEffect">
                                  <p:stCondLst>
                                    <p:cond delay="0"/>
                                  </p:stCondLst>
                                  <p:childTnLst>
                                    <p:set>
                                      <p:cBhvr>
                                        <p:cTn id="102" dur="1" fill="hold">
                                          <p:stCondLst>
                                            <p:cond delay="499"/>
                                          </p:stCondLst>
                                        </p:cTn>
                                        <p:tgtEl>
                                          <p:spTgt spid="280746"/>
                                        </p:tgtEl>
                                        <p:attrNameLst>
                                          <p:attrName>style.visibility</p:attrName>
                                        </p:attrNameLst>
                                      </p:cBhvr>
                                      <p:to>
                                        <p:strVal val="visible"/>
                                      </p:to>
                                    </p:set>
                                  </p:childTnLst>
                                </p:cTn>
                              </p:par>
                            </p:childTnLst>
                          </p:cTn>
                        </p:par>
                        <p:par>
                          <p:cTn id="103" fill="hold">
                            <p:stCondLst>
                              <p:cond delay="16500"/>
                            </p:stCondLst>
                            <p:childTnLst>
                              <p:par>
                                <p:cTn id="104" presetID="1" presetClass="entr" presetSubtype="0" fill="hold" grpId="0" nodeType="afterEffect">
                                  <p:stCondLst>
                                    <p:cond delay="0"/>
                                  </p:stCondLst>
                                  <p:childTnLst>
                                    <p:set>
                                      <p:cBhvr>
                                        <p:cTn id="105" dur="1" fill="hold">
                                          <p:stCondLst>
                                            <p:cond delay="499"/>
                                          </p:stCondLst>
                                        </p:cTn>
                                        <p:tgtEl>
                                          <p:spTgt spid="280747"/>
                                        </p:tgtEl>
                                        <p:attrNameLst>
                                          <p:attrName>style.visibility</p:attrName>
                                        </p:attrNameLst>
                                      </p:cBhvr>
                                      <p:to>
                                        <p:strVal val="visible"/>
                                      </p:to>
                                    </p:set>
                                  </p:childTnLst>
                                </p:cTn>
                              </p:par>
                            </p:childTnLst>
                          </p:cTn>
                        </p:par>
                        <p:par>
                          <p:cTn id="106" fill="hold">
                            <p:stCondLst>
                              <p:cond delay="17000"/>
                            </p:stCondLst>
                            <p:childTnLst>
                              <p:par>
                                <p:cTn id="107" presetID="1" presetClass="entr" presetSubtype="0" fill="hold" grpId="0" nodeType="afterEffect">
                                  <p:stCondLst>
                                    <p:cond delay="0"/>
                                  </p:stCondLst>
                                  <p:childTnLst>
                                    <p:set>
                                      <p:cBhvr>
                                        <p:cTn id="108" dur="1" fill="hold">
                                          <p:stCondLst>
                                            <p:cond delay="499"/>
                                          </p:stCondLst>
                                        </p:cTn>
                                        <p:tgtEl>
                                          <p:spTgt spid="280748"/>
                                        </p:tgtEl>
                                        <p:attrNameLst>
                                          <p:attrName>style.visibility</p:attrName>
                                        </p:attrNameLst>
                                      </p:cBhvr>
                                      <p:to>
                                        <p:strVal val="visible"/>
                                      </p:to>
                                    </p:set>
                                  </p:childTnLst>
                                </p:cTn>
                              </p:par>
                            </p:childTnLst>
                          </p:cTn>
                        </p:par>
                        <p:par>
                          <p:cTn id="109" fill="hold">
                            <p:stCondLst>
                              <p:cond delay="17500"/>
                            </p:stCondLst>
                            <p:childTnLst>
                              <p:par>
                                <p:cTn id="110" presetID="1" presetClass="entr" presetSubtype="0" fill="hold" grpId="0" nodeType="afterEffect">
                                  <p:stCondLst>
                                    <p:cond delay="0"/>
                                  </p:stCondLst>
                                  <p:childTnLst>
                                    <p:set>
                                      <p:cBhvr>
                                        <p:cTn id="111" dur="1" fill="hold">
                                          <p:stCondLst>
                                            <p:cond delay="499"/>
                                          </p:stCondLst>
                                        </p:cTn>
                                        <p:tgtEl>
                                          <p:spTgt spid="280749"/>
                                        </p:tgtEl>
                                        <p:attrNameLst>
                                          <p:attrName>style.visibility</p:attrName>
                                        </p:attrNameLst>
                                      </p:cBhvr>
                                      <p:to>
                                        <p:strVal val="visible"/>
                                      </p:to>
                                    </p:set>
                                  </p:childTnLst>
                                </p:cTn>
                              </p:par>
                            </p:childTnLst>
                          </p:cTn>
                        </p:par>
                        <p:par>
                          <p:cTn id="112" fill="hold">
                            <p:stCondLst>
                              <p:cond delay="18000"/>
                            </p:stCondLst>
                            <p:childTnLst>
                              <p:par>
                                <p:cTn id="113" presetID="1" presetClass="entr" presetSubtype="0" fill="hold" grpId="0" nodeType="afterEffect">
                                  <p:stCondLst>
                                    <p:cond delay="0"/>
                                  </p:stCondLst>
                                  <p:childTnLst>
                                    <p:set>
                                      <p:cBhvr>
                                        <p:cTn id="114" dur="1" fill="hold">
                                          <p:stCondLst>
                                            <p:cond delay="499"/>
                                          </p:stCondLst>
                                        </p:cTn>
                                        <p:tgtEl>
                                          <p:spTgt spid="280750"/>
                                        </p:tgtEl>
                                        <p:attrNameLst>
                                          <p:attrName>style.visibility</p:attrName>
                                        </p:attrNameLst>
                                      </p:cBhvr>
                                      <p:to>
                                        <p:strVal val="visible"/>
                                      </p:to>
                                    </p:set>
                                  </p:childTnLst>
                                </p:cTn>
                              </p:par>
                            </p:childTnLst>
                          </p:cTn>
                        </p:par>
                        <p:par>
                          <p:cTn id="115" fill="hold">
                            <p:stCondLst>
                              <p:cond delay="18500"/>
                            </p:stCondLst>
                            <p:childTnLst>
                              <p:par>
                                <p:cTn id="116" presetID="1" presetClass="entr" presetSubtype="0" fill="hold" grpId="0" nodeType="afterEffect">
                                  <p:stCondLst>
                                    <p:cond delay="0"/>
                                  </p:stCondLst>
                                  <p:childTnLst>
                                    <p:set>
                                      <p:cBhvr>
                                        <p:cTn id="117" dur="1" fill="hold">
                                          <p:stCondLst>
                                            <p:cond delay="499"/>
                                          </p:stCondLst>
                                        </p:cTn>
                                        <p:tgtEl>
                                          <p:spTgt spid="280751"/>
                                        </p:tgtEl>
                                        <p:attrNameLst>
                                          <p:attrName>style.visibility</p:attrName>
                                        </p:attrNameLst>
                                      </p:cBhvr>
                                      <p:to>
                                        <p:strVal val="visible"/>
                                      </p:to>
                                    </p:set>
                                  </p:childTnLst>
                                </p:cTn>
                              </p:par>
                            </p:childTnLst>
                          </p:cTn>
                        </p:par>
                        <p:par>
                          <p:cTn id="118" fill="hold">
                            <p:stCondLst>
                              <p:cond delay="19000"/>
                            </p:stCondLst>
                            <p:childTnLst>
                              <p:par>
                                <p:cTn id="119" presetID="1" presetClass="entr" presetSubtype="0" fill="hold" grpId="0" nodeType="afterEffect">
                                  <p:stCondLst>
                                    <p:cond delay="0"/>
                                  </p:stCondLst>
                                  <p:childTnLst>
                                    <p:set>
                                      <p:cBhvr>
                                        <p:cTn id="120" dur="1" fill="hold">
                                          <p:stCondLst>
                                            <p:cond delay="499"/>
                                          </p:stCondLst>
                                        </p:cTn>
                                        <p:tgtEl>
                                          <p:spTgt spid="280752"/>
                                        </p:tgtEl>
                                        <p:attrNameLst>
                                          <p:attrName>style.visibility</p:attrName>
                                        </p:attrNameLst>
                                      </p:cBhvr>
                                      <p:to>
                                        <p:strVal val="visible"/>
                                      </p:to>
                                    </p:set>
                                  </p:childTnLst>
                                </p:cTn>
                              </p:par>
                            </p:childTnLst>
                          </p:cTn>
                        </p:par>
                        <p:par>
                          <p:cTn id="121" fill="hold">
                            <p:stCondLst>
                              <p:cond delay="19500"/>
                            </p:stCondLst>
                            <p:childTnLst>
                              <p:par>
                                <p:cTn id="122" presetID="1" presetClass="entr" presetSubtype="0" fill="hold" grpId="0" nodeType="afterEffect">
                                  <p:stCondLst>
                                    <p:cond delay="0"/>
                                  </p:stCondLst>
                                  <p:childTnLst>
                                    <p:set>
                                      <p:cBhvr>
                                        <p:cTn id="123" dur="1" fill="hold">
                                          <p:stCondLst>
                                            <p:cond delay="499"/>
                                          </p:stCondLst>
                                        </p:cTn>
                                        <p:tgtEl>
                                          <p:spTgt spid="280753"/>
                                        </p:tgtEl>
                                        <p:attrNameLst>
                                          <p:attrName>style.visibility</p:attrName>
                                        </p:attrNameLst>
                                      </p:cBhvr>
                                      <p:to>
                                        <p:strVal val="visible"/>
                                      </p:to>
                                    </p:set>
                                  </p:childTnLst>
                                </p:cTn>
                              </p:par>
                            </p:childTnLst>
                          </p:cTn>
                        </p:par>
                        <p:par>
                          <p:cTn id="124" fill="hold">
                            <p:stCondLst>
                              <p:cond delay="20000"/>
                            </p:stCondLst>
                            <p:childTnLst>
                              <p:par>
                                <p:cTn id="125" presetID="1" presetClass="entr" presetSubtype="0" fill="hold" grpId="0" nodeType="afterEffect">
                                  <p:stCondLst>
                                    <p:cond delay="0"/>
                                  </p:stCondLst>
                                  <p:childTnLst>
                                    <p:set>
                                      <p:cBhvr>
                                        <p:cTn id="126" dur="1" fill="hold">
                                          <p:stCondLst>
                                            <p:cond delay="499"/>
                                          </p:stCondLst>
                                        </p:cTn>
                                        <p:tgtEl>
                                          <p:spTgt spid="280754"/>
                                        </p:tgtEl>
                                        <p:attrNameLst>
                                          <p:attrName>style.visibility</p:attrName>
                                        </p:attrNameLst>
                                      </p:cBhvr>
                                      <p:to>
                                        <p:strVal val="visible"/>
                                      </p:to>
                                    </p:set>
                                  </p:childTnLst>
                                </p:cTn>
                              </p:par>
                            </p:childTnLst>
                          </p:cTn>
                        </p:par>
                        <p:par>
                          <p:cTn id="127" fill="hold">
                            <p:stCondLst>
                              <p:cond delay="20500"/>
                            </p:stCondLst>
                            <p:childTnLst>
                              <p:par>
                                <p:cTn id="128" presetID="1" presetClass="entr" presetSubtype="0" fill="hold" grpId="0" nodeType="afterEffect">
                                  <p:stCondLst>
                                    <p:cond delay="0"/>
                                  </p:stCondLst>
                                  <p:childTnLst>
                                    <p:set>
                                      <p:cBhvr>
                                        <p:cTn id="129" dur="1" fill="hold">
                                          <p:stCondLst>
                                            <p:cond delay="499"/>
                                          </p:stCondLst>
                                        </p:cTn>
                                        <p:tgtEl>
                                          <p:spTgt spid="280755"/>
                                        </p:tgtEl>
                                        <p:attrNameLst>
                                          <p:attrName>style.visibility</p:attrName>
                                        </p:attrNameLst>
                                      </p:cBhvr>
                                      <p:to>
                                        <p:strVal val="visible"/>
                                      </p:to>
                                    </p:set>
                                  </p:childTnLst>
                                </p:cTn>
                              </p:par>
                            </p:childTnLst>
                          </p:cTn>
                        </p:par>
                        <p:par>
                          <p:cTn id="130" fill="hold">
                            <p:stCondLst>
                              <p:cond delay="21000"/>
                            </p:stCondLst>
                            <p:childTnLst>
                              <p:par>
                                <p:cTn id="131" presetID="1" presetClass="entr" presetSubtype="0" fill="hold" grpId="0" nodeType="afterEffect">
                                  <p:stCondLst>
                                    <p:cond delay="0"/>
                                  </p:stCondLst>
                                  <p:childTnLst>
                                    <p:set>
                                      <p:cBhvr>
                                        <p:cTn id="132" dur="1" fill="hold">
                                          <p:stCondLst>
                                            <p:cond delay="499"/>
                                          </p:stCondLst>
                                        </p:cTn>
                                        <p:tgtEl>
                                          <p:spTgt spid="280756"/>
                                        </p:tgtEl>
                                        <p:attrNameLst>
                                          <p:attrName>style.visibility</p:attrName>
                                        </p:attrNameLst>
                                      </p:cBhvr>
                                      <p:to>
                                        <p:strVal val="visible"/>
                                      </p:to>
                                    </p:set>
                                  </p:childTnLst>
                                </p:cTn>
                              </p:par>
                            </p:childTnLst>
                          </p:cTn>
                        </p:par>
                        <p:par>
                          <p:cTn id="133" fill="hold">
                            <p:stCondLst>
                              <p:cond delay="21500"/>
                            </p:stCondLst>
                            <p:childTnLst>
                              <p:par>
                                <p:cTn id="134" presetID="1" presetClass="entr" presetSubtype="0" fill="hold" grpId="0" nodeType="afterEffect">
                                  <p:stCondLst>
                                    <p:cond delay="0"/>
                                  </p:stCondLst>
                                  <p:childTnLst>
                                    <p:set>
                                      <p:cBhvr>
                                        <p:cTn id="135" dur="1" fill="hold">
                                          <p:stCondLst>
                                            <p:cond delay="499"/>
                                          </p:stCondLst>
                                        </p:cTn>
                                        <p:tgtEl>
                                          <p:spTgt spid="280757"/>
                                        </p:tgtEl>
                                        <p:attrNameLst>
                                          <p:attrName>style.visibility</p:attrName>
                                        </p:attrNameLst>
                                      </p:cBhvr>
                                      <p:to>
                                        <p:strVal val="visible"/>
                                      </p:to>
                                    </p:set>
                                  </p:childTnLst>
                                </p:cTn>
                              </p:par>
                            </p:childTnLst>
                          </p:cTn>
                        </p:par>
                        <p:par>
                          <p:cTn id="136" fill="hold">
                            <p:stCondLst>
                              <p:cond delay="22000"/>
                            </p:stCondLst>
                            <p:childTnLst>
                              <p:par>
                                <p:cTn id="137" presetID="1" presetClass="entr" presetSubtype="0" fill="hold" grpId="0" nodeType="afterEffect">
                                  <p:stCondLst>
                                    <p:cond delay="0"/>
                                  </p:stCondLst>
                                  <p:childTnLst>
                                    <p:set>
                                      <p:cBhvr>
                                        <p:cTn id="138" dur="1" fill="hold">
                                          <p:stCondLst>
                                            <p:cond delay="499"/>
                                          </p:stCondLst>
                                        </p:cTn>
                                        <p:tgtEl>
                                          <p:spTgt spid="280758"/>
                                        </p:tgtEl>
                                        <p:attrNameLst>
                                          <p:attrName>style.visibility</p:attrName>
                                        </p:attrNameLst>
                                      </p:cBhvr>
                                      <p:to>
                                        <p:strVal val="visible"/>
                                      </p:to>
                                    </p:set>
                                  </p:childTnLst>
                                </p:cTn>
                              </p:par>
                            </p:childTnLst>
                          </p:cTn>
                        </p:par>
                        <p:par>
                          <p:cTn id="139" fill="hold">
                            <p:stCondLst>
                              <p:cond delay="22500"/>
                            </p:stCondLst>
                            <p:childTnLst>
                              <p:par>
                                <p:cTn id="140" presetID="1" presetClass="entr" presetSubtype="0" fill="hold" grpId="0" nodeType="afterEffect">
                                  <p:stCondLst>
                                    <p:cond delay="0"/>
                                  </p:stCondLst>
                                  <p:childTnLst>
                                    <p:set>
                                      <p:cBhvr>
                                        <p:cTn id="141" dur="1" fill="hold">
                                          <p:stCondLst>
                                            <p:cond delay="499"/>
                                          </p:stCondLst>
                                        </p:cTn>
                                        <p:tgtEl>
                                          <p:spTgt spid="280759"/>
                                        </p:tgtEl>
                                        <p:attrNameLst>
                                          <p:attrName>style.visibility</p:attrName>
                                        </p:attrNameLst>
                                      </p:cBhvr>
                                      <p:to>
                                        <p:strVal val="visible"/>
                                      </p:to>
                                    </p:set>
                                  </p:childTnLst>
                                </p:cTn>
                              </p:par>
                            </p:childTnLst>
                          </p:cTn>
                        </p:par>
                        <p:par>
                          <p:cTn id="142" fill="hold">
                            <p:stCondLst>
                              <p:cond delay="23000"/>
                            </p:stCondLst>
                            <p:childTnLst>
                              <p:par>
                                <p:cTn id="143" presetID="1" presetClass="entr" presetSubtype="0" fill="hold" grpId="0" nodeType="afterEffect">
                                  <p:stCondLst>
                                    <p:cond delay="0"/>
                                  </p:stCondLst>
                                  <p:childTnLst>
                                    <p:set>
                                      <p:cBhvr>
                                        <p:cTn id="144" dur="1" fill="hold">
                                          <p:stCondLst>
                                            <p:cond delay="499"/>
                                          </p:stCondLst>
                                        </p:cTn>
                                        <p:tgtEl>
                                          <p:spTgt spid="280760"/>
                                        </p:tgtEl>
                                        <p:attrNameLst>
                                          <p:attrName>style.visibility</p:attrName>
                                        </p:attrNameLst>
                                      </p:cBhvr>
                                      <p:to>
                                        <p:strVal val="visible"/>
                                      </p:to>
                                    </p:set>
                                  </p:childTnLst>
                                </p:cTn>
                              </p:par>
                            </p:childTnLst>
                          </p:cTn>
                        </p:par>
                        <p:par>
                          <p:cTn id="145" fill="hold">
                            <p:stCondLst>
                              <p:cond delay="23500"/>
                            </p:stCondLst>
                            <p:childTnLst>
                              <p:par>
                                <p:cTn id="146" presetID="1" presetClass="entr" presetSubtype="0" fill="hold" grpId="0" nodeType="afterEffect">
                                  <p:stCondLst>
                                    <p:cond delay="0"/>
                                  </p:stCondLst>
                                  <p:childTnLst>
                                    <p:set>
                                      <p:cBhvr>
                                        <p:cTn id="147" dur="1" fill="hold">
                                          <p:stCondLst>
                                            <p:cond delay="499"/>
                                          </p:stCondLst>
                                        </p:cTn>
                                        <p:tgtEl>
                                          <p:spTgt spid="280761"/>
                                        </p:tgtEl>
                                        <p:attrNameLst>
                                          <p:attrName>style.visibility</p:attrName>
                                        </p:attrNameLst>
                                      </p:cBhvr>
                                      <p:to>
                                        <p:strVal val="visible"/>
                                      </p:to>
                                    </p:set>
                                  </p:childTnLst>
                                </p:cTn>
                              </p:par>
                            </p:childTnLst>
                          </p:cTn>
                        </p:par>
                        <p:par>
                          <p:cTn id="148" fill="hold">
                            <p:stCondLst>
                              <p:cond delay="24000"/>
                            </p:stCondLst>
                            <p:childTnLst>
                              <p:par>
                                <p:cTn id="149" presetID="1" presetClass="entr" presetSubtype="0" fill="hold" grpId="0" nodeType="afterEffect">
                                  <p:stCondLst>
                                    <p:cond delay="0"/>
                                  </p:stCondLst>
                                  <p:childTnLst>
                                    <p:set>
                                      <p:cBhvr>
                                        <p:cTn id="150" dur="1" fill="hold">
                                          <p:stCondLst>
                                            <p:cond delay="499"/>
                                          </p:stCondLst>
                                        </p:cTn>
                                        <p:tgtEl>
                                          <p:spTgt spid="280762"/>
                                        </p:tgtEl>
                                        <p:attrNameLst>
                                          <p:attrName>style.visibility</p:attrName>
                                        </p:attrNameLst>
                                      </p:cBhvr>
                                      <p:to>
                                        <p:strVal val="visible"/>
                                      </p:to>
                                    </p:set>
                                  </p:childTnLst>
                                </p:cTn>
                              </p:par>
                            </p:childTnLst>
                          </p:cTn>
                        </p:par>
                        <p:par>
                          <p:cTn id="151" fill="hold">
                            <p:stCondLst>
                              <p:cond delay="24500"/>
                            </p:stCondLst>
                            <p:childTnLst>
                              <p:par>
                                <p:cTn id="152" presetID="1" presetClass="entr" presetSubtype="0" fill="hold" grpId="0" nodeType="afterEffect">
                                  <p:stCondLst>
                                    <p:cond delay="0"/>
                                  </p:stCondLst>
                                  <p:childTnLst>
                                    <p:set>
                                      <p:cBhvr>
                                        <p:cTn id="153" dur="1" fill="hold">
                                          <p:stCondLst>
                                            <p:cond delay="499"/>
                                          </p:stCondLst>
                                        </p:cTn>
                                        <p:tgtEl>
                                          <p:spTgt spid="280763"/>
                                        </p:tgtEl>
                                        <p:attrNameLst>
                                          <p:attrName>style.visibility</p:attrName>
                                        </p:attrNameLst>
                                      </p:cBhvr>
                                      <p:to>
                                        <p:strVal val="visible"/>
                                      </p:to>
                                    </p:set>
                                  </p:childTnLst>
                                </p:cTn>
                              </p:par>
                            </p:childTnLst>
                          </p:cTn>
                        </p:par>
                        <p:par>
                          <p:cTn id="154" fill="hold">
                            <p:stCondLst>
                              <p:cond delay="25000"/>
                            </p:stCondLst>
                            <p:childTnLst>
                              <p:par>
                                <p:cTn id="155" presetID="1" presetClass="entr" presetSubtype="0" fill="hold" grpId="0" nodeType="afterEffect">
                                  <p:stCondLst>
                                    <p:cond delay="0"/>
                                  </p:stCondLst>
                                  <p:childTnLst>
                                    <p:set>
                                      <p:cBhvr>
                                        <p:cTn id="156" dur="1" fill="hold">
                                          <p:stCondLst>
                                            <p:cond delay="499"/>
                                          </p:stCondLst>
                                        </p:cTn>
                                        <p:tgtEl>
                                          <p:spTgt spid="280764"/>
                                        </p:tgtEl>
                                        <p:attrNameLst>
                                          <p:attrName>style.visibility</p:attrName>
                                        </p:attrNameLst>
                                      </p:cBhvr>
                                      <p:to>
                                        <p:strVal val="visible"/>
                                      </p:to>
                                    </p:set>
                                  </p:childTnLst>
                                </p:cTn>
                              </p:par>
                            </p:childTnLst>
                          </p:cTn>
                        </p:par>
                        <p:par>
                          <p:cTn id="157" fill="hold">
                            <p:stCondLst>
                              <p:cond delay="25500"/>
                            </p:stCondLst>
                            <p:childTnLst>
                              <p:par>
                                <p:cTn id="158" presetID="1" presetClass="entr" presetSubtype="0" fill="hold" grpId="0" nodeType="afterEffect">
                                  <p:stCondLst>
                                    <p:cond delay="0"/>
                                  </p:stCondLst>
                                  <p:childTnLst>
                                    <p:set>
                                      <p:cBhvr>
                                        <p:cTn id="159" dur="1" fill="hold">
                                          <p:stCondLst>
                                            <p:cond delay="499"/>
                                          </p:stCondLst>
                                        </p:cTn>
                                        <p:tgtEl>
                                          <p:spTgt spid="280765"/>
                                        </p:tgtEl>
                                        <p:attrNameLst>
                                          <p:attrName>style.visibility</p:attrName>
                                        </p:attrNameLst>
                                      </p:cBhvr>
                                      <p:to>
                                        <p:strVal val="visible"/>
                                      </p:to>
                                    </p:set>
                                  </p:childTnLst>
                                </p:cTn>
                              </p:par>
                            </p:childTnLst>
                          </p:cTn>
                        </p:par>
                        <p:par>
                          <p:cTn id="160" fill="hold">
                            <p:stCondLst>
                              <p:cond delay="26000"/>
                            </p:stCondLst>
                            <p:childTnLst>
                              <p:par>
                                <p:cTn id="161" presetID="1" presetClass="entr" presetSubtype="0" fill="hold" grpId="0" nodeType="afterEffect">
                                  <p:stCondLst>
                                    <p:cond delay="0"/>
                                  </p:stCondLst>
                                  <p:childTnLst>
                                    <p:set>
                                      <p:cBhvr>
                                        <p:cTn id="162" dur="1" fill="hold">
                                          <p:stCondLst>
                                            <p:cond delay="499"/>
                                          </p:stCondLst>
                                        </p:cTn>
                                        <p:tgtEl>
                                          <p:spTgt spid="280766"/>
                                        </p:tgtEl>
                                        <p:attrNameLst>
                                          <p:attrName>style.visibility</p:attrName>
                                        </p:attrNameLst>
                                      </p:cBhvr>
                                      <p:to>
                                        <p:strVal val="visible"/>
                                      </p:to>
                                    </p:set>
                                  </p:childTnLst>
                                </p:cTn>
                              </p:par>
                            </p:childTnLst>
                          </p:cTn>
                        </p:par>
                        <p:par>
                          <p:cTn id="163" fill="hold">
                            <p:stCondLst>
                              <p:cond delay="26500"/>
                            </p:stCondLst>
                            <p:childTnLst>
                              <p:par>
                                <p:cTn id="164" presetID="1" presetClass="entr" presetSubtype="0" fill="hold" grpId="0" nodeType="afterEffect">
                                  <p:stCondLst>
                                    <p:cond delay="0"/>
                                  </p:stCondLst>
                                  <p:childTnLst>
                                    <p:set>
                                      <p:cBhvr>
                                        <p:cTn id="165" dur="1" fill="hold">
                                          <p:stCondLst>
                                            <p:cond delay="499"/>
                                          </p:stCondLst>
                                        </p:cTn>
                                        <p:tgtEl>
                                          <p:spTgt spid="280767"/>
                                        </p:tgtEl>
                                        <p:attrNameLst>
                                          <p:attrName>style.visibility</p:attrName>
                                        </p:attrNameLst>
                                      </p:cBhvr>
                                      <p:to>
                                        <p:strVal val="visible"/>
                                      </p:to>
                                    </p:set>
                                  </p:childTnLst>
                                </p:cTn>
                              </p:par>
                            </p:childTnLst>
                          </p:cTn>
                        </p:par>
                        <p:par>
                          <p:cTn id="166" fill="hold">
                            <p:stCondLst>
                              <p:cond delay="27000"/>
                            </p:stCondLst>
                            <p:childTnLst>
                              <p:par>
                                <p:cTn id="167" presetID="1" presetClass="entr" presetSubtype="0" fill="hold" grpId="0" nodeType="afterEffect">
                                  <p:stCondLst>
                                    <p:cond delay="0"/>
                                  </p:stCondLst>
                                  <p:childTnLst>
                                    <p:set>
                                      <p:cBhvr>
                                        <p:cTn id="168" dur="1" fill="hold">
                                          <p:stCondLst>
                                            <p:cond delay="499"/>
                                          </p:stCondLst>
                                        </p:cTn>
                                        <p:tgtEl>
                                          <p:spTgt spid="280768"/>
                                        </p:tgtEl>
                                        <p:attrNameLst>
                                          <p:attrName>style.visibility</p:attrName>
                                        </p:attrNameLst>
                                      </p:cBhvr>
                                      <p:to>
                                        <p:strVal val="visible"/>
                                      </p:to>
                                    </p:set>
                                  </p:childTnLst>
                                </p:cTn>
                              </p:par>
                            </p:childTnLst>
                          </p:cTn>
                        </p:par>
                        <p:par>
                          <p:cTn id="169" fill="hold">
                            <p:stCondLst>
                              <p:cond delay="27500"/>
                            </p:stCondLst>
                            <p:childTnLst>
                              <p:par>
                                <p:cTn id="170" presetID="1" presetClass="entr" presetSubtype="0" fill="hold" grpId="0" nodeType="afterEffect">
                                  <p:stCondLst>
                                    <p:cond delay="0"/>
                                  </p:stCondLst>
                                  <p:childTnLst>
                                    <p:set>
                                      <p:cBhvr>
                                        <p:cTn id="171" dur="1" fill="hold">
                                          <p:stCondLst>
                                            <p:cond delay="499"/>
                                          </p:stCondLst>
                                        </p:cTn>
                                        <p:tgtEl>
                                          <p:spTgt spid="28076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280824"/>
                                        </p:tgtEl>
                                        <p:attrNameLst>
                                          <p:attrName>style.visibility</p:attrName>
                                        </p:attrNameLst>
                                      </p:cBhvr>
                                      <p:to>
                                        <p:strVal val="visible"/>
                                      </p:to>
                                    </p:set>
                                  </p:childTnLst>
                                  <p:subTnLst>
                                    <p:audio>
                                      <p:cMediaNode>
                                        <p:cTn display="0" masterRel="sameClick">
                                          <p:stCondLst>
                                            <p:cond evt="begin" delay="0">
                                              <p:tn val="174"/>
                                            </p:cond>
                                          </p:stCondLst>
                                          <p:endCondLst>
                                            <p:cond evt="onStopAudio" delay="0">
                                              <p:tgtEl>
                                                <p:sldTgt/>
                                              </p:tgtEl>
                                            </p:cond>
                                          </p:endCondLst>
                                        </p:cTn>
                                        <p:tgtEl>
                                          <p:sndTgt r:embed="rId4" name="chimes.wav" builtIn="1"/>
                                        </p:tgtEl>
                                      </p:cMediaNode>
                                    </p:audio>
                                  </p:sub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499"/>
                                          </p:stCondLst>
                                        </p:cTn>
                                        <p:tgtEl>
                                          <p:spTgt spid="280796"/>
                                        </p:tgtEl>
                                        <p:attrNameLst>
                                          <p:attrName>style.visibility</p:attrName>
                                        </p:attrNameLst>
                                      </p:cBhvr>
                                      <p:to>
                                        <p:strVal val="visible"/>
                                      </p:to>
                                    </p:set>
                                  </p:childTnLst>
                                </p:cTn>
                              </p:par>
                            </p:childTnLst>
                          </p:cTn>
                        </p:par>
                        <p:par>
                          <p:cTn id="179" fill="hold">
                            <p:stCondLst>
                              <p:cond delay="1000"/>
                            </p:stCondLst>
                            <p:childTnLst>
                              <p:par>
                                <p:cTn id="180" presetID="1" presetClass="entr" presetSubtype="0" fill="hold" grpId="0" nodeType="afterEffect">
                                  <p:stCondLst>
                                    <p:cond delay="0"/>
                                  </p:stCondLst>
                                  <p:childTnLst>
                                    <p:set>
                                      <p:cBhvr>
                                        <p:cTn id="181" dur="1" fill="hold">
                                          <p:stCondLst>
                                            <p:cond delay="499"/>
                                          </p:stCondLst>
                                        </p:cTn>
                                        <p:tgtEl>
                                          <p:spTgt spid="280797"/>
                                        </p:tgtEl>
                                        <p:attrNameLst>
                                          <p:attrName>style.visibility</p:attrName>
                                        </p:attrNameLst>
                                      </p:cBhvr>
                                      <p:to>
                                        <p:strVal val="visible"/>
                                      </p:to>
                                    </p:set>
                                  </p:childTnLst>
                                </p:cTn>
                              </p:par>
                            </p:childTnLst>
                          </p:cTn>
                        </p:par>
                        <p:par>
                          <p:cTn id="182" fill="hold">
                            <p:stCondLst>
                              <p:cond delay="1500"/>
                            </p:stCondLst>
                            <p:childTnLst>
                              <p:par>
                                <p:cTn id="183" presetID="1" presetClass="entr" presetSubtype="0" fill="hold" grpId="0" nodeType="afterEffect">
                                  <p:stCondLst>
                                    <p:cond delay="0"/>
                                  </p:stCondLst>
                                  <p:childTnLst>
                                    <p:set>
                                      <p:cBhvr>
                                        <p:cTn id="184" dur="1" fill="hold">
                                          <p:stCondLst>
                                            <p:cond delay="499"/>
                                          </p:stCondLst>
                                        </p:cTn>
                                        <p:tgtEl>
                                          <p:spTgt spid="280798"/>
                                        </p:tgtEl>
                                        <p:attrNameLst>
                                          <p:attrName>style.visibility</p:attrName>
                                        </p:attrNameLst>
                                      </p:cBhvr>
                                      <p:to>
                                        <p:strVal val="visible"/>
                                      </p:to>
                                    </p:set>
                                  </p:childTnLst>
                                </p:cTn>
                              </p:par>
                            </p:childTnLst>
                          </p:cTn>
                        </p:par>
                        <p:par>
                          <p:cTn id="185" fill="hold">
                            <p:stCondLst>
                              <p:cond delay="2000"/>
                            </p:stCondLst>
                            <p:childTnLst>
                              <p:par>
                                <p:cTn id="186" presetID="1" presetClass="entr" presetSubtype="0" fill="hold" grpId="0" nodeType="afterEffect">
                                  <p:stCondLst>
                                    <p:cond delay="0"/>
                                  </p:stCondLst>
                                  <p:childTnLst>
                                    <p:set>
                                      <p:cBhvr>
                                        <p:cTn id="187" dur="1" fill="hold">
                                          <p:stCondLst>
                                            <p:cond delay="499"/>
                                          </p:stCondLst>
                                        </p:cTn>
                                        <p:tgtEl>
                                          <p:spTgt spid="280799"/>
                                        </p:tgtEl>
                                        <p:attrNameLst>
                                          <p:attrName>style.visibility</p:attrName>
                                        </p:attrNameLst>
                                      </p:cBhvr>
                                      <p:to>
                                        <p:strVal val="visible"/>
                                      </p:to>
                                    </p:set>
                                  </p:childTnLst>
                                </p:cTn>
                              </p:par>
                            </p:childTnLst>
                          </p:cTn>
                        </p:par>
                        <p:par>
                          <p:cTn id="188" fill="hold">
                            <p:stCondLst>
                              <p:cond delay="2500"/>
                            </p:stCondLst>
                            <p:childTnLst>
                              <p:par>
                                <p:cTn id="189" presetID="1" presetClass="entr" presetSubtype="0" fill="hold" grpId="0" nodeType="afterEffect">
                                  <p:stCondLst>
                                    <p:cond delay="0"/>
                                  </p:stCondLst>
                                  <p:childTnLst>
                                    <p:set>
                                      <p:cBhvr>
                                        <p:cTn id="190" dur="1" fill="hold">
                                          <p:stCondLst>
                                            <p:cond delay="499"/>
                                          </p:stCondLst>
                                        </p:cTn>
                                        <p:tgtEl>
                                          <p:spTgt spid="280800"/>
                                        </p:tgtEl>
                                        <p:attrNameLst>
                                          <p:attrName>style.visibility</p:attrName>
                                        </p:attrNameLst>
                                      </p:cBhvr>
                                      <p:to>
                                        <p:strVal val="visible"/>
                                      </p:to>
                                    </p:set>
                                  </p:childTnLst>
                                </p:cTn>
                              </p:par>
                            </p:childTnLst>
                          </p:cTn>
                        </p:par>
                        <p:par>
                          <p:cTn id="191" fill="hold">
                            <p:stCondLst>
                              <p:cond delay="3000"/>
                            </p:stCondLst>
                            <p:childTnLst>
                              <p:par>
                                <p:cTn id="192" presetID="1" presetClass="entr" presetSubtype="0" fill="hold" grpId="0" nodeType="afterEffect">
                                  <p:stCondLst>
                                    <p:cond delay="0"/>
                                  </p:stCondLst>
                                  <p:childTnLst>
                                    <p:set>
                                      <p:cBhvr>
                                        <p:cTn id="193" dur="1" fill="hold">
                                          <p:stCondLst>
                                            <p:cond delay="499"/>
                                          </p:stCondLst>
                                        </p:cTn>
                                        <p:tgtEl>
                                          <p:spTgt spid="280801"/>
                                        </p:tgtEl>
                                        <p:attrNameLst>
                                          <p:attrName>style.visibility</p:attrName>
                                        </p:attrNameLst>
                                      </p:cBhvr>
                                      <p:to>
                                        <p:strVal val="visible"/>
                                      </p:to>
                                    </p:set>
                                  </p:childTnLst>
                                </p:cTn>
                              </p:par>
                            </p:childTnLst>
                          </p:cTn>
                        </p:par>
                        <p:par>
                          <p:cTn id="194" fill="hold">
                            <p:stCondLst>
                              <p:cond delay="3500"/>
                            </p:stCondLst>
                            <p:childTnLst>
                              <p:par>
                                <p:cTn id="195" presetID="1" presetClass="entr" presetSubtype="0" fill="hold" grpId="0" nodeType="afterEffect">
                                  <p:stCondLst>
                                    <p:cond delay="0"/>
                                  </p:stCondLst>
                                  <p:childTnLst>
                                    <p:set>
                                      <p:cBhvr>
                                        <p:cTn id="196" dur="1" fill="hold">
                                          <p:stCondLst>
                                            <p:cond delay="499"/>
                                          </p:stCondLst>
                                        </p:cTn>
                                        <p:tgtEl>
                                          <p:spTgt spid="280802"/>
                                        </p:tgtEl>
                                        <p:attrNameLst>
                                          <p:attrName>style.visibility</p:attrName>
                                        </p:attrNameLst>
                                      </p:cBhvr>
                                      <p:to>
                                        <p:strVal val="visible"/>
                                      </p:to>
                                    </p:set>
                                  </p:childTnLst>
                                </p:cTn>
                              </p:par>
                            </p:childTnLst>
                          </p:cTn>
                        </p:par>
                        <p:par>
                          <p:cTn id="197" fill="hold">
                            <p:stCondLst>
                              <p:cond delay="4000"/>
                            </p:stCondLst>
                            <p:childTnLst>
                              <p:par>
                                <p:cTn id="198" presetID="1" presetClass="entr" presetSubtype="0" fill="hold" grpId="0" nodeType="afterEffect">
                                  <p:stCondLst>
                                    <p:cond delay="0"/>
                                  </p:stCondLst>
                                  <p:childTnLst>
                                    <p:set>
                                      <p:cBhvr>
                                        <p:cTn id="199" dur="1" fill="hold">
                                          <p:stCondLst>
                                            <p:cond delay="499"/>
                                          </p:stCondLst>
                                        </p:cTn>
                                        <p:tgtEl>
                                          <p:spTgt spid="280803"/>
                                        </p:tgtEl>
                                        <p:attrNameLst>
                                          <p:attrName>style.visibility</p:attrName>
                                        </p:attrNameLst>
                                      </p:cBhvr>
                                      <p:to>
                                        <p:strVal val="visible"/>
                                      </p:to>
                                    </p:set>
                                  </p:childTnLst>
                                </p:cTn>
                              </p:par>
                            </p:childTnLst>
                          </p:cTn>
                        </p:par>
                        <p:par>
                          <p:cTn id="200" fill="hold">
                            <p:stCondLst>
                              <p:cond delay="4500"/>
                            </p:stCondLst>
                            <p:childTnLst>
                              <p:par>
                                <p:cTn id="201" presetID="1" presetClass="entr" presetSubtype="0" fill="hold" grpId="0" nodeType="afterEffect">
                                  <p:stCondLst>
                                    <p:cond delay="0"/>
                                  </p:stCondLst>
                                  <p:childTnLst>
                                    <p:set>
                                      <p:cBhvr>
                                        <p:cTn id="202" dur="1" fill="hold">
                                          <p:stCondLst>
                                            <p:cond delay="499"/>
                                          </p:stCondLst>
                                        </p:cTn>
                                        <p:tgtEl>
                                          <p:spTgt spid="280804"/>
                                        </p:tgtEl>
                                        <p:attrNameLst>
                                          <p:attrName>style.visibility</p:attrName>
                                        </p:attrNameLst>
                                      </p:cBhvr>
                                      <p:to>
                                        <p:strVal val="visible"/>
                                      </p:to>
                                    </p:set>
                                  </p:childTnLst>
                                </p:cTn>
                              </p:par>
                            </p:childTnLst>
                          </p:cTn>
                        </p:par>
                        <p:par>
                          <p:cTn id="203" fill="hold">
                            <p:stCondLst>
                              <p:cond delay="5000"/>
                            </p:stCondLst>
                            <p:childTnLst>
                              <p:par>
                                <p:cTn id="204" presetID="1" presetClass="entr" presetSubtype="0" fill="hold" grpId="0" nodeType="afterEffect">
                                  <p:stCondLst>
                                    <p:cond delay="0"/>
                                  </p:stCondLst>
                                  <p:childTnLst>
                                    <p:set>
                                      <p:cBhvr>
                                        <p:cTn id="205" dur="1" fill="hold">
                                          <p:stCondLst>
                                            <p:cond delay="499"/>
                                          </p:stCondLst>
                                        </p:cTn>
                                        <p:tgtEl>
                                          <p:spTgt spid="280805"/>
                                        </p:tgtEl>
                                        <p:attrNameLst>
                                          <p:attrName>style.visibility</p:attrName>
                                        </p:attrNameLst>
                                      </p:cBhvr>
                                      <p:to>
                                        <p:strVal val="visible"/>
                                      </p:to>
                                    </p:set>
                                  </p:childTnLst>
                                </p:cTn>
                              </p:par>
                            </p:childTnLst>
                          </p:cTn>
                        </p:par>
                        <p:par>
                          <p:cTn id="206" fill="hold">
                            <p:stCondLst>
                              <p:cond delay="5500"/>
                            </p:stCondLst>
                            <p:childTnLst>
                              <p:par>
                                <p:cTn id="207" presetID="1" presetClass="entr" presetSubtype="0" fill="hold" grpId="0" nodeType="afterEffect">
                                  <p:stCondLst>
                                    <p:cond delay="0"/>
                                  </p:stCondLst>
                                  <p:childTnLst>
                                    <p:set>
                                      <p:cBhvr>
                                        <p:cTn id="208" dur="1" fill="hold">
                                          <p:stCondLst>
                                            <p:cond delay="499"/>
                                          </p:stCondLst>
                                        </p:cTn>
                                        <p:tgtEl>
                                          <p:spTgt spid="280806"/>
                                        </p:tgtEl>
                                        <p:attrNameLst>
                                          <p:attrName>style.visibility</p:attrName>
                                        </p:attrNameLst>
                                      </p:cBhvr>
                                      <p:to>
                                        <p:strVal val="visible"/>
                                      </p:to>
                                    </p:set>
                                  </p:childTnLst>
                                </p:cTn>
                              </p:par>
                            </p:childTnLst>
                          </p:cTn>
                        </p:par>
                        <p:par>
                          <p:cTn id="209" fill="hold">
                            <p:stCondLst>
                              <p:cond delay="6000"/>
                            </p:stCondLst>
                            <p:childTnLst>
                              <p:par>
                                <p:cTn id="210" presetID="1" presetClass="entr" presetSubtype="0" fill="hold" grpId="0" nodeType="afterEffect">
                                  <p:stCondLst>
                                    <p:cond delay="0"/>
                                  </p:stCondLst>
                                  <p:childTnLst>
                                    <p:set>
                                      <p:cBhvr>
                                        <p:cTn id="211" dur="1" fill="hold">
                                          <p:stCondLst>
                                            <p:cond delay="499"/>
                                          </p:stCondLst>
                                        </p:cTn>
                                        <p:tgtEl>
                                          <p:spTgt spid="280807"/>
                                        </p:tgtEl>
                                        <p:attrNameLst>
                                          <p:attrName>style.visibility</p:attrName>
                                        </p:attrNameLst>
                                      </p:cBhvr>
                                      <p:to>
                                        <p:strVal val="visible"/>
                                      </p:to>
                                    </p:set>
                                  </p:childTnLst>
                                </p:cTn>
                              </p:par>
                            </p:childTnLst>
                          </p:cTn>
                        </p:par>
                        <p:par>
                          <p:cTn id="212" fill="hold">
                            <p:stCondLst>
                              <p:cond delay="6500"/>
                            </p:stCondLst>
                            <p:childTnLst>
                              <p:par>
                                <p:cTn id="213" presetID="1" presetClass="entr" presetSubtype="0" fill="hold" grpId="0" nodeType="afterEffect">
                                  <p:stCondLst>
                                    <p:cond delay="0"/>
                                  </p:stCondLst>
                                  <p:childTnLst>
                                    <p:set>
                                      <p:cBhvr>
                                        <p:cTn id="214" dur="1" fill="hold">
                                          <p:stCondLst>
                                            <p:cond delay="499"/>
                                          </p:stCondLst>
                                        </p:cTn>
                                        <p:tgtEl>
                                          <p:spTgt spid="280808"/>
                                        </p:tgtEl>
                                        <p:attrNameLst>
                                          <p:attrName>style.visibility</p:attrName>
                                        </p:attrNameLst>
                                      </p:cBhvr>
                                      <p:to>
                                        <p:strVal val="visible"/>
                                      </p:to>
                                    </p:set>
                                  </p:childTnLst>
                                </p:cTn>
                              </p:par>
                            </p:childTnLst>
                          </p:cTn>
                        </p:par>
                        <p:par>
                          <p:cTn id="215" fill="hold">
                            <p:stCondLst>
                              <p:cond delay="7000"/>
                            </p:stCondLst>
                            <p:childTnLst>
                              <p:par>
                                <p:cTn id="216" presetID="1" presetClass="entr" presetSubtype="0" fill="hold" grpId="0" nodeType="afterEffect">
                                  <p:stCondLst>
                                    <p:cond delay="0"/>
                                  </p:stCondLst>
                                  <p:childTnLst>
                                    <p:set>
                                      <p:cBhvr>
                                        <p:cTn id="217" dur="1" fill="hold">
                                          <p:stCondLst>
                                            <p:cond delay="499"/>
                                          </p:stCondLst>
                                        </p:cTn>
                                        <p:tgtEl>
                                          <p:spTgt spid="280809"/>
                                        </p:tgtEl>
                                        <p:attrNameLst>
                                          <p:attrName>style.visibility</p:attrName>
                                        </p:attrNameLst>
                                      </p:cBhvr>
                                      <p:to>
                                        <p:strVal val="visible"/>
                                      </p:to>
                                    </p:set>
                                  </p:childTnLst>
                                </p:cTn>
                              </p:par>
                            </p:childTnLst>
                          </p:cTn>
                        </p:par>
                        <p:par>
                          <p:cTn id="218" fill="hold">
                            <p:stCondLst>
                              <p:cond delay="7500"/>
                            </p:stCondLst>
                            <p:childTnLst>
                              <p:par>
                                <p:cTn id="219" presetID="1" presetClass="entr" presetSubtype="0" fill="hold" grpId="0" nodeType="afterEffect">
                                  <p:stCondLst>
                                    <p:cond delay="0"/>
                                  </p:stCondLst>
                                  <p:childTnLst>
                                    <p:set>
                                      <p:cBhvr>
                                        <p:cTn id="220" dur="1" fill="hold">
                                          <p:stCondLst>
                                            <p:cond delay="499"/>
                                          </p:stCondLst>
                                        </p:cTn>
                                        <p:tgtEl>
                                          <p:spTgt spid="280771"/>
                                        </p:tgtEl>
                                        <p:attrNameLst>
                                          <p:attrName>style.visibility</p:attrName>
                                        </p:attrNameLst>
                                      </p:cBhvr>
                                      <p:to>
                                        <p:strVal val="visible"/>
                                      </p:to>
                                    </p:set>
                                  </p:childTnLst>
                                </p:cTn>
                              </p:par>
                            </p:childTnLst>
                          </p:cTn>
                        </p:par>
                        <p:par>
                          <p:cTn id="221" fill="hold">
                            <p:stCondLst>
                              <p:cond delay="8000"/>
                            </p:stCondLst>
                            <p:childTnLst>
                              <p:par>
                                <p:cTn id="222" presetID="1" presetClass="entr" presetSubtype="0" fill="hold" grpId="0" nodeType="afterEffect">
                                  <p:stCondLst>
                                    <p:cond delay="0"/>
                                  </p:stCondLst>
                                  <p:childTnLst>
                                    <p:set>
                                      <p:cBhvr>
                                        <p:cTn id="223" dur="1" fill="hold">
                                          <p:stCondLst>
                                            <p:cond delay="499"/>
                                          </p:stCondLst>
                                        </p:cTn>
                                        <p:tgtEl>
                                          <p:spTgt spid="280772"/>
                                        </p:tgtEl>
                                        <p:attrNameLst>
                                          <p:attrName>style.visibility</p:attrName>
                                        </p:attrNameLst>
                                      </p:cBhvr>
                                      <p:to>
                                        <p:strVal val="visible"/>
                                      </p:to>
                                    </p:set>
                                  </p:childTnLst>
                                </p:cTn>
                              </p:par>
                            </p:childTnLst>
                          </p:cTn>
                        </p:par>
                        <p:par>
                          <p:cTn id="224" fill="hold">
                            <p:stCondLst>
                              <p:cond delay="8500"/>
                            </p:stCondLst>
                            <p:childTnLst>
                              <p:par>
                                <p:cTn id="225" presetID="1" presetClass="entr" presetSubtype="0" fill="hold" grpId="0" nodeType="afterEffect">
                                  <p:stCondLst>
                                    <p:cond delay="0"/>
                                  </p:stCondLst>
                                  <p:childTnLst>
                                    <p:set>
                                      <p:cBhvr>
                                        <p:cTn id="226" dur="1" fill="hold">
                                          <p:stCondLst>
                                            <p:cond delay="499"/>
                                          </p:stCondLst>
                                        </p:cTn>
                                        <p:tgtEl>
                                          <p:spTgt spid="280773"/>
                                        </p:tgtEl>
                                        <p:attrNameLst>
                                          <p:attrName>style.visibility</p:attrName>
                                        </p:attrNameLst>
                                      </p:cBhvr>
                                      <p:to>
                                        <p:strVal val="visible"/>
                                      </p:to>
                                    </p:set>
                                  </p:childTnLst>
                                </p:cTn>
                              </p:par>
                            </p:childTnLst>
                          </p:cTn>
                        </p:par>
                        <p:par>
                          <p:cTn id="227" fill="hold">
                            <p:stCondLst>
                              <p:cond delay="9000"/>
                            </p:stCondLst>
                            <p:childTnLst>
                              <p:par>
                                <p:cTn id="228" presetID="1" presetClass="entr" presetSubtype="0" fill="hold" grpId="0" nodeType="afterEffect">
                                  <p:stCondLst>
                                    <p:cond delay="0"/>
                                  </p:stCondLst>
                                  <p:childTnLst>
                                    <p:set>
                                      <p:cBhvr>
                                        <p:cTn id="229" dur="1" fill="hold">
                                          <p:stCondLst>
                                            <p:cond delay="499"/>
                                          </p:stCondLst>
                                        </p:cTn>
                                        <p:tgtEl>
                                          <p:spTgt spid="280774"/>
                                        </p:tgtEl>
                                        <p:attrNameLst>
                                          <p:attrName>style.visibility</p:attrName>
                                        </p:attrNameLst>
                                      </p:cBhvr>
                                      <p:to>
                                        <p:strVal val="visible"/>
                                      </p:to>
                                    </p:set>
                                  </p:childTnLst>
                                </p:cTn>
                              </p:par>
                            </p:childTnLst>
                          </p:cTn>
                        </p:par>
                        <p:par>
                          <p:cTn id="230" fill="hold">
                            <p:stCondLst>
                              <p:cond delay="9500"/>
                            </p:stCondLst>
                            <p:childTnLst>
                              <p:par>
                                <p:cTn id="231" presetID="1" presetClass="entr" presetSubtype="0" fill="hold" grpId="0" nodeType="afterEffect">
                                  <p:stCondLst>
                                    <p:cond delay="0"/>
                                  </p:stCondLst>
                                  <p:childTnLst>
                                    <p:set>
                                      <p:cBhvr>
                                        <p:cTn id="232" dur="1" fill="hold">
                                          <p:stCondLst>
                                            <p:cond delay="499"/>
                                          </p:stCondLst>
                                        </p:cTn>
                                        <p:tgtEl>
                                          <p:spTgt spid="280775"/>
                                        </p:tgtEl>
                                        <p:attrNameLst>
                                          <p:attrName>style.visibility</p:attrName>
                                        </p:attrNameLst>
                                      </p:cBhvr>
                                      <p:to>
                                        <p:strVal val="visible"/>
                                      </p:to>
                                    </p:set>
                                  </p:childTnLst>
                                </p:cTn>
                              </p:par>
                            </p:childTnLst>
                          </p:cTn>
                        </p:par>
                        <p:par>
                          <p:cTn id="233" fill="hold">
                            <p:stCondLst>
                              <p:cond delay="10000"/>
                            </p:stCondLst>
                            <p:childTnLst>
                              <p:par>
                                <p:cTn id="234" presetID="1" presetClass="entr" presetSubtype="0" fill="hold" grpId="0" nodeType="afterEffect">
                                  <p:stCondLst>
                                    <p:cond delay="0"/>
                                  </p:stCondLst>
                                  <p:childTnLst>
                                    <p:set>
                                      <p:cBhvr>
                                        <p:cTn id="235" dur="1" fill="hold">
                                          <p:stCondLst>
                                            <p:cond delay="499"/>
                                          </p:stCondLst>
                                        </p:cTn>
                                        <p:tgtEl>
                                          <p:spTgt spid="280776"/>
                                        </p:tgtEl>
                                        <p:attrNameLst>
                                          <p:attrName>style.visibility</p:attrName>
                                        </p:attrNameLst>
                                      </p:cBhvr>
                                      <p:to>
                                        <p:strVal val="visible"/>
                                      </p:to>
                                    </p:set>
                                  </p:childTnLst>
                                </p:cTn>
                              </p:par>
                            </p:childTnLst>
                          </p:cTn>
                        </p:par>
                        <p:par>
                          <p:cTn id="236" fill="hold">
                            <p:stCondLst>
                              <p:cond delay="10500"/>
                            </p:stCondLst>
                            <p:childTnLst>
                              <p:par>
                                <p:cTn id="237" presetID="1" presetClass="entr" presetSubtype="0" fill="hold" grpId="0" nodeType="afterEffect">
                                  <p:stCondLst>
                                    <p:cond delay="0"/>
                                  </p:stCondLst>
                                  <p:childTnLst>
                                    <p:set>
                                      <p:cBhvr>
                                        <p:cTn id="238" dur="1" fill="hold">
                                          <p:stCondLst>
                                            <p:cond delay="499"/>
                                          </p:stCondLst>
                                        </p:cTn>
                                        <p:tgtEl>
                                          <p:spTgt spid="280777"/>
                                        </p:tgtEl>
                                        <p:attrNameLst>
                                          <p:attrName>style.visibility</p:attrName>
                                        </p:attrNameLst>
                                      </p:cBhvr>
                                      <p:to>
                                        <p:strVal val="visible"/>
                                      </p:to>
                                    </p:set>
                                  </p:childTnLst>
                                </p:cTn>
                              </p:par>
                            </p:childTnLst>
                          </p:cTn>
                        </p:par>
                        <p:par>
                          <p:cTn id="239" fill="hold">
                            <p:stCondLst>
                              <p:cond delay="11000"/>
                            </p:stCondLst>
                            <p:childTnLst>
                              <p:par>
                                <p:cTn id="240" presetID="1" presetClass="entr" presetSubtype="0" fill="hold" grpId="0" nodeType="afterEffect">
                                  <p:stCondLst>
                                    <p:cond delay="0"/>
                                  </p:stCondLst>
                                  <p:childTnLst>
                                    <p:set>
                                      <p:cBhvr>
                                        <p:cTn id="241" dur="1" fill="hold">
                                          <p:stCondLst>
                                            <p:cond delay="499"/>
                                          </p:stCondLst>
                                        </p:cTn>
                                        <p:tgtEl>
                                          <p:spTgt spid="280778"/>
                                        </p:tgtEl>
                                        <p:attrNameLst>
                                          <p:attrName>style.visibility</p:attrName>
                                        </p:attrNameLst>
                                      </p:cBhvr>
                                      <p:to>
                                        <p:strVal val="visible"/>
                                      </p:to>
                                    </p:set>
                                  </p:childTnLst>
                                </p:cTn>
                              </p:par>
                            </p:childTnLst>
                          </p:cTn>
                        </p:par>
                        <p:par>
                          <p:cTn id="242" fill="hold">
                            <p:stCondLst>
                              <p:cond delay="11500"/>
                            </p:stCondLst>
                            <p:childTnLst>
                              <p:par>
                                <p:cTn id="243" presetID="1" presetClass="entr" presetSubtype="0" fill="hold" grpId="0" nodeType="afterEffect">
                                  <p:stCondLst>
                                    <p:cond delay="0"/>
                                  </p:stCondLst>
                                  <p:childTnLst>
                                    <p:set>
                                      <p:cBhvr>
                                        <p:cTn id="244" dur="1" fill="hold">
                                          <p:stCondLst>
                                            <p:cond delay="499"/>
                                          </p:stCondLst>
                                        </p:cTn>
                                        <p:tgtEl>
                                          <p:spTgt spid="280779"/>
                                        </p:tgtEl>
                                        <p:attrNameLst>
                                          <p:attrName>style.visibility</p:attrName>
                                        </p:attrNameLst>
                                      </p:cBhvr>
                                      <p:to>
                                        <p:strVal val="visible"/>
                                      </p:to>
                                    </p:set>
                                  </p:childTnLst>
                                </p:cTn>
                              </p:par>
                            </p:childTnLst>
                          </p:cTn>
                        </p:par>
                        <p:par>
                          <p:cTn id="245" fill="hold">
                            <p:stCondLst>
                              <p:cond delay="12000"/>
                            </p:stCondLst>
                            <p:childTnLst>
                              <p:par>
                                <p:cTn id="246" presetID="1" presetClass="entr" presetSubtype="0" fill="hold" grpId="0" nodeType="afterEffect">
                                  <p:stCondLst>
                                    <p:cond delay="0"/>
                                  </p:stCondLst>
                                  <p:childTnLst>
                                    <p:set>
                                      <p:cBhvr>
                                        <p:cTn id="247" dur="1" fill="hold">
                                          <p:stCondLst>
                                            <p:cond delay="499"/>
                                          </p:stCondLst>
                                        </p:cTn>
                                        <p:tgtEl>
                                          <p:spTgt spid="280780"/>
                                        </p:tgtEl>
                                        <p:attrNameLst>
                                          <p:attrName>style.visibility</p:attrName>
                                        </p:attrNameLst>
                                      </p:cBhvr>
                                      <p:to>
                                        <p:strVal val="visible"/>
                                      </p:to>
                                    </p:set>
                                  </p:childTnLst>
                                </p:cTn>
                              </p:par>
                            </p:childTnLst>
                          </p:cTn>
                        </p:par>
                        <p:par>
                          <p:cTn id="248" fill="hold">
                            <p:stCondLst>
                              <p:cond delay="12500"/>
                            </p:stCondLst>
                            <p:childTnLst>
                              <p:par>
                                <p:cTn id="249" presetID="1" presetClass="entr" presetSubtype="0" fill="hold" grpId="0" nodeType="afterEffect">
                                  <p:stCondLst>
                                    <p:cond delay="0"/>
                                  </p:stCondLst>
                                  <p:childTnLst>
                                    <p:set>
                                      <p:cBhvr>
                                        <p:cTn id="250" dur="1" fill="hold">
                                          <p:stCondLst>
                                            <p:cond delay="499"/>
                                          </p:stCondLst>
                                        </p:cTn>
                                        <p:tgtEl>
                                          <p:spTgt spid="280781"/>
                                        </p:tgtEl>
                                        <p:attrNameLst>
                                          <p:attrName>style.visibility</p:attrName>
                                        </p:attrNameLst>
                                      </p:cBhvr>
                                      <p:to>
                                        <p:strVal val="visible"/>
                                      </p:to>
                                    </p:set>
                                  </p:childTnLst>
                                </p:cTn>
                              </p:par>
                            </p:childTnLst>
                          </p:cTn>
                        </p:par>
                        <p:par>
                          <p:cTn id="251" fill="hold">
                            <p:stCondLst>
                              <p:cond delay="13000"/>
                            </p:stCondLst>
                            <p:childTnLst>
                              <p:par>
                                <p:cTn id="252" presetID="1" presetClass="entr" presetSubtype="0" fill="hold" grpId="0" nodeType="afterEffect">
                                  <p:stCondLst>
                                    <p:cond delay="0"/>
                                  </p:stCondLst>
                                  <p:childTnLst>
                                    <p:set>
                                      <p:cBhvr>
                                        <p:cTn id="253" dur="1" fill="hold">
                                          <p:stCondLst>
                                            <p:cond delay="499"/>
                                          </p:stCondLst>
                                        </p:cTn>
                                        <p:tgtEl>
                                          <p:spTgt spid="280782"/>
                                        </p:tgtEl>
                                        <p:attrNameLst>
                                          <p:attrName>style.visibility</p:attrName>
                                        </p:attrNameLst>
                                      </p:cBhvr>
                                      <p:to>
                                        <p:strVal val="visible"/>
                                      </p:to>
                                    </p:set>
                                  </p:childTnLst>
                                </p:cTn>
                              </p:par>
                            </p:childTnLst>
                          </p:cTn>
                        </p:par>
                        <p:par>
                          <p:cTn id="254" fill="hold">
                            <p:stCondLst>
                              <p:cond delay="13500"/>
                            </p:stCondLst>
                            <p:childTnLst>
                              <p:par>
                                <p:cTn id="255" presetID="1" presetClass="entr" presetSubtype="0" fill="hold" grpId="0" nodeType="afterEffect">
                                  <p:stCondLst>
                                    <p:cond delay="0"/>
                                  </p:stCondLst>
                                  <p:childTnLst>
                                    <p:set>
                                      <p:cBhvr>
                                        <p:cTn id="256" dur="1" fill="hold">
                                          <p:stCondLst>
                                            <p:cond delay="499"/>
                                          </p:stCondLst>
                                        </p:cTn>
                                        <p:tgtEl>
                                          <p:spTgt spid="280783"/>
                                        </p:tgtEl>
                                        <p:attrNameLst>
                                          <p:attrName>style.visibility</p:attrName>
                                        </p:attrNameLst>
                                      </p:cBhvr>
                                      <p:to>
                                        <p:strVal val="visible"/>
                                      </p:to>
                                    </p:set>
                                  </p:childTnLst>
                                </p:cTn>
                              </p:par>
                            </p:childTnLst>
                          </p:cTn>
                        </p:par>
                        <p:par>
                          <p:cTn id="257" fill="hold">
                            <p:stCondLst>
                              <p:cond delay="14000"/>
                            </p:stCondLst>
                            <p:childTnLst>
                              <p:par>
                                <p:cTn id="258" presetID="1" presetClass="entr" presetSubtype="0" fill="hold" grpId="0" nodeType="afterEffect">
                                  <p:stCondLst>
                                    <p:cond delay="0"/>
                                  </p:stCondLst>
                                  <p:childTnLst>
                                    <p:set>
                                      <p:cBhvr>
                                        <p:cTn id="259" dur="1" fill="hold">
                                          <p:stCondLst>
                                            <p:cond delay="499"/>
                                          </p:stCondLst>
                                        </p:cTn>
                                        <p:tgtEl>
                                          <p:spTgt spid="280784"/>
                                        </p:tgtEl>
                                        <p:attrNameLst>
                                          <p:attrName>style.visibility</p:attrName>
                                        </p:attrNameLst>
                                      </p:cBhvr>
                                      <p:to>
                                        <p:strVal val="visible"/>
                                      </p:to>
                                    </p:set>
                                  </p:childTnLst>
                                </p:cTn>
                              </p:par>
                            </p:childTnLst>
                          </p:cTn>
                        </p:par>
                        <p:par>
                          <p:cTn id="260" fill="hold">
                            <p:stCondLst>
                              <p:cond delay="14500"/>
                            </p:stCondLst>
                            <p:childTnLst>
                              <p:par>
                                <p:cTn id="261" presetID="1" presetClass="entr" presetSubtype="0" fill="hold" grpId="0" nodeType="afterEffect">
                                  <p:stCondLst>
                                    <p:cond delay="0"/>
                                  </p:stCondLst>
                                  <p:childTnLst>
                                    <p:set>
                                      <p:cBhvr>
                                        <p:cTn id="262" dur="1" fill="hold">
                                          <p:stCondLst>
                                            <p:cond delay="499"/>
                                          </p:stCondLst>
                                        </p:cTn>
                                        <p:tgtEl>
                                          <p:spTgt spid="280785"/>
                                        </p:tgtEl>
                                        <p:attrNameLst>
                                          <p:attrName>style.visibility</p:attrName>
                                        </p:attrNameLst>
                                      </p:cBhvr>
                                      <p:to>
                                        <p:strVal val="visible"/>
                                      </p:to>
                                    </p:set>
                                  </p:childTnLst>
                                </p:cTn>
                              </p:par>
                            </p:childTnLst>
                          </p:cTn>
                        </p:par>
                        <p:par>
                          <p:cTn id="263" fill="hold">
                            <p:stCondLst>
                              <p:cond delay="15000"/>
                            </p:stCondLst>
                            <p:childTnLst>
                              <p:par>
                                <p:cTn id="264" presetID="1" presetClass="entr" presetSubtype="0" fill="hold" grpId="0" nodeType="afterEffect">
                                  <p:stCondLst>
                                    <p:cond delay="0"/>
                                  </p:stCondLst>
                                  <p:childTnLst>
                                    <p:set>
                                      <p:cBhvr>
                                        <p:cTn id="265" dur="1" fill="hold">
                                          <p:stCondLst>
                                            <p:cond delay="499"/>
                                          </p:stCondLst>
                                        </p:cTn>
                                        <p:tgtEl>
                                          <p:spTgt spid="280786"/>
                                        </p:tgtEl>
                                        <p:attrNameLst>
                                          <p:attrName>style.visibility</p:attrName>
                                        </p:attrNameLst>
                                      </p:cBhvr>
                                      <p:to>
                                        <p:strVal val="visible"/>
                                      </p:to>
                                    </p:set>
                                  </p:childTnLst>
                                </p:cTn>
                              </p:par>
                            </p:childTnLst>
                          </p:cTn>
                        </p:par>
                        <p:par>
                          <p:cTn id="266" fill="hold">
                            <p:stCondLst>
                              <p:cond delay="15500"/>
                            </p:stCondLst>
                            <p:childTnLst>
                              <p:par>
                                <p:cTn id="267" presetID="1" presetClass="entr" presetSubtype="0" fill="hold" grpId="0" nodeType="afterEffect">
                                  <p:stCondLst>
                                    <p:cond delay="0"/>
                                  </p:stCondLst>
                                  <p:childTnLst>
                                    <p:set>
                                      <p:cBhvr>
                                        <p:cTn id="268" dur="1" fill="hold">
                                          <p:stCondLst>
                                            <p:cond delay="499"/>
                                          </p:stCondLst>
                                        </p:cTn>
                                        <p:tgtEl>
                                          <p:spTgt spid="280787"/>
                                        </p:tgtEl>
                                        <p:attrNameLst>
                                          <p:attrName>style.visibility</p:attrName>
                                        </p:attrNameLst>
                                      </p:cBhvr>
                                      <p:to>
                                        <p:strVal val="visible"/>
                                      </p:to>
                                    </p:set>
                                  </p:childTnLst>
                                </p:cTn>
                              </p:par>
                            </p:childTnLst>
                          </p:cTn>
                        </p:par>
                        <p:par>
                          <p:cTn id="269" fill="hold">
                            <p:stCondLst>
                              <p:cond delay="16000"/>
                            </p:stCondLst>
                            <p:childTnLst>
                              <p:par>
                                <p:cTn id="270" presetID="1" presetClass="entr" presetSubtype="0" fill="hold" grpId="0" nodeType="afterEffect">
                                  <p:stCondLst>
                                    <p:cond delay="0"/>
                                  </p:stCondLst>
                                  <p:childTnLst>
                                    <p:set>
                                      <p:cBhvr>
                                        <p:cTn id="271" dur="1" fill="hold">
                                          <p:stCondLst>
                                            <p:cond delay="499"/>
                                          </p:stCondLst>
                                        </p:cTn>
                                        <p:tgtEl>
                                          <p:spTgt spid="280825"/>
                                        </p:tgtEl>
                                        <p:attrNameLst>
                                          <p:attrName>style.visibility</p:attrName>
                                        </p:attrNameLst>
                                      </p:cBhvr>
                                      <p:to>
                                        <p:strVal val="visible"/>
                                      </p:to>
                                    </p:set>
                                  </p:childTnLst>
                                </p:cTn>
                              </p:par>
                            </p:childTnLst>
                          </p:cTn>
                        </p:par>
                        <p:par>
                          <p:cTn id="272" fill="hold">
                            <p:stCondLst>
                              <p:cond delay="16500"/>
                            </p:stCondLst>
                            <p:childTnLst>
                              <p:par>
                                <p:cTn id="273" presetID="1" presetClass="entr" presetSubtype="0" fill="hold" grpId="0" nodeType="afterEffect">
                                  <p:stCondLst>
                                    <p:cond delay="0"/>
                                  </p:stCondLst>
                                  <p:childTnLst>
                                    <p:set>
                                      <p:cBhvr>
                                        <p:cTn id="274" dur="1" fill="hold">
                                          <p:stCondLst>
                                            <p:cond delay="499"/>
                                          </p:stCondLst>
                                        </p:cTn>
                                        <p:tgtEl>
                                          <p:spTgt spid="280810"/>
                                        </p:tgtEl>
                                        <p:attrNameLst>
                                          <p:attrName>style.visibility</p:attrName>
                                        </p:attrNameLst>
                                      </p:cBhvr>
                                      <p:to>
                                        <p:strVal val="visible"/>
                                      </p:to>
                                    </p:set>
                                  </p:childTnLst>
                                </p:cTn>
                              </p:par>
                            </p:childTnLst>
                          </p:cTn>
                        </p:par>
                        <p:par>
                          <p:cTn id="275" fill="hold">
                            <p:stCondLst>
                              <p:cond delay="17000"/>
                            </p:stCondLst>
                            <p:childTnLst>
                              <p:par>
                                <p:cTn id="276" presetID="1" presetClass="entr" presetSubtype="0" fill="hold" grpId="0" nodeType="afterEffect">
                                  <p:stCondLst>
                                    <p:cond delay="0"/>
                                  </p:stCondLst>
                                  <p:childTnLst>
                                    <p:set>
                                      <p:cBhvr>
                                        <p:cTn id="277" dur="1" fill="hold">
                                          <p:stCondLst>
                                            <p:cond delay="499"/>
                                          </p:stCondLst>
                                        </p:cTn>
                                        <p:tgtEl>
                                          <p:spTgt spid="280811"/>
                                        </p:tgtEl>
                                        <p:attrNameLst>
                                          <p:attrName>style.visibility</p:attrName>
                                        </p:attrNameLst>
                                      </p:cBhvr>
                                      <p:to>
                                        <p:strVal val="visible"/>
                                      </p:to>
                                    </p:set>
                                  </p:childTnLst>
                                </p:cTn>
                              </p:par>
                            </p:childTnLst>
                          </p:cTn>
                        </p:par>
                        <p:par>
                          <p:cTn id="278" fill="hold">
                            <p:stCondLst>
                              <p:cond delay="17500"/>
                            </p:stCondLst>
                            <p:childTnLst>
                              <p:par>
                                <p:cTn id="279" presetID="1" presetClass="entr" presetSubtype="0" fill="hold" grpId="0" nodeType="afterEffect">
                                  <p:stCondLst>
                                    <p:cond delay="0"/>
                                  </p:stCondLst>
                                  <p:childTnLst>
                                    <p:set>
                                      <p:cBhvr>
                                        <p:cTn id="280" dur="1" fill="hold">
                                          <p:stCondLst>
                                            <p:cond delay="499"/>
                                          </p:stCondLst>
                                        </p:cTn>
                                        <p:tgtEl>
                                          <p:spTgt spid="280812"/>
                                        </p:tgtEl>
                                        <p:attrNameLst>
                                          <p:attrName>style.visibility</p:attrName>
                                        </p:attrNameLst>
                                      </p:cBhvr>
                                      <p:to>
                                        <p:strVal val="visible"/>
                                      </p:to>
                                    </p:set>
                                  </p:childTnLst>
                                </p:cTn>
                              </p:par>
                            </p:childTnLst>
                          </p:cTn>
                        </p:par>
                        <p:par>
                          <p:cTn id="281" fill="hold">
                            <p:stCondLst>
                              <p:cond delay="18000"/>
                            </p:stCondLst>
                            <p:childTnLst>
                              <p:par>
                                <p:cTn id="282" presetID="1" presetClass="entr" presetSubtype="0" fill="hold" grpId="0" nodeType="afterEffect">
                                  <p:stCondLst>
                                    <p:cond delay="0"/>
                                  </p:stCondLst>
                                  <p:childTnLst>
                                    <p:set>
                                      <p:cBhvr>
                                        <p:cTn id="283" dur="1" fill="hold">
                                          <p:stCondLst>
                                            <p:cond delay="499"/>
                                          </p:stCondLst>
                                        </p:cTn>
                                        <p:tgtEl>
                                          <p:spTgt spid="280813"/>
                                        </p:tgtEl>
                                        <p:attrNameLst>
                                          <p:attrName>style.visibility</p:attrName>
                                        </p:attrNameLst>
                                      </p:cBhvr>
                                      <p:to>
                                        <p:strVal val="visible"/>
                                      </p:to>
                                    </p:set>
                                  </p:childTnLst>
                                </p:cTn>
                              </p:par>
                            </p:childTnLst>
                          </p:cTn>
                        </p:par>
                        <p:par>
                          <p:cTn id="284" fill="hold">
                            <p:stCondLst>
                              <p:cond delay="18500"/>
                            </p:stCondLst>
                            <p:childTnLst>
                              <p:par>
                                <p:cTn id="285" presetID="1" presetClass="entr" presetSubtype="0" fill="hold" grpId="0" nodeType="afterEffect">
                                  <p:stCondLst>
                                    <p:cond delay="0"/>
                                  </p:stCondLst>
                                  <p:childTnLst>
                                    <p:set>
                                      <p:cBhvr>
                                        <p:cTn id="286" dur="1" fill="hold">
                                          <p:stCondLst>
                                            <p:cond delay="499"/>
                                          </p:stCondLst>
                                        </p:cTn>
                                        <p:tgtEl>
                                          <p:spTgt spid="280814"/>
                                        </p:tgtEl>
                                        <p:attrNameLst>
                                          <p:attrName>style.visibility</p:attrName>
                                        </p:attrNameLst>
                                      </p:cBhvr>
                                      <p:to>
                                        <p:strVal val="visible"/>
                                      </p:to>
                                    </p:set>
                                  </p:childTnLst>
                                </p:cTn>
                              </p:par>
                            </p:childTnLst>
                          </p:cTn>
                        </p:par>
                        <p:par>
                          <p:cTn id="287" fill="hold">
                            <p:stCondLst>
                              <p:cond delay="19000"/>
                            </p:stCondLst>
                            <p:childTnLst>
                              <p:par>
                                <p:cTn id="288" presetID="1" presetClass="entr" presetSubtype="0" fill="hold" grpId="0" nodeType="afterEffect">
                                  <p:stCondLst>
                                    <p:cond delay="0"/>
                                  </p:stCondLst>
                                  <p:childTnLst>
                                    <p:set>
                                      <p:cBhvr>
                                        <p:cTn id="289" dur="1" fill="hold">
                                          <p:stCondLst>
                                            <p:cond delay="499"/>
                                          </p:stCondLst>
                                        </p:cTn>
                                        <p:tgtEl>
                                          <p:spTgt spid="280815"/>
                                        </p:tgtEl>
                                        <p:attrNameLst>
                                          <p:attrName>style.visibility</p:attrName>
                                        </p:attrNameLst>
                                      </p:cBhvr>
                                      <p:to>
                                        <p:strVal val="visible"/>
                                      </p:to>
                                    </p:set>
                                  </p:childTnLst>
                                </p:cTn>
                              </p:par>
                            </p:childTnLst>
                          </p:cTn>
                        </p:par>
                        <p:par>
                          <p:cTn id="290" fill="hold">
                            <p:stCondLst>
                              <p:cond delay="19500"/>
                            </p:stCondLst>
                            <p:childTnLst>
                              <p:par>
                                <p:cTn id="291" presetID="1" presetClass="entr" presetSubtype="0" fill="hold" grpId="0" nodeType="afterEffect">
                                  <p:stCondLst>
                                    <p:cond delay="0"/>
                                  </p:stCondLst>
                                  <p:childTnLst>
                                    <p:set>
                                      <p:cBhvr>
                                        <p:cTn id="292" dur="1" fill="hold">
                                          <p:stCondLst>
                                            <p:cond delay="499"/>
                                          </p:stCondLst>
                                        </p:cTn>
                                        <p:tgtEl>
                                          <p:spTgt spid="280816"/>
                                        </p:tgtEl>
                                        <p:attrNameLst>
                                          <p:attrName>style.visibility</p:attrName>
                                        </p:attrNameLst>
                                      </p:cBhvr>
                                      <p:to>
                                        <p:strVal val="visible"/>
                                      </p:to>
                                    </p:set>
                                  </p:childTnLst>
                                </p:cTn>
                              </p:par>
                            </p:childTnLst>
                          </p:cTn>
                        </p:par>
                        <p:par>
                          <p:cTn id="293" fill="hold">
                            <p:stCondLst>
                              <p:cond delay="20000"/>
                            </p:stCondLst>
                            <p:childTnLst>
                              <p:par>
                                <p:cTn id="294" presetID="1" presetClass="entr" presetSubtype="0" fill="hold" grpId="0" nodeType="afterEffect">
                                  <p:stCondLst>
                                    <p:cond delay="0"/>
                                  </p:stCondLst>
                                  <p:childTnLst>
                                    <p:set>
                                      <p:cBhvr>
                                        <p:cTn id="295" dur="1" fill="hold">
                                          <p:stCondLst>
                                            <p:cond delay="499"/>
                                          </p:stCondLst>
                                        </p:cTn>
                                        <p:tgtEl>
                                          <p:spTgt spid="280817"/>
                                        </p:tgtEl>
                                        <p:attrNameLst>
                                          <p:attrName>style.visibility</p:attrName>
                                        </p:attrNameLst>
                                      </p:cBhvr>
                                      <p:to>
                                        <p:strVal val="visible"/>
                                      </p:to>
                                    </p:set>
                                  </p:childTnLst>
                                </p:cTn>
                              </p:par>
                            </p:childTnLst>
                          </p:cTn>
                        </p:par>
                        <p:par>
                          <p:cTn id="296" fill="hold">
                            <p:stCondLst>
                              <p:cond delay="20500"/>
                            </p:stCondLst>
                            <p:childTnLst>
                              <p:par>
                                <p:cTn id="297" presetID="1" presetClass="entr" presetSubtype="0" fill="hold" grpId="0" nodeType="afterEffect">
                                  <p:stCondLst>
                                    <p:cond delay="0"/>
                                  </p:stCondLst>
                                  <p:childTnLst>
                                    <p:set>
                                      <p:cBhvr>
                                        <p:cTn id="298" dur="1" fill="hold">
                                          <p:stCondLst>
                                            <p:cond delay="499"/>
                                          </p:stCondLst>
                                        </p:cTn>
                                        <p:tgtEl>
                                          <p:spTgt spid="280818"/>
                                        </p:tgtEl>
                                        <p:attrNameLst>
                                          <p:attrName>style.visibility</p:attrName>
                                        </p:attrNameLst>
                                      </p:cBhvr>
                                      <p:to>
                                        <p:strVal val="visible"/>
                                      </p:to>
                                    </p:set>
                                  </p:childTnLst>
                                </p:cTn>
                              </p:par>
                            </p:childTnLst>
                          </p:cTn>
                        </p:par>
                        <p:par>
                          <p:cTn id="299" fill="hold">
                            <p:stCondLst>
                              <p:cond delay="21000"/>
                            </p:stCondLst>
                            <p:childTnLst>
                              <p:par>
                                <p:cTn id="300" presetID="1" presetClass="entr" presetSubtype="0" fill="hold" grpId="0" nodeType="afterEffect">
                                  <p:stCondLst>
                                    <p:cond delay="0"/>
                                  </p:stCondLst>
                                  <p:childTnLst>
                                    <p:set>
                                      <p:cBhvr>
                                        <p:cTn id="301" dur="1" fill="hold">
                                          <p:stCondLst>
                                            <p:cond delay="499"/>
                                          </p:stCondLst>
                                        </p:cTn>
                                        <p:tgtEl>
                                          <p:spTgt spid="280819"/>
                                        </p:tgtEl>
                                        <p:attrNameLst>
                                          <p:attrName>style.visibility</p:attrName>
                                        </p:attrNameLst>
                                      </p:cBhvr>
                                      <p:to>
                                        <p:strVal val="visible"/>
                                      </p:to>
                                    </p:set>
                                  </p:childTnLst>
                                </p:cTn>
                              </p:par>
                            </p:childTnLst>
                          </p:cTn>
                        </p:par>
                        <p:par>
                          <p:cTn id="302" fill="hold">
                            <p:stCondLst>
                              <p:cond delay="21500"/>
                            </p:stCondLst>
                            <p:childTnLst>
                              <p:par>
                                <p:cTn id="303" presetID="1" presetClass="entr" presetSubtype="0" fill="hold" grpId="0" nodeType="afterEffect">
                                  <p:stCondLst>
                                    <p:cond delay="0"/>
                                  </p:stCondLst>
                                  <p:childTnLst>
                                    <p:set>
                                      <p:cBhvr>
                                        <p:cTn id="304" dur="1" fill="hold">
                                          <p:stCondLst>
                                            <p:cond delay="499"/>
                                          </p:stCondLst>
                                        </p:cTn>
                                        <p:tgtEl>
                                          <p:spTgt spid="280820"/>
                                        </p:tgtEl>
                                        <p:attrNameLst>
                                          <p:attrName>style.visibility</p:attrName>
                                        </p:attrNameLst>
                                      </p:cBhvr>
                                      <p:to>
                                        <p:strVal val="visible"/>
                                      </p:to>
                                    </p:set>
                                  </p:childTnLst>
                                </p:cTn>
                              </p:par>
                            </p:childTnLst>
                          </p:cTn>
                        </p:par>
                        <p:par>
                          <p:cTn id="305" fill="hold">
                            <p:stCondLst>
                              <p:cond delay="22000"/>
                            </p:stCondLst>
                            <p:childTnLst>
                              <p:par>
                                <p:cTn id="306" presetID="1" presetClass="entr" presetSubtype="0" fill="hold" grpId="0" nodeType="afterEffect">
                                  <p:stCondLst>
                                    <p:cond delay="0"/>
                                  </p:stCondLst>
                                  <p:childTnLst>
                                    <p:set>
                                      <p:cBhvr>
                                        <p:cTn id="307" dur="1" fill="hold">
                                          <p:stCondLst>
                                            <p:cond delay="499"/>
                                          </p:stCondLst>
                                        </p:cTn>
                                        <p:tgtEl>
                                          <p:spTgt spid="280821"/>
                                        </p:tgtEl>
                                        <p:attrNameLst>
                                          <p:attrName>style.visibility</p:attrName>
                                        </p:attrNameLst>
                                      </p:cBhvr>
                                      <p:to>
                                        <p:strVal val="visible"/>
                                      </p:to>
                                    </p:set>
                                  </p:childTnLst>
                                </p:cTn>
                              </p:par>
                            </p:childTnLst>
                          </p:cTn>
                        </p:par>
                        <p:par>
                          <p:cTn id="308" fill="hold">
                            <p:stCondLst>
                              <p:cond delay="22500"/>
                            </p:stCondLst>
                            <p:childTnLst>
                              <p:par>
                                <p:cTn id="309" presetID="1" presetClass="entr" presetSubtype="0" fill="hold" grpId="0" nodeType="afterEffect">
                                  <p:stCondLst>
                                    <p:cond delay="0"/>
                                  </p:stCondLst>
                                  <p:childTnLst>
                                    <p:set>
                                      <p:cBhvr>
                                        <p:cTn id="310" dur="1" fill="hold">
                                          <p:stCondLst>
                                            <p:cond delay="499"/>
                                          </p:stCondLst>
                                        </p:cTn>
                                        <p:tgtEl>
                                          <p:spTgt spid="280822"/>
                                        </p:tgtEl>
                                        <p:attrNameLst>
                                          <p:attrName>style.visibility</p:attrName>
                                        </p:attrNameLst>
                                      </p:cBhvr>
                                      <p:to>
                                        <p:strVal val="visible"/>
                                      </p:to>
                                    </p:set>
                                  </p:childTnLst>
                                </p:cTn>
                              </p:par>
                            </p:childTnLst>
                          </p:cTn>
                        </p:par>
                        <p:par>
                          <p:cTn id="311" fill="hold">
                            <p:stCondLst>
                              <p:cond delay="23000"/>
                            </p:stCondLst>
                            <p:childTnLst>
                              <p:par>
                                <p:cTn id="312" presetID="1" presetClass="entr" presetSubtype="0" fill="hold" grpId="0" nodeType="afterEffect">
                                  <p:stCondLst>
                                    <p:cond delay="0"/>
                                  </p:stCondLst>
                                  <p:childTnLst>
                                    <p:set>
                                      <p:cBhvr>
                                        <p:cTn id="313" dur="1" fill="hold">
                                          <p:stCondLst>
                                            <p:cond delay="499"/>
                                          </p:stCondLst>
                                        </p:cTn>
                                        <p:tgtEl>
                                          <p:spTgt spid="280823"/>
                                        </p:tgtEl>
                                        <p:attrNameLst>
                                          <p:attrName>style.visibility</p:attrName>
                                        </p:attrNameLst>
                                      </p:cBhvr>
                                      <p:to>
                                        <p:strVal val="visible"/>
                                      </p:to>
                                    </p:set>
                                  </p:childTnLst>
                                </p:cTn>
                              </p:par>
                            </p:childTnLst>
                          </p:cTn>
                        </p:par>
                        <p:par>
                          <p:cTn id="314" fill="hold">
                            <p:stCondLst>
                              <p:cond delay="23500"/>
                            </p:stCondLst>
                            <p:childTnLst>
                              <p:par>
                                <p:cTn id="315" presetID="1" presetClass="entr" presetSubtype="0" fill="hold" grpId="0" nodeType="afterEffect">
                                  <p:stCondLst>
                                    <p:cond delay="0"/>
                                  </p:stCondLst>
                                  <p:childTnLst>
                                    <p:set>
                                      <p:cBhvr>
                                        <p:cTn id="316" dur="1" fill="hold">
                                          <p:stCondLst>
                                            <p:cond delay="499"/>
                                          </p:stCondLst>
                                        </p:cTn>
                                        <p:tgtEl>
                                          <p:spTgt spid="280789"/>
                                        </p:tgtEl>
                                        <p:attrNameLst>
                                          <p:attrName>style.visibility</p:attrName>
                                        </p:attrNameLst>
                                      </p:cBhvr>
                                      <p:to>
                                        <p:strVal val="visible"/>
                                      </p:to>
                                    </p:set>
                                  </p:childTnLst>
                                </p:cTn>
                              </p:par>
                            </p:childTnLst>
                          </p:cTn>
                        </p:par>
                        <p:par>
                          <p:cTn id="317" fill="hold">
                            <p:stCondLst>
                              <p:cond delay="24000"/>
                            </p:stCondLst>
                            <p:childTnLst>
                              <p:par>
                                <p:cTn id="318" presetID="1" presetClass="entr" presetSubtype="0" fill="hold" grpId="0" nodeType="afterEffect">
                                  <p:stCondLst>
                                    <p:cond delay="0"/>
                                  </p:stCondLst>
                                  <p:childTnLst>
                                    <p:set>
                                      <p:cBhvr>
                                        <p:cTn id="319" dur="1" fill="hold">
                                          <p:stCondLst>
                                            <p:cond delay="499"/>
                                          </p:stCondLst>
                                        </p:cTn>
                                        <p:tgtEl>
                                          <p:spTgt spid="280790"/>
                                        </p:tgtEl>
                                        <p:attrNameLst>
                                          <p:attrName>style.visibility</p:attrName>
                                        </p:attrNameLst>
                                      </p:cBhvr>
                                      <p:to>
                                        <p:strVal val="visible"/>
                                      </p:to>
                                    </p:set>
                                  </p:childTnLst>
                                </p:cTn>
                              </p:par>
                            </p:childTnLst>
                          </p:cTn>
                        </p:par>
                        <p:par>
                          <p:cTn id="320" fill="hold">
                            <p:stCondLst>
                              <p:cond delay="24500"/>
                            </p:stCondLst>
                            <p:childTnLst>
                              <p:par>
                                <p:cTn id="321" presetID="1" presetClass="entr" presetSubtype="0" fill="hold" grpId="0" nodeType="afterEffect">
                                  <p:stCondLst>
                                    <p:cond delay="0"/>
                                  </p:stCondLst>
                                  <p:childTnLst>
                                    <p:set>
                                      <p:cBhvr>
                                        <p:cTn id="322" dur="1" fill="hold">
                                          <p:stCondLst>
                                            <p:cond delay="499"/>
                                          </p:stCondLst>
                                        </p:cTn>
                                        <p:tgtEl>
                                          <p:spTgt spid="280791"/>
                                        </p:tgtEl>
                                        <p:attrNameLst>
                                          <p:attrName>style.visibility</p:attrName>
                                        </p:attrNameLst>
                                      </p:cBhvr>
                                      <p:to>
                                        <p:strVal val="visible"/>
                                      </p:to>
                                    </p:set>
                                  </p:childTnLst>
                                </p:cTn>
                              </p:par>
                            </p:childTnLst>
                          </p:cTn>
                        </p:par>
                        <p:par>
                          <p:cTn id="323" fill="hold">
                            <p:stCondLst>
                              <p:cond delay="25000"/>
                            </p:stCondLst>
                            <p:childTnLst>
                              <p:par>
                                <p:cTn id="324" presetID="1" presetClass="entr" presetSubtype="0" fill="hold" grpId="0" nodeType="afterEffect">
                                  <p:stCondLst>
                                    <p:cond delay="0"/>
                                  </p:stCondLst>
                                  <p:childTnLst>
                                    <p:set>
                                      <p:cBhvr>
                                        <p:cTn id="325" dur="1" fill="hold">
                                          <p:stCondLst>
                                            <p:cond delay="499"/>
                                          </p:stCondLst>
                                        </p:cTn>
                                        <p:tgtEl>
                                          <p:spTgt spid="280792"/>
                                        </p:tgtEl>
                                        <p:attrNameLst>
                                          <p:attrName>style.visibility</p:attrName>
                                        </p:attrNameLst>
                                      </p:cBhvr>
                                      <p:to>
                                        <p:strVal val="visible"/>
                                      </p:to>
                                    </p:set>
                                  </p:childTnLst>
                                </p:cTn>
                              </p:par>
                            </p:childTnLst>
                          </p:cTn>
                        </p:par>
                        <p:par>
                          <p:cTn id="326" fill="hold">
                            <p:stCondLst>
                              <p:cond delay="25500"/>
                            </p:stCondLst>
                            <p:childTnLst>
                              <p:par>
                                <p:cTn id="327" presetID="1" presetClass="entr" presetSubtype="0" fill="hold" grpId="0" nodeType="afterEffect">
                                  <p:stCondLst>
                                    <p:cond delay="0"/>
                                  </p:stCondLst>
                                  <p:childTnLst>
                                    <p:set>
                                      <p:cBhvr>
                                        <p:cTn id="328" dur="1" fill="hold">
                                          <p:stCondLst>
                                            <p:cond delay="499"/>
                                          </p:stCondLst>
                                        </p:cTn>
                                        <p:tgtEl>
                                          <p:spTgt spid="280793"/>
                                        </p:tgtEl>
                                        <p:attrNameLst>
                                          <p:attrName>style.visibility</p:attrName>
                                        </p:attrNameLst>
                                      </p:cBhvr>
                                      <p:to>
                                        <p:strVal val="visible"/>
                                      </p:to>
                                    </p:set>
                                  </p:childTnLst>
                                </p:cTn>
                              </p:par>
                            </p:childTnLst>
                          </p:cTn>
                        </p:par>
                        <p:par>
                          <p:cTn id="329" fill="hold">
                            <p:stCondLst>
                              <p:cond delay="26000"/>
                            </p:stCondLst>
                            <p:childTnLst>
                              <p:par>
                                <p:cTn id="330" presetID="1" presetClass="entr" presetSubtype="0" fill="hold" grpId="0" nodeType="afterEffect">
                                  <p:stCondLst>
                                    <p:cond delay="0"/>
                                  </p:stCondLst>
                                  <p:childTnLst>
                                    <p:set>
                                      <p:cBhvr>
                                        <p:cTn id="331" dur="1" fill="hold">
                                          <p:stCondLst>
                                            <p:cond delay="499"/>
                                          </p:stCondLst>
                                        </p:cTn>
                                        <p:tgtEl>
                                          <p:spTgt spid="280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714" grpId="0" animBg="1" autoUpdateAnimBg="0"/>
      <p:bldP spid="280715" grpId="0" animBg="1" autoUpdateAnimBg="0"/>
      <p:bldP spid="280717" grpId="0" animBg="1" autoUpdateAnimBg="0"/>
      <p:bldP spid="280718" grpId="0" animBg="1" autoUpdateAnimBg="0"/>
      <p:bldP spid="280719" grpId="0" animBg="1" autoUpdateAnimBg="0"/>
      <p:bldP spid="280720" grpId="0" animBg="1" autoUpdateAnimBg="0"/>
      <p:bldP spid="280721" grpId="0" animBg="1" autoUpdateAnimBg="0"/>
      <p:bldP spid="280722" grpId="0" animBg="1" autoUpdateAnimBg="0"/>
      <p:bldP spid="280723" grpId="0" animBg="1" autoUpdateAnimBg="0"/>
      <p:bldP spid="280724" grpId="0" animBg="1" autoUpdateAnimBg="0"/>
      <p:bldP spid="280725" grpId="0" animBg="1" autoUpdateAnimBg="0"/>
      <p:bldP spid="280726" grpId="0" animBg="1" autoUpdateAnimBg="0"/>
      <p:bldP spid="280727" grpId="0" animBg="1" autoUpdateAnimBg="0"/>
      <p:bldP spid="280728" grpId="0" animBg="1" autoUpdateAnimBg="0"/>
      <p:bldP spid="280729" grpId="0" animBg="1" autoUpdateAnimBg="0"/>
      <p:bldP spid="280730" grpId="0" animBg="1" autoUpdateAnimBg="0"/>
      <p:bldP spid="280731" grpId="0" animBg="1" autoUpdateAnimBg="0"/>
      <p:bldP spid="280732" grpId="0" animBg="1" autoUpdateAnimBg="0"/>
      <p:bldP spid="280733" grpId="0" animBg="1" autoUpdateAnimBg="0"/>
      <p:bldP spid="280734" grpId="0" animBg="1" autoUpdateAnimBg="0"/>
      <p:bldP spid="280735" grpId="0" animBg="1" autoUpdateAnimBg="0"/>
      <p:bldP spid="280736" grpId="0" animBg="1" autoUpdateAnimBg="0"/>
      <p:bldP spid="280737" grpId="0" animBg="1" autoUpdateAnimBg="0"/>
      <p:bldP spid="280738" grpId="0" animBg="1" autoUpdateAnimBg="0"/>
      <p:bldP spid="280739" grpId="0" animBg="1" autoUpdateAnimBg="0"/>
      <p:bldP spid="280740" grpId="0" animBg="1" autoUpdateAnimBg="0"/>
      <p:bldP spid="280741" grpId="0" animBg="1" autoUpdateAnimBg="0"/>
      <p:bldP spid="280742" grpId="0" animBg="1" autoUpdateAnimBg="0"/>
      <p:bldP spid="280743" grpId="0" animBg="1" autoUpdateAnimBg="0"/>
      <p:bldP spid="280744" grpId="0" animBg="1" autoUpdateAnimBg="0"/>
      <p:bldP spid="280745" grpId="0" animBg="1" autoUpdateAnimBg="0"/>
      <p:bldP spid="280746" grpId="0" animBg="1" autoUpdateAnimBg="0"/>
      <p:bldP spid="280747" grpId="0" animBg="1" autoUpdateAnimBg="0"/>
      <p:bldP spid="280748" grpId="0" animBg="1" autoUpdateAnimBg="0"/>
      <p:bldP spid="280749" grpId="0" animBg="1" autoUpdateAnimBg="0"/>
      <p:bldP spid="280750" grpId="0" animBg="1" autoUpdateAnimBg="0"/>
      <p:bldP spid="280751" grpId="0" animBg="1" autoUpdateAnimBg="0"/>
      <p:bldP spid="280752" grpId="0" animBg="1" autoUpdateAnimBg="0"/>
      <p:bldP spid="280753" grpId="0" animBg="1" autoUpdateAnimBg="0"/>
      <p:bldP spid="280754" grpId="0" animBg="1" autoUpdateAnimBg="0"/>
      <p:bldP spid="280755" grpId="0" animBg="1" autoUpdateAnimBg="0"/>
      <p:bldP spid="280756" grpId="0" animBg="1" autoUpdateAnimBg="0"/>
      <p:bldP spid="280757" grpId="0" animBg="1" autoUpdateAnimBg="0"/>
      <p:bldP spid="280758" grpId="0" animBg="1" autoUpdateAnimBg="0"/>
      <p:bldP spid="280759" grpId="0" animBg="1" autoUpdateAnimBg="0"/>
      <p:bldP spid="280760" grpId="0" animBg="1" autoUpdateAnimBg="0"/>
      <p:bldP spid="280761" grpId="0" animBg="1" autoUpdateAnimBg="0"/>
      <p:bldP spid="280762" grpId="0" animBg="1" autoUpdateAnimBg="0"/>
      <p:bldP spid="280763" grpId="0" animBg="1" autoUpdateAnimBg="0"/>
      <p:bldP spid="280764" grpId="0" animBg="1" autoUpdateAnimBg="0"/>
      <p:bldP spid="280765" grpId="0" animBg="1" autoUpdateAnimBg="0"/>
      <p:bldP spid="280766" grpId="0" animBg="1" autoUpdateAnimBg="0"/>
      <p:bldP spid="280767" grpId="0" animBg="1" autoUpdateAnimBg="0"/>
      <p:bldP spid="280768" grpId="0" animBg="1" autoUpdateAnimBg="0"/>
      <p:bldP spid="280769" grpId="0" animBg="1" autoUpdateAnimBg="0"/>
      <p:bldP spid="280771" grpId="0" animBg="1" autoUpdateAnimBg="0"/>
      <p:bldP spid="280772" grpId="0" animBg="1" autoUpdateAnimBg="0"/>
      <p:bldP spid="280773" grpId="0" animBg="1" autoUpdateAnimBg="0"/>
      <p:bldP spid="280774" grpId="0" animBg="1" autoUpdateAnimBg="0"/>
      <p:bldP spid="280775" grpId="0" animBg="1" autoUpdateAnimBg="0"/>
      <p:bldP spid="280776" grpId="0" animBg="1" autoUpdateAnimBg="0"/>
      <p:bldP spid="280777" grpId="0" animBg="1" autoUpdateAnimBg="0"/>
      <p:bldP spid="280778" grpId="0" animBg="1" autoUpdateAnimBg="0"/>
      <p:bldP spid="280779" grpId="0" animBg="1" autoUpdateAnimBg="0"/>
      <p:bldP spid="280780" grpId="0" animBg="1" autoUpdateAnimBg="0"/>
      <p:bldP spid="280781" grpId="0" animBg="1" autoUpdateAnimBg="0"/>
      <p:bldP spid="280782" grpId="0" animBg="1" autoUpdateAnimBg="0"/>
      <p:bldP spid="280783" grpId="0" animBg="1" autoUpdateAnimBg="0"/>
      <p:bldP spid="280784" grpId="0" animBg="1" autoUpdateAnimBg="0"/>
      <p:bldP spid="280785" grpId="0" animBg="1" autoUpdateAnimBg="0"/>
      <p:bldP spid="280786" grpId="0" animBg="1" autoUpdateAnimBg="0"/>
      <p:bldP spid="280787" grpId="0" animBg="1" autoUpdateAnimBg="0"/>
      <p:bldP spid="280789" grpId="0" animBg="1" autoUpdateAnimBg="0"/>
      <p:bldP spid="280790" grpId="0" animBg="1" autoUpdateAnimBg="0"/>
      <p:bldP spid="280791" grpId="0" animBg="1" autoUpdateAnimBg="0"/>
      <p:bldP spid="280792" grpId="0" animBg="1" autoUpdateAnimBg="0"/>
      <p:bldP spid="280793" grpId="0" animBg="1" autoUpdateAnimBg="0"/>
      <p:bldP spid="280794" grpId="0" animBg="1" autoUpdateAnimBg="0"/>
      <p:bldP spid="280795" grpId="0" animBg="1" autoUpdateAnimBg="0"/>
      <p:bldP spid="280796" grpId="0" animBg="1" autoUpdateAnimBg="0"/>
      <p:bldP spid="280797" grpId="0" animBg="1" autoUpdateAnimBg="0"/>
      <p:bldP spid="280798" grpId="0" animBg="1" autoUpdateAnimBg="0"/>
      <p:bldP spid="280799" grpId="0" animBg="1" autoUpdateAnimBg="0"/>
      <p:bldP spid="280800" grpId="0" animBg="1" autoUpdateAnimBg="0"/>
      <p:bldP spid="280801" grpId="0" animBg="1" autoUpdateAnimBg="0"/>
      <p:bldP spid="280802" grpId="0" animBg="1" autoUpdateAnimBg="0"/>
      <p:bldP spid="280803" grpId="0" animBg="1" autoUpdateAnimBg="0"/>
      <p:bldP spid="280804" grpId="0" animBg="1" autoUpdateAnimBg="0"/>
      <p:bldP spid="280805" grpId="0" animBg="1" autoUpdateAnimBg="0"/>
      <p:bldP spid="280806" grpId="0" animBg="1" autoUpdateAnimBg="0"/>
      <p:bldP spid="280807" grpId="0" animBg="1" autoUpdateAnimBg="0"/>
      <p:bldP spid="280808" grpId="0" animBg="1" autoUpdateAnimBg="0"/>
      <p:bldP spid="280809" grpId="0" animBg="1" autoUpdateAnimBg="0"/>
      <p:bldP spid="280810" grpId="0" animBg="1" autoUpdateAnimBg="0"/>
      <p:bldP spid="280811" grpId="0" animBg="1" autoUpdateAnimBg="0"/>
      <p:bldP spid="280812" grpId="0" animBg="1" autoUpdateAnimBg="0"/>
      <p:bldP spid="280813" grpId="0" animBg="1" autoUpdateAnimBg="0"/>
      <p:bldP spid="280814" grpId="0" animBg="1" autoUpdateAnimBg="0"/>
      <p:bldP spid="280815" grpId="0" animBg="1" autoUpdateAnimBg="0"/>
      <p:bldP spid="280816" grpId="0" animBg="1" autoUpdateAnimBg="0"/>
      <p:bldP spid="280817" grpId="0" animBg="1" autoUpdateAnimBg="0"/>
      <p:bldP spid="280818" grpId="0" animBg="1" autoUpdateAnimBg="0"/>
      <p:bldP spid="280819" grpId="0" animBg="1" autoUpdateAnimBg="0"/>
      <p:bldP spid="280820" grpId="0" animBg="1" autoUpdateAnimBg="0"/>
      <p:bldP spid="280821" grpId="0" animBg="1" autoUpdateAnimBg="0"/>
      <p:bldP spid="280822" grpId="0" animBg="1" autoUpdateAnimBg="0"/>
      <p:bldP spid="280823" grpId="0" animBg="1" autoUpdateAnimBg="0"/>
      <p:bldP spid="280824" grpId="0" animBg="1" autoUpdateAnimBg="0"/>
      <p:bldP spid="28082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85800" y="381000"/>
            <a:ext cx="7772400" cy="1143000"/>
          </a:xfrm>
        </p:spPr>
        <p:txBody>
          <a:bodyPr/>
          <a:lstStyle/>
          <a:p>
            <a:r>
              <a:rPr lang="en-US" sz="4000"/>
              <a:t>Atomic Radii</a:t>
            </a:r>
          </a:p>
        </p:txBody>
      </p:sp>
      <p:sp>
        <p:nvSpPr>
          <p:cNvPr id="288772" name="Oval 4"/>
          <p:cNvSpPr>
            <a:spLocks noChangeAspect="1" noChangeArrowheads="1"/>
          </p:cNvSpPr>
          <p:nvPr/>
        </p:nvSpPr>
        <p:spPr bwMode="auto">
          <a:xfrm>
            <a:off x="1981200" y="1828800"/>
            <a:ext cx="466725" cy="46672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Li</a:t>
            </a:r>
          </a:p>
        </p:txBody>
      </p:sp>
      <p:sp>
        <p:nvSpPr>
          <p:cNvPr id="288773" name="Oval 5"/>
          <p:cNvSpPr>
            <a:spLocks noChangeAspect="1" noChangeArrowheads="1"/>
          </p:cNvSpPr>
          <p:nvPr/>
        </p:nvSpPr>
        <p:spPr bwMode="auto">
          <a:xfrm>
            <a:off x="1947863" y="2514600"/>
            <a:ext cx="566737" cy="566738"/>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Na</a:t>
            </a:r>
          </a:p>
        </p:txBody>
      </p:sp>
      <p:sp>
        <p:nvSpPr>
          <p:cNvPr id="288774" name="Oval 6"/>
          <p:cNvSpPr>
            <a:spLocks noChangeAspect="1" noChangeArrowheads="1"/>
          </p:cNvSpPr>
          <p:nvPr/>
        </p:nvSpPr>
        <p:spPr bwMode="auto">
          <a:xfrm>
            <a:off x="1828800" y="3352800"/>
            <a:ext cx="703263" cy="70326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K</a:t>
            </a:r>
          </a:p>
        </p:txBody>
      </p:sp>
      <p:sp>
        <p:nvSpPr>
          <p:cNvPr id="288775" name="Oval 7"/>
          <p:cNvSpPr>
            <a:spLocks noChangeAspect="1" noChangeArrowheads="1"/>
          </p:cNvSpPr>
          <p:nvPr/>
        </p:nvSpPr>
        <p:spPr bwMode="auto">
          <a:xfrm>
            <a:off x="1828800" y="4408488"/>
            <a:ext cx="739775" cy="73977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Rb</a:t>
            </a:r>
          </a:p>
        </p:txBody>
      </p:sp>
      <p:sp>
        <p:nvSpPr>
          <p:cNvPr id="288776" name="Oval 8"/>
          <p:cNvSpPr>
            <a:spLocks noChangeAspect="1" noChangeArrowheads="1"/>
          </p:cNvSpPr>
          <p:nvPr/>
        </p:nvSpPr>
        <p:spPr bwMode="auto">
          <a:xfrm>
            <a:off x="1828800" y="5453063"/>
            <a:ext cx="795338" cy="79533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Cs</a:t>
            </a:r>
          </a:p>
        </p:txBody>
      </p:sp>
      <p:sp>
        <p:nvSpPr>
          <p:cNvPr id="288777" name="Oval 9"/>
          <p:cNvSpPr>
            <a:spLocks noChangeAspect="1" noChangeArrowheads="1"/>
          </p:cNvSpPr>
          <p:nvPr/>
        </p:nvSpPr>
        <p:spPr bwMode="auto">
          <a:xfrm>
            <a:off x="7086600" y="2743200"/>
            <a:ext cx="301625" cy="30162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Cl</a:t>
            </a:r>
          </a:p>
        </p:txBody>
      </p:sp>
      <p:sp>
        <p:nvSpPr>
          <p:cNvPr id="288778" name="Oval 10"/>
          <p:cNvSpPr>
            <a:spLocks noChangeAspect="1" noChangeArrowheads="1"/>
          </p:cNvSpPr>
          <p:nvPr/>
        </p:nvSpPr>
        <p:spPr bwMode="auto">
          <a:xfrm>
            <a:off x="6477000" y="2743200"/>
            <a:ext cx="320675" cy="32067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a:t>
            </a:r>
          </a:p>
        </p:txBody>
      </p:sp>
      <p:sp>
        <p:nvSpPr>
          <p:cNvPr id="288779" name="Oval 11"/>
          <p:cNvSpPr>
            <a:spLocks noChangeArrowheads="1"/>
          </p:cNvSpPr>
          <p:nvPr/>
        </p:nvSpPr>
        <p:spPr bwMode="auto">
          <a:xfrm>
            <a:off x="5791200" y="2709863"/>
            <a:ext cx="304800" cy="33813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P</a:t>
            </a:r>
          </a:p>
        </p:txBody>
      </p:sp>
      <p:sp>
        <p:nvSpPr>
          <p:cNvPr id="288780" name="Oval 12"/>
          <p:cNvSpPr>
            <a:spLocks noChangeAspect="1" noChangeArrowheads="1"/>
          </p:cNvSpPr>
          <p:nvPr/>
        </p:nvSpPr>
        <p:spPr bwMode="auto">
          <a:xfrm>
            <a:off x="5181600" y="2690813"/>
            <a:ext cx="357188" cy="35718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Si</a:t>
            </a:r>
          </a:p>
        </p:txBody>
      </p:sp>
      <p:sp>
        <p:nvSpPr>
          <p:cNvPr id="288781" name="Oval 13"/>
          <p:cNvSpPr>
            <a:spLocks noChangeAspect="1" noChangeArrowheads="1"/>
          </p:cNvSpPr>
          <p:nvPr/>
        </p:nvSpPr>
        <p:spPr bwMode="auto">
          <a:xfrm>
            <a:off x="4419600" y="2674938"/>
            <a:ext cx="438150" cy="43815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Al</a:t>
            </a:r>
          </a:p>
        </p:txBody>
      </p:sp>
      <p:sp>
        <p:nvSpPr>
          <p:cNvPr id="288782" name="Oval 14"/>
          <p:cNvSpPr>
            <a:spLocks noChangeArrowheads="1"/>
          </p:cNvSpPr>
          <p:nvPr/>
        </p:nvSpPr>
        <p:spPr bwMode="auto">
          <a:xfrm>
            <a:off x="7086600" y="3581400"/>
            <a:ext cx="304800" cy="34766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Br</a:t>
            </a:r>
          </a:p>
        </p:txBody>
      </p:sp>
      <p:sp>
        <p:nvSpPr>
          <p:cNvPr id="288783" name="Oval 15"/>
          <p:cNvSpPr>
            <a:spLocks noChangeAspect="1" noChangeArrowheads="1"/>
          </p:cNvSpPr>
          <p:nvPr/>
        </p:nvSpPr>
        <p:spPr bwMode="auto">
          <a:xfrm>
            <a:off x="6477000" y="3581400"/>
            <a:ext cx="357188" cy="357188"/>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Se</a:t>
            </a:r>
          </a:p>
        </p:txBody>
      </p:sp>
      <p:sp>
        <p:nvSpPr>
          <p:cNvPr id="288784" name="Oval 16"/>
          <p:cNvSpPr>
            <a:spLocks noChangeAspect="1" noChangeArrowheads="1"/>
          </p:cNvSpPr>
          <p:nvPr/>
        </p:nvSpPr>
        <p:spPr bwMode="auto">
          <a:xfrm>
            <a:off x="5791200" y="3581400"/>
            <a:ext cx="365125" cy="36512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As</a:t>
            </a:r>
          </a:p>
        </p:txBody>
      </p:sp>
      <p:sp>
        <p:nvSpPr>
          <p:cNvPr id="288785" name="Oval 17"/>
          <p:cNvSpPr>
            <a:spLocks noChangeAspect="1" noChangeArrowheads="1"/>
          </p:cNvSpPr>
          <p:nvPr/>
        </p:nvSpPr>
        <p:spPr bwMode="auto">
          <a:xfrm>
            <a:off x="5187950" y="3581400"/>
            <a:ext cx="374650" cy="37465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Ge</a:t>
            </a:r>
          </a:p>
        </p:txBody>
      </p:sp>
      <p:sp>
        <p:nvSpPr>
          <p:cNvPr id="288786" name="Oval 18"/>
          <p:cNvSpPr>
            <a:spLocks noChangeAspect="1" noChangeArrowheads="1"/>
          </p:cNvSpPr>
          <p:nvPr/>
        </p:nvSpPr>
        <p:spPr bwMode="auto">
          <a:xfrm>
            <a:off x="4495800" y="3587750"/>
            <a:ext cx="374650" cy="37465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Ga</a:t>
            </a:r>
          </a:p>
        </p:txBody>
      </p:sp>
      <p:sp>
        <p:nvSpPr>
          <p:cNvPr id="288787" name="Oval 19"/>
          <p:cNvSpPr>
            <a:spLocks noChangeAspect="1" noChangeArrowheads="1"/>
          </p:cNvSpPr>
          <p:nvPr/>
        </p:nvSpPr>
        <p:spPr bwMode="auto">
          <a:xfrm>
            <a:off x="7065963" y="4627563"/>
            <a:ext cx="401637" cy="40163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I</a:t>
            </a:r>
          </a:p>
        </p:txBody>
      </p:sp>
      <p:sp>
        <p:nvSpPr>
          <p:cNvPr id="288788" name="Oval 20"/>
          <p:cNvSpPr>
            <a:spLocks noChangeAspect="1" noChangeArrowheads="1"/>
          </p:cNvSpPr>
          <p:nvPr/>
        </p:nvSpPr>
        <p:spPr bwMode="auto">
          <a:xfrm>
            <a:off x="6437313" y="4608513"/>
            <a:ext cx="420687" cy="42068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Te</a:t>
            </a:r>
          </a:p>
        </p:txBody>
      </p:sp>
      <p:sp>
        <p:nvSpPr>
          <p:cNvPr id="288789" name="Oval 21"/>
          <p:cNvSpPr>
            <a:spLocks noChangeAspect="1" noChangeArrowheads="1"/>
          </p:cNvSpPr>
          <p:nvPr/>
        </p:nvSpPr>
        <p:spPr bwMode="auto">
          <a:xfrm>
            <a:off x="5715000" y="4598988"/>
            <a:ext cx="430213" cy="43021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Sb</a:t>
            </a:r>
          </a:p>
        </p:txBody>
      </p:sp>
      <p:sp>
        <p:nvSpPr>
          <p:cNvPr id="288790" name="Oval 22"/>
          <p:cNvSpPr>
            <a:spLocks noChangeAspect="1" noChangeArrowheads="1"/>
          </p:cNvSpPr>
          <p:nvPr/>
        </p:nvSpPr>
        <p:spPr bwMode="auto">
          <a:xfrm>
            <a:off x="5105400" y="4598988"/>
            <a:ext cx="430213" cy="43021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Sn</a:t>
            </a:r>
          </a:p>
        </p:txBody>
      </p:sp>
      <p:sp>
        <p:nvSpPr>
          <p:cNvPr id="288791" name="Oval 23"/>
          <p:cNvSpPr>
            <a:spLocks noChangeAspect="1" noChangeArrowheads="1"/>
          </p:cNvSpPr>
          <p:nvPr/>
        </p:nvSpPr>
        <p:spPr bwMode="auto">
          <a:xfrm>
            <a:off x="4419600" y="4572000"/>
            <a:ext cx="493713" cy="49371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In</a:t>
            </a:r>
          </a:p>
        </p:txBody>
      </p:sp>
      <p:sp>
        <p:nvSpPr>
          <p:cNvPr id="288792" name="Oval 24"/>
          <p:cNvSpPr>
            <a:spLocks noChangeAspect="1" noChangeArrowheads="1"/>
          </p:cNvSpPr>
          <p:nvPr/>
        </p:nvSpPr>
        <p:spPr bwMode="auto">
          <a:xfrm>
            <a:off x="4419600" y="5651500"/>
            <a:ext cx="520700" cy="52070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Tl</a:t>
            </a:r>
          </a:p>
        </p:txBody>
      </p:sp>
      <p:sp>
        <p:nvSpPr>
          <p:cNvPr id="288793" name="Oval 25"/>
          <p:cNvSpPr>
            <a:spLocks noChangeAspect="1" noChangeArrowheads="1"/>
          </p:cNvSpPr>
          <p:nvPr/>
        </p:nvSpPr>
        <p:spPr bwMode="auto">
          <a:xfrm>
            <a:off x="5105400" y="5641975"/>
            <a:ext cx="530225" cy="53022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Pb</a:t>
            </a:r>
          </a:p>
        </p:txBody>
      </p:sp>
      <p:sp>
        <p:nvSpPr>
          <p:cNvPr id="288794" name="Oval 26"/>
          <p:cNvSpPr>
            <a:spLocks noChangeAspect="1" noChangeArrowheads="1"/>
          </p:cNvSpPr>
          <p:nvPr/>
        </p:nvSpPr>
        <p:spPr bwMode="auto">
          <a:xfrm>
            <a:off x="5715000" y="5724525"/>
            <a:ext cx="447675" cy="44767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Bi</a:t>
            </a:r>
          </a:p>
        </p:txBody>
      </p:sp>
      <p:sp>
        <p:nvSpPr>
          <p:cNvPr id="288795" name="Oval 27"/>
          <p:cNvSpPr>
            <a:spLocks noChangeAspect="1" noChangeArrowheads="1"/>
          </p:cNvSpPr>
          <p:nvPr/>
        </p:nvSpPr>
        <p:spPr bwMode="auto">
          <a:xfrm>
            <a:off x="2895600" y="2628900"/>
            <a:ext cx="484188" cy="484188"/>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Mg</a:t>
            </a:r>
          </a:p>
        </p:txBody>
      </p:sp>
      <p:sp>
        <p:nvSpPr>
          <p:cNvPr id="288796" name="Oval 28"/>
          <p:cNvSpPr>
            <a:spLocks noChangeAspect="1" noChangeArrowheads="1"/>
          </p:cNvSpPr>
          <p:nvPr/>
        </p:nvSpPr>
        <p:spPr bwMode="auto">
          <a:xfrm>
            <a:off x="2819400" y="3435350"/>
            <a:ext cx="603250" cy="60325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Ca</a:t>
            </a:r>
          </a:p>
        </p:txBody>
      </p:sp>
      <p:sp>
        <p:nvSpPr>
          <p:cNvPr id="288797" name="Oval 29"/>
          <p:cNvSpPr>
            <a:spLocks noChangeAspect="1" noChangeArrowheads="1"/>
          </p:cNvSpPr>
          <p:nvPr/>
        </p:nvSpPr>
        <p:spPr bwMode="auto">
          <a:xfrm>
            <a:off x="2819400" y="4484688"/>
            <a:ext cx="658813" cy="65881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Sr</a:t>
            </a:r>
          </a:p>
        </p:txBody>
      </p:sp>
      <p:sp>
        <p:nvSpPr>
          <p:cNvPr id="288798" name="Oval 30"/>
          <p:cNvSpPr>
            <a:spLocks noChangeAspect="1" noChangeArrowheads="1"/>
          </p:cNvSpPr>
          <p:nvPr/>
        </p:nvSpPr>
        <p:spPr bwMode="auto">
          <a:xfrm>
            <a:off x="2819400" y="5562600"/>
            <a:ext cx="658813" cy="65881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Ba</a:t>
            </a:r>
          </a:p>
        </p:txBody>
      </p:sp>
      <p:sp>
        <p:nvSpPr>
          <p:cNvPr id="288799" name="Oval 31"/>
          <p:cNvSpPr>
            <a:spLocks noChangeAspect="1" noChangeArrowheads="1"/>
          </p:cNvSpPr>
          <p:nvPr/>
        </p:nvSpPr>
        <p:spPr bwMode="auto">
          <a:xfrm>
            <a:off x="2971800" y="1947863"/>
            <a:ext cx="338138" cy="33813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Be</a:t>
            </a:r>
          </a:p>
        </p:txBody>
      </p:sp>
      <p:sp>
        <p:nvSpPr>
          <p:cNvPr id="288800" name="Oval 32"/>
          <p:cNvSpPr>
            <a:spLocks noChangeAspect="1" noChangeArrowheads="1"/>
          </p:cNvSpPr>
          <p:nvPr/>
        </p:nvSpPr>
        <p:spPr bwMode="auto">
          <a:xfrm>
            <a:off x="7162800" y="2017713"/>
            <a:ext cx="192088" cy="19208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F</a:t>
            </a:r>
          </a:p>
        </p:txBody>
      </p:sp>
      <p:sp>
        <p:nvSpPr>
          <p:cNvPr id="288801" name="Oval 33"/>
          <p:cNvSpPr>
            <a:spLocks noChangeAspect="1" noChangeArrowheads="1"/>
          </p:cNvSpPr>
          <p:nvPr/>
        </p:nvSpPr>
        <p:spPr bwMode="auto">
          <a:xfrm>
            <a:off x="6553200" y="1981200"/>
            <a:ext cx="201613" cy="20161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O</a:t>
            </a:r>
          </a:p>
        </p:txBody>
      </p:sp>
      <p:sp>
        <p:nvSpPr>
          <p:cNvPr id="288802" name="Oval 34"/>
          <p:cNvSpPr>
            <a:spLocks noChangeAspect="1" noChangeArrowheads="1"/>
          </p:cNvSpPr>
          <p:nvPr/>
        </p:nvSpPr>
        <p:spPr bwMode="auto">
          <a:xfrm>
            <a:off x="5867400" y="1981200"/>
            <a:ext cx="209550" cy="20955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N</a:t>
            </a:r>
          </a:p>
        </p:txBody>
      </p:sp>
      <p:sp>
        <p:nvSpPr>
          <p:cNvPr id="288803" name="Oval 35"/>
          <p:cNvSpPr>
            <a:spLocks noChangeAspect="1" noChangeArrowheads="1"/>
          </p:cNvSpPr>
          <p:nvPr/>
        </p:nvSpPr>
        <p:spPr bwMode="auto">
          <a:xfrm>
            <a:off x="5248275" y="1981200"/>
            <a:ext cx="238125" cy="23812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C</a:t>
            </a:r>
          </a:p>
        </p:txBody>
      </p:sp>
      <p:sp>
        <p:nvSpPr>
          <p:cNvPr id="288804" name="Oval 36"/>
          <p:cNvSpPr>
            <a:spLocks noChangeAspect="1" noChangeArrowheads="1"/>
          </p:cNvSpPr>
          <p:nvPr/>
        </p:nvSpPr>
        <p:spPr bwMode="auto">
          <a:xfrm>
            <a:off x="4535488" y="1987550"/>
            <a:ext cx="265112" cy="26511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a:t>
            </a:r>
          </a:p>
        </p:txBody>
      </p:sp>
      <p:grpSp>
        <p:nvGrpSpPr>
          <p:cNvPr id="288805" name="Group 37"/>
          <p:cNvGrpSpPr>
            <a:grpSpLocks/>
          </p:cNvGrpSpPr>
          <p:nvPr/>
        </p:nvGrpSpPr>
        <p:grpSpPr bwMode="auto">
          <a:xfrm>
            <a:off x="1905000" y="2239963"/>
            <a:ext cx="5638800" cy="4248150"/>
            <a:chOff x="1200" y="1411"/>
            <a:chExt cx="3552" cy="2676"/>
          </a:xfrm>
        </p:grpSpPr>
        <p:sp>
          <p:nvSpPr>
            <p:cNvPr id="288806" name="Text Box 38"/>
            <p:cNvSpPr txBox="1">
              <a:spLocks noChangeArrowheads="1"/>
            </p:cNvSpPr>
            <p:nvPr/>
          </p:nvSpPr>
          <p:spPr bwMode="auto">
            <a:xfrm>
              <a:off x="1248" y="1413"/>
              <a:ext cx="893" cy="173"/>
            </a:xfrm>
            <a:prstGeom prst="rect">
              <a:avLst/>
            </a:prstGeom>
            <a:noFill/>
            <a:ln w="9525">
              <a:noFill/>
              <a:miter lim="800000"/>
              <a:headEnd/>
              <a:tailEnd/>
            </a:ln>
            <a:effectLst/>
          </p:spPr>
          <p:txBody>
            <a:bodyPr wrap="none">
              <a:spAutoFit/>
            </a:bodyPr>
            <a:lstStyle/>
            <a:p>
              <a:r>
                <a:rPr lang="en-US" sz="1200">
                  <a:latin typeface="Arial" charset="0"/>
                </a:rPr>
                <a:t>1.52               1.11</a:t>
              </a:r>
            </a:p>
          </p:txBody>
        </p:sp>
        <p:sp>
          <p:nvSpPr>
            <p:cNvPr id="288807" name="Text Box 39"/>
            <p:cNvSpPr txBox="1">
              <a:spLocks noChangeArrowheads="1"/>
            </p:cNvSpPr>
            <p:nvPr/>
          </p:nvSpPr>
          <p:spPr bwMode="auto">
            <a:xfrm>
              <a:off x="1225" y="1939"/>
              <a:ext cx="893" cy="173"/>
            </a:xfrm>
            <a:prstGeom prst="rect">
              <a:avLst/>
            </a:prstGeom>
            <a:noFill/>
            <a:ln w="9525">
              <a:noFill/>
              <a:miter lim="800000"/>
              <a:headEnd/>
              <a:tailEnd/>
            </a:ln>
            <a:effectLst/>
          </p:spPr>
          <p:txBody>
            <a:bodyPr wrap="none">
              <a:spAutoFit/>
            </a:bodyPr>
            <a:lstStyle/>
            <a:p>
              <a:r>
                <a:rPr lang="en-US" sz="1200">
                  <a:latin typeface="Arial" charset="0"/>
                </a:rPr>
                <a:t> 1.86              1.60</a:t>
              </a:r>
            </a:p>
          </p:txBody>
        </p:sp>
        <p:sp>
          <p:nvSpPr>
            <p:cNvPr id="288808" name="Text Box 40"/>
            <p:cNvSpPr txBox="1">
              <a:spLocks noChangeArrowheads="1"/>
            </p:cNvSpPr>
            <p:nvPr/>
          </p:nvSpPr>
          <p:spPr bwMode="auto">
            <a:xfrm>
              <a:off x="1200" y="2544"/>
              <a:ext cx="920" cy="173"/>
            </a:xfrm>
            <a:prstGeom prst="rect">
              <a:avLst/>
            </a:prstGeom>
            <a:noFill/>
            <a:ln w="9525">
              <a:noFill/>
              <a:miter lim="800000"/>
              <a:headEnd/>
              <a:tailEnd/>
            </a:ln>
            <a:effectLst/>
          </p:spPr>
          <p:txBody>
            <a:bodyPr wrap="none">
              <a:spAutoFit/>
            </a:bodyPr>
            <a:lstStyle/>
            <a:p>
              <a:r>
                <a:rPr lang="en-US" sz="1200">
                  <a:latin typeface="Arial" charset="0"/>
                </a:rPr>
                <a:t> 2.31               1.97</a:t>
              </a:r>
            </a:p>
          </p:txBody>
        </p:sp>
        <p:sp>
          <p:nvSpPr>
            <p:cNvPr id="288809" name="Text Box 41"/>
            <p:cNvSpPr txBox="1">
              <a:spLocks noChangeArrowheads="1"/>
            </p:cNvSpPr>
            <p:nvPr/>
          </p:nvSpPr>
          <p:spPr bwMode="auto">
            <a:xfrm>
              <a:off x="1200" y="3223"/>
              <a:ext cx="947" cy="173"/>
            </a:xfrm>
            <a:prstGeom prst="rect">
              <a:avLst/>
            </a:prstGeom>
            <a:noFill/>
            <a:ln w="9525">
              <a:noFill/>
              <a:miter lim="800000"/>
              <a:headEnd/>
              <a:tailEnd/>
            </a:ln>
            <a:effectLst/>
          </p:spPr>
          <p:txBody>
            <a:bodyPr wrap="none">
              <a:spAutoFit/>
            </a:bodyPr>
            <a:lstStyle/>
            <a:p>
              <a:r>
                <a:rPr lang="en-US" sz="1200">
                  <a:latin typeface="Arial" charset="0"/>
                </a:rPr>
                <a:t> 2.44                2.15</a:t>
              </a:r>
            </a:p>
          </p:txBody>
        </p:sp>
        <p:sp>
          <p:nvSpPr>
            <p:cNvPr id="288810" name="Text Box 42"/>
            <p:cNvSpPr txBox="1">
              <a:spLocks noChangeArrowheads="1"/>
            </p:cNvSpPr>
            <p:nvPr/>
          </p:nvSpPr>
          <p:spPr bwMode="auto">
            <a:xfrm>
              <a:off x="1248" y="3914"/>
              <a:ext cx="893" cy="173"/>
            </a:xfrm>
            <a:prstGeom prst="rect">
              <a:avLst/>
            </a:prstGeom>
            <a:noFill/>
            <a:ln w="9525">
              <a:noFill/>
              <a:miter lim="800000"/>
              <a:headEnd/>
              <a:tailEnd/>
            </a:ln>
            <a:effectLst/>
          </p:spPr>
          <p:txBody>
            <a:bodyPr wrap="none">
              <a:spAutoFit/>
            </a:bodyPr>
            <a:lstStyle/>
            <a:p>
              <a:r>
                <a:rPr lang="en-US" sz="1200">
                  <a:latin typeface="Arial" charset="0"/>
                </a:rPr>
                <a:t>2.62               2.17</a:t>
              </a:r>
            </a:p>
          </p:txBody>
        </p:sp>
        <p:sp>
          <p:nvSpPr>
            <p:cNvPr id="288811" name="Text Box 43"/>
            <p:cNvSpPr txBox="1">
              <a:spLocks noChangeArrowheads="1"/>
            </p:cNvSpPr>
            <p:nvPr/>
          </p:nvSpPr>
          <p:spPr bwMode="auto">
            <a:xfrm>
              <a:off x="2784" y="1411"/>
              <a:ext cx="1937" cy="173"/>
            </a:xfrm>
            <a:prstGeom prst="rect">
              <a:avLst/>
            </a:prstGeom>
            <a:noFill/>
            <a:ln w="9525">
              <a:noFill/>
              <a:miter lim="800000"/>
              <a:headEnd/>
              <a:tailEnd/>
            </a:ln>
            <a:effectLst/>
          </p:spPr>
          <p:txBody>
            <a:bodyPr wrap="none">
              <a:spAutoFit/>
            </a:bodyPr>
            <a:lstStyle/>
            <a:p>
              <a:r>
                <a:rPr lang="en-US" sz="1200">
                  <a:latin typeface="Arial" charset="0"/>
                </a:rPr>
                <a:t>0.88         0.77        0.70         0.66       0.64</a:t>
              </a:r>
            </a:p>
          </p:txBody>
        </p:sp>
        <p:sp>
          <p:nvSpPr>
            <p:cNvPr id="288812" name="Text Box 44"/>
            <p:cNvSpPr txBox="1">
              <a:spLocks noChangeArrowheads="1"/>
            </p:cNvSpPr>
            <p:nvPr/>
          </p:nvSpPr>
          <p:spPr bwMode="auto">
            <a:xfrm>
              <a:off x="2784" y="1939"/>
              <a:ext cx="1937" cy="173"/>
            </a:xfrm>
            <a:prstGeom prst="rect">
              <a:avLst/>
            </a:prstGeom>
            <a:noFill/>
            <a:ln w="9525">
              <a:noFill/>
              <a:miter lim="800000"/>
              <a:headEnd/>
              <a:tailEnd/>
            </a:ln>
            <a:effectLst/>
          </p:spPr>
          <p:txBody>
            <a:bodyPr wrap="none">
              <a:spAutoFit/>
            </a:bodyPr>
            <a:lstStyle/>
            <a:p>
              <a:r>
                <a:rPr lang="en-US" sz="1200">
                  <a:latin typeface="Arial" charset="0"/>
                </a:rPr>
                <a:t>1.43         1.17        1.10         1.04       0.99</a:t>
              </a:r>
            </a:p>
          </p:txBody>
        </p:sp>
        <p:sp>
          <p:nvSpPr>
            <p:cNvPr id="288813" name="Text Box 45"/>
            <p:cNvSpPr txBox="1">
              <a:spLocks noChangeArrowheads="1"/>
            </p:cNvSpPr>
            <p:nvPr/>
          </p:nvSpPr>
          <p:spPr bwMode="auto">
            <a:xfrm>
              <a:off x="2815" y="2544"/>
              <a:ext cx="1937" cy="173"/>
            </a:xfrm>
            <a:prstGeom prst="rect">
              <a:avLst/>
            </a:prstGeom>
            <a:noFill/>
            <a:ln w="9525">
              <a:noFill/>
              <a:miter lim="800000"/>
              <a:headEnd/>
              <a:tailEnd/>
            </a:ln>
            <a:effectLst/>
          </p:spPr>
          <p:txBody>
            <a:bodyPr wrap="none">
              <a:spAutoFit/>
            </a:bodyPr>
            <a:lstStyle/>
            <a:p>
              <a:r>
                <a:rPr lang="en-US" sz="1200">
                  <a:latin typeface="Arial" charset="0"/>
                </a:rPr>
                <a:t>1.22         1.22        1.21         1.17       1.14</a:t>
              </a:r>
            </a:p>
          </p:txBody>
        </p:sp>
        <p:sp>
          <p:nvSpPr>
            <p:cNvPr id="288814" name="Text Box 46"/>
            <p:cNvSpPr txBox="1">
              <a:spLocks noChangeArrowheads="1"/>
            </p:cNvSpPr>
            <p:nvPr/>
          </p:nvSpPr>
          <p:spPr bwMode="auto">
            <a:xfrm>
              <a:off x="2784" y="3216"/>
              <a:ext cx="1937" cy="173"/>
            </a:xfrm>
            <a:prstGeom prst="rect">
              <a:avLst/>
            </a:prstGeom>
            <a:noFill/>
            <a:ln w="9525">
              <a:noFill/>
              <a:miter lim="800000"/>
              <a:headEnd/>
              <a:tailEnd/>
            </a:ln>
            <a:effectLst/>
          </p:spPr>
          <p:txBody>
            <a:bodyPr wrap="none">
              <a:spAutoFit/>
            </a:bodyPr>
            <a:lstStyle/>
            <a:p>
              <a:r>
                <a:rPr lang="en-US" sz="1200">
                  <a:latin typeface="Arial" charset="0"/>
                </a:rPr>
                <a:t>1.62         1.40        1.41         1.37       1.33</a:t>
              </a:r>
            </a:p>
          </p:txBody>
        </p:sp>
        <p:sp>
          <p:nvSpPr>
            <p:cNvPr id="288815" name="Text Box 47"/>
            <p:cNvSpPr txBox="1">
              <a:spLocks noChangeArrowheads="1"/>
            </p:cNvSpPr>
            <p:nvPr/>
          </p:nvSpPr>
          <p:spPr bwMode="auto">
            <a:xfrm>
              <a:off x="2784" y="3914"/>
              <a:ext cx="1133" cy="173"/>
            </a:xfrm>
            <a:prstGeom prst="rect">
              <a:avLst/>
            </a:prstGeom>
            <a:noFill/>
            <a:ln w="9525">
              <a:noFill/>
              <a:miter lim="800000"/>
              <a:headEnd/>
              <a:tailEnd/>
            </a:ln>
            <a:effectLst/>
          </p:spPr>
          <p:txBody>
            <a:bodyPr wrap="none">
              <a:spAutoFit/>
            </a:bodyPr>
            <a:lstStyle/>
            <a:p>
              <a:r>
                <a:rPr lang="en-US" sz="1200">
                  <a:latin typeface="Arial" charset="0"/>
                </a:rPr>
                <a:t>1.71         1.75        1.46</a:t>
              </a:r>
            </a:p>
          </p:txBody>
        </p:sp>
      </p:grpSp>
      <p:sp>
        <p:nvSpPr>
          <p:cNvPr id="288816" name="Text Box 48"/>
          <p:cNvSpPr txBox="1">
            <a:spLocks noChangeArrowheads="1"/>
          </p:cNvSpPr>
          <p:nvPr/>
        </p:nvSpPr>
        <p:spPr bwMode="auto">
          <a:xfrm>
            <a:off x="2058988" y="1524000"/>
            <a:ext cx="5480050" cy="304800"/>
          </a:xfrm>
          <a:prstGeom prst="rect">
            <a:avLst/>
          </a:prstGeom>
          <a:noFill/>
          <a:ln w="9525">
            <a:noFill/>
            <a:miter lim="800000"/>
            <a:headEnd/>
            <a:tailEnd/>
          </a:ln>
          <a:effectLst/>
        </p:spPr>
        <p:txBody>
          <a:bodyPr wrap="none">
            <a:spAutoFit/>
          </a:bodyPr>
          <a:lstStyle/>
          <a:p>
            <a:r>
              <a:rPr lang="en-US" sz="1400">
                <a:latin typeface="Arial" charset="0"/>
              </a:rPr>
              <a:t>IA              IIA                          IIIA        IVA        VA        VIA       VIIA</a:t>
            </a:r>
          </a:p>
        </p:txBody>
      </p:sp>
      <p:grpSp>
        <p:nvGrpSpPr>
          <p:cNvPr id="288817" name="Group 49"/>
          <p:cNvGrpSpPr>
            <a:grpSpLocks/>
          </p:cNvGrpSpPr>
          <p:nvPr/>
        </p:nvGrpSpPr>
        <p:grpSpPr bwMode="auto">
          <a:xfrm>
            <a:off x="7077075" y="6248400"/>
            <a:ext cx="1914525" cy="381000"/>
            <a:chOff x="4176" y="3600"/>
            <a:chExt cx="1206" cy="240"/>
          </a:xfrm>
        </p:grpSpPr>
        <p:grpSp>
          <p:nvGrpSpPr>
            <p:cNvPr id="288818" name="Group 50"/>
            <p:cNvGrpSpPr>
              <a:grpSpLocks/>
            </p:cNvGrpSpPr>
            <p:nvPr/>
          </p:nvGrpSpPr>
          <p:grpSpPr bwMode="auto">
            <a:xfrm>
              <a:off x="4224" y="3600"/>
              <a:ext cx="1158" cy="231"/>
              <a:chOff x="288" y="1175"/>
              <a:chExt cx="1158" cy="231"/>
            </a:xfrm>
          </p:grpSpPr>
          <p:sp>
            <p:nvSpPr>
              <p:cNvPr id="288819" name="Oval 51"/>
              <p:cNvSpPr>
                <a:spLocks noChangeArrowheads="1"/>
              </p:cNvSpPr>
              <p:nvPr/>
            </p:nvSpPr>
            <p:spPr bwMode="auto">
              <a:xfrm>
                <a:off x="288" y="1200"/>
                <a:ext cx="192" cy="19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endParaRPr lang="en-IE"/>
              </a:p>
            </p:txBody>
          </p:sp>
          <p:sp>
            <p:nvSpPr>
              <p:cNvPr id="288820" name="Text Box 52"/>
              <p:cNvSpPr txBox="1">
                <a:spLocks noChangeArrowheads="1"/>
              </p:cNvSpPr>
              <p:nvPr/>
            </p:nvSpPr>
            <p:spPr bwMode="auto">
              <a:xfrm>
                <a:off x="470" y="1175"/>
                <a:ext cx="976" cy="231"/>
              </a:xfrm>
              <a:prstGeom prst="rect">
                <a:avLst/>
              </a:prstGeom>
              <a:noFill/>
              <a:ln w="9525">
                <a:noFill/>
                <a:miter lim="800000"/>
                <a:headEnd/>
                <a:tailEnd/>
              </a:ln>
              <a:effectLst/>
            </p:spPr>
            <p:txBody>
              <a:bodyPr wrap="none">
                <a:spAutoFit/>
              </a:bodyPr>
              <a:lstStyle/>
              <a:p>
                <a:r>
                  <a:rPr lang="en-US" sz="1800">
                    <a:latin typeface="Arial" charset="0"/>
                  </a:rPr>
                  <a:t>= 1 Angstrom</a:t>
                </a:r>
              </a:p>
            </p:txBody>
          </p:sp>
        </p:grpSp>
        <p:sp>
          <p:nvSpPr>
            <p:cNvPr id="288821" name="Rectangle 53"/>
            <p:cNvSpPr>
              <a:spLocks noChangeArrowheads="1"/>
            </p:cNvSpPr>
            <p:nvPr/>
          </p:nvSpPr>
          <p:spPr bwMode="auto">
            <a:xfrm>
              <a:off x="4176" y="3600"/>
              <a:ext cx="1200" cy="240"/>
            </a:xfrm>
            <a:prstGeom prst="rect">
              <a:avLst/>
            </a:prstGeom>
            <a:noFill/>
            <a:ln w="9525">
              <a:noFill/>
              <a:miter lim="800000"/>
              <a:headEnd/>
              <a:tailEnd/>
            </a:ln>
            <a:effectLst/>
          </p:spPr>
          <p:txBody>
            <a:bodyPr wrap="none" anchor="ctr"/>
            <a:lstStyle/>
            <a:p>
              <a:endParaRPr lang="en-IE"/>
            </a:p>
          </p:txBody>
        </p:sp>
      </p:grpSp>
      <p:sp>
        <p:nvSpPr>
          <p:cNvPr id="288822" name="AutoShape 54">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88805"/>
                                        </p:tgtEl>
                                        <p:attrNameLst>
                                          <p:attrName>style.visibility</p:attrName>
                                        </p:attrNameLst>
                                      </p:cBhvr>
                                      <p:to>
                                        <p:strVal val="visible"/>
                                      </p:to>
                                    </p:set>
                                    <p:animEffect transition="in" filter="fade">
                                      <p:cBhvr>
                                        <p:cTn id="7" dur="1000"/>
                                        <p:tgtEl>
                                          <p:spTgt spid="288805"/>
                                        </p:tgtEl>
                                      </p:cBhvr>
                                    </p:animEffect>
                                    <p:anim calcmode="lin" valueType="num">
                                      <p:cBhvr>
                                        <p:cTn id="8" dur="1000" fill="hold"/>
                                        <p:tgtEl>
                                          <p:spTgt spid="288805"/>
                                        </p:tgtEl>
                                        <p:attrNameLst>
                                          <p:attrName>ppt_x</p:attrName>
                                        </p:attrNameLst>
                                      </p:cBhvr>
                                      <p:tavLst>
                                        <p:tav tm="0">
                                          <p:val>
                                            <p:strVal val="#ppt_x"/>
                                          </p:val>
                                        </p:tav>
                                        <p:tav tm="100000">
                                          <p:val>
                                            <p:strVal val="#ppt_x"/>
                                          </p:val>
                                        </p:tav>
                                      </p:tavLst>
                                    </p:anim>
                                    <p:anim calcmode="lin" valueType="num">
                                      <p:cBhvr>
                                        <p:cTn id="9" dur="1000" fill="hold"/>
                                        <p:tgtEl>
                                          <p:spTgt spid="2888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71" name="Group 699"/>
          <p:cNvGrpSpPr>
            <a:grpSpLocks/>
          </p:cNvGrpSpPr>
          <p:nvPr/>
        </p:nvGrpSpPr>
        <p:grpSpPr bwMode="auto">
          <a:xfrm>
            <a:off x="6261100" y="5794375"/>
            <a:ext cx="473075" cy="584200"/>
            <a:chOff x="2242" y="1480"/>
            <a:chExt cx="298" cy="368"/>
          </a:xfrm>
        </p:grpSpPr>
        <p:sp>
          <p:nvSpPr>
            <p:cNvPr id="3772" name="Rectangle 700">
              <a:hlinkClick r:id="rId3" action="ppaction://hlinksldjump" tooltip="Lawrrncium"/>
            </p:cNvPr>
            <p:cNvSpPr>
              <a:spLocks noChangeArrowheads="1"/>
            </p:cNvSpPr>
            <p:nvPr/>
          </p:nvSpPr>
          <p:spPr bwMode="auto">
            <a:xfrm>
              <a:off x="2282" y="1500"/>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773" name="Text Box 701">
              <a:hlinkClick r:id="rId3" action="ppaction://hlinksldjump" tooltip="Lawrencium"/>
            </p:cNvPr>
            <p:cNvSpPr txBox="1">
              <a:spLocks noChangeArrowheads="1"/>
            </p:cNvSpPr>
            <p:nvPr/>
          </p:nvSpPr>
          <p:spPr bwMode="auto">
            <a:xfrm>
              <a:off x="2259" y="1557"/>
              <a:ext cx="256" cy="288"/>
            </a:xfrm>
            <a:prstGeom prst="rect">
              <a:avLst/>
            </a:prstGeom>
            <a:noFill/>
            <a:ln w="9525">
              <a:noFill/>
              <a:miter lim="800000"/>
              <a:headEnd/>
              <a:tailEnd/>
            </a:ln>
            <a:effectLst/>
          </p:spPr>
          <p:txBody>
            <a:bodyPr wrap="none">
              <a:spAutoFit/>
            </a:bodyPr>
            <a:lstStyle/>
            <a:p>
              <a:r>
                <a:rPr lang="en-US">
                  <a:latin typeface="Arial Narrow" pitchFamily="34" charset="0"/>
                </a:rPr>
                <a:t>Lr</a:t>
              </a:r>
            </a:p>
          </p:txBody>
        </p:sp>
        <p:sp>
          <p:nvSpPr>
            <p:cNvPr id="3774" name="Text Box 702"/>
            <p:cNvSpPr txBox="1">
              <a:spLocks noChangeArrowheads="1"/>
            </p:cNvSpPr>
            <p:nvPr/>
          </p:nvSpPr>
          <p:spPr bwMode="auto">
            <a:xfrm>
              <a:off x="2242" y="1480"/>
              <a:ext cx="224" cy="154"/>
            </a:xfrm>
            <a:prstGeom prst="rect">
              <a:avLst/>
            </a:prstGeom>
            <a:noFill/>
            <a:ln w="9525">
              <a:noFill/>
              <a:miter lim="800000"/>
              <a:headEnd/>
              <a:tailEnd/>
            </a:ln>
            <a:effectLst/>
          </p:spPr>
          <p:txBody>
            <a:bodyPr wrap="none">
              <a:spAutoFit/>
            </a:bodyPr>
            <a:lstStyle/>
            <a:p>
              <a:r>
                <a:rPr lang="en-US" sz="1000">
                  <a:latin typeface="Arial Narrow" pitchFamily="34" charset="0"/>
                </a:rPr>
                <a:t>103</a:t>
              </a:r>
            </a:p>
          </p:txBody>
        </p:sp>
      </p:grpSp>
      <p:grpSp>
        <p:nvGrpSpPr>
          <p:cNvPr id="3775" name="Group 703"/>
          <p:cNvGrpSpPr>
            <a:grpSpLocks/>
          </p:cNvGrpSpPr>
          <p:nvPr/>
        </p:nvGrpSpPr>
        <p:grpSpPr bwMode="auto">
          <a:xfrm>
            <a:off x="5797550" y="5795963"/>
            <a:ext cx="531813" cy="584200"/>
            <a:chOff x="2242" y="1480"/>
            <a:chExt cx="335" cy="368"/>
          </a:xfrm>
        </p:grpSpPr>
        <p:sp>
          <p:nvSpPr>
            <p:cNvPr id="3776" name="Rectangle 704">
              <a:hlinkClick r:id="rId4" action="ppaction://hlinksldjump" tooltip="Nobelium"/>
            </p:cNvPr>
            <p:cNvSpPr>
              <a:spLocks noChangeArrowheads="1"/>
            </p:cNvSpPr>
            <p:nvPr/>
          </p:nvSpPr>
          <p:spPr bwMode="auto">
            <a:xfrm>
              <a:off x="2282" y="1500"/>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777" name="Text Box 705">
              <a:hlinkClick r:id="rId4" action="ppaction://hlinksldjump" tooltip="Nobel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No</a:t>
              </a:r>
            </a:p>
          </p:txBody>
        </p:sp>
        <p:sp>
          <p:nvSpPr>
            <p:cNvPr id="3778" name="Text Box 706"/>
            <p:cNvSpPr txBox="1">
              <a:spLocks noChangeArrowheads="1"/>
            </p:cNvSpPr>
            <p:nvPr/>
          </p:nvSpPr>
          <p:spPr bwMode="auto">
            <a:xfrm>
              <a:off x="2242" y="1480"/>
              <a:ext cx="224" cy="154"/>
            </a:xfrm>
            <a:prstGeom prst="rect">
              <a:avLst/>
            </a:prstGeom>
            <a:noFill/>
            <a:ln w="9525">
              <a:noFill/>
              <a:miter lim="800000"/>
              <a:headEnd/>
              <a:tailEnd/>
            </a:ln>
            <a:effectLst/>
          </p:spPr>
          <p:txBody>
            <a:bodyPr wrap="none">
              <a:spAutoFit/>
            </a:bodyPr>
            <a:lstStyle/>
            <a:p>
              <a:r>
                <a:rPr lang="en-US" sz="1000">
                  <a:latin typeface="Arial Narrow" pitchFamily="34" charset="0"/>
                </a:rPr>
                <a:t>102</a:t>
              </a:r>
            </a:p>
          </p:txBody>
        </p:sp>
      </p:grpSp>
      <p:grpSp>
        <p:nvGrpSpPr>
          <p:cNvPr id="3779" name="Group 707"/>
          <p:cNvGrpSpPr>
            <a:grpSpLocks/>
          </p:cNvGrpSpPr>
          <p:nvPr/>
        </p:nvGrpSpPr>
        <p:grpSpPr bwMode="auto">
          <a:xfrm>
            <a:off x="5329238" y="5799138"/>
            <a:ext cx="558800" cy="584200"/>
            <a:chOff x="2242" y="1480"/>
            <a:chExt cx="352" cy="368"/>
          </a:xfrm>
        </p:grpSpPr>
        <p:sp>
          <p:nvSpPr>
            <p:cNvPr id="3780" name="Rectangle 708">
              <a:hlinkClick r:id="rId5" action="ppaction://hlinksldjump" tooltip="Mendelevium"/>
            </p:cNvPr>
            <p:cNvSpPr>
              <a:spLocks noChangeArrowheads="1"/>
            </p:cNvSpPr>
            <p:nvPr/>
          </p:nvSpPr>
          <p:spPr bwMode="auto">
            <a:xfrm>
              <a:off x="2282" y="1500"/>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781" name="Text Box 709">
              <a:hlinkClick r:id="rId5" action="ppaction://hlinksldjump" tooltip="Mendelevium"/>
            </p:cNvPr>
            <p:cNvSpPr txBox="1">
              <a:spLocks noChangeArrowheads="1"/>
            </p:cNvSpPr>
            <p:nvPr/>
          </p:nvSpPr>
          <p:spPr bwMode="auto">
            <a:xfrm>
              <a:off x="2259" y="1557"/>
              <a:ext cx="335" cy="288"/>
            </a:xfrm>
            <a:prstGeom prst="rect">
              <a:avLst/>
            </a:prstGeom>
            <a:noFill/>
            <a:ln w="9525">
              <a:noFill/>
              <a:miter lim="800000"/>
              <a:headEnd/>
              <a:tailEnd/>
            </a:ln>
            <a:effectLst/>
          </p:spPr>
          <p:txBody>
            <a:bodyPr wrap="none">
              <a:spAutoFit/>
            </a:bodyPr>
            <a:lstStyle/>
            <a:p>
              <a:r>
                <a:rPr lang="en-US">
                  <a:latin typeface="Arial Narrow" pitchFamily="34" charset="0"/>
                </a:rPr>
                <a:t>Md</a:t>
              </a:r>
            </a:p>
          </p:txBody>
        </p:sp>
        <p:sp>
          <p:nvSpPr>
            <p:cNvPr id="3782" name="Text Box 710"/>
            <p:cNvSpPr txBox="1">
              <a:spLocks noChangeArrowheads="1"/>
            </p:cNvSpPr>
            <p:nvPr/>
          </p:nvSpPr>
          <p:spPr bwMode="auto">
            <a:xfrm>
              <a:off x="2242" y="1480"/>
              <a:ext cx="224" cy="154"/>
            </a:xfrm>
            <a:prstGeom prst="rect">
              <a:avLst/>
            </a:prstGeom>
            <a:noFill/>
            <a:ln w="9525">
              <a:noFill/>
              <a:miter lim="800000"/>
              <a:headEnd/>
              <a:tailEnd/>
            </a:ln>
            <a:effectLst/>
          </p:spPr>
          <p:txBody>
            <a:bodyPr wrap="none">
              <a:spAutoFit/>
            </a:bodyPr>
            <a:lstStyle/>
            <a:p>
              <a:r>
                <a:rPr lang="en-US" sz="1000">
                  <a:latin typeface="Arial Narrow" pitchFamily="34" charset="0"/>
                </a:rPr>
                <a:t>101</a:t>
              </a:r>
            </a:p>
          </p:txBody>
        </p:sp>
      </p:grpSp>
      <p:grpSp>
        <p:nvGrpSpPr>
          <p:cNvPr id="3847" name="Group 775"/>
          <p:cNvGrpSpPr>
            <a:grpSpLocks/>
          </p:cNvGrpSpPr>
          <p:nvPr/>
        </p:nvGrpSpPr>
        <p:grpSpPr bwMode="auto">
          <a:xfrm>
            <a:off x="4860925" y="5797550"/>
            <a:ext cx="544513" cy="584200"/>
            <a:chOff x="3062" y="3652"/>
            <a:chExt cx="343" cy="368"/>
          </a:xfrm>
        </p:grpSpPr>
        <p:sp>
          <p:nvSpPr>
            <p:cNvPr id="3784" name="Rectangle 712">
              <a:hlinkClick r:id="rId6" action="ppaction://hlinksldjump" tooltip="Fermium"/>
            </p:cNvPr>
            <p:cNvSpPr>
              <a:spLocks noChangeArrowheads="1"/>
            </p:cNvSpPr>
            <p:nvPr/>
          </p:nvSpPr>
          <p:spPr bwMode="auto">
            <a:xfrm>
              <a:off x="3103" y="3672"/>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785" name="Text Box 713">
              <a:hlinkClick r:id="rId6" action="ppaction://hlinksldjump" tooltip="Fermium"/>
            </p:cNvPr>
            <p:cNvSpPr txBox="1">
              <a:spLocks noChangeArrowheads="1"/>
            </p:cNvSpPr>
            <p:nvPr/>
          </p:nvSpPr>
          <p:spPr bwMode="auto">
            <a:xfrm>
              <a:off x="3062" y="3729"/>
              <a:ext cx="343" cy="288"/>
            </a:xfrm>
            <a:prstGeom prst="rect">
              <a:avLst/>
            </a:prstGeom>
            <a:noFill/>
            <a:ln w="9525">
              <a:noFill/>
              <a:miter lim="800000"/>
              <a:headEnd/>
              <a:tailEnd/>
            </a:ln>
            <a:effectLst/>
          </p:spPr>
          <p:txBody>
            <a:bodyPr wrap="none">
              <a:spAutoFit/>
            </a:bodyPr>
            <a:lstStyle/>
            <a:p>
              <a:r>
                <a:rPr lang="en-US">
                  <a:latin typeface="Arial Narrow" pitchFamily="34" charset="0"/>
                </a:rPr>
                <a:t>Fm</a:t>
              </a:r>
            </a:p>
          </p:txBody>
        </p:sp>
        <p:sp>
          <p:nvSpPr>
            <p:cNvPr id="3786" name="Text Box 714"/>
            <p:cNvSpPr txBox="1">
              <a:spLocks noChangeArrowheads="1"/>
            </p:cNvSpPr>
            <p:nvPr/>
          </p:nvSpPr>
          <p:spPr bwMode="auto">
            <a:xfrm>
              <a:off x="3063" y="3652"/>
              <a:ext cx="224" cy="154"/>
            </a:xfrm>
            <a:prstGeom prst="rect">
              <a:avLst/>
            </a:prstGeom>
            <a:noFill/>
            <a:ln w="9525">
              <a:noFill/>
              <a:miter lim="800000"/>
              <a:headEnd/>
              <a:tailEnd/>
            </a:ln>
            <a:effectLst/>
          </p:spPr>
          <p:txBody>
            <a:bodyPr wrap="none">
              <a:spAutoFit/>
            </a:bodyPr>
            <a:lstStyle/>
            <a:p>
              <a:r>
                <a:rPr lang="en-US" sz="1000">
                  <a:latin typeface="Arial Narrow" pitchFamily="34" charset="0"/>
                </a:rPr>
                <a:t>100</a:t>
              </a:r>
            </a:p>
          </p:txBody>
        </p:sp>
      </p:grpSp>
      <p:grpSp>
        <p:nvGrpSpPr>
          <p:cNvPr id="3787" name="Group 715"/>
          <p:cNvGrpSpPr>
            <a:grpSpLocks/>
          </p:cNvGrpSpPr>
          <p:nvPr/>
        </p:nvGrpSpPr>
        <p:grpSpPr bwMode="auto">
          <a:xfrm>
            <a:off x="4395788" y="5795963"/>
            <a:ext cx="503237" cy="584200"/>
            <a:chOff x="2242" y="1480"/>
            <a:chExt cx="317" cy="368"/>
          </a:xfrm>
        </p:grpSpPr>
        <p:sp>
          <p:nvSpPr>
            <p:cNvPr id="3788" name="Rectangle 716">
              <a:hlinkClick r:id="rId7" action="ppaction://hlinksldjump" tooltip="Einsteinium"/>
            </p:cNvPr>
            <p:cNvSpPr>
              <a:spLocks noChangeArrowheads="1"/>
            </p:cNvSpPr>
            <p:nvPr/>
          </p:nvSpPr>
          <p:spPr bwMode="auto">
            <a:xfrm>
              <a:off x="2282" y="1500"/>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789" name="Text Box 717">
              <a:hlinkClick r:id="rId7" action="ppaction://hlinksldjump" tooltip="Einsteinium"/>
            </p:cNvPr>
            <p:cNvSpPr txBox="1">
              <a:spLocks noChangeArrowheads="1"/>
            </p:cNvSpPr>
            <p:nvPr/>
          </p:nvSpPr>
          <p:spPr bwMode="auto">
            <a:xfrm>
              <a:off x="2259" y="1557"/>
              <a:ext cx="300" cy="288"/>
            </a:xfrm>
            <a:prstGeom prst="rect">
              <a:avLst/>
            </a:prstGeom>
            <a:noFill/>
            <a:ln w="9525">
              <a:noFill/>
              <a:miter lim="800000"/>
              <a:headEnd/>
              <a:tailEnd/>
            </a:ln>
            <a:effectLst/>
          </p:spPr>
          <p:txBody>
            <a:bodyPr wrap="none">
              <a:spAutoFit/>
            </a:bodyPr>
            <a:lstStyle/>
            <a:p>
              <a:r>
                <a:rPr lang="en-US">
                  <a:latin typeface="Arial Narrow" pitchFamily="34" charset="0"/>
                </a:rPr>
                <a:t>Es</a:t>
              </a:r>
            </a:p>
          </p:txBody>
        </p:sp>
        <p:sp>
          <p:nvSpPr>
            <p:cNvPr id="3790" name="Text Box 718"/>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99</a:t>
              </a:r>
            </a:p>
          </p:txBody>
        </p:sp>
      </p:grpSp>
      <p:grpSp>
        <p:nvGrpSpPr>
          <p:cNvPr id="3791" name="Group 719"/>
          <p:cNvGrpSpPr>
            <a:grpSpLocks/>
          </p:cNvGrpSpPr>
          <p:nvPr/>
        </p:nvGrpSpPr>
        <p:grpSpPr bwMode="auto">
          <a:xfrm>
            <a:off x="3927475" y="5797550"/>
            <a:ext cx="473075" cy="584200"/>
            <a:chOff x="2242" y="1480"/>
            <a:chExt cx="298" cy="368"/>
          </a:xfrm>
        </p:grpSpPr>
        <p:sp>
          <p:nvSpPr>
            <p:cNvPr id="3792" name="Rectangle 720">
              <a:hlinkClick r:id="rId8" action="ppaction://hlinksldjump" tooltip="Californium"/>
            </p:cNvPr>
            <p:cNvSpPr>
              <a:spLocks noChangeArrowheads="1"/>
            </p:cNvSpPr>
            <p:nvPr/>
          </p:nvSpPr>
          <p:spPr bwMode="auto">
            <a:xfrm>
              <a:off x="2282" y="1500"/>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793" name="Text Box 721">
              <a:hlinkClick r:id="rId8" action="ppaction://hlinksldjump" tooltip="Californium"/>
            </p:cNvPr>
            <p:cNvSpPr txBox="1">
              <a:spLocks noChangeArrowheads="1"/>
            </p:cNvSpPr>
            <p:nvPr/>
          </p:nvSpPr>
          <p:spPr bwMode="auto">
            <a:xfrm>
              <a:off x="2259" y="1557"/>
              <a:ext cx="274" cy="288"/>
            </a:xfrm>
            <a:prstGeom prst="rect">
              <a:avLst/>
            </a:prstGeom>
            <a:noFill/>
            <a:ln w="9525">
              <a:noFill/>
              <a:miter lim="800000"/>
              <a:headEnd/>
              <a:tailEnd/>
            </a:ln>
            <a:effectLst/>
          </p:spPr>
          <p:txBody>
            <a:bodyPr wrap="none">
              <a:spAutoFit/>
            </a:bodyPr>
            <a:lstStyle/>
            <a:p>
              <a:r>
                <a:rPr lang="en-US">
                  <a:latin typeface="Arial Narrow" pitchFamily="34" charset="0"/>
                </a:rPr>
                <a:t>Cf</a:t>
              </a:r>
            </a:p>
          </p:txBody>
        </p:sp>
        <p:sp>
          <p:nvSpPr>
            <p:cNvPr id="3794" name="Text Box 722"/>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98</a:t>
              </a:r>
            </a:p>
          </p:txBody>
        </p:sp>
      </p:grpSp>
      <p:grpSp>
        <p:nvGrpSpPr>
          <p:cNvPr id="3795" name="Group 723"/>
          <p:cNvGrpSpPr>
            <a:grpSpLocks/>
          </p:cNvGrpSpPr>
          <p:nvPr/>
        </p:nvGrpSpPr>
        <p:grpSpPr bwMode="auto">
          <a:xfrm>
            <a:off x="3462338" y="5795963"/>
            <a:ext cx="503237" cy="584200"/>
            <a:chOff x="2242" y="1480"/>
            <a:chExt cx="317" cy="368"/>
          </a:xfrm>
        </p:grpSpPr>
        <p:sp>
          <p:nvSpPr>
            <p:cNvPr id="3796" name="Rectangle 724">
              <a:hlinkClick r:id="rId9" action="ppaction://hlinksldjump" tooltip="Berkelium"/>
            </p:cNvPr>
            <p:cNvSpPr>
              <a:spLocks noChangeArrowheads="1"/>
            </p:cNvSpPr>
            <p:nvPr/>
          </p:nvSpPr>
          <p:spPr bwMode="auto">
            <a:xfrm>
              <a:off x="2282" y="1500"/>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797" name="Text Box 725">
              <a:hlinkClick r:id="rId9" action="ppaction://hlinksldjump" tooltip="Berkelium"/>
            </p:cNvPr>
            <p:cNvSpPr txBox="1">
              <a:spLocks noChangeArrowheads="1"/>
            </p:cNvSpPr>
            <p:nvPr/>
          </p:nvSpPr>
          <p:spPr bwMode="auto">
            <a:xfrm>
              <a:off x="2259" y="1557"/>
              <a:ext cx="300" cy="288"/>
            </a:xfrm>
            <a:prstGeom prst="rect">
              <a:avLst/>
            </a:prstGeom>
            <a:noFill/>
            <a:ln w="9525">
              <a:noFill/>
              <a:miter lim="800000"/>
              <a:headEnd/>
              <a:tailEnd/>
            </a:ln>
            <a:effectLst/>
          </p:spPr>
          <p:txBody>
            <a:bodyPr wrap="none">
              <a:spAutoFit/>
            </a:bodyPr>
            <a:lstStyle/>
            <a:p>
              <a:r>
                <a:rPr lang="en-US">
                  <a:latin typeface="Arial Narrow" pitchFamily="34" charset="0"/>
                </a:rPr>
                <a:t>Bk</a:t>
              </a:r>
            </a:p>
          </p:txBody>
        </p:sp>
        <p:sp>
          <p:nvSpPr>
            <p:cNvPr id="3798" name="Text Box 726"/>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97</a:t>
              </a:r>
            </a:p>
          </p:txBody>
        </p:sp>
      </p:grpSp>
      <p:grpSp>
        <p:nvGrpSpPr>
          <p:cNvPr id="3823" name="Group 751"/>
          <p:cNvGrpSpPr>
            <a:grpSpLocks/>
          </p:cNvGrpSpPr>
          <p:nvPr/>
        </p:nvGrpSpPr>
        <p:grpSpPr bwMode="auto">
          <a:xfrm>
            <a:off x="2978150" y="5795963"/>
            <a:ext cx="573088" cy="584200"/>
            <a:chOff x="1751" y="3651"/>
            <a:chExt cx="361" cy="368"/>
          </a:xfrm>
        </p:grpSpPr>
        <p:sp>
          <p:nvSpPr>
            <p:cNvPr id="3800" name="Rectangle 728">
              <a:hlinkClick r:id="rId10" action="ppaction://hlinksldjump" tooltip="Curium"/>
            </p:cNvPr>
            <p:cNvSpPr>
              <a:spLocks noChangeArrowheads="1"/>
            </p:cNvSpPr>
            <p:nvPr/>
          </p:nvSpPr>
          <p:spPr bwMode="auto">
            <a:xfrm>
              <a:off x="1802" y="3671"/>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801" name="Text Box 729">
              <a:hlinkClick r:id="rId10" action="ppaction://hlinksldjump" tooltip="Curium"/>
            </p:cNvPr>
            <p:cNvSpPr txBox="1">
              <a:spLocks noChangeArrowheads="1"/>
            </p:cNvSpPr>
            <p:nvPr/>
          </p:nvSpPr>
          <p:spPr bwMode="auto">
            <a:xfrm>
              <a:off x="1751" y="3728"/>
              <a:ext cx="361" cy="288"/>
            </a:xfrm>
            <a:prstGeom prst="rect">
              <a:avLst/>
            </a:prstGeom>
            <a:noFill/>
            <a:ln w="9525">
              <a:noFill/>
              <a:miter lim="800000"/>
              <a:headEnd/>
              <a:tailEnd/>
            </a:ln>
            <a:effectLst/>
          </p:spPr>
          <p:txBody>
            <a:bodyPr wrap="none">
              <a:spAutoFit/>
            </a:bodyPr>
            <a:lstStyle/>
            <a:p>
              <a:r>
                <a:rPr lang="en-US">
                  <a:latin typeface="Arial Narrow" pitchFamily="34" charset="0"/>
                </a:rPr>
                <a:t>Cm</a:t>
              </a:r>
            </a:p>
          </p:txBody>
        </p:sp>
        <p:sp>
          <p:nvSpPr>
            <p:cNvPr id="3802" name="Text Box 730"/>
            <p:cNvSpPr txBox="1">
              <a:spLocks noChangeArrowheads="1"/>
            </p:cNvSpPr>
            <p:nvPr/>
          </p:nvSpPr>
          <p:spPr bwMode="auto">
            <a:xfrm>
              <a:off x="1762" y="3651"/>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96</a:t>
              </a:r>
            </a:p>
          </p:txBody>
        </p:sp>
      </p:grpSp>
      <p:grpSp>
        <p:nvGrpSpPr>
          <p:cNvPr id="3824" name="Group 752"/>
          <p:cNvGrpSpPr>
            <a:grpSpLocks/>
          </p:cNvGrpSpPr>
          <p:nvPr/>
        </p:nvGrpSpPr>
        <p:grpSpPr bwMode="auto">
          <a:xfrm>
            <a:off x="2509838" y="5795963"/>
            <a:ext cx="558800" cy="584200"/>
            <a:chOff x="1400" y="3659"/>
            <a:chExt cx="352" cy="368"/>
          </a:xfrm>
        </p:grpSpPr>
        <p:sp>
          <p:nvSpPr>
            <p:cNvPr id="3804" name="Rectangle 732">
              <a:hlinkClick r:id="rId11" action="ppaction://hlinksldjump" tooltip="Americium"/>
            </p:cNvPr>
            <p:cNvSpPr>
              <a:spLocks noChangeArrowheads="1"/>
            </p:cNvSpPr>
            <p:nvPr/>
          </p:nvSpPr>
          <p:spPr bwMode="auto">
            <a:xfrm>
              <a:off x="1451" y="3679"/>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805" name="Text Box 733">
              <a:hlinkClick r:id="rId11" action="ppaction://hlinksldjump" tooltip="Americium"/>
            </p:cNvPr>
            <p:cNvSpPr txBox="1">
              <a:spLocks noChangeArrowheads="1"/>
            </p:cNvSpPr>
            <p:nvPr/>
          </p:nvSpPr>
          <p:spPr bwMode="auto">
            <a:xfrm>
              <a:off x="1400" y="3736"/>
              <a:ext cx="352" cy="288"/>
            </a:xfrm>
            <a:prstGeom prst="rect">
              <a:avLst/>
            </a:prstGeom>
            <a:noFill/>
            <a:ln w="9525">
              <a:noFill/>
              <a:miter lim="800000"/>
              <a:headEnd/>
              <a:tailEnd/>
            </a:ln>
            <a:effectLst/>
          </p:spPr>
          <p:txBody>
            <a:bodyPr wrap="none">
              <a:spAutoFit/>
            </a:bodyPr>
            <a:lstStyle/>
            <a:p>
              <a:r>
                <a:rPr lang="en-US">
                  <a:latin typeface="Arial Narrow" pitchFamily="34" charset="0"/>
                </a:rPr>
                <a:t>Am</a:t>
              </a:r>
            </a:p>
          </p:txBody>
        </p:sp>
        <p:sp>
          <p:nvSpPr>
            <p:cNvPr id="3806" name="Text Box 734"/>
            <p:cNvSpPr txBox="1">
              <a:spLocks noChangeArrowheads="1"/>
            </p:cNvSpPr>
            <p:nvPr/>
          </p:nvSpPr>
          <p:spPr bwMode="auto">
            <a:xfrm>
              <a:off x="1411" y="3659"/>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95</a:t>
              </a:r>
            </a:p>
          </p:txBody>
        </p:sp>
      </p:grpSp>
      <p:grpSp>
        <p:nvGrpSpPr>
          <p:cNvPr id="3807" name="Group 735"/>
          <p:cNvGrpSpPr>
            <a:grpSpLocks/>
          </p:cNvGrpSpPr>
          <p:nvPr/>
        </p:nvGrpSpPr>
        <p:grpSpPr bwMode="auto">
          <a:xfrm>
            <a:off x="2058988" y="5795963"/>
            <a:ext cx="517525" cy="584200"/>
            <a:chOff x="2242" y="1480"/>
            <a:chExt cx="326" cy="368"/>
          </a:xfrm>
        </p:grpSpPr>
        <p:sp>
          <p:nvSpPr>
            <p:cNvPr id="3808" name="Rectangle 736">
              <a:hlinkClick r:id="rId12" action="ppaction://hlinksldjump" tooltip="Plutonium"/>
            </p:cNvPr>
            <p:cNvSpPr>
              <a:spLocks noChangeArrowheads="1"/>
            </p:cNvSpPr>
            <p:nvPr/>
          </p:nvSpPr>
          <p:spPr bwMode="auto">
            <a:xfrm>
              <a:off x="2282" y="1500"/>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809" name="Text Box 737">
              <a:hlinkClick r:id="rId12" action="ppaction://hlinksldjump" tooltip="Pluton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Pu</a:t>
              </a:r>
            </a:p>
          </p:txBody>
        </p:sp>
        <p:sp>
          <p:nvSpPr>
            <p:cNvPr id="3810" name="Text Box 738"/>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94</a:t>
              </a:r>
            </a:p>
          </p:txBody>
        </p:sp>
      </p:grpSp>
      <p:grpSp>
        <p:nvGrpSpPr>
          <p:cNvPr id="3811" name="Group 739"/>
          <p:cNvGrpSpPr>
            <a:grpSpLocks/>
          </p:cNvGrpSpPr>
          <p:nvPr/>
        </p:nvGrpSpPr>
        <p:grpSpPr bwMode="auto">
          <a:xfrm>
            <a:off x="1590675" y="5797550"/>
            <a:ext cx="531813" cy="584200"/>
            <a:chOff x="2242" y="1480"/>
            <a:chExt cx="335" cy="368"/>
          </a:xfrm>
        </p:grpSpPr>
        <p:sp>
          <p:nvSpPr>
            <p:cNvPr id="3812" name="Rectangle 740">
              <a:hlinkClick r:id="rId13" action="ppaction://hlinksldjump" tooltip="Neptunium"/>
            </p:cNvPr>
            <p:cNvSpPr>
              <a:spLocks noChangeArrowheads="1"/>
            </p:cNvSpPr>
            <p:nvPr/>
          </p:nvSpPr>
          <p:spPr bwMode="auto">
            <a:xfrm>
              <a:off x="2282" y="1500"/>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813" name="Text Box 741">
              <a:hlinkClick r:id="rId13" action="ppaction://hlinksldjump" tooltip="Neptun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Np</a:t>
              </a:r>
            </a:p>
          </p:txBody>
        </p:sp>
        <p:sp>
          <p:nvSpPr>
            <p:cNvPr id="3814" name="Text Box 742"/>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93</a:t>
              </a:r>
            </a:p>
          </p:txBody>
        </p:sp>
      </p:grpSp>
      <p:grpSp>
        <p:nvGrpSpPr>
          <p:cNvPr id="3846" name="Group 774"/>
          <p:cNvGrpSpPr>
            <a:grpSpLocks/>
          </p:cNvGrpSpPr>
          <p:nvPr/>
        </p:nvGrpSpPr>
        <p:grpSpPr bwMode="auto">
          <a:xfrm>
            <a:off x="1122363" y="5799138"/>
            <a:ext cx="473075" cy="584200"/>
            <a:chOff x="707" y="3653"/>
            <a:chExt cx="298" cy="368"/>
          </a:xfrm>
        </p:grpSpPr>
        <p:sp>
          <p:nvSpPr>
            <p:cNvPr id="3816" name="Rectangle 744">
              <a:hlinkClick r:id="rId14" action="ppaction://hlinksldjump" tooltip="Uranium"/>
            </p:cNvPr>
            <p:cNvSpPr>
              <a:spLocks noChangeArrowheads="1"/>
            </p:cNvSpPr>
            <p:nvPr/>
          </p:nvSpPr>
          <p:spPr bwMode="auto">
            <a:xfrm>
              <a:off x="747" y="3673"/>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817" name="Text Box 745">
              <a:hlinkClick r:id="rId14" action="ppaction://hlinksldjump" tooltip="Uranium"/>
            </p:cNvPr>
            <p:cNvSpPr txBox="1">
              <a:spLocks noChangeArrowheads="1"/>
            </p:cNvSpPr>
            <p:nvPr/>
          </p:nvSpPr>
          <p:spPr bwMode="auto">
            <a:xfrm>
              <a:off x="758" y="3730"/>
              <a:ext cx="230" cy="288"/>
            </a:xfrm>
            <a:prstGeom prst="rect">
              <a:avLst/>
            </a:prstGeom>
            <a:noFill/>
            <a:ln w="9525">
              <a:noFill/>
              <a:miter lim="800000"/>
              <a:headEnd/>
              <a:tailEnd/>
            </a:ln>
            <a:effectLst/>
          </p:spPr>
          <p:txBody>
            <a:bodyPr wrap="none">
              <a:spAutoFit/>
            </a:bodyPr>
            <a:lstStyle/>
            <a:p>
              <a:r>
                <a:rPr lang="en-US">
                  <a:latin typeface="Arial Narrow" pitchFamily="34" charset="0"/>
                </a:rPr>
                <a:t>U</a:t>
              </a:r>
            </a:p>
          </p:txBody>
        </p:sp>
        <p:sp>
          <p:nvSpPr>
            <p:cNvPr id="3818" name="Text Box 746"/>
            <p:cNvSpPr txBox="1">
              <a:spLocks noChangeArrowheads="1"/>
            </p:cNvSpPr>
            <p:nvPr/>
          </p:nvSpPr>
          <p:spPr bwMode="auto">
            <a:xfrm>
              <a:off x="707" y="3653"/>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92</a:t>
              </a:r>
            </a:p>
          </p:txBody>
        </p:sp>
      </p:grpSp>
      <p:grpSp>
        <p:nvGrpSpPr>
          <p:cNvPr id="3819" name="Group 747"/>
          <p:cNvGrpSpPr>
            <a:grpSpLocks/>
          </p:cNvGrpSpPr>
          <p:nvPr/>
        </p:nvGrpSpPr>
        <p:grpSpPr bwMode="auto">
          <a:xfrm>
            <a:off x="657225" y="5799138"/>
            <a:ext cx="517525" cy="584200"/>
            <a:chOff x="2242" y="1480"/>
            <a:chExt cx="326" cy="368"/>
          </a:xfrm>
        </p:grpSpPr>
        <p:sp>
          <p:nvSpPr>
            <p:cNvPr id="3820" name="Rectangle 748">
              <a:hlinkClick r:id="rId15" action="ppaction://hlinksldjump" tooltip="Protactinium"/>
            </p:cNvPr>
            <p:cNvSpPr>
              <a:spLocks noChangeArrowheads="1"/>
            </p:cNvSpPr>
            <p:nvPr/>
          </p:nvSpPr>
          <p:spPr bwMode="auto">
            <a:xfrm>
              <a:off x="2282" y="1500"/>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821" name="Text Box 749">
              <a:hlinkClick r:id="rId15" action="ppaction://hlinksldjump" tooltip="Protactin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Pa</a:t>
              </a:r>
            </a:p>
          </p:txBody>
        </p:sp>
        <p:sp>
          <p:nvSpPr>
            <p:cNvPr id="3822" name="Text Box 750"/>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91</a:t>
              </a:r>
            </a:p>
          </p:txBody>
        </p:sp>
      </p:grpSp>
      <p:grpSp>
        <p:nvGrpSpPr>
          <p:cNvPr id="3767" name="Group 695"/>
          <p:cNvGrpSpPr>
            <a:grpSpLocks/>
          </p:cNvGrpSpPr>
          <p:nvPr/>
        </p:nvGrpSpPr>
        <p:grpSpPr bwMode="auto">
          <a:xfrm>
            <a:off x="192088" y="5797550"/>
            <a:ext cx="503237" cy="584200"/>
            <a:chOff x="2242" y="1480"/>
            <a:chExt cx="317" cy="368"/>
          </a:xfrm>
        </p:grpSpPr>
        <p:sp>
          <p:nvSpPr>
            <p:cNvPr id="3768" name="Rectangle 696">
              <a:hlinkClick r:id="rId16" action="ppaction://hlinksldjump" tooltip="Thorium"/>
            </p:cNvPr>
            <p:cNvSpPr>
              <a:spLocks noChangeArrowheads="1"/>
            </p:cNvSpPr>
            <p:nvPr/>
          </p:nvSpPr>
          <p:spPr bwMode="auto">
            <a:xfrm>
              <a:off x="2282" y="1500"/>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769" name="Text Box 697">
              <a:hlinkClick r:id="rId16" action="ppaction://hlinksldjump" tooltip="Thorium"/>
            </p:cNvPr>
            <p:cNvSpPr txBox="1">
              <a:spLocks noChangeArrowheads="1"/>
            </p:cNvSpPr>
            <p:nvPr/>
          </p:nvSpPr>
          <p:spPr bwMode="auto">
            <a:xfrm>
              <a:off x="2259" y="1557"/>
              <a:ext cx="300" cy="288"/>
            </a:xfrm>
            <a:prstGeom prst="rect">
              <a:avLst/>
            </a:prstGeom>
            <a:noFill/>
            <a:ln w="9525">
              <a:noFill/>
              <a:miter lim="800000"/>
              <a:headEnd/>
              <a:tailEnd/>
            </a:ln>
            <a:effectLst/>
          </p:spPr>
          <p:txBody>
            <a:bodyPr wrap="none">
              <a:spAutoFit/>
            </a:bodyPr>
            <a:lstStyle/>
            <a:p>
              <a:r>
                <a:rPr lang="en-US">
                  <a:latin typeface="Arial Narrow" pitchFamily="34" charset="0"/>
                </a:rPr>
                <a:t>Th</a:t>
              </a:r>
            </a:p>
          </p:txBody>
        </p:sp>
        <p:sp>
          <p:nvSpPr>
            <p:cNvPr id="3770" name="Text Box 698"/>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90</a:t>
              </a:r>
            </a:p>
          </p:txBody>
        </p:sp>
      </p:grpSp>
      <p:grpSp>
        <p:nvGrpSpPr>
          <p:cNvPr id="3761" name="Group 689"/>
          <p:cNvGrpSpPr>
            <a:grpSpLocks/>
          </p:cNvGrpSpPr>
          <p:nvPr/>
        </p:nvGrpSpPr>
        <p:grpSpPr bwMode="auto">
          <a:xfrm>
            <a:off x="6262688" y="5181600"/>
            <a:ext cx="490537" cy="584200"/>
            <a:chOff x="2242" y="1480"/>
            <a:chExt cx="309" cy="368"/>
          </a:xfrm>
        </p:grpSpPr>
        <p:sp>
          <p:nvSpPr>
            <p:cNvPr id="3762" name="Rectangle 690">
              <a:hlinkClick r:id="rId17" action="ppaction://hlinksldjump" tooltip="Luteti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63" name="Text Box 691">
              <a:hlinkClick r:id="rId17" action="ppaction://hlinksldjump" tooltip="Lutetium"/>
            </p:cNvPr>
            <p:cNvSpPr txBox="1">
              <a:spLocks noChangeArrowheads="1"/>
            </p:cNvSpPr>
            <p:nvPr/>
          </p:nvSpPr>
          <p:spPr bwMode="auto">
            <a:xfrm>
              <a:off x="2259" y="1557"/>
              <a:ext cx="292" cy="288"/>
            </a:xfrm>
            <a:prstGeom prst="rect">
              <a:avLst/>
            </a:prstGeom>
            <a:noFill/>
            <a:ln w="9525">
              <a:noFill/>
              <a:miter lim="800000"/>
              <a:headEnd/>
              <a:tailEnd/>
            </a:ln>
            <a:effectLst/>
          </p:spPr>
          <p:txBody>
            <a:bodyPr wrap="none">
              <a:spAutoFit/>
            </a:bodyPr>
            <a:lstStyle/>
            <a:p>
              <a:r>
                <a:rPr lang="en-US">
                  <a:latin typeface="Arial Narrow" pitchFamily="34" charset="0"/>
                </a:rPr>
                <a:t>Lu</a:t>
              </a:r>
            </a:p>
          </p:txBody>
        </p:sp>
        <p:sp>
          <p:nvSpPr>
            <p:cNvPr id="3764" name="Text Box 692"/>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71</a:t>
              </a:r>
            </a:p>
          </p:txBody>
        </p:sp>
      </p:grpSp>
      <p:grpSp>
        <p:nvGrpSpPr>
          <p:cNvPr id="3845" name="Group 773"/>
          <p:cNvGrpSpPr>
            <a:grpSpLocks/>
          </p:cNvGrpSpPr>
          <p:nvPr/>
        </p:nvGrpSpPr>
        <p:grpSpPr bwMode="auto">
          <a:xfrm>
            <a:off x="5332413" y="5183188"/>
            <a:ext cx="544512" cy="584200"/>
            <a:chOff x="3359" y="3265"/>
            <a:chExt cx="343" cy="368"/>
          </a:xfrm>
        </p:grpSpPr>
        <p:sp>
          <p:nvSpPr>
            <p:cNvPr id="3754" name="Rectangle 682">
              <a:hlinkClick r:id="rId18" action="ppaction://hlinksldjump" tooltip="Thulium"/>
            </p:cNvPr>
            <p:cNvSpPr>
              <a:spLocks noChangeArrowheads="1"/>
            </p:cNvSpPr>
            <p:nvPr/>
          </p:nvSpPr>
          <p:spPr bwMode="auto">
            <a:xfrm>
              <a:off x="3400" y="3285"/>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55" name="Text Box 683">
              <a:hlinkClick r:id="rId18" action="ppaction://hlinksldjump" tooltip="Thulium"/>
            </p:cNvPr>
            <p:cNvSpPr txBox="1">
              <a:spLocks noChangeArrowheads="1"/>
            </p:cNvSpPr>
            <p:nvPr/>
          </p:nvSpPr>
          <p:spPr bwMode="auto">
            <a:xfrm>
              <a:off x="3359" y="3342"/>
              <a:ext cx="343" cy="288"/>
            </a:xfrm>
            <a:prstGeom prst="rect">
              <a:avLst/>
            </a:prstGeom>
            <a:noFill/>
            <a:ln w="9525">
              <a:noFill/>
              <a:miter lim="800000"/>
              <a:headEnd/>
              <a:tailEnd/>
            </a:ln>
            <a:effectLst/>
          </p:spPr>
          <p:txBody>
            <a:bodyPr wrap="none">
              <a:spAutoFit/>
            </a:bodyPr>
            <a:lstStyle/>
            <a:p>
              <a:r>
                <a:rPr lang="en-US">
                  <a:latin typeface="Arial Narrow" pitchFamily="34" charset="0"/>
                </a:rPr>
                <a:t>Tm</a:t>
              </a:r>
            </a:p>
          </p:txBody>
        </p:sp>
        <p:sp>
          <p:nvSpPr>
            <p:cNvPr id="3756" name="Text Box 684"/>
            <p:cNvSpPr txBox="1">
              <a:spLocks noChangeArrowheads="1"/>
            </p:cNvSpPr>
            <p:nvPr/>
          </p:nvSpPr>
          <p:spPr bwMode="auto">
            <a:xfrm>
              <a:off x="3360" y="3265"/>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69</a:t>
              </a:r>
            </a:p>
          </p:txBody>
        </p:sp>
      </p:grpSp>
      <p:grpSp>
        <p:nvGrpSpPr>
          <p:cNvPr id="3757" name="Group 685"/>
          <p:cNvGrpSpPr>
            <a:grpSpLocks/>
          </p:cNvGrpSpPr>
          <p:nvPr/>
        </p:nvGrpSpPr>
        <p:grpSpPr bwMode="auto">
          <a:xfrm>
            <a:off x="5799138" y="5181600"/>
            <a:ext cx="517525" cy="584200"/>
            <a:chOff x="2242" y="1480"/>
            <a:chExt cx="326" cy="368"/>
          </a:xfrm>
        </p:grpSpPr>
        <p:sp>
          <p:nvSpPr>
            <p:cNvPr id="3758" name="Rectangle 686">
              <a:hlinkClick r:id="rId19" action="ppaction://hlinksldjump" tooltip="Ytterbi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59" name="Text Box 687">
              <a:hlinkClick r:id="rId19" action="ppaction://hlinksldjump" tooltip="Ytterb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Yb</a:t>
              </a:r>
            </a:p>
          </p:txBody>
        </p:sp>
        <p:sp>
          <p:nvSpPr>
            <p:cNvPr id="3760" name="Text Box 688"/>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70</a:t>
              </a:r>
            </a:p>
          </p:txBody>
        </p:sp>
      </p:grpSp>
      <p:grpSp>
        <p:nvGrpSpPr>
          <p:cNvPr id="3748" name="Group 676"/>
          <p:cNvGrpSpPr>
            <a:grpSpLocks/>
          </p:cNvGrpSpPr>
          <p:nvPr/>
        </p:nvGrpSpPr>
        <p:grpSpPr bwMode="auto">
          <a:xfrm>
            <a:off x="4864100" y="5183188"/>
            <a:ext cx="473075" cy="584200"/>
            <a:chOff x="2242" y="1480"/>
            <a:chExt cx="298" cy="368"/>
          </a:xfrm>
        </p:grpSpPr>
        <p:sp>
          <p:nvSpPr>
            <p:cNvPr id="3749" name="Rectangle 677">
              <a:hlinkClick r:id="rId20" action="ppaction://hlinksldjump" tooltip="Erbi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50" name="Text Box 678">
              <a:hlinkClick r:id="rId20" action="ppaction://hlinksldjump" tooltip="Erbium"/>
            </p:cNvPr>
            <p:cNvSpPr txBox="1">
              <a:spLocks noChangeArrowheads="1"/>
            </p:cNvSpPr>
            <p:nvPr/>
          </p:nvSpPr>
          <p:spPr bwMode="auto">
            <a:xfrm>
              <a:off x="2259" y="1557"/>
              <a:ext cx="273" cy="288"/>
            </a:xfrm>
            <a:prstGeom prst="rect">
              <a:avLst/>
            </a:prstGeom>
            <a:noFill/>
            <a:ln w="9525">
              <a:noFill/>
              <a:miter lim="800000"/>
              <a:headEnd/>
              <a:tailEnd/>
            </a:ln>
            <a:effectLst/>
          </p:spPr>
          <p:txBody>
            <a:bodyPr wrap="none">
              <a:spAutoFit/>
            </a:bodyPr>
            <a:lstStyle/>
            <a:p>
              <a:r>
                <a:rPr lang="en-US">
                  <a:latin typeface="Arial Narrow" pitchFamily="34" charset="0"/>
                </a:rPr>
                <a:t>Er</a:t>
              </a:r>
            </a:p>
          </p:txBody>
        </p:sp>
        <p:sp>
          <p:nvSpPr>
            <p:cNvPr id="3751" name="Text Box 679"/>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68</a:t>
              </a:r>
            </a:p>
          </p:txBody>
        </p:sp>
      </p:grpSp>
      <p:grpSp>
        <p:nvGrpSpPr>
          <p:cNvPr id="3744" name="Group 672"/>
          <p:cNvGrpSpPr>
            <a:grpSpLocks/>
          </p:cNvGrpSpPr>
          <p:nvPr/>
        </p:nvGrpSpPr>
        <p:grpSpPr bwMode="auto">
          <a:xfrm>
            <a:off x="4395788" y="5183188"/>
            <a:ext cx="531812" cy="584200"/>
            <a:chOff x="2242" y="1480"/>
            <a:chExt cx="335" cy="368"/>
          </a:xfrm>
        </p:grpSpPr>
        <p:sp>
          <p:nvSpPr>
            <p:cNvPr id="3745" name="Rectangle 673">
              <a:hlinkClick r:id="rId21" action="ppaction://hlinksldjump" tooltip="Holmi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46" name="Text Box 674">
              <a:hlinkClick r:id="rId21" action="ppaction://hlinksldjump" tooltip="Holm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Ho</a:t>
              </a:r>
            </a:p>
          </p:txBody>
        </p:sp>
        <p:sp>
          <p:nvSpPr>
            <p:cNvPr id="3747" name="Text Box 675"/>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67</a:t>
              </a:r>
            </a:p>
          </p:txBody>
        </p:sp>
      </p:grpSp>
      <p:grpSp>
        <p:nvGrpSpPr>
          <p:cNvPr id="3740" name="Group 668"/>
          <p:cNvGrpSpPr>
            <a:grpSpLocks/>
          </p:cNvGrpSpPr>
          <p:nvPr/>
        </p:nvGrpSpPr>
        <p:grpSpPr bwMode="auto">
          <a:xfrm>
            <a:off x="3927475" y="5183188"/>
            <a:ext cx="517525" cy="584200"/>
            <a:chOff x="2242" y="1480"/>
            <a:chExt cx="326" cy="368"/>
          </a:xfrm>
        </p:grpSpPr>
        <p:sp>
          <p:nvSpPr>
            <p:cNvPr id="3741" name="Rectangle 669">
              <a:hlinkClick r:id="rId22" action="ppaction://hlinksldjump" tooltip="Dysprosi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42" name="Text Box 670">
              <a:hlinkClick r:id="rId22" action="ppaction://hlinksldjump" tooltip="Dyspros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Dy</a:t>
              </a:r>
            </a:p>
          </p:txBody>
        </p:sp>
        <p:sp>
          <p:nvSpPr>
            <p:cNvPr id="3743" name="Text Box 671"/>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66</a:t>
              </a:r>
            </a:p>
          </p:txBody>
        </p:sp>
      </p:grpSp>
      <p:grpSp>
        <p:nvGrpSpPr>
          <p:cNvPr id="3736" name="Group 664"/>
          <p:cNvGrpSpPr>
            <a:grpSpLocks/>
          </p:cNvGrpSpPr>
          <p:nvPr/>
        </p:nvGrpSpPr>
        <p:grpSpPr bwMode="auto">
          <a:xfrm>
            <a:off x="3462338" y="5183188"/>
            <a:ext cx="503237" cy="584200"/>
            <a:chOff x="2242" y="1480"/>
            <a:chExt cx="317" cy="368"/>
          </a:xfrm>
        </p:grpSpPr>
        <p:sp>
          <p:nvSpPr>
            <p:cNvPr id="3737" name="Rectangle 665">
              <a:hlinkClick r:id="rId23" action="ppaction://hlinksldjump" tooltip="Terbi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38" name="Text Box 666">
              <a:hlinkClick r:id="rId23" action="ppaction://hlinksldjump" tooltip="Terbium"/>
            </p:cNvPr>
            <p:cNvSpPr txBox="1">
              <a:spLocks noChangeArrowheads="1"/>
            </p:cNvSpPr>
            <p:nvPr/>
          </p:nvSpPr>
          <p:spPr bwMode="auto">
            <a:xfrm>
              <a:off x="2259" y="1557"/>
              <a:ext cx="300" cy="288"/>
            </a:xfrm>
            <a:prstGeom prst="rect">
              <a:avLst/>
            </a:prstGeom>
            <a:noFill/>
            <a:ln w="9525">
              <a:noFill/>
              <a:miter lim="800000"/>
              <a:headEnd/>
              <a:tailEnd/>
            </a:ln>
            <a:effectLst/>
          </p:spPr>
          <p:txBody>
            <a:bodyPr wrap="none">
              <a:spAutoFit/>
            </a:bodyPr>
            <a:lstStyle/>
            <a:p>
              <a:r>
                <a:rPr lang="en-US">
                  <a:latin typeface="Arial Narrow" pitchFamily="34" charset="0"/>
                </a:rPr>
                <a:t>Tb</a:t>
              </a:r>
            </a:p>
          </p:txBody>
        </p:sp>
        <p:sp>
          <p:nvSpPr>
            <p:cNvPr id="3739" name="Text Box 667"/>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65</a:t>
              </a:r>
            </a:p>
          </p:txBody>
        </p:sp>
      </p:grpSp>
      <p:grpSp>
        <p:nvGrpSpPr>
          <p:cNvPr id="3732" name="Group 660"/>
          <p:cNvGrpSpPr>
            <a:grpSpLocks/>
          </p:cNvGrpSpPr>
          <p:nvPr/>
        </p:nvGrpSpPr>
        <p:grpSpPr bwMode="auto">
          <a:xfrm>
            <a:off x="2992438" y="5183188"/>
            <a:ext cx="546100" cy="584200"/>
            <a:chOff x="2242" y="1480"/>
            <a:chExt cx="344" cy="368"/>
          </a:xfrm>
        </p:grpSpPr>
        <p:sp>
          <p:nvSpPr>
            <p:cNvPr id="3733" name="Rectangle 661">
              <a:hlinkClick r:id="rId24" action="ppaction://hlinksldjump" tooltip="Gadolini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34" name="Text Box 662">
              <a:hlinkClick r:id="rId24" action="ppaction://hlinksldjump" tooltip="Gadolinium"/>
            </p:cNvPr>
            <p:cNvSpPr txBox="1">
              <a:spLocks noChangeArrowheads="1"/>
            </p:cNvSpPr>
            <p:nvPr/>
          </p:nvSpPr>
          <p:spPr bwMode="auto">
            <a:xfrm>
              <a:off x="2259" y="1557"/>
              <a:ext cx="327" cy="288"/>
            </a:xfrm>
            <a:prstGeom prst="rect">
              <a:avLst/>
            </a:prstGeom>
            <a:noFill/>
            <a:ln w="9525">
              <a:noFill/>
              <a:miter lim="800000"/>
              <a:headEnd/>
              <a:tailEnd/>
            </a:ln>
            <a:effectLst/>
          </p:spPr>
          <p:txBody>
            <a:bodyPr wrap="none">
              <a:spAutoFit/>
            </a:bodyPr>
            <a:lstStyle/>
            <a:p>
              <a:r>
                <a:rPr lang="en-US">
                  <a:latin typeface="Arial Narrow" pitchFamily="34" charset="0"/>
                </a:rPr>
                <a:t>Gd</a:t>
              </a:r>
            </a:p>
          </p:txBody>
        </p:sp>
        <p:sp>
          <p:nvSpPr>
            <p:cNvPr id="3735" name="Text Box 663"/>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64</a:t>
              </a:r>
            </a:p>
          </p:txBody>
        </p:sp>
      </p:grpSp>
      <p:grpSp>
        <p:nvGrpSpPr>
          <p:cNvPr id="3728" name="Group 656"/>
          <p:cNvGrpSpPr>
            <a:grpSpLocks/>
          </p:cNvGrpSpPr>
          <p:nvPr/>
        </p:nvGrpSpPr>
        <p:grpSpPr bwMode="auto">
          <a:xfrm>
            <a:off x="2528888" y="5181600"/>
            <a:ext cx="517525" cy="584200"/>
            <a:chOff x="2242" y="1480"/>
            <a:chExt cx="326" cy="368"/>
          </a:xfrm>
        </p:grpSpPr>
        <p:sp>
          <p:nvSpPr>
            <p:cNvPr id="3729" name="Rectangle 657">
              <a:hlinkClick r:id="rId25" action="ppaction://hlinksldjump" tooltip="Europi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30" name="Text Box 658">
              <a:hlinkClick r:id="rId25" action="ppaction://hlinksldjump" tooltip="Europ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Eu</a:t>
              </a:r>
            </a:p>
          </p:txBody>
        </p:sp>
        <p:sp>
          <p:nvSpPr>
            <p:cNvPr id="3731" name="Text Box 659"/>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63</a:t>
              </a:r>
            </a:p>
          </p:txBody>
        </p:sp>
      </p:grpSp>
      <p:grpSp>
        <p:nvGrpSpPr>
          <p:cNvPr id="3844" name="Group 772"/>
          <p:cNvGrpSpPr>
            <a:grpSpLocks/>
          </p:cNvGrpSpPr>
          <p:nvPr/>
        </p:nvGrpSpPr>
        <p:grpSpPr bwMode="auto">
          <a:xfrm>
            <a:off x="2047875" y="5181600"/>
            <a:ext cx="558800" cy="584200"/>
            <a:chOff x="1290" y="3264"/>
            <a:chExt cx="352" cy="368"/>
          </a:xfrm>
        </p:grpSpPr>
        <p:sp>
          <p:nvSpPr>
            <p:cNvPr id="3725" name="Rectangle 653">
              <a:hlinkClick r:id="rId26" action="ppaction://hlinksldjump" tooltip="Samarium"/>
            </p:cNvPr>
            <p:cNvSpPr>
              <a:spLocks noChangeArrowheads="1"/>
            </p:cNvSpPr>
            <p:nvPr/>
          </p:nvSpPr>
          <p:spPr bwMode="auto">
            <a:xfrm>
              <a:off x="1337" y="3284"/>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26" name="Text Box 654">
              <a:hlinkClick r:id="rId26" action="ppaction://hlinksldjump" tooltip="Samarium"/>
            </p:cNvPr>
            <p:cNvSpPr txBox="1">
              <a:spLocks noChangeArrowheads="1"/>
            </p:cNvSpPr>
            <p:nvPr/>
          </p:nvSpPr>
          <p:spPr bwMode="auto">
            <a:xfrm>
              <a:off x="1290" y="3341"/>
              <a:ext cx="352" cy="288"/>
            </a:xfrm>
            <a:prstGeom prst="rect">
              <a:avLst/>
            </a:prstGeom>
            <a:noFill/>
            <a:ln w="9525">
              <a:noFill/>
              <a:miter lim="800000"/>
              <a:headEnd/>
              <a:tailEnd/>
            </a:ln>
            <a:effectLst/>
          </p:spPr>
          <p:txBody>
            <a:bodyPr wrap="none">
              <a:spAutoFit/>
            </a:bodyPr>
            <a:lstStyle/>
            <a:p>
              <a:r>
                <a:rPr lang="en-US">
                  <a:latin typeface="Arial Narrow" pitchFamily="34" charset="0"/>
                </a:rPr>
                <a:t>Sm</a:t>
              </a:r>
            </a:p>
          </p:txBody>
        </p:sp>
        <p:sp>
          <p:nvSpPr>
            <p:cNvPr id="3727" name="Text Box 655"/>
            <p:cNvSpPr txBox="1">
              <a:spLocks noChangeArrowheads="1"/>
            </p:cNvSpPr>
            <p:nvPr/>
          </p:nvSpPr>
          <p:spPr bwMode="auto">
            <a:xfrm>
              <a:off x="1297" y="3264"/>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62</a:t>
              </a:r>
            </a:p>
          </p:txBody>
        </p:sp>
      </p:grpSp>
      <p:grpSp>
        <p:nvGrpSpPr>
          <p:cNvPr id="3843" name="Group 771"/>
          <p:cNvGrpSpPr>
            <a:grpSpLocks/>
          </p:cNvGrpSpPr>
          <p:nvPr/>
        </p:nvGrpSpPr>
        <p:grpSpPr bwMode="auto">
          <a:xfrm>
            <a:off x="1581150" y="5183188"/>
            <a:ext cx="558800" cy="584200"/>
            <a:chOff x="996" y="3265"/>
            <a:chExt cx="352" cy="368"/>
          </a:xfrm>
        </p:grpSpPr>
        <p:sp>
          <p:nvSpPr>
            <p:cNvPr id="3721" name="Rectangle 649">
              <a:hlinkClick r:id="rId27" action="ppaction://hlinksldjump" tooltip="Promethium"/>
            </p:cNvPr>
            <p:cNvSpPr>
              <a:spLocks noChangeArrowheads="1"/>
            </p:cNvSpPr>
            <p:nvPr/>
          </p:nvSpPr>
          <p:spPr bwMode="auto">
            <a:xfrm>
              <a:off x="1043" y="3285"/>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22" name="Text Box 650">
              <a:hlinkClick r:id="rId27" action="ppaction://hlinksldjump" tooltip="Promethium"/>
            </p:cNvPr>
            <p:cNvSpPr txBox="1">
              <a:spLocks noChangeArrowheads="1"/>
            </p:cNvSpPr>
            <p:nvPr/>
          </p:nvSpPr>
          <p:spPr bwMode="auto">
            <a:xfrm>
              <a:off x="996" y="3342"/>
              <a:ext cx="352" cy="288"/>
            </a:xfrm>
            <a:prstGeom prst="rect">
              <a:avLst/>
            </a:prstGeom>
            <a:noFill/>
            <a:ln w="9525">
              <a:noFill/>
              <a:miter lim="800000"/>
              <a:headEnd/>
              <a:tailEnd/>
            </a:ln>
            <a:effectLst/>
          </p:spPr>
          <p:txBody>
            <a:bodyPr wrap="none">
              <a:spAutoFit/>
            </a:bodyPr>
            <a:lstStyle/>
            <a:p>
              <a:r>
                <a:rPr lang="en-US">
                  <a:latin typeface="Arial Narrow" pitchFamily="34" charset="0"/>
                </a:rPr>
                <a:t>Pm</a:t>
              </a:r>
            </a:p>
          </p:txBody>
        </p:sp>
        <p:sp>
          <p:nvSpPr>
            <p:cNvPr id="3723" name="Text Box 651"/>
            <p:cNvSpPr txBox="1">
              <a:spLocks noChangeArrowheads="1"/>
            </p:cNvSpPr>
            <p:nvPr/>
          </p:nvSpPr>
          <p:spPr bwMode="auto">
            <a:xfrm>
              <a:off x="1003" y="3265"/>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61</a:t>
              </a:r>
            </a:p>
          </p:txBody>
        </p:sp>
      </p:grpSp>
      <p:grpSp>
        <p:nvGrpSpPr>
          <p:cNvPr id="3716" name="Group 644"/>
          <p:cNvGrpSpPr>
            <a:grpSpLocks/>
          </p:cNvGrpSpPr>
          <p:nvPr/>
        </p:nvGrpSpPr>
        <p:grpSpPr bwMode="auto">
          <a:xfrm>
            <a:off x="1123950" y="5181600"/>
            <a:ext cx="531813" cy="584200"/>
            <a:chOff x="2242" y="1480"/>
            <a:chExt cx="335" cy="368"/>
          </a:xfrm>
        </p:grpSpPr>
        <p:sp>
          <p:nvSpPr>
            <p:cNvPr id="3717" name="Rectangle 645">
              <a:hlinkClick r:id="rId28" action="ppaction://hlinksldjump" tooltip="Neodyni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18" name="Text Box 646">
              <a:hlinkClick r:id="rId28" action="ppaction://hlinksldjump" tooltip="Neodyn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Nd</a:t>
              </a:r>
            </a:p>
          </p:txBody>
        </p:sp>
        <p:sp>
          <p:nvSpPr>
            <p:cNvPr id="3719" name="Text Box 647"/>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60</a:t>
              </a:r>
            </a:p>
          </p:txBody>
        </p:sp>
      </p:grpSp>
      <p:grpSp>
        <p:nvGrpSpPr>
          <p:cNvPr id="3712" name="Group 640"/>
          <p:cNvGrpSpPr>
            <a:grpSpLocks/>
          </p:cNvGrpSpPr>
          <p:nvPr/>
        </p:nvGrpSpPr>
        <p:grpSpPr bwMode="auto">
          <a:xfrm>
            <a:off x="655638" y="5183188"/>
            <a:ext cx="473075" cy="584200"/>
            <a:chOff x="2242" y="1480"/>
            <a:chExt cx="298" cy="368"/>
          </a:xfrm>
        </p:grpSpPr>
        <p:sp>
          <p:nvSpPr>
            <p:cNvPr id="3713" name="Rectangle 641">
              <a:hlinkClick r:id="rId29" action="ppaction://hlinksldjump" tooltip="Praseodymi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14" name="Text Box 642">
              <a:hlinkClick r:id="rId29" action="ppaction://hlinksldjump" tooltip="Praseodymium"/>
            </p:cNvPr>
            <p:cNvSpPr txBox="1">
              <a:spLocks noChangeArrowheads="1"/>
            </p:cNvSpPr>
            <p:nvPr/>
          </p:nvSpPr>
          <p:spPr bwMode="auto">
            <a:xfrm>
              <a:off x="2259" y="1557"/>
              <a:ext cx="273" cy="288"/>
            </a:xfrm>
            <a:prstGeom prst="rect">
              <a:avLst/>
            </a:prstGeom>
            <a:noFill/>
            <a:ln w="9525">
              <a:noFill/>
              <a:miter lim="800000"/>
              <a:headEnd/>
              <a:tailEnd/>
            </a:ln>
            <a:effectLst/>
          </p:spPr>
          <p:txBody>
            <a:bodyPr wrap="none">
              <a:spAutoFit/>
            </a:bodyPr>
            <a:lstStyle/>
            <a:p>
              <a:r>
                <a:rPr lang="en-US">
                  <a:latin typeface="Arial Narrow" pitchFamily="34" charset="0"/>
                </a:rPr>
                <a:t>Pr</a:t>
              </a:r>
            </a:p>
          </p:txBody>
        </p:sp>
        <p:sp>
          <p:nvSpPr>
            <p:cNvPr id="3715" name="Text Box 643"/>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59</a:t>
              </a:r>
            </a:p>
          </p:txBody>
        </p:sp>
      </p:grpSp>
      <p:grpSp>
        <p:nvGrpSpPr>
          <p:cNvPr id="3708" name="Group 636"/>
          <p:cNvGrpSpPr>
            <a:grpSpLocks/>
          </p:cNvGrpSpPr>
          <p:nvPr/>
        </p:nvGrpSpPr>
        <p:grpSpPr bwMode="auto">
          <a:xfrm>
            <a:off x="190500" y="5181600"/>
            <a:ext cx="531813" cy="584200"/>
            <a:chOff x="2242" y="1480"/>
            <a:chExt cx="335" cy="368"/>
          </a:xfrm>
        </p:grpSpPr>
        <p:sp>
          <p:nvSpPr>
            <p:cNvPr id="3709" name="Rectangle 637">
              <a:hlinkClick r:id="rId30" action="ppaction://hlinksldjump" tooltip="Ceri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710" name="Text Box 638">
              <a:hlinkClick r:id="rId30" action="ppaction://hlinksldjump" tooltip="Cer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Ce</a:t>
              </a:r>
            </a:p>
          </p:txBody>
        </p:sp>
        <p:sp>
          <p:nvSpPr>
            <p:cNvPr id="3711" name="Text Box 639"/>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58</a:t>
              </a:r>
            </a:p>
          </p:txBody>
        </p:sp>
      </p:grpSp>
      <p:grpSp>
        <p:nvGrpSpPr>
          <p:cNvPr id="3477" name="Group 405"/>
          <p:cNvGrpSpPr>
            <a:grpSpLocks/>
          </p:cNvGrpSpPr>
          <p:nvPr/>
        </p:nvGrpSpPr>
        <p:grpSpPr bwMode="auto">
          <a:xfrm>
            <a:off x="8612188" y="482600"/>
            <a:ext cx="531812" cy="584200"/>
            <a:chOff x="2242" y="1480"/>
            <a:chExt cx="335" cy="368"/>
          </a:xfrm>
        </p:grpSpPr>
        <p:sp>
          <p:nvSpPr>
            <p:cNvPr id="3478" name="Rectangle 406">
              <a:hlinkClick r:id="rId31" action="ppaction://hlinksldjump" tooltip="Helium"/>
            </p:cNvPr>
            <p:cNvSpPr>
              <a:spLocks noChangeArrowheads="1"/>
            </p:cNvSpPr>
            <p:nvPr/>
          </p:nvSpPr>
          <p:spPr bwMode="auto">
            <a:xfrm>
              <a:off x="2282" y="1500"/>
              <a:ext cx="258" cy="348"/>
            </a:xfrm>
            <a:prstGeom prst="rect">
              <a:avLst/>
            </a:prstGeom>
            <a:gradFill rotWithShape="1">
              <a:gsLst>
                <a:gs pos="0">
                  <a:srgbClr val="FFFF99"/>
                </a:gs>
                <a:gs pos="100000">
                  <a:srgbClr val="FFFF00"/>
                </a:gs>
              </a:gsLst>
              <a:path path="shape">
                <a:fillToRect l="50000" t="50000" r="50000" b="50000"/>
              </a:path>
            </a:gradFill>
            <a:ln w="9525">
              <a:solidFill>
                <a:srgbClr val="FFCC00"/>
              </a:solidFill>
              <a:miter lim="800000"/>
              <a:headEnd/>
              <a:tailEnd/>
            </a:ln>
            <a:effectLst/>
          </p:spPr>
          <p:txBody>
            <a:bodyPr wrap="none" anchor="ctr"/>
            <a:lstStyle/>
            <a:p>
              <a:endParaRPr lang="en-IE"/>
            </a:p>
          </p:txBody>
        </p:sp>
        <p:sp>
          <p:nvSpPr>
            <p:cNvPr id="3479" name="Text Box 407">
              <a:hlinkClick r:id="rId31" action="ppaction://hlinksldjump" tooltip="Hel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He</a:t>
              </a:r>
            </a:p>
          </p:txBody>
        </p:sp>
        <p:sp>
          <p:nvSpPr>
            <p:cNvPr id="3480" name="Text Box 408">
              <a:hlinkClick r:id="rId32" action="ppaction://hlinksldjump"/>
            </p:cNvPr>
            <p:cNvSpPr txBox="1">
              <a:spLocks noChangeArrowheads="1"/>
            </p:cNvSpPr>
            <p:nvPr/>
          </p:nvSpPr>
          <p:spPr bwMode="auto">
            <a:xfrm>
              <a:off x="2242" y="1480"/>
              <a:ext cx="152" cy="154"/>
            </a:xfrm>
            <a:prstGeom prst="rect">
              <a:avLst/>
            </a:prstGeom>
            <a:noFill/>
            <a:ln w="9525">
              <a:noFill/>
              <a:miter lim="800000"/>
              <a:headEnd/>
              <a:tailEnd/>
            </a:ln>
            <a:effectLst/>
          </p:spPr>
          <p:txBody>
            <a:bodyPr wrap="none">
              <a:spAutoFit/>
            </a:bodyPr>
            <a:lstStyle/>
            <a:p>
              <a:r>
                <a:rPr lang="en-US" sz="1000">
                  <a:latin typeface="Arial Narrow" pitchFamily="34" charset="0"/>
                </a:rPr>
                <a:t>2</a:t>
              </a:r>
            </a:p>
          </p:txBody>
        </p:sp>
      </p:grpSp>
      <p:grpSp>
        <p:nvGrpSpPr>
          <p:cNvPr id="3357" name="Group 285"/>
          <p:cNvGrpSpPr>
            <a:grpSpLocks/>
          </p:cNvGrpSpPr>
          <p:nvPr/>
        </p:nvGrpSpPr>
        <p:grpSpPr bwMode="auto">
          <a:xfrm>
            <a:off x="8610600" y="1106488"/>
            <a:ext cx="531813" cy="584200"/>
            <a:chOff x="2242" y="1480"/>
            <a:chExt cx="335" cy="368"/>
          </a:xfrm>
        </p:grpSpPr>
        <p:sp>
          <p:nvSpPr>
            <p:cNvPr id="3358" name="Rectangle 286">
              <a:hlinkClick r:id="rId33" action="ppaction://hlinksldjump" tooltip="Neon"/>
            </p:cNvPr>
            <p:cNvSpPr>
              <a:spLocks noChangeArrowheads="1"/>
            </p:cNvSpPr>
            <p:nvPr/>
          </p:nvSpPr>
          <p:spPr bwMode="auto">
            <a:xfrm>
              <a:off x="2282" y="1500"/>
              <a:ext cx="258" cy="348"/>
            </a:xfrm>
            <a:prstGeom prst="rect">
              <a:avLst/>
            </a:prstGeom>
            <a:gradFill rotWithShape="1">
              <a:gsLst>
                <a:gs pos="0">
                  <a:srgbClr val="FFFF99"/>
                </a:gs>
                <a:gs pos="100000">
                  <a:srgbClr val="FFFF00"/>
                </a:gs>
              </a:gsLst>
              <a:path path="shape">
                <a:fillToRect l="50000" t="50000" r="50000" b="50000"/>
              </a:path>
            </a:gradFill>
            <a:ln w="9525">
              <a:solidFill>
                <a:srgbClr val="FFCC00"/>
              </a:solidFill>
              <a:miter lim="800000"/>
              <a:headEnd/>
              <a:tailEnd/>
            </a:ln>
            <a:effectLst/>
          </p:spPr>
          <p:txBody>
            <a:bodyPr wrap="none" anchor="ctr"/>
            <a:lstStyle/>
            <a:p>
              <a:endParaRPr lang="en-IE"/>
            </a:p>
          </p:txBody>
        </p:sp>
        <p:sp>
          <p:nvSpPr>
            <p:cNvPr id="3359" name="Text Box 287">
              <a:hlinkClick r:id="rId33" action="ppaction://hlinksldjump" tooltip="Neon"/>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Ne</a:t>
              </a:r>
            </a:p>
          </p:txBody>
        </p:sp>
        <p:sp>
          <p:nvSpPr>
            <p:cNvPr id="3360" name="Text Box 288">
              <a:hlinkClick r:id="rId32"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10</a:t>
              </a:r>
            </a:p>
          </p:txBody>
        </p:sp>
      </p:grpSp>
      <p:grpSp>
        <p:nvGrpSpPr>
          <p:cNvPr id="3381" name="Group 309"/>
          <p:cNvGrpSpPr>
            <a:grpSpLocks/>
          </p:cNvGrpSpPr>
          <p:nvPr/>
        </p:nvGrpSpPr>
        <p:grpSpPr bwMode="auto">
          <a:xfrm>
            <a:off x="8612188" y="1719263"/>
            <a:ext cx="473075" cy="584200"/>
            <a:chOff x="2242" y="1480"/>
            <a:chExt cx="298" cy="368"/>
          </a:xfrm>
        </p:grpSpPr>
        <p:sp>
          <p:nvSpPr>
            <p:cNvPr id="3382" name="Rectangle 310">
              <a:hlinkClick r:id="rId34" action="ppaction://hlinksldjump" tooltip="Argon"/>
            </p:cNvPr>
            <p:cNvSpPr>
              <a:spLocks noChangeArrowheads="1"/>
            </p:cNvSpPr>
            <p:nvPr/>
          </p:nvSpPr>
          <p:spPr bwMode="auto">
            <a:xfrm>
              <a:off x="2282" y="1500"/>
              <a:ext cx="258" cy="348"/>
            </a:xfrm>
            <a:prstGeom prst="rect">
              <a:avLst/>
            </a:prstGeom>
            <a:gradFill rotWithShape="1">
              <a:gsLst>
                <a:gs pos="0">
                  <a:srgbClr val="FFFF99"/>
                </a:gs>
                <a:gs pos="100000">
                  <a:srgbClr val="FFFF00"/>
                </a:gs>
              </a:gsLst>
              <a:path path="shape">
                <a:fillToRect l="50000" t="50000" r="50000" b="50000"/>
              </a:path>
            </a:gradFill>
            <a:ln w="9525">
              <a:solidFill>
                <a:srgbClr val="FFCC00"/>
              </a:solidFill>
              <a:miter lim="800000"/>
              <a:headEnd/>
              <a:tailEnd/>
            </a:ln>
            <a:effectLst/>
          </p:spPr>
          <p:txBody>
            <a:bodyPr wrap="none" anchor="ctr"/>
            <a:lstStyle/>
            <a:p>
              <a:endParaRPr lang="en-IE"/>
            </a:p>
          </p:txBody>
        </p:sp>
        <p:sp>
          <p:nvSpPr>
            <p:cNvPr id="3383" name="Text Box 311">
              <a:hlinkClick r:id="rId34" action="ppaction://hlinksldjump" tooltip="Argon"/>
            </p:cNvPr>
            <p:cNvSpPr txBox="1">
              <a:spLocks noChangeArrowheads="1"/>
            </p:cNvSpPr>
            <p:nvPr/>
          </p:nvSpPr>
          <p:spPr bwMode="auto">
            <a:xfrm>
              <a:off x="2259" y="1557"/>
              <a:ext cx="273" cy="288"/>
            </a:xfrm>
            <a:prstGeom prst="rect">
              <a:avLst/>
            </a:prstGeom>
            <a:noFill/>
            <a:ln w="9525">
              <a:noFill/>
              <a:miter lim="800000"/>
              <a:headEnd/>
              <a:tailEnd/>
            </a:ln>
            <a:effectLst/>
          </p:spPr>
          <p:txBody>
            <a:bodyPr wrap="none">
              <a:spAutoFit/>
            </a:bodyPr>
            <a:lstStyle/>
            <a:p>
              <a:r>
                <a:rPr lang="en-US">
                  <a:latin typeface="Arial Narrow" pitchFamily="34" charset="0"/>
                </a:rPr>
                <a:t>Ar</a:t>
              </a:r>
            </a:p>
          </p:txBody>
        </p:sp>
        <p:sp>
          <p:nvSpPr>
            <p:cNvPr id="3384" name="Text Box 312"/>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18</a:t>
              </a:r>
            </a:p>
          </p:txBody>
        </p:sp>
      </p:grpSp>
      <p:grpSp>
        <p:nvGrpSpPr>
          <p:cNvPr id="3405" name="Group 333"/>
          <p:cNvGrpSpPr>
            <a:grpSpLocks/>
          </p:cNvGrpSpPr>
          <p:nvPr/>
        </p:nvGrpSpPr>
        <p:grpSpPr bwMode="auto">
          <a:xfrm>
            <a:off x="8609013" y="2338388"/>
            <a:ext cx="473075" cy="584200"/>
            <a:chOff x="2242" y="1480"/>
            <a:chExt cx="298" cy="368"/>
          </a:xfrm>
        </p:grpSpPr>
        <p:sp>
          <p:nvSpPr>
            <p:cNvPr id="3406" name="Rectangle 334">
              <a:hlinkClick r:id="rId35" action="ppaction://hlinksldjump" tooltip="Krypton"/>
            </p:cNvPr>
            <p:cNvSpPr>
              <a:spLocks noChangeArrowheads="1"/>
            </p:cNvSpPr>
            <p:nvPr/>
          </p:nvSpPr>
          <p:spPr bwMode="auto">
            <a:xfrm>
              <a:off x="2282" y="1500"/>
              <a:ext cx="258" cy="348"/>
            </a:xfrm>
            <a:prstGeom prst="rect">
              <a:avLst/>
            </a:prstGeom>
            <a:gradFill rotWithShape="1">
              <a:gsLst>
                <a:gs pos="0">
                  <a:srgbClr val="FFFF99"/>
                </a:gs>
                <a:gs pos="100000">
                  <a:srgbClr val="FFFF00"/>
                </a:gs>
              </a:gsLst>
              <a:path path="shape">
                <a:fillToRect l="50000" t="50000" r="50000" b="50000"/>
              </a:path>
            </a:gradFill>
            <a:ln w="9525">
              <a:solidFill>
                <a:srgbClr val="FFCC00"/>
              </a:solidFill>
              <a:miter lim="800000"/>
              <a:headEnd/>
              <a:tailEnd/>
            </a:ln>
            <a:effectLst/>
          </p:spPr>
          <p:txBody>
            <a:bodyPr wrap="none" anchor="ctr"/>
            <a:lstStyle/>
            <a:p>
              <a:endParaRPr lang="en-IE"/>
            </a:p>
          </p:txBody>
        </p:sp>
        <p:sp>
          <p:nvSpPr>
            <p:cNvPr id="3407" name="Text Box 335">
              <a:hlinkClick r:id="rId35" action="ppaction://hlinksldjump" tooltip="Krypton"/>
            </p:cNvPr>
            <p:cNvSpPr txBox="1">
              <a:spLocks noChangeArrowheads="1"/>
            </p:cNvSpPr>
            <p:nvPr/>
          </p:nvSpPr>
          <p:spPr bwMode="auto">
            <a:xfrm>
              <a:off x="2259" y="1557"/>
              <a:ext cx="273" cy="288"/>
            </a:xfrm>
            <a:prstGeom prst="rect">
              <a:avLst/>
            </a:prstGeom>
            <a:noFill/>
            <a:ln w="9525">
              <a:noFill/>
              <a:miter lim="800000"/>
              <a:headEnd/>
              <a:tailEnd/>
            </a:ln>
            <a:effectLst/>
          </p:spPr>
          <p:txBody>
            <a:bodyPr wrap="none">
              <a:spAutoFit/>
            </a:bodyPr>
            <a:lstStyle/>
            <a:p>
              <a:r>
                <a:rPr lang="en-US">
                  <a:latin typeface="Arial Narrow" pitchFamily="34" charset="0"/>
                </a:rPr>
                <a:t>Kr</a:t>
              </a:r>
            </a:p>
          </p:txBody>
        </p:sp>
        <p:sp>
          <p:nvSpPr>
            <p:cNvPr id="3408" name="Text Box 336"/>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36</a:t>
              </a:r>
            </a:p>
          </p:txBody>
        </p:sp>
      </p:grpSp>
      <p:grpSp>
        <p:nvGrpSpPr>
          <p:cNvPr id="3429" name="Group 357"/>
          <p:cNvGrpSpPr>
            <a:grpSpLocks/>
          </p:cNvGrpSpPr>
          <p:nvPr/>
        </p:nvGrpSpPr>
        <p:grpSpPr bwMode="auto">
          <a:xfrm>
            <a:off x="8610600" y="2952750"/>
            <a:ext cx="517525" cy="584200"/>
            <a:chOff x="2242" y="1480"/>
            <a:chExt cx="326" cy="368"/>
          </a:xfrm>
        </p:grpSpPr>
        <p:sp>
          <p:nvSpPr>
            <p:cNvPr id="3430" name="Rectangle 358">
              <a:hlinkClick r:id="rId36" action="ppaction://hlinksldjump" tooltip="Xenon"/>
            </p:cNvPr>
            <p:cNvSpPr>
              <a:spLocks noChangeArrowheads="1"/>
            </p:cNvSpPr>
            <p:nvPr/>
          </p:nvSpPr>
          <p:spPr bwMode="auto">
            <a:xfrm>
              <a:off x="2282" y="1500"/>
              <a:ext cx="258" cy="348"/>
            </a:xfrm>
            <a:prstGeom prst="rect">
              <a:avLst/>
            </a:prstGeom>
            <a:gradFill rotWithShape="1">
              <a:gsLst>
                <a:gs pos="0">
                  <a:srgbClr val="FFFF99"/>
                </a:gs>
                <a:gs pos="100000">
                  <a:srgbClr val="FFFF00"/>
                </a:gs>
              </a:gsLst>
              <a:path path="shape">
                <a:fillToRect l="50000" t="50000" r="50000" b="50000"/>
              </a:path>
            </a:gradFill>
            <a:ln w="9525">
              <a:solidFill>
                <a:srgbClr val="FFCC00"/>
              </a:solidFill>
              <a:miter lim="800000"/>
              <a:headEnd/>
              <a:tailEnd/>
            </a:ln>
            <a:effectLst/>
          </p:spPr>
          <p:txBody>
            <a:bodyPr wrap="none" anchor="ctr"/>
            <a:lstStyle/>
            <a:p>
              <a:endParaRPr lang="en-IE"/>
            </a:p>
          </p:txBody>
        </p:sp>
        <p:sp>
          <p:nvSpPr>
            <p:cNvPr id="3431" name="Text Box 359">
              <a:hlinkClick r:id="rId36" action="ppaction://hlinksldjump" tooltip="Xenon"/>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Xe</a:t>
              </a:r>
            </a:p>
          </p:txBody>
        </p:sp>
        <p:sp>
          <p:nvSpPr>
            <p:cNvPr id="3432" name="Text Box 360">
              <a:hlinkClick r:id="rId37"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54</a:t>
              </a:r>
            </a:p>
          </p:txBody>
        </p:sp>
      </p:grpSp>
      <p:grpSp>
        <p:nvGrpSpPr>
          <p:cNvPr id="3453" name="Group 381"/>
          <p:cNvGrpSpPr>
            <a:grpSpLocks/>
          </p:cNvGrpSpPr>
          <p:nvPr/>
        </p:nvGrpSpPr>
        <p:grpSpPr bwMode="auto">
          <a:xfrm>
            <a:off x="8612188" y="3573463"/>
            <a:ext cx="531812" cy="584200"/>
            <a:chOff x="2242" y="1480"/>
            <a:chExt cx="335" cy="368"/>
          </a:xfrm>
        </p:grpSpPr>
        <p:sp>
          <p:nvSpPr>
            <p:cNvPr id="3454" name="Rectangle 382">
              <a:hlinkClick r:id="rId38" action="ppaction://hlinksldjump" tooltip="Radon"/>
            </p:cNvPr>
            <p:cNvSpPr>
              <a:spLocks noChangeArrowheads="1"/>
            </p:cNvSpPr>
            <p:nvPr/>
          </p:nvSpPr>
          <p:spPr bwMode="auto">
            <a:xfrm>
              <a:off x="2282" y="1500"/>
              <a:ext cx="258" cy="348"/>
            </a:xfrm>
            <a:prstGeom prst="rect">
              <a:avLst/>
            </a:prstGeom>
            <a:gradFill rotWithShape="1">
              <a:gsLst>
                <a:gs pos="0">
                  <a:srgbClr val="FFFF99"/>
                </a:gs>
                <a:gs pos="100000">
                  <a:srgbClr val="FFFF00"/>
                </a:gs>
              </a:gsLst>
              <a:path path="shape">
                <a:fillToRect l="50000" t="50000" r="50000" b="50000"/>
              </a:path>
            </a:gradFill>
            <a:ln w="9525">
              <a:solidFill>
                <a:srgbClr val="FFCC00"/>
              </a:solidFill>
              <a:miter lim="800000"/>
              <a:headEnd/>
              <a:tailEnd/>
            </a:ln>
            <a:effectLst/>
          </p:spPr>
          <p:txBody>
            <a:bodyPr wrap="none" anchor="ctr"/>
            <a:lstStyle/>
            <a:p>
              <a:endParaRPr lang="en-IE"/>
            </a:p>
          </p:txBody>
        </p:sp>
        <p:sp>
          <p:nvSpPr>
            <p:cNvPr id="3455" name="Text Box 383">
              <a:hlinkClick r:id="rId38" action="ppaction://hlinksldjump" tooltip="Radon"/>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Rn</a:t>
              </a:r>
            </a:p>
          </p:txBody>
        </p:sp>
        <p:sp>
          <p:nvSpPr>
            <p:cNvPr id="3456" name="Text Box 384">
              <a:hlinkClick r:id="rId37"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86</a:t>
              </a:r>
            </a:p>
          </p:txBody>
        </p:sp>
      </p:grpSp>
      <p:grpSp>
        <p:nvGrpSpPr>
          <p:cNvPr id="3457" name="Group 385"/>
          <p:cNvGrpSpPr>
            <a:grpSpLocks/>
          </p:cNvGrpSpPr>
          <p:nvPr/>
        </p:nvGrpSpPr>
        <p:grpSpPr bwMode="auto">
          <a:xfrm>
            <a:off x="8145463" y="3575050"/>
            <a:ext cx="473075" cy="584200"/>
            <a:chOff x="2242" y="1480"/>
            <a:chExt cx="298" cy="368"/>
          </a:xfrm>
        </p:grpSpPr>
        <p:sp>
          <p:nvSpPr>
            <p:cNvPr id="3458" name="Rectangle 386">
              <a:hlinkClick r:id="rId39" action="ppaction://hlinksldjump" tooltip="Astatine"/>
            </p:cNvPr>
            <p:cNvSpPr>
              <a:spLocks noChangeArrowheads="1"/>
            </p:cNvSpPr>
            <p:nvPr/>
          </p:nvSpPr>
          <p:spPr bwMode="auto">
            <a:xfrm>
              <a:off x="2282" y="1500"/>
              <a:ext cx="258" cy="348"/>
            </a:xfrm>
            <a:prstGeom prst="rect">
              <a:avLst/>
            </a:prstGeom>
            <a:gradFill rotWithShape="1">
              <a:gsLst>
                <a:gs pos="0">
                  <a:srgbClr val="996633"/>
                </a:gs>
                <a:gs pos="100000">
                  <a:srgbClr val="663300"/>
                </a:gs>
              </a:gsLst>
              <a:path path="shape">
                <a:fillToRect l="50000" t="50000" r="50000" b="50000"/>
              </a:path>
            </a:gradFill>
            <a:ln w="9525">
              <a:solidFill>
                <a:srgbClr val="663300"/>
              </a:solidFill>
              <a:miter lim="800000"/>
              <a:headEnd/>
              <a:tailEnd/>
            </a:ln>
            <a:effectLst/>
          </p:spPr>
          <p:txBody>
            <a:bodyPr wrap="none" anchor="ctr"/>
            <a:lstStyle/>
            <a:p>
              <a:endParaRPr lang="en-IE"/>
            </a:p>
          </p:txBody>
        </p:sp>
        <p:sp>
          <p:nvSpPr>
            <p:cNvPr id="3459" name="Text Box 387">
              <a:hlinkClick r:id="rId39" action="ppaction://hlinksldjump" tooltip="Astatine"/>
            </p:cNvPr>
            <p:cNvSpPr txBox="1">
              <a:spLocks noChangeArrowheads="1"/>
            </p:cNvSpPr>
            <p:nvPr/>
          </p:nvSpPr>
          <p:spPr bwMode="auto">
            <a:xfrm>
              <a:off x="2259" y="1557"/>
              <a:ext cx="265" cy="288"/>
            </a:xfrm>
            <a:prstGeom prst="rect">
              <a:avLst/>
            </a:prstGeom>
            <a:noFill/>
            <a:ln w="9525">
              <a:noFill/>
              <a:miter lim="800000"/>
              <a:headEnd/>
              <a:tailEnd/>
            </a:ln>
            <a:effectLst/>
          </p:spPr>
          <p:txBody>
            <a:bodyPr wrap="none">
              <a:spAutoFit/>
            </a:bodyPr>
            <a:lstStyle/>
            <a:p>
              <a:r>
                <a:rPr lang="en-US">
                  <a:latin typeface="Arial Narrow" pitchFamily="34" charset="0"/>
                </a:rPr>
                <a:t>At</a:t>
              </a:r>
            </a:p>
          </p:txBody>
        </p:sp>
        <p:sp>
          <p:nvSpPr>
            <p:cNvPr id="3460" name="Text Box 388"/>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85</a:t>
              </a:r>
            </a:p>
          </p:txBody>
        </p:sp>
      </p:grpSp>
      <p:grpSp>
        <p:nvGrpSpPr>
          <p:cNvPr id="3842" name="Group 770"/>
          <p:cNvGrpSpPr>
            <a:grpSpLocks/>
          </p:cNvGrpSpPr>
          <p:nvPr/>
        </p:nvGrpSpPr>
        <p:grpSpPr bwMode="auto">
          <a:xfrm>
            <a:off x="8143875" y="2954338"/>
            <a:ext cx="473075" cy="584200"/>
            <a:chOff x="5130" y="1861"/>
            <a:chExt cx="298" cy="368"/>
          </a:xfrm>
        </p:grpSpPr>
        <p:sp>
          <p:nvSpPr>
            <p:cNvPr id="3434" name="Rectangle 362">
              <a:hlinkClick r:id="rId40" action="ppaction://hlinksldjump" tooltip="Iodine"/>
            </p:cNvPr>
            <p:cNvSpPr>
              <a:spLocks noChangeArrowheads="1"/>
            </p:cNvSpPr>
            <p:nvPr/>
          </p:nvSpPr>
          <p:spPr bwMode="auto">
            <a:xfrm>
              <a:off x="5170" y="1881"/>
              <a:ext cx="258" cy="348"/>
            </a:xfrm>
            <a:prstGeom prst="rect">
              <a:avLst/>
            </a:prstGeom>
            <a:gradFill rotWithShape="1">
              <a:gsLst>
                <a:gs pos="0">
                  <a:srgbClr val="996633"/>
                </a:gs>
                <a:gs pos="100000">
                  <a:srgbClr val="663300"/>
                </a:gs>
              </a:gsLst>
              <a:path path="shape">
                <a:fillToRect l="50000" t="50000" r="50000" b="50000"/>
              </a:path>
            </a:gradFill>
            <a:ln w="9525">
              <a:solidFill>
                <a:srgbClr val="663300"/>
              </a:solidFill>
              <a:miter lim="800000"/>
              <a:headEnd/>
              <a:tailEnd/>
            </a:ln>
            <a:effectLst/>
          </p:spPr>
          <p:txBody>
            <a:bodyPr wrap="none" anchor="ctr"/>
            <a:lstStyle/>
            <a:p>
              <a:endParaRPr lang="en-IE"/>
            </a:p>
          </p:txBody>
        </p:sp>
        <p:sp>
          <p:nvSpPr>
            <p:cNvPr id="3435" name="Text Box 363">
              <a:hlinkClick r:id="rId40" action="ppaction://hlinksldjump" tooltip="Iodine"/>
            </p:cNvPr>
            <p:cNvSpPr txBox="1">
              <a:spLocks noChangeArrowheads="1"/>
            </p:cNvSpPr>
            <p:nvPr/>
          </p:nvSpPr>
          <p:spPr bwMode="auto">
            <a:xfrm>
              <a:off x="5201" y="1938"/>
              <a:ext cx="160" cy="288"/>
            </a:xfrm>
            <a:prstGeom prst="rect">
              <a:avLst/>
            </a:prstGeom>
            <a:noFill/>
            <a:ln w="9525">
              <a:noFill/>
              <a:miter lim="800000"/>
              <a:headEnd/>
              <a:tailEnd/>
            </a:ln>
            <a:effectLst/>
          </p:spPr>
          <p:txBody>
            <a:bodyPr wrap="none">
              <a:spAutoFit/>
            </a:bodyPr>
            <a:lstStyle/>
            <a:p>
              <a:r>
                <a:rPr lang="en-US">
                  <a:latin typeface="Arial Narrow" pitchFamily="34" charset="0"/>
                </a:rPr>
                <a:t>I</a:t>
              </a:r>
            </a:p>
          </p:txBody>
        </p:sp>
        <p:sp>
          <p:nvSpPr>
            <p:cNvPr id="3436" name="Text Box 364"/>
            <p:cNvSpPr txBox="1">
              <a:spLocks noChangeArrowheads="1"/>
            </p:cNvSpPr>
            <p:nvPr/>
          </p:nvSpPr>
          <p:spPr bwMode="auto">
            <a:xfrm>
              <a:off x="5130" y="1861"/>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53</a:t>
              </a:r>
            </a:p>
          </p:txBody>
        </p:sp>
      </p:grpSp>
      <p:grpSp>
        <p:nvGrpSpPr>
          <p:cNvPr id="3409" name="Group 337"/>
          <p:cNvGrpSpPr>
            <a:grpSpLocks/>
          </p:cNvGrpSpPr>
          <p:nvPr/>
        </p:nvGrpSpPr>
        <p:grpSpPr bwMode="auto">
          <a:xfrm>
            <a:off x="8143875" y="2336800"/>
            <a:ext cx="473075" cy="584200"/>
            <a:chOff x="2242" y="1480"/>
            <a:chExt cx="298" cy="368"/>
          </a:xfrm>
        </p:grpSpPr>
        <p:sp>
          <p:nvSpPr>
            <p:cNvPr id="3410" name="Rectangle 338">
              <a:hlinkClick r:id="rId41" action="ppaction://hlinksldjump" tooltip="Bromine"/>
            </p:cNvPr>
            <p:cNvSpPr>
              <a:spLocks noChangeArrowheads="1"/>
            </p:cNvSpPr>
            <p:nvPr/>
          </p:nvSpPr>
          <p:spPr bwMode="auto">
            <a:xfrm>
              <a:off x="2282" y="1500"/>
              <a:ext cx="258" cy="348"/>
            </a:xfrm>
            <a:prstGeom prst="rect">
              <a:avLst/>
            </a:prstGeom>
            <a:gradFill rotWithShape="1">
              <a:gsLst>
                <a:gs pos="0">
                  <a:srgbClr val="996633"/>
                </a:gs>
                <a:gs pos="100000">
                  <a:srgbClr val="663300"/>
                </a:gs>
              </a:gsLst>
              <a:path path="shape">
                <a:fillToRect l="50000" t="50000" r="50000" b="50000"/>
              </a:path>
            </a:gradFill>
            <a:ln w="9525">
              <a:solidFill>
                <a:srgbClr val="663300"/>
              </a:solidFill>
              <a:miter lim="800000"/>
              <a:headEnd/>
              <a:tailEnd/>
            </a:ln>
            <a:effectLst/>
          </p:spPr>
          <p:txBody>
            <a:bodyPr wrap="none" anchor="ctr"/>
            <a:lstStyle/>
            <a:p>
              <a:endParaRPr lang="en-IE"/>
            </a:p>
          </p:txBody>
        </p:sp>
        <p:sp>
          <p:nvSpPr>
            <p:cNvPr id="3411" name="Text Box 339">
              <a:hlinkClick r:id="rId41" action="ppaction://hlinksldjump" tooltip="Bromine"/>
            </p:cNvPr>
            <p:cNvSpPr txBox="1">
              <a:spLocks noChangeArrowheads="1"/>
            </p:cNvSpPr>
            <p:nvPr/>
          </p:nvSpPr>
          <p:spPr bwMode="auto">
            <a:xfrm>
              <a:off x="2259" y="1557"/>
              <a:ext cx="273" cy="288"/>
            </a:xfrm>
            <a:prstGeom prst="rect">
              <a:avLst/>
            </a:prstGeom>
            <a:noFill/>
            <a:ln w="9525">
              <a:noFill/>
              <a:miter lim="800000"/>
              <a:headEnd/>
              <a:tailEnd/>
            </a:ln>
            <a:effectLst/>
          </p:spPr>
          <p:txBody>
            <a:bodyPr wrap="none">
              <a:spAutoFit/>
            </a:bodyPr>
            <a:lstStyle/>
            <a:p>
              <a:r>
                <a:rPr lang="en-US">
                  <a:latin typeface="Arial Narrow" pitchFamily="34" charset="0"/>
                </a:rPr>
                <a:t>Br</a:t>
              </a:r>
            </a:p>
          </p:txBody>
        </p:sp>
        <p:sp>
          <p:nvSpPr>
            <p:cNvPr id="3412" name="Text Box 340"/>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35</a:t>
              </a:r>
            </a:p>
          </p:txBody>
        </p:sp>
      </p:grpSp>
      <p:grpSp>
        <p:nvGrpSpPr>
          <p:cNvPr id="3385" name="Group 313"/>
          <p:cNvGrpSpPr>
            <a:grpSpLocks/>
          </p:cNvGrpSpPr>
          <p:nvPr/>
        </p:nvGrpSpPr>
        <p:grpSpPr bwMode="auto">
          <a:xfrm>
            <a:off x="8145463" y="1720850"/>
            <a:ext cx="473075" cy="584200"/>
            <a:chOff x="2242" y="1480"/>
            <a:chExt cx="298" cy="368"/>
          </a:xfrm>
        </p:grpSpPr>
        <p:sp>
          <p:nvSpPr>
            <p:cNvPr id="3386" name="Rectangle 314">
              <a:hlinkClick r:id="rId42" action="ppaction://hlinksldjump" tooltip="Chlorine"/>
            </p:cNvPr>
            <p:cNvSpPr>
              <a:spLocks noChangeArrowheads="1"/>
            </p:cNvSpPr>
            <p:nvPr/>
          </p:nvSpPr>
          <p:spPr bwMode="auto">
            <a:xfrm>
              <a:off x="2282" y="1500"/>
              <a:ext cx="258" cy="348"/>
            </a:xfrm>
            <a:prstGeom prst="rect">
              <a:avLst/>
            </a:prstGeom>
            <a:gradFill rotWithShape="1">
              <a:gsLst>
                <a:gs pos="0">
                  <a:srgbClr val="996633"/>
                </a:gs>
                <a:gs pos="100000">
                  <a:srgbClr val="663300"/>
                </a:gs>
              </a:gsLst>
              <a:path path="shape">
                <a:fillToRect l="50000" t="50000" r="50000" b="50000"/>
              </a:path>
            </a:gradFill>
            <a:ln w="9525">
              <a:solidFill>
                <a:srgbClr val="663300"/>
              </a:solidFill>
              <a:miter lim="800000"/>
              <a:headEnd/>
              <a:tailEnd/>
            </a:ln>
            <a:effectLst/>
          </p:spPr>
          <p:txBody>
            <a:bodyPr wrap="none" anchor="ctr"/>
            <a:lstStyle/>
            <a:p>
              <a:endParaRPr lang="en-IE"/>
            </a:p>
          </p:txBody>
        </p:sp>
        <p:sp>
          <p:nvSpPr>
            <p:cNvPr id="3387" name="Text Box 315">
              <a:hlinkClick r:id="rId42" action="ppaction://hlinksldjump" tooltip="Chlorine"/>
            </p:cNvPr>
            <p:cNvSpPr txBox="1">
              <a:spLocks noChangeArrowheads="1"/>
            </p:cNvSpPr>
            <p:nvPr/>
          </p:nvSpPr>
          <p:spPr bwMode="auto">
            <a:xfrm>
              <a:off x="2259" y="1557"/>
              <a:ext cx="265" cy="288"/>
            </a:xfrm>
            <a:prstGeom prst="rect">
              <a:avLst/>
            </a:prstGeom>
            <a:noFill/>
            <a:ln w="9525">
              <a:noFill/>
              <a:miter lim="800000"/>
              <a:headEnd/>
              <a:tailEnd/>
            </a:ln>
            <a:effectLst/>
          </p:spPr>
          <p:txBody>
            <a:bodyPr wrap="none">
              <a:spAutoFit/>
            </a:bodyPr>
            <a:lstStyle/>
            <a:p>
              <a:r>
                <a:rPr lang="en-US">
                  <a:latin typeface="Arial Narrow" pitchFamily="34" charset="0"/>
                </a:rPr>
                <a:t>Cl</a:t>
              </a:r>
            </a:p>
          </p:txBody>
        </p:sp>
        <p:sp>
          <p:nvSpPr>
            <p:cNvPr id="3388" name="Text Box 316"/>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17</a:t>
              </a:r>
            </a:p>
          </p:txBody>
        </p:sp>
      </p:grpSp>
      <p:grpSp>
        <p:nvGrpSpPr>
          <p:cNvPr id="3361" name="Group 289"/>
          <p:cNvGrpSpPr>
            <a:grpSpLocks/>
          </p:cNvGrpSpPr>
          <p:nvPr/>
        </p:nvGrpSpPr>
        <p:grpSpPr bwMode="auto">
          <a:xfrm>
            <a:off x="8143875" y="1108075"/>
            <a:ext cx="473075" cy="584200"/>
            <a:chOff x="2242" y="1480"/>
            <a:chExt cx="298" cy="368"/>
          </a:xfrm>
        </p:grpSpPr>
        <p:sp>
          <p:nvSpPr>
            <p:cNvPr id="3362" name="Rectangle 290">
              <a:hlinkClick r:id="rId43" action="ppaction://hlinksldjump" tooltip="Fluorine"/>
            </p:cNvPr>
            <p:cNvSpPr>
              <a:spLocks noChangeArrowheads="1"/>
            </p:cNvSpPr>
            <p:nvPr/>
          </p:nvSpPr>
          <p:spPr bwMode="auto">
            <a:xfrm>
              <a:off x="2282" y="1500"/>
              <a:ext cx="258" cy="348"/>
            </a:xfrm>
            <a:prstGeom prst="rect">
              <a:avLst/>
            </a:prstGeom>
            <a:gradFill rotWithShape="1">
              <a:gsLst>
                <a:gs pos="0">
                  <a:srgbClr val="996633"/>
                </a:gs>
                <a:gs pos="100000">
                  <a:srgbClr val="663300"/>
                </a:gs>
              </a:gsLst>
              <a:path path="shape">
                <a:fillToRect l="50000" t="50000" r="50000" b="50000"/>
              </a:path>
            </a:gradFill>
            <a:ln w="9525">
              <a:solidFill>
                <a:srgbClr val="663300"/>
              </a:solidFill>
              <a:miter lim="800000"/>
              <a:headEnd/>
              <a:tailEnd/>
            </a:ln>
            <a:effectLst/>
          </p:spPr>
          <p:txBody>
            <a:bodyPr wrap="none" anchor="ctr"/>
            <a:lstStyle/>
            <a:p>
              <a:endParaRPr lang="en-IE"/>
            </a:p>
          </p:txBody>
        </p:sp>
        <p:sp>
          <p:nvSpPr>
            <p:cNvPr id="3363" name="Text Box 291">
              <a:hlinkClick r:id="rId43" action="ppaction://hlinksldjump" tooltip="Fluorine"/>
            </p:cNvPr>
            <p:cNvSpPr txBox="1">
              <a:spLocks noChangeArrowheads="1"/>
            </p:cNvSpPr>
            <p:nvPr/>
          </p:nvSpPr>
          <p:spPr bwMode="auto">
            <a:xfrm>
              <a:off x="2259" y="1557"/>
              <a:ext cx="212" cy="288"/>
            </a:xfrm>
            <a:prstGeom prst="rect">
              <a:avLst/>
            </a:prstGeom>
            <a:noFill/>
            <a:ln w="9525">
              <a:noFill/>
              <a:miter lim="800000"/>
              <a:headEnd/>
              <a:tailEnd/>
            </a:ln>
            <a:effectLst/>
          </p:spPr>
          <p:txBody>
            <a:bodyPr wrap="none">
              <a:spAutoFit/>
            </a:bodyPr>
            <a:lstStyle/>
            <a:p>
              <a:r>
                <a:rPr lang="en-US">
                  <a:latin typeface="Arial Narrow" pitchFamily="34" charset="0"/>
                </a:rPr>
                <a:t>F</a:t>
              </a:r>
            </a:p>
          </p:txBody>
        </p:sp>
        <p:sp>
          <p:nvSpPr>
            <p:cNvPr id="3364" name="Text Box 292">
              <a:hlinkClick r:id="rId44" action="ppaction://hlinksldjump"/>
            </p:cNvPr>
            <p:cNvSpPr txBox="1">
              <a:spLocks noChangeArrowheads="1"/>
            </p:cNvSpPr>
            <p:nvPr/>
          </p:nvSpPr>
          <p:spPr bwMode="auto">
            <a:xfrm>
              <a:off x="2242" y="1480"/>
              <a:ext cx="152" cy="154"/>
            </a:xfrm>
            <a:prstGeom prst="rect">
              <a:avLst/>
            </a:prstGeom>
            <a:noFill/>
            <a:ln w="9525">
              <a:noFill/>
              <a:miter lim="800000"/>
              <a:headEnd/>
              <a:tailEnd/>
            </a:ln>
            <a:effectLst/>
          </p:spPr>
          <p:txBody>
            <a:bodyPr wrap="none">
              <a:spAutoFit/>
            </a:bodyPr>
            <a:lstStyle/>
            <a:p>
              <a:r>
                <a:rPr lang="en-US" sz="1000">
                  <a:latin typeface="Arial Narrow" pitchFamily="34" charset="0"/>
                </a:rPr>
                <a:t>9</a:t>
              </a:r>
            </a:p>
          </p:txBody>
        </p:sp>
      </p:grpSp>
      <p:grpSp>
        <p:nvGrpSpPr>
          <p:cNvPr id="3461" name="Group 389"/>
          <p:cNvGrpSpPr>
            <a:grpSpLocks/>
          </p:cNvGrpSpPr>
          <p:nvPr/>
        </p:nvGrpSpPr>
        <p:grpSpPr bwMode="auto">
          <a:xfrm>
            <a:off x="7673975" y="3575050"/>
            <a:ext cx="517525" cy="584200"/>
            <a:chOff x="2242" y="1480"/>
            <a:chExt cx="326" cy="368"/>
          </a:xfrm>
        </p:grpSpPr>
        <p:sp>
          <p:nvSpPr>
            <p:cNvPr id="3462" name="Rectangle 390">
              <a:hlinkClick r:id="rId45" action="ppaction://hlinksldjump" tooltip="Polonium"/>
            </p:cNvPr>
            <p:cNvSpPr>
              <a:spLocks noChangeArrowheads="1"/>
            </p:cNvSpPr>
            <p:nvPr/>
          </p:nvSpPr>
          <p:spPr bwMode="auto">
            <a:xfrm>
              <a:off x="2282" y="1500"/>
              <a:ext cx="258" cy="348"/>
            </a:xfrm>
            <a:prstGeom prst="rect">
              <a:avLst/>
            </a:prstGeom>
            <a:gradFill rotWithShape="1">
              <a:gsLst>
                <a:gs pos="0">
                  <a:srgbClr val="FF9933"/>
                </a:gs>
                <a:gs pos="100000">
                  <a:srgbClr val="FF3300"/>
                </a:gs>
              </a:gsLst>
              <a:path path="shape">
                <a:fillToRect l="50000" t="50000" r="50000" b="50000"/>
              </a:path>
            </a:gradFill>
            <a:ln w="9525">
              <a:solidFill>
                <a:srgbClr val="800000"/>
              </a:solidFill>
              <a:miter lim="800000"/>
              <a:headEnd/>
              <a:tailEnd/>
            </a:ln>
            <a:effectLst/>
          </p:spPr>
          <p:txBody>
            <a:bodyPr wrap="none" anchor="ctr"/>
            <a:lstStyle/>
            <a:p>
              <a:endParaRPr lang="en-IE"/>
            </a:p>
          </p:txBody>
        </p:sp>
        <p:sp>
          <p:nvSpPr>
            <p:cNvPr id="3463" name="Text Box 391">
              <a:hlinkClick r:id="rId45" action="ppaction://hlinksldjump" tooltip="Polon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Po</a:t>
              </a:r>
            </a:p>
          </p:txBody>
        </p:sp>
        <p:sp>
          <p:nvSpPr>
            <p:cNvPr id="3464" name="Text Box 392"/>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84</a:t>
              </a:r>
            </a:p>
          </p:txBody>
        </p:sp>
      </p:grpSp>
      <p:grpSp>
        <p:nvGrpSpPr>
          <p:cNvPr id="3437" name="Group 365"/>
          <p:cNvGrpSpPr>
            <a:grpSpLocks/>
          </p:cNvGrpSpPr>
          <p:nvPr/>
        </p:nvGrpSpPr>
        <p:grpSpPr bwMode="auto">
          <a:xfrm>
            <a:off x="7672388" y="2954338"/>
            <a:ext cx="503237" cy="584200"/>
            <a:chOff x="2242" y="1480"/>
            <a:chExt cx="317" cy="368"/>
          </a:xfrm>
        </p:grpSpPr>
        <p:sp>
          <p:nvSpPr>
            <p:cNvPr id="3438" name="Rectangle 366">
              <a:hlinkClick r:id="rId46" action="ppaction://hlinksldjump" tooltip="Tellurium"/>
            </p:cNvPr>
            <p:cNvSpPr>
              <a:spLocks noChangeArrowheads="1"/>
            </p:cNvSpPr>
            <p:nvPr/>
          </p:nvSpPr>
          <p:spPr bwMode="auto">
            <a:xfrm>
              <a:off x="2282" y="1500"/>
              <a:ext cx="258" cy="348"/>
            </a:xfrm>
            <a:prstGeom prst="rect">
              <a:avLst/>
            </a:prstGeom>
            <a:gradFill rotWithShape="1">
              <a:gsLst>
                <a:gs pos="0">
                  <a:srgbClr val="FF9933"/>
                </a:gs>
                <a:gs pos="100000">
                  <a:srgbClr val="FF3300"/>
                </a:gs>
              </a:gsLst>
              <a:path path="shape">
                <a:fillToRect l="50000" t="50000" r="50000" b="50000"/>
              </a:path>
            </a:gradFill>
            <a:ln w="9525">
              <a:solidFill>
                <a:srgbClr val="800000"/>
              </a:solidFill>
              <a:miter lim="800000"/>
              <a:headEnd/>
              <a:tailEnd/>
            </a:ln>
            <a:effectLst/>
          </p:spPr>
          <p:txBody>
            <a:bodyPr wrap="none" anchor="ctr"/>
            <a:lstStyle/>
            <a:p>
              <a:endParaRPr lang="en-IE"/>
            </a:p>
          </p:txBody>
        </p:sp>
        <p:sp>
          <p:nvSpPr>
            <p:cNvPr id="3439" name="Text Box 367">
              <a:hlinkClick r:id="rId46" action="ppaction://hlinksldjump" tooltip="Tellurium"/>
            </p:cNvPr>
            <p:cNvSpPr txBox="1">
              <a:spLocks noChangeArrowheads="1"/>
            </p:cNvSpPr>
            <p:nvPr/>
          </p:nvSpPr>
          <p:spPr bwMode="auto">
            <a:xfrm>
              <a:off x="2259" y="1557"/>
              <a:ext cx="300" cy="288"/>
            </a:xfrm>
            <a:prstGeom prst="rect">
              <a:avLst/>
            </a:prstGeom>
            <a:noFill/>
            <a:ln w="9525">
              <a:noFill/>
              <a:miter lim="800000"/>
              <a:headEnd/>
              <a:tailEnd/>
            </a:ln>
            <a:effectLst/>
          </p:spPr>
          <p:txBody>
            <a:bodyPr wrap="none">
              <a:spAutoFit/>
            </a:bodyPr>
            <a:lstStyle/>
            <a:p>
              <a:r>
                <a:rPr lang="en-US">
                  <a:latin typeface="Arial Narrow" pitchFamily="34" charset="0"/>
                </a:rPr>
                <a:t>Te</a:t>
              </a:r>
            </a:p>
          </p:txBody>
        </p:sp>
        <p:sp>
          <p:nvSpPr>
            <p:cNvPr id="3440" name="Text Box 368"/>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52</a:t>
              </a:r>
            </a:p>
          </p:txBody>
        </p:sp>
      </p:grpSp>
      <p:grpSp>
        <p:nvGrpSpPr>
          <p:cNvPr id="3413" name="Group 341"/>
          <p:cNvGrpSpPr>
            <a:grpSpLocks/>
          </p:cNvGrpSpPr>
          <p:nvPr/>
        </p:nvGrpSpPr>
        <p:grpSpPr bwMode="auto">
          <a:xfrm>
            <a:off x="7673975" y="2336800"/>
            <a:ext cx="517525" cy="584200"/>
            <a:chOff x="2242" y="1480"/>
            <a:chExt cx="326" cy="368"/>
          </a:xfrm>
        </p:grpSpPr>
        <p:sp>
          <p:nvSpPr>
            <p:cNvPr id="3414" name="Rectangle 342">
              <a:hlinkClick r:id="rId47" action="ppaction://hlinksldjump" tooltip="Selenium"/>
            </p:cNvPr>
            <p:cNvSpPr>
              <a:spLocks noChangeArrowheads="1"/>
            </p:cNvSpPr>
            <p:nvPr/>
          </p:nvSpPr>
          <p:spPr bwMode="auto">
            <a:xfrm>
              <a:off x="2282" y="1500"/>
              <a:ext cx="258" cy="348"/>
            </a:xfrm>
            <a:prstGeom prst="rect">
              <a:avLst/>
            </a:prstGeom>
            <a:gradFill rotWithShape="1">
              <a:gsLst>
                <a:gs pos="0">
                  <a:srgbClr val="FF9933"/>
                </a:gs>
                <a:gs pos="100000">
                  <a:srgbClr val="FF3300"/>
                </a:gs>
              </a:gsLst>
              <a:path path="shape">
                <a:fillToRect l="50000" t="50000" r="50000" b="50000"/>
              </a:path>
            </a:gradFill>
            <a:ln w="9525">
              <a:solidFill>
                <a:srgbClr val="800000"/>
              </a:solidFill>
              <a:miter lim="800000"/>
              <a:headEnd/>
              <a:tailEnd/>
            </a:ln>
            <a:effectLst/>
          </p:spPr>
          <p:txBody>
            <a:bodyPr wrap="none" anchor="ctr"/>
            <a:lstStyle/>
            <a:p>
              <a:endParaRPr lang="en-IE"/>
            </a:p>
          </p:txBody>
        </p:sp>
        <p:sp>
          <p:nvSpPr>
            <p:cNvPr id="3415" name="Text Box 343">
              <a:hlinkClick r:id="rId47" action="ppaction://hlinksldjump" tooltip="Selen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Se</a:t>
              </a:r>
            </a:p>
          </p:txBody>
        </p:sp>
        <p:sp>
          <p:nvSpPr>
            <p:cNvPr id="3416" name="Text Box 344"/>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34</a:t>
              </a:r>
            </a:p>
          </p:txBody>
        </p:sp>
      </p:grpSp>
      <p:grpSp>
        <p:nvGrpSpPr>
          <p:cNvPr id="3365" name="Group 293"/>
          <p:cNvGrpSpPr>
            <a:grpSpLocks/>
          </p:cNvGrpSpPr>
          <p:nvPr/>
        </p:nvGrpSpPr>
        <p:grpSpPr bwMode="auto">
          <a:xfrm>
            <a:off x="7677150" y="1106488"/>
            <a:ext cx="473075" cy="584200"/>
            <a:chOff x="2242" y="1480"/>
            <a:chExt cx="298" cy="368"/>
          </a:xfrm>
        </p:grpSpPr>
        <p:sp>
          <p:nvSpPr>
            <p:cNvPr id="3366" name="Rectangle 294">
              <a:hlinkClick r:id="rId48" action="ppaction://hlinksldjump" tooltip="Oxygen"/>
            </p:cNvPr>
            <p:cNvSpPr>
              <a:spLocks noChangeArrowheads="1"/>
            </p:cNvSpPr>
            <p:nvPr/>
          </p:nvSpPr>
          <p:spPr bwMode="auto">
            <a:xfrm>
              <a:off x="2282" y="1500"/>
              <a:ext cx="258" cy="348"/>
            </a:xfrm>
            <a:prstGeom prst="rect">
              <a:avLst/>
            </a:prstGeom>
            <a:gradFill rotWithShape="1">
              <a:gsLst>
                <a:gs pos="0">
                  <a:srgbClr val="FF9933"/>
                </a:gs>
                <a:gs pos="100000">
                  <a:srgbClr val="FF3300"/>
                </a:gs>
              </a:gsLst>
              <a:path path="shape">
                <a:fillToRect l="50000" t="50000" r="50000" b="50000"/>
              </a:path>
            </a:gradFill>
            <a:ln w="9525">
              <a:solidFill>
                <a:srgbClr val="800000"/>
              </a:solidFill>
              <a:miter lim="800000"/>
              <a:headEnd/>
              <a:tailEnd/>
            </a:ln>
            <a:effectLst/>
          </p:spPr>
          <p:txBody>
            <a:bodyPr wrap="none" anchor="ctr"/>
            <a:lstStyle/>
            <a:p>
              <a:endParaRPr lang="en-IE"/>
            </a:p>
          </p:txBody>
        </p:sp>
        <p:sp>
          <p:nvSpPr>
            <p:cNvPr id="3367" name="Text Box 295">
              <a:hlinkClick r:id="rId48" action="ppaction://hlinksldjump" tooltip="Oxygen"/>
            </p:cNvPr>
            <p:cNvSpPr txBox="1">
              <a:spLocks noChangeArrowheads="1"/>
            </p:cNvSpPr>
            <p:nvPr/>
          </p:nvSpPr>
          <p:spPr bwMode="auto">
            <a:xfrm>
              <a:off x="2259" y="1557"/>
              <a:ext cx="239" cy="288"/>
            </a:xfrm>
            <a:prstGeom prst="rect">
              <a:avLst/>
            </a:prstGeom>
            <a:noFill/>
            <a:ln w="9525">
              <a:noFill/>
              <a:miter lim="800000"/>
              <a:headEnd/>
              <a:tailEnd/>
            </a:ln>
            <a:effectLst/>
          </p:spPr>
          <p:txBody>
            <a:bodyPr wrap="none">
              <a:spAutoFit/>
            </a:bodyPr>
            <a:lstStyle/>
            <a:p>
              <a:r>
                <a:rPr lang="en-US">
                  <a:latin typeface="Arial Narrow" pitchFamily="34" charset="0"/>
                </a:rPr>
                <a:t>O</a:t>
              </a:r>
            </a:p>
          </p:txBody>
        </p:sp>
        <p:sp>
          <p:nvSpPr>
            <p:cNvPr id="3368" name="Text Box 296">
              <a:hlinkClick r:id="rId49" action="ppaction://hlinksldjump"/>
            </p:cNvPr>
            <p:cNvSpPr txBox="1">
              <a:spLocks noChangeArrowheads="1"/>
            </p:cNvSpPr>
            <p:nvPr/>
          </p:nvSpPr>
          <p:spPr bwMode="auto">
            <a:xfrm>
              <a:off x="2242" y="1480"/>
              <a:ext cx="152" cy="154"/>
            </a:xfrm>
            <a:prstGeom prst="rect">
              <a:avLst/>
            </a:prstGeom>
            <a:noFill/>
            <a:ln w="9525">
              <a:noFill/>
              <a:miter lim="800000"/>
              <a:headEnd/>
              <a:tailEnd/>
            </a:ln>
            <a:effectLst/>
          </p:spPr>
          <p:txBody>
            <a:bodyPr wrap="none">
              <a:spAutoFit/>
            </a:bodyPr>
            <a:lstStyle/>
            <a:p>
              <a:r>
                <a:rPr lang="en-US" sz="1000">
                  <a:latin typeface="Arial Narrow" pitchFamily="34" charset="0"/>
                </a:rPr>
                <a:t>8</a:t>
              </a:r>
            </a:p>
          </p:txBody>
        </p:sp>
      </p:grpSp>
      <p:grpSp>
        <p:nvGrpSpPr>
          <p:cNvPr id="3465" name="Group 393"/>
          <p:cNvGrpSpPr>
            <a:grpSpLocks/>
          </p:cNvGrpSpPr>
          <p:nvPr/>
        </p:nvGrpSpPr>
        <p:grpSpPr bwMode="auto">
          <a:xfrm>
            <a:off x="7208838" y="3573463"/>
            <a:ext cx="473075" cy="584200"/>
            <a:chOff x="2242" y="1480"/>
            <a:chExt cx="298" cy="368"/>
          </a:xfrm>
        </p:grpSpPr>
        <p:sp>
          <p:nvSpPr>
            <p:cNvPr id="3466" name="Rectangle 394">
              <a:hlinkClick r:id="rId50" action="ppaction://hlinksldjump" tooltip="Bismuth"/>
            </p:cNvPr>
            <p:cNvSpPr>
              <a:spLocks noChangeArrowheads="1"/>
            </p:cNvSpPr>
            <p:nvPr/>
          </p:nvSpPr>
          <p:spPr bwMode="auto">
            <a:xfrm>
              <a:off x="2282" y="1500"/>
              <a:ext cx="258" cy="348"/>
            </a:xfrm>
            <a:prstGeom prst="rect">
              <a:avLst/>
            </a:prstGeom>
            <a:gradFill rotWithShape="1">
              <a:gsLst>
                <a:gs pos="0">
                  <a:srgbClr val="FFCCCC"/>
                </a:gs>
                <a:gs pos="100000">
                  <a:srgbClr val="FF9966"/>
                </a:gs>
              </a:gsLst>
              <a:path path="shape">
                <a:fillToRect l="50000" t="50000" r="50000" b="50000"/>
              </a:path>
            </a:gradFill>
            <a:ln w="9525">
              <a:solidFill>
                <a:srgbClr val="FF9933"/>
              </a:solidFill>
              <a:miter lim="800000"/>
              <a:headEnd/>
              <a:tailEnd/>
            </a:ln>
            <a:effectLst/>
          </p:spPr>
          <p:txBody>
            <a:bodyPr wrap="none" anchor="ctr"/>
            <a:lstStyle/>
            <a:p>
              <a:endParaRPr lang="en-IE"/>
            </a:p>
          </p:txBody>
        </p:sp>
        <p:sp>
          <p:nvSpPr>
            <p:cNvPr id="3467" name="Text Box 395">
              <a:hlinkClick r:id="rId50" action="ppaction://hlinksldjump" tooltip="Bismuth"/>
            </p:cNvPr>
            <p:cNvSpPr txBox="1">
              <a:spLocks noChangeArrowheads="1"/>
            </p:cNvSpPr>
            <p:nvPr/>
          </p:nvSpPr>
          <p:spPr bwMode="auto">
            <a:xfrm>
              <a:off x="2259" y="1557"/>
              <a:ext cx="256" cy="288"/>
            </a:xfrm>
            <a:prstGeom prst="rect">
              <a:avLst/>
            </a:prstGeom>
            <a:noFill/>
            <a:ln w="9525">
              <a:noFill/>
              <a:miter lim="800000"/>
              <a:headEnd/>
              <a:tailEnd/>
            </a:ln>
            <a:effectLst/>
          </p:spPr>
          <p:txBody>
            <a:bodyPr wrap="none">
              <a:spAutoFit/>
            </a:bodyPr>
            <a:lstStyle/>
            <a:p>
              <a:r>
                <a:rPr lang="en-US">
                  <a:latin typeface="Arial Narrow" pitchFamily="34" charset="0"/>
                </a:rPr>
                <a:t>Bi</a:t>
              </a:r>
            </a:p>
          </p:txBody>
        </p:sp>
        <p:sp>
          <p:nvSpPr>
            <p:cNvPr id="3468" name="Text Box 396">
              <a:hlinkClick r:id="rId51"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83</a:t>
              </a:r>
            </a:p>
          </p:txBody>
        </p:sp>
      </p:grpSp>
      <p:grpSp>
        <p:nvGrpSpPr>
          <p:cNvPr id="3441" name="Group 369"/>
          <p:cNvGrpSpPr>
            <a:grpSpLocks/>
          </p:cNvGrpSpPr>
          <p:nvPr/>
        </p:nvGrpSpPr>
        <p:grpSpPr bwMode="auto">
          <a:xfrm>
            <a:off x="7207250" y="2952750"/>
            <a:ext cx="517525" cy="584200"/>
            <a:chOff x="2242" y="1480"/>
            <a:chExt cx="326" cy="368"/>
          </a:xfrm>
        </p:grpSpPr>
        <p:sp>
          <p:nvSpPr>
            <p:cNvPr id="3442" name="Rectangle 370">
              <a:hlinkClick r:id="rId52" action="ppaction://hlinksldjump" tooltip="Antimony"/>
            </p:cNvPr>
            <p:cNvSpPr>
              <a:spLocks noChangeArrowheads="1"/>
            </p:cNvSpPr>
            <p:nvPr/>
          </p:nvSpPr>
          <p:spPr bwMode="auto">
            <a:xfrm>
              <a:off x="2282" y="1500"/>
              <a:ext cx="258" cy="348"/>
            </a:xfrm>
            <a:prstGeom prst="rect">
              <a:avLst/>
            </a:prstGeom>
            <a:gradFill rotWithShape="1">
              <a:gsLst>
                <a:gs pos="0">
                  <a:srgbClr val="FFCCCC"/>
                </a:gs>
                <a:gs pos="100000">
                  <a:srgbClr val="FF9966"/>
                </a:gs>
              </a:gsLst>
              <a:path path="shape">
                <a:fillToRect l="50000" t="50000" r="50000" b="50000"/>
              </a:path>
            </a:gradFill>
            <a:ln w="9525">
              <a:solidFill>
                <a:srgbClr val="FF9933"/>
              </a:solidFill>
              <a:miter lim="800000"/>
              <a:headEnd/>
              <a:tailEnd/>
            </a:ln>
            <a:effectLst/>
          </p:spPr>
          <p:txBody>
            <a:bodyPr wrap="none" anchor="ctr"/>
            <a:lstStyle/>
            <a:p>
              <a:endParaRPr lang="en-IE"/>
            </a:p>
          </p:txBody>
        </p:sp>
        <p:sp>
          <p:nvSpPr>
            <p:cNvPr id="3443" name="Text Box 371">
              <a:hlinkClick r:id="rId52" action="ppaction://hlinksldjump" tooltip="Antimony"/>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Sb</a:t>
              </a:r>
            </a:p>
          </p:txBody>
        </p:sp>
        <p:sp>
          <p:nvSpPr>
            <p:cNvPr id="3444" name="Text Box 372">
              <a:hlinkClick r:id="rId51"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51</a:t>
              </a:r>
            </a:p>
          </p:txBody>
        </p:sp>
      </p:grpSp>
      <p:grpSp>
        <p:nvGrpSpPr>
          <p:cNvPr id="3417" name="Group 345"/>
          <p:cNvGrpSpPr>
            <a:grpSpLocks/>
          </p:cNvGrpSpPr>
          <p:nvPr/>
        </p:nvGrpSpPr>
        <p:grpSpPr bwMode="auto">
          <a:xfrm>
            <a:off x="7205663" y="2335213"/>
            <a:ext cx="503237" cy="584200"/>
            <a:chOff x="2242" y="1480"/>
            <a:chExt cx="317" cy="368"/>
          </a:xfrm>
        </p:grpSpPr>
        <p:sp>
          <p:nvSpPr>
            <p:cNvPr id="3418" name="Rectangle 346">
              <a:hlinkClick r:id="rId53" action="ppaction://hlinksldjump" tooltip="Astatine"/>
            </p:cNvPr>
            <p:cNvSpPr>
              <a:spLocks noChangeArrowheads="1"/>
            </p:cNvSpPr>
            <p:nvPr/>
          </p:nvSpPr>
          <p:spPr bwMode="auto">
            <a:xfrm>
              <a:off x="2282" y="1500"/>
              <a:ext cx="258" cy="348"/>
            </a:xfrm>
            <a:prstGeom prst="rect">
              <a:avLst/>
            </a:prstGeom>
            <a:gradFill rotWithShape="1">
              <a:gsLst>
                <a:gs pos="0">
                  <a:srgbClr val="FFCCCC"/>
                </a:gs>
                <a:gs pos="100000">
                  <a:srgbClr val="FF9966"/>
                </a:gs>
              </a:gsLst>
              <a:path path="shape">
                <a:fillToRect l="50000" t="50000" r="50000" b="50000"/>
              </a:path>
            </a:gradFill>
            <a:ln w="9525">
              <a:solidFill>
                <a:srgbClr val="FF9933"/>
              </a:solidFill>
              <a:miter lim="800000"/>
              <a:headEnd/>
              <a:tailEnd/>
            </a:ln>
            <a:effectLst/>
          </p:spPr>
          <p:txBody>
            <a:bodyPr wrap="none" anchor="ctr"/>
            <a:lstStyle/>
            <a:p>
              <a:endParaRPr lang="en-IE"/>
            </a:p>
          </p:txBody>
        </p:sp>
        <p:sp>
          <p:nvSpPr>
            <p:cNvPr id="3419" name="Text Box 347">
              <a:hlinkClick r:id="rId53" action="ppaction://hlinksldjump" tooltip="Astatine"/>
            </p:cNvPr>
            <p:cNvSpPr txBox="1">
              <a:spLocks noChangeArrowheads="1"/>
            </p:cNvSpPr>
            <p:nvPr/>
          </p:nvSpPr>
          <p:spPr bwMode="auto">
            <a:xfrm>
              <a:off x="2259" y="1557"/>
              <a:ext cx="300" cy="288"/>
            </a:xfrm>
            <a:prstGeom prst="rect">
              <a:avLst/>
            </a:prstGeom>
            <a:noFill/>
            <a:ln w="9525">
              <a:noFill/>
              <a:miter lim="800000"/>
              <a:headEnd/>
              <a:tailEnd/>
            </a:ln>
            <a:effectLst/>
          </p:spPr>
          <p:txBody>
            <a:bodyPr wrap="none">
              <a:spAutoFit/>
            </a:bodyPr>
            <a:lstStyle/>
            <a:p>
              <a:r>
                <a:rPr lang="en-US">
                  <a:latin typeface="Arial Narrow" pitchFamily="34" charset="0"/>
                </a:rPr>
                <a:t>As</a:t>
              </a:r>
            </a:p>
          </p:txBody>
        </p:sp>
        <p:sp>
          <p:nvSpPr>
            <p:cNvPr id="3420" name="Text Box 348"/>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33</a:t>
              </a:r>
            </a:p>
          </p:txBody>
        </p:sp>
      </p:grpSp>
      <p:grpSp>
        <p:nvGrpSpPr>
          <p:cNvPr id="3369" name="Group 297"/>
          <p:cNvGrpSpPr>
            <a:grpSpLocks/>
          </p:cNvGrpSpPr>
          <p:nvPr/>
        </p:nvGrpSpPr>
        <p:grpSpPr bwMode="auto">
          <a:xfrm>
            <a:off x="7210425" y="1106488"/>
            <a:ext cx="473075" cy="584200"/>
            <a:chOff x="2242" y="1480"/>
            <a:chExt cx="298" cy="368"/>
          </a:xfrm>
        </p:grpSpPr>
        <p:sp>
          <p:nvSpPr>
            <p:cNvPr id="3370" name="Rectangle 298">
              <a:hlinkClick r:id="rId54" action="ppaction://hlinksldjump" tooltip="Nitrogen"/>
            </p:cNvPr>
            <p:cNvSpPr>
              <a:spLocks noChangeArrowheads="1"/>
            </p:cNvSpPr>
            <p:nvPr/>
          </p:nvSpPr>
          <p:spPr bwMode="auto">
            <a:xfrm>
              <a:off x="2282" y="1500"/>
              <a:ext cx="258" cy="348"/>
            </a:xfrm>
            <a:prstGeom prst="rect">
              <a:avLst/>
            </a:prstGeom>
            <a:gradFill rotWithShape="1">
              <a:gsLst>
                <a:gs pos="0">
                  <a:srgbClr val="FFCCCC"/>
                </a:gs>
                <a:gs pos="100000">
                  <a:srgbClr val="FF9966"/>
                </a:gs>
              </a:gsLst>
              <a:path path="shape">
                <a:fillToRect l="50000" t="50000" r="50000" b="50000"/>
              </a:path>
            </a:gradFill>
            <a:ln w="9525">
              <a:solidFill>
                <a:srgbClr val="FF9933"/>
              </a:solidFill>
              <a:miter lim="800000"/>
              <a:headEnd/>
              <a:tailEnd/>
            </a:ln>
            <a:effectLst/>
          </p:spPr>
          <p:txBody>
            <a:bodyPr wrap="none" anchor="ctr"/>
            <a:lstStyle/>
            <a:p>
              <a:endParaRPr lang="en-IE"/>
            </a:p>
          </p:txBody>
        </p:sp>
        <p:sp>
          <p:nvSpPr>
            <p:cNvPr id="3371" name="Text Box 299">
              <a:hlinkClick r:id="rId54" action="ppaction://hlinksldjump" tooltip="Nitrogen"/>
            </p:cNvPr>
            <p:cNvSpPr txBox="1">
              <a:spLocks noChangeArrowheads="1"/>
            </p:cNvSpPr>
            <p:nvPr/>
          </p:nvSpPr>
          <p:spPr bwMode="auto">
            <a:xfrm>
              <a:off x="2259" y="1557"/>
              <a:ext cx="230" cy="288"/>
            </a:xfrm>
            <a:prstGeom prst="rect">
              <a:avLst/>
            </a:prstGeom>
            <a:noFill/>
            <a:ln w="9525">
              <a:noFill/>
              <a:miter lim="800000"/>
              <a:headEnd/>
              <a:tailEnd/>
            </a:ln>
            <a:effectLst/>
          </p:spPr>
          <p:txBody>
            <a:bodyPr wrap="none">
              <a:spAutoFit/>
            </a:bodyPr>
            <a:lstStyle/>
            <a:p>
              <a:r>
                <a:rPr lang="en-US">
                  <a:latin typeface="Arial Narrow" pitchFamily="34" charset="0"/>
                </a:rPr>
                <a:t>N</a:t>
              </a:r>
            </a:p>
          </p:txBody>
        </p:sp>
        <p:sp>
          <p:nvSpPr>
            <p:cNvPr id="3372" name="Text Box 300">
              <a:hlinkClick r:id="rId55" action="ppaction://hlinksldjump"/>
            </p:cNvPr>
            <p:cNvSpPr txBox="1">
              <a:spLocks noChangeArrowheads="1"/>
            </p:cNvSpPr>
            <p:nvPr/>
          </p:nvSpPr>
          <p:spPr bwMode="auto">
            <a:xfrm>
              <a:off x="2242" y="1480"/>
              <a:ext cx="152" cy="154"/>
            </a:xfrm>
            <a:prstGeom prst="rect">
              <a:avLst/>
            </a:prstGeom>
            <a:noFill/>
            <a:ln w="9525">
              <a:noFill/>
              <a:miter lim="800000"/>
              <a:headEnd/>
              <a:tailEnd/>
            </a:ln>
            <a:effectLst/>
          </p:spPr>
          <p:txBody>
            <a:bodyPr wrap="none">
              <a:spAutoFit/>
            </a:bodyPr>
            <a:lstStyle/>
            <a:p>
              <a:r>
                <a:rPr lang="en-US" sz="1000">
                  <a:latin typeface="Arial Narrow" pitchFamily="34" charset="0"/>
                </a:rPr>
                <a:t>7</a:t>
              </a:r>
            </a:p>
          </p:txBody>
        </p:sp>
      </p:grpSp>
      <p:grpSp>
        <p:nvGrpSpPr>
          <p:cNvPr id="3469" name="Group 397"/>
          <p:cNvGrpSpPr>
            <a:grpSpLocks/>
          </p:cNvGrpSpPr>
          <p:nvPr/>
        </p:nvGrpSpPr>
        <p:grpSpPr bwMode="auto">
          <a:xfrm>
            <a:off x="6740525" y="3575050"/>
            <a:ext cx="517525" cy="584200"/>
            <a:chOff x="2242" y="1480"/>
            <a:chExt cx="326" cy="368"/>
          </a:xfrm>
        </p:grpSpPr>
        <p:sp>
          <p:nvSpPr>
            <p:cNvPr id="3470" name="Rectangle 398">
              <a:hlinkClick r:id="rId56" action="ppaction://hlinksldjump" tooltip="Lead"/>
            </p:cNvPr>
            <p:cNvSpPr>
              <a:spLocks noChangeArrowheads="1"/>
            </p:cNvSpPr>
            <p:nvPr/>
          </p:nvSpPr>
          <p:spPr bwMode="auto">
            <a:xfrm>
              <a:off x="2282" y="1500"/>
              <a:ext cx="258" cy="348"/>
            </a:xfrm>
            <a:prstGeom prst="rect">
              <a:avLst/>
            </a:prstGeom>
            <a:gradFill rotWithShape="1">
              <a:gsLst>
                <a:gs pos="0">
                  <a:srgbClr val="FFFFCC"/>
                </a:gs>
                <a:gs pos="100000">
                  <a:srgbClr val="CCFF33"/>
                </a:gs>
              </a:gsLst>
              <a:path path="shape">
                <a:fillToRect l="50000" t="50000" r="50000" b="50000"/>
              </a:path>
            </a:gradFill>
            <a:ln w="9525">
              <a:solidFill>
                <a:srgbClr val="CCFF33"/>
              </a:solidFill>
              <a:miter lim="800000"/>
              <a:headEnd/>
              <a:tailEnd/>
            </a:ln>
            <a:effectLst/>
          </p:spPr>
          <p:txBody>
            <a:bodyPr wrap="none" anchor="ctr"/>
            <a:lstStyle/>
            <a:p>
              <a:endParaRPr lang="en-IE"/>
            </a:p>
          </p:txBody>
        </p:sp>
        <p:sp>
          <p:nvSpPr>
            <p:cNvPr id="3471" name="Text Box 399">
              <a:hlinkClick r:id="rId56" action="ppaction://hlinksldjump" tooltip="Lead"/>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Pb</a:t>
              </a:r>
            </a:p>
          </p:txBody>
        </p:sp>
        <p:sp>
          <p:nvSpPr>
            <p:cNvPr id="3472" name="Text Box 400">
              <a:hlinkClick r:id="rId56" action="ppaction://hlinksldjump" tooltip="Lead"/>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82</a:t>
              </a:r>
            </a:p>
          </p:txBody>
        </p:sp>
      </p:grpSp>
      <p:grpSp>
        <p:nvGrpSpPr>
          <p:cNvPr id="3256" name="Group 184"/>
          <p:cNvGrpSpPr>
            <a:grpSpLocks/>
          </p:cNvGrpSpPr>
          <p:nvPr/>
        </p:nvGrpSpPr>
        <p:grpSpPr bwMode="auto">
          <a:xfrm>
            <a:off x="3090863" y="2955925"/>
            <a:ext cx="488950" cy="584200"/>
            <a:chOff x="2242" y="1480"/>
            <a:chExt cx="308" cy="368"/>
          </a:xfrm>
        </p:grpSpPr>
        <p:sp>
          <p:nvSpPr>
            <p:cNvPr id="3257" name="Rectangle 185">
              <a:hlinkClick r:id="rId57" action="ppaction://hlinksldjump" tooltip="Technit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58" name="Text Box 186">
              <a:hlinkClick r:id="rId57" action="ppaction://hlinksldjump" tooltip="Technitium"/>
            </p:cNvPr>
            <p:cNvSpPr txBox="1">
              <a:spLocks noChangeArrowheads="1"/>
            </p:cNvSpPr>
            <p:nvPr/>
          </p:nvSpPr>
          <p:spPr bwMode="auto">
            <a:xfrm>
              <a:off x="2259" y="1557"/>
              <a:ext cx="291" cy="288"/>
            </a:xfrm>
            <a:prstGeom prst="rect">
              <a:avLst/>
            </a:prstGeom>
            <a:noFill/>
            <a:ln w="9525">
              <a:noFill/>
              <a:miter lim="800000"/>
              <a:headEnd/>
              <a:tailEnd/>
            </a:ln>
            <a:effectLst/>
          </p:spPr>
          <p:txBody>
            <a:bodyPr wrap="none">
              <a:spAutoFit/>
            </a:bodyPr>
            <a:lstStyle/>
            <a:p>
              <a:r>
                <a:rPr lang="en-US">
                  <a:latin typeface="Arial Narrow" pitchFamily="34" charset="0"/>
                </a:rPr>
                <a:t>Tc</a:t>
              </a:r>
            </a:p>
          </p:txBody>
        </p:sp>
        <p:sp>
          <p:nvSpPr>
            <p:cNvPr id="3259" name="Text Box 187"/>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43</a:t>
              </a:r>
            </a:p>
          </p:txBody>
        </p:sp>
      </p:grpSp>
      <p:grpSp>
        <p:nvGrpSpPr>
          <p:cNvPr id="3841" name="Group 769"/>
          <p:cNvGrpSpPr>
            <a:grpSpLocks/>
          </p:cNvGrpSpPr>
          <p:nvPr/>
        </p:nvGrpSpPr>
        <p:grpSpPr bwMode="auto">
          <a:xfrm>
            <a:off x="2151063" y="3570288"/>
            <a:ext cx="503237" cy="584200"/>
            <a:chOff x="1355" y="2249"/>
            <a:chExt cx="317" cy="368"/>
          </a:xfrm>
        </p:grpSpPr>
        <p:sp>
          <p:nvSpPr>
            <p:cNvPr id="3305" name="Rectangle 233">
              <a:hlinkClick r:id="rId58" action="ppaction://hlinksldjump" tooltip="Tantalum"/>
            </p:cNvPr>
            <p:cNvSpPr>
              <a:spLocks noChangeArrowheads="1"/>
            </p:cNvSpPr>
            <p:nvPr/>
          </p:nvSpPr>
          <p:spPr bwMode="auto">
            <a:xfrm>
              <a:off x="1395" y="2269"/>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306" name="Text Box 234">
              <a:hlinkClick r:id="rId58" action="ppaction://hlinksldjump" tooltip="Tantalum"/>
            </p:cNvPr>
            <p:cNvSpPr txBox="1">
              <a:spLocks noChangeArrowheads="1"/>
            </p:cNvSpPr>
            <p:nvPr/>
          </p:nvSpPr>
          <p:spPr bwMode="auto">
            <a:xfrm>
              <a:off x="1372" y="2326"/>
              <a:ext cx="300" cy="288"/>
            </a:xfrm>
            <a:prstGeom prst="rect">
              <a:avLst/>
            </a:prstGeom>
            <a:noFill/>
            <a:ln w="9525">
              <a:noFill/>
              <a:miter lim="800000"/>
              <a:headEnd/>
              <a:tailEnd/>
            </a:ln>
            <a:effectLst/>
          </p:spPr>
          <p:txBody>
            <a:bodyPr wrap="none">
              <a:spAutoFit/>
            </a:bodyPr>
            <a:lstStyle/>
            <a:p>
              <a:r>
                <a:rPr lang="en-US">
                  <a:latin typeface="Arial Narrow" pitchFamily="34" charset="0"/>
                </a:rPr>
                <a:t>Ta</a:t>
              </a:r>
            </a:p>
          </p:txBody>
        </p:sp>
        <p:sp>
          <p:nvSpPr>
            <p:cNvPr id="3307" name="Text Box 235"/>
            <p:cNvSpPr txBox="1">
              <a:spLocks noChangeArrowheads="1"/>
            </p:cNvSpPr>
            <p:nvPr/>
          </p:nvSpPr>
          <p:spPr bwMode="auto">
            <a:xfrm>
              <a:off x="1355" y="2249"/>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73</a:t>
              </a:r>
            </a:p>
          </p:txBody>
        </p:sp>
      </p:grpSp>
      <p:grpSp>
        <p:nvGrpSpPr>
          <p:cNvPr id="3292" name="Group 220"/>
          <p:cNvGrpSpPr>
            <a:grpSpLocks/>
          </p:cNvGrpSpPr>
          <p:nvPr/>
        </p:nvGrpSpPr>
        <p:grpSpPr bwMode="auto">
          <a:xfrm>
            <a:off x="5430838" y="3575050"/>
            <a:ext cx="531812" cy="584200"/>
            <a:chOff x="2242" y="1480"/>
            <a:chExt cx="335" cy="368"/>
          </a:xfrm>
        </p:grpSpPr>
        <p:sp>
          <p:nvSpPr>
            <p:cNvPr id="3293" name="Rectangle 221">
              <a:hlinkClick r:id="rId59" action="ppaction://hlinksldjump" tooltip="Mercury"/>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94" name="Text Box 222">
              <a:hlinkClick r:id="rId59" action="ppaction://hlinksldjump" tooltip="Mercury"/>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Hg</a:t>
              </a:r>
            </a:p>
          </p:txBody>
        </p:sp>
        <p:sp>
          <p:nvSpPr>
            <p:cNvPr id="3295" name="Text Box 223"/>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80</a:t>
              </a:r>
            </a:p>
          </p:txBody>
        </p:sp>
      </p:grpSp>
      <p:grpSp>
        <p:nvGrpSpPr>
          <p:cNvPr id="3320" name="Group 248"/>
          <p:cNvGrpSpPr>
            <a:grpSpLocks/>
          </p:cNvGrpSpPr>
          <p:nvPr/>
        </p:nvGrpSpPr>
        <p:grpSpPr bwMode="auto">
          <a:xfrm>
            <a:off x="4024313" y="4189413"/>
            <a:ext cx="488950" cy="584200"/>
            <a:chOff x="2242" y="1480"/>
            <a:chExt cx="308" cy="368"/>
          </a:xfrm>
        </p:grpSpPr>
        <p:sp>
          <p:nvSpPr>
            <p:cNvPr id="3321" name="Rectangle 249">
              <a:hlinkClick r:id="rId60" action="ppaction://hlinksldjump" tooltip="Meitner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322" name="Text Box 250">
              <a:hlinkClick r:id="rId60" action="ppaction://hlinksldjump" tooltip="Meitnerium"/>
            </p:cNvPr>
            <p:cNvSpPr txBox="1">
              <a:spLocks noChangeArrowheads="1"/>
            </p:cNvSpPr>
            <p:nvPr/>
          </p:nvSpPr>
          <p:spPr bwMode="auto">
            <a:xfrm>
              <a:off x="2259" y="1557"/>
              <a:ext cx="291" cy="288"/>
            </a:xfrm>
            <a:prstGeom prst="rect">
              <a:avLst/>
            </a:prstGeom>
            <a:noFill/>
            <a:ln w="9525">
              <a:noFill/>
              <a:miter lim="800000"/>
              <a:headEnd/>
              <a:tailEnd/>
            </a:ln>
            <a:effectLst/>
          </p:spPr>
          <p:txBody>
            <a:bodyPr wrap="none">
              <a:spAutoFit/>
            </a:bodyPr>
            <a:lstStyle/>
            <a:p>
              <a:r>
                <a:rPr lang="en-US">
                  <a:latin typeface="Arial Narrow" pitchFamily="34" charset="0"/>
                </a:rPr>
                <a:t>Mt</a:t>
              </a:r>
            </a:p>
          </p:txBody>
        </p:sp>
        <p:sp>
          <p:nvSpPr>
            <p:cNvPr id="3323" name="Text Box 251">
              <a:hlinkClick r:id="rId60" action="ppaction://hlinksldjump"/>
            </p:cNvPr>
            <p:cNvSpPr txBox="1">
              <a:spLocks noChangeArrowheads="1"/>
            </p:cNvSpPr>
            <p:nvPr/>
          </p:nvSpPr>
          <p:spPr bwMode="auto">
            <a:xfrm>
              <a:off x="2242" y="1480"/>
              <a:ext cx="224" cy="154"/>
            </a:xfrm>
            <a:prstGeom prst="rect">
              <a:avLst/>
            </a:prstGeom>
            <a:noFill/>
            <a:ln w="9525">
              <a:noFill/>
              <a:miter lim="800000"/>
              <a:headEnd/>
              <a:tailEnd/>
            </a:ln>
            <a:effectLst/>
          </p:spPr>
          <p:txBody>
            <a:bodyPr wrap="none">
              <a:spAutoFit/>
            </a:bodyPr>
            <a:lstStyle/>
            <a:p>
              <a:r>
                <a:rPr lang="en-US" sz="1000">
                  <a:latin typeface="Arial Narrow" pitchFamily="34" charset="0"/>
                </a:rPr>
                <a:t>109</a:t>
              </a:r>
            </a:p>
          </p:txBody>
        </p:sp>
      </p:grpSp>
      <p:grpSp>
        <p:nvGrpSpPr>
          <p:cNvPr id="3316" name="Group 244"/>
          <p:cNvGrpSpPr>
            <a:grpSpLocks/>
          </p:cNvGrpSpPr>
          <p:nvPr/>
        </p:nvGrpSpPr>
        <p:grpSpPr bwMode="auto">
          <a:xfrm>
            <a:off x="3556000" y="4187825"/>
            <a:ext cx="517525" cy="584200"/>
            <a:chOff x="2242" y="1480"/>
            <a:chExt cx="326" cy="368"/>
          </a:xfrm>
        </p:grpSpPr>
        <p:sp>
          <p:nvSpPr>
            <p:cNvPr id="3317" name="Rectangle 245">
              <a:hlinkClick r:id="rId37" action="ppaction://hlinksldjump" tooltip="Hass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318" name="Text Box 246">
              <a:hlinkClick r:id="rId37" action="ppaction://hlinksldjump" tooltip="Hass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Hs</a:t>
              </a:r>
            </a:p>
          </p:txBody>
        </p:sp>
        <p:sp>
          <p:nvSpPr>
            <p:cNvPr id="3319" name="Text Box 247">
              <a:hlinkClick r:id="rId37" action="ppaction://hlinksldjump"/>
            </p:cNvPr>
            <p:cNvSpPr txBox="1">
              <a:spLocks noChangeArrowheads="1"/>
            </p:cNvSpPr>
            <p:nvPr/>
          </p:nvSpPr>
          <p:spPr bwMode="auto">
            <a:xfrm>
              <a:off x="2242" y="1480"/>
              <a:ext cx="224" cy="154"/>
            </a:xfrm>
            <a:prstGeom prst="rect">
              <a:avLst/>
            </a:prstGeom>
            <a:noFill/>
            <a:ln w="9525">
              <a:noFill/>
              <a:miter lim="800000"/>
              <a:headEnd/>
              <a:tailEnd/>
            </a:ln>
            <a:effectLst/>
          </p:spPr>
          <p:txBody>
            <a:bodyPr wrap="none">
              <a:spAutoFit/>
            </a:bodyPr>
            <a:lstStyle/>
            <a:p>
              <a:r>
                <a:rPr lang="en-US" sz="1000">
                  <a:latin typeface="Arial Narrow" pitchFamily="34" charset="0"/>
                </a:rPr>
                <a:t>108</a:t>
              </a:r>
            </a:p>
          </p:txBody>
        </p:sp>
      </p:grpSp>
      <p:grpSp>
        <p:nvGrpSpPr>
          <p:cNvPr id="3336" name="Group 264"/>
          <p:cNvGrpSpPr>
            <a:grpSpLocks/>
          </p:cNvGrpSpPr>
          <p:nvPr/>
        </p:nvGrpSpPr>
        <p:grpSpPr bwMode="auto">
          <a:xfrm>
            <a:off x="3089275" y="4189413"/>
            <a:ext cx="517525" cy="584200"/>
            <a:chOff x="2242" y="1480"/>
            <a:chExt cx="326" cy="368"/>
          </a:xfrm>
        </p:grpSpPr>
        <p:sp>
          <p:nvSpPr>
            <p:cNvPr id="3337" name="Rectangle 265">
              <a:hlinkClick r:id="rId61" action="ppaction://hlinksldjump" tooltip="Bohr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338" name="Text Box 266">
              <a:hlinkClick r:id="rId61" action="ppaction://hlinksldjump" tooltip="Bohr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Bh</a:t>
              </a:r>
            </a:p>
          </p:txBody>
        </p:sp>
        <p:sp>
          <p:nvSpPr>
            <p:cNvPr id="3339" name="Text Box 267"/>
            <p:cNvSpPr txBox="1">
              <a:spLocks noChangeArrowheads="1"/>
            </p:cNvSpPr>
            <p:nvPr/>
          </p:nvSpPr>
          <p:spPr bwMode="auto">
            <a:xfrm>
              <a:off x="2242" y="1480"/>
              <a:ext cx="224" cy="154"/>
            </a:xfrm>
            <a:prstGeom prst="rect">
              <a:avLst/>
            </a:prstGeom>
            <a:noFill/>
            <a:ln w="9525">
              <a:noFill/>
              <a:miter lim="800000"/>
              <a:headEnd/>
              <a:tailEnd/>
            </a:ln>
            <a:effectLst/>
          </p:spPr>
          <p:txBody>
            <a:bodyPr wrap="none">
              <a:spAutoFit/>
            </a:bodyPr>
            <a:lstStyle/>
            <a:p>
              <a:r>
                <a:rPr lang="en-US" sz="1000">
                  <a:latin typeface="Arial Narrow" pitchFamily="34" charset="0"/>
                </a:rPr>
                <a:t>107</a:t>
              </a:r>
            </a:p>
          </p:txBody>
        </p:sp>
      </p:grpSp>
      <p:grpSp>
        <p:nvGrpSpPr>
          <p:cNvPr id="3340" name="Group 268"/>
          <p:cNvGrpSpPr>
            <a:grpSpLocks/>
          </p:cNvGrpSpPr>
          <p:nvPr/>
        </p:nvGrpSpPr>
        <p:grpSpPr bwMode="auto">
          <a:xfrm>
            <a:off x="2627313" y="4189413"/>
            <a:ext cx="517525" cy="584200"/>
            <a:chOff x="2242" y="1480"/>
            <a:chExt cx="326" cy="368"/>
          </a:xfrm>
        </p:grpSpPr>
        <p:sp>
          <p:nvSpPr>
            <p:cNvPr id="3341" name="Rectangle 269">
              <a:hlinkClick r:id="rId62" action="ppaction://hlinksldjump" tooltip="Seaborg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342" name="Text Box 270">
              <a:hlinkClick r:id="rId62" action="ppaction://hlinksldjump" tooltip="Seaborg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Sg</a:t>
              </a:r>
            </a:p>
          </p:txBody>
        </p:sp>
        <p:sp>
          <p:nvSpPr>
            <p:cNvPr id="3343" name="Text Box 271"/>
            <p:cNvSpPr txBox="1">
              <a:spLocks noChangeArrowheads="1"/>
            </p:cNvSpPr>
            <p:nvPr/>
          </p:nvSpPr>
          <p:spPr bwMode="auto">
            <a:xfrm>
              <a:off x="2242" y="1480"/>
              <a:ext cx="224" cy="154"/>
            </a:xfrm>
            <a:prstGeom prst="rect">
              <a:avLst/>
            </a:prstGeom>
            <a:noFill/>
            <a:ln w="9525">
              <a:noFill/>
              <a:miter lim="800000"/>
              <a:headEnd/>
              <a:tailEnd/>
            </a:ln>
            <a:effectLst/>
          </p:spPr>
          <p:txBody>
            <a:bodyPr wrap="none">
              <a:spAutoFit/>
            </a:bodyPr>
            <a:lstStyle/>
            <a:p>
              <a:r>
                <a:rPr lang="en-US" sz="1000">
                  <a:latin typeface="Arial Narrow" pitchFamily="34" charset="0"/>
                </a:rPr>
                <a:t>106</a:t>
              </a:r>
            </a:p>
          </p:txBody>
        </p:sp>
      </p:grpSp>
      <p:grpSp>
        <p:nvGrpSpPr>
          <p:cNvPr id="3344" name="Group 272"/>
          <p:cNvGrpSpPr>
            <a:grpSpLocks/>
          </p:cNvGrpSpPr>
          <p:nvPr/>
        </p:nvGrpSpPr>
        <p:grpSpPr bwMode="auto">
          <a:xfrm>
            <a:off x="2152650" y="4187825"/>
            <a:ext cx="531813" cy="584200"/>
            <a:chOff x="2242" y="1480"/>
            <a:chExt cx="335" cy="368"/>
          </a:xfrm>
        </p:grpSpPr>
        <p:sp>
          <p:nvSpPr>
            <p:cNvPr id="3345" name="Rectangle 273">
              <a:hlinkClick r:id="rId51" action="ppaction://hlinksldjump" tooltip="Dubn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346" name="Text Box 274">
              <a:hlinkClick r:id="rId51" action="ppaction://hlinksldjump" tooltip="Dubn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Db</a:t>
              </a:r>
            </a:p>
          </p:txBody>
        </p:sp>
        <p:sp>
          <p:nvSpPr>
            <p:cNvPr id="3347" name="Text Box 275">
              <a:hlinkClick r:id="rId51" action="ppaction://hlinksldjump"/>
            </p:cNvPr>
            <p:cNvSpPr txBox="1">
              <a:spLocks noChangeArrowheads="1"/>
            </p:cNvSpPr>
            <p:nvPr/>
          </p:nvSpPr>
          <p:spPr bwMode="auto">
            <a:xfrm>
              <a:off x="2242" y="1480"/>
              <a:ext cx="224" cy="154"/>
            </a:xfrm>
            <a:prstGeom prst="rect">
              <a:avLst/>
            </a:prstGeom>
            <a:noFill/>
            <a:ln w="9525">
              <a:noFill/>
              <a:miter lim="800000"/>
              <a:headEnd/>
              <a:tailEnd/>
            </a:ln>
            <a:effectLst/>
          </p:spPr>
          <p:txBody>
            <a:bodyPr wrap="none">
              <a:spAutoFit/>
            </a:bodyPr>
            <a:lstStyle/>
            <a:p>
              <a:r>
                <a:rPr lang="en-US" sz="1000">
                  <a:latin typeface="Arial Narrow" pitchFamily="34" charset="0"/>
                </a:rPr>
                <a:t>105</a:t>
              </a:r>
            </a:p>
          </p:txBody>
        </p:sp>
      </p:grpSp>
      <p:grpSp>
        <p:nvGrpSpPr>
          <p:cNvPr id="3348" name="Group 276"/>
          <p:cNvGrpSpPr>
            <a:grpSpLocks/>
          </p:cNvGrpSpPr>
          <p:nvPr/>
        </p:nvGrpSpPr>
        <p:grpSpPr bwMode="auto">
          <a:xfrm>
            <a:off x="1684338" y="4189413"/>
            <a:ext cx="473075" cy="584200"/>
            <a:chOff x="2242" y="1480"/>
            <a:chExt cx="298" cy="368"/>
          </a:xfrm>
        </p:grpSpPr>
        <p:sp>
          <p:nvSpPr>
            <p:cNvPr id="3349" name="Rectangle 277">
              <a:hlinkClick r:id="rId63" action="ppaction://hlinksldjump" tooltip="Rutherford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350" name="Text Box 278">
              <a:hlinkClick r:id="rId63" action="ppaction://hlinksldjump" tooltip="Rutherfordium"/>
            </p:cNvPr>
            <p:cNvSpPr txBox="1">
              <a:spLocks noChangeArrowheads="1"/>
            </p:cNvSpPr>
            <p:nvPr/>
          </p:nvSpPr>
          <p:spPr bwMode="auto">
            <a:xfrm>
              <a:off x="2259" y="1557"/>
              <a:ext cx="274" cy="288"/>
            </a:xfrm>
            <a:prstGeom prst="rect">
              <a:avLst/>
            </a:prstGeom>
            <a:noFill/>
            <a:ln w="9525">
              <a:noFill/>
              <a:miter lim="800000"/>
              <a:headEnd/>
              <a:tailEnd/>
            </a:ln>
            <a:effectLst/>
          </p:spPr>
          <p:txBody>
            <a:bodyPr wrap="none">
              <a:spAutoFit/>
            </a:bodyPr>
            <a:lstStyle/>
            <a:p>
              <a:r>
                <a:rPr lang="en-US">
                  <a:latin typeface="Arial Narrow" pitchFamily="34" charset="0"/>
                </a:rPr>
                <a:t>Rf</a:t>
              </a:r>
            </a:p>
          </p:txBody>
        </p:sp>
        <p:sp>
          <p:nvSpPr>
            <p:cNvPr id="3351" name="Text Box 279"/>
            <p:cNvSpPr txBox="1">
              <a:spLocks noChangeArrowheads="1"/>
            </p:cNvSpPr>
            <p:nvPr/>
          </p:nvSpPr>
          <p:spPr bwMode="auto">
            <a:xfrm>
              <a:off x="2242" y="1480"/>
              <a:ext cx="224" cy="154"/>
            </a:xfrm>
            <a:prstGeom prst="rect">
              <a:avLst/>
            </a:prstGeom>
            <a:noFill/>
            <a:ln w="9525">
              <a:noFill/>
              <a:miter lim="800000"/>
              <a:headEnd/>
              <a:tailEnd/>
            </a:ln>
            <a:effectLst/>
          </p:spPr>
          <p:txBody>
            <a:bodyPr wrap="none">
              <a:spAutoFit/>
            </a:bodyPr>
            <a:lstStyle/>
            <a:p>
              <a:r>
                <a:rPr lang="en-US" sz="1000">
                  <a:latin typeface="Arial Narrow" pitchFamily="34" charset="0"/>
                </a:rPr>
                <a:t>104</a:t>
              </a:r>
            </a:p>
          </p:txBody>
        </p:sp>
      </p:grpSp>
      <p:grpSp>
        <p:nvGrpSpPr>
          <p:cNvPr id="3352" name="Group 280"/>
          <p:cNvGrpSpPr>
            <a:grpSpLocks/>
          </p:cNvGrpSpPr>
          <p:nvPr/>
        </p:nvGrpSpPr>
        <p:grpSpPr bwMode="auto">
          <a:xfrm>
            <a:off x="1216025" y="4189413"/>
            <a:ext cx="503238" cy="584200"/>
            <a:chOff x="2242" y="1480"/>
            <a:chExt cx="317" cy="368"/>
          </a:xfrm>
        </p:grpSpPr>
        <p:sp>
          <p:nvSpPr>
            <p:cNvPr id="3353" name="Rectangle 281">
              <a:hlinkClick r:id="rId64" action="ppaction://hlinksldjump" tooltip="Actinium"/>
            </p:cNvPr>
            <p:cNvSpPr>
              <a:spLocks noChangeArrowheads="1"/>
            </p:cNvSpPr>
            <p:nvPr/>
          </p:nvSpPr>
          <p:spPr bwMode="auto">
            <a:xfrm>
              <a:off x="2282" y="1500"/>
              <a:ext cx="258" cy="348"/>
            </a:xfrm>
            <a:prstGeom prst="rect">
              <a:avLst/>
            </a:prstGeom>
            <a:gradFill rotWithShape="1">
              <a:gsLst>
                <a:gs pos="0">
                  <a:srgbClr val="339966"/>
                </a:gs>
                <a:gs pos="100000">
                  <a:srgbClr val="0066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354" name="Text Box 282">
              <a:hlinkClick r:id="rId64" action="ppaction://hlinksldjump" tooltip="Actinium"/>
            </p:cNvPr>
            <p:cNvSpPr txBox="1">
              <a:spLocks noChangeArrowheads="1"/>
            </p:cNvSpPr>
            <p:nvPr/>
          </p:nvSpPr>
          <p:spPr bwMode="auto">
            <a:xfrm>
              <a:off x="2259" y="1557"/>
              <a:ext cx="300" cy="288"/>
            </a:xfrm>
            <a:prstGeom prst="rect">
              <a:avLst/>
            </a:prstGeom>
            <a:noFill/>
            <a:ln w="9525">
              <a:noFill/>
              <a:miter lim="800000"/>
              <a:headEnd/>
              <a:tailEnd/>
            </a:ln>
            <a:effectLst/>
          </p:spPr>
          <p:txBody>
            <a:bodyPr wrap="none">
              <a:spAutoFit/>
            </a:bodyPr>
            <a:lstStyle/>
            <a:p>
              <a:r>
                <a:rPr lang="en-US">
                  <a:latin typeface="Arial Narrow" pitchFamily="34" charset="0"/>
                </a:rPr>
                <a:t>Ac</a:t>
              </a:r>
            </a:p>
          </p:txBody>
        </p:sp>
        <p:sp>
          <p:nvSpPr>
            <p:cNvPr id="3355" name="Text Box 283"/>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89</a:t>
              </a:r>
            </a:p>
          </p:txBody>
        </p:sp>
      </p:grpSp>
      <p:grpSp>
        <p:nvGrpSpPr>
          <p:cNvPr id="3312" name="Group 240"/>
          <p:cNvGrpSpPr>
            <a:grpSpLocks/>
          </p:cNvGrpSpPr>
          <p:nvPr/>
        </p:nvGrpSpPr>
        <p:grpSpPr bwMode="auto">
          <a:xfrm>
            <a:off x="1214438" y="3571875"/>
            <a:ext cx="490537" cy="584200"/>
            <a:chOff x="2242" y="1480"/>
            <a:chExt cx="309" cy="368"/>
          </a:xfrm>
        </p:grpSpPr>
        <p:sp>
          <p:nvSpPr>
            <p:cNvPr id="3313" name="Rectangle 241">
              <a:hlinkClick r:id="rId65" action="ppaction://hlinksldjump" tooltip="Lathanum"/>
            </p:cNvPr>
            <p:cNvSpPr>
              <a:spLocks noChangeArrowheads="1"/>
            </p:cNvSpPr>
            <p:nvPr/>
          </p:nvSpPr>
          <p:spPr bwMode="auto">
            <a:xfrm>
              <a:off x="2282" y="1500"/>
              <a:ext cx="258" cy="348"/>
            </a:xfrm>
            <a:prstGeom prst="rect">
              <a:avLst/>
            </a:prstGeom>
            <a:gradFill rotWithShape="1">
              <a:gsLst>
                <a:gs pos="0">
                  <a:srgbClr val="99FFCC"/>
                </a:gs>
                <a:gs pos="100000">
                  <a:schemeClr val="accent1"/>
                </a:gs>
              </a:gsLst>
              <a:path path="shape">
                <a:fillToRect l="50000" t="50000" r="50000" b="50000"/>
              </a:path>
            </a:gradFill>
            <a:ln w="9525">
              <a:solidFill>
                <a:schemeClr val="accent1"/>
              </a:solidFill>
              <a:miter lim="800000"/>
              <a:headEnd/>
              <a:tailEnd/>
            </a:ln>
            <a:effectLst/>
          </p:spPr>
          <p:txBody>
            <a:bodyPr wrap="none" anchor="ctr"/>
            <a:lstStyle/>
            <a:p>
              <a:endParaRPr lang="en-IE"/>
            </a:p>
          </p:txBody>
        </p:sp>
        <p:sp>
          <p:nvSpPr>
            <p:cNvPr id="3314" name="Text Box 242">
              <a:hlinkClick r:id="rId65" action="ppaction://hlinksldjump" tooltip="Lanthanum"/>
            </p:cNvPr>
            <p:cNvSpPr txBox="1">
              <a:spLocks noChangeArrowheads="1"/>
            </p:cNvSpPr>
            <p:nvPr/>
          </p:nvSpPr>
          <p:spPr bwMode="auto">
            <a:xfrm>
              <a:off x="2259" y="1557"/>
              <a:ext cx="292" cy="288"/>
            </a:xfrm>
            <a:prstGeom prst="rect">
              <a:avLst/>
            </a:prstGeom>
            <a:noFill/>
            <a:ln w="9525">
              <a:noFill/>
              <a:miter lim="800000"/>
              <a:headEnd/>
              <a:tailEnd/>
            </a:ln>
            <a:effectLst/>
          </p:spPr>
          <p:txBody>
            <a:bodyPr wrap="none">
              <a:spAutoFit/>
            </a:bodyPr>
            <a:lstStyle/>
            <a:p>
              <a:r>
                <a:rPr lang="en-US">
                  <a:latin typeface="Arial Narrow" pitchFamily="34" charset="0"/>
                </a:rPr>
                <a:t>La</a:t>
              </a:r>
            </a:p>
          </p:txBody>
        </p:sp>
        <p:sp>
          <p:nvSpPr>
            <p:cNvPr id="3315" name="Text Box 243"/>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57</a:t>
              </a:r>
            </a:p>
          </p:txBody>
        </p:sp>
      </p:grpSp>
      <p:grpSp>
        <p:nvGrpSpPr>
          <p:cNvPr id="3308" name="Group 236"/>
          <p:cNvGrpSpPr>
            <a:grpSpLocks/>
          </p:cNvGrpSpPr>
          <p:nvPr/>
        </p:nvGrpSpPr>
        <p:grpSpPr bwMode="auto">
          <a:xfrm>
            <a:off x="1685925" y="3571875"/>
            <a:ext cx="473075" cy="584200"/>
            <a:chOff x="2242" y="1480"/>
            <a:chExt cx="298" cy="368"/>
          </a:xfrm>
        </p:grpSpPr>
        <p:sp>
          <p:nvSpPr>
            <p:cNvPr id="3309" name="Rectangle 237">
              <a:hlinkClick r:id="rId66" action="ppaction://hlinksldjump" tooltip="Hafn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310" name="Text Box 238">
              <a:hlinkClick r:id="rId66" action="ppaction://hlinksldjump" tooltip="Hafnium"/>
            </p:cNvPr>
            <p:cNvSpPr txBox="1">
              <a:spLocks noChangeArrowheads="1"/>
            </p:cNvSpPr>
            <p:nvPr/>
          </p:nvSpPr>
          <p:spPr bwMode="auto">
            <a:xfrm>
              <a:off x="2259" y="1557"/>
              <a:ext cx="274" cy="288"/>
            </a:xfrm>
            <a:prstGeom prst="rect">
              <a:avLst/>
            </a:prstGeom>
            <a:noFill/>
            <a:ln w="9525">
              <a:noFill/>
              <a:miter lim="800000"/>
              <a:headEnd/>
              <a:tailEnd/>
            </a:ln>
            <a:effectLst/>
          </p:spPr>
          <p:txBody>
            <a:bodyPr wrap="none">
              <a:spAutoFit/>
            </a:bodyPr>
            <a:lstStyle/>
            <a:p>
              <a:r>
                <a:rPr lang="en-US">
                  <a:latin typeface="Arial Narrow" pitchFamily="34" charset="0"/>
                </a:rPr>
                <a:t>Hf</a:t>
              </a:r>
            </a:p>
          </p:txBody>
        </p:sp>
        <p:sp>
          <p:nvSpPr>
            <p:cNvPr id="3311" name="Text Box 239"/>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72</a:t>
              </a:r>
            </a:p>
          </p:txBody>
        </p:sp>
      </p:grpSp>
      <p:grpSp>
        <p:nvGrpSpPr>
          <p:cNvPr id="3300" name="Group 228"/>
          <p:cNvGrpSpPr>
            <a:grpSpLocks/>
          </p:cNvGrpSpPr>
          <p:nvPr/>
        </p:nvGrpSpPr>
        <p:grpSpPr bwMode="auto">
          <a:xfrm>
            <a:off x="2628900" y="3571875"/>
            <a:ext cx="473075" cy="584200"/>
            <a:chOff x="2242" y="1480"/>
            <a:chExt cx="298" cy="368"/>
          </a:xfrm>
        </p:grpSpPr>
        <p:sp>
          <p:nvSpPr>
            <p:cNvPr id="3301" name="Rectangle 229">
              <a:hlinkClick r:id="rId67" action="ppaction://hlinksldjump" tooltip="Tungsten"/>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302" name="Text Box 230">
              <a:hlinkClick r:id="rId67" action="ppaction://hlinksldjump" tooltip="Tungsten"/>
            </p:cNvPr>
            <p:cNvSpPr txBox="1">
              <a:spLocks noChangeArrowheads="1"/>
            </p:cNvSpPr>
            <p:nvPr/>
          </p:nvSpPr>
          <p:spPr bwMode="auto">
            <a:xfrm>
              <a:off x="2259" y="1557"/>
              <a:ext cx="265" cy="288"/>
            </a:xfrm>
            <a:prstGeom prst="rect">
              <a:avLst/>
            </a:prstGeom>
            <a:noFill/>
            <a:ln w="9525">
              <a:noFill/>
              <a:miter lim="800000"/>
              <a:headEnd/>
              <a:tailEnd/>
            </a:ln>
            <a:effectLst/>
          </p:spPr>
          <p:txBody>
            <a:bodyPr wrap="none">
              <a:spAutoFit/>
            </a:bodyPr>
            <a:lstStyle/>
            <a:p>
              <a:r>
                <a:rPr lang="en-US">
                  <a:latin typeface="Arial Narrow" pitchFamily="34" charset="0"/>
                </a:rPr>
                <a:t>W</a:t>
              </a:r>
            </a:p>
          </p:txBody>
        </p:sp>
        <p:sp>
          <p:nvSpPr>
            <p:cNvPr id="3303" name="Text Box 231"/>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74</a:t>
              </a:r>
            </a:p>
          </p:txBody>
        </p:sp>
      </p:grpSp>
      <p:grpSp>
        <p:nvGrpSpPr>
          <p:cNvPr id="3296" name="Group 224"/>
          <p:cNvGrpSpPr>
            <a:grpSpLocks/>
          </p:cNvGrpSpPr>
          <p:nvPr/>
        </p:nvGrpSpPr>
        <p:grpSpPr bwMode="auto">
          <a:xfrm>
            <a:off x="3089275" y="3571875"/>
            <a:ext cx="531813" cy="584200"/>
            <a:chOff x="2242" y="1480"/>
            <a:chExt cx="335" cy="368"/>
          </a:xfrm>
        </p:grpSpPr>
        <p:sp>
          <p:nvSpPr>
            <p:cNvPr id="3297" name="Rectangle 225">
              <a:hlinkClick r:id="rId68" action="ppaction://hlinksldjump" tooltip="Rhen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98" name="Text Box 226">
              <a:hlinkClick r:id="rId68" action="ppaction://hlinksldjump" tooltip="Rhen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Re</a:t>
              </a:r>
            </a:p>
          </p:txBody>
        </p:sp>
        <p:sp>
          <p:nvSpPr>
            <p:cNvPr id="3299" name="Text Box 227"/>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75</a:t>
              </a:r>
            </a:p>
          </p:txBody>
        </p:sp>
      </p:grpSp>
      <p:grpSp>
        <p:nvGrpSpPr>
          <p:cNvPr id="3276" name="Group 204"/>
          <p:cNvGrpSpPr>
            <a:grpSpLocks/>
          </p:cNvGrpSpPr>
          <p:nvPr/>
        </p:nvGrpSpPr>
        <p:grpSpPr bwMode="auto">
          <a:xfrm>
            <a:off x="3554413" y="3573463"/>
            <a:ext cx="531812" cy="584200"/>
            <a:chOff x="2242" y="1480"/>
            <a:chExt cx="335" cy="368"/>
          </a:xfrm>
        </p:grpSpPr>
        <p:sp>
          <p:nvSpPr>
            <p:cNvPr id="3277" name="Rectangle 205">
              <a:hlinkClick r:id="rId69" action="ppaction://hlinksldjump" tooltip="Osm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78" name="Text Box 206">
              <a:hlinkClick r:id="rId69" action="ppaction://hlinksldjump" tooltip="Osm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Os</a:t>
              </a:r>
            </a:p>
          </p:txBody>
        </p:sp>
        <p:sp>
          <p:nvSpPr>
            <p:cNvPr id="3279" name="Text Box 207"/>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76</a:t>
              </a:r>
            </a:p>
          </p:txBody>
        </p:sp>
      </p:grpSp>
      <p:grpSp>
        <p:nvGrpSpPr>
          <p:cNvPr id="3280" name="Group 208"/>
          <p:cNvGrpSpPr>
            <a:grpSpLocks/>
          </p:cNvGrpSpPr>
          <p:nvPr/>
        </p:nvGrpSpPr>
        <p:grpSpPr bwMode="auto">
          <a:xfrm>
            <a:off x="4027488" y="3571875"/>
            <a:ext cx="473075" cy="584200"/>
            <a:chOff x="2242" y="1480"/>
            <a:chExt cx="298" cy="368"/>
          </a:xfrm>
        </p:grpSpPr>
        <p:sp>
          <p:nvSpPr>
            <p:cNvPr id="3281" name="Rectangle 209">
              <a:hlinkClick r:id="rId70" action="ppaction://hlinksldjump" tooltip="Irid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82" name="Text Box 210">
              <a:hlinkClick r:id="rId70" action="ppaction://hlinksldjump" tooltip="Iridium"/>
            </p:cNvPr>
            <p:cNvSpPr txBox="1">
              <a:spLocks noChangeArrowheads="1"/>
            </p:cNvSpPr>
            <p:nvPr/>
          </p:nvSpPr>
          <p:spPr bwMode="auto">
            <a:xfrm>
              <a:off x="2259" y="1557"/>
              <a:ext cx="212" cy="288"/>
            </a:xfrm>
            <a:prstGeom prst="rect">
              <a:avLst/>
            </a:prstGeom>
            <a:noFill/>
            <a:ln w="9525">
              <a:noFill/>
              <a:miter lim="800000"/>
              <a:headEnd/>
              <a:tailEnd/>
            </a:ln>
            <a:effectLst/>
          </p:spPr>
          <p:txBody>
            <a:bodyPr wrap="none">
              <a:spAutoFit/>
            </a:bodyPr>
            <a:lstStyle/>
            <a:p>
              <a:r>
                <a:rPr lang="en-US">
                  <a:latin typeface="Arial Narrow" pitchFamily="34" charset="0"/>
                </a:rPr>
                <a:t>Ir</a:t>
              </a:r>
            </a:p>
          </p:txBody>
        </p:sp>
        <p:sp>
          <p:nvSpPr>
            <p:cNvPr id="3283" name="Text Box 211"/>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77</a:t>
              </a:r>
            </a:p>
          </p:txBody>
        </p:sp>
      </p:grpSp>
      <p:grpSp>
        <p:nvGrpSpPr>
          <p:cNvPr id="3240" name="Group 168"/>
          <p:cNvGrpSpPr>
            <a:grpSpLocks/>
          </p:cNvGrpSpPr>
          <p:nvPr/>
        </p:nvGrpSpPr>
        <p:grpSpPr bwMode="auto">
          <a:xfrm>
            <a:off x="4027488" y="2952750"/>
            <a:ext cx="531812" cy="584200"/>
            <a:chOff x="2242" y="1480"/>
            <a:chExt cx="335" cy="368"/>
          </a:xfrm>
        </p:grpSpPr>
        <p:sp>
          <p:nvSpPr>
            <p:cNvPr id="3241" name="Rectangle 169">
              <a:hlinkClick r:id="rId71" action="ppaction://hlinksldjump" tooltip="Rhen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42" name="Text Box 170">
              <a:hlinkClick r:id="rId71" action="ppaction://hlinksldjump" tooltip="Rhod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Rh</a:t>
              </a:r>
            </a:p>
          </p:txBody>
        </p:sp>
        <p:sp>
          <p:nvSpPr>
            <p:cNvPr id="3243" name="Text Box 171"/>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45</a:t>
              </a:r>
            </a:p>
          </p:txBody>
        </p:sp>
      </p:grpSp>
      <p:grpSp>
        <p:nvGrpSpPr>
          <p:cNvPr id="3236" name="Group 164"/>
          <p:cNvGrpSpPr>
            <a:grpSpLocks/>
          </p:cNvGrpSpPr>
          <p:nvPr/>
        </p:nvGrpSpPr>
        <p:grpSpPr bwMode="auto">
          <a:xfrm>
            <a:off x="3557588" y="2954338"/>
            <a:ext cx="531812" cy="584200"/>
            <a:chOff x="2242" y="1480"/>
            <a:chExt cx="335" cy="368"/>
          </a:xfrm>
        </p:grpSpPr>
        <p:sp>
          <p:nvSpPr>
            <p:cNvPr id="3237" name="Rectangle 165">
              <a:hlinkClick r:id="rId72" action="ppaction://hlinksldjump" tooltip="Ruthen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38" name="Text Box 166">
              <a:hlinkClick r:id="rId72" action="ppaction://hlinksldjump" tooltip="Ruthen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Ru</a:t>
              </a:r>
            </a:p>
          </p:txBody>
        </p:sp>
        <p:sp>
          <p:nvSpPr>
            <p:cNvPr id="3239" name="Text Box 167"/>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44</a:t>
              </a:r>
            </a:p>
          </p:txBody>
        </p:sp>
      </p:grpSp>
      <p:grpSp>
        <p:nvGrpSpPr>
          <p:cNvPr id="3260" name="Group 188"/>
          <p:cNvGrpSpPr>
            <a:grpSpLocks/>
          </p:cNvGrpSpPr>
          <p:nvPr/>
        </p:nvGrpSpPr>
        <p:grpSpPr bwMode="auto">
          <a:xfrm>
            <a:off x="2630488" y="2955925"/>
            <a:ext cx="558800" cy="584200"/>
            <a:chOff x="2242" y="1480"/>
            <a:chExt cx="352" cy="368"/>
          </a:xfrm>
        </p:grpSpPr>
        <p:sp>
          <p:nvSpPr>
            <p:cNvPr id="3261" name="Rectangle 189">
              <a:hlinkClick r:id="rId73" action="ppaction://hlinksldjump" tooltip="Molybden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62" name="Text Box 190">
              <a:hlinkClick r:id="rId73" action="ppaction://hlinksldjump" tooltip="Molybdenum"/>
            </p:cNvPr>
            <p:cNvSpPr txBox="1">
              <a:spLocks noChangeArrowheads="1"/>
            </p:cNvSpPr>
            <p:nvPr/>
          </p:nvSpPr>
          <p:spPr bwMode="auto">
            <a:xfrm>
              <a:off x="2259" y="1557"/>
              <a:ext cx="335" cy="288"/>
            </a:xfrm>
            <a:prstGeom prst="rect">
              <a:avLst/>
            </a:prstGeom>
            <a:noFill/>
            <a:ln w="9525">
              <a:noFill/>
              <a:miter lim="800000"/>
              <a:headEnd/>
              <a:tailEnd/>
            </a:ln>
            <a:effectLst/>
          </p:spPr>
          <p:txBody>
            <a:bodyPr wrap="none">
              <a:spAutoFit/>
            </a:bodyPr>
            <a:lstStyle/>
            <a:p>
              <a:r>
                <a:rPr lang="en-US">
                  <a:latin typeface="Arial Narrow" pitchFamily="34" charset="0"/>
                </a:rPr>
                <a:t>Mo</a:t>
              </a:r>
            </a:p>
          </p:txBody>
        </p:sp>
        <p:sp>
          <p:nvSpPr>
            <p:cNvPr id="3263" name="Text Box 191"/>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42</a:t>
              </a:r>
            </a:p>
          </p:txBody>
        </p:sp>
      </p:grpSp>
      <p:grpSp>
        <p:nvGrpSpPr>
          <p:cNvPr id="3264" name="Group 192"/>
          <p:cNvGrpSpPr>
            <a:grpSpLocks/>
          </p:cNvGrpSpPr>
          <p:nvPr/>
        </p:nvGrpSpPr>
        <p:grpSpPr bwMode="auto">
          <a:xfrm>
            <a:off x="2152650" y="2951163"/>
            <a:ext cx="531813" cy="584200"/>
            <a:chOff x="2242" y="1480"/>
            <a:chExt cx="335" cy="368"/>
          </a:xfrm>
        </p:grpSpPr>
        <p:sp>
          <p:nvSpPr>
            <p:cNvPr id="3265" name="Rectangle 193">
              <a:hlinkClick r:id="rId74" action="ppaction://hlinksldjump" tooltip="Niob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66" name="Text Box 194">
              <a:hlinkClick r:id="rId74" action="ppaction://hlinksldjump" tooltip="Niob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Nb</a:t>
              </a:r>
            </a:p>
          </p:txBody>
        </p:sp>
        <p:sp>
          <p:nvSpPr>
            <p:cNvPr id="3267" name="Text Box 195"/>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41</a:t>
              </a:r>
            </a:p>
          </p:txBody>
        </p:sp>
      </p:grpSp>
      <p:grpSp>
        <p:nvGrpSpPr>
          <p:cNvPr id="3833" name="Group 761"/>
          <p:cNvGrpSpPr>
            <a:grpSpLocks/>
          </p:cNvGrpSpPr>
          <p:nvPr/>
        </p:nvGrpSpPr>
        <p:grpSpPr bwMode="auto">
          <a:xfrm>
            <a:off x="2155825" y="2341563"/>
            <a:ext cx="473075" cy="584200"/>
            <a:chOff x="1358" y="1475"/>
            <a:chExt cx="298" cy="368"/>
          </a:xfrm>
        </p:grpSpPr>
        <p:sp>
          <p:nvSpPr>
            <p:cNvPr id="3503" name="AutoShape 431" descr="Vanadium">
              <a:hlinkClick r:id="rId55" action="ppaction://hlinksldjump" highlightClick="1"/>
            </p:cNvPr>
            <p:cNvSpPr>
              <a:spLocks noChangeArrowheads="1"/>
            </p:cNvSpPr>
            <p:nvPr/>
          </p:nvSpPr>
          <p:spPr bwMode="auto">
            <a:xfrm>
              <a:off x="1383" y="1499"/>
              <a:ext cx="240" cy="336"/>
            </a:xfrm>
            <a:prstGeom prst="actionButtonBlank">
              <a:avLst/>
            </a:prstGeom>
            <a:noFill/>
            <a:ln w="9525">
              <a:noFill/>
              <a:miter lim="800000"/>
              <a:headEnd/>
              <a:tailEnd/>
            </a:ln>
            <a:effectLst/>
          </p:spPr>
          <p:txBody>
            <a:bodyPr wrap="none" anchor="ctr"/>
            <a:lstStyle/>
            <a:p>
              <a:endParaRPr lang="en-IE"/>
            </a:p>
          </p:txBody>
        </p:sp>
        <p:sp>
          <p:nvSpPr>
            <p:cNvPr id="3099" name="AutoShape 27">
              <a:hlinkClick r:id="rId55" action="ppaction://hlinksldjump" highlightClick="1"/>
            </p:cNvPr>
            <p:cNvSpPr>
              <a:spLocks noChangeArrowheads="1"/>
            </p:cNvSpPr>
            <p:nvPr/>
          </p:nvSpPr>
          <p:spPr bwMode="auto">
            <a:xfrm>
              <a:off x="1392" y="1488"/>
              <a:ext cx="240" cy="336"/>
            </a:xfrm>
            <a:prstGeom prst="actionButtonBlank">
              <a:avLst/>
            </a:prstGeom>
            <a:noFill/>
            <a:ln w="9525">
              <a:noFill/>
              <a:miter lim="800000"/>
              <a:headEnd/>
              <a:tailEnd/>
            </a:ln>
            <a:effectLst/>
          </p:spPr>
          <p:txBody>
            <a:bodyPr wrap="none" anchor="ctr"/>
            <a:lstStyle/>
            <a:p>
              <a:endParaRPr lang="en-IE"/>
            </a:p>
          </p:txBody>
        </p:sp>
        <p:grpSp>
          <p:nvGrpSpPr>
            <p:cNvPr id="3224" name="Group 152"/>
            <p:cNvGrpSpPr>
              <a:grpSpLocks/>
            </p:cNvGrpSpPr>
            <p:nvPr/>
          </p:nvGrpSpPr>
          <p:grpSpPr bwMode="auto">
            <a:xfrm>
              <a:off x="1358" y="1475"/>
              <a:ext cx="298" cy="368"/>
              <a:chOff x="2242" y="1480"/>
              <a:chExt cx="298" cy="368"/>
            </a:xfrm>
          </p:grpSpPr>
          <p:sp>
            <p:nvSpPr>
              <p:cNvPr id="3225" name="Rectangle 153">
                <a:hlinkClick r:id="rId55" action="ppaction://hlinksldjump" tooltip="Vanad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26" name="Text Box 154">
                <a:hlinkClick r:id="rId55" action="ppaction://hlinksldjump" tooltip="Vanadium"/>
              </p:cNvPr>
              <p:cNvSpPr txBox="1">
                <a:spLocks noChangeArrowheads="1"/>
              </p:cNvSpPr>
              <p:nvPr/>
            </p:nvSpPr>
            <p:spPr bwMode="auto">
              <a:xfrm>
                <a:off x="2259" y="1557"/>
                <a:ext cx="221" cy="288"/>
              </a:xfrm>
              <a:prstGeom prst="rect">
                <a:avLst/>
              </a:prstGeom>
              <a:noFill/>
              <a:ln w="9525">
                <a:noFill/>
                <a:miter lim="800000"/>
                <a:headEnd/>
                <a:tailEnd/>
              </a:ln>
              <a:effectLst/>
            </p:spPr>
            <p:txBody>
              <a:bodyPr wrap="none">
                <a:spAutoFit/>
              </a:bodyPr>
              <a:lstStyle/>
              <a:p>
                <a:r>
                  <a:rPr lang="en-US">
                    <a:latin typeface="Arial Narrow" pitchFamily="34" charset="0"/>
                  </a:rPr>
                  <a:t>V</a:t>
                </a:r>
              </a:p>
            </p:txBody>
          </p:sp>
          <p:sp>
            <p:nvSpPr>
              <p:cNvPr id="3227" name="Text Box 155">
                <a:hlinkClick r:id="rId55"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23</a:t>
                </a:r>
              </a:p>
            </p:txBody>
          </p:sp>
        </p:grpSp>
      </p:grpSp>
      <p:grpSp>
        <p:nvGrpSpPr>
          <p:cNvPr id="3673" name="Group 601"/>
          <p:cNvGrpSpPr>
            <a:grpSpLocks/>
          </p:cNvGrpSpPr>
          <p:nvPr/>
        </p:nvGrpSpPr>
        <p:grpSpPr bwMode="auto">
          <a:xfrm>
            <a:off x="-7938" y="1111250"/>
            <a:ext cx="473076" cy="584200"/>
            <a:chOff x="2242" y="1480"/>
            <a:chExt cx="298" cy="368"/>
          </a:xfrm>
        </p:grpSpPr>
        <p:sp>
          <p:nvSpPr>
            <p:cNvPr id="3674" name="Rectangle 602" descr="Lithium">
              <a:hlinkClick r:id="rId75" action="ppaction://hlinksldjump" tooltip="Lithium"/>
            </p:cNvPr>
            <p:cNvSpPr>
              <a:spLocks noChangeArrowheads="1"/>
            </p:cNvSpPr>
            <p:nvPr/>
          </p:nvSpPr>
          <p:spPr bwMode="auto">
            <a:xfrm>
              <a:off x="2282" y="1500"/>
              <a:ext cx="258" cy="348"/>
            </a:xfrm>
            <a:prstGeom prst="rect">
              <a:avLst/>
            </a:prstGeom>
            <a:gradFill rotWithShape="1">
              <a:gsLst>
                <a:gs pos="0">
                  <a:srgbClr val="FF0000"/>
                </a:gs>
                <a:gs pos="100000">
                  <a:srgbClr val="CC0000"/>
                </a:gs>
              </a:gsLst>
              <a:path path="shape">
                <a:fillToRect l="50000" t="50000" r="50000" b="50000"/>
              </a:path>
            </a:gradFill>
            <a:ln w="9525">
              <a:solidFill>
                <a:srgbClr val="FF0000"/>
              </a:solidFill>
              <a:miter lim="800000"/>
              <a:headEnd/>
              <a:tailEnd/>
            </a:ln>
            <a:effectLst/>
          </p:spPr>
          <p:txBody>
            <a:bodyPr wrap="none" anchor="ctr"/>
            <a:lstStyle/>
            <a:p>
              <a:endParaRPr lang="en-IE"/>
            </a:p>
          </p:txBody>
        </p:sp>
        <p:sp>
          <p:nvSpPr>
            <p:cNvPr id="3675" name="Text Box 603">
              <a:hlinkClick r:id="rId75" action="ppaction://hlinksldjump" tooltip="Lithium"/>
            </p:cNvPr>
            <p:cNvSpPr txBox="1">
              <a:spLocks noChangeArrowheads="1"/>
            </p:cNvSpPr>
            <p:nvPr/>
          </p:nvSpPr>
          <p:spPr bwMode="auto">
            <a:xfrm>
              <a:off x="2259" y="1557"/>
              <a:ext cx="239" cy="288"/>
            </a:xfrm>
            <a:prstGeom prst="rect">
              <a:avLst/>
            </a:prstGeom>
            <a:noFill/>
            <a:ln w="9525">
              <a:noFill/>
              <a:miter lim="800000"/>
              <a:headEnd/>
              <a:tailEnd/>
            </a:ln>
            <a:effectLst/>
          </p:spPr>
          <p:txBody>
            <a:bodyPr wrap="none">
              <a:spAutoFit/>
            </a:bodyPr>
            <a:lstStyle/>
            <a:p>
              <a:r>
                <a:rPr lang="en-US">
                  <a:latin typeface="Arial Narrow" pitchFamily="34" charset="0"/>
                </a:rPr>
                <a:t>Li</a:t>
              </a:r>
            </a:p>
          </p:txBody>
        </p:sp>
        <p:sp>
          <p:nvSpPr>
            <p:cNvPr id="3676" name="Text Box 604">
              <a:hlinkClick r:id="rId32" action="ppaction://hlinksldjump"/>
            </p:cNvPr>
            <p:cNvSpPr txBox="1">
              <a:spLocks noChangeArrowheads="1"/>
            </p:cNvSpPr>
            <p:nvPr/>
          </p:nvSpPr>
          <p:spPr bwMode="auto">
            <a:xfrm>
              <a:off x="2242" y="1480"/>
              <a:ext cx="152" cy="154"/>
            </a:xfrm>
            <a:prstGeom prst="rect">
              <a:avLst/>
            </a:prstGeom>
            <a:noFill/>
            <a:ln w="9525">
              <a:noFill/>
              <a:miter lim="800000"/>
              <a:headEnd/>
              <a:tailEnd/>
            </a:ln>
            <a:effectLst/>
          </p:spPr>
          <p:txBody>
            <a:bodyPr wrap="none">
              <a:spAutoFit/>
            </a:bodyPr>
            <a:lstStyle/>
            <a:p>
              <a:r>
                <a:rPr lang="en-US" sz="1000">
                  <a:latin typeface="Arial Narrow" pitchFamily="34" charset="0"/>
                </a:rPr>
                <a:t>3</a:t>
              </a:r>
            </a:p>
          </p:txBody>
        </p:sp>
      </p:grpSp>
      <p:grpSp>
        <p:nvGrpSpPr>
          <p:cNvPr id="3669" name="Group 597"/>
          <p:cNvGrpSpPr>
            <a:grpSpLocks/>
          </p:cNvGrpSpPr>
          <p:nvPr/>
        </p:nvGrpSpPr>
        <p:grpSpPr bwMode="auto">
          <a:xfrm>
            <a:off x="-7938" y="4202113"/>
            <a:ext cx="473076" cy="584200"/>
            <a:chOff x="2242" y="1480"/>
            <a:chExt cx="298" cy="368"/>
          </a:xfrm>
        </p:grpSpPr>
        <p:sp>
          <p:nvSpPr>
            <p:cNvPr id="3670" name="Rectangle 598">
              <a:hlinkClick r:id="rId76" action="ppaction://hlinksldjump" tooltip="Francium"/>
            </p:cNvPr>
            <p:cNvSpPr>
              <a:spLocks noChangeArrowheads="1"/>
            </p:cNvSpPr>
            <p:nvPr/>
          </p:nvSpPr>
          <p:spPr bwMode="auto">
            <a:xfrm>
              <a:off x="2282" y="1500"/>
              <a:ext cx="258" cy="348"/>
            </a:xfrm>
            <a:prstGeom prst="rect">
              <a:avLst/>
            </a:prstGeom>
            <a:gradFill rotWithShape="1">
              <a:gsLst>
                <a:gs pos="0">
                  <a:srgbClr val="FF0000"/>
                </a:gs>
                <a:gs pos="100000">
                  <a:srgbClr val="CC0000"/>
                </a:gs>
              </a:gsLst>
              <a:path path="shape">
                <a:fillToRect l="50000" t="50000" r="50000" b="50000"/>
              </a:path>
            </a:gradFill>
            <a:ln w="9525">
              <a:solidFill>
                <a:srgbClr val="FF0000"/>
              </a:solidFill>
              <a:miter lim="800000"/>
              <a:headEnd/>
              <a:tailEnd/>
            </a:ln>
            <a:effectLst/>
          </p:spPr>
          <p:txBody>
            <a:bodyPr wrap="none" anchor="ctr"/>
            <a:lstStyle/>
            <a:p>
              <a:endParaRPr lang="en-IE"/>
            </a:p>
          </p:txBody>
        </p:sp>
        <p:sp>
          <p:nvSpPr>
            <p:cNvPr id="3671" name="Text Box 599">
              <a:hlinkClick r:id="rId76" action="ppaction://hlinksldjump" tooltip="Francium"/>
            </p:cNvPr>
            <p:cNvSpPr txBox="1">
              <a:spLocks noChangeArrowheads="1"/>
            </p:cNvSpPr>
            <p:nvPr/>
          </p:nvSpPr>
          <p:spPr bwMode="auto">
            <a:xfrm>
              <a:off x="2259" y="1557"/>
              <a:ext cx="264" cy="288"/>
            </a:xfrm>
            <a:prstGeom prst="rect">
              <a:avLst/>
            </a:prstGeom>
            <a:noFill/>
            <a:ln w="9525">
              <a:noFill/>
              <a:miter lim="800000"/>
              <a:headEnd/>
              <a:tailEnd/>
            </a:ln>
            <a:effectLst/>
          </p:spPr>
          <p:txBody>
            <a:bodyPr wrap="none">
              <a:spAutoFit/>
            </a:bodyPr>
            <a:lstStyle/>
            <a:p>
              <a:r>
                <a:rPr lang="en-US">
                  <a:latin typeface="Arial Narrow" pitchFamily="34" charset="0"/>
                </a:rPr>
                <a:t>Fr</a:t>
              </a:r>
            </a:p>
          </p:txBody>
        </p:sp>
        <p:sp>
          <p:nvSpPr>
            <p:cNvPr id="3672" name="Text Box 600">
              <a:hlinkClick r:id="rId76" action="ppaction://hlinksldjump" tooltip="Francium"/>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87</a:t>
              </a:r>
            </a:p>
          </p:txBody>
        </p:sp>
      </p:grpSp>
      <p:grpSp>
        <p:nvGrpSpPr>
          <p:cNvPr id="3665" name="Group 593"/>
          <p:cNvGrpSpPr>
            <a:grpSpLocks/>
          </p:cNvGrpSpPr>
          <p:nvPr/>
        </p:nvGrpSpPr>
        <p:grpSpPr bwMode="auto">
          <a:xfrm>
            <a:off x="-9525" y="3581400"/>
            <a:ext cx="517525" cy="584200"/>
            <a:chOff x="2242" y="1480"/>
            <a:chExt cx="326" cy="368"/>
          </a:xfrm>
        </p:grpSpPr>
        <p:sp>
          <p:nvSpPr>
            <p:cNvPr id="3666" name="Rectangle 594">
              <a:hlinkClick r:id="rId77" action="ppaction://hlinksldjump" tooltip="Cesium"/>
            </p:cNvPr>
            <p:cNvSpPr>
              <a:spLocks noChangeArrowheads="1"/>
            </p:cNvSpPr>
            <p:nvPr/>
          </p:nvSpPr>
          <p:spPr bwMode="auto">
            <a:xfrm>
              <a:off x="2282" y="1500"/>
              <a:ext cx="258" cy="348"/>
            </a:xfrm>
            <a:prstGeom prst="rect">
              <a:avLst/>
            </a:prstGeom>
            <a:gradFill rotWithShape="1">
              <a:gsLst>
                <a:gs pos="0">
                  <a:srgbClr val="FF0000"/>
                </a:gs>
                <a:gs pos="100000">
                  <a:srgbClr val="CC0000"/>
                </a:gs>
              </a:gsLst>
              <a:path path="shape">
                <a:fillToRect l="50000" t="50000" r="50000" b="50000"/>
              </a:path>
            </a:gradFill>
            <a:ln w="9525">
              <a:solidFill>
                <a:srgbClr val="FF0000"/>
              </a:solidFill>
              <a:miter lim="800000"/>
              <a:headEnd/>
              <a:tailEnd/>
            </a:ln>
            <a:effectLst/>
          </p:spPr>
          <p:txBody>
            <a:bodyPr wrap="none" anchor="ctr"/>
            <a:lstStyle/>
            <a:p>
              <a:endParaRPr lang="en-IE"/>
            </a:p>
          </p:txBody>
        </p:sp>
        <p:sp>
          <p:nvSpPr>
            <p:cNvPr id="3667" name="Text Box 595">
              <a:hlinkClick r:id="rId77" action="ppaction://hlinksldjump" tooltip="Ces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Cs</a:t>
              </a:r>
            </a:p>
          </p:txBody>
        </p:sp>
        <p:sp>
          <p:nvSpPr>
            <p:cNvPr id="3668" name="Text Box 596">
              <a:hlinkClick r:id="rId37"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55</a:t>
              </a:r>
            </a:p>
          </p:txBody>
        </p:sp>
      </p:grpSp>
      <p:grpSp>
        <p:nvGrpSpPr>
          <p:cNvPr id="3831" name="Group 759"/>
          <p:cNvGrpSpPr>
            <a:grpSpLocks/>
          </p:cNvGrpSpPr>
          <p:nvPr/>
        </p:nvGrpSpPr>
        <p:grpSpPr bwMode="auto">
          <a:xfrm>
            <a:off x="-14288" y="457200"/>
            <a:ext cx="547688" cy="627063"/>
            <a:chOff x="-9" y="288"/>
            <a:chExt cx="345" cy="395"/>
          </a:xfrm>
        </p:grpSpPr>
        <p:sp>
          <p:nvSpPr>
            <p:cNvPr id="3077" name="AutoShape 5">
              <a:hlinkClick r:id="rId78" action="ppaction://hlinksldjump" highlightClick="1"/>
            </p:cNvPr>
            <p:cNvSpPr>
              <a:spLocks noChangeArrowheads="1"/>
            </p:cNvSpPr>
            <p:nvPr/>
          </p:nvSpPr>
          <p:spPr bwMode="auto">
            <a:xfrm>
              <a:off x="0" y="288"/>
              <a:ext cx="336" cy="384"/>
            </a:xfrm>
            <a:prstGeom prst="actionButtonBlank">
              <a:avLst/>
            </a:prstGeom>
            <a:noFill/>
            <a:ln w="9525">
              <a:noFill/>
              <a:miter lim="800000"/>
              <a:headEnd/>
              <a:tailEnd/>
            </a:ln>
            <a:effectLst/>
          </p:spPr>
          <p:txBody>
            <a:bodyPr wrap="none" anchor="ctr"/>
            <a:lstStyle/>
            <a:p>
              <a:endParaRPr lang="en-IE"/>
            </a:p>
          </p:txBody>
        </p:sp>
        <p:sp>
          <p:nvSpPr>
            <p:cNvPr id="3481" name="AutoShape 409">
              <a:hlinkClick r:id="rId78" action="ppaction://hlinksldjump" highlightClick="1"/>
            </p:cNvPr>
            <p:cNvSpPr>
              <a:spLocks noChangeArrowheads="1"/>
            </p:cNvSpPr>
            <p:nvPr/>
          </p:nvSpPr>
          <p:spPr bwMode="auto">
            <a:xfrm>
              <a:off x="-9" y="299"/>
              <a:ext cx="336" cy="384"/>
            </a:xfrm>
            <a:prstGeom prst="actionButtonBlank">
              <a:avLst/>
            </a:prstGeom>
            <a:noFill/>
            <a:ln w="9525">
              <a:noFill/>
              <a:miter lim="800000"/>
              <a:headEnd/>
              <a:tailEnd/>
            </a:ln>
            <a:effectLst/>
          </p:spPr>
          <p:txBody>
            <a:bodyPr wrap="none" anchor="ctr"/>
            <a:lstStyle/>
            <a:p>
              <a:endParaRPr lang="en-IE"/>
            </a:p>
          </p:txBody>
        </p:sp>
        <p:grpSp>
          <p:nvGrpSpPr>
            <p:cNvPr id="3706" name="Group 634"/>
            <p:cNvGrpSpPr>
              <a:grpSpLocks/>
            </p:cNvGrpSpPr>
            <p:nvPr/>
          </p:nvGrpSpPr>
          <p:grpSpPr bwMode="auto">
            <a:xfrm>
              <a:off x="-5" y="301"/>
              <a:ext cx="321" cy="368"/>
              <a:chOff x="5760" y="400"/>
              <a:chExt cx="321" cy="368"/>
            </a:xfrm>
          </p:grpSpPr>
          <p:sp>
            <p:nvSpPr>
              <p:cNvPr id="3703" name="Rectangle 631">
                <a:hlinkClick r:id="rId78" action="ppaction://hlinksldjump" tooltip="Hydrogen"/>
              </p:cNvPr>
              <p:cNvSpPr>
                <a:spLocks noChangeArrowheads="1"/>
              </p:cNvSpPr>
              <p:nvPr/>
            </p:nvSpPr>
            <p:spPr bwMode="auto">
              <a:xfrm>
                <a:off x="5800" y="420"/>
                <a:ext cx="258" cy="348"/>
              </a:xfrm>
              <a:prstGeom prst="rect">
                <a:avLst/>
              </a:prstGeom>
              <a:gradFill rotWithShape="1">
                <a:gsLst>
                  <a:gs pos="0">
                    <a:srgbClr val="F8F8F8"/>
                  </a:gs>
                  <a:gs pos="100000">
                    <a:srgbClr val="F8F8F8"/>
                  </a:gs>
                </a:gsLst>
                <a:path path="shape">
                  <a:fillToRect l="50000" t="50000" r="50000" b="50000"/>
                </a:path>
              </a:gradFill>
              <a:ln w="9525">
                <a:solidFill>
                  <a:srgbClr val="F8F8F8"/>
                </a:solidFill>
                <a:miter lim="800000"/>
                <a:headEnd/>
                <a:tailEnd/>
              </a:ln>
              <a:effectLst/>
            </p:spPr>
            <p:txBody>
              <a:bodyPr wrap="none" anchor="ctr"/>
              <a:lstStyle/>
              <a:p>
                <a:endParaRPr lang="en-IE"/>
              </a:p>
            </p:txBody>
          </p:sp>
          <p:sp>
            <p:nvSpPr>
              <p:cNvPr id="3704" name="Text Box 632">
                <a:hlinkClick r:id="rId78" action="ppaction://hlinksldjump" tooltip="Hydrogen"/>
              </p:cNvPr>
              <p:cNvSpPr txBox="1">
                <a:spLocks noChangeArrowheads="1"/>
              </p:cNvSpPr>
              <p:nvPr/>
            </p:nvSpPr>
            <p:spPr bwMode="auto">
              <a:xfrm>
                <a:off x="5807" y="477"/>
                <a:ext cx="274" cy="288"/>
              </a:xfrm>
              <a:prstGeom prst="rect">
                <a:avLst/>
              </a:prstGeom>
              <a:noFill/>
              <a:ln w="9525">
                <a:noFill/>
                <a:miter lim="800000"/>
                <a:headEnd/>
                <a:tailEnd/>
              </a:ln>
              <a:effectLst/>
            </p:spPr>
            <p:txBody>
              <a:bodyPr wrap="none">
                <a:spAutoFit/>
              </a:bodyPr>
              <a:lstStyle/>
              <a:p>
                <a:r>
                  <a:rPr lang="en-US">
                    <a:latin typeface="Arial Narrow" pitchFamily="34" charset="0"/>
                  </a:rPr>
                  <a:t>H </a:t>
                </a:r>
              </a:p>
            </p:txBody>
          </p:sp>
          <p:sp>
            <p:nvSpPr>
              <p:cNvPr id="3705" name="Text Box 633">
                <a:hlinkClick r:id="rId32" action="ppaction://hlinksldjump"/>
              </p:cNvPr>
              <p:cNvSpPr txBox="1">
                <a:spLocks noChangeArrowheads="1"/>
              </p:cNvSpPr>
              <p:nvPr/>
            </p:nvSpPr>
            <p:spPr bwMode="auto">
              <a:xfrm>
                <a:off x="5760" y="400"/>
                <a:ext cx="152" cy="154"/>
              </a:xfrm>
              <a:prstGeom prst="rect">
                <a:avLst/>
              </a:prstGeom>
              <a:noFill/>
              <a:ln w="9525">
                <a:noFill/>
                <a:miter lim="800000"/>
                <a:headEnd/>
                <a:tailEnd/>
              </a:ln>
              <a:effectLst/>
            </p:spPr>
            <p:txBody>
              <a:bodyPr wrap="none">
                <a:spAutoFit/>
              </a:bodyPr>
              <a:lstStyle/>
              <a:p>
                <a:r>
                  <a:rPr lang="en-US" sz="1000">
                    <a:latin typeface="Arial Narrow" pitchFamily="34" charset="0"/>
                  </a:rPr>
                  <a:t>1</a:t>
                </a:r>
              </a:p>
            </p:txBody>
          </p:sp>
        </p:grpSp>
      </p:grpSp>
      <p:grpSp>
        <p:nvGrpSpPr>
          <p:cNvPr id="3653" name="Group 581"/>
          <p:cNvGrpSpPr>
            <a:grpSpLocks/>
          </p:cNvGrpSpPr>
          <p:nvPr/>
        </p:nvGrpSpPr>
        <p:grpSpPr bwMode="auto">
          <a:xfrm>
            <a:off x="-9525" y="1735138"/>
            <a:ext cx="531813" cy="584200"/>
            <a:chOff x="2242" y="1480"/>
            <a:chExt cx="335" cy="368"/>
          </a:xfrm>
        </p:grpSpPr>
        <p:sp>
          <p:nvSpPr>
            <p:cNvPr id="3654" name="Rectangle 582">
              <a:hlinkClick r:id="rId79" action="ppaction://hlinksldjump" tooltip="Sodium"/>
            </p:cNvPr>
            <p:cNvSpPr>
              <a:spLocks noChangeArrowheads="1"/>
            </p:cNvSpPr>
            <p:nvPr/>
          </p:nvSpPr>
          <p:spPr bwMode="auto">
            <a:xfrm>
              <a:off x="2282" y="1500"/>
              <a:ext cx="258" cy="348"/>
            </a:xfrm>
            <a:prstGeom prst="rect">
              <a:avLst/>
            </a:prstGeom>
            <a:gradFill rotWithShape="1">
              <a:gsLst>
                <a:gs pos="0">
                  <a:srgbClr val="FF0000"/>
                </a:gs>
                <a:gs pos="100000">
                  <a:srgbClr val="CC0000"/>
                </a:gs>
              </a:gsLst>
              <a:path path="shape">
                <a:fillToRect l="50000" t="50000" r="50000" b="50000"/>
              </a:path>
            </a:gradFill>
            <a:ln w="9525">
              <a:solidFill>
                <a:srgbClr val="FF0000"/>
              </a:solidFill>
              <a:miter lim="800000"/>
              <a:headEnd/>
              <a:tailEnd/>
            </a:ln>
            <a:effectLst/>
          </p:spPr>
          <p:txBody>
            <a:bodyPr wrap="none" anchor="ctr"/>
            <a:lstStyle/>
            <a:p>
              <a:endParaRPr lang="en-IE"/>
            </a:p>
          </p:txBody>
        </p:sp>
        <p:sp>
          <p:nvSpPr>
            <p:cNvPr id="3655" name="Text Box 583">
              <a:hlinkClick r:id="rId79" action="ppaction://hlinksldjump" tooltip="Sod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Na</a:t>
              </a:r>
            </a:p>
          </p:txBody>
        </p:sp>
        <p:sp>
          <p:nvSpPr>
            <p:cNvPr id="3656" name="Text Box 584">
              <a:hlinkClick r:id="rId32"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11</a:t>
              </a:r>
            </a:p>
          </p:txBody>
        </p:sp>
      </p:grpSp>
      <p:grpSp>
        <p:nvGrpSpPr>
          <p:cNvPr id="3657" name="Group 585"/>
          <p:cNvGrpSpPr>
            <a:grpSpLocks/>
          </p:cNvGrpSpPr>
          <p:nvPr/>
        </p:nvGrpSpPr>
        <p:grpSpPr bwMode="auto">
          <a:xfrm>
            <a:off x="-7938" y="2347913"/>
            <a:ext cx="473076" cy="584200"/>
            <a:chOff x="2242" y="1480"/>
            <a:chExt cx="298" cy="368"/>
          </a:xfrm>
        </p:grpSpPr>
        <p:sp>
          <p:nvSpPr>
            <p:cNvPr id="3658" name="Rectangle 586">
              <a:hlinkClick r:id="rId80" action="ppaction://hlinksldjump" tooltip="Potassium"/>
            </p:cNvPr>
            <p:cNvSpPr>
              <a:spLocks noChangeArrowheads="1"/>
            </p:cNvSpPr>
            <p:nvPr/>
          </p:nvSpPr>
          <p:spPr bwMode="auto">
            <a:xfrm>
              <a:off x="2282" y="1500"/>
              <a:ext cx="258" cy="348"/>
            </a:xfrm>
            <a:prstGeom prst="rect">
              <a:avLst/>
            </a:prstGeom>
            <a:gradFill rotWithShape="1">
              <a:gsLst>
                <a:gs pos="0">
                  <a:srgbClr val="FF0000"/>
                </a:gs>
                <a:gs pos="100000">
                  <a:srgbClr val="CC0000"/>
                </a:gs>
              </a:gsLst>
              <a:path path="shape">
                <a:fillToRect l="50000" t="50000" r="50000" b="50000"/>
              </a:path>
            </a:gradFill>
            <a:ln w="9525">
              <a:solidFill>
                <a:srgbClr val="FF0000"/>
              </a:solidFill>
              <a:miter lim="800000"/>
              <a:headEnd/>
              <a:tailEnd/>
            </a:ln>
            <a:effectLst/>
          </p:spPr>
          <p:txBody>
            <a:bodyPr wrap="none" anchor="ctr"/>
            <a:lstStyle/>
            <a:p>
              <a:endParaRPr lang="en-IE"/>
            </a:p>
          </p:txBody>
        </p:sp>
        <p:sp>
          <p:nvSpPr>
            <p:cNvPr id="3659" name="Text Box 587">
              <a:hlinkClick r:id="rId80" action="ppaction://hlinksldjump" tooltip="Potassium"/>
            </p:cNvPr>
            <p:cNvSpPr txBox="1">
              <a:spLocks noChangeArrowheads="1"/>
            </p:cNvSpPr>
            <p:nvPr/>
          </p:nvSpPr>
          <p:spPr bwMode="auto">
            <a:xfrm>
              <a:off x="2259" y="1557"/>
              <a:ext cx="221" cy="288"/>
            </a:xfrm>
            <a:prstGeom prst="rect">
              <a:avLst/>
            </a:prstGeom>
            <a:noFill/>
            <a:ln w="9525">
              <a:noFill/>
              <a:miter lim="800000"/>
              <a:headEnd/>
              <a:tailEnd/>
            </a:ln>
            <a:effectLst/>
          </p:spPr>
          <p:txBody>
            <a:bodyPr wrap="none">
              <a:spAutoFit/>
            </a:bodyPr>
            <a:lstStyle/>
            <a:p>
              <a:r>
                <a:rPr lang="en-US">
                  <a:latin typeface="Arial Narrow" pitchFamily="34" charset="0"/>
                </a:rPr>
                <a:t>K</a:t>
              </a:r>
            </a:p>
          </p:txBody>
        </p:sp>
        <p:sp>
          <p:nvSpPr>
            <p:cNvPr id="3660" name="Text Box 588"/>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19</a:t>
              </a:r>
            </a:p>
          </p:txBody>
        </p:sp>
      </p:grpSp>
      <p:grpSp>
        <p:nvGrpSpPr>
          <p:cNvPr id="3661" name="Group 589"/>
          <p:cNvGrpSpPr>
            <a:grpSpLocks/>
          </p:cNvGrpSpPr>
          <p:nvPr/>
        </p:nvGrpSpPr>
        <p:grpSpPr bwMode="auto">
          <a:xfrm>
            <a:off x="-11113" y="2967038"/>
            <a:ext cx="531813" cy="584200"/>
            <a:chOff x="2242" y="1480"/>
            <a:chExt cx="335" cy="368"/>
          </a:xfrm>
        </p:grpSpPr>
        <p:sp>
          <p:nvSpPr>
            <p:cNvPr id="3662" name="Rectangle 590">
              <a:hlinkClick r:id="rId81" action="ppaction://hlinksldjump" tooltip="Rubidium"/>
            </p:cNvPr>
            <p:cNvSpPr>
              <a:spLocks noChangeArrowheads="1"/>
            </p:cNvSpPr>
            <p:nvPr/>
          </p:nvSpPr>
          <p:spPr bwMode="auto">
            <a:xfrm>
              <a:off x="2282" y="1500"/>
              <a:ext cx="258" cy="348"/>
            </a:xfrm>
            <a:prstGeom prst="rect">
              <a:avLst/>
            </a:prstGeom>
            <a:gradFill rotWithShape="1">
              <a:gsLst>
                <a:gs pos="0">
                  <a:srgbClr val="FF0000"/>
                </a:gs>
                <a:gs pos="100000">
                  <a:srgbClr val="CC0000"/>
                </a:gs>
              </a:gsLst>
              <a:path path="shape">
                <a:fillToRect l="50000" t="50000" r="50000" b="50000"/>
              </a:path>
            </a:gradFill>
            <a:ln w="9525">
              <a:solidFill>
                <a:srgbClr val="FF0000"/>
              </a:solidFill>
              <a:miter lim="800000"/>
              <a:headEnd/>
              <a:tailEnd/>
            </a:ln>
            <a:effectLst/>
          </p:spPr>
          <p:txBody>
            <a:bodyPr wrap="none" anchor="ctr"/>
            <a:lstStyle/>
            <a:p>
              <a:endParaRPr lang="en-IE"/>
            </a:p>
          </p:txBody>
        </p:sp>
        <p:sp>
          <p:nvSpPr>
            <p:cNvPr id="3663" name="Text Box 591">
              <a:hlinkClick r:id="rId81" action="ppaction://hlinksldjump" tooltip="Rubid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Rb</a:t>
              </a:r>
            </a:p>
          </p:txBody>
        </p:sp>
        <p:sp>
          <p:nvSpPr>
            <p:cNvPr id="3664" name="Text Box 592"/>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37</a:t>
              </a:r>
            </a:p>
          </p:txBody>
        </p:sp>
      </p:grpSp>
      <p:grpSp>
        <p:nvGrpSpPr>
          <p:cNvPr id="3837" name="Group 765"/>
          <p:cNvGrpSpPr>
            <a:grpSpLocks/>
          </p:cNvGrpSpPr>
          <p:nvPr/>
        </p:nvGrpSpPr>
        <p:grpSpPr bwMode="auto">
          <a:xfrm>
            <a:off x="3089275" y="2343150"/>
            <a:ext cx="558800" cy="584200"/>
            <a:chOff x="1946" y="1476"/>
            <a:chExt cx="352" cy="368"/>
          </a:xfrm>
        </p:grpSpPr>
        <p:sp>
          <p:nvSpPr>
            <p:cNvPr id="3505" name="AutoShape 433" descr="Manganese">
              <a:hlinkClick r:id="rId44" action="ppaction://hlinksldjump" highlightClick="1"/>
            </p:cNvPr>
            <p:cNvSpPr>
              <a:spLocks noChangeArrowheads="1"/>
            </p:cNvSpPr>
            <p:nvPr/>
          </p:nvSpPr>
          <p:spPr bwMode="auto">
            <a:xfrm>
              <a:off x="1959" y="1499"/>
              <a:ext cx="288" cy="336"/>
            </a:xfrm>
            <a:prstGeom prst="actionButtonBlank">
              <a:avLst/>
            </a:prstGeom>
            <a:noFill/>
            <a:ln w="9525">
              <a:noFill/>
              <a:miter lim="800000"/>
              <a:headEnd/>
              <a:tailEnd/>
            </a:ln>
            <a:effectLst/>
          </p:spPr>
          <p:txBody>
            <a:bodyPr wrap="none" anchor="ctr"/>
            <a:lstStyle/>
            <a:p>
              <a:endParaRPr lang="en-IE"/>
            </a:p>
          </p:txBody>
        </p:sp>
        <p:sp>
          <p:nvSpPr>
            <p:cNvPr id="3101" name="AutoShape 29">
              <a:hlinkClick r:id="rId44" action="ppaction://hlinksldjump" highlightClick="1"/>
            </p:cNvPr>
            <p:cNvSpPr>
              <a:spLocks noChangeArrowheads="1"/>
            </p:cNvSpPr>
            <p:nvPr/>
          </p:nvSpPr>
          <p:spPr bwMode="auto">
            <a:xfrm>
              <a:off x="1968" y="1488"/>
              <a:ext cx="288" cy="336"/>
            </a:xfrm>
            <a:prstGeom prst="actionButtonBlank">
              <a:avLst/>
            </a:prstGeom>
            <a:noFill/>
            <a:ln w="9525">
              <a:noFill/>
              <a:miter lim="800000"/>
              <a:headEnd/>
              <a:tailEnd/>
            </a:ln>
            <a:effectLst/>
          </p:spPr>
          <p:txBody>
            <a:bodyPr wrap="none" anchor="ctr"/>
            <a:lstStyle/>
            <a:p>
              <a:endParaRPr lang="en-IE"/>
            </a:p>
          </p:txBody>
        </p:sp>
        <p:grpSp>
          <p:nvGrpSpPr>
            <p:cNvPr id="3216" name="Group 144"/>
            <p:cNvGrpSpPr>
              <a:grpSpLocks/>
            </p:cNvGrpSpPr>
            <p:nvPr/>
          </p:nvGrpSpPr>
          <p:grpSpPr bwMode="auto">
            <a:xfrm>
              <a:off x="1946" y="1476"/>
              <a:ext cx="352" cy="368"/>
              <a:chOff x="2242" y="1480"/>
              <a:chExt cx="352" cy="368"/>
            </a:xfrm>
          </p:grpSpPr>
          <p:sp>
            <p:nvSpPr>
              <p:cNvPr id="3217" name="Rectangle 145">
                <a:hlinkClick r:id="rId44" action="ppaction://hlinksldjump" tooltip="Manganese"/>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18" name="Text Box 146">
                <a:hlinkClick r:id="rId44" action="ppaction://hlinksldjump" tooltip="Manganese"/>
              </p:cNvPr>
              <p:cNvSpPr txBox="1">
                <a:spLocks noChangeArrowheads="1"/>
              </p:cNvSpPr>
              <p:nvPr/>
            </p:nvSpPr>
            <p:spPr bwMode="auto">
              <a:xfrm>
                <a:off x="2259" y="1557"/>
                <a:ext cx="335" cy="288"/>
              </a:xfrm>
              <a:prstGeom prst="rect">
                <a:avLst/>
              </a:prstGeom>
              <a:noFill/>
              <a:ln w="9525">
                <a:noFill/>
                <a:miter lim="800000"/>
                <a:headEnd/>
                <a:tailEnd/>
              </a:ln>
              <a:effectLst/>
            </p:spPr>
            <p:txBody>
              <a:bodyPr wrap="none">
                <a:spAutoFit/>
              </a:bodyPr>
              <a:lstStyle/>
              <a:p>
                <a:r>
                  <a:rPr lang="en-US">
                    <a:latin typeface="Arial Narrow" pitchFamily="34" charset="0"/>
                  </a:rPr>
                  <a:t>Mn</a:t>
                </a:r>
              </a:p>
            </p:txBody>
          </p:sp>
          <p:sp>
            <p:nvSpPr>
              <p:cNvPr id="3219" name="Text Box 147">
                <a:hlinkClick r:id="rId44"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25</a:t>
                </a:r>
              </a:p>
            </p:txBody>
          </p:sp>
        </p:grpSp>
      </p:grpSp>
      <p:grpSp>
        <p:nvGrpSpPr>
          <p:cNvPr id="3840" name="Group 768"/>
          <p:cNvGrpSpPr>
            <a:grpSpLocks/>
          </p:cNvGrpSpPr>
          <p:nvPr/>
        </p:nvGrpSpPr>
        <p:grpSpPr bwMode="auto">
          <a:xfrm>
            <a:off x="4024313" y="2339975"/>
            <a:ext cx="531812" cy="584200"/>
            <a:chOff x="2535" y="1474"/>
            <a:chExt cx="335" cy="368"/>
          </a:xfrm>
        </p:grpSpPr>
        <p:sp>
          <p:nvSpPr>
            <p:cNvPr id="3507" name="AutoShape 435" descr="Cobalt">
              <a:hlinkClick r:id="rId82" action="ppaction://hlinksldjump" highlightClick="1"/>
            </p:cNvPr>
            <p:cNvSpPr>
              <a:spLocks noChangeArrowheads="1"/>
            </p:cNvSpPr>
            <p:nvPr/>
          </p:nvSpPr>
          <p:spPr bwMode="auto">
            <a:xfrm>
              <a:off x="2583" y="1499"/>
              <a:ext cx="240" cy="336"/>
            </a:xfrm>
            <a:prstGeom prst="actionButtonBlank">
              <a:avLst/>
            </a:prstGeom>
            <a:noFill/>
            <a:ln w="9525">
              <a:noFill/>
              <a:miter lim="800000"/>
              <a:headEnd/>
              <a:tailEnd/>
            </a:ln>
            <a:effectLst/>
          </p:spPr>
          <p:txBody>
            <a:bodyPr wrap="none" anchor="ctr"/>
            <a:lstStyle/>
            <a:p>
              <a:endParaRPr lang="en-IE"/>
            </a:p>
          </p:txBody>
        </p:sp>
        <p:sp>
          <p:nvSpPr>
            <p:cNvPr id="3103" name="AutoShape 31">
              <a:hlinkClick r:id="rId82" action="ppaction://hlinksldjump" highlightClick="1"/>
            </p:cNvPr>
            <p:cNvSpPr>
              <a:spLocks noChangeArrowheads="1"/>
            </p:cNvSpPr>
            <p:nvPr/>
          </p:nvSpPr>
          <p:spPr bwMode="auto">
            <a:xfrm>
              <a:off x="2592" y="1488"/>
              <a:ext cx="240" cy="336"/>
            </a:xfrm>
            <a:prstGeom prst="actionButtonBlank">
              <a:avLst/>
            </a:prstGeom>
            <a:noFill/>
            <a:ln w="9525">
              <a:noFill/>
              <a:miter lim="800000"/>
              <a:headEnd/>
              <a:tailEnd/>
            </a:ln>
            <a:effectLst/>
          </p:spPr>
          <p:txBody>
            <a:bodyPr wrap="none" anchor="ctr"/>
            <a:lstStyle/>
            <a:p>
              <a:endParaRPr lang="en-IE"/>
            </a:p>
          </p:txBody>
        </p:sp>
        <p:grpSp>
          <p:nvGrpSpPr>
            <p:cNvPr id="3200" name="Group 128"/>
            <p:cNvGrpSpPr>
              <a:grpSpLocks/>
            </p:cNvGrpSpPr>
            <p:nvPr/>
          </p:nvGrpSpPr>
          <p:grpSpPr bwMode="auto">
            <a:xfrm>
              <a:off x="2535" y="1474"/>
              <a:ext cx="335" cy="368"/>
              <a:chOff x="2242" y="1480"/>
              <a:chExt cx="335" cy="368"/>
            </a:xfrm>
          </p:grpSpPr>
          <p:sp>
            <p:nvSpPr>
              <p:cNvPr id="3201" name="Rectangle 129">
                <a:hlinkClick r:id="rId82" action="ppaction://hlinksldjump" tooltip="Cobalt"/>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02" name="Text Box 130">
                <a:hlinkClick r:id="rId82" action="ppaction://hlinksldjump" tooltip="Cobalt"/>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Co</a:t>
                </a:r>
              </a:p>
            </p:txBody>
          </p:sp>
          <p:sp>
            <p:nvSpPr>
              <p:cNvPr id="3203" name="Text Box 131"/>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27</a:t>
                </a:r>
              </a:p>
            </p:txBody>
          </p:sp>
        </p:grpSp>
      </p:grpSp>
      <p:grpSp>
        <p:nvGrpSpPr>
          <p:cNvPr id="3244" name="Group 172"/>
          <p:cNvGrpSpPr>
            <a:grpSpLocks/>
          </p:cNvGrpSpPr>
          <p:nvPr/>
        </p:nvGrpSpPr>
        <p:grpSpPr bwMode="auto">
          <a:xfrm>
            <a:off x="4491038" y="2954338"/>
            <a:ext cx="517525" cy="584200"/>
            <a:chOff x="2242" y="1480"/>
            <a:chExt cx="326" cy="368"/>
          </a:xfrm>
        </p:grpSpPr>
        <p:sp>
          <p:nvSpPr>
            <p:cNvPr id="3245" name="Rectangle 173">
              <a:hlinkClick r:id="rId83" action="ppaction://hlinksldjump" tooltip="Pallad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46" name="Text Box 174">
              <a:hlinkClick r:id="rId83" action="ppaction://hlinksldjump" tooltip="Pallad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Pd</a:t>
              </a:r>
            </a:p>
          </p:txBody>
        </p:sp>
        <p:sp>
          <p:nvSpPr>
            <p:cNvPr id="3247" name="Text Box 175"/>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46</a:t>
              </a:r>
            </a:p>
          </p:txBody>
        </p:sp>
      </p:grpSp>
      <p:grpSp>
        <p:nvGrpSpPr>
          <p:cNvPr id="3288" name="Group 216"/>
          <p:cNvGrpSpPr>
            <a:grpSpLocks/>
          </p:cNvGrpSpPr>
          <p:nvPr/>
        </p:nvGrpSpPr>
        <p:grpSpPr bwMode="auto">
          <a:xfrm>
            <a:off x="4960938" y="3571875"/>
            <a:ext cx="517525" cy="584200"/>
            <a:chOff x="2242" y="1480"/>
            <a:chExt cx="326" cy="368"/>
          </a:xfrm>
        </p:grpSpPr>
        <p:sp>
          <p:nvSpPr>
            <p:cNvPr id="3289" name="Rectangle 217">
              <a:hlinkClick r:id="rId84" action="ppaction://hlinksldjump" tooltip="Gold"/>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90" name="Text Box 218">
              <a:hlinkClick r:id="rId84" action="ppaction://hlinksldjump" tooltip="Gold"/>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Au</a:t>
              </a:r>
            </a:p>
          </p:txBody>
        </p:sp>
        <p:sp>
          <p:nvSpPr>
            <p:cNvPr id="3291" name="Text Box 219"/>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79</a:t>
              </a:r>
            </a:p>
          </p:txBody>
        </p:sp>
      </p:grpSp>
      <p:grpSp>
        <p:nvGrpSpPr>
          <p:cNvPr id="3252" name="Group 180"/>
          <p:cNvGrpSpPr>
            <a:grpSpLocks/>
          </p:cNvGrpSpPr>
          <p:nvPr/>
        </p:nvGrpSpPr>
        <p:grpSpPr bwMode="auto">
          <a:xfrm>
            <a:off x="5426075" y="2957513"/>
            <a:ext cx="531813" cy="584200"/>
            <a:chOff x="2242" y="1480"/>
            <a:chExt cx="335" cy="368"/>
          </a:xfrm>
        </p:grpSpPr>
        <p:sp>
          <p:nvSpPr>
            <p:cNvPr id="3253" name="Rectangle 181">
              <a:hlinkClick r:id="rId85" action="ppaction://hlinksldjump" tooltip="Cadm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54" name="Text Box 182">
              <a:hlinkClick r:id="rId85" action="ppaction://hlinksldjump" tooltip="Cadm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Cd</a:t>
              </a:r>
            </a:p>
          </p:txBody>
        </p:sp>
        <p:sp>
          <p:nvSpPr>
            <p:cNvPr id="3255" name="Text Box 183"/>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48</a:t>
              </a:r>
            </a:p>
          </p:txBody>
        </p:sp>
      </p:grpSp>
      <p:grpSp>
        <p:nvGrpSpPr>
          <p:cNvPr id="3212" name="Group 140"/>
          <p:cNvGrpSpPr>
            <a:grpSpLocks/>
          </p:cNvGrpSpPr>
          <p:nvPr/>
        </p:nvGrpSpPr>
        <p:grpSpPr bwMode="auto">
          <a:xfrm>
            <a:off x="5429250" y="2341563"/>
            <a:ext cx="503238" cy="584200"/>
            <a:chOff x="2242" y="1480"/>
            <a:chExt cx="317" cy="368"/>
          </a:xfrm>
        </p:grpSpPr>
        <p:sp>
          <p:nvSpPr>
            <p:cNvPr id="3213" name="Rectangle 141">
              <a:hlinkClick r:id="rId86" action="ppaction://hlinksldjump" tooltip="Zinc"/>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14" name="Text Box 142">
              <a:hlinkClick r:id="rId86" action="ppaction://hlinksldjump" tooltip="Zinc"/>
            </p:cNvPr>
            <p:cNvSpPr txBox="1">
              <a:spLocks noChangeArrowheads="1"/>
            </p:cNvSpPr>
            <p:nvPr/>
          </p:nvSpPr>
          <p:spPr bwMode="auto">
            <a:xfrm>
              <a:off x="2259" y="1557"/>
              <a:ext cx="300" cy="288"/>
            </a:xfrm>
            <a:prstGeom prst="rect">
              <a:avLst/>
            </a:prstGeom>
            <a:noFill/>
            <a:ln w="9525">
              <a:noFill/>
              <a:miter lim="800000"/>
              <a:headEnd/>
              <a:tailEnd/>
            </a:ln>
            <a:effectLst/>
          </p:spPr>
          <p:txBody>
            <a:bodyPr wrap="none">
              <a:spAutoFit/>
            </a:bodyPr>
            <a:lstStyle/>
            <a:p>
              <a:r>
                <a:rPr lang="en-US">
                  <a:latin typeface="Arial Narrow" pitchFamily="34" charset="0"/>
                </a:rPr>
                <a:t>Zn</a:t>
              </a:r>
            </a:p>
          </p:txBody>
        </p:sp>
        <p:sp>
          <p:nvSpPr>
            <p:cNvPr id="3215" name="Text Box 143"/>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30</a:t>
              </a:r>
            </a:p>
          </p:txBody>
        </p:sp>
      </p:grpSp>
      <p:grpSp>
        <p:nvGrpSpPr>
          <p:cNvPr id="3208" name="Group 136"/>
          <p:cNvGrpSpPr>
            <a:grpSpLocks/>
          </p:cNvGrpSpPr>
          <p:nvPr/>
        </p:nvGrpSpPr>
        <p:grpSpPr bwMode="auto">
          <a:xfrm>
            <a:off x="4960938" y="2339975"/>
            <a:ext cx="531812" cy="584200"/>
            <a:chOff x="2242" y="1480"/>
            <a:chExt cx="335" cy="368"/>
          </a:xfrm>
        </p:grpSpPr>
        <p:sp>
          <p:nvSpPr>
            <p:cNvPr id="3209" name="Rectangle 137">
              <a:hlinkClick r:id="rId87" action="ppaction://hlinksldjump" tooltip="Copper"/>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10" name="Text Box 138">
              <a:hlinkClick r:id="rId87" action="ppaction://hlinksldjump" tooltip="Copper"/>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Cu</a:t>
              </a:r>
            </a:p>
          </p:txBody>
        </p:sp>
        <p:sp>
          <p:nvSpPr>
            <p:cNvPr id="3211" name="Text Box 139">
              <a:hlinkClick r:id="rId87"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29</a:t>
              </a:r>
            </a:p>
          </p:txBody>
        </p:sp>
      </p:grpSp>
      <p:grpSp>
        <p:nvGrpSpPr>
          <p:cNvPr id="3373" name="Group 301"/>
          <p:cNvGrpSpPr>
            <a:grpSpLocks/>
          </p:cNvGrpSpPr>
          <p:nvPr/>
        </p:nvGrpSpPr>
        <p:grpSpPr bwMode="auto">
          <a:xfrm>
            <a:off x="6738938" y="1106488"/>
            <a:ext cx="473075" cy="584200"/>
            <a:chOff x="2242" y="1480"/>
            <a:chExt cx="298" cy="368"/>
          </a:xfrm>
        </p:grpSpPr>
        <p:sp>
          <p:nvSpPr>
            <p:cNvPr id="3374" name="Rectangle 302">
              <a:hlinkClick r:id="rId88" action="ppaction://hlinksldjump" tooltip="Carbon"/>
            </p:cNvPr>
            <p:cNvSpPr>
              <a:spLocks noChangeArrowheads="1"/>
            </p:cNvSpPr>
            <p:nvPr/>
          </p:nvSpPr>
          <p:spPr bwMode="auto">
            <a:xfrm>
              <a:off x="2282" y="1500"/>
              <a:ext cx="258" cy="348"/>
            </a:xfrm>
            <a:prstGeom prst="rect">
              <a:avLst/>
            </a:prstGeom>
            <a:gradFill rotWithShape="1">
              <a:gsLst>
                <a:gs pos="0">
                  <a:srgbClr val="FFFFCC"/>
                </a:gs>
                <a:gs pos="100000">
                  <a:srgbClr val="CCFF33"/>
                </a:gs>
              </a:gsLst>
              <a:path path="shape">
                <a:fillToRect l="50000" t="50000" r="50000" b="50000"/>
              </a:path>
            </a:gradFill>
            <a:ln w="9525">
              <a:solidFill>
                <a:srgbClr val="CCFF33"/>
              </a:solidFill>
              <a:miter lim="800000"/>
              <a:headEnd/>
              <a:tailEnd/>
            </a:ln>
            <a:effectLst/>
          </p:spPr>
          <p:txBody>
            <a:bodyPr wrap="none" anchor="ctr"/>
            <a:lstStyle/>
            <a:p>
              <a:endParaRPr lang="en-IE"/>
            </a:p>
          </p:txBody>
        </p:sp>
        <p:sp>
          <p:nvSpPr>
            <p:cNvPr id="3375" name="Text Box 303">
              <a:hlinkClick r:id="rId88" action="ppaction://hlinksldjump" tooltip="Carbon"/>
            </p:cNvPr>
            <p:cNvSpPr txBox="1">
              <a:spLocks noChangeArrowheads="1"/>
            </p:cNvSpPr>
            <p:nvPr/>
          </p:nvSpPr>
          <p:spPr bwMode="auto">
            <a:xfrm>
              <a:off x="2259" y="1557"/>
              <a:ext cx="230" cy="288"/>
            </a:xfrm>
            <a:prstGeom prst="rect">
              <a:avLst/>
            </a:prstGeom>
            <a:noFill/>
            <a:ln w="9525">
              <a:noFill/>
              <a:miter lim="800000"/>
              <a:headEnd/>
              <a:tailEnd/>
            </a:ln>
            <a:effectLst/>
          </p:spPr>
          <p:txBody>
            <a:bodyPr wrap="none">
              <a:spAutoFit/>
            </a:bodyPr>
            <a:lstStyle/>
            <a:p>
              <a:r>
                <a:rPr lang="en-US">
                  <a:latin typeface="Arial Narrow" pitchFamily="34" charset="0"/>
                </a:rPr>
                <a:t>C</a:t>
              </a:r>
            </a:p>
          </p:txBody>
        </p:sp>
        <p:sp>
          <p:nvSpPr>
            <p:cNvPr id="3376" name="Text Box 304">
              <a:hlinkClick r:id="rId88" action="ppaction://hlinksldjump" tooltip="Carbon"/>
            </p:cNvPr>
            <p:cNvSpPr txBox="1">
              <a:spLocks noChangeArrowheads="1"/>
            </p:cNvSpPr>
            <p:nvPr/>
          </p:nvSpPr>
          <p:spPr bwMode="auto">
            <a:xfrm>
              <a:off x="2242" y="1480"/>
              <a:ext cx="152" cy="154"/>
            </a:xfrm>
            <a:prstGeom prst="rect">
              <a:avLst/>
            </a:prstGeom>
            <a:noFill/>
            <a:ln w="9525">
              <a:noFill/>
              <a:miter lim="800000"/>
              <a:headEnd/>
              <a:tailEnd/>
            </a:ln>
            <a:effectLst/>
          </p:spPr>
          <p:txBody>
            <a:bodyPr wrap="none">
              <a:spAutoFit/>
            </a:bodyPr>
            <a:lstStyle/>
            <a:p>
              <a:r>
                <a:rPr lang="en-US" sz="1000">
                  <a:latin typeface="Arial Narrow" pitchFamily="34" charset="0"/>
                </a:rPr>
                <a:t>6</a:t>
              </a:r>
            </a:p>
          </p:txBody>
        </p:sp>
      </p:grpSp>
      <p:grpSp>
        <p:nvGrpSpPr>
          <p:cNvPr id="3377" name="Group 305" descr="Boron"/>
          <p:cNvGrpSpPr>
            <a:grpSpLocks/>
          </p:cNvGrpSpPr>
          <p:nvPr/>
        </p:nvGrpSpPr>
        <p:grpSpPr bwMode="auto">
          <a:xfrm>
            <a:off x="6272213" y="1106488"/>
            <a:ext cx="473075" cy="584200"/>
            <a:chOff x="2242" y="1480"/>
            <a:chExt cx="298" cy="368"/>
          </a:xfrm>
        </p:grpSpPr>
        <p:sp>
          <p:nvSpPr>
            <p:cNvPr id="3378" name="Rectangle 306">
              <a:hlinkClick r:id="rId89" action="ppaction://hlinksldjump" tooltip="Boron"/>
            </p:cNvPr>
            <p:cNvSpPr>
              <a:spLocks noChangeArrowheads="1"/>
            </p:cNvSpPr>
            <p:nvPr/>
          </p:nvSpPr>
          <p:spPr bwMode="auto">
            <a:xfrm>
              <a:off x="2282" y="1500"/>
              <a:ext cx="258" cy="348"/>
            </a:xfrm>
            <a:prstGeom prst="rect">
              <a:avLst/>
            </a:prstGeom>
            <a:gradFill rotWithShape="1">
              <a:gsLst>
                <a:gs pos="0">
                  <a:srgbClr val="00CC00"/>
                </a:gs>
                <a:gs pos="100000">
                  <a:srgbClr val="008000"/>
                </a:gs>
              </a:gsLst>
              <a:path path="shape">
                <a:fillToRect l="50000" t="50000" r="50000" b="50000"/>
              </a:path>
            </a:gradFill>
            <a:ln w="9525">
              <a:solidFill>
                <a:srgbClr val="008000"/>
              </a:solidFill>
              <a:miter lim="800000"/>
              <a:headEnd/>
              <a:tailEnd/>
            </a:ln>
            <a:effectLst/>
          </p:spPr>
          <p:txBody>
            <a:bodyPr wrap="none" anchor="ctr"/>
            <a:lstStyle/>
            <a:p>
              <a:endParaRPr lang="en-IE"/>
            </a:p>
          </p:txBody>
        </p:sp>
        <p:sp>
          <p:nvSpPr>
            <p:cNvPr id="3379" name="Text Box 307">
              <a:hlinkClick r:id="rId89" action="ppaction://hlinksldjump" tooltip="Boron"/>
            </p:cNvPr>
            <p:cNvSpPr txBox="1">
              <a:spLocks noChangeArrowheads="1"/>
            </p:cNvSpPr>
            <p:nvPr/>
          </p:nvSpPr>
          <p:spPr bwMode="auto">
            <a:xfrm>
              <a:off x="2259" y="1557"/>
              <a:ext cx="221" cy="288"/>
            </a:xfrm>
            <a:prstGeom prst="rect">
              <a:avLst/>
            </a:prstGeom>
            <a:noFill/>
            <a:ln w="9525">
              <a:noFill/>
              <a:miter lim="800000"/>
              <a:headEnd/>
              <a:tailEnd/>
            </a:ln>
            <a:effectLst/>
          </p:spPr>
          <p:txBody>
            <a:bodyPr wrap="none">
              <a:spAutoFit/>
            </a:bodyPr>
            <a:lstStyle/>
            <a:p>
              <a:r>
                <a:rPr lang="en-US">
                  <a:latin typeface="Arial Narrow" pitchFamily="34" charset="0"/>
                </a:rPr>
                <a:t>B</a:t>
              </a:r>
            </a:p>
          </p:txBody>
        </p:sp>
        <p:sp>
          <p:nvSpPr>
            <p:cNvPr id="3380" name="Text Box 308"/>
            <p:cNvSpPr txBox="1">
              <a:spLocks noChangeArrowheads="1"/>
            </p:cNvSpPr>
            <p:nvPr/>
          </p:nvSpPr>
          <p:spPr bwMode="auto">
            <a:xfrm>
              <a:off x="2242" y="1480"/>
              <a:ext cx="152" cy="154"/>
            </a:xfrm>
            <a:prstGeom prst="rect">
              <a:avLst/>
            </a:prstGeom>
            <a:noFill/>
            <a:ln w="9525">
              <a:noFill/>
              <a:miter lim="800000"/>
              <a:headEnd/>
              <a:tailEnd/>
            </a:ln>
            <a:effectLst/>
          </p:spPr>
          <p:txBody>
            <a:bodyPr wrap="none">
              <a:spAutoFit/>
            </a:bodyPr>
            <a:lstStyle/>
            <a:p>
              <a:r>
                <a:rPr lang="en-US" sz="1000">
                  <a:latin typeface="Arial Narrow" pitchFamily="34" charset="0"/>
                </a:rPr>
                <a:t>5</a:t>
              </a:r>
            </a:p>
          </p:txBody>
        </p:sp>
      </p:grpSp>
      <p:grpSp>
        <p:nvGrpSpPr>
          <p:cNvPr id="3401" name="Group 329"/>
          <p:cNvGrpSpPr>
            <a:grpSpLocks/>
          </p:cNvGrpSpPr>
          <p:nvPr/>
        </p:nvGrpSpPr>
        <p:grpSpPr bwMode="auto">
          <a:xfrm>
            <a:off x="6267450" y="1716088"/>
            <a:ext cx="473075" cy="584200"/>
            <a:chOff x="2242" y="1480"/>
            <a:chExt cx="298" cy="368"/>
          </a:xfrm>
        </p:grpSpPr>
        <p:sp>
          <p:nvSpPr>
            <p:cNvPr id="3402" name="Rectangle 330">
              <a:hlinkClick r:id="rId90" action="ppaction://hlinksldjump" tooltip="Aluminum"/>
            </p:cNvPr>
            <p:cNvSpPr>
              <a:spLocks noChangeArrowheads="1"/>
            </p:cNvSpPr>
            <p:nvPr/>
          </p:nvSpPr>
          <p:spPr bwMode="auto">
            <a:xfrm>
              <a:off x="2282" y="1500"/>
              <a:ext cx="258" cy="348"/>
            </a:xfrm>
            <a:prstGeom prst="rect">
              <a:avLst/>
            </a:prstGeom>
            <a:gradFill rotWithShape="1">
              <a:gsLst>
                <a:gs pos="0">
                  <a:srgbClr val="00CC00"/>
                </a:gs>
                <a:gs pos="100000">
                  <a:srgbClr val="008000"/>
                </a:gs>
              </a:gsLst>
              <a:path path="shape">
                <a:fillToRect l="50000" t="50000" r="50000" b="50000"/>
              </a:path>
            </a:gradFill>
            <a:ln w="9525">
              <a:solidFill>
                <a:srgbClr val="008000"/>
              </a:solidFill>
              <a:miter lim="800000"/>
              <a:headEnd/>
              <a:tailEnd/>
            </a:ln>
            <a:effectLst/>
          </p:spPr>
          <p:txBody>
            <a:bodyPr wrap="none" anchor="ctr"/>
            <a:lstStyle/>
            <a:p>
              <a:endParaRPr lang="en-IE"/>
            </a:p>
          </p:txBody>
        </p:sp>
        <p:sp>
          <p:nvSpPr>
            <p:cNvPr id="3403" name="Text Box 331">
              <a:hlinkClick r:id="rId90" action="ppaction://hlinksldjump" tooltip="Aluminum"/>
            </p:cNvPr>
            <p:cNvSpPr txBox="1">
              <a:spLocks noChangeArrowheads="1"/>
            </p:cNvSpPr>
            <p:nvPr/>
          </p:nvSpPr>
          <p:spPr bwMode="auto">
            <a:xfrm>
              <a:off x="2259" y="1557"/>
              <a:ext cx="256" cy="288"/>
            </a:xfrm>
            <a:prstGeom prst="rect">
              <a:avLst/>
            </a:prstGeom>
            <a:noFill/>
            <a:ln w="9525">
              <a:noFill/>
              <a:miter lim="800000"/>
              <a:headEnd/>
              <a:tailEnd/>
            </a:ln>
            <a:effectLst/>
          </p:spPr>
          <p:txBody>
            <a:bodyPr wrap="none">
              <a:spAutoFit/>
            </a:bodyPr>
            <a:lstStyle/>
            <a:p>
              <a:r>
                <a:rPr lang="en-US">
                  <a:latin typeface="Arial Narrow" pitchFamily="34" charset="0"/>
                </a:rPr>
                <a:t>Al</a:t>
              </a:r>
            </a:p>
          </p:txBody>
        </p:sp>
        <p:sp>
          <p:nvSpPr>
            <p:cNvPr id="3404" name="Text Box 332"/>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13</a:t>
              </a:r>
            </a:p>
          </p:txBody>
        </p:sp>
      </p:grpSp>
      <p:grpSp>
        <p:nvGrpSpPr>
          <p:cNvPr id="3389" name="Group 317"/>
          <p:cNvGrpSpPr>
            <a:grpSpLocks/>
          </p:cNvGrpSpPr>
          <p:nvPr/>
        </p:nvGrpSpPr>
        <p:grpSpPr bwMode="auto">
          <a:xfrm>
            <a:off x="7685088" y="1720850"/>
            <a:ext cx="473075" cy="584200"/>
            <a:chOff x="2242" y="1480"/>
            <a:chExt cx="298" cy="368"/>
          </a:xfrm>
        </p:grpSpPr>
        <p:sp>
          <p:nvSpPr>
            <p:cNvPr id="3390" name="Rectangle 318">
              <a:hlinkClick r:id="rId91" action="ppaction://hlinksldjump" tooltip="Sulfur"/>
            </p:cNvPr>
            <p:cNvSpPr>
              <a:spLocks noChangeArrowheads="1"/>
            </p:cNvSpPr>
            <p:nvPr/>
          </p:nvSpPr>
          <p:spPr bwMode="auto">
            <a:xfrm>
              <a:off x="2282" y="1500"/>
              <a:ext cx="258" cy="348"/>
            </a:xfrm>
            <a:prstGeom prst="rect">
              <a:avLst/>
            </a:prstGeom>
            <a:gradFill rotWithShape="1">
              <a:gsLst>
                <a:gs pos="0">
                  <a:srgbClr val="FF9933"/>
                </a:gs>
                <a:gs pos="100000">
                  <a:srgbClr val="FF3300"/>
                </a:gs>
              </a:gsLst>
              <a:path path="shape">
                <a:fillToRect l="50000" t="50000" r="50000" b="50000"/>
              </a:path>
            </a:gradFill>
            <a:ln w="9525">
              <a:solidFill>
                <a:srgbClr val="800000"/>
              </a:solidFill>
              <a:miter lim="800000"/>
              <a:headEnd/>
              <a:tailEnd/>
            </a:ln>
            <a:effectLst/>
          </p:spPr>
          <p:txBody>
            <a:bodyPr wrap="none" anchor="ctr"/>
            <a:lstStyle/>
            <a:p>
              <a:endParaRPr lang="en-IE"/>
            </a:p>
          </p:txBody>
        </p:sp>
        <p:sp>
          <p:nvSpPr>
            <p:cNvPr id="3391" name="Text Box 319">
              <a:hlinkClick r:id="rId91" action="ppaction://hlinksldjump" tooltip="Sulfur"/>
            </p:cNvPr>
            <p:cNvSpPr txBox="1">
              <a:spLocks noChangeArrowheads="1"/>
            </p:cNvSpPr>
            <p:nvPr/>
          </p:nvSpPr>
          <p:spPr bwMode="auto">
            <a:xfrm>
              <a:off x="2259" y="1557"/>
              <a:ext cx="221" cy="288"/>
            </a:xfrm>
            <a:prstGeom prst="rect">
              <a:avLst/>
            </a:prstGeom>
            <a:noFill/>
            <a:ln w="9525">
              <a:noFill/>
              <a:miter lim="800000"/>
              <a:headEnd/>
              <a:tailEnd/>
            </a:ln>
            <a:effectLst/>
          </p:spPr>
          <p:txBody>
            <a:bodyPr wrap="none">
              <a:spAutoFit/>
            </a:bodyPr>
            <a:lstStyle/>
            <a:p>
              <a:r>
                <a:rPr lang="en-US">
                  <a:latin typeface="Arial Narrow" pitchFamily="34" charset="0"/>
                </a:rPr>
                <a:t>S</a:t>
              </a:r>
            </a:p>
          </p:txBody>
        </p:sp>
        <p:sp>
          <p:nvSpPr>
            <p:cNvPr id="3392" name="Text Box 320"/>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16</a:t>
              </a:r>
            </a:p>
          </p:txBody>
        </p:sp>
      </p:grpSp>
      <p:grpSp>
        <p:nvGrpSpPr>
          <p:cNvPr id="3393" name="Group 321"/>
          <p:cNvGrpSpPr>
            <a:grpSpLocks/>
          </p:cNvGrpSpPr>
          <p:nvPr/>
        </p:nvGrpSpPr>
        <p:grpSpPr bwMode="auto">
          <a:xfrm>
            <a:off x="7207250" y="1716088"/>
            <a:ext cx="473075" cy="584200"/>
            <a:chOff x="2242" y="1480"/>
            <a:chExt cx="298" cy="368"/>
          </a:xfrm>
        </p:grpSpPr>
        <p:sp>
          <p:nvSpPr>
            <p:cNvPr id="3394" name="Rectangle 322">
              <a:hlinkClick r:id="rId92" action="ppaction://hlinksldjump" tooltip="Phosphorus"/>
            </p:cNvPr>
            <p:cNvSpPr>
              <a:spLocks noChangeArrowheads="1"/>
            </p:cNvSpPr>
            <p:nvPr/>
          </p:nvSpPr>
          <p:spPr bwMode="auto">
            <a:xfrm>
              <a:off x="2282" y="1500"/>
              <a:ext cx="258" cy="348"/>
            </a:xfrm>
            <a:prstGeom prst="rect">
              <a:avLst/>
            </a:prstGeom>
            <a:gradFill rotWithShape="1">
              <a:gsLst>
                <a:gs pos="0">
                  <a:srgbClr val="FFCCCC"/>
                </a:gs>
                <a:gs pos="100000">
                  <a:srgbClr val="FF9966"/>
                </a:gs>
              </a:gsLst>
              <a:path path="shape">
                <a:fillToRect l="50000" t="50000" r="50000" b="50000"/>
              </a:path>
            </a:gradFill>
            <a:ln w="9525">
              <a:solidFill>
                <a:srgbClr val="FF9933"/>
              </a:solidFill>
              <a:miter lim="800000"/>
              <a:headEnd/>
              <a:tailEnd/>
            </a:ln>
            <a:effectLst/>
          </p:spPr>
          <p:txBody>
            <a:bodyPr wrap="none" anchor="ctr"/>
            <a:lstStyle/>
            <a:p>
              <a:endParaRPr lang="en-IE"/>
            </a:p>
          </p:txBody>
        </p:sp>
        <p:sp>
          <p:nvSpPr>
            <p:cNvPr id="3395" name="Text Box 323">
              <a:hlinkClick r:id="rId92" action="ppaction://hlinksldjump" tooltip="Phosphorus"/>
            </p:cNvPr>
            <p:cNvSpPr txBox="1">
              <a:spLocks noChangeArrowheads="1"/>
            </p:cNvSpPr>
            <p:nvPr/>
          </p:nvSpPr>
          <p:spPr bwMode="auto">
            <a:xfrm>
              <a:off x="2259" y="1557"/>
              <a:ext cx="221" cy="288"/>
            </a:xfrm>
            <a:prstGeom prst="rect">
              <a:avLst/>
            </a:prstGeom>
            <a:noFill/>
            <a:ln w="9525">
              <a:noFill/>
              <a:miter lim="800000"/>
              <a:headEnd/>
              <a:tailEnd/>
            </a:ln>
            <a:effectLst/>
          </p:spPr>
          <p:txBody>
            <a:bodyPr wrap="none">
              <a:spAutoFit/>
            </a:bodyPr>
            <a:lstStyle/>
            <a:p>
              <a:r>
                <a:rPr lang="en-US">
                  <a:latin typeface="Arial Narrow" pitchFamily="34" charset="0"/>
                </a:rPr>
                <a:t>P</a:t>
              </a:r>
            </a:p>
          </p:txBody>
        </p:sp>
        <p:sp>
          <p:nvSpPr>
            <p:cNvPr id="3396" name="Text Box 324"/>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15</a:t>
              </a:r>
            </a:p>
          </p:txBody>
        </p:sp>
      </p:grpSp>
      <p:grpSp>
        <p:nvGrpSpPr>
          <p:cNvPr id="3397" name="Group 325"/>
          <p:cNvGrpSpPr>
            <a:grpSpLocks/>
          </p:cNvGrpSpPr>
          <p:nvPr/>
        </p:nvGrpSpPr>
        <p:grpSpPr bwMode="auto">
          <a:xfrm>
            <a:off x="6738938" y="1717675"/>
            <a:ext cx="473075" cy="584200"/>
            <a:chOff x="2242" y="1480"/>
            <a:chExt cx="298" cy="368"/>
          </a:xfrm>
        </p:grpSpPr>
        <p:sp>
          <p:nvSpPr>
            <p:cNvPr id="3398" name="Rectangle 326">
              <a:hlinkClick r:id="rId93" action="ppaction://hlinksldjump" tooltip="Silicon"/>
            </p:cNvPr>
            <p:cNvSpPr>
              <a:spLocks noChangeArrowheads="1"/>
            </p:cNvSpPr>
            <p:nvPr/>
          </p:nvSpPr>
          <p:spPr bwMode="auto">
            <a:xfrm>
              <a:off x="2282" y="1500"/>
              <a:ext cx="258" cy="348"/>
            </a:xfrm>
            <a:prstGeom prst="rect">
              <a:avLst/>
            </a:prstGeom>
            <a:gradFill rotWithShape="1">
              <a:gsLst>
                <a:gs pos="0">
                  <a:srgbClr val="FFFFCC"/>
                </a:gs>
                <a:gs pos="100000">
                  <a:srgbClr val="CCFF33"/>
                </a:gs>
              </a:gsLst>
              <a:path path="shape">
                <a:fillToRect l="50000" t="50000" r="50000" b="50000"/>
              </a:path>
            </a:gradFill>
            <a:ln w="9525">
              <a:solidFill>
                <a:srgbClr val="CCFF33"/>
              </a:solidFill>
              <a:miter lim="800000"/>
              <a:headEnd/>
              <a:tailEnd/>
            </a:ln>
            <a:effectLst/>
          </p:spPr>
          <p:txBody>
            <a:bodyPr wrap="none" anchor="ctr"/>
            <a:lstStyle/>
            <a:p>
              <a:endParaRPr lang="en-IE"/>
            </a:p>
          </p:txBody>
        </p:sp>
        <p:sp>
          <p:nvSpPr>
            <p:cNvPr id="3399" name="Text Box 327">
              <a:hlinkClick r:id="rId93" action="ppaction://hlinksldjump" tooltip="Silicon"/>
            </p:cNvPr>
            <p:cNvSpPr txBox="1">
              <a:spLocks noChangeArrowheads="1"/>
            </p:cNvSpPr>
            <p:nvPr/>
          </p:nvSpPr>
          <p:spPr bwMode="auto">
            <a:xfrm>
              <a:off x="2259" y="1557"/>
              <a:ext cx="256" cy="288"/>
            </a:xfrm>
            <a:prstGeom prst="rect">
              <a:avLst/>
            </a:prstGeom>
            <a:noFill/>
            <a:ln w="9525">
              <a:noFill/>
              <a:miter lim="800000"/>
              <a:headEnd/>
              <a:tailEnd/>
            </a:ln>
            <a:effectLst/>
          </p:spPr>
          <p:txBody>
            <a:bodyPr wrap="none">
              <a:spAutoFit/>
            </a:bodyPr>
            <a:lstStyle/>
            <a:p>
              <a:r>
                <a:rPr lang="en-US">
                  <a:latin typeface="Arial Narrow" pitchFamily="34" charset="0"/>
                </a:rPr>
                <a:t>Si</a:t>
              </a:r>
            </a:p>
          </p:txBody>
        </p:sp>
        <p:sp>
          <p:nvSpPr>
            <p:cNvPr id="3400" name="Text Box 328">
              <a:hlinkClick r:id="rId93" action="ppaction://hlinksldjump" tooltip="Silicon"/>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14</a:t>
              </a:r>
            </a:p>
          </p:txBody>
        </p:sp>
      </p:grpSp>
      <p:grpSp>
        <p:nvGrpSpPr>
          <p:cNvPr id="3421" name="Group 349"/>
          <p:cNvGrpSpPr>
            <a:grpSpLocks/>
          </p:cNvGrpSpPr>
          <p:nvPr/>
        </p:nvGrpSpPr>
        <p:grpSpPr bwMode="auto">
          <a:xfrm>
            <a:off x="6740525" y="2336800"/>
            <a:ext cx="546100" cy="584200"/>
            <a:chOff x="2242" y="1480"/>
            <a:chExt cx="344" cy="368"/>
          </a:xfrm>
        </p:grpSpPr>
        <p:sp>
          <p:nvSpPr>
            <p:cNvPr id="3422" name="Rectangle 350">
              <a:hlinkClick r:id="rId94" action="ppaction://hlinksldjump" tooltip="Germanium"/>
            </p:cNvPr>
            <p:cNvSpPr>
              <a:spLocks noChangeArrowheads="1"/>
            </p:cNvSpPr>
            <p:nvPr/>
          </p:nvSpPr>
          <p:spPr bwMode="auto">
            <a:xfrm>
              <a:off x="2282" y="1500"/>
              <a:ext cx="258" cy="348"/>
            </a:xfrm>
            <a:prstGeom prst="rect">
              <a:avLst/>
            </a:prstGeom>
            <a:gradFill rotWithShape="1">
              <a:gsLst>
                <a:gs pos="0">
                  <a:srgbClr val="FFFFCC"/>
                </a:gs>
                <a:gs pos="100000">
                  <a:srgbClr val="CCFF33"/>
                </a:gs>
              </a:gsLst>
              <a:path path="shape">
                <a:fillToRect l="50000" t="50000" r="50000" b="50000"/>
              </a:path>
            </a:gradFill>
            <a:ln w="9525">
              <a:solidFill>
                <a:srgbClr val="CCFF33"/>
              </a:solidFill>
              <a:miter lim="800000"/>
              <a:headEnd/>
              <a:tailEnd/>
            </a:ln>
            <a:effectLst/>
          </p:spPr>
          <p:txBody>
            <a:bodyPr wrap="none" anchor="ctr"/>
            <a:lstStyle/>
            <a:p>
              <a:endParaRPr lang="en-IE"/>
            </a:p>
          </p:txBody>
        </p:sp>
        <p:sp>
          <p:nvSpPr>
            <p:cNvPr id="3423" name="Text Box 351">
              <a:hlinkClick r:id="rId94" action="ppaction://hlinksldjump" tooltip="Germanium"/>
            </p:cNvPr>
            <p:cNvSpPr txBox="1">
              <a:spLocks noChangeArrowheads="1"/>
            </p:cNvSpPr>
            <p:nvPr/>
          </p:nvSpPr>
          <p:spPr bwMode="auto">
            <a:xfrm>
              <a:off x="2259" y="1557"/>
              <a:ext cx="327" cy="288"/>
            </a:xfrm>
            <a:prstGeom prst="rect">
              <a:avLst/>
            </a:prstGeom>
            <a:noFill/>
            <a:ln w="9525">
              <a:noFill/>
              <a:miter lim="800000"/>
              <a:headEnd/>
              <a:tailEnd/>
            </a:ln>
            <a:effectLst/>
          </p:spPr>
          <p:txBody>
            <a:bodyPr wrap="none">
              <a:spAutoFit/>
            </a:bodyPr>
            <a:lstStyle/>
            <a:p>
              <a:r>
                <a:rPr lang="en-US">
                  <a:latin typeface="Arial Narrow" pitchFamily="34" charset="0"/>
                </a:rPr>
                <a:t>Ge</a:t>
              </a:r>
            </a:p>
          </p:txBody>
        </p:sp>
        <p:sp>
          <p:nvSpPr>
            <p:cNvPr id="3424" name="Text Box 352">
              <a:hlinkClick r:id="rId94" action="ppaction://hlinksldjump" tooltip="Germanium"/>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32</a:t>
              </a:r>
            </a:p>
          </p:txBody>
        </p:sp>
      </p:grpSp>
      <p:grpSp>
        <p:nvGrpSpPr>
          <p:cNvPr id="3445" name="Group 373"/>
          <p:cNvGrpSpPr>
            <a:grpSpLocks/>
          </p:cNvGrpSpPr>
          <p:nvPr/>
        </p:nvGrpSpPr>
        <p:grpSpPr bwMode="auto">
          <a:xfrm>
            <a:off x="6738938" y="2954338"/>
            <a:ext cx="517525" cy="584200"/>
            <a:chOff x="2242" y="1480"/>
            <a:chExt cx="326" cy="368"/>
          </a:xfrm>
        </p:grpSpPr>
        <p:sp>
          <p:nvSpPr>
            <p:cNvPr id="3446" name="Rectangle 374">
              <a:hlinkClick r:id="rId95" action="ppaction://hlinksldjump" tooltip="Tin"/>
            </p:cNvPr>
            <p:cNvSpPr>
              <a:spLocks noChangeArrowheads="1"/>
            </p:cNvSpPr>
            <p:nvPr/>
          </p:nvSpPr>
          <p:spPr bwMode="auto">
            <a:xfrm>
              <a:off x="2282" y="1500"/>
              <a:ext cx="258" cy="348"/>
            </a:xfrm>
            <a:prstGeom prst="rect">
              <a:avLst/>
            </a:prstGeom>
            <a:gradFill rotWithShape="1">
              <a:gsLst>
                <a:gs pos="0">
                  <a:srgbClr val="FFFFCC"/>
                </a:gs>
                <a:gs pos="100000">
                  <a:srgbClr val="CCFF33"/>
                </a:gs>
              </a:gsLst>
              <a:path path="shape">
                <a:fillToRect l="50000" t="50000" r="50000" b="50000"/>
              </a:path>
            </a:gradFill>
            <a:ln w="9525">
              <a:solidFill>
                <a:srgbClr val="CCFF33"/>
              </a:solidFill>
              <a:miter lim="800000"/>
              <a:headEnd/>
              <a:tailEnd/>
            </a:ln>
            <a:effectLst/>
          </p:spPr>
          <p:txBody>
            <a:bodyPr wrap="none" anchor="ctr"/>
            <a:lstStyle/>
            <a:p>
              <a:endParaRPr lang="en-IE"/>
            </a:p>
          </p:txBody>
        </p:sp>
        <p:sp>
          <p:nvSpPr>
            <p:cNvPr id="3447" name="Text Box 375">
              <a:hlinkClick r:id="rId95" action="ppaction://hlinksldjump" tooltip="Tin"/>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Sn</a:t>
              </a:r>
            </a:p>
          </p:txBody>
        </p:sp>
        <p:sp>
          <p:nvSpPr>
            <p:cNvPr id="3448" name="Text Box 376">
              <a:hlinkClick r:id="rId95" action="ppaction://hlinksldjump" tooltip="Tin"/>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50</a:t>
              </a:r>
            </a:p>
          </p:txBody>
        </p:sp>
      </p:grpSp>
      <p:sp>
        <p:nvSpPr>
          <p:cNvPr id="3547" name="AutoShape 475" descr="Thallium">
            <a:hlinkClick r:id="rId96" action="ppaction://hlinksldjump" highlightClick="1"/>
          </p:cNvPr>
          <p:cNvSpPr>
            <a:spLocks noChangeArrowheads="1"/>
          </p:cNvSpPr>
          <p:nvPr/>
        </p:nvSpPr>
        <p:spPr bwMode="auto">
          <a:xfrm>
            <a:off x="6310313" y="3598863"/>
            <a:ext cx="381000" cy="533400"/>
          </a:xfrm>
          <a:prstGeom prst="actionButtonBlank">
            <a:avLst/>
          </a:prstGeom>
          <a:noFill/>
          <a:ln w="9525">
            <a:noFill/>
            <a:miter lim="800000"/>
            <a:headEnd/>
            <a:tailEnd/>
          </a:ln>
          <a:effectLst/>
        </p:spPr>
        <p:txBody>
          <a:bodyPr wrap="none" anchor="ctr"/>
          <a:lstStyle/>
          <a:p>
            <a:endParaRPr lang="en-IE"/>
          </a:p>
        </p:txBody>
      </p:sp>
      <p:sp>
        <p:nvSpPr>
          <p:cNvPr id="3529" name="AutoShape 457" descr="Indium">
            <a:hlinkClick r:id="rId97" action="ppaction://hlinksldjump" highlightClick="1"/>
          </p:cNvPr>
          <p:cNvSpPr>
            <a:spLocks noChangeArrowheads="1"/>
          </p:cNvSpPr>
          <p:nvPr/>
        </p:nvSpPr>
        <p:spPr bwMode="auto">
          <a:xfrm>
            <a:off x="6310313" y="2989263"/>
            <a:ext cx="457200" cy="533400"/>
          </a:xfrm>
          <a:prstGeom prst="actionButtonBlank">
            <a:avLst/>
          </a:prstGeom>
          <a:noFill/>
          <a:ln w="9525">
            <a:noFill/>
            <a:miter lim="800000"/>
            <a:headEnd/>
            <a:tailEnd/>
          </a:ln>
          <a:effectLst/>
        </p:spPr>
        <p:txBody>
          <a:bodyPr wrap="none" anchor="ctr"/>
          <a:lstStyle/>
          <a:p>
            <a:endParaRPr lang="en-IE"/>
          </a:p>
        </p:txBody>
      </p:sp>
      <p:sp>
        <p:nvSpPr>
          <p:cNvPr id="3511" name="AutoShape 439" descr="Gallium">
            <a:hlinkClick r:id="rId98" action="ppaction://hlinksldjump" highlightClick="1"/>
          </p:cNvPr>
          <p:cNvSpPr>
            <a:spLocks noChangeArrowheads="1"/>
          </p:cNvSpPr>
          <p:nvPr/>
        </p:nvSpPr>
        <p:spPr bwMode="auto">
          <a:xfrm>
            <a:off x="6310313" y="2379663"/>
            <a:ext cx="381000" cy="533400"/>
          </a:xfrm>
          <a:prstGeom prst="actionButtonBlank">
            <a:avLst/>
          </a:prstGeom>
          <a:noFill/>
          <a:ln w="9525">
            <a:noFill/>
            <a:miter lim="800000"/>
            <a:headEnd/>
            <a:tailEnd/>
          </a:ln>
          <a:effectLst/>
        </p:spPr>
        <p:txBody>
          <a:bodyPr wrap="none" anchor="ctr"/>
          <a:lstStyle/>
          <a:p>
            <a:endParaRPr lang="en-IE"/>
          </a:p>
        </p:txBody>
      </p:sp>
      <p:sp>
        <p:nvSpPr>
          <p:cNvPr id="3124" name="AutoShape 52">
            <a:hlinkClick r:id="rId99" action="ppaction://hlinksldjump" highlightClick="1"/>
          </p:cNvPr>
          <p:cNvSpPr>
            <a:spLocks noChangeArrowheads="1"/>
          </p:cNvSpPr>
          <p:nvPr/>
        </p:nvSpPr>
        <p:spPr bwMode="auto">
          <a:xfrm>
            <a:off x="5029200" y="2971800"/>
            <a:ext cx="381000" cy="533400"/>
          </a:xfrm>
          <a:prstGeom prst="actionButtonBlank">
            <a:avLst/>
          </a:prstGeom>
          <a:noFill/>
          <a:ln w="9525">
            <a:noFill/>
            <a:miter lim="800000"/>
            <a:headEnd/>
            <a:tailEnd/>
          </a:ln>
          <a:effectLst/>
        </p:spPr>
        <p:txBody>
          <a:bodyPr wrap="none" anchor="ctr"/>
          <a:lstStyle/>
          <a:p>
            <a:endParaRPr lang="en-IE"/>
          </a:p>
        </p:txBody>
      </p:sp>
      <p:grpSp>
        <p:nvGrpSpPr>
          <p:cNvPr id="3248" name="Group 176"/>
          <p:cNvGrpSpPr>
            <a:grpSpLocks/>
          </p:cNvGrpSpPr>
          <p:nvPr/>
        </p:nvGrpSpPr>
        <p:grpSpPr bwMode="auto">
          <a:xfrm>
            <a:off x="4962525" y="2954338"/>
            <a:ext cx="517525" cy="584200"/>
            <a:chOff x="2242" y="1480"/>
            <a:chExt cx="326" cy="368"/>
          </a:xfrm>
        </p:grpSpPr>
        <p:sp>
          <p:nvSpPr>
            <p:cNvPr id="3249" name="Rectangle 177">
              <a:hlinkClick r:id="rId99" action="ppaction://hlinksldjump" tooltip="Silver"/>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50" name="Text Box 178">
              <a:hlinkClick r:id="rId99" action="ppaction://hlinksldjump" tooltip="Silver"/>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Ag</a:t>
              </a:r>
            </a:p>
          </p:txBody>
        </p:sp>
        <p:sp>
          <p:nvSpPr>
            <p:cNvPr id="3251" name="Text Box 179"/>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47</a:t>
              </a:r>
            </a:p>
          </p:txBody>
        </p:sp>
      </p:grpSp>
      <p:sp>
        <p:nvSpPr>
          <p:cNvPr id="3141" name="AutoShape 69">
            <a:hlinkClick r:id="rId100" action="ppaction://hlinksldjump" highlightClick="1"/>
          </p:cNvPr>
          <p:cNvSpPr>
            <a:spLocks noChangeArrowheads="1"/>
          </p:cNvSpPr>
          <p:nvPr/>
        </p:nvSpPr>
        <p:spPr bwMode="auto">
          <a:xfrm>
            <a:off x="4572000" y="3581400"/>
            <a:ext cx="381000" cy="533400"/>
          </a:xfrm>
          <a:prstGeom prst="actionButtonBlank">
            <a:avLst/>
          </a:prstGeom>
          <a:noFill/>
          <a:ln w="9525">
            <a:noFill/>
            <a:miter lim="800000"/>
            <a:headEnd/>
            <a:tailEnd/>
          </a:ln>
          <a:effectLst/>
        </p:spPr>
        <p:txBody>
          <a:bodyPr wrap="none" anchor="ctr"/>
          <a:lstStyle/>
          <a:p>
            <a:endParaRPr lang="en-IE"/>
          </a:p>
        </p:txBody>
      </p:sp>
      <p:sp>
        <p:nvSpPr>
          <p:cNvPr id="3520" name="AutoShape 448" descr="Zirconium">
            <a:hlinkClick r:id="rId101" action="ppaction://hlinksldjump" highlightClick="1"/>
          </p:cNvPr>
          <p:cNvSpPr>
            <a:spLocks noChangeArrowheads="1"/>
          </p:cNvSpPr>
          <p:nvPr/>
        </p:nvSpPr>
        <p:spPr bwMode="auto">
          <a:xfrm>
            <a:off x="1738313" y="2989263"/>
            <a:ext cx="381000" cy="533400"/>
          </a:xfrm>
          <a:prstGeom prst="actionButtonBlank">
            <a:avLst/>
          </a:prstGeom>
          <a:noFill/>
          <a:ln w="9525">
            <a:noFill/>
            <a:miter lim="800000"/>
            <a:headEnd/>
            <a:tailEnd/>
          </a:ln>
          <a:effectLst/>
        </p:spPr>
        <p:txBody>
          <a:bodyPr wrap="none" anchor="ctr"/>
          <a:lstStyle/>
          <a:p>
            <a:endParaRPr lang="en-IE"/>
          </a:p>
        </p:txBody>
      </p:sp>
      <p:sp>
        <p:nvSpPr>
          <p:cNvPr id="3519" name="AutoShape 447" descr="Yttrium">
            <a:hlinkClick r:id="rId102" action="ppaction://hlinksldjump" highlightClick="1"/>
          </p:cNvPr>
          <p:cNvSpPr>
            <a:spLocks noChangeArrowheads="1"/>
          </p:cNvSpPr>
          <p:nvPr/>
        </p:nvSpPr>
        <p:spPr bwMode="auto">
          <a:xfrm>
            <a:off x="1281113" y="2989263"/>
            <a:ext cx="381000" cy="533400"/>
          </a:xfrm>
          <a:prstGeom prst="actionButtonBlank">
            <a:avLst/>
          </a:prstGeom>
          <a:noFill/>
          <a:ln w="9525">
            <a:noFill/>
            <a:miter lim="800000"/>
            <a:headEnd/>
            <a:tailEnd/>
          </a:ln>
          <a:effectLst/>
        </p:spPr>
        <p:txBody>
          <a:bodyPr wrap="none" anchor="ctr"/>
          <a:lstStyle/>
          <a:p>
            <a:endParaRPr lang="en-IE"/>
          </a:p>
        </p:txBody>
      </p:sp>
      <p:sp>
        <p:nvSpPr>
          <p:cNvPr id="3508" name="AutoShape 436" descr="Nickel">
            <a:hlinkClick r:id="rId103" action="ppaction://hlinksldjump" highlightClick="1"/>
          </p:cNvPr>
          <p:cNvSpPr>
            <a:spLocks noChangeArrowheads="1"/>
          </p:cNvSpPr>
          <p:nvPr/>
        </p:nvSpPr>
        <p:spPr bwMode="auto">
          <a:xfrm>
            <a:off x="4557713" y="2379663"/>
            <a:ext cx="381000" cy="533400"/>
          </a:xfrm>
          <a:prstGeom prst="actionButtonBlank">
            <a:avLst/>
          </a:prstGeom>
          <a:noFill/>
          <a:ln w="9525">
            <a:noFill/>
            <a:miter lim="800000"/>
            <a:headEnd/>
            <a:tailEnd/>
          </a:ln>
          <a:effectLst/>
        </p:spPr>
        <p:txBody>
          <a:bodyPr wrap="none" anchor="ctr"/>
          <a:lstStyle/>
          <a:p>
            <a:endParaRPr lang="en-IE"/>
          </a:p>
        </p:txBody>
      </p:sp>
      <p:grpSp>
        <p:nvGrpSpPr>
          <p:cNvPr id="3284" name="Group 212"/>
          <p:cNvGrpSpPr>
            <a:grpSpLocks/>
          </p:cNvGrpSpPr>
          <p:nvPr/>
        </p:nvGrpSpPr>
        <p:grpSpPr bwMode="auto">
          <a:xfrm>
            <a:off x="4492625" y="3573463"/>
            <a:ext cx="473075" cy="584200"/>
            <a:chOff x="2242" y="1480"/>
            <a:chExt cx="298" cy="368"/>
          </a:xfrm>
        </p:grpSpPr>
        <p:sp>
          <p:nvSpPr>
            <p:cNvPr id="3285" name="Rectangle 213">
              <a:hlinkClick r:id="rId100" action="ppaction://hlinksldjump" tooltip="Platin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86" name="Text Box 214">
              <a:hlinkClick r:id="rId100" action="ppaction://hlinksldjump" tooltip="Platinum"/>
            </p:cNvPr>
            <p:cNvSpPr txBox="1">
              <a:spLocks noChangeArrowheads="1"/>
            </p:cNvSpPr>
            <p:nvPr/>
          </p:nvSpPr>
          <p:spPr bwMode="auto">
            <a:xfrm>
              <a:off x="2259" y="1557"/>
              <a:ext cx="265" cy="288"/>
            </a:xfrm>
            <a:prstGeom prst="rect">
              <a:avLst/>
            </a:prstGeom>
            <a:noFill/>
            <a:ln w="9525">
              <a:noFill/>
              <a:miter lim="800000"/>
              <a:headEnd/>
              <a:tailEnd/>
            </a:ln>
            <a:effectLst/>
          </p:spPr>
          <p:txBody>
            <a:bodyPr wrap="none">
              <a:spAutoFit/>
            </a:bodyPr>
            <a:lstStyle/>
            <a:p>
              <a:r>
                <a:rPr lang="en-US">
                  <a:latin typeface="Arial Narrow" pitchFamily="34" charset="0"/>
                </a:rPr>
                <a:t>Pt</a:t>
              </a:r>
            </a:p>
          </p:txBody>
        </p:sp>
        <p:sp>
          <p:nvSpPr>
            <p:cNvPr id="3287" name="Text Box 215"/>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78</a:t>
              </a:r>
            </a:p>
          </p:txBody>
        </p:sp>
      </p:grpSp>
      <p:sp>
        <p:nvSpPr>
          <p:cNvPr id="3080" name="AutoShape 8" descr="Beryllium">
            <a:hlinkClick r:id="rId104" action="ppaction://hlinksldjump" highlightClick="1"/>
          </p:cNvPr>
          <p:cNvSpPr>
            <a:spLocks noChangeArrowheads="1"/>
          </p:cNvSpPr>
          <p:nvPr/>
        </p:nvSpPr>
        <p:spPr bwMode="auto">
          <a:xfrm>
            <a:off x="533400" y="1143000"/>
            <a:ext cx="381000" cy="457200"/>
          </a:xfrm>
          <a:prstGeom prst="actionButtonBlank">
            <a:avLst/>
          </a:prstGeom>
          <a:noFill/>
          <a:ln w="9525">
            <a:noFill/>
            <a:miter lim="800000"/>
            <a:headEnd/>
            <a:tailEnd/>
          </a:ln>
          <a:effectLst/>
        </p:spPr>
        <p:txBody>
          <a:bodyPr wrap="none" anchor="ctr"/>
          <a:lstStyle/>
          <a:p>
            <a:endParaRPr lang="en-IE"/>
          </a:p>
        </p:txBody>
      </p:sp>
      <p:sp>
        <p:nvSpPr>
          <p:cNvPr id="3088" name="AutoShape 16" descr="Magnesium">
            <a:hlinkClick r:id="rId105" action="ppaction://hlinksldjump" highlightClick="1"/>
          </p:cNvPr>
          <p:cNvSpPr>
            <a:spLocks noChangeArrowheads="1"/>
          </p:cNvSpPr>
          <p:nvPr/>
        </p:nvSpPr>
        <p:spPr bwMode="auto">
          <a:xfrm>
            <a:off x="533400" y="1752600"/>
            <a:ext cx="381000" cy="533400"/>
          </a:xfrm>
          <a:prstGeom prst="actionButtonBlank">
            <a:avLst/>
          </a:prstGeom>
          <a:noFill/>
          <a:ln w="9525">
            <a:noFill/>
            <a:miter lim="800000"/>
            <a:headEnd/>
            <a:tailEnd/>
          </a:ln>
          <a:effectLst/>
        </p:spPr>
        <p:txBody>
          <a:bodyPr wrap="none" anchor="ctr"/>
          <a:lstStyle/>
          <a:p>
            <a:endParaRPr lang="en-IE"/>
          </a:p>
        </p:txBody>
      </p:sp>
      <p:sp>
        <p:nvSpPr>
          <p:cNvPr id="3096" name="AutoShape 24" descr="Calcium">
            <a:hlinkClick r:id="rId106" action="ppaction://hlinksldjump" highlightClick="1"/>
          </p:cNvPr>
          <p:cNvSpPr>
            <a:spLocks noChangeArrowheads="1"/>
          </p:cNvSpPr>
          <p:nvPr/>
        </p:nvSpPr>
        <p:spPr bwMode="auto">
          <a:xfrm>
            <a:off x="533400" y="2362200"/>
            <a:ext cx="381000" cy="609600"/>
          </a:xfrm>
          <a:prstGeom prst="actionButtonBlank">
            <a:avLst/>
          </a:prstGeom>
          <a:noFill/>
          <a:ln w="9525">
            <a:noFill/>
            <a:miter lim="800000"/>
            <a:headEnd/>
            <a:tailEnd/>
          </a:ln>
          <a:effectLst/>
        </p:spPr>
        <p:txBody>
          <a:bodyPr wrap="none" anchor="ctr"/>
          <a:lstStyle/>
          <a:p>
            <a:endParaRPr lang="en-IE"/>
          </a:p>
        </p:txBody>
      </p:sp>
      <p:sp>
        <p:nvSpPr>
          <p:cNvPr id="3104" name="AutoShape 32">
            <a:hlinkClick r:id="rId103" action="ppaction://hlinksldjump" highlightClick="1"/>
          </p:cNvPr>
          <p:cNvSpPr>
            <a:spLocks noChangeArrowheads="1"/>
          </p:cNvSpPr>
          <p:nvPr/>
        </p:nvSpPr>
        <p:spPr bwMode="auto">
          <a:xfrm>
            <a:off x="4572000" y="2362200"/>
            <a:ext cx="381000" cy="533400"/>
          </a:xfrm>
          <a:prstGeom prst="actionButtonBlank">
            <a:avLst/>
          </a:prstGeom>
          <a:noFill/>
          <a:ln w="9525">
            <a:noFill/>
            <a:miter lim="800000"/>
            <a:headEnd/>
            <a:tailEnd/>
          </a:ln>
          <a:effectLst/>
        </p:spPr>
        <p:txBody>
          <a:bodyPr wrap="none" anchor="ctr"/>
          <a:lstStyle/>
          <a:p>
            <a:endParaRPr lang="en-IE"/>
          </a:p>
        </p:txBody>
      </p:sp>
      <p:sp>
        <p:nvSpPr>
          <p:cNvPr id="3107" name="AutoShape 35">
            <a:hlinkClick r:id="rId98" action="ppaction://hlinksldjump" highlightClick="1"/>
          </p:cNvPr>
          <p:cNvSpPr>
            <a:spLocks noChangeArrowheads="1"/>
          </p:cNvSpPr>
          <p:nvPr/>
        </p:nvSpPr>
        <p:spPr bwMode="auto">
          <a:xfrm>
            <a:off x="6324600" y="2362200"/>
            <a:ext cx="381000" cy="533400"/>
          </a:xfrm>
          <a:prstGeom prst="actionButtonBlank">
            <a:avLst/>
          </a:prstGeom>
          <a:noFill/>
          <a:ln w="9525">
            <a:noFill/>
            <a:miter lim="800000"/>
            <a:headEnd/>
            <a:tailEnd/>
          </a:ln>
          <a:effectLst/>
        </p:spPr>
        <p:txBody>
          <a:bodyPr wrap="none" anchor="ctr"/>
          <a:lstStyle/>
          <a:p>
            <a:endParaRPr lang="en-IE"/>
          </a:p>
        </p:txBody>
      </p:sp>
      <p:sp>
        <p:nvSpPr>
          <p:cNvPr id="3115" name="AutoShape 43" descr="Strontium">
            <a:hlinkClick r:id="rId107" action="ppaction://hlinksldjump" highlightClick="1"/>
          </p:cNvPr>
          <p:cNvSpPr>
            <a:spLocks noChangeArrowheads="1"/>
          </p:cNvSpPr>
          <p:nvPr/>
        </p:nvSpPr>
        <p:spPr bwMode="auto">
          <a:xfrm>
            <a:off x="533400" y="2971800"/>
            <a:ext cx="457200" cy="609600"/>
          </a:xfrm>
          <a:prstGeom prst="actionButtonBlank">
            <a:avLst/>
          </a:prstGeom>
          <a:noFill/>
          <a:ln w="9525">
            <a:noFill/>
            <a:miter lim="800000"/>
            <a:headEnd/>
            <a:tailEnd/>
          </a:ln>
          <a:effectLst/>
        </p:spPr>
        <p:txBody>
          <a:bodyPr wrap="none" anchor="ctr"/>
          <a:lstStyle/>
          <a:p>
            <a:endParaRPr lang="en-IE"/>
          </a:p>
        </p:txBody>
      </p:sp>
      <p:sp>
        <p:nvSpPr>
          <p:cNvPr id="3116" name="AutoShape 44">
            <a:hlinkClick r:id="rId102" action="ppaction://hlinksldjump" highlightClick="1"/>
          </p:cNvPr>
          <p:cNvSpPr>
            <a:spLocks noChangeArrowheads="1"/>
          </p:cNvSpPr>
          <p:nvPr/>
        </p:nvSpPr>
        <p:spPr bwMode="auto">
          <a:xfrm>
            <a:off x="1295400" y="2971800"/>
            <a:ext cx="381000" cy="533400"/>
          </a:xfrm>
          <a:prstGeom prst="actionButtonBlank">
            <a:avLst/>
          </a:prstGeom>
          <a:noFill/>
          <a:ln w="9525">
            <a:noFill/>
            <a:miter lim="800000"/>
            <a:headEnd/>
            <a:tailEnd/>
          </a:ln>
          <a:effectLst/>
        </p:spPr>
        <p:txBody>
          <a:bodyPr wrap="none" anchor="ctr"/>
          <a:lstStyle/>
          <a:p>
            <a:endParaRPr lang="en-IE"/>
          </a:p>
        </p:txBody>
      </p:sp>
      <p:sp>
        <p:nvSpPr>
          <p:cNvPr id="3117" name="AutoShape 45">
            <a:hlinkClick r:id="rId101" action="ppaction://hlinksldjump" highlightClick="1"/>
          </p:cNvPr>
          <p:cNvSpPr>
            <a:spLocks noChangeArrowheads="1"/>
          </p:cNvSpPr>
          <p:nvPr/>
        </p:nvSpPr>
        <p:spPr bwMode="auto">
          <a:xfrm>
            <a:off x="1752600" y="2971800"/>
            <a:ext cx="381000" cy="533400"/>
          </a:xfrm>
          <a:prstGeom prst="actionButtonBlank">
            <a:avLst/>
          </a:prstGeom>
          <a:noFill/>
          <a:ln w="9525">
            <a:noFill/>
            <a:miter lim="800000"/>
            <a:headEnd/>
            <a:tailEnd/>
          </a:ln>
          <a:effectLst/>
        </p:spPr>
        <p:txBody>
          <a:bodyPr wrap="none" anchor="ctr"/>
          <a:lstStyle/>
          <a:p>
            <a:endParaRPr lang="en-IE"/>
          </a:p>
        </p:txBody>
      </p:sp>
      <p:sp>
        <p:nvSpPr>
          <p:cNvPr id="3126" name="AutoShape 54">
            <a:hlinkClick r:id="rId97" action="ppaction://hlinksldjump" highlightClick="1"/>
          </p:cNvPr>
          <p:cNvSpPr>
            <a:spLocks noChangeArrowheads="1"/>
          </p:cNvSpPr>
          <p:nvPr/>
        </p:nvSpPr>
        <p:spPr bwMode="auto">
          <a:xfrm>
            <a:off x="6324600" y="2971800"/>
            <a:ext cx="457200" cy="533400"/>
          </a:xfrm>
          <a:prstGeom prst="actionButtonBlank">
            <a:avLst/>
          </a:prstGeom>
          <a:noFill/>
          <a:ln w="9525">
            <a:noFill/>
            <a:miter lim="800000"/>
            <a:headEnd/>
            <a:tailEnd/>
          </a:ln>
          <a:effectLst/>
        </p:spPr>
        <p:txBody>
          <a:bodyPr wrap="none" anchor="ctr"/>
          <a:lstStyle/>
          <a:p>
            <a:endParaRPr lang="en-IE"/>
          </a:p>
        </p:txBody>
      </p:sp>
      <p:sp>
        <p:nvSpPr>
          <p:cNvPr id="3133" name="AutoShape 61" descr="Barium">
            <a:hlinkClick r:id="rId108" action="ppaction://hlinksldjump" highlightClick="1"/>
          </p:cNvPr>
          <p:cNvSpPr>
            <a:spLocks noChangeArrowheads="1"/>
          </p:cNvSpPr>
          <p:nvPr/>
        </p:nvSpPr>
        <p:spPr bwMode="auto">
          <a:xfrm>
            <a:off x="533400" y="3657600"/>
            <a:ext cx="381000" cy="457200"/>
          </a:xfrm>
          <a:prstGeom prst="actionButtonBlank">
            <a:avLst/>
          </a:prstGeom>
          <a:noFill/>
          <a:ln w="9525">
            <a:noFill/>
            <a:miter lim="800000"/>
            <a:headEnd/>
            <a:tailEnd/>
          </a:ln>
          <a:effectLst/>
        </p:spPr>
        <p:txBody>
          <a:bodyPr wrap="none" anchor="ctr"/>
          <a:lstStyle/>
          <a:p>
            <a:endParaRPr lang="en-IE"/>
          </a:p>
        </p:txBody>
      </p:sp>
      <p:sp>
        <p:nvSpPr>
          <p:cNvPr id="3144" name="AutoShape 72">
            <a:hlinkClick r:id="rId96" action="ppaction://hlinksldjump" highlightClick="1"/>
          </p:cNvPr>
          <p:cNvSpPr>
            <a:spLocks noChangeArrowheads="1"/>
          </p:cNvSpPr>
          <p:nvPr/>
        </p:nvSpPr>
        <p:spPr bwMode="auto">
          <a:xfrm>
            <a:off x="6324600" y="3581400"/>
            <a:ext cx="381000" cy="533400"/>
          </a:xfrm>
          <a:prstGeom prst="actionButtonBlank">
            <a:avLst/>
          </a:prstGeom>
          <a:noFill/>
          <a:ln w="9525">
            <a:noFill/>
            <a:miter lim="800000"/>
            <a:headEnd/>
            <a:tailEnd/>
          </a:ln>
          <a:effectLst/>
        </p:spPr>
        <p:txBody>
          <a:bodyPr wrap="none" anchor="ctr"/>
          <a:lstStyle/>
          <a:p>
            <a:endParaRPr lang="en-IE"/>
          </a:p>
        </p:txBody>
      </p:sp>
      <p:sp>
        <p:nvSpPr>
          <p:cNvPr id="3151" name="AutoShape 79" descr="Radium">
            <a:hlinkClick r:id="rId109" action="ppaction://hlinksldjump" highlightClick="1"/>
          </p:cNvPr>
          <p:cNvSpPr>
            <a:spLocks noChangeArrowheads="1"/>
          </p:cNvSpPr>
          <p:nvPr/>
        </p:nvSpPr>
        <p:spPr bwMode="auto">
          <a:xfrm>
            <a:off x="533400" y="4267200"/>
            <a:ext cx="381000" cy="533400"/>
          </a:xfrm>
          <a:prstGeom prst="actionButtonBlank">
            <a:avLst/>
          </a:prstGeom>
          <a:noFill/>
          <a:ln w="9525">
            <a:noFill/>
            <a:miter lim="800000"/>
            <a:headEnd/>
            <a:tailEnd/>
          </a:ln>
          <a:effectLst/>
        </p:spPr>
        <p:txBody>
          <a:bodyPr wrap="none" anchor="ctr"/>
          <a:lstStyle/>
          <a:p>
            <a:endParaRPr lang="en-IE"/>
          </a:p>
        </p:txBody>
      </p:sp>
      <p:pic>
        <p:nvPicPr>
          <p:cNvPr id="3189" name="Picture 117" descr="in00596_"/>
          <p:cNvPicPr>
            <a:picLocks noChangeAspect="1" noChangeArrowheads="1"/>
          </p:cNvPicPr>
          <p:nvPr/>
        </p:nvPicPr>
        <p:blipFill>
          <a:blip r:embed="rId110"/>
          <a:srcRect/>
          <a:stretch>
            <a:fillRect/>
          </a:stretch>
        </p:blipFill>
        <p:spPr bwMode="auto">
          <a:xfrm>
            <a:off x="7065963" y="5857875"/>
            <a:ext cx="533400" cy="323850"/>
          </a:xfrm>
          <a:prstGeom prst="rect">
            <a:avLst/>
          </a:prstGeom>
          <a:noFill/>
        </p:spPr>
      </p:pic>
      <p:sp>
        <p:nvSpPr>
          <p:cNvPr id="3190" name="Text Box 118"/>
          <p:cNvSpPr txBox="1">
            <a:spLocks noChangeArrowheads="1"/>
          </p:cNvSpPr>
          <p:nvPr/>
        </p:nvSpPr>
        <p:spPr bwMode="auto">
          <a:xfrm>
            <a:off x="7523163" y="5926138"/>
            <a:ext cx="1339850" cy="304800"/>
          </a:xfrm>
          <a:prstGeom prst="rect">
            <a:avLst/>
          </a:prstGeom>
          <a:noFill/>
          <a:ln w="9525">
            <a:noFill/>
            <a:miter lim="800000"/>
            <a:headEnd/>
            <a:tailEnd/>
          </a:ln>
          <a:effectLst/>
        </p:spPr>
        <p:txBody>
          <a:bodyPr wrap="none">
            <a:spAutoFit/>
          </a:bodyPr>
          <a:lstStyle/>
          <a:p>
            <a:r>
              <a:rPr lang="en-US" altLang="en-US" sz="1400" b="1">
                <a:solidFill>
                  <a:srgbClr val="FF00FF"/>
                </a:solidFill>
                <a:latin typeface="Arial" charset="0"/>
              </a:rPr>
              <a:t>= Internet link</a:t>
            </a:r>
          </a:p>
        </p:txBody>
      </p:sp>
      <p:sp>
        <p:nvSpPr>
          <p:cNvPr id="3192" name="Text Box 120"/>
          <p:cNvSpPr txBox="1">
            <a:spLocks noChangeArrowheads="1"/>
          </p:cNvSpPr>
          <p:nvPr/>
        </p:nvSpPr>
        <p:spPr bwMode="auto">
          <a:xfrm>
            <a:off x="6908800" y="5900738"/>
            <a:ext cx="242888" cy="304800"/>
          </a:xfrm>
          <a:prstGeom prst="rect">
            <a:avLst/>
          </a:prstGeom>
          <a:noFill/>
          <a:ln w="9525">
            <a:noFill/>
            <a:miter lim="800000"/>
            <a:headEnd/>
            <a:tailEnd/>
          </a:ln>
          <a:effectLst/>
        </p:spPr>
        <p:txBody>
          <a:bodyPr wrap="none">
            <a:spAutoFit/>
          </a:bodyPr>
          <a:lstStyle/>
          <a:p>
            <a:r>
              <a:rPr lang="en-US" altLang="en-US" sz="1400">
                <a:solidFill>
                  <a:srgbClr val="FF00FF"/>
                </a:solidFill>
              </a:rPr>
              <a:t>(</a:t>
            </a:r>
          </a:p>
        </p:txBody>
      </p:sp>
      <p:sp>
        <p:nvSpPr>
          <p:cNvPr id="3193" name="Text Box 121"/>
          <p:cNvSpPr txBox="1">
            <a:spLocks noChangeArrowheads="1"/>
          </p:cNvSpPr>
          <p:nvPr/>
        </p:nvSpPr>
        <p:spPr bwMode="auto">
          <a:xfrm>
            <a:off x="8726488" y="5900738"/>
            <a:ext cx="242887" cy="304800"/>
          </a:xfrm>
          <a:prstGeom prst="rect">
            <a:avLst/>
          </a:prstGeom>
          <a:noFill/>
          <a:ln w="9525">
            <a:noFill/>
            <a:miter lim="800000"/>
            <a:headEnd/>
            <a:tailEnd/>
          </a:ln>
          <a:effectLst/>
        </p:spPr>
        <p:txBody>
          <a:bodyPr wrap="none">
            <a:spAutoFit/>
          </a:bodyPr>
          <a:lstStyle/>
          <a:p>
            <a:r>
              <a:rPr lang="en-US" altLang="en-US" sz="1400">
                <a:solidFill>
                  <a:srgbClr val="FF00FF"/>
                </a:solidFill>
              </a:rPr>
              <a:t>)</a:t>
            </a:r>
          </a:p>
        </p:txBody>
      </p:sp>
      <p:grpSp>
        <p:nvGrpSpPr>
          <p:cNvPr id="3838" name="Group 766"/>
          <p:cNvGrpSpPr>
            <a:grpSpLocks/>
          </p:cNvGrpSpPr>
          <p:nvPr/>
        </p:nvGrpSpPr>
        <p:grpSpPr bwMode="auto">
          <a:xfrm>
            <a:off x="3556000" y="2341563"/>
            <a:ext cx="503238" cy="584200"/>
            <a:chOff x="2240" y="1475"/>
            <a:chExt cx="317" cy="368"/>
          </a:xfrm>
        </p:grpSpPr>
        <p:sp>
          <p:nvSpPr>
            <p:cNvPr id="3506" name="AutoShape 434" descr="Iron">
              <a:hlinkClick r:id="rId32" action="ppaction://hlinksldjump" highlightClick="1"/>
            </p:cNvPr>
            <p:cNvSpPr>
              <a:spLocks noChangeArrowheads="1"/>
            </p:cNvSpPr>
            <p:nvPr/>
          </p:nvSpPr>
          <p:spPr bwMode="auto">
            <a:xfrm>
              <a:off x="2295" y="1499"/>
              <a:ext cx="240" cy="336"/>
            </a:xfrm>
            <a:prstGeom prst="actionButtonBlank">
              <a:avLst/>
            </a:prstGeom>
            <a:noFill/>
            <a:ln w="9525">
              <a:noFill/>
              <a:miter lim="800000"/>
              <a:headEnd/>
              <a:tailEnd/>
            </a:ln>
            <a:effectLst/>
          </p:spPr>
          <p:txBody>
            <a:bodyPr wrap="none" anchor="ctr"/>
            <a:lstStyle/>
            <a:p>
              <a:endParaRPr lang="en-IE"/>
            </a:p>
          </p:txBody>
        </p:sp>
        <p:sp>
          <p:nvSpPr>
            <p:cNvPr id="3102" name="AutoShape 30">
              <a:hlinkClick r:id="rId32" action="ppaction://hlinksldjump" highlightClick="1"/>
            </p:cNvPr>
            <p:cNvSpPr>
              <a:spLocks noChangeArrowheads="1"/>
            </p:cNvSpPr>
            <p:nvPr/>
          </p:nvSpPr>
          <p:spPr bwMode="auto">
            <a:xfrm>
              <a:off x="2304" y="1488"/>
              <a:ext cx="240" cy="336"/>
            </a:xfrm>
            <a:prstGeom prst="actionButtonBlank">
              <a:avLst/>
            </a:prstGeom>
            <a:noFill/>
            <a:ln w="9525">
              <a:noFill/>
              <a:miter lim="800000"/>
              <a:headEnd/>
              <a:tailEnd/>
            </a:ln>
            <a:effectLst/>
          </p:spPr>
          <p:txBody>
            <a:bodyPr wrap="none" anchor="ctr"/>
            <a:lstStyle/>
            <a:p>
              <a:endParaRPr lang="en-IE"/>
            </a:p>
          </p:txBody>
        </p:sp>
        <p:grpSp>
          <p:nvGrpSpPr>
            <p:cNvPr id="3199" name="Group 127"/>
            <p:cNvGrpSpPr>
              <a:grpSpLocks/>
            </p:cNvGrpSpPr>
            <p:nvPr/>
          </p:nvGrpSpPr>
          <p:grpSpPr bwMode="auto">
            <a:xfrm>
              <a:off x="2240" y="1475"/>
              <a:ext cx="317" cy="368"/>
              <a:chOff x="2242" y="1480"/>
              <a:chExt cx="317" cy="368"/>
            </a:xfrm>
          </p:grpSpPr>
          <p:sp>
            <p:nvSpPr>
              <p:cNvPr id="3196" name="Rectangle 124">
                <a:hlinkClick r:id="rId32" action="ppaction://hlinksldjump" tooltip="Iron"/>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197" name="Text Box 125">
                <a:hlinkClick r:id="rId32" action="ppaction://hlinksldjump" tooltip="Iron"/>
              </p:cNvPr>
              <p:cNvSpPr txBox="1">
                <a:spLocks noChangeArrowheads="1"/>
              </p:cNvSpPr>
              <p:nvPr/>
            </p:nvSpPr>
            <p:spPr bwMode="auto">
              <a:xfrm>
                <a:off x="2259" y="1557"/>
                <a:ext cx="300" cy="288"/>
              </a:xfrm>
              <a:prstGeom prst="rect">
                <a:avLst/>
              </a:prstGeom>
              <a:noFill/>
              <a:ln w="9525">
                <a:noFill/>
                <a:miter lim="800000"/>
                <a:headEnd/>
                <a:tailEnd/>
              </a:ln>
              <a:effectLst/>
            </p:spPr>
            <p:txBody>
              <a:bodyPr wrap="none">
                <a:spAutoFit/>
              </a:bodyPr>
              <a:lstStyle/>
              <a:p>
                <a:r>
                  <a:rPr lang="en-US">
                    <a:latin typeface="Arial Narrow" pitchFamily="34" charset="0"/>
                  </a:rPr>
                  <a:t>Fe</a:t>
                </a:r>
              </a:p>
            </p:txBody>
          </p:sp>
          <p:sp>
            <p:nvSpPr>
              <p:cNvPr id="3198" name="Text Box 126">
                <a:hlinkClick r:id="rId32"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26</a:t>
                </a:r>
              </a:p>
            </p:txBody>
          </p:sp>
        </p:grpSp>
      </p:grpSp>
      <p:grpSp>
        <p:nvGrpSpPr>
          <p:cNvPr id="3204" name="Group 132"/>
          <p:cNvGrpSpPr>
            <a:grpSpLocks/>
          </p:cNvGrpSpPr>
          <p:nvPr/>
        </p:nvGrpSpPr>
        <p:grpSpPr bwMode="auto">
          <a:xfrm>
            <a:off x="4491038" y="2343150"/>
            <a:ext cx="473075" cy="584200"/>
            <a:chOff x="2242" y="1480"/>
            <a:chExt cx="298" cy="368"/>
          </a:xfrm>
        </p:grpSpPr>
        <p:sp>
          <p:nvSpPr>
            <p:cNvPr id="3205" name="Rectangle 133">
              <a:hlinkClick r:id="rId103" action="ppaction://hlinksldjump" tooltip="Nickel"/>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06" name="Text Box 134">
              <a:hlinkClick r:id="rId103" action="ppaction://hlinksldjump" tooltip="Nickel"/>
            </p:cNvPr>
            <p:cNvSpPr txBox="1">
              <a:spLocks noChangeArrowheads="1"/>
            </p:cNvSpPr>
            <p:nvPr/>
          </p:nvSpPr>
          <p:spPr bwMode="auto">
            <a:xfrm>
              <a:off x="2259" y="1557"/>
              <a:ext cx="265" cy="288"/>
            </a:xfrm>
            <a:prstGeom prst="rect">
              <a:avLst/>
            </a:prstGeom>
            <a:noFill/>
            <a:ln w="9525">
              <a:noFill/>
              <a:miter lim="800000"/>
              <a:headEnd/>
              <a:tailEnd/>
            </a:ln>
            <a:effectLst/>
          </p:spPr>
          <p:txBody>
            <a:bodyPr wrap="none">
              <a:spAutoFit/>
            </a:bodyPr>
            <a:lstStyle/>
            <a:p>
              <a:r>
                <a:rPr lang="en-US">
                  <a:latin typeface="Arial Narrow" pitchFamily="34" charset="0"/>
                </a:rPr>
                <a:t>Ni</a:t>
              </a:r>
            </a:p>
          </p:txBody>
        </p:sp>
        <p:sp>
          <p:nvSpPr>
            <p:cNvPr id="3207" name="Text Box 135"/>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28</a:t>
              </a:r>
            </a:p>
          </p:txBody>
        </p:sp>
      </p:grpSp>
      <p:grpSp>
        <p:nvGrpSpPr>
          <p:cNvPr id="3832" name="Group 760"/>
          <p:cNvGrpSpPr>
            <a:grpSpLocks/>
          </p:cNvGrpSpPr>
          <p:nvPr/>
        </p:nvGrpSpPr>
        <p:grpSpPr bwMode="auto">
          <a:xfrm>
            <a:off x="2622550" y="2341563"/>
            <a:ext cx="474663" cy="584200"/>
            <a:chOff x="1652" y="1475"/>
            <a:chExt cx="299" cy="368"/>
          </a:xfrm>
        </p:grpSpPr>
        <p:sp>
          <p:nvSpPr>
            <p:cNvPr id="3504" name="AutoShape 432" descr="Chromium">
              <a:hlinkClick r:id="rId49" action="ppaction://hlinksldjump" highlightClick="1"/>
            </p:cNvPr>
            <p:cNvSpPr>
              <a:spLocks noChangeArrowheads="1"/>
            </p:cNvSpPr>
            <p:nvPr/>
          </p:nvSpPr>
          <p:spPr bwMode="auto">
            <a:xfrm>
              <a:off x="1671" y="1499"/>
              <a:ext cx="240" cy="336"/>
            </a:xfrm>
            <a:prstGeom prst="actionButtonBlank">
              <a:avLst/>
            </a:prstGeom>
            <a:noFill/>
            <a:ln w="9525">
              <a:noFill/>
              <a:miter lim="800000"/>
              <a:headEnd/>
              <a:tailEnd/>
            </a:ln>
            <a:effectLst/>
          </p:spPr>
          <p:txBody>
            <a:bodyPr wrap="none" anchor="ctr"/>
            <a:lstStyle/>
            <a:p>
              <a:endParaRPr lang="en-IE"/>
            </a:p>
          </p:txBody>
        </p:sp>
        <p:sp>
          <p:nvSpPr>
            <p:cNvPr id="3100" name="AutoShape 28">
              <a:hlinkClick r:id="rId49" action="ppaction://hlinksldjump" highlightClick="1"/>
            </p:cNvPr>
            <p:cNvSpPr>
              <a:spLocks noChangeArrowheads="1"/>
            </p:cNvSpPr>
            <p:nvPr/>
          </p:nvSpPr>
          <p:spPr bwMode="auto">
            <a:xfrm>
              <a:off x="1680" y="1488"/>
              <a:ext cx="240" cy="336"/>
            </a:xfrm>
            <a:prstGeom prst="actionButtonBlank">
              <a:avLst/>
            </a:prstGeom>
            <a:noFill/>
            <a:ln w="9525">
              <a:noFill/>
              <a:miter lim="800000"/>
              <a:headEnd/>
              <a:tailEnd/>
            </a:ln>
            <a:effectLst/>
          </p:spPr>
          <p:txBody>
            <a:bodyPr wrap="none" anchor="ctr"/>
            <a:lstStyle/>
            <a:p>
              <a:endParaRPr lang="en-IE"/>
            </a:p>
          </p:txBody>
        </p:sp>
        <p:grpSp>
          <p:nvGrpSpPr>
            <p:cNvPr id="3220" name="Group 148"/>
            <p:cNvGrpSpPr>
              <a:grpSpLocks/>
            </p:cNvGrpSpPr>
            <p:nvPr/>
          </p:nvGrpSpPr>
          <p:grpSpPr bwMode="auto">
            <a:xfrm>
              <a:off x="1652" y="1475"/>
              <a:ext cx="299" cy="368"/>
              <a:chOff x="2242" y="1480"/>
              <a:chExt cx="299" cy="368"/>
            </a:xfrm>
          </p:grpSpPr>
          <p:sp>
            <p:nvSpPr>
              <p:cNvPr id="3221" name="Rectangle 149">
                <a:hlinkClick r:id="rId49" action="ppaction://hlinksldjump" tooltip="Chrom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22" name="Text Box 150">
                <a:hlinkClick r:id="rId49" action="ppaction://hlinksldjump" tooltip="Chromium"/>
              </p:cNvPr>
              <p:cNvSpPr txBox="1">
                <a:spLocks noChangeArrowheads="1"/>
              </p:cNvSpPr>
              <p:nvPr/>
            </p:nvSpPr>
            <p:spPr bwMode="auto">
              <a:xfrm>
                <a:off x="2259" y="1557"/>
                <a:ext cx="282" cy="288"/>
              </a:xfrm>
              <a:prstGeom prst="rect">
                <a:avLst/>
              </a:prstGeom>
              <a:noFill/>
              <a:ln w="9525">
                <a:noFill/>
                <a:miter lim="800000"/>
                <a:headEnd/>
                <a:tailEnd/>
              </a:ln>
              <a:effectLst/>
            </p:spPr>
            <p:txBody>
              <a:bodyPr wrap="none">
                <a:spAutoFit/>
              </a:bodyPr>
              <a:lstStyle/>
              <a:p>
                <a:r>
                  <a:rPr lang="en-US">
                    <a:latin typeface="Arial Narrow" pitchFamily="34" charset="0"/>
                  </a:rPr>
                  <a:t>Cr</a:t>
                </a:r>
              </a:p>
            </p:txBody>
          </p:sp>
          <p:sp>
            <p:nvSpPr>
              <p:cNvPr id="3223" name="Text Box 151">
                <a:hlinkClick r:id="rId49" action="ppaction://hlinksldjump" tooltip="Chromium"/>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24</a:t>
                </a:r>
              </a:p>
            </p:txBody>
          </p:sp>
        </p:grpSp>
      </p:grpSp>
      <p:grpSp>
        <p:nvGrpSpPr>
          <p:cNvPr id="3834" name="Group 762"/>
          <p:cNvGrpSpPr>
            <a:grpSpLocks/>
          </p:cNvGrpSpPr>
          <p:nvPr/>
        </p:nvGrpSpPr>
        <p:grpSpPr bwMode="auto">
          <a:xfrm>
            <a:off x="1684338" y="2341563"/>
            <a:ext cx="473075" cy="584200"/>
            <a:chOff x="1061" y="1475"/>
            <a:chExt cx="298" cy="368"/>
          </a:xfrm>
        </p:grpSpPr>
        <p:sp>
          <p:nvSpPr>
            <p:cNvPr id="3502" name="AutoShape 430" descr="Titanium">
              <a:hlinkClick r:id="rId111" action="ppaction://hlinksldjump" highlightClick="1"/>
            </p:cNvPr>
            <p:cNvSpPr>
              <a:spLocks noChangeArrowheads="1"/>
            </p:cNvSpPr>
            <p:nvPr/>
          </p:nvSpPr>
          <p:spPr bwMode="auto">
            <a:xfrm>
              <a:off x="1095" y="1499"/>
              <a:ext cx="240" cy="336"/>
            </a:xfrm>
            <a:prstGeom prst="actionButtonBlank">
              <a:avLst/>
            </a:prstGeom>
            <a:noFill/>
            <a:ln w="9525">
              <a:noFill/>
              <a:miter lim="800000"/>
              <a:headEnd/>
              <a:tailEnd/>
            </a:ln>
            <a:effectLst/>
          </p:spPr>
          <p:txBody>
            <a:bodyPr wrap="none" anchor="ctr"/>
            <a:lstStyle/>
            <a:p>
              <a:endParaRPr lang="en-IE"/>
            </a:p>
          </p:txBody>
        </p:sp>
        <p:sp>
          <p:nvSpPr>
            <p:cNvPr id="3098" name="AutoShape 26">
              <a:hlinkClick r:id="rId111" action="ppaction://hlinksldjump" highlightClick="1"/>
            </p:cNvPr>
            <p:cNvSpPr>
              <a:spLocks noChangeArrowheads="1"/>
            </p:cNvSpPr>
            <p:nvPr/>
          </p:nvSpPr>
          <p:spPr bwMode="auto">
            <a:xfrm>
              <a:off x="1104" y="1488"/>
              <a:ext cx="240" cy="336"/>
            </a:xfrm>
            <a:prstGeom prst="actionButtonBlank">
              <a:avLst/>
            </a:prstGeom>
            <a:noFill/>
            <a:ln w="9525">
              <a:noFill/>
              <a:miter lim="800000"/>
              <a:headEnd/>
              <a:tailEnd/>
            </a:ln>
            <a:effectLst/>
          </p:spPr>
          <p:txBody>
            <a:bodyPr wrap="none" anchor="ctr"/>
            <a:lstStyle/>
            <a:p>
              <a:endParaRPr lang="en-IE"/>
            </a:p>
          </p:txBody>
        </p:sp>
        <p:grpSp>
          <p:nvGrpSpPr>
            <p:cNvPr id="3228" name="Group 156"/>
            <p:cNvGrpSpPr>
              <a:grpSpLocks/>
            </p:cNvGrpSpPr>
            <p:nvPr/>
          </p:nvGrpSpPr>
          <p:grpSpPr bwMode="auto">
            <a:xfrm>
              <a:off x="1061" y="1475"/>
              <a:ext cx="298" cy="368"/>
              <a:chOff x="2242" y="1480"/>
              <a:chExt cx="298" cy="368"/>
            </a:xfrm>
          </p:grpSpPr>
          <p:sp>
            <p:nvSpPr>
              <p:cNvPr id="3229" name="Rectangle 157">
                <a:hlinkClick r:id="rId111" action="ppaction://hlinksldjump" tooltip="Titan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30" name="Text Box 158">
                <a:hlinkClick r:id="rId111" action="ppaction://hlinksldjump" tooltip="Titanium"/>
              </p:cNvPr>
              <p:cNvSpPr txBox="1">
                <a:spLocks noChangeArrowheads="1"/>
              </p:cNvSpPr>
              <p:nvPr/>
            </p:nvSpPr>
            <p:spPr bwMode="auto">
              <a:xfrm>
                <a:off x="2259" y="1557"/>
                <a:ext cx="247" cy="288"/>
              </a:xfrm>
              <a:prstGeom prst="rect">
                <a:avLst/>
              </a:prstGeom>
              <a:noFill/>
              <a:ln w="9525">
                <a:noFill/>
                <a:miter lim="800000"/>
                <a:headEnd/>
                <a:tailEnd/>
              </a:ln>
              <a:effectLst/>
            </p:spPr>
            <p:txBody>
              <a:bodyPr wrap="none">
                <a:spAutoFit/>
              </a:bodyPr>
              <a:lstStyle/>
              <a:p>
                <a:r>
                  <a:rPr lang="en-US">
                    <a:latin typeface="Arial Narrow" pitchFamily="34" charset="0"/>
                  </a:rPr>
                  <a:t>Ti</a:t>
                </a:r>
              </a:p>
            </p:txBody>
          </p:sp>
          <p:sp>
            <p:nvSpPr>
              <p:cNvPr id="3231" name="Text Box 159">
                <a:hlinkClick r:id="rId111"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22</a:t>
                </a:r>
              </a:p>
            </p:txBody>
          </p:sp>
        </p:grpSp>
      </p:grpSp>
      <p:grpSp>
        <p:nvGrpSpPr>
          <p:cNvPr id="3835" name="Group 763"/>
          <p:cNvGrpSpPr>
            <a:grpSpLocks/>
          </p:cNvGrpSpPr>
          <p:nvPr/>
        </p:nvGrpSpPr>
        <p:grpSpPr bwMode="auto">
          <a:xfrm>
            <a:off x="1217613" y="2341563"/>
            <a:ext cx="503237" cy="584200"/>
            <a:chOff x="767" y="1475"/>
            <a:chExt cx="317" cy="368"/>
          </a:xfrm>
        </p:grpSpPr>
        <p:sp>
          <p:nvSpPr>
            <p:cNvPr id="3501" name="AutoShape 429" descr="Scandium">
              <a:hlinkClick r:id="rId112" action="ppaction://hlinksldjump" highlightClick="1"/>
            </p:cNvPr>
            <p:cNvSpPr>
              <a:spLocks noChangeArrowheads="1"/>
            </p:cNvSpPr>
            <p:nvPr/>
          </p:nvSpPr>
          <p:spPr bwMode="auto">
            <a:xfrm>
              <a:off x="807" y="1499"/>
              <a:ext cx="240" cy="336"/>
            </a:xfrm>
            <a:prstGeom prst="actionButtonBlank">
              <a:avLst/>
            </a:prstGeom>
            <a:noFill/>
            <a:ln w="9525">
              <a:noFill/>
              <a:miter lim="800000"/>
              <a:headEnd/>
              <a:tailEnd/>
            </a:ln>
            <a:effectLst/>
          </p:spPr>
          <p:txBody>
            <a:bodyPr wrap="none" anchor="ctr"/>
            <a:lstStyle/>
            <a:p>
              <a:endParaRPr lang="en-IE"/>
            </a:p>
          </p:txBody>
        </p:sp>
        <p:sp>
          <p:nvSpPr>
            <p:cNvPr id="3097" name="AutoShape 25">
              <a:hlinkClick r:id="rId112" action="ppaction://hlinksldjump" highlightClick="1"/>
            </p:cNvPr>
            <p:cNvSpPr>
              <a:spLocks noChangeArrowheads="1"/>
            </p:cNvSpPr>
            <p:nvPr/>
          </p:nvSpPr>
          <p:spPr bwMode="auto">
            <a:xfrm>
              <a:off x="816" y="1488"/>
              <a:ext cx="240" cy="336"/>
            </a:xfrm>
            <a:prstGeom prst="actionButtonBlank">
              <a:avLst/>
            </a:prstGeom>
            <a:noFill/>
            <a:ln w="9525">
              <a:noFill/>
              <a:miter lim="800000"/>
              <a:headEnd/>
              <a:tailEnd/>
            </a:ln>
            <a:effectLst/>
          </p:spPr>
          <p:txBody>
            <a:bodyPr wrap="none" anchor="ctr"/>
            <a:lstStyle/>
            <a:p>
              <a:endParaRPr lang="en-IE"/>
            </a:p>
          </p:txBody>
        </p:sp>
        <p:grpSp>
          <p:nvGrpSpPr>
            <p:cNvPr id="3232" name="Group 160"/>
            <p:cNvGrpSpPr>
              <a:grpSpLocks/>
            </p:cNvGrpSpPr>
            <p:nvPr/>
          </p:nvGrpSpPr>
          <p:grpSpPr bwMode="auto">
            <a:xfrm>
              <a:off x="767" y="1475"/>
              <a:ext cx="317" cy="368"/>
              <a:chOff x="2242" y="1480"/>
              <a:chExt cx="317" cy="368"/>
            </a:xfrm>
          </p:grpSpPr>
          <p:sp>
            <p:nvSpPr>
              <p:cNvPr id="3233" name="Rectangle 161">
                <a:hlinkClick r:id="rId112" action="ppaction://hlinksldjump" tooltip="Scand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34" name="Text Box 162">
                <a:hlinkClick r:id="rId112" action="ppaction://hlinksldjump" tooltip="Scandium"/>
              </p:cNvPr>
              <p:cNvSpPr txBox="1">
                <a:spLocks noChangeArrowheads="1"/>
              </p:cNvSpPr>
              <p:nvPr/>
            </p:nvSpPr>
            <p:spPr bwMode="auto">
              <a:xfrm>
                <a:off x="2259" y="1557"/>
                <a:ext cx="300" cy="288"/>
              </a:xfrm>
              <a:prstGeom prst="rect">
                <a:avLst/>
              </a:prstGeom>
              <a:noFill/>
              <a:ln w="9525">
                <a:noFill/>
                <a:miter lim="800000"/>
                <a:headEnd/>
                <a:tailEnd/>
              </a:ln>
              <a:effectLst/>
            </p:spPr>
            <p:txBody>
              <a:bodyPr wrap="none">
                <a:spAutoFit/>
              </a:bodyPr>
              <a:lstStyle/>
              <a:p>
                <a:r>
                  <a:rPr lang="en-US">
                    <a:latin typeface="Arial Narrow" pitchFamily="34" charset="0"/>
                  </a:rPr>
                  <a:t>Sc</a:t>
                </a:r>
              </a:p>
            </p:txBody>
          </p:sp>
          <p:sp>
            <p:nvSpPr>
              <p:cNvPr id="3235" name="Text Box 163"/>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21</a:t>
                </a:r>
              </a:p>
            </p:txBody>
          </p:sp>
        </p:grpSp>
      </p:grpSp>
      <p:grpSp>
        <p:nvGrpSpPr>
          <p:cNvPr id="3268" name="Group 196"/>
          <p:cNvGrpSpPr>
            <a:grpSpLocks/>
          </p:cNvGrpSpPr>
          <p:nvPr/>
        </p:nvGrpSpPr>
        <p:grpSpPr bwMode="auto">
          <a:xfrm>
            <a:off x="1684338" y="2952750"/>
            <a:ext cx="473075" cy="584200"/>
            <a:chOff x="2242" y="1480"/>
            <a:chExt cx="298" cy="368"/>
          </a:xfrm>
        </p:grpSpPr>
        <p:sp>
          <p:nvSpPr>
            <p:cNvPr id="3269" name="Rectangle 197">
              <a:hlinkClick r:id="rId101" action="ppaction://hlinksldjump" tooltip="Zircon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70" name="Text Box 198">
              <a:hlinkClick r:id="rId101" action="ppaction://hlinksldjump" tooltip="Zirconium"/>
            </p:cNvPr>
            <p:cNvSpPr txBox="1">
              <a:spLocks noChangeArrowheads="1"/>
            </p:cNvSpPr>
            <p:nvPr/>
          </p:nvSpPr>
          <p:spPr bwMode="auto">
            <a:xfrm>
              <a:off x="2259" y="1557"/>
              <a:ext cx="264" cy="288"/>
            </a:xfrm>
            <a:prstGeom prst="rect">
              <a:avLst/>
            </a:prstGeom>
            <a:noFill/>
            <a:ln w="9525">
              <a:noFill/>
              <a:miter lim="800000"/>
              <a:headEnd/>
              <a:tailEnd/>
            </a:ln>
            <a:effectLst/>
          </p:spPr>
          <p:txBody>
            <a:bodyPr wrap="none">
              <a:spAutoFit/>
            </a:bodyPr>
            <a:lstStyle/>
            <a:p>
              <a:r>
                <a:rPr lang="en-US">
                  <a:latin typeface="Arial Narrow" pitchFamily="34" charset="0"/>
                </a:rPr>
                <a:t>Zr</a:t>
              </a:r>
            </a:p>
          </p:txBody>
        </p:sp>
        <p:sp>
          <p:nvSpPr>
            <p:cNvPr id="3271" name="Text Box 199"/>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41</a:t>
              </a:r>
            </a:p>
          </p:txBody>
        </p:sp>
      </p:grpSp>
      <p:grpSp>
        <p:nvGrpSpPr>
          <p:cNvPr id="3272" name="Group 200"/>
          <p:cNvGrpSpPr>
            <a:grpSpLocks/>
          </p:cNvGrpSpPr>
          <p:nvPr/>
        </p:nvGrpSpPr>
        <p:grpSpPr bwMode="auto">
          <a:xfrm>
            <a:off x="1212850" y="2951163"/>
            <a:ext cx="473075" cy="584200"/>
            <a:chOff x="2242" y="1480"/>
            <a:chExt cx="298" cy="368"/>
          </a:xfrm>
        </p:grpSpPr>
        <p:sp>
          <p:nvSpPr>
            <p:cNvPr id="3273" name="Rectangle 201">
              <a:hlinkClick r:id="rId102" action="ppaction://hlinksldjump" tooltip="Yttrium"/>
            </p:cNvPr>
            <p:cNvSpPr>
              <a:spLocks noChangeArrowheads="1"/>
            </p:cNvSpPr>
            <p:nvPr/>
          </p:nvSpPr>
          <p:spPr bwMode="auto">
            <a:xfrm>
              <a:off x="2282" y="1500"/>
              <a:ext cx="258" cy="348"/>
            </a:xfrm>
            <a:prstGeom prst="rect">
              <a:avLst/>
            </a:prstGeom>
            <a:gradFill rotWithShape="1">
              <a:gsLst>
                <a:gs pos="0">
                  <a:srgbClr val="99CCFF"/>
                </a:gs>
                <a:gs pos="100000">
                  <a:srgbClr val="3366FF"/>
                </a:gs>
              </a:gsLst>
              <a:path path="shape">
                <a:fillToRect l="50000" t="50000" r="50000" b="50000"/>
              </a:path>
            </a:gradFill>
            <a:ln w="9525">
              <a:solidFill>
                <a:srgbClr val="3366FF"/>
              </a:solidFill>
              <a:miter lim="800000"/>
              <a:headEnd/>
              <a:tailEnd/>
            </a:ln>
            <a:effectLst/>
          </p:spPr>
          <p:txBody>
            <a:bodyPr wrap="none" anchor="ctr"/>
            <a:lstStyle/>
            <a:p>
              <a:endParaRPr lang="en-IE"/>
            </a:p>
          </p:txBody>
        </p:sp>
        <p:sp>
          <p:nvSpPr>
            <p:cNvPr id="3274" name="Text Box 202">
              <a:hlinkClick r:id="rId102" action="ppaction://hlinksldjump" tooltip="Yttrium"/>
            </p:cNvPr>
            <p:cNvSpPr txBox="1">
              <a:spLocks noChangeArrowheads="1"/>
            </p:cNvSpPr>
            <p:nvPr/>
          </p:nvSpPr>
          <p:spPr bwMode="auto">
            <a:xfrm>
              <a:off x="2259" y="1557"/>
              <a:ext cx="221" cy="288"/>
            </a:xfrm>
            <a:prstGeom prst="rect">
              <a:avLst/>
            </a:prstGeom>
            <a:noFill/>
            <a:ln w="9525">
              <a:noFill/>
              <a:miter lim="800000"/>
              <a:headEnd/>
              <a:tailEnd/>
            </a:ln>
            <a:effectLst/>
          </p:spPr>
          <p:txBody>
            <a:bodyPr wrap="none">
              <a:spAutoFit/>
            </a:bodyPr>
            <a:lstStyle/>
            <a:p>
              <a:r>
                <a:rPr lang="en-US">
                  <a:latin typeface="Arial Narrow" pitchFamily="34" charset="0"/>
                </a:rPr>
                <a:t>Y</a:t>
              </a:r>
            </a:p>
          </p:txBody>
        </p:sp>
        <p:sp>
          <p:nvSpPr>
            <p:cNvPr id="3275" name="Text Box 203"/>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39</a:t>
              </a:r>
            </a:p>
          </p:txBody>
        </p:sp>
      </p:grpSp>
      <p:grpSp>
        <p:nvGrpSpPr>
          <p:cNvPr id="3425" name="Group 353"/>
          <p:cNvGrpSpPr>
            <a:grpSpLocks/>
          </p:cNvGrpSpPr>
          <p:nvPr/>
        </p:nvGrpSpPr>
        <p:grpSpPr bwMode="auto">
          <a:xfrm>
            <a:off x="6269038" y="2336800"/>
            <a:ext cx="546100" cy="584200"/>
            <a:chOff x="2242" y="1480"/>
            <a:chExt cx="344" cy="368"/>
          </a:xfrm>
        </p:grpSpPr>
        <p:sp>
          <p:nvSpPr>
            <p:cNvPr id="3426" name="Rectangle 354">
              <a:hlinkClick r:id="rId98" action="ppaction://hlinksldjump" tooltip="Gallium"/>
            </p:cNvPr>
            <p:cNvSpPr>
              <a:spLocks noChangeArrowheads="1"/>
            </p:cNvSpPr>
            <p:nvPr/>
          </p:nvSpPr>
          <p:spPr bwMode="auto">
            <a:xfrm>
              <a:off x="2282" y="1500"/>
              <a:ext cx="258" cy="348"/>
            </a:xfrm>
            <a:prstGeom prst="rect">
              <a:avLst/>
            </a:prstGeom>
            <a:gradFill rotWithShape="1">
              <a:gsLst>
                <a:gs pos="0">
                  <a:srgbClr val="00CC00"/>
                </a:gs>
                <a:gs pos="100000">
                  <a:srgbClr val="008000"/>
                </a:gs>
              </a:gsLst>
              <a:path path="shape">
                <a:fillToRect l="50000" t="50000" r="50000" b="50000"/>
              </a:path>
            </a:gradFill>
            <a:ln w="9525">
              <a:solidFill>
                <a:srgbClr val="008000"/>
              </a:solidFill>
              <a:miter lim="800000"/>
              <a:headEnd/>
              <a:tailEnd/>
            </a:ln>
            <a:effectLst/>
          </p:spPr>
          <p:txBody>
            <a:bodyPr wrap="none" anchor="ctr"/>
            <a:lstStyle/>
            <a:p>
              <a:endParaRPr lang="en-IE"/>
            </a:p>
          </p:txBody>
        </p:sp>
        <p:sp>
          <p:nvSpPr>
            <p:cNvPr id="3427" name="Text Box 355">
              <a:hlinkClick r:id="rId98" action="ppaction://hlinksldjump" tooltip="Gallium"/>
            </p:cNvPr>
            <p:cNvSpPr txBox="1">
              <a:spLocks noChangeArrowheads="1"/>
            </p:cNvSpPr>
            <p:nvPr/>
          </p:nvSpPr>
          <p:spPr bwMode="auto">
            <a:xfrm>
              <a:off x="2259" y="1557"/>
              <a:ext cx="327" cy="288"/>
            </a:xfrm>
            <a:prstGeom prst="rect">
              <a:avLst/>
            </a:prstGeom>
            <a:noFill/>
            <a:ln w="9525">
              <a:noFill/>
              <a:miter lim="800000"/>
              <a:headEnd/>
              <a:tailEnd/>
            </a:ln>
            <a:effectLst/>
          </p:spPr>
          <p:txBody>
            <a:bodyPr wrap="none">
              <a:spAutoFit/>
            </a:bodyPr>
            <a:lstStyle/>
            <a:p>
              <a:r>
                <a:rPr lang="en-US">
                  <a:latin typeface="Arial Narrow" pitchFamily="34" charset="0"/>
                </a:rPr>
                <a:t>Ga</a:t>
              </a:r>
            </a:p>
          </p:txBody>
        </p:sp>
        <p:sp>
          <p:nvSpPr>
            <p:cNvPr id="3428" name="Text Box 356"/>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31</a:t>
              </a:r>
            </a:p>
          </p:txBody>
        </p:sp>
      </p:grpSp>
      <p:grpSp>
        <p:nvGrpSpPr>
          <p:cNvPr id="3449" name="Group 377"/>
          <p:cNvGrpSpPr>
            <a:grpSpLocks/>
          </p:cNvGrpSpPr>
          <p:nvPr/>
        </p:nvGrpSpPr>
        <p:grpSpPr bwMode="auto">
          <a:xfrm>
            <a:off x="6270625" y="2954338"/>
            <a:ext cx="473075" cy="584200"/>
            <a:chOff x="2242" y="1480"/>
            <a:chExt cx="298" cy="368"/>
          </a:xfrm>
        </p:grpSpPr>
        <p:sp>
          <p:nvSpPr>
            <p:cNvPr id="3450" name="Rectangle 378">
              <a:hlinkClick r:id="rId97" action="ppaction://hlinksldjump" tooltip="Indium"/>
            </p:cNvPr>
            <p:cNvSpPr>
              <a:spLocks noChangeArrowheads="1"/>
            </p:cNvSpPr>
            <p:nvPr/>
          </p:nvSpPr>
          <p:spPr bwMode="auto">
            <a:xfrm>
              <a:off x="2282" y="1500"/>
              <a:ext cx="258" cy="348"/>
            </a:xfrm>
            <a:prstGeom prst="rect">
              <a:avLst/>
            </a:prstGeom>
            <a:gradFill rotWithShape="1">
              <a:gsLst>
                <a:gs pos="0">
                  <a:srgbClr val="00CC00"/>
                </a:gs>
                <a:gs pos="100000">
                  <a:srgbClr val="0080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451" name="Text Box 379">
              <a:hlinkClick r:id="rId97" action="ppaction://hlinksldjump" tooltip="Indium"/>
            </p:cNvPr>
            <p:cNvSpPr txBox="1">
              <a:spLocks noChangeArrowheads="1"/>
            </p:cNvSpPr>
            <p:nvPr/>
          </p:nvSpPr>
          <p:spPr bwMode="auto">
            <a:xfrm>
              <a:off x="2259" y="1557"/>
              <a:ext cx="248" cy="288"/>
            </a:xfrm>
            <a:prstGeom prst="rect">
              <a:avLst/>
            </a:prstGeom>
            <a:noFill/>
            <a:ln w="9525">
              <a:noFill/>
              <a:miter lim="800000"/>
              <a:headEnd/>
              <a:tailEnd/>
            </a:ln>
            <a:effectLst/>
          </p:spPr>
          <p:txBody>
            <a:bodyPr wrap="none">
              <a:spAutoFit/>
            </a:bodyPr>
            <a:lstStyle/>
            <a:p>
              <a:r>
                <a:rPr lang="en-US">
                  <a:latin typeface="Arial Narrow" pitchFamily="34" charset="0"/>
                </a:rPr>
                <a:t>In</a:t>
              </a:r>
            </a:p>
          </p:txBody>
        </p:sp>
        <p:sp>
          <p:nvSpPr>
            <p:cNvPr id="3452" name="Text Box 380"/>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49</a:t>
              </a:r>
            </a:p>
          </p:txBody>
        </p:sp>
      </p:grpSp>
      <p:grpSp>
        <p:nvGrpSpPr>
          <p:cNvPr id="3473" name="Group 401"/>
          <p:cNvGrpSpPr>
            <a:grpSpLocks/>
          </p:cNvGrpSpPr>
          <p:nvPr/>
        </p:nvGrpSpPr>
        <p:grpSpPr bwMode="auto">
          <a:xfrm>
            <a:off x="6272213" y="3575050"/>
            <a:ext cx="473075" cy="584200"/>
            <a:chOff x="2242" y="1480"/>
            <a:chExt cx="298" cy="368"/>
          </a:xfrm>
        </p:grpSpPr>
        <p:sp>
          <p:nvSpPr>
            <p:cNvPr id="3474" name="Rectangle 402">
              <a:hlinkClick r:id="rId96" action="ppaction://hlinksldjump" tooltip="Thallium"/>
            </p:cNvPr>
            <p:cNvSpPr>
              <a:spLocks noChangeArrowheads="1"/>
            </p:cNvSpPr>
            <p:nvPr/>
          </p:nvSpPr>
          <p:spPr bwMode="auto">
            <a:xfrm>
              <a:off x="2282" y="1500"/>
              <a:ext cx="258" cy="348"/>
            </a:xfrm>
            <a:prstGeom prst="rect">
              <a:avLst/>
            </a:prstGeom>
            <a:gradFill rotWithShape="1">
              <a:gsLst>
                <a:gs pos="0">
                  <a:srgbClr val="00CC00"/>
                </a:gs>
                <a:gs pos="100000">
                  <a:srgbClr val="008000"/>
                </a:gs>
              </a:gsLst>
              <a:path path="shape">
                <a:fillToRect l="50000" t="50000" r="50000" b="50000"/>
              </a:path>
            </a:gradFill>
            <a:ln w="9525">
              <a:solidFill>
                <a:srgbClr val="006600"/>
              </a:solidFill>
              <a:miter lim="800000"/>
              <a:headEnd/>
              <a:tailEnd/>
            </a:ln>
            <a:effectLst/>
          </p:spPr>
          <p:txBody>
            <a:bodyPr wrap="none" anchor="ctr"/>
            <a:lstStyle/>
            <a:p>
              <a:endParaRPr lang="en-IE"/>
            </a:p>
          </p:txBody>
        </p:sp>
        <p:sp>
          <p:nvSpPr>
            <p:cNvPr id="3475" name="Text Box 403">
              <a:hlinkClick r:id="rId96" action="ppaction://hlinksldjump" tooltip="Thalium"/>
            </p:cNvPr>
            <p:cNvSpPr txBox="1">
              <a:spLocks noChangeArrowheads="1"/>
            </p:cNvSpPr>
            <p:nvPr/>
          </p:nvSpPr>
          <p:spPr bwMode="auto">
            <a:xfrm>
              <a:off x="2259" y="1557"/>
              <a:ext cx="247" cy="288"/>
            </a:xfrm>
            <a:prstGeom prst="rect">
              <a:avLst/>
            </a:prstGeom>
            <a:noFill/>
            <a:ln w="9525">
              <a:noFill/>
              <a:miter lim="800000"/>
              <a:headEnd/>
              <a:tailEnd/>
            </a:ln>
            <a:effectLst/>
          </p:spPr>
          <p:txBody>
            <a:bodyPr wrap="none">
              <a:spAutoFit/>
            </a:bodyPr>
            <a:lstStyle/>
            <a:p>
              <a:r>
                <a:rPr lang="en-US">
                  <a:latin typeface="Arial Narrow" pitchFamily="34" charset="0"/>
                </a:rPr>
                <a:t>Tl</a:t>
              </a:r>
            </a:p>
          </p:txBody>
        </p:sp>
        <p:sp>
          <p:nvSpPr>
            <p:cNvPr id="3476" name="Text Box 404"/>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81</a:t>
              </a:r>
            </a:p>
          </p:txBody>
        </p:sp>
      </p:grpSp>
      <p:sp>
        <p:nvSpPr>
          <p:cNvPr id="3484" name="AutoShape 412" descr="Beryllium">
            <a:hlinkClick r:id="rId104" action="ppaction://hlinksldjump" highlightClick="1"/>
          </p:cNvPr>
          <p:cNvSpPr>
            <a:spLocks noChangeArrowheads="1"/>
          </p:cNvSpPr>
          <p:nvPr/>
        </p:nvSpPr>
        <p:spPr bwMode="auto">
          <a:xfrm>
            <a:off x="519113" y="1160463"/>
            <a:ext cx="381000" cy="457200"/>
          </a:xfrm>
          <a:prstGeom prst="actionButtonBlank">
            <a:avLst/>
          </a:prstGeom>
          <a:noFill/>
          <a:ln w="9525">
            <a:noFill/>
            <a:miter lim="800000"/>
            <a:headEnd/>
            <a:tailEnd/>
          </a:ln>
          <a:effectLst/>
        </p:spPr>
        <p:txBody>
          <a:bodyPr wrap="none" anchor="ctr"/>
          <a:lstStyle/>
          <a:p>
            <a:endParaRPr lang="en-IE"/>
          </a:p>
        </p:txBody>
      </p:sp>
      <p:sp>
        <p:nvSpPr>
          <p:cNvPr id="3492" name="AutoShape 420" descr="Magnesium">
            <a:hlinkClick r:id="rId105" action="ppaction://hlinksldjump" highlightClick="1"/>
          </p:cNvPr>
          <p:cNvSpPr>
            <a:spLocks noChangeArrowheads="1"/>
          </p:cNvSpPr>
          <p:nvPr/>
        </p:nvSpPr>
        <p:spPr bwMode="auto">
          <a:xfrm>
            <a:off x="519113" y="1770063"/>
            <a:ext cx="381000" cy="533400"/>
          </a:xfrm>
          <a:prstGeom prst="actionButtonBlank">
            <a:avLst/>
          </a:prstGeom>
          <a:noFill/>
          <a:ln w="9525">
            <a:noFill/>
            <a:miter lim="800000"/>
            <a:headEnd/>
            <a:tailEnd/>
          </a:ln>
          <a:effectLst/>
        </p:spPr>
        <p:txBody>
          <a:bodyPr wrap="none" anchor="ctr"/>
          <a:lstStyle/>
          <a:p>
            <a:endParaRPr lang="en-IE"/>
          </a:p>
        </p:txBody>
      </p:sp>
      <p:sp>
        <p:nvSpPr>
          <p:cNvPr id="3500" name="AutoShape 428" descr="Calcium">
            <a:hlinkClick r:id="rId106" action="ppaction://hlinksldjump" highlightClick="1"/>
          </p:cNvPr>
          <p:cNvSpPr>
            <a:spLocks noChangeArrowheads="1"/>
          </p:cNvSpPr>
          <p:nvPr/>
        </p:nvSpPr>
        <p:spPr bwMode="auto">
          <a:xfrm>
            <a:off x="519113" y="2379663"/>
            <a:ext cx="381000" cy="609600"/>
          </a:xfrm>
          <a:prstGeom prst="actionButtonBlank">
            <a:avLst/>
          </a:prstGeom>
          <a:noFill/>
          <a:ln w="9525">
            <a:noFill/>
            <a:miter lim="800000"/>
            <a:headEnd/>
            <a:tailEnd/>
          </a:ln>
          <a:effectLst/>
        </p:spPr>
        <p:txBody>
          <a:bodyPr wrap="none" anchor="ctr"/>
          <a:lstStyle/>
          <a:p>
            <a:endParaRPr lang="en-IE"/>
          </a:p>
        </p:txBody>
      </p:sp>
      <p:sp>
        <p:nvSpPr>
          <p:cNvPr id="3518" name="AutoShape 446" descr="Strontium">
            <a:hlinkClick r:id="rId107" action="ppaction://hlinksldjump" highlightClick="1"/>
          </p:cNvPr>
          <p:cNvSpPr>
            <a:spLocks noChangeArrowheads="1"/>
          </p:cNvSpPr>
          <p:nvPr/>
        </p:nvSpPr>
        <p:spPr bwMode="auto">
          <a:xfrm>
            <a:off x="519113" y="2989263"/>
            <a:ext cx="457200" cy="609600"/>
          </a:xfrm>
          <a:prstGeom prst="actionButtonBlank">
            <a:avLst/>
          </a:prstGeom>
          <a:noFill/>
          <a:ln w="9525">
            <a:noFill/>
            <a:miter lim="800000"/>
            <a:headEnd/>
            <a:tailEnd/>
          </a:ln>
          <a:effectLst/>
        </p:spPr>
        <p:txBody>
          <a:bodyPr wrap="none" anchor="ctr"/>
          <a:lstStyle/>
          <a:p>
            <a:endParaRPr lang="en-IE"/>
          </a:p>
        </p:txBody>
      </p:sp>
      <p:sp>
        <p:nvSpPr>
          <p:cNvPr id="3536" name="AutoShape 464" descr="Barium">
            <a:hlinkClick r:id="rId108" action="ppaction://hlinksldjump" highlightClick="1"/>
          </p:cNvPr>
          <p:cNvSpPr>
            <a:spLocks noChangeArrowheads="1"/>
          </p:cNvSpPr>
          <p:nvPr/>
        </p:nvSpPr>
        <p:spPr bwMode="auto">
          <a:xfrm>
            <a:off x="519113" y="3675063"/>
            <a:ext cx="381000" cy="457200"/>
          </a:xfrm>
          <a:prstGeom prst="actionButtonBlank">
            <a:avLst/>
          </a:prstGeom>
          <a:noFill/>
          <a:ln w="9525">
            <a:noFill/>
            <a:miter lim="800000"/>
            <a:headEnd/>
            <a:tailEnd/>
          </a:ln>
          <a:effectLst/>
        </p:spPr>
        <p:txBody>
          <a:bodyPr wrap="none" anchor="ctr"/>
          <a:lstStyle/>
          <a:p>
            <a:endParaRPr lang="en-IE"/>
          </a:p>
        </p:txBody>
      </p:sp>
      <p:sp>
        <p:nvSpPr>
          <p:cNvPr id="3554" name="AutoShape 482" descr="Radium">
            <a:hlinkClick r:id="rId109" action="ppaction://hlinksldjump" highlightClick="1"/>
          </p:cNvPr>
          <p:cNvSpPr>
            <a:spLocks noChangeArrowheads="1"/>
          </p:cNvSpPr>
          <p:nvPr/>
        </p:nvSpPr>
        <p:spPr bwMode="auto">
          <a:xfrm>
            <a:off x="519113" y="4284663"/>
            <a:ext cx="381000" cy="533400"/>
          </a:xfrm>
          <a:prstGeom prst="actionButtonBlank">
            <a:avLst/>
          </a:prstGeom>
          <a:noFill/>
          <a:ln w="9525">
            <a:noFill/>
            <a:miter lim="800000"/>
            <a:headEnd/>
            <a:tailEnd/>
          </a:ln>
          <a:effectLst/>
        </p:spPr>
        <p:txBody>
          <a:bodyPr wrap="none" anchor="ctr"/>
          <a:lstStyle/>
          <a:p>
            <a:endParaRPr lang="en-IE"/>
          </a:p>
        </p:txBody>
      </p:sp>
      <p:grpSp>
        <p:nvGrpSpPr>
          <p:cNvPr id="3677" name="Group 605"/>
          <p:cNvGrpSpPr>
            <a:grpSpLocks/>
          </p:cNvGrpSpPr>
          <p:nvPr/>
        </p:nvGrpSpPr>
        <p:grpSpPr bwMode="auto">
          <a:xfrm>
            <a:off x="457200" y="1731963"/>
            <a:ext cx="558800" cy="584200"/>
            <a:chOff x="2242" y="1480"/>
            <a:chExt cx="352" cy="368"/>
          </a:xfrm>
        </p:grpSpPr>
        <p:sp>
          <p:nvSpPr>
            <p:cNvPr id="3678" name="Rectangle 606">
              <a:hlinkClick r:id="rId105" action="ppaction://hlinksldjump" tooltip="Magnesium"/>
            </p:cNvPr>
            <p:cNvSpPr>
              <a:spLocks noChangeArrowheads="1"/>
            </p:cNvSpPr>
            <p:nvPr/>
          </p:nvSpPr>
          <p:spPr bwMode="auto">
            <a:xfrm>
              <a:off x="2282" y="1500"/>
              <a:ext cx="258" cy="348"/>
            </a:xfrm>
            <a:prstGeom prst="rect">
              <a:avLst/>
            </a:prstGeom>
            <a:gradFill rotWithShape="1">
              <a:gsLst>
                <a:gs pos="0">
                  <a:srgbClr val="FFCCFF"/>
                </a:gs>
                <a:gs pos="100000">
                  <a:srgbClr val="FF66FF"/>
                </a:gs>
              </a:gsLst>
              <a:path path="shape">
                <a:fillToRect l="50000" t="50000" r="50000" b="50000"/>
              </a:path>
            </a:gradFill>
            <a:ln w="9525">
              <a:solidFill>
                <a:srgbClr val="FF99CC"/>
              </a:solidFill>
              <a:miter lim="800000"/>
              <a:headEnd/>
              <a:tailEnd/>
            </a:ln>
            <a:effectLst/>
          </p:spPr>
          <p:txBody>
            <a:bodyPr wrap="none" anchor="ctr"/>
            <a:lstStyle/>
            <a:p>
              <a:endParaRPr lang="en-IE"/>
            </a:p>
          </p:txBody>
        </p:sp>
        <p:sp>
          <p:nvSpPr>
            <p:cNvPr id="3679" name="Text Box 607">
              <a:hlinkClick r:id="rId105" action="ppaction://hlinksldjump" tooltip="Magnesium"/>
            </p:cNvPr>
            <p:cNvSpPr txBox="1">
              <a:spLocks noChangeArrowheads="1"/>
            </p:cNvSpPr>
            <p:nvPr/>
          </p:nvSpPr>
          <p:spPr bwMode="auto">
            <a:xfrm>
              <a:off x="2259" y="1557"/>
              <a:ext cx="335" cy="288"/>
            </a:xfrm>
            <a:prstGeom prst="rect">
              <a:avLst/>
            </a:prstGeom>
            <a:noFill/>
            <a:ln w="9525">
              <a:noFill/>
              <a:miter lim="800000"/>
              <a:headEnd/>
              <a:tailEnd/>
            </a:ln>
            <a:effectLst/>
          </p:spPr>
          <p:txBody>
            <a:bodyPr wrap="none">
              <a:spAutoFit/>
            </a:bodyPr>
            <a:lstStyle/>
            <a:p>
              <a:r>
                <a:rPr lang="en-US">
                  <a:latin typeface="Arial Narrow" pitchFamily="34" charset="0"/>
                </a:rPr>
                <a:t>Mg</a:t>
              </a:r>
            </a:p>
          </p:txBody>
        </p:sp>
        <p:sp>
          <p:nvSpPr>
            <p:cNvPr id="3680" name="Text Box 608">
              <a:hlinkClick r:id="rId32"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12</a:t>
              </a:r>
            </a:p>
          </p:txBody>
        </p:sp>
      </p:grpSp>
      <p:grpSp>
        <p:nvGrpSpPr>
          <p:cNvPr id="3681" name="Group 609"/>
          <p:cNvGrpSpPr>
            <a:grpSpLocks/>
          </p:cNvGrpSpPr>
          <p:nvPr/>
        </p:nvGrpSpPr>
        <p:grpSpPr bwMode="auto">
          <a:xfrm>
            <a:off x="458788" y="2344738"/>
            <a:ext cx="531812" cy="584200"/>
            <a:chOff x="2242" y="1480"/>
            <a:chExt cx="335" cy="368"/>
          </a:xfrm>
        </p:grpSpPr>
        <p:sp>
          <p:nvSpPr>
            <p:cNvPr id="3682" name="Rectangle 610">
              <a:hlinkClick r:id="rId106" action="ppaction://hlinksldjump" tooltip="Calcium"/>
            </p:cNvPr>
            <p:cNvSpPr>
              <a:spLocks noChangeArrowheads="1"/>
            </p:cNvSpPr>
            <p:nvPr/>
          </p:nvSpPr>
          <p:spPr bwMode="auto">
            <a:xfrm>
              <a:off x="2282" y="1500"/>
              <a:ext cx="258" cy="348"/>
            </a:xfrm>
            <a:prstGeom prst="rect">
              <a:avLst/>
            </a:prstGeom>
            <a:gradFill rotWithShape="1">
              <a:gsLst>
                <a:gs pos="0">
                  <a:srgbClr val="FFCCFF"/>
                </a:gs>
                <a:gs pos="100000">
                  <a:srgbClr val="FF66FF"/>
                </a:gs>
              </a:gsLst>
              <a:path path="shape">
                <a:fillToRect l="50000" t="50000" r="50000" b="50000"/>
              </a:path>
            </a:gradFill>
            <a:ln w="9525">
              <a:solidFill>
                <a:srgbClr val="FF99CC"/>
              </a:solidFill>
              <a:miter lim="800000"/>
              <a:headEnd/>
              <a:tailEnd/>
            </a:ln>
            <a:effectLst/>
          </p:spPr>
          <p:txBody>
            <a:bodyPr wrap="none" anchor="ctr"/>
            <a:lstStyle/>
            <a:p>
              <a:endParaRPr lang="en-IE"/>
            </a:p>
          </p:txBody>
        </p:sp>
        <p:sp>
          <p:nvSpPr>
            <p:cNvPr id="3683" name="Text Box 611">
              <a:hlinkClick r:id="rId106" action="ppaction://hlinksldjump" tooltip="Calc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Ca</a:t>
              </a:r>
            </a:p>
          </p:txBody>
        </p:sp>
        <p:sp>
          <p:nvSpPr>
            <p:cNvPr id="3684" name="Text Box 612"/>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20</a:t>
              </a:r>
            </a:p>
          </p:txBody>
        </p:sp>
      </p:grpSp>
      <p:grpSp>
        <p:nvGrpSpPr>
          <p:cNvPr id="3685" name="Group 613"/>
          <p:cNvGrpSpPr>
            <a:grpSpLocks/>
          </p:cNvGrpSpPr>
          <p:nvPr/>
        </p:nvGrpSpPr>
        <p:grpSpPr bwMode="auto">
          <a:xfrm>
            <a:off x="455613" y="2963863"/>
            <a:ext cx="473075" cy="584200"/>
            <a:chOff x="2242" y="1480"/>
            <a:chExt cx="298" cy="368"/>
          </a:xfrm>
        </p:grpSpPr>
        <p:sp>
          <p:nvSpPr>
            <p:cNvPr id="3686" name="Rectangle 614">
              <a:hlinkClick r:id="rId107" action="ppaction://hlinksldjump" tooltip="Strontium"/>
            </p:cNvPr>
            <p:cNvSpPr>
              <a:spLocks noChangeArrowheads="1"/>
            </p:cNvSpPr>
            <p:nvPr/>
          </p:nvSpPr>
          <p:spPr bwMode="auto">
            <a:xfrm>
              <a:off x="2282" y="1500"/>
              <a:ext cx="258" cy="348"/>
            </a:xfrm>
            <a:prstGeom prst="rect">
              <a:avLst/>
            </a:prstGeom>
            <a:gradFill rotWithShape="1">
              <a:gsLst>
                <a:gs pos="0">
                  <a:srgbClr val="FFCCFF"/>
                </a:gs>
                <a:gs pos="100000">
                  <a:srgbClr val="FF66FF"/>
                </a:gs>
              </a:gsLst>
              <a:path path="shape">
                <a:fillToRect l="50000" t="50000" r="50000" b="50000"/>
              </a:path>
            </a:gradFill>
            <a:ln w="9525">
              <a:solidFill>
                <a:srgbClr val="FF99CC"/>
              </a:solidFill>
              <a:miter lim="800000"/>
              <a:headEnd/>
              <a:tailEnd/>
            </a:ln>
            <a:effectLst/>
          </p:spPr>
          <p:txBody>
            <a:bodyPr wrap="none" anchor="ctr"/>
            <a:lstStyle/>
            <a:p>
              <a:endParaRPr lang="en-IE"/>
            </a:p>
          </p:txBody>
        </p:sp>
        <p:sp>
          <p:nvSpPr>
            <p:cNvPr id="3687" name="Text Box 615">
              <a:hlinkClick r:id="rId107" action="ppaction://hlinksldjump" tooltip="Strontium"/>
            </p:cNvPr>
            <p:cNvSpPr txBox="1">
              <a:spLocks noChangeArrowheads="1"/>
            </p:cNvSpPr>
            <p:nvPr/>
          </p:nvSpPr>
          <p:spPr bwMode="auto">
            <a:xfrm>
              <a:off x="2259" y="1557"/>
              <a:ext cx="273" cy="288"/>
            </a:xfrm>
            <a:prstGeom prst="rect">
              <a:avLst/>
            </a:prstGeom>
            <a:noFill/>
            <a:ln w="9525">
              <a:noFill/>
              <a:miter lim="800000"/>
              <a:headEnd/>
              <a:tailEnd/>
            </a:ln>
            <a:effectLst/>
          </p:spPr>
          <p:txBody>
            <a:bodyPr wrap="none">
              <a:spAutoFit/>
            </a:bodyPr>
            <a:lstStyle/>
            <a:p>
              <a:r>
                <a:rPr lang="en-US">
                  <a:latin typeface="Arial Narrow" pitchFamily="34" charset="0"/>
                </a:rPr>
                <a:t>Sr</a:t>
              </a:r>
            </a:p>
          </p:txBody>
        </p:sp>
        <p:sp>
          <p:nvSpPr>
            <p:cNvPr id="3688" name="Text Box 616"/>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38</a:t>
              </a:r>
            </a:p>
          </p:txBody>
        </p:sp>
      </p:grpSp>
      <p:grpSp>
        <p:nvGrpSpPr>
          <p:cNvPr id="3689" name="Group 617"/>
          <p:cNvGrpSpPr>
            <a:grpSpLocks/>
          </p:cNvGrpSpPr>
          <p:nvPr/>
        </p:nvGrpSpPr>
        <p:grpSpPr bwMode="auto">
          <a:xfrm>
            <a:off x="457200" y="3578225"/>
            <a:ext cx="517525" cy="584200"/>
            <a:chOff x="2242" y="1480"/>
            <a:chExt cx="326" cy="368"/>
          </a:xfrm>
        </p:grpSpPr>
        <p:sp>
          <p:nvSpPr>
            <p:cNvPr id="3690" name="Rectangle 618">
              <a:hlinkClick r:id="rId108" action="ppaction://hlinksldjump" tooltip="Barium"/>
            </p:cNvPr>
            <p:cNvSpPr>
              <a:spLocks noChangeArrowheads="1"/>
            </p:cNvSpPr>
            <p:nvPr/>
          </p:nvSpPr>
          <p:spPr bwMode="auto">
            <a:xfrm>
              <a:off x="2282" y="1500"/>
              <a:ext cx="258" cy="348"/>
            </a:xfrm>
            <a:prstGeom prst="rect">
              <a:avLst/>
            </a:prstGeom>
            <a:gradFill rotWithShape="1">
              <a:gsLst>
                <a:gs pos="0">
                  <a:srgbClr val="FFCCFF"/>
                </a:gs>
                <a:gs pos="100000">
                  <a:srgbClr val="FF66FF"/>
                </a:gs>
              </a:gsLst>
              <a:path path="shape">
                <a:fillToRect l="50000" t="50000" r="50000" b="50000"/>
              </a:path>
            </a:gradFill>
            <a:ln w="9525">
              <a:solidFill>
                <a:srgbClr val="FF99CC"/>
              </a:solidFill>
              <a:miter lim="800000"/>
              <a:headEnd/>
              <a:tailEnd/>
            </a:ln>
            <a:effectLst/>
          </p:spPr>
          <p:txBody>
            <a:bodyPr wrap="none" anchor="ctr"/>
            <a:lstStyle/>
            <a:p>
              <a:endParaRPr lang="en-IE"/>
            </a:p>
          </p:txBody>
        </p:sp>
        <p:sp>
          <p:nvSpPr>
            <p:cNvPr id="3691" name="Text Box 619">
              <a:hlinkClick r:id="rId108" action="ppaction://hlinksldjump" tooltip="Bar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Ba</a:t>
              </a:r>
            </a:p>
          </p:txBody>
        </p:sp>
        <p:sp>
          <p:nvSpPr>
            <p:cNvPr id="3692" name="Text Box 620">
              <a:hlinkClick r:id="rId37"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56</a:t>
              </a:r>
            </a:p>
          </p:txBody>
        </p:sp>
      </p:grpSp>
      <p:grpSp>
        <p:nvGrpSpPr>
          <p:cNvPr id="3693" name="Group 621"/>
          <p:cNvGrpSpPr>
            <a:grpSpLocks/>
          </p:cNvGrpSpPr>
          <p:nvPr/>
        </p:nvGrpSpPr>
        <p:grpSpPr bwMode="auto">
          <a:xfrm>
            <a:off x="458788" y="4198938"/>
            <a:ext cx="531812" cy="584200"/>
            <a:chOff x="2242" y="1480"/>
            <a:chExt cx="335" cy="368"/>
          </a:xfrm>
        </p:grpSpPr>
        <p:sp>
          <p:nvSpPr>
            <p:cNvPr id="3694" name="Rectangle 622">
              <a:hlinkClick r:id="rId109" action="ppaction://hlinksldjump" tooltip="Radium"/>
            </p:cNvPr>
            <p:cNvSpPr>
              <a:spLocks noChangeArrowheads="1"/>
            </p:cNvSpPr>
            <p:nvPr/>
          </p:nvSpPr>
          <p:spPr bwMode="auto">
            <a:xfrm>
              <a:off x="2282" y="1500"/>
              <a:ext cx="258" cy="348"/>
            </a:xfrm>
            <a:prstGeom prst="rect">
              <a:avLst/>
            </a:prstGeom>
            <a:gradFill rotWithShape="1">
              <a:gsLst>
                <a:gs pos="0">
                  <a:srgbClr val="FFCCFF"/>
                </a:gs>
                <a:gs pos="100000">
                  <a:srgbClr val="FF66FF"/>
                </a:gs>
              </a:gsLst>
              <a:path path="shape">
                <a:fillToRect l="50000" t="50000" r="50000" b="50000"/>
              </a:path>
            </a:gradFill>
            <a:ln w="9525">
              <a:solidFill>
                <a:srgbClr val="FF99CC"/>
              </a:solidFill>
              <a:miter lim="800000"/>
              <a:headEnd/>
              <a:tailEnd/>
            </a:ln>
            <a:effectLst/>
          </p:spPr>
          <p:txBody>
            <a:bodyPr wrap="none" anchor="ctr"/>
            <a:lstStyle/>
            <a:p>
              <a:endParaRPr lang="en-IE"/>
            </a:p>
          </p:txBody>
        </p:sp>
        <p:sp>
          <p:nvSpPr>
            <p:cNvPr id="3695" name="Text Box 623">
              <a:hlinkClick r:id="rId109" action="ppaction://hlinksldjump" tooltip="Radium"/>
            </p:cNvPr>
            <p:cNvSpPr txBox="1">
              <a:spLocks noChangeArrowheads="1"/>
            </p:cNvSpPr>
            <p:nvPr/>
          </p:nvSpPr>
          <p:spPr bwMode="auto">
            <a:xfrm>
              <a:off x="2259" y="1557"/>
              <a:ext cx="318" cy="288"/>
            </a:xfrm>
            <a:prstGeom prst="rect">
              <a:avLst/>
            </a:prstGeom>
            <a:noFill/>
            <a:ln w="9525">
              <a:noFill/>
              <a:miter lim="800000"/>
              <a:headEnd/>
              <a:tailEnd/>
            </a:ln>
            <a:effectLst/>
          </p:spPr>
          <p:txBody>
            <a:bodyPr wrap="none">
              <a:spAutoFit/>
            </a:bodyPr>
            <a:lstStyle/>
            <a:p>
              <a:r>
                <a:rPr lang="en-US">
                  <a:latin typeface="Arial Narrow" pitchFamily="34" charset="0"/>
                </a:rPr>
                <a:t>Ra</a:t>
              </a:r>
            </a:p>
          </p:txBody>
        </p:sp>
        <p:sp>
          <p:nvSpPr>
            <p:cNvPr id="3696" name="Text Box 624">
              <a:hlinkClick r:id="rId37" action="ppaction://hlinksldjump"/>
            </p:cNvPr>
            <p:cNvSpPr txBox="1">
              <a:spLocks noChangeArrowheads="1"/>
            </p:cNvSpPr>
            <p:nvPr/>
          </p:nvSpPr>
          <p:spPr bwMode="auto">
            <a:xfrm>
              <a:off x="2242" y="1480"/>
              <a:ext cx="188" cy="154"/>
            </a:xfrm>
            <a:prstGeom prst="rect">
              <a:avLst/>
            </a:prstGeom>
            <a:noFill/>
            <a:ln w="9525">
              <a:noFill/>
              <a:miter lim="800000"/>
              <a:headEnd/>
              <a:tailEnd/>
            </a:ln>
            <a:effectLst/>
          </p:spPr>
          <p:txBody>
            <a:bodyPr wrap="none">
              <a:spAutoFit/>
            </a:bodyPr>
            <a:lstStyle/>
            <a:p>
              <a:r>
                <a:rPr lang="en-US" sz="1000">
                  <a:latin typeface="Arial Narrow" pitchFamily="34" charset="0"/>
                </a:rPr>
                <a:t>88</a:t>
              </a:r>
            </a:p>
          </p:txBody>
        </p:sp>
      </p:grpSp>
      <p:grpSp>
        <p:nvGrpSpPr>
          <p:cNvPr id="3697" name="Group 625"/>
          <p:cNvGrpSpPr>
            <a:grpSpLocks/>
          </p:cNvGrpSpPr>
          <p:nvPr/>
        </p:nvGrpSpPr>
        <p:grpSpPr bwMode="auto">
          <a:xfrm>
            <a:off x="458788" y="1108075"/>
            <a:ext cx="517525" cy="584200"/>
            <a:chOff x="2242" y="1480"/>
            <a:chExt cx="326" cy="368"/>
          </a:xfrm>
        </p:grpSpPr>
        <p:sp>
          <p:nvSpPr>
            <p:cNvPr id="3698" name="Rectangle 626">
              <a:hlinkClick r:id="rId104" action="ppaction://hlinksldjump" tooltip="Beryllium"/>
            </p:cNvPr>
            <p:cNvSpPr>
              <a:spLocks noChangeArrowheads="1"/>
            </p:cNvSpPr>
            <p:nvPr/>
          </p:nvSpPr>
          <p:spPr bwMode="auto">
            <a:xfrm>
              <a:off x="2282" y="1500"/>
              <a:ext cx="258" cy="348"/>
            </a:xfrm>
            <a:prstGeom prst="rect">
              <a:avLst/>
            </a:prstGeom>
            <a:gradFill rotWithShape="1">
              <a:gsLst>
                <a:gs pos="0">
                  <a:srgbClr val="FFCCFF"/>
                </a:gs>
                <a:gs pos="100000">
                  <a:srgbClr val="FF66FF"/>
                </a:gs>
              </a:gsLst>
              <a:path path="shape">
                <a:fillToRect l="50000" t="50000" r="50000" b="50000"/>
              </a:path>
            </a:gradFill>
            <a:ln w="9525">
              <a:solidFill>
                <a:srgbClr val="FF99CC"/>
              </a:solidFill>
              <a:miter lim="800000"/>
              <a:headEnd/>
              <a:tailEnd/>
            </a:ln>
            <a:effectLst/>
          </p:spPr>
          <p:txBody>
            <a:bodyPr wrap="none" anchor="ctr"/>
            <a:lstStyle/>
            <a:p>
              <a:endParaRPr lang="en-IE"/>
            </a:p>
          </p:txBody>
        </p:sp>
        <p:sp>
          <p:nvSpPr>
            <p:cNvPr id="3699" name="Text Box 627">
              <a:hlinkClick r:id="rId104" action="ppaction://hlinksldjump" tooltip="Beryllium"/>
            </p:cNvPr>
            <p:cNvSpPr txBox="1">
              <a:spLocks noChangeArrowheads="1"/>
            </p:cNvSpPr>
            <p:nvPr/>
          </p:nvSpPr>
          <p:spPr bwMode="auto">
            <a:xfrm>
              <a:off x="2259" y="1557"/>
              <a:ext cx="309" cy="288"/>
            </a:xfrm>
            <a:prstGeom prst="rect">
              <a:avLst/>
            </a:prstGeom>
            <a:noFill/>
            <a:ln w="9525">
              <a:noFill/>
              <a:miter lim="800000"/>
              <a:headEnd/>
              <a:tailEnd/>
            </a:ln>
            <a:effectLst/>
          </p:spPr>
          <p:txBody>
            <a:bodyPr wrap="none">
              <a:spAutoFit/>
            </a:bodyPr>
            <a:lstStyle/>
            <a:p>
              <a:r>
                <a:rPr lang="en-US">
                  <a:latin typeface="Arial Narrow" pitchFamily="34" charset="0"/>
                </a:rPr>
                <a:t>Be</a:t>
              </a:r>
            </a:p>
          </p:txBody>
        </p:sp>
        <p:sp>
          <p:nvSpPr>
            <p:cNvPr id="3700" name="Text Box 628">
              <a:hlinkClick r:id="rId32" action="ppaction://hlinksldjump"/>
            </p:cNvPr>
            <p:cNvSpPr txBox="1">
              <a:spLocks noChangeArrowheads="1"/>
            </p:cNvSpPr>
            <p:nvPr/>
          </p:nvSpPr>
          <p:spPr bwMode="auto">
            <a:xfrm>
              <a:off x="2242" y="1480"/>
              <a:ext cx="152" cy="154"/>
            </a:xfrm>
            <a:prstGeom prst="rect">
              <a:avLst/>
            </a:prstGeom>
            <a:noFill/>
            <a:ln w="9525">
              <a:noFill/>
              <a:miter lim="800000"/>
              <a:headEnd/>
              <a:tailEnd/>
            </a:ln>
            <a:effectLst/>
          </p:spPr>
          <p:txBody>
            <a:bodyPr wrap="none">
              <a:spAutoFit/>
            </a:bodyPr>
            <a:lstStyle/>
            <a:p>
              <a:r>
                <a:rPr lang="en-US" sz="1000">
                  <a:latin typeface="Arial Narrow" pitchFamily="34" charset="0"/>
                </a:rPr>
                <a:t>4</a:t>
              </a:r>
            </a:p>
          </p:txBody>
        </p:sp>
      </p:grpSp>
      <p:sp>
        <p:nvSpPr>
          <p:cNvPr id="3188" name="Text Box 116"/>
          <p:cNvSpPr txBox="1">
            <a:spLocks noChangeArrowheads="1"/>
          </p:cNvSpPr>
          <p:nvPr/>
        </p:nvSpPr>
        <p:spPr bwMode="auto">
          <a:xfrm>
            <a:off x="6981825" y="5392738"/>
            <a:ext cx="2012950" cy="366712"/>
          </a:xfrm>
          <a:prstGeom prst="rect">
            <a:avLst/>
          </a:prstGeom>
          <a:noFill/>
          <a:ln w="9525">
            <a:noFill/>
            <a:miter lim="800000"/>
            <a:headEnd/>
            <a:tailEnd/>
          </a:ln>
          <a:effectLst/>
        </p:spPr>
        <p:txBody>
          <a:bodyPr wrap="none">
            <a:spAutoFit/>
          </a:bodyPr>
          <a:lstStyle/>
          <a:p>
            <a:r>
              <a:rPr lang="en-US" altLang="en-US" sz="1800">
                <a:solidFill>
                  <a:srgbClr val="FF00FF"/>
                </a:solidFill>
                <a:latin typeface="Arial" charset="0"/>
              </a:rPr>
              <a:t>Select an element</a:t>
            </a:r>
          </a:p>
        </p:txBody>
      </p:sp>
      <p:sp>
        <p:nvSpPr>
          <p:cNvPr id="3825" name="Rectangle 753">
            <a:hlinkClick r:id="rId113" action="ppaction://hlinksldjump" tooltip="Transition elements"/>
          </p:cNvPr>
          <p:cNvSpPr>
            <a:spLocks noChangeArrowheads="1"/>
          </p:cNvSpPr>
          <p:nvPr/>
        </p:nvSpPr>
        <p:spPr bwMode="auto">
          <a:xfrm>
            <a:off x="1287463" y="2095500"/>
            <a:ext cx="4611687" cy="190500"/>
          </a:xfrm>
          <a:prstGeom prst="rect">
            <a:avLst/>
          </a:prstGeom>
          <a:noFill/>
          <a:ln w="9525">
            <a:solidFill>
              <a:schemeClr val="tx1"/>
            </a:solidFill>
            <a:miter lim="800000"/>
            <a:headEnd/>
            <a:tailEnd/>
          </a:ln>
          <a:effectLst/>
        </p:spPr>
        <p:txBody>
          <a:bodyPr wrap="none" anchor="ctr"/>
          <a:lstStyle/>
          <a:p>
            <a:endParaRPr lang="en-IE"/>
          </a:p>
        </p:txBody>
      </p:sp>
      <p:sp>
        <p:nvSpPr>
          <p:cNvPr id="3826" name="Rectangle 754">
            <a:hlinkClick r:id="rId113" action="ppaction://hlinksldjump" tooltip="Alkaline earth metals"/>
          </p:cNvPr>
          <p:cNvSpPr>
            <a:spLocks noChangeArrowheads="1"/>
          </p:cNvSpPr>
          <p:nvPr/>
        </p:nvSpPr>
        <p:spPr bwMode="auto">
          <a:xfrm>
            <a:off x="519113" y="876300"/>
            <a:ext cx="403225" cy="190500"/>
          </a:xfrm>
          <a:prstGeom prst="rect">
            <a:avLst/>
          </a:prstGeom>
          <a:noFill/>
          <a:ln w="9525">
            <a:solidFill>
              <a:schemeClr val="tx1"/>
            </a:solidFill>
            <a:miter lim="800000"/>
            <a:headEnd/>
            <a:tailEnd/>
          </a:ln>
          <a:effectLst/>
        </p:spPr>
        <p:txBody>
          <a:bodyPr wrap="none" anchor="ctr"/>
          <a:lstStyle/>
          <a:p>
            <a:endParaRPr lang="en-IE"/>
          </a:p>
        </p:txBody>
      </p:sp>
      <p:sp>
        <p:nvSpPr>
          <p:cNvPr id="3827" name="Rectangle 755">
            <a:hlinkClick r:id="rId113" action="ppaction://hlinksldjump" tooltip="Halogens"/>
          </p:cNvPr>
          <p:cNvSpPr>
            <a:spLocks noChangeArrowheads="1"/>
          </p:cNvSpPr>
          <p:nvPr/>
        </p:nvSpPr>
        <p:spPr bwMode="auto">
          <a:xfrm>
            <a:off x="8193088" y="866775"/>
            <a:ext cx="403225" cy="190500"/>
          </a:xfrm>
          <a:prstGeom prst="rect">
            <a:avLst/>
          </a:prstGeom>
          <a:noFill/>
          <a:ln w="9525">
            <a:solidFill>
              <a:schemeClr val="tx1"/>
            </a:solidFill>
            <a:miter lim="800000"/>
            <a:headEnd/>
            <a:tailEnd/>
          </a:ln>
          <a:effectLst/>
        </p:spPr>
        <p:txBody>
          <a:bodyPr wrap="none" anchor="ctr"/>
          <a:lstStyle/>
          <a:p>
            <a:endParaRPr lang="en-IE"/>
          </a:p>
        </p:txBody>
      </p:sp>
      <p:sp>
        <p:nvSpPr>
          <p:cNvPr id="3828" name="Rectangle 756">
            <a:hlinkClick r:id="rId113" action="ppaction://hlinksldjump" tooltip="Noble gases"/>
          </p:cNvPr>
          <p:cNvSpPr>
            <a:spLocks noChangeArrowheads="1"/>
          </p:cNvSpPr>
          <p:nvPr/>
        </p:nvSpPr>
        <p:spPr bwMode="auto">
          <a:xfrm>
            <a:off x="8661400" y="266700"/>
            <a:ext cx="403225" cy="190500"/>
          </a:xfrm>
          <a:prstGeom prst="rect">
            <a:avLst/>
          </a:prstGeom>
          <a:noFill/>
          <a:ln w="9525">
            <a:solidFill>
              <a:schemeClr val="tx1"/>
            </a:solidFill>
            <a:miter lim="800000"/>
            <a:headEnd/>
            <a:tailEnd/>
          </a:ln>
          <a:effectLst/>
        </p:spPr>
        <p:txBody>
          <a:bodyPr wrap="none" anchor="ctr"/>
          <a:lstStyle/>
          <a:p>
            <a:endParaRPr lang="en-IE"/>
          </a:p>
        </p:txBody>
      </p:sp>
      <p:sp>
        <p:nvSpPr>
          <p:cNvPr id="3829" name="Rectangle 757">
            <a:hlinkClick r:id="rId113" action="ppaction://hlinksldjump" tooltip="Alkali metals"/>
          </p:cNvPr>
          <p:cNvSpPr>
            <a:spLocks noChangeArrowheads="1"/>
          </p:cNvSpPr>
          <p:nvPr/>
        </p:nvSpPr>
        <p:spPr bwMode="auto">
          <a:xfrm>
            <a:off x="39688" y="266700"/>
            <a:ext cx="403225" cy="190500"/>
          </a:xfrm>
          <a:prstGeom prst="rect">
            <a:avLst/>
          </a:prstGeom>
          <a:noFill/>
          <a:ln w="9525">
            <a:solidFill>
              <a:schemeClr val="tx1"/>
            </a:solidFill>
            <a:miter lim="800000"/>
            <a:headEnd/>
            <a:tailEnd/>
          </a:ln>
          <a:effectLst/>
        </p:spPr>
        <p:txBody>
          <a:bodyPr wrap="none" anchor="ctr"/>
          <a:lstStyle/>
          <a:p>
            <a:endParaRPr lang="en-IE"/>
          </a:p>
        </p:txBody>
      </p:sp>
      <p:sp>
        <p:nvSpPr>
          <p:cNvPr id="3848" name="Text Box 776"/>
          <p:cNvSpPr txBox="1">
            <a:spLocks noChangeArrowheads="1"/>
          </p:cNvSpPr>
          <p:nvPr/>
        </p:nvSpPr>
        <p:spPr bwMode="auto">
          <a:xfrm>
            <a:off x="7458075" y="6627813"/>
            <a:ext cx="1147763" cy="214312"/>
          </a:xfrm>
          <a:prstGeom prst="rect">
            <a:avLst/>
          </a:prstGeom>
          <a:noFill/>
          <a:ln w="9525">
            <a:noFill/>
            <a:miter lim="800000"/>
            <a:headEnd/>
            <a:tailEnd/>
          </a:ln>
          <a:effectLst/>
        </p:spPr>
        <p:txBody>
          <a:bodyPr wrap="none">
            <a:spAutoFit/>
          </a:bodyPr>
          <a:lstStyle/>
          <a:p>
            <a:r>
              <a:rPr lang="en-US" sz="800">
                <a:solidFill>
                  <a:srgbClr val="EAEAEA"/>
                </a:solidFill>
                <a:latin typeface="Arial" charset="0"/>
                <a:hlinkClick r:id="rId114" action="ppaction://hlinkfile" tooltip="Physical DATA"/>
              </a:rPr>
              <a:t>Other Physical DATA</a:t>
            </a:r>
            <a:endParaRPr lang="en-US" sz="800">
              <a:solidFill>
                <a:srgbClr val="EAEAEA"/>
              </a:solidFill>
              <a:latin typeface="Arial" charset="0"/>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0818" name="Group 2"/>
          <p:cNvGrpSpPr>
            <a:grpSpLocks noChangeAspect="1"/>
          </p:cNvGrpSpPr>
          <p:nvPr/>
        </p:nvGrpSpPr>
        <p:grpSpPr bwMode="auto">
          <a:xfrm>
            <a:off x="1258888" y="1198563"/>
            <a:ext cx="1865312" cy="5302250"/>
            <a:chOff x="1098" y="755"/>
            <a:chExt cx="1170" cy="3325"/>
          </a:xfrm>
        </p:grpSpPr>
        <p:sp>
          <p:nvSpPr>
            <p:cNvPr id="290819" name="Rectangle 3"/>
            <p:cNvSpPr>
              <a:spLocks noChangeAspect="1" noChangeArrowheads="1"/>
            </p:cNvSpPr>
            <p:nvPr/>
          </p:nvSpPr>
          <p:spPr bwMode="auto">
            <a:xfrm>
              <a:off x="1683" y="755"/>
              <a:ext cx="585" cy="665"/>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20" name="Rectangle 4"/>
            <p:cNvSpPr>
              <a:spLocks noChangeAspect="1" noChangeArrowheads="1"/>
            </p:cNvSpPr>
            <p:nvPr/>
          </p:nvSpPr>
          <p:spPr bwMode="auto">
            <a:xfrm>
              <a:off x="1098" y="755"/>
              <a:ext cx="585" cy="665"/>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21" name="Rectangle 5"/>
            <p:cNvSpPr>
              <a:spLocks noChangeAspect="1" noChangeArrowheads="1"/>
            </p:cNvSpPr>
            <p:nvPr/>
          </p:nvSpPr>
          <p:spPr bwMode="auto">
            <a:xfrm>
              <a:off x="1683" y="3415"/>
              <a:ext cx="585" cy="665"/>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22" name="Rectangle 6"/>
            <p:cNvSpPr>
              <a:spLocks noChangeAspect="1" noChangeArrowheads="1"/>
            </p:cNvSpPr>
            <p:nvPr/>
          </p:nvSpPr>
          <p:spPr bwMode="auto">
            <a:xfrm>
              <a:off x="1098" y="3415"/>
              <a:ext cx="585" cy="665"/>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23" name="Rectangle 7"/>
            <p:cNvSpPr>
              <a:spLocks noChangeAspect="1" noChangeArrowheads="1"/>
            </p:cNvSpPr>
            <p:nvPr/>
          </p:nvSpPr>
          <p:spPr bwMode="auto">
            <a:xfrm>
              <a:off x="1683" y="2750"/>
              <a:ext cx="585" cy="665"/>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24" name="Rectangle 8"/>
            <p:cNvSpPr>
              <a:spLocks noChangeAspect="1" noChangeArrowheads="1"/>
            </p:cNvSpPr>
            <p:nvPr/>
          </p:nvSpPr>
          <p:spPr bwMode="auto">
            <a:xfrm>
              <a:off x="1098" y="2750"/>
              <a:ext cx="585" cy="665"/>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25" name="Rectangle 9"/>
            <p:cNvSpPr>
              <a:spLocks noChangeAspect="1" noChangeArrowheads="1"/>
            </p:cNvSpPr>
            <p:nvPr/>
          </p:nvSpPr>
          <p:spPr bwMode="auto">
            <a:xfrm>
              <a:off x="1683" y="2085"/>
              <a:ext cx="585" cy="665"/>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26" name="Rectangle 10"/>
            <p:cNvSpPr>
              <a:spLocks noChangeAspect="1" noChangeArrowheads="1"/>
            </p:cNvSpPr>
            <p:nvPr/>
          </p:nvSpPr>
          <p:spPr bwMode="auto">
            <a:xfrm>
              <a:off x="1098" y="2085"/>
              <a:ext cx="585" cy="665"/>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27" name="Rectangle 11"/>
            <p:cNvSpPr>
              <a:spLocks noChangeAspect="1" noChangeArrowheads="1"/>
            </p:cNvSpPr>
            <p:nvPr/>
          </p:nvSpPr>
          <p:spPr bwMode="auto">
            <a:xfrm>
              <a:off x="1683" y="1420"/>
              <a:ext cx="585" cy="665"/>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28" name="Rectangle 12"/>
            <p:cNvSpPr>
              <a:spLocks noChangeAspect="1" noChangeArrowheads="1"/>
            </p:cNvSpPr>
            <p:nvPr/>
          </p:nvSpPr>
          <p:spPr bwMode="auto">
            <a:xfrm>
              <a:off x="1098" y="1420"/>
              <a:ext cx="585" cy="665"/>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29" name="Line 13"/>
            <p:cNvSpPr>
              <a:spLocks noChangeAspect="1" noChangeShapeType="1"/>
            </p:cNvSpPr>
            <p:nvPr/>
          </p:nvSpPr>
          <p:spPr bwMode="auto">
            <a:xfrm>
              <a:off x="1098" y="755"/>
              <a:ext cx="1170" cy="0"/>
            </a:xfrm>
            <a:prstGeom prst="line">
              <a:avLst/>
            </a:prstGeom>
            <a:noFill/>
            <a:ln w="12700" cap="sq">
              <a:solidFill>
                <a:schemeClr val="tx1"/>
              </a:solidFill>
              <a:round/>
              <a:headEnd/>
              <a:tailEnd/>
            </a:ln>
            <a:effectLst/>
          </p:spPr>
          <p:txBody>
            <a:bodyPr wrap="none" anchor="ctr"/>
            <a:lstStyle/>
            <a:p>
              <a:endParaRPr lang="en-IE"/>
            </a:p>
          </p:txBody>
        </p:sp>
        <p:sp>
          <p:nvSpPr>
            <p:cNvPr id="290830" name="Line 14"/>
            <p:cNvSpPr>
              <a:spLocks noChangeAspect="1" noChangeShapeType="1"/>
            </p:cNvSpPr>
            <p:nvPr/>
          </p:nvSpPr>
          <p:spPr bwMode="auto">
            <a:xfrm>
              <a:off x="1098" y="2085"/>
              <a:ext cx="1170" cy="0"/>
            </a:xfrm>
            <a:prstGeom prst="line">
              <a:avLst/>
            </a:prstGeom>
            <a:noFill/>
            <a:ln w="12700">
              <a:solidFill>
                <a:schemeClr val="tx1"/>
              </a:solidFill>
              <a:round/>
              <a:headEnd/>
              <a:tailEnd/>
            </a:ln>
            <a:effectLst/>
          </p:spPr>
          <p:txBody>
            <a:bodyPr wrap="none" anchor="ctr"/>
            <a:lstStyle/>
            <a:p>
              <a:endParaRPr lang="en-IE"/>
            </a:p>
          </p:txBody>
        </p:sp>
        <p:sp>
          <p:nvSpPr>
            <p:cNvPr id="290831" name="Line 15"/>
            <p:cNvSpPr>
              <a:spLocks noChangeAspect="1" noChangeShapeType="1"/>
            </p:cNvSpPr>
            <p:nvPr/>
          </p:nvSpPr>
          <p:spPr bwMode="auto">
            <a:xfrm>
              <a:off x="1098" y="2750"/>
              <a:ext cx="1170" cy="0"/>
            </a:xfrm>
            <a:prstGeom prst="line">
              <a:avLst/>
            </a:prstGeom>
            <a:noFill/>
            <a:ln w="12700">
              <a:solidFill>
                <a:schemeClr val="tx1"/>
              </a:solidFill>
              <a:round/>
              <a:headEnd/>
              <a:tailEnd/>
            </a:ln>
            <a:effectLst/>
          </p:spPr>
          <p:txBody>
            <a:bodyPr wrap="none" anchor="ctr"/>
            <a:lstStyle/>
            <a:p>
              <a:endParaRPr lang="en-IE"/>
            </a:p>
          </p:txBody>
        </p:sp>
        <p:sp>
          <p:nvSpPr>
            <p:cNvPr id="290832" name="Line 16"/>
            <p:cNvSpPr>
              <a:spLocks noChangeAspect="1" noChangeShapeType="1"/>
            </p:cNvSpPr>
            <p:nvPr/>
          </p:nvSpPr>
          <p:spPr bwMode="auto">
            <a:xfrm>
              <a:off x="1098" y="3415"/>
              <a:ext cx="1170" cy="0"/>
            </a:xfrm>
            <a:prstGeom prst="line">
              <a:avLst/>
            </a:prstGeom>
            <a:noFill/>
            <a:ln w="12700">
              <a:solidFill>
                <a:schemeClr val="tx1"/>
              </a:solidFill>
              <a:round/>
              <a:headEnd/>
              <a:tailEnd/>
            </a:ln>
            <a:effectLst/>
          </p:spPr>
          <p:txBody>
            <a:bodyPr wrap="none" anchor="ctr"/>
            <a:lstStyle/>
            <a:p>
              <a:endParaRPr lang="en-IE"/>
            </a:p>
          </p:txBody>
        </p:sp>
        <p:sp>
          <p:nvSpPr>
            <p:cNvPr id="290833" name="Line 17"/>
            <p:cNvSpPr>
              <a:spLocks noChangeAspect="1" noChangeShapeType="1"/>
            </p:cNvSpPr>
            <p:nvPr/>
          </p:nvSpPr>
          <p:spPr bwMode="auto">
            <a:xfrm>
              <a:off x="1098" y="4080"/>
              <a:ext cx="1170" cy="0"/>
            </a:xfrm>
            <a:prstGeom prst="line">
              <a:avLst/>
            </a:prstGeom>
            <a:noFill/>
            <a:ln w="12700" cap="sq">
              <a:solidFill>
                <a:schemeClr val="tx1"/>
              </a:solidFill>
              <a:round/>
              <a:headEnd/>
              <a:tailEnd/>
            </a:ln>
            <a:effectLst/>
          </p:spPr>
          <p:txBody>
            <a:bodyPr wrap="none" anchor="ctr"/>
            <a:lstStyle/>
            <a:p>
              <a:endParaRPr lang="en-IE"/>
            </a:p>
          </p:txBody>
        </p:sp>
        <p:sp>
          <p:nvSpPr>
            <p:cNvPr id="290834" name="Line 18"/>
            <p:cNvSpPr>
              <a:spLocks noChangeAspect="1" noChangeShapeType="1"/>
            </p:cNvSpPr>
            <p:nvPr/>
          </p:nvSpPr>
          <p:spPr bwMode="auto">
            <a:xfrm>
              <a:off x="1098" y="755"/>
              <a:ext cx="0" cy="3325"/>
            </a:xfrm>
            <a:prstGeom prst="line">
              <a:avLst/>
            </a:prstGeom>
            <a:noFill/>
            <a:ln w="12700" cap="sq">
              <a:solidFill>
                <a:schemeClr val="tx1"/>
              </a:solidFill>
              <a:round/>
              <a:headEnd/>
              <a:tailEnd/>
            </a:ln>
            <a:effectLst/>
          </p:spPr>
          <p:txBody>
            <a:bodyPr wrap="none" anchor="ctr"/>
            <a:lstStyle/>
            <a:p>
              <a:endParaRPr lang="en-IE"/>
            </a:p>
          </p:txBody>
        </p:sp>
        <p:sp>
          <p:nvSpPr>
            <p:cNvPr id="290835" name="Line 19"/>
            <p:cNvSpPr>
              <a:spLocks noChangeAspect="1" noChangeShapeType="1"/>
            </p:cNvSpPr>
            <p:nvPr/>
          </p:nvSpPr>
          <p:spPr bwMode="auto">
            <a:xfrm>
              <a:off x="1683" y="755"/>
              <a:ext cx="0" cy="3325"/>
            </a:xfrm>
            <a:prstGeom prst="line">
              <a:avLst/>
            </a:prstGeom>
            <a:noFill/>
            <a:ln w="12700">
              <a:solidFill>
                <a:schemeClr val="tx1"/>
              </a:solidFill>
              <a:round/>
              <a:headEnd/>
              <a:tailEnd/>
            </a:ln>
            <a:effectLst/>
          </p:spPr>
          <p:txBody>
            <a:bodyPr wrap="none" anchor="ctr"/>
            <a:lstStyle/>
            <a:p>
              <a:endParaRPr lang="en-IE"/>
            </a:p>
          </p:txBody>
        </p:sp>
        <p:sp>
          <p:nvSpPr>
            <p:cNvPr id="290836" name="Line 20"/>
            <p:cNvSpPr>
              <a:spLocks noChangeAspect="1" noChangeShapeType="1"/>
            </p:cNvSpPr>
            <p:nvPr/>
          </p:nvSpPr>
          <p:spPr bwMode="auto">
            <a:xfrm>
              <a:off x="2268" y="755"/>
              <a:ext cx="0" cy="3325"/>
            </a:xfrm>
            <a:prstGeom prst="line">
              <a:avLst/>
            </a:prstGeom>
            <a:noFill/>
            <a:ln w="12700" cap="sq">
              <a:solidFill>
                <a:schemeClr val="tx1"/>
              </a:solidFill>
              <a:round/>
              <a:headEnd/>
              <a:tailEnd/>
            </a:ln>
            <a:effectLst/>
          </p:spPr>
          <p:txBody>
            <a:bodyPr wrap="none" anchor="ctr"/>
            <a:lstStyle/>
            <a:p>
              <a:endParaRPr lang="en-IE"/>
            </a:p>
          </p:txBody>
        </p:sp>
        <p:sp>
          <p:nvSpPr>
            <p:cNvPr id="290837" name="Line 21"/>
            <p:cNvSpPr>
              <a:spLocks noChangeAspect="1" noChangeShapeType="1"/>
            </p:cNvSpPr>
            <p:nvPr/>
          </p:nvSpPr>
          <p:spPr bwMode="auto">
            <a:xfrm>
              <a:off x="1098" y="1420"/>
              <a:ext cx="1170" cy="0"/>
            </a:xfrm>
            <a:prstGeom prst="line">
              <a:avLst/>
            </a:prstGeom>
            <a:noFill/>
            <a:ln w="12700">
              <a:solidFill>
                <a:schemeClr val="tx1"/>
              </a:solidFill>
              <a:round/>
              <a:headEnd/>
              <a:tailEnd/>
            </a:ln>
            <a:effectLst/>
          </p:spPr>
          <p:txBody>
            <a:bodyPr wrap="none" anchor="ctr"/>
            <a:lstStyle/>
            <a:p>
              <a:endParaRPr lang="en-IE"/>
            </a:p>
          </p:txBody>
        </p:sp>
      </p:grpSp>
      <p:grpSp>
        <p:nvGrpSpPr>
          <p:cNvPr id="290838" name="Group 22"/>
          <p:cNvGrpSpPr>
            <a:grpSpLocks/>
          </p:cNvGrpSpPr>
          <p:nvPr/>
        </p:nvGrpSpPr>
        <p:grpSpPr bwMode="auto">
          <a:xfrm>
            <a:off x="3690938" y="1203325"/>
            <a:ext cx="4602162" cy="5302250"/>
            <a:chOff x="2630" y="758"/>
            <a:chExt cx="2899" cy="3253"/>
          </a:xfrm>
        </p:grpSpPr>
        <p:sp>
          <p:nvSpPr>
            <p:cNvPr id="290839" name="Rectangle 23"/>
            <p:cNvSpPr>
              <a:spLocks noChangeArrowheads="1"/>
            </p:cNvSpPr>
            <p:nvPr/>
          </p:nvSpPr>
          <p:spPr bwMode="auto">
            <a:xfrm>
              <a:off x="4949" y="758"/>
              <a:ext cx="580" cy="656"/>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40" name="Rectangle 24"/>
            <p:cNvSpPr>
              <a:spLocks noChangeArrowheads="1"/>
            </p:cNvSpPr>
            <p:nvPr/>
          </p:nvSpPr>
          <p:spPr bwMode="auto">
            <a:xfrm>
              <a:off x="4369" y="758"/>
              <a:ext cx="580" cy="656"/>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41" name="Rectangle 25"/>
            <p:cNvSpPr>
              <a:spLocks noChangeArrowheads="1"/>
            </p:cNvSpPr>
            <p:nvPr/>
          </p:nvSpPr>
          <p:spPr bwMode="auto">
            <a:xfrm>
              <a:off x="3790" y="758"/>
              <a:ext cx="579" cy="656"/>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42" name="Rectangle 26"/>
            <p:cNvSpPr>
              <a:spLocks noChangeArrowheads="1"/>
            </p:cNvSpPr>
            <p:nvPr/>
          </p:nvSpPr>
          <p:spPr bwMode="auto">
            <a:xfrm>
              <a:off x="3210" y="758"/>
              <a:ext cx="580" cy="656"/>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43" name="Rectangle 27"/>
            <p:cNvSpPr>
              <a:spLocks noChangeArrowheads="1"/>
            </p:cNvSpPr>
            <p:nvPr/>
          </p:nvSpPr>
          <p:spPr bwMode="auto">
            <a:xfrm>
              <a:off x="2630" y="758"/>
              <a:ext cx="580" cy="656"/>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44" name="Rectangle 28"/>
            <p:cNvSpPr>
              <a:spLocks noChangeArrowheads="1"/>
            </p:cNvSpPr>
            <p:nvPr/>
          </p:nvSpPr>
          <p:spPr bwMode="auto">
            <a:xfrm>
              <a:off x="4949" y="3368"/>
              <a:ext cx="580" cy="643"/>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45" name="Rectangle 29"/>
            <p:cNvSpPr>
              <a:spLocks noChangeArrowheads="1"/>
            </p:cNvSpPr>
            <p:nvPr/>
          </p:nvSpPr>
          <p:spPr bwMode="auto">
            <a:xfrm>
              <a:off x="4369" y="3368"/>
              <a:ext cx="580" cy="643"/>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46" name="Rectangle 30"/>
            <p:cNvSpPr>
              <a:spLocks noChangeArrowheads="1"/>
            </p:cNvSpPr>
            <p:nvPr/>
          </p:nvSpPr>
          <p:spPr bwMode="auto">
            <a:xfrm>
              <a:off x="3790" y="3368"/>
              <a:ext cx="579" cy="643"/>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47" name="Rectangle 31"/>
            <p:cNvSpPr>
              <a:spLocks noChangeArrowheads="1"/>
            </p:cNvSpPr>
            <p:nvPr/>
          </p:nvSpPr>
          <p:spPr bwMode="auto">
            <a:xfrm>
              <a:off x="3210" y="3368"/>
              <a:ext cx="580" cy="643"/>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48" name="Rectangle 32"/>
            <p:cNvSpPr>
              <a:spLocks noChangeArrowheads="1"/>
            </p:cNvSpPr>
            <p:nvPr/>
          </p:nvSpPr>
          <p:spPr bwMode="auto">
            <a:xfrm>
              <a:off x="2630" y="3368"/>
              <a:ext cx="580" cy="643"/>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49" name="Rectangle 33"/>
            <p:cNvSpPr>
              <a:spLocks noChangeArrowheads="1"/>
            </p:cNvSpPr>
            <p:nvPr/>
          </p:nvSpPr>
          <p:spPr bwMode="auto">
            <a:xfrm>
              <a:off x="4949" y="2728"/>
              <a:ext cx="580" cy="640"/>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50" name="Rectangle 34"/>
            <p:cNvSpPr>
              <a:spLocks noChangeArrowheads="1"/>
            </p:cNvSpPr>
            <p:nvPr/>
          </p:nvSpPr>
          <p:spPr bwMode="auto">
            <a:xfrm>
              <a:off x="4369" y="2728"/>
              <a:ext cx="580" cy="640"/>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51" name="Rectangle 35"/>
            <p:cNvSpPr>
              <a:spLocks noChangeArrowheads="1"/>
            </p:cNvSpPr>
            <p:nvPr/>
          </p:nvSpPr>
          <p:spPr bwMode="auto">
            <a:xfrm>
              <a:off x="3790" y="2728"/>
              <a:ext cx="579" cy="640"/>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52" name="Rectangle 36"/>
            <p:cNvSpPr>
              <a:spLocks noChangeArrowheads="1"/>
            </p:cNvSpPr>
            <p:nvPr/>
          </p:nvSpPr>
          <p:spPr bwMode="auto">
            <a:xfrm>
              <a:off x="3210" y="2728"/>
              <a:ext cx="580" cy="640"/>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53" name="Rectangle 37"/>
            <p:cNvSpPr>
              <a:spLocks noChangeArrowheads="1"/>
            </p:cNvSpPr>
            <p:nvPr/>
          </p:nvSpPr>
          <p:spPr bwMode="auto">
            <a:xfrm>
              <a:off x="2630" y="2728"/>
              <a:ext cx="580" cy="640"/>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54" name="Rectangle 38"/>
            <p:cNvSpPr>
              <a:spLocks noChangeArrowheads="1"/>
            </p:cNvSpPr>
            <p:nvPr/>
          </p:nvSpPr>
          <p:spPr bwMode="auto">
            <a:xfrm>
              <a:off x="4949" y="2075"/>
              <a:ext cx="580" cy="653"/>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55" name="Rectangle 39"/>
            <p:cNvSpPr>
              <a:spLocks noChangeArrowheads="1"/>
            </p:cNvSpPr>
            <p:nvPr/>
          </p:nvSpPr>
          <p:spPr bwMode="auto">
            <a:xfrm>
              <a:off x="4369" y="2075"/>
              <a:ext cx="580" cy="653"/>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56" name="Rectangle 40"/>
            <p:cNvSpPr>
              <a:spLocks noChangeArrowheads="1"/>
            </p:cNvSpPr>
            <p:nvPr/>
          </p:nvSpPr>
          <p:spPr bwMode="auto">
            <a:xfrm>
              <a:off x="3790" y="2075"/>
              <a:ext cx="579" cy="653"/>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57" name="Rectangle 41"/>
            <p:cNvSpPr>
              <a:spLocks noChangeArrowheads="1"/>
            </p:cNvSpPr>
            <p:nvPr/>
          </p:nvSpPr>
          <p:spPr bwMode="auto">
            <a:xfrm>
              <a:off x="3210" y="2075"/>
              <a:ext cx="580" cy="653"/>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58" name="Rectangle 42"/>
            <p:cNvSpPr>
              <a:spLocks noChangeArrowheads="1"/>
            </p:cNvSpPr>
            <p:nvPr/>
          </p:nvSpPr>
          <p:spPr bwMode="auto">
            <a:xfrm>
              <a:off x="2630" y="2075"/>
              <a:ext cx="580" cy="653"/>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59" name="Rectangle 43"/>
            <p:cNvSpPr>
              <a:spLocks noChangeArrowheads="1"/>
            </p:cNvSpPr>
            <p:nvPr/>
          </p:nvSpPr>
          <p:spPr bwMode="auto">
            <a:xfrm>
              <a:off x="4949" y="1414"/>
              <a:ext cx="580" cy="661"/>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60" name="Rectangle 44"/>
            <p:cNvSpPr>
              <a:spLocks noChangeArrowheads="1"/>
            </p:cNvSpPr>
            <p:nvPr/>
          </p:nvSpPr>
          <p:spPr bwMode="auto">
            <a:xfrm>
              <a:off x="4369" y="1414"/>
              <a:ext cx="580" cy="661"/>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61" name="Rectangle 45"/>
            <p:cNvSpPr>
              <a:spLocks noChangeArrowheads="1"/>
            </p:cNvSpPr>
            <p:nvPr/>
          </p:nvSpPr>
          <p:spPr bwMode="auto">
            <a:xfrm>
              <a:off x="3790" y="1414"/>
              <a:ext cx="579" cy="661"/>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62" name="Rectangle 46"/>
            <p:cNvSpPr>
              <a:spLocks noChangeArrowheads="1"/>
            </p:cNvSpPr>
            <p:nvPr/>
          </p:nvSpPr>
          <p:spPr bwMode="auto">
            <a:xfrm>
              <a:off x="3210" y="1414"/>
              <a:ext cx="580" cy="661"/>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63" name="Rectangle 47"/>
            <p:cNvSpPr>
              <a:spLocks noChangeArrowheads="1"/>
            </p:cNvSpPr>
            <p:nvPr/>
          </p:nvSpPr>
          <p:spPr bwMode="auto">
            <a:xfrm>
              <a:off x="2630" y="1414"/>
              <a:ext cx="580" cy="661"/>
            </a:xfrm>
            <a:prstGeom prst="rect">
              <a:avLst/>
            </a:prstGeom>
            <a:noFill/>
            <a:ln w="9525">
              <a:noFill/>
              <a:miter lim="800000"/>
              <a:headEnd/>
              <a:tailEnd/>
            </a:ln>
            <a:effectLst/>
          </p:spPr>
          <p:txBody>
            <a:bodyPr/>
            <a:lstStyle/>
            <a:p>
              <a:pPr>
                <a:spcBef>
                  <a:spcPct val="20000"/>
                </a:spcBef>
              </a:pPr>
              <a:endParaRPr lang="en-US" sz="2800">
                <a:latin typeface="Arial" charset="0"/>
              </a:endParaRPr>
            </a:p>
          </p:txBody>
        </p:sp>
        <p:sp>
          <p:nvSpPr>
            <p:cNvPr id="290864" name="Line 48"/>
            <p:cNvSpPr>
              <a:spLocks noChangeShapeType="1"/>
            </p:cNvSpPr>
            <p:nvPr/>
          </p:nvSpPr>
          <p:spPr bwMode="auto">
            <a:xfrm>
              <a:off x="2630" y="758"/>
              <a:ext cx="2899" cy="0"/>
            </a:xfrm>
            <a:prstGeom prst="line">
              <a:avLst/>
            </a:prstGeom>
            <a:noFill/>
            <a:ln w="12700" cap="sq">
              <a:solidFill>
                <a:schemeClr val="tx1"/>
              </a:solidFill>
              <a:round/>
              <a:headEnd/>
              <a:tailEnd/>
            </a:ln>
            <a:effectLst/>
          </p:spPr>
          <p:txBody>
            <a:bodyPr wrap="none" anchor="ctr"/>
            <a:lstStyle/>
            <a:p>
              <a:endParaRPr lang="en-IE"/>
            </a:p>
          </p:txBody>
        </p:sp>
        <p:sp>
          <p:nvSpPr>
            <p:cNvPr id="290865" name="Line 49"/>
            <p:cNvSpPr>
              <a:spLocks noChangeShapeType="1"/>
            </p:cNvSpPr>
            <p:nvPr/>
          </p:nvSpPr>
          <p:spPr bwMode="auto">
            <a:xfrm>
              <a:off x="2630" y="2075"/>
              <a:ext cx="2899" cy="0"/>
            </a:xfrm>
            <a:prstGeom prst="line">
              <a:avLst/>
            </a:prstGeom>
            <a:noFill/>
            <a:ln w="12700">
              <a:solidFill>
                <a:schemeClr val="tx1"/>
              </a:solidFill>
              <a:round/>
              <a:headEnd/>
              <a:tailEnd/>
            </a:ln>
            <a:effectLst/>
          </p:spPr>
          <p:txBody>
            <a:bodyPr wrap="none" anchor="ctr"/>
            <a:lstStyle/>
            <a:p>
              <a:endParaRPr lang="en-IE"/>
            </a:p>
          </p:txBody>
        </p:sp>
        <p:sp>
          <p:nvSpPr>
            <p:cNvPr id="290866" name="Line 50"/>
            <p:cNvSpPr>
              <a:spLocks noChangeShapeType="1"/>
            </p:cNvSpPr>
            <p:nvPr/>
          </p:nvSpPr>
          <p:spPr bwMode="auto">
            <a:xfrm>
              <a:off x="2630" y="2728"/>
              <a:ext cx="2899" cy="0"/>
            </a:xfrm>
            <a:prstGeom prst="line">
              <a:avLst/>
            </a:prstGeom>
            <a:noFill/>
            <a:ln w="12700">
              <a:solidFill>
                <a:schemeClr val="tx1"/>
              </a:solidFill>
              <a:round/>
              <a:headEnd/>
              <a:tailEnd/>
            </a:ln>
            <a:effectLst/>
          </p:spPr>
          <p:txBody>
            <a:bodyPr wrap="none" anchor="ctr"/>
            <a:lstStyle/>
            <a:p>
              <a:endParaRPr lang="en-IE"/>
            </a:p>
          </p:txBody>
        </p:sp>
        <p:sp>
          <p:nvSpPr>
            <p:cNvPr id="290867" name="Line 51"/>
            <p:cNvSpPr>
              <a:spLocks noChangeShapeType="1"/>
            </p:cNvSpPr>
            <p:nvPr/>
          </p:nvSpPr>
          <p:spPr bwMode="auto">
            <a:xfrm>
              <a:off x="2630" y="3368"/>
              <a:ext cx="2899" cy="0"/>
            </a:xfrm>
            <a:prstGeom prst="line">
              <a:avLst/>
            </a:prstGeom>
            <a:noFill/>
            <a:ln w="12700">
              <a:solidFill>
                <a:schemeClr val="tx1"/>
              </a:solidFill>
              <a:round/>
              <a:headEnd/>
              <a:tailEnd/>
            </a:ln>
            <a:effectLst/>
          </p:spPr>
          <p:txBody>
            <a:bodyPr wrap="none" anchor="ctr"/>
            <a:lstStyle/>
            <a:p>
              <a:endParaRPr lang="en-IE"/>
            </a:p>
          </p:txBody>
        </p:sp>
        <p:sp>
          <p:nvSpPr>
            <p:cNvPr id="290868" name="Line 52"/>
            <p:cNvSpPr>
              <a:spLocks noChangeShapeType="1"/>
            </p:cNvSpPr>
            <p:nvPr/>
          </p:nvSpPr>
          <p:spPr bwMode="auto">
            <a:xfrm>
              <a:off x="2630" y="4011"/>
              <a:ext cx="2899" cy="0"/>
            </a:xfrm>
            <a:prstGeom prst="line">
              <a:avLst/>
            </a:prstGeom>
            <a:noFill/>
            <a:ln w="12700" cap="sq">
              <a:solidFill>
                <a:schemeClr val="tx1"/>
              </a:solidFill>
              <a:round/>
              <a:headEnd/>
              <a:tailEnd/>
            </a:ln>
            <a:effectLst/>
          </p:spPr>
          <p:txBody>
            <a:bodyPr wrap="none" anchor="ctr"/>
            <a:lstStyle/>
            <a:p>
              <a:endParaRPr lang="en-IE"/>
            </a:p>
          </p:txBody>
        </p:sp>
        <p:sp>
          <p:nvSpPr>
            <p:cNvPr id="290869" name="Line 53"/>
            <p:cNvSpPr>
              <a:spLocks noChangeShapeType="1"/>
            </p:cNvSpPr>
            <p:nvPr/>
          </p:nvSpPr>
          <p:spPr bwMode="auto">
            <a:xfrm>
              <a:off x="2630" y="758"/>
              <a:ext cx="0" cy="3253"/>
            </a:xfrm>
            <a:prstGeom prst="line">
              <a:avLst/>
            </a:prstGeom>
            <a:noFill/>
            <a:ln w="12700" cap="sq">
              <a:solidFill>
                <a:schemeClr val="tx1"/>
              </a:solidFill>
              <a:round/>
              <a:headEnd/>
              <a:tailEnd/>
            </a:ln>
            <a:effectLst/>
          </p:spPr>
          <p:txBody>
            <a:bodyPr wrap="none" anchor="ctr"/>
            <a:lstStyle/>
            <a:p>
              <a:endParaRPr lang="en-IE"/>
            </a:p>
          </p:txBody>
        </p:sp>
        <p:sp>
          <p:nvSpPr>
            <p:cNvPr id="290870" name="Line 54"/>
            <p:cNvSpPr>
              <a:spLocks noChangeShapeType="1"/>
            </p:cNvSpPr>
            <p:nvPr/>
          </p:nvSpPr>
          <p:spPr bwMode="auto">
            <a:xfrm>
              <a:off x="3210" y="758"/>
              <a:ext cx="0" cy="3253"/>
            </a:xfrm>
            <a:prstGeom prst="line">
              <a:avLst/>
            </a:prstGeom>
            <a:noFill/>
            <a:ln w="12700">
              <a:solidFill>
                <a:schemeClr val="tx1"/>
              </a:solidFill>
              <a:round/>
              <a:headEnd/>
              <a:tailEnd/>
            </a:ln>
            <a:effectLst/>
          </p:spPr>
          <p:txBody>
            <a:bodyPr wrap="none" anchor="ctr"/>
            <a:lstStyle/>
            <a:p>
              <a:endParaRPr lang="en-IE"/>
            </a:p>
          </p:txBody>
        </p:sp>
        <p:sp>
          <p:nvSpPr>
            <p:cNvPr id="290871" name="Line 55"/>
            <p:cNvSpPr>
              <a:spLocks noChangeShapeType="1"/>
            </p:cNvSpPr>
            <p:nvPr/>
          </p:nvSpPr>
          <p:spPr bwMode="auto">
            <a:xfrm>
              <a:off x="3790" y="758"/>
              <a:ext cx="0" cy="3253"/>
            </a:xfrm>
            <a:prstGeom prst="line">
              <a:avLst/>
            </a:prstGeom>
            <a:noFill/>
            <a:ln w="12700">
              <a:solidFill>
                <a:schemeClr val="tx1"/>
              </a:solidFill>
              <a:round/>
              <a:headEnd/>
              <a:tailEnd/>
            </a:ln>
            <a:effectLst/>
          </p:spPr>
          <p:txBody>
            <a:bodyPr wrap="none" anchor="ctr"/>
            <a:lstStyle/>
            <a:p>
              <a:endParaRPr lang="en-IE"/>
            </a:p>
          </p:txBody>
        </p:sp>
        <p:sp>
          <p:nvSpPr>
            <p:cNvPr id="290872" name="Line 56"/>
            <p:cNvSpPr>
              <a:spLocks noChangeShapeType="1"/>
            </p:cNvSpPr>
            <p:nvPr/>
          </p:nvSpPr>
          <p:spPr bwMode="auto">
            <a:xfrm>
              <a:off x="4369" y="758"/>
              <a:ext cx="0" cy="3253"/>
            </a:xfrm>
            <a:prstGeom prst="line">
              <a:avLst/>
            </a:prstGeom>
            <a:noFill/>
            <a:ln w="12700">
              <a:solidFill>
                <a:schemeClr val="tx1"/>
              </a:solidFill>
              <a:round/>
              <a:headEnd/>
              <a:tailEnd/>
            </a:ln>
            <a:effectLst/>
          </p:spPr>
          <p:txBody>
            <a:bodyPr wrap="none" anchor="ctr"/>
            <a:lstStyle/>
            <a:p>
              <a:endParaRPr lang="en-IE"/>
            </a:p>
          </p:txBody>
        </p:sp>
        <p:sp>
          <p:nvSpPr>
            <p:cNvPr id="290873" name="Line 57"/>
            <p:cNvSpPr>
              <a:spLocks noChangeShapeType="1"/>
            </p:cNvSpPr>
            <p:nvPr/>
          </p:nvSpPr>
          <p:spPr bwMode="auto">
            <a:xfrm>
              <a:off x="4949" y="758"/>
              <a:ext cx="0" cy="3253"/>
            </a:xfrm>
            <a:prstGeom prst="line">
              <a:avLst/>
            </a:prstGeom>
            <a:noFill/>
            <a:ln w="12700">
              <a:solidFill>
                <a:schemeClr val="tx1"/>
              </a:solidFill>
              <a:round/>
              <a:headEnd/>
              <a:tailEnd/>
            </a:ln>
            <a:effectLst/>
          </p:spPr>
          <p:txBody>
            <a:bodyPr wrap="none" anchor="ctr"/>
            <a:lstStyle/>
            <a:p>
              <a:endParaRPr lang="en-IE"/>
            </a:p>
          </p:txBody>
        </p:sp>
        <p:sp>
          <p:nvSpPr>
            <p:cNvPr id="290874" name="Line 58"/>
            <p:cNvSpPr>
              <a:spLocks noChangeShapeType="1"/>
            </p:cNvSpPr>
            <p:nvPr/>
          </p:nvSpPr>
          <p:spPr bwMode="auto">
            <a:xfrm>
              <a:off x="5529" y="758"/>
              <a:ext cx="0" cy="3253"/>
            </a:xfrm>
            <a:prstGeom prst="line">
              <a:avLst/>
            </a:prstGeom>
            <a:noFill/>
            <a:ln w="12700" cap="sq">
              <a:solidFill>
                <a:schemeClr val="tx1"/>
              </a:solidFill>
              <a:round/>
              <a:headEnd/>
              <a:tailEnd/>
            </a:ln>
            <a:effectLst/>
          </p:spPr>
          <p:txBody>
            <a:bodyPr wrap="none" anchor="ctr"/>
            <a:lstStyle/>
            <a:p>
              <a:endParaRPr lang="en-IE"/>
            </a:p>
          </p:txBody>
        </p:sp>
        <p:sp>
          <p:nvSpPr>
            <p:cNvPr id="290875" name="Line 59"/>
            <p:cNvSpPr>
              <a:spLocks noChangeShapeType="1"/>
            </p:cNvSpPr>
            <p:nvPr/>
          </p:nvSpPr>
          <p:spPr bwMode="auto">
            <a:xfrm>
              <a:off x="2630" y="1414"/>
              <a:ext cx="2899" cy="0"/>
            </a:xfrm>
            <a:prstGeom prst="line">
              <a:avLst/>
            </a:prstGeom>
            <a:noFill/>
            <a:ln w="12700">
              <a:solidFill>
                <a:schemeClr val="tx1"/>
              </a:solidFill>
              <a:round/>
              <a:headEnd/>
              <a:tailEnd/>
            </a:ln>
            <a:effectLst/>
          </p:spPr>
          <p:txBody>
            <a:bodyPr wrap="none" anchor="ctr"/>
            <a:lstStyle/>
            <a:p>
              <a:endParaRPr lang="en-IE"/>
            </a:p>
          </p:txBody>
        </p:sp>
      </p:grpSp>
      <p:sp>
        <p:nvSpPr>
          <p:cNvPr id="290876" name="Rectangle 60"/>
          <p:cNvSpPr>
            <a:spLocks noGrp="1" noChangeArrowheads="1"/>
          </p:cNvSpPr>
          <p:nvPr>
            <p:ph type="title"/>
          </p:nvPr>
        </p:nvSpPr>
        <p:spPr>
          <a:xfrm>
            <a:off x="457200" y="-34925"/>
            <a:ext cx="8229600" cy="1143000"/>
          </a:xfrm>
        </p:spPr>
        <p:txBody>
          <a:bodyPr/>
          <a:lstStyle/>
          <a:p>
            <a:r>
              <a:rPr lang="en-US" sz="2800"/>
              <a:t>Atomic Radii of Representative Elements (nm)</a:t>
            </a:r>
          </a:p>
        </p:txBody>
      </p:sp>
      <p:sp>
        <p:nvSpPr>
          <p:cNvPr id="290877" name="Rectangle 61"/>
          <p:cNvSpPr>
            <a:spLocks noChangeArrowheads="1"/>
          </p:cNvSpPr>
          <p:nvPr/>
        </p:nvSpPr>
        <p:spPr bwMode="auto">
          <a:xfrm>
            <a:off x="76200" y="6553200"/>
            <a:ext cx="4718050" cy="214313"/>
          </a:xfrm>
          <a:prstGeom prst="rect">
            <a:avLst/>
          </a:prstGeom>
          <a:noFill/>
          <a:ln w="9525">
            <a:noFill/>
            <a:miter lim="800000"/>
            <a:headEnd/>
            <a:tailEnd/>
          </a:ln>
          <a:effectLst/>
        </p:spPr>
        <p:txBody>
          <a:bodyPr wrap="none">
            <a:spAutoFit/>
          </a:bodyPr>
          <a:lstStyle/>
          <a:p>
            <a:r>
              <a:rPr lang="en-US" sz="800">
                <a:latin typeface="Arial" charset="0"/>
              </a:rPr>
              <a:t>LeMay Jr, Beall, Robblee, Brower, </a:t>
            </a:r>
            <a:r>
              <a:rPr lang="en-US" sz="800" u="sng">
                <a:latin typeface="Arial" charset="0"/>
              </a:rPr>
              <a:t>Chemistry Connections to Our Changing World </a:t>
            </a:r>
            <a:r>
              <a:rPr lang="en-US" sz="800">
                <a:latin typeface="Arial" charset="0"/>
              </a:rPr>
              <a:t> , 1996, page 175</a:t>
            </a:r>
          </a:p>
        </p:txBody>
      </p:sp>
      <p:sp>
        <p:nvSpPr>
          <p:cNvPr id="290879" name="Oval 63"/>
          <p:cNvSpPr>
            <a:spLocks noChangeAspect="1" noChangeArrowheads="1"/>
          </p:cNvSpPr>
          <p:nvPr/>
        </p:nvSpPr>
        <p:spPr bwMode="auto">
          <a:xfrm>
            <a:off x="1497013" y="1390650"/>
            <a:ext cx="466725" cy="46672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Li</a:t>
            </a:r>
          </a:p>
        </p:txBody>
      </p:sp>
      <p:sp>
        <p:nvSpPr>
          <p:cNvPr id="290880" name="Oval 64"/>
          <p:cNvSpPr>
            <a:spLocks noChangeAspect="1" noChangeArrowheads="1"/>
          </p:cNvSpPr>
          <p:nvPr/>
        </p:nvSpPr>
        <p:spPr bwMode="auto">
          <a:xfrm>
            <a:off x="1463675" y="2466975"/>
            <a:ext cx="566738" cy="566738"/>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Na</a:t>
            </a:r>
          </a:p>
        </p:txBody>
      </p:sp>
      <p:sp>
        <p:nvSpPr>
          <p:cNvPr id="290881" name="Oval 65"/>
          <p:cNvSpPr>
            <a:spLocks noChangeAspect="1" noChangeArrowheads="1"/>
          </p:cNvSpPr>
          <p:nvPr/>
        </p:nvSpPr>
        <p:spPr bwMode="auto">
          <a:xfrm>
            <a:off x="1344613" y="3352800"/>
            <a:ext cx="703262" cy="70326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K</a:t>
            </a:r>
          </a:p>
        </p:txBody>
      </p:sp>
      <p:sp>
        <p:nvSpPr>
          <p:cNvPr id="290882" name="Oval 66"/>
          <p:cNvSpPr>
            <a:spLocks noChangeAspect="1" noChangeArrowheads="1"/>
          </p:cNvSpPr>
          <p:nvPr/>
        </p:nvSpPr>
        <p:spPr bwMode="auto">
          <a:xfrm>
            <a:off x="1344613" y="4408488"/>
            <a:ext cx="739775" cy="73977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Rb</a:t>
            </a:r>
          </a:p>
        </p:txBody>
      </p:sp>
      <p:sp>
        <p:nvSpPr>
          <p:cNvPr id="290883" name="Oval 67"/>
          <p:cNvSpPr>
            <a:spLocks noChangeAspect="1" noChangeArrowheads="1"/>
          </p:cNvSpPr>
          <p:nvPr/>
        </p:nvSpPr>
        <p:spPr bwMode="auto">
          <a:xfrm>
            <a:off x="1344613" y="5453063"/>
            <a:ext cx="795337" cy="79533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Cs</a:t>
            </a:r>
          </a:p>
        </p:txBody>
      </p:sp>
      <p:sp>
        <p:nvSpPr>
          <p:cNvPr id="290884" name="Oval 68"/>
          <p:cNvSpPr>
            <a:spLocks noChangeAspect="1" noChangeArrowheads="1"/>
          </p:cNvSpPr>
          <p:nvPr/>
        </p:nvSpPr>
        <p:spPr bwMode="auto">
          <a:xfrm>
            <a:off x="7634288" y="2703513"/>
            <a:ext cx="301625" cy="301625"/>
          </a:xfrm>
          <a:prstGeom prst="ellipse">
            <a:avLst/>
          </a:prstGeom>
          <a:gradFill rotWithShape="1">
            <a:gsLst>
              <a:gs pos="0">
                <a:srgbClr val="FF0000"/>
              </a:gs>
              <a:gs pos="100000">
                <a:srgbClr val="FF0000">
                  <a:gamma/>
                  <a:shade val="46275"/>
                  <a:invGamma/>
                </a:srgbClr>
              </a:gs>
            </a:gsLst>
            <a:lin ang="2700000" scaled="1"/>
          </a:gradFill>
          <a:ln w="9525">
            <a:noFill/>
            <a:round/>
            <a:headEnd/>
            <a:tailEnd/>
          </a:ln>
          <a:effectLst/>
        </p:spPr>
        <p:txBody>
          <a:bodyPr wrap="none" anchor="ctr"/>
          <a:lstStyle/>
          <a:p>
            <a:pPr algn="ctr"/>
            <a:r>
              <a:rPr lang="en-US" sz="1200" b="1">
                <a:solidFill>
                  <a:schemeClr val="bg1"/>
                </a:solidFill>
                <a:latin typeface="Arial" charset="0"/>
              </a:rPr>
              <a:t>Cl</a:t>
            </a:r>
          </a:p>
        </p:txBody>
      </p:sp>
      <p:sp>
        <p:nvSpPr>
          <p:cNvPr id="290885" name="Oval 69"/>
          <p:cNvSpPr>
            <a:spLocks noChangeAspect="1" noChangeArrowheads="1"/>
          </p:cNvSpPr>
          <p:nvPr/>
        </p:nvSpPr>
        <p:spPr bwMode="auto">
          <a:xfrm>
            <a:off x="6731000" y="2703513"/>
            <a:ext cx="320675" cy="320675"/>
          </a:xfrm>
          <a:prstGeom prst="ellipse">
            <a:avLst/>
          </a:prstGeom>
          <a:gradFill rotWithShape="1">
            <a:gsLst>
              <a:gs pos="0">
                <a:srgbClr val="FF0000"/>
              </a:gs>
              <a:gs pos="100000">
                <a:srgbClr val="FF0000">
                  <a:gamma/>
                  <a:shade val="46275"/>
                  <a:invGamma/>
                </a:srgbClr>
              </a:gs>
            </a:gsLst>
            <a:lin ang="2700000" scaled="1"/>
          </a:gradFill>
          <a:ln w="9525">
            <a:noFill/>
            <a:round/>
            <a:headEnd/>
            <a:tailEnd/>
          </a:ln>
          <a:effectLst/>
        </p:spPr>
        <p:txBody>
          <a:bodyPr wrap="none" anchor="ctr"/>
          <a:lstStyle/>
          <a:p>
            <a:pPr algn="ctr"/>
            <a:r>
              <a:rPr lang="en-US" sz="1200" b="1">
                <a:solidFill>
                  <a:schemeClr val="bg1"/>
                </a:solidFill>
                <a:latin typeface="Arial" charset="0"/>
              </a:rPr>
              <a:t>S</a:t>
            </a:r>
          </a:p>
        </p:txBody>
      </p:sp>
      <p:sp>
        <p:nvSpPr>
          <p:cNvPr id="290886" name="Oval 70"/>
          <p:cNvSpPr>
            <a:spLocks noChangeArrowheads="1"/>
          </p:cNvSpPr>
          <p:nvPr/>
        </p:nvSpPr>
        <p:spPr bwMode="auto">
          <a:xfrm>
            <a:off x="5822950" y="2670175"/>
            <a:ext cx="304800" cy="338138"/>
          </a:xfrm>
          <a:prstGeom prst="ellipse">
            <a:avLst/>
          </a:prstGeom>
          <a:gradFill rotWithShape="1">
            <a:gsLst>
              <a:gs pos="0">
                <a:srgbClr val="FF0000"/>
              </a:gs>
              <a:gs pos="100000">
                <a:srgbClr val="FF0000">
                  <a:gamma/>
                  <a:shade val="46275"/>
                  <a:invGamma/>
                </a:srgbClr>
              </a:gs>
            </a:gsLst>
            <a:lin ang="2700000" scaled="1"/>
          </a:gradFill>
          <a:ln w="9525">
            <a:noFill/>
            <a:round/>
            <a:headEnd/>
            <a:tailEnd/>
          </a:ln>
          <a:effectLst/>
        </p:spPr>
        <p:txBody>
          <a:bodyPr wrap="none" anchor="ctr"/>
          <a:lstStyle/>
          <a:p>
            <a:pPr algn="ctr"/>
            <a:r>
              <a:rPr lang="en-US" sz="1200" b="1">
                <a:solidFill>
                  <a:schemeClr val="bg1"/>
                </a:solidFill>
                <a:latin typeface="Arial" charset="0"/>
              </a:rPr>
              <a:t>P</a:t>
            </a:r>
          </a:p>
        </p:txBody>
      </p:sp>
      <p:sp>
        <p:nvSpPr>
          <p:cNvPr id="290887" name="Oval 71"/>
          <p:cNvSpPr>
            <a:spLocks noChangeAspect="1" noChangeArrowheads="1"/>
          </p:cNvSpPr>
          <p:nvPr/>
        </p:nvSpPr>
        <p:spPr bwMode="auto">
          <a:xfrm>
            <a:off x="4879975" y="2651125"/>
            <a:ext cx="357188" cy="357188"/>
          </a:xfrm>
          <a:prstGeom prst="ellipse">
            <a:avLst/>
          </a:prstGeom>
          <a:gradFill rotWithShape="1">
            <a:gsLst>
              <a:gs pos="0">
                <a:srgbClr val="CC99FF"/>
              </a:gs>
              <a:gs pos="100000">
                <a:srgbClr val="CC99FF">
                  <a:gamma/>
                  <a:shade val="46275"/>
                  <a:invGamma/>
                </a:srgbClr>
              </a:gs>
            </a:gsLst>
            <a:lin ang="2700000" scaled="1"/>
          </a:gradFill>
          <a:ln w="9525">
            <a:noFill/>
            <a:round/>
            <a:headEnd/>
            <a:tailEnd/>
          </a:ln>
          <a:effectLst/>
        </p:spPr>
        <p:txBody>
          <a:bodyPr wrap="none" anchor="ctr"/>
          <a:lstStyle/>
          <a:p>
            <a:pPr algn="ctr"/>
            <a:r>
              <a:rPr lang="en-US" sz="1200" b="1">
                <a:solidFill>
                  <a:srgbClr val="292929"/>
                </a:solidFill>
                <a:latin typeface="Arial" charset="0"/>
              </a:rPr>
              <a:t>Si</a:t>
            </a:r>
          </a:p>
        </p:txBody>
      </p:sp>
      <p:sp>
        <p:nvSpPr>
          <p:cNvPr id="290888" name="Oval 72"/>
          <p:cNvSpPr>
            <a:spLocks noChangeAspect="1" noChangeArrowheads="1"/>
          </p:cNvSpPr>
          <p:nvPr/>
        </p:nvSpPr>
        <p:spPr bwMode="auto">
          <a:xfrm>
            <a:off x="3935413" y="2563813"/>
            <a:ext cx="438150" cy="43815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Al</a:t>
            </a:r>
          </a:p>
        </p:txBody>
      </p:sp>
      <p:sp>
        <p:nvSpPr>
          <p:cNvPr id="290889" name="Oval 73"/>
          <p:cNvSpPr>
            <a:spLocks noChangeArrowheads="1"/>
          </p:cNvSpPr>
          <p:nvPr/>
        </p:nvSpPr>
        <p:spPr bwMode="auto">
          <a:xfrm>
            <a:off x="7634288" y="3581400"/>
            <a:ext cx="304800" cy="347663"/>
          </a:xfrm>
          <a:prstGeom prst="ellipse">
            <a:avLst/>
          </a:prstGeom>
          <a:gradFill rotWithShape="1">
            <a:gsLst>
              <a:gs pos="0">
                <a:srgbClr val="FF0000"/>
              </a:gs>
              <a:gs pos="100000">
                <a:srgbClr val="FF0000">
                  <a:gamma/>
                  <a:shade val="46275"/>
                  <a:invGamma/>
                </a:srgbClr>
              </a:gs>
            </a:gsLst>
            <a:lin ang="2700000" scaled="1"/>
          </a:gradFill>
          <a:ln w="9525">
            <a:noFill/>
            <a:round/>
            <a:headEnd/>
            <a:tailEnd/>
          </a:ln>
          <a:effectLst/>
        </p:spPr>
        <p:txBody>
          <a:bodyPr wrap="none" anchor="ctr"/>
          <a:lstStyle/>
          <a:p>
            <a:pPr algn="ctr"/>
            <a:r>
              <a:rPr lang="en-US" sz="1200" b="1">
                <a:solidFill>
                  <a:schemeClr val="bg1"/>
                </a:solidFill>
                <a:latin typeface="Arial" charset="0"/>
              </a:rPr>
              <a:t>Br</a:t>
            </a:r>
          </a:p>
        </p:txBody>
      </p:sp>
      <p:sp>
        <p:nvSpPr>
          <p:cNvPr id="290890" name="Oval 74"/>
          <p:cNvSpPr>
            <a:spLocks noChangeAspect="1" noChangeArrowheads="1"/>
          </p:cNvSpPr>
          <p:nvPr/>
        </p:nvSpPr>
        <p:spPr bwMode="auto">
          <a:xfrm>
            <a:off x="6731000" y="3581400"/>
            <a:ext cx="357188" cy="357188"/>
          </a:xfrm>
          <a:prstGeom prst="ellipse">
            <a:avLst/>
          </a:prstGeom>
          <a:gradFill rotWithShape="1">
            <a:gsLst>
              <a:gs pos="0">
                <a:srgbClr val="FF0000"/>
              </a:gs>
              <a:gs pos="100000">
                <a:srgbClr val="FF0000">
                  <a:gamma/>
                  <a:shade val="46275"/>
                  <a:invGamma/>
                </a:srgbClr>
              </a:gs>
            </a:gsLst>
            <a:lin ang="2700000" scaled="1"/>
          </a:gradFill>
          <a:ln w="9525">
            <a:noFill/>
            <a:round/>
            <a:headEnd/>
            <a:tailEnd/>
          </a:ln>
          <a:effectLst/>
        </p:spPr>
        <p:txBody>
          <a:bodyPr wrap="none" anchor="ctr"/>
          <a:lstStyle/>
          <a:p>
            <a:pPr algn="ctr"/>
            <a:r>
              <a:rPr lang="en-US" sz="1200" b="1">
                <a:solidFill>
                  <a:schemeClr val="bg1"/>
                </a:solidFill>
                <a:latin typeface="Arial" charset="0"/>
              </a:rPr>
              <a:t>Se</a:t>
            </a:r>
          </a:p>
        </p:txBody>
      </p:sp>
      <p:sp>
        <p:nvSpPr>
          <p:cNvPr id="290891" name="Oval 75"/>
          <p:cNvSpPr>
            <a:spLocks noChangeAspect="1" noChangeArrowheads="1"/>
          </p:cNvSpPr>
          <p:nvPr/>
        </p:nvSpPr>
        <p:spPr bwMode="auto">
          <a:xfrm>
            <a:off x="5822950" y="3581400"/>
            <a:ext cx="365125" cy="365125"/>
          </a:xfrm>
          <a:prstGeom prst="ellipse">
            <a:avLst/>
          </a:prstGeom>
          <a:gradFill rotWithShape="1">
            <a:gsLst>
              <a:gs pos="0">
                <a:srgbClr val="CC99FF"/>
              </a:gs>
              <a:gs pos="100000">
                <a:srgbClr val="CC99FF">
                  <a:gamma/>
                  <a:shade val="46275"/>
                  <a:invGamma/>
                </a:srgbClr>
              </a:gs>
            </a:gsLst>
            <a:lin ang="2700000" scaled="1"/>
          </a:gradFill>
          <a:ln w="9525">
            <a:noFill/>
            <a:round/>
            <a:headEnd/>
            <a:tailEnd/>
          </a:ln>
          <a:effectLst/>
        </p:spPr>
        <p:txBody>
          <a:bodyPr wrap="none" anchor="ctr"/>
          <a:lstStyle/>
          <a:p>
            <a:pPr algn="ctr"/>
            <a:r>
              <a:rPr lang="en-US" sz="1200" b="1">
                <a:solidFill>
                  <a:srgbClr val="292929"/>
                </a:solidFill>
                <a:latin typeface="Arial" charset="0"/>
              </a:rPr>
              <a:t>As</a:t>
            </a:r>
          </a:p>
        </p:txBody>
      </p:sp>
      <p:sp>
        <p:nvSpPr>
          <p:cNvPr id="290892" name="Oval 76"/>
          <p:cNvSpPr>
            <a:spLocks noChangeAspect="1" noChangeArrowheads="1"/>
          </p:cNvSpPr>
          <p:nvPr/>
        </p:nvSpPr>
        <p:spPr bwMode="auto">
          <a:xfrm>
            <a:off x="4886325" y="3581400"/>
            <a:ext cx="374650" cy="374650"/>
          </a:xfrm>
          <a:prstGeom prst="ellipse">
            <a:avLst/>
          </a:prstGeom>
          <a:gradFill rotWithShape="1">
            <a:gsLst>
              <a:gs pos="0">
                <a:srgbClr val="CC99FF"/>
              </a:gs>
              <a:gs pos="100000">
                <a:srgbClr val="CC99FF">
                  <a:gamma/>
                  <a:shade val="46275"/>
                  <a:invGamma/>
                </a:srgbClr>
              </a:gs>
            </a:gsLst>
            <a:lin ang="2700000" scaled="1"/>
          </a:gradFill>
          <a:ln w="9525">
            <a:noFill/>
            <a:round/>
            <a:headEnd/>
            <a:tailEnd/>
          </a:ln>
          <a:effectLst/>
        </p:spPr>
        <p:txBody>
          <a:bodyPr wrap="none" anchor="ctr"/>
          <a:lstStyle/>
          <a:p>
            <a:pPr algn="ctr"/>
            <a:r>
              <a:rPr lang="en-US" sz="1200" b="1">
                <a:solidFill>
                  <a:srgbClr val="292929"/>
                </a:solidFill>
                <a:latin typeface="Arial" charset="0"/>
              </a:rPr>
              <a:t>Ge</a:t>
            </a:r>
          </a:p>
        </p:txBody>
      </p:sp>
      <p:sp>
        <p:nvSpPr>
          <p:cNvPr id="290893" name="Oval 77"/>
          <p:cNvSpPr>
            <a:spLocks noChangeAspect="1" noChangeArrowheads="1"/>
          </p:cNvSpPr>
          <p:nvPr/>
        </p:nvSpPr>
        <p:spPr bwMode="auto">
          <a:xfrm>
            <a:off x="4011613" y="3587750"/>
            <a:ext cx="374650" cy="37465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Ga</a:t>
            </a:r>
          </a:p>
        </p:txBody>
      </p:sp>
      <p:sp>
        <p:nvSpPr>
          <p:cNvPr id="290894" name="Oval 78"/>
          <p:cNvSpPr>
            <a:spLocks noChangeAspect="1" noChangeArrowheads="1"/>
          </p:cNvSpPr>
          <p:nvPr/>
        </p:nvSpPr>
        <p:spPr bwMode="auto">
          <a:xfrm>
            <a:off x="7613650" y="4627563"/>
            <a:ext cx="401638" cy="401637"/>
          </a:xfrm>
          <a:prstGeom prst="ellipse">
            <a:avLst/>
          </a:prstGeom>
          <a:gradFill rotWithShape="1">
            <a:gsLst>
              <a:gs pos="0">
                <a:srgbClr val="FF0000"/>
              </a:gs>
              <a:gs pos="100000">
                <a:srgbClr val="FF0000">
                  <a:gamma/>
                  <a:shade val="46275"/>
                  <a:invGamma/>
                </a:srgbClr>
              </a:gs>
            </a:gsLst>
            <a:lin ang="2700000" scaled="1"/>
          </a:gradFill>
          <a:ln w="9525">
            <a:noFill/>
            <a:round/>
            <a:headEnd/>
            <a:tailEnd/>
          </a:ln>
          <a:effectLst/>
        </p:spPr>
        <p:txBody>
          <a:bodyPr wrap="none" anchor="ctr"/>
          <a:lstStyle/>
          <a:p>
            <a:pPr algn="ctr"/>
            <a:r>
              <a:rPr lang="en-US" sz="1200" b="1">
                <a:solidFill>
                  <a:schemeClr val="bg1"/>
                </a:solidFill>
                <a:latin typeface="Arial" charset="0"/>
              </a:rPr>
              <a:t>I</a:t>
            </a:r>
          </a:p>
        </p:txBody>
      </p:sp>
      <p:sp>
        <p:nvSpPr>
          <p:cNvPr id="290895" name="Oval 79"/>
          <p:cNvSpPr>
            <a:spLocks noChangeAspect="1" noChangeArrowheads="1"/>
          </p:cNvSpPr>
          <p:nvPr/>
        </p:nvSpPr>
        <p:spPr bwMode="auto">
          <a:xfrm>
            <a:off x="6691313" y="4608513"/>
            <a:ext cx="420687" cy="420687"/>
          </a:xfrm>
          <a:prstGeom prst="ellipse">
            <a:avLst/>
          </a:prstGeom>
          <a:gradFill rotWithShape="1">
            <a:gsLst>
              <a:gs pos="0">
                <a:srgbClr val="CC99FF"/>
              </a:gs>
              <a:gs pos="100000">
                <a:srgbClr val="CC99FF">
                  <a:gamma/>
                  <a:shade val="46275"/>
                  <a:invGamma/>
                </a:srgbClr>
              </a:gs>
            </a:gsLst>
            <a:lin ang="2700000" scaled="1"/>
          </a:gradFill>
          <a:ln w="9525">
            <a:noFill/>
            <a:round/>
            <a:headEnd/>
            <a:tailEnd/>
          </a:ln>
          <a:effectLst/>
        </p:spPr>
        <p:txBody>
          <a:bodyPr wrap="none" anchor="ctr"/>
          <a:lstStyle/>
          <a:p>
            <a:pPr algn="ctr"/>
            <a:r>
              <a:rPr lang="en-US" sz="1200" b="1">
                <a:solidFill>
                  <a:srgbClr val="292929"/>
                </a:solidFill>
                <a:latin typeface="Arial" charset="0"/>
              </a:rPr>
              <a:t>Te</a:t>
            </a:r>
          </a:p>
        </p:txBody>
      </p:sp>
      <p:sp>
        <p:nvSpPr>
          <p:cNvPr id="290896" name="Oval 80"/>
          <p:cNvSpPr>
            <a:spLocks noChangeAspect="1" noChangeArrowheads="1"/>
          </p:cNvSpPr>
          <p:nvPr/>
        </p:nvSpPr>
        <p:spPr bwMode="auto">
          <a:xfrm>
            <a:off x="5746750" y="4598988"/>
            <a:ext cx="430213" cy="430212"/>
          </a:xfrm>
          <a:prstGeom prst="ellipse">
            <a:avLst/>
          </a:prstGeom>
          <a:gradFill rotWithShape="1">
            <a:gsLst>
              <a:gs pos="0">
                <a:srgbClr val="CC99FF"/>
              </a:gs>
              <a:gs pos="100000">
                <a:srgbClr val="CC99FF">
                  <a:gamma/>
                  <a:shade val="46275"/>
                  <a:invGamma/>
                </a:srgbClr>
              </a:gs>
            </a:gsLst>
            <a:lin ang="2700000" scaled="1"/>
          </a:gradFill>
          <a:ln w="9525">
            <a:noFill/>
            <a:round/>
            <a:headEnd/>
            <a:tailEnd/>
          </a:ln>
          <a:effectLst/>
        </p:spPr>
        <p:txBody>
          <a:bodyPr wrap="none" anchor="ctr"/>
          <a:lstStyle/>
          <a:p>
            <a:pPr algn="ctr"/>
            <a:r>
              <a:rPr lang="en-US" sz="1200" b="1">
                <a:solidFill>
                  <a:srgbClr val="292929"/>
                </a:solidFill>
                <a:latin typeface="Arial" charset="0"/>
              </a:rPr>
              <a:t>Sb</a:t>
            </a:r>
          </a:p>
        </p:txBody>
      </p:sp>
      <p:sp>
        <p:nvSpPr>
          <p:cNvPr id="290897" name="Oval 81"/>
          <p:cNvSpPr>
            <a:spLocks noChangeAspect="1" noChangeArrowheads="1"/>
          </p:cNvSpPr>
          <p:nvPr/>
        </p:nvSpPr>
        <p:spPr bwMode="auto">
          <a:xfrm>
            <a:off x="4803775" y="4598988"/>
            <a:ext cx="430213" cy="43021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Sn</a:t>
            </a:r>
          </a:p>
        </p:txBody>
      </p:sp>
      <p:sp>
        <p:nvSpPr>
          <p:cNvPr id="290898" name="Oval 82"/>
          <p:cNvSpPr>
            <a:spLocks noChangeAspect="1" noChangeArrowheads="1"/>
          </p:cNvSpPr>
          <p:nvPr/>
        </p:nvSpPr>
        <p:spPr bwMode="auto">
          <a:xfrm>
            <a:off x="3935413" y="4572000"/>
            <a:ext cx="493712" cy="49371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In</a:t>
            </a:r>
          </a:p>
        </p:txBody>
      </p:sp>
      <p:sp>
        <p:nvSpPr>
          <p:cNvPr id="290899" name="Oval 83"/>
          <p:cNvSpPr>
            <a:spLocks noChangeAspect="1" noChangeArrowheads="1"/>
          </p:cNvSpPr>
          <p:nvPr/>
        </p:nvSpPr>
        <p:spPr bwMode="auto">
          <a:xfrm>
            <a:off x="3935413" y="5651500"/>
            <a:ext cx="520700" cy="52070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Tl</a:t>
            </a:r>
          </a:p>
        </p:txBody>
      </p:sp>
      <p:sp>
        <p:nvSpPr>
          <p:cNvPr id="290900" name="Oval 84"/>
          <p:cNvSpPr>
            <a:spLocks noChangeAspect="1" noChangeArrowheads="1"/>
          </p:cNvSpPr>
          <p:nvPr/>
        </p:nvSpPr>
        <p:spPr bwMode="auto">
          <a:xfrm>
            <a:off x="4803775" y="5641975"/>
            <a:ext cx="530225" cy="53022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Pb</a:t>
            </a:r>
          </a:p>
        </p:txBody>
      </p:sp>
      <p:sp>
        <p:nvSpPr>
          <p:cNvPr id="290901" name="Oval 85"/>
          <p:cNvSpPr>
            <a:spLocks noChangeAspect="1" noChangeArrowheads="1"/>
          </p:cNvSpPr>
          <p:nvPr/>
        </p:nvSpPr>
        <p:spPr bwMode="auto">
          <a:xfrm>
            <a:off x="5746750" y="5724525"/>
            <a:ext cx="447675" cy="44767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Bi</a:t>
            </a:r>
          </a:p>
        </p:txBody>
      </p:sp>
      <p:sp>
        <p:nvSpPr>
          <p:cNvPr id="290902" name="Oval 86"/>
          <p:cNvSpPr>
            <a:spLocks noChangeAspect="1" noChangeArrowheads="1"/>
          </p:cNvSpPr>
          <p:nvPr/>
        </p:nvSpPr>
        <p:spPr bwMode="auto">
          <a:xfrm>
            <a:off x="2411413" y="2541588"/>
            <a:ext cx="484187" cy="48418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Mg</a:t>
            </a:r>
          </a:p>
        </p:txBody>
      </p:sp>
      <p:sp>
        <p:nvSpPr>
          <p:cNvPr id="290903" name="Oval 87"/>
          <p:cNvSpPr>
            <a:spLocks noChangeAspect="1" noChangeArrowheads="1"/>
          </p:cNvSpPr>
          <p:nvPr/>
        </p:nvSpPr>
        <p:spPr bwMode="auto">
          <a:xfrm>
            <a:off x="2335213" y="3435350"/>
            <a:ext cx="603250" cy="60325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Ca</a:t>
            </a:r>
          </a:p>
        </p:txBody>
      </p:sp>
      <p:sp>
        <p:nvSpPr>
          <p:cNvPr id="290904" name="Oval 88"/>
          <p:cNvSpPr>
            <a:spLocks noChangeAspect="1" noChangeArrowheads="1"/>
          </p:cNvSpPr>
          <p:nvPr/>
        </p:nvSpPr>
        <p:spPr bwMode="auto">
          <a:xfrm>
            <a:off x="2335213" y="4484688"/>
            <a:ext cx="658812" cy="65881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Sr</a:t>
            </a:r>
          </a:p>
        </p:txBody>
      </p:sp>
      <p:sp>
        <p:nvSpPr>
          <p:cNvPr id="290905" name="Oval 89"/>
          <p:cNvSpPr>
            <a:spLocks noChangeAspect="1" noChangeArrowheads="1"/>
          </p:cNvSpPr>
          <p:nvPr/>
        </p:nvSpPr>
        <p:spPr bwMode="auto">
          <a:xfrm>
            <a:off x="2335213" y="5562600"/>
            <a:ext cx="658812" cy="65881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Ba</a:t>
            </a:r>
          </a:p>
        </p:txBody>
      </p:sp>
      <p:sp>
        <p:nvSpPr>
          <p:cNvPr id="290906" name="Oval 90"/>
          <p:cNvSpPr>
            <a:spLocks noChangeAspect="1" noChangeArrowheads="1"/>
          </p:cNvSpPr>
          <p:nvPr/>
        </p:nvSpPr>
        <p:spPr bwMode="auto">
          <a:xfrm>
            <a:off x="2487613" y="1509713"/>
            <a:ext cx="338137" cy="33813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Be</a:t>
            </a:r>
          </a:p>
        </p:txBody>
      </p:sp>
      <p:sp>
        <p:nvSpPr>
          <p:cNvPr id="290907" name="Oval 91"/>
          <p:cNvSpPr>
            <a:spLocks noChangeAspect="1" noChangeArrowheads="1"/>
          </p:cNvSpPr>
          <p:nvPr/>
        </p:nvSpPr>
        <p:spPr bwMode="auto">
          <a:xfrm>
            <a:off x="7710488" y="1570038"/>
            <a:ext cx="192087" cy="192087"/>
          </a:xfrm>
          <a:prstGeom prst="ellipse">
            <a:avLst/>
          </a:prstGeom>
          <a:gradFill rotWithShape="1">
            <a:gsLst>
              <a:gs pos="0">
                <a:srgbClr val="FF0000"/>
              </a:gs>
              <a:gs pos="100000">
                <a:srgbClr val="FF0000">
                  <a:gamma/>
                  <a:shade val="46275"/>
                  <a:invGamma/>
                </a:srgbClr>
              </a:gs>
            </a:gsLst>
            <a:lin ang="2700000" scaled="1"/>
          </a:gradFill>
          <a:ln w="9525">
            <a:noFill/>
            <a:round/>
            <a:headEnd/>
            <a:tailEnd/>
          </a:ln>
          <a:effectLst/>
        </p:spPr>
        <p:txBody>
          <a:bodyPr wrap="none" anchor="ctr"/>
          <a:lstStyle/>
          <a:p>
            <a:pPr algn="ctr"/>
            <a:r>
              <a:rPr lang="en-US" sz="1200" b="1">
                <a:solidFill>
                  <a:schemeClr val="bg1"/>
                </a:solidFill>
                <a:latin typeface="Arial" charset="0"/>
              </a:rPr>
              <a:t>F</a:t>
            </a:r>
          </a:p>
        </p:txBody>
      </p:sp>
      <p:sp>
        <p:nvSpPr>
          <p:cNvPr id="290908" name="Oval 92"/>
          <p:cNvSpPr>
            <a:spLocks noChangeAspect="1" noChangeArrowheads="1"/>
          </p:cNvSpPr>
          <p:nvPr/>
        </p:nvSpPr>
        <p:spPr bwMode="auto">
          <a:xfrm>
            <a:off x="6807200" y="1533525"/>
            <a:ext cx="201613" cy="201613"/>
          </a:xfrm>
          <a:prstGeom prst="ellipse">
            <a:avLst/>
          </a:prstGeom>
          <a:gradFill rotWithShape="1">
            <a:gsLst>
              <a:gs pos="0">
                <a:srgbClr val="FF0000"/>
              </a:gs>
              <a:gs pos="100000">
                <a:srgbClr val="FF0000">
                  <a:gamma/>
                  <a:shade val="46275"/>
                  <a:invGamma/>
                </a:srgbClr>
              </a:gs>
            </a:gsLst>
            <a:lin ang="2700000" scaled="1"/>
          </a:gradFill>
          <a:ln w="9525">
            <a:noFill/>
            <a:round/>
            <a:headEnd/>
            <a:tailEnd/>
          </a:ln>
          <a:effectLst/>
        </p:spPr>
        <p:txBody>
          <a:bodyPr wrap="none" anchor="ctr"/>
          <a:lstStyle/>
          <a:p>
            <a:pPr algn="ctr"/>
            <a:r>
              <a:rPr lang="en-US" sz="1200" b="1">
                <a:solidFill>
                  <a:schemeClr val="bg1"/>
                </a:solidFill>
                <a:latin typeface="Arial" charset="0"/>
              </a:rPr>
              <a:t>O</a:t>
            </a:r>
          </a:p>
        </p:txBody>
      </p:sp>
      <p:sp>
        <p:nvSpPr>
          <p:cNvPr id="290909" name="Oval 93"/>
          <p:cNvSpPr>
            <a:spLocks noChangeAspect="1" noChangeArrowheads="1"/>
          </p:cNvSpPr>
          <p:nvPr/>
        </p:nvSpPr>
        <p:spPr bwMode="auto">
          <a:xfrm>
            <a:off x="5899150" y="1533525"/>
            <a:ext cx="209550" cy="209550"/>
          </a:xfrm>
          <a:prstGeom prst="ellipse">
            <a:avLst/>
          </a:prstGeom>
          <a:gradFill rotWithShape="1">
            <a:gsLst>
              <a:gs pos="0">
                <a:srgbClr val="FF0000"/>
              </a:gs>
              <a:gs pos="100000">
                <a:srgbClr val="FF0000">
                  <a:gamma/>
                  <a:shade val="46275"/>
                  <a:invGamma/>
                </a:srgbClr>
              </a:gs>
            </a:gsLst>
            <a:lin ang="2700000" scaled="1"/>
          </a:gradFill>
          <a:ln w="9525">
            <a:noFill/>
            <a:round/>
            <a:headEnd/>
            <a:tailEnd/>
          </a:ln>
          <a:effectLst/>
        </p:spPr>
        <p:txBody>
          <a:bodyPr wrap="none" anchor="ctr"/>
          <a:lstStyle/>
          <a:p>
            <a:pPr algn="ctr"/>
            <a:r>
              <a:rPr lang="en-US" sz="1200" b="1">
                <a:solidFill>
                  <a:schemeClr val="bg1"/>
                </a:solidFill>
                <a:latin typeface="Arial" charset="0"/>
              </a:rPr>
              <a:t>N</a:t>
            </a:r>
          </a:p>
        </p:txBody>
      </p:sp>
      <p:sp>
        <p:nvSpPr>
          <p:cNvPr id="290910" name="Oval 94"/>
          <p:cNvSpPr>
            <a:spLocks noChangeAspect="1" noChangeArrowheads="1"/>
          </p:cNvSpPr>
          <p:nvPr/>
        </p:nvSpPr>
        <p:spPr bwMode="auto">
          <a:xfrm>
            <a:off x="4946650" y="1533525"/>
            <a:ext cx="238125" cy="238125"/>
          </a:xfrm>
          <a:prstGeom prst="ellipse">
            <a:avLst/>
          </a:prstGeom>
          <a:gradFill rotWithShape="1">
            <a:gsLst>
              <a:gs pos="0">
                <a:srgbClr val="FF0000"/>
              </a:gs>
              <a:gs pos="100000">
                <a:srgbClr val="FF0000">
                  <a:gamma/>
                  <a:shade val="46275"/>
                  <a:invGamma/>
                </a:srgbClr>
              </a:gs>
            </a:gsLst>
            <a:lin ang="2700000" scaled="1"/>
          </a:gradFill>
          <a:ln w="9525">
            <a:noFill/>
            <a:round/>
            <a:headEnd/>
            <a:tailEnd/>
          </a:ln>
          <a:effectLst/>
        </p:spPr>
        <p:txBody>
          <a:bodyPr wrap="none" anchor="ctr"/>
          <a:lstStyle/>
          <a:p>
            <a:pPr algn="ctr"/>
            <a:r>
              <a:rPr lang="en-US" sz="1200" b="1">
                <a:solidFill>
                  <a:schemeClr val="bg1"/>
                </a:solidFill>
                <a:latin typeface="Arial" charset="0"/>
              </a:rPr>
              <a:t>C</a:t>
            </a:r>
          </a:p>
        </p:txBody>
      </p:sp>
      <p:sp>
        <p:nvSpPr>
          <p:cNvPr id="290911" name="Oval 95"/>
          <p:cNvSpPr>
            <a:spLocks noChangeAspect="1" noChangeArrowheads="1"/>
          </p:cNvSpPr>
          <p:nvPr/>
        </p:nvSpPr>
        <p:spPr bwMode="auto">
          <a:xfrm>
            <a:off x="4051300" y="1539875"/>
            <a:ext cx="265113" cy="265113"/>
          </a:xfrm>
          <a:prstGeom prst="ellipse">
            <a:avLst/>
          </a:prstGeom>
          <a:gradFill rotWithShape="1">
            <a:gsLst>
              <a:gs pos="0">
                <a:srgbClr val="CC99FF"/>
              </a:gs>
              <a:gs pos="100000">
                <a:srgbClr val="CC99FF">
                  <a:gamma/>
                  <a:shade val="46275"/>
                  <a:invGamma/>
                </a:srgbClr>
              </a:gs>
            </a:gsLst>
            <a:lin ang="2700000" scaled="1"/>
          </a:gradFill>
          <a:ln w="9525">
            <a:noFill/>
            <a:round/>
            <a:headEnd/>
            <a:tailEnd/>
          </a:ln>
          <a:effectLst/>
        </p:spPr>
        <p:txBody>
          <a:bodyPr wrap="none" anchor="ctr"/>
          <a:lstStyle/>
          <a:p>
            <a:pPr algn="ctr"/>
            <a:r>
              <a:rPr lang="en-US" sz="1200" b="1">
                <a:solidFill>
                  <a:srgbClr val="292929"/>
                </a:solidFill>
                <a:latin typeface="Arial" charset="0"/>
              </a:rPr>
              <a:t>B</a:t>
            </a:r>
          </a:p>
        </p:txBody>
      </p:sp>
      <p:sp>
        <p:nvSpPr>
          <p:cNvPr id="290912" name="Text Box 96"/>
          <p:cNvSpPr txBox="1">
            <a:spLocks noChangeArrowheads="1"/>
          </p:cNvSpPr>
          <p:nvPr/>
        </p:nvSpPr>
        <p:spPr bwMode="auto">
          <a:xfrm>
            <a:off x="1433513" y="1965325"/>
            <a:ext cx="1500187" cy="274638"/>
          </a:xfrm>
          <a:prstGeom prst="rect">
            <a:avLst/>
          </a:prstGeom>
          <a:noFill/>
          <a:ln w="9525">
            <a:noFill/>
            <a:miter lim="800000"/>
            <a:headEnd/>
            <a:tailEnd/>
          </a:ln>
          <a:effectLst/>
        </p:spPr>
        <p:txBody>
          <a:bodyPr wrap="none">
            <a:spAutoFit/>
          </a:bodyPr>
          <a:lstStyle/>
          <a:p>
            <a:r>
              <a:rPr lang="en-US" sz="1200">
                <a:latin typeface="Arial" charset="0"/>
              </a:rPr>
              <a:t>0.1.52            0.111</a:t>
            </a:r>
          </a:p>
        </p:txBody>
      </p:sp>
      <p:sp>
        <p:nvSpPr>
          <p:cNvPr id="290913" name="Text Box 97"/>
          <p:cNvSpPr txBox="1">
            <a:spLocks noChangeArrowheads="1"/>
          </p:cNvSpPr>
          <p:nvPr/>
        </p:nvSpPr>
        <p:spPr bwMode="auto">
          <a:xfrm>
            <a:off x="1436688" y="3062288"/>
            <a:ext cx="1500187" cy="274637"/>
          </a:xfrm>
          <a:prstGeom prst="rect">
            <a:avLst/>
          </a:prstGeom>
          <a:noFill/>
          <a:ln w="9525">
            <a:noFill/>
            <a:miter lim="800000"/>
            <a:headEnd/>
            <a:tailEnd/>
          </a:ln>
          <a:effectLst/>
        </p:spPr>
        <p:txBody>
          <a:bodyPr wrap="none">
            <a:spAutoFit/>
          </a:bodyPr>
          <a:lstStyle/>
          <a:p>
            <a:r>
              <a:rPr lang="en-US" sz="1200">
                <a:latin typeface="Arial" charset="0"/>
              </a:rPr>
              <a:t> 0.186            0.160</a:t>
            </a:r>
          </a:p>
        </p:txBody>
      </p:sp>
      <p:sp>
        <p:nvSpPr>
          <p:cNvPr id="290914" name="Text Box 98"/>
          <p:cNvSpPr txBox="1">
            <a:spLocks noChangeArrowheads="1"/>
          </p:cNvSpPr>
          <p:nvPr/>
        </p:nvSpPr>
        <p:spPr bwMode="auto">
          <a:xfrm>
            <a:off x="1436688" y="4102100"/>
            <a:ext cx="1500187" cy="274638"/>
          </a:xfrm>
          <a:prstGeom prst="rect">
            <a:avLst/>
          </a:prstGeom>
          <a:noFill/>
          <a:ln w="9525">
            <a:noFill/>
            <a:miter lim="800000"/>
            <a:headEnd/>
            <a:tailEnd/>
          </a:ln>
          <a:effectLst/>
        </p:spPr>
        <p:txBody>
          <a:bodyPr wrap="none">
            <a:spAutoFit/>
          </a:bodyPr>
          <a:lstStyle/>
          <a:p>
            <a:r>
              <a:rPr lang="en-US" sz="1200">
                <a:latin typeface="Arial" charset="0"/>
              </a:rPr>
              <a:t> 0.231            0.197</a:t>
            </a:r>
          </a:p>
        </p:txBody>
      </p:sp>
      <p:sp>
        <p:nvSpPr>
          <p:cNvPr id="290915" name="Text Box 99"/>
          <p:cNvSpPr txBox="1">
            <a:spLocks noChangeArrowheads="1"/>
          </p:cNvSpPr>
          <p:nvPr/>
        </p:nvSpPr>
        <p:spPr bwMode="auto">
          <a:xfrm>
            <a:off x="1412875" y="5180013"/>
            <a:ext cx="1543050" cy="274637"/>
          </a:xfrm>
          <a:prstGeom prst="rect">
            <a:avLst/>
          </a:prstGeom>
          <a:noFill/>
          <a:ln w="9525">
            <a:noFill/>
            <a:miter lim="800000"/>
            <a:headEnd/>
            <a:tailEnd/>
          </a:ln>
          <a:effectLst/>
        </p:spPr>
        <p:txBody>
          <a:bodyPr wrap="none">
            <a:spAutoFit/>
          </a:bodyPr>
          <a:lstStyle/>
          <a:p>
            <a:r>
              <a:rPr lang="en-US" sz="1200">
                <a:latin typeface="Arial" charset="0"/>
              </a:rPr>
              <a:t> 0.244             0.215</a:t>
            </a:r>
          </a:p>
        </p:txBody>
      </p:sp>
      <p:sp>
        <p:nvSpPr>
          <p:cNvPr id="290916" name="Text Box 100"/>
          <p:cNvSpPr txBox="1">
            <a:spLocks noChangeArrowheads="1"/>
          </p:cNvSpPr>
          <p:nvPr/>
        </p:nvSpPr>
        <p:spPr bwMode="auto">
          <a:xfrm>
            <a:off x="1457325" y="6237288"/>
            <a:ext cx="1457325" cy="274637"/>
          </a:xfrm>
          <a:prstGeom prst="rect">
            <a:avLst/>
          </a:prstGeom>
          <a:noFill/>
          <a:ln w="9525">
            <a:noFill/>
            <a:miter lim="800000"/>
            <a:headEnd/>
            <a:tailEnd/>
          </a:ln>
          <a:effectLst/>
        </p:spPr>
        <p:txBody>
          <a:bodyPr wrap="none">
            <a:spAutoFit/>
          </a:bodyPr>
          <a:lstStyle/>
          <a:p>
            <a:r>
              <a:rPr lang="en-US" sz="1200">
                <a:latin typeface="Arial" charset="0"/>
              </a:rPr>
              <a:t>0.262            0.217</a:t>
            </a:r>
          </a:p>
        </p:txBody>
      </p:sp>
      <p:sp>
        <p:nvSpPr>
          <p:cNvPr id="290917" name="Text Box 101"/>
          <p:cNvSpPr txBox="1">
            <a:spLocks noChangeArrowheads="1"/>
          </p:cNvSpPr>
          <p:nvPr/>
        </p:nvSpPr>
        <p:spPr bwMode="auto">
          <a:xfrm>
            <a:off x="3935413" y="1946275"/>
            <a:ext cx="4181475" cy="274638"/>
          </a:xfrm>
          <a:prstGeom prst="rect">
            <a:avLst/>
          </a:prstGeom>
          <a:noFill/>
          <a:ln w="9525">
            <a:noFill/>
            <a:miter lim="800000"/>
            <a:headEnd/>
            <a:tailEnd/>
          </a:ln>
          <a:effectLst/>
        </p:spPr>
        <p:txBody>
          <a:bodyPr wrap="none">
            <a:spAutoFit/>
          </a:bodyPr>
          <a:lstStyle/>
          <a:p>
            <a:r>
              <a:rPr lang="en-US" sz="1200">
                <a:latin typeface="Arial" charset="0"/>
              </a:rPr>
              <a:t>0.088           0.077            0.070             0.066             0.064</a:t>
            </a:r>
          </a:p>
        </p:txBody>
      </p:sp>
      <p:sp>
        <p:nvSpPr>
          <p:cNvPr id="290918" name="Text Box 102"/>
          <p:cNvSpPr txBox="1">
            <a:spLocks noChangeArrowheads="1"/>
          </p:cNvSpPr>
          <p:nvPr/>
        </p:nvSpPr>
        <p:spPr bwMode="auto">
          <a:xfrm>
            <a:off x="3935413" y="3062288"/>
            <a:ext cx="4138612" cy="274637"/>
          </a:xfrm>
          <a:prstGeom prst="rect">
            <a:avLst/>
          </a:prstGeom>
          <a:noFill/>
          <a:ln w="9525">
            <a:noFill/>
            <a:miter lim="800000"/>
            <a:headEnd/>
            <a:tailEnd/>
          </a:ln>
          <a:effectLst/>
        </p:spPr>
        <p:txBody>
          <a:bodyPr wrap="none">
            <a:spAutoFit/>
          </a:bodyPr>
          <a:lstStyle/>
          <a:p>
            <a:r>
              <a:rPr lang="en-US" sz="1200">
                <a:latin typeface="Arial" charset="0"/>
              </a:rPr>
              <a:t>0.143           0.117             0.110            0.104            0.099</a:t>
            </a:r>
          </a:p>
        </p:txBody>
      </p:sp>
      <p:sp>
        <p:nvSpPr>
          <p:cNvPr id="290919" name="Text Box 103"/>
          <p:cNvSpPr txBox="1">
            <a:spLocks noChangeArrowheads="1"/>
          </p:cNvSpPr>
          <p:nvPr/>
        </p:nvSpPr>
        <p:spPr bwMode="auto">
          <a:xfrm>
            <a:off x="3913188" y="4102100"/>
            <a:ext cx="4181475" cy="274638"/>
          </a:xfrm>
          <a:prstGeom prst="rect">
            <a:avLst/>
          </a:prstGeom>
          <a:noFill/>
          <a:ln w="9525">
            <a:noFill/>
            <a:miter lim="800000"/>
            <a:headEnd/>
            <a:tailEnd/>
          </a:ln>
          <a:effectLst/>
        </p:spPr>
        <p:txBody>
          <a:bodyPr wrap="none">
            <a:spAutoFit/>
          </a:bodyPr>
          <a:lstStyle/>
          <a:p>
            <a:r>
              <a:rPr lang="en-US" sz="1200">
                <a:latin typeface="Arial" charset="0"/>
              </a:rPr>
              <a:t>0.122            0.122             0.121            0.117            0.114</a:t>
            </a:r>
          </a:p>
        </p:txBody>
      </p:sp>
      <p:sp>
        <p:nvSpPr>
          <p:cNvPr id="290920" name="Text Box 104"/>
          <p:cNvSpPr txBox="1">
            <a:spLocks noChangeArrowheads="1"/>
          </p:cNvSpPr>
          <p:nvPr/>
        </p:nvSpPr>
        <p:spPr bwMode="auto">
          <a:xfrm>
            <a:off x="3935413" y="5168900"/>
            <a:ext cx="4181475" cy="274638"/>
          </a:xfrm>
          <a:prstGeom prst="rect">
            <a:avLst/>
          </a:prstGeom>
          <a:noFill/>
          <a:ln w="9525">
            <a:noFill/>
            <a:miter lim="800000"/>
            <a:headEnd/>
            <a:tailEnd/>
          </a:ln>
          <a:effectLst/>
        </p:spPr>
        <p:txBody>
          <a:bodyPr wrap="none">
            <a:spAutoFit/>
          </a:bodyPr>
          <a:lstStyle/>
          <a:p>
            <a:r>
              <a:rPr lang="en-US" sz="1200">
                <a:latin typeface="Arial" charset="0"/>
              </a:rPr>
              <a:t>0.162          0.140              0.141            0.137             0.133</a:t>
            </a:r>
          </a:p>
        </p:txBody>
      </p:sp>
      <p:sp>
        <p:nvSpPr>
          <p:cNvPr id="290921" name="Text Box 105"/>
          <p:cNvSpPr txBox="1">
            <a:spLocks noChangeArrowheads="1"/>
          </p:cNvSpPr>
          <p:nvPr/>
        </p:nvSpPr>
        <p:spPr bwMode="auto">
          <a:xfrm>
            <a:off x="3935413" y="6237288"/>
            <a:ext cx="4181475" cy="274637"/>
          </a:xfrm>
          <a:prstGeom prst="rect">
            <a:avLst/>
          </a:prstGeom>
          <a:noFill/>
          <a:ln w="9525">
            <a:noFill/>
            <a:miter lim="800000"/>
            <a:headEnd/>
            <a:tailEnd/>
          </a:ln>
          <a:effectLst/>
        </p:spPr>
        <p:txBody>
          <a:bodyPr wrap="none">
            <a:spAutoFit/>
          </a:bodyPr>
          <a:lstStyle/>
          <a:p>
            <a:r>
              <a:rPr lang="en-US" sz="1200">
                <a:latin typeface="Arial" charset="0"/>
              </a:rPr>
              <a:t>0.171           0.175             0.146             0.140            0.140</a:t>
            </a:r>
          </a:p>
        </p:txBody>
      </p:sp>
      <p:sp>
        <p:nvSpPr>
          <p:cNvPr id="290922" name="Text Box 106"/>
          <p:cNvSpPr txBox="1">
            <a:spLocks noChangeArrowheads="1"/>
          </p:cNvSpPr>
          <p:nvPr/>
        </p:nvSpPr>
        <p:spPr bwMode="auto">
          <a:xfrm>
            <a:off x="1574800" y="933450"/>
            <a:ext cx="6430963" cy="304800"/>
          </a:xfrm>
          <a:prstGeom prst="rect">
            <a:avLst/>
          </a:prstGeom>
          <a:noFill/>
          <a:ln w="9525">
            <a:noFill/>
            <a:miter lim="800000"/>
            <a:headEnd/>
            <a:tailEnd/>
          </a:ln>
          <a:effectLst/>
        </p:spPr>
        <p:txBody>
          <a:bodyPr wrap="none">
            <a:spAutoFit/>
          </a:bodyPr>
          <a:lstStyle/>
          <a:p>
            <a:r>
              <a:rPr lang="en-US" sz="1400">
                <a:latin typeface="Arial" charset="0"/>
              </a:rPr>
              <a:t>1A              2A                          3A              4A              5A              6A              7A</a:t>
            </a:r>
          </a:p>
        </p:txBody>
      </p:sp>
      <p:sp>
        <p:nvSpPr>
          <p:cNvPr id="290923" name="Oval 107"/>
          <p:cNvSpPr>
            <a:spLocks noChangeAspect="1" noChangeArrowheads="1"/>
          </p:cNvSpPr>
          <p:nvPr/>
        </p:nvSpPr>
        <p:spPr bwMode="auto">
          <a:xfrm>
            <a:off x="7602538" y="5614988"/>
            <a:ext cx="420687" cy="420687"/>
          </a:xfrm>
          <a:prstGeom prst="ellipse">
            <a:avLst/>
          </a:prstGeom>
          <a:gradFill rotWithShape="1">
            <a:gsLst>
              <a:gs pos="0">
                <a:srgbClr val="CC99FF"/>
              </a:gs>
              <a:gs pos="100000">
                <a:srgbClr val="CC99FF">
                  <a:gamma/>
                  <a:shade val="46275"/>
                  <a:invGamma/>
                </a:srgbClr>
              </a:gs>
            </a:gsLst>
            <a:lin ang="2700000" scaled="1"/>
          </a:gradFill>
          <a:ln w="9525">
            <a:noFill/>
            <a:round/>
            <a:headEnd/>
            <a:tailEnd/>
          </a:ln>
          <a:effectLst/>
        </p:spPr>
        <p:txBody>
          <a:bodyPr wrap="none" anchor="ctr"/>
          <a:lstStyle/>
          <a:p>
            <a:pPr algn="ctr"/>
            <a:r>
              <a:rPr lang="en-US" sz="1200" b="1">
                <a:solidFill>
                  <a:srgbClr val="292929"/>
                </a:solidFill>
                <a:latin typeface="Arial" charset="0"/>
              </a:rPr>
              <a:t>At</a:t>
            </a:r>
          </a:p>
        </p:txBody>
      </p:sp>
      <p:sp>
        <p:nvSpPr>
          <p:cNvPr id="290924" name="Oval 108"/>
          <p:cNvSpPr>
            <a:spLocks noChangeAspect="1" noChangeArrowheads="1"/>
          </p:cNvSpPr>
          <p:nvPr/>
        </p:nvSpPr>
        <p:spPr bwMode="auto">
          <a:xfrm>
            <a:off x="6745288" y="5707063"/>
            <a:ext cx="420687" cy="420687"/>
          </a:xfrm>
          <a:prstGeom prst="ellipse">
            <a:avLst/>
          </a:prstGeom>
          <a:gradFill rotWithShape="1">
            <a:gsLst>
              <a:gs pos="0">
                <a:srgbClr val="3366FF"/>
              </a:gs>
              <a:gs pos="100000">
                <a:srgbClr val="3366FF">
                  <a:gamma/>
                  <a:shade val="46275"/>
                  <a:invGamma/>
                </a:srgbClr>
              </a:gs>
            </a:gsLst>
            <a:lin ang="2700000" scaled="1"/>
          </a:gradFill>
          <a:ln w="9525">
            <a:noFill/>
            <a:round/>
            <a:headEnd/>
            <a:tailEnd/>
          </a:ln>
          <a:effectLst/>
        </p:spPr>
        <p:txBody>
          <a:bodyPr wrap="none" anchor="ctr"/>
          <a:lstStyle/>
          <a:p>
            <a:pPr algn="ctr"/>
            <a:r>
              <a:rPr lang="en-US" sz="1200" b="1">
                <a:solidFill>
                  <a:schemeClr val="bg1"/>
                </a:solidFill>
                <a:latin typeface="Arial" charset="0"/>
              </a:rPr>
              <a:t>Po</a:t>
            </a:r>
          </a:p>
        </p:txBody>
      </p:sp>
      <p:sp>
        <p:nvSpPr>
          <p:cNvPr id="290925" name="AutoShape 109">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85800" y="381000"/>
            <a:ext cx="7772400" cy="1143000"/>
          </a:xfrm>
        </p:spPr>
        <p:txBody>
          <a:bodyPr/>
          <a:lstStyle/>
          <a:p>
            <a:r>
              <a:rPr lang="en-US" sz="4000"/>
              <a:t>Atomic Radii</a:t>
            </a:r>
          </a:p>
        </p:txBody>
      </p:sp>
      <p:grpSp>
        <p:nvGrpSpPr>
          <p:cNvPr id="294916" name="Group 4"/>
          <p:cNvGrpSpPr>
            <a:grpSpLocks/>
          </p:cNvGrpSpPr>
          <p:nvPr/>
        </p:nvGrpSpPr>
        <p:grpSpPr bwMode="auto">
          <a:xfrm>
            <a:off x="1828800" y="1828800"/>
            <a:ext cx="5715000" cy="4659313"/>
            <a:chOff x="1152" y="1152"/>
            <a:chExt cx="3600" cy="2935"/>
          </a:xfrm>
        </p:grpSpPr>
        <p:sp>
          <p:nvSpPr>
            <p:cNvPr id="294917" name="Oval 5"/>
            <p:cNvSpPr>
              <a:spLocks noChangeAspect="1" noChangeArrowheads="1"/>
            </p:cNvSpPr>
            <p:nvPr/>
          </p:nvSpPr>
          <p:spPr bwMode="auto">
            <a:xfrm>
              <a:off x="1248" y="1152"/>
              <a:ext cx="294" cy="294"/>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Li</a:t>
              </a:r>
            </a:p>
          </p:txBody>
        </p:sp>
        <p:sp>
          <p:nvSpPr>
            <p:cNvPr id="294918" name="Oval 6"/>
            <p:cNvSpPr>
              <a:spLocks noChangeAspect="1" noChangeArrowheads="1"/>
            </p:cNvSpPr>
            <p:nvPr/>
          </p:nvSpPr>
          <p:spPr bwMode="auto">
            <a:xfrm>
              <a:off x="1227" y="1584"/>
              <a:ext cx="357" cy="35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Na</a:t>
              </a:r>
            </a:p>
          </p:txBody>
        </p:sp>
        <p:sp>
          <p:nvSpPr>
            <p:cNvPr id="294919" name="Oval 7"/>
            <p:cNvSpPr>
              <a:spLocks noChangeAspect="1" noChangeArrowheads="1"/>
            </p:cNvSpPr>
            <p:nvPr/>
          </p:nvSpPr>
          <p:spPr bwMode="auto">
            <a:xfrm>
              <a:off x="1152" y="2112"/>
              <a:ext cx="443" cy="44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K</a:t>
              </a:r>
            </a:p>
          </p:txBody>
        </p:sp>
        <p:sp>
          <p:nvSpPr>
            <p:cNvPr id="294920" name="Oval 8"/>
            <p:cNvSpPr>
              <a:spLocks noChangeAspect="1" noChangeArrowheads="1"/>
            </p:cNvSpPr>
            <p:nvPr/>
          </p:nvSpPr>
          <p:spPr bwMode="auto">
            <a:xfrm>
              <a:off x="1152" y="2777"/>
              <a:ext cx="466" cy="466"/>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Rb</a:t>
              </a:r>
            </a:p>
          </p:txBody>
        </p:sp>
        <p:sp>
          <p:nvSpPr>
            <p:cNvPr id="294921" name="Oval 9"/>
            <p:cNvSpPr>
              <a:spLocks noChangeAspect="1" noChangeArrowheads="1"/>
            </p:cNvSpPr>
            <p:nvPr/>
          </p:nvSpPr>
          <p:spPr bwMode="auto">
            <a:xfrm>
              <a:off x="1152" y="3435"/>
              <a:ext cx="501" cy="501"/>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Cs</a:t>
              </a:r>
            </a:p>
          </p:txBody>
        </p:sp>
        <p:sp>
          <p:nvSpPr>
            <p:cNvPr id="294922" name="Oval 10"/>
            <p:cNvSpPr>
              <a:spLocks noChangeAspect="1" noChangeArrowheads="1"/>
            </p:cNvSpPr>
            <p:nvPr/>
          </p:nvSpPr>
          <p:spPr bwMode="auto">
            <a:xfrm>
              <a:off x="4464" y="1728"/>
              <a:ext cx="190" cy="19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Cl</a:t>
              </a:r>
            </a:p>
          </p:txBody>
        </p:sp>
        <p:sp>
          <p:nvSpPr>
            <p:cNvPr id="294923" name="Oval 11"/>
            <p:cNvSpPr>
              <a:spLocks noChangeAspect="1" noChangeArrowheads="1"/>
            </p:cNvSpPr>
            <p:nvPr/>
          </p:nvSpPr>
          <p:spPr bwMode="auto">
            <a:xfrm>
              <a:off x="4080" y="1728"/>
              <a:ext cx="202" cy="20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a:t>
              </a:r>
            </a:p>
          </p:txBody>
        </p:sp>
        <p:sp>
          <p:nvSpPr>
            <p:cNvPr id="294924" name="Oval 12"/>
            <p:cNvSpPr>
              <a:spLocks noChangeArrowheads="1"/>
            </p:cNvSpPr>
            <p:nvPr/>
          </p:nvSpPr>
          <p:spPr bwMode="auto">
            <a:xfrm>
              <a:off x="3648" y="1707"/>
              <a:ext cx="192" cy="21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P</a:t>
              </a:r>
            </a:p>
          </p:txBody>
        </p:sp>
        <p:sp>
          <p:nvSpPr>
            <p:cNvPr id="294925" name="Oval 13"/>
            <p:cNvSpPr>
              <a:spLocks noChangeAspect="1" noChangeArrowheads="1"/>
            </p:cNvSpPr>
            <p:nvPr/>
          </p:nvSpPr>
          <p:spPr bwMode="auto">
            <a:xfrm>
              <a:off x="3264" y="1695"/>
              <a:ext cx="225" cy="22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Si</a:t>
              </a:r>
            </a:p>
          </p:txBody>
        </p:sp>
        <p:sp>
          <p:nvSpPr>
            <p:cNvPr id="294926" name="Oval 14"/>
            <p:cNvSpPr>
              <a:spLocks noChangeAspect="1" noChangeArrowheads="1"/>
            </p:cNvSpPr>
            <p:nvPr/>
          </p:nvSpPr>
          <p:spPr bwMode="auto">
            <a:xfrm>
              <a:off x="2784" y="1685"/>
              <a:ext cx="276" cy="276"/>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Al</a:t>
              </a:r>
            </a:p>
          </p:txBody>
        </p:sp>
        <p:sp>
          <p:nvSpPr>
            <p:cNvPr id="294927" name="Oval 15"/>
            <p:cNvSpPr>
              <a:spLocks noChangeArrowheads="1"/>
            </p:cNvSpPr>
            <p:nvPr/>
          </p:nvSpPr>
          <p:spPr bwMode="auto">
            <a:xfrm>
              <a:off x="4464" y="2256"/>
              <a:ext cx="192" cy="219"/>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Br</a:t>
              </a:r>
            </a:p>
          </p:txBody>
        </p:sp>
        <p:sp>
          <p:nvSpPr>
            <p:cNvPr id="294928" name="Oval 16"/>
            <p:cNvSpPr>
              <a:spLocks noChangeAspect="1" noChangeArrowheads="1"/>
            </p:cNvSpPr>
            <p:nvPr/>
          </p:nvSpPr>
          <p:spPr bwMode="auto">
            <a:xfrm>
              <a:off x="4080" y="2256"/>
              <a:ext cx="225" cy="22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Se</a:t>
              </a:r>
            </a:p>
          </p:txBody>
        </p:sp>
        <p:sp>
          <p:nvSpPr>
            <p:cNvPr id="294929" name="Oval 17"/>
            <p:cNvSpPr>
              <a:spLocks noChangeAspect="1" noChangeArrowheads="1"/>
            </p:cNvSpPr>
            <p:nvPr/>
          </p:nvSpPr>
          <p:spPr bwMode="auto">
            <a:xfrm>
              <a:off x="3648" y="2256"/>
              <a:ext cx="230" cy="23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As</a:t>
              </a:r>
            </a:p>
          </p:txBody>
        </p:sp>
        <p:sp>
          <p:nvSpPr>
            <p:cNvPr id="294930" name="Oval 18"/>
            <p:cNvSpPr>
              <a:spLocks noChangeAspect="1" noChangeArrowheads="1"/>
            </p:cNvSpPr>
            <p:nvPr/>
          </p:nvSpPr>
          <p:spPr bwMode="auto">
            <a:xfrm>
              <a:off x="3268" y="2256"/>
              <a:ext cx="236" cy="236"/>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Ge</a:t>
              </a:r>
            </a:p>
          </p:txBody>
        </p:sp>
        <p:sp>
          <p:nvSpPr>
            <p:cNvPr id="294931" name="Oval 19"/>
            <p:cNvSpPr>
              <a:spLocks noChangeAspect="1" noChangeArrowheads="1"/>
            </p:cNvSpPr>
            <p:nvPr/>
          </p:nvSpPr>
          <p:spPr bwMode="auto">
            <a:xfrm>
              <a:off x="2832" y="2260"/>
              <a:ext cx="236" cy="236"/>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Ga</a:t>
              </a:r>
            </a:p>
          </p:txBody>
        </p:sp>
        <p:sp>
          <p:nvSpPr>
            <p:cNvPr id="294932" name="Oval 20"/>
            <p:cNvSpPr>
              <a:spLocks noChangeAspect="1" noChangeArrowheads="1"/>
            </p:cNvSpPr>
            <p:nvPr/>
          </p:nvSpPr>
          <p:spPr bwMode="auto">
            <a:xfrm>
              <a:off x="4451" y="2915"/>
              <a:ext cx="253" cy="25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I</a:t>
              </a:r>
            </a:p>
          </p:txBody>
        </p:sp>
        <p:sp>
          <p:nvSpPr>
            <p:cNvPr id="294933" name="Oval 21"/>
            <p:cNvSpPr>
              <a:spLocks noChangeAspect="1" noChangeArrowheads="1"/>
            </p:cNvSpPr>
            <p:nvPr/>
          </p:nvSpPr>
          <p:spPr bwMode="auto">
            <a:xfrm>
              <a:off x="4055" y="2903"/>
              <a:ext cx="265" cy="26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Te</a:t>
              </a:r>
            </a:p>
          </p:txBody>
        </p:sp>
        <p:sp>
          <p:nvSpPr>
            <p:cNvPr id="294934" name="Oval 22"/>
            <p:cNvSpPr>
              <a:spLocks noChangeAspect="1" noChangeArrowheads="1"/>
            </p:cNvSpPr>
            <p:nvPr/>
          </p:nvSpPr>
          <p:spPr bwMode="auto">
            <a:xfrm>
              <a:off x="3600" y="2897"/>
              <a:ext cx="271" cy="271"/>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Sb</a:t>
              </a:r>
            </a:p>
          </p:txBody>
        </p:sp>
        <p:sp>
          <p:nvSpPr>
            <p:cNvPr id="294935" name="Oval 23"/>
            <p:cNvSpPr>
              <a:spLocks noChangeAspect="1" noChangeArrowheads="1"/>
            </p:cNvSpPr>
            <p:nvPr/>
          </p:nvSpPr>
          <p:spPr bwMode="auto">
            <a:xfrm>
              <a:off x="3216" y="2897"/>
              <a:ext cx="271" cy="271"/>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Sn</a:t>
              </a:r>
            </a:p>
          </p:txBody>
        </p:sp>
        <p:sp>
          <p:nvSpPr>
            <p:cNvPr id="294936" name="Oval 24"/>
            <p:cNvSpPr>
              <a:spLocks noChangeAspect="1" noChangeArrowheads="1"/>
            </p:cNvSpPr>
            <p:nvPr/>
          </p:nvSpPr>
          <p:spPr bwMode="auto">
            <a:xfrm>
              <a:off x="2784" y="2880"/>
              <a:ext cx="311" cy="311"/>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In</a:t>
              </a:r>
            </a:p>
          </p:txBody>
        </p:sp>
        <p:sp>
          <p:nvSpPr>
            <p:cNvPr id="294937" name="Oval 25"/>
            <p:cNvSpPr>
              <a:spLocks noChangeAspect="1" noChangeArrowheads="1"/>
            </p:cNvSpPr>
            <p:nvPr/>
          </p:nvSpPr>
          <p:spPr bwMode="auto">
            <a:xfrm>
              <a:off x="2784" y="3560"/>
              <a:ext cx="328" cy="328"/>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Tl</a:t>
              </a:r>
            </a:p>
          </p:txBody>
        </p:sp>
        <p:sp>
          <p:nvSpPr>
            <p:cNvPr id="294938" name="Oval 26"/>
            <p:cNvSpPr>
              <a:spLocks noChangeAspect="1" noChangeArrowheads="1"/>
            </p:cNvSpPr>
            <p:nvPr/>
          </p:nvSpPr>
          <p:spPr bwMode="auto">
            <a:xfrm>
              <a:off x="3216" y="3554"/>
              <a:ext cx="334" cy="334"/>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Pb</a:t>
              </a:r>
            </a:p>
          </p:txBody>
        </p:sp>
        <p:sp>
          <p:nvSpPr>
            <p:cNvPr id="294939" name="Oval 27"/>
            <p:cNvSpPr>
              <a:spLocks noChangeAspect="1" noChangeArrowheads="1"/>
            </p:cNvSpPr>
            <p:nvPr/>
          </p:nvSpPr>
          <p:spPr bwMode="auto">
            <a:xfrm>
              <a:off x="3600" y="3606"/>
              <a:ext cx="282" cy="28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Bi</a:t>
              </a:r>
            </a:p>
          </p:txBody>
        </p:sp>
        <p:sp>
          <p:nvSpPr>
            <p:cNvPr id="294940" name="Oval 28"/>
            <p:cNvSpPr>
              <a:spLocks noChangeAspect="1" noChangeArrowheads="1"/>
            </p:cNvSpPr>
            <p:nvPr/>
          </p:nvSpPr>
          <p:spPr bwMode="auto">
            <a:xfrm>
              <a:off x="1824" y="1656"/>
              <a:ext cx="305" cy="30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Mg</a:t>
              </a:r>
            </a:p>
          </p:txBody>
        </p:sp>
        <p:sp>
          <p:nvSpPr>
            <p:cNvPr id="294941" name="Oval 29"/>
            <p:cNvSpPr>
              <a:spLocks noChangeAspect="1" noChangeArrowheads="1"/>
            </p:cNvSpPr>
            <p:nvPr/>
          </p:nvSpPr>
          <p:spPr bwMode="auto">
            <a:xfrm>
              <a:off x="1776" y="2164"/>
              <a:ext cx="380" cy="38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Ca</a:t>
              </a:r>
            </a:p>
          </p:txBody>
        </p:sp>
        <p:sp>
          <p:nvSpPr>
            <p:cNvPr id="294942" name="Oval 30"/>
            <p:cNvSpPr>
              <a:spLocks noChangeAspect="1" noChangeArrowheads="1"/>
            </p:cNvSpPr>
            <p:nvPr/>
          </p:nvSpPr>
          <p:spPr bwMode="auto">
            <a:xfrm>
              <a:off x="1776" y="2825"/>
              <a:ext cx="415" cy="41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Sr</a:t>
              </a:r>
            </a:p>
          </p:txBody>
        </p:sp>
        <p:sp>
          <p:nvSpPr>
            <p:cNvPr id="294943" name="Oval 31"/>
            <p:cNvSpPr>
              <a:spLocks noChangeAspect="1" noChangeArrowheads="1"/>
            </p:cNvSpPr>
            <p:nvPr/>
          </p:nvSpPr>
          <p:spPr bwMode="auto">
            <a:xfrm>
              <a:off x="1776" y="3504"/>
              <a:ext cx="415" cy="41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Ba</a:t>
              </a:r>
            </a:p>
          </p:txBody>
        </p:sp>
        <p:sp>
          <p:nvSpPr>
            <p:cNvPr id="294944" name="Oval 32"/>
            <p:cNvSpPr>
              <a:spLocks noChangeAspect="1" noChangeArrowheads="1"/>
            </p:cNvSpPr>
            <p:nvPr/>
          </p:nvSpPr>
          <p:spPr bwMode="auto">
            <a:xfrm>
              <a:off x="1872" y="1227"/>
              <a:ext cx="213" cy="21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Be</a:t>
              </a:r>
            </a:p>
          </p:txBody>
        </p:sp>
        <p:sp>
          <p:nvSpPr>
            <p:cNvPr id="294945" name="Oval 33"/>
            <p:cNvSpPr>
              <a:spLocks noChangeAspect="1" noChangeArrowheads="1"/>
            </p:cNvSpPr>
            <p:nvPr/>
          </p:nvSpPr>
          <p:spPr bwMode="auto">
            <a:xfrm>
              <a:off x="4512" y="1271"/>
              <a:ext cx="121" cy="121"/>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F</a:t>
              </a:r>
            </a:p>
          </p:txBody>
        </p:sp>
        <p:sp>
          <p:nvSpPr>
            <p:cNvPr id="294946" name="Oval 34"/>
            <p:cNvSpPr>
              <a:spLocks noChangeAspect="1" noChangeArrowheads="1"/>
            </p:cNvSpPr>
            <p:nvPr/>
          </p:nvSpPr>
          <p:spPr bwMode="auto">
            <a:xfrm>
              <a:off x="4128" y="1248"/>
              <a:ext cx="127" cy="12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O</a:t>
              </a:r>
            </a:p>
          </p:txBody>
        </p:sp>
        <p:sp>
          <p:nvSpPr>
            <p:cNvPr id="294947" name="Oval 35"/>
            <p:cNvSpPr>
              <a:spLocks noChangeAspect="1" noChangeArrowheads="1"/>
            </p:cNvSpPr>
            <p:nvPr/>
          </p:nvSpPr>
          <p:spPr bwMode="auto">
            <a:xfrm>
              <a:off x="3696" y="1248"/>
              <a:ext cx="132" cy="13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N</a:t>
              </a:r>
            </a:p>
          </p:txBody>
        </p:sp>
        <p:sp>
          <p:nvSpPr>
            <p:cNvPr id="294948" name="Oval 36"/>
            <p:cNvSpPr>
              <a:spLocks noChangeAspect="1" noChangeArrowheads="1"/>
            </p:cNvSpPr>
            <p:nvPr/>
          </p:nvSpPr>
          <p:spPr bwMode="auto">
            <a:xfrm>
              <a:off x="3306" y="1248"/>
              <a:ext cx="150" cy="15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C</a:t>
              </a:r>
            </a:p>
          </p:txBody>
        </p:sp>
        <p:sp>
          <p:nvSpPr>
            <p:cNvPr id="294949" name="Oval 37"/>
            <p:cNvSpPr>
              <a:spLocks noChangeAspect="1" noChangeArrowheads="1"/>
            </p:cNvSpPr>
            <p:nvPr/>
          </p:nvSpPr>
          <p:spPr bwMode="auto">
            <a:xfrm>
              <a:off x="2857" y="1252"/>
              <a:ext cx="167" cy="16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b="1">
                  <a:solidFill>
                    <a:schemeClr val="bg1"/>
                  </a:solidFill>
                  <a:latin typeface="Arial" charset="0"/>
                </a:rPr>
                <a:t>B</a:t>
              </a:r>
            </a:p>
          </p:txBody>
        </p:sp>
        <p:grpSp>
          <p:nvGrpSpPr>
            <p:cNvPr id="294950" name="Group 38"/>
            <p:cNvGrpSpPr>
              <a:grpSpLocks/>
            </p:cNvGrpSpPr>
            <p:nvPr/>
          </p:nvGrpSpPr>
          <p:grpSpPr bwMode="auto">
            <a:xfrm>
              <a:off x="1200" y="1411"/>
              <a:ext cx="3552" cy="2676"/>
              <a:chOff x="1200" y="1411"/>
              <a:chExt cx="3552" cy="2676"/>
            </a:xfrm>
          </p:grpSpPr>
          <p:sp>
            <p:nvSpPr>
              <p:cNvPr id="294951" name="Text Box 39"/>
              <p:cNvSpPr txBox="1">
                <a:spLocks noChangeArrowheads="1"/>
              </p:cNvSpPr>
              <p:nvPr/>
            </p:nvSpPr>
            <p:spPr bwMode="auto">
              <a:xfrm>
                <a:off x="1248" y="1413"/>
                <a:ext cx="893" cy="173"/>
              </a:xfrm>
              <a:prstGeom prst="rect">
                <a:avLst/>
              </a:prstGeom>
              <a:noFill/>
              <a:ln w="9525">
                <a:noFill/>
                <a:miter lim="800000"/>
                <a:headEnd/>
                <a:tailEnd/>
              </a:ln>
              <a:effectLst/>
            </p:spPr>
            <p:txBody>
              <a:bodyPr wrap="none">
                <a:spAutoFit/>
              </a:bodyPr>
              <a:lstStyle/>
              <a:p>
                <a:r>
                  <a:rPr lang="en-US" sz="1200">
                    <a:latin typeface="Arial" charset="0"/>
                  </a:rPr>
                  <a:t>1.52               1.11</a:t>
                </a:r>
              </a:p>
            </p:txBody>
          </p:sp>
          <p:sp>
            <p:nvSpPr>
              <p:cNvPr id="294952" name="Text Box 40"/>
              <p:cNvSpPr txBox="1">
                <a:spLocks noChangeArrowheads="1"/>
              </p:cNvSpPr>
              <p:nvPr/>
            </p:nvSpPr>
            <p:spPr bwMode="auto">
              <a:xfrm>
                <a:off x="1225" y="1939"/>
                <a:ext cx="893" cy="173"/>
              </a:xfrm>
              <a:prstGeom prst="rect">
                <a:avLst/>
              </a:prstGeom>
              <a:noFill/>
              <a:ln w="9525">
                <a:noFill/>
                <a:miter lim="800000"/>
                <a:headEnd/>
                <a:tailEnd/>
              </a:ln>
              <a:effectLst/>
            </p:spPr>
            <p:txBody>
              <a:bodyPr wrap="none">
                <a:spAutoFit/>
              </a:bodyPr>
              <a:lstStyle/>
              <a:p>
                <a:r>
                  <a:rPr lang="en-US" sz="1200">
                    <a:latin typeface="Arial" charset="0"/>
                  </a:rPr>
                  <a:t> 1.86              1.60</a:t>
                </a:r>
              </a:p>
            </p:txBody>
          </p:sp>
          <p:sp>
            <p:nvSpPr>
              <p:cNvPr id="294953" name="Text Box 41"/>
              <p:cNvSpPr txBox="1">
                <a:spLocks noChangeArrowheads="1"/>
              </p:cNvSpPr>
              <p:nvPr/>
            </p:nvSpPr>
            <p:spPr bwMode="auto">
              <a:xfrm>
                <a:off x="1200" y="2544"/>
                <a:ext cx="920" cy="173"/>
              </a:xfrm>
              <a:prstGeom prst="rect">
                <a:avLst/>
              </a:prstGeom>
              <a:noFill/>
              <a:ln w="9525">
                <a:noFill/>
                <a:miter lim="800000"/>
                <a:headEnd/>
                <a:tailEnd/>
              </a:ln>
              <a:effectLst/>
            </p:spPr>
            <p:txBody>
              <a:bodyPr wrap="none">
                <a:spAutoFit/>
              </a:bodyPr>
              <a:lstStyle/>
              <a:p>
                <a:r>
                  <a:rPr lang="en-US" sz="1200">
                    <a:latin typeface="Arial" charset="0"/>
                  </a:rPr>
                  <a:t> 2.31               1.97</a:t>
                </a:r>
              </a:p>
            </p:txBody>
          </p:sp>
          <p:sp>
            <p:nvSpPr>
              <p:cNvPr id="294954" name="Text Box 42"/>
              <p:cNvSpPr txBox="1">
                <a:spLocks noChangeArrowheads="1"/>
              </p:cNvSpPr>
              <p:nvPr/>
            </p:nvSpPr>
            <p:spPr bwMode="auto">
              <a:xfrm>
                <a:off x="1200" y="3223"/>
                <a:ext cx="947" cy="173"/>
              </a:xfrm>
              <a:prstGeom prst="rect">
                <a:avLst/>
              </a:prstGeom>
              <a:noFill/>
              <a:ln w="9525">
                <a:noFill/>
                <a:miter lim="800000"/>
                <a:headEnd/>
                <a:tailEnd/>
              </a:ln>
              <a:effectLst/>
            </p:spPr>
            <p:txBody>
              <a:bodyPr wrap="none">
                <a:spAutoFit/>
              </a:bodyPr>
              <a:lstStyle/>
              <a:p>
                <a:r>
                  <a:rPr lang="en-US" sz="1200">
                    <a:latin typeface="Arial" charset="0"/>
                  </a:rPr>
                  <a:t> 2.44                2.15</a:t>
                </a:r>
              </a:p>
            </p:txBody>
          </p:sp>
          <p:sp>
            <p:nvSpPr>
              <p:cNvPr id="294955" name="Text Box 43"/>
              <p:cNvSpPr txBox="1">
                <a:spLocks noChangeArrowheads="1"/>
              </p:cNvSpPr>
              <p:nvPr/>
            </p:nvSpPr>
            <p:spPr bwMode="auto">
              <a:xfrm>
                <a:off x="1248" y="3914"/>
                <a:ext cx="893" cy="173"/>
              </a:xfrm>
              <a:prstGeom prst="rect">
                <a:avLst/>
              </a:prstGeom>
              <a:noFill/>
              <a:ln w="9525">
                <a:noFill/>
                <a:miter lim="800000"/>
                <a:headEnd/>
                <a:tailEnd/>
              </a:ln>
              <a:effectLst/>
            </p:spPr>
            <p:txBody>
              <a:bodyPr wrap="none">
                <a:spAutoFit/>
              </a:bodyPr>
              <a:lstStyle/>
              <a:p>
                <a:r>
                  <a:rPr lang="en-US" sz="1200">
                    <a:latin typeface="Arial" charset="0"/>
                  </a:rPr>
                  <a:t>2.62               2.17</a:t>
                </a:r>
              </a:p>
            </p:txBody>
          </p:sp>
          <p:sp>
            <p:nvSpPr>
              <p:cNvPr id="294956" name="Text Box 44"/>
              <p:cNvSpPr txBox="1">
                <a:spLocks noChangeArrowheads="1"/>
              </p:cNvSpPr>
              <p:nvPr/>
            </p:nvSpPr>
            <p:spPr bwMode="auto">
              <a:xfrm>
                <a:off x="2784" y="1411"/>
                <a:ext cx="1937" cy="173"/>
              </a:xfrm>
              <a:prstGeom prst="rect">
                <a:avLst/>
              </a:prstGeom>
              <a:noFill/>
              <a:ln w="9525">
                <a:noFill/>
                <a:miter lim="800000"/>
                <a:headEnd/>
                <a:tailEnd/>
              </a:ln>
              <a:effectLst/>
            </p:spPr>
            <p:txBody>
              <a:bodyPr wrap="none">
                <a:spAutoFit/>
              </a:bodyPr>
              <a:lstStyle/>
              <a:p>
                <a:r>
                  <a:rPr lang="en-US" sz="1200">
                    <a:latin typeface="Arial" charset="0"/>
                  </a:rPr>
                  <a:t>0.88         0.77        0.70         0.66       0.64</a:t>
                </a:r>
              </a:p>
            </p:txBody>
          </p:sp>
          <p:sp>
            <p:nvSpPr>
              <p:cNvPr id="294957" name="Text Box 45"/>
              <p:cNvSpPr txBox="1">
                <a:spLocks noChangeArrowheads="1"/>
              </p:cNvSpPr>
              <p:nvPr/>
            </p:nvSpPr>
            <p:spPr bwMode="auto">
              <a:xfrm>
                <a:off x="2784" y="1939"/>
                <a:ext cx="1937" cy="173"/>
              </a:xfrm>
              <a:prstGeom prst="rect">
                <a:avLst/>
              </a:prstGeom>
              <a:noFill/>
              <a:ln w="9525">
                <a:noFill/>
                <a:miter lim="800000"/>
                <a:headEnd/>
                <a:tailEnd/>
              </a:ln>
              <a:effectLst/>
            </p:spPr>
            <p:txBody>
              <a:bodyPr wrap="none">
                <a:spAutoFit/>
              </a:bodyPr>
              <a:lstStyle/>
              <a:p>
                <a:r>
                  <a:rPr lang="en-US" sz="1200">
                    <a:latin typeface="Arial" charset="0"/>
                  </a:rPr>
                  <a:t>1.43         1.17        1.10         1.04       0.99</a:t>
                </a:r>
              </a:p>
            </p:txBody>
          </p:sp>
          <p:sp>
            <p:nvSpPr>
              <p:cNvPr id="294958" name="Text Box 46"/>
              <p:cNvSpPr txBox="1">
                <a:spLocks noChangeArrowheads="1"/>
              </p:cNvSpPr>
              <p:nvPr/>
            </p:nvSpPr>
            <p:spPr bwMode="auto">
              <a:xfrm>
                <a:off x="2815" y="2544"/>
                <a:ext cx="1937" cy="173"/>
              </a:xfrm>
              <a:prstGeom prst="rect">
                <a:avLst/>
              </a:prstGeom>
              <a:noFill/>
              <a:ln w="9525">
                <a:noFill/>
                <a:miter lim="800000"/>
                <a:headEnd/>
                <a:tailEnd/>
              </a:ln>
              <a:effectLst/>
            </p:spPr>
            <p:txBody>
              <a:bodyPr wrap="none">
                <a:spAutoFit/>
              </a:bodyPr>
              <a:lstStyle/>
              <a:p>
                <a:r>
                  <a:rPr lang="en-US" sz="1200">
                    <a:latin typeface="Arial" charset="0"/>
                  </a:rPr>
                  <a:t>1.22         1.22        1.21         1.17       1.14</a:t>
                </a:r>
              </a:p>
            </p:txBody>
          </p:sp>
          <p:sp>
            <p:nvSpPr>
              <p:cNvPr id="294959" name="Text Box 47"/>
              <p:cNvSpPr txBox="1">
                <a:spLocks noChangeArrowheads="1"/>
              </p:cNvSpPr>
              <p:nvPr/>
            </p:nvSpPr>
            <p:spPr bwMode="auto">
              <a:xfrm>
                <a:off x="2784" y="3216"/>
                <a:ext cx="1937" cy="173"/>
              </a:xfrm>
              <a:prstGeom prst="rect">
                <a:avLst/>
              </a:prstGeom>
              <a:noFill/>
              <a:ln w="9525">
                <a:noFill/>
                <a:miter lim="800000"/>
                <a:headEnd/>
                <a:tailEnd/>
              </a:ln>
              <a:effectLst/>
            </p:spPr>
            <p:txBody>
              <a:bodyPr wrap="none">
                <a:spAutoFit/>
              </a:bodyPr>
              <a:lstStyle/>
              <a:p>
                <a:r>
                  <a:rPr lang="en-US" sz="1200">
                    <a:latin typeface="Arial" charset="0"/>
                  </a:rPr>
                  <a:t>1.62         1.40        1.41         1.37       1.33</a:t>
                </a:r>
              </a:p>
            </p:txBody>
          </p:sp>
          <p:sp>
            <p:nvSpPr>
              <p:cNvPr id="294960" name="Text Box 48"/>
              <p:cNvSpPr txBox="1">
                <a:spLocks noChangeArrowheads="1"/>
              </p:cNvSpPr>
              <p:nvPr/>
            </p:nvSpPr>
            <p:spPr bwMode="auto">
              <a:xfrm>
                <a:off x="2784" y="3914"/>
                <a:ext cx="1133" cy="173"/>
              </a:xfrm>
              <a:prstGeom prst="rect">
                <a:avLst/>
              </a:prstGeom>
              <a:noFill/>
              <a:ln w="9525">
                <a:noFill/>
                <a:miter lim="800000"/>
                <a:headEnd/>
                <a:tailEnd/>
              </a:ln>
              <a:effectLst/>
            </p:spPr>
            <p:txBody>
              <a:bodyPr wrap="none">
                <a:spAutoFit/>
              </a:bodyPr>
              <a:lstStyle/>
              <a:p>
                <a:r>
                  <a:rPr lang="en-US" sz="1200">
                    <a:latin typeface="Arial" charset="0"/>
                  </a:rPr>
                  <a:t>1.71         1.75        1.46</a:t>
                </a:r>
              </a:p>
            </p:txBody>
          </p:sp>
        </p:grpSp>
      </p:grpSp>
      <p:sp>
        <p:nvSpPr>
          <p:cNvPr id="294961" name="Text Box 49"/>
          <p:cNvSpPr txBox="1">
            <a:spLocks noChangeArrowheads="1"/>
          </p:cNvSpPr>
          <p:nvPr/>
        </p:nvSpPr>
        <p:spPr bwMode="auto">
          <a:xfrm>
            <a:off x="2058988" y="1524000"/>
            <a:ext cx="5480050" cy="304800"/>
          </a:xfrm>
          <a:prstGeom prst="rect">
            <a:avLst/>
          </a:prstGeom>
          <a:noFill/>
          <a:ln w="9525">
            <a:noFill/>
            <a:miter lim="800000"/>
            <a:headEnd/>
            <a:tailEnd/>
          </a:ln>
          <a:effectLst/>
        </p:spPr>
        <p:txBody>
          <a:bodyPr wrap="none">
            <a:spAutoFit/>
          </a:bodyPr>
          <a:lstStyle/>
          <a:p>
            <a:r>
              <a:rPr lang="en-US" sz="1400">
                <a:latin typeface="Arial" charset="0"/>
              </a:rPr>
              <a:t>IA              IIA                          IIIA        IVA        VA        VIA       VIIA</a:t>
            </a:r>
          </a:p>
        </p:txBody>
      </p:sp>
      <p:grpSp>
        <p:nvGrpSpPr>
          <p:cNvPr id="294962" name="Group 50"/>
          <p:cNvGrpSpPr>
            <a:grpSpLocks/>
          </p:cNvGrpSpPr>
          <p:nvPr/>
        </p:nvGrpSpPr>
        <p:grpSpPr bwMode="auto">
          <a:xfrm>
            <a:off x="7077075" y="6248400"/>
            <a:ext cx="1914525" cy="381000"/>
            <a:chOff x="4176" y="3600"/>
            <a:chExt cx="1206" cy="240"/>
          </a:xfrm>
        </p:grpSpPr>
        <p:grpSp>
          <p:nvGrpSpPr>
            <p:cNvPr id="294963" name="Group 51"/>
            <p:cNvGrpSpPr>
              <a:grpSpLocks/>
            </p:cNvGrpSpPr>
            <p:nvPr/>
          </p:nvGrpSpPr>
          <p:grpSpPr bwMode="auto">
            <a:xfrm>
              <a:off x="4224" y="3600"/>
              <a:ext cx="1158" cy="231"/>
              <a:chOff x="288" y="1175"/>
              <a:chExt cx="1158" cy="231"/>
            </a:xfrm>
          </p:grpSpPr>
          <p:sp>
            <p:nvSpPr>
              <p:cNvPr id="294964" name="Oval 52"/>
              <p:cNvSpPr>
                <a:spLocks noChangeArrowheads="1"/>
              </p:cNvSpPr>
              <p:nvPr/>
            </p:nvSpPr>
            <p:spPr bwMode="auto">
              <a:xfrm>
                <a:off x="288" y="1200"/>
                <a:ext cx="192" cy="19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endParaRPr lang="en-IE"/>
              </a:p>
            </p:txBody>
          </p:sp>
          <p:sp>
            <p:nvSpPr>
              <p:cNvPr id="294965" name="Text Box 53"/>
              <p:cNvSpPr txBox="1">
                <a:spLocks noChangeArrowheads="1"/>
              </p:cNvSpPr>
              <p:nvPr/>
            </p:nvSpPr>
            <p:spPr bwMode="auto">
              <a:xfrm>
                <a:off x="470" y="1175"/>
                <a:ext cx="976" cy="231"/>
              </a:xfrm>
              <a:prstGeom prst="rect">
                <a:avLst/>
              </a:prstGeom>
              <a:noFill/>
              <a:ln w="9525">
                <a:noFill/>
                <a:miter lim="800000"/>
                <a:headEnd/>
                <a:tailEnd/>
              </a:ln>
              <a:effectLst/>
            </p:spPr>
            <p:txBody>
              <a:bodyPr wrap="none">
                <a:spAutoFit/>
              </a:bodyPr>
              <a:lstStyle/>
              <a:p>
                <a:r>
                  <a:rPr lang="en-US" sz="1800">
                    <a:latin typeface="Arial" charset="0"/>
                  </a:rPr>
                  <a:t>= 1 Angstrom</a:t>
                </a:r>
              </a:p>
            </p:txBody>
          </p:sp>
        </p:grpSp>
        <p:sp>
          <p:nvSpPr>
            <p:cNvPr id="294966" name="Rectangle 54"/>
            <p:cNvSpPr>
              <a:spLocks noChangeArrowheads="1"/>
            </p:cNvSpPr>
            <p:nvPr/>
          </p:nvSpPr>
          <p:spPr bwMode="auto">
            <a:xfrm>
              <a:off x="4176" y="3600"/>
              <a:ext cx="1200" cy="240"/>
            </a:xfrm>
            <a:prstGeom prst="rect">
              <a:avLst/>
            </a:prstGeom>
            <a:noFill/>
            <a:ln w="9525">
              <a:noFill/>
              <a:miter lim="800000"/>
              <a:headEnd/>
              <a:tailEnd/>
            </a:ln>
            <a:effectLst/>
          </p:spPr>
          <p:txBody>
            <a:bodyPr wrap="none" anchor="ctr"/>
            <a:lstStyle/>
            <a:p>
              <a:endParaRPr lang="en-IE"/>
            </a:p>
          </p:txBody>
        </p:sp>
      </p:grpSp>
      <p:grpSp>
        <p:nvGrpSpPr>
          <p:cNvPr id="294967" name="Group 55"/>
          <p:cNvGrpSpPr>
            <a:grpSpLocks/>
          </p:cNvGrpSpPr>
          <p:nvPr/>
        </p:nvGrpSpPr>
        <p:grpSpPr bwMode="auto">
          <a:xfrm>
            <a:off x="609600" y="1371600"/>
            <a:ext cx="8382000" cy="5334000"/>
            <a:chOff x="384" y="864"/>
            <a:chExt cx="5280" cy="3360"/>
          </a:xfrm>
        </p:grpSpPr>
        <p:sp>
          <p:nvSpPr>
            <p:cNvPr id="294968" name="Rectangle 56"/>
            <p:cNvSpPr>
              <a:spLocks noChangeArrowheads="1"/>
            </p:cNvSpPr>
            <p:nvPr/>
          </p:nvSpPr>
          <p:spPr bwMode="auto">
            <a:xfrm>
              <a:off x="384" y="864"/>
              <a:ext cx="5280" cy="3360"/>
            </a:xfrm>
            <a:prstGeom prst="rect">
              <a:avLst/>
            </a:prstGeom>
            <a:solidFill>
              <a:schemeClr val="bg1"/>
            </a:solidFill>
            <a:ln w="9525">
              <a:noFill/>
              <a:miter lim="800000"/>
              <a:headEnd/>
              <a:tailEnd/>
            </a:ln>
            <a:effectLst/>
          </p:spPr>
          <p:txBody>
            <a:bodyPr wrap="none" anchor="ctr"/>
            <a:lstStyle/>
            <a:p>
              <a:endParaRPr lang="en-IE"/>
            </a:p>
          </p:txBody>
        </p:sp>
        <p:grpSp>
          <p:nvGrpSpPr>
            <p:cNvPr id="294969" name="Group 57"/>
            <p:cNvGrpSpPr>
              <a:grpSpLocks/>
            </p:cNvGrpSpPr>
            <p:nvPr/>
          </p:nvGrpSpPr>
          <p:grpSpPr bwMode="auto">
            <a:xfrm>
              <a:off x="1200" y="1440"/>
              <a:ext cx="3527" cy="2676"/>
              <a:chOff x="1200" y="1411"/>
              <a:chExt cx="3527" cy="2676"/>
            </a:xfrm>
          </p:grpSpPr>
          <p:sp>
            <p:nvSpPr>
              <p:cNvPr id="294970" name="Text Box 58"/>
              <p:cNvSpPr txBox="1">
                <a:spLocks noChangeArrowheads="1"/>
              </p:cNvSpPr>
              <p:nvPr/>
            </p:nvSpPr>
            <p:spPr bwMode="auto">
              <a:xfrm>
                <a:off x="1248" y="1413"/>
                <a:ext cx="893" cy="173"/>
              </a:xfrm>
              <a:prstGeom prst="rect">
                <a:avLst/>
              </a:prstGeom>
              <a:noFill/>
              <a:ln w="9525">
                <a:noFill/>
                <a:miter lim="800000"/>
                <a:headEnd/>
                <a:tailEnd/>
              </a:ln>
              <a:effectLst/>
            </p:spPr>
            <p:txBody>
              <a:bodyPr wrap="none">
                <a:spAutoFit/>
              </a:bodyPr>
              <a:lstStyle/>
              <a:p>
                <a:r>
                  <a:rPr lang="en-US" sz="1200">
                    <a:latin typeface="Arial" charset="0"/>
                  </a:rPr>
                  <a:t>0.60               0.31</a:t>
                </a:r>
              </a:p>
            </p:txBody>
          </p:sp>
          <p:sp>
            <p:nvSpPr>
              <p:cNvPr id="294971" name="Text Box 59"/>
              <p:cNvSpPr txBox="1">
                <a:spLocks noChangeArrowheads="1"/>
              </p:cNvSpPr>
              <p:nvPr/>
            </p:nvSpPr>
            <p:spPr bwMode="auto">
              <a:xfrm>
                <a:off x="1225" y="1939"/>
                <a:ext cx="893" cy="173"/>
              </a:xfrm>
              <a:prstGeom prst="rect">
                <a:avLst/>
              </a:prstGeom>
              <a:noFill/>
              <a:ln w="9525">
                <a:noFill/>
                <a:miter lim="800000"/>
                <a:headEnd/>
                <a:tailEnd/>
              </a:ln>
              <a:effectLst/>
            </p:spPr>
            <p:txBody>
              <a:bodyPr wrap="none">
                <a:spAutoFit/>
              </a:bodyPr>
              <a:lstStyle/>
              <a:p>
                <a:r>
                  <a:rPr lang="en-US" sz="1200">
                    <a:latin typeface="Arial" charset="0"/>
                  </a:rPr>
                  <a:t> 0.95              0.65</a:t>
                </a:r>
              </a:p>
            </p:txBody>
          </p:sp>
          <p:sp>
            <p:nvSpPr>
              <p:cNvPr id="294972" name="Text Box 60"/>
              <p:cNvSpPr txBox="1">
                <a:spLocks noChangeArrowheads="1"/>
              </p:cNvSpPr>
              <p:nvPr/>
            </p:nvSpPr>
            <p:spPr bwMode="auto">
              <a:xfrm>
                <a:off x="1200" y="2544"/>
                <a:ext cx="920" cy="173"/>
              </a:xfrm>
              <a:prstGeom prst="rect">
                <a:avLst/>
              </a:prstGeom>
              <a:noFill/>
              <a:ln w="9525">
                <a:noFill/>
                <a:miter lim="800000"/>
                <a:headEnd/>
                <a:tailEnd/>
              </a:ln>
              <a:effectLst/>
            </p:spPr>
            <p:txBody>
              <a:bodyPr wrap="none">
                <a:spAutoFit/>
              </a:bodyPr>
              <a:lstStyle/>
              <a:p>
                <a:r>
                  <a:rPr lang="en-US" sz="1200">
                    <a:latin typeface="Arial" charset="0"/>
                  </a:rPr>
                  <a:t> 1.33               0.99</a:t>
                </a:r>
              </a:p>
            </p:txBody>
          </p:sp>
          <p:sp>
            <p:nvSpPr>
              <p:cNvPr id="294973" name="Text Box 61"/>
              <p:cNvSpPr txBox="1">
                <a:spLocks noChangeArrowheads="1"/>
              </p:cNvSpPr>
              <p:nvPr/>
            </p:nvSpPr>
            <p:spPr bwMode="auto">
              <a:xfrm>
                <a:off x="1200" y="3223"/>
                <a:ext cx="947" cy="173"/>
              </a:xfrm>
              <a:prstGeom prst="rect">
                <a:avLst/>
              </a:prstGeom>
              <a:noFill/>
              <a:ln w="9525">
                <a:noFill/>
                <a:miter lim="800000"/>
                <a:headEnd/>
                <a:tailEnd/>
              </a:ln>
              <a:effectLst/>
            </p:spPr>
            <p:txBody>
              <a:bodyPr wrap="none">
                <a:spAutoFit/>
              </a:bodyPr>
              <a:lstStyle/>
              <a:p>
                <a:r>
                  <a:rPr lang="en-US" sz="1200">
                    <a:latin typeface="Arial" charset="0"/>
                  </a:rPr>
                  <a:t> 1.48                1.13</a:t>
                </a:r>
              </a:p>
            </p:txBody>
          </p:sp>
          <p:sp>
            <p:nvSpPr>
              <p:cNvPr id="294974" name="Text Box 62"/>
              <p:cNvSpPr txBox="1">
                <a:spLocks noChangeArrowheads="1"/>
              </p:cNvSpPr>
              <p:nvPr/>
            </p:nvSpPr>
            <p:spPr bwMode="auto">
              <a:xfrm>
                <a:off x="1248" y="3914"/>
                <a:ext cx="893" cy="173"/>
              </a:xfrm>
              <a:prstGeom prst="rect">
                <a:avLst/>
              </a:prstGeom>
              <a:noFill/>
              <a:ln w="9525">
                <a:noFill/>
                <a:miter lim="800000"/>
                <a:headEnd/>
                <a:tailEnd/>
              </a:ln>
              <a:effectLst/>
            </p:spPr>
            <p:txBody>
              <a:bodyPr wrap="none">
                <a:spAutoFit/>
              </a:bodyPr>
              <a:lstStyle/>
              <a:p>
                <a:r>
                  <a:rPr lang="en-US" sz="1200">
                    <a:latin typeface="Arial" charset="0"/>
                  </a:rPr>
                  <a:t>1.69               1.35</a:t>
                </a:r>
              </a:p>
            </p:txBody>
          </p:sp>
          <p:sp>
            <p:nvSpPr>
              <p:cNvPr id="294975" name="Text Box 63"/>
              <p:cNvSpPr txBox="1">
                <a:spLocks noChangeArrowheads="1"/>
              </p:cNvSpPr>
              <p:nvPr/>
            </p:nvSpPr>
            <p:spPr bwMode="auto">
              <a:xfrm>
                <a:off x="2784" y="1411"/>
                <a:ext cx="1889" cy="173"/>
              </a:xfrm>
              <a:prstGeom prst="rect">
                <a:avLst/>
              </a:prstGeom>
              <a:noFill/>
              <a:ln w="9525">
                <a:noFill/>
                <a:miter lim="800000"/>
                <a:headEnd/>
                <a:tailEnd/>
              </a:ln>
              <a:effectLst/>
            </p:spPr>
            <p:txBody>
              <a:bodyPr wrap="none">
                <a:spAutoFit/>
              </a:bodyPr>
              <a:lstStyle/>
              <a:p>
                <a:r>
                  <a:rPr lang="en-US" sz="1200">
                    <a:latin typeface="Arial" charset="0"/>
                  </a:rPr>
                  <a:t>                              1.71         1.40      1.36</a:t>
                </a:r>
              </a:p>
            </p:txBody>
          </p:sp>
          <p:sp>
            <p:nvSpPr>
              <p:cNvPr id="294976" name="Text Box 64"/>
              <p:cNvSpPr txBox="1">
                <a:spLocks noChangeArrowheads="1"/>
              </p:cNvSpPr>
              <p:nvPr/>
            </p:nvSpPr>
            <p:spPr bwMode="auto">
              <a:xfrm>
                <a:off x="2784" y="1939"/>
                <a:ext cx="1916" cy="173"/>
              </a:xfrm>
              <a:prstGeom prst="rect">
                <a:avLst/>
              </a:prstGeom>
              <a:noFill/>
              <a:ln w="9525">
                <a:noFill/>
                <a:miter lim="800000"/>
                <a:headEnd/>
                <a:tailEnd/>
              </a:ln>
              <a:effectLst/>
            </p:spPr>
            <p:txBody>
              <a:bodyPr wrap="none">
                <a:spAutoFit/>
              </a:bodyPr>
              <a:lstStyle/>
              <a:p>
                <a:r>
                  <a:rPr lang="en-US" sz="1200">
                    <a:latin typeface="Arial" charset="0"/>
                  </a:rPr>
                  <a:t>0.50                                       1.84       1.81</a:t>
                </a:r>
              </a:p>
            </p:txBody>
          </p:sp>
          <p:sp>
            <p:nvSpPr>
              <p:cNvPr id="294977" name="Text Box 65"/>
              <p:cNvSpPr txBox="1">
                <a:spLocks noChangeArrowheads="1"/>
              </p:cNvSpPr>
              <p:nvPr/>
            </p:nvSpPr>
            <p:spPr bwMode="auto">
              <a:xfrm>
                <a:off x="2815" y="2544"/>
                <a:ext cx="1889" cy="173"/>
              </a:xfrm>
              <a:prstGeom prst="rect">
                <a:avLst/>
              </a:prstGeom>
              <a:noFill/>
              <a:ln w="9525">
                <a:noFill/>
                <a:miter lim="800000"/>
                <a:headEnd/>
                <a:tailEnd/>
              </a:ln>
              <a:effectLst/>
            </p:spPr>
            <p:txBody>
              <a:bodyPr wrap="none">
                <a:spAutoFit/>
              </a:bodyPr>
              <a:lstStyle/>
              <a:p>
                <a:r>
                  <a:rPr lang="en-US" sz="1200">
                    <a:latin typeface="Arial" charset="0"/>
                  </a:rPr>
                  <a:t>0.62                                      1.98       1.85</a:t>
                </a:r>
              </a:p>
            </p:txBody>
          </p:sp>
          <p:sp>
            <p:nvSpPr>
              <p:cNvPr id="294978" name="Text Box 66"/>
              <p:cNvSpPr txBox="1">
                <a:spLocks noChangeArrowheads="1"/>
              </p:cNvSpPr>
              <p:nvPr/>
            </p:nvSpPr>
            <p:spPr bwMode="auto">
              <a:xfrm>
                <a:off x="2784" y="3216"/>
                <a:ext cx="1943" cy="173"/>
              </a:xfrm>
              <a:prstGeom prst="rect">
                <a:avLst/>
              </a:prstGeom>
              <a:noFill/>
              <a:ln w="9525">
                <a:noFill/>
                <a:miter lim="800000"/>
                <a:headEnd/>
                <a:tailEnd/>
              </a:ln>
              <a:effectLst/>
            </p:spPr>
            <p:txBody>
              <a:bodyPr wrap="none">
                <a:spAutoFit/>
              </a:bodyPr>
              <a:lstStyle/>
              <a:p>
                <a:r>
                  <a:rPr lang="en-US" sz="1200">
                    <a:latin typeface="Arial" charset="0"/>
                  </a:rPr>
                  <a:t>0.81                                        2.21       2.16</a:t>
                </a:r>
              </a:p>
            </p:txBody>
          </p:sp>
          <p:sp>
            <p:nvSpPr>
              <p:cNvPr id="294979" name="Text Box 67"/>
              <p:cNvSpPr txBox="1">
                <a:spLocks noChangeArrowheads="1"/>
              </p:cNvSpPr>
              <p:nvPr/>
            </p:nvSpPr>
            <p:spPr bwMode="auto">
              <a:xfrm>
                <a:off x="2784" y="3914"/>
                <a:ext cx="302" cy="173"/>
              </a:xfrm>
              <a:prstGeom prst="rect">
                <a:avLst/>
              </a:prstGeom>
              <a:noFill/>
              <a:ln w="9525">
                <a:noFill/>
                <a:miter lim="800000"/>
                <a:headEnd/>
                <a:tailEnd/>
              </a:ln>
              <a:effectLst/>
            </p:spPr>
            <p:txBody>
              <a:bodyPr wrap="none">
                <a:spAutoFit/>
              </a:bodyPr>
              <a:lstStyle/>
              <a:p>
                <a:r>
                  <a:rPr lang="en-US" sz="1200">
                    <a:latin typeface="Arial" charset="0"/>
                  </a:rPr>
                  <a:t>0.95</a:t>
                </a:r>
              </a:p>
            </p:txBody>
          </p:sp>
        </p:grpSp>
        <p:sp>
          <p:nvSpPr>
            <p:cNvPr id="294980" name="Text Box 68"/>
            <p:cNvSpPr txBox="1">
              <a:spLocks noChangeArrowheads="1"/>
            </p:cNvSpPr>
            <p:nvPr/>
          </p:nvSpPr>
          <p:spPr bwMode="auto">
            <a:xfrm>
              <a:off x="1297" y="960"/>
              <a:ext cx="3452" cy="192"/>
            </a:xfrm>
            <a:prstGeom prst="rect">
              <a:avLst/>
            </a:prstGeom>
            <a:noFill/>
            <a:ln w="9525">
              <a:noFill/>
              <a:miter lim="800000"/>
              <a:headEnd/>
              <a:tailEnd/>
            </a:ln>
            <a:effectLst/>
          </p:spPr>
          <p:txBody>
            <a:bodyPr wrap="none">
              <a:spAutoFit/>
            </a:bodyPr>
            <a:lstStyle/>
            <a:p>
              <a:r>
                <a:rPr lang="en-US" sz="1400">
                  <a:latin typeface="Arial" charset="0"/>
                </a:rPr>
                <a:t>IA              IIA                          IIIA        IVA        VA        VIA       VIIA</a:t>
              </a:r>
            </a:p>
          </p:txBody>
        </p:sp>
        <p:grpSp>
          <p:nvGrpSpPr>
            <p:cNvPr id="294981" name="Group 69"/>
            <p:cNvGrpSpPr>
              <a:grpSpLocks/>
            </p:cNvGrpSpPr>
            <p:nvPr/>
          </p:nvGrpSpPr>
          <p:grpSpPr bwMode="auto">
            <a:xfrm>
              <a:off x="4506" y="3936"/>
              <a:ext cx="1158" cy="231"/>
              <a:chOff x="4506" y="3936"/>
              <a:chExt cx="1158" cy="231"/>
            </a:xfrm>
          </p:grpSpPr>
          <p:sp>
            <p:nvSpPr>
              <p:cNvPr id="294982" name="Oval 70"/>
              <p:cNvSpPr>
                <a:spLocks noChangeArrowheads="1"/>
              </p:cNvSpPr>
              <p:nvPr/>
            </p:nvSpPr>
            <p:spPr bwMode="auto">
              <a:xfrm>
                <a:off x="4506" y="3961"/>
                <a:ext cx="192" cy="19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endParaRPr lang="en-IE"/>
              </a:p>
            </p:txBody>
          </p:sp>
          <p:sp>
            <p:nvSpPr>
              <p:cNvPr id="294983" name="Text Box 71"/>
              <p:cNvSpPr txBox="1">
                <a:spLocks noChangeArrowheads="1"/>
              </p:cNvSpPr>
              <p:nvPr/>
            </p:nvSpPr>
            <p:spPr bwMode="auto">
              <a:xfrm>
                <a:off x="4688" y="3936"/>
                <a:ext cx="976" cy="231"/>
              </a:xfrm>
              <a:prstGeom prst="rect">
                <a:avLst/>
              </a:prstGeom>
              <a:noFill/>
              <a:ln w="9525">
                <a:noFill/>
                <a:miter lim="800000"/>
                <a:headEnd/>
                <a:tailEnd/>
              </a:ln>
              <a:effectLst/>
            </p:spPr>
            <p:txBody>
              <a:bodyPr wrap="none">
                <a:spAutoFit/>
              </a:bodyPr>
              <a:lstStyle/>
              <a:p>
                <a:r>
                  <a:rPr lang="en-US" sz="1800">
                    <a:latin typeface="Arial" charset="0"/>
                  </a:rPr>
                  <a:t>= 1 Angstrom</a:t>
                </a:r>
              </a:p>
            </p:txBody>
          </p:sp>
        </p:grpSp>
        <p:sp>
          <p:nvSpPr>
            <p:cNvPr id="294984" name="Rectangle 72"/>
            <p:cNvSpPr>
              <a:spLocks noChangeArrowheads="1"/>
            </p:cNvSpPr>
            <p:nvPr/>
          </p:nvSpPr>
          <p:spPr bwMode="auto">
            <a:xfrm>
              <a:off x="4458" y="3936"/>
              <a:ext cx="1200" cy="240"/>
            </a:xfrm>
            <a:prstGeom prst="rect">
              <a:avLst/>
            </a:prstGeom>
            <a:noFill/>
            <a:ln w="9525">
              <a:noFill/>
              <a:miter lim="800000"/>
              <a:headEnd/>
              <a:tailEnd/>
            </a:ln>
            <a:effectLst/>
          </p:spPr>
          <p:txBody>
            <a:bodyPr wrap="none" anchor="ctr"/>
            <a:lstStyle/>
            <a:p>
              <a:endParaRPr lang="en-IE"/>
            </a:p>
          </p:txBody>
        </p:sp>
        <p:sp>
          <p:nvSpPr>
            <p:cNvPr id="294985" name="Oval 73"/>
            <p:cNvSpPr>
              <a:spLocks noChangeAspect="1" noChangeArrowheads="1"/>
            </p:cNvSpPr>
            <p:nvPr/>
          </p:nvSpPr>
          <p:spPr bwMode="auto">
            <a:xfrm>
              <a:off x="1344" y="1277"/>
              <a:ext cx="115" cy="11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endParaRPr lang="en-US" sz="1800">
                <a:latin typeface="Arial" charset="0"/>
              </a:endParaRPr>
            </a:p>
          </p:txBody>
        </p:sp>
        <p:sp>
          <p:nvSpPr>
            <p:cNvPr id="294986" name="Text Box 74"/>
            <p:cNvSpPr txBox="1">
              <a:spLocks noChangeArrowheads="1"/>
            </p:cNvSpPr>
            <p:nvPr/>
          </p:nvSpPr>
          <p:spPr bwMode="auto">
            <a:xfrm>
              <a:off x="1286" y="1123"/>
              <a:ext cx="263" cy="173"/>
            </a:xfrm>
            <a:prstGeom prst="rect">
              <a:avLst/>
            </a:prstGeom>
            <a:noFill/>
            <a:ln w="9525">
              <a:noFill/>
              <a:miter lim="800000"/>
              <a:headEnd/>
              <a:tailEnd/>
            </a:ln>
            <a:effectLst/>
          </p:spPr>
          <p:txBody>
            <a:bodyPr wrap="none">
              <a:spAutoFit/>
            </a:bodyPr>
            <a:lstStyle/>
            <a:p>
              <a:r>
                <a:rPr lang="en-US" sz="1200">
                  <a:latin typeface="Arial" charset="0"/>
                </a:rPr>
                <a:t>Li</a:t>
              </a:r>
              <a:r>
                <a:rPr lang="en-US" sz="1200" baseline="30000">
                  <a:latin typeface="Arial" charset="0"/>
                </a:rPr>
                <a:t>1+</a:t>
              </a:r>
              <a:endParaRPr lang="en-US" sz="1200">
                <a:latin typeface="Arial" charset="0"/>
              </a:endParaRPr>
            </a:p>
          </p:txBody>
        </p:sp>
        <p:sp>
          <p:nvSpPr>
            <p:cNvPr id="294987" name="Oval 75"/>
            <p:cNvSpPr>
              <a:spLocks noChangeAspect="1" noChangeArrowheads="1"/>
            </p:cNvSpPr>
            <p:nvPr/>
          </p:nvSpPr>
          <p:spPr bwMode="auto">
            <a:xfrm>
              <a:off x="1958" y="1334"/>
              <a:ext cx="58" cy="58"/>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endParaRPr lang="en-IE"/>
            </a:p>
          </p:txBody>
        </p:sp>
        <p:sp>
          <p:nvSpPr>
            <p:cNvPr id="294988" name="Oval 76"/>
            <p:cNvSpPr>
              <a:spLocks noChangeAspect="1" noChangeArrowheads="1"/>
            </p:cNvSpPr>
            <p:nvPr/>
          </p:nvSpPr>
          <p:spPr bwMode="auto">
            <a:xfrm>
              <a:off x="1920" y="1841"/>
              <a:ext cx="127" cy="12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endParaRPr lang="en-IE"/>
            </a:p>
          </p:txBody>
        </p:sp>
        <p:sp>
          <p:nvSpPr>
            <p:cNvPr id="294989" name="Oval 77"/>
            <p:cNvSpPr>
              <a:spLocks noChangeAspect="1" noChangeArrowheads="1"/>
            </p:cNvSpPr>
            <p:nvPr/>
          </p:nvSpPr>
          <p:spPr bwMode="auto">
            <a:xfrm>
              <a:off x="1296" y="1776"/>
              <a:ext cx="184" cy="184"/>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endParaRPr lang="en-IE"/>
            </a:p>
          </p:txBody>
        </p:sp>
        <p:sp>
          <p:nvSpPr>
            <p:cNvPr id="294990" name="Text Box 78"/>
            <p:cNvSpPr txBox="1">
              <a:spLocks noChangeArrowheads="1"/>
            </p:cNvSpPr>
            <p:nvPr/>
          </p:nvSpPr>
          <p:spPr bwMode="auto">
            <a:xfrm>
              <a:off x="1838" y="1123"/>
              <a:ext cx="306" cy="173"/>
            </a:xfrm>
            <a:prstGeom prst="rect">
              <a:avLst/>
            </a:prstGeom>
            <a:noFill/>
            <a:ln w="9525">
              <a:noFill/>
              <a:miter lim="800000"/>
              <a:headEnd/>
              <a:tailEnd/>
            </a:ln>
            <a:effectLst/>
          </p:spPr>
          <p:txBody>
            <a:bodyPr wrap="none">
              <a:spAutoFit/>
            </a:bodyPr>
            <a:lstStyle/>
            <a:p>
              <a:r>
                <a:rPr lang="en-US" sz="1200">
                  <a:latin typeface="Arial" charset="0"/>
                </a:rPr>
                <a:t>Be</a:t>
              </a:r>
              <a:r>
                <a:rPr lang="en-US" sz="1200" baseline="30000">
                  <a:latin typeface="Arial" charset="0"/>
                </a:rPr>
                <a:t>2+</a:t>
              </a:r>
              <a:endParaRPr lang="en-US" sz="1200">
                <a:latin typeface="Arial" charset="0"/>
              </a:endParaRPr>
            </a:p>
          </p:txBody>
        </p:sp>
        <p:sp>
          <p:nvSpPr>
            <p:cNvPr id="294991" name="Text Box 79"/>
            <p:cNvSpPr txBox="1">
              <a:spLocks noChangeArrowheads="1"/>
            </p:cNvSpPr>
            <p:nvPr/>
          </p:nvSpPr>
          <p:spPr bwMode="auto">
            <a:xfrm>
              <a:off x="1248" y="1632"/>
              <a:ext cx="311" cy="173"/>
            </a:xfrm>
            <a:prstGeom prst="rect">
              <a:avLst/>
            </a:prstGeom>
            <a:noFill/>
            <a:ln w="9525">
              <a:noFill/>
              <a:miter lim="800000"/>
              <a:headEnd/>
              <a:tailEnd/>
            </a:ln>
            <a:effectLst/>
          </p:spPr>
          <p:txBody>
            <a:bodyPr wrap="none">
              <a:spAutoFit/>
            </a:bodyPr>
            <a:lstStyle/>
            <a:p>
              <a:r>
                <a:rPr lang="en-US" sz="1200">
                  <a:latin typeface="Arial" charset="0"/>
                </a:rPr>
                <a:t>Na</a:t>
              </a:r>
              <a:r>
                <a:rPr lang="en-US" sz="1200" baseline="30000">
                  <a:latin typeface="Arial" charset="0"/>
                </a:rPr>
                <a:t>1+</a:t>
              </a:r>
              <a:endParaRPr lang="en-US" sz="1200">
                <a:latin typeface="Arial" charset="0"/>
              </a:endParaRPr>
            </a:p>
          </p:txBody>
        </p:sp>
        <p:sp>
          <p:nvSpPr>
            <p:cNvPr id="294992" name="Text Box 80"/>
            <p:cNvSpPr txBox="1">
              <a:spLocks noChangeArrowheads="1"/>
            </p:cNvSpPr>
            <p:nvPr/>
          </p:nvSpPr>
          <p:spPr bwMode="auto">
            <a:xfrm>
              <a:off x="1838" y="1632"/>
              <a:ext cx="322" cy="173"/>
            </a:xfrm>
            <a:prstGeom prst="rect">
              <a:avLst/>
            </a:prstGeom>
            <a:noFill/>
            <a:ln w="9525">
              <a:noFill/>
              <a:miter lim="800000"/>
              <a:headEnd/>
              <a:tailEnd/>
            </a:ln>
            <a:effectLst/>
          </p:spPr>
          <p:txBody>
            <a:bodyPr wrap="none">
              <a:spAutoFit/>
            </a:bodyPr>
            <a:lstStyle/>
            <a:p>
              <a:r>
                <a:rPr lang="en-US" sz="1200">
                  <a:latin typeface="Arial" charset="0"/>
                </a:rPr>
                <a:t>Mg</a:t>
              </a:r>
              <a:r>
                <a:rPr lang="en-US" sz="1200" baseline="30000">
                  <a:latin typeface="Arial" charset="0"/>
                </a:rPr>
                <a:t>2+</a:t>
              </a:r>
              <a:endParaRPr lang="en-US" sz="1200">
                <a:latin typeface="Arial" charset="0"/>
              </a:endParaRPr>
            </a:p>
          </p:txBody>
        </p:sp>
        <p:sp>
          <p:nvSpPr>
            <p:cNvPr id="294993" name="Oval 81"/>
            <p:cNvSpPr>
              <a:spLocks noChangeAspect="1" noChangeArrowheads="1"/>
            </p:cNvSpPr>
            <p:nvPr/>
          </p:nvSpPr>
          <p:spPr bwMode="auto">
            <a:xfrm>
              <a:off x="1872" y="3648"/>
              <a:ext cx="259" cy="259"/>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Ba</a:t>
              </a:r>
              <a:r>
                <a:rPr lang="en-US" sz="1200" baseline="30000">
                  <a:solidFill>
                    <a:schemeClr val="bg1"/>
                  </a:solidFill>
                  <a:latin typeface="Arial" charset="0"/>
                </a:rPr>
                <a:t>2+</a:t>
              </a:r>
              <a:endParaRPr lang="en-US" sz="1200">
                <a:solidFill>
                  <a:schemeClr val="bg1"/>
                </a:solidFill>
                <a:latin typeface="Arial" charset="0"/>
              </a:endParaRPr>
            </a:p>
          </p:txBody>
        </p:sp>
        <p:sp>
          <p:nvSpPr>
            <p:cNvPr id="294994" name="Oval 82"/>
            <p:cNvSpPr>
              <a:spLocks noChangeAspect="1" noChangeArrowheads="1"/>
            </p:cNvSpPr>
            <p:nvPr/>
          </p:nvSpPr>
          <p:spPr bwMode="auto">
            <a:xfrm>
              <a:off x="1872" y="3024"/>
              <a:ext cx="219" cy="219"/>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Sr</a:t>
              </a:r>
              <a:r>
                <a:rPr lang="en-US" sz="1200" baseline="30000">
                  <a:solidFill>
                    <a:schemeClr val="bg1"/>
                  </a:solidFill>
                  <a:latin typeface="Arial" charset="0"/>
                </a:rPr>
                <a:t>2+</a:t>
              </a:r>
              <a:endParaRPr lang="en-US" sz="1200">
                <a:solidFill>
                  <a:schemeClr val="bg1"/>
                </a:solidFill>
                <a:latin typeface="Arial" charset="0"/>
              </a:endParaRPr>
            </a:p>
          </p:txBody>
        </p:sp>
        <p:sp>
          <p:nvSpPr>
            <p:cNvPr id="294995" name="Oval 83"/>
            <p:cNvSpPr>
              <a:spLocks noChangeAspect="1" noChangeArrowheads="1"/>
            </p:cNvSpPr>
            <p:nvPr/>
          </p:nvSpPr>
          <p:spPr bwMode="auto">
            <a:xfrm>
              <a:off x="1872" y="2352"/>
              <a:ext cx="190" cy="19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Ca</a:t>
              </a:r>
              <a:r>
                <a:rPr lang="en-US" sz="1200" baseline="30000">
                  <a:solidFill>
                    <a:schemeClr val="bg1"/>
                  </a:solidFill>
                  <a:latin typeface="Arial" charset="0"/>
                </a:rPr>
                <a:t>2+</a:t>
              </a:r>
              <a:endParaRPr lang="en-US" sz="1200">
                <a:solidFill>
                  <a:schemeClr val="bg1"/>
                </a:solidFill>
                <a:latin typeface="Arial" charset="0"/>
              </a:endParaRPr>
            </a:p>
          </p:txBody>
        </p:sp>
        <p:sp>
          <p:nvSpPr>
            <p:cNvPr id="294996" name="Oval 84"/>
            <p:cNvSpPr>
              <a:spLocks noChangeAspect="1" noChangeArrowheads="1"/>
            </p:cNvSpPr>
            <p:nvPr/>
          </p:nvSpPr>
          <p:spPr bwMode="auto">
            <a:xfrm>
              <a:off x="1283" y="2304"/>
              <a:ext cx="253" cy="253"/>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K</a:t>
              </a:r>
              <a:r>
                <a:rPr lang="en-US" sz="1200" baseline="30000">
                  <a:solidFill>
                    <a:schemeClr val="bg1"/>
                  </a:solidFill>
                  <a:latin typeface="Arial" charset="0"/>
                </a:rPr>
                <a:t>1+</a:t>
              </a:r>
            </a:p>
          </p:txBody>
        </p:sp>
        <p:sp>
          <p:nvSpPr>
            <p:cNvPr id="294997" name="Oval 85"/>
            <p:cNvSpPr>
              <a:spLocks noChangeAspect="1" noChangeArrowheads="1"/>
            </p:cNvSpPr>
            <p:nvPr/>
          </p:nvSpPr>
          <p:spPr bwMode="auto">
            <a:xfrm>
              <a:off x="1248" y="2976"/>
              <a:ext cx="282" cy="28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Rb</a:t>
              </a:r>
              <a:r>
                <a:rPr lang="en-US" sz="1200" baseline="30000">
                  <a:solidFill>
                    <a:schemeClr val="bg1"/>
                  </a:solidFill>
                  <a:latin typeface="Arial" charset="0"/>
                </a:rPr>
                <a:t>1+</a:t>
              </a:r>
            </a:p>
          </p:txBody>
        </p:sp>
        <p:sp>
          <p:nvSpPr>
            <p:cNvPr id="294998" name="Oval 86"/>
            <p:cNvSpPr>
              <a:spLocks noChangeAspect="1" noChangeArrowheads="1"/>
            </p:cNvSpPr>
            <p:nvPr/>
          </p:nvSpPr>
          <p:spPr bwMode="auto">
            <a:xfrm>
              <a:off x="1248" y="3600"/>
              <a:ext cx="322" cy="322"/>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Cs</a:t>
              </a:r>
              <a:r>
                <a:rPr lang="en-US" sz="1200" baseline="30000">
                  <a:solidFill>
                    <a:schemeClr val="bg1"/>
                  </a:solidFill>
                  <a:latin typeface="Arial" charset="0"/>
                </a:rPr>
                <a:t>1+</a:t>
              </a:r>
              <a:endParaRPr lang="en-US" sz="1200">
                <a:solidFill>
                  <a:schemeClr val="bg1"/>
                </a:solidFill>
                <a:latin typeface="Arial" charset="0"/>
              </a:endParaRPr>
            </a:p>
          </p:txBody>
        </p:sp>
        <p:sp>
          <p:nvSpPr>
            <p:cNvPr id="294999" name="Oval 87"/>
            <p:cNvSpPr>
              <a:spLocks noChangeAspect="1" noChangeArrowheads="1"/>
            </p:cNvSpPr>
            <p:nvPr/>
          </p:nvSpPr>
          <p:spPr bwMode="auto">
            <a:xfrm>
              <a:off x="4368" y="1632"/>
              <a:ext cx="345" cy="34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Cl</a:t>
              </a:r>
              <a:r>
                <a:rPr lang="en-US" sz="1200" baseline="30000">
                  <a:solidFill>
                    <a:schemeClr val="bg1"/>
                  </a:solidFill>
                  <a:latin typeface="Arial" charset="0"/>
                </a:rPr>
                <a:t>1-</a:t>
              </a:r>
            </a:p>
          </p:txBody>
        </p:sp>
        <p:sp>
          <p:nvSpPr>
            <p:cNvPr id="295000" name="Oval 88"/>
            <p:cNvSpPr>
              <a:spLocks noChangeAspect="1" noChangeArrowheads="1"/>
            </p:cNvSpPr>
            <p:nvPr/>
          </p:nvSpPr>
          <p:spPr bwMode="auto">
            <a:xfrm>
              <a:off x="3600" y="1112"/>
              <a:ext cx="328" cy="328"/>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N</a:t>
              </a:r>
              <a:r>
                <a:rPr lang="en-US" sz="1200" baseline="30000">
                  <a:solidFill>
                    <a:schemeClr val="bg1"/>
                  </a:solidFill>
                  <a:latin typeface="Arial" charset="0"/>
                </a:rPr>
                <a:t>3-</a:t>
              </a:r>
            </a:p>
          </p:txBody>
        </p:sp>
        <p:sp>
          <p:nvSpPr>
            <p:cNvPr id="295001" name="Oval 89"/>
            <p:cNvSpPr>
              <a:spLocks noChangeAspect="1" noChangeArrowheads="1"/>
            </p:cNvSpPr>
            <p:nvPr/>
          </p:nvSpPr>
          <p:spPr bwMode="auto">
            <a:xfrm>
              <a:off x="4049" y="1152"/>
              <a:ext cx="271" cy="271"/>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O</a:t>
              </a:r>
              <a:r>
                <a:rPr lang="en-US" sz="1200" baseline="30000">
                  <a:solidFill>
                    <a:schemeClr val="bg1"/>
                  </a:solidFill>
                  <a:latin typeface="Arial" charset="0"/>
                </a:rPr>
                <a:t>2-</a:t>
              </a:r>
            </a:p>
          </p:txBody>
        </p:sp>
        <p:sp>
          <p:nvSpPr>
            <p:cNvPr id="295002" name="Oval 90"/>
            <p:cNvSpPr>
              <a:spLocks noChangeAspect="1" noChangeArrowheads="1"/>
            </p:cNvSpPr>
            <p:nvPr/>
          </p:nvSpPr>
          <p:spPr bwMode="auto">
            <a:xfrm>
              <a:off x="4397" y="1152"/>
              <a:ext cx="259" cy="259"/>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F</a:t>
              </a:r>
              <a:r>
                <a:rPr lang="en-US" sz="1200" baseline="30000">
                  <a:solidFill>
                    <a:schemeClr val="bg1"/>
                  </a:solidFill>
                  <a:latin typeface="Arial" charset="0"/>
                </a:rPr>
                <a:t>1-</a:t>
              </a:r>
              <a:endParaRPr lang="en-US" sz="1200">
                <a:solidFill>
                  <a:schemeClr val="bg1"/>
                </a:solidFill>
                <a:latin typeface="Arial" charset="0"/>
              </a:endParaRPr>
            </a:p>
          </p:txBody>
        </p:sp>
        <p:sp>
          <p:nvSpPr>
            <p:cNvPr id="295003" name="Oval 91"/>
            <p:cNvSpPr>
              <a:spLocks noChangeAspect="1" noChangeArrowheads="1"/>
            </p:cNvSpPr>
            <p:nvPr/>
          </p:nvSpPr>
          <p:spPr bwMode="auto">
            <a:xfrm>
              <a:off x="3984" y="1632"/>
              <a:ext cx="351" cy="351"/>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S</a:t>
              </a:r>
              <a:r>
                <a:rPr lang="en-US" sz="1200" baseline="30000">
                  <a:solidFill>
                    <a:schemeClr val="bg1"/>
                  </a:solidFill>
                  <a:latin typeface="Arial" charset="0"/>
                </a:rPr>
                <a:t>2-</a:t>
              </a:r>
            </a:p>
          </p:txBody>
        </p:sp>
        <p:sp>
          <p:nvSpPr>
            <p:cNvPr id="295004" name="Oval 92"/>
            <p:cNvSpPr>
              <a:spLocks noChangeAspect="1" noChangeArrowheads="1"/>
            </p:cNvSpPr>
            <p:nvPr/>
          </p:nvSpPr>
          <p:spPr bwMode="auto">
            <a:xfrm>
              <a:off x="2832" y="3752"/>
              <a:ext cx="184" cy="184"/>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endParaRPr lang="en-IE"/>
            </a:p>
          </p:txBody>
        </p:sp>
        <p:sp>
          <p:nvSpPr>
            <p:cNvPr id="295005" name="Oval 93"/>
            <p:cNvSpPr>
              <a:spLocks noChangeAspect="1" noChangeArrowheads="1"/>
            </p:cNvSpPr>
            <p:nvPr/>
          </p:nvSpPr>
          <p:spPr bwMode="auto">
            <a:xfrm>
              <a:off x="2878" y="1870"/>
              <a:ext cx="98" cy="98"/>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endParaRPr lang="en-IE"/>
            </a:p>
          </p:txBody>
        </p:sp>
        <p:sp>
          <p:nvSpPr>
            <p:cNvPr id="295006" name="Oval 94"/>
            <p:cNvSpPr>
              <a:spLocks noChangeAspect="1" noChangeArrowheads="1"/>
            </p:cNvSpPr>
            <p:nvPr/>
          </p:nvSpPr>
          <p:spPr bwMode="auto">
            <a:xfrm>
              <a:off x="2903" y="2448"/>
              <a:ext cx="121" cy="121"/>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endParaRPr lang="en-IE"/>
            </a:p>
          </p:txBody>
        </p:sp>
        <p:sp>
          <p:nvSpPr>
            <p:cNvPr id="295007" name="Oval 95"/>
            <p:cNvSpPr>
              <a:spLocks noChangeAspect="1" noChangeArrowheads="1"/>
            </p:cNvSpPr>
            <p:nvPr/>
          </p:nvSpPr>
          <p:spPr bwMode="auto">
            <a:xfrm>
              <a:off x="3984" y="2208"/>
              <a:ext cx="380" cy="380"/>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Se</a:t>
              </a:r>
              <a:r>
                <a:rPr lang="en-US" sz="1200" baseline="30000">
                  <a:solidFill>
                    <a:schemeClr val="bg1"/>
                  </a:solidFill>
                  <a:latin typeface="Arial" charset="0"/>
                </a:rPr>
                <a:t>2-</a:t>
              </a:r>
            </a:p>
          </p:txBody>
        </p:sp>
        <p:sp>
          <p:nvSpPr>
            <p:cNvPr id="295008" name="Oval 96"/>
            <p:cNvSpPr>
              <a:spLocks noChangeAspect="1" noChangeArrowheads="1"/>
            </p:cNvSpPr>
            <p:nvPr/>
          </p:nvSpPr>
          <p:spPr bwMode="auto">
            <a:xfrm>
              <a:off x="4395" y="2208"/>
              <a:ext cx="357" cy="357"/>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Br</a:t>
              </a:r>
              <a:r>
                <a:rPr lang="en-US" sz="1200" baseline="30000">
                  <a:solidFill>
                    <a:schemeClr val="bg1"/>
                  </a:solidFill>
                  <a:latin typeface="Arial" charset="0"/>
                </a:rPr>
                <a:t>1-</a:t>
              </a:r>
            </a:p>
          </p:txBody>
        </p:sp>
        <p:sp>
          <p:nvSpPr>
            <p:cNvPr id="295009" name="Oval 97"/>
            <p:cNvSpPr>
              <a:spLocks noChangeAspect="1" noChangeArrowheads="1"/>
            </p:cNvSpPr>
            <p:nvPr/>
          </p:nvSpPr>
          <p:spPr bwMode="auto">
            <a:xfrm>
              <a:off x="2869" y="3061"/>
              <a:ext cx="155" cy="15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endParaRPr lang="en-IE"/>
            </a:p>
          </p:txBody>
        </p:sp>
        <p:sp>
          <p:nvSpPr>
            <p:cNvPr id="295010" name="Oval 98"/>
            <p:cNvSpPr>
              <a:spLocks noChangeAspect="1" noChangeArrowheads="1"/>
            </p:cNvSpPr>
            <p:nvPr/>
          </p:nvSpPr>
          <p:spPr bwMode="auto">
            <a:xfrm>
              <a:off x="3936" y="2832"/>
              <a:ext cx="426" cy="426"/>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Te</a:t>
              </a:r>
              <a:r>
                <a:rPr lang="en-US" sz="1200" baseline="30000">
                  <a:solidFill>
                    <a:schemeClr val="bg1"/>
                  </a:solidFill>
                  <a:latin typeface="Arial" charset="0"/>
                </a:rPr>
                <a:t>2-</a:t>
              </a:r>
            </a:p>
          </p:txBody>
        </p:sp>
        <p:sp>
          <p:nvSpPr>
            <p:cNvPr id="295011" name="Oval 99"/>
            <p:cNvSpPr>
              <a:spLocks noChangeAspect="1" noChangeArrowheads="1"/>
            </p:cNvSpPr>
            <p:nvPr/>
          </p:nvSpPr>
          <p:spPr bwMode="auto">
            <a:xfrm>
              <a:off x="4385" y="2832"/>
              <a:ext cx="415" cy="415"/>
            </a:xfrm>
            <a:prstGeom prst="ellipse">
              <a:avLst/>
            </a:prstGeom>
            <a:gradFill rotWithShape="1">
              <a:gsLst>
                <a:gs pos="0">
                  <a:srgbClr val="3366FF"/>
                </a:gs>
                <a:gs pos="100000">
                  <a:srgbClr val="0000FF"/>
                </a:gs>
              </a:gsLst>
              <a:lin ang="2700000" scaled="1"/>
            </a:gradFill>
            <a:ln w="9525">
              <a:noFill/>
              <a:round/>
              <a:headEnd/>
              <a:tailEnd/>
            </a:ln>
            <a:effectLst/>
          </p:spPr>
          <p:txBody>
            <a:bodyPr wrap="none" anchor="ctr"/>
            <a:lstStyle/>
            <a:p>
              <a:pPr algn="ctr"/>
              <a:r>
                <a:rPr lang="en-US" sz="1200">
                  <a:solidFill>
                    <a:schemeClr val="bg1"/>
                  </a:solidFill>
                  <a:latin typeface="Arial" charset="0"/>
                </a:rPr>
                <a:t>I</a:t>
              </a:r>
              <a:r>
                <a:rPr lang="en-US" sz="1200" baseline="30000">
                  <a:solidFill>
                    <a:schemeClr val="bg1"/>
                  </a:solidFill>
                  <a:latin typeface="Arial" charset="0"/>
                </a:rPr>
                <a:t>1-</a:t>
              </a:r>
            </a:p>
          </p:txBody>
        </p:sp>
        <p:sp>
          <p:nvSpPr>
            <p:cNvPr id="295012" name="Text Box 100"/>
            <p:cNvSpPr txBox="1">
              <a:spLocks noChangeArrowheads="1"/>
            </p:cNvSpPr>
            <p:nvPr/>
          </p:nvSpPr>
          <p:spPr bwMode="auto">
            <a:xfrm>
              <a:off x="2832" y="1651"/>
              <a:ext cx="274" cy="173"/>
            </a:xfrm>
            <a:prstGeom prst="rect">
              <a:avLst/>
            </a:prstGeom>
            <a:noFill/>
            <a:ln w="9525">
              <a:noFill/>
              <a:miter lim="800000"/>
              <a:headEnd/>
              <a:tailEnd/>
            </a:ln>
            <a:effectLst/>
          </p:spPr>
          <p:txBody>
            <a:bodyPr wrap="none">
              <a:spAutoFit/>
            </a:bodyPr>
            <a:lstStyle/>
            <a:p>
              <a:r>
                <a:rPr lang="en-US" sz="1200">
                  <a:latin typeface="Arial" charset="0"/>
                </a:rPr>
                <a:t>Al</a:t>
              </a:r>
              <a:r>
                <a:rPr lang="en-US" sz="1200" baseline="30000">
                  <a:latin typeface="Arial" charset="0"/>
                </a:rPr>
                <a:t>3+</a:t>
              </a:r>
              <a:endParaRPr lang="en-US" sz="1200">
                <a:latin typeface="Arial" charset="0"/>
              </a:endParaRPr>
            </a:p>
          </p:txBody>
        </p:sp>
        <p:sp>
          <p:nvSpPr>
            <p:cNvPr id="295013" name="Text Box 101"/>
            <p:cNvSpPr txBox="1">
              <a:spLocks noChangeArrowheads="1"/>
            </p:cNvSpPr>
            <p:nvPr/>
          </p:nvSpPr>
          <p:spPr bwMode="auto">
            <a:xfrm>
              <a:off x="2832" y="2275"/>
              <a:ext cx="317" cy="173"/>
            </a:xfrm>
            <a:prstGeom prst="rect">
              <a:avLst/>
            </a:prstGeom>
            <a:noFill/>
            <a:ln w="9525">
              <a:noFill/>
              <a:miter lim="800000"/>
              <a:headEnd/>
              <a:tailEnd/>
            </a:ln>
            <a:effectLst/>
          </p:spPr>
          <p:txBody>
            <a:bodyPr wrap="none">
              <a:spAutoFit/>
            </a:bodyPr>
            <a:lstStyle/>
            <a:p>
              <a:r>
                <a:rPr lang="en-US" sz="1200">
                  <a:latin typeface="Arial" charset="0"/>
                </a:rPr>
                <a:t>Ga</a:t>
              </a:r>
              <a:r>
                <a:rPr lang="en-US" sz="1200" baseline="30000">
                  <a:latin typeface="Arial" charset="0"/>
                </a:rPr>
                <a:t>3+</a:t>
              </a:r>
              <a:endParaRPr lang="en-US" sz="1200">
                <a:latin typeface="Arial" charset="0"/>
              </a:endParaRPr>
            </a:p>
          </p:txBody>
        </p:sp>
        <p:sp>
          <p:nvSpPr>
            <p:cNvPr id="295014" name="Text Box 102"/>
            <p:cNvSpPr txBox="1">
              <a:spLocks noChangeArrowheads="1"/>
            </p:cNvSpPr>
            <p:nvPr/>
          </p:nvSpPr>
          <p:spPr bwMode="auto">
            <a:xfrm>
              <a:off x="2832" y="2880"/>
              <a:ext cx="269" cy="173"/>
            </a:xfrm>
            <a:prstGeom prst="rect">
              <a:avLst/>
            </a:prstGeom>
            <a:noFill/>
            <a:ln w="9525">
              <a:noFill/>
              <a:miter lim="800000"/>
              <a:headEnd/>
              <a:tailEnd/>
            </a:ln>
            <a:effectLst/>
          </p:spPr>
          <p:txBody>
            <a:bodyPr wrap="none">
              <a:spAutoFit/>
            </a:bodyPr>
            <a:lstStyle/>
            <a:p>
              <a:r>
                <a:rPr lang="en-US" sz="1200">
                  <a:latin typeface="Arial" charset="0"/>
                </a:rPr>
                <a:t>In</a:t>
              </a:r>
              <a:r>
                <a:rPr lang="en-US" sz="1200" baseline="30000">
                  <a:latin typeface="Arial" charset="0"/>
                </a:rPr>
                <a:t>3+</a:t>
              </a:r>
              <a:endParaRPr lang="en-US" sz="1200">
                <a:latin typeface="Arial" charset="0"/>
              </a:endParaRPr>
            </a:p>
          </p:txBody>
        </p:sp>
        <p:sp>
          <p:nvSpPr>
            <p:cNvPr id="295015" name="Text Box 103"/>
            <p:cNvSpPr txBox="1">
              <a:spLocks noChangeArrowheads="1"/>
            </p:cNvSpPr>
            <p:nvPr/>
          </p:nvSpPr>
          <p:spPr bwMode="auto">
            <a:xfrm>
              <a:off x="2784" y="3571"/>
              <a:ext cx="269" cy="173"/>
            </a:xfrm>
            <a:prstGeom prst="rect">
              <a:avLst/>
            </a:prstGeom>
            <a:noFill/>
            <a:ln w="9525">
              <a:noFill/>
              <a:miter lim="800000"/>
              <a:headEnd/>
              <a:tailEnd/>
            </a:ln>
            <a:effectLst/>
          </p:spPr>
          <p:txBody>
            <a:bodyPr wrap="none">
              <a:spAutoFit/>
            </a:bodyPr>
            <a:lstStyle/>
            <a:p>
              <a:r>
                <a:rPr lang="en-US" sz="1200">
                  <a:latin typeface="Arial" charset="0"/>
                </a:rPr>
                <a:t>Tl</a:t>
              </a:r>
              <a:r>
                <a:rPr lang="en-US" sz="1200" baseline="30000">
                  <a:latin typeface="Arial" charset="0"/>
                </a:rPr>
                <a:t>3+</a:t>
              </a:r>
              <a:endParaRPr lang="en-US" sz="1200">
                <a:latin typeface="Arial" charset="0"/>
              </a:endParaRPr>
            </a:p>
          </p:txBody>
        </p:sp>
      </p:grpSp>
      <p:sp>
        <p:nvSpPr>
          <p:cNvPr id="295016" name="Rectangle 104"/>
          <p:cNvSpPr>
            <a:spLocks noChangeArrowheads="1"/>
          </p:cNvSpPr>
          <p:nvPr/>
        </p:nvSpPr>
        <p:spPr bwMode="auto">
          <a:xfrm>
            <a:off x="838200" y="381000"/>
            <a:ext cx="7772400" cy="1143000"/>
          </a:xfrm>
          <a:prstGeom prst="rect">
            <a:avLst/>
          </a:prstGeom>
          <a:solidFill>
            <a:schemeClr val="bg1"/>
          </a:solidFill>
          <a:ln w="9525">
            <a:noFill/>
            <a:miter lim="800000"/>
            <a:headEnd/>
            <a:tailEnd/>
          </a:ln>
          <a:effectLst/>
        </p:spPr>
        <p:txBody>
          <a:bodyPr anchor="ctr"/>
          <a:lstStyle/>
          <a:p>
            <a:pPr algn="ctr"/>
            <a:r>
              <a:rPr lang="en-US" sz="4000">
                <a:solidFill>
                  <a:schemeClr val="tx2"/>
                </a:solidFill>
                <a:latin typeface="Arial" charset="0"/>
              </a:rPr>
              <a:t>Ionic Radii</a:t>
            </a:r>
          </a:p>
        </p:txBody>
      </p:sp>
      <p:sp>
        <p:nvSpPr>
          <p:cNvPr id="295017" name="AutoShape 105">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967"/>
                                        </p:tgtEl>
                                        <p:attrNameLst>
                                          <p:attrName>style.visibility</p:attrName>
                                        </p:attrNameLst>
                                      </p:cBhvr>
                                      <p:to>
                                        <p:strVal val="visible"/>
                                      </p:to>
                                    </p:set>
                                    <p:animEffect transition="in" filter="fade">
                                      <p:cBhvr>
                                        <p:cTn id="7" dur="3000"/>
                                        <p:tgtEl>
                                          <p:spTgt spid="29496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5016"/>
                                        </p:tgtEl>
                                        <p:attrNameLst>
                                          <p:attrName>style.visibility</p:attrName>
                                        </p:attrNameLst>
                                      </p:cBhvr>
                                      <p:to>
                                        <p:strVal val="visible"/>
                                      </p:to>
                                    </p:set>
                                    <p:animEffect transition="in" filter="dissolve">
                                      <p:cBhvr>
                                        <p:cTn id="10" dur="1000"/>
                                        <p:tgtEl>
                                          <p:spTgt spid="29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0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ChangeArrowheads="1"/>
          </p:cNvSpPr>
          <p:nvPr/>
        </p:nvSpPr>
        <p:spPr bwMode="auto">
          <a:xfrm>
            <a:off x="1295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07" name="Rectangle 3"/>
          <p:cNvSpPr>
            <a:spLocks noChangeArrowheads="1"/>
          </p:cNvSpPr>
          <p:nvPr/>
        </p:nvSpPr>
        <p:spPr bwMode="auto">
          <a:xfrm>
            <a:off x="7772400" y="1447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03108" name="Rectangle 4"/>
          <p:cNvSpPr>
            <a:spLocks noChangeArrowheads="1"/>
          </p:cNvSpPr>
          <p:nvPr/>
        </p:nvSpPr>
        <p:spPr bwMode="auto">
          <a:xfrm>
            <a:off x="6248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09" name="Rectangle 5"/>
          <p:cNvSpPr>
            <a:spLocks noChangeArrowheads="1"/>
          </p:cNvSpPr>
          <p:nvPr/>
        </p:nvSpPr>
        <p:spPr bwMode="auto">
          <a:xfrm>
            <a:off x="6629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10" name="Rectangle 6"/>
          <p:cNvSpPr>
            <a:spLocks noChangeArrowheads="1"/>
          </p:cNvSpPr>
          <p:nvPr/>
        </p:nvSpPr>
        <p:spPr bwMode="auto">
          <a:xfrm>
            <a:off x="7010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11" name="Rectangle 7"/>
          <p:cNvSpPr>
            <a:spLocks noChangeArrowheads="1"/>
          </p:cNvSpPr>
          <p:nvPr/>
        </p:nvSpPr>
        <p:spPr bwMode="auto">
          <a:xfrm>
            <a:off x="7391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12" name="Rectangle 8"/>
          <p:cNvSpPr>
            <a:spLocks noChangeArrowheads="1"/>
          </p:cNvSpPr>
          <p:nvPr/>
        </p:nvSpPr>
        <p:spPr bwMode="auto">
          <a:xfrm>
            <a:off x="7772400" y="19812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03113" name="Rectangle 9"/>
          <p:cNvSpPr>
            <a:spLocks noChangeArrowheads="1"/>
          </p:cNvSpPr>
          <p:nvPr/>
        </p:nvSpPr>
        <p:spPr bwMode="auto">
          <a:xfrm>
            <a:off x="1295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14" name="Rectangle 10"/>
          <p:cNvSpPr>
            <a:spLocks noChangeArrowheads="1"/>
          </p:cNvSpPr>
          <p:nvPr/>
        </p:nvSpPr>
        <p:spPr bwMode="auto">
          <a:xfrm>
            <a:off x="5867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15" name="Rectangle 11"/>
          <p:cNvSpPr>
            <a:spLocks noChangeArrowheads="1"/>
          </p:cNvSpPr>
          <p:nvPr/>
        </p:nvSpPr>
        <p:spPr bwMode="auto">
          <a:xfrm>
            <a:off x="1676400" y="1981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16" name="Rectangle 12"/>
          <p:cNvSpPr>
            <a:spLocks noChangeArrowheads="1"/>
          </p:cNvSpPr>
          <p:nvPr/>
        </p:nvSpPr>
        <p:spPr bwMode="auto">
          <a:xfrm>
            <a:off x="1295400" y="1447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17" name="Rectangle 13"/>
          <p:cNvSpPr>
            <a:spLocks noChangeArrowheads="1"/>
          </p:cNvSpPr>
          <p:nvPr/>
        </p:nvSpPr>
        <p:spPr bwMode="auto">
          <a:xfrm>
            <a:off x="5867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18" name="Rectangle 14"/>
          <p:cNvSpPr>
            <a:spLocks noChangeArrowheads="1"/>
          </p:cNvSpPr>
          <p:nvPr/>
        </p:nvSpPr>
        <p:spPr bwMode="auto">
          <a:xfrm>
            <a:off x="6248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19" name="Rectangle 15"/>
          <p:cNvSpPr>
            <a:spLocks noChangeArrowheads="1"/>
          </p:cNvSpPr>
          <p:nvPr/>
        </p:nvSpPr>
        <p:spPr bwMode="auto">
          <a:xfrm>
            <a:off x="6629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20" name="Rectangle 16"/>
          <p:cNvSpPr>
            <a:spLocks noChangeArrowheads="1"/>
          </p:cNvSpPr>
          <p:nvPr/>
        </p:nvSpPr>
        <p:spPr bwMode="auto">
          <a:xfrm>
            <a:off x="7010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21" name="Rectangle 17"/>
          <p:cNvSpPr>
            <a:spLocks noChangeArrowheads="1"/>
          </p:cNvSpPr>
          <p:nvPr/>
        </p:nvSpPr>
        <p:spPr bwMode="auto">
          <a:xfrm>
            <a:off x="7391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22" name="Rectangle 18"/>
          <p:cNvSpPr>
            <a:spLocks noChangeArrowheads="1"/>
          </p:cNvSpPr>
          <p:nvPr/>
        </p:nvSpPr>
        <p:spPr bwMode="auto">
          <a:xfrm>
            <a:off x="7772400" y="25146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03123" name="Rectangle 19"/>
          <p:cNvSpPr>
            <a:spLocks noChangeArrowheads="1"/>
          </p:cNvSpPr>
          <p:nvPr/>
        </p:nvSpPr>
        <p:spPr bwMode="auto">
          <a:xfrm>
            <a:off x="1295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24" name="Rectangle 20"/>
          <p:cNvSpPr>
            <a:spLocks noChangeArrowheads="1"/>
          </p:cNvSpPr>
          <p:nvPr/>
        </p:nvSpPr>
        <p:spPr bwMode="auto">
          <a:xfrm>
            <a:off x="167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25" name="Rectangle 21"/>
          <p:cNvSpPr>
            <a:spLocks noChangeArrowheads="1"/>
          </p:cNvSpPr>
          <p:nvPr/>
        </p:nvSpPr>
        <p:spPr bwMode="auto">
          <a:xfrm>
            <a:off x="205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26" name="Rectangle 22"/>
          <p:cNvSpPr>
            <a:spLocks noChangeArrowheads="1"/>
          </p:cNvSpPr>
          <p:nvPr/>
        </p:nvSpPr>
        <p:spPr bwMode="auto">
          <a:xfrm>
            <a:off x="243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27" name="Rectangle 23"/>
          <p:cNvSpPr>
            <a:spLocks noChangeArrowheads="1"/>
          </p:cNvSpPr>
          <p:nvPr/>
        </p:nvSpPr>
        <p:spPr bwMode="auto">
          <a:xfrm>
            <a:off x="281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28" name="Rectangle 24"/>
          <p:cNvSpPr>
            <a:spLocks noChangeArrowheads="1"/>
          </p:cNvSpPr>
          <p:nvPr/>
        </p:nvSpPr>
        <p:spPr bwMode="auto">
          <a:xfrm>
            <a:off x="320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29" name="Rectangle 25"/>
          <p:cNvSpPr>
            <a:spLocks noChangeArrowheads="1"/>
          </p:cNvSpPr>
          <p:nvPr/>
        </p:nvSpPr>
        <p:spPr bwMode="auto">
          <a:xfrm>
            <a:off x="358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30" name="Rectangle 26"/>
          <p:cNvSpPr>
            <a:spLocks noChangeArrowheads="1"/>
          </p:cNvSpPr>
          <p:nvPr/>
        </p:nvSpPr>
        <p:spPr bwMode="auto">
          <a:xfrm>
            <a:off x="3962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31" name="Rectangle 27"/>
          <p:cNvSpPr>
            <a:spLocks noChangeArrowheads="1"/>
          </p:cNvSpPr>
          <p:nvPr/>
        </p:nvSpPr>
        <p:spPr bwMode="auto">
          <a:xfrm>
            <a:off x="4343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32" name="Rectangle 28"/>
          <p:cNvSpPr>
            <a:spLocks noChangeArrowheads="1"/>
          </p:cNvSpPr>
          <p:nvPr/>
        </p:nvSpPr>
        <p:spPr bwMode="auto">
          <a:xfrm>
            <a:off x="4724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33" name="Rectangle 29"/>
          <p:cNvSpPr>
            <a:spLocks noChangeArrowheads="1"/>
          </p:cNvSpPr>
          <p:nvPr/>
        </p:nvSpPr>
        <p:spPr bwMode="auto">
          <a:xfrm>
            <a:off x="5105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34" name="Rectangle 30"/>
          <p:cNvSpPr>
            <a:spLocks noChangeArrowheads="1"/>
          </p:cNvSpPr>
          <p:nvPr/>
        </p:nvSpPr>
        <p:spPr bwMode="auto">
          <a:xfrm>
            <a:off x="5486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35" name="Rectangle 31"/>
          <p:cNvSpPr>
            <a:spLocks noChangeArrowheads="1"/>
          </p:cNvSpPr>
          <p:nvPr/>
        </p:nvSpPr>
        <p:spPr bwMode="auto">
          <a:xfrm>
            <a:off x="5867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36" name="Rectangle 32"/>
          <p:cNvSpPr>
            <a:spLocks noChangeArrowheads="1"/>
          </p:cNvSpPr>
          <p:nvPr/>
        </p:nvSpPr>
        <p:spPr bwMode="auto">
          <a:xfrm>
            <a:off x="6248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37" name="Rectangle 33"/>
          <p:cNvSpPr>
            <a:spLocks noChangeArrowheads="1"/>
          </p:cNvSpPr>
          <p:nvPr/>
        </p:nvSpPr>
        <p:spPr bwMode="auto">
          <a:xfrm>
            <a:off x="6629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38" name="Rectangle 34"/>
          <p:cNvSpPr>
            <a:spLocks noChangeArrowheads="1"/>
          </p:cNvSpPr>
          <p:nvPr/>
        </p:nvSpPr>
        <p:spPr bwMode="auto">
          <a:xfrm>
            <a:off x="7010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39" name="Rectangle 35"/>
          <p:cNvSpPr>
            <a:spLocks noChangeArrowheads="1"/>
          </p:cNvSpPr>
          <p:nvPr/>
        </p:nvSpPr>
        <p:spPr bwMode="auto">
          <a:xfrm>
            <a:off x="7391400" y="30480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40" name="Rectangle 36"/>
          <p:cNvSpPr>
            <a:spLocks noChangeArrowheads="1"/>
          </p:cNvSpPr>
          <p:nvPr/>
        </p:nvSpPr>
        <p:spPr bwMode="auto">
          <a:xfrm>
            <a:off x="7772400" y="30480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03141" name="Rectangle 37"/>
          <p:cNvSpPr>
            <a:spLocks noChangeArrowheads="1"/>
          </p:cNvSpPr>
          <p:nvPr/>
        </p:nvSpPr>
        <p:spPr bwMode="auto">
          <a:xfrm>
            <a:off x="1295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42" name="Rectangle 38"/>
          <p:cNvSpPr>
            <a:spLocks noChangeArrowheads="1"/>
          </p:cNvSpPr>
          <p:nvPr/>
        </p:nvSpPr>
        <p:spPr bwMode="auto">
          <a:xfrm>
            <a:off x="1676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43" name="Rectangle 39"/>
          <p:cNvSpPr>
            <a:spLocks noChangeArrowheads="1"/>
          </p:cNvSpPr>
          <p:nvPr/>
        </p:nvSpPr>
        <p:spPr bwMode="auto">
          <a:xfrm>
            <a:off x="205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44" name="Rectangle 40"/>
          <p:cNvSpPr>
            <a:spLocks noChangeArrowheads="1"/>
          </p:cNvSpPr>
          <p:nvPr/>
        </p:nvSpPr>
        <p:spPr bwMode="auto">
          <a:xfrm>
            <a:off x="243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45" name="Rectangle 41"/>
          <p:cNvSpPr>
            <a:spLocks noChangeArrowheads="1"/>
          </p:cNvSpPr>
          <p:nvPr/>
        </p:nvSpPr>
        <p:spPr bwMode="auto">
          <a:xfrm>
            <a:off x="2819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46" name="Rectangle 42"/>
          <p:cNvSpPr>
            <a:spLocks noChangeArrowheads="1"/>
          </p:cNvSpPr>
          <p:nvPr/>
        </p:nvSpPr>
        <p:spPr bwMode="auto">
          <a:xfrm>
            <a:off x="3200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47" name="Rectangle 43"/>
          <p:cNvSpPr>
            <a:spLocks noChangeArrowheads="1"/>
          </p:cNvSpPr>
          <p:nvPr/>
        </p:nvSpPr>
        <p:spPr bwMode="auto">
          <a:xfrm>
            <a:off x="3581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48" name="Rectangle 44"/>
          <p:cNvSpPr>
            <a:spLocks noChangeArrowheads="1"/>
          </p:cNvSpPr>
          <p:nvPr/>
        </p:nvSpPr>
        <p:spPr bwMode="auto">
          <a:xfrm>
            <a:off x="3962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49" name="Rectangle 45"/>
          <p:cNvSpPr>
            <a:spLocks noChangeArrowheads="1"/>
          </p:cNvSpPr>
          <p:nvPr/>
        </p:nvSpPr>
        <p:spPr bwMode="auto">
          <a:xfrm>
            <a:off x="4343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50" name="Rectangle 46"/>
          <p:cNvSpPr>
            <a:spLocks noChangeArrowheads="1"/>
          </p:cNvSpPr>
          <p:nvPr/>
        </p:nvSpPr>
        <p:spPr bwMode="auto">
          <a:xfrm>
            <a:off x="4724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51" name="Rectangle 47"/>
          <p:cNvSpPr>
            <a:spLocks noChangeArrowheads="1"/>
          </p:cNvSpPr>
          <p:nvPr/>
        </p:nvSpPr>
        <p:spPr bwMode="auto">
          <a:xfrm>
            <a:off x="5105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52" name="Rectangle 48"/>
          <p:cNvSpPr>
            <a:spLocks noChangeArrowheads="1"/>
          </p:cNvSpPr>
          <p:nvPr/>
        </p:nvSpPr>
        <p:spPr bwMode="auto">
          <a:xfrm>
            <a:off x="5486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53" name="Rectangle 49"/>
          <p:cNvSpPr>
            <a:spLocks noChangeArrowheads="1"/>
          </p:cNvSpPr>
          <p:nvPr/>
        </p:nvSpPr>
        <p:spPr bwMode="auto">
          <a:xfrm>
            <a:off x="5867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54" name="Rectangle 50"/>
          <p:cNvSpPr>
            <a:spLocks noChangeArrowheads="1"/>
          </p:cNvSpPr>
          <p:nvPr/>
        </p:nvSpPr>
        <p:spPr bwMode="auto">
          <a:xfrm>
            <a:off x="6248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55" name="Rectangle 51"/>
          <p:cNvSpPr>
            <a:spLocks noChangeArrowheads="1"/>
          </p:cNvSpPr>
          <p:nvPr/>
        </p:nvSpPr>
        <p:spPr bwMode="auto">
          <a:xfrm>
            <a:off x="6629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56" name="Rectangle 52"/>
          <p:cNvSpPr>
            <a:spLocks noChangeArrowheads="1"/>
          </p:cNvSpPr>
          <p:nvPr/>
        </p:nvSpPr>
        <p:spPr bwMode="auto">
          <a:xfrm>
            <a:off x="7010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57" name="Rectangle 53"/>
          <p:cNvSpPr>
            <a:spLocks noChangeArrowheads="1"/>
          </p:cNvSpPr>
          <p:nvPr/>
        </p:nvSpPr>
        <p:spPr bwMode="auto">
          <a:xfrm>
            <a:off x="7391400" y="35814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58" name="Rectangle 54"/>
          <p:cNvSpPr>
            <a:spLocks noChangeArrowheads="1"/>
          </p:cNvSpPr>
          <p:nvPr/>
        </p:nvSpPr>
        <p:spPr bwMode="auto">
          <a:xfrm>
            <a:off x="7772400" y="35814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03159" name="Rectangle 55"/>
          <p:cNvSpPr>
            <a:spLocks noChangeArrowheads="1"/>
          </p:cNvSpPr>
          <p:nvPr/>
        </p:nvSpPr>
        <p:spPr bwMode="auto">
          <a:xfrm>
            <a:off x="1295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60" name="Rectangle 56"/>
          <p:cNvSpPr>
            <a:spLocks noChangeArrowheads="1"/>
          </p:cNvSpPr>
          <p:nvPr/>
        </p:nvSpPr>
        <p:spPr bwMode="auto">
          <a:xfrm>
            <a:off x="1676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61" name="Rectangle 57"/>
          <p:cNvSpPr>
            <a:spLocks noChangeArrowheads="1"/>
          </p:cNvSpPr>
          <p:nvPr/>
        </p:nvSpPr>
        <p:spPr bwMode="auto">
          <a:xfrm>
            <a:off x="2438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62" name="Rectangle 58"/>
          <p:cNvSpPr>
            <a:spLocks noChangeArrowheads="1"/>
          </p:cNvSpPr>
          <p:nvPr/>
        </p:nvSpPr>
        <p:spPr bwMode="auto">
          <a:xfrm>
            <a:off x="2819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63" name="Rectangle 59"/>
          <p:cNvSpPr>
            <a:spLocks noChangeArrowheads="1"/>
          </p:cNvSpPr>
          <p:nvPr/>
        </p:nvSpPr>
        <p:spPr bwMode="auto">
          <a:xfrm>
            <a:off x="3200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64" name="Rectangle 60"/>
          <p:cNvSpPr>
            <a:spLocks noChangeArrowheads="1"/>
          </p:cNvSpPr>
          <p:nvPr/>
        </p:nvSpPr>
        <p:spPr bwMode="auto">
          <a:xfrm>
            <a:off x="3581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65" name="Rectangle 61"/>
          <p:cNvSpPr>
            <a:spLocks noChangeArrowheads="1"/>
          </p:cNvSpPr>
          <p:nvPr/>
        </p:nvSpPr>
        <p:spPr bwMode="auto">
          <a:xfrm>
            <a:off x="3962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66" name="Rectangle 62"/>
          <p:cNvSpPr>
            <a:spLocks noChangeArrowheads="1"/>
          </p:cNvSpPr>
          <p:nvPr/>
        </p:nvSpPr>
        <p:spPr bwMode="auto">
          <a:xfrm>
            <a:off x="4343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67" name="Rectangle 63"/>
          <p:cNvSpPr>
            <a:spLocks noChangeArrowheads="1"/>
          </p:cNvSpPr>
          <p:nvPr/>
        </p:nvSpPr>
        <p:spPr bwMode="auto">
          <a:xfrm>
            <a:off x="4724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68" name="Rectangle 64"/>
          <p:cNvSpPr>
            <a:spLocks noChangeArrowheads="1"/>
          </p:cNvSpPr>
          <p:nvPr/>
        </p:nvSpPr>
        <p:spPr bwMode="auto">
          <a:xfrm>
            <a:off x="5105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69" name="Rectangle 65"/>
          <p:cNvSpPr>
            <a:spLocks noChangeArrowheads="1"/>
          </p:cNvSpPr>
          <p:nvPr/>
        </p:nvSpPr>
        <p:spPr bwMode="auto">
          <a:xfrm>
            <a:off x="5486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70" name="Rectangle 66"/>
          <p:cNvSpPr>
            <a:spLocks noChangeArrowheads="1"/>
          </p:cNvSpPr>
          <p:nvPr/>
        </p:nvSpPr>
        <p:spPr bwMode="auto">
          <a:xfrm>
            <a:off x="5867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71" name="Rectangle 67"/>
          <p:cNvSpPr>
            <a:spLocks noChangeArrowheads="1"/>
          </p:cNvSpPr>
          <p:nvPr/>
        </p:nvSpPr>
        <p:spPr bwMode="auto">
          <a:xfrm>
            <a:off x="6248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72" name="Rectangle 68"/>
          <p:cNvSpPr>
            <a:spLocks noChangeArrowheads="1"/>
          </p:cNvSpPr>
          <p:nvPr/>
        </p:nvSpPr>
        <p:spPr bwMode="auto">
          <a:xfrm>
            <a:off x="6629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73" name="Rectangle 69"/>
          <p:cNvSpPr>
            <a:spLocks noChangeArrowheads="1"/>
          </p:cNvSpPr>
          <p:nvPr/>
        </p:nvSpPr>
        <p:spPr bwMode="auto">
          <a:xfrm>
            <a:off x="7010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74" name="Rectangle 70"/>
          <p:cNvSpPr>
            <a:spLocks noChangeArrowheads="1"/>
          </p:cNvSpPr>
          <p:nvPr/>
        </p:nvSpPr>
        <p:spPr bwMode="auto">
          <a:xfrm>
            <a:off x="7391400" y="41148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75" name="Rectangle 71"/>
          <p:cNvSpPr>
            <a:spLocks noChangeArrowheads="1"/>
          </p:cNvSpPr>
          <p:nvPr/>
        </p:nvSpPr>
        <p:spPr bwMode="auto">
          <a:xfrm>
            <a:off x="7772400" y="4114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03176" name="Rectangle 72"/>
          <p:cNvSpPr>
            <a:spLocks noChangeArrowheads="1"/>
          </p:cNvSpPr>
          <p:nvPr/>
        </p:nvSpPr>
        <p:spPr bwMode="auto">
          <a:xfrm>
            <a:off x="1676400" y="25146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77" name="Text Box 73"/>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303178" name="Text Box 74"/>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303179" name="Text Box 75"/>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303180" name="Text Box 76"/>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303181" name="Text Box 77"/>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303182" name="Text Box 78"/>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303183" name="Text Box 79"/>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303184" name="Text Box 80"/>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303185" name="Text Box 81"/>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303186" name="Text Box 82"/>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303187" name="Text Box 83"/>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303188" name="Text Box 84"/>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303189" name="Rectangle 85"/>
          <p:cNvSpPr>
            <a:spLocks noGrp="1" noChangeArrowheads="1"/>
          </p:cNvSpPr>
          <p:nvPr>
            <p:ph type="title"/>
          </p:nvPr>
        </p:nvSpPr>
        <p:spPr>
          <a:xfrm>
            <a:off x="1760538" y="533400"/>
            <a:ext cx="5811837" cy="609600"/>
          </a:xfrm>
        </p:spPr>
        <p:txBody>
          <a:bodyPr/>
          <a:lstStyle/>
          <a:p>
            <a:r>
              <a:rPr lang="en-US"/>
              <a:t>Ionization Energies</a:t>
            </a:r>
          </a:p>
        </p:txBody>
      </p:sp>
      <p:sp>
        <p:nvSpPr>
          <p:cNvPr id="303191" name="Rectangle 87"/>
          <p:cNvSpPr>
            <a:spLocks noChangeArrowheads="1"/>
          </p:cNvSpPr>
          <p:nvPr/>
        </p:nvSpPr>
        <p:spPr bwMode="auto">
          <a:xfrm>
            <a:off x="2057400" y="41148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03192" name="Rectangle 88"/>
          <p:cNvSpPr>
            <a:spLocks noChangeArrowheads="1"/>
          </p:cNvSpPr>
          <p:nvPr/>
        </p:nvSpPr>
        <p:spPr bwMode="auto">
          <a:xfrm>
            <a:off x="1295400" y="4648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93" name="Rectangle 89"/>
          <p:cNvSpPr>
            <a:spLocks noChangeArrowheads="1"/>
          </p:cNvSpPr>
          <p:nvPr/>
        </p:nvSpPr>
        <p:spPr bwMode="auto">
          <a:xfrm>
            <a:off x="1676400" y="4648200"/>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194" name="Text Box 90"/>
          <p:cNvSpPr txBox="1">
            <a:spLocks noChangeArrowheads="1"/>
          </p:cNvSpPr>
          <p:nvPr/>
        </p:nvSpPr>
        <p:spPr bwMode="auto">
          <a:xfrm>
            <a:off x="974725" y="4762500"/>
            <a:ext cx="268288" cy="274638"/>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303195" name="Rectangle 91"/>
          <p:cNvSpPr>
            <a:spLocks noChangeArrowheads="1"/>
          </p:cNvSpPr>
          <p:nvPr/>
        </p:nvSpPr>
        <p:spPr bwMode="auto">
          <a:xfrm>
            <a:off x="2057400" y="4648200"/>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03196" name="Rectangle 92"/>
          <p:cNvSpPr>
            <a:spLocks noChangeArrowheads="1"/>
          </p:cNvSpPr>
          <p:nvPr/>
        </p:nvSpPr>
        <p:spPr bwMode="auto">
          <a:xfrm>
            <a:off x="1676400" y="19812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Be</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900</a:t>
            </a:r>
            <a:endParaRPr lang="en-US" sz="1000" baseline="30000">
              <a:solidFill>
                <a:srgbClr val="FF3300"/>
              </a:solidFill>
              <a:latin typeface="Arial" charset="0"/>
            </a:endParaRPr>
          </a:p>
        </p:txBody>
      </p:sp>
      <p:sp>
        <p:nvSpPr>
          <p:cNvPr id="303197" name="Rectangle 93"/>
          <p:cNvSpPr>
            <a:spLocks noChangeArrowheads="1"/>
          </p:cNvSpPr>
          <p:nvPr/>
        </p:nvSpPr>
        <p:spPr bwMode="auto">
          <a:xfrm>
            <a:off x="5867400" y="25146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578</a:t>
            </a:r>
            <a:endParaRPr lang="en-US" sz="1000" baseline="30000">
              <a:solidFill>
                <a:srgbClr val="FF3300"/>
              </a:solidFill>
              <a:latin typeface="Arial" charset="0"/>
            </a:endParaRPr>
          </a:p>
        </p:txBody>
      </p:sp>
      <p:sp>
        <p:nvSpPr>
          <p:cNvPr id="303198" name="Rectangle 94"/>
          <p:cNvSpPr>
            <a:spLocks noChangeArrowheads="1"/>
          </p:cNvSpPr>
          <p:nvPr/>
        </p:nvSpPr>
        <p:spPr bwMode="auto">
          <a:xfrm>
            <a:off x="6248400" y="25146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787</a:t>
            </a:r>
            <a:endParaRPr lang="en-US" sz="1000" baseline="30000">
              <a:solidFill>
                <a:srgbClr val="FF3300"/>
              </a:solidFill>
              <a:latin typeface="Arial" charset="0"/>
            </a:endParaRPr>
          </a:p>
        </p:txBody>
      </p:sp>
      <p:sp>
        <p:nvSpPr>
          <p:cNvPr id="303199" name="Rectangle 95"/>
          <p:cNvSpPr>
            <a:spLocks noChangeArrowheads="1"/>
          </p:cNvSpPr>
          <p:nvPr/>
        </p:nvSpPr>
        <p:spPr bwMode="auto">
          <a:xfrm>
            <a:off x="2438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659</a:t>
            </a:r>
            <a:endParaRPr lang="en-US" sz="1000" baseline="30000">
              <a:solidFill>
                <a:srgbClr val="FF3300"/>
              </a:solidFill>
              <a:latin typeface="Arial" charset="0"/>
            </a:endParaRPr>
          </a:p>
        </p:txBody>
      </p:sp>
      <p:sp>
        <p:nvSpPr>
          <p:cNvPr id="303200" name="Rectangle 96"/>
          <p:cNvSpPr>
            <a:spLocks noChangeArrowheads="1"/>
          </p:cNvSpPr>
          <p:nvPr/>
        </p:nvSpPr>
        <p:spPr bwMode="auto">
          <a:xfrm>
            <a:off x="2819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651</a:t>
            </a:r>
            <a:endParaRPr lang="en-US" sz="1000" baseline="30000">
              <a:solidFill>
                <a:srgbClr val="FF3300"/>
              </a:solidFill>
              <a:latin typeface="Arial" charset="0"/>
            </a:endParaRPr>
          </a:p>
        </p:txBody>
      </p:sp>
      <p:sp>
        <p:nvSpPr>
          <p:cNvPr id="303201" name="Rectangle 97"/>
          <p:cNvSpPr>
            <a:spLocks noChangeArrowheads="1"/>
          </p:cNvSpPr>
          <p:nvPr/>
        </p:nvSpPr>
        <p:spPr bwMode="auto">
          <a:xfrm>
            <a:off x="3200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653</a:t>
            </a:r>
            <a:endParaRPr lang="en-US" sz="1000" baseline="30000">
              <a:solidFill>
                <a:srgbClr val="FF3300"/>
              </a:solidFill>
              <a:latin typeface="Arial" charset="0"/>
            </a:endParaRPr>
          </a:p>
        </p:txBody>
      </p:sp>
      <p:sp>
        <p:nvSpPr>
          <p:cNvPr id="303202" name="Rectangle 98"/>
          <p:cNvSpPr>
            <a:spLocks noChangeArrowheads="1"/>
          </p:cNvSpPr>
          <p:nvPr/>
        </p:nvSpPr>
        <p:spPr bwMode="auto">
          <a:xfrm>
            <a:off x="3581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717</a:t>
            </a:r>
            <a:endParaRPr lang="en-US" sz="1000" baseline="30000">
              <a:solidFill>
                <a:srgbClr val="FF3300"/>
              </a:solidFill>
              <a:latin typeface="Arial" charset="0"/>
            </a:endParaRPr>
          </a:p>
        </p:txBody>
      </p:sp>
      <p:sp>
        <p:nvSpPr>
          <p:cNvPr id="303203" name="Rectangle 99"/>
          <p:cNvSpPr>
            <a:spLocks noChangeArrowheads="1"/>
          </p:cNvSpPr>
          <p:nvPr/>
        </p:nvSpPr>
        <p:spPr bwMode="auto">
          <a:xfrm>
            <a:off x="3962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Fe</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762</a:t>
            </a:r>
            <a:endParaRPr lang="en-US" sz="1000" baseline="30000">
              <a:solidFill>
                <a:srgbClr val="FF3300"/>
              </a:solidFill>
              <a:latin typeface="Arial" charset="0"/>
            </a:endParaRPr>
          </a:p>
        </p:txBody>
      </p:sp>
      <p:sp>
        <p:nvSpPr>
          <p:cNvPr id="303204" name="Rectangle 100"/>
          <p:cNvSpPr>
            <a:spLocks noChangeArrowheads="1"/>
          </p:cNvSpPr>
          <p:nvPr/>
        </p:nvSpPr>
        <p:spPr bwMode="auto">
          <a:xfrm>
            <a:off x="4343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760</a:t>
            </a:r>
            <a:endParaRPr lang="en-US" sz="1000" baseline="30000">
              <a:solidFill>
                <a:srgbClr val="FF3300"/>
              </a:solidFill>
              <a:latin typeface="Arial" charset="0"/>
            </a:endParaRPr>
          </a:p>
        </p:txBody>
      </p:sp>
      <p:sp>
        <p:nvSpPr>
          <p:cNvPr id="303205" name="Rectangle 101"/>
          <p:cNvSpPr>
            <a:spLocks noChangeArrowheads="1"/>
          </p:cNvSpPr>
          <p:nvPr/>
        </p:nvSpPr>
        <p:spPr bwMode="auto">
          <a:xfrm>
            <a:off x="4724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737</a:t>
            </a:r>
            <a:endParaRPr lang="en-US" sz="1000" baseline="30000">
              <a:solidFill>
                <a:srgbClr val="FF3300"/>
              </a:solidFill>
              <a:latin typeface="Arial" charset="0"/>
            </a:endParaRPr>
          </a:p>
        </p:txBody>
      </p:sp>
      <p:sp>
        <p:nvSpPr>
          <p:cNvPr id="303206" name="Rectangle 102"/>
          <p:cNvSpPr>
            <a:spLocks noChangeArrowheads="1"/>
          </p:cNvSpPr>
          <p:nvPr/>
        </p:nvSpPr>
        <p:spPr bwMode="auto">
          <a:xfrm>
            <a:off x="5105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746</a:t>
            </a:r>
            <a:endParaRPr lang="en-US" sz="1000" baseline="30000">
              <a:solidFill>
                <a:srgbClr val="FF3300"/>
              </a:solidFill>
              <a:latin typeface="Arial" charset="0"/>
            </a:endParaRPr>
          </a:p>
        </p:txBody>
      </p:sp>
      <p:sp>
        <p:nvSpPr>
          <p:cNvPr id="303207" name="Rectangle 103"/>
          <p:cNvSpPr>
            <a:spLocks noChangeArrowheads="1"/>
          </p:cNvSpPr>
          <p:nvPr/>
        </p:nvSpPr>
        <p:spPr bwMode="auto">
          <a:xfrm>
            <a:off x="5486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906</a:t>
            </a:r>
            <a:endParaRPr lang="en-US" sz="1000" baseline="30000">
              <a:solidFill>
                <a:srgbClr val="FF3300"/>
              </a:solidFill>
              <a:latin typeface="Arial" charset="0"/>
            </a:endParaRPr>
          </a:p>
        </p:txBody>
      </p:sp>
      <p:sp>
        <p:nvSpPr>
          <p:cNvPr id="303208" name="Rectangle 104"/>
          <p:cNvSpPr>
            <a:spLocks noChangeArrowheads="1"/>
          </p:cNvSpPr>
          <p:nvPr/>
        </p:nvSpPr>
        <p:spPr bwMode="auto">
          <a:xfrm>
            <a:off x="5867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579</a:t>
            </a:r>
            <a:endParaRPr lang="en-US" sz="1000" baseline="30000">
              <a:solidFill>
                <a:srgbClr val="FF3300"/>
              </a:solidFill>
              <a:latin typeface="Arial" charset="0"/>
            </a:endParaRPr>
          </a:p>
        </p:txBody>
      </p:sp>
      <p:sp>
        <p:nvSpPr>
          <p:cNvPr id="303209" name="Rectangle 105"/>
          <p:cNvSpPr>
            <a:spLocks noChangeArrowheads="1"/>
          </p:cNvSpPr>
          <p:nvPr/>
        </p:nvSpPr>
        <p:spPr bwMode="auto">
          <a:xfrm>
            <a:off x="6248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762</a:t>
            </a:r>
            <a:endParaRPr lang="en-US" sz="1000" baseline="30000">
              <a:solidFill>
                <a:srgbClr val="FF3300"/>
              </a:solidFill>
              <a:latin typeface="Arial" charset="0"/>
            </a:endParaRPr>
          </a:p>
        </p:txBody>
      </p:sp>
      <p:sp>
        <p:nvSpPr>
          <p:cNvPr id="303210" name="Rectangle 106"/>
          <p:cNvSpPr>
            <a:spLocks noChangeArrowheads="1"/>
          </p:cNvSpPr>
          <p:nvPr/>
        </p:nvSpPr>
        <p:spPr bwMode="auto">
          <a:xfrm>
            <a:off x="2819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652</a:t>
            </a:r>
            <a:endParaRPr lang="en-US" sz="1000" baseline="30000">
              <a:solidFill>
                <a:srgbClr val="FF3300"/>
              </a:solidFill>
              <a:latin typeface="Arial" charset="0"/>
            </a:endParaRPr>
          </a:p>
        </p:txBody>
      </p:sp>
      <p:sp>
        <p:nvSpPr>
          <p:cNvPr id="303211" name="Rectangle 107"/>
          <p:cNvSpPr>
            <a:spLocks noChangeArrowheads="1"/>
          </p:cNvSpPr>
          <p:nvPr/>
        </p:nvSpPr>
        <p:spPr bwMode="auto">
          <a:xfrm>
            <a:off x="3200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684</a:t>
            </a:r>
            <a:endParaRPr lang="en-US" sz="1000" baseline="30000">
              <a:solidFill>
                <a:srgbClr val="FF3300"/>
              </a:solidFill>
              <a:latin typeface="Arial" charset="0"/>
            </a:endParaRPr>
          </a:p>
        </p:txBody>
      </p:sp>
      <p:sp>
        <p:nvSpPr>
          <p:cNvPr id="303212" name="Rectangle 108"/>
          <p:cNvSpPr>
            <a:spLocks noChangeArrowheads="1"/>
          </p:cNvSpPr>
          <p:nvPr/>
        </p:nvSpPr>
        <p:spPr bwMode="auto">
          <a:xfrm>
            <a:off x="3581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702</a:t>
            </a:r>
            <a:endParaRPr lang="en-US" sz="1000" baseline="30000">
              <a:solidFill>
                <a:srgbClr val="FF3300"/>
              </a:solidFill>
              <a:latin typeface="Arial" charset="0"/>
            </a:endParaRPr>
          </a:p>
        </p:txBody>
      </p:sp>
      <p:sp>
        <p:nvSpPr>
          <p:cNvPr id="303213" name="Rectangle 109"/>
          <p:cNvSpPr>
            <a:spLocks noChangeArrowheads="1"/>
          </p:cNvSpPr>
          <p:nvPr/>
        </p:nvSpPr>
        <p:spPr bwMode="auto">
          <a:xfrm>
            <a:off x="5105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731</a:t>
            </a:r>
            <a:endParaRPr lang="en-US" sz="1000" baseline="30000">
              <a:solidFill>
                <a:srgbClr val="FF3300"/>
              </a:solidFill>
              <a:latin typeface="Arial" charset="0"/>
            </a:endParaRPr>
          </a:p>
        </p:txBody>
      </p:sp>
      <p:sp>
        <p:nvSpPr>
          <p:cNvPr id="303214" name="Rectangle 110"/>
          <p:cNvSpPr>
            <a:spLocks noChangeArrowheads="1"/>
          </p:cNvSpPr>
          <p:nvPr/>
        </p:nvSpPr>
        <p:spPr bwMode="auto">
          <a:xfrm>
            <a:off x="5486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868</a:t>
            </a:r>
            <a:endParaRPr lang="en-US" sz="1000" baseline="30000">
              <a:solidFill>
                <a:srgbClr val="FF3300"/>
              </a:solidFill>
              <a:latin typeface="Arial" charset="0"/>
            </a:endParaRPr>
          </a:p>
        </p:txBody>
      </p:sp>
      <p:sp>
        <p:nvSpPr>
          <p:cNvPr id="303215" name="Rectangle 111"/>
          <p:cNvSpPr>
            <a:spLocks noChangeArrowheads="1"/>
          </p:cNvSpPr>
          <p:nvPr/>
        </p:nvSpPr>
        <p:spPr bwMode="auto">
          <a:xfrm>
            <a:off x="5867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558</a:t>
            </a:r>
            <a:endParaRPr lang="en-US" sz="1000" baseline="30000">
              <a:solidFill>
                <a:srgbClr val="FF3300"/>
              </a:solidFill>
              <a:latin typeface="Arial" charset="0"/>
            </a:endParaRPr>
          </a:p>
        </p:txBody>
      </p:sp>
      <p:sp>
        <p:nvSpPr>
          <p:cNvPr id="303216" name="Rectangle 112"/>
          <p:cNvSpPr>
            <a:spLocks noChangeArrowheads="1"/>
          </p:cNvSpPr>
          <p:nvPr/>
        </p:nvSpPr>
        <p:spPr bwMode="auto">
          <a:xfrm>
            <a:off x="6248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709</a:t>
            </a:r>
            <a:endParaRPr lang="en-US" sz="1000" baseline="30000">
              <a:solidFill>
                <a:srgbClr val="FF3300"/>
              </a:solidFill>
              <a:latin typeface="Arial" charset="0"/>
            </a:endParaRPr>
          </a:p>
        </p:txBody>
      </p:sp>
      <p:sp>
        <p:nvSpPr>
          <p:cNvPr id="303217" name="Rectangle 113"/>
          <p:cNvSpPr>
            <a:spLocks noChangeArrowheads="1"/>
          </p:cNvSpPr>
          <p:nvPr/>
        </p:nvSpPr>
        <p:spPr bwMode="auto">
          <a:xfrm>
            <a:off x="6629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834</a:t>
            </a:r>
            <a:endParaRPr lang="en-US" sz="1000" baseline="30000">
              <a:solidFill>
                <a:srgbClr val="FF3300"/>
              </a:solidFill>
              <a:latin typeface="Arial" charset="0"/>
            </a:endParaRPr>
          </a:p>
        </p:txBody>
      </p:sp>
      <p:sp>
        <p:nvSpPr>
          <p:cNvPr id="303218" name="Rectangle 114"/>
          <p:cNvSpPr>
            <a:spLocks noChangeArrowheads="1"/>
          </p:cNvSpPr>
          <p:nvPr/>
        </p:nvSpPr>
        <p:spPr bwMode="auto">
          <a:xfrm>
            <a:off x="2819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761</a:t>
            </a:r>
            <a:endParaRPr lang="en-US" sz="1000" baseline="30000">
              <a:solidFill>
                <a:srgbClr val="FF3300"/>
              </a:solidFill>
              <a:latin typeface="Arial" charset="0"/>
            </a:endParaRPr>
          </a:p>
        </p:txBody>
      </p:sp>
      <p:sp>
        <p:nvSpPr>
          <p:cNvPr id="303219" name="Rectangle 115"/>
          <p:cNvSpPr>
            <a:spLocks noChangeArrowheads="1"/>
          </p:cNvSpPr>
          <p:nvPr/>
        </p:nvSpPr>
        <p:spPr bwMode="auto">
          <a:xfrm>
            <a:off x="3200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770</a:t>
            </a:r>
            <a:endParaRPr lang="en-US" sz="1000" baseline="30000">
              <a:solidFill>
                <a:srgbClr val="FF3300"/>
              </a:solidFill>
              <a:latin typeface="Arial" charset="0"/>
            </a:endParaRPr>
          </a:p>
        </p:txBody>
      </p:sp>
      <p:sp>
        <p:nvSpPr>
          <p:cNvPr id="303220" name="Rectangle 116"/>
          <p:cNvSpPr>
            <a:spLocks noChangeArrowheads="1"/>
          </p:cNvSpPr>
          <p:nvPr/>
        </p:nvSpPr>
        <p:spPr bwMode="auto">
          <a:xfrm>
            <a:off x="3581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760</a:t>
            </a:r>
            <a:endParaRPr lang="en-US" sz="1000" baseline="30000">
              <a:solidFill>
                <a:srgbClr val="FF3300"/>
              </a:solidFill>
              <a:latin typeface="Arial" charset="0"/>
            </a:endParaRPr>
          </a:p>
        </p:txBody>
      </p:sp>
      <p:sp>
        <p:nvSpPr>
          <p:cNvPr id="303221" name="Rectangle 117"/>
          <p:cNvSpPr>
            <a:spLocks noChangeArrowheads="1"/>
          </p:cNvSpPr>
          <p:nvPr/>
        </p:nvSpPr>
        <p:spPr bwMode="auto">
          <a:xfrm>
            <a:off x="5486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1007</a:t>
            </a:r>
            <a:endParaRPr lang="en-US" sz="1000" baseline="30000">
              <a:solidFill>
                <a:srgbClr val="FF3300"/>
              </a:solidFill>
              <a:latin typeface="Arial" charset="0"/>
            </a:endParaRPr>
          </a:p>
        </p:txBody>
      </p:sp>
      <p:sp>
        <p:nvSpPr>
          <p:cNvPr id="303222" name="Rectangle 118"/>
          <p:cNvSpPr>
            <a:spLocks noChangeArrowheads="1"/>
          </p:cNvSpPr>
          <p:nvPr/>
        </p:nvSpPr>
        <p:spPr bwMode="auto">
          <a:xfrm>
            <a:off x="5867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589</a:t>
            </a:r>
            <a:endParaRPr lang="en-US" sz="1000" baseline="30000">
              <a:solidFill>
                <a:srgbClr val="FF3300"/>
              </a:solidFill>
              <a:latin typeface="Arial" charset="0"/>
            </a:endParaRPr>
          </a:p>
        </p:txBody>
      </p:sp>
      <p:sp>
        <p:nvSpPr>
          <p:cNvPr id="303223" name="Rectangle 119"/>
          <p:cNvSpPr>
            <a:spLocks noChangeArrowheads="1"/>
          </p:cNvSpPr>
          <p:nvPr/>
        </p:nvSpPr>
        <p:spPr bwMode="auto">
          <a:xfrm>
            <a:off x="6248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716</a:t>
            </a:r>
            <a:endParaRPr lang="en-US" sz="1000" baseline="30000">
              <a:solidFill>
                <a:srgbClr val="FF3300"/>
              </a:solidFill>
              <a:latin typeface="Arial" charset="0"/>
            </a:endParaRPr>
          </a:p>
        </p:txBody>
      </p:sp>
      <p:sp>
        <p:nvSpPr>
          <p:cNvPr id="303224" name="Rectangle 120"/>
          <p:cNvSpPr>
            <a:spLocks noChangeArrowheads="1"/>
          </p:cNvSpPr>
          <p:nvPr/>
        </p:nvSpPr>
        <p:spPr bwMode="auto">
          <a:xfrm>
            <a:off x="6629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703</a:t>
            </a:r>
            <a:endParaRPr lang="en-US" sz="1000" baseline="30000">
              <a:solidFill>
                <a:srgbClr val="FF3300"/>
              </a:solidFill>
              <a:latin typeface="Arial" charset="0"/>
            </a:endParaRPr>
          </a:p>
        </p:txBody>
      </p:sp>
      <p:sp>
        <p:nvSpPr>
          <p:cNvPr id="303225" name="Rectangle 121"/>
          <p:cNvSpPr>
            <a:spLocks noChangeArrowheads="1"/>
          </p:cNvSpPr>
          <p:nvPr/>
        </p:nvSpPr>
        <p:spPr bwMode="auto">
          <a:xfrm>
            <a:off x="6629400" y="19812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1402</a:t>
            </a:r>
            <a:endParaRPr lang="en-US" sz="1000" baseline="30000">
              <a:solidFill>
                <a:srgbClr val="FF3300"/>
              </a:solidFill>
              <a:latin typeface="Arial" charset="0"/>
            </a:endParaRPr>
          </a:p>
        </p:txBody>
      </p:sp>
      <p:sp>
        <p:nvSpPr>
          <p:cNvPr id="303226" name="Rectangle 122"/>
          <p:cNvSpPr>
            <a:spLocks noChangeArrowheads="1"/>
          </p:cNvSpPr>
          <p:nvPr/>
        </p:nvSpPr>
        <p:spPr bwMode="auto">
          <a:xfrm>
            <a:off x="7010400" y="19812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1314</a:t>
            </a:r>
            <a:endParaRPr lang="en-US" sz="1000" baseline="30000">
              <a:solidFill>
                <a:srgbClr val="FF3300"/>
              </a:solidFill>
              <a:latin typeface="Arial" charset="0"/>
            </a:endParaRPr>
          </a:p>
        </p:txBody>
      </p:sp>
      <p:sp>
        <p:nvSpPr>
          <p:cNvPr id="303227" name="Rectangle 123"/>
          <p:cNvSpPr>
            <a:spLocks noChangeArrowheads="1"/>
          </p:cNvSpPr>
          <p:nvPr/>
        </p:nvSpPr>
        <p:spPr bwMode="auto">
          <a:xfrm>
            <a:off x="7391400" y="19812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1681</a:t>
            </a:r>
            <a:endParaRPr lang="en-US" sz="1000" baseline="30000">
              <a:solidFill>
                <a:srgbClr val="FF3300"/>
              </a:solidFill>
              <a:latin typeface="Arial" charset="0"/>
            </a:endParaRPr>
          </a:p>
        </p:txBody>
      </p:sp>
      <p:sp>
        <p:nvSpPr>
          <p:cNvPr id="303228" name="Rectangle 124"/>
          <p:cNvSpPr>
            <a:spLocks noChangeArrowheads="1"/>
          </p:cNvSpPr>
          <p:nvPr/>
        </p:nvSpPr>
        <p:spPr bwMode="auto">
          <a:xfrm>
            <a:off x="7391400" y="25146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1251</a:t>
            </a:r>
            <a:endParaRPr lang="en-US" sz="1000" baseline="30000">
              <a:solidFill>
                <a:srgbClr val="FF3300"/>
              </a:solidFill>
              <a:latin typeface="Arial" charset="0"/>
            </a:endParaRPr>
          </a:p>
        </p:txBody>
      </p:sp>
      <p:sp>
        <p:nvSpPr>
          <p:cNvPr id="303229" name="Rectangle 125"/>
          <p:cNvSpPr>
            <a:spLocks noChangeArrowheads="1"/>
          </p:cNvSpPr>
          <p:nvPr/>
        </p:nvSpPr>
        <p:spPr bwMode="auto">
          <a:xfrm>
            <a:off x="6248400" y="19812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1086</a:t>
            </a:r>
            <a:endParaRPr lang="en-US" sz="1000" baseline="30000">
              <a:solidFill>
                <a:srgbClr val="FF3300"/>
              </a:solidFill>
              <a:latin typeface="Arial" charset="0"/>
            </a:endParaRPr>
          </a:p>
        </p:txBody>
      </p:sp>
      <p:sp>
        <p:nvSpPr>
          <p:cNvPr id="303230" name="Rectangle 126"/>
          <p:cNvSpPr>
            <a:spLocks noChangeArrowheads="1"/>
          </p:cNvSpPr>
          <p:nvPr/>
        </p:nvSpPr>
        <p:spPr bwMode="auto">
          <a:xfrm>
            <a:off x="7010400" y="25146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1000</a:t>
            </a:r>
            <a:endParaRPr lang="en-US" sz="1000" baseline="30000">
              <a:solidFill>
                <a:srgbClr val="FF3300"/>
              </a:solidFill>
              <a:latin typeface="Arial" charset="0"/>
            </a:endParaRPr>
          </a:p>
        </p:txBody>
      </p:sp>
      <p:sp>
        <p:nvSpPr>
          <p:cNvPr id="303231" name="Rectangle 127"/>
          <p:cNvSpPr>
            <a:spLocks noChangeArrowheads="1"/>
          </p:cNvSpPr>
          <p:nvPr/>
        </p:nvSpPr>
        <p:spPr bwMode="auto">
          <a:xfrm>
            <a:off x="7391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1140</a:t>
            </a:r>
            <a:endParaRPr lang="en-US" sz="1000" baseline="30000">
              <a:solidFill>
                <a:srgbClr val="FF3300"/>
              </a:solidFill>
              <a:latin typeface="Arial" charset="0"/>
            </a:endParaRPr>
          </a:p>
        </p:txBody>
      </p:sp>
      <p:sp>
        <p:nvSpPr>
          <p:cNvPr id="303232" name="Rectangle 128"/>
          <p:cNvSpPr>
            <a:spLocks noChangeArrowheads="1"/>
          </p:cNvSpPr>
          <p:nvPr/>
        </p:nvSpPr>
        <p:spPr bwMode="auto">
          <a:xfrm>
            <a:off x="7391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1008</a:t>
            </a:r>
            <a:endParaRPr lang="en-US" sz="1000" baseline="30000">
              <a:solidFill>
                <a:srgbClr val="FF3300"/>
              </a:solidFill>
              <a:latin typeface="Arial" charset="0"/>
            </a:endParaRPr>
          </a:p>
        </p:txBody>
      </p:sp>
      <p:sp>
        <p:nvSpPr>
          <p:cNvPr id="303233" name="Rectangle 129"/>
          <p:cNvSpPr>
            <a:spLocks noChangeArrowheads="1"/>
          </p:cNvSpPr>
          <p:nvPr/>
        </p:nvSpPr>
        <p:spPr bwMode="auto">
          <a:xfrm>
            <a:off x="1295400" y="25146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496</a:t>
            </a:r>
            <a:endParaRPr lang="en-US" sz="1000" baseline="30000">
              <a:solidFill>
                <a:srgbClr val="FF3300"/>
              </a:solidFill>
              <a:latin typeface="Arial" charset="0"/>
            </a:endParaRPr>
          </a:p>
        </p:txBody>
      </p:sp>
      <p:sp>
        <p:nvSpPr>
          <p:cNvPr id="303234" name="Rectangle 130"/>
          <p:cNvSpPr>
            <a:spLocks noChangeArrowheads="1"/>
          </p:cNvSpPr>
          <p:nvPr/>
        </p:nvSpPr>
        <p:spPr bwMode="auto">
          <a:xfrm>
            <a:off x="1295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baseline="30000">
              <a:latin typeface="Arial" charset="0"/>
            </a:endParaRPr>
          </a:p>
          <a:p>
            <a:pPr algn="ctr"/>
            <a:r>
              <a:rPr lang="en-US" sz="1000">
                <a:solidFill>
                  <a:srgbClr val="FF3300"/>
                </a:solidFill>
                <a:latin typeface="Arial" charset="0"/>
              </a:rPr>
              <a:t>419</a:t>
            </a:r>
          </a:p>
        </p:txBody>
      </p:sp>
      <p:sp>
        <p:nvSpPr>
          <p:cNvPr id="303235" name="Rectangle 131"/>
          <p:cNvSpPr>
            <a:spLocks noChangeArrowheads="1"/>
          </p:cNvSpPr>
          <p:nvPr/>
        </p:nvSpPr>
        <p:spPr bwMode="auto">
          <a:xfrm>
            <a:off x="1295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403</a:t>
            </a:r>
            <a:endParaRPr lang="en-US" sz="1000" baseline="30000">
              <a:solidFill>
                <a:srgbClr val="FF3300"/>
              </a:solidFill>
              <a:latin typeface="Arial" charset="0"/>
            </a:endParaRPr>
          </a:p>
        </p:txBody>
      </p:sp>
      <p:sp>
        <p:nvSpPr>
          <p:cNvPr id="303236" name="Rectangle 132"/>
          <p:cNvSpPr>
            <a:spLocks noChangeArrowheads="1"/>
          </p:cNvSpPr>
          <p:nvPr/>
        </p:nvSpPr>
        <p:spPr bwMode="auto">
          <a:xfrm>
            <a:off x="1295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376</a:t>
            </a:r>
            <a:endParaRPr lang="en-US" sz="1000" baseline="30000">
              <a:solidFill>
                <a:srgbClr val="FF3300"/>
              </a:solidFill>
              <a:latin typeface="Arial" charset="0"/>
            </a:endParaRPr>
          </a:p>
        </p:txBody>
      </p:sp>
      <p:sp>
        <p:nvSpPr>
          <p:cNvPr id="303237" name="Rectangle 133"/>
          <p:cNvSpPr>
            <a:spLocks noChangeArrowheads="1"/>
          </p:cNvSpPr>
          <p:nvPr/>
        </p:nvSpPr>
        <p:spPr bwMode="auto">
          <a:xfrm>
            <a:off x="1676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503</a:t>
            </a:r>
            <a:endParaRPr lang="en-US" sz="1000" baseline="30000">
              <a:solidFill>
                <a:srgbClr val="FF3300"/>
              </a:solidFill>
              <a:latin typeface="Arial" charset="0"/>
            </a:endParaRPr>
          </a:p>
        </p:txBody>
      </p:sp>
      <p:sp>
        <p:nvSpPr>
          <p:cNvPr id="303238" name="Rectangle 134"/>
          <p:cNvSpPr>
            <a:spLocks noChangeArrowheads="1"/>
          </p:cNvSpPr>
          <p:nvPr/>
        </p:nvSpPr>
        <p:spPr bwMode="auto">
          <a:xfrm>
            <a:off x="1295400" y="46482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Fr</a:t>
            </a:r>
            <a:endParaRPr lang="en-US" sz="1000">
              <a:latin typeface="Arial" charset="0"/>
            </a:endParaRPr>
          </a:p>
          <a:p>
            <a:pPr algn="ctr"/>
            <a:endParaRPr lang="en-US" sz="1000">
              <a:latin typeface="Arial" charset="0"/>
            </a:endParaRPr>
          </a:p>
          <a:p>
            <a:pPr algn="ctr"/>
            <a:r>
              <a:rPr lang="en-US" sz="1000">
                <a:latin typeface="Arial" charset="0"/>
              </a:rPr>
              <a:t>--</a:t>
            </a:r>
            <a:endParaRPr lang="en-US" sz="1000" baseline="30000">
              <a:latin typeface="Arial" charset="0"/>
            </a:endParaRPr>
          </a:p>
        </p:txBody>
      </p:sp>
      <p:sp>
        <p:nvSpPr>
          <p:cNvPr id="303239" name="Rectangle 135"/>
          <p:cNvSpPr>
            <a:spLocks noChangeArrowheads="1"/>
          </p:cNvSpPr>
          <p:nvPr/>
        </p:nvSpPr>
        <p:spPr bwMode="auto">
          <a:xfrm>
            <a:off x="1676400" y="46482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Ra</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509</a:t>
            </a:r>
            <a:endParaRPr lang="en-US" sz="1000" baseline="30000">
              <a:solidFill>
                <a:srgbClr val="FF3300"/>
              </a:solidFill>
              <a:latin typeface="Arial" charset="0"/>
            </a:endParaRPr>
          </a:p>
        </p:txBody>
      </p:sp>
      <p:sp>
        <p:nvSpPr>
          <p:cNvPr id="303240" name="Rectangle 136"/>
          <p:cNvSpPr>
            <a:spLocks noChangeArrowheads="1"/>
          </p:cNvSpPr>
          <p:nvPr/>
        </p:nvSpPr>
        <p:spPr bwMode="auto">
          <a:xfrm>
            <a:off x="1295400" y="1447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r>
              <a:rPr lang="en-US" sz="1000">
                <a:solidFill>
                  <a:srgbClr val="FF3300"/>
                </a:solidFill>
                <a:latin typeface="Arial" charset="0"/>
              </a:rPr>
              <a:t>1312</a:t>
            </a:r>
            <a:endParaRPr lang="en-US" sz="1000" baseline="30000">
              <a:solidFill>
                <a:srgbClr val="FF3300"/>
              </a:solidFill>
              <a:latin typeface="Arial" charset="0"/>
            </a:endParaRPr>
          </a:p>
        </p:txBody>
      </p:sp>
      <p:sp>
        <p:nvSpPr>
          <p:cNvPr id="303241" name="Rectangle 137"/>
          <p:cNvSpPr>
            <a:spLocks noChangeArrowheads="1"/>
          </p:cNvSpPr>
          <p:nvPr/>
        </p:nvSpPr>
        <p:spPr bwMode="auto">
          <a:xfrm>
            <a:off x="5867400" y="19812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801</a:t>
            </a:r>
            <a:endParaRPr lang="en-US" sz="1000" baseline="30000">
              <a:solidFill>
                <a:srgbClr val="FF3300"/>
              </a:solidFill>
              <a:latin typeface="Arial" charset="0"/>
            </a:endParaRPr>
          </a:p>
        </p:txBody>
      </p:sp>
      <p:sp>
        <p:nvSpPr>
          <p:cNvPr id="303242" name="Rectangle 138"/>
          <p:cNvSpPr>
            <a:spLocks noChangeArrowheads="1"/>
          </p:cNvSpPr>
          <p:nvPr/>
        </p:nvSpPr>
        <p:spPr bwMode="auto">
          <a:xfrm>
            <a:off x="6629400" y="25146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1012</a:t>
            </a:r>
            <a:endParaRPr lang="en-US" sz="1000" baseline="30000">
              <a:solidFill>
                <a:srgbClr val="FF3300"/>
              </a:solidFill>
              <a:latin typeface="Arial" charset="0"/>
            </a:endParaRPr>
          </a:p>
        </p:txBody>
      </p:sp>
      <p:sp>
        <p:nvSpPr>
          <p:cNvPr id="303243" name="Rectangle 139"/>
          <p:cNvSpPr>
            <a:spLocks noChangeArrowheads="1"/>
          </p:cNvSpPr>
          <p:nvPr/>
        </p:nvSpPr>
        <p:spPr bwMode="auto">
          <a:xfrm>
            <a:off x="6629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947</a:t>
            </a:r>
            <a:endParaRPr lang="en-US" sz="1000" baseline="30000">
              <a:solidFill>
                <a:srgbClr val="FF3300"/>
              </a:solidFill>
              <a:latin typeface="Arial" charset="0"/>
            </a:endParaRPr>
          </a:p>
        </p:txBody>
      </p:sp>
      <p:sp>
        <p:nvSpPr>
          <p:cNvPr id="303244" name="Rectangle 140"/>
          <p:cNvSpPr>
            <a:spLocks noChangeArrowheads="1"/>
          </p:cNvSpPr>
          <p:nvPr/>
        </p:nvSpPr>
        <p:spPr bwMode="auto">
          <a:xfrm>
            <a:off x="7010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941</a:t>
            </a:r>
            <a:endParaRPr lang="en-US" sz="1000" baseline="30000">
              <a:solidFill>
                <a:srgbClr val="FF3300"/>
              </a:solidFill>
              <a:latin typeface="Arial" charset="0"/>
            </a:endParaRPr>
          </a:p>
        </p:txBody>
      </p:sp>
      <p:sp>
        <p:nvSpPr>
          <p:cNvPr id="303245" name="Rectangle 141"/>
          <p:cNvSpPr>
            <a:spLocks noChangeArrowheads="1"/>
          </p:cNvSpPr>
          <p:nvPr/>
        </p:nvSpPr>
        <p:spPr bwMode="auto">
          <a:xfrm>
            <a:off x="3962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710</a:t>
            </a:r>
            <a:endParaRPr lang="en-US" sz="1000" baseline="30000">
              <a:solidFill>
                <a:srgbClr val="FF3300"/>
              </a:solidFill>
              <a:latin typeface="Arial" charset="0"/>
            </a:endParaRPr>
          </a:p>
        </p:txBody>
      </p:sp>
      <p:sp>
        <p:nvSpPr>
          <p:cNvPr id="303246" name="Rectangle 142"/>
          <p:cNvSpPr>
            <a:spLocks noChangeArrowheads="1"/>
          </p:cNvSpPr>
          <p:nvPr/>
        </p:nvSpPr>
        <p:spPr bwMode="auto">
          <a:xfrm>
            <a:off x="4343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720</a:t>
            </a:r>
            <a:endParaRPr lang="en-US" sz="1000" baseline="30000">
              <a:solidFill>
                <a:srgbClr val="FF3300"/>
              </a:solidFill>
              <a:latin typeface="Arial" charset="0"/>
            </a:endParaRPr>
          </a:p>
        </p:txBody>
      </p:sp>
      <p:sp>
        <p:nvSpPr>
          <p:cNvPr id="303247" name="Rectangle 143"/>
          <p:cNvSpPr>
            <a:spLocks noChangeArrowheads="1"/>
          </p:cNvSpPr>
          <p:nvPr/>
        </p:nvSpPr>
        <p:spPr bwMode="auto">
          <a:xfrm>
            <a:off x="4724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804</a:t>
            </a:r>
            <a:endParaRPr lang="en-US" sz="1000" baseline="30000">
              <a:solidFill>
                <a:srgbClr val="FF3300"/>
              </a:solidFill>
              <a:latin typeface="Arial" charset="0"/>
            </a:endParaRPr>
          </a:p>
        </p:txBody>
      </p:sp>
      <p:sp>
        <p:nvSpPr>
          <p:cNvPr id="303248" name="Rectangle 144"/>
          <p:cNvSpPr>
            <a:spLocks noChangeArrowheads="1"/>
          </p:cNvSpPr>
          <p:nvPr/>
        </p:nvSpPr>
        <p:spPr bwMode="auto">
          <a:xfrm>
            <a:off x="7010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869</a:t>
            </a:r>
            <a:endParaRPr lang="en-US" sz="1000" baseline="30000">
              <a:solidFill>
                <a:srgbClr val="FF3300"/>
              </a:solidFill>
              <a:latin typeface="Arial" charset="0"/>
            </a:endParaRPr>
          </a:p>
        </p:txBody>
      </p:sp>
      <p:sp>
        <p:nvSpPr>
          <p:cNvPr id="303249" name="Rectangle 145"/>
          <p:cNvSpPr>
            <a:spLocks noChangeArrowheads="1"/>
          </p:cNvSpPr>
          <p:nvPr/>
        </p:nvSpPr>
        <p:spPr bwMode="auto">
          <a:xfrm>
            <a:off x="3962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839</a:t>
            </a:r>
            <a:endParaRPr lang="en-US" sz="1000" baseline="30000">
              <a:solidFill>
                <a:srgbClr val="FF3300"/>
              </a:solidFill>
              <a:latin typeface="Arial" charset="0"/>
            </a:endParaRPr>
          </a:p>
        </p:txBody>
      </p:sp>
      <p:sp>
        <p:nvSpPr>
          <p:cNvPr id="303250" name="Rectangle 146"/>
          <p:cNvSpPr>
            <a:spLocks noChangeArrowheads="1"/>
          </p:cNvSpPr>
          <p:nvPr/>
        </p:nvSpPr>
        <p:spPr bwMode="auto">
          <a:xfrm>
            <a:off x="4343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878</a:t>
            </a:r>
            <a:endParaRPr lang="en-US" sz="1000" baseline="30000">
              <a:solidFill>
                <a:srgbClr val="FF3300"/>
              </a:solidFill>
              <a:latin typeface="Arial" charset="0"/>
            </a:endParaRPr>
          </a:p>
        </p:txBody>
      </p:sp>
      <p:sp>
        <p:nvSpPr>
          <p:cNvPr id="303251" name="Rectangle 147"/>
          <p:cNvSpPr>
            <a:spLocks noChangeArrowheads="1"/>
          </p:cNvSpPr>
          <p:nvPr/>
        </p:nvSpPr>
        <p:spPr bwMode="auto">
          <a:xfrm>
            <a:off x="4724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868</a:t>
            </a:r>
            <a:endParaRPr lang="en-US" sz="1000" baseline="30000">
              <a:solidFill>
                <a:srgbClr val="FF3300"/>
              </a:solidFill>
              <a:latin typeface="Arial" charset="0"/>
            </a:endParaRPr>
          </a:p>
        </p:txBody>
      </p:sp>
      <p:sp>
        <p:nvSpPr>
          <p:cNvPr id="303252" name="Rectangle 148"/>
          <p:cNvSpPr>
            <a:spLocks noChangeArrowheads="1"/>
          </p:cNvSpPr>
          <p:nvPr/>
        </p:nvSpPr>
        <p:spPr bwMode="auto">
          <a:xfrm>
            <a:off x="5105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890</a:t>
            </a:r>
            <a:endParaRPr lang="en-US" sz="1000" baseline="30000">
              <a:solidFill>
                <a:srgbClr val="FF3300"/>
              </a:solidFill>
              <a:latin typeface="Arial" charset="0"/>
            </a:endParaRPr>
          </a:p>
        </p:txBody>
      </p:sp>
      <p:sp>
        <p:nvSpPr>
          <p:cNvPr id="303253" name="Rectangle 149"/>
          <p:cNvSpPr>
            <a:spLocks noChangeArrowheads="1"/>
          </p:cNvSpPr>
          <p:nvPr/>
        </p:nvSpPr>
        <p:spPr bwMode="auto">
          <a:xfrm>
            <a:off x="7010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812</a:t>
            </a:r>
            <a:endParaRPr lang="en-US" sz="1000" baseline="30000">
              <a:solidFill>
                <a:srgbClr val="FF3300"/>
              </a:solidFill>
              <a:latin typeface="Arial" charset="0"/>
            </a:endParaRPr>
          </a:p>
        </p:txBody>
      </p:sp>
      <p:sp>
        <p:nvSpPr>
          <p:cNvPr id="303254" name="Rectangle 150"/>
          <p:cNvSpPr>
            <a:spLocks noChangeArrowheads="1"/>
          </p:cNvSpPr>
          <p:nvPr/>
        </p:nvSpPr>
        <p:spPr bwMode="auto">
          <a:xfrm>
            <a:off x="7391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p>
        </p:txBody>
      </p:sp>
      <p:sp>
        <p:nvSpPr>
          <p:cNvPr id="303255" name="Text Box 151"/>
          <p:cNvSpPr txBox="1">
            <a:spLocks noChangeArrowheads="1"/>
          </p:cNvSpPr>
          <p:nvPr/>
        </p:nvSpPr>
        <p:spPr bwMode="auto">
          <a:xfrm rot="-5400000">
            <a:off x="178594" y="2890044"/>
            <a:ext cx="844550" cy="366712"/>
          </a:xfrm>
          <a:prstGeom prst="rect">
            <a:avLst/>
          </a:prstGeom>
          <a:noFill/>
          <a:ln w="9525">
            <a:noFill/>
            <a:miter lim="800000"/>
            <a:headEnd/>
            <a:tailEnd/>
          </a:ln>
          <a:effectLst/>
        </p:spPr>
        <p:txBody>
          <a:bodyPr wrap="none">
            <a:spAutoFit/>
          </a:bodyPr>
          <a:lstStyle/>
          <a:p>
            <a:r>
              <a:rPr lang="en-US" sz="1800">
                <a:latin typeface="Arial" charset="0"/>
              </a:rPr>
              <a:t>Period</a:t>
            </a:r>
          </a:p>
        </p:txBody>
      </p:sp>
      <p:sp>
        <p:nvSpPr>
          <p:cNvPr id="303256" name="Text Box 152"/>
          <p:cNvSpPr txBox="1">
            <a:spLocks noChangeArrowheads="1"/>
          </p:cNvSpPr>
          <p:nvPr/>
        </p:nvSpPr>
        <p:spPr bwMode="auto">
          <a:xfrm>
            <a:off x="1793875" y="6184900"/>
            <a:ext cx="1006475" cy="244475"/>
          </a:xfrm>
          <a:prstGeom prst="rect">
            <a:avLst/>
          </a:prstGeom>
          <a:noFill/>
          <a:ln w="9525">
            <a:noFill/>
            <a:miter lim="800000"/>
            <a:headEnd/>
            <a:tailEnd/>
          </a:ln>
          <a:effectLst/>
        </p:spPr>
        <p:txBody>
          <a:bodyPr wrap="none">
            <a:spAutoFit/>
          </a:bodyPr>
          <a:lstStyle/>
          <a:p>
            <a:r>
              <a:rPr lang="en-US" sz="1000">
                <a:latin typeface="Arial" charset="0"/>
              </a:rPr>
              <a:t>Actinide series</a:t>
            </a:r>
          </a:p>
        </p:txBody>
      </p:sp>
      <p:sp>
        <p:nvSpPr>
          <p:cNvPr id="303257" name="Rectangle 153"/>
          <p:cNvSpPr>
            <a:spLocks noChangeArrowheads="1"/>
          </p:cNvSpPr>
          <p:nvPr/>
        </p:nvSpPr>
        <p:spPr bwMode="auto">
          <a:xfrm>
            <a:off x="1295400" y="19812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520</a:t>
            </a:r>
          </a:p>
        </p:txBody>
      </p:sp>
      <p:sp>
        <p:nvSpPr>
          <p:cNvPr id="303258" name="Rectangle 154"/>
          <p:cNvSpPr>
            <a:spLocks noChangeArrowheads="1"/>
          </p:cNvSpPr>
          <p:nvPr/>
        </p:nvSpPr>
        <p:spPr bwMode="auto">
          <a:xfrm>
            <a:off x="1676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590</a:t>
            </a:r>
            <a:endParaRPr lang="en-US" sz="1000" baseline="30000">
              <a:solidFill>
                <a:srgbClr val="FF3300"/>
              </a:solidFill>
              <a:latin typeface="Arial" charset="0"/>
            </a:endParaRPr>
          </a:p>
        </p:txBody>
      </p:sp>
      <p:sp>
        <p:nvSpPr>
          <p:cNvPr id="303259" name="Rectangle 155"/>
          <p:cNvSpPr>
            <a:spLocks noChangeArrowheads="1"/>
          </p:cNvSpPr>
          <p:nvPr/>
        </p:nvSpPr>
        <p:spPr bwMode="auto">
          <a:xfrm>
            <a:off x="2057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633</a:t>
            </a:r>
            <a:endParaRPr lang="en-US" sz="1000" baseline="30000">
              <a:solidFill>
                <a:srgbClr val="FF3300"/>
              </a:solidFill>
              <a:latin typeface="Arial" charset="0"/>
            </a:endParaRPr>
          </a:p>
        </p:txBody>
      </p:sp>
      <p:sp>
        <p:nvSpPr>
          <p:cNvPr id="303260" name="Rectangle 156"/>
          <p:cNvSpPr>
            <a:spLocks noChangeArrowheads="1"/>
          </p:cNvSpPr>
          <p:nvPr/>
        </p:nvSpPr>
        <p:spPr bwMode="auto">
          <a:xfrm>
            <a:off x="1676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550</a:t>
            </a:r>
            <a:endParaRPr lang="en-US" sz="1000" baseline="30000">
              <a:solidFill>
                <a:srgbClr val="FF3300"/>
              </a:solidFill>
              <a:latin typeface="Arial" charset="0"/>
            </a:endParaRPr>
          </a:p>
        </p:txBody>
      </p:sp>
      <p:sp>
        <p:nvSpPr>
          <p:cNvPr id="303261" name="Rectangle 157"/>
          <p:cNvSpPr>
            <a:spLocks noChangeArrowheads="1"/>
          </p:cNvSpPr>
          <p:nvPr/>
        </p:nvSpPr>
        <p:spPr bwMode="auto">
          <a:xfrm>
            <a:off x="2057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r>
              <a:rPr lang="en-US" sz="1000">
                <a:solidFill>
                  <a:srgbClr val="FF3300"/>
                </a:solidFill>
                <a:latin typeface="Arial" charset="0"/>
              </a:rPr>
              <a:t>600</a:t>
            </a:r>
            <a:endParaRPr lang="en-US" sz="1000" baseline="30000">
              <a:solidFill>
                <a:srgbClr val="FF3300"/>
              </a:solidFill>
              <a:latin typeface="Arial" charset="0"/>
            </a:endParaRPr>
          </a:p>
        </p:txBody>
      </p:sp>
      <p:sp>
        <p:nvSpPr>
          <p:cNvPr id="303262" name="Rectangle 158"/>
          <p:cNvSpPr>
            <a:spLocks noChangeArrowheads="1"/>
          </p:cNvSpPr>
          <p:nvPr/>
        </p:nvSpPr>
        <p:spPr bwMode="auto">
          <a:xfrm>
            <a:off x="2438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640</a:t>
            </a:r>
            <a:endParaRPr lang="en-US" sz="1000" baseline="30000">
              <a:solidFill>
                <a:srgbClr val="FF3300"/>
              </a:solidFill>
              <a:latin typeface="Arial" charset="0"/>
            </a:endParaRPr>
          </a:p>
        </p:txBody>
      </p:sp>
      <p:sp>
        <p:nvSpPr>
          <p:cNvPr id="303263" name="Rectangle 159"/>
          <p:cNvSpPr>
            <a:spLocks noChangeArrowheads="1"/>
          </p:cNvSpPr>
          <p:nvPr/>
        </p:nvSpPr>
        <p:spPr bwMode="auto">
          <a:xfrm>
            <a:off x="2438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659</a:t>
            </a:r>
            <a:endParaRPr lang="en-US" sz="1000" baseline="30000">
              <a:solidFill>
                <a:srgbClr val="FF3300"/>
              </a:solidFill>
              <a:latin typeface="Arial" charset="0"/>
            </a:endParaRPr>
          </a:p>
        </p:txBody>
      </p:sp>
      <p:sp>
        <p:nvSpPr>
          <p:cNvPr id="303264" name="Rectangle 160"/>
          <p:cNvSpPr>
            <a:spLocks noChangeArrowheads="1"/>
          </p:cNvSpPr>
          <p:nvPr/>
        </p:nvSpPr>
        <p:spPr bwMode="auto">
          <a:xfrm>
            <a:off x="1676400" y="25146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738</a:t>
            </a:r>
            <a:endParaRPr lang="en-US" sz="1000" baseline="30000">
              <a:solidFill>
                <a:srgbClr val="FF3300"/>
              </a:solidFill>
              <a:latin typeface="Arial" charset="0"/>
            </a:endParaRPr>
          </a:p>
        </p:txBody>
      </p:sp>
      <p:sp>
        <p:nvSpPr>
          <p:cNvPr id="303265" name="Rectangle 161"/>
          <p:cNvSpPr>
            <a:spLocks noChangeArrowheads="1"/>
          </p:cNvSpPr>
          <p:nvPr/>
        </p:nvSpPr>
        <p:spPr bwMode="auto">
          <a:xfrm>
            <a:off x="2057400" y="4114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538</a:t>
            </a:r>
            <a:endParaRPr lang="en-US" sz="1000" baseline="30000">
              <a:solidFill>
                <a:srgbClr val="FF3300"/>
              </a:solidFill>
              <a:latin typeface="Arial" charset="0"/>
            </a:endParaRPr>
          </a:p>
        </p:txBody>
      </p:sp>
      <p:sp>
        <p:nvSpPr>
          <p:cNvPr id="303266" name="Rectangle 162"/>
          <p:cNvSpPr>
            <a:spLocks noChangeArrowheads="1"/>
          </p:cNvSpPr>
          <p:nvPr/>
        </p:nvSpPr>
        <p:spPr bwMode="auto">
          <a:xfrm>
            <a:off x="2057400" y="4648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Ac</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490</a:t>
            </a:r>
            <a:endParaRPr lang="en-US" sz="1000" baseline="30000">
              <a:solidFill>
                <a:srgbClr val="FF3300"/>
              </a:solidFill>
              <a:latin typeface="Arial" charset="0"/>
            </a:endParaRPr>
          </a:p>
        </p:txBody>
      </p:sp>
      <p:sp>
        <p:nvSpPr>
          <p:cNvPr id="303267" name="Text Box 163"/>
          <p:cNvSpPr txBox="1">
            <a:spLocks noChangeArrowheads="1"/>
          </p:cNvSpPr>
          <p:nvPr/>
        </p:nvSpPr>
        <p:spPr bwMode="auto">
          <a:xfrm>
            <a:off x="1614488" y="5651500"/>
            <a:ext cx="1179512" cy="244475"/>
          </a:xfrm>
          <a:prstGeom prst="rect">
            <a:avLst/>
          </a:prstGeom>
          <a:noFill/>
          <a:ln w="9525">
            <a:noFill/>
            <a:miter lim="800000"/>
            <a:headEnd/>
            <a:tailEnd/>
          </a:ln>
          <a:effectLst/>
        </p:spPr>
        <p:txBody>
          <a:bodyPr wrap="none">
            <a:spAutoFit/>
          </a:bodyPr>
          <a:lstStyle/>
          <a:p>
            <a:r>
              <a:rPr lang="en-US" sz="1000">
                <a:latin typeface="Arial" charset="0"/>
              </a:rPr>
              <a:t>Lanthanide series</a:t>
            </a:r>
          </a:p>
        </p:txBody>
      </p:sp>
      <p:sp>
        <p:nvSpPr>
          <p:cNvPr id="303268" name="Text Box 164"/>
          <p:cNvSpPr txBox="1">
            <a:spLocks noChangeArrowheads="1"/>
          </p:cNvSpPr>
          <p:nvPr/>
        </p:nvSpPr>
        <p:spPr bwMode="auto">
          <a:xfrm>
            <a:off x="2265363" y="4068763"/>
            <a:ext cx="247650" cy="244475"/>
          </a:xfrm>
          <a:prstGeom prst="rect">
            <a:avLst/>
          </a:prstGeom>
          <a:noFill/>
          <a:ln w="9525">
            <a:noFill/>
            <a:miter lim="800000"/>
            <a:headEnd/>
            <a:tailEnd/>
          </a:ln>
          <a:effectLst/>
        </p:spPr>
        <p:txBody>
          <a:bodyPr wrap="none">
            <a:spAutoFit/>
          </a:bodyPr>
          <a:lstStyle/>
          <a:p>
            <a:r>
              <a:rPr lang="en-US" sz="1000">
                <a:latin typeface="Symbol" pitchFamily="18" charset="2"/>
              </a:rPr>
              <a:t>*</a:t>
            </a:r>
          </a:p>
        </p:txBody>
      </p:sp>
      <p:sp>
        <p:nvSpPr>
          <p:cNvPr id="303269" name="Text Box 165"/>
          <p:cNvSpPr txBox="1">
            <a:spLocks noChangeArrowheads="1"/>
          </p:cNvSpPr>
          <p:nvPr/>
        </p:nvSpPr>
        <p:spPr bwMode="auto">
          <a:xfrm>
            <a:off x="1528763" y="5619750"/>
            <a:ext cx="247650" cy="244475"/>
          </a:xfrm>
          <a:prstGeom prst="rect">
            <a:avLst/>
          </a:prstGeom>
          <a:noFill/>
          <a:ln w="9525">
            <a:noFill/>
            <a:miter lim="800000"/>
            <a:headEnd/>
            <a:tailEnd/>
          </a:ln>
          <a:effectLst/>
        </p:spPr>
        <p:txBody>
          <a:bodyPr wrap="none">
            <a:spAutoFit/>
          </a:bodyPr>
          <a:lstStyle/>
          <a:p>
            <a:r>
              <a:rPr lang="en-US" sz="1000">
                <a:latin typeface="Symbol" pitchFamily="18" charset="2"/>
              </a:rPr>
              <a:t>*</a:t>
            </a:r>
          </a:p>
        </p:txBody>
      </p:sp>
      <p:sp>
        <p:nvSpPr>
          <p:cNvPr id="303270" name="Text Box 166"/>
          <p:cNvSpPr txBox="1">
            <a:spLocks noChangeArrowheads="1"/>
          </p:cNvSpPr>
          <p:nvPr/>
        </p:nvSpPr>
        <p:spPr bwMode="auto">
          <a:xfrm>
            <a:off x="1701800" y="6159500"/>
            <a:ext cx="254000" cy="214313"/>
          </a:xfrm>
          <a:prstGeom prst="rect">
            <a:avLst/>
          </a:prstGeom>
          <a:noFill/>
          <a:ln w="9525">
            <a:noFill/>
            <a:miter lim="800000"/>
            <a:headEnd/>
            <a:tailEnd/>
          </a:ln>
          <a:effectLst/>
        </p:spPr>
        <p:txBody>
          <a:bodyPr wrap="none">
            <a:spAutoFit/>
          </a:bodyPr>
          <a:lstStyle/>
          <a:p>
            <a:r>
              <a:rPr lang="en-US" sz="800">
                <a:latin typeface="Symbol" pitchFamily="18" charset="2"/>
              </a:rPr>
              <a:t>y</a:t>
            </a:r>
          </a:p>
        </p:txBody>
      </p:sp>
      <p:sp>
        <p:nvSpPr>
          <p:cNvPr id="303271" name="Text Box 167"/>
          <p:cNvSpPr txBox="1">
            <a:spLocks noChangeArrowheads="1"/>
          </p:cNvSpPr>
          <p:nvPr/>
        </p:nvSpPr>
        <p:spPr bwMode="auto">
          <a:xfrm>
            <a:off x="2260600" y="4597400"/>
            <a:ext cx="254000" cy="214313"/>
          </a:xfrm>
          <a:prstGeom prst="rect">
            <a:avLst/>
          </a:prstGeom>
          <a:noFill/>
          <a:ln w="9525">
            <a:noFill/>
            <a:miter lim="800000"/>
            <a:headEnd/>
            <a:tailEnd/>
          </a:ln>
          <a:effectLst/>
        </p:spPr>
        <p:txBody>
          <a:bodyPr wrap="none">
            <a:spAutoFit/>
          </a:bodyPr>
          <a:lstStyle/>
          <a:p>
            <a:r>
              <a:rPr lang="en-US" sz="800">
                <a:latin typeface="Symbol" pitchFamily="18" charset="2"/>
              </a:rPr>
              <a:t>y</a:t>
            </a:r>
          </a:p>
        </p:txBody>
      </p:sp>
      <p:sp>
        <p:nvSpPr>
          <p:cNvPr id="303272" name="Text Box 168"/>
          <p:cNvSpPr txBox="1">
            <a:spLocks noChangeArrowheads="1"/>
          </p:cNvSpPr>
          <p:nvPr/>
        </p:nvSpPr>
        <p:spPr bwMode="auto">
          <a:xfrm>
            <a:off x="1198563" y="1203325"/>
            <a:ext cx="574675" cy="214313"/>
          </a:xfrm>
          <a:prstGeom prst="rect">
            <a:avLst/>
          </a:prstGeom>
          <a:noFill/>
          <a:ln w="9525">
            <a:noFill/>
            <a:miter lim="800000"/>
            <a:headEnd/>
            <a:tailEnd/>
          </a:ln>
          <a:effectLst/>
        </p:spPr>
        <p:txBody>
          <a:bodyPr wrap="none">
            <a:spAutoFit/>
          </a:bodyPr>
          <a:lstStyle/>
          <a:p>
            <a:r>
              <a:rPr lang="en-US" sz="800" b="1">
                <a:latin typeface="Arial" charset="0"/>
              </a:rPr>
              <a:t>Group 1</a:t>
            </a:r>
          </a:p>
        </p:txBody>
      </p:sp>
      <p:sp>
        <p:nvSpPr>
          <p:cNvPr id="303273" name="Text Box 169"/>
          <p:cNvSpPr txBox="1">
            <a:spLocks noChangeArrowheads="1"/>
          </p:cNvSpPr>
          <p:nvPr/>
        </p:nvSpPr>
        <p:spPr bwMode="auto">
          <a:xfrm>
            <a:off x="1727200" y="1685925"/>
            <a:ext cx="268288" cy="274638"/>
          </a:xfrm>
          <a:prstGeom prst="rect">
            <a:avLst/>
          </a:prstGeom>
          <a:noFill/>
          <a:ln w="9525">
            <a:noFill/>
            <a:miter lim="800000"/>
            <a:headEnd/>
            <a:tailEnd/>
          </a:ln>
          <a:effectLst/>
        </p:spPr>
        <p:txBody>
          <a:bodyPr wrap="none">
            <a:spAutoFit/>
          </a:bodyPr>
          <a:lstStyle/>
          <a:p>
            <a:r>
              <a:rPr lang="en-US" sz="1200">
                <a:latin typeface="Arial" charset="0"/>
              </a:rPr>
              <a:t>2</a:t>
            </a:r>
          </a:p>
        </p:txBody>
      </p:sp>
      <p:sp>
        <p:nvSpPr>
          <p:cNvPr id="303274" name="Text Box 170"/>
          <p:cNvSpPr txBox="1">
            <a:spLocks noChangeArrowheads="1"/>
          </p:cNvSpPr>
          <p:nvPr/>
        </p:nvSpPr>
        <p:spPr bwMode="auto">
          <a:xfrm>
            <a:off x="2108200" y="2752725"/>
            <a:ext cx="268288" cy="274638"/>
          </a:xfrm>
          <a:prstGeom prst="rect">
            <a:avLst/>
          </a:prstGeom>
          <a:noFill/>
          <a:ln w="9525">
            <a:noFill/>
            <a:miter lim="800000"/>
            <a:headEnd/>
            <a:tailEnd/>
          </a:ln>
          <a:effectLst/>
        </p:spPr>
        <p:txBody>
          <a:bodyPr wrap="none">
            <a:spAutoFit/>
          </a:bodyPr>
          <a:lstStyle/>
          <a:p>
            <a:r>
              <a:rPr lang="en-US" sz="1200">
                <a:latin typeface="Arial" charset="0"/>
              </a:rPr>
              <a:t>3</a:t>
            </a:r>
          </a:p>
        </p:txBody>
      </p:sp>
      <p:sp>
        <p:nvSpPr>
          <p:cNvPr id="303275" name="Text Box 171"/>
          <p:cNvSpPr txBox="1">
            <a:spLocks noChangeArrowheads="1"/>
          </p:cNvSpPr>
          <p:nvPr/>
        </p:nvSpPr>
        <p:spPr bwMode="auto">
          <a:xfrm>
            <a:off x="2489200" y="2747963"/>
            <a:ext cx="268288" cy="274637"/>
          </a:xfrm>
          <a:prstGeom prst="rect">
            <a:avLst/>
          </a:prstGeom>
          <a:noFill/>
          <a:ln w="9525">
            <a:noFill/>
            <a:miter lim="800000"/>
            <a:headEnd/>
            <a:tailEnd/>
          </a:ln>
          <a:effectLst/>
        </p:spPr>
        <p:txBody>
          <a:bodyPr wrap="none">
            <a:spAutoFit/>
          </a:bodyPr>
          <a:lstStyle/>
          <a:p>
            <a:r>
              <a:rPr lang="en-US" sz="1200">
                <a:latin typeface="Arial" charset="0"/>
              </a:rPr>
              <a:t>4</a:t>
            </a:r>
          </a:p>
        </p:txBody>
      </p:sp>
      <p:sp>
        <p:nvSpPr>
          <p:cNvPr id="303276" name="Text Box 172"/>
          <p:cNvSpPr txBox="1">
            <a:spLocks noChangeArrowheads="1"/>
          </p:cNvSpPr>
          <p:nvPr/>
        </p:nvSpPr>
        <p:spPr bwMode="auto">
          <a:xfrm>
            <a:off x="2870200" y="2752725"/>
            <a:ext cx="268288" cy="274638"/>
          </a:xfrm>
          <a:prstGeom prst="rect">
            <a:avLst/>
          </a:prstGeom>
          <a:noFill/>
          <a:ln w="9525">
            <a:noFill/>
            <a:miter lim="800000"/>
            <a:headEnd/>
            <a:tailEnd/>
          </a:ln>
          <a:effectLst/>
        </p:spPr>
        <p:txBody>
          <a:bodyPr wrap="none">
            <a:spAutoFit/>
          </a:bodyPr>
          <a:lstStyle/>
          <a:p>
            <a:r>
              <a:rPr lang="en-US" sz="1200">
                <a:latin typeface="Arial" charset="0"/>
              </a:rPr>
              <a:t>5</a:t>
            </a:r>
          </a:p>
        </p:txBody>
      </p:sp>
      <p:sp>
        <p:nvSpPr>
          <p:cNvPr id="303277" name="Text Box 173"/>
          <p:cNvSpPr txBox="1">
            <a:spLocks noChangeArrowheads="1"/>
          </p:cNvSpPr>
          <p:nvPr/>
        </p:nvSpPr>
        <p:spPr bwMode="auto">
          <a:xfrm>
            <a:off x="3251200" y="2747963"/>
            <a:ext cx="268288" cy="274637"/>
          </a:xfrm>
          <a:prstGeom prst="rect">
            <a:avLst/>
          </a:prstGeom>
          <a:noFill/>
          <a:ln w="9525">
            <a:noFill/>
            <a:miter lim="800000"/>
            <a:headEnd/>
            <a:tailEnd/>
          </a:ln>
          <a:effectLst/>
        </p:spPr>
        <p:txBody>
          <a:bodyPr wrap="none">
            <a:spAutoFit/>
          </a:bodyPr>
          <a:lstStyle/>
          <a:p>
            <a:r>
              <a:rPr lang="en-US" sz="1200">
                <a:latin typeface="Arial" charset="0"/>
              </a:rPr>
              <a:t>6</a:t>
            </a:r>
          </a:p>
        </p:txBody>
      </p:sp>
      <p:sp>
        <p:nvSpPr>
          <p:cNvPr id="303278" name="Text Box 174"/>
          <p:cNvSpPr txBox="1">
            <a:spLocks noChangeArrowheads="1"/>
          </p:cNvSpPr>
          <p:nvPr/>
        </p:nvSpPr>
        <p:spPr bwMode="auto">
          <a:xfrm>
            <a:off x="3632200" y="2752725"/>
            <a:ext cx="268288" cy="274638"/>
          </a:xfrm>
          <a:prstGeom prst="rect">
            <a:avLst/>
          </a:prstGeom>
          <a:noFill/>
          <a:ln w="9525">
            <a:noFill/>
            <a:miter lim="800000"/>
            <a:headEnd/>
            <a:tailEnd/>
          </a:ln>
          <a:effectLst/>
        </p:spPr>
        <p:txBody>
          <a:bodyPr wrap="none">
            <a:spAutoFit/>
          </a:bodyPr>
          <a:lstStyle/>
          <a:p>
            <a:r>
              <a:rPr lang="en-US" sz="1200">
                <a:latin typeface="Arial" charset="0"/>
              </a:rPr>
              <a:t>7</a:t>
            </a:r>
          </a:p>
        </p:txBody>
      </p:sp>
      <p:sp>
        <p:nvSpPr>
          <p:cNvPr id="303279" name="Text Box 175"/>
          <p:cNvSpPr txBox="1">
            <a:spLocks noChangeArrowheads="1"/>
          </p:cNvSpPr>
          <p:nvPr/>
        </p:nvSpPr>
        <p:spPr bwMode="auto">
          <a:xfrm>
            <a:off x="5108575" y="2747963"/>
            <a:ext cx="352425" cy="274637"/>
          </a:xfrm>
          <a:prstGeom prst="rect">
            <a:avLst/>
          </a:prstGeom>
          <a:noFill/>
          <a:ln w="9525">
            <a:noFill/>
            <a:miter lim="800000"/>
            <a:headEnd/>
            <a:tailEnd/>
          </a:ln>
          <a:effectLst/>
        </p:spPr>
        <p:txBody>
          <a:bodyPr wrap="none">
            <a:spAutoFit/>
          </a:bodyPr>
          <a:lstStyle/>
          <a:p>
            <a:r>
              <a:rPr lang="en-US" sz="1200">
                <a:latin typeface="Arial" charset="0"/>
              </a:rPr>
              <a:t>11</a:t>
            </a:r>
          </a:p>
        </p:txBody>
      </p:sp>
      <p:sp>
        <p:nvSpPr>
          <p:cNvPr id="303280" name="Text Box 176"/>
          <p:cNvSpPr txBox="1">
            <a:spLocks noChangeArrowheads="1"/>
          </p:cNvSpPr>
          <p:nvPr/>
        </p:nvSpPr>
        <p:spPr bwMode="auto">
          <a:xfrm>
            <a:off x="5499100" y="2743200"/>
            <a:ext cx="352425" cy="274638"/>
          </a:xfrm>
          <a:prstGeom prst="rect">
            <a:avLst/>
          </a:prstGeom>
          <a:noFill/>
          <a:ln w="9525">
            <a:noFill/>
            <a:miter lim="800000"/>
            <a:headEnd/>
            <a:tailEnd/>
          </a:ln>
          <a:effectLst/>
        </p:spPr>
        <p:txBody>
          <a:bodyPr wrap="none">
            <a:spAutoFit/>
          </a:bodyPr>
          <a:lstStyle/>
          <a:p>
            <a:r>
              <a:rPr lang="en-US" sz="1200">
                <a:latin typeface="Arial" charset="0"/>
              </a:rPr>
              <a:t>12</a:t>
            </a:r>
          </a:p>
        </p:txBody>
      </p:sp>
      <p:sp>
        <p:nvSpPr>
          <p:cNvPr id="303281" name="Text Box 177"/>
          <p:cNvSpPr txBox="1">
            <a:spLocks noChangeArrowheads="1"/>
          </p:cNvSpPr>
          <p:nvPr/>
        </p:nvSpPr>
        <p:spPr bwMode="auto">
          <a:xfrm>
            <a:off x="5870575" y="1681163"/>
            <a:ext cx="352425" cy="274637"/>
          </a:xfrm>
          <a:prstGeom prst="rect">
            <a:avLst/>
          </a:prstGeom>
          <a:noFill/>
          <a:ln w="9525">
            <a:noFill/>
            <a:miter lim="800000"/>
            <a:headEnd/>
            <a:tailEnd/>
          </a:ln>
          <a:effectLst/>
        </p:spPr>
        <p:txBody>
          <a:bodyPr wrap="none">
            <a:spAutoFit/>
          </a:bodyPr>
          <a:lstStyle/>
          <a:p>
            <a:r>
              <a:rPr lang="en-US" sz="1200">
                <a:latin typeface="Arial" charset="0"/>
              </a:rPr>
              <a:t>13</a:t>
            </a:r>
          </a:p>
        </p:txBody>
      </p:sp>
      <p:sp>
        <p:nvSpPr>
          <p:cNvPr id="303282" name="Text Box 178"/>
          <p:cNvSpPr txBox="1">
            <a:spLocks noChangeArrowheads="1"/>
          </p:cNvSpPr>
          <p:nvPr/>
        </p:nvSpPr>
        <p:spPr bwMode="auto">
          <a:xfrm>
            <a:off x="6251575" y="1685925"/>
            <a:ext cx="352425" cy="274638"/>
          </a:xfrm>
          <a:prstGeom prst="rect">
            <a:avLst/>
          </a:prstGeom>
          <a:noFill/>
          <a:ln w="9525">
            <a:noFill/>
            <a:miter lim="800000"/>
            <a:headEnd/>
            <a:tailEnd/>
          </a:ln>
          <a:effectLst/>
        </p:spPr>
        <p:txBody>
          <a:bodyPr wrap="none">
            <a:spAutoFit/>
          </a:bodyPr>
          <a:lstStyle/>
          <a:p>
            <a:r>
              <a:rPr lang="en-US" sz="1200">
                <a:latin typeface="Arial" charset="0"/>
              </a:rPr>
              <a:t>14</a:t>
            </a:r>
          </a:p>
        </p:txBody>
      </p:sp>
      <p:sp>
        <p:nvSpPr>
          <p:cNvPr id="303283" name="Text Box 179"/>
          <p:cNvSpPr txBox="1">
            <a:spLocks noChangeArrowheads="1"/>
          </p:cNvSpPr>
          <p:nvPr/>
        </p:nvSpPr>
        <p:spPr bwMode="auto">
          <a:xfrm>
            <a:off x="6637338" y="1681163"/>
            <a:ext cx="352425" cy="274637"/>
          </a:xfrm>
          <a:prstGeom prst="rect">
            <a:avLst/>
          </a:prstGeom>
          <a:noFill/>
          <a:ln w="9525">
            <a:noFill/>
            <a:miter lim="800000"/>
            <a:headEnd/>
            <a:tailEnd/>
          </a:ln>
          <a:effectLst/>
        </p:spPr>
        <p:txBody>
          <a:bodyPr wrap="none">
            <a:spAutoFit/>
          </a:bodyPr>
          <a:lstStyle/>
          <a:p>
            <a:r>
              <a:rPr lang="en-US" sz="1200">
                <a:latin typeface="Arial" charset="0"/>
              </a:rPr>
              <a:t>15</a:t>
            </a:r>
          </a:p>
        </p:txBody>
      </p:sp>
      <p:sp>
        <p:nvSpPr>
          <p:cNvPr id="303284" name="Text Box 180"/>
          <p:cNvSpPr txBox="1">
            <a:spLocks noChangeArrowheads="1"/>
          </p:cNvSpPr>
          <p:nvPr/>
        </p:nvSpPr>
        <p:spPr bwMode="auto">
          <a:xfrm>
            <a:off x="7018338" y="1685925"/>
            <a:ext cx="352425" cy="274638"/>
          </a:xfrm>
          <a:prstGeom prst="rect">
            <a:avLst/>
          </a:prstGeom>
          <a:noFill/>
          <a:ln w="9525">
            <a:noFill/>
            <a:miter lim="800000"/>
            <a:headEnd/>
            <a:tailEnd/>
          </a:ln>
          <a:effectLst/>
        </p:spPr>
        <p:txBody>
          <a:bodyPr wrap="none">
            <a:spAutoFit/>
          </a:bodyPr>
          <a:lstStyle/>
          <a:p>
            <a:r>
              <a:rPr lang="en-US" sz="1200">
                <a:latin typeface="Arial" charset="0"/>
              </a:rPr>
              <a:t>16</a:t>
            </a:r>
          </a:p>
        </p:txBody>
      </p:sp>
      <p:sp>
        <p:nvSpPr>
          <p:cNvPr id="303285" name="Text Box 181"/>
          <p:cNvSpPr txBox="1">
            <a:spLocks noChangeArrowheads="1"/>
          </p:cNvSpPr>
          <p:nvPr/>
        </p:nvSpPr>
        <p:spPr bwMode="auto">
          <a:xfrm>
            <a:off x="7399338" y="1681163"/>
            <a:ext cx="352425" cy="274637"/>
          </a:xfrm>
          <a:prstGeom prst="rect">
            <a:avLst/>
          </a:prstGeom>
          <a:noFill/>
          <a:ln w="9525">
            <a:noFill/>
            <a:miter lim="800000"/>
            <a:headEnd/>
            <a:tailEnd/>
          </a:ln>
          <a:effectLst/>
        </p:spPr>
        <p:txBody>
          <a:bodyPr wrap="none">
            <a:spAutoFit/>
          </a:bodyPr>
          <a:lstStyle/>
          <a:p>
            <a:r>
              <a:rPr lang="en-US" sz="1200">
                <a:latin typeface="Arial" charset="0"/>
              </a:rPr>
              <a:t>17</a:t>
            </a:r>
          </a:p>
        </p:txBody>
      </p:sp>
      <p:sp>
        <p:nvSpPr>
          <p:cNvPr id="303286" name="Text Box 182"/>
          <p:cNvSpPr txBox="1">
            <a:spLocks noChangeArrowheads="1"/>
          </p:cNvSpPr>
          <p:nvPr/>
        </p:nvSpPr>
        <p:spPr bwMode="auto">
          <a:xfrm>
            <a:off x="7780338" y="1152525"/>
            <a:ext cx="352425" cy="274638"/>
          </a:xfrm>
          <a:prstGeom prst="rect">
            <a:avLst/>
          </a:prstGeom>
          <a:noFill/>
          <a:ln w="9525">
            <a:noFill/>
            <a:miter lim="800000"/>
            <a:headEnd/>
            <a:tailEnd/>
          </a:ln>
          <a:effectLst/>
        </p:spPr>
        <p:txBody>
          <a:bodyPr wrap="none">
            <a:spAutoFit/>
          </a:bodyPr>
          <a:lstStyle/>
          <a:p>
            <a:r>
              <a:rPr lang="en-US" sz="1200">
                <a:latin typeface="Arial" charset="0"/>
              </a:rPr>
              <a:t>18</a:t>
            </a:r>
          </a:p>
        </p:txBody>
      </p:sp>
      <p:sp>
        <p:nvSpPr>
          <p:cNvPr id="303287" name="Text Box 183"/>
          <p:cNvSpPr txBox="1">
            <a:spLocks noChangeArrowheads="1"/>
          </p:cNvSpPr>
          <p:nvPr/>
        </p:nvSpPr>
        <p:spPr bwMode="auto">
          <a:xfrm>
            <a:off x="4394200" y="2747963"/>
            <a:ext cx="268288" cy="274637"/>
          </a:xfrm>
          <a:prstGeom prst="rect">
            <a:avLst/>
          </a:prstGeom>
          <a:solidFill>
            <a:schemeClr val="bg1"/>
          </a:solidFill>
          <a:ln w="9525">
            <a:noFill/>
            <a:miter lim="800000"/>
            <a:headEnd/>
            <a:tailEnd/>
          </a:ln>
          <a:effectLst/>
        </p:spPr>
        <p:txBody>
          <a:bodyPr wrap="none">
            <a:spAutoFit/>
          </a:bodyPr>
          <a:lstStyle/>
          <a:p>
            <a:r>
              <a:rPr lang="en-US" sz="1200">
                <a:latin typeface="Arial" charset="0"/>
              </a:rPr>
              <a:t>9</a:t>
            </a:r>
          </a:p>
        </p:txBody>
      </p:sp>
      <p:sp>
        <p:nvSpPr>
          <p:cNvPr id="303288" name="Rectangle 184"/>
          <p:cNvSpPr>
            <a:spLocks noChangeArrowheads="1"/>
          </p:cNvSpPr>
          <p:nvPr/>
        </p:nvSpPr>
        <p:spPr bwMode="auto">
          <a:xfrm>
            <a:off x="7772400" y="19812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Ne</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2081</a:t>
            </a:r>
            <a:endParaRPr lang="en-US" sz="1000" baseline="30000">
              <a:solidFill>
                <a:srgbClr val="FF3300"/>
              </a:solidFill>
              <a:latin typeface="Arial" charset="0"/>
            </a:endParaRPr>
          </a:p>
        </p:txBody>
      </p:sp>
      <p:sp>
        <p:nvSpPr>
          <p:cNvPr id="303289" name="Rectangle 185"/>
          <p:cNvSpPr>
            <a:spLocks noChangeArrowheads="1"/>
          </p:cNvSpPr>
          <p:nvPr/>
        </p:nvSpPr>
        <p:spPr bwMode="auto">
          <a:xfrm>
            <a:off x="7772400" y="25146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Ar</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1521</a:t>
            </a:r>
            <a:endParaRPr lang="en-US" sz="1000" baseline="30000">
              <a:solidFill>
                <a:srgbClr val="FF3300"/>
              </a:solidFill>
              <a:latin typeface="Arial" charset="0"/>
            </a:endParaRPr>
          </a:p>
        </p:txBody>
      </p:sp>
      <p:sp>
        <p:nvSpPr>
          <p:cNvPr id="303290" name="Rectangle 186"/>
          <p:cNvSpPr>
            <a:spLocks noChangeArrowheads="1"/>
          </p:cNvSpPr>
          <p:nvPr/>
        </p:nvSpPr>
        <p:spPr bwMode="auto">
          <a:xfrm>
            <a:off x="7772400" y="30480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Kr</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1351</a:t>
            </a:r>
            <a:endParaRPr lang="en-US" sz="1000" baseline="30000">
              <a:solidFill>
                <a:srgbClr val="FF3300"/>
              </a:solidFill>
              <a:latin typeface="Arial" charset="0"/>
            </a:endParaRPr>
          </a:p>
        </p:txBody>
      </p:sp>
      <p:sp>
        <p:nvSpPr>
          <p:cNvPr id="303291" name="Rectangle 187"/>
          <p:cNvSpPr>
            <a:spLocks noChangeArrowheads="1"/>
          </p:cNvSpPr>
          <p:nvPr/>
        </p:nvSpPr>
        <p:spPr bwMode="auto">
          <a:xfrm>
            <a:off x="7772400" y="35814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Xe</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1170</a:t>
            </a:r>
            <a:endParaRPr lang="en-US" sz="1000" baseline="30000">
              <a:solidFill>
                <a:srgbClr val="FF3300"/>
              </a:solidFill>
              <a:latin typeface="Arial" charset="0"/>
            </a:endParaRPr>
          </a:p>
        </p:txBody>
      </p:sp>
      <p:sp>
        <p:nvSpPr>
          <p:cNvPr id="303292" name="Rectangle 188"/>
          <p:cNvSpPr>
            <a:spLocks noChangeArrowheads="1"/>
          </p:cNvSpPr>
          <p:nvPr/>
        </p:nvSpPr>
        <p:spPr bwMode="auto">
          <a:xfrm>
            <a:off x="7772400" y="4114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Rn</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1038</a:t>
            </a:r>
          </a:p>
        </p:txBody>
      </p:sp>
      <p:sp>
        <p:nvSpPr>
          <p:cNvPr id="303293" name="Rectangle 189"/>
          <p:cNvSpPr>
            <a:spLocks noChangeArrowheads="1"/>
          </p:cNvSpPr>
          <p:nvPr/>
        </p:nvSpPr>
        <p:spPr bwMode="auto">
          <a:xfrm>
            <a:off x="7772400" y="14478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He</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2372</a:t>
            </a:r>
            <a:endParaRPr lang="en-US" sz="1000" baseline="30000">
              <a:solidFill>
                <a:srgbClr val="FF3300"/>
              </a:solidFill>
              <a:latin typeface="Arial" charset="0"/>
            </a:endParaRPr>
          </a:p>
        </p:txBody>
      </p:sp>
      <p:sp>
        <p:nvSpPr>
          <p:cNvPr id="303294" name="Rectangle 190"/>
          <p:cNvSpPr>
            <a:spLocks noChangeArrowheads="1"/>
          </p:cNvSpPr>
          <p:nvPr/>
        </p:nvSpPr>
        <p:spPr bwMode="auto">
          <a:xfrm>
            <a:off x="2438400" y="4648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Rf</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295" name="Rectangle 191"/>
          <p:cNvSpPr>
            <a:spLocks noChangeArrowheads="1"/>
          </p:cNvSpPr>
          <p:nvPr/>
        </p:nvSpPr>
        <p:spPr bwMode="auto">
          <a:xfrm>
            <a:off x="2819400" y="4648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Db</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296" name="Rectangle 192"/>
          <p:cNvSpPr>
            <a:spLocks noChangeArrowheads="1"/>
          </p:cNvSpPr>
          <p:nvPr/>
        </p:nvSpPr>
        <p:spPr bwMode="auto">
          <a:xfrm>
            <a:off x="3200400" y="4648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Sg</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297" name="Rectangle 193"/>
          <p:cNvSpPr>
            <a:spLocks noChangeArrowheads="1"/>
          </p:cNvSpPr>
          <p:nvPr/>
        </p:nvSpPr>
        <p:spPr bwMode="auto">
          <a:xfrm>
            <a:off x="3581400" y="4648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Bh</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298" name="Rectangle 194"/>
          <p:cNvSpPr>
            <a:spLocks noChangeArrowheads="1"/>
          </p:cNvSpPr>
          <p:nvPr/>
        </p:nvSpPr>
        <p:spPr bwMode="auto">
          <a:xfrm>
            <a:off x="3962400" y="4648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Hs</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299" name="Rectangle 195"/>
          <p:cNvSpPr>
            <a:spLocks noChangeArrowheads="1"/>
          </p:cNvSpPr>
          <p:nvPr/>
        </p:nvSpPr>
        <p:spPr bwMode="auto">
          <a:xfrm>
            <a:off x="4343400" y="4648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Mt</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300" name="Rectangle 196"/>
          <p:cNvSpPr>
            <a:spLocks noChangeArrowheads="1"/>
          </p:cNvSpPr>
          <p:nvPr/>
        </p:nvSpPr>
        <p:spPr bwMode="auto">
          <a:xfrm>
            <a:off x="2819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Ce</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534</a:t>
            </a:r>
            <a:endParaRPr lang="en-US" sz="1000" baseline="30000">
              <a:solidFill>
                <a:srgbClr val="FF3300"/>
              </a:solidFill>
              <a:latin typeface="Arial" charset="0"/>
            </a:endParaRPr>
          </a:p>
        </p:txBody>
      </p:sp>
      <p:sp>
        <p:nvSpPr>
          <p:cNvPr id="303301" name="Rectangle 197"/>
          <p:cNvSpPr>
            <a:spLocks noChangeArrowheads="1"/>
          </p:cNvSpPr>
          <p:nvPr/>
        </p:nvSpPr>
        <p:spPr bwMode="auto">
          <a:xfrm>
            <a:off x="3200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Pr</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527</a:t>
            </a:r>
            <a:endParaRPr lang="en-US" sz="1000" baseline="30000">
              <a:solidFill>
                <a:srgbClr val="FF3300"/>
              </a:solidFill>
              <a:latin typeface="Arial" charset="0"/>
            </a:endParaRPr>
          </a:p>
        </p:txBody>
      </p:sp>
      <p:sp>
        <p:nvSpPr>
          <p:cNvPr id="303302" name="Rectangle 198"/>
          <p:cNvSpPr>
            <a:spLocks noChangeArrowheads="1"/>
          </p:cNvSpPr>
          <p:nvPr/>
        </p:nvSpPr>
        <p:spPr bwMode="auto">
          <a:xfrm>
            <a:off x="3581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Nd</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533</a:t>
            </a:r>
            <a:endParaRPr lang="en-US" sz="1000" baseline="30000">
              <a:solidFill>
                <a:srgbClr val="FF3300"/>
              </a:solidFill>
              <a:latin typeface="Arial" charset="0"/>
            </a:endParaRPr>
          </a:p>
        </p:txBody>
      </p:sp>
      <p:sp>
        <p:nvSpPr>
          <p:cNvPr id="303303" name="Rectangle 199"/>
          <p:cNvSpPr>
            <a:spLocks noChangeArrowheads="1"/>
          </p:cNvSpPr>
          <p:nvPr/>
        </p:nvSpPr>
        <p:spPr bwMode="auto">
          <a:xfrm>
            <a:off x="3962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Pm</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536</a:t>
            </a:r>
            <a:endParaRPr lang="en-US" sz="1000" baseline="30000">
              <a:solidFill>
                <a:srgbClr val="FF3300"/>
              </a:solidFill>
              <a:latin typeface="Arial" charset="0"/>
            </a:endParaRPr>
          </a:p>
        </p:txBody>
      </p:sp>
      <p:sp>
        <p:nvSpPr>
          <p:cNvPr id="303304" name="Rectangle 200"/>
          <p:cNvSpPr>
            <a:spLocks noChangeArrowheads="1"/>
          </p:cNvSpPr>
          <p:nvPr/>
        </p:nvSpPr>
        <p:spPr bwMode="auto">
          <a:xfrm>
            <a:off x="4343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Sm</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545</a:t>
            </a:r>
            <a:endParaRPr lang="en-US" sz="1000" baseline="30000">
              <a:solidFill>
                <a:srgbClr val="FF3300"/>
              </a:solidFill>
              <a:latin typeface="Arial" charset="0"/>
            </a:endParaRPr>
          </a:p>
        </p:txBody>
      </p:sp>
      <p:sp>
        <p:nvSpPr>
          <p:cNvPr id="303305" name="Rectangle 201"/>
          <p:cNvSpPr>
            <a:spLocks noChangeArrowheads="1"/>
          </p:cNvSpPr>
          <p:nvPr/>
        </p:nvSpPr>
        <p:spPr bwMode="auto">
          <a:xfrm>
            <a:off x="4724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Eu</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547</a:t>
            </a:r>
            <a:endParaRPr lang="en-US" sz="1000" baseline="30000">
              <a:solidFill>
                <a:srgbClr val="FF3300"/>
              </a:solidFill>
              <a:latin typeface="Arial" charset="0"/>
            </a:endParaRPr>
          </a:p>
        </p:txBody>
      </p:sp>
      <p:sp>
        <p:nvSpPr>
          <p:cNvPr id="303306" name="Rectangle 202"/>
          <p:cNvSpPr>
            <a:spLocks noChangeArrowheads="1"/>
          </p:cNvSpPr>
          <p:nvPr/>
        </p:nvSpPr>
        <p:spPr bwMode="auto">
          <a:xfrm>
            <a:off x="5105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Gd</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592</a:t>
            </a:r>
            <a:endParaRPr lang="en-US" sz="1000" baseline="30000">
              <a:solidFill>
                <a:srgbClr val="FF3300"/>
              </a:solidFill>
              <a:latin typeface="Arial" charset="0"/>
            </a:endParaRPr>
          </a:p>
        </p:txBody>
      </p:sp>
      <p:sp>
        <p:nvSpPr>
          <p:cNvPr id="303307" name="Rectangle 203"/>
          <p:cNvSpPr>
            <a:spLocks noChangeArrowheads="1"/>
          </p:cNvSpPr>
          <p:nvPr/>
        </p:nvSpPr>
        <p:spPr bwMode="auto">
          <a:xfrm>
            <a:off x="5486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Tb</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566</a:t>
            </a:r>
            <a:endParaRPr lang="en-US" sz="1000" baseline="30000">
              <a:solidFill>
                <a:srgbClr val="FF3300"/>
              </a:solidFill>
              <a:latin typeface="Arial" charset="0"/>
            </a:endParaRPr>
          </a:p>
        </p:txBody>
      </p:sp>
      <p:sp>
        <p:nvSpPr>
          <p:cNvPr id="303308" name="Rectangle 204"/>
          <p:cNvSpPr>
            <a:spLocks noChangeArrowheads="1"/>
          </p:cNvSpPr>
          <p:nvPr/>
        </p:nvSpPr>
        <p:spPr bwMode="auto">
          <a:xfrm>
            <a:off x="5867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Dy</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573</a:t>
            </a:r>
            <a:endParaRPr lang="en-US" sz="1000" baseline="30000">
              <a:solidFill>
                <a:srgbClr val="FF3300"/>
              </a:solidFill>
              <a:latin typeface="Arial" charset="0"/>
            </a:endParaRPr>
          </a:p>
        </p:txBody>
      </p:sp>
      <p:sp>
        <p:nvSpPr>
          <p:cNvPr id="303309" name="Rectangle 205"/>
          <p:cNvSpPr>
            <a:spLocks noChangeArrowheads="1"/>
          </p:cNvSpPr>
          <p:nvPr/>
        </p:nvSpPr>
        <p:spPr bwMode="auto">
          <a:xfrm>
            <a:off x="6248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Ho</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581</a:t>
            </a:r>
            <a:endParaRPr lang="en-US" sz="1000" baseline="30000">
              <a:solidFill>
                <a:srgbClr val="FF3300"/>
              </a:solidFill>
              <a:latin typeface="Arial" charset="0"/>
            </a:endParaRPr>
          </a:p>
        </p:txBody>
      </p:sp>
      <p:sp>
        <p:nvSpPr>
          <p:cNvPr id="303310" name="Rectangle 206"/>
          <p:cNvSpPr>
            <a:spLocks noChangeArrowheads="1"/>
          </p:cNvSpPr>
          <p:nvPr/>
        </p:nvSpPr>
        <p:spPr bwMode="auto">
          <a:xfrm>
            <a:off x="6629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Er</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589</a:t>
            </a:r>
            <a:endParaRPr lang="en-US" sz="1000" baseline="30000">
              <a:solidFill>
                <a:srgbClr val="FF3300"/>
              </a:solidFill>
              <a:latin typeface="Arial" charset="0"/>
            </a:endParaRPr>
          </a:p>
        </p:txBody>
      </p:sp>
      <p:sp>
        <p:nvSpPr>
          <p:cNvPr id="303311" name="Rectangle 207"/>
          <p:cNvSpPr>
            <a:spLocks noChangeArrowheads="1"/>
          </p:cNvSpPr>
          <p:nvPr/>
        </p:nvSpPr>
        <p:spPr bwMode="auto">
          <a:xfrm>
            <a:off x="7010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Tm</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597</a:t>
            </a:r>
            <a:endParaRPr lang="en-US" sz="1000" baseline="30000">
              <a:solidFill>
                <a:srgbClr val="FF3300"/>
              </a:solidFill>
              <a:latin typeface="Arial" charset="0"/>
            </a:endParaRPr>
          </a:p>
        </p:txBody>
      </p:sp>
      <p:sp>
        <p:nvSpPr>
          <p:cNvPr id="303312" name="Rectangle 208"/>
          <p:cNvSpPr>
            <a:spLocks noChangeArrowheads="1"/>
          </p:cNvSpPr>
          <p:nvPr/>
        </p:nvSpPr>
        <p:spPr bwMode="auto">
          <a:xfrm>
            <a:off x="7391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Yb</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603</a:t>
            </a:r>
            <a:endParaRPr lang="en-US" sz="1000" baseline="30000">
              <a:solidFill>
                <a:srgbClr val="FF3300"/>
              </a:solidFill>
              <a:latin typeface="Arial" charset="0"/>
            </a:endParaRPr>
          </a:p>
        </p:txBody>
      </p:sp>
      <p:sp>
        <p:nvSpPr>
          <p:cNvPr id="303313" name="Rectangle 209"/>
          <p:cNvSpPr>
            <a:spLocks noChangeArrowheads="1"/>
          </p:cNvSpPr>
          <p:nvPr/>
        </p:nvSpPr>
        <p:spPr bwMode="auto">
          <a:xfrm>
            <a:off x="7772400" y="56388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Lu</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523</a:t>
            </a:r>
            <a:endParaRPr lang="en-US" sz="1000" baseline="30000">
              <a:solidFill>
                <a:srgbClr val="FF3300"/>
              </a:solidFill>
              <a:latin typeface="Arial" charset="0"/>
            </a:endParaRPr>
          </a:p>
        </p:txBody>
      </p:sp>
      <p:sp>
        <p:nvSpPr>
          <p:cNvPr id="303314" name="Rectangle 210"/>
          <p:cNvSpPr>
            <a:spLocks noChangeArrowheads="1"/>
          </p:cNvSpPr>
          <p:nvPr/>
        </p:nvSpPr>
        <p:spPr bwMode="auto">
          <a:xfrm>
            <a:off x="2819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Th</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587</a:t>
            </a:r>
            <a:endParaRPr lang="en-US" sz="1000" baseline="30000">
              <a:solidFill>
                <a:srgbClr val="FF3300"/>
              </a:solidFill>
              <a:latin typeface="Arial" charset="0"/>
            </a:endParaRPr>
          </a:p>
        </p:txBody>
      </p:sp>
      <p:sp>
        <p:nvSpPr>
          <p:cNvPr id="303315" name="Rectangle 211"/>
          <p:cNvSpPr>
            <a:spLocks noChangeArrowheads="1"/>
          </p:cNvSpPr>
          <p:nvPr/>
        </p:nvSpPr>
        <p:spPr bwMode="auto">
          <a:xfrm>
            <a:off x="3200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Pa</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570</a:t>
            </a:r>
            <a:endParaRPr lang="en-US" sz="1000" baseline="30000">
              <a:solidFill>
                <a:srgbClr val="FF3300"/>
              </a:solidFill>
              <a:latin typeface="Arial" charset="0"/>
            </a:endParaRPr>
          </a:p>
        </p:txBody>
      </p:sp>
      <p:sp>
        <p:nvSpPr>
          <p:cNvPr id="303316" name="Rectangle 212"/>
          <p:cNvSpPr>
            <a:spLocks noChangeArrowheads="1"/>
          </p:cNvSpPr>
          <p:nvPr/>
        </p:nvSpPr>
        <p:spPr bwMode="auto">
          <a:xfrm>
            <a:off x="3581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U</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598</a:t>
            </a:r>
            <a:endParaRPr lang="en-US" sz="1000" baseline="30000">
              <a:solidFill>
                <a:srgbClr val="FF3300"/>
              </a:solidFill>
              <a:latin typeface="Arial" charset="0"/>
            </a:endParaRPr>
          </a:p>
        </p:txBody>
      </p:sp>
      <p:sp>
        <p:nvSpPr>
          <p:cNvPr id="303317" name="Rectangle 213"/>
          <p:cNvSpPr>
            <a:spLocks noChangeArrowheads="1"/>
          </p:cNvSpPr>
          <p:nvPr/>
        </p:nvSpPr>
        <p:spPr bwMode="auto">
          <a:xfrm>
            <a:off x="3962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Np</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600</a:t>
            </a:r>
            <a:endParaRPr lang="en-US" sz="1000" baseline="30000">
              <a:solidFill>
                <a:srgbClr val="FF3300"/>
              </a:solidFill>
              <a:latin typeface="Arial" charset="0"/>
            </a:endParaRPr>
          </a:p>
        </p:txBody>
      </p:sp>
      <p:sp>
        <p:nvSpPr>
          <p:cNvPr id="303318" name="Rectangle 214"/>
          <p:cNvSpPr>
            <a:spLocks noChangeArrowheads="1"/>
          </p:cNvSpPr>
          <p:nvPr/>
        </p:nvSpPr>
        <p:spPr bwMode="auto">
          <a:xfrm>
            <a:off x="4343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Pu</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585</a:t>
            </a:r>
            <a:endParaRPr lang="en-US" sz="1000" baseline="30000">
              <a:solidFill>
                <a:srgbClr val="FF3300"/>
              </a:solidFill>
              <a:latin typeface="Arial" charset="0"/>
            </a:endParaRPr>
          </a:p>
        </p:txBody>
      </p:sp>
      <p:sp>
        <p:nvSpPr>
          <p:cNvPr id="303319" name="Rectangle 215"/>
          <p:cNvSpPr>
            <a:spLocks noChangeArrowheads="1"/>
          </p:cNvSpPr>
          <p:nvPr/>
        </p:nvSpPr>
        <p:spPr bwMode="auto">
          <a:xfrm>
            <a:off x="4724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Am</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578</a:t>
            </a:r>
            <a:endParaRPr lang="en-US" sz="1000" baseline="30000">
              <a:solidFill>
                <a:srgbClr val="FF3300"/>
              </a:solidFill>
              <a:latin typeface="Arial" charset="0"/>
            </a:endParaRPr>
          </a:p>
        </p:txBody>
      </p:sp>
      <p:sp>
        <p:nvSpPr>
          <p:cNvPr id="303320" name="Rectangle 216"/>
          <p:cNvSpPr>
            <a:spLocks noChangeArrowheads="1"/>
          </p:cNvSpPr>
          <p:nvPr/>
        </p:nvSpPr>
        <p:spPr bwMode="auto">
          <a:xfrm>
            <a:off x="5105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Cm</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581</a:t>
            </a:r>
            <a:endParaRPr lang="en-US" sz="1000" baseline="30000">
              <a:solidFill>
                <a:srgbClr val="FF3300"/>
              </a:solidFill>
              <a:latin typeface="Arial" charset="0"/>
            </a:endParaRPr>
          </a:p>
        </p:txBody>
      </p:sp>
      <p:sp>
        <p:nvSpPr>
          <p:cNvPr id="303321" name="Rectangle 217"/>
          <p:cNvSpPr>
            <a:spLocks noChangeArrowheads="1"/>
          </p:cNvSpPr>
          <p:nvPr/>
        </p:nvSpPr>
        <p:spPr bwMode="auto">
          <a:xfrm>
            <a:off x="5486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Bk</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601</a:t>
            </a:r>
            <a:endParaRPr lang="en-US" sz="1000" baseline="30000">
              <a:solidFill>
                <a:srgbClr val="FF3300"/>
              </a:solidFill>
              <a:latin typeface="Arial" charset="0"/>
            </a:endParaRPr>
          </a:p>
        </p:txBody>
      </p:sp>
      <p:sp>
        <p:nvSpPr>
          <p:cNvPr id="303322" name="Rectangle 218"/>
          <p:cNvSpPr>
            <a:spLocks noChangeArrowheads="1"/>
          </p:cNvSpPr>
          <p:nvPr/>
        </p:nvSpPr>
        <p:spPr bwMode="auto">
          <a:xfrm>
            <a:off x="5867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Cf</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608</a:t>
            </a:r>
            <a:endParaRPr lang="en-US" sz="1000" baseline="30000">
              <a:solidFill>
                <a:srgbClr val="FF3300"/>
              </a:solidFill>
              <a:latin typeface="Arial" charset="0"/>
            </a:endParaRPr>
          </a:p>
        </p:txBody>
      </p:sp>
      <p:sp>
        <p:nvSpPr>
          <p:cNvPr id="303323" name="Rectangle 219"/>
          <p:cNvSpPr>
            <a:spLocks noChangeArrowheads="1"/>
          </p:cNvSpPr>
          <p:nvPr/>
        </p:nvSpPr>
        <p:spPr bwMode="auto">
          <a:xfrm>
            <a:off x="6248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Es</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619</a:t>
            </a:r>
            <a:endParaRPr lang="en-US" sz="1000" baseline="30000">
              <a:solidFill>
                <a:srgbClr val="FF3300"/>
              </a:solidFill>
              <a:latin typeface="Arial" charset="0"/>
            </a:endParaRPr>
          </a:p>
        </p:txBody>
      </p:sp>
      <p:sp>
        <p:nvSpPr>
          <p:cNvPr id="303324" name="Rectangle 220"/>
          <p:cNvSpPr>
            <a:spLocks noChangeArrowheads="1"/>
          </p:cNvSpPr>
          <p:nvPr/>
        </p:nvSpPr>
        <p:spPr bwMode="auto">
          <a:xfrm>
            <a:off x="6629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Fm</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627</a:t>
            </a:r>
            <a:endParaRPr lang="en-US" sz="1000" baseline="30000">
              <a:solidFill>
                <a:srgbClr val="FF3300"/>
              </a:solidFill>
              <a:latin typeface="Arial" charset="0"/>
            </a:endParaRPr>
          </a:p>
        </p:txBody>
      </p:sp>
      <p:sp>
        <p:nvSpPr>
          <p:cNvPr id="303325" name="Rectangle 221"/>
          <p:cNvSpPr>
            <a:spLocks noChangeArrowheads="1"/>
          </p:cNvSpPr>
          <p:nvPr/>
        </p:nvSpPr>
        <p:spPr bwMode="auto">
          <a:xfrm>
            <a:off x="7010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Md</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635</a:t>
            </a:r>
            <a:endParaRPr lang="en-US" sz="1000" baseline="30000">
              <a:solidFill>
                <a:srgbClr val="FF3300"/>
              </a:solidFill>
              <a:latin typeface="Arial" charset="0"/>
            </a:endParaRPr>
          </a:p>
        </p:txBody>
      </p:sp>
      <p:sp>
        <p:nvSpPr>
          <p:cNvPr id="303326" name="Rectangle 222"/>
          <p:cNvSpPr>
            <a:spLocks noChangeArrowheads="1"/>
          </p:cNvSpPr>
          <p:nvPr/>
        </p:nvSpPr>
        <p:spPr bwMode="auto">
          <a:xfrm>
            <a:off x="7391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No</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642</a:t>
            </a:r>
            <a:endParaRPr lang="en-US" sz="1000" baseline="30000">
              <a:solidFill>
                <a:srgbClr val="FF3300"/>
              </a:solidFill>
              <a:latin typeface="Arial" charset="0"/>
            </a:endParaRPr>
          </a:p>
        </p:txBody>
      </p:sp>
      <p:sp>
        <p:nvSpPr>
          <p:cNvPr id="303327" name="Rectangle 223"/>
          <p:cNvSpPr>
            <a:spLocks noChangeArrowheads="1"/>
          </p:cNvSpPr>
          <p:nvPr/>
        </p:nvSpPr>
        <p:spPr bwMode="auto">
          <a:xfrm>
            <a:off x="7772400" y="61722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Lr</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328" name="Rectangle 224"/>
          <p:cNvSpPr>
            <a:spLocks noChangeArrowheads="1"/>
          </p:cNvSpPr>
          <p:nvPr/>
        </p:nvSpPr>
        <p:spPr bwMode="auto">
          <a:xfrm>
            <a:off x="4724400" y="4645025"/>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329" name="Rectangle 225"/>
          <p:cNvSpPr>
            <a:spLocks noChangeArrowheads="1"/>
          </p:cNvSpPr>
          <p:nvPr/>
        </p:nvSpPr>
        <p:spPr bwMode="auto">
          <a:xfrm>
            <a:off x="4725988" y="4648200"/>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Ds</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330" name="Rectangle 226"/>
          <p:cNvSpPr>
            <a:spLocks noChangeArrowheads="1"/>
          </p:cNvSpPr>
          <p:nvPr/>
        </p:nvSpPr>
        <p:spPr bwMode="auto">
          <a:xfrm>
            <a:off x="5105400" y="46466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331" name="Rectangle 227"/>
          <p:cNvSpPr>
            <a:spLocks noChangeArrowheads="1"/>
          </p:cNvSpPr>
          <p:nvPr/>
        </p:nvSpPr>
        <p:spPr bwMode="auto">
          <a:xfrm>
            <a:off x="5486400" y="46466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332" name="Rectangle 228"/>
          <p:cNvSpPr>
            <a:spLocks noChangeArrowheads="1"/>
          </p:cNvSpPr>
          <p:nvPr/>
        </p:nvSpPr>
        <p:spPr bwMode="auto">
          <a:xfrm>
            <a:off x="5867400" y="46466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333" name="Rectangle 229"/>
          <p:cNvSpPr>
            <a:spLocks noChangeArrowheads="1"/>
          </p:cNvSpPr>
          <p:nvPr/>
        </p:nvSpPr>
        <p:spPr bwMode="auto">
          <a:xfrm>
            <a:off x="6248400" y="46466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334" name="Rectangle 230"/>
          <p:cNvSpPr>
            <a:spLocks noChangeArrowheads="1"/>
          </p:cNvSpPr>
          <p:nvPr/>
        </p:nvSpPr>
        <p:spPr bwMode="auto">
          <a:xfrm>
            <a:off x="6629400" y="46466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335" name="Rectangle 231"/>
          <p:cNvSpPr>
            <a:spLocks noChangeArrowheads="1"/>
          </p:cNvSpPr>
          <p:nvPr/>
        </p:nvSpPr>
        <p:spPr bwMode="auto">
          <a:xfrm>
            <a:off x="7010400" y="46466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336" name="Rectangle 232"/>
          <p:cNvSpPr>
            <a:spLocks noChangeArrowheads="1"/>
          </p:cNvSpPr>
          <p:nvPr/>
        </p:nvSpPr>
        <p:spPr bwMode="auto">
          <a:xfrm>
            <a:off x="7391400" y="46466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03337" name="Rectangle 233"/>
          <p:cNvSpPr>
            <a:spLocks noChangeArrowheads="1"/>
          </p:cNvSpPr>
          <p:nvPr/>
        </p:nvSpPr>
        <p:spPr bwMode="auto">
          <a:xfrm>
            <a:off x="7772400" y="4646613"/>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03338" name="Rectangle 234"/>
          <p:cNvSpPr>
            <a:spLocks noChangeArrowheads="1"/>
          </p:cNvSpPr>
          <p:nvPr/>
        </p:nvSpPr>
        <p:spPr bwMode="auto">
          <a:xfrm>
            <a:off x="5486400" y="4646613"/>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Uub</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339" name="Rectangle 235"/>
          <p:cNvSpPr>
            <a:spLocks noChangeArrowheads="1"/>
          </p:cNvSpPr>
          <p:nvPr/>
        </p:nvSpPr>
        <p:spPr bwMode="auto">
          <a:xfrm>
            <a:off x="5867400" y="4646613"/>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Uut</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340" name="Rectangle 236"/>
          <p:cNvSpPr>
            <a:spLocks noChangeArrowheads="1"/>
          </p:cNvSpPr>
          <p:nvPr/>
        </p:nvSpPr>
        <p:spPr bwMode="auto">
          <a:xfrm>
            <a:off x="6248400" y="4646613"/>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Uuq</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341" name="Rectangle 237"/>
          <p:cNvSpPr>
            <a:spLocks noChangeArrowheads="1"/>
          </p:cNvSpPr>
          <p:nvPr/>
        </p:nvSpPr>
        <p:spPr bwMode="auto">
          <a:xfrm>
            <a:off x="6629400" y="4646613"/>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Uup</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342" name="Rectangle 238"/>
          <p:cNvSpPr>
            <a:spLocks noChangeArrowheads="1"/>
          </p:cNvSpPr>
          <p:nvPr/>
        </p:nvSpPr>
        <p:spPr bwMode="auto">
          <a:xfrm>
            <a:off x="5105400" y="4646613"/>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Uuu</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endParaRPr lang="en-US" sz="1000" baseline="30000">
              <a:solidFill>
                <a:srgbClr val="FF3300"/>
              </a:solidFill>
              <a:latin typeface="Arial" charset="0"/>
            </a:endParaRPr>
          </a:p>
        </p:txBody>
      </p:sp>
      <p:sp>
        <p:nvSpPr>
          <p:cNvPr id="303343" name="Rectangle 239"/>
          <p:cNvSpPr>
            <a:spLocks noChangeArrowheads="1"/>
          </p:cNvSpPr>
          <p:nvPr/>
        </p:nvSpPr>
        <p:spPr bwMode="auto">
          <a:xfrm>
            <a:off x="7010400" y="4646613"/>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 </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 </a:t>
            </a:r>
            <a:endParaRPr lang="en-US" sz="1000" baseline="30000">
              <a:solidFill>
                <a:srgbClr val="FF3300"/>
              </a:solidFill>
              <a:latin typeface="Arial" charset="0"/>
            </a:endParaRPr>
          </a:p>
        </p:txBody>
      </p:sp>
      <p:sp>
        <p:nvSpPr>
          <p:cNvPr id="303344" name="Rectangle 240"/>
          <p:cNvSpPr>
            <a:spLocks noChangeArrowheads="1"/>
          </p:cNvSpPr>
          <p:nvPr/>
        </p:nvSpPr>
        <p:spPr bwMode="auto">
          <a:xfrm>
            <a:off x="7391400" y="4646613"/>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 </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 </a:t>
            </a:r>
          </a:p>
        </p:txBody>
      </p:sp>
      <p:sp>
        <p:nvSpPr>
          <p:cNvPr id="303345" name="Rectangle 241"/>
          <p:cNvSpPr>
            <a:spLocks noChangeArrowheads="1"/>
          </p:cNvSpPr>
          <p:nvPr/>
        </p:nvSpPr>
        <p:spPr bwMode="auto">
          <a:xfrm>
            <a:off x="7772400" y="4646613"/>
            <a:ext cx="381000" cy="533400"/>
          </a:xfrm>
          <a:prstGeom prst="rect">
            <a:avLst/>
          </a:prstGeom>
          <a:solidFill>
            <a:srgbClr val="E7CFB7">
              <a:alpha val="53999"/>
            </a:srgbClr>
          </a:solidFill>
          <a:ln w="9525">
            <a:solidFill>
              <a:schemeClr val="tx1"/>
            </a:solidFill>
            <a:miter lim="800000"/>
            <a:headEnd/>
            <a:tailEnd/>
          </a:ln>
          <a:effectLst/>
        </p:spPr>
        <p:txBody>
          <a:bodyPr wrap="none" anchor="ctr"/>
          <a:lstStyle/>
          <a:p>
            <a:pPr algn="ctr"/>
            <a:r>
              <a:rPr lang="en-US" sz="1400" b="1">
                <a:latin typeface="Arial" charset="0"/>
              </a:rPr>
              <a:t>Uuo</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a:t>
            </a:r>
          </a:p>
        </p:txBody>
      </p:sp>
      <p:sp>
        <p:nvSpPr>
          <p:cNvPr id="303346" name="Rectangle 242"/>
          <p:cNvSpPr>
            <a:spLocks noChangeArrowheads="1"/>
          </p:cNvSpPr>
          <p:nvPr/>
        </p:nvSpPr>
        <p:spPr bwMode="auto">
          <a:xfrm>
            <a:off x="3200400" y="15240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303347" name="Rectangle 243"/>
          <p:cNvSpPr>
            <a:spLocks noChangeArrowheads="1"/>
          </p:cNvSpPr>
          <p:nvPr/>
        </p:nvSpPr>
        <p:spPr bwMode="auto">
          <a:xfrm>
            <a:off x="3200400" y="1524000"/>
            <a:ext cx="381000" cy="533400"/>
          </a:xfrm>
          <a:prstGeom prst="rect">
            <a:avLst/>
          </a:prstGeom>
          <a:solidFill>
            <a:srgbClr val="E7CFB7">
              <a:alpha val="50000"/>
            </a:srgbClr>
          </a:solid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solidFill>
                  <a:srgbClr val="FF3300"/>
                </a:solidFill>
                <a:latin typeface="Arial" charset="0"/>
              </a:rPr>
              <a:t>738</a:t>
            </a:r>
            <a:endParaRPr lang="en-US" sz="1000" baseline="30000">
              <a:solidFill>
                <a:srgbClr val="FF3300"/>
              </a:solidFill>
              <a:latin typeface="Arial" charset="0"/>
            </a:endParaRPr>
          </a:p>
        </p:txBody>
      </p:sp>
      <p:sp>
        <p:nvSpPr>
          <p:cNvPr id="303348" name="Line 244"/>
          <p:cNvSpPr>
            <a:spLocks noChangeShapeType="1"/>
          </p:cNvSpPr>
          <p:nvPr/>
        </p:nvSpPr>
        <p:spPr bwMode="auto">
          <a:xfrm>
            <a:off x="3581400" y="1676400"/>
            <a:ext cx="228600" cy="0"/>
          </a:xfrm>
          <a:prstGeom prst="line">
            <a:avLst/>
          </a:prstGeom>
          <a:noFill/>
          <a:ln w="9525">
            <a:solidFill>
              <a:schemeClr val="tx1"/>
            </a:solidFill>
            <a:round/>
            <a:headEnd/>
            <a:tailEnd/>
          </a:ln>
          <a:effectLst/>
        </p:spPr>
        <p:txBody>
          <a:bodyPr/>
          <a:lstStyle/>
          <a:p>
            <a:endParaRPr lang="en-IE"/>
          </a:p>
        </p:txBody>
      </p:sp>
      <p:sp>
        <p:nvSpPr>
          <p:cNvPr id="303349" name="Text Box 245"/>
          <p:cNvSpPr txBox="1">
            <a:spLocks noChangeArrowheads="1"/>
          </p:cNvSpPr>
          <p:nvPr/>
        </p:nvSpPr>
        <p:spPr bwMode="auto">
          <a:xfrm>
            <a:off x="3757613" y="1503363"/>
            <a:ext cx="1697037" cy="822325"/>
          </a:xfrm>
          <a:prstGeom prst="rect">
            <a:avLst/>
          </a:prstGeom>
          <a:noFill/>
          <a:ln w="9525">
            <a:noFill/>
            <a:miter lim="800000"/>
            <a:headEnd/>
            <a:tailEnd/>
          </a:ln>
          <a:effectLst/>
        </p:spPr>
        <p:txBody>
          <a:bodyPr wrap="none">
            <a:spAutoFit/>
          </a:bodyPr>
          <a:lstStyle/>
          <a:p>
            <a:r>
              <a:rPr lang="en-US" sz="1200">
                <a:latin typeface="Arial" charset="0"/>
              </a:rPr>
              <a:t>Symbol</a:t>
            </a:r>
          </a:p>
          <a:p>
            <a:endParaRPr lang="en-US" sz="1200">
              <a:latin typeface="Arial" charset="0"/>
            </a:endParaRPr>
          </a:p>
          <a:p>
            <a:r>
              <a:rPr lang="en-US" sz="1200">
                <a:latin typeface="Arial" charset="0"/>
              </a:rPr>
              <a:t>First Ionization Energy</a:t>
            </a:r>
          </a:p>
          <a:p>
            <a:r>
              <a:rPr lang="en-US" sz="1200">
                <a:latin typeface="Arial" charset="0"/>
              </a:rPr>
              <a:t>           (kJ/mol)</a:t>
            </a:r>
          </a:p>
        </p:txBody>
      </p:sp>
      <p:sp>
        <p:nvSpPr>
          <p:cNvPr id="303350" name="Line 246"/>
          <p:cNvSpPr>
            <a:spLocks noChangeShapeType="1"/>
          </p:cNvSpPr>
          <p:nvPr/>
        </p:nvSpPr>
        <p:spPr bwMode="auto">
          <a:xfrm>
            <a:off x="3581400" y="1981200"/>
            <a:ext cx="228600" cy="0"/>
          </a:xfrm>
          <a:prstGeom prst="line">
            <a:avLst/>
          </a:prstGeom>
          <a:noFill/>
          <a:ln w="9525">
            <a:solidFill>
              <a:schemeClr val="tx1"/>
            </a:solidFill>
            <a:round/>
            <a:headEnd/>
            <a:tailEnd/>
          </a:ln>
          <a:effectLst/>
        </p:spPr>
        <p:txBody>
          <a:bodyPr/>
          <a:lstStyle/>
          <a:p>
            <a:endParaRPr lang="en-IE"/>
          </a:p>
        </p:txBody>
      </p:sp>
      <p:sp>
        <p:nvSpPr>
          <p:cNvPr id="303351" name="Text Box 247"/>
          <p:cNvSpPr txBox="1">
            <a:spLocks noChangeArrowheads="1"/>
          </p:cNvSpPr>
          <p:nvPr/>
        </p:nvSpPr>
        <p:spPr bwMode="auto">
          <a:xfrm>
            <a:off x="4013200" y="2747963"/>
            <a:ext cx="268288" cy="274637"/>
          </a:xfrm>
          <a:prstGeom prst="rect">
            <a:avLst/>
          </a:prstGeom>
          <a:noFill/>
          <a:ln w="9525">
            <a:noFill/>
            <a:miter lim="800000"/>
            <a:headEnd/>
            <a:tailEnd/>
          </a:ln>
          <a:effectLst/>
        </p:spPr>
        <p:txBody>
          <a:bodyPr wrap="none">
            <a:spAutoFit/>
          </a:bodyPr>
          <a:lstStyle/>
          <a:p>
            <a:r>
              <a:rPr lang="en-US" sz="1200">
                <a:latin typeface="Arial" charset="0"/>
              </a:rPr>
              <a:t>8</a:t>
            </a:r>
          </a:p>
        </p:txBody>
      </p:sp>
      <p:sp>
        <p:nvSpPr>
          <p:cNvPr id="303352" name="Text Box 248"/>
          <p:cNvSpPr txBox="1">
            <a:spLocks noChangeArrowheads="1"/>
          </p:cNvSpPr>
          <p:nvPr/>
        </p:nvSpPr>
        <p:spPr bwMode="auto">
          <a:xfrm>
            <a:off x="4732338" y="2747963"/>
            <a:ext cx="352425" cy="274637"/>
          </a:xfrm>
          <a:prstGeom prst="rect">
            <a:avLst/>
          </a:prstGeom>
          <a:noFill/>
          <a:ln w="9525">
            <a:noFill/>
            <a:miter lim="800000"/>
            <a:headEnd/>
            <a:tailEnd/>
          </a:ln>
          <a:effectLst/>
        </p:spPr>
        <p:txBody>
          <a:bodyPr wrap="none">
            <a:spAutoFit/>
          </a:bodyPr>
          <a:lstStyle/>
          <a:p>
            <a:r>
              <a:rPr lang="en-US" sz="1200">
                <a:latin typeface="Arial" charset="0"/>
              </a:rPr>
              <a:t>10</a:t>
            </a:r>
          </a:p>
        </p:txBody>
      </p:sp>
      <p:sp>
        <p:nvSpPr>
          <p:cNvPr id="303353" name="AutoShape 249">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sz="3600"/>
              <a:t>First Ionization Energies</a:t>
            </a:r>
            <a:br>
              <a:rPr lang="en-US" sz="3600"/>
            </a:br>
            <a:r>
              <a:rPr lang="en-US" sz="2800"/>
              <a:t>(in kilojoules per mole)</a:t>
            </a:r>
            <a:endParaRPr lang="en-US" sz="3600"/>
          </a:p>
        </p:txBody>
      </p:sp>
      <p:sp>
        <p:nvSpPr>
          <p:cNvPr id="305155" name="Text Box 3"/>
          <p:cNvSpPr txBox="1">
            <a:spLocks noChangeArrowheads="1"/>
          </p:cNvSpPr>
          <p:nvPr/>
        </p:nvSpPr>
        <p:spPr bwMode="auto">
          <a:xfrm>
            <a:off x="630238" y="1981200"/>
            <a:ext cx="882650" cy="731838"/>
          </a:xfrm>
          <a:prstGeom prst="rect">
            <a:avLst/>
          </a:prstGeom>
          <a:noFill/>
          <a:ln w="9525">
            <a:noFill/>
            <a:miter lim="800000"/>
            <a:headEnd/>
            <a:tailEnd/>
          </a:ln>
          <a:effectLst/>
        </p:spPr>
        <p:txBody>
          <a:bodyPr wrap="none">
            <a:spAutoFit/>
          </a:bodyPr>
          <a:lstStyle/>
          <a:p>
            <a:pPr algn="ctr"/>
            <a:r>
              <a:rPr lang="en-US" b="1">
                <a:latin typeface="Arial" charset="0"/>
              </a:rPr>
              <a:t>H</a:t>
            </a:r>
          </a:p>
          <a:p>
            <a:pPr algn="ctr"/>
            <a:r>
              <a:rPr lang="en-US" sz="1800">
                <a:latin typeface="Arial" charset="0"/>
              </a:rPr>
              <a:t>1312.1</a:t>
            </a:r>
          </a:p>
        </p:txBody>
      </p:sp>
      <p:sp>
        <p:nvSpPr>
          <p:cNvPr id="305156" name="Text Box 4"/>
          <p:cNvSpPr txBox="1">
            <a:spLocks noChangeArrowheads="1"/>
          </p:cNvSpPr>
          <p:nvPr/>
        </p:nvSpPr>
        <p:spPr bwMode="auto">
          <a:xfrm>
            <a:off x="673100" y="2809875"/>
            <a:ext cx="755650" cy="731838"/>
          </a:xfrm>
          <a:prstGeom prst="rect">
            <a:avLst/>
          </a:prstGeom>
          <a:noFill/>
          <a:ln w="9525">
            <a:noFill/>
            <a:miter lim="800000"/>
            <a:headEnd/>
            <a:tailEnd/>
          </a:ln>
          <a:effectLst/>
        </p:spPr>
        <p:txBody>
          <a:bodyPr wrap="none">
            <a:spAutoFit/>
          </a:bodyPr>
          <a:lstStyle/>
          <a:p>
            <a:pPr algn="ctr"/>
            <a:r>
              <a:rPr lang="en-US" b="1">
                <a:latin typeface="Arial" charset="0"/>
              </a:rPr>
              <a:t>Li</a:t>
            </a:r>
          </a:p>
          <a:p>
            <a:pPr algn="ctr"/>
            <a:r>
              <a:rPr lang="en-US" sz="1800">
                <a:latin typeface="Arial" charset="0"/>
              </a:rPr>
              <a:t>520.3</a:t>
            </a:r>
          </a:p>
        </p:txBody>
      </p:sp>
      <p:sp>
        <p:nvSpPr>
          <p:cNvPr id="305157" name="Text Box 5"/>
          <p:cNvSpPr txBox="1">
            <a:spLocks noChangeArrowheads="1"/>
          </p:cNvSpPr>
          <p:nvPr/>
        </p:nvSpPr>
        <p:spPr bwMode="auto">
          <a:xfrm>
            <a:off x="673100" y="3724275"/>
            <a:ext cx="755650" cy="731838"/>
          </a:xfrm>
          <a:prstGeom prst="rect">
            <a:avLst/>
          </a:prstGeom>
          <a:noFill/>
          <a:ln w="9525">
            <a:noFill/>
            <a:miter lim="800000"/>
            <a:headEnd/>
            <a:tailEnd/>
          </a:ln>
          <a:effectLst/>
        </p:spPr>
        <p:txBody>
          <a:bodyPr wrap="none">
            <a:spAutoFit/>
          </a:bodyPr>
          <a:lstStyle/>
          <a:p>
            <a:pPr algn="ctr"/>
            <a:r>
              <a:rPr lang="en-US" b="1">
                <a:latin typeface="Arial" charset="0"/>
              </a:rPr>
              <a:t>Na</a:t>
            </a:r>
          </a:p>
          <a:p>
            <a:pPr algn="ctr"/>
            <a:r>
              <a:rPr lang="en-US" sz="1800">
                <a:latin typeface="Arial" charset="0"/>
              </a:rPr>
              <a:t>495.9</a:t>
            </a:r>
          </a:p>
        </p:txBody>
      </p:sp>
      <p:sp>
        <p:nvSpPr>
          <p:cNvPr id="305158" name="Text Box 6"/>
          <p:cNvSpPr txBox="1">
            <a:spLocks noChangeArrowheads="1"/>
          </p:cNvSpPr>
          <p:nvPr/>
        </p:nvSpPr>
        <p:spPr bwMode="auto">
          <a:xfrm>
            <a:off x="673100" y="4562475"/>
            <a:ext cx="755650" cy="731838"/>
          </a:xfrm>
          <a:prstGeom prst="rect">
            <a:avLst/>
          </a:prstGeom>
          <a:noFill/>
          <a:ln w="9525">
            <a:noFill/>
            <a:miter lim="800000"/>
            <a:headEnd/>
            <a:tailEnd/>
          </a:ln>
          <a:effectLst/>
        </p:spPr>
        <p:txBody>
          <a:bodyPr wrap="none">
            <a:spAutoFit/>
          </a:bodyPr>
          <a:lstStyle/>
          <a:p>
            <a:pPr algn="ctr"/>
            <a:r>
              <a:rPr lang="en-US" b="1">
                <a:latin typeface="Arial" charset="0"/>
              </a:rPr>
              <a:t>K</a:t>
            </a:r>
          </a:p>
          <a:p>
            <a:pPr algn="ctr"/>
            <a:r>
              <a:rPr lang="en-US" sz="1800">
                <a:latin typeface="Arial" charset="0"/>
              </a:rPr>
              <a:t>418.9</a:t>
            </a:r>
          </a:p>
        </p:txBody>
      </p:sp>
      <p:sp>
        <p:nvSpPr>
          <p:cNvPr id="305159" name="Text Box 7"/>
          <p:cNvSpPr txBox="1">
            <a:spLocks noChangeArrowheads="1"/>
          </p:cNvSpPr>
          <p:nvPr/>
        </p:nvSpPr>
        <p:spPr bwMode="auto">
          <a:xfrm>
            <a:off x="1695450" y="2809875"/>
            <a:ext cx="755650" cy="731838"/>
          </a:xfrm>
          <a:prstGeom prst="rect">
            <a:avLst/>
          </a:prstGeom>
          <a:noFill/>
          <a:ln w="9525">
            <a:noFill/>
            <a:miter lim="800000"/>
            <a:headEnd/>
            <a:tailEnd/>
          </a:ln>
          <a:effectLst/>
        </p:spPr>
        <p:txBody>
          <a:bodyPr wrap="none">
            <a:spAutoFit/>
          </a:bodyPr>
          <a:lstStyle/>
          <a:p>
            <a:pPr algn="ctr"/>
            <a:r>
              <a:rPr lang="en-US" b="1">
                <a:latin typeface="Arial" charset="0"/>
              </a:rPr>
              <a:t>Be</a:t>
            </a:r>
          </a:p>
          <a:p>
            <a:pPr algn="ctr"/>
            <a:r>
              <a:rPr lang="en-US" sz="1800">
                <a:latin typeface="Arial" charset="0"/>
              </a:rPr>
              <a:t>899.5</a:t>
            </a:r>
          </a:p>
        </p:txBody>
      </p:sp>
      <p:sp>
        <p:nvSpPr>
          <p:cNvPr id="305160" name="Text Box 8"/>
          <p:cNvSpPr txBox="1">
            <a:spLocks noChangeArrowheads="1"/>
          </p:cNvSpPr>
          <p:nvPr/>
        </p:nvSpPr>
        <p:spPr bwMode="auto">
          <a:xfrm>
            <a:off x="1695450" y="3724275"/>
            <a:ext cx="755650" cy="731838"/>
          </a:xfrm>
          <a:prstGeom prst="rect">
            <a:avLst/>
          </a:prstGeom>
          <a:noFill/>
          <a:ln w="9525">
            <a:noFill/>
            <a:miter lim="800000"/>
            <a:headEnd/>
            <a:tailEnd/>
          </a:ln>
          <a:effectLst/>
        </p:spPr>
        <p:txBody>
          <a:bodyPr wrap="none">
            <a:spAutoFit/>
          </a:bodyPr>
          <a:lstStyle/>
          <a:p>
            <a:pPr algn="ctr"/>
            <a:r>
              <a:rPr lang="en-US" b="1">
                <a:latin typeface="Arial" charset="0"/>
              </a:rPr>
              <a:t>Mg</a:t>
            </a:r>
          </a:p>
          <a:p>
            <a:pPr algn="ctr"/>
            <a:r>
              <a:rPr lang="en-US" sz="1800">
                <a:latin typeface="Arial" charset="0"/>
              </a:rPr>
              <a:t>737.8</a:t>
            </a:r>
          </a:p>
        </p:txBody>
      </p:sp>
      <p:sp>
        <p:nvSpPr>
          <p:cNvPr id="305161" name="Text Box 9"/>
          <p:cNvSpPr txBox="1">
            <a:spLocks noChangeArrowheads="1"/>
          </p:cNvSpPr>
          <p:nvPr/>
        </p:nvSpPr>
        <p:spPr bwMode="auto">
          <a:xfrm>
            <a:off x="1695450" y="4562475"/>
            <a:ext cx="755650" cy="731838"/>
          </a:xfrm>
          <a:prstGeom prst="rect">
            <a:avLst/>
          </a:prstGeom>
          <a:noFill/>
          <a:ln w="9525">
            <a:noFill/>
            <a:miter lim="800000"/>
            <a:headEnd/>
            <a:tailEnd/>
          </a:ln>
          <a:effectLst/>
        </p:spPr>
        <p:txBody>
          <a:bodyPr wrap="none">
            <a:spAutoFit/>
          </a:bodyPr>
          <a:lstStyle/>
          <a:p>
            <a:pPr algn="ctr"/>
            <a:r>
              <a:rPr lang="en-US" b="1">
                <a:latin typeface="Arial" charset="0"/>
              </a:rPr>
              <a:t>Ca</a:t>
            </a:r>
          </a:p>
          <a:p>
            <a:pPr algn="ctr"/>
            <a:r>
              <a:rPr lang="en-US" sz="1800">
                <a:latin typeface="Arial" charset="0"/>
              </a:rPr>
              <a:t>589.9</a:t>
            </a:r>
          </a:p>
        </p:txBody>
      </p:sp>
      <p:sp>
        <p:nvSpPr>
          <p:cNvPr id="305162" name="Text Box 10"/>
          <p:cNvSpPr txBox="1">
            <a:spLocks noChangeArrowheads="1"/>
          </p:cNvSpPr>
          <p:nvPr/>
        </p:nvSpPr>
        <p:spPr bwMode="auto">
          <a:xfrm>
            <a:off x="2730500" y="2809875"/>
            <a:ext cx="755650" cy="731838"/>
          </a:xfrm>
          <a:prstGeom prst="rect">
            <a:avLst/>
          </a:prstGeom>
          <a:noFill/>
          <a:ln w="9525">
            <a:noFill/>
            <a:miter lim="800000"/>
            <a:headEnd/>
            <a:tailEnd/>
          </a:ln>
          <a:effectLst/>
        </p:spPr>
        <p:txBody>
          <a:bodyPr wrap="none">
            <a:spAutoFit/>
          </a:bodyPr>
          <a:lstStyle/>
          <a:p>
            <a:pPr algn="ctr"/>
            <a:r>
              <a:rPr lang="en-US" b="1">
                <a:latin typeface="Arial" charset="0"/>
              </a:rPr>
              <a:t>B</a:t>
            </a:r>
          </a:p>
          <a:p>
            <a:pPr algn="ctr"/>
            <a:r>
              <a:rPr lang="en-US" sz="1800">
                <a:latin typeface="Arial" charset="0"/>
              </a:rPr>
              <a:t>800.7</a:t>
            </a:r>
          </a:p>
        </p:txBody>
      </p:sp>
      <p:sp>
        <p:nvSpPr>
          <p:cNvPr id="305163" name="Text Box 11"/>
          <p:cNvSpPr txBox="1">
            <a:spLocks noChangeArrowheads="1"/>
          </p:cNvSpPr>
          <p:nvPr/>
        </p:nvSpPr>
        <p:spPr bwMode="auto">
          <a:xfrm>
            <a:off x="2730500" y="3724275"/>
            <a:ext cx="755650" cy="731838"/>
          </a:xfrm>
          <a:prstGeom prst="rect">
            <a:avLst/>
          </a:prstGeom>
          <a:noFill/>
          <a:ln w="9525">
            <a:noFill/>
            <a:miter lim="800000"/>
            <a:headEnd/>
            <a:tailEnd/>
          </a:ln>
          <a:effectLst/>
        </p:spPr>
        <p:txBody>
          <a:bodyPr wrap="none">
            <a:spAutoFit/>
          </a:bodyPr>
          <a:lstStyle/>
          <a:p>
            <a:pPr algn="ctr"/>
            <a:r>
              <a:rPr lang="en-US" b="1">
                <a:latin typeface="Arial" charset="0"/>
              </a:rPr>
              <a:t>Al</a:t>
            </a:r>
          </a:p>
          <a:p>
            <a:pPr algn="ctr"/>
            <a:r>
              <a:rPr lang="en-US" sz="1800">
                <a:latin typeface="Arial" charset="0"/>
              </a:rPr>
              <a:t>577.6</a:t>
            </a:r>
          </a:p>
        </p:txBody>
      </p:sp>
      <p:sp>
        <p:nvSpPr>
          <p:cNvPr id="305164" name="Text Box 12"/>
          <p:cNvSpPr txBox="1">
            <a:spLocks noChangeArrowheads="1"/>
          </p:cNvSpPr>
          <p:nvPr/>
        </p:nvSpPr>
        <p:spPr bwMode="auto">
          <a:xfrm>
            <a:off x="2730500" y="4562475"/>
            <a:ext cx="755650" cy="731838"/>
          </a:xfrm>
          <a:prstGeom prst="rect">
            <a:avLst/>
          </a:prstGeom>
          <a:noFill/>
          <a:ln w="9525">
            <a:noFill/>
            <a:miter lim="800000"/>
            <a:headEnd/>
            <a:tailEnd/>
          </a:ln>
          <a:effectLst/>
        </p:spPr>
        <p:txBody>
          <a:bodyPr wrap="none">
            <a:spAutoFit/>
          </a:bodyPr>
          <a:lstStyle/>
          <a:p>
            <a:pPr algn="ctr"/>
            <a:r>
              <a:rPr lang="en-US" b="1">
                <a:latin typeface="Arial" charset="0"/>
              </a:rPr>
              <a:t>Ga</a:t>
            </a:r>
          </a:p>
          <a:p>
            <a:pPr algn="ctr"/>
            <a:r>
              <a:rPr lang="en-US" sz="1800">
                <a:latin typeface="Arial" charset="0"/>
              </a:rPr>
              <a:t>578.6</a:t>
            </a:r>
          </a:p>
        </p:txBody>
      </p:sp>
      <p:sp>
        <p:nvSpPr>
          <p:cNvPr id="305165" name="Text Box 13"/>
          <p:cNvSpPr txBox="1">
            <a:spLocks noChangeArrowheads="1"/>
          </p:cNvSpPr>
          <p:nvPr/>
        </p:nvSpPr>
        <p:spPr bwMode="auto">
          <a:xfrm>
            <a:off x="3689350" y="2809875"/>
            <a:ext cx="882650" cy="731838"/>
          </a:xfrm>
          <a:prstGeom prst="rect">
            <a:avLst/>
          </a:prstGeom>
          <a:noFill/>
          <a:ln w="9525">
            <a:noFill/>
            <a:miter lim="800000"/>
            <a:headEnd/>
            <a:tailEnd/>
          </a:ln>
          <a:effectLst/>
        </p:spPr>
        <p:txBody>
          <a:bodyPr wrap="none">
            <a:spAutoFit/>
          </a:bodyPr>
          <a:lstStyle/>
          <a:p>
            <a:pPr algn="ctr"/>
            <a:r>
              <a:rPr lang="en-US" b="1">
                <a:latin typeface="Arial" charset="0"/>
              </a:rPr>
              <a:t>C</a:t>
            </a:r>
          </a:p>
          <a:p>
            <a:pPr algn="ctr"/>
            <a:r>
              <a:rPr lang="en-US" sz="1800">
                <a:latin typeface="Arial" charset="0"/>
              </a:rPr>
              <a:t>1086.5</a:t>
            </a:r>
          </a:p>
        </p:txBody>
      </p:sp>
      <p:sp>
        <p:nvSpPr>
          <p:cNvPr id="305166" name="Text Box 14"/>
          <p:cNvSpPr txBox="1">
            <a:spLocks noChangeArrowheads="1"/>
          </p:cNvSpPr>
          <p:nvPr/>
        </p:nvSpPr>
        <p:spPr bwMode="auto">
          <a:xfrm>
            <a:off x="3752850" y="3724275"/>
            <a:ext cx="755650" cy="731838"/>
          </a:xfrm>
          <a:prstGeom prst="rect">
            <a:avLst/>
          </a:prstGeom>
          <a:noFill/>
          <a:ln w="9525">
            <a:noFill/>
            <a:miter lim="800000"/>
            <a:headEnd/>
            <a:tailEnd/>
          </a:ln>
          <a:effectLst/>
        </p:spPr>
        <p:txBody>
          <a:bodyPr wrap="none">
            <a:spAutoFit/>
          </a:bodyPr>
          <a:lstStyle/>
          <a:p>
            <a:pPr algn="ctr"/>
            <a:r>
              <a:rPr lang="en-US" b="1">
                <a:latin typeface="Arial" charset="0"/>
              </a:rPr>
              <a:t>Si</a:t>
            </a:r>
          </a:p>
          <a:p>
            <a:pPr algn="ctr"/>
            <a:r>
              <a:rPr lang="en-US" sz="1800">
                <a:latin typeface="Arial" charset="0"/>
              </a:rPr>
              <a:t>786.5</a:t>
            </a:r>
          </a:p>
        </p:txBody>
      </p:sp>
      <p:sp>
        <p:nvSpPr>
          <p:cNvPr id="305167" name="Text Box 15"/>
          <p:cNvSpPr txBox="1">
            <a:spLocks noChangeArrowheads="1"/>
          </p:cNvSpPr>
          <p:nvPr/>
        </p:nvSpPr>
        <p:spPr bwMode="auto">
          <a:xfrm>
            <a:off x="3752850" y="4562475"/>
            <a:ext cx="755650" cy="731838"/>
          </a:xfrm>
          <a:prstGeom prst="rect">
            <a:avLst/>
          </a:prstGeom>
          <a:noFill/>
          <a:ln w="9525">
            <a:noFill/>
            <a:miter lim="800000"/>
            <a:headEnd/>
            <a:tailEnd/>
          </a:ln>
          <a:effectLst/>
        </p:spPr>
        <p:txBody>
          <a:bodyPr wrap="none">
            <a:spAutoFit/>
          </a:bodyPr>
          <a:lstStyle/>
          <a:p>
            <a:pPr algn="ctr"/>
            <a:r>
              <a:rPr lang="en-US" b="1">
                <a:latin typeface="Arial" charset="0"/>
              </a:rPr>
              <a:t>Ge</a:t>
            </a:r>
          </a:p>
          <a:p>
            <a:pPr algn="ctr"/>
            <a:r>
              <a:rPr lang="en-US" sz="1800">
                <a:latin typeface="Arial" charset="0"/>
              </a:rPr>
              <a:t>761.2</a:t>
            </a:r>
          </a:p>
        </p:txBody>
      </p:sp>
      <p:sp>
        <p:nvSpPr>
          <p:cNvPr id="305168" name="Text Box 16"/>
          <p:cNvSpPr txBox="1">
            <a:spLocks noChangeArrowheads="1"/>
          </p:cNvSpPr>
          <p:nvPr/>
        </p:nvSpPr>
        <p:spPr bwMode="auto">
          <a:xfrm>
            <a:off x="4648200" y="2809875"/>
            <a:ext cx="882650" cy="731838"/>
          </a:xfrm>
          <a:prstGeom prst="rect">
            <a:avLst/>
          </a:prstGeom>
          <a:noFill/>
          <a:ln w="9525">
            <a:noFill/>
            <a:miter lim="800000"/>
            <a:headEnd/>
            <a:tailEnd/>
          </a:ln>
          <a:effectLst/>
        </p:spPr>
        <p:txBody>
          <a:bodyPr wrap="none">
            <a:spAutoFit/>
          </a:bodyPr>
          <a:lstStyle/>
          <a:p>
            <a:pPr algn="ctr"/>
            <a:r>
              <a:rPr lang="en-US" b="1">
                <a:latin typeface="Arial" charset="0"/>
              </a:rPr>
              <a:t>N</a:t>
            </a:r>
          </a:p>
          <a:p>
            <a:pPr algn="ctr"/>
            <a:r>
              <a:rPr lang="en-US" sz="1800">
                <a:latin typeface="Arial" charset="0"/>
              </a:rPr>
              <a:t>1402.4</a:t>
            </a:r>
          </a:p>
        </p:txBody>
      </p:sp>
      <p:sp>
        <p:nvSpPr>
          <p:cNvPr id="305169" name="Text Box 17"/>
          <p:cNvSpPr txBox="1">
            <a:spLocks noChangeArrowheads="1"/>
          </p:cNvSpPr>
          <p:nvPr/>
        </p:nvSpPr>
        <p:spPr bwMode="auto">
          <a:xfrm>
            <a:off x="4648200" y="3724275"/>
            <a:ext cx="882650" cy="731838"/>
          </a:xfrm>
          <a:prstGeom prst="rect">
            <a:avLst/>
          </a:prstGeom>
          <a:noFill/>
          <a:ln w="9525">
            <a:noFill/>
            <a:miter lim="800000"/>
            <a:headEnd/>
            <a:tailEnd/>
          </a:ln>
          <a:effectLst/>
        </p:spPr>
        <p:txBody>
          <a:bodyPr wrap="none">
            <a:spAutoFit/>
          </a:bodyPr>
          <a:lstStyle/>
          <a:p>
            <a:pPr algn="ctr"/>
            <a:r>
              <a:rPr lang="en-US" b="1">
                <a:latin typeface="Arial" charset="0"/>
              </a:rPr>
              <a:t>P</a:t>
            </a:r>
          </a:p>
          <a:p>
            <a:pPr algn="ctr"/>
            <a:r>
              <a:rPr lang="en-US" sz="1800">
                <a:latin typeface="Arial" charset="0"/>
              </a:rPr>
              <a:t>1011.8</a:t>
            </a:r>
          </a:p>
        </p:txBody>
      </p:sp>
      <p:sp>
        <p:nvSpPr>
          <p:cNvPr id="305170" name="Text Box 18"/>
          <p:cNvSpPr txBox="1">
            <a:spLocks noChangeArrowheads="1"/>
          </p:cNvSpPr>
          <p:nvPr/>
        </p:nvSpPr>
        <p:spPr bwMode="auto">
          <a:xfrm>
            <a:off x="4711700" y="4562475"/>
            <a:ext cx="755650" cy="731838"/>
          </a:xfrm>
          <a:prstGeom prst="rect">
            <a:avLst/>
          </a:prstGeom>
          <a:noFill/>
          <a:ln w="9525">
            <a:noFill/>
            <a:miter lim="800000"/>
            <a:headEnd/>
            <a:tailEnd/>
          </a:ln>
          <a:effectLst/>
        </p:spPr>
        <p:txBody>
          <a:bodyPr wrap="none">
            <a:spAutoFit/>
          </a:bodyPr>
          <a:lstStyle/>
          <a:p>
            <a:pPr algn="ctr"/>
            <a:r>
              <a:rPr lang="en-US" b="1">
                <a:latin typeface="Arial" charset="0"/>
              </a:rPr>
              <a:t>As</a:t>
            </a:r>
          </a:p>
          <a:p>
            <a:pPr algn="ctr"/>
            <a:r>
              <a:rPr lang="en-US" sz="1800">
                <a:latin typeface="Arial" charset="0"/>
              </a:rPr>
              <a:t>946.5</a:t>
            </a:r>
          </a:p>
        </p:txBody>
      </p:sp>
      <p:sp>
        <p:nvSpPr>
          <p:cNvPr id="305171" name="Text Box 19"/>
          <p:cNvSpPr txBox="1">
            <a:spLocks noChangeArrowheads="1"/>
          </p:cNvSpPr>
          <p:nvPr/>
        </p:nvSpPr>
        <p:spPr bwMode="auto">
          <a:xfrm>
            <a:off x="5670550" y="2809875"/>
            <a:ext cx="882650" cy="731838"/>
          </a:xfrm>
          <a:prstGeom prst="rect">
            <a:avLst/>
          </a:prstGeom>
          <a:noFill/>
          <a:ln w="9525">
            <a:noFill/>
            <a:miter lim="800000"/>
            <a:headEnd/>
            <a:tailEnd/>
          </a:ln>
          <a:effectLst/>
        </p:spPr>
        <p:txBody>
          <a:bodyPr wrap="none">
            <a:spAutoFit/>
          </a:bodyPr>
          <a:lstStyle/>
          <a:p>
            <a:pPr algn="ctr"/>
            <a:r>
              <a:rPr lang="en-US" b="1">
                <a:latin typeface="Arial" charset="0"/>
              </a:rPr>
              <a:t>O</a:t>
            </a:r>
          </a:p>
          <a:p>
            <a:pPr algn="ctr"/>
            <a:r>
              <a:rPr lang="en-US" sz="1800">
                <a:latin typeface="Arial" charset="0"/>
              </a:rPr>
              <a:t>1314.0</a:t>
            </a:r>
          </a:p>
        </p:txBody>
      </p:sp>
      <p:sp>
        <p:nvSpPr>
          <p:cNvPr id="305172" name="Text Box 20"/>
          <p:cNvSpPr txBox="1">
            <a:spLocks noChangeArrowheads="1"/>
          </p:cNvSpPr>
          <p:nvPr/>
        </p:nvSpPr>
        <p:spPr bwMode="auto">
          <a:xfrm>
            <a:off x="5734050" y="3724275"/>
            <a:ext cx="755650" cy="731838"/>
          </a:xfrm>
          <a:prstGeom prst="rect">
            <a:avLst/>
          </a:prstGeom>
          <a:noFill/>
          <a:ln w="9525">
            <a:noFill/>
            <a:miter lim="800000"/>
            <a:headEnd/>
            <a:tailEnd/>
          </a:ln>
          <a:effectLst/>
        </p:spPr>
        <p:txBody>
          <a:bodyPr wrap="none">
            <a:spAutoFit/>
          </a:bodyPr>
          <a:lstStyle/>
          <a:p>
            <a:pPr algn="ctr"/>
            <a:r>
              <a:rPr lang="en-US" b="1">
                <a:latin typeface="Arial" charset="0"/>
              </a:rPr>
              <a:t>S</a:t>
            </a:r>
          </a:p>
          <a:p>
            <a:pPr algn="ctr"/>
            <a:r>
              <a:rPr lang="en-US" sz="1800">
                <a:latin typeface="Arial" charset="0"/>
              </a:rPr>
              <a:t>999.7</a:t>
            </a:r>
          </a:p>
        </p:txBody>
      </p:sp>
      <p:sp>
        <p:nvSpPr>
          <p:cNvPr id="305173" name="Text Box 21"/>
          <p:cNvSpPr txBox="1">
            <a:spLocks noChangeArrowheads="1"/>
          </p:cNvSpPr>
          <p:nvPr/>
        </p:nvSpPr>
        <p:spPr bwMode="auto">
          <a:xfrm>
            <a:off x="5734050" y="4562475"/>
            <a:ext cx="755650" cy="731838"/>
          </a:xfrm>
          <a:prstGeom prst="rect">
            <a:avLst/>
          </a:prstGeom>
          <a:noFill/>
          <a:ln w="9525">
            <a:noFill/>
            <a:miter lim="800000"/>
            <a:headEnd/>
            <a:tailEnd/>
          </a:ln>
          <a:effectLst/>
        </p:spPr>
        <p:txBody>
          <a:bodyPr wrap="none">
            <a:spAutoFit/>
          </a:bodyPr>
          <a:lstStyle/>
          <a:p>
            <a:pPr algn="ctr"/>
            <a:r>
              <a:rPr lang="en-US" b="1">
                <a:latin typeface="Arial" charset="0"/>
              </a:rPr>
              <a:t>Se</a:t>
            </a:r>
          </a:p>
          <a:p>
            <a:pPr algn="ctr"/>
            <a:r>
              <a:rPr lang="en-US" sz="1800">
                <a:latin typeface="Arial" charset="0"/>
              </a:rPr>
              <a:t>940.7</a:t>
            </a:r>
          </a:p>
        </p:txBody>
      </p:sp>
      <p:sp>
        <p:nvSpPr>
          <p:cNvPr id="305174" name="Text Box 22"/>
          <p:cNvSpPr txBox="1">
            <a:spLocks noChangeArrowheads="1"/>
          </p:cNvSpPr>
          <p:nvPr/>
        </p:nvSpPr>
        <p:spPr bwMode="auto">
          <a:xfrm>
            <a:off x="6705600" y="2809875"/>
            <a:ext cx="882650" cy="731838"/>
          </a:xfrm>
          <a:prstGeom prst="rect">
            <a:avLst/>
          </a:prstGeom>
          <a:noFill/>
          <a:ln w="9525">
            <a:noFill/>
            <a:miter lim="800000"/>
            <a:headEnd/>
            <a:tailEnd/>
          </a:ln>
          <a:effectLst/>
        </p:spPr>
        <p:txBody>
          <a:bodyPr wrap="none">
            <a:spAutoFit/>
          </a:bodyPr>
          <a:lstStyle/>
          <a:p>
            <a:pPr algn="ctr"/>
            <a:r>
              <a:rPr lang="en-US" b="1">
                <a:latin typeface="Arial" charset="0"/>
              </a:rPr>
              <a:t>F</a:t>
            </a:r>
          </a:p>
          <a:p>
            <a:pPr algn="ctr"/>
            <a:r>
              <a:rPr lang="en-US" sz="1800">
                <a:latin typeface="Arial" charset="0"/>
              </a:rPr>
              <a:t>1681.1</a:t>
            </a:r>
          </a:p>
        </p:txBody>
      </p:sp>
      <p:sp>
        <p:nvSpPr>
          <p:cNvPr id="305175" name="Text Box 23"/>
          <p:cNvSpPr txBox="1">
            <a:spLocks noChangeArrowheads="1"/>
          </p:cNvSpPr>
          <p:nvPr/>
        </p:nvSpPr>
        <p:spPr bwMode="auto">
          <a:xfrm>
            <a:off x="6705600" y="3724275"/>
            <a:ext cx="882650" cy="731838"/>
          </a:xfrm>
          <a:prstGeom prst="rect">
            <a:avLst/>
          </a:prstGeom>
          <a:noFill/>
          <a:ln w="9525">
            <a:noFill/>
            <a:miter lim="800000"/>
            <a:headEnd/>
            <a:tailEnd/>
          </a:ln>
          <a:effectLst/>
        </p:spPr>
        <p:txBody>
          <a:bodyPr wrap="none">
            <a:spAutoFit/>
          </a:bodyPr>
          <a:lstStyle/>
          <a:p>
            <a:pPr algn="ctr"/>
            <a:r>
              <a:rPr lang="en-US" b="1">
                <a:latin typeface="Arial" charset="0"/>
              </a:rPr>
              <a:t>Cl</a:t>
            </a:r>
          </a:p>
          <a:p>
            <a:pPr algn="ctr"/>
            <a:r>
              <a:rPr lang="en-US" sz="1800">
                <a:latin typeface="Arial" charset="0"/>
              </a:rPr>
              <a:t>1251.2</a:t>
            </a:r>
          </a:p>
        </p:txBody>
      </p:sp>
      <p:sp>
        <p:nvSpPr>
          <p:cNvPr id="305176" name="Text Box 24"/>
          <p:cNvSpPr txBox="1">
            <a:spLocks noChangeArrowheads="1"/>
          </p:cNvSpPr>
          <p:nvPr/>
        </p:nvSpPr>
        <p:spPr bwMode="auto">
          <a:xfrm>
            <a:off x="6705600" y="4562475"/>
            <a:ext cx="882650" cy="731838"/>
          </a:xfrm>
          <a:prstGeom prst="rect">
            <a:avLst/>
          </a:prstGeom>
          <a:noFill/>
          <a:ln w="9525">
            <a:noFill/>
            <a:miter lim="800000"/>
            <a:headEnd/>
            <a:tailEnd/>
          </a:ln>
          <a:effectLst/>
        </p:spPr>
        <p:txBody>
          <a:bodyPr wrap="none">
            <a:spAutoFit/>
          </a:bodyPr>
          <a:lstStyle/>
          <a:p>
            <a:pPr algn="ctr"/>
            <a:r>
              <a:rPr lang="en-US" b="1">
                <a:latin typeface="Arial" charset="0"/>
              </a:rPr>
              <a:t>Br</a:t>
            </a:r>
          </a:p>
          <a:p>
            <a:pPr algn="ctr"/>
            <a:r>
              <a:rPr lang="en-US" sz="1800">
                <a:latin typeface="Arial" charset="0"/>
              </a:rPr>
              <a:t>1142.7</a:t>
            </a:r>
          </a:p>
        </p:txBody>
      </p:sp>
      <p:sp>
        <p:nvSpPr>
          <p:cNvPr id="305177" name="Text Box 25"/>
          <p:cNvSpPr txBox="1">
            <a:spLocks noChangeArrowheads="1"/>
          </p:cNvSpPr>
          <p:nvPr/>
        </p:nvSpPr>
        <p:spPr bwMode="auto">
          <a:xfrm>
            <a:off x="7727950" y="2809875"/>
            <a:ext cx="882650" cy="731838"/>
          </a:xfrm>
          <a:prstGeom prst="rect">
            <a:avLst/>
          </a:prstGeom>
          <a:noFill/>
          <a:ln w="9525">
            <a:noFill/>
            <a:miter lim="800000"/>
            <a:headEnd/>
            <a:tailEnd/>
          </a:ln>
          <a:effectLst/>
        </p:spPr>
        <p:txBody>
          <a:bodyPr wrap="none">
            <a:spAutoFit/>
          </a:bodyPr>
          <a:lstStyle/>
          <a:p>
            <a:pPr algn="ctr"/>
            <a:r>
              <a:rPr lang="en-US" b="1">
                <a:latin typeface="Arial" charset="0"/>
              </a:rPr>
              <a:t>Ne</a:t>
            </a:r>
          </a:p>
          <a:p>
            <a:pPr algn="ctr"/>
            <a:r>
              <a:rPr lang="en-US" sz="1800">
                <a:latin typeface="Arial" charset="0"/>
              </a:rPr>
              <a:t>2080.8</a:t>
            </a:r>
          </a:p>
        </p:txBody>
      </p:sp>
      <p:sp>
        <p:nvSpPr>
          <p:cNvPr id="305178" name="Text Box 26"/>
          <p:cNvSpPr txBox="1">
            <a:spLocks noChangeArrowheads="1"/>
          </p:cNvSpPr>
          <p:nvPr/>
        </p:nvSpPr>
        <p:spPr bwMode="auto">
          <a:xfrm>
            <a:off x="7727950" y="3724275"/>
            <a:ext cx="882650" cy="731838"/>
          </a:xfrm>
          <a:prstGeom prst="rect">
            <a:avLst/>
          </a:prstGeom>
          <a:noFill/>
          <a:ln w="9525">
            <a:noFill/>
            <a:miter lim="800000"/>
            <a:headEnd/>
            <a:tailEnd/>
          </a:ln>
          <a:effectLst/>
        </p:spPr>
        <p:txBody>
          <a:bodyPr wrap="none">
            <a:spAutoFit/>
          </a:bodyPr>
          <a:lstStyle/>
          <a:p>
            <a:pPr algn="ctr"/>
            <a:r>
              <a:rPr lang="en-US" b="1">
                <a:latin typeface="Arial" charset="0"/>
              </a:rPr>
              <a:t>Ar</a:t>
            </a:r>
          </a:p>
          <a:p>
            <a:pPr algn="ctr"/>
            <a:r>
              <a:rPr lang="en-US" sz="1800">
                <a:latin typeface="Arial" charset="0"/>
              </a:rPr>
              <a:t>1520.6</a:t>
            </a:r>
          </a:p>
        </p:txBody>
      </p:sp>
      <p:sp>
        <p:nvSpPr>
          <p:cNvPr id="305179" name="Text Box 27"/>
          <p:cNvSpPr txBox="1">
            <a:spLocks noChangeArrowheads="1"/>
          </p:cNvSpPr>
          <p:nvPr/>
        </p:nvSpPr>
        <p:spPr bwMode="auto">
          <a:xfrm>
            <a:off x="7727950" y="4562475"/>
            <a:ext cx="882650" cy="731838"/>
          </a:xfrm>
          <a:prstGeom prst="rect">
            <a:avLst/>
          </a:prstGeom>
          <a:noFill/>
          <a:ln w="9525">
            <a:noFill/>
            <a:miter lim="800000"/>
            <a:headEnd/>
            <a:tailEnd/>
          </a:ln>
          <a:effectLst/>
        </p:spPr>
        <p:txBody>
          <a:bodyPr wrap="none">
            <a:spAutoFit/>
          </a:bodyPr>
          <a:lstStyle/>
          <a:p>
            <a:pPr algn="ctr"/>
            <a:r>
              <a:rPr lang="en-US" b="1">
                <a:latin typeface="Arial" charset="0"/>
              </a:rPr>
              <a:t>Kr</a:t>
            </a:r>
          </a:p>
          <a:p>
            <a:pPr algn="ctr"/>
            <a:r>
              <a:rPr lang="en-US" sz="1800">
                <a:latin typeface="Arial" charset="0"/>
              </a:rPr>
              <a:t>1350.8</a:t>
            </a:r>
          </a:p>
        </p:txBody>
      </p:sp>
      <p:sp>
        <p:nvSpPr>
          <p:cNvPr id="305180" name="Text Box 28"/>
          <p:cNvSpPr txBox="1">
            <a:spLocks noChangeArrowheads="1"/>
          </p:cNvSpPr>
          <p:nvPr/>
        </p:nvSpPr>
        <p:spPr bwMode="auto">
          <a:xfrm>
            <a:off x="7727950" y="2047875"/>
            <a:ext cx="882650" cy="731838"/>
          </a:xfrm>
          <a:prstGeom prst="rect">
            <a:avLst/>
          </a:prstGeom>
          <a:noFill/>
          <a:ln w="9525">
            <a:noFill/>
            <a:miter lim="800000"/>
            <a:headEnd/>
            <a:tailEnd/>
          </a:ln>
          <a:effectLst/>
        </p:spPr>
        <p:txBody>
          <a:bodyPr wrap="none">
            <a:spAutoFit/>
          </a:bodyPr>
          <a:lstStyle/>
          <a:p>
            <a:pPr algn="ctr"/>
            <a:r>
              <a:rPr lang="en-US" b="1">
                <a:latin typeface="Arial" charset="0"/>
              </a:rPr>
              <a:t>He</a:t>
            </a:r>
          </a:p>
          <a:p>
            <a:pPr algn="ctr"/>
            <a:r>
              <a:rPr lang="en-US" sz="1800">
                <a:latin typeface="Arial" charset="0"/>
              </a:rPr>
              <a:t>2372.5</a:t>
            </a:r>
          </a:p>
        </p:txBody>
      </p:sp>
      <p:sp>
        <p:nvSpPr>
          <p:cNvPr id="305181" name="Text Box 29"/>
          <p:cNvSpPr txBox="1">
            <a:spLocks noChangeArrowheads="1"/>
          </p:cNvSpPr>
          <p:nvPr/>
        </p:nvSpPr>
        <p:spPr bwMode="auto">
          <a:xfrm>
            <a:off x="673100" y="5476875"/>
            <a:ext cx="755650" cy="731838"/>
          </a:xfrm>
          <a:prstGeom prst="rect">
            <a:avLst/>
          </a:prstGeom>
          <a:noFill/>
          <a:ln w="9525">
            <a:noFill/>
            <a:miter lim="800000"/>
            <a:headEnd/>
            <a:tailEnd/>
          </a:ln>
          <a:effectLst/>
        </p:spPr>
        <p:txBody>
          <a:bodyPr wrap="none">
            <a:spAutoFit/>
          </a:bodyPr>
          <a:lstStyle/>
          <a:p>
            <a:pPr algn="ctr"/>
            <a:r>
              <a:rPr lang="en-US" b="1">
                <a:latin typeface="Arial" charset="0"/>
              </a:rPr>
              <a:t>Rb</a:t>
            </a:r>
          </a:p>
          <a:p>
            <a:pPr algn="ctr"/>
            <a:r>
              <a:rPr lang="en-US" sz="1800">
                <a:latin typeface="Arial" charset="0"/>
              </a:rPr>
              <a:t>402.9</a:t>
            </a:r>
          </a:p>
        </p:txBody>
      </p:sp>
      <p:sp>
        <p:nvSpPr>
          <p:cNvPr id="305182" name="Text Box 30"/>
          <p:cNvSpPr txBox="1">
            <a:spLocks noChangeArrowheads="1"/>
          </p:cNvSpPr>
          <p:nvPr/>
        </p:nvSpPr>
        <p:spPr bwMode="auto">
          <a:xfrm>
            <a:off x="1695450" y="5476875"/>
            <a:ext cx="755650" cy="731838"/>
          </a:xfrm>
          <a:prstGeom prst="rect">
            <a:avLst/>
          </a:prstGeom>
          <a:noFill/>
          <a:ln w="9525">
            <a:noFill/>
            <a:miter lim="800000"/>
            <a:headEnd/>
            <a:tailEnd/>
          </a:ln>
          <a:effectLst/>
        </p:spPr>
        <p:txBody>
          <a:bodyPr wrap="none">
            <a:spAutoFit/>
          </a:bodyPr>
          <a:lstStyle/>
          <a:p>
            <a:pPr algn="ctr"/>
            <a:r>
              <a:rPr lang="en-US" b="1">
                <a:latin typeface="Arial" charset="0"/>
              </a:rPr>
              <a:t>Sr</a:t>
            </a:r>
          </a:p>
          <a:p>
            <a:pPr algn="ctr"/>
            <a:r>
              <a:rPr lang="en-US" sz="1800">
                <a:latin typeface="Arial" charset="0"/>
              </a:rPr>
              <a:t>549.2</a:t>
            </a:r>
          </a:p>
        </p:txBody>
      </p:sp>
      <p:sp>
        <p:nvSpPr>
          <p:cNvPr id="305183" name="Text Box 31"/>
          <p:cNvSpPr txBox="1">
            <a:spLocks noChangeArrowheads="1"/>
          </p:cNvSpPr>
          <p:nvPr/>
        </p:nvSpPr>
        <p:spPr bwMode="auto">
          <a:xfrm>
            <a:off x="2730500" y="5476875"/>
            <a:ext cx="755650" cy="731838"/>
          </a:xfrm>
          <a:prstGeom prst="rect">
            <a:avLst/>
          </a:prstGeom>
          <a:noFill/>
          <a:ln w="9525">
            <a:noFill/>
            <a:miter lim="800000"/>
            <a:headEnd/>
            <a:tailEnd/>
          </a:ln>
          <a:effectLst/>
        </p:spPr>
        <p:txBody>
          <a:bodyPr wrap="none">
            <a:spAutoFit/>
          </a:bodyPr>
          <a:lstStyle/>
          <a:p>
            <a:pPr algn="ctr"/>
            <a:r>
              <a:rPr lang="en-US" b="1">
                <a:latin typeface="Arial" charset="0"/>
              </a:rPr>
              <a:t>In</a:t>
            </a:r>
          </a:p>
          <a:p>
            <a:pPr algn="ctr"/>
            <a:r>
              <a:rPr lang="en-US" sz="1800">
                <a:latin typeface="Arial" charset="0"/>
              </a:rPr>
              <a:t>558.2</a:t>
            </a:r>
          </a:p>
        </p:txBody>
      </p:sp>
      <p:sp>
        <p:nvSpPr>
          <p:cNvPr id="305184" name="Text Box 32"/>
          <p:cNvSpPr txBox="1">
            <a:spLocks noChangeArrowheads="1"/>
          </p:cNvSpPr>
          <p:nvPr/>
        </p:nvSpPr>
        <p:spPr bwMode="auto">
          <a:xfrm>
            <a:off x="3752850" y="5476875"/>
            <a:ext cx="755650" cy="731838"/>
          </a:xfrm>
          <a:prstGeom prst="rect">
            <a:avLst/>
          </a:prstGeom>
          <a:noFill/>
          <a:ln w="9525">
            <a:noFill/>
            <a:miter lim="800000"/>
            <a:headEnd/>
            <a:tailEnd/>
          </a:ln>
          <a:effectLst/>
        </p:spPr>
        <p:txBody>
          <a:bodyPr wrap="none">
            <a:spAutoFit/>
          </a:bodyPr>
          <a:lstStyle/>
          <a:p>
            <a:pPr algn="ctr"/>
            <a:r>
              <a:rPr lang="en-US" b="1">
                <a:latin typeface="Arial" charset="0"/>
              </a:rPr>
              <a:t>Sn</a:t>
            </a:r>
          </a:p>
          <a:p>
            <a:pPr algn="ctr"/>
            <a:r>
              <a:rPr lang="en-US" sz="1800">
                <a:latin typeface="Arial" charset="0"/>
              </a:rPr>
              <a:t>708.4</a:t>
            </a:r>
          </a:p>
        </p:txBody>
      </p:sp>
      <p:sp>
        <p:nvSpPr>
          <p:cNvPr id="305185" name="Text Box 33"/>
          <p:cNvSpPr txBox="1">
            <a:spLocks noChangeArrowheads="1"/>
          </p:cNvSpPr>
          <p:nvPr/>
        </p:nvSpPr>
        <p:spPr bwMode="auto">
          <a:xfrm>
            <a:off x="4711700" y="5476875"/>
            <a:ext cx="755650" cy="731838"/>
          </a:xfrm>
          <a:prstGeom prst="rect">
            <a:avLst/>
          </a:prstGeom>
          <a:noFill/>
          <a:ln w="9525">
            <a:noFill/>
            <a:miter lim="800000"/>
            <a:headEnd/>
            <a:tailEnd/>
          </a:ln>
          <a:effectLst/>
        </p:spPr>
        <p:txBody>
          <a:bodyPr wrap="none">
            <a:spAutoFit/>
          </a:bodyPr>
          <a:lstStyle/>
          <a:p>
            <a:pPr algn="ctr"/>
            <a:r>
              <a:rPr lang="en-US" b="1">
                <a:latin typeface="Arial" charset="0"/>
              </a:rPr>
              <a:t>Sb</a:t>
            </a:r>
          </a:p>
          <a:p>
            <a:pPr algn="ctr"/>
            <a:r>
              <a:rPr lang="en-US" sz="1800">
                <a:latin typeface="Arial" charset="0"/>
              </a:rPr>
              <a:t>833.8</a:t>
            </a:r>
          </a:p>
        </p:txBody>
      </p:sp>
      <p:sp>
        <p:nvSpPr>
          <p:cNvPr id="305186" name="Text Box 34"/>
          <p:cNvSpPr txBox="1">
            <a:spLocks noChangeArrowheads="1"/>
          </p:cNvSpPr>
          <p:nvPr/>
        </p:nvSpPr>
        <p:spPr bwMode="auto">
          <a:xfrm>
            <a:off x="5734050" y="5476875"/>
            <a:ext cx="755650" cy="731838"/>
          </a:xfrm>
          <a:prstGeom prst="rect">
            <a:avLst/>
          </a:prstGeom>
          <a:noFill/>
          <a:ln w="9525">
            <a:noFill/>
            <a:miter lim="800000"/>
            <a:headEnd/>
            <a:tailEnd/>
          </a:ln>
          <a:effectLst/>
        </p:spPr>
        <p:txBody>
          <a:bodyPr wrap="none">
            <a:spAutoFit/>
          </a:bodyPr>
          <a:lstStyle/>
          <a:p>
            <a:pPr algn="ctr"/>
            <a:r>
              <a:rPr lang="en-US" b="1">
                <a:latin typeface="Arial" charset="0"/>
              </a:rPr>
              <a:t>Te</a:t>
            </a:r>
          </a:p>
          <a:p>
            <a:pPr algn="ctr"/>
            <a:r>
              <a:rPr lang="en-US" sz="1800">
                <a:latin typeface="Arial" charset="0"/>
              </a:rPr>
              <a:t>869.0</a:t>
            </a:r>
          </a:p>
        </p:txBody>
      </p:sp>
      <p:sp>
        <p:nvSpPr>
          <p:cNvPr id="305187" name="Text Box 35"/>
          <p:cNvSpPr txBox="1">
            <a:spLocks noChangeArrowheads="1"/>
          </p:cNvSpPr>
          <p:nvPr/>
        </p:nvSpPr>
        <p:spPr bwMode="auto">
          <a:xfrm>
            <a:off x="6705600" y="5476875"/>
            <a:ext cx="882650" cy="731838"/>
          </a:xfrm>
          <a:prstGeom prst="rect">
            <a:avLst/>
          </a:prstGeom>
          <a:noFill/>
          <a:ln w="9525">
            <a:noFill/>
            <a:miter lim="800000"/>
            <a:headEnd/>
            <a:tailEnd/>
          </a:ln>
          <a:effectLst/>
        </p:spPr>
        <p:txBody>
          <a:bodyPr wrap="none">
            <a:spAutoFit/>
          </a:bodyPr>
          <a:lstStyle/>
          <a:p>
            <a:pPr algn="ctr"/>
            <a:r>
              <a:rPr lang="en-US" b="1">
                <a:latin typeface="Arial" charset="0"/>
              </a:rPr>
              <a:t>I</a:t>
            </a:r>
          </a:p>
          <a:p>
            <a:pPr algn="ctr"/>
            <a:r>
              <a:rPr lang="en-US" sz="1800">
                <a:latin typeface="Arial" charset="0"/>
              </a:rPr>
              <a:t>1008.7</a:t>
            </a:r>
          </a:p>
        </p:txBody>
      </p:sp>
      <p:sp>
        <p:nvSpPr>
          <p:cNvPr id="305188" name="Text Box 36"/>
          <p:cNvSpPr txBox="1">
            <a:spLocks noChangeArrowheads="1"/>
          </p:cNvSpPr>
          <p:nvPr/>
        </p:nvSpPr>
        <p:spPr bwMode="auto">
          <a:xfrm>
            <a:off x="7727950" y="5476875"/>
            <a:ext cx="882650" cy="731838"/>
          </a:xfrm>
          <a:prstGeom prst="rect">
            <a:avLst/>
          </a:prstGeom>
          <a:noFill/>
          <a:ln w="9525">
            <a:noFill/>
            <a:miter lim="800000"/>
            <a:headEnd/>
            <a:tailEnd/>
          </a:ln>
          <a:effectLst/>
        </p:spPr>
        <p:txBody>
          <a:bodyPr wrap="none">
            <a:spAutoFit/>
          </a:bodyPr>
          <a:lstStyle/>
          <a:p>
            <a:pPr algn="ctr"/>
            <a:r>
              <a:rPr lang="en-US" b="1">
                <a:latin typeface="Arial" charset="0"/>
              </a:rPr>
              <a:t>Xe</a:t>
            </a:r>
          </a:p>
          <a:p>
            <a:pPr algn="ctr"/>
            <a:r>
              <a:rPr lang="en-US" sz="1800">
                <a:latin typeface="Arial" charset="0"/>
              </a:rPr>
              <a:t>1170.3</a:t>
            </a:r>
          </a:p>
        </p:txBody>
      </p:sp>
      <p:sp>
        <p:nvSpPr>
          <p:cNvPr id="305189" name="Rectangle 37"/>
          <p:cNvSpPr>
            <a:spLocks noChangeArrowheads="1"/>
          </p:cNvSpPr>
          <p:nvPr/>
        </p:nvSpPr>
        <p:spPr bwMode="auto">
          <a:xfrm>
            <a:off x="76200" y="6553200"/>
            <a:ext cx="3197225" cy="214313"/>
          </a:xfrm>
          <a:prstGeom prst="rect">
            <a:avLst/>
          </a:prstGeom>
          <a:noFill/>
          <a:ln w="9525">
            <a:noFill/>
            <a:miter lim="800000"/>
            <a:headEnd/>
            <a:tailEnd/>
          </a:ln>
          <a:effectLst/>
        </p:spPr>
        <p:txBody>
          <a:bodyPr wrap="none">
            <a:spAutoFit/>
          </a:bodyPr>
          <a:lstStyle/>
          <a:p>
            <a:r>
              <a:rPr lang="en-US" sz="800">
                <a:latin typeface="Arial" charset="0"/>
              </a:rPr>
              <a:t>Smoot, Price, Smith, </a:t>
            </a:r>
            <a:r>
              <a:rPr lang="en-US" sz="800" u="sng">
                <a:latin typeface="Arial" charset="0"/>
              </a:rPr>
              <a:t>Chemistry A Modern Course</a:t>
            </a:r>
            <a:r>
              <a:rPr lang="en-US" sz="800">
                <a:latin typeface="Arial" charset="0"/>
              </a:rPr>
              <a:t> </a:t>
            </a:r>
            <a:r>
              <a:rPr lang="en-US" sz="800">
                <a:latin typeface="Symbol" pitchFamily="18" charset="2"/>
              </a:rPr>
              <a:t> </a:t>
            </a:r>
            <a:r>
              <a:rPr lang="en-US" sz="800">
                <a:latin typeface="Arial" charset="0"/>
              </a:rPr>
              <a:t>1987, page 188</a:t>
            </a:r>
          </a:p>
        </p:txBody>
      </p:sp>
      <p:sp>
        <p:nvSpPr>
          <p:cNvPr id="305191" name="AutoShape 39">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Freeform 2"/>
          <p:cNvSpPr>
            <a:spLocks/>
          </p:cNvSpPr>
          <p:nvPr/>
        </p:nvSpPr>
        <p:spPr bwMode="auto">
          <a:xfrm>
            <a:off x="2667000" y="2667000"/>
            <a:ext cx="3962400" cy="3657600"/>
          </a:xfrm>
          <a:custGeom>
            <a:avLst/>
            <a:gdLst/>
            <a:ahLst/>
            <a:cxnLst>
              <a:cxn ang="0">
                <a:pos x="0" y="0"/>
              </a:cxn>
              <a:cxn ang="0">
                <a:pos x="576" y="0"/>
              </a:cxn>
              <a:cxn ang="0">
                <a:pos x="576" y="1776"/>
              </a:cxn>
              <a:cxn ang="0">
                <a:pos x="1200" y="1776"/>
              </a:cxn>
              <a:cxn ang="0">
                <a:pos x="1200" y="2304"/>
              </a:cxn>
              <a:cxn ang="0">
                <a:pos x="2496" y="2304"/>
              </a:cxn>
              <a:cxn ang="0">
                <a:pos x="2496" y="1728"/>
              </a:cxn>
              <a:cxn ang="0">
                <a:pos x="1824" y="1728"/>
              </a:cxn>
              <a:cxn ang="0">
                <a:pos x="1824" y="1200"/>
              </a:cxn>
              <a:cxn ang="0">
                <a:pos x="1200" y="1200"/>
              </a:cxn>
              <a:cxn ang="0">
                <a:pos x="1200" y="624"/>
              </a:cxn>
              <a:cxn ang="0">
                <a:pos x="0" y="624"/>
              </a:cxn>
              <a:cxn ang="0">
                <a:pos x="0" y="0"/>
              </a:cxn>
            </a:cxnLst>
            <a:rect l="0" t="0" r="r" b="b"/>
            <a:pathLst>
              <a:path w="2496" h="2304">
                <a:moveTo>
                  <a:pt x="0" y="0"/>
                </a:moveTo>
                <a:lnTo>
                  <a:pt x="576" y="0"/>
                </a:lnTo>
                <a:lnTo>
                  <a:pt x="576" y="1776"/>
                </a:lnTo>
                <a:lnTo>
                  <a:pt x="1200" y="1776"/>
                </a:lnTo>
                <a:lnTo>
                  <a:pt x="1200" y="2304"/>
                </a:lnTo>
                <a:lnTo>
                  <a:pt x="2496" y="2304"/>
                </a:lnTo>
                <a:lnTo>
                  <a:pt x="2496" y="1728"/>
                </a:lnTo>
                <a:lnTo>
                  <a:pt x="1824" y="1728"/>
                </a:lnTo>
                <a:lnTo>
                  <a:pt x="1824" y="1200"/>
                </a:lnTo>
                <a:lnTo>
                  <a:pt x="1200" y="1200"/>
                </a:lnTo>
                <a:lnTo>
                  <a:pt x="1200" y="624"/>
                </a:lnTo>
                <a:lnTo>
                  <a:pt x="0" y="624"/>
                </a:lnTo>
                <a:lnTo>
                  <a:pt x="0" y="0"/>
                </a:lnTo>
                <a:close/>
              </a:path>
            </a:pathLst>
          </a:custGeom>
          <a:noFill/>
          <a:ln w="9525">
            <a:solidFill>
              <a:schemeClr val="tx1"/>
            </a:solidFill>
            <a:round/>
            <a:headEnd/>
            <a:tailEnd/>
          </a:ln>
          <a:effectLst/>
        </p:spPr>
        <p:txBody>
          <a:bodyPr/>
          <a:lstStyle/>
          <a:p>
            <a:endParaRPr lang="en-IE"/>
          </a:p>
        </p:txBody>
      </p:sp>
      <p:sp>
        <p:nvSpPr>
          <p:cNvPr id="307203" name="Rectangle 3"/>
          <p:cNvSpPr>
            <a:spLocks noGrp="1" noChangeArrowheads="1"/>
          </p:cNvSpPr>
          <p:nvPr>
            <p:ph type="title"/>
          </p:nvPr>
        </p:nvSpPr>
        <p:spPr/>
        <p:txBody>
          <a:bodyPr/>
          <a:lstStyle/>
          <a:p>
            <a:r>
              <a:rPr lang="en-US" sz="3600"/>
              <a:t>First Ionization Energies</a:t>
            </a:r>
            <a:br>
              <a:rPr lang="en-US" sz="3600"/>
            </a:br>
            <a:r>
              <a:rPr lang="en-US" sz="2800"/>
              <a:t>(kJ/mol)</a:t>
            </a:r>
            <a:endParaRPr lang="en-US" sz="3600"/>
          </a:p>
        </p:txBody>
      </p:sp>
      <p:sp>
        <p:nvSpPr>
          <p:cNvPr id="307204" name="Text Box 4"/>
          <p:cNvSpPr txBox="1">
            <a:spLocks noChangeArrowheads="1"/>
          </p:cNvSpPr>
          <p:nvPr/>
        </p:nvSpPr>
        <p:spPr bwMode="auto">
          <a:xfrm>
            <a:off x="630238" y="1981200"/>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H</a:t>
            </a:r>
          </a:p>
          <a:p>
            <a:pPr algn="ctr"/>
            <a:r>
              <a:rPr lang="en-US" sz="1800">
                <a:solidFill>
                  <a:schemeClr val="accent2"/>
                </a:solidFill>
                <a:latin typeface="Arial" charset="0"/>
              </a:rPr>
              <a:t>1312.1</a:t>
            </a:r>
          </a:p>
        </p:txBody>
      </p:sp>
      <p:sp>
        <p:nvSpPr>
          <p:cNvPr id="307205" name="Text Box 5"/>
          <p:cNvSpPr txBox="1">
            <a:spLocks noChangeArrowheads="1"/>
          </p:cNvSpPr>
          <p:nvPr/>
        </p:nvSpPr>
        <p:spPr bwMode="auto">
          <a:xfrm>
            <a:off x="673100" y="2809875"/>
            <a:ext cx="755650" cy="731838"/>
          </a:xfrm>
          <a:prstGeom prst="rect">
            <a:avLst/>
          </a:prstGeom>
          <a:noFill/>
          <a:ln w="9525">
            <a:noFill/>
            <a:miter lim="800000"/>
            <a:headEnd/>
            <a:tailEnd/>
          </a:ln>
          <a:effectLst/>
        </p:spPr>
        <p:txBody>
          <a:bodyPr wrap="none">
            <a:spAutoFit/>
          </a:bodyPr>
          <a:lstStyle/>
          <a:p>
            <a:pPr algn="ctr"/>
            <a:r>
              <a:rPr lang="en-US" b="1">
                <a:latin typeface="Arial" charset="0"/>
              </a:rPr>
              <a:t>Li</a:t>
            </a:r>
          </a:p>
          <a:p>
            <a:pPr algn="ctr"/>
            <a:r>
              <a:rPr lang="en-US" sz="1800">
                <a:latin typeface="Arial" charset="0"/>
              </a:rPr>
              <a:t>520.3</a:t>
            </a:r>
          </a:p>
        </p:txBody>
      </p:sp>
      <p:sp>
        <p:nvSpPr>
          <p:cNvPr id="307206" name="Text Box 6"/>
          <p:cNvSpPr txBox="1">
            <a:spLocks noChangeArrowheads="1"/>
          </p:cNvSpPr>
          <p:nvPr/>
        </p:nvSpPr>
        <p:spPr bwMode="auto">
          <a:xfrm>
            <a:off x="673100" y="3724275"/>
            <a:ext cx="755650" cy="731838"/>
          </a:xfrm>
          <a:prstGeom prst="rect">
            <a:avLst/>
          </a:prstGeom>
          <a:noFill/>
          <a:ln w="9525">
            <a:noFill/>
            <a:miter lim="800000"/>
            <a:headEnd/>
            <a:tailEnd/>
          </a:ln>
          <a:effectLst/>
        </p:spPr>
        <p:txBody>
          <a:bodyPr wrap="none">
            <a:spAutoFit/>
          </a:bodyPr>
          <a:lstStyle/>
          <a:p>
            <a:pPr algn="ctr"/>
            <a:r>
              <a:rPr lang="en-US" b="1">
                <a:latin typeface="Arial" charset="0"/>
              </a:rPr>
              <a:t>Na</a:t>
            </a:r>
          </a:p>
          <a:p>
            <a:pPr algn="ctr"/>
            <a:r>
              <a:rPr lang="en-US" sz="1800">
                <a:latin typeface="Arial" charset="0"/>
              </a:rPr>
              <a:t>495.9</a:t>
            </a:r>
          </a:p>
        </p:txBody>
      </p:sp>
      <p:sp>
        <p:nvSpPr>
          <p:cNvPr id="307207" name="Text Box 7"/>
          <p:cNvSpPr txBox="1">
            <a:spLocks noChangeArrowheads="1"/>
          </p:cNvSpPr>
          <p:nvPr/>
        </p:nvSpPr>
        <p:spPr bwMode="auto">
          <a:xfrm>
            <a:off x="673100" y="4562475"/>
            <a:ext cx="755650" cy="731838"/>
          </a:xfrm>
          <a:prstGeom prst="rect">
            <a:avLst/>
          </a:prstGeom>
          <a:noFill/>
          <a:ln w="9525">
            <a:noFill/>
            <a:miter lim="800000"/>
            <a:headEnd/>
            <a:tailEnd/>
          </a:ln>
          <a:effectLst/>
        </p:spPr>
        <p:txBody>
          <a:bodyPr wrap="none">
            <a:spAutoFit/>
          </a:bodyPr>
          <a:lstStyle/>
          <a:p>
            <a:pPr algn="ctr"/>
            <a:r>
              <a:rPr lang="en-US" b="1">
                <a:latin typeface="Arial" charset="0"/>
              </a:rPr>
              <a:t>K</a:t>
            </a:r>
          </a:p>
          <a:p>
            <a:pPr algn="ctr"/>
            <a:r>
              <a:rPr lang="en-US" sz="1800">
                <a:latin typeface="Arial" charset="0"/>
              </a:rPr>
              <a:t>418.9</a:t>
            </a:r>
          </a:p>
        </p:txBody>
      </p:sp>
      <p:sp>
        <p:nvSpPr>
          <p:cNvPr id="307208" name="Text Box 8"/>
          <p:cNvSpPr txBox="1">
            <a:spLocks noChangeArrowheads="1"/>
          </p:cNvSpPr>
          <p:nvPr/>
        </p:nvSpPr>
        <p:spPr bwMode="auto">
          <a:xfrm>
            <a:off x="1695450" y="2809875"/>
            <a:ext cx="755650" cy="731838"/>
          </a:xfrm>
          <a:prstGeom prst="rect">
            <a:avLst/>
          </a:prstGeom>
          <a:noFill/>
          <a:ln w="9525">
            <a:noFill/>
            <a:miter lim="800000"/>
            <a:headEnd/>
            <a:tailEnd/>
          </a:ln>
          <a:effectLst/>
        </p:spPr>
        <p:txBody>
          <a:bodyPr wrap="none">
            <a:spAutoFit/>
          </a:bodyPr>
          <a:lstStyle/>
          <a:p>
            <a:pPr algn="ctr"/>
            <a:r>
              <a:rPr lang="en-US" b="1">
                <a:latin typeface="Arial" charset="0"/>
              </a:rPr>
              <a:t>Be</a:t>
            </a:r>
          </a:p>
          <a:p>
            <a:pPr algn="ctr"/>
            <a:r>
              <a:rPr lang="en-US" sz="1800">
                <a:latin typeface="Arial" charset="0"/>
              </a:rPr>
              <a:t>899.5</a:t>
            </a:r>
          </a:p>
        </p:txBody>
      </p:sp>
      <p:sp>
        <p:nvSpPr>
          <p:cNvPr id="307209" name="Text Box 9"/>
          <p:cNvSpPr txBox="1">
            <a:spLocks noChangeArrowheads="1"/>
          </p:cNvSpPr>
          <p:nvPr/>
        </p:nvSpPr>
        <p:spPr bwMode="auto">
          <a:xfrm>
            <a:off x="1695450" y="3724275"/>
            <a:ext cx="755650" cy="731838"/>
          </a:xfrm>
          <a:prstGeom prst="rect">
            <a:avLst/>
          </a:prstGeom>
          <a:noFill/>
          <a:ln w="9525">
            <a:noFill/>
            <a:miter lim="800000"/>
            <a:headEnd/>
            <a:tailEnd/>
          </a:ln>
          <a:effectLst/>
        </p:spPr>
        <p:txBody>
          <a:bodyPr wrap="none">
            <a:spAutoFit/>
          </a:bodyPr>
          <a:lstStyle/>
          <a:p>
            <a:pPr algn="ctr"/>
            <a:r>
              <a:rPr lang="en-US" b="1">
                <a:latin typeface="Arial" charset="0"/>
              </a:rPr>
              <a:t>Mg</a:t>
            </a:r>
          </a:p>
          <a:p>
            <a:pPr algn="ctr"/>
            <a:r>
              <a:rPr lang="en-US" sz="1800">
                <a:latin typeface="Arial" charset="0"/>
              </a:rPr>
              <a:t>737.8</a:t>
            </a:r>
          </a:p>
        </p:txBody>
      </p:sp>
      <p:sp>
        <p:nvSpPr>
          <p:cNvPr id="307210" name="Text Box 10"/>
          <p:cNvSpPr txBox="1">
            <a:spLocks noChangeArrowheads="1"/>
          </p:cNvSpPr>
          <p:nvPr/>
        </p:nvSpPr>
        <p:spPr bwMode="auto">
          <a:xfrm>
            <a:off x="1695450" y="4562475"/>
            <a:ext cx="755650" cy="731838"/>
          </a:xfrm>
          <a:prstGeom prst="rect">
            <a:avLst/>
          </a:prstGeom>
          <a:noFill/>
          <a:ln w="9525">
            <a:noFill/>
            <a:miter lim="800000"/>
            <a:headEnd/>
            <a:tailEnd/>
          </a:ln>
          <a:effectLst/>
        </p:spPr>
        <p:txBody>
          <a:bodyPr wrap="none">
            <a:spAutoFit/>
          </a:bodyPr>
          <a:lstStyle/>
          <a:p>
            <a:pPr algn="ctr"/>
            <a:r>
              <a:rPr lang="en-US" b="1">
                <a:latin typeface="Arial" charset="0"/>
              </a:rPr>
              <a:t>Ca</a:t>
            </a:r>
          </a:p>
          <a:p>
            <a:pPr algn="ctr"/>
            <a:r>
              <a:rPr lang="en-US" sz="1800">
                <a:latin typeface="Arial" charset="0"/>
              </a:rPr>
              <a:t>589.9</a:t>
            </a:r>
          </a:p>
        </p:txBody>
      </p:sp>
      <p:sp>
        <p:nvSpPr>
          <p:cNvPr id="307211" name="Text Box 11"/>
          <p:cNvSpPr txBox="1">
            <a:spLocks noChangeArrowheads="1"/>
          </p:cNvSpPr>
          <p:nvPr/>
        </p:nvSpPr>
        <p:spPr bwMode="auto">
          <a:xfrm>
            <a:off x="2730500" y="2809875"/>
            <a:ext cx="755650" cy="731838"/>
          </a:xfrm>
          <a:prstGeom prst="rect">
            <a:avLst/>
          </a:prstGeom>
          <a:noFill/>
          <a:ln w="9525">
            <a:noFill/>
            <a:miter lim="800000"/>
            <a:headEnd/>
            <a:tailEnd/>
          </a:ln>
          <a:effectLst/>
        </p:spPr>
        <p:txBody>
          <a:bodyPr wrap="none">
            <a:spAutoFit/>
          </a:bodyPr>
          <a:lstStyle/>
          <a:p>
            <a:pPr algn="ctr"/>
            <a:r>
              <a:rPr lang="en-US" b="1">
                <a:solidFill>
                  <a:schemeClr val="bg2"/>
                </a:solidFill>
                <a:latin typeface="Arial" charset="0"/>
              </a:rPr>
              <a:t>B</a:t>
            </a:r>
          </a:p>
          <a:p>
            <a:pPr algn="ctr"/>
            <a:r>
              <a:rPr lang="en-US" sz="1800">
                <a:solidFill>
                  <a:schemeClr val="bg2"/>
                </a:solidFill>
                <a:latin typeface="Arial" charset="0"/>
              </a:rPr>
              <a:t>800.7</a:t>
            </a:r>
          </a:p>
        </p:txBody>
      </p:sp>
      <p:sp>
        <p:nvSpPr>
          <p:cNvPr id="307212" name="Text Box 12"/>
          <p:cNvSpPr txBox="1">
            <a:spLocks noChangeArrowheads="1"/>
          </p:cNvSpPr>
          <p:nvPr/>
        </p:nvSpPr>
        <p:spPr bwMode="auto">
          <a:xfrm>
            <a:off x="2730500" y="3724275"/>
            <a:ext cx="755650" cy="731838"/>
          </a:xfrm>
          <a:prstGeom prst="rect">
            <a:avLst/>
          </a:prstGeom>
          <a:noFill/>
          <a:ln w="9525">
            <a:noFill/>
            <a:miter lim="800000"/>
            <a:headEnd/>
            <a:tailEnd/>
          </a:ln>
          <a:effectLst/>
        </p:spPr>
        <p:txBody>
          <a:bodyPr wrap="none">
            <a:spAutoFit/>
          </a:bodyPr>
          <a:lstStyle/>
          <a:p>
            <a:pPr algn="ctr"/>
            <a:r>
              <a:rPr lang="en-US" b="1">
                <a:latin typeface="Arial" charset="0"/>
              </a:rPr>
              <a:t>Al</a:t>
            </a:r>
          </a:p>
          <a:p>
            <a:pPr algn="ctr"/>
            <a:r>
              <a:rPr lang="en-US" sz="1800">
                <a:latin typeface="Arial" charset="0"/>
              </a:rPr>
              <a:t>577.6</a:t>
            </a:r>
          </a:p>
        </p:txBody>
      </p:sp>
      <p:sp>
        <p:nvSpPr>
          <p:cNvPr id="307213" name="Text Box 13"/>
          <p:cNvSpPr txBox="1">
            <a:spLocks noChangeArrowheads="1"/>
          </p:cNvSpPr>
          <p:nvPr/>
        </p:nvSpPr>
        <p:spPr bwMode="auto">
          <a:xfrm>
            <a:off x="2730500" y="4562475"/>
            <a:ext cx="755650" cy="731838"/>
          </a:xfrm>
          <a:prstGeom prst="rect">
            <a:avLst/>
          </a:prstGeom>
          <a:noFill/>
          <a:ln w="9525">
            <a:noFill/>
            <a:miter lim="800000"/>
            <a:headEnd/>
            <a:tailEnd/>
          </a:ln>
          <a:effectLst/>
        </p:spPr>
        <p:txBody>
          <a:bodyPr wrap="none">
            <a:spAutoFit/>
          </a:bodyPr>
          <a:lstStyle/>
          <a:p>
            <a:pPr algn="ctr"/>
            <a:r>
              <a:rPr lang="en-US" b="1">
                <a:latin typeface="Arial" charset="0"/>
              </a:rPr>
              <a:t>Ga</a:t>
            </a:r>
          </a:p>
          <a:p>
            <a:pPr algn="ctr"/>
            <a:r>
              <a:rPr lang="en-US" sz="1800">
                <a:latin typeface="Arial" charset="0"/>
              </a:rPr>
              <a:t>578.6</a:t>
            </a:r>
          </a:p>
        </p:txBody>
      </p:sp>
      <p:sp>
        <p:nvSpPr>
          <p:cNvPr id="307214" name="Text Box 14"/>
          <p:cNvSpPr txBox="1">
            <a:spLocks noChangeArrowheads="1"/>
          </p:cNvSpPr>
          <p:nvPr/>
        </p:nvSpPr>
        <p:spPr bwMode="auto">
          <a:xfrm>
            <a:off x="3689350" y="28098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C</a:t>
            </a:r>
          </a:p>
          <a:p>
            <a:pPr algn="ctr"/>
            <a:r>
              <a:rPr lang="en-US" sz="1800">
                <a:solidFill>
                  <a:schemeClr val="accent2"/>
                </a:solidFill>
                <a:latin typeface="Arial" charset="0"/>
              </a:rPr>
              <a:t>1086.5</a:t>
            </a:r>
          </a:p>
        </p:txBody>
      </p:sp>
      <p:sp>
        <p:nvSpPr>
          <p:cNvPr id="307215" name="Text Box 15"/>
          <p:cNvSpPr txBox="1">
            <a:spLocks noChangeArrowheads="1"/>
          </p:cNvSpPr>
          <p:nvPr/>
        </p:nvSpPr>
        <p:spPr bwMode="auto">
          <a:xfrm>
            <a:off x="3752850" y="3724275"/>
            <a:ext cx="755650" cy="731838"/>
          </a:xfrm>
          <a:prstGeom prst="rect">
            <a:avLst/>
          </a:prstGeom>
          <a:noFill/>
          <a:ln w="9525">
            <a:noFill/>
            <a:miter lim="800000"/>
            <a:headEnd/>
            <a:tailEnd/>
          </a:ln>
          <a:effectLst/>
        </p:spPr>
        <p:txBody>
          <a:bodyPr wrap="none">
            <a:spAutoFit/>
          </a:bodyPr>
          <a:lstStyle/>
          <a:p>
            <a:pPr algn="ctr"/>
            <a:r>
              <a:rPr lang="en-US" b="1">
                <a:solidFill>
                  <a:schemeClr val="bg2"/>
                </a:solidFill>
                <a:latin typeface="Arial" charset="0"/>
              </a:rPr>
              <a:t>Si</a:t>
            </a:r>
          </a:p>
          <a:p>
            <a:pPr algn="ctr"/>
            <a:r>
              <a:rPr lang="en-US" sz="1800">
                <a:solidFill>
                  <a:schemeClr val="bg2"/>
                </a:solidFill>
                <a:latin typeface="Arial" charset="0"/>
              </a:rPr>
              <a:t>786.5</a:t>
            </a:r>
          </a:p>
        </p:txBody>
      </p:sp>
      <p:sp>
        <p:nvSpPr>
          <p:cNvPr id="307216" name="Text Box 16"/>
          <p:cNvSpPr txBox="1">
            <a:spLocks noChangeArrowheads="1"/>
          </p:cNvSpPr>
          <p:nvPr/>
        </p:nvSpPr>
        <p:spPr bwMode="auto">
          <a:xfrm>
            <a:off x="3752850" y="4562475"/>
            <a:ext cx="755650" cy="731838"/>
          </a:xfrm>
          <a:prstGeom prst="rect">
            <a:avLst/>
          </a:prstGeom>
          <a:noFill/>
          <a:ln w="9525">
            <a:noFill/>
            <a:miter lim="800000"/>
            <a:headEnd/>
            <a:tailEnd/>
          </a:ln>
          <a:effectLst/>
        </p:spPr>
        <p:txBody>
          <a:bodyPr wrap="none">
            <a:spAutoFit/>
          </a:bodyPr>
          <a:lstStyle/>
          <a:p>
            <a:pPr algn="ctr"/>
            <a:r>
              <a:rPr lang="en-US" b="1">
                <a:solidFill>
                  <a:schemeClr val="bg2"/>
                </a:solidFill>
                <a:latin typeface="Arial" charset="0"/>
              </a:rPr>
              <a:t>Ge</a:t>
            </a:r>
          </a:p>
          <a:p>
            <a:pPr algn="ctr"/>
            <a:r>
              <a:rPr lang="en-US" sz="1800">
                <a:solidFill>
                  <a:schemeClr val="bg2"/>
                </a:solidFill>
                <a:latin typeface="Arial" charset="0"/>
              </a:rPr>
              <a:t>761.2</a:t>
            </a:r>
          </a:p>
        </p:txBody>
      </p:sp>
      <p:sp>
        <p:nvSpPr>
          <p:cNvPr id="307217" name="Text Box 17"/>
          <p:cNvSpPr txBox="1">
            <a:spLocks noChangeArrowheads="1"/>
          </p:cNvSpPr>
          <p:nvPr/>
        </p:nvSpPr>
        <p:spPr bwMode="auto">
          <a:xfrm>
            <a:off x="4648200" y="28098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N</a:t>
            </a:r>
          </a:p>
          <a:p>
            <a:pPr algn="ctr"/>
            <a:r>
              <a:rPr lang="en-US" sz="1800">
                <a:solidFill>
                  <a:schemeClr val="accent2"/>
                </a:solidFill>
                <a:latin typeface="Arial" charset="0"/>
              </a:rPr>
              <a:t>1402.4</a:t>
            </a:r>
          </a:p>
        </p:txBody>
      </p:sp>
      <p:sp>
        <p:nvSpPr>
          <p:cNvPr id="307218" name="Text Box 18"/>
          <p:cNvSpPr txBox="1">
            <a:spLocks noChangeArrowheads="1"/>
          </p:cNvSpPr>
          <p:nvPr/>
        </p:nvSpPr>
        <p:spPr bwMode="auto">
          <a:xfrm>
            <a:off x="4648200" y="37242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P</a:t>
            </a:r>
          </a:p>
          <a:p>
            <a:pPr algn="ctr"/>
            <a:r>
              <a:rPr lang="en-US" sz="1800">
                <a:solidFill>
                  <a:schemeClr val="accent2"/>
                </a:solidFill>
                <a:latin typeface="Arial" charset="0"/>
              </a:rPr>
              <a:t>1011.8</a:t>
            </a:r>
          </a:p>
        </p:txBody>
      </p:sp>
      <p:sp>
        <p:nvSpPr>
          <p:cNvPr id="307219" name="Text Box 19"/>
          <p:cNvSpPr txBox="1">
            <a:spLocks noChangeArrowheads="1"/>
          </p:cNvSpPr>
          <p:nvPr/>
        </p:nvSpPr>
        <p:spPr bwMode="auto">
          <a:xfrm>
            <a:off x="4711700" y="4562475"/>
            <a:ext cx="755650" cy="731838"/>
          </a:xfrm>
          <a:prstGeom prst="rect">
            <a:avLst/>
          </a:prstGeom>
          <a:noFill/>
          <a:ln w="9525">
            <a:noFill/>
            <a:miter lim="800000"/>
            <a:headEnd/>
            <a:tailEnd/>
          </a:ln>
          <a:effectLst/>
        </p:spPr>
        <p:txBody>
          <a:bodyPr wrap="none">
            <a:spAutoFit/>
          </a:bodyPr>
          <a:lstStyle/>
          <a:p>
            <a:pPr algn="ctr"/>
            <a:r>
              <a:rPr lang="en-US" b="1">
                <a:solidFill>
                  <a:schemeClr val="bg2"/>
                </a:solidFill>
                <a:latin typeface="Arial" charset="0"/>
              </a:rPr>
              <a:t>As</a:t>
            </a:r>
          </a:p>
          <a:p>
            <a:pPr algn="ctr"/>
            <a:r>
              <a:rPr lang="en-US" sz="1800">
                <a:solidFill>
                  <a:schemeClr val="bg2"/>
                </a:solidFill>
                <a:latin typeface="Arial" charset="0"/>
              </a:rPr>
              <a:t>946.5</a:t>
            </a:r>
          </a:p>
        </p:txBody>
      </p:sp>
      <p:sp>
        <p:nvSpPr>
          <p:cNvPr id="307220" name="Text Box 20"/>
          <p:cNvSpPr txBox="1">
            <a:spLocks noChangeArrowheads="1"/>
          </p:cNvSpPr>
          <p:nvPr/>
        </p:nvSpPr>
        <p:spPr bwMode="auto">
          <a:xfrm>
            <a:off x="5670550" y="28098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O</a:t>
            </a:r>
          </a:p>
          <a:p>
            <a:pPr algn="ctr"/>
            <a:r>
              <a:rPr lang="en-US" sz="1800">
                <a:solidFill>
                  <a:schemeClr val="accent2"/>
                </a:solidFill>
                <a:latin typeface="Arial" charset="0"/>
              </a:rPr>
              <a:t>1314.0</a:t>
            </a:r>
          </a:p>
        </p:txBody>
      </p:sp>
      <p:sp>
        <p:nvSpPr>
          <p:cNvPr id="307221" name="Text Box 21"/>
          <p:cNvSpPr txBox="1">
            <a:spLocks noChangeArrowheads="1"/>
          </p:cNvSpPr>
          <p:nvPr/>
        </p:nvSpPr>
        <p:spPr bwMode="auto">
          <a:xfrm>
            <a:off x="5734050" y="3724275"/>
            <a:ext cx="755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S</a:t>
            </a:r>
          </a:p>
          <a:p>
            <a:pPr algn="ctr"/>
            <a:r>
              <a:rPr lang="en-US" sz="1800">
                <a:solidFill>
                  <a:schemeClr val="accent2"/>
                </a:solidFill>
                <a:latin typeface="Arial" charset="0"/>
              </a:rPr>
              <a:t>999.7</a:t>
            </a:r>
          </a:p>
        </p:txBody>
      </p:sp>
      <p:sp>
        <p:nvSpPr>
          <p:cNvPr id="307222" name="Text Box 22"/>
          <p:cNvSpPr txBox="1">
            <a:spLocks noChangeArrowheads="1"/>
          </p:cNvSpPr>
          <p:nvPr/>
        </p:nvSpPr>
        <p:spPr bwMode="auto">
          <a:xfrm>
            <a:off x="5734050" y="4562475"/>
            <a:ext cx="755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Se</a:t>
            </a:r>
          </a:p>
          <a:p>
            <a:pPr algn="ctr"/>
            <a:r>
              <a:rPr lang="en-US" sz="1800">
                <a:solidFill>
                  <a:schemeClr val="accent2"/>
                </a:solidFill>
                <a:latin typeface="Arial" charset="0"/>
              </a:rPr>
              <a:t>940.7</a:t>
            </a:r>
          </a:p>
        </p:txBody>
      </p:sp>
      <p:sp>
        <p:nvSpPr>
          <p:cNvPr id="307223" name="Text Box 23"/>
          <p:cNvSpPr txBox="1">
            <a:spLocks noChangeArrowheads="1"/>
          </p:cNvSpPr>
          <p:nvPr/>
        </p:nvSpPr>
        <p:spPr bwMode="auto">
          <a:xfrm>
            <a:off x="6705600" y="28098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F</a:t>
            </a:r>
          </a:p>
          <a:p>
            <a:pPr algn="ctr"/>
            <a:r>
              <a:rPr lang="en-US" sz="1800">
                <a:solidFill>
                  <a:schemeClr val="accent2"/>
                </a:solidFill>
                <a:latin typeface="Arial" charset="0"/>
              </a:rPr>
              <a:t>1681.1</a:t>
            </a:r>
          </a:p>
        </p:txBody>
      </p:sp>
      <p:sp>
        <p:nvSpPr>
          <p:cNvPr id="307224" name="Text Box 24"/>
          <p:cNvSpPr txBox="1">
            <a:spLocks noChangeArrowheads="1"/>
          </p:cNvSpPr>
          <p:nvPr/>
        </p:nvSpPr>
        <p:spPr bwMode="auto">
          <a:xfrm>
            <a:off x="6705600" y="37242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Cl</a:t>
            </a:r>
          </a:p>
          <a:p>
            <a:pPr algn="ctr"/>
            <a:r>
              <a:rPr lang="en-US" sz="1800">
                <a:solidFill>
                  <a:schemeClr val="accent2"/>
                </a:solidFill>
                <a:latin typeface="Arial" charset="0"/>
              </a:rPr>
              <a:t>1251.2</a:t>
            </a:r>
          </a:p>
        </p:txBody>
      </p:sp>
      <p:sp>
        <p:nvSpPr>
          <p:cNvPr id="307225" name="Text Box 25"/>
          <p:cNvSpPr txBox="1">
            <a:spLocks noChangeArrowheads="1"/>
          </p:cNvSpPr>
          <p:nvPr/>
        </p:nvSpPr>
        <p:spPr bwMode="auto">
          <a:xfrm>
            <a:off x="6705600" y="45624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Br</a:t>
            </a:r>
          </a:p>
          <a:p>
            <a:pPr algn="ctr"/>
            <a:r>
              <a:rPr lang="en-US" sz="1800">
                <a:solidFill>
                  <a:schemeClr val="accent2"/>
                </a:solidFill>
                <a:latin typeface="Arial" charset="0"/>
              </a:rPr>
              <a:t>1142.7</a:t>
            </a:r>
          </a:p>
        </p:txBody>
      </p:sp>
      <p:sp>
        <p:nvSpPr>
          <p:cNvPr id="307226" name="Text Box 26"/>
          <p:cNvSpPr txBox="1">
            <a:spLocks noChangeArrowheads="1"/>
          </p:cNvSpPr>
          <p:nvPr/>
        </p:nvSpPr>
        <p:spPr bwMode="auto">
          <a:xfrm>
            <a:off x="7727950" y="28098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Ne</a:t>
            </a:r>
          </a:p>
          <a:p>
            <a:pPr algn="ctr"/>
            <a:r>
              <a:rPr lang="en-US" sz="1800">
                <a:solidFill>
                  <a:schemeClr val="accent2"/>
                </a:solidFill>
                <a:latin typeface="Arial" charset="0"/>
              </a:rPr>
              <a:t>2080.8</a:t>
            </a:r>
          </a:p>
        </p:txBody>
      </p:sp>
      <p:sp>
        <p:nvSpPr>
          <p:cNvPr id="307227" name="Text Box 27"/>
          <p:cNvSpPr txBox="1">
            <a:spLocks noChangeArrowheads="1"/>
          </p:cNvSpPr>
          <p:nvPr/>
        </p:nvSpPr>
        <p:spPr bwMode="auto">
          <a:xfrm>
            <a:off x="7727950" y="37242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Ar</a:t>
            </a:r>
          </a:p>
          <a:p>
            <a:pPr algn="ctr"/>
            <a:r>
              <a:rPr lang="en-US" sz="1800">
                <a:solidFill>
                  <a:schemeClr val="accent2"/>
                </a:solidFill>
                <a:latin typeface="Arial" charset="0"/>
              </a:rPr>
              <a:t>1520.6</a:t>
            </a:r>
          </a:p>
        </p:txBody>
      </p:sp>
      <p:sp>
        <p:nvSpPr>
          <p:cNvPr id="307228" name="Text Box 28"/>
          <p:cNvSpPr txBox="1">
            <a:spLocks noChangeArrowheads="1"/>
          </p:cNvSpPr>
          <p:nvPr/>
        </p:nvSpPr>
        <p:spPr bwMode="auto">
          <a:xfrm>
            <a:off x="7727950" y="45624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Kr</a:t>
            </a:r>
          </a:p>
          <a:p>
            <a:pPr algn="ctr"/>
            <a:r>
              <a:rPr lang="en-US" sz="1800">
                <a:solidFill>
                  <a:schemeClr val="accent2"/>
                </a:solidFill>
                <a:latin typeface="Arial" charset="0"/>
              </a:rPr>
              <a:t>1350.8</a:t>
            </a:r>
          </a:p>
        </p:txBody>
      </p:sp>
      <p:sp>
        <p:nvSpPr>
          <p:cNvPr id="307229" name="Text Box 29"/>
          <p:cNvSpPr txBox="1">
            <a:spLocks noChangeArrowheads="1"/>
          </p:cNvSpPr>
          <p:nvPr/>
        </p:nvSpPr>
        <p:spPr bwMode="auto">
          <a:xfrm>
            <a:off x="7727950" y="20478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He</a:t>
            </a:r>
          </a:p>
          <a:p>
            <a:pPr algn="ctr"/>
            <a:r>
              <a:rPr lang="en-US" sz="1800">
                <a:solidFill>
                  <a:schemeClr val="accent2"/>
                </a:solidFill>
                <a:latin typeface="Arial" charset="0"/>
              </a:rPr>
              <a:t>2372.5</a:t>
            </a:r>
          </a:p>
        </p:txBody>
      </p:sp>
      <p:sp>
        <p:nvSpPr>
          <p:cNvPr id="307230" name="Text Box 30"/>
          <p:cNvSpPr txBox="1">
            <a:spLocks noChangeArrowheads="1"/>
          </p:cNvSpPr>
          <p:nvPr/>
        </p:nvSpPr>
        <p:spPr bwMode="auto">
          <a:xfrm>
            <a:off x="673100" y="5476875"/>
            <a:ext cx="755650" cy="731838"/>
          </a:xfrm>
          <a:prstGeom prst="rect">
            <a:avLst/>
          </a:prstGeom>
          <a:noFill/>
          <a:ln w="9525">
            <a:noFill/>
            <a:miter lim="800000"/>
            <a:headEnd/>
            <a:tailEnd/>
          </a:ln>
          <a:effectLst/>
        </p:spPr>
        <p:txBody>
          <a:bodyPr wrap="none">
            <a:spAutoFit/>
          </a:bodyPr>
          <a:lstStyle/>
          <a:p>
            <a:pPr algn="ctr"/>
            <a:r>
              <a:rPr lang="en-US" b="1">
                <a:latin typeface="Arial" charset="0"/>
              </a:rPr>
              <a:t>Rb</a:t>
            </a:r>
          </a:p>
          <a:p>
            <a:pPr algn="ctr"/>
            <a:r>
              <a:rPr lang="en-US" sz="1800">
                <a:latin typeface="Arial" charset="0"/>
              </a:rPr>
              <a:t>402.9</a:t>
            </a:r>
          </a:p>
        </p:txBody>
      </p:sp>
      <p:sp>
        <p:nvSpPr>
          <p:cNvPr id="307231" name="Text Box 31"/>
          <p:cNvSpPr txBox="1">
            <a:spLocks noChangeArrowheads="1"/>
          </p:cNvSpPr>
          <p:nvPr/>
        </p:nvSpPr>
        <p:spPr bwMode="auto">
          <a:xfrm>
            <a:off x="1695450" y="5476875"/>
            <a:ext cx="755650" cy="731838"/>
          </a:xfrm>
          <a:prstGeom prst="rect">
            <a:avLst/>
          </a:prstGeom>
          <a:noFill/>
          <a:ln w="9525">
            <a:noFill/>
            <a:miter lim="800000"/>
            <a:headEnd/>
            <a:tailEnd/>
          </a:ln>
          <a:effectLst/>
        </p:spPr>
        <p:txBody>
          <a:bodyPr wrap="none">
            <a:spAutoFit/>
          </a:bodyPr>
          <a:lstStyle/>
          <a:p>
            <a:pPr algn="ctr"/>
            <a:r>
              <a:rPr lang="en-US" b="1">
                <a:latin typeface="Arial" charset="0"/>
              </a:rPr>
              <a:t>Sr</a:t>
            </a:r>
          </a:p>
          <a:p>
            <a:pPr algn="ctr"/>
            <a:r>
              <a:rPr lang="en-US" sz="1800">
                <a:latin typeface="Arial" charset="0"/>
              </a:rPr>
              <a:t>549.2</a:t>
            </a:r>
          </a:p>
        </p:txBody>
      </p:sp>
      <p:sp>
        <p:nvSpPr>
          <p:cNvPr id="307232" name="Text Box 32"/>
          <p:cNvSpPr txBox="1">
            <a:spLocks noChangeArrowheads="1"/>
          </p:cNvSpPr>
          <p:nvPr/>
        </p:nvSpPr>
        <p:spPr bwMode="auto">
          <a:xfrm>
            <a:off x="2730500" y="5476875"/>
            <a:ext cx="755650" cy="731838"/>
          </a:xfrm>
          <a:prstGeom prst="rect">
            <a:avLst/>
          </a:prstGeom>
          <a:noFill/>
          <a:ln w="9525">
            <a:noFill/>
            <a:miter lim="800000"/>
            <a:headEnd/>
            <a:tailEnd/>
          </a:ln>
          <a:effectLst/>
        </p:spPr>
        <p:txBody>
          <a:bodyPr wrap="none">
            <a:spAutoFit/>
          </a:bodyPr>
          <a:lstStyle/>
          <a:p>
            <a:pPr algn="ctr"/>
            <a:r>
              <a:rPr lang="en-US" b="1">
                <a:latin typeface="Arial" charset="0"/>
              </a:rPr>
              <a:t>In</a:t>
            </a:r>
          </a:p>
          <a:p>
            <a:pPr algn="ctr"/>
            <a:r>
              <a:rPr lang="en-US" sz="1800">
                <a:latin typeface="Arial" charset="0"/>
              </a:rPr>
              <a:t>558.2</a:t>
            </a:r>
          </a:p>
        </p:txBody>
      </p:sp>
      <p:sp>
        <p:nvSpPr>
          <p:cNvPr id="307233" name="Text Box 33"/>
          <p:cNvSpPr txBox="1">
            <a:spLocks noChangeArrowheads="1"/>
          </p:cNvSpPr>
          <p:nvPr/>
        </p:nvSpPr>
        <p:spPr bwMode="auto">
          <a:xfrm>
            <a:off x="3752850" y="5476875"/>
            <a:ext cx="755650" cy="731838"/>
          </a:xfrm>
          <a:prstGeom prst="rect">
            <a:avLst/>
          </a:prstGeom>
          <a:noFill/>
          <a:ln w="9525">
            <a:noFill/>
            <a:miter lim="800000"/>
            <a:headEnd/>
            <a:tailEnd/>
          </a:ln>
          <a:effectLst/>
        </p:spPr>
        <p:txBody>
          <a:bodyPr wrap="none">
            <a:spAutoFit/>
          </a:bodyPr>
          <a:lstStyle/>
          <a:p>
            <a:pPr algn="ctr"/>
            <a:r>
              <a:rPr lang="en-US" b="1">
                <a:latin typeface="Arial" charset="0"/>
              </a:rPr>
              <a:t>Sn</a:t>
            </a:r>
          </a:p>
          <a:p>
            <a:pPr algn="ctr"/>
            <a:r>
              <a:rPr lang="en-US" sz="1800">
                <a:latin typeface="Arial" charset="0"/>
              </a:rPr>
              <a:t>708.4</a:t>
            </a:r>
          </a:p>
        </p:txBody>
      </p:sp>
      <p:sp>
        <p:nvSpPr>
          <p:cNvPr id="307234" name="Text Box 34"/>
          <p:cNvSpPr txBox="1">
            <a:spLocks noChangeArrowheads="1"/>
          </p:cNvSpPr>
          <p:nvPr/>
        </p:nvSpPr>
        <p:spPr bwMode="auto">
          <a:xfrm>
            <a:off x="4711700" y="5476875"/>
            <a:ext cx="755650" cy="731838"/>
          </a:xfrm>
          <a:prstGeom prst="rect">
            <a:avLst/>
          </a:prstGeom>
          <a:noFill/>
          <a:ln w="9525">
            <a:noFill/>
            <a:miter lim="800000"/>
            <a:headEnd/>
            <a:tailEnd/>
          </a:ln>
          <a:effectLst/>
        </p:spPr>
        <p:txBody>
          <a:bodyPr wrap="none">
            <a:spAutoFit/>
          </a:bodyPr>
          <a:lstStyle/>
          <a:p>
            <a:pPr algn="ctr"/>
            <a:r>
              <a:rPr lang="en-US" b="1">
                <a:solidFill>
                  <a:schemeClr val="bg2"/>
                </a:solidFill>
                <a:latin typeface="Arial" charset="0"/>
              </a:rPr>
              <a:t>Sb</a:t>
            </a:r>
          </a:p>
          <a:p>
            <a:pPr algn="ctr"/>
            <a:r>
              <a:rPr lang="en-US" sz="1800">
                <a:solidFill>
                  <a:schemeClr val="bg2"/>
                </a:solidFill>
                <a:latin typeface="Arial" charset="0"/>
              </a:rPr>
              <a:t>833.8</a:t>
            </a:r>
          </a:p>
        </p:txBody>
      </p:sp>
      <p:sp>
        <p:nvSpPr>
          <p:cNvPr id="307235" name="Text Box 35"/>
          <p:cNvSpPr txBox="1">
            <a:spLocks noChangeArrowheads="1"/>
          </p:cNvSpPr>
          <p:nvPr/>
        </p:nvSpPr>
        <p:spPr bwMode="auto">
          <a:xfrm>
            <a:off x="5734050" y="5476875"/>
            <a:ext cx="755650" cy="731838"/>
          </a:xfrm>
          <a:prstGeom prst="rect">
            <a:avLst/>
          </a:prstGeom>
          <a:noFill/>
          <a:ln w="9525">
            <a:noFill/>
            <a:miter lim="800000"/>
            <a:headEnd/>
            <a:tailEnd/>
          </a:ln>
          <a:effectLst/>
        </p:spPr>
        <p:txBody>
          <a:bodyPr wrap="none">
            <a:spAutoFit/>
          </a:bodyPr>
          <a:lstStyle/>
          <a:p>
            <a:pPr algn="ctr"/>
            <a:r>
              <a:rPr lang="en-US" b="1">
                <a:solidFill>
                  <a:schemeClr val="bg2"/>
                </a:solidFill>
                <a:latin typeface="Arial" charset="0"/>
              </a:rPr>
              <a:t>Te</a:t>
            </a:r>
          </a:p>
          <a:p>
            <a:pPr algn="ctr"/>
            <a:r>
              <a:rPr lang="en-US" sz="1800">
                <a:solidFill>
                  <a:schemeClr val="bg2"/>
                </a:solidFill>
                <a:latin typeface="Arial" charset="0"/>
              </a:rPr>
              <a:t>869.0</a:t>
            </a:r>
          </a:p>
        </p:txBody>
      </p:sp>
      <p:sp>
        <p:nvSpPr>
          <p:cNvPr id="307236" name="Text Box 36"/>
          <p:cNvSpPr txBox="1">
            <a:spLocks noChangeArrowheads="1"/>
          </p:cNvSpPr>
          <p:nvPr/>
        </p:nvSpPr>
        <p:spPr bwMode="auto">
          <a:xfrm>
            <a:off x="6705600" y="54768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I</a:t>
            </a:r>
          </a:p>
          <a:p>
            <a:pPr algn="ctr"/>
            <a:r>
              <a:rPr lang="en-US" sz="1800">
                <a:solidFill>
                  <a:schemeClr val="accent2"/>
                </a:solidFill>
                <a:latin typeface="Arial" charset="0"/>
              </a:rPr>
              <a:t>1008.7</a:t>
            </a:r>
          </a:p>
        </p:txBody>
      </p:sp>
      <p:sp>
        <p:nvSpPr>
          <p:cNvPr id="307237" name="Text Box 37"/>
          <p:cNvSpPr txBox="1">
            <a:spLocks noChangeArrowheads="1"/>
          </p:cNvSpPr>
          <p:nvPr/>
        </p:nvSpPr>
        <p:spPr bwMode="auto">
          <a:xfrm>
            <a:off x="7727950" y="5476875"/>
            <a:ext cx="882650" cy="731838"/>
          </a:xfrm>
          <a:prstGeom prst="rect">
            <a:avLst/>
          </a:prstGeom>
          <a:noFill/>
          <a:ln w="9525">
            <a:noFill/>
            <a:miter lim="800000"/>
            <a:headEnd/>
            <a:tailEnd/>
          </a:ln>
          <a:effectLst/>
        </p:spPr>
        <p:txBody>
          <a:bodyPr wrap="none">
            <a:spAutoFit/>
          </a:bodyPr>
          <a:lstStyle/>
          <a:p>
            <a:pPr algn="ctr"/>
            <a:r>
              <a:rPr lang="en-US" b="1">
                <a:solidFill>
                  <a:schemeClr val="accent2"/>
                </a:solidFill>
                <a:latin typeface="Arial" charset="0"/>
              </a:rPr>
              <a:t>Xe</a:t>
            </a:r>
          </a:p>
          <a:p>
            <a:pPr algn="ctr"/>
            <a:r>
              <a:rPr lang="en-US" sz="1800">
                <a:solidFill>
                  <a:schemeClr val="accent2"/>
                </a:solidFill>
                <a:latin typeface="Arial" charset="0"/>
              </a:rPr>
              <a:t>1170.3</a:t>
            </a:r>
          </a:p>
        </p:txBody>
      </p:sp>
      <p:sp>
        <p:nvSpPr>
          <p:cNvPr id="307238" name="Rectangle 38"/>
          <p:cNvSpPr>
            <a:spLocks noChangeArrowheads="1"/>
          </p:cNvSpPr>
          <p:nvPr/>
        </p:nvSpPr>
        <p:spPr bwMode="auto">
          <a:xfrm>
            <a:off x="76200" y="6553200"/>
            <a:ext cx="3197225" cy="214313"/>
          </a:xfrm>
          <a:prstGeom prst="rect">
            <a:avLst/>
          </a:prstGeom>
          <a:noFill/>
          <a:ln w="9525">
            <a:noFill/>
            <a:miter lim="800000"/>
            <a:headEnd/>
            <a:tailEnd/>
          </a:ln>
          <a:effectLst/>
        </p:spPr>
        <p:txBody>
          <a:bodyPr wrap="none">
            <a:spAutoFit/>
          </a:bodyPr>
          <a:lstStyle/>
          <a:p>
            <a:r>
              <a:rPr lang="en-US" sz="800">
                <a:latin typeface="Arial" charset="0"/>
              </a:rPr>
              <a:t>Smoot, Price, Smith, </a:t>
            </a:r>
            <a:r>
              <a:rPr lang="en-US" sz="800" u="sng">
                <a:latin typeface="Arial" charset="0"/>
              </a:rPr>
              <a:t>Chemistry A Modern Course</a:t>
            </a:r>
            <a:r>
              <a:rPr lang="en-US" sz="800">
                <a:latin typeface="Arial" charset="0"/>
              </a:rPr>
              <a:t> </a:t>
            </a:r>
            <a:r>
              <a:rPr lang="en-US" sz="800">
                <a:latin typeface="Symbol" pitchFamily="18" charset="2"/>
              </a:rPr>
              <a:t> </a:t>
            </a:r>
            <a:r>
              <a:rPr lang="en-US" sz="800">
                <a:latin typeface="Arial" charset="0"/>
              </a:rPr>
              <a:t>1987, page 188</a:t>
            </a:r>
          </a:p>
        </p:txBody>
      </p:sp>
      <p:sp>
        <p:nvSpPr>
          <p:cNvPr id="307239" name="Text Box 39"/>
          <p:cNvSpPr txBox="1">
            <a:spLocks noChangeArrowheads="1"/>
          </p:cNvSpPr>
          <p:nvPr/>
        </p:nvSpPr>
        <p:spPr bwMode="auto">
          <a:xfrm>
            <a:off x="1355725" y="1462088"/>
            <a:ext cx="298450" cy="366712"/>
          </a:xfrm>
          <a:prstGeom prst="rect">
            <a:avLst/>
          </a:prstGeom>
          <a:noFill/>
          <a:ln w="9525">
            <a:noFill/>
            <a:miter lim="800000"/>
            <a:headEnd/>
            <a:tailEnd/>
          </a:ln>
          <a:effectLst/>
        </p:spPr>
        <p:txBody>
          <a:bodyPr wrap="none">
            <a:spAutoFit/>
          </a:bodyPr>
          <a:lstStyle/>
          <a:p>
            <a:r>
              <a:rPr lang="en-US" sz="1800" i="1">
                <a:latin typeface="Arial" charset="0"/>
              </a:rPr>
              <a:t>s</a:t>
            </a:r>
          </a:p>
        </p:txBody>
      </p:sp>
      <p:sp>
        <p:nvSpPr>
          <p:cNvPr id="307240" name="AutoShape 40"/>
          <p:cNvSpPr>
            <a:spLocks/>
          </p:cNvSpPr>
          <p:nvPr/>
        </p:nvSpPr>
        <p:spPr bwMode="auto">
          <a:xfrm rot="16200000">
            <a:off x="1447800" y="1066800"/>
            <a:ext cx="152400" cy="1676400"/>
          </a:xfrm>
          <a:prstGeom prst="rightBracket">
            <a:avLst>
              <a:gd name="adj" fmla="val 91667"/>
            </a:avLst>
          </a:prstGeom>
          <a:noFill/>
          <a:ln w="9525">
            <a:solidFill>
              <a:schemeClr val="tx1"/>
            </a:solidFill>
            <a:round/>
            <a:headEnd/>
            <a:tailEnd/>
          </a:ln>
          <a:effectLst/>
        </p:spPr>
        <p:txBody>
          <a:bodyPr wrap="none" anchor="ctr"/>
          <a:lstStyle/>
          <a:p>
            <a:endParaRPr lang="en-IE"/>
          </a:p>
        </p:txBody>
      </p:sp>
      <p:sp>
        <p:nvSpPr>
          <p:cNvPr id="307241" name="Text Box 41"/>
          <p:cNvSpPr txBox="1">
            <a:spLocks noChangeArrowheads="1"/>
          </p:cNvSpPr>
          <p:nvPr/>
        </p:nvSpPr>
        <p:spPr bwMode="auto">
          <a:xfrm>
            <a:off x="5327650" y="1482725"/>
            <a:ext cx="311150" cy="366713"/>
          </a:xfrm>
          <a:prstGeom prst="rect">
            <a:avLst/>
          </a:prstGeom>
          <a:noFill/>
          <a:ln w="9525">
            <a:noFill/>
            <a:miter lim="800000"/>
            <a:headEnd/>
            <a:tailEnd/>
          </a:ln>
          <a:effectLst/>
        </p:spPr>
        <p:txBody>
          <a:bodyPr wrap="none">
            <a:spAutoFit/>
          </a:bodyPr>
          <a:lstStyle/>
          <a:p>
            <a:r>
              <a:rPr lang="en-US" sz="1800" i="1">
                <a:solidFill>
                  <a:schemeClr val="accent2"/>
                </a:solidFill>
                <a:latin typeface="Arial" charset="0"/>
              </a:rPr>
              <a:t>p</a:t>
            </a:r>
          </a:p>
        </p:txBody>
      </p:sp>
      <p:sp>
        <p:nvSpPr>
          <p:cNvPr id="307242" name="AutoShape 42"/>
          <p:cNvSpPr>
            <a:spLocks/>
          </p:cNvSpPr>
          <p:nvPr/>
        </p:nvSpPr>
        <p:spPr bwMode="auto">
          <a:xfrm rot="16200000">
            <a:off x="5493543" y="-1073943"/>
            <a:ext cx="138113" cy="5943600"/>
          </a:xfrm>
          <a:prstGeom prst="rightBracket">
            <a:avLst>
              <a:gd name="adj" fmla="val 358619"/>
            </a:avLst>
          </a:prstGeom>
          <a:noFill/>
          <a:ln w="9525">
            <a:solidFill>
              <a:schemeClr val="accent2"/>
            </a:solidFill>
            <a:round/>
            <a:headEnd/>
            <a:tailEnd/>
          </a:ln>
          <a:effectLst/>
        </p:spPr>
        <p:txBody>
          <a:bodyPr wrap="none" anchor="ctr"/>
          <a:lstStyle/>
          <a:p>
            <a:endParaRPr lang="en-IE"/>
          </a:p>
        </p:txBody>
      </p:sp>
      <p:sp>
        <p:nvSpPr>
          <p:cNvPr id="307244" name="AutoShape 44">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Freeform 2"/>
          <p:cNvSpPr>
            <a:spLocks/>
          </p:cNvSpPr>
          <p:nvPr/>
        </p:nvSpPr>
        <p:spPr bwMode="auto">
          <a:xfrm>
            <a:off x="2819400" y="1905000"/>
            <a:ext cx="6019800" cy="2895600"/>
          </a:xfrm>
          <a:custGeom>
            <a:avLst/>
            <a:gdLst/>
            <a:ahLst/>
            <a:cxnLst>
              <a:cxn ang="0">
                <a:pos x="0" y="0"/>
              </a:cxn>
              <a:cxn ang="0">
                <a:pos x="3792" y="0"/>
              </a:cxn>
              <a:cxn ang="0">
                <a:pos x="3792" y="1824"/>
              </a:cxn>
              <a:cxn ang="0">
                <a:pos x="3072" y="1824"/>
              </a:cxn>
              <a:cxn ang="0">
                <a:pos x="3072" y="1488"/>
              </a:cxn>
              <a:cxn ang="0">
                <a:pos x="2352" y="1488"/>
              </a:cxn>
              <a:cxn ang="0">
                <a:pos x="2352" y="1056"/>
              </a:cxn>
              <a:cxn ang="0">
                <a:pos x="1584" y="1056"/>
              </a:cxn>
              <a:cxn ang="0">
                <a:pos x="1584" y="672"/>
              </a:cxn>
              <a:cxn ang="0">
                <a:pos x="816" y="672"/>
              </a:cxn>
              <a:cxn ang="0">
                <a:pos x="816" y="288"/>
              </a:cxn>
              <a:cxn ang="0">
                <a:pos x="0" y="288"/>
              </a:cxn>
              <a:cxn ang="0">
                <a:pos x="0" y="0"/>
              </a:cxn>
            </a:cxnLst>
            <a:rect l="0" t="0" r="r" b="b"/>
            <a:pathLst>
              <a:path w="3792" h="1824">
                <a:moveTo>
                  <a:pt x="0" y="0"/>
                </a:moveTo>
                <a:lnTo>
                  <a:pt x="3792" y="0"/>
                </a:lnTo>
                <a:lnTo>
                  <a:pt x="3792" y="1824"/>
                </a:lnTo>
                <a:lnTo>
                  <a:pt x="3072" y="1824"/>
                </a:lnTo>
                <a:lnTo>
                  <a:pt x="3072" y="1488"/>
                </a:lnTo>
                <a:lnTo>
                  <a:pt x="2352" y="1488"/>
                </a:lnTo>
                <a:lnTo>
                  <a:pt x="2352" y="1056"/>
                </a:lnTo>
                <a:lnTo>
                  <a:pt x="1584" y="1056"/>
                </a:lnTo>
                <a:lnTo>
                  <a:pt x="1584" y="672"/>
                </a:lnTo>
                <a:lnTo>
                  <a:pt x="816" y="672"/>
                </a:lnTo>
                <a:lnTo>
                  <a:pt x="816" y="288"/>
                </a:lnTo>
                <a:lnTo>
                  <a:pt x="0" y="288"/>
                </a:lnTo>
                <a:lnTo>
                  <a:pt x="0" y="0"/>
                </a:lnTo>
                <a:close/>
              </a:path>
            </a:pathLst>
          </a:custGeom>
          <a:solidFill>
            <a:schemeClr val="accent1">
              <a:alpha val="58000"/>
            </a:schemeClr>
          </a:solidFill>
          <a:ln w="9525">
            <a:solidFill>
              <a:schemeClr val="tx1"/>
            </a:solidFill>
            <a:round/>
            <a:headEnd/>
            <a:tailEnd/>
          </a:ln>
          <a:effectLst/>
        </p:spPr>
        <p:txBody>
          <a:bodyPr/>
          <a:lstStyle/>
          <a:p>
            <a:endParaRPr lang="en-IE"/>
          </a:p>
        </p:txBody>
      </p:sp>
      <p:sp>
        <p:nvSpPr>
          <p:cNvPr id="313347" name="Rectangle 3"/>
          <p:cNvSpPr>
            <a:spLocks noChangeArrowheads="1"/>
          </p:cNvSpPr>
          <p:nvPr/>
        </p:nvSpPr>
        <p:spPr bwMode="auto">
          <a:xfrm>
            <a:off x="381000" y="1143000"/>
            <a:ext cx="8534400" cy="609600"/>
          </a:xfrm>
          <a:prstGeom prst="rect">
            <a:avLst/>
          </a:prstGeom>
          <a:solidFill>
            <a:srgbClr val="FFFF99">
              <a:alpha val="53999"/>
            </a:srgbClr>
          </a:solidFill>
          <a:ln w="9525">
            <a:solidFill>
              <a:schemeClr val="tx1"/>
            </a:solidFill>
            <a:miter lim="800000"/>
            <a:headEnd/>
            <a:tailEnd/>
          </a:ln>
          <a:effectLst/>
        </p:spPr>
        <p:txBody>
          <a:bodyPr wrap="none" anchor="ctr"/>
          <a:lstStyle/>
          <a:p>
            <a:endParaRPr lang="en-IE"/>
          </a:p>
        </p:txBody>
      </p:sp>
      <p:sp>
        <p:nvSpPr>
          <p:cNvPr id="313348" name="Rectangle 4"/>
          <p:cNvSpPr>
            <a:spLocks noGrp="1" noChangeArrowheads="1"/>
          </p:cNvSpPr>
          <p:nvPr>
            <p:ph type="title"/>
          </p:nvPr>
        </p:nvSpPr>
        <p:spPr>
          <a:xfrm>
            <a:off x="457200" y="76200"/>
            <a:ext cx="8229600" cy="1143000"/>
          </a:xfrm>
        </p:spPr>
        <p:txBody>
          <a:bodyPr/>
          <a:lstStyle/>
          <a:p>
            <a:r>
              <a:rPr lang="en-US" sz="4000"/>
              <a:t>Ionization Energies </a:t>
            </a:r>
            <a:r>
              <a:rPr lang="en-US" sz="3200"/>
              <a:t>(kJ/mol)</a:t>
            </a:r>
            <a:endParaRPr lang="en-US" sz="4000"/>
          </a:p>
        </p:txBody>
      </p:sp>
      <p:sp>
        <p:nvSpPr>
          <p:cNvPr id="313349" name="Text Box 5"/>
          <p:cNvSpPr txBox="1">
            <a:spLocks noChangeArrowheads="1"/>
          </p:cNvSpPr>
          <p:nvPr/>
        </p:nvSpPr>
        <p:spPr bwMode="auto">
          <a:xfrm>
            <a:off x="388938" y="1158875"/>
            <a:ext cx="1370012" cy="5394325"/>
          </a:xfrm>
          <a:prstGeom prst="rect">
            <a:avLst/>
          </a:prstGeom>
          <a:noFill/>
          <a:ln w="9525">
            <a:noFill/>
            <a:miter lim="800000"/>
            <a:headEnd/>
            <a:tailEnd/>
          </a:ln>
          <a:effectLst/>
        </p:spPr>
        <p:txBody>
          <a:bodyPr wrap="none">
            <a:spAutoFit/>
          </a:bodyPr>
          <a:lstStyle/>
          <a:p>
            <a:pPr algn="ctr"/>
            <a:r>
              <a:rPr lang="en-US" b="1">
                <a:latin typeface="Arial" charset="0"/>
              </a:rPr>
              <a:t>Element</a:t>
            </a:r>
          </a:p>
          <a:p>
            <a:pPr algn="ctr"/>
            <a:endParaRPr lang="en-US" b="1">
              <a:latin typeface="Arial" charset="0"/>
            </a:endParaRPr>
          </a:p>
          <a:p>
            <a:pPr algn="ctr"/>
            <a:r>
              <a:rPr lang="en-US" sz="2000" b="1">
                <a:latin typeface="Arial" charset="0"/>
              </a:rPr>
              <a:t>Na</a:t>
            </a:r>
          </a:p>
          <a:p>
            <a:pPr algn="ctr"/>
            <a:endParaRPr lang="en-US" sz="2000" b="1">
              <a:latin typeface="Arial" charset="0"/>
            </a:endParaRPr>
          </a:p>
          <a:p>
            <a:pPr algn="ctr"/>
            <a:r>
              <a:rPr lang="en-US" sz="2000" b="1">
                <a:latin typeface="Arial" charset="0"/>
              </a:rPr>
              <a:t>Mg</a:t>
            </a:r>
          </a:p>
          <a:p>
            <a:pPr algn="ctr"/>
            <a:endParaRPr lang="en-US" sz="2000" b="1">
              <a:latin typeface="Arial" charset="0"/>
            </a:endParaRPr>
          </a:p>
          <a:p>
            <a:pPr algn="ctr"/>
            <a:r>
              <a:rPr lang="en-US" sz="2000" b="1">
                <a:latin typeface="Arial" charset="0"/>
              </a:rPr>
              <a:t>Al</a:t>
            </a:r>
          </a:p>
          <a:p>
            <a:pPr algn="ctr"/>
            <a:endParaRPr lang="en-US" sz="2000" b="1">
              <a:latin typeface="Arial" charset="0"/>
            </a:endParaRPr>
          </a:p>
          <a:p>
            <a:pPr algn="ctr"/>
            <a:r>
              <a:rPr lang="en-US" sz="2000" b="1">
                <a:latin typeface="Arial" charset="0"/>
              </a:rPr>
              <a:t>Si</a:t>
            </a:r>
          </a:p>
          <a:p>
            <a:pPr algn="ctr"/>
            <a:endParaRPr lang="en-US" sz="2000" b="1">
              <a:latin typeface="Arial" charset="0"/>
            </a:endParaRPr>
          </a:p>
          <a:p>
            <a:pPr algn="ctr"/>
            <a:r>
              <a:rPr lang="en-US" sz="2000" b="1">
                <a:latin typeface="Arial" charset="0"/>
              </a:rPr>
              <a:t>P</a:t>
            </a:r>
          </a:p>
          <a:p>
            <a:pPr algn="ctr"/>
            <a:endParaRPr lang="en-US" sz="2000" b="1">
              <a:latin typeface="Arial" charset="0"/>
            </a:endParaRPr>
          </a:p>
          <a:p>
            <a:pPr algn="ctr"/>
            <a:r>
              <a:rPr lang="en-US" sz="2000" b="1">
                <a:latin typeface="Arial" charset="0"/>
              </a:rPr>
              <a:t>S</a:t>
            </a:r>
          </a:p>
          <a:p>
            <a:pPr algn="ctr"/>
            <a:endParaRPr lang="en-US" sz="2000" b="1">
              <a:latin typeface="Arial" charset="0"/>
            </a:endParaRPr>
          </a:p>
          <a:p>
            <a:pPr algn="ctr"/>
            <a:r>
              <a:rPr lang="en-US" sz="2000" b="1">
                <a:latin typeface="Arial" charset="0"/>
              </a:rPr>
              <a:t>Cl</a:t>
            </a:r>
          </a:p>
          <a:p>
            <a:pPr algn="ctr"/>
            <a:endParaRPr lang="en-US" sz="2000" b="1">
              <a:latin typeface="Arial" charset="0"/>
            </a:endParaRPr>
          </a:p>
          <a:p>
            <a:pPr algn="ctr"/>
            <a:r>
              <a:rPr lang="en-US" sz="2000" b="1">
                <a:latin typeface="Arial" charset="0"/>
              </a:rPr>
              <a:t>Ar</a:t>
            </a:r>
          </a:p>
        </p:txBody>
      </p:sp>
      <p:sp>
        <p:nvSpPr>
          <p:cNvPr id="313350" name="Rectangle 6"/>
          <p:cNvSpPr>
            <a:spLocks noChangeArrowheads="1"/>
          </p:cNvSpPr>
          <p:nvPr/>
        </p:nvSpPr>
        <p:spPr bwMode="auto">
          <a:xfrm>
            <a:off x="76200" y="6569075"/>
            <a:ext cx="3824288" cy="214313"/>
          </a:xfrm>
          <a:prstGeom prst="rect">
            <a:avLst/>
          </a:prstGeom>
          <a:noFill/>
          <a:ln w="9525">
            <a:noFill/>
            <a:miter lim="800000"/>
            <a:headEnd/>
            <a:tailEnd/>
          </a:ln>
          <a:effectLst/>
        </p:spPr>
        <p:txBody>
          <a:bodyPr wrap="none">
            <a:spAutoFit/>
          </a:bodyPr>
          <a:lstStyle/>
          <a:p>
            <a:r>
              <a:rPr lang="en-US" sz="800">
                <a:latin typeface="Arial" charset="0"/>
              </a:rPr>
              <a:t>Herron, Frank, Sarquis, Sarquis, Cchrader, Kulka, </a:t>
            </a:r>
            <a:r>
              <a:rPr lang="en-US" sz="800" u="sng">
                <a:latin typeface="Arial" charset="0"/>
              </a:rPr>
              <a:t>Chemistry </a:t>
            </a:r>
            <a:r>
              <a:rPr lang="en-US" sz="800">
                <a:latin typeface="Arial" charset="0"/>
              </a:rPr>
              <a:t>1996, Heath, page </a:t>
            </a:r>
          </a:p>
        </p:txBody>
      </p:sp>
      <p:sp>
        <p:nvSpPr>
          <p:cNvPr id="313351" name="Text Box 7"/>
          <p:cNvSpPr txBox="1">
            <a:spLocks noChangeArrowheads="1"/>
          </p:cNvSpPr>
          <p:nvPr/>
        </p:nvSpPr>
        <p:spPr bwMode="auto">
          <a:xfrm>
            <a:off x="1857375" y="1158875"/>
            <a:ext cx="749300" cy="5394325"/>
          </a:xfrm>
          <a:prstGeom prst="rect">
            <a:avLst/>
          </a:prstGeom>
          <a:noFill/>
          <a:ln w="9525">
            <a:noFill/>
            <a:miter lim="800000"/>
            <a:headEnd/>
            <a:tailEnd/>
          </a:ln>
          <a:effectLst/>
        </p:spPr>
        <p:txBody>
          <a:bodyPr wrap="none">
            <a:spAutoFit/>
          </a:bodyPr>
          <a:lstStyle/>
          <a:p>
            <a:pPr algn="ctr"/>
            <a:r>
              <a:rPr lang="en-US" b="1">
                <a:latin typeface="Arial" charset="0"/>
              </a:rPr>
              <a:t>1</a:t>
            </a:r>
            <a:r>
              <a:rPr lang="en-US" b="1" baseline="30000">
                <a:latin typeface="Arial" charset="0"/>
              </a:rPr>
              <a:t>st</a:t>
            </a:r>
            <a:endParaRPr lang="en-US" b="1">
              <a:latin typeface="Arial" charset="0"/>
            </a:endParaRPr>
          </a:p>
          <a:p>
            <a:pPr algn="ctr"/>
            <a:endParaRPr lang="en-US" b="1">
              <a:latin typeface="Arial" charset="0"/>
            </a:endParaRPr>
          </a:p>
          <a:p>
            <a:pPr algn="ctr"/>
            <a:r>
              <a:rPr lang="en-US" sz="2000">
                <a:latin typeface="Arial" charset="0"/>
              </a:rPr>
              <a:t>498</a:t>
            </a:r>
          </a:p>
          <a:p>
            <a:pPr algn="ctr"/>
            <a:endParaRPr lang="en-US" sz="2000">
              <a:latin typeface="Arial" charset="0"/>
            </a:endParaRPr>
          </a:p>
          <a:p>
            <a:pPr algn="ctr"/>
            <a:r>
              <a:rPr lang="en-US" sz="2000">
                <a:latin typeface="Arial" charset="0"/>
              </a:rPr>
              <a:t>736</a:t>
            </a:r>
          </a:p>
          <a:p>
            <a:pPr algn="ctr"/>
            <a:endParaRPr lang="en-US" sz="2000">
              <a:latin typeface="Arial" charset="0"/>
            </a:endParaRPr>
          </a:p>
          <a:p>
            <a:pPr algn="ctr"/>
            <a:r>
              <a:rPr lang="en-US" sz="2000">
                <a:latin typeface="Arial" charset="0"/>
              </a:rPr>
              <a:t>577</a:t>
            </a:r>
          </a:p>
          <a:p>
            <a:pPr algn="ctr"/>
            <a:endParaRPr lang="en-US" sz="2000">
              <a:latin typeface="Arial" charset="0"/>
            </a:endParaRPr>
          </a:p>
          <a:p>
            <a:pPr algn="ctr"/>
            <a:r>
              <a:rPr lang="en-US" sz="2000">
                <a:latin typeface="Arial" charset="0"/>
              </a:rPr>
              <a:t>787</a:t>
            </a:r>
          </a:p>
          <a:p>
            <a:pPr algn="ctr"/>
            <a:endParaRPr lang="en-US" sz="2000">
              <a:latin typeface="Arial" charset="0"/>
            </a:endParaRPr>
          </a:p>
          <a:p>
            <a:pPr algn="ctr"/>
            <a:r>
              <a:rPr lang="en-US" sz="2000">
                <a:latin typeface="Arial" charset="0"/>
              </a:rPr>
              <a:t>1063</a:t>
            </a:r>
          </a:p>
          <a:p>
            <a:pPr algn="ctr"/>
            <a:endParaRPr lang="en-US" sz="2000">
              <a:latin typeface="Arial" charset="0"/>
            </a:endParaRPr>
          </a:p>
          <a:p>
            <a:pPr algn="ctr"/>
            <a:r>
              <a:rPr lang="en-US" sz="2000">
                <a:latin typeface="Arial" charset="0"/>
              </a:rPr>
              <a:t>1000</a:t>
            </a:r>
          </a:p>
          <a:p>
            <a:pPr algn="ctr"/>
            <a:endParaRPr lang="en-US" sz="2000">
              <a:latin typeface="Arial" charset="0"/>
            </a:endParaRPr>
          </a:p>
          <a:p>
            <a:pPr algn="ctr"/>
            <a:r>
              <a:rPr lang="en-US" sz="2000">
                <a:latin typeface="Arial" charset="0"/>
              </a:rPr>
              <a:t>1255</a:t>
            </a:r>
          </a:p>
          <a:p>
            <a:pPr algn="ctr"/>
            <a:endParaRPr lang="en-US" sz="2000">
              <a:latin typeface="Arial" charset="0"/>
            </a:endParaRPr>
          </a:p>
          <a:p>
            <a:pPr algn="ctr"/>
            <a:r>
              <a:rPr lang="en-US" sz="2000">
                <a:latin typeface="Arial" charset="0"/>
              </a:rPr>
              <a:t>1519</a:t>
            </a:r>
          </a:p>
        </p:txBody>
      </p:sp>
      <p:sp>
        <p:nvSpPr>
          <p:cNvPr id="313352" name="Text Box 8"/>
          <p:cNvSpPr txBox="1">
            <a:spLocks noChangeArrowheads="1"/>
          </p:cNvSpPr>
          <p:nvPr/>
        </p:nvSpPr>
        <p:spPr bwMode="auto">
          <a:xfrm>
            <a:off x="3016250" y="1158875"/>
            <a:ext cx="819150" cy="5394325"/>
          </a:xfrm>
          <a:prstGeom prst="rect">
            <a:avLst/>
          </a:prstGeom>
          <a:noFill/>
          <a:ln w="9525">
            <a:noFill/>
            <a:miter lim="800000"/>
            <a:headEnd/>
            <a:tailEnd/>
          </a:ln>
          <a:effectLst/>
        </p:spPr>
        <p:txBody>
          <a:bodyPr wrap="none">
            <a:spAutoFit/>
          </a:bodyPr>
          <a:lstStyle/>
          <a:p>
            <a:pPr algn="ctr"/>
            <a:r>
              <a:rPr lang="en-US" b="1">
                <a:latin typeface="Arial" charset="0"/>
              </a:rPr>
              <a:t>2</a:t>
            </a:r>
            <a:r>
              <a:rPr lang="en-US" b="1" baseline="30000">
                <a:latin typeface="Arial" charset="0"/>
              </a:rPr>
              <a:t>nd</a:t>
            </a:r>
            <a:endParaRPr lang="en-US" b="1">
              <a:latin typeface="Arial" charset="0"/>
            </a:endParaRPr>
          </a:p>
          <a:p>
            <a:pPr algn="ctr"/>
            <a:endParaRPr lang="en-US" b="1">
              <a:latin typeface="Arial" charset="0"/>
            </a:endParaRPr>
          </a:p>
          <a:p>
            <a:pPr algn="ctr"/>
            <a:r>
              <a:rPr lang="en-US" sz="2000" b="1">
                <a:latin typeface="Arial" charset="0"/>
              </a:rPr>
              <a:t>4560 </a:t>
            </a:r>
          </a:p>
          <a:p>
            <a:pPr algn="ctr"/>
            <a:endParaRPr lang="en-US" sz="2000" b="1">
              <a:latin typeface="Arial" charset="0"/>
            </a:endParaRPr>
          </a:p>
          <a:p>
            <a:pPr algn="ctr"/>
            <a:r>
              <a:rPr lang="en-US" sz="2000">
                <a:latin typeface="Arial" charset="0"/>
              </a:rPr>
              <a:t>1445</a:t>
            </a:r>
          </a:p>
          <a:p>
            <a:pPr algn="ctr"/>
            <a:endParaRPr lang="en-US" sz="2000">
              <a:latin typeface="Arial" charset="0"/>
            </a:endParaRPr>
          </a:p>
          <a:p>
            <a:pPr algn="ctr"/>
            <a:r>
              <a:rPr lang="en-US" sz="2000">
                <a:latin typeface="Arial" charset="0"/>
              </a:rPr>
              <a:t>1815</a:t>
            </a:r>
          </a:p>
          <a:p>
            <a:pPr algn="ctr"/>
            <a:endParaRPr lang="en-US" sz="2000">
              <a:latin typeface="Arial" charset="0"/>
            </a:endParaRPr>
          </a:p>
          <a:p>
            <a:pPr algn="ctr"/>
            <a:r>
              <a:rPr lang="en-US" sz="2000">
                <a:latin typeface="Arial" charset="0"/>
              </a:rPr>
              <a:t>1575</a:t>
            </a:r>
          </a:p>
          <a:p>
            <a:pPr algn="ctr"/>
            <a:endParaRPr lang="en-US" sz="2000">
              <a:latin typeface="Arial" charset="0"/>
            </a:endParaRPr>
          </a:p>
          <a:p>
            <a:pPr algn="ctr"/>
            <a:r>
              <a:rPr lang="en-US" sz="2000">
                <a:latin typeface="Arial" charset="0"/>
              </a:rPr>
              <a:t>1890</a:t>
            </a:r>
          </a:p>
          <a:p>
            <a:pPr algn="ctr"/>
            <a:endParaRPr lang="en-US" sz="2000">
              <a:latin typeface="Arial" charset="0"/>
            </a:endParaRPr>
          </a:p>
          <a:p>
            <a:pPr algn="ctr"/>
            <a:r>
              <a:rPr lang="en-US" sz="2000">
                <a:latin typeface="Arial" charset="0"/>
              </a:rPr>
              <a:t>2260</a:t>
            </a:r>
          </a:p>
          <a:p>
            <a:pPr algn="ctr"/>
            <a:endParaRPr lang="en-US" sz="2000">
              <a:latin typeface="Arial" charset="0"/>
            </a:endParaRPr>
          </a:p>
          <a:p>
            <a:pPr algn="ctr"/>
            <a:r>
              <a:rPr lang="en-US" sz="2000">
                <a:latin typeface="Arial" charset="0"/>
              </a:rPr>
              <a:t>2295</a:t>
            </a:r>
          </a:p>
          <a:p>
            <a:pPr algn="ctr"/>
            <a:endParaRPr lang="en-US" sz="2000">
              <a:latin typeface="Arial" charset="0"/>
            </a:endParaRPr>
          </a:p>
          <a:p>
            <a:pPr algn="ctr"/>
            <a:r>
              <a:rPr lang="en-US" sz="2000">
                <a:latin typeface="Arial" charset="0"/>
              </a:rPr>
              <a:t>2665</a:t>
            </a:r>
          </a:p>
        </p:txBody>
      </p:sp>
      <p:sp>
        <p:nvSpPr>
          <p:cNvPr id="313353" name="Text Box 9"/>
          <p:cNvSpPr txBox="1">
            <a:spLocks noChangeArrowheads="1"/>
          </p:cNvSpPr>
          <p:nvPr/>
        </p:nvSpPr>
        <p:spPr bwMode="auto">
          <a:xfrm>
            <a:off x="4237038" y="1143000"/>
            <a:ext cx="819150" cy="5394325"/>
          </a:xfrm>
          <a:prstGeom prst="rect">
            <a:avLst/>
          </a:prstGeom>
          <a:noFill/>
          <a:ln w="9525">
            <a:noFill/>
            <a:miter lim="800000"/>
            <a:headEnd/>
            <a:tailEnd/>
          </a:ln>
          <a:effectLst/>
        </p:spPr>
        <p:txBody>
          <a:bodyPr wrap="none">
            <a:spAutoFit/>
          </a:bodyPr>
          <a:lstStyle/>
          <a:p>
            <a:pPr algn="ctr"/>
            <a:r>
              <a:rPr lang="en-US" b="1">
                <a:latin typeface="Arial" charset="0"/>
              </a:rPr>
              <a:t>3</a:t>
            </a:r>
            <a:r>
              <a:rPr lang="en-US" b="1" baseline="30000">
                <a:latin typeface="Arial" charset="0"/>
              </a:rPr>
              <a:t>rd</a:t>
            </a:r>
            <a:endParaRPr lang="en-US" b="1">
              <a:latin typeface="Arial" charset="0"/>
            </a:endParaRPr>
          </a:p>
          <a:p>
            <a:pPr algn="ctr"/>
            <a:endParaRPr lang="en-US" b="1">
              <a:latin typeface="Arial" charset="0"/>
            </a:endParaRPr>
          </a:p>
          <a:p>
            <a:pPr algn="ctr"/>
            <a:r>
              <a:rPr lang="en-US" sz="2000" b="1">
                <a:latin typeface="Arial" charset="0"/>
              </a:rPr>
              <a:t>6910 </a:t>
            </a:r>
          </a:p>
          <a:p>
            <a:pPr algn="ctr"/>
            <a:endParaRPr lang="en-US" sz="2000" b="1">
              <a:latin typeface="Arial" charset="0"/>
            </a:endParaRPr>
          </a:p>
          <a:p>
            <a:pPr algn="ctr"/>
            <a:r>
              <a:rPr lang="en-US" sz="2000" b="1">
                <a:latin typeface="Arial" charset="0"/>
              </a:rPr>
              <a:t> 7730</a:t>
            </a:r>
          </a:p>
          <a:p>
            <a:pPr algn="ctr"/>
            <a:endParaRPr lang="en-US" sz="2000" b="1">
              <a:latin typeface="Arial" charset="0"/>
            </a:endParaRPr>
          </a:p>
          <a:p>
            <a:pPr algn="ctr"/>
            <a:r>
              <a:rPr lang="en-US" sz="2000">
                <a:latin typeface="Arial" charset="0"/>
              </a:rPr>
              <a:t>2740</a:t>
            </a:r>
          </a:p>
          <a:p>
            <a:pPr algn="ctr"/>
            <a:endParaRPr lang="en-US" sz="2000">
              <a:latin typeface="Arial" charset="0"/>
            </a:endParaRPr>
          </a:p>
          <a:p>
            <a:pPr algn="ctr"/>
            <a:r>
              <a:rPr lang="en-US" sz="2000">
                <a:latin typeface="Arial" charset="0"/>
              </a:rPr>
              <a:t>3220</a:t>
            </a:r>
          </a:p>
          <a:p>
            <a:pPr algn="ctr"/>
            <a:endParaRPr lang="en-US" sz="2000">
              <a:latin typeface="Arial" charset="0"/>
            </a:endParaRPr>
          </a:p>
          <a:p>
            <a:pPr algn="ctr"/>
            <a:r>
              <a:rPr lang="en-US" sz="2000">
                <a:latin typeface="Arial" charset="0"/>
              </a:rPr>
              <a:t>2905</a:t>
            </a:r>
          </a:p>
          <a:p>
            <a:pPr algn="ctr"/>
            <a:endParaRPr lang="en-US" sz="2000">
              <a:latin typeface="Arial" charset="0"/>
            </a:endParaRPr>
          </a:p>
          <a:p>
            <a:pPr algn="ctr"/>
            <a:r>
              <a:rPr lang="en-US" sz="2000">
                <a:latin typeface="Arial" charset="0"/>
              </a:rPr>
              <a:t>3375</a:t>
            </a:r>
          </a:p>
          <a:p>
            <a:pPr algn="ctr"/>
            <a:endParaRPr lang="en-US" sz="2000">
              <a:latin typeface="Arial" charset="0"/>
            </a:endParaRPr>
          </a:p>
          <a:p>
            <a:pPr algn="ctr"/>
            <a:r>
              <a:rPr lang="en-US" sz="2000">
                <a:latin typeface="Arial" charset="0"/>
              </a:rPr>
              <a:t>3850</a:t>
            </a:r>
          </a:p>
          <a:p>
            <a:pPr algn="ctr"/>
            <a:endParaRPr lang="en-US" sz="2000">
              <a:latin typeface="Arial" charset="0"/>
            </a:endParaRPr>
          </a:p>
          <a:p>
            <a:pPr algn="ctr"/>
            <a:r>
              <a:rPr lang="en-US" sz="2000">
                <a:latin typeface="Arial" charset="0"/>
              </a:rPr>
              <a:t>3945</a:t>
            </a:r>
          </a:p>
        </p:txBody>
      </p:sp>
      <p:sp>
        <p:nvSpPr>
          <p:cNvPr id="313354" name="Text Box 10"/>
          <p:cNvSpPr txBox="1">
            <a:spLocks noChangeArrowheads="1"/>
          </p:cNvSpPr>
          <p:nvPr/>
        </p:nvSpPr>
        <p:spPr bwMode="auto">
          <a:xfrm>
            <a:off x="5349875" y="1143000"/>
            <a:ext cx="1030288" cy="5394325"/>
          </a:xfrm>
          <a:prstGeom prst="rect">
            <a:avLst/>
          </a:prstGeom>
          <a:noFill/>
          <a:ln w="9525">
            <a:noFill/>
            <a:miter lim="800000"/>
            <a:headEnd/>
            <a:tailEnd/>
          </a:ln>
          <a:effectLst/>
        </p:spPr>
        <p:txBody>
          <a:bodyPr wrap="none">
            <a:spAutoFit/>
          </a:bodyPr>
          <a:lstStyle/>
          <a:p>
            <a:pPr algn="ctr"/>
            <a:r>
              <a:rPr lang="en-US" b="1">
                <a:latin typeface="Arial" charset="0"/>
              </a:rPr>
              <a:t>4</a:t>
            </a:r>
            <a:r>
              <a:rPr lang="en-US" b="1" baseline="30000">
                <a:latin typeface="Arial" charset="0"/>
              </a:rPr>
              <a:t>th</a:t>
            </a:r>
            <a:endParaRPr lang="en-US" b="1">
              <a:latin typeface="Arial" charset="0"/>
            </a:endParaRPr>
          </a:p>
          <a:p>
            <a:pPr algn="ctr"/>
            <a:endParaRPr lang="en-US" b="1">
              <a:latin typeface="Arial" charset="0"/>
            </a:endParaRPr>
          </a:p>
          <a:p>
            <a:pPr algn="ctr"/>
            <a:r>
              <a:rPr lang="en-US" sz="2000" b="1">
                <a:latin typeface="Arial" charset="0"/>
              </a:rPr>
              <a:t>9540 </a:t>
            </a:r>
          </a:p>
          <a:p>
            <a:pPr algn="ctr"/>
            <a:endParaRPr lang="en-US" sz="2000" b="1">
              <a:latin typeface="Arial" charset="0"/>
            </a:endParaRPr>
          </a:p>
          <a:p>
            <a:pPr algn="ctr"/>
            <a:r>
              <a:rPr lang="en-US" sz="2000" b="1">
                <a:latin typeface="Arial" charset="0"/>
              </a:rPr>
              <a:t> 10,600</a:t>
            </a:r>
          </a:p>
          <a:p>
            <a:pPr algn="ctr"/>
            <a:endParaRPr lang="en-US" sz="2000" b="1">
              <a:latin typeface="Arial" charset="0"/>
            </a:endParaRPr>
          </a:p>
          <a:p>
            <a:pPr algn="ctr"/>
            <a:r>
              <a:rPr lang="en-US" sz="2000" b="1">
                <a:latin typeface="Arial" charset="0"/>
              </a:rPr>
              <a:t> 11,600</a:t>
            </a:r>
          </a:p>
          <a:p>
            <a:pPr algn="ctr"/>
            <a:endParaRPr lang="en-US" sz="2000" b="1">
              <a:latin typeface="Arial" charset="0"/>
            </a:endParaRPr>
          </a:p>
          <a:p>
            <a:pPr algn="ctr"/>
            <a:r>
              <a:rPr lang="en-US" sz="2000">
                <a:latin typeface="Arial" charset="0"/>
              </a:rPr>
              <a:t>4350</a:t>
            </a:r>
          </a:p>
          <a:p>
            <a:pPr algn="ctr"/>
            <a:endParaRPr lang="en-US" sz="2000">
              <a:latin typeface="Arial" charset="0"/>
            </a:endParaRPr>
          </a:p>
          <a:p>
            <a:pPr algn="ctr"/>
            <a:r>
              <a:rPr lang="en-US" sz="2000">
                <a:latin typeface="Arial" charset="0"/>
              </a:rPr>
              <a:t>4950</a:t>
            </a:r>
          </a:p>
          <a:p>
            <a:pPr algn="ctr"/>
            <a:endParaRPr lang="en-US" sz="2000">
              <a:latin typeface="Arial" charset="0"/>
            </a:endParaRPr>
          </a:p>
          <a:p>
            <a:pPr algn="ctr"/>
            <a:r>
              <a:rPr lang="en-US" sz="2000">
                <a:latin typeface="Arial" charset="0"/>
              </a:rPr>
              <a:t>4565</a:t>
            </a:r>
          </a:p>
          <a:p>
            <a:pPr algn="ctr"/>
            <a:endParaRPr lang="en-US" sz="2000">
              <a:latin typeface="Arial" charset="0"/>
            </a:endParaRPr>
          </a:p>
          <a:p>
            <a:pPr algn="ctr"/>
            <a:r>
              <a:rPr lang="en-US" sz="2000">
                <a:latin typeface="Arial" charset="0"/>
              </a:rPr>
              <a:t>5160</a:t>
            </a:r>
          </a:p>
          <a:p>
            <a:pPr algn="ctr"/>
            <a:endParaRPr lang="en-US" sz="2000">
              <a:latin typeface="Arial" charset="0"/>
            </a:endParaRPr>
          </a:p>
          <a:p>
            <a:pPr algn="ctr"/>
            <a:r>
              <a:rPr lang="en-US" sz="2000">
                <a:latin typeface="Arial" charset="0"/>
              </a:rPr>
              <a:t>5770</a:t>
            </a:r>
          </a:p>
        </p:txBody>
      </p:sp>
      <p:sp>
        <p:nvSpPr>
          <p:cNvPr id="313355" name="Text Box 11"/>
          <p:cNvSpPr txBox="1">
            <a:spLocks noChangeArrowheads="1"/>
          </p:cNvSpPr>
          <p:nvPr/>
        </p:nvSpPr>
        <p:spPr bwMode="auto">
          <a:xfrm>
            <a:off x="6569075" y="1158875"/>
            <a:ext cx="1030288" cy="5394325"/>
          </a:xfrm>
          <a:prstGeom prst="rect">
            <a:avLst/>
          </a:prstGeom>
          <a:noFill/>
          <a:ln w="9525">
            <a:noFill/>
            <a:miter lim="800000"/>
            <a:headEnd/>
            <a:tailEnd/>
          </a:ln>
          <a:effectLst/>
        </p:spPr>
        <p:txBody>
          <a:bodyPr wrap="none">
            <a:spAutoFit/>
          </a:bodyPr>
          <a:lstStyle/>
          <a:p>
            <a:pPr algn="ctr"/>
            <a:r>
              <a:rPr lang="en-US" b="1">
                <a:latin typeface="Arial" charset="0"/>
              </a:rPr>
              <a:t>5</a:t>
            </a:r>
            <a:r>
              <a:rPr lang="en-US" b="1" baseline="30000">
                <a:latin typeface="Arial" charset="0"/>
              </a:rPr>
              <a:t>th</a:t>
            </a:r>
            <a:endParaRPr lang="en-US" b="1">
              <a:latin typeface="Arial" charset="0"/>
            </a:endParaRPr>
          </a:p>
          <a:p>
            <a:pPr algn="ctr"/>
            <a:endParaRPr lang="en-US" b="1">
              <a:latin typeface="Arial" charset="0"/>
            </a:endParaRPr>
          </a:p>
          <a:p>
            <a:pPr algn="ctr"/>
            <a:r>
              <a:rPr lang="en-US" sz="2000" b="1">
                <a:latin typeface="Arial" charset="0"/>
              </a:rPr>
              <a:t>13,400 </a:t>
            </a:r>
          </a:p>
          <a:p>
            <a:pPr algn="ctr"/>
            <a:endParaRPr lang="en-US" sz="2000" b="1">
              <a:latin typeface="Arial" charset="0"/>
            </a:endParaRPr>
          </a:p>
          <a:p>
            <a:pPr algn="ctr"/>
            <a:r>
              <a:rPr lang="en-US" sz="2000" b="1">
                <a:latin typeface="Arial" charset="0"/>
              </a:rPr>
              <a:t> 13,600</a:t>
            </a:r>
          </a:p>
          <a:p>
            <a:pPr algn="ctr"/>
            <a:endParaRPr lang="en-US" sz="2000" b="1">
              <a:latin typeface="Arial" charset="0"/>
            </a:endParaRPr>
          </a:p>
          <a:p>
            <a:pPr algn="ctr"/>
            <a:r>
              <a:rPr lang="en-US" sz="2000" b="1">
                <a:latin typeface="Arial" charset="0"/>
              </a:rPr>
              <a:t> 15,000</a:t>
            </a:r>
          </a:p>
          <a:p>
            <a:pPr algn="ctr"/>
            <a:endParaRPr lang="en-US" sz="2000" b="1">
              <a:latin typeface="Arial" charset="0"/>
            </a:endParaRPr>
          </a:p>
          <a:p>
            <a:pPr algn="ctr"/>
            <a:r>
              <a:rPr lang="en-US" sz="2000" b="1">
                <a:latin typeface="Arial" charset="0"/>
              </a:rPr>
              <a:t> 16,100</a:t>
            </a:r>
          </a:p>
          <a:p>
            <a:pPr algn="ctr"/>
            <a:endParaRPr lang="en-US" sz="2000" b="1">
              <a:latin typeface="Arial" charset="0"/>
            </a:endParaRPr>
          </a:p>
          <a:p>
            <a:pPr algn="ctr"/>
            <a:r>
              <a:rPr lang="en-US" sz="2000">
                <a:latin typeface="Arial" charset="0"/>
              </a:rPr>
              <a:t>6270</a:t>
            </a:r>
          </a:p>
          <a:p>
            <a:pPr algn="ctr"/>
            <a:endParaRPr lang="en-US" sz="2000">
              <a:latin typeface="Arial" charset="0"/>
            </a:endParaRPr>
          </a:p>
          <a:p>
            <a:pPr algn="ctr"/>
            <a:r>
              <a:rPr lang="en-US" sz="2000">
                <a:latin typeface="Arial" charset="0"/>
              </a:rPr>
              <a:t>6950</a:t>
            </a:r>
          </a:p>
          <a:p>
            <a:pPr algn="ctr"/>
            <a:endParaRPr lang="en-US" sz="2000">
              <a:latin typeface="Arial" charset="0"/>
            </a:endParaRPr>
          </a:p>
          <a:p>
            <a:pPr algn="ctr"/>
            <a:r>
              <a:rPr lang="en-US" sz="2000">
                <a:latin typeface="Arial" charset="0"/>
              </a:rPr>
              <a:t>6560</a:t>
            </a:r>
          </a:p>
          <a:p>
            <a:pPr algn="ctr"/>
            <a:endParaRPr lang="en-US" sz="2000">
              <a:latin typeface="Arial" charset="0"/>
            </a:endParaRPr>
          </a:p>
          <a:p>
            <a:pPr algn="ctr"/>
            <a:r>
              <a:rPr lang="en-US" sz="2000">
                <a:latin typeface="Arial" charset="0"/>
              </a:rPr>
              <a:t>7320</a:t>
            </a:r>
          </a:p>
        </p:txBody>
      </p:sp>
      <p:sp>
        <p:nvSpPr>
          <p:cNvPr id="313356" name="Text Box 12"/>
          <p:cNvSpPr txBox="1">
            <a:spLocks noChangeArrowheads="1"/>
          </p:cNvSpPr>
          <p:nvPr/>
        </p:nvSpPr>
        <p:spPr bwMode="auto">
          <a:xfrm>
            <a:off x="7788275" y="1158875"/>
            <a:ext cx="1030288" cy="5394325"/>
          </a:xfrm>
          <a:prstGeom prst="rect">
            <a:avLst/>
          </a:prstGeom>
          <a:noFill/>
          <a:ln w="9525">
            <a:noFill/>
            <a:miter lim="800000"/>
            <a:headEnd/>
            <a:tailEnd/>
          </a:ln>
          <a:effectLst/>
        </p:spPr>
        <p:txBody>
          <a:bodyPr wrap="none">
            <a:spAutoFit/>
          </a:bodyPr>
          <a:lstStyle/>
          <a:p>
            <a:pPr algn="ctr"/>
            <a:r>
              <a:rPr lang="en-US" b="1">
                <a:latin typeface="Arial" charset="0"/>
              </a:rPr>
              <a:t>6</a:t>
            </a:r>
            <a:r>
              <a:rPr lang="en-US" b="1" baseline="30000">
                <a:latin typeface="Arial" charset="0"/>
              </a:rPr>
              <a:t>th</a:t>
            </a:r>
            <a:endParaRPr lang="en-US" b="1">
              <a:latin typeface="Arial" charset="0"/>
            </a:endParaRPr>
          </a:p>
          <a:p>
            <a:pPr algn="ctr"/>
            <a:endParaRPr lang="en-US" b="1">
              <a:latin typeface="Arial" charset="0"/>
            </a:endParaRPr>
          </a:p>
          <a:p>
            <a:pPr algn="ctr"/>
            <a:r>
              <a:rPr lang="en-US" sz="2000" b="1">
                <a:latin typeface="Arial" charset="0"/>
              </a:rPr>
              <a:t> 16,600</a:t>
            </a:r>
          </a:p>
          <a:p>
            <a:pPr algn="ctr"/>
            <a:endParaRPr lang="en-US" sz="2000" b="1">
              <a:latin typeface="Arial" charset="0"/>
            </a:endParaRPr>
          </a:p>
          <a:p>
            <a:pPr algn="ctr"/>
            <a:r>
              <a:rPr lang="en-US" sz="2000" b="1">
                <a:latin typeface="Arial" charset="0"/>
              </a:rPr>
              <a:t> 18,000</a:t>
            </a:r>
          </a:p>
          <a:p>
            <a:pPr algn="ctr"/>
            <a:endParaRPr lang="en-US" sz="2000" b="1">
              <a:latin typeface="Arial" charset="0"/>
            </a:endParaRPr>
          </a:p>
          <a:p>
            <a:pPr algn="ctr"/>
            <a:r>
              <a:rPr lang="en-US" sz="2000" b="1">
                <a:latin typeface="Arial" charset="0"/>
              </a:rPr>
              <a:t> 18,310</a:t>
            </a:r>
          </a:p>
          <a:p>
            <a:pPr algn="ctr"/>
            <a:endParaRPr lang="en-US" sz="2000" b="1">
              <a:latin typeface="Arial" charset="0"/>
            </a:endParaRPr>
          </a:p>
          <a:p>
            <a:pPr algn="ctr"/>
            <a:r>
              <a:rPr lang="en-US" sz="2000" b="1">
                <a:latin typeface="Arial" charset="0"/>
              </a:rPr>
              <a:t>19,800 </a:t>
            </a:r>
          </a:p>
          <a:p>
            <a:pPr algn="ctr"/>
            <a:endParaRPr lang="en-US" sz="2000" b="1">
              <a:latin typeface="Arial" charset="0"/>
            </a:endParaRPr>
          </a:p>
          <a:p>
            <a:pPr algn="ctr"/>
            <a:r>
              <a:rPr lang="en-US" sz="2000" b="1">
                <a:latin typeface="Arial" charset="0"/>
              </a:rPr>
              <a:t> 21,200</a:t>
            </a:r>
          </a:p>
          <a:p>
            <a:pPr algn="ctr"/>
            <a:endParaRPr lang="en-US" sz="2000" b="1">
              <a:latin typeface="Arial" charset="0"/>
            </a:endParaRPr>
          </a:p>
          <a:p>
            <a:pPr algn="ctr"/>
            <a:r>
              <a:rPr lang="en-US" sz="2000">
                <a:latin typeface="Arial" charset="0"/>
              </a:rPr>
              <a:t>8490</a:t>
            </a:r>
          </a:p>
          <a:p>
            <a:pPr algn="ctr"/>
            <a:endParaRPr lang="en-US" sz="2000">
              <a:latin typeface="Arial" charset="0"/>
            </a:endParaRPr>
          </a:p>
          <a:p>
            <a:pPr algn="ctr"/>
            <a:r>
              <a:rPr lang="en-US" sz="2000">
                <a:latin typeface="Arial" charset="0"/>
              </a:rPr>
              <a:t>9360</a:t>
            </a:r>
          </a:p>
          <a:p>
            <a:pPr algn="ctr"/>
            <a:endParaRPr lang="en-US" sz="2000">
              <a:latin typeface="Arial" charset="0"/>
            </a:endParaRPr>
          </a:p>
          <a:p>
            <a:pPr algn="ctr"/>
            <a:r>
              <a:rPr lang="en-US" sz="2000">
                <a:latin typeface="Arial" charset="0"/>
              </a:rPr>
              <a:t>8780</a:t>
            </a:r>
          </a:p>
        </p:txBody>
      </p:sp>
      <p:sp>
        <p:nvSpPr>
          <p:cNvPr id="313357" name="Rectangle 13"/>
          <p:cNvSpPr>
            <a:spLocks noChangeArrowheads="1"/>
          </p:cNvSpPr>
          <p:nvPr/>
        </p:nvSpPr>
        <p:spPr bwMode="auto">
          <a:xfrm>
            <a:off x="381000" y="1752600"/>
            <a:ext cx="8534400" cy="4800600"/>
          </a:xfrm>
          <a:prstGeom prst="rect">
            <a:avLst/>
          </a:prstGeom>
          <a:noFill/>
          <a:ln w="9525">
            <a:solidFill>
              <a:schemeClr val="tx1"/>
            </a:solidFill>
            <a:miter lim="800000"/>
            <a:headEnd/>
            <a:tailEnd/>
          </a:ln>
          <a:effectLst/>
        </p:spPr>
        <p:txBody>
          <a:bodyPr wrap="none" anchor="ctr"/>
          <a:lstStyle/>
          <a:p>
            <a:endParaRPr lang="en-IE"/>
          </a:p>
        </p:txBody>
      </p:sp>
      <p:sp>
        <p:nvSpPr>
          <p:cNvPr id="313358" name="Freeform 14"/>
          <p:cNvSpPr>
            <a:spLocks/>
          </p:cNvSpPr>
          <p:nvPr/>
        </p:nvSpPr>
        <p:spPr bwMode="auto">
          <a:xfrm>
            <a:off x="2743200" y="1905000"/>
            <a:ext cx="6096000" cy="2971800"/>
          </a:xfrm>
          <a:custGeom>
            <a:avLst/>
            <a:gdLst/>
            <a:ahLst/>
            <a:cxnLst>
              <a:cxn ang="0">
                <a:pos x="0" y="0"/>
              </a:cxn>
              <a:cxn ang="0">
                <a:pos x="3792" y="0"/>
              </a:cxn>
              <a:cxn ang="0">
                <a:pos x="3792" y="1824"/>
              </a:cxn>
              <a:cxn ang="0">
                <a:pos x="3072" y="1824"/>
              </a:cxn>
              <a:cxn ang="0">
                <a:pos x="3072" y="1488"/>
              </a:cxn>
              <a:cxn ang="0">
                <a:pos x="2352" y="1488"/>
              </a:cxn>
              <a:cxn ang="0">
                <a:pos x="2352" y="1056"/>
              </a:cxn>
              <a:cxn ang="0">
                <a:pos x="1584" y="1056"/>
              </a:cxn>
              <a:cxn ang="0">
                <a:pos x="1584" y="672"/>
              </a:cxn>
              <a:cxn ang="0">
                <a:pos x="816" y="672"/>
              </a:cxn>
              <a:cxn ang="0">
                <a:pos x="816" y="288"/>
              </a:cxn>
              <a:cxn ang="0">
                <a:pos x="0" y="288"/>
              </a:cxn>
              <a:cxn ang="0">
                <a:pos x="0" y="0"/>
              </a:cxn>
            </a:cxnLst>
            <a:rect l="0" t="0" r="r" b="b"/>
            <a:pathLst>
              <a:path w="3792" h="1824">
                <a:moveTo>
                  <a:pt x="0" y="0"/>
                </a:moveTo>
                <a:lnTo>
                  <a:pt x="3792" y="0"/>
                </a:lnTo>
                <a:lnTo>
                  <a:pt x="3792" y="1824"/>
                </a:lnTo>
                <a:lnTo>
                  <a:pt x="3072" y="1824"/>
                </a:lnTo>
                <a:lnTo>
                  <a:pt x="3072" y="1488"/>
                </a:lnTo>
                <a:lnTo>
                  <a:pt x="2352" y="1488"/>
                </a:lnTo>
                <a:lnTo>
                  <a:pt x="2352" y="1056"/>
                </a:lnTo>
                <a:lnTo>
                  <a:pt x="1584" y="1056"/>
                </a:lnTo>
                <a:lnTo>
                  <a:pt x="1584" y="672"/>
                </a:lnTo>
                <a:lnTo>
                  <a:pt x="816" y="672"/>
                </a:lnTo>
                <a:lnTo>
                  <a:pt x="816" y="288"/>
                </a:lnTo>
                <a:lnTo>
                  <a:pt x="0" y="288"/>
                </a:lnTo>
                <a:lnTo>
                  <a:pt x="0" y="0"/>
                </a:lnTo>
                <a:close/>
              </a:path>
            </a:pathLst>
          </a:custGeom>
          <a:solidFill>
            <a:schemeClr val="bg1"/>
          </a:solidFill>
          <a:ln w="9525">
            <a:noFill/>
            <a:round/>
            <a:headEnd/>
            <a:tailEnd/>
          </a:ln>
          <a:effectLst/>
        </p:spPr>
        <p:txBody>
          <a:bodyPr/>
          <a:lstStyle/>
          <a:p>
            <a:endParaRPr lang="en-IE"/>
          </a:p>
        </p:txBody>
      </p:sp>
      <p:grpSp>
        <p:nvGrpSpPr>
          <p:cNvPr id="313359" name="Group 15"/>
          <p:cNvGrpSpPr>
            <a:grpSpLocks/>
          </p:cNvGrpSpPr>
          <p:nvPr/>
        </p:nvGrpSpPr>
        <p:grpSpPr bwMode="auto">
          <a:xfrm>
            <a:off x="5410200" y="6553200"/>
            <a:ext cx="3352800" cy="274638"/>
            <a:chOff x="3408" y="4128"/>
            <a:chExt cx="2112" cy="173"/>
          </a:xfrm>
        </p:grpSpPr>
        <p:sp>
          <p:nvSpPr>
            <p:cNvPr id="313360" name="Rectangle 16"/>
            <p:cNvSpPr>
              <a:spLocks noChangeAspect="1" noChangeArrowheads="1"/>
            </p:cNvSpPr>
            <p:nvPr/>
          </p:nvSpPr>
          <p:spPr bwMode="auto">
            <a:xfrm>
              <a:off x="3408" y="4176"/>
              <a:ext cx="75" cy="75"/>
            </a:xfrm>
            <a:prstGeom prst="rect">
              <a:avLst/>
            </a:prstGeom>
            <a:solidFill>
              <a:schemeClr val="accent1"/>
            </a:solidFill>
            <a:ln w="9525">
              <a:solidFill>
                <a:schemeClr val="tx1"/>
              </a:solidFill>
              <a:miter lim="800000"/>
              <a:headEnd/>
              <a:tailEnd/>
            </a:ln>
            <a:effectLst/>
          </p:spPr>
          <p:txBody>
            <a:bodyPr wrap="none" anchor="ctr"/>
            <a:lstStyle/>
            <a:p>
              <a:endParaRPr lang="en-IE"/>
            </a:p>
          </p:txBody>
        </p:sp>
        <p:sp>
          <p:nvSpPr>
            <p:cNvPr id="313361" name="Text Box 17"/>
            <p:cNvSpPr txBox="1">
              <a:spLocks noChangeArrowheads="1"/>
            </p:cNvSpPr>
            <p:nvPr/>
          </p:nvSpPr>
          <p:spPr bwMode="auto">
            <a:xfrm>
              <a:off x="3468" y="4128"/>
              <a:ext cx="2052" cy="173"/>
            </a:xfrm>
            <a:prstGeom prst="rect">
              <a:avLst/>
            </a:prstGeom>
            <a:noFill/>
            <a:ln w="9525">
              <a:noFill/>
              <a:miter lim="800000"/>
              <a:headEnd/>
              <a:tailEnd/>
            </a:ln>
            <a:effectLst/>
          </p:spPr>
          <p:txBody>
            <a:bodyPr wrap="none">
              <a:spAutoFit/>
            </a:bodyPr>
            <a:lstStyle/>
            <a:p>
              <a:r>
                <a:rPr lang="en-US" sz="1200">
                  <a:latin typeface="Arial" charset="0"/>
                </a:rPr>
                <a:t>Shaded area on table denotes core electrons.</a:t>
              </a:r>
            </a:p>
          </p:txBody>
        </p:sp>
      </p:grpSp>
      <p:sp>
        <p:nvSpPr>
          <p:cNvPr id="313363" name="AutoShape 19">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313358"/>
                                        </p:tgtEl>
                                      </p:cBhvr>
                                    </p:animEffect>
                                    <p:set>
                                      <p:cBhvr>
                                        <p:cTn id="7" dur="1" fill="hold">
                                          <p:stCondLst>
                                            <p:cond delay="1999"/>
                                          </p:stCondLst>
                                        </p:cTn>
                                        <p:tgtEl>
                                          <p:spTgt spid="31335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3346"/>
                                        </p:tgtEl>
                                        <p:attrNameLst>
                                          <p:attrName>style.visibility</p:attrName>
                                        </p:attrNameLst>
                                      </p:cBhvr>
                                      <p:to>
                                        <p:strVal val="visible"/>
                                      </p:to>
                                    </p:set>
                                    <p:animEffect transition="in" filter="dissolve">
                                      <p:cBhvr>
                                        <p:cTn id="12" dur="500"/>
                                        <p:tgtEl>
                                          <p:spTgt spid="313346"/>
                                        </p:tgtEl>
                                      </p:cBhvr>
                                    </p:animEffect>
                                  </p:childTnLst>
                                </p:cTn>
                              </p:par>
                              <p:par>
                                <p:cTn id="13" presetID="2" presetClass="entr" presetSubtype="4" fill="hold" nodeType="withEffect">
                                  <p:stCondLst>
                                    <p:cond delay="0"/>
                                  </p:stCondLst>
                                  <p:childTnLst>
                                    <p:set>
                                      <p:cBhvr>
                                        <p:cTn id="14" dur="1" fill="hold">
                                          <p:stCondLst>
                                            <p:cond delay="0"/>
                                          </p:stCondLst>
                                        </p:cTn>
                                        <p:tgtEl>
                                          <p:spTgt spid="313359"/>
                                        </p:tgtEl>
                                        <p:attrNameLst>
                                          <p:attrName>style.visibility</p:attrName>
                                        </p:attrNameLst>
                                      </p:cBhvr>
                                      <p:to>
                                        <p:strVal val="visible"/>
                                      </p:to>
                                    </p:set>
                                    <p:anim calcmode="lin" valueType="num">
                                      <p:cBhvr additive="base">
                                        <p:cTn id="15" dur="500" fill="hold"/>
                                        <p:tgtEl>
                                          <p:spTgt spid="313359"/>
                                        </p:tgtEl>
                                        <p:attrNameLst>
                                          <p:attrName>ppt_x</p:attrName>
                                        </p:attrNameLst>
                                      </p:cBhvr>
                                      <p:tavLst>
                                        <p:tav tm="0">
                                          <p:val>
                                            <p:strVal val="#ppt_x"/>
                                          </p:val>
                                        </p:tav>
                                        <p:tav tm="100000">
                                          <p:val>
                                            <p:strVal val="#ppt_x"/>
                                          </p:val>
                                        </p:tav>
                                      </p:tavLst>
                                    </p:anim>
                                    <p:anim calcmode="lin" valueType="num">
                                      <p:cBhvr additive="base">
                                        <p:cTn id="16" dur="500" fill="hold"/>
                                        <p:tgtEl>
                                          <p:spTgt spid="31335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313358"/>
                                        </p:tgtEl>
                                        <p:attrNameLst>
                                          <p:attrName>style.visibility</p:attrName>
                                        </p:attrNameLst>
                                      </p:cBhvr>
                                      <p:to>
                                        <p:strVal val="visible"/>
                                      </p:to>
                                    </p:set>
                                    <p:animEffect transition="in" filter="dissolve">
                                      <p:cBhvr>
                                        <p:cTn id="21" dur="500"/>
                                        <p:tgtEl>
                                          <p:spTgt spid="313358"/>
                                        </p:tgtEl>
                                      </p:cBhvr>
                                    </p:animEffect>
                                  </p:childTnLst>
                                </p:cTn>
                              </p:par>
                              <p:par>
                                <p:cTn id="22" presetID="2" presetClass="exit" presetSubtype="4" fill="hold" nodeType="withEffect">
                                  <p:stCondLst>
                                    <p:cond delay="0"/>
                                  </p:stCondLst>
                                  <p:childTnLst>
                                    <p:anim calcmode="lin" valueType="num">
                                      <p:cBhvr additive="base">
                                        <p:cTn id="23" dur="500"/>
                                        <p:tgtEl>
                                          <p:spTgt spid="313359"/>
                                        </p:tgtEl>
                                        <p:attrNameLst>
                                          <p:attrName>ppt_x</p:attrName>
                                        </p:attrNameLst>
                                      </p:cBhvr>
                                      <p:tavLst>
                                        <p:tav tm="0">
                                          <p:val>
                                            <p:strVal val="ppt_x"/>
                                          </p:val>
                                        </p:tav>
                                        <p:tav tm="100000">
                                          <p:val>
                                            <p:strVal val="ppt_x"/>
                                          </p:val>
                                        </p:tav>
                                      </p:tavLst>
                                    </p:anim>
                                    <p:anim calcmode="lin" valueType="num">
                                      <p:cBhvr additive="base">
                                        <p:cTn id="24" dur="500"/>
                                        <p:tgtEl>
                                          <p:spTgt spid="313359"/>
                                        </p:tgtEl>
                                        <p:attrNameLst>
                                          <p:attrName>ppt_y</p:attrName>
                                        </p:attrNameLst>
                                      </p:cBhvr>
                                      <p:tavLst>
                                        <p:tav tm="0">
                                          <p:val>
                                            <p:strVal val="ppt_y"/>
                                          </p:val>
                                        </p:tav>
                                        <p:tav tm="100000">
                                          <p:val>
                                            <p:strVal val="1+ppt_h/2"/>
                                          </p:val>
                                        </p:tav>
                                      </p:tavLst>
                                    </p:anim>
                                    <p:set>
                                      <p:cBhvr>
                                        <p:cTn id="25" dur="1" fill="hold">
                                          <p:stCondLst>
                                            <p:cond delay="499"/>
                                          </p:stCondLst>
                                        </p:cTn>
                                        <p:tgtEl>
                                          <p:spTgt spid="3133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6" grpId="0" animBg="1"/>
      <p:bldP spid="313358" grpId="0" animBg="1"/>
      <p:bldP spid="31335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Freeform 2"/>
          <p:cNvSpPr>
            <a:spLocks/>
          </p:cNvSpPr>
          <p:nvPr/>
        </p:nvSpPr>
        <p:spPr bwMode="auto">
          <a:xfrm>
            <a:off x="2819400" y="1905000"/>
            <a:ext cx="6019800" cy="2895600"/>
          </a:xfrm>
          <a:custGeom>
            <a:avLst/>
            <a:gdLst/>
            <a:ahLst/>
            <a:cxnLst>
              <a:cxn ang="0">
                <a:pos x="0" y="0"/>
              </a:cxn>
              <a:cxn ang="0">
                <a:pos x="3792" y="0"/>
              </a:cxn>
              <a:cxn ang="0">
                <a:pos x="3792" y="1824"/>
              </a:cxn>
              <a:cxn ang="0">
                <a:pos x="3072" y="1824"/>
              </a:cxn>
              <a:cxn ang="0">
                <a:pos x="3072" y="1488"/>
              </a:cxn>
              <a:cxn ang="0">
                <a:pos x="2352" y="1488"/>
              </a:cxn>
              <a:cxn ang="0">
                <a:pos x="2352" y="1056"/>
              </a:cxn>
              <a:cxn ang="0">
                <a:pos x="1584" y="1056"/>
              </a:cxn>
              <a:cxn ang="0">
                <a:pos x="1584" y="672"/>
              </a:cxn>
              <a:cxn ang="0">
                <a:pos x="816" y="672"/>
              </a:cxn>
              <a:cxn ang="0">
                <a:pos x="816" y="288"/>
              </a:cxn>
              <a:cxn ang="0">
                <a:pos x="0" y="288"/>
              </a:cxn>
              <a:cxn ang="0">
                <a:pos x="0" y="0"/>
              </a:cxn>
            </a:cxnLst>
            <a:rect l="0" t="0" r="r" b="b"/>
            <a:pathLst>
              <a:path w="3792" h="1824">
                <a:moveTo>
                  <a:pt x="0" y="0"/>
                </a:moveTo>
                <a:lnTo>
                  <a:pt x="3792" y="0"/>
                </a:lnTo>
                <a:lnTo>
                  <a:pt x="3792" y="1824"/>
                </a:lnTo>
                <a:lnTo>
                  <a:pt x="3072" y="1824"/>
                </a:lnTo>
                <a:lnTo>
                  <a:pt x="3072" y="1488"/>
                </a:lnTo>
                <a:lnTo>
                  <a:pt x="2352" y="1488"/>
                </a:lnTo>
                <a:lnTo>
                  <a:pt x="2352" y="1056"/>
                </a:lnTo>
                <a:lnTo>
                  <a:pt x="1584" y="1056"/>
                </a:lnTo>
                <a:lnTo>
                  <a:pt x="1584" y="672"/>
                </a:lnTo>
                <a:lnTo>
                  <a:pt x="816" y="672"/>
                </a:lnTo>
                <a:lnTo>
                  <a:pt x="816" y="288"/>
                </a:lnTo>
                <a:lnTo>
                  <a:pt x="0" y="288"/>
                </a:lnTo>
                <a:lnTo>
                  <a:pt x="0" y="0"/>
                </a:lnTo>
                <a:close/>
              </a:path>
            </a:pathLst>
          </a:custGeom>
          <a:solidFill>
            <a:schemeClr val="accent1">
              <a:alpha val="58000"/>
            </a:schemeClr>
          </a:solidFill>
          <a:ln w="9525">
            <a:solidFill>
              <a:schemeClr val="tx1"/>
            </a:solidFill>
            <a:round/>
            <a:headEnd/>
            <a:tailEnd/>
          </a:ln>
          <a:effectLst/>
        </p:spPr>
        <p:txBody>
          <a:bodyPr/>
          <a:lstStyle/>
          <a:p>
            <a:endParaRPr lang="en-IE"/>
          </a:p>
        </p:txBody>
      </p:sp>
      <p:sp>
        <p:nvSpPr>
          <p:cNvPr id="315395" name="Rectangle 3"/>
          <p:cNvSpPr>
            <a:spLocks noChangeArrowheads="1"/>
          </p:cNvSpPr>
          <p:nvPr/>
        </p:nvSpPr>
        <p:spPr bwMode="auto">
          <a:xfrm>
            <a:off x="381000" y="1143000"/>
            <a:ext cx="8534400" cy="609600"/>
          </a:xfrm>
          <a:prstGeom prst="rect">
            <a:avLst/>
          </a:prstGeom>
          <a:solidFill>
            <a:srgbClr val="FFFF99">
              <a:alpha val="53999"/>
            </a:srgbClr>
          </a:solidFill>
          <a:ln w="9525">
            <a:solidFill>
              <a:schemeClr val="tx1"/>
            </a:solidFill>
            <a:miter lim="800000"/>
            <a:headEnd/>
            <a:tailEnd/>
          </a:ln>
          <a:effectLst/>
        </p:spPr>
        <p:txBody>
          <a:bodyPr wrap="none" anchor="ctr"/>
          <a:lstStyle/>
          <a:p>
            <a:endParaRPr lang="en-IE"/>
          </a:p>
        </p:txBody>
      </p:sp>
      <p:sp>
        <p:nvSpPr>
          <p:cNvPr id="315396" name="Rectangle 4"/>
          <p:cNvSpPr>
            <a:spLocks noGrp="1" noChangeArrowheads="1"/>
          </p:cNvSpPr>
          <p:nvPr>
            <p:ph type="title"/>
          </p:nvPr>
        </p:nvSpPr>
        <p:spPr>
          <a:xfrm>
            <a:off x="457200" y="76200"/>
            <a:ext cx="8229600" cy="1143000"/>
          </a:xfrm>
        </p:spPr>
        <p:txBody>
          <a:bodyPr/>
          <a:lstStyle/>
          <a:p>
            <a:r>
              <a:rPr lang="en-US" sz="4000"/>
              <a:t>Ionization Energies </a:t>
            </a:r>
            <a:r>
              <a:rPr lang="en-US" sz="3200"/>
              <a:t>(kJ/mol)</a:t>
            </a:r>
            <a:endParaRPr lang="en-US" sz="4000"/>
          </a:p>
        </p:txBody>
      </p:sp>
      <p:sp>
        <p:nvSpPr>
          <p:cNvPr id="315397" name="Text Box 5"/>
          <p:cNvSpPr txBox="1">
            <a:spLocks noChangeArrowheads="1"/>
          </p:cNvSpPr>
          <p:nvPr/>
        </p:nvSpPr>
        <p:spPr bwMode="auto">
          <a:xfrm>
            <a:off x="388938" y="1158875"/>
            <a:ext cx="1370012" cy="5394325"/>
          </a:xfrm>
          <a:prstGeom prst="rect">
            <a:avLst/>
          </a:prstGeom>
          <a:noFill/>
          <a:ln w="9525">
            <a:noFill/>
            <a:miter lim="800000"/>
            <a:headEnd/>
            <a:tailEnd/>
          </a:ln>
          <a:effectLst/>
        </p:spPr>
        <p:txBody>
          <a:bodyPr wrap="none">
            <a:spAutoFit/>
          </a:bodyPr>
          <a:lstStyle/>
          <a:p>
            <a:pPr algn="ctr"/>
            <a:r>
              <a:rPr lang="en-US" b="1">
                <a:latin typeface="Arial" charset="0"/>
              </a:rPr>
              <a:t>Element</a:t>
            </a:r>
          </a:p>
          <a:p>
            <a:pPr algn="ctr"/>
            <a:endParaRPr lang="en-US" b="1">
              <a:latin typeface="Arial" charset="0"/>
            </a:endParaRPr>
          </a:p>
          <a:p>
            <a:pPr algn="ctr"/>
            <a:r>
              <a:rPr lang="en-US" sz="2000" b="1">
                <a:latin typeface="Arial" charset="0"/>
              </a:rPr>
              <a:t>Na</a:t>
            </a:r>
          </a:p>
          <a:p>
            <a:pPr algn="ctr"/>
            <a:endParaRPr lang="en-US" sz="2000" b="1">
              <a:latin typeface="Arial" charset="0"/>
            </a:endParaRPr>
          </a:p>
          <a:p>
            <a:pPr algn="ctr"/>
            <a:r>
              <a:rPr lang="en-US" sz="2000" b="1">
                <a:latin typeface="Arial" charset="0"/>
              </a:rPr>
              <a:t>Mg</a:t>
            </a:r>
          </a:p>
          <a:p>
            <a:pPr algn="ctr"/>
            <a:endParaRPr lang="en-US" sz="2000" b="1">
              <a:latin typeface="Arial" charset="0"/>
            </a:endParaRPr>
          </a:p>
          <a:p>
            <a:pPr algn="ctr"/>
            <a:r>
              <a:rPr lang="en-US" sz="2000" b="1">
                <a:latin typeface="Arial" charset="0"/>
              </a:rPr>
              <a:t>Al</a:t>
            </a:r>
          </a:p>
          <a:p>
            <a:pPr algn="ctr"/>
            <a:endParaRPr lang="en-US" sz="2000" b="1">
              <a:latin typeface="Arial" charset="0"/>
            </a:endParaRPr>
          </a:p>
          <a:p>
            <a:pPr algn="ctr"/>
            <a:r>
              <a:rPr lang="en-US" sz="2000" b="1">
                <a:latin typeface="Arial" charset="0"/>
              </a:rPr>
              <a:t>Si</a:t>
            </a:r>
          </a:p>
          <a:p>
            <a:pPr algn="ctr"/>
            <a:endParaRPr lang="en-US" sz="2000" b="1">
              <a:latin typeface="Arial" charset="0"/>
            </a:endParaRPr>
          </a:p>
          <a:p>
            <a:pPr algn="ctr"/>
            <a:r>
              <a:rPr lang="en-US" sz="2000" b="1">
                <a:latin typeface="Arial" charset="0"/>
              </a:rPr>
              <a:t>P</a:t>
            </a:r>
          </a:p>
          <a:p>
            <a:pPr algn="ctr"/>
            <a:endParaRPr lang="en-US" sz="2000" b="1">
              <a:latin typeface="Arial" charset="0"/>
            </a:endParaRPr>
          </a:p>
          <a:p>
            <a:pPr algn="ctr"/>
            <a:r>
              <a:rPr lang="en-US" sz="2000" b="1">
                <a:latin typeface="Arial" charset="0"/>
              </a:rPr>
              <a:t>S</a:t>
            </a:r>
          </a:p>
          <a:p>
            <a:pPr algn="ctr"/>
            <a:endParaRPr lang="en-US" sz="2000" b="1">
              <a:latin typeface="Arial" charset="0"/>
            </a:endParaRPr>
          </a:p>
          <a:p>
            <a:pPr algn="ctr"/>
            <a:r>
              <a:rPr lang="en-US" sz="2000" b="1">
                <a:latin typeface="Arial" charset="0"/>
              </a:rPr>
              <a:t>Cl</a:t>
            </a:r>
          </a:p>
          <a:p>
            <a:pPr algn="ctr"/>
            <a:endParaRPr lang="en-US" sz="2000" b="1">
              <a:latin typeface="Arial" charset="0"/>
            </a:endParaRPr>
          </a:p>
          <a:p>
            <a:pPr algn="ctr"/>
            <a:r>
              <a:rPr lang="en-US" sz="2000" b="1">
                <a:latin typeface="Arial" charset="0"/>
              </a:rPr>
              <a:t>Ar</a:t>
            </a:r>
          </a:p>
        </p:txBody>
      </p:sp>
      <p:sp>
        <p:nvSpPr>
          <p:cNvPr id="315398" name="Rectangle 6"/>
          <p:cNvSpPr>
            <a:spLocks noChangeArrowheads="1"/>
          </p:cNvSpPr>
          <p:nvPr/>
        </p:nvSpPr>
        <p:spPr bwMode="auto">
          <a:xfrm>
            <a:off x="76200" y="6569075"/>
            <a:ext cx="3824288" cy="214313"/>
          </a:xfrm>
          <a:prstGeom prst="rect">
            <a:avLst/>
          </a:prstGeom>
          <a:noFill/>
          <a:ln w="9525">
            <a:noFill/>
            <a:miter lim="800000"/>
            <a:headEnd/>
            <a:tailEnd/>
          </a:ln>
          <a:effectLst/>
        </p:spPr>
        <p:txBody>
          <a:bodyPr wrap="none">
            <a:spAutoFit/>
          </a:bodyPr>
          <a:lstStyle/>
          <a:p>
            <a:r>
              <a:rPr lang="en-US" sz="800">
                <a:latin typeface="Arial" charset="0"/>
              </a:rPr>
              <a:t>Herron, Frank, Sarquis, Sarquis, Cchrader, Kulka, </a:t>
            </a:r>
            <a:r>
              <a:rPr lang="en-US" sz="800" u="sng">
                <a:latin typeface="Arial" charset="0"/>
              </a:rPr>
              <a:t>Chemistry </a:t>
            </a:r>
            <a:r>
              <a:rPr lang="en-US" sz="800">
                <a:latin typeface="Arial" charset="0"/>
              </a:rPr>
              <a:t>1996, Heath, page </a:t>
            </a:r>
          </a:p>
        </p:txBody>
      </p:sp>
      <p:sp>
        <p:nvSpPr>
          <p:cNvPr id="315399" name="Text Box 7"/>
          <p:cNvSpPr txBox="1">
            <a:spLocks noChangeArrowheads="1"/>
          </p:cNvSpPr>
          <p:nvPr/>
        </p:nvSpPr>
        <p:spPr bwMode="auto">
          <a:xfrm>
            <a:off x="1857375" y="1158875"/>
            <a:ext cx="749300" cy="5394325"/>
          </a:xfrm>
          <a:prstGeom prst="rect">
            <a:avLst/>
          </a:prstGeom>
          <a:noFill/>
          <a:ln w="9525">
            <a:noFill/>
            <a:miter lim="800000"/>
            <a:headEnd/>
            <a:tailEnd/>
          </a:ln>
          <a:effectLst/>
        </p:spPr>
        <p:txBody>
          <a:bodyPr wrap="none">
            <a:spAutoFit/>
          </a:bodyPr>
          <a:lstStyle/>
          <a:p>
            <a:pPr algn="ctr"/>
            <a:r>
              <a:rPr lang="en-US" b="1">
                <a:latin typeface="Arial" charset="0"/>
              </a:rPr>
              <a:t>1</a:t>
            </a:r>
            <a:r>
              <a:rPr lang="en-US" b="1" baseline="30000">
                <a:latin typeface="Arial" charset="0"/>
              </a:rPr>
              <a:t>st</a:t>
            </a:r>
            <a:endParaRPr lang="en-US" b="1">
              <a:latin typeface="Arial" charset="0"/>
            </a:endParaRPr>
          </a:p>
          <a:p>
            <a:pPr algn="ctr"/>
            <a:endParaRPr lang="en-US" b="1">
              <a:latin typeface="Arial" charset="0"/>
            </a:endParaRPr>
          </a:p>
          <a:p>
            <a:pPr algn="ctr"/>
            <a:r>
              <a:rPr lang="en-US" sz="2000">
                <a:latin typeface="Arial" charset="0"/>
              </a:rPr>
              <a:t>498</a:t>
            </a:r>
          </a:p>
          <a:p>
            <a:pPr algn="ctr"/>
            <a:endParaRPr lang="en-US" sz="2000">
              <a:latin typeface="Arial" charset="0"/>
            </a:endParaRPr>
          </a:p>
          <a:p>
            <a:pPr algn="ctr"/>
            <a:r>
              <a:rPr lang="en-US" sz="2000">
                <a:latin typeface="Arial" charset="0"/>
              </a:rPr>
              <a:t>736</a:t>
            </a:r>
          </a:p>
          <a:p>
            <a:pPr algn="ctr"/>
            <a:endParaRPr lang="en-US" sz="2000">
              <a:latin typeface="Arial" charset="0"/>
            </a:endParaRPr>
          </a:p>
          <a:p>
            <a:pPr algn="ctr"/>
            <a:r>
              <a:rPr lang="en-US" sz="2000">
                <a:latin typeface="Arial" charset="0"/>
              </a:rPr>
              <a:t>577</a:t>
            </a:r>
          </a:p>
          <a:p>
            <a:pPr algn="ctr"/>
            <a:endParaRPr lang="en-US" sz="2000">
              <a:latin typeface="Arial" charset="0"/>
            </a:endParaRPr>
          </a:p>
          <a:p>
            <a:pPr algn="ctr"/>
            <a:r>
              <a:rPr lang="en-US" sz="2000">
                <a:latin typeface="Arial" charset="0"/>
              </a:rPr>
              <a:t>787</a:t>
            </a:r>
          </a:p>
          <a:p>
            <a:pPr algn="ctr"/>
            <a:endParaRPr lang="en-US" sz="2000">
              <a:latin typeface="Arial" charset="0"/>
            </a:endParaRPr>
          </a:p>
          <a:p>
            <a:pPr algn="ctr"/>
            <a:r>
              <a:rPr lang="en-US" sz="2000">
                <a:latin typeface="Arial" charset="0"/>
              </a:rPr>
              <a:t>1063</a:t>
            </a:r>
          </a:p>
          <a:p>
            <a:pPr algn="ctr"/>
            <a:endParaRPr lang="en-US" sz="2000">
              <a:latin typeface="Arial" charset="0"/>
            </a:endParaRPr>
          </a:p>
          <a:p>
            <a:pPr algn="ctr"/>
            <a:r>
              <a:rPr lang="en-US" sz="2000">
                <a:latin typeface="Arial" charset="0"/>
              </a:rPr>
              <a:t>1000</a:t>
            </a:r>
          </a:p>
          <a:p>
            <a:pPr algn="ctr"/>
            <a:endParaRPr lang="en-US" sz="2000">
              <a:latin typeface="Arial" charset="0"/>
            </a:endParaRPr>
          </a:p>
          <a:p>
            <a:pPr algn="ctr"/>
            <a:r>
              <a:rPr lang="en-US" sz="2000">
                <a:latin typeface="Arial" charset="0"/>
              </a:rPr>
              <a:t>1255</a:t>
            </a:r>
          </a:p>
          <a:p>
            <a:pPr algn="ctr"/>
            <a:endParaRPr lang="en-US" sz="2000">
              <a:latin typeface="Arial" charset="0"/>
            </a:endParaRPr>
          </a:p>
          <a:p>
            <a:pPr algn="ctr"/>
            <a:r>
              <a:rPr lang="en-US" sz="2000">
                <a:latin typeface="Arial" charset="0"/>
              </a:rPr>
              <a:t>1519</a:t>
            </a:r>
          </a:p>
        </p:txBody>
      </p:sp>
      <p:sp>
        <p:nvSpPr>
          <p:cNvPr id="315400" name="Text Box 8"/>
          <p:cNvSpPr txBox="1">
            <a:spLocks noChangeArrowheads="1"/>
          </p:cNvSpPr>
          <p:nvPr/>
        </p:nvSpPr>
        <p:spPr bwMode="auto">
          <a:xfrm>
            <a:off x="3016250" y="1158875"/>
            <a:ext cx="819150" cy="5394325"/>
          </a:xfrm>
          <a:prstGeom prst="rect">
            <a:avLst/>
          </a:prstGeom>
          <a:noFill/>
          <a:ln w="9525">
            <a:noFill/>
            <a:miter lim="800000"/>
            <a:headEnd/>
            <a:tailEnd/>
          </a:ln>
          <a:effectLst/>
        </p:spPr>
        <p:txBody>
          <a:bodyPr wrap="none">
            <a:spAutoFit/>
          </a:bodyPr>
          <a:lstStyle/>
          <a:p>
            <a:pPr algn="ctr"/>
            <a:r>
              <a:rPr lang="en-US" b="1">
                <a:latin typeface="Arial" charset="0"/>
              </a:rPr>
              <a:t>2</a:t>
            </a:r>
            <a:r>
              <a:rPr lang="en-US" b="1" baseline="30000">
                <a:latin typeface="Arial" charset="0"/>
              </a:rPr>
              <a:t>nd</a:t>
            </a:r>
            <a:endParaRPr lang="en-US" b="1">
              <a:latin typeface="Arial" charset="0"/>
            </a:endParaRPr>
          </a:p>
          <a:p>
            <a:pPr algn="ctr"/>
            <a:endParaRPr lang="en-US" b="1">
              <a:latin typeface="Arial" charset="0"/>
            </a:endParaRPr>
          </a:p>
          <a:p>
            <a:pPr algn="ctr"/>
            <a:r>
              <a:rPr lang="en-US" sz="2000" b="1">
                <a:latin typeface="Arial" charset="0"/>
              </a:rPr>
              <a:t>4560 </a:t>
            </a:r>
          </a:p>
          <a:p>
            <a:pPr algn="ctr"/>
            <a:endParaRPr lang="en-US" sz="2000" b="1">
              <a:latin typeface="Arial" charset="0"/>
            </a:endParaRPr>
          </a:p>
          <a:p>
            <a:pPr algn="ctr"/>
            <a:r>
              <a:rPr lang="en-US" sz="2000">
                <a:latin typeface="Arial" charset="0"/>
              </a:rPr>
              <a:t>1445</a:t>
            </a:r>
          </a:p>
          <a:p>
            <a:pPr algn="ctr"/>
            <a:endParaRPr lang="en-US" sz="2000">
              <a:latin typeface="Arial" charset="0"/>
            </a:endParaRPr>
          </a:p>
          <a:p>
            <a:pPr algn="ctr"/>
            <a:r>
              <a:rPr lang="en-US" sz="2000">
                <a:latin typeface="Arial" charset="0"/>
              </a:rPr>
              <a:t>1815</a:t>
            </a:r>
          </a:p>
          <a:p>
            <a:pPr algn="ctr"/>
            <a:endParaRPr lang="en-US" sz="2000">
              <a:latin typeface="Arial" charset="0"/>
            </a:endParaRPr>
          </a:p>
          <a:p>
            <a:pPr algn="ctr"/>
            <a:r>
              <a:rPr lang="en-US" sz="2000">
                <a:latin typeface="Arial" charset="0"/>
              </a:rPr>
              <a:t>1575</a:t>
            </a:r>
          </a:p>
          <a:p>
            <a:pPr algn="ctr"/>
            <a:endParaRPr lang="en-US" sz="2000">
              <a:latin typeface="Arial" charset="0"/>
            </a:endParaRPr>
          </a:p>
          <a:p>
            <a:pPr algn="ctr"/>
            <a:r>
              <a:rPr lang="en-US" sz="2000">
                <a:latin typeface="Arial" charset="0"/>
              </a:rPr>
              <a:t>1890</a:t>
            </a:r>
          </a:p>
          <a:p>
            <a:pPr algn="ctr"/>
            <a:endParaRPr lang="en-US" sz="2000">
              <a:latin typeface="Arial" charset="0"/>
            </a:endParaRPr>
          </a:p>
          <a:p>
            <a:pPr algn="ctr"/>
            <a:r>
              <a:rPr lang="en-US" sz="2000">
                <a:latin typeface="Arial" charset="0"/>
              </a:rPr>
              <a:t>2260</a:t>
            </a:r>
          </a:p>
          <a:p>
            <a:pPr algn="ctr"/>
            <a:endParaRPr lang="en-US" sz="2000">
              <a:latin typeface="Arial" charset="0"/>
            </a:endParaRPr>
          </a:p>
          <a:p>
            <a:pPr algn="ctr"/>
            <a:r>
              <a:rPr lang="en-US" sz="2000">
                <a:latin typeface="Arial" charset="0"/>
              </a:rPr>
              <a:t>2295</a:t>
            </a:r>
          </a:p>
          <a:p>
            <a:pPr algn="ctr"/>
            <a:endParaRPr lang="en-US" sz="2000">
              <a:latin typeface="Arial" charset="0"/>
            </a:endParaRPr>
          </a:p>
          <a:p>
            <a:pPr algn="ctr"/>
            <a:r>
              <a:rPr lang="en-US" sz="2000">
                <a:latin typeface="Arial" charset="0"/>
              </a:rPr>
              <a:t>2665</a:t>
            </a:r>
          </a:p>
        </p:txBody>
      </p:sp>
      <p:sp>
        <p:nvSpPr>
          <p:cNvPr id="315401" name="Text Box 9"/>
          <p:cNvSpPr txBox="1">
            <a:spLocks noChangeArrowheads="1"/>
          </p:cNvSpPr>
          <p:nvPr/>
        </p:nvSpPr>
        <p:spPr bwMode="auto">
          <a:xfrm>
            <a:off x="4237038" y="1143000"/>
            <a:ext cx="819150" cy="5394325"/>
          </a:xfrm>
          <a:prstGeom prst="rect">
            <a:avLst/>
          </a:prstGeom>
          <a:noFill/>
          <a:ln w="9525">
            <a:noFill/>
            <a:miter lim="800000"/>
            <a:headEnd/>
            <a:tailEnd/>
          </a:ln>
          <a:effectLst/>
        </p:spPr>
        <p:txBody>
          <a:bodyPr wrap="none">
            <a:spAutoFit/>
          </a:bodyPr>
          <a:lstStyle/>
          <a:p>
            <a:pPr algn="ctr"/>
            <a:r>
              <a:rPr lang="en-US" b="1">
                <a:latin typeface="Arial" charset="0"/>
              </a:rPr>
              <a:t>3</a:t>
            </a:r>
            <a:r>
              <a:rPr lang="en-US" b="1" baseline="30000">
                <a:latin typeface="Arial" charset="0"/>
              </a:rPr>
              <a:t>rd</a:t>
            </a:r>
            <a:endParaRPr lang="en-US" b="1">
              <a:latin typeface="Arial" charset="0"/>
            </a:endParaRPr>
          </a:p>
          <a:p>
            <a:pPr algn="ctr"/>
            <a:endParaRPr lang="en-US" b="1">
              <a:latin typeface="Arial" charset="0"/>
            </a:endParaRPr>
          </a:p>
          <a:p>
            <a:pPr algn="ctr"/>
            <a:r>
              <a:rPr lang="en-US" sz="2000" b="1">
                <a:latin typeface="Arial" charset="0"/>
              </a:rPr>
              <a:t>6910 </a:t>
            </a:r>
          </a:p>
          <a:p>
            <a:pPr algn="ctr"/>
            <a:endParaRPr lang="en-US" sz="2000" b="1">
              <a:latin typeface="Arial" charset="0"/>
            </a:endParaRPr>
          </a:p>
          <a:p>
            <a:pPr algn="ctr"/>
            <a:r>
              <a:rPr lang="en-US" sz="2000" b="1">
                <a:latin typeface="Arial" charset="0"/>
              </a:rPr>
              <a:t> 7730</a:t>
            </a:r>
          </a:p>
          <a:p>
            <a:pPr algn="ctr"/>
            <a:endParaRPr lang="en-US" sz="2000" b="1">
              <a:latin typeface="Arial" charset="0"/>
            </a:endParaRPr>
          </a:p>
          <a:p>
            <a:pPr algn="ctr"/>
            <a:r>
              <a:rPr lang="en-US" sz="2000">
                <a:latin typeface="Arial" charset="0"/>
              </a:rPr>
              <a:t>2740</a:t>
            </a:r>
          </a:p>
          <a:p>
            <a:pPr algn="ctr"/>
            <a:endParaRPr lang="en-US" sz="2000">
              <a:latin typeface="Arial" charset="0"/>
            </a:endParaRPr>
          </a:p>
          <a:p>
            <a:pPr algn="ctr"/>
            <a:r>
              <a:rPr lang="en-US" sz="2000">
                <a:latin typeface="Arial" charset="0"/>
              </a:rPr>
              <a:t>3220</a:t>
            </a:r>
          </a:p>
          <a:p>
            <a:pPr algn="ctr"/>
            <a:endParaRPr lang="en-US" sz="2000">
              <a:latin typeface="Arial" charset="0"/>
            </a:endParaRPr>
          </a:p>
          <a:p>
            <a:pPr algn="ctr"/>
            <a:r>
              <a:rPr lang="en-US" sz="2000">
                <a:latin typeface="Arial" charset="0"/>
              </a:rPr>
              <a:t>2905</a:t>
            </a:r>
          </a:p>
          <a:p>
            <a:pPr algn="ctr"/>
            <a:endParaRPr lang="en-US" sz="2000">
              <a:latin typeface="Arial" charset="0"/>
            </a:endParaRPr>
          </a:p>
          <a:p>
            <a:pPr algn="ctr"/>
            <a:r>
              <a:rPr lang="en-US" sz="2000">
                <a:latin typeface="Arial" charset="0"/>
              </a:rPr>
              <a:t>3375</a:t>
            </a:r>
          </a:p>
          <a:p>
            <a:pPr algn="ctr"/>
            <a:endParaRPr lang="en-US" sz="2000">
              <a:latin typeface="Arial" charset="0"/>
            </a:endParaRPr>
          </a:p>
          <a:p>
            <a:pPr algn="ctr"/>
            <a:r>
              <a:rPr lang="en-US" sz="2000">
                <a:latin typeface="Arial" charset="0"/>
              </a:rPr>
              <a:t>3850</a:t>
            </a:r>
          </a:p>
          <a:p>
            <a:pPr algn="ctr"/>
            <a:endParaRPr lang="en-US" sz="2000">
              <a:latin typeface="Arial" charset="0"/>
            </a:endParaRPr>
          </a:p>
          <a:p>
            <a:pPr algn="ctr"/>
            <a:r>
              <a:rPr lang="en-US" sz="2000">
                <a:latin typeface="Arial" charset="0"/>
              </a:rPr>
              <a:t>3945</a:t>
            </a:r>
          </a:p>
        </p:txBody>
      </p:sp>
      <p:sp>
        <p:nvSpPr>
          <p:cNvPr id="315402" name="Text Box 10"/>
          <p:cNvSpPr txBox="1">
            <a:spLocks noChangeArrowheads="1"/>
          </p:cNvSpPr>
          <p:nvPr/>
        </p:nvSpPr>
        <p:spPr bwMode="auto">
          <a:xfrm>
            <a:off x="5349875" y="1143000"/>
            <a:ext cx="1030288" cy="5394325"/>
          </a:xfrm>
          <a:prstGeom prst="rect">
            <a:avLst/>
          </a:prstGeom>
          <a:noFill/>
          <a:ln w="9525">
            <a:noFill/>
            <a:miter lim="800000"/>
            <a:headEnd/>
            <a:tailEnd/>
          </a:ln>
          <a:effectLst/>
        </p:spPr>
        <p:txBody>
          <a:bodyPr wrap="none">
            <a:spAutoFit/>
          </a:bodyPr>
          <a:lstStyle/>
          <a:p>
            <a:pPr algn="ctr"/>
            <a:r>
              <a:rPr lang="en-US" b="1">
                <a:latin typeface="Arial" charset="0"/>
              </a:rPr>
              <a:t>4</a:t>
            </a:r>
            <a:r>
              <a:rPr lang="en-US" b="1" baseline="30000">
                <a:latin typeface="Arial" charset="0"/>
              </a:rPr>
              <a:t>th</a:t>
            </a:r>
            <a:endParaRPr lang="en-US" b="1">
              <a:latin typeface="Arial" charset="0"/>
            </a:endParaRPr>
          </a:p>
          <a:p>
            <a:pPr algn="ctr"/>
            <a:endParaRPr lang="en-US" b="1">
              <a:latin typeface="Arial" charset="0"/>
            </a:endParaRPr>
          </a:p>
          <a:p>
            <a:pPr algn="ctr"/>
            <a:r>
              <a:rPr lang="en-US" sz="2000" b="1">
                <a:latin typeface="Arial" charset="0"/>
              </a:rPr>
              <a:t>9540 </a:t>
            </a:r>
          </a:p>
          <a:p>
            <a:pPr algn="ctr"/>
            <a:endParaRPr lang="en-US" sz="2000" b="1">
              <a:latin typeface="Arial" charset="0"/>
            </a:endParaRPr>
          </a:p>
          <a:p>
            <a:pPr algn="ctr"/>
            <a:r>
              <a:rPr lang="en-US" sz="2000" b="1">
                <a:latin typeface="Arial" charset="0"/>
              </a:rPr>
              <a:t> 10,600</a:t>
            </a:r>
          </a:p>
          <a:p>
            <a:pPr algn="ctr"/>
            <a:endParaRPr lang="en-US" sz="2000" b="1">
              <a:latin typeface="Arial" charset="0"/>
            </a:endParaRPr>
          </a:p>
          <a:p>
            <a:pPr algn="ctr"/>
            <a:r>
              <a:rPr lang="en-US" sz="2000" b="1">
                <a:latin typeface="Arial" charset="0"/>
              </a:rPr>
              <a:t> 11,600</a:t>
            </a:r>
          </a:p>
          <a:p>
            <a:pPr algn="ctr"/>
            <a:endParaRPr lang="en-US" sz="2000" b="1">
              <a:latin typeface="Arial" charset="0"/>
            </a:endParaRPr>
          </a:p>
          <a:p>
            <a:pPr algn="ctr"/>
            <a:r>
              <a:rPr lang="en-US" sz="2000">
                <a:latin typeface="Arial" charset="0"/>
              </a:rPr>
              <a:t>4350</a:t>
            </a:r>
          </a:p>
          <a:p>
            <a:pPr algn="ctr"/>
            <a:endParaRPr lang="en-US" sz="2000">
              <a:latin typeface="Arial" charset="0"/>
            </a:endParaRPr>
          </a:p>
          <a:p>
            <a:pPr algn="ctr"/>
            <a:r>
              <a:rPr lang="en-US" sz="2000">
                <a:latin typeface="Arial" charset="0"/>
              </a:rPr>
              <a:t>4950</a:t>
            </a:r>
          </a:p>
          <a:p>
            <a:pPr algn="ctr"/>
            <a:endParaRPr lang="en-US" sz="2000">
              <a:latin typeface="Arial" charset="0"/>
            </a:endParaRPr>
          </a:p>
          <a:p>
            <a:pPr algn="ctr"/>
            <a:r>
              <a:rPr lang="en-US" sz="2000">
                <a:latin typeface="Arial" charset="0"/>
              </a:rPr>
              <a:t>4565</a:t>
            </a:r>
          </a:p>
          <a:p>
            <a:pPr algn="ctr"/>
            <a:endParaRPr lang="en-US" sz="2000">
              <a:latin typeface="Arial" charset="0"/>
            </a:endParaRPr>
          </a:p>
          <a:p>
            <a:pPr algn="ctr"/>
            <a:r>
              <a:rPr lang="en-US" sz="2000">
                <a:latin typeface="Arial" charset="0"/>
              </a:rPr>
              <a:t>5160</a:t>
            </a:r>
          </a:p>
          <a:p>
            <a:pPr algn="ctr"/>
            <a:endParaRPr lang="en-US" sz="2000">
              <a:latin typeface="Arial" charset="0"/>
            </a:endParaRPr>
          </a:p>
          <a:p>
            <a:pPr algn="ctr"/>
            <a:r>
              <a:rPr lang="en-US" sz="2000">
                <a:latin typeface="Arial" charset="0"/>
              </a:rPr>
              <a:t>5770</a:t>
            </a:r>
          </a:p>
        </p:txBody>
      </p:sp>
      <p:sp>
        <p:nvSpPr>
          <p:cNvPr id="315403" name="Text Box 11"/>
          <p:cNvSpPr txBox="1">
            <a:spLocks noChangeArrowheads="1"/>
          </p:cNvSpPr>
          <p:nvPr/>
        </p:nvSpPr>
        <p:spPr bwMode="auto">
          <a:xfrm>
            <a:off x="6569075" y="1158875"/>
            <a:ext cx="1030288" cy="5394325"/>
          </a:xfrm>
          <a:prstGeom prst="rect">
            <a:avLst/>
          </a:prstGeom>
          <a:noFill/>
          <a:ln w="9525">
            <a:noFill/>
            <a:miter lim="800000"/>
            <a:headEnd/>
            <a:tailEnd/>
          </a:ln>
          <a:effectLst/>
        </p:spPr>
        <p:txBody>
          <a:bodyPr wrap="none">
            <a:spAutoFit/>
          </a:bodyPr>
          <a:lstStyle/>
          <a:p>
            <a:pPr algn="ctr"/>
            <a:r>
              <a:rPr lang="en-US" b="1">
                <a:latin typeface="Arial" charset="0"/>
              </a:rPr>
              <a:t>5</a:t>
            </a:r>
            <a:r>
              <a:rPr lang="en-US" b="1" baseline="30000">
                <a:latin typeface="Arial" charset="0"/>
              </a:rPr>
              <a:t>th</a:t>
            </a:r>
            <a:endParaRPr lang="en-US" b="1">
              <a:latin typeface="Arial" charset="0"/>
            </a:endParaRPr>
          </a:p>
          <a:p>
            <a:pPr algn="ctr"/>
            <a:endParaRPr lang="en-US" b="1">
              <a:latin typeface="Arial" charset="0"/>
            </a:endParaRPr>
          </a:p>
          <a:p>
            <a:pPr algn="ctr"/>
            <a:r>
              <a:rPr lang="en-US" sz="2000" b="1">
                <a:latin typeface="Arial" charset="0"/>
              </a:rPr>
              <a:t>13,400 </a:t>
            </a:r>
          </a:p>
          <a:p>
            <a:pPr algn="ctr"/>
            <a:endParaRPr lang="en-US" sz="2000" b="1">
              <a:latin typeface="Arial" charset="0"/>
            </a:endParaRPr>
          </a:p>
          <a:p>
            <a:pPr algn="ctr"/>
            <a:r>
              <a:rPr lang="en-US" sz="2000" b="1">
                <a:latin typeface="Arial" charset="0"/>
              </a:rPr>
              <a:t> 13,600</a:t>
            </a:r>
          </a:p>
          <a:p>
            <a:pPr algn="ctr"/>
            <a:endParaRPr lang="en-US" sz="2000" b="1">
              <a:latin typeface="Arial" charset="0"/>
            </a:endParaRPr>
          </a:p>
          <a:p>
            <a:pPr algn="ctr"/>
            <a:r>
              <a:rPr lang="en-US" sz="2000" b="1">
                <a:latin typeface="Arial" charset="0"/>
              </a:rPr>
              <a:t> 15,000</a:t>
            </a:r>
          </a:p>
          <a:p>
            <a:pPr algn="ctr"/>
            <a:endParaRPr lang="en-US" sz="2000" b="1">
              <a:latin typeface="Arial" charset="0"/>
            </a:endParaRPr>
          </a:p>
          <a:p>
            <a:pPr algn="ctr"/>
            <a:r>
              <a:rPr lang="en-US" sz="2000" b="1">
                <a:latin typeface="Arial" charset="0"/>
              </a:rPr>
              <a:t> 16,100</a:t>
            </a:r>
          </a:p>
          <a:p>
            <a:pPr algn="ctr"/>
            <a:endParaRPr lang="en-US" sz="2000" b="1">
              <a:latin typeface="Arial" charset="0"/>
            </a:endParaRPr>
          </a:p>
          <a:p>
            <a:pPr algn="ctr"/>
            <a:r>
              <a:rPr lang="en-US" sz="2000">
                <a:latin typeface="Arial" charset="0"/>
              </a:rPr>
              <a:t>6270</a:t>
            </a:r>
          </a:p>
          <a:p>
            <a:pPr algn="ctr"/>
            <a:endParaRPr lang="en-US" sz="2000">
              <a:latin typeface="Arial" charset="0"/>
            </a:endParaRPr>
          </a:p>
          <a:p>
            <a:pPr algn="ctr"/>
            <a:r>
              <a:rPr lang="en-US" sz="2000">
                <a:latin typeface="Arial" charset="0"/>
              </a:rPr>
              <a:t>6950</a:t>
            </a:r>
          </a:p>
          <a:p>
            <a:pPr algn="ctr"/>
            <a:endParaRPr lang="en-US" sz="2000">
              <a:latin typeface="Arial" charset="0"/>
            </a:endParaRPr>
          </a:p>
          <a:p>
            <a:pPr algn="ctr"/>
            <a:r>
              <a:rPr lang="en-US" sz="2000">
                <a:latin typeface="Arial" charset="0"/>
              </a:rPr>
              <a:t>6560</a:t>
            </a:r>
          </a:p>
          <a:p>
            <a:pPr algn="ctr"/>
            <a:endParaRPr lang="en-US" sz="2000">
              <a:latin typeface="Arial" charset="0"/>
            </a:endParaRPr>
          </a:p>
          <a:p>
            <a:pPr algn="ctr"/>
            <a:r>
              <a:rPr lang="en-US" sz="2000">
                <a:latin typeface="Arial" charset="0"/>
              </a:rPr>
              <a:t>7320</a:t>
            </a:r>
          </a:p>
        </p:txBody>
      </p:sp>
      <p:sp>
        <p:nvSpPr>
          <p:cNvPr id="315404" name="Text Box 12"/>
          <p:cNvSpPr txBox="1">
            <a:spLocks noChangeArrowheads="1"/>
          </p:cNvSpPr>
          <p:nvPr/>
        </p:nvSpPr>
        <p:spPr bwMode="auto">
          <a:xfrm>
            <a:off x="7788275" y="1158875"/>
            <a:ext cx="1030288" cy="5394325"/>
          </a:xfrm>
          <a:prstGeom prst="rect">
            <a:avLst/>
          </a:prstGeom>
          <a:noFill/>
          <a:ln w="9525">
            <a:noFill/>
            <a:miter lim="800000"/>
            <a:headEnd/>
            <a:tailEnd/>
          </a:ln>
          <a:effectLst/>
        </p:spPr>
        <p:txBody>
          <a:bodyPr wrap="none">
            <a:spAutoFit/>
          </a:bodyPr>
          <a:lstStyle/>
          <a:p>
            <a:pPr algn="ctr"/>
            <a:r>
              <a:rPr lang="en-US" b="1">
                <a:latin typeface="Arial" charset="0"/>
              </a:rPr>
              <a:t>6</a:t>
            </a:r>
            <a:r>
              <a:rPr lang="en-US" b="1" baseline="30000">
                <a:latin typeface="Arial" charset="0"/>
              </a:rPr>
              <a:t>th</a:t>
            </a:r>
            <a:endParaRPr lang="en-US" b="1">
              <a:latin typeface="Arial" charset="0"/>
            </a:endParaRPr>
          </a:p>
          <a:p>
            <a:pPr algn="ctr"/>
            <a:endParaRPr lang="en-US" b="1">
              <a:latin typeface="Arial" charset="0"/>
            </a:endParaRPr>
          </a:p>
          <a:p>
            <a:pPr algn="ctr"/>
            <a:r>
              <a:rPr lang="en-US" sz="2000" b="1">
                <a:latin typeface="Arial" charset="0"/>
              </a:rPr>
              <a:t> 16,600</a:t>
            </a:r>
          </a:p>
          <a:p>
            <a:pPr algn="ctr"/>
            <a:endParaRPr lang="en-US" sz="2000" b="1">
              <a:latin typeface="Arial" charset="0"/>
            </a:endParaRPr>
          </a:p>
          <a:p>
            <a:pPr algn="ctr"/>
            <a:r>
              <a:rPr lang="en-US" sz="2000" b="1">
                <a:latin typeface="Arial" charset="0"/>
              </a:rPr>
              <a:t> 18,000</a:t>
            </a:r>
          </a:p>
          <a:p>
            <a:pPr algn="ctr"/>
            <a:endParaRPr lang="en-US" sz="2000" b="1">
              <a:latin typeface="Arial" charset="0"/>
            </a:endParaRPr>
          </a:p>
          <a:p>
            <a:pPr algn="ctr"/>
            <a:r>
              <a:rPr lang="en-US" sz="2000" b="1">
                <a:latin typeface="Arial" charset="0"/>
              </a:rPr>
              <a:t> 18,310</a:t>
            </a:r>
          </a:p>
          <a:p>
            <a:pPr algn="ctr"/>
            <a:endParaRPr lang="en-US" sz="2000" b="1">
              <a:latin typeface="Arial" charset="0"/>
            </a:endParaRPr>
          </a:p>
          <a:p>
            <a:pPr algn="ctr"/>
            <a:r>
              <a:rPr lang="en-US" sz="2000" b="1">
                <a:latin typeface="Arial" charset="0"/>
              </a:rPr>
              <a:t>19,800 </a:t>
            </a:r>
          </a:p>
          <a:p>
            <a:pPr algn="ctr"/>
            <a:endParaRPr lang="en-US" sz="2000" b="1">
              <a:latin typeface="Arial" charset="0"/>
            </a:endParaRPr>
          </a:p>
          <a:p>
            <a:pPr algn="ctr"/>
            <a:r>
              <a:rPr lang="en-US" sz="2000" b="1">
                <a:latin typeface="Arial" charset="0"/>
              </a:rPr>
              <a:t> 21,200</a:t>
            </a:r>
          </a:p>
          <a:p>
            <a:pPr algn="ctr"/>
            <a:endParaRPr lang="en-US" sz="2000" b="1">
              <a:latin typeface="Arial" charset="0"/>
            </a:endParaRPr>
          </a:p>
          <a:p>
            <a:pPr algn="ctr"/>
            <a:r>
              <a:rPr lang="en-US" sz="2000">
                <a:latin typeface="Arial" charset="0"/>
              </a:rPr>
              <a:t>8490</a:t>
            </a:r>
          </a:p>
          <a:p>
            <a:pPr algn="ctr"/>
            <a:endParaRPr lang="en-US" sz="2000">
              <a:latin typeface="Arial" charset="0"/>
            </a:endParaRPr>
          </a:p>
          <a:p>
            <a:pPr algn="ctr"/>
            <a:r>
              <a:rPr lang="en-US" sz="2000">
                <a:latin typeface="Arial" charset="0"/>
              </a:rPr>
              <a:t>9360</a:t>
            </a:r>
          </a:p>
          <a:p>
            <a:pPr algn="ctr"/>
            <a:endParaRPr lang="en-US" sz="2000">
              <a:latin typeface="Arial" charset="0"/>
            </a:endParaRPr>
          </a:p>
          <a:p>
            <a:pPr algn="ctr"/>
            <a:r>
              <a:rPr lang="en-US" sz="2000">
                <a:latin typeface="Arial" charset="0"/>
              </a:rPr>
              <a:t>8780</a:t>
            </a:r>
          </a:p>
        </p:txBody>
      </p:sp>
      <p:sp>
        <p:nvSpPr>
          <p:cNvPr id="315405" name="Rectangle 13"/>
          <p:cNvSpPr>
            <a:spLocks noChangeArrowheads="1"/>
          </p:cNvSpPr>
          <p:nvPr/>
        </p:nvSpPr>
        <p:spPr bwMode="auto">
          <a:xfrm>
            <a:off x="381000" y="1752600"/>
            <a:ext cx="8534400" cy="4800600"/>
          </a:xfrm>
          <a:prstGeom prst="rect">
            <a:avLst/>
          </a:prstGeom>
          <a:noFill/>
          <a:ln w="9525">
            <a:solidFill>
              <a:schemeClr val="tx1"/>
            </a:solidFill>
            <a:miter lim="800000"/>
            <a:headEnd/>
            <a:tailEnd/>
          </a:ln>
          <a:effectLst/>
        </p:spPr>
        <p:txBody>
          <a:bodyPr wrap="none" anchor="ctr"/>
          <a:lstStyle/>
          <a:p>
            <a:endParaRPr lang="en-IE"/>
          </a:p>
        </p:txBody>
      </p:sp>
      <p:grpSp>
        <p:nvGrpSpPr>
          <p:cNvPr id="315406" name="Group 14"/>
          <p:cNvGrpSpPr>
            <a:grpSpLocks/>
          </p:cNvGrpSpPr>
          <p:nvPr/>
        </p:nvGrpSpPr>
        <p:grpSpPr bwMode="auto">
          <a:xfrm>
            <a:off x="5410200" y="6553200"/>
            <a:ext cx="3352800" cy="274638"/>
            <a:chOff x="3408" y="4128"/>
            <a:chExt cx="2112" cy="173"/>
          </a:xfrm>
        </p:grpSpPr>
        <p:sp>
          <p:nvSpPr>
            <p:cNvPr id="315407" name="Rectangle 15"/>
            <p:cNvSpPr>
              <a:spLocks noChangeAspect="1" noChangeArrowheads="1"/>
            </p:cNvSpPr>
            <p:nvPr/>
          </p:nvSpPr>
          <p:spPr bwMode="auto">
            <a:xfrm>
              <a:off x="3408" y="4176"/>
              <a:ext cx="75" cy="75"/>
            </a:xfrm>
            <a:prstGeom prst="rect">
              <a:avLst/>
            </a:prstGeom>
            <a:solidFill>
              <a:schemeClr val="accent1"/>
            </a:solidFill>
            <a:ln w="9525">
              <a:solidFill>
                <a:schemeClr val="tx1"/>
              </a:solidFill>
              <a:miter lim="800000"/>
              <a:headEnd/>
              <a:tailEnd/>
            </a:ln>
            <a:effectLst/>
          </p:spPr>
          <p:txBody>
            <a:bodyPr wrap="none" anchor="ctr"/>
            <a:lstStyle/>
            <a:p>
              <a:endParaRPr lang="en-IE"/>
            </a:p>
          </p:txBody>
        </p:sp>
        <p:sp>
          <p:nvSpPr>
            <p:cNvPr id="315408" name="Text Box 16"/>
            <p:cNvSpPr txBox="1">
              <a:spLocks noChangeArrowheads="1"/>
            </p:cNvSpPr>
            <p:nvPr/>
          </p:nvSpPr>
          <p:spPr bwMode="auto">
            <a:xfrm>
              <a:off x="3468" y="4128"/>
              <a:ext cx="2052" cy="173"/>
            </a:xfrm>
            <a:prstGeom prst="rect">
              <a:avLst/>
            </a:prstGeom>
            <a:noFill/>
            <a:ln w="9525">
              <a:noFill/>
              <a:miter lim="800000"/>
              <a:headEnd/>
              <a:tailEnd/>
            </a:ln>
            <a:effectLst/>
          </p:spPr>
          <p:txBody>
            <a:bodyPr wrap="none">
              <a:spAutoFit/>
            </a:bodyPr>
            <a:lstStyle/>
            <a:p>
              <a:r>
                <a:rPr lang="en-US" sz="1200">
                  <a:latin typeface="Arial" charset="0"/>
                </a:rPr>
                <a:t>Shaded area on table denotes core electrons.</a:t>
              </a:r>
            </a:p>
          </p:txBody>
        </p:sp>
      </p:grpSp>
      <p:sp>
        <p:nvSpPr>
          <p:cNvPr id="315410" name="AutoShape 18">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t>Essential Elements</a:t>
            </a:r>
          </a:p>
        </p:txBody>
      </p:sp>
      <p:sp>
        <p:nvSpPr>
          <p:cNvPr id="329731" name="Rectangle 3"/>
          <p:cNvSpPr>
            <a:spLocks noChangeArrowheads="1"/>
          </p:cNvSpPr>
          <p:nvPr/>
        </p:nvSpPr>
        <p:spPr bwMode="auto">
          <a:xfrm>
            <a:off x="1295400" y="25146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Li</a:t>
            </a:r>
            <a:endParaRPr lang="en-US" sz="1000" b="1">
              <a:latin typeface="Arial" charset="0"/>
            </a:endParaRPr>
          </a:p>
          <a:p>
            <a:pPr algn="ctr"/>
            <a:endParaRPr lang="en-US" sz="1000" b="1">
              <a:latin typeface="Arial" charset="0"/>
            </a:endParaRPr>
          </a:p>
          <a:p>
            <a:pPr algn="ctr"/>
            <a:r>
              <a:rPr lang="en-US" sz="1000" b="1" baseline="30000">
                <a:latin typeface="Arial" charset="0"/>
              </a:rPr>
              <a:t>3</a:t>
            </a:r>
          </a:p>
        </p:txBody>
      </p:sp>
      <p:sp>
        <p:nvSpPr>
          <p:cNvPr id="329732" name="Rectangle 4"/>
          <p:cNvSpPr>
            <a:spLocks noChangeArrowheads="1"/>
          </p:cNvSpPr>
          <p:nvPr/>
        </p:nvSpPr>
        <p:spPr bwMode="auto">
          <a:xfrm>
            <a:off x="7772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He</a:t>
            </a:r>
            <a:endParaRPr lang="en-US" sz="1000" b="1">
              <a:latin typeface="Arial" charset="0"/>
            </a:endParaRPr>
          </a:p>
          <a:p>
            <a:pPr algn="ctr"/>
            <a:endParaRPr lang="en-US" sz="1000" b="1">
              <a:latin typeface="Arial" charset="0"/>
            </a:endParaRPr>
          </a:p>
          <a:p>
            <a:pPr algn="ctr"/>
            <a:r>
              <a:rPr lang="en-US" sz="1000" b="1" baseline="30000">
                <a:latin typeface="Arial" charset="0"/>
              </a:rPr>
              <a:t>2</a:t>
            </a:r>
          </a:p>
        </p:txBody>
      </p:sp>
      <p:sp>
        <p:nvSpPr>
          <p:cNvPr id="329733" name="Rectangle 5"/>
          <p:cNvSpPr>
            <a:spLocks noChangeArrowheads="1"/>
          </p:cNvSpPr>
          <p:nvPr/>
        </p:nvSpPr>
        <p:spPr bwMode="auto">
          <a:xfrm>
            <a:off x="6248400" y="2514600"/>
            <a:ext cx="381000" cy="533400"/>
          </a:xfrm>
          <a:prstGeom prst="rect">
            <a:avLst/>
          </a:prstGeom>
          <a:solidFill>
            <a:srgbClr val="008000">
              <a:alpha val="50000"/>
            </a:srgbClr>
          </a:solidFill>
          <a:ln w="9525">
            <a:solidFill>
              <a:schemeClr val="tx1"/>
            </a:solidFill>
            <a:miter lim="800000"/>
            <a:headEnd/>
            <a:tailEnd/>
          </a:ln>
          <a:effectLst/>
        </p:spPr>
        <p:txBody>
          <a:bodyPr wrap="none" anchor="ctr"/>
          <a:lstStyle/>
          <a:p>
            <a:pPr algn="ctr"/>
            <a:r>
              <a:rPr lang="en-US" sz="1400" b="1">
                <a:latin typeface="Arial" charset="0"/>
              </a:rPr>
              <a:t>C</a:t>
            </a:r>
            <a:endParaRPr lang="en-US" sz="1000" b="1">
              <a:latin typeface="Arial" charset="0"/>
            </a:endParaRPr>
          </a:p>
          <a:p>
            <a:pPr algn="ctr"/>
            <a:endParaRPr lang="en-US" sz="1000" b="1">
              <a:latin typeface="Arial" charset="0"/>
            </a:endParaRPr>
          </a:p>
          <a:p>
            <a:pPr algn="ctr"/>
            <a:r>
              <a:rPr lang="en-US" sz="1000" b="1" baseline="30000">
                <a:latin typeface="Arial" charset="0"/>
              </a:rPr>
              <a:t>6</a:t>
            </a:r>
          </a:p>
        </p:txBody>
      </p:sp>
      <p:sp>
        <p:nvSpPr>
          <p:cNvPr id="329734" name="Rectangle 6"/>
          <p:cNvSpPr>
            <a:spLocks noChangeArrowheads="1"/>
          </p:cNvSpPr>
          <p:nvPr/>
        </p:nvSpPr>
        <p:spPr bwMode="auto">
          <a:xfrm>
            <a:off x="6629400" y="2514600"/>
            <a:ext cx="381000" cy="533400"/>
          </a:xfrm>
          <a:prstGeom prst="rect">
            <a:avLst/>
          </a:prstGeom>
          <a:solidFill>
            <a:srgbClr val="008000">
              <a:alpha val="50000"/>
            </a:srgbClr>
          </a:solidFill>
          <a:ln w="9525">
            <a:solidFill>
              <a:schemeClr val="tx1"/>
            </a:solidFill>
            <a:miter lim="800000"/>
            <a:headEnd/>
            <a:tailEnd/>
          </a:ln>
          <a:effectLst/>
        </p:spPr>
        <p:txBody>
          <a:bodyPr wrap="none" anchor="ctr"/>
          <a:lstStyle/>
          <a:p>
            <a:pPr algn="ctr"/>
            <a:r>
              <a:rPr lang="en-US" sz="1400" b="1">
                <a:latin typeface="Arial" charset="0"/>
              </a:rPr>
              <a:t>N</a:t>
            </a:r>
            <a:endParaRPr lang="en-US" sz="1000" b="1">
              <a:latin typeface="Arial" charset="0"/>
            </a:endParaRPr>
          </a:p>
          <a:p>
            <a:pPr algn="ctr"/>
            <a:endParaRPr lang="en-US" sz="1000" b="1">
              <a:latin typeface="Arial" charset="0"/>
            </a:endParaRPr>
          </a:p>
          <a:p>
            <a:pPr algn="ctr"/>
            <a:r>
              <a:rPr lang="en-US" sz="1000" b="1" baseline="30000">
                <a:latin typeface="Arial" charset="0"/>
              </a:rPr>
              <a:t>7</a:t>
            </a:r>
          </a:p>
        </p:txBody>
      </p:sp>
      <p:sp>
        <p:nvSpPr>
          <p:cNvPr id="329735" name="Rectangle 7"/>
          <p:cNvSpPr>
            <a:spLocks noChangeArrowheads="1"/>
          </p:cNvSpPr>
          <p:nvPr/>
        </p:nvSpPr>
        <p:spPr bwMode="auto">
          <a:xfrm>
            <a:off x="7010400" y="2514600"/>
            <a:ext cx="381000" cy="533400"/>
          </a:xfrm>
          <a:prstGeom prst="rect">
            <a:avLst/>
          </a:prstGeom>
          <a:solidFill>
            <a:srgbClr val="008000">
              <a:alpha val="50000"/>
            </a:srgbClr>
          </a:solidFill>
          <a:ln w="9525">
            <a:solidFill>
              <a:schemeClr val="tx1"/>
            </a:solidFill>
            <a:miter lim="800000"/>
            <a:headEnd/>
            <a:tailEnd/>
          </a:ln>
          <a:effectLst/>
        </p:spPr>
        <p:txBody>
          <a:bodyPr wrap="none" anchor="ctr"/>
          <a:lstStyle/>
          <a:p>
            <a:pPr algn="ctr"/>
            <a:r>
              <a:rPr lang="en-US" sz="1400" b="1">
                <a:latin typeface="Arial" charset="0"/>
              </a:rPr>
              <a:t>O</a:t>
            </a:r>
            <a:endParaRPr lang="en-US" sz="1000" b="1">
              <a:latin typeface="Arial" charset="0"/>
            </a:endParaRPr>
          </a:p>
          <a:p>
            <a:pPr algn="ctr"/>
            <a:endParaRPr lang="en-US" sz="1000" b="1">
              <a:latin typeface="Arial" charset="0"/>
            </a:endParaRPr>
          </a:p>
          <a:p>
            <a:pPr algn="ctr"/>
            <a:r>
              <a:rPr lang="en-US" sz="1000" b="1" baseline="30000">
                <a:latin typeface="Arial" charset="0"/>
              </a:rPr>
              <a:t>8</a:t>
            </a:r>
          </a:p>
        </p:txBody>
      </p:sp>
      <p:sp>
        <p:nvSpPr>
          <p:cNvPr id="329736" name="Rectangle 8"/>
          <p:cNvSpPr>
            <a:spLocks noChangeArrowheads="1"/>
          </p:cNvSpPr>
          <p:nvPr/>
        </p:nvSpPr>
        <p:spPr bwMode="auto">
          <a:xfrm>
            <a:off x="7391400" y="25146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F</a:t>
            </a:r>
            <a:endParaRPr lang="en-US" sz="1000" b="1">
              <a:latin typeface="Arial" charset="0"/>
            </a:endParaRPr>
          </a:p>
          <a:p>
            <a:pPr algn="ctr"/>
            <a:endParaRPr lang="en-US" sz="1000" b="1">
              <a:latin typeface="Arial" charset="0"/>
            </a:endParaRPr>
          </a:p>
          <a:p>
            <a:pPr algn="ctr"/>
            <a:r>
              <a:rPr lang="en-US" sz="1000" b="1" baseline="30000">
                <a:latin typeface="Arial" charset="0"/>
              </a:rPr>
              <a:t>9</a:t>
            </a:r>
          </a:p>
        </p:txBody>
      </p:sp>
      <p:sp>
        <p:nvSpPr>
          <p:cNvPr id="329737" name="Rectangle 9"/>
          <p:cNvSpPr>
            <a:spLocks noChangeArrowheads="1"/>
          </p:cNvSpPr>
          <p:nvPr/>
        </p:nvSpPr>
        <p:spPr bwMode="auto">
          <a:xfrm>
            <a:off x="7772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Ne</a:t>
            </a:r>
            <a:endParaRPr lang="en-US" sz="1000" b="1">
              <a:latin typeface="Arial" charset="0"/>
            </a:endParaRPr>
          </a:p>
          <a:p>
            <a:pPr algn="ctr"/>
            <a:endParaRPr lang="en-US" sz="1000" b="1">
              <a:latin typeface="Arial" charset="0"/>
            </a:endParaRPr>
          </a:p>
          <a:p>
            <a:pPr algn="ctr"/>
            <a:r>
              <a:rPr lang="en-US" sz="1000" b="1" baseline="30000">
                <a:latin typeface="Arial" charset="0"/>
              </a:rPr>
              <a:t>10</a:t>
            </a:r>
          </a:p>
        </p:txBody>
      </p:sp>
      <p:sp>
        <p:nvSpPr>
          <p:cNvPr id="329738" name="Rectangle 10"/>
          <p:cNvSpPr>
            <a:spLocks noChangeArrowheads="1"/>
          </p:cNvSpPr>
          <p:nvPr/>
        </p:nvSpPr>
        <p:spPr bwMode="auto">
          <a:xfrm>
            <a:off x="1295400" y="3048000"/>
            <a:ext cx="381000" cy="533400"/>
          </a:xfrm>
          <a:prstGeom prst="rect">
            <a:avLst/>
          </a:prstGeom>
          <a:solidFill>
            <a:srgbClr val="EA8894">
              <a:alpha val="50000"/>
            </a:srgbClr>
          </a:solidFill>
          <a:ln w="9525">
            <a:solidFill>
              <a:schemeClr val="tx1"/>
            </a:solidFill>
            <a:miter lim="800000"/>
            <a:headEnd/>
            <a:tailEnd/>
          </a:ln>
          <a:effectLst/>
        </p:spPr>
        <p:txBody>
          <a:bodyPr wrap="none" anchor="ctr"/>
          <a:lstStyle/>
          <a:p>
            <a:pPr algn="ctr"/>
            <a:r>
              <a:rPr lang="en-US" sz="1400" b="1">
                <a:latin typeface="Arial" charset="0"/>
              </a:rPr>
              <a:t>Na</a:t>
            </a:r>
            <a:endParaRPr lang="en-US" sz="1000" b="1">
              <a:latin typeface="Arial" charset="0"/>
            </a:endParaRPr>
          </a:p>
          <a:p>
            <a:pPr algn="ctr"/>
            <a:endParaRPr lang="en-US" sz="1000" b="1">
              <a:latin typeface="Arial" charset="0"/>
            </a:endParaRPr>
          </a:p>
          <a:p>
            <a:pPr algn="ctr"/>
            <a:r>
              <a:rPr lang="en-US" sz="1000" b="1" baseline="30000">
                <a:latin typeface="Arial" charset="0"/>
              </a:rPr>
              <a:t>11</a:t>
            </a:r>
          </a:p>
        </p:txBody>
      </p:sp>
      <p:sp>
        <p:nvSpPr>
          <p:cNvPr id="329739" name="Rectangle 11"/>
          <p:cNvSpPr>
            <a:spLocks noChangeArrowheads="1"/>
          </p:cNvSpPr>
          <p:nvPr/>
        </p:nvSpPr>
        <p:spPr bwMode="auto">
          <a:xfrm>
            <a:off x="5867400" y="25146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B</a:t>
            </a:r>
            <a:endParaRPr lang="en-US" sz="1000" b="1">
              <a:latin typeface="Arial" charset="0"/>
            </a:endParaRPr>
          </a:p>
          <a:p>
            <a:pPr algn="ctr"/>
            <a:endParaRPr lang="en-US" sz="1000" b="1">
              <a:latin typeface="Arial" charset="0"/>
            </a:endParaRPr>
          </a:p>
          <a:p>
            <a:pPr algn="ctr"/>
            <a:r>
              <a:rPr lang="en-US" sz="1000" b="1" baseline="30000">
                <a:latin typeface="Arial" charset="0"/>
              </a:rPr>
              <a:t>5</a:t>
            </a:r>
          </a:p>
        </p:txBody>
      </p:sp>
      <p:sp>
        <p:nvSpPr>
          <p:cNvPr id="329740" name="Rectangle 12"/>
          <p:cNvSpPr>
            <a:spLocks noChangeArrowheads="1"/>
          </p:cNvSpPr>
          <p:nvPr/>
        </p:nvSpPr>
        <p:spPr bwMode="auto">
          <a:xfrm>
            <a:off x="1676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Be</a:t>
            </a:r>
            <a:endParaRPr lang="en-US" sz="1000" b="1">
              <a:latin typeface="Arial" charset="0"/>
            </a:endParaRPr>
          </a:p>
          <a:p>
            <a:pPr algn="ctr"/>
            <a:endParaRPr lang="en-US" sz="1000" b="1">
              <a:latin typeface="Arial" charset="0"/>
            </a:endParaRPr>
          </a:p>
          <a:p>
            <a:pPr algn="ctr"/>
            <a:r>
              <a:rPr lang="en-US" sz="1000" b="1" baseline="30000">
                <a:latin typeface="Arial" charset="0"/>
              </a:rPr>
              <a:t>4</a:t>
            </a:r>
          </a:p>
        </p:txBody>
      </p:sp>
      <p:sp>
        <p:nvSpPr>
          <p:cNvPr id="329741" name="Rectangle 13"/>
          <p:cNvSpPr>
            <a:spLocks noChangeArrowheads="1"/>
          </p:cNvSpPr>
          <p:nvPr/>
        </p:nvSpPr>
        <p:spPr bwMode="auto">
          <a:xfrm>
            <a:off x="1295400" y="1981200"/>
            <a:ext cx="381000" cy="533400"/>
          </a:xfrm>
          <a:prstGeom prst="rect">
            <a:avLst/>
          </a:prstGeom>
          <a:solidFill>
            <a:srgbClr val="008000">
              <a:alpha val="50000"/>
            </a:srgbClr>
          </a:solid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b="1">
              <a:latin typeface="Arial" charset="0"/>
            </a:endParaRPr>
          </a:p>
          <a:p>
            <a:pPr algn="ctr"/>
            <a:r>
              <a:rPr lang="en-US" sz="1000" b="1" baseline="30000">
                <a:latin typeface="Arial" charset="0"/>
              </a:rPr>
              <a:t>1</a:t>
            </a:r>
            <a:r>
              <a:rPr lang="en-US" sz="1000" b="1">
                <a:latin typeface="Arial" charset="0"/>
              </a:rPr>
              <a:t> </a:t>
            </a:r>
            <a:endParaRPr lang="en-US" sz="1000" b="1" baseline="30000">
              <a:latin typeface="Arial" charset="0"/>
            </a:endParaRPr>
          </a:p>
        </p:txBody>
      </p:sp>
      <p:sp>
        <p:nvSpPr>
          <p:cNvPr id="329742" name="Rectangle 14"/>
          <p:cNvSpPr>
            <a:spLocks noChangeArrowheads="1"/>
          </p:cNvSpPr>
          <p:nvPr/>
        </p:nvSpPr>
        <p:spPr bwMode="auto">
          <a:xfrm>
            <a:off x="5867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Al</a:t>
            </a:r>
            <a:endParaRPr lang="en-US" sz="1000" b="1">
              <a:latin typeface="Arial" charset="0"/>
            </a:endParaRPr>
          </a:p>
          <a:p>
            <a:pPr algn="ctr"/>
            <a:endParaRPr lang="en-US" sz="1000" b="1">
              <a:latin typeface="Arial" charset="0"/>
            </a:endParaRPr>
          </a:p>
          <a:p>
            <a:pPr algn="ctr"/>
            <a:r>
              <a:rPr lang="en-US" sz="1000" b="1" baseline="30000">
                <a:latin typeface="Arial" charset="0"/>
              </a:rPr>
              <a:t>13</a:t>
            </a:r>
          </a:p>
        </p:txBody>
      </p:sp>
      <p:sp>
        <p:nvSpPr>
          <p:cNvPr id="329743" name="Rectangle 15"/>
          <p:cNvSpPr>
            <a:spLocks noChangeArrowheads="1"/>
          </p:cNvSpPr>
          <p:nvPr/>
        </p:nvSpPr>
        <p:spPr bwMode="auto">
          <a:xfrm>
            <a:off x="6248400" y="30480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Si</a:t>
            </a:r>
            <a:endParaRPr lang="en-US" sz="1000" b="1">
              <a:latin typeface="Arial" charset="0"/>
            </a:endParaRPr>
          </a:p>
          <a:p>
            <a:pPr algn="ctr"/>
            <a:endParaRPr lang="en-US" sz="1000" b="1">
              <a:latin typeface="Arial" charset="0"/>
            </a:endParaRPr>
          </a:p>
          <a:p>
            <a:pPr algn="ctr"/>
            <a:r>
              <a:rPr lang="en-US" sz="1000" b="1" baseline="30000">
                <a:latin typeface="Arial" charset="0"/>
              </a:rPr>
              <a:t>14</a:t>
            </a:r>
          </a:p>
        </p:txBody>
      </p:sp>
      <p:sp>
        <p:nvSpPr>
          <p:cNvPr id="329744" name="Rectangle 16"/>
          <p:cNvSpPr>
            <a:spLocks noChangeArrowheads="1"/>
          </p:cNvSpPr>
          <p:nvPr/>
        </p:nvSpPr>
        <p:spPr bwMode="auto">
          <a:xfrm>
            <a:off x="6629400" y="3048000"/>
            <a:ext cx="381000" cy="533400"/>
          </a:xfrm>
          <a:prstGeom prst="rect">
            <a:avLst/>
          </a:prstGeom>
          <a:solidFill>
            <a:srgbClr val="EA8894">
              <a:alpha val="50000"/>
            </a:srgbClr>
          </a:solidFill>
          <a:ln w="9525">
            <a:solidFill>
              <a:schemeClr val="tx1"/>
            </a:solidFill>
            <a:miter lim="800000"/>
            <a:headEnd/>
            <a:tailEnd/>
          </a:ln>
          <a:effectLst/>
        </p:spPr>
        <p:txBody>
          <a:bodyPr wrap="none" anchor="ctr"/>
          <a:lstStyle/>
          <a:p>
            <a:pPr algn="ctr"/>
            <a:r>
              <a:rPr lang="en-US" sz="1400" b="1">
                <a:latin typeface="Arial" charset="0"/>
              </a:rPr>
              <a:t>P</a:t>
            </a:r>
            <a:endParaRPr lang="en-US" sz="1000" b="1">
              <a:latin typeface="Arial" charset="0"/>
            </a:endParaRPr>
          </a:p>
          <a:p>
            <a:pPr algn="ctr"/>
            <a:endParaRPr lang="en-US" sz="1000" b="1">
              <a:latin typeface="Arial" charset="0"/>
            </a:endParaRPr>
          </a:p>
          <a:p>
            <a:pPr algn="ctr"/>
            <a:r>
              <a:rPr lang="en-US" sz="1000" b="1" baseline="30000">
                <a:latin typeface="Arial" charset="0"/>
              </a:rPr>
              <a:t>15</a:t>
            </a:r>
          </a:p>
        </p:txBody>
      </p:sp>
      <p:sp>
        <p:nvSpPr>
          <p:cNvPr id="329745" name="Rectangle 17"/>
          <p:cNvSpPr>
            <a:spLocks noChangeArrowheads="1"/>
          </p:cNvSpPr>
          <p:nvPr/>
        </p:nvSpPr>
        <p:spPr bwMode="auto">
          <a:xfrm>
            <a:off x="7010400" y="3048000"/>
            <a:ext cx="381000" cy="533400"/>
          </a:xfrm>
          <a:prstGeom prst="rect">
            <a:avLst/>
          </a:prstGeom>
          <a:solidFill>
            <a:srgbClr val="EA8894">
              <a:alpha val="50000"/>
            </a:srgbClr>
          </a:solidFill>
          <a:ln w="9525">
            <a:solidFill>
              <a:schemeClr val="tx1"/>
            </a:solidFill>
            <a:miter lim="800000"/>
            <a:headEnd/>
            <a:tailEnd/>
          </a:ln>
          <a:effectLst/>
        </p:spPr>
        <p:txBody>
          <a:bodyPr wrap="none" anchor="ctr"/>
          <a:lstStyle/>
          <a:p>
            <a:pPr algn="ctr"/>
            <a:r>
              <a:rPr lang="en-US" sz="1400" b="1">
                <a:latin typeface="Arial" charset="0"/>
              </a:rPr>
              <a:t>S</a:t>
            </a:r>
            <a:endParaRPr lang="en-US" sz="1000" b="1">
              <a:latin typeface="Arial" charset="0"/>
            </a:endParaRPr>
          </a:p>
          <a:p>
            <a:pPr algn="ctr"/>
            <a:endParaRPr lang="en-US" sz="1000" b="1">
              <a:latin typeface="Arial" charset="0"/>
            </a:endParaRPr>
          </a:p>
          <a:p>
            <a:pPr algn="ctr"/>
            <a:r>
              <a:rPr lang="en-US" sz="1000" b="1" baseline="30000">
                <a:latin typeface="Arial" charset="0"/>
              </a:rPr>
              <a:t>16</a:t>
            </a:r>
          </a:p>
        </p:txBody>
      </p:sp>
      <p:sp>
        <p:nvSpPr>
          <p:cNvPr id="329746" name="Rectangle 18"/>
          <p:cNvSpPr>
            <a:spLocks noChangeArrowheads="1"/>
          </p:cNvSpPr>
          <p:nvPr/>
        </p:nvSpPr>
        <p:spPr bwMode="auto">
          <a:xfrm>
            <a:off x="7391400" y="3048000"/>
            <a:ext cx="381000" cy="533400"/>
          </a:xfrm>
          <a:prstGeom prst="rect">
            <a:avLst/>
          </a:prstGeom>
          <a:solidFill>
            <a:srgbClr val="EA8894">
              <a:alpha val="50000"/>
            </a:srgbClr>
          </a:solidFill>
          <a:ln w="9525">
            <a:solidFill>
              <a:schemeClr val="tx1"/>
            </a:solidFill>
            <a:miter lim="800000"/>
            <a:headEnd/>
            <a:tailEnd/>
          </a:ln>
          <a:effectLst/>
        </p:spPr>
        <p:txBody>
          <a:bodyPr wrap="none" anchor="ctr"/>
          <a:lstStyle/>
          <a:p>
            <a:pPr algn="ctr"/>
            <a:r>
              <a:rPr lang="en-US" sz="1400" b="1">
                <a:latin typeface="Arial" charset="0"/>
              </a:rPr>
              <a:t>Cl</a:t>
            </a:r>
            <a:endParaRPr lang="en-US" sz="1000" b="1">
              <a:latin typeface="Arial" charset="0"/>
            </a:endParaRPr>
          </a:p>
          <a:p>
            <a:pPr algn="ctr"/>
            <a:endParaRPr lang="en-US" sz="1000" b="1">
              <a:latin typeface="Arial" charset="0"/>
            </a:endParaRPr>
          </a:p>
          <a:p>
            <a:pPr algn="ctr"/>
            <a:r>
              <a:rPr lang="en-US" sz="1000" b="1" baseline="30000">
                <a:latin typeface="Arial" charset="0"/>
              </a:rPr>
              <a:t>17</a:t>
            </a:r>
          </a:p>
        </p:txBody>
      </p:sp>
      <p:sp>
        <p:nvSpPr>
          <p:cNvPr id="329747" name="Rectangle 19"/>
          <p:cNvSpPr>
            <a:spLocks noChangeArrowheads="1"/>
          </p:cNvSpPr>
          <p:nvPr/>
        </p:nvSpPr>
        <p:spPr bwMode="auto">
          <a:xfrm>
            <a:off x="7772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Ar</a:t>
            </a:r>
            <a:endParaRPr lang="en-US" sz="1000" b="1">
              <a:latin typeface="Arial" charset="0"/>
            </a:endParaRPr>
          </a:p>
          <a:p>
            <a:pPr algn="ctr"/>
            <a:endParaRPr lang="en-US" sz="1000" b="1">
              <a:latin typeface="Arial" charset="0"/>
            </a:endParaRPr>
          </a:p>
          <a:p>
            <a:pPr algn="ctr"/>
            <a:r>
              <a:rPr lang="en-US" sz="1000" b="1" baseline="30000">
                <a:latin typeface="Arial" charset="0"/>
              </a:rPr>
              <a:t>18</a:t>
            </a:r>
          </a:p>
        </p:txBody>
      </p:sp>
      <p:sp>
        <p:nvSpPr>
          <p:cNvPr id="329748" name="Rectangle 20"/>
          <p:cNvSpPr>
            <a:spLocks noChangeArrowheads="1"/>
          </p:cNvSpPr>
          <p:nvPr/>
        </p:nvSpPr>
        <p:spPr bwMode="auto">
          <a:xfrm>
            <a:off x="1295400" y="3581400"/>
            <a:ext cx="381000" cy="533400"/>
          </a:xfrm>
          <a:prstGeom prst="rect">
            <a:avLst/>
          </a:prstGeom>
          <a:solidFill>
            <a:srgbClr val="EA8894">
              <a:alpha val="50000"/>
            </a:srgbClr>
          </a:solidFill>
          <a:ln w="9525">
            <a:solidFill>
              <a:schemeClr val="tx1"/>
            </a:solidFill>
            <a:miter lim="800000"/>
            <a:headEnd/>
            <a:tailEnd/>
          </a:ln>
          <a:effectLst/>
        </p:spPr>
        <p:txBody>
          <a:bodyPr wrap="none" anchor="ctr"/>
          <a:lstStyle/>
          <a:p>
            <a:pPr algn="ctr"/>
            <a:r>
              <a:rPr lang="en-US" sz="1400" b="1">
                <a:latin typeface="Arial" charset="0"/>
              </a:rPr>
              <a:t>K</a:t>
            </a:r>
            <a:endParaRPr lang="en-US" sz="1000" b="1">
              <a:latin typeface="Arial" charset="0"/>
            </a:endParaRPr>
          </a:p>
          <a:p>
            <a:pPr algn="ctr"/>
            <a:endParaRPr lang="en-US" sz="1000" b="1" baseline="30000">
              <a:latin typeface="Arial" charset="0"/>
            </a:endParaRPr>
          </a:p>
          <a:p>
            <a:pPr algn="ctr"/>
            <a:r>
              <a:rPr lang="en-US" sz="1000" b="1" baseline="-25000">
                <a:latin typeface="Arial" charset="0"/>
              </a:rPr>
              <a:t>19</a:t>
            </a:r>
          </a:p>
        </p:txBody>
      </p:sp>
      <p:sp>
        <p:nvSpPr>
          <p:cNvPr id="329749" name="Rectangle 21"/>
          <p:cNvSpPr>
            <a:spLocks noChangeArrowheads="1"/>
          </p:cNvSpPr>
          <p:nvPr/>
        </p:nvSpPr>
        <p:spPr bwMode="auto">
          <a:xfrm>
            <a:off x="1676400" y="3581400"/>
            <a:ext cx="381000" cy="533400"/>
          </a:xfrm>
          <a:prstGeom prst="rect">
            <a:avLst/>
          </a:prstGeom>
          <a:solidFill>
            <a:srgbClr val="EA8894">
              <a:alpha val="50000"/>
            </a:srgbClr>
          </a:solidFill>
          <a:ln w="9525">
            <a:solidFill>
              <a:schemeClr val="tx1"/>
            </a:solidFill>
            <a:miter lim="800000"/>
            <a:headEnd/>
            <a:tailEnd/>
          </a:ln>
          <a:effectLst/>
        </p:spPr>
        <p:txBody>
          <a:bodyPr wrap="none" anchor="ctr"/>
          <a:lstStyle/>
          <a:p>
            <a:pPr algn="ctr"/>
            <a:r>
              <a:rPr lang="en-US" sz="1400" b="1">
                <a:latin typeface="Arial" charset="0"/>
              </a:rPr>
              <a:t>Ca</a:t>
            </a:r>
            <a:endParaRPr lang="en-US" sz="1000" b="1">
              <a:latin typeface="Arial" charset="0"/>
            </a:endParaRPr>
          </a:p>
          <a:p>
            <a:pPr algn="ctr"/>
            <a:endParaRPr lang="en-US" sz="1000" b="1">
              <a:latin typeface="Arial" charset="0"/>
            </a:endParaRPr>
          </a:p>
          <a:p>
            <a:pPr algn="ctr"/>
            <a:r>
              <a:rPr lang="en-US" sz="1000" b="1" baseline="30000">
                <a:latin typeface="Arial" charset="0"/>
              </a:rPr>
              <a:t>20</a:t>
            </a:r>
          </a:p>
        </p:txBody>
      </p:sp>
      <p:sp>
        <p:nvSpPr>
          <p:cNvPr id="329750" name="Rectangle 22"/>
          <p:cNvSpPr>
            <a:spLocks noChangeArrowheads="1"/>
          </p:cNvSpPr>
          <p:nvPr/>
        </p:nvSpPr>
        <p:spPr bwMode="auto">
          <a:xfrm>
            <a:off x="2057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Sc</a:t>
            </a:r>
            <a:endParaRPr lang="en-US" sz="1000" b="1">
              <a:latin typeface="Arial" charset="0"/>
            </a:endParaRPr>
          </a:p>
          <a:p>
            <a:pPr algn="ctr"/>
            <a:endParaRPr lang="en-US" sz="1000" b="1">
              <a:latin typeface="Arial" charset="0"/>
            </a:endParaRPr>
          </a:p>
          <a:p>
            <a:pPr algn="ctr"/>
            <a:r>
              <a:rPr lang="en-US" sz="1000" b="1" baseline="30000">
                <a:latin typeface="Arial" charset="0"/>
              </a:rPr>
              <a:t>21</a:t>
            </a:r>
          </a:p>
        </p:txBody>
      </p:sp>
      <p:sp>
        <p:nvSpPr>
          <p:cNvPr id="329751" name="Rectangle 23"/>
          <p:cNvSpPr>
            <a:spLocks noChangeArrowheads="1"/>
          </p:cNvSpPr>
          <p:nvPr/>
        </p:nvSpPr>
        <p:spPr bwMode="auto">
          <a:xfrm>
            <a:off x="2438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Ti</a:t>
            </a:r>
            <a:endParaRPr lang="en-US" sz="1000" b="1">
              <a:latin typeface="Arial" charset="0"/>
            </a:endParaRPr>
          </a:p>
          <a:p>
            <a:pPr algn="ctr"/>
            <a:endParaRPr lang="en-US" sz="1000" b="1">
              <a:latin typeface="Arial" charset="0"/>
            </a:endParaRPr>
          </a:p>
          <a:p>
            <a:pPr algn="ctr"/>
            <a:r>
              <a:rPr lang="en-US" sz="1000" b="1" baseline="30000">
                <a:latin typeface="Arial" charset="0"/>
              </a:rPr>
              <a:t>22</a:t>
            </a:r>
          </a:p>
        </p:txBody>
      </p:sp>
      <p:sp>
        <p:nvSpPr>
          <p:cNvPr id="329752" name="Rectangle 24"/>
          <p:cNvSpPr>
            <a:spLocks noChangeArrowheads="1"/>
          </p:cNvSpPr>
          <p:nvPr/>
        </p:nvSpPr>
        <p:spPr bwMode="auto">
          <a:xfrm>
            <a:off x="2819400" y="35814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V</a:t>
            </a:r>
            <a:endParaRPr lang="en-US" sz="1000" b="1">
              <a:latin typeface="Arial" charset="0"/>
            </a:endParaRPr>
          </a:p>
          <a:p>
            <a:pPr algn="ctr"/>
            <a:endParaRPr lang="en-US" sz="1000" b="1">
              <a:latin typeface="Arial" charset="0"/>
            </a:endParaRPr>
          </a:p>
          <a:p>
            <a:pPr algn="ctr"/>
            <a:r>
              <a:rPr lang="en-US" sz="1000" b="1" baseline="30000">
                <a:latin typeface="Arial" charset="0"/>
              </a:rPr>
              <a:t>23</a:t>
            </a:r>
          </a:p>
        </p:txBody>
      </p:sp>
      <p:sp>
        <p:nvSpPr>
          <p:cNvPr id="329753" name="Rectangle 25"/>
          <p:cNvSpPr>
            <a:spLocks noChangeArrowheads="1"/>
          </p:cNvSpPr>
          <p:nvPr/>
        </p:nvSpPr>
        <p:spPr bwMode="auto">
          <a:xfrm>
            <a:off x="3200400" y="35814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Cr</a:t>
            </a:r>
            <a:endParaRPr lang="en-US" sz="1000" b="1">
              <a:latin typeface="Arial" charset="0"/>
            </a:endParaRPr>
          </a:p>
          <a:p>
            <a:pPr algn="ctr"/>
            <a:endParaRPr lang="en-US" sz="1000" b="1">
              <a:latin typeface="Arial" charset="0"/>
            </a:endParaRPr>
          </a:p>
          <a:p>
            <a:pPr algn="ctr"/>
            <a:r>
              <a:rPr lang="en-US" sz="1000" b="1" baseline="30000">
                <a:latin typeface="Arial" charset="0"/>
              </a:rPr>
              <a:t>24</a:t>
            </a:r>
          </a:p>
        </p:txBody>
      </p:sp>
      <p:sp>
        <p:nvSpPr>
          <p:cNvPr id="329754" name="Rectangle 26"/>
          <p:cNvSpPr>
            <a:spLocks noChangeArrowheads="1"/>
          </p:cNvSpPr>
          <p:nvPr/>
        </p:nvSpPr>
        <p:spPr bwMode="auto">
          <a:xfrm>
            <a:off x="3581400" y="35814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Mn</a:t>
            </a:r>
            <a:endParaRPr lang="en-US" sz="1000" b="1">
              <a:latin typeface="Arial" charset="0"/>
            </a:endParaRPr>
          </a:p>
          <a:p>
            <a:pPr algn="ctr"/>
            <a:endParaRPr lang="en-US" sz="1000" b="1">
              <a:latin typeface="Arial" charset="0"/>
            </a:endParaRPr>
          </a:p>
          <a:p>
            <a:pPr algn="ctr"/>
            <a:r>
              <a:rPr lang="en-US" sz="1000" b="1" baseline="30000">
                <a:latin typeface="Arial" charset="0"/>
              </a:rPr>
              <a:t>25</a:t>
            </a:r>
          </a:p>
        </p:txBody>
      </p:sp>
      <p:sp>
        <p:nvSpPr>
          <p:cNvPr id="329755" name="Rectangle 27"/>
          <p:cNvSpPr>
            <a:spLocks noChangeArrowheads="1"/>
          </p:cNvSpPr>
          <p:nvPr/>
        </p:nvSpPr>
        <p:spPr bwMode="auto">
          <a:xfrm>
            <a:off x="3962400" y="35814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Fe</a:t>
            </a:r>
            <a:endParaRPr lang="en-US" sz="1000" b="1">
              <a:latin typeface="Arial" charset="0"/>
            </a:endParaRPr>
          </a:p>
          <a:p>
            <a:pPr algn="ctr"/>
            <a:endParaRPr lang="en-US" sz="1000" b="1">
              <a:latin typeface="Arial" charset="0"/>
            </a:endParaRPr>
          </a:p>
          <a:p>
            <a:pPr algn="ctr"/>
            <a:r>
              <a:rPr lang="en-US" sz="1000" b="1" baseline="30000">
                <a:latin typeface="Arial" charset="0"/>
              </a:rPr>
              <a:t>26</a:t>
            </a:r>
          </a:p>
        </p:txBody>
      </p:sp>
      <p:sp>
        <p:nvSpPr>
          <p:cNvPr id="329756" name="Rectangle 28"/>
          <p:cNvSpPr>
            <a:spLocks noChangeArrowheads="1"/>
          </p:cNvSpPr>
          <p:nvPr/>
        </p:nvSpPr>
        <p:spPr bwMode="auto">
          <a:xfrm>
            <a:off x="4343400" y="35814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Co</a:t>
            </a:r>
            <a:endParaRPr lang="en-US" sz="1000" b="1">
              <a:latin typeface="Arial" charset="0"/>
            </a:endParaRPr>
          </a:p>
          <a:p>
            <a:pPr algn="ctr"/>
            <a:endParaRPr lang="en-US" sz="1000" b="1">
              <a:latin typeface="Arial" charset="0"/>
            </a:endParaRPr>
          </a:p>
          <a:p>
            <a:pPr algn="ctr"/>
            <a:r>
              <a:rPr lang="en-US" sz="1000" b="1" baseline="30000">
                <a:latin typeface="Arial" charset="0"/>
              </a:rPr>
              <a:t>27</a:t>
            </a:r>
          </a:p>
        </p:txBody>
      </p:sp>
      <p:sp>
        <p:nvSpPr>
          <p:cNvPr id="329757" name="Rectangle 29"/>
          <p:cNvSpPr>
            <a:spLocks noChangeArrowheads="1"/>
          </p:cNvSpPr>
          <p:nvPr/>
        </p:nvSpPr>
        <p:spPr bwMode="auto">
          <a:xfrm>
            <a:off x="4724400" y="35814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Ni</a:t>
            </a:r>
            <a:endParaRPr lang="en-US" sz="1000" b="1">
              <a:latin typeface="Arial" charset="0"/>
            </a:endParaRPr>
          </a:p>
          <a:p>
            <a:pPr algn="ctr"/>
            <a:endParaRPr lang="en-US" sz="1000" b="1">
              <a:latin typeface="Arial" charset="0"/>
            </a:endParaRPr>
          </a:p>
          <a:p>
            <a:pPr algn="ctr"/>
            <a:r>
              <a:rPr lang="en-US" sz="1000" b="1" baseline="30000">
                <a:latin typeface="Arial" charset="0"/>
              </a:rPr>
              <a:t>28</a:t>
            </a:r>
          </a:p>
        </p:txBody>
      </p:sp>
      <p:sp>
        <p:nvSpPr>
          <p:cNvPr id="329758" name="Rectangle 30"/>
          <p:cNvSpPr>
            <a:spLocks noChangeArrowheads="1"/>
          </p:cNvSpPr>
          <p:nvPr/>
        </p:nvSpPr>
        <p:spPr bwMode="auto">
          <a:xfrm>
            <a:off x="5105400" y="35814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Cu</a:t>
            </a:r>
            <a:endParaRPr lang="en-US" sz="1000" b="1">
              <a:latin typeface="Arial" charset="0"/>
            </a:endParaRPr>
          </a:p>
          <a:p>
            <a:pPr algn="ctr"/>
            <a:endParaRPr lang="en-US" sz="1000" b="1">
              <a:latin typeface="Arial" charset="0"/>
            </a:endParaRPr>
          </a:p>
          <a:p>
            <a:pPr algn="ctr"/>
            <a:r>
              <a:rPr lang="en-US" sz="1000" b="1" baseline="30000">
                <a:latin typeface="Arial" charset="0"/>
              </a:rPr>
              <a:t>29</a:t>
            </a:r>
          </a:p>
        </p:txBody>
      </p:sp>
      <p:sp>
        <p:nvSpPr>
          <p:cNvPr id="329759" name="Rectangle 31"/>
          <p:cNvSpPr>
            <a:spLocks noChangeArrowheads="1"/>
          </p:cNvSpPr>
          <p:nvPr/>
        </p:nvSpPr>
        <p:spPr bwMode="auto">
          <a:xfrm>
            <a:off x="5486400" y="35814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Zn</a:t>
            </a:r>
            <a:endParaRPr lang="en-US" sz="1000" b="1">
              <a:latin typeface="Arial" charset="0"/>
            </a:endParaRPr>
          </a:p>
          <a:p>
            <a:pPr algn="ctr"/>
            <a:endParaRPr lang="en-US" sz="1000" b="1">
              <a:latin typeface="Arial" charset="0"/>
            </a:endParaRPr>
          </a:p>
          <a:p>
            <a:pPr algn="ctr"/>
            <a:r>
              <a:rPr lang="en-US" sz="1000" b="1" baseline="30000">
                <a:latin typeface="Arial" charset="0"/>
              </a:rPr>
              <a:t>30</a:t>
            </a:r>
          </a:p>
        </p:txBody>
      </p:sp>
      <p:sp>
        <p:nvSpPr>
          <p:cNvPr id="329760" name="Rectangle 32"/>
          <p:cNvSpPr>
            <a:spLocks noChangeArrowheads="1"/>
          </p:cNvSpPr>
          <p:nvPr/>
        </p:nvSpPr>
        <p:spPr bwMode="auto">
          <a:xfrm>
            <a:off x="5867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Ga</a:t>
            </a:r>
            <a:endParaRPr lang="en-US" sz="1000" b="1">
              <a:latin typeface="Arial" charset="0"/>
            </a:endParaRPr>
          </a:p>
          <a:p>
            <a:pPr algn="ctr"/>
            <a:endParaRPr lang="en-US" sz="1000" b="1">
              <a:latin typeface="Arial" charset="0"/>
            </a:endParaRPr>
          </a:p>
          <a:p>
            <a:pPr algn="ctr"/>
            <a:r>
              <a:rPr lang="en-US" sz="1000" b="1" baseline="30000">
                <a:latin typeface="Arial" charset="0"/>
              </a:rPr>
              <a:t>31</a:t>
            </a:r>
          </a:p>
        </p:txBody>
      </p:sp>
      <p:sp>
        <p:nvSpPr>
          <p:cNvPr id="329761" name="Rectangle 33"/>
          <p:cNvSpPr>
            <a:spLocks noChangeArrowheads="1"/>
          </p:cNvSpPr>
          <p:nvPr/>
        </p:nvSpPr>
        <p:spPr bwMode="auto">
          <a:xfrm>
            <a:off x="6248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Ge</a:t>
            </a:r>
            <a:endParaRPr lang="en-US" sz="1000" b="1">
              <a:latin typeface="Arial" charset="0"/>
            </a:endParaRPr>
          </a:p>
          <a:p>
            <a:pPr algn="ctr"/>
            <a:endParaRPr lang="en-US" sz="1000" b="1">
              <a:latin typeface="Arial" charset="0"/>
            </a:endParaRPr>
          </a:p>
          <a:p>
            <a:pPr algn="ctr"/>
            <a:r>
              <a:rPr lang="en-US" sz="1000" b="1" baseline="30000">
                <a:latin typeface="Arial" charset="0"/>
              </a:rPr>
              <a:t>32</a:t>
            </a:r>
          </a:p>
        </p:txBody>
      </p:sp>
      <p:sp>
        <p:nvSpPr>
          <p:cNvPr id="329762" name="Rectangle 34"/>
          <p:cNvSpPr>
            <a:spLocks noChangeArrowheads="1"/>
          </p:cNvSpPr>
          <p:nvPr/>
        </p:nvSpPr>
        <p:spPr bwMode="auto">
          <a:xfrm>
            <a:off x="6629400" y="35814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As</a:t>
            </a:r>
            <a:endParaRPr lang="en-US" sz="1000" b="1">
              <a:latin typeface="Arial" charset="0"/>
            </a:endParaRPr>
          </a:p>
          <a:p>
            <a:pPr algn="ctr"/>
            <a:endParaRPr lang="en-US" sz="1000" b="1">
              <a:latin typeface="Arial" charset="0"/>
            </a:endParaRPr>
          </a:p>
          <a:p>
            <a:pPr algn="ctr"/>
            <a:r>
              <a:rPr lang="en-US" sz="1000" b="1" baseline="30000">
                <a:latin typeface="Arial" charset="0"/>
              </a:rPr>
              <a:t>33</a:t>
            </a:r>
          </a:p>
        </p:txBody>
      </p:sp>
      <p:sp>
        <p:nvSpPr>
          <p:cNvPr id="329763" name="Rectangle 35"/>
          <p:cNvSpPr>
            <a:spLocks noChangeArrowheads="1"/>
          </p:cNvSpPr>
          <p:nvPr/>
        </p:nvSpPr>
        <p:spPr bwMode="auto">
          <a:xfrm>
            <a:off x="7010400" y="35814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Se</a:t>
            </a:r>
            <a:endParaRPr lang="en-US" sz="1000" b="1">
              <a:latin typeface="Arial" charset="0"/>
            </a:endParaRPr>
          </a:p>
          <a:p>
            <a:pPr algn="ctr"/>
            <a:endParaRPr lang="en-US" sz="1000" b="1">
              <a:latin typeface="Arial" charset="0"/>
            </a:endParaRPr>
          </a:p>
          <a:p>
            <a:pPr algn="ctr"/>
            <a:r>
              <a:rPr lang="en-US" sz="1000" b="1" baseline="30000">
                <a:latin typeface="Arial" charset="0"/>
              </a:rPr>
              <a:t>34</a:t>
            </a:r>
          </a:p>
        </p:txBody>
      </p:sp>
      <p:sp>
        <p:nvSpPr>
          <p:cNvPr id="329764" name="Rectangle 36"/>
          <p:cNvSpPr>
            <a:spLocks noChangeArrowheads="1"/>
          </p:cNvSpPr>
          <p:nvPr/>
        </p:nvSpPr>
        <p:spPr bwMode="auto">
          <a:xfrm>
            <a:off x="7391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Br</a:t>
            </a:r>
            <a:endParaRPr lang="en-US" sz="1000" b="1">
              <a:latin typeface="Arial" charset="0"/>
            </a:endParaRPr>
          </a:p>
          <a:p>
            <a:pPr algn="ctr"/>
            <a:endParaRPr lang="en-US" sz="1000" b="1">
              <a:latin typeface="Arial" charset="0"/>
            </a:endParaRPr>
          </a:p>
          <a:p>
            <a:pPr algn="ctr"/>
            <a:r>
              <a:rPr lang="en-US" sz="1000" b="1" baseline="30000">
                <a:latin typeface="Arial" charset="0"/>
              </a:rPr>
              <a:t>35</a:t>
            </a:r>
          </a:p>
        </p:txBody>
      </p:sp>
      <p:sp>
        <p:nvSpPr>
          <p:cNvPr id="329765" name="Rectangle 37"/>
          <p:cNvSpPr>
            <a:spLocks noChangeArrowheads="1"/>
          </p:cNvSpPr>
          <p:nvPr/>
        </p:nvSpPr>
        <p:spPr bwMode="auto">
          <a:xfrm>
            <a:off x="7772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Kr</a:t>
            </a:r>
            <a:endParaRPr lang="en-US" sz="1000" b="1">
              <a:latin typeface="Arial" charset="0"/>
            </a:endParaRPr>
          </a:p>
          <a:p>
            <a:pPr algn="ctr"/>
            <a:endParaRPr lang="en-US" sz="1000" b="1">
              <a:latin typeface="Arial" charset="0"/>
            </a:endParaRPr>
          </a:p>
          <a:p>
            <a:pPr algn="ctr"/>
            <a:r>
              <a:rPr lang="en-US" sz="1000" b="1" baseline="30000">
                <a:latin typeface="Arial" charset="0"/>
              </a:rPr>
              <a:t>36</a:t>
            </a:r>
          </a:p>
        </p:txBody>
      </p:sp>
      <p:sp>
        <p:nvSpPr>
          <p:cNvPr id="329766" name="Rectangle 38"/>
          <p:cNvSpPr>
            <a:spLocks noChangeArrowheads="1"/>
          </p:cNvSpPr>
          <p:nvPr/>
        </p:nvSpPr>
        <p:spPr bwMode="auto">
          <a:xfrm>
            <a:off x="1295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Rb</a:t>
            </a:r>
            <a:endParaRPr lang="en-US" sz="1000" b="1">
              <a:latin typeface="Arial" charset="0"/>
            </a:endParaRPr>
          </a:p>
          <a:p>
            <a:pPr algn="ctr"/>
            <a:endParaRPr lang="en-US" sz="1000" b="1">
              <a:latin typeface="Arial" charset="0"/>
            </a:endParaRPr>
          </a:p>
          <a:p>
            <a:pPr algn="ctr"/>
            <a:r>
              <a:rPr lang="en-US" sz="1000" b="1" baseline="30000">
                <a:latin typeface="Arial" charset="0"/>
              </a:rPr>
              <a:t>37</a:t>
            </a:r>
          </a:p>
        </p:txBody>
      </p:sp>
      <p:sp>
        <p:nvSpPr>
          <p:cNvPr id="329767" name="Rectangle 39"/>
          <p:cNvSpPr>
            <a:spLocks noChangeArrowheads="1"/>
          </p:cNvSpPr>
          <p:nvPr/>
        </p:nvSpPr>
        <p:spPr bwMode="auto">
          <a:xfrm>
            <a:off x="1676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Sr</a:t>
            </a:r>
            <a:endParaRPr lang="en-US" sz="1000" b="1">
              <a:latin typeface="Arial" charset="0"/>
            </a:endParaRPr>
          </a:p>
          <a:p>
            <a:pPr algn="ctr"/>
            <a:endParaRPr lang="en-US" sz="1000" b="1">
              <a:latin typeface="Arial" charset="0"/>
            </a:endParaRPr>
          </a:p>
          <a:p>
            <a:pPr algn="ctr"/>
            <a:r>
              <a:rPr lang="en-US" sz="1000" b="1" baseline="30000">
                <a:latin typeface="Arial" charset="0"/>
              </a:rPr>
              <a:t>38</a:t>
            </a:r>
          </a:p>
        </p:txBody>
      </p:sp>
      <p:sp>
        <p:nvSpPr>
          <p:cNvPr id="329768" name="Rectangle 40"/>
          <p:cNvSpPr>
            <a:spLocks noChangeArrowheads="1"/>
          </p:cNvSpPr>
          <p:nvPr/>
        </p:nvSpPr>
        <p:spPr bwMode="auto">
          <a:xfrm>
            <a:off x="2057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b="1">
              <a:latin typeface="Arial" charset="0"/>
            </a:endParaRPr>
          </a:p>
          <a:p>
            <a:pPr algn="ctr"/>
            <a:r>
              <a:rPr lang="en-US" sz="1000" b="1" baseline="30000">
                <a:latin typeface="Arial" charset="0"/>
              </a:rPr>
              <a:t>39</a:t>
            </a:r>
          </a:p>
        </p:txBody>
      </p:sp>
      <p:sp>
        <p:nvSpPr>
          <p:cNvPr id="329769" name="Rectangle 41"/>
          <p:cNvSpPr>
            <a:spLocks noChangeArrowheads="1"/>
          </p:cNvSpPr>
          <p:nvPr/>
        </p:nvSpPr>
        <p:spPr bwMode="auto">
          <a:xfrm>
            <a:off x="2438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Zr</a:t>
            </a:r>
            <a:endParaRPr lang="en-US" sz="1000" b="1">
              <a:latin typeface="Arial" charset="0"/>
            </a:endParaRPr>
          </a:p>
          <a:p>
            <a:pPr algn="ctr"/>
            <a:endParaRPr lang="en-US" sz="1000" b="1">
              <a:latin typeface="Arial" charset="0"/>
            </a:endParaRPr>
          </a:p>
          <a:p>
            <a:pPr algn="ctr"/>
            <a:r>
              <a:rPr lang="en-US" sz="1000" b="1" baseline="30000">
                <a:latin typeface="Arial" charset="0"/>
              </a:rPr>
              <a:t>40</a:t>
            </a:r>
          </a:p>
        </p:txBody>
      </p:sp>
      <p:sp>
        <p:nvSpPr>
          <p:cNvPr id="329770" name="Rectangle 42"/>
          <p:cNvSpPr>
            <a:spLocks noChangeArrowheads="1"/>
          </p:cNvSpPr>
          <p:nvPr/>
        </p:nvSpPr>
        <p:spPr bwMode="auto">
          <a:xfrm>
            <a:off x="2819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Nb</a:t>
            </a:r>
            <a:endParaRPr lang="en-US" sz="1000" b="1">
              <a:latin typeface="Arial" charset="0"/>
            </a:endParaRPr>
          </a:p>
          <a:p>
            <a:pPr algn="ctr"/>
            <a:endParaRPr lang="en-US" sz="1000" b="1">
              <a:latin typeface="Arial" charset="0"/>
            </a:endParaRPr>
          </a:p>
          <a:p>
            <a:pPr algn="ctr"/>
            <a:r>
              <a:rPr lang="en-US" sz="1000" b="1" baseline="30000">
                <a:latin typeface="Arial" charset="0"/>
              </a:rPr>
              <a:t>41</a:t>
            </a:r>
          </a:p>
        </p:txBody>
      </p:sp>
      <p:sp>
        <p:nvSpPr>
          <p:cNvPr id="329771" name="Rectangle 43"/>
          <p:cNvSpPr>
            <a:spLocks noChangeArrowheads="1"/>
          </p:cNvSpPr>
          <p:nvPr/>
        </p:nvSpPr>
        <p:spPr bwMode="auto">
          <a:xfrm>
            <a:off x="3200400" y="41148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Mo</a:t>
            </a:r>
            <a:endParaRPr lang="en-US" sz="1000" b="1">
              <a:latin typeface="Arial" charset="0"/>
            </a:endParaRPr>
          </a:p>
          <a:p>
            <a:pPr algn="ctr"/>
            <a:endParaRPr lang="en-US" sz="1000" b="1">
              <a:latin typeface="Arial" charset="0"/>
            </a:endParaRPr>
          </a:p>
          <a:p>
            <a:pPr algn="ctr"/>
            <a:r>
              <a:rPr lang="en-US" sz="1000" b="1" baseline="30000">
                <a:latin typeface="Arial" charset="0"/>
              </a:rPr>
              <a:t>42</a:t>
            </a:r>
          </a:p>
        </p:txBody>
      </p:sp>
      <p:sp>
        <p:nvSpPr>
          <p:cNvPr id="329772" name="Rectangle 44"/>
          <p:cNvSpPr>
            <a:spLocks noChangeArrowheads="1"/>
          </p:cNvSpPr>
          <p:nvPr/>
        </p:nvSpPr>
        <p:spPr bwMode="auto">
          <a:xfrm>
            <a:off x="3581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Tc</a:t>
            </a:r>
            <a:endParaRPr lang="en-US" sz="1000" b="1">
              <a:latin typeface="Arial" charset="0"/>
            </a:endParaRPr>
          </a:p>
          <a:p>
            <a:pPr algn="ctr"/>
            <a:endParaRPr lang="en-US" sz="1000" b="1">
              <a:latin typeface="Arial" charset="0"/>
            </a:endParaRPr>
          </a:p>
          <a:p>
            <a:pPr algn="ctr"/>
            <a:r>
              <a:rPr lang="en-US" sz="1000" b="1" baseline="30000">
                <a:latin typeface="Arial" charset="0"/>
              </a:rPr>
              <a:t>43</a:t>
            </a:r>
          </a:p>
        </p:txBody>
      </p:sp>
      <p:sp>
        <p:nvSpPr>
          <p:cNvPr id="329773" name="Rectangle 45"/>
          <p:cNvSpPr>
            <a:spLocks noChangeArrowheads="1"/>
          </p:cNvSpPr>
          <p:nvPr/>
        </p:nvSpPr>
        <p:spPr bwMode="auto">
          <a:xfrm>
            <a:off x="3962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Ru</a:t>
            </a:r>
            <a:endParaRPr lang="en-US" sz="1000" b="1">
              <a:latin typeface="Arial" charset="0"/>
            </a:endParaRPr>
          </a:p>
          <a:p>
            <a:pPr algn="ctr"/>
            <a:endParaRPr lang="en-US" sz="1000" b="1">
              <a:latin typeface="Arial" charset="0"/>
            </a:endParaRPr>
          </a:p>
          <a:p>
            <a:pPr algn="ctr"/>
            <a:r>
              <a:rPr lang="en-US" sz="1000" b="1" baseline="30000">
                <a:latin typeface="Arial" charset="0"/>
              </a:rPr>
              <a:t>44</a:t>
            </a:r>
          </a:p>
        </p:txBody>
      </p:sp>
      <p:sp>
        <p:nvSpPr>
          <p:cNvPr id="329774" name="Rectangle 46"/>
          <p:cNvSpPr>
            <a:spLocks noChangeArrowheads="1"/>
          </p:cNvSpPr>
          <p:nvPr/>
        </p:nvSpPr>
        <p:spPr bwMode="auto">
          <a:xfrm>
            <a:off x="4343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Rh</a:t>
            </a:r>
            <a:endParaRPr lang="en-US" sz="1000" b="1">
              <a:latin typeface="Arial" charset="0"/>
            </a:endParaRPr>
          </a:p>
          <a:p>
            <a:pPr algn="ctr"/>
            <a:endParaRPr lang="en-US" sz="1000" b="1">
              <a:latin typeface="Arial" charset="0"/>
            </a:endParaRPr>
          </a:p>
          <a:p>
            <a:pPr algn="ctr"/>
            <a:r>
              <a:rPr lang="en-US" sz="1000" b="1" baseline="30000">
                <a:latin typeface="Arial" charset="0"/>
              </a:rPr>
              <a:t>45</a:t>
            </a:r>
          </a:p>
        </p:txBody>
      </p:sp>
      <p:sp>
        <p:nvSpPr>
          <p:cNvPr id="329775" name="Rectangle 47"/>
          <p:cNvSpPr>
            <a:spLocks noChangeArrowheads="1"/>
          </p:cNvSpPr>
          <p:nvPr/>
        </p:nvSpPr>
        <p:spPr bwMode="auto">
          <a:xfrm>
            <a:off x="4724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Pd</a:t>
            </a:r>
            <a:endParaRPr lang="en-US" sz="1000" b="1">
              <a:latin typeface="Arial" charset="0"/>
            </a:endParaRPr>
          </a:p>
          <a:p>
            <a:pPr algn="ctr"/>
            <a:endParaRPr lang="en-US" sz="1000" b="1">
              <a:latin typeface="Arial" charset="0"/>
            </a:endParaRPr>
          </a:p>
          <a:p>
            <a:pPr algn="ctr"/>
            <a:r>
              <a:rPr lang="en-US" sz="1000" b="1" baseline="30000">
                <a:latin typeface="Arial" charset="0"/>
              </a:rPr>
              <a:t>46</a:t>
            </a:r>
          </a:p>
        </p:txBody>
      </p:sp>
      <p:sp>
        <p:nvSpPr>
          <p:cNvPr id="329776" name="Rectangle 48"/>
          <p:cNvSpPr>
            <a:spLocks noChangeArrowheads="1"/>
          </p:cNvSpPr>
          <p:nvPr/>
        </p:nvSpPr>
        <p:spPr bwMode="auto">
          <a:xfrm>
            <a:off x="5105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Ag</a:t>
            </a:r>
            <a:endParaRPr lang="en-US" sz="1000" b="1">
              <a:latin typeface="Arial" charset="0"/>
            </a:endParaRPr>
          </a:p>
          <a:p>
            <a:pPr algn="ctr"/>
            <a:endParaRPr lang="en-US" sz="1000" b="1">
              <a:latin typeface="Arial" charset="0"/>
            </a:endParaRPr>
          </a:p>
          <a:p>
            <a:pPr algn="ctr"/>
            <a:r>
              <a:rPr lang="en-US" sz="1000" b="1" baseline="30000">
                <a:latin typeface="Arial" charset="0"/>
              </a:rPr>
              <a:t>47</a:t>
            </a:r>
          </a:p>
        </p:txBody>
      </p:sp>
      <p:sp>
        <p:nvSpPr>
          <p:cNvPr id="329777" name="Rectangle 49"/>
          <p:cNvSpPr>
            <a:spLocks noChangeArrowheads="1"/>
          </p:cNvSpPr>
          <p:nvPr/>
        </p:nvSpPr>
        <p:spPr bwMode="auto">
          <a:xfrm>
            <a:off x="5486400" y="41148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Cd</a:t>
            </a:r>
            <a:endParaRPr lang="en-US" sz="1000" b="1">
              <a:latin typeface="Arial" charset="0"/>
            </a:endParaRPr>
          </a:p>
          <a:p>
            <a:pPr algn="ctr"/>
            <a:endParaRPr lang="en-US" sz="1000" b="1">
              <a:latin typeface="Arial" charset="0"/>
            </a:endParaRPr>
          </a:p>
          <a:p>
            <a:pPr algn="ctr"/>
            <a:r>
              <a:rPr lang="en-US" sz="1000" b="1" baseline="30000">
                <a:latin typeface="Arial" charset="0"/>
              </a:rPr>
              <a:t>48</a:t>
            </a:r>
          </a:p>
        </p:txBody>
      </p:sp>
      <p:sp>
        <p:nvSpPr>
          <p:cNvPr id="329778" name="Rectangle 50"/>
          <p:cNvSpPr>
            <a:spLocks noChangeArrowheads="1"/>
          </p:cNvSpPr>
          <p:nvPr/>
        </p:nvSpPr>
        <p:spPr bwMode="auto">
          <a:xfrm>
            <a:off x="5867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In</a:t>
            </a:r>
            <a:endParaRPr lang="en-US" sz="1000" b="1">
              <a:latin typeface="Arial" charset="0"/>
            </a:endParaRPr>
          </a:p>
          <a:p>
            <a:pPr algn="ctr"/>
            <a:endParaRPr lang="en-US" sz="1000" b="1">
              <a:latin typeface="Arial" charset="0"/>
            </a:endParaRPr>
          </a:p>
          <a:p>
            <a:pPr algn="ctr"/>
            <a:r>
              <a:rPr lang="en-US" sz="1000" b="1" baseline="30000">
                <a:latin typeface="Arial" charset="0"/>
              </a:rPr>
              <a:t>49</a:t>
            </a:r>
          </a:p>
        </p:txBody>
      </p:sp>
      <p:sp>
        <p:nvSpPr>
          <p:cNvPr id="329779" name="Rectangle 51"/>
          <p:cNvSpPr>
            <a:spLocks noChangeArrowheads="1"/>
          </p:cNvSpPr>
          <p:nvPr/>
        </p:nvSpPr>
        <p:spPr bwMode="auto">
          <a:xfrm>
            <a:off x="6248400" y="41148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Sn</a:t>
            </a:r>
            <a:endParaRPr lang="en-US" sz="1000" b="1">
              <a:latin typeface="Arial" charset="0"/>
            </a:endParaRPr>
          </a:p>
          <a:p>
            <a:pPr algn="ctr"/>
            <a:endParaRPr lang="en-US" sz="1000" b="1">
              <a:latin typeface="Arial" charset="0"/>
            </a:endParaRPr>
          </a:p>
          <a:p>
            <a:pPr algn="ctr"/>
            <a:r>
              <a:rPr lang="en-US" sz="1000" b="1" baseline="30000">
                <a:latin typeface="Arial" charset="0"/>
              </a:rPr>
              <a:t>50</a:t>
            </a:r>
          </a:p>
        </p:txBody>
      </p:sp>
      <p:sp>
        <p:nvSpPr>
          <p:cNvPr id="329780" name="Rectangle 52"/>
          <p:cNvSpPr>
            <a:spLocks noChangeArrowheads="1"/>
          </p:cNvSpPr>
          <p:nvPr/>
        </p:nvSpPr>
        <p:spPr bwMode="auto">
          <a:xfrm>
            <a:off x="6629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Sb</a:t>
            </a:r>
            <a:endParaRPr lang="en-US" sz="1000" b="1">
              <a:latin typeface="Arial" charset="0"/>
            </a:endParaRPr>
          </a:p>
          <a:p>
            <a:pPr algn="ctr"/>
            <a:endParaRPr lang="en-US" sz="1000" b="1">
              <a:latin typeface="Arial" charset="0"/>
            </a:endParaRPr>
          </a:p>
          <a:p>
            <a:pPr algn="ctr"/>
            <a:r>
              <a:rPr lang="en-US" sz="1000" b="1" baseline="30000">
                <a:latin typeface="Arial" charset="0"/>
              </a:rPr>
              <a:t>51</a:t>
            </a:r>
          </a:p>
        </p:txBody>
      </p:sp>
      <p:sp>
        <p:nvSpPr>
          <p:cNvPr id="329781" name="Rectangle 53"/>
          <p:cNvSpPr>
            <a:spLocks noChangeArrowheads="1"/>
          </p:cNvSpPr>
          <p:nvPr/>
        </p:nvSpPr>
        <p:spPr bwMode="auto">
          <a:xfrm>
            <a:off x="7010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Te</a:t>
            </a:r>
            <a:endParaRPr lang="en-US" sz="1000" b="1">
              <a:latin typeface="Arial" charset="0"/>
            </a:endParaRPr>
          </a:p>
          <a:p>
            <a:pPr algn="ctr"/>
            <a:endParaRPr lang="en-US" sz="1000" b="1">
              <a:latin typeface="Arial" charset="0"/>
            </a:endParaRPr>
          </a:p>
          <a:p>
            <a:pPr algn="ctr"/>
            <a:r>
              <a:rPr lang="en-US" sz="1000" b="1" baseline="30000">
                <a:latin typeface="Arial" charset="0"/>
              </a:rPr>
              <a:t>52</a:t>
            </a:r>
          </a:p>
        </p:txBody>
      </p:sp>
      <p:sp>
        <p:nvSpPr>
          <p:cNvPr id="329782" name="Rectangle 54"/>
          <p:cNvSpPr>
            <a:spLocks noChangeArrowheads="1"/>
          </p:cNvSpPr>
          <p:nvPr/>
        </p:nvSpPr>
        <p:spPr bwMode="auto">
          <a:xfrm>
            <a:off x="7391400" y="41148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I</a:t>
            </a:r>
            <a:endParaRPr lang="en-US" sz="1000" b="1">
              <a:latin typeface="Arial" charset="0"/>
            </a:endParaRPr>
          </a:p>
          <a:p>
            <a:pPr algn="ctr"/>
            <a:endParaRPr lang="en-US" sz="1000" b="1">
              <a:latin typeface="Arial" charset="0"/>
            </a:endParaRPr>
          </a:p>
          <a:p>
            <a:pPr algn="ctr"/>
            <a:r>
              <a:rPr lang="en-US" sz="1000" b="1" baseline="30000">
                <a:latin typeface="Arial" charset="0"/>
              </a:rPr>
              <a:t>53</a:t>
            </a:r>
          </a:p>
        </p:txBody>
      </p:sp>
      <p:sp>
        <p:nvSpPr>
          <p:cNvPr id="329783" name="Rectangle 55"/>
          <p:cNvSpPr>
            <a:spLocks noChangeArrowheads="1"/>
          </p:cNvSpPr>
          <p:nvPr/>
        </p:nvSpPr>
        <p:spPr bwMode="auto">
          <a:xfrm>
            <a:off x="7772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Xe</a:t>
            </a:r>
            <a:endParaRPr lang="en-US" sz="1000" b="1">
              <a:latin typeface="Arial" charset="0"/>
            </a:endParaRPr>
          </a:p>
          <a:p>
            <a:pPr algn="ctr"/>
            <a:endParaRPr lang="en-US" sz="1000" b="1">
              <a:latin typeface="Arial" charset="0"/>
            </a:endParaRPr>
          </a:p>
          <a:p>
            <a:pPr algn="ctr"/>
            <a:r>
              <a:rPr lang="en-US" sz="1000" b="1" baseline="30000">
                <a:latin typeface="Arial" charset="0"/>
              </a:rPr>
              <a:t>54</a:t>
            </a:r>
          </a:p>
        </p:txBody>
      </p:sp>
      <p:sp>
        <p:nvSpPr>
          <p:cNvPr id="329784" name="Rectangle 56"/>
          <p:cNvSpPr>
            <a:spLocks noChangeArrowheads="1"/>
          </p:cNvSpPr>
          <p:nvPr/>
        </p:nvSpPr>
        <p:spPr bwMode="auto">
          <a:xfrm>
            <a:off x="1295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Cs</a:t>
            </a:r>
            <a:endParaRPr lang="en-US" sz="1000" b="1">
              <a:latin typeface="Arial" charset="0"/>
            </a:endParaRPr>
          </a:p>
          <a:p>
            <a:pPr algn="ctr"/>
            <a:endParaRPr lang="en-US" sz="1000" b="1">
              <a:latin typeface="Arial" charset="0"/>
            </a:endParaRPr>
          </a:p>
          <a:p>
            <a:pPr algn="ctr"/>
            <a:r>
              <a:rPr lang="en-US" sz="1000" b="1" baseline="30000">
                <a:latin typeface="Arial" charset="0"/>
              </a:rPr>
              <a:t>55</a:t>
            </a:r>
          </a:p>
        </p:txBody>
      </p:sp>
      <p:sp>
        <p:nvSpPr>
          <p:cNvPr id="329785" name="Rectangle 57"/>
          <p:cNvSpPr>
            <a:spLocks noChangeArrowheads="1"/>
          </p:cNvSpPr>
          <p:nvPr/>
        </p:nvSpPr>
        <p:spPr bwMode="auto">
          <a:xfrm>
            <a:off x="1676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Ba</a:t>
            </a:r>
            <a:endParaRPr lang="en-US" sz="1000" b="1">
              <a:latin typeface="Arial" charset="0"/>
            </a:endParaRPr>
          </a:p>
          <a:p>
            <a:pPr algn="ctr"/>
            <a:endParaRPr lang="en-US" sz="1000" b="1">
              <a:latin typeface="Arial" charset="0"/>
            </a:endParaRPr>
          </a:p>
          <a:p>
            <a:pPr algn="ctr"/>
            <a:r>
              <a:rPr lang="en-US" sz="1000" b="1" baseline="30000">
                <a:latin typeface="Arial" charset="0"/>
              </a:rPr>
              <a:t>56</a:t>
            </a:r>
          </a:p>
        </p:txBody>
      </p:sp>
      <p:sp>
        <p:nvSpPr>
          <p:cNvPr id="329786" name="Rectangle 58"/>
          <p:cNvSpPr>
            <a:spLocks noChangeArrowheads="1"/>
          </p:cNvSpPr>
          <p:nvPr/>
        </p:nvSpPr>
        <p:spPr bwMode="auto">
          <a:xfrm>
            <a:off x="2438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Hf</a:t>
            </a:r>
            <a:endParaRPr lang="en-US" sz="1000" b="1">
              <a:latin typeface="Arial" charset="0"/>
            </a:endParaRPr>
          </a:p>
          <a:p>
            <a:pPr algn="ctr"/>
            <a:endParaRPr lang="en-US" sz="1000" b="1">
              <a:latin typeface="Arial" charset="0"/>
            </a:endParaRPr>
          </a:p>
          <a:p>
            <a:pPr algn="ctr"/>
            <a:r>
              <a:rPr lang="en-US" sz="1000" b="1" baseline="30000">
                <a:latin typeface="Arial" charset="0"/>
              </a:rPr>
              <a:t>72</a:t>
            </a:r>
          </a:p>
        </p:txBody>
      </p:sp>
      <p:sp>
        <p:nvSpPr>
          <p:cNvPr id="329787" name="Rectangle 59"/>
          <p:cNvSpPr>
            <a:spLocks noChangeArrowheads="1"/>
          </p:cNvSpPr>
          <p:nvPr/>
        </p:nvSpPr>
        <p:spPr bwMode="auto">
          <a:xfrm>
            <a:off x="2819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Ta</a:t>
            </a:r>
            <a:endParaRPr lang="en-US" sz="1000" b="1">
              <a:latin typeface="Arial" charset="0"/>
            </a:endParaRPr>
          </a:p>
          <a:p>
            <a:pPr algn="ctr"/>
            <a:endParaRPr lang="en-US" sz="1000" b="1">
              <a:latin typeface="Arial" charset="0"/>
            </a:endParaRPr>
          </a:p>
          <a:p>
            <a:pPr algn="ctr"/>
            <a:r>
              <a:rPr lang="en-US" sz="1000" b="1" baseline="30000">
                <a:latin typeface="Arial" charset="0"/>
              </a:rPr>
              <a:t>72</a:t>
            </a:r>
          </a:p>
        </p:txBody>
      </p:sp>
      <p:sp>
        <p:nvSpPr>
          <p:cNvPr id="329788" name="Rectangle 60"/>
          <p:cNvSpPr>
            <a:spLocks noChangeArrowheads="1"/>
          </p:cNvSpPr>
          <p:nvPr/>
        </p:nvSpPr>
        <p:spPr bwMode="auto">
          <a:xfrm>
            <a:off x="3200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W</a:t>
            </a:r>
            <a:endParaRPr lang="en-US" sz="1000" b="1">
              <a:latin typeface="Arial" charset="0"/>
            </a:endParaRPr>
          </a:p>
          <a:p>
            <a:pPr algn="ctr"/>
            <a:endParaRPr lang="en-US" sz="1000" b="1">
              <a:latin typeface="Arial" charset="0"/>
            </a:endParaRPr>
          </a:p>
          <a:p>
            <a:pPr algn="ctr"/>
            <a:r>
              <a:rPr lang="en-US" sz="1000" b="1" baseline="30000">
                <a:latin typeface="Arial" charset="0"/>
              </a:rPr>
              <a:t>74</a:t>
            </a:r>
          </a:p>
        </p:txBody>
      </p:sp>
      <p:sp>
        <p:nvSpPr>
          <p:cNvPr id="329789" name="Rectangle 61"/>
          <p:cNvSpPr>
            <a:spLocks noChangeArrowheads="1"/>
          </p:cNvSpPr>
          <p:nvPr/>
        </p:nvSpPr>
        <p:spPr bwMode="auto">
          <a:xfrm>
            <a:off x="3581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Re</a:t>
            </a:r>
            <a:endParaRPr lang="en-US" sz="1000" b="1">
              <a:latin typeface="Arial" charset="0"/>
            </a:endParaRPr>
          </a:p>
          <a:p>
            <a:pPr algn="ctr"/>
            <a:endParaRPr lang="en-US" sz="1000" b="1">
              <a:latin typeface="Arial" charset="0"/>
            </a:endParaRPr>
          </a:p>
          <a:p>
            <a:pPr algn="ctr"/>
            <a:r>
              <a:rPr lang="en-US" sz="1000" b="1" baseline="30000">
                <a:latin typeface="Arial" charset="0"/>
              </a:rPr>
              <a:t>75</a:t>
            </a:r>
          </a:p>
        </p:txBody>
      </p:sp>
      <p:sp>
        <p:nvSpPr>
          <p:cNvPr id="329790" name="Rectangle 62"/>
          <p:cNvSpPr>
            <a:spLocks noChangeArrowheads="1"/>
          </p:cNvSpPr>
          <p:nvPr/>
        </p:nvSpPr>
        <p:spPr bwMode="auto">
          <a:xfrm>
            <a:off x="3962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Os</a:t>
            </a:r>
            <a:endParaRPr lang="en-US" sz="1000" b="1">
              <a:latin typeface="Arial" charset="0"/>
            </a:endParaRPr>
          </a:p>
          <a:p>
            <a:pPr algn="ctr"/>
            <a:endParaRPr lang="en-US" sz="1000" b="1">
              <a:latin typeface="Arial" charset="0"/>
            </a:endParaRPr>
          </a:p>
          <a:p>
            <a:pPr algn="ctr"/>
            <a:r>
              <a:rPr lang="en-US" sz="1000" b="1" baseline="30000">
                <a:latin typeface="Arial" charset="0"/>
              </a:rPr>
              <a:t>76</a:t>
            </a:r>
          </a:p>
        </p:txBody>
      </p:sp>
      <p:sp>
        <p:nvSpPr>
          <p:cNvPr id="329791" name="Rectangle 63"/>
          <p:cNvSpPr>
            <a:spLocks noChangeArrowheads="1"/>
          </p:cNvSpPr>
          <p:nvPr/>
        </p:nvSpPr>
        <p:spPr bwMode="auto">
          <a:xfrm>
            <a:off x="4343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Ir</a:t>
            </a:r>
            <a:endParaRPr lang="en-US" sz="1000" b="1">
              <a:latin typeface="Arial" charset="0"/>
            </a:endParaRPr>
          </a:p>
          <a:p>
            <a:pPr algn="ctr"/>
            <a:endParaRPr lang="en-US" sz="1000" b="1">
              <a:latin typeface="Arial" charset="0"/>
            </a:endParaRPr>
          </a:p>
          <a:p>
            <a:pPr algn="ctr"/>
            <a:r>
              <a:rPr lang="en-US" sz="1000" b="1" baseline="30000">
                <a:latin typeface="Arial" charset="0"/>
              </a:rPr>
              <a:t>77</a:t>
            </a:r>
          </a:p>
        </p:txBody>
      </p:sp>
      <p:sp>
        <p:nvSpPr>
          <p:cNvPr id="329792" name="Rectangle 64"/>
          <p:cNvSpPr>
            <a:spLocks noChangeArrowheads="1"/>
          </p:cNvSpPr>
          <p:nvPr/>
        </p:nvSpPr>
        <p:spPr bwMode="auto">
          <a:xfrm>
            <a:off x="4724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Pt</a:t>
            </a:r>
            <a:endParaRPr lang="en-US" sz="1000" b="1">
              <a:latin typeface="Arial" charset="0"/>
            </a:endParaRPr>
          </a:p>
          <a:p>
            <a:pPr algn="ctr"/>
            <a:endParaRPr lang="en-US" sz="1000" b="1">
              <a:latin typeface="Arial" charset="0"/>
            </a:endParaRPr>
          </a:p>
          <a:p>
            <a:pPr algn="ctr"/>
            <a:r>
              <a:rPr lang="en-US" sz="1000" b="1" baseline="30000">
                <a:latin typeface="Arial" charset="0"/>
              </a:rPr>
              <a:t>78</a:t>
            </a:r>
          </a:p>
        </p:txBody>
      </p:sp>
      <p:sp>
        <p:nvSpPr>
          <p:cNvPr id="329793" name="Rectangle 65"/>
          <p:cNvSpPr>
            <a:spLocks noChangeArrowheads="1"/>
          </p:cNvSpPr>
          <p:nvPr/>
        </p:nvSpPr>
        <p:spPr bwMode="auto">
          <a:xfrm>
            <a:off x="5105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Au</a:t>
            </a:r>
            <a:endParaRPr lang="en-US" sz="1000" b="1">
              <a:latin typeface="Arial" charset="0"/>
            </a:endParaRPr>
          </a:p>
          <a:p>
            <a:pPr algn="ctr"/>
            <a:endParaRPr lang="en-US" sz="1000" b="1">
              <a:latin typeface="Arial" charset="0"/>
            </a:endParaRPr>
          </a:p>
          <a:p>
            <a:pPr algn="ctr"/>
            <a:r>
              <a:rPr lang="en-US" sz="1000" b="1" baseline="30000">
                <a:latin typeface="Arial" charset="0"/>
              </a:rPr>
              <a:t>79</a:t>
            </a:r>
          </a:p>
        </p:txBody>
      </p:sp>
      <p:sp>
        <p:nvSpPr>
          <p:cNvPr id="329794" name="Rectangle 66"/>
          <p:cNvSpPr>
            <a:spLocks noChangeArrowheads="1"/>
          </p:cNvSpPr>
          <p:nvPr/>
        </p:nvSpPr>
        <p:spPr bwMode="auto">
          <a:xfrm>
            <a:off x="5486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Hg</a:t>
            </a:r>
            <a:endParaRPr lang="en-US" sz="1000" b="1">
              <a:latin typeface="Arial" charset="0"/>
            </a:endParaRPr>
          </a:p>
          <a:p>
            <a:pPr algn="ctr"/>
            <a:endParaRPr lang="en-US" sz="1000" b="1">
              <a:latin typeface="Arial" charset="0"/>
            </a:endParaRPr>
          </a:p>
          <a:p>
            <a:pPr algn="ctr"/>
            <a:r>
              <a:rPr lang="en-US" sz="1000" b="1" baseline="30000">
                <a:latin typeface="Arial" charset="0"/>
              </a:rPr>
              <a:t>80</a:t>
            </a:r>
          </a:p>
        </p:txBody>
      </p:sp>
      <p:sp>
        <p:nvSpPr>
          <p:cNvPr id="329795" name="Rectangle 67"/>
          <p:cNvSpPr>
            <a:spLocks noChangeArrowheads="1"/>
          </p:cNvSpPr>
          <p:nvPr/>
        </p:nvSpPr>
        <p:spPr bwMode="auto">
          <a:xfrm>
            <a:off x="5867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Tl</a:t>
            </a:r>
            <a:endParaRPr lang="en-US" sz="1000" b="1">
              <a:latin typeface="Arial" charset="0"/>
            </a:endParaRPr>
          </a:p>
          <a:p>
            <a:pPr algn="ctr"/>
            <a:endParaRPr lang="en-US" sz="1000" b="1">
              <a:latin typeface="Arial" charset="0"/>
            </a:endParaRPr>
          </a:p>
          <a:p>
            <a:pPr algn="ctr"/>
            <a:r>
              <a:rPr lang="en-US" sz="1000" b="1" baseline="30000">
                <a:latin typeface="Arial" charset="0"/>
              </a:rPr>
              <a:t>81</a:t>
            </a:r>
          </a:p>
        </p:txBody>
      </p:sp>
      <p:sp>
        <p:nvSpPr>
          <p:cNvPr id="329796" name="Rectangle 68"/>
          <p:cNvSpPr>
            <a:spLocks noChangeArrowheads="1"/>
          </p:cNvSpPr>
          <p:nvPr/>
        </p:nvSpPr>
        <p:spPr bwMode="auto">
          <a:xfrm>
            <a:off x="6248400" y="4648200"/>
            <a:ext cx="381000" cy="533400"/>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r>
              <a:rPr lang="en-US" sz="1400" b="1">
                <a:latin typeface="Arial" charset="0"/>
              </a:rPr>
              <a:t>Pb</a:t>
            </a:r>
            <a:endParaRPr lang="en-US" sz="1000" b="1">
              <a:latin typeface="Arial" charset="0"/>
            </a:endParaRPr>
          </a:p>
          <a:p>
            <a:pPr algn="ctr"/>
            <a:endParaRPr lang="en-US" sz="1000" b="1">
              <a:latin typeface="Arial" charset="0"/>
            </a:endParaRPr>
          </a:p>
          <a:p>
            <a:pPr algn="ctr"/>
            <a:r>
              <a:rPr lang="en-US" sz="1000" b="1" baseline="30000">
                <a:latin typeface="Arial" charset="0"/>
              </a:rPr>
              <a:t>82</a:t>
            </a:r>
          </a:p>
        </p:txBody>
      </p:sp>
      <p:sp>
        <p:nvSpPr>
          <p:cNvPr id="329797" name="Rectangle 69"/>
          <p:cNvSpPr>
            <a:spLocks noChangeArrowheads="1"/>
          </p:cNvSpPr>
          <p:nvPr/>
        </p:nvSpPr>
        <p:spPr bwMode="auto">
          <a:xfrm>
            <a:off x="6629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Bi</a:t>
            </a:r>
            <a:endParaRPr lang="en-US" sz="1000" b="1">
              <a:latin typeface="Arial" charset="0"/>
            </a:endParaRPr>
          </a:p>
          <a:p>
            <a:pPr algn="ctr"/>
            <a:endParaRPr lang="en-US" sz="1000" b="1">
              <a:latin typeface="Arial" charset="0"/>
            </a:endParaRPr>
          </a:p>
          <a:p>
            <a:pPr algn="ctr"/>
            <a:r>
              <a:rPr lang="en-US" sz="1000" b="1" baseline="30000">
                <a:latin typeface="Arial" charset="0"/>
              </a:rPr>
              <a:t>83</a:t>
            </a:r>
          </a:p>
        </p:txBody>
      </p:sp>
      <p:sp>
        <p:nvSpPr>
          <p:cNvPr id="329798" name="Rectangle 70"/>
          <p:cNvSpPr>
            <a:spLocks noChangeArrowheads="1"/>
          </p:cNvSpPr>
          <p:nvPr/>
        </p:nvSpPr>
        <p:spPr bwMode="auto">
          <a:xfrm>
            <a:off x="7010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Po</a:t>
            </a:r>
            <a:endParaRPr lang="en-US" sz="1000" b="1">
              <a:latin typeface="Arial" charset="0"/>
            </a:endParaRPr>
          </a:p>
          <a:p>
            <a:pPr algn="ctr"/>
            <a:endParaRPr lang="en-US" sz="1000" b="1">
              <a:latin typeface="Arial" charset="0"/>
            </a:endParaRPr>
          </a:p>
          <a:p>
            <a:pPr algn="ctr"/>
            <a:r>
              <a:rPr lang="en-US" sz="1000" b="1" baseline="30000">
                <a:latin typeface="Arial" charset="0"/>
              </a:rPr>
              <a:t>84</a:t>
            </a:r>
          </a:p>
        </p:txBody>
      </p:sp>
      <p:sp>
        <p:nvSpPr>
          <p:cNvPr id="329799" name="Rectangle 71"/>
          <p:cNvSpPr>
            <a:spLocks noChangeArrowheads="1"/>
          </p:cNvSpPr>
          <p:nvPr/>
        </p:nvSpPr>
        <p:spPr bwMode="auto">
          <a:xfrm>
            <a:off x="7391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At</a:t>
            </a:r>
            <a:endParaRPr lang="en-US" sz="1000" b="1">
              <a:latin typeface="Arial" charset="0"/>
            </a:endParaRPr>
          </a:p>
          <a:p>
            <a:pPr algn="ctr"/>
            <a:endParaRPr lang="en-US" sz="1000" b="1">
              <a:latin typeface="Arial" charset="0"/>
            </a:endParaRPr>
          </a:p>
          <a:p>
            <a:pPr algn="ctr"/>
            <a:r>
              <a:rPr lang="en-US" sz="1000" b="1" baseline="30000">
                <a:latin typeface="Arial" charset="0"/>
              </a:rPr>
              <a:t>85</a:t>
            </a:r>
          </a:p>
        </p:txBody>
      </p:sp>
      <p:sp>
        <p:nvSpPr>
          <p:cNvPr id="329800" name="Rectangle 72"/>
          <p:cNvSpPr>
            <a:spLocks noChangeArrowheads="1"/>
          </p:cNvSpPr>
          <p:nvPr/>
        </p:nvSpPr>
        <p:spPr bwMode="auto">
          <a:xfrm>
            <a:off x="7772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Rn</a:t>
            </a:r>
            <a:endParaRPr lang="en-US" sz="1000" b="1">
              <a:latin typeface="Arial" charset="0"/>
            </a:endParaRPr>
          </a:p>
          <a:p>
            <a:pPr algn="ctr"/>
            <a:endParaRPr lang="en-US" sz="1000" b="1">
              <a:latin typeface="Arial" charset="0"/>
            </a:endParaRPr>
          </a:p>
          <a:p>
            <a:pPr algn="ctr"/>
            <a:r>
              <a:rPr lang="en-US" sz="1000" b="1" baseline="30000">
                <a:latin typeface="Arial" charset="0"/>
              </a:rPr>
              <a:t>86</a:t>
            </a:r>
          </a:p>
        </p:txBody>
      </p:sp>
      <p:sp>
        <p:nvSpPr>
          <p:cNvPr id="329801" name="Rectangle 73"/>
          <p:cNvSpPr>
            <a:spLocks noChangeArrowheads="1"/>
          </p:cNvSpPr>
          <p:nvPr/>
        </p:nvSpPr>
        <p:spPr bwMode="auto">
          <a:xfrm>
            <a:off x="1676400" y="3048000"/>
            <a:ext cx="381000" cy="533400"/>
          </a:xfrm>
          <a:prstGeom prst="rect">
            <a:avLst/>
          </a:prstGeom>
          <a:solidFill>
            <a:srgbClr val="EA8894">
              <a:alpha val="50000"/>
            </a:srgbClr>
          </a:solidFill>
          <a:ln w="9525">
            <a:solidFill>
              <a:schemeClr val="tx1"/>
            </a:solidFill>
            <a:miter lim="800000"/>
            <a:headEnd/>
            <a:tailEnd/>
          </a:ln>
          <a:effectLst/>
        </p:spPr>
        <p:txBody>
          <a:bodyPr wrap="none" anchor="ctr"/>
          <a:lstStyle/>
          <a:p>
            <a:pPr algn="ctr"/>
            <a:r>
              <a:rPr lang="en-US" sz="1400" b="1">
                <a:latin typeface="Arial" charset="0"/>
              </a:rPr>
              <a:t>Mg</a:t>
            </a:r>
            <a:endParaRPr lang="en-US" sz="1000" b="1">
              <a:latin typeface="Arial" charset="0"/>
            </a:endParaRPr>
          </a:p>
          <a:p>
            <a:pPr algn="ctr"/>
            <a:endParaRPr lang="en-US" sz="1000" b="1">
              <a:latin typeface="Arial" charset="0"/>
            </a:endParaRPr>
          </a:p>
          <a:p>
            <a:pPr algn="ctr"/>
            <a:r>
              <a:rPr lang="en-US" sz="1000" b="1" baseline="30000">
                <a:latin typeface="Arial" charset="0"/>
              </a:rPr>
              <a:t>12</a:t>
            </a:r>
          </a:p>
        </p:txBody>
      </p:sp>
      <p:sp>
        <p:nvSpPr>
          <p:cNvPr id="329802" name="Rectangle 74"/>
          <p:cNvSpPr>
            <a:spLocks noChangeArrowheads="1"/>
          </p:cNvSpPr>
          <p:nvPr/>
        </p:nvSpPr>
        <p:spPr bwMode="auto">
          <a:xfrm>
            <a:off x="2057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La</a:t>
            </a:r>
            <a:endParaRPr lang="en-US" sz="1000" b="1">
              <a:latin typeface="Arial" charset="0"/>
            </a:endParaRPr>
          </a:p>
          <a:p>
            <a:pPr algn="ctr"/>
            <a:endParaRPr lang="en-US" sz="1000" b="1">
              <a:latin typeface="Arial" charset="0"/>
            </a:endParaRPr>
          </a:p>
          <a:p>
            <a:pPr algn="ctr"/>
            <a:r>
              <a:rPr lang="en-US" sz="1000" b="1" baseline="30000">
                <a:latin typeface="Arial" charset="0"/>
              </a:rPr>
              <a:t>57</a:t>
            </a:r>
          </a:p>
        </p:txBody>
      </p:sp>
      <p:sp>
        <p:nvSpPr>
          <p:cNvPr id="329803" name="Line 75"/>
          <p:cNvSpPr>
            <a:spLocks noChangeShapeType="1"/>
          </p:cNvSpPr>
          <p:nvPr/>
        </p:nvSpPr>
        <p:spPr bwMode="auto">
          <a:xfrm>
            <a:off x="5867400" y="2514600"/>
            <a:ext cx="0" cy="533400"/>
          </a:xfrm>
          <a:prstGeom prst="line">
            <a:avLst/>
          </a:prstGeom>
          <a:noFill/>
          <a:ln w="28575">
            <a:solidFill>
              <a:schemeClr val="tx1"/>
            </a:solidFill>
            <a:round/>
            <a:headEnd/>
            <a:tailEnd/>
          </a:ln>
          <a:effectLst/>
        </p:spPr>
        <p:txBody>
          <a:bodyPr/>
          <a:lstStyle/>
          <a:p>
            <a:endParaRPr lang="en-IE"/>
          </a:p>
        </p:txBody>
      </p:sp>
      <p:sp>
        <p:nvSpPr>
          <p:cNvPr id="329804" name="Line 76"/>
          <p:cNvSpPr>
            <a:spLocks noChangeShapeType="1"/>
          </p:cNvSpPr>
          <p:nvPr/>
        </p:nvSpPr>
        <p:spPr bwMode="auto">
          <a:xfrm>
            <a:off x="6248400" y="3048000"/>
            <a:ext cx="0" cy="533400"/>
          </a:xfrm>
          <a:prstGeom prst="line">
            <a:avLst/>
          </a:prstGeom>
          <a:noFill/>
          <a:ln w="28575">
            <a:solidFill>
              <a:schemeClr val="tx1"/>
            </a:solidFill>
            <a:round/>
            <a:headEnd/>
            <a:tailEnd/>
          </a:ln>
          <a:effectLst/>
        </p:spPr>
        <p:txBody>
          <a:bodyPr/>
          <a:lstStyle/>
          <a:p>
            <a:endParaRPr lang="en-IE"/>
          </a:p>
        </p:txBody>
      </p:sp>
      <p:sp>
        <p:nvSpPr>
          <p:cNvPr id="329805" name="Line 77"/>
          <p:cNvSpPr>
            <a:spLocks noChangeShapeType="1"/>
          </p:cNvSpPr>
          <p:nvPr/>
        </p:nvSpPr>
        <p:spPr bwMode="auto">
          <a:xfrm>
            <a:off x="6629400" y="3581400"/>
            <a:ext cx="0" cy="533400"/>
          </a:xfrm>
          <a:prstGeom prst="line">
            <a:avLst/>
          </a:prstGeom>
          <a:noFill/>
          <a:ln w="28575">
            <a:solidFill>
              <a:schemeClr val="tx1"/>
            </a:solidFill>
            <a:round/>
            <a:headEnd/>
            <a:tailEnd/>
          </a:ln>
          <a:effectLst/>
        </p:spPr>
        <p:txBody>
          <a:bodyPr/>
          <a:lstStyle/>
          <a:p>
            <a:endParaRPr lang="en-IE"/>
          </a:p>
        </p:txBody>
      </p:sp>
      <p:sp>
        <p:nvSpPr>
          <p:cNvPr id="329806" name="Line 78"/>
          <p:cNvSpPr>
            <a:spLocks noChangeShapeType="1"/>
          </p:cNvSpPr>
          <p:nvPr/>
        </p:nvSpPr>
        <p:spPr bwMode="auto">
          <a:xfrm>
            <a:off x="7010400" y="4114800"/>
            <a:ext cx="0" cy="533400"/>
          </a:xfrm>
          <a:prstGeom prst="line">
            <a:avLst/>
          </a:prstGeom>
          <a:noFill/>
          <a:ln w="28575">
            <a:solidFill>
              <a:schemeClr val="tx1"/>
            </a:solidFill>
            <a:round/>
            <a:headEnd/>
            <a:tailEnd/>
          </a:ln>
          <a:effectLst/>
        </p:spPr>
        <p:txBody>
          <a:bodyPr/>
          <a:lstStyle/>
          <a:p>
            <a:endParaRPr lang="en-IE"/>
          </a:p>
        </p:txBody>
      </p:sp>
      <p:sp>
        <p:nvSpPr>
          <p:cNvPr id="329807" name="Line 79"/>
          <p:cNvSpPr>
            <a:spLocks noChangeShapeType="1"/>
          </p:cNvSpPr>
          <p:nvPr/>
        </p:nvSpPr>
        <p:spPr bwMode="auto">
          <a:xfrm>
            <a:off x="7391400" y="4648200"/>
            <a:ext cx="0" cy="533400"/>
          </a:xfrm>
          <a:prstGeom prst="line">
            <a:avLst/>
          </a:prstGeom>
          <a:noFill/>
          <a:ln w="28575">
            <a:solidFill>
              <a:schemeClr val="tx1"/>
            </a:solidFill>
            <a:round/>
            <a:headEnd/>
            <a:tailEnd/>
          </a:ln>
          <a:effectLst/>
        </p:spPr>
        <p:txBody>
          <a:bodyPr/>
          <a:lstStyle/>
          <a:p>
            <a:endParaRPr lang="en-IE"/>
          </a:p>
        </p:txBody>
      </p:sp>
      <p:sp>
        <p:nvSpPr>
          <p:cNvPr id="329808" name="Line 80"/>
          <p:cNvSpPr>
            <a:spLocks noChangeShapeType="1"/>
          </p:cNvSpPr>
          <p:nvPr/>
        </p:nvSpPr>
        <p:spPr bwMode="auto">
          <a:xfrm flipH="1">
            <a:off x="7010400" y="4648200"/>
            <a:ext cx="381000" cy="0"/>
          </a:xfrm>
          <a:prstGeom prst="line">
            <a:avLst/>
          </a:prstGeom>
          <a:noFill/>
          <a:ln w="28575">
            <a:solidFill>
              <a:schemeClr val="tx1"/>
            </a:solidFill>
            <a:round/>
            <a:headEnd/>
            <a:tailEnd/>
          </a:ln>
          <a:effectLst/>
        </p:spPr>
        <p:txBody>
          <a:bodyPr/>
          <a:lstStyle/>
          <a:p>
            <a:endParaRPr lang="en-IE"/>
          </a:p>
        </p:txBody>
      </p:sp>
      <p:sp>
        <p:nvSpPr>
          <p:cNvPr id="329809" name="Line 81"/>
          <p:cNvSpPr>
            <a:spLocks noChangeShapeType="1"/>
          </p:cNvSpPr>
          <p:nvPr/>
        </p:nvSpPr>
        <p:spPr bwMode="auto">
          <a:xfrm flipH="1">
            <a:off x="6629400" y="4114800"/>
            <a:ext cx="381000" cy="0"/>
          </a:xfrm>
          <a:prstGeom prst="line">
            <a:avLst/>
          </a:prstGeom>
          <a:noFill/>
          <a:ln w="28575">
            <a:solidFill>
              <a:schemeClr val="tx1"/>
            </a:solidFill>
            <a:round/>
            <a:headEnd/>
            <a:tailEnd/>
          </a:ln>
          <a:effectLst/>
        </p:spPr>
        <p:txBody>
          <a:bodyPr/>
          <a:lstStyle/>
          <a:p>
            <a:endParaRPr lang="en-IE"/>
          </a:p>
        </p:txBody>
      </p:sp>
      <p:sp>
        <p:nvSpPr>
          <p:cNvPr id="329810" name="Line 82"/>
          <p:cNvSpPr>
            <a:spLocks noChangeShapeType="1"/>
          </p:cNvSpPr>
          <p:nvPr/>
        </p:nvSpPr>
        <p:spPr bwMode="auto">
          <a:xfrm flipH="1">
            <a:off x="6248400" y="3581400"/>
            <a:ext cx="381000" cy="0"/>
          </a:xfrm>
          <a:prstGeom prst="line">
            <a:avLst/>
          </a:prstGeom>
          <a:noFill/>
          <a:ln w="28575">
            <a:solidFill>
              <a:schemeClr val="tx1"/>
            </a:solidFill>
            <a:round/>
            <a:headEnd/>
            <a:tailEnd/>
          </a:ln>
          <a:effectLst/>
        </p:spPr>
        <p:txBody>
          <a:bodyPr/>
          <a:lstStyle/>
          <a:p>
            <a:endParaRPr lang="en-IE"/>
          </a:p>
        </p:txBody>
      </p:sp>
      <p:sp>
        <p:nvSpPr>
          <p:cNvPr id="329811" name="Line 83"/>
          <p:cNvSpPr>
            <a:spLocks noChangeShapeType="1"/>
          </p:cNvSpPr>
          <p:nvPr/>
        </p:nvSpPr>
        <p:spPr bwMode="auto">
          <a:xfrm flipH="1">
            <a:off x="5867400" y="3048000"/>
            <a:ext cx="381000" cy="0"/>
          </a:xfrm>
          <a:prstGeom prst="line">
            <a:avLst/>
          </a:prstGeom>
          <a:noFill/>
          <a:ln w="28575">
            <a:solidFill>
              <a:schemeClr val="tx1"/>
            </a:solidFill>
            <a:round/>
            <a:headEnd/>
            <a:tailEnd/>
          </a:ln>
          <a:effectLst/>
        </p:spPr>
        <p:txBody>
          <a:bodyPr/>
          <a:lstStyle/>
          <a:p>
            <a:endParaRPr lang="en-IE"/>
          </a:p>
        </p:txBody>
      </p:sp>
      <p:sp>
        <p:nvSpPr>
          <p:cNvPr id="329812" name="Rectangle 84"/>
          <p:cNvSpPr>
            <a:spLocks noChangeArrowheads="1"/>
          </p:cNvSpPr>
          <p:nvPr/>
        </p:nvSpPr>
        <p:spPr bwMode="auto">
          <a:xfrm>
            <a:off x="2743200" y="2590800"/>
            <a:ext cx="222250" cy="228600"/>
          </a:xfrm>
          <a:prstGeom prst="rect">
            <a:avLst/>
          </a:prstGeom>
          <a:solidFill>
            <a:schemeClr val="accent2">
              <a:alpha val="50000"/>
            </a:schemeClr>
          </a:solidFill>
          <a:ln w="9525">
            <a:solidFill>
              <a:schemeClr val="tx1"/>
            </a:solidFill>
            <a:miter lim="800000"/>
            <a:headEnd/>
            <a:tailEnd/>
          </a:ln>
          <a:effectLst/>
        </p:spPr>
        <p:txBody>
          <a:bodyPr wrap="none" anchor="ctr"/>
          <a:lstStyle/>
          <a:p>
            <a:endParaRPr lang="en-IE"/>
          </a:p>
        </p:txBody>
      </p:sp>
      <p:sp>
        <p:nvSpPr>
          <p:cNvPr id="329813" name="Rectangle 85"/>
          <p:cNvSpPr>
            <a:spLocks noChangeArrowheads="1"/>
          </p:cNvSpPr>
          <p:nvPr/>
        </p:nvSpPr>
        <p:spPr bwMode="auto">
          <a:xfrm>
            <a:off x="2743200" y="1981200"/>
            <a:ext cx="222250" cy="228600"/>
          </a:xfrm>
          <a:prstGeom prst="rect">
            <a:avLst/>
          </a:prstGeom>
          <a:solidFill>
            <a:srgbClr val="005C00">
              <a:alpha val="50000"/>
            </a:srgbClr>
          </a:solidFill>
          <a:ln w="9525">
            <a:solidFill>
              <a:schemeClr val="tx1"/>
            </a:solidFill>
            <a:miter lim="800000"/>
            <a:headEnd/>
            <a:tailEnd/>
          </a:ln>
          <a:effectLst/>
        </p:spPr>
        <p:txBody>
          <a:bodyPr wrap="none" anchor="ctr"/>
          <a:lstStyle/>
          <a:p>
            <a:endParaRPr lang="en-IE"/>
          </a:p>
        </p:txBody>
      </p:sp>
      <p:sp>
        <p:nvSpPr>
          <p:cNvPr id="329814" name="Rectangle 86"/>
          <p:cNvSpPr>
            <a:spLocks noChangeArrowheads="1"/>
          </p:cNvSpPr>
          <p:nvPr/>
        </p:nvSpPr>
        <p:spPr bwMode="auto">
          <a:xfrm>
            <a:off x="2743200" y="2286000"/>
            <a:ext cx="222250" cy="228600"/>
          </a:xfrm>
          <a:prstGeom prst="rect">
            <a:avLst/>
          </a:prstGeom>
          <a:solidFill>
            <a:srgbClr val="EA8894">
              <a:alpha val="50000"/>
            </a:srgbClr>
          </a:solidFill>
          <a:ln w="9525">
            <a:solidFill>
              <a:schemeClr val="tx1"/>
            </a:solidFill>
            <a:miter lim="800000"/>
            <a:headEnd/>
            <a:tailEnd/>
          </a:ln>
          <a:effectLst/>
        </p:spPr>
        <p:txBody>
          <a:bodyPr wrap="none" anchor="ctr"/>
          <a:lstStyle/>
          <a:p>
            <a:endParaRPr lang="en-IE"/>
          </a:p>
        </p:txBody>
      </p:sp>
      <p:sp>
        <p:nvSpPr>
          <p:cNvPr id="329815" name="Text Box 87"/>
          <p:cNvSpPr txBox="1">
            <a:spLocks noChangeArrowheads="1"/>
          </p:cNvSpPr>
          <p:nvPr/>
        </p:nvSpPr>
        <p:spPr bwMode="auto">
          <a:xfrm>
            <a:off x="3041650" y="1905000"/>
            <a:ext cx="2460625" cy="304800"/>
          </a:xfrm>
          <a:prstGeom prst="rect">
            <a:avLst/>
          </a:prstGeom>
          <a:noFill/>
          <a:ln w="9525">
            <a:noFill/>
            <a:miter lim="800000"/>
            <a:headEnd/>
            <a:tailEnd/>
          </a:ln>
          <a:effectLst/>
        </p:spPr>
        <p:txBody>
          <a:bodyPr wrap="none">
            <a:spAutoFit/>
          </a:bodyPr>
          <a:lstStyle/>
          <a:p>
            <a:r>
              <a:rPr lang="en-US" sz="1400" b="1">
                <a:latin typeface="Arial" charset="0"/>
              </a:rPr>
              <a:t>Elements in organic matter</a:t>
            </a:r>
          </a:p>
        </p:txBody>
      </p:sp>
      <p:sp>
        <p:nvSpPr>
          <p:cNvPr id="329816" name="Text Box 88"/>
          <p:cNvSpPr txBox="1">
            <a:spLocks noChangeArrowheads="1"/>
          </p:cNvSpPr>
          <p:nvPr/>
        </p:nvSpPr>
        <p:spPr bwMode="auto">
          <a:xfrm>
            <a:off x="3032125" y="2220913"/>
            <a:ext cx="1436688" cy="304800"/>
          </a:xfrm>
          <a:prstGeom prst="rect">
            <a:avLst/>
          </a:prstGeom>
          <a:noFill/>
          <a:ln w="9525">
            <a:noFill/>
            <a:miter lim="800000"/>
            <a:headEnd/>
            <a:tailEnd/>
          </a:ln>
          <a:effectLst/>
        </p:spPr>
        <p:txBody>
          <a:bodyPr wrap="none">
            <a:spAutoFit/>
          </a:bodyPr>
          <a:lstStyle/>
          <a:p>
            <a:r>
              <a:rPr lang="en-US" sz="1400" b="1">
                <a:latin typeface="Arial" charset="0"/>
              </a:rPr>
              <a:t>Major minerals</a:t>
            </a:r>
          </a:p>
        </p:txBody>
      </p:sp>
      <p:sp>
        <p:nvSpPr>
          <p:cNvPr id="329817" name="Text Box 89"/>
          <p:cNvSpPr txBox="1">
            <a:spLocks noChangeArrowheads="1"/>
          </p:cNvSpPr>
          <p:nvPr/>
        </p:nvSpPr>
        <p:spPr bwMode="auto">
          <a:xfrm>
            <a:off x="3014663" y="2590800"/>
            <a:ext cx="1474787" cy="304800"/>
          </a:xfrm>
          <a:prstGeom prst="rect">
            <a:avLst/>
          </a:prstGeom>
          <a:noFill/>
          <a:ln w="9525">
            <a:noFill/>
            <a:miter lim="800000"/>
            <a:headEnd/>
            <a:tailEnd/>
          </a:ln>
          <a:effectLst/>
        </p:spPr>
        <p:txBody>
          <a:bodyPr wrap="none">
            <a:spAutoFit/>
          </a:bodyPr>
          <a:lstStyle/>
          <a:p>
            <a:r>
              <a:rPr lang="en-US" sz="1400" b="1">
                <a:latin typeface="Arial" charset="0"/>
              </a:rPr>
              <a:t>Trace elements</a:t>
            </a:r>
          </a:p>
        </p:txBody>
      </p:sp>
      <p:sp>
        <p:nvSpPr>
          <p:cNvPr id="329818" name="Rectangle 90"/>
          <p:cNvSpPr>
            <a:spLocks noChangeArrowheads="1"/>
          </p:cNvSpPr>
          <p:nvPr/>
        </p:nvSpPr>
        <p:spPr bwMode="auto">
          <a:xfrm>
            <a:off x="76200" y="6567488"/>
            <a:ext cx="3378200" cy="214312"/>
          </a:xfrm>
          <a:prstGeom prst="rect">
            <a:avLst/>
          </a:prstGeom>
          <a:noFill/>
          <a:ln w="9525">
            <a:noFill/>
            <a:miter lim="800000"/>
            <a:headEnd/>
            <a:tailEnd/>
          </a:ln>
          <a:effectLst/>
        </p:spPr>
        <p:txBody>
          <a:bodyPr wrap="none">
            <a:spAutoFit/>
          </a:bodyPr>
          <a:lstStyle/>
          <a:p>
            <a:r>
              <a:rPr lang="en-US" sz="800">
                <a:latin typeface="Arial" charset="0"/>
              </a:rPr>
              <a:t>Davis, Metcalfe, Williams, Castka, </a:t>
            </a:r>
            <a:r>
              <a:rPr lang="en-US" sz="800" u="sng">
                <a:latin typeface="Arial" charset="0"/>
              </a:rPr>
              <a:t>Modern Chemistry</a:t>
            </a:r>
            <a:r>
              <a:rPr lang="en-US" sz="800">
                <a:latin typeface="Arial" charset="0"/>
              </a:rPr>
              <a:t>, 1999,  page 748</a:t>
            </a:r>
          </a:p>
        </p:txBody>
      </p:sp>
      <p:sp>
        <p:nvSpPr>
          <p:cNvPr id="329820" name="AutoShape 92">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t>Oxidation State of Elements</a:t>
            </a:r>
          </a:p>
        </p:txBody>
      </p:sp>
      <p:sp>
        <p:nvSpPr>
          <p:cNvPr id="331780" name="Rectangle 4"/>
          <p:cNvSpPr>
            <a:spLocks noChangeArrowheads="1"/>
          </p:cNvSpPr>
          <p:nvPr/>
        </p:nvSpPr>
        <p:spPr bwMode="auto">
          <a:xfrm>
            <a:off x="7793038" y="1814513"/>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31781" name="Rectangle 5"/>
          <p:cNvSpPr>
            <a:spLocks noChangeArrowheads="1"/>
          </p:cNvSpPr>
          <p:nvPr/>
        </p:nvSpPr>
        <p:spPr bwMode="auto">
          <a:xfrm>
            <a:off x="6269038" y="23479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82" name="Rectangle 6"/>
          <p:cNvSpPr>
            <a:spLocks noChangeArrowheads="1"/>
          </p:cNvSpPr>
          <p:nvPr/>
        </p:nvSpPr>
        <p:spPr bwMode="auto">
          <a:xfrm>
            <a:off x="6650038" y="23479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83" name="Rectangle 7"/>
          <p:cNvSpPr>
            <a:spLocks noChangeArrowheads="1"/>
          </p:cNvSpPr>
          <p:nvPr/>
        </p:nvSpPr>
        <p:spPr bwMode="auto">
          <a:xfrm>
            <a:off x="7031038" y="23479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84" name="Rectangle 8"/>
          <p:cNvSpPr>
            <a:spLocks noChangeArrowheads="1"/>
          </p:cNvSpPr>
          <p:nvPr/>
        </p:nvSpPr>
        <p:spPr bwMode="auto">
          <a:xfrm>
            <a:off x="7412038" y="23479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85" name="Rectangle 9"/>
          <p:cNvSpPr>
            <a:spLocks noChangeArrowheads="1"/>
          </p:cNvSpPr>
          <p:nvPr/>
        </p:nvSpPr>
        <p:spPr bwMode="auto">
          <a:xfrm>
            <a:off x="7793038" y="2347913"/>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31786" name="Rectangle 10"/>
          <p:cNvSpPr>
            <a:spLocks noChangeArrowheads="1"/>
          </p:cNvSpPr>
          <p:nvPr/>
        </p:nvSpPr>
        <p:spPr bwMode="auto">
          <a:xfrm>
            <a:off x="5888038" y="23479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87" name="Rectangle 11"/>
          <p:cNvSpPr>
            <a:spLocks noChangeArrowheads="1"/>
          </p:cNvSpPr>
          <p:nvPr/>
        </p:nvSpPr>
        <p:spPr bwMode="auto">
          <a:xfrm>
            <a:off x="5888038" y="28813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88" name="Rectangle 12"/>
          <p:cNvSpPr>
            <a:spLocks noChangeArrowheads="1"/>
          </p:cNvSpPr>
          <p:nvPr/>
        </p:nvSpPr>
        <p:spPr bwMode="auto">
          <a:xfrm>
            <a:off x="6269038" y="28813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89" name="Rectangle 13"/>
          <p:cNvSpPr>
            <a:spLocks noChangeArrowheads="1"/>
          </p:cNvSpPr>
          <p:nvPr/>
        </p:nvSpPr>
        <p:spPr bwMode="auto">
          <a:xfrm>
            <a:off x="6650038" y="28813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90" name="Rectangle 14"/>
          <p:cNvSpPr>
            <a:spLocks noChangeArrowheads="1"/>
          </p:cNvSpPr>
          <p:nvPr/>
        </p:nvSpPr>
        <p:spPr bwMode="auto">
          <a:xfrm>
            <a:off x="7031038" y="28813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91" name="Rectangle 15"/>
          <p:cNvSpPr>
            <a:spLocks noChangeArrowheads="1"/>
          </p:cNvSpPr>
          <p:nvPr/>
        </p:nvSpPr>
        <p:spPr bwMode="auto">
          <a:xfrm>
            <a:off x="7412038" y="28813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92" name="Rectangle 16"/>
          <p:cNvSpPr>
            <a:spLocks noChangeArrowheads="1"/>
          </p:cNvSpPr>
          <p:nvPr/>
        </p:nvSpPr>
        <p:spPr bwMode="auto">
          <a:xfrm>
            <a:off x="7793038" y="2881313"/>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31793" name="Rectangle 17"/>
          <p:cNvSpPr>
            <a:spLocks noChangeArrowheads="1"/>
          </p:cNvSpPr>
          <p:nvPr/>
        </p:nvSpPr>
        <p:spPr bwMode="auto">
          <a:xfrm>
            <a:off x="2078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94" name="Rectangle 18"/>
          <p:cNvSpPr>
            <a:spLocks noChangeArrowheads="1"/>
          </p:cNvSpPr>
          <p:nvPr/>
        </p:nvSpPr>
        <p:spPr bwMode="auto">
          <a:xfrm>
            <a:off x="2459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95" name="Rectangle 19"/>
          <p:cNvSpPr>
            <a:spLocks noChangeArrowheads="1"/>
          </p:cNvSpPr>
          <p:nvPr/>
        </p:nvSpPr>
        <p:spPr bwMode="auto">
          <a:xfrm>
            <a:off x="2840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96" name="Rectangle 20"/>
          <p:cNvSpPr>
            <a:spLocks noChangeArrowheads="1"/>
          </p:cNvSpPr>
          <p:nvPr/>
        </p:nvSpPr>
        <p:spPr bwMode="auto">
          <a:xfrm>
            <a:off x="3221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97" name="Rectangle 21"/>
          <p:cNvSpPr>
            <a:spLocks noChangeArrowheads="1"/>
          </p:cNvSpPr>
          <p:nvPr/>
        </p:nvSpPr>
        <p:spPr bwMode="auto">
          <a:xfrm>
            <a:off x="3602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98" name="Rectangle 22"/>
          <p:cNvSpPr>
            <a:spLocks noChangeArrowheads="1"/>
          </p:cNvSpPr>
          <p:nvPr/>
        </p:nvSpPr>
        <p:spPr bwMode="auto">
          <a:xfrm>
            <a:off x="3983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799" name="Rectangle 23"/>
          <p:cNvSpPr>
            <a:spLocks noChangeArrowheads="1"/>
          </p:cNvSpPr>
          <p:nvPr/>
        </p:nvSpPr>
        <p:spPr bwMode="auto">
          <a:xfrm>
            <a:off x="4364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00" name="Rectangle 24"/>
          <p:cNvSpPr>
            <a:spLocks noChangeArrowheads="1"/>
          </p:cNvSpPr>
          <p:nvPr/>
        </p:nvSpPr>
        <p:spPr bwMode="auto">
          <a:xfrm>
            <a:off x="4745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01" name="Rectangle 25"/>
          <p:cNvSpPr>
            <a:spLocks noChangeArrowheads="1"/>
          </p:cNvSpPr>
          <p:nvPr/>
        </p:nvSpPr>
        <p:spPr bwMode="auto">
          <a:xfrm>
            <a:off x="5126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02" name="Rectangle 26"/>
          <p:cNvSpPr>
            <a:spLocks noChangeArrowheads="1"/>
          </p:cNvSpPr>
          <p:nvPr/>
        </p:nvSpPr>
        <p:spPr bwMode="auto">
          <a:xfrm>
            <a:off x="5507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03" name="Rectangle 27"/>
          <p:cNvSpPr>
            <a:spLocks noChangeArrowheads="1"/>
          </p:cNvSpPr>
          <p:nvPr/>
        </p:nvSpPr>
        <p:spPr bwMode="auto">
          <a:xfrm>
            <a:off x="5888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04" name="Rectangle 28"/>
          <p:cNvSpPr>
            <a:spLocks noChangeArrowheads="1"/>
          </p:cNvSpPr>
          <p:nvPr/>
        </p:nvSpPr>
        <p:spPr bwMode="auto">
          <a:xfrm>
            <a:off x="6269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05" name="Rectangle 29"/>
          <p:cNvSpPr>
            <a:spLocks noChangeArrowheads="1"/>
          </p:cNvSpPr>
          <p:nvPr/>
        </p:nvSpPr>
        <p:spPr bwMode="auto">
          <a:xfrm>
            <a:off x="6650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06" name="Rectangle 30"/>
          <p:cNvSpPr>
            <a:spLocks noChangeArrowheads="1"/>
          </p:cNvSpPr>
          <p:nvPr/>
        </p:nvSpPr>
        <p:spPr bwMode="auto">
          <a:xfrm>
            <a:off x="7031038" y="3414713"/>
            <a:ext cx="381000" cy="533400"/>
          </a:xfrm>
          <a:prstGeom prst="rect">
            <a:avLst/>
          </a:prstGeom>
          <a:solidFill>
            <a:srgbClr val="FFCCFF"/>
          </a:solidFill>
          <a:ln w="9525">
            <a:solidFill>
              <a:schemeClr val="tx1"/>
            </a:solidFill>
            <a:miter lim="800000"/>
            <a:headEnd/>
            <a:tailEnd/>
          </a:ln>
          <a:effectLst/>
        </p:spPr>
        <p:txBody>
          <a:bodyPr wrap="none" anchor="ctr"/>
          <a:lstStyle/>
          <a:p>
            <a:pPr algn="ctr"/>
            <a:r>
              <a:rPr lang="en-US" sz="1400" b="1">
                <a:latin typeface="Arial" charset="0"/>
              </a:rPr>
              <a:t>Se</a:t>
            </a:r>
            <a:r>
              <a:rPr lang="en-US" sz="1400" b="1" baseline="30000">
                <a:latin typeface="Arial" charset="0"/>
              </a:rPr>
              <a:t>2-</a:t>
            </a:r>
          </a:p>
        </p:txBody>
      </p:sp>
      <p:sp>
        <p:nvSpPr>
          <p:cNvPr id="331807" name="Rectangle 31"/>
          <p:cNvSpPr>
            <a:spLocks noChangeArrowheads="1"/>
          </p:cNvSpPr>
          <p:nvPr/>
        </p:nvSpPr>
        <p:spPr bwMode="auto">
          <a:xfrm>
            <a:off x="7412038" y="34147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08" name="Rectangle 32"/>
          <p:cNvSpPr>
            <a:spLocks noChangeArrowheads="1"/>
          </p:cNvSpPr>
          <p:nvPr/>
        </p:nvSpPr>
        <p:spPr bwMode="auto">
          <a:xfrm>
            <a:off x="7793038" y="3414713"/>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31809" name="Rectangle 33"/>
          <p:cNvSpPr>
            <a:spLocks noChangeArrowheads="1"/>
          </p:cNvSpPr>
          <p:nvPr/>
        </p:nvSpPr>
        <p:spPr bwMode="auto">
          <a:xfrm>
            <a:off x="2078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10" name="Rectangle 34"/>
          <p:cNvSpPr>
            <a:spLocks noChangeArrowheads="1"/>
          </p:cNvSpPr>
          <p:nvPr/>
        </p:nvSpPr>
        <p:spPr bwMode="auto">
          <a:xfrm>
            <a:off x="2459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11" name="Rectangle 35"/>
          <p:cNvSpPr>
            <a:spLocks noChangeArrowheads="1"/>
          </p:cNvSpPr>
          <p:nvPr/>
        </p:nvSpPr>
        <p:spPr bwMode="auto">
          <a:xfrm>
            <a:off x="2840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12" name="Rectangle 36"/>
          <p:cNvSpPr>
            <a:spLocks noChangeArrowheads="1"/>
          </p:cNvSpPr>
          <p:nvPr/>
        </p:nvSpPr>
        <p:spPr bwMode="auto">
          <a:xfrm>
            <a:off x="3221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13" name="Rectangle 37"/>
          <p:cNvSpPr>
            <a:spLocks noChangeArrowheads="1"/>
          </p:cNvSpPr>
          <p:nvPr/>
        </p:nvSpPr>
        <p:spPr bwMode="auto">
          <a:xfrm>
            <a:off x="3602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14" name="Rectangle 38"/>
          <p:cNvSpPr>
            <a:spLocks noChangeArrowheads="1"/>
          </p:cNvSpPr>
          <p:nvPr/>
        </p:nvSpPr>
        <p:spPr bwMode="auto">
          <a:xfrm>
            <a:off x="3983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15" name="Rectangle 39"/>
          <p:cNvSpPr>
            <a:spLocks noChangeArrowheads="1"/>
          </p:cNvSpPr>
          <p:nvPr/>
        </p:nvSpPr>
        <p:spPr bwMode="auto">
          <a:xfrm>
            <a:off x="4364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16" name="Rectangle 40"/>
          <p:cNvSpPr>
            <a:spLocks noChangeArrowheads="1"/>
          </p:cNvSpPr>
          <p:nvPr/>
        </p:nvSpPr>
        <p:spPr bwMode="auto">
          <a:xfrm>
            <a:off x="4745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17" name="Rectangle 41"/>
          <p:cNvSpPr>
            <a:spLocks noChangeArrowheads="1"/>
          </p:cNvSpPr>
          <p:nvPr/>
        </p:nvSpPr>
        <p:spPr bwMode="auto">
          <a:xfrm>
            <a:off x="5126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18" name="Rectangle 42"/>
          <p:cNvSpPr>
            <a:spLocks noChangeArrowheads="1"/>
          </p:cNvSpPr>
          <p:nvPr/>
        </p:nvSpPr>
        <p:spPr bwMode="auto">
          <a:xfrm>
            <a:off x="5507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19" name="Rectangle 43"/>
          <p:cNvSpPr>
            <a:spLocks noChangeArrowheads="1"/>
          </p:cNvSpPr>
          <p:nvPr/>
        </p:nvSpPr>
        <p:spPr bwMode="auto">
          <a:xfrm>
            <a:off x="5888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20" name="Rectangle 44"/>
          <p:cNvSpPr>
            <a:spLocks noChangeArrowheads="1"/>
          </p:cNvSpPr>
          <p:nvPr/>
        </p:nvSpPr>
        <p:spPr bwMode="auto">
          <a:xfrm>
            <a:off x="6269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21" name="Rectangle 45"/>
          <p:cNvSpPr>
            <a:spLocks noChangeArrowheads="1"/>
          </p:cNvSpPr>
          <p:nvPr/>
        </p:nvSpPr>
        <p:spPr bwMode="auto">
          <a:xfrm>
            <a:off x="6650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22" name="Rectangle 46"/>
          <p:cNvSpPr>
            <a:spLocks noChangeArrowheads="1"/>
          </p:cNvSpPr>
          <p:nvPr/>
        </p:nvSpPr>
        <p:spPr bwMode="auto">
          <a:xfrm>
            <a:off x="7031038" y="3948113"/>
            <a:ext cx="381000" cy="533400"/>
          </a:xfrm>
          <a:prstGeom prst="rect">
            <a:avLst/>
          </a:prstGeom>
          <a:solidFill>
            <a:srgbClr val="FFCCFF"/>
          </a:solidFill>
          <a:ln w="9525">
            <a:solidFill>
              <a:schemeClr val="tx1"/>
            </a:solidFill>
            <a:miter lim="800000"/>
            <a:headEnd/>
            <a:tailEnd/>
          </a:ln>
          <a:effectLst/>
        </p:spPr>
        <p:txBody>
          <a:bodyPr wrap="none" anchor="ctr"/>
          <a:lstStyle/>
          <a:p>
            <a:pPr algn="ctr"/>
            <a:r>
              <a:rPr lang="en-US" sz="1400" b="1">
                <a:latin typeface="Arial" charset="0"/>
              </a:rPr>
              <a:t>Te</a:t>
            </a:r>
            <a:r>
              <a:rPr lang="en-US" sz="1400" b="1" baseline="30000">
                <a:latin typeface="Arial" charset="0"/>
              </a:rPr>
              <a:t>2-</a:t>
            </a:r>
          </a:p>
        </p:txBody>
      </p:sp>
      <p:sp>
        <p:nvSpPr>
          <p:cNvPr id="331823" name="Rectangle 47"/>
          <p:cNvSpPr>
            <a:spLocks noChangeArrowheads="1"/>
          </p:cNvSpPr>
          <p:nvPr/>
        </p:nvSpPr>
        <p:spPr bwMode="auto">
          <a:xfrm>
            <a:off x="7412038" y="39481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24" name="Rectangle 48"/>
          <p:cNvSpPr>
            <a:spLocks noChangeArrowheads="1"/>
          </p:cNvSpPr>
          <p:nvPr/>
        </p:nvSpPr>
        <p:spPr bwMode="auto">
          <a:xfrm>
            <a:off x="7793038" y="3948113"/>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31825" name="Rectangle 49"/>
          <p:cNvSpPr>
            <a:spLocks noChangeArrowheads="1"/>
          </p:cNvSpPr>
          <p:nvPr/>
        </p:nvSpPr>
        <p:spPr bwMode="auto">
          <a:xfrm>
            <a:off x="2459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26" name="Rectangle 50"/>
          <p:cNvSpPr>
            <a:spLocks noChangeArrowheads="1"/>
          </p:cNvSpPr>
          <p:nvPr/>
        </p:nvSpPr>
        <p:spPr bwMode="auto">
          <a:xfrm>
            <a:off x="2840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27" name="Rectangle 51"/>
          <p:cNvSpPr>
            <a:spLocks noChangeArrowheads="1"/>
          </p:cNvSpPr>
          <p:nvPr/>
        </p:nvSpPr>
        <p:spPr bwMode="auto">
          <a:xfrm>
            <a:off x="3221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28" name="Rectangle 52"/>
          <p:cNvSpPr>
            <a:spLocks noChangeArrowheads="1"/>
          </p:cNvSpPr>
          <p:nvPr/>
        </p:nvSpPr>
        <p:spPr bwMode="auto">
          <a:xfrm>
            <a:off x="3602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29" name="Rectangle 53"/>
          <p:cNvSpPr>
            <a:spLocks noChangeArrowheads="1"/>
          </p:cNvSpPr>
          <p:nvPr/>
        </p:nvSpPr>
        <p:spPr bwMode="auto">
          <a:xfrm>
            <a:off x="3983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30" name="Rectangle 54"/>
          <p:cNvSpPr>
            <a:spLocks noChangeArrowheads="1"/>
          </p:cNvSpPr>
          <p:nvPr/>
        </p:nvSpPr>
        <p:spPr bwMode="auto">
          <a:xfrm>
            <a:off x="4364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31" name="Rectangle 55"/>
          <p:cNvSpPr>
            <a:spLocks noChangeArrowheads="1"/>
          </p:cNvSpPr>
          <p:nvPr/>
        </p:nvSpPr>
        <p:spPr bwMode="auto">
          <a:xfrm>
            <a:off x="4745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32" name="Rectangle 56"/>
          <p:cNvSpPr>
            <a:spLocks noChangeArrowheads="1"/>
          </p:cNvSpPr>
          <p:nvPr/>
        </p:nvSpPr>
        <p:spPr bwMode="auto">
          <a:xfrm>
            <a:off x="5126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33" name="Rectangle 57"/>
          <p:cNvSpPr>
            <a:spLocks noChangeArrowheads="1"/>
          </p:cNvSpPr>
          <p:nvPr/>
        </p:nvSpPr>
        <p:spPr bwMode="auto">
          <a:xfrm>
            <a:off x="5507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34" name="Rectangle 58"/>
          <p:cNvSpPr>
            <a:spLocks noChangeArrowheads="1"/>
          </p:cNvSpPr>
          <p:nvPr/>
        </p:nvSpPr>
        <p:spPr bwMode="auto">
          <a:xfrm>
            <a:off x="5888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35" name="Rectangle 59"/>
          <p:cNvSpPr>
            <a:spLocks noChangeArrowheads="1"/>
          </p:cNvSpPr>
          <p:nvPr/>
        </p:nvSpPr>
        <p:spPr bwMode="auto">
          <a:xfrm>
            <a:off x="6269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36" name="Rectangle 60"/>
          <p:cNvSpPr>
            <a:spLocks noChangeArrowheads="1"/>
          </p:cNvSpPr>
          <p:nvPr/>
        </p:nvSpPr>
        <p:spPr bwMode="auto">
          <a:xfrm>
            <a:off x="6650038" y="4481513"/>
            <a:ext cx="381000" cy="533400"/>
          </a:xfrm>
          <a:prstGeom prst="rect">
            <a:avLst/>
          </a:prstGeom>
          <a:solidFill>
            <a:schemeClr val="bg1">
              <a:alpha val="50000"/>
            </a:schemeClr>
          </a:solidFill>
          <a:ln w="9525">
            <a:solidFill>
              <a:schemeClr val="tx1"/>
            </a:solidFill>
            <a:miter lim="800000"/>
            <a:headEnd/>
            <a:tailEnd/>
          </a:ln>
          <a:effectLst/>
        </p:spPr>
        <p:txBody>
          <a:bodyPr wrap="none" anchor="ctr"/>
          <a:lstStyle/>
          <a:p>
            <a:endParaRPr lang="en-IE"/>
          </a:p>
        </p:txBody>
      </p:sp>
      <p:sp>
        <p:nvSpPr>
          <p:cNvPr id="331837" name="Rectangle 61"/>
          <p:cNvSpPr>
            <a:spLocks noChangeArrowheads="1"/>
          </p:cNvSpPr>
          <p:nvPr/>
        </p:nvSpPr>
        <p:spPr bwMode="auto">
          <a:xfrm>
            <a:off x="7031038" y="4481513"/>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331838" name="Rectangle 62"/>
          <p:cNvSpPr>
            <a:spLocks noChangeArrowheads="1"/>
          </p:cNvSpPr>
          <p:nvPr/>
        </p:nvSpPr>
        <p:spPr bwMode="auto">
          <a:xfrm>
            <a:off x="7412038" y="4481513"/>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331839" name="Rectangle 63"/>
          <p:cNvSpPr>
            <a:spLocks noChangeArrowheads="1"/>
          </p:cNvSpPr>
          <p:nvPr/>
        </p:nvSpPr>
        <p:spPr bwMode="auto">
          <a:xfrm>
            <a:off x="7793038" y="4481513"/>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31840" name="Text Box 64"/>
          <p:cNvSpPr txBox="1">
            <a:spLocks noChangeArrowheads="1"/>
          </p:cNvSpPr>
          <p:nvPr/>
        </p:nvSpPr>
        <p:spPr bwMode="auto">
          <a:xfrm>
            <a:off x="995363" y="1924050"/>
            <a:ext cx="268287" cy="274638"/>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331841" name="Text Box 65"/>
          <p:cNvSpPr txBox="1">
            <a:spLocks noChangeArrowheads="1"/>
          </p:cNvSpPr>
          <p:nvPr/>
        </p:nvSpPr>
        <p:spPr bwMode="auto">
          <a:xfrm>
            <a:off x="995363" y="2457450"/>
            <a:ext cx="268287" cy="274638"/>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331842" name="Text Box 66"/>
          <p:cNvSpPr txBox="1">
            <a:spLocks noChangeArrowheads="1"/>
          </p:cNvSpPr>
          <p:nvPr/>
        </p:nvSpPr>
        <p:spPr bwMode="auto">
          <a:xfrm>
            <a:off x="995363" y="2990850"/>
            <a:ext cx="268287" cy="274638"/>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331843" name="Text Box 67"/>
          <p:cNvSpPr txBox="1">
            <a:spLocks noChangeArrowheads="1"/>
          </p:cNvSpPr>
          <p:nvPr/>
        </p:nvSpPr>
        <p:spPr bwMode="auto">
          <a:xfrm>
            <a:off x="995363" y="3524250"/>
            <a:ext cx="268287" cy="274638"/>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331844" name="Text Box 68"/>
          <p:cNvSpPr txBox="1">
            <a:spLocks noChangeArrowheads="1"/>
          </p:cNvSpPr>
          <p:nvPr/>
        </p:nvSpPr>
        <p:spPr bwMode="auto">
          <a:xfrm>
            <a:off x="995363" y="4057650"/>
            <a:ext cx="268287" cy="274638"/>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331845" name="Text Box 69"/>
          <p:cNvSpPr txBox="1">
            <a:spLocks noChangeArrowheads="1"/>
          </p:cNvSpPr>
          <p:nvPr/>
        </p:nvSpPr>
        <p:spPr bwMode="auto">
          <a:xfrm>
            <a:off x="995363" y="4591050"/>
            <a:ext cx="268287" cy="274638"/>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331846" name="Text Box 70"/>
          <p:cNvSpPr txBox="1">
            <a:spLocks noChangeArrowheads="1"/>
          </p:cNvSpPr>
          <p:nvPr/>
        </p:nvSpPr>
        <p:spPr bwMode="auto">
          <a:xfrm>
            <a:off x="995363" y="1924050"/>
            <a:ext cx="268287" cy="274638"/>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331847" name="Text Box 71"/>
          <p:cNvSpPr txBox="1">
            <a:spLocks noChangeArrowheads="1"/>
          </p:cNvSpPr>
          <p:nvPr/>
        </p:nvSpPr>
        <p:spPr bwMode="auto">
          <a:xfrm>
            <a:off x="995363" y="2457450"/>
            <a:ext cx="268287" cy="274638"/>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331848" name="Text Box 72"/>
          <p:cNvSpPr txBox="1">
            <a:spLocks noChangeArrowheads="1"/>
          </p:cNvSpPr>
          <p:nvPr/>
        </p:nvSpPr>
        <p:spPr bwMode="auto">
          <a:xfrm>
            <a:off x="995363" y="2990850"/>
            <a:ext cx="268287" cy="274638"/>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331849" name="Text Box 73"/>
          <p:cNvSpPr txBox="1">
            <a:spLocks noChangeArrowheads="1"/>
          </p:cNvSpPr>
          <p:nvPr/>
        </p:nvSpPr>
        <p:spPr bwMode="auto">
          <a:xfrm>
            <a:off x="995363" y="3524250"/>
            <a:ext cx="268287" cy="274638"/>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331850" name="Text Box 74"/>
          <p:cNvSpPr txBox="1">
            <a:spLocks noChangeArrowheads="1"/>
          </p:cNvSpPr>
          <p:nvPr/>
        </p:nvSpPr>
        <p:spPr bwMode="auto">
          <a:xfrm>
            <a:off x="995363" y="4057650"/>
            <a:ext cx="268287" cy="274638"/>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331851" name="Text Box 75"/>
          <p:cNvSpPr txBox="1">
            <a:spLocks noChangeArrowheads="1"/>
          </p:cNvSpPr>
          <p:nvPr/>
        </p:nvSpPr>
        <p:spPr bwMode="auto">
          <a:xfrm>
            <a:off x="995363" y="4591050"/>
            <a:ext cx="268287" cy="274638"/>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331852" name="Rectangle 76"/>
          <p:cNvSpPr>
            <a:spLocks noChangeArrowheads="1"/>
          </p:cNvSpPr>
          <p:nvPr/>
        </p:nvSpPr>
        <p:spPr bwMode="auto">
          <a:xfrm>
            <a:off x="2078038" y="4481513"/>
            <a:ext cx="381000" cy="533400"/>
          </a:xfrm>
          <a:prstGeom prst="rect">
            <a:avLst/>
          </a:prstGeom>
          <a:solidFill>
            <a:schemeClr val="bg1"/>
          </a:solidFill>
          <a:ln w="9525">
            <a:solidFill>
              <a:schemeClr val="tx1"/>
            </a:solidFill>
            <a:miter lim="800000"/>
            <a:headEnd/>
            <a:tailEnd/>
          </a:ln>
          <a:effectLst/>
        </p:spPr>
        <p:txBody>
          <a:bodyPr wrap="none" anchor="ctr"/>
          <a:lstStyle/>
          <a:p>
            <a:endParaRPr lang="en-IE"/>
          </a:p>
        </p:txBody>
      </p:sp>
      <p:sp>
        <p:nvSpPr>
          <p:cNvPr id="331853" name="Rectangle 77"/>
          <p:cNvSpPr>
            <a:spLocks noChangeArrowheads="1"/>
          </p:cNvSpPr>
          <p:nvPr/>
        </p:nvSpPr>
        <p:spPr bwMode="auto">
          <a:xfrm>
            <a:off x="5888038" y="2881313"/>
            <a:ext cx="381000" cy="533400"/>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Al</a:t>
            </a:r>
            <a:r>
              <a:rPr lang="en-US" sz="1400" b="1" baseline="30000">
                <a:latin typeface="Arial" charset="0"/>
              </a:rPr>
              <a:t>3+</a:t>
            </a:r>
          </a:p>
        </p:txBody>
      </p:sp>
      <p:sp>
        <p:nvSpPr>
          <p:cNvPr id="331854" name="Rectangle 78"/>
          <p:cNvSpPr>
            <a:spLocks noChangeArrowheads="1"/>
          </p:cNvSpPr>
          <p:nvPr/>
        </p:nvSpPr>
        <p:spPr bwMode="auto">
          <a:xfrm>
            <a:off x="6269038" y="28813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55" name="Rectangle 79"/>
          <p:cNvSpPr>
            <a:spLocks noChangeArrowheads="1"/>
          </p:cNvSpPr>
          <p:nvPr/>
        </p:nvSpPr>
        <p:spPr bwMode="auto">
          <a:xfrm>
            <a:off x="2459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56" name="Rectangle 80"/>
          <p:cNvSpPr>
            <a:spLocks noChangeArrowheads="1"/>
          </p:cNvSpPr>
          <p:nvPr/>
        </p:nvSpPr>
        <p:spPr bwMode="auto">
          <a:xfrm>
            <a:off x="2840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57" name="Rectangle 81"/>
          <p:cNvSpPr>
            <a:spLocks noChangeArrowheads="1"/>
          </p:cNvSpPr>
          <p:nvPr/>
        </p:nvSpPr>
        <p:spPr bwMode="auto">
          <a:xfrm>
            <a:off x="3221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58" name="Rectangle 82"/>
          <p:cNvSpPr>
            <a:spLocks noChangeArrowheads="1"/>
          </p:cNvSpPr>
          <p:nvPr/>
        </p:nvSpPr>
        <p:spPr bwMode="auto">
          <a:xfrm>
            <a:off x="3602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59" name="Rectangle 83"/>
          <p:cNvSpPr>
            <a:spLocks noChangeArrowheads="1"/>
          </p:cNvSpPr>
          <p:nvPr/>
        </p:nvSpPr>
        <p:spPr bwMode="auto">
          <a:xfrm>
            <a:off x="3983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60" name="Rectangle 84"/>
          <p:cNvSpPr>
            <a:spLocks noChangeArrowheads="1"/>
          </p:cNvSpPr>
          <p:nvPr/>
        </p:nvSpPr>
        <p:spPr bwMode="auto">
          <a:xfrm>
            <a:off x="4364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61" name="Rectangle 85"/>
          <p:cNvSpPr>
            <a:spLocks noChangeArrowheads="1"/>
          </p:cNvSpPr>
          <p:nvPr/>
        </p:nvSpPr>
        <p:spPr bwMode="auto">
          <a:xfrm>
            <a:off x="4745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62" name="Rectangle 86"/>
          <p:cNvSpPr>
            <a:spLocks noChangeArrowheads="1"/>
          </p:cNvSpPr>
          <p:nvPr/>
        </p:nvSpPr>
        <p:spPr bwMode="auto">
          <a:xfrm>
            <a:off x="5126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63" name="Rectangle 87"/>
          <p:cNvSpPr>
            <a:spLocks noChangeArrowheads="1"/>
          </p:cNvSpPr>
          <p:nvPr/>
        </p:nvSpPr>
        <p:spPr bwMode="auto">
          <a:xfrm>
            <a:off x="5507038" y="3414713"/>
            <a:ext cx="381000" cy="533400"/>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Zn</a:t>
            </a:r>
            <a:r>
              <a:rPr lang="en-US" sz="1400" b="1" baseline="30000">
                <a:latin typeface="Arial" charset="0"/>
              </a:rPr>
              <a:t>2+</a:t>
            </a:r>
          </a:p>
        </p:txBody>
      </p:sp>
      <p:sp>
        <p:nvSpPr>
          <p:cNvPr id="331864" name="Rectangle 88"/>
          <p:cNvSpPr>
            <a:spLocks noChangeArrowheads="1"/>
          </p:cNvSpPr>
          <p:nvPr/>
        </p:nvSpPr>
        <p:spPr bwMode="auto">
          <a:xfrm>
            <a:off x="5888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65" name="Rectangle 89"/>
          <p:cNvSpPr>
            <a:spLocks noChangeArrowheads="1"/>
          </p:cNvSpPr>
          <p:nvPr/>
        </p:nvSpPr>
        <p:spPr bwMode="auto">
          <a:xfrm>
            <a:off x="6269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66" name="Rectangle 90"/>
          <p:cNvSpPr>
            <a:spLocks noChangeArrowheads="1"/>
          </p:cNvSpPr>
          <p:nvPr/>
        </p:nvSpPr>
        <p:spPr bwMode="auto">
          <a:xfrm>
            <a:off x="2840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67" name="Rectangle 91"/>
          <p:cNvSpPr>
            <a:spLocks noChangeArrowheads="1"/>
          </p:cNvSpPr>
          <p:nvPr/>
        </p:nvSpPr>
        <p:spPr bwMode="auto">
          <a:xfrm>
            <a:off x="3221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68" name="Rectangle 92"/>
          <p:cNvSpPr>
            <a:spLocks noChangeArrowheads="1"/>
          </p:cNvSpPr>
          <p:nvPr/>
        </p:nvSpPr>
        <p:spPr bwMode="auto">
          <a:xfrm>
            <a:off x="3602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69" name="Rectangle 93"/>
          <p:cNvSpPr>
            <a:spLocks noChangeArrowheads="1"/>
          </p:cNvSpPr>
          <p:nvPr/>
        </p:nvSpPr>
        <p:spPr bwMode="auto">
          <a:xfrm>
            <a:off x="5126038" y="3948113"/>
            <a:ext cx="381000" cy="533400"/>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Ag</a:t>
            </a:r>
            <a:r>
              <a:rPr lang="en-US" sz="1400" b="1" baseline="30000">
                <a:latin typeface="Arial" charset="0"/>
              </a:rPr>
              <a:t>1+</a:t>
            </a:r>
          </a:p>
        </p:txBody>
      </p:sp>
      <p:sp>
        <p:nvSpPr>
          <p:cNvPr id="331870" name="Rectangle 94"/>
          <p:cNvSpPr>
            <a:spLocks noChangeArrowheads="1"/>
          </p:cNvSpPr>
          <p:nvPr/>
        </p:nvSpPr>
        <p:spPr bwMode="auto">
          <a:xfrm>
            <a:off x="5507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71" name="Rectangle 95"/>
          <p:cNvSpPr>
            <a:spLocks noChangeArrowheads="1"/>
          </p:cNvSpPr>
          <p:nvPr/>
        </p:nvSpPr>
        <p:spPr bwMode="auto">
          <a:xfrm>
            <a:off x="5888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72" name="Rectangle 96"/>
          <p:cNvSpPr>
            <a:spLocks noChangeArrowheads="1"/>
          </p:cNvSpPr>
          <p:nvPr/>
        </p:nvSpPr>
        <p:spPr bwMode="auto">
          <a:xfrm>
            <a:off x="6269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73" name="Rectangle 97"/>
          <p:cNvSpPr>
            <a:spLocks noChangeArrowheads="1"/>
          </p:cNvSpPr>
          <p:nvPr/>
        </p:nvSpPr>
        <p:spPr bwMode="auto">
          <a:xfrm>
            <a:off x="6650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74" name="Rectangle 98"/>
          <p:cNvSpPr>
            <a:spLocks noChangeArrowheads="1"/>
          </p:cNvSpPr>
          <p:nvPr/>
        </p:nvSpPr>
        <p:spPr bwMode="auto">
          <a:xfrm>
            <a:off x="2840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75" name="Rectangle 99"/>
          <p:cNvSpPr>
            <a:spLocks noChangeArrowheads="1"/>
          </p:cNvSpPr>
          <p:nvPr/>
        </p:nvSpPr>
        <p:spPr bwMode="auto">
          <a:xfrm>
            <a:off x="3221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76" name="Rectangle 100"/>
          <p:cNvSpPr>
            <a:spLocks noChangeArrowheads="1"/>
          </p:cNvSpPr>
          <p:nvPr/>
        </p:nvSpPr>
        <p:spPr bwMode="auto">
          <a:xfrm>
            <a:off x="3602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77" name="Rectangle 101"/>
          <p:cNvSpPr>
            <a:spLocks noChangeArrowheads="1"/>
          </p:cNvSpPr>
          <p:nvPr/>
        </p:nvSpPr>
        <p:spPr bwMode="auto">
          <a:xfrm>
            <a:off x="5507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78" name="Rectangle 102"/>
          <p:cNvSpPr>
            <a:spLocks noChangeArrowheads="1"/>
          </p:cNvSpPr>
          <p:nvPr/>
        </p:nvSpPr>
        <p:spPr bwMode="auto">
          <a:xfrm>
            <a:off x="5888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79" name="Rectangle 103"/>
          <p:cNvSpPr>
            <a:spLocks noChangeArrowheads="1"/>
          </p:cNvSpPr>
          <p:nvPr/>
        </p:nvSpPr>
        <p:spPr bwMode="auto">
          <a:xfrm>
            <a:off x="6269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80" name="Rectangle 104"/>
          <p:cNvSpPr>
            <a:spLocks noChangeArrowheads="1"/>
          </p:cNvSpPr>
          <p:nvPr/>
        </p:nvSpPr>
        <p:spPr bwMode="auto">
          <a:xfrm>
            <a:off x="6650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81" name="Rectangle 105"/>
          <p:cNvSpPr>
            <a:spLocks noChangeArrowheads="1"/>
          </p:cNvSpPr>
          <p:nvPr/>
        </p:nvSpPr>
        <p:spPr bwMode="auto">
          <a:xfrm>
            <a:off x="6650038" y="2347913"/>
            <a:ext cx="381000" cy="533400"/>
          </a:xfrm>
          <a:prstGeom prst="rect">
            <a:avLst/>
          </a:prstGeom>
          <a:solidFill>
            <a:srgbClr val="FFCCFF"/>
          </a:solidFill>
          <a:ln w="9525">
            <a:solidFill>
              <a:schemeClr val="tx1"/>
            </a:solidFill>
            <a:miter lim="800000"/>
            <a:headEnd/>
            <a:tailEnd/>
          </a:ln>
          <a:effectLst/>
        </p:spPr>
        <p:txBody>
          <a:bodyPr wrap="none" anchor="ctr"/>
          <a:lstStyle/>
          <a:p>
            <a:pPr algn="ctr"/>
            <a:r>
              <a:rPr lang="en-US" sz="1400" b="1">
                <a:latin typeface="Arial" charset="0"/>
              </a:rPr>
              <a:t>N</a:t>
            </a:r>
            <a:r>
              <a:rPr lang="en-US" sz="1400" b="1" baseline="30000">
                <a:latin typeface="Arial" charset="0"/>
              </a:rPr>
              <a:t>3-</a:t>
            </a:r>
          </a:p>
        </p:txBody>
      </p:sp>
      <p:sp>
        <p:nvSpPr>
          <p:cNvPr id="331882" name="Rectangle 106"/>
          <p:cNvSpPr>
            <a:spLocks noChangeArrowheads="1"/>
          </p:cNvSpPr>
          <p:nvPr/>
        </p:nvSpPr>
        <p:spPr bwMode="auto">
          <a:xfrm>
            <a:off x="7031038" y="2347913"/>
            <a:ext cx="381000" cy="533400"/>
          </a:xfrm>
          <a:prstGeom prst="rect">
            <a:avLst/>
          </a:prstGeom>
          <a:solidFill>
            <a:srgbClr val="FFCCFF"/>
          </a:solidFill>
          <a:ln w="9525">
            <a:solidFill>
              <a:schemeClr val="tx1"/>
            </a:solidFill>
            <a:miter lim="800000"/>
            <a:headEnd/>
            <a:tailEnd/>
          </a:ln>
          <a:effectLst/>
        </p:spPr>
        <p:txBody>
          <a:bodyPr wrap="none" anchor="ctr"/>
          <a:lstStyle/>
          <a:p>
            <a:pPr algn="ctr"/>
            <a:r>
              <a:rPr lang="en-US" sz="1400" b="1">
                <a:latin typeface="Arial" charset="0"/>
              </a:rPr>
              <a:t>O</a:t>
            </a:r>
            <a:r>
              <a:rPr lang="en-US" sz="1400" b="1" baseline="30000">
                <a:latin typeface="Arial" charset="0"/>
              </a:rPr>
              <a:t>2-</a:t>
            </a:r>
          </a:p>
        </p:txBody>
      </p:sp>
      <p:sp>
        <p:nvSpPr>
          <p:cNvPr id="331883" name="Rectangle 107"/>
          <p:cNvSpPr>
            <a:spLocks noChangeArrowheads="1"/>
          </p:cNvSpPr>
          <p:nvPr/>
        </p:nvSpPr>
        <p:spPr bwMode="auto">
          <a:xfrm>
            <a:off x="7412038" y="2347913"/>
            <a:ext cx="381000" cy="533400"/>
          </a:xfrm>
          <a:prstGeom prst="rect">
            <a:avLst/>
          </a:prstGeom>
          <a:solidFill>
            <a:srgbClr val="FFCCFF"/>
          </a:solidFill>
          <a:ln w="9525">
            <a:solidFill>
              <a:schemeClr val="tx1"/>
            </a:solidFill>
            <a:miter lim="800000"/>
            <a:headEnd/>
            <a:tailEnd/>
          </a:ln>
          <a:effectLst/>
        </p:spPr>
        <p:txBody>
          <a:bodyPr wrap="none" anchor="ctr"/>
          <a:lstStyle/>
          <a:p>
            <a:pPr algn="ctr"/>
            <a:r>
              <a:rPr lang="en-US" sz="1400" b="1">
                <a:latin typeface="Arial" charset="0"/>
              </a:rPr>
              <a:t>F</a:t>
            </a:r>
            <a:r>
              <a:rPr lang="en-US" sz="1400" b="1" baseline="30000">
                <a:latin typeface="Arial" charset="0"/>
              </a:rPr>
              <a:t>1-</a:t>
            </a:r>
          </a:p>
        </p:txBody>
      </p:sp>
      <p:sp>
        <p:nvSpPr>
          <p:cNvPr id="331884" name="Rectangle 108"/>
          <p:cNvSpPr>
            <a:spLocks noChangeArrowheads="1"/>
          </p:cNvSpPr>
          <p:nvPr/>
        </p:nvSpPr>
        <p:spPr bwMode="auto">
          <a:xfrm>
            <a:off x="7412038" y="2881313"/>
            <a:ext cx="381000" cy="533400"/>
          </a:xfrm>
          <a:prstGeom prst="rect">
            <a:avLst/>
          </a:prstGeom>
          <a:solidFill>
            <a:srgbClr val="FFCCFF"/>
          </a:solidFill>
          <a:ln w="9525">
            <a:solidFill>
              <a:schemeClr val="tx1"/>
            </a:solidFill>
            <a:miter lim="800000"/>
            <a:headEnd/>
            <a:tailEnd/>
          </a:ln>
          <a:effectLst/>
        </p:spPr>
        <p:txBody>
          <a:bodyPr wrap="none" anchor="ctr"/>
          <a:lstStyle/>
          <a:p>
            <a:pPr algn="ctr"/>
            <a:r>
              <a:rPr lang="en-US" sz="1400" b="1">
                <a:latin typeface="Arial" charset="0"/>
              </a:rPr>
              <a:t>Cl</a:t>
            </a:r>
            <a:r>
              <a:rPr lang="en-US" sz="1400" b="1" baseline="30000">
                <a:latin typeface="Arial" charset="0"/>
              </a:rPr>
              <a:t>1-</a:t>
            </a:r>
          </a:p>
        </p:txBody>
      </p:sp>
      <p:sp>
        <p:nvSpPr>
          <p:cNvPr id="331885" name="Rectangle 109"/>
          <p:cNvSpPr>
            <a:spLocks noChangeArrowheads="1"/>
          </p:cNvSpPr>
          <p:nvPr/>
        </p:nvSpPr>
        <p:spPr bwMode="auto">
          <a:xfrm>
            <a:off x="6269038" y="23479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86" name="Rectangle 110"/>
          <p:cNvSpPr>
            <a:spLocks noChangeArrowheads="1"/>
          </p:cNvSpPr>
          <p:nvPr/>
        </p:nvSpPr>
        <p:spPr bwMode="auto">
          <a:xfrm>
            <a:off x="7031038" y="2881313"/>
            <a:ext cx="381000" cy="533400"/>
          </a:xfrm>
          <a:prstGeom prst="rect">
            <a:avLst/>
          </a:prstGeom>
          <a:solidFill>
            <a:srgbClr val="FFCCFF"/>
          </a:solidFill>
          <a:ln w="9525">
            <a:solidFill>
              <a:schemeClr val="tx1"/>
            </a:solidFill>
            <a:miter lim="800000"/>
            <a:headEnd/>
            <a:tailEnd/>
          </a:ln>
          <a:effectLst/>
        </p:spPr>
        <p:txBody>
          <a:bodyPr wrap="none" anchor="ctr"/>
          <a:lstStyle/>
          <a:p>
            <a:pPr algn="ctr"/>
            <a:r>
              <a:rPr lang="en-US" sz="1400" b="1">
                <a:latin typeface="Arial" charset="0"/>
              </a:rPr>
              <a:t>S</a:t>
            </a:r>
            <a:r>
              <a:rPr lang="en-US" sz="1400" b="1" baseline="30000">
                <a:latin typeface="Arial" charset="0"/>
              </a:rPr>
              <a:t>2-</a:t>
            </a:r>
          </a:p>
        </p:txBody>
      </p:sp>
      <p:sp>
        <p:nvSpPr>
          <p:cNvPr id="331887" name="Rectangle 111"/>
          <p:cNvSpPr>
            <a:spLocks noChangeArrowheads="1"/>
          </p:cNvSpPr>
          <p:nvPr/>
        </p:nvSpPr>
        <p:spPr bwMode="auto">
          <a:xfrm>
            <a:off x="7412038" y="3414713"/>
            <a:ext cx="381000" cy="533400"/>
          </a:xfrm>
          <a:prstGeom prst="rect">
            <a:avLst/>
          </a:prstGeom>
          <a:solidFill>
            <a:srgbClr val="FFCCFF"/>
          </a:solidFill>
          <a:ln w="9525">
            <a:solidFill>
              <a:schemeClr val="tx1"/>
            </a:solidFill>
            <a:miter lim="800000"/>
            <a:headEnd/>
            <a:tailEnd/>
          </a:ln>
          <a:effectLst/>
        </p:spPr>
        <p:txBody>
          <a:bodyPr wrap="none" anchor="ctr"/>
          <a:lstStyle/>
          <a:p>
            <a:pPr algn="ctr"/>
            <a:r>
              <a:rPr lang="en-US" sz="1400" b="1">
                <a:latin typeface="Arial" charset="0"/>
              </a:rPr>
              <a:t>Br</a:t>
            </a:r>
            <a:r>
              <a:rPr lang="en-US" sz="1400" b="1" baseline="30000">
                <a:latin typeface="Arial" charset="0"/>
              </a:rPr>
              <a:t>1-</a:t>
            </a:r>
          </a:p>
        </p:txBody>
      </p:sp>
      <p:sp>
        <p:nvSpPr>
          <p:cNvPr id="331888" name="Rectangle 112"/>
          <p:cNvSpPr>
            <a:spLocks noChangeArrowheads="1"/>
          </p:cNvSpPr>
          <p:nvPr/>
        </p:nvSpPr>
        <p:spPr bwMode="auto">
          <a:xfrm>
            <a:off x="7412038" y="3948113"/>
            <a:ext cx="381000" cy="533400"/>
          </a:xfrm>
          <a:prstGeom prst="rect">
            <a:avLst/>
          </a:prstGeom>
          <a:solidFill>
            <a:srgbClr val="FFCCFF"/>
          </a:solidFill>
          <a:ln w="9525">
            <a:solidFill>
              <a:schemeClr val="tx1"/>
            </a:solidFill>
            <a:miter lim="800000"/>
            <a:headEnd/>
            <a:tailEnd/>
          </a:ln>
          <a:effectLst/>
        </p:spPr>
        <p:txBody>
          <a:bodyPr wrap="none" anchor="ctr"/>
          <a:lstStyle/>
          <a:p>
            <a:pPr algn="ctr"/>
            <a:r>
              <a:rPr lang="en-US" sz="1400" b="1">
                <a:latin typeface="Arial" charset="0"/>
              </a:rPr>
              <a:t>I</a:t>
            </a:r>
            <a:r>
              <a:rPr lang="en-US" sz="1400" b="1" baseline="30000">
                <a:latin typeface="Arial" charset="0"/>
              </a:rPr>
              <a:t>1-</a:t>
            </a:r>
          </a:p>
        </p:txBody>
      </p:sp>
      <p:sp>
        <p:nvSpPr>
          <p:cNvPr id="331889" name="Rectangle 113"/>
          <p:cNvSpPr>
            <a:spLocks noChangeArrowheads="1"/>
          </p:cNvSpPr>
          <p:nvPr/>
        </p:nvSpPr>
        <p:spPr bwMode="auto">
          <a:xfrm>
            <a:off x="5888038" y="23479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90" name="Rectangle 114"/>
          <p:cNvSpPr>
            <a:spLocks noChangeArrowheads="1"/>
          </p:cNvSpPr>
          <p:nvPr/>
        </p:nvSpPr>
        <p:spPr bwMode="auto">
          <a:xfrm>
            <a:off x="6650038" y="28813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91" name="Rectangle 115"/>
          <p:cNvSpPr>
            <a:spLocks noChangeArrowheads="1"/>
          </p:cNvSpPr>
          <p:nvPr/>
        </p:nvSpPr>
        <p:spPr bwMode="auto">
          <a:xfrm>
            <a:off x="6650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92" name="Rectangle 116"/>
          <p:cNvSpPr>
            <a:spLocks noChangeArrowheads="1"/>
          </p:cNvSpPr>
          <p:nvPr/>
        </p:nvSpPr>
        <p:spPr bwMode="auto">
          <a:xfrm>
            <a:off x="7031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93" name="Rectangle 117"/>
          <p:cNvSpPr>
            <a:spLocks noChangeArrowheads="1"/>
          </p:cNvSpPr>
          <p:nvPr/>
        </p:nvSpPr>
        <p:spPr bwMode="auto">
          <a:xfrm>
            <a:off x="3983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94" name="Rectangle 118"/>
          <p:cNvSpPr>
            <a:spLocks noChangeArrowheads="1"/>
          </p:cNvSpPr>
          <p:nvPr/>
        </p:nvSpPr>
        <p:spPr bwMode="auto">
          <a:xfrm>
            <a:off x="4364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95" name="Rectangle 119"/>
          <p:cNvSpPr>
            <a:spLocks noChangeArrowheads="1"/>
          </p:cNvSpPr>
          <p:nvPr/>
        </p:nvSpPr>
        <p:spPr bwMode="auto">
          <a:xfrm>
            <a:off x="4745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96" name="Rectangle 120"/>
          <p:cNvSpPr>
            <a:spLocks noChangeArrowheads="1"/>
          </p:cNvSpPr>
          <p:nvPr/>
        </p:nvSpPr>
        <p:spPr bwMode="auto">
          <a:xfrm>
            <a:off x="7031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97" name="Rectangle 121"/>
          <p:cNvSpPr>
            <a:spLocks noChangeArrowheads="1"/>
          </p:cNvSpPr>
          <p:nvPr/>
        </p:nvSpPr>
        <p:spPr bwMode="auto">
          <a:xfrm>
            <a:off x="3983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98" name="Rectangle 122"/>
          <p:cNvSpPr>
            <a:spLocks noChangeArrowheads="1"/>
          </p:cNvSpPr>
          <p:nvPr/>
        </p:nvSpPr>
        <p:spPr bwMode="auto">
          <a:xfrm>
            <a:off x="4364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899" name="Rectangle 123"/>
          <p:cNvSpPr>
            <a:spLocks noChangeArrowheads="1"/>
          </p:cNvSpPr>
          <p:nvPr/>
        </p:nvSpPr>
        <p:spPr bwMode="auto">
          <a:xfrm>
            <a:off x="4745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00" name="Rectangle 124"/>
          <p:cNvSpPr>
            <a:spLocks noChangeArrowheads="1"/>
          </p:cNvSpPr>
          <p:nvPr/>
        </p:nvSpPr>
        <p:spPr bwMode="auto">
          <a:xfrm>
            <a:off x="5126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01" name="Rectangle 125"/>
          <p:cNvSpPr>
            <a:spLocks noChangeArrowheads="1"/>
          </p:cNvSpPr>
          <p:nvPr/>
        </p:nvSpPr>
        <p:spPr bwMode="auto">
          <a:xfrm>
            <a:off x="7031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02" name="Rectangle 126"/>
          <p:cNvSpPr>
            <a:spLocks noChangeArrowheads="1"/>
          </p:cNvSpPr>
          <p:nvPr/>
        </p:nvSpPr>
        <p:spPr bwMode="auto">
          <a:xfrm>
            <a:off x="7412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a:solidFill>
                <a:srgbClr val="FF3300"/>
              </a:solidFill>
              <a:latin typeface="Arial" charset="0"/>
            </a:endParaRPr>
          </a:p>
        </p:txBody>
      </p:sp>
      <p:sp>
        <p:nvSpPr>
          <p:cNvPr id="331903" name="Text Box 127"/>
          <p:cNvSpPr txBox="1">
            <a:spLocks noChangeArrowheads="1"/>
          </p:cNvSpPr>
          <p:nvPr/>
        </p:nvSpPr>
        <p:spPr bwMode="auto">
          <a:xfrm rot="-5400000">
            <a:off x="199232" y="3256756"/>
            <a:ext cx="844550" cy="366713"/>
          </a:xfrm>
          <a:prstGeom prst="rect">
            <a:avLst/>
          </a:prstGeom>
          <a:noFill/>
          <a:ln w="9525">
            <a:noFill/>
            <a:miter lim="800000"/>
            <a:headEnd/>
            <a:tailEnd/>
          </a:ln>
          <a:effectLst/>
        </p:spPr>
        <p:txBody>
          <a:bodyPr wrap="none">
            <a:spAutoFit/>
          </a:bodyPr>
          <a:lstStyle/>
          <a:p>
            <a:r>
              <a:rPr lang="en-US" sz="1800">
                <a:latin typeface="Arial" charset="0"/>
              </a:rPr>
              <a:t>Period</a:t>
            </a:r>
          </a:p>
        </p:txBody>
      </p:sp>
      <p:sp>
        <p:nvSpPr>
          <p:cNvPr id="331904" name="Rectangle 128"/>
          <p:cNvSpPr>
            <a:spLocks noChangeArrowheads="1"/>
          </p:cNvSpPr>
          <p:nvPr/>
        </p:nvSpPr>
        <p:spPr bwMode="auto">
          <a:xfrm>
            <a:off x="2078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05" name="Rectangle 129"/>
          <p:cNvSpPr>
            <a:spLocks noChangeArrowheads="1"/>
          </p:cNvSpPr>
          <p:nvPr/>
        </p:nvSpPr>
        <p:spPr bwMode="auto">
          <a:xfrm>
            <a:off x="2078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06" name="Rectangle 130"/>
          <p:cNvSpPr>
            <a:spLocks noChangeArrowheads="1"/>
          </p:cNvSpPr>
          <p:nvPr/>
        </p:nvSpPr>
        <p:spPr bwMode="auto">
          <a:xfrm>
            <a:off x="2459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07" name="Rectangle 131"/>
          <p:cNvSpPr>
            <a:spLocks noChangeArrowheads="1"/>
          </p:cNvSpPr>
          <p:nvPr/>
        </p:nvSpPr>
        <p:spPr bwMode="auto">
          <a:xfrm>
            <a:off x="2459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grpSp>
        <p:nvGrpSpPr>
          <p:cNvPr id="331908" name="Group 132"/>
          <p:cNvGrpSpPr>
            <a:grpSpLocks/>
          </p:cNvGrpSpPr>
          <p:nvPr/>
        </p:nvGrpSpPr>
        <p:grpSpPr bwMode="auto">
          <a:xfrm>
            <a:off x="1316038" y="1814513"/>
            <a:ext cx="762000" cy="3200400"/>
            <a:chOff x="829" y="1083"/>
            <a:chExt cx="480" cy="2016"/>
          </a:xfrm>
        </p:grpSpPr>
        <p:sp>
          <p:nvSpPr>
            <p:cNvPr id="331909" name="Rectangle 133"/>
            <p:cNvSpPr>
              <a:spLocks noChangeArrowheads="1"/>
            </p:cNvSpPr>
            <p:nvPr/>
          </p:nvSpPr>
          <p:spPr bwMode="auto">
            <a:xfrm>
              <a:off x="829" y="1419"/>
              <a:ext cx="240" cy="336"/>
            </a:xfrm>
            <a:prstGeom prst="rect">
              <a:avLst/>
            </a:prstGeom>
            <a:solidFill>
              <a:srgbClr val="BDDEFF"/>
            </a:solidFill>
            <a:ln w="9525">
              <a:solidFill>
                <a:schemeClr val="tx1"/>
              </a:solidFill>
              <a:miter lim="800000"/>
              <a:headEnd/>
              <a:tailEnd/>
            </a:ln>
            <a:effectLst/>
          </p:spPr>
          <p:txBody>
            <a:bodyPr wrap="none" anchor="ctr"/>
            <a:lstStyle/>
            <a:p>
              <a:endParaRPr lang="en-IE"/>
            </a:p>
          </p:txBody>
        </p:sp>
        <p:sp>
          <p:nvSpPr>
            <p:cNvPr id="331910" name="Rectangle 134"/>
            <p:cNvSpPr>
              <a:spLocks noChangeArrowheads="1"/>
            </p:cNvSpPr>
            <p:nvPr/>
          </p:nvSpPr>
          <p:spPr bwMode="auto">
            <a:xfrm>
              <a:off x="829" y="1755"/>
              <a:ext cx="240" cy="336"/>
            </a:xfrm>
            <a:prstGeom prst="rect">
              <a:avLst/>
            </a:prstGeom>
            <a:solidFill>
              <a:srgbClr val="BDDEFF"/>
            </a:solidFill>
            <a:ln w="9525">
              <a:solidFill>
                <a:schemeClr val="tx1"/>
              </a:solidFill>
              <a:miter lim="800000"/>
              <a:headEnd/>
              <a:tailEnd/>
            </a:ln>
            <a:effectLst/>
          </p:spPr>
          <p:txBody>
            <a:bodyPr wrap="none" anchor="ctr"/>
            <a:lstStyle/>
            <a:p>
              <a:endParaRPr lang="en-IE"/>
            </a:p>
          </p:txBody>
        </p:sp>
        <p:sp>
          <p:nvSpPr>
            <p:cNvPr id="331911" name="Rectangle 135"/>
            <p:cNvSpPr>
              <a:spLocks noChangeArrowheads="1"/>
            </p:cNvSpPr>
            <p:nvPr/>
          </p:nvSpPr>
          <p:spPr bwMode="auto">
            <a:xfrm>
              <a:off x="1069" y="1419"/>
              <a:ext cx="240" cy="336"/>
            </a:xfrm>
            <a:prstGeom prst="rect">
              <a:avLst/>
            </a:prstGeom>
            <a:solidFill>
              <a:srgbClr val="BDDEFF"/>
            </a:solidFill>
            <a:ln w="9525">
              <a:solidFill>
                <a:schemeClr val="tx1"/>
              </a:solidFill>
              <a:miter lim="800000"/>
              <a:headEnd/>
              <a:tailEnd/>
            </a:ln>
            <a:effectLst/>
          </p:spPr>
          <p:txBody>
            <a:bodyPr wrap="none" anchor="ctr"/>
            <a:lstStyle/>
            <a:p>
              <a:endParaRPr lang="en-IE"/>
            </a:p>
          </p:txBody>
        </p:sp>
        <p:sp>
          <p:nvSpPr>
            <p:cNvPr id="331912" name="Rectangle 136"/>
            <p:cNvSpPr>
              <a:spLocks noChangeArrowheads="1"/>
            </p:cNvSpPr>
            <p:nvPr/>
          </p:nvSpPr>
          <p:spPr bwMode="auto">
            <a:xfrm>
              <a:off x="829" y="1083"/>
              <a:ext cx="240" cy="336"/>
            </a:xfrm>
            <a:prstGeom prst="rect">
              <a:avLst/>
            </a:prstGeom>
            <a:solidFill>
              <a:srgbClr val="BDDEFF"/>
            </a:solidFill>
            <a:ln w="9525">
              <a:solidFill>
                <a:schemeClr val="tx1"/>
              </a:solidFill>
              <a:miter lim="800000"/>
              <a:headEnd/>
              <a:tailEnd/>
            </a:ln>
            <a:effectLst/>
          </p:spPr>
          <p:txBody>
            <a:bodyPr wrap="none" anchor="ctr"/>
            <a:lstStyle/>
            <a:p>
              <a:endParaRPr lang="en-IE"/>
            </a:p>
          </p:txBody>
        </p:sp>
        <p:sp>
          <p:nvSpPr>
            <p:cNvPr id="331913" name="Rectangle 137"/>
            <p:cNvSpPr>
              <a:spLocks noChangeArrowheads="1"/>
            </p:cNvSpPr>
            <p:nvPr/>
          </p:nvSpPr>
          <p:spPr bwMode="auto">
            <a:xfrm>
              <a:off x="829" y="2091"/>
              <a:ext cx="240" cy="336"/>
            </a:xfrm>
            <a:prstGeom prst="rect">
              <a:avLst/>
            </a:prstGeom>
            <a:solidFill>
              <a:srgbClr val="BDDEFF"/>
            </a:solidFill>
            <a:ln w="9525">
              <a:solidFill>
                <a:schemeClr val="tx1"/>
              </a:solidFill>
              <a:miter lim="800000"/>
              <a:headEnd/>
              <a:tailEnd/>
            </a:ln>
            <a:effectLst/>
          </p:spPr>
          <p:txBody>
            <a:bodyPr wrap="none" anchor="ctr"/>
            <a:lstStyle/>
            <a:p>
              <a:endParaRPr lang="en-IE"/>
            </a:p>
          </p:txBody>
        </p:sp>
        <p:sp>
          <p:nvSpPr>
            <p:cNvPr id="331914" name="Rectangle 138"/>
            <p:cNvSpPr>
              <a:spLocks noChangeArrowheads="1"/>
            </p:cNvSpPr>
            <p:nvPr/>
          </p:nvSpPr>
          <p:spPr bwMode="auto">
            <a:xfrm>
              <a:off x="1069" y="2091"/>
              <a:ext cx="240" cy="336"/>
            </a:xfrm>
            <a:prstGeom prst="rect">
              <a:avLst/>
            </a:prstGeom>
            <a:solidFill>
              <a:srgbClr val="BDDEFF"/>
            </a:solidFill>
            <a:ln w="9525">
              <a:solidFill>
                <a:schemeClr val="tx1"/>
              </a:solidFill>
              <a:miter lim="800000"/>
              <a:headEnd/>
              <a:tailEnd/>
            </a:ln>
            <a:effectLst/>
          </p:spPr>
          <p:txBody>
            <a:bodyPr wrap="none" anchor="ctr"/>
            <a:lstStyle/>
            <a:p>
              <a:endParaRPr lang="en-IE"/>
            </a:p>
          </p:txBody>
        </p:sp>
        <p:sp>
          <p:nvSpPr>
            <p:cNvPr id="331915" name="Rectangle 139"/>
            <p:cNvSpPr>
              <a:spLocks noChangeArrowheads="1"/>
            </p:cNvSpPr>
            <p:nvPr/>
          </p:nvSpPr>
          <p:spPr bwMode="auto">
            <a:xfrm>
              <a:off x="829" y="2427"/>
              <a:ext cx="240" cy="336"/>
            </a:xfrm>
            <a:prstGeom prst="rect">
              <a:avLst/>
            </a:prstGeom>
            <a:solidFill>
              <a:srgbClr val="BDDEFF"/>
            </a:solidFill>
            <a:ln w="9525">
              <a:solidFill>
                <a:schemeClr val="tx1"/>
              </a:solidFill>
              <a:miter lim="800000"/>
              <a:headEnd/>
              <a:tailEnd/>
            </a:ln>
            <a:effectLst/>
          </p:spPr>
          <p:txBody>
            <a:bodyPr wrap="none" anchor="ctr"/>
            <a:lstStyle/>
            <a:p>
              <a:endParaRPr lang="en-IE"/>
            </a:p>
          </p:txBody>
        </p:sp>
        <p:sp>
          <p:nvSpPr>
            <p:cNvPr id="331916" name="Rectangle 140"/>
            <p:cNvSpPr>
              <a:spLocks noChangeArrowheads="1"/>
            </p:cNvSpPr>
            <p:nvPr/>
          </p:nvSpPr>
          <p:spPr bwMode="auto">
            <a:xfrm>
              <a:off x="1069" y="2427"/>
              <a:ext cx="240" cy="336"/>
            </a:xfrm>
            <a:prstGeom prst="rect">
              <a:avLst/>
            </a:prstGeom>
            <a:solidFill>
              <a:srgbClr val="BDDEFF"/>
            </a:solidFill>
            <a:ln w="9525">
              <a:solidFill>
                <a:schemeClr val="tx1"/>
              </a:solidFill>
              <a:miter lim="800000"/>
              <a:headEnd/>
              <a:tailEnd/>
            </a:ln>
            <a:effectLst/>
          </p:spPr>
          <p:txBody>
            <a:bodyPr wrap="none" anchor="ctr"/>
            <a:lstStyle/>
            <a:p>
              <a:endParaRPr lang="en-IE"/>
            </a:p>
          </p:txBody>
        </p:sp>
        <p:sp>
          <p:nvSpPr>
            <p:cNvPr id="331917" name="Rectangle 141"/>
            <p:cNvSpPr>
              <a:spLocks noChangeArrowheads="1"/>
            </p:cNvSpPr>
            <p:nvPr/>
          </p:nvSpPr>
          <p:spPr bwMode="auto">
            <a:xfrm>
              <a:off x="829" y="2763"/>
              <a:ext cx="240" cy="336"/>
            </a:xfrm>
            <a:prstGeom prst="rect">
              <a:avLst/>
            </a:prstGeom>
            <a:solidFill>
              <a:srgbClr val="BDDEFF"/>
            </a:solidFill>
            <a:ln w="9525">
              <a:solidFill>
                <a:schemeClr val="tx1"/>
              </a:solidFill>
              <a:miter lim="800000"/>
              <a:headEnd/>
              <a:tailEnd/>
            </a:ln>
            <a:effectLst/>
          </p:spPr>
          <p:txBody>
            <a:bodyPr wrap="none" anchor="ctr"/>
            <a:lstStyle/>
            <a:p>
              <a:endParaRPr lang="en-IE"/>
            </a:p>
          </p:txBody>
        </p:sp>
        <p:sp>
          <p:nvSpPr>
            <p:cNvPr id="331918" name="Rectangle 142"/>
            <p:cNvSpPr>
              <a:spLocks noChangeArrowheads="1"/>
            </p:cNvSpPr>
            <p:nvPr/>
          </p:nvSpPr>
          <p:spPr bwMode="auto">
            <a:xfrm>
              <a:off x="1069" y="2763"/>
              <a:ext cx="240" cy="336"/>
            </a:xfrm>
            <a:prstGeom prst="rect">
              <a:avLst/>
            </a:prstGeom>
            <a:solidFill>
              <a:srgbClr val="BDDEFF"/>
            </a:solidFill>
            <a:ln w="9525">
              <a:solidFill>
                <a:schemeClr val="tx1"/>
              </a:solidFill>
              <a:miter lim="800000"/>
              <a:headEnd/>
              <a:tailEnd/>
            </a:ln>
            <a:effectLst/>
          </p:spPr>
          <p:txBody>
            <a:bodyPr wrap="none" anchor="ctr"/>
            <a:lstStyle/>
            <a:p>
              <a:endParaRPr lang="en-IE"/>
            </a:p>
          </p:txBody>
        </p:sp>
        <p:sp>
          <p:nvSpPr>
            <p:cNvPr id="331919" name="Rectangle 143"/>
            <p:cNvSpPr>
              <a:spLocks noChangeArrowheads="1"/>
            </p:cNvSpPr>
            <p:nvPr/>
          </p:nvSpPr>
          <p:spPr bwMode="auto">
            <a:xfrm>
              <a:off x="1069" y="1755"/>
              <a:ext cx="240" cy="336"/>
            </a:xfrm>
            <a:prstGeom prst="rect">
              <a:avLst/>
            </a:prstGeom>
            <a:solidFill>
              <a:srgbClr val="BDDEFF"/>
            </a:solidFill>
            <a:ln w="9525">
              <a:solidFill>
                <a:schemeClr val="tx1"/>
              </a:solidFill>
              <a:miter lim="800000"/>
              <a:headEnd/>
              <a:tailEnd/>
            </a:ln>
            <a:effectLst/>
          </p:spPr>
          <p:txBody>
            <a:bodyPr wrap="none" anchor="ctr"/>
            <a:lstStyle/>
            <a:p>
              <a:endParaRPr lang="en-IE"/>
            </a:p>
          </p:txBody>
        </p:sp>
        <p:sp>
          <p:nvSpPr>
            <p:cNvPr id="331920" name="Rectangle 144"/>
            <p:cNvSpPr>
              <a:spLocks noChangeArrowheads="1"/>
            </p:cNvSpPr>
            <p:nvPr/>
          </p:nvSpPr>
          <p:spPr bwMode="auto">
            <a:xfrm>
              <a:off x="1069" y="1419"/>
              <a:ext cx="240" cy="336"/>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Be</a:t>
              </a:r>
              <a:r>
                <a:rPr lang="en-US" sz="1400" b="1" baseline="30000">
                  <a:latin typeface="Arial" charset="0"/>
                </a:rPr>
                <a:t>2+</a:t>
              </a:r>
            </a:p>
          </p:txBody>
        </p:sp>
        <p:sp>
          <p:nvSpPr>
            <p:cNvPr id="331921" name="Rectangle 145"/>
            <p:cNvSpPr>
              <a:spLocks noChangeArrowheads="1"/>
            </p:cNvSpPr>
            <p:nvPr/>
          </p:nvSpPr>
          <p:spPr bwMode="auto">
            <a:xfrm>
              <a:off x="829" y="1755"/>
              <a:ext cx="240" cy="336"/>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Na</a:t>
              </a:r>
              <a:r>
                <a:rPr lang="en-US" sz="1400" b="1" baseline="30000">
                  <a:latin typeface="Arial" charset="0"/>
                </a:rPr>
                <a:t>+</a:t>
              </a:r>
            </a:p>
          </p:txBody>
        </p:sp>
        <p:sp>
          <p:nvSpPr>
            <p:cNvPr id="331922" name="Rectangle 146"/>
            <p:cNvSpPr>
              <a:spLocks noChangeArrowheads="1"/>
            </p:cNvSpPr>
            <p:nvPr/>
          </p:nvSpPr>
          <p:spPr bwMode="auto">
            <a:xfrm>
              <a:off x="829" y="2091"/>
              <a:ext cx="240" cy="336"/>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K</a:t>
              </a:r>
              <a:r>
                <a:rPr lang="en-US" sz="1400" b="1" baseline="30000">
                  <a:latin typeface="Arial" charset="0"/>
                </a:rPr>
                <a:t>+</a:t>
              </a:r>
              <a:endParaRPr lang="en-US" sz="1000" baseline="30000">
                <a:latin typeface="Arial" charset="0"/>
              </a:endParaRPr>
            </a:p>
          </p:txBody>
        </p:sp>
        <p:sp>
          <p:nvSpPr>
            <p:cNvPr id="331923" name="Rectangle 147"/>
            <p:cNvSpPr>
              <a:spLocks noChangeArrowheads="1"/>
            </p:cNvSpPr>
            <p:nvPr/>
          </p:nvSpPr>
          <p:spPr bwMode="auto">
            <a:xfrm>
              <a:off x="829" y="2427"/>
              <a:ext cx="240" cy="336"/>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Rb</a:t>
              </a:r>
              <a:r>
                <a:rPr lang="en-US" sz="1400" b="1" baseline="30000">
                  <a:latin typeface="Arial" charset="0"/>
                </a:rPr>
                <a:t>+</a:t>
              </a:r>
            </a:p>
          </p:txBody>
        </p:sp>
        <p:sp>
          <p:nvSpPr>
            <p:cNvPr id="331924" name="Rectangle 148"/>
            <p:cNvSpPr>
              <a:spLocks noChangeArrowheads="1"/>
            </p:cNvSpPr>
            <p:nvPr/>
          </p:nvSpPr>
          <p:spPr bwMode="auto">
            <a:xfrm>
              <a:off x="829" y="2763"/>
              <a:ext cx="240" cy="336"/>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Cs</a:t>
              </a:r>
              <a:r>
                <a:rPr lang="en-US" sz="1400" b="1" baseline="30000">
                  <a:latin typeface="Arial" charset="0"/>
                </a:rPr>
                <a:t>+</a:t>
              </a:r>
              <a:endParaRPr lang="en-US" sz="1000" baseline="30000">
                <a:solidFill>
                  <a:srgbClr val="FF3300"/>
                </a:solidFill>
                <a:latin typeface="Arial" charset="0"/>
              </a:endParaRPr>
            </a:p>
          </p:txBody>
        </p:sp>
        <p:sp>
          <p:nvSpPr>
            <p:cNvPr id="331925" name="Rectangle 149"/>
            <p:cNvSpPr>
              <a:spLocks noChangeArrowheads="1"/>
            </p:cNvSpPr>
            <p:nvPr/>
          </p:nvSpPr>
          <p:spPr bwMode="auto">
            <a:xfrm>
              <a:off x="1069" y="2763"/>
              <a:ext cx="240" cy="336"/>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Ba</a:t>
              </a:r>
              <a:r>
                <a:rPr lang="en-US" sz="1400" b="1" baseline="30000">
                  <a:latin typeface="Arial" charset="0"/>
                </a:rPr>
                <a:t>2+</a:t>
              </a:r>
            </a:p>
          </p:txBody>
        </p:sp>
        <p:sp>
          <p:nvSpPr>
            <p:cNvPr id="331926" name="Rectangle 150"/>
            <p:cNvSpPr>
              <a:spLocks noChangeArrowheads="1"/>
            </p:cNvSpPr>
            <p:nvPr/>
          </p:nvSpPr>
          <p:spPr bwMode="auto">
            <a:xfrm>
              <a:off x="829" y="1083"/>
              <a:ext cx="240" cy="336"/>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H</a:t>
              </a:r>
              <a:r>
                <a:rPr lang="en-US" sz="1400" b="1" baseline="30000">
                  <a:latin typeface="Arial" charset="0"/>
                </a:rPr>
                <a:t>+</a:t>
              </a:r>
              <a:endParaRPr lang="en-US" sz="1000" baseline="30000">
                <a:solidFill>
                  <a:srgbClr val="FF3300"/>
                </a:solidFill>
                <a:latin typeface="Arial" charset="0"/>
              </a:endParaRPr>
            </a:p>
          </p:txBody>
        </p:sp>
        <p:sp>
          <p:nvSpPr>
            <p:cNvPr id="331927" name="Rectangle 151"/>
            <p:cNvSpPr>
              <a:spLocks noChangeArrowheads="1"/>
            </p:cNvSpPr>
            <p:nvPr/>
          </p:nvSpPr>
          <p:spPr bwMode="auto">
            <a:xfrm>
              <a:off x="829" y="1419"/>
              <a:ext cx="240" cy="336"/>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Li</a:t>
              </a:r>
              <a:r>
                <a:rPr lang="en-US" sz="1400" b="1" baseline="30000">
                  <a:latin typeface="Arial" charset="0"/>
                </a:rPr>
                <a:t>+</a:t>
              </a:r>
            </a:p>
          </p:txBody>
        </p:sp>
        <p:sp>
          <p:nvSpPr>
            <p:cNvPr id="331928" name="Rectangle 152"/>
            <p:cNvSpPr>
              <a:spLocks noChangeArrowheads="1"/>
            </p:cNvSpPr>
            <p:nvPr/>
          </p:nvSpPr>
          <p:spPr bwMode="auto">
            <a:xfrm>
              <a:off x="1069" y="2091"/>
              <a:ext cx="240" cy="336"/>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Ca</a:t>
              </a:r>
              <a:r>
                <a:rPr lang="en-US" sz="1400" b="1" baseline="30000">
                  <a:latin typeface="Arial" charset="0"/>
                </a:rPr>
                <a:t>2+</a:t>
              </a:r>
            </a:p>
          </p:txBody>
        </p:sp>
        <p:sp>
          <p:nvSpPr>
            <p:cNvPr id="331929" name="Rectangle 153"/>
            <p:cNvSpPr>
              <a:spLocks noChangeArrowheads="1"/>
            </p:cNvSpPr>
            <p:nvPr/>
          </p:nvSpPr>
          <p:spPr bwMode="auto">
            <a:xfrm>
              <a:off x="1069" y="2427"/>
              <a:ext cx="240" cy="336"/>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Sr</a:t>
              </a:r>
              <a:r>
                <a:rPr lang="en-US" sz="1400" b="1" baseline="30000">
                  <a:latin typeface="Arial" charset="0"/>
                </a:rPr>
                <a:t>2+</a:t>
              </a:r>
            </a:p>
          </p:txBody>
        </p:sp>
        <p:sp>
          <p:nvSpPr>
            <p:cNvPr id="331930" name="Rectangle 154"/>
            <p:cNvSpPr>
              <a:spLocks noChangeArrowheads="1"/>
            </p:cNvSpPr>
            <p:nvPr/>
          </p:nvSpPr>
          <p:spPr bwMode="auto">
            <a:xfrm>
              <a:off x="1069" y="1755"/>
              <a:ext cx="240" cy="336"/>
            </a:xfrm>
            <a:prstGeom prst="rect">
              <a:avLst/>
            </a:prstGeom>
            <a:solidFill>
              <a:srgbClr val="BDDEFF"/>
            </a:solidFill>
            <a:ln w="9525">
              <a:solidFill>
                <a:schemeClr val="tx1"/>
              </a:solidFill>
              <a:miter lim="800000"/>
              <a:headEnd/>
              <a:tailEnd/>
            </a:ln>
            <a:effectLst/>
          </p:spPr>
          <p:txBody>
            <a:bodyPr wrap="none" anchor="ctr"/>
            <a:lstStyle/>
            <a:p>
              <a:pPr algn="ctr"/>
              <a:r>
                <a:rPr lang="en-US" sz="1400" b="1">
                  <a:latin typeface="Arial" charset="0"/>
                </a:rPr>
                <a:t>Mg</a:t>
              </a:r>
              <a:r>
                <a:rPr lang="en-US" sz="1400" b="1" baseline="30000">
                  <a:latin typeface="Arial" charset="0"/>
                </a:rPr>
                <a:t>2+</a:t>
              </a:r>
            </a:p>
          </p:txBody>
        </p:sp>
      </p:grpSp>
      <p:sp>
        <p:nvSpPr>
          <p:cNvPr id="331931" name="Rectangle 155"/>
          <p:cNvSpPr>
            <a:spLocks noChangeArrowheads="1"/>
          </p:cNvSpPr>
          <p:nvPr/>
        </p:nvSpPr>
        <p:spPr bwMode="auto">
          <a:xfrm>
            <a:off x="2078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32" name="Text Box 156"/>
          <p:cNvSpPr txBox="1">
            <a:spLocks noChangeArrowheads="1"/>
          </p:cNvSpPr>
          <p:nvPr/>
        </p:nvSpPr>
        <p:spPr bwMode="auto">
          <a:xfrm>
            <a:off x="1219200" y="1570038"/>
            <a:ext cx="574675" cy="214312"/>
          </a:xfrm>
          <a:prstGeom prst="rect">
            <a:avLst/>
          </a:prstGeom>
          <a:noFill/>
          <a:ln w="9525">
            <a:noFill/>
            <a:miter lim="800000"/>
            <a:headEnd/>
            <a:tailEnd/>
          </a:ln>
          <a:effectLst/>
        </p:spPr>
        <p:txBody>
          <a:bodyPr wrap="none">
            <a:spAutoFit/>
          </a:bodyPr>
          <a:lstStyle/>
          <a:p>
            <a:r>
              <a:rPr lang="en-US" sz="800" b="1">
                <a:latin typeface="Arial" charset="0"/>
              </a:rPr>
              <a:t>Group 1</a:t>
            </a:r>
          </a:p>
        </p:txBody>
      </p:sp>
      <p:sp>
        <p:nvSpPr>
          <p:cNvPr id="331933" name="Text Box 157"/>
          <p:cNvSpPr txBox="1">
            <a:spLocks noChangeArrowheads="1"/>
          </p:cNvSpPr>
          <p:nvPr/>
        </p:nvSpPr>
        <p:spPr bwMode="auto">
          <a:xfrm>
            <a:off x="1747838" y="2052638"/>
            <a:ext cx="268287" cy="274637"/>
          </a:xfrm>
          <a:prstGeom prst="rect">
            <a:avLst/>
          </a:prstGeom>
          <a:noFill/>
          <a:ln w="9525">
            <a:noFill/>
            <a:miter lim="800000"/>
            <a:headEnd/>
            <a:tailEnd/>
          </a:ln>
          <a:effectLst/>
        </p:spPr>
        <p:txBody>
          <a:bodyPr wrap="none">
            <a:spAutoFit/>
          </a:bodyPr>
          <a:lstStyle/>
          <a:p>
            <a:r>
              <a:rPr lang="en-US" sz="1200">
                <a:latin typeface="Arial" charset="0"/>
              </a:rPr>
              <a:t>2</a:t>
            </a:r>
          </a:p>
        </p:txBody>
      </p:sp>
      <p:sp>
        <p:nvSpPr>
          <p:cNvPr id="331934" name="Text Box 158"/>
          <p:cNvSpPr txBox="1">
            <a:spLocks noChangeArrowheads="1"/>
          </p:cNvSpPr>
          <p:nvPr/>
        </p:nvSpPr>
        <p:spPr bwMode="auto">
          <a:xfrm>
            <a:off x="5891213" y="2047875"/>
            <a:ext cx="352425" cy="274638"/>
          </a:xfrm>
          <a:prstGeom prst="rect">
            <a:avLst/>
          </a:prstGeom>
          <a:noFill/>
          <a:ln w="9525">
            <a:noFill/>
            <a:miter lim="800000"/>
            <a:headEnd/>
            <a:tailEnd/>
          </a:ln>
          <a:effectLst/>
        </p:spPr>
        <p:txBody>
          <a:bodyPr wrap="none">
            <a:spAutoFit/>
          </a:bodyPr>
          <a:lstStyle/>
          <a:p>
            <a:r>
              <a:rPr lang="en-US" sz="1200">
                <a:latin typeface="Arial" charset="0"/>
              </a:rPr>
              <a:t>13</a:t>
            </a:r>
          </a:p>
        </p:txBody>
      </p:sp>
      <p:sp>
        <p:nvSpPr>
          <p:cNvPr id="331935" name="Text Box 159"/>
          <p:cNvSpPr txBox="1">
            <a:spLocks noChangeArrowheads="1"/>
          </p:cNvSpPr>
          <p:nvPr/>
        </p:nvSpPr>
        <p:spPr bwMode="auto">
          <a:xfrm>
            <a:off x="6272213" y="2052638"/>
            <a:ext cx="352425" cy="274637"/>
          </a:xfrm>
          <a:prstGeom prst="rect">
            <a:avLst/>
          </a:prstGeom>
          <a:noFill/>
          <a:ln w="9525">
            <a:noFill/>
            <a:miter lim="800000"/>
            <a:headEnd/>
            <a:tailEnd/>
          </a:ln>
          <a:effectLst/>
        </p:spPr>
        <p:txBody>
          <a:bodyPr wrap="none">
            <a:spAutoFit/>
          </a:bodyPr>
          <a:lstStyle/>
          <a:p>
            <a:r>
              <a:rPr lang="en-US" sz="1200">
                <a:latin typeface="Arial" charset="0"/>
              </a:rPr>
              <a:t>14</a:t>
            </a:r>
          </a:p>
        </p:txBody>
      </p:sp>
      <p:sp>
        <p:nvSpPr>
          <p:cNvPr id="331936" name="Text Box 160"/>
          <p:cNvSpPr txBox="1">
            <a:spLocks noChangeArrowheads="1"/>
          </p:cNvSpPr>
          <p:nvPr/>
        </p:nvSpPr>
        <p:spPr bwMode="auto">
          <a:xfrm>
            <a:off x="6657975" y="2047875"/>
            <a:ext cx="352425" cy="274638"/>
          </a:xfrm>
          <a:prstGeom prst="rect">
            <a:avLst/>
          </a:prstGeom>
          <a:noFill/>
          <a:ln w="9525">
            <a:noFill/>
            <a:miter lim="800000"/>
            <a:headEnd/>
            <a:tailEnd/>
          </a:ln>
          <a:effectLst/>
        </p:spPr>
        <p:txBody>
          <a:bodyPr wrap="none">
            <a:spAutoFit/>
          </a:bodyPr>
          <a:lstStyle/>
          <a:p>
            <a:r>
              <a:rPr lang="en-US" sz="1200">
                <a:latin typeface="Arial" charset="0"/>
              </a:rPr>
              <a:t>15</a:t>
            </a:r>
          </a:p>
        </p:txBody>
      </p:sp>
      <p:sp>
        <p:nvSpPr>
          <p:cNvPr id="331937" name="Text Box 161"/>
          <p:cNvSpPr txBox="1">
            <a:spLocks noChangeArrowheads="1"/>
          </p:cNvSpPr>
          <p:nvPr/>
        </p:nvSpPr>
        <p:spPr bwMode="auto">
          <a:xfrm>
            <a:off x="7038975" y="2052638"/>
            <a:ext cx="352425" cy="274637"/>
          </a:xfrm>
          <a:prstGeom prst="rect">
            <a:avLst/>
          </a:prstGeom>
          <a:noFill/>
          <a:ln w="9525">
            <a:noFill/>
            <a:miter lim="800000"/>
            <a:headEnd/>
            <a:tailEnd/>
          </a:ln>
          <a:effectLst/>
        </p:spPr>
        <p:txBody>
          <a:bodyPr wrap="none">
            <a:spAutoFit/>
          </a:bodyPr>
          <a:lstStyle/>
          <a:p>
            <a:r>
              <a:rPr lang="en-US" sz="1200">
                <a:latin typeface="Arial" charset="0"/>
              </a:rPr>
              <a:t>16</a:t>
            </a:r>
          </a:p>
        </p:txBody>
      </p:sp>
      <p:sp>
        <p:nvSpPr>
          <p:cNvPr id="331938" name="Text Box 162"/>
          <p:cNvSpPr txBox="1">
            <a:spLocks noChangeArrowheads="1"/>
          </p:cNvSpPr>
          <p:nvPr/>
        </p:nvSpPr>
        <p:spPr bwMode="auto">
          <a:xfrm>
            <a:off x="7419975" y="2047875"/>
            <a:ext cx="352425" cy="274638"/>
          </a:xfrm>
          <a:prstGeom prst="rect">
            <a:avLst/>
          </a:prstGeom>
          <a:noFill/>
          <a:ln w="9525">
            <a:noFill/>
            <a:miter lim="800000"/>
            <a:headEnd/>
            <a:tailEnd/>
          </a:ln>
          <a:effectLst/>
        </p:spPr>
        <p:txBody>
          <a:bodyPr wrap="none">
            <a:spAutoFit/>
          </a:bodyPr>
          <a:lstStyle/>
          <a:p>
            <a:r>
              <a:rPr lang="en-US" sz="1200">
                <a:latin typeface="Arial" charset="0"/>
              </a:rPr>
              <a:t>17</a:t>
            </a:r>
          </a:p>
        </p:txBody>
      </p:sp>
      <p:sp>
        <p:nvSpPr>
          <p:cNvPr id="331939" name="Text Box 163"/>
          <p:cNvSpPr txBox="1">
            <a:spLocks noChangeArrowheads="1"/>
          </p:cNvSpPr>
          <p:nvPr/>
        </p:nvSpPr>
        <p:spPr bwMode="auto">
          <a:xfrm>
            <a:off x="7800975" y="1519238"/>
            <a:ext cx="352425" cy="274637"/>
          </a:xfrm>
          <a:prstGeom prst="rect">
            <a:avLst/>
          </a:prstGeom>
          <a:noFill/>
          <a:ln w="9525">
            <a:noFill/>
            <a:miter lim="800000"/>
            <a:headEnd/>
            <a:tailEnd/>
          </a:ln>
          <a:effectLst/>
        </p:spPr>
        <p:txBody>
          <a:bodyPr wrap="none">
            <a:spAutoFit/>
          </a:bodyPr>
          <a:lstStyle/>
          <a:p>
            <a:r>
              <a:rPr lang="en-US" sz="1200">
                <a:latin typeface="Arial" charset="0"/>
              </a:rPr>
              <a:t>18</a:t>
            </a:r>
          </a:p>
        </p:txBody>
      </p:sp>
      <p:sp>
        <p:nvSpPr>
          <p:cNvPr id="331940" name="Rectangle 164"/>
          <p:cNvSpPr>
            <a:spLocks noChangeArrowheads="1"/>
          </p:cNvSpPr>
          <p:nvPr/>
        </p:nvSpPr>
        <p:spPr bwMode="auto">
          <a:xfrm>
            <a:off x="7793038" y="23479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41" name="Rectangle 165"/>
          <p:cNvSpPr>
            <a:spLocks noChangeArrowheads="1"/>
          </p:cNvSpPr>
          <p:nvPr/>
        </p:nvSpPr>
        <p:spPr bwMode="auto">
          <a:xfrm>
            <a:off x="7793038" y="28813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42" name="Rectangle 166"/>
          <p:cNvSpPr>
            <a:spLocks noChangeArrowheads="1"/>
          </p:cNvSpPr>
          <p:nvPr/>
        </p:nvSpPr>
        <p:spPr bwMode="auto">
          <a:xfrm>
            <a:off x="7793038" y="34147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43" name="Rectangle 167"/>
          <p:cNvSpPr>
            <a:spLocks noChangeArrowheads="1"/>
          </p:cNvSpPr>
          <p:nvPr/>
        </p:nvSpPr>
        <p:spPr bwMode="auto">
          <a:xfrm>
            <a:off x="7793038" y="39481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44" name="Rectangle 168"/>
          <p:cNvSpPr>
            <a:spLocks noChangeArrowheads="1"/>
          </p:cNvSpPr>
          <p:nvPr/>
        </p:nvSpPr>
        <p:spPr bwMode="auto">
          <a:xfrm>
            <a:off x="7793038" y="4481513"/>
            <a:ext cx="381000" cy="533400"/>
          </a:xfrm>
          <a:prstGeom prst="rect">
            <a:avLst/>
          </a:prstGeom>
          <a:noFill/>
          <a:ln w="9525">
            <a:solidFill>
              <a:schemeClr val="tx1"/>
            </a:solidFill>
            <a:miter lim="800000"/>
            <a:headEnd/>
            <a:tailEnd/>
          </a:ln>
          <a:effectLst/>
        </p:spPr>
        <p:txBody>
          <a:bodyPr wrap="none" anchor="ctr"/>
          <a:lstStyle/>
          <a:p>
            <a:pPr algn="ctr"/>
            <a:endParaRPr lang="en-US" sz="1000">
              <a:solidFill>
                <a:srgbClr val="FF3300"/>
              </a:solidFill>
              <a:latin typeface="Arial" charset="0"/>
            </a:endParaRPr>
          </a:p>
        </p:txBody>
      </p:sp>
      <p:sp>
        <p:nvSpPr>
          <p:cNvPr id="331945" name="Rectangle 169"/>
          <p:cNvSpPr>
            <a:spLocks noChangeArrowheads="1"/>
          </p:cNvSpPr>
          <p:nvPr/>
        </p:nvSpPr>
        <p:spPr bwMode="auto">
          <a:xfrm>
            <a:off x="7793038" y="1814513"/>
            <a:ext cx="381000" cy="533400"/>
          </a:xfrm>
          <a:prstGeom prst="rect">
            <a:avLst/>
          </a:prstGeom>
          <a:noFill/>
          <a:ln w="9525">
            <a:solidFill>
              <a:schemeClr val="tx1"/>
            </a:solidFill>
            <a:miter lim="800000"/>
            <a:headEnd/>
            <a:tailEnd/>
          </a:ln>
          <a:effectLst/>
        </p:spPr>
        <p:txBody>
          <a:bodyPr wrap="none" anchor="ctr"/>
          <a:lstStyle/>
          <a:p>
            <a:pPr algn="ctr"/>
            <a:endParaRPr lang="en-US" sz="1000" baseline="30000">
              <a:solidFill>
                <a:srgbClr val="FF3300"/>
              </a:solidFill>
              <a:latin typeface="Arial" charset="0"/>
            </a:endParaRPr>
          </a:p>
        </p:txBody>
      </p:sp>
      <p:sp>
        <p:nvSpPr>
          <p:cNvPr id="331946" name="Rectangle 170"/>
          <p:cNvSpPr>
            <a:spLocks noChangeArrowheads="1"/>
          </p:cNvSpPr>
          <p:nvPr/>
        </p:nvSpPr>
        <p:spPr bwMode="auto">
          <a:xfrm>
            <a:off x="7786688" y="1806575"/>
            <a:ext cx="385762" cy="3205163"/>
          </a:xfrm>
          <a:prstGeom prst="rect">
            <a:avLst/>
          </a:prstGeom>
          <a:solidFill>
            <a:schemeClr val="bg1"/>
          </a:solidFill>
          <a:ln w="9525">
            <a:solidFill>
              <a:schemeClr val="tx1"/>
            </a:solidFill>
            <a:miter lim="800000"/>
            <a:headEnd/>
            <a:tailEnd/>
          </a:ln>
          <a:effectLst/>
        </p:spPr>
        <p:txBody>
          <a:bodyPr wrap="none" anchor="ctr"/>
          <a:lstStyle/>
          <a:p>
            <a:pPr algn="ctr"/>
            <a:r>
              <a:rPr lang="en-US" sz="1400">
                <a:latin typeface="Arial" charset="0"/>
              </a:rPr>
              <a:t>N</a:t>
            </a:r>
          </a:p>
          <a:p>
            <a:pPr algn="ctr"/>
            <a:r>
              <a:rPr lang="en-US" sz="1400">
                <a:latin typeface="Arial" charset="0"/>
              </a:rPr>
              <a:t>O</a:t>
            </a:r>
            <a:br>
              <a:rPr lang="en-US" sz="1400">
                <a:latin typeface="Arial" charset="0"/>
              </a:rPr>
            </a:br>
            <a:r>
              <a:rPr lang="en-US" sz="1400">
                <a:latin typeface="Arial" charset="0"/>
              </a:rPr>
              <a:t>B</a:t>
            </a:r>
          </a:p>
          <a:p>
            <a:pPr algn="ctr"/>
            <a:r>
              <a:rPr lang="en-US" sz="1400">
                <a:latin typeface="Arial" charset="0"/>
              </a:rPr>
              <a:t>L</a:t>
            </a:r>
          </a:p>
          <a:p>
            <a:pPr algn="ctr"/>
            <a:r>
              <a:rPr lang="en-US" sz="1400">
                <a:latin typeface="Arial" charset="0"/>
              </a:rPr>
              <a:t>E</a:t>
            </a:r>
          </a:p>
          <a:p>
            <a:pPr algn="ctr"/>
            <a:endParaRPr lang="en-US" sz="1400">
              <a:latin typeface="Arial" charset="0"/>
            </a:endParaRPr>
          </a:p>
          <a:p>
            <a:pPr algn="ctr"/>
            <a:r>
              <a:rPr lang="en-US" sz="1400">
                <a:latin typeface="Arial" charset="0"/>
              </a:rPr>
              <a:t>G</a:t>
            </a:r>
          </a:p>
          <a:p>
            <a:pPr algn="ctr"/>
            <a:r>
              <a:rPr lang="en-US" sz="1400">
                <a:latin typeface="Arial" charset="0"/>
              </a:rPr>
              <a:t>A</a:t>
            </a:r>
          </a:p>
          <a:p>
            <a:pPr algn="ctr"/>
            <a:r>
              <a:rPr lang="en-US" sz="1400">
                <a:latin typeface="Arial" charset="0"/>
              </a:rPr>
              <a:t>S</a:t>
            </a:r>
          </a:p>
          <a:p>
            <a:pPr algn="ctr"/>
            <a:r>
              <a:rPr lang="en-US" sz="1400">
                <a:latin typeface="Arial" charset="0"/>
              </a:rPr>
              <a:t>E</a:t>
            </a:r>
          </a:p>
          <a:p>
            <a:pPr algn="ctr"/>
            <a:r>
              <a:rPr lang="en-US" sz="1400">
                <a:latin typeface="Arial" charset="0"/>
              </a:rPr>
              <a:t>S</a:t>
            </a:r>
          </a:p>
        </p:txBody>
      </p:sp>
      <p:sp>
        <p:nvSpPr>
          <p:cNvPr id="331947" name="AutoShape 171"/>
          <p:cNvSpPr>
            <a:spLocks/>
          </p:cNvSpPr>
          <p:nvPr/>
        </p:nvSpPr>
        <p:spPr bwMode="auto">
          <a:xfrm rot="-5400000">
            <a:off x="3937794" y="1418431"/>
            <a:ext cx="88900" cy="3811588"/>
          </a:xfrm>
          <a:prstGeom prst="rightBrace">
            <a:avLst>
              <a:gd name="adj1" fmla="val 357292"/>
              <a:gd name="adj2" fmla="val 50000"/>
            </a:avLst>
          </a:prstGeom>
          <a:noFill/>
          <a:ln w="9525">
            <a:solidFill>
              <a:schemeClr val="tx1"/>
            </a:solidFill>
            <a:round/>
            <a:headEnd/>
            <a:tailEnd/>
          </a:ln>
          <a:effectLst/>
        </p:spPr>
        <p:txBody>
          <a:bodyPr wrap="none" anchor="ctr"/>
          <a:lstStyle/>
          <a:p>
            <a:endParaRPr lang="en-IE"/>
          </a:p>
        </p:txBody>
      </p:sp>
      <p:sp>
        <p:nvSpPr>
          <p:cNvPr id="331948" name="Text Box 172"/>
          <p:cNvSpPr txBox="1">
            <a:spLocks noChangeArrowheads="1"/>
          </p:cNvSpPr>
          <p:nvPr/>
        </p:nvSpPr>
        <p:spPr bwMode="auto">
          <a:xfrm>
            <a:off x="3314700" y="2989263"/>
            <a:ext cx="1341438" cy="274637"/>
          </a:xfrm>
          <a:prstGeom prst="rect">
            <a:avLst/>
          </a:prstGeom>
          <a:noFill/>
          <a:ln w="9525">
            <a:noFill/>
            <a:miter lim="800000"/>
            <a:headEnd/>
            <a:tailEnd/>
          </a:ln>
          <a:effectLst/>
        </p:spPr>
        <p:txBody>
          <a:bodyPr wrap="none">
            <a:spAutoFit/>
          </a:bodyPr>
          <a:lstStyle/>
          <a:p>
            <a:r>
              <a:rPr lang="en-US" sz="1200">
                <a:latin typeface="Arial" charset="0"/>
              </a:rPr>
              <a:t>Transition metals</a:t>
            </a:r>
          </a:p>
        </p:txBody>
      </p:sp>
      <p:sp>
        <p:nvSpPr>
          <p:cNvPr id="331949" name="Freeform 173"/>
          <p:cNvSpPr>
            <a:spLocks/>
          </p:cNvSpPr>
          <p:nvPr/>
        </p:nvSpPr>
        <p:spPr bwMode="auto">
          <a:xfrm>
            <a:off x="5894388" y="2332038"/>
            <a:ext cx="1511300" cy="2670175"/>
          </a:xfrm>
          <a:custGeom>
            <a:avLst/>
            <a:gdLst/>
            <a:ahLst/>
            <a:cxnLst>
              <a:cxn ang="0">
                <a:pos x="0" y="0"/>
              </a:cxn>
              <a:cxn ang="0">
                <a:pos x="5" y="342"/>
              </a:cxn>
              <a:cxn ang="0">
                <a:pos x="233" y="342"/>
              </a:cxn>
              <a:cxn ang="0">
                <a:pos x="233" y="678"/>
              </a:cxn>
              <a:cxn ang="0">
                <a:pos x="473" y="678"/>
              </a:cxn>
              <a:cxn ang="0">
                <a:pos x="473" y="1015"/>
              </a:cxn>
              <a:cxn ang="0">
                <a:pos x="713" y="1015"/>
              </a:cxn>
              <a:cxn ang="0">
                <a:pos x="713" y="1351"/>
              </a:cxn>
              <a:cxn ang="0">
                <a:pos x="952" y="1351"/>
              </a:cxn>
              <a:cxn ang="0">
                <a:pos x="952" y="1682"/>
              </a:cxn>
            </a:cxnLst>
            <a:rect l="0" t="0" r="r" b="b"/>
            <a:pathLst>
              <a:path w="952" h="1682">
                <a:moveTo>
                  <a:pt x="0" y="0"/>
                </a:moveTo>
                <a:lnTo>
                  <a:pt x="5" y="342"/>
                </a:lnTo>
                <a:lnTo>
                  <a:pt x="233" y="342"/>
                </a:lnTo>
                <a:lnTo>
                  <a:pt x="233" y="678"/>
                </a:lnTo>
                <a:lnTo>
                  <a:pt x="473" y="678"/>
                </a:lnTo>
                <a:lnTo>
                  <a:pt x="473" y="1015"/>
                </a:lnTo>
                <a:lnTo>
                  <a:pt x="713" y="1015"/>
                </a:lnTo>
                <a:lnTo>
                  <a:pt x="713" y="1351"/>
                </a:lnTo>
                <a:lnTo>
                  <a:pt x="952" y="1351"/>
                </a:lnTo>
                <a:lnTo>
                  <a:pt x="952" y="1682"/>
                </a:lnTo>
              </a:path>
            </a:pathLst>
          </a:custGeom>
          <a:noFill/>
          <a:ln w="22225" cap="flat" cmpd="sng">
            <a:solidFill>
              <a:srgbClr val="FF6600"/>
            </a:solidFill>
            <a:prstDash val="solid"/>
            <a:round/>
            <a:headEnd/>
            <a:tailEnd/>
          </a:ln>
          <a:effectLst/>
        </p:spPr>
        <p:txBody>
          <a:bodyPr wrap="none" anchor="ctr"/>
          <a:lstStyle/>
          <a:p>
            <a:endParaRPr lang="en-IE"/>
          </a:p>
        </p:txBody>
      </p:sp>
      <p:sp>
        <p:nvSpPr>
          <p:cNvPr id="331950" name="AutoShape 174">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ChangeArrowheads="1"/>
          </p:cNvSpPr>
          <p:nvPr/>
        </p:nvSpPr>
        <p:spPr bwMode="auto">
          <a:xfrm>
            <a:off x="609600" y="457200"/>
            <a:ext cx="7772400" cy="1143000"/>
          </a:xfrm>
          <a:prstGeom prst="rect">
            <a:avLst/>
          </a:prstGeom>
          <a:noFill/>
          <a:ln w="9525">
            <a:noFill/>
            <a:miter lim="800000"/>
            <a:headEnd/>
            <a:tailEnd/>
          </a:ln>
          <a:effectLst/>
        </p:spPr>
        <p:txBody>
          <a:bodyPr anchor="ctr"/>
          <a:lstStyle/>
          <a:p>
            <a:pPr algn="ctr"/>
            <a:r>
              <a:rPr lang="en-US" sz="4400">
                <a:solidFill>
                  <a:schemeClr val="tx2"/>
                </a:solidFill>
                <a:latin typeface="Arial" charset="0"/>
              </a:rPr>
              <a:t>Orbitals Being Filled</a:t>
            </a:r>
          </a:p>
        </p:txBody>
      </p:sp>
      <p:sp>
        <p:nvSpPr>
          <p:cNvPr id="335875" name="Rectangle 3"/>
          <p:cNvSpPr>
            <a:spLocks noChangeArrowheads="1"/>
          </p:cNvSpPr>
          <p:nvPr/>
        </p:nvSpPr>
        <p:spPr bwMode="auto">
          <a:xfrm>
            <a:off x="2209800" y="3505200"/>
            <a:ext cx="3048000" cy="1828800"/>
          </a:xfrm>
          <a:prstGeom prst="rect">
            <a:avLst/>
          </a:prstGeom>
          <a:solidFill>
            <a:srgbClr val="CCFFFF">
              <a:alpha val="50000"/>
            </a:srgbClr>
          </a:solidFill>
          <a:ln w="9525">
            <a:solidFill>
              <a:srgbClr val="CCFFFF"/>
            </a:solidFill>
            <a:miter lim="800000"/>
            <a:headEnd/>
            <a:tailEnd/>
          </a:ln>
          <a:effectLst/>
        </p:spPr>
        <p:txBody>
          <a:bodyPr wrap="none" anchor="ctr"/>
          <a:lstStyle/>
          <a:p>
            <a:endParaRPr lang="en-IE"/>
          </a:p>
        </p:txBody>
      </p:sp>
      <p:sp>
        <p:nvSpPr>
          <p:cNvPr id="335876" name="Rectangle 4"/>
          <p:cNvSpPr>
            <a:spLocks noChangeArrowheads="1"/>
          </p:cNvSpPr>
          <p:nvPr/>
        </p:nvSpPr>
        <p:spPr bwMode="auto">
          <a:xfrm>
            <a:off x="5257800" y="2667000"/>
            <a:ext cx="1219200" cy="2209800"/>
          </a:xfrm>
          <a:prstGeom prst="rect">
            <a:avLst/>
          </a:prstGeom>
          <a:solidFill>
            <a:srgbClr val="C0C0C0">
              <a:alpha val="50000"/>
            </a:srgbClr>
          </a:solidFill>
          <a:ln w="9525">
            <a:solidFill>
              <a:schemeClr val="folHlink"/>
            </a:solidFill>
            <a:miter lim="800000"/>
            <a:headEnd/>
            <a:tailEnd/>
          </a:ln>
          <a:effectLst/>
        </p:spPr>
        <p:txBody>
          <a:bodyPr wrap="none" anchor="ctr"/>
          <a:lstStyle/>
          <a:p>
            <a:endParaRPr lang="en-IE"/>
          </a:p>
        </p:txBody>
      </p:sp>
      <p:sp>
        <p:nvSpPr>
          <p:cNvPr id="335877" name="Rectangle 5"/>
          <p:cNvSpPr>
            <a:spLocks noChangeArrowheads="1"/>
          </p:cNvSpPr>
          <p:nvPr/>
        </p:nvSpPr>
        <p:spPr bwMode="auto">
          <a:xfrm>
            <a:off x="6781800" y="2209800"/>
            <a:ext cx="304800" cy="457200"/>
          </a:xfrm>
          <a:prstGeom prst="rect">
            <a:avLst/>
          </a:prstGeom>
          <a:solidFill>
            <a:schemeClr val="hlink">
              <a:alpha val="50000"/>
            </a:schemeClr>
          </a:solidFill>
          <a:ln w="9525">
            <a:solidFill>
              <a:schemeClr val="hlink"/>
            </a:solidFill>
            <a:miter lim="800000"/>
            <a:headEnd/>
            <a:tailEnd/>
          </a:ln>
          <a:effectLst/>
        </p:spPr>
        <p:txBody>
          <a:bodyPr wrap="none" anchor="ctr"/>
          <a:lstStyle/>
          <a:p>
            <a:endParaRPr lang="en-IE"/>
          </a:p>
        </p:txBody>
      </p:sp>
      <p:sp>
        <p:nvSpPr>
          <p:cNvPr id="335878" name="Line 6"/>
          <p:cNvSpPr>
            <a:spLocks noChangeShapeType="1"/>
          </p:cNvSpPr>
          <p:nvPr/>
        </p:nvSpPr>
        <p:spPr bwMode="auto">
          <a:xfrm>
            <a:off x="1905000" y="2209800"/>
            <a:ext cx="0" cy="3124200"/>
          </a:xfrm>
          <a:prstGeom prst="line">
            <a:avLst/>
          </a:prstGeom>
          <a:noFill/>
          <a:ln w="9525">
            <a:solidFill>
              <a:srgbClr val="FF99FF"/>
            </a:solidFill>
            <a:round/>
            <a:headEnd/>
            <a:tailEnd/>
          </a:ln>
          <a:effectLst/>
        </p:spPr>
        <p:txBody>
          <a:bodyPr/>
          <a:lstStyle/>
          <a:p>
            <a:endParaRPr lang="en-IE"/>
          </a:p>
        </p:txBody>
      </p:sp>
      <p:sp>
        <p:nvSpPr>
          <p:cNvPr id="335879" name="Line 7"/>
          <p:cNvSpPr>
            <a:spLocks noChangeShapeType="1"/>
          </p:cNvSpPr>
          <p:nvPr/>
        </p:nvSpPr>
        <p:spPr bwMode="auto">
          <a:xfrm>
            <a:off x="1600200" y="2590800"/>
            <a:ext cx="609600" cy="0"/>
          </a:xfrm>
          <a:prstGeom prst="line">
            <a:avLst/>
          </a:prstGeom>
          <a:noFill/>
          <a:ln w="9525">
            <a:solidFill>
              <a:srgbClr val="FF99FF"/>
            </a:solidFill>
            <a:round/>
            <a:headEnd/>
            <a:tailEnd/>
          </a:ln>
          <a:effectLst/>
        </p:spPr>
        <p:txBody>
          <a:bodyPr/>
          <a:lstStyle/>
          <a:p>
            <a:endParaRPr lang="en-IE"/>
          </a:p>
        </p:txBody>
      </p:sp>
      <p:sp>
        <p:nvSpPr>
          <p:cNvPr id="335880" name="Line 8"/>
          <p:cNvSpPr>
            <a:spLocks noChangeShapeType="1"/>
          </p:cNvSpPr>
          <p:nvPr/>
        </p:nvSpPr>
        <p:spPr bwMode="auto">
          <a:xfrm>
            <a:off x="1600200" y="3048000"/>
            <a:ext cx="609600" cy="0"/>
          </a:xfrm>
          <a:prstGeom prst="line">
            <a:avLst/>
          </a:prstGeom>
          <a:noFill/>
          <a:ln w="9525">
            <a:solidFill>
              <a:srgbClr val="FF99FF"/>
            </a:solidFill>
            <a:round/>
            <a:headEnd/>
            <a:tailEnd/>
          </a:ln>
          <a:effectLst/>
        </p:spPr>
        <p:txBody>
          <a:bodyPr/>
          <a:lstStyle/>
          <a:p>
            <a:endParaRPr lang="en-IE"/>
          </a:p>
        </p:txBody>
      </p:sp>
      <p:sp>
        <p:nvSpPr>
          <p:cNvPr id="335881" name="Line 9"/>
          <p:cNvSpPr>
            <a:spLocks noChangeShapeType="1"/>
          </p:cNvSpPr>
          <p:nvPr/>
        </p:nvSpPr>
        <p:spPr bwMode="auto">
          <a:xfrm>
            <a:off x="1600200" y="3505200"/>
            <a:ext cx="685800" cy="0"/>
          </a:xfrm>
          <a:prstGeom prst="line">
            <a:avLst/>
          </a:prstGeom>
          <a:noFill/>
          <a:ln w="9525">
            <a:solidFill>
              <a:srgbClr val="FF99FF"/>
            </a:solidFill>
            <a:round/>
            <a:headEnd/>
            <a:tailEnd/>
          </a:ln>
          <a:effectLst/>
        </p:spPr>
        <p:txBody>
          <a:bodyPr/>
          <a:lstStyle/>
          <a:p>
            <a:endParaRPr lang="en-IE"/>
          </a:p>
        </p:txBody>
      </p:sp>
      <p:sp>
        <p:nvSpPr>
          <p:cNvPr id="335882" name="Line 10"/>
          <p:cNvSpPr>
            <a:spLocks noChangeShapeType="1"/>
          </p:cNvSpPr>
          <p:nvPr/>
        </p:nvSpPr>
        <p:spPr bwMode="auto">
          <a:xfrm>
            <a:off x="1600200" y="3962400"/>
            <a:ext cx="685800" cy="0"/>
          </a:xfrm>
          <a:prstGeom prst="line">
            <a:avLst/>
          </a:prstGeom>
          <a:noFill/>
          <a:ln w="9525">
            <a:solidFill>
              <a:srgbClr val="FF99FF"/>
            </a:solidFill>
            <a:round/>
            <a:headEnd/>
            <a:tailEnd/>
          </a:ln>
          <a:effectLst/>
        </p:spPr>
        <p:txBody>
          <a:bodyPr/>
          <a:lstStyle/>
          <a:p>
            <a:endParaRPr lang="en-IE"/>
          </a:p>
        </p:txBody>
      </p:sp>
      <p:sp>
        <p:nvSpPr>
          <p:cNvPr id="335883" name="Line 11"/>
          <p:cNvSpPr>
            <a:spLocks noChangeShapeType="1"/>
          </p:cNvSpPr>
          <p:nvPr/>
        </p:nvSpPr>
        <p:spPr bwMode="auto">
          <a:xfrm>
            <a:off x="1600200" y="4419600"/>
            <a:ext cx="685800" cy="0"/>
          </a:xfrm>
          <a:prstGeom prst="line">
            <a:avLst/>
          </a:prstGeom>
          <a:noFill/>
          <a:ln w="9525">
            <a:solidFill>
              <a:srgbClr val="FF99FF"/>
            </a:solidFill>
            <a:round/>
            <a:headEnd/>
            <a:tailEnd/>
          </a:ln>
          <a:effectLst/>
        </p:spPr>
        <p:txBody>
          <a:bodyPr/>
          <a:lstStyle/>
          <a:p>
            <a:endParaRPr lang="en-IE"/>
          </a:p>
        </p:txBody>
      </p:sp>
      <p:sp>
        <p:nvSpPr>
          <p:cNvPr id="335884" name="Line 12"/>
          <p:cNvSpPr>
            <a:spLocks noChangeShapeType="1"/>
          </p:cNvSpPr>
          <p:nvPr/>
        </p:nvSpPr>
        <p:spPr bwMode="auto">
          <a:xfrm>
            <a:off x="1600200" y="4876800"/>
            <a:ext cx="685800" cy="0"/>
          </a:xfrm>
          <a:prstGeom prst="line">
            <a:avLst/>
          </a:prstGeom>
          <a:noFill/>
          <a:ln w="9525">
            <a:solidFill>
              <a:srgbClr val="FF99FF"/>
            </a:solidFill>
            <a:round/>
            <a:headEnd/>
            <a:tailEnd/>
          </a:ln>
          <a:effectLst/>
        </p:spPr>
        <p:txBody>
          <a:bodyPr/>
          <a:lstStyle/>
          <a:p>
            <a:endParaRPr lang="en-IE"/>
          </a:p>
        </p:txBody>
      </p:sp>
      <p:sp>
        <p:nvSpPr>
          <p:cNvPr id="335885" name="Line 13"/>
          <p:cNvSpPr>
            <a:spLocks noChangeShapeType="1"/>
          </p:cNvSpPr>
          <p:nvPr/>
        </p:nvSpPr>
        <p:spPr bwMode="auto">
          <a:xfrm>
            <a:off x="2514600" y="3505200"/>
            <a:ext cx="0" cy="1828800"/>
          </a:xfrm>
          <a:prstGeom prst="line">
            <a:avLst/>
          </a:prstGeom>
          <a:noFill/>
          <a:ln w="9525">
            <a:solidFill>
              <a:srgbClr val="BFBFEF"/>
            </a:solidFill>
            <a:round/>
            <a:headEnd/>
            <a:tailEnd/>
          </a:ln>
          <a:effectLst/>
        </p:spPr>
        <p:txBody>
          <a:bodyPr/>
          <a:lstStyle/>
          <a:p>
            <a:endParaRPr lang="en-IE"/>
          </a:p>
        </p:txBody>
      </p:sp>
      <p:sp>
        <p:nvSpPr>
          <p:cNvPr id="335886" name="Line 14"/>
          <p:cNvSpPr>
            <a:spLocks noChangeShapeType="1"/>
          </p:cNvSpPr>
          <p:nvPr/>
        </p:nvSpPr>
        <p:spPr bwMode="auto">
          <a:xfrm>
            <a:off x="2819400" y="3505200"/>
            <a:ext cx="0" cy="1828800"/>
          </a:xfrm>
          <a:prstGeom prst="line">
            <a:avLst/>
          </a:prstGeom>
          <a:noFill/>
          <a:ln w="9525">
            <a:solidFill>
              <a:srgbClr val="BFBFEF"/>
            </a:solidFill>
            <a:round/>
            <a:headEnd/>
            <a:tailEnd/>
          </a:ln>
          <a:effectLst/>
        </p:spPr>
        <p:txBody>
          <a:bodyPr/>
          <a:lstStyle/>
          <a:p>
            <a:endParaRPr lang="en-IE"/>
          </a:p>
        </p:txBody>
      </p:sp>
      <p:sp>
        <p:nvSpPr>
          <p:cNvPr id="335887" name="Line 15"/>
          <p:cNvSpPr>
            <a:spLocks noChangeShapeType="1"/>
          </p:cNvSpPr>
          <p:nvPr/>
        </p:nvSpPr>
        <p:spPr bwMode="auto">
          <a:xfrm>
            <a:off x="3124200" y="3505200"/>
            <a:ext cx="0" cy="1828800"/>
          </a:xfrm>
          <a:prstGeom prst="line">
            <a:avLst/>
          </a:prstGeom>
          <a:noFill/>
          <a:ln w="9525">
            <a:solidFill>
              <a:srgbClr val="BFBFEF"/>
            </a:solidFill>
            <a:round/>
            <a:headEnd/>
            <a:tailEnd/>
          </a:ln>
          <a:effectLst/>
        </p:spPr>
        <p:txBody>
          <a:bodyPr/>
          <a:lstStyle/>
          <a:p>
            <a:endParaRPr lang="en-IE"/>
          </a:p>
        </p:txBody>
      </p:sp>
      <p:sp>
        <p:nvSpPr>
          <p:cNvPr id="335888" name="Line 16"/>
          <p:cNvSpPr>
            <a:spLocks noChangeShapeType="1"/>
          </p:cNvSpPr>
          <p:nvPr/>
        </p:nvSpPr>
        <p:spPr bwMode="auto">
          <a:xfrm>
            <a:off x="3429000" y="3505200"/>
            <a:ext cx="0" cy="1828800"/>
          </a:xfrm>
          <a:prstGeom prst="line">
            <a:avLst/>
          </a:prstGeom>
          <a:noFill/>
          <a:ln w="9525">
            <a:solidFill>
              <a:srgbClr val="BFBFEF"/>
            </a:solidFill>
            <a:round/>
            <a:headEnd/>
            <a:tailEnd/>
          </a:ln>
          <a:effectLst/>
        </p:spPr>
        <p:txBody>
          <a:bodyPr/>
          <a:lstStyle/>
          <a:p>
            <a:endParaRPr lang="en-IE"/>
          </a:p>
        </p:txBody>
      </p:sp>
      <p:sp>
        <p:nvSpPr>
          <p:cNvPr id="335889" name="Line 17"/>
          <p:cNvSpPr>
            <a:spLocks noChangeShapeType="1"/>
          </p:cNvSpPr>
          <p:nvPr/>
        </p:nvSpPr>
        <p:spPr bwMode="auto">
          <a:xfrm>
            <a:off x="3733800" y="3505200"/>
            <a:ext cx="0" cy="1828800"/>
          </a:xfrm>
          <a:prstGeom prst="line">
            <a:avLst/>
          </a:prstGeom>
          <a:noFill/>
          <a:ln w="9525">
            <a:solidFill>
              <a:srgbClr val="BFBFEF"/>
            </a:solidFill>
            <a:round/>
            <a:headEnd/>
            <a:tailEnd/>
          </a:ln>
          <a:effectLst/>
        </p:spPr>
        <p:txBody>
          <a:bodyPr/>
          <a:lstStyle/>
          <a:p>
            <a:endParaRPr lang="en-IE"/>
          </a:p>
        </p:txBody>
      </p:sp>
      <p:sp>
        <p:nvSpPr>
          <p:cNvPr id="335890" name="Line 18"/>
          <p:cNvSpPr>
            <a:spLocks noChangeShapeType="1"/>
          </p:cNvSpPr>
          <p:nvPr/>
        </p:nvSpPr>
        <p:spPr bwMode="auto">
          <a:xfrm>
            <a:off x="4038600" y="3505200"/>
            <a:ext cx="0" cy="1828800"/>
          </a:xfrm>
          <a:prstGeom prst="line">
            <a:avLst/>
          </a:prstGeom>
          <a:noFill/>
          <a:ln w="9525">
            <a:solidFill>
              <a:srgbClr val="BFBFEF"/>
            </a:solidFill>
            <a:round/>
            <a:headEnd/>
            <a:tailEnd/>
          </a:ln>
          <a:effectLst/>
        </p:spPr>
        <p:txBody>
          <a:bodyPr/>
          <a:lstStyle/>
          <a:p>
            <a:endParaRPr lang="en-IE"/>
          </a:p>
        </p:txBody>
      </p:sp>
      <p:sp>
        <p:nvSpPr>
          <p:cNvPr id="335891" name="Line 19"/>
          <p:cNvSpPr>
            <a:spLocks noChangeShapeType="1"/>
          </p:cNvSpPr>
          <p:nvPr/>
        </p:nvSpPr>
        <p:spPr bwMode="auto">
          <a:xfrm>
            <a:off x="4343400" y="3505200"/>
            <a:ext cx="0" cy="1828800"/>
          </a:xfrm>
          <a:prstGeom prst="line">
            <a:avLst/>
          </a:prstGeom>
          <a:noFill/>
          <a:ln w="9525">
            <a:solidFill>
              <a:srgbClr val="BFBFEF"/>
            </a:solidFill>
            <a:round/>
            <a:headEnd/>
            <a:tailEnd/>
          </a:ln>
          <a:effectLst/>
        </p:spPr>
        <p:txBody>
          <a:bodyPr/>
          <a:lstStyle/>
          <a:p>
            <a:endParaRPr lang="en-IE"/>
          </a:p>
        </p:txBody>
      </p:sp>
      <p:sp>
        <p:nvSpPr>
          <p:cNvPr id="335892" name="Line 20"/>
          <p:cNvSpPr>
            <a:spLocks noChangeShapeType="1"/>
          </p:cNvSpPr>
          <p:nvPr/>
        </p:nvSpPr>
        <p:spPr bwMode="auto">
          <a:xfrm>
            <a:off x="4648200" y="3505200"/>
            <a:ext cx="0" cy="1828800"/>
          </a:xfrm>
          <a:prstGeom prst="line">
            <a:avLst/>
          </a:prstGeom>
          <a:noFill/>
          <a:ln w="9525">
            <a:solidFill>
              <a:srgbClr val="BFBFEF"/>
            </a:solidFill>
            <a:round/>
            <a:headEnd/>
            <a:tailEnd/>
          </a:ln>
          <a:effectLst/>
        </p:spPr>
        <p:txBody>
          <a:bodyPr/>
          <a:lstStyle/>
          <a:p>
            <a:endParaRPr lang="en-IE"/>
          </a:p>
        </p:txBody>
      </p:sp>
      <p:sp>
        <p:nvSpPr>
          <p:cNvPr id="335893" name="Line 21"/>
          <p:cNvSpPr>
            <a:spLocks noChangeShapeType="1"/>
          </p:cNvSpPr>
          <p:nvPr/>
        </p:nvSpPr>
        <p:spPr bwMode="auto">
          <a:xfrm>
            <a:off x="4953000" y="3505200"/>
            <a:ext cx="0" cy="1828800"/>
          </a:xfrm>
          <a:prstGeom prst="line">
            <a:avLst/>
          </a:prstGeom>
          <a:noFill/>
          <a:ln w="9525">
            <a:solidFill>
              <a:srgbClr val="BFBFEF"/>
            </a:solidFill>
            <a:round/>
            <a:headEnd/>
            <a:tailEnd/>
          </a:ln>
          <a:effectLst/>
        </p:spPr>
        <p:txBody>
          <a:bodyPr/>
          <a:lstStyle/>
          <a:p>
            <a:endParaRPr lang="en-IE"/>
          </a:p>
        </p:txBody>
      </p:sp>
      <p:sp>
        <p:nvSpPr>
          <p:cNvPr id="335894" name="Line 22"/>
          <p:cNvSpPr>
            <a:spLocks noChangeShapeType="1"/>
          </p:cNvSpPr>
          <p:nvPr/>
        </p:nvSpPr>
        <p:spPr bwMode="auto">
          <a:xfrm>
            <a:off x="2209800" y="3962400"/>
            <a:ext cx="3048000" cy="0"/>
          </a:xfrm>
          <a:prstGeom prst="line">
            <a:avLst/>
          </a:prstGeom>
          <a:noFill/>
          <a:ln w="9525">
            <a:solidFill>
              <a:srgbClr val="BFBFEF"/>
            </a:solidFill>
            <a:round/>
            <a:headEnd/>
            <a:tailEnd/>
          </a:ln>
          <a:effectLst/>
        </p:spPr>
        <p:txBody>
          <a:bodyPr/>
          <a:lstStyle/>
          <a:p>
            <a:endParaRPr lang="en-IE"/>
          </a:p>
        </p:txBody>
      </p:sp>
      <p:sp>
        <p:nvSpPr>
          <p:cNvPr id="335895" name="Line 23"/>
          <p:cNvSpPr>
            <a:spLocks noChangeShapeType="1"/>
          </p:cNvSpPr>
          <p:nvPr/>
        </p:nvSpPr>
        <p:spPr bwMode="auto">
          <a:xfrm>
            <a:off x="2209800" y="4419600"/>
            <a:ext cx="3048000" cy="0"/>
          </a:xfrm>
          <a:prstGeom prst="line">
            <a:avLst/>
          </a:prstGeom>
          <a:noFill/>
          <a:ln w="9525">
            <a:solidFill>
              <a:srgbClr val="BFBFEF"/>
            </a:solidFill>
            <a:round/>
            <a:headEnd/>
            <a:tailEnd/>
          </a:ln>
          <a:effectLst/>
        </p:spPr>
        <p:txBody>
          <a:bodyPr/>
          <a:lstStyle/>
          <a:p>
            <a:endParaRPr lang="en-IE"/>
          </a:p>
        </p:txBody>
      </p:sp>
      <p:sp>
        <p:nvSpPr>
          <p:cNvPr id="335896" name="Line 24"/>
          <p:cNvSpPr>
            <a:spLocks noChangeShapeType="1"/>
          </p:cNvSpPr>
          <p:nvPr/>
        </p:nvSpPr>
        <p:spPr bwMode="auto">
          <a:xfrm>
            <a:off x="2209800" y="4876800"/>
            <a:ext cx="3048000" cy="0"/>
          </a:xfrm>
          <a:prstGeom prst="line">
            <a:avLst/>
          </a:prstGeom>
          <a:noFill/>
          <a:ln w="9525">
            <a:solidFill>
              <a:srgbClr val="BFBFEF"/>
            </a:solidFill>
            <a:round/>
            <a:headEnd/>
            <a:tailEnd/>
          </a:ln>
          <a:effectLst/>
        </p:spPr>
        <p:txBody>
          <a:bodyPr/>
          <a:lstStyle/>
          <a:p>
            <a:endParaRPr lang="en-IE"/>
          </a:p>
        </p:txBody>
      </p:sp>
      <p:sp>
        <p:nvSpPr>
          <p:cNvPr id="335897" name="Line 25"/>
          <p:cNvSpPr>
            <a:spLocks noChangeShapeType="1"/>
          </p:cNvSpPr>
          <p:nvPr/>
        </p:nvSpPr>
        <p:spPr bwMode="auto">
          <a:xfrm>
            <a:off x="5562600" y="2667000"/>
            <a:ext cx="0" cy="2209800"/>
          </a:xfrm>
          <a:prstGeom prst="line">
            <a:avLst/>
          </a:prstGeom>
          <a:noFill/>
          <a:ln w="9525">
            <a:solidFill>
              <a:schemeClr val="bg2"/>
            </a:solidFill>
            <a:round/>
            <a:headEnd/>
            <a:tailEnd/>
          </a:ln>
          <a:effectLst/>
        </p:spPr>
        <p:txBody>
          <a:bodyPr/>
          <a:lstStyle/>
          <a:p>
            <a:endParaRPr lang="en-IE"/>
          </a:p>
        </p:txBody>
      </p:sp>
      <p:sp>
        <p:nvSpPr>
          <p:cNvPr id="335898" name="Line 26"/>
          <p:cNvSpPr>
            <a:spLocks noChangeShapeType="1"/>
          </p:cNvSpPr>
          <p:nvPr/>
        </p:nvSpPr>
        <p:spPr bwMode="auto">
          <a:xfrm>
            <a:off x="5257800" y="3048000"/>
            <a:ext cx="1828800" cy="0"/>
          </a:xfrm>
          <a:prstGeom prst="line">
            <a:avLst/>
          </a:prstGeom>
          <a:noFill/>
          <a:ln w="9525">
            <a:solidFill>
              <a:schemeClr val="bg2"/>
            </a:solidFill>
            <a:round/>
            <a:headEnd/>
            <a:tailEnd/>
          </a:ln>
          <a:effectLst/>
        </p:spPr>
        <p:txBody>
          <a:bodyPr/>
          <a:lstStyle/>
          <a:p>
            <a:endParaRPr lang="en-IE"/>
          </a:p>
        </p:txBody>
      </p:sp>
      <p:sp>
        <p:nvSpPr>
          <p:cNvPr id="335899" name="Line 27"/>
          <p:cNvSpPr>
            <a:spLocks noChangeShapeType="1"/>
          </p:cNvSpPr>
          <p:nvPr/>
        </p:nvSpPr>
        <p:spPr bwMode="auto">
          <a:xfrm>
            <a:off x="5257800" y="3505200"/>
            <a:ext cx="1828800" cy="0"/>
          </a:xfrm>
          <a:prstGeom prst="line">
            <a:avLst/>
          </a:prstGeom>
          <a:noFill/>
          <a:ln w="9525">
            <a:solidFill>
              <a:schemeClr val="bg2"/>
            </a:solidFill>
            <a:round/>
            <a:headEnd/>
            <a:tailEnd/>
          </a:ln>
          <a:effectLst/>
        </p:spPr>
        <p:txBody>
          <a:bodyPr/>
          <a:lstStyle/>
          <a:p>
            <a:endParaRPr lang="en-IE"/>
          </a:p>
        </p:txBody>
      </p:sp>
      <p:sp>
        <p:nvSpPr>
          <p:cNvPr id="335900" name="Line 28"/>
          <p:cNvSpPr>
            <a:spLocks noChangeShapeType="1"/>
          </p:cNvSpPr>
          <p:nvPr/>
        </p:nvSpPr>
        <p:spPr bwMode="auto">
          <a:xfrm>
            <a:off x="5257800" y="3962400"/>
            <a:ext cx="1828800" cy="0"/>
          </a:xfrm>
          <a:prstGeom prst="line">
            <a:avLst/>
          </a:prstGeom>
          <a:noFill/>
          <a:ln w="9525">
            <a:solidFill>
              <a:schemeClr val="bg2"/>
            </a:solidFill>
            <a:round/>
            <a:headEnd/>
            <a:tailEnd/>
          </a:ln>
          <a:effectLst/>
        </p:spPr>
        <p:txBody>
          <a:bodyPr/>
          <a:lstStyle/>
          <a:p>
            <a:endParaRPr lang="en-IE"/>
          </a:p>
        </p:txBody>
      </p:sp>
      <p:sp>
        <p:nvSpPr>
          <p:cNvPr id="335901" name="Line 29"/>
          <p:cNvSpPr>
            <a:spLocks noChangeShapeType="1"/>
          </p:cNvSpPr>
          <p:nvPr/>
        </p:nvSpPr>
        <p:spPr bwMode="auto">
          <a:xfrm>
            <a:off x="5257800" y="4419600"/>
            <a:ext cx="1828800" cy="0"/>
          </a:xfrm>
          <a:prstGeom prst="line">
            <a:avLst/>
          </a:prstGeom>
          <a:noFill/>
          <a:ln w="9525">
            <a:solidFill>
              <a:schemeClr val="bg2"/>
            </a:solidFill>
            <a:round/>
            <a:headEnd/>
            <a:tailEnd/>
          </a:ln>
          <a:effectLst/>
        </p:spPr>
        <p:txBody>
          <a:bodyPr/>
          <a:lstStyle/>
          <a:p>
            <a:endParaRPr lang="en-IE"/>
          </a:p>
        </p:txBody>
      </p:sp>
      <p:sp>
        <p:nvSpPr>
          <p:cNvPr id="335902" name="Text Box 30"/>
          <p:cNvSpPr txBox="1">
            <a:spLocks noChangeArrowheads="1"/>
          </p:cNvSpPr>
          <p:nvPr/>
        </p:nvSpPr>
        <p:spPr bwMode="auto">
          <a:xfrm>
            <a:off x="1524000" y="1828800"/>
            <a:ext cx="282575" cy="304800"/>
          </a:xfrm>
          <a:prstGeom prst="rect">
            <a:avLst/>
          </a:prstGeom>
          <a:noFill/>
          <a:ln w="9525">
            <a:noFill/>
            <a:miter lim="800000"/>
            <a:headEnd/>
            <a:tailEnd/>
          </a:ln>
          <a:effectLst/>
        </p:spPr>
        <p:txBody>
          <a:bodyPr wrap="none">
            <a:spAutoFit/>
          </a:bodyPr>
          <a:lstStyle/>
          <a:p>
            <a:r>
              <a:rPr lang="en-US" sz="1400">
                <a:latin typeface="Arial" charset="0"/>
              </a:rPr>
              <a:t>1</a:t>
            </a:r>
          </a:p>
        </p:txBody>
      </p:sp>
      <p:sp>
        <p:nvSpPr>
          <p:cNvPr id="335903" name="Text Box 31"/>
          <p:cNvSpPr txBox="1">
            <a:spLocks noChangeArrowheads="1"/>
          </p:cNvSpPr>
          <p:nvPr/>
        </p:nvSpPr>
        <p:spPr bwMode="auto">
          <a:xfrm>
            <a:off x="5257800" y="2286000"/>
            <a:ext cx="1463675" cy="304800"/>
          </a:xfrm>
          <a:prstGeom prst="rect">
            <a:avLst/>
          </a:prstGeom>
          <a:noFill/>
          <a:ln w="9525">
            <a:noFill/>
            <a:miter lim="800000"/>
            <a:headEnd/>
            <a:tailEnd/>
          </a:ln>
          <a:effectLst/>
        </p:spPr>
        <p:txBody>
          <a:bodyPr wrap="none">
            <a:spAutoFit/>
          </a:bodyPr>
          <a:lstStyle/>
          <a:p>
            <a:r>
              <a:rPr lang="en-US" sz="1400">
                <a:latin typeface="Arial" charset="0"/>
              </a:rPr>
              <a:t>3    4    5    6    7</a:t>
            </a:r>
          </a:p>
        </p:txBody>
      </p:sp>
      <p:sp>
        <p:nvSpPr>
          <p:cNvPr id="335904" name="Text Box 32"/>
          <p:cNvSpPr txBox="1">
            <a:spLocks noChangeArrowheads="1"/>
          </p:cNvSpPr>
          <p:nvPr/>
        </p:nvSpPr>
        <p:spPr bwMode="auto">
          <a:xfrm>
            <a:off x="3870325" y="1889125"/>
            <a:ext cx="850900" cy="336550"/>
          </a:xfrm>
          <a:prstGeom prst="rect">
            <a:avLst/>
          </a:prstGeom>
          <a:noFill/>
          <a:ln w="9525">
            <a:noFill/>
            <a:miter lim="800000"/>
            <a:headEnd/>
            <a:tailEnd/>
          </a:ln>
          <a:effectLst/>
        </p:spPr>
        <p:txBody>
          <a:bodyPr wrap="none">
            <a:spAutoFit/>
          </a:bodyPr>
          <a:lstStyle/>
          <a:p>
            <a:r>
              <a:rPr lang="en-US" sz="1600">
                <a:latin typeface="Arial" charset="0"/>
              </a:rPr>
              <a:t>Groups</a:t>
            </a:r>
          </a:p>
        </p:txBody>
      </p:sp>
      <p:sp>
        <p:nvSpPr>
          <p:cNvPr id="335905" name="Text Box 33"/>
          <p:cNvSpPr txBox="1">
            <a:spLocks noChangeArrowheads="1"/>
          </p:cNvSpPr>
          <p:nvPr/>
        </p:nvSpPr>
        <p:spPr bwMode="auto">
          <a:xfrm>
            <a:off x="6781800" y="1828800"/>
            <a:ext cx="282575" cy="304800"/>
          </a:xfrm>
          <a:prstGeom prst="rect">
            <a:avLst/>
          </a:prstGeom>
          <a:noFill/>
          <a:ln w="9525">
            <a:noFill/>
            <a:miter lim="800000"/>
            <a:headEnd/>
            <a:tailEnd/>
          </a:ln>
          <a:effectLst/>
        </p:spPr>
        <p:txBody>
          <a:bodyPr wrap="none">
            <a:spAutoFit/>
          </a:bodyPr>
          <a:lstStyle/>
          <a:p>
            <a:r>
              <a:rPr lang="en-US" sz="1400">
                <a:latin typeface="Arial" charset="0"/>
              </a:rPr>
              <a:t>8</a:t>
            </a:r>
          </a:p>
        </p:txBody>
      </p:sp>
      <p:sp>
        <p:nvSpPr>
          <p:cNvPr id="335906" name="Rectangle 34"/>
          <p:cNvSpPr>
            <a:spLocks noChangeArrowheads="1"/>
          </p:cNvSpPr>
          <p:nvPr/>
        </p:nvSpPr>
        <p:spPr bwMode="auto">
          <a:xfrm>
            <a:off x="1905000" y="2133600"/>
            <a:ext cx="533400" cy="457200"/>
          </a:xfrm>
          <a:prstGeom prst="rect">
            <a:avLst/>
          </a:prstGeom>
          <a:solidFill>
            <a:schemeClr val="bg1"/>
          </a:solidFill>
          <a:ln w="9525">
            <a:noFill/>
            <a:miter lim="800000"/>
            <a:headEnd/>
            <a:tailEnd/>
          </a:ln>
          <a:effectLst/>
        </p:spPr>
        <p:txBody>
          <a:bodyPr wrap="none" anchor="ctr"/>
          <a:lstStyle/>
          <a:p>
            <a:pPr algn="ctr"/>
            <a:r>
              <a:rPr lang="en-US" sz="1400">
                <a:latin typeface="Arial" charset="0"/>
              </a:rPr>
              <a:t>2 </a:t>
            </a:r>
          </a:p>
        </p:txBody>
      </p:sp>
      <p:sp>
        <p:nvSpPr>
          <p:cNvPr id="335907" name="Line 35"/>
          <p:cNvSpPr>
            <a:spLocks noChangeShapeType="1"/>
          </p:cNvSpPr>
          <p:nvPr/>
        </p:nvSpPr>
        <p:spPr bwMode="auto">
          <a:xfrm>
            <a:off x="5867400" y="2667000"/>
            <a:ext cx="0" cy="2209800"/>
          </a:xfrm>
          <a:prstGeom prst="line">
            <a:avLst/>
          </a:prstGeom>
          <a:noFill/>
          <a:ln w="9525">
            <a:solidFill>
              <a:schemeClr val="bg2"/>
            </a:solidFill>
            <a:round/>
            <a:headEnd/>
            <a:tailEnd/>
          </a:ln>
          <a:effectLst/>
        </p:spPr>
        <p:txBody>
          <a:bodyPr/>
          <a:lstStyle/>
          <a:p>
            <a:endParaRPr lang="en-IE"/>
          </a:p>
        </p:txBody>
      </p:sp>
      <p:sp>
        <p:nvSpPr>
          <p:cNvPr id="335908" name="Line 36"/>
          <p:cNvSpPr>
            <a:spLocks noChangeShapeType="1"/>
          </p:cNvSpPr>
          <p:nvPr/>
        </p:nvSpPr>
        <p:spPr bwMode="auto">
          <a:xfrm>
            <a:off x="6172200" y="2667000"/>
            <a:ext cx="0" cy="2209800"/>
          </a:xfrm>
          <a:prstGeom prst="line">
            <a:avLst/>
          </a:prstGeom>
          <a:noFill/>
          <a:ln w="9525">
            <a:solidFill>
              <a:schemeClr val="bg2"/>
            </a:solidFill>
            <a:round/>
            <a:headEnd/>
            <a:tailEnd/>
          </a:ln>
          <a:effectLst/>
        </p:spPr>
        <p:txBody>
          <a:bodyPr/>
          <a:lstStyle/>
          <a:p>
            <a:endParaRPr lang="en-IE"/>
          </a:p>
        </p:txBody>
      </p:sp>
      <p:sp>
        <p:nvSpPr>
          <p:cNvPr id="335909" name="Line 37"/>
          <p:cNvSpPr>
            <a:spLocks noChangeShapeType="1"/>
          </p:cNvSpPr>
          <p:nvPr/>
        </p:nvSpPr>
        <p:spPr bwMode="auto">
          <a:xfrm>
            <a:off x="6477000" y="2667000"/>
            <a:ext cx="0" cy="2209800"/>
          </a:xfrm>
          <a:prstGeom prst="line">
            <a:avLst/>
          </a:prstGeom>
          <a:noFill/>
          <a:ln w="9525">
            <a:solidFill>
              <a:srgbClr val="BE9DFF"/>
            </a:solidFill>
            <a:round/>
            <a:headEnd/>
            <a:tailEnd/>
          </a:ln>
          <a:effectLst/>
        </p:spPr>
        <p:txBody>
          <a:bodyPr/>
          <a:lstStyle/>
          <a:p>
            <a:endParaRPr lang="en-IE"/>
          </a:p>
        </p:txBody>
      </p:sp>
      <p:sp>
        <p:nvSpPr>
          <p:cNvPr id="335910" name="Line 38"/>
          <p:cNvSpPr>
            <a:spLocks noChangeShapeType="1"/>
          </p:cNvSpPr>
          <p:nvPr/>
        </p:nvSpPr>
        <p:spPr bwMode="auto">
          <a:xfrm>
            <a:off x="6781800" y="2667000"/>
            <a:ext cx="0" cy="2209800"/>
          </a:xfrm>
          <a:prstGeom prst="line">
            <a:avLst/>
          </a:prstGeom>
          <a:noFill/>
          <a:ln w="9525">
            <a:solidFill>
              <a:srgbClr val="99CCFF"/>
            </a:solidFill>
            <a:round/>
            <a:headEnd/>
            <a:tailEnd/>
          </a:ln>
          <a:effectLst/>
        </p:spPr>
        <p:txBody>
          <a:bodyPr/>
          <a:lstStyle/>
          <a:p>
            <a:endParaRPr lang="en-IE"/>
          </a:p>
        </p:txBody>
      </p:sp>
      <p:sp>
        <p:nvSpPr>
          <p:cNvPr id="335911" name="Rectangle 39"/>
          <p:cNvSpPr>
            <a:spLocks noChangeArrowheads="1"/>
          </p:cNvSpPr>
          <p:nvPr/>
        </p:nvSpPr>
        <p:spPr bwMode="auto">
          <a:xfrm>
            <a:off x="1828800" y="2133600"/>
            <a:ext cx="76200" cy="457200"/>
          </a:xfrm>
          <a:prstGeom prst="rect">
            <a:avLst/>
          </a:prstGeom>
          <a:solidFill>
            <a:schemeClr val="bg1"/>
          </a:solidFill>
          <a:ln w="9525">
            <a:noFill/>
            <a:miter lim="800000"/>
            <a:headEnd/>
            <a:tailEnd/>
          </a:ln>
          <a:effectLst/>
        </p:spPr>
        <p:txBody>
          <a:bodyPr wrap="none" anchor="ctr"/>
          <a:lstStyle/>
          <a:p>
            <a:endParaRPr lang="en-IE"/>
          </a:p>
        </p:txBody>
      </p:sp>
      <p:sp>
        <p:nvSpPr>
          <p:cNvPr id="335912" name="Line 40"/>
          <p:cNvSpPr>
            <a:spLocks noChangeShapeType="1"/>
          </p:cNvSpPr>
          <p:nvPr/>
        </p:nvSpPr>
        <p:spPr bwMode="auto">
          <a:xfrm>
            <a:off x="1524000" y="2057400"/>
            <a:ext cx="0" cy="3352800"/>
          </a:xfrm>
          <a:prstGeom prst="line">
            <a:avLst/>
          </a:prstGeom>
          <a:noFill/>
          <a:ln w="9525">
            <a:solidFill>
              <a:schemeClr val="tx1"/>
            </a:solidFill>
            <a:round/>
            <a:headEnd/>
            <a:tailEnd/>
          </a:ln>
          <a:effectLst/>
        </p:spPr>
        <p:txBody>
          <a:bodyPr/>
          <a:lstStyle/>
          <a:p>
            <a:endParaRPr lang="en-IE"/>
          </a:p>
        </p:txBody>
      </p:sp>
      <p:sp>
        <p:nvSpPr>
          <p:cNvPr id="335913" name="Line 41"/>
          <p:cNvSpPr>
            <a:spLocks noChangeShapeType="1"/>
          </p:cNvSpPr>
          <p:nvPr/>
        </p:nvSpPr>
        <p:spPr bwMode="auto">
          <a:xfrm>
            <a:off x="1524000" y="5410200"/>
            <a:ext cx="3810000" cy="0"/>
          </a:xfrm>
          <a:prstGeom prst="line">
            <a:avLst/>
          </a:prstGeom>
          <a:noFill/>
          <a:ln w="9525">
            <a:solidFill>
              <a:schemeClr val="tx1"/>
            </a:solidFill>
            <a:round/>
            <a:headEnd/>
            <a:tailEnd/>
          </a:ln>
          <a:effectLst/>
        </p:spPr>
        <p:txBody>
          <a:bodyPr/>
          <a:lstStyle/>
          <a:p>
            <a:endParaRPr lang="en-IE"/>
          </a:p>
        </p:txBody>
      </p:sp>
      <p:sp>
        <p:nvSpPr>
          <p:cNvPr id="335914" name="Line 42"/>
          <p:cNvSpPr>
            <a:spLocks noChangeShapeType="1"/>
          </p:cNvSpPr>
          <p:nvPr/>
        </p:nvSpPr>
        <p:spPr bwMode="auto">
          <a:xfrm flipV="1">
            <a:off x="5334000" y="4953000"/>
            <a:ext cx="0" cy="457200"/>
          </a:xfrm>
          <a:prstGeom prst="line">
            <a:avLst/>
          </a:prstGeom>
          <a:noFill/>
          <a:ln w="9525">
            <a:solidFill>
              <a:schemeClr val="tx1"/>
            </a:solidFill>
            <a:round/>
            <a:headEnd/>
            <a:tailEnd/>
          </a:ln>
          <a:effectLst/>
        </p:spPr>
        <p:txBody>
          <a:bodyPr/>
          <a:lstStyle/>
          <a:p>
            <a:endParaRPr lang="en-IE"/>
          </a:p>
        </p:txBody>
      </p:sp>
      <p:sp>
        <p:nvSpPr>
          <p:cNvPr id="335915" name="Line 43"/>
          <p:cNvSpPr>
            <a:spLocks noChangeShapeType="1"/>
          </p:cNvSpPr>
          <p:nvPr/>
        </p:nvSpPr>
        <p:spPr bwMode="auto">
          <a:xfrm>
            <a:off x="5334000" y="4953000"/>
            <a:ext cx="1828800" cy="0"/>
          </a:xfrm>
          <a:prstGeom prst="line">
            <a:avLst/>
          </a:prstGeom>
          <a:noFill/>
          <a:ln w="9525">
            <a:solidFill>
              <a:schemeClr val="tx1"/>
            </a:solidFill>
            <a:round/>
            <a:headEnd/>
            <a:tailEnd/>
          </a:ln>
          <a:effectLst/>
        </p:spPr>
        <p:txBody>
          <a:bodyPr/>
          <a:lstStyle/>
          <a:p>
            <a:endParaRPr lang="en-IE"/>
          </a:p>
        </p:txBody>
      </p:sp>
      <p:sp>
        <p:nvSpPr>
          <p:cNvPr id="335916" name="Line 44"/>
          <p:cNvSpPr>
            <a:spLocks noChangeShapeType="1"/>
          </p:cNvSpPr>
          <p:nvPr/>
        </p:nvSpPr>
        <p:spPr bwMode="auto">
          <a:xfrm flipV="1">
            <a:off x="7162800" y="2133600"/>
            <a:ext cx="0" cy="2819400"/>
          </a:xfrm>
          <a:prstGeom prst="line">
            <a:avLst/>
          </a:prstGeom>
          <a:noFill/>
          <a:ln w="9525">
            <a:solidFill>
              <a:schemeClr val="tx1"/>
            </a:solidFill>
            <a:round/>
            <a:headEnd/>
            <a:tailEnd/>
          </a:ln>
          <a:effectLst/>
        </p:spPr>
        <p:txBody>
          <a:bodyPr/>
          <a:lstStyle/>
          <a:p>
            <a:endParaRPr lang="en-IE"/>
          </a:p>
        </p:txBody>
      </p:sp>
      <p:sp>
        <p:nvSpPr>
          <p:cNvPr id="335917" name="Line 45"/>
          <p:cNvSpPr>
            <a:spLocks noChangeShapeType="1"/>
          </p:cNvSpPr>
          <p:nvPr/>
        </p:nvSpPr>
        <p:spPr bwMode="auto">
          <a:xfrm flipH="1">
            <a:off x="6705600" y="2133600"/>
            <a:ext cx="457200" cy="0"/>
          </a:xfrm>
          <a:prstGeom prst="line">
            <a:avLst/>
          </a:prstGeom>
          <a:noFill/>
          <a:ln w="9525">
            <a:solidFill>
              <a:schemeClr val="tx1"/>
            </a:solidFill>
            <a:round/>
            <a:headEnd/>
            <a:tailEnd/>
          </a:ln>
          <a:effectLst/>
        </p:spPr>
        <p:txBody>
          <a:bodyPr/>
          <a:lstStyle/>
          <a:p>
            <a:endParaRPr lang="en-IE"/>
          </a:p>
        </p:txBody>
      </p:sp>
      <p:sp>
        <p:nvSpPr>
          <p:cNvPr id="335918" name="Line 46"/>
          <p:cNvSpPr>
            <a:spLocks noChangeShapeType="1"/>
          </p:cNvSpPr>
          <p:nvPr/>
        </p:nvSpPr>
        <p:spPr bwMode="auto">
          <a:xfrm>
            <a:off x="6705600" y="2133600"/>
            <a:ext cx="0" cy="457200"/>
          </a:xfrm>
          <a:prstGeom prst="line">
            <a:avLst/>
          </a:prstGeom>
          <a:noFill/>
          <a:ln w="9525">
            <a:solidFill>
              <a:schemeClr val="tx1"/>
            </a:solidFill>
            <a:round/>
            <a:headEnd/>
            <a:tailEnd/>
          </a:ln>
          <a:effectLst/>
        </p:spPr>
        <p:txBody>
          <a:bodyPr/>
          <a:lstStyle/>
          <a:p>
            <a:endParaRPr lang="en-IE"/>
          </a:p>
        </p:txBody>
      </p:sp>
      <p:sp>
        <p:nvSpPr>
          <p:cNvPr id="335919" name="Line 47"/>
          <p:cNvSpPr>
            <a:spLocks noChangeShapeType="1"/>
          </p:cNvSpPr>
          <p:nvPr/>
        </p:nvSpPr>
        <p:spPr bwMode="auto">
          <a:xfrm flipH="1">
            <a:off x="5181600" y="2590800"/>
            <a:ext cx="1524000" cy="0"/>
          </a:xfrm>
          <a:prstGeom prst="line">
            <a:avLst/>
          </a:prstGeom>
          <a:noFill/>
          <a:ln w="9525">
            <a:solidFill>
              <a:schemeClr val="tx1"/>
            </a:solidFill>
            <a:round/>
            <a:headEnd/>
            <a:tailEnd/>
          </a:ln>
          <a:effectLst/>
        </p:spPr>
        <p:txBody>
          <a:bodyPr/>
          <a:lstStyle/>
          <a:p>
            <a:endParaRPr lang="en-IE"/>
          </a:p>
        </p:txBody>
      </p:sp>
      <p:sp>
        <p:nvSpPr>
          <p:cNvPr id="335920" name="Line 48"/>
          <p:cNvSpPr>
            <a:spLocks noChangeShapeType="1"/>
          </p:cNvSpPr>
          <p:nvPr/>
        </p:nvSpPr>
        <p:spPr bwMode="auto">
          <a:xfrm>
            <a:off x="5181600" y="2590800"/>
            <a:ext cx="0" cy="838200"/>
          </a:xfrm>
          <a:prstGeom prst="line">
            <a:avLst/>
          </a:prstGeom>
          <a:noFill/>
          <a:ln w="9525">
            <a:solidFill>
              <a:schemeClr val="tx1"/>
            </a:solidFill>
            <a:round/>
            <a:headEnd/>
            <a:tailEnd/>
          </a:ln>
          <a:effectLst/>
        </p:spPr>
        <p:txBody>
          <a:bodyPr/>
          <a:lstStyle/>
          <a:p>
            <a:endParaRPr lang="en-IE"/>
          </a:p>
        </p:txBody>
      </p:sp>
      <p:sp>
        <p:nvSpPr>
          <p:cNvPr id="335921" name="Line 49"/>
          <p:cNvSpPr>
            <a:spLocks noChangeShapeType="1"/>
          </p:cNvSpPr>
          <p:nvPr/>
        </p:nvSpPr>
        <p:spPr bwMode="auto">
          <a:xfrm flipH="1">
            <a:off x="2286000" y="3429000"/>
            <a:ext cx="2895600" cy="0"/>
          </a:xfrm>
          <a:prstGeom prst="line">
            <a:avLst/>
          </a:prstGeom>
          <a:noFill/>
          <a:ln w="9525">
            <a:solidFill>
              <a:schemeClr val="tx1"/>
            </a:solidFill>
            <a:round/>
            <a:headEnd/>
            <a:tailEnd/>
          </a:ln>
          <a:effectLst/>
        </p:spPr>
        <p:txBody>
          <a:bodyPr/>
          <a:lstStyle/>
          <a:p>
            <a:endParaRPr lang="en-IE"/>
          </a:p>
        </p:txBody>
      </p:sp>
      <p:sp>
        <p:nvSpPr>
          <p:cNvPr id="335922" name="Line 50"/>
          <p:cNvSpPr>
            <a:spLocks noChangeShapeType="1"/>
          </p:cNvSpPr>
          <p:nvPr/>
        </p:nvSpPr>
        <p:spPr bwMode="auto">
          <a:xfrm flipV="1">
            <a:off x="2286000" y="2514600"/>
            <a:ext cx="0" cy="914400"/>
          </a:xfrm>
          <a:prstGeom prst="line">
            <a:avLst/>
          </a:prstGeom>
          <a:noFill/>
          <a:ln w="9525">
            <a:solidFill>
              <a:schemeClr val="tx1"/>
            </a:solidFill>
            <a:round/>
            <a:headEnd/>
            <a:tailEnd/>
          </a:ln>
          <a:effectLst/>
        </p:spPr>
        <p:txBody>
          <a:bodyPr/>
          <a:lstStyle/>
          <a:p>
            <a:endParaRPr lang="en-IE"/>
          </a:p>
        </p:txBody>
      </p:sp>
      <p:sp>
        <p:nvSpPr>
          <p:cNvPr id="335923" name="Line 51"/>
          <p:cNvSpPr>
            <a:spLocks noChangeShapeType="1"/>
          </p:cNvSpPr>
          <p:nvPr/>
        </p:nvSpPr>
        <p:spPr bwMode="auto">
          <a:xfrm flipH="1">
            <a:off x="1981200" y="2514600"/>
            <a:ext cx="304800" cy="0"/>
          </a:xfrm>
          <a:prstGeom prst="line">
            <a:avLst/>
          </a:prstGeom>
          <a:noFill/>
          <a:ln w="9525">
            <a:solidFill>
              <a:schemeClr val="tx1"/>
            </a:solidFill>
            <a:round/>
            <a:headEnd/>
            <a:tailEnd/>
          </a:ln>
          <a:effectLst/>
        </p:spPr>
        <p:txBody>
          <a:bodyPr/>
          <a:lstStyle/>
          <a:p>
            <a:endParaRPr lang="en-IE"/>
          </a:p>
        </p:txBody>
      </p:sp>
      <p:sp>
        <p:nvSpPr>
          <p:cNvPr id="335924" name="Line 52"/>
          <p:cNvSpPr>
            <a:spLocks noChangeShapeType="1"/>
          </p:cNvSpPr>
          <p:nvPr/>
        </p:nvSpPr>
        <p:spPr bwMode="auto">
          <a:xfrm flipV="1">
            <a:off x="1981200" y="2057400"/>
            <a:ext cx="0" cy="457200"/>
          </a:xfrm>
          <a:prstGeom prst="line">
            <a:avLst/>
          </a:prstGeom>
          <a:noFill/>
          <a:ln w="9525">
            <a:solidFill>
              <a:schemeClr val="tx1"/>
            </a:solidFill>
            <a:round/>
            <a:headEnd/>
            <a:tailEnd/>
          </a:ln>
          <a:effectLst/>
        </p:spPr>
        <p:txBody>
          <a:bodyPr/>
          <a:lstStyle/>
          <a:p>
            <a:endParaRPr lang="en-IE"/>
          </a:p>
        </p:txBody>
      </p:sp>
      <p:sp>
        <p:nvSpPr>
          <p:cNvPr id="335925" name="Line 53"/>
          <p:cNvSpPr>
            <a:spLocks noChangeShapeType="1"/>
          </p:cNvSpPr>
          <p:nvPr/>
        </p:nvSpPr>
        <p:spPr bwMode="auto">
          <a:xfrm flipH="1">
            <a:off x="1524000" y="2057400"/>
            <a:ext cx="457200" cy="0"/>
          </a:xfrm>
          <a:prstGeom prst="line">
            <a:avLst/>
          </a:prstGeom>
          <a:noFill/>
          <a:ln w="9525">
            <a:solidFill>
              <a:schemeClr val="tx1"/>
            </a:solidFill>
            <a:round/>
            <a:headEnd/>
            <a:tailEnd/>
          </a:ln>
          <a:effectLst/>
        </p:spPr>
        <p:txBody>
          <a:bodyPr/>
          <a:lstStyle/>
          <a:p>
            <a:endParaRPr lang="en-IE"/>
          </a:p>
        </p:txBody>
      </p:sp>
      <p:sp>
        <p:nvSpPr>
          <p:cNvPr id="335926" name="Rectangle 54"/>
          <p:cNvSpPr>
            <a:spLocks noChangeArrowheads="1"/>
          </p:cNvSpPr>
          <p:nvPr/>
        </p:nvSpPr>
        <p:spPr bwMode="auto">
          <a:xfrm>
            <a:off x="6781800" y="2667000"/>
            <a:ext cx="304800" cy="381000"/>
          </a:xfrm>
          <a:prstGeom prst="rect">
            <a:avLst/>
          </a:prstGeom>
          <a:solidFill>
            <a:schemeClr val="hlink">
              <a:alpha val="50000"/>
            </a:schemeClr>
          </a:solidFill>
          <a:ln w="9525">
            <a:solidFill>
              <a:schemeClr val="hlink"/>
            </a:solidFill>
            <a:miter lim="800000"/>
            <a:headEnd/>
            <a:tailEnd/>
          </a:ln>
          <a:effectLst/>
        </p:spPr>
        <p:txBody>
          <a:bodyPr wrap="none" anchor="ctr"/>
          <a:lstStyle/>
          <a:p>
            <a:endParaRPr lang="en-IE"/>
          </a:p>
        </p:txBody>
      </p:sp>
      <p:sp>
        <p:nvSpPr>
          <p:cNvPr id="335927" name="Rectangle 55"/>
          <p:cNvSpPr>
            <a:spLocks noChangeArrowheads="1"/>
          </p:cNvSpPr>
          <p:nvPr/>
        </p:nvSpPr>
        <p:spPr bwMode="auto">
          <a:xfrm>
            <a:off x="6781800" y="3048000"/>
            <a:ext cx="304800" cy="457200"/>
          </a:xfrm>
          <a:prstGeom prst="rect">
            <a:avLst/>
          </a:prstGeom>
          <a:solidFill>
            <a:schemeClr val="hlink">
              <a:alpha val="50000"/>
            </a:schemeClr>
          </a:solidFill>
          <a:ln w="9525">
            <a:solidFill>
              <a:schemeClr val="hlink"/>
            </a:solidFill>
            <a:miter lim="800000"/>
            <a:headEnd/>
            <a:tailEnd/>
          </a:ln>
          <a:effectLst/>
        </p:spPr>
        <p:txBody>
          <a:bodyPr wrap="none" anchor="ctr"/>
          <a:lstStyle/>
          <a:p>
            <a:endParaRPr lang="en-IE"/>
          </a:p>
        </p:txBody>
      </p:sp>
      <p:sp>
        <p:nvSpPr>
          <p:cNvPr id="335928" name="Rectangle 56"/>
          <p:cNvSpPr>
            <a:spLocks noChangeArrowheads="1"/>
          </p:cNvSpPr>
          <p:nvPr/>
        </p:nvSpPr>
        <p:spPr bwMode="auto">
          <a:xfrm>
            <a:off x="6781800" y="3505200"/>
            <a:ext cx="304800" cy="457200"/>
          </a:xfrm>
          <a:prstGeom prst="rect">
            <a:avLst/>
          </a:prstGeom>
          <a:solidFill>
            <a:schemeClr val="hlink">
              <a:alpha val="50000"/>
            </a:schemeClr>
          </a:solidFill>
          <a:ln w="9525">
            <a:solidFill>
              <a:schemeClr val="hlink"/>
            </a:solidFill>
            <a:miter lim="800000"/>
            <a:headEnd/>
            <a:tailEnd/>
          </a:ln>
          <a:effectLst/>
        </p:spPr>
        <p:txBody>
          <a:bodyPr wrap="none" anchor="ctr"/>
          <a:lstStyle/>
          <a:p>
            <a:endParaRPr lang="en-IE"/>
          </a:p>
        </p:txBody>
      </p:sp>
      <p:sp>
        <p:nvSpPr>
          <p:cNvPr id="335929" name="Rectangle 57"/>
          <p:cNvSpPr>
            <a:spLocks noChangeArrowheads="1"/>
          </p:cNvSpPr>
          <p:nvPr/>
        </p:nvSpPr>
        <p:spPr bwMode="auto">
          <a:xfrm>
            <a:off x="6781800" y="3962400"/>
            <a:ext cx="304800" cy="457200"/>
          </a:xfrm>
          <a:prstGeom prst="rect">
            <a:avLst/>
          </a:prstGeom>
          <a:solidFill>
            <a:schemeClr val="hlink">
              <a:alpha val="50000"/>
            </a:schemeClr>
          </a:solidFill>
          <a:ln w="9525">
            <a:solidFill>
              <a:schemeClr val="hlink"/>
            </a:solidFill>
            <a:miter lim="800000"/>
            <a:headEnd/>
            <a:tailEnd/>
          </a:ln>
          <a:effectLst/>
        </p:spPr>
        <p:txBody>
          <a:bodyPr wrap="none" anchor="ctr"/>
          <a:lstStyle/>
          <a:p>
            <a:endParaRPr lang="en-IE"/>
          </a:p>
        </p:txBody>
      </p:sp>
      <p:sp>
        <p:nvSpPr>
          <p:cNvPr id="335930" name="Rectangle 58"/>
          <p:cNvSpPr>
            <a:spLocks noChangeArrowheads="1"/>
          </p:cNvSpPr>
          <p:nvPr/>
        </p:nvSpPr>
        <p:spPr bwMode="auto">
          <a:xfrm>
            <a:off x="6781800" y="4419600"/>
            <a:ext cx="304800" cy="457200"/>
          </a:xfrm>
          <a:prstGeom prst="rect">
            <a:avLst/>
          </a:prstGeom>
          <a:solidFill>
            <a:schemeClr val="hlink">
              <a:alpha val="50000"/>
            </a:schemeClr>
          </a:solidFill>
          <a:ln w="9525">
            <a:solidFill>
              <a:schemeClr val="hlink"/>
            </a:solidFill>
            <a:miter lim="800000"/>
            <a:headEnd/>
            <a:tailEnd/>
          </a:ln>
          <a:effectLst/>
        </p:spPr>
        <p:txBody>
          <a:bodyPr wrap="none" anchor="ctr"/>
          <a:lstStyle/>
          <a:p>
            <a:endParaRPr lang="en-IE"/>
          </a:p>
        </p:txBody>
      </p:sp>
      <p:sp>
        <p:nvSpPr>
          <p:cNvPr id="335931" name="Rectangle 59"/>
          <p:cNvSpPr>
            <a:spLocks noChangeArrowheads="1"/>
          </p:cNvSpPr>
          <p:nvPr/>
        </p:nvSpPr>
        <p:spPr bwMode="auto">
          <a:xfrm>
            <a:off x="6477000" y="2667000"/>
            <a:ext cx="304800" cy="381000"/>
          </a:xfrm>
          <a:prstGeom prst="rect">
            <a:avLst/>
          </a:prstGeom>
          <a:solidFill>
            <a:srgbClr val="FFCCFF">
              <a:alpha val="50000"/>
            </a:srgbClr>
          </a:solidFill>
          <a:ln w="9525">
            <a:solidFill>
              <a:srgbClr val="FFCCFF"/>
            </a:solidFill>
            <a:miter lim="800000"/>
            <a:headEnd/>
            <a:tailEnd/>
          </a:ln>
          <a:effectLst/>
        </p:spPr>
        <p:txBody>
          <a:bodyPr wrap="none" anchor="ctr"/>
          <a:lstStyle/>
          <a:p>
            <a:pPr algn="ctr"/>
            <a:r>
              <a:rPr lang="en-US" sz="1000" b="1">
                <a:latin typeface="Arial" charset="0"/>
              </a:rPr>
              <a:t>F</a:t>
            </a:r>
            <a:r>
              <a:rPr lang="en-US" sz="1000" b="1" baseline="30000">
                <a:latin typeface="Arial" charset="0"/>
              </a:rPr>
              <a:t>1-</a:t>
            </a:r>
          </a:p>
        </p:txBody>
      </p:sp>
      <p:sp>
        <p:nvSpPr>
          <p:cNvPr id="335932" name="Rectangle 60"/>
          <p:cNvSpPr>
            <a:spLocks noChangeArrowheads="1"/>
          </p:cNvSpPr>
          <p:nvPr/>
        </p:nvSpPr>
        <p:spPr bwMode="auto">
          <a:xfrm>
            <a:off x="6477000" y="3505200"/>
            <a:ext cx="304800" cy="457200"/>
          </a:xfrm>
          <a:prstGeom prst="rect">
            <a:avLst/>
          </a:prstGeom>
          <a:solidFill>
            <a:srgbClr val="FFCCFF">
              <a:alpha val="50000"/>
            </a:srgbClr>
          </a:solidFill>
          <a:ln w="9525">
            <a:solidFill>
              <a:srgbClr val="FFCCFF"/>
            </a:solidFill>
            <a:miter lim="800000"/>
            <a:headEnd/>
            <a:tailEnd/>
          </a:ln>
          <a:effectLst/>
        </p:spPr>
        <p:txBody>
          <a:bodyPr wrap="none" anchor="ctr"/>
          <a:lstStyle/>
          <a:p>
            <a:pPr algn="ctr"/>
            <a:r>
              <a:rPr lang="en-US" sz="1000" b="1">
                <a:latin typeface="Arial" charset="0"/>
              </a:rPr>
              <a:t>Br</a:t>
            </a:r>
            <a:r>
              <a:rPr lang="en-US" sz="1000" b="1" baseline="30000">
                <a:latin typeface="Arial" charset="0"/>
              </a:rPr>
              <a:t>1-</a:t>
            </a:r>
          </a:p>
        </p:txBody>
      </p:sp>
      <p:sp>
        <p:nvSpPr>
          <p:cNvPr id="335933" name="Rectangle 61"/>
          <p:cNvSpPr>
            <a:spLocks noChangeArrowheads="1"/>
          </p:cNvSpPr>
          <p:nvPr/>
        </p:nvSpPr>
        <p:spPr bwMode="auto">
          <a:xfrm>
            <a:off x="6477000" y="3962400"/>
            <a:ext cx="304800" cy="457200"/>
          </a:xfrm>
          <a:prstGeom prst="rect">
            <a:avLst/>
          </a:prstGeom>
          <a:solidFill>
            <a:srgbClr val="FFCCFF">
              <a:alpha val="50000"/>
            </a:srgbClr>
          </a:solidFill>
          <a:ln w="9525">
            <a:solidFill>
              <a:srgbClr val="FFCCFF"/>
            </a:solidFill>
            <a:miter lim="800000"/>
            <a:headEnd/>
            <a:tailEnd/>
          </a:ln>
          <a:effectLst/>
        </p:spPr>
        <p:txBody>
          <a:bodyPr wrap="none" anchor="ctr"/>
          <a:lstStyle/>
          <a:p>
            <a:pPr algn="ctr"/>
            <a:r>
              <a:rPr lang="en-US" sz="1000" b="1">
                <a:latin typeface="Arial" charset="0"/>
              </a:rPr>
              <a:t>I</a:t>
            </a:r>
            <a:r>
              <a:rPr lang="en-US" sz="1000" b="1" baseline="30000">
                <a:latin typeface="Arial" charset="0"/>
              </a:rPr>
              <a:t>1-</a:t>
            </a:r>
          </a:p>
        </p:txBody>
      </p:sp>
      <p:sp>
        <p:nvSpPr>
          <p:cNvPr id="335934" name="Rectangle 62"/>
          <p:cNvSpPr>
            <a:spLocks noChangeArrowheads="1"/>
          </p:cNvSpPr>
          <p:nvPr/>
        </p:nvSpPr>
        <p:spPr bwMode="auto">
          <a:xfrm>
            <a:off x="6477000" y="4419600"/>
            <a:ext cx="304800" cy="457200"/>
          </a:xfrm>
          <a:prstGeom prst="rect">
            <a:avLst/>
          </a:prstGeom>
          <a:solidFill>
            <a:srgbClr val="FFCCFF">
              <a:alpha val="50000"/>
            </a:srgbClr>
          </a:solidFill>
          <a:ln w="9525">
            <a:solidFill>
              <a:srgbClr val="FFCCFF"/>
            </a:solidFill>
            <a:miter lim="800000"/>
            <a:headEnd/>
            <a:tailEnd/>
          </a:ln>
          <a:effectLst/>
        </p:spPr>
        <p:txBody>
          <a:bodyPr wrap="none" anchor="ctr"/>
          <a:lstStyle/>
          <a:p>
            <a:endParaRPr lang="en-IE"/>
          </a:p>
        </p:txBody>
      </p:sp>
      <p:sp>
        <p:nvSpPr>
          <p:cNvPr id="335935" name="Rectangle 63"/>
          <p:cNvSpPr>
            <a:spLocks noChangeArrowheads="1"/>
          </p:cNvSpPr>
          <p:nvPr/>
        </p:nvSpPr>
        <p:spPr bwMode="auto">
          <a:xfrm>
            <a:off x="1905000" y="4876800"/>
            <a:ext cx="304800" cy="457200"/>
          </a:xfrm>
          <a:prstGeom prst="rect">
            <a:avLst/>
          </a:prstGeom>
          <a:solidFill>
            <a:srgbClr val="FFDC95">
              <a:alpha val="50000"/>
            </a:srgbClr>
          </a:solidFill>
          <a:ln w="9525">
            <a:solidFill>
              <a:srgbClr val="FF9900"/>
            </a:solidFill>
            <a:miter lim="800000"/>
            <a:headEnd/>
            <a:tailEnd/>
          </a:ln>
          <a:effectLst/>
        </p:spPr>
        <p:txBody>
          <a:bodyPr wrap="none" anchor="ctr"/>
          <a:lstStyle/>
          <a:p>
            <a:endParaRPr lang="en-IE"/>
          </a:p>
        </p:txBody>
      </p:sp>
      <p:sp>
        <p:nvSpPr>
          <p:cNvPr id="335936" name="Rectangle 64"/>
          <p:cNvSpPr>
            <a:spLocks noChangeArrowheads="1"/>
          </p:cNvSpPr>
          <p:nvPr/>
        </p:nvSpPr>
        <p:spPr bwMode="auto">
          <a:xfrm>
            <a:off x="1905000" y="4419600"/>
            <a:ext cx="304800" cy="457200"/>
          </a:xfrm>
          <a:prstGeom prst="rect">
            <a:avLst/>
          </a:prstGeom>
          <a:solidFill>
            <a:srgbClr val="FFDC95">
              <a:alpha val="50000"/>
            </a:srgbClr>
          </a:solidFill>
          <a:ln w="9525">
            <a:solidFill>
              <a:srgbClr val="FF9900"/>
            </a:solidFill>
            <a:miter lim="800000"/>
            <a:headEnd/>
            <a:tailEnd/>
          </a:ln>
          <a:effectLst/>
        </p:spPr>
        <p:txBody>
          <a:bodyPr wrap="none" anchor="ctr"/>
          <a:lstStyle/>
          <a:p>
            <a:endParaRPr lang="en-IE"/>
          </a:p>
        </p:txBody>
      </p:sp>
      <p:sp>
        <p:nvSpPr>
          <p:cNvPr id="335937" name="Rectangle 65"/>
          <p:cNvSpPr>
            <a:spLocks noChangeArrowheads="1"/>
          </p:cNvSpPr>
          <p:nvPr/>
        </p:nvSpPr>
        <p:spPr bwMode="auto">
          <a:xfrm>
            <a:off x="1600200" y="4876800"/>
            <a:ext cx="304800" cy="457200"/>
          </a:xfrm>
          <a:prstGeom prst="rect">
            <a:avLst/>
          </a:prstGeom>
          <a:solidFill>
            <a:srgbClr val="99CCFF">
              <a:alpha val="50000"/>
            </a:srgbClr>
          </a:solidFill>
          <a:ln w="9525">
            <a:solidFill>
              <a:schemeClr val="accent2"/>
            </a:solidFill>
            <a:miter lim="800000"/>
            <a:headEnd/>
            <a:tailEnd/>
          </a:ln>
          <a:effectLst/>
        </p:spPr>
        <p:txBody>
          <a:bodyPr wrap="none" anchor="ctr"/>
          <a:lstStyle/>
          <a:p>
            <a:endParaRPr lang="en-IE"/>
          </a:p>
        </p:txBody>
      </p:sp>
      <p:sp>
        <p:nvSpPr>
          <p:cNvPr id="335938" name="Rectangle 66"/>
          <p:cNvSpPr>
            <a:spLocks noChangeArrowheads="1"/>
          </p:cNvSpPr>
          <p:nvPr/>
        </p:nvSpPr>
        <p:spPr bwMode="auto">
          <a:xfrm>
            <a:off x="1600200" y="4419600"/>
            <a:ext cx="304800" cy="457200"/>
          </a:xfrm>
          <a:prstGeom prst="rect">
            <a:avLst/>
          </a:prstGeom>
          <a:solidFill>
            <a:srgbClr val="99CCFF">
              <a:alpha val="50000"/>
            </a:srgbClr>
          </a:solidFill>
          <a:ln w="9525">
            <a:solidFill>
              <a:schemeClr val="accent2"/>
            </a:solidFill>
            <a:miter lim="800000"/>
            <a:headEnd/>
            <a:tailEnd/>
          </a:ln>
          <a:effectLst/>
        </p:spPr>
        <p:txBody>
          <a:bodyPr wrap="none" anchor="ctr"/>
          <a:lstStyle/>
          <a:p>
            <a:endParaRPr lang="en-IE"/>
          </a:p>
        </p:txBody>
      </p:sp>
      <p:sp>
        <p:nvSpPr>
          <p:cNvPr id="335939" name="Line 67"/>
          <p:cNvSpPr>
            <a:spLocks noChangeShapeType="1"/>
          </p:cNvSpPr>
          <p:nvPr/>
        </p:nvSpPr>
        <p:spPr bwMode="auto">
          <a:xfrm>
            <a:off x="1600200" y="3505200"/>
            <a:ext cx="685800" cy="0"/>
          </a:xfrm>
          <a:prstGeom prst="line">
            <a:avLst/>
          </a:prstGeom>
          <a:noFill/>
          <a:ln w="9525">
            <a:solidFill>
              <a:srgbClr val="FF99FF"/>
            </a:solidFill>
            <a:round/>
            <a:headEnd/>
            <a:tailEnd/>
          </a:ln>
          <a:effectLst/>
        </p:spPr>
        <p:txBody>
          <a:bodyPr/>
          <a:lstStyle/>
          <a:p>
            <a:endParaRPr lang="en-IE"/>
          </a:p>
        </p:txBody>
      </p:sp>
      <p:sp>
        <p:nvSpPr>
          <p:cNvPr id="335940" name="Line 68"/>
          <p:cNvSpPr>
            <a:spLocks noChangeShapeType="1"/>
          </p:cNvSpPr>
          <p:nvPr/>
        </p:nvSpPr>
        <p:spPr bwMode="auto">
          <a:xfrm>
            <a:off x="1600200" y="3962400"/>
            <a:ext cx="685800" cy="0"/>
          </a:xfrm>
          <a:prstGeom prst="line">
            <a:avLst/>
          </a:prstGeom>
          <a:noFill/>
          <a:ln w="9525">
            <a:solidFill>
              <a:srgbClr val="FF99FF"/>
            </a:solidFill>
            <a:round/>
            <a:headEnd/>
            <a:tailEnd/>
          </a:ln>
          <a:effectLst/>
        </p:spPr>
        <p:txBody>
          <a:bodyPr/>
          <a:lstStyle/>
          <a:p>
            <a:endParaRPr lang="en-IE"/>
          </a:p>
        </p:txBody>
      </p:sp>
      <p:sp>
        <p:nvSpPr>
          <p:cNvPr id="335941" name="Rectangle 69"/>
          <p:cNvSpPr>
            <a:spLocks noChangeArrowheads="1"/>
          </p:cNvSpPr>
          <p:nvPr/>
        </p:nvSpPr>
        <p:spPr bwMode="auto">
          <a:xfrm>
            <a:off x="1905000" y="3962400"/>
            <a:ext cx="304800" cy="457200"/>
          </a:xfrm>
          <a:prstGeom prst="rect">
            <a:avLst/>
          </a:prstGeom>
          <a:solidFill>
            <a:srgbClr val="FFDC95">
              <a:alpha val="50000"/>
            </a:srgbClr>
          </a:solidFill>
          <a:ln w="9525">
            <a:solidFill>
              <a:srgbClr val="FF9900"/>
            </a:solidFill>
            <a:miter lim="800000"/>
            <a:headEnd/>
            <a:tailEnd/>
          </a:ln>
          <a:effectLst/>
        </p:spPr>
        <p:txBody>
          <a:bodyPr wrap="none" anchor="ctr"/>
          <a:lstStyle/>
          <a:p>
            <a:endParaRPr lang="en-IE"/>
          </a:p>
        </p:txBody>
      </p:sp>
      <p:sp>
        <p:nvSpPr>
          <p:cNvPr id="335942" name="Rectangle 70"/>
          <p:cNvSpPr>
            <a:spLocks noChangeArrowheads="1"/>
          </p:cNvSpPr>
          <p:nvPr/>
        </p:nvSpPr>
        <p:spPr bwMode="auto">
          <a:xfrm>
            <a:off x="1905000" y="3505200"/>
            <a:ext cx="304800" cy="457200"/>
          </a:xfrm>
          <a:prstGeom prst="rect">
            <a:avLst/>
          </a:prstGeom>
          <a:solidFill>
            <a:srgbClr val="FFDC95">
              <a:alpha val="50000"/>
            </a:srgbClr>
          </a:solidFill>
          <a:ln w="9525">
            <a:solidFill>
              <a:srgbClr val="FF9900"/>
            </a:solidFill>
            <a:miter lim="800000"/>
            <a:headEnd/>
            <a:tailEnd/>
          </a:ln>
          <a:effectLst/>
        </p:spPr>
        <p:txBody>
          <a:bodyPr wrap="none" anchor="ctr"/>
          <a:lstStyle/>
          <a:p>
            <a:endParaRPr lang="en-IE"/>
          </a:p>
        </p:txBody>
      </p:sp>
      <p:sp>
        <p:nvSpPr>
          <p:cNvPr id="335943" name="Rectangle 71"/>
          <p:cNvSpPr>
            <a:spLocks noChangeArrowheads="1"/>
          </p:cNvSpPr>
          <p:nvPr/>
        </p:nvSpPr>
        <p:spPr bwMode="auto">
          <a:xfrm>
            <a:off x="1600200" y="3962400"/>
            <a:ext cx="304800" cy="457200"/>
          </a:xfrm>
          <a:prstGeom prst="rect">
            <a:avLst/>
          </a:prstGeom>
          <a:solidFill>
            <a:srgbClr val="99CCFF">
              <a:alpha val="50000"/>
            </a:srgbClr>
          </a:solidFill>
          <a:ln w="9525">
            <a:solidFill>
              <a:schemeClr val="accent2"/>
            </a:solidFill>
            <a:miter lim="800000"/>
            <a:headEnd/>
            <a:tailEnd/>
          </a:ln>
          <a:effectLst/>
        </p:spPr>
        <p:txBody>
          <a:bodyPr wrap="none" anchor="ctr"/>
          <a:lstStyle/>
          <a:p>
            <a:endParaRPr lang="en-IE"/>
          </a:p>
        </p:txBody>
      </p:sp>
      <p:sp>
        <p:nvSpPr>
          <p:cNvPr id="335944" name="Rectangle 72"/>
          <p:cNvSpPr>
            <a:spLocks noChangeArrowheads="1"/>
          </p:cNvSpPr>
          <p:nvPr/>
        </p:nvSpPr>
        <p:spPr bwMode="auto">
          <a:xfrm>
            <a:off x="1600200" y="3505200"/>
            <a:ext cx="304800" cy="457200"/>
          </a:xfrm>
          <a:prstGeom prst="rect">
            <a:avLst/>
          </a:prstGeom>
          <a:solidFill>
            <a:srgbClr val="99CCFF">
              <a:alpha val="50000"/>
            </a:srgbClr>
          </a:solidFill>
          <a:ln w="9525">
            <a:solidFill>
              <a:schemeClr val="accent2"/>
            </a:solidFill>
            <a:miter lim="800000"/>
            <a:headEnd/>
            <a:tailEnd/>
          </a:ln>
          <a:effectLst/>
        </p:spPr>
        <p:txBody>
          <a:bodyPr wrap="none" anchor="ctr"/>
          <a:lstStyle/>
          <a:p>
            <a:endParaRPr lang="en-IE"/>
          </a:p>
        </p:txBody>
      </p:sp>
      <p:sp>
        <p:nvSpPr>
          <p:cNvPr id="335945" name="Line 73"/>
          <p:cNvSpPr>
            <a:spLocks noChangeShapeType="1"/>
          </p:cNvSpPr>
          <p:nvPr/>
        </p:nvSpPr>
        <p:spPr bwMode="auto">
          <a:xfrm>
            <a:off x="1600200" y="2590800"/>
            <a:ext cx="609600" cy="0"/>
          </a:xfrm>
          <a:prstGeom prst="line">
            <a:avLst/>
          </a:prstGeom>
          <a:noFill/>
          <a:ln w="9525">
            <a:solidFill>
              <a:srgbClr val="FF99FF"/>
            </a:solidFill>
            <a:round/>
            <a:headEnd/>
            <a:tailEnd/>
          </a:ln>
          <a:effectLst/>
        </p:spPr>
        <p:txBody>
          <a:bodyPr/>
          <a:lstStyle/>
          <a:p>
            <a:endParaRPr lang="en-IE"/>
          </a:p>
        </p:txBody>
      </p:sp>
      <p:sp>
        <p:nvSpPr>
          <p:cNvPr id="335946" name="Line 74"/>
          <p:cNvSpPr>
            <a:spLocks noChangeShapeType="1"/>
          </p:cNvSpPr>
          <p:nvPr/>
        </p:nvSpPr>
        <p:spPr bwMode="auto">
          <a:xfrm>
            <a:off x="1600200" y="3048000"/>
            <a:ext cx="609600" cy="0"/>
          </a:xfrm>
          <a:prstGeom prst="line">
            <a:avLst/>
          </a:prstGeom>
          <a:noFill/>
          <a:ln w="9525">
            <a:solidFill>
              <a:srgbClr val="FF99FF"/>
            </a:solidFill>
            <a:round/>
            <a:headEnd/>
            <a:tailEnd/>
          </a:ln>
          <a:effectLst/>
        </p:spPr>
        <p:txBody>
          <a:bodyPr/>
          <a:lstStyle/>
          <a:p>
            <a:endParaRPr lang="en-IE"/>
          </a:p>
        </p:txBody>
      </p:sp>
      <p:sp>
        <p:nvSpPr>
          <p:cNvPr id="335947" name="Rectangle 75"/>
          <p:cNvSpPr>
            <a:spLocks noChangeArrowheads="1"/>
          </p:cNvSpPr>
          <p:nvPr/>
        </p:nvSpPr>
        <p:spPr bwMode="auto">
          <a:xfrm>
            <a:off x="1905000" y="3048000"/>
            <a:ext cx="304800" cy="457200"/>
          </a:xfrm>
          <a:prstGeom prst="rect">
            <a:avLst/>
          </a:prstGeom>
          <a:solidFill>
            <a:srgbClr val="FFDC95">
              <a:alpha val="50000"/>
            </a:srgbClr>
          </a:solidFill>
          <a:ln w="9525">
            <a:solidFill>
              <a:srgbClr val="FF9900"/>
            </a:solidFill>
            <a:miter lim="800000"/>
            <a:headEnd/>
            <a:tailEnd/>
          </a:ln>
          <a:effectLst/>
        </p:spPr>
        <p:txBody>
          <a:bodyPr wrap="none" anchor="ctr"/>
          <a:lstStyle/>
          <a:p>
            <a:endParaRPr lang="en-IE"/>
          </a:p>
        </p:txBody>
      </p:sp>
      <p:sp>
        <p:nvSpPr>
          <p:cNvPr id="335948" name="Rectangle 76"/>
          <p:cNvSpPr>
            <a:spLocks noChangeArrowheads="1"/>
          </p:cNvSpPr>
          <p:nvPr/>
        </p:nvSpPr>
        <p:spPr bwMode="auto">
          <a:xfrm>
            <a:off x="1905000" y="2590800"/>
            <a:ext cx="304800" cy="457200"/>
          </a:xfrm>
          <a:prstGeom prst="rect">
            <a:avLst/>
          </a:prstGeom>
          <a:solidFill>
            <a:srgbClr val="FFDC95">
              <a:alpha val="50000"/>
            </a:srgbClr>
          </a:solidFill>
          <a:ln w="9525">
            <a:solidFill>
              <a:srgbClr val="FF9900"/>
            </a:solidFill>
            <a:miter lim="800000"/>
            <a:headEnd/>
            <a:tailEnd/>
          </a:ln>
          <a:effectLst/>
        </p:spPr>
        <p:txBody>
          <a:bodyPr wrap="none" anchor="ctr"/>
          <a:lstStyle/>
          <a:p>
            <a:endParaRPr lang="en-IE"/>
          </a:p>
        </p:txBody>
      </p:sp>
      <p:sp>
        <p:nvSpPr>
          <p:cNvPr id="335949" name="Rectangle 77"/>
          <p:cNvSpPr>
            <a:spLocks noChangeArrowheads="1"/>
          </p:cNvSpPr>
          <p:nvPr/>
        </p:nvSpPr>
        <p:spPr bwMode="auto">
          <a:xfrm>
            <a:off x="1600200" y="3048000"/>
            <a:ext cx="304800" cy="457200"/>
          </a:xfrm>
          <a:prstGeom prst="rect">
            <a:avLst/>
          </a:prstGeom>
          <a:solidFill>
            <a:srgbClr val="99CCFF">
              <a:alpha val="50000"/>
            </a:srgbClr>
          </a:solidFill>
          <a:ln w="9525">
            <a:solidFill>
              <a:schemeClr val="accent2"/>
            </a:solidFill>
            <a:miter lim="800000"/>
            <a:headEnd/>
            <a:tailEnd/>
          </a:ln>
          <a:effectLst/>
        </p:spPr>
        <p:txBody>
          <a:bodyPr wrap="none" anchor="ctr"/>
          <a:lstStyle/>
          <a:p>
            <a:endParaRPr lang="en-IE"/>
          </a:p>
        </p:txBody>
      </p:sp>
      <p:sp>
        <p:nvSpPr>
          <p:cNvPr id="335950" name="Rectangle 78"/>
          <p:cNvSpPr>
            <a:spLocks noChangeArrowheads="1"/>
          </p:cNvSpPr>
          <p:nvPr/>
        </p:nvSpPr>
        <p:spPr bwMode="auto">
          <a:xfrm>
            <a:off x="1600200" y="2590800"/>
            <a:ext cx="304800" cy="457200"/>
          </a:xfrm>
          <a:prstGeom prst="rect">
            <a:avLst/>
          </a:prstGeom>
          <a:solidFill>
            <a:srgbClr val="99CCFF">
              <a:alpha val="50000"/>
            </a:srgbClr>
          </a:solidFill>
          <a:ln w="9525">
            <a:solidFill>
              <a:schemeClr val="accent2"/>
            </a:solidFill>
            <a:miter lim="800000"/>
            <a:headEnd/>
            <a:tailEnd/>
          </a:ln>
          <a:effectLst/>
        </p:spPr>
        <p:txBody>
          <a:bodyPr wrap="none" anchor="ctr"/>
          <a:lstStyle/>
          <a:p>
            <a:endParaRPr lang="en-IE"/>
          </a:p>
        </p:txBody>
      </p:sp>
      <p:sp>
        <p:nvSpPr>
          <p:cNvPr id="335951" name="Rectangle 79"/>
          <p:cNvSpPr>
            <a:spLocks noChangeArrowheads="1"/>
          </p:cNvSpPr>
          <p:nvPr/>
        </p:nvSpPr>
        <p:spPr bwMode="auto">
          <a:xfrm>
            <a:off x="1600200" y="2133600"/>
            <a:ext cx="304800" cy="457200"/>
          </a:xfrm>
          <a:prstGeom prst="rect">
            <a:avLst/>
          </a:prstGeom>
          <a:solidFill>
            <a:srgbClr val="99CCFF">
              <a:alpha val="50000"/>
            </a:srgbClr>
          </a:solidFill>
          <a:ln w="9525">
            <a:solidFill>
              <a:schemeClr val="accent2"/>
            </a:solidFill>
            <a:miter lim="800000"/>
            <a:headEnd/>
            <a:tailEnd/>
          </a:ln>
          <a:effectLst/>
        </p:spPr>
        <p:txBody>
          <a:bodyPr wrap="none" anchor="ctr"/>
          <a:lstStyle/>
          <a:p>
            <a:endParaRPr lang="en-IE"/>
          </a:p>
        </p:txBody>
      </p:sp>
      <p:sp>
        <p:nvSpPr>
          <p:cNvPr id="335952" name="Rectangle 80"/>
          <p:cNvSpPr>
            <a:spLocks noChangeArrowheads="1"/>
          </p:cNvSpPr>
          <p:nvPr/>
        </p:nvSpPr>
        <p:spPr bwMode="auto">
          <a:xfrm>
            <a:off x="6477000" y="3048000"/>
            <a:ext cx="304800" cy="457200"/>
          </a:xfrm>
          <a:prstGeom prst="rect">
            <a:avLst/>
          </a:prstGeom>
          <a:solidFill>
            <a:srgbClr val="FFCCFF">
              <a:alpha val="50000"/>
            </a:srgbClr>
          </a:solidFill>
          <a:ln w="9525">
            <a:solidFill>
              <a:srgbClr val="FFCCFF"/>
            </a:solidFill>
            <a:miter lim="800000"/>
            <a:headEnd/>
            <a:tailEnd/>
          </a:ln>
          <a:effectLst/>
        </p:spPr>
        <p:txBody>
          <a:bodyPr wrap="none" anchor="ctr"/>
          <a:lstStyle/>
          <a:p>
            <a:pPr algn="ctr"/>
            <a:r>
              <a:rPr lang="en-US" sz="1000" b="1">
                <a:latin typeface="Arial" charset="0"/>
              </a:rPr>
              <a:t>Cl</a:t>
            </a:r>
            <a:r>
              <a:rPr lang="en-US" sz="1000" b="1" baseline="30000">
                <a:latin typeface="Arial" charset="0"/>
              </a:rPr>
              <a:t>1-</a:t>
            </a:r>
            <a:endParaRPr lang="en-US" sz="1000" b="1" baseline="-25000">
              <a:latin typeface="Arial" charset="0"/>
            </a:endParaRPr>
          </a:p>
        </p:txBody>
      </p:sp>
      <p:sp>
        <p:nvSpPr>
          <p:cNvPr id="335953" name="Text Box 81"/>
          <p:cNvSpPr txBox="1">
            <a:spLocks noChangeArrowheads="1"/>
          </p:cNvSpPr>
          <p:nvPr/>
        </p:nvSpPr>
        <p:spPr bwMode="auto">
          <a:xfrm>
            <a:off x="2667000" y="4419600"/>
            <a:ext cx="2027238" cy="396875"/>
          </a:xfrm>
          <a:prstGeom prst="rect">
            <a:avLst/>
          </a:prstGeom>
          <a:noFill/>
          <a:ln w="9525">
            <a:noFill/>
            <a:miter lim="800000"/>
            <a:headEnd/>
            <a:tailEnd/>
          </a:ln>
          <a:effectLst/>
        </p:spPr>
        <p:txBody>
          <a:bodyPr wrap="none">
            <a:spAutoFit/>
          </a:bodyPr>
          <a:lstStyle/>
          <a:p>
            <a:r>
              <a:rPr lang="en-US" sz="1000" b="1">
                <a:latin typeface="Arial" charset="0"/>
              </a:rPr>
              <a:t>Transition metals form cations</a:t>
            </a:r>
          </a:p>
          <a:p>
            <a:r>
              <a:rPr lang="en-US" sz="1000" b="1">
                <a:latin typeface="Arial" charset="0"/>
              </a:rPr>
              <a:t>with various charges.</a:t>
            </a:r>
          </a:p>
        </p:txBody>
      </p:sp>
      <p:sp>
        <p:nvSpPr>
          <p:cNvPr id="335954" name="Rectangle 82"/>
          <p:cNvSpPr>
            <a:spLocks noChangeArrowheads="1"/>
          </p:cNvSpPr>
          <p:nvPr/>
        </p:nvSpPr>
        <p:spPr bwMode="auto">
          <a:xfrm>
            <a:off x="6096000" y="2790825"/>
            <a:ext cx="361950" cy="244475"/>
          </a:xfrm>
          <a:prstGeom prst="rect">
            <a:avLst/>
          </a:prstGeom>
          <a:noFill/>
          <a:ln w="9525">
            <a:noFill/>
            <a:miter lim="800000"/>
            <a:headEnd/>
            <a:tailEnd/>
          </a:ln>
          <a:effectLst/>
        </p:spPr>
        <p:txBody>
          <a:bodyPr wrap="none">
            <a:spAutoFit/>
          </a:bodyPr>
          <a:lstStyle/>
          <a:p>
            <a:r>
              <a:rPr lang="en-US" sz="1000" b="1">
                <a:latin typeface="Arial" charset="0"/>
              </a:rPr>
              <a:t>O</a:t>
            </a:r>
            <a:r>
              <a:rPr lang="en-US" sz="1000" b="1" baseline="30000">
                <a:latin typeface="Arial" charset="0"/>
              </a:rPr>
              <a:t>2-</a:t>
            </a:r>
          </a:p>
        </p:txBody>
      </p:sp>
      <p:sp>
        <p:nvSpPr>
          <p:cNvPr id="335955" name="Rectangle 83"/>
          <p:cNvSpPr>
            <a:spLocks noChangeArrowheads="1"/>
          </p:cNvSpPr>
          <p:nvPr/>
        </p:nvSpPr>
        <p:spPr bwMode="auto">
          <a:xfrm>
            <a:off x="6096000" y="3171825"/>
            <a:ext cx="347663" cy="244475"/>
          </a:xfrm>
          <a:prstGeom prst="rect">
            <a:avLst/>
          </a:prstGeom>
          <a:noFill/>
          <a:ln w="9525">
            <a:noFill/>
            <a:miter lim="800000"/>
            <a:headEnd/>
            <a:tailEnd/>
          </a:ln>
          <a:effectLst/>
        </p:spPr>
        <p:txBody>
          <a:bodyPr wrap="none">
            <a:spAutoFit/>
          </a:bodyPr>
          <a:lstStyle/>
          <a:p>
            <a:r>
              <a:rPr lang="en-US" sz="1000" b="1">
                <a:latin typeface="Arial" charset="0"/>
              </a:rPr>
              <a:t>S</a:t>
            </a:r>
            <a:r>
              <a:rPr lang="en-US" sz="1000" b="1" baseline="30000">
                <a:latin typeface="Arial" charset="0"/>
              </a:rPr>
              <a:t>2-</a:t>
            </a:r>
          </a:p>
        </p:txBody>
      </p:sp>
      <p:sp>
        <p:nvSpPr>
          <p:cNvPr id="335956" name="Rectangle 84"/>
          <p:cNvSpPr>
            <a:spLocks noChangeArrowheads="1"/>
          </p:cNvSpPr>
          <p:nvPr/>
        </p:nvSpPr>
        <p:spPr bwMode="auto">
          <a:xfrm>
            <a:off x="6092825" y="3629025"/>
            <a:ext cx="417513" cy="244475"/>
          </a:xfrm>
          <a:prstGeom prst="rect">
            <a:avLst/>
          </a:prstGeom>
          <a:noFill/>
          <a:ln w="9525">
            <a:noFill/>
            <a:miter lim="800000"/>
            <a:headEnd/>
            <a:tailEnd/>
          </a:ln>
          <a:effectLst/>
        </p:spPr>
        <p:txBody>
          <a:bodyPr wrap="none">
            <a:spAutoFit/>
          </a:bodyPr>
          <a:lstStyle/>
          <a:p>
            <a:r>
              <a:rPr lang="en-US" sz="1000" b="1">
                <a:latin typeface="Arial" charset="0"/>
              </a:rPr>
              <a:t>Se</a:t>
            </a:r>
            <a:r>
              <a:rPr lang="en-US" sz="1000" b="1" baseline="30000">
                <a:latin typeface="Arial" charset="0"/>
              </a:rPr>
              <a:t>2-</a:t>
            </a:r>
          </a:p>
        </p:txBody>
      </p:sp>
      <p:sp>
        <p:nvSpPr>
          <p:cNvPr id="335957" name="Rectangle 85"/>
          <p:cNvSpPr>
            <a:spLocks noChangeArrowheads="1"/>
          </p:cNvSpPr>
          <p:nvPr/>
        </p:nvSpPr>
        <p:spPr bwMode="auto">
          <a:xfrm>
            <a:off x="6100763" y="4086225"/>
            <a:ext cx="411162" cy="244475"/>
          </a:xfrm>
          <a:prstGeom prst="rect">
            <a:avLst/>
          </a:prstGeom>
          <a:noFill/>
          <a:ln w="9525">
            <a:noFill/>
            <a:miter lim="800000"/>
            <a:headEnd/>
            <a:tailEnd/>
          </a:ln>
          <a:effectLst/>
        </p:spPr>
        <p:txBody>
          <a:bodyPr wrap="none">
            <a:spAutoFit/>
          </a:bodyPr>
          <a:lstStyle/>
          <a:p>
            <a:r>
              <a:rPr lang="en-US" sz="1000" b="1">
                <a:latin typeface="Arial" charset="0"/>
              </a:rPr>
              <a:t>Te</a:t>
            </a:r>
            <a:r>
              <a:rPr lang="en-US" sz="1000" b="1" baseline="30000">
                <a:latin typeface="Arial" charset="0"/>
              </a:rPr>
              <a:t>2-</a:t>
            </a:r>
          </a:p>
        </p:txBody>
      </p:sp>
      <p:sp>
        <p:nvSpPr>
          <p:cNvPr id="335958" name="Rectangle 86"/>
          <p:cNvSpPr>
            <a:spLocks noChangeArrowheads="1"/>
          </p:cNvSpPr>
          <p:nvPr/>
        </p:nvSpPr>
        <p:spPr bwMode="auto">
          <a:xfrm>
            <a:off x="1828800" y="2714625"/>
            <a:ext cx="447675" cy="244475"/>
          </a:xfrm>
          <a:prstGeom prst="rect">
            <a:avLst/>
          </a:prstGeom>
          <a:noFill/>
          <a:ln w="9525">
            <a:noFill/>
            <a:miter lim="800000"/>
            <a:headEnd/>
            <a:tailEnd/>
          </a:ln>
          <a:effectLst/>
        </p:spPr>
        <p:txBody>
          <a:bodyPr wrap="none">
            <a:spAutoFit/>
          </a:bodyPr>
          <a:lstStyle/>
          <a:p>
            <a:r>
              <a:rPr lang="en-US" sz="1000" b="1">
                <a:latin typeface="Arial" charset="0"/>
              </a:rPr>
              <a:t>Be</a:t>
            </a:r>
            <a:r>
              <a:rPr lang="en-US" sz="1000" b="1" baseline="30000">
                <a:latin typeface="Arial" charset="0"/>
              </a:rPr>
              <a:t>2+</a:t>
            </a:r>
          </a:p>
        </p:txBody>
      </p:sp>
      <p:sp>
        <p:nvSpPr>
          <p:cNvPr id="335959" name="Rectangle 87"/>
          <p:cNvSpPr>
            <a:spLocks noChangeArrowheads="1"/>
          </p:cNvSpPr>
          <p:nvPr/>
        </p:nvSpPr>
        <p:spPr bwMode="auto">
          <a:xfrm>
            <a:off x="1828800" y="3149600"/>
            <a:ext cx="411163" cy="244475"/>
          </a:xfrm>
          <a:prstGeom prst="rect">
            <a:avLst/>
          </a:prstGeom>
          <a:noFill/>
          <a:ln w="9525">
            <a:noFill/>
            <a:miter lim="800000"/>
            <a:headEnd/>
            <a:tailEnd/>
          </a:ln>
          <a:effectLst/>
        </p:spPr>
        <p:txBody>
          <a:bodyPr wrap="none">
            <a:spAutoFit/>
          </a:bodyPr>
          <a:lstStyle/>
          <a:p>
            <a:r>
              <a:rPr lang="en-US" sz="1000" b="1">
                <a:latin typeface="Arial" charset="0"/>
              </a:rPr>
              <a:t>Te</a:t>
            </a:r>
            <a:r>
              <a:rPr lang="en-US" sz="1000" b="1" baseline="30000">
                <a:latin typeface="Arial" charset="0"/>
              </a:rPr>
              <a:t>2-</a:t>
            </a:r>
          </a:p>
        </p:txBody>
      </p:sp>
      <p:sp>
        <p:nvSpPr>
          <p:cNvPr id="335960" name="Rectangle 88"/>
          <p:cNvSpPr>
            <a:spLocks noChangeArrowheads="1"/>
          </p:cNvSpPr>
          <p:nvPr/>
        </p:nvSpPr>
        <p:spPr bwMode="auto">
          <a:xfrm>
            <a:off x="1828800" y="3606800"/>
            <a:ext cx="411163" cy="244475"/>
          </a:xfrm>
          <a:prstGeom prst="rect">
            <a:avLst/>
          </a:prstGeom>
          <a:noFill/>
          <a:ln w="9525">
            <a:noFill/>
            <a:miter lim="800000"/>
            <a:headEnd/>
            <a:tailEnd/>
          </a:ln>
          <a:effectLst/>
        </p:spPr>
        <p:txBody>
          <a:bodyPr wrap="none">
            <a:spAutoFit/>
          </a:bodyPr>
          <a:lstStyle/>
          <a:p>
            <a:r>
              <a:rPr lang="en-US" sz="1000" b="1">
                <a:latin typeface="Arial" charset="0"/>
              </a:rPr>
              <a:t>Te</a:t>
            </a:r>
            <a:r>
              <a:rPr lang="en-US" sz="1000" b="1" baseline="30000">
                <a:latin typeface="Arial" charset="0"/>
              </a:rPr>
              <a:t>2-</a:t>
            </a:r>
          </a:p>
        </p:txBody>
      </p:sp>
      <p:sp>
        <p:nvSpPr>
          <p:cNvPr id="335961" name="Rectangle 89"/>
          <p:cNvSpPr>
            <a:spLocks noChangeArrowheads="1"/>
          </p:cNvSpPr>
          <p:nvPr/>
        </p:nvSpPr>
        <p:spPr bwMode="auto">
          <a:xfrm>
            <a:off x="1828800" y="4064000"/>
            <a:ext cx="411163" cy="244475"/>
          </a:xfrm>
          <a:prstGeom prst="rect">
            <a:avLst/>
          </a:prstGeom>
          <a:noFill/>
          <a:ln w="9525">
            <a:noFill/>
            <a:miter lim="800000"/>
            <a:headEnd/>
            <a:tailEnd/>
          </a:ln>
          <a:effectLst/>
        </p:spPr>
        <p:txBody>
          <a:bodyPr wrap="none">
            <a:spAutoFit/>
          </a:bodyPr>
          <a:lstStyle/>
          <a:p>
            <a:r>
              <a:rPr lang="en-US" sz="1000" b="1">
                <a:latin typeface="Arial" charset="0"/>
              </a:rPr>
              <a:t>Te</a:t>
            </a:r>
            <a:r>
              <a:rPr lang="en-US" sz="1000" b="1" baseline="30000">
                <a:latin typeface="Arial" charset="0"/>
              </a:rPr>
              <a:t>2-</a:t>
            </a:r>
          </a:p>
        </p:txBody>
      </p:sp>
      <p:sp>
        <p:nvSpPr>
          <p:cNvPr id="335962" name="Rectangle 90"/>
          <p:cNvSpPr>
            <a:spLocks noChangeArrowheads="1"/>
          </p:cNvSpPr>
          <p:nvPr/>
        </p:nvSpPr>
        <p:spPr bwMode="auto">
          <a:xfrm>
            <a:off x="1828800" y="4521200"/>
            <a:ext cx="411163" cy="244475"/>
          </a:xfrm>
          <a:prstGeom prst="rect">
            <a:avLst/>
          </a:prstGeom>
          <a:noFill/>
          <a:ln w="9525">
            <a:noFill/>
            <a:miter lim="800000"/>
            <a:headEnd/>
            <a:tailEnd/>
          </a:ln>
          <a:effectLst/>
        </p:spPr>
        <p:txBody>
          <a:bodyPr wrap="none">
            <a:spAutoFit/>
          </a:bodyPr>
          <a:lstStyle/>
          <a:p>
            <a:r>
              <a:rPr lang="en-US" sz="1000" b="1">
                <a:latin typeface="Arial" charset="0"/>
              </a:rPr>
              <a:t>Te</a:t>
            </a:r>
            <a:r>
              <a:rPr lang="en-US" sz="1000" b="1" baseline="30000">
                <a:latin typeface="Arial" charset="0"/>
              </a:rPr>
              <a:t>2-</a:t>
            </a:r>
          </a:p>
        </p:txBody>
      </p:sp>
      <p:sp>
        <p:nvSpPr>
          <p:cNvPr id="335963" name="Rectangle 91"/>
          <p:cNvSpPr>
            <a:spLocks noChangeArrowheads="1"/>
          </p:cNvSpPr>
          <p:nvPr/>
        </p:nvSpPr>
        <p:spPr bwMode="auto">
          <a:xfrm>
            <a:off x="1524000" y="2692400"/>
            <a:ext cx="398463" cy="244475"/>
          </a:xfrm>
          <a:prstGeom prst="rect">
            <a:avLst/>
          </a:prstGeom>
          <a:noFill/>
          <a:ln w="9525">
            <a:noFill/>
            <a:miter lim="800000"/>
            <a:headEnd/>
            <a:tailEnd/>
          </a:ln>
          <a:effectLst/>
        </p:spPr>
        <p:txBody>
          <a:bodyPr wrap="none">
            <a:spAutoFit/>
          </a:bodyPr>
          <a:lstStyle/>
          <a:p>
            <a:r>
              <a:rPr lang="en-US" sz="1000" b="1">
                <a:latin typeface="Arial" charset="0"/>
              </a:rPr>
              <a:t>Li</a:t>
            </a:r>
            <a:r>
              <a:rPr lang="en-US" sz="1000" b="1" baseline="30000">
                <a:latin typeface="Arial" charset="0"/>
              </a:rPr>
              <a:t>1+</a:t>
            </a:r>
          </a:p>
        </p:txBody>
      </p:sp>
      <p:sp>
        <p:nvSpPr>
          <p:cNvPr id="335964" name="Rectangle 92"/>
          <p:cNvSpPr>
            <a:spLocks noChangeArrowheads="1"/>
          </p:cNvSpPr>
          <p:nvPr/>
        </p:nvSpPr>
        <p:spPr bwMode="auto">
          <a:xfrm>
            <a:off x="1524000" y="3149600"/>
            <a:ext cx="447675" cy="244475"/>
          </a:xfrm>
          <a:prstGeom prst="rect">
            <a:avLst/>
          </a:prstGeom>
          <a:noFill/>
          <a:ln w="9525">
            <a:noFill/>
            <a:miter lim="800000"/>
            <a:headEnd/>
            <a:tailEnd/>
          </a:ln>
          <a:effectLst/>
        </p:spPr>
        <p:txBody>
          <a:bodyPr wrap="none">
            <a:spAutoFit/>
          </a:bodyPr>
          <a:lstStyle/>
          <a:p>
            <a:r>
              <a:rPr lang="en-US" sz="1000" b="1">
                <a:latin typeface="Arial" charset="0"/>
              </a:rPr>
              <a:t>Na</a:t>
            </a:r>
            <a:r>
              <a:rPr lang="en-US" sz="1000" b="1" baseline="30000">
                <a:latin typeface="Arial" charset="0"/>
              </a:rPr>
              <a:t>1+</a:t>
            </a:r>
          </a:p>
        </p:txBody>
      </p:sp>
      <p:sp>
        <p:nvSpPr>
          <p:cNvPr id="335965" name="Rectangle 93"/>
          <p:cNvSpPr>
            <a:spLocks noChangeArrowheads="1"/>
          </p:cNvSpPr>
          <p:nvPr/>
        </p:nvSpPr>
        <p:spPr bwMode="auto">
          <a:xfrm>
            <a:off x="1524000" y="3606800"/>
            <a:ext cx="377825" cy="244475"/>
          </a:xfrm>
          <a:prstGeom prst="rect">
            <a:avLst/>
          </a:prstGeom>
          <a:noFill/>
          <a:ln w="9525">
            <a:noFill/>
            <a:miter lim="800000"/>
            <a:headEnd/>
            <a:tailEnd/>
          </a:ln>
          <a:effectLst/>
        </p:spPr>
        <p:txBody>
          <a:bodyPr wrap="none">
            <a:spAutoFit/>
          </a:bodyPr>
          <a:lstStyle/>
          <a:p>
            <a:r>
              <a:rPr lang="en-US" sz="1000" b="1">
                <a:latin typeface="Arial" charset="0"/>
              </a:rPr>
              <a:t>K</a:t>
            </a:r>
            <a:r>
              <a:rPr lang="en-US" sz="1000" b="1" baseline="30000">
                <a:latin typeface="Arial" charset="0"/>
              </a:rPr>
              <a:t>1+</a:t>
            </a:r>
          </a:p>
        </p:txBody>
      </p:sp>
      <p:sp>
        <p:nvSpPr>
          <p:cNvPr id="335966" name="Rectangle 94"/>
          <p:cNvSpPr>
            <a:spLocks noChangeArrowheads="1"/>
          </p:cNvSpPr>
          <p:nvPr/>
        </p:nvSpPr>
        <p:spPr bwMode="auto">
          <a:xfrm>
            <a:off x="1524000" y="4064000"/>
            <a:ext cx="455613" cy="244475"/>
          </a:xfrm>
          <a:prstGeom prst="rect">
            <a:avLst/>
          </a:prstGeom>
          <a:noFill/>
          <a:ln w="9525">
            <a:noFill/>
            <a:miter lim="800000"/>
            <a:headEnd/>
            <a:tailEnd/>
          </a:ln>
          <a:effectLst/>
        </p:spPr>
        <p:txBody>
          <a:bodyPr wrap="none">
            <a:spAutoFit/>
          </a:bodyPr>
          <a:lstStyle/>
          <a:p>
            <a:r>
              <a:rPr lang="en-US" sz="1000" b="1">
                <a:latin typeface="Arial" charset="0"/>
              </a:rPr>
              <a:t>Rb</a:t>
            </a:r>
            <a:r>
              <a:rPr lang="en-US" sz="1000" b="1" baseline="30000">
                <a:latin typeface="Arial" charset="0"/>
              </a:rPr>
              <a:t>1+</a:t>
            </a:r>
          </a:p>
        </p:txBody>
      </p:sp>
      <p:sp>
        <p:nvSpPr>
          <p:cNvPr id="335967" name="Rectangle 95"/>
          <p:cNvSpPr>
            <a:spLocks noChangeArrowheads="1"/>
          </p:cNvSpPr>
          <p:nvPr/>
        </p:nvSpPr>
        <p:spPr bwMode="auto">
          <a:xfrm>
            <a:off x="1524000" y="4521200"/>
            <a:ext cx="447675" cy="244475"/>
          </a:xfrm>
          <a:prstGeom prst="rect">
            <a:avLst/>
          </a:prstGeom>
          <a:noFill/>
          <a:ln w="9525">
            <a:noFill/>
            <a:miter lim="800000"/>
            <a:headEnd/>
            <a:tailEnd/>
          </a:ln>
          <a:effectLst/>
        </p:spPr>
        <p:txBody>
          <a:bodyPr wrap="none">
            <a:spAutoFit/>
          </a:bodyPr>
          <a:lstStyle/>
          <a:p>
            <a:r>
              <a:rPr lang="en-US" sz="1000" b="1">
                <a:latin typeface="Arial" charset="0"/>
              </a:rPr>
              <a:t>Cs</a:t>
            </a:r>
            <a:r>
              <a:rPr lang="en-US" sz="1000" b="1" baseline="30000">
                <a:latin typeface="Arial" charset="0"/>
              </a:rPr>
              <a:t>1+</a:t>
            </a:r>
          </a:p>
        </p:txBody>
      </p:sp>
      <p:sp>
        <p:nvSpPr>
          <p:cNvPr id="335968" name="Rectangle 96"/>
          <p:cNvSpPr>
            <a:spLocks noChangeArrowheads="1"/>
          </p:cNvSpPr>
          <p:nvPr/>
        </p:nvSpPr>
        <p:spPr bwMode="auto">
          <a:xfrm>
            <a:off x="5181600" y="3149600"/>
            <a:ext cx="412750" cy="244475"/>
          </a:xfrm>
          <a:prstGeom prst="rect">
            <a:avLst/>
          </a:prstGeom>
          <a:noFill/>
          <a:ln w="9525">
            <a:noFill/>
            <a:miter lim="800000"/>
            <a:headEnd/>
            <a:tailEnd/>
          </a:ln>
          <a:effectLst/>
        </p:spPr>
        <p:txBody>
          <a:bodyPr wrap="none">
            <a:spAutoFit/>
          </a:bodyPr>
          <a:lstStyle/>
          <a:p>
            <a:r>
              <a:rPr lang="en-US" sz="1000" b="1">
                <a:latin typeface="Arial" charset="0"/>
              </a:rPr>
              <a:t>Al</a:t>
            </a:r>
            <a:r>
              <a:rPr lang="en-US" sz="1000" b="1" baseline="30000">
                <a:latin typeface="Arial" charset="0"/>
              </a:rPr>
              <a:t>3+</a:t>
            </a:r>
          </a:p>
        </p:txBody>
      </p:sp>
      <p:sp>
        <p:nvSpPr>
          <p:cNvPr id="335969" name="Rectangle 97"/>
          <p:cNvSpPr>
            <a:spLocks noChangeArrowheads="1"/>
          </p:cNvSpPr>
          <p:nvPr/>
        </p:nvSpPr>
        <p:spPr bwMode="auto">
          <a:xfrm>
            <a:off x="5181600" y="3606800"/>
            <a:ext cx="454025" cy="244475"/>
          </a:xfrm>
          <a:prstGeom prst="rect">
            <a:avLst/>
          </a:prstGeom>
          <a:noFill/>
          <a:ln w="9525">
            <a:noFill/>
            <a:miter lim="800000"/>
            <a:headEnd/>
            <a:tailEnd/>
          </a:ln>
          <a:effectLst/>
        </p:spPr>
        <p:txBody>
          <a:bodyPr wrap="none">
            <a:spAutoFit/>
          </a:bodyPr>
          <a:lstStyle/>
          <a:p>
            <a:r>
              <a:rPr lang="en-US" sz="1000" b="1">
                <a:latin typeface="Arial" charset="0"/>
              </a:rPr>
              <a:t>Ga</a:t>
            </a:r>
            <a:r>
              <a:rPr lang="en-US" sz="1000" b="1" baseline="30000">
                <a:latin typeface="Arial" charset="0"/>
              </a:rPr>
              <a:t>3+</a:t>
            </a:r>
          </a:p>
        </p:txBody>
      </p:sp>
      <p:sp>
        <p:nvSpPr>
          <p:cNvPr id="335970" name="Rectangle 98"/>
          <p:cNvSpPr>
            <a:spLocks noChangeArrowheads="1"/>
          </p:cNvSpPr>
          <p:nvPr/>
        </p:nvSpPr>
        <p:spPr bwMode="auto">
          <a:xfrm>
            <a:off x="5181600" y="4064000"/>
            <a:ext cx="398463" cy="244475"/>
          </a:xfrm>
          <a:prstGeom prst="rect">
            <a:avLst/>
          </a:prstGeom>
          <a:noFill/>
          <a:ln w="9525">
            <a:noFill/>
            <a:miter lim="800000"/>
            <a:headEnd/>
            <a:tailEnd/>
          </a:ln>
          <a:effectLst/>
        </p:spPr>
        <p:txBody>
          <a:bodyPr wrap="none">
            <a:spAutoFit/>
          </a:bodyPr>
          <a:lstStyle/>
          <a:p>
            <a:r>
              <a:rPr lang="en-US" sz="1000" b="1">
                <a:latin typeface="Arial" charset="0"/>
              </a:rPr>
              <a:t>In</a:t>
            </a:r>
            <a:r>
              <a:rPr lang="en-US" sz="1000" b="1" baseline="30000">
                <a:latin typeface="Arial" charset="0"/>
              </a:rPr>
              <a:t>3+</a:t>
            </a:r>
          </a:p>
        </p:txBody>
      </p:sp>
      <p:sp>
        <p:nvSpPr>
          <p:cNvPr id="335971" name="Rectangle 99"/>
          <p:cNvSpPr>
            <a:spLocks noChangeArrowheads="1"/>
          </p:cNvSpPr>
          <p:nvPr/>
        </p:nvSpPr>
        <p:spPr bwMode="auto">
          <a:xfrm>
            <a:off x="4876800" y="3606800"/>
            <a:ext cx="441325" cy="244475"/>
          </a:xfrm>
          <a:prstGeom prst="rect">
            <a:avLst/>
          </a:prstGeom>
          <a:noFill/>
          <a:ln w="9525">
            <a:noFill/>
            <a:miter lim="800000"/>
            <a:headEnd/>
            <a:tailEnd/>
          </a:ln>
          <a:effectLst/>
        </p:spPr>
        <p:txBody>
          <a:bodyPr wrap="none">
            <a:spAutoFit/>
          </a:bodyPr>
          <a:lstStyle/>
          <a:p>
            <a:r>
              <a:rPr lang="en-US" sz="1000" b="1">
                <a:latin typeface="Arial" charset="0"/>
              </a:rPr>
              <a:t>Zn</a:t>
            </a:r>
            <a:r>
              <a:rPr lang="en-US" sz="1000" b="1" baseline="30000">
                <a:latin typeface="Arial" charset="0"/>
              </a:rPr>
              <a:t>2+</a:t>
            </a:r>
          </a:p>
        </p:txBody>
      </p:sp>
      <p:sp>
        <p:nvSpPr>
          <p:cNvPr id="335972" name="Rectangle 100"/>
          <p:cNvSpPr>
            <a:spLocks noChangeArrowheads="1"/>
          </p:cNvSpPr>
          <p:nvPr/>
        </p:nvSpPr>
        <p:spPr bwMode="auto">
          <a:xfrm>
            <a:off x="4572000" y="4064000"/>
            <a:ext cx="455613" cy="244475"/>
          </a:xfrm>
          <a:prstGeom prst="rect">
            <a:avLst/>
          </a:prstGeom>
          <a:noFill/>
          <a:ln w="9525">
            <a:noFill/>
            <a:miter lim="800000"/>
            <a:headEnd/>
            <a:tailEnd/>
          </a:ln>
          <a:effectLst/>
        </p:spPr>
        <p:txBody>
          <a:bodyPr wrap="none">
            <a:spAutoFit/>
          </a:bodyPr>
          <a:lstStyle/>
          <a:p>
            <a:r>
              <a:rPr lang="en-US" sz="1000" b="1">
                <a:latin typeface="Arial" charset="0"/>
              </a:rPr>
              <a:t>Ag</a:t>
            </a:r>
            <a:r>
              <a:rPr lang="en-US" sz="1000" b="1" baseline="30000">
                <a:latin typeface="Arial" charset="0"/>
              </a:rPr>
              <a:t>1+</a:t>
            </a:r>
          </a:p>
        </p:txBody>
      </p:sp>
      <p:sp>
        <p:nvSpPr>
          <p:cNvPr id="335974" name="AutoShape 102">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838200" y="304800"/>
            <a:ext cx="7772400" cy="762000"/>
          </a:xfrm>
        </p:spPr>
        <p:txBody>
          <a:bodyPr/>
          <a:lstStyle/>
          <a:p>
            <a:r>
              <a:rPr lang="en-US" sz="4000"/>
              <a:t>Groups of Elements</a:t>
            </a:r>
          </a:p>
        </p:txBody>
      </p:sp>
      <p:sp>
        <p:nvSpPr>
          <p:cNvPr id="204803" name="Rectangle 3"/>
          <p:cNvSpPr>
            <a:spLocks noChangeArrowheads="1"/>
          </p:cNvSpPr>
          <p:nvPr/>
        </p:nvSpPr>
        <p:spPr bwMode="auto">
          <a:xfrm>
            <a:off x="1295400" y="1981200"/>
            <a:ext cx="381000" cy="533400"/>
          </a:xfrm>
          <a:prstGeom prst="rect">
            <a:avLst/>
          </a:prstGeom>
          <a:solidFill>
            <a:srgbClr val="FFFF95">
              <a:alpha val="50000"/>
            </a:srgbClr>
          </a:solidFill>
          <a:ln w="9525">
            <a:solidFill>
              <a:schemeClr val="tx1"/>
            </a:solidFill>
            <a:miter lim="800000"/>
            <a:headEnd/>
            <a:tailEnd/>
          </a:ln>
          <a:effectLst/>
        </p:spPr>
        <p:txBody>
          <a:bodyPr wrap="none" anchor="ctr"/>
          <a:lstStyle/>
          <a:p>
            <a:endParaRPr lang="en-IE"/>
          </a:p>
        </p:txBody>
      </p:sp>
      <p:sp>
        <p:nvSpPr>
          <p:cNvPr id="204804" name="Rectangle 4"/>
          <p:cNvSpPr>
            <a:spLocks noChangeArrowheads="1"/>
          </p:cNvSpPr>
          <p:nvPr/>
        </p:nvSpPr>
        <p:spPr bwMode="auto">
          <a:xfrm>
            <a:off x="7772400" y="14478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endParaRPr lang="en-IE"/>
          </a:p>
        </p:txBody>
      </p:sp>
      <p:sp>
        <p:nvSpPr>
          <p:cNvPr id="204805" name="Rectangle 5"/>
          <p:cNvSpPr>
            <a:spLocks noChangeArrowheads="1"/>
          </p:cNvSpPr>
          <p:nvPr/>
        </p:nvSpPr>
        <p:spPr bwMode="auto">
          <a:xfrm>
            <a:off x="6248400" y="1981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endParaRPr lang="en-IE"/>
          </a:p>
        </p:txBody>
      </p:sp>
      <p:sp>
        <p:nvSpPr>
          <p:cNvPr id="204806" name="Rectangle 6"/>
          <p:cNvSpPr>
            <a:spLocks noChangeArrowheads="1"/>
          </p:cNvSpPr>
          <p:nvPr/>
        </p:nvSpPr>
        <p:spPr bwMode="auto">
          <a:xfrm>
            <a:off x="6629400" y="1981200"/>
            <a:ext cx="381000" cy="533400"/>
          </a:xfrm>
          <a:prstGeom prst="rect">
            <a:avLst/>
          </a:prstGeom>
          <a:solidFill>
            <a:srgbClr val="FFFF66">
              <a:alpha val="50000"/>
            </a:srgbClr>
          </a:solidFill>
          <a:ln w="9525">
            <a:solidFill>
              <a:schemeClr val="tx1"/>
            </a:solidFill>
            <a:miter lim="800000"/>
            <a:headEnd/>
            <a:tailEnd/>
          </a:ln>
          <a:effectLst/>
        </p:spPr>
        <p:txBody>
          <a:bodyPr wrap="none" anchor="ctr"/>
          <a:lstStyle/>
          <a:p>
            <a:endParaRPr lang="en-IE"/>
          </a:p>
        </p:txBody>
      </p:sp>
      <p:sp>
        <p:nvSpPr>
          <p:cNvPr id="204807" name="Rectangle 7"/>
          <p:cNvSpPr>
            <a:spLocks noChangeArrowheads="1"/>
          </p:cNvSpPr>
          <p:nvPr/>
        </p:nvSpPr>
        <p:spPr bwMode="auto">
          <a:xfrm>
            <a:off x="7010400" y="1981200"/>
            <a:ext cx="381000" cy="533400"/>
          </a:xfrm>
          <a:prstGeom prst="rect">
            <a:avLst/>
          </a:prstGeom>
          <a:solidFill>
            <a:srgbClr val="FF6C49">
              <a:alpha val="50000"/>
            </a:srgbClr>
          </a:solidFill>
          <a:ln w="9525">
            <a:solidFill>
              <a:schemeClr val="tx1"/>
            </a:solidFill>
            <a:miter lim="800000"/>
            <a:headEnd/>
            <a:tailEnd/>
          </a:ln>
          <a:effectLst/>
        </p:spPr>
        <p:txBody>
          <a:bodyPr wrap="none" anchor="ctr"/>
          <a:lstStyle/>
          <a:p>
            <a:endParaRPr lang="en-IE"/>
          </a:p>
        </p:txBody>
      </p:sp>
      <p:sp>
        <p:nvSpPr>
          <p:cNvPr id="204808" name="Rectangle 8"/>
          <p:cNvSpPr>
            <a:spLocks noChangeArrowheads="1"/>
          </p:cNvSpPr>
          <p:nvPr/>
        </p:nvSpPr>
        <p:spPr bwMode="auto">
          <a:xfrm>
            <a:off x="7391400" y="1981200"/>
            <a:ext cx="381000" cy="533400"/>
          </a:xfrm>
          <a:prstGeom prst="rect">
            <a:avLst/>
          </a:prstGeom>
          <a:solidFill>
            <a:srgbClr val="DD99FF">
              <a:alpha val="50000"/>
            </a:srgbClr>
          </a:solidFill>
          <a:ln w="9525">
            <a:solidFill>
              <a:schemeClr val="tx1"/>
            </a:solidFill>
            <a:miter lim="800000"/>
            <a:headEnd/>
            <a:tailEnd/>
          </a:ln>
          <a:effectLst/>
        </p:spPr>
        <p:txBody>
          <a:bodyPr wrap="none" anchor="ctr"/>
          <a:lstStyle/>
          <a:p>
            <a:endParaRPr lang="en-IE"/>
          </a:p>
        </p:txBody>
      </p:sp>
      <p:sp>
        <p:nvSpPr>
          <p:cNvPr id="204809" name="Rectangle 9"/>
          <p:cNvSpPr>
            <a:spLocks noChangeArrowheads="1"/>
          </p:cNvSpPr>
          <p:nvPr/>
        </p:nvSpPr>
        <p:spPr bwMode="auto">
          <a:xfrm>
            <a:off x="7772400" y="19812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endParaRPr lang="en-IE"/>
          </a:p>
        </p:txBody>
      </p:sp>
      <p:sp>
        <p:nvSpPr>
          <p:cNvPr id="204810" name="Rectangle 10"/>
          <p:cNvSpPr>
            <a:spLocks noChangeArrowheads="1"/>
          </p:cNvSpPr>
          <p:nvPr/>
        </p:nvSpPr>
        <p:spPr bwMode="auto">
          <a:xfrm>
            <a:off x="1295400" y="2514600"/>
            <a:ext cx="381000" cy="533400"/>
          </a:xfrm>
          <a:prstGeom prst="rect">
            <a:avLst/>
          </a:prstGeom>
          <a:solidFill>
            <a:srgbClr val="FFFF95">
              <a:alpha val="50000"/>
            </a:srgbClr>
          </a:solidFill>
          <a:ln w="9525">
            <a:solidFill>
              <a:schemeClr val="tx1"/>
            </a:solidFill>
            <a:miter lim="800000"/>
            <a:headEnd/>
            <a:tailEnd/>
          </a:ln>
          <a:effectLst/>
        </p:spPr>
        <p:txBody>
          <a:bodyPr wrap="none" anchor="ctr"/>
          <a:lstStyle/>
          <a:p>
            <a:endParaRPr lang="en-IE"/>
          </a:p>
        </p:txBody>
      </p:sp>
      <p:sp>
        <p:nvSpPr>
          <p:cNvPr id="204811" name="Rectangle 11"/>
          <p:cNvSpPr>
            <a:spLocks noChangeArrowheads="1"/>
          </p:cNvSpPr>
          <p:nvPr/>
        </p:nvSpPr>
        <p:spPr bwMode="auto">
          <a:xfrm>
            <a:off x="5867400" y="1981200"/>
            <a:ext cx="381000" cy="533400"/>
          </a:xfrm>
          <a:prstGeom prst="rect">
            <a:avLst/>
          </a:prstGeom>
          <a:solidFill>
            <a:srgbClr val="FFD9D9">
              <a:alpha val="50000"/>
            </a:srgbClr>
          </a:solidFill>
          <a:ln w="9525">
            <a:solidFill>
              <a:schemeClr val="tx1"/>
            </a:solidFill>
            <a:miter lim="800000"/>
            <a:headEnd/>
            <a:tailEnd/>
          </a:ln>
          <a:effectLst/>
        </p:spPr>
        <p:txBody>
          <a:bodyPr wrap="none" anchor="ctr"/>
          <a:lstStyle/>
          <a:p>
            <a:endParaRPr lang="en-IE"/>
          </a:p>
        </p:txBody>
      </p:sp>
      <p:sp>
        <p:nvSpPr>
          <p:cNvPr id="204812" name="Rectangle 12"/>
          <p:cNvSpPr>
            <a:spLocks noChangeArrowheads="1"/>
          </p:cNvSpPr>
          <p:nvPr/>
        </p:nvSpPr>
        <p:spPr bwMode="auto">
          <a:xfrm>
            <a:off x="1676400" y="1981200"/>
            <a:ext cx="381000" cy="533400"/>
          </a:xfrm>
          <a:prstGeom prst="rect">
            <a:avLst/>
          </a:prstGeom>
          <a:solidFill>
            <a:srgbClr val="CCFFFF">
              <a:alpha val="50000"/>
            </a:srgbClr>
          </a:solidFill>
          <a:ln w="9525">
            <a:solidFill>
              <a:schemeClr val="tx1"/>
            </a:solidFill>
            <a:miter lim="800000"/>
            <a:headEnd/>
            <a:tailEnd/>
          </a:ln>
          <a:effectLst/>
        </p:spPr>
        <p:txBody>
          <a:bodyPr wrap="none" anchor="ctr"/>
          <a:lstStyle/>
          <a:p>
            <a:endParaRPr lang="en-IE"/>
          </a:p>
        </p:txBody>
      </p:sp>
      <p:sp>
        <p:nvSpPr>
          <p:cNvPr id="204813" name="Rectangle 13"/>
          <p:cNvSpPr>
            <a:spLocks noChangeArrowheads="1"/>
          </p:cNvSpPr>
          <p:nvPr/>
        </p:nvSpPr>
        <p:spPr bwMode="auto">
          <a:xfrm>
            <a:off x="1295400" y="1447800"/>
            <a:ext cx="381000" cy="533400"/>
          </a:xfrm>
          <a:prstGeom prst="rect">
            <a:avLst/>
          </a:prstGeom>
          <a:solidFill>
            <a:srgbClr val="F7EEC7">
              <a:alpha val="50000"/>
            </a:srgbClr>
          </a:solidFill>
          <a:ln w="9525">
            <a:solidFill>
              <a:schemeClr val="tx1"/>
            </a:solidFill>
            <a:miter lim="800000"/>
            <a:headEnd/>
            <a:tailEnd/>
          </a:ln>
          <a:effectLst/>
        </p:spPr>
        <p:txBody>
          <a:bodyPr wrap="none" anchor="ctr"/>
          <a:lstStyle/>
          <a:p>
            <a:endParaRPr lang="en-IE"/>
          </a:p>
        </p:txBody>
      </p:sp>
      <p:sp>
        <p:nvSpPr>
          <p:cNvPr id="204814" name="Rectangle 14"/>
          <p:cNvSpPr>
            <a:spLocks noChangeArrowheads="1"/>
          </p:cNvSpPr>
          <p:nvPr/>
        </p:nvSpPr>
        <p:spPr bwMode="auto">
          <a:xfrm>
            <a:off x="5867400" y="2514600"/>
            <a:ext cx="381000" cy="533400"/>
          </a:xfrm>
          <a:prstGeom prst="rect">
            <a:avLst/>
          </a:prstGeom>
          <a:solidFill>
            <a:srgbClr val="FFD9D9">
              <a:alpha val="50000"/>
            </a:srgbClr>
          </a:solidFill>
          <a:ln w="9525">
            <a:solidFill>
              <a:schemeClr val="tx1"/>
            </a:solidFill>
            <a:miter lim="800000"/>
            <a:headEnd/>
            <a:tailEnd/>
          </a:ln>
          <a:effectLst/>
        </p:spPr>
        <p:txBody>
          <a:bodyPr wrap="none" anchor="ctr"/>
          <a:lstStyle/>
          <a:p>
            <a:endParaRPr lang="en-IE"/>
          </a:p>
        </p:txBody>
      </p:sp>
      <p:sp>
        <p:nvSpPr>
          <p:cNvPr id="204815" name="Rectangle 15"/>
          <p:cNvSpPr>
            <a:spLocks noChangeArrowheads="1"/>
          </p:cNvSpPr>
          <p:nvPr/>
        </p:nvSpPr>
        <p:spPr bwMode="auto">
          <a:xfrm>
            <a:off x="6248400" y="25146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endParaRPr lang="en-IE"/>
          </a:p>
        </p:txBody>
      </p:sp>
      <p:sp>
        <p:nvSpPr>
          <p:cNvPr id="204816" name="Rectangle 16"/>
          <p:cNvSpPr>
            <a:spLocks noChangeArrowheads="1"/>
          </p:cNvSpPr>
          <p:nvPr/>
        </p:nvSpPr>
        <p:spPr bwMode="auto">
          <a:xfrm>
            <a:off x="6629400" y="2514600"/>
            <a:ext cx="381000" cy="533400"/>
          </a:xfrm>
          <a:prstGeom prst="rect">
            <a:avLst/>
          </a:prstGeom>
          <a:solidFill>
            <a:srgbClr val="FFFF66">
              <a:alpha val="50000"/>
            </a:srgbClr>
          </a:solidFill>
          <a:ln w="9525">
            <a:solidFill>
              <a:schemeClr val="tx1"/>
            </a:solidFill>
            <a:miter lim="800000"/>
            <a:headEnd/>
            <a:tailEnd/>
          </a:ln>
          <a:effectLst/>
        </p:spPr>
        <p:txBody>
          <a:bodyPr wrap="none" anchor="ctr"/>
          <a:lstStyle/>
          <a:p>
            <a:endParaRPr lang="en-IE"/>
          </a:p>
        </p:txBody>
      </p:sp>
      <p:sp>
        <p:nvSpPr>
          <p:cNvPr id="204817" name="Rectangle 17"/>
          <p:cNvSpPr>
            <a:spLocks noChangeArrowheads="1"/>
          </p:cNvSpPr>
          <p:nvPr/>
        </p:nvSpPr>
        <p:spPr bwMode="auto">
          <a:xfrm>
            <a:off x="7010400" y="2514600"/>
            <a:ext cx="381000" cy="533400"/>
          </a:xfrm>
          <a:prstGeom prst="rect">
            <a:avLst/>
          </a:prstGeom>
          <a:solidFill>
            <a:srgbClr val="FF6C49">
              <a:alpha val="50000"/>
            </a:srgbClr>
          </a:solidFill>
          <a:ln w="9525">
            <a:solidFill>
              <a:schemeClr val="tx1"/>
            </a:solidFill>
            <a:miter lim="800000"/>
            <a:headEnd/>
            <a:tailEnd/>
          </a:ln>
          <a:effectLst/>
        </p:spPr>
        <p:txBody>
          <a:bodyPr wrap="none" anchor="ctr"/>
          <a:lstStyle/>
          <a:p>
            <a:endParaRPr lang="en-IE"/>
          </a:p>
        </p:txBody>
      </p:sp>
      <p:sp>
        <p:nvSpPr>
          <p:cNvPr id="204818" name="Rectangle 18"/>
          <p:cNvSpPr>
            <a:spLocks noChangeArrowheads="1"/>
          </p:cNvSpPr>
          <p:nvPr/>
        </p:nvSpPr>
        <p:spPr bwMode="auto">
          <a:xfrm>
            <a:off x="7391400" y="2514600"/>
            <a:ext cx="381000" cy="533400"/>
          </a:xfrm>
          <a:prstGeom prst="rect">
            <a:avLst/>
          </a:prstGeom>
          <a:solidFill>
            <a:srgbClr val="DD99FF">
              <a:alpha val="50000"/>
            </a:srgbClr>
          </a:solidFill>
          <a:ln w="9525">
            <a:solidFill>
              <a:schemeClr val="tx1"/>
            </a:solidFill>
            <a:miter lim="800000"/>
            <a:headEnd/>
            <a:tailEnd/>
          </a:ln>
          <a:effectLst/>
        </p:spPr>
        <p:txBody>
          <a:bodyPr wrap="none" anchor="ctr"/>
          <a:lstStyle/>
          <a:p>
            <a:endParaRPr lang="en-IE"/>
          </a:p>
        </p:txBody>
      </p:sp>
      <p:sp>
        <p:nvSpPr>
          <p:cNvPr id="204819" name="Rectangle 19"/>
          <p:cNvSpPr>
            <a:spLocks noChangeArrowheads="1"/>
          </p:cNvSpPr>
          <p:nvPr/>
        </p:nvSpPr>
        <p:spPr bwMode="auto">
          <a:xfrm>
            <a:off x="7772400" y="2514600"/>
            <a:ext cx="381000" cy="533400"/>
          </a:xfrm>
          <a:prstGeom prst="rect">
            <a:avLst/>
          </a:prstGeom>
          <a:solidFill>
            <a:srgbClr val="F40000">
              <a:alpha val="50000"/>
            </a:srgbClr>
          </a:solidFill>
          <a:ln w="9525">
            <a:solidFill>
              <a:schemeClr val="tx1"/>
            </a:solidFill>
            <a:miter lim="800000"/>
            <a:headEnd/>
            <a:tailEnd/>
          </a:ln>
          <a:effectLst/>
        </p:spPr>
        <p:txBody>
          <a:bodyPr wrap="none" anchor="ctr"/>
          <a:lstStyle/>
          <a:p>
            <a:endParaRPr lang="en-IE"/>
          </a:p>
        </p:txBody>
      </p:sp>
      <p:sp>
        <p:nvSpPr>
          <p:cNvPr id="204820" name="Rectangle 20"/>
          <p:cNvSpPr>
            <a:spLocks noChangeArrowheads="1"/>
          </p:cNvSpPr>
          <p:nvPr/>
        </p:nvSpPr>
        <p:spPr bwMode="auto">
          <a:xfrm>
            <a:off x="1295400" y="3048000"/>
            <a:ext cx="381000" cy="533400"/>
          </a:xfrm>
          <a:prstGeom prst="rect">
            <a:avLst/>
          </a:prstGeom>
          <a:solidFill>
            <a:srgbClr val="FFFF95">
              <a:alpha val="50000"/>
            </a:srgbClr>
          </a:solidFill>
          <a:ln w="9525">
            <a:solidFill>
              <a:schemeClr val="tx1"/>
            </a:solidFill>
            <a:miter lim="800000"/>
            <a:headEnd/>
            <a:tailEnd/>
          </a:ln>
          <a:effectLst/>
        </p:spPr>
        <p:txBody>
          <a:bodyPr wrap="none" anchor="ctr"/>
          <a:lstStyle/>
          <a:p>
            <a:endParaRPr lang="en-IE"/>
          </a:p>
        </p:txBody>
      </p:sp>
      <p:sp>
        <p:nvSpPr>
          <p:cNvPr id="204821" name="Rectangle 21"/>
          <p:cNvSpPr>
            <a:spLocks noChangeArrowheads="1"/>
          </p:cNvSpPr>
          <p:nvPr/>
        </p:nvSpPr>
        <p:spPr bwMode="auto">
          <a:xfrm>
            <a:off x="1676400" y="3048000"/>
            <a:ext cx="381000" cy="533400"/>
          </a:xfrm>
          <a:prstGeom prst="rect">
            <a:avLst/>
          </a:prstGeom>
          <a:solidFill>
            <a:srgbClr val="CCFFFF">
              <a:alpha val="50000"/>
            </a:srgbClr>
          </a:solidFill>
          <a:ln w="9525">
            <a:solidFill>
              <a:schemeClr val="tx1"/>
            </a:solidFill>
            <a:miter lim="800000"/>
            <a:headEnd/>
            <a:tailEnd/>
          </a:ln>
          <a:effectLst/>
        </p:spPr>
        <p:txBody>
          <a:bodyPr wrap="none" anchor="ctr"/>
          <a:lstStyle/>
          <a:p>
            <a:endParaRPr lang="en-IE"/>
          </a:p>
        </p:txBody>
      </p:sp>
      <p:sp>
        <p:nvSpPr>
          <p:cNvPr id="204822" name="Rectangle 22"/>
          <p:cNvSpPr>
            <a:spLocks noChangeArrowheads="1"/>
          </p:cNvSpPr>
          <p:nvPr/>
        </p:nvSpPr>
        <p:spPr bwMode="auto">
          <a:xfrm>
            <a:off x="2057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23" name="Rectangle 23"/>
          <p:cNvSpPr>
            <a:spLocks noChangeArrowheads="1"/>
          </p:cNvSpPr>
          <p:nvPr/>
        </p:nvSpPr>
        <p:spPr bwMode="auto">
          <a:xfrm>
            <a:off x="2438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24" name="Rectangle 24"/>
          <p:cNvSpPr>
            <a:spLocks noChangeArrowheads="1"/>
          </p:cNvSpPr>
          <p:nvPr/>
        </p:nvSpPr>
        <p:spPr bwMode="auto">
          <a:xfrm>
            <a:off x="2819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25" name="Rectangle 25"/>
          <p:cNvSpPr>
            <a:spLocks noChangeArrowheads="1"/>
          </p:cNvSpPr>
          <p:nvPr/>
        </p:nvSpPr>
        <p:spPr bwMode="auto">
          <a:xfrm>
            <a:off x="3200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26" name="Rectangle 26"/>
          <p:cNvSpPr>
            <a:spLocks noChangeArrowheads="1"/>
          </p:cNvSpPr>
          <p:nvPr/>
        </p:nvSpPr>
        <p:spPr bwMode="auto">
          <a:xfrm>
            <a:off x="3581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27" name="Rectangle 27"/>
          <p:cNvSpPr>
            <a:spLocks noChangeArrowheads="1"/>
          </p:cNvSpPr>
          <p:nvPr/>
        </p:nvSpPr>
        <p:spPr bwMode="auto">
          <a:xfrm>
            <a:off x="3962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28" name="Rectangle 28"/>
          <p:cNvSpPr>
            <a:spLocks noChangeArrowheads="1"/>
          </p:cNvSpPr>
          <p:nvPr/>
        </p:nvSpPr>
        <p:spPr bwMode="auto">
          <a:xfrm>
            <a:off x="4343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29" name="Rectangle 29"/>
          <p:cNvSpPr>
            <a:spLocks noChangeArrowheads="1"/>
          </p:cNvSpPr>
          <p:nvPr/>
        </p:nvSpPr>
        <p:spPr bwMode="auto">
          <a:xfrm>
            <a:off x="4724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30" name="Rectangle 30"/>
          <p:cNvSpPr>
            <a:spLocks noChangeArrowheads="1"/>
          </p:cNvSpPr>
          <p:nvPr/>
        </p:nvSpPr>
        <p:spPr bwMode="auto">
          <a:xfrm>
            <a:off x="5105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31" name="Rectangle 31"/>
          <p:cNvSpPr>
            <a:spLocks noChangeArrowheads="1"/>
          </p:cNvSpPr>
          <p:nvPr/>
        </p:nvSpPr>
        <p:spPr bwMode="auto">
          <a:xfrm>
            <a:off x="54864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32" name="Rectangle 32"/>
          <p:cNvSpPr>
            <a:spLocks noChangeArrowheads="1"/>
          </p:cNvSpPr>
          <p:nvPr/>
        </p:nvSpPr>
        <p:spPr bwMode="auto">
          <a:xfrm>
            <a:off x="5867400" y="3048000"/>
            <a:ext cx="381000" cy="533400"/>
          </a:xfrm>
          <a:prstGeom prst="rect">
            <a:avLst/>
          </a:prstGeom>
          <a:solidFill>
            <a:srgbClr val="FFD9D9">
              <a:alpha val="50000"/>
            </a:srgbClr>
          </a:solidFill>
          <a:ln w="9525">
            <a:solidFill>
              <a:schemeClr val="tx1"/>
            </a:solidFill>
            <a:miter lim="800000"/>
            <a:headEnd/>
            <a:tailEnd/>
          </a:ln>
          <a:effectLst/>
        </p:spPr>
        <p:txBody>
          <a:bodyPr wrap="none" anchor="ctr"/>
          <a:lstStyle/>
          <a:p>
            <a:endParaRPr lang="en-IE"/>
          </a:p>
        </p:txBody>
      </p:sp>
      <p:sp>
        <p:nvSpPr>
          <p:cNvPr id="204833" name="Rectangle 33"/>
          <p:cNvSpPr>
            <a:spLocks noChangeArrowheads="1"/>
          </p:cNvSpPr>
          <p:nvPr/>
        </p:nvSpPr>
        <p:spPr bwMode="auto">
          <a:xfrm>
            <a:off x="6248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endParaRPr lang="en-IE"/>
          </a:p>
        </p:txBody>
      </p:sp>
      <p:sp>
        <p:nvSpPr>
          <p:cNvPr id="204834" name="Rectangle 34"/>
          <p:cNvSpPr>
            <a:spLocks noChangeArrowheads="1"/>
          </p:cNvSpPr>
          <p:nvPr/>
        </p:nvSpPr>
        <p:spPr bwMode="auto">
          <a:xfrm>
            <a:off x="6629400" y="3048000"/>
            <a:ext cx="381000" cy="533400"/>
          </a:xfrm>
          <a:prstGeom prst="rect">
            <a:avLst/>
          </a:prstGeom>
          <a:solidFill>
            <a:srgbClr val="FFFF66">
              <a:alpha val="50000"/>
            </a:srgbClr>
          </a:solidFill>
          <a:ln w="9525">
            <a:solidFill>
              <a:schemeClr val="tx1"/>
            </a:solidFill>
            <a:miter lim="800000"/>
            <a:headEnd/>
            <a:tailEnd/>
          </a:ln>
          <a:effectLst/>
        </p:spPr>
        <p:txBody>
          <a:bodyPr wrap="none" anchor="ctr"/>
          <a:lstStyle/>
          <a:p>
            <a:endParaRPr lang="en-IE"/>
          </a:p>
        </p:txBody>
      </p:sp>
      <p:sp>
        <p:nvSpPr>
          <p:cNvPr id="204835" name="Rectangle 35"/>
          <p:cNvSpPr>
            <a:spLocks noChangeArrowheads="1"/>
          </p:cNvSpPr>
          <p:nvPr/>
        </p:nvSpPr>
        <p:spPr bwMode="auto">
          <a:xfrm>
            <a:off x="7010400" y="3048000"/>
            <a:ext cx="381000" cy="533400"/>
          </a:xfrm>
          <a:prstGeom prst="rect">
            <a:avLst/>
          </a:prstGeom>
          <a:solidFill>
            <a:srgbClr val="FF6C49">
              <a:alpha val="50000"/>
            </a:srgbClr>
          </a:solidFill>
          <a:ln w="9525">
            <a:solidFill>
              <a:schemeClr val="tx1"/>
            </a:solidFill>
            <a:miter lim="800000"/>
            <a:headEnd/>
            <a:tailEnd/>
          </a:ln>
          <a:effectLst/>
        </p:spPr>
        <p:txBody>
          <a:bodyPr wrap="none" anchor="ctr"/>
          <a:lstStyle/>
          <a:p>
            <a:endParaRPr lang="en-IE"/>
          </a:p>
        </p:txBody>
      </p:sp>
      <p:sp>
        <p:nvSpPr>
          <p:cNvPr id="204836" name="Rectangle 36"/>
          <p:cNvSpPr>
            <a:spLocks noChangeArrowheads="1"/>
          </p:cNvSpPr>
          <p:nvPr/>
        </p:nvSpPr>
        <p:spPr bwMode="auto">
          <a:xfrm>
            <a:off x="7391400" y="3048000"/>
            <a:ext cx="381000" cy="533400"/>
          </a:xfrm>
          <a:prstGeom prst="rect">
            <a:avLst/>
          </a:prstGeom>
          <a:solidFill>
            <a:srgbClr val="DD99FF">
              <a:alpha val="50000"/>
            </a:srgbClr>
          </a:solidFill>
          <a:ln w="9525">
            <a:solidFill>
              <a:schemeClr val="tx1"/>
            </a:solidFill>
            <a:miter lim="800000"/>
            <a:headEnd/>
            <a:tailEnd/>
          </a:ln>
          <a:effectLst/>
        </p:spPr>
        <p:txBody>
          <a:bodyPr wrap="none" anchor="ctr"/>
          <a:lstStyle/>
          <a:p>
            <a:endParaRPr lang="en-IE"/>
          </a:p>
        </p:txBody>
      </p:sp>
      <p:sp>
        <p:nvSpPr>
          <p:cNvPr id="204837" name="Rectangle 37"/>
          <p:cNvSpPr>
            <a:spLocks noChangeArrowheads="1"/>
          </p:cNvSpPr>
          <p:nvPr/>
        </p:nvSpPr>
        <p:spPr bwMode="auto">
          <a:xfrm>
            <a:off x="7772400" y="3048000"/>
            <a:ext cx="381000" cy="533400"/>
          </a:xfrm>
          <a:prstGeom prst="rect">
            <a:avLst/>
          </a:prstGeom>
          <a:solidFill>
            <a:srgbClr val="F40000">
              <a:alpha val="50000"/>
            </a:srgbClr>
          </a:solidFill>
          <a:ln w="9525">
            <a:solidFill>
              <a:schemeClr val="tx1"/>
            </a:solidFill>
            <a:miter lim="800000"/>
            <a:headEnd/>
            <a:tailEnd/>
          </a:ln>
          <a:effectLst/>
        </p:spPr>
        <p:txBody>
          <a:bodyPr wrap="none" anchor="ctr"/>
          <a:lstStyle/>
          <a:p>
            <a:endParaRPr lang="en-IE"/>
          </a:p>
        </p:txBody>
      </p:sp>
      <p:sp>
        <p:nvSpPr>
          <p:cNvPr id="204838" name="Rectangle 38"/>
          <p:cNvSpPr>
            <a:spLocks noChangeArrowheads="1"/>
          </p:cNvSpPr>
          <p:nvPr/>
        </p:nvSpPr>
        <p:spPr bwMode="auto">
          <a:xfrm>
            <a:off x="1295400" y="3581400"/>
            <a:ext cx="381000" cy="533400"/>
          </a:xfrm>
          <a:prstGeom prst="rect">
            <a:avLst/>
          </a:prstGeom>
          <a:solidFill>
            <a:srgbClr val="FFFF95">
              <a:alpha val="50000"/>
            </a:srgbClr>
          </a:solidFill>
          <a:ln w="9525">
            <a:solidFill>
              <a:schemeClr val="tx1"/>
            </a:solidFill>
            <a:miter lim="800000"/>
            <a:headEnd/>
            <a:tailEnd/>
          </a:ln>
          <a:effectLst/>
        </p:spPr>
        <p:txBody>
          <a:bodyPr wrap="none" anchor="ctr"/>
          <a:lstStyle/>
          <a:p>
            <a:endParaRPr lang="en-IE"/>
          </a:p>
        </p:txBody>
      </p:sp>
      <p:sp>
        <p:nvSpPr>
          <p:cNvPr id="204839" name="Rectangle 39"/>
          <p:cNvSpPr>
            <a:spLocks noChangeArrowheads="1"/>
          </p:cNvSpPr>
          <p:nvPr/>
        </p:nvSpPr>
        <p:spPr bwMode="auto">
          <a:xfrm>
            <a:off x="1676400" y="3581400"/>
            <a:ext cx="381000" cy="533400"/>
          </a:xfrm>
          <a:prstGeom prst="rect">
            <a:avLst/>
          </a:prstGeom>
          <a:solidFill>
            <a:srgbClr val="CCFFFF">
              <a:alpha val="50000"/>
            </a:srgbClr>
          </a:solidFill>
          <a:ln w="9525">
            <a:solidFill>
              <a:schemeClr val="tx1"/>
            </a:solidFill>
            <a:miter lim="800000"/>
            <a:headEnd/>
            <a:tailEnd/>
          </a:ln>
          <a:effectLst/>
        </p:spPr>
        <p:txBody>
          <a:bodyPr wrap="none" anchor="ctr"/>
          <a:lstStyle/>
          <a:p>
            <a:endParaRPr lang="en-IE"/>
          </a:p>
        </p:txBody>
      </p:sp>
      <p:sp>
        <p:nvSpPr>
          <p:cNvPr id="204840" name="Rectangle 40"/>
          <p:cNvSpPr>
            <a:spLocks noChangeArrowheads="1"/>
          </p:cNvSpPr>
          <p:nvPr/>
        </p:nvSpPr>
        <p:spPr bwMode="auto">
          <a:xfrm>
            <a:off x="2057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41" name="Rectangle 41"/>
          <p:cNvSpPr>
            <a:spLocks noChangeArrowheads="1"/>
          </p:cNvSpPr>
          <p:nvPr/>
        </p:nvSpPr>
        <p:spPr bwMode="auto">
          <a:xfrm>
            <a:off x="2438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42" name="Rectangle 42"/>
          <p:cNvSpPr>
            <a:spLocks noChangeArrowheads="1"/>
          </p:cNvSpPr>
          <p:nvPr/>
        </p:nvSpPr>
        <p:spPr bwMode="auto">
          <a:xfrm>
            <a:off x="2819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43" name="Rectangle 43"/>
          <p:cNvSpPr>
            <a:spLocks noChangeArrowheads="1"/>
          </p:cNvSpPr>
          <p:nvPr/>
        </p:nvSpPr>
        <p:spPr bwMode="auto">
          <a:xfrm>
            <a:off x="3200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44" name="Rectangle 44"/>
          <p:cNvSpPr>
            <a:spLocks noChangeArrowheads="1"/>
          </p:cNvSpPr>
          <p:nvPr/>
        </p:nvSpPr>
        <p:spPr bwMode="auto">
          <a:xfrm>
            <a:off x="3581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45" name="Rectangle 45"/>
          <p:cNvSpPr>
            <a:spLocks noChangeArrowheads="1"/>
          </p:cNvSpPr>
          <p:nvPr/>
        </p:nvSpPr>
        <p:spPr bwMode="auto">
          <a:xfrm>
            <a:off x="3962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46" name="Rectangle 46"/>
          <p:cNvSpPr>
            <a:spLocks noChangeArrowheads="1"/>
          </p:cNvSpPr>
          <p:nvPr/>
        </p:nvSpPr>
        <p:spPr bwMode="auto">
          <a:xfrm>
            <a:off x="4343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47" name="Rectangle 47"/>
          <p:cNvSpPr>
            <a:spLocks noChangeArrowheads="1"/>
          </p:cNvSpPr>
          <p:nvPr/>
        </p:nvSpPr>
        <p:spPr bwMode="auto">
          <a:xfrm>
            <a:off x="4724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48" name="Rectangle 48"/>
          <p:cNvSpPr>
            <a:spLocks noChangeArrowheads="1"/>
          </p:cNvSpPr>
          <p:nvPr/>
        </p:nvSpPr>
        <p:spPr bwMode="auto">
          <a:xfrm>
            <a:off x="5105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49" name="Rectangle 49"/>
          <p:cNvSpPr>
            <a:spLocks noChangeArrowheads="1"/>
          </p:cNvSpPr>
          <p:nvPr/>
        </p:nvSpPr>
        <p:spPr bwMode="auto">
          <a:xfrm>
            <a:off x="54864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50" name="Rectangle 50"/>
          <p:cNvSpPr>
            <a:spLocks noChangeArrowheads="1"/>
          </p:cNvSpPr>
          <p:nvPr/>
        </p:nvSpPr>
        <p:spPr bwMode="auto">
          <a:xfrm>
            <a:off x="5867400" y="3581400"/>
            <a:ext cx="381000" cy="533400"/>
          </a:xfrm>
          <a:prstGeom prst="rect">
            <a:avLst/>
          </a:prstGeom>
          <a:solidFill>
            <a:srgbClr val="FFD9D9">
              <a:alpha val="50000"/>
            </a:srgbClr>
          </a:solidFill>
          <a:ln w="9525">
            <a:solidFill>
              <a:schemeClr val="tx1"/>
            </a:solidFill>
            <a:miter lim="800000"/>
            <a:headEnd/>
            <a:tailEnd/>
          </a:ln>
          <a:effectLst/>
        </p:spPr>
        <p:txBody>
          <a:bodyPr wrap="none" anchor="ctr"/>
          <a:lstStyle/>
          <a:p>
            <a:endParaRPr lang="en-IE"/>
          </a:p>
        </p:txBody>
      </p:sp>
      <p:sp>
        <p:nvSpPr>
          <p:cNvPr id="204851" name="Rectangle 51"/>
          <p:cNvSpPr>
            <a:spLocks noChangeArrowheads="1"/>
          </p:cNvSpPr>
          <p:nvPr/>
        </p:nvSpPr>
        <p:spPr bwMode="auto">
          <a:xfrm>
            <a:off x="6248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endParaRPr lang="en-IE"/>
          </a:p>
        </p:txBody>
      </p:sp>
      <p:sp>
        <p:nvSpPr>
          <p:cNvPr id="204852" name="Rectangle 52"/>
          <p:cNvSpPr>
            <a:spLocks noChangeArrowheads="1"/>
          </p:cNvSpPr>
          <p:nvPr/>
        </p:nvSpPr>
        <p:spPr bwMode="auto">
          <a:xfrm>
            <a:off x="6629400" y="3581400"/>
            <a:ext cx="381000" cy="533400"/>
          </a:xfrm>
          <a:prstGeom prst="rect">
            <a:avLst/>
          </a:prstGeom>
          <a:solidFill>
            <a:srgbClr val="FFFF66">
              <a:alpha val="50000"/>
            </a:srgbClr>
          </a:solidFill>
          <a:ln w="9525">
            <a:solidFill>
              <a:schemeClr val="tx1"/>
            </a:solidFill>
            <a:miter lim="800000"/>
            <a:headEnd/>
            <a:tailEnd/>
          </a:ln>
          <a:effectLst/>
        </p:spPr>
        <p:txBody>
          <a:bodyPr wrap="none" anchor="ctr"/>
          <a:lstStyle/>
          <a:p>
            <a:endParaRPr lang="en-IE"/>
          </a:p>
        </p:txBody>
      </p:sp>
      <p:sp>
        <p:nvSpPr>
          <p:cNvPr id="204853" name="Rectangle 53"/>
          <p:cNvSpPr>
            <a:spLocks noChangeArrowheads="1"/>
          </p:cNvSpPr>
          <p:nvPr/>
        </p:nvSpPr>
        <p:spPr bwMode="auto">
          <a:xfrm>
            <a:off x="7010400" y="3581400"/>
            <a:ext cx="381000" cy="533400"/>
          </a:xfrm>
          <a:prstGeom prst="rect">
            <a:avLst/>
          </a:prstGeom>
          <a:solidFill>
            <a:srgbClr val="FF6C49">
              <a:alpha val="50000"/>
            </a:srgbClr>
          </a:solidFill>
          <a:ln w="9525">
            <a:solidFill>
              <a:schemeClr val="tx1"/>
            </a:solidFill>
            <a:miter lim="800000"/>
            <a:headEnd/>
            <a:tailEnd/>
          </a:ln>
          <a:effectLst/>
        </p:spPr>
        <p:txBody>
          <a:bodyPr wrap="none" anchor="ctr"/>
          <a:lstStyle/>
          <a:p>
            <a:endParaRPr lang="en-IE"/>
          </a:p>
        </p:txBody>
      </p:sp>
      <p:sp>
        <p:nvSpPr>
          <p:cNvPr id="204854" name="Rectangle 54"/>
          <p:cNvSpPr>
            <a:spLocks noChangeArrowheads="1"/>
          </p:cNvSpPr>
          <p:nvPr/>
        </p:nvSpPr>
        <p:spPr bwMode="auto">
          <a:xfrm>
            <a:off x="7391400" y="3581400"/>
            <a:ext cx="381000" cy="533400"/>
          </a:xfrm>
          <a:prstGeom prst="rect">
            <a:avLst/>
          </a:prstGeom>
          <a:solidFill>
            <a:srgbClr val="DD99FF">
              <a:alpha val="50000"/>
            </a:srgbClr>
          </a:solidFill>
          <a:ln w="9525">
            <a:solidFill>
              <a:schemeClr val="tx1"/>
            </a:solidFill>
            <a:miter lim="800000"/>
            <a:headEnd/>
            <a:tailEnd/>
          </a:ln>
          <a:effectLst/>
        </p:spPr>
        <p:txBody>
          <a:bodyPr wrap="none" anchor="ctr"/>
          <a:lstStyle/>
          <a:p>
            <a:endParaRPr lang="en-IE"/>
          </a:p>
        </p:txBody>
      </p:sp>
      <p:sp>
        <p:nvSpPr>
          <p:cNvPr id="204855" name="Rectangle 55"/>
          <p:cNvSpPr>
            <a:spLocks noChangeArrowheads="1"/>
          </p:cNvSpPr>
          <p:nvPr/>
        </p:nvSpPr>
        <p:spPr bwMode="auto">
          <a:xfrm>
            <a:off x="7772400" y="35814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endParaRPr lang="en-IE"/>
          </a:p>
        </p:txBody>
      </p:sp>
      <p:sp>
        <p:nvSpPr>
          <p:cNvPr id="204856" name="Rectangle 56"/>
          <p:cNvSpPr>
            <a:spLocks noChangeArrowheads="1"/>
          </p:cNvSpPr>
          <p:nvPr/>
        </p:nvSpPr>
        <p:spPr bwMode="auto">
          <a:xfrm>
            <a:off x="1295400" y="4114800"/>
            <a:ext cx="381000" cy="533400"/>
          </a:xfrm>
          <a:prstGeom prst="rect">
            <a:avLst/>
          </a:prstGeom>
          <a:solidFill>
            <a:srgbClr val="FFFF95">
              <a:alpha val="50000"/>
            </a:srgbClr>
          </a:solidFill>
          <a:ln w="9525">
            <a:solidFill>
              <a:schemeClr val="tx1"/>
            </a:solidFill>
            <a:miter lim="800000"/>
            <a:headEnd/>
            <a:tailEnd/>
          </a:ln>
          <a:effectLst/>
        </p:spPr>
        <p:txBody>
          <a:bodyPr wrap="none" anchor="ctr"/>
          <a:lstStyle/>
          <a:p>
            <a:endParaRPr lang="en-IE"/>
          </a:p>
        </p:txBody>
      </p:sp>
      <p:sp>
        <p:nvSpPr>
          <p:cNvPr id="204857" name="Rectangle 57"/>
          <p:cNvSpPr>
            <a:spLocks noChangeArrowheads="1"/>
          </p:cNvSpPr>
          <p:nvPr/>
        </p:nvSpPr>
        <p:spPr bwMode="auto">
          <a:xfrm>
            <a:off x="1676400" y="4114800"/>
            <a:ext cx="381000" cy="533400"/>
          </a:xfrm>
          <a:prstGeom prst="rect">
            <a:avLst/>
          </a:prstGeom>
          <a:solidFill>
            <a:srgbClr val="CCFFFF">
              <a:alpha val="50000"/>
            </a:srgbClr>
          </a:solidFill>
          <a:ln w="9525">
            <a:solidFill>
              <a:schemeClr val="tx1"/>
            </a:solidFill>
            <a:miter lim="800000"/>
            <a:headEnd/>
            <a:tailEnd/>
          </a:ln>
          <a:effectLst/>
        </p:spPr>
        <p:txBody>
          <a:bodyPr wrap="none" anchor="ctr"/>
          <a:lstStyle/>
          <a:p>
            <a:endParaRPr lang="en-IE"/>
          </a:p>
        </p:txBody>
      </p:sp>
      <p:sp>
        <p:nvSpPr>
          <p:cNvPr id="204858" name="Rectangle 58"/>
          <p:cNvSpPr>
            <a:spLocks noChangeArrowheads="1"/>
          </p:cNvSpPr>
          <p:nvPr/>
        </p:nvSpPr>
        <p:spPr bwMode="auto">
          <a:xfrm>
            <a:off x="2057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04859" name="Rectangle 59"/>
          <p:cNvSpPr>
            <a:spLocks noChangeArrowheads="1"/>
          </p:cNvSpPr>
          <p:nvPr/>
        </p:nvSpPr>
        <p:spPr bwMode="auto">
          <a:xfrm>
            <a:off x="2438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60" name="Rectangle 60"/>
          <p:cNvSpPr>
            <a:spLocks noChangeArrowheads="1"/>
          </p:cNvSpPr>
          <p:nvPr/>
        </p:nvSpPr>
        <p:spPr bwMode="auto">
          <a:xfrm>
            <a:off x="2819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61" name="Rectangle 61"/>
          <p:cNvSpPr>
            <a:spLocks noChangeArrowheads="1"/>
          </p:cNvSpPr>
          <p:nvPr/>
        </p:nvSpPr>
        <p:spPr bwMode="auto">
          <a:xfrm>
            <a:off x="3200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62" name="Rectangle 62"/>
          <p:cNvSpPr>
            <a:spLocks noChangeArrowheads="1"/>
          </p:cNvSpPr>
          <p:nvPr/>
        </p:nvSpPr>
        <p:spPr bwMode="auto">
          <a:xfrm>
            <a:off x="3581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63" name="Rectangle 63"/>
          <p:cNvSpPr>
            <a:spLocks noChangeArrowheads="1"/>
          </p:cNvSpPr>
          <p:nvPr/>
        </p:nvSpPr>
        <p:spPr bwMode="auto">
          <a:xfrm>
            <a:off x="3962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64" name="Rectangle 64"/>
          <p:cNvSpPr>
            <a:spLocks noChangeArrowheads="1"/>
          </p:cNvSpPr>
          <p:nvPr/>
        </p:nvSpPr>
        <p:spPr bwMode="auto">
          <a:xfrm>
            <a:off x="4343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65" name="Rectangle 65"/>
          <p:cNvSpPr>
            <a:spLocks noChangeArrowheads="1"/>
          </p:cNvSpPr>
          <p:nvPr/>
        </p:nvSpPr>
        <p:spPr bwMode="auto">
          <a:xfrm>
            <a:off x="4724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66" name="Rectangle 66"/>
          <p:cNvSpPr>
            <a:spLocks noChangeArrowheads="1"/>
          </p:cNvSpPr>
          <p:nvPr/>
        </p:nvSpPr>
        <p:spPr bwMode="auto">
          <a:xfrm>
            <a:off x="5105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67" name="Rectangle 67"/>
          <p:cNvSpPr>
            <a:spLocks noChangeArrowheads="1"/>
          </p:cNvSpPr>
          <p:nvPr/>
        </p:nvSpPr>
        <p:spPr bwMode="auto">
          <a:xfrm>
            <a:off x="5486400" y="4114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68" name="Rectangle 68"/>
          <p:cNvSpPr>
            <a:spLocks noChangeArrowheads="1"/>
          </p:cNvSpPr>
          <p:nvPr/>
        </p:nvSpPr>
        <p:spPr bwMode="auto">
          <a:xfrm>
            <a:off x="5867400" y="4114800"/>
            <a:ext cx="381000" cy="533400"/>
          </a:xfrm>
          <a:prstGeom prst="rect">
            <a:avLst/>
          </a:prstGeom>
          <a:solidFill>
            <a:srgbClr val="FFD9D9">
              <a:alpha val="50000"/>
            </a:srgbClr>
          </a:solidFill>
          <a:ln w="9525">
            <a:solidFill>
              <a:schemeClr val="tx1"/>
            </a:solidFill>
            <a:miter lim="800000"/>
            <a:headEnd/>
            <a:tailEnd/>
          </a:ln>
          <a:effectLst/>
        </p:spPr>
        <p:txBody>
          <a:bodyPr wrap="none" anchor="ctr"/>
          <a:lstStyle/>
          <a:p>
            <a:endParaRPr lang="en-IE"/>
          </a:p>
        </p:txBody>
      </p:sp>
      <p:sp>
        <p:nvSpPr>
          <p:cNvPr id="204869" name="Rectangle 69"/>
          <p:cNvSpPr>
            <a:spLocks noChangeArrowheads="1"/>
          </p:cNvSpPr>
          <p:nvPr/>
        </p:nvSpPr>
        <p:spPr bwMode="auto">
          <a:xfrm>
            <a:off x="6248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endParaRPr lang="en-IE"/>
          </a:p>
        </p:txBody>
      </p:sp>
      <p:sp>
        <p:nvSpPr>
          <p:cNvPr id="204870" name="Rectangle 70"/>
          <p:cNvSpPr>
            <a:spLocks noChangeArrowheads="1"/>
          </p:cNvSpPr>
          <p:nvPr/>
        </p:nvSpPr>
        <p:spPr bwMode="auto">
          <a:xfrm>
            <a:off x="6629400" y="4114800"/>
            <a:ext cx="381000" cy="533400"/>
          </a:xfrm>
          <a:prstGeom prst="rect">
            <a:avLst/>
          </a:prstGeom>
          <a:solidFill>
            <a:srgbClr val="FFFF66">
              <a:alpha val="50000"/>
            </a:srgbClr>
          </a:solidFill>
          <a:ln w="9525">
            <a:solidFill>
              <a:schemeClr val="tx1"/>
            </a:solidFill>
            <a:miter lim="800000"/>
            <a:headEnd/>
            <a:tailEnd/>
          </a:ln>
          <a:effectLst/>
        </p:spPr>
        <p:txBody>
          <a:bodyPr wrap="none" anchor="ctr"/>
          <a:lstStyle/>
          <a:p>
            <a:endParaRPr lang="en-IE"/>
          </a:p>
        </p:txBody>
      </p:sp>
      <p:sp>
        <p:nvSpPr>
          <p:cNvPr id="204871" name="Rectangle 71"/>
          <p:cNvSpPr>
            <a:spLocks noChangeArrowheads="1"/>
          </p:cNvSpPr>
          <p:nvPr/>
        </p:nvSpPr>
        <p:spPr bwMode="auto">
          <a:xfrm>
            <a:off x="7010400" y="4114800"/>
            <a:ext cx="381000" cy="533400"/>
          </a:xfrm>
          <a:prstGeom prst="rect">
            <a:avLst/>
          </a:prstGeom>
          <a:solidFill>
            <a:srgbClr val="FF6C49">
              <a:alpha val="50000"/>
            </a:srgbClr>
          </a:solidFill>
          <a:ln w="9525">
            <a:solidFill>
              <a:schemeClr val="tx1"/>
            </a:solidFill>
            <a:miter lim="800000"/>
            <a:headEnd/>
            <a:tailEnd/>
          </a:ln>
          <a:effectLst/>
        </p:spPr>
        <p:txBody>
          <a:bodyPr wrap="none" anchor="ctr"/>
          <a:lstStyle/>
          <a:p>
            <a:endParaRPr lang="en-IE"/>
          </a:p>
        </p:txBody>
      </p:sp>
      <p:sp>
        <p:nvSpPr>
          <p:cNvPr id="204872" name="Rectangle 72"/>
          <p:cNvSpPr>
            <a:spLocks noChangeArrowheads="1"/>
          </p:cNvSpPr>
          <p:nvPr/>
        </p:nvSpPr>
        <p:spPr bwMode="auto">
          <a:xfrm>
            <a:off x="7391400" y="4114800"/>
            <a:ext cx="381000" cy="533400"/>
          </a:xfrm>
          <a:prstGeom prst="rect">
            <a:avLst/>
          </a:prstGeom>
          <a:solidFill>
            <a:srgbClr val="DD99FF">
              <a:alpha val="50000"/>
            </a:srgbClr>
          </a:solidFill>
          <a:ln w="9525">
            <a:solidFill>
              <a:schemeClr val="tx1"/>
            </a:solidFill>
            <a:miter lim="800000"/>
            <a:headEnd/>
            <a:tailEnd/>
          </a:ln>
          <a:effectLst/>
        </p:spPr>
        <p:txBody>
          <a:bodyPr wrap="none" anchor="ctr"/>
          <a:lstStyle/>
          <a:p>
            <a:endParaRPr lang="en-IE"/>
          </a:p>
        </p:txBody>
      </p:sp>
      <p:sp>
        <p:nvSpPr>
          <p:cNvPr id="204873" name="Rectangle 73"/>
          <p:cNvSpPr>
            <a:spLocks noChangeArrowheads="1"/>
          </p:cNvSpPr>
          <p:nvPr/>
        </p:nvSpPr>
        <p:spPr bwMode="auto">
          <a:xfrm>
            <a:off x="7772400" y="4114800"/>
            <a:ext cx="381000" cy="533400"/>
          </a:xfrm>
          <a:prstGeom prst="rect">
            <a:avLst/>
          </a:prstGeom>
          <a:solidFill>
            <a:srgbClr val="F40000">
              <a:alpha val="50000"/>
            </a:srgbClr>
          </a:solidFill>
          <a:ln w="9525">
            <a:solidFill>
              <a:schemeClr val="tx1"/>
            </a:solidFill>
            <a:miter lim="800000"/>
            <a:headEnd/>
            <a:tailEnd/>
          </a:ln>
          <a:effectLst/>
        </p:spPr>
        <p:txBody>
          <a:bodyPr wrap="none" anchor="ctr"/>
          <a:lstStyle/>
          <a:p>
            <a:endParaRPr lang="en-IE"/>
          </a:p>
        </p:txBody>
      </p:sp>
      <p:sp>
        <p:nvSpPr>
          <p:cNvPr id="204874" name="Rectangle 74"/>
          <p:cNvSpPr>
            <a:spLocks noChangeArrowheads="1"/>
          </p:cNvSpPr>
          <p:nvPr/>
        </p:nvSpPr>
        <p:spPr bwMode="auto">
          <a:xfrm>
            <a:off x="1295400" y="4648200"/>
            <a:ext cx="381000" cy="533400"/>
          </a:xfrm>
          <a:prstGeom prst="rect">
            <a:avLst/>
          </a:prstGeom>
          <a:solidFill>
            <a:srgbClr val="FFFF95">
              <a:alpha val="50000"/>
            </a:srgbClr>
          </a:solidFill>
          <a:ln w="9525">
            <a:solidFill>
              <a:schemeClr val="tx1"/>
            </a:solidFill>
            <a:miter lim="800000"/>
            <a:headEnd/>
            <a:tailEnd/>
          </a:ln>
          <a:effectLst/>
        </p:spPr>
        <p:txBody>
          <a:bodyPr wrap="none" anchor="ctr"/>
          <a:lstStyle/>
          <a:p>
            <a:endParaRPr lang="en-IE"/>
          </a:p>
        </p:txBody>
      </p:sp>
      <p:sp>
        <p:nvSpPr>
          <p:cNvPr id="204875" name="Rectangle 75"/>
          <p:cNvSpPr>
            <a:spLocks noChangeArrowheads="1"/>
          </p:cNvSpPr>
          <p:nvPr/>
        </p:nvSpPr>
        <p:spPr bwMode="auto">
          <a:xfrm>
            <a:off x="1676400" y="4648200"/>
            <a:ext cx="381000" cy="533400"/>
          </a:xfrm>
          <a:prstGeom prst="rect">
            <a:avLst/>
          </a:prstGeom>
          <a:solidFill>
            <a:srgbClr val="CCFFFF">
              <a:alpha val="50000"/>
            </a:srgbClr>
          </a:solidFill>
          <a:ln w="9525">
            <a:solidFill>
              <a:schemeClr val="tx1"/>
            </a:solidFill>
            <a:miter lim="800000"/>
            <a:headEnd/>
            <a:tailEnd/>
          </a:ln>
          <a:effectLst/>
        </p:spPr>
        <p:txBody>
          <a:bodyPr wrap="none" anchor="ctr"/>
          <a:lstStyle/>
          <a:p>
            <a:endParaRPr lang="en-IE"/>
          </a:p>
        </p:txBody>
      </p:sp>
      <p:sp>
        <p:nvSpPr>
          <p:cNvPr id="204876" name="Rectangle 76"/>
          <p:cNvSpPr>
            <a:spLocks noChangeArrowheads="1"/>
          </p:cNvSpPr>
          <p:nvPr/>
        </p:nvSpPr>
        <p:spPr bwMode="auto">
          <a:xfrm>
            <a:off x="2057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04877" name="Rectangle 77"/>
          <p:cNvSpPr>
            <a:spLocks noChangeArrowheads="1"/>
          </p:cNvSpPr>
          <p:nvPr/>
        </p:nvSpPr>
        <p:spPr bwMode="auto">
          <a:xfrm>
            <a:off x="2438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78" name="Rectangle 78"/>
          <p:cNvSpPr>
            <a:spLocks noChangeArrowheads="1"/>
          </p:cNvSpPr>
          <p:nvPr/>
        </p:nvSpPr>
        <p:spPr bwMode="auto">
          <a:xfrm>
            <a:off x="2819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79" name="Rectangle 79"/>
          <p:cNvSpPr>
            <a:spLocks noChangeArrowheads="1"/>
          </p:cNvSpPr>
          <p:nvPr/>
        </p:nvSpPr>
        <p:spPr bwMode="auto">
          <a:xfrm>
            <a:off x="3200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80" name="Rectangle 80"/>
          <p:cNvSpPr>
            <a:spLocks noChangeArrowheads="1"/>
          </p:cNvSpPr>
          <p:nvPr/>
        </p:nvSpPr>
        <p:spPr bwMode="auto">
          <a:xfrm>
            <a:off x="3581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81" name="Rectangle 81"/>
          <p:cNvSpPr>
            <a:spLocks noChangeArrowheads="1"/>
          </p:cNvSpPr>
          <p:nvPr/>
        </p:nvSpPr>
        <p:spPr bwMode="auto">
          <a:xfrm>
            <a:off x="3962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82" name="Rectangle 82"/>
          <p:cNvSpPr>
            <a:spLocks noChangeArrowheads="1"/>
          </p:cNvSpPr>
          <p:nvPr/>
        </p:nvSpPr>
        <p:spPr bwMode="auto">
          <a:xfrm>
            <a:off x="4343400" y="4648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883" name="Rectangle 83"/>
          <p:cNvSpPr>
            <a:spLocks noChangeArrowheads="1"/>
          </p:cNvSpPr>
          <p:nvPr/>
        </p:nvSpPr>
        <p:spPr bwMode="auto">
          <a:xfrm>
            <a:off x="1676400" y="2514600"/>
            <a:ext cx="381000" cy="533400"/>
          </a:xfrm>
          <a:prstGeom prst="rect">
            <a:avLst/>
          </a:prstGeom>
          <a:solidFill>
            <a:srgbClr val="CCFFFF">
              <a:alpha val="50000"/>
            </a:srgbClr>
          </a:solidFill>
          <a:ln w="9525">
            <a:solidFill>
              <a:schemeClr val="tx1"/>
            </a:solidFill>
            <a:miter lim="800000"/>
            <a:headEnd/>
            <a:tailEnd/>
          </a:ln>
          <a:effectLst/>
        </p:spPr>
        <p:txBody>
          <a:bodyPr wrap="none" anchor="ctr"/>
          <a:lstStyle/>
          <a:p>
            <a:endParaRPr lang="en-IE"/>
          </a:p>
        </p:txBody>
      </p:sp>
      <p:sp>
        <p:nvSpPr>
          <p:cNvPr id="204884" name="Rectangle 84"/>
          <p:cNvSpPr>
            <a:spLocks noChangeArrowheads="1"/>
          </p:cNvSpPr>
          <p:nvPr/>
        </p:nvSpPr>
        <p:spPr bwMode="auto">
          <a:xfrm>
            <a:off x="2819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85" name="Rectangle 85"/>
          <p:cNvSpPr>
            <a:spLocks noChangeArrowheads="1"/>
          </p:cNvSpPr>
          <p:nvPr/>
        </p:nvSpPr>
        <p:spPr bwMode="auto">
          <a:xfrm>
            <a:off x="3200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86" name="Rectangle 86"/>
          <p:cNvSpPr>
            <a:spLocks noChangeArrowheads="1"/>
          </p:cNvSpPr>
          <p:nvPr/>
        </p:nvSpPr>
        <p:spPr bwMode="auto">
          <a:xfrm>
            <a:off x="3581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87" name="Rectangle 87"/>
          <p:cNvSpPr>
            <a:spLocks noChangeArrowheads="1"/>
          </p:cNvSpPr>
          <p:nvPr/>
        </p:nvSpPr>
        <p:spPr bwMode="auto">
          <a:xfrm>
            <a:off x="3962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88" name="Rectangle 88"/>
          <p:cNvSpPr>
            <a:spLocks noChangeArrowheads="1"/>
          </p:cNvSpPr>
          <p:nvPr/>
        </p:nvSpPr>
        <p:spPr bwMode="auto">
          <a:xfrm>
            <a:off x="4343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89" name="Rectangle 89"/>
          <p:cNvSpPr>
            <a:spLocks noChangeArrowheads="1"/>
          </p:cNvSpPr>
          <p:nvPr/>
        </p:nvSpPr>
        <p:spPr bwMode="auto">
          <a:xfrm>
            <a:off x="4724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90" name="Rectangle 90"/>
          <p:cNvSpPr>
            <a:spLocks noChangeArrowheads="1"/>
          </p:cNvSpPr>
          <p:nvPr/>
        </p:nvSpPr>
        <p:spPr bwMode="auto">
          <a:xfrm>
            <a:off x="5105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91" name="Rectangle 91"/>
          <p:cNvSpPr>
            <a:spLocks noChangeArrowheads="1"/>
          </p:cNvSpPr>
          <p:nvPr/>
        </p:nvSpPr>
        <p:spPr bwMode="auto">
          <a:xfrm>
            <a:off x="5486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92" name="Rectangle 92"/>
          <p:cNvSpPr>
            <a:spLocks noChangeArrowheads="1"/>
          </p:cNvSpPr>
          <p:nvPr/>
        </p:nvSpPr>
        <p:spPr bwMode="auto">
          <a:xfrm>
            <a:off x="5867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93" name="Rectangle 93"/>
          <p:cNvSpPr>
            <a:spLocks noChangeArrowheads="1"/>
          </p:cNvSpPr>
          <p:nvPr/>
        </p:nvSpPr>
        <p:spPr bwMode="auto">
          <a:xfrm>
            <a:off x="6248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94" name="Rectangle 94"/>
          <p:cNvSpPr>
            <a:spLocks noChangeArrowheads="1"/>
          </p:cNvSpPr>
          <p:nvPr/>
        </p:nvSpPr>
        <p:spPr bwMode="auto">
          <a:xfrm>
            <a:off x="6629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95" name="Rectangle 95"/>
          <p:cNvSpPr>
            <a:spLocks noChangeArrowheads="1"/>
          </p:cNvSpPr>
          <p:nvPr/>
        </p:nvSpPr>
        <p:spPr bwMode="auto">
          <a:xfrm>
            <a:off x="7010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96" name="Rectangle 96"/>
          <p:cNvSpPr>
            <a:spLocks noChangeArrowheads="1"/>
          </p:cNvSpPr>
          <p:nvPr/>
        </p:nvSpPr>
        <p:spPr bwMode="auto">
          <a:xfrm>
            <a:off x="7391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97" name="Rectangle 97"/>
          <p:cNvSpPr>
            <a:spLocks noChangeArrowheads="1"/>
          </p:cNvSpPr>
          <p:nvPr/>
        </p:nvSpPr>
        <p:spPr bwMode="auto">
          <a:xfrm>
            <a:off x="7772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98" name="Rectangle 98"/>
          <p:cNvSpPr>
            <a:spLocks noChangeArrowheads="1"/>
          </p:cNvSpPr>
          <p:nvPr/>
        </p:nvSpPr>
        <p:spPr bwMode="auto">
          <a:xfrm>
            <a:off x="2819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899" name="Rectangle 99"/>
          <p:cNvSpPr>
            <a:spLocks noChangeArrowheads="1"/>
          </p:cNvSpPr>
          <p:nvPr/>
        </p:nvSpPr>
        <p:spPr bwMode="auto">
          <a:xfrm>
            <a:off x="3200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00" name="Rectangle 100"/>
          <p:cNvSpPr>
            <a:spLocks noChangeArrowheads="1"/>
          </p:cNvSpPr>
          <p:nvPr/>
        </p:nvSpPr>
        <p:spPr bwMode="auto">
          <a:xfrm>
            <a:off x="3581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01" name="Rectangle 101"/>
          <p:cNvSpPr>
            <a:spLocks noChangeArrowheads="1"/>
          </p:cNvSpPr>
          <p:nvPr/>
        </p:nvSpPr>
        <p:spPr bwMode="auto">
          <a:xfrm>
            <a:off x="3962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02" name="Rectangle 102"/>
          <p:cNvSpPr>
            <a:spLocks noChangeArrowheads="1"/>
          </p:cNvSpPr>
          <p:nvPr/>
        </p:nvSpPr>
        <p:spPr bwMode="auto">
          <a:xfrm>
            <a:off x="4343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03" name="Rectangle 103"/>
          <p:cNvSpPr>
            <a:spLocks noChangeArrowheads="1"/>
          </p:cNvSpPr>
          <p:nvPr/>
        </p:nvSpPr>
        <p:spPr bwMode="auto">
          <a:xfrm>
            <a:off x="4724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04" name="Rectangle 104"/>
          <p:cNvSpPr>
            <a:spLocks noChangeArrowheads="1"/>
          </p:cNvSpPr>
          <p:nvPr/>
        </p:nvSpPr>
        <p:spPr bwMode="auto">
          <a:xfrm>
            <a:off x="5105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05" name="Rectangle 105"/>
          <p:cNvSpPr>
            <a:spLocks noChangeArrowheads="1"/>
          </p:cNvSpPr>
          <p:nvPr/>
        </p:nvSpPr>
        <p:spPr bwMode="auto">
          <a:xfrm>
            <a:off x="5486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06" name="Rectangle 106"/>
          <p:cNvSpPr>
            <a:spLocks noChangeArrowheads="1"/>
          </p:cNvSpPr>
          <p:nvPr/>
        </p:nvSpPr>
        <p:spPr bwMode="auto">
          <a:xfrm>
            <a:off x="5867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07" name="Rectangle 107"/>
          <p:cNvSpPr>
            <a:spLocks noChangeArrowheads="1"/>
          </p:cNvSpPr>
          <p:nvPr/>
        </p:nvSpPr>
        <p:spPr bwMode="auto">
          <a:xfrm>
            <a:off x="6248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08" name="Rectangle 108"/>
          <p:cNvSpPr>
            <a:spLocks noChangeArrowheads="1"/>
          </p:cNvSpPr>
          <p:nvPr/>
        </p:nvSpPr>
        <p:spPr bwMode="auto">
          <a:xfrm>
            <a:off x="6629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09" name="Rectangle 109"/>
          <p:cNvSpPr>
            <a:spLocks noChangeArrowheads="1"/>
          </p:cNvSpPr>
          <p:nvPr/>
        </p:nvSpPr>
        <p:spPr bwMode="auto">
          <a:xfrm>
            <a:off x="7010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10" name="Rectangle 110"/>
          <p:cNvSpPr>
            <a:spLocks noChangeArrowheads="1"/>
          </p:cNvSpPr>
          <p:nvPr/>
        </p:nvSpPr>
        <p:spPr bwMode="auto">
          <a:xfrm>
            <a:off x="7391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11" name="Rectangle 111"/>
          <p:cNvSpPr>
            <a:spLocks noChangeArrowheads="1"/>
          </p:cNvSpPr>
          <p:nvPr/>
        </p:nvSpPr>
        <p:spPr bwMode="auto">
          <a:xfrm>
            <a:off x="7772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endParaRPr lang="en-IE"/>
          </a:p>
        </p:txBody>
      </p:sp>
      <p:sp>
        <p:nvSpPr>
          <p:cNvPr id="204912" name="Rectangle 112"/>
          <p:cNvSpPr>
            <a:spLocks noChangeArrowheads="1"/>
          </p:cNvSpPr>
          <p:nvPr/>
        </p:nvSpPr>
        <p:spPr bwMode="auto">
          <a:xfrm>
            <a:off x="2343150" y="5638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913" name="Rectangle 113"/>
          <p:cNvSpPr>
            <a:spLocks noChangeArrowheads="1"/>
          </p:cNvSpPr>
          <p:nvPr/>
        </p:nvSpPr>
        <p:spPr bwMode="auto">
          <a:xfrm>
            <a:off x="2343150" y="6172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4914" name="Text Box 114"/>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04915" name="Text Box 115"/>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04916" name="Text Box 116"/>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04917" name="Text Box 117"/>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04918" name="Text Box 118"/>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04919" name="Text Box 119"/>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04920" name="Text Box 120"/>
          <p:cNvSpPr txBox="1">
            <a:spLocks noChangeArrowheads="1"/>
          </p:cNvSpPr>
          <p:nvPr/>
        </p:nvSpPr>
        <p:spPr bwMode="auto">
          <a:xfrm>
            <a:off x="974725" y="4757738"/>
            <a:ext cx="268288" cy="274637"/>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04921" name="Text Box 121"/>
          <p:cNvSpPr txBox="1">
            <a:spLocks noChangeArrowheads="1"/>
          </p:cNvSpPr>
          <p:nvPr/>
        </p:nvSpPr>
        <p:spPr bwMode="auto">
          <a:xfrm>
            <a:off x="2117725" y="422275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04922" name="Text Box 122"/>
          <p:cNvSpPr txBox="1">
            <a:spLocks noChangeArrowheads="1"/>
          </p:cNvSpPr>
          <p:nvPr/>
        </p:nvSpPr>
        <p:spPr bwMode="auto">
          <a:xfrm>
            <a:off x="2117725" y="475615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04923" name="Text Box 123"/>
          <p:cNvSpPr txBox="1">
            <a:spLocks noChangeArrowheads="1"/>
          </p:cNvSpPr>
          <p:nvPr/>
        </p:nvSpPr>
        <p:spPr bwMode="auto">
          <a:xfrm>
            <a:off x="2022475" y="6357938"/>
            <a:ext cx="184150" cy="274637"/>
          </a:xfrm>
          <a:prstGeom prst="rect">
            <a:avLst/>
          </a:prstGeom>
          <a:noFill/>
          <a:ln w="9525">
            <a:noFill/>
            <a:miter lim="800000"/>
            <a:headEnd/>
            <a:tailEnd/>
          </a:ln>
          <a:effectLst/>
        </p:spPr>
        <p:txBody>
          <a:bodyPr wrap="none">
            <a:spAutoFit/>
          </a:bodyPr>
          <a:lstStyle/>
          <a:p>
            <a:endParaRPr lang="en-US" sz="1200">
              <a:latin typeface="Arial" charset="0"/>
            </a:endParaRPr>
          </a:p>
        </p:txBody>
      </p:sp>
      <p:sp>
        <p:nvSpPr>
          <p:cNvPr id="204924" name="Text Box 124"/>
          <p:cNvSpPr txBox="1">
            <a:spLocks noChangeArrowheads="1"/>
          </p:cNvSpPr>
          <p:nvPr/>
        </p:nvSpPr>
        <p:spPr bwMode="auto">
          <a:xfrm>
            <a:off x="1962150" y="632460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04925" name="Rectangle 125"/>
          <p:cNvSpPr>
            <a:spLocks noChangeArrowheads="1"/>
          </p:cNvSpPr>
          <p:nvPr/>
        </p:nvSpPr>
        <p:spPr bwMode="auto">
          <a:xfrm>
            <a:off x="1962150" y="579120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04926" name="Rectangle 126"/>
          <p:cNvSpPr>
            <a:spLocks noChangeArrowheads="1"/>
          </p:cNvSpPr>
          <p:nvPr/>
        </p:nvSpPr>
        <p:spPr bwMode="auto">
          <a:xfrm>
            <a:off x="1295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r>
              <a:rPr lang="en-US" sz="1000">
                <a:latin typeface="Arial" charset="0"/>
              </a:rPr>
              <a:t>3</a:t>
            </a:r>
            <a:endParaRPr lang="en-US" sz="1000" baseline="30000">
              <a:latin typeface="Arial" charset="0"/>
            </a:endParaRPr>
          </a:p>
        </p:txBody>
      </p:sp>
      <p:sp>
        <p:nvSpPr>
          <p:cNvPr id="204927" name="Rectangle 127"/>
          <p:cNvSpPr>
            <a:spLocks noChangeArrowheads="1"/>
          </p:cNvSpPr>
          <p:nvPr/>
        </p:nvSpPr>
        <p:spPr bwMode="auto">
          <a:xfrm>
            <a:off x="7772400" y="14478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He</a:t>
            </a:r>
            <a:endParaRPr lang="en-US" sz="1000">
              <a:latin typeface="Arial" charset="0"/>
            </a:endParaRPr>
          </a:p>
          <a:p>
            <a:pPr algn="ctr"/>
            <a:endParaRPr lang="en-US" sz="1000">
              <a:latin typeface="Arial" charset="0"/>
            </a:endParaRPr>
          </a:p>
          <a:p>
            <a:pPr algn="ctr"/>
            <a:r>
              <a:rPr lang="en-US" sz="1000">
                <a:latin typeface="Arial" charset="0"/>
              </a:rPr>
              <a:t>2</a:t>
            </a:r>
            <a:endParaRPr lang="en-US" sz="1000" baseline="30000">
              <a:latin typeface="Arial" charset="0"/>
            </a:endParaRPr>
          </a:p>
        </p:txBody>
      </p:sp>
      <p:sp>
        <p:nvSpPr>
          <p:cNvPr id="204928" name="Rectangle 128"/>
          <p:cNvSpPr>
            <a:spLocks noChangeArrowheads="1"/>
          </p:cNvSpPr>
          <p:nvPr/>
        </p:nvSpPr>
        <p:spPr bwMode="auto">
          <a:xfrm>
            <a:off x="6248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r>
              <a:rPr lang="en-US" sz="1000">
                <a:latin typeface="Arial" charset="0"/>
              </a:rPr>
              <a:t>6</a:t>
            </a:r>
            <a:endParaRPr lang="en-US" sz="1000" baseline="30000">
              <a:latin typeface="Arial" charset="0"/>
            </a:endParaRPr>
          </a:p>
        </p:txBody>
      </p:sp>
      <p:sp>
        <p:nvSpPr>
          <p:cNvPr id="204929" name="Rectangle 129"/>
          <p:cNvSpPr>
            <a:spLocks noChangeArrowheads="1"/>
          </p:cNvSpPr>
          <p:nvPr/>
        </p:nvSpPr>
        <p:spPr bwMode="auto">
          <a:xfrm>
            <a:off x="6629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r>
              <a:rPr lang="en-US" sz="1000">
                <a:latin typeface="Arial" charset="0"/>
              </a:rPr>
              <a:t>7</a:t>
            </a:r>
            <a:endParaRPr lang="en-US" sz="1000" baseline="30000">
              <a:latin typeface="Arial" charset="0"/>
            </a:endParaRPr>
          </a:p>
        </p:txBody>
      </p:sp>
      <p:sp>
        <p:nvSpPr>
          <p:cNvPr id="204930" name="Rectangle 130"/>
          <p:cNvSpPr>
            <a:spLocks noChangeArrowheads="1"/>
          </p:cNvSpPr>
          <p:nvPr/>
        </p:nvSpPr>
        <p:spPr bwMode="auto">
          <a:xfrm>
            <a:off x="7010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r>
              <a:rPr lang="en-US" sz="1000">
                <a:latin typeface="Arial" charset="0"/>
              </a:rPr>
              <a:t>8</a:t>
            </a:r>
            <a:endParaRPr lang="en-US" sz="1000" baseline="30000">
              <a:latin typeface="Arial" charset="0"/>
            </a:endParaRPr>
          </a:p>
        </p:txBody>
      </p:sp>
      <p:sp>
        <p:nvSpPr>
          <p:cNvPr id="204931" name="Rectangle 131"/>
          <p:cNvSpPr>
            <a:spLocks noChangeArrowheads="1"/>
          </p:cNvSpPr>
          <p:nvPr/>
        </p:nvSpPr>
        <p:spPr bwMode="auto">
          <a:xfrm>
            <a:off x="7391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r>
              <a:rPr lang="en-US" sz="1000">
                <a:latin typeface="Arial" charset="0"/>
              </a:rPr>
              <a:t>9</a:t>
            </a:r>
            <a:endParaRPr lang="en-US" sz="1000" baseline="30000">
              <a:latin typeface="Arial" charset="0"/>
            </a:endParaRPr>
          </a:p>
        </p:txBody>
      </p:sp>
      <p:sp>
        <p:nvSpPr>
          <p:cNvPr id="204932" name="Rectangle 132"/>
          <p:cNvSpPr>
            <a:spLocks noChangeArrowheads="1"/>
          </p:cNvSpPr>
          <p:nvPr/>
        </p:nvSpPr>
        <p:spPr bwMode="auto">
          <a:xfrm>
            <a:off x="7772400" y="19812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Ne</a:t>
            </a:r>
            <a:endParaRPr lang="en-US" sz="1000">
              <a:latin typeface="Arial" charset="0"/>
            </a:endParaRPr>
          </a:p>
          <a:p>
            <a:pPr algn="ctr"/>
            <a:endParaRPr lang="en-US" sz="1000">
              <a:latin typeface="Arial" charset="0"/>
            </a:endParaRPr>
          </a:p>
          <a:p>
            <a:pPr algn="ctr"/>
            <a:r>
              <a:rPr lang="en-US" sz="1000">
                <a:latin typeface="Arial" charset="0"/>
              </a:rPr>
              <a:t>10</a:t>
            </a:r>
            <a:endParaRPr lang="en-US" sz="1000" baseline="30000">
              <a:latin typeface="Arial" charset="0"/>
            </a:endParaRPr>
          </a:p>
        </p:txBody>
      </p:sp>
      <p:sp>
        <p:nvSpPr>
          <p:cNvPr id="204933" name="Rectangle 133"/>
          <p:cNvSpPr>
            <a:spLocks noChangeArrowheads="1"/>
          </p:cNvSpPr>
          <p:nvPr/>
        </p:nvSpPr>
        <p:spPr bwMode="auto">
          <a:xfrm>
            <a:off x="1295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r>
              <a:rPr lang="en-US" sz="1000">
                <a:latin typeface="Arial" charset="0"/>
              </a:rPr>
              <a:t>11</a:t>
            </a:r>
            <a:endParaRPr lang="en-US" sz="1000" baseline="30000">
              <a:latin typeface="Arial" charset="0"/>
            </a:endParaRPr>
          </a:p>
        </p:txBody>
      </p:sp>
      <p:sp>
        <p:nvSpPr>
          <p:cNvPr id="204934" name="Rectangle 134"/>
          <p:cNvSpPr>
            <a:spLocks noChangeArrowheads="1"/>
          </p:cNvSpPr>
          <p:nvPr/>
        </p:nvSpPr>
        <p:spPr bwMode="auto">
          <a:xfrm>
            <a:off x="5867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r>
              <a:rPr lang="en-US" sz="1000">
                <a:latin typeface="Arial" charset="0"/>
              </a:rPr>
              <a:t>5</a:t>
            </a:r>
            <a:endParaRPr lang="en-US" sz="1000" baseline="30000">
              <a:latin typeface="Arial" charset="0"/>
            </a:endParaRPr>
          </a:p>
        </p:txBody>
      </p:sp>
      <p:sp>
        <p:nvSpPr>
          <p:cNvPr id="204935" name="Rectangle 135"/>
          <p:cNvSpPr>
            <a:spLocks noChangeArrowheads="1"/>
          </p:cNvSpPr>
          <p:nvPr/>
        </p:nvSpPr>
        <p:spPr bwMode="auto">
          <a:xfrm>
            <a:off x="1676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Be</a:t>
            </a:r>
            <a:endParaRPr lang="en-US" sz="1000">
              <a:latin typeface="Arial" charset="0"/>
            </a:endParaRPr>
          </a:p>
          <a:p>
            <a:pPr algn="ctr"/>
            <a:endParaRPr lang="en-US" sz="1000">
              <a:latin typeface="Arial" charset="0"/>
            </a:endParaRPr>
          </a:p>
          <a:p>
            <a:pPr algn="ctr"/>
            <a:r>
              <a:rPr lang="en-US" sz="1000">
                <a:latin typeface="Arial" charset="0"/>
              </a:rPr>
              <a:t>4</a:t>
            </a:r>
            <a:endParaRPr lang="en-US" sz="1000" baseline="30000">
              <a:latin typeface="Arial" charset="0"/>
            </a:endParaRPr>
          </a:p>
        </p:txBody>
      </p:sp>
      <p:sp>
        <p:nvSpPr>
          <p:cNvPr id="204936" name="Rectangle 136"/>
          <p:cNvSpPr>
            <a:spLocks noChangeArrowheads="1"/>
          </p:cNvSpPr>
          <p:nvPr/>
        </p:nvSpPr>
        <p:spPr bwMode="auto">
          <a:xfrm>
            <a:off x="1295400" y="1447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r>
              <a:rPr lang="en-US" sz="1000">
                <a:latin typeface="Arial" charset="0"/>
              </a:rPr>
              <a:t>1</a:t>
            </a:r>
            <a:endParaRPr lang="en-US" sz="1000" baseline="30000">
              <a:latin typeface="Arial" charset="0"/>
            </a:endParaRPr>
          </a:p>
        </p:txBody>
      </p:sp>
      <p:sp>
        <p:nvSpPr>
          <p:cNvPr id="204937" name="Rectangle 137"/>
          <p:cNvSpPr>
            <a:spLocks noChangeArrowheads="1"/>
          </p:cNvSpPr>
          <p:nvPr/>
        </p:nvSpPr>
        <p:spPr bwMode="auto">
          <a:xfrm>
            <a:off x="5867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r>
              <a:rPr lang="en-US" sz="1000">
                <a:latin typeface="Arial" charset="0"/>
              </a:rPr>
              <a:t>13</a:t>
            </a:r>
            <a:endParaRPr lang="en-US" sz="1000" baseline="30000">
              <a:latin typeface="Arial" charset="0"/>
            </a:endParaRPr>
          </a:p>
        </p:txBody>
      </p:sp>
      <p:sp>
        <p:nvSpPr>
          <p:cNvPr id="204938" name="Rectangle 138"/>
          <p:cNvSpPr>
            <a:spLocks noChangeArrowheads="1"/>
          </p:cNvSpPr>
          <p:nvPr/>
        </p:nvSpPr>
        <p:spPr bwMode="auto">
          <a:xfrm>
            <a:off x="6248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r>
              <a:rPr lang="en-US" sz="1000">
                <a:latin typeface="Arial" charset="0"/>
              </a:rPr>
              <a:t>14</a:t>
            </a:r>
            <a:endParaRPr lang="en-US" sz="1000" baseline="30000">
              <a:latin typeface="Arial" charset="0"/>
            </a:endParaRPr>
          </a:p>
        </p:txBody>
      </p:sp>
      <p:sp>
        <p:nvSpPr>
          <p:cNvPr id="204939" name="Rectangle 139"/>
          <p:cNvSpPr>
            <a:spLocks noChangeArrowheads="1"/>
          </p:cNvSpPr>
          <p:nvPr/>
        </p:nvSpPr>
        <p:spPr bwMode="auto">
          <a:xfrm>
            <a:off x="6629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r>
              <a:rPr lang="en-US" sz="1000">
                <a:latin typeface="Arial" charset="0"/>
              </a:rPr>
              <a:t>15</a:t>
            </a:r>
            <a:endParaRPr lang="en-US" sz="1000" baseline="30000">
              <a:latin typeface="Arial" charset="0"/>
            </a:endParaRPr>
          </a:p>
        </p:txBody>
      </p:sp>
      <p:sp>
        <p:nvSpPr>
          <p:cNvPr id="204940" name="Rectangle 140"/>
          <p:cNvSpPr>
            <a:spLocks noChangeArrowheads="1"/>
          </p:cNvSpPr>
          <p:nvPr/>
        </p:nvSpPr>
        <p:spPr bwMode="auto">
          <a:xfrm>
            <a:off x="7010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r>
              <a:rPr lang="en-US" sz="1000">
                <a:latin typeface="Arial" charset="0"/>
              </a:rPr>
              <a:t>16</a:t>
            </a:r>
            <a:endParaRPr lang="en-US" sz="1000" baseline="30000">
              <a:latin typeface="Arial" charset="0"/>
            </a:endParaRPr>
          </a:p>
        </p:txBody>
      </p:sp>
      <p:sp>
        <p:nvSpPr>
          <p:cNvPr id="204941" name="Rectangle 141"/>
          <p:cNvSpPr>
            <a:spLocks noChangeArrowheads="1"/>
          </p:cNvSpPr>
          <p:nvPr/>
        </p:nvSpPr>
        <p:spPr bwMode="auto">
          <a:xfrm>
            <a:off x="7391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r>
              <a:rPr lang="en-US" sz="1000">
                <a:latin typeface="Arial" charset="0"/>
              </a:rPr>
              <a:t>17</a:t>
            </a:r>
            <a:endParaRPr lang="en-US" sz="1000" baseline="30000">
              <a:latin typeface="Arial" charset="0"/>
            </a:endParaRPr>
          </a:p>
        </p:txBody>
      </p:sp>
      <p:sp>
        <p:nvSpPr>
          <p:cNvPr id="204942" name="Rectangle 142"/>
          <p:cNvSpPr>
            <a:spLocks noChangeArrowheads="1"/>
          </p:cNvSpPr>
          <p:nvPr/>
        </p:nvSpPr>
        <p:spPr bwMode="auto">
          <a:xfrm>
            <a:off x="7772400" y="25146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Ar</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04943" name="Rectangle 143"/>
          <p:cNvSpPr>
            <a:spLocks noChangeArrowheads="1"/>
          </p:cNvSpPr>
          <p:nvPr/>
        </p:nvSpPr>
        <p:spPr bwMode="auto">
          <a:xfrm>
            <a:off x="1295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baseline="30000">
              <a:latin typeface="Arial" charset="0"/>
            </a:endParaRPr>
          </a:p>
          <a:p>
            <a:pPr algn="ctr"/>
            <a:r>
              <a:rPr lang="en-US" sz="1000">
                <a:latin typeface="Arial" charset="0"/>
              </a:rPr>
              <a:t>19</a:t>
            </a:r>
          </a:p>
        </p:txBody>
      </p:sp>
      <p:sp>
        <p:nvSpPr>
          <p:cNvPr id="204944" name="Rectangle 144"/>
          <p:cNvSpPr>
            <a:spLocks noChangeArrowheads="1"/>
          </p:cNvSpPr>
          <p:nvPr/>
        </p:nvSpPr>
        <p:spPr bwMode="auto">
          <a:xfrm>
            <a:off x="1676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r>
              <a:rPr lang="en-US" sz="1000">
                <a:latin typeface="Arial" charset="0"/>
              </a:rPr>
              <a:t>20</a:t>
            </a:r>
            <a:endParaRPr lang="en-US" sz="1000" baseline="30000">
              <a:latin typeface="Arial" charset="0"/>
            </a:endParaRPr>
          </a:p>
        </p:txBody>
      </p:sp>
      <p:sp>
        <p:nvSpPr>
          <p:cNvPr id="204945" name="Rectangle 145"/>
          <p:cNvSpPr>
            <a:spLocks noChangeArrowheads="1"/>
          </p:cNvSpPr>
          <p:nvPr/>
        </p:nvSpPr>
        <p:spPr bwMode="auto">
          <a:xfrm>
            <a:off x="2057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r>
              <a:rPr lang="en-US" sz="1000">
                <a:latin typeface="Arial" charset="0"/>
              </a:rPr>
              <a:t>21</a:t>
            </a:r>
            <a:endParaRPr lang="en-US" sz="1000" baseline="30000">
              <a:latin typeface="Arial" charset="0"/>
            </a:endParaRPr>
          </a:p>
        </p:txBody>
      </p:sp>
      <p:sp>
        <p:nvSpPr>
          <p:cNvPr id="204946" name="Rectangle 146"/>
          <p:cNvSpPr>
            <a:spLocks noChangeArrowheads="1"/>
          </p:cNvSpPr>
          <p:nvPr/>
        </p:nvSpPr>
        <p:spPr bwMode="auto">
          <a:xfrm>
            <a:off x="2438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04947" name="Rectangle 147"/>
          <p:cNvSpPr>
            <a:spLocks noChangeArrowheads="1"/>
          </p:cNvSpPr>
          <p:nvPr/>
        </p:nvSpPr>
        <p:spPr bwMode="auto">
          <a:xfrm>
            <a:off x="2819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r>
              <a:rPr lang="en-US" sz="1000">
                <a:latin typeface="Arial" charset="0"/>
              </a:rPr>
              <a:t>23</a:t>
            </a:r>
            <a:endParaRPr lang="en-US" sz="1000" baseline="30000">
              <a:latin typeface="Arial" charset="0"/>
            </a:endParaRPr>
          </a:p>
        </p:txBody>
      </p:sp>
      <p:sp>
        <p:nvSpPr>
          <p:cNvPr id="204948" name="Rectangle 148"/>
          <p:cNvSpPr>
            <a:spLocks noChangeArrowheads="1"/>
          </p:cNvSpPr>
          <p:nvPr/>
        </p:nvSpPr>
        <p:spPr bwMode="auto">
          <a:xfrm>
            <a:off x="3200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r>
              <a:rPr lang="en-US" sz="1000">
                <a:latin typeface="Arial" charset="0"/>
              </a:rPr>
              <a:t>24</a:t>
            </a:r>
            <a:endParaRPr lang="en-US" sz="1000" baseline="30000">
              <a:latin typeface="Arial" charset="0"/>
            </a:endParaRPr>
          </a:p>
        </p:txBody>
      </p:sp>
      <p:sp>
        <p:nvSpPr>
          <p:cNvPr id="204949" name="Rectangle 149"/>
          <p:cNvSpPr>
            <a:spLocks noChangeArrowheads="1"/>
          </p:cNvSpPr>
          <p:nvPr/>
        </p:nvSpPr>
        <p:spPr bwMode="auto">
          <a:xfrm>
            <a:off x="3581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r>
              <a:rPr lang="en-US" sz="1000">
                <a:latin typeface="Arial" charset="0"/>
              </a:rPr>
              <a:t>25</a:t>
            </a:r>
            <a:endParaRPr lang="en-US" sz="1000" baseline="30000">
              <a:latin typeface="Arial" charset="0"/>
            </a:endParaRPr>
          </a:p>
        </p:txBody>
      </p:sp>
      <p:sp>
        <p:nvSpPr>
          <p:cNvPr id="204950" name="Rectangle 150"/>
          <p:cNvSpPr>
            <a:spLocks noChangeArrowheads="1"/>
          </p:cNvSpPr>
          <p:nvPr/>
        </p:nvSpPr>
        <p:spPr bwMode="auto">
          <a:xfrm>
            <a:off x="3962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Fe</a:t>
            </a:r>
            <a:endParaRPr lang="en-US" sz="1000">
              <a:latin typeface="Arial" charset="0"/>
            </a:endParaRPr>
          </a:p>
          <a:p>
            <a:pPr algn="ctr"/>
            <a:endParaRPr lang="en-US" sz="1000">
              <a:latin typeface="Arial" charset="0"/>
            </a:endParaRPr>
          </a:p>
          <a:p>
            <a:pPr algn="ctr"/>
            <a:r>
              <a:rPr lang="en-US" sz="1000">
                <a:latin typeface="Arial" charset="0"/>
              </a:rPr>
              <a:t>26</a:t>
            </a:r>
            <a:endParaRPr lang="en-US" sz="1000" baseline="30000">
              <a:latin typeface="Arial" charset="0"/>
            </a:endParaRPr>
          </a:p>
        </p:txBody>
      </p:sp>
      <p:sp>
        <p:nvSpPr>
          <p:cNvPr id="204951" name="Rectangle 151"/>
          <p:cNvSpPr>
            <a:spLocks noChangeArrowheads="1"/>
          </p:cNvSpPr>
          <p:nvPr/>
        </p:nvSpPr>
        <p:spPr bwMode="auto">
          <a:xfrm>
            <a:off x="4343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r>
              <a:rPr lang="en-US" sz="1000">
                <a:latin typeface="Arial" charset="0"/>
              </a:rPr>
              <a:t>27</a:t>
            </a:r>
            <a:endParaRPr lang="en-US" sz="1000" baseline="30000">
              <a:latin typeface="Arial" charset="0"/>
            </a:endParaRPr>
          </a:p>
        </p:txBody>
      </p:sp>
      <p:sp>
        <p:nvSpPr>
          <p:cNvPr id="204952" name="Rectangle 152"/>
          <p:cNvSpPr>
            <a:spLocks noChangeArrowheads="1"/>
          </p:cNvSpPr>
          <p:nvPr/>
        </p:nvSpPr>
        <p:spPr bwMode="auto">
          <a:xfrm>
            <a:off x="4724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r>
              <a:rPr lang="en-US" sz="1000">
                <a:latin typeface="Arial" charset="0"/>
              </a:rPr>
              <a:t>28</a:t>
            </a:r>
            <a:endParaRPr lang="en-US" sz="1000" baseline="30000">
              <a:latin typeface="Arial" charset="0"/>
            </a:endParaRPr>
          </a:p>
        </p:txBody>
      </p:sp>
      <p:sp>
        <p:nvSpPr>
          <p:cNvPr id="204953" name="Rectangle 153"/>
          <p:cNvSpPr>
            <a:spLocks noChangeArrowheads="1"/>
          </p:cNvSpPr>
          <p:nvPr/>
        </p:nvSpPr>
        <p:spPr bwMode="auto">
          <a:xfrm>
            <a:off x="5105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r>
              <a:rPr lang="en-US" sz="1000">
                <a:latin typeface="Arial" charset="0"/>
              </a:rPr>
              <a:t>29</a:t>
            </a:r>
            <a:endParaRPr lang="en-US" sz="1000" baseline="30000">
              <a:latin typeface="Arial" charset="0"/>
            </a:endParaRPr>
          </a:p>
        </p:txBody>
      </p:sp>
      <p:sp>
        <p:nvSpPr>
          <p:cNvPr id="204954" name="Rectangle 154"/>
          <p:cNvSpPr>
            <a:spLocks noChangeArrowheads="1"/>
          </p:cNvSpPr>
          <p:nvPr/>
        </p:nvSpPr>
        <p:spPr bwMode="auto">
          <a:xfrm>
            <a:off x="5486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r>
              <a:rPr lang="en-US" sz="1000">
                <a:latin typeface="Arial" charset="0"/>
              </a:rPr>
              <a:t>30</a:t>
            </a:r>
            <a:endParaRPr lang="en-US" sz="1000" baseline="30000">
              <a:latin typeface="Arial" charset="0"/>
            </a:endParaRPr>
          </a:p>
        </p:txBody>
      </p:sp>
      <p:sp>
        <p:nvSpPr>
          <p:cNvPr id="204955" name="Rectangle 155"/>
          <p:cNvSpPr>
            <a:spLocks noChangeArrowheads="1"/>
          </p:cNvSpPr>
          <p:nvPr/>
        </p:nvSpPr>
        <p:spPr bwMode="auto">
          <a:xfrm>
            <a:off x="5867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r>
              <a:rPr lang="en-US" sz="1000">
                <a:latin typeface="Arial" charset="0"/>
              </a:rPr>
              <a:t>31</a:t>
            </a:r>
            <a:endParaRPr lang="en-US" sz="1000" baseline="30000">
              <a:latin typeface="Arial" charset="0"/>
            </a:endParaRPr>
          </a:p>
        </p:txBody>
      </p:sp>
      <p:sp>
        <p:nvSpPr>
          <p:cNvPr id="204956" name="Rectangle 156"/>
          <p:cNvSpPr>
            <a:spLocks noChangeArrowheads="1"/>
          </p:cNvSpPr>
          <p:nvPr/>
        </p:nvSpPr>
        <p:spPr bwMode="auto">
          <a:xfrm>
            <a:off x="6248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r>
              <a:rPr lang="en-US" sz="1000">
                <a:latin typeface="Arial" charset="0"/>
              </a:rPr>
              <a:t>32</a:t>
            </a:r>
            <a:endParaRPr lang="en-US" sz="1000" baseline="30000">
              <a:latin typeface="Arial" charset="0"/>
            </a:endParaRPr>
          </a:p>
        </p:txBody>
      </p:sp>
      <p:sp>
        <p:nvSpPr>
          <p:cNvPr id="204957" name="Rectangle 157"/>
          <p:cNvSpPr>
            <a:spLocks noChangeArrowheads="1"/>
          </p:cNvSpPr>
          <p:nvPr/>
        </p:nvSpPr>
        <p:spPr bwMode="auto">
          <a:xfrm>
            <a:off x="6629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r>
              <a:rPr lang="en-US" sz="1000">
                <a:latin typeface="Arial" charset="0"/>
              </a:rPr>
              <a:t>33</a:t>
            </a:r>
            <a:endParaRPr lang="en-US" sz="1000" baseline="30000">
              <a:latin typeface="Arial" charset="0"/>
            </a:endParaRPr>
          </a:p>
        </p:txBody>
      </p:sp>
      <p:sp>
        <p:nvSpPr>
          <p:cNvPr id="204958" name="Rectangle 158"/>
          <p:cNvSpPr>
            <a:spLocks noChangeArrowheads="1"/>
          </p:cNvSpPr>
          <p:nvPr/>
        </p:nvSpPr>
        <p:spPr bwMode="auto">
          <a:xfrm>
            <a:off x="7010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r>
              <a:rPr lang="en-US" sz="1000">
                <a:latin typeface="Arial" charset="0"/>
              </a:rPr>
              <a:t>34</a:t>
            </a:r>
            <a:endParaRPr lang="en-US" sz="1000" baseline="30000">
              <a:latin typeface="Arial" charset="0"/>
            </a:endParaRPr>
          </a:p>
        </p:txBody>
      </p:sp>
      <p:sp>
        <p:nvSpPr>
          <p:cNvPr id="204959" name="Rectangle 159"/>
          <p:cNvSpPr>
            <a:spLocks noChangeArrowheads="1"/>
          </p:cNvSpPr>
          <p:nvPr/>
        </p:nvSpPr>
        <p:spPr bwMode="auto">
          <a:xfrm>
            <a:off x="7391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r>
              <a:rPr lang="en-US" sz="1000">
                <a:latin typeface="Arial" charset="0"/>
              </a:rPr>
              <a:t>35</a:t>
            </a:r>
            <a:endParaRPr lang="en-US" sz="1000" baseline="30000">
              <a:latin typeface="Arial" charset="0"/>
            </a:endParaRPr>
          </a:p>
        </p:txBody>
      </p:sp>
      <p:sp>
        <p:nvSpPr>
          <p:cNvPr id="204960" name="Rectangle 160"/>
          <p:cNvSpPr>
            <a:spLocks noChangeArrowheads="1"/>
          </p:cNvSpPr>
          <p:nvPr/>
        </p:nvSpPr>
        <p:spPr bwMode="auto">
          <a:xfrm>
            <a:off x="7772400" y="30480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Kr</a:t>
            </a:r>
            <a:endParaRPr lang="en-US" sz="1000">
              <a:latin typeface="Arial" charset="0"/>
            </a:endParaRPr>
          </a:p>
          <a:p>
            <a:pPr algn="ctr"/>
            <a:endParaRPr lang="en-US" sz="1000">
              <a:latin typeface="Arial" charset="0"/>
            </a:endParaRPr>
          </a:p>
          <a:p>
            <a:pPr algn="ctr"/>
            <a:r>
              <a:rPr lang="en-US" sz="1000">
                <a:latin typeface="Arial" charset="0"/>
              </a:rPr>
              <a:t>36</a:t>
            </a:r>
            <a:endParaRPr lang="en-US" sz="1000" baseline="30000">
              <a:latin typeface="Arial" charset="0"/>
            </a:endParaRPr>
          </a:p>
        </p:txBody>
      </p:sp>
      <p:sp>
        <p:nvSpPr>
          <p:cNvPr id="204961" name="Rectangle 161"/>
          <p:cNvSpPr>
            <a:spLocks noChangeArrowheads="1"/>
          </p:cNvSpPr>
          <p:nvPr/>
        </p:nvSpPr>
        <p:spPr bwMode="auto">
          <a:xfrm>
            <a:off x="1295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r>
              <a:rPr lang="en-US" sz="1000">
                <a:latin typeface="Arial" charset="0"/>
              </a:rPr>
              <a:t>37</a:t>
            </a:r>
            <a:endParaRPr lang="en-US" sz="1000" baseline="30000">
              <a:latin typeface="Arial" charset="0"/>
            </a:endParaRPr>
          </a:p>
        </p:txBody>
      </p:sp>
      <p:sp>
        <p:nvSpPr>
          <p:cNvPr id="204962" name="Rectangle 162"/>
          <p:cNvSpPr>
            <a:spLocks noChangeArrowheads="1"/>
          </p:cNvSpPr>
          <p:nvPr/>
        </p:nvSpPr>
        <p:spPr bwMode="auto">
          <a:xfrm>
            <a:off x="1676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r>
              <a:rPr lang="en-US" sz="1000">
                <a:latin typeface="Arial" charset="0"/>
              </a:rPr>
              <a:t>38</a:t>
            </a:r>
            <a:endParaRPr lang="en-US" sz="1000" baseline="30000">
              <a:latin typeface="Arial" charset="0"/>
            </a:endParaRPr>
          </a:p>
        </p:txBody>
      </p:sp>
      <p:sp>
        <p:nvSpPr>
          <p:cNvPr id="204963" name="Rectangle 163"/>
          <p:cNvSpPr>
            <a:spLocks noChangeArrowheads="1"/>
          </p:cNvSpPr>
          <p:nvPr/>
        </p:nvSpPr>
        <p:spPr bwMode="auto">
          <a:xfrm>
            <a:off x="2057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r>
              <a:rPr lang="en-US" sz="1000">
                <a:latin typeface="Arial" charset="0"/>
              </a:rPr>
              <a:t>39</a:t>
            </a:r>
            <a:endParaRPr lang="en-US" sz="1000" baseline="30000">
              <a:latin typeface="Arial" charset="0"/>
            </a:endParaRPr>
          </a:p>
        </p:txBody>
      </p:sp>
      <p:sp>
        <p:nvSpPr>
          <p:cNvPr id="204964" name="Rectangle 164"/>
          <p:cNvSpPr>
            <a:spLocks noChangeArrowheads="1"/>
          </p:cNvSpPr>
          <p:nvPr/>
        </p:nvSpPr>
        <p:spPr bwMode="auto">
          <a:xfrm>
            <a:off x="2438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r>
              <a:rPr lang="en-US" sz="1000">
                <a:latin typeface="Arial" charset="0"/>
              </a:rPr>
              <a:t>40</a:t>
            </a:r>
            <a:endParaRPr lang="en-US" sz="1000" baseline="30000">
              <a:latin typeface="Arial" charset="0"/>
            </a:endParaRPr>
          </a:p>
        </p:txBody>
      </p:sp>
      <p:sp>
        <p:nvSpPr>
          <p:cNvPr id="204965" name="Rectangle 165"/>
          <p:cNvSpPr>
            <a:spLocks noChangeArrowheads="1"/>
          </p:cNvSpPr>
          <p:nvPr/>
        </p:nvSpPr>
        <p:spPr bwMode="auto">
          <a:xfrm>
            <a:off x="2819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r>
              <a:rPr lang="en-US" sz="1000">
                <a:latin typeface="Arial" charset="0"/>
              </a:rPr>
              <a:t>41</a:t>
            </a:r>
            <a:endParaRPr lang="en-US" sz="1000" baseline="30000">
              <a:latin typeface="Arial" charset="0"/>
            </a:endParaRPr>
          </a:p>
        </p:txBody>
      </p:sp>
      <p:sp>
        <p:nvSpPr>
          <p:cNvPr id="204966" name="Rectangle 166"/>
          <p:cNvSpPr>
            <a:spLocks noChangeArrowheads="1"/>
          </p:cNvSpPr>
          <p:nvPr/>
        </p:nvSpPr>
        <p:spPr bwMode="auto">
          <a:xfrm>
            <a:off x="3200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r>
              <a:rPr lang="en-US" sz="1000">
                <a:latin typeface="Arial" charset="0"/>
              </a:rPr>
              <a:t>42</a:t>
            </a:r>
            <a:endParaRPr lang="en-US" sz="1000" baseline="30000">
              <a:latin typeface="Arial" charset="0"/>
            </a:endParaRPr>
          </a:p>
        </p:txBody>
      </p:sp>
      <p:sp>
        <p:nvSpPr>
          <p:cNvPr id="204967" name="Rectangle 167"/>
          <p:cNvSpPr>
            <a:spLocks noChangeArrowheads="1"/>
          </p:cNvSpPr>
          <p:nvPr/>
        </p:nvSpPr>
        <p:spPr bwMode="auto">
          <a:xfrm>
            <a:off x="3581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r>
              <a:rPr lang="en-US" sz="1000">
                <a:latin typeface="Arial" charset="0"/>
              </a:rPr>
              <a:t>43</a:t>
            </a:r>
            <a:endParaRPr lang="en-US" sz="1000" baseline="30000">
              <a:latin typeface="Arial" charset="0"/>
            </a:endParaRPr>
          </a:p>
        </p:txBody>
      </p:sp>
      <p:sp>
        <p:nvSpPr>
          <p:cNvPr id="204968" name="Rectangle 168"/>
          <p:cNvSpPr>
            <a:spLocks noChangeArrowheads="1"/>
          </p:cNvSpPr>
          <p:nvPr/>
        </p:nvSpPr>
        <p:spPr bwMode="auto">
          <a:xfrm>
            <a:off x="3962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r>
              <a:rPr lang="en-US" sz="1000">
                <a:latin typeface="Arial" charset="0"/>
              </a:rPr>
              <a:t>44</a:t>
            </a:r>
            <a:endParaRPr lang="en-US" sz="1000" baseline="30000">
              <a:latin typeface="Arial" charset="0"/>
            </a:endParaRPr>
          </a:p>
        </p:txBody>
      </p:sp>
      <p:sp>
        <p:nvSpPr>
          <p:cNvPr id="204969" name="Rectangle 169"/>
          <p:cNvSpPr>
            <a:spLocks noChangeArrowheads="1"/>
          </p:cNvSpPr>
          <p:nvPr/>
        </p:nvSpPr>
        <p:spPr bwMode="auto">
          <a:xfrm>
            <a:off x="4343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r>
              <a:rPr lang="en-US" sz="1000">
                <a:latin typeface="Arial" charset="0"/>
              </a:rPr>
              <a:t>45</a:t>
            </a:r>
            <a:endParaRPr lang="en-US" sz="1000" baseline="30000">
              <a:latin typeface="Arial" charset="0"/>
            </a:endParaRPr>
          </a:p>
        </p:txBody>
      </p:sp>
      <p:sp>
        <p:nvSpPr>
          <p:cNvPr id="204970" name="Rectangle 170"/>
          <p:cNvSpPr>
            <a:spLocks noChangeArrowheads="1"/>
          </p:cNvSpPr>
          <p:nvPr/>
        </p:nvSpPr>
        <p:spPr bwMode="auto">
          <a:xfrm>
            <a:off x="4724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r>
              <a:rPr lang="en-US" sz="1000">
                <a:latin typeface="Arial" charset="0"/>
              </a:rPr>
              <a:t>46</a:t>
            </a:r>
            <a:endParaRPr lang="en-US" sz="1000" baseline="30000">
              <a:latin typeface="Arial" charset="0"/>
            </a:endParaRPr>
          </a:p>
        </p:txBody>
      </p:sp>
      <p:sp>
        <p:nvSpPr>
          <p:cNvPr id="204971" name="Rectangle 171"/>
          <p:cNvSpPr>
            <a:spLocks noChangeArrowheads="1"/>
          </p:cNvSpPr>
          <p:nvPr/>
        </p:nvSpPr>
        <p:spPr bwMode="auto">
          <a:xfrm>
            <a:off x="5105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r>
              <a:rPr lang="en-US" sz="1000">
                <a:latin typeface="Arial" charset="0"/>
              </a:rPr>
              <a:t>47</a:t>
            </a:r>
            <a:endParaRPr lang="en-US" sz="1000" baseline="30000">
              <a:latin typeface="Arial" charset="0"/>
            </a:endParaRPr>
          </a:p>
        </p:txBody>
      </p:sp>
      <p:sp>
        <p:nvSpPr>
          <p:cNvPr id="204972" name="Rectangle 172"/>
          <p:cNvSpPr>
            <a:spLocks noChangeArrowheads="1"/>
          </p:cNvSpPr>
          <p:nvPr/>
        </p:nvSpPr>
        <p:spPr bwMode="auto">
          <a:xfrm>
            <a:off x="5486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r>
              <a:rPr lang="en-US" sz="1000">
                <a:latin typeface="Arial" charset="0"/>
              </a:rPr>
              <a:t>48</a:t>
            </a:r>
            <a:endParaRPr lang="en-US" sz="1000" baseline="30000">
              <a:latin typeface="Arial" charset="0"/>
            </a:endParaRPr>
          </a:p>
        </p:txBody>
      </p:sp>
      <p:sp>
        <p:nvSpPr>
          <p:cNvPr id="204973" name="Rectangle 173"/>
          <p:cNvSpPr>
            <a:spLocks noChangeArrowheads="1"/>
          </p:cNvSpPr>
          <p:nvPr/>
        </p:nvSpPr>
        <p:spPr bwMode="auto">
          <a:xfrm>
            <a:off x="5867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r>
              <a:rPr lang="en-US" sz="1000">
                <a:latin typeface="Arial" charset="0"/>
              </a:rPr>
              <a:t>49</a:t>
            </a:r>
            <a:endParaRPr lang="en-US" sz="1000" baseline="30000">
              <a:latin typeface="Arial" charset="0"/>
            </a:endParaRPr>
          </a:p>
        </p:txBody>
      </p:sp>
      <p:sp>
        <p:nvSpPr>
          <p:cNvPr id="204974" name="Rectangle 174"/>
          <p:cNvSpPr>
            <a:spLocks noChangeArrowheads="1"/>
          </p:cNvSpPr>
          <p:nvPr/>
        </p:nvSpPr>
        <p:spPr bwMode="auto">
          <a:xfrm>
            <a:off x="6248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r>
              <a:rPr lang="en-US" sz="1000">
                <a:latin typeface="Arial" charset="0"/>
              </a:rPr>
              <a:t>50</a:t>
            </a:r>
            <a:endParaRPr lang="en-US" sz="1000" baseline="30000">
              <a:latin typeface="Arial" charset="0"/>
            </a:endParaRPr>
          </a:p>
        </p:txBody>
      </p:sp>
      <p:sp>
        <p:nvSpPr>
          <p:cNvPr id="204975" name="Rectangle 175"/>
          <p:cNvSpPr>
            <a:spLocks noChangeArrowheads="1"/>
          </p:cNvSpPr>
          <p:nvPr/>
        </p:nvSpPr>
        <p:spPr bwMode="auto">
          <a:xfrm>
            <a:off x="6629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r>
              <a:rPr lang="en-US" sz="1000">
                <a:latin typeface="Arial" charset="0"/>
              </a:rPr>
              <a:t>51</a:t>
            </a:r>
            <a:endParaRPr lang="en-US" sz="1000" baseline="30000">
              <a:latin typeface="Arial" charset="0"/>
            </a:endParaRPr>
          </a:p>
        </p:txBody>
      </p:sp>
      <p:sp>
        <p:nvSpPr>
          <p:cNvPr id="204976" name="Rectangle 176"/>
          <p:cNvSpPr>
            <a:spLocks noChangeArrowheads="1"/>
          </p:cNvSpPr>
          <p:nvPr/>
        </p:nvSpPr>
        <p:spPr bwMode="auto">
          <a:xfrm>
            <a:off x="7010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r>
              <a:rPr lang="en-US" sz="1000">
                <a:latin typeface="Arial" charset="0"/>
              </a:rPr>
              <a:t>52</a:t>
            </a:r>
            <a:endParaRPr lang="en-US" sz="1000" baseline="30000">
              <a:latin typeface="Arial" charset="0"/>
            </a:endParaRPr>
          </a:p>
        </p:txBody>
      </p:sp>
      <p:sp>
        <p:nvSpPr>
          <p:cNvPr id="204977" name="Rectangle 177"/>
          <p:cNvSpPr>
            <a:spLocks noChangeArrowheads="1"/>
          </p:cNvSpPr>
          <p:nvPr/>
        </p:nvSpPr>
        <p:spPr bwMode="auto">
          <a:xfrm>
            <a:off x="7391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r>
              <a:rPr lang="en-US" sz="1000">
                <a:latin typeface="Arial" charset="0"/>
              </a:rPr>
              <a:t>53</a:t>
            </a:r>
            <a:endParaRPr lang="en-US" sz="1000" baseline="30000">
              <a:latin typeface="Arial" charset="0"/>
            </a:endParaRPr>
          </a:p>
        </p:txBody>
      </p:sp>
      <p:sp>
        <p:nvSpPr>
          <p:cNvPr id="204978" name="Rectangle 178"/>
          <p:cNvSpPr>
            <a:spLocks noChangeArrowheads="1"/>
          </p:cNvSpPr>
          <p:nvPr/>
        </p:nvSpPr>
        <p:spPr bwMode="auto">
          <a:xfrm>
            <a:off x="7772400" y="35814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Xe</a:t>
            </a:r>
            <a:endParaRPr lang="en-US" sz="1000">
              <a:latin typeface="Arial" charset="0"/>
            </a:endParaRPr>
          </a:p>
          <a:p>
            <a:pPr algn="ctr"/>
            <a:endParaRPr lang="en-US" sz="1000">
              <a:latin typeface="Arial" charset="0"/>
            </a:endParaRPr>
          </a:p>
          <a:p>
            <a:pPr algn="ctr"/>
            <a:r>
              <a:rPr lang="en-US" sz="1000">
                <a:latin typeface="Arial" charset="0"/>
              </a:rPr>
              <a:t>54</a:t>
            </a:r>
            <a:endParaRPr lang="en-US" sz="1000" baseline="30000">
              <a:latin typeface="Arial" charset="0"/>
            </a:endParaRPr>
          </a:p>
        </p:txBody>
      </p:sp>
      <p:sp>
        <p:nvSpPr>
          <p:cNvPr id="204979" name="Rectangle 179"/>
          <p:cNvSpPr>
            <a:spLocks noChangeArrowheads="1"/>
          </p:cNvSpPr>
          <p:nvPr/>
        </p:nvSpPr>
        <p:spPr bwMode="auto">
          <a:xfrm>
            <a:off x="1295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r>
              <a:rPr lang="en-US" sz="1000">
                <a:latin typeface="Arial" charset="0"/>
              </a:rPr>
              <a:t>55</a:t>
            </a:r>
            <a:endParaRPr lang="en-US" sz="1000" baseline="30000">
              <a:latin typeface="Arial" charset="0"/>
            </a:endParaRPr>
          </a:p>
        </p:txBody>
      </p:sp>
      <p:sp>
        <p:nvSpPr>
          <p:cNvPr id="204980" name="Rectangle 180"/>
          <p:cNvSpPr>
            <a:spLocks noChangeArrowheads="1"/>
          </p:cNvSpPr>
          <p:nvPr/>
        </p:nvSpPr>
        <p:spPr bwMode="auto">
          <a:xfrm>
            <a:off x="1676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r>
              <a:rPr lang="en-US" sz="1000">
                <a:latin typeface="Arial" charset="0"/>
              </a:rPr>
              <a:t>56</a:t>
            </a:r>
            <a:endParaRPr lang="en-US" sz="1000" baseline="30000">
              <a:latin typeface="Arial" charset="0"/>
            </a:endParaRPr>
          </a:p>
        </p:txBody>
      </p:sp>
      <p:sp>
        <p:nvSpPr>
          <p:cNvPr id="204981" name="Rectangle 181"/>
          <p:cNvSpPr>
            <a:spLocks noChangeArrowheads="1"/>
          </p:cNvSpPr>
          <p:nvPr/>
        </p:nvSpPr>
        <p:spPr bwMode="auto">
          <a:xfrm>
            <a:off x="2057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04982" name="Rectangle 182"/>
          <p:cNvSpPr>
            <a:spLocks noChangeArrowheads="1"/>
          </p:cNvSpPr>
          <p:nvPr/>
        </p:nvSpPr>
        <p:spPr bwMode="auto">
          <a:xfrm>
            <a:off x="2438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r>
              <a:rPr lang="en-US" sz="1000">
                <a:latin typeface="Arial" charset="0"/>
              </a:rPr>
              <a:t>72</a:t>
            </a:r>
            <a:endParaRPr lang="en-US" sz="1000" baseline="30000">
              <a:latin typeface="Arial" charset="0"/>
            </a:endParaRPr>
          </a:p>
        </p:txBody>
      </p:sp>
      <p:sp>
        <p:nvSpPr>
          <p:cNvPr id="204983" name="Rectangle 183"/>
          <p:cNvSpPr>
            <a:spLocks noChangeArrowheads="1"/>
          </p:cNvSpPr>
          <p:nvPr/>
        </p:nvSpPr>
        <p:spPr bwMode="auto">
          <a:xfrm>
            <a:off x="2819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r>
              <a:rPr lang="en-US" sz="1000">
                <a:latin typeface="Arial" charset="0"/>
              </a:rPr>
              <a:t>73</a:t>
            </a:r>
            <a:endParaRPr lang="en-US" sz="1000" baseline="30000">
              <a:latin typeface="Arial" charset="0"/>
            </a:endParaRPr>
          </a:p>
        </p:txBody>
      </p:sp>
      <p:sp>
        <p:nvSpPr>
          <p:cNvPr id="204984" name="Rectangle 184"/>
          <p:cNvSpPr>
            <a:spLocks noChangeArrowheads="1"/>
          </p:cNvSpPr>
          <p:nvPr/>
        </p:nvSpPr>
        <p:spPr bwMode="auto">
          <a:xfrm>
            <a:off x="3200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r>
              <a:rPr lang="en-US" sz="1000">
                <a:latin typeface="Arial" charset="0"/>
              </a:rPr>
              <a:t>74</a:t>
            </a:r>
            <a:endParaRPr lang="en-US" sz="1000" baseline="30000">
              <a:latin typeface="Arial" charset="0"/>
            </a:endParaRPr>
          </a:p>
        </p:txBody>
      </p:sp>
      <p:sp>
        <p:nvSpPr>
          <p:cNvPr id="204985" name="Rectangle 185"/>
          <p:cNvSpPr>
            <a:spLocks noChangeArrowheads="1"/>
          </p:cNvSpPr>
          <p:nvPr/>
        </p:nvSpPr>
        <p:spPr bwMode="auto">
          <a:xfrm>
            <a:off x="3581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r>
              <a:rPr lang="en-US" sz="1000">
                <a:latin typeface="Arial" charset="0"/>
              </a:rPr>
              <a:t>75</a:t>
            </a:r>
            <a:endParaRPr lang="en-US" sz="1000" baseline="30000">
              <a:latin typeface="Arial" charset="0"/>
            </a:endParaRPr>
          </a:p>
        </p:txBody>
      </p:sp>
      <p:sp>
        <p:nvSpPr>
          <p:cNvPr id="204986" name="Rectangle 186"/>
          <p:cNvSpPr>
            <a:spLocks noChangeArrowheads="1"/>
          </p:cNvSpPr>
          <p:nvPr/>
        </p:nvSpPr>
        <p:spPr bwMode="auto">
          <a:xfrm>
            <a:off x="3962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r>
              <a:rPr lang="en-US" sz="1000">
                <a:latin typeface="Arial" charset="0"/>
              </a:rPr>
              <a:t>76</a:t>
            </a:r>
            <a:endParaRPr lang="en-US" sz="1000" baseline="30000">
              <a:latin typeface="Arial" charset="0"/>
            </a:endParaRPr>
          </a:p>
        </p:txBody>
      </p:sp>
      <p:sp>
        <p:nvSpPr>
          <p:cNvPr id="204987" name="Rectangle 187"/>
          <p:cNvSpPr>
            <a:spLocks noChangeArrowheads="1"/>
          </p:cNvSpPr>
          <p:nvPr/>
        </p:nvSpPr>
        <p:spPr bwMode="auto">
          <a:xfrm>
            <a:off x="4343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r>
              <a:rPr lang="en-US" sz="1000">
                <a:latin typeface="Arial" charset="0"/>
              </a:rPr>
              <a:t>77</a:t>
            </a:r>
            <a:endParaRPr lang="en-US" sz="1000" baseline="30000">
              <a:latin typeface="Arial" charset="0"/>
            </a:endParaRPr>
          </a:p>
        </p:txBody>
      </p:sp>
      <p:sp>
        <p:nvSpPr>
          <p:cNvPr id="204988" name="Rectangle 188"/>
          <p:cNvSpPr>
            <a:spLocks noChangeArrowheads="1"/>
          </p:cNvSpPr>
          <p:nvPr/>
        </p:nvSpPr>
        <p:spPr bwMode="auto">
          <a:xfrm>
            <a:off x="4724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r>
              <a:rPr lang="en-US" sz="1000">
                <a:latin typeface="Arial" charset="0"/>
              </a:rPr>
              <a:t>78</a:t>
            </a:r>
            <a:endParaRPr lang="en-US" sz="1000" baseline="30000">
              <a:latin typeface="Arial" charset="0"/>
            </a:endParaRPr>
          </a:p>
        </p:txBody>
      </p:sp>
      <p:sp>
        <p:nvSpPr>
          <p:cNvPr id="204989" name="Rectangle 189"/>
          <p:cNvSpPr>
            <a:spLocks noChangeArrowheads="1"/>
          </p:cNvSpPr>
          <p:nvPr/>
        </p:nvSpPr>
        <p:spPr bwMode="auto">
          <a:xfrm>
            <a:off x="5105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r>
              <a:rPr lang="en-US" sz="1000">
                <a:latin typeface="Arial" charset="0"/>
              </a:rPr>
              <a:t>79</a:t>
            </a:r>
            <a:endParaRPr lang="en-US" sz="1000" baseline="30000">
              <a:latin typeface="Arial" charset="0"/>
            </a:endParaRPr>
          </a:p>
        </p:txBody>
      </p:sp>
      <p:sp>
        <p:nvSpPr>
          <p:cNvPr id="204990" name="Rectangle 190"/>
          <p:cNvSpPr>
            <a:spLocks noChangeArrowheads="1"/>
          </p:cNvSpPr>
          <p:nvPr/>
        </p:nvSpPr>
        <p:spPr bwMode="auto">
          <a:xfrm>
            <a:off x="5486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r>
              <a:rPr lang="en-US" sz="1000">
                <a:latin typeface="Arial" charset="0"/>
              </a:rPr>
              <a:t>80</a:t>
            </a:r>
            <a:endParaRPr lang="en-US" sz="1000" baseline="30000">
              <a:latin typeface="Arial" charset="0"/>
            </a:endParaRPr>
          </a:p>
        </p:txBody>
      </p:sp>
      <p:sp>
        <p:nvSpPr>
          <p:cNvPr id="204991" name="Rectangle 191"/>
          <p:cNvSpPr>
            <a:spLocks noChangeArrowheads="1"/>
          </p:cNvSpPr>
          <p:nvPr/>
        </p:nvSpPr>
        <p:spPr bwMode="auto">
          <a:xfrm>
            <a:off x="5867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r>
              <a:rPr lang="en-US" sz="1000">
                <a:latin typeface="Arial" charset="0"/>
              </a:rPr>
              <a:t>81</a:t>
            </a:r>
            <a:endParaRPr lang="en-US" sz="1000" baseline="30000">
              <a:latin typeface="Arial" charset="0"/>
            </a:endParaRPr>
          </a:p>
        </p:txBody>
      </p:sp>
      <p:sp>
        <p:nvSpPr>
          <p:cNvPr id="204992" name="Rectangle 192"/>
          <p:cNvSpPr>
            <a:spLocks noChangeArrowheads="1"/>
          </p:cNvSpPr>
          <p:nvPr/>
        </p:nvSpPr>
        <p:spPr bwMode="auto">
          <a:xfrm>
            <a:off x="6248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r>
              <a:rPr lang="en-US" sz="1000">
                <a:latin typeface="Arial" charset="0"/>
              </a:rPr>
              <a:t>82</a:t>
            </a:r>
            <a:endParaRPr lang="en-US" sz="1000" baseline="30000">
              <a:latin typeface="Arial" charset="0"/>
            </a:endParaRPr>
          </a:p>
        </p:txBody>
      </p:sp>
      <p:sp>
        <p:nvSpPr>
          <p:cNvPr id="204993" name="Rectangle 193"/>
          <p:cNvSpPr>
            <a:spLocks noChangeArrowheads="1"/>
          </p:cNvSpPr>
          <p:nvPr/>
        </p:nvSpPr>
        <p:spPr bwMode="auto">
          <a:xfrm>
            <a:off x="6629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r>
              <a:rPr lang="en-US" sz="1000">
                <a:latin typeface="Arial" charset="0"/>
              </a:rPr>
              <a:t>83</a:t>
            </a:r>
            <a:endParaRPr lang="en-US" sz="1000" baseline="30000">
              <a:latin typeface="Arial" charset="0"/>
            </a:endParaRPr>
          </a:p>
        </p:txBody>
      </p:sp>
      <p:sp>
        <p:nvSpPr>
          <p:cNvPr id="204994" name="Rectangle 194"/>
          <p:cNvSpPr>
            <a:spLocks noChangeArrowheads="1"/>
          </p:cNvSpPr>
          <p:nvPr/>
        </p:nvSpPr>
        <p:spPr bwMode="auto">
          <a:xfrm>
            <a:off x="7010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r>
              <a:rPr lang="en-US" sz="1000">
                <a:latin typeface="Arial" charset="0"/>
              </a:rPr>
              <a:t>84</a:t>
            </a:r>
            <a:endParaRPr lang="en-US" sz="1000" baseline="30000">
              <a:latin typeface="Arial" charset="0"/>
            </a:endParaRPr>
          </a:p>
        </p:txBody>
      </p:sp>
      <p:sp>
        <p:nvSpPr>
          <p:cNvPr id="204995" name="Rectangle 195"/>
          <p:cNvSpPr>
            <a:spLocks noChangeArrowheads="1"/>
          </p:cNvSpPr>
          <p:nvPr/>
        </p:nvSpPr>
        <p:spPr bwMode="auto">
          <a:xfrm>
            <a:off x="7391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r>
              <a:rPr lang="en-US" sz="1000">
                <a:latin typeface="Arial" charset="0"/>
              </a:rPr>
              <a:t>85</a:t>
            </a:r>
            <a:endParaRPr lang="en-US" sz="1000" baseline="30000">
              <a:latin typeface="Arial" charset="0"/>
            </a:endParaRPr>
          </a:p>
        </p:txBody>
      </p:sp>
      <p:sp>
        <p:nvSpPr>
          <p:cNvPr id="204996" name="Rectangle 196"/>
          <p:cNvSpPr>
            <a:spLocks noChangeArrowheads="1"/>
          </p:cNvSpPr>
          <p:nvPr/>
        </p:nvSpPr>
        <p:spPr bwMode="auto">
          <a:xfrm>
            <a:off x="7772400" y="41148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Rn</a:t>
            </a:r>
            <a:endParaRPr lang="en-US" sz="1000">
              <a:latin typeface="Arial" charset="0"/>
            </a:endParaRPr>
          </a:p>
          <a:p>
            <a:pPr algn="ctr"/>
            <a:endParaRPr lang="en-US" sz="1000">
              <a:latin typeface="Arial" charset="0"/>
            </a:endParaRPr>
          </a:p>
          <a:p>
            <a:pPr algn="ctr"/>
            <a:r>
              <a:rPr lang="en-US" sz="1000">
                <a:latin typeface="Arial" charset="0"/>
              </a:rPr>
              <a:t>86</a:t>
            </a:r>
            <a:endParaRPr lang="en-US" sz="1000" baseline="30000">
              <a:latin typeface="Arial" charset="0"/>
            </a:endParaRPr>
          </a:p>
        </p:txBody>
      </p:sp>
      <p:sp>
        <p:nvSpPr>
          <p:cNvPr id="204997" name="Rectangle 197"/>
          <p:cNvSpPr>
            <a:spLocks noChangeArrowheads="1"/>
          </p:cNvSpPr>
          <p:nvPr/>
        </p:nvSpPr>
        <p:spPr bwMode="auto">
          <a:xfrm>
            <a:off x="1295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Fr</a:t>
            </a:r>
            <a:endParaRPr lang="en-US" sz="1000">
              <a:latin typeface="Arial" charset="0"/>
            </a:endParaRPr>
          </a:p>
          <a:p>
            <a:pPr algn="ctr"/>
            <a:endParaRPr lang="en-US" sz="1000">
              <a:latin typeface="Arial" charset="0"/>
            </a:endParaRPr>
          </a:p>
          <a:p>
            <a:pPr algn="ctr"/>
            <a:r>
              <a:rPr lang="en-US" sz="1000">
                <a:latin typeface="Arial" charset="0"/>
              </a:rPr>
              <a:t>87</a:t>
            </a:r>
            <a:endParaRPr lang="en-US" sz="1000" baseline="30000">
              <a:latin typeface="Arial" charset="0"/>
            </a:endParaRPr>
          </a:p>
        </p:txBody>
      </p:sp>
      <p:sp>
        <p:nvSpPr>
          <p:cNvPr id="204998" name="Rectangle 198"/>
          <p:cNvSpPr>
            <a:spLocks noChangeArrowheads="1"/>
          </p:cNvSpPr>
          <p:nvPr/>
        </p:nvSpPr>
        <p:spPr bwMode="auto">
          <a:xfrm>
            <a:off x="1676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Ra</a:t>
            </a:r>
            <a:endParaRPr lang="en-US" sz="1000">
              <a:latin typeface="Arial" charset="0"/>
            </a:endParaRPr>
          </a:p>
          <a:p>
            <a:pPr algn="ctr"/>
            <a:endParaRPr lang="en-US" sz="1000">
              <a:latin typeface="Arial" charset="0"/>
            </a:endParaRPr>
          </a:p>
          <a:p>
            <a:pPr algn="ctr"/>
            <a:r>
              <a:rPr lang="en-US" sz="1000">
                <a:latin typeface="Arial" charset="0"/>
              </a:rPr>
              <a:t>88</a:t>
            </a:r>
            <a:endParaRPr lang="en-US" sz="1000" baseline="30000">
              <a:latin typeface="Arial" charset="0"/>
            </a:endParaRPr>
          </a:p>
        </p:txBody>
      </p:sp>
      <p:sp>
        <p:nvSpPr>
          <p:cNvPr id="204999" name="Rectangle 199"/>
          <p:cNvSpPr>
            <a:spLocks noChangeArrowheads="1"/>
          </p:cNvSpPr>
          <p:nvPr/>
        </p:nvSpPr>
        <p:spPr bwMode="auto">
          <a:xfrm>
            <a:off x="2057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05000" name="Rectangle 200"/>
          <p:cNvSpPr>
            <a:spLocks noChangeArrowheads="1"/>
          </p:cNvSpPr>
          <p:nvPr/>
        </p:nvSpPr>
        <p:spPr bwMode="auto">
          <a:xfrm>
            <a:off x="2438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Rf</a:t>
            </a:r>
            <a:endParaRPr lang="en-US" sz="1000">
              <a:latin typeface="Arial" charset="0"/>
            </a:endParaRPr>
          </a:p>
          <a:p>
            <a:pPr algn="ctr"/>
            <a:endParaRPr lang="en-US" sz="1000">
              <a:latin typeface="Arial" charset="0"/>
            </a:endParaRPr>
          </a:p>
          <a:p>
            <a:pPr algn="ctr"/>
            <a:r>
              <a:rPr lang="en-US" sz="1000">
                <a:latin typeface="Arial" charset="0"/>
              </a:rPr>
              <a:t>104</a:t>
            </a:r>
            <a:endParaRPr lang="en-US" sz="1000" baseline="30000">
              <a:latin typeface="Arial" charset="0"/>
            </a:endParaRPr>
          </a:p>
        </p:txBody>
      </p:sp>
      <p:sp>
        <p:nvSpPr>
          <p:cNvPr id="205001" name="Rectangle 201"/>
          <p:cNvSpPr>
            <a:spLocks noChangeArrowheads="1"/>
          </p:cNvSpPr>
          <p:nvPr/>
        </p:nvSpPr>
        <p:spPr bwMode="auto">
          <a:xfrm>
            <a:off x="2819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Db</a:t>
            </a:r>
            <a:endParaRPr lang="en-US" sz="1000">
              <a:latin typeface="Arial" charset="0"/>
            </a:endParaRPr>
          </a:p>
          <a:p>
            <a:pPr algn="ctr"/>
            <a:endParaRPr lang="en-US" sz="1000">
              <a:latin typeface="Arial" charset="0"/>
            </a:endParaRPr>
          </a:p>
          <a:p>
            <a:pPr algn="ctr"/>
            <a:r>
              <a:rPr lang="en-US" sz="1000">
                <a:latin typeface="Arial" charset="0"/>
              </a:rPr>
              <a:t>105</a:t>
            </a:r>
            <a:endParaRPr lang="en-US" sz="1000" baseline="30000">
              <a:latin typeface="Arial" charset="0"/>
            </a:endParaRPr>
          </a:p>
        </p:txBody>
      </p:sp>
      <p:sp>
        <p:nvSpPr>
          <p:cNvPr id="205002" name="Rectangle 202"/>
          <p:cNvSpPr>
            <a:spLocks noChangeArrowheads="1"/>
          </p:cNvSpPr>
          <p:nvPr/>
        </p:nvSpPr>
        <p:spPr bwMode="auto">
          <a:xfrm>
            <a:off x="3200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Sg</a:t>
            </a:r>
            <a:endParaRPr lang="en-US" sz="1000">
              <a:latin typeface="Arial" charset="0"/>
            </a:endParaRPr>
          </a:p>
          <a:p>
            <a:pPr algn="ctr"/>
            <a:endParaRPr lang="en-US" sz="1000">
              <a:latin typeface="Arial" charset="0"/>
            </a:endParaRPr>
          </a:p>
          <a:p>
            <a:pPr algn="ctr"/>
            <a:r>
              <a:rPr lang="en-US" sz="1000">
                <a:latin typeface="Arial" charset="0"/>
              </a:rPr>
              <a:t>106</a:t>
            </a:r>
            <a:endParaRPr lang="en-US" sz="1000" baseline="30000">
              <a:latin typeface="Arial" charset="0"/>
            </a:endParaRPr>
          </a:p>
        </p:txBody>
      </p:sp>
      <p:sp>
        <p:nvSpPr>
          <p:cNvPr id="205003" name="Rectangle 203"/>
          <p:cNvSpPr>
            <a:spLocks noChangeArrowheads="1"/>
          </p:cNvSpPr>
          <p:nvPr/>
        </p:nvSpPr>
        <p:spPr bwMode="auto">
          <a:xfrm>
            <a:off x="3581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Bh</a:t>
            </a:r>
            <a:endParaRPr lang="en-US" sz="1000">
              <a:latin typeface="Arial" charset="0"/>
            </a:endParaRPr>
          </a:p>
          <a:p>
            <a:pPr algn="ctr"/>
            <a:endParaRPr lang="en-US" sz="1000">
              <a:latin typeface="Arial" charset="0"/>
            </a:endParaRPr>
          </a:p>
          <a:p>
            <a:pPr algn="ctr"/>
            <a:r>
              <a:rPr lang="en-US" sz="1000">
                <a:latin typeface="Arial" charset="0"/>
              </a:rPr>
              <a:t>107</a:t>
            </a:r>
            <a:endParaRPr lang="en-US" sz="1000" baseline="30000">
              <a:latin typeface="Arial" charset="0"/>
            </a:endParaRPr>
          </a:p>
        </p:txBody>
      </p:sp>
      <p:sp>
        <p:nvSpPr>
          <p:cNvPr id="205004" name="Rectangle 204"/>
          <p:cNvSpPr>
            <a:spLocks noChangeArrowheads="1"/>
          </p:cNvSpPr>
          <p:nvPr/>
        </p:nvSpPr>
        <p:spPr bwMode="auto">
          <a:xfrm>
            <a:off x="3962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Hs</a:t>
            </a:r>
            <a:endParaRPr lang="en-US" sz="1000">
              <a:latin typeface="Arial" charset="0"/>
            </a:endParaRPr>
          </a:p>
          <a:p>
            <a:pPr algn="ctr"/>
            <a:endParaRPr lang="en-US" sz="1000">
              <a:latin typeface="Arial" charset="0"/>
            </a:endParaRPr>
          </a:p>
          <a:p>
            <a:pPr algn="ctr"/>
            <a:r>
              <a:rPr lang="en-US" sz="1000">
                <a:latin typeface="Arial" charset="0"/>
              </a:rPr>
              <a:t>108</a:t>
            </a:r>
            <a:endParaRPr lang="en-US" sz="1000" baseline="30000">
              <a:latin typeface="Arial" charset="0"/>
            </a:endParaRPr>
          </a:p>
        </p:txBody>
      </p:sp>
      <p:sp>
        <p:nvSpPr>
          <p:cNvPr id="205005" name="Rectangle 205"/>
          <p:cNvSpPr>
            <a:spLocks noChangeArrowheads="1"/>
          </p:cNvSpPr>
          <p:nvPr/>
        </p:nvSpPr>
        <p:spPr bwMode="auto">
          <a:xfrm>
            <a:off x="4343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Mt</a:t>
            </a:r>
            <a:endParaRPr lang="en-US" sz="1000">
              <a:latin typeface="Arial" charset="0"/>
            </a:endParaRPr>
          </a:p>
          <a:p>
            <a:pPr algn="ctr"/>
            <a:endParaRPr lang="en-US" sz="1000">
              <a:latin typeface="Arial" charset="0"/>
            </a:endParaRPr>
          </a:p>
          <a:p>
            <a:pPr algn="ctr"/>
            <a:r>
              <a:rPr lang="en-US" sz="1000">
                <a:latin typeface="Arial" charset="0"/>
              </a:rPr>
              <a:t>109</a:t>
            </a:r>
            <a:endParaRPr lang="en-US" sz="1000" baseline="30000">
              <a:latin typeface="Arial" charset="0"/>
            </a:endParaRPr>
          </a:p>
        </p:txBody>
      </p:sp>
      <p:sp>
        <p:nvSpPr>
          <p:cNvPr id="205006" name="Rectangle 206"/>
          <p:cNvSpPr>
            <a:spLocks noChangeArrowheads="1"/>
          </p:cNvSpPr>
          <p:nvPr/>
        </p:nvSpPr>
        <p:spPr bwMode="auto">
          <a:xfrm>
            <a:off x="1676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12</a:t>
            </a:r>
            <a:endParaRPr lang="en-US" sz="1000" baseline="30000">
              <a:latin typeface="Arial" charset="0"/>
            </a:endParaRPr>
          </a:p>
        </p:txBody>
      </p:sp>
      <p:sp>
        <p:nvSpPr>
          <p:cNvPr id="205007" name="Rectangle 207"/>
          <p:cNvSpPr>
            <a:spLocks noChangeArrowheads="1"/>
          </p:cNvSpPr>
          <p:nvPr/>
        </p:nvSpPr>
        <p:spPr bwMode="auto">
          <a:xfrm>
            <a:off x="2819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Ce</a:t>
            </a:r>
            <a:endParaRPr lang="en-US" sz="1000">
              <a:latin typeface="Arial" charset="0"/>
            </a:endParaRPr>
          </a:p>
          <a:p>
            <a:pPr algn="ctr"/>
            <a:endParaRPr lang="en-US" sz="1000">
              <a:latin typeface="Arial" charset="0"/>
            </a:endParaRPr>
          </a:p>
          <a:p>
            <a:pPr algn="ctr"/>
            <a:r>
              <a:rPr lang="en-US" sz="1000">
                <a:latin typeface="Arial" charset="0"/>
              </a:rPr>
              <a:t>58</a:t>
            </a:r>
            <a:endParaRPr lang="en-US" sz="1000" baseline="30000">
              <a:latin typeface="Arial" charset="0"/>
            </a:endParaRPr>
          </a:p>
        </p:txBody>
      </p:sp>
      <p:sp>
        <p:nvSpPr>
          <p:cNvPr id="205008" name="Rectangle 208"/>
          <p:cNvSpPr>
            <a:spLocks noChangeArrowheads="1"/>
          </p:cNvSpPr>
          <p:nvPr/>
        </p:nvSpPr>
        <p:spPr bwMode="auto">
          <a:xfrm>
            <a:off x="3200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Pr</a:t>
            </a:r>
            <a:endParaRPr lang="en-US" sz="1000">
              <a:latin typeface="Arial" charset="0"/>
            </a:endParaRPr>
          </a:p>
          <a:p>
            <a:pPr algn="ctr"/>
            <a:endParaRPr lang="en-US" sz="1000">
              <a:latin typeface="Arial" charset="0"/>
            </a:endParaRPr>
          </a:p>
          <a:p>
            <a:pPr algn="ctr"/>
            <a:r>
              <a:rPr lang="en-US" sz="1000">
                <a:latin typeface="Arial" charset="0"/>
              </a:rPr>
              <a:t>59</a:t>
            </a:r>
            <a:endParaRPr lang="en-US" sz="1000" baseline="30000">
              <a:latin typeface="Arial" charset="0"/>
            </a:endParaRPr>
          </a:p>
        </p:txBody>
      </p:sp>
      <p:sp>
        <p:nvSpPr>
          <p:cNvPr id="205009" name="Rectangle 209"/>
          <p:cNvSpPr>
            <a:spLocks noChangeArrowheads="1"/>
          </p:cNvSpPr>
          <p:nvPr/>
        </p:nvSpPr>
        <p:spPr bwMode="auto">
          <a:xfrm>
            <a:off x="3581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Nd</a:t>
            </a:r>
            <a:endParaRPr lang="en-US" sz="1000">
              <a:latin typeface="Arial" charset="0"/>
            </a:endParaRPr>
          </a:p>
          <a:p>
            <a:pPr algn="ctr"/>
            <a:endParaRPr lang="en-US" sz="1000">
              <a:latin typeface="Arial" charset="0"/>
            </a:endParaRPr>
          </a:p>
          <a:p>
            <a:pPr algn="ctr"/>
            <a:r>
              <a:rPr lang="en-US" sz="1000">
                <a:latin typeface="Arial" charset="0"/>
              </a:rPr>
              <a:t>60</a:t>
            </a:r>
            <a:endParaRPr lang="en-US" sz="1000" baseline="30000">
              <a:latin typeface="Arial" charset="0"/>
            </a:endParaRPr>
          </a:p>
        </p:txBody>
      </p:sp>
      <p:sp>
        <p:nvSpPr>
          <p:cNvPr id="205010" name="Rectangle 210"/>
          <p:cNvSpPr>
            <a:spLocks noChangeArrowheads="1"/>
          </p:cNvSpPr>
          <p:nvPr/>
        </p:nvSpPr>
        <p:spPr bwMode="auto">
          <a:xfrm>
            <a:off x="3962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Pm</a:t>
            </a:r>
            <a:endParaRPr lang="en-US" sz="1000">
              <a:latin typeface="Arial" charset="0"/>
            </a:endParaRPr>
          </a:p>
          <a:p>
            <a:pPr algn="ctr"/>
            <a:endParaRPr lang="en-US" sz="1000">
              <a:latin typeface="Arial" charset="0"/>
            </a:endParaRPr>
          </a:p>
          <a:p>
            <a:pPr algn="ctr"/>
            <a:r>
              <a:rPr lang="en-US" sz="1000">
                <a:latin typeface="Arial" charset="0"/>
              </a:rPr>
              <a:t>61</a:t>
            </a:r>
            <a:endParaRPr lang="en-US" sz="1000" baseline="30000">
              <a:latin typeface="Arial" charset="0"/>
            </a:endParaRPr>
          </a:p>
        </p:txBody>
      </p:sp>
      <p:sp>
        <p:nvSpPr>
          <p:cNvPr id="205011" name="Rectangle 211"/>
          <p:cNvSpPr>
            <a:spLocks noChangeArrowheads="1"/>
          </p:cNvSpPr>
          <p:nvPr/>
        </p:nvSpPr>
        <p:spPr bwMode="auto">
          <a:xfrm>
            <a:off x="4343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Sm</a:t>
            </a:r>
            <a:endParaRPr lang="en-US" sz="1000">
              <a:latin typeface="Arial" charset="0"/>
            </a:endParaRPr>
          </a:p>
          <a:p>
            <a:pPr algn="ctr"/>
            <a:endParaRPr lang="en-US" sz="1000">
              <a:latin typeface="Arial" charset="0"/>
            </a:endParaRPr>
          </a:p>
          <a:p>
            <a:pPr algn="ctr"/>
            <a:r>
              <a:rPr lang="en-US" sz="1000">
                <a:latin typeface="Arial" charset="0"/>
              </a:rPr>
              <a:t>62</a:t>
            </a:r>
            <a:endParaRPr lang="en-US" sz="1000" baseline="30000">
              <a:latin typeface="Arial" charset="0"/>
            </a:endParaRPr>
          </a:p>
        </p:txBody>
      </p:sp>
      <p:sp>
        <p:nvSpPr>
          <p:cNvPr id="205012" name="Rectangle 212"/>
          <p:cNvSpPr>
            <a:spLocks noChangeArrowheads="1"/>
          </p:cNvSpPr>
          <p:nvPr/>
        </p:nvSpPr>
        <p:spPr bwMode="auto">
          <a:xfrm>
            <a:off x="4724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Eu</a:t>
            </a:r>
            <a:endParaRPr lang="en-US" sz="1000">
              <a:latin typeface="Arial" charset="0"/>
            </a:endParaRPr>
          </a:p>
          <a:p>
            <a:pPr algn="ctr"/>
            <a:endParaRPr lang="en-US" sz="1000">
              <a:latin typeface="Arial" charset="0"/>
            </a:endParaRPr>
          </a:p>
          <a:p>
            <a:pPr algn="ctr"/>
            <a:r>
              <a:rPr lang="en-US" sz="1000">
                <a:latin typeface="Arial" charset="0"/>
              </a:rPr>
              <a:t>63</a:t>
            </a:r>
            <a:endParaRPr lang="en-US" sz="1000" baseline="30000">
              <a:latin typeface="Arial" charset="0"/>
            </a:endParaRPr>
          </a:p>
        </p:txBody>
      </p:sp>
      <p:sp>
        <p:nvSpPr>
          <p:cNvPr id="205013" name="Rectangle 213"/>
          <p:cNvSpPr>
            <a:spLocks noChangeArrowheads="1"/>
          </p:cNvSpPr>
          <p:nvPr/>
        </p:nvSpPr>
        <p:spPr bwMode="auto">
          <a:xfrm>
            <a:off x="5105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Gd</a:t>
            </a:r>
            <a:endParaRPr lang="en-US" sz="1000">
              <a:latin typeface="Arial" charset="0"/>
            </a:endParaRPr>
          </a:p>
          <a:p>
            <a:pPr algn="ctr"/>
            <a:endParaRPr lang="en-US" sz="1000">
              <a:latin typeface="Arial" charset="0"/>
            </a:endParaRPr>
          </a:p>
          <a:p>
            <a:pPr algn="ctr"/>
            <a:r>
              <a:rPr lang="en-US" sz="1000">
                <a:latin typeface="Arial" charset="0"/>
              </a:rPr>
              <a:t>64</a:t>
            </a:r>
            <a:endParaRPr lang="en-US" sz="1000" baseline="30000">
              <a:latin typeface="Arial" charset="0"/>
            </a:endParaRPr>
          </a:p>
        </p:txBody>
      </p:sp>
      <p:sp>
        <p:nvSpPr>
          <p:cNvPr id="205014" name="Rectangle 214"/>
          <p:cNvSpPr>
            <a:spLocks noChangeArrowheads="1"/>
          </p:cNvSpPr>
          <p:nvPr/>
        </p:nvSpPr>
        <p:spPr bwMode="auto">
          <a:xfrm>
            <a:off x="5486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Tb</a:t>
            </a:r>
            <a:endParaRPr lang="en-US" sz="1000">
              <a:latin typeface="Arial" charset="0"/>
            </a:endParaRPr>
          </a:p>
          <a:p>
            <a:pPr algn="ctr"/>
            <a:endParaRPr lang="en-US" sz="1000">
              <a:latin typeface="Arial" charset="0"/>
            </a:endParaRPr>
          </a:p>
          <a:p>
            <a:pPr algn="ctr"/>
            <a:r>
              <a:rPr lang="en-US" sz="1000">
                <a:latin typeface="Arial" charset="0"/>
              </a:rPr>
              <a:t>65</a:t>
            </a:r>
            <a:endParaRPr lang="en-US" sz="1000" baseline="30000">
              <a:latin typeface="Arial" charset="0"/>
            </a:endParaRPr>
          </a:p>
        </p:txBody>
      </p:sp>
      <p:sp>
        <p:nvSpPr>
          <p:cNvPr id="205015" name="Rectangle 215"/>
          <p:cNvSpPr>
            <a:spLocks noChangeArrowheads="1"/>
          </p:cNvSpPr>
          <p:nvPr/>
        </p:nvSpPr>
        <p:spPr bwMode="auto">
          <a:xfrm>
            <a:off x="5867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Dy</a:t>
            </a:r>
            <a:endParaRPr lang="en-US" sz="1000">
              <a:latin typeface="Arial" charset="0"/>
            </a:endParaRPr>
          </a:p>
          <a:p>
            <a:pPr algn="ctr"/>
            <a:endParaRPr lang="en-US" sz="1000">
              <a:latin typeface="Arial" charset="0"/>
            </a:endParaRPr>
          </a:p>
          <a:p>
            <a:pPr algn="ctr"/>
            <a:r>
              <a:rPr lang="en-US" sz="1000">
                <a:latin typeface="Arial" charset="0"/>
              </a:rPr>
              <a:t>66</a:t>
            </a:r>
            <a:endParaRPr lang="en-US" sz="1000" baseline="30000">
              <a:latin typeface="Arial" charset="0"/>
            </a:endParaRPr>
          </a:p>
        </p:txBody>
      </p:sp>
      <p:sp>
        <p:nvSpPr>
          <p:cNvPr id="205016" name="Rectangle 216"/>
          <p:cNvSpPr>
            <a:spLocks noChangeArrowheads="1"/>
          </p:cNvSpPr>
          <p:nvPr/>
        </p:nvSpPr>
        <p:spPr bwMode="auto">
          <a:xfrm>
            <a:off x="6248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Ho</a:t>
            </a:r>
            <a:endParaRPr lang="en-US" sz="1000">
              <a:latin typeface="Arial" charset="0"/>
            </a:endParaRPr>
          </a:p>
          <a:p>
            <a:pPr algn="ctr"/>
            <a:endParaRPr lang="en-US" sz="1000">
              <a:latin typeface="Arial" charset="0"/>
            </a:endParaRPr>
          </a:p>
          <a:p>
            <a:pPr algn="ctr"/>
            <a:r>
              <a:rPr lang="en-US" sz="1000">
                <a:latin typeface="Arial" charset="0"/>
              </a:rPr>
              <a:t>67</a:t>
            </a:r>
            <a:endParaRPr lang="en-US" sz="1000" baseline="30000">
              <a:latin typeface="Arial" charset="0"/>
            </a:endParaRPr>
          </a:p>
        </p:txBody>
      </p:sp>
      <p:sp>
        <p:nvSpPr>
          <p:cNvPr id="205017" name="Rectangle 217"/>
          <p:cNvSpPr>
            <a:spLocks noChangeArrowheads="1"/>
          </p:cNvSpPr>
          <p:nvPr/>
        </p:nvSpPr>
        <p:spPr bwMode="auto">
          <a:xfrm>
            <a:off x="6629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Er</a:t>
            </a:r>
            <a:endParaRPr lang="en-US" sz="1000">
              <a:latin typeface="Arial" charset="0"/>
            </a:endParaRPr>
          </a:p>
          <a:p>
            <a:pPr algn="ctr"/>
            <a:endParaRPr lang="en-US" sz="1000">
              <a:latin typeface="Arial" charset="0"/>
            </a:endParaRPr>
          </a:p>
          <a:p>
            <a:pPr algn="ctr"/>
            <a:r>
              <a:rPr lang="en-US" sz="1000">
                <a:latin typeface="Arial" charset="0"/>
              </a:rPr>
              <a:t>68</a:t>
            </a:r>
            <a:endParaRPr lang="en-US" sz="1000" baseline="30000">
              <a:latin typeface="Arial" charset="0"/>
            </a:endParaRPr>
          </a:p>
        </p:txBody>
      </p:sp>
      <p:sp>
        <p:nvSpPr>
          <p:cNvPr id="205018" name="Rectangle 218"/>
          <p:cNvSpPr>
            <a:spLocks noChangeArrowheads="1"/>
          </p:cNvSpPr>
          <p:nvPr/>
        </p:nvSpPr>
        <p:spPr bwMode="auto">
          <a:xfrm>
            <a:off x="7010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Tm</a:t>
            </a:r>
            <a:endParaRPr lang="en-US" sz="1000">
              <a:latin typeface="Arial" charset="0"/>
            </a:endParaRPr>
          </a:p>
          <a:p>
            <a:pPr algn="ctr"/>
            <a:endParaRPr lang="en-US" sz="1000">
              <a:latin typeface="Arial" charset="0"/>
            </a:endParaRPr>
          </a:p>
          <a:p>
            <a:pPr algn="ctr"/>
            <a:r>
              <a:rPr lang="en-US" sz="1000">
                <a:latin typeface="Arial" charset="0"/>
              </a:rPr>
              <a:t>69</a:t>
            </a:r>
            <a:endParaRPr lang="en-US" sz="1000" baseline="30000">
              <a:latin typeface="Arial" charset="0"/>
            </a:endParaRPr>
          </a:p>
        </p:txBody>
      </p:sp>
      <p:sp>
        <p:nvSpPr>
          <p:cNvPr id="205019" name="Rectangle 219"/>
          <p:cNvSpPr>
            <a:spLocks noChangeArrowheads="1"/>
          </p:cNvSpPr>
          <p:nvPr/>
        </p:nvSpPr>
        <p:spPr bwMode="auto">
          <a:xfrm>
            <a:off x="7391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Yb</a:t>
            </a:r>
            <a:endParaRPr lang="en-US" sz="1000">
              <a:latin typeface="Arial" charset="0"/>
            </a:endParaRPr>
          </a:p>
          <a:p>
            <a:pPr algn="ctr"/>
            <a:endParaRPr lang="en-US" sz="1000">
              <a:latin typeface="Arial" charset="0"/>
            </a:endParaRPr>
          </a:p>
          <a:p>
            <a:pPr algn="ctr"/>
            <a:r>
              <a:rPr lang="en-US" sz="1000">
                <a:latin typeface="Arial" charset="0"/>
              </a:rPr>
              <a:t>70</a:t>
            </a:r>
            <a:endParaRPr lang="en-US" sz="1000" baseline="30000">
              <a:latin typeface="Arial" charset="0"/>
            </a:endParaRPr>
          </a:p>
        </p:txBody>
      </p:sp>
      <p:sp>
        <p:nvSpPr>
          <p:cNvPr id="205020" name="Rectangle 220"/>
          <p:cNvSpPr>
            <a:spLocks noChangeArrowheads="1"/>
          </p:cNvSpPr>
          <p:nvPr/>
        </p:nvSpPr>
        <p:spPr bwMode="auto">
          <a:xfrm>
            <a:off x="7772400" y="56388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Lu</a:t>
            </a:r>
            <a:endParaRPr lang="en-US" sz="1000">
              <a:latin typeface="Arial" charset="0"/>
            </a:endParaRPr>
          </a:p>
          <a:p>
            <a:pPr algn="ctr"/>
            <a:endParaRPr lang="en-US" sz="1000">
              <a:latin typeface="Arial" charset="0"/>
            </a:endParaRPr>
          </a:p>
          <a:p>
            <a:pPr algn="ctr"/>
            <a:r>
              <a:rPr lang="en-US" sz="1000">
                <a:latin typeface="Arial" charset="0"/>
              </a:rPr>
              <a:t>71</a:t>
            </a:r>
            <a:endParaRPr lang="en-US" sz="1000" baseline="30000">
              <a:latin typeface="Arial" charset="0"/>
            </a:endParaRPr>
          </a:p>
        </p:txBody>
      </p:sp>
      <p:sp>
        <p:nvSpPr>
          <p:cNvPr id="205021" name="Rectangle 221"/>
          <p:cNvSpPr>
            <a:spLocks noChangeArrowheads="1"/>
          </p:cNvSpPr>
          <p:nvPr/>
        </p:nvSpPr>
        <p:spPr bwMode="auto">
          <a:xfrm>
            <a:off x="2819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Th</a:t>
            </a:r>
            <a:endParaRPr lang="en-US" sz="1000">
              <a:latin typeface="Arial" charset="0"/>
            </a:endParaRPr>
          </a:p>
          <a:p>
            <a:pPr algn="ctr"/>
            <a:endParaRPr lang="en-US" sz="1000">
              <a:latin typeface="Arial" charset="0"/>
            </a:endParaRPr>
          </a:p>
          <a:p>
            <a:pPr algn="ctr"/>
            <a:r>
              <a:rPr lang="en-US" sz="1000">
                <a:latin typeface="Arial" charset="0"/>
              </a:rPr>
              <a:t>90</a:t>
            </a:r>
            <a:endParaRPr lang="en-US" sz="1000" baseline="30000">
              <a:latin typeface="Arial" charset="0"/>
            </a:endParaRPr>
          </a:p>
        </p:txBody>
      </p:sp>
      <p:sp>
        <p:nvSpPr>
          <p:cNvPr id="205022" name="Rectangle 222"/>
          <p:cNvSpPr>
            <a:spLocks noChangeArrowheads="1"/>
          </p:cNvSpPr>
          <p:nvPr/>
        </p:nvSpPr>
        <p:spPr bwMode="auto">
          <a:xfrm>
            <a:off x="3200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Pa</a:t>
            </a:r>
            <a:endParaRPr lang="en-US" sz="1000">
              <a:latin typeface="Arial" charset="0"/>
            </a:endParaRPr>
          </a:p>
          <a:p>
            <a:pPr algn="ctr"/>
            <a:endParaRPr lang="en-US" sz="1000">
              <a:latin typeface="Arial" charset="0"/>
            </a:endParaRPr>
          </a:p>
          <a:p>
            <a:pPr algn="ctr"/>
            <a:r>
              <a:rPr lang="en-US" sz="1000">
                <a:latin typeface="Arial" charset="0"/>
              </a:rPr>
              <a:t>91</a:t>
            </a:r>
            <a:endParaRPr lang="en-US" sz="1000" baseline="30000">
              <a:latin typeface="Arial" charset="0"/>
            </a:endParaRPr>
          </a:p>
        </p:txBody>
      </p:sp>
      <p:sp>
        <p:nvSpPr>
          <p:cNvPr id="205023" name="Rectangle 223"/>
          <p:cNvSpPr>
            <a:spLocks noChangeArrowheads="1"/>
          </p:cNvSpPr>
          <p:nvPr/>
        </p:nvSpPr>
        <p:spPr bwMode="auto">
          <a:xfrm>
            <a:off x="3581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U</a:t>
            </a:r>
            <a:endParaRPr lang="en-US" sz="1000">
              <a:latin typeface="Arial" charset="0"/>
            </a:endParaRPr>
          </a:p>
          <a:p>
            <a:pPr algn="ctr"/>
            <a:endParaRPr lang="en-US" sz="1000">
              <a:latin typeface="Arial" charset="0"/>
            </a:endParaRPr>
          </a:p>
          <a:p>
            <a:pPr algn="ctr"/>
            <a:r>
              <a:rPr lang="en-US" sz="1000">
                <a:latin typeface="Arial" charset="0"/>
              </a:rPr>
              <a:t>92</a:t>
            </a:r>
            <a:endParaRPr lang="en-US" sz="1000" baseline="30000">
              <a:latin typeface="Arial" charset="0"/>
            </a:endParaRPr>
          </a:p>
        </p:txBody>
      </p:sp>
      <p:sp>
        <p:nvSpPr>
          <p:cNvPr id="205024" name="Rectangle 224"/>
          <p:cNvSpPr>
            <a:spLocks noChangeArrowheads="1"/>
          </p:cNvSpPr>
          <p:nvPr/>
        </p:nvSpPr>
        <p:spPr bwMode="auto">
          <a:xfrm>
            <a:off x="3962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Np</a:t>
            </a:r>
            <a:endParaRPr lang="en-US" sz="1000">
              <a:latin typeface="Arial" charset="0"/>
            </a:endParaRPr>
          </a:p>
          <a:p>
            <a:pPr algn="ctr"/>
            <a:endParaRPr lang="en-US" sz="1000">
              <a:latin typeface="Arial" charset="0"/>
            </a:endParaRPr>
          </a:p>
          <a:p>
            <a:pPr algn="ctr"/>
            <a:r>
              <a:rPr lang="en-US" sz="1000">
                <a:latin typeface="Arial" charset="0"/>
              </a:rPr>
              <a:t>93</a:t>
            </a:r>
            <a:endParaRPr lang="en-US" sz="1000" baseline="30000">
              <a:latin typeface="Arial" charset="0"/>
            </a:endParaRPr>
          </a:p>
        </p:txBody>
      </p:sp>
      <p:sp>
        <p:nvSpPr>
          <p:cNvPr id="205025" name="Rectangle 225"/>
          <p:cNvSpPr>
            <a:spLocks noChangeArrowheads="1"/>
          </p:cNvSpPr>
          <p:nvPr/>
        </p:nvSpPr>
        <p:spPr bwMode="auto">
          <a:xfrm>
            <a:off x="4343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Pu</a:t>
            </a:r>
            <a:endParaRPr lang="en-US" sz="1000">
              <a:latin typeface="Arial" charset="0"/>
            </a:endParaRPr>
          </a:p>
          <a:p>
            <a:pPr algn="ctr"/>
            <a:endParaRPr lang="en-US" sz="1000">
              <a:latin typeface="Arial" charset="0"/>
            </a:endParaRPr>
          </a:p>
          <a:p>
            <a:pPr algn="ctr"/>
            <a:r>
              <a:rPr lang="en-US" sz="1000">
                <a:latin typeface="Arial" charset="0"/>
              </a:rPr>
              <a:t>94</a:t>
            </a:r>
            <a:endParaRPr lang="en-US" sz="1000" baseline="30000">
              <a:latin typeface="Arial" charset="0"/>
            </a:endParaRPr>
          </a:p>
        </p:txBody>
      </p:sp>
      <p:sp>
        <p:nvSpPr>
          <p:cNvPr id="205026" name="Rectangle 226"/>
          <p:cNvSpPr>
            <a:spLocks noChangeArrowheads="1"/>
          </p:cNvSpPr>
          <p:nvPr/>
        </p:nvSpPr>
        <p:spPr bwMode="auto">
          <a:xfrm>
            <a:off x="4724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Am</a:t>
            </a:r>
            <a:endParaRPr lang="en-US" sz="1000">
              <a:latin typeface="Arial" charset="0"/>
            </a:endParaRPr>
          </a:p>
          <a:p>
            <a:pPr algn="ctr"/>
            <a:endParaRPr lang="en-US" sz="1000">
              <a:latin typeface="Arial" charset="0"/>
            </a:endParaRPr>
          </a:p>
          <a:p>
            <a:pPr algn="ctr"/>
            <a:r>
              <a:rPr lang="en-US" sz="1000">
                <a:latin typeface="Arial" charset="0"/>
              </a:rPr>
              <a:t>95</a:t>
            </a:r>
            <a:endParaRPr lang="en-US" sz="1000" baseline="30000">
              <a:latin typeface="Arial" charset="0"/>
            </a:endParaRPr>
          </a:p>
        </p:txBody>
      </p:sp>
      <p:sp>
        <p:nvSpPr>
          <p:cNvPr id="205027" name="Rectangle 227"/>
          <p:cNvSpPr>
            <a:spLocks noChangeArrowheads="1"/>
          </p:cNvSpPr>
          <p:nvPr/>
        </p:nvSpPr>
        <p:spPr bwMode="auto">
          <a:xfrm>
            <a:off x="5105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Cm</a:t>
            </a:r>
            <a:endParaRPr lang="en-US" sz="1000">
              <a:latin typeface="Arial" charset="0"/>
            </a:endParaRPr>
          </a:p>
          <a:p>
            <a:pPr algn="ctr"/>
            <a:endParaRPr lang="en-US" sz="1000">
              <a:latin typeface="Arial" charset="0"/>
            </a:endParaRPr>
          </a:p>
          <a:p>
            <a:pPr algn="ctr"/>
            <a:r>
              <a:rPr lang="en-US" sz="1000">
                <a:latin typeface="Arial" charset="0"/>
              </a:rPr>
              <a:t>96</a:t>
            </a:r>
            <a:endParaRPr lang="en-US" sz="1000" baseline="30000">
              <a:latin typeface="Arial" charset="0"/>
            </a:endParaRPr>
          </a:p>
        </p:txBody>
      </p:sp>
      <p:sp>
        <p:nvSpPr>
          <p:cNvPr id="205028" name="Rectangle 228"/>
          <p:cNvSpPr>
            <a:spLocks noChangeArrowheads="1"/>
          </p:cNvSpPr>
          <p:nvPr/>
        </p:nvSpPr>
        <p:spPr bwMode="auto">
          <a:xfrm>
            <a:off x="5486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Bk</a:t>
            </a:r>
            <a:endParaRPr lang="en-US" sz="1000">
              <a:latin typeface="Arial" charset="0"/>
            </a:endParaRPr>
          </a:p>
          <a:p>
            <a:pPr algn="ctr"/>
            <a:endParaRPr lang="en-US" sz="1000">
              <a:latin typeface="Arial" charset="0"/>
            </a:endParaRPr>
          </a:p>
          <a:p>
            <a:pPr algn="ctr"/>
            <a:r>
              <a:rPr lang="en-US" sz="1000">
                <a:latin typeface="Arial" charset="0"/>
              </a:rPr>
              <a:t>97</a:t>
            </a:r>
            <a:endParaRPr lang="en-US" sz="1000" baseline="30000">
              <a:latin typeface="Arial" charset="0"/>
            </a:endParaRPr>
          </a:p>
        </p:txBody>
      </p:sp>
      <p:sp>
        <p:nvSpPr>
          <p:cNvPr id="205029" name="Rectangle 229"/>
          <p:cNvSpPr>
            <a:spLocks noChangeArrowheads="1"/>
          </p:cNvSpPr>
          <p:nvPr/>
        </p:nvSpPr>
        <p:spPr bwMode="auto">
          <a:xfrm>
            <a:off x="5867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Cf</a:t>
            </a:r>
            <a:endParaRPr lang="en-US" sz="1000">
              <a:latin typeface="Arial" charset="0"/>
            </a:endParaRPr>
          </a:p>
          <a:p>
            <a:pPr algn="ctr"/>
            <a:endParaRPr lang="en-US" sz="1000">
              <a:latin typeface="Arial" charset="0"/>
            </a:endParaRPr>
          </a:p>
          <a:p>
            <a:pPr algn="ctr"/>
            <a:r>
              <a:rPr lang="en-US" sz="1000">
                <a:latin typeface="Arial" charset="0"/>
              </a:rPr>
              <a:t>98</a:t>
            </a:r>
            <a:endParaRPr lang="en-US" sz="1000" baseline="30000">
              <a:latin typeface="Arial" charset="0"/>
            </a:endParaRPr>
          </a:p>
        </p:txBody>
      </p:sp>
      <p:sp>
        <p:nvSpPr>
          <p:cNvPr id="205030" name="Rectangle 230"/>
          <p:cNvSpPr>
            <a:spLocks noChangeArrowheads="1"/>
          </p:cNvSpPr>
          <p:nvPr/>
        </p:nvSpPr>
        <p:spPr bwMode="auto">
          <a:xfrm>
            <a:off x="6248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Es</a:t>
            </a:r>
            <a:endParaRPr lang="en-US" sz="1000">
              <a:latin typeface="Arial" charset="0"/>
            </a:endParaRPr>
          </a:p>
          <a:p>
            <a:pPr algn="ctr"/>
            <a:endParaRPr lang="en-US" sz="1000">
              <a:latin typeface="Arial" charset="0"/>
            </a:endParaRPr>
          </a:p>
          <a:p>
            <a:pPr algn="ctr"/>
            <a:r>
              <a:rPr lang="en-US" sz="1000">
                <a:latin typeface="Arial" charset="0"/>
              </a:rPr>
              <a:t>99</a:t>
            </a:r>
            <a:endParaRPr lang="en-US" sz="1000" baseline="30000">
              <a:latin typeface="Arial" charset="0"/>
            </a:endParaRPr>
          </a:p>
        </p:txBody>
      </p:sp>
      <p:sp>
        <p:nvSpPr>
          <p:cNvPr id="205031" name="Rectangle 231"/>
          <p:cNvSpPr>
            <a:spLocks noChangeArrowheads="1"/>
          </p:cNvSpPr>
          <p:nvPr/>
        </p:nvSpPr>
        <p:spPr bwMode="auto">
          <a:xfrm>
            <a:off x="6629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Fm</a:t>
            </a:r>
            <a:endParaRPr lang="en-US" sz="1000">
              <a:latin typeface="Arial" charset="0"/>
            </a:endParaRPr>
          </a:p>
          <a:p>
            <a:pPr algn="ctr"/>
            <a:endParaRPr lang="en-US" sz="1000">
              <a:latin typeface="Arial" charset="0"/>
            </a:endParaRPr>
          </a:p>
          <a:p>
            <a:pPr algn="ctr"/>
            <a:r>
              <a:rPr lang="en-US" sz="1000">
                <a:latin typeface="Arial" charset="0"/>
              </a:rPr>
              <a:t>100</a:t>
            </a:r>
            <a:endParaRPr lang="en-US" sz="1000" baseline="30000">
              <a:latin typeface="Arial" charset="0"/>
            </a:endParaRPr>
          </a:p>
        </p:txBody>
      </p:sp>
      <p:sp>
        <p:nvSpPr>
          <p:cNvPr id="205032" name="Rectangle 232"/>
          <p:cNvSpPr>
            <a:spLocks noChangeArrowheads="1"/>
          </p:cNvSpPr>
          <p:nvPr/>
        </p:nvSpPr>
        <p:spPr bwMode="auto">
          <a:xfrm>
            <a:off x="7010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Md</a:t>
            </a:r>
            <a:endParaRPr lang="en-US" sz="1000">
              <a:latin typeface="Arial" charset="0"/>
            </a:endParaRPr>
          </a:p>
          <a:p>
            <a:pPr algn="ctr"/>
            <a:endParaRPr lang="en-US" sz="1000">
              <a:latin typeface="Arial" charset="0"/>
            </a:endParaRPr>
          </a:p>
          <a:p>
            <a:pPr algn="ctr"/>
            <a:r>
              <a:rPr lang="en-US" sz="1000">
                <a:latin typeface="Arial" charset="0"/>
              </a:rPr>
              <a:t>101</a:t>
            </a:r>
            <a:endParaRPr lang="en-US" sz="1000" baseline="30000">
              <a:latin typeface="Arial" charset="0"/>
            </a:endParaRPr>
          </a:p>
        </p:txBody>
      </p:sp>
      <p:sp>
        <p:nvSpPr>
          <p:cNvPr id="205033" name="Rectangle 233"/>
          <p:cNvSpPr>
            <a:spLocks noChangeArrowheads="1"/>
          </p:cNvSpPr>
          <p:nvPr/>
        </p:nvSpPr>
        <p:spPr bwMode="auto">
          <a:xfrm>
            <a:off x="7391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No</a:t>
            </a:r>
            <a:endParaRPr lang="en-US" sz="1000">
              <a:latin typeface="Arial" charset="0"/>
            </a:endParaRPr>
          </a:p>
          <a:p>
            <a:pPr algn="ctr"/>
            <a:endParaRPr lang="en-US" sz="1000">
              <a:latin typeface="Arial" charset="0"/>
            </a:endParaRPr>
          </a:p>
          <a:p>
            <a:pPr algn="ctr"/>
            <a:r>
              <a:rPr lang="en-US" sz="1000">
                <a:latin typeface="Arial" charset="0"/>
              </a:rPr>
              <a:t>102</a:t>
            </a:r>
            <a:endParaRPr lang="en-US" sz="1000" baseline="30000">
              <a:latin typeface="Arial" charset="0"/>
            </a:endParaRPr>
          </a:p>
        </p:txBody>
      </p:sp>
      <p:sp>
        <p:nvSpPr>
          <p:cNvPr id="205034" name="Rectangle 234"/>
          <p:cNvSpPr>
            <a:spLocks noChangeArrowheads="1"/>
          </p:cNvSpPr>
          <p:nvPr/>
        </p:nvSpPr>
        <p:spPr bwMode="auto">
          <a:xfrm>
            <a:off x="7772400" y="6172200"/>
            <a:ext cx="381000" cy="533400"/>
          </a:xfrm>
          <a:prstGeom prst="rect">
            <a:avLst/>
          </a:prstGeom>
          <a:solidFill>
            <a:srgbClr val="FF9966">
              <a:alpha val="50000"/>
            </a:srgbClr>
          </a:solidFill>
          <a:ln w="9525">
            <a:solidFill>
              <a:schemeClr val="tx1"/>
            </a:solidFill>
            <a:miter lim="800000"/>
            <a:headEnd/>
            <a:tailEnd/>
          </a:ln>
          <a:effectLst/>
        </p:spPr>
        <p:txBody>
          <a:bodyPr wrap="none" anchor="ctr"/>
          <a:lstStyle/>
          <a:p>
            <a:pPr algn="ctr"/>
            <a:r>
              <a:rPr lang="en-US" sz="1400" b="1">
                <a:latin typeface="Arial" charset="0"/>
              </a:rPr>
              <a:t>Lr</a:t>
            </a:r>
            <a:endParaRPr lang="en-US" sz="1000">
              <a:latin typeface="Arial" charset="0"/>
            </a:endParaRPr>
          </a:p>
          <a:p>
            <a:pPr algn="ctr"/>
            <a:endParaRPr lang="en-US" sz="1000">
              <a:latin typeface="Arial" charset="0"/>
            </a:endParaRPr>
          </a:p>
          <a:p>
            <a:pPr algn="ctr"/>
            <a:r>
              <a:rPr lang="en-US" sz="1000">
                <a:latin typeface="Arial" charset="0"/>
              </a:rPr>
              <a:t>103</a:t>
            </a:r>
            <a:endParaRPr lang="en-US" sz="1000" baseline="30000">
              <a:latin typeface="Arial" charset="0"/>
            </a:endParaRPr>
          </a:p>
        </p:txBody>
      </p:sp>
      <p:sp>
        <p:nvSpPr>
          <p:cNvPr id="205035" name="Rectangle 235"/>
          <p:cNvSpPr>
            <a:spLocks noChangeArrowheads="1"/>
          </p:cNvSpPr>
          <p:nvPr/>
        </p:nvSpPr>
        <p:spPr bwMode="auto">
          <a:xfrm>
            <a:off x="2343150" y="56388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r>
              <a:rPr lang="en-US" sz="1000">
                <a:latin typeface="Arial" charset="0"/>
              </a:rPr>
              <a:t>57</a:t>
            </a:r>
            <a:endParaRPr lang="en-US" sz="1000" baseline="30000">
              <a:latin typeface="Arial" charset="0"/>
            </a:endParaRPr>
          </a:p>
        </p:txBody>
      </p:sp>
      <p:sp>
        <p:nvSpPr>
          <p:cNvPr id="205036" name="Rectangle 236"/>
          <p:cNvSpPr>
            <a:spLocks noChangeArrowheads="1"/>
          </p:cNvSpPr>
          <p:nvPr/>
        </p:nvSpPr>
        <p:spPr bwMode="auto">
          <a:xfrm>
            <a:off x="2343150" y="61722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400" b="1">
                <a:latin typeface="Arial" charset="0"/>
              </a:rPr>
              <a:t>Ac</a:t>
            </a:r>
            <a:endParaRPr lang="en-US" sz="1000">
              <a:latin typeface="Arial" charset="0"/>
            </a:endParaRPr>
          </a:p>
          <a:p>
            <a:pPr algn="ctr"/>
            <a:endParaRPr lang="en-US" sz="1000">
              <a:latin typeface="Arial" charset="0"/>
            </a:endParaRPr>
          </a:p>
          <a:p>
            <a:pPr algn="ctr"/>
            <a:r>
              <a:rPr lang="en-US" sz="1000">
                <a:latin typeface="Arial" charset="0"/>
              </a:rPr>
              <a:t>89</a:t>
            </a:r>
            <a:endParaRPr lang="en-US" sz="1000" baseline="30000">
              <a:latin typeface="Arial" charset="0"/>
            </a:endParaRPr>
          </a:p>
        </p:txBody>
      </p:sp>
      <p:sp>
        <p:nvSpPr>
          <p:cNvPr id="205037" name="Text Box 237"/>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05038" name="Text Box 238"/>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05039" name="Text Box 239"/>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05040" name="Text Box 240"/>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05041" name="Text Box 241"/>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05042" name="Text Box 242"/>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05043" name="Text Box 243"/>
          <p:cNvSpPr txBox="1">
            <a:spLocks noChangeArrowheads="1"/>
          </p:cNvSpPr>
          <p:nvPr/>
        </p:nvSpPr>
        <p:spPr bwMode="auto">
          <a:xfrm>
            <a:off x="974725" y="4757738"/>
            <a:ext cx="268288" cy="274637"/>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05044" name="Text Box 244"/>
          <p:cNvSpPr txBox="1">
            <a:spLocks noChangeArrowheads="1"/>
          </p:cNvSpPr>
          <p:nvPr/>
        </p:nvSpPr>
        <p:spPr bwMode="auto">
          <a:xfrm>
            <a:off x="2117725" y="422275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05045" name="Text Box 245"/>
          <p:cNvSpPr txBox="1">
            <a:spLocks noChangeArrowheads="1"/>
          </p:cNvSpPr>
          <p:nvPr/>
        </p:nvSpPr>
        <p:spPr bwMode="auto">
          <a:xfrm>
            <a:off x="2117725" y="475615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05046" name="Text Box 246"/>
          <p:cNvSpPr txBox="1">
            <a:spLocks noChangeArrowheads="1"/>
          </p:cNvSpPr>
          <p:nvPr/>
        </p:nvSpPr>
        <p:spPr bwMode="auto">
          <a:xfrm>
            <a:off x="2022475" y="6357938"/>
            <a:ext cx="184150" cy="274637"/>
          </a:xfrm>
          <a:prstGeom prst="rect">
            <a:avLst/>
          </a:prstGeom>
          <a:noFill/>
          <a:ln w="9525">
            <a:noFill/>
            <a:miter lim="800000"/>
            <a:headEnd/>
            <a:tailEnd/>
          </a:ln>
          <a:effectLst/>
        </p:spPr>
        <p:txBody>
          <a:bodyPr wrap="none">
            <a:spAutoFit/>
          </a:bodyPr>
          <a:lstStyle/>
          <a:p>
            <a:endParaRPr lang="en-US" sz="1200">
              <a:latin typeface="Arial" charset="0"/>
            </a:endParaRPr>
          </a:p>
        </p:txBody>
      </p:sp>
      <p:sp>
        <p:nvSpPr>
          <p:cNvPr id="205047" name="Text Box 247"/>
          <p:cNvSpPr txBox="1">
            <a:spLocks noChangeArrowheads="1"/>
          </p:cNvSpPr>
          <p:nvPr/>
        </p:nvSpPr>
        <p:spPr bwMode="auto">
          <a:xfrm>
            <a:off x="1244600" y="1138238"/>
            <a:ext cx="401638" cy="304800"/>
          </a:xfrm>
          <a:prstGeom prst="rect">
            <a:avLst/>
          </a:prstGeom>
          <a:noFill/>
          <a:ln w="9525">
            <a:noFill/>
            <a:miter lim="800000"/>
            <a:headEnd/>
            <a:tailEnd/>
          </a:ln>
          <a:effectLst/>
        </p:spPr>
        <p:txBody>
          <a:bodyPr wrap="none">
            <a:spAutoFit/>
          </a:bodyPr>
          <a:lstStyle/>
          <a:p>
            <a:r>
              <a:rPr lang="en-US" sz="1400">
                <a:latin typeface="Arial" charset="0"/>
              </a:rPr>
              <a:t>1A</a:t>
            </a:r>
          </a:p>
        </p:txBody>
      </p:sp>
      <p:sp>
        <p:nvSpPr>
          <p:cNvPr id="205048" name="Text Box 248"/>
          <p:cNvSpPr txBox="1">
            <a:spLocks noChangeArrowheads="1"/>
          </p:cNvSpPr>
          <p:nvPr/>
        </p:nvSpPr>
        <p:spPr bwMode="auto">
          <a:xfrm>
            <a:off x="1676400" y="1671638"/>
            <a:ext cx="401638" cy="304800"/>
          </a:xfrm>
          <a:prstGeom prst="rect">
            <a:avLst/>
          </a:prstGeom>
          <a:noFill/>
          <a:ln w="9525">
            <a:noFill/>
            <a:miter lim="800000"/>
            <a:headEnd/>
            <a:tailEnd/>
          </a:ln>
          <a:effectLst/>
        </p:spPr>
        <p:txBody>
          <a:bodyPr wrap="none">
            <a:spAutoFit/>
          </a:bodyPr>
          <a:lstStyle/>
          <a:p>
            <a:r>
              <a:rPr lang="en-US" sz="1400">
                <a:latin typeface="Arial" charset="0"/>
              </a:rPr>
              <a:t>2A</a:t>
            </a:r>
          </a:p>
        </p:txBody>
      </p:sp>
      <p:sp>
        <p:nvSpPr>
          <p:cNvPr id="205049" name="Rectangle 249"/>
          <p:cNvSpPr>
            <a:spLocks noChangeArrowheads="1"/>
          </p:cNvSpPr>
          <p:nvPr/>
        </p:nvSpPr>
        <p:spPr bwMode="auto">
          <a:xfrm>
            <a:off x="2782888" y="1219200"/>
            <a:ext cx="152400" cy="152400"/>
          </a:xfrm>
          <a:prstGeom prst="rect">
            <a:avLst/>
          </a:prstGeom>
          <a:solidFill>
            <a:srgbClr val="FFFF95">
              <a:alpha val="50000"/>
            </a:srgbClr>
          </a:solidFill>
          <a:ln w="9525">
            <a:solidFill>
              <a:schemeClr val="tx1"/>
            </a:solidFill>
            <a:miter lim="800000"/>
            <a:headEnd/>
            <a:tailEnd/>
          </a:ln>
          <a:effectLst/>
        </p:spPr>
        <p:txBody>
          <a:bodyPr wrap="none" anchor="ctr"/>
          <a:lstStyle/>
          <a:p>
            <a:pPr algn="ctr"/>
            <a:r>
              <a:rPr lang="en-US" sz="800">
                <a:latin typeface="Arial" charset="0"/>
              </a:rPr>
              <a:t>1A</a:t>
            </a:r>
          </a:p>
        </p:txBody>
      </p:sp>
      <p:sp>
        <p:nvSpPr>
          <p:cNvPr id="205050" name="Rectangle 250"/>
          <p:cNvSpPr>
            <a:spLocks noChangeArrowheads="1"/>
          </p:cNvSpPr>
          <p:nvPr/>
        </p:nvSpPr>
        <p:spPr bwMode="auto">
          <a:xfrm>
            <a:off x="2782888" y="1447800"/>
            <a:ext cx="152400" cy="152400"/>
          </a:xfrm>
          <a:prstGeom prst="rect">
            <a:avLst/>
          </a:prstGeom>
          <a:solidFill>
            <a:srgbClr val="CCFFFF">
              <a:alpha val="50000"/>
            </a:srgbClr>
          </a:solidFill>
          <a:ln w="9525">
            <a:solidFill>
              <a:schemeClr val="tx1"/>
            </a:solidFill>
            <a:miter lim="800000"/>
            <a:headEnd/>
            <a:tailEnd/>
          </a:ln>
          <a:effectLst/>
        </p:spPr>
        <p:txBody>
          <a:bodyPr wrap="none" anchor="ctr"/>
          <a:lstStyle/>
          <a:p>
            <a:pPr algn="ctr"/>
            <a:r>
              <a:rPr lang="en-US" sz="800">
                <a:latin typeface="Arial" charset="0"/>
              </a:rPr>
              <a:t>2A</a:t>
            </a:r>
          </a:p>
        </p:txBody>
      </p:sp>
      <p:sp>
        <p:nvSpPr>
          <p:cNvPr id="205051" name="Rectangle 251"/>
          <p:cNvSpPr>
            <a:spLocks noChangeArrowheads="1"/>
          </p:cNvSpPr>
          <p:nvPr/>
        </p:nvSpPr>
        <p:spPr bwMode="auto">
          <a:xfrm>
            <a:off x="2782888" y="1676400"/>
            <a:ext cx="152400" cy="152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5052" name="Rectangle 252"/>
          <p:cNvSpPr>
            <a:spLocks noChangeArrowheads="1"/>
          </p:cNvSpPr>
          <p:nvPr/>
        </p:nvSpPr>
        <p:spPr bwMode="auto">
          <a:xfrm>
            <a:off x="2782888" y="1905000"/>
            <a:ext cx="152400" cy="152400"/>
          </a:xfrm>
          <a:prstGeom prst="rect">
            <a:avLst/>
          </a:prstGeom>
          <a:solidFill>
            <a:srgbClr val="FFB3B3">
              <a:alpha val="50000"/>
            </a:srgbClr>
          </a:solidFill>
          <a:ln w="9525">
            <a:solidFill>
              <a:schemeClr val="tx1"/>
            </a:solidFill>
            <a:miter lim="800000"/>
            <a:headEnd/>
            <a:tailEnd/>
          </a:ln>
          <a:effectLst/>
        </p:spPr>
        <p:txBody>
          <a:bodyPr wrap="none" anchor="ctr"/>
          <a:lstStyle/>
          <a:p>
            <a:pPr algn="ctr"/>
            <a:r>
              <a:rPr lang="en-US" sz="800">
                <a:latin typeface="Arial" charset="0"/>
              </a:rPr>
              <a:t>3A</a:t>
            </a:r>
          </a:p>
        </p:txBody>
      </p:sp>
      <p:sp>
        <p:nvSpPr>
          <p:cNvPr id="205053" name="Rectangle 253"/>
          <p:cNvSpPr>
            <a:spLocks noChangeArrowheads="1"/>
          </p:cNvSpPr>
          <p:nvPr/>
        </p:nvSpPr>
        <p:spPr bwMode="auto">
          <a:xfrm>
            <a:off x="2782888" y="2133600"/>
            <a:ext cx="152400" cy="152400"/>
          </a:xfrm>
          <a:prstGeom prst="rect">
            <a:avLst/>
          </a:prstGeom>
          <a:solidFill>
            <a:srgbClr val="EEEEEE"/>
          </a:solidFill>
          <a:ln w="9525">
            <a:solidFill>
              <a:schemeClr val="tx1"/>
            </a:solidFill>
            <a:miter lim="800000"/>
            <a:headEnd/>
            <a:tailEnd/>
          </a:ln>
          <a:effectLst/>
        </p:spPr>
        <p:txBody>
          <a:bodyPr wrap="none" anchor="ctr"/>
          <a:lstStyle/>
          <a:p>
            <a:pPr algn="ctr"/>
            <a:r>
              <a:rPr lang="en-US" sz="800">
                <a:latin typeface="Arial" charset="0"/>
              </a:rPr>
              <a:t>4A</a:t>
            </a:r>
          </a:p>
        </p:txBody>
      </p:sp>
      <p:sp>
        <p:nvSpPr>
          <p:cNvPr id="205054" name="Rectangle 254"/>
          <p:cNvSpPr>
            <a:spLocks noChangeArrowheads="1"/>
          </p:cNvSpPr>
          <p:nvPr/>
        </p:nvSpPr>
        <p:spPr bwMode="auto">
          <a:xfrm>
            <a:off x="2782888" y="2362200"/>
            <a:ext cx="152400" cy="152400"/>
          </a:xfrm>
          <a:prstGeom prst="rect">
            <a:avLst/>
          </a:prstGeom>
          <a:solidFill>
            <a:srgbClr val="FF6600">
              <a:alpha val="50000"/>
            </a:srgbClr>
          </a:solidFill>
          <a:ln w="9525">
            <a:solidFill>
              <a:schemeClr val="tx1"/>
            </a:solidFill>
            <a:miter lim="800000"/>
            <a:headEnd/>
            <a:tailEnd/>
          </a:ln>
          <a:effectLst/>
        </p:spPr>
        <p:txBody>
          <a:bodyPr wrap="none" anchor="ctr"/>
          <a:lstStyle/>
          <a:p>
            <a:endParaRPr lang="en-IE"/>
          </a:p>
        </p:txBody>
      </p:sp>
      <p:sp>
        <p:nvSpPr>
          <p:cNvPr id="205055" name="Rectangle 255"/>
          <p:cNvSpPr>
            <a:spLocks noChangeArrowheads="1"/>
          </p:cNvSpPr>
          <p:nvPr/>
        </p:nvSpPr>
        <p:spPr bwMode="auto">
          <a:xfrm>
            <a:off x="4229100" y="1219200"/>
            <a:ext cx="152400" cy="152400"/>
          </a:xfrm>
          <a:prstGeom prst="rect">
            <a:avLst/>
          </a:prstGeom>
          <a:solidFill>
            <a:srgbClr val="FFFF99"/>
          </a:solidFill>
          <a:ln w="9525">
            <a:solidFill>
              <a:schemeClr val="tx1"/>
            </a:solidFill>
            <a:miter lim="800000"/>
            <a:headEnd/>
            <a:tailEnd/>
          </a:ln>
          <a:effectLst/>
        </p:spPr>
        <p:txBody>
          <a:bodyPr wrap="none" anchor="ctr"/>
          <a:lstStyle/>
          <a:p>
            <a:pPr algn="ctr"/>
            <a:r>
              <a:rPr lang="en-US" sz="800">
                <a:latin typeface="Arial" charset="0"/>
              </a:rPr>
              <a:t>5A</a:t>
            </a:r>
          </a:p>
        </p:txBody>
      </p:sp>
      <p:sp>
        <p:nvSpPr>
          <p:cNvPr id="205056" name="Rectangle 256"/>
          <p:cNvSpPr>
            <a:spLocks noChangeArrowheads="1"/>
          </p:cNvSpPr>
          <p:nvPr/>
        </p:nvSpPr>
        <p:spPr bwMode="auto">
          <a:xfrm>
            <a:off x="4229100" y="1447800"/>
            <a:ext cx="152400" cy="152400"/>
          </a:xfrm>
          <a:prstGeom prst="rect">
            <a:avLst/>
          </a:prstGeom>
          <a:solidFill>
            <a:srgbClr val="FF9595">
              <a:alpha val="50000"/>
            </a:srgbClr>
          </a:solidFill>
          <a:ln w="9525">
            <a:solidFill>
              <a:schemeClr val="tx1"/>
            </a:solidFill>
            <a:miter lim="800000"/>
            <a:headEnd/>
            <a:tailEnd/>
          </a:ln>
          <a:effectLst/>
        </p:spPr>
        <p:txBody>
          <a:bodyPr wrap="none" anchor="ctr"/>
          <a:lstStyle/>
          <a:p>
            <a:pPr algn="ctr"/>
            <a:r>
              <a:rPr lang="en-US" sz="800">
                <a:latin typeface="Arial" charset="0"/>
              </a:rPr>
              <a:t>6A</a:t>
            </a:r>
          </a:p>
        </p:txBody>
      </p:sp>
      <p:sp>
        <p:nvSpPr>
          <p:cNvPr id="205057" name="Rectangle 257"/>
          <p:cNvSpPr>
            <a:spLocks noChangeArrowheads="1"/>
          </p:cNvSpPr>
          <p:nvPr/>
        </p:nvSpPr>
        <p:spPr bwMode="auto">
          <a:xfrm>
            <a:off x="4229100" y="1676400"/>
            <a:ext cx="152400" cy="152400"/>
          </a:xfrm>
          <a:prstGeom prst="rect">
            <a:avLst/>
          </a:prstGeom>
          <a:solidFill>
            <a:srgbClr val="BE9DFF">
              <a:alpha val="50000"/>
            </a:srgbClr>
          </a:solidFill>
          <a:ln w="9525">
            <a:solidFill>
              <a:schemeClr val="tx1"/>
            </a:solidFill>
            <a:miter lim="800000"/>
            <a:headEnd/>
            <a:tailEnd/>
          </a:ln>
          <a:effectLst/>
        </p:spPr>
        <p:txBody>
          <a:bodyPr wrap="none" anchor="ctr"/>
          <a:lstStyle/>
          <a:p>
            <a:pPr algn="ctr"/>
            <a:r>
              <a:rPr lang="en-US" sz="800">
                <a:latin typeface="Arial" charset="0"/>
              </a:rPr>
              <a:t>7A</a:t>
            </a:r>
          </a:p>
        </p:txBody>
      </p:sp>
      <p:sp>
        <p:nvSpPr>
          <p:cNvPr id="205058" name="Rectangle 258"/>
          <p:cNvSpPr>
            <a:spLocks noChangeArrowheads="1"/>
          </p:cNvSpPr>
          <p:nvPr/>
        </p:nvSpPr>
        <p:spPr bwMode="auto">
          <a:xfrm>
            <a:off x="4229100" y="1905000"/>
            <a:ext cx="152400" cy="152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800">
                <a:latin typeface="Arial" charset="0"/>
              </a:rPr>
              <a:t>8A</a:t>
            </a:r>
          </a:p>
        </p:txBody>
      </p:sp>
      <p:sp>
        <p:nvSpPr>
          <p:cNvPr id="205059" name="Rectangle 259"/>
          <p:cNvSpPr>
            <a:spLocks noChangeArrowheads="1"/>
          </p:cNvSpPr>
          <p:nvPr/>
        </p:nvSpPr>
        <p:spPr bwMode="auto">
          <a:xfrm>
            <a:off x="4229100" y="2133600"/>
            <a:ext cx="152400" cy="152400"/>
          </a:xfrm>
          <a:prstGeom prst="rect">
            <a:avLst/>
          </a:prstGeom>
          <a:solidFill>
            <a:srgbClr val="F3D4A1">
              <a:alpha val="50000"/>
            </a:srgbClr>
          </a:solidFill>
          <a:ln w="9525">
            <a:solidFill>
              <a:schemeClr val="tx1"/>
            </a:solidFill>
            <a:miter lim="800000"/>
            <a:headEnd/>
            <a:tailEnd/>
          </a:ln>
          <a:effectLst/>
        </p:spPr>
        <p:txBody>
          <a:bodyPr wrap="none" anchor="ctr"/>
          <a:lstStyle/>
          <a:p>
            <a:endParaRPr lang="en-IE"/>
          </a:p>
        </p:txBody>
      </p:sp>
      <p:sp>
        <p:nvSpPr>
          <p:cNvPr id="205060" name="Text Box 260"/>
          <p:cNvSpPr txBox="1">
            <a:spLocks noChangeArrowheads="1"/>
          </p:cNvSpPr>
          <p:nvPr/>
        </p:nvSpPr>
        <p:spPr bwMode="auto">
          <a:xfrm>
            <a:off x="2919413" y="1227138"/>
            <a:ext cx="809625" cy="214312"/>
          </a:xfrm>
          <a:prstGeom prst="rect">
            <a:avLst/>
          </a:prstGeom>
          <a:noFill/>
          <a:ln w="9525">
            <a:noFill/>
            <a:miter lim="800000"/>
            <a:headEnd/>
            <a:tailEnd/>
          </a:ln>
          <a:effectLst/>
        </p:spPr>
        <p:txBody>
          <a:bodyPr wrap="none">
            <a:spAutoFit/>
          </a:bodyPr>
          <a:lstStyle/>
          <a:p>
            <a:r>
              <a:rPr lang="en-US" sz="800" b="1">
                <a:latin typeface="Arial" charset="0"/>
              </a:rPr>
              <a:t>Alkali metals</a:t>
            </a:r>
          </a:p>
        </p:txBody>
      </p:sp>
      <p:sp>
        <p:nvSpPr>
          <p:cNvPr id="205061" name="Text Box 261"/>
          <p:cNvSpPr txBox="1">
            <a:spLocks noChangeArrowheads="1"/>
          </p:cNvSpPr>
          <p:nvPr/>
        </p:nvSpPr>
        <p:spPr bwMode="auto">
          <a:xfrm>
            <a:off x="2935288" y="1455738"/>
            <a:ext cx="1206500" cy="214312"/>
          </a:xfrm>
          <a:prstGeom prst="rect">
            <a:avLst/>
          </a:prstGeom>
          <a:noFill/>
          <a:ln w="9525">
            <a:noFill/>
            <a:miter lim="800000"/>
            <a:headEnd/>
            <a:tailEnd/>
          </a:ln>
          <a:effectLst/>
        </p:spPr>
        <p:txBody>
          <a:bodyPr wrap="none">
            <a:spAutoFit/>
          </a:bodyPr>
          <a:lstStyle/>
          <a:p>
            <a:r>
              <a:rPr lang="en-US" sz="800" b="1">
                <a:latin typeface="Arial" charset="0"/>
              </a:rPr>
              <a:t>Alkaline earth metals</a:t>
            </a:r>
          </a:p>
        </p:txBody>
      </p:sp>
      <p:sp>
        <p:nvSpPr>
          <p:cNvPr id="205062" name="Text Box 262"/>
          <p:cNvSpPr txBox="1">
            <a:spLocks noChangeArrowheads="1"/>
          </p:cNvSpPr>
          <p:nvPr/>
        </p:nvSpPr>
        <p:spPr bwMode="auto">
          <a:xfrm>
            <a:off x="2935288" y="1684338"/>
            <a:ext cx="1028700" cy="214312"/>
          </a:xfrm>
          <a:prstGeom prst="rect">
            <a:avLst/>
          </a:prstGeom>
          <a:noFill/>
          <a:ln w="9525">
            <a:noFill/>
            <a:miter lim="800000"/>
            <a:headEnd/>
            <a:tailEnd/>
          </a:ln>
          <a:effectLst/>
        </p:spPr>
        <p:txBody>
          <a:bodyPr wrap="none">
            <a:spAutoFit/>
          </a:bodyPr>
          <a:lstStyle/>
          <a:p>
            <a:r>
              <a:rPr lang="en-US" sz="800" b="1">
                <a:latin typeface="Arial" charset="0"/>
              </a:rPr>
              <a:t>Transition metals</a:t>
            </a:r>
          </a:p>
        </p:txBody>
      </p:sp>
      <p:sp>
        <p:nvSpPr>
          <p:cNvPr id="205063" name="Text Box 263"/>
          <p:cNvSpPr txBox="1">
            <a:spLocks noChangeArrowheads="1"/>
          </p:cNvSpPr>
          <p:nvPr/>
        </p:nvSpPr>
        <p:spPr bwMode="auto">
          <a:xfrm>
            <a:off x="2935288" y="2366963"/>
            <a:ext cx="1277937" cy="214312"/>
          </a:xfrm>
          <a:prstGeom prst="rect">
            <a:avLst/>
          </a:prstGeom>
          <a:noFill/>
          <a:ln w="9525">
            <a:noFill/>
            <a:miter lim="800000"/>
            <a:headEnd/>
            <a:tailEnd/>
          </a:ln>
          <a:effectLst/>
        </p:spPr>
        <p:txBody>
          <a:bodyPr wrap="none">
            <a:spAutoFit/>
          </a:bodyPr>
          <a:lstStyle/>
          <a:p>
            <a:r>
              <a:rPr lang="en-US" sz="800" b="1">
                <a:latin typeface="Arial" charset="0"/>
              </a:rPr>
              <a:t>Inner transition metals</a:t>
            </a:r>
          </a:p>
        </p:txBody>
      </p:sp>
      <p:sp>
        <p:nvSpPr>
          <p:cNvPr id="205064" name="Text Box 264"/>
          <p:cNvSpPr txBox="1">
            <a:spLocks noChangeArrowheads="1"/>
          </p:cNvSpPr>
          <p:nvPr/>
        </p:nvSpPr>
        <p:spPr bwMode="auto">
          <a:xfrm>
            <a:off x="2935288" y="1912938"/>
            <a:ext cx="827087" cy="214312"/>
          </a:xfrm>
          <a:prstGeom prst="rect">
            <a:avLst/>
          </a:prstGeom>
          <a:noFill/>
          <a:ln w="9525">
            <a:noFill/>
            <a:miter lim="800000"/>
            <a:headEnd/>
            <a:tailEnd/>
          </a:ln>
          <a:effectLst/>
        </p:spPr>
        <p:txBody>
          <a:bodyPr wrap="none">
            <a:spAutoFit/>
          </a:bodyPr>
          <a:lstStyle/>
          <a:p>
            <a:r>
              <a:rPr lang="en-US" sz="800" b="1">
                <a:latin typeface="Arial" charset="0"/>
              </a:rPr>
              <a:t>Boron group </a:t>
            </a:r>
          </a:p>
        </p:txBody>
      </p:sp>
      <p:sp>
        <p:nvSpPr>
          <p:cNvPr id="205065" name="Text Box 265"/>
          <p:cNvSpPr txBox="1">
            <a:spLocks noChangeArrowheads="1"/>
          </p:cNvSpPr>
          <p:nvPr/>
        </p:nvSpPr>
        <p:spPr bwMode="auto">
          <a:xfrm>
            <a:off x="2935288" y="2141538"/>
            <a:ext cx="884237" cy="214312"/>
          </a:xfrm>
          <a:prstGeom prst="rect">
            <a:avLst/>
          </a:prstGeom>
          <a:noFill/>
          <a:ln w="9525">
            <a:noFill/>
            <a:miter lim="800000"/>
            <a:headEnd/>
            <a:tailEnd/>
          </a:ln>
          <a:effectLst/>
        </p:spPr>
        <p:txBody>
          <a:bodyPr wrap="none">
            <a:spAutoFit/>
          </a:bodyPr>
          <a:lstStyle/>
          <a:p>
            <a:r>
              <a:rPr lang="en-US" sz="800" b="1">
                <a:latin typeface="Arial" charset="0"/>
              </a:rPr>
              <a:t>Carbon group </a:t>
            </a:r>
          </a:p>
        </p:txBody>
      </p:sp>
      <p:sp>
        <p:nvSpPr>
          <p:cNvPr id="205066" name="Text Box 266"/>
          <p:cNvSpPr txBox="1">
            <a:spLocks noChangeArrowheads="1"/>
          </p:cNvSpPr>
          <p:nvPr/>
        </p:nvSpPr>
        <p:spPr bwMode="auto">
          <a:xfrm>
            <a:off x="4387850" y="1223963"/>
            <a:ext cx="946150" cy="214312"/>
          </a:xfrm>
          <a:prstGeom prst="rect">
            <a:avLst/>
          </a:prstGeom>
          <a:noFill/>
          <a:ln w="9525">
            <a:noFill/>
            <a:miter lim="800000"/>
            <a:headEnd/>
            <a:tailEnd/>
          </a:ln>
          <a:effectLst/>
        </p:spPr>
        <p:txBody>
          <a:bodyPr wrap="none">
            <a:spAutoFit/>
          </a:bodyPr>
          <a:lstStyle/>
          <a:p>
            <a:r>
              <a:rPr lang="en-US" sz="800" b="1">
                <a:latin typeface="Arial" charset="0"/>
              </a:rPr>
              <a:t>Nitrogen group </a:t>
            </a:r>
          </a:p>
        </p:txBody>
      </p:sp>
      <p:sp>
        <p:nvSpPr>
          <p:cNvPr id="205067" name="Text Box 267"/>
          <p:cNvSpPr txBox="1">
            <a:spLocks noChangeArrowheads="1"/>
          </p:cNvSpPr>
          <p:nvPr/>
        </p:nvSpPr>
        <p:spPr bwMode="auto">
          <a:xfrm>
            <a:off x="4381500" y="1455738"/>
            <a:ext cx="903288" cy="214312"/>
          </a:xfrm>
          <a:prstGeom prst="rect">
            <a:avLst/>
          </a:prstGeom>
          <a:noFill/>
          <a:ln w="9525">
            <a:noFill/>
            <a:miter lim="800000"/>
            <a:headEnd/>
            <a:tailEnd/>
          </a:ln>
          <a:effectLst/>
        </p:spPr>
        <p:txBody>
          <a:bodyPr wrap="none">
            <a:spAutoFit/>
          </a:bodyPr>
          <a:lstStyle/>
          <a:p>
            <a:r>
              <a:rPr lang="en-US" sz="800" b="1">
                <a:latin typeface="Arial" charset="0"/>
              </a:rPr>
              <a:t>Oxygen group </a:t>
            </a:r>
          </a:p>
        </p:txBody>
      </p:sp>
      <p:sp>
        <p:nvSpPr>
          <p:cNvPr id="205068" name="Text Box 268"/>
          <p:cNvSpPr txBox="1">
            <a:spLocks noChangeArrowheads="1"/>
          </p:cNvSpPr>
          <p:nvPr/>
        </p:nvSpPr>
        <p:spPr bwMode="auto">
          <a:xfrm>
            <a:off x="4381500" y="1681163"/>
            <a:ext cx="671513" cy="214312"/>
          </a:xfrm>
          <a:prstGeom prst="rect">
            <a:avLst/>
          </a:prstGeom>
          <a:noFill/>
          <a:ln w="9525">
            <a:noFill/>
            <a:miter lim="800000"/>
            <a:headEnd/>
            <a:tailEnd/>
          </a:ln>
          <a:effectLst/>
        </p:spPr>
        <p:txBody>
          <a:bodyPr wrap="none">
            <a:spAutoFit/>
          </a:bodyPr>
          <a:lstStyle/>
          <a:p>
            <a:r>
              <a:rPr lang="en-US" sz="800" b="1">
                <a:latin typeface="Arial" charset="0"/>
              </a:rPr>
              <a:t>Halogens </a:t>
            </a:r>
          </a:p>
        </p:txBody>
      </p:sp>
      <p:sp>
        <p:nvSpPr>
          <p:cNvPr id="205069" name="Text Box 269"/>
          <p:cNvSpPr txBox="1">
            <a:spLocks noChangeArrowheads="1"/>
          </p:cNvSpPr>
          <p:nvPr/>
        </p:nvSpPr>
        <p:spPr bwMode="auto">
          <a:xfrm>
            <a:off x="4395788" y="1909763"/>
            <a:ext cx="814387" cy="214312"/>
          </a:xfrm>
          <a:prstGeom prst="rect">
            <a:avLst/>
          </a:prstGeom>
          <a:noFill/>
          <a:ln w="9525">
            <a:noFill/>
            <a:miter lim="800000"/>
            <a:headEnd/>
            <a:tailEnd/>
          </a:ln>
          <a:effectLst/>
        </p:spPr>
        <p:txBody>
          <a:bodyPr wrap="none">
            <a:spAutoFit/>
          </a:bodyPr>
          <a:lstStyle/>
          <a:p>
            <a:r>
              <a:rPr lang="en-US" sz="800" b="1">
                <a:latin typeface="Arial" charset="0"/>
              </a:rPr>
              <a:t>Noble gases </a:t>
            </a:r>
          </a:p>
        </p:txBody>
      </p:sp>
      <p:sp>
        <p:nvSpPr>
          <p:cNvPr id="205070" name="Text Box 270"/>
          <p:cNvSpPr txBox="1">
            <a:spLocks noChangeArrowheads="1"/>
          </p:cNvSpPr>
          <p:nvPr/>
        </p:nvSpPr>
        <p:spPr bwMode="auto">
          <a:xfrm>
            <a:off x="4381500" y="2141538"/>
            <a:ext cx="658813" cy="214312"/>
          </a:xfrm>
          <a:prstGeom prst="rect">
            <a:avLst/>
          </a:prstGeom>
          <a:noFill/>
          <a:ln w="9525">
            <a:noFill/>
            <a:miter lim="800000"/>
            <a:headEnd/>
            <a:tailEnd/>
          </a:ln>
          <a:effectLst/>
        </p:spPr>
        <p:txBody>
          <a:bodyPr wrap="none">
            <a:spAutoFit/>
          </a:bodyPr>
          <a:lstStyle/>
          <a:p>
            <a:r>
              <a:rPr lang="en-US" sz="800" b="1">
                <a:latin typeface="Arial" charset="0"/>
              </a:rPr>
              <a:t>Hydrogen</a:t>
            </a:r>
          </a:p>
        </p:txBody>
      </p:sp>
      <p:sp>
        <p:nvSpPr>
          <p:cNvPr id="205071" name="Text Box 271"/>
          <p:cNvSpPr txBox="1">
            <a:spLocks noChangeArrowheads="1"/>
          </p:cNvSpPr>
          <p:nvPr/>
        </p:nvSpPr>
        <p:spPr bwMode="auto">
          <a:xfrm>
            <a:off x="2057400" y="2738438"/>
            <a:ext cx="401638" cy="304800"/>
          </a:xfrm>
          <a:prstGeom prst="rect">
            <a:avLst/>
          </a:prstGeom>
          <a:noFill/>
          <a:ln w="9525">
            <a:noFill/>
            <a:miter lim="800000"/>
            <a:headEnd/>
            <a:tailEnd/>
          </a:ln>
          <a:effectLst/>
        </p:spPr>
        <p:txBody>
          <a:bodyPr wrap="none">
            <a:spAutoFit/>
          </a:bodyPr>
          <a:lstStyle/>
          <a:p>
            <a:r>
              <a:rPr lang="en-US" sz="1400">
                <a:latin typeface="Arial" charset="0"/>
              </a:rPr>
              <a:t>3B</a:t>
            </a:r>
          </a:p>
        </p:txBody>
      </p:sp>
      <p:sp>
        <p:nvSpPr>
          <p:cNvPr id="205072" name="Text Box 272"/>
          <p:cNvSpPr txBox="1">
            <a:spLocks noChangeArrowheads="1"/>
          </p:cNvSpPr>
          <p:nvPr/>
        </p:nvSpPr>
        <p:spPr bwMode="auto">
          <a:xfrm>
            <a:off x="2798763" y="2743200"/>
            <a:ext cx="401637" cy="304800"/>
          </a:xfrm>
          <a:prstGeom prst="rect">
            <a:avLst/>
          </a:prstGeom>
          <a:noFill/>
          <a:ln w="9525">
            <a:noFill/>
            <a:miter lim="800000"/>
            <a:headEnd/>
            <a:tailEnd/>
          </a:ln>
          <a:effectLst/>
        </p:spPr>
        <p:txBody>
          <a:bodyPr wrap="none">
            <a:spAutoFit/>
          </a:bodyPr>
          <a:lstStyle/>
          <a:p>
            <a:r>
              <a:rPr lang="en-US" sz="1400">
                <a:latin typeface="Arial" charset="0"/>
              </a:rPr>
              <a:t>5B</a:t>
            </a:r>
          </a:p>
        </p:txBody>
      </p:sp>
      <p:sp>
        <p:nvSpPr>
          <p:cNvPr id="205073" name="Text Box 273"/>
          <p:cNvSpPr txBox="1">
            <a:spLocks noChangeArrowheads="1"/>
          </p:cNvSpPr>
          <p:nvPr/>
        </p:nvSpPr>
        <p:spPr bwMode="auto">
          <a:xfrm>
            <a:off x="3179763" y="2743200"/>
            <a:ext cx="401637" cy="304800"/>
          </a:xfrm>
          <a:prstGeom prst="rect">
            <a:avLst/>
          </a:prstGeom>
          <a:noFill/>
          <a:ln w="9525">
            <a:noFill/>
            <a:miter lim="800000"/>
            <a:headEnd/>
            <a:tailEnd/>
          </a:ln>
          <a:effectLst/>
        </p:spPr>
        <p:txBody>
          <a:bodyPr wrap="none">
            <a:spAutoFit/>
          </a:bodyPr>
          <a:lstStyle/>
          <a:p>
            <a:r>
              <a:rPr lang="en-US" sz="1400">
                <a:latin typeface="Arial" charset="0"/>
              </a:rPr>
              <a:t>6B</a:t>
            </a:r>
          </a:p>
        </p:txBody>
      </p:sp>
      <p:sp>
        <p:nvSpPr>
          <p:cNvPr id="205074" name="Text Box 274"/>
          <p:cNvSpPr txBox="1">
            <a:spLocks noChangeArrowheads="1"/>
          </p:cNvSpPr>
          <p:nvPr/>
        </p:nvSpPr>
        <p:spPr bwMode="auto">
          <a:xfrm>
            <a:off x="3560763" y="2743200"/>
            <a:ext cx="401637" cy="304800"/>
          </a:xfrm>
          <a:prstGeom prst="rect">
            <a:avLst/>
          </a:prstGeom>
          <a:noFill/>
          <a:ln w="9525">
            <a:noFill/>
            <a:miter lim="800000"/>
            <a:headEnd/>
            <a:tailEnd/>
          </a:ln>
          <a:effectLst/>
        </p:spPr>
        <p:txBody>
          <a:bodyPr wrap="none">
            <a:spAutoFit/>
          </a:bodyPr>
          <a:lstStyle/>
          <a:p>
            <a:r>
              <a:rPr lang="en-US" sz="1400">
                <a:latin typeface="Arial" charset="0"/>
              </a:rPr>
              <a:t>7B</a:t>
            </a:r>
          </a:p>
        </p:txBody>
      </p:sp>
      <p:sp>
        <p:nvSpPr>
          <p:cNvPr id="205075" name="Text Box 275"/>
          <p:cNvSpPr txBox="1">
            <a:spLocks noChangeArrowheads="1"/>
          </p:cNvSpPr>
          <p:nvPr/>
        </p:nvSpPr>
        <p:spPr bwMode="auto">
          <a:xfrm>
            <a:off x="4343400" y="2657475"/>
            <a:ext cx="411163" cy="314325"/>
          </a:xfrm>
          <a:prstGeom prst="rect">
            <a:avLst/>
          </a:prstGeom>
          <a:solidFill>
            <a:schemeClr val="bg1"/>
          </a:solidFill>
          <a:ln w="9525">
            <a:solidFill>
              <a:schemeClr val="bg1"/>
            </a:solidFill>
            <a:miter lim="800000"/>
            <a:headEnd/>
            <a:tailEnd/>
          </a:ln>
          <a:effectLst/>
        </p:spPr>
        <p:txBody>
          <a:bodyPr wrap="none">
            <a:spAutoFit/>
          </a:bodyPr>
          <a:lstStyle/>
          <a:p>
            <a:r>
              <a:rPr lang="en-US" sz="1400">
                <a:latin typeface="Arial" charset="0"/>
              </a:rPr>
              <a:t>8B</a:t>
            </a:r>
          </a:p>
        </p:txBody>
      </p:sp>
      <p:sp>
        <p:nvSpPr>
          <p:cNvPr id="205076" name="Text Box 276"/>
          <p:cNvSpPr txBox="1">
            <a:spLocks noChangeArrowheads="1"/>
          </p:cNvSpPr>
          <p:nvPr/>
        </p:nvSpPr>
        <p:spPr bwMode="auto">
          <a:xfrm>
            <a:off x="5105400" y="2743200"/>
            <a:ext cx="401638" cy="304800"/>
          </a:xfrm>
          <a:prstGeom prst="rect">
            <a:avLst/>
          </a:prstGeom>
          <a:noFill/>
          <a:ln w="9525">
            <a:noFill/>
            <a:miter lim="800000"/>
            <a:headEnd/>
            <a:tailEnd/>
          </a:ln>
          <a:effectLst/>
        </p:spPr>
        <p:txBody>
          <a:bodyPr wrap="none">
            <a:spAutoFit/>
          </a:bodyPr>
          <a:lstStyle/>
          <a:p>
            <a:r>
              <a:rPr lang="en-US" sz="1400">
                <a:latin typeface="Arial" charset="0"/>
              </a:rPr>
              <a:t>1B</a:t>
            </a:r>
          </a:p>
        </p:txBody>
      </p:sp>
      <p:sp>
        <p:nvSpPr>
          <p:cNvPr id="205077" name="Text Box 277"/>
          <p:cNvSpPr txBox="1">
            <a:spLocks noChangeArrowheads="1"/>
          </p:cNvSpPr>
          <p:nvPr/>
        </p:nvSpPr>
        <p:spPr bwMode="auto">
          <a:xfrm>
            <a:off x="5465763" y="2743200"/>
            <a:ext cx="401637" cy="304800"/>
          </a:xfrm>
          <a:prstGeom prst="rect">
            <a:avLst/>
          </a:prstGeom>
          <a:noFill/>
          <a:ln w="9525">
            <a:noFill/>
            <a:miter lim="800000"/>
            <a:headEnd/>
            <a:tailEnd/>
          </a:ln>
          <a:effectLst/>
        </p:spPr>
        <p:txBody>
          <a:bodyPr wrap="none">
            <a:spAutoFit/>
          </a:bodyPr>
          <a:lstStyle/>
          <a:p>
            <a:r>
              <a:rPr lang="en-US" sz="1400">
                <a:latin typeface="Arial" charset="0"/>
              </a:rPr>
              <a:t>2B</a:t>
            </a:r>
          </a:p>
        </p:txBody>
      </p:sp>
      <p:sp>
        <p:nvSpPr>
          <p:cNvPr id="205078" name="Text Box 278"/>
          <p:cNvSpPr txBox="1">
            <a:spLocks noChangeArrowheads="1"/>
          </p:cNvSpPr>
          <p:nvPr/>
        </p:nvSpPr>
        <p:spPr bwMode="auto">
          <a:xfrm>
            <a:off x="5846763" y="1676400"/>
            <a:ext cx="401637" cy="304800"/>
          </a:xfrm>
          <a:prstGeom prst="rect">
            <a:avLst/>
          </a:prstGeom>
          <a:noFill/>
          <a:ln w="9525">
            <a:noFill/>
            <a:miter lim="800000"/>
            <a:headEnd/>
            <a:tailEnd/>
          </a:ln>
          <a:effectLst/>
        </p:spPr>
        <p:txBody>
          <a:bodyPr wrap="none">
            <a:spAutoFit/>
          </a:bodyPr>
          <a:lstStyle/>
          <a:p>
            <a:r>
              <a:rPr lang="en-US" sz="1400">
                <a:latin typeface="Arial" charset="0"/>
              </a:rPr>
              <a:t>3A</a:t>
            </a:r>
          </a:p>
        </p:txBody>
      </p:sp>
      <p:sp>
        <p:nvSpPr>
          <p:cNvPr id="205079" name="Text Box 279"/>
          <p:cNvSpPr txBox="1">
            <a:spLocks noChangeArrowheads="1"/>
          </p:cNvSpPr>
          <p:nvPr/>
        </p:nvSpPr>
        <p:spPr bwMode="auto">
          <a:xfrm>
            <a:off x="6227763" y="1676400"/>
            <a:ext cx="401637" cy="304800"/>
          </a:xfrm>
          <a:prstGeom prst="rect">
            <a:avLst/>
          </a:prstGeom>
          <a:noFill/>
          <a:ln w="9525">
            <a:noFill/>
            <a:miter lim="800000"/>
            <a:headEnd/>
            <a:tailEnd/>
          </a:ln>
          <a:effectLst/>
        </p:spPr>
        <p:txBody>
          <a:bodyPr wrap="none">
            <a:spAutoFit/>
          </a:bodyPr>
          <a:lstStyle/>
          <a:p>
            <a:r>
              <a:rPr lang="en-US" sz="1400">
                <a:latin typeface="Arial" charset="0"/>
              </a:rPr>
              <a:t>4A</a:t>
            </a:r>
          </a:p>
        </p:txBody>
      </p:sp>
      <p:sp>
        <p:nvSpPr>
          <p:cNvPr id="205080" name="Text Box 280"/>
          <p:cNvSpPr txBox="1">
            <a:spLocks noChangeArrowheads="1"/>
          </p:cNvSpPr>
          <p:nvPr/>
        </p:nvSpPr>
        <p:spPr bwMode="auto">
          <a:xfrm>
            <a:off x="6629400" y="1676400"/>
            <a:ext cx="401638" cy="304800"/>
          </a:xfrm>
          <a:prstGeom prst="rect">
            <a:avLst/>
          </a:prstGeom>
          <a:noFill/>
          <a:ln w="9525">
            <a:noFill/>
            <a:miter lim="800000"/>
            <a:headEnd/>
            <a:tailEnd/>
          </a:ln>
          <a:effectLst/>
        </p:spPr>
        <p:txBody>
          <a:bodyPr wrap="none">
            <a:spAutoFit/>
          </a:bodyPr>
          <a:lstStyle/>
          <a:p>
            <a:r>
              <a:rPr lang="en-US" sz="1400">
                <a:latin typeface="Arial" charset="0"/>
              </a:rPr>
              <a:t>5A</a:t>
            </a:r>
          </a:p>
        </p:txBody>
      </p:sp>
      <p:sp>
        <p:nvSpPr>
          <p:cNvPr id="205081" name="Text Box 281"/>
          <p:cNvSpPr txBox="1">
            <a:spLocks noChangeArrowheads="1"/>
          </p:cNvSpPr>
          <p:nvPr/>
        </p:nvSpPr>
        <p:spPr bwMode="auto">
          <a:xfrm>
            <a:off x="7010400" y="1676400"/>
            <a:ext cx="401638" cy="304800"/>
          </a:xfrm>
          <a:prstGeom prst="rect">
            <a:avLst/>
          </a:prstGeom>
          <a:noFill/>
          <a:ln w="9525">
            <a:noFill/>
            <a:miter lim="800000"/>
            <a:headEnd/>
            <a:tailEnd/>
          </a:ln>
          <a:effectLst/>
        </p:spPr>
        <p:txBody>
          <a:bodyPr wrap="none">
            <a:spAutoFit/>
          </a:bodyPr>
          <a:lstStyle/>
          <a:p>
            <a:r>
              <a:rPr lang="en-US" sz="1400">
                <a:latin typeface="Arial" charset="0"/>
              </a:rPr>
              <a:t>6A</a:t>
            </a:r>
          </a:p>
        </p:txBody>
      </p:sp>
      <p:sp>
        <p:nvSpPr>
          <p:cNvPr id="205082" name="Text Box 282"/>
          <p:cNvSpPr txBox="1">
            <a:spLocks noChangeArrowheads="1"/>
          </p:cNvSpPr>
          <p:nvPr/>
        </p:nvSpPr>
        <p:spPr bwMode="auto">
          <a:xfrm>
            <a:off x="7391400" y="1676400"/>
            <a:ext cx="401638" cy="304800"/>
          </a:xfrm>
          <a:prstGeom prst="rect">
            <a:avLst/>
          </a:prstGeom>
          <a:noFill/>
          <a:ln w="9525">
            <a:noFill/>
            <a:miter lim="800000"/>
            <a:headEnd/>
            <a:tailEnd/>
          </a:ln>
          <a:effectLst/>
        </p:spPr>
        <p:txBody>
          <a:bodyPr wrap="none">
            <a:spAutoFit/>
          </a:bodyPr>
          <a:lstStyle/>
          <a:p>
            <a:r>
              <a:rPr lang="en-US" sz="1400">
                <a:latin typeface="Arial" charset="0"/>
              </a:rPr>
              <a:t>7A</a:t>
            </a:r>
          </a:p>
        </p:txBody>
      </p:sp>
      <p:sp>
        <p:nvSpPr>
          <p:cNvPr id="205083" name="Text Box 283"/>
          <p:cNvSpPr txBox="1">
            <a:spLocks noChangeArrowheads="1"/>
          </p:cNvSpPr>
          <p:nvPr/>
        </p:nvSpPr>
        <p:spPr bwMode="auto">
          <a:xfrm>
            <a:off x="7772400" y="1143000"/>
            <a:ext cx="401638" cy="304800"/>
          </a:xfrm>
          <a:prstGeom prst="rect">
            <a:avLst/>
          </a:prstGeom>
          <a:noFill/>
          <a:ln w="9525">
            <a:noFill/>
            <a:miter lim="800000"/>
            <a:headEnd/>
            <a:tailEnd/>
          </a:ln>
          <a:effectLst/>
        </p:spPr>
        <p:txBody>
          <a:bodyPr wrap="none">
            <a:spAutoFit/>
          </a:bodyPr>
          <a:lstStyle/>
          <a:p>
            <a:r>
              <a:rPr lang="en-US" sz="1400">
                <a:latin typeface="Arial" charset="0"/>
              </a:rPr>
              <a:t>8A</a:t>
            </a:r>
          </a:p>
        </p:txBody>
      </p:sp>
      <p:sp>
        <p:nvSpPr>
          <p:cNvPr id="205084" name="Text Box 284"/>
          <p:cNvSpPr txBox="1">
            <a:spLocks noChangeArrowheads="1"/>
          </p:cNvSpPr>
          <p:nvPr/>
        </p:nvSpPr>
        <p:spPr bwMode="auto">
          <a:xfrm>
            <a:off x="2438400" y="2743200"/>
            <a:ext cx="401638" cy="304800"/>
          </a:xfrm>
          <a:prstGeom prst="rect">
            <a:avLst/>
          </a:prstGeom>
          <a:noFill/>
          <a:ln w="9525">
            <a:noFill/>
            <a:miter lim="800000"/>
            <a:headEnd/>
            <a:tailEnd/>
          </a:ln>
          <a:effectLst/>
        </p:spPr>
        <p:txBody>
          <a:bodyPr wrap="none">
            <a:spAutoFit/>
          </a:bodyPr>
          <a:lstStyle/>
          <a:p>
            <a:r>
              <a:rPr lang="en-US" sz="1400">
                <a:latin typeface="Arial" charset="0"/>
              </a:rPr>
              <a:t>4B</a:t>
            </a:r>
          </a:p>
        </p:txBody>
      </p:sp>
      <p:sp>
        <p:nvSpPr>
          <p:cNvPr id="205085" name="AutoShape 285"/>
          <p:cNvSpPr>
            <a:spLocks/>
          </p:cNvSpPr>
          <p:nvPr/>
        </p:nvSpPr>
        <p:spPr bwMode="auto">
          <a:xfrm rot="-5400000">
            <a:off x="4495800" y="2362200"/>
            <a:ext cx="76200" cy="1143000"/>
          </a:xfrm>
          <a:prstGeom prst="rightBracket">
            <a:avLst>
              <a:gd name="adj" fmla="val 125000"/>
            </a:avLst>
          </a:prstGeom>
          <a:noFill/>
          <a:ln w="9525">
            <a:solidFill>
              <a:schemeClr val="tx1"/>
            </a:solidFill>
            <a:round/>
            <a:headEnd/>
            <a:tailEnd/>
          </a:ln>
          <a:effectLst/>
        </p:spPr>
        <p:txBody>
          <a:bodyPr wrap="none" anchor="ctr"/>
          <a:lstStyle/>
          <a:p>
            <a:endParaRPr lang="en-IE"/>
          </a:p>
        </p:txBody>
      </p:sp>
      <p:sp>
        <p:nvSpPr>
          <p:cNvPr id="205087" name="AutoShape 287">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457200" y="274638"/>
            <a:ext cx="8229600" cy="762000"/>
          </a:xfrm>
        </p:spPr>
        <p:txBody>
          <a:bodyPr/>
          <a:lstStyle/>
          <a:p>
            <a:r>
              <a:rPr lang="en-US"/>
              <a:t>Summary of Periodic Trends</a:t>
            </a:r>
          </a:p>
        </p:txBody>
      </p:sp>
      <p:sp>
        <p:nvSpPr>
          <p:cNvPr id="319491" name="Rectangle 3"/>
          <p:cNvSpPr>
            <a:spLocks noChangeArrowheads="1"/>
          </p:cNvSpPr>
          <p:nvPr/>
        </p:nvSpPr>
        <p:spPr bwMode="auto">
          <a:xfrm>
            <a:off x="3657600" y="3657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492" name="Rectangle 4"/>
          <p:cNvSpPr>
            <a:spLocks noChangeArrowheads="1"/>
          </p:cNvSpPr>
          <p:nvPr/>
        </p:nvSpPr>
        <p:spPr bwMode="auto">
          <a:xfrm>
            <a:off x="3657600" y="3886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493" name="Rectangle 5"/>
          <p:cNvSpPr>
            <a:spLocks noChangeArrowheads="1"/>
          </p:cNvSpPr>
          <p:nvPr/>
        </p:nvSpPr>
        <p:spPr bwMode="auto">
          <a:xfrm>
            <a:off x="3657600" y="41148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494" name="Rectangle 6"/>
          <p:cNvSpPr>
            <a:spLocks noChangeArrowheads="1"/>
          </p:cNvSpPr>
          <p:nvPr/>
        </p:nvSpPr>
        <p:spPr bwMode="auto">
          <a:xfrm>
            <a:off x="36576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495" name="Rectangle 7"/>
          <p:cNvSpPr>
            <a:spLocks noChangeArrowheads="1"/>
          </p:cNvSpPr>
          <p:nvPr/>
        </p:nvSpPr>
        <p:spPr bwMode="auto">
          <a:xfrm>
            <a:off x="36576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496" name="Rectangle 8"/>
          <p:cNvSpPr>
            <a:spLocks noChangeArrowheads="1"/>
          </p:cNvSpPr>
          <p:nvPr/>
        </p:nvSpPr>
        <p:spPr bwMode="auto">
          <a:xfrm>
            <a:off x="36576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497" name="Rectangle 9"/>
          <p:cNvSpPr>
            <a:spLocks noChangeArrowheads="1"/>
          </p:cNvSpPr>
          <p:nvPr/>
        </p:nvSpPr>
        <p:spPr bwMode="auto">
          <a:xfrm>
            <a:off x="36576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498" name="Rectangle 10"/>
          <p:cNvSpPr>
            <a:spLocks noChangeArrowheads="1"/>
          </p:cNvSpPr>
          <p:nvPr/>
        </p:nvSpPr>
        <p:spPr bwMode="auto">
          <a:xfrm>
            <a:off x="3886200" y="3886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499" name="Rectangle 11"/>
          <p:cNvSpPr>
            <a:spLocks noChangeArrowheads="1"/>
          </p:cNvSpPr>
          <p:nvPr/>
        </p:nvSpPr>
        <p:spPr bwMode="auto">
          <a:xfrm>
            <a:off x="3886200" y="41148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00" name="Rectangle 12"/>
          <p:cNvSpPr>
            <a:spLocks noChangeArrowheads="1"/>
          </p:cNvSpPr>
          <p:nvPr/>
        </p:nvSpPr>
        <p:spPr bwMode="auto">
          <a:xfrm>
            <a:off x="38862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01" name="Rectangle 13"/>
          <p:cNvSpPr>
            <a:spLocks noChangeArrowheads="1"/>
          </p:cNvSpPr>
          <p:nvPr/>
        </p:nvSpPr>
        <p:spPr bwMode="auto">
          <a:xfrm>
            <a:off x="38862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02" name="Rectangle 14"/>
          <p:cNvSpPr>
            <a:spLocks noChangeArrowheads="1"/>
          </p:cNvSpPr>
          <p:nvPr/>
        </p:nvSpPr>
        <p:spPr bwMode="auto">
          <a:xfrm>
            <a:off x="38862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03" name="Rectangle 15"/>
          <p:cNvSpPr>
            <a:spLocks noChangeArrowheads="1"/>
          </p:cNvSpPr>
          <p:nvPr/>
        </p:nvSpPr>
        <p:spPr bwMode="auto">
          <a:xfrm>
            <a:off x="38862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04" name="Rectangle 16"/>
          <p:cNvSpPr>
            <a:spLocks noChangeArrowheads="1"/>
          </p:cNvSpPr>
          <p:nvPr/>
        </p:nvSpPr>
        <p:spPr bwMode="auto">
          <a:xfrm>
            <a:off x="41148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05" name="Rectangle 17"/>
          <p:cNvSpPr>
            <a:spLocks noChangeArrowheads="1"/>
          </p:cNvSpPr>
          <p:nvPr/>
        </p:nvSpPr>
        <p:spPr bwMode="auto">
          <a:xfrm>
            <a:off x="41148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06" name="Rectangle 18"/>
          <p:cNvSpPr>
            <a:spLocks noChangeArrowheads="1"/>
          </p:cNvSpPr>
          <p:nvPr/>
        </p:nvSpPr>
        <p:spPr bwMode="auto">
          <a:xfrm>
            <a:off x="41148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07" name="Rectangle 19"/>
          <p:cNvSpPr>
            <a:spLocks noChangeArrowheads="1"/>
          </p:cNvSpPr>
          <p:nvPr/>
        </p:nvSpPr>
        <p:spPr bwMode="auto">
          <a:xfrm>
            <a:off x="41148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08" name="Rectangle 20"/>
          <p:cNvSpPr>
            <a:spLocks noChangeArrowheads="1"/>
          </p:cNvSpPr>
          <p:nvPr/>
        </p:nvSpPr>
        <p:spPr bwMode="auto">
          <a:xfrm>
            <a:off x="43434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09" name="Rectangle 21"/>
          <p:cNvSpPr>
            <a:spLocks noChangeArrowheads="1"/>
          </p:cNvSpPr>
          <p:nvPr/>
        </p:nvSpPr>
        <p:spPr bwMode="auto">
          <a:xfrm>
            <a:off x="43434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10" name="Rectangle 22"/>
          <p:cNvSpPr>
            <a:spLocks noChangeArrowheads="1"/>
          </p:cNvSpPr>
          <p:nvPr/>
        </p:nvSpPr>
        <p:spPr bwMode="auto">
          <a:xfrm>
            <a:off x="43434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11" name="Rectangle 23"/>
          <p:cNvSpPr>
            <a:spLocks noChangeArrowheads="1"/>
          </p:cNvSpPr>
          <p:nvPr/>
        </p:nvSpPr>
        <p:spPr bwMode="auto">
          <a:xfrm>
            <a:off x="43434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12" name="Rectangle 24"/>
          <p:cNvSpPr>
            <a:spLocks noChangeArrowheads="1"/>
          </p:cNvSpPr>
          <p:nvPr/>
        </p:nvSpPr>
        <p:spPr bwMode="auto">
          <a:xfrm>
            <a:off x="45720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13" name="Rectangle 25"/>
          <p:cNvSpPr>
            <a:spLocks noChangeArrowheads="1"/>
          </p:cNvSpPr>
          <p:nvPr/>
        </p:nvSpPr>
        <p:spPr bwMode="auto">
          <a:xfrm>
            <a:off x="45720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14" name="Rectangle 26"/>
          <p:cNvSpPr>
            <a:spLocks noChangeArrowheads="1"/>
          </p:cNvSpPr>
          <p:nvPr/>
        </p:nvSpPr>
        <p:spPr bwMode="auto">
          <a:xfrm>
            <a:off x="45720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15" name="Rectangle 27"/>
          <p:cNvSpPr>
            <a:spLocks noChangeArrowheads="1"/>
          </p:cNvSpPr>
          <p:nvPr/>
        </p:nvSpPr>
        <p:spPr bwMode="auto">
          <a:xfrm>
            <a:off x="45720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16" name="Rectangle 28"/>
          <p:cNvSpPr>
            <a:spLocks noChangeArrowheads="1"/>
          </p:cNvSpPr>
          <p:nvPr/>
        </p:nvSpPr>
        <p:spPr bwMode="auto">
          <a:xfrm>
            <a:off x="45720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17" name="Rectangle 29"/>
          <p:cNvSpPr>
            <a:spLocks noChangeArrowheads="1"/>
          </p:cNvSpPr>
          <p:nvPr/>
        </p:nvSpPr>
        <p:spPr bwMode="auto">
          <a:xfrm>
            <a:off x="48006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18" name="Rectangle 30"/>
          <p:cNvSpPr>
            <a:spLocks noChangeArrowheads="1"/>
          </p:cNvSpPr>
          <p:nvPr/>
        </p:nvSpPr>
        <p:spPr bwMode="auto">
          <a:xfrm>
            <a:off x="48006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19" name="Rectangle 31"/>
          <p:cNvSpPr>
            <a:spLocks noChangeArrowheads="1"/>
          </p:cNvSpPr>
          <p:nvPr/>
        </p:nvSpPr>
        <p:spPr bwMode="auto">
          <a:xfrm>
            <a:off x="48006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20" name="Rectangle 32"/>
          <p:cNvSpPr>
            <a:spLocks noChangeArrowheads="1"/>
          </p:cNvSpPr>
          <p:nvPr/>
        </p:nvSpPr>
        <p:spPr bwMode="auto">
          <a:xfrm>
            <a:off x="48006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21" name="Rectangle 33"/>
          <p:cNvSpPr>
            <a:spLocks noChangeArrowheads="1"/>
          </p:cNvSpPr>
          <p:nvPr/>
        </p:nvSpPr>
        <p:spPr bwMode="auto">
          <a:xfrm>
            <a:off x="48006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22" name="Rectangle 34"/>
          <p:cNvSpPr>
            <a:spLocks noChangeArrowheads="1"/>
          </p:cNvSpPr>
          <p:nvPr/>
        </p:nvSpPr>
        <p:spPr bwMode="auto">
          <a:xfrm>
            <a:off x="50292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23" name="Rectangle 35"/>
          <p:cNvSpPr>
            <a:spLocks noChangeArrowheads="1"/>
          </p:cNvSpPr>
          <p:nvPr/>
        </p:nvSpPr>
        <p:spPr bwMode="auto">
          <a:xfrm>
            <a:off x="50292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24" name="Rectangle 36"/>
          <p:cNvSpPr>
            <a:spLocks noChangeArrowheads="1"/>
          </p:cNvSpPr>
          <p:nvPr/>
        </p:nvSpPr>
        <p:spPr bwMode="auto">
          <a:xfrm>
            <a:off x="50292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25" name="Rectangle 37"/>
          <p:cNvSpPr>
            <a:spLocks noChangeArrowheads="1"/>
          </p:cNvSpPr>
          <p:nvPr/>
        </p:nvSpPr>
        <p:spPr bwMode="auto">
          <a:xfrm>
            <a:off x="50292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26" name="Rectangle 38"/>
          <p:cNvSpPr>
            <a:spLocks noChangeArrowheads="1"/>
          </p:cNvSpPr>
          <p:nvPr/>
        </p:nvSpPr>
        <p:spPr bwMode="auto">
          <a:xfrm>
            <a:off x="50292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27" name="Rectangle 39"/>
          <p:cNvSpPr>
            <a:spLocks noChangeArrowheads="1"/>
          </p:cNvSpPr>
          <p:nvPr/>
        </p:nvSpPr>
        <p:spPr bwMode="auto">
          <a:xfrm>
            <a:off x="52578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28" name="Rectangle 40"/>
          <p:cNvSpPr>
            <a:spLocks noChangeArrowheads="1"/>
          </p:cNvSpPr>
          <p:nvPr/>
        </p:nvSpPr>
        <p:spPr bwMode="auto">
          <a:xfrm>
            <a:off x="52578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29" name="Rectangle 41"/>
          <p:cNvSpPr>
            <a:spLocks noChangeArrowheads="1"/>
          </p:cNvSpPr>
          <p:nvPr/>
        </p:nvSpPr>
        <p:spPr bwMode="auto">
          <a:xfrm>
            <a:off x="52578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30" name="Rectangle 42"/>
          <p:cNvSpPr>
            <a:spLocks noChangeArrowheads="1"/>
          </p:cNvSpPr>
          <p:nvPr/>
        </p:nvSpPr>
        <p:spPr bwMode="auto">
          <a:xfrm>
            <a:off x="52578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31" name="Rectangle 43"/>
          <p:cNvSpPr>
            <a:spLocks noChangeArrowheads="1"/>
          </p:cNvSpPr>
          <p:nvPr/>
        </p:nvSpPr>
        <p:spPr bwMode="auto">
          <a:xfrm>
            <a:off x="52578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32" name="Rectangle 44"/>
          <p:cNvSpPr>
            <a:spLocks noChangeArrowheads="1"/>
          </p:cNvSpPr>
          <p:nvPr/>
        </p:nvSpPr>
        <p:spPr bwMode="auto">
          <a:xfrm>
            <a:off x="54864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33" name="Rectangle 45"/>
          <p:cNvSpPr>
            <a:spLocks noChangeArrowheads="1"/>
          </p:cNvSpPr>
          <p:nvPr/>
        </p:nvSpPr>
        <p:spPr bwMode="auto">
          <a:xfrm>
            <a:off x="54864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34" name="Rectangle 46"/>
          <p:cNvSpPr>
            <a:spLocks noChangeArrowheads="1"/>
          </p:cNvSpPr>
          <p:nvPr/>
        </p:nvSpPr>
        <p:spPr bwMode="auto">
          <a:xfrm>
            <a:off x="54864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35" name="Rectangle 47"/>
          <p:cNvSpPr>
            <a:spLocks noChangeArrowheads="1"/>
          </p:cNvSpPr>
          <p:nvPr/>
        </p:nvSpPr>
        <p:spPr bwMode="auto">
          <a:xfrm>
            <a:off x="54864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36" name="Rectangle 48"/>
          <p:cNvSpPr>
            <a:spLocks noChangeArrowheads="1"/>
          </p:cNvSpPr>
          <p:nvPr/>
        </p:nvSpPr>
        <p:spPr bwMode="auto">
          <a:xfrm>
            <a:off x="54864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37" name="Rectangle 49"/>
          <p:cNvSpPr>
            <a:spLocks noChangeArrowheads="1"/>
          </p:cNvSpPr>
          <p:nvPr/>
        </p:nvSpPr>
        <p:spPr bwMode="auto">
          <a:xfrm>
            <a:off x="57150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38" name="Rectangle 50"/>
          <p:cNvSpPr>
            <a:spLocks noChangeArrowheads="1"/>
          </p:cNvSpPr>
          <p:nvPr/>
        </p:nvSpPr>
        <p:spPr bwMode="auto">
          <a:xfrm>
            <a:off x="57150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39" name="Rectangle 51"/>
          <p:cNvSpPr>
            <a:spLocks noChangeArrowheads="1"/>
          </p:cNvSpPr>
          <p:nvPr/>
        </p:nvSpPr>
        <p:spPr bwMode="auto">
          <a:xfrm>
            <a:off x="57150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40" name="Rectangle 52"/>
          <p:cNvSpPr>
            <a:spLocks noChangeArrowheads="1"/>
          </p:cNvSpPr>
          <p:nvPr/>
        </p:nvSpPr>
        <p:spPr bwMode="auto">
          <a:xfrm>
            <a:off x="57150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41" name="Rectangle 53"/>
          <p:cNvSpPr>
            <a:spLocks noChangeArrowheads="1"/>
          </p:cNvSpPr>
          <p:nvPr/>
        </p:nvSpPr>
        <p:spPr bwMode="auto">
          <a:xfrm>
            <a:off x="57150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42" name="Rectangle 54"/>
          <p:cNvSpPr>
            <a:spLocks noChangeArrowheads="1"/>
          </p:cNvSpPr>
          <p:nvPr/>
        </p:nvSpPr>
        <p:spPr bwMode="auto">
          <a:xfrm>
            <a:off x="59436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43" name="Rectangle 55"/>
          <p:cNvSpPr>
            <a:spLocks noChangeArrowheads="1"/>
          </p:cNvSpPr>
          <p:nvPr/>
        </p:nvSpPr>
        <p:spPr bwMode="auto">
          <a:xfrm>
            <a:off x="59436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44" name="Rectangle 56"/>
          <p:cNvSpPr>
            <a:spLocks noChangeArrowheads="1"/>
          </p:cNvSpPr>
          <p:nvPr/>
        </p:nvSpPr>
        <p:spPr bwMode="auto">
          <a:xfrm>
            <a:off x="59436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45" name="Rectangle 57"/>
          <p:cNvSpPr>
            <a:spLocks noChangeArrowheads="1"/>
          </p:cNvSpPr>
          <p:nvPr/>
        </p:nvSpPr>
        <p:spPr bwMode="auto">
          <a:xfrm>
            <a:off x="59436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46" name="Rectangle 58"/>
          <p:cNvSpPr>
            <a:spLocks noChangeArrowheads="1"/>
          </p:cNvSpPr>
          <p:nvPr/>
        </p:nvSpPr>
        <p:spPr bwMode="auto">
          <a:xfrm>
            <a:off x="59436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47" name="Rectangle 59"/>
          <p:cNvSpPr>
            <a:spLocks noChangeArrowheads="1"/>
          </p:cNvSpPr>
          <p:nvPr/>
        </p:nvSpPr>
        <p:spPr bwMode="auto">
          <a:xfrm>
            <a:off x="61722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48" name="Rectangle 60"/>
          <p:cNvSpPr>
            <a:spLocks noChangeArrowheads="1"/>
          </p:cNvSpPr>
          <p:nvPr/>
        </p:nvSpPr>
        <p:spPr bwMode="auto">
          <a:xfrm>
            <a:off x="61722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49" name="Rectangle 61"/>
          <p:cNvSpPr>
            <a:spLocks noChangeArrowheads="1"/>
          </p:cNvSpPr>
          <p:nvPr/>
        </p:nvSpPr>
        <p:spPr bwMode="auto">
          <a:xfrm>
            <a:off x="61722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50" name="Rectangle 62"/>
          <p:cNvSpPr>
            <a:spLocks noChangeArrowheads="1"/>
          </p:cNvSpPr>
          <p:nvPr/>
        </p:nvSpPr>
        <p:spPr bwMode="auto">
          <a:xfrm>
            <a:off x="61722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51" name="Rectangle 63"/>
          <p:cNvSpPr>
            <a:spLocks noChangeArrowheads="1"/>
          </p:cNvSpPr>
          <p:nvPr/>
        </p:nvSpPr>
        <p:spPr bwMode="auto">
          <a:xfrm>
            <a:off x="61722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52" name="Rectangle 64"/>
          <p:cNvSpPr>
            <a:spLocks noChangeArrowheads="1"/>
          </p:cNvSpPr>
          <p:nvPr/>
        </p:nvSpPr>
        <p:spPr bwMode="auto">
          <a:xfrm>
            <a:off x="6400800" y="3886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53" name="Rectangle 65"/>
          <p:cNvSpPr>
            <a:spLocks noChangeArrowheads="1"/>
          </p:cNvSpPr>
          <p:nvPr/>
        </p:nvSpPr>
        <p:spPr bwMode="auto">
          <a:xfrm>
            <a:off x="6400800" y="41148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54" name="Rectangle 66"/>
          <p:cNvSpPr>
            <a:spLocks noChangeArrowheads="1"/>
          </p:cNvSpPr>
          <p:nvPr/>
        </p:nvSpPr>
        <p:spPr bwMode="auto">
          <a:xfrm>
            <a:off x="64008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55" name="Rectangle 67"/>
          <p:cNvSpPr>
            <a:spLocks noChangeArrowheads="1"/>
          </p:cNvSpPr>
          <p:nvPr/>
        </p:nvSpPr>
        <p:spPr bwMode="auto">
          <a:xfrm>
            <a:off x="64008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56" name="Rectangle 68"/>
          <p:cNvSpPr>
            <a:spLocks noChangeArrowheads="1"/>
          </p:cNvSpPr>
          <p:nvPr/>
        </p:nvSpPr>
        <p:spPr bwMode="auto">
          <a:xfrm>
            <a:off x="64008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57" name="Rectangle 69"/>
          <p:cNvSpPr>
            <a:spLocks noChangeArrowheads="1"/>
          </p:cNvSpPr>
          <p:nvPr/>
        </p:nvSpPr>
        <p:spPr bwMode="auto">
          <a:xfrm>
            <a:off x="64008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58" name="Rectangle 70"/>
          <p:cNvSpPr>
            <a:spLocks noChangeArrowheads="1"/>
          </p:cNvSpPr>
          <p:nvPr/>
        </p:nvSpPr>
        <p:spPr bwMode="auto">
          <a:xfrm>
            <a:off x="64008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59" name="Rectangle 71"/>
          <p:cNvSpPr>
            <a:spLocks noChangeArrowheads="1"/>
          </p:cNvSpPr>
          <p:nvPr/>
        </p:nvSpPr>
        <p:spPr bwMode="auto">
          <a:xfrm>
            <a:off x="6629400" y="3886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60" name="Rectangle 72"/>
          <p:cNvSpPr>
            <a:spLocks noChangeArrowheads="1"/>
          </p:cNvSpPr>
          <p:nvPr/>
        </p:nvSpPr>
        <p:spPr bwMode="auto">
          <a:xfrm>
            <a:off x="6629400" y="41148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61" name="Rectangle 73"/>
          <p:cNvSpPr>
            <a:spLocks noChangeArrowheads="1"/>
          </p:cNvSpPr>
          <p:nvPr/>
        </p:nvSpPr>
        <p:spPr bwMode="auto">
          <a:xfrm>
            <a:off x="66294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62" name="Rectangle 74"/>
          <p:cNvSpPr>
            <a:spLocks noChangeArrowheads="1"/>
          </p:cNvSpPr>
          <p:nvPr/>
        </p:nvSpPr>
        <p:spPr bwMode="auto">
          <a:xfrm>
            <a:off x="66294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63" name="Rectangle 75"/>
          <p:cNvSpPr>
            <a:spLocks noChangeArrowheads="1"/>
          </p:cNvSpPr>
          <p:nvPr/>
        </p:nvSpPr>
        <p:spPr bwMode="auto">
          <a:xfrm>
            <a:off x="66294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64" name="Rectangle 76"/>
          <p:cNvSpPr>
            <a:spLocks noChangeArrowheads="1"/>
          </p:cNvSpPr>
          <p:nvPr/>
        </p:nvSpPr>
        <p:spPr bwMode="auto">
          <a:xfrm>
            <a:off x="66294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65" name="Rectangle 77"/>
          <p:cNvSpPr>
            <a:spLocks noChangeArrowheads="1"/>
          </p:cNvSpPr>
          <p:nvPr/>
        </p:nvSpPr>
        <p:spPr bwMode="auto">
          <a:xfrm>
            <a:off x="66294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66" name="Rectangle 78"/>
          <p:cNvSpPr>
            <a:spLocks noChangeArrowheads="1"/>
          </p:cNvSpPr>
          <p:nvPr/>
        </p:nvSpPr>
        <p:spPr bwMode="auto">
          <a:xfrm>
            <a:off x="6858000" y="3886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67" name="Rectangle 79"/>
          <p:cNvSpPr>
            <a:spLocks noChangeArrowheads="1"/>
          </p:cNvSpPr>
          <p:nvPr/>
        </p:nvSpPr>
        <p:spPr bwMode="auto">
          <a:xfrm>
            <a:off x="6858000" y="41148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68" name="Rectangle 80"/>
          <p:cNvSpPr>
            <a:spLocks noChangeArrowheads="1"/>
          </p:cNvSpPr>
          <p:nvPr/>
        </p:nvSpPr>
        <p:spPr bwMode="auto">
          <a:xfrm>
            <a:off x="68580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69" name="Rectangle 81"/>
          <p:cNvSpPr>
            <a:spLocks noChangeArrowheads="1"/>
          </p:cNvSpPr>
          <p:nvPr/>
        </p:nvSpPr>
        <p:spPr bwMode="auto">
          <a:xfrm>
            <a:off x="68580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70" name="Rectangle 82"/>
          <p:cNvSpPr>
            <a:spLocks noChangeArrowheads="1"/>
          </p:cNvSpPr>
          <p:nvPr/>
        </p:nvSpPr>
        <p:spPr bwMode="auto">
          <a:xfrm>
            <a:off x="68580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71" name="Rectangle 83"/>
          <p:cNvSpPr>
            <a:spLocks noChangeArrowheads="1"/>
          </p:cNvSpPr>
          <p:nvPr/>
        </p:nvSpPr>
        <p:spPr bwMode="auto">
          <a:xfrm>
            <a:off x="68580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72" name="Rectangle 84"/>
          <p:cNvSpPr>
            <a:spLocks noChangeArrowheads="1"/>
          </p:cNvSpPr>
          <p:nvPr/>
        </p:nvSpPr>
        <p:spPr bwMode="auto">
          <a:xfrm>
            <a:off x="68580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73" name="Rectangle 85"/>
          <p:cNvSpPr>
            <a:spLocks noChangeArrowheads="1"/>
          </p:cNvSpPr>
          <p:nvPr/>
        </p:nvSpPr>
        <p:spPr bwMode="auto">
          <a:xfrm>
            <a:off x="7086600" y="3886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74" name="Rectangle 86"/>
          <p:cNvSpPr>
            <a:spLocks noChangeArrowheads="1"/>
          </p:cNvSpPr>
          <p:nvPr/>
        </p:nvSpPr>
        <p:spPr bwMode="auto">
          <a:xfrm>
            <a:off x="7086600" y="41148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75" name="Rectangle 87"/>
          <p:cNvSpPr>
            <a:spLocks noChangeArrowheads="1"/>
          </p:cNvSpPr>
          <p:nvPr/>
        </p:nvSpPr>
        <p:spPr bwMode="auto">
          <a:xfrm>
            <a:off x="70866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76" name="Rectangle 88"/>
          <p:cNvSpPr>
            <a:spLocks noChangeArrowheads="1"/>
          </p:cNvSpPr>
          <p:nvPr/>
        </p:nvSpPr>
        <p:spPr bwMode="auto">
          <a:xfrm>
            <a:off x="70866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77" name="Rectangle 89"/>
          <p:cNvSpPr>
            <a:spLocks noChangeArrowheads="1"/>
          </p:cNvSpPr>
          <p:nvPr/>
        </p:nvSpPr>
        <p:spPr bwMode="auto">
          <a:xfrm>
            <a:off x="70866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78" name="Rectangle 90"/>
          <p:cNvSpPr>
            <a:spLocks noChangeArrowheads="1"/>
          </p:cNvSpPr>
          <p:nvPr/>
        </p:nvSpPr>
        <p:spPr bwMode="auto">
          <a:xfrm>
            <a:off x="70866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79" name="Rectangle 91"/>
          <p:cNvSpPr>
            <a:spLocks noChangeArrowheads="1"/>
          </p:cNvSpPr>
          <p:nvPr/>
        </p:nvSpPr>
        <p:spPr bwMode="auto">
          <a:xfrm>
            <a:off x="70866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80" name="Rectangle 92"/>
          <p:cNvSpPr>
            <a:spLocks noChangeArrowheads="1"/>
          </p:cNvSpPr>
          <p:nvPr/>
        </p:nvSpPr>
        <p:spPr bwMode="auto">
          <a:xfrm>
            <a:off x="7315200" y="3886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81" name="Rectangle 93"/>
          <p:cNvSpPr>
            <a:spLocks noChangeArrowheads="1"/>
          </p:cNvSpPr>
          <p:nvPr/>
        </p:nvSpPr>
        <p:spPr bwMode="auto">
          <a:xfrm>
            <a:off x="7315200" y="41148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82" name="Rectangle 94"/>
          <p:cNvSpPr>
            <a:spLocks noChangeArrowheads="1"/>
          </p:cNvSpPr>
          <p:nvPr/>
        </p:nvSpPr>
        <p:spPr bwMode="auto">
          <a:xfrm>
            <a:off x="73152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83" name="Rectangle 95"/>
          <p:cNvSpPr>
            <a:spLocks noChangeArrowheads="1"/>
          </p:cNvSpPr>
          <p:nvPr/>
        </p:nvSpPr>
        <p:spPr bwMode="auto">
          <a:xfrm>
            <a:off x="73152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84" name="Rectangle 96"/>
          <p:cNvSpPr>
            <a:spLocks noChangeArrowheads="1"/>
          </p:cNvSpPr>
          <p:nvPr/>
        </p:nvSpPr>
        <p:spPr bwMode="auto">
          <a:xfrm>
            <a:off x="73152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85" name="Rectangle 97"/>
          <p:cNvSpPr>
            <a:spLocks noChangeArrowheads="1"/>
          </p:cNvSpPr>
          <p:nvPr/>
        </p:nvSpPr>
        <p:spPr bwMode="auto">
          <a:xfrm>
            <a:off x="73152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86" name="Rectangle 98"/>
          <p:cNvSpPr>
            <a:spLocks noChangeArrowheads="1"/>
          </p:cNvSpPr>
          <p:nvPr/>
        </p:nvSpPr>
        <p:spPr bwMode="auto">
          <a:xfrm>
            <a:off x="73152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87" name="Rectangle 99"/>
          <p:cNvSpPr>
            <a:spLocks noChangeArrowheads="1"/>
          </p:cNvSpPr>
          <p:nvPr/>
        </p:nvSpPr>
        <p:spPr bwMode="auto">
          <a:xfrm>
            <a:off x="7543800" y="3657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88" name="Rectangle 100"/>
          <p:cNvSpPr>
            <a:spLocks noChangeArrowheads="1"/>
          </p:cNvSpPr>
          <p:nvPr/>
        </p:nvSpPr>
        <p:spPr bwMode="auto">
          <a:xfrm>
            <a:off x="7543800" y="3886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89" name="Rectangle 101"/>
          <p:cNvSpPr>
            <a:spLocks noChangeArrowheads="1"/>
          </p:cNvSpPr>
          <p:nvPr/>
        </p:nvSpPr>
        <p:spPr bwMode="auto">
          <a:xfrm>
            <a:off x="7543800" y="41148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90" name="Rectangle 102"/>
          <p:cNvSpPr>
            <a:spLocks noChangeArrowheads="1"/>
          </p:cNvSpPr>
          <p:nvPr/>
        </p:nvSpPr>
        <p:spPr bwMode="auto">
          <a:xfrm>
            <a:off x="7543800" y="4343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91" name="Rectangle 103"/>
          <p:cNvSpPr>
            <a:spLocks noChangeArrowheads="1"/>
          </p:cNvSpPr>
          <p:nvPr/>
        </p:nvSpPr>
        <p:spPr bwMode="auto">
          <a:xfrm>
            <a:off x="7543800" y="4572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92" name="Rectangle 104"/>
          <p:cNvSpPr>
            <a:spLocks noChangeArrowheads="1"/>
          </p:cNvSpPr>
          <p:nvPr/>
        </p:nvSpPr>
        <p:spPr bwMode="auto">
          <a:xfrm>
            <a:off x="7543800" y="48006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93" name="Rectangle 105"/>
          <p:cNvSpPr>
            <a:spLocks noChangeArrowheads="1"/>
          </p:cNvSpPr>
          <p:nvPr/>
        </p:nvSpPr>
        <p:spPr bwMode="auto">
          <a:xfrm>
            <a:off x="7543800" y="50292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94" name="Rectangle 106"/>
          <p:cNvSpPr>
            <a:spLocks noChangeArrowheads="1"/>
          </p:cNvSpPr>
          <p:nvPr/>
        </p:nvSpPr>
        <p:spPr bwMode="auto">
          <a:xfrm>
            <a:off x="7543800" y="54864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95" name="Rectangle 107"/>
          <p:cNvSpPr>
            <a:spLocks noChangeArrowheads="1"/>
          </p:cNvSpPr>
          <p:nvPr/>
        </p:nvSpPr>
        <p:spPr bwMode="auto">
          <a:xfrm>
            <a:off x="45720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96" name="Rectangle 108"/>
          <p:cNvSpPr>
            <a:spLocks noChangeArrowheads="1"/>
          </p:cNvSpPr>
          <p:nvPr/>
        </p:nvSpPr>
        <p:spPr bwMode="auto">
          <a:xfrm>
            <a:off x="48006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97" name="Rectangle 109"/>
          <p:cNvSpPr>
            <a:spLocks noChangeArrowheads="1"/>
          </p:cNvSpPr>
          <p:nvPr/>
        </p:nvSpPr>
        <p:spPr bwMode="auto">
          <a:xfrm>
            <a:off x="50292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98" name="Rectangle 110"/>
          <p:cNvSpPr>
            <a:spLocks noChangeArrowheads="1"/>
          </p:cNvSpPr>
          <p:nvPr/>
        </p:nvSpPr>
        <p:spPr bwMode="auto">
          <a:xfrm>
            <a:off x="52578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599" name="Rectangle 111"/>
          <p:cNvSpPr>
            <a:spLocks noChangeArrowheads="1"/>
          </p:cNvSpPr>
          <p:nvPr/>
        </p:nvSpPr>
        <p:spPr bwMode="auto">
          <a:xfrm>
            <a:off x="54864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600" name="Rectangle 112"/>
          <p:cNvSpPr>
            <a:spLocks noChangeArrowheads="1"/>
          </p:cNvSpPr>
          <p:nvPr/>
        </p:nvSpPr>
        <p:spPr bwMode="auto">
          <a:xfrm>
            <a:off x="57150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601" name="Rectangle 113"/>
          <p:cNvSpPr>
            <a:spLocks noChangeArrowheads="1"/>
          </p:cNvSpPr>
          <p:nvPr/>
        </p:nvSpPr>
        <p:spPr bwMode="auto">
          <a:xfrm>
            <a:off x="59436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602" name="Rectangle 114"/>
          <p:cNvSpPr>
            <a:spLocks noChangeArrowheads="1"/>
          </p:cNvSpPr>
          <p:nvPr/>
        </p:nvSpPr>
        <p:spPr bwMode="auto">
          <a:xfrm>
            <a:off x="61722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603" name="Rectangle 115"/>
          <p:cNvSpPr>
            <a:spLocks noChangeArrowheads="1"/>
          </p:cNvSpPr>
          <p:nvPr/>
        </p:nvSpPr>
        <p:spPr bwMode="auto">
          <a:xfrm>
            <a:off x="64008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604" name="Rectangle 116"/>
          <p:cNvSpPr>
            <a:spLocks noChangeArrowheads="1"/>
          </p:cNvSpPr>
          <p:nvPr/>
        </p:nvSpPr>
        <p:spPr bwMode="auto">
          <a:xfrm>
            <a:off x="66294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605" name="Rectangle 117"/>
          <p:cNvSpPr>
            <a:spLocks noChangeArrowheads="1"/>
          </p:cNvSpPr>
          <p:nvPr/>
        </p:nvSpPr>
        <p:spPr bwMode="auto">
          <a:xfrm>
            <a:off x="68580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606" name="Rectangle 118"/>
          <p:cNvSpPr>
            <a:spLocks noChangeArrowheads="1"/>
          </p:cNvSpPr>
          <p:nvPr/>
        </p:nvSpPr>
        <p:spPr bwMode="auto">
          <a:xfrm>
            <a:off x="70866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607" name="Rectangle 119"/>
          <p:cNvSpPr>
            <a:spLocks noChangeArrowheads="1"/>
          </p:cNvSpPr>
          <p:nvPr/>
        </p:nvSpPr>
        <p:spPr bwMode="auto">
          <a:xfrm>
            <a:off x="73152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608" name="Rectangle 120"/>
          <p:cNvSpPr>
            <a:spLocks noChangeArrowheads="1"/>
          </p:cNvSpPr>
          <p:nvPr/>
        </p:nvSpPr>
        <p:spPr bwMode="auto">
          <a:xfrm>
            <a:off x="7543800" y="5715000"/>
            <a:ext cx="228600" cy="2286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319609" name="Text Box 121"/>
          <p:cNvSpPr txBox="1">
            <a:spLocks noChangeArrowheads="1"/>
          </p:cNvSpPr>
          <p:nvPr/>
        </p:nvSpPr>
        <p:spPr bwMode="auto">
          <a:xfrm>
            <a:off x="3489325" y="6107113"/>
            <a:ext cx="4032250" cy="517525"/>
          </a:xfrm>
          <a:prstGeom prst="rect">
            <a:avLst/>
          </a:prstGeom>
          <a:noFill/>
          <a:ln w="9525">
            <a:noFill/>
            <a:miter lim="800000"/>
            <a:headEnd/>
            <a:tailEnd/>
          </a:ln>
          <a:effectLst/>
        </p:spPr>
        <p:txBody>
          <a:bodyPr wrap="none">
            <a:spAutoFit/>
          </a:bodyPr>
          <a:lstStyle/>
          <a:p>
            <a:r>
              <a:rPr lang="en-US" sz="1400">
                <a:latin typeface="Arial" charset="0"/>
              </a:rPr>
              <a:t>Ionic size (cations)	            Ionic size (anions)</a:t>
            </a:r>
          </a:p>
          <a:p>
            <a:r>
              <a:rPr lang="en-US" sz="1400">
                <a:latin typeface="Arial" charset="0"/>
              </a:rPr>
              <a:t>decreases		            decreases</a:t>
            </a:r>
          </a:p>
        </p:txBody>
      </p:sp>
      <p:sp>
        <p:nvSpPr>
          <p:cNvPr id="319610" name="AutoShape 122"/>
          <p:cNvSpPr>
            <a:spLocks noChangeArrowheads="1"/>
          </p:cNvSpPr>
          <p:nvPr/>
        </p:nvSpPr>
        <p:spPr bwMode="auto">
          <a:xfrm>
            <a:off x="3886200" y="1295400"/>
            <a:ext cx="2895600" cy="2590800"/>
          </a:xfrm>
          <a:prstGeom prst="rightArrow">
            <a:avLst>
              <a:gd name="adj1" fmla="val 50000"/>
              <a:gd name="adj2" fmla="val 27941"/>
            </a:avLst>
          </a:prstGeom>
          <a:solidFill>
            <a:srgbClr val="D4D4F4">
              <a:alpha val="50000"/>
            </a:srgbClr>
          </a:solidFill>
          <a:ln w="9525">
            <a:solidFill>
              <a:schemeClr val="tx1"/>
            </a:solidFill>
            <a:miter lim="800000"/>
            <a:headEnd/>
            <a:tailEnd/>
          </a:ln>
          <a:effectLst/>
        </p:spPr>
        <p:txBody>
          <a:bodyPr wrap="none" anchor="ctr"/>
          <a:lstStyle/>
          <a:p>
            <a:endParaRPr lang="en-IE"/>
          </a:p>
        </p:txBody>
      </p:sp>
      <p:sp>
        <p:nvSpPr>
          <p:cNvPr id="319611" name="Text Box 123"/>
          <p:cNvSpPr txBox="1">
            <a:spLocks noChangeArrowheads="1"/>
          </p:cNvSpPr>
          <p:nvPr/>
        </p:nvSpPr>
        <p:spPr bwMode="auto">
          <a:xfrm>
            <a:off x="4038600" y="2044700"/>
            <a:ext cx="2755900" cy="1155700"/>
          </a:xfrm>
          <a:prstGeom prst="rect">
            <a:avLst/>
          </a:prstGeom>
          <a:noFill/>
          <a:ln w="9525">
            <a:noFill/>
            <a:miter lim="800000"/>
            <a:headEnd/>
            <a:tailEnd/>
          </a:ln>
          <a:effectLst/>
        </p:spPr>
        <p:txBody>
          <a:bodyPr>
            <a:spAutoFit/>
          </a:bodyPr>
          <a:lstStyle/>
          <a:p>
            <a:r>
              <a:rPr lang="en-US" sz="1400" b="1">
                <a:latin typeface="Arial" charset="0"/>
              </a:rPr>
              <a:t>Shielding is constant</a:t>
            </a:r>
          </a:p>
          <a:p>
            <a:r>
              <a:rPr lang="en-US" sz="1400" b="1">
                <a:latin typeface="Arial" charset="0"/>
              </a:rPr>
              <a:t>Atomic radius decreases</a:t>
            </a:r>
          </a:p>
          <a:p>
            <a:r>
              <a:rPr lang="en-US" sz="1400" b="1">
                <a:latin typeface="Arial" charset="0"/>
              </a:rPr>
              <a:t>Ionization energy increases</a:t>
            </a:r>
          </a:p>
          <a:p>
            <a:r>
              <a:rPr lang="en-US" sz="1400" b="1">
                <a:latin typeface="Arial" charset="0"/>
              </a:rPr>
              <a:t>Electronegativity increases</a:t>
            </a:r>
          </a:p>
          <a:p>
            <a:r>
              <a:rPr lang="en-US" sz="1400" b="1">
                <a:latin typeface="Arial" charset="0"/>
              </a:rPr>
              <a:t>Nuclear charge increases</a:t>
            </a:r>
          </a:p>
        </p:txBody>
      </p:sp>
      <p:sp>
        <p:nvSpPr>
          <p:cNvPr id="319612" name="AutoShape 124"/>
          <p:cNvSpPr>
            <a:spLocks noChangeArrowheads="1"/>
          </p:cNvSpPr>
          <p:nvPr/>
        </p:nvSpPr>
        <p:spPr bwMode="auto">
          <a:xfrm>
            <a:off x="685800" y="2971800"/>
            <a:ext cx="3429000" cy="3352800"/>
          </a:xfrm>
          <a:prstGeom prst="downArrow">
            <a:avLst>
              <a:gd name="adj1" fmla="val 50000"/>
              <a:gd name="adj2" fmla="val 25000"/>
            </a:avLst>
          </a:prstGeom>
          <a:solidFill>
            <a:srgbClr val="CCFFCC">
              <a:alpha val="50000"/>
            </a:srgbClr>
          </a:solidFill>
          <a:ln w="9525">
            <a:solidFill>
              <a:schemeClr val="tx1"/>
            </a:solidFill>
            <a:miter lim="800000"/>
            <a:headEnd/>
            <a:tailEnd/>
          </a:ln>
          <a:effectLst/>
        </p:spPr>
        <p:txBody>
          <a:bodyPr wrap="none" anchor="ctr"/>
          <a:lstStyle/>
          <a:p>
            <a:endParaRPr lang="en-IE"/>
          </a:p>
        </p:txBody>
      </p:sp>
      <p:sp>
        <p:nvSpPr>
          <p:cNvPr id="319613" name="Text Box 125"/>
          <p:cNvSpPr txBox="1">
            <a:spLocks noChangeArrowheads="1"/>
          </p:cNvSpPr>
          <p:nvPr/>
        </p:nvSpPr>
        <p:spPr bwMode="auto">
          <a:xfrm rot="-5400000">
            <a:off x="1157288" y="3560763"/>
            <a:ext cx="2555875" cy="1368425"/>
          </a:xfrm>
          <a:prstGeom prst="rect">
            <a:avLst/>
          </a:prstGeom>
          <a:noFill/>
          <a:ln w="9525">
            <a:noFill/>
            <a:miter lim="800000"/>
            <a:headEnd/>
            <a:tailEnd/>
          </a:ln>
          <a:effectLst/>
        </p:spPr>
        <p:txBody>
          <a:bodyPr wrap="none">
            <a:spAutoFit/>
          </a:bodyPr>
          <a:lstStyle/>
          <a:p>
            <a:r>
              <a:rPr lang="en-US" sz="1400" b="1">
                <a:latin typeface="Arial" charset="0"/>
              </a:rPr>
              <a:t>Nuclear charge increases</a:t>
            </a:r>
          </a:p>
          <a:p>
            <a:r>
              <a:rPr lang="en-US" sz="1400" b="1">
                <a:latin typeface="Arial" charset="0"/>
              </a:rPr>
              <a:t>Shielding increases</a:t>
            </a:r>
          </a:p>
          <a:p>
            <a:r>
              <a:rPr lang="en-US" sz="1400" b="1">
                <a:latin typeface="Arial" charset="0"/>
              </a:rPr>
              <a:t>Atomic radius increases</a:t>
            </a:r>
          </a:p>
          <a:p>
            <a:r>
              <a:rPr lang="en-US" sz="1400" b="1">
                <a:latin typeface="Arial" charset="0"/>
              </a:rPr>
              <a:t>Ionic size increases</a:t>
            </a:r>
          </a:p>
          <a:p>
            <a:r>
              <a:rPr lang="en-US" sz="1400" b="1">
                <a:latin typeface="Arial" charset="0"/>
              </a:rPr>
              <a:t>Ionization energy decreases</a:t>
            </a:r>
          </a:p>
          <a:p>
            <a:r>
              <a:rPr lang="en-US" sz="1400" b="1">
                <a:latin typeface="Arial" charset="0"/>
              </a:rPr>
              <a:t>Electronegativity decreases</a:t>
            </a:r>
          </a:p>
        </p:txBody>
      </p:sp>
      <p:sp>
        <p:nvSpPr>
          <p:cNvPr id="319614" name="Line 126"/>
          <p:cNvSpPr>
            <a:spLocks noChangeShapeType="1"/>
          </p:cNvSpPr>
          <p:nvPr/>
        </p:nvSpPr>
        <p:spPr bwMode="auto">
          <a:xfrm>
            <a:off x="5181600" y="6248400"/>
            <a:ext cx="533400" cy="0"/>
          </a:xfrm>
          <a:prstGeom prst="line">
            <a:avLst/>
          </a:prstGeom>
          <a:noFill/>
          <a:ln w="9525">
            <a:solidFill>
              <a:schemeClr val="tx1"/>
            </a:solidFill>
            <a:round/>
            <a:headEnd/>
            <a:tailEnd type="triangle" w="med" len="med"/>
          </a:ln>
          <a:effectLst/>
        </p:spPr>
        <p:txBody>
          <a:bodyPr/>
          <a:lstStyle/>
          <a:p>
            <a:endParaRPr lang="en-IE"/>
          </a:p>
        </p:txBody>
      </p:sp>
      <p:sp>
        <p:nvSpPr>
          <p:cNvPr id="319615" name="Line 127"/>
          <p:cNvSpPr>
            <a:spLocks noChangeShapeType="1"/>
          </p:cNvSpPr>
          <p:nvPr/>
        </p:nvSpPr>
        <p:spPr bwMode="auto">
          <a:xfrm>
            <a:off x="7543800" y="6248400"/>
            <a:ext cx="457200" cy="0"/>
          </a:xfrm>
          <a:prstGeom prst="line">
            <a:avLst/>
          </a:prstGeom>
          <a:noFill/>
          <a:ln w="9525">
            <a:solidFill>
              <a:schemeClr val="tx1"/>
            </a:solidFill>
            <a:round/>
            <a:headEnd/>
            <a:tailEnd type="triangle" w="med" len="med"/>
          </a:ln>
          <a:effectLst/>
        </p:spPr>
        <p:txBody>
          <a:bodyPr/>
          <a:lstStyle/>
          <a:p>
            <a:endParaRPr lang="en-IE"/>
          </a:p>
        </p:txBody>
      </p:sp>
      <p:sp>
        <p:nvSpPr>
          <p:cNvPr id="319616" name="Text Box 128"/>
          <p:cNvSpPr txBox="1">
            <a:spLocks noChangeArrowheads="1"/>
          </p:cNvSpPr>
          <p:nvPr/>
        </p:nvSpPr>
        <p:spPr bwMode="auto">
          <a:xfrm>
            <a:off x="3565525" y="3424238"/>
            <a:ext cx="323850" cy="228600"/>
          </a:xfrm>
          <a:prstGeom prst="rect">
            <a:avLst/>
          </a:prstGeom>
          <a:noFill/>
          <a:ln w="9525">
            <a:noFill/>
            <a:miter lim="800000"/>
            <a:headEnd/>
            <a:tailEnd/>
          </a:ln>
          <a:effectLst/>
        </p:spPr>
        <p:txBody>
          <a:bodyPr wrap="none">
            <a:spAutoFit/>
          </a:bodyPr>
          <a:lstStyle/>
          <a:p>
            <a:r>
              <a:rPr lang="en-US" sz="900">
                <a:latin typeface="Arial" charset="0"/>
              </a:rPr>
              <a:t>1A</a:t>
            </a:r>
          </a:p>
        </p:txBody>
      </p:sp>
      <p:sp>
        <p:nvSpPr>
          <p:cNvPr id="319617" name="Rectangle 129"/>
          <p:cNvSpPr>
            <a:spLocks noChangeArrowheads="1"/>
          </p:cNvSpPr>
          <p:nvPr/>
        </p:nvSpPr>
        <p:spPr bwMode="auto">
          <a:xfrm>
            <a:off x="3852863" y="3654425"/>
            <a:ext cx="323850" cy="228600"/>
          </a:xfrm>
          <a:prstGeom prst="rect">
            <a:avLst/>
          </a:prstGeom>
          <a:noFill/>
          <a:ln w="9525">
            <a:noFill/>
            <a:miter lim="800000"/>
            <a:headEnd/>
            <a:tailEnd/>
          </a:ln>
          <a:effectLst/>
        </p:spPr>
        <p:txBody>
          <a:bodyPr wrap="none">
            <a:spAutoFit/>
          </a:bodyPr>
          <a:lstStyle/>
          <a:p>
            <a:r>
              <a:rPr lang="en-US" sz="900">
                <a:latin typeface="Arial" charset="0"/>
              </a:rPr>
              <a:t>2A</a:t>
            </a:r>
          </a:p>
        </p:txBody>
      </p:sp>
      <p:sp>
        <p:nvSpPr>
          <p:cNvPr id="319618" name="Rectangle 130"/>
          <p:cNvSpPr>
            <a:spLocks noChangeArrowheads="1"/>
          </p:cNvSpPr>
          <p:nvPr/>
        </p:nvSpPr>
        <p:spPr bwMode="auto">
          <a:xfrm>
            <a:off x="6324600" y="3654425"/>
            <a:ext cx="323850" cy="228600"/>
          </a:xfrm>
          <a:prstGeom prst="rect">
            <a:avLst/>
          </a:prstGeom>
          <a:noFill/>
          <a:ln w="9525">
            <a:noFill/>
            <a:miter lim="800000"/>
            <a:headEnd/>
            <a:tailEnd/>
          </a:ln>
          <a:effectLst/>
        </p:spPr>
        <p:txBody>
          <a:bodyPr wrap="none">
            <a:spAutoFit/>
          </a:bodyPr>
          <a:lstStyle/>
          <a:p>
            <a:r>
              <a:rPr lang="en-US" sz="900">
                <a:latin typeface="Arial" charset="0"/>
              </a:rPr>
              <a:t>3A</a:t>
            </a:r>
          </a:p>
        </p:txBody>
      </p:sp>
      <p:sp>
        <p:nvSpPr>
          <p:cNvPr id="319619" name="Rectangle 131"/>
          <p:cNvSpPr>
            <a:spLocks noChangeArrowheads="1"/>
          </p:cNvSpPr>
          <p:nvPr/>
        </p:nvSpPr>
        <p:spPr bwMode="auto">
          <a:xfrm>
            <a:off x="6553200" y="3654425"/>
            <a:ext cx="323850" cy="228600"/>
          </a:xfrm>
          <a:prstGeom prst="rect">
            <a:avLst/>
          </a:prstGeom>
          <a:noFill/>
          <a:ln w="9525">
            <a:noFill/>
            <a:miter lim="800000"/>
            <a:headEnd/>
            <a:tailEnd/>
          </a:ln>
          <a:effectLst/>
        </p:spPr>
        <p:txBody>
          <a:bodyPr wrap="none">
            <a:spAutoFit/>
          </a:bodyPr>
          <a:lstStyle/>
          <a:p>
            <a:r>
              <a:rPr lang="en-US" sz="900">
                <a:latin typeface="Arial" charset="0"/>
              </a:rPr>
              <a:t>4A</a:t>
            </a:r>
          </a:p>
        </p:txBody>
      </p:sp>
      <p:sp>
        <p:nvSpPr>
          <p:cNvPr id="319620" name="Rectangle 132"/>
          <p:cNvSpPr>
            <a:spLocks noChangeArrowheads="1"/>
          </p:cNvSpPr>
          <p:nvPr/>
        </p:nvSpPr>
        <p:spPr bwMode="auto">
          <a:xfrm>
            <a:off x="6781800" y="3651250"/>
            <a:ext cx="323850" cy="228600"/>
          </a:xfrm>
          <a:prstGeom prst="rect">
            <a:avLst/>
          </a:prstGeom>
          <a:noFill/>
          <a:ln w="9525">
            <a:noFill/>
            <a:miter lim="800000"/>
            <a:headEnd/>
            <a:tailEnd/>
          </a:ln>
          <a:effectLst/>
        </p:spPr>
        <p:txBody>
          <a:bodyPr wrap="none">
            <a:spAutoFit/>
          </a:bodyPr>
          <a:lstStyle/>
          <a:p>
            <a:r>
              <a:rPr lang="en-US" sz="900">
                <a:latin typeface="Arial" charset="0"/>
              </a:rPr>
              <a:t>5A</a:t>
            </a:r>
          </a:p>
        </p:txBody>
      </p:sp>
      <p:sp>
        <p:nvSpPr>
          <p:cNvPr id="319621" name="Rectangle 133"/>
          <p:cNvSpPr>
            <a:spLocks noChangeArrowheads="1"/>
          </p:cNvSpPr>
          <p:nvPr/>
        </p:nvSpPr>
        <p:spPr bwMode="auto">
          <a:xfrm>
            <a:off x="7010400" y="3657600"/>
            <a:ext cx="323850" cy="228600"/>
          </a:xfrm>
          <a:prstGeom prst="rect">
            <a:avLst/>
          </a:prstGeom>
          <a:noFill/>
          <a:ln w="9525">
            <a:noFill/>
            <a:miter lim="800000"/>
            <a:headEnd/>
            <a:tailEnd/>
          </a:ln>
          <a:effectLst/>
        </p:spPr>
        <p:txBody>
          <a:bodyPr wrap="none">
            <a:spAutoFit/>
          </a:bodyPr>
          <a:lstStyle/>
          <a:p>
            <a:r>
              <a:rPr lang="en-US" sz="900">
                <a:latin typeface="Arial" charset="0"/>
              </a:rPr>
              <a:t>6A</a:t>
            </a:r>
          </a:p>
        </p:txBody>
      </p:sp>
      <p:sp>
        <p:nvSpPr>
          <p:cNvPr id="319622" name="Rectangle 134"/>
          <p:cNvSpPr>
            <a:spLocks noChangeArrowheads="1"/>
          </p:cNvSpPr>
          <p:nvPr/>
        </p:nvSpPr>
        <p:spPr bwMode="auto">
          <a:xfrm>
            <a:off x="7239000" y="3657600"/>
            <a:ext cx="323850" cy="228600"/>
          </a:xfrm>
          <a:prstGeom prst="rect">
            <a:avLst/>
          </a:prstGeom>
          <a:noFill/>
          <a:ln w="9525">
            <a:noFill/>
            <a:miter lim="800000"/>
            <a:headEnd/>
            <a:tailEnd/>
          </a:ln>
          <a:effectLst/>
        </p:spPr>
        <p:txBody>
          <a:bodyPr wrap="none">
            <a:spAutoFit/>
          </a:bodyPr>
          <a:lstStyle/>
          <a:p>
            <a:r>
              <a:rPr lang="en-US" sz="900">
                <a:latin typeface="Arial" charset="0"/>
              </a:rPr>
              <a:t>7A</a:t>
            </a:r>
          </a:p>
        </p:txBody>
      </p:sp>
      <p:sp>
        <p:nvSpPr>
          <p:cNvPr id="319623" name="Rectangle 135"/>
          <p:cNvSpPr>
            <a:spLocks noChangeArrowheads="1"/>
          </p:cNvSpPr>
          <p:nvPr/>
        </p:nvSpPr>
        <p:spPr bwMode="auto">
          <a:xfrm>
            <a:off x="7524750" y="3429000"/>
            <a:ext cx="247650" cy="228600"/>
          </a:xfrm>
          <a:prstGeom prst="rect">
            <a:avLst/>
          </a:prstGeom>
          <a:noFill/>
          <a:ln w="9525">
            <a:noFill/>
            <a:miter lim="800000"/>
            <a:headEnd/>
            <a:tailEnd/>
          </a:ln>
          <a:effectLst/>
        </p:spPr>
        <p:txBody>
          <a:bodyPr wrap="none">
            <a:spAutoFit/>
          </a:bodyPr>
          <a:lstStyle/>
          <a:p>
            <a:r>
              <a:rPr lang="en-US" sz="900">
                <a:latin typeface="Arial" charset="0"/>
              </a:rPr>
              <a:t>0</a:t>
            </a:r>
          </a:p>
        </p:txBody>
      </p:sp>
      <p:sp>
        <p:nvSpPr>
          <p:cNvPr id="319625" name="AutoShape 137">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1295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r>
              <a:rPr lang="en-US" sz="1000">
                <a:latin typeface="Arial" charset="0"/>
              </a:rPr>
              <a:t>3</a:t>
            </a:r>
            <a:endParaRPr lang="en-US" sz="1000" baseline="30000">
              <a:latin typeface="Arial" charset="0"/>
            </a:endParaRPr>
          </a:p>
        </p:txBody>
      </p:sp>
      <p:sp>
        <p:nvSpPr>
          <p:cNvPr id="200707" name="Rectangle 3"/>
          <p:cNvSpPr>
            <a:spLocks noChangeArrowheads="1"/>
          </p:cNvSpPr>
          <p:nvPr/>
        </p:nvSpPr>
        <p:spPr bwMode="auto">
          <a:xfrm>
            <a:off x="7391400" y="1143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a:t>
            </a:r>
            <a:endParaRPr lang="en-US" sz="1000">
              <a:latin typeface="Arial" charset="0"/>
            </a:endParaRPr>
          </a:p>
          <a:p>
            <a:pPr algn="ctr"/>
            <a:endParaRPr lang="en-US" sz="1000">
              <a:latin typeface="Arial" charset="0"/>
            </a:endParaRPr>
          </a:p>
          <a:p>
            <a:pPr algn="ctr"/>
            <a:r>
              <a:rPr lang="en-US" sz="1000">
                <a:latin typeface="Arial" charset="0"/>
              </a:rPr>
              <a:t>1</a:t>
            </a:r>
            <a:endParaRPr lang="en-US" sz="1000" baseline="30000">
              <a:latin typeface="Arial" charset="0"/>
            </a:endParaRPr>
          </a:p>
        </p:txBody>
      </p:sp>
      <p:sp>
        <p:nvSpPr>
          <p:cNvPr id="200708" name="Rectangle 4"/>
          <p:cNvSpPr>
            <a:spLocks noChangeArrowheads="1"/>
          </p:cNvSpPr>
          <p:nvPr/>
        </p:nvSpPr>
        <p:spPr bwMode="auto">
          <a:xfrm>
            <a:off x="7772400" y="1143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He</a:t>
            </a:r>
            <a:endParaRPr lang="en-US" sz="1000">
              <a:latin typeface="Arial" charset="0"/>
            </a:endParaRPr>
          </a:p>
          <a:p>
            <a:pPr algn="ctr"/>
            <a:endParaRPr lang="en-US" sz="1000">
              <a:latin typeface="Arial" charset="0"/>
            </a:endParaRPr>
          </a:p>
          <a:p>
            <a:pPr algn="ctr"/>
            <a:r>
              <a:rPr lang="en-US" sz="1000">
                <a:latin typeface="Arial" charset="0"/>
              </a:rPr>
              <a:t>2</a:t>
            </a:r>
            <a:endParaRPr lang="en-US" sz="1000" baseline="30000">
              <a:latin typeface="Arial" charset="0"/>
            </a:endParaRPr>
          </a:p>
        </p:txBody>
      </p:sp>
      <p:sp>
        <p:nvSpPr>
          <p:cNvPr id="200709" name="Rectangle 5"/>
          <p:cNvSpPr>
            <a:spLocks noChangeArrowheads="1"/>
          </p:cNvSpPr>
          <p:nvPr/>
        </p:nvSpPr>
        <p:spPr bwMode="auto">
          <a:xfrm>
            <a:off x="6248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r>
              <a:rPr lang="en-US" sz="1000">
                <a:latin typeface="Arial" charset="0"/>
              </a:rPr>
              <a:t>6</a:t>
            </a:r>
            <a:endParaRPr lang="en-US" sz="1000" baseline="30000">
              <a:latin typeface="Arial" charset="0"/>
            </a:endParaRPr>
          </a:p>
        </p:txBody>
      </p:sp>
      <p:sp>
        <p:nvSpPr>
          <p:cNvPr id="200710" name="Rectangle 6"/>
          <p:cNvSpPr>
            <a:spLocks noChangeArrowheads="1"/>
          </p:cNvSpPr>
          <p:nvPr/>
        </p:nvSpPr>
        <p:spPr bwMode="auto">
          <a:xfrm>
            <a:off x="6629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r>
              <a:rPr lang="en-US" sz="1000">
                <a:latin typeface="Arial" charset="0"/>
              </a:rPr>
              <a:t>7</a:t>
            </a:r>
            <a:endParaRPr lang="en-US" sz="1000" baseline="30000">
              <a:latin typeface="Arial" charset="0"/>
            </a:endParaRPr>
          </a:p>
        </p:txBody>
      </p:sp>
      <p:sp>
        <p:nvSpPr>
          <p:cNvPr id="200711" name="Rectangle 7"/>
          <p:cNvSpPr>
            <a:spLocks noChangeArrowheads="1"/>
          </p:cNvSpPr>
          <p:nvPr/>
        </p:nvSpPr>
        <p:spPr bwMode="auto">
          <a:xfrm>
            <a:off x="7010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r>
              <a:rPr lang="en-US" sz="1000">
                <a:latin typeface="Arial" charset="0"/>
              </a:rPr>
              <a:t>8</a:t>
            </a:r>
            <a:endParaRPr lang="en-US" sz="1000" baseline="30000">
              <a:latin typeface="Arial" charset="0"/>
            </a:endParaRPr>
          </a:p>
        </p:txBody>
      </p:sp>
      <p:sp>
        <p:nvSpPr>
          <p:cNvPr id="200712" name="Rectangle 8"/>
          <p:cNvSpPr>
            <a:spLocks noChangeArrowheads="1"/>
          </p:cNvSpPr>
          <p:nvPr/>
        </p:nvSpPr>
        <p:spPr bwMode="auto">
          <a:xfrm>
            <a:off x="7391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r>
              <a:rPr lang="en-US" sz="1000">
                <a:latin typeface="Arial" charset="0"/>
              </a:rPr>
              <a:t>9</a:t>
            </a:r>
            <a:endParaRPr lang="en-US" sz="1000" baseline="30000">
              <a:latin typeface="Arial" charset="0"/>
            </a:endParaRPr>
          </a:p>
        </p:txBody>
      </p:sp>
      <p:sp>
        <p:nvSpPr>
          <p:cNvPr id="200713" name="Rectangle 9"/>
          <p:cNvSpPr>
            <a:spLocks noChangeArrowheads="1"/>
          </p:cNvSpPr>
          <p:nvPr/>
        </p:nvSpPr>
        <p:spPr bwMode="auto">
          <a:xfrm>
            <a:off x="7772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Ne</a:t>
            </a:r>
            <a:endParaRPr lang="en-US" sz="1000">
              <a:latin typeface="Arial" charset="0"/>
            </a:endParaRPr>
          </a:p>
          <a:p>
            <a:pPr algn="ctr"/>
            <a:endParaRPr lang="en-US" sz="1000">
              <a:latin typeface="Arial" charset="0"/>
            </a:endParaRPr>
          </a:p>
          <a:p>
            <a:pPr algn="ctr"/>
            <a:r>
              <a:rPr lang="en-US" sz="1000">
                <a:latin typeface="Arial" charset="0"/>
              </a:rPr>
              <a:t>10</a:t>
            </a:r>
            <a:endParaRPr lang="en-US" sz="1000" baseline="30000">
              <a:latin typeface="Arial" charset="0"/>
            </a:endParaRPr>
          </a:p>
        </p:txBody>
      </p:sp>
      <p:sp>
        <p:nvSpPr>
          <p:cNvPr id="200714" name="Rectangle 10"/>
          <p:cNvSpPr>
            <a:spLocks noChangeArrowheads="1"/>
          </p:cNvSpPr>
          <p:nvPr/>
        </p:nvSpPr>
        <p:spPr bwMode="auto">
          <a:xfrm>
            <a:off x="1295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r>
              <a:rPr lang="en-US" sz="1000">
                <a:latin typeface="Arial" charset="0"/>
              </a:rPr>
              <a:t>11</a:t>
            </a:r>
            <a:endParaRPr lang="en-US" sz="1000" baseline="30000">
              <a:latin typeface="Arial" charset="0"/>
            </a:endParaRPr>
          </a:p>
        </p:txBody>
      </p:sp>
      <p:sp>
        <p:nvSpPr>
          <p:cNvPr id="200715" name="Rectangle 11"/>
          <p:cNvSpPr>
            <a:spLocks noChangeArrowheads="1"/>
          </p:cNvSpPr>
          <p:nvPr/>
        </p:nvSpPr>
        <p:spPr bwMode="auto">
          <a:xfrm>
            <a:off x="5867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r>
              <a:rPr lang="en-US" sz="1000">
                <a:latin typeface="Arial" charset="0"/>
              </a:rPr>
              <a:t>5</a:t>
            </a:r>
            <a:endParaRPr lang="en-US" sz="1000" baseline="30000">
              <a:latin typeface="Arial" charset="0"/>
            </a:endParaRPr>
          </a:p>
        </p:txBody>
      </p:sp>
      <p:sp>
        <p:nvSpPr>
          <p:cNvPr id="200716" name="Rectangle 12"/>
          <p:cNvSpPr>
            <a:spLocks noChangeArrowheads="1"/>
          </p:cNvSpPr>
          <p:nvPr/>
        </p:nvSpPr>
        <p:spPr bwMode="auto">
          <a:xfrm>
            <a:off x="1676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Be</a:t>
            </a:r>
            <a:endParaRPr lang="en-US" sz="1000">
              <a:latin typeface="Arial" charset="0"/>
            </a:endParaRPr>
          </a:p>
          <a:p>
            <a:pPr algn="ctr"/>
            <a:endParaRPr lang="en-US" sz="1000">
              <a:latin typeface="Arial" charset="0"/>
            </a:endParaRPr>
          </a:p>
          <a:p>
            <a:pPr algn="ctr"/>
            <a:r>
              <a:rPr lang="en-US" sz="1000">
                <a:latin typeface="Arial" charset="0"/>
              </a:rPr>
              <a:t>4</a:t>
            </a:r>
            <a:endParaRPr lang="en-US" sz="1000" baseline="30000">
              <a:latin typeface="Arial" charset="0"/>
            </a:endParaRPr>
          </a:p>
        </p:txBody>
      </p:sp>
      <p:sp>
        <p:nvSpPr>
          <p:cNvPr id="200717" name="Rectangle 13"/>
          <p:cNvSpPr>
            <a:spLocks noChangeArrowheads="1"/>
          </p:cNvSpPr>
          <p:nvPr/>
        </p:nvSpPr>
        <p:spPr bwMode="auto">
          <a:xfrm>
            <a:off x="1295400" y="1447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r>
              <a:rPr lang="en-US" sz="1000">
                <a:latin typeface="Arial" charset="0"/>
              </a:rPr>
              <a:t>1</a:t>
            </a:r>
            <a:endParaRPr lang="en-US" sz="1000" baseline="30000">
              <a:latin typeface="Arial" charset="0"/>
            </a:endParaRPr>
          </a:p>
        </p:txBody>
      </p:sp>
      <p:sp>
        <p:nvSpPr>
          <p:cNvPr id="200718" name="Rectangle 14"/>
          <p:cNvSpPr>
            <a:spLocks noChangeArrowheads="1"/>
          </p:cNvSpPr>
          <p:nvPr/>
        </p:nvSpPr>
        <p:spPr bwMode="auto">
          <a:xfrm>
            <a:off x="5867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r>
              <a:rPr lang="en-US" sz="1000">
                <a:latin typeface="Arial" charset="0"/>
              </a:rPr>
              <a:t>13</a:t>
            </a:r>
            <a:endParaRPr lang="en-US" sz="1000" baseline="30000">
              <a:latin typeface="Arial" charset="0"/>
            </a:endParaRPr>
          </a:p>
        </p:txBody>
      </p:sp>
      <p:sp>
        <p:nvSpPr>
          <p:cNvPr id="200719" name="Rectangle 15"/>
          <p:cNvSpPr>
            <a:spLocks noChangeArrowheads="1"/>
          </p:cNvSpPr>
          <p:nvPr/>
        </p:nvSpPr>
        <p:spPr bwMode="auto">
          <a:xfrm>
            <a:off x="6248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r>
              <a:rPr lang="en-US" sz="1000">
                <a:latin typeface="Arial" charset="0"/>
              </a:rPr>
              <a:t>14</a:t>
            </a:r>
            <a:endParaRPr lang="en-US" sz="1000" baseline="30000">
              <a:latin typeface="Arial" charset="0"/>
            </a:endParaRPr>
          </a:p>
        </p:txBody>
      </p:sp>
      <p:sp>
        <p:nvSpPr>
          <p:cNvPr id="200720" name="Rectangle 16"/>
          <p:cNvSpPr>
            <a:spLocks noChangeArrowheads="1"/>
          </p:cNvSpPr>
          <p:nvPr/>
        </p:nvSpPr>
        <p:spPr bwMode="auto">
          <a:xfrm>
            <a:off x="6629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r>
              <a:rPr lang="en-US" sz="1000">
                <a:latin typeface="Arial" charset="0"/>
              </a:rPr>
              <a:t>15</a:t>
            </a:r>
            <a:endParaRPr lang="en-US" sz="1000" baseline="30000">
              <a:latin typeface="Arial" charset="0"/>
            </a:endParaRPr>
          </a:p>
        </p:txBody>
      </p:sp>
      <p:sp>
        <p:nvSpPr>
          <p:cNvPr id="200721" name="Rectangle 17"/>
          <p:cNvSpPr>
            <a:spLocks noChangeArrowheads="1"/>
          </p:cNvSpPr>
          <p:nvPr/>
        </p:nvSpPr>
        <p:spPr bwMode="auto">
          <a:xfrm>
            <a:off x="7010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r>
              <a:rPr lang="en-US" sz="1000">
                <a:latin typeface="Arial" charset="0"/>
              </a:rPr>
              <a:t>16</a:t>
            </a:r>
            <a:endParaRPr lang="en-US" sz="1000" baseline="30000">
              <a:latin typeface="Arial" charset="0"/>
            </a:endParaRPr>
          </a:p>
        </p:txBody>
      </p:sp>
      <p:sp>
        <p:nvSpPr>
          <p:cNvPr id="200722" name="Rectangle 18"/>
          <p:cNvSpPr>
            <a:spLocks noChangeArrowheads="1"/>
          </p:cNvSpPr>
          <p:nvPr/>
        </p:nvSpPr>
        <p:spPr bwMode="auto">
          <a:xfrm>
            <a:off x="7391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r>
              <a:rPr lang="en-US" sz="1000">
                <a:latin typeface="Arial" charset="0"/>
              </a:rPr>
              <a:t>17</a:t>
            </a:r>
            <a:endParaRPr lang="en-US" sz="1000" baseline="30000">
              <a:latin typeface="Arial" charset="0"/>
            </a:endParaRPr>
          </a:p>
        </p:txBody>
      </p:sp>
      <p:sp>
        <p:nvSpPr>
          <p:cNvPr id="200723" name="Rectangle 19"/>
          <p:cNvSpPr>
            <a:spLocks noChangeArrowheads="1"/>
          </p:cNvSpPr>
          <p:nvPr/>
        </p:nvSpPr>
        <p:spPr bwMode="auto">
          <a:xfrm>
            <a:off x="7772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Ar</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00724" name="Rectangle 20"/>
          <p:cNvSpPr>
            <a:spLocks noChangeArrowheads="1"/>
          </p:cNvSpPr>
          <p:nvPr/>
        </p:nvSpPr>
        <p:spPr bwMode="auto">
          <a:xfrm>
            <a:off x="1295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baseline="30000">
              <a:latin typeface="Arial" charset="0"/>
            </a:endParaRPr>
          </a:p>
          <a:p>
            <a:pPr algn="ctr"/>
            <a:r>
              <a:rPr lang="en-US" sz="1000">
                <a:latin typeface="Arial" charset="0"/>
              </a:rPr>
              <a:t>19</a:t>
            </a:r>
          </a:p>
        </p:txBody>
      </p:sp>
      <p:sp>
        <p:nvSpPr>
          <p:cNvPr id="200725" name="Rectangle 21"/>
          <p:cNvSpPr>
            <a:spLocks noChangeArrowheads="1"/>
          </p:cNvSpPr>
          <p:nvPr/>
        </p:nvSpPr>
        <p:spPr bwMode="auto">
          <a:xfrm>
            <a:off x="1676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r>
              <a:rPr lang="en-US" sz="1000">
                <a:latin typeface="Arial" charset="0"/>
              </a:rPr>
              <a:t>20</a:t>
            </a:r>
            <a:endParaRPr lang="en-US" sz="1000" baseline="30000">
              <a:latin typeface="Arial" charset="0"/>
            </a:endParaRPr>
          </a:p>
        </p:txBody>
      </p:sp>
      <p:sp>
        <p:nvSpPr>
          <p:cNvPr id="200726" name="Rectangle 22"/>
          <p:cNvSpPr>
            <a:spLocks noChangeArrowheads="1"/>
          </p:cNvSpPr>
          <p:nvPr/>
        </p:nvSpPr>
        <p:spPr bwMode="auto">
          <a:xfrm>
            <a:off x="2057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r>
              <a:rPr lang="en-US" sz="1000">
                <a:latin typeface="Arial" charset="0"/>
              </a:rPr>
              <a:t>21</a:t>
            </a:r>
            <a:endParaRPr lang="en-US" sz="1000" baseline="30000">
              <a:latin typeface="Arial" charset="0"/>
            </a:endParaRPr>
          </a:p>
        </p:txBody>
      </p:sp>
      <p:sp>
        <p:nvSpPr>
          <p:cNvPr id="200727" name="Rectangle 23"/>
          <p:cNvSpPr>
            <a:spLocks noChangeArrowheads="1"/>
          </p:cNvSpPr>
          <p:nvPr/>
        </p:nvSpPr>
        <p:spPr bwMode="auto">
          <a:xfrm>
            <a:off x="2438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00728" name="Rectangle 24"/>
          <p:cNvSpPr>
            <a:spLocks noChangeArrowheads="1"/>
          </p:cNvSpPr>
          <p:nvPr/>
        </p:nvSpPr>
        <p:spPr bwMode="auto">
          <a:xfrm>
            <a:off x="2819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r>
              <a:rPr lang="en-US" sz="1000">
                <a:latin typeface="Arial" charset="0"/>
              </a:rPr>
              <a:t>23</a:t>
            </a:r>
            <a:endParaRPr lang="en-US" sz="1000" baseline="30000">
              <a:latin typeface="Arial" charset="0"/>
            </a:endParaRPr>
          </a:p>
        </p:txBody>
      </p:sp>
      <p:sp>
        <p:nvSpPr>
          <p:cNvPr id="200729" name="Rectangle 25"/>
          <p:cNvSpPr>
            <a:spLocks noChangeArrowheads="1"/>
          </p:cNvSpPr>
          <p:nvPr/>
        </p:nvSpPr>
        <p:spPr bwMode="auto">
          <a:xfrm>
            <a:off x="3200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r>
              <a:rPr lang="en-US" sz="1000">
                <a:latin typeface="Arial" charset="0"/>
              </a:rPr>
              <a:t>24</a:t>
            </a:r>
            <a:endParaRPr lang="en-US" sz="1000" baseline="30000">
              <a:latin typeface="Arial" charset="0"/>
            </a:endParaRPr>
          </a:p>
        </p:txBody>
      </p:sp>
      <p:sp>
        <p:nvSpPr>
          <p:cNvPr id="200730" name="Rectangle 26"/>
          <p:cNvSpPr>
            <a:spLocks noChangeArrowheads="1"/>
          </p:cNvSpPr>
          <p:nvPr/>
        </p:nvSpPr>
        <p:spPr bwMode="auto">
          <a:xfrm>
            <a:off x="3581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r>
              <a:rPr lang="en-US" sz="1000">
                <a:latin typeface="Arial" charset="0"/>
              </a:rPr>
              <a:t>25</a:t>
            </a:r>
            <a:endParaRPr lang="en-US" sz="1000" baseline="30000">
              <a:latin typeface="Arial" charset="0"/>
            </a:endParaRPr>
          </a:p>
        </p:txBody>
      </p:sp>
      <p:sp>
        <p:nvSpPr>
          <p:cNvPr id="200731" name="Rectangle 27"/>
          <p:cNvSpPr>
            <a:spLocks noChangeArrowheads="1"/>
          </p:cNvSpPr>
          <p:nvPr/>
        </p:nvSpPr>
        <p:spPr bwMode="auto">
          <a:xfrm>
            <a:off x="3962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Fe</a:t>
            </a:r>
            <a:endParaRPr lang="en-US" sz="1000">
              <a:latin typeface="Arial" charset="0"/>
            </a:endParaRPr>
          </a:p>
          <a:p>
            <a:pPr algn="ctr"/>
            <a:endParaRPr lang="en-US" sz="1000">
              <a:latin typeface="Arial" charset="0"/>
            </a:endParaRPr>
          </a:p>
          <a:p>
            <a:pPr algn="ctr"/>
            <a:r>
              <a:rPr lang="en-US" sz="1000">
                <a:latin typeface="Arial" charset="0"/>
              </a:rPr>
              <a:t>26</a:t>
            </a:r>
            <a:endParaRPr lang="en-US" sz="1000" baseline="30000">
              <a:latin typeface="Arial" charset="0"/>
            </a:endParaRPr>
          </a:p>
        </p:txBody>
      </p:sp>
      <p:sp>
        <p:nvSpPr>
          <p:cNvPr id="200732" name="Rectangle 28"/>
          <p:cNvSpPr>
            <a:spLocks noChangeArrowheads="1"/>
          </p:cNvSpPr>
          <p:nvPr/>
        </p:nvSpPr>
        <p:spPr bwMode="auto">
          <a:xfrm>
            <a:off x="4343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r>
              <a:rPr lang="en-US" sz="1000">
                <a:latin typeface="Arial" charset="0"/>
              </a:rPr>
              <a:t>27</a:t>
            </a:r>
            <a:endParaRPr lang="en-US" sz="1000" baseline="30000">
              <a:latin typeface="Arial" charset="0"/>
            </a:endParaRPr>
          </a:p>
        </p:txBody>
      </p:sp>
      <p:sp>
        <p:nvSpPr>
          <p:cNvPr id="200733" name="Rectangle 29"/>
          <p:cNvSpPr>
            <a:spLocks noChangeArrowheads="1"/>
          </p:cNvSpPr>
          <p:nvPr/>
        </p:nvSpPr>
        <p:spPr bwMode="auto">
          <a:xfrm>
            <a:off x="4724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r>
              <a:rPr lang="en-US" sz="1000">
                <a:latin typeface="Arial" charset="0"/>
              </a:rPr>
              <a:t>28</a:t>
            </a:r>
            <a:endParaRPr lang="en-US" sz="1000" baseline="30000">
              <a:latin typeface="Arial" charset="0"/>
            </a:endParaRPr>
          </a:p>
        </p:txBody>
      </p:sp>
      <p:sp>
        <p:nvSpPr>
          <p:cNvPr id="200734" name="Rectangle 30"/>
          <p:cNvSpPr>
            <a:spLocks noChangeArrowheads="1"/>
          </p:cNvSpPr>
          <p:nvPr/>
        </p:nvSpPr>
        <p:spPr bwMode="auto">
          <a:xfrm>
            <a:off x="5105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r>
              <a:rPr lang="en-US" sz="1000">
                <a:latin typeface="Arial" charset="0"/>
              </a:rPr>
              <a:t>29</a:t>
            </a:r>
            <a:endParaRPr lang="en-US" sz="1000" baseline="30000">
              <a:latin typeface="Arial" charset="0"/>
            </a:endParaRPr>
          </a:p>
        </p:txBody>
      </p:sp>
      <p:sp>
        <p:nvSpPr>
          <p:cNvPr id="200735" name="Rectangle 31"/>
          <p:cNvSpPr>
            <a:spLocks noChangeArrowheads="1"/>
          </p:cNvSpPr>
          <p:nvPr/>
        </p:nvSpPr>
        <p:spPr bwMode="auto">
          <a:xfrm>
            <a:off x="5486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r>
              <a:rPr lang="en-US" sz="1000">
                <a:latin typeface="Arial" charset="0"/>
              </a:rPr>
              <a:t>30</a:t>
            </a:r>
            <a:endParaRPr lang="en-US" sz="1000" baseline="30000">
              <a:latin typeface="Arial" charset="0"/>
            </a:endParaRPr>
          </a:p>
        </p:txBody>
      </p:sp>
      <p:sp>
        <p:nvSpPr>
          <p:cNvPr id="200736" name="Rectangle 32"/>
          <p:cNvSpPr>
            <a:spLocks noChangeArrowheads="1"/>
          </p:cNvSpPr>
          <p:nvPr/>
        </p:nvSpPr>
        <p:spPr bwMode="auto">
          <a:xfrm>
            <a:off x="5867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r>
              <a:rPr lang="en-US" sz="1000">
                <a:latin typeface="Arial" charset="0"/>
              </a:rPr>
              <a:t>31</a:t>
            </a:r>
            <a:endParaRPr lang="en-US" sz="1000" baseline="30000">
              <a:latin typeface="Arial" charset="0"/>
            </a:endParaRPr>
          </a:p>
        </p:txBody>
      </p:sp>
      <p:sp>
        <p:nvSpPr>
          <p:cNvPr id="200737" name="Rectangle 33"/>
          <p:cNvSpPr>
            <a:spLocks noChangeArrowheads="1"/>
          </p:cNvSpPr>
          <p:nvPr/>
        </p:nvSpPr>
        <p:spPr bwMode="auto">
          <a:xfrm>
            <a:off x="6248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r>
              <a:rPr lang="en-US" sz="1000">
                <a:latin typeface="Arial" charset="0"/>
              </a:rPr>
              <a:t>32</a:t>
            </a:r>
            <a:endParaRPr lang="en-US" sz="1000" baseline="30000">
              <a:latin typeface="Arial" charset="0"/>
            </a:endParaRPr>
          </a:p>
        </p:txBody>
      </p:sp>
      <p:sp>
        <p:nvSpPr>
          <p:cNvPr id="200738" name="Rectangle 34"/>
          <p:cNvSpPr>
            <a:spLocks noChangeArrowheads="1"/>
          </p:cNvSpPr>
          <p:nvPr/>
        </p:nvSpPr>
        <p:spPr bwMode="auto">
          <a:xfrm>
            <a:off x="6629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r>
              <a:rPr lang="en-US" sz="1000">
                <a:latin typeface="Arial" charset="0"/>
              </a:rPr>
              <a:t>33</a:t>
            </a:r>
            <a:endParaRPr lang="en-US" sz="1000" baseline="30000">
              <a:latin typeface="Arial" charset="0"/>
            </a:endParaRPr>
          </a:p>
        </p:txBody>
      </p:sp>
      <p:sp>
        <p:nvSpPr>
          <p:cNvPr id="200739" name="Rectangle 35"/>
          <p:cNvSpPr>
            <a:spLocks noChangeArrowheads="1"/>
          </p:cNvSpPr>
          <p:nvPr/>
        </p:nvSpPr>
        <p:spPr bwMode="auto">
          <a:xfrm>
            <a:off x="7010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r>
              <a:rPr lang="en-US" sz="1000">
                <a:latin typeface="Arial" charset="0"/>
              </a:rPr>
              <a:t>34</a:t>
            </a:r>
            <a:endParaRPr lang="en-US" sz="1000" baseline="30000">
              <a:latin typeface="Arial" charset="0"/>
            </a:endParaRPr>
          </a:p>
        </p:txBody>
      </p:sp>
      <p:sp>
        <p:nvSpPr>
          <p:cNvPr id="200740" name="Rectangle 36"/>
          <p:cNvSpPr>
            <a:spLocks noChangeArrowheads="1"/>
          </p:cNvSpPr>
          <p:nvPr/>
        </p:nvSpPr>
        <p:spPr bwMode="auto">
          <a:xfrm>
            <a:off x="7391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r>
              <a:rPr lang="en-US" sz="1000">
                <a:latin typeface="Arial" charset="0"/>
              </a:rPr>
              <a:t>35</a:t>
            </a:r>
            <a:endParaRPr lang="en-US" sz="1000" baseline="30000">
              <a:latin typeface="Arial" charset="0"/>
            </a:endParaRPr>
          </a:p>
        </p:txBody>
      </p:sp>
      <p:sp>
        <p:nvSpPr>
          <p:cNvPr id="200741" name="Rectangle 37"/>
          <p:cNvSpPr>
            <a:spLocks noChangeArrowheads="1"/>
          </p:cNvSpPr>
          <p:nvPr/>
        </p:nvSpPr>
        <p:spPr bwMode="auto">
          <a:xfrm>
            <a:off x="7772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Kr</a:t>
            </a:r>
            <a:endParaRPr lang="en-US" sz="1000">
              <a:latin typeface="Arial" charset="0"/>
            </a:endParaRPr>
          </a:p>
          <a:p>
            <a:pPr algn="ctr"/>
            <a:endParaRPr lang="en-US" sz="1000">
              <a:latin typeface="Arial" charset="0"/>
            </a:endParaRPr>
          </a:p>
          <a:p>
            <a:pPr algn="ctr"/>
            <a:r>
              <a:rPr lang="en-US" sz="1000">
                <a:latin typeface="Arial" charset="0"/>
              </a:rPr>
              <a:t>36</a:t>
            </a:r>
            <a:endParaRPr lang="en-US" sz="1000" baseline="30000">
              <a:latin typeface="Arial" charset="0"/>
            </a:endParaRPr>
          </a:p>
        </p:txBody>
      </p:sp>
      <p:sp>
        <p:nvSpPr>
          <p:cNvPr id="200742" name="Rectangle 38"/>
          <p:cNvSpPr>
            <a:spLocks noChangeArrowheads="1"/>
          </p:cNvSpPr>
          <p:nvPr/>
        </p:nvSpPr>
        <p:spPr bwMode="auto">
          <a:xfrm>
            <a:off x="1295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r>
              <a:rPr lang="en-US" sz="1000">
                <a:latin typeface="Arial" charset="0"/>
              </a:rPr>
              <a:t>37</a:t>
            </a:r>
            <a:endParaRPr lang="en-US" sz="1000" baseline="30000">
              <a:latin typeface="Arial" charset="0"/>
            </a:endParaRPr>
          </a:p>
        </p:txBody>
      </p:sp>
      <p:sp>
        <p:nvSpPr>
          <p:cNvPr id="200743" name="Rectangle 39"/>
          <p:cNvSpPr>
            <a:spLocks noChangeArrowheads="1"/>
          </p:cNvSpPr>
          <p:nvPr/>
        </p:nvSpPr>
        <p:spPr bwMode="auto">
          <a:xfrm>
            <a:off x="1676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r>
              <a:rPr lang="en-US" sz="1000">
                <a:latin typeface="Arial" charset="0"/>
              </a:rPr>
              <a:t>38</a:t>
            </a:r>
            <a:endParaRPr lang="en-US" sz="1000" baseline="30000">
              <a:latin typeface="Arial" charset="0"/>
            </a:endParaRPr>
          </a:p>
        </p:txBody>
      </p:sp>
      <p:sp>
        <p:nvSpPr>
          <p:cNvPr id="200744" name="Rectangle 40"/>
          <p:cNvSpPr>
            <a:spLocks noChangeArrowheads="1"/>
          </p:cNvSpPr>
          <p:nvPr/>
        </p:nvSpPr>
        <p:spPr bwMode="auto">
          <a:xfrm>
            <a:off x="2057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r>
              <a:rPr lang="en-US" sz="1000">
                <a:latin typeface="Arial" charset="0"/>
              </a:rPr>
              <a:t>39</a:t>
            </a:r>
            <a:endParaRPr lang="en-US" sz="1000" baseline="30000">
              <a:latin typeface="Arial" charset="0"/>
            </a:endParaRPr>
          </a:p>
        </p:txBody>
      </p:sp>
      <p:sp>
        <p:nvSpPr>
          <p:cNvPr id="200745" name="Rectangle 41"/>
          <p:cNvSpPr>
            <a:spLocks noChangeArrowheads="1"/>
          </p:cNvSpPr>
          <p:nvPr/>
        </p:nvSpPr>
        <p:spPr bwMode="auto">
          <a:xfrm>
            <a:off x="2438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r>
              <a:rPr lang="en-US" sz="1000">
                <a:latin typeface="Arial" charset="0"/>
              </a:rPr>
              <a:t>40</a:t>
            </a:r>
            <a:endParaRPr lang="en-US" sz="1000" baseline="30000">
              <a:latin typeface="Arial" charset="0"/>
            </a:endParaRPr>
          </a:p>
        </p:txBody>
      </p:sp>
      <p:sp>
        <p:nvSpPr>
          <p:cNvPr id="200746" name="Rectangle 42"/>
          <p:cNvSpPr>
            <a:spLocks noChangeArrowheads="1"/>
          </p:cNvSpPr>
          <p:nvPr/>
        </p:nvSpPr>
        <p:spPr bwMode="auto">
          <a:xfrm>
            <a:off x="2819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r>
              <a:rPr lang="en-US" sz="1000">
                <a:latin typeface="Arial" charset="0"/>
              </a:rPr>
              <a:t>41</a:t>
            </a:r>
            <a:endParaRPr lang="en-US" sz="1000" baseline="30000">
              <a:latin typeface="Arial" charset="0"/>
            </a:endParaRPr>
          </a:p>
        </p:txBody>
      </p:sp>
      <p:sp>
        <p:nvSpPr>
          <p:cNvPr id="200747" name="Rectangle 43"/>
          <p:cNvSpPr>
            <a:spLocks noChangeArrowheads="1"/>
          </p:cNvSpPr>
          <p:nvPr/>
        </p:nvSpPr>
        <p:spPr bwMode="auto">
          <a:xfrm>
            <a:off x="3200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r>
              <a:rPr lang="en-US" sz="1000">
                <a:latin typeface="Arial" charset="0"/>
              </a:rPr>
              <a:t>42</a:t>
            </a:r>
            <a:endParaRPr lang="en-US" sz="1000" baseline="30000">
              <a:latin typeface="Arial" charset="0"/>
            </a:endParaRPr>
          </a:p>
        </p:txBody>
      </p:sp>
      <p:sp>
        <p:nvSpPr>
          <p:cNvPr id="200748" name="Rectangle 44"/>
          <p:cNvSpPr>
            <a:spLocks noChangeArrowheads="1"/>
          </p:cNvSpPr>
          <p:nvPr/>
        </p:nvSpPr>
        <p:spPr bwMode="auto">
          <a:xfrm>
            <a:off x="3581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r>
              <a:rPr lang="en-US" sz="1000">
                <a:latin typeface="Arial" charset="0"/>
              </a:rPr>
              <a:t>43</a:t>
            </a:r>
            <a:endParaRPr lang="en-US" sz="1000" baseline="30000">
              <a:latin typeface="Arial" charset="0"/>
            </a:endParaRPr>
          </a:p>
        </p:txBody>
      </p:sp>
      <p:sp>
        <p:nvSpPr>
          <p:cNvPr id="200749" name="Rectangle 45"/>
          <p:cNvSpPr>
            <a:spLocks noChangeArrowheads="1"/>
          </p:cNvSpPr>
          <p:nvPr/>
        </p:nvSpPr>
        <p:spPr bwMode="auto">
          <a:xfrm>
            <a:off x="3962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r>
              <a:rPr lang="en-US" sz="1000">
                <a:latin typeface="Arial" charset="0"/>
              </a:rPr>
              <a:t>44</a:t>
            </a:r>
            <a:endParaRPr lang="en-US" sz="1000" baseline="30000">
              <a:latin typeface="Arial" charset="0"/>
            </a:endParaRPr>
          </a:p>
        </p:txBody>
      </p:sp>
      <p:sp>
        <p:nvSpPr>
          <p:cNvPr id="200750" name="Rectangle 46"/>
          <p:cNvSpPr>
            <a:spLocks noChangeArrowheads="1"/>
          </p:cNvSpPr>
          <p:nvPr/>
        </p:nvSpPr>
        <p:spPr bwMode="auto">
          <a:xfrm>
            <a:off x="4343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r>
              <a:rPr lang="en-US" sz="1000">
                <a:latin typeface="Arial" charset="0"/>
              </a:rPr>
              <a:t>45</a:t>
            </a:r>
            <a:endParaRPr lang="en-US" sz="1000" baseline="30000">
              <a:latin typeface="Arial" charset="0"/>
            </a:endParaRPr>
          </a:p>
        </p:txBody>
      </p:sp>
      <p:sp>
        <p:nvSpPr>
          <p:cNvPr id="200751" name="Rectangle 47"/>
          <p:cNvSpPr>
            <a:spLocks noChangeArrowheads="1"/>
          </p:cNvSpPr>
          <p:nvPr/>
        </p:nvSpPr>
        <p:spPr bwMode="auto">
          <a:xfrm>
            <a:off x="4724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r>
              <a:rPr lang="en-US" sz="1000">
                <a:latin typeface="Arial" charset="0"/>
              </a:rPr>
              <a:t>46</a:t>
            </a:r>
            <a:endParaRPr lang="en-US" sz="1000" baseline="30000">
              <a:latin typeface="Arial" charset="0"/>
            </a:endParaRPr>
          </a:p>
        </p:txBody>
      </p:sp>
      <p:sp>
        <p:nvSpPr>
          <p:cNvPr id="200752" name="Rectangle 48"/>
          <p:cNvSpPr>
            <a:spLocks noChangeArrowheads="1"/>
          </p:cNvSpPr>
          <p:nvPr/>
        </p:nvSpPr>
        <p:spPr bwMode="auto">
          <a:xfrm>
            <a:off x="5105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r>
              <a:rPr lang="en-US" sz="1000">
                <a:latin typeface="Arial" charset="0"/>
              </a:rPr>
              <a:t>47</a:t>
            </a:r>
            <a:endParaRPr lang="en-US" sz="1000" baseline="30000">
              <a:latin typeface="Arial" charset="0"/>
            </a:endParaRPr>
          </a:p>
        </p:txBody>
      </p:sp>
      <p:sp>
        <p:nvSpPr>
          <p:cNvPr id="200753" name="Rectangle 49"/>
          <p:cNvSpPr>
            <a:spLocks noChangeArrowheads="1"/>
          </p:cNvSpPr>
          <p:nvPr/>
        </p:nvSpPr>
        <p:spPr bwMode="auto">
          <a:xfrm>
            <a:off x="5486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r>
              <a:rPr lang="en-US" sz="1000">
                <a:latin typeface="Arial" charset="0"/>
              </a:rPr>
              <a:t>48</a:t>
            </a:r>
            <a:endParaRPr lang="en-US" sz="1000" baseline="30000">
              <a:latin typeface="Arial" charset="0"/>
            </a:endParaRPr>
          </a:p>
        </p:txBody>
      </p:sp>
      <p:sp>
        <p:nvSpPr>
          <p:cNvPr id="200754" name="Rectangle 50"/>
          <p:cNvSpPr>
            <a:spLocks noChangeArrowheads="1"/>
          </p:cNvSpPr>
          <p:nvPr/>
        </p:nvSpPr>
        <p:spPr bwMode="auto">
          <a:xfrm>
            <a:off x="5867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r>
              <a:rPr lang="en-US" sz="1000">
                <a:latin typeface="Arial" charset="0"/>
              </a:rPr>
              <a:t>49</a:t>
            </a:r>
            <a:endParaRPr lang="en-US" sz="1000" baseline="30000">
              <a:latin typeface="Arial" charset="0"/>
            </a:endParaRPr>
          </a:p>
        </p:txBody>
      </p:sp>
      <p:sp>
        <p:nvSpPr>
          <p:cNvPr id="200755" name="Rectangle 51"/>
          <p:cNvSpPr>
            <a:spLocks noChangeArrowheads="1"/>
          </p:cNvSpPr>
          <p:nvPr/>
        </p:nvSpPr>
        <p:spPr bwMode="auto">
          <a:xfrm>
            <a:off x="6248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r>
              <a:rPr lang="en-US" sz="1000">
                <a:latin typeface="Arial" charset="0"/>
              </a:rPr>
              <a:t>50</a:t>
            </a:r>
            <a:endParaRPr lang="en-US" sz="1000" baseline="30000">
              <a:latin typeface="Arial" charset="0"/>
            </a:endParaRPr>
          </a:p>
        </p:txBody>
      </p:sp>
      <p:sp>
        <p:nvSpPr>
          <p:cNvPr id="200756" name="Rectangle 52"/>
          <p:cNvSpPr>
            <a:spLocks noChangeArrowheads="1"/>
          </p:cNvSpPr>
          <p:nvPr/>
        </p:nvSpPr>
        <p:spPr bwMode="auto">
          <a:xfrm>
            <a:off x="6629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r>
              <a:rPr lang="en-US" sz="1000">
                <a:latin typeface="Arial" charset="0"/>
              </a:rPr>
              <a:t>51</a:t>
            </a:r>
            <a:endParaRPr lang="en-US" sz="1000" baseline="30000">
              <a:latin typeface="Arial" charset="0"/>
            </a:endParaRPr>
          </a:p>
        </p:txBody>
      </p:sp>
      <p:sp>
        <p:nvSpPr>
          <p:cNvPr id="200757" name="Rectangle 53"/>
          <p:cNvSpPr>
            <a:spLocks noChangeArrowheads="1"/>
          </p:cNvSpPr>
          <p:nvPr/>
        </p:nvSpPr>
        <p:spPr bwMode="auto">
          <a:xfrm>
            <a:off x="7010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r>
              <a:rPr lang="en-US" sz="1000">
                <a:latin typeface="Arial" charset="0"/>
              </a:rPr>
              <a:t>52</a:t>
            </a:r>
            <a:endParaRPr lang="en-US" sz="1000" baseline="30000">
              <a:latin typeface="Arial" charset="0"/>
            </a:endParaRPr>
          </a:p>
        </p:txBody>
      </p:sp>
      <p:sp>
        <p:nvSpPr>
          <p:cNvPr id="200758" name="Rectangle 54"/>
          <p:cNvSpPr>
            <a:spLocks noChangeArrowheads="1"/>
          </p:cNvSpPr>
          <p:nvPr/>
        </p:nvSpPr>
        <p:spPr bwMode="auto">
          <a:xfrm>
            <a:off x="7391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r>
              <a:rPr lang="en-US" sz="1000">
                <a:latin typeface="Arial" charset="0"/>
              </a:rPr>
              <a:t>53</a:t>
            </a:r>
            <a:endParaRPr lang="en-US" sz="1000" baseline="30000">
              <a:latin typeface="Arial" charset="0"/>
            </a:endParaRPr>
          </a:p>
        </p:txBody>
      </p:sp>
      <p:sp>
        <p:nvSpPr>
          <p:cNvPr id="200759" name="Rectangle 55"/>
          <p:cNvSpPr>
            <a:spLocks noChangeArrowheads="1"/>
          </p:cNvSpPr>
          <p:nvPr/>
        </p:nvSpPr>
        <p:spPr bwMode="auto">
          <a:xfrm>
            <a:off x="7772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Xe</a:t>
            </a:r>
            <a:endParaRPr lang="en-US" sz="1000">
              <a:latin typeface="Arial" charset="0"/>
            </a:endParaRPr>
          </a:p>
          <a:p>
            <a:pPr algn="ctr"/>
            <a:endParaRPr lang="en-US" sz="1000">
              <a:latin typeface="Arial" charset="0"/>
            </a:endParaRPr>
          </a:p>
          <a:p>
            <a:pPr algn="ctr"/>
            <a:r>
              <a:rPr lang="en-US" sz="1000">
                <a:latin typeface="Arial" charset="0"/>
              </a:rPr>
              <a:t>54</a:t>
            </a:r>
            <a:endParaRPr lang="en-US" sz="1000" baseline="30000">
              <a:latin typeface="Arial" charset="0"/>
            </a:endParaRPr>
          </a:p>
        </p:txBody>
      </p:sp>
      <p:sp>
        <p:nvSpPr>
          <p:cNvPr id="200760" name="Rectangle 56"/>
          <p:cNvSpPr>
            <a:spLocks noChangeArrowheads="1"/>
          </p:cNvSpPr>
          <p:nvPr/>
        </p:nvSpPr>
        <p:spPr bwMode="auto">
          <a:xfrm>
            <a:off x="1295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r>
              <a:rPr lang="en-US" sz="1000">
                <a:latin typeface="Arial" charset="0"/>
              </a:rPr>
              <a:t>55</a:t>
            </a:r>
            <a:endParaRPr lang="en-US" sz="1000" baseline="30000">
              <a:latin typeface="Arial" charset="0"/>
            </a:endParaRPr>
          </a:p>
        </p:txBody>
      </p:sp>
      <p:sp>
        <p:nvSpPr>
          <p:cNvPr id="200761" name="Rectangle 57"/>
          <p:cNvSpPr>
            <a:spLocks noChangeArrowheads="1"/>
          </p:cNvSpPr>
          <p:nvPr/>
        </p:nvSpPr>
        <p:spPr bwMode="auto">
          <a:xfrm>
            <a:off x="1676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r>
              <a:rPr lang="en-US" sz="1000">
                <a:latin typeface="Arial" charset="0"/>
              </a:rPr>
              <a:t>56</a:t>
            </a:r>
            <a:endParaRPr lang="en-US" sz="1000" baseline="30000">
              <a:latin typeface="Arial" charset="0"/>
            </a:endParaRPr>
          </a:p>
        </p:txBody>
      </p:sp>
      <p:sp>
        <p:nvSpPr>
          <p:cNvPr id="200762" name="Rectangle 58"/>
          <p:cNvSpPr>
            <a:spLocks noChangeArrowheads="1"/>
          </p:cNvSpPr>
          <p:nvPr/>
        </p:nvSpPr>
        <p:spPr bwMode="auto">
          <a:xfrm>
            <a:off x="20574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00763" name="Rectangle 59"/>
          <p:cNvSpPr>
            <a:spLocks noChangeArrowheads="1"/>
          </p:cNvSpPr>
          <p:nvPr/>
        </p:nvSpPr>
        <p:spPr bwMode="auto">
          <a:xfrm>
            <a:off x="2438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r>
              <a:rPr lang="en-US" sz="1000">
                <a:latin typeface="Arial" charset="0"/>
              </a:rPr>
              <a:t>72</a:t>
            </a:r>
            <a:endParaRPr lang="en-US" sz="1000" baseline="30000">
              <a:latin typeface="Arial" charset="0"/>
            </a:endParaRPr>
          </a:p>
        </p:txBody>
      </p:sp>
      <p:sp>
        <p:nvSpPr>
          <p:cNvPr id="200764" name="Rectangle 60"/>
          <p:cNvSpPr>
            <a:spLocks noChangeArrowheads="1"/>
          </p:cNvSpPr>
          <p:nvPr/>
        </p:nvSpPr>
        <p:spPr bwMode="auto">
          <a:xfrm>
            <a:off x="2819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r>
              <a:rPr lang="en-US" sz="1000">
                <a:latin typeface="Arial" charset="0"/>
              </a:rPr>
              <a:t>73</a:t>
            </a:r>
            <a:endParaRPr lang="en-US" sz="1000" baseline="30000">
              <a:latin typeface="Arial" charset="0"/>
            </a:endParaRPr>
          </a:p>
        </p:txBody>
      </p:sp>
      <p:sp>
        <p:nvSpPr>
          <p:cNvPr id="200765" name="Rectangle 61"/>
          <p:cNvSpPr>
            <a:spLocks noChangeArrowheads="1"/>
          </p:cNvSpPr>
          <p:nvPr/>
        </p:nvSpPr>
        <p:spPr bwMode="auto">
          <a:xfrm>
            <a:off x="3200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r>
              <a:rPr lang="en-US" sz="1000">
                <a:latin typeface="Arial" charset="0"/>
              </a:rPr>
              <a:t>74</a:t>
            </a:r>
            <a:endParaRPr lang="en-US" sz="1000" baseline="30000">
              <a:latin typeface="Arial" charset="0"/>
            </a:endParaRPr>
          </a:p>
        </p:txBody>
      </p:sp>
      <p:sp>
        <p:nvSpPr>
          <p:cNvPr id="200766" name="Rectangle 62"/>
          <p:cNvSpPr>
            <a:spLocks noChangeArrowheads="1"/>
          </p:cNvSpPr>
          <p:nvPr/>
        </p:nvSpPr>
        <p:spPr bwMode="auto">
          <a:xfrm>
            <a:off x="3581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r>
              <a:rPr lang="en-US" sz="1000">
                <a:latin typeface="Arial" charset="0"/>
              </a:rPr>
              <a:t>75</a:t>
            </a:r>
            <a:endParaRPr lang="en-US" sz="1000" baseline="30000">
              <a:latin typeface="Arial" charset="0"/>
            </a:endParaRPr>
          </a:p>
        </p:txBody>
      </p:sp>
      <p:sp>
        <p:nvSpPr>
          <p:cNvPr id="200767" name="Rectangle 63"/>
          <p:cNvSpPr>
            <a:spLocks noChangeArrowheads="1"/>
          </p:cNvSpPr>
          <p:nvPr/>
        </p:nvSpPr>
        <p:spPr bwMode="auto">
          <a:xfrm>
            <a:off x="3962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r>
              <a:rPr lang="en-US" sz="1000">
                <a:latin typeface="Arial" charset="0"/>
              </a:rPr>
              <a:t>76</a:t>
            </a:r>
            <a:endParaRPr lang="en-US" sz="1000" baseline="30000">
              <a:latin typeface="Arial" charset="0"/>
            </a:endParaRPr>
          </a:p>
        </p:txBody>
      </p:sp>
      <p:sp>
        <p:nvSpPr>
          <p:cNvPr id="200768" name="Rectangle 64"/>
          <p:cNvSpPr>
            <a:spLocks noChangeArrowheads="1"/>
          </p:cNvSpPr>
          <p:nvPr/>
        </p:nvSpPr>
        <p:spPr bwMode="auto">
          <a:xfrm>
            <a:off x="4343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r>
              <a:rPr lang="en-US" sz="1000">
                <a:latin typeface="Arial" charset="0"/>
              </a:rPr>
              <a:t>77</a:t>
            </a:r>
            <a:endParaRPr lang="en-US" sz="1000" baseline="30000">
              <a:latin typeface="Arial" charset="0"/>
            </a:endParaRPr>
          </a:p>
        </p:txBody>
      </p:sp>
      <p:sp>
        <p:nvSpPr>
          <p:cNvPr id="200769" name="Rectangle 65"/>
          <p:cNvSpPr>
            <a:spLocks noChangeArrowheads="1"/>
          </p:cNvSpPr>
          <p:nvPr/>
        </p:nvSpPr>
        <p:spPr bwMode="auto">
          <a:xfrm>
            <a:off x="4724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r>
              <a:rPr lang="en-US" sz="1000">
                <a:latin typeface="Arial" charset="0"/>
              </a:rPr>
              <a:t>78</a:t>
            </a:r>
            <a:endParaRPr lang="en-US" sz="1000" baseline="30000">
              <a:latin typeface="Arial" charset="0"/>
            </a:endParaRPr>
          </a:p>
        </p:txBody>
      </p:sp>
      <p:sp>
        <p:nvSpPr>
          <p:cNvPr id="200770" name="Rectangle 66"/>
          <p:cNvSpPr>
            <a:spLocks noChangeArrowheads="1"/>
          </p:cNvSpPr>
          <p:nvPr/>
        </p:nvSpPr>
        <p:spPr bwMode="auto">
          <a:xfrm>
            <a:off x="5105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r>
              <a:rPr lang="en-US" sz="1000">
                <a:latin typeface="Arial" charset="0"/>
              </a:rPr>
              <a:t>79</a:t>
            </a:r>
            <a:endParaRPr lang="en-US" sz="1000" baseline="30000">
              <a:latin typeface="Arial" charset="0"/>
            </a:endParaRPr>
          </a:p>
        </p:txBody>
      </p:sp>
      <p:sp>
        <p:nvSpPr>
          <p:cNvPr id="200771" name="Rectangle 67"/>
          <p:cNvSpPr>
            <a:spLocks noChangeArrowheads="1"/>
          </p:cNvSpPr>
          <p:nvPr/>
        </p:nvSpPr>
        <p:spPr bwMode="auto">
          <a:xfrm>
            <a:off x="5486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r>
              <a:rPr lang="en-US" sz="1000">
                <a:latin typeface="Arial" charset="0"/>
              </a:rPr>
              <a:t>80</a:t>
            </a:r>
            <a:endParaRPr lang="en-US" sz="1000" baseline="30000">
              <a:latin typeface="Arial" charset="0"/>
            </a:endParaRPr>
          </a:p>
        </p:txBody>
      </p:sp>
      <p:sp>
        <p:nvSpPr>
          <p:cNvPr id="200772" name="Rectangle 68"/>
          <p:cNvSpPr>
            <a:spLocks noChangeArrowheads="1"/>
          </p:cNvSpPr>
          <p:nvPr/>
        </p:nvSpPr>
        <p:spPr bwMode="auto">
          <a:xfrm>
            <a:off x="5867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r>
              <a:rPr lang="en-US" sz="1000">
                <a:latin typeface="Arial" charset="0"/>
              </a:rPr>
              <a:t>81</a:t>
            </a:r>
            <a:endParaRPr lang="en-US" sz="1000" baseline="30000">
              <a:latin typeface="Arial" charset="0"/>
            </a:endParaRPr>
          </a:p>
        </p:txBody>
      </p:sp>
      <p:sp>
        <p:nvSpPr>
          <p:cNvPr id="200773" name="Rectangle 69"/>
          <p:cNvSpPr>
            <a:spLocks noChangeArrowheads="1"/>
          </p:cNvSpPr>
          <p:nvPr/>
        </p:nvSpPr>
        <p:spPr bwMode="auto">
          <a:xfrm>
            <a:off x="6248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r>
              <a:rPr lang="en-US" sz="1000">
                <a:latin typeface="Arial" charset="0"/>
              </a:rPr>
              <a:t>82</a:t>
            </a:r>
            <a:endParaRPr lang="en-US" sz="1000" baseline="30000">
              <a:latin typeface="Arial" charset="0"/>
            </a:endParaRPr>
          </a:p>
        </p:txBody>
      </p:sp>
      <p:sp>
        <p:nvSpPr>
          <p:cNvPr id="200774" name="Rectangle 70"/>
          <p:cNvSpPr>
            <a:spLocks noChangeArrowheads="1"/>
          </p:cNvSpPr>
          <p:nvPr/>
        </p:nvSpPr>
        <p:spPr bwMode="auto">
          <a:xfrm>
            <a:off x="6629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r>
              <a:rPr lang="en-US" sz="1000">
                <a:latin typeface="Arial" charset="0"/>
              </a:rPr>
              <a:t>83</a:t>
            </a:r>
            <a:endParaRPr lang="en-US" sz="1000" baseline="30000">
              <a:latin typeface="Arial" charset="0"/>
            </a:endParaRPr>
          </a:p>
        </p:txBody>
      </p:sp>
      <p:sp>
        <p:nvSpPr>
          <p:cNvPr id="200775" name="Rectangle 71"/>
          <p:cNvSpPr>
            <a:spLocks noChangeArrowheads="1"/>
          </p:cNvSpPr>
          <p:nvPr/>
        </p:nvSpPr>
        <p:spPr bwMode="auto">
          <a:xfrm>
            <a:off x="7010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r>
              <a:rPr lang="en-US" sz="1000">
                <a:latin typeface="Arial" charset="0"/>
              </a:rPr>
              <a:t>84</a:t>
            </a:r>
            <a:endParaRPr lang="en-US" sz="1000" baseline="30000">
              <a:latin typeface="Arial" charset="0"/>
            </a:endParaRPr>
          </a:p>
        </p:txBody>
      </p:sp>
      <p:sp>
        <p:nvSpPr>
          <p:cNvPr id="200776" name="Rectangle 72"/>
          <p:cNvSpPr>
            <a:spLocks noChangeArrowheads="1"/>
          </p:cNvSpPr>
          <p:nvPr/>
        </p:nvSpPr>
        <p:spPr bwMode="auto">
          <a:xfrm>
            <a:off x="7391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r>
              <a:rPr lang="en-US" sz="1000">
                <a:latin typeface="Arial" charset="0"/>
              </a:rPr>
              <a:t>85</a:t>
            </a:r>
            <a:endParaRPr lang="en-US" sz="1000" baseline="30000">
              <a:latin typeface="Arial" charset="0"/>
            </a:endParaRPr>
          </a:p>
        </p:txBody>
      </p:sp>
      <p:sp>
        <p:nvSpPr>
          <p:cNvPr id="200777" name="Rectangle 73"/>
          <p:cNvSpPr>
            <a:spLocks noChangeArrowheads="1"/>
          </p:cNvSpPr>
          <p:nvPr/>
        </p:nvSpPr>
        <p:spPr bwMode="auto">
          <a:xfrm>
            <a:off x="7772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Rn</a:t>
            </a:r>
            <a:endParaRPr lang="en-US" sz="1000">
              <a:latin typeface="Arial" charset="0"/>
            </a:endParaRPr>
          </a:p>
          <a:p>
            <a:pPr algn="ctr"/>
            <a:endParaRPr lang="en-US" sz="1000">
              <a:latin typeface="Arial" charset="0"/>
            </a:endParaRPr>
          </a:p>
          <a:p>
            <a:pPr algn="ctr"/>
            <a:r>
              <a:rPr lang="en-US" sz="1000">
                <a:latin typeface="Arial" charset="0"/>
              </a:rPr>
              <a:t>86</a:t>
            </a:r>
            <a:endParaRPr lang="en-US" sz="1000" baseline="30000">
              <a:latin typeface="Arial" charset="0"/>
            </a:endParaRPr>
          </a:p>
        </p:txBody>
      </p:sp>
      <p:sp>
        <p:nvSpPr>
          <p:cNvPr id="200778" name="Rectangle 74"/>
          <p:cNvSpPr>
            <a:spLocks noChangeArrowheads="1"/>
          </p:cNvSpPr>
          <p:nvPr/>
        </p:nvSpPr>
        <p:spPr bwMode="auto">
          <a:xfrm>
            <a:off x="1295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Fr</a:t>
            </a:r>
            <a:endParaRPr lang="en-US" sz="1000">
              <a:latin typeface="Arial" charset="0"/>
            </a:endParaRPr>
          </a:p>
          <a:p>
            <a:pPr algn="ctr"/>
            <a:endParaRPr lang="en-US" sz="1000">
              <a:latin typeface="Arial" charset="0"/>
            </a:endParaRPr>
          </a:p>
          <a:p>
            <a:pPr algn="ctr"/>
            <a:r>
              <a:rPr lang="en-US" sz="1000">
                <a:latin typeface="Arial" charset="0"/>
              </a:rPr>
              <a:t>87</a:t>
            </a:r>
            <a:endParaRPr lang="en-US" sz="1000" baseline="30000">
              <a:latin typeface="Arial" charset="0"/>
            </a:endParaRPr>
          </a:p>
        </p:txBody>
      </p:sp>
      <p:sp>
        <p:nvSpPr>
          <p:cNvPr id="200779" name="Rectangle 75"/>
          <p:cNvSpPr>
            <a:spLocks noChangeArrowheads="1"/>
          </p:cNvSpPr>
          <p:nvPr/>
        </p:nvSpPr>
        <p:spPr bwMode="auto">
          <a:xfrm>
            <a:off x="1676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Ra</a:t>
            </a:r>
            <a:endParaRPr lang="en-US" sz="1000">
              <a:latin typeface="Arial" charset="0"/>
            </a:endParaRPr>
          </a:p>
          <a:p>
            <a:pPr algn="ctr"/>
            <a:endParaRPr lang="en-US" sz="1000">
              <a:latin typeface="Arial" charset="0"/>
            </a:endParaRPr>
          </a:p>
          <a:p>
            <a:pPr algn="ctr"/>
            <a:r>
              <a:rPr lang="en-US" sz="1000">
                <a:latin typeface="Arial" charset="0"/>
              </a:rPr>
              <a:t>88</a:t>
            </a:r>
            <a:endParaRPr lang="en-US" sz="1000" baseline="30000">
              <a:latin typeface="Arial" charset="0"/>
            </a:endParaRPr>
          </a:p>
        </p:txBody>
      </p:sp>
      <p:sp>
        <p:nvSpPr>
          <p:cNvPr id="200780" name="Rectangle 76"/>
          <p:cNvSpPr>
            <a:spLocks noChangeArrowheads="1"/>
          </p:cNvSpPr>
          <p:nvPr/>
        </p:nvSpPr>
        <p:spPr bwMode="auto">
          <a:xfrm>
            <a:off x="20574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00781" name="Rectangle 77"/>
          <p:cNvSpPr>
            <a:spLocks noChangeArrowheads="1"/>
          </p:cNvSpPr>
          <p:nvPr/>
        </p:nvSpPr>
        <p:spPr bwMode="auto">
          <a:xfrm>
            <a:off x="2438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Rf</a:t>
            </a:r>
            <a:endParaRPr lang="en-US" sz="1000">
              <a:latin typeface="Arial" charset="0"/>
            </a:endParaRPr>
          </a:p>
          <a:p>
            <a:pPr algn="ctr"/>
            <a:endParaRPr lang="en-US" sz="1000">
              <a:latin typeface="Arial" charset="0"/>
            </a:endParaRPr>
          </a:p>
          <a:p>
            <a:pPr algn="ctr"/>
            <a:r>
              <a:rPr lang="en-US" sz="1000">
                <a:latin typeface="Arial" charset="0"/>
              </a:rPr>
              <a:t>104</a:t>
            </a:r>
            <a:endParaRPr lang="en-US" sz="1000" baseline="30000">
              <a:latin typeface="Arial" charset="0"/>
            </a:endParaRPr>
          </a:p>
        </p:txBody>
      </p:sp>
      <p:sp>
        <p:nvSpPr>
          <p:cNvPr id="200782" name="Rectangle 78"/>
          <p:cNvSpPr>
            <a:spLocks noChangeArrowheads="1"/>
          </p:cNvSpPr>
          <p:nvPr/>
        </p:nvSpPr>
        <p:spPr bwMode="auto">
          <a:xfrm>
            <a:off x="2819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Db</a:t>
            </a:r>
            <a:endParaRPr lang="en-US" sz="1000">
              <a:latin typeface="Arial" charset="0"/>
            </a:endParaRPr>
          </a:p>
          <a:p>
            <a:pPr algn="ctr"/>
            <a:endParaRPr lang="en-US" sz="1000">
              <a:latin typeface="Arial" charset="0"/>
            </a:endParaRPr>
          </a:p>
          <a:p>
            <a:pPr algn="ctr"/>
            <a:r>
              <a:rPr lang="en-US" sz="1000">
                <a:latin typeface="Arial" charset="0"/>
              </a:rPr>
              <a:t>105</a:t>
            </a:r>
            <a:endParaRPr lang="en-US" sz="1000" baseline="30000">
              <a:latin typeface="Arial" charset="0"/>
            </a:endParaRPr>
          </a:p>
        </p:txBody>
      </p:sp>
      <p:sp>
        <p:nvSpPr>
          <p:cNvPr id="200783" name="Rectangle 79"/>
          <p:cNvSpPr>
            <a:spLocks noChangeArrowheads="1"/>
          </p:cNvSpPr>
          <p:nvPr/>
        </p:nvSpPr>
        <p:spPr bwMode="auto">
          <a:xfrm>
            <a:off x="3200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Sg</a:t>
            </a:r>
            <a:endParaRPr lang="en-US" sz="1000">
              <a:latin typeface="Arial" charset="0"/>
            </a:endParaRPr>
          </a:p>
          <a:p>
            <a:pPr algn="ctr"/>
            <a:endParaRPr lang="en-US" sz="1000">
              <a:latin typeface="Arial" charset="0"/>
            </a:endParaRPr>
          </a:p>
          <a:p>
            <a:pPr algn="ctr"/>
            <a:r>
              <a:rPr lang="en-US" sz="1000">
                <a:latin typeface="Arial" charset="0"/>
              </a:rPr>
              <a:t>106</a:t>
            </a:r>
            <a:endParaRPr lang="en-US" sz="1000" baseline="30000">
              <a:latin typeface="Arial" charset="0"/>
            </a:endParaRPr>
          </a:p>
        </p:txBody>
      </p:sp>
      <p:sp>
        <p:nvSpPr>
          <p:cNvPr id="200784" name="Rectangle 80"/>
          <p:cNvSpPr>
            <a:spLocks noChangeArrowheads="1"/>
          </p:cNvSpPr>
          <p:nvPr/>
        </p:nvSpPr>
        <p:spPr bwMode="auto">
          <a:xfrm>
            <a:off x="3581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Bh</a:t>
            </a:r>
            <a:endParaRPr lang="en-US" sz="1000">
              <a:latin typeface="Arial" charset="0"/>
            </a:endParaRPr>
          </a:p>
          <a:p>
            <a:pPr algn="ctr"/>
            <a:endParaRPr lang="en-US" sz="1000">
              <a:latin typeface="Arial" charset="0"/>
            </a:endParaRPr>
          </a:p>
          <a:p>
            <a:pPr algn="ctr"/>
            <a:r>
              <a:rPr lang="en-US" sz="1000">
                <a:latin typeface="Arial" charset="0"/>
              </a:rPr>
              <a:t>107</a:t>
            </a:r>
            <a:endParaRPr lang="en-US" sz="1000" baseline="30000">
              <a:latin typeface="Arial" charset="0"/>
            </a:endParaRPr>
          </a:p>
        </p:txBody>
      </p:sp>
      <p:sp>
        <p:nvSpPr>
          <p:cNvPr id="200785" name="Rectangle 81"/>
          <p:cNvSpPr>
            <a:spLocks noChangeArrowheads="1"/>
          </p:cNvSpPr>
          <p:nvPr/>
        </p:nvSpPr>
        <p:spPr bwMode="auto">
          <a:xfrm>
            <a:off x="3962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Hs</a:t>
            </a:r>
            <a:endParaRPr lang="en-US" sz="1000">
              <a:latin typeface="Arial" charset="0"/>
            </a:endParaRPr>
          </a:p>
          <a:p>
            <a:pPr algn="ctr"/>
            <a:endParaRPr lang="en-US" sz="1000">
              <a:latin typeface="Arial" charset="0"/>
            </a:endParaRPr>
          </a:p>
          <a:p>
            <a:pPr algn="ctr"/>
            <a:r>
              <a:rPr lang="en-US" sz="1000">
                <a:latin typeface="Arial" charset="0"/>
              </a:rPr>
              <a:t>108</a:t>
            </a:r>
            <a:endParaRPr lang="en-US" sz="1000" baseline="30000">
              <a:latin typeface="Arial" charset="0"/>
            </a:endParaRPr>
          </a:p>
        </p:txBody>
      </p:sp>
      <p:sp>
        <p:nvSpPr>
          <p:cNvPr id="200786" name="Rectangle 82"/>
          <p:cNvSpPr>
            <a:spLocks noChangeArrowheads="1"/>
          </p:cNvSpPr>
          <p:nvPr/>
        </p:nvSpPr>
        <p:spPr bwMode="auto">
          <a:xfrm>
            <a:off x="4343400" y="4648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Mt</a:t>
            </a:r>
            <a:endParaRPr lang="en-US" sz="1000">
              <a:latin typeface="Arial" charset="0"/>
            </a:endParaRPr>
          </a:p>
          <a:p>
            <a:pPr algn="ctr"/>
            <a:endParaRPr lang="en-US" sz="1000">
              <a:latin typeface="Arial" charset="0"/>
            </a:endParaRPr>
          </a:p>
          <a:p>
            <a:pPr algn="ctr"/>
            <a:r>
              <a:rPr lang="en-US" sz="1000">
                <a:latin typeface="Arial" charset="0"/>
              </a:rPr>
              <a:t>109</a:t>
            </a:r>
            <a:endParaRPr lang="en-US" sz="1000" baseline="30000">
              <a:latin typeface="Arial" charset="0"/>
            </a:endParaRPr>
          </a:p>
        </p:txBody>
      </p:sp>
      <p:sp>
        <p:nvSpPr>
          <p:cNvPr id="200787" name="Rectangle 83"/>
          <p:cNvSpPr>
            <a:spLocks noChangeArrowheads="1"/>
          </p:cNvSpPr>
          <p:nvPr/>
        </p:nvSpPr>
        <p:spPr bwMode="auto">
          <a:xfrm>
            <a:off x="1676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12</a:t>
            </a:r>
            <a:endParaRPr lang="en-US" sz="1000" baseline="30000">
              <a:latin typeface="Arial" charset="0"/>
            </a:endParaRPr>
          </a:p>
        </p:txBody>
      </p:sp>
      <p:sp>
        <p:nvSpPr>
          <p:cNvPr id="200788" name="Rectangle 84"/>
          <p:cNvSpPr>
            <a:spLocks noChangeArrowheads="1"/>
          </p:cNvSpPr>
          <p:nvPr/>
        </p:nvSpPr>
        <p:spPr bwMode="auto">
          <a:xfrm>
            <a:off x="2819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Ce</a:t>
            </a:r>
            <a:endParaRPr lang="en-US" sz="1000">
              <a:latin typeface="Arial" charset="0"/>
            </a:endParaRPr>
          </a:p>
          <a:p>
            <a:pPr algn="ctr"/>
            <a:endParaRPr lang="en-US" sz="1000">
              <a:latin typeface="Arial" charset="0"/>
            </a:endParaRPr>
          </a:p>
          <a:p>
            <a:pPr algn="ctr"/>
            <a:r>
              <a:rPr lang="en-US" sz="1000">
                <a:latin typeface="Arial" charset="0"/>
              </a:rPr>
              <a:t>58</a:t>
            </a:r>
            <a:endParaRPr lang="en-US" sz="1000" baseline="30000">
              <a:latin typeface="Arial" charset="0"/>
            </a:endParaRPr>
          </a:p>
        </p:txBody>
      </p:sp>
      <p:sp>
        <p:nvSpPr>
          <p:cNvPr id="200789" name="Rectangle 85"/>
          <p:cNvSpPr>
            <a:spLocks noChangeArrowheads="1"/>
          </p:cNvSpPr>
          <p:nvPr/>
        </p:nvSpPr>
        <p:spPr bwMode="auto">
          <a:xfrm>
            <a:off x="3200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Pr</a:t>
            </a:r>
            <a:endParaRPr lang="en-US" sz="1000">
              <a:latin typeface="Arial" charset="0"/>
            </a:endParaRPr>
          </a:p>
          <a:p>
            <a:pPr algn="ctr"/>
            <a:endParaRPr lang="en-US" sz="1000">
              <a:latin typeface="Arial" charset="0"/>
            </a:endParaRPr>
          </a:p>
          <a:p>
            <a:pPr algn="ctr"/>
            <a:r>
              <a:rPr lang="en-US" sz="1000">
                <a:latin typeface="Arial" charset="0"/>
              </a:rPr>
              <a:t>59</a:t>
            </a:r>
            <a:endParaRPr lang="en-US" sz="1000" baseline="30000">
              <a:latin typeface="Arial" charset="0"/>
            </a:endParaRPr>
          </a:p>
        </p:txBody>
      </p:sp>
      <p:sp>
        <p:nvSpPr>
          <p:cNvPr id="200790" name="Rectangle 86"/>
          <p:cNvSpPr>
            <a:spLocks noChangeArrowheads="1"/>
          </p:cNvSpPr>
          <p:nvPr/>
        </p:nvSpPr>
        <p:spPr bwMode="auto">
          <a:xfrm>
            <a:off x="3581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Nd</a:t>
            </a:r>
            <a:endParaRPr lang="en-US" sz="1000">
              <a:latin typeface="Arial" charset="0"/>
            </a:endParaRPr>
          </a:p>
          <a:p>
            <a:pPr algn="ctr"/>
            <a:endParaRPr lang="en-US" sz="1000">
              <a:latin typeface="Arial" charset="0"/>
            </a:endParaRPr>
          </a:p>
          <a:p>
            <a:pPr algn="ctr"/>
            <a:r>
              <a:rPr lang="en-US" sz="1000">
                <a:latin typeface="Arial" charset="0"/>
              </a:rPr>
              <a:t>60</a:t>
            </a:r>
            <a:endParaRPr lang="en-US" sz="1000" baseline="30000">
              <a:latin typeface="Arial" charset="0"/>
            </a:endParaRPr>
          </a:p>
        </p:txBody>
      </p:sp>
      <p:sp>
        <p:nvSpPr>
          <p:cNvPr id="200791" name="Rectangle 87"/>
          <p:cNvSpPr>
            <a:spLocks noChangeArrowheads="1"/>
          </p:cNvSpPr>
          <p:nvPr/>
        </p:nvSpPr>
        <p:spPr bwMode="auto">
          <a:xfrm>
            <a:off x="3962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Pm</a:t>
            </a:r>
            <a:endParaRPr lang="en-US" sz="1000">
              <a:latin typeface="Arial" charset="0"/>
            </a:endParaRPr>
          </a:p>
          <a:p>
            <a:pPr algn="ctr"/>
            <a:endParaRPr lang="en-US" sz="1000">
              <a:latin typeface="Arial" charset="0"/>
            </a:endParaRPr>
          </a:p>
          <a:p>
            <a:pPr algn="ctr"/>
            <a:r>
              <a:rPr lang="en-US" sz="1000">
                <a:latin typeface="Arial" charset="0"/>
              </a:rPr>
              <a:t>61</a:t>
            </a:r>
            <a:endParaRPr lang="en-US" sz="1000" baseline="30000">
              <a:latin typeface="Arial" charset="0"/>
            </a:endParaRPr>
          </a:p>
        </p:txBody>
      </p:sp>
      <p:sp>
        <p:nvSpPr>
          <p:cNvPr id="200792" name="Rectangle 88"/>
          <p:cNvSpPr>
            <a:spLocks noChangeArrowheads="1"/>
          </p:cNvSpPr>
          <p:nvPr/>
        </p:nvSpPr>
        <p:spPr bwMode="auto">
          <a:xfrm>
            <a:off x="4343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Sm</a:t>
            </a:r>
            <a:endParaRPr lang="en-US" sz="1000">
              <a:latin typeface="Arial" charset="0"/>
            </a:endParaRPr>
          </a:p>
          <a:p>
            <a:pPr algn="ctr"/>
            <a:endParaRPr lang="en-US" sz="1000">
              <a:latin typeface="Arial" charset="0"/>
            </a:endParaRPr>
          </a:p>
          <a:p>
            <a:pPr algn="ctr"/>
            <a:r>
              <a:rPr lang="en-US" sz="1000">
                <a:latin typeface="Arial" charset="0"/>
              </a:rPr>
              <a:t>62</a:t>
            </a:r>
            <a:endParaRPr lang="en-US" sz="1000" baseline="30000">
              <a:latin typeface="Arial" charset="0"/>
            </a:endParaRPr>
          </a:p>
        </p:txBody>
      </p:sp>
      <p:sp>
        <p:nvSpPr>
          <p:cNvPr id="200793" name="Rectangle 89"/>
          <p:cNvSpPr>
            <a:spLocks noChangeArrowheads="1"/>
          </p:cNvSpPr>
          <p:nvPr/>
        </p:nvSpPr>
        <p:spPr bwMode="auto">
          <a:xfrm>
            <a:off x="4724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Eu</a:t>
            </a:r>
            <a:endParaRPr lang="en-US" sz="1000">
              <a:latin typeface="Arial" charset="0"/>
            </a:endParaRPr>
          </a:p>
          <a:p>
            <a:pPr algn="ctr"/>
            <a:endParaRPr lang="en-US" sz="1000">
              <a:latin typeface="Arial" charset="0"/>
            </a:endParaRPr>
          </a:p>
          <a:p>
            <a:pPr algn="ctr"/>
            <a:r>
              <a:rPr lang="en-US" sz="1000">
                <a:latin typeface="Arial" charset="0"/>
              </a:rPr>
              <a:t>63</a:t>
            </a:r>
            <a:endParaRPr lang="en-US" sz="1000" baseline="30000">
              <a:latin typeface="Arial" charset="0"/>
            </a:endParaRPr>
          </a:p>
        </p:txBody>
      </p:sp>
      <p:sp>
        <p:nvSpPr>
          <p:cNvPr id="200794" name="Rectangle 90"/>
          <p:cNvSpPr>
            <a:spLocks noChangeArrowheads="1"/>
          </p:cNvSpPr>
          <p:nvPr/>
        </p:nvSpPr>
        <p:spPr bwMode="auto">
          <a:xfrm>
            <a:off x="5105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Gd</a:t>
            </a:r>
            <a:endParaRPr lang="en-US" sz="1000">
              <a:latin typeface="Arial" charset="0"/>
            </a:endParaRPr>
          </a:p>
          <a:p>
            <a:pPr algn="ctr"/>
            <a:endParaRPr lang="en-US" sz="1000">
              <a:latin typeface="Arial" charset="0"/>
            </a:endParaRPr>
          </a:p>
          <a:p>
            <a:pPr algn="ctr"/>
            <a:r>
              <a:rPr lang="en-US" sz="1000">
                <a:latin typeface="Arial" charset="0"/>
              </a:rPr>
              <a:t>64</a:t>
            </a:r>
            <a:endParaRPr lang="en-US" sz="1000" baseline="30000">
              <a:latin typeface="Arial" charset="0"/>
            </a:endParaRPr>
          </a:p>
        </p:txBody>
      </p:sp>
      <p:sp>
        <p:nvSpPr>
          <p:cNvPr id="200795" name="Rectangle 91"/>
          <p:cNvSpPr>
            <a:spLocks noChangeArrowheads="1"/>
          </p:cNvSpPr>
          <p:nvPr/>
        </p:nvSpPr>
        <p:spPr bwMode="auto">
          <a:xfrm>
            <a:off x="5486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Tb</a:t>
            </a:r>
            <a:endParaRPr lang="en-US" sz="1000">
              <a:latin typeface="Arial" charset="0"/>
            </a:endParaRPr>
          </a:p>
          <a:p>
            <a:pPr algn="ctr"/>
            <a:endParaRPr lang="en-US" sz="1000">
              <a:latin typeface="Arial" charset="0"/>
            </a:endParaRPr>
          </a:p>
          <a:p>
            <a:pPr algn="ctr"/>
            <a:r>
              <a:rPr lang="en-US" sz="1000">
                <a:latin typeface="Arial" charset="0"/>
              </a:rPr>
              <a:t>65</a:t>
            </a:r>
            <a:endParaRPr lang="en-US" sz="1000" baseline="30000">
              <a:latin typeface="Arial" charset="0"/>
            </a:endParaRPr>
          </a:p>
        </p:txBody>
      </p:sp>
      <p:sp>
        <p:nvSpPr>
          <p:cNvPr id="200796" name="Rectangle 92"/>
          <p:cNvSpPr>
            <a:spLocks noChangeArrowheads="1"/>
          </p:cNvSpPr>
          <p:nvPr/>
        </p:nvSpPr>
        <p:spPr bwMode="auto">
          <a:xfrm>
            <a:off x="5867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Dy</a:t>
            </a:r>
            <a:endParaRPr lang="en-US" sz="1000">
              <a:latin typeface="Arial" charset="0"/>
            </a:endParaRPr>
          </a:p>
          <a:p>
            <a:pPr algn="ctr"/>
            <a:endParaRPr lang="en-US" sz="1000">
              <a:latin typeface="Arial" charset="0"/>
            </a:endParaRPr>
          </a:p>
          <a:p>
            <a:pPr algn="ctr"/>
            <a:r>
              <a:rPr lang="en-US" sz="1000">
                <a:latin typeface="Arial" charset="0"/>
              </a:rPr>
              <a:t>66</a:t>
            </a:r>
            <a:endParaRPr lang="en-US" sz="1000" baseline="30000">
              <a:latin typeface="Arial" charset="0"/>
            </a:endParaRPr>
          </a:p>
        </p:txBody>
      </p:sp>
      <p:sp>
        <p:nvSpPr>
          <p:cNvPr id="200797" name="Rectangle 93"/>
          <p:cNvSpPr>
            <a:spLocks noChangeArrowheads="1"/>
          </p:cNvSpPr>
          <p:nvPr/>
        </p:nvSpPr>
        <p:spPr bwMode="auto">
          <a:xfrm>
            <a:off x="6248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Ho</a:t>
            </a:r>
            <a:endParaRPr lang="en-US" sz="1000">
              <a:latin typeface="Arial" charset="0"/>
            </a:endParaRPr>
          </a:p>
          <a:p>
            <a:pPr algn="ctr"/>
            <a:endParaRPr lang="en-US" sz="1000">
              <a:latin typeface="Arial" charset="0"/>
            </a:endParaRPr>
          </a:p>
          <a:p>
            <a:pPr algn="ctr"/>
            <a:r>
              <a:rPr lang="en-US" sz="1000">
                <a:latin typeface="Arial" charset="0"/>
              </a:rPr>
              <a:t>67</a:t>
            </a:r>
            <a:endParaRPr lang="en-US" sz="1000" baseline="30000">
              <a:latin typeface="Arial" charset="0"/>
            </a:endParaRPr>
          </a:p>
        </p:txBody>
      </p:sp>
      <p:sp>
        <p:nvSpPr>
          <p:cNvPr id="200798" name="Rectangle 94"/>
          <p:cNvSpPr>
            <a:spLocks noChangeArrowheads="1"/>
          </p:cNvSpPr>
          <p:nvPr/>
        </p:nvSpPr>
        <p:spPr bwMode="auto">
          <a:xfrm>
            <a:off x="6629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Er</a:t>
            </a:r>
            <a:endParaRPr lang="en-US" sz="1000">
              <a:latin typeface="Arial" charset="0"/>
            </a:endParaRPr>
          </a:p>
          <a:p>
            <a:pPr algn="ctr"/>
            <a:endParaRPr lang="en-US" sz="1000">
              <a:latin typeface="Arial" charset="0"/>
            </a:endParaRPr>
          </a:p>
          <a:p>
            <a:pPr algn="ctr"/>
            <a:r>
              <a:rPr lang="en-US" sz="1000">
                <a:latin typeface="Arial" charset="0"/>
              </a:rPr>
              <a:t>68</a:t>
            </a:r>
            <a:endParaRPr lang="en-US" sz="1000" baseline="30000">
              <a:latin typeface="Arial" charset="0"/>
            </a:endParaRPr>
          </a:p>
        </p:txBody>
      </p:sp>
      <p:sp>
        <p:nvSpPr>
          <p:cNvPr id="200799" name="Rectangle 95"/>
          <p:cNvSpPr>
            <a:spLocks noChangeArrowheads="1"/>
          </p:cNvSpPr>
          <p:nvPr/>
        </p:nvSpPr>
        <p:spPr bwMode="auto">
          <a:xfrm>
            <a:off x="7010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Tm</a:t>
            </a:r>
            <a:endParaRPr lang="en-US" sz="1000">
              <a:latin typeface="Arial" charset="0"/>
            </a:endParaRPr>
          </a:p>
          <a:p>
            <a:pPr algn="ctr"/>
            <a:endParaRPr lang="en-US" sz="1000">
              <a:latin typeface="Arial" charset="0"/>
            </a:endParaRPr>
          </a:p>
          <a:p>
            <a:pPr algn="ctr"/>
            <a:r>
              <a:rPr lang="en-US" sz="1000">
                <a:latin typeface="Arial" charset="0"/>
              </a:rPr>
              <a:t>69</a:t>
            </a:r>
            <a:endParaRPr lang="en-US" sz="1000" baseline="30000">
              <a:latin typeface="Arial" charset="0"/>
            </a:endParaRPr>
          </a:p>
        </p:txBody>
      </p:sp>
      <p:sp>
        <p:nvSpPr>
          <p:cNvPr id="200800" name="Rectangle 96"/>
          <p:cNvSpPr>
            <a:spLocks noChangeArrowheads="1"/>
          </p:cNvSpPr>
          <p:nvPr/>
        </p:nvSpPr>
        <p:spPr bwMode="auto">
          <a:xfrm>
            <a:off x="7391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Yb</a:t>
            </a:r>
            <a:endParaRPr lang="en-US" sz="1000">
              <a:latin typeface="Arial" charset="0"/>
            </a:endParaRPr>
          </a:p>
          <a:p>
            <a:pPr algn="ctr"/>
            <a:endParaRPr lang="en-US" sz="1000">
              <a:latin typeface="Arial" charset="0"/>
            </a:endParaRPr>
          </a:p>
          <a:p>
            <a:pPr algn="ctr"/>
            <a:r>
              <a:rPr lang="en-US" sz="1000">
                <a:latin typeface="Arial" charset="0"/>
              </a:rPr>
              <a:t>70</a:t>
            </a:r>
            <a:endParaRPr lang="en-US" sz="1000" baseline="30000">
              <a:latin typeface="Arial" charset="0"/>
            </a:endParaRPr>
          </a:p>
        </p:txBody>
      </p:sp>
      <p:sp>
        <p:nvSpPr>
          <p:cNvPr id="200801" name="Rectangle 97"/>
          <p:cNvSpPr>
            <a:spLocks noChangeArrowheads="1"/>
          </p:cNvSpPr>
          <p:nvPr/>
        </p:nvSpPr>
        <p:spPr bwMode="auto">
          <a:xfrm>
            <a:off x="7772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Lu</a:t>
            </a:r>
            <a:endParaRPr lang="en-US" sz="1000">
              <a:latin typeface="Arial" charset="0"/>
            </a:endParaRPr>
          </a:p>
          <a:p>
            <a:pPr algn="ctr"/>
            <a:endParaRPr lang="en-US" sz="1000">
              <a:latin typeface="Arial" charset="0"/>
            </a:endParaRPr>
          </a:p>
          <a:p>
            <a:pPr algn="ctr"/>
            <a:r>
              <a:rPr lang="en-US" sz="1000">
                <a:latin typeface="Arial" charset="0"/>
              </a:rPr>
              <a:t>71</a:t>
            </a:r>
            <a:endParaRPr lang="en-US" sz="1000" baseline="30000">
              <a:latin typeface="Arial" charset="0"/>
            </a:endParaRPr>
          </a:p>
        </p:txBody>
      </p:sp>
      <p:sp>
        <p:nvSpPr>
          <p:cNvPr id="200802" name="Rectangle 98"/>
          <p:cNvSpPr>
            <a:spLocks noChangeArrowheads="1"/>
          </p:cNvSpPr>
          <p:nvPr/>
        </p:nvSpPr>
        <p:spPr bwMode="auto">
          <a:xfrm>
            <a:off x="2819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Th</a:t>
            </a:r>
            <a:endParaRPr lang="en-US" sz="1000">
              <a:latin typeface="Arial" charset="0"/>
            </a:endParaRPr>
          </a:p>
          <a:p>
            <a:pPr algn="ctr"/>
            <a:endParaRPr lang="en-US" sz="1000">
              <a:latin typeface="Arial" charset="0"/>
            </a:endParaRPr>
          </a:p>
          <a:p>
            <a:pPr algn="ctr"/>
            <a:r>
              <a:rPr lang="en-US" sz="1000">
                <a:latin typeface="Arial" charset="0"/>
              </a:rPr>
              <a:t>90</a:t>
            </a:r>
            <a:endParaRPr lang="en-US" sz="1000" baseline="30000">
              <a:latin typeface="Arial" charset="0"/>
            </a:endParaRPr>
          </a:p>
        </p:txBody>
      </p:sp>
      <p:sp>
        <p:nvSpPr>
          <p:cNvPr id="200803" name="Rectangle 99"/>
          <p:cNvSpPr>
            <a:spLocks noChangeArrowheads="1"/>
          </p:cNvSpPr>
          <p:nvPr/>
        </p:nvSpPr>
        <p:spPr bwMode="auto">
          <a:xfrm>
            <a:off x="3200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Pa</a:t>
            </a:r>
            <a:endParaRPr lang="en-US" sz="1000">
              <a:latin typeface="Arial" charset="0"/>
            </a:endParaRPr>
          </a:p>
          <a:p>
            <a:pPr algn="ctr"/>
            <a:endParaRPr lang="en-US" sz="1000">
              <a:latin typeface="Arial" charset="0"/>
            </a:endParaRPr>
          </a:p>
          <a:p>
            <a:pPr algn="ctr"/>
            <a:r>
              <a:rPr lang="en-US" sz="1000">
                <a:latin typeface="Arial" charset="0"/>
              </a:rPr>
              <a:t>91</a:t>
            </a:r>
            <a:endParaRPr lang="en-US" sz="1000" baseline="30000">
              <a:latin typeface="Arial" charset="0"/>
            </a:endParaRPr>
          </a:p>
        </p:txBody>
      </p:sp>
      <p:sp>
        <p:nvSpPr>
          <p:cNvPr id="200804" name="Rectangle 100"/>
          <p:cNvSpPr>
            <a:spLocks noChangeArrowheads="1"/>
          </p:cNvSpPr>
          <p:nvPr/>
        </p:nvSpPr>
        <p:spPr bwMode="auto">
          <a:xfrm>
            <a:off x="3581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U</a:t>
            </a:r>
            <a:endParaRPr lang="en-US" sz="1000">
              <a:latin typeface="Arial" charset="0"/>
            </a:endParaRPr>
          </a:p>
          <a:p>
            <a:pPr algn="ctr"/>
            <a:endParaRPr lang="en-US" sz="1000">
              <a:latin typeface="Arial" charset="0"/>
            </a:endParaRPr>
          </a:p>
          <a:p>
            <a:pPr algn="ctr"/>
            <a:r>
              <a:rPr lang="en-US" sz="1000">
                <a:latin typeface="Arial" charset="0"/>
              </a:rPr>
              <a:t>92</a:t>
            </a:r>
            <a:endParaRPr lang="en-US" sz="1000" baseline="30000">
              <a:latin typeface="Arial" charset="0"/>
            </a:endParaRPr>
          </a:p>
        </p:txBody>
      </p:sp>
      <p:sp>
        <p:nvSpPr>
          <p:cNvPr id="200805" name="Rectangle 101"/>
          <p:cNvSpPr>
            <a:spLocks noChangeArrowheads="1"/>
          </p:cNvSpPr>
          <p:nvPr/>
        </p:nvSpPr>
        <p:spPr bwMode="auto">
          <a:xfrm>
            <a:off x="3962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Np</a:t>
            </a:r>
            <a:endParaRPr lang="en-US" sz="1000">
              <a:latin typeface="Arial" charset="0"/>
            </a:endParaRPr>
          </a:p>
          <a:p>
            <a:pPr algn="ctr"/>
            <a:endParaRPr lang="en-US" sz="1000">
              <a:latin typeface="Arial" charset="0"/>
            </a:endParaRPr>
          </a:p>
          <a:p>
            <a:pPr algn="ctr"/>
            <a:r>
              <a:rPr lang="en-US" sz="1000">
                <a:latin typeface="Arial" charset="0"/>
              </a:rPr>
              <a:t>93</a:t>
            </a:r>
            <a:endParaRPr lang="en-US" sz="1000" baseline="30000">
              <a:latin typeface="Arial" charset="0"/>
            </a:endParaRPr>
          </a:p>
        </p:txBody>
      </p:sp>
      <p:sp>
        <p:nvSpPr>
          <p:cNvPr id="200806" name="Rectangle 102"/>
          <p:cNvSpPr>
            <a:spLocks noChangeArrowheads="1"/>
          </p:cNvSpPr>
          <p:nvPr/>
        </p:nvSpPr>
        <p:spPr bwMode="auto">
          <a:xfrm>
            <a:off x="4343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Pu</a:t>
            </a:r>
            <a:endParaRPr lang="en-US" sz="1000">
              <a:latin typeface="Arial" charset="0"/>
            </a:endParaRPr>
          </a:p>
          <a:p>
            <a:pPr algn="ctr"/>
            <a:endParaRPr lang="en-US" sz="1000">
              <a:latin typeface="Arial" charset="0"/>
            </a:endParaRPr>
          </a:p>
          <a:p>
            <a:pPr algn="ctr"/>
            <a:r>
              <a:rPr lang="en-US" sz="1000">
                <a:latin typeface="Arial" charset="0"/>
              </a:rPr>
              <a:t>94</a:t>
            </a:r>
            <a:endParaRPr lang="en-US" sz="1000" baseline="30000">
              <a:latin typeface="Arial" charset="0"/>
            </a:endParaRPr>
          </a:p>
        </p:txBody>
      </p:sp>
      <p:sp>
        <p:nvSpPr>
          <p:cNvPr id="200807" name="Rectangle 103"/>
          <p:cNvSpPr>
            <a:spLocks noChangeArrowheads="1"/>
          </p:cNvSpPr>
          <p:nvPr/>
        </p:nvSpPr>
        <p:spPr bwMode="auto">
          <a:xfrm>
            <a:off x="4724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Am</a:t>
            </a:r>
            <a:endParaRPr lang="en-US" sz="1000">
              <a:latin typeface="Arial" charset="0"/>
            </a:endParaRPr>
          </a:p>
          <a:p>
            <a:pPr algn="ctr"/>
            <a:endParaRPr lang="en-US" sz="1000">
              <a:latin typeface="Arial" charset="0"/>
            </a:endParaRPr>
          </a:p>
          <a:p>
            <a:pPr algn="ctr"/>
            <a:r>
              <a:rPr lang="en-US" sz="1000">
                <a:latin typeface="Arial" charset="0"/>
              </a:rPr>
              <a:t>95</a:t>
            </a:r>
            <a:endParaRPr lang="en-US" sz="1000" baseline="30000">
              <a:latin typeface="Arial" charset="0"/>
            </a:endParaRPr>
          </a:p>
        </p:txBody>
      </p:sp>
      <p:sp>
        <p:nvSpPr>
          <p:cNvPr id="200808" name="Rectangle 104"/>
          <p:cNvSpPr>
            <a:spLocks noChangeArrowheads="1"/>
          </p:cNvSpPr>
          <p:nvPr/>
        </p:nvSpPr>
        <p:spPr bwMode="auto">
          <a:xfrm>
            <a:off x="5105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Cm</a:t>
            </a:r>
            <a:endParaRPr lang="en-US" sz="1000">
              <a:latin typeface="Arial" charset="0"/>
            </a:endParaRPr>
          </a:p>
          <a:p>
            <a:pPr algn="ctr"/>
            <a:endParaRPr lang="en-US" sz="1000">
              <a:latin typeface="Arial" charset="0"/>
            </a:endParaRPr>
          </a:p>
          <a:p>
            <a:pPr algn="ctr"/>
            <a:r>
              <a:rPr lang="en-US" sz="1000">
                <a:latin typeface="Arial" charset="0"/>
              </a:rPr>
              <a:t>96</a:t>
            </a:r>
            <a:endParaRPr lang="en-US" sz="1000" baseline="30000">
              <a:latin typeface="Arial" charset="0"/>
            </a:endParaRPr>
          </a:p>
        </p:txBody>
      </p:sp>
      <p:sp>
        <p:nvSpPr>
          <p:cNvPr id="200809" name="Rectangle 105"/>
          <p:cNvSpPr>
            <a:spLocks noChangeArrowheads="1"/>
          </p:cNvSpPr>
          <p:nvPr/>
        </p:nvSpPr>
        <p:spPr bwMode="auto">
          <a:xfrm>
            <a:off x="5486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Bk</a:t>
            </a:r>
            <a:endParaRPr lang="en-US" sz="1000">
              <a:latin typeface="Arial" charset="0"/>
            </a:endParaRPr>
          </a:p>
          <a:p>
            <a:pPr algn="ctr"/>
            <a:endParaRPr lang="en-US" sz="1000">
              <a:latin typeface="Arial" charset="0"/>
            </a:endParaRPr>
          </a:p>
          <a:p>
            <a:pPr algn="ctr"/>
            <a:r>
              <a:rPr lang="en-US" sz="1000">
                <a:latin typeface="Arial" charset="0"/>
              </a:rPr>
              <a:t>97</a:t>
            </a:r>
            <a:endParaRPr lang="en-US" sz="1000" baseline="30000">
              <a:latin typeface="Arial" charset="0"/>
            </a:endParaRPr>
          </a:p>
        </p:txBody>
      </p:sp>
      <p:sp>
        <p:nvSpPr>
          <p:cNvPr id="200810" name="Rectangle 106"/>
          <p:cNvSpPr>
            <a:spLocks noChangeArrowheads="1"/>
          </p:cNvSpPr>
          <p:nvPr/>
        </p:nvSpPr>
        <p:spPr bwMode="auto">
          <a:xfrm>
            <a:off x="5867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Cf</a:t>
            </a:r>
            <a:endParaRPr lang="en-US" sz="1000">
              <a:latin typeface="Arial" charset="0"/>
            </a:endParaRPr>
          </a:p>
          <a:p>
            <a:pPr algn="ctr"/>
            <a:endParaRPr lang="en-US" sz="1000">
              <a:latin typeface="Arial" charset="0"/>
            </a:endParaRPr>
          </a:p>
          <a:p>
            <a:pPr algn="ctr"/>
            <a:r>
              <a:rPr lang="en-US" sz="1000">
                <a:latin typeface="Arial" charset="0"/>
              </a:rPr>
              <a:t>98</a:t>
            </a:r>
            <a:endParaRPr lang="en-US" sz="1000" baseline="30000">
              <a:latin typeface="Arial" charset="0"/>
            </a:endParaRPr>
          </a:p>
        </p:txBody>
      </p:sp>
      <p:sp>
        <p:nvSpPr>
          <p:cNvPr id="200811" name="Rectangle 107"/>
          <p:cNvSpPr>
            <a:spLocks noChangeArrowheads="1"/>
          </p:cNvSpPr>
          <p:nvPr/>
        </p:nvSpPr>
        <p:spPr bwMode="auto">
          <a:xfrm>
            <a:off x="6248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Es</a:t>
            </a:r>
            <a:endParaRPr lang="en-US" sz="1000">
              <a:latin typeface="Arial" charset="0"/>
            </a:endParaRPr>
          </a:p>
          <a:p>
            <a:pPr algn="ctr"/>
            <a:endParaRPr lang="en-US" sz="1000">
              <a:latin typeface="Arial" charset="0"/>
            </a:endParaRPr>
          </a:p>
          <a:p>
            <a:pPr algn="ctr"/>
            <a:r>
              <a:rPr lang="en-US" sz="1000">
                <a:latin typeface="Arial" charset="0"/>
              </a:rPr>
              <a:t>99</a:t>
            </a:r>
            <a:endParaRPr lang="en-US" sz="1000" baseline="30000">
              <a:latin typeface="Arial" charset="0"/>
            </a:endParaRPr>
          </a:p>
        </p:txBody>
      </p:sp>
      <p:sp>
        <p:nvSpPr>
          <p:cNvPr id="200812" name="Rectangle 108"/>
          <p:cNvSpPr>
            <a:spLocks noChangeArrowheads="1"/>
          </p:cNvSpPr>
          <p:nvPr/>
        </p:nvSpPr>
        <p:spPr bwMode="auto">
          <a:xfrm>
            <a:off x="6629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Fm</a:t>
            </a:r>
            <a:endParaRPr lang="en-US" sz="1000">
              <a:latin typeface="Arial" charset="0"/>
            </a:endParaRPr>
          </a:p>
          <a:p>
            <a:pPr algn="ctr"/>
            <a:endParaRPr lang="en-US" sz="1000">
              <a:latin typeface="Arial" charset="0"/>
            </a:endParaRPr>
          </a:p>
          <a:p>
            <a:pPr algn="ctr"/>
            <a:r>
              <a:rPr lang="en-US" sz="1000">
                <a:latin typeface="Arial" charset="0"/>
              </a:rPr>
              <a:t>100</a:t>
            </a:r>
            <a:endParaRPr lang="en-US" sz="1000" baseline="30000">
              <a:latin typeface="Arial" charset="0"/>
            </a:endParaRPr>
          </a:p>
        </p:txBody>
      </p:sp>
      <p:sp>
        <p:nvSpPr>
          <p:cNvPr id="200813" name="Rectangle 109"/>
          <p:cNvSpPr>
            <a:spLocks noChangeArrowheads="1"/>
          </p:cNvSpPr>
          <p:nvPr/>
        </p:nvSpPr>
        <p:spPr bwMode="auto">
          <a:xfrm>
            <a:off x="7010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Md</a:t>
            </a:r>
            <a:endParaRPr lang="en-US" sz="1000">
              <a:latin typeface="Arial" charset="0"/>
            </a:endParaRPr>
          </a:p>
          <a:p>
            <a:pPr algn="ctr"/>
            <a:endParaRPr lang="en-US" sz="1000">
              <a:latin typeface="Arial" charset="0"/>
            </a:endParaRPr>
          </a:p>
          <a:p>
            <a:pPr algn="ctr"/>
            <a:r>
              <a:rPr lang="en-US" sz="1000">
                <a:latin typeface="Arial" charset="0"/>
              </a:rPr>
              <a:t>101</a:t>
            </a:r>
            <a:endParaRPr lang="en-US" sz="1000" baseline="30000">
              <a:latin typeface="Arial" charset="0"/>
            </a:endParaRPr>
          </a:p>
        </p:txBody>
      </p:sp>
      <p:sp>
        <p:nvSpPr>
          <p:cNvPr id="200814" name="Rectangle 110"/>
          <p:cNvSpPr>
            <a:spLocks noChangeArrowheads="1"/>
          </p:cNvSpPr>
          <p:nvPr/>
        </p:nvSpPr>
        <p:spPr bwMode="auto">
          <a:xfrm>
            <a:off x="7391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No</a:t>
            </a:r>
            <a:endParaRPr lang="en-US" sz="1000">
              <a:latin typeface="Arial" charset="0"/>
            </a:endParaRPr>
          </a:p>
          <a:p>
            <a:pPr algn="ctr"/>
            <a:endParaRPr lang="en-US" sz="1000">
              <a:latin typeface="Arial" charset="0"/>
            </a:endParaRPr>
          </a:p>
          <a:p>
            <a:pPr algn="ctr"/>
            <a:r>
              <a:rPr lang="en-US" sz="1000">
                <a:latin typeface="Arial" charset="0"/>
              </a:rPr>
              <a:t>102</a:t>
            </a:r>
            <a:endParaRPr lang="en-US" sz="1000" baseline="30000">
              <a:latin typeface="Arial" charset="0"/>
            </a:endParaRPr>
          </a:p>
        </p:txBody>
      </p:sp>
      <p:sp>
        <p:nvSpPr>
          <p:cNvPr id="200815" name="Rectangle 111"/>
          <p:cNvSpPr>
            <a:spLocks noChangeArrowheads="1"/>
          </p:cNvSpPr>
          <p:nvPr/>
        </p:nvSpPr>
        <p:spPr bwMode="auto">
          <a:xfrm>
            <a:off x="7772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Lr</a:t>
            </a:r>
            <a:endParaRPr lang="en-US" sz="1000">
              <a:latin typeface="Arial" charset="0"/>
            </a:endParaRPr>
          </a:p>
          <a:p>
            <a:pPr algn="ctr"/>
            <a:endParaRPr lang="en-US" sz="1000">
              <a:latin typeface="Arial" charset="0"/>
            </a:endParaRPr>
          </a:p>
          <a:p>
            <a:pPr algn="ctr"/>
            <a:r>
              <a:rPr lang="en-US" sz="1000">
                <a:latin typeface="Arial" charset="0"/>
              </a:rPr>
              <a:t>103</a:t>
            </a:r>
            <a:endParaRPr lang="en-US" sz="1000" baseline="30000">
              <a:latin typeface="Arial" charset="0"/>
            </a:endParaRPr>
          </a:p>
        </p:txBody>
      </p:sp>
      <p:sp>
        <p:nvSpPr>
          <p:cNvPr id="200816" name="Rectangle 112"/>
          <p:cNvSpPr>
            <a:spLocks noChangeArrowheads="1"/>
          </p:cNvSpPr>
          <p:nvPr/>
        </p:nvSpPr>
        <p:spPr bwMode="auto">
          <a:xfrm>
            <a:off x="2438400" y="5638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r>
              <a:rPr lang="en-US" sz="1000">
                <a:latin typeface="Arial" charset="0"/>
              </a:rPr>
              <a:t>57</a:t>
            </a:r>
            <a:endParaRPr lang="en-US" sz="1000" baseline="30000">
              <a:latin typeface="Arial" charset="0"/>
            </a:endParaRPr>
          </a:p>
        </p:txBody>
      </p:sp>
      <p:sp>
        <p:nvSpPr>
          <p:cNvPr id="200817" name="Rectangle 113"/>
          <p:cNvSpPr>
            <a:spLocks noChangeArrowheads="1"/>
          </p:cNvSpPr>
          <p:nvPr/>
        </p:nvSpPr>
        <p:spPr bwMode="auto">
          <a:xfrm>
            <a:off x="2438400" y="6172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Ac</a:t>
            </a:r>
            <a:endParaRPr lang="en-US" sz="1000">
              <a:latin typeface="Arial" charset="0"/>
            </a:endParaRPr>
          </a:p>
          <a:p>
            <a:pPr algn="ctr"/>
            <a:endParaRPr lang="en-US" sz="1000">
              <a:latin typeface="Arial" charset="0"/>
            </a:endParaRPr>
          </a:p>
          <a:p>
            <a:pPr algn="ctr"/>
            <a:r>
              <a:rPr lang="en-US" sz="1000">
                <a:latin typeface="Arial" charset="0"/>
              </a:rPr>
              <a:t>89</a:t>
            </a:r>
            <a:endParaRPr lang="en-US" sz="1000" baseline="30000">
              <a:latin typeface="Arial" charset="0"/>
            </a:endParaRPr>
          </a:p>
        </p:txBody>
      </p:sp>
      <p:sp>
        <p:nvSpPr>
          <p:cNvPr id="200818" name="Text Box 114"/>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00819" name="Text Box 115"/>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00820" name="Text Box 116"/>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00821" name="Text Box 117"/>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00822" name="Text Box 118"/>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00823" name="Text Box 119"/>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00824" name="Text Box 120"/>
          <p:cNvSpPr txBox="1">
            <a:spLocks noChangeArrowheads="1"/>
          </p:cNvSpPr>
          <p:nvPr/>
        </p:nvSpPr>
        <p:spPr bwMode="auto">
          <a:xfrm>
            <a:off x="974725" y="4757738"/>
            <a:ext cx="268288" cy="274637"/>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00825" name="Text Box 121"/>
          <p:cNvSpPr txBox="1">
            <a:spLocks noChangeArrowheads="1"/>
          </p:cNvSpPr>
          <p:nvPr/>
        </p:nvSpPr>
        <p:spPr bwMode="auto">
          <a:xfrm>
            <a:off x="2117725" y="422275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00826" name="Text Box 122"/>
          <p:cNvSpPr txBox="1">
            <a:spLocks noChangeArrowheads="1"/>
          </p:cNvSpPr>
          <p:nvPr/>
        </p:nvSpPr>
        <p:spPr bwMode="auto">
          <a:xfrm>
            <a:off x="2117725" y="475615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00827" name="Text Box 123"/>
          <p:cNvSpPr txBox="1">
            <a:spLocks noChangeArrowheads="1"/>
          </p:cNvSpPr>
          <p:nvPr/>
        </p:nvSpPr>
        <p:spPr bwMode="auto">
          <a:xfrm>
            <a:off x="2117725" y="6357938"/>
            <a:ext cx="184150" cy="274637"/>
          </a:xfrm>
          <a:prstGeom prst="rect">
            <a:avLst/>
          </a:prstGeom>
          <a:noFill/>
          <a:ln w="9525">
            <a:noFill/>
            <a:miter lim="800000"/>
            <a:headEnd/>
            <a:tailEnd/>
          </a:ln>
          <a:effectLst/>
        </p:spPr>
        <p:txBody>
          <a:bodyPr wrap="none">
            <a:spAutoFit/>
          </a:bodyPr>
          <a:lstStyle/>
          <a:p>
            <a:endParaRPr lang="en-US" sz="1200">
              <a:latin typeface="Arial" charset="0"/>
            </a:endParaRPr>
          </a:p>
        </p:txBody>
      </p:sp>
      <p:pic>
        <p:nvPicPr>
          <p:cNvPr id="200829" name="Picture 125" descr="canister3"/>
          <p:cNvPicPr>
            <a:picLocks noChangeAspect="1" noChangeArrowheads="1"/>
          </p:cNvPicPr>
          <p:nvPr/>
        </p:nvPicPr>
        <p:blipFill>
          <a:blip r:embed="rId4"/>
          <a:srcRect/>
          <a:stretch>
            <a:fillRect/>
          </a:stretch>
        </p:blipFill>
        <p:spPr bwMode="auto">
          <a:xfrm>
            <a:off x="266700" y="5219700"/>
            <a:ext cx="952500" cy="1485900"/>
          </a:xfrm>
          <a:prstGeom prst="rect">
            <a:avLst/>
          </a:prstGeom>
          <a:noFill/>
          <a:ln w="9525">
            <a:noFill/>
            <a:miter lim="800000"/>
            <a:headEnd/>
            <a:tailEnd/>
          </a:ln>
        </p:spPr>
      </p:pic>
      <p:pic>
        <p:nvPicPr>
          <p:cNvPr id="200830" name="Picture 126" descr="canister1"/>
          <p:cNvPicPr>
            <a:picLocks noChangeAspect="1" noChangeArrowheads="1"/>
          </p:cNvPicPr>
          <p:nvPr/>
        </p:nvPicPr>
        <p:blipFill>
          <a:blip r:embed="rId5"/>
          <a:srcRect/>
          <a:stretch>
            <a:fillRect/>
          </a:stretch>
        </p:blipFill>
        <p:spPr bwMode="auto">
          <a:xfrm>
            <a:off x="266700" y="5219700"/>
            <a:ext cx="952500" cy="1485900"/>
          </a:xfrm>
          <a:prstGeom prst="rect">
            <a:avLst/>
          </a:prstGeom>
          <a:noFill/>
          <a:ln w="9525">
            <a:noFill/>
            <a:miter lim="800000"/>
            <a:headEnd/>
            <a:tailEnd/>
          </a:ln>
        </p:spPr>
      </p:pic>
      <p:pic>
        <p:nvPicPr>
          <p:cNvPr id="200831" name="Picture 127" descr="canister2"/>
          <p:cNvPicPr>
            <a:picLocks noChangeAspect="1" noChangeArrowheads="1"/>
          </p:cNvPicPr>
          <p:nvPr/>
        </p:nvPicPr>
        <p:blipFill>
          <a:blip r:embed="rId6"/>
          <a:srcRect/>
          <a:stretch>
            <a:fillRect/>
          </a:stretch>
        </p:blipFill>
        <p:spPr bwMode="auto">
          <a:xfrm>
            <a:off x="266700" y="5219700"/>
            <a:ext cx="952500" cy="1485900"/>
          </a:xfrm>
          <a:prstGeom prst="rect">
            <a:avLst/>
          </a:prstGeom>
          <a:noFill/>
          <a:ln w="9525">
            <a:noFill/>
            <a:miter lim="800000"/>
            <a:headEnd/>
            <a:tailEnd/>
          </a:ln>
        </p:spPr>
      </p:pic>
      <p:sp>
        <p:nvSpPr>
          <p:cNvPr id="200832" name="AutoShape 128">
            <a:hlinkClick r:id="" action="ppaction://noaction" highlightClick="1"/>
            <a:hlinkHover r:id="rId7"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829"/>
                                        </p:tgtEl>
                                        <p:attrNameLst>
                                          <p:attrName>style.visibility</p:attrName>
                                        </p:attrNameLst>
                                      </p:cBhvr>
                                      <p:to>
                                        <p:strVal val="visible"/>
                                      </p:to>
                                    </p:set>
                                    <p:animEffect transition="in" filter="fade">
                                      <p:cBhvr>
                                        <p:cTn id="7" dur="2000"/>
                                        <p:tgtEl>
                                          <p:spTgt spid="200829"/>
                                        </p:tgtEl>
                                      </p:cBhvr>
                                    </p:animEffect>
                                  </p:childTnLst>
                                </p:cTn>
                              </p:par>
                            </p:childTnLst>
                          </p:cTn>
                        </p:par>
                        <p:par>
                          <p:cTn id="8" fill="hold">
                            <p:stCondLst>
                              <p:cond delay="2000"/>
                            </p:stCondLst>
                            <p:childTnLst>
                              <p:par>
                                <p:cTn id="9" presetID="10" presetClass="entr" presetSubtype="0" repeatCount="2000" fill="hold" nodeType="afterEffect">
                                  <p:stCondLst>
                                    <p:cond delay="2000"/>
                                  </p:stCondLst>
                                  <p:childTnLst>
                                    <p:set>
                                      <p:cBhvr>
                                        <p:cTn id="10" dur="1" fill="hold">
                                          <p:stCondLst>
                                            <p:cond delay="0"/>
                                          </p:stCondLst>
                                        </p:cTn>
                                        <p:tgtEl>
                                          <p:spTgt spid="200831"/>
                                        </p:tgtEl>
                                        <p:attrNameLst>
                                          <p:attrName>style.visibility</p:attrName>
                                        </p:attrNameLst>
                                      </p:cBhvr>
                                      <p:to>
                                        <p:strVal val="visible"/>
                                      </p:to>
                                    </p:set>
                                    <p:animEffect transition="in" filter="fade">
                                      <p:cBhvr>
                                        <p:cTn id="11" dur="5000"/>
                                        <p:tgtEl>
                                          <p:spTgt spid="200831"/>
                                        </p:tgtEl>
                                      </p:cBhvr>
                                    </p:animEffect>
                                  </p:childTnLst>
                                </p:cTn>
                              </p:par>
                            </p:childTnLst>
                          </p:cTn>
                        </p:par>
                        <p:par>
                          <p:cTn id="12" fill="hold">
                            <p:stCondLst>
                              <p:cond delay="14000"/>
                            </p:stCondLst>
                            <p:childTnLst>
                              <p:par>
                                <p:cTn id="13" presetID="10" presetClass="entr" presetSubtype="0" repeatCount="2000" fill="hold" nodeType="afterEffect">
                                  <p:stCondLst>
                                    <p:cond delay="1500"/>
                                  </p:stCondLst>
                                  <p:childTnLst>
                                    <p:set>
                                      <p:cBhvr>
                                        <p:cTn id="14" dur="1" fill="hold">
                                          <p:stCondLst>
                                            <p:cond delay="0"/>
                                          </p:stCondLst>
                                        </p:cTn>
                                        <p:tgtEl>
                                          <p:spTgt spid="200830"/>
                                        </p:tgtEl>
                                        <p:attrNameLst>
                                          <p:attrName>style.visibility</p:attrName>
                                        </p:attrNameLst>
                                      </p:cBhvr>
                                      <p:to>
                                        <p:strVal val="visible"/>
                                      </p:to>
                                    </p:set>
                                    <p:animEffect transition="in" filter="fade">
                                      <p:cBhvr>
                                        <p:cTn id="15" dur="5000"/>
                                        <p:tgtEl>
                                          <p:spTgt spid="200830"/>
                                        </p:tgtEl>
                                      </p:cBhvr>
                                    </p:animEffect>
                                  </p:childTnLst>
                                </p:cTn>
                              </p:par>
                            </p:childTnLst>
                          </p:cTn>
                        </p:par>
                        <p:par>
                          <p:cTn id="16" fill="hold">
                            <p:stCondLst>
                              <p:cond delay="25500"/>
                            </p:stCondLst>
                            <p:childTnLst>
                              <p:par>
                                <p:cTn id="17" presetID="10" presetClass="exit" presetSubtype="0" repeatCount="3000" fill="hold" nodeType="afterEffect">
                                  <p:stCondLst>
                                    <p:cond delay="2500"/>
                                  </p:stCondLst>
                                  <p:childTnLst>
                                    <p:animEffect transition="out" filter="fade">
                                      <p:cBhvr>
                                        <p:cTn id="18" dur="5000"/>
                                        <p:tgtEl>
                                          <p:spTgt spid="200830"/>
                                        </p:tgtEl>
                                      </p:cBhvr>
                                    </p:animEffect>
                                    <p:set>
                                      <p:cBhvr>
                                        <p:cTn id="19" dur="1" fill="hold">
                                          <p:stCondLst>
                                            <p:cond delay="4999"/>
                                          </p:stCondLst>
                                        </p:cTn>
                                        <p:tgtEl>
                                          <p:spTgt spid="200830"/>
                                        </p:tgtEl>
                                        <p:attrNameLst>
                                          <p:attrName>style.visibility</p:attrName>
                                        </p:attrNameLst>
                                      </p:cBhvr>
                                      <p:to>
                                        <p:strVal val="hidden"/>
                                      </p:to>
                                    </p:set>
                                  </p:childTnLst>
                                </p:cTn>
                              </p:par>
                            </p:childTnLst>
                          </p:cTn>
                        </p:par>
                        <p:par>
                          <p:cTn id="20" fill="hold">
                            <p:stCondLst>
                              <p:cond delay="43000"/>
                            </p:stCondLst>
                            <p:childTnLst>
                              <p:par>
                                <p:cTn id="21" presetID="10" presetClass="exit" presetSubtype="0" repeatCount="2000" fill="hold" nodeType="afterEffect">
                                  <p:stCondLst>
                                    <p:cond delay="2000"/>
                                  </p:stCondLst>
                                  <p:childTnLst>
                                    <p:animEffect transition="out" filter="fade">
                                      <p:cBhvr>
                                        <p:cTn id="22" dur="5000"/>
                                        <p:tgtEl>
                                          <p:spTgt spid="200831"/>
                                        </p:tgtEl>
                                      </p:cBhvr>
                                    </p:animEffect>
                                    <p:set>
                                      <p:cBhvr>
                                        <p:cTn id="23" dur="1" fill="hold">
                                          <p:stCondLst>
                                            <p:cond delay="4999"/>
                                          </p:stCondLst>
                                        </p:cTn>
                                        <p:tgtEl>
                                          <p:spTgt spid="200831"/>
                                        </p:tgtEl>
                                        <p:attrNameLst>
                                          <p:attrName>style.visibility</p:attrName>
                                        </p:attrNameLst>
                                      </p:cBhvr>
                                      <p:to>
                                        <p:strVal val="hidden"/>
                                      </p:to>
                                    </p:set>
                                  </p:childTnLst>
                                </p:cTn>
                              </p:par>
                            </p:childTnLst>
                          </p:cTn>
                        </p:par>
                        <p:par>
                          <p:cTn id="24" fill="hold">
                            <p:stCondLst>
                              <p:cond delay="55000"/>
                            </p:stCondLst>
                            <p:childTnLst>
                              <p:par>
                                <p:cTn id="25" presetID="10" presetClass="exit" presetSubtype="0" repeatCount="3000" fill="hold" nodeType="afterEffect">
                                  <p:stCondLst>
                                    <p:cond delay="2000"/>
                                  </p:stCondLst>
                                  <p:childTnLst>
                                    <p:animEffect transition="out" filter="fade">
                                      <p:cBhvr>
                                        <p:cTn id="26" dur="5000"/>
                                        <p:tgtEl>
                                          <p:spTgt spid="200829"/>
                                        </p:tgtEl>
                                      </p:cBhvr>
                                    </p:animEffect>
                                    <p:set>
                                      <p:cBhvr>
                                        <p:cTn id="27" dur="1" fill="hold">
                                          <p:stCondLst>
                                            <p:cond delay="4999"/>
                                          </p:stCondLst>
                                        </p:cTn>
                                        <p:tgtEl>
                                          <p:spTgt spid="200829"/>
                                        </p:tgtEl>
                                        <p:attrNameLst>
                                          <p:attrName>style.visibility</p:attrName>
                                        </p:attrNameLst>
                                      </p:cBhvr>
                                      <p:to>
                                        <p:strVal val="hidden"/>
                                      </p:to>
                                    </p:set>
                                  </p:childTnLst>
                                </p:cTn>
                              </p:par>
                            </p:childTnLst>
                          </p:cTn>
                        </p:par>
                        <p:par>
                          <p:cTn id="28" fill="hold">
                            <p:stCondLst>
                              <p:cond delay="72000"/>
                            </p:stCondLst>
                            <p:childTnLst>
                              <p:par>
                                <p:cTn id="29" presetID="10" presetClass="entr" presetSubtype="0" fill="hold" nodeType="afterEffect">
                                  <p:stCondLst>
                                    <p:cond delay="0"/>
                                  </p:stCondLst>
                                  <p:childTnLst>
                                    <p:set>
                                      <p:cBhvr>
                                        <p:cTn id="30" dur="1" fill="hold">
                                          <p:stCondLst>
                                            <p:cond delay="0"/>
                                          </p:stCondLst>
                                        </p:cTn>
                                        <p:tgtEl>
                                          <p:spTgt spid="200830"/>
                                        </p:tgtEl>
                                        <p:attrNameLst>
                                          <p:attrName>style.visibility</p:attrName>
                                        </p:attrNameLst>
                                      </p:cBhvr>
                                      <p:to>
                                        <p:strVal val="visible"/>
                                      </p:to>
                                    </p:set>
                                    <p:animEffect transition="in" filter="fade">
                                      <p:cBhvr>
                                        <p:cTn id="31" dur="2000"/>
                                        <p:tgtEl>
                                          <p:spTgt spid="200830"/>
                                        </p:tgtEl>
                                      </p:cBhvr>
                                    </p:animEffect>
                                  </p:childTnLst>
                                </p:cTn>
                              </p:par>
                            </p:childTnLst>
                          </p:cTn>
                        </p:par>
                        <p:par>
                          <p:cTn id="32" fill="hold">
                            <p:stCondLst>
                              <p:cond delay="74000"/>
                            </p:stCondLst>
                            <p:childTnLst>
                              <p:par>
                                <p:cTn id="33" presetID="10" presetClass="entr" presetSubtype="0" fill="hold" nodeType="afterEffect">
                                  <p:stCondLst>
                                    <p:cond delay="0"/>
                                  </p:stCondLst>
                                  <p:childTnLst>
                                    <p:set>
                                      <p:cBhvr>
                                        <p:cTn id="34" dur="1" fill="hold">
                                          <p:stCondLst>
                                            <p:cond delay="0"/>
                                          </p:stCondLst>
                                        </p:cTn>
                                        <p:tgtEl>
                                          <p:spTgt spid="200831"/>
                                        </p:tgtEl>
                                        <p:attrNameLst>
                                          <p:attrName>style.visibility</p:attrName>
                                        </p:attrNameLst>
                                      </p:cBhvr>
                                      <p:to>
                                        <p:strVal val="visible"/>
                                      </p:to>
                                    </p:set>
                                    <p:animEffect transition="in" filter="fade">
                                      <p:cBhvr>
                                        <p:cTn id="35" dur="2000"/>
                                        <p:tgtEl>
                                          <p:spTgt spid="200831"/>
                                        </p:tgtEl>
                                      </p:cBhvr>
                                    </p:animEffect>
                                  </p:childTnLst>
                                </p:cTn>
                              </p:par>
                            </p:childTnLst>
                          </p:cTn>
                        </p:par>
                        <p:par>
                          <p:cTn id="36" fill="hold">
                            <p:stCondLst>
                              <p:cond delay="76000"/>
                            </p:stCondLst>
                            <p:childTnLst>
                              <p:par>
                                <p:cTn id="37" presetID="10" presetClass="entr" presetSubtype="0" fill="hold" nodeType="afterEffect">
                                  <p:stCondLst>
                                    <p:cond delay="0"/>
                                  </p:stCondLst>
                                  <p:childTnLst>
                                    <p:set>
                                      <p:cBhvr>
                                        <p:cTn id="38" dur="1" fill="hold">
                                          <p:stCondLst>
                                            <p:cond delay="0"/>
                                          </p:stCondLst>
                                        </p:cTn>
                                        <p:tgtEl>
                                          <p:spTgt spid="200829"/>
                                        </p:tgtEl>
                                        <p:attrNameLst>
                                          <p:attrName>style.visibility</p:attrName>
                                        </p:attrNameLst>
                                      </p:cBhvr>
                                      <p:to>
                                        <p:strVal val="visible"/>
                                      </p:to>
                                    </p:set>
                                    <p:animEffect transition="in" filter="fade">
                                      <p:cBhvr>
                                        <p:cTn id="39" dur="2000"/>
                                        <p:tgtEl>
                                          <p:spTgt spid="200829"/>
                                        </p:tgtEl>
                                      </p:cBhvr>
                                    </p:animEffect>
                                  </p:childTnLst>
                                </p:cTn>
                              </p:par>
                            </p:childTnLst>
                          </p:cTn>
                        </p:par>
                        <p:par>
                          <p:cTn id="40" fill="hold">
                            <p:stCondLst>
                              <p:cond delay="78000"/>
                            </p:stCondLst>
                            <p:childTnLst>
                              <p:par>
                                <p:cTn id="41" presetID="10" presetClass="exit" presetSubtype="0" fill="hold" nodeType="afterEffect">
                                  <p:stCondLst>
                                    <p:cond delay="0"/>
                                  </p:stCondLst>
                                  <p:childTnLst>
                                    <p:animEffect transition="out" filter="fade">
                                      <p:cBhvr>
                                        <p:cTn id="42" dur="2000"/>
                                        <p:tgtEl>
                                          <p:spTgt spid="200829"/>
                                        </p:tgtEl>
                                      </p:cBhvr>
                                    </p:animEffect>
                                    <p:set>
                                      <p:cBhvr>
                                        <p:cTn id="43" dur="1" fill="hold">
                                          <p:stCondLst>
                                            <p:cond delay="1999"/>
                                          </p:stCondLst>
                                        </p:cTn>
                                        <p:tgtEl>
                                          <p:spTgt spid="200829"/>
                                        </p:tgtEl>
                                        <p:attrNameLst>
                                          <p:attrName>style.visibility</p:attrName>
                                        </p:attrNameLst>
                                      </p:cBhvr>
                                      <p:to>
                                        <p:strVal val="hidden"/>
                                      </p:to>
                                    </p:set>
                                  </p:childTnLst>
                                </p:cTn>
                              </p:par>
                            </p:childTnLst>
                          </p:cTn>
                        </p:par>
                        <p:par>
                          <p:cTn id="44" fill="hold">
                            <p:stCondLst>
                              <p:cond delay="80000"/>
                            </p:stCondLst>
                            <p:childTnLst>
                              <p:par>
                                <p:cTn id="45" presetID="10" presetClass="exit" presetSubtype="0" fill="hold" nodeType="afterEffect">
                                  <p:stCondLst>
                                    <p:cond delay="0"/>
                                  </p:stCondLst>
                                  <p:childTnLst>
                                    <p:animEffect transition="out" filter="fade">
                                      <p:cBhvr>
                                        <p:cTn id="46" dur="2000"/>
                                        <p:tgtEl>
                                          <p:spTgt spid="200831"/>
                                        </p:tgtEl>
                                      </p:cBhvr>
                                    </p:animEffect>
                                    <p:set>
                                      <p:cBhvr>
                                        <p:cTn id="47" dur="1" fill="hold">
                                          <p:stCondLst>
                                            <p:cond delay="1999"/>
                                          </p:stCondLst>
                                        </p:cTn>
                                        <p:tgtEl>
                                          <p:spTgt spid="200831"/>
                                        </p:tgtEl>
                                        <p:attrNameLst>
                                          <p:attrName>style.visibility</p:attrName>
                                        </p:attrNameLst>
                                      </p:cBhvr>
                                      <p:to>
                                        <p:strVal val="hidden"/>
                                      </p:to>
                                    </p:set>
                                  </p:childTnLst>
                                </p:cTn>
                              </p:par>
                            </p:childTnLst>
                          </p:cTn>
                        </p:par>
                        <p:par>
                          <p:cTn id="48" fill="hold">
                            <p:stCondLst>
                              <p:cond delay="82000"/>
                            </p:stCondLst>
                            <p:childTnLst>
                              <p:par>
                                <p:cTn id="49" presetID="10" presetClass="exit" presetSubtype="0" fill="hold" nodeType="afterEffect">
                                  <p:stCondLst>
                                    <p:cond delay="0"/>
                                  </p:stCondLst>
                                  <p:childTnLst>
                                    <p:animEffect transition="out" filter="fade">
                                      <p:cBhvr>
                                        <p:cTn id="50" dur="2000"/>
                                        <p:tgtEl>
                                          <p:spTgt spid="200830"/>
                                        </p:tgtEl>
                                      </p:cBhvr>
                                    </p:animEffect>
                                    <p:set>
                                      <p:cBhvr>
                                        <p:cTn id="51" dur="1" fill="hold">
                                          <p:stCondLst>
                                            <p:cond delay="1999"/>
                                          </p:stCondLst>
                                        </p:cTn>
                                        <p:tgtEl>
                                          <p:spTgt spid="2008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5" name="Rectangle 29">
            <a:hlinkClick r:id="rId2"/>
          </p:cNvPr>
          <p:cNvSpPr>
            <a:spLocks noChangeAspect="1" noChangeArrowheads="1"/>
          </p:cNvSpPr>
          <p:nvPr/>
        </p:nvSpPr>
        <p:spPr bwMode="auto">
          <a:xfrm>
            <a:off x="280988" y="217488"/>
            <a:ext cx="820737" cy="1106487"/>
          </a:xfrm>
          <a:prstGeom prst="rect">
            <a:avLst/>
          </a:prstGeom>
          <a:gradFill rotWithShape="1">
            <a:gsLst>
              <a:gs pos="0">
                <a:srgbClr val="F8F8F8"/>
              </a:gs>
              <a:gs pos="100000">
                <a:srgbClr val="F8F8F8"/>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a:t>
            </a:r>
          </a:p>
          <a:p>
            <a:pPr algn="ctr"/>
            <a:r>
              <a:rPr lang="en-US" sz="3600" b="1">
                <a:latin typeface="Arial" charset="0"/>
              </a:rPr>
              <a:t>H</a:t>
            </a:r>
          </a:p>
          <a:p>
            <a:pPr algn="ctr"/>
            <a:r>
              <a:rPr lang="en-US" sz="1200">
                <a:latin typeface="Arial" charset="0"/>
              </a:rPr>
              <a:t>Hydrogen</a:t>
            </a:r>
          </a:p>
        </p:txBody>
      </p:sp>
      <p:sp>
        <p:nvSpPr>
          <p:cNvPr id="4099" name="AutoShape 3">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4100" name="Picture 4"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4101" name="Rectangle 5"/>
          <p:cNvSpPr>
            <a:spLocks noChangeArrowheads="1"/>
          </p:cNvSpPr>
          <p:nvPr/>
        </p:nvSpPr>
        <p:spPr bwMode="auto">
          <a:xfrm>
            <a:off x="546100" y="2555875"/>
            <a:ext cx="8305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Hydrogen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H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1.00794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-259.14 °C (14.009985 °K, -434.45203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-252.87 °C (20.280005 °K, -423.166 °F) </a:t>
            </a:r>
            <a:endParaRPr lang="en-US" altLang="en-US"/>
          </a:p>
        </p:txBody>
      </p:sp>
      <p:sp>
        <p:nvSpPr>
          <p:cNvPr id="4103" name="Oval 7"/>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4104" name="Oval 8"/>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4105" name="Oval 9"/>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4106" name="Oval 10"/>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4107" name="Oval 11"/>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4108" name="Oval 12"/>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4109" name="Oval 13"/>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4110" name="Rectangle 14"/>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4111" name="Text Box 15"/>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4112" name="Oval 16"/>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113" name="Text Box 17"/>
          <p:cNvSpPr txBox="1">
            <a:spLocks noChangeArrowheads="1"/>
          </p:cNvSpPr>
          <p:nvPr/>
        </p:nvSpPr>
        <p:spPr bwMode="auto">
          <a:xfrm>
            <a:off x="6586538" y="5983288"/>
            <a:ext cx="1185862"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H = 1s</a:t>
            </a:r>
            <a:r>
              <a:rPr lang="en-US" baseline="30000">
                <a:solidFill>
                  <a:srgbClr val="FF0000"/>
                </a:solidFill>
                <a:latin typeface="Arial" charset="0"/>
              </a:rPr>
              <a:t>1</a:t>
            </a:r>
          </a:p>
        </p:txBody>
      </p:sp>
      <p:sp>
        <p:nvSpPr>
          <p:cNvPr id="4114" name="Text Box 18"/>
          <p:cNvSpPr txBox="1">
            <a:spLocks noChangeArrowheads="1"/>
          </p:cNvSpPr>
          <p:nvPr/>
        </p:nvSpPr>
        <p:spPr bwMode="auto">
          <a:xfrm>
            <a:off x="3752850" y="344488"/>
            <a:ext cx="1508125"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Hydrogen</a:t>
            </a:r>
          </a:p>
        </p:txBody>
      </p:sp>
      <p:sp>
        <p:nvSpPr>
          <p:cNvPr id="4122" name="AutoShape 26">
            <a:hlinkClick r:id="rId6" action="ppaction://hlinksldjump" highlightClick="1"/>
          </p:cNvPr>
          <p:cNvSpPr>
            <a:spLocks noChangeAspect="1" noChangeArrowheads="1"/>
          </p:cNvSpPr>
          <p:nvPr/>
        </p:nvSpPr>
        <p:spPr bwMode="auto">
          <a:xfrm>
            <a:off x="1154113" y="220663"/>
            <a:ext cx="1068387" cy="1220787"/>
          </a:xfrm>
          <a:prstGeom prst="actionButtonBlank">
            <a:avLst/>
          </a:prstGeom>
          <a:noFill/>
          <a:ln w="9525">
            <a:noFill/>
            <a:miter lim="800000"/>
            <a:headEnd/>
            <a:tailEnd/>
          </a:ln>
          <a:effectLst/>
        </p:spPr>
        <p:txBody>
          <a:bodyPr wrap="none" anchor="ctr"/>
          <a:lstStyle/>
          <a:p>
            <a:endParaRPr lang="en-IE"/>
          </a:p>
        </p:txBody>
      </p:sp>
      <p:sp>
        <p:nvSpPr>
          <p:cNvPr id="4135" name="Rectangle 39"/>
          <p:cNvSpPr>
            <a:spLocks noChangeArrowheads="1"/>
          </p:cNvSpPr>
          <p:nvPr/>
        </p:nvSpPr>
        <p:spPr bwMode="auto">
          <a:xfrm>
            <a:off x="1343025" y="5024438"/>
            <a:ext cx="4572000"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Hydrogen?</a:t>
            </a:r>
          </a:p>
          <a:p>
            <a:pPr>
              <a:spcBef>
                <a:spcPct val="50000"/>
              </a:spcBef>
            </a:pPr>
            <a:r>
              <a:rPr lang="en-US" sz="1400">
                <a:latin typeface="Arial" charset="0"/>
              </a:rPr>
              <a:t>Colorless, odorless gaseous chemical element. Lightest and most abundant element in the universe. Present in water and in all organic compounds. Chemically reacts with most elements. Discovered by Henry Cavendish in 1776.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3">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5124" name="Picture 4"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5125" name="Rectangle 5"/>
          <p:cNvSpPr>
            <a:spLocks noChangeArrowheads="1"/>
          </p:cNvSpPr>
          <p:nvPr/>
        </p:nvSpPr>
        <p:spPr bwMode="auto">
          <a:xfrm>
            <a:off x="547688" y="2552700"/>
            <a:ext cx="7467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Helium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He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2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4.002602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-272.0 °C (1.15 °K, -457.6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-268.6 °C (4.549994 °K, -451.48 °F) </a:t>
            </a:r>
            <a:endParaRPr lang="en-US" altLang="en-US"/>
          </a:p>
        </p:txBody>
      </p:sp>
      <p:sp>
        <p:nvSpPr>
          <p:cNvPr id="5126"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5127"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5128"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5129"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5130"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5131"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5132"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5133"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5134" name="Oval 14"/>
          <p:cNvSpPr>
            <a:spLocks noChangeArrowheads="1"/>
          </p:cNvSpPr>
          <p:nvPr/>
        </p:nvSpPr>
        <p:spPr bwMode="auto">
          <a:xfrm>
            <a:off x="731520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135" name="Text Box 15"/>
          <p:cNvSpPr txBox="1">
            <a:spLocks noChangeArrowheads="1"/>
          </p:cNvSpPr>
          <p:nvPr/>
        </p:nvSpPr>
        <p:spPr bwMode="auto">
          <a:xfrm>
            <a:off x="3941763" y="344488"/>
            <a:ext cx="1135062"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Helium</a:t>
            </a:r>
          </a:p>
        </p:txBody>
      </p:sp>
      <p:sp>
        <p:nvSpPr>
          <p:cNvPr id="5136"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5137" name="Text Box 17"/>
          <p:cNvSpPr txBox="1">
            <a:spLocks noChangeArrowheads="1"/>
          </p:cNvSpPr>
          <p:nvPr/>
        </p:nvSpPr>
        <p:spPr bwMode="auto">
          <a:xfrm>
            <a:off x="6586538" y="5983288"/>
            <a:ext cx="1355725"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He = 1s</a:t>
            </a:r>
            <a:r>
              <a:rPr lang="en-US" baseline="30000">
                <a:solidFill>
                  <a:srgbClr val="FF0000"/>
                </a:solidFill>
                <a:latin typeface="Arial" charset="0"/>
              </a:rPr>
              <a:t>2</a:t>
            </a:r>
          </a:p>
        </p:txBody>
      </p:sp>
      <p:sp>
        <p:nvSpPr>
          <p:cNvPr id="5138" name="Oval 18"/>
          <p:cNvSpPr>
            <a:spLocks noChangeArrowheads="1"/>
          </p:cNvSpPr>
          <p:nvPr/>
        </p:nvSpPr>
        <p:spPr bwMode="auto">
          <a:xfrm>
            <a:off x="7124700" y="22669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149" name="Rectangle 29">
            <a:hlinkClick r:id="rId5"/>
          </p:cNvPr>
          <p:cNvSpPr>
            <a:spLocks noChangeAspect="1" noChangeArrowheads="1"/>
          </p:cNvSpPr>
          <p:nvPr/>
        </p:nvSpPr>
        <p:spPr bwMode="auto">
          <a:xfrm>
            <a:off x="279400" y="220663"/>
            <a:ext cx="822325" cy="1108075"/>
          </a:xfrm>
          <a:prstGeom prst="rect">
            <a:avLst/>
          </a:prstGeom>
          <a:gradFill rotWithShape="1">
            <a:gsLst>
              <a:gs pos="0">
                <a:srgbClr val="FFFF99"/>
              </a:gs>
              <a:gs pos="100000">
                <a:srgbClr val="FFFF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2</a:t>
            </a:r>
          </a:p>
          <a:p>
            <a:pPr algn="ctr"/>
            <a:r>
              <a:rPr lang="en-US" sz="3600" b="1">
                <a:latin typeface="Arial" charset="0"/>
              </a:rPr>
              <a:t>He</a:t>
            </a:r>
          </a:p>
          <a:p>
            <a:pPr algn="ctr"/>
            <a:r>
              <a:rPr lang="en-US" sz="1200">
                <a:latin typeface="Arial" charset="0"/>
              </a:rPr>
              <a:t>Helium</a:t>
            </a:r>
          </a:p>
        </p:txBody>
      </p:sp>
      <p:sp>
        <p:nvSpPr>
          <p:cNvPr id="5154" name="Rectangle 34"/>
          <p:cNvSpPr>
            <a:spLocks noChangeArrowheads="1"/>
          </p:cNvSpPr>
          <p:nvPr/>
        </p:nvSpPr>
        <p:spPr bwMode="auto">
          <a:xfrm>
            <a:off x="1406525" y="4940300"/>
            <a:ext cx="4572000" cy="168751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Helium?</a:t>
            </a:r>
          </a:p>
          <a:p>
            <a:pPr>
              <a:spcBef>
                <a:spcPct val="50000"/>
              </a:spcBef>
            </a:pPr>
            <a:r>
              <a:rPr lang="en-US" sz="1400">
                <a:latin typeface="Arial" charset="0"/>
              </a:rPr>
              <a:t>Colorless, odorless gaseous nonmetallic element. Belongs to group 18 of the periodic table. Lowest boiling point of all elements and can only be solidified under pressure. Chemically inert, no known compounds. Discovered in the solar spectrum in 1868 by Lockyer.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5" name="Rectangle 31" descr="Lithium">
            <a:hlinkClick r:id="rId2"/>
          </p:cNvPr>
          <p:cNvSpPr>
            <a:spLocks noChangeAspect="1" noChangeArrowheads="1"/>
          </p:cNvSpPr>
          <p:nvPr/>
        </p:nvSpPr>
        <p:spPr bwMode="auto">
          <a:xfrm>
            <a:off x="277813" y="220663"/>
            <a:ext cx="822325" cy="1108075"/>
          </a:xfrm>
          <a:prstGeom prst="rect">
            <a:avLst/>
          </a:prstGeom>
          <a:gradFill rotWithShape="1">
            <a:gsLst>
              <a:gs pos="0">
                <a:srgbClr val="FF0000"/>
              </a:gs>
              <a:gs pos="100000">
                <a:srgbClr val="CC00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3</a:t>
            </a:r>
          </a:p>
          <a:p>
            <a:pPr algn="ctr"/>
            <a:r>
              <a:rPr lang="en-US" sz="3600" b="1">
                <a:latin typeface="Arial" charset="0"/>
              </a:rPr>
              <a:t>Li</a:t>
            </a:r>
          </a:p>
          <a:p>
            <a:pPr algn="ctr"/>
            <a:r>
              <a:rPr lang="en-US" sz="1200">
                <a:latin typeface="Arial" charset="0"/>
              </a:rPr>
              <a:t>Lithium</a:t>
            </a:r>
          </a:p>
        </p:txBody>
      </p:sp>
      <p:sp>
        <p:nvSpPr>
          <p:cNvPr id="6147" name="AutoShape 3">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6148" name="Picture 4"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6149" name="Rectangle 5"/>
          <p:cNvSpPr>
            <a:spLocks noChangeArrowheads="1"/>
          </p:cNvSpPr>
          <p:nvPr/>
        </p:nvSpPr>
        <p:spPr bwMode="auto">
          <a:xfrm>
            <a:off x="546100" y="2555875"/>
            <a:ext cx="71628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Lithium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Li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3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6.941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180.54 °C (453.69 °K, 356.972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1347.0 °C (1620.15 °K, 2456.6 °F)</a:t>
            </a:r>
            <a:endParaRPr lang="en-US" altLang="en-US"/>
          </a:p>
        </p:txBody>
      </p:sp>
      <p:sp>
        <p:nvSpPr>
          <p:cNvPr id="6150"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6151"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6152"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6153"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6154"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6155"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6156"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6157"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6158" name="Oval 14"/>
          <p:cNvSpPr>
            <a:spLocks noChangeArrowheads="1"/>
          </p:cNvSpPr>
          <p:nvPr/>
        </p:nvSpPr>
        <p:spPr bwMode="auto">
          <a:xfrm>
            <a:off x="7010400"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159" name="Text Box 15"/>
          <p:cNvSpPr txBox="1">
            <a:spLocks noChangeArrowheads="1"/>
          </p:cNvSpPr>
          <p:nvPr/>
        </p:nvSpPr>
        <p:spPr bwMode="auto">
          <a:xfrm>
            <a:off x="3925888" y="344488"/>
            <a:ext cx="1168400"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Lithium</a:t>
            </a:r>
          </a:p>
        </p:txBody>
      </p:sp>
      <p:sp>
        <p:nvSpPr>
          <p:cNvPr id="6160"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6161" name="Text Box 17"/>
          <p:cNvSpPr txBox="1">
            <a:spLocks noChangeArrowheads="1"/>
          </p:cNvSpPr>
          <p:nvPr/>
        </p:nvSpPr>
        <p:spPr bwMode="auto">
          <a:xfrm>
            <a:off x="6586538" y="5983288"/>
            <a:ext cx="1638300"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Li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1</a:t>
            </a:r>
          </a:p>
        </p:txBody>
      </p:sp>
      <p:sp>
        <p:nvSpPr>
          <p:cNvPr id="6162" name="Oval 18"/>
          <p:cNvSpPr>
            <a:spLocks noChangeArrowheads="1"/>
          </p:cNvSpPr>
          <p:nvPr/>
        </p:nvSpPr>
        <p:spPr bwMode="auto">
          <a:xfrm>
            <a:off x="7239000" y="2276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163" name="Oval 19"/>
          <p:cNvSpPr>
            <a:spLocks noChangeArrowheads="1"/>
          </p:cNvSpPr>
          <p:nvPr/>
        </p:nvSpPr>
        <p:spPr bwMode="auto">
          <a:xfrm>
            <a:off x="7664450" y="17859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180" name="Rectangle 36"/>
          <p:cNvSpPr>
            <a:spLocks noChangeArrowheads="1"/>
          </p:cNvSpPr>
          <p:nvPr/>
        </p:nvSpPr>
        <p:spPr bwMode="auto">
          <a:xfrm>
            <a:off x="1439863" y="5210175"/>
            <a:ext cx="4572000" cy="104933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Lithium?</a:t>
            </a:r>
          </a:p>
          <a:p>
            <a:pPr>
              <a:spcBef>
                <a:spcPct val="50000"/>
              </a:spcBef>
            </a:pPr>
            <a:r>
              <a:rPr lang="en-US" sz="1400">
                <a:latin typeface="Arial" charset="0"/>
              </a:rPr>
              <a:t>Socket silvery metal. First member of group 1 of the periodic table. Lithium salts are used in psychomedicine.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9" name="Rectangle 31">
            <a:hlinkClick r:id="rId2"/>
          </p:cNvPr>
          <p:cNvSpPr>
            <a:spLocks noChangeAspect="1" noChangeArrowheads="1"/>
          </p:cNvSpPr>
          <p:nvPr/>
        </p:nvSpPr>
        <p:spPr bwMode="auto">
          <a:xfrm>
            <a:off x="277813" y="219075"/>
            <a:ext cx="822325" cy="1108075"/>
          </a:xfrm>
          <a:prstGeom prst="rect">
            <a:avLst/>
          </a:prstGeom>
          <a:gradFill rotWithShape="1">
            <a:gsLst>
              <a:gs pos="0">
                <a:srgbClr val="FFCCFF"/>
              </a:gs>
              <a:gs pos="100000">
                <a:srgbClr val="FF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4</a:t>
            </a:r>
          </a:p>
          <a:p>
            <a:pPr algn="ctr"/>
            <a:r>
              <a:rPr lang="en-US" sz="3600" b="1">
                <a:latin typeface="Arial" charset="0"/>
              </a:rPr>
              <a:t>Be</a:t>
            </a:r>
          </a:p>
          <a:p>
            <a:pPr algn="ctr"/>
            <a:r>
              <a:rPr lang="en-US" sz="1200">
                <a:latin typeface="Arial" charset="0"/>
              </a:rPr>
              <a:t>Beryllium</a:t>
            </a:r>
          </a:p>
        </p:txBody>
      </p:sp>
      <p:sp>
        <p:nvSpPr>
          <p:cNvPr id="7171" name="AutoShape 3">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7172" name="Picture 4"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7173" name="Rectangle 5"/>
          <p:cNvSpPr>
            <a:spLocks noChangeArrowheads="1"/>
          </p:cNvSpPr>
          <p:nvPr/>
        </p:nvSpPr>
        <p:spPr bwMode="auto">
          <a:xfrm>
            <a:off x="547688" y="2557463"/>
            <a:ext cx="72390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Beryllium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Be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4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9.012182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1278.0 °C (1551.15 °K, 2332.4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2970.0 °C (3243.15 °K, 5378.0 °F) </a:t>
            </a:r>
            <a:endParaRPr lang="en-US" altLang="en-US"/>
          </a:p>
        </p:txBody>
      </p:sp>
      <p:sp>
        <p:nvSpPr>
          <p:cNvPr id="7174"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7175"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7176"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7177"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7178"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7179"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7180"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7181"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7182" name="Oval 14"/>
          <p:cNvSpPr>
            <a:spLocks noChangeArrowheads="1"/>
          </p:cNvSpPr>
          <p:nvPr/>
        </p:nvSpPr>
        <p:spPr bwMode="auto">
          <a:xfrm>
            <a:off x="677545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183" name="Text Box 15"/>
          <p:cNvSpPr txBox="1">
            <a:spLocks noChangeArrowheads="1"/>
          </p:cNvSpPr>
          <p:nvPr/>
        </p:nvSpPr>
        <p:spPr bwMode="auto">
          <a:xfrm>
            <a:off x="3757613" y="344488"/>
            <a:ext cx="1508125"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Beyrillium</a:t>
            </a:r>
          </a:p>
        </p:txBody>
      </p:sp>
      <p:sp>
        <p:nvSpPr>
          <p:cNvPr id="7184"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7185" name="Text Box 17"/>
          <p:cNvSpPr txBox="1">
            <a:spLocks noChangeArrowheads="1"/>
          </p:cNvSpPr>
          <p:nvPr/>
        </p:nvSpPr>
        <p:spPr bwMode="auto">
          <a:xfrm>
            <a:off x="6586538" y="5983288"/>
            <a:ext cx="1773237"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Be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p>
        </p:txBody>
      </p:sp>
      <p:sp>
        <p:nvSpPr>
          <p:cNvPr id="7186" name="Oval 18"/>
          <p:cNvSpPr>
            <a:spLocks noChangeArrowheads="1"/>
          </p:cNvSpPr>
          <p:nvPr/>
        </p:nvSpPr>
        <p:spPr bwMode="auto">
          <a:xfrm>
            <a:off x="7673975"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187" name="Oval 19"/>
          <p:cNvSpPr>
            <a:spLocks noChangeArrowheads="1"/>
          </p:cNvSpPr>
          <p:nvPr/>
        </p:nvSpPr>
        <p:spPr bwMode="auto">
          <a:xfrm>
            <a:off x="7124700" y="1778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188" name="Oval 20"/>
          <p:cNvSpPr>
            <a:spLocks noChangeArrowheads="1"/>
          </p:cNvSpPr>
          <p:nvPr/>
        </p:nvSpPr>
        <p:spPr bwMode="auto">
          <a:xfrm>
            <a:off x="7391400" y="22098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204" name="Rectangle 36"/>
          <p:cNvSpPr>
            <a:spLocks noChangeArrowheads="1"/>
          </p:cNvSpPr>
          <p:nvPr/>
        </p:nvSpPr>
        <p:spPr bwMode="auto">
          <a:xfrm>
            <a:off x="1492250" y="4991100"/>
            <a:ext cx="4572000"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Beryllium?</a:t>
            </a:r>
          </a:p>
          <a:p>
            <a:pPr>
              <a:spcBef>
                <a:spcPct val="50000"/>
              </a:spcBef>
            </a:pPr>
            <a:r>
              <a:rPr lang="en-US" sz="1400">
                <a:latin typeface="Arial" charset="0"/>
              </a:rPr>
              <a:t>Grey metallic element of group 2 of the periodic table. Is toxic and can cause severe lung diseases and dermatitis. Shows high covalent character. It was isolated independently by F. Wohler and A.A. Bussy in 1828.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3" name="Rectangle 31">
            <a:hlinkClick r:id="rId2"/>
          </p:cNvPr>
          <p:cNvSpPr>
            <a:spLocks noChangeAspect="1" noChangeArrowheads="1"/>
          </p:cNvSpPr>
          <p:nvPr/>
        </p:nvSpPr>
        <p:spPr bwMode="auto">
          <a:xfrm>
            <a:off x="273050" y="217488"/>
            <a:ext cx="822325" cy="1108075"/>
          </a:xfrm>
          <a:prstGeom prst="rect">
            <a:avLst/>
          </a:prstGeom>
          <a:gradFill rotWithShape="1">
            <a:gsLst>
              <a:gs pos="0">
                <a:srgbClr val="00CC00"/>
              </a:gs>
              <a:gs pos="100000">
                <a:srgbClr val="0080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5</a:t>
            </a:r>
          </a:p>
          <a:p>
            <a:pPr algn="ctr"/>
            <a:r>
              <a:rPr lang="en-US" sz="3600" b="1">
                <a:latin typeface="Arial" charset="0"/>
              </a:rPr>
              <a:t>B</a:t>
            </a:r>
          </a:p>
          <a:p>
            <a:pPr algn="ctr"/>
            <a:r>
              <a:rPr lang="en-US" sz="1200">
                <a:latin typeface="Arial" charset="0"/>
              </a:rPr>
              <a:t>Boron</a:t>
            </a:r>
          </a:p>
        </p:txBody>
      </p:sp>
      <p:sp>
        <p:nvSpPr>
          <p:cNvPr id="8195" name="AutoShape 3">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8196" name="Picture 4"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8197" name="Rectangle 5"/>
          <p:cNvSpPr>
            <a:spLocks noChangeArrowheads="1"/>
          </p:cNvSpPr>
          <p:nvPr/>
        </p:nvSpPr>
        <p:spPr bwMode="auto">
          <a:xfrm>
            <a:off x="547688" y="2552700"/>
            <a:ext cx="7315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Boron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B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5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10.811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2300.0 °C (2573.15 °K, 4172.0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2550.0 °C (2823.15 °K, 4622.0 °F) </a:t>
            </a:r>
            <a:endParaRPr lang="en-US" altLang="en-US"/>
          </a:p>
        </p:txBody>
      </p:sp>
      <p:sp>
        <p:nvSpPr>
          <p:cNvPr id="8198"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8199"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8200"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8201"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8202"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8203"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8204"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8205"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8206" name="Oval 14"/>
          <p:cNvSpPr>
            <a:spLocks noChangeArrowheads="1"/>
          </p:cNvSpPr>
          <p:nvPr/>
        </p:nvSpPr>
        <p:spPr bwMode="auto">
          <a:xfrm>
            <a:off x="7010400" y="2174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8207" name="Text Box 15"/>
          <p:cNvSpPr txBox="1">
            <a:spLocks noChangeArrowheads="1"/>
          </p:cNvSpPr>
          <p:nvPr/>
        </p:nvSpPr>
        <p:spPr bwMode="auto">
          <a:xfrm>
            <a:off x="4010025" y="344488"/>
            <a:ext cx="998538"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Boron</a:t>
            </a:r>
          </a:p>
        </p:txBody>
      </p:sp>
      <p:sp>
        <p:nvSpPr>
          <p:cNvPr id="8208"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8209" name="Text Box 17"/>
          <p:cNvSpPr txBox="1">
            <a:spLocks noChangeArrowheads="1"/>
          </p:cNvSpPr>
          <p:nvPr/>
        </p:nvSpPr>
        <p:spPr bwMode="auto">
          <a:xfrm>
            <a:off x="6357938" y="5983288"/>
            <a:ext cx="2055812"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B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1</a:t>
            </a:r>
          </a:p>
        </p:txBody>
      </p:sp>
      <p:sp>
        <p:nvSpPr>
          <p:cNvPr id="8210" name="Oval 18"/>
          <p:cNvSpPr>
            <a:spLocks noChangeArrowheads="1"/>
          </p:cNvSpPr>
          <p:nvPr/>
        </p:nvSpPr>
        <p:spPr bwMode="auto">
          <a:xfrm>
            <a:off x="731520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8211" name="Oval 19"/>
          <p:cNvSpPr>
            <a:spLocks noChangeArrowheads="1"/>
          </p:cNvSpPr>
          <p:nvPr/>
        </p:nvSpPr>
        <p:spPr bwMode="auto">
          <a:xfrm>
            <a:off x="6896100" y="16351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8212" name="Oval 20"/>
          <p:cNvSpPr>
            <a:spLocks noChangeArrowheads="1"/>
          </p:cNvSpPr>
          <p:nvPr/>
        </p:nvSpPr>
        <p:spPr bwMode="auto">
          <a:xfrm>
            <a:off x="7315200" y="2530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8213" name="Oval 21"/>
          <p:cNvSpPr>
            <a:spLocks noChangeArrowheads="1"/>
          </p:cNvSpPr>
          <p:nvPr/>
        </p:nvSpPr>
        <p:spPr bwMode="auto">
          <a:xfrm>
            <a:off x="7712075" y="1938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8228" name="Rectangle 36"/>
          <p:cNvSpPr>
            <a:spLocks noChangeArrowheads="1"/>
          </p:cNvSpPr>
          <p:nvPr/>
        </p:nvSpPr>
        <p:spPr bwMode="auto">
          <a:xfrm>
            <a:off x="1316038" y="4948238"/>
            <a:ext cx="4679950" cy="1674812"/>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What is Boron?</a:t>
            </a:r>
          </a:p>
          <a:p>
            <a:pPr>
              <a:spcBef>
                <a:spcPct val="50000"/>
              </a:spcBef>
            </a:pPr>
            <a:r>
              <a:rPr lang="en-US" sz="1200">
                <a:latin typeface="Arial" charset="0"/>
              </a:rPr>
              <a:t>An element of group 13 of the periodic table. There are two allotropes, amorphous boron is a brown power, but metallic boron is black. The metallic form is hard (9.3 on Mohs' scale) and a bad conductor in room temperatures. It is never found free in nature. Boron-10 is used in nuclear reactor control rods and shields. It was discovered in 1808 by Sir Humphry Davy and by J.L. Gay-Lussac and L.J. Thenard.</a:t>
            </a:r>
            <a:r>
              <a:rPr lang="en-US" sz="1400">
                <a:latin typeface="Arial"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8" name="Rectangle 32">
            <a:hlinkClick r:id="rId2"/>
          </p:cNvPr>
          <p:cNvSpPr>
            <a:spLocks noChangeAspect="1" noChangeArrowheads="1"/>
          </p:cNvSpPr>
          <p:nvPr/>
        </p:nvSpPr>
        <p:spPr bwMode="auto">
          <a:xfrm>
            <a:off x="274638" y="215900"/>
            <a:ext cx="822325" cy="1108075"/>
          </a:xfrm>
          <a:prstGeom prst="rect">
            <a:avLst/>
          </a:prstGeom>
          <a:gradFill rotWithShape="1">
            <a:gsLst>
              <a:gs pos="0">
                <a:srgbClr val="FFFFCC"/>
              </a:gs>
              <a:gs pos="100000">
                <a:srgbClr val="CCFF33"/>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6</a:t>
            </a:r>
          </a:p>
          <a:p>
            <a:pPr algn="ctr"/>
            <a:r>
              <a:rPr lang="en-US" sz="3600" b="1">
                <a:latin typeface="Arial" charset="0"/>
              </a:rPr>
              <a:t>C</a:t>
            </a:r>
          </a:p>
          <a:p>
            <a:pPr algn="ctr"/>
            <a:r>
              <a:rPr lang="en-US" sz="1200">
                <a:latin typeface="Arial" charset="0"/>
              </a:rPr>
              <a:t>Carbon</a:t>
            </a:r>
          </a:p>
        </p:txBody>
      </p:sp>
      <p:sp>
        <p:nvSpPr>
          <p:cNvPr id="9219" name="AutoShape 3">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9220" name="Picture 4"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9221" name="Rectangle 5"/>
          <p:cNvSpPr>
            <a:spLocks noChangeArrowheads="1"/>
          </p:cNvSpPr>
          <p:nvPr/>
        </p:nvSpPr>
        <p:spPr bwMode="auto">
          <a:xfrm>
            <a:off x="547688" y="2557463"/>
            <a:ext cx="72390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Carbon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C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6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12.0107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3500.0 °C (3773.15 °K, 6332.0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4827.0 °C (5100.15 °K, 8720.6 °F) </a:t>
            </a:r>
            <a:endParaRPr lang="en-US" altLang="en-US"/>
          </a:p>
        </p:txBody>
      </p:sp>
      <p:sp>
        <p:nvSpPr>
          <p:cNvPr id="922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922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922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922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922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922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922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922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9230" name="Oval 14"/>
          <p:cNvSpPr>
            <a:spLocks noChangeArrowheads="1"/>
          </p:cNvSpPr>
          <p:nvPr/>
        </p:nvSpPr>
        <p:spPr bwMode="auto">
          <a:xfrm>
            <a:off x="7097713"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9231" name="Text Box 15"/>
          <p:cNvSpPr txBox="1">
            <a:spLocks noChangeArrowheads="1"/>
          </p:cNvSpPr>
          <p:nvPr/>
        </p:nvSpPr>
        <p:spPr bwMode="auto">
          <a:xfrm>
            <a:off x="3916363" y="344488"/>
            <a:ext cx="1185862"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Carbon</a:t>
            </a:r>
          </a:p>
        </p:txBody>
      </p:sp>
      <p:sp>
        <p:nvSpPr>
          <p:cNvPr id="9232"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9233" name="Text Box 17"/>
          <p:cNvSpPr txBox="1">
            <a:spLocks noChangeArrowheads="1"/>
          </p:cNvSpPr>
          <p:nvPr/>
        </p:nvSpPr>
        <p:spPr bwMode="auto">
          <a:xfrm>
            <a:off x="6357938" y="5983288"/>
            <a:ext cx="2073275"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C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2</a:t>
            </a:r>
          </a:p>
        </p:txBody>
      </p:sp>
      <p:sp>
        <p:nvSpPr>
          <p:cNvPr id="9234" name="Oval 18"/>
          <p:cNvSpPr>
            <a:spLocks noChangeArrowheads="1"/>
          </p:cNvSpPr>
          <p:nvPr/>
        </p:nvSpPr>
        <p:spPr bwMode="auto">
          <a:xfrm>
            <a:off x="71628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9235" name="Oval 19"/>
          <p:cNvSpPr>
            <a:spLocks noChangeArrowheads="1"/>
          </p:cNvSpPr>
          <p:nvPr/>
        </p:nvSpPr>
        <p:spPr bwMode="auto">
          <a:xfrm>
            <a:off x="6699250" y="20955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9236" name="Oval 20"/>
          <p:cNvSpPr>
            <a:spLocks noChangeArrowheads="1"/>
          </p:cNvSpPr>
          <p:nvPr/>
        </p:nvSpPr>
        <p:spPr bwMode="auto">
          <a:xfrm>
            <a:off x="7467600" y="15843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9237" name="Oval 21"/>
          <p:cNvSpPr>
            <a:spLocks noChangeArrowheads="1"/>
          </p:cNvSpPr>
          <p:nvPr/>
        </p:nvSpPr>
        <p:spPr bwMode="auto">
          <a:xfrm>
            <a:off x="7731125"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9238" name="Oval 22"/>
          <p:cNvSpPr>
            <a:spLocks noChangeArrowheads="1"/>
          </p:cNvSpPr>
          <p:nvPr/>
        </p:nvSpPr>
        <p:spPr bwMode="auto">
          <a:xfrm>
            <a:off x="6858000"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9253" name="Rectangle 37"/>
          <p:cNvSpPr>
            <a:spLocks noChangeArrowheads="1"/>
          </p:cNvSpPr>
          <p:nvPr/>
        </p:nvSpPr>
        <p:spPr bwMode="auto">
          <a:xfrm>
            <a:off x="1409700" y="5053013"/>
            <a:ext cx="4572000" cy="1462087"/>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What is Carbon?</a:t>
            </a:r>
          </a:p>
          <a:p>
            <a:pPr>
              <a:spcBef>
                <a:spcPct val="50000"/>
              </a:spcBef>
            </a:pPr>
            <a:r>
              <a:rPr lang="en-US" sz="1200">
                <a:latin typeface="Arial" charset="0"/>
              </a:rPr>
              <a:t>Carbon is a member of group 14 of the periodic table. It has three allotropic forms of it, diamonds, graphite and fullerite. Carbon-14 is commonly used in radioactive dating. Carbon occurs in all organic life and is the basis of organic chemistry. Carbon has the interesting chemical property of being able to bond with itself, and a wide variety of other elements.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3" name="Rectangle 33">
            <a:hlinkClick r:id="rId2"/>
          </p:cNvPr>
          <p:cNvSpPr>
            <a:spLocks noChangeAspect="1" noChangeArrowheads="1"/>
          </p:cNvSpPr>
          <p:nvPr/>
        </p:nvSpPr>
        <p:spPr bwMode="auto">
          <a:xfrm>
            <a:off x="273050" y="215900"/>
            <a:ext cx="822325" cy="1108075"/>
          </a:xfrm>
          <a:prstGeom prst="rect">
            <a:avLst/>
          </a:prstGeom>
          <a:gradFill rotWithShape="1">
            <a:gsLst>
              <a:gs pos="0">
                <a:srgbClr val="FFCCCC"/>
              </a:gs>
              <a:gs pos="100000">
                <a:srgbClr val="FF9966"/>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7</a:t>
            </a:r>
          </a:p>
          <a:p>
            <a:pPr algn="ctr"/>
            <a:r>
              <a:rPr lang="en-US" sz="3600" b="1">
                <a:latin typeface="Arial" charset="0"/>
              </a:rPr>
              <a:t>N</a:t>
            </a:r>
          </a:p>
          <a:p>
            <a:pPr algn="ctr"/>
            <a:r>
              <a:rPr lang="en-US" sz="1200">
                <a:latin typeface="Arial" charset="0"/>
              </a:rPr>
              <a:t>Nitrogen</a:t>
            </a:r>
          </a:p>
        </p:txBody>
      </p:sp>
      <p:sp>
        <p:nvSpPr>
          <p:cNvPr id="10243" name="AutoShape 3">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0244" name="Picture 4"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10245" name="Rectangle 5"/>
          <p:cNvSpPr>
            <a:spLocks noChangeArrowheads="1"/>
          </p:cNvSpPr>
          <p:nvPr/>
        </p:nvSpPr>
        <p:spPr bwMode="auto">
          <a:xfrm>
            <a:off x="547688" y="2557463"/>
            <a:ext cx="8153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Nitrogen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N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7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14.00674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-209.9 °C (63.250008 °K, -345.81998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-195.8 °C (77.35 °K, -320.44 °F) </a:t>
            </a:r>
            <a:endParaRPr lang="en-US" altLang="en-US"/>
          </a:p>
        </p:txBody>
      </p:sp>
      <p:sp>
        <p:nvSpPr>
          <p:cNvPr id="10246"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10247"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10248"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10249"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10250"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10251"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10252"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10253"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10254" name="Oval 14"/>
          <p:cNvSpPr>
            <a:spLocks noChangeArrowheads="1"/>
          </p:cNvSpPr>
          <p:nvPr/>
        </p:nvSpPr>
        <p:spPr bwMode="auto">
          <a:xfrm>
            <a:off x="7281863" y="1768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0255" name="Text Box 15"/>
          <p:cNvSpPr txBox="1">
            <a:spLocks noChangeArrowheads="1"/>
          </p:cNvSpPr>
          <p:nvPr/>
        </p:nvSpPr>
        <p:spPr bwMode="auto">
          <a:xfrm>
            <a:off x="3841750" y="344488"/>
            <a:ext cx="1338263"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Nitrogen</a:t>
            </a:r>
          </a:p>
        </p:txBody>
      </p:sp>
      <p:sp>
        <p:nvSpPr>
          <p:cNvPr id="10256"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10257" name="Text Box 17"/>
          <p:cNvSpPr txBox="1">
            <a:spLocks noChangeArrowheads="1"/>
          </p:cNvSpPr>
          <p:nvPr/>
        </p:nvSpPr>
        <p:spPr bwMode="auto">
          <a:xfrm>
            <a:off x="6357938" y="5983288"/>
            <a:ext cx="2073275"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N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3</a:t>
            </a:r>
          </a:p>
        </p:txBody>
      </p:sp>
      <p:sp>
        <p:nvSpPr>
          <p:cNvPr id="10258" name="Oval 18"/>
          <p:cNvSpPr>
            <a:spLocks noChangeArrowheads="1"/>
          </p:cNvSpPr>
          <p:nvPr/>
        </p:nvSpPr>
        <p:spPr bwMode="auto">
          <a:xfrm>
            <a:off x="7391400" y="22098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0259" name="Oval 19"/>
          <p:cNvSpPr>
            <a:spLocks noChangeArrowheads="1"/>
          </p:cNvSpPr>
          <p:nvPr/>
        </p:nvSpPr>
        <p:spPr bwMode="auto">
          <a:xfrm>
            <a:off x="6896100" y="16367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0260" name="Oval 20"/>
          <p:cNvSpPr>
            <a:spLocks noChangeArrowheads="1"/>
          </p:cNvSpPr>
          <p:nvPr/>
        </p:nvSpPr>
        <p:spPr bwMode="auto">
          <a:xfrm>
            <a:off x="6699250" y="20955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0261" name="Oval 21"/>
          <p:cNvSpPr>
            <a:spLocks noChangeArrowheads="1"/>
          </p:cNvSpPr>
          <p:nvPr/>
        </p:nvSpPr>
        <p:spPr bwMode="auto">
          <a:xfrm>
            <a:off x="7097713" y="25463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0262" name="Oval 22"/>
          <p:cNvSpPr>
            <a:spLocks noChangeArrowheads="1"/>
          </p:cNvSpPr>
          <p:nvPr/>
        </p:nvSpPr>
        <p:spPr bwMode="auto">
          <a:xfrm>
            <a:off x="7731125"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0263" name="Oval 23"/>
          <p:cNvSpPr>
            <a:spLocks noChangeArrowheads="1"/>
          </p:cNvSpPr>
          <p:nvPr/>
        </p:nvSpPr>
        <p:spPr bwMode="auto">
          <a:xfrm>
            <a:off x="7546975" y="16367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0277" name="Oval 37">
            <a:hlinkClick r:id="rId6" action="ppaction://hlinksldjump" tooltip="Hunds Rule applied"/>
          </p:cNvPr>
          <p:cNvSpPr>
            <a:spLocks noChangeArrowheads="1"/>
          </p:cNvSpPr>
          <p:nvPr/>
        </p:nvSpPr>
        <p:spPr bwMode="auto">
          <a:xfrm>
            <a:off x="771525" y="4922838"/>
            <a:ext cx="233363" cy="233362"/>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10279" name="Rectangle 39"/>
          <p:cNvSpPr>
            <a:spLocks noChangeArrowheads="1"/>
          </p:cNvSpPr>
          <p:nvPr/>
        </p:nvSpPr>
        <p:spPr bwMode="auto">
          <a:xfrm>
            <a:off x="1414463" y="5087938"/>
            <a:ext cx="4572000" cy="1462087"/>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What is Nitrogen?</a:t>
            </a:r>
          </a:p>
          <a:p>
            <a:pPr>
              <a:spcBef>
                <a:spcPct val="50000"/>
              </a:spcBef>
            </a:pPr>
            <a:r>
              <a:rPr lang="en-US" sz="1200">
                <a:latin typeface="Arial" charset="0"/>
              </a:rPr>
              <a:t>Colorless, gaseous element which belongs to group 15 of the periodic table. Constitutes ~78% of the atmosphere and is an essential part of the ecosystem. Nitrogen for industrial purposes is acquired by the fractional distillation of liquid air. Chemically inactive, reactive generally only at high temperatures or in electrical discharges. It was discovered in 1772 by D. Rutherford.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277"/>
                                        </p:tgtEl>
                                        <p:attrNameLst>
                                          <p:attrName>style.visibility</p:attrName>
                                        </p:attrNameLst>
                                      </p:cBhvr>
                                      <p:to>
                                        <p:strVal val="visible"/>
                                      </p:to>
                                    </p:set>
                                    <p:anim calcmode="lin" valueType="num">
                                      <p:cBhvr>
                                        <p:cTn id="7" dur="500" fill="hold"/>
                                        <p:tgtEl>
                                          <p:spTgt spid="10277"/>
                                        </p:tgtEl>
                                        <p:attrNameLst>
                                          <p:attrName>ppt_w</p:attrName>
                                        </p:attrNameLst>
                                      </p:cBhvr>
                                      <p:tavLst>
                                        <p:tav tm="0">
                                          <p:val>
                                            <p:fltVal val="0"/>
                                          </p:val>
                                        </p:tav>
                                        <p:tav tm="100000">
                                          <p:val>
                                            <p:strVal val="#ppt_w"/>
                                          </p:val>
                                        </p:tav>
                                      </p:tavLst>
                                    </p:anim>
                                    <p:anim calcmode="lin" valueType="num">
                                      <p:cBhvr>
                                        <p:cTn id="8" dur="500" fill="hold"/>
                                        <p:tgtEl>
                                          <p:spTgt spid="10277"/>
                                        </p:tgtEl>
                                        <p:attrNameLst>
                                          <p:attrName>ppt_h</p:attrName>
                                        </p:attrNameLst>
                                      </p:cBhvr>
                                      <p:tavLst>
                                        <p:tav tm="0">
                                          <p:val>
                                            <p:fltVal val="0"/>
                                          </p:val>
                                        </p:tav>
                                        <p:tav tm="100000">
                                          <p:val>
                                            <p:strVal val="#ppt_h"/>
                                          </p:val>
                                        </p:tav>
                                      </p:tavLst>
                                    </p:anim>
                                    <p:animEffect transition="in" filter="fade">
                                      <p:cBhvr>
                                        <p:cTn id="9" dur="500"/>
                                        <p:tgtEl>
                                          <p:spTgt spid="10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8" name="Rectangle 44">
            <a:hlinkClick r:id="rId2"/>
          </p:cNvPr>
          <p:cNvSpPr>
            <a:spLocks noChangeAspect="1" noChangeArrowheads="1"/>
          </p:cNvSpPr>
          <p:nvPr/>
        </p:nvSpPr>
        <p:spPr bwMode="auto">
          <a:xfrm>
            <a:off x="274638" y="217488"/>
            <a:ext cx="822325" cy="1108075"/>
          </a:xfrm>
          <a:prstGeom prst="rect">
            <a:avLst/>
          </a:prstGeom>
          <a:gradFill rotWithShape="1">
            <a:gsLst>
              <a:gs pos="0">
                <a:srgbClr val="FF9933"/>
              </a:gs>
              <a:gs pos="100000">
                <a:srgbClr val="FF33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8</a:t>
            </a:r>
          </a:p>
          <a:p>
            <a:pPr algn="ctr"/>
            <a:r>
              <a:rPr lang="en-US" sz="3600" b="1">
                <a:latin typeface="Arial" charset="0"/>
              </a:rPr>
              <a:t>O</a:t>
            </a:r>
          </a:p>
          <a:p>
            <a:pPr algn="ctr"/>
            <a:r>
              <a:rPr lang="en-US" sz="1200">
                <a:latin typeface="Arial" charset="0"/>
              </a:rPr>
              <a:t>Oxygen</a:t>
            </a:r>
          </a:p>
        </p:txBody>
      </p:sp>
      <p:sp>
        <p:nvSpPr>
          <p:cNvPr id="11267" name="AutoShape 3">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1268" name="Picture 4"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11269" name="Rectangle 5"/>
          <p:cNvSpPr>
            <a:spLocks noChangeArrowheads="1"/>
          </p:cNvSpPr>
          <p:nvPr/>
        </p:nvSpPr>
        <p:spPr bwMode="auto">
          <a:xfrm>
            <a:off x="547688" y="2557463"/>
            <a:ext cx="7391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Oxygen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O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8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15.9994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-218.4 °C (54.75 °K, -361.12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-183.0 °C (90.15 °K, -297.4 °F) </a:t>
            </a:r>
            <a:endParaRPr lang="en-US" altLang="en-US"/>
          </a:p>
        </p:txBody>
      </p:sp>
      <p:sp>
        <p:nvSpPr>
          <p:cNvPr id="11270"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11271"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11272"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11273"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11274"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11275"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11276"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11277"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11278" name="Oval 14"/>
          <p:cNvSpPr>
            <a:spLocks noChangeArrowheads="1"/>
          </p:cNvSpPr>
          <p:nvPr/>
        </p:nvSpPr>
        <p:spPr bwMode="auto">
          <a:xfrm>
            <a:off x="7021513" y="22098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1279" name="Text Box 15"/>
          <p:cNvSpPr txBox="1">
            <a:spLocks noChangeArrowheads="1"/>
          </p:cNvSpPr>
          <p:nvPr/>
        </p:nvSpPr>
        <p:spPr bwMode="auto">
          <a:xfrm>
            <a:off x="3890963" y="344488"/>
            <a:ext cx="1235075"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Oxygen</a:t>
            </a:r>
          </a:p>
        </p:txBody>
      </p:sp>
      <p:sp>
        <p:nvSpPr>
          <p:cNvPr id="11290" name="Rectangle 2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11291" name="Text Box 27"/>
          <p:cNvSpPr txBox="1">
            <a:spLocks noChangeArrowheads="1"/>
          </p:cNvSpPr>
          <p:nvPr/>
        </p:nvSpPr>
        <p:spPr bwMode="auto">
          <a:xfrm>
            <a:off x="6357938" y="5983288"/>
            <a:ext cx="2089150"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O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4</a:t>
            </a:r>
          </a:p>
        </p:txBody>
      </p:sp>
      <p:sp>
        <p:nvSpPr>
          <p:cNvPr id="11292" name="Oval 28"/>
          <p:cNvSpPr>
            <a:spLocks noChangeArrowheads="1"/>
          </p:cNvSpPr>
          <p:nvPr/>
        </p:nvSpPr>
        <p:spPr bwMode="auto">
          <a:xfrm>
            <a:off x="7429500" y="19002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1293" name="Oval 29"/>
          <p:cNvSpPr>
            <a:spLocks noChangeArrowheads="1"/>
          </p:cNvSpPr>
          <p:nvPr/>
        </p:nvSpPr>
        <p:spPr bwMode="auto">
          <a:xfrm>
            <a:off x="6796088" y="17303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1294" name="Oval 30"/>
          <p:cNvSpPr>
            <a:spLocks noChangeArrowheads="1"/>
          </p:cNvSpPr>
          <p:nvPr/>
        </p:nvSpPr>
        <p:spPr bwMode="auto">
          <a:xfrm>
            <a:off x="7154863"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1295" name="Oval 31"/>
          <p:cNvSpPr>
            <a:spLocks noChangeArrowheads="1"/>
          </p:cNvSpPr>
          <p:nvPr/>
        </p:nvSpPr>
        <p:spPr bwMode="auto">
          <a:xfrm>
            <a:off x="7505700" y="1600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1296" name="Oval 32"/>
          <p:cNvSpPr>
            <a:spLocks noChangeArrowheads="1"/>
          </p:cNvSpPr>
          <p:nvPr/>
        </p:nvSpPr>
        <p:spPr bwMode="auto">
          <a:xfrm>
            <a:off x="7731125" y="2019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1297" name="Oval 33"/>
          <p:cNvSpPr>
            <a:spLocks noChangeArrowheads="1"/>
          </p:cNvSpPr>
          <p:nvPr/>
        </p:nvSpPr>
        <p:spPr bwMode="auto">
          <a:xfrm>
            <a:off x="7543800" y="2428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1298" name="Oval 34"/>
          <p:cNvSpPr>
            <a:spLocks noChangeArrowheads="1"/>
          </p:cNvSpPr>
          <p:nvPr/>
        </p:nvSpPr>
        <p:spPr bwMode="auto">
          <a:xfrm>
            <a:off x="7010400" y="25050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1313" name="Rectangle 49"/>
          <p:cNvSpPr>
            <a:spLocks noChangeArrowheads="1"/>
          </p:cNvSpPr>
          <p:nvPr/>
        </p:nvSpPr>
        <p:spPr bwMode="auto">
          <a:xfrm>
            <a:off x="1358900" y="4929188"/>
            <a:ext cx="4572000" cy="1827212"/>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What is Oxygen?</a:t>
            </a:r>
          </a:p>
          <a:p>
            <a:pPr>
              <a:spcBef>
                <a:spcPct val="50000"/>
              </a:spcBef>
            </a:pPr>
            <a:r>
              <a:rPr lang="en-US" sz="1200">
                <a:latin typeface="Arial" charset="0"/>
              </a:rPr>
              <a:t>A colorless, odorless gaseous element belonging to group 16 of the periodic table. It is the most abundant element present in the earth's crust. It also makes up 20.8% of the Earth's atmosphere. For industrial purposes, it is separated from liquid air by fractional distillation. It is used in high temperature welding, and in breathing. It commonly comes in the form of Oxygen, but is found as Ozone in the upper atmosphere. It was discovered by Priestley in 1774.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85800" y="0"/>
            <a:ext cx="7772400" cy="1143000"/>
          </a:xfrm>
        </p:spPr>
        <p:txBody>
          <a:bodyPr/>
          <a:lstStyle/>
          <a:p>
            <a:r>
              <a:rPr lang="en-US">
                <a:solidFill>
                  <a:srgbClr val="CECECE"/>
                </a:solidFill>
              </a:rPr>
              <a:t>Periodic Table</a:t>
            </a:r>
          </a:p>
        </p:txBody>
      </p:sp>
      <p:sp>
        <p:nvSpPr>
          <p:cNvPr id="208899" name="Rectangle 3"/>
          <p:cNvSpPr>
            <a:spLocks noChangeArrowheads="1"/>
          </p:cNvSpPr>
          <p:nvPr/>
        </p:nvSpPr>
        <p:spPr bwMode="auto">
          <a:xfrm>
            <a:off x="701675" y="1981200"/>
            <a:ext cx="381000" cy="533400"/>
          </a:xfrm>
          <a:prstGeom prst="rect">
            <a:avLst/>
          </a:prstGeom>
          <a:solidFill>
            <a:srgbClr val="98D818"/>
          </a:solidFill>
          <a:ln w="9525">
            <a:solidFill>
              <a:schemeClr val="tx1"/>
            </a:solidFill>
            <a:miter lim="800000"/>
            <a:headEnd/>
            <a:tailEnd/>
          </a:ln>
          <a:effectLst/>
        </p:spPr>
        <p:txBody>
          <a:bodyPr wrap="none" anchor="ctr"/>
          <a:lstStyle/>
          <a:p>
            <a:endParaRPr lang="en-IE"/>
          </a:p>
        </p:txBody>
      </p:sp>
      <p:sp>
        <p:nvSpPr>
          <p:cNvPr id="208900" name="Rectangle 4"/>
          <p:cNvSpPr>
            <a:spLocks noChangeArrowheads="1"/>
          </p:cNvSpPr>
          <p:nvPr/>
        </p:nvSpPr>
        <p:spPr bwMode="auto">
          <a:xfrm>
            <a:off x="8428038" y="1371600"/>
            <a:ext cx="381000" cy="533400"/>
          </a:xfrm>
          <a:prstGeom prst="rect">
            <a:avLst/>
          </a:prstGeom>
          <a:solidFill>
            <a:srgbClr val="FFFF00"/>
          </a:solidFill>
          <a:ln w="9525">
            <a:solidFill>
              <a:schemeClr val="tx1"/>
            </a:solidFill>
            <a:miter lim="800000"/>
            <a:headEnd/>
            <a:tailEnd/>
          </a:ln>
          <a:effectLst/>
        </p:spPr>
        <p:txBody>
          <a:bodyPr wrap="none" anchor="ctr"/>
          <a:lstStyle/>
          <a:p>
            <a:endParaRPr lang="en-IE"/>
          </a:p>
        </p:txBody>
      </p:sp>
      <p:sp>
        <p:nvSpPr>
          <p:cNvPr id="208901" name="Rectangle 5"/>
          <p:cNvSpPr>
            <a:spLocks noChangeArrowheads="1"/>
          </p:cNvSpPr>
          <p:nvPr/>
        </p:nvSpPr>
        <p:spPr bwMode="auto">
          <a:xfrm>
            <a:off x="6629400" y="19050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02" name="Rectangle 6"/>
          <p:cNvSpPr>
            <a:spLocks noChangeArrowheads="1"/>
          </p:cNvSpPr>
          <p:nvPr/>
        </p:nvSpPr>
        <p:spPr bwMode="auto">
          <a:xfrm>
            <a:off x="7010400" y="19050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03" name="Rectangle 7"/>
          <p:cNvSpPr>
            <a:spLocks noChangeArrowheads="1"/>
          </p:cNvSpPr>
          <p:nvPr/>
        </p:nvSpPr>
        <p:spPr bwMode="auto">
          <a:xfrm>
            <a:off x="7391400" y="19050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04" name="Rectangle 8"/>
          <p:cNvSpPr>
            <a:spLocks noChangeArrowheads="1"/>
          </p:cNvSpPr>
          <p:nvPr/>
        </p:nvSpPr>
        <p:spPr bwMode="auto">
          <a:xfrm>
            <a:off x="8428038" y="1905000"/>
            <a:ext cx="381000" cy="533400"/>
          </a:xfrm>
          <a:prstGeom prst="rect">
            <a:avLst/>
          </a:prstGeom>
          <a:solidFill>
            <a:srgbClr val="FFFF00"/>
          </a:solidFill>
          <a:ln w="9525">
            <a:solidFill>
              <a:schemeClr val="tx1"/>
            </a:solidFill>
            <a:miter lim="800000"/>
            <a:headEnd/>
            <a:tailEnd/>
          </a:ln>
          <a:effectLst/>
        </p:spPr>
        <p:txBody>
          <a:bodyPr wrap="none" anchor="ctr"/>
          <a:lstStyle/>
          <a:p>
            <a:endParaRPr lang="en-IE"/>
          </a:p>
        </p:txBody>
      </p:sp>
      <p:sp>
        <p:nvSpPr>
          <p:cNvPr id="208905" name="Rectangle 9"/>
          <p:cNvSpPr>
            <a:spLocks noChangeArrowheads="1"/>
          </p:cNvSpPr>
          <p:nvPr/>
        </p:nvSpPr>
        <p:spPr bwMode="auto">
          <a:xfrm>
            <a:off x="701675" y="2514600"/>
            <a:ext cx="381000" cy="533400"/>
          </a:xfrm>
          <a:prstGeom prst="rect">
            <a:avLst/>
          </a:prstGeom>
          <a:solidFill>
            <a:srgbClr val="98D818"/>
          </a:solidFill>
          <a:ln w="9525">
            <a:solidFill>
              <a:schemeClr val="tx1"/>
            </a:solidFill>
            <a:miter lim="800000"/>
            <a:headEnd/>
            <a:tailEnd/>
          </a:ln>
          <a:effectLst/>
        </p:spPr>
        <p:txBody>
          <a:bodyPr wrap="none" anchor="ctr"/>
          <a:lstStyle/>
          <a:p>
            <a:endParaRPr lang="en-IE"/>
          </a:p>
        </p:txBody>
      </p:sp>
      <p:sp>
        <p:nvSpPr>
          <p:cNvPr id="208906" name="Rectangle 10"/>
          <p:cNvSpPr>
            <a:spLocks noChangeArrowheads="1"/>
          </p:cNvSpPr>
          <p:nvPr/>
        </p:nvSpPr>
        <p:spPr bwMode="auto">
          <a:xfrm>
            <a:off x="1295400" y="1981200"/>
            <a:ext cx="381000" cy="533400"/>
          </a:xfrm>
          <a:prstGeom prst="rect">
            <a:avLst/>
          </a:prstGeom>
          <a:solidFill>
            <a:srgbClr val="9C009C"/>
          </a:solidFill>
          <a:ln w="9525">
            <a:solidFill>
              <a:schemeClr val="tx1"/>
            </a:solidFill>
            <a:miter lim="800000"/>
            <a:headEnd/>
            <a:tailEnd/>
          </a:ln>
          <a:effectLst/>
        </p:spPr>
        <p:txBody>
          <a:bodyPr wrap="none" anchor="ctr"/>
          <a:lstStyle/>
          <a:p>
            <a:endParaRPr lang="en-IE"/>
          </a:p>
        </p:txBody>
      </p:sp>
      <p:sp>
        <p:nvSpPr>
          <p:cNvPr id="208907" name="Rectangle 11"/>
          <p:cNvSpPr>
            <a:spLocks noChangeArrowheads="1"/>
          </p:cNvSpPr>
          <p:nvPr/>
        </p:nvSpPr>
        <p:spPr bwMode="auto">
          <a:xfrm>
            <a:off x="701675" y="1447800"/>
            <a:ext cx="381000" cy="533400"/>
          </a:xfrm>
          <a:prstGeom prst="rect">
            <a:avLst/>
          </a:prstGeom>
          <a:solidFill>
            <a:srgbClr val="98D818"/>
          </a:solidFill>
          <a:ln w="9525">
            <a:solidFill>
              <a:schemeClr val="tx1"/>
            </a:solidFill>
            <a:miter lim="800000"/>
            <a:headEnd/>
            <a:tailEnd/>
          </a:ln>
          <a:effectLst/>
        </p:spPr>
        <p:txBody>
          <a:bodyPr wrap="none" anchor="ctr"/>
          <a:lstStyle/>
          <a:p>
            <a:endParaRPr lang="en-IE"/>
          </a:p>
        </p:txBody>
      </p:sp>
      <p:sp>
        <p:nvSpPr>
          <p:cNvPr id="208908" name="Rectangle 12"/>
          <p:cNvSpPr>
            <a:spLocks noChangeArrowheads="1"/>
          </p:cNvSpPr>
          <p:nvPr/>
        </p:nvSpPr>
        <p:spPr bwMode="auto">
          <a:xfrm>
            <a:off x="5943600" y="25146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09" name="Rectangle 13"/>
          <p:cNvSpPr>
            <a:spLocks noChangeArrowheads="1"/>
          </p:cNvSpPr>
          <p:nvPr/>
        </p:nvSpPr>
        <p:spPr bwMode="auto">
          <a:xfrm>
            <a:off x="7391400" y="25146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10" name="Rectangle 14"/>
          <p:cNvSpPr>
            <a:spLocks noChangeArrowheads="1"/>
          </p:cNvSpPr>
          <p:nvPr/>
        </p:nvSpPr>
        <p:spPr bwMode="auto">
          <a:xfrm>
            <a:off x="8428038" y="2438400"/>
            <a:ext cx="381000" cy="533400"/>
          </a:xfrm>
          <a:prstGeom prst="rect">
            <a:avLst/>
          </a:prstGeom>
          <a:solidFill>
            <a:srgbClr val="FFFF00"/>
          </a:solidFill>
          <a:ln w="9525">
            <a:solidFill>
              <a:schemeClr val="tx1"/>
            </a:solidFill>
            <a:miter lim="800000"/>
            <a:headEnd/>
            <a:tailEnd/>
          </a:ln>
          <a:effectLst/>
        </p:spPr>
        <p:txBody>
          <a:bodyPr wrap="none" anchor="ctr"/>
          <a:lstStyle/>
          <a:p>
            <a:endParaRPr lang="en-IE"/>
          </a:p>
        </p:txBody>
      </p:sp>
      <p:sp>
        <p:nvSpPr>
          <p:cNvPr id="208911" name="Rectangle 15"/>
          <p:cNvSpPr>
            <a:spLocks noChangeArrowheads="1"/>
          </p:cNvSpPr>
          <p:nvPr/>
        </p:nvSpPr>
        <p:spPr bwMode="auto">
          <a:xfrm>
            <a:off x="701675" y="3048000"/>
            <a:ext cx="381000" cy="533400"/>
          </a:xfrm>
          <a:prstGeom prst="rect">
            <a:avLst/>
          </a:prstGeom>
          <a:solidFill>
            <a:srgbClr val="98D818"/>
          </a:solidFill>
          <a:ln w="9525">
            <a:solidFill>
              <a:schemeClr val="tx1"/>
            </a:solidFill>
            <a:miter lim="800000"/>
            <a:headEnd/>
            <a:tailEnd/>
          </a:ln>
          <a:effectLst/>
        </p:spPr>
        <p:txBody>
          <a:bodyPr wrap="none" anchor="ctr"/>
          <a:lstStyle/>
          <a:p>
            <a:endParaRPr lang="en-IE"/>
          </a:p>
        </p:txBody>
      </p:sp>
      <p:sp>
        <p:nvSpPr>
          <p:cNvPr id="208912" name="Rectangle 16"/>
          <p:cNvSpPr>
            <a:spLocks noChangeArrowheads="1"/>
          </p:cNvSpPr>
          <p:nvPr/>
        </p:nvSpPr>
        <p:spPr bwMode="auto">
          <a:xfrm>
            <a:off x="1295400" y="3048000"/>
            <a:ext cx="381000" cy="533400"/>
          </a:xfrm>
          <a:prstGeom prst="rect">
            <a:avLst/>
          </a:prstGeom>
          <a:solidFill>
            <a:srgbClr val="9C009C"/>
          </a:solidFill>
          <a:ln w="9525">
            <a:solidFill>
              <a:schemeClr val="tx1"/>
            </a:solidFill>
            <a:miter lim="800000"/>
            <a:headEnd/>
            <a:tailEnd/>
          </a:ln>
          <a:effectLst/>
        </p:spPr>
        <p:txBody>
          <a:bodyPr wrap="none" anchor="ctr"/>
          <a:lstStyle/>
          <a:p>
            <a:endParaRPr lang="en-IE"/>
          </a:p>
        </p:txBody>
      </p:sp>
      <p:sp>
        <p:nvSpPr>
          <p:cNvPr id="208913" name="Rectangle 17"/>
          <p:cNvSpPr>
            <a:spLocks noChangeArrowheads="1"/>
          </p:cNvSpPr>
          <p:nvPr/>
        </p:nvSpPr>
        <p:spPr bwMode="auto">
          <a:xfrm>
            <a:off x="1905000" y="30480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8914" name="Rectangle 18"/>
          <p:cNvSpPr>
            <a:spLocks noChangeArrowheads="1"/>
          </p:cNvSpPr>
          <p:nvPr/>
        </p:nvSpPr>
        <p:spPr bwMode="auto">
          <a:xfrm>
            <a:off x="2286000" y="30480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15" name="Rectangle 19"/>
          <p:cNvSpPr>
            <a:spLocks noChangeArrowheads="1"/>
          </p:cNvSpPr>
          <p:nvPr/>
        </p:nvSpPr>
        <p:spPr bwMode="auto">
          <a:xfrm>
            <a:off x="2667000" y="30480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16" name="Rectangle 20"/>
          <p:cNvSpPr>
            <a:spLocks noChangeArrowheads="1"/>
          </p:cNvSpPr>
          <p:nvPr/>
        </p:nvSpPr>
        <p:spPr bwMode="auto">
          <a:xfrm>
            <a:off x="3048000" y="30480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17" name="Rectangle 21"/>
          <p:cNvSpPr>
            <a:spLocks noChangeArrowheads="1"/>
          </p:cNvSpPr>
          <p:nvPr/>
        </p:nvSpPr>
        <p:spPr bwMode="auto">
          <a:xfrm>
            <a:off x="3429000" y="30480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18" name="Rectangle 22"/>
          <p:cNvSpPr>
            <a:spLocks noChangeArrowheads="1"/>
          </p:cNvSpPr>
          <p:nvPr/>
        </p:nvSpPr>
        <p:spPr bwMode="auto">
          <a:xfrm>
            <a:off x="3810000" y="30480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19" name="Rectangle 23"/>
          <p:cNvSpPr>
            <a:spLocks noChangeArrowheads="1"/>
          </p:cNvSpPr>
          <p:nvPr/>
        </p:nvSpPr>
        <p:spPr bwMode="auto">
          <a:xfrm>
            <a:off x="4191000" y="30480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20" name="Rectangle 24"/>
          <p:cNvSpPr>
            <a:spLocks noChangeArrowheads="1"/>
          </p:cNvSpPr>
          <p:nvPr/>
        </p:nvSpPr>
        <p:spPr bwMode="auto">
          <a:xfrm>
            <a:off x="4572000" y="30480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21" name="Rectangle 25"/>
          <p:cNvSpPr>
            <a:spLocks noChangeArrowheads="1"/>
          </p:cNvSpPr>
          <p:nvPr/>
        </p:nvSpPr>
        <p:spPr bwMode="auto">
          <a:xfrm>
            <a:off x="4953000" y="30480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22" name="Rectangle 26"/>
          <p:cNvSpPr>
            <a:spLocks noChangeArrowheads="1"/>
          </p:cNvSpPr>
          <p:nvPr/>
        </p:nvSpPr>
        <p:spPr bwMode="auto">
          <a:xfrm>
            <a:off x="5334000" y="30480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23" name="Rectangle 27"/>
          <p:cNvSpPr>
            <a:spLocks noChangeArrowheads="1"/>
          </p:cNvSpPr>
          <p:nvPr/>
        </p:nvSpPr>
        <p:spPr bwMode="auto">
          <a:xfrm>
            <a:off x="5943600" y="30480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24" name="Rectangle 28"/>
          <p:cNvSpPr>
            <a:spLocks noChangeArrowheads="1"/>
          </p:cNvSpPr>
          <p:nvPr/>
        </p:nvSpPr>
        <p:spPr bwMode="auto">
          <a:xfrm>
            <a:off x="6324600" y="30480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25" name="Rectangle 29"/>
          <p:cNvSpPr>
            <a:spLocks noChangeArrowheads="1"/>
          </p:cNvSpPr>
          <p:nvPr/>
        </p:nvSpPr>
        <p:spPr bwMode="auto">
          <a:xfrm>
            <a:off x="8428038" y="2971800"/>
            <a:ext cx="381000" cy="533400"/>
          </a:xfrm>
          <a:prstGeom prst="rect">
            <a:avLst/>
          </a:prstGeom>
          <a:solidFill>
            <a:srgbClr val="FFFF00"/>
          </a:solidFill>
          <a:ln w="9525">
            <a:solidFill>
              <a:schemeClr val="tx1"/>
            </a:solidFill>
            <a:miter lim="800000"/>
            <a:headEnd/>
            <a:tailEnd/>
          </a:ln>
          <a:effectLst/>
        </p:spPr>
        <p:txBody>
          <a:bodyPr wrap="none" anchor="ctr"/>
          <a:lstStyle/>
          <a:p>
            <a:endParaRPr lang="en-IE"/>
          </a:p>
        </p:txBody>
      </p:sp>
      <p:sp>
        <p:nvSpPr>
          <p:cNvPr id="208926" name="Rectangle 30"/>
          <p:cNvSpPr>
            <a:spLocks noChangeArrowheads="1"/>
          </p:cNvSpPr>
          <p:nvPr/>
        </p:nvSpPr>
        <p:spPr bwMode="auto">
          <a:xfrm>
            <a:off x="701675" y="3581400"/>
            <a:ext cx="381000" cy="533400"/>
          </a:xfrm>
          <a:prstGeom prst="rect">
            <a:avLst/>
          </a:prstGeom>
          <a:solidFill>
            <a:srgbClr val="98D818"/>
          </a:solidFill>
          <a:ln w="9525">
            <a:solidFill>
              <a:schemeClr val="tx1"/>
            </a:solidFill>
            <a:miter lim="800000"/>
            <a:headEnd/>
            <a:tailEnd/>
          </a:ln>
          <a:effectLst/>
        </p:spPr>
        <p:txBody>
          <a:bodyPr wrap="none" anchor="ctr"/>
          <a:lstStyle/>
          <a:p>
            <a:endParaRPr lang="en-IE"/>
          </a:p>
        </p:txBody>
      </p:sp>
      <p:sp>
        <p:nvSpPr>
          <p:cNvPr id="208927" name="Rectangle 31"/>
          <p:cNvSpPr>
            <a:spLocks noChangeArrowheads="1"/>
          </p:cNvSpPr>
          <p:nvPr/>
        </p:nvSpPr>
        <p:spPr bwMode="auto">
          <a:xfrm>
            <a:off x="1295400" y="3581400"/>
            <a:ext cx="381000" cy="533400"/>
          </a:xfrm>
          <a:prstGeom prst="rect">
            <a:avLst/>
          </a:prstGeom>
          <a:solidFill>
            <a:srgbClr val="9C009C"/>
          </a:solidFill>
          <a:ln w="9525">
            <a:solidFill>
              <a:schemeClr val="tx1"/>
            </a:solidFill>
            <a:miter lim="800000"/>
            <a:headEnd/>
            <a:tailEnd/>
          </a:ln>
          <a:effectLst/>
        </p:spPr>
        <p:txBody>
          <a:bodyPr wrap="none" anchor="ctr"/>
          <a:lstStyle/>
          <a:p>
            <a:endParaRPr lang="en-IE"/>
          </a:p>
        </p:txBody>
      </p:sp>
      <p:sp>
        <p:nvSpPr>
          <p:cNvPr id="208928" name="Rectangle 32"/>
          <p:cNvSpPr>
            <a:spLocks noChangeArrowheads="1"/>
          </p:cNvSpPr>
          <p:nvPr/>
        </p:nvSpPr>
        <p:spPr bwMode="auto">
          <a:xfrm>
            <a:off x="1905000" y="3581400"/>
            <a:ext cx="381000" cy="533400"/>
          </a:xfrm>
          <a:prstGeom prst="rect">
            <a:avLst/>
          </a:prstGeom>
          <a:solidFill>
            <a:schemeClr val="accent1">
              <a:alpha val="50000"/>
            </a:schemeClr>
          </a:solidFill>
          <a:ln w="9525">
            <a:solidFill>
              <a:schemeClr val="tx1"/>
            </a:solidFill>
            <a:miter lim="800000"/>
            <a:headEnd/>
            <a:tailEnd/>
          </a:ln>
          <a:effectLst/>
        </p:spPr>
        <p:txBody>
          <a:bodyPr wrap="none" anchor="ctr"/>
          <a:lstStyle/>
          <a:p>
            <a:endParaRPr lang="en-IE"/>
          </a:p>
        </p:txBody>
      </p:sp>
      <p:sp>
        <p:nvSpPr>
          <p:cNvPr id="208929" name="Rectangle 33"/>
          <p:cNvSpPr>
            <a:spLocks noChangeArrowheads="1"/>
          </p:cNvSpPr>
          <p:nvPr/>
        </p:nvSpPr>
        <p:spPr bwMode="auto">
          <a:xfrm>
            <a:off x="2286000" y="35814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30" name="Rectangle 34"/>
          <p:cNvSpPr>
            <a:spLocks noChangeArrowheads="1"/>
          </p:cNvSpPr>
          <p:nvPr/>
        </p:nvSpPr>
        <p:spPr bwMode="auto">
          <a:xfrm>
            <a:off x="2667000" y="35814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31" name="Rectangle 35"/>
          <p:cNvSpPr>
            <a:spLocks noChangeArrowheads="1"/>
          </p:cNvSpPr>
          <p:nvPr/>
        </p:nvSpPr>
        <p:spPr bwMode="auto">
          <a:xfrm>
            <a:off x="3048000" y="35814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32" name="Rectangle 36"/>
          <p:cNvSpPr>
            <a:spLocks noChangeArrowheads="1"/>
          </p:cNvSpPr>
          <p:nvPr/>
        </p:nvSpPr>
        <p:spPr bwMode="auto">
          <a:xfrm>
            <a:off x="3429000" y="35814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33" name="Rectangle 37"/>
          <p:cNvSpPr>
            <a:spLocks noChangeArrowheads="1"/>
          </p:cNvSpPr>
          <p:nvPr/>
        </p:nvSpPr>
        <p:spPr bwMode="auto">
          <a:xfrm>
            <a:off x="3810000" y="35814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34" name="Rectangle 38"/>
          <p:cNvSpPr>
            <a:spLocks noChangeArrowheads="1"/>
          </p:cNvSpPr>
          <p:nvPr/>
        </p:nvSpPr>
        <p:spPr bwMode="auto">
          <a:xfrm>
            <a:off x="4191000" y="35814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35" name="Rectangle 39"/>
          <p:cNvSpPr>
            <a:spLocks noChangeArrowheads="1"/>
          </p:cNvSpPr>
          <p:nvPr/>
        </p:nvSpPr>
        <p:spPr bwMode="auto">
          <a:xfrm>
            <a:off x="4572000" y="35814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36" name="Rectangle 40"/>
          <p:cNvSpPr>
            <a:spLocks noChangeArrowheads="1"/>
          </p:cNvSpPr>
          <p:nvPr/>
        </p:nvSpPr>
        <p:spPr bwMode="auto">
          <a:xfrm>
            <a:off x="4953000" y="35814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37" name="Rectangle 41"/>
          <p:cNvSpPr>
            <a:spLocks noChangeArrowheads="1"/>
          </p:cNvSpPr>
          <p:nvPr/>
        </p:nvSpPr>
        <p:spPr bwMode="auto">
          <a:xfrm>
            <a:off x="5334000" y="35814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38" name="Rectangle 42"/>
          <p:cNvSpPr>
            <a:spLocks noChangeArrowheads="1"/>
          </p:cNvSpPr>
          <p:nvPr/>
        </p:nvSpPr>
        <p:spPr bwMode="auto">
          <a:xfrm>
            <a:off x="5943600" y="35814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39" name="Rectangle 43"/>
          <p:cNvSpPr>
            <a:spLocks noChangeArrowheads="1"/>
          </p:cNvSpPr>
          <p:nvPr/>
        </p:nvSpPr>
        <p:spPr bwMode="auto">
          <a:xfrm>
            <a:off x="6324600" y="35814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40" name="Rectangle 44"/>
          <p:cNvSpPr>
            <a:spLocks noChangeArrowheads="1"/>
          </p:cNvSpPr>
          <p:nvPr/>
        </p:nvSpPr>
        <p:spPr bwMode="auto">
          <a:xfrm>
            <a:off x="6629400" y="35814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41" name="Rectangle 45"/>
          <p:cNvSpPr>
            <a:spLocks noChangeArrowheads="1"/>
          </p:cNvSpPr>
          <p:nvPr/>
        </p:nvSpPr>
        <p:spPr bwMode="auto">
          <a:xfrm>
            <a:off x="8428038" y="3505200"/>
            <a:ext cx="381000" cy="533400"/>
          </a:xfrm>
          <a:prstGeom prst="rect">
            <a:avLst/>
          </a:prstGeom>
          <a:solidFill>
            <a:srgbClr val="FFFF00"/>
          </a:solidFill>
          <a:ln w="9525">
            <a:solidFill>
              <a:schemeClr val="tx1"/>
            </a:solidFill>
            <a:miter lim="800000"/>
            <a:headEnd/>
            <a:tailEnd/>
          </a:ln>
          <a:effectLst/>
        </p:spPr>
        <p:txBody>
          <a:bodyPr wrap="none" anchor="ctr"/>
          <a:lstStyle/>
          <a:p>
            <a:endParaRPr lang="en-IE"/>
          </a:p>
        </p:txBody>
      </p:sp>
      <p:sp>
        <p:nvSpPr>
          <p:cNvPr id="208942" name="Rectangle 46"/>
          <p:cNvSpPr>
            <a:spLocks noChangeArrowheads="1"/>
          </p:cNvSpPr>
          <p:nvPr/>
        </p:nvSpPr>
        <p:spPr bwMode="auto">
          <a:xfrm>
            <a:off x="701675" y="4114800"/>
            <a:ext cx="381000" cy="533400"/>
          </a:xfrm>
          <a:prstGeom prst="rect">
            <a:avLst/>
          </a:prstGeom>
          <a:solidFill>
            <a:srgbClr val="98D818"/>
          </a:solidFill>
          <a:ln w="9525">
            <a:solidFill>
              <a:schemeClr val="tx1"/>
            </a:solidFill>
            <a:miter lim="800000"/>
            <a:headEnd/>
            <a:tailEnd/>
          </a:ln>
          <a:effectLst/>
        </p:spPr>
        <p:txBody>
          <a:bodyPr wrap="none" anchor="ctr"/>
          <a:lstStyle/>
          <a:p>
            <a:endParaRPr lang="en-IE"/>
          </a:p>
        </p:txBody>
      </p:sp>
      <p:sp>
        <p:nvSpPr>
          <p:cNvPr id="208943" name="Rectangle 47"/>
          <p:cNvSpPr>
            <a:spLocks noChangeArrowheads="1"/>
          </p:cNvSpPr>
          <p:nvPr/>
        </p:nvSpPr>
        <p:spPr bwMode="auto">
          <a:xfrm>
            <a:off x="1295400" y="4114800"/>
            <a:ext cx="381000" cy="533400"/>
          </a:xfrm>
          <a:prstGeom prst="rect">
            <a:avLst/>
          </a:prstGeom>
          <a:solidFill>
            <a:srgbClr val="9C009C"/>
          </a:solidFill>
          <a:ln w="9525">
            <a:solidFill>
              <a:schemeClr val="tx1"/>
            </a:solidFill>
            <a:miter lim="800000"/>
            <a:headEnd/>
            <a:tailEnd/>
          </a:ln>
          <a:effectLst/>
        </p:spPr>
        <p:txBody>
          <a:bodyPr wrap="none" anchor="ctr"/>
          <a:lstStyle/>
          <a:p>
            <a:endParaRPr lang="en-IE"/>
          </a:p>
        </p:txBody>
      </p:sp>
      <p:sp>
        <p:nvSpPr>
          <p:cNvPr id="208944" name="Rectangle 48"/>
          <p:cNvSpPr>
            <a:spLocks noChangeArrowheads="1"/>
          </p:cNvSpPr>
          <p:nvPr/>
        </p:nvSpPr>
        <p:spPr bwMode="auto">
          <a:xfrm>
            <a:off x="19050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08945" name="Rectangle 49"/>
          <p:cNvSpPr>
            <a:spLocks noChangeArrowheads="1"/>
          </p:cNvSpPr>
          <p:nvPr/>
        </p:nvSpPr>
        <p:spPr bwMode="auto">
          <a:xfrm>
            <a:off x="2286000" y="41148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46" name="Rectangle 50"/>
          <p:cNvSpPr>
            <a:spLocks noChangeArrowheads="1"/>
          </p:cNvSpPr>
          <p:nvPr/>
        </p:nvSpPr>
        <p:spPr bwMode="auto">
          <a:xfrm>
            <a:off x="2667000" y="41148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47" name="Rectangle 51"/>
          <p:cNvSpPr>
            <a:spLocks noChangeArrowheads="1"/>
          </p:cNvSpPr>
          <p:nvPr/>
        </p:nvSpPr>
        <p:spPr bwMode="auto">
          <a:xfrm>
            <a:off x="3048000" y="41148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48" name="Rectangle 52"/>
          <p:cNvSpPr>
            <a:spLocks noChangeArrowheads="1"/>
          </p:cNvSpPr>
          <p:nvPr/>
        </p:nvSpPr>
        <p:spPr bwMode="auto">
          <a:xfrm>
            <a:off x="3429000" y="41148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49" name="Rectangle 53"/>
          <p:cNvSpPr>
            <a:spLocks noChangeArrowheads="1"/>
          </p:cNvSpPr>
          <p:nvPr/>
        </p:nvSpPr>
        <p:spPr bwMode="auto">
          <a:xfrm>
            <a:off x="3810000" y="41148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50" name="Rectangle 54"/>
          <p:cNvSpPr>
            <a:spLocks noChangeArrowheads="1"/>
          </p:cNvSpPr>
          <p:nvPr/>
        </p:nvSpPr>
        <p:spPr bwMode="auto">
          <a:xfrm>
            <a:off x="4191000" y="41148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51" name="Rectangle 55"/>
          <p:cNvSpPr>
            <a:spLocks noChangeArrowheads="1"/>
          </p:cNvSpPr>
          <p:nvPr/>
        </p:nvSpPr>
        <p:spPr bwMode="auto">
          <a:xfrm>
            <a:off x="4572000" y="41148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52" name="Rectangle 56"/>
          <p:cNvSpPr>
            <a:spLocks noChangeArrowheads="1"/>
          </p:cNvSpPr>
          <p:nvPr/>
        </p:nvSpPr>
        <p:spPr bwMode="auto">
          <a:xfrm>
            <a:off x="4953000" y="41148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53" name="Rectangle 57"/>
          <p:cNvSpPr>
            <a:spLocks noChangeArrowheads="1"/>
          </p:cNvSpPr>
          <p:nvPr/>
        </p:nvSpPr>
        <p:spPr bwMode="auto">
          <a:xfrm>
            <a:off x="5334000" y="41148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54" name="Rectangle 58"/>
          <p:cNvSpPr>
            <a:spLocks noChangeArrowheads="1"/>
          </p:cNvSpPr>
          <p:nvPr/>
        </p:nvSpPr>
        <p:spPr bwMode="auto">
          <a:xfrm>
            <a:off x="5943600" y="41148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55" name="Rectangle 59"/>
          <p:cNvSpPr>
            <a:spLocks noChangeArrowheads="1"/>
          </p:cNvSpPr>
          <p:nvPr/>
        </p:nvSpPr>
        <p:spPr bwMode="auto">
          <a:xfrm>
            <a:off x="6324600" y="41148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56" name="Rectangle 60"/>
          <p:cNvSpPr>
            <a:spLocks noChangeArrowheads="1"/>
          </p:cNvSpPr>
          <p:nvPr/>
        </p:nvSpPr>
        <p:spPr bwMode="auto">
          <a:xfrm>
            <a:off x="6629400" y="41148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57" name="Rectangle 61"/>
          <p:cNvSpPr>
            <a:spLocks noChangeArrowheads="1"/>
          </p:cNvSpPr>
          <p:nvPr/>
        </p:nvSpPr>
        <p:spPr bwMode="auto">
          <a:xfrm>
            <a:off x="7010400" y="4114800"/>
            <a:ext cx="381000" cy="533400"/>
          </a:xfrm>
          <a:prstGeom prst="rect">
            <a:avLst/>
          </a:prstGeom>
          <a:solidFill>
            <a:srgbClr val="FF3300"/>
          </a:solidFill>
          <a:ln w="9525">
            <a:solidFill>
              <a:schemeClr val="tx1"/>
            </a:solidFill>
            <a:miter lim="800000"/>
            <a:headEnd/>
            <a:tailEnd/>
          </a:ln>
          <a:effectLst/>
        </p:spPr>
        <p:txBody>
          <a:bodyPr wrap="none" anchor="ctr"/>
          <a:lstStyle/>
          <a:p>
            <a:endParaRPr lang="en-IE"/>
          </a:p>
        </p:txBody>
      </p:sp>
      <p:sp>
        <p:nvSpPr>
          <p:cNvPr id="208958" name="Rectangle 62"/>
          <p:cNvSpPr>
            <a:spLocks noChangeArrowheads="1"/>
          </p:cNvSpPr>
          <p:nvPr/>
        </p:nvSpPr>
        <p:spPr bwMode="auto">
          <a:xfrm>
            <a:off x="8428038" y="4038600"/>
            <a:ext cx="381000" cy="533400"/>
          </a:xfrm>
          <a:prstGeom prst="rect">
            <a:avLst/>
          </a:prstGeom>
          <a:solidFill>
            <a:srgbClr val="FFFF00"/>
          </a:solidFill>
          <a:ln w="9525">
            <a:solidFill>
              <a:schemeClr val="tx1"/>
            </a:solidFill>
            <a:miter lim="800000"/>
            <a:headEnd/>
            <a:tailEnd/>
          </a:ln>
          <a:effectLst/>
        </p:spPr>
        <p:txBody>
          <a:bodyPr wrap="none" anchor="ctr"/>
          <a:lstStyle/>
          <a:p>
            <a:endParaRPr lang="en-IE"/>
          </a:p>
        </p:txBody>
      </p:sp>
      <p:sp>
        <p:nvSpPr>
          <p:cNvPr id="208959" name="Rectangle 63"/>
          <p:cNvSpPr>
            <a:spLocks noChangeArrowheads="1"/>
          </p:cNvSpPr>
          <p:nvPr/>
        </p:nvSpPr>
        <p:spPr bwMode="auto">
          <a:xfrm>
            <a:off x="701675" y="4648200"/>
            <a:ext cx="381000" cy="533400"/>
          </a:xfrm>
          <a:prstGeom prst="rect">
            <a:avLst/>
          </a:prstGeom>
          <a:solidFill>
            <a:srgbClr val="98D818"/>
          </a:solidFill>
          <a:ln w="9525">
            <a:solidFill>
              <a:schemeClr val="tx1"/>
            </a:solidFill>
            <a:miter lim="800000"/>
            <a:headEnd/>
            <a:tailEnd/>
          </a:ln>
          <a:effectLst/>
        </p:spPr>
        <p:txBody>
          <a:bodyPr wrap="none" anchor="ctr"/>
          <a:lstStyle/>
          <a:p>
            <a:endParaRPr lang="en-IE"/>
          </a:p>
        </p:txBody>
      </p:sp>
      <p:sp>
        <p:nvSpPr>
          <p:cNvPr id="208960" name="Rectangle 64"/>
          <p:cNvSpPr>
            <a:spLocks noChangeArrowheads="1"/>
          </p:cNvSpPr>
          <p:nvPr/>
        </p:nvSpPr>
        <p:spPr bwMode="auto">
          <a:xfrm>
            <a:off x="1295400" y="4648200"/>
            <a:ext cx="381000" cy="533400"/>
          </a:xfrm>
          <a:prstGeom prst="rect">
            <a:avLst/>
          </a:prstGeom>
          <a:solidFill>
            <a:srgbClr val="9C009C"/>
          </a:solidFill>
          <a:ln w="9525">
            <a:solidFill>
              <a:schemeClr val="tx1"/>
            </a:solidFill>
            <a:miter lim="800000"/>
            <a:headEnd/>
            <a:tailEnd/>
          </a:ln>
          <a:effectLst/>
        </p:spPr>
        <p:txBody>
          <a:bodyPr wrap="none" anchor="ctr"/>
          <a:lstStyle/>
          <a:p>
            <a:endParaRPr lang="en-IE"/>
          </a:p>
        </p:txBody>
      </p:sp>
      <p:sp>
        <p:nvSpPr>
          <p:cNvPr id="208961" name="Rectangle 65"/>
          <p:cNvSpPr>
            <a:spLocks noChangeArrowheads="1"/>
          </p:cNvSpPr>
          <p:nvPr/>
        </p:nvSpPr>
        <p:spPr bwMode="auto">
          <a:xfrm>
            <a:off x="1905000" y="46482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08962" name="Rectangle 66"/>
          <p:cNvSpPr>
            <a:spLocks noChangeArrowheads="1"/>
          </p:cNvSpPr>
          <p:nvPr/>
        </p:nvSpPr>
        <p:spPr bwMode="auto">
          <a:xfrm>
            <a:off x="2286000" y="46482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63" name="Rectangle 67"/>
          <p:cNvSpPr>
            <a:spLocks noChangeArrowheads="1"/>
          </p:cNvSpPr>
          <p:nvPr/>
        </p:nvSpPr>
        <p:spPr bwMode="auto">
          <a:xfrm>
            <a:off x="2667000" y="46482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64" name="Rectangle 68"/>
          <p:cNvSpPr>
            <a:spLocks noChangeArrowheads="1"/>
          </p:cNvSpPr>
          <p:nvPr/>
        </p:nvSpPr>
        <p:spPr bwMode="auto">
          <a:xfrm>
            <a:off x="3048000" y="46482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65" name="Rectangle 69"/>
          <p:cNvSpPr>
            <a:spLocks noChangeArrowheads="1"/>
          </p:cNvSpPr>
          <p:nvPr/>
        </p:nvSpPr>
        <p:spPr bwMode="auto">
          <a:xfrm>
            <a:off x="3429000" y="46482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66" name="Rectangle 70"/>
          <p:cNvSpPr>
            <a:spLocks noChangeArrowheads="1"/>
          </p:cNvSpPr>
          <p:nvPr/>
        </p:nvSpPr>
        <p:spPr bwMode="auto">
          <a:xfrm>
            <a:off x="3810000" y="46482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67" name="Rectangle 71"/>
          <p:cNvSpPr>
            <a:spLocks noChangeArrowheads="1"/>
          </p:cNvSpPr>
          <p:nvPr/>
        </p:nvSpPr>
        <p:spPr bwMode="auto">
          <a:xfrm>
            <a:off x="4191000" y="4648200"/>
            <a:ext cx="381000" cy="533400"/>
          </a:xfrm>
          <a:prstGeom prst="rect">
            <a:avLst/>
          </a:prstGeom>
          <a:solidFill>
            <a:srgbClr val="95C0FF"/>
          </a:solidFill>
          <a:ln w="9525">
            <a:solidFill>
              <a:schemeClr val="tx1"/>
            </a:solidFill>
            <a:miter lim="800000"/>
            <a:headEnd/>
            <a:tailEnd/>
          </a:ln>
          <a:effectLst/>
        </p:spPr>
        <p:txBody>
          <a:bodyPr wrap="none" anchor="ctr"/>
          <a:lstStyle/>
          <a:p>
            <a:endParaRPr lang="en-IE"/>
          </a:p>
        </p:txBody>
      </p:sp>
      <p:sp>
        <p:nvSpPr>
          <p:cNvPr id="208968" name="Rectangle 72"/>
          <p:cNvSpPr>
            <a:spLocks noChangeArrowheads="1"/>
          </p:cNvSpPr>
          <p:nvPr/>
        </p:nvSpPr>
        <p:spPr bwMode="auto">
          <a:xfrm>
            <a:off x="1295400" y="2514600"/>
            <a:ext cx="381000" cy="533400"/>
          </a:xfrm>
          <a:prstGeom prst="rect">
            <a:avLst/>
          </a:prstGeom>
          <a:solidFill>
            <a:srgbClr val="9C009C"/>
          </a:solidFill>
          <a:ln w="9525">
            <a:solidFill>
              <a:schemeClr val="tx1"/>
            </a:solidFill>
            <a:miter lim="800000"/>
            <a:headEnd/>
            <a:tailEnd/>
          </a:ln>
          <a:effectLst/>
        </p:spPr>
        <p:txBody>
          <a:bodyPr wrap="none" anchor="ctr"/>
          <a:lstStyle/>
          <a:p>
            <a:endParaRPr lang="en-IE"/>
          </a:p>
        </p:txBody>
      </p:sp>
      <p:sp>
        <p:nvSpPr>
          <p:cNvPr id="208969" name="Rectangle 73"/>
          <p:cNvSpPr>
            <a:spLocks noChangeArrowheads="1"/>
          </p:cNvSpPr>
          <p:nvPr/>
        </p:nvSpPr>
        <p:spPr bwMode="auto">
          <a:xfrm>
            <a:off x="2819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70" name="Rectangle 74"/>
          <p:cNvSpPr>
            <a:spLocks noChangeArrowheads="1"/>
          </p:cNvSpPr>
          <p:nvPr/>
        </p:nvSpPr>
        <p:spPr bwMode="auto">
          <a:xfrm>
            <a:off x="3200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71" name="Rectangle 75"/>
          <p:cNvSpPr>
            <a:spLocks noChangeArrowheads="1"/>
          </p:cNvSpPr>
          <p:nvPr/>
        </p:nvSpPr>
        <p:spPr bwMode="auto">
          <a:xfrm>
            <a:off x="3581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72" name="Rectangle 76"/>
          <p:cNvSpPr>
            <a:spLocks noChangeArrowheads="1"/>
          </p:cNvSpPr>
          <p:nvPr/>
        </p:nvSpPr>
        <p:spPr bwMode="auto">
          <a:xfrm>
            <a:off x="3962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73" name="Rectangle 77"/>
          <p:cNvSpPr>
            <a:spLocks noChangeArrowheads="1"/>
          </p:cNvSpPr>
          <p:nvPr/>
        </p:nvSpPr>
        <p:spPr bwMode="auto">
          <a:xfrm>
            <a:off x="4343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74" name="Rectangle 78"/>
          <p:cNvSpPr>
            <a:spLocks noChangeArrowheads="1"/>
          </p:cNvSpPr>
          <p:nvPr/>
        </p:nvSpPr>
        <p:spPr bwMode="auto">
          <a:xfrm>
            <a:off x="4724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75" name="Rectangle 79"/>
          <p:cNvSpPr>
            <a:spLocks noChangeArrowheads="1"/>
          </p:cNvSpPr>
          <p:nvPr/>
        </p:nvSpPr>
        <p:spPr bwMode="auto">
          <a:xfrm>
            <a:off x="5105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76" name="Rectangle 80"/>
          <p:cNvSpPr>
            <a:spLocks noChangeArrowheads="1"/>
          </p:cNvSpPr>
          <p:nvPr/>
        </p:nvSpPr>
        <p:spPr bwMode="auto">
          <a:xfrm>
            <a:off x="5486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77" name="Rectangle 81"/>
          <p:cNvSpPr>
            <a:spLocks noChangeArrowheads="1"/>
          </p:cNvSpPr>
          <p:nvPr/>
        </p:nvSpPr>
        <p:spPr bwMode="auto">
          <a:xfrm>
            <a:off x="5867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78" name="Rectangle 82"/>
          <p:cNvSpPr>
            <a:spLocks noChangeArrowheads="1"/>
          </p:cNvSpPr>
          <p:nvPr/>
        </p:nvSpPr>
        <p:spPr bwMode="auto">
          <a:xfrm>
            <a:off x="6248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79" name="Rectangle 83"/>
          <p:cNvSpPr>
            <a:spLocks noChangeArrowheads="1"/>
          </p:cNvSpPr>
          <p:nvPr/>
        </p:nvSpPr>
        <p:spPr bwMode="auto">
          <a:xfrm>
            <a:off x="6629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80" name="Rectangle 84"/>
          <p:cNvSpPr>
            <a:spLocks noChangeArrowheads="1"/>
          </p:cNvSpPr>
          <p:nvPr/>
        </p:nvSpPr>
        <p:spPr bwMode="auto">
          <a:xfrm>
            <a:off x="7010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81" name="Rectangle 85"/>
          <p:cNvSpPr>
            <a:spLocks noChangeArrowheads="1"/>
          </p:cNvSpPr>
          <p:nvPr/>
        </p:nvSpPr>
        <p:spPr bwMode="auto">
          <a:xfrm>
            <a:off x="7391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82" name="Rectangle 86"/>
          <p:cNvSpPr>
            <a:spLocks noChangeArrowheads="1"/>
          </p:cNvSpPr>
          <p:nvPr/>
        </p:nvSpPr>
        <p:spPr bwMode="auto">
          <a:xfrm>
            <a:off x="7772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83" name="Rectangle 87"/>
          <p:cNvSpPr>
            <a:spLocks noChangeArrowheads="1"/>
          </p:cNvSpPr>
          <p:nvPr/>
        </p:nvSpPr>
        <p:spPr bwMode="auto">
          <a:xfrm>
            <a:off x="2819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84" name="Rectangle 88"/>
          <p:cNvSpPr>
            <a:spLocks noChangeArrowheads="1"/>
          </p:cNvSpPr>
          <p:nvPr/>
        </p:nvSpPr>
        <p:spPr bwMode="auto">
          <a:xfrm>
            <a:off x="3200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85" name="Rectangle 89"/>
          <p:cNvSpPr>
            <a:spLocks noChangeArrowheads="1"/>
          </p:cNvSpPr>
          <p:nvPr/>
        </p:nvSpPr>
        <p:spPr bwMode="auto">
          <a:xfrm>
            <a:off x="3581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86" name="Rectangle 90"/>
          <p:cNvSpPr>
            <a:spLocks noChangeArrowheads="1"/>
          </p:cNvSpPr>
          <p:nvPr/>
        </p:nvSpPr>
        <p:spPr bwMode="auto">
          <a:xfrm>
            <a:off x="3962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87" name="Rectangle 91"/>
          <p:cNvSpPr>
            <a:spLocks noChangeArrowheads="1"/>
          </p:cNvSpPr>
          <p:nvPr/>
        </p:nvSpPr>
        <p:spPr bwMode="auto">
          <a:xfrm>
            <a:off x="4343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88" name="Rectangle 92"/>
          <p:cNvSpPr>
            <a:spLocks noChangeArrowheads="1"/>
          </p:cNvSpPr>
          <p:nvPr/>
        </p:nvSpPr>
        <p:spPr bwMode="auto">
          <a:xfrm>
            <a:off x="4724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89" name="Rectangle 93"/>
          <p:cNvSpPr>
            <a:spLocks noChangeArrowheads="1"/>
          </p:cNvSpPr>
          <p:nvPr/>
        </p:nvSpPr>
        <p:spPr bwMode="auto">
          <a:xfrm>
            <a:off x="5105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90" name="Rectangle 94"/>
          <p:cNvSpPr>
            <a:spLocks noChangeArrowheads="1"/>
          </p:cNvSpPr>
          <p:nvPr/>
        </p:nvSpPr>
        <p:spPr bwMode="auto">
          <a:xfrm>
            <a:off x="5486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91" name="Rectangle 95"/>
          <p:cNvSpPr>
            <a:spLocks noChangeArrowheads="1"/>
          </p:cNvSpPr>
          <p:nvPr/>
        </p:nvSpPr>
        <p:spPr bwMode="auto">
          <a:xfrm>
            <a:off x="5867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92" name="Rectangle 96"/>
          <p:cNvSpPr>
            <a:spLocks noChangeArrowheads="1"/>
          </p:cNvSpPr>
          <p:nvPr/>
        </p:nvSpPr>
        <p:spPr bwMode="auto">
          <a:xfrm>
            <a:off x="6248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93" name="Rectangle 97"/>
          <p:cNvSpPr>
            <a:spLocks noChangeArrowheads="1"/>
          </p:cNvSpPr>
          <p:nvPr/>
        </p:nvSpPr>
        <p:spPr bwMode="auto">
          <a:xfrm>
            <a:off x="6629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94" name="Rectangle 98"/>
          <p:cNvSpPr>
            <a:spLocks noChangeArrowheads="1"/>
          </p:cNvSpPr>
          <p:nvPr/>
        </p:nvSpPr>
        <p:spPr bwMode="auto">
          <a:xfrm>
            <a:off x="7010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95" name="Rectangle 99"/>
          <p:cNvSpPr>
            <a:spLocks noChangeArrowheads="1"/>
          </p:cNvSpPr>
          <p:nvPr/>
        </p:nvSpPr>
        <p:spPr bwMode="auto">
          <a:xfrm>
            <a:off x="7391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96" name="Rectangle 100"/>
          <p:cNvSpPr>
            <a:spLocks noChangeArrowheads="1"/>
          </p:cNvSpPr>
          <p:nvPr/>
        </p:nvSpPr>
        <p:spPr bwMode="auto">
          <a:xfrm>
            <a:off x="7772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97" name="Rectangle 101"/>
          <p:cNvSpPr>
            <a:spLocks noChangeArrowheads="1"/>
          </p:cNvSpPr>
          <p:nvPr/>
        </p:nvSpPr>
        <p:spPr bwMode="auto">
          <a:xfrm>
            <a:off x="2438400" y="5486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98" name="Rectangle 102"/>
          <p:cNvSpPr>
            <a:spLocks noChangeArrowheads="1"/>
          </p:cNvSpPr>
          <p:nvPr/>
        </p:nvSpPr>
        <p:spPr bwMode="auto">
          <a:xfrm>
            <a:off x="2438400" y="6248400"/>
            <a:ext cx="381000" cy="533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8999" name="Text Box 103"/>
          <p:cNvSpPr txBox="1">
            <a:spLocks noChangeArrowheads="1"/>
          </p:cNvSpPr>
          <p:nvPr/>
        </p:nvSpPr>
        <p:spPr bwMode="auto">
          <a:xfrm>
            <a:off x="381000" y="15573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1</a:t>
            </a:r>
          </a:p>
        </p:txBody>
      </p:sp>
      <p:sp>
        <p:nvSpPr>
          <p:cNvPr id="209000" name="Text Box 104"/>
          <p:cNvSpPr txBox="1">
            <a:spLocks noChangeArrowheads="1"/>
          </p:cNvSpPr>
          <p:nvPr/>
        </p:nvSpPr>
        <p:spPr bwMode="auto">
          <a:xfrm>
            <a:off x="381000" y="20907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2</a:t>
            </a:r>
          </a:p>
        </p:txBody>
      </p:sp>
      <p:sp>
        <p:nvSpPr>
          <p:cNvPr id="209001" name="Text Box 105"/>
          <p:cNvSpPr txBox="1">
            <a:spLocks noChangeArrowheads="1"/>
          </p:cNvSpPr>
          <p:nvPr/>
        </p:nvSpPr>
        <p:spPr bwMode="auto">
          <a:xfrm>
            <a:off x="381000" y="26241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3</a:t>
            </a:r>
          </a:p>
        </p:txBody>
      </p:sp>
      <p:sp>
        <p:nvSpPr>
          <p:cNvPr id="209002" name="Text Box 106"/>
          <p:cNvSpPr txBox="1">
            <a:spLocks noChangeArrowheads="1"/>
          </p:cNvSpPr>
          <p:nvPr/>
        </p:nvSpPr>
        <p:spPr bwMode="auto">
          <a:xfrm>
            <a:off x="381000" y="31575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4</a:t>
            </a:r>
          </a:p>
        </p:txBody>
      </p:sp>
      <p:sp>
        <p:nvSpPr>
          <p:cNvPr id="209003" name="Text Box 107"/>
          <p:cNvSpPr txBox="1">
            <a:spLocks noChangeArrowheads="1"/>
          </p:cNvSpPr>
          <p:nvPr/>
        </p:nvSpPr>
        <p:spPr bwMode="auto">
          <a:xfrm>
            <a:off x="381000" y="36909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5</a:t>
            </a:r>
          </a:p>
        </p:txBody>
      </p:sp>
      <p:sp>
        <p:nvSpPr>
          <p:cNvPr id="209004" name="Text Box 108"/>
          <p:cNvSpPr txBox="1">
            <a:spLocks noChangeArrowheads="1"/>
          </p:cNvSpPr>
          <p:nvPr/>
        </p:nvSpPr>
        <p:spPr bwMode="auto">
          <a:xfrm>
            <a:off x="381000" y="42243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6</a:t>
            </a:r>
          </a:p>
        </p:txBody>
      </p:sp>
      <p:sp>
        <p:nvSpPr>
          <p:cNvPr id="209005" name="Text Box 109"/>
          <p:cNvSpPr txBox="1">
            <a:spLocks noChangeArrowheads="1"/>
          </p:cNvSpPr>
          <p:nvPr/>
        </p:nvSpPr>
        <p:spPr bwMode="auto">
          <a:xfrm>
            <a:off x="381000" y="47577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7</a:t>
            </a:r>
          </a:p>
        </p:txBody>
      </p:sp>
      <p:sp>
        <p:nvSpPr>
          <p:cNvPr id="209006" name="Text Box 110"/>
          <p:cNvSpPr txBox="1">
            <a:spLocks noChangeArrowheads="1"/>
          </p:cNvSpPr>
          <p:nvPr/>
        </p:nvSpPr>
        <p:spPr bwMode="auto">
          <a:xfrm>
            <a:off x="2117725" y="6357938"/>
            <a:ext cx="184150" cy="274637"/>
          </a:xfrm>
          <a:prstGeom prst="rect">
            <a:avLst/>
          </a:prstGeom>
          <a:noFill/>
          <a:ln w="9525">
            <a:noFill/>
            <a:miter lim="800000"/>
            <a:headEnd/>
            <a:tailEnd/>
          </a:ln>
          <a:effectLst/>
        </p:spPr>
        <p:txBody>
          <a:bodyPr wrap="none">
            <a:spAutoFit/>
          </a:bodyPr>
          <a:lstStyle/>
          <a:p>
            <a:endParaRPr lang="en-US" sz="1200" b="1">
              <a:solidFill>
                <a:schemeClr val="bg1"/>
              </a:solidFill>
              <a:latin typeface="Arial" charset="0"/>
            </a:endParaRPr>
          </a:p>
        </p:txBody>
      </p:sp>
      <p:sp>
        <p:nvSpPr>
          <p:cNvPr id="209007" name="Rectangle 111"/>
          <p:cNvSpPr>
            <a:spLocks noChangeArrowheads="1"/>
          </p:cNvSpPr>
          <p:nvPr/>
        </p:nvSpPr>
        <p:spPr bwMode="auto">
          <a:xfrm>
            <a:off x="701675" y="1981200"/>
            <a:ext cx="381000" cy="533400"/>
          </a:xfrm>
          <a:prstGeom prst="rect">
            <a:avLst/>
          </a:prstGeom>
          <a:solidFill>
            <a:srgbClr val="98D818"/>
          </a:solidFill>
          <a:ln w="9525">
            <a:solidFill>
              <a:schemeClr val="tx1"/>
            </a:solidFill>
            <a:miter lim="800000"/>
            <a:headEnd/>
            <a:tailEnd/>
          </a:ln>
          <a:effectLst/>
        </p:spPr>
        <p:txBody>
          <a:bodyPr wrap="none" anchor="ctr"/>
          <a:lstStyle/>
          <a:p>
            <a:pPr algn="ctr"/>
            <a:r>
              <a:rPr lang="en-US" sz="1400" b="1">
                <a:latin typeface="Arial" charset="0"/>
              </a:rPr>
              <a:t>Li</a:t>
            </a:r>
            <a:endParaRPr lang="en-US" sz="1000" b="1">
              <a:latin typeface="Arial" charset="0"/>
            </a:endParaRPr>
          </a:p>
          <a:p>
            <a:pPr algn="ctr"/>
            <a:endParaRPr lang="en-US" sz="1000" b="1">
              <a:latin typeface="Arial" charset="0"/>
            </a:endParaRPr>
          </a:p>
          <a:p>
            <a:pPr algn="ctr"/>
            <a:r>
              <a:rPr lang="en-US" sz="1000" b="1">
                <a:latin typeface="Arial" charset="0"/>
              </a:rPr>
              <a:t>3</a:t>
            </a:r>
            <a:endParaRPr lang="en-US" sz="1000" b="1" baseline="30000">
              <a:latin typeface="Arial" charset="0"/>
            </a:endParaRPr>
          </a:p>
        </p:txBody>
      </p:sp>
      <p:sp>
        <p:nvSpPr>
          <p:cNvPr id="209008" name="Rectangle 112"/>
          <p:cNvSpPr>
            <a:spLocks noChangeArrowheads="1"/>
          </p:cNvSpPr>
          <p:nvPr/>
        </p:nvSpPr>
        <p:spPr bwMode="auto">
          <a:xfrm>
            <a:off x="8428038" y="1371600"/>
            <a:ext cx="381000" cy="533400"/>
          </a:xfrm>
          <a:prstGeom prst="rect">
            <a:avLst/>
          </a:prstGeom>
          <a:solidFill>
            <a:srgbClr val="FFFF00"/>
          </a:solidFill>
          <a:ln w="9525">
            <a:solidFill>
              <a:schemeClr val="tx1"/>
            </a:solidFill>
            <a:miter lim="800000"/>
            <a:headEnd/>
            <a:tailEnd/>
          </a:ln>
          <a:effectLst/>
        </p:spPr>
        <p:txBody>
          <a:bodyPr wrap="none" anchor="ctr"/>
          <a:lstStyle/>
          <a:p>
            <a:pPr algn="ctr"/>
            <a:r>
              <a:rPr lang="en-US" sz="1400" b="1">
                <a:solidFill>
                  <a:srgbClr val="FF0066"/>
                </a:solidFill>
                <a:latin typeface="Arial" charset="0"/>
              </a:rPr>
              <a:t>He</a:t>
            </a:r>
            <a:endParaRPr lang="en-US" sz="1000" b="1">
              <a:solidFill>
                <a:srgbClr val="FF0066"/>
              </a:solidFill>
              <a:latin typeface="Arial" charset="0"/>
            </a:endParaRPr>
          </a:p>
          <a:p>
            <a:pPr algn="ctr"/>
            <a:endParaRPr lang="en-US" sz="1000" b="1">
              <a:solidFill>
                <a:srgbClr val="FF0066"/>
              </a:solidFill>
              <a:latin typeface="Arial" charset="0"/>
            </a:endParaRPr>
          </a:p>
          <a:p>
            <a:pPr algn="ctr"/>
            <a:r>
              <a:rPr lang="en-US" sz="1000" b="1">
                <a:solidFill>
                  <a:srgbClr val="FF0066"/>
                </a:solidFill>
                <a:latin typeface="Arial" charset="0"/>
              </a:rPr>
              <a:t>2</a:t>
            </a:r>
            <a:endParaRPr lang="en-US" sz="1000" b="1" baseline="30000">
              <a:solidFill>
                <a:srgbClr val="FF0066"/>
              </a:solidFill>
              <a:latin typeface="Arial" charset="0"/>
            </a:endParaRPr>
          </a:p>
        </p:txBody>
      </p:sp>
      <p:sp>
        <p:nvSpPr>
          <p:cNvPr id="209009" name="Rectangle 113"/>
          <p:cNvSpPr>
            <a:spLocks noChangeArrowheads="1"/>
          </p:cNvSpPr>
          <p:nvPr/>
        </p:nvSpPr>
        <p:spPr bwMode="auto">
          <a:xfrm>
            <a:off x="6751638" y="19050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latin typeface="Arial" charset="0"/>
              </a:rPr>
              <a:t>C</a:t>
            </a:r>
            <a:endParaRPr lang="en-US" sz="1000" b="1">
              <a:latin typeface="Arial" charset="0"/>
            </a:endParaRPr>
          </a:p>
          <a:p>
            <a:pPr algn="ctr"/>
            <a:endParaRPr lang="en-US" sz="1000" b="1">
              <a:latin typeface="Arial" charset="0"/>
            </a:endParaRPr>
          </a:p>
          <a:p>
            <a:pPr algn="ctr"/>
            <a:r>
              <a:rPr lang="en-US" sz="1000" b="1">
                <a:latin typeface="Arial" charset="0"/>
              </a:rPr>
              <a:t>6</a:t>
            </a:r>
            <a:endParaRPr lang="en-US" sz="1000" b="1" baseline="30000">
              <a:latin typeface="Arial" charset="0"/>
            </a:endParaRPr>
          </a:p>
        </p:txBody>
      </p:sp>
      <p:sp>
        <p:nvSpPr>
          <p:cNvPr id="209010" name="Rectangle 114"/>
          <p:cNvSpPr>
            <a:spLocks noChangeArrowheads="1"/>
          </p:cNvSpPr>
          <p:nvPr/>
        </p:nvSpPr>
        <p:spPr bwMode="auto">
          <a:xfrm>
            <a:off x="7132638" y="19050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solidFill>
                  <a:srgbClr val="FF0066"/>
                </a:solidFill>
                <a:latin typeface="Arial" charset="0"/>
              </a:rPr>
              <a:t>N</a:t>
            </a:r>
            <a:endParaRPr lang="en-US" sz="1000" b="1">
              <a:solidFill>
                <a:srgbClr val="FF0066"/>
              </a:solidFill>
              <a:latin typeface="Arial" charset="0"/>
            </a:endParaRPr>
          </a:p>
          <a:p>
            <a:pPr algn="ctr"/>
            <a:endParaRPr lang="en-US" sz="1000" b="1">
              <a:solidFill>
                <a:srgbClr val="FF0066"/>
              </a:solidFill>
              <a:latin typeface="Arial" charset="0"/>
            </a:endParaRPr>
          </a:p>
          <a:p>
            <a:pPr algn="ctr"/>
            <a:r>
              <a:rPr lang="en-US" sz="1000" b="1">
                <a:solidFill>
                  <a:srgbClr val="FF0066"/>
                </a:solidFill>
                <a:latin typeface="Arial" charset="0"/>
              </a:rPr>
              <a:t>7</a:t>
            </a:r>
            <a:endParaRPr lang="en-US" sz="1000" b="1" baseline="30000">
              <a:solidFill>
                <a:srgbClr val="FF0066"/>
              </a:solidFill>
              <a:latin typeface="Arial" charset="0"/>
            </a:endParaRPr>
          </a:p>
        </p:txBody>
      </p:sp>
      <p:sp>
        <p:nvSpPr>
          <p:cNvPr id="209011" name="Rectangle 115"/>
          <p:cNvSpPr>
            <a:spLocks noChangeArrowheads="1"/>
          </p:cNvSpPr>
          <p:nvPr/>
        </p:nvSpPr>
        <p:spPr bwMode="auto">
          <a:xfrm>
            <a:off x="7513638" y="19050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solidFill>
                  <a:srgbClr val="FF0066"/>
                </a:solidFill>
                <a:latin typeface="Arial" charset="0"/>
              </a:rPr>
              <a:t>O</a:t>
            </a:r>
            <a:endParaRPr lang="en-US" sz="1000" b="1">
              <a:solidFill>
                <a:srgbClr val="FF0066"/>
              </a:solidFill>
              <a:latin typeface="Arial" charset="0"/>
            </a:endParaRPr>
          </a:p>
          <a:p>
            <a:pPr algn="ctr"/>
            <a:endParaRPr lang="en-US" sz="1000" b="1">
              <a:solidFill>
                <a:srgbClr val="FF0066"/>
              </a:solidFill>
              <a:latin typeface="Arial" charset="0"/>
            </a:endParaRPr>
          </a:p>
          <a:p>
            <a:pPr algn="ctr"/>
            <a:r>
              <a:rPr lang="en-US" sz="1000" b="1">
                <a:solidFill>
                  <a:srgbClr val="FF0066"/>
                </a:solidFill>
                <a:latin typeface="Arial" charset="0"/>
              </a:rPr>
              <a:t>8</a:t>
            </a:r>
            <a:endParaRPr lang="en-US" sz="1000" b="1" baseline="30000">
              <a:solidFill>
                <a:srgbClr val="FF0066"/>
              </a:solidFill>
              <a:latin typeface="Arial" charset="0"/>
            </a:endParaRPr>
          </a:p>
        </p:txBody>
      </p:sp>
      <p:sp>
        <p:nvSpPr>
          <p:cNvPr id="209012" name="Rectangle 116"/>
          <p:cNvSpPr>
            <a:spLocks noChangeArrowheads="1"/>
          </p:cNvSpPr>
          <p:nvPr/>
        </p:nvSpPr>
        <p:spPr bwMode="auto">
          <a:xfrm>
            <a:off x="7894638" y="19050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solidFill>
                  <a:srgbClr val="FF0066"/>
                </a:solidFill>
                <a:latin typeface="Arial" charset="0"/>
              </a:rPr>
              <a:t>F</a:t>
            </a:r>
            <a:endParaRPr lang="en-US" sz="1000" b="1">
              <a:solidFill>
                <a:srgbClr val="FF0066"/>
              </a:solidFill>
              <a:latin typeface="Arial" charset="0"/>
            </a:endParaRPr>
          </a:p>
          <a:p>
            <a:pPr algn="ctr"/>
            <a:endParaRPr lang="en-US" sz="1000" b="1">
              <a:solidFill>
                <a:srgbClr val="FF0066"/>
              </a:solidFill>
              <a:latin typeface="Arial" charset="0"/>
            </a:endParaRPr>
          </a:p>
          <a:p>
            <a:pPr algn="ctr"/>
            <a:r>
              <a:rPr lang="en-US" sz="1000" b="1">
                <a:solidFill>
                  <a:srgbClr val="FF0066"/>
                </a:solidFill>
                <a:latin typeface="Arial" charset="0"/>
              </a:rPr>
              <a:t>9</a:t>
            </a:r>
            <a:endParaRPr lang="en-US" sz="1000" b="1" baseline="30000">
              <a:solidFill>
                <a:srgbClr val="FF0066"/>
              </a:solidFill>
              <a:latin typeface="Arial" charset="0"/>
            </a:endParaRPr>
          </a:p>
        </p:txBody>
      </p:sp>
      <p:sp>
        <p:nvSpPr>
          <p:cNvPr id="209013" name="Rectangle 117"/>
          <p:cNvSpPr>
            <a:spLocks noChangeArrowheads="1"/>
          </p:cNvSpPr>
          <p:nvPr/>
        </p:nvSpPr>
        <p:spPr bwMode="auto">
          <a:xfrm>
            <a:off x="8428038" y="1905000"/>
            <a:ext cx="381000" cy="533400"/>
          </a:xfrm>
          <a:prstGeom prst="rect">
            <a:avLst/>
          </a:prstGeom>
          <a:solidFill>
            <a:srgbClr val="FFFF00"/>
          </a:solidFill>
          <a:ln w="9525">
            <a:solidFill>
              <a:schemeClr val="tx1"/>
            </a:solidFill>
            <a:miter lim="800000"/>
            <a:headEnd/>
            <a:tailEnd/>
          </a:ln>
          <a:effectLst/>
        </p:spPr>
        <p:txBody>
          <a:bodyPr wrap="none" anchor="ctr"/>
          <a:lstStyle/>
          <a:p>
            <a:pPr algn="ctr"/>
            <a:r>
              <a:rPr lang="en-US" sz="1400" b="1">
                <a:solidFill>
                  <a:srgbClr val="FF0066"/>
                </a:solidFill>
                <a:latin typeface="Arial" charset="0"/>
              </a:rPr>
              <a:t>Ne</a:t>
            </a:r>
            <a:endParaRPr lang="en-US" sz="1000" b="1">
              <a:solidFill>
                <a:srgbClr val="FF0066"/>
              </a:solidFill>
              <a:latin typeface="Arial" charset="0"/>
            </a:endParaRPr>
          </a:p>
          <a:p>
            <a:pPr algn="ctr"/>
            <a:endParaRPr lang="en-US" sz="1000" b="1">
              <a:solidFill>
                <a:srgbClr val="FF0066"/>
              </a:solidFill>
              <a:latin typeface="Arial" charset="0"/>
            </a:endParaRPr>
          </a:p>
          <a:p>
            <a:pPr algn="ctr"/>
            <a:r>
              <a:rPr lang="en-US" sz="1000" b="1">
                <a:solidFill>
                  <a:srgbClr val="FF0066"/>
                </a:solidFill>
                <a:latin typeface="Arial" charset="0"/>
              </a:rPr>
              <a:t>10</a:t>
            </a:r>
            <a:endParaRPr lang="en-US" sz="1000" b="1" baseline="30000">
              <a:solidFill>
                <a:srgbClr val="FF0066"/>
              </a:solidFill>
              <a:latin typeface="Arial" charset="0"/>
            </a:endParaRPr>
          </a:p>
        </p:txBody>
      </p:sp>
      <p:sp>
        <p:nvSpPr>
          <p:cNvPr id="209014" name="Rectangle 118"/>
          <p:cNvSpPr>
            <a:spLocks noChangeArrowheads="1"/>
          </p:cNvSpPr>
          <p:nvPr/>
        </p:nvSpPr>
        <p:spPr bwMode="auto">
          <a:xfrm>
            <a:off x="701675" y="2514600"/>
            <a:ext cx="381000" cy="533400"/>
          </a:xfrm>
          <a:prstGeom prst="rect">
            <a:avLst/>
          </a:prstGeom>
          <a:solidFill>
            <a:srgbClr val="98D818"/>
          </a:solidFill>
          <a:ln w="9525">
            <a:solidFill>
              <a:schemeClr val="tx1"/>
            </a:solidFill>
            <a:miter lim="800000"/>
            <a:headEnd/>
            <a:tailEnd/>
          </a:ln>
          <a:effectLst/>
        </p:spPr>
        <p:txBody>
          <a:bodyPr wrap="none" anchor="ctr"/>
          <a:lstStyle/>
          <a:p>
            <a:pPr algn="ctr"/>
            <a:r>
              <a:rPr lang="en-US" sz="1400" b="1">
                <a:latin typeface="Arial" charset="0"/>
              </a:rPr>
              <a:t>Na</a:t>
            </a:r>
            <a:endParaRPr lang="en-US" sz="1000" b="1">
              <a:latin typeface="Arial" charset="0"/>
            </a:endParaRPr>
          </a:p>
          <a:p>
            <a:pPr algn="ctr"/>
            <a:endParaRPr lang="en-US" sz="1000" b="1">
              <a:latin typeface="Arial" charset="0"/>
            </a:endParaRPr>
          </a:p>
          <a:p>
            <a:pPr algn="ctr"/>
            <a:r>
              <a:rPr lang="en-US" sz="1000" b="1">
                <a:latin typeface="Arial" charset="0"/>
              </a:rPr>
              <a:t>11</a:t>
            </a:r>
            <a:endParaRPr lang="en-US" sz="1000" b="1" baseline="30000">
              <a:latin typeface="Arial" charset="0"/>
            </a:endParaRPr>
          </a:p>
        </p:txBody>
      </p:sp>
      <p:sp>
        <p:nvSpPr>
          <p:cNvPr id="209015" name="Rectangle 119"/>
          <p:cNvSpPr>
            <a:spLocks noChangeArrowheads="1"/>
          </p:cNvSpPr>
          <p:nvPr/>
        </p:nvSpPr>
        <p:spPr bwMode="auto">
          <a:xfrm>
            <a:off x="6370638" y="19050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latin typeface="Arial" charset="0"/>
              </a:rPr>
              <a:t>B</a:t>
            </a:r>
            <a:endParaRPr lang="en-US" sz="1000" b="1">
              <a:latin typeface="Arial" charset="0"/>
            </a:endParaRPr>
          </a:p>
          <a:p>
            <a:pPr algn="ctr"/>
            <a:endParaRPr lang="en-US" sz="1000" b="1">
              <a:latin typeface="Arial" charset="0"/>
            </a:endParaRPr>
          </a:p>
          <a:p>
            <a:pPr algn="ctr"/>
            <a:r>
              <a:rPr lang="en-US" sz="1000" b="1">
                <a:latin typeface="Arial" charset="0"/>
              </a:rPr>
              <a:t>5</a:t>
            </a:r>
            <a:endParaRPr lang="en-US" sz="1000" b="1" baseline="30000">
              <a:latin typeface="Arial" charset="0"/>
            </a:endParaRPr>
          </a:p>
        </p:txBody>
      </p:sp>
      <p:sp>
        <p:nvSpPr>
          <p:cNvPr id="209016" name="Rectangle 120"/>
          <p:cNvSpPr>
            <a:spLocks noChangeArrowheads="1"/>
          </p:cNvSpPr>
          <p:nvPr/>
        </p:nvSpPr>
        <p:spPr bwMode="auto">
          <a:xfrm>
            <a:off x="1295400" y="1981200"/>
            <a:ext cx="381000" cy="533400"/>
          </a:xfrm>
          <a:prstGeom prst="rect">
            <a:avLst/>
          </a:prstGeom>
          <a:solidFill>
            <a:srgbClr val="9C009C"/>
          </a:solidFill>
          <a:ln w="9525">
            <a:solidFill>
              <a:schemeClr val="tx1"/>
            </a:solidFill>
            <a:miter lim="800000"/>
            <a:headEnd/>
            <a:tailEnd/>
          </a:ln>
          <a:effectLst/>
        </p:spPr>
        <p:txBody>
          <a:bodyPr wrap="none" anchor="ctr"/>
          <a:lstStyle/>
          <a:p>
            <a:pPr algn="ctr"/>
            <a:r>
              <a:rPr lang="en-US" sz="1400" b="1">
                <a:latin typeface="Arial" charset="0"/>
              </a:rPr>
              <a:t>Be</a:t>
            </a:r>
            <a:endParaRPr lang="en-US" sz="1000" b="1">
              <a:latin typeface="Arial" charset="0"/>
            </a:endParaRPr>
          </a:p>
          <a:p>
            <a:pPr algn="ctr"/>
            <a:endParaRPr lang="en-US" sz="1000" b="1">
              <a:latin typeface="Arial" charset="0"/>
            </a:endParaRPr>
          </a:p>
          <a:p>
            <a:pPr algn="ctr"/>
            <a:r>
              <a:rPr lang="en-US" sz="1000" b="1">
                <a:latin typeface="Arial" charset="0"/>
              </a:rPr>
              <a:t>4</a:t>
            </a:r>
            <a:endParaRPr lang="en-US" sz="1000" b="1" baseline="30000">
              <a:latin typeface="Arial" charset="0"/>
            </a:endParaRPr>
          </a:p>
        </p:txBody>
      </p:sp>
      <p:sp>
        <p:nvSpPr>
          <p:cNvPr id="209017" name="Rectangle 121"/>
          <p:cNvSpPr>
            <a:spLocks noChangeArrowheads="1"/>
          </p:cNvSpPr>
          <p:nvPr/>
        </p:nvSpPr>
        <p:spPr bwMode="auto">
          <a:xfrm>
            <a:off x="701675" y="1447800"/>
            <a:ext cx="381000" cy="533400"/>
          </a:xfrm>
          <a:prstGeom prst="rect">
            <a:avLst/>
          </a:prstGeom>
          <a:solidFill>
            <a:srgbClr val="98D818"/>
          </a:solidFill>
          <a:ln w="9525">
            <a:solidFill>
              <a:schemeClr val="tx1"/>
            </a:solidFill>
            <a:miter lim="800000"/>
            <a:headEnd/>
            <a:tailEnd/>
          </a:ln>
          <a:effectLst/>
        </p:spPr>
        <p:txBody>
          <a:bodyPr wrap="none" anchor="ctr"/>
          <a:lstStyle/>
          <a:p>
            <a:pPr algn="ctr"/>
            <a:r>
              <a:rPr lang="en-US" sz="1400" b="1">
                <a:solidFill>
                  <a:srgbClr val="FF33CC"/>
                </a:solidFill>
                <a:latin typeface="Arial" charset="0"/>
              </a:rPr>
              <a:t>H</a:t>
            </a:r>
          </a:p>
          <a:p>
            <a:pPr algn="ctr"/>
            <a:endParaRPr lang="en-US" sz="1000" b="1">
              <a:solidFill>
                <a:srgbClr val="FF33CC"/>
              </a:solidFill>
              <a:latin typeface="Arial" charset="0"/>
            </a:endParaRPr>
          </a:p>
          <a:p>
            <a:pPr algn="ctr"/>
            <a:r>
              <a:rPr lang="en-US" sz="1000" b="1">
                <a:solidFill>
                  <a:srgbClr val="FF33CC"/>
                </a:solidFill>
                <a:latin typeface="Arial" charset="0"/>
              </a:rPr>
              <a:t>1</a:t>
            </a:r>
            <a:endParaRPr lang="en-US" sz="1000" b="1" baseline="30000">
              <a:solidFill>
                <a:srgbClr val="FF33CC"/>
              </a:solidFill>
              <a:latin typeface="Arial" charset="0"/>
            </a:endParaRPr>
          </a:p>
        </p:txBody>
      </p:sp>
      <p:sp>
        <p:nvSpPr>
          <p:cNvPr id="209018" name="Rectangle 122"/>
          <p:cNvSpPr>
            <a:spLocks noChangeArrowheads="1"/>
          </p:cNvSpPr>
          <p:nvPr/>
        </p:nvSpPr>
        <p:spPr bwMode="auto">
          <a:xfrm>
            <a:off x="5943600" y="2514600"/>
            <a:ext cx="381000" cy="533400"/>
          </a:xfrm>
          <a:prstGeom prst="rect">
            <a:avLst/>
          </a:prstGeom>
          <a:solidFill>
            <a:srgbClr val="FF33CC"/>
          </a:solidFill>
          <a:ln w="9525">
            <a:solidFill>
              <a:schemeClr val="tx1"/>
            </a:solidFill>
            <a:miter lim="800000"/>
            <a:headEnd/>
            <a:tailEnd/>
          </a:ln>
          <a:effectLst/>
        </p:spPr>
        <p:txBody>
          <a:bodyPr wrap="none" anchor="ctr"/>
          <a:lstStyle/>
          <a:p>
            <a:pPr algn="ctr"/>
            <a:r>
              <a:rPr lang="en-US" sz="1400" b="1">
                <a:latin typeface="Arial" charset="0"/>
              </a:rPr>
              <a:t>Al</a:t>
            </a:r>
            <a:endParaRPr lang="en-US" sz="1000" b="1">
              <a:latin typeface="Arial" charset="0"/>
            </a:endParaRPr>
          </a:p>
          <a:p>
            <a:pPr algn="ctr"/>
            <a:endParaRPr lang="en-US" sz="1000" b="1">
              <a:latin typeface="Arial" charset="0"/>
            </a:endParaRPr>
          </a:p>
          <a:p>
            <a:pPr algn="ctr"/>
            <a:r>
              <a:rPr lang="en-US" sz="1000" b="1">
                <a:latin typeface="Arial" charset="0"/>
              </a:rPr>
              <a:t>13</a:t>
            </a:r>
            <a:endParaRPr lang="en-US" sz="1000" b="1" baseline="30000">
              <a:latin typeface="Arial" charset="0"/>
            </a:endParaRPr>
          </a:p>
        </p:txBody>
      </p:sp>
      <p:sp>
        <p:nvSpPr>
          <p:cNvPr id="209019" name="Rectangle 123"/>
          <p:cNvSpPr>
            <a:spLocks noChangeArrowheads="1"/>
          </p:cNvSpPr>
          <p:nvPr/>
        </p:nvSpPr>
        <p:spPr bwMode="auto">
          <a:xfrm>
            <a:off x="6751638" y="24384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latin typeface="Arial" charset="0"/>
              </a:rPr>
              <a:t>Si</a:t>
            </a:r>
            <a:endParaRPr lang="en-US" sz="1000" b="1">
              <a:latin typeface="Arial" charset="0"/>
            </a:endParaRPr>
          </a:p>
          <a:p>
            <a:pPr algn="ctr"/>
            <a:endParaRPr lang="en-US" sz="1000" b="1">
              <a:latin typeface="Arial" charset="0"/>
            </a:endParaRPr>
          </a:p>
          <a:p>
            <a:pPr algn="ctr"/>
            <a:r>
              <a:rPr lang="en-US" sz="1000" b="1">
                <a:latin typeface="Arial" charset="0"/>
              </a:rPr>
              <a:t>14</a:t>
            </a:r>
            <a:endParaRPr lang="en-US" sz="1000" b="1" baseline="30000">
              <a:latin typeface="Arial" charset="0"/>
            </a:endParaRPr>
          </a:p>
        </p:txBody>
      </p:sp>
      <p:sp>
        <p:nvSpPr>
          <p:cNvPr id="209020" name="Rectangle 124"/>
          <p:cNvSpPr>
            <a:spLocks noChangeArrowheads="1"/>
          </p:cNvSpPr>
          <p:nvPr/>
        </p:nvSpPr>
        <p:spPr bwMode="auto">
          <a:xfrm>
            <a:off x="7132638" y="24384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latin typeface="Arial" charset="0"/>
              </a:rPr>
              <a:t>P</a:t>
            </a:r>
            <a:endParaRPr lang="en-US" sz="1000" b="1">
              <a:latin typeface="Arial" charset="0"/>
            </a:endParaRPr>
          </a:p>
          <a:p>
            <a:pPr algn="ctr"/>
            <a:endParaRPr lang="en-US" sz="1000" b="1">
              <a:latin typeface="Arial" charset="0"/>
            </a:endParaRPr>
          </a:p>
          <a:p>
            <a:pPr algn="ctr"/>
            <a:r>
              <a:rPr lang="en-US" sz="1000" b="1">
                <a:latin typeface="Arial" charset="0"/>
              </a:rPr>
              <a:t>15</a:t>
            </a:r>
            <a:endParaRPr lang="en-US" sz="1000" b="1" baseline="30000">
              <a:latin typeface="Arial" charset="0"/>
            </a:endParaRPr>
          </a:p>
        </p:txBody>
      </p:sp>
      <p:sp>
        <p:nvSpPr>
          <p:cNvPr id="209021" name="Rectangle 125"/>
          <p:cNvSpPr>
            <a:spLocks noChangeArrowheads="1"/>
          </p:cNvSpPr>
          <p:nvPr/>
        </p:nvSpPr>
        <p:spPr bwMode="auto">
          <a:xfrm>
            <a:off x="7513638" y="24384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latin typeface="Arial" charset="0"/>
              </a:rPr>
              <a:t>S</a:t>
            </a:r>
            <a:endParaRPr lang="en-US" sz="1000" b="1">
              <a:latin typeface="Arial" charset="0"/>
            </a:endParaRPr>
          </a:p>
          <a:p>
            <a:pPr algn="ctr"/>
            <a:endParaRPr lang="en-US" sz="1000" b="1">
              <a:latin typeface="Arial" charset="0"/>
            </a:endParaRPr>
          </a:p>
          <a:p>
            <a:pPr algn="ctr"/>
            <a:r>
              <a:rPr lang="en-US" sz="1000" b="1">
                <a:latin typeface="Arial" charset="0"/>
              </a:rPr>
              <a:t>16</a:t>
            </a:r>
            <a:endParaRPr lang="en-US" sz="1000" b="1" baseline="30000">
              <a:latin typeface="Arial" charset="0"/>
            </a:endParaRPr>
          </a:p>
        </p:txBody>
      </p:sp>
      <p:sp>
        <p:nvSpPr>
          <p:cNvPr id="209022" name="Rectangle 126"/>
          <p:cNvSpPr>
            <a:spLocks noChangeArrowheads="1"/>
          </p:cNvSpPr>
          <p:nvPr/>
        </p:nvSpPr>
        <p:spPr bwMode="auto">
          <a:xfrm>
            <a:off x="7894638" y="24384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solidFill>
                  <a:srgbClr val="FF0066"/>
                </a:solidFill>
                <a:latin typeface="Arial" charset="0"/>
              </a:rPr>
              <a:t>Cl</a:t>
            </a:r>
            <a:endParaRPr lang="en-US" sz="1000" b="1">
              <a:solidFill>
                <a:srgbClr val="FF0066"/>
              </a:solidFill>
              <a:latin typeface="Arial" charset="0"/>
            </a:endParaRPr>
          </a:p>
          <a:p>
            <a:pPr algn="ctr"/>
            <a:endParaRPr lang="en-US" sz="1000" b="1">
              <a:solidFill>
                <a:srgbClr val="FF0066"/>
              </a:solidFill>
              <a:latin typeface="Arial" charset="0"/>
            </a:endParaRPr>
          </a:p>
          <a:p>
            <a:pPr algn="ctr"/>
            <a:r>
              <a:rPr lang="en-US" sz="1000" b="1">
                <a:solidFill>
                  <a:srgbClr val="FF0066"/>
                </a:solidFill>
                <a:latin typeface="Arial" charset="0"/>
              </a:rPr>
              <a:t>17</a:t>
            </a:r>
            <a:endParaRPr lang="en-US" sz="1000" b="1" baseline="30000">
              <a:solidFill>
                <a:srgbClr val="FF0066"/>
              </a:solidFill>
              <a:latin typeface="Arial" charset="0"/>
            </a:endParaRPr>
          </a:p>
        </p:txBody>
      </p:sp>
      <p:sp>
        <p:nvSpPr>
          <p:cNvPr id="209023" name="Rectangle 127"/>
          <p:cNvSpPr>
            <a:spLocks noChangeArrowheads="1"/>
          </p:cNvSpPr>
          <p:nvPr/>
        </p:nvSpPr>
        <p:spPr bwMode="auto">
          <a:xfrm>
            <a:off x="8428038" y="2438400"/>
            <a:ext cx="381000" cy="533400"/>
          </a:xfrm>
          <a:prstGeom prst="rect">
            <a:avLst/>
          </a:prstGeom>
          <a:solidFill>
            <a:srgbClr val="FFFF00"/>
          </a:solidFill>
          <a:ln w="9525">
            <a:solidFill>
              <a:schemeClr val="tx1"/>
            </a:solidFill>
            <a:miter lim="800000"/>
            <a:headEnd/>
            <a:tailEnd/>
          </a:ln>
          <a:effectLst/>
        </p:spPr>
        <p:txBody>
          <a:bodyPr wrap="none" anchor="ctr"/>
          <a:lstStyle/>
          <a:p>
            <a:pPr algn="ctr"/>
            <a:r>
              <a:rPr lang="en-US" sz="1400" b="1">
                <a:solidFill>
                  <a:srgbClr val="FF0066"/>
                </a:solidFill>
                <a:latin typeface="Arial" charset="0"/>
              </a:rPr>
              <a:t>Ar</a:t>
            </a:r>
            <a:endParaRPr lang="en-US" sz="1000" b="1">
              <a:solidFill>
                <a:srgbClr val="FF0066"/>
              </a:solidFill>
              <a:latin typeface="Arial" charset="0"/>
            </a:endParaRPr>
          </a:p>
          <a:p>
            <a:pPr algn="ctr"/>
            <a:endParaRPr lang="en-US" sz="1000" b="1">
              <a:solidFill>
                <a:srgbClr val="FF0066"/>
              </a:solidFill>
              <a:latin typeface="Arial" charset="0"/>
            </a:endParaRPr>
          </a:p>
          <a:p>
            <a:pPr algn="ctr"/>
            <a:r>
              <a:rPr lang="en-US" sz="1000" b="1">
                <a:solidFill>
                  <a:srgbClr val="FF0066"/>
                </a:solidFill>
                <a:latin typeface="Arial" charset="0"/>
              </a:rPr>
              <a:t>18</a:t>
            </a:r>
            <a:endParaRPr lang="en-US" sz="1000" b="1" baseline="30000">
              <a:solidFill>
                <a:srgbClr val="FF0066"/>
              </a:solidFill>
              <a:latin typeface="Arial" charset="0"/>
            </a:endParaRPr>
          </a:p>
        </p:txBody>
      </p:sp>
      <p:sp>
        <p:nvSpPr>
          <p:cNvPr id="209024" name="Rectangle 128"/>
          <p:cNvSpPr>
            <a:spLocks noChangeArrowheads="1"/>
          </p:cNvSpPr>
          <p:nvPr/>
        </p:nvSpPr>
        <p:spPr bwMode="auto">
          <a:xfrm>
            <a:off x="701675" y="3048000"/>
            <a:ext cx="381000" cy="533400"/>
          </a:xfrm>
          <a:prstGeom prst="rect">
            <a:avLst/>
          </a:prstGeom>
          <a:solidFill>
            <a:srgbClr val="98D818"/>
          </a:solidFill>
          <a:ln w="9525">
            <a:solidFill>
              <a:schemeClr val="tx1"/>
            </a:solidFill>
            <a:miter lim="800000"/>
            <a:headEnd/>
            <a:tailEnd/>
          </a:ln>
          <a:effectLst/>
        </p:spPr>
        <p:txBody>
          <a:bodyPr wrap="none" anchor="ctr"/>
          <a:lstStyle/>
          <a:p>
            <a:pPr algn="ctr"/>
            <a:r>
              <a:rPr lang="en-US" sz="1400" b="1">
                <a:latin typeface="Arial" charset="0"/>
              </a:rPr>
              <a:t>K</a:t>
            </a:r>
            <a:endParaRPr lang="en-US" sz="1000" b="1">
              <a:latin typeface="Arial" charset="0"/>
            </a:endParaRPr>
          </a:p>
          <a:p>
            <a:pPr algn="ctr"/>
            <a:endParaRPr lang="en-US" sz="1000" b="1" baseline="30000">
              <a:latin typeface="Arial" charset="0"/>
            </a:endParaRPr>
          </a:p>
          <a:p>
            <a:pPr algn="ctr"/>
            <a:r>
              <a:rPr lang="en-US" sz="1000" b="1">
                <a:latin typeface="Arial" charset="0"/>
              </a:rPr>
              <a:t>19</a:t>
            </a:r>
          </a:p>
        </p:txBody>
      </p:sp>
      <p:sp>
        <p:nvSpPr>
          <p:cNvPr id="209025" name="Rectangle 129"/>
          <p:cNvSpPr>
            <a:spLocks noChangeArrowheads="1"/>
          </p:cNvSpPr>
          <p:nvPr/>
        </p:nvSpPr>
        <p:spPr bwMode="auto">
          <a:xfrm>
            <a:off x="1295400" y="3048000"/>
            <a:ext cx="381000" cy="533400"/>
          </a:xfrm>
          <a:prstGeom prst="rect">
            <a:avLst/>
          </a:prstGeom>
          <a:solidFill>
            <a:srgbClr val="9C009C"/>
          </a:solidFill>
          <a:ln w="9525">
            <a:solidFill>
              <a:schemeClr val="tx1"/>
            </a:solidFill>
            <a:miter lim="800000"/>
            <a:headEnd/>
            <a:tailEnd/>
          </a:ln>
          <a:effectLst/>
        </p:spPr>
        <p:txBody>
          <a:bodyPr wrap="none" anchor="ctr"/>
          <a:lstStyle/>
          <a:p>
            <a:pPr algn="ctr"/>
            <a:r>
              <a:rPr lang="en-US" sz="1400" b="1">
                <a:latin typeface="Arial" charset="0"/>
              </a:rPr>
              <a:t>Ca</a:t>
            </a:r>
            <a:endParaRPr lang="en-US" sz="1000" b="1">
              <a:latin typeface="Arial" charset="0"/>
            </a:endParaRPr>
          </a:p>
          <a:p>
            <a:pPr algn="ctr"/>
            <a:endParaRPr lang="en-US" sz="1000" b="1">
              <a:latin typeface="Arial" charset="0"/>
            </a:endParaRPr>
          </a:p>
          <a:p>
            <a:pPr algn="ctr"/>
            <a:r>
              <a:rPr lang="en-US" sz="1000" b="1">
                <a:latin typeface="Arial" charset="0"/>
              </a:rPr>
              <a:t>20</a:t>
            </a:r>
            <a:endParaRPr lang="en-US" sz="1000" b="1" baseline="30000">
              <a:latin typeface="Arial" charset="0"/>
            </a:endParaRPr>
          </a:p>
        </p:txBody>
      </p:sp>
      <p:sp>
        <p:nvSpPr>
          <p:cNvPr id="209026" name="Rectangle 130"/>
          <p:cNvSpPr>
            <a:spLocks noChangeArrowheads="1"/>
          </p:cNvSpPr>
          <p:nvPr/>
        </p:nvSpPr>
        <p:spPr bwMode="auto">
          <a:xfrm>
            <a:off x="1905000" y="30480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Sc</a:t>
            </a:r>
            <a:endParaRPr lang="en-US" sz="1000" b="1">
              <a:latin typeface="Arial" charset="0"/>
            </a:endParaRPr>
          </a:p>
          <a:p>
            <a:pPr algn="ctr"/>
            <a:endParaRPr lang="en-US" sz="1000" b="1">
              <a:latin typeface="Arial" charset="0"/>
            </a:endParaRPr>
          </a:p>
          <a:p>
            <a:pPr algn="ctr"/>
            <a:r>
              <a:rPr lang="en-US" sz="1000" b="1">
                <a:latin typeface="Arial" charset="0"/>
              </a:rPr>
              <a:t>21</a:t>
            </a:r>
            <a:endParaRPr lang="en-US" sz="1000" b="1" baseline="30000">
              <a:latin typeface="Arial" charset="0"/>
            </a:endParaRPr>
          </a:p>
        </p:txBody>
      </p:sp>
      <p:sp>
        <p:nvSpPr>
          <p:cNvPr id="209027" name="Rectangle 131"/>
          <p:cNvSpPr>
            <a:spLocks noChangeArrowheads="1"/>
          </p:cNvSpPr>
          <p:nvPr/>
        </p:nvSpPr>
        <p:spPr bwMode="auto">
          <a:xfrm>
            <a:off x="2286000" y="30480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Ti</a:t>
            </a:r>
            <a:endParaRPr lang="en-US" sz="1000" b="1">
              <a:latin typeface="Arial" charset="0"/>
            </a:endParaRPr>
          </a:p>
          <a:p>
            <a:pPr algn="ctr"/>
            <a:endParaRPr lang="en-US" sz="1000" b="1">
              <a:latin typeface="Arial" charset="0"/>
            </a:endParaRPr>
          </a:p>
          <a:p>
            <a:pPr algn="ctr"/>
            <a:r>
              <a:rPr lang="en-US" sz="1000" b="1">
                <a:latin typeface="Arial" charset="0"/>
              </a:rPr>
              <a:t>22</a:t>
            </a:r>
            <a:endParaRPr lang="en-US" sz="1000" b="1" baseline="30000">
              <a:latin typeface="Arial" charset="0"/>
            </a:endParaRPr>
          </a:p>
        </p:txBody>
      </p:sp>
      <p:sp>
        <p:nvSpPr>
          <p:cNvPr id="209028" name="Rectangle 132"/>
          <p:cNvSpPr>
            <a:spLocks noChangeArrowheads="1"/>
          </p:cNvSpPr>
          <p:nvPr/>
        </p:nvSpPr>
        <p:spPr bwMode="auto">
          <a:xfrm>
            <a:off x="2667000" y="30480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V</a:t>
            </a:r>
            <a:endParaRPr lang="en-US" sz="1000" b="1">
              <a:latin typeface="Arial" charset="0"/>
            </a:endParaRPr>
          </a:p>
          <a:p>
            <a:pPr algn="ctr"/>
            <a:endParaRPr lang="en-US" sz="1000" b="1">
              <a:latin typeface="Arial" charset="0"/>
            </a:endParaRPr>
          </a:p>
          <a:p>
            <a:pPr algn="ctr"/>
            <a:r>
              <a:rPr lang="en-US" sz="1000" b="1">
                <a:latin typeface="Arial" charset="0"/>
              </a:rPr>
              <a:t>23</a:t>
            </a:r>
            <a:endParaRPr lang="en-US" sz="1000" b="1" baseline="30000">
              <a:latin typeface="Arial" charset="0"/>
            </a:endParaRPr>
          </a:p>
        </p:txBody>
      </p:sp>
      <p:sp>
        <p:nvSpPr>
          <p:cNvPr id="209029" name="Rectangle 133"/>
          <p:cNvSpPr>
            <a:spLocks noChangeArrowheads="1"/>
          </p:cNvSpPr>
          <p:nvPr/>
        </p:nvSpPr>
        <p:spPr bwMode="auto">
          <a:xfrm>
            <a:off x="3048000" y="30480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Cr</a:t>
            </a:r>
            <a:endParaRPr lang="en-US" sz="1000" b="1">
              <a:latin typeface="Arial" charset="0"/>
            </a:endParaRPr>
          </a:p>
          <a:p>
            <a:pPr algn="ctr"/>
            <a:endParaRPr lang="en-US" sz="1000" b="1">
              <a:latin typeface="Arial" charset="0"/>
            </a:endParaRPr>
          </a:p>
          <a:p>
            <a:pPr algn="ctr"/>
            <a:r>
              <a:rPr lang="en-US" sz="1000" b="1">
                <a:latin typeface="Arial" charset="0"/>
              </a:rPr>
              <a:t>24</a:t>
            </a:r>
            <a:endParaRPr lang="en-US" sz="1000" b="1" baseline="30000">
              <a:latin typeface="Arial" charset="0"/>
            </a:endParaRPr>
          </a:p>
        </p:txBody>
      </p:sp>
      <p:sp>
        <p:nvSpPr>
          <p:cNvPr id="209030" name="Rectangle 134"/>
          <p:cNvSpPr>
            <a:spLocks noChangeArrowheads="1"/>
          </p:cNvSpPr>
          <p:nvPr/>
        </p:nvSpPr>
        <p:spPr bwMode="auto">
          <a:xfrm>
            <a:off x="3429000" y="30480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Mn</a:t>
            </a:r>
            <a:endParaRPr lang="en-US" sz="1000" b="1">
              <a:latin typeface="Arial" charset="0"/>
            </a:endParaRPr>
          </a:p>
          <a:p>
            <a:pPr algn="ctr"/>
            <a:endParaRPr lang="en-US" sz="1000" b="1">
              <a:latin typeface="Arial" charset="0"/>
            </a:endParaRPr>
          </a:p>
          <a:p>
            <a:pPr algn="ctr"/>
            <a:r>
              <a:rPr lang="en-US" sz="1000" b="1">
                <a:latin typeface="Arial" charset="0"/>
              </a:rPr>
              <a:t>25</a:t>
            </a:r>
            <a:endParaRPr lang="en-US" sz="1000" b="1" baseline="30000">
              <a:latin typeface="Arial" charset="0"/>
            </a:endParaRPr>
          </a:p>
        </p:txBody>
      </p:sp>
      <p:sp>
        <p:nvSpPr>
          <p:cNvPr id="209031" name="Rectangle 135"/>
          <p:cNvSpPr>
            <a:spLocks noChangeArrowheads="1"/>
          </p:cNvSpPr>
          <p:nvPr/>
        </p:nvSpPr>
        <p:spPr bwMode="auto">
          <a:xfrm>
            <a:off x="3810000" y="30480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Fe</a:t>
            </a:r>
            <a:endParaRPr lang="en-US" sz="1000" b="1">
              <a:latin typeface="Arial" charset="0"/>
            </a:endParaRPr>
          </a:p>
          <a:p>
            <a:pPr algn="ctr"/>
            <a:endParaRPr lang="en-US" sz="1000" b="1">
              <a:latin typeface="Arial" charset="0"/>
            </a:endParaRPr>
          </a:p>
          <a:p>
            <a:pPr algn="ctr"/>
            <a:r>
              <a:rPr lang="en-US" sz="1000" b="1">
                <a:latin typeface="Arial" charset="0"/>
              </a:rPr>
              <a:t>26</a:t>
            </a:r>
            <a:endParaRPr lang="en-US" sz="1000" b="1" baseline="30000">
              <a:latin typeface="Arial" charset="0"/>
            </a:endParaRPr>
          </a:p>
        </p:txBody>
      </p:sp>
      <p:sp>
        <p:nvSpPr>
          <p:cNvPr id="209032" name="Rectangle 136"/>
          <p:cNvSpPr>
            <a:spLocks noChangeArrowheads="1"/>
          </p:cNvSpPr>
          <p:nvPr/>
        </p:nvSpPr>
        <p:spPr bwMode="auto">
          <a:xfrm>
            <a:off x="4191000" y="30480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Co</a:t>
            </a:r>
            <a:endParaRPr lang="en-US" sz="1000" b="1">
              <a:latin typeface="Arial" charset="0"/>
            </a:endParaRPr>
          </a:p>
          <a:p>
            <a:pPr algn="ctr"/>
            <a:endParaRPr lang="en-US" sz="1000" b="1">
              <a:latin typeface="Arial" charset="0"/>
            </a:endParaRPr>
          </a:p>
          <a:p>
            <a:pPr algn="ctr"/>
            <a:r>
              <a:rPr lang="en-US" sz="1000" b="1">
                <a:latin typeface="Arial" charset="0"/>
              </a:rPr>
              <a:t>27</a:t>
            </a:r>
            <a:endParaRPr lang="en-US" sz="1000" b="1" baseline="30000">
              <a:latin typeface="Arial" charset="0"/>
            </a:endParaRPr>
          </a:p>
        </p:txBody>
      </p:sp>
      <p:sp>
        <p:nvSpPr>
          <p:cNvPr id="209033" name="Rectangle 137"/>
          <p:cNvSpPr>
            <a:spLocks noChangeArrowheads="1"/>
          </p:cNvSpPr>
          <p:nvPr/>
        </p:nvSpPr>
        <p:spPr bwMode="auto">
          <a:xfrm>
            <a:off x="4572000" y="30480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Ni</a:t>
            </a:r>
            <a:endParaRPr lang="en-US" sz="1000" b="1">
              <a:latin typeface="Arial" charset="0"/>
            </a:endParaRPr>
          </a:p>
          <a:p>
            <a:pPr algn="ctr"/>
            <a:endParaRPr lang="en-US" sz="1000" b="1">
              <a:latin typeface="Arial" charset="0"/>
            </a:endParaRPr>
          </a:p>
          <a:p>
            <a:pPr algn="ctr"/>
            <a:r>
              <a:rPr lang="en-US" sz="1000" b="1">
                <a:latin typeface="Arial" charset="0"/>
              </a:rPr>
              <a:t>28</a:t>
            </a:r>
            <a:endParaRPr lang="en-US" sz="1000" b="1" baseline="30000">
              <a:latin typeface="Arial" charset="0"/>
            </a:endParaRPr>
          </a:p>
        </p:txBody>
      </p:sp>
      <p:sp>
        <p:nvSpPr>
          <p:cNvPr id="209034" name="Rectangle 138"/>
          <p:cNvSpPr>
            <a:spLocks noChangeArrowheads="1"/>
          </p:cNvSpPr>
          <p:nvPr/>
        </p:nvSpPr>
        <p:spPr bwMode="auto">
          <a:xfrm>
            <a:off x="4953000" y="30480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Cu</a:t>
            </a:r>
            <a:endParaRPr lang="en-US" sz="1000" b="1">
              <a:latin typeface="Arial" charset="0"/>
            </a:endParaRPr>
          </a:p>
          <a:p>
            <a:pPr algn="ctr"/>
            <a:endParaRPr lang="en-US" sz="1000" b="1">
              <a:latin typeface="Arial" charset="0"/>
            </a:endParaRPr>
          </a:p>
          <a:p>
            <a:pPr algn="ctr"/>
            <a:r>
              <a:rPr lang="en-US" sz="1000" b="1">
                <a:latin typeface="Arial" charset="0"/>
              </a:rPr>
              <a:t>29</a:t>
            </a:r>
            <a:endParaRPr lang="en-US" sz="1000" b="1" baseline="30000">
              <a:latin typeface="Arial" charset="0"/>
            </a:endParaRPr>
          </a:p>
        </p:txBody>
      </p:sp>
      <p:sp>
        <p:nvSpPr>
          <p:cNvPr id="209035" name="Rectangle 139"/>
          <p:cNvSpPr>
            <a:spLocks noChangeArrowheads="1"/>
          </p:cNvSpPr>
          <p:nvPr/>
        </p:nvSpPr>
        <p:spPr bwMode="auto">
          <a:xfrm>
            <a:off x="5334000" y="30480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Zn</a:t>
            </a:r>
            <a:endParaRPr lang="en-US" sz="1000" b="1">
              <a:latin typeface="Arial" charset="0"/>
            </a:endParaRPr>
          </a:p>
          <a:p>
            <a:pPr algn="ctr"/>
            <a:endParaRPr lang="en-US" sz="1000" b="1">
              <a:latin typeface="Arial" charset="0"/>
            </a:endParaRPr>
          </a:p>
          <a:p>
            <a:pPr algn="ctr"/>
            <a:r>
              <a:rPr lang="en-US" sz="1000" b="1">
                <a:latin typeface="Arial" charset="0"/>
              </a:rPr>
              <a:t>30</a:t>
            </a:r>
            <a:endParaRPr lang="en-US" sz="1000" b="1" baseline="30000">
              <a:latin typeface="Arial" charset="0"/>
            </a:endParaRPr>
          </a:p>
        </p:txBody>
      </p:sp>
      <p:sp>
        <p:nvSpPr>
          <p:cNvPr id="209036" name="Rectangle 140"/>
          <p:cNvSpPr>
            <a:spLocks noChangeArrowheads="1"/>
          </p:cNvSpPr>
          <p:nvPr/>
        </p:nvSpPr>
        <p:spPr bwMode="auto">
          <a:xfrm>
            <a:off x="5943600" y="3048000"/>
            <a:ext cx="381000" cy="533400"/>
          </a:xfrm>
          <a:prstGeom prst="rect">
            <a:avLst/>
          </a:prstGeom>
          <a:solidFill>
            <a:srgbClr val="FF33CC"/>
          </a:solidFill>
          <a:ln w="9525">
            <a:solidFill>
              <a:schemeClr val="tx1"/>
            </a:solidFill>
            <a:miter lim="800000"/>
            <a:headEnd/>
            <a:tailEnd/>
          </a:ln>
          <a:effectLst/>
        </p:spPr>
        <p:txBody>
          <a:bodyPr wrap="none" anchor="ctr"/>
          <a:lstStyle/>
          <a:p>
            <a:pPr algn="ctr"/>
            <a:r>
              <a:rPr lang="en-US" sz="1400" b="1">
                <a:solidFill>
                  <a:schemeClr val="bg1"/>
                </a:solidFill>
                <a:latin typeface="Arial" charset="0"/>
              </a:rPr>
              <a:t>Ga</a:t>
            </a:r>
            <a:endParaRPr lang="en-US" sz="1000" b="1">
              <a:solidFill>
                <a:schemeClr val="bg1"/>
              </a:solidFill>
              <a:latin typeface="Arial" charset="0"/>
            </a:endParaRPr>
          </a:p>
          <a:p>
            <a:pPr algn="ctr"/>
            <a:endParaRPr lang="en-US" sz="1000" b="1">
              <a:solidFill>
                <a:schemeClr val="bg1"/>
              </a:solidFill>
              <a:latin typeface="Arial" charset="0"/>
            </a:endParaRPr>
          </a:p>
          <a:p>
            <a:pPr algn="ctr"/>
            <a:r>
              <a:rPr lang="en-US" sz="1000" b="1">
                <a:solidFill>
                  <a:schemeClr val="bg1"/>
                </a:solidFill>
                <a:latin typeface="Arial" charset="0"/>
              </a:rPr>
              <a:t>31</a:t>
            </a:r>
            <a:endParaRPr lang="en-US" sz="1000" b="1" baseline="30000">
              <a:solidFill>
                <a:schemeClr val="bg1"/>
              </a:solidFill>
              <a:latin typeface="Arial" charset="0"/>
            </a:endParaRPr>
          </a:p>
        </p:txBody>
      </p:sp>
      <p:sp>
        <p:nvSpPr>
          <p:cNvPr id="209037" name="Rectangle 141"/>
          <p:cNvSpPr>
            <a:spLocks noChangeArrowheads="1"/>
          </p:cNvSpPr>
          <p:nvPr/>
        </p:nvSpPr>
        <p:spPr bwMode="auto">
          <a:xfrm>
            <a:off x="6324600" y="3048000"/>
            <a:ext cx="381000" cy="533400"/>
          </a:xfrm>
          <a:prstGeom prst="rect">
            <a:avLst/>
          </a:prstGeom>
          <a:solidFill>
            <a:srgbClr val="FF33CC"/>
          </a:solidFill>
          <a:ln w="9525">
            <a:solidFill>
              <a:schemeClr val="tx1"/>
            </a:solidFill>
            <a:miter lim="800000"/>
            <a:headEnd/>
            <a:tailEnd/>
          </a:ln>
          <a:effectLst/>
        </p:spPr>
        <p:txBody>
          <a:bodyPr wrap="none" anchor="ctr"/>
          <a:lstStyle/>
          <a:p>
            <a:pPr algn="ctr"/>
            <a:r>
              <a:rPr lang="en-US" sz="1400" b="1">
                <a:latin typeface="Arial" charset="0"/>
              </a:rPr>
              <a:t>Ge</a:t>
            </a:r>
            <a:endParaRPr lang="en-US" sz="1000" b="1">
              <a:latin typeface="Arial" charset="0"/>
            </a:endParaRPr>
          </a:p>
          <a:p>
            <a:pPr algn="ctr"/>
            <a:endParaRPr lang="en-US" sz="1000" b="1">
              <a:latin typeface="Arial" charset="0"/>
            </a:endParaRPr>
          </a:p>
          <a:p>
            <a:pPr algn="ctr"/>
            <a:r>
              <a:rPr lang="en-US" sz="1000" b="1">
                <a:latin typeface="Arial" charset="0"/>
              </a:rPr>
              <a:t>32</a:t>
            </a:r>
            <a:endParaRPr lang="en-US" sz="1000" b="1" baseline="30000">
              <a:latin typeface="Arial" charset="0"/>
            </a:endParaRPr>
          </a:p>
        </p:txBody>
      </p:sp>
      <p:sp>
        <p:nvSpPr>
          <p:cNvPr id="209038" name="Rectangle 142"/>
          <p:cNvSpPr>
            <a:spLocks noChangeArrowheads="1"/>
          </p:cNvSpPr>
          <p:nvPr/>
        </p:nvSpPr>
        <p:spPr bwMode="auto">
          <a:xfrm>
            <a:off x="7132638" y="29718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latin typeface="Arial" charset="0"/>
              </a:rPr>
              <a:t>As</a:t>
            </a:r>
            <a:endParaRPr lang="en-US" sz="1000" b="1">
              <a:latin typeface="Arial" charset="0"/>
            </a:endParaRPr>
          </a:p>
          <a:p>
            <a:pPr algn="ctr"/>
            <a:endParaRPr lang="en-US" sz="1000" b="1">
              <a:latin typeface="Arial" charset="0"/>
            </a:endParaRPr>
          </a:p>
          <a:p>
            <a:pPr algn="ctr"/>
            <a:r>
              <a:rPr lang="en-US" sz="1000" b="1">
                <a:latin typeface="Arial" charset="0"/>
              </a:rPr>
              <a:t>33</a:t>
            </a:r>
            <a:endParaRPr lang="en-US" sz="1000" b="1" baseline="30000">
              <a:latin typeface="Arial" charset="0"/>
            </a:endParaRPr>
          </a:p>
        </p:txBody>
      </p:sp>
      <p:sp>
        <p:nvSpPr>
          <p:cNvPr id="209039" name="Rectangle 143"/>
          <p:cNvSpPr>
            <a:spLocks noChangeArrowheads="1"/>
          </p:cNvSpPr>
          <p:nvPr/>
        </p:nvSpPr>
        <p:spPr bwMode="auto">
          <a:xfrm>
            <a:off x="7513638" y="29718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latin typeface="Arial" charset="0"/>
              </a:rPr>
              <a:t>Se</a:t>
            </a:r>
            <a:endParaRPr lang="en-US" sz="1000" b="1">
              <a:latin typeface="Arial" charset="0"/>
            </a:endParaRPr>
          </a:p>
          <a:p>
            <a:pPr algn="ctr"/>
            <a:endParaRPr lang="en-US" sz="1000" b="1">
              <a:latin typeface="Arial" charset="0"/>
            </a:endParaRPr>
          </a:p>
          <a:p>
            <a:pPr algn="ctr"/>
            <a:r>
              <a:rPr lang="en-US" sz="1000" b="1">
                <a:latin typeface="Arial" charset="0"/>
              </a:rPr>
              <a:t>34</a:t>
            </a:r>
            <a:endParaRPr lang="en-US" sz="1000" b="1" baseline="30000">
              <a:latin typeface="Arial" charset="0"/>
            </a:endParaRPr>
          </a:p>
        </p:txBody>
      </p:sp>
      <p:sp>
        <p:nvSpPr>
          <p:cNvPr id="209040" name="Rectangle 144"/>
          <p:cNvSpPr>
            <a:spLocks noChangeArrowheads="1"/>
          </p:cNvSpPr>
          <p:nvPr/>
        </p:nvSpPr>
        <p:spPr bwMode="auto">
          <a:xfrm>
            <a:off x="7894638" y="29718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solidFill>
                  <a:schemeClr val="bg1"/>
                </a:solidFill>
                <a:latin typeface="Arial" charset="0"/>
              </a:rPr>
              <a:t>Br</a:t>
            </a:r>
            <a:endParaRPr lang="en-US" sz="1000" b="1">
              <a:solidFill>
                <a:schemeClr val="bg1"/>
              </a:solidFill>
              <a:latin typeface="Arial" charset="0"/>
            </a:endParaRPr>
          </a:p>
          <a:p>
            <a:pPr algn="ctr"/>
            <a:endParaRPr lang="en-US" sz="1000" b="1">
              <a:solidFill>
                <a:schemeClr val="bg1"/>
              </a:solidFill>
              <a:latin typeface="Arial" charset="0"/>
            </a:endParaRPr>
          </a:p>
          <a:p>
            <a:pPr algn="ctr"/>
            <a:r>
              <a:rPr lang="en-US" sz="1000" b="1">
                <a:solidFill>
                  <a:schemeClr val="bg1"/>
                </a:solidFill>
                <a:latin typeface="Arial" charset="0"/>
              </a:rPr>
              <a:t>35</a:t>
            </a:r>
            <a:endParaRPr lang="en-US" sz="1000" b="1" baseline="30000">
              <a:solidFill>
                <a:schemeClr val="bg1"/>
              </a:solidFill>
              <a:latin typeface="Arial" charset="0"/>
            </a:endParaRPr>
          </a:p>
        </p:txBody>
      </p:sp>
      <p:sp>
        <p:nvSpPr>
          <p:cNvPr id="209041" name="Rectangle 145"/>
          <p:cNvSpPr>
            <a:spLocks noChangeArrowheads="1"/>
          </p:cNvSpPr>
          <p:nvPr/>
        </p:nvSpPr>
        <p:spPr bwMode="auto">
          <a:xfrm>
            <a:off x="8428038" y="2971800"/>
            <a:ext cx="381000" cy="533400"/>
          </a:xfrm>
          <a:prstGeom prst="rect">
            <a:avLst/>
          </a:prstGeom>
          <a:solidFill>
            <a:srgbClr val="FFFF00"/>
          </a:solidFill>
          <a:ln w="9525">
            <a:solidFill>
              <a:schemeClr val="tx1"/>
            </a:solidFill>
            <a:miter lim="800000"/>
            <a:headEnd/>
            <a:tailEnd/>
          </a:ln>
          <a:effectLst/>
        </p:spPr>
        <p:txBody>
          <a:bodyPr wrap="none" anchor="ctr"/>
          <a:lstStyle/>
          <a:p>
            <a:pPr algn="ctr"/>
            <a:r>
              <a:rPr lang="en-US" sz="1400" b="1">
                <a:solidFill>
                  <a:srgbClr val="FF0066"/>
                </a:solidFill>
                <a:latin typeface="Arial" charset="0"/>
              </a:rPr>
              <a:t>Kr</a:t>
            </a:r>
            <a:endParaRPr lang="en-US" sz="1000" b="1">
              <a:solidFill>
                <a:srgbClr val="FF0066"/>
              </a:solidFill>
              <a:latin typeface="Arial" charset="0"/>
            </a:endParaRPr>
          </a:p>
          <a:p>
            <a:pPr algn="ctr"/>
            <a:endParaRPr lang="en-US" sz="1000" b="1">
              <a:solidFill>
                <a:srgbClr val="FF0066"/>
              </a:solidFill>
              <a:latin typeface="Arial" charset="0"/>
            </a:endParaRPr>
          </a:p>
          <a:p>
            <a:pPr algn="ctr"/>
            <a:r>
              <a:rPr lang="en-US" sz="1000" b="1">
                <a:solidFill>
                  <a:srgbClr val="FF0066"/>
                </a:solidFill>
                <a:latin typeface="Arial" charset="0"/>
              </a:rPr>
              <a:t>36</a:t>
            </a:r>
            <a:endParaRPr lang="en-US" sz="1000" b="1" baseline="30000">
              <a:solidFill>
                <a:srgbClr val="FF0066"/>
              </a:solidFill>
              <a:latin typeface="Arial" charset="0"/>
            </a:endParaRPr>
          </a:p>
        </p:txBody>
      </p:sp>
      <p:sp>
        <p:nvSpPr>
          <p:cNvPr id="209042" name="Rectangle 146"/>
          <p:cNvSpPr>
            <a:spLocks noChangeArrowheads="1"/>
          </p:cNvSpPr>
          <p:nvPr/>
        </p:nvSpPr>
        <p:spPr bwMode="auto">
          <a:xfrm>
            <a:off x="701675" y="3581400"/>
            <a:ext cx="381000" cy="533400"/>
          </a:xfrm>
          <a:prstGeom prst="rect">
            <a:avLst/>
          </a:prstGeom>
          <a:solidFill>
            <a:srgbClr val="98D818"/>
          </a:solidFill>
          <a:ln w="9525">
            <a:solidFill>
              <a:schemeClr val="tx1"/>
            </a:solidFill>
            <a:miter lim="800000"/>
            <a:headEnd/>
            <a:tailEnd/>
          </a:ln>
          <a:effectLst/>
        </p:spPr>
        <p:txBody>
          <a:bodyPr wrap="none" anchor="ctr"/>
          <a:lstStyle/>
          <a:p>
            <a:pPr algn="ctr"/>
            <a:r>
              <a:rPr lang="en-US" sz="1400" b="1">
                <a:latin typeface="Arial" charset="0"/>
              </a:rPr>
              <a:t>Rb</a:t>
            </a:r>
            <a:endParaRPr lang="en-US" sz="1000" b="1">
              <a:latin typeface="Arial" charset="0"/>
            </a:endParaRPr>
          </a:p>
          <a:p>
            <a:pPr algn="ctr"/>
            <a:endParaRPr lang="en-US" sz="1000" b="1">
              <a:latin typeface="Arial" charset="0"/>
            </a:endParaRPr>
          </a:p>
          <a:p>
            <a:pPr algn="ctr"/>
            <a:r>
              <a:rPr lang="en-US" sz="1000" b="1">
                <a:latin typeface="Arial" charset="0"/>
              </a:rPr>
              <a:t>37</a:t>
            </a:r>
            <a:endParaRPr lang="en-US" sz="1000" b="1" baseline="30000">
              <a:latin typeface="Arial" charset="0"/>
            </a:endParaRPr>
          </a:p>
        </p:txBody>
      </p:sp>
      <p:sp>
        <p:nvSpPr>
          <p:cNvPr id="209043" name="Rectangle 147"/>
          <p:cNvSpPr>
            <a:spLocks noChangeArrowheads="1"/>
          </p:cNvSpPr>
          <p:nvPr/>
        </p:nvSpPr>
        <p:spPr bwMode="auto">
          <a:xfrm>
            <a:off x="1295400" y="3581400"/>
            <a:ext cx="381000" cy="533400"/>
          </a:xfrm>
          <a:prstGeom prst="rect">
            <a:avLst/>
          </a:prstGeom>
          <a:solidFill>
            <a:srgbClr val="9C009C"/>
          </a:solidFill>
          <a:ln w="9525">
            <a:solidFill>
              <a:schemeClr val="tx1"/>
            </a:solidFill>
            <a:miter lim="800000"/>
            <a:headEnd/>
            <a:tailEnd/>
          </a:ln>
          <a:effectLst/>
        </p:spPr>
        <p:txBody>
          <a:bodyPr wrap="none" anchor="ctr"/>
          <a:lstStyle/>
          <a:p>
            <a:pPr algn="ctr"/>
            <a:r>
              <a:rPr lang="en-US" sz="1400" b="1">
                <a:latin typeface="Arial" charset="0"/>
              </a:rPr>
              <a:t>Sr</a:t>
            </a:r>
            <a:endParaRPr lang="en-US" sz="1000" b="1">
              <a:latin typeface="Arial" charset="0"/>
            </a:endParaRPr>
          </a:p>
          <a:p>
            <a:pPr algn="ctr"/>
            <a:endParaRPr lang="en-US" sz="1000" b="1">
              <a:latin typeface="Arial" charset="0"/>
            </a:endParaRPr>
          </a:p>
          <a:p>
            <a:pPr algn="ctr"/>
            <a:r>
              <a:rPr lang="en-US" sz="1000" b="1">
                <a:latin typeface="Arial" charset="0"/>
              </a:rPr>
              <a:t>38</a:t>
            </a:r>
            <a:endParaRPr lang="en-US" sz="1000" b="1" baseline="30000">
              <a:latin typeface="Arial" charset="0"/>
            </a:endParaRPr>
          </a:p>
        </p:txBody>
      </p:sp>
      <p:sp>
        <p:nvSpPr>
          <p:cNvPr id="209044" name="Rectangle 148"/>
          <p:cNvSpPr>
            <a:spLocks noChangeArrowheads="1"/>
          </p:cNvSpPr>
          <p:nvPr/>
        </p:nvSpPr>
        <p:spPr bwMode="auto">
          <a:xfrm>
            <a:off x="1905000" y="35814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b="1">
              <a:latin typeface="Arial" charset="0"/>
            </a:endParaRPr>
          </a:p>
          <a:p>
            <a:pPr algn="ctr"/>
            <a:r>
              <a:rPr lang="en-US" sz="1000" b="1">
                <a:latin typeface="Arial" charset="0"/>
              </a:rPr>
              <a:t>39</a:t>
            </a:r>
            <a:endParaRPr lang="en-US" sz="1000" b="1" baseline="30000">
              <a:latin typeface="Arial" charset="0"/>
            </a:endParaRPr>
          </a:p>
        </p:txBody>
      </p:sp>
      <p:sp>
        <p:nvSpPr>
          <p:cNvPr id="209045" name="Rectangle 149"/>
          <p:cNvSpPr>
            <a:spLocks noChangeArrowheads="1"/>
          </p:cNvSpPr>
          <p:nvPr/>
        </p:nvSpPr>
        <p:spPr bwMode="auto">
          <a:xfrm>
            <a:off x="2286000" y="35814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Zr</a:t>
            </a:r>
            <a:endParaRPr lang="en-US" sz="1000" b="1">
              <a:latin typeface="Arial" charset="0"/>
            </a:endParaRPr>
          </a:p>
          <a:p>
            <a:pPr algn="ctr"/>
            <a:endParaRPr lang="en-US" sz="1000" b="1">
              <a:latin typeface="Arial" charset="0"/>
            </a:endParaRPr>
          </a:p>
          <a:p>
            <a:pPr algn="ctr"/>
            <a:r>
              <a:rPr lang="en-US" sz="1000" b="1">
                <a:latin typeface="Arial" charset="0"/>
              </a:rPr>
              <a:t>40</a:t>
            </a:r>
            <a:endParaRPr lang="en-US" sz="1000" b="1" baseline="30000">
              <a:latin typeface="Arial" charset="0"/>
            </a:endParaRPr>
          </a:p>
        </p:txBody>
      </p:sp>
      <p:sp>
        <p:nvSpPr>
          <p:cNvPr id="209046" name="Rectangle 150"/>
          <p:cNvSpPr>
            <a:spLocks noChangeArrowheads="1"/>
          </p:cNvSpPr>
          <p:nvPr/>
        </p:nvSpPr>
        <p:spPr bwMode="auto">
          <a:xfrm>
            <a:off x="2667000" y="35814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Nb</a:t>
            </a:r>
            <a:endParaRPr lang="en-US" sz="1000" b="1">
              <a:latin typeface="Arial" charset="0"/>
            </a:endParaRPr>
          </a:p>
          <a:p>
            <a:pPr algn="ctr"/>
            <a:endParaRPr lang="en-US" sz="1000" b="1">
              <a:latin typeface="Arial" charset="0"/>
            </a:endParaRPr>
          </a:p>
          <a:p>
            <a:pPr algn="ctr"/>
            <a:r>
              <a:rPr lang="en-US" sz="1000" b="1">
                <a:latin typeface="Arial" charset="0"/>
              </a:rPr>
              <a:t>41</a:t>
            </a:r>
            <a:endParaRPr lang="en-US" sz="1000" b="1" baseline="30000">
              <a:latin typeface="Arial" charset="0"/>
            </a:endParaRPr>
          </a:p>
        </p:txBody>
      </p:sp>
      <p:sp>
        <p:nvSpPr>
          <p:cNvPr id="209047" name="Rectangle 151"/>
          <p:cNvSpPr>
            <a:spLocks noChangeArrowheads="1"/>
          </p:cNvSpPr>
          <p:nvPr/>
        </p:nvSpPr>
        <p:spPr bwMode="auto">
          <a:xfrm>
            <a:off x="3048000" y="35814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Mo</a:t>
            </a:r>
            <a:endParaRPr lang="en-US" sz="1000" b="1">
              <a:latin typeface="Arial" charset="0"/>
            </a:endParaRPr>
          </a:p>
          <a:p>
            <a:pPr algn="ctr"/>
            <a:endParaRPr lang="en-US" sz="1000" b="1">
              <a:latin typeface="Arial" charset="0"/>
            </a:endParaRPr>
          </a:p>
          <a:p>
            <a:pPr algn="ctr"/>
            <a:r>
              <a:rPr lang="en-US" sz="1000" b="1">
                <a:latin typeface="Arial" charset="0"/>
              </a:rPr>
              <a:t>42</a:t>
            </a:r>
            <a:endParaRPr lang="en-US" sz="1000" b="1" baseline="30000">
              <a:latin typeface="Arial" charset="0"/>
            </a:endParaRPr>
          </a:p>
        </p:txBody>
      </p:sp>
      <p:sp>
        <p:nvSpPr>
          <p:cNvPr id="209048" name="Rectangle 152"/>
          <p:cNvSpPr>
            <a:spLocks noChangeArrowheads="1"/>
          </p:cNvSpPr>
          <p:nvPr/>
        </p:nvSpPr>
        <p:spPr bwMode="auto">
          <a:xfrm>
            <a:off x="3429000" y="35814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Tc</a:t>
            </a:r>
            <a:endParaRPr lang="en-US" sz="1000" b="1">
              <a:latin typeface="Arial" charset="0"/>
            </a:endParaRPr>
          </a:p>
          <a:p>
            <a:pPr algn="ctr"/>
            <a:endParaRPr lang="en-US" sz="1000" b="1">
              <a:latin typeface="Arial" charset="0"/>
            </a:endParaRPr>
          </a:p>
          <a:p>
            <a:pPr algn="ctr"/>
            <a:r>
              <a:rPr lang="en-US" sz="1000" b="1">
                <a:latin typeface="Arial" charset="0"/>
              </a:rPr>
              <a:t>43</a:t>
            </a:r>
            <a:endParaRPr lang="en-US" sz="1000" b="1" baseline="30000">
              <a:latin typeface="Arial" charset="0"/>
            </a:endParaRPr>
          </a:p>
        </p:txBody>
      </p:sp>
      <p:sp>
        <p:nvSpPr>
          <p:cNvPr id="209049" name="Rectangle 153"/>
          <p:cNvSpPr>
            <a:spLocks noChangeArrowheads="1"/>
          </p:cNvSpPr>
          <p:nvPr/>
        </p:nvSpPr>
        <p:spPr bwMode="auto">
          <a:xfrm>
            <a:off x="3810000" y="35814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Ru</a:t>
            </a:r>
            <a:endParaRPr lang="en-US" sz="1000" b="1">
              <a:latin typeface="Arial" charset="0"/>
            </a:endParaRPr>
          </a:p>
          <a:p>
            <a:pPr algn="ctr"/>
            <a:endParaRPr lang="en-US" sz="1000" b="1">
              <a:latin typeface="Arial" charset="0"/>
            </a:endParaRPr>
          </a:p>
          <a:p>
            <a:pPr algn="ctr"/>
            <a:r>
              <a:rPr lang="en-US" sz="1000" b="1">
                <a:latin typeface="Arial" charset="0"/>
              </a:rPr>
              <a:t>44</a:t>
            </a:r>
            <a:endParaRPr lang="en-US" sz="1000" b="1" baseline="30000">
              <a:latin typeface="Arial" charset="0"/>
            </a:endParaRPr>
          </a:p>
        </p:txBody>
      </p:sp>
      <p:sp>
        <p:nvSpPr>
          <p:cNvPr id="209050" name="Rectangle 154"/>
          <p:cNvSpPr>
            <a:spLocks noChangeArrowheads="1"/>
          </p:cNvSpPr>
          <p:nvPr/>
        </p:nvSpPr>
        <p:spPr bwMode="auto">
          <a:xfrm>
            <a:off x="4191000" y="35814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Rh</a:t>
            </a:r>
            <a:endParaRPr lang="en-US" sz="1000" b="1">
              <a:latin typeface="Arial" charset="0"/>
            </a:endParaRPr>
          </a:p>
          <a:p>
            <a:pPr algn="ctr"/>
            <a:endParaRPr lang="en-US" sz="1000" b="1">
              <a:latin typeface="Arial" charset="0"/>
            </a:endParaRPr>
          </a:p>
          <a:p>
            <a:pPr algn="ctr"/>
            <a:r>
              <a:rPr lang="en-US" sz="1000" b="1">
                <a:latin typeface="Arial" charset="0"/>
              </a:rPr>
              <a:t>45</a:t>
            </a:r>
            <a:endParaRPr lang="en-US" sz="1000" b="1" baseline="30000">
              <a:latin typeface="Arial" charset="0"/>
            </a:endParaRPr>
          </a:p>
        </p:txBody>
      </p:sp>
      <p:sp>
        <p:nvSpPr>
          <p:cNvPr id="209051" name="Rectangle 155"/>
          <p:cNvSpPr>
            <a:spLocks noChangeArrowheads="1"/>
          </p:cNvSpPr>
          <p:nvPr/>
        </p:nvSpPr>
        <p:spPr bwMode="auto">
          <a:xfrm>
            <a:off x="4572000" y="35814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Pd</a:t>
            </a:r>
            <a:endParaRPr lang="en-US" sz="1000" b="1">
              <a:latin typeface="Arial" charset="0"/>
            </a:endParaRPr>
          </a:p>
          <a:p>
            <a:pPr algn="ctr"/>
            <a:endParaRPr lang="en-US" sz="1000" b="1">
              <a:latin typeface="Arial" charset="0"/>
            </a:endParaRPr>
          </a:p>
          <a:p>
            <a:pPr algn="ctr"/>
            <a:r>
              <a:rPr lang="en-US" sz="1000" b="1">
                <a:latin typeface="Arial" charset="0"/>
              </a:rPr>
              <a:t>46</a:t>
            </a:r>
            <a:endParaRPr lang="en-US" sz="1000" b="1" baseline="30000">
              <a:latin typeface="Arial" charset="0"/>
            </a:endParaRPr>
          </a:p>
        </p:txBody>
      </p:sp>
      <p:sp>
        <p:nvSpPr>
          <p:cNvPr id="209052" name="Rectangle 156"/>
          <p:cNvSpPr>
            <a:spLocks noChangeArrowheads="1"/>
          </p:cNvSpPr>
          <p:nvPr/>
        </p:nvSpPr>
        <p:spPr bwMode="auto">
          <a:xfrm>
            <a:off x="4953000" y="35814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Ag</a:t>
            </a:r>
            <a:endParaRPr lang="en-US" sz="1000" b="1">
              <a:latin typeface="Arial" charset="0"/>
            </a:endParaRPr>
          </a:p>
          <a:p>
            <a:pPr algn="ctr"/>
            <a:endParaRPr lang="en-US" sz="1000" b="1">
              <a:latin typeface="Arial" charset="0"/>
            </a:endParaRPr>
          </a:p>
          <a:p>
            <a:pPr algn="ctr"/>
            <a:r>
              <a:rPr lang="en-US" sz="1000" b="1">
                <a:latin typeface="Arial" charset="0"/>
              </a:rPr>
              <a:t>47</a:t>
            </a:r>
            <a:endParaRPr lang="en-US" sz="1000" b="1" baseline="30000">
              <a:latin typeface="Arial" charset="0"/>
            </a:endParaRPr>
          </a:p>
        </p:txBody>
      </p:sp>
      <p:sp>
        <p:nvSpPr>
          <p:cNvPr id="209053" name="Rectangle 157"/>
          <p:cNvSpPr>
            <a:spLocks noChangeArrowheads="1"/>
          </p:cNvSpPr>
          <p:nvPr/>
        </p:nvSpPr>
        <p:spPr bwMode="auto">
          <a:xfrm>
            <a:off x="5334000" y="35814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Cd</a:t>
            </a:r>
            <a:endParaRPr lang="en-US" sz="1000" b="1">
              <a:latin typeface="Arial" charset="0"/>
            </a:endParaRPr>
          </a:p>
          <a:p>
            <a:pPr algn="ctr"/>
            <a:endParaRPr lang="en-US" sz="1000" b="1">
              <a:latin typeface="Arial" charset="0"/>
            </a:endParaRPr>
          </a:p>
          <a:p>
            <a:pPr algn="ctr"/>
            <a:r>
              <a:rPr lang="en-US" sz="1000" b="1">
                <a:latin typeface="Arial" charset="0"/>
              </a:rPr>
              <a:t>48</a:t>
            </a:r>
            <a:endParaRPr lang="en-US" sz="1000" b="1" baseline="30000">
              <a:latin typeface="Arial" charset="0"/>
            </a:endParaRPr>
          </a:p>
        </p:txBody>
      </p:sp>
      <p:sp>
        <p:nvSpPr>
          <p:cNvPr id="209054" name="Rectangle 158"/>
          <p:cNvSpPr>
            <a:spLocks noChangeArrowheads="1"/>
          </p:cNvSpPr>
          <p:nvPr/>
        </p:nvSpPr>
        <p:spPr bwMode="auto">
          <a:xfrm>
            <a:off x="5943600" y="3581400"/>
            <a:ext cx="381000" cy="533400"/>
          </a:xfrm>
          <a:prstGeom prst="rect">
            <a:avLst/>
          </a:prstGeom>
          <a:solidFill>
            <a:srgbClr val="FF33CC"/>
          </a:solidFill>
          <a:ln w="9525">
            <a:solidFill>
              <a:schemeClr val="tx1"/>
            </a:solidFill>
            <a:miter lim="800000"/>
            <a:headEnd/>
            <a:tailEnd/>
          </a:ln>
          <a:effectLst/>
        </p:spPr>
        <p:txBody>
          <a:bodyPr wrap="none" anchor="ctr"/>
          <a:lstStyle/>
          <a:p>
            <a:pPr algn="ctr"/>
            <a:r>
              <a:rPr lang="en-US" sz="1400" b="1">
                <a:latin typeface="Arial" charset="0"/>
              </a:rPr>
              <a:t>In</a:t>
            </a:r>
            <a:endParaRPr lang="en-US" sz="1000" b="1">
              <a:latin typeface="Arial" charset="0"/>
            </a:endParaRPr>
          </a:p>
          <a:p>
            <a:pPr algn="ctr"/>
            <a:endParaRPr lang="en-US" sz="1000" b="1">
              <a:latin typeface="Arial" charset="0"/>
            </a:endParaRPr>
          </a:p>
          <a:p>
            <a:pPr algn="ctr"/>
            <a:r>
              <a:rPr lang="en-US" sz="1000" b="1">
                <a:latin typeface="Arial" charset="0"/>
              </a:rPr>
              <a:t>49</a:t>
            </a:r>
            <a:endParaRPr lang="en-US" sz="1000" b="1" baseline="30000">
              <a:latin typeface="Arial" charset="0"/>
            </a:endParaRPr>
          </a:p>
        </p:txBody>
      </p:sp>
      <p:sp>
        <p:nvSpPr>
          <p:cNvPr id="209055" name="Rectangle 159"/>
          <p:cNvSpPr>
            <a:spLocks noChangeArrowheads="1"/>
          </p:cNvSpPr>
          <p:nvPr/>
        </p:nvSpPr>
        <p:spPr bwMode="auto">
          <a:xfrm>
            <a:off x="6324600" y="3581400"/>
            <a:ext cx="381000" cy="533400"/>
          </a:xfrm>
          <a:prstGeom prst="rect">
            <a:avLst/>
          </a:prstGeom>
          <a:solidFill>
            <a:srgbClr val="FF33CC"/>
          </a:solidFill>
          <a:ln w="9525">
            <a:solidFill>
              <a:schemeClr val="tx1"/>
            </a:solidFill>
            <a:miter lim="800000"/>
            <a:headEnd/>
            <a:tailEnd/>
          </a:ln>
          <a:effectLst/>
        </p:spPr>
        <p:txBody>
          <a:bodyPr wrap="none" anchor="ctr"/>
          <a:lstStyle/>
          <a:p>
            <a:pPr algn="ctr"/>
            <a:r>
              <a:rPr lang="en-US" sz="1400" b="1">
                <a:latin typeface="Arial" charset="0"/>
              </a:rPr>
              <a:t>Sn</a:t>
            </a:r>
            <a:endParaRPr lang="en-US" sz="1000" b="1">
              <a:latin typeface="Arial" charset="0"/>
            </a:endParaRPr>
          </a:p>
          <a:p>
            <a:pPr algn="ctr"/>
            <a:endParaRPr lang="en-US" sz="1000" b="1">
              <a:latin typeface="Arial" charset="0"/>
            </a:endParaRPr>
          </a:p>
          <a:p>
            <a:pPr algn="ctr"/>
            <a:r>
              <a:rPr lang="en-US" sz="1000" b="1">
                <a:latin typeface="Arial" charset="0"/>
              </a:rPr>
              <a:t>50</a:t>
            </a:r>
            <a:endParaRPr lang="en-US" sz="1000" b="1" baseline="30000">
              <a:latin typeface="Arial" charset="0"/>
            </a:endParaRPr>
          </a:p>
        </p:txBody>
      </p:sp>
      <p:sp>
        <p:nvSpPr>
          <p:cNvPr id="209056" name="Rectangle 160"/>
          <p:cNvSpPr>
            <a:spLocks noChangeArrowheads="1"/>
          </p:cNvSpPr>
          <p:nvPr/>
        </p:nvSpPr>
        <p:spPr bwMode="auto">
          <a:xfrm>
            <a:off x="6705600" y="3581400"/>
            <a:ext cx="381000" cy="533400"/>
          </a:xfrm>
          <a:prstGeom prst="rect">
            <a:avLst/>
          </a:prstGeom>
          <a:solidFill>
            <a:srgbClr val="FF33CC"/>
          </a:solidFill>
          <a:ln w="9525">
            <a:solidFill>
              <a:schemeClr val="tx1"/>
            </a:solidFill>
            <a:miter lim="800000"/>
            <a:headEnd/>
            <a:tailEnd/>
          </a:ln>
          <a:effectLst/>
        </p:spPr>
        <p:txBody>
          <a:bodyPr wrap="none" anchor="ctr"/>
          <a:lstStyle/>
          <a:p>
            <a:pPr algn="ctr"/>
            <a:r>
              <a:rPr lang="en-US" sz="1400" b="1">
                <a:latin typeface="Arial" charset="0"/>
              </a:rPr>
              <a:t>Sb</a:t>
            </a:r>
            <a:endParaRPr lang="en-US" sz="1000" b="1">
              <a:latin typeface="Arial" charset="0"/>
            </a:endParaRPr>
          </a:p>
          <a:p>
            <a:pPr algn="ctr"/>
            <a:endParaRPr lang="en-US" sz="1000" b="1">
              <a:latin typeface="Arial" charset="0"/>
            </a:endParaRPr>
          </a:p>
          <a:p>
            <a:pPr algn="ctr"/>
            <a:r>
              <a:rPr lang="en-US" sz="1000" b="1">
                <a:latin typeface="Arial" charset="0"/>
              </a:rPr>
              <a:t>51</a:t>
            </a:r>
            <a:endParaRPr lang="en-US" sz="1000" b="1" baseline="30000">
              <a:latin typeface="Arial" charset="0"/>
            </a:endParaRPr>
          </a:p>
        </p:txBody>
      </p:sp>
      <p:sp>
        <p:nvSpPr>
          <p:cNvPr id="209057" name="Rectangle 161"/>
          <p:cNvSpPr>
            <a:spLocks noChangeArrowheads="1"/>
          </p:cNvSpPr>
          <p:nvPr/>
        </p:nvSpPr>
        <p:spPr bwMode="auto">
          <a:xfrm>
            <a:off x="7513638" y="35052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latin typeface="Arial" charset="0"/>
              </a:rPr>
              <a:t>Te</a:t>
            </a:r>
            <a:endParaRPr lang="en-US" sz="1000" b="1">
              <a:latin typeface="Arial" charset="0"/>
            </a:endParaRPr>
          </a:p>
          <a:p>
            <a:pPr algn="ctr"/>
            <a:endParaRPr lang="en-US" sz="1000" b="1">
              <a:latin typeface="Arial" charset="0"/>
            </a:endParaRPr>
          </a:p>
          <a:p>
            <a:pPr algn="ctr"/>
            <a:r>
              <a:rPr lang="en-US" sz="1000" b="1">
                <a:latin typeface="Arial" charset="0"/>
              </a:rPr>
              <a:t>52</a:t>
            </a:r>
            <a:endParaRPr lang="en-US" sz="1000" b="1" baseline="30000">
              <a:latin typeface="Arial" charset="0"/>
            </a:endParaRPr>
          </a:p>
        </p:txBody>
      </p:sp>
      <p:sp>
        <p:nvSpPr>
          <p:cNvPr id="209058" name="Rectangle 162"/>
          <p:cNvSpPr>
            <a:spLocks noChangeArrowheads="1"/>
          </p:cNvSpPr>
          <p:nvPr/>
        </p:nvSpPr>
        <p:spPr bwMode="auto">
          <a:xfrm>
            <a:off x="7894638" y="35052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latin typeface="Arial" charset="0"/>
              </a:rPr>
              <a:t>I</a:t>
            </a:r>
            <a:endParaRPr lang="en-US" sz="1000" b="1">
              <a:latin typeface="Arial" charset="0"/>
            </a:endParaRPr>
          </a:p>
          <a:p>
            <a:pPr algn="ctr"/>
            <a:endParaRPr lang="en-US" sz="1000" b="1">
              <a:latin typeface="Arial" charset="0"/>
            </a:endParaRPr>
          </a:p>
          <a:p>
            <a:pPr algn="ctr"/>
            <a:r>
              <a:rPr lang="en-US" sz="1000" b="1">
                <a:latin typeface="Arial" charset="0"/>
              </a:rPr>
              <a:t>53</a:t>
            </a:r>
            <a:endParaRPr lang="en-US" sz="1000" b="1" baseline="30000">
              <a:latin typeface="Arial" charset="0"/>
            </a:endParaRPr>
          </a:p>
        </p:txBody>
      </p:sp>
      <p:sp>
        <p:nvSpPr>
          <p:cNvPr id="209059" name="Rectangle 163"/>
          <p:cNvSpPr>
            <a:spLocks noChangeArrowheads="1"/>
          </p:cNvSpPr>
          <p:nvPr/>
        </p:nvSpPr>
        <p:spPr bwMode="auto">
          <a:xfrm>
            <a:off x="8428038" y="3505200"/>
            <a:ext cx="381000" cy="533400"/>
          </a:xfrm>
          <a:prstGeom prst="rect">
            <a:avLst/>
          </a:prstGeom>
          <a:solidFill>
            <a:srgbClr val="FFFF00"/>
          </a:solidFill>
          <a:ln w="9525">
            <a:solidFill>
              <a:schemeClr val="tx1"/>
            </a:solidFill>
            <a:miter lim="800000"/>
            <a:headEnd/>
            <a:tailEnd/>
          </a:ln>
          <a:effectLst/>
        </p:spPr>
        <p:txBody>
          <a:bodyPr wrap="none" anchor="ctr"/>
          <a:lstStyle/>
          <a:p>
            <a:pPr algn="ctr"/>
            <a:r>
              <a:rPr lang="en-US" sz="1400" b="1">
                <a:solidFill>
                  <a:srgbClr val="FF0066"/>
                </a:solidFill>
                <a:latin typeface="Arial" charset="0"/>
              </a:rPr>
              <a:t>Xe</a:t>
            </a:r>
            <a:endParaRPr lang="en-US" sz="1000" b="1">
              <a:solidFill>
                <a:srgbClr val="FF0066"/>
              </a:solidFill>
              <a:latin typeface="Arial" charset="0"/>
            </a:endParaRPr>
          </a:p>
          <a:p>
            <a:pPr algn="ctr"/>
            <a:endParaRPr lang="en-US" sz="1000" b="1">
              <a:solidFill>
                <a:srgbClr val="FF0066"/>
              </a:solidFill>
              <a:latin typeface="Arial" charset="0"/>
            </a:endParaRPr>
          </a:p>
          <a:p>
            <a:pPr algn="ctr"/>
            <a:r>
              <a:rPr lang="en-US" sz="1000" b="1">
                <a:solidFill>
                  <a:srgbClr val="FF0066"/>
                </a:solidFill>
                <a:latin typeface="Arial" charset="0"/>
              </a:rPr>
              <a:t>54</a:t>
            </a:r>
            <a:endParaRPr lang="en-US" sz="1000" b="1" baseline="30000">
              <a:solidFill>
                <a:srgbClr val="FF0066"/>
              </a:solidFill>
              <a:latin typeface="Arial" charset="0"/>
            </a:endParaRPr>
          </a:p>
        </p:txBody>
      </p:sp>
      <p:sp>
        <p:nvSpPr>
          <p:cNvPr id="209060" name="Rectangle 164"/>
          <p:cNvSpPr>
            <a:spLocks noChangeArrowheads="1"/>
          </p:cNvSpPr>
          <p:nvPr/>
        </p:nvSpPr>
        <p:spPr bwMode="auto">
          <a:xfrm>
            <a:off x="701675" y="4114800"/>
            <a:ext cx="381000" cy="533400"/>
          </a:xfrm>
          <a:prstGeom prst="rect">
            <a:avLst/>
          </a:prstGeom>
          <a:solidFill>
            <a:srgbClr val="98D818"/>
          </a:solidFill>
          <a:ln w="9525">
            <a:solidFill>
              <a:schemeClr val="tx1"/>
            </a:solidFill>
            <a:miter lim="800000"/>
            <a:headEnd/>
            <a:tailEnd/>
          </a:ln>
          <a:effectLst/>
        </p:spPr>
        <p:txBody>
          <a:bodyPr wrap="none" anchor="ctr"/>
          <a:lstStyle/>
          <a:p>
            <a:pPr algn="ctr"/>
            <a:r>
              <a:rPr lang="en-US" sz="1400" b="1">
                <a:solidFill>
                  <a:schemeClr val="bg1"/>
                </a:solidFill>
                <a:latin typeface="Arial" charset="0"/>
              </a:rPr>
              <a:t>Cs</a:t>
            </a:r>
            <a:endParaRPr lang="en-US" sz="1000" b="1">
              <a:solidFill>
                <a:schemeClr val="bg1"/>
              </a:solidFill>
              <a:latin typeface="Arial" charset="0"/>
            </a:endParaRPr>
          </a:p>
          <a:p>
            <a:pPr algn="ctr"/>
            <a:endParaRPr lang="en-US" sz="1000" b="1">
              <a:solidFill>
                <a:schemeClr val="bg1"/>
              </a:solidFill>
              <a:latin typeface="Arial" charset="0"/>
            </a:endParaRPr>
          </a:p>
          <a:p>
            <a:pPr algn="ctr"/>
            <a:r>
              <a:rPr lang="en-US" sz="1000" b="1">
                <a:solidFill>
                  <a:schemeClr val="bg1"/>
                </a:solidFill>
                <a:latin typeface="Arial" charset="0"/>
              </a:rPr>
              <a:t>55</a:t>
            </a:r>
            <a:endParaRPr lang="en-US" sz="1000" b="1" baseline="30000">
              <a:solidFill>
                <a:schemeClr val="bg1"/>
              </a:solidFill>
              <a:latin typeface="Arial" charset="0"/>
            </a:endParaRPr>
          </a:p>
        </p:txBody>
      </p:sp>
      <p:sp>
        <p:nvSpPr>
          <p:cNvPr id="209061" name="Rectangle 165"/>
          <p:cNvSpPr>
            <a:spLocks noChangeArrowheads="1"/>
          </p:cNvSpPr>
          <p:nvPr/>
        </p:nvSpPr>
        <p:spPr bwMode="auto">
          <a:xfrm>
            <a:off x="1295400" y="4114800"/>
            <a:ext cx="381000" cy="533400"/>
          </a:xfrm>
          <a:prstGeom prst="rect">
            <a:avLst/>
          </a:prstGeom>
          <a:solidFill>
            <a:srgbClr val="9C009C"/>
          </a:solidFill>
          <a:ln w="9525">
            <a:solidFill>
              <a:schemeClr val="tx1"/>
            </a:solidFill>
            <a:miter lim="800000"/>
            <a:headEnd/>
            <a:tailEnd/>
          </a:ln>
          <a:effectLst/>
        </p:spPr>
        <p:txBody>
          <a:bodyPr wrap="none" anchor="ctr"/>
          <a:lstStyle/>
          <a:p>
            <a:pPr algn="ctr"/>
            <a:r>
              <a:rPr lang="en-US" sz="1400" b="1">
                <a:latin typeface="Arial" charset="0"/>
              </a:rPr>
              <a:t>Ba</a:t>
            </a:r>
            <a:endParaRPr lang="en-US" sz="1000" b="1">
              <a:latin typeface="Arial" charset="0"/>
            </a:endParaRPr>
          </a:p>
          <a:p>
            <a:pPr algn="ctr"/>
            <a:endParaRPr lang="en-US" sz="1000" b="1">
              <a:latin typeface="Arial" charset="0"/>
            </a:endParaRPr>
          </a:p>
          <a:p>
            <a:pPr algn="ctr"/>
            <a:r>
              <a:rPr lang="en-US" sz="1000" b="1">
                <a:latin typeface="Arial" charset="0"/>
              </a:rPr>
              <a:t>56</a:t>
            </a:r>
            <a:endParaRPr lang="en-US" sz="1000" b="1" baseline="30000">
              <a:latin typeface="Arial" charset="0"/>
            </a:endParaRPr>
          </a:p>
        </p:txBody>
      </p:sp>
      <p:sp>
        <p:nvSpPr>
          <p:cNvPr id="209062" name="Rectangle 166"/>
          <p:cNvSpPr>
            <a:spLocks noChangeArrowheads="1"/>
          </p:cNvSpPr>
          <p:nvPr/>
        </p:nvSpPr>
        <p:spPr bwMode="auto">
          <a:xfrm>
            <a:off x="1905000" y="4114800"/>
            <a:ext cx="381000" cy="533400"/>
          </a:xfrm>
          <a:prstGeom prst="rect">
            <a:avLst/>
          </a:prstGeom>
          <a:noFill/>
          <a:ln w="9525">
            <a:solidFill>
              <a:schemeClr val="tx1"/>
            </a:solidFill>
            <a:miter lim="800000"/>
            <a:headEnd/>
            <a:tailEnd/>
          </a:ln>
          <a:effectLst/>
        </p:spPr>
        <p:txBody>
          <a:bodyPr wrap="none" anchor="ctr"/>
          <a:lstStyle/>
          <a:p>
            <a:endParaRPr lang="en-IE"/>
          </a:p>
        </p:txBody>
      </p:sp>
      <p:sp>
        <p:nvSpPr>
          <p:cNvPr id="209063" name="Rectangle 167"/>
          <p:cNvSpPr>
            <a:spLocks noChangeArrowheads="1"/>
          </p:cNvSpPr>
          <p:nvPr/>
        </p:nvSpPr>
        <p:spPr bwMode="auto">
          <a:xfrm>
            <a:off x="2286000" y="41148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Hf</a:t>
            </a:r>
            <a:endParaRPr lang="en-US" sz="1000" b="1">
              <a:latin typeface="Arial" charset="0"/>
            </a:endParaRPr>
          </a:p>
          <a:p>
            <a:pPr algn="ctr"/>
            <a:endParaRPr lang="en-US" sz="1000" b="1">
              <a:latin typeface="Arial" charset="0"/>
            </a:endParaRPr>
          </a:p>
          <a:p>
            <a:pPr algn="ctr"/>
            <a:r>
              <a:rPr lang="en-US" sz="1000" b="1">
                <a:latin typeface="Arial" charset="0"/>
              </a:rPr>
              <a:t>72</a:t>
            </a:r>
            <a:endParaRPr lang="en-US" sz="1000" b="1" baseline="30000">
              <a:latin typeface="Arial" charset="0"/>
            </a:endParaRPr>
          </a:p>
        </p:txBody>
      </p:sp>
      <p:sp>
        <p:nvSpPr>
          <p:cNvPr id="209064" name="Rectangle 168"/>
          <p:cNvSpPr>
            <a:spLocks noChangeArrowheads="1"/>
          </p:cNvSpPr>
          <p:nvPr/>
        </p:nvSpPr>
        <p:spPr bwMode="auto">
          <a:xfrm>
            <a:off x="2667000" y="41148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Ta</a:t>
            </a:r>
            <a:endParaRPr lang="en-US" sz="1000" b="1">
              <a:latin typeface="Arial" charset="0"/>
            </a:endParaRPr>
          </a:p>
          <a:p>
            <a:pPr algn="ctr"/>
            <a:endParaRPr lang="en-US" sz="1000" b="1">
              <a:latin typeface="Arial" charset="0"/>
            </a:endParaRPr>
          </a:p>
          <a:p>
            <a:pPr algn="ctr"/>
            <a:r>
              <a:rPr lang="en-US" sz="1000" b="1">
                <a:latin typeface="Arial" charset="0"/>
              </a:rPr>
              <a:t>73</a:t>
            </a:r>
            <a:endParaRPr lang="en-US" sz="1000" b="1" baseline="30000">
              <a:latin typeface="Arial" charset="0"/>
            </a:endParaRPr>
          </a:p>
        </p:txBody>
      </p:sp>
      <p:sp>
        <p:nvSpPr>
          <p:cNvPr id="209065" name="Rectangle 169"/>
          <p:cNvSpPr>
            <a:spLocks noChangeArrowheads="1"/>
          </p:cNvSpPr>
          <p:nvPr/>
        </p:nvSpPr>
        <p:spPr bwMode="auto">
          <a:xfrm>
            <a:off x="3048000" y="41148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W</a:t>
            </a:r>
            <a:endParaRPr lang="en-US" sz="1000" b="1">
              <a:latin typeface="Arial" charset="0"/>
            </a:endParaRPr>
          </a:p>
          <a:p>
            <a:pPr algn="ctr"/>
            <a:endParaRPr lang="en-US" sz="1000" b="1">
              <a:latin typeface="Arial" charset="0"/>
            </a:endParaRPr>
          </a:p>
          <a:p>
            <a:pPr algn="ctr"/>
            <a:r>
              <a:rPr lang="en-US" sz="1000" b="1">
                <a:latin typeface="Arial" charset="0"/>
              </a:rPr>
              <a:t>74</a:t>
            </a:r>
            <a:endParaRPr lang="en-US" sz="1000" b="1" baseline="30000">
              <a:latin typeface="Arial" charset="0"/>
            </a:endParaRPr>
          </a:p>
        </p:txBody>
      </p:sp>
      <p:sp>
        <p:nvSpPr>
          <p:cNvPr id="209066" name="Rectangle 170"/>
          <p:cNvSpPr>
            <a:spLocks noChangeArrowheads="1"/>
          </p:cNvSpPr>
          <p:nvPr/>
        </p:nvSpPr>
        <p:spPr bwMode="auto">
          <a:xfrm>
            <a:off x="3429000" y="41148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Re</a:t>
            </a:r>
            <a:endParaRPr lang="en-US" sz="1000" b="1">
              <a:latin typeface="Arial" charset="0"/>
            </a:endParaRPr>
          </a:p>
          <a:p>
            <a:pPr algn="ctr"/>
            <a:endParaRPr lang="en-US" sz="1000" b="1">
              <a:latin typeface="Arial" charset="0"/>
            </a:endParaRPr>
          </a:p>
          <a:p>
            <a:pPr algn="ctr"/>
            <a:r>
              <a:rPr lang="en-US" sz="1000" b="1">
                <a:latin typeface="Arial" charset="0"/>
              </a:rPr>
              <a:t>75</a:t>
            </a:r>
            <a:endParaRPr lang="en-US" sz="1000" b="1" baseline="30000">
              <a:latin typeface="Arial" charset="0"/>
            </a:endParaRPr>
          </a:p>
        </p:txBody>
      </p:sp>
      <p:sp>
        <p:nvSpPr>
          <p:cNvPr id="209067" name="Rectangle 171"/>
          <p:cNvSpPr>
            <a:spLocks noChangeArrowheads="1"/>
          </p:cNvSpPr>
          <p:nvPr/>
        </p:nvSpPr>
        <p:spPr bwMode="auto">
          <a:xfrm>
            <a:off x="3810000" y="41148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Os</a:t>
            </a:r>
            <a:endParaRPr lang="en-US" sz="1000" b="1">
              <a:latin typeface="Arial" charset="0"/>
            </a:endParaRPr>
          </a:p>
          <a:p>
            <a:pPr algn="ctr"/>
            <a:endParaRPr lang="en-US" sz="1000" b="1">
              <a:latin typeface="Arial" charset="0"/>
            </a:endParaRPr>
          </a:p>
          <a:p>
            <a:pPr algn="ctr"/>
            <a:r>
              <a:rPr lang="en-US" sz="1000" b="1">
                <a:latin typeface="Arial" charset="0"/>
              </a:rPr>
              <a:t>76</a:t>
            </a:r>
            <a:endParaRPr lang="en-US" sz="1000" b="1" baseline="30000">
              <a:latin typeface="Arial" charset="0"/>
            </a:endParaRPr>
          </a:p>
        </p:txBody>
      </p:sp>
      <p:sp>
        <p:nvSpPr>
          <p:cNvPr id="209068" name="Rectangle 172"/>
          <p:cNvSpPr>
            <a:spLocks noChangeArrowheads="1"/>
          </p:cNvSpPr>
          <p:nvPr/>
        </p:nvSpPr>
        <p:spPr bwMode="auto">
          <a:xfrm>
            <a:off x="4191000" y="41148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Ir</a:t>
            </a:r>
            <a:endParaRPr lang="en-US" sz="1000" b="1">
              <a:latin typeface="Arial" charset="0"/>
            </a:endParaRPr>
          </a:p>
          <a:p>
            <a:pPr algn="ctr"/>
            <a:endParaRPr lang="en-US" sz="1000" b="1">
              <a:latin typeface="Arial" charset="0"/>
            </a:endParaRPr>
          </a:p>
          <a:p>
            <a:pPr algn="ctr"/>
            <a:r>
              <a:rPr lang="en-US" sz="1000" b="1">
                <a:latin typeface="Arial" charset="0"/>
              </a:rPr>
              <a:t>77</a:t>
            </a:r>
            <a:endParaRPr lang="en-US" sz="1000" b="1" baseline="30000">
              <a:latin typeface="Arial" charset="0"/>
            </a:endParaRPr>
          </a:p>
        </p:txBody>
      </p:sp>
      <p:sp>
        <p:nvSpPr>
          <p:cNvPr id="209069" name="Rectangle 173"/>
          <p:cNvSpPr>
            <a:spLocks noChangeArrowheads="1"/>
          </p:cNvSpPr>
          <p:nvPr/>
        </p:nvSpPr>
        <p:spPr bwMode="auto">
          <a:xfrm>
            <a:off x="4572000" y="41148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Pt</a:t>
            </a:r>
            <a:endParaRPr lang="en-US" sz="1000" b="1">
              <a:latin typeface="Arial" charset="0"/>
            </a:endParaRPr>
          </a:p>
          <a:p>
            <a:pPr algn="ctr"/>
            <a:endParaRPr lang="en-US" sz="1000" b="1">
              <a:latin typeface="Arial" charset="0"/>
            </a:endParaRPr>
          </a:p>
          <a:p>
            <a:pPr algn="ctr"/>
            <a:r>
              <a:rPr lang="en-US" sz="1000" b="1">
                <a:latin typeface="Arial" charset="0"/>
              </a:rPr>
              <a:t>78</a:t>
            </a:r>
            <a:endParaRPr lang="en-US" sz="1000" b="1" baseline="30000">
              <a:latin typeface="Arial" charset="0"/>
            </a:endParaRPr>
          </a:p>
        </p:txBody>
      </p:sp>
      <p:sp>
        <p:nvSpPr>
          <p:cNvPr id="209070" name="Rectangle 174"/>
          <p:cNvSpPr>
            <a:spLocks noChangeArrowheads="1"/>
          </p:cNvSpPr>
          <p:nvPr/>
        </p:nvSpPr>
        <p:spPr bwMode="auto">
          <a:xfrm>
            <a:off x="4953000" y="41148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Au</a:t>
            </a:r>
            <a:endParaRPr lang="en-US" sz="1000" b="1">
              <a:latin typeface="Arial" charset="0"/>
            </a:endParaRPr>
          </a:p>
          <a:p>
            <a:pPr algn="ctr"/>
            <a:endParaRPr lang="en-US" sz="1000" b="1">
              <a:latin typeface="Arial" charset="0"/>
            </a:endParaRPr>
          </a:p>
          <a:p>
            <a:pPr algn="ctr"/>
            <a:r>
              <a:rPr lang="en-US" sz="1000" b="1">
                <a:latin typeface="Arial" charset="0"/>
              </a:rPr>
              <a:t>79</a:t>
            </a:r>
            <a:endParaRPr lang="en-US" sz="1000" b="1" baseline="30000">
              <a:latin typeface="Arial" charset="0"/>
            </a:endParaRPr>
          </a:p>
        </p:txBody>
      </p:sp>
      <p:sp>
        <p:nvSpPr>
          <p:cNvPr id="209071" name="Rectangle 175"/>
          <p:cNvSpPr>
            <a:spLocks noChangeArrowheads="1"/>
          </p:cNvSpPr>
          <p:nvPr/>
        </p:nvSpPr>
        <p:spPr bwMode="auto">
          <a:xfrm>
            <a:off x="5334000" y="41148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solidFill>
                  <a:schemeClr val="bg1"/>
                </a:solidFill>
                <a:latin typeface="Arial" charset="0"/>
              </a:rPr>
              <a:t>Hg</a:t>
            </a:r>
            <a:endParaRPr lang="en-US" sz="1000" b="1">
              <a:solidFill>
                <a:schemeClr val="bg1"/>
              </a:solidFill>
              <a:latin typeface="Arial" charset="0"/>
            </a:endParaRPr>
          </a:p>
          <a:p>
            <a:pPr algn="ctr"/>
            <a:endParaRPr lang="en-US" sz="1000" b="1">
              <a:solidFill>
                <a:schemeClr val="bg1"/>
              </a:solidFill>
              <a:latin typeface="Arial" charset="0"/>
            </a:endParaRPr>
          </a:p>
          <a:p>
            <a:pPr algn="ctr"/>
            <a:r>
              <a:rPr lang="en-US" sz="1000" b="1">
                <a:solidFill>
                  <a:schemeClr val="bg1"/>
                </a:solidFill>
                <a:latin typeface="Arial" charset="0"/>
              </a:rPr>
              <a:t>80</a:t>
            </a:r>
            <a:endParaRPr lang="en-US" sz="1000" b="1" baseline="30000">
              <a:solidFill>
                <a:schemeClr val="bg1"/>
              </a:solidFill>
              <a:latin typeface="Arial" charset="0"/>
            </a:endParaRPr>
          </a:p>
        </p:txBody>
      </p:sp>
      <p:sp>
        <p:nvSpPr>
          <p:cNvPr id="209072" name="Rectangle 176"/>
          <p:cNvSpPr>
            <a:spLocks noChangeArrowheads="1"/>
          </p:cNvSpPr>
          <p:nvPr/>
        </p:nvSpPr>
        <p:spPr bwMode="auto">
          <a:xfrm>
            <a:off x="5943600" y="4114800"/>
            <a:ext cx="381000" cy="533400"/>
          </a:xfrm>
          <a:prstGeom prst="rect">
            <a:avLst/>
          </a:prstGeom>
          <a:solidFill>
            <a:srgbClr val="FF33CC"/>
          </a:solidFill>
          <a:ln w="9525">
            <a:solidFill>
              <a:schemeClr val="tx1"/>
            </a:solidFill>
            <a:miter lim="800000"/>
            <a:headEnd/>
            <a:tailEnd/>
          </a:ln>
          <a:effectLst/>
        </p:spPr>
        <p:txBody>
          <a:bodyPr wrap="none" anchor="ctr"/>
          <a:lstStyle/>
          <a:p>
            <a:pPr algn="ctr"/>
            <a:r>
              <a:rPr lang="en-US" sz="1400" b="1">
                <a:latin typeface="Arial" charset="0"/>
              </a:rPr>
              <a:t>Tl</a:t>
            </a:r>
            <a:endParaRPr lang="en-US" sz="1000" b="1">
              <a:latin typeface="Arial" charset="0"/>
            </a:endParaRPr>
          </a:p>
          <a:p>
            <a:pPr algn="ctr"/>
            <a:endParaRPr lang="en-US" sz="1000" b="1">
              <a:latin typeface="Arial" charset="0"/>
            </a:endParaRPr>
          </a:p>
          <a:p>
            <a:pPr algn="ctr"/>
            <a:r>
              <a:rPr lang="en-US" sz="1000" b="1">
                <a:latin typeface="Arial" charset="0"/>
              </a:rPr>
              <a:t>81</a:t>
            </a:r>
            <a:endParaRPr lang="en-US" sz="1000" b="1" baseline="30000">
              <a:latin typeface="Arial" charset="0"/>
            </a:endParaRPr>
          </a:p>
        </p:txBody>
      </p:sp>
      <p:sp>
        <p:nvSpPr>
          <p:cNvPr id="209073" name="Rectangle 177"/>
          <p:cNvSpPr>
            <a:spLocks noChangeArrowheads="1"/>
          </p:cNvSpPr>
          <p:nvPr/>
        </p:nvSpPr>
        <p:spPr bwMode="auto">
          <a:xfrm>
            <a:off x="6324600" y="4114800"/>
            <a:ext cx="381000" cy="533400"/>
          </a:xfrm>
          <a:prstGeom prst="rect">
            <a:avLst/>
          </a:prstGeom>
          <a:solidFill>
            <a:srgbClr val="FF33CC"/>
          </a:solidFill>
          <a:ln w="9525">
            <a:solidFill>
              <a:schemeClr val="tx1"/>
            </a:solidFill>
            <a:miter lim="800000"/>
            <a:headEnd/>
            <a:tailEnd/>
          </a:ln>
          <a:effectLst/>
        </p:spPr>
        <p:txBody>
          <a:bodyPr wrap="none" anchor="ctr"/>
          <a:lstStyle/>
          <a:p>
            <a:pPr algn="ctr"/>
            <a:r>
              <a:rPr lang="en-US" sz="1400" b="1">
                <a:latin typeface="Arial" charset="0"/>
              </a:rPr>
              <a:t>Pb</a:t>
            </a:r>
            <a:endParaRPr lang="en-US" sz="1000" b="1">
              <a:latin typeface="Arial" charset="0"/>
            </a:endParaRPr>
          </a:p>
          <a:p>
            <a:pPr algn="ctr"/>
            <a:endParaRPr lang="en-US" sz="1000" b="1">
              <a:latin typeface="Arial" charset="0"/>
            </a:endParaRPr>
          </a:p>
          <a:p>
            <a:pPr algn="ctr"/>
            <a:r>
              <a:rPr lang="en-US" sz="1000" b="1">
                <a:latin typeface="Arial" charset="0"/>
              </a:rPr>
              <a:t>82</a:t>
            </a:r>
            <a:endParaRPr lang="en-US" sz="1000" b="1" baseline="30000">
              <a:latin typeface="Arial" charset="0"/>
            </a:endParaRPr>
          </a:p>
        </p:txBody>
      </p:sp>
      <p:sp>
        <p:nvSpPr>
          <p:cNvPr id="209074" name="Rectangle 178"/>
          <p:cNvSpPr>
            <a:spLocks noChangeArrowheads="1"/>
          </p:cNvSpPr>
          <p:nvPr/>
        </p:nvSpPr>
        <p:spPr bwMode="auto">
          <a:xfrm>
            <a:off x="6705600" y="4114800"/>
            <a:ext cx="381000" cy="533400"/>
          </a:xfrm>
          <a:prstGeom prst="rect">
            <a:avLst/>
          </a:prstGeom>
          <a:solidFill>
            <a:srgbClr val="FF33CC"/>
          </a:solidFill>
          <a:ln w="9525">
            <a:solidFill>
              <a:schemeClr val="tx1"/>
            </a:solidFill>
            <a:miter lim="800000"/>
            <a:headEnd/>
            <a:tailEnd/>
          </a:ln>
          <a:effectLst/>
        </p:spPr>
        <p:txBody>
          <a:bodyPr wrap="none" anchor="ctr"/>
          <a:lstStyle/>
          <a:p>
            <a:pPr algn="ctr"/>
            <a:r>
              <a:rPr lang="en-US" sz="1400" b="1">
                <a:latin typeface="Arial" charset="0"/>
              </a:rPr>
              <a:t>Bi</a:t>
            </a:r>
            <a:endParaRPr lang="en-US" sz="1000" b="1">
              <a:latin typeface="Arial" charset="0"/>
            </a:endParaRPr>
          </a:p>
          <a:p>
            <a:pPr algn="ctr"/>
            <a:endParaRPr lang="en-US" sz="1000" b="1">
              <a:latin typeface="Arial" charset="0"/>
            </a:endParaRPr>
          </a:p>
          <a:p>
            <a:pPr algn="ctr"/>
            <a:r>
              <a:rPr lang="en-US" sz="1000" b="1">
                <a:latin typeface="Arial" charset="0"/>
              </a:rPr>
              <a:t>83</a:t>
            </a:r>
            <a:endParaRPr lang="en-US" sz="1000" b="1" baseline="30000">
              <a:latin typeface="Arial" charset="0"/>
            </a:endParaRPr>
          </a:p>
        </p:txBody>
      </p:sp>
      <p:sp>
        <p:nvSpPr>
          <p:cNvPr id="209075" name="Rectangle 179"/>
          <p:cNvSpPr>
            <a:spLocks noChangeArrowheads="1"/>
          </p:cNvSpPr>
          <p:nvPr/>
        </p:nvSpPr>
        <p:spPr bwMode="auto">
          <a:xfrm>
            <a:off x="7086600" y="4114800"/>
            <a:ext cx="381000" cy="533400"/>
          </a:xfrm>
          <a:prstGeom prst="rect">
            <a:avLst/>
          </a:prstGeom>
          <a:solidFill>
            <a:srgbClr val="FF33CC"/>
          </a:solidFill>
          <a:ln w="9525">
            <a:solidFill>
              <a:schemeClr val="tx1"/>
            </a:solidFill>
            <a:miter lim="800000"/>
            <a:headEnd/>
            <a:tailEnd/>
          </a:ln>
          <a:effectLst/>
        </p:spPr>
        <p:txBody>
          <a:bodyPr wrap="none" anchor="ctr"/>
          <a:lstStyle/>
          <a:p>
            <a:pPr algn="ctr"/>
            <a:r>
              <a:rPr lang="en-US" sz="1400" b="1">
                <a:latin typeface="Arial" charset="0"/>
              </a:rPr>
              <a:t>Po</a:t>
            </a:r>
            <a:endParaRPr lang="en-US" sz="1000" b="1">
              <a:latin typeface="Arial" charset="0"/>
            </a:endParaRPr>
          </a:p>
          <a:p>
            <a:pPr algn="ctr"/>
            <a:endParaRPr lang="en-US" sz="1000" b="1">
              <a:latin typeface="Arial" charset="0"/>
            </a:endParaRPr>
          </a:p>
          <a:p>
            <a:pPr algn="ctr"/>
            <a:r>
              <a:rPr lang="en-US" sz="1000" b="1">
                <a:latin typeface="Arial" charset="0"/>
              </a:rPr>
              <a:t>84</a:t>
            </a:r>
            <a:endParaRPr lang="en-US" sz="1000" b="1" baseline="30000">
              <a:latin typeface="Arial" charset="0"/>
            </a:endParaRPr>
          </a:p>
        </p:txBody>
      </p:sp>
      <p:sp>
        <p:nvSpPr>
          <p:cNvPr id="209076" name="Rectangle 180"/>
          <p:cNvSpPr>
            <a:spLocks noChangeArrowheads="1"/>
          </p:cNvSpPr>
          <p:nvPr/>
        </p:nvSpPr>
        <p:spPr bwMode="auto">
          <a:xfrm>
            <a:off x="7894638" y="4038600"/>
            <a:ext cx="381000" cy="533400"/>
          </a:xfrm>
          <a:prstGeom prst="rect">
            <a:avLst/>
          </a:prstGeom>
          <a:solidFill>
            <a:srgbClr val="FF3300"/>
          </a:solidFill>
          <a:ln w="9525">
            <a:solidFill>
              <a:schemeClr val="tx1"/>
            </a:solidFill>
            <a:miter lim="800000"/>
            <a:headEnd/>
            <a:tailEnd/>
          </a:ln>
          <a:effectLst/>
        </p:spPr>
        <p:txBody>
          <a:bodyPr wrap="none" anchor="ctr"/>
          <a:lstStyle/>
          <a:p>
            <a:pPr algn="ctr"/>
            <a:r>
              <a:rPr lang="en-US" sz="1400" b="1">
                <a:latin typeface="Arial" charset="0"/>
              </a:rPr>
              <a:t>At</a:t>
            </a:r>
            <a:endParaRPr lang="en-US" sz="1000" b="1">
              <a:latin typeface="Arial" charset="0"/>
            </a:endParaRPr>
          </a:p>
          <a:p>
            <a:pPr algn="ctr"/>
            <a:endParaRPr lang="en-US" sz="1000" b="1">
              <a:latin typeface="Arial" charset="0"/>
            </a:endParaRPr>
          </a:p>
          <a:p>
            <a:pPr algn="ctr"/>
            <a:r>
              <a:rPr lang="en-US" sz="1000" b="1">
                <a:latin typeface="Arial" charset="0"/>
              </a:rPr>
              <a:t>85</a:t>
            </a:r>
            <a:endParaRPr lang="en-US" sz="1000" b="1" baseline="30000">
              <a:latin typeface="Arial" charset="0"/>
            </a:endParaRPr>
          </a:p>
        </p:txBody>
      </p:sp>
      <p:sp>
        <p:nvSpPr>
          <p:cNvPr id="209077" name="Rectangle 181"/>
          <p:cNvSpPr>
            <a:spLocks noChangeArrowheads="1"/>
          </p:cNvSpPr>
          <p:nvPr/>
        </p:nvSpPr>
        <p:spPr bwMode="auto">
          <a:xfrm>
            <a:off x="8428038" y="4038600"/>
            <a:ext cx="381000" cy="533400"/>
          </a:xfrm>
          <a:prstGeom prst="rect">
            <a:avLst/>
          </a:prstGeom>
          <a:solidFill>
            <a:srgbClr val="FFFF00"/>
          </a:solidFill>
          <a:ln w="9525">
            <a:solidFill>
              <a:schemeClr val="tx1"/>
            </a:solidFill>
            <a:miter lim="800000"/>
            <a:headEnd/>
            <a:tailEnd/>
          </a:ln>
          <a:effectLst/>
        </p:spPr>
        <p:txBody>
          <a:bodyPr wrap="none" anchor="ctr"/>
          <a:lstStyle/>
          <a:p>
            <a:pPr algn="ctr"/>
            <a:r>
              <a:rPr lang="en-US" sz="1400" b="1">
                <a:solidFill>
                  <a:srgbClr val="FF0066"/>
                </a:solidFill>
                <a:latin typeface="Arial" charset="0"/>
              </a:rPr>
              <a:t>Rn</a:t>
            </a:r>
            <a:endParaRPr lang="en-US" sz="1000" b="1">
              <a:solidFill>
                <a:srgbClr val="FF0066"/>
              </a:solidFill>
              <a:latin typeface="Arial" charset="0"/>
            </a:endParaRPr>
          </a:p>
          <a:p>
            <a:pPr algn="ctr"/>
            <a:endParaRPr lang="en-US" sz="1000" b="1">
              <a:solidFill>
                <a:srgbClr val="FF0066"/>
              </a:solidFill>
              <a:latin typeface="Arial" charset="0"/>
            </a:endParaRPr>
          </a:p>
          <a:p>
            <a:pPr algn="ctr"/>
            <a:r>
              <a:rPr lang="en-US" sz="1000" b="1">
                <a:solidFill>
                  <a:srgbClr val="FF0066"/>
                </a:solidFill>
                <a:latin typeface="Arial" charset="0"/>
              </a:rPr>
              <a:t>86</a:t>
            </a:r>
            <a:endParaRPr lang="en-US" sz="1000" b="1" baseline="30000">
              <a:solidFill>
                <a:srgbClr val="FF0066"/>
              </a:solidFill>
              <a:latin typeface="Arial" charset="0"/>
            </a:endParaRPr>
          </a:p>
        </p:txBody>
      </p:sp>
      <p:sp>
        <p:nvSpPr>
          <p:cNvPr id="209078" name="Rectangle 182"/>
          <p:cNvSpPr>
            <a:spLocks noChangeArrowheads="1"/>
          </p:cNvSpPr>
          <p:nvPr/>
        </p:nvSpPr>
        <p:spPr bwMode="auto">
          <a:xfrm>
            <a:off x="701675" y="4648200"/>
            <a:ext cx="381000" cy="533400"/>
          </a:xfrm>
          <a:prstGeom prst="rect">
            <a:avLst/>
          </a:prstGeom>
          <a:solidFill>
            <a:srgbClr val="98D818"/>
          </a:solidFill>
          <a:ln w="9525">
            <a:solidFill>
              <a:schemeClr val="tx1"/>
            </a:solidFill>
            <a:miter lim="800000"/>
            <a:headEnd/>
            <a:tailEnd/>
          </a:ln>
          <a:effectLst/>
        </p:spPr>
        <p:txBody>
          <a:bodyPr wrap="none" anchor="ctr"/>
          <a:lstStyle/>
          <a:p>
            <a:pPr algn="ctr"/>
            <a:r>
              <a:rPr lang="en-US" sz="1400" b="1">
                <a:latin typeface="Arial" charset="0"/>
              </a:rPr>
              <a:t>Fr</a:t>
            </a:r>
            <a:endParaRPr lang="en-US" sz="1000" b="1">
              <a:latin typeface="Arial" charset="0"/>
            </a:endParaRPr>
          </a:p>
          <a:p>
            <a:pPr algn="ctr"/>
            <a:endParaRPr lang="en-US" sz="1000" b="1">
              <a:latin typeface="Arial" charset="0"/>
            </a:endParaRPr>
          </a:p>
          <a:p>
            <a:pPr algn="ctr"/>
            <a:r>
              <a:rPr lang="en-US" sz="1000" b="1">
                <a:latin typeface="Arial" charset="0"/>
              </a:rPr>
              <a:t>87</a:t>
            </a:r>
            <a:endParaRPr lang="en-US" sz="1000" b="1" baseline="30000">
              <a:latin typeface="Arial" charset="0"/>
            </a:endParaRPr>
          </a:p>
        </p:txBody>
      </p:sp>
      <p:sp>
        <p:nvSpPr>
          <p:cNvPr id="209079" name="Rectangle 183"/>
          <p:cNvSpPr>
            <a:spLocks noChangeArrowheads="1"/>
          </p:cNvSpPr>
          <p:nvPr/>
        </p:nvSpPr>
        <p:spPr bwMode="auto">
          <a:xfrm>
            <a:off x="1295400" y="4648200"/>
            <a:ext cx="381000" cy="533400"/>
          </a:xfrm>
          <a:prstGeom prst="rect">
            <a:avLst/>
          </a:prstGeom>
          <a:solidFill>
            <a:srgbClr val="9C009C"/>
          </a:solidFill>
          <a:ln w="9525">
            <a:solidFill>
              <a:schemeClr val="tx1"/>
            </a:solidFill>
            <a:miter lim="800000"/>
            <a:headEnd/>
            <a:tailEnd/>
          </a:ln>
          <a:effectLst/>
        </p:spPr>
        <p:txBody>
          <a:bodyPr wrap="none" anchor="ctr"/>
          <a:lstStyle/>
          <a:p>
            <a:pPr algn="ctr"/>
            <a:r>
              <a:rPr lang="en-US" sz="1400" b="1">
                <a:latin typeface="Arial" charset="0"/>
              </a:rPr>
              <a:t>Ra</a:t>
            </a:r>
            <a:endParaRPr lang="en-US" sz="1000" b="1">
              <a:latin typeface="Arial" charset="0"/>
            </a:endParaRPr>
          </a:p>
          <a:p>
            <a:pPr algn="ctr"/>
            <a:endParaRPr lang="en-US" sz="1000" b="1">
              <a:latin typeface="Arial" charset="0"/>
            </a:endParaRPr>
          </a:p>
          <a:p>
            <a:pPr algn="ctr"/>
            <a:r>
              <a:rPr lang="en-US" sz="1000" b="1">
                <a:latin typeface="Arial" charset="0"/>
              </a:rPr>
              <a:t>88</a:t>
            </a:r>
            <a:endParaRPr lang="en-US" sz="1000" b="1" baseline="30000">
              <a:latin typeface="Arial" charset="0"/>
            </a:endParaRPr>
          </a:p>
        </p:txBody>
      </p:sp>
      <p:sp>
        <p:nvSpPr>
          <p:cNvPr id="209080" name="Rectangle 184"/>
          <p:cNvSpPr>
            <a:spLocks noChangeArrowheads="1"/>
          </p:cNvSpPr>
          <p:nvPr/>
        </p:nvSpPr>
        <p:spPr bwMode="auto">
          <a:xfrm>
            <a:off x="2286000" y="46482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Rf</a:t>
            </a:r>
            <a:endParaRPr lang="en-US" sz="1000" b="1">
              <a:latin typeface="Arial" charset="0"/>
            </a:endParaRPr>
          </a:p>
          <a:p>
            <a:pPr algn="ctr"/>
            <a:endParaRPr lang="en-US" sz="1000" b="1">
              <a:latin typeface="Arial" charset="0"/>
            </a:endParaRPr>
          </a:p>
          <a:p>
            <a:pPr algn="ctr"/>
            <a:r>
              <a:rPr lang="en-US" sz="1000" b="1">
                <a:latin typeface="Arial" charset="0"/>
              </a:rPr>
              <a:t>104</a:t>
            </a:r>
            <a:endParaRPr lang="en-US" sz="1000" b="1" baseline="30000">
              <a:latin typeface="Arial" charset="0"/>
            </a:endParaRPr>
          </a:p>
        </p:txBody>
      </p:sp>
      <p:sp>
        <p:nvSpPr>
          <p:cNvPr id="209081" name="Rectangle 185"/>
          <p:cNvSpPr>
            <a:spLocks noChangeArrowheads="1"/>
          </p:cNvSpPr>
          <p:nvPr/>
        </p:nvSpPr>
        <p:spPr bwMode="auto">
          <a:xfrm>
            <a:off x="2667000" y="46482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Db</a:t>
            </a:r>
            <a:endParaRPr lang="en-US" sz="1000" b="1">
              <a:latin typeface="Arial" charset="0"/>
            </a:endParaRPr>
          </a:p>
          <a:p>
            <a:pPr algn="ctr"/>
            <a:endParaRPr lang="en-US" sz="1000" b="1">
              <a:latin typeface="Arial" charset="0"/>
            </a:endParaRPr>
          </a:p>
          <a:p>
            <a:pPr algn="ctr"/>
            <a:r>
              <a:rPr lang="en-US" sz="1000" b="1">
                <a:latin typeface="Arial" charset="0"/>
              </a:rPr>
              <a:t>105</a:t>
            </a:r>
            <a:endParaRPr lang="en-US" sz="1000" b="1" baseline="30000">
              <a:latin typeface="Arial" charset="0"/>
            </a:endParaRPr>
          </a:p>
        </p:txBody>
      </p:sp>
      <p:sp>
        <p:nvSpPr>
          <p:cNvPr id="209082" name="Rectangle 186"/>
          <p:cNvSpPr>
            <a:spLocks noChangeArrowheads="1"/>
          </p:cNvSpPr>
          <p:nvPr/>
        </p:nvSpPr>
        <p:spPr bwMode="auto">
          <a:xfrm>
            <a:off x="3048000" y="46482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Sg</a:t>
            </a:r>
            <a:endParaRPr lang="en-US" sz="1000" b="1">
              <a:latin typeface="Arial" charset="0"/>
            </a:endParaRPr>
          </a:p>
          <a:p>
            <a:pPr algn="ctr"/>
            <a:endParaRPr lang="en-US" sz="1000" b="1">
              <a:latin typeface="Arial" charset="0"/>
            </a:endParaRPr>
          </a:p>
          <a:p>
            <a:pPr algn="ctr"/>
            <a:r>
              <a:rPr lang="en-US" sz="1000" b="1">
                <a:latin typeface="Arial" charset="0"/>
              </a:rPr>
              <a:t>106</a:t>
            </a:r>
            <a:endParaRPr lang="en-US" sz="1000" b="1" baseline="30000">
              <a:latin typeface="Arial" charset="0"/>
            </a:endParaRPr>
          </a:p>
        </p:txBody>
      </p:sp>
      <p:sp>
        <p:nvSpPr>
          <p:cNvPr id="209083" name="Rectangle 187"/>
          <p:cNvSpPr>
            <a:spLocks noChangeArrowheads="1"/>
          </p:cNvSpPr>
          <p:nvPr/>
        </p:nvSpPr>
        <p:spPr bwMode="auto">
          <a:xfrm>
            <a:off x="3429000" y="46482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Bh</a:t>
            </a:r>
            <a:endParaRPr lang="en-US" sz="1000" b="1">
              <a:latin typeface="Arial" charset="0"/>
            </a:endParaRPr>
          </a:p>
          <a:p>
            <a:pPr algn="ctr"/>
            <a:endParaRPr lang="en-US" sz="1000" b="1">
              <a:latin typeface="Arial" charset="0"/>
            </a:endParaRPr>
          </a:p>
          <a:p>
            <a:pPr algn="ctr"/>
            <a:r>
              <a:rPr lang="en-US" sz="1000" b="1">
                <a:latin typeface="Arial" charset="0"/>
              </a:rPr>
              <a:t>107</a:t>
            </a:r>
            <a:endParaRPr lang="en-US" sz="1000" b="1" baseline="30000">
              <a:latin typeface="Arial" charset="0"/>
            </a:endParaRPr>
          </a:p>
        </p:txBody>
      </p:sp>
      <p:sp>
        <p:nvSpPr>
          <p:cNvPr id="209084" name="Rectangle 188"/>
          <p:cNvSpPr>
            <a:spLocks noChangeArrowheads="1"/>
          </p:cNvSpPr>
          <p:nvPr/>
        </p:nvSpPr>
        <p:spPr bwMode="auto">
          <a:xfrm>
            <a:off x="3810000" y="46482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Hs</a:t>
            </a:r>
            <a:endParaRPr lang="en-US" sz="1000" b="1">
              <a:latin typeface="Arial" charset="0"/>
            </a:endParaRPr>
          </a:p>
          <a:p>
            <a:pPr algn="ctr"/>
            <a:endParaRPr lang="en-US" sz="1000" b="1">
              <a:latin typeface="Arial" charset="0"/>
            </a:endParaRPr>
          </a:p>
          <a:p>
            <a:pPr algn="ctr"/>
            <a:r>
              <a:rPr lang="en-US" sz="1000" b="1">
                <a:latin typeface="Arial" charset="0"/>
              </a:rPr>
              <a:t>108</a:t>
            </a:r>
            <a:endParaRPr lang="en-US" sz="1000" b="1" baseline="30000">
              <a:latin typeface="Arial" charset="0"/>
            </a:endParaRPr>
          </a:p>
        </p:txBody>
      </p:sp>
      <p:sp>
        <p:nvSpPr>
          <p:cNvPr id="209085" name="Rectangle 189"/>
          <p:cNvSpPr>
            <a:spLocks noChangeArrowheads="1"/>
          </p:cNvSpPr>
          <p:nvPr/>
        </p:nvSpPr>
        <p:spPr bwMode="auto">
          <a:xfrm>
            <a:off x="4191000" y="4648200"/>
            <a:ext cx="381000" cy="533400"/>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Mt</a:t>
            </a:r>
            <a:endParaRPr lang="en-US" sz="1000" b="1">
              <a:latin typeface="Arial" charset="0"/>
            </a:endParaRPr>
          </a:p>
          <a:p>
            <a:pPr algn="ctr"/>
            <a:endParaRPr lang="en-US" sz="1000" b="1">
              <a:latin typeface="Arial" charset="0"/>
            </a:endParaRPr>
          </a:p>
          <a:p>
            <a:pPr algn="ctr"/>
            <a:r>
              <a:rPr lang="en-US" sz="1000" b="1">
                <a:latin typeface="Arial" charset="0"/>
              </a:rPr>
              <a:t>109</a:t>
            </a:r>
            <a:endParaRPr lang="en-US" sz="1000" b="1" baseline="30000">
              <a:latin typeface="Arial" charset="0"/>
            </a:endParaRPr>
          </a:p>
        </p:txBody>
      </p:sp>
      <p:sp>
        <p:nvSpPr>
          <p:cNvPr id="209086" name="Rectangle 190"/>
          <p:cNvSpPr>
            <a:spLocks noChangeArrowheads="1"/>
          </p:cNvSpPr>
          <p:nvPr/>
        </p:nvSpPr>
        <p:spPr bwMode="auto">
          <a:xfrm>
            <a:off x="1295400" y="2514600"/>
            <a:ext cx="381000" cy="533400"/>
          </a:xfrm>
          <a:prstGeom prst="rect">
            <a:avLst/>
          </a:prstGeom>
          <a:solidFill>
            <a:srgbClr val="9C009C"/>
          </a:solidFill>
          <a:ln w="9525">
            <a:solidFill>
              <a:schemeClr val="tx1"/>
            </a:solidFill>
            <a:miter lim="800000"/>
            <a:headEnd/>
            <a:tailEnd/>
          </a:ln>
          <a:effectLst/>
        </p:spPr>
        <p:txBody>
          <a:bodyPr wrap="none" anchor="ctr"/>
          <a:lstStyle/>
          <a:p>
            <a:pPr algn="ctr"/>
            <a:r>
              <a:rPr lang="en-US" sz="1400" b="1">
                <a:latin typeface="Arial" charset="0"/>
              </a:rPr>
              <a:t>Mg</a:t>
            </a:r>
            <a:endParaRPr lang="en-US" sz="1000" b="1">
              <a:latin typeface="Arial" charset="0"/>
            </a:endParaRPr>
          </a:p>
          <a:p>
            <a:pPr algn="ctr"/>
            <a:endParaRPr lang="en-US" sz="1000" b="1">
              <a:latin typeface="Arial" charset="0"/>
            </a:endParaRPr>
          </a:p>
          <a:p>
            <a:pPr algn="ctr"/>
            <a:r>
              <a:rPr lang="en-US" sz="1000" b="1">
                <a:latin typeface="Arial" charset="0"/>
              </a:rPr>
              <a:t>12</a:t>
            </a:r>
            <a:endParaRPr lang="en-US" sz="1000" b="1" baseline="30000">
              <a:latin typeface="Arial" charset="0"/>
            </a:endParaRPr>
          </a:p>
        </p:txBody>
      </p:sp>
      <p:sp>
        <p:nvSpPr>
          <p:cNvPr id="209087" name="Rectangle 191"/>
          <p:cNvSpPr>
            <a:spLocks noChangeArrowheads="1"/>
          </p:cNvSpPr>
          <p:nvPr/>
        </p:nvSpPr>
        <p:spPr bwMode="auto">
          <a:xfrm>
            <a:off x="2819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Ce</a:t>
            </a:r>
            <a:endParaRPr lang="en-US" sz="1000" b="1">
              <a:latin typeface="Arial" charset="0"/>
            </a:endParaRPr>
          </a:p>
          <a:p>
            <a:pPr algn="ctr"/>
            <a:endParaRPr lang="en-US" sz="1000" b="1">
              <a:latin typeface="Arial" charset="0"/>
            </a:endParaRPr>
          </a:p>
          <a:p>
            <a:pPr algn="ctr"/>
            <a:r>
              <a:rPr lang="en-US" sz="1000" b="1">
                <a:latin typeface="Arial" charset="0"/>
              </a:rPr>
              <a:t>58</a:t>
            </a:r>
            <a:endParaRPr lang="en-US" sz="1000" b="1" baseline="30000">
              <a:latin typeface="Arial" charset="0"/>
            </a:endParaRPr>
          </a:p>
        </p:txBody>
      </p:sp>
      <p:sp>
        <p:nvSpPr>
          <p:cNvPr id="209088" name="Rectangle 192"/>
          <p:cNvSpPr>
            <a:spLocks noChangeArrowheads="1"/>
          </p:cNvSpPr>
          <p:nvPr/>
        </p:nvSpPr>
        <p:spPr bwMode="auto">
          <a:xfrm>
            <a:off x="3200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Pr</a:t>
            </a:r>
            <a:endParaRPr lang="en-US" sz="1000" b="1">
              <a:latin typeface="Arial" charset="0"/>
            </a:endParaRPr>
          </a:p>
          <a:p>
            <a:pPr algn="ctr"/>
            <a:endParaRPr lang="en-US" sz="1000" b="1">
              <a:latin typeface="Arial" charset="0"/>
            </a:endParaRPr>
          </a:p>
          <a:p>
            <a:pPr algn="ctr"/>
            <a:r>
              <a:rPr lang="en-US" sz="1000" b="1">
                <a:latin typeface="Arial" charset="0"/>
              </a:rPr>
              <a:t>59</a:t>
            </a:r>
            <a:endParaRPr lang="en-US" sz="1000" b="1" baseline="30000">
              <a:latin typeface="Arial" charset="0"/>
            </a:endParaRPr>
          </a:p>
        </p:txBody>
      </p:sp>
      <p:sp>
        <p:nvSpPr>
          <p:cNvPr id="209089" name="Rectangle 193"/>
          <p:cNvSpPr>
            <a:spLocks noChangeArrowheads="1"/>
          </p:cNvSpPr>
          <p:nvPr/>
        </p:nvSpPr>
        <p:spPr bwMode="auto">
          <a:xfrm>
            <a:off x="3581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Nd</a:t>
            </a:r>
            <a:endParaRPr lang="en-US" sz="1000" b="1">
              <a:latin typeface="Arial" charset="0"/>
            </a:endParaRPr>
          </a:p>
          <a:p>
            <a:pPr algn="ctr"/>
            <a:endParaRPr lang="en-US" sz="1000" b="1">
              <a:latin typeface="Arial" charset="0"/>
            </a:endParaRPr>
          </a:p>
          <a:p>
            <a:pPr algn="ctr"/>
            <a:r>
              <a:rPr lang="en-US" sz="1000" b="1">
                <a:latin typeface="Arial" charset="0"/>
              </a:rPr>
              <a:t>60</a:t>
            </a:r>
            <a:endParaRPr lang="en-US" sz="1000" b="1" baseline="30000">
              <a:latin typeface="Arial" charset="0"/>
            </a:endParaRPr>
          </a:p>
        </p:txBody>
      </p:sp>
      <p:sp>
        <p:nvSpPr>
          <p:cNvPr id="209090" name="Rectangle 194"/>
          <p:cNvSpPr>
            <a:spLocks noChangeArrowheads="1"/>
          </p:cNvSpPr>
          <p:nvPr/>
        </p:nvSpPr>
        <p:spPr bwMode="auto">
          <a:xfrm>
            <a:off x="3962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Pm</a:t>
            </a:r>
            <a:endParaRPr lang="en-US" sz="1000" b="1">
              <a:latin typeface="Arial" charset="0"/>
            </a:endParaRPr>
          </a:p>
          <a:p>
            <a:pPr algn="ctr"/>
            <a:endParaRPr lang="en-US" sz="1000" b="1">
              <a:latin typeface="Arial" charset="0"/>
            </a:endParaRPr>
          </a:p>
          <a:p>
            <a:pPr algn="ctr"/>
            <a:r>
              <a:rPr lang="en-US" sz="1000" b="1">
                <a:latin typeface="Arial" charset="0"/>
              </a:rPr>
              <a:t>61</a:t>
            </a:r>
            <a:endParaRPr lang="en-US" sz="1000" b="1" baseline="30000">
              <a:latin typeface="Arial" charset="0"/>
            </a:endParaRPr>
          </a:p>
        </p:txBody>
      </p:sp>
      <p:sp>
        <p:nvSpPr>
          <p:cNvPr id="209091" name="Rectangle 195"/>
          <p:cNvSpPr>
            <a:spLocks noChangeArrowheads="1"/>
          </p:cNvSpPr>
          <p:nvPr/>
        </p:nvSpPr>
        <p:spPr bwMode="auto">
          <a:xfrm>
            <a:off x="4343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Sm</a:t>
            </a:r>
            <a:endParaRPr lang="en-US" sz="1000" b="1">
              <a:latin typeface="Arial" charset="0"/>
            </a:endParaRPr>
          </a:p>
          <a:p>
            <a:pPr algn="ctr"/>
            <a:endParaRPr lang="en-US" sz="1000" b="1">
              <a:latin typeface="Arial" charset="0"/>
            </a:endParaRPr>
          </a:p>
          <a:p>
            <a:pPr algn="ctr"/>
            <a:r>
              <a:rPr lang="en-US" sz="1000" b="1">
                <a:latin typeface="Arial" charset="0"/>
              </a:rPr>
              <a:t>62</a:t>
            </a:r>
            <a:endParaRPr lang="en-US" sz="1000" b="1" baseline="30000">
              <a:latin typeface="Arial" charset="0"/>
            </a:endParaRPr>
          </a:p>
        </p:txBody>
      </p:sp>
      <p:sp>
        <p:nvSpPr>
          <p:cNvPr id="209092" name="Rectangle 196"/>
          <p:cNvSpPr>
            <a:spLocks noChangeArrowheads="1"/>
          </p:cNvSpPr>
          <p:nvPr/>
        </p:nvSpPr>
        <p:spPr bwMode="auto">
          <a:xfrm>
            <a:off x="4724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Eu</a:t>
            </a:r>
            <a:endParaRPr lang="en-US" sz="1000" b="1">
              <a:latin typeface="Arial" charset="0"/>
            </a:endParaRPr>
          </a:p>
          <a:p>
            <a:pPr algn="ctr"/>
            <a:endParaRPr lang="en-US" sz="1000" b="1">
              <a:latin typeface="Arial" charset="0"/>
            </a:endParaRPr>
          </a:p>
          <a:p>
            <a:pPr algn="ctr"/>
            <a:r>
              <a:rPr lang="en-US" sz="1000" b="1">
                <a:latin typeface="Arial" charset="0"/>
              </a:rPr>
              <a:t>63</a:t>
            </a:r>
            <a:endParaRPr lang="en-US" sz="1000" b="1" baseline="30000">
              <a:latin typeface="Arial" charset="0"/>
            </a:endParaRPr>
          </a:p>
        </p:txBody>
      </p:sp>
      <p:sp>
        <p:nvSpPr>
          <p:cNvPr id="209093" name="Rectangle 197"/>
          <p:cNvSpPr>
            <a:spLocks noChangeArrowheads="1"/>
          </p:cNvSpPr>
          <p:nvPr/>
        </p:nvSpPr>
        <p:spPr bwMode="auto">
          <a:xfrm>
            <a:off x="5105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Gd</a:t>
            </a:r>
            <a:endParaRPr lang="en-US" sz="1000" b="1">
              <a:latin typeface="Arial" charset="0"/>
            </a:endParaRPr>
          </a:p>
          <a:p>
            <a:pPr algn="ctr"/>
            <a:endParaRPr lang="en-US" sz="1000" b="1">
              <a:latin typeface="Arial" charset="0"/>
            </a:endParaRPr>
          </a:p>
          <a:p>
            <a:pPr algn="ctr"/>
            <a:r>
              <a:rPr lang="en-US" sz="1000" b="1">
                <a:latin typeface="Arial" charset="0"/>
              </a:rPr>
              <a:t>64</a:t>
            </a:r>
            <a:endParaRPr lang="en-US" sz="1000" b="1" baseline="30000">
              <a:latin typeface="Arial" charset="0"/>
            </a:endParaRPr>
          </a:p>
        </p:txBody>
      </p:sp>
      <p:sp>
        <p:nvSpPr>
          <p:cNvPr id="209094" name="Rectangle 198"/>
          <p:cNvSpPr>
            <a:spLocks noChangeArrowheads="1"/>
          </p:cNvSpPr>
          <p:nvPr/>
        </p:nvSpPr>
        <p:spPr bwMode="auto">
          <a:xfrm>
            <a:off x="5486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Tb</a:t>
            </a:r>
            <a:endParaRPr lang="en-US" sz="1000" b="1">
              <a:latin typeface="Arial" charset="0"/>
            </a:endParaRPr>
          </a:p>
          <a:p>
            <a:pPr algn="ctr"/>
            <a:endParaRPr lang="en-US" sz="1000" b="1">
              <a:latin typeface="Arial" charset="0"/>
            </a:endParaRPr>
          </a:p>
          <a:p>
            <a:pPr algn="ctr"/>
            <a:r>
              <a:rPr lang="en-US" sz="1000" b="1">
                <a:latin typeface="Arial" charset="0"/>
              </a:rPr>
              <a:t>65</a:t>
            </a:r>
            <a:endParaRPr lang="en-US" sz="1000" b="1" baseline="30000">
              <a:latin typeface="Arial" charset="0"/>
            </a:endParaRPr>
          </a:p>
        </p:txBody>
      </p:sp>
      <p:sp>
        <p:nvSpPr>
          <p:cNvPr id="209095" name="Rectangle 199"/>
          <p:cNvSpPr>
            <a:spLocks noChangeArrowheads="1"/>
          </p:cNvSpPr>
          <p:nvPr/>
        </p:nvSpPr>
        <p:spPr bwMode="auto">
          <a:xfrm>
            <a:off x="5867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Dy</a:t>
            </a:r>
            <a:endParaRPr lang="en-US" sz="1000" b="1">
              <a:latin typeface="Arial" charset="0"/>
            </a:endParaRPr>
          </a:p>
          <a:p>
            <a:pPr algn="ctr"/>
            <a:endParaRPr lang="en-US" sz="1000" b="1">
              <a:latin typeface="Arial" charset="0"/>
            </a:endParaRPr>
          </a:p>
          <a:p>
            <a:pPr algn="ctr"/>
            <a:r>
              <a:rPr lang="en-US" sz="1000" b="1">
                <a:latin typeface="Arial" charset="0"/>
              </a:rPr>
              <a:t>66</a:t>
            </a:r>
            <a:endParaRPr lang="en-US" sz="1000" b="1" baseline="30000">
              <a:latin typeface="Arial" charset="0"/>
            </a:endParaRPr>
          </a:p>
        </p:txBody>
      </p:sp>
      <p:sp>
        <p:nvSpPr>
          <p:cNvPr id="209096" name="Rectangle 200"/>
          <p:cNvSpPr>
            <a:spLocks noChangeArrowheads="1"/>
          </p:cNvSpPr>
          <p:nvPr/>
        </p:nvSpPr>
        <p:spPr bwMode="auto">
          <a:xfrm>
            <a:off x="6248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Ho</a:t>
            </a:r>
            <a:endParaRPr lang="en-US" sz="1000" b="1">
              <a:latin typeface="Arial" charset="0"/>
            </a:endParaRPr>
          </a:p>
          <a:p>
            <a:pPr algn="ctr"/>
            <a:endParaRPr lang="en-US" sz="1000" b="1">
              <a:latin typeface="Arial" charset="0"/>
            </a:endParaRPr>
          </a:p>
          <a:p>
            <a:pPr algn="ctr"/>
            <a:r>
              <a:rPr lang="en-US" sz="1000" b="1">
                <a:latin typeface="Arial" charset="0"/>
              </a:rPr>
              <a:t>67</a:t>
            </a:r>
            <a:endParaRPr lang="en-US" sz="1000" b="1" baseline="30000">
              <a:latin typeface="Arial" charset="0"/>
            </a:endParaRPr>
          </a:p>
        </p:txBody>
      </p:sp>
      <p:sp>
        <p:nvSpPr>
          <p:cNvPr id="209097" name="Rectangle 201"/>
          <p:cNvSpPr>
            <a:spLocks noChangeArrowheads="1"/>
          </p:cNvSpPr>
          <p:nvPr/>
        </p:nvSpPr>
        <p:spPr bwMode="auto">
          <a:xfrm>
            <a:off x="6629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Er</a:t>
            </a:r>
            <a:endParaRPr lang="en-US" sz="1000" b="1">
              <a:latin typeface="Arial" charset="0"/>
            </a:endParaRPr>
          </a:p>
          <a:p>
            <a:pPr algn="ctr"/>
            <a:endParaRPr lang="en-US" sz="1000" b="1">
              <a:latin typeface="Arial" charset="0"/>
            </a:endParaRPr>
          </a:p>
          <a:p>
            <a:pPr algn="ctr"/>
            <a:r>
              <a:rPr lang="en-US" sz="1000" b="1">
                <a:latin typeface="Arial" charset="0"/>
              </a:rPr>
              <a:t>68</a:t>
            </a:r>
            <a:endParaRPr lang="en-US" sz="1000" b="1" baseline="30000">
              <a:latin typeface="Arial" charset="0"/>
            </a:endParaRPr>
          </a:p>
        </p:txBody>
      </p:sp>
      <p:sp>
        <p:nvSpPr>
          <p:cNvPr id="209098" name="Rectangle 202"/>
          <p:cNvSpPr>
            <a:spLocks noChangeArrowheads="1"/>
          </p:cNvSpPr>
          <p:nvPr/>
        </p:nvSpPr>
        <p:spPr bwMode="auto">
          <a:xfrm>
            <a:off x="7010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Tm</a:t>
            </a:r>
            <a:endParaRPr lang="en-US" sz="1000" b="1">
              <a:latin typeface="Arial" charset="0"/>
            </a:endParaRPr>
          </a:p>
          <a:p>
            <a:pPr algn="ctr"/>
            <a:endParaRPr lang="en-US" sz="1000" b="1">
              <a:latin typeface="Arial" charset="0"/>
            </a:endParaRPr>
          </a:p>
          <a:p>
            <a:pPr algn="ctr"/>
            <a:r>
              <a:rPr lang="en-US" sz="1000" b="1">
                <a:latin typeface="Arial" charset="0"/>
              </a:rPr>
              <a:t>69</a:t>
            </a:r>
            <a:endParaRPr lang="en-US" sz="1000" b="1" baseline="30000">
              <a:latin typeface="Arial" charset="0"/>
            </a:endParaRPr>
          </a:p>
        </p:txBody>
      </p:sp>
      <p:sp>
        <p:nvSpPr>
          <p:cNvPr id="209099" name="Rectangle 203"/>
          <p:cNvSpPr>
            <a:spLocks noChangeArrowheads="1"/>
          </p:cNvSpPr>
          <p:nvPr/>
        </p:nvSpPr>
        <p:spPr bwMode="auto">
          <a:xfrm>
            <a:off x="7391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Yb</a:t>
            </a:r>
            <a:endParaRPr lang="en-US" sz="1000" b="1">
              <a:latin typeface="Arial" charset="0"/>
            </a:endParaRPr>
          </a:p>
          <a:p>
            <a:pPr algn="ctr"/>
            <a:endParaRPr lang="en-US" sz="1000" b="1">
              <a:latin typeface="Arial" charset="0"/>
            </a:endParaRPr>
          </a:p>
          <a:p>
            <a:pPr algn="ctr"/>
            <a:r>
              <a:rPr lang="en-US" sz="1000" b="1">
                <a:latin typeface="Arial" charset="0"/>
              </a:rPr>
              <a:t>70</a:t>
            </a:r>
            <a:endParaRPr lang="en-US" sz="1000" b="1" baseline="30000">
              <a:latin typeface="Arial" charset="0"/>
            </a:endParaRPr>
          </a:p>
        </p:txBody>
      </p:sp>
      <p:sp>
        <p:nvSpPr>
          <p:cNvPr id="209100" name="Rectangle 204"/>
          <p:cNvSpPr>
            <a:spLocks noChangeArrowheads="1"/>
          </p:cNvSpPr>
          <p:nvPr/>
        </p:nvSpPr>
        <p:spPr bwMode="auto">
          <a:xfrm>
            <a:off x="7772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Lu</a:t>
            </a:r>
            <a:endParaRPr lang="en-US" sz="1000" b="1">
              <a:latin typeface="Arial" charset="0"/>
            </a:endParaRPr>
          </a:p>
          <a:p>
            <a:pPr algn="ctr"/>
            <a:endParaRPr lang="en-US" sz="1000" b="1">
              <a:latin typeface="Arial" charset="0"/>
            </a:endParaRPr>
          </a:p>
          <a:p>
            <a:pPr algn="ctr"/>
            <a:r>
              <a:rPr lang="en-US" sz="1000" b="1">
                <a:latin typeface="Arial" charset="0"/>
              </a:rPr>
              <a:t>71</a:t>
            </a:r>
            <a:endParaRPr lang="en-US" sz="1000" b="1" baseline="30000">
              <a:latin typeface="Arial" charset="0"/>
            </a:endParaRPr>
          </a:p>
        </p:txBody>
      </p:sp>
      <p:sp>
        <p:nvSpPr>
          <p:cNvPr id="209101" name="Rectangle 205"/>
          <p:cNvSpPr>
            <a:spLocks noChangeArrowheads="1"/>
          </p:cNvSpPr>
          <p:nvPr/>
        </p:nvSpPr>
        <p:spPr bwMode="auto">
          <a:xfrm>
            <a:off x="2819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Th</a:t>
            </a:r>
            <a:endParaRPr lang="en-US" sz="1000" b="1">
              <a:latin typeface="Arial" charset="0"/>
            </a:endParaRPr>
          </a:p>
          <a:p>
            <a:pPr algn="ctr"/>
            <a:endParaRPr lang="en-US" sz="1000" b="1">
              <a:latin typeface="Arial" charset="0"/>
            </a:endParaRPr>
          </a:p>
          <a:p>
            <a:pPr algn="ctr"/>
            <a:r>
              <a:rPr lang="en-US" sz="1000" b="1">
                <a:latin typeface="Arial" charset="0"/>
              </a:rPr>
              <a:t>90</a:t>
            </a:r>
            <a:endParaRPr lang="en-US" sz="1000" b="1" baseline="30000">
              <a:latin typeface="Arial" charset="0"/>
            </a:endParaRPr>
          </a:p>
        </p:txBody>
      </p:sp>
      <p:sp>
        <p:nvSpPr>
          <p:cNvPr id="209102" name="Rectangle 206"/>
          <p:cNvSpPr>
            <a:spLocks noChangeArrowheads="1"/>
          </p:cNvSpPr>
          <p:nvPr/>
        </p:nvSpPr>
        <p:spPr bwMode="auto">
          <a:xfrm>
            <a:off x="3200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Pa</a:t>
            </a:r>
            <a:endParaRPr lang="en-US" sz="1000" b="1">
              <a:latin typeface="Arial" charset="0"/>
            </a:endParaRPr>
          </a:p>
          <a:p>
            <a:pPr algn="ctr"/>
            <a:endParaRPr lang="en-US" sz="1000" b="1">
              <a:latin typeface="Arial" charset="0"/>
            </a:endParaRPr>
          </a:p>
          <a:p>
            <a:pPr algn="ctr"/>
            <a:r>
              <a:rPr lang="en-US" sz="1000" b="1">
                <a:latin typeface="Arial" charset="0"/>
              </a:rPr>
              <a:t>91</a:t>
            </a:r>
            <a:endParaRPr lang="en-US" sz="1000" b="1" baseline="30000">
              <a:latin typeface="Arial" charset="0"/>
            </a:endParaRPr>
          </a:p>
        </p:txBody>
      </p:sp>
      <p:sp>
        <p:nvSpPr>
          <p:cNvPr id="209103" name="Rectangle 207"/>
          <p:cNvSpPr>
            <a:spLocks noChangeArrowheads="1"/>
          </p:cNvSpPr>
          <p:nvPr/>
        </p:nvSpPr>
        <p:spPr bwMode="auto">
          <a:xfrm>
            <a:off x="3581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U</a:t>
            </a:r>
            <a:endParaRPr lang="en-US" sz="1000" b="1">
              <a:latin typeface="Arial" charset="0"/>
            </a:endParaRPr>
          </a:p>
          <a:p>
            <a:pPr algn="ctr"/>
            <a:endParaRPr lang="en-US" sz="1000" b="1">
              <a:latin typeface="Arial" charset="0"/>
            </a:endParaRPr>
          </a:p>
          <a:p>
            <a:pPr algn="ctr"/>
            <a:r>
              <a:rPr lang="en-US" sz="1000" b="1">
                <a:latin typeface="Arial" charset="0"/>
              </a:rPr>
              <a:t>92</a:t>
            </a:r>
            <a:endParaRPr lang="en-US" sz="1000" b="1" baseline="30000">
              <a:latin typeface="Arial" charset="0"/>
            </a:endParaRPr>
          </a:p>
        </p:txBody>
      </p:sp>
      <p:sp>
        <p:nvSpPr>
          <p:cNvPr id="209104" name="Rectangle 208"/>
          <p:cNvSpPr>
            <a:spLocks noChangeArrowheads="1"/>
          </p:cNvSpPr>
          <p:nvPr/>
        </p:nvSpPr>
        <p:spPr bwMode="auto">
          <a:xfrm>
            <a:off x="3962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Np</a:t>
            </a:r>
            <a:endParaRPr lang="en-US" sz="1000" b="1">
              <a:latin typeface="Arial" charset="0"/>
            </a:endParaRPr>
          </a:p>
          <a:p>
            <a:pPr algn="ctr"/>
            <a:endParaRPr lang="en-US" sz="1000" b="1">
              <a:latin typeface="Arial" charset="0"/>
            </a:endParaRPr>
          </a:p>
          <a:p>
            <a:pPr algn="ctr"/>
            <a:r>
              <a:rPr lang="en-US" sz="1000" b="1">
                <a:latin typeface="Arial" charset="0"/>
              </a:rPr>
              <a:t>93</a:t>
            </a:r>
            <a:endParaRPr lang="en-US" sz="1000" b="1" baseline="30000">
              <a:latin typeface="Arial" charset="0"/>
            </a:endParaRPr>
          </a:p>
        </p:txBody>
      </p:sp>
      <p:sp>
        <p:nvSpPr>
          <p:cNvPr id="209105" name="Rectangle 209"/>
          <p:cNvSpPr>
            <a:spLocks noChangeArrowheads="1"/>
          </p:cNvSpPr>
          <p:nvPr/>
        </p:nvSpPr>
        <p:spPr bwMode="auto">
          <a:xfrm>
            <a:off x="4343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Pu</a:t>
            </a:r>
            <a:endParaRPr lang="en-US" sz="1000" b="1">
              <a:latin typeface="Arial" charset="0"/>
            </a:endParaRPr>
          </a:p>
          <a:p>
            <a:pPr algn="ctr"/>
            <a:endParaRPr lang="en-US" sz="1000" b="1">
              <a:latin typeface="Arial" charset="0"/>
            </a:endParaRPr>
          </a:p>
          <a:p>
            <a:pPr algn="ctr"/>
            <a:r>
              <a:rPr lang="en-US" sz="1000" b="1">
                <a:latin typeface="Arial" charset="0"/>
              </a:rPr>
              <a:t>94</a:t>
            </a:r>
            <a:endParaRPr lang="en-US" sz="1000" b="1" baseline="30000">
              <a:latin typeface="Arial" charset="0"/>
            </a:endParaRPr>
          </a:p>
        </p:txBody>
      </p:sp>
      <p:sp>
        <p:nvSpPr>
          <p:cNvPr id="209106" name="Rectangle 210"/>
          <p:cNvSpPr>
            <a:spLocks noChangeArrowheads="1"/>
          </p:cNvSpPr>
          <p:nvPr/>
        </p:nvSpPr>
        <p:spPr bwMode="auto">
          <a:xfrm>
            <a:off x="4724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Am</a:t>
            </a:r>
            <a:endParaRPr lang="en-US" sz="1000" b="1">
              <a:latin typeface="Arial" charset="0"/>
            </a:endParaRPr>
          </a:p>
          <a:p>
            <a:pPr algn="ctr"/>
            <a:endParaRPr lang="en-US" sz="1000" b="1">
              <a:latin typeface="Arial" charset="0"/>
            </a:endParaRPr>
          </a:p>
          <a:p>
            <a:pPr algn="ctr"/>
            <a:r>
              <a:rPr lang="en-US" sz="1000" b="1">
                <a:latin typeface="Arial" charset="0"/>
              </a:rPr>
              <a:t>95</a:t>
            </a:r>
            <a:endParaRPr lang="en-US" sz="1000" b="1" baseline="30000">
              <a:latin typeface="Arial" charset="0"/>
            </a:endParaRPr>
          </a:p>
        </p:txBody>
      </p:sp>
      <p:sp>
        <p:nvSpPr>
          <p:cNvPr id="209107" name="Rectangle 211"/>
          <p:cNvSpPr>
            <a:spLocks noChangeArrowheads="1"/>
          </p:cNvSpPr>
          <p:nvPr/>
        </p:nvSpPr>
        <p:spPr bwMode="auto">
          <a:xfrm>
            <a:off x="5105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Cm</a:t>
            </a:r>
            <a:endParaRPr lang="en-US" sz="1000" b="1">
              <a:latin typeface="Arial" charset="0"/>
            </a:endParaRPr>
          </a:p>
          <a:p>
            <a:pPr algn="ctr"/>
            <a:endParaRPr lang="en-US" sz="1000" b="1">
              <a:latin typeface="Arial" charset="0"/>
            </a:endParaRPr>
          </a:p>
          <a:p>
            <a:pPr algn="ctr"/>
            <a:r>
              <a:rPr lang="en-US" sz="1000" b="1">
                <a:latin typeface="Arial" charset="0"/>
              </a:rPr>
              <a:t>96</a:t>
            </a:r>
            <a:endParaRPr lang="en-US" sz="1000" b="1" baseline="30000">
              <a:latin typeface="Arial" charset="0"/>
            </a:endParaRPr>
          </a:p>
        </p:txBody>
      </p:sp>
      <p:sp>
        <p:nvSpPr>
          <p:cNvPr id="209108" name="Rectangle 212"/>
          <p:cNvSpPr>
            <a:spLocks noChangeArrowheads="1"/>
          </p:cNvSpPr>
          <p:nvPr/>
        </p:nvSpPr>
        <p:spPr bwMode="auto">
          <a:xfrm>
            <a:off x="5486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Bk</a:t>
            </a:r>
            <a:endParaRPr lang="en-US" sz="1000" b="1">
              <a:latin typeface="Arial" charset="0"/>
            </a:endParaRPr>
          </a:p>
          <a:p>
            <a:pPr algn="ctr"/>
            <a:endParaRPr lang="en-US" sz="1000" b="1">
              <a:latin typeface="Arial" charset="0"/>
            </a:endParaRPr>
          </a:p>
          <a:p>
            <a:pPr algn="ctr"/>
            <a:r>
              <a:rPr lang="en-US" sz="1000" b="1">
                <a:latin typeface="Arial" charset="0"/>
              </a:rPr>
              <a:t>97</a:t>
            </a:r>
            <a:endParaRPr lang="en-US" sz="1000" b="1" baseline="30000">
              <a:latin typeface="Arial" charset="0"/>
            </a:endParaRPr>
          </a:p>
        </p:txBody>
      </p:sp>
      <p:sp>
        <p:nvSpPr>
          <p:cNvPr id="209109" name="Rectangle 213"/>
          <p:cNvSpPr>
            <a:spLocks noChangeArrowheads="1"/>
          </p:cNvSpPr>
          <p:nvPr/>
        </p:nvSpPr>
        <p:spPr bwMode="auto">
          <a:xfrm>
            <a:off x="5867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Cf</a:t>
            </a:r>
            <a:endParaRPr lang="en-US" sz="1000" b="1">
              <a:latin typeface="Arial" charset="0"/>
            </a:endParaRPr>
          </a:p>
          <a:p>
            <a:pPr algn="ctr"/>
            <a:endParaRPr lang="en-US" sz="1000" b="1">
              <a:latin typeface="Arial" charset="0"/>
            </a:endParaRPr>
          </a:p>
          <a:p>
            <a:pPr algn="ctr"/>
            <a:r>
              <a:rPr lang="en-US" sz="1000" b="1">
                <a:latin typeface="Arial" charset="0"/>
              </a:rPr>
              <a:t>98</a:t>
            </a:r>
            <a:endParaRPr lang="en-US" sz="1000" b="1" baseline="30000">
              <a:latin typeface="Arial" charset="0"/>
            </a:endParaRPr>
          </a:p>
        </p:txBody>
      </p:sp>
      <p:sp>
        <p:nvSpPr>
          <p:cNvPr id="209110" name="Rectangle 214"/>
          <p:cNvSpPr>
            <a:spLocks noChangeArrowheads="1"/>
          </p:cNvSpPr>
          <p:nvPr/>
        </p:nvSpPr>
        <p:spPr bwMode="auto">
          <a:xfrm>
            <a:off x="6248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Es</a:t>
            </a:r>
            <a:endParaRPr lang="en-US" sz="1000" b="1">
              <a:latin typeface="Arial" charset="0"/>
            </a:endParaRPr>
          </a:p>
          <a:p>
            <a:pPr algn="ctr"/>
            <a:endParaRPr lang="en-US" sz="1000" b="1">
              <a:latin typeface="Arial" charset="0"/>
            </a:endParaRPr>
          </a:p>
          <a:p>
            <a:pPr algn="ctr"/>
            <a:r>
              <a:rPr lang="en-US" sz="1000" b="1">
                <a:latin typeface="Arial" charset="0"/>
              </a:rPr>
              <a:t>99</a:t>
            </a:r>
            <a:endParaRPr lang="en-US" sz="1000" b="1" baseline="30000">
              <a:latin typeface="Arial" charset="0"/>
            </a:endParaRPr>
          </a:p>
        </p:txBody>
      </p:sp>
      <p:sp>
        <p:nvSpPr>
          <p:cNvPr id="209111" name="Rectangle 215"/>
          <p:cNvSpPr>
            <a:spLocks noChangeArrowheads="1"/>
          </p:cNvSpPr>
          <p:nvPr/>
        </p:nvSpPr>
        <p:spPr bwMode="auto">
          <a:xfrm>
            <a:off x="6629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Fm</a:t>
            </a:r>
            <a:endParaRPr lang="en-US" sz="1000" b="1">
              <a:latin typeface="Arial" charset="0"/>
            </a:endParaRPr>
          </a:p>
          <a:p>
            <a:pPr algn="ctr"/>
            <a:endParaRPr lang="en-US" sz="1000" b="1">
              <a:latin typeface="Arial" charset="0"/>
            </a:endParaRPr>
          </a:p>
          <a:p>
            <a:pPr algn="ctr"/>
            <a:r>
              <a:rPr lang="en-US" sz="1000" b="1">
                <a:latin typeface="Arial" charset="0"/>
              </a:rPr>
              <a:t>100</a:t>
            </a:r>
            <a:endParaRPr lang="en-US" sz="1000" b="1" baseline="30000">
              <a:latin typeface="Arial" charset="0"/>
            </a:endParaRPr>
          </a:p>
        </p:txBody>
      </p:sp>
      <p:sp>
        <p:nvSpPr>
          <p:cNvPr id="209112" name="Rectangle 216"/>
          <p:cNvSpPr>
            <a:spLocks noChangeArrowheads="1"/>
          </p:cNvSpPr>
          <p:nvPr/>
        </p:nvSpPr>
        <p:spPr bwMode="auto">
          <a:xfrm>
            <a:off x="7010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Md</a:t>
            </a:r>
            <a:endParaRPr lang="en-US" sz="1000" b="1">
              <a:latin typeface="Arial" charset="0"/>
            </a:endParaRPr>
          </a:p>
          <a:p>
            <a:pPr algn="ctr"/>
            <a:endParaRPr lang="en-US" sz="1000" b="1">
              <a:latin typeface="Arial" charset="0"/>
            </a:endParaRPr>
          </a:p>
          <a:p>
            <a:pPr algn="ctr"/>
            <a:r>
              <a:rPr lang="en-US" sz="1000" b="1">
                <a:latin typeface="Arial" charset="0"/>
              </a:rPr>
              <a:t>101</a:t>
            </a:r>
            <a:endParaRPr lang="en-US" sz="1000" b="1" baseline="30000">
              <a:latin typeface="Arial" charset="0"/>
            </a:endParaRPr>
          </a:p>
        </p:txBody>
      </p:sp>
      <p:sp>
        <p:nvSpPr>
          <p:cNvPr id="209113" name="Rectangle 217"/>
          <p:cNvSpPr>
            <a:spLocks noChangeArrowheads="1"/>
          </p:cNvSpPr>
          <p:nvPr/>
        </p:nvSpPr>
        <p:spPr bwMode="auto">
          <a:xfrm>
            <a:off x="7391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No</a:t>
            </a:r>
            <a:endParaRPr lang="en-US" sz="1000" b="1">
              <a:latin typeface="Arial" charset="0"/>
            </a:endParaRPr>
          </a:p>
          <a:p>
            <a:pPr algn="ctr"/>
            <a:endParaRPr lang="en-US" sz="1000" b="1">
              <a:latin typeface="Arial" charset="0"/>
            </a:endParaRPr>
          </a:p>
          <a:p>
            <a:pPr algn="ctr"/>
            <a:r>
              <a:rPr lang="en-US" sz="1000" b="1">
                <a:latin typeface="Arial" charset="0"/>
              </a:rPr>
              <a:t>102</a:t>
            </a:r>
            <a:endParaRPr lang="en-US" sz="1000" b="1" baseline="30000">
              <a:latin typeface="Arial" charset="0"/>
            </a:endParaRPr>
          </a:p>
        </p:txBody>
      </p:sp>
      <p:sp>
        <p:nvSpPr>
          <p:cNvPr id="209114" name="Rectangle 218"/>
          <p:cNvSpPr>
            <a:spLocks noChangeArrowheads="1"/>
          </p:cNvSpPr>
          <p:nvPr/>
        </p:nvSpPr>
        <p:spPr bwMode="auto">
          <a:xfrm>
            <a:off x="7772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Lr</a:t>
            </a:r>
            <a:endParaRPr lang="en-US" sz="1000" b="1">
              <a:latin typeface="Arial" charset="0"/>
            </a:endParaRPr>
          </a:p>
          <a:p>
            <a:pPr algn="ctr"/>
            <a:endParaRPr lang="en-US" sz="1000" b="1">
              <a:latin typeface="Arial" charset="0"/>
            </a:endParaRPr>
          </a:p>
          <a:p>
            <a:pPr algn="ctr"/>
            <a:r>
              <a:rPr lang="en-US" sz="1000" b="1">
                <a:latin typeface="Arial" charset="0"/>
              </a:rPr>
              <a:t>103</a:t>
            </a:r>
            <a:endParaRPr lang="en-US" sz="1000" b="1" baseline="30000">
              <a:latin typeface="Arial" charset="0"/>
            </a:endParaRPr>
          </a:p>
        </p:txBody>
      </p:sp>
      <p:sp>
        <p:nvSpPr>
          <p:cNvPr id="209115" name="Rectangle 219"/>
          <p:cNvSpPr>
            <a:spLocks noChangeArrowheads="1"/>
          </p:cNvSpPr>
          <p:nvPr/>
        </p:nvSpPr>
        <p:spPr bwMode="auto">
          <a:xfrm>
            <a:off x="2438400" y="5486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La</a:t>
            </a:r>
            <a:endParaRPr lang="en-US" sz="1000" b="1">
              <a:latin typeface="Arial" charset="0"/>
            </a:endParaRPr>
          </a:p>
          <a:p>
            <a:pPr algn="ctr"/>
            <a:endParaRPr lang="en-US" sz="1000" b="1">
              <a:latin typeface="Arial" charset="0"/>
            </a:endParaRPr>
          </a:p>
          <a:p>
            <a:pPr algn="ctr"/>
            <a:r>
              <a:rPr lang="en-US" sz="1000" b="1">
                <a:latin typeface="Arial" charset="0"/>
              </a:rPr>
              <a:t>57</a:t>
            </a:r>
            <a:endParaRPr lang="en-US" sz="1000" b="1" baseline="30000">
              <a:latin typeface="Arial" charset="0"/>
            </a:endParaRPr>
          </a:p>
        </p:txBody>
      </p:sp>
      <p:sp>
        <p:nvSpPr>
          <p:cNvPr id="209116" name="Rectangle 220"/>
          <p:cNvSpPr>
            <a:spLocks noChangeArrowheads="1"/>
          </p:cNvSpPr>
          <p:nvPr/>
        </p:nvSpPr>
        <p:spPr bwMode="auto">
          <a:xfrm>
            <a:off x="2438400" y="6248400"/>
            <a:ext cx="381000" cy="533400"/>
          </a:xfrm>
          <a:prstGeom prst="rect">
            <a:avLst/>
          </a:prstGeom>
          <a:solidFill>
            <a:srgbClr val="AFCFFF"/>
          </a:solidFill>
          <a:ln w="9525">
            <a:solidFill>
              <a:schemeClr val="tx1"/>
            </a:solidFill>
            <a:miter lim="800000"/>
            <a:headEnd/>
            <a:tailEnd/>
          </a:ln>
          <a:effectLst/>
        </p:spPr>
        <p:txBody>
          <a:bodyPr wrap="none" anchor="ctr"/>
          <a:lstStyle/>
          <a:p>
            <a:pPr algn="ctr"/>
            <a:r>
              <a:rPr lang="en-US" sz="1400" b="1">
                <a:latin typeface="Arial" charset="0"/>
              </a:rPr>
              <a:t>Ac</a:t>
            </a:r>
            <a:endParaRPr lang="en-US" sz="1000" b="1">
              <a:latin typeface="Arial" charset="0"/>
            </a:endParaRPr>
          </a:p>
          <a:p>
            <a:pPr algn="ctr"/>
            <a:endParaRPr lang="en-US" sz="1000" b="1">
              <a:latin typeface="Arial" charset="0"/>
            </a:endParaRPr>
          </a:p>
          <a:p>
            <a:pPr algn="ctr"/>
            <a:r>
              <a:rPr lang="en-US" sz="1000" b="1">
                <a:latin typeface="Arial" charset="0"/>
              </a:rPr>
              <a:t>89</a:t>
            </a:r>
            <a:endParaRPr lang="en-US" sz="1000" b="1" baseline="30000">
              <a:latin typeface="Arial" charset="0"/>
            </a:endParaRPr>
          </a:p>
        </p:txBody>
      </p:sp>
      <p:sp>
        <p:nvSpPr>
          <p:cNvPr id="209117" name="Text Box 221"/>
          <p:cNvSpPr txBox="1">
            <a:spLocks noChangeArrowheads="1"/>
          </p:cNvSpPr>
          <p:nvPr/>
        </p:nvSpPr>
        <p:spPr bwMode="auto">
          <a:xfrm>
            <a:off x="381000" y="15573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1</a:t>
            </a:r>
          </a:p>
        </p:txBody>
      </p:sp>
      <p:sp>
        <p:nvSpPr>
          <p:cNvPr id="209118" name="Text Box 222"/>
          <p:cNvSpPr txBox="1">
            <a:spLocks noChangeArrowheads="1"/>
          </p:cNvSpPr>
          <p:nvPr/>
        </p:nvSpPr>
        <p:spPr bwMode="auto">
          <a:xfrm>
            <a:off x="381000" y="20907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2</a:t>
            </a:r>
          </a:p>
        </p:txBody>
      </p:sp>
      <p:sp>
        <p:nvSpPr>
          <p:cNvPr id="209119" name="Text Box 223"/>
          <p:cNvSpPr txBox="1">
            <a:spLocks noChangeArrowheads="1"/>
          </p:cNvSpPr>
          <p:nvPr/>
        </p:nvSpPr>
        <p:spPr bwMode="auto">
          <a:xfrm>
            <a:off x="381000" y="26241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3</a:t>
            </a:r>
          </a:p>
        </p:txBody>
      </p:sp>
      <p:sp>
        <p:nvSpPr>
          <p:cNvPr id="209120" name="Text Box 224"/>
          <p:cNvSpPr txBox="1">
            <a:spLocks noChangeArrowheads="1"/>
          </p:cNvSpPr>
          <p:nvPr/>
        </p:nvSpPr>
        <p:spPr bwMode="auto">
          <a:xfrm>
            <a:off x="381000" y="31575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4</a:t>
            </a:r>
          </a:p>
        </p:txBody>
      </p:sp>
      <p:sp>
        <p:nvSpPr>
          <p:cNvPr id="209121" name="Text Box 225"/>
          <p:cNvSpPr txBox="1">
            <a:spLocks noChangeArrowheads="1"/>
          </p:cNvSpPr>
          <p:nvPr/>
        </p:nvSpPr>
        <p:spPr bwMode="auto">
          <a:xfrm>
            <a:off x="381000" y="36909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5</a:t>
            </a:r>
          </a:p>
        </p:txBody>
      </p:sp>
      <p:sp>
        <p:nvSpPr>
          <p:cNvPr id="209122" name="Text Box 226"/>
          <p:cNvSpPr txBox="1">
            <a:spLocks noChangeArrowheads="1"/>
          </p:cNvSpPr>
          <p:nvPr/>
        </p:nvSpPr>
        <p:spPr bwMode="auto">
          <a:xfrm>
            <a:off x="381000" y="42243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6</a:t>
            </a:r>
          </a:p>
        </p:txBody>
      </p:sp>
      <p:sp>
        <p:nvSpPr>
          <p:cNvPr id="209123" name="Text Box 227"/>
          <p:cNvSpPr txBox="1">
            <a:spLocks noChangeArrowheads="1"/>
          </p:cNvSpPr>
          <p:nvPr/>
        </p:nvSpPr>
        <p:spPr bwMode="auto">
          <a:xfrm>
            <a:off x="381000" y="4757738"/>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7</a:t>
            </a:r>
          </a:p>
        </p:txBody>
      </p:sp>
      <p:sp>
        <p:nvSpPr>
          <p:cNvPr id="209124" name="Text Box 228"/>
          <p:cNvSpPr txBox="1">
            <a:spLocks noChangeArrowheads="1"/>
          </p:cNvSpPr>
          <p:nvPr/>
        </p:nvSpPr>
        <p:spPr bwMode="auto">
          <a:xfrm>
            <a:off x="650875" y="1138238"/>
            <a:ext cx="411163"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1A</a:t>
            </a:r>
          </a:p>
        </p:txBody>
      </p:sp>
      <p:sp>
        <p:nvSpPr>
          <p:cNvPr id="209125" name="Text Box 229"/>
          <p:cNvSpPr txBox="1">
            <a:spLocks noChangeArrowheads="1"/>
          </p:cNvSpPr>
          <p:nvPr/>
        </p:nvSpPr>
        <p:spPr bwMode="auto">
          <a:xfrm>
            <a:off x="1295400" y="1671638"/>
            <a:ext cx="411163"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2A</a:t>
            </a:r>
          </a:p>
        </p:txBody>
      </p:sp>
      <p:sp>
        <p:nvSpPr>
          <p:cNvPr id="209126" name="Rectangle 230"/>
          <p:cNvSpPr>
            <a:spLocks noChangeArrowheads="1"/>
          </p:cNvSpPr>
          <p:nvPr/>
        </p:nvSpPr>
        <p:spPr bwMode="auto">
          <a:xfrm>
            <a:off x="4627563" y="1082675"/>
            <a:ext cx="152400" cy="152400"/>
          </a:xfrm>
          <a:prstGeom prst="rect">
            <a:avLst/>
          </a:prstGeom>
          <a:solidFill>
            <a:srgbClr val="98D818"/>
          </a:solidFill>
          <a:ln w="9525">
            <a:solidFill>
              <a:schemeClr val="tx1"/>
            </a:solidFill>
            <a:miter lim="800000"/>
            <a:headEnd/>
            <a:tailEnd/>
          </a:ln>
          <a:effectLst/>
        </p:spPr>
        <p:txBody>
          <a:bodyPr wrap="none" anchor="ctr"/>
          <a:lstStyle/>
          <a:p>
            <a:pPr algn="ctr"/>
            <a:r>
              <a:rPr lang="en-US" sz="800" b="1">
                <a:latin typeface="Arial" charset="0"/>
              </a:rPr>
              <a:t> </a:t>
            </a:r>
          </a:p>
        </p:txBody>
      </p:sp>
      <p:sp>
        <p:nvSpPr>
          <p:cNvPr id="209127" name="Rectangle 231"/>
          <p:cNvSpPr>
            <a:spLocks noChangeArrowheads="1"/>
          </p:cNvSpPr>
          <p:nvPr/>
        </p:nvSpPr>
        <p:spPr bwMode="auto">
          <a:xfrm>
            <a:off x="4627563" y="1311275"/>
            <a:ext cx="152400" cy="152400"/>
          </a:xfrm>
          <a:prstGeom prst="rect">
            <a:avLst/>
          </a:prstGeom>
          <a:solidFill>
            <a:srgbClr val="9C009C"/>
          </a:solidFill>
          <a:ln w="9525">
            <a:solidFill>
              <a:schemeClr val="tx1"/>
            </a:solidFill>
            <a:miter lim="800000"/>
            <a:headEnd/>
            <a:tailEnd/>
          </a:ln>
          <a:effectLst/>
        </p:spPr>
        <p:txBody>
          <a:bodyPr wrap="none" anchor="ctr"/>
          <a:lstStyle/>
          <a:p>
            <a:pPr algn="ctr"/>
            <a:r>
              <a:rPr lang="en-US" sz="800" b="1">
                <a:latin typeface="Arial" charset="0"/>
              </a:rPr>
              <a:t> </a:t>
            </a:r>
          </a:p>
        </p:txBody>
      </p:sp>
      <p:sp>
        <p:nvSpPr>
          <p:cNvPr id="209128" name="Rectangle 232"/>
          <p:cNvSpPr>
            <a:spLocks noChangeArrowheads="1"/>
          </p:cNvSpPr>
          <p:nvPr/>
        </p:nvSpPr>
        <p:spPr bwMode="auto">
          <a:xfrm>
            <a:off x="4627563" y="1539875"/>
            <a:ext cx="152400" cy="152400"/>
          </a:xfrm>
          <a:prstGeom prst="rect">
            <a:avLst/>
          </a:prstGeom>
          <a:solidFill>
            <a:srgbClr val="AFCFFF"/>
          </a:solidFill>
          <a:ln w="9525">
            <a:solidFill>
              <a:schemeClr val="tx1"/>
            </a:solidFill>
            <a:miter lim="800000"/>
            <a:headEnd/>
            <a:tailEnd/>
          </a:ln>
          <a:effectLst/>
        </p:spPr>
        <p:txBody>
          <a:bodyPr wrap="none" anchor="ctr"/>
          <a:lstStyle/>
          <a:p>
            <a:endParaRPr lang="en-IE"/>
          </a:p>
        </p:txBody>
      </p:sp>
      <p:sp>
        <p:nvSpPr>
          <p:cNvPr id="209129" name="Rectangle 233"/>
          <p:cNvSpPr>
            <a:spLocks noChangeArrowheads="1"/>
          </p:cNvSpPr>
          <p:nvPr/>
        </p:nvSpPr>
        <p:spPr bwMode="auto">
          <a:xfrm>
            <a:off x="4627563" y="1768475"/>
            <a:ext cx="152400" cy="152400"/>
          </a:xfrm>
          <a:prstGeom prst="rect">
            <a:avLst/>
          </a:prstGeom>
          <a:solidFill>
            <a:srgbClr val="FF00FF"/>
          </a:solidFill>
          <a:ln w="9525">
            <a:solidFill>
              <a:schemeClr val="tx1"/>
            </a:solidFill>
            <a:miter lim="800000"/>
            <a:headEnd/>
            <a:tailEnd/>
          </a:ln>
          <a:effectLst/>
        </p:spPr>
        <p:txBody>
          <a:bodyPr wrap="none" anchor="ctr"/>
          <a:lstStyle/>
          <a:p>
            <a:pPr algn="ctr"/>
            <a:r>
              <a:rPr lang="en-US" sz="800" b="1">
                <a:latin typeface="Arial" charset="0"/>
              </a:rPr>
              <a:t> </a:t>
            </a:r>
          </a:p>
        </p:txBody>
      </p:sp>
      <p:sp>
        <p:nvSpPr>
          <p:cNvPr id="209130" name="Rectangle 234"/>
          <p:cNvSpPr>
            <a:spLocks noChangeArrowheads="1"/>
          </p:cNvSpPr>
          <p:nvPr/>
        </p:nvSpPr>
        <p:spPr bwMode="auto">
          <a:xfrm>
            <a:off x="4637088" y="1990725"/>
            <a:ext cx="152400" cy="152400"/>
          </a:xfrm>
          <a:prstGeom prst="rect">
            <a:avLst/>
          </a:prstGeom>
          <a:solidFill>
            <a:srgbClr val="FF3300"/>
          </a:solidFill>
          <a:ln w="9525">
            <a:solidFill>
              <a:schemeClr val="tx1"/>
            </a:solidFill>
            <a:miter lim="800000"/>
            <a:headEnd/>
            <a:tailEnd/>
          </a:ln>
          <a:effectLst/>
        </p:spPr>
        <p:txBody>
          <a:bodyPr wrap="none" anchor="ctr"/>
          <a:lstStyle/>
          <a:p>
            <a:pPr algn="ctr"/>
            <a:r>
              <a:rPr lang="en-US" sz="800" b="1">
                <a:latin typeface="Arial" charset="0"/>
              </a:rPr>
              <a:t> </a:t>
            </a:r>
          </a:p>
        </p:txBody>
      </p:sp>
      <p:sp>
        <p:nvSpPr>
          <p:cNvPr id="209131" name="Rectangle 235"/>
          <p:cNvSpPr>
            <a:spLocks noChangeArrowheads="1"/>
          </p:cNvSpPr>
          <p:nvPr/>
        </p:nvSpPr>
        <p:spPr bwMode="auto">
          <a:xfrm>
            <a:off x="4637088" y="2219325"/>
            <a:ext cx="152400" cy="152400"/>
          </a:xfrm>
          <a:prstGeom prst="rect">
            <a:avLst/>
          </a:prstGeom>
          <a:solidFill>
            <a:srgbClr val="FFFF00"/>
          </a:solidFill>
          <a:ln w="9525">
            <a:solidFill>
              <a:schemeClr val="tx1"/>
            </a:solidFill>
            <a:miter lim="800000"/>
            <a:headEnd/>
            <a:tailEnd/>
          </a:ln>
          <a:effectLst/>
        </p:spPr>
        <p:txBody>
          <a:bodyPr wrap="none" anchor="ctr"/>
          <a:lstStyle/>
          <a:p>
            <a:pPr algn="ctr"/>
            <a:r>
              <a:rPr lang="en-US" sz="800" b="1">
                <a:latin typeface="Arial" charset="0"/>
              </a:rPr>
              <a:t> </a:t>
            </a:r>
          </a:p>
        </p:txBody>
      </p:sp>
      <p:sp>
        <p:nvSpPr>
          <p:cNvPr id="209132" name="Text Box 236"/>
          <p:cNvSpPr txBox="1">
            <a:spLocks noChangeArrowheads="1"/>
          </p:cNvSpPr>
          <p:nvPr/>
        </p:nvSpPr>
        <p:spPr bwMode="auto">
          <a:xfrm>
            <a:off x="4764088" y="1090613"/>
            <a:ext cx="809625" cy="214312"/>
          </a:xfrm>
          <a:prstGeom prst="rect">
            <a:avLst/>
          </a:prstGeom>
          <a:noFill/>
          <a:ln w="9525">
            <a:noFill/>
            <a:miter lim="800000"/>
            <a:headEnd/>
            <a:tailEnd/>
          </a:ln>
          <a:effectLst/>
        </p:spPr>
        <p:txBody>
          <a:bodyPr wrap="none">
            <a:spAutoFit/>
          </a:bodyPr>
          <a:lstStyle/>
          <a:p>
            <a:r>
              <a:rPr lang="en-US" sz="800" b="1">
                <a:solidFill>
                  <a:schemeClr val="bg1"/>
                </a:solidFill>
                <a:latin typeface="Arial" charset="0"/>
              </a:rPr>
              <a:t>Alkali metals</a:t>
            </a:r>
          </a:p>
        </p:txBody>
      </p:sp>
      <p:sp>
        <p:nvSpPr>
          <p:cNvPr id="209133" name="Text Box 237"/>
          <p:cNvSpPr txBox="1">
            <a:spLocks noChangeArrowheads="1"/>
          </p:cNvSpPr>
          <p:nvPr/>
        </p:nvSpPr>
        <p:spPr bwMode="auto">
          <a:xfrm>
            <a:off x="4779963" y="1319213"/>
            <a:ext cx="1206500" cy="214312"/>
          </a:xfrm>
          <a:prstGeom prst="rect">
            <a:avLst/>
          </a:prstGeom>
          <a:noFill/>
          <a:ln w="9525">
            <a:noFill/>
            <a:miter lim="800000"/>
            <a:headEnd/>
            <a:tailEnd/>
          </a:ln>
          <a:effectLst/>
        </p:spPr>
        <p:txBody>
          <a:bodyPr wrap="none">
            <a:spAutoFit/>
          </a:bodyPr>
          <a:lstStyle/>
          <a:p>
            <a:r>
              <a:rPr lang="en-US" sz="800" b="1">
                <a:solidFill>
                  <a:schemeClr val="bg1"/>
                </a:solidFill>
                <a:latin typeface="Arial" charset="0"/>
              </a:rPr>
              <a:t>Alkaline earth metals</a:t>
            </a:r>
          </a:p>
        </p:txBody>
      </p:sp>
      <p:sp>
        <p:nvSpPr>
          <p:cNvPr id="209134" name="Text Box 238"/>
          <p:cNvSpPr txBox="1">
            <a:spLocks noChangeArrowheads="1"/>
          </p:cNvSpPr>
          <p:nvPr/>
        </p:nvSpPr>
        <p:spPr bwMode="auto">
          <a:xfrm>
            <a:off x="4779963" y="1547813"/>
            <a:ext cx="1028700" cy="214312"/>
          </a:xfrm>
          <a:prstGeom prst="rect">
            <a:avLst/>
          </a:prstGeom>
          <a:noFill/>
          <a:ln w="9525">
            <a:noFill/>
            <a:miter lim="800000"/>
            <a:headEnd/>
            <a:tailEnd/>
          </a:ln>
          <a:effectLst/>
        </p:spPr>
        <p:txBody>
          <a:bodyPr wrap="none">
            <a:spAutoFit/>
          </a:bodyPr>
          <a:lstStyle/>
          <a:p>
            <a:r>
              <a:rPr lang="en-US" sz="800" b="1">
                <a:solidFill>
                  <a:schemeClr val="bg1"/>
                </a:solidFill>
                <a:latin typeface="Arial" charset="0"/>
              </a:rPr>
              <a:t>Transition metals</a:t>
            </a:r>
          </a:p>
        </p:txBody>
      </p:sp>
      <p:sp>
        <p:nvSpPr>
          <p:cNvPr id="209135" name="Text Box 239"/>
          <p:cNvSpPr txBox="1">
            <a:spLocks noChangeArrowheads="1"/>
          </p:cNvSpPr>
          <p:nvPr/>
        </p:nvSpPr>
        <p:spPr bwMode="auto">
          <a:xfrm>
            <a:off x="4779963" y="1776413"/>
            <a:ext cx="827087" cy="214312"/>
          </a:xfrm>
          <a:prstGeom prst="rect">
            <a:avLst/>
          </a:prstGeom>
          <a:noFill/>
          <a:ln w="9525">
            <a:noFill/>
            <a:miter lim="800000"/>
            <a:headEnd/>
            <a:tailEnd/>
          </a:ln>
          <a:effectLst/>
        </p:spPr>
        <p:txBody>
          <a:bodyPr wrap="none">
            <a:spAutoFit/>
          </a:bodyPr>
          <a:lstStyle/>
          <a:p>
            <a:r>
              <a:rPr lang="en-US" sz="800" b="1">
                <a:solidFill>
                  <a:schemeClr val="bg1"/>
                </a:solidFill>
                <a:latin typeface="Arial" charset="0"/>
              </a:rPr>
              <a:t>Boron group </a:t>
            </a:r>
          </a:p>
        </p:txBody>
      </p:sp>
      <p:sp>
        <p:nvSpPr>
          <p:cNvPr id="209136" name="Text Box 240"/>
          <p:cNvSpPr txBox="1">
            <a:spLocks noChangeArrowheads="1"/>
          </p:cNvSpPr>
          <p:nvPr/>
        </p:nvSpPr>
        <p:spPr bwMode="auto">
          <a:xfrm>
            <a:off x="4789488" y="1995488"/>
            <a:ext cx="704850" cy="214312"/>
          </a:xfrm>
          <a:prstGeom prst="rect">
            <a:avLst/>
          </a:prstGeom>
          <a:noFill/>
          <a:ln w="9525">
            <a:noFill/>
            <a:miter lim="800000"/>
            <a:headEnd/>
            <a:tailEnd/>
          </a:ln>
          <a:effectLst/>
        </p:spPr>
        <p:txBody>
          <a:bodyPr wrap="none">
            <a:spAutoFit/>
          </a:bodyPr>
          <a:lstStyle/>
          <a:p>
            <a:r>
              <a:rPr lang="en-US" sz="800" b="1">
                <a:solidFill>
                  <a:schemeClr val="bg1"/>
                </a:solidFill>
                <a:latin typeface="Arial" charset="0"/>
              </a:rPr>
              <a:t>Nonmetals</a:t>
            </a:r>
          </a:p>
        </p:txBody>
      </p:sp>
      <p:sp>
        <p:nvSpPr>
          <p:cNvPr id="209137" name="Text Box 241"/>
          <p:cNvSpPr txBox="1">
            <a:spLocks noChangeArrowheads="1"/>
          </p:cNvSpPr>
          <p:nvPr/>
        </p:nvSpPr>
        <p:spPr bwMode="auto">
          <a:xfrm>
            <a:off x="4803775" y="2224088"/>
            <a:ext cx="814388" cy="214312"/>
          </a:xfrm>
          <a:prstGeom prst="rect">
            <a:avLst/>
          </a:prstGeom>
          <a:noFill/>
          <a:ln w="9525">
            <a:noFill/>
            <a:miter lim="800000"/>
            <a:headEnd/>
            <a:tailEnd/>
          </a:ln>
          <a:effectLst/>
        </p:spPr>
        <p:txBody>
          <a:bodyPr wrap="none">
            <a:spAutoFit/>
          </a:bodyPr>
          <a:lstStyle/>
          <a:p>
            <a:r>
              <a:rPr lang="en-US" sz="800" b="1">
                <a:solidFill>
                  <a:schemeClr val="bg1"/>
                </a:solidFill>
                <a:latin typeface="Arial" charset="0"/>
              </a:rPr>
              <a:t>Noble gases </a:t>
            </a:r>
          </a:p>
        </p:txBody>
      </p:sp>
      <p:sp>
        <p:nvSpPr>
          <p:cNvPr id="209138" name="Text Box 242"/>
          <p:cNvSpPr txBox="1">
            <a:spLocks noChangeArrowheads="1"/>
          </p:cNvSpPr>
          <p:nvPr/>
        </p:nvSpPr>
        <p:spPr bwMode="auto">
          <a:xfrm>
            <a:off x="1905000" y="2738438"/>
            <a:ext cx="411163"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3B</a:t>
            </a:r>
          </a:p>
        </p:txBody>
      </p:sp>
      <p:sp>
        <p:nvSpPr>
          <p:cNvPr id="209139" name="Text Box 243"/>
          <p:cNvSpPr txBox="1">
            <a:spLocks noChangeArrowheads="1"/>
          </p:cNvSpPr>
          <p:nvPr/>
        </p:nvSpPr>
        <p:spPr bwMode="auto">
          <a:xfrm>
            <a:off x="2646363" y="2743200"/>
            <a:ext cx="411162"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5B</a:t>
            </a:r>
          </a:p>
        </p:txBody>
      </p:sp>
      <p:sp>
        <p:nvSpPr>
          <p:cNvPr id="209140" name="Text Box 244"/>
          <p:cNvSpPr txBox="1">
            <a:spLocks noChangeArrowheads="1"/>
          </p:cNvSpPr>
          <p:nvPr/>
        </p:nvSpPr>
        <p:spPr bwMode="auto">
          <a:xfrm>
            <a:off x="3027363" y="2743200"/>
            <a:ext cx="411162"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6B</a:t>
            </a:r>
          </a:p>
        </p:txBody>
      </p:sp>
      <p:sp>
        <p:nvSpPr>
          <p:cNvPr id="209141" name="Text Box 245"/>
          <p:cNvSpPr txBox="1">
            <a:spLocks noChangeArrowheads="1"/>
          </p:cNvSpPr>
          <p:nvPr/>
        </p:nvSpPr>
        <p:spPr bwMode="auto">
          <a:xfrm>
            <a:off x="3408363" y="2743200"/>
            <a:ext cx="411162"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7B</a:t>
            </a:r>
          </a:p>
        </p:txBody>
      </p:sp>
      <p:sp>
        <p:nvSpPr>
          <p:cNvPr id="209142" name="Text Box 246"/>
          <p:cNvSpPr txBox="1">
            <a:spLocks noChangeArrowheads="1"/>
          </p:cNvSpPr>
          <p:nvPr/>
        </p:nvSpPr>
        <p:spPr bwMode="auto">
          <a:xfrm>
            <a:off x="4191000" y="2657475"/>
            <a:ext cx="411163" cy="304800"/>
          </a:xfrm>
          <a:prstGeom prst="rect">
            <a:avLst/>
          </a:prstGeom>
          <a:solidFill>
            <a:schemeClr val="tx1"/>
          </a:solidFill>
          <a:ln w="9525">
            <a:noFill/>
            <a:miter lim="800000"/>
            <a:headEnd/>
            <a:tailEnd/>
          </a:ln>
          <a:effectLst/>
        </p:spPr>
        <p:txBody>
          <a:bodyPr wrap="none">
            <a:spAutoFit/>
          </a:bodyPr>
          <a:lstStyle/>
          <a:p>
            <a:r>
              <a:rPr lang="en-US" sz="1400" b="1">
                <a:solidFill>
                  <a:schemeClr val="bg1"/>
                </a:solidFill>
                <a:latin typeface="Arial" charset="0"/>
              </a:rPr>
              <a:t>8B</a:t>
            </a:r>
          </a:p>
        </p:txBody>
      </p:sp>
      <p:sp>
        <p:nvSpPr>
          <p:cNvPr id="209143" name="Text Box 247"/>
          <p:cNvSpPr txBox="1">
            <a:spLocks noChangeArrowheads="1"/>
          </p:cNvSpPr>
          <p:nvPr/>
        </p:nvSpPr>
        <p:spPr bwMode="auto">
          <a:xfrm>
            <a:off x="4953000" y="2743200"/>
            <a:ext cx="411163"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1B</a:t>
            </a:r>
          </a:p>
        </p:txBody>
      </p:sp>
      <p:sp>
        <p:nvSpPr>
          <p:cNvPr id="209144" name="Text Box 248"/>
          <p:cNvSpPr txBox="1">
            <a:spLocks noChangeArrowheads="1"/>
          </p:cNvSpPr>
          <p:nvPr/>
        </p:nvSpPr>
        <p:spPr bwMode="auto">
          <a:xfrm>
            <a:off x="5313363" y="2743200"/>
            <a:ext cx="411162"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2B</a:t>
            </a:r>
          </a:p>
        </p:txBody>
      </p:sp>
      <p:sp>
        <p:nvSpPr>
          <p:cNvPr id="209145" name="Text Box 249"/>
          <p:cNvSpPr txBox="1">
            <a:spLocks noChangeArrowheads="1"/>
          </p:cNvSpPr>
          <p:nvPr/>
        </p:nvSpPr>
        <p:spPr bwMode="auto">
          <a:xfrm>
            <a:off x="6350000" y="1600200"/>
            <a:ext cx="411163"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3A</a:t>
            </a:r>
          </a:p>
        </p:txBody>
      </p:sp>
      <p:sp>
        <p:nvSpPr>
          <p:cNvPr id="209146" name="Text Box 250"/>
          <p:cNvSpPr txBox="1">
            <a:spLocks noChangeArrowheads="1"/>
          </p:cNvSpPr>
          <p:nvPr/>
        </p:nvSpPr>
        <p:spPr bwMode="auto">
          <a:xfrm>
            <a:off x="6731000" y="1600200"/>
            <a:ext cx="411163"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4A</a:t>
            </a:r>
          </a:p>
        </p:txBody>
      </p:sp>
      <p:sp>
        <p:nvSpPr>
          <p:cNvPr id="209147" name="Text Box 251"/>
          <p:cNvSpPr txBox="1">
            <a:spLocks noChangeArrowheads="1"/>
          </p:cNvSpPr>
          <p:nvPr/>
        </p:nvSpPr>
        <p:spPr bwMode="auto">
          <a:xfrm>
            <a:off x="7132638" y="1600200"/>
            <a:ext cx="411162"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5A</a:t>
            </a:r>
          </a:p>
        </p:txBody>
      </p:sp>
      <p:sp>
        <p:nvSpPr>
          <p:cNvPr id="209148" name="Text Box 252"/>
          <p:cNvSpPr txBox="1">
            <a:spLocks noChangeArrowheads="1"/>
          </p:cNvSpPr>
          <p:nvPr/>
        </p:nvSpPr>
        <p:spPr bwMode="auto">
          <a:xfrm>
            <a:off x="7513638" y="1600200"/>
            <a:ext cx="411162"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6A</a:t>
            </a:r>
          </a:p>
        </p:txBody>
      </p:sp>
      <p:sp>
        <p:nvSpPr>
          <p:cNvPr id="209149" name="Text Box 253"/>
          <p:cNvSpPr txBox="1">
            <a:spLocks noChangeArrowheads="1"/>
          </p:cNvSpPr>
          <p:nvPr/>
        </p:nvSpPr>
        <p:spPr bwMode="auto">
          <a:xfrm>
            <a:off x="7894638" y="1600200"/>
            <a:ext cx="411162"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7A</a:t>
            </a:r>
          </a:p>
        </p:txBody>
      </p:sp>
      <p:sp>
        <p:nvSpPr>
          <p:cNvPr id="209150" name="Text Box 254"/>
          <p:cNvSpPr txBox="1">
            <a:spLocks noChangeArrowheads="1"/>
          </p:cNvSpPr>
          <p:nvPr/>
        </p:nvSpPr>
        <p:spPr bwMode="auto">
          <a:xfrm>
            <a:off x="8428038" y="1066800"/>
            <a:ext cx="411162"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8A</a:t>
            </a:r>
          </a:p>
        </p:txBody>
      </p:sp>
      <p:sp>
        <p:nvSpPr>
          <p:cNvPr id="209151" name="Text Box 255"/>
          <p:cNvSpPr txBox="1">
            <a:spLocks noChangeArrowheads="1"/>
          </p:cNvSpPr>
          <p:nvPr/>
        </p:nvSpPr>
        <p:spPr bwMode="auto">
          <a:xfrm>
            <a:off x="2286000" y="2743200"/>
            <a:ext cx="411163" cy="304800"/>
          </a:xfrm>
          <a:prstGeom prst="rect">
            <a:avLst/>
          </a:prstGeom>
          <a:noFill/>
          <a:ln w="9525">
            <a:noFill/>
            <a:miter lim="800000"/>
            <a:headEnd/>
            <a:tailEnd/>
          </a:ln>
          <a:effectLst/>
        </p:spPr>
        <p:txBody>
          <a:bodyPr wrap="none">
            <a:spAutoFit/>
          </a:bodyPr>
          <a:lstStyle/>
          <a:p>
            <a:r>
              <a:rPr lang="en-US" sz="1400" b="1">
                <a:solidFill>
                  <a:schemeClr val="bg1"/>
                </a:solidFill>
                <a:latin typeface="Arial" charset="0"/>
              </a:rPr>
              <a:t>4B</a:t>
            </a:r>
          </a:p>
        </p:txBody>
      </p:sp>
      <p:sp>
        <p:nvSpPr>
          <p:cNvPr id="209152" name="AutoShape 256"/>
          <p:cNvSpPr>
            <a:spLocks/>
          </p:cNvSpPr>
          <p:nvPr/>
        </p:nvSpPr>
        <p:spPr bwMode="auto">
          <a:xfrm rot="-5400000">
            <a:off x="4343400" y="2362200"/>
            <a:ext cx="76200" cy="1143000"/>
          </a:xfrm>
          <a:prstGeom prst="rightBracket">
            <a:avLst>
              <a:gd name="adj" fmla="val 125000"/>
            </a:avLst>
          </a:prstGeom>
          <a:noFill/>
          <a:ln w="9525">
            <a:solidFill>
              <a:schemeClr val="bg1"/>
            </a:solidFill>
            <a:round/>
            <a:headEnd/>
            <a:tailEnd/>
          </a:ln>
          <a:effectLst/>
        </p:spPr>
        <p:txBody>
          <a:bodyPr vert="eaVert" wrap="none" anchor="ctr"/>
          <a:lstStyle/>
          <a:p>
            <a:pPr algn="ctr"/>
            <a:endParaRPr lang="en-US" sz="6000" b="1">
              <a:solidFill>
                <a:schemeClr val="bg1"/>
              </a:solidFill>
              <a:latin typeface="Arial" charset="0"/>
            </a:endParaRPr>
          </a:p>
        </p:txBody>
      </p:sp>
      <p:sp>
        <p:nvSpPr>
          <p:cNvPr id="209153" name="Line 257"/>
          <p:cNvSpPr>
            <a:spLocks noChangeShapeType="1"/>
          </p:cNvSpPr>
          <p:nvPr/>
        </p:nvSpPr>
        <p:spPr bwMode="auto">
          <a:xfrm>
            <a:off x="1676400" y="4343400"/>
            <a:ext cx="457200" cy="0"/>
          </a:xfrm>
          <a:prstGeom prst="line">
            <a:avLst/>
          </a:prstGeom>
          <a:noFill/>
          <a:ln w="9525">
            <a:solidFill>
              <a:schemeClr val="bg1"/>
            </a:solidFill>
            <a:round/>
            <a:headEnd/>
            <a:tailEnd/>
          </a:ln>
          <a:effectLst/>
        </p:spPr>
        <p:txBody>
          <a:bodyPr/>
          <a:lstStyle/>
          <a:p>
            <a:endParaRPr lang="en-IE"/>
          </a:p>
        </p:txBody>
      </p:sp>
      <p:sp>
        <p:nvSpPr>
          <p:cNvPr id="209154" name="Line 258"/>
          <p:cNvSpPr>
            <a:spLocks noChangeShapeType="1"/>
          </p:cNvSpPr>
          <p:nvPr/>
        </p:nvSpPr>
        <p:spPr bwMode="auto">
          <a:xfrm>
            <a:off x="2133600" y="4343400"/>
            <a:ext cx="0" cy="1447800"/>
          </a:xfrm>
          <a:prstGeom prst="line">
            <a:avLst/>
          </a:prstGeom>
          <a:noFill/>
          <a:ln w="9525">
            <a:solidFill>
              <a:schemeClr val="bg1"/>
            </a:solidFill>
            <a:round/>
            <a:headEnd/>
            <a:tailEnd/>
          </a:ln>
          <a:effectLst/>
        </p:spPr>
        <p:txBody>
          <a:bodyPr/>
          <a:lstStyle/>
          <a:p>
            <a:endParaRPr lang="en-IE"/>
          </a:p>
        </p:txBody>
      </p:sp>
      <p:sp>
        <p:nvSpPr>
          <p:cNvPr id="209155" name="Line 259"/>
          <p:cNvSpPr>
            <a:spLocks noChangeShapeType="1"/>
          </p:cNvSpPr>
          <p:nvPr/>
        </p:nvSpPr>
        <p:spPr bwMode="auto">
          <a:xfrm>
            <a:off x="2133600" y="5791200"/>
            <a:ext cx="304800" cy="0"/>
          </a:xfrm>
          <a:prstGeom prst="line">
            <a:avLst/>
          </a:prstGeom>
          <a:noFill/>
          <a:ln w="9525">
            <a:solidFill>
              <a:schemeClr val="bg1"/>
            </a:solidFill>
            <a:round/>
            <a:headEnd/>
            <a:tailEnd/>
          </a:ln>
          <a:effectLst/>
        </p:spPr>
        <p:txBody>
          <a:bodyPr/>
          <a:lstStyle/>
          <a:p>
            <a:endParaRPr lang="en-IE"/>
          </a:p>
        </p:txBody>
      </p:sp>
      <p:sp>
        <p:nvSpPr>
          <p:cNvPr id="209156" name="Line 260"/>
          <p:cNvSpPr>
            <a:spLocks noChangeShapeType="1"/>
          </p:cNvSpPr>
          <p:nvPr/>
        </p:nvSpPr>
        <p:spPr bwMode="auto">
          <a:xfrm>
            <a:off x="1905000" y="4876800"/>
            <a:ext cx="0" cy="1600200"/>
          </a:xfrm>
          <a:prstGeom prst="line">
            <a:avLst/>
          </a:prstGeom>
          <a:noFill/>
          <a:ln w="9525">
            <a:solidFill>
              <a:schemeClr val="bg1"/>
            </a:solidFill>
            <a:round/>
            <a:headEnd/>
            <a:tailEnd/>
          </a:ln>
          <a:effectLst/>
        </p:spPr>
        <p:txBody>
          <a:bodyPr/>
          <a:lstStyle/>
          <a:p>
            <a:endParaRPr lang="en-IE"/>
          </a:p>
        </p:txBody>
      </p:sp>
      <p:sp>
        <p:nvSpPr>
          <p:cNvPr id="209157" name="Line 261"/>
          <p:cNvSpPr>
            <a:spLocks noChangeShapeType="1"/>
          </p:cNvSpPr>
          <p:nvPr/>
        </p:nvSpPr>
        <p:spPr bwMode="auto">
          <a:xfrm>
            <a:off x="1905000" y="6477000"/>
            <a:ext cx="533400" cy="0"/>
          </a:xfrm>
          <a:prstGeom prst="line">
            <a:avLst/>
          </a:prstGeom>
          <a:noFill/>
          <a:ln w="9525">
            <a:solidFill>
              <a:schemeClr val="bg1"/>
            </a:solidFill>
            <a:round/>
            <a:headEnd/>
            <a:tailEnd/>
          </a:ln>
          <a:effectLst/>
        </p:spPr>
        <p:txBody>
          <a:bodyPr/>
          <a:lstStyle/>
          <a:p>
            <a:endParaRPr lang="en-IE"/>
          </a:p>
        </p:txBody>
      </p:sp>
      <p:sp>
        <p:nvSpPr>
          <p:cNvPr id="209158" name="Line 262"/>
          <p:cNvSpPr>
            <a:spLocks noChangeShapeType="1"/>
          </p:cNvSpPr>
          <p:nvPr/>
        </p:nvSpPr>
        <p:spPr bwMode="auto">
          <a:xfrm>
            <a:off x="1676400" y="4876800"/>
            <a:ext cx="228600" cy="0"/>
          </a:xfrm>
          <a:prstGeom prst="line">
            <a:avLst/>
          </a:prstGeom>
          <a:noFill/>
          <a:ln w="9525">
            <a:solidFill>
              <a:schemeClr val="bg1"/>
            </a:solidFill>
            <a:round/>
            <a:headEnd/>
            <a:tailEnd/>
          </a:ln>
          <a:effectLst/>
        </p:spPr>
        <p:txBody>
          <a:bodyPr/>
          <a:lstStyle/>
          <a:p>
            <a:endParaRPr lang="en-IE"/>
          </a:p>
        </p:txBody>
      </p:sp>
      <p:sp>
        <p:nvSpPr>
          <p:cNvPr id="209159" name="Text Box 263"/>
          <p:cNvSpPr txBox="1">
            <a:spLocks noChangeArrowheads="1"/>
          </p:cNvSpPr>
          <p:nvPr/>
        </p:nvSpPr>
        <p:spPr bwMode="auto">
          <a:xfrm>
            <a:off x="2362200" y="5241925"/>
            <a:ext cx="1281113" cy="244475"/>
          </a:xfrm>
          <a:prstGeom prst="rect">
            <a:avLst/>
          </a:prstGeom>
          <a:noFill/>
          <a:ln w="9525">
            <a:noFill/>
            <a:miter lim="800000"/>
            <a:headEnd/>
            <a:tailEnd/>
          </a:ln>
          <a:effectLst/>
        </p:spPr>
        <p:txBody>
          <a:bodyPr wrap="none">
            <a:spAutoFit/>
          </a:bodyPr>
          <a:lstStyle/>
          <a:p>
            <a:r>
              <a:rPr lang="en-US" sz="1000" b="1">
                <a:solidFill>
                  <a:schemeClr val="bg1"/>
                </a:solidFill>
                <a:latin typeface="Arial" charset="0"/>
              </a:rPr>
              <a:t>Lanthanoid Series</a:t>
            </a:r>
          </a:p>
        </p:txBody>
      </p:sp>
      <p:sp>
        <p:nvSpPr>
          <p:cNvPr id="209160" name="Rectangle 264"/>
          <p:cNvSpPr>
            <a:spLocks noChangeArrowheads="1"/>
          </p:cNvSpPr>
          <p:nvPr/>
        </p:nvSpPr>
        <p:spPr bwMode="auto">
          <a:xfrm>
            <a:off x="2133600" y="5516563"/>
            <a:ext cx="268288"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6</a:t>
            </a:r>
          </a:p>
        </p:txBody>
      </p:sp>
      <p:sp>
        <p:nvSpPr>
          <p:cNvPr id="209161" name="Rectangle 265"/>
          <p:cNvSpPr>
            <a:spLocks noChangeArrowheads="1"/>
          </p:cNvSpPr>
          <p:nvPr/>
        </p:nvSpPr>
        <p:spPr bwMode="auto">
          <a:xfrm>
            <a:off x="2170113" y="6202363"/>
            <a:ext cx="268287" cy="274637"/>
          </a:xfrm>
          <a:prstGeom prst="rect">
            <a:avLst/>
          </a:prstGeom>
          <a:noFill/>
          <a:ln w="9525">
            <a:noFill/>
            <a:miter lim="800000"/>
            <a:headEnd/>
            <a:tailEnd/>
          </a:ln>
          <a:effectLst/>
        </p:spPr>
        <p:txBody>
          <a:bodyPr wrap="none">
            <a:spAutoFit/>
          </a:bodyPr>
          <a:lstStyle/>
          <a:p>
            <a:r>
              <a:rPr lang="en-US" sz="1200" b="1">
                <a:solidFill>
                  <a:schemeClr val="bg1"/>
                </a:solidFill>
                <a:latin typeface="Arial" charset="0"/>
              </a:rPr>
              <a:t>7</a:t>
            </a:r>
          </a:p>
        </p:txBody>
      </p:sp>
      <p:sp>
        <p:nvSpPr>
          <p:cNvPr id="209162" name="Rectangle 266"/>
          <p:cNvSpPr>
            <a:spLocks noChangeArrowheads="1"/>
          </p:cNvSpPr>
          <p:nvPr/>
        </p:nvSpPr>
        <p:spPr bwMode="auto">
          <a:xfrm>
            <a:off x="2362200" y="6019800"/>
            <a:ext cx="1104900" cy="244475"/>
          </a:xfrm>
          <a:prstGeom prst="rect">
            <a:avLst/>
          </a:prstGeom>
          <a:noFill/>
          <a:ln w="9525">
            <a:noFill/>
            <a:miter lim="800000"/>
            <a:headEnd/>
            <a:tailEnd/>
          </a:ln>
          <a:effectLst/>
        </p:spPr>
        <p:txBody>
          <a:bodyPr wrap="none">
            <a:spAutoFit/>
          </a:bodyPr>
          <a:lstStyle/>
          <a:p>
            <a:r>
              <a:rPr lang="en-US" sz="1000" b="1">
                <a:solidFill>
                  <a:schemeClr val="bg1"/>
                </a:solidFill>
                <a:latin typeface="Arial" charset="0"/>
              </a:rPr>
              <a:t>Actinoid Series</a:t>
            </a:r>
          </a:p>
        </p:txBody>
      </p:sp>
      <p:sp>
        <p:nvSpPr>
          <p:cNvPr id="209163" name="Rectangle 267"/>
          <p:cNvSpPr>
            <a:spLocks noChangeArrowheads="1"/>
          </p:cNvSpPr>
          <p:nvPr/>
        </p:nvSpPr>
        <p:spPr bwMode="auto">
          <a:xfrm>
            <a:off x="533400" y="5867400"/>
            <a:ext cx="685800" cy="762000"/>
          </a:xfrm>
          <a:prstGeom prst="rect">
            <a:avLst/>
          </a:prstGeom>
          <a:gradFill rotWithShape="0">
            <a:gsLst>
              <a:gs pos="0">
                <a:srgbClr val="FF66FF"/>
              </a:gs>
              <a:gs pos="100000">
                <a:srgbClr val="AFCFFF"/>
              </a:gs>
            </a:gsLst>
            <a:lin ang="5400000" scaled="1"/>
          </a:gradFill>
          <a:ln w="9525">
            <a:solidFill>
              <a:schemeClr val="tx1"/>
            </a:solidFill>
            <a:miter lim="800000"/>
            <a:headEnd/>
            <a:tailEnd/>
          </a:ln>
          <a:effectLst/>
        </p:spPr>
        <p:txBody>
          <a:bodyPr wrap="none" anchor="ctr"/>
          <a:lstStyle/>
          <a:p>
            <a:pPr algn="ctr"/>
            <a:endParaRPr lang="en-US" sz="6000">
              <a:latin typeface="Arial" charset="0"/>
            </a:endParaRPr>
          </a:p>
        </p:txBody>
      </p:sp>
      <p:sp>
        <p:nvSpPr>
          <p:cNvPr id="209164" name="Rectangle 268"/>
          <p:cNvSpPr>
            <a:spLocks noChangeArrowheads="1"/>
          </p:cNvSpPr>
          <p:nvPr/>
        </p:nvSpPr>
        <p:spPr bwMode="auto">
          <a:xfrm>
            <a:off x="609600" y="5943600"/>
            <a:ext cx="152400" cy="152400"/>
          </a:xfrm>
          <a:prstGeom prst="rect">
            <a:avLst/>
          </a:prstGeom>
          <a:noFill/>
          <a:ln w="9525">
            <a:solidFill>
              <a:schemeClr val="tx1"/>
            </a:solidFill>
            <a:miter lim="800000"/>
            <a:headEnd/>
            <a:tailEnd/>
          </a:ln>
          <a:effectLst/>
        </p:spPr>
        <p:txBody>
          <a:bodyPr wrap="none" anchor="ctr"/>
          <a:lstStyle/>
          <a:p>
            <a:pPr algn="ctr"/>
            <a:r>
              <a:rPr lang="en-US" sz="800" b="1">
                <a:latin typeface="Arial" charset="0"/>
              </a:rPr>
              <a:t>C</a:t>
            </a:r>
          </a:p>
        </p:txBody>
      </p:sp>
      <p:sp>
        <p:nvSpPr>
          <p:cNvPr id="209165" name="Text Box 269"/>
          <p:cNvSpPr txBox="1">
            <a:spLocks noChangeArrowheads="1"/>
          </p:cNvSpPr>
          <p:nvPr/>
        </p:nvSpPr>
        <p:spPr bwMode="auto">
          <a:xfrm>
            <a:off x="746125" y="5938838"/>
            <a:ext cx="463550" cy="228600"/>
          </a:xfrm>
          <a:prstGeom prst="rect">
            <a:avLst/>
          </a:prstGeom>
          <a:noFill/>
          <a:ln w="9525">
            <a:noFill/>
            <a:miter lim="800000"/>
            <a:headEnd/>
            <a:tailEnd/>
          </a:ln>
          <a:effectLst/>
        </p:spPr>
        <p:txBody>
          <a:bodyPr wrap="none">
            <a:spAutoFit/>
          </a:bodyPr>
          <a:lstStyle/>
          <a:p>
            <a:r>
              <a:rPr lang="en-US" sz="900" b="1">
                <a:latin typeface="Arial" charset="0"/>
              </a:rPr>
              <a:t>Solid</a:t>
            </a:r>
          </a:p>
        </p:txBody>
      </p:sp>
      <p:sp>
        <p:nvSpPr>
          <p:cNvPr id="209166" name="Rectangle 270"/>
          <p:cNvSpPr>
            <a:spLocks noChangeArrowheads="1"/>
          </p:cNvSpPr>
          <p:nvPr/>
        </p:nvSpPr>
        <p:spPr bwMode="auto">
          <a:xfrm>
            <a:off x="609600" y="6176963"/>
            <a:ext cx="152400" cy="152400"/>
          </a:xfrm>
          <a:prstGeom prst="rect">
            <a:avLst/>
          </a:prstGeom>
          <a:noFill/>
          <a:ln w="9525">
            <a:solidFill>
              <a:schemeClr val="tx1"/>
            </a:solidFill>
            <a:miter lim="800000"/>
            <a:headEnd/>
            <a:tailEnd/>
          </a:ln>
          <a:effectLst/>
        </p:spPr>
        <p:txBody>
          <a:bodyPr wrap="none" anchor="ctr"/>
          <a:lstStyle/>
          <a:p>
            <a:pPr algn="ctr"/>
            <a:r>
              <a:rPr lang="en-US" sz="800" b="1">
                <a:solidFill>
                  <a:schemeClr val="bg1"/>
                </a:solidFill>
                <a:latin typeface="Arial" charset="0"/>
              </a:rPr>
              <a:t>Br</a:t>
            </a:r>
          </a:p>
        </p:txBody>
      </p:sp>
      <p:sp>
        <p:nvSpPr>
          <p:cNvPr id="209167" name="Text Box 271"/>
          <p:cNvSpPr txBox="1">
            <a:spLocks noChangeArrowheads="1"/>
          </p:cNvSpPr>
          <p:nvPr/>
        </p:nvSpPr>
        <p:spPr bwMode="auto">
          <a:xfrm>
            <a:off x="746125" y="6172200"/>
            <a:ext cx="527050" cy="228600"/>
          </a:xfrm>
          <a:prstGeom prst="rect">
            <a:avLst/>
          </a:prstGeom>
          <a:noFill/>
          <a:ln w="9525">
            <a:noFill/>
            <a:miter lim="800000"/>
            <a:headEnd/>
            <a:tailEnd/>
          </a:ln>
          <a:effectLst/>
        </p:spPr>
        <p:txBody>
          <a:bodyPr wrap="none">
            <a:spAutoFit/>
          </a:bodyPr>
          <a:lstStyle/>
          <a:p>
            <a:r>
              <a:rPr lang="en-US" sz="900" b="1">
                <a:solidFill>
                  <a:schemeClr val="bg1"/>
                </a:solidFill>
                <a:latin typeface="Arial" charset="0"/>
              </a:rPr>
              <a:t>Liquid</a:t>
            </a:r>
          </a:p>
        </p:txBody>
      </p:sp>
      <p:sp>
        <p:nvSpPr>
          <p:cNvPr id="209168" name="Rectangle 272"/>
          <p:cNvSpPr>
            <a:spLocks noChangeArrowheads="1"/>
          </p:cNvSpPr>
          <p:nvPr/>
        </p:nvSpPr>
        <p:spPr bwMode="auto">
          <a:xfrm>
            <a:off x="619125" y="6405563"/>
            <a:ext cx="152400" cy="152400"/>
          </a:xfrm>
          <a:prstGeom prst="rect">
            <a:avLst/>
          </a:prstGeom>
          <a:noFill/>
          <a:ln w="9525">
            <a:solidFill>
              <a:schemeClr val="tx1"/>
            </a:solidFill>
            <a:miter lim="800000"/>
            <a:headEnd/>
            <a:tailEnd/>
          </a:ln>
          <a:effectLst/>
        </p:spPr>
        <p:txBody>
          <a:bodyPr wrap="none" anchor="ctr"/>
          <a:lstStyle/>
          <a:p>
            <a:pPr algn="ctr"/>
            <a:r>
              <a:rPr lang="en-US" sz="800" b="1">
                <a:solidFill>
                  <a:srgbClr val="D60093"/>
                </a:solidFill>
                <a:latin typeface="Arial" charset="0"/>
              </a:rPr>
              <a:t>H</a:t>
            </a:r>
          </a:p>
        </p:txBody>
      </p:sp>
      <p:sp>
        <p:nvSpPr>
          <p:cNvPr id="209169" name="Text Box 273"/>
          <p:cNvSpPr txBox="1">
            <a:spLocks noChangeArrowheads="1"/>
          </p:cNvSpPr>
          <p:nvPr/>
        </p:nvSpPr>
        <p:spPr bwMode="auto">
          <a:xfrm>
            <a:off x="755650" y="6400800"/>
            <a:ext cx="400050" cy="228600"/>
          </a:xfrm>
          <a:prstGeom prst="rect">
            <a:avLst/>
          </a:prstGeom>
          <a:noFill/>
          <a:ln w="9525">
            <a:noFill/>
            <a:miter lim="800000"/>
            <a:headEnd/>
            <a:tailEnd/>
          </a:ln>
          <a:effectLst/>
        </p:spPr>
        <p:txBody>
          <a:bodyPr wrap="none">
            <a:spAutoFit/>
          </a:bodyPr>
          <a:lstStyle/>
          <a:p>
            <a:r>
              <a:rPr lang="en-US" sz="900" b="1">
                <a:solidFill>
                  <a:srgbClr val="D60093"/>
                </a:solidFill>
                <a:latin typeface="Arial" charset="0"/>
              </a:rPr>
              <a:t>Gas</a:t>
            </a:r>
          </a:p>
        </p:txBody>
      </p:sp>
      <p:sp>
        <p:nvSpPr>
          <p:cNvPr id="209172" name="AutoShape 276">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4" name="Rectangle 36">
            <a:hlinkClick r:id="rId2"/>
          </p:cNvPr>
          <p:cNvSpPr>
            <a:spLocks noChangeAspect="1" noChangeArrowheads="1"/>
          </p:cNvSpPr>
          <p:nvPr/>
        </p:nvSpPr>
        <p:spPr bwMode="auto">
          <a:xfrm>
            <a:off x="276225" y="217488"/>
            <a:ext cx="822325" cy="1108075"/>
          </a:xfrm>
          <a:prstGeom prst="rect">
            <a:avLst/>
          </a:prstGeom>
          <a:gradFill rotWithShape="1">
            <a:gsLst>
              <a:gs pos="0">
                <a:srgbClr val="996633"/>
              </a:gs>
              <a:gs pos="100000">
                <a:srgbClr val="6633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9</a:t>
            </a:r>
          </a:p>
          <a:p>
            <a:pPr algn="ctr"/>
            <a:r>
              <a:rPr lang="en-US" sz="3600" b="1">
                <a:latin typeface="Arial" charset="0"/>
              </a:rPr>
              <a:t>F</a:t>
            </a:r>
          </a:p>
          <a:p>
            <a:pPr algn="ctr"/>
            <a:r>
              <a:rPr lang="en-US" sz="1200">
                <a:latin typeface="Arial" charset="0"/>
              </a:rPr>
              <a:t>Fluorine</a:t>
            </a:r>
          </a:p>
        </p:txBody>
      </p:sp>
      <p:sp>
        <p:nvSpPr>
          <p:cNvPr id="12291" name="AutoShape 3">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2292" name="Picture 4"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12293" name="Rectangle 5"/>
          <p:cNvSpPr>
            <a:spLocks noChangeArrowheads="1"/>
          </p:cNvSpPr>
          <p:nvPr/>
        </p:nvSpPr>
        <p:spPr bwMode="auto">
          <a:xfrm>
            <a:off x="547688" y="2555875"/>
            <a:ext cx="80010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Fluorine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F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9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18.998404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-219.62 °C (53.53 °K, -363.316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-188.14 °C (85.01 °K, -306.652 °F)</a:t>
            </a:r>
            <a:endParaRPr lang="en-US" altLang="en-US"/>
          </a:p>
        </p:txBody>
      </p:sp>
      <p:sp>
        <p:nvSpPr>
          <p:cNvPr id="12294"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12295"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12296"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12297"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12298"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12299"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12300"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12301"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12302" name="Oval 14"/>
          <p:cNvSpPr>
            <a:spLocks noChangeArrowheads="1"/>
          </p:cNvSpPr>
          <p:nvPr/>
        </p:nvSpPr>
        <p:spPr bwMode="auto">
          <a:xfrm>
            <a:off x="7429500" y="2174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2303" name="Text Box 15"/>
          <p:cNvSpPr txBox="1">
            <a:spLocks noChangeArrowheads="1"/>
          </p:cNvSpPr>
          <p:nvPr/>
        </p:nvSpPr>
        <p:spPr bwMode="auto">
          <a:xfrm>
            <a:off x="3867150" y="344488"/>
            <a:ext cx="1287463"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Fluorine</a:t>
            </a:r>
          </a:p>
        </p:txBody>
      </p:sp>
      <p:sp>
        <p:nvSpPr>
          <p:cNvPr id="12304"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12305" name="Text Box 17"/>
          <p:cNvSpPr txBox="1">
            <a:spLocks noChangeArrowheads="1"/>
          </p:cNvSpPr>
          <p:nvPr/>
        </p:nvSpPr>
        <p:spPr bwMode="auto">
          <a:xfrm>
            <a:off x="6357938" y="5983288"/>
            <a:ext cx="2038350"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F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5</a:t>
            </a:r>
          </a:p>
        </p:txBody>
      </p:sp>
      <p:sp>
        <p:nvSpPr>
          <p:cNvPr id="12306" name="Oval 18"/>
          <p:cNvSpPr>
            <a:spLocks noChangeArrowheads="1"/>
          </p:cNvSpPr>
          <p:nvPr/>
        </p:nvSpPr>
        <p:spPr bwMode="auto">
          <a:xfrm>
            <a:off x="6988175" y="19002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2307" name="Oval 19"/>
          <p:cNvSpPr>
            <a:spLocks noChangeArrowheads="1"/>
          </p:cNvSpPr>
          <p:nvPr/>
        </p:nvSpPr>
        <p:spPr bwMode="auto">
          <a:xfrm>
            <a:off x="6737350" y="22510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2308" name="Oval 20"/>
          <p:cNvSpPr>
            <a:spLocks noChangeArrowheads="1"/>
          </p:cNvSpPr>
          <p:nvPr/>
        </p:nvSpPr>
        <p:spPr bwMode="auto">
          <a:xfrm>
            <a:off x="7026275"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2309" name="Oval 21"/>
          <p:cNvSpPr>
            <a:spLocks noChangeArrowheads="1"/>
          </p:cNvSpPr>
          <p:nvPr/>
        </p:nvSpPr>
        <p:spPr bwMode="auto">
          <a:xfrm>
            <a:off x="7505700" y="24669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2310" name="Oval 22"/>
          <p:cNvSpPr>
            <a:spLocks noChangeArrowheads="1"/>
          </p:cNvSpPr>
          <p:nvPr/>
        </p:nvSpPr>
        <p:spPr bwMode="auto">
          <a:xfrm>
            <a:off x="7693025"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2311" name="Oval 23"/>
          <p:cNvSpPr>
            <a:spLocks noChangeArrowheads="1"/>
          </p:cNvSpPr>
          <p:nvPr/>
        </p:nvSpPr>
        <p:spPr bwMode="auto">
          <a:xfrm>
            <a:off x="7391400" y="1555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2312" name="Oval 24"/>
          <p:cNvSpPr>
            <a:spLocks noChangeArrowheads="1"/>
          </p:cNvSpPr>
          <p:nvPr/>
        </p:nvSpPr>
        <p:spPr bwMode="auto">
          <a:xfrm>
            <a:off x="7064375" y="15462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2313" name="Oval 25"/>
          <p:cNvSpPr>
            <a:spLocks noChangeArrowheads="1"/>
          </p:cNvSpPr>
          <p:nvPr/>
        </p:nvSpPr>
        <p:spPr bwMode="auto">
          <a:xfrm>
            <a:off x="6737350" y="18240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2329" name="Rectangle 41"/>
          <p:cNvSpPr>
            <a:spLocks noChangeArrowheads="1"/>
          </p:cNvSpPr>
          <p:nvPr/>
        </p:nvSpPr>
        <p:spPr bwMode="auto">
          <a:xfrm>
            <a:off x="1389063" y="4946650"/>
            <a:ext cx="4572000" cy="2006600"/>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Fluorine?</a:t>
            </a:r>
          </a:p>
          <a:p>
            <a:pPr>
              <a:spcBef>
                <a:spcPct val="50000"/>
              </a:spcBef>
            </a:pPr>
            <a:r>
              <a:rPr lang="en-US" sz="1400">
                <a:latin typeface="Arial" charset="0"/>
              </a:rPr>
              <a:t>A poisonous pale yellow gaseous element belonging to group 17 of the periodic table (The halogens). It is the most chemically reactive and electronegative element. It is highly dangerous, causing severe chemical burns on contact with flesh. Fluorine was identified by Scheele in 1771 and first isolated by Moissan in 1886. </a:t>
            </a:r>
          </a:p>
          <a:p>
            <a:pPr>
              <a:spcBef>
                <a:spcPct val="50000"/>
              </a:spcBef>
            </a:pPr>
            <a:endParaRPr lang="en-US" sz="1400">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3">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3316" name="Picture 4"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3317" name="Rectangle 5"/>
          <p:cNvSpPr>
            <a:spLocks noChangeArrowheads="1"/>
          </p:cNvSpPr>
          <p:nvPr/>
        </p:nvSpPr>
        <p:spPr bwMode="auto">
          <a:xfrm>
            <a:off x="547688" y="2552700"/>
            <a:ext cx="7391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Neon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Ne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10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20.1797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-248.6 °C (24.549994 °K, -415.48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-246.1 °C (27.049994 °K, -410.98 °F) </a:t>
            </a:r>
            <a:endParaRPr lang="en-US" altLang="en-US"/>
          </a:p>
        </p:txBody>
      </p:sp>
      <p:sp>
        <p:nvSpPr>
          <p:cNvPr id="13318"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13319"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13320"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13321"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13322"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13323"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13324"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13325"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13326" name="Oval 14"/>
          <p:cNvSpPr>
            <a:spLocks noChangeArrowheads="1"/>
          </p:cNvSpPr>
          <p:nvPr/>
        </p:nvSpPr>
        <p:spPr bwMode="auto">
          <a:xfrm>
            <a:off x="7097713" y="17970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3327" name="Text Box 15"/>
          <p:cNvSpPr txBox="1">
            <a:spLocks noChangeArrowheads="1"/>
          </p:cNvSpPr>
          <p:nvPr/>
        </p:nvSpPr>
        <p:spPr bwMode="auto">
          <a:xfrm>
            <a:off x="4051300" y="344488"/>
            <a:ext cx="914400"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Neon</a:t>
            </a:r>
          </a:p>
        </p:txBody>
      </p:sp>
      <p:sp>
        <p:nvSpPr>
          <p:cNvPr id="13328"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13329" name="Text Box 17"/>
          <p:cNvSpPr txBox="1">
            <a:spLocks noChangeArrowheads="1"/>
          </p:cNvSpPr>
          <p:nvPr/>
        </p:nvSpPr>
        <p:spPr bwMode="auto">
          <a:xfrm>
            <a:off x="6253163" y="5983288"/>
            <a:ext cx="2243137"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Ne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p>
        </p:txBody>
      </p:sp>
      <p:sp>
        <p:nvSpPr>
          <p:cNvPr id="13330" name="Oval 18"/>
          <p:cNvSpPr>
            <a:spLocks noChangeArrowheads="1"/>
          </p:cNvSpPr>
          <p:nvPr/>
        </p:nvSpPr>
        <p:spPr bwMode="auto">
          <a:xfrm>
            <a:off x="7262813"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3331" name="Oval 19"/>
          <p:cNvSpPr>
            <a:spLocks noChangeArrowheads="1"/>
          </p:cNvSpPr>
          <p:nvPr/>
        </p:nvSpPr>
        <p:spPr bwMode="auto">
          <a:xfrm>
            <a:off x="6737350" y="22129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3332" name="Oval 20"/>
          <p:cNvSpPr>
            <a:spLocks noChangeArrowheads="1"/>
          </p:cNvSpPr>
          <p:nvPr/>
        </p:nvSpPr>
        <p:spPr bwMode="auto">
          <a:xfrm>
            <a:off x="7010400"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3333" name="Oval 21"/>
          <p:cNvSpPr>
            <a:spLocks noChangeArrowheads="1"/>
          </p:cNvSpPr>
          <p:nvPr/>
        </p:nvSpPr>
        <p:spPr bwMode="auto">
          <a:xfrm>
            <a:off x="7391400"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3334" name="Oval 22"/>
          <p:cNvSpPr>
            <a:spLocks noChangeArrowheads="1"/>
          </p:cNvSpPr>
          <p:nvPr/>
        </p:nvSpPr>
        <p:spPr bwMode="auto">
          <a:xfrm>
            <a:off x="7656513" y="22891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3335" name="Oval 23"/>
          <p:cNvSpPr>
            <a:spLocks noChangeArrowheads="1"/>
          </p:cNvSpPr>
          <p:nvPr/>
        </p:nvSpPr>
        <p:spPr bwMode="auto">
          <a:xfrm>
            <a:off x="7693025"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3336" name="Oval 24"/>
          <p:cNvSpPr>
            <a:spLocks noChangeArrowheads="1"/>
          </p:cNvSpPr>
          <p:nvPr/>
        </p:nvSpPr>
        <p:spPr bwMode="auto">
          <a:xfrm>
            <a:off x="7429500" y="1555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3337" name="Oval 25"/>
          <p:cNvSpPr>
            <a:spLocks noChangeArrowheads="1"/>
          </p:cNvSpPr>
          <p:nvPr/>
        </p:nvSpPr>
        <p:spPr bwMode="auto">
          <a:xfrm>
            <a:off x="6988175" y="15779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3338" name="Oval 26"/>
          <p:cNvSpPr>
            <a:spLocks noChangeArrowheads="1"/>
          </p:cNvSpPr>
          <p:nvPr/>
        </p:nvSpPr>
        <p:spPr bwMode="auto">
          <a:xfrm>
            <a:off x="6737350" y="18351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3342" name="Rectangle 30">
            <a:hlinkClick r:id="rId5"/>
          </p:cNvPr>
          <p:cNvSpPr>
            <a:spLocks noChangeAspect="1" noChangeArrowheads="1"/>
          </p:cNvSpPr>
          <p:nvPr/>
        </p:nvSpPr>
        <p:spPr bwMode="auto">
          <a:xfrm>
            <a:off x="279400" y="220663"/>
            <a:ext cx="822325" cy="1108075"/>
          </a:xfrm>
          <a:prstGeom prst="rect">
            <a:avLst/>
          </a:prstGeom>
          <a:gradFill rotWithShape="1">
            <a:gsLst>
              <a:gs pos="0">
                <a:srgbClr val="FFFF99"/>
              </a:gs>
              <a:gs pos="100000">
                <a:srgbClr val="FFFF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10</a:t>
            </a:r>
          </a:p>
          <a:p>
            <a:pPr algn="ctr"/>
            <a:r>
              <a:rPr lang="en-US" sz="3600" b="1">
                <a:latin typeface="Arial" charset="0"/>
              </a:rPr>
              <a:t>Ne</a:t>
            </a:r>
          </a:p>
          <a:p>
            <a:pPr algn="ctr"/>
            <a:r>
              <a:rPr lang="en-US" sz="1200">
                <a:latin typeface="Arial" charset="0"/>
              </a:rPr>
              <a:t>Neon</a:t>
            </a:r>
          </a:p>
        </p:txBody>
      </p:sp>
      <p:sp>
        <p:nvSpPr>
          <p:cNvPr id="13345" name="Rectangle 33"/>
          <p:cNvSpPr>
            <a:spLocks noChangeArrowheads="1"/>
          </p:cNvSpPr>
          <p:nvPr/>
        </p:nvSpPr>
        <p:spPr bwMode="auto">
          <a:xfrm>
            <a:off x="1501775" y="4840288"/>
            <a:ext cx="4572000" cy="190023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Neon?</a:t>
            </a:r>
          </a:p>
          <a:p>
            <a:pPr>
              <a:spcBef>
                <a:spcPct val="50000"/>
              </a:spcBef>
            </a:pPr>
            <a:r>
              <a:rPr lang="en-US" sz="1400">
                <a:latin typeface="Arial" charset="0"/>
              </a:rPr>
              <a:t>Colorless gaseous element of group 18 on the periodic table (noble gases). Neon occurs in the atmosphere, and comprises 0.0018% of the volume of the atmosphere. It has a distinct reddish glow when used in discharge tubes and neon based lamps. It forms almost no chemical compounds. Neon was discovered in 1898 by Sir William Ramsey and M.W. Travers.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3">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4340" name="Picture 4"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4341" name="Rectangle 5"/>
          <p:cNvSpPr>
            <a:spLocks noChangeArrowheads="1"/>
          </p:cNvSpPr>
          <p:nvPr/>
        </p:nvSpPr>
        <p:spPr bwMode="auto">
          <a:xfrm>
            <a:off x="547688" y="2552700"/>
            <a:ext cx="7772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Sodium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Na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11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22.98977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97.8 °C (370.95 °K, 208.04001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552.9 °C (826.05005 °K, 1027.2201 °F) </a:t>
            </a:r>
            <a:endParaRPr lang="en-US" altLang="en-US"/>
          </a:p>
        </p:txBody>
      </p:sp>
      <p:sp>
        <p:nvSpPr>
          <p:cNvPr id="1434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1434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1434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1434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1434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1434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1434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1434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14350" name="Oval 14"/>
          <p:cNvSpPr>
            <a:spLocks noChangeArrowheads="1"/>
          </p:cNvSpPr>
          <p:nvPr/>
        </p:nvSpPr>
        <p:spPr bwMode="auto">
          <a:xfrm>
            <a:off x="6972300" y="1938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4351" name="Text Box 15"/>
          <p:cNvSpPr txBox="1">
            <a:spLocks noChangeArrowheads="1"/>
          </p:cNvSpPr>
          <p:nvPr/>
        </p:nvSpPr>
        <p:spPr bwMode="auto">
          <a:xfrm>
            <a:off x="3900488" y="344488"/>
            <a:ext cx="1219200"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Sodium</a:t>
            </a:r>
          </a:p>
        </p:txBody>
      </p:sp>
      <p:sp>
        <p:nvSpPr>
          <p:cNvPr id="14352"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14353" name="Text Box 17"/>
          <p:cNvSpPr txBox="1">
            <a:spLocks noChangeArrowheads="1"/>
          </p:cNvSpPr>
          <p:nvPr/>
        </p:nvSpPr>
        <p:spPr bwMode="auto">
          <a:xfrm>
            <a:off x="5843588" y="5983288"/>
            <a:ext cx="2678112"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Na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1</a:t>
            </a:r>
          </a:p>
        </p:txBody>
      </p:sp>
      <p:sp>
        <p:nvSpPr>
          <p:cNvPr id="14354" name="Oval 18"/>
          <p:cNvSpPr>
            <a:spLocks noChangeArrowheads="1"/>
          </p:cNvSpPr>
          <p:nvPr/>
        </p:nvSpPr>
        <p:spPr bwMode="auto">
          <a:xfrm>
            <a:off x="74676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4355" name="Oval 19"/>
          <p:cNvSpPr>
            <a:spLocks noChangeArrowheads="1"/>
          </p:cNvSpPr>
          <p:nvPr/>
        </p:nvSpPr>
        <p:spPr bwMode="auto">
          <a:xfrm>
            <a:off x="6934200" y="16097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4356" name="Oval 20"/>
          <p:cNvSpPr>
            <a:spLocks noChangeArrowheads="1"/>
          </p:cNvSpPr>
          <p:nvPr/>
        </p:nvSpPr>
        <p:spPr bwMode="auto">
          <a:xfrm>
            <a:off x="7227888"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4357" name="Oval 21"/>
          <p:cNvSpPr>
            <a:spLocks noChangeArrowheads="1"/>
          </p:cNvSpPr>
          <p:nvPr/>
        </p:nvSpPr>
        <p:spPr bwMode="auto">
          <a:xfrm>
            <a:off x="7572375" y="16478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4358" name="Oval 22"/>
          <p:cNvSpPr>
            <a:spLocks noChangeArrowheads="1"/>
          </p:cNvSpPr>
          <p:nvPr/>
        </p:nvSpPr>
        <p:spPr bwMode="auto">
          <a:xfrm>
            <a:off x="7731125" y="2019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4359" name="Oval 23"/>
          <p:cNvSpPr>
            <a:spLocks noChangeArrowheads="1"/>
          </p:cNvSpPr>
          <p:nvPr/>
        </p:nvSpPr>
        <p:spPr bwMode="auto">
          <a:xfrm>
            <a:off x="7610475" y="2352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4360" name="Oval 24"/>
          <p:cNvSpPr>
            <a:spLocks noChangeArrowheads="1"/>
          </p:cNvSpPr>
          <p:nvPr/>
        </p:nvSpPr>
        <p:spPr bwMode="auto">
          <a:xfrm>
            <a:off x="7315200"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4361" name="Oval 25"/>
          <p:cNvSpPr>
            <a:spLocks noChangeArrowheads="1"/>
          </p:cNvSpPr>
          <p:nvPr/>
        </p:nvSpPr>
        <p:spPr bwMode="auto">
          <a:xfrm>
            <a:off x="6805613" y="2352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4362" name="Oval 26"/>
          <p:cNvSpPr>
            <a:spLocks noChangeArrowheads="1"/>
          </p:cNvSpPr>
          <p:nvPr/>
        </p:nvSpPr>
        <p:spPr bwMode="auto">
          <a:xfrm>
            <a:off x="6699250" y="19764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4363" name="Oval 27"/>
          <p:cNvSpPr>
            <a:spLocks noChangeArrowheads="1"/>
          </p:cNvSpPr>
          <p:nvPr/>
        </p:nvSpPr>
        <p:spPr bwMode="auto">
          <a:xfrm>
            <a:off x="7021513"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4367" name="Rectangle 31" descr="Lithium">
            <a:hlinkClick r:id="rId5"/>
          </p:cNvPr>
          <p:cNvSpPr>
            <a:spLocks noChangeAspect="1" noChangeArrowheads="1"/>
          </p:cNvSpPr>
          <p:nvPr/>
        </p:nvSpPr>
        <p:spPr bwMode="auto">
          <a:xfrm>
            <a:off x="277813" y="220663"/>
            <a:ext cx="822325" cy="1108075"/>
          </a:xfrm>
          <a:prstGeom prst="rect">
            <a:avLst/>
          </a:prstGeom>
          <a:gradFill rotWithShape="1">
            <a:gsLst>
              <a:gs pos="0">
                <a:srgbClr val="FF0000"/>
              </a:gs>
              <a:gs pos="100000">
                <a:srgbClr val="CC00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11</a:t>
            </a:r>
          </a:p>
          <a:p>
            <a:pPr algn="ctr"/>
            <a:r>
              <a:rPr lang="en-US" sz="3600" b="1">
                <a:latin typeface="Arial" charset="0"/>
              </a:rPr>
              <a:t>Na</a:t>
            </a:r>
          </a:p>
          <a:p>
            <a:pPr algn="ctr"/>
            <a:r>
              <a:rPr lang="en-US" sz="1200">
                <a:latin typeface="Arial" charset="0"/>
              </a:rPr>
              <a:t>Sodium</a:t>
            </a:r>
          </a:p>
        </p:txBody>
      </p:sp>
      <p:sp>
        <p:nvSpPr>
          <p:cNvPr id="14370" name="Rectangle 34"/>
          <p:cNvSpPr>
            <a:spLocks noChangeArrowheads="1"/>
          </p:cNvSpPr>
          <p:nvPr/>
        </p:nvSpPr>
        <p:spPr bwMode="auto">
          <a:xfrm>
            <a:off x="1277938" y="5100638"/>
            <a:ext cx="4572000"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Sodium?</a:t>
            </a:r>
          </a:p>
          <a:p>
            <a:pPr>
              <a:spcBef>
                <a:spcPct val="50000"/>
              </a:spcBef>
            </a:pPr>
            <a:r>
              <a:rPr lang="en-US" sz="1400">
                <a:latin typeface="Arial" charset="0"/>
              </a:rPr>
              <a:t>Soft silvery reactive element belonging to group 1 of the periodic table (alkali metals). It is highly reactive, oxidizing in air and reacting violently with water, forcing it to be kept under oil. It was first isolated by Humphrey Davy in 1807.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AutoShape 3">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15364" name="Picture 4"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15365" name="Rectangle 5"/>
          <p:cNvSpPr>
            <a:spLocks noChangeArrowheads="1"/>
          </p:cNvSpPr>
          <p:nvPr/>
        </p:nvSpPr>
        <p:spPr bwMode="auto">
          <a:xfrm>
            <a:off x="547688" y="2552700"/>
            <a:ext cx="7086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Magnesium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Mg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12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24.305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650.0 °C (923.15 °K, 1202.0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1107.0 °C (1380.15 °K, 2024.6 °F) </a:t>
            </a:r>
            <a:endParaRPr lang="en-US" altLang="en-US"/>
          </a:p>
        </p:txBody>
      </p:sp>
      <p:sp>
        <p:nvSpPr>
          <p:cNvPr id="15366"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15367"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15368"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15369"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15370"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15371"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15372"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15373"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15374" name="Oval 14"/>
          <p:cNvSpPr>
            <a:spLocks noChangeArrowheads="1"/>
          </p:cNvSpPr>
          <p:nvPr/>
        </p:nvSpPr>
        <p:spPr bwMode="auto">
          <a:xfrm>
            <a:off x="725805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75" name="Text Box 15"/>
          <p:cNvSpPr txBox="1">
            <a:spLocks noChangeArrowheads="1"/>
          </p:cNvSpPr>
          <p:nvPr/>
        </p:nvSpPr>
        <p:spPr bwMode="auto">
          <a:xfrm>
            <a:off x="3630613" y="344488"/>
            <a:ext cx="1762125"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Magnesium</a:t>
            </a:r>
          </a:p>
        </p:txBody>
      </p:sp>
      <p:sp>
        <p:nvSpPr>
          <p:cNvPr id="15376"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15377" name="Text Box 17"/>
          <p:cNvSpPr txBox="1">
            <a:spLocks noChangeArrowheads="1"/>
          </p:cNvSpPr>
          <p:nvPr/>
        </p:nvSpPr>
        <p:spPr bwMode="auto">
          <a:xfrm>
            <a:off x="5843588" y="5983288"/>
            <a:ext cx="2711450"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Mg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p>
        </p:txBody>
      </p:sp>
      <p:sp>
        <p:nvSpPr>
          <p:cNvPr id="15378" name="Oval 18"/>
          <p:cNvSpPr>
            <a:spLocks noChangeArrowheads="1"/>
          </p:cNvSpPr>
          <p:nvPr/>
        </p:nvSpPr>
        <p:spPr bwMode="auto">
          <a:xfrm>
            <a:off x="7097713"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79" name="Oval 19"/>
          <p:cNvSpPr>
            <a:spLocks noChangeArrowheads="1"/>
          </p:cNvSpPr>
          <p:nvPr/>
        </p:nvSpPr>
        <p:spPr bwMode="auto">
          <a:xfrm>
            <a:off x="657225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80" name="Oval 20"/>
          <p:cNvSpPr>
            <a:spLocks noChangeArrowheads="1"/>
          </p:cNvSpPr>
          <p:nvPr/>
        </p:nvSpPr>
        <p:spPr bwMode="auto">
          <a:xfrm>
            <a:off x="7731125" y="1638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81" name="Oval 21"/>
          <p:cNvSpPr>
            <a:spLocks noChangeArrowheads="1"/>
          </p:cNvSpPr>
          <p:nvPr/>
        </p:nvSpPr>
        <p:spPr bwMode="auto">
          <a:xfrm>
            <a:off x="6737350" y="1844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82" name="Oval 22"/>
          <p:cNvSpPr>
            <a:spLocks noChangeArrowheads="1"/>
          </p:cNvSpPr>
          <p:nvPr/>
        </p:nvSpPr>
        <p:spPr bwMode="auto">
          <a:xfrm>
            <a:off x="6950075" y="1600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83" name="Oval 23"/>
          <p:cNvSpPr>
            <a:spLocks noChangeArrowheads="1"/>
          </p:cNvSpPr>
          <p:nvPr/>
        </p:nvSpPr>
        <p:spPr bwMode="auto">
          <a:xfrm>
            <a:off x="7258050" y="1524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84" name="Oval 24"/>
          <p:cNvSpPr>
            <a:spLocks noChangeArrowheads="1"/>
          </p:cNvSpPr>
          <p:nvPr/>
        </p:nvSpPr>
        <p:spPr bwMode="auto">
          <a:xfrm>
            <a:off x="7693025"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85" name="Oval 25"/>
          <p:cNvSpPr>
            <a:spLocks noChangeArrowheads="1"/>
          </p:cNvSpPr>
          <p:nvPr/>
        </p:nvSpPr>
        <p:spPr bwMode="auto">
          <a:xfrm>
            <a:off x="7705725" y="2174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86" name="Oval 26"/>
          <p:cNvSpPr>
            <a:spLocks noChangeArrowheads="1"/>
          </p:cNvSpPr>
          <p:nvPr/>
        </p:nvSpPr>
        <p:spPr bwMode="auto">
          <a:xfrm>
            <a:off x="7467600" y="24765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87" name="Oval 27"/>
          <p:cNvSpPr>
            <a:spLocks noChangeArrowheads="1"/>
          </p:cNvSpPr>
          <p:nvPr/>
        </p:nvSpPr>
        <p:spPr bwMode="auto">
          <a:xfrm>
            <a:off x="6737350" y="22129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88" name="Oval 28"/>
          <p:cNvSpPr>
            <a:spLocks noChangeArrowheads="1"/>
          </p:cNvSpPr>
          <p:nvPr/>
        </p:nvSpPr>
        <p:spPr bwMode="auto">
          <a:xfrm>
            <a:off x="7021513"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15389" name="Oval 29">
            <a:hlinkClick r:id="rId5" action="ppaction://hlinksldjump"/>
          </p:cNvPr>
          <p:cNvSpPr>
            <a:spLocks noChangeArrowheads="1"/>
          </p:cNvSpPr>
          <p:nvPr/>
        </p:nvSpPr>
        <p:spPr bwMode="auto">
          <a:xfrm>
            <a:off x="785813" y="4956175"/>
            <a:ext cx="233362" cy="233363"/>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15393" name="Rectangle 33">
            <a:hlinkClick r:id="rId6"/>
          </p:cNvPr>
          <p:cNvSpPr>
            <a:spLocks noChangeAspect="1" noChangeArrowheads="1"/>
          </p:cNvSpPr>
          <p:nvPr/>
        </p:nvSpPr>
        <p:spPr bwMode="auto">
          <a:xfrm>
            <a:off x="277813" y="219075"/>
            <a:ext cx="822325" cy="1108075"/>
          </a:xfrm>
          <a:prstGeom prst="rect">
            <a:avLst/>
          </a:prstGeom>
          <a:gradFill rotWithShape="1">
            <a:gsLst>
              <a:gs pos="0">
                <a:srgbClr val="FFCCFF"/>
              </a:gs>
              <a:gs pos="100000">
                <a:srgbClr val="FF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12</a:t>
            </a:r>
          </a:p>
          <a:p>
            <a:pPr algn="ctr"/>
            <a:r>
              <a:rPr lang="en-US" sz="3600" b="1">
                <a:latin typeface="Arial" charset="0"/>
              </a:rPr>
              <a:t>Mg</a:t>
            </a:r>
          </a:p>
          <a:p>
            <a:pPr algn="ctr"/>
            <a:r>
              <a:rPr lang="en-US" sz="1000">
                <a:latin typeface="Arial" charset="0"/>
              </a:rPr>
              <a:t>Magnesium</a:t>
            </a:r>
          </a:p>
        </p:txBody>
      </p:sp>
      <p:sp>
        <p:nvSpPr>
          <p:cNvPr id="15396" name="Rectangle 36"/>
          <p:cNvSpPr>
            <a:spLocks noChangeArrowheads="1"/>
          </p:cNvSpPr>
          <p:nvPr/>
        </p:nvSpPr>
        <p:spPr bwMode="auto">
          <a:xfrm>
            <a:off x="1277938" y="4957763"/>
            <a:ext cx="4572000" cy="190023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Magnesium?</a:t>
            </a:r>
          </a:p>
          <a:p>
            <a:pPr>
              <a:spcBef>
                <a:spcPct val="50000"/>
              </a:spcBef>
            </a:pPr>
            <a:r>
              <a:rPr lang="en-US" sz="1400">
                <a:latin typeface="Arial" charset="0"/>
              </a:rPr>
              <a:t>Silvery metallic element belonging to group 2 of the periodic table (alkaline-earth metals). It is essential for living organisms, and is used in a number of light alloys. Chemically very reactive, it forms a protective oxide coating when exposed to air and burns with an intense white flame. It also reacts with sulphur, nitrogen and the halogens. First isolated by Bussy in 1828.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389"/>
                                        </p:tgtEl>
                                        <p:attrNameLst>
                                          <p:attrName>style.visibility</p:attrName>
                                        </p:attrNameLst>
                                      </p:cBhvr>
                                      <p:to>
                                        <p:strVal val="visible"/>
                                      </p:to>
                                    </p:set>
                                    <p:anim calcmode="lin" valueType="num">
                                      <p:cBhvr>
                                        <p:cTn id="7" dur="500" fill="hold"/>
                                        <p:tgtEl>
                                          <p:spTgt spid="15389"/>
                                        </p:tgtEl>
                                        <p:attrNameLst>
                                          <p:attrName>ppt_w</p:attrName>
                                        </p:attrNameLst>
                                      </p:cBhvr>
                                      <p:tavLst>
                                        <p:tav tm="0">
                                          <p:val>
                                            <p:fltVal val="0"/>
                                          </p:val>
                                        </p:tav>
                                        <p:tav tm="100000">
                                          <p:val>
                                            <p:strVal val="#ppt_w"/>
                                          </p:val>
                                        </p:tav>
                                      </p:tavLst>
                                    </p:anim>
                                    <p:anim calcmode="lin" valueType="num">
                                      <p:cBhvr>
                                        <p:cTn id="8" dur="500" fill="hold"/>
                                        <p:tgtEl>
                                          <p:spTgt spid="15389"/>
                                        </p:tgtEl>
                                        <p:attrNameLst>
                                          <p:attrName>ppt_h</p:attrName>
                                        </p:attrNameLst>
                                      </p:cBhvr>
                                      <p:tavLst>
                                        <p:tav tm="0">
                                          <p:val>
                                            <p:fltVal val="0"/>
                                          </p:val>
                                        </p:tav>
                                        <p:tav tm="100000">
                                          <p:val>
                                            <p:strVal val="#ppt_h"/>
                                          </p:val>
                                        </p:tav>
                                      </p:tavLst>
                                    </p:anim>
                                    <p:animEffect transition="in" filter="fade">
                                      <p:cBhvr>
                                        <p:cTn id="9" dur="500"/>
                                        <p:tgtEl>
                                          <p:spTgt spid="1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AutoShape 3">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25604" name="Picture 4"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25607" name="Rectangle 7"/>
          <p:cNvSpPr>
            <a:spLocks noChangeArrowheads="1"/>
          </p:cNvSpPr>
          <p:nvPr/>
        </p:nvSpPr>
        <p:spPr bwMode="auto">
          <a:xfrm>
            <a:off x="547688" y="2557463"/>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Aluminum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Al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13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26.981539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660.37 °C (933.52 °K, 1220.666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2467.0 °C (2740.15 °K, 4472.6 °F) </a:t>
            </a:r>
            <a:endParaRPr lang="en-US" altLang="en-US"/>
          </a:p>
        </p:txBody>
      </p:sp>
      <p:sp>
        <p:nvSpPr>
          <p:cNvPr id="25608" name="Oval 8"/>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25609" name="Oval 9"/>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25610" name="Oval 10"/>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25611" name="Oval 11"/>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25612" name="Oval 12"/>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25613" name="Oval 13"/>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25614" name="Oval 14"/>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25615" name="Text Box 15"/>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25616" name="Oval 16"/>
          <p:cNvSpPr>
            <a:spLocks noChangeArrowheads="1"/>
          </p:cNvSpPr>
          <p:nvPr/>
        </p:nvSpPr>
        <p:spPr bwMode="auto">
          <a:xfrm>
            <a:off x="6950075"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17" name="Text Box 17"/>
          <p:cNvSpPr txBox="1">
            <a:spLocks noChangeArrowheads="1"/>
          </p:cNvSpPr>
          <p:nvPr/>
        </p:nvSpPr>
        <p:spPr bwMode="auto">
          <a:xfrm>
            <a:off x="3740150" y="344488"/>
            <a:ext cx="1541463"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Aluminum</a:t>
            </a:r>
          </a:p>
        </p:txBody>
      </p:sp>
      <p:sp>
        <p:nvSpPr>
          <p:cNvPr id="25618" name="Rectangle 18"/>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25619" name="Text Box 19"/>
          <p:cNvSpPr txBox="1">
            <a:spLocks noChangeArrowheads="1"/>
          </p:cNvSpPr>
          <p:nvPr/>
        </p:nvSpPr>
        <p:spPr bwMode="auto">
          <a:xfrm>
            <a:off x="5510213" y="5983288"/>
            <a:ext cx="3011487"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Al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1</a:t>
            </a:r>
          </a:p>
        </p:txBody>
      </p:sp>
      <p:sp>
        <p:nvSpPr>
          <p:cNvPr id="25620" name="Oval 20"/>
          <p:cNvSpPr>
            <a:spLocks noChangeArrowheads="1"/>
          </p:cNvSpPr>
          <p:nvPr/>
        </p:nvSpPr>
        <p:spPr bwMode="auto">
          <a:xfrm>
            <a:off x="7391400"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21" name="Oval 21"/>
          <p:cNvSpPr>
            <a:spLocks noChangeArrowheads="1"/>
          </p:cNvSpPr>
          <p:nvPr/>
        </p:nvSpPr>
        <p:spPr bwMode="auto">
          <a:xfrm>
            <a:off x="6610350"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22" name="Oval 22"/>
          <p:cNvSpPr>
            <a:spLocks noChangeArrowheads="1"/>
          </p:cNvSpPr>
          <p:nvPr/>
        </p:nvSpPr>
        <p:spPr bwMode="auto">
          <a:xfrm>
            <a:off x="7693025" y="24780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23" name="Oval 23"/>
          <p:cNvSpPr>
            <a:spLocks noChangeArrowheads="1"/>
          </p:cNvSpPr>
          <p:nvPr/>
        </p:nvSpPr>
        <p:spPr bwMode="auto">
          <a:xfrm>
            <a:off x="74295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24" name="Oval 24"/>
          <p:cNvSpPr>
            <a:spLocks noChangeArrowheads="1"/>
          </p:cNvSpPr>
          <p:nvPr/>
        </p:nvSpPr>
        <p:spPr bwMode="auto">
          <a:xfrm>
            <a:off x="6699250"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25" name="Oval 25"/>
          <p:cNvSpPr>
            <a:spLocks noChangeArrowheads="1"/>
          </p:cNvSpPr>
          <p:nvPr/>
        </p:nvSpPr>
        <p:spPr bwMode="auto">
          <a:xfrm>
            <a:off x="6829425" y="1689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26" name="Oval 26"/>
          <p:cNvSpPr>
            <a:spLocks noChangeArrowheads="1"/>
          </p:cNvSpPr>
          <p:nvPr/>
        </p:nvSpPr>
        <p:spPr bwMode="auto">
          <a:xfrm>
            <a:off x="7145338"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27" name="Oval 27"/>
          <p:cNvSpPr>
            <a:spLocks noChangeArrowheads="1"/>
          </p:cNvSpPr>
          <p:nvPr/>
        </p:nvSpPr>
        <p:spPr bwMode="auto">
          <a:xfrm>
            <a:off x="7505700" y="1612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28" name="Oval 28"/>
          <p:cNvSpPr>
            <a:spLocks noChangeArrowheads="1"/>
          </p:cNvSpPr>
          <p:nvPr/>
        </p:nvSpPr>
        <p:spPr bwMode="auto">
          <a:xfrm>
            <a:off x="7693025"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29" name="Oval 29"/>
          <p:cNvSpPr>
            <a:spLocks noChangeArrowheads="1"/>
          </p:cNvSpPr>
          <p:nvPr/>
        </p:nvSpPr>
        <p:spPr bwMode="auto">
          <a:xfrm>
            <a:off x="7708900" y="21717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30" name="Oval 30"/>
          <p:cNvSpPr>
            <a:spLocks noChangeArrowheads="1"/>
          </p:cNvSpPr>
          <p:nvPr/>
        </p:nvSpPr>
        <p:spPr bwMode="auto">
          <a:xfrm>
            <a:off x="7391400" y="25161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31" name="Oval 31"/>
          <p:cNvSpPr>
            <a:spLocks noChangeArrowheads="1"/>
          </p:cNvSpPr>
          <p:nvPr/>
        </p:nvSpPr>
        <p:spPr bwMode="auto">
          <a:xfrm>
            <a:off x="6905625" y="24399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5636" name="Rectangle 36">
            <a:hlinkClick r:id="rId5"/>
          </p:cNvPr>
          <p:cNvSpPr>
            <a:spLocks noChangeAspect="1" noChangeArrowheads="1"/>
          </p:cNvSpPr>
          <p:nvPr/>
        </p:nvSpPr>
        <p:spPr bwMode="auto">
          <a:xfrm>
            <a:off x="273050" y="217488"/>
            <a:ext cx="822325" cy="1108075"/>
          </a:xfrm>
          <a:prstGeom prst="rect">
            <a:avLst/>
          </a:prstGeom>
          <a:gradFill rotWithShape="1">
            <a:gsLst>
              <a:gs pos="0">
                <a:srgbClr val="00CC00"/>
              </a:gs>
              <a:gs pos="100000">
                <a:srgbClr val="0080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13</a:t>
            </a:r>
          </a:p>
          <a:p>
            <a:pPr algn="ctr"/>
            <a:r>
              <a:rPr lang="en-US" sz="3600" b="1">
                <a:latin typeface="Arial" charset="0"/>
              </a:rPr>
              <a:t>Al</a:t>
            </a:r>
          </a:p>
          <a:p>
            <a:pPr algn="ctr"/>
            <a:r>
              <a:rPr lang="en-US" sz="1200">
                <a:latin typeface="Arial" charset="0"/>
              </a:rPr>
              <a:t>Aluminum</a:t>
            </a:r>
          </a:p>
        </p:txBody>
      </p:sp>
      <p:sp>
        <p:nvSpPr>
          <p:cNvPr id="25639" name="Rectangle 39"/>
          <p:cNvSpPr>
            <a:spLocks noChangeArrowheads="1"/>
          </p:cNvSpPr>
          <p:nvPr/>
        </p:nvSpPr>
        <p:spPr bwMode="auto">
          <a:xfrm>
            <a:off x="1079500" y="4945063"/>
            <a:ext cx="4572000"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Aluminum?</a:t>
            </a:r>
          </a:p>
          <a:p>
            <a:pPr>
              <a:spcBef>
                <a:spcPct val="50000"/>
              </a:spcBef>
            </a:pPr>
            <a:r>
              <a:rPr lang="en-US" sz="1400">
                <a:latin typeface="Arial" charset="0"/>
              </a:rPr>
              <a:t>Silvery-white lustrous metallic element of group 3 of the periodic table. Highly reactive but protected by a thin transparent layer of the oxide which quickly forms in air. There are many alloys of aluminum, as well as a good number of industrial uses. Makes up 8.1% of the Earth's crust, by weight. Isolated in 1825 by H.C. Oersted.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2662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26629" name="Rectangle 5"/>
          <p:cNvSpPr>
            <a:spLocks noChangeArrowheads="1"/>
          </p:cNvSpPr>
          <p:nvPr/>
        </p:nvSpPr>
        <p:spPr bwMode="auto">
          <a:xfrm>
            <a:off x="547688" y="2552700"/>
            <a:ext cx="7010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Silicon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Si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14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28.0855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1410.0 °C (1683.15 °K, 2570.0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2355.0 °C (2628.15 °K, 4271.0 °F) </a:t>
            </a:r>
            <a:endParaRPr lang="en-US" altLang="en-US"/>
          </a:p>
        </p:txBody>
      </p:sp>
      <p:sp>
        <p:nvSpPr>
          <p:cNvPr id="26630"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26631"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26632"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26633"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26634"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26635"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26636"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26637"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26638" name="Oval 14"/>
          <p:cNvSpPr>
            <a:spLocks noChangeArrowheads="1"/>
          </p:cNvSpPr>
          <p:nvPr/>
        </p:nvSpPr>
        <p:spPr bwMode="auto">
          <a:xfrm>
            <a:off x="7391400" y="18526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39" name="Text Box 15"/>
          <p:cNvSpPr txBox="1">
            <a:spLocks noChangeArrowheads="1"/>
          </p:cNvSpPr>
          <p:nvPr/>
        </p:nvSpPr>
        <p:spPr bwMode="auto">
          <a:xfrm>
            <a:off x="3968750" y="344488"/>
            <a:ext cx="1084263"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Silicon</a:t>
            </a:r>
          </a:p>
        </p:txBody>
      </p:sp>
      <p:sp>
        <p:nvSpPr>
          <p:cNvPr id="26640"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26641" name="Text Box 17"/>
          <p:cNvSpPr txBox="1">
            <a:spLocks noChangeArrowheads="1"/>
          </p:cNvSpPr>
          <p:nvPr/>
        </p:nvSpPr>
        <p:spPr bwMode="auto">
          <a:xfrm>
            <a:off x="5510213" y="5983288"/>
            <a:ext cx="3011487"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Si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2</a:t>
            </a:r>
          </a:p>
        </p:txBody>
      </p:sp>
      <p:sp>
        <p:nvSpPr>
          <p:cNvPr id="26642" name="Oval 18"/>
          <p:cNvSpPr>
            <a:spLocks noChangeArrowheads="1"/>
          </p:cNvSpPr>
          <p:nvPr/>
        </p:nvSpPr>
        <p:spPr bwMode="auto">
          <a:xfrm>
            <a:off x="7059613" y="22447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43" name="Oval 19"/>
          <p:cNvSpPr>
            <a:spLocks noChangeArrowheads="1"/>
          </p:cNvSpPr>
          <p:nvPr/>
        </p:nvSpPr>
        <p:spPr bwMode="auto">
          <a:xfrm>
            <a:off x="6610350" y="18526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44" name="Oval 20"/>
          <p:cNvSpPr>
            <a:spLocks noChangeArrowheads="1"/>
          </p:cNvSpPr>
          <p:nvPr/>
        </p:nvSpPr>
        <p:spPr bwMode="auto">
          <a:xfrm>
            <a:off x="74295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45" name="Oval 21"/>
          <p:cNvSpPr>
            <a:spLocks noChangeArrowheads="1"/>
          </p:cNvSpPr>
          <p:nvPr/>
        </p:nvSpPr>
        <p:spPr bwMode="auto">
          <a:xfrm>
            <a:off x="7869238" y="2136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46" name="Oval 22"/>
          <p:cNvSpPr>
            <a:spLocks noChangeArrowheads="1"/>
          </p:cNvSpPr>
          <p:nvPr/>
        </p:nvSpPr>
        <p:spPr bwMode="auto">
          <a:xfrm>
            <a:off x="6934200" y="2616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47" name="Oval 23"/>
          <p:cNvSpPr>
            <a:spLocks noChangeArrowheads="1"/>
          </p:cNvSpPr>
          <p:nvPr/>
        </p:nvSpPr>
        <p:spPr bwMode="auto">
          <a:xfrm>
            <a:off x="6737350" y="22098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48" name="Oval 24"/>
          <p:cNvSpPr>
            <a:spLocks noChangeArrowheads="1"/>
          </p:cNvSpPr>
          <p:nvPr/>
        </p:nvSpPr>
        <p:spPr bwMode="auto">
          <a:xfrm>
            <a:off x="7065963" y="25241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49" name="Oval 25"/>
          <p:cNvSpPr>
            <a:spLocks noChangeArrowheads="1"/>
          </p:cNvSpPr>
          <p:nvPr/>
        </p:nvSpPr>
        <p:spPr bwMode="auto">
          <a:xfrm>
            <a:off x="7429500"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50" name="Oval 26"/>
          <p:cNvSpPr>
            <a:spLocks noChangeArrowheads="1"/>
          </p:cNvSpPr>
          <p:nvPr/>
        </p:nvSpPr>
        <p:spPr bwMode="auto">
          <a:xfrm>
            <a:off x="7659688"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51" name="Oval 27"/>
          <p:cNvSpPr>
            <a:spLocks noChangeArrowheads="1"/>
          </p:cNvSpPr>
          <p:nvPr/>
        </p:nvSpPr>
        <p:spPr bwMode="auto">
          <a:xfrm>
            <a:off x="7731125"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52" name="Oval 28"/>
          <p:cNvSpPr>
            <a:spLocks noChangeArrowheads="1"/>
          </p:cNvSpPr>
          <p:nvPr/>
        </p:nvSpPr>
        <p:spPr bwMode="auto">
          <a:xfrm>
            <a:off x="7621588" y="17303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53" name="Oval 29"/>
          <p:cNvSpPr>
            <a:spLocks noChangeArrowheads="1"/>
          </p:cNvSpPr>
          <p:nvPr/>
        </p:nvSpPr>
        <p:spPr bwMode="auto">
          <a:xfrm>
            <a:off x="7200900"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54" name="Oval 30"/>
          <p:cNvSpPr>
            <a:spLocks noChangeArrowheads="1"/>
          </p:cNvSpPr>
          <p:nvPr/>
        </p:nvSpPr>
        <p:spPr bwMode="auto">
          <a:xfrm>
            <a:off x="6823075" y="16922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6655" name="Oval 31">
            <a:hlinkClick r:id="rId5" action="ppaction://hlinksldjump"/>
          </p:cNvPr>
          <p:cNvSpPr>
            <a:spLocks noChangeArrowheads="1"/>
          </p:cNvSpPr>
          <p:nvPr/>
        </p:nvSpPr>
        <p:spPr bwMode="auto">
          <a:xfrm>
            <a:off x="860425" y="4881563"/>
            <a:ext cx="233363" cy="233362"/>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26659" name="Rectangle 35">
            <a:hlinkClick r:id="rId6"/>
          </p:cNvPr>
          <p:cNvSpPr>
            <a:spLocks noChangeAspect="1" noChangeArrowheads="1"/>
          </p:cNvSpPr>
          <p:nvPr/>
        </p:nvSpPr>
        <p:spPr bwMode="auto">
          <a:xfrm>
            <a:off x="274638" y="215900"/>
            <a:ext cx="822325" cy="1108075"/>
          </a:xfrm>
          <a:prstGeom prst="rect">
            <a:avLst/>
          </a:prstGeom>
          <a:gradFill rotWithShape="1">
            <a:gsLst>
              <a:gs pos="0">
                <a:srgbClr val="FFFFCC"/>
              </a:gs>
              <a:gs pos="100000">
                <a:srgbClr val="CCFF33"/>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14</a:t>
            </a:r>
          </a:p>
          <a:p>
            <a:pPr algn="ctr"/>
            <a:r>
              <a:rPr lang="en-US" sz="3600" b="1">
                <a:latin typeface="Arial" charset="0"/>
              </a:rPr>
              <a:t>Si</a:t>
            </a:r>
          </a:p>
          <a:p>
            <a:pPr algn="ctr"/>
            <a:r>
              <a:rPr lang="en-US" sz="1200">
                <a:latin typeface="Arial" charset="0"/>
              </a:rPr>
              <a:t>Silicon</a:t>
            </a:r>
          </a:p>
        </p:txBody>
      </p:sp>
      <p:sp>
        <p:nvSpPr>
          <p:cNvPr id="26662" name="Rectangle 38"/>
          <p:cNvSpPr>
            <a:spLocks noChangeArrowheads="1"/>
          </p:cNvSpPr>
          <p:nvPr/>
        </p:nvSpPr>
        <p:spPr bwMode="auto">
          <a:xfrm>
            <a:off x="1262063" y="4989513"/>
            <a:ext cx="4254500"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Silicon?</a:t>
            </a:r>
          </a:p>
          <a:p>
            <a:pPr>
              <a:spcBef>
                <a:spcPct val="50000"/>
              </a:spcBef>
            </a:pPr>
            <a:r>
              <a:rPr lang="en-US" sz="1400">
                <a:latin typeface="Arial" charset="0"/>
              </a:rPr>
              <a:t>Metalloid element belonging to group 14 of the periodic table. It is the second most abundant element in the Earth's crust, making up 25.7% of it by weight. Chemically less reactive than carbon. First identified by Lavoisier in 1787 and first isolated in 1823 by Berzelius.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6655"/>
                                        </p:tgtEl>
                                        <p:attrNameLst>
                                          <p:attrName>style.visibility</p:attrName>
                                        </p:attrNameLst>
                                      </p:cBhvr>
                                      <p:to>
                                        <p:strVal val="visible"/>
                                      </p:to>
                                    </p:set>
                                    <p:anim calcmode="lin" valueType="num">
                                      <p:cBhvr>
                                        <p:cTn id="7" dur="500" fill="hold"/>
                                        <p:tgtEl>
                                          <p:spTgt spid="26655"/>
                                        </p:tgtEl>
                                        <p:attrNameLst>
                                          <p:attrName>ppt_w</p:attrName>
                                        </p:attrNameLst>
                                      </p:cBhvr>
                                      <p:tavLst>
                                        <p:tav tm="0">
                                          <p:val>
                                            <p:fltVal val="0"/>
                                          </p:val>
                                        </p:tav>
                                        <p:tav tm="100000">
                                          <p:val>
                                            <p:strVal val="#ppt_w"/>
                                          </p:val>
                                        </p:tav>
                                      </p:tavLst>
                                    </p:anim>
                                    <p:anim calcmode="lin" valueType="num">
                                      <p:cBhvr>
                                        <p:cTn id="8" dur="500" fill="hold"/>
                                        <p:tgtEl>
                                          <p:spTgt spid="26655"/>
                                        </p:tgtEl>
                                        <p:attrNameLst>
                                          <p:attrName>ppt_h</p:attrName>
                                        </p:attrNameLst>
                                      </p:cBhvr>
                                      <p:tavLst>
                                        <p:tav tm="0">
                                          <p:val>
                                            <p:fltVal val="0"/>
                                          </p:val>
                                        </p:tav>
                                        <p:tav tm="100000">
                                          <p:val>
                                            <p:strVal val="#ppt_h"/>
                                          </p:val>
                                        </p:tav>
                                      </p:tavLst>
                                    </p:anim>
                                    <p:animEffect transition="in" filter="fade">
                                      <p:cBhvr>
                                        <p:cTn id="9" dur="500"/>
                                        <p:tgtEl>
                                          <p:spTgt spid="26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2765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27653" name="Rectangle 5"/>
          <p:cNvSpPr>
            <a:spLocks noChangeArrowheads="1"/>
          </p:cNvSpPr>
          <p:nvPr/>
        </p:nvSpPr>
        <p:spPr bwMode="auto">
          <a:xfrm>
            <a:off x="547688" y="2552700"/>
            <a:ext cx="6629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Phosphorus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P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15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30.97376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44.1 °C (317.25 °K, 111.38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280.0 °C (553.15 °K, 536.0 °F) </a:t>
            </a:r>
            <a:endParaRPr lang="en-US" altLang="en-US"/>
          </a:p>
        </p:txBody>
      </p:sp>
      <p:sp>
        <p:nvSpPr>
          <p:cNvPr id="27654"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27655"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27656"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27657"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27658"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27659"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27660"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27661"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27662" name="Oval 14"/>
          <p:cNvSpPr>
            <a:spLocks noChangeArrowheads="1"/>
          </p:cNvSpPr>
          <p:nvPr/>
        </p:nvSpPr>
        <p:spPr bwMode="auto">
          <a:xfrm>
            <a:off x="6950075"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63" name="Text Box 15"/>
          <p:cNvSpPr txBox="1">
            <a:spLocks noChangeArrowheads="1"/>
          </p:cNvSpPr>
          <p:nvPr/>
        </p:nvSpPr>
        <p:spPr bwMode="auto">
          <a:xfrm>
            <a:off x="3605213" y="344488"/>
            <a:ext cx="1812925"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Phosphorus</a:t>
            </a:r>
          </a:p>
        </p:txBody>
      </p:sp>
      <p:sp>
        <p:nvSpPr>
          <p:cNvPr id="27664"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27665" name="Text Box 17"/>
          <p:cNvSpPr txBox="1">
            <a:spLocks noChangeArrowheads="1"/>
          </p:cNvSpPr>
          <p:nvPr/>
        </p:nvSpPr>
        <p:spPr bwMode="auto">
          <a:xfrm>
            <a:off x="5510213" y="5983288"/>
            <a:ext cx="2943225"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P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3</a:t>
            </a:r>
          </a:p>
        </p:txBody>
      </p:sp>
      <p:sp>
        <p:nvSpPr>
          <p:cNvPr id="27666" name="Oval 18"/>
          <p:cNvSpPr>
            <a:spLocks noChangeArrowheads="1"/>
          </p:cNvSpPr>
          <p:nvPr/>
        </p:nvSpPr>
        <p:spPr bwMode="auto">
          <a:xfrm>
            <a:off x="7429500" y="2174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67" name="Oval 19"/>
          <p:cNvSpPr>
            <a:spLocks noChangeArrowheads="1"/>
          </p:cNvSpPr>
          <p:nvPr/>
        </p:nvSpPr>
        <p:spPr bwMode="auto">
          <a:xfrm>
            <a:off x="6765925"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68" name="Oval 20"/>
          <p:cNvSpPr>
            <a:spLocks noChangeArrowheads="1"/>
          </p:cNvSpPr>
          <p:nvPr/>
        </p:nvSpPr>
        <p:spPr bwMode="auto">
          <a:xfrm>
            <a:off x="7535863" y="26003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69" name="Oval 21"/>
          <p:cNvSpPr>
            <a:spLocks noChangeArrowheads="1"/>
          </p:cNvSpPr>
          <p:nvPr/>
        </p:nvSpPr>
        <p:spPr bwMode="auto">
          <a:xfrm>
            <a:off x="7869238" y="1943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70" name="Oval 22"/>
          <p:cNvSpPr>
            <a:spLocks noChangeArrowheads="1"/>
          </p:cNvSpPr>
          <p:nvPr/>
        </p:nvSpPr>
        <p:spPr bwMode="auto">
          <a:xfrm>
            <a:off x="74295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71" name="Oval 23"/>
          <p:cNvSpPr>
            <a:spLocks noChangeArrowheads="1"/>
          </p:cNvSpPr>
          <p:nvPr/>
        </p:nvSpPr>
        <p:spPr bwMode="auto">
          <a:xfrm>
            <a:off x="6756400" y="15859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72" name="Oval 24"/>
          <p:cNvSpPr>
            <a:spLocks noChangeArrowheads="1"/>
          </p:cNvSpPr>
          <p:nvPr/>
        </p:nvSpPr>
        <p:spPr bwMode="auto">
          <a:xfrm>
            <a:off x="6950075" y="15859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73" name="Oval 25"/>
          <p:cNvSpPr>
            <a:spLocks noChangeArrowheads="1"/>
          </p:cNvSpPr>
          <p:nvPr/>
        </p:nvSpPr>
        <p:spPr bwMode="auto">
          <a:xfrm>
            <a:off x="7264400"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74" name="Oval 26"/>
          <p:cNvSpPr>
            <a:spLocks noChangeArrowheads="1"/>
          </p:cNvSpPr>
          <p:nvPr/>
        </p:nvSpPr>
        <p:spPr bwMode="auto">
          <a:xfrm>
            <a:off x="7573963" y="16621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75" name="Oval 27"/>
          <p:cNvSpPr>
            <a:spLocks noChangeArrowheads="1"/>
          </p:cNvSpPr>
          <p:nvPr/>
        </p:nvSpPr>
        <p:spPr bwMode="auto">
          <a:xfrm>
            <a:off x="7731125" y="2098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76" name="Oval 28"/>
          <p:cNvSpPr>
            <a:spLocks noChangeArrowheads="1"/>
          </p:cNvSpPr>
          <p:nvPr/>
        </p:nvSpPr>
        <p:spPr bwMode="auto">
          <a:xfrm>
            <a:off x="7535863" y="24352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77" name="Oval 29"/>
          <p:cNvSpPr>
            <a:spLocks noChangeArrowheads="1"/>
          </p:cNvSpPr>
          <p:nvPr/>
        </p:nvSpPr>
        <p:spPr bwMode="auto">
          <a:xfrm>
            <a:off x="7097713" y="25241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78" name="Oval 30"/>
          <p:cNvSpPr>
            <a:spLocks noChangeArrowheads="1"/>
          </p:cNvSpPr>
          <p:nvPr/>
        </p:nvSpPr>
        <p:spPr bwMode="auto">
          <a:xfrm>
            <a:off x="6746875"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79" name="Oval 31"/>
          <p:cNvSpPr>
            <a:spLocks noChangeArrowheads="1"/>
          </p:cNvSpPr>
          <p:nvPr/>
        </p:nvSpPr>
        <p:spPr bwMode="auto">
          <a:xfrm>
            <a:off x="6727825" y="1866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7683" name="Rectangle 35">
            <a:hlinkClick r:id="rId5"/>
          </p:cNvPr>
          <p:cNvSpPr>
            <a:spLocks noChangeAspect="1" noChangeArrowheads="1"/>
          </p:cNvSpPr>
          <p:nvPr/>
        </p:nvSpPr>
        <p:spPr bwMode="auto">
          <a:xfrm>
            <a:off x="273050" y="215900"/>
            <a:ext cx="822325" cy="1108075"/>
          </a:xfrm>
          <a:prstGeom prst="rect">
            <a:avLst/>
          </a:prstGeom>
          <a:gradFill rotWithShape="1">
            <a:gsLst>
              <a:gs pos="0">
                <a:srgbClr val="FFCCCC"/>
              </a:gs>
              <a:gs pos="100000">
                <a:srgbClr val="FF9966"/>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15</a:t>
            </a:r>
          </a:p>
          <a:p>
            <a:pPr algn="ctr"/>
            <a:r>
              <a:rPr lang="en-US" sz="3600" b="1">
                <a:latin typeface="Arial" charset="0"/>
              </a:rPr>
              <a:t>P</a:t>
            </a:r>
          </a:p>
          <a:p>
            <a:pPr algn="ctr"/>
            <a:r>
              <a:rPr lang="en-US" sz="1000">
                <a:latin typeface="Arial" charset="0"/>
              </a:rPr>
              <a:t>Phosphorus</a:t>
            </a:r>
          </a:p>
        </p:txBody>
      </p:sp>
      <p:sp>
        <p:nvSpPr>
          <p:cNvPr id="27686" name="Rectangle 38"/>
          <p:cNvSpPr>
            <a:spLocks noChangeArrowheads="1"/>
          </p:cNvSpPr>
          <p:nvPr/>
        </p:nvSpPr>
        <p:spPr bwMode="auto">
          <a:xfrm>
            <a:off x="1222375" y="5111750"/>
            <a:ext cx="4572000" cy="126206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Phosphorus?</a:t>
            </a:r>
          </a:p>
          <a:p>
            <a:pPr>
              <a:spcBef>
                <a:spcPct val="50000"/>
              </a:spcBef>
            </a:pPr>
            <a:r>
              <a:rPr lang="en-US" sz="1400">
                <a:latin typeface="Arial" charset="0"/>
              </a:rPr>
              <a:t>Non-metallic element belonging to group 15 of the periodic table. Has a multiple allotropic forms. Essential element for living organisms. It was discovered by Brandt in 1669.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2867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28677" name="Rectangle 5"/>
          <p:cNvSpPr>
            <a:spLocks noChangeArrowheads="1"/>
          </p:cNvSpPr>
          <p:nvPr/>
        </p:nvSpPr>
        <p:spPr bwMode="auto">
          <a:xfrm>
            <a:off x="547688" y="2552700"/>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Sulfur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S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16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32.066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112.8 °C (385.95 °K, 235.04001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444.6 °C (717.75 °K, 832.28 °F) </a:t>
            </a:r>
            <a:endParaRPr lang="en-US" altLang="en-US"/>
          </a:p>
        </p:txBody>
      </p:sp>
      <p:sp>
        <p:nvSpPr>
          <p:cNvPr id="28678"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28679"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28680"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28681"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28682"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28683"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28684"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28685"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28686" name="Oval 14"/>
          <p:cNvSpPr>
            <a:spLocks noChangeArrowheads="1"/>
          </p:cNvSpPr>
          <p:nvPr/>
        </p:nvSpPr>
        <p:spPr bwMode="auto">
          <a:xfrm>
            <a:off x="7199313"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687" name="Text Box 15"/>
          <p:cNvSpPr txBox="1">
            <a:spLocks noChangeArrowheads="1"/>
          </p:cNvSpPr>
          <p:nvPr/>
        </p:nvSpPr>
        <p:spPr bwMode="auto">
          <a:xfrm>
            <a:off x="4019550" y="344488"/>
            <a:ext cx="981075"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Sulfur</a:t>
            </a:r>
          </a:p>
        </p:txBody>
      </p:sp>
      <p:sp>
        <p:nvSpPr>
          <p:cNvPr id="28688"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28689" name="Text Box 17"/>
          <p:cNvSpPr txBox="1">
            <a:spLocks noChangeArrowheads="1"/>
          </p:cNvSpPr>
          <p:nvPr/>
        </p:nvSpPr>
        <p:spPr bwMode="auto">
          <a:xfrm>
            <a:off x="5510213" y="5983288"/>
            <a:ext cx="2943225"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S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4</a:t>
            </a:r>
          </a:p>
        </p:txBody>
      </p:sp>
      <p:sp>
        <p:nvSpPr>
          <p:cNvPr id="28690" name="Oval 18"/>
          <p:cNvSpPr>
            <a:spLocks noChangeArrowheads="1"/>
          </p:cNvSpPr>
          <p:nvPr/>
        </p:nvSpPr>
        <p:spPr bwMode="auto">
          <a:xfrm>
            <a:off x="7693025" y="24780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691" name="Oval 19"/>
          <p:cNvSpPr>
            <a:spLocks noChangeArrowheads="1"/>
          </p:cNvSpPr>
          <p:nvPr/>
        </p:nvSpPr>
        <p:spPr bwMode="auto">
          <a:xfrm>
            <a:off x="7831138"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692" name="Oval 20"/>
          <p:cNvSpPr>
            <a:spLocks noChangeArrowheads="1"/>
          </p:cNvSpPr>
          <p:nvPr/>
        </p:nvSpPr>
        <p:spPr bwMode="auto">
          <a:xfrm>
            <a:off x="74295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693" name="Oval 21"/>
          <p:cNvSpPr>
            <a:spLocks noChangeArrowheads="1"/>
          </p:cNvSpPr>
          <p:nvPr/>
        </p:nvSpPr>
        <p:spPr bwMode="auto">
          <a:xfrm>
            <a:off x="6769100" y="15859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694" name="Oval 22"/>
          <p:cNvSpPr>
            <a:spLocks noChangeArrowheads="1"/>
          </p:cNvSpPr>
          <p:nvPr/>
        </p:nvSpPr>
        <p:spPr bwMode="auto">
          <a:xfrm>
            <a:off x="661035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695" name="Oval 23"/>
          <p:cNvSpPr>
            <a:spLocks noChangeArrowheads="1"/>
          </p:cNvSpPr>
          <p:nvPr/>
        </p:nvSpPr>
        <p:spPr bwMode="auto">
          <a:xfrm>
            <a:off x="7097713"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696" name="Oval 24"/>
          <p:cNvSpPr>
            <a:spLocks noChangeArrowheads="1"/>
          </p:cNvSpPr>
          <p:nvPr/>
        </p:nvSpPr>
        <p:spPr bwMode="auto">
          <a:xfrm>
            <a:off x="7353300"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697" name="Oval 25"/>
          <p:cNvSpPr>
            <a:spLocks noChangeArrowheads="1"/>
          </p:cNvSpPr>
          <p:nvPr/>
        </p:nvSpPr>
        <p:spPr bwMode="auto">
          <a:xfrm>
            <a:off x="6699250"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698" name="Oval 26"/>
          <p:cNvSpPr>
            <a:spLocks noChangeArrowheads="1"/>
          </p:cNvSpPr>
          <p:nvPr/>
        </p:nvSpPr>
        <p:spPr bwMode="auto">
          <a:xfrm>
            <a:off x="6794500" y="23304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699" name="Oval 27"/>
          <p:cNvSpPr>
            <a:spLocks noChangeArrowheads="1"/>
          </p:cNvSpPr>
          <p:nvPr/>
        </p:nvSpPr>
        <p:spPr bwMode="auto">
          <a:xfrm>
            <a:off x="7059613" y="25209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700" name="Oval 28"/>
          <p:cNvSpPr>
            <a:spLocks noChangeArrowheads="1"/>
          </p:cNvSpPr>
          <p:nvPr/>
        </p:nvSpPr>
        <p:spPr bwMode="auto">
          <a:xfrm>
            <a:off x="7654925"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701" name="Oval 29"/>
          <p:cNvSpPr>
            <a:spLocks noChangeArrowheads="1"/>
          </p:cNvSpPr>
          <p:nvPr/>
        </p:nvSpPr>
        <p:spPr bwMode="auto">
          <a:xfrm>
            <a:off x="7727950"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702" name="Oval 30"/>
          <p:cNvSpPr>
            <a:spLocks noChangeArrowheads="1"/>
          </p:cNvSpPr>
          <p:nvPr/>
        </p:nvSpPr>
        <p:spPr bwMode="auto">
          <a:xfrm>
            <a:off x="7537450" y="16240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703" name="Oval 31"/>
          <p:cNvSpPr>
            <a:spLocks noChangeArrowheads="1"/>
          </p:cNvSpPr>
          <p:nvPr/>
        </p:nvSpPr>
        <p:spPr bwMode="auto">
          <a:xfrm>
            <a:off x="7199313"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704" name="Oval 32"/>
          <p:cNvSpPr>
            <a:spLocks noChangeArrowheads="1"/>
          </p:cNvSpPr>
          <p:nvPr/>
        </p:nvSpPr>
        <p:spPr bwMode="auto">
          <a:xfrm>
            <a:off x="6927850" y="16113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8708" name="Rectangle 36">
            <a:hlinkClick r:id="rId5"/>
          </p:cNvPr>
          <p:cNvSpPr>
            <a:spLocks noChangeAspect="1" noChangeArrowheads="1"/>
          </p:cNvSpPr>
          <p:nvPr/>
        </p:nvSpPr>
        <p:spPr bwMode="auto">
          <a:xfrm>
            <a:off x="274638" y="217488"/>
            <a:ext cx="822325" cy="1108075"/>
          </a:xfrm>
          <a:prstGeom prst="rect">
            <a:avLst/>
          </a:prstGeom>
          <a:gradFill rotWithShape="1">
            <a:gsLst>
              <a:gs pos="0">
                <a:srgbClr val="FF9933"/>
              </a:gs>
              <a:gs pos="100000">
                <a:srgbClr val="FF33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16</a:t>
            </a:r>
          </a:p>
          <a:p>
            <a:pPr algn="ctr"/>
            <a:r>
              <a:rPr lang="en-US" sz="3600" b="1">
                <a:latin typeface="Arial" charset="0"/>
              </a:rPr>
              <a:t>S</a:t>
            </a:r>
          </a:p>
          <a:p>
            <a:pPr algn="ctr"/>
            <a:r>
              <a:rPr lang="en-US" sz="1200">
                <a:latin typeface="Arial" charset="0"/>
              </a:rPr>
              <a:t>Sulfur</a:t>
            </a:r>
          </a:p>
        </p:txBody>
      </p:sp>
      <p:sp>
        <p:nvSpPr>
          <p:cNvPr id="28711" name="Rectangle 39"/>
          <p:cNvSpPr>
            <a:spLocks noChangeArrowheads="1"/>
          </p:cNvSpPr>
          <p:nvPr/>
        </p:nvSpPr>
        <p:spPr bwMode="auto">
          <a:xfrm>
            <a:off x="1184275" y="4999038"/>
            <a:ext cx="4572000" cy="1793875"/>
          </a:xfrm>
          <a:prstGeom prst="rect">
            <a:avLst/>
          </a:prstGeom>
          <a:noFill/>
          <a:ln w="9525">
            <a:noFill/>
            <a:miter lim="800000"/>
            <a:headEnd/>
            <a:tailEnd/>
          </a:ln>
          <a:effectLst/>
        </p:spPr>
        <p:txBody>
          <a:bodyPr>
            <a:spAutoFit/>
          </a:bodyPr>
          <a:lstStyle/>
          <a:p>
            <a:pPr>
              <a:spcBef>
                <a:spcPct val="50000"/>
              </a:spcBef>
            </a:pPr>
            <a:r>
              <a:rPr lang="en-US" sz="1400">
                <a:latin typeface="Arial" charset="0"/>
              </a:rPr>
              <a:t>What is Sulfur?</a:t>
            </a:r>
          </a:p>
          <a:p>
            <a:pPr>
              <a:spcBef>
                <a:spcPct val="50000"/>
              </a:spcBef>
            </a:pPr>
            <a:r>
              <a:rPr lang="en-US" sz="1400">
                <a:latin typeface="Arial" charset="0"/>
              </a:rPr>
              <a:t>Yellow, nonmetallic element belonging to group 16 of the periodic table. It is an essential element in living organisms, needed in the amino acids cysteine and methionine, and hence in many proteins. Absorbed by plants from the soil as sulfate ion. </a:t>
            </a:r>
          </a:p>
          <a:p>
            <a:pPr>
              <a:spcBef>
                <a:spcPct val="50000"/>
              </a:spcBef>
            </a:pPr>
            <a:endParaRPr lang="en-US" sz="1400">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2969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29701" name="Rectangle 5"/>
          <p:cNvSpPr>
            <a:spLocks noChangeArrowheads="1"/>
          </p:cNvSpPr>
          <p:nvPr/>
        </p:nvSpPr>
        <p:spPr bwMode="auto">
          <a:xfrm>
            <a:off x="547688" y="2552700"/>
            <a:ext cx="73152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Chlorine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Cl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17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35.4527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-100.98 °C (172.17 °K, -149.764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-34.6 °C (238.55 °K, -30.279997 °F) </a:t>
            </a:r>
            <a:br>
              <a:rPr lang="en-US" altLang="en-US">
                <a:latin typeface="Arial" charset="0"/>
                <a:cs typeface="Arial" charset="0"/>
              </a:rPr>
            </a:br>
            <a:endParaRPr lang="en-US" altLang="en-US"/>
          </a:p>
        </p:txBody>
      </p:sp>
      <p:sp>
        <p:nvSpPr>
          <p:cNvPr id="2970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2970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2970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2970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2970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2970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2970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2970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29710" name="Oval 14"/>
          <p:cNvSpPr>
            <a:spLocks noChangeArrowheads="1"/>
          </p:cNvSpPr>
          <p:nvPr/>
        </p:nvSpPr>
        <p:spPr bwMode="auto">
          <a:xfrm>
            <a:off x="7869238" y="1938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11" name="Text Box 15"/>
          <p:cNvSpPr txBox="1">
            <a:spLocks noChangeArrowheads="1"/>
          </p:cNvSpPr>
          <p:nvPr/>
        </p:nvSpPr>
        <p:spPr bwMode="auto">
          <a:xfrm>
            <a:off x="3849688" y="344488"/>
            <a:ext cx="1322387"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Chlorine</a:t>
            </a:r>
          </a:p>
        </p:txBody>
      </p:sp>
      <p:sp>
        <p:nvSpPr>
          <p:cNvPr id="29712"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29713" name="Text Box 17"/>
          <p:cNvSpPr txBox="1">
            <a:spLocks noChangeArrowheads="1"/>
          </p:cNvSpPr>
          <p:nvPr/>
        </p:nvSpPr>
        <p:spPr bwMode="auto">
          <a:xfrm>
            <a:off x="5510213" y="5983288"/>
            <a:ext cx="3028950"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Cl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5</a:t>
            </a:r>
          </a:p>
        </p:txBody>
      </p:sp>
      <p:sp>
        <p:nvSpPr>
          <p:cNvPr id="29714" name="Oval 18"/>
          <p:cNvSpPr>
            <a:spLocks noChangeArrowheads="1"/>
          </p:cNvSpPr>
          <p:nvPr/>
        </p:nvSpPr>
        <p:spPr bwMode="auto">
          <a:xfrm>
            <a:off x="7600950"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15" name="Oval 19"/>
          <p:cNvSpPr>
            <a:spLocks noChangeArrowheads="1"/>
          </p:cNvSpPr>
          <p:nvPr/>
        </p:nvSpPr>
        <p:spPr bwMode="auto">
          <a:xfrm>
            <a:off x="7154863" y="1390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16" name="Oval 20"/>
          <p:cNvSpPr>
            <a:spLocks noChangeArrowheads="1"/>
          </p:cNvSpPr>
          <p:nvPr/>
        </p:nvSpPr>
        <p:spPr bwMode="auto">
          <a:xfrm>
            <a:off x="6683375" y="1682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17" name="Oval 21"/>
          <p:cNvSpPr>
            <a:spLocks noChangeArrowheads="1"/>
          </p:cNvSpPr>
          <p:nvPr/>
        </p:nvSpPr>
        <p:spPr bwMode="auto">
          <a:xfrm>
            <a:off x="661035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18" name="Oval 22"/>
          <p:cNvSpPr>
            <a:spLocks noChangeArrowheads="1"/>
          </p:cNvSpPr>
          <p:nvPr/>
        </p:nvSpPr>
        <p:spPr bwMode="auto">
          <a:xfrm>
            <a:off x="7021513"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19" name="Oval 23"/>
          <p:cNvSpPr>
            <a:spLocks noChangeArrowheads="1"/>
          </p:cNvSpPr>
          <p:nvPr/>
        </p:nvSpPr>
        <p:spPr bwMode="auto">
          <a:xfrm>
            <a:off x="7693025" y="24701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20" name="Oval 24"/>
          <p:cNvSpPr>
            <a:spLocks noChangeArrowheads="1"/>
          </p:cNvSpPr>
          <p:nvPr/>
        </p:nvSpPr>
        <p:spPr bwMode="auto">
          <a:xfrm>
            <a:off x="7010400" y="22098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21" name="Oval 25"/>
          <p:cNvSpPr>
            <a:spLocks noChangeArrowheads="1"/>
          </p:cNvSpPr>
          <p:nvPr/>
        </p:nvSpPr>
        <p:spPr bwMode="auto">
          <a:xfrm>
            <a:off x="731520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22" name="Oval 26"/>
          <p:cNvSpPr>
            <a:spLocks noChangeArrowheads="1"/>
          </p:cNvSpPr>
          <p:nvPr/>
        </p:nvSpPr>
        <p:spPr bwMode="auto">
          <a:xfrm>
            <a:off x="6711950" y="1938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23" name="Oval 27"/>
          <p:cNvSpPr>
            <a:spLocks noChangeArrowheads="1"/>
          </p:cNvSpPr>
          <p:nvPr/>
        </p:nvSpPr>
        <p:spPr bwMode="auto">
          <a:xfrm>
            <a:off x="6911975" y="16065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24" name="Oval 28"/>
          <p:cNvSpPr>
            <a:spLocks noChangeArrowheads="1"/>
          </p:cNvSpPr>
          <p:nvPr/>
        </p:nvSpPr>
        <p:spPr bwMode="auto">
          <a:xfrm>
            <a:off x="7248525" y="1524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25" name="Oval 29"/>
          <p:cNvSpPr>
            <a:spLocks noChangeArrowheads="1"/>
          </p:cNvSpPr>
          <p:nvPr/>
        </p:nvSpPr>
        <p:spPr bwMode="auto">
          <a:xfrm>
            <a:off x="7585075" y="1682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26" name="Oval 30"/>
          <p:cNvSpPr>
            <a:spLocks noChangeArrowheads="1"/>
          </p:cNvSpPr>
          <p:nvPr/>
        </p:nvSpPr>
        <p:spPr bwMode="auto">
          <a:xfrm>
            <a:off x="7731125"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27" name="Oval 31"/>
          <p:cNvSpPr>
            <a:spLocks noChangeArrowheads="1"/>
          </p:cNvSpPr>
          <p:nvPr/>
        </p:nvSpPr>
        <p:spPr bwMode="auto">
          <a:xfrm>
            <a:off x="7562850" y="24193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28" name="Oval 32"/>
          <p:cNvSpPr>
            <a:spLocks noChangeArrowheads="1"/>
          </p:cNvSpPr>
          <p:nvPr/>
        </p:nvSpPr>
        <p:spPr bwMode="auto">
          <a:xfrm>
            <a:off x="7200900" y="25463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29" name="Oval 33"/>
          <p:cNvSpPr>
            <a:spLocks noChangeArrowheads="1"/>
          </p:cNvSpPr>
          <p:nvPr/>
        </p:nvSpPr>
        <p:spPr bwMode="auto">
          <a:xfrm>
            <a:off x="6797675" y="23368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29734" name="Rectangle 38">
            <a:hlinkClick r:id="rId5"/>
          </p:cNvPr>
          <p:cNvSpPr>
            <a:spLocks noChangeAspect="1" noChangeArrowheads="1"/>
          </p:cNvSpPr>
          <p:nvPr/>
        </p:nvSpPr>
        <p:spPr bwMode="auto">
          <a:xfrm>
            <a:off x="276225" y="217488"/>
            <a:ext cx="822325" cy="1108075"/>
          </a:xfrm>
          <a:prstGeom prst="rect">
            <a:avLst/>
          </a:prstGeom>
          <a:gradFill rotWithShape="1">
            <a:gsLst>
              <a:gs pos="0">
                <a:srgbClr val="996633"/>
              </a:gs>
              <a:gs pos="100000">
                <a:srgbClr val="6633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17</a:t>
            </a:r>
          </a:p>
          <a:p>
            <a:pPr algn="ctr"/>
            <a:r>
              <a:rPr lang="en-US" sz="3600" b="1">
                <a:latin typeface="Arial" charset="0"/>
              </a:rPr>
              <a:t>Cl</a:t>
            </a:r>
          </a:p>
          <a:p>
            <a:pPr algn="ctr"/>
            <a:r>
              <a:rPr lang="en-US" sz="1200">
                <a:latin typeface="Arial" charset="0"/>
              </a:rPr>
              <a:t>Chlorine</a:t>
            </a:r>
          </a:p>
        </p:txBody>
      </p:sp>
      <p:sp>
        <p:nvSpPr>
          <p:cNvPr id="29737" name="Rectangle 41"/>
          <p:cNvSpPr>
            <a:spLocks noChangeArrowheads="1"/>
          </p:cNvSpPr>
          <p:nvPr/>
        </p:nvSpPr>
        <p:spPr bwMode="auto">
          <a:xfrm>
            <a:off x="1222375" y="5016500"/>
            <a:ext cx="4572000" cy="168751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Chlorine?</a:t>
            </a:r>
          </a:p>
          <a:p>
            <a:pPr>
              <a:spcBef>
                <a:spcPct val="50000"/>
              </a:spcBef>
            </a:pPr>
            <a:r>
              <a:rPr lang="en-US" sz="1400">
                <a:latin typeface="Arial" charset="0"/>
              </a:rPr>
              <a:t>Halogen element. Poisonous greenish-yellow gas. Occurs widely in nature as sodium chloride in seawater. Reacts directly with many elements and compounds, strong oxidizing agent. Discovered by Karl Scheele in 1774. Humphrey David confirmed it as an element in 1810.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3072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30725" name="Rectangle 5"/>
          <p:cNvSpPr>
            <a:spLocks noChangeArrowheads="1"/>
          </p:cNvSpPr>
          <p:nvPr/>
        </p:nvSpPr>
        <p:spPr bwMode="auto">
          <a:xfrm>
            <a:off x="547688" y="2555875"/>
            <a:ext cx="67818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Argon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Ar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18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39.948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-189.3 °C (83.85 °K, -308.74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-186.0 °C (87.15 °K, -302.8 °F) </a:t>
            </a:r>
            <a:br>
              <a:rPr lang="en-US" altLang="en-US">
                <a:latin typeface="Arial" charset="0"/>
                <a:cs typeface="Arial" charset="0"/>
              </a:rPr>
            </a:br>
            <a:endParaRPr lang="en-US" altLang="en-US"/>
          </a:p>
        </p:txBody>
      </p:sp>
      <p:sp>
        <p:nvSpPr>
          <p:cNvPr id="30726"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30727"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30728"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30729"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30730"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30731"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30732"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30733"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30734" name="Oval 14"/>
          <p:cNvSpPr>
            <a:spLocks noChangeArrowheads="1"/>
          </p:cNvSpPr>
          <p:nvPr/>
        </p:nvSpPr>
        <p:spPr bwMode="auto">
          <a:xfrm>
            <a:off x="6572250" y="2098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35" name="Text Box 15"/>
          <p:cNvSpPr txBox="1">
            <a:spLocks noChangeArrowheads="1"/>
          </p:cNvSpPr>
          <p:nvPr/>
        </p:nvSpPr>
        <p:spPr bwMode="auto">
          <a:xfrm>
            <a:off x="4010025" y="344488"/>
            <a:ext cx="998538"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Argon</a:t>
            </a:r>
          </a:p>
        </p:txBody>
      </p:sp>
      <p:sp>
        <p:nvSpPr>
          <p:cNvPr id="30736"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30737" name="Text Box 17"/>
          <p:cNvSpPr txBox="1">
            <a:spLocks noChangeArrowheads="1"/>
          </p:cNvSpPr>
          <p:nvPr/>
        </p:nvSpPr>
        <p:spPr bwMode="auto">
          <a:xfrm>
            <a:off x="5510213" y="5983288"/>
            <a:ext cx="3044825" cy="457200"/>
          </a:xfrm>
          <a:prstGeom prst="rect">
            <a:avLst/>
          </a:prstGeom>
          <a:noFill/>
          <a:ln w="12700">
            <a:noFill/>
            <a:miter lim="800000"/>
            <a:headEnd/>
            <a:tailEnd/>
          </a:ln>
          <a:effectLst/>
        </p:spPr>
        <p:txBody>
          <a:bodyPr wrap="none">
            <a:spAutoFit/>
          </a:bodyPr>
          <a:lstStyle/>
          <a:p>
            <a:r>
              <a:rPr lang="en-US">
                <a:solidFill>
                  <a:srgbClr val="FF0000"/>
                </a:solidFill>
                <a:latin typeface="Arial" charset="0"/>
              </a:rPr>
              <a:t>Ar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p:txBody>
      </p:sp>
      <p:sp>
        <p:nvSpPr>
          <p:cNvPr id="30738" name="Oval 18"/>
          <p:cNvSpPr>
            <a:spLocks noChangeArrowheads="1"/>
          </p:cNvSpPr>
          <p:nvPr/>
        </p:nvSpPr>
        <p:spPr bwMode="auto">
          <a:xfrm>
            <a:off x="6699250" y="16430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39" name="Oval 19"/>
          <p:cNvSpPr>
            <a:spLocks noChangeArrowheads="1"/>
          </p:cNvSpPr>
          <p:nvPr/>
        </p:nvSpPr>
        <p:spPr bwMode="auto">
          <a:xfrm>
            <a:off x="6988175"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40" name="Oval 20"/>
          <p:cNvSpPr>
            <a:spLocks noChangeArrowheads="1"/>
          </p:cNvSpPr>
          <p:nvPr/>
        </p:nvSpPr>
        <p:spPr bwMode="auto">
          <a:xfrm>
            <a:off x="74676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41" name="Oval 21"/>
          <p:cNvSpPr>
            <a:spLocks noChangeArrowheads="1"/>
          </p:cNvSpPr>
          <p:nvPr/>
        </p:nvSpPr>
        <p:spPr bwMode="auto">
          <a:xfrm>
            <a:off x="7769225" y="17192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42" name="Oval 22"/>
          <p:cNvSpPr>
            <a:spLocks noChangeArrowheads="1"/>
          </p:cNvSpPr>
          <p:nvPr/>
        </p:nvSpPr>
        <p:spPr bwMode="auto">
          <a:xfrm>
            <a:off x="7845425" y="2174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43" name="Oval 23"/>
          <p:cNvSpPr>
            <a:spLocks noChangeArrowheads="1"/>
          </p:cNvSpPr>
          <p:nvPr/>
        </p:nvSpPr>
        <p:spPr bwMode="auto">
          <a:xfrm>
            <a:off x="7505700" y="26193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44" name="Oval 24"/>
          <p:cNvSpPr>
            <a:spLocks noChangeArrowheads="1"/>
          </p:cNvSpPr>
          <p:nvPr/>
        </p:nvSpPr>
        <p:spPr bwMode="auto">
          <a:xfrm>
            <a:off x="6858000" y="25812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45" name="Oval 25"/>
          <p:cNvSpPr>
            <a:spLocks noChangeArrowheads="1"/>
          </p:cNvSpPr>
          <p:nvPr/>
        </p:nvSpPr>
        <p:spPr bwMode="auto">
          <a:xfrm>
            <a:off x="7097713" y="22510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46" name="Oval 26"/>
          <p:cNvSpPr>
            <a:spLocks noChangeArrowheads="1"/>
          </p:cNvSpPr>
          <p:nvPr/>
        </p:nvSpPr>
        <p:spPr bwMode="auto">
          <a:xfrm>
            <a:off x="7097713" y="17954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47" name="Oval 27"/>
          <p:cNvSpPr>
            <a:spLocks noChangeArrowheads="1"/>
          </p:cNvSpPr>
          <p:nvPr/>
        </p:nvSpPr>
        <p:spPr bwMode="auto">
          <a:xfrm>
            <a:off x="7245350"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48" name="Oval 28"/>
          <p:cNvSpPr>
            <a:spLocks noChangeArrowheads="1"/>
          </p:cNvSpPr>
          <p:nvPr/>
        </p:nvSpPr>
        <p:spPr bwMode="auto">
          <a:xfrm>
            <a:off x="7543800" y="16430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49" name="Oval 29"/>
          <p:cNvSpPr>
            <a:spLocks noChangeArrowheads="1"/>
          </p:cNvSpPr>
          <p:nvPr/>
        </p:nvSpPr>
        <p:spPr bwMode="auto">
          <a:xfrm>
            <a:off x="7721600" y="1938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50" name="Oval 30"/>
          <p:cNvSpPr>
            <a:spLocks noChangeArrowheads="1"/>
          </p:cNvSpPr>
          <p:nvPr/>
        </p:nvSpPr>
        <p:spPr bwMode="auto">
          <a:xfrm>
            <a:off x="7645400" y="2324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51" name="Oval 31"/>
          <p:cNvSpPr>
            <a:spLocks noChangeArrowheads="1"/>
          </p:cNvSpPr>
          <p:nvPr/>
        </p:nvSpPr>
        <p:spPr bwMode="auto">
          <a:xfrm>
            <a:off x="7207250" y="25431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52" name="Oval 32"/>
          <p:cNvSpPr>
            <a:spLocks noChangeArrowheads="1"/>
          </p:cNvSpPr>
          <p:nvPr/>
        </p:nvSpPr>
        <p:spPr bwMode="auto">
          <a:xfrm>
            <a:off x="6772275" y="2295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53" name="Oval 33"/>
          <p:cNvSpPr>
            <a:spLocks noChangeArrowheads="1"/>
          </p:cNvSpPr>
          <p:nvPr/>
        </p:nvSpPr>
        <p:spPr bwMode="auto">
          <a:xfrm>
            <a:off x="6715125" y="19002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54" name="Oval 34"/>
          <p:cNvSpPr>
            <a:spLocks noChangeArrowheads="1"/>
          </p:cNvSpPr>
          <p:nvPr/>
        </p:nvSpPr>
        <p:spPr bwMode="auto">
          <a:xfrm>
            <a:off x="6934200" y="16049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0759" name="Rectangle 39">
            <a:hlinkClick r:id="rId5"/>
          </p:cNvPr>
          <p:cNvSpPr>
            <a:spLocks noChangeAspect="1" noChangeArrowheads="1"/>
          </p:cNvSpPr>
          <p:nvPr/>
        </p:nvSpPr>
        <p:spPr bwMode="auto">
          <a:xfrm>
            <a:off x="279400" y="220663"/>
            <a:ext cx="822325" cy="1108075"/>
          </a:xfrm>
          <a:prstGeom prst="rect">
            <a:avLst/>
          </a:prstGeom>
          <a:gradFill rotWithShape="1">
            <a:gsLst>
              <a:gs pos="0">
                <a:srgbClr val="FFFF99"/>
              </a:gs>
              <a:gs pos="100000">
                <a:srgbClr val="FFFF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18</a:t>
            </a:r>
          </a:p>
          <a:p>
            <a:pPr algn="ctr"/>
            <a:r>
              <a:rPr lang="en-US" sz="3600" b="1">
                <a:latin typeface="Arial" charset="0"/>
              </a:rPr>
              <a:t>Ar</a:t>
            </a:r>
          </a:p>
          <a:p>
            <a:pPr algn="ctr"/>
            <a:r>
              <a:rPr lang="en-US" sz="1200">
                <a:latin typeface="Arial" charset="0"/>
              </a:rPr>
              <a:t>Argon</a:t>
            </a:r>
          </a:p>
        </p:txBody>
      </p:sp>
      <p:sp>
        <p:nvSpPr>
          <p:cNvPr id="30762" name="Rectangle 42"/>
          <p:cNvSpPr>
            <a:spLocks noChangeArrowheads="1"/>
          </p:cNvSpPr>
          <p:nvPr/>
        </p:nvSpPr>
        <p:spPr bwMode="auto">
          <a:xfrm>
            <a:off x="1300163" y="5094288"/>
            <a:ext cx="4572000" cy="126206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Argon?</a:t>
            </a:r>
          </a:p>
          <a:p>
            <a:pPr>
              <a:spcBef>
                <a:spcPct val="50000"/>
              </a:spcBef>
            </a:pPr>
            <a:r>
              <a:rPr lang="en-US" sz="1400">
                <a:latin typeface="Arial" charset="0"/>
              </a:rPr>
              <a:t>Monatomic noble gas. Makes up 0.93% of the air. Colorless, odorless. Is inert and has no true compounds. Lord Rayleigh and Sir William Ramsey identified argon in 1894.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Dutch Periodic Table</a:t>
            </a:r>
          </a:p>
        </p:txBody>
      </p:sp>
      <p:pic>
        <p:nvPicPr>
          <p:cNvPr id="217091" name="Picture 3" descr="Dutch (spiral) periodic table"/>
          <p:cNvPicPr>
            <a:picLocks noChangeAspect="1" noChangeArrowheads="1"/>
          </p:cNvPicPr>
          <p:nvPr/>
        </p:nvPicPr>
        <p:blipFill>
          <a:blip r:embed="rId4"/>
          <a:srcRect/>
          <a:stretch>
            <a:fillRect/>
          </a:stretch>
        </p:blipFill>
        <p:spPr bwMode="auto">
          <a:xfrm>
            <a:off x="2286000" y="1600200"/>
            <a:ext cx="4835525" cy="5105400"/>
          </a:xfrm>
          <a:prstGeom prst="rect">
            <a:avLst/>
          </a:prstGeom>
          <a:noFill/>
          <a:ln w="76200" cmpd="tri">
            <a:noFill/>
            <a:miter lim="800000"/>
            <a:headEnd/>
            <a:tailEnd/>
          </a:ln>
        </p:spPr>
      </p:pic>
      <p:sp>
        <p:nvSpPr>
          <p:cNvPr id="217092" name="Rectangle 4"/>
          <p:cNvSpPr>
            <a:spLocks noChangeArrowheads="1"/>
          </p:cNvSpPr>
          <p:nvPr/>
        </p:nvSpPr>
        <p:spPr bwMode="auto">
          <a:xfrm rot="703460">
            <a:off x="4800600" y="1987550"/>
            <a:ext cx="303213" cy="1668463"/>
          </a:xfrm>
          <a:prstGeom prst="rect">
            <a:avLst/>
          </a:prstGeom>
          <a:noFill/>
          <a:ln w="19050">
            <a:solidFill>
              <a:srgbClr val="FF0000"/>
            </a:solidFill>
            <a:miter lim="800000"/>
            <a:headEnd/>
            <a:tailEnd/>
          </a:ln>
          <a:effectLst/>
        </p:spPr>
        <p:txBody>
          <a:bodyPr wrap="none" anchor="ctr"/>
          <a:lstStyle/>
          <a:p>
            <a:endParaRPr lang="en-IE"/>
          </a:p>
        </p:txBody>
      </p:sp>
      <p:sp>
        <p:nvSpPr>
          <p:cNvPr id="217093" name="Rectangle 5"/>
          <p:cNvSpPr>
            <a:spLocks noChangeArrowheads="1"/>
          </p:cNvSpPr>
          <p:nvPr/>
        </p:nvSpPr>
        <p:spPr bwMode="auto">
          <a:xfrm rot="1277443">
            <a:off x="5026025" y="2022475"/>
            <a:ext cx="381000" cy="1744663"/>
          </a:xfrm>
          <a:prstGeom prst="rect">
            <a:avLst/>
          </a:prstGeom>
          <a:noFill/>
          <a:ln w="19050">
            <a:solidFill>
              <a:schemeClr val="accent2"/>
            </a:solidFill>
            <a:miter lim="800000"/>
            <a:headEnd/>
            <a:tailEnd/>
          </a:ln>
          <a:effectLst/>
        </p:spPr>
        <p:txBody>
          <a:bodyPr wrap="none" anchor="ctr"/>
          <a:lstStyle/>
          <a:p>
            <a:pPr algn="ctr"/>
            <a:endParaRPr lang="en-US" sz="1800">
              <a:solidFill>
                <a:schemeClr val="accent2"/>
              </a:solidFill>
              <a:latin typeface="Arial" charset="0"/>
            </a:endParaRPr>
          </a:p>
        </p:txBody>
      </p:sp>
      <p:sp>
        <p:nvSpPr>
          <p:cNvPr id="217094" name="Rectangle 6"/>
          <p:cNvSpPr>
            <a:spLocks noChangeArrowheads="1"/>
          </p:cNvSpPr>
          <p:nvPr/>
        </p:nvSpPr>
        <p:spPr bwMode="auto">
          <a:xfrm rot="-90721">
            <a:off x="4552950" y="1905000"/>
            <a:ext cx="247650" cy="1744663"/>
          </a:xfrm>
          <a:prstGeom prst="rect">
            <a:avLst/>
          </a:prstGeom>
          <a:noFill/>
          <a:ln w="19050">
            <a:solidFill>
              <a:srgbClr val="006600"/>
            </a:solidFill>
            <a:miter lim="800000"/>
            <a:headEnd/>
            <a:tailEnd/>
          </a:ln>
          <a:effectLst/>
        </p:spPr>
        <p:txBody>
          <a:bodyPr wrap="none" anchor="ctr"/>
          <a:lstStyle/>
          <a:p>
            <a:endParaRPr lang="en-IE"/>
          </a:p>
        </p:txBody>
      </p:sp>
      <p:sp>
        <p:nvSpPr>
          <p:cNvPr id="217095" name="Text Box 7"/>
          <p:cNvSpPr txBox="1">
            <a:spLocks noChangeArrowheads="1"/>
          </p:cNvSpPr>
          <p:nvPr/>
        </p:nvSpPr>
        <p:spPr bwMode="auto">
          <a:xfrm>
            <a:off x="3200400" y="5257800"/>
            <a:ext cx="436563" cy="274638"/>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106</a:t>
            </a:r>
          </a:p>
        </p:txBody>
      </p:sp>
      <p:sp>
        <p:nvSpPr>
          <p:cNvPr id="217096" name="Text Box 8"/>
          <p:cNvSpPr txBox="1">
            <a:spLocks noChangeArrowheads="1"/>
          </p:cNvSpPr>
          <p:nvPr/>
        </p:nvSpPr>
        <p:spPr bwMode="auto">
          <a:xfrm>
            <a:off x="2992438" y="5029200"/>
            <a:ext cx="436562" cy="274638"/>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107</a:t>
            </a:r>
          </a:p>
        </p:txBody>
      </p:sp>
      <p:sp>
        <p:nvSpPr>
          <p:cNvPr id="217097" name="Text Box 9"/>
          <p:cNvSpPr txBox="1">
            <a:spLocks noChangeArrowheads="1"/>
          </p:cNvSpPr>
          <p:nvPr/>
        </p:nvSpPr>
        <p:spPr bwMode="auto">
          <a:xfrm>
            <a:off x="2819400" y="4678363"/>
            <a:ext cx="436563" cy="274637"/>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108</a:t>
            </a:r>
          </a:p>
        </p:txBody>
      </p:sp>
      <p:sp>
        <p:nvSpPr>
          <p:cNvPr id="217098" name="Text Box 10"/>
          <p:cNvSpPr txBox="1">
            <a:spLocks noChangeArrowheads="1"/>
          </p:cNvSpPr>
          <p:nvPr/>
        </p:nvSpPr>
        <p:spPr bwMode="auto">
          <a:xfrm>
            <a:off x="2743200" y="4343400"/>
            <a:ext cx="436563" cy="274638"/>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109</a:t>
            </a:r>
          </a:p>
        </p:txBody>
      </p:sp>
      <p:sp>
        <p:nvSpPr>
          <p:cNvPr id="217099" name="Text Box 11"/>
          <p:cNvSpPr txBox="1">
            <a:spLocks noChangeArrowheads="1"/>
          </p:cNvSpPr>
          <p:nvPr/>
        </p:nvSpPr>
        <p:spPr bwMode="auto">
          <a:xfrm>
            <a:off x="2687638" y="3992563"/>
            <a:ext cx="436562" cy="274637"/>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110</a:t>
            </a:r>
          </a:p>
        </p:txBody>
      </p:sp>
      <p:sp>
        <p:nvSpPr>
          <p:cNvPr id="217100" name="Text Box 12"/>
          <p:cNvSpPr txBox="1">
            <a:spLocks noChangeArrowheads="1"/>
          </p:cNvSpPr>
          <p:nvPr/>
        </p:nvSpPr>
        <p:spPr bwMode="auto">
          <a:xfrm>
            <a:off x="2743200" y="3657600"/>
            <a:ext cx="436563" cy="274638"/>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111</a:t>
            </a:r>
          </a:p>
        </p:txBody>
      </p:sp>
      <p:sp>
        <p:nvSpPr>
          <p:cNvPr id="217101" name="Text Box 13"/>
          <p:cNvSpPr txBox="1">
            <a:spLocks noChangeArrowheads="1"/>
          </p:cNvSpPr>
          <p:nvPr/>
        </p:nvSpPr>
        <p:spPr bwMode="auto">
          <a:xfrm>
            <a:off x="2819400" y="3352800"/>
            <a:ext cx="436563" cy="274638"/>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112</a:t>
            </a:r>
          </a:p>
        </p:txBody>
      </p:sp>
      <p:sp>
        <p:nvSpPr>
          <p:cNvPr id="217102" name="Text Box 14"/>
          <p:cNvSpPr txBox="1">
            <a:spLocks noChangeArrowheads="1"/>
          </p:cNvSpPr>
          <p:nvPr/>
        </p:nvSpPr>
        <p:spPr bwMode="auto">
          <a:xfrm>
            <a:off x="2743200" y="2925763"/>
            <a:ext cx="436563" cy="274637"/>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113</a:t>
            </a:r>
          </a:p>
        </p:txBody>
      </p:sp>
      <p:sp>
        <p:nvSpPr>
          <p:cNvPr id="217103" name="Text Box 15"/>
          <p:cNvSpPr txBox="1">
            <a:spLocks noChangeArrowheads="1"/>
          </p:cNvSpPr>
          <p:nvPr/>
        </p:nvSpPr>
        <p:spPr bwMode="auto">
          <a:xfrm>
            <a:off x="2971800" y="2590800"/>
            <a:ext cx="436563" cy="274638"/>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114</a:t>
            </a:r>
          </a:p>
        </p:txBody>
      </p:sp>
      <p:sp>
        <p:nvSpPr>
          <p:cNvPr id="217104" name="Text Box 16"/>
          <p:cNvSpPr txBox="1">
            <a:spLocks noChangeArrowheads="1"/>
          </p:cNvSpPr>
          <p:nvPr/>
        </p:nvSpPr>
        <p:spPr bwMode="auto">
          <a:xfrm>
            <a:off x="3297238" y="2286000"/>
            <a:ext cx="436562" cy="274638"/>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115</a:t>
            </a:r>
          </a:p>
        </p:txBody>
      </p:sp>
      <p:sp>
        <p:nvSpPr>
          <p:cNvPr id="217105" name="Text Box 17"/>
          <p:cNvSpPr txBox="1">
            <a:spLocks noChangeArrowheads="1"/>
          </p:cNvSpPr>
          <p:nvPr/>
        </p:nvSpPr>
        <p:spPr bwMode="auto">
          <a:xfrm>
            <a:off x="3657600" y="2133600"/>
            <a:ext cx="436563" cy="274638"/>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116</a:t>
            </a:r>
          </a:p>
        </p:txBody>
      </p:sp>
      <p:sp>
        <p:nvSpPr>
          <p:cNvPr id="217106" name="Text Box 18"/>
          <p:cNvSpPr txBox="1">
            <a:spLocks noChangeArrowheads="1"/>
          </p:cNvSpPr>
          <p:nvPr/>
        </p:nvSpPr>
        <p:spPr bwMode="auto">
          <a:xfrm>
            <a:off x="4038600" y="1981200"/>
            <a:ext cx="436563" cy="274638"/>
          </a:xfrm>
          <a:prstGeom prst="rect">
            <a:avLst/>
          </a:prstGeom>
          <a:solidFill>
            <a:schemeClr val="bg1"/>
          </a:solidFill>
          <a:ln w="9525">
            <a:noFill/>
            <a:miter lim="800000"/>
            <a:headEnd/>
            <a:tailEnd/>
          </a:ln>
          <a:effectLst/>
        </p:spPr>
        <p:txBody>
          <a:bodyPr wrap="none">
            <a:spAutoFit/>
          </a:bodyPr>
          <a:lstStyle/>
          <a:p>
            <a:r>
              <a:rPr lang="en-US" sz="1200">
                <a:solidFill>
                  <a:srgbClr val="FF0000"/>
                </a:solidFill>
                <a:latin typeface="Arial" charset="0"/>
              </a:rPr>
              <a:t>117</a:t>
            </a:r>
          </a:p>
        </p:txBody>
      </p:sp>
      <p:sp>
        <p:nvSpPr>
          <p:cNvPr id="217107" name="Text Box 19"/>
          <p:cNvSpPr txBox="1">
            <a:spLocks noChangeArrowheads="1"/>
          </p:cNvSpPr>
          <p:nvPr/>
        </p:nvSpPr>
        <p:spPr bwMode="auto">
          <a:xfrm>
            <a:off x="4440238" y="1905000"/>
            <a:ext cx="446087" cy="284163"/>
          </a:xfrm>
          <a:prstGeom prst="rect">
            <a:avLst/>
          </a:prstGeom>
          <a:solidFill>
            <a:schemeClr val="bg1"/>
          </a:solidFill>
          <a:ln w="9525">
            <a:solidFill>
              <a:srgbClr val="006600"/>
            </a:solidFill>
            <a:miter lim="800000"/>
            <a:headEnd/>
            <a:tailEnd/>
          </a:ln>
          <a:effectLst/>
        </p:spPr>
        <p:txBody>
          <a:bodyPr wrap="none">
            <a:spAutoFit/>
          </a:bodyPr>
          <a:lstStyle/>
          <a:p>
            <a:r>
              <a:rPr lang="en-US" sz="1200">
                <a:solidFill>
                  <a:srgbClr val="006600"/>
                </a:solidFill>
                <a:latin typeface="Arial" charset="0"/>
              </a:rPr>
              <a:t>118</a:t>
            </a:r>
          </a:p>
        </p:txBody>
      </p:sp>
      <p:sp>
        <p:nvSpPr>
          <p:cNvPr id="217108" name="Line 20"/>
          <p:cNvSpPr>
            <a:spLocks noChangeShapeType="1"/>
          </p:cNvSpPr>
          <p:nvPr/>
        </p:nvSpPr>
        <p:spPr bwMode="auto">
          <a:xfrm flipH="1" flipV="1">
            <a:off x="2971800" y="3124200"/>
            <a:ext cx="76200" cy="304800"/>
          </a:xfrm>
          <a:prstGeom prst="line">
            <a:avLst/>
          </a:prstGeom>
          <a:noFill/>
          <a:ln w="9525">
            <a:solidFill>
              <a:srgbClr val="FF0000"/>
            </a:solidFill>
            <a:prstDash val="dash"/>
            <a:round/>
            <a:headEnd/>
            <a:tailEnd/>
          </a:ln>
          <a:effectLst/>
        </p:spPr>
        <p:txBody>
          <a:bodyPr/>
          <a:lstStyle/>
          <a:p>
            <a:endParaRPr lang="en-IE"/>
          </a:p>
        </p:txBody>
      </p:sp>
      <p:sp>
        <p:nvSpPr>
          <p:cNvPr id="217109" name="Rectangle 21"/>
          <p:cNvSpPr>
            <a:spLocks noChangeArrowheads="1"/>
          </p:cNvSpPr>
          <p:nvPr/>
        </p:nvSpPr>
        <p:spPr bwMode="auto">
          <a:xfrm>
            <a:off x="76200" y="6567488"/>
            <a:ext cx="2997200" cy="214312"/>
          </a:xfrm>
          <a:prstGeom prst="rect">
            <a:avLst/>
          </a:prstGeom>
          <a:noFill/>
          <a:ln w="9525">
            <a:noFill/>
            <a:miter lim="800000"/>
            <a:headEnd/>
            <a:tailEnd/>
          </a:ln>
          <a:effectLst/>
        </p:spPr>
        <p:txBody>
          <a:bodyPr wrap="none">
            <a:spAutoFit/>
          </a:bodyPr>
          <a:lstStyle/>
          <a:p>
            <a:r>
              <a:rPr lang="en-US" sz="800">
                <a:latin typeface="Arial" charset="0"/>
              </a:rPr>
              <a:t>Strong,  Journal of Chemical Education, Sept. 1989, page 743</a:t>
            </a:r>
          </a:p>
        </p:txBody>
      </p:sp>
      <p:sp>
        <p:nvSpPr>
          <p:cNvPr id="217111" name="AutoShape 23">
            <a:hlinkClick r:id="" action="ppaction://noaction" highlightClick="1"/>
            <a:hlinkHover r:id="rId5"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7092"/>
                                        </p:tgtEl>
                                        <p:attrNameLst>
                                          <p:attrName>style.visibility</p:attrName>
                                        </p:attrNameLst>
                                      </p:cBhvr>
                                      <p:to>
                                        <p:strVal val="visible"/>
                                      </p:to>
                                    </p:set>
                                  </p:childTnLst>
                                  <p:subTnLst>
                                    <p:set>
                                      <p:cBhvr override="childStyle">
                                        <p:cTn dur="1" fill="hold" display="0" masterRel="nextClick" afterEffect="1"/>
                                        <p:tgtEl>
                                          <p:spTgt spid="21709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7093"/>
                                        </p:tgtEl>
                                        <p:attrNameLst>
                                          <p:attrName>style.visibility</p:attrName>
                                        </p:attrNameLst>
                                      </p:cBhvr>
                                      <p:to>
                                        <p:strVal val="visible"/>
                                      </p:to>
                                    </p:set>
                                  </p:childTnLst>
                                  <p:subTnLst>
                                    <p:set>
                                      <p:cBhvr override="childStyle">
                                        <p:cTn dur="1" fill="hold" display="0" masterRel="nextClick" afterEffect="1"/>
                                        <p:tgtEl>
                                          <p:spTgt spid="21709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70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7095"/>
                                        </p:tgtEl>
                                        <p:attrNameLst>
                                          <p:attrName>style.visibility</p:attrName>
                                        </p:attrNameLst>
                                      </p:cBhvr>
                                      <p:to>
                                        <p:strVal val="visible"/>
                                      </p:to>
                                    </p:set>
                                  </p:childTnLst>
                                  <p:subTnLst>
                                    <p:set>
                                      <p:cBhvr override="childStyle">
                                        <p:cTn dur="1" fill="hold" display="0" masterRel="sameClick" afterEffect="1">
                                          <p:stCondLst>
                                            <p:cond evt="end" delay="0">
                                              <p:tn val="17"/>
                                            </p:cond>
                                          </p:stCondLst>
                                        </p:cTn>
                                        <p:tgtEl>
                                          <p:spTgt spid="217095"/>
                                        </p:tgtEl>
                                        <p:attrNameLst>
                                          <p:attrName>style.visibility</p:attrName>
                                        </p:attrNameLst>
                                      </p:cBhvr>
                                      <p:to>
                                        <p:strVal val="hidden"/>
                                      </p:to>
                                    </p:set>
                                  </p:subTnLst>
                                </p:cTn>
                              </p:par>
                            </p:childTnLst>
                          </p:cTn>
                        </p:par>
                        <p:par>
                          <p:cTn id="19" fill="hold">
                            <p:stCondLst>
                              <p:cond delay="500"/>
                            </p:stCondLst>
                            <p:childTnLst>
                              <p:par>
                                <p:cTn id="20" presetID="1" presetClass="entr" presetSubtype="0" fill="hold" grpId="0" nodeType="afterEffect">
                                  <p:stCondLst>
                                    <p:cond delay="1000"/>
                                  </p:stCondLst>
                                  <p:childTnLst>
                                    <p:set>
                                      <p:cBhvr>
                                        <p:cTn id="21" dur="1" fill="hold">
                                          <p:stCondLst>
                                            <p:cond delay="499"/>
                                          </p:stCondLst>
                                        </p:cTn>
                                        <p:tgtEl>
                                          <p:spTgt spid="217096"/>
                                        </p:tgtEl>
                                        <p:attrNameLst>
                                          <p:attrName>style.visibility</p:attrName>
                                        </p:attrNameLst>
                                      </p:cBhvr>
                                      <p:to>
                                        <p:strVal val="visible"/>
                                      </p:to>
                                    </p:set>
                                  </p:childTnLst>
                                  <p:subTnLst>
                                    <p:set>
                                      <p:cBhvr override="childStyle">
                                        <p:cTn dur="1" fill="hold" display="0" masterRel="sameClick" afterEffect="1">
                                          <p:stCondLst>
                                            <p:cond evt="end" delay="0">
                                              <p:tn val="20"/>
                                            </p:cond>
                                          </p:stCondLst>
                                        </p:cTn>
                                        <p:tgtEl>
                                          <p:spTgt spid="217096"/>
                                        </p:tgtEl>
                                        <p:attrNameLst>
                                          <p:attrName>style.visibility</p:attrName>
                                        </p:attrNameLst>
                                      </p:cBhvr>
                                      <p:to>
                                        <p:strVal val="hidden"/>
                                      </p:to>
                                    </p:set>
                                  </p:subTnLst>
                                </p:cTn>
                              </p:par>
                            </p:childTnLst>
                          </p:cTn>
                        </p:par>
                        <p:par>
                          <p:cTn id="22" fill="hold">
                            <p:stCondLst>
                              <p:cond delay="2000"/>
                            </p:stCondLst>
                            <p:childTnLst>
                              <p:par>
                                <p:cTn id="23" presetID="1" presetClass="entr" presetSubtype="0" fill="hold" grpId="0" nodeType="afterEffect">
                                  <p:stCondLst>
                                    <p:cond delay="1000"/>
                                  </p:stCondLst>
                                  <p:childTnLst>
                                    <p:set>
                                      <p:cBhvr>
                                        <p:cTn id="24" dur="1" fill="hold">
                                          <p:stCondLst>
                                            <p:cond delay="499"/>
                                          </p:stCondLst>
                                        </p:cTn>
                                        <p:tgtEl>
                                          <p:spTgt spid="217097"/>
                                        </p:tgtEl>
                                        <p:attrNameLst>
                                          <p:attrName>style.visibility</p:attrName>
                                        </p:attrNameLst>
                                      </p:cBhvr>
                                      <p:to>
                                        <p:strVal val="visible"/>
                                      </p:to>
                                    </p:set>
                                  </p:childTnLst>
                                  <p:subTnLst>
                                    <p:set>
                                      <p:cBhvr override="childStyle">
                                        <p:cTn dur="1" fill="hold" display="0" masterRel="sameClick" afterEffect="1">
                                          <p:stCondLst>
                                            <p:cond evt="end" delay="0">
                                              <p:tn val="23"/>
                                            </p:cond>
                                          </p:stCondLst>
                                        </p:cTn>
                                        <p:tgtEl>
                                          <p:spTgt spid="217097"/>
                                        </p:tgtEl>
                                        <p:attrNameLst>
                                          <p:attrName>style.visibility</p:attrName>
                                        </p:attrNameLst>
                                      </p:cBhvr>
                                      <p:to>
                                        <p:strVal val="hidden"/>
                                      </p:to>
                                    </p:set>
                                  </p:subTnLst>
                                </p:cTn>
                              </p:par>
                            </p:childTnLst>
                          </p:cTn>
                        </p:par>
                        <p:par>
                          <p:cTn id="25" fill="hold">
                            <p:stCondLst>
                              <p:cond delay="3500"/>
                            </p:stCondLst>
                            <p:childTnLst>
                              <p:par>
                                <p:cTn id="26" presetID="1" presetClass="entr" presetSubtype="0" fill="hold" grpId="0" nodeType="afterEffect">
                                  <p:stCondLst>
                                    <p:cond delay="1000"/>
                                  </p:stCondLst>
                                  <p:childTnLst>
                                    <p:set>
                                      <p:cBhvr>
                                        <p:cTn id="27" dur="1" fill="hold">
                                          <p:stCondLst>
                                            <p:cond delay="499"/>
                                          </p:stCondLst>
                                        </p:cTn>
                                        <p:tgtEl>
                                          <p:spTgt spid="217098"/>
                                        </p:tgtEl>
                                        <p:attrNameLst>
                                          <p:attrName>style.visibility</p:attrName>
                                        </p:attrNameLst>
                                      </p:cBhvr>
                                      <p:to>
                                        <p:strVal val="visible"/>
                                      </p:to>
                                    </p:set>
                                  </p:childTnLst>
                                  <p:subTnLst>
                                    <p:set>
                                      <p:cBhvr override="childStyle">
                                        <p:cTn dur="1" fill="hold" display="0" masterRel="sameClick" afterEffect="1">
                                          <p:stCondLst>
                                            <p:cond evt="end" delay="0">
                                              <p:tn val="26"/>
                                            </p:cond>
                                          </p:stCondLst>
                                        </p:cTn>
                                        <p:tgtEl>
                                          <p:spTgt spid="217098"/>
                                        </p:tgtEl>
                                        <p:attrNameLst>
                                          <p:attrName>style.visibility</p:attrName>
                                        </p:attrNameLst>
                                      </p:cBhvr>
                                      <p:to>
                                        <p:strVal val="hidden"/>
                                      </p:to>
                                    </p:set>
                                  </p:subTnLst>
                                </p:cTn>
                              </p:par>
                            </p:childTnLst>
                          </p:cTn>
                        </p:par>
                        <p:par>
                          <p:cTn id="28" fill="hold">
                            <p:stCondLst>
                              <p:cond delay="5000"/>
                            </p:stCondLst>
                            <p:childTnLst>
                              <p:par>
                                <p:cTn id="29" presetID="1" presetClass="entr" presetSubtype="0" fill="hold" grpId="0" nodeType="afterEffect">
                                  <p:stCondLst>
                                    <p:cond delay="1000"/>
                                  </p:stCondLst>
                                  <p:childTnLst>
                                    <p:set>
                                      <p:cBhvr>
                                        <p:cTn id="30" dur="1" fill="hold">
                                          <p:stCondLst>
                                            <p:cond delay="499"/>
                                          </p:stCondLst>
                                        </p:cTn>
                                        <p:tgtEl>
                                          <p:spTgt spid="217099"/>
                                        </p:tgtEl>
                                        <p:attrNameLst>
                                          <p:attrName>style.visibility</p:attrName>
                                        </p:attrNameLst>
                                      </p:cBhvr>
                                      <p:to>
                                        <p:strVal val="visible"/>
                                      </p:to>
                                    </p:set>
                                  </p:childTnLst>
                                  <p:subTnLst>
                                    <p:set>
                                      <p:cBhvr override="childStyle">
                                        <p:cTn dur="1" fill="hold" display="0" masterRel="sameClick" afterEffect="1">
                                          <p:stCondLst>
                                            <p:cond evt="end" delay="0">
                                              <p:tn val="29"/>
                                            </p:cond>
                                          </p:stCondLst>
                                        </p:cTn>
                                        <p:tgtEl>
                                          <p:spTgt spid="217099"/>
                                        </p:tgtEl>
                                        <p:attrNameLst>
                                          <p:attrName>style.visibility</p:attrName>
                                        </p:attrNameLst>
                                      </p:cBhvr>
                                      <p:to>
                                        <p:strVal val="hidden"/>
                                      </p:to>
                                    </p:set>
                                  </p:subTnLst>
                                </p:cTn>
                              </p:par>
                            </p:childTnLst>
                          </p:cTn>
                        </p:par>
                        <p:par>
                          <p:cTn id="31" fill="hold">
                            <p:stCondLst>
                              <p:cond delay="6500"/>
                            </p:stCondLst>
                            <p:childTnLst>
                              <p:par>
                                <p:cTn id="32" presetID="1" presetClass="entr" presetSubtype="0" fill="hold" grpId="0" nodeType="afterEffect">
                                  <p:stCondLst>
                                    <p:cond delay="1000"/>
                                  </p:stCondLst>
                                  <p:childTnLst>
                                    <p:set>
                                      <p:cBhvr>
                                        <p:cTn id="33" dur="1" fill="hold">
                                          <p:stCondLst>
                                            <p:cond delay="499"/>
                                          </p:stCondLst>
                                        </p:cTn>
                                        <p:tgtEl>
                                          <p:spTgt spid="217100"/>
                                        </p:tgtEl>
                                        <p:attrNameLst>
                                          <p:attrName>style.visibility</p:attrName>
                                        </p:attrNameLst>
                                      </p:cBhvr>
                                      <p:to>
                                        <p:strVal val="visible"/>
                                      </p:to>
                                    </p:set>
                                  </p:childTnLst>
                                  <p:subTnLst>
                                    <p:set>
                                      <p:cBhvr override="childStyle">
                                        <p:cTn dur="1" fill="hold" display="0" masterRel="sameClick" afterEffect="1">
                                          <p:stCondLst>
                                            <p:cond evt="end" delay="0">
                                              <p:tn val="32"/>
                                            </p:cond>
                                          </p:stCondLst>
                                        </p:cTn>
                                        <p:tgtEl>
                                          <p:spTgt spid="217100"/>
                                        </p:tgtEl>
                                        <p:attrNameLst>
                                          <p:attrName>style.visibility</p:attrName>
                                        </p:attrNameLst>
                                      </p:cBhvr>
                                      <p:to>
                                        <p:strVal val="hidden"/>
                                      </p:to>
                                    </p:set>
                                  </p:subTnLst>
                                </p:cTn>
                              </p:par>
                            </p:childTnLst>
                          </p:cTn>
                        </p:par>
                        <p:par>
                          <p:cTn id="34" fill="hold">
                            <p:stCondLst>
                              <p:cond delay="8000"/>
                            </p:stCondLst>
                            <p:childTnLst>
                              <p:par>
                                <p:cTn id="35" presetID="1" presetClass="entr" presetSubtype="0" fill="hold" grpId="0" nodeType="afterEffect">
                                  <p:stCondLst>
                                    <p:cond delay="1000"/>
                                  </p:stCondLst>
                                  <p:childTnLst>
                                    <p:set>
                                      <p:cBhvr>
                                        <p:cTn id="36" dur="1" fill="hold">
                                          <p:stCondLst>
                                            <p:cond delay="499"/>
                                          </p:stCondLst>
                                        </p:cTn>
                                        <p:tgtEl>
                                          <p:spTgt spid="217101"/>
                                        </p:tgtEl>
                                        <p:attrNameLst>
                                          <p:attrName>style.visibility</p:attrName>
                                        </p:attrNameLst>
                                      </p:cBhvr>
                                      <p:to>
                                        <p:strVal val="visible"/>
                                      </p:to>
                                    </p:set>
                                  </p:childTnLst>
                                  <p:subTnLst>
                                    <p:set>
                                      <p:cBhvr override="childStyle">
                                        <p:cTn dur="1" fill="hold" display="0" masterRel="sameClick" afterEffect="1">
                                          <p:stCondLst>
                                            <p:cond evt="end" delay="0">
                                              <p:tn val="35"/>
                                            </p:cond>
                                          </p:stCondLst>
                                        </p:cTn>
                                        <p:tgtEl>
                                          <p:spTgt spid="217101"/>
                                        </p:tgtEl>
                                        <p:attrNameLst>
                                          <p:attrName>style.visibility</p:attrName>
                                        </p:attrNameLst>
                                      </p:cBhvr>
                                      <p:to>
                                        <p:strVal val="hidden"/>
                                      </p:to>
                                    </p:set>
                                  </p:subTnLst>
                                </p:cTn>
                              </p:par>
                            </p:childTnLst>
                          </p:cTn>
                        </p:par>
                        <p:par>
                          <p:cTn id="37" fill="hold">
                            <p:stCondLst>
                              <p:cond delay="9500"/>
                            </p:stCondLst>
                            <p:childTnLst>
                              <p:par>
                                <p:cTn id="38" presetID="1" presetClass="entr" presetSubtype="0" fill="hold" grpId="0" nodeType="afterEffect">
                                  <p:stCondLst>
                                    <p:cond delay="0"/>
                                  </p:stCondLst>
                                  <p:childTnLst>
                                    <p:set>
                                      <p:cBhvr>
                                        <p:cTn id="39" dur="1" fill="hold">
                                          <p:stCondLst>
                                            <p:cond delay="499"/>
                                          </p:stCondLst>
                                        </p:cTn>
                                        <p:tgtEl>
                                          <p:spTgt spid="217108"/>
                                        </p:tgtEl>
                                        <p:attrNameLst>
                                          <p:attrName>style.visibility</p:attrName>
                                        </p:attrNameLst>
                                      </p:cBhvr>
                                      <p:to>
                                        <p:strVal val="visible"/>
                                      </p:to>
                                    </p:set>
                                  </p:childTnLst>
                                  <p:subTnLst>
                                    <p:set>
                                      <p:cBhvr override="childStyle">
                                        <p:cTn dur="1" fill="hold" display="0" masterRel="sameClick" afterEffect="1">
                                          <p:stCondLst>
                                            <p:cond evt="end" delay="0">
                                              <p:tn val="38"/>
                                            </p:cond>
                                          </p:stCondLst>
                                        </p:cTn>
                                        <p:tgtEl>
                                          <p:spTgt spid="217108"/>
                                        </p:tgtEl>
                                        <p:attrNameLst>
                                          <p:attrName>style.visibility</p:attrName>
                                        </p:attrNameLst>
                                      </p:cBhvr>
                                      <p:to>
                                        <p:strVal val="hidden"/>
                                      </p:to>
                                    </p:set>
                                  </p:subTnLst>
                                </p:cTn>
                              </p:par>
                            </p:childTnLst>
                          </p:cTn>
                        </p:par>
                        <p:par>
                          <p:cTn id="40" fill="hold">
                            <p:stCondLst>
                              <p:cond delay="10000"/>
                            </p:stCondLst>
                            <p:childTnLst>
                              <p:par>
                                <p:cTn id="41" presetID="1" presetClass="entr" presetSubtype="0" fill="hold" grpId="0" nodeType="afterEffect">
                                  <p:stCondLst>
                                    <p:cond delay="0"/>
                                  </p:stCondLst>
                                  <p:childTnLst>
                                    <p:set>
                                      <p:cBhvr>
                                        <p:cTn id="42" dur="1" fill="hold">
                                          <p:stCondLst>
                                            <p:cond delay="499"/>
                                          </p:stCondLst>
                                        </p:cTn>
                                        <p:tgtEl>
                                          <p:spTgt spid="217102"/>
                                        </p:tgtEl>
                                        <p:attrNameLst>
                                          <p:attrName>style.visibility</p:attrName>
                                        </p:attrNameLst>
                                      </p:cBhvr>
                                      <p:to>
                                        <p:strVal val="visible"/>
                                      </p:to>
                                    </p:set>
                                  </p:childTnLst>
                                  <p:subTnLst>
                                    <p:set>
                                      <p:cBhvr override="childStyle">
                                        <p:cTn dur="1" fill="hold" display="0" masterRel="sameClick" afterEffect="1">
                                          <p:stCondLst>
                                            <p:cond evt="end" delay="0">
                                              <p:tn val="41"/>
                                            </p:cond>
                                          </p:stCondLst>
                                        </p:cTn>
                                        <p:tgtEl>
                                          <p:spTgt spid="217102"/>
                                        </p:tgtEl>
                                        <p:attrNameLst>
                                          <p:attrName>style.visibility</p:attrName>
                                        </p:attrNameLst>
                                      </p:cBhvr>
                                      <p:to>
                                        <p:strVal val="hidden"/>
                                      </p:to>
                                    </p:set>
                                  </p:subTnLst>
                                </p:cTn>
                              </p:par>
                            </p:childTnLst>
                          </p:cTn>
                        </p:par>
                        <p:par>
                          <p:cTn id="43" fill="hold">
                            <p:stCondLst>
                              <p:cond delay="10500"/>
                            </p:stCondLst>
                            <p:childTnLst>
                              <p:par>
                                <p:cTn id="44" presetID="1" presetClass="entr" presetSubtype="0" fill="hold" grpId="0" nodeType="afterEffect">
                                  <p:stCondLst>
                                    <p:cond delay="0"/>
                                  </p:stCondLst>
                                  <p:childTnLst>
                                    <p:set>
                                      <p:cBhvr>
                                        <p:cTn id="45" dur="1" fill="hold">
                                          <p:stCondLst>
                                            <p:cond delay="499"/>
                                          </p:stCondLst>
                                        </p:cTn>
                                        <p:tgtEl>
                                          <p:spTgt spid="217103"/>
                                        </p:tgtEl>
                                        <p:attrNameLst>
                                          <p:attrName>style.visibility</p:attrName>
                                        </p:attrNameLst>
                                      </p:cBhvr>
                                      <p:to>
                                        <p:strVal val="visible"/>
                                      </p:to>
                                    </p:set>
                                  </p:childTnLst>
                                  <p:subTnLst>
                                    <p:set>
                                      <p:cBhvr override="childStyle">
                                        <p:cTn dur="1" fill="hold" display="0" masterRel="sameClick" afterEffect="1">
                                          <p:stCondLst>
                                            <p:cond evt="end" delay="0">
                                              <p:tn val="44"/>
                                            </p:cond>
                                          </p:stCondLst>
                                        </p:cTn>
                                        <p:tgtEl>
                                          <p:spTgt spid="217103"/>
                                        </p:tgtEl>
                                        <p:attrNameLst>
                                          <p:attrName>style.visibility</p:attrName>
                                        </p:attrNameLst>
                                      </p:cBhvr>
                                      <p:to>
                                        <p:strVal val="hidden"/>
                                      </p:to>
                                    </p:set>
                                  </p:subTnLst>
                                </p:cTn>
                              </p:par>
                            </p:childTnLst>
                          </p:cTn>
                        </p:par>
                        <p:par>
                          <p:cTn id="46" fill="hold">
                            <p:stCondLst>
                              <p:cond delay="11000"/>
                            </p:stCondLst>
                            <p:childTnLst>
                              <p:par>
                                <p:cTn id="47" presetID="1" presetClass="entr" presetSubtype="0" fill="hold" grpId="0" nodeType="afterEffect">
                                  <p:stCondLst>
                                    <p:cond delay="0"/>
                                  </p:stCondLst>
                                  <p:childTnLst>
                                    <p:set>
                                      <p:cBhvr>
                                        <p:cTn id="48" dur="1" fill="hold">
                                          <p:stCondLst>
                                            <p:cond delay="499"/>
                                          </p:stCondLst>
                                        </p:cTn>
                                        <p:tgtEl>
                                          <p:spTgt spid="217104"/>
                                        </p:tgtEl>
                                        <p:attrNameLst>
                                          <p:attrName>style.visibility</p:attrName>
                                        </p:attrNameLst>
                                      </p:cBhvr>
                                      <p:to>
                                        <p:strVal val="visible"/>
                                      </p:to>
                                    </p:set>
                                  </p:childTnLst>
                                  <p:subTnLst>
                                    <p:set>
                                      <p:cBhvr override="childStyle">
                                        <p:cTn dur="1" fill="hold" display="0" masterRel="sameClick" afterEffect="1">
                                          <p:stCondLst>
                                            <p:cond evt="end" delay="0">
                                              <p:tn val="47"/>
                                            </p:cond>
                                          </p:stCondLst>
                                        </p:cTn>
                                        <p:tgtEl>
                                          <p:spTgt spid="217104"/>
                                        </p:tgtEl>
                                        <p:attrNameLst>
                                          <p:attrName>style.visibility</p:attrName>
                                        </p:attrNameLst>
                                      </p:cBhvr>
                                      <p:to>
                                        <p:strVal val="hidden"/>
                                      </p:to>
                                    </p:set>
                                  </p:subTnLst>
                                </p:cTn>
                              </p:par>
                            </p:childTnLst>
                          </p:cTn>
                        </p:par>
                        <p:par>
                          <p:cTn id="49" fill="hold">
                            <p:stCondLst>
                              <p:cond delay="11500"/>
                            </p:stCondLst>
                            <p:childTnLst>
                              <p:par>
                                <p:cTn id="50" presetID="1" presetClass="entr" presetSubtype="0" fill="hold" grpId="0" nodeType="afterEffect">
                                  <p:stCondLst>
                                    <p:cond delay="0"/>
                                  </p:stCondLst>
                                  <p:childTnLst>
                                    <p:set>
                                      <p:cBhvr>
                                        <p:cTn id="51" dur="1" fill="hold">
                                          <p:stCondLst>
                                            <p:cond delay="499"/>
                                          </p:stCondLst>
                                        </p:cTn>
                                        <p:tgtEl>
                                          <p:spTgt spid="217105"/>
                                        </p:tgtEl>
                                        <p:attrNameLst>
                                          <p:attrName>style.visibility</p:attrName>
                                        </p:attrNameLst>
                                      </p:cBhvr>
                                      <p:to>
                                        <p:strVal val="visible"/>
                                      </p:to>
                                    </p:set>
                                  </p:childTnLst>
                                  <p:subTnLst>
                                    <p:set>
                                      <p:cBhvr override="childStyle">
                                        <p:cTn dur="1" fill="hold" display="0" masterRel="sameClick" afterEffect="1">
                                          <p:stCondLst>
                                            <p:cond evt="end" delay="0">
                                              <p:tn val="50"/>
                                            </p:cond>
                                          </p:stCondLst>
                                        </p:cTn>
                                        <p:tgtEl>
                                          <p:spTgt spid="217105"/>
                                        </p:tgtEl>
                                        <p:attrNameLst>
                                          <p:attrName>style.visibility</p:attrName>
                                        </p:attrNameLst>
                                      </p:cBhvr>
                                      <p:to>
                                        <p:strVal val="hidden"/>
                                      </p:to>
                                    </p:set>
                                  </p:subTnLst>
                                </p:cTn>
                              </p:par>
                            </p:childTnLst>
                          </p:cTn>
                        </p:par>
                        <p:par>
                          <p:cTn id="52" fill="hold">
                            <p:stCondLst>
                              <p:cond delay="12000"/>
                            </p:stCondLst>
                            <p:childTnLst>
                              <p:par>
                                <p:cTn id="53" presetID="1" presetClass="entr" presetSubtype="0" fill="hold" grpId="0" nodeType="afterEffect">
                                  <p:stCondLst>
                                    <p:cond delay="0"/>
                                  </p:stCondLst>
                                  <p:childTnLst>
                                    <p:set>
                                      <p:cBhvr>
                                        <p:cTn id="54" dur="1" fill="hold">
                                          <p:stCondLst>
                                            <p:cond delay="499"/>
                                          </p:stCondLst>
                                        </p:cTn>
                                        <p:tgtEl>
                                          <p:spTgt spid="217106"/>
                                        </p:tgtEl>
                                        <p:attrNameLst>
                                          <p:attrName>style.visibility</p:attrName>
                                        </p:attrNameLst>
                                      </p:cBhvr>
                                      <p:to>
                                        <p:strVal val="visible"/>
                                      </p:to>
                                    </p:set>
                                  </p:childTnLst>
                                  <p:subTnLst>
                                    <p:set>
                                      <p:cBhvr override="childStyle">
                                        <p:cTn dur="1" fill="hold" display="0" masterRel="sameClick" afterEffect="1">
                                          <p:stCondLst>
                                            <p:cond evt="end" delay="0">
                                              <p:tn val="53"/>
                                            </p:cond>
                                          </p:stCondLst>
                                        </p:cTn>
                                        <p:tgtEl>
                                          <p:spTgt spid="217106"/>
                                        </p:tgtEl>
                                        <p:attrNameLst>
                                          <p:attrName>style.visibility</p:attrName>
                                        </p:attrNameLst>
                                      </p:cBhvr>
                                      <p:to>
                                        <p:strVal val="hidden"/>
                                      </p:to>
                                    </p:set>
                                  </p:subTnLst>
                                </p:cTn>
                              </p:par>
                            </p:childTnLst>
                          </p:cTn>
                        </p:par>
                        <p:par>
                          <p:cTn id="55" fill="hold">
                            <p:stCondLst>
                              <p:cond delay="12500"/>
                            </p:stCondLst>
                            <p:childTnLst>
                              <p:par>
                                <p:cTn id="56" presetID="1" presetClass="entr" presetSubtype="0" fill="hold" grpId="0" nodeType="afterEffect">
                                  <p:stCondLst>
                                    <p:cond delay="3000"/>
                                  </p:stCondLst>
                                  <p:childTnLst>
                                    <p:set>
                                      <p:cBhvr>
                                        <p:cTn id="57" dur="1" fill="hold">
                                          <p:stCondLst>
                                            <p:cond delay="499"/>
                                          </p:stCondLst>
                                        </p:cTn>
                                        <p:tgtEl>
                                          <p:spTgt spid="21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animBg="1"/>
      <p:bldP spid="217093" grpId="0" animBg="1" autoUpdateAnimBg="0"/>
      <p:bldP spid="217094" grpId="0" animBg="1"/>
      <p:bldP spid="217095" grpId="0" animBg="1" autoUpdateAnimBg="0"/>
      <p:bldP spid="217096" grpId="0" animBg="1" autoUpdateAnimBg="0"/>
      <p:bldP spid="217097" grpId="0" animBg="1" autoUpdateAnimBg="0"/>
      <p:bldP spid="217098" grpId="0" animBg="1" autoUpdateAnimBg="0"/>
      <p:bldP spid="217099" grpId="0" animBg="1" autoUpdateAnimBg="0"/>
      <p:bldP spid="217100" grpId="0" animBg="1" autoUpdateAnimBg="0"/>
      <p:bldP spid="217101" grpId="0" animBg="1" autoUpdateAnimBg="0"/>
      <p:bldP spid="217102" grpId="0" animBg="1" autoUpdateAnimBg="0"/>
      <p:bldP spid="217103" grpId="0" animBg="1" autoUpdateAnimBg="0"/>
      <p:bldP spid="217104" grpId="0" animBg="1" autoUpdateAnimBg="0"/>
      <p:bldP spid="217105" grpId="0" animBg="1" autoUpdateAnimBg="0"/>
      <p:bldP spid="217106" grpId="0" animBg="1" autoUpdateAnimBg="0"/>
      <p:bldP spid="217107" grpId="0" animBg="1" autoUpdateAnimBg="0"/>
      <p:bldP spid="21710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3174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31750" name="Rectangle 6"/>
          <p:cNvSpPr>
            <a:spLocks noChangeArrowheads="1"/>
          </p:cNvSpPr>
          <p:nvPr/>
        </p:nvSpPr>
        <p:spPr bwMode="auto">
          <a:xfrm>
            <a:off x="547688" y="2555875"/>
            <a:ext cx="68580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Potassium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K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19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39.0983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63.65 °C (336.8 °K, 146.57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774.0 °C (1047.15 °K, 1425.2 °F) </a:t>
            </a:r>
            <a:endParaRPr lang="en-US" altLang="en-US"/>
          </a:p>
        </p:txBody>
      </p:sp>
      <p:sp>
        <p:nvSpPr>
          <p:cNvPr id="31751" name="Oval 7"/>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31752" name="Oval 8"/>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31753" name="Oval 9"/>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31754" name="Oval 10"/>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31755" name="Oval 11"/>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31756" name="Oval 12"/>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31757" name="Oval 13"/>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31758" name="Text Box 14"/>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31759" name="Oval 15"/>
          <p:cNvSpPr>
            <a:spLocks noChangeArrowheads="1"/>
          </p:cNvSpPr>
          <p:nvPr/>
        </p:nvSpPr>
        <p:spPr bwMode="auto">
          <a:xfrm>
            <a:off x="7769225"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60" name="Text Box 16"/>
          <p:cNvSpPr txBox="1">
            <a:spLocks noChangeArrowheads="1"/>
          </p:cNvSpPr>
          <p:nvPr/>
        </p:nvSpPr>
        <p:spPr bwMode="auto">
          <a:xfrm>
            <a:off x="3709988" y="344488"/>
            <a:ext cx="1608137"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Potassium</a:t>
            </a:r>
          </a:p>
        </p:txBody>
      </p:sp>
      <p:sp>
        <p:nvSpPr>
          <p:cNvPr id="31761" name="Rectangle 17"/>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31762" name="Text Box 18"/>
          <p:cNvSpPr txBox="1">
            <a:spLocks noChangeArrowheads="1"/>
          </p:cNvSpPr>
          <p:nvPr/>
        </p:nvSpPr>
        <p:spPr bwMode="auto">
          <a:xfrm>
            <a:off x="5510213" y="5983288"/>
            <a:ext cx="2943225"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K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1</a:t>
            </a:r>
          </a:p>
        </p:txBody>
      </p:sp>
      <p:sp>
        <p:nvSpPr>
          <p:cNvPr id="31763" name="Oval 19"/>
          <p:cNvSpPr>
            <a:spLocks noChangeArrowheads="1"/>
          </p:cNvSpPr>
          <p:nvPr/>
        </p:nvSpPr>
        <p:spPr bwMode="auto">
          <a:xfrm>
            <a:off x="7505700" y="14668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64" name="Oval 20"/>
          <p:cNvSpPr>
            <a:spLocks noChangeArrowheads="1"/>
          </p:cNvSpPr>
          <p:nvPr/>
        </p:nvSpPr>
        <p:spPr bwMode="auto">
          <a:xfrm>
            <a:off x="7097713" y="1390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65" name="Oval 21"/>
          <p:cNvSpPr>
            <a:spLocks noChangeArrowheads="1"/>
          </p:cNvSpPr>
          <p:nvPr/>
        </p:nvSpPr>
        <p:spPr bwMode="auto">
          <a:xfrm>
            <a:off x="6737350" y="16049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66" name="Oval 22"/>
          <p:cNvSpPr>
            <a:spLocks noChangeArrowheads="1"/>
          </p:cNvSpPr>
          <p:nvPr/>
        </p:nvSpPr>
        <p:spPr bwMode="auto">
          <a:xfrm>
            <a:off x="6572250" y="2019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67" name="Oval 23"/>
          <p:cNvSpPr>
            <a:spLocks noChangeArrowheads="1"/>
          </p:cNvSpPr>
          <p:nvPr/>
        </p:nvSpPr>
        <p:spPr bwMode="auto">
          <a:xfrm>
            <a:off x="6737350" y="24733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68" name="Oval 24"/>
          <p:cNvSpPr>
            <a:spLocks noChangeArrowheads="1"/>
          </p:cNvSpPr>
          <p:nvPr/>
        </p:nvSpPr>
        <p:spPr bwMode="auto">
          <a:xfrm>
            <a:off x="7126288" y="26812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69" name="Oval 25"/>
          <p:cNvSpPr>
            <a:spLocks noChangeArrowheads="1"/>
          </p:cNvSpPr>
          <p:nvPr/>
        </p:nvSpPr>
        <p:spPr bwMode="auto">
          <a:xfrm>
            <a:off x="7693025" y="24733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70" name="Oval 26"/>
          <p:cNvSpPr>
            <a:spLocks noChangeArrowheads="1"/>
          </p:cNvSpPr>
          <p:nvPr/>
        </p:nvSpPr>
        <p:spPr bwMode="auto">
          <a:xfrm>
            <a:off x="7845425" y="19002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71" name="Oval 27"/>
          <p:cNvSpPr>
            <a:spLocks noChangeArrowheads="1"/>
          </p:cNvSpPr>
          <p:nvPr/>
        </p:nvSpPr>
        <p:spPr bwMode="auto">
          <a:xfrm>
            <a:off x="7581900" y="16811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72" name="Oval 28"/>
          <p:cNvSpPr>
            <a:spLocks noChangeArrowheads="1"/>
          </p:cNvSpPr>
          <p:nvPr/>
        </p:nvSpPr>
        <p:spPr bwMode="auto">
          <a:xfrm>
            <a:off x="7731125" y="20955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73" name="Oval 29"/>
          <p:cNvSpPr>
            <a:spLocks noChangeArrowheads="1"/>
          </p:cNvSpPr>
          <p:nvPr/>
        </p:nvSpPr>
        <p:spPr bwMode="auto">
          <a:xfrm>
            <a:off x="7467600" y="24733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74" name="Oval 30"/>
          <p:cNvSpPr>
            <a:spLocks noChangeArrowheads="1"/>
          </p:cNvSpPr>
          <p:nvPr/>
        </p:nvSpPr>
        <p:spPr bwMode="auto">
          <a:xfrm>
            <a:off x="6988175"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75" name="Oval 31"/>
          <p:cNvSpPr>
            <a:spLocks noChangeArrowheads="1"/>
          </p:cNvSpPr>
          <p:nvPr/>
        </p:nvSpPr>
        <p:spPr bwMode="auto">
          <a:xfrm>
            <a:off x="6721475" y="2174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76" name="Oval 32"/>
          <p:cNvSpPr>
            <a:spLocks noChangeArrowheads="1"/>
          </p:cNvSpPr>
          <p:nvPr/>
        </p:nvSpPr>
        <p:spPr bwMode="auto">
          <a:xfrm>
            <a:off x="6737350" y="18240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77" name="Oval 33"/>
          <p:cNvSpPr>
            <a:spLocks noChangeArrowheads="1"/>
          </p:cNvSpPr>
          <p:nvPr/>
        </p:nvSpPr>
        <p:spPr bwMode="auto">
          <a:xfrm>
            <a:off x="6988175" y="15668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78" name="Oval 34"/>
          <p:cNvSpPr>
            <a:spLocks noChangeArrowheads="1"/>
          </p:cNvSpPr>
          <p:nvPr/>
        </p:nvSpPr>
        <p:spPr bwMode="auto">
          <a:xfrm>
            <a:off x="7315200" y="15287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79" name="Oval 35"/>
          <p:cNvSpPr>
            <a:spLocks noChangeArrowheads="1"/>
          </p:cNvSpPr>
          <p:nvPr/>
        </p:nvSpPr>
        <p:spPr bwMode="auto">
          <a:xfrm>
            <a:off x="6988175" y="19002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80" name="Oval 36"/>
          <p:cNvSpPr>
            <a:spLocks noChangeArrowheads="1"/>
          </p:cNvSpPr>
          <p:nvPr/>
        </p:nvSpPr>
        <p:spPr bwMode="auto">
          <a:xfrm>
            <a:off x="7467600" y="19764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1781" name="Oval 37">
            <a:hlinkClick r:id="rId5" action="ppaction://hlinksldjump"/>
          </p:cNvPr>
          <p:cNvSpPr>
            <a:spLocks noChangeArrowheads="1"/>
          </p:cNvSpPr>
          <p:nvPr/>
        </p:nvSpPr>
        <p:spPr bwMode="auto">
          <a:xfrm>
            <a:off x="771525" y="4922838"/>
            <a:ext cx="233363" cy="233362"/>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31785" name="Rectangle 41" descr="Lithium">
            <a:hlinkClick r:id="rId6"/>
          </p:cNvPr>
          <p:cNvSpPr>
            <a:spLocks noChangeAspect="1" noChangeArrowheads="1"/>
          </p:cNvSpPr>
          <p:nvPr/>
        </p:nvSpPr>
        <p:spPr bwMode="auto">
          <a:xfrm>
            <a:off x="277813" y="220663"/>
            <a:ext cx="822325" cy="1108075"/>
          </a:xfrm>
          <a:prstGeom prst="rect">
            <a:avLst/>
          </a:prstGeom>
          <a:gradFill rotWithShape="1">
            <a:gsLst>
              <a:gs pos="0">
                <a:srgbClr val="FF0000"/>
              </a:gs>
              <a:gs pos="100000">
                <a:srgbClr val="CC00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19</a:t>
            </a:r>
          </a:p>
          <a:p>
            <a:pPr algn="ctr"/>
            <a:r>
              <a:rPr lang="en-US" sz="3600" b="1">
                <a:latin typeface="Arial" charset="0"/>
              </a:rPr>
              <a:t>K</a:t>
            </a:r>
          </a:p>
          <a:p>
            <a:pPr algn="ctr"/>
            <a:r>
              <a:rPr lang="en-US" sz="1200">
                <a:latin typeface="Arial" charset="0"/>
              </a:rPr>
              <a:t>Potassium</a:t>
            </a:r>
          </a:p>
        </p:txBody>
      </p:sp>
      <p:sp>
        <p:nvSpPr>
          <p:cNvPr id="31788" name="Rectangle 44"/>
          <p:cNvSpPr>
            <a:spLocks noChangeArrowheads="1"/>
          </p:cNvSpPr>
          <p:nvPr/>
        </p:nvSpPr>
        <p:spPr bwMode="auto">
          <a:xfrm>
            <a:off x="1182688" y="5057775"/>
            <a:ext cx="4572000"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Potassium?</a:t>
            </a:r>
          </a:p>
          <a:p>
            <a:pPr>
              <a:spcBef>
                <a:spcPct val="50000"/>
              </a:spcBef>
            </a:pPr>
            <a:r>
              <a:rPr lang="en-US" sz="1400">
                <a:latin typeface="Arial" charset="0"/>
              </a:rPr>
              <a:t>Soft silvery metallic element belonging to group 1 of the periodic table (alkali metals). Occurs naturally in seawater and a many minerals. Highly reactive, chemically, it resembles sodium in its behavior and compounds. Discovered by Sir Humphry Davy in 1807.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1781"/>
                                        </p:tgtEl>
                                        <p:attrNameLst>
                                          <p:attrName>style.visibility</p:attrName>
                                        </p:attrNameLst>
                                      </p:cBhvr>
                                      <p:to>
                                        <p:strVal val="visible"/>
                                      </p:to>
                                    </p:set>
                                    <p:anim calcmode="lin" valueType="num">
                                      <p:cBhvr>
                                        <p:cTn id="7" dur="500" fill="hold"/>
                                        <p:tgtEl>
                                          <p:spTgt spid="31781"/>
                                        </p:tgtEl>
                                        <p:attrNameLst>
                                          <p:attrName>ppt_w</p:attrName>
                                        </p:attrNameLst>
                                      </p:cBhvr>
                                      <p:tavLst>
                                        <p:tav tm="0">
                                          <p:val>
                                            <p:fltVal val="0"/>
                                          </p:val>
                                        </p:tav>
                                        <p:tav tm="100000">
                                          <p:val>
                                            <p:strVal val="#ppt_w"/>
                                          </p:val>
                                        </p:tav>
                                      </p:tavLst>
                                    </p:anim>
                                    <p:anim calcmode="lin" valueType="num">
                                      <p:cBhvr>
                                        <p:cTn id="8" dur="500" fill="hold"/>
                                        <p:tgtEl>
                                          <p:spTgt spid="31781"/>
                                        </p:tgtEl>
                                        <p:attrNameLst>
                                          <p:attrName>ppt_h</p:attrName>
                                        </p:attrNameLst>
                                      </p:cBhvr>
                                      <p:tavLst>
                                        <p:tav tm="0">
                                          <p:val>
                                            <p:fltVal val="0"/>
                                          </p:val>
                                        </p:tav>
                                        <p:tav tm="100000">
                                          <p:val>
                                            <p:strVal val="#ppt_h"/>
                                          </p:val>
                                        </p:tav>
                                      </p:tavLst>
                                    </p:anim>
                                    <p:animEffect transition="in" filter="fade">
                                      <p:cBhvr>
                                        <p:cTn id="9" dur="500"/>
                                        <p:tgtEl>
                                          <p:spTgt spid="31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3277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32773" name="Rectangle 5"/>
          <p:cNvSpPr>
            <a:spLocks noChangeArrowheads="1"/>
          </p:cNvSpPr>
          <p:nvPr/>
        </p:nvSpPr>
        <p:spPr bwMode="auto">
          <a:xfrm>
            <a:off x="546100" y="2549525"/>
            <a:ext cx="7086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Calcium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Ca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20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40.078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839.0 °C (1112.15 °K, 1542.2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1484.0 °C (1757.15 °K, 2703.2 °F) </a:t>
            </a:r>
            <a:endParaRPr lang="en-US" altLang="en-US"/>
          </a:p>
        </p:txBody>
      </p:sp>
      <p:sp>
        <p:nvSpPr>
          <p:cNvPr id="32774"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32775"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32776"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32777"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32778"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32779"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32780"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32781"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32782" name="Oval 14"/>
          <p:cNvSpPr>
            <a:spLocks noChangeArrowheads="1"/>
          </p:cNvSpPr>
          <p:nvPr/>
        </p:nvSpPr>
        <p:spPr bwMode="auto">
          <a:xfrm>
            <a:off x="7985125"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83" name="Text Box 15"/>
          <p:cNvSpPr txBox="1">
            <a:spLocks noChangeArrowheads="1"/>
          </p:cNvSpPr>
          <p:nvPr/>
        </p:nvSpPr>
        <p:spPr bwMode="auto">
          <a:xfrm>
            <a:off x="3865563" y="344488"/>
            <a:ext cx="1287462"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Calcium</a:t>
            </a:r>
          </a:p>
        </p:txBody>
      </p:sp>
      <p:sp>
        <p:nvSpPr>
          <p:cNvPr id="32784"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32785" name="Text Box 17"/>
          <p:cNvSpPr txBox="1">
            <a:spLocks noChangeArrowheads="1"/>
          </p:cNvSpPr>
          <p:nvPr/>
        </p:nvSpPr>
        <p:spPr bwMode="auto">
          <a:xfrm>
            <a:off x="5434013" y="5983288"/>
            <a:ext cx="3130550"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Ca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p>
        </p:txBody>
      </p:sp>
      <p:sp>
        <p:nvSpPr>
          <p:cNvPr id="32786" name="Oval 18"/>
          <p:cNvSpPr>
            <a:spLocks noChangeArrowheads="1"/>
          </p:cNvSpPr>
          <p:nvPr/>
        </p:nvSpPr>
        <p:spPr bwMode="auto">
          <a:xfrm>
            <a:off x="6610350" y="1501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87" name="Oval 19"/>
          <p:cNvSpPr>
            <a:spLocks noChangeArrowheads="1"/>
          </p:cNvSpPr>
          <p:nvPr/>
        </p:nvSpPr>
        <p:spPr bwMode="auto">
          <a:xfrm>
            <a:off x="6911975" y="1463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88" name="Oval 20"/>
          <p:cNvSpPr>
            <a:spLocks noChangeArrowheads="1"/>
          </p:cNvSpPr>
          <p:nvPr/>
        </p:nvSpPr>
        <p:spPr bwMode="auto">
          <a:xfrm>
            <a:off x="661035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89" name="Oval 21"/>
          <p:cNvSpPr>
            <a:spLocks noChangeArrowheads="1"/>
          </p:cNvSpPr>
          <p:nvPr/>
        </p:nvSpPr>
        <p:spPr bwMode="auto">
          <a:xfrm>
            <a:off x="6661150" y="2362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90" name="Oval 22"/>
          <p:cNvSpPr>
            <a:spLocks noChangeArrowheads="1"/>
          </p:cNvSpPr>
          <p:nvPr/>
        </p:nvSpPr>
        <p:spPr bwMode="auto">
          <a:xfrm>
            <a:off x="7010400"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91" name="Oval 23"/>
          <p:cNvSpPr>
            <a:spLocks noChangeArrowheads="1"/>
          </p:cNvSpPr>
          <p:nvPr/>
        </p:nvSpPr>
        <p:spPr bwMode="auto">
          <a:xfrm>
            <a:off x="7505700" y="26114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92" name="Oval 24"/>
          <p:cNvSpPr>
            <a:spLocks noChangeArrowheads="1"/>
          </p:cNvSpPr>
          <p:nvPr/>
        </p:nvSpPr>
        <p:spPr bwMode="auto">
          <a:xfrm>
            <a:off x="7869238" y="21336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93" name="Oval 25"/>
          <p:cNvSpPr>
            <a:spLocks noChangeArrowheads="1"/>
          </p:cNvSpPr>
          <p:nvPr/>
        </p:nvSpPr>
        <p:spPr bwMode="auto">
          <a:xfrm>
            <a:off x="7731125" y="16494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94" name="Oval 26"/>
          <p:cNvSpPr>
            <a:spLocks noChangeArrowheads="1"/>
          </p:cNvSpPr>
          <p:nvPr/>
        </p:nvSpPr>
        <p:spPr bwMode="auto">
          <a:xfrm>
            <a:off x="7391400" y="1425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95" name="Oval 27"/>
          <p:cNvSpPr>
            <a:spLocks noChangeArrowheads="1"/>
          </p:cNvSpPr>
          <p:nvPr/>
        </p:nvSpPr>
        <p:spPr bwMode="auto">
          <a:xfrm>
            <a:off x="7170738"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96" name="Oval 28"/>
          <p:cNvSpPr>
            <a:spLocks noChangeArrowheads="1"/>
          </p:cNvSpPr>
          <p:nvPr/>
        </p:nvSpPr>
        <p:spPr bwMode="auto">
          <a:xfrm>
            <a:off x="7505700" y="16113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97" name="Oval 29"/>
          <p:cNvSpPr>
            <a:spLocks noChangeArrowheads="1"/>
          </p:cNvSpPr>
          <p:nvPr/>
        </p:nvSpPr>
        <p:spPr bwMode="auto">
          <a:xfrm>
            <a:off x="7708900" y="19002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98" name="Oval 30"/>
          <p:cNvSpPr>
            <a:spLocks noChangeArrowheads="1"/>
          </p:cNvSpPr>
          <p:nvPr/>
        </p:nvSpPr>
        <p:spPr bwMode="auto">
          <a:xfrm>
            <a:off x="76708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799" name="Oval 31"/>
          <p:cNvSpPr>
            <a:spLocks noChangeArrowheads="1"/>
          </p:cNvSpPr>
          <p:nvPr/>
        </p:nvSpPr>
        <p:spPr bwMode="auto">
          <a:xfrm>
            <a:off x="7208838"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800" name="Oval 32"/>
          <p:cNvSpPr>
            <a:spLocks noChangeArrowheads="1"/>
          </p:cNvSpPr>
          <p:nvPr/>
        </p:nvSpPr>
        <p:spPr bwMode="auto">
          <a:xfrm>
            <a:off x="6858000" y="2400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801" name="Oval 33"/>
          <p:cNvSpPr>
            <a:spLocks noChangeArrowheads="1"/>
          </p:cNvSpPr>
          <p:nvPr/>
        </p:nvSpPr>
        <p:spPr bwMode="auto">
          <a:xfrm>
            <a:off x="669925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802" name="Oval 34"/>
          <p:cNvSpPr>
            <a:spLocks noChangeArrowheads="1"/>
          </p:cNvSpPr>
          <p:nvPr/>
        </p:nvSpPr>
        <p:spPr bwMode="auto">
          <a:xfrm>
            <a:off x="6835775" y="16875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803" name="Oval 35"/>
          <p:cNvSpPr>
            <a:spLocks noChangeArrowheads="1"/>
          </p:cNvSpPr>
          <p:nvPr/>
        </p:nvSpPr>
        <p:spPr bwMode="auto">
          <a:xfrm>
            <a:off x="7353300"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804" name="Oval 36"/>
          <p:cNvSpPr>
            <a:spLocks noChangeArrowheads="1"/>
          </p:cNvSpPr>
          <p:nvPr/>
        </p:nvSpPr>
        <p:spPr bwMode="auto">
          <a:xfrm>
            <a:off x="7048500" y="18240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2808" name="Rectangle 40">
            <a:hlinkClick r:id="rId5"/>
          </p:cNvPr>
          <p:cNvSpPr>
            <a:spLocks noChangeAspect="1" noChangeArrowheads="1"/>
          </p:cNvSpPr>
          <p:nvPr/>
        </p:nvSpPr>
        <p:spPr bwMode="auto">
          <a:xfrm>
            <a:off x="277813" y="219075"/>
            <a:ext cx="822325" cy="1108075"/>
          </a:xfrm>
          <a:prstGeom prst="rect">
            <a:avLst/>
          </a:prstGeom>
          <a:gradFill rotWithShape="1">
            <a:gsLst>
              <a:gs pos="0">
                <a:srgbClr val="FFCCFF"/>
              </a:gs>
              <a:gs pos="100000">
                <a:srgbClr val="FF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20</a:t>
            </a:r>
          </a:p>
          <a:p>
            <a:pPr algn="ctr"/>
            <a:r>
              <a:rPr lang="en-US" sz="3600" b="1">
                <a:latin typeface="Arial" charset="0"/>
              </a:rPr>
              <a:t>Ca</a:t>
            </a:r>
          </a:p>
          <a:p>
            <a:pPr algn="ctr"/>
            <a:r>
              <a:rPr lang="en-US" sz="1200">
                <a:latin typeface="Arial" charset="0"/>
              </a:rPr>
              <a:t>Calcium</a:t>
            </a:r>
          </a:p>
        </p:txBody>
      </p:sp>
      <p:sp>
        <p:nvSpPr>
          <p:cNvPr id="32811" name="Rectangle 43"/>
          <p:cNvSpPr>
            <a:spLocks noChangeArrowheads="1"/>
          </p:cNvSpPr>
          <p:nvPr/>
        </p:nvSpPr>
        <p:spPr bwMode="auto">
          <a:xfrm>
            <a:off x="1174750" y="5124450"/>
            <a:ext cx="4572000" cy="126206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Calcium?</a:t>
            </a:r>
          </a:p>
          <a:p>
            <a:pPr>
              <a:spcBef>
                <a:spcPct val="50000"/>
              </a:spcBef>
            </a:pPr>
            <a:r>
              <a:rPr lang="en-US" sz="1400">
                <a:latin typeface="Arial" charset="0"/>
              </a:rPr>
              <a:t>Soft grey metallic element belonging to group 2 of the periodic table. Used a reducing agent in the extraction of thorium, zirconium and uranium. Essential element for living organisms.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45" name="Rectangle 53">
            <a:hlinkClick r:id="rId2"/>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21</a:t>
            </a:r>
          </a:p>
          <a:p>
            <a:pPr algn="ctr"/>
            <a:r>
              <a:rPr lang="en-US" sz="3600" b="1">
                <a:latin typeface="Arial" charset="0"/>
              </a:rPr>
              <a:t>Sc</a:t>
            </a:r>
          </a:p>
          <a:p>
            <a:pPr algn="ctr"/>
            <a:r>
              <a:rPr lang="en-US" sz="1200">
                <a:latin typeface="Arial" charset="0"/>
              </a:rPr>
              <a:t>Scandium</a:t>
            </a:r>
          </a:p>
        </p:txBody>
      </p:sp>
      <p:sp>
        <p:nvSpPr>
          <p:cNvPr id="33794" name="AutoShape 2">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33795" name="Picture 3"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33797" name="Rectangle 5"/>
          <p:cNvSpPr>
            <a:spLocks noChangeArrowheads="1"/>
          </p:cNvSpPr>
          <p:nvPr/>
        </p:nvSpPr>
        <p:spPr bwMode="auto">
          <a:xfrm>
            <a:off x="547688" y="2549525"/>
            <a:ext cx="6934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Scandium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Sc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21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44.95591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1539.0 °C (1812.15 °K, 2802.2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2832.0 °C (3105.15 °K, 5129.6 °F) </a:t>
            </a:r>
            <a:endParaRPr lang="en-US" altLang="en-US"/>
          </a:p>
        </p:txBody>
      </p:sp>
      <p:sp>
        <p:nvSpPr>
          <p:cNvPr id="33798"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33799"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33800"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33801"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33802"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33803"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33804"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33805"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33806" name="Oval 14"/>
          <p:cNvSpPr>
            <a:spLocks noChangeArrowheads="1"/>
          </p:cNvSpPr>
          <p:nvPr/>
        </p:nvSpPr>
        <p:spPr bwMode="auto">
          <a:xfrm>
            <a:off x="6503988" y="24193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07" name="Text Box 15"/>
          <p:cNvSpPr txBox="1">
            <a:spLocks noChangeArrowheads="1"/>
          </p:cNvSpPr>
          <p:nvPr/>
        </p:nvSpPr>
        <p:spPr bwMode="auto">
          <a:xfrm>
            <a:off x="3740150" y="344488"/>
            <a:ext cx="1541463"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Scandium</a:t>
            </a:r>
          </a:p>
        </p:txBody>
      </p:sp>
      <p:sp>
        <p:nvSpPr>
          <p:cNvPr id="33808"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33809" name="Text Box 17"/>
          <p:cNvSpPr txBox="1">
            <a:spLocks noChangeArrowheads="1"/>
          </p:cNvSpPr>
          <p:nvPr/>
        </p:nvSpPr>
        <p:spPr bwMode="auto">
          <a:xfrm>
            <a:off x="5443538" y="5983288"/>
            <a:ext cx="3095625"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Sc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1</a:t>
            </a:r>
          </a:p>
        </p:txBody>
      </p:sp>
      <p:sp>
        <p:nvSpPr>
          <p:cNvPr id="33810" name="Oval 18"/>
          <p:cNvSpPr>
            <a:spLocks noChangeArrowheads="1"/>
          </p:cNvSpPr>
          <p:nvPr/>
        </p:nvSpPr>
        <p:spPr bwMode="auto">
          <a:xfrm>
            <a:off x="7693025" y="1390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11" name="Oval 19"/>
          <p:cNvSpPr>
            <a:spLocks noChangeArrowheads="1"/>
          </p:cNvSpPr>
          <p:nvPr/>
        </p:nvSpPr>
        <p:spPr bwMode="auto">
          <a:xfrm>
            <a:off x="7059613" y="14160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12" name="Oval 20"/>
          <p:cNvSpPr>
            <a:spLocks noChangeArrowheads="1"/>
          </p:cNvSpPr>
          <p:nvPr/>
        </p:nvSpPr>
        <p:spPr bwMode="auto">
          <a:xfrm>
            <a:off x="7505700" y="14668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13" name="Oval 21"/>
          <p:cNvSpPr>
            <a:spLocks noChangeArrowheads="1"/>
          </p:cNvSpPr>
          <p:nvPr/>
        </p:nvSpPr>
        <p:spPr bwMode="auto">
          <a:xfrm>
            <a:off x="7777163" y="1717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14" name="Oval 22"/>
          <p:cNvSpPr>
            <a:spLocks noChangeArrowheads="1"/>
          </p:cNvSpPr>
          <p:nvPr/>
        </p:nvSpPr>
        <p:spPr bwMode="auto">
          <a:xfrm>
            <a:off x="7869238" y="20510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15" name="Oval 23"/>
          <p:cNvSpPr>
            <a:spLocks noChangeArrowheads="1"/>
          </p:cNvSpPr>
          <p:nvPr/>
        </p:nvSpPr>
        <p:spPr bwMode="auto">
          <a:xfrm>
            <a:off x="7731125" y="24574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16" name="Oval 24"/>
          <p:cNvSpPr>
            <a:spLocks noChangeArrowheads="1"/>
          </p:cNvSpPr>
          <p:nvPr/>
        </p:nvSpPr>
        <p:spPr bwMode="auto">
          <a:xfrm>
            <a:off x="7429500"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17" name="Oval 25"/>
          <p:cNvSpPr>
            <a:spLocks noChangeArrowheads="1"/>
          </p:cNvSpPr>
          <p:nvPr/>
        </p:nvSpPr>
        <p:spPr bwMode="auto">
          <a:xfrm>
            <a:off x="6972300"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18" name="Oval 26"/>
          <p:cNvSpPr>
            <a:spLocks noChangeArrowheads="1"/>
          </p:cNvSpPr>
          <p:nvPr/>
        </p:nvSpPr>
        <p:spPr bwMode="auto">
          <a:xfrm>
            <a:off x="6597650" y="22098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19" name="Oval 27"/>
          <p:cNvSpPr>
            <a:spLocks noChangeArrowheads="1"/>
          </p:cNvSpPr>
          <p:nvPr/>
        </p:nvSpPr>
        <p:spPr bwMode="auto">
          <a:xfrm>
            <a:off x="6661150" y="17303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20" name="Oval 28"/>
          <p:cNvSpPr>
            <a:spLocks noChangeArrowheads="1"/>
          </p:cNvSpPr>
          <p:nvPr/>
        </p:nvSpPr>
        <p:spPr bwMode="auto">
          <a:xfrm>
            <a:off x="6911975" y="16065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21" name="Oval 29"/>
          <p:cNvSpPr>
            <a:spLocks noChangeArrowheads="1"/>
          </p:cNvSpPr>
          <p:nvPr/>
        </p:nvSpPr>
        <p:spPr bwMode="auto">
          <a:xfrm>
            <a:off x="7229475" y="15303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22" name="Oval 30"/>
          <p:cNvSpPr>
            <a:spLocks noChangeArrowheads="1"/>
          </p:cNvSpPr>
          <p:nvPr/>
        </p:nvSpPr>
        <p:spPr bwMode="auto">
          <a:xfrm>
            <a:off x="7543800" y="1641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23" name="Oval 31"/>
          <p:cNvSpPr>
            <a:spLocks noChangeArrowheads="1"/>
          </p:cNvSpPr>
          <p:nvPr/>
        </p:nvSpPr>
        <p:spPr bwMode="auto">
          <a:xfrm>
            <a:off x="6896100" y="24193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24" name="Oval 32"/>
          <p:cNvSpPr>
            <a:spLocks noChangeArrowheads="1"/>
          </p:cNvSpPr>
          <p:nvPr/>
        </p:nvSpPr>
        <p:spPr bwMode="auto">
          <a:xfrm>
            <a:off x="7731125"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25" name="Oval 33"/>
          <p:cNvSpPr>
            <a:spLocks noChangeArrowheads="1"/>
          </p:cNvSpPr>
          <p:nvPr/>
        </p:nvSpPr>
        <p:spPr bwMode="auto">
          <a:xfrm>
            <a:off x="7654925" y="23050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26" name="Oval 34"/>
          <p:cNvSpPr>
            <a:spLocks noChangeArrowheads="1"/>
          </p:cNvSpPr>
          <p:nvPr/>
        </p:nvSpPr>
        <p:spPr bwMode="auto">
          <a:xfrm>
            <a:off x="7267575" y="2533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27" name="Oval 35"/>
          <p:cNvSpPr>
            <a:spLocks noChangeArrowheads="1"/>
          </p:cNvSpPr>
          <p:nvPr/>
        </p:nvSpPr>
        <p:spPr bwMode="auto">
          <a:xfrm>
            <a:off x="6699250" y="2019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28" name="Oval 36"/>
          <p:cNvSpPr>
            <a:spLocks noChangeArrowheads="1"/>
          </p:cNvSpPr>
          <p:nvPr/>
        </p:nvSpPr>
        <p:spPr bwMode="auto">
          <a:xfrm>
            <a:off x="6972300" y="21336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29" name="Oval 37"/>
          <p:cNvSpPr>
            <a:spLocks noChangeArrowheads="1"/>
          </p:cNvSpPr>
          <p:nvPr/>
        </p:nvSpPr>
        <p:spPr bwMode="auto">
          <a:xfrm>
            <a:off x="7429500" y="1905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3842" name="AutoShape 50" descr="Scandium">
            <a:hlinkClick r:id="rId6" action="ppaction://hlinksldjump" highlightClick="1"/>
          </p:cNvPr>
          <p:cNvSpPr>
            <a:spLocks noChangeArrowheads="1"/>
          </p:cNvSpPr>
          <p:nvPr/>
        </p:nvSpPr>
        <p:spPr bwMode="auto">
          <a:xfrm>
            <a:off x="3621088" y="1770063"/>
            <a:ext cx="381000" cy="533400"/>
          </a:xfrm>
          <a:prstGeom prst="actionButtonBlank">
            <a:avLst/>
          </a:prstGeom>
          <a:noFill/>
          <a:ln w="9525">
            <a:noFill/>
            <a:miter lim="800000"/>
            <a:headEnd/>
            <a:tailEnd/>
          </a:ln>
          <a:effectLst/>
        </p:spPr>
        <p:txBody>
          <a:bodyPr wrap="none" anchor="ctr"/>
          <a:lstStyle/>
          <a:p>
            <a:endParaRPr lang="en-IE"/>
          </a:p>
        </p:txBody>
      </p:sp>
      <p:sp>
        <p:nvSpPr>
          <p:cNvPr id="33843" name="AutoShape 51">
            <a:hlinkClick r:id="rId6" action="ppaction://hlinksldjump" highlightClick="1"/>
          </p:cNvPr>
          <p:cNvSpPr>
            <a:spLocks noChangeArrowheads="1"/>
          </p:cNvSpPr>
          <p:nvPr/>
        </p:nvSpPr>
        <p:spPr bwMode="auto">
          <a:xfrm>
            <a:off x="3635375" y="1752600"/>
            <a:ext cx="381000" cy="533400"/>
          </a:xfrm>
          <a:prstGeom prst="actionButtonBlank">
            <a:avLst/>
          </a:prstGeom>
          <a:noFill/>
          <a:ln w="9525">
            <a:noFill/>
            <a:miter lim="800000"/>
            <a:headEnd/>
            <a:tailEnd/>
          </a:ln>
          <a:effectLst/>
        </p:spPr>
        <p:txBody>
          <a:bodyPr wrap="none" anchor="ctr"/>
          <a:lstStyle/>
          <a:p>
            <a:endParaRPr lang="en-IE"/>
          </a:p>
        </p:txBody>
      </p:sp>
      <p:sp>
        <p:nvSpPr>
          <p:cNvPr id="33850" name="Rectangle 58"/>
          <p:cNvSpPr>
            <a:spLocks noChangeArrowheads="1"/>
          </p:cNvSpPr>
          <p:nvPr/>
        </p:nvSpPr>
        <p:spPr bwMode="auto">
          <a:xfrm>
            <a:off x="1162050" y="5072063"/>
            <a:ext cx="4454525"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Scandium?</a:t>
            </a:r>
          </a:p>
          <a:p>
            <a:pPr>
              <a:spcBef>
                <a:spcPct val="50000"/>
              </a:spcBef>
            </a:pPr>
            <a:r>
              <a:rPr lang="en-US" sz="1400">
                <a:latin typeface="Arial" charset="0"/>
              </a:rPr>
              <a:t>Rare soft silvery metallic element belonging to group 3 of the periodic table. There are ten isotopes, nine of which are radioactive and have short half-lives. Predicted in 1869 by Mendeleev, isolated by Nilson in 1879.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3481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34821" name="Rectangle 5"/>
          <p:cNvSpPr>
            <a:spLocks noChangeArrowheads="1"/>
          </p:cNvSpPr>
          <p:nvPr/>
        </p:nvSpPr>
        <p:spPr bwMode="auto">
          <a:xfrm>
            <a:off x="549275" y="2554288"/>
            <a:ext cx="7086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Titanium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Ti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22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47.867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1660.0 °C (1933.15 °K, 3020.0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3287.0 °C (3560.15 °K, 5948.6 °F) </a:t>
            </a:r>
            <a:endParaRPr lang="en-US" altLang="en-US"/>
          </a:p>
        </p:txBody>
      </p:sp>
      <p:sp>
        <p:nvSpPr>
          <p:cNvPr id="3482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3482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3482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3482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3482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3482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3482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3482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34830" name="Oval 14"/>
          <p:cNvSpPr>
            <a:spLocks noChangeArrowheads="1"/>
          </p:cNvSpPr>
          <p:nvPr/>
        </p:nvSpPr>
        <p:spPr bwMode="auto">
          <a:xfrm>
            <a:off x="6446838"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31" name="Text Box 15"/>
          <p:cNvSpPr txBox="1">
            <a:spLocks noChangeArrowheads="1"/>
          </p:cNvSpPr>
          <p:nvPr/>
        </p:nvSpPr>
        <p:spPr bwMode="auto">
          <a:xfrm>
            <a:off x="3833813" y="344488"/>
            <a:ext cx="1354137"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Titanium</a:t>
            </a:r>
          </a:p>
        </p:txBody>
      </p:sp>
      <p:sp>
        <p:nvSpPr>
          <p:cNvPr id="34832"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34833" name="Text Box 17"/>
          <p:cNvSpPr txBox="1">
            <a:spLocks noChangeArrowheads="1"/>
          </p:cNvSpPr>
          <p:nvPr/>
        </p:nvSpPr>
        <p:spPr bwMode="auto">
          <a:xfrm>
            <a:off x="5443538" y="5983288"/>
            <a:ext cx="2994025"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Ti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2</a:t>
            </a:r>
          </a:p>
        </p:txBody>
      </p:sp>
      <p:sp>
        <p:nvSpPr>
          <p:cNvPr id="34834" name="Oval 18"/>
          <p:cNvSpPr>
            <a:spLocks noChangeArrowheads="1"/>
          </p:cNvSpPr>
          <p:nvPr/>
        </p:nvSpPr>
        <p:spPr bwMode="auto">
          <a:xfrm>
            <a:off x="7967663" y="2324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35" name="Oval 19"/>
          <p:cNvSpPr>
            <a:spLocks noChangeArrowheads="1"/>
          </p:cNvSpPr>
          <p:nvPr/>
        </p:nvSpPr>
        <p:spPr bwMode="auto">
          <a:xfrm>
            <a:off x="6699250" y="16525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36" name="Oval 20"/>
          <p:cNvSpPr>
            <a:spLocks noChangeArrowheads="1"/>
          </p:cNvSpPr>
          <p:nvPr/>
        </p:nvSpPr>
        <p:spPr bwMode="auto">
          <a:xfrm>
            <a:off x="69723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37" name="Oval 21"/>
          <p:cNvSpPr>
            <a:spLocks noChangeArrowheads="1"/>
          </p:cNvSpPr>
          <p:nvPr/>
        </p:nvSpPr>
        <p:spPr bwMode="auto">
          <a:xfrm>
            <a:off x="74295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38" name="Oval 22"/>
          <p:cNvSpPr>
            <a:spLocks noChangeArrowheads="1"/>
          </p:cNvSpPr>
          <p:nvPr/>
        </p:nvSpPr>
        <p:spPr bwMode="auto">
          <a:xfrm>
            <a:off x="6775450"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39" name="Oval 23"/>
          <p:cNvSpPr>
            <a:spLocks noChangeArrowheads="1"/>
          </p:cNvSpPr>
          <p:nvPr/>
        </p:nvSpPr>
        <p:spPr bwMode="auto">
          <a:xfrm>
            <a:off x="7769225" y="16906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40" name="Oval 24"/>
          <p:cNvSpPr>
            <a:spLocks noChangeArrowheads="1"/>
          </p:cNvSpPr>
          <p:nvPr/>
        </p:nvSpPr>
        <p:spPr bwMode="auto">
          <a:xfrm>
            <a:off x="7869238"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41" name="Oval 25"/>
          <p:cNvSpPr>
            <a:spLocks noChangeArrowheads="1"/>
          </p:cNvSpPr>
          <p:nvPr/>
        </p:nvSpPr>
        <p:spPr bwMode="auto">
          <a:xfrm>
            <a:off x="7793038" y="2324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42" name="Oval 26"/>
          <p:cNvSpPr>
            <a:spLocks noChangeArrowheads="1"/>
          </p:cNvSpPr>
          <p:nvPr/>
        </p:nvSpPr>
        <p:spPr bwMode="auto">
          <a:xfrm>
            <a:off x="7546975" y="25876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43" name="Oval 27"/>
          <p:cNvSpPr>
            <a:spLocks noChangeArrowheads="1"/>
          </p:cNvSpPr>
          <p:nvPr/>
        </p:nvSpPr>
        <p:spPr bwMode="auto">
          <a:xfrm>
            <a:off x="7059613" y="26638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44" name="Oval 28"/>
          <p:cNvSpPr>
            <a:spLocks noChangeArrowheads="1"/>
          </p:cNvSpPr>
          <p:nvPr/>
        </p:nvSpPr>
        <p:spPr bwMode="auto">
          <a:xfrm>
            <a:off x="6610350"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45" name="Oval 29"/>
          <p:cNvSpPr>
            <a:spLocks noChangeArrowheads="1"/>
          </p:cNvSpPr>
          <p:nvPr/>
        </p:nvSpPr>
        <p:spPr bwMode="auto">
          <a:xfrm>
            <a:off x="7135813"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46" name="Oval 30"/>
          <p:cNvSpPr>
            <a:spLocks noChangeArrowheads="1"/>
          </p:cNvSpPr>
          <p:nvPr/>
        </p:nvSpPr>
        <p:spPr bwMode="auto">
          <a:xfrm>
            <a:off x="7505700" y="16144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47" name="Oval 31"/>
          <p:cNvSpPr>
            <a:spLocks noChangeArrowheads="1"/>
          </p:cNvSpPr>
          <p:nvPr/>
        </p:nvSpPr>
        <p:spPr bwMode="auto">
          <a:xfrm>
            <a:off x="7693025" y="1844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48" name="Oval 32"/>
          <p:cNvSpPr>
            <a:spLocks noChangeArrowheads="1"/>
          </p:cNvSpPr>
          <p:nvPr/>
        </p:nvSpPr>
        <p:spPr bwMode="auto">
          <a:xfrm>
            <a:off x="7705725" y="2168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49" name="Oval 33"/>
          <p:cNvSpPr>
            <a:spLocks noChangeArrowheads="1"/>
          </p:cNvSpPr>
          <p:nvPr/>
        </p:nvSpPr>
        <p:spPr bwMode="auto">
          <a:xfrm>
            <a:off x="7391400"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50" name="Oval 34"/>
          <p:cNvSpPr>
            <a:spLocks noChangeArrowheads="1"/>
          </p:cNvSpPr>
          <p:nvPr/>
        </p:nvSpPr>
        <p:spPr bwMode="auto">
          <a:xfrm>
            <a:off x="6988175"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51" name="Oval 35"/>
          <p:cNvSpPr>
            <a:spLocks noChangeArrowheads="1"/>
          </p:cNvSpPr>
          <p:nvPr/>
        </p:nvSpPr>
        <p:spPr bwMode="auto">
          <a:xfrm>
            <a:off x="6737350" y="22447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52" name="Oval 36"/>
          <p:cNvSpPr>
            <a:spLocks noChangeArrowheads="1"/>
          </p:cNvSpPr>
          <p:nvPr/>
        </p:nvSpPr>
        <p:spPr bwMode="auto">
          <a:xfrm>
            <a:off x="6737350" y="1844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53" name="Oval 37"/>
          <p:cNvSpPr>
            <a:spLocks noChangeArrowheads="1"/>
          </p:cNvSpPr>
          <p:nvPr/>
        </p:nvSpPr>
        <p:spPr bwMode="auto">
          <a:xfrm>
            <a:off x="7064375"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54" name="Oval 38"/>
          <p:cNvSpPr>
            <a:spLocks noChangeArrowheads="1"/>
          </p:cNvSpPr>
          <p:nvPr/>
        </p:nvSpPr>
        <p:spPr bwMode="auto">
          <a:xfrm>
            <a:off x="7212013" y="22828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4858" name="Rectangle 42">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22</a:t>
            </a:r>
          </a:p>
          <a:p>
            <a:pPr algn="ctr"/>
            <a:r>
              <a:rPr lang="en-US" sz="3600" b="1">
                <a:latin typeface="Arial" charset="0"/>
              </a:rPr>
              <a:t>Ti</a:t>
            </a:r>
          </a:p>
          <a:p>
            <a:pPr algn="ctr"/>
            <a:r>
              <a:rPr lang="en-US" sz="1200">
                <a:latin typeface="Arial" charset="0"/>
              </a:rPr>
              <a:t>Titanium</a:t>
            </a:r>
          </a:p>
        </p:txBody>
      </p:sp>
      <p:sp>
        <p:nvSpPr>
          <p:cNvPr id="34861" name="Rectangle 45"/>
          <p:cNvSpPr>
            <a:spLocks noChangeArrowheads="1"/>
          </p:cNvSpPr>
          <p:nvPr/>
        </p:nvSpPr>
        <p:spPr bwMode="auto">
          <a:xfrm>
            <a:off x="1127125" y="5075238"/>
            <a:ext cx="4572000" cy="126206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Titanium?</a:t>
            </a:r>
          </a:p>
          <a:p>
            <a:pPr>
              <a:spcBef>
                <a:spcPct val="50000"/>
              </a:spcBef>
            </a:pPr>
            <a:r>
              <a:rPr lang="en-US" sz="1400">
                <a:latin typeface="Arial" charset="0"/>
              </a:rPr>
              <a:t>White metallic transition element. Occurs in numerous minerals. Used in strong, light corrosion-resistant alloys. Forms a passive oxide coating when exposed to air. First discovered by Gregor in 1789.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35843" name="Picture 3"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35845" name="Rectangle 5"/>
          <p:cNvSpPr>
            <a:spLocks noChangeArrowheads="1"/>
          </p:cNvSpPr>
          <p:nvPr/>
        </p:nvSpPr>
        <p:spPr bwMode="auto">
          <a:xfrm>
            <a:off x="547688" y="2554288"/>
            <a:ext cx="70104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Vanadium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V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23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50.9415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1890.0 °C (2163.15 °K, 3434.0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3380.0 °C (3653.15 °K, 6116.0 °F) </a:t>
            </a:r>
            <a:br>
              <a:rPr lang="en-US" altLang="en-US">
                <a:latin typeface="Arial" charset="0"/>
                <a:cs typeface="Arial" charset="0"/>
              </a:rPr>
            </a:br>
            <a:endParaRPr lang="en-US" altLang="en-US"/>
          </a:p>
        </p:txBody>
      </p:sp>
      <p:sp>
        <p:nvSpPr>
          <p:cNvPr id="35846"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35847"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35848"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35849"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35850"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35851"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35852"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35853"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35854" name="Oval 14"/>
          <p:cNvSpPr>
            <a:spLocks noChangeArrowheads="1"/>
          </p:cNvSpPr>
          <p:nvPr/>
        </p:nvSpPr>
        <p:spPr bwMode="auto">
          <a:xfrm>
            <a:off x="6988175" y="2803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55" name="Text Box 15"/>
          <p:cNvSpPr txBox="1">
            <a:spLocks noChangeArrowheads="1"/>
          </p:cNvSpPr>
          <p:nvPr/>
        </p:nvSpPr>
        <p:spPr bwMode="auto">
          <a:xfrm>
            <a:off x="3732213" y="344488"/>
            <a:ext cx="1558925" cy="457200"/>
          </a:xfrm>
          <a:prstGeom prst="rect">
            <a:avLst/>
          </a:prstGeom>
          <a:noFill/>
          <a:ln w="12700">
            <a:noFill/>
            <a:miter lim="800000"/>
            <a:headEnd/>
            <a:tailEnd/>
          </a:ln>
          <a:effectLst/>
        </p:spPr>
        <p:txBody>
          <a:bodyPr wrap="none">
            <a:spAutoFit/>
          </a:bodyPr>
          <a:lstStyle/>
          <a:p>
            <a:pPr algn="ctr"/>
            <a:r>
              <a:rPr lang="en-US">
                <a:solidFill>
                  <a:srgbClr val="FF0000"/>
                </a:solidFill>
                <a:latin typeface="Arial" charset="0"/>
              </a:rPr>
              <a:t>Vanadium</a:t>
            </a:r>
          </a:p>
        </p:txBody>
      </p:sp>
      <p:sp>
        <p:nvSpPr>
          <p:cNvPr id="35856" name="Rectangle 1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35857" name="Text Box 17"/>
          <p:cNvSpPr txBox="1">
            <a:spLocks noChangeArrowheads="1"/>
          </p:cNvSpPr>
          <p:nvPr/>
        </p:nvSpPr>
        <p:spPr bwMode="auto">
          <a:xfrm>
            <a:off x="5443538" y="5983288"/>
            <a:ext cx="2943225"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V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3</a:t>
            </a:r>
          </a:p>
        </p:txBody>
      </p:sp>
      <p:sp>
        <p:nvSpPr>
          <p:cNvPr id="35858" name="Oval 18"/>
          <p:cNvSpPr>
            <a:spLocks noChangeArrowheads="1"/>
          </p:cNvSpPr>
          <p:nvPr/>
        </p:nvSpPr>
        <p:spPr bwMode="auto">
          <a:xfrm>
            <a:off x="7429500" y="12557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59" name="Oval 19"/>
          <p:cNvSpPr>
            <a:spLocks noChangeArrowheads="1"/>
          </p:cNvSpPr>
          <p:nvPr/>
        </p:nvSpPr>
        <p:spPr bwMode="auto">
          <a:xfrm>
            <a:off x="7026275"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60" name="Oval 20"/>
          <p:cNvSpPr>
            <a:spLocks noChangeArrowheads="1"/>
          </p:cNvSpPr>
          <p:nvPr/>
        </p:nvSpPr>
        <p:spPr bwMode="auto">
          <a:xfrm>
            <a:off x="6765925" y="15843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61" name="Oval 21"/>
          <p:cNvSpPr>
            <a:spLocks noChangeArrowheads="1"/>
          </p:cNvSpPr>
          <p:nvPr/>
        </p:nvSpPr>
        <p:spPr bwMode="auto">
          <a:xfrm>
            <a:off x="6572250"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62" name="Oval 22"/>
          <p:cNvSpPr>
            <a:spLocks noChangeArrowheads="1"/>
          </p:cNvSpPr>
          <p:nvPr/>
        </p:nvSpPr>
        <p:spPr bwMode="auto">
          <a:xfrm>
            <a:off x="6648450" y="2324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63" name="Oval 23"/>
          <p:cNvSpPr>
            <a:spLocks noChangeArrowheads="1"/>
          </p:cNvSpPr>
          <p:nvPr/>
        </p:nvSpPr>
        <p:spPr bwMode="auto">
          <a:xfrm>
            <a:off x="6842125"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64" name="Oval 24"/>
          <p:cNvSpPr>
            <a:spLocks noChangeArrowheads="1"/>
          </p:cNvSpPr>
          <p:nvPr/>
        </p:nvSpPr>
        <p:spPr bwMode="auto">
          <a:xfrm>
            <a:off x="7170738" y="26781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65" name="Oval 25"/>
          <p:cNvSpPr>
            <a:spLocks noChangeArrowheads="1"/>
          </p:cNvSpPr>
          <p:nvPr/>
        </p:nvSpPr>
        <p:spPr bwMode="auto">
          <a:xfrm>
            <a:off x="7627938" y="2533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66" name="Oval 26"/>
          <p:cNvSpPr>
            <a:spLocks noChangeArrowheads="1"/>
          </p:cNvSpPr>
          <p:nvPr/>
        </p:nvSpPr>
        <p:spPr bwMode="auto">
          <a:xfrm>
            <a:off x="7831138" y="22129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67" name="Oval 27"/>
          <p:cNvSpPr>
            <a:spLocks noChangeArrowheads="1"/>
          </p:cNvSpPr>
          <p:nvPr/>
        </p:nvSpPr>
        <p:spPr bwMode="auto">
          <a:xfrm>
            <a:off x="7869238" y="1943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68" name="Oval 28"/>
          <p:cNvSpPr>
            <a:spLocks noChangeArrowheads="1"/>
          </p:cNvSpPr>
          <p:nvPr/>
        </p:nvSpPr>
        <p:spPr bwMode="auto">
          <a:xfrm>
            <a:off x="7731125"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69" name="Oval 29"/>
          <p:cNvSpPr>
            <a:spLocks noChangeArrowheads="1"/>
          </p:cNvSpPr>
          <p:nvPr/>
        </p:nvSpPr>
        <p:spPr bwMode="auto">
          <a:xfrm>
            <a:off x="74295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70" name="Oval 30"/>
          <p:cNvSpPr>
            <a:spLocks noChangeArrowheads="1"/>
          </p:cNvSpPr>
          <p:nvPr/>
        </p:nvSpPr>
        <p:spPr bwMode="auto">
          <a:xfrm>
            <a:off x="6918325" y="1622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71" name="Oval 31"/>
          <p:cNvSpPr>
            <a:spLocks noChangeArrowheads="1"/>
          </p:cNvSpPr>
          <p:nvPr/>
        </p:nvSpPr>
        <p:spPr bwMode="auto">
          <a:xfrm>
            <a:off x="6737350"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72" name="Oval 32"/>
          <p:cNvSpPr>
            <a:spLocks noChangeArrowheads="1"/>
          </p:cNvSpPr>
          <p:nvPr/>
        </p:nvSpPr>
        <p:spPr bwMode="auto">
          <a:xfrm>
            <a:off x="6724650" y="2197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73" name="Oval 33"/>
          <p:cNvSpPr>
            <a:spLocks noChangeArrowheads="1"/>
          </p:cNvSpPr>
          <p:nvPr/>
        </p:nvSpPr>
        <p:spPr bwMode="auto">
          <a:xfrm>
            <a:off x="7059613"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74" name="Oval 34"/>
          <p:cNvSpPr>
            <a:spLocks noChangeArrowheads="1"/>
          </p:cNvSpPr>
          <p:nvPr/>
        </p:nvSpPr>
        <p:spPr bwMode="auto">
          <a:xfrm>
            <a:off x="7208838" y="22891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75" name="Oval 35"/>
          <p:cNvSpPr>
            <a:spLocks noChangeArrowheads="1"/>
          </p:cNvSpPr>
          <p:nvPr/>
        </p:nvSpPr>
        <p:spPr bwMode="auto">
          <a:xfrm>
            <a:off x="7505700" y="24574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76" name="Oval 36"/>
          <p:cNvSpPr>
            <a:spLocks noChangeArrowheads="1"/>
          </p:cNvSpPr>
          <p:nvPr/>
        </p:nvSpPr>
        <p:spPr bwMode="auto">
          <a:xfrm>
            <a:off x="7731125" y="20955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77" name="Oval 37"/>
          <p:cNvSpPr>
            <a:spLocks noChangeArrowheads="1"/>
          </p:cNvSpPr>
          <p:nvPr/>
        </p:nvSpPr>
        <p:spPr bwMode="auto">
          <a:xfrm>
            <a:off x="7627938" y="17367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78" name="Oval 38"/>
          <p:cNvSpPr>
            <a:spLocks noChangeArrowheads="1"/>
          </p:cNvSpPr>
          <p:nvPr/>
        </p:nvSpPr>
        <p:spPr bwMode="auto">
          <a:xfrm>
            <a:off x="7285038"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79" name="Oval 39"/>
          <p:cNvSpPr>
            <a:spLocks noChangeArrowheads="1"/>
          </p:cNvSpPr>
          <p:nvPr/>
        </p:nvSpPr>
        <p:spPr bwMode="auto">
          <a:xfrm>
            <a:off x="7285038" y="17859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5884" name="Rectangle 44">
            <a:hlinkClick r:id="rId6"/>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23</a:t>
            </a:r>
          </a:p>
          <a:p>
            <a:pPr algn="ctr"/>
            <a:r>
              <a:rPr lang="en-US" sz="3600" b="1">
                <a:latin typeface="Arial" charset="0"/>
              </a:rPr>
              <a:t>V</a:t>
            </a:r>
          </a:p>
          <a:p>
            <a:pPr algn="ctr"/>
            <a:r>
              <a:rPr lang="en-US" sz="1200">
                <a:latin typeface="Arial" charset="0"/>
              </a:rPr>
              <a:t>Vanadium</a:t>
            </a:r>
          </a:p>
        </p:txBody>
      </p:sp>
      <p:sp>
        <p:nvSpPr>
          <p:cNvPr id="35887" name="Rectangle 47"/>
          <p:cNvSpPr>
            <a:spLocks noChangeArrowheads="1"/>
          </p:cNvSpPr>
          <p:nvPr/>
        </p:nvSpPr>
        <p:spPr bwMode="auto">
          <a:xfrm>
            <a:off x="1111250" y="4951413"/>
            <a:ext cx="4481513" cy="1804987"/>
          </a:xfrm>
          <a:prstGeom prst="rect">
            <a:avLst/>
          </a:prstGeom>
          <a:noFill/>
          <a:ln w="9525">
            <a:noFill/>
            <a:miter lim="800000"/>
            <a:headEnd/>
            <a:tailEnd/>
          </a:ln>
          <a:effectLst/>
        </p:spPr>
        <p:txBody>
          <a:bodyPr>
            <a:spAutoFit/>
          </a:bodyPr>
          <a:lstStyle/>
          <a:p>
            <a:pPr>
              <a:spcBef>
                <a:spcPct val="50000"/>
              </a:spcBef>
            </a:pPr>
            <a:r>
              <a:rPr lang="en-US" sz="800" b="1">
                <a:latin typeface="Arial" charset="0"/>
              </a:rPr>
              <a:t>What is Vanadium?</a:t>
            </a:r>
          </a:p>
          <a:p>
            <a:pPr>
              <a:spcBef>
                <a:spcPct val="50000"/>
              </a:spcBef>
            </a:pPr>
            <a:r>
              <a:rPr lang="en-US" sz="800">
                <a:latin typeface="Arial" charset="0"/>
              </a:rPr>
              <a:t>Soft and ductile, bright white metal. Good resistance to corrosion by alkalis, sulphuric and hydrochloric acid. It oxidizes readily about 933K. There are two naturally occurring isotopes of vanadium, and 5 radioisotopes, V-49 having the longest half-life at 337 days. Vanadium has nuclear applications, the foil is used in cladding titanium to steel, and vanadium-gallium tape is used to produce a superconductive magnet. Originally discovered by Andres Manuel del Rio of Mexico City in 1801. His discovery went unheeded, however, and in 1820, Nils Gabriel Sefstron of Sweden rediscovered it. Metallic vanadium was isolated by Henry Enfield Roscoe in 1867. The name vanadium comes from Vanadis, a goddess of Scandinavian mythology. Silvery-white metallic transition element. Vanadium is essential to ascidians. Rats and chickens are also known to require it. Metal powder is a fire hazard, and vanadium compounds should be considered highly toxic. May cause lung cancer if inhaled. </a:t>
            </a:r>
          </a:p>
          <a:p>
            <a:pPr>
              <a:spcBef>
                <a:spcPct val="50000"/>
              </a:spcBef>
            </a:pPr>
            <a:endParaRPr lang="en-US" sz="800">
              <a:latin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3686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36869" name="Rectangle 5"/>
          <p:cNvSpPr>
            <a:spLocks noChangeArrowheads="1"/>
          </p:cNvSpPr>
          <p:nvPr/>
        </p:nvSpPr>
        <p:spPr bwMode="auto">
          <a:xfrm>
            <a:off x="549275" y="2549525"/>
            <a:ext cx="7086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Chromium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Cr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24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51.9961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1857.0 °C (2130.15 °K, 3374.6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2672.0 °C (2945.15 °K, 4841.6 °F) </a:t>
            </a:r>
            <a:endParaRPr lang="en-US" altLang="en-US"/>
          </a:p>
        </p:txBody>
      </p:sp>
      <p:sp>
        <p:nvSpPr>
          <p:cNvPr id="36870" name="Rectangle 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36871" name="Text Box 7"/>
          <p:cNvSpPr txBox="1">
            <a:spLocks noChangeArrowheads="1"/>
          </p:cNvSpPr>
          <p:nvPr/>
        </p:nvSpPr>
        <p:spPr bwMode="auto">
          <a:xfrm>
            <a:off x="5443538" y="5983288"/>
            <a:ext cx="3062287"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Cr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1</a:t>
            </a:r>
            <a:r>
              <a:rPr lang="en-US">
                <a:solidFill>
                  <a:srgbClr val="FF0000"/>
                </a:solidFill>
                <a:latin typeface="Arial" charset="0"/>
              </a:rPr>
              <a:t>3d</a:t>
            </a:r>
            <a:r>
              <a:rPr lang="en-US" baseline="30000">
                <a:solidFill>
                  <a:srgbClr val="FF0000"/>
                </a:solidFill>
                <a:latin typeface="Arial" charset="0"/>
              </a:rPr>
              <a:t>5</a:t>
            </a:r>
          </a:p>
        </p:txBody>
      </p:sp>
      <p:sp>
        <p:nvSpPr>
          <p:cNvPr id="36872" name="Oval 8"/>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36873" name="Oval 9"/>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36874" name="Oval 10"/>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36875" name="Oval 11"/>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36876" name="Oval 12"/>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36877" name="Oval 13"/>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36878" name="Oval 14"/>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36879" name="Text Box 15"/>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36880" name="Oval 16"/>
          <p:cNvSpPr>
            <a:spLocks noChangeArrowheads="1"/>
          </p:cNvSpPr>
          <p:nvPr/>
        </p:nvSpPr>
        <p:spPr bwMode="auto">
          <a:xfrm>
            <a:off x="7985125" y="1768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81" name="Oval 17"/>
          <p:cNvSpPr>
            <a:spLocks noChangeArrowheads="1"/>
          </p:cNvSpPr>
          <p:nvPr/>
        </p:nvSpPr>
        <p:spPr bwMode="auto">
          <a:xfrm>
            <a:off x="7731125" y="16367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82" name="Oval 18"/>
          <p:cNvSpPr>
            <a:spLocks noChangeArrowheads="1"/>
          </p:cNvSpPr>
          <p:nvPr/>
        </p:nvSpPr>
        <p:spPr bwMode="auto">
          <a:xfrm>
            <a:off x="7869238" y="19002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83" name="Oval 19"/>
          <p:cNvSpPr>
            <a:spLocks noChangeArrowheads="1"/>
          </p:cNvSpPr>
          <p:nvPr/>
        </p:nvSpPr>
        <p:spPr bwMode="auto">
          <a:xfrm>
            <a:off x="7831138" y="2174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84" name="Oval 20"/>
          <p:cNvSpPr>
            <a:spLocks noChangeArrowheads="1"/>
          </p:cNvSpPr>
          <p:nvPr/>
        </p:nvSpPr>
        <p:spPr bwMode="auto">
          <a:xfrm>
            <a:off x="7693025" y="24765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85" name="Oval 21"/>
          <p:cNvSpPr>
            <a:spLocks noChangeArrowheads="1"/>
          </p:cNvSpPr>
          <p:nvPr/>
        </p:nvSpPr>
        <p:spPr bwMode="auto">
          <a:xfrm>
            <a:off x="7429500"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86" name="Oval 22"/>
          <p:cNvSpPr>
            <a:spLocks noChangeArrowheads="1"/>
          </p:cNvSpPr>
          <p:nvPr/>
        </p:nvSpPr>
        <p:spPr bwMode="auto">
          <a:xfrm>
            <a:off x="7097713"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87" name="Oval 23"/>
          <p:cNvSpPr>
            <a:spLocks noChangeArrowheads="1"/>
          </p:cNvSpPr>
          <p:nvPr/>
        </p:nvSpPr>
        <p:spPr bwMode="auto">
          <a:xfrm>
            <a:off x="6805613"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88" name="Oval 24"/>
          <p:cNvSpPr>
            <a:spLocks noChangeArrowheads="1"/>
          </p:cNvSpPr>
          <p:nvPr/>
        </p:nvSpPr>
        <p:spPr bwMode="auto">
          <a:xfrm>
            <a:off x="6610350" y="22510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89" name="Oval 25"/>
          <p:cNvSpPr>
            <a:spLocks noChangeArrowheads="1"/>
          </p:cNvSpPr>
          <p:nvPr/>
        </p:nvSpPr>
        <p:spPr bwMode="auto">
          <a:xfrm>
            <a:off x="6572250" y="1938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90" name="Oval 26"/>
          <p:cNvSpPr>
            <a:spLocks noChangeArrowheads="1"/>
          </p:cNvSpPr>
          <p:nvPr/>
        </p:nvSpPr>
        <p:spPr bwMode="auto">
          <a:xfrm>
            <a:off x="6699250" y="16367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91" name="Oval 27"/>
          <p:cNvSpPr>
            <a:spLocks noChangeArrowheads="1"/>
          </p:cNvSpPr>
          <p:nvPr/>
        </p:nvSpPr>
        <p:spPr bwMode="auto">
          <a:xfrm>
            <a:off x="6911975" y="14795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92" name="Oval 28"/>
          <p:cNvSpPr>
            <a:spLocks noChangeArrowheads="1"/>
          </p:cNvSpPr>
          <p:nvPr/>
        </p:nvSpPr>
        <p:spPr bwMode="auto">
          <a:xfrm>
            <a:off x="7205663" y="1390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93" name="Oval 29"/>
          <p:cNvSpPr>
            <a:spLocks noChangeArrowheads="1"/>
          </p:cNvSpPr>
          <p:nvPr/>
        </p:nvSpPr>
        <p:spPr bwMode="auto">
          <a:xfrm>
            <a:off x="7467600" y="14414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94" name="Oval 30"/>
          <p:cNvSpPr>
            <a:spLocks noChangeArrowheads="1"/>
          </p:cNvSpPr>
          <p:nvPr/>
        </p:nvSpPr>
        <p:spPr bwMode="auto">
          <a:xfrm>
            <a:off x="7037388" y="1555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95" name="Oval 31"/>
          <p:cNvSpPr>
            <a:spLocks noChangeArrowheads="1"/>
          </p:cNvSpPr>
          <p:nvPr/>
        </p:nvSpPr>
        <p:spPr bwMode="auto">
          <a:xfrm>
            <a:off x="7391400" y="1555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96" name="Oval 32"/>
          <p:cNvSpPr>
            <a:spLocks noChangeArrowheads="1"/>
          </p:cNvSpPr>
          <p:nvPr/>
        </p:nvSpPr>
        <p:spPr bwMode="auto">
          <a:xfrm>
            <a:off x="7654925" y="1768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97" name="Oval 33"/>
          <p:cNvSpPr>
            <a:spLocks noChangeArrowheads="1"/>
          </p:cNvSpPr>
          <p:nvPr/>
        </p:nvSpPr>
        <p:spPr bwMode="auto">
          <a:xfrm>
            <a:off x="7731125"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98" name="Oval 34"/>
          <p:cNvSpPr>
            <a:spLocks noChangeArrowheads="1"/>
          </p:cNvSpPr>
          <p:nvPr/>
        </p:nvSpPr>
        <p:spPr bwMode="auto">
          <a:xfrm>
            <a:off x="7543800" y="2438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899" name="Oval 35"/>
          <p:cNvSpPr>
            <a:spLocks noChangeArrowheads="1"/>
          </p:cNvSpPr>
          <p:nvPr/>
        </p:nvSpPr>
        <p:spPr bwMode="auto">
          <a:xfrm>
            <a:off x="7135813" y="2533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900" name="Oval 36"/>
          <p:cNvSpPr>
            <a:spLocks noChangeArrowheads="1"/>
          </p:cNvSpPr>
          <p:nvPr/>
        </p:nvSpPr>
        <p:spPr bwMode="auto">
          <a:xfrm>
            <a:off x="6796088" y="23272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901" name="Oval 37"/>
          <p:cNvSpPr>
            <a:spLocks noChangeArrowheads="1"/>
          </p:cNvSpPr>
          <p:nvPr/>
        </p:nvSpPr>
        <p:spPr bwMode="auto">
          <a:xfrm>
            <a:off x="6726238" y="1887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902" name="Oval 38"/>
          <p:cNvSpPr>
            <a:spLocks noChangeArrowheads="1"/>
          </p:cNvSpPr>
          <p:nvPr/>
        </p:nvSpPr>
        <p:spPr bwMode="auto">
          <a:xfrm>
            <a:off x="6988175" y="2174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903" name="Oval 39"/>
          <p:cNvSpPr>
            <a:spLocks noChangeArrowheads="1"/>
          </p:cNvSpPr>
          <p:nvPr/>
        </p:nvSpPr>
        <p:spPr bwMode="auto">
          <a:xfrm>
            <a:off x="7467600" y="19637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6907" name="Rectangle 43">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24</a:t>
            </a:r>
          </a:p>
          <a:p>
            <a:pPr algn="ctr"/>
            <a:r>
              <a:rPr lang="en-US" sz="3600" b="1">
                <a:latin typeface="Arial" charset="0"/>
              </a:rPr>
              <a:t>Cr</a:t>
            </a:r>
          </a:p>
          <a:p>
            <a:pPr algn="ctr"/>
            <a:r>
              <a:rPr lang="en-US" sz="1200">
                <a:latin typeface="Arial" charset="0"/>
              </a:rPr>
              <a:t>Chromium</a:t>
            </a:r>
          </a:p>
        </p:txBody>
      </p:sp>
      <p:sp>
        <p:nvSpPr>
          <p:cNvPr id="36909" name="Oval 45">
            <a:hlinkClick r:id="rId6" action="ppaction://hlinksldjump" tooltip="Exception in filling order"/>
          </p:cNvPr>
          <p:cNvSpPr>
            <a:spLocks noChangeArrowheads="1"/>
          </p:cNvSpPr>
          <p:nvPr/>
        </p:nvSpPr>
        <p:spPr bwMode="auto">
          <a:xfrm>
            <a:off x="850900" y="4884738"/>
            <a:ext cx="233363" cy="233362"/>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36911" name="Rectangle 47"/>
          <p:cNvSpPr>
            <a:spLocks noChangeArrowheads="1"/>
          </p:cNvSpPr>
          <p:nvPr/>
        </p:nvSpPr>
        <p:spPr bwMode="auto">
          <a:xfrm>
            <a:off x="1331913" y="5175250"/>
            <a:ext cx="4572000" cy="83661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Chromium?</a:t>
            </a:r>
          </a:p>
          <a:p>
            <a:pPr>
              <a:spcBef>
                <a:spcPct val="50000"/>
              </a:spcBef>
            </a:pPr>
            <a:r>
              <a:rPr lang="en-US" sz="1400">
                <a:latin typeface="Arial" charset="0"/>
              </a:rPr>
              <a:t>Hard silvery transition element. Used in decorative electroplating. Discovered in 1797 by Vauquelin.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6909"/>
                                        </p:tgtEl>
                                        <p:attrNameLst>
                                          <p:attrName>style.visibility</p:attrName>
                                        </p:attrNameLst>
                                      </p:cBhvr>
                                      <p:to>
                                        <p:strVal val="visible"/>
                                      </p:to>
                                    </p:set>
                                    <p:anim calcmode="lin" valueType="num">
                                      <p:cBhvr>
                                        <p:cTn id="7" dur="500" fill="hold"/>
                                        <p:tgtEl>
                                          <p:spTgt spid="36909"/>
                                        </p:tgtEl>
                                        <p:attrNameLst>
                                          <p:attrName>ppt_w</p:attrName>
                                        </p:attrNameLst>
                                      </p:cBhvr>
                                      <p:tavLst>
                                        <p:tav tm="0">
                                          <p:val>
                                            <p:fltVal val="0"/>
                                          </p:val>
                                        </p:tav>
                                        <p:tav tm="100000">
                                          <p:val>
                                            <p:strVal val="#ppt_w"/>
                                          </p:val>
                                        </p:tav>
                                      </p:tavLst>
                                    </p:anim>
                                    <p:anim calcmode="lin" valueType="num">
                                      <p:cBhvr>
                                        <p:cTn id="8" dur="500" fill="hold"/>
                                        <p:tgtEl>
                                          <p:spTgt spid="36909"/>
                                        </p:tgtEl>
                                        <p:attrNameLst>
                                          <p:attrName>ppt_h</p:attrName>
                                        </p:attrNameLst>
                                      </p:cBhvr>
                                      <p:tavLst>
                                        <p:tav tm="0">
                                          <p:val>
                                            <p:fltVal val="0"/>
                                          </p:val>
                                        </p:tav>
                                        <p:tav tm="100000">
                                          <p:val>
                                            <p:strVal val="#ppt_h"/>
                                          </p:val>
                                        </p:tav>
                                      </p:tavLst>
                                    </p:anim>
                                    <p:animEffect transition="in" filter="fade">
                                      <p:cBhvr>
                                        <p:cTn id="9" dur="500"/>
                                        <p:tgtEl>
                                          <p:spTgt spid="36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3789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37893" name="Rectangle 5"/>
          <p:cNvSpPr>
            <a:spLocks noChangeArrowheads="1"/>
          </p:cNvSpPr>
          <p:nvPr/>
        </p:nvSpPr>
        <p:spPr bwMode="auto">
          <a:xfrm>
            <a:off x="547688" y="2555875"/>
            <a:ext cx="70866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Manganese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Mn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25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54.93805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1245.0 °C (1518.15 °K, 2273.0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1962.0 °C (2235.15 °K, 3563.6 °F) </a:t>
            </a:r>
            <a:br>
              <a:rPr lang="en-US" altLang="en-US">
                <a:latin typeface="Arial" charset="0"/>
                <a:cs typeface="Arial" charset="0"/>
              </a:rPr>
            </a:br>
            <a:endParaRPr lang="en-US" altLang="en-US"/>
          </a:p>
        </p:txBody>
      </p:sp>
      <p:sp>
        <p:nvSpPr>
          <p:cNvPr id="37894" name="Rectangle 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37895" name="Text Box 7"/>
          <p:cNvSpPr txBox="1">
            <a:spLocks noChangeArrowheads="1"/>
          </p:cNvSpPr>
          <p:nvPr/>
        </p:nvSpPr>
        <p:spPr bwMode="auto">
          <a:xfrm>
            <a:off x="5386388" y="5983288"/>
            <a:ext cx="3163887"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Mn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5</a:t>
            </a:r>
          </a:p>
        </p:txBody>
      </p:sp>
      <p:sp>
        <p:nvSpPr>
          <p:cNvPr id="37896" name="Oval 8"/>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37897" name="Oval 9"/>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37898" name="Oval 10"/>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37899" name="Oval 11"/>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37900" name="Oval 12"/>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37901" name="Oval 13"/>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37902" name="Oval 14"/>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37903" name="Text Box 15"/>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37904" name="Oval 16"/>
          <p:cNvSpPr>
            <a:spLocks noChangeArrowheads="1"/>
          </p:cNvSpPr>
          <p:nvPr/>
        </p:nvSpPr>
        <p:spPr bwMode="auto">
          <a:xfrm>
            <a:off x="6408738"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05" name="Oval 17"/>
          <p:cNvSpPr>
            <a:spLocks noChangeArrowheads="1"/>
          </p:cNvSpPr>
          <p:nvPr/>
        </p:nvSpPr>
        <p:spPr bwMode="auto">
          <a:xfrm>
            <a:off x="8023225" y="1943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06" name="Oval 18"/>
          <p:cNvSpPr>
            <a:spLocks noChangeArrowheads="1"/>
          </p:cNvSpPr>
          <p:nvPr/>
        </p:nvSpPr>
        <p:spPr bwMode="auto">
          <a:xfrm>
            <a:off x="7800975" y="17303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07" name="Oval 19"/>
          <p:cNvSpPr>
            <a:spLocks noChangeArrowheads="1"/>
          </p:cNvSpPr>
          <p:nvPr/>
        </p:nvSpPr>
        <p:spPr bwMode="auto">
          <a:xfrm>
            <a:off x="7562850" y="14795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08" name="Oval 20"/>
          <p:cNvSpPr>
            <a:spLocks noChangeArrowheads="1"/>
          </p:cNvSpPr>
          <p:nvPr/>
        </p:nvSpPr>
        <p:spPr bwMode="auto">
          <a:xfrm>
            <a:off x="7245350" y="14033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09" name="Oval 21"/>
          <p:cNvSpPr>
            <a:spLocks noChangeArrowheads="1"/>
          </p:cNvSpPr>
          <p:nvPr/>
        </p:nvSpPr>
        <p:spPr bwMode="auto">
          <a:xfrm>
            <a:off x="6896100" y="14795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10" name="Oval 22"/>
          <p:cNvSpPr>
            <a:spLocks noChangeArrowheads="1"/>
          </p:cNvSpPr>
          <p:nvPr/>
        </p:nvSpPr>
        <p:spPr bwMode="auto">
          <a:xfrm>
            <a:off x="661035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11" name="Oval 23"/>
          <p:cNvSpPr>
            <a:spLocks noChangeArrowheads="1"/>
          </p:cNvSpPr>
          <p:nvPr/>
        </p:nvSpPr>
        <p:spPr bwMode="auto">
          <a:xfrm>
            <a:off x="6572250" y="21336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12" name="Oval 24"/>
          <p:cNvSpPr>
            <a:spLocks noChangeArrowheads="1"/>
          </p:cNvSpPr>
          <p:nvPr/>
        </p:nvSpPr>
        <p:spPr bwMode="auto">
          <a:xfrm>
            <a:off x="6661150" y="23717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13" name="Oval 25"/>
          <p:cNvSpPr>
            <a:spLocks noChangeArrowheads="1"/>
          </p:cNvSpPr>
          <p:nvPr/>
        </p:nvSpPr>
        <p:spPr bwMode="auto">
          <a:xfrm>
            <a:off x="6858000" y="2568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14" name="Oval 26"/>
          <p:cNvSpPr>
            <a:spLocks noChangeArrowheads="1"/>
          </p:cNvSpPr>
          <p:nvPr/>
        </p:nvSpPr>
        <p:spPr bwMode="auto">
          <a:xfrm>
            <a:off x="7097713"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15" name="Oval 27"/>
          <p:cNvSpPr>
            <a:spLocks noChangeArrowheads="1"/>
          </p:cNvSpPr>
          <p:nvPr/>
        </p:nvSpPr>
        <p:spPr bwMode="auto">
          <a:xfrm>
            <a:off x="7429500" y="2644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16" name="Oval 28"/>
          <p:cNvSpPr>
            <a:spLocks noChangeArrowheads="1"/>
          </p:cNvSpPr>
          <p:nvPr/>
        </p:nvSpPr>
        <p:spPr bwMode="auto">
          <a:xfrm>
            <a:off x="7693025" y="24923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17" name="Oval 29"/>
          <p:cNvSpPr>
            <a:spLocks noChangeArrowheads="1"/>
          </p:cNvSpPr>
          <p:nvPr/>
        </p:nvSpPr>
        <p:spPr bwMode="auto">
          <a:xfrm>
            <a:off x="7831138"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18" name="Oval 30"/>
          <p:cNvSpPr>
            <a:spLocks noChangeArrowheads="1"/>
          </p:cNvSpPr>
          <p:nvPr/>
        </p:nvSpPr>
        <p:spPr bwMode="auto">
          <a:xfrm>
            <a:off x="7869238"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19" name="Oval 31"/>
          <p:cNvSpPr>
            <a:spLocks noChangeArrowheads="1"/>
          </p:cNvSpPr>
          <p:nvPr/>
        </p:nvSpPr>
        <p:spPr bwMode="auto">
          <a:xfrm>
            <a:off x="7097713" y="15303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20" name="Oval 32"/>
          <p:cNvSpPr>
            <a:spLocks noChangeArrowheads="1"/>
          </p:cNvSpPr>
          <p:nvPr/>
        </p:nvSpPr>
        <p:spPr bwMode="auto">
          <a:xfrm>
            <a:off x="6819900" y="16922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21" name="Oval 33"/>
          <p:cNvSpPr>
            <a:spLocks noChangeArrowheads="1"/>
          </p:cNvSpPr>
          <p:nvPr/>
        </p:nvSpPr>
        <p:spPr bwMode="auto">
          <a:xfrm>
            <a:off x="6699250" y="2019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22" name="Oval 34"/>
          <p:cNvSpPr>
            <a:spLocks noChangeArrowheads="1"/>
          </p:cNvSpPr>
          <p:nvPr/>
        </p:nvSpPr>
        <p:spPr bwMode="auto">
          <a:xfrm>
            <a:off x="6858000" y="23717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23" name="Oval 35"/>
          <p:cNvSpPr>
            <a:spLocks noChangeArrowheads="1"/>
          </p:cNvSpPr>
          <p:nvPr/>
        </p:nvSpPr>
        <p:spPr bwMode="auto">
          <a:xfrm>
            <a:off x="7693025" y="1844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24" name="Oval 36"/>
          <p:cNvSpPr>
            <a:spLocks noChangeArrowheads="1"/>
          </p:cNvSpPr>
          <p:nvPr/>
        </p:nvSpPr>
        <p:spPr bwMode="auto">
          <a:xfrm>
            <a:off x="7245350" y="2530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25" name="Oval 37"/>
          <p:cNvSpPr>
            <a:spLocks noChangeArrowheads="1"/>
          </p:cNvSpPr>
          <p:nvPr/>
        </p:nvSpPr>
        <p:spPr bwMode="auto">
          <a:xfrm>
            <a:off x="7639050" y="2295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26" name="Oval 38"/>
          <p:cNvSpPr>
            <a:spLocks noChangeArrowheads="1"/>
          </p:cNvSpPr>
          <p:nvPr/>
        </p:nvSpPr>
        <p:spPr bwMode="auto">
          <a:xfrm>
            <a:off x="7429500" y="15684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27" name="Oval 39"/>
          <p:cNvSpPr>
            <a:spLocks noChangeArrowheads="1"/>
          </p:cNvSpPr>
          <p:nvPr/>
        </p:nvSpPr>
        <p:spPr bwMode="auto">
          <a:xfrm>
            <a:off x="6988175" y="1882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28" name="Oval 40"/>
          <p:cNvSpPr>
            <a:spLocks noChangeArrowheads="1"/>
          </p:cNvSpPr>
          <p:nvPr/>
        </p:nvSpPr>
        <p:spPr bwMode="auto">
          <a:xfrm>
            <a:off x="728345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7933" name="Rectangle 45">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25</a:t>
            </a:r>
          </a:p>
          <a:p>
            <a:pPr algn="ctr"/>
            <a:r>
              <a:rPr lang="en-US" sz="3600" b="1">
                <a:latin typeface="Arial" charset="0"/>
              </a:rPr>
              <a:t>Mn</a:t>
            </a:r>
          </a:p>
          <a:p>
            <a:pPr algn="ctr"/>
            <a:r>
              <a:rPr lang="en-US" sz="1000">
                <a:latin typeface="Arial" charset="0"/>
              </a:rPr>
              <a:t>Manganese</a:t>
            </a:r>
          </a:p>
        </p:txBody>
      </p:sp>
      <p:sp>
        <p:nvSpPr>
          <p:cNvPr id="37936" name="Rectangle 48"/>
          <p:cNvSpPr>
            <a:spLocks noChangeArrowheads="1"/>
          </p:cNvSpPr>
          <p:nvPr/>
        </p:nvSpPr>
        <p:spPr bwMode="auto">
          <a:xfrm>
            <a:off x="1214438" y="5019675"/>
            <a:ext cx="4572000" cy="104933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Manganese?</a:t>
            </a:r>
          </a:p>
          <a:p>
            <a:pPr>
              <a:spcBef>
                <a:spcPct val="50000"/>
              </a:spcBef>
            </a:pPr>
            <a:r>
              <a:rPr lang="en-US" sz="1400">
                <a:latin typeface="Arial" charset="0"/>
              </a:rPr>
              <a:t>Grey brittle metallic transition element. Rather electropositive, combines with some non-metals when heated. Discovered in 1774 by Scheele.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3891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38917" name="Rectangle 5"/>
          <p:cNvSpPr>
            <a:spLocks noChangeArrowheads="1"/>
          </p:cNvSpPr>
          <p:nvPr/>
        </p:nvSpPr>
        <p:spPr bwMode="auto">
          <a:xfrm>
            <a:off x="547688" y="2555875"/>
            <a:ext cx="69342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Iron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Fe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26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55.845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1535.0 °C (1808.15 °K, 2795.0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2750.0 °C (3023.15 °K, 4982.0 °F) </a:t>
            </a:r>
            <a:br>
              <a:rPr lang="en-US" altLang="en-US">
                <a:latin typeface="Arial" charset="0"/>
                <a:cs typeface="Arial" charset="0"/>
              </a:rPr>
            </a:br>
            <a:endParaRPr lang="en-US" altLang="en-US"/>
          </a:p>
        </p:txBody>
      </p:sp>
      <p:sp>
        <p:nvSpPr>
          <p:cNvPr id="38918" name="Rectangle 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38919" name="Text Box 7"/>
          <p:cNvSpPr txBox="1">
            <a:spLocks noChangeArrowheads="1"/>
          </p:cNvSpPr>
          <p:nvPr/>
        </p:nvSpPr>
        <p:spPr bwMode="auto">
          <a:xfrm>
            <a:off x="5443538" y="5983288"/>
            <a:ext cx="3095625"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Fe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6</a:t>
            </a:r>
          </a:p>
        </p:txBody>
      </p:sp>
      <p:sp>
        <p:nvSpPr>
          <p:cNvPr id="38920" name="Oval 8"/>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38921" name="Oval 9"/>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38922" name="Oval 10"/>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38923" name="Oval 11"/>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38924" name="Oval 12"/>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38925" name="Oval 13"/>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38926" name="Oval 14"/>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38927" name="Text Box 15"/>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38928" name="Oval 16"/>
          <p:cNvSpPr>
            <a:spLocks noChangeArrowheads="1"/>
          </p:cNvSpPr>
          <p:nvPr/>
        </p:nvSpPr>
        <p:spPr bwMode="auto">
          <a:xfrm>
            <a:off x="6858000" y="1308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29" name="Oval 17"/>
          <p:cNvSpPr>
            <a:spLocks noChangeArrowheads="1"/>
          </p:cNvSpPr>
          <p:nvPr/>
        </p:nvSpPr>
        <p:spPr bwMode="auto">
          <a:xfrm>
            <a:off x="7642225" y="27257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30" name="Oval 18"/>
          <p:cNvSpPr>
            <a:spLocks noChangeArrowheads="1"/>
          </p:cNvSpPr>
          <p:nvPr/>
        </p:nvSpPr>
        <p:spPr bwMode="auto">
          <a:xfrm>
            <a:off x="7059613" y="1412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31" name="Oval 19"/>
          <p:cNvSpPr>
            <a:spLocks noChangeArrowheads="1"/>
          </p:cNvSpPr>
          <p:nvPr/>
        </p:nvSpPr>
        <p:spPr bwMode="auto">
          <a:xfrm>
            <a:off x="7315200" y="1390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32" name="Oval 20"/>
          <p:cNvSpPr>
            <a:spLocks noChangeArrowheads="1"/>
          </p:cNvSpPr>
          <p:nvPr/>
        </p:nvSpPr>
        <p:spPr bwMode="auto">
          <a:xfrm>
            <a:off x="7566025" y="14890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33" name="Oval 21"/>
          <p:cNvSpPr>
            <a:spLocks noChangeArrowheads="1"/>
          </p:cNvSpPr>
          <p:nvPr/>
        </p:nvSpPr>
        <p:spPr bwMode="auto">
          <a:xfrm>
            <a:off x="7769225" y="16811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34" name="Oval 22"/>
          <p:cNvSpPr>
            <a:spLocks noChangeArrowheads="1"/>
          </p:cNvSpPr>
          <p:nvPr/>
        </p:nvSpPr>
        <p:spPr bwMode="auto">
          <a:xfrm>
            <a:off x="7854950" y="1938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35" name="Oval 23"/>
          <p:cNvSpPr>
            <a:spLocks noChangeArrowheads="1"/>
          </p:cNvSpPr>
          <p:nvPr/>
        </p:nvSpPr>
        <p:spPr bwMode="auto">
          <a:xfrm>
            <a:off x="7831138"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36" name="Oval 24"/>
          <p:cNvSpPr>
            <a:spLocks noChangeArrowheads="1"/>
          </p:cNvSpPr>
          <p:nvPr/>
        </p:nvSpPr>
        <p:spPr bwMode="auto">
          <a:xfrm>
            <a:off x="7693025" y="24765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37" name="Oval 25"/>
          <p:cNvSpPr>
            <a:spLocks noChangeArrowheads="1"/>
          </p:cNvSpPr>
          <p:nvPr/>
        </p:nvSpPr>
        <p:spPr bwMode="auto">
          <a:xfrm>
            <a:off x="7429500"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38" name="Oval 26"/>
          <p:cNvSpPr>
            <a:spLocks noChangeArrowheads="1"/>
          </p:cNvSpPr>
          <p:nvPr/>
        </p:nvSpPr>
        <p:spPr bwMode="auto">
          <a:xfrm>
            <a:off x="7135813" y="26812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39" name="Oval 27"/>
          <p:cNvSpPr>
            <a:spLocks noChangeArrowheads="1"/>
          </p:cNvSpPr>
          <p:nvPr/>
        </p:nvSpPr>
        <p:spPr bwMode="auto">
          <a:xfrm>
            <a:off x="6858000" y="2573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40" name="Oval 28"/>
          <p:cNvSpPr>
            <a:spLocks noChangeArrowheads="1"/>
          </p:cNvSpPr>
          <p:nvPr/>
        </p:nvSpPr>
        <p:spPr bwMode="auto">
          <a:xfrm>
            <a:off x="6661150" y="23717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41" name="Oval 29"/>
          <p:cNvSpPr>
            <a:spLocks noChangeArrowheads="1"/>
          </p:cNvSpPr>
          <p:nvPr/>
        </p:nvSpPr>
        <p:spPr bwMode="auto">
          <a:xfrm>
            <a:off x="6584950" y="21336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42" name="Oval 30"/>
          <p:cNvSpPr>
            <a:spLocks noChangeArrowheads="1"/>
          </p:cNvSpPr>
          <p:nvPr/>
        </p:nvSpPr>
        <p:spPr bwMode="auto">
          <a:xfrm>
            <a:off x="662305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43" name="Oval 31"/>
          <p:cNvSpPr>
            <a:spLocks noChangeArrowheads="1"/>
          </p:cNvSpPr>
          <p:nvPr/>
        </p:nvSpPr>
        <p:spPr bwMode="auto">
          <a:xfrm>
            <a:off x="6781800" y="1555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44" name="Oval 32"/>
          <p:cNvSpPr>
            <a:spLocks noChangeArrowheads="1"/>
          </p:cNvSpPr>
          <p:nvPr/>
        </p:nvSpPr>
        <p:spPr bwMode="auto">
          <a:xfrm>
            <a:off x="6705600"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45" name="Oval 33"/>
          <p:cNvSpPr>
            <a:spLocks noChangeArrowheads="1"/>
          </p:cNvSpPr>
          <p:nvPr/>
        </p:nvSpPr>
        <p:spPr bwMode="auto">
          <a:xfrm>
            <a:off x="6781800" y="23336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46" name="Oval 34"/>
          <p:cNvSpPr>
            <a:spLocks noChangeArrowheads="1"/>
          </p:cNvSpPr>
          <p:nvPr/>
        </p:nvSpPr>
        <p:spPr bwMode="auto">
          <a:xfrm>
            <a:off x="7059613" y="25146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47" name="Oval 35"/>
          <p:cNvSpPr>
            <a:spLocks noChangeArrowheads="1"/>
          </p:cNvSpPr>
          <p:nvPr/>
        </p:nvSpPr>
        <p:spPr bwMode="auto">
          <a:xfrm>
            <a:off x="7429500" y="2497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48" name="Oval 36"/>
          <p:cNvSpPr>
            <a:spLocks noChangeArrowheads="1"/>
          </p:cNvSpPr>
          <p:nvPr/>
        </p:nvSpPr>
        <p:spPr bwMode="auto">
          <a:xfrm>
            <a:off x="7693025"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49" name="Oval 37"/>
          <p:cNvSpPr>
            <a:spLocks noChangeArrowheads="1"/>
          </p:cNvSpPr>
          <p:nvPr/>
        </p:nvSpPr>
        <p:spPr bwMode="auto">
          <a:xfrm>
            <a:off x="7654925" y="1768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50" name="Oval 38"/>
          <p:cNvSpPr>
            <a:spLocks noChangeArrowheads="1"/>
          </p:cNvSpPr>
          <p:nvPr/>
        </p:nvSpPr>
        <p:spPr bwMode="auto">
          <a:xfrm>
            <a:off x="7353300" y="15271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51" name="Oval 39"/>
          <p:cNvSpPr>
            <a:spLocks noChangeArrowheads="1"/>
          </p:cNvSpPr>
          <p:nvPr/>
        </p:nvSpPr>
        <p:spPr bwMode="auto">
          <a:xfrm>
            <a:off x="6934200" y="16049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52" name="Oval 40"/>
          <p:cNvSpPr>
            <a:spLocks noChangeArrowheads="1"/>
          </p:cNvSpPr>
          <p:nvPr/>
        </p:nvSpPr>
        <p:spPr bwMode="auto">
          <a:xfrm>
            <a:off x="6972300" y="1938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53" name="Oval 41"/>
          <p:cNvSpPr>
            <a:spLocks noChangeArrowheads="1"/>
          </p:cNvSpPr>
          <p:nvPr/>
        </p:nvSpPr>
        <p:spPr bwMode="auto">
          <a:xfrm>
            <a:off x="7458075" y="1989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8958" name="Rectangle 46">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26</a:t>
            </a:r>
          </a:p>
          <a:p>
            <a:pPr algn="ctr"/>
            <a:r>
              <a:rPr lang="en-US" sz="3600" b="1">
                <a:latin typeface="Arial" charset="0"/>
              </a:rPr>
              <a:t>Fe</a:t>
            </a:r>
          </a:p>
          <a:p>
            <a:pPr algn="ctr"/>
            <a:r>
              <a:rPr lang="en-US" sz="1200">
                <a:latin typeface="Arial" charset="0"/>
              </a:rPr>
              <a:t>Iron</a:t>
            </a:r>
          </a:p>
        </p:txBody>
      </p:sp>
      <p:sp>
        <p:nvSpPr>
          <p:cNvPr id="38961" name="Rectangle 49"/>
          <p:cNvSpPr>
            <a:spLocks noChangeArrowheads="1"/>
          </p:cNvSpPr>
          <p:nvPr/>
        </p:nvSpPr>
        <p:spPr bwMode="auto">
          <a:xfrm>
            <a:off x="1293813" y="4900613"/>
            <a:ext cx="4572000" cy="190023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Iron?</a:t>
            </a:r>
          </a:p>
          <a:p>
            <a:pPr>
              <a:spcBef>
                <a:spcPct val="50000"/>
              </a:spcBef>
            </a:pPr>
            <a:r>
              <a:rPr lang="en-US" sz="1400">
                <a:latin typeface="Arial" charset="0"/>
              </a:rPr>
              <a:t>Silvery malleable and ductile metallic transition element. Has nine isotopes and is the fourth most abundant element in the earth's crust. Required by living organisms as a trace element (used in hemoglobin in humans.) Quite reactive, oxidizes in moist air, displaces hydrogen from dilute acids and combines with nonmetallic elements.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3993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39941" name="Rectangle 5"/>
          <p:cNvSpPr>
            <a:spLocks noChangeArrowheads="1"/>
          </p:cNvSpPr>
          <p:nvPr/>
        </p:nvSpPr>
        <p:spPr bwMode="auto">
          <a:xfrm>
            <a:off x="547688" y="2557463"/>
            <a:ext cx="70866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Cobalt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Co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27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58.9332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1495.0 °C (1768.15 °K, 2723.0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2870.0 °C (3143.15 °K, 5198.0 °F) </a:t>
            </a:r>
            <a:br>
              <a:rPr lang="en-US" altLang="en-US">
                <a:latin typeface="Arial" charset="0"/>
                <a:cs typeface="Arial" charset="0"/>
              </a:rPr>
            </a:br>
            <a:endParaRPr lang="en-US" altLang="en-US"/>
          </a:p>
        </p:txBody>
      </p:sp>
      <p:sp>
        <p:nvSpPr>
          <p:cNvPr id="39942" name="Rectangle 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39943" name="Text Box 7"/>
          <p:cNvSpPr txBox="1">
            <a:spLocks noChangeArrowheads="1"/>
          </p:cNvSpPr>
          <p:nvPr/>
        </p:nvSpPr>
        <p:spPr bwMode="auto">
          <a:xfrm>
            <a:off x="5443538" y="5983288"/>
            <a:ext cx="3130550"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Co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7</a:t>
            </a:r>
          </a:p>
        </p:txBody>
      </p:sp>
      <p:sp>
        <p:nvSpPr>
          <p:cNvPr id="39944" name="Oval 8"/>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39945" name="Oval 9"/>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39946" name="Oval 10"/>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39947" name="Oval 11"/>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39948" name="Oval 12"/>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39949" name="Oval 13"/>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39950" name="Oval 14"/>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39951" name="Text Box 15"/>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39952" name="Oval 16"/>
          <p:cNvSpPr>
            <a:spLocks noChangeArrowheads="1"/>
          </p:cNvSpPr>
          <p:nvPr/>
        </p:nvSpPr>
        <p:spPr bwMode="auto">
          <a:xfrm>
            <a:off x="6572250"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53" name="Oval 17"/>
          <p:cNvSpPr>
            <a:spLocks noChangeArrowheads="1"/>
          </p:cNvSpPr>
          <p:nvPr/>
        </p:nvSpPr>
        <p:spPr bwMode="auto">
          <a:xfrm>
            <a:off x="7731125"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54" name="Oval 18"/>
          <p:cNvSpPr>
            <a:spLocks noChangeArrowheads="1"/>
          </p:cNvSpPr>
          <p:nvPr/>
        </p:nvSpPr>
        <p:spPr bwMode="auto">
          <a:xfrm>
            <a:off x="7505700" y="14668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55" name="Oval 19"/>
          <p:cNvSpPr>
            <a:spLocks noChangeArrowheads="1"/>
          </p:cNvSpPr>
          <p:nvPr/>
        </p:nvSpPr>
        <p:spPr bwMode="auto">
          <a:xfrm>
            <a:off x="7693025" y="16144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56" name="Oval 20"/>
          <p:cNvSpPr>
            <a:spLocks noChangeArrowheads="1"/>
          </p:cNvSpPr>
          <p:nvPr/>
        </p:nvSpPr>
        <p:spPr bwMode="auto">
          <a:xfrm>
            <a:off x="7831138"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57" name="Oval 21"/>
          <p:cNvSpPr>
            <a:spLocks noChangeArrowheads="1"/>
          </p:cNvSpPr>
          <p:nvPr/>
        </p:nvSpPr>
        <p:spPr bwMode="auto">
          <a:xfrm>
            <a:off x="7869238"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58" name="Oval 22"/>
          <p:cNvSpPr>
            <a:spLocks noChangeArrowheads="1"/>
          </p:cNvSpPr>
          <p:nvPr/>
        </p:nvSpPr>
        <p:spPr bwMode="auto">
          <a:xfrm>
            <a:off x="7793038" y="2324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59" name="Oval 23"/>
          <p:cNvSpPr>
            <a:spLocks noChangeArrowheads="1"/>
          </p:cNvSpPr>
          <p:nvPr/>
        </p:nvSpPr>
        <p:spPr bwMode="auto">
          <a:xfrm>
            <a:off x="7654925"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60" name="Oval 24"/>
          <p:cNvSpPr>
            <a:spLocks noChangeArrowheads="1"/>
          </p:cNvSpPr>
          <p:nvPr/>
        </p:nvSpPr>
        <p:spPr bwMode="auto">
          <a:xfrm>
            <a:off x="7429500"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61" name="Oval 25"/>
          <p:cNvSpPr>
            <a:spLocks noChangeArrowheads="1"/>
          </p:cNvSpPr>
          <p:nvPr/>
        </p:nvSpPr>
        <p:spPr bwMode="auto">
          <a:xfrm>
            <a:off x="7129463"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62" name="Oval 26"/>
          <p:cNvSpPr>
            <a:spLocks noChangeArrowheads="1"/>
          </p:cNvSpPr>
          <p:nvPr/>
        </p:nvSpPr>
        <p:spPr bwMode="auto">
          <a:xfrm>
            <a:off x="6911975" y="26114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63" name="Oval 27"/>
          <p:cNvSpPr>
            <a:spLocks noChangeArrowheads="1"/>
          </p:cNvSpPr>
          <p:nvPr/>
        </p:nvSpPr>
        <p:spPr bwMode="auto">
          <a:xfrm>
            <a:off x="6737350" y="24733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64" name="Oval 28"/>
          <p:cNvSpPr>
            <a:spLocks noChangeArrowheads="1"/>
          </p:cNvSpPr>
          <p:nvPr/>
        </p:nvSpPr>
        <p:spPr bwMode="auto">
          <a:xfrm>
            <a:off x="6610350"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65" name="Oval 29"/>
          <p:cNvSpPr>
            <a:spLocks noChangeArrowheads="1"/>
          </p:cNvSpPr>
          <p:nvPr/>
        </p:nvSpPr>
        <p:spPr bwMode="auto">
          <a:xfrm>
            <a:off x="6572250"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66" name="Oval 30"/>
          <p:cNvSpPr>
            <a:spLocks noChangeArrowheads="1"/>
          </p:cNvSpPr>
          <p:nvPr/>
        </p:nvSpPr>
        <p:spPr bwMode="auto">
          <a:xfrm>
            <a:off x="6661150" y="16906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67" name="Oval 31"/>
          <p:cNvSpPr>
            <a:spLocks noChangeArrowheads="1"/>
          </p:cNvSpPr>
          <p:nvPr/>
        </p:nvSpPr>
        <p:spPr bwMode="auto">
          <a:xfrm>
            <a:off x="6896100" y="14795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68" name="Oval 32"/>
          <p:cNvSpPr>
            <a:spLocks noChangeArrowheads="1"/>
          </p:cNvSpPr>
          <p:nvPr/>
        </p:nvSpPr>
        <p:spPr bwMode="auto">
          <a:xfrm>
            <a:off x="7205663" y="1390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69" name="Oval 33"/>
          <p:cNvSpPr>
            <a:spLocks noChangeArrowheads="1"/>
          </p:cNvSpPr>
          <p:nvPr/>
        </p:nvSpPr>
        <p:spPr bwMode="auto">
          <a:xfrm>
            <a:off x="7281863" y="15287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70" name="Oval 34"/>
          <p:cNvSpPr>
            <a:spLocks noChangeArrowheads="1"/>
          </p:cNvSpPr>
          <p:nvPr/>
        </p:nvSpPr>
        <p:spPr bwMode="auto">
          <a:xfrm>
            <a:off x="6813550" y="17287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71" name="Oval 35"/>
          <p:cNvSpPr>
            <a:spLocks noChangeArrowheads="1"/>
          </p:cNvSpPr>
          <p:nvPr/>
        </p:nvSpPr>
        <p:spPr bwMode="auto">
          <a:xfrm>
            <a:off x="6699250" y="21336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72" name="Oval 36"/>
          <p:cNvSpPr>
            <a:spLocks noChangeArrowheads="1"/>
          </p:cNvSpPr>
          <p:nvPr/>
        </p:nvSpPr>
        <p:spPr bwMode="auto">
          <a:xfrm>
            <a:off x="6889750" y="24352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73" name="Oval 37"/>
          <p:cNvSpPr>
            <a:spLocks noChangeArrowheads="1"/>
          </p:cNvSpPr>
          <p:nvPr/>
        </p:nvSpPr>
        <p:spPr bwMode="auto">
          <a:xfrm>
            <a:off x="7243763" y="25415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74" name="Oval 38"/>
          <p:cNvSpPr>
            <a:spLocks noChangeArrowheads="1"/>
          </p:cNvSpPr>
          <p:nvPr/>
        </p:nvSpPr>
        <p:spPr bwMode="auto">
          <a:xfrm>
            <a:off x="7581900" y="23971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75" name="Oval 39"/>
          <p:cNvSpPr>
            <a:spLocks noChangeArrowheads="1"/>
          </p:cNvSpPr>
          <p:nvPr/>
        </p:nvSpPr>
        <p:spPr bwMode="auto">
          <a:xfrm>
            <a:off x="7716838" y="20955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76" name="Oval 40"/>
          <p:cNvSpPr>
            <a:spLocks noChangeArrowheads="1"/>
          </p:cNvSpPr>
          <p:nvPr/>
        </p:nvSpPr>
        <p:spPr bwMode="auto">
          <a:xfrm>
            <a:off x="7620000" y="17303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77" name="Oval 41"/>
          <p:cNvSpPr>
            <a:spLocks noChangeArrowheads="1"/>
          </p:cNvSpPr>
          <p:nvPr/>
        </p:nvSpPr>
        <p:spPr bwMode="auto">
          <a:xfrm>
            <a:off x="7205663"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78" name="Oval 42"/>
          <p:cNvSpPr>
            <a:spLocks noChangeArrowheads="1"/>
          </p:cNvSpPr>
          <p:nvPr/>
        </p:nvSpPr>
        <p:spPr bwMode="auto">
          <a:xfrm>
            <a:off x="7129463" y="1768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39983" name="Rectangle 47">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27</a:t>
            </a:r>
          </a:p>
          <a:p>
            <a:pPr algn="ctr"/>
            <a:r>
              <a:rPr lang="en-US" sz="3600" b="1">
                <a:latin typeface="Arial" charset="0"/>
              </a:rPr>
              <a:t>Co</a:t>
            </a:r>
          </a:p>
          <a:p>
            <a:pPr algn="ctr"/>
            <a:r>
              <a:rPr lang="en-US" sz="1200">
                <a:latin typeface="Arial" charset="0"/>
              </a:rPr>
              <a:t>Cobalt</a:t>
            </a:r>
          </a:p>
        </p:txBody>
      </p:sp>
      <p:sp>
        <p:nvSpPr>
          <p:cNvPr id="39986" name="Rectangle 50"/>
          <p:cNvSpPr>
            <a:spLocks noChangeArrowheads="1"/>
          </p:cNvSpPr>
          <p:nvPr/>
        </p:nvSpPr>
        <p:spPr bwMode="auto">
          <a:xfrm>
            <a:off x="1174750" y="5006975"/>
            <a:ext cx="4572000" cy="168751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Cobalt?</a:t>
            </a:r>
          </a:p>
          <a:p>
            <a:pPr>
              <a:spcBef>
                <a:spcPct val="50000"/>
              </a:spcBef>
            </a:pPr>
            <a:r>
              <a:rPr lang="en-US" sz="1400">
                <a:latin typeface="Arial" charset="0"/>
              </a:rPr>
              <a:t>Light grey transition element. Some meteorites contain small amounts of metallic cobalt. Generally alloyed for use. Mammals require small amounts of cobalt salts. Cobalt-60, an artificially produced radioactive isotope of Cobalt is an important radioactive tracer and cancer-treatment agent. Discovered by G. Brandt in 1737.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4096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40965" name="Rectangle 5"/>
          <p:cNvSpPr>
            <a:spLocks noChangeArrowheads="1"/>
          </p:cNvSpPr>
          <p:nvPr/>
        </p:nvSpPr>
        <p:spPr bwMode="auto">
          <a:xfrm>
            <a:off x="549275" y="2555875"/>
            <a:ext cx="70866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Nickel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Ni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28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58.6934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1453.0 °C (1726.15 °K, 2647.4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2732.0 °C (3005.15 °K, 4949.6 °F) </a:t>
            </a:r>
            <a:br>
              <a:rPr lang="en-US" altLang="en-US">
                <a:latin typeface="Arial" charset="0"/>
                <a:cs typeface="Arial" charset="0"/>
              </a:rPr>
            </a:br>
            <a:endParaRPr lang="en-US" altLang="en-US"/>
          </a:p>
        </p:txBody>
      </p:sp>
      <p:sp>
        <p:nvSpPr>
          <p:cNvPr id="40966" name="Rectangle 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40967" name="Text Box 7"/>
          <p:cNvSpPr txBox="1">
            <a:spLocks noChangeArrowheads="1"/>
          </p:cNvSpPr>
          <p:nvPr/>
        </p:nvSpPr>
        <p:spPr bwMode="auto">
          <a:xfrm>
            <a:off x="5443538" y="5983288"/>
            <a:ext cx="3028950"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Ni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8</a:t>
            </a:r>
          </a:p>
        </p:txBody>
      </p:sp>
      <p:sp>
        <p:nvSpPr>
          <p:cNvPr id="40968" name="Oval 8"/>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40969" name="Oval 9"/>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40970" name="Oval 10"/>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40971" name="Oval 11"/>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40972" name="Oval 12"/>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40973" name="Oval 13"/>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40974" name="Oval 14"/>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40975" name="Text Box 15"/>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40976" name="Oval 16"/>
          <p:cNvSpPr>
            <a:spLocks noChangeArrowheads="1"/>
          </p:cNvSpPr>
          <p:nvPr/>
        </p:nvSpPr>
        <p:spPr bwMode="auto">
          <a:xfrm>
            <a:off x="6572250" y="25146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77" name="Oval 17"/>
          <p:cNvSpPr>
            <a:spLocks noChangeArrowheads="1"/>
          </p:cNvSpPr>
          <p:nvPr/>
        </p:nvSpPr>
        <p:spPr bwMode="auto">
          <a:xfrm>
            <a:off x="7831138"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78" name="Oval 18"/>
          <p:cNvSpPr>
            <a:spLocks noChangeArrowheads="1"/>
          </p:cNvSpPr>
          <p:nvPr/>
        </p:nvSpPr>
        <p:spPr bwMode="auto">
          <a:xfrm>
            <a:off x="7599363"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79" name="Oval 19"/>
          <p:cNvSpPr>
            <a:spLocks noChangeArrowheads="1"/>
          </p:cNvSpPr>
          <p:nvPr/>
        </p:nvSpPr>
        <p:spPr bwMode="auto">
          <a:xfrm>
            <a:off x="7754938" y="1666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80" name="Oval 20"/>
          <p:cNvSpPr>
            <a:spLocks noChangeArrowheads="1"/>
          </p:cNvSpPr>
          <p:nvPr/>
        </p:nvSpPr>
        <p:spPr bwMode="auto">
          <a:xfrm>
            <a:off x="7831138"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81" name="Oval 21"/>
          <p:cNvSpPr>
            <a:spLocks noChangeArrowheads="1"/>
          </p:cNvSpPr>
          <p:nvPr/>
        </p:nvSpPr>
        <p:spPr bwMode="auto">
          <a:xfrm>
            <a:off x="7869238" y="20955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82" name="Oval 22"/>
          <p:cNvSpPr>
            <a:spLocks noChangeArrowheads="1"/>
          </p:cNvSpPr>
          <p:nvPr/>
        </p:nvSpPr>
        <p:spPr bwMode="auto">
          <a:xfrm>
            <a:off x="7793038" y="2324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83" name="Oval 23"/>
          <p:cNvSpPr>
            <a:spLocks noChangeArrowheads="1"/>
          </p:cNvSpPr>
          <p:nvPr/>
        </p:nvSpPr>
        <p:spPr bwMode="auto">
          <a:xfrm>
            <a:off x="7675563"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84" name="Oval 24"/>
          <p:cNvSpPr>
            <a:spLocks noChangeArrowheads="1"/>
          </p:cNvSpPr>
          <p:nvPr/>
        </p:nvSpPr>
        <p:spPr bwMode="auto">
          <a:xfrm>
            <a:off x="7429500"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85" name="Oval 25"/>
          <p:cNvSpPr>
            <a:spLocks noChangeArrowheads="1"/>
          </p:cNvSpPr>
          <p:nvPr/>
        </p:nvSpPr>
        <p:spPr bwMode="auto">
          <a:xfrm>
            <a:off x="7129463"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86" name="Oval 26"/>
          <p:cNvSpPr>
            <a:spLocks noChangeArrowheads="1"/>
          </p:cNvSpPr>
          <p:nvPr/>
        </p:nvSpPr>
        <p:spPr bwMode="auto">
          <a:xfrm>
            <a:off x="6858000" y="2573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87" name="Oval 27"/>
          <p:cNvSpPr>
            <a:spLocks noChangeArrowheads="1"/>
          </p:cNvSpPr>
          <p:nvPr/>
        </p:nvSpPr>
        <p:spPr bwMode="auto">
          <a:xfrm>
            <a:off x="7391400" y="1422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88" name="Oval 28"/>
          <p:cNvSpPr>
            <a:spLocks noChangeArrowheads="1"/>
          </p:cNvSpPr>
          <p:nvPr/>
        </p:nvSpPr>
        <p:spPr bwMode="auto">
          <a:xfrm>
            <a:off x="6623050" y="22891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89" name="Oval 29"/>
          <p:cNvSpPr>
            <a:spLocks noChangeArrowheads="1"/>
          </p:cNvSpPr>
          <p:nvPr/>
        </p:nvSpPr>
        <p:spPr bwMode="auto">
          <a:xfrm>
            <a:off x="657225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90" name="Oval 30"/>
          <p:cNvSpPr>
            <a:spLocks noChangeArrowheads="1"/>
          </p:cNvSpPr>
          <p:nvPr/>
        </p:nvSpPr>
        <p:spPr bwMode="auto">
          <a:xfrm>
            <a:off x="662305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91" name="Oval 31"/>
          <p:cNvSpPr>
            <a:spLocks noChangeArrowheads="1"/>
          </p:cNvSpPr>
          <p:nvPr/>
        </p:nvSpPr>
        <p:spPr bwMode="auto">
          <a:xfrm>
            <a:off x="6734175" y="16160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92" name="Oval 32"/>
          <p:cNvSpPr>
            <a:spLocks noChangeArrowheads="1"/>
          </p:cNvSpPr>
          <p:nvPr/>
        </p:nvSpPr>
        <p:spPr bwMode="auto">
          <a:xfrm>
            <a:off x="6927850" y="1463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93" name="Oval 33"/>
          <p:cNvSpPr>
            <a:spLocks noChangeArrowheads="1"/>
          </p:cNvSpPr>
          <p:nvPr/>
        </p:nvSpPr>
        <p:spPr bwMode="auto">
          <a:xfrm>
            <a:off x="7167563" y="14033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95" name="Oval 35"/>
          <p:cNvSpPr>
            <a:spLocks noChangeArrowheads="1"/>
          </p:cNvSpPr>
          <p:nvPr/>
        </p:nvSpPr>
        <p:spPr bwMode="auto">
          <a:xfrm>
            <a:off x="6781800" y="17478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96" name="Oval 36"/>
          <p:cNvSpPr>
            <a:spLocks noChangeArrowheads="1"/>
          </p:cNvSpPr>
          <p:nvPr/>
        </p:nvSpPr>
        <p:spPr bwMode="auto">
          <a:xfrm>
            <a:off x="7129463" y="1539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97" name="Oval 37"/>
          <p:cNvSpPr>
            <a:spLocks noChangeArrowheads="1"/>
          </p:cNvSpPr>
          <p:nvPr/>
        </p:nvSpPr>
        <p:spPr bwMode="auto">
          <a:xfrm>
            <a:off x="7467600" y="15779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98" name="Oval 38"/>
          <p:cNvSpPr>
            <a:spLocks noChangeArrowheads="1"/>
          </p:cNvSpPr>
          <p:nvPr/>
        </p:nvSpPr>
        <p:spPr bwMode="auto">
          <a:xfrm>
            <a:off x="7675563" y="17859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0999" name="Oval 39"/>
          <p:cNvSpPr>
            <a:spLocks noChangeArrowheads="1"/>
          </p:cNvSpPr>
          <p:nvPr/>
        </p:nvSpPr>
        <p:spPr bwMode="auto">
          <a:xfrm>
            <a:off x="7705725" y="21717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1000" name="Oval 40"/>
          <p:cNvSpPr>
            <a:spLocks noChangeArrowheads="1"/>
          </p:cNvSpPr>
          <p:nvPr/>
        </p:nvSpPr>
        <p:spPr bwMode="auto">
          <a:xfrm>
            <a:off x="7467600" y="24765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1001" name="Oval 41"/>
          <p:cNvSpPr>
            <a:spLocks noChangeArrowheads="1"/>
          </p:cNvSpPr>
          <p:nvPr/>
        </p:nvSpPr>
        <p:spPr bwMode="auto">
          <a:xfrm>
            <a:off x="7059613"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1002" name="Oval 42"/>
          <p:cNvSpPr>
            <a:spLocks noChangeArrowheads="1"/>
          </p:cNvSpPr>
          <p:nvPr/>
        </p:nvSpPr>
        <p:spPr bwMode="auto">
          <a:xfrm>
            <a:off x="6718300" y="21653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1003" name="Oval 43"/>
          <p:cNvSpPr>
            <a:spLocks noChangeArrowheads="1"/>
          </p:cNvSpPr>
          <p:nvPr/>
        </p:nvSpPr>
        <p:spPr bwMode="auto">
          <a:xfrm>
            <a:off x="6972300" y="1938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1004" name="Oval 44"/>
          <p:cNvSpPr>
            <a:spLocks noChangeArrowheads="1"/>
          </p:cNvSpPr>
          <p:nvPr/>
        </p:nvSpPr>
        <p:spPr bwMode="auto">
          <a:xfrm>
            <a:off x="7391400" y="22129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1009" name="Rectangle 4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28</a:t>
            </a:r>
          </a:p>
          <a:p>
            <a:pPr algn="ctr"/>
            <a:r>
              <a:rPr lang="en-US" sz="3600" b="1">
                <a:latin typeface="Arial" charset="0"/>
              </a:rPr>
              <a:t>Ni</a:t>
            </a:r>
          </a:p>
          <a:p>
            <a:pPr algn="ctr"/>
            <a:r>
              <a:rPr lang="en-US" sz="1200">
                <a:latin typeface="Arial" charset="0"/>
              </a:rPr>
              <a:t>Nickel</a:t>
            </a:r>
          </a:p>
        </p:txBody>
      </p:sp>
      <p:sp>
        <p:nvSpPr>
          <p:cNvPr id="41011" name="Oval 51">
            <a:hlinkClick r:id="rId6" action="ppaction://hlinksldjump" tooltip="violations of filling order"/>
          </p:cNvPr>
          <p:cNvSpPr>
            <a:spLocks noChangeArrowheads="1"/>
          </p:cNvSpPr>
          <p:nvPr/>
        </p:nvSpPr>
        <p:spPr bwMode="auto">
          <a:xfrm>
            <a:off x="681038" y="4935538"/>
            <a:ext cx="233362" cy="233362"/>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41013" name="Rectangle 53"/>
          <p:cNvSpPr>
            <a:spLocks noChangeArrowheads="1"/>
          </p:cNvSpPr>
          <p:nvPr/>
        </p:nvSpPr>
        <p:spPr bwMode="auto">
          <a:xfrm>
            <a:off x="1254125" y="5187950"/>
            <a:ext cx="4572000" cy="83661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Nickel?</a:t>
            </a:r>
          </a:p>
          <a:p>
            <a:pPr>
              <a:spcBef>
                <a:spcPct val="50000"/>
              </a:spcBef>
            </a:pPr>
            <a:r>
              <a:rPr lang="en-US" sz="1400">
                <a:latin typeface="Arial" charset="0"/>
              </a:rPr>
              <a:t>Malleable ductile silvery metallic transition element. Discovered by A.F. Cronstedt in 1751.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1011"/>
                                        </p:tgtEl>
                                        <p:attrNameLst>
                                          <p:attrName>style.visibility</p:attrName>
                                        </p:attrNameLst>
                                      </p:cBhvr>
                                      <p:to>
                                        <p:strVal val="visible"/>
                                      </p:to>
                                    </p:set>
                                    <p:anim calcmode="lin" valueType="num">
                                      <p:cBhvr>
                                        <p:cTn id="7" dur="500" fill="hold"/>
                                        <p:tgtEl>
                                          <p:spTgt spid="41011"/>
                                        </p:tgtEl>
                                        <p:attrNameLst>
                                          <p:attrName>ppt_w</p:attrName>
                                        </p:attrNameLst>
                                      </p:cBhvr>
                                      <p:tavLst>
                                        <p:tav tm="0">
                                          <p:val>
                                            <p:fltVal val="0"/>
                                          </p:val>
                                        </p:tav>
                                        <p:tav tm="100000">
                                          <p:val>
                                            <p:strVal val="#ppt_w"/>
                                          </p:val>
                                        </p:tav>
                                      </p:tavLst>
                                    </p:anim>
                                    <p:anim calcmode="lin" valueType="num">
                                      <p:cBhvr>
                                        <p:cTn id="8" dur="500" fill="hold"/>
                                        <p:tgtEl>
                                          <p:spTgt spid="41011"/>
                                        </p:tgtEl>
                                        <p:attrNameLst>
                                          <p:attrName>ppt_h</p:attrName>
                                        </p:attrNameLst>
                                      </p:cBhvr>
                                      <p:tavLst>
                                        <p:tav tm="0">
                                          <p:val>
                                            <p:fltVal val="0"/>
                                          </p:val>
                                        </p:tav>
                                        <p:tav tm="100000">
                                          <p:val>
                                            <p:strVal val="#ppt_h"/>
                                          </p:val>
                                        </p:tav>
                                      </p:tavLst>
                                    </p:anim>
                                    <p:animEffect transition="in" filter="fade">
                                      <p:cBhvr>
                                        <p:cTn id="9" dur="500"/>
                                        <p:tgtEl>
                                          <p:spTgt spid="4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1520825" y="2109788"/>
            <a:ext cx="6172200" cy="4062412"/>
          </a:xfrm>
          <a:prstGeom prst="rect">
            <a:avLst/>
          </a:prstGeom>
          <a:solidFill>
            <a:schemeClr val="bg1"/>
          </a:solidFill>
          <a:ln w="9525">
            <a:noFill/>
            <a:miter lim="800000"/>
            <a:headEnd/>
            <a:tailEnd/>
          </a:ln>
          <a:effectLst/>
        </p:spPr>
        <p:txBody>
          <a:bodyPr wrap="none" anchor="ctr"/>
          <a:lstStyle/>
          <a:p>
            <a:endParaRPr lang="en-IE"/>
          </a:p>
        </p:txBody>
      </p:sp>
      <p:sp>
        <p:nvSpPr>
          <p:cNvPr id="212995" name="Rectangle 3"/>
          <p:cNvSpPr>
            <a:spLocks noGrp="1" noChangeArrowheads="1"/>
          </p:cNvSpPr>
          <p:nvPr>
            <p:ph type="title"/>
          </p:nvPr>
        </p:nvSpPr>
        <p:spPr/>
        <p:txBody>
          <a:bodyPr/>
          <a:lstStyle/>
          <a:p>
            <a:r>
              <a:rPr lang="en-US">
                <a:solidFill>
                  <a:schemeClr val="bg1"/>
                </a:solidFill>
              </a:rPr>
              <a:t>How to Organize Elements… Periodic Table Designs</a:t>
            </a:r>
          </a:p>
        </p:txBody>
      </p:sp>
      <p:pic>
        <p:nvPicPr>
          <p:cNvPr id="212996" name="Picture 4" descr="pyramidal periodic table"/>
          <p:cNvPicPr>
            <a:picLocks noChangeAspect="1" noChangeArrowheads="1"/>
          </p:cNvPicPr>
          <p:nvPr/>
        </p:nvPicPr>
        <p:blipFill>
          <a:blip r:embed="rId4"/>
          <a:srcRect l="1697" t="8434" r="2573" b="4764"/>
          <a:stretch>
            <a:fillRect/>
          </a:stretch>
        </p:blipFill>
        <p:spPr bwMode="auto">
          <a:xfrm>
            <a:off x="1628775" y="2438400"/>
            <a:ext cx="5908675" cy="3529013"/>
          </a:xfrm>
          <a:prstGeom prst="rect">
            <a:avLst/>
          </a:prstGeom>
          <a:noFill/>
        </p:spPr>
      </p:pic>
      <p:sp>
        <p:nvSpPr>
          <p:cNvPr id="212998" name="AutoShape 6">
            <a:hlinkClick r:id="" action="ppaction://noaction" highlightClick="1"/>
            <a:hlinkHover r:id="rId5"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4198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41989" name="Rectangle 5"/>
          <p:cNvSpPr>
            <a:spLocks noChangeArrowheads="1"/>
          </p:cNvSpPr>
          <p:nvPr/>
        </p:nvSpPr>
        <p:spPr bwMode="auto">
          <a:xfrm>
            <a:off x="549275" y="2555875"/>
            <a:ext cx="70866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Copper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Cu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29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63.546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1083.0 °C (1356.15 °K, 1981.4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2567.0 °C (2840.15 °K, 4652.6 °F) </a:t>
            </a:r>
            <a:br>
              <a:rPr lang="en-US" altLang="en-US">
                <a:latin typeface="Arial" charset="0"/>
                <a:cs typeface="Arial" charset="0"/>
              </a:rPr>
            </a:br>
            <a:endParaRPr lang="en-US" altLang="en-US"/>
          </a:p>
        </p:txBody>
      </p:sp>
      <p:sp>
        <p:nvSpPr>
          <p:cNvPr id="41990" name="Rectangle 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41991" name="Text Box 7"/>
          <p:cNvSpPr txBox="1">
            <a:spLocks noChangeArrowheads="1"/>
          </p:cNvSpPr>
          <p:nvPr/>
        </p:nvSpPr>
        <p:spPr bwMode="auto">
          <a:xfrm>
            <a:off x="5443538" y="5983288"/>
            <a:ext cx="3130550"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Cu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1</a:t>
            </a:r>
            <a:r>
              <a:rPr lang="en-US">
                <a:solidFill>
                  <a:srgbClr val="FF0000"/>
                </a:solidFill>
                <a:latin typeface="Arial" charset="0"/>
              </a:rPr>
              <a:t>3d</a:t>
            </a:r>
            <a:r>
              <a:rPr lang="en-US" baseline="30000">
                <a:solidFill>
                  <a:srgbClr val="FF0000"/>
                </a:solidFill>
                <a:latin typeface="Arial" charset="0"/>
              </a:rPr>
              <a:t>10</a:t>
            </a:r>
          </a:p>
        </p:txBody>
      </p:sp>
      <p:sp>
        <p:nvSpPr>
          <p:cNvPr id="41992" name="Oval 8"/>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41993" name="Oval 9"/>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41994" name="Oval 10"/>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41995" name="Oval 11"/>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41996" name="Oval 12"/>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41997" name="Oval 13"/>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41998" name="Oval 14"/>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41999" name="Text Box 15"/>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42000" name="Oval 16"/>
          <p:cNvSpPr>
            <a:spLocks noChangeArrowheads="1"/>
          </p:cNvSpPr>
          <p:nvPr/>
        </p:nvSpPr>
        <p:spPr bwMode="auto">
          <a:xfrm>
            <a:off x="7985125"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01" name="Oval 17"/>
          <p:cNvSpPr>
            <a:spLocks noChangeArrowheads="1"/>
          </p:cNvSpPr>
          <p:nvPr/>
        </p:nvSpPr>
        <p:spPr bwMode="auto">
          <a:xfrm>
            <a:off x="7831138"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02" name="Oval 18"/>
          <p:cNvSpPr>
            <a:spLocks noChangeArrowheads="1"/>
          </p:cNvSpPr>
          <p:nvPr/>
        </p:nvSpPr>
        <p:spPr bwMode="auto">
          <a:xfrm>
            <a:off x="7731125" y="16160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03" name="Oval 19"/>
          <p:cNvSpPr>
            <a:spLocks noChangeArrowheads="1"/>
          </p:cNvSpPr>
          <p:nvPr/>
        </p:nvSpPr>
        <p:spPr bwMode="auto">
          <a:xfrm>
            <a:off x="7556500" y="14795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04" name="Oval 20"/>
          <p:cNvSpPr>
            <a:spLocks noChangeArrowheads="1"/>
          </p:cNvSpPr>
          <p:nvPr/>
        </p:nvSpPr>
        <p:spPr bwMode="auto">
          <a:xfrm>
            <a:off x="7315200" y="1390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05" name="Oval 21"/>
          <p:cNvSpPr>
            <a:spLocks noChangeArrowheads="1"/>
          </p:cNvSpPr>
          <p:nvPr/>
        </p:nvSpPr>
        <p:spPr bwMode="auto">
          <a:xfrm>
            <a:off x="7097713" y="1390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06" name="Oval 22"/>
          <p:cNvSpPr>
            <a:spLocks noChangeArrowheads="1"/>
          </p:cNvSpPr>
          <p:nvPr/>
        </p:nvSpPr>
        <p:spPr bwMode="auto">
          <a:xfrm>
            <a:off x="6858000" y="15049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07" name="Oval 23"/>
          <p:cNvSpPr>
            <a:spLocks noChangeArrowheads="1"/>
          </p:cNvSpPr>
          <p:nvPr/>
        </p:nvSpPr>
        <p:spPr bwMode="auto">
          <a:xfrm>
            <a:off x="6661150" y="16922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08" name="Oval 24"/>
          <p:cNvSpPr>
            <a:spLocks noChangeArrowheads="1"/>
          </p:cNvSpPr>
          <p:nvPr/>
        </p:nvSpPr>
        <p:spPr bwMode="auto">
          <a:xfrm>
            <a:off x="6572250" y="19764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09" name="Oval 25"/>
          <p:cNvSpPr>
            <a:spLocks noChangeArrowheads="1"/>
          </p:cNvSpPr>
          <p:nvPr/>
        </p:nvSpPr>
        <p:spPr bwMode="auto">
          <a:xfrm>
            <a:off x="6607175" y="22415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10" name="Oval 26"/>
          <p:cNvSpPr>
            <a:spLocks noChangeArrowheads="1"/>
          </p:cNvSpPr>
          <p:nvPr/>
        </p:nvSpPr>
        <p:spPr bwMode="auto">
          <a:xfrm>
            <a:off x="6699250" y="2438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11" name="Oval 27"/>
          <p:cNvSpPr>
            <a:spLocks noChangeArrowheads="1"/>
          </p:cNvSpPr>
          <p:nvPr/>
        </p:nvSpPr>
        <p:spPr bwMode="auto">
          <a:xfrm>
            <a:off x="6858000" y="25876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12" name="Oval 28"/>
          <p:cNvSpPr>
            <a:spLocks noChangeArrowheads="1"/>
          </p:cNvSpPr>
          <p:nvPr/>
        </p:nvSpPr>
        <p:spPr bwMode="auto">
          <a:xfrm>
            <a:off x="7021513"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13" name="Oval 29"/>
          <p:cNvSpPr>
            <a:spLocks noChangeArrowheads="1"/>
          </p:cNvSpPr>
          <p:nvPr/>
        </p:nvSpPr>
        <p:spPr bwMode="auto">
          <a:xfrm>
            <a:off x="7210425"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14" name="Oval 30"/>
          <p:cNvSpPr>
            <a:spLocks noChangeArrowheads="1"/>
          </p:cNvSpPr>
          <p:nvPr/>
        </p:nvSpPr>
        <p:spPr bwMode="auto">
          <a:xfrm>
            <a:off x="7429500"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15" name="Oval 31"/>
          <p:cNvSpPr>
            <a:spLocks noChangeArrowheads="1"/>
          </p:cNvSpPr>
          <p:nvPr/>
        </p:nvSpPr>
        <p:spPr bwMode="auto">
          <a:xfrm>
            <a:off x="7632700"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16" name="Oval 32"/>
          <p:cNvSpPr>
            <a:spLocks noChangeArrowheads="1"/>
          </p:cNvSpPr>
          <p:nvPr/>
        </p:nvSpPr>
        <p:spPr bwMode="auto">
          <a:xfrm>
            <a:off x="7754938" y="2400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17" name="Oval 33"/>
          <p:cNvSpPr>
            <a:spLocks noChangeArrowheads="1"/>
          </p:cNvSpPr>
          <p:nvPr/>
        </p:nvSpPr>
        <p:spPr bwMode="auto">
          <a:xfrm>
            <a:off x="7840663" y="22129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18" name="Oval 34"/>
          <p:cNvSpPr>
            <a:spLocks noChangeArrowheads="1"/>
          </p:cNvSpPr>
          <p:nvPr/>
        </p:nvSpPr>
        <p:spPr bwMode="auto">
          <a:xfrm>
            <a:off x="7869238"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19" name="Oval 35"/>
          <p:cNvSpPr>
            <a:spLocks noChangeArrowheads="1"/>
          </p:cNvSpPr>
          <p:nvPr/>
        </p:nvSpPr>
        <p:spPr bwMode="auto">
          <a:xfrm>
            <a:off x="6819900" y="16922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20" name="Oval 36"/>
          <p:cNvSpPr>
            <a:spLocks noChangeArrowheads="1"/>
          </p:cNvSpPr>
          <p:nvPr/>
        </p:nvSpPr>
        <p:spPr bwMode="auto">
          <a:xfrm>
            <a:off x="6699250" y="2052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21" name="Oval 37"/>
          <p:cNvSpPr>
            <a:spLocks noChangeArrowheads="1"/>
          </p:cNvSpPr>
          <p:nvPr/>
        </p:nvSpPr>
        <p:spPr bwMode="auto">
          <a:xfrm>
            <a:off x="6858000" y="2400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22" name="Oval 38"/>
          <p:cNvSpPr>
            <a:spLocks noChangeArrowheads="1"/>
          </p:cNvSpPr>
          <p:nvPr/>
        </p:nvSpPr>
        <p:spPr bwMode="auto">
          <a:xfrm>
            <a:off x="7134225"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23" name="Oval 39"/>
          <p:cNvSpPr>
            <a:spLocks noChangeArrowheads="1"/>
          </p:cNvSpPr>
          <p:nvPr/>
        </p:nvSpPr>
        <p:spPr bwMode="auto">
          <a:xfrm>
            <a:off x="7467600" y="24733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24" name="Oval 40"/>
          <p:cNvSpPr>
            <a:spLocks noChangeArrowheads="1"/>
          </p:cNvSpPr>
          <p:nvPr/>
        </p:nvSpPr>
        <p:spPr bwMode="auto">
          <a:xfrm>
            <a:off x="7693025" y="22034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25" name="Oval 41"/>
          <p:cNvSpPr>
            <a:spLocks noChangeArrowheads="1"/>
          </p:cNvSpPr>
          <p:nvPr/>
        </p:nvSpPr>
        <p:spPr bwMode="auto">
          <a:xfrm>
            <a:off x="7678738"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26" name="Oval 42"/>
          <p:cNvSpPr>
            <a:spLocks noChangeArrowheads="1"/>
          </p:cNvSpPr>
          <p:nvPr/>
        </p:nvSpPr>
        <p:spPr bwMode="auto">
          <a:xfrm>
            <a:off x="7277100"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27" name="Oval 43"/>
          <p:cNvSpPr>
            <a:spLocks noChangeArrowheads="1"/>
          </p:cNvSpPr>
          <p:nvPr/>
        </p:nvSpPr>
        <p:spPr bwMode="auto">
          <a:xfrm>
            <a:off x="7021513" y="1844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28" name="Oval 44"/>
          <p:cNvSpPr>
            <a:spLocks noChangeArrowheads="1"/>
          </p:cNvSpPr>
          <p:nvPr/>
        </p:nvSpPr>
        <p:spPr bwMode="auto">
          <a:xfrm>
            <a:off x="7467600" y="20907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2033" name="Rectangle 4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29</a:t>
            </a:r>
          </a:p>
          <a:p>
            <a:pPr algn="ctr"/>
            <a:r>
              <a:rPr lang="en-US" sz="3600" b="1">
                <a:latin typeface="Arial" charset="0"/>
              </a:rPr>
              <a:t>Cu</a:t>
            </a:r>
          </a:p>
          <a:p>
            <a:pPr algn="ctr"/>
            <a:r>
              <a:rPr lang="en-US" sz="1200">
                <a:latin typeface="Arial" charset="0"/>
              </a:rPr>
              <a:t>Copper</a:t>
            </a:r>
          </a:p>
        </p:txBody>
      </p:sp>
      <p:sp>
        <p:nvSpPr>
          <p:cNvPr id="42035" name="Oval 51">
            <a:hlinkClick r:id="rId6" action="ppaction://hlinksldjump" tooltip="Exceptions in filling order"/>
          </p:cNvPr>
          <p:cNvSpPr>
            <a:spLocks noChangeArrowheads="1"/>
          </p:cNvSpPr>
          <p:nvPr/>
        </p:nvSpPr>
        <p:spPr bwMode="auto">
          <a:xfrm>
            <a:off x="641350" y="4922838"/>
            <a:ext cx="233363" cy="233362"/>
          </a:xfrm>
          <a:prstGeom prst="ellipse">
            <a:avLst/>
          </a:prstGeom>
          <a:solidFill>
            <a:srgbClr val="FFCCFF"/>
          </a:solidFill>
          <a:ln w="9525">
            <a:solidFill>
              <a:schemeClr val="folHlink"/>
            </a:solidFill>
            <a:round/>
            <a:headEnd/>
            <a:tailEnd/>
          </a:ln>
          <a:effectLst/>
        </p:spPr>
        <p:txBody>
          <a:bodyPr wrap="none" anchor="ctr"/>
          <a:lstStyle/>
          <a:p>
            <a:pPr algn="ctr"/>
            <a:r>
              <a:rPr lang="en-US" sz="800">
                <a:latin typeface="Arial Narrow" pitchFamily="34" charset="0"/>
              </a:rPr>
              <a:t>Link</a:t>
            </a:r>
          </a:p>
        </p:txBody>
      </p:sp>
      <p:sp>
        <p:nvSpPr>
          <p:cNvPr id="42037" name="Rectangle 53"/>
          <p:cNvSpPr>
            <a:spLocks noChangeArrowheads="1"/>
          </p:cNvSpPr>
          <p:nvPr/>
        </p:nvSpPr>
        <p:spPr bwMode="auto">
          <a:xfrm>
            <a:off x="1279525" y="5110163"/>
            <a:ext cx="4572000"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Copper?</a:t>
            </a:r>
          </a:p>
          <a:p>
            <a:pPr>
              <a:spcBef>
                <a:spcPct val="50000"/>
              </a:spcBef>
            </a:pPr>
            <a:r>
              <a:rPr lang="en-US" sz="1400">
                <a:latin typeface="Arial" charset="0"/>
              </a:rPr>
              <a:t>Red-brown transition element. Known by the Romans as 'cuprum.' Extracted and used for thousands of years. Malleable, ductile and an excellent conductor of heat and electricity. When in moist conditions, a greenish layer forms on the outside.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035"/>
                                        </p:tgtEl>
                                        <p:attrNameLst>
                                          <p:attrName>style.visibility</p:attrName>
                                        </p:attrNameLst>
                                      </p:cBhvr>
                                      <p:to>
                                        <p:strVal val="visible"/>
                                      </p:to>
                                    </p:set>
                                    <p:anim calcmode="lin" valueType="num">
                                      <p:cBhvr>
                                        <p:cTn id="7" dur="500" fill="hold"/>
                                        <p:tgtEl>
                                          <p:spTgt spid="42035"/>
                                        </p:tgtEl>
                                        <p:attrNameLst>
                                          <p:attrName>ppt_w</p:attrName>
                                        </p:attrNameLst>
                                      </p:cBhvr>
                                      <p:tavLst>
                                        <p:tav tm="0">
                                          <p:val>
                                            <p:fltVal val="0"/>
                                          </p:val>
                                        </p:tav>
                                        <p:tav tm="100000">
                                          <p:val>
                                            <p:strVal val="#ppt_w"/>
                                          </p:val>
                                        </p:tav>
                                      </p:tavLst>
                                    </p:anim>
                                    <p:anim calcmode="lin" valueType="num">
                                      <p:cBhvr>
                                        <p:cTn id="8" dur="500" fill="hold"/>
                                        <p:tgtEl>
                                          <p:spTgt spid="42035"/>
                                        </p:tgtEl>
                                        <p:attrNameLst>
                                          <p:attrName>ppt_h</p:attrName>
                                        </p:attrNameLst>
                                      </p:cBhvr>
                                      <p:tavLst>
                                        <p:tav tm="0">
                                          <p:val>
                                            <p:fltVal val="0"/>
                                          </p:val>
                                        </p:tav>
                                        <p:tav tm="100000">
                                          <p:val>
                                            <p:strVal val="#ppt_h"/>
                                          </p:val>
                                        </p:tav>
                                      </p:tavLst>
                                    </p:anim>
                                    <p:animEffect transition="in" filter="fade">
                                      <p:cBhvr>
                                        <p:cTn id="9" dur="500"/>
                                        <p:tgtEl>
                                          <p:spTgt spid="42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4301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43013" name="Rectangle 5"/>
          <p:cNvSpPr>
            <a:spLocks noChangeArrowheads="1"/>
          </p:cNvSpPr>
          <p:nvPr/>
        </p:nvSpPr>
        <p:spPr bwMode="auto">
          <a:xfrm>
            <a:off x="549275" y="2555875"/>
            <a:ext cx="74676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Zinc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Zn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30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65.39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419.58 °C (692.73 °K, 787.24396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907.0 °C (1180.15 °K, 1664.6 °F) </a:t>
            </a:r>
            <a:br>
              <a:rPr lang="en-US" altLang="en-US">
                <a:latin typeface="Arial" charset="0"/>
                <a:cs typeface="Arial" charset="0"/>
              </a:rPr>
            </a:br>
            <a:endParaRPr lang="en-US" altLang="en-US"/>
          </a:p>
        </p:txBody>
      </p:sp>
      <p:sp>
        <p:nvSpPr>
          <p:cNvPr id="43014" name="Rectangle 6"/>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43015" name="Text Box 7"/>
          <p:cNvSpPr txBox="1">
            <a:spLocks noChangeArrowheads="1"/>
          </p:cNvSpPr>
          <p:nvPr/>
        </p:nvSpPr>
        <p:spPr bwMode="auto">
          <a:xfrm>
            <a:off x="5443538" y="5983288"/>
            <a:ext cx="3095625"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Zn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10</a:t>
            </a:r>
          </a:p>
        </p:txBody>
      </p:sp>
      <p:sp>
        <p:nvSpPr>
          <p:cNvPr id="43016" name="Oval 8"/>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43017" name="Oval 9"/>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43018" name="Oval 10"/>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43019" name="Oval 11"/>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43020" name="Oval 12"/>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43021" name="Oval 13"/>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43022" name="Oval 14"/>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43023" name="Text Box 15"/>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43024" name="Oval 16"/>
          <p:cNvSpPr>
            <a:spLocks noChangeArrowheads="1"/>
          </p:cNvSpPr>
          <p:nvPr/>
        </p:nvSpPr>
        <p:spPr bwMode="auto">
          <a:xfrm>
            <a:off x="7831138"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25" name="Oval 17"/>
          <p:cNvSpPr>
            <a:spLocks noChangeArrowheads="1"/>
          </p:cNvSpPr>
          <p:nvPr/>
        </p:nvSpPr>
        <p:spPr bwMode="auto">
          <a:xfrm>
            <a:off x="6499225" y="2400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26" name="Oval 18"/>
          <p:cNvSpPr>
            <a:spLocks noChangeArrowheads="1"/>
          </p:cNvSpPr>
          <p:nvPr/>
        </p:nvSpPr>
        <p:spPr bwMode="auto">
          <a:xfrm>
            <a:off x="6575425" y="22129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27" name="Oval 19"/>
          <p:cNvSpPr>
            <a:spLocks noChangeArrowheads="1"/>
          </p:cNvSpPr>
          <p:nvPr/>
        </p:nvSpPr>
        <p:spPr bwMode="auto">
          <a:xfrm>
            <a:off x="6572250" y="2019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28" name="Oval 20"/>
          <p:cNvSpPr>
            <a:spLocks noChangeArrowheads="1"/>
          </p:cNvSpPr>
          <p:nvPr/>
        </p:nvSpPr>
        <p:spPr bwMode="auto">
          <a:xfrm>
            <a:off x="6613525"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29" name="Oval 21"/>
          <p:cNvSpPr>
            <a:spLocks noChangeArrowheads="1"/>
          </p:cNvSpPr>
          <p:nvPr/>
        </p:nvSpPr>
        <p:spPr bwMode="auto">
          <a:xfrm>
            <a:off x="6737350" y="15938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30" name="Oval 22"/>
          <p:cNvSpPr>
            <a:spLocks noChangeArrowheads="1"/>
          </p:cNvSpPr>
          <p:nvPr/>
        </p:nvSpPr>
        <p:spPr bwMode="auto">
          <a:xfrm>
            <a:off x="6911975" y="14795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31" name="Oval 23"/>
          <p:cNvSpPr>
            <a:spLocks noChangeArrowheads="1"/>
          </p:cNvSpPr>
          <p:nvPr/>
        </p:nvSpPr>
        <p:spPr bwMode="auto">
          <a:xfrm>
            <a:off x="7126288" y="1390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32" name="Oval 24"/>
          <p:cNvSpPr>
            <a:spLocks noChangeArrowheads="1"/>
          </p:cNvSpPr>
          <p:nvPr/>
        </p:nvSpPr>
        <p:spPr bwMode="auto">
          <a:xfrm>
            <a:off x="7353300" y="14033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33" name="Oval 25"/>
          <p:cNvSpPr>
            <a:spLocks noChangeArrowheads="1"/>
          </p:cNvSpPr>
          <p:nvPr/>
        </p:nvSpPr>
        <p:spPr bwMode="auto">
          <a:xfrm>
            <a:off x="7554913" y="14795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34" name="Oval 26"/>
          <p:cNvSpPr>
            <a:spLocks noChangeArrowheads="1"/>
          </p:cNvSpPr>
          <p:nvPr/>
        </p:nvSpPr>
        <p:spPr bwMode="auto">
          <a:xfrm>
            <a:off x="7731125" y="16319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35" name="Oval 27"/>
          <p:cNvSpPr>
            <a:spLocks noChangeArrowheads="1"/>
          </p:cNvSpPr>
          <p:nvPr/>
        </p:nvSpPr>
        <p:spPr bwMode="auto">
          <a:xfrm>
            <a:off x="7831138"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36" name="Oval 28"/>
          <p:cNvSpPr>
            <a:spLocks noChangeArrowheads="1"/>
          </p:cNvSpPr>
          <p:nvPr/>
        </p:nvSpPr>
        <p:spPr bwMode="auto">
          <a:xfrm>
            <a:off x="7869238" y="1981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37" name="Oval 29"/>
          <p:cNvSpPr>
            <a:spLocks noChangeArrowheads="1"/>
          </p:cNvSpPr>
          <p:nvPr/>
        </p:nvSpPr>
        <p:spPr bwMode="auto">
          <a:xfrm>
            <a:off x="7831138"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38" name="Oval 30"/>
          <p:cNvSpPr>
            <a:spLocks noChangeArrowheads="1"/>
          </p:cNvSpPr>
          <p:nvPr/>
        </p:nvSpPr>
        <p:spPr bwMode="auto">
          <a:xfrm>
            <a:off x="7731125" y="2438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39" name="Oval 31"/>
          <p:cNvSpPr>
            <a:spLocks noChangeArrowheads="1"/>
          </p:cNvSpPr>
          <p:nvPr/>
        </p:nvSpPr>
        <p:spPr bwMode="auto">
          <a:xfrm>
            <a:off x="7516813" y="26193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40" name="Oval 32"/>
          <p:cNvSpPr>
            <a:spLocks noChangeArrowheads="1"/>
          </p:cNvSpPr>
          <p:nvPr/>
        </p:nvSpPr>
        <p:spPr bwMode="auto">
          <a:xfrm>
            <a:off x="7277100"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41" name="Oval 33"/>
          <p:cNvSpPr>
            <a:spLocks noChangeArrowheads="1"/>
          </p:cNvSpPr>
          <p:nvPr/>
        </p:nvSpPr>
        <p:spPr bwMode="auto">
          <a:xfrm>
            <a:off x="7010400"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42" name="Oval 34"/>
          <p:cNvSpPr>
            <a:spLocks noChangeArrowheads="1"/>
          </p:cNvSpPr>
          <p:nvPr/>
        </p:nvSpPr>
        <p:spPr bwMode="auto">
          <a:xfrm>
            <a:off x="6813550"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43" name="Oval 35"/>
          <p:cNvSpPr>
            <a:spLocks noChangeArrowheads="1"/>
          </p:cNvSpPr>
          <p:nvPr/>
        </p:nvSpPr>
        <p:spPr bwMode="auto">
          <a:xfrm>
            <a:off x="6689725" y="2400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44" name="Oval 36"/>
          <p:cNvSpPr>
            <a:spLocks noChangeArrowheads="1"/>
          </p:cNvSpPr>
          <p:nvPr/>
        </p:nvSpPr>
        <p:spPr bwMode="auto">
          <a:xfrm>
            <a:off x="6699250" y="20955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45" name="Oval 37"/>
          <p:cNvSpPr>
            <a:spLocks noChangeArrowheads="1"/>
          </p:cNvSpPr>
          <p:nvPr/>
        </p:nvSpPr>
        <p:spPr bwMode="auto">
          <a:xfrm>
            <a:off x="6889750" y="2438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46" name="Oval 38"/>
          <p:cNvSpPr>
            <a:spLocks noChangeArrowheads="1"/>
          </p:cNvSpPr>
          <p:nvPr/>
        </p:nvSpPr>
        <p:spPr bwMode="auto">
          <a:xfrm>
            <a:off x="7200900" y="25431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47" name="Oval 39"/>
          <p:cNvSpPr>
            <a:spLocks noChangeArrowheads="1"/>
          </p:cNvSpPr>
          <p:nvPr/>
        </p:nvSpPr>
        <p:spPr bwMode="auto">
          <a:xfrm>
            <a:off x="7554913" y="24003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48" name="Oval 40"/>
          <p:cNvSpPr>
            <a:spLocks noChangeArrowheads="1"/>
          </p:cNvSpPr>
          <p:nvPr/>
        </p:nvSpPr>
        <p:spPr bwMode="auto">
          <a:xfrm>
            <a:off x="7705725" y="19208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49" name="Oval 41"/>
          <p:cNvSpPr>
            <a:spLocks noChangeArrowheads="1"/>
          </p:cNvSpPr>
          <p:nvPr/>
        </p:nvSpPr>
        <p:spPr bwMode="auto">
          <a:xfrm>
            <a:off x="7505700" y="15938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50" name="Oval 42"/>
          <p:cNvSpPr>
            <a:spLocks noChangeArrowheads="1"/>
          </p:cNvSpPr>
          <p:nvPr/>
        </p:nvSpPr>
        <p:spPr bwMode="auto">
          <a:xfrm>
            <a:off x="7059613" y="1555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51" name="Oval 43"/>
          <p:cNvSpPr>
            <a:spLocks noChangeArrowheads="1"/>
          </p:cNvSpPr>
          <p:nvPr/>
        </p:nvSpPr>
        <p:spPr bwMode="auto">
          <a:xfrm>
            <a:off x="6775450" y="1768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52" name="Oval 44"/>
          <p:cNvSpPr>
            <a:spLocks noChangeArrowheads="1"/>
          </p:cNvSpPr>
          <p:nvPr/>
        </p:nvSpPr>
        <p:spPr bwMode="auto">
          <a:xfrm>
            <a:off x="6988175" y="1882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53" name="Oval 45"/>
          <p:cNvSpPr>
            <a:spLocks noChangeArrowheads="1"/>
          </p:cNvSpPr>
          <p:nvPr/>
        </p:nvSpPr>
        <p:spPr bwMode="auto">
          <a:xfrm>
            <a:off x="7440613" y="21336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3058" name="Rectangle 50">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30</a:t>
            </a:r>
          </a:p>
          <a:p>
            <a:pPr algn="ctr"/>
            <a:r>
              <a:rPr lang="en-US" sz="3600" b="1">
                <a:latin typeface="Arial" charset="0"/>
              </a:rPr>
              <a:t>Zn</a:t>
            </a:r>
          </a:p>
          <a:p>
            <a:pPr algn="ctr"/>
            <a:r>
              <a:rPr lang="en-US" sz="1200">
                <a:latin typeface="Arial" charset="0"/>
              </a:rPr>
              <a:t>Zinc</a:t>
            </a:r>
          </a:p>
        </p:txBody>
      </p:sp>
      <p:sp>
        <p:nvSpPr>
          <p:cNvPr id="43061" name="Rectangle 53"/>
          <p:cNvSpPr>
            <a:spLocks noChangeArrowheads="1"/>
          </p:cNvSpPr>
          <p:nvPr/>
        </p:nvSpPr>
        <p:spPr bwMode="auto">
          <a:xfrm>
            <a:off x="1201738" y="5086350"/>
            <a:ext cx="4572000"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Zinc?</a:t>
            </a:r>
          </a:p>
          <a:p>
            <a:pPr>
              <a:spcBef>
                <a:spcPct val="50000"/>
              </a:spcBef>
            </a:pPr>
            <a:r>
              <a:rPr lang="en-US" sz="1400">
                <a:latin typeface="Arial" charset="0"/>
              </a:rPr>
              <a:t>Blue-white metallic element. Occurs in multiple compounds naturally. Five stable isotopes are six radioactive isotopes have been found. Chemically a reactive metal, combines with oxygen and other non-metals, reacts with dilute acids to release hydrogen.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4403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44037" name="Rectangle 5"/>
          <p:cNvSpPr>
            <a:spLocks noChangeArrowheads="1"/>
          </p:cNvSpPr>
          <p:nvPr/>
        </p:nvSpPr>
        <p:spPr bwMode="auto">
          <a:xfrm>
            <a:off x="549275" y="2555875"/>
            <a:ext cx="71628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Gallium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Ga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31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69.723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29.78 °C (302.93 °K, 85.604004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2403.0 °C (2676.15 °K, 4357.4 °F) </a:t>
            </a:r>
            <a:br>
              <a:rPr lang="en-US" altLang="en-US">
                <a:latin typeface="Arial" charset="0"/>
                <a:cs typeface="Arial" charset="0"/>
              </a:rPr>
            </a:br>
            <a:endParaRPr lang="en-US" altLang="en-US"/>
          </a:p>
        </p:txBody>
      </p:sp>
      <p:sp>
        <p:nvSpPr>
          <p:cNvPr id="44038"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44039"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44040"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44041"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44042"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44043"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44044"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44045"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44046" name="Oval 14"/>
          <p:cNvSpPr>
            <a:spLocks noChangeArrowheads="1"/>
          </p:cNvSpPr>
          <p:nvPr/>
        </p:nvSpPr>
        <p:spPr bwMode="auto">
          <a:xfrm>
            <a:off x="6858000" y="13192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47" name="Rectangle 15"/>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44048" name="Text Box 16"/>
          <p:cNvSpPr txBox="1">
            <a:spLocks noChangeArrowheads="1"/>
          </p:cNvSpPr>
          <p:nvPr/>
        </p:nvSpPr>
        <p:spPr bwMode="auto">
          <a:xfrm>
            <a:off x="5443538" y="5983288"/>
            <a:ext cx="3146425"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Ga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10</a:t>
            </a:r>
            <a:r>
              <a:rPr lang="en-US">
                <a:solidFill>
                  <a:srgbClr val="FF0000"/>
                </a:solidFill>
                <a:latin typeface="Arial" charset="0"/>
              </a:rPr>
              <a:t>4p</a:t>
            </a:r>
            <a:r>
              <a:rPr lang="en-US" baseline="30000">
                <a:solidFill>
                  <a:srgbClr val="FF0000"/>
                </a:solidFill>
                <a:latin typeface="Arial" charset="0"/>
              </a:rPr>
              <a:t>1</a:t>
            </a:r>
          </a:p>
        </p:txBody>
      </p:sp>
      <p:sp>
        <p:nvSpPr>
          <p:cNvPr id="44051" name="Oval 19"/>
          <p:cNvSpPr>
            <a:spLocks noChangeArrowheads="1"/>
          </p:cNvSpPr>
          <p:nvPr/>
        </p:nvSpPr>
        <p:spPr bwMode="auto">
          <a:xfrm>
            <a:off x="7985125" y="1768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52" name="Oval 20"/>
          <p:cNvSpPr>
            <a:spLocks noChangeArrowheads="1"/>
          </p:cNvSpPr>
          <p:nvPr/>
        </p:nvSpPr>
        <p:spPr bwMode="auto">
          <a:xfrm>
            <a:off x="6699250"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53" name="Oval 21"/>
          <p:cNvSpPr>
            <a:spLocks noChangeArrowheads="1"/>
          </p:cNvSpPr>
          <p:nvPr/>
        </p:nvSpPr>
        <p:spPr bwMode="auto">
          <a:xfrm>
            <a:off x="6781800" y="1555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54" name="Oval 22"/>
          <p:cNvSpPr>
            <a:spLocks noChangeArrowheads="1"/>
          </p:cNvSpPr>
          <p:nvPr/>
        </p:nvSpPr>
        <p:spPr bwMode="auto">
          <a:xfrm>
            <a:off x="6988175" y="14335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55" name="Oval 23"/>
          <p:cNvSpPr>
            <a:spLocks noChangeArrowheads="1"/>
          </p:cNvSpPr>
          <p:nvPr/>
        </p:nvSpPr>
        <p:spPr bwMode="auto">
          <a:xfrm>
            <a:off x="7188200" y="13954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56" name="Oval 24"/>
          <p:cNvSpPr>
            <a:spLocks noChangeArrowheads="1"/>
          </p:cNvSpPr>
          <p:nvPr/>
        </p:nvSpPr>
        <p:spPr bwMode="auto">
          <a:xfrm>
            <a:off x="7429500" y="14335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57" name="Oval 25"/>
          <p:cNvSpPr>
            <a:spLocks noChangeArrowheads="1"/>
          </p:cNvSpPr>
          <p:nvPr/>
        </p:nvSpPr>
        <p:spPr bwMode="auto">
          <a:xfrm>
            <a:off x="7591425" y="15097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58" name="Oval 26"/>
          <p:cNvSpPr>
            <a:spLocks noChangeArrowheads="1"/>
          </p:cNvSpPr>
          <p:nvPr/>
        </p:nvSpPr>
        <p:spPr bwMode="auto">
          <a:xfrm>
            <a:off x="7731125" y="16319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59" name="Oval 27"/>
          <p:cNvSpPr>
            <a:spLocks noChangeArrowheads="1"/>
          </p:cNvSpPr>
          <p:nvPr/>
        </p:nvSpPr>
        <p:spPr bwMode="auto">
          <a:xfrm>
            <a:off x="7831138" y="1844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60" name="Oval 28"/>
          <p:cNvSpPr>
            <a:spLocks noChangeArrowheads="1"/>
          </p:cNvSpPr>
          <p:nvPr/>
        </p:nvSpPr>
        <p:spPr bwMode="auto">
          <a:xfrm>
            <a:off x="7869238" y="2052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61" name="Oval 29"/>
          <p:cNvSpPr>
            <a:spLocks noChangeArrowheads="1"/>
          </p:cNvSpPr>
          <p:nvPr/>
        </p:nvSpPr>
        <p:spPr bwMode="auto">
          <a:xfrm>
            <a:off x="7831138"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62" name="Oval 30"/>
          <p:cNvSpPr>
            <a:spLocks noChangeArrowheads="1"/>
          </p:cNvSpPr>
          <p:nvPr/>
        </p:nvSpPr>
        <p:spPr bwMode="auto">
          <a:xfrm>
            <a:off x="7731125" y="2438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63" name="Oval 31"/>
          <p:cNvSpPr>
            <a:spLocks noChangeArrowheads="1"/>
          </p:cNvSpPr>
          <p:nvPr/>
        </p:nvSpPr>
        <p:spPr bwMode="auto">
          <a:xfrm>
            <a:off x="7553325" y="25876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64" name="Oval 32"/>
          <p:cNvSpPr>
            <a:spLocks noChangeArrowheads="1"/>
          </p:cNvSpPr>
          <p:nvPr/>
        </p:nvSpPr>
        <p:spPr bwMode="auto">
          <a:xfrm>
            <a:off x="7315200" y="26638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65" name="Oval 33"/>
          <p:cNvSpPr>
            <a:spLocks noChangeArrowheads="1"/>
          </p:cNvSpPr>
          <p:nvPr/>
        </p:nvSpPr>
        <p:spPr bwMode="auto">
          <a:xfrm>
            <a:off x="7086600" y="26638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66" name="Oval 34"/>
          <p:cNvSpPr>
            <a:spLocks noChangeArrowheads="1"/>
          </p:cNvSpPr>
          <p:nvPr/>
        </p:nvSpPr>
        <p:spPr bwMode="auto">
          <a:xfrm>
            <a:off x="6896100" y="25876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67" name="Oval 35"/>
          <p:cNvSpPr>
            <a:spLocks noChangeArrowheads="1"/>
          </p:cNvSpPr>
          <p:nvPr/>
        </p:nvSpPr>
        <p:spPr bwMode="auto">
          <a:xfrm>
            <a:off x="6705600" y="2438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68" name="Oval 36"/>
          <p:cNvSpPr>
            <a:spLocks noChangeArrowheads="1"/>
          </p:cNvSpPr>
          <p:nvPr/>
        </p:nvSpPr>
        <p:spPr bwMode="auto">
          <a:xfrm>
            <a:off x="6623050"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69" name="Oval 37"/>
          <p:cNvSpPr>
            <a:spLocks noChangeArrowheads="1"/>
          </p:cNvSpPr>
          <p:nvPr/>
        </p:nvSpPr>
        <p:spPr bwMode="auto">
          <a:xfrm>
            <a:off x="6572250" y="2014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70" name="Oval 38"/>
          <p:cNvSpPr>
            <a:spLocks noChangeArrowheads="1"/>
          </p:cNvSpPr>
          <p:nvPr/>
        </p:nvSpPr>
        <p:spPr bwMode="auto">
          <a:xfrm>
            <a:off x="6629400" y="1768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72" name="Oval 40"/>
          <p:cNvSpPr>
            <a:spLocks noChangeArrowheads="1"/>
          </p:cNvSpPr>
          <p:nvPr/>
        </p:nvSpPr>
        <p:spPr bwMode="auto">
          <a:xfrm>
            <a:off x="6950075" y="15859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73" name="Oval 41"/>
          <p:cNvSpPr>
            <a:spLocks noChangeArrowheads="1"/>
          </p:cNvSpPr>
          <p:nvPr/>
        </p:nvSpPr>
        <p:spPr bwMode="auto">
          <a:xfrm>
            <a:off x="7239000" y="15176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74" name="Oval 42"/>
          <p:cNvSpPr>
            <a:spLocks noChangeArrowheads="1"/>
          </p:cNvSpPr>
          <p:nvPr/>
        </p:nvSpPr>
        <p:spPr bwMode="auto">
          <a:xfrm>
            <a:off x="7553325" y="16319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75" name="Oval 43"/>
          <p:cNvSpPr>
            <a:spLocks noChangeArrowheads="1"/>
          </p:cNvSpPr>
          <p:nvPr/>
        </p:nvSpPr>
        <p:spPr bwMode="auto">
          <a:xfrm>
            <a:off x="7721600" y="1938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76" name="Oval 44"/>
          <p:cNvSpPr>
            <a:spLocks noChangeArrowheads="1"/>
          </p:cNvSpPr>
          <p:nvPr/>
        </p:nvSpPr>
        <p:spPr bwMode="auto">
          <a:xfrm>
            <a:off x="7654925"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77" name="Oval 45"/>
          <p:cNvSpPr>
            <a:spLocks noChangeArrowheads="1"/>
          </p:cNvSpPr>
          <p:nvPr/>
        </p:nvSpPr>
        <p:spPr bwMode="auto">
          <a:xfrm>
            <a:off x="7391400"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78" name="Oval 46"/>
          <p:cNvSpPr>
            <a:spLocks noChangeArrowheads="1"/>
          </p:cNvSpPr>
          <p:nvPr/>
        </p:nvSpPr>
        <p:spPr bwMode="auto">
          <a:xfrm>
            <a:off x="7010400" y="24923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79" name="Oval 47"/>
          <p:cNvSpPr>
            <a:spLocks noChangeArrowheads="1"/>
          </p:cNvSpPr>
          <p:nvPr/>
        </p:nvSpPr>
        <p:spPr bwMode="auto">
          <a:xfrm>
            <a:off x="677545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80" name="Oval 48"/>
          <p:cNvSpPr>
            <a:spLocks noChangeArrowheads="1"/>
          </p:cNvSpPr>
          <p:nvPr/>
        </p:nvSpPr>
        <p:spPr bwMode="auto">
          <a:xfrm>
            <a:off x="6721475" y="19002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81" name="Oval 49"/>
          <p:cNvSpPr>
            <a:spLocks noChangeArrowheads="1"/>
          </p:cNvSpPr>
          <p:nvPr/>
        </p:nvSpPr>
        <p:spPr bwMode="auto">
          <a:xfrm>
            <a:off x="7162800" y="17684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82" name="Oval 50"/>
          <p:cNvSpPr>
            <a:spLocks noChangeArrowheads="1"/>
          </p:cNvSpPr>
          <p:nvPr/>
        </p:nvSpPr>
        <p:spPr bwMode="auto">
          <a:xfrm>
            <a:off x="72390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4087" name="Rectangle 55">
            <a:hlinkClick r:id="rId5"/>
          </p:cNvPr>
          <p:cNvSpPr>
            <a:spLocks noChangeAspect="1" noChangeArrowheads="1"/>
          </p:cNvSpPr>
          <p:nvPr/>
        </p:nvSpPr>
        <p:spPr bwMode="auto">
          <a:xfrm>
            <a:off x="273050" y="217488"/>
            <a:ext cx="822325" cy="1108075"/>
          </a:xfrm>
          <a:prstGeom prst="rect">
            <a:avLst/>
          </a:prstGeom>
          <a:gradFill rotWithShape="1">
            <a:gsLst>
              <a:gs pos="0">
                <a:srgbClr val="00CC00"/>
              </a:gs>
              <a:gs pos="100000">
                <a:srgbClr val="0080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31</a:t>
            </a:r>
          </a:p>
          <a:p>
            <a:pPr algn="ctr"/>
            <a:r>
              <a:rPr lang="en-US" sz="3600" b="1">
                <a:latin typeface="Arial" charset="0"/>
              </a:rPr>
              <a:t>Ga</a:t>
            </a:r>
          </a:p>
          <a:p>
            <a:pPr algn="ctr"/>
            <a:r>
              <a:rPr lang="en-US" sz="1200">
                <a:latin typeface="Arial" charset="0"/>
              </a:rPr>
              <a:t>Gallium</a:t>
            </a:r>
          </a:p>
        </p:txBody>
      </p:sp>
      <p:sp>
        <p:nvSpPr>
          <p:cNvPr id="44090" name="Rectangle 58"/>
          <p:cNvSpPr>
            <a:spLocks noChangeArrowheads="1"/>
          </p:cNvSpPr>
          <p:nvPr/>
        </p:nvSpPr>
        <p:spPr bwMode="auto">
          <a:xfrm>
            <a:off x="1141413" y="5119688"/>
            <a:ext cx="4572000" cy="1462087"/>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What is Gallium?</a:t>
            </a:r>
          </a:p>
          <a:p>
            <a:pPr>
              <a:spcBef>
                <a:spcPct val="50000"/>
              </a:spcBef>
            </a:pPr>
            <a:r>
              <a:rPr lang="en-US" sz="1200">
                <a:latin typeface="Arial" charset="0"/>
              </a:rPr>
              <a:t>Soft silvery metallic element, belongs to group 13 of the periodic table. The two stable isotopes are Ga-69 and Ga-71. Eight radioactive isotopes are known, all having short half-lives. Gallium Arsenide is used as a semiconductor. Corrodes most other metals by diffusing into their lattice. First identified by Francois Lecoq de Boisbaudran in 1875.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4505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45061" name="Rectangle 5"/>
          <p:cNvSpPr>
            <a:spLocks noChangeArrowheads="1"/>
          </p:cNvSpPr>
          <p:nvPr/>
        </p:nvSpPr>
        <p:spPr bwMode="auto">
          <a:xfrm>
            <a:off x="549275" y="2551113"/>
            <a:ext cx="7543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Germanium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Ge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32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72.61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937.4 °C (1210.55 °K, 1719.3201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2830.0 °C (3103.15 °K, 5126.0 °F) </a:t>
            </a:r>
            <a:endParaRPr lang="en-US" altLang="en-US"/>
          </a:p>
        </p:txBody>
      </p:sp>
      <p:sp>
        <p:nvSpPr>
          <p:cNvPr id="4506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4506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4506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4506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4506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4506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4506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4506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45070" name="Oval 14"/>
          <p:cNvSpPr>
            <a:spLocks noChangeArrowheads="1"/>
          </p:cNvSpPr>
          <p:nvPr/>
        </p:nvSpPr>
        <p:spPr bwMode="auto">
          <a:xfrm>
            <a:off x="6829425" y="27352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71" name="Rectangle 15"/>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45072" name="Text Box 16"/>
          <p:cNvSpPr txBox="1">
            <a:spLocks noChangeArrowheads="1"/>
          </p:cNvSpPr>
          <p:nvPr/>
        </p:nvSpPr>
        <p:spPr bwMode="auto">
          <a:xfrm>
            <a:off x="5443538" y="5983288"/>
            <a:ext cx="3146425"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Ge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10</a:t>
            </a:r>
            <a:r>
              <a:rPr lang="en-US">
                <a:solidFill>
                  <a:srgbClr val="FF0000"/>
                </a:solidFill>
                <a:latin typeface="Arial" charset="0"/>
              </a:rPr>
              <a:t>4p</a:t>
            </a:r>
            <a:r>
              <a:rPr lang="en-US" baseline="30000">
                <a:solidFill>
                  <a:srgbClr val="FF0000"/>
                </a:solidFill>
                <a:latin typeface="Arial" charset="0"/>
              </a:rPr>
              <a:t>2</a:t>
            </a:r>
          </a:p>
        </p:txBody>
      </p:sp>
      <p:sp>
        <p:nvSpPr>
          <p:cNvPr id="45073" name="Oval 17"/>
          <p:cNvSpPr>
            <a:spLocks noChangeArrowheads="1"/>
          </p:cNvSpPr>
          <p:nvPr/>
        </p:nvSpPr>
        <p:spPr bwMode="auto">
          <a:xfrm>
            <a:off x="6858000" y="13192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74" name="Oval 18"/>
          <p:cNvSpPr>
            <a:spLocks noChangeArrowheads="1"/>
          </p:cNvSpPr>
          <p:nvPr/>
        </p:nvSpPr>
        <p:spPr bwMode="auto">
          <a:xfrm>
            <a:off x="7785100" y="14716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75" name="Oval 19"/>
          <p:cNvSpPr>
            <a:spLocks noChangeArrowheads="1"/>
          </p:cNvSpPr>
          <p:nvPr/>
        </p:nvSpPr>
        <p:spPr bwMode="auto">
          <a:xfrm>
            <a:off x="7907338" y="2451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76" name="Oval 20"/>
          <p:cNvSpPr>
            <a:spLocks noChangeArrowheads="1"/>
          </p:cNvSpPr>
          <p:nvPr/>
        </p:nvSpPr>
        <p:spPr bwMode="auto">
          <a:xfrm>
            <a:off x="7167563" y="13954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77" name="Oval 21"/>
          <p:cNvSpPr>
            <a:spLocks noChangeArrowheads="1"/>
          </p:cNvSpPr>
          <p:nvPr/>
        </p:nvSpPr>
        <p:spPr bwMode="auto">
          <a:xfrm>
            <a:off x="73914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78" name="Oval 22"/>
          <p:cNvSpPr>
            <a:spLocks noChangeArrowheads="1"/>
          </p:cNvSpPr>
          <p:nvPr/>
        </p:nvSpPr>
        <p:spPr bwMode="auto">
          <a:xfrm>
            <a:off x="7596188" y="15097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79" name="Oval 23"/>
          <p:cNvSpPr>
            <a:spLocks noChangeArrowheads="1"/>
          </p:cNvSpPr>
          <p:nvPr/>
        </p:nvSpPr>
        <p:spPr bwMode="auto">
          <a:xfrm>
            <a:off x="7747000"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80" name="Oval 24"/>
          <p:cNvSpPr>
            <a:spLocks noChangeArrowheads="1"/>
          </p:cNvSpPr>
          <p:nvPr/>
        </p:nvSpPr>
        <p:spPr bwMode="auto">
          <a:xfrm>
            <a:off x="7831138"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81" name="Oval 25"/>
          <p:cNvSpPr>
            <a:spLocks noChangeArrowheads="1"/>
          </p:cNvSpPr>
          <p:nvPr/>
        </p:nvSpPr>
        <p:spPr bwMode="auto">
          <a:xfrm>
            <a:off x="7869238" y="20716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82" name="Oval 26"/>
          <p:cNvSpPr>
            <a:spLocks noChangeArrowheads="1"/>
          </p:cNvSpPr>
          <p:nvPr/>
        </p:nvSpPr>
        <p:spPr bwMode="auto">
          <a:xfrm>
            <a:off x="78232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83" name="Oval 27"/>
          <p:cNvSpPr>
            <a:spLocks noChangeArrowheads="1"/>
          </p:cNvSpPr>
          <p:nvPr/>
        </p:nvSpPr>
        <p:spPr bwMode="auto">
          <a:xfrm>
            <a:off x="7693025"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84" name="Oval 28"/>
          <p:cNvSpPr>
            <a:spLocks noChangeArrowheads="1"/>
          </p:cNvSpPr>
          <p:nvPr/>
        </p:nvSpPr>
        <p:spPr bwMode="auto">
          <a:xfrm>
            <a:off x="7519988" y="26209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85" name="Oval 29"/>
          <p:cNvSpPr>
            <a:spLocks noChangeArrowheads="1"/>
          </p:cNvSpPr>
          <p:nvPr/>
        </p:nvSpPr>
        <p:spPr bwMode="auto">
          <a:xfrm>
            <a:off x="7280275"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86" name="Oval 30"/>
          <p:cNvSpPr>
            <a:spLocks noChangeArrowheads="1"/>
          </p:cNvSpPr>
          <p:nvPr/>
        </p:nvSpPr>
        <p:spPr bwMode="auto">
          <a:xfrm>
            <a:off x="7021513"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87" name="Oval 31"/>
          <p:cNvSpPr>
            <a:spLocks noChangeArrowheads="1"/>
          </p:cNvSpPr>
          <p:nvPr/>
        </p:nvSpPr>
        <p:spPr bwMode="auto">
          <a:xfrm>
            <a:off x="6819900"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88" name="Oval 32"/>
          <p:cNvSpPr>
            <a:spLocks noChangeArrowheads="1"/>
          </p:cNvSpPr>
          <p:nvPr/>
        </p:nvSpPr>
        <p:spPr bwMode="auto">
          <a:xfrm>
            <a:off x="6661150" y="2374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89" name="Oval 33"/>
          <p:cNvSpPr>
            <a:spLocks noChangeArrowheads="1"/>
          </p:cNvSpPr>
          <p:nvPr/>
        </p:nvSpPr>
        <p:spPr bwMode="auto">
          <a:xfrm>
            <a:off x="6572250" y="2136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90" name="Oval 34"/>
          <p:cNvSpPr>
            <a:spLocks noChangeArrowheads="1"/>
          </p:cNvSpPr>
          <p:nvPr/>
        </p:nvSpPr>
        <p:spPr bwMode="auto">
          <a:xfrm>
            <a:off x="6610350"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91" name="Oval 35"/>
          <p:cNvSpPr>
            <a:spLocks noChangeArrowheads="1"/>
          </p:cNvSpPr>
          <p:nvPr/>
        </p:nvSpPr>
        <p:spPr bwMode="auto">
          <a:xfrm>
            <a:off x="6702425"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92" name="Oval 36"/>
          <p:cNvSpPr>
            <a:spLocks noChangeArrowheads="1"/>
          </p:cNvSpPr>
          <p:nvPr/>
        </p:nvSpPr>
        <p:spPr bwMode="auto">
          <a:xfrm>
            <a:off x="6867525" y="15049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93" name="Oval 37"/>
          <p:cNvSpPr>
            <a:spLocks noChangeArrowheads="1"/>
          </p:cNvSpPr>
          <p:nvPr/>
        </p:nvSpPr>
        <p:spPr bwMode="auto">
          <a:xfrm>
            <a:off x="70104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94" name="Oval 38"/>
          <p:cNvSpPr>
            <a:spLocks noChangeArrowheads="1"/>
          </p:cNvSpPr>
          <p:nvPr/>
        </p:nvSpPr>
        <p:spPr bwMode="auto">
          <a:xfrm>
            <a:off x="7315200" y="15430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95" name="Oval 39"/>
          <p:cNvSpPr>
            <a:spLocks noChangeArrowheads="1"/>
          </p:cNvSpPr>
          <p:nvPr/>
        </p:nvSpPr>
        <p:spPr bwMode="auto">
          <a:xfrm>
            <a:off x="7596188" y="16986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96" name="Oval 40"/>
          <p:cNvSpPr>
            <a:spLocks noChangeArrowheads="1"/>
          </p:cNvSpPr>
          <p:nvPr/>
        </p:nvSpPr>
        <p:spPr bwMode="auto">
          <a:xfrm>
            <a:off x="7708900" y="19954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97" name="Oval 41"/>
          <p:cNvSpPr>
            <a:spLocks noChangeArrowheads="1"/>
          </p:cNvSpPr>
          <p:nvPr/>
        </p:nvSpPr>
        <p:spPr bwMode="auto">
          <a:xfrm>
            <a:off x="76708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98" name="Oval 42"/>
          <p:cNvSpPr>
            <a:spLocks noChangeArrowheads="1"/>
          </p:cNvSpPr>
          <p:nvPr/>
        </p:nvSpPr>
        <p:spPr bwMode="auto">
          <a:xfrm>
            <a:off x="7356475"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099" name="Oval 43"/>
          <p:cNvSpPr>
            <a:spLocks noChangeArrowheads="1"/>
          </p:cNvSpPr>
          <p:nvPr/>
        </p:nvSpPr>
        <p:spPr bwMode="auto">
          <a:xfrm>
            <a:off x="6983413"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100" name="Oval 44"/>
          <p:cNvSpPr>
            <a:spLocks noChangeArrowheads="1"/>
          </p:cNvSpPr>
          <p:nvPr/>
        </p:nvSpPr>
        <p:spPr bwMode="auto">
          <a:xfrm>
            <a:off x="6753225"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101" name="Oval 45"/>
          <p:cNvSpPr>
            <a:spLocks noChangeArrowheads="1"/>
          </p:cNvSpPr>
          <p:nvPr/>
        </p:nvSpPr>
        <p:spPr bwMode="auto">
          <a:xfrm>
            <a:off x="6867525"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102" name="Oval 46"/>
          <p:cNvSpPr>
            <a:spLocks noChangeArrowheads="1"/>
          </p:cNvSpPr>
          <p:nvPr/>
        </p:nvSpPr>
        <p:spPr bwMode="auto">
          <a:xfrm>
            <a:off x="735330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103" name="Oval 47"/>
          <p:cNvSpPr>
            <a:spLocks noChangeArrowheads="1"/>
          </p:cNvSpPr>
          <p:nvPr/>
        </p:nvSpPr>
        <p:spPr bwMode="auto">
          <a:xfrm>
            <a:off x="6972300" y="2136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5107" name="Rectangle 51">
            <a:hlinkClick r:id="rId5"/>
          </p:cNvPr>
          <p:cNvSpPr>
            <a:spLocks noChangeAspect="1" noChangeArrowheads="1"/>
          </p:cNvSpPr>
          <p:nvPr/>
        </p:nvSpPr>
        <p:spPr bwMode="auto">
          <a:xfrm>
            <a:off x="274638" y="215900"/>
            <a:ext cx="822325" cy="1108075"/>
          </a:xfrm>
          <a:prstGeom prst="rect">
            <a:avLst/>
          </a:prstGeom>
          <a:gradFill rotWithShape="1">
            <a:gsLst>
              <a:gs pos="0">
                <a:srgbClr val="FFFFCC"/>
              </a:gs>
              <a:gs pos="100000">
                <a:srgbClr val="CCFF33"/>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32</a:t>
            </a:r>
          </a:p>
          <a:p>
            <a:pPr algn="ctr"/>
            <a:r>
              <a:rPr lang="en-US" sz="3600" b="1">
                <a:latin typeface="Arial" charset="0"/>
              </a:rPr>
              <a:t>Ge</a:t>
            </a:r>
          </a:p>
          <a:p>
            <a:pPr algn="ctr"/>
            <a:r>
              <a:rPr lang="en-US" sz="1000">
                <a:latin typeface="Arial" charset="0"/>
              </a:rPr>
              <a:t>Germanium</a:t>
            </a:r>
          </a:p>
        </p:txBody>
      </p:sp>
      <p:sp>
        <p:nvSpPr>
          <p:cNvPr id="45110" name="Rectangle 54"/>
          <p:cNvSpPr>
            <a:spLocks noChangeArrowheads="1"/>
          </p:cNvSpPr>
          <p:nvPr/>
        </p:nvSpPr>
        <p:spPr bwMode="auto">
          <a:xfrm>
            <a:off x="1163638" y="5019675"/>
            <a:ext cx="4371975" cy="126206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Germanium?</a:t>
            </a:r>
          </a:p>
          <a:p>
            <a:pPr>
              <a:spcBef>
                <a:spcPct val="50000"/>
              </a:spcBef>
            </a:pPr>
            <a:r>
              <a:rPr lang="en-US" sz="1400">
                <a:latin typeface="Arial" charset="0"/>
              </a:rPr>
              <a:t>Lustrous hard metalloid element, belongs to group 14 of the periodic table. Forms a large number of organometallic compounds. Predicted by Mendeleev in 1871, it was actually found in 1886 by Winkler.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4608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46084" name="Rectangle 4"/>
          <p:cNvSpPr>
            <a:spLocks noChangeArrowheads="1"/>
          </p:cNvSpPr>
          <p:nvPr/>
        </p:nvSpPr>
        <p:spPr bwMode="auto">
          <a:xfrm>
            <a:off x="547688" y="2549525"/>
            <a:ext cx="6934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Arsenic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As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33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74.9216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817.0 °C (1090.15 °K, 1502.6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613.0 °C (886.15 °K, 1135.4 °F) </a:t>
            </a:r>
            <a:endParaRPr lang="en-US" altLang="en-US"/>
          </a:p>
        </p:txBody>
      </p:sp>
      <p:sp>
        <p:nvSpPr>
          <p:cNvPr id="46095" name="Rectangle 15"/>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46096" name="Text Box 16"/>
          <p:cNvSpPr txBox="1">
            <a:spLocks noChangeArrowheads="1"/>
          </p:cNvSpPr>
          <p:nvPr/>
        </p:nvSpPr>
        <p:spPr bwMode="auto">
          <a:xfrm>
            <a:off x="5443538" y="5983288"/>
            <a:ext cx="3095625"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As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10</a:t>
            </a:r>
            <a:r>
              <a:rPr lang="en-US">
                <a:solidFill>
                  <a:srgbClr val="FF0000"/>
                </a:solidFill>
                <a:latin typeface="Arial" charset="0"/>
              </a:rPr>
              <a:t>4p</a:t>
            </a:r>
            <a:r>
              <a:rPr lang="en-US" baseline="30000">
                <a:solidFill>
                  <a:srgbClr val="FF0000"/>
                </a:solidFill>
                <a:latin typeface="Arial" charset="0"/>
              </a:rPr>
              <a:t>3</a:t>
            </a:r>
          </a:p>
        </p:txBody>
      </p:sp>
      <p:sp>
        <p:nvSpPr>
          <p:cNvPr id="46097" name="Oval 17"/>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46098" name="Oval 18"/>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46099" name="Oval 19"/>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46100" name="Oval 20"/>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46101" name="Oval 21"/>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46102" name="Oval 22"/>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46103" name="Oval 23"/>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46104" name="Text Box 24"/>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46105" name="Oval 25"/>
          <p:cNvSpPr>
            <a:spLocks noChangeArrowheads="1"/>
          </p:cNvSpPr>
          <p:nvPr/>
        </p:nvSpPr>
        <p:spPr bwMode="auto">
          <a:xfrm>
            <a:off x="6829425" y="27352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06" name="Oval 26"/>
          <p:cNvSpPr>
            <a:spLocks noChangeArrowheads="1"/>
          </p:cNvSpPr>
          <p:nvPr/>
        </p:nvSpPr>
        <p:spPr bwMode="auto">
          <a:xfrm>
            <a:off x="6858000" y="13192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07" name="Oval 27"/>
          <p:cNvSpPr>
            <a:spLocks noChangeArrowheads="1"/>
          </p:cNvSpPr>
          <p:nvPr/>
        </p:nvSpPr>
        <p:spPr bwMode="auto">
          <a:xfrm>
            <a:off x="7785100" y="14716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08" name="Oval 28"/>
          <p:cNvSpPr>
            <a:spLocks noChangeArrowheads="1"/>
          </p:cNvSpPr>
          <p:nvPr/>
        </p:nvSpPr>
        <p:spPr bwMode="auto">
          <a:xfrm>
            <a:off x="7907338" y="2451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09" name="Oval 29"/>
          <p:cNvSpPr>
            <a:spLocks noChangeArrowheads="1"/>
          </p:cNvSpPr>
          <p:nvPr/>
        </p:nvSpPr>
        <p:spPr bwMode="auto">
          <a:xfrm>
            <a:off x="7167563" y="13954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10" name="Oval 30"/>
          <p:cNvSpPr>
            <a:spLocks noChangeArrowheads="1"/>
          </p:cNvSpPr>
          <p:nvPr/>
        </p:nvSpPr>
        <p:spPr bwMode="auto">
          <a:xfrm>
            <a:off x="73914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11" name="Oval 31"/>
          <p:cNvSpPr>
            <a:spLocks noChangeArrowheads="1"/>
          </p:cNvSpPr>
          <p:nvPr/>
        </p:nvSpPr>
        <p:spPr bwMode="auto">
          <a:xfrm>
            <a:off x="7596188" y="15097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12" name="Oval 32"/>
          <p:cNvSpPr>
            <a:spLocks noChangeArrowheads="1"/>
          </p:cNvSpPr>
          <p:nvPr/>
        </p:nvSpPr>
        <p:spPr bwMode="auto">
          <a:xfrm>
            <a:off x="7747000"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13" name="Oval 33"/>
          <p:cNvSpPr>
            <a:spLocks noChangeArrowheads="1"/>
          </p:cNvSpPr>
          <p:nvPr/>
        </p:nvSpPr>
        <p:spPr bwMode="auto">
          <a:xfrm>
            <a:off x="7831138"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14" name="Oval 34"/>
          <p:cNvSpPr>
            <a:spLocks noChangeArrowheads="1"/>
          </p:cNvSpPr>
          <p:nvPr/>
        </p:nvSpPr>
        <p:spPr bwMode="auto">
          <a:xfrm>
            <a:off x="7869238" y="20716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15" name="Oval 35"/>
          <p:cNvSpPr>
            <a:spLocks noChangeArrowheads="1"/>
          </p:cNvSpPr>
          <p:nvPr/>
        </p:nvSpPr>
        <p:spPr bwMode="auto">
          <a:xfrm>
            <a:off x="78232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16" name="Oval 36"/>
          <p:cNvSpPr>
            <a:spLocks noChangeArrowheads="1"/>
          </p:cNvSpPr>
          <p:nvPr/>
        </p:nvSpPr>
        <p:spPr bwMode="auto">
          <a:xfrm>
            <a:off x="7693025"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17" name="Oval 37"/>
          <p:cNvSpPr>
            <a:spLocks noChangeArrowheads="1"/>
          </p:cNvSpPr>
          <p:nvPr/>
        </p:nvSpPr>
        <p:spPr bwMode="auto">
          <a:xfrm>
            <a:off x="7519988" y="26209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18" name="Oval 38"/>
          <p:cNvSpPr>
            <a:spLocks noChangeArrowheads="1"/>
          </p:cNvSpPr>
          <p:nvPr/>
        </p:nvSpPr>
        <p:spPr bwMode="auto">
          <a:xfrm>
            <a:off x="7280275"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19" name="Oval 39"/>
          <p:cNvSpPr>
            <a:spLocks noChangeArrowheads="1"/>
          </p:cNvSpPr>
          <p:nvPr/>
        </p:nvSpPr>
        <p:spPr bwMode="auto">
          <a:xfrm>
            <a:off x="7021513"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20" name="Oval 40"/>
          <p:cNvSpPr>
            <a:spLocks noChangeArrowheads="1"/>
          </p:cNvSpPr>
          <p:nvPr/>
        </p:nvSpPr>
        <p:spPr bwMode="auto">
          <a:xfrm>
            <a:off x="6819900"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21" name="Oval 41"/>
          <p:cNvSpPr>
            <a:spLocks noChangeArrowheads="1"/>
          </p:cNvSpPr>
          <p:nvPr/>
        </p:nvSpPr>
        <p:spPr bwMode="auto">
          <a:xfrm>
            <a:off x="6661150" y="2374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22" name="Oval 42"/>
          <p:cNvSpPr>
            <a:spLocks noChangeArrowheads="1"/>
          </p:cNvSpPr>
          <p:nvPr/>
        </p:nvSpPr>
        <p:spPr bwMode="auto">
          <a:xfrm>
            <a:off x="6572250" y="2136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23" name="Oval 43"/>
          <p:cNvSpPr>
            <a:spLocks noChangeArrowheads="1"/>
          </p:cNvSpPr>
          <p:nvPr/>
        </p:nvSpPr>
        <p:spPr bwMode="auto">
          <a:xfrm>
            <a:off x="6610350"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24" name="Oval 44"/>
          <p:cNvSpPr>
            <a:spLocks noChangeArrowheads="1"/>
          </p:cNvSpPr>
          <p:nvPr/>
        </p:nvSpPr>
        <p:spPr bwMode="auto">
          <a:xfrm>
            <a:off x="6702425"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25" name="Oval 45"/>
          <p:cNvSpPr>
            <a:spLocks noChangeArrowheads="1"/>
          </p:cNvSpPr>
          <p:nvPr/>
        </p:nvSpPr>
        <p:spPr bwMode="auto">
          <a:xfrm>
            <a:off x="6867525" y="15049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26" name="Oval 46"/>
          <p:cNvSpPr>
            <a:spLocks noChangeArrowheads="1"/>
          </p:cNvSpPr>
          <p:nvPr/>
        </p:nvSpPr>
        <p:spPr bwMode="auto">
          <a:xfrm>
            <a:off x="70104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27" name="Oval 47"/>
          <p:cNvSpPr>
            <a:spLocks noChangeArrowheads="1"/>
          </p:cNvSpPr>
          <p:nvPr/>
        </p:nvSpPr>
        <p:spPr bwMode="auto">
          <a:xfrm>
            <a:off x="7315200" y="15430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28" name="Oval 48"/>
          <p:cNvSpPr>
            <a:spLocks noChangeArrowheads="1"/>
          </p:cNvSpPr>
          <p:nvPr/>
        </p:nvSpPr>
        <p:spPr bwMode="auto">
          <a:xfrm>
            <a:off x="7596188" y="16986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29" name="Oval 49"/>
          <p:cNvSpPr>
            <a:spLocks noChangeArrowheads="1"/>
          </p:cNvSpPr>
          <p:nvPr/>
        </p:nvSpPr>
        <p:spPr bwMode="auto">
          <a:xfrm>
            <a:off x="7708900" y="19954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30" name="Oval 50"/>
          <p:cNvSpPr>
            <a:spLocks noChangeArrowheads="1"/>
          </p:cNvSpPr>
          <p:nvPr/>
        </p:nvSpPr>
        <p:spPr bwMode="auto">
          <a:xfrm>
            <a:off x="76708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31" name="Oval 51"/>
          <p:cNvSpPr>
            <a:spLocks noChangeArrowheads="1"/>
          </p:cNvSpPr>
          <p:nvPr/>
        </p:nvSpPr>
        <p:spPr bwMode="auto">
          <a:xfrm>
            <a:off x="7356475"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32" name="Oval 52"/>
          <p:cNvSpPr>
            <a:spLocks noChangeArrowheads="1"/>
          </p:cNvSpPr>
          <p:nvPr/>
        </p:nvSpPr>
        <p:spPr bwMode="auto">
          <a:xfrm>
            <a:off x="6983413"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33" name="Oval 53"/>
          <p:cNvSpPr>
            <a:spLocks noChangeArrowheads="1"/>
          </p:cNvSpPr>
          <p:nvPr/>
        </p:nvSpPr>
        <p:spPr bwMode="auto">
          <a:xfrm>
            <a:off x="6753225"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34" name="Oval 54"/>
          <p:cNvSpPr>
            <a:spLocks noChangeArrowheads="1"/>
          </p:cNvSpPr>
          <p:nvPr/>
        </p:nvSpPr>
        <p:spPr bwMode="auto">
          <a:xfrm>
            <a:off x="6867525"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35" name="Oval 55"/>
          <p:cNvSpPr>
            <a:spLocks noChangeArrowheads="1"/>
          </p:cNvSpPr>
          <p:nvPr/>
        </p:nvSpPr>
        <p:spPr bwMode="auto">
          <a:xfrm>
            <a:off x="735330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36" name="Oval 56"/>
          <p:cNvSpPr>
            <a:spLocks noChangeArrowheads="1"/>
          </p:cNvSpPr>
          <p:nvPr/>
        </p:nvSpPr>
        <p:spPr bwMode="auto">
          <a:xfrm>
            <a:off x="6972300" y="2136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37" name="Oval 57"/>
          <p:cNvSpPr>
            <a:spLocks noChangeArrowheads="1"/>
          </p:cNvSpPr>
          <p:nvPr/>
        </p:nvSpPr>
        <p:spPr bwMode="auto">
          <a:xfrm>
            <a:off x="6408738" y="2098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6141" name="Rectangle 61">
            <a:hlinkClick r:id="rId5"/>
          </p:cNvPr>
          <p:cNvSpPr>
            <a:spLocks noChangeAspect="1" noChangeArrowheads="1"/>
          </p:cNvSpPr>
          <p:nvPr/>
        </p:nvSpPr>
        <p:spPr bwMode="auto">
          <a:xfrm>
            <a:off x="273050" y="215900"/>
            <a:ext cx="822325" cy="1108075"/>
          </a:xfrm>
          <a:prstGeom prst="rect">
            <a:avLst/>
          </a:prstGeom>
          <a:gradFill rotWithShape="1">
            <a:gsLst>
              <a:gs pos="0">
                <a:srgbClr val="FFCCCC"/>
              </a:gs>
              <a:gs pos="100000">
                <a:srgbClr val="FF9966"/>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33</a:t>
            </a:r>
          </a:p>
          <a:p>
            <a:pPr algn="ctr"/>
            <a:r>
              <a:rPr lang="en-US" sz="3600" b="1">
                <a:latin typeface="Arial" charset="0"/>
              </a:rPr>
              <a:t>As</a:t>
            </a:r>
          </a:p>
          <a:p>
            <a:pPr algn="ctr"/>
            <a:r>
              <a:rPr lang="en-US" sz="1200">
                <a:latin typeface="Arial" charset="0"/>
              </a:rPr>
              <a:t>Arsenic</a:t>
            </a:r>
          </a:p>
        </p:txBody>
      </p:sp>
      <p:sp>
        <p:nvSpPr>
          <p:cNvPr id="46144" name="Rectangle 64"/>
          <p:cNvSpPr>
            <a:spLocks noChangeArrowheads="1"/>
          </p:cNvSpPr>
          <p:nvPr/>
        </p:nvSpPr>
        <p:spPr bwMode="auto">
          <a:xfrm>
            <a:off x="1201738" y="5046663"/>
            <a:ext cx="4283075"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Arsenic?</a:t>
            </a:r>
          </a:p>
          <a:p>
            <a:pPr>
              <a:spcBef>
                <a:spcPct val="50000"/>
              </a:spcBef>
            </a:pPr>
            <a:r>
              <a:rPr lang="en-US" sz="1400">
                <a:latin typeface="Arial" charset="0"/>
              </a:rPr>
              <a:t>Metalloid element of group 15. There are three allotropes, yellow, black, and grey. Reacts with halogens, concentrated oxidizing acids and hot alkalis. Albertus Magnus is believed to have been the first to isolate the element in 1250.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4710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47109" name="Rectangle 5"/>
          <p:cNvSpPr>
            <a:spLocks noChangeArrowheads="1"/>
          </p:cNvSpPr>
          <p:nvPr/>
        </p:nvSpPr>
        <p:spPr bwMode="auto">
          <a:xfrm>
            <a:off x="547688" y="2552700"/>
            <a:ext cx="7696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Selenium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Se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34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78.96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217.0 °C (490.15 °K, 422.6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684.9 °C (958.05005 °K, 1264.8201 °F) </a:t>
            </a:r>
            <a:endParaRPr lang="en-US" altLang="en-US"/>
          </a:p>
        </p:txBody>
      </p:sp>
      <p:sp>
        <p:nvSpPr>
          <p:cNvPr id="47119" name="Rectangle 15"/>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47120" name="Text Box 16"/>
          <p:cNvSpPr txBox="1">
            <a:spLocks noChangeArrowheads="1"/>
          </p:cNvSpPr>
          <p:nvPr/>
        </p:nvSpPr>
        <p:spPr bwMode="auto">
          <a:xfrm>
            <a:off x="5443538" y="5983288"/>
            <a:ext cx="3113087"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Se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10</a:t>
            </a:r>
            <a:r>
              <a:rPr lang="en-US">
                <a:solidFill>
                  <a:srgbClr val="FF0000"/>
                </a:solidFill>
                <a:latin typeface="Arial" charset="0"/>
              </a:rPr>
              <a:t>4p</a:t>
            </a:r>
            <a:r>
              <a:rPr lang="en-US" baseline="30000">
                <a:solidFill>
                  <a:srgbClr val="FF0000"/>
                </a:solidFill>
                <a:latin typeface="Arial" charset="0"/>
              </a:rPr>
              <a:t>4</a:t>
            </a:r>
          </a:p>
        </p:txBody>
      </p:sp>
      <p:sp>
        <p:nvSpPr>
          <p:cNvPr id="47121" name="Oval 17"/>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47122" name="Oval 18"/>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47123" name="Oval 19"/>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47124" name="Oval 20"/>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47125" name="Oval 21"/>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47126" name="Oval 22"/>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47127" name="Oval 23"/>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47128" name="Text Box 24"/>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47129" name="Oval 25"/>
          <p:cNvSpPr>
            <a:spLocks noChangeArrowheads="1"/>
          </p:cNvSpPr>
          <p:nvPr/>
        </p:nvSpPr>
        <p:spPr bwMode="auto">
          <a:xfrm>
            <a:off x="6829425" y="27352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30" name="Oval 26"/>
          <p:cNvSpPr>
            <a:spLocks noChangeArrowheads="1"/>
          </p:cNvSpPr>
          <p:nvPr/>
        </p:nvSpPr>
        <p:spPr bwMode="auto">
          <a:xfrm>
            <a:off x="6858000" y="13192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31" name="Oval 27"/>
          <p:cNvSpPr>
            <a:spLocks noChangeArrowheads="1"/>
          </p:cNvSpPr>
          <p:nvPr/>
        </p:nvSpPr>
        <p:spPr bwMode="auto">
          <a:xfrm>
            <a:off x="7785100" y="14716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32" name="Oval 28"/>
          <p:cNvSpPr>
            <a:spLocks noChangeArrowheads="1"/>
          </p:cNvSpPr>
          <p:nvPr/>
        </p:nvSpPr>
        <p:spPr bwMode="auto">
          <a:xfrm>
            <a:off x="7907338" y="2451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33" name="Oval 29"/>
          <p:cNvSpPr>
            <a:spLocks noChangeArrowheads="1"/>
          </p:cNvSpPr>
          <p:nvPr/>
        </p:nvSpPr>
        <p:spPr bwMode="auto">
          <a:xfrm>
            <a:off x="7167563" y="13954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34" name="Oval 30"/>
          <p:cNvSpPr>
            <a:spLocks noChangeArrowheads="1"/>
          </p:cNvSpPr>
          <p:nvPr/>
        </p:nvSpPr>
        <p:spPr bwMode="auto">
          <a:xfrm>
            <a:off x="73914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35" name="Oval 31"/>
          <p:cNvSpPr>
            <a:spLocks noChangeArrowheads="1"/>
          </p:cNvSpPr>
          <p:nvPr/>
        </p:nvSpPr>
        <p:spPr bwMode="auto">
          <a:xfrm>
            <a:off x="7596188" y="15097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36" name="Oval 32"/>
          <p:cNvSpPr>
            <a:spLocks noChangeArrowheads="1"/>
          </p:cNvSpPr>
          <p:nvPr/>
        </p:nvSpPr>
        <p:spPr bwMode="auto">
          <a:xfrm>
            <a:off x="7747000"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37" name="Oval 33"/>
          <p:cNvSpPr>
            <a:spLocks noChangeArrowheads="1"/>
          </p:cNvSpPr>
          <p:nvPr/>
        </p:nvSpPr>
        <p:spPr bwMode="auto">
          <a:xfrm>
            <a:off x="7831138"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38" name="Oval 34"/>
          <p:cNvSpPr>
            <a:spLocks noChangeArrowheads="1"/>
          </p:cNvSpPr>
          <p:nvPr/>
        </p:nvSpPr>
        <p:spPr bwMode="auto">
          <a:xfrm>
            <a:off x="7869238" y="20716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39" name="Oval 35"/>
          <p:cNvSpPr>
            <a:spLocks noChangeArrowheads="1"/>
          </p:cNvSpPr>
          <p:nvPr/>
        </p:nvSpPr>
        <p:spPr bwMode="auto">
          <a:xfrm>
            <a:off x="78232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40" name="Oval 36"/>
          <p:cNvSpPr>
            <a:spLocks noChangeArrowheads="1"/>
          </p:cNvSpPr>
          <p:nvPr/>
        </p:nvSpPr>
        <p:spPr bwMode="auto">
          <a:xfrm>
            <a:off x="7693025"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41" name="Oval 37"/>
          <p:cNvSpPr>
            <a:spLocks noChangeArrowheads="1"/>
          </p:cNvSpPr>
          <p:nvPr/>
        </p:nvSpPr>
        <p:spPr bwMode="auto">
          <a:xfrm>
            <a:off x="7519988" y="26209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42" name="Oval 38"/>
          <p:cNvSpPr>
            <a:spLocks noChangeArrowheads="1"/>
          </p:cNvSpPr>
          <p:nvPr/>
        </p:nvSpPr>
        <p:spPr bwMode="auto">
          <a:xfrm>
            <a:off x="7280275"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43" name="Oval 39"/>
          <p:cNvSpPr>
            <a:spLocks noChangeArrowheads="1"/>
          </p:cNvSpPr>
          <p:nvPr/>
        </p:nvSpPr>
        <p:spPr bwMode="auto">
          <a:xfrm>
            <a:off x="7021513"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44" name="Oval 40"/>
          <p:cNvSpPr>
            <a:spLocks noChangeArrowheads="1"/>
          </p:cNvSpPr>
          <p:nvPr/>
        </p:nvSpPr>
        <p:spPr bwMode="auto">
          <a:xfrm>
            <a:off x="6819900"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45" name="Oval 41"/>
          <p:cNvSpPr>
            <a:spLocks noChangeArrowheads="1"/>
          </p:cNvSpPr>
          <p:nvPr/>
        </p:nvSpPr>
        <p:spPr bwMode="auto">
          <a:xfrm>
            <a:off x="6661150" y="2374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46" name="Oval 42"/>
          <p:cNvSpPr>
            <a:spLocks noChangeArrowheads="1"/>
          </p:cNvSpPr>
          <p:nvPr/>
        </p:nvSpPr>
        <p:spPr bwMode="auto">
          <a:xfrm>
            <a:off x="6572250" y="2136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47" name="Oval 43"/>
          <p:cNvSpPr>
            <a:spLocks noChangeArrowheads="1"/>
          </p:cNvSpPr>
          <p:nvPr/>
        </p:nvSpPr>
        <p:spPr bwMode="auto">
          <a:xfrm>
            <a:off x="6610350"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48" name="Oval 44"/>
          <p:cNvSpPr>
            <a:spLocks noChangeArrowheads="1"/>
          </p:cNvSpPr>
          <p:nvPr/>
        </p:nvSpPr>
        <p:spPr bwMode="auto">
          <a:xfrm>
            <a:off x="6702425"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49" name="Oval 45"/>
          <p:cNvSpPr>
            <a:spLocks noChangeArrowheads="1"/>
          </p:cNvSpPr>
          <p:nvPr/>
        </p:nvSpPr>
        <p:spPr bwMode="auto">
          <a:xfrm>
            <a:off x="6867525" y="15049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50" name="Oval 46"/>
          <p:cNvSpPr>
            <a:spLocks noChangeArrowheads="1"/>
          </p:cNvSpPr>
          <p:nvPr/>
        </p:nvSpPr>
        <p:spPr bwMode="auto">
          <a:xfrm>
            <a:off x="70104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51" name="Oval 47"/>
          <p:cNvSpPr>
            <a:spLocks noChangeArrowheads="1"/>
          </p:cNvSpPr>
          <p:nvPr/>
        </p:nvSpPr>
        <p:spPr bwMode="auto">
          <a:xfrm>
            <a:off x="7315200" y="15430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52" name="Oval 48"/>
          <p:cNvSpPr>
            <a:spLocks noChangeArrowheads="1"/>
          </p:cNvSpPr>
          <p:nvPr/>
        </p:nvSpPr>
        <p:spPr bwMode="auto">
          <a:xfrm>
            <a:off x="7596188" y="16986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53" name="Oval 49"/>
          <p:cNvSpPr>
            <a:spLocks noChangeArrowheads="1"/>
          </p:cNvSpPr>
          <p:nvPr/>
        </p:nvSpPr>
        <p:spPr bwMode="auto">
          <a:xfrm>
            <a:off x="7708900" y="19954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54" name="Oval 50"/>
          <p:cNvSpPr>
            <a:spLocks noChangeArrowheads="1"/>
          </p:cNvSpPr>
          <p:nvPr/>
        </p:nvSpPr>
        <p:spPr bwMode="auto">
          <a:xfrm>
            <a:off x="76708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55" name="Oval 51"/>
          <p:cNvSpPr>
            <a:spLocks noChangeArrowheads="1"/>
          </p:cNvSpPr>
          <p:nvPr/>
        </p:nvSpPr>
        <p:spPr bwMode="auto">
          <a:xfrm>
            <a:off x="7356475"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56" name="Oval 52"/>
          <p:cNvSpPr>
            <a:spLocks noChangeArrowheads="1"/>
          </p:cNvSpPr>
          <p:nvPr/>
        </p:nvSpPr>
        <p:spPr bwMode="auto">
          <a:xfrm>
            <a:off x="6983413"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57" name="Oval 53"/>
          <p:cNvSpPr>
            <a:spLocks noChangeArrowheads="1"/>
          </p:cNvSpPr>
          <p:nvPr/>
        </p:nvSpPr>
        <p:spPr bwMode="auto">
          <a:xfrm>
            <a:off x="6753225"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58" name="Oval 54"/>
          <p:cNvSpPr>
            <a:spLocks noChangeArrowheads="1"/>
          </p:cNvSpPr>
          <p:nvPr/>
        </p:nvSpPr>
        <p:spPr bwMode="auto">
          <a:xfrm>
            <a:off x="6867525"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59" name="Oval 55"/>
          <p:cNvSpPr>
            <a:spLocks noChangeArrowheads="1"/>
          </p:cNvSpPr>
          <p:nvPr/>
        </p:nvSpPr>
        <p:spPr bwMode="auto">
          <a:xfrm>
            <a:off x="735330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60" name="Oval 56"/>
          <p:cNvSpPr>
            <a:spLocks noChangeArrowheads="1"/>
          </p:cNvSpPr>
          <p:nvPr/>
        </p:nvSpPr>
        <p:spPr bwMode="auto">
          <a:xfrm>
            <a:off x="6972300" y="2136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61" name="Oval 57"/>
          <p:cNvSpPr>
            <a:spLocks noChangeArrowheads="1"/>
          </p:cNvSpPr>
          <p:nvPr/>
        </p:nvSpPr>
        <p:spPr bwMode="auto">
          <a:xfrm>
            <a:off x="8013700" y="19383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62" name="Oval 58"/>
          <p:cNvSpPr>
            <a:spLocks noChangeArrowheads="1"/>
          </p:cNvSpPr>
          <p:nvPr/>
        </p:nvSpPr>
        <p:spPr bwMode="auto">
          <a:xfrm>
            <a:off x="6408738" y="19954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7166" name="Rectangle 62">
            <a:hlinkClick r:id="rId5"/>
          </p:cNvPr>
          <p:cNvSpPr>
            <a:spLocks noChangeAspect="1" noChangeArrowheads="1"/>
          </p:cNvSpPr>
          <p:nvPr/>
        </p:nvSpPr>
        <p:spPr bwMode="auto">
          <a:xfrm>
            <a:off x="274638" y="217488"/>
            <a:ext cx="822325" cy="1108075"/>
          </a:xfrm>
          <a:prstGeom prst="rect">
            <a:avLst/>
          </a:prstGeom>
          <a:gradFill rotWithShape="1">
            <a:gsLst>
              <a:gs pos="0">
                <a:srgbClr val="FF9933"/>
              </a:gs>
              <a:gs pos="100000">
                <a:srgbClr val="FF33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34</a:t>
            </a:r>
          </a:p>
          <a:p>
            <a:pPr algn="ctr"/>
            <a:r>
              <a:rPr lang="en-US" sz="3600" b="1">
                <a:latin typeface="Arial" charset="0"/>
              </a:rPr>
              <a:t>Se</a:t>
            </a:r>
          </a:p>
          <a:p>
            <a:pPr algn="ctr"/>
            <a:r>
              <a:rPr lang="en-US" sz="1200">
                <a:latin typeface="Arial" charset="0"/>
              </a:rPr>
              <a:t>Selenium</a:t>
            </a:r>
          </a:p>
        </p:txBody>
      </p:sp>
      <p:sp>
        <p:nvSpPr>
          <p:cNvPr id="47169" name="Rectangle 65"/>
          <p:cNvSpPr>
            <a:spLocks noChangeArrowheads="1"/>
          </p:cNvSpPr>
          <p:nvPr/>
        </p:nvSpPr>
        <p:spPr bwMode="auto">
          <a:xfrm>
            <a:off x="1401763" y="5175250"/>
            <a:ext cx="3875087" cy="126206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Selenium?</a:t>
            </a:r>
          </a:p>
          <a:p>
            <a:pPr>
              <a:spcBef>
                <a:spcPct val="50000"/>
              </a:spcBef>
            </a:pPr>
            <a:r>
              <a:rPr lang="en-US" sz="1400">
                <a:latin typeface="Arial" charset="0"/>
              </a:rPr>
              <a:t>Metalloid element, belongs to group 16 of the periodic table. Multiple allotropic forms exist. Chemically resembles sulfur. Discovered in 1817 by Jons J. Berzelius.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4813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48133" name="Rectangle 5"/>
          <p:cNvSpPr>
            <a:spLocks noChangeArrowheads="1"/>
          </p:cNvSpPr>
          <p:nvPr/>
        </p:nvSpPr>
        <p:spPr bwMode="auto">
          <a:xfrm>
            <a:off x="547688" y="2555875"/>
            <a:ext cx="68580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Bromine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Br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35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79.904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-7.2 °C (265.95 °K, 19.04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58.78 °C (331.93 °K, 137.804 °F) </a:t>
            </a:r>
            <a:br>
              <a:rPr lang="en-US" altLang="en-US">
                <a:latin typeface="Arial" charset="0"/>
                <a:cs typeface="Arial" charset="0"/>
              </a:rPr>
            </a:br>
            <a:endParaRPr lang="en-US" altLang="en-US"/>
          </a:p>
        </p:txBody>
      </p:sp>
      <p:sp>
        <p:nvSpPr>
          <p:cNvPr id="48143" name="Rectangle 15"/>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48144" name="Text Box 16"/>
          <p:cNvSpPr txBox="1">
            <a:spLocks noChangeArrowheads="1"/>
          </p:cNvSpPr>
          <p:nvPr/>
        </p:nvSpPr>
        <p:spPr bwMode="auto">
          <a:xfrm>
            <a:off x="5443538" y="5983288"/>
            <a:ext cx="3044825"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Br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10</a:t>
            </a:r>
            <a:r>
              <a:rPr lang="en-US">
                <a:solidFill>
                  <a:srgbClr val="FF0000"/>
                </a:solidFill>
                <a:latin typeface="Arial" charset="0"/>
              </a:rPr>
              <a:t>4p</a:t>
            </a:r>
            <a:r>
              <a:rPr lang="en-US" baseline="30000">
                <a:solidFill>
                  <a:srgbClr val="FF0000"/>
                </a:solidFill>
                <a:latin typeface="Arial" charset="0"/>
              </a:rPr>
              <a:t>5</a:t>
            </a:r>
          </a:p>
        </p:txBody>
      </p:sp>
      <p:sp>
        <p:nvSpPr>
          <p:cNvPr id="48145" name="Oval 17"/>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48146" name="Oval 18"/>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48147" name="Oval 19"/>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48148" name="Oval 20"/>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48149" name="Oval 21"/>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48150" name="Oval 22"/>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48151" name="Oval 23"/>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48152" name="Text Box 24"/>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48153" name="Oval 25"/>
          <p:cNvSpPr>
            <a:spLocks noChangeArrowheads="1"/>
          </p:cNvSpPr>
          <p:nvPr/>
        </p:nvSpPr>
        <p:spPr bwMode="auto">
          <a:xfrm>
            <a:off x="6829425" y="27352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54" name="Oval 26"/>
          <p:cNvSpPr>
            <a:spLocks noChangeArrowheads="1"/>
          </p:cNvSpPr>
          <p:nvPr/>
        </p:nvSpPr>
        <p:spPr bwMode="auto">
          <a:xfrm>
            <a:off x="6858000" y="13192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55" name="Oval 27"/>
          <p:cNvSpPr>
            <a:spLocks noChangeArrowheads="1"/>
          </p:cNvSpPr>
          <p:nvPr/>
        </p:nvSpPr>
        <p:spPr bwMode="auto">
          <a:xfrm>
            <a:off x="7785100" y="14716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56" name="Oval 28"/>
          <p:cNvSpPr>
            <a:spLocks noChangeArrowheads="1"/>
          </p:cNvSpPr>
          <p:nvPr/>
        </p:nvSpPr>
        <p:spPr bwMode="auto">
          <a:xfrm>
            <a:off x="7907338" y="24511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57" name="Oval 29"/>
          <p:cNvSpPr>
            <a:spLocks noChangeArrowheads="1"/>
          </p:cNvSpPr>
          <p:nvPr/>
        </p:nvSpPr>
        <p:spPr bwMode="auto">
          <a:xfrm>
            <a:off x="7167563" y="13954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58" name="Oval 30"/>
          <p:cNvSpPr>
            <a:spLocks noChangeArrowheads="1"/>
          </p:cNvSpPr>
          <p:nvPr/>
        </p:nvSpPr>
        <p:spPr bwMode="auto">
          <a:xfrm>
            <a:off x="73914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59" name="Oval 31"/>
          <p:cNvSpPr>
            <a:spLocks noChangeArrowheads="1"/>
          </p:cNvSpPr>
          <p:nvPr/>
        </p:nvSpPr>
        <p:spPr bwMode="auto">
          <a:xfrm>
            <a:off x="7596188" y="15097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60" name="Oval 32"/>
          <p:cNvSpPr>
            <a:spLocks noChangeArrowheads="1"/>
          </p:cNvSpPr>
          <p:nvPr/>
        </p:nvSpPr>
        <p:spPr bwMode="auto">
          <a:xfrm>
            <a:off x="7747000"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61" name="Oval 33"/>
          <p:cNvSpPr>
            <a:spLocks noChangeArrowheads="1"/>
          </p:cNvSpPr>
          <p:nvPr/>
        </p:nvSpPr>
        <p:spPr bwMode="auto">
          <a:xfrm>
            <a:off x="7831138"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62" name="Oval 34"/>
          <p:cNvSpPr>
            <a:spLocks noChangeArrowheads="1"/>
          </p:cNvSpPr>
          <p:nvPr/>
        </p:nvSpPr>
        <p:spPr bwMode="auto">
          <a:xfrm>
            <a:off x="7869238" y="20716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63" name="Oval 35"/>
          <p:cNvSpPr>
            <a:spLocks noChangeArrowheads="1"/>
          </p:cNvSpPr>
          <p:nvPr/>
        </p:nvSpPr>
        <p:spPr bwMode="auto">
          <a:xfrm>
            <a:off x="78232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64" name="Oval 36"/>
          <p:cNvSpPr>
            <a:spLocks noChangeArrowheads="1"/>
          </p:cNvSpPr>
          <p:nvPr/>
        </p:nvSpPr>
        <p:spPr bwMode="auto">
          <a:xfrm>
            <a:off x="7693025"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65" name="Oval 37"/>
          <p:cNvSpPr>
            <a:spLocks noChangeArrowheads="1"/>
          </p:cNvSpPr>
          <p:nvPr/>
        </p:nvSpPr>
        <p:spPr bwMode="auto">
          <a:xfrm>
            <a:off x="7519988" y="26209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66" name="Oval 38"/>
          <p:cNvSpPr>
            <a:spLocks noChangeArrowheads="1"/>
          </p:cNvSpPr>
          <p:nvPr/>
        </p:nvSpPr>
        <p:spPr bwMode="auto">
          <a:xfrm>
            <a:off x="7280275"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67" name="Oval 39"/>
          <p:cNvSpPr>
            <a:spLocks noChangeArrowheads="1"/>
          </p:cNvSpPr>
          <p:nvPr/>
        </p:nvSpPr>
        <p:spPr bwMode="auto">
          <a:xfrm>
            <a:off x="7021513"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68" name="Oval 40"/>
          <p:cNvSpPr>
            <a:spLocks noChangeArrowheads="1"/>
          </p:cNvSpPr>
          <p:nvPr/>
        </p:nvSpPr>
        <p:spPr bwMode="auto">
          <a:xfrm>
            <a:off x="6819900"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69" name="Oval 41"/>
          <p:cNvSpPr>
            <a:spLocks noChangeArrowheads="1"/>
          </p:cNvSpPr>
          <p:nvPr/>
        </p:nvSpPr>
        <p:spPr bwMode="auto">
          <a:xfrm>
            <a:off x="6661150" y="2374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70" name="Oval 42"/>
          <p:cNvSpPr>
            <a:spLocks noChangeArrowheads="1"/>
          </p:cNvSpPr>
          <p:nvPr/>
        </p:nvSpPr>
        <p:spPr bwMode="auto">
          <a:xfrm>
            <a:off x="6572250" y="2136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71" name="Oval 43"/>
          <p:cNvSpPr>
            <a:spLocks noChangeArrowheads="1"/>
          </p:cNvSpPr>
          <p:nvPr/>
        </p:nvSpPr>
        <p:spPr bwMode="auto">
          <a:xfrm>
            <a:off x="6610350"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72" name="Oval 44"/>
          <p:cNvSpPr>
            <a:spLocks noChangeArrowheads="1"/>
          </p:cNvSpPr>
          <p:nvPr/>
        </p:nvSpPr>
        <p:spPr bwMode="auto">
          <a:xfrm>
            <a:off x="6702425"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73" name="Oval 45"/>
          <p:cNvSpPr>
            <a:spLocks noChangeArrowheads="1"/>
          </p:cNvSpPr>
          <p:nvPr/>
        </p:nvSpPr>
        <p:spPr bwMode="auto">
          <a:xfrm>
            <a:off x="6867525" y="15049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74" name="Oval 46"/>
          <p:cNvSpPr>
            <a:spLocks noChangeArrowheads="1"/>
          </p:cNvSpPr>
          <p:nvPr/>
        </p:nvSpPr>
        <p:spPr bwMode="auto">
          <a:xfrm>
            <a:off x="70104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75" name="Oval 47"/>
          <p:cNvSpPr>
            <a:spLocks noChangeArrowheads="1"/>
          </p:cNvSpPr>
          <p:nvPr/>
        </p:nvSpPr>
        <p:spPr bwMode="auto">
          <a:xfrm>
            <a:off x="7315200" y="15430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76" name="Oval 48"/>
          <p:cNvSpPr>
            <a:spLocks noChangeArrowheads="1"/>
          </p:cNvSpPr>
          <p:nvPr/>
        </p:nvSpPr>
        <p:spPr bwMode="auto">
          <a:xfrm>
            <a:off x="7596188" y="16986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77" name="Oval 49"/>
          <p:cNvSpPr>
            <a:spLocks noChangeArrowheads="1"/>
          </p:cNvSpPr>
          <p:nvPr/>
        </p:nvSpPr>
        <p:spPr bwMode="auto">
          <a:xfrm>
            <a:off x="7708900" y="19954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78" name="Oval 50"/>
          <p:cNvSpPr>
            <a:spLocks noChangeArrowheads="1"/>
          </p:cNvSpPr>
          <p:nvPr/>
        </p:nvSpPr>
        <p:spPr bwMode="auto">
          <a:xfrm>
            <a:off x="76708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79" name="Oval 51"/>
          <p:cNvSpPr>
            <a:spLocks noChangeArrowheads="1"/>
          </p:cNvSpPr>
          <p:nvPr/>
        </p:nvSpPr>
        <p:spPr bwMode="auto">
          <a:xfrm>
            <a:off x="7356475"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80" name="Oval 52"/>
          <p:cNvSpPr>
            <a:spLocks noChangeArrowheads="1"/>
          </p:cNvSpPr>
          <p:nvPr/>
        </p:nvSpPr>
        <p:spPr bwMode="auto">
          <a:xfrm>
            <a:off x="6983413"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81" name="Oval 53"/>
          <p:cNvSpPr>
            <a:spLocks noChangeArrowheads="1"/>
          </p:cNvSpPr>
          <p:nvPr/>
        </p:nvSpPr>
        <p:spPr bwMode="auto">
          <a:xfrm>
            <a:off x="6753225"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82" name="Oval 54"/>
          <p:cNvSpPr>
            <a:spLocks noChangeArrowheads="1"/>
          </p:cNvSpPr>
          <p:nvPr/>
        </p:nvSpPr>
        <p:spPr bwMode="auto">
          <a:xfrm>
            <a:off x="6867525"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83" name="Oval 55"/>
          <p:cNvSpPr>
            <a:spLocks noChangeArrowheads="1"/>
          </p:cNvSpPr>
          <p:nvPr/>
        </p:nvSpPr>
        <p:spPr bwMode="auto">
          <a:xfrm>
            <a:off x="735330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84" name="Oval 56"/>
          <p:cNvSpPr>
            <a:spLocks noChangeArrowheads="1"/>
          </p:cNvSpPr>
          <p:nvPr/>
        </p:nvSpPr>
        <p:spPr bwMode="auto">
          <a:xfrm>
            <a:off x="6972300" y="2136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85" name="Oval 57"/>
          <p:cNvSpPr>
            <a:spLocks noChangeArrowheads="1"/>
          </p:cNvSpPr>
          <p:nvPr/>
        </p:nvSpPr>
        <p:spPr bwMode="auto">
          <a:xfrm>
            <a:off x="6496050" y="16986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86" name="Oval 58"/>
          <p:cNvSpPr>
            <a:spLocks noChangeArrowheads="1"/>
          </p:cNvSpPr>
          <p:nvPr/>
        </p:nvSpPr>
        <p:spPr bwMode="auto">
          <a:xfrm>
            <a:off x="7481888" y="27733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87" name="Oval 59"/>
          <p:cNvSpPr>
            <a:spLocks noChangeArrowheads="1"/>
          </p:cNvSpPr>
          <p:nvPr/>
        </p:nvSpPr>
        <p:spPr bwMode="auto">
          <a:xfrm>
            <a:off x="6467475" y="23368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8192" name="Rectangle 64">
            <a:hlinkClick r:id="rId5"/>
          </p:cNvPr>
          <p:cNvSpPr>
            <a:spLocks noChangeAspect="1" noChangeArrowheads="1"/>
          </p:cNvSpPr>
          <p:nvPr/>
        </p:nvSpPr>
        <p:spPr bwMode="auto">
          <a:xfrm>
            <a:off x="276225" y="217488"/>
            <a:ext cx="822325" cy="1108075"/>
          </a:xfrm>
          <a:prstGeom prst="rect">
            <a:avLst/>
          </a:prstGeom>
          <a:gradFill rotWithShape="1">
            <a:gsLst>
              <a:gs pos="0">
                <a:srgbClr val="996633"/>
              </a:gs>
              <a:gs pos="100000">
                <a:srgbClr val="6633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35</a:t>
            </a:r>
          </a:p>
          <a:p>
            <a:pPr algn="ctr"/>
            <a:r>
              <a:rPr lang="en-US" sz="3600" b="1">
                <a:latin typeface="Arial" charset="0"/>
              </a:rPr>
              <a:t>Br</a:t>
            </a:r>
          </a:p>
          <a:p>
            <a:pPr algn="ctr"/>
            <a:r>
              <a:rPr lang="en-US" sz="1200">
                <a:latin typeface="Arial" charset="0"/>
              </a:rPr>
              <a:t>Bromine</a:t>
            </a:r>
          </a:p>
        </p:txBody>
      </p:sp>
      <p:sp>
        <p:nvSpPr>
          <p:cNvPr id="48195" name="Rectangle 67"/>
          <p:cNvSpPr>
            <a:spLocks noChangeArrowheads="1"/>
          </p:cNvSpPr>
          <p:nvPr/>
        </p:nvSpPr>
        <p:spPr bwMode="auto">
          <a:xfrm>
            <a:off x="1254125" y="5111750"/>
            <a:ext cx="4264025"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Bromine?</a:t>
            </a:r>
          </a:p>
          <a:p>
            <a:pPr>
              <a:spcBef>
                <a:spcPct val="50000"/>
              </a:spcBef>
            </a:pPr>
            <a:r>
              <a:rPr lang="en-US" sz="1400">
                <a:latin typeface="Arial" charset="0"/>
              </a:rPr>
              <a:t>Halogen element. Red volatile liquid at room temperature. Its reactivity is somewhere between chlorine and iodine. Harmful to human tissue in a liquid state, the vapor irritates eyes and throat. Discovered in 1826 by Antoine Balard.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4915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49157" name="Rectangle 5"/>
          <p:cNvSpPr>
            <a:spLocks noChangeArrowheads="1"/>
          </p:cNvSpPr>
          <p:nvPr/>
        </p:nvSpPr>
        <p:spPr bwMode="auto">
          <a:xfrm>
            <a:off x="549275" y="2552700"/>
            <a:ext cx="80010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Krypton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Kr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36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83.8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-157.2 °C (115.950005 °K, -250.95999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-153.4 °C (119.75001 °K, -244.12 °F) </a:t>
            </a:r>
            <a:endParaRPr lang="en-US" altLang="en-US"/>
          </a:p>
        </p:txBody>
      </p:sp>
      <p:sp>
        <p:nvSpPr>
          <p:cNvPr id="49167" name="Rectangle 15"/>
          <p:cNvSpPr>
            <a:spLocks noChangeArrowheads="1"/>
          </p:cNvSpPr>
          <p:nvPr/>
        </p:nvSpPr>
        <p:spPr bwMode="auto">
          <a:xfrm>
            <a:off x="6002338" y="5546725"/>
            <a:ext cx="2697162" cy="396875"/>
          </a:xfrm>
          <a:prstGeom prst="rect">
            <a:avLst/>
          </a:prstGeom>
          <a:noFill/>
          <a:ln w="12700">
            <a:noFill/>
            <a:miter lim="800000"/>
            <a:headEnd/>
            <a:tailEnd/>
          </a:ln>
          <a:effectLst/>
        </p:spPr>
        <p:txBody>
          <a:bodyPr wrap="none">
            <a:spAutoFit/>
          </a:bodyPr>
          <a:lstStyle/>
          <a:p>
            <a:pPr algn="ctr"/>
            <a:r>
              <a:rPr lang="en-US" sz="2000">
                <a:latin typeface="Arial" charset="0"/>
              </a:rPr>
              <a:t>Electron Configuration</a:t>
            </a:r>
          </a:p>
        </p:txBody>
      </p:sp>
      <p:sp>
        <p:nvSpPr>
          <p:cNvPr id="49168" name="Text Box 16"/>
          <p:cNvSpPr txBox="1">
            <a:spLocks noChangeArrowheads="1"/>
          </p:cNvSpPr>
          <p:nvPr/>
        </p:nvSpPr>
        <p:spPr bwMode="auto">
          <a:xfrm>
            <a:off x="5443538" y="5983288"/>
            <a:ext cx="3044825" cy="822325"/>
          </a:xfrm>
          <a:prstGeom prst="rect">
            <a:avLst/>
          </a:prstGeom>
          <a:noFill/>
          <a:ln w="12700">
            <a:noFill/>
            <a:miter lim="800000"/>
            <a:headEnd/>
            <a:tailEnd/>
          </a:ln>
          <a:effectLst/>
        </p:spPr>
        <p:txBody>
          <a:bodyPr wrap="none">
            <a:spAutoFit/>
          </a:bodyPr>
          <a:lstStyle/>
          <a:p>
            <a:r>
              <a:rPr lang="en-US">
                <a:solidFill>
                  <a:srgbClr val="FF0000"/>
                </a:solidFill>
                <a:latin typeface="Arial" charset="0"/>
              </a:rPr>
              <a:t>Kr = 1s</a:t>
            </a:r>
            <a:r>
              <a:rPr lang="en-US" baseline="30000">
                <a:solidFill>
                  <a:srgbClr val="FF0000"/>
                </a:solidFill>
                <a:latin typeface="Arial" charset="0"/>
              </a:rPr>
              <a:t>2</a:t>
            </a:r>
            <a:r>
              <a:rPr lang="en-US">
                <a:solidFill>
                  <a:srgbClr val="FF0000"/>
                </a:solidFill>
                <a:latin typeface="Arial" charset="0"/>
              </a:rPr>
              <a:t>2s</a:t>
            </a:r>
            <a:r>
              <a:rPr lang="en-US" baseline="30000">
                <a:solidFill>
                  <a:srgbClr val="FF0000"/>
                </a:solidFill>
                <a:latin typeface="Arial" charset="0"/>
              </a:rPr>
              <a:t>2</a:t>
            </a:r>
            <a:r>
              <a:rPr lang="en-US">
                <a:solidFill>
                  <a:srgbClr val="FF0000"/>
                </a:solidFill>
                <a:latin typeface="Arial" charset="0"/>
              </a:rPr>
              <a:t>2p</a:t>
            </a:r>
            <a:r>
              <a:rPr lang="en-US" baseline="30000">
                <a:solidFill>
                  <a:srgbClr val="FF0000"/>
                </a:solidFill>
                <a:latin typeface="Arial" charset="0"/>
              </a:rPr>
              <a:t>6</a:t>
            </a:r>
            <a:r>
              <a:rPr lang="en-US">
                <a:solidFill>
                  <a:srgbClr val="FF0000"/>
                </a:solidFill>
                <a:latin typeface="Arial" charset="0"/>
              </a:rPr>
              <a:t>3s</a:t>
            </a:r>
            <a:r>
              <a:rPr lang="en-US" baseline="30000">
                <a:solidFill>
                  <a:srgbClr val="FF0000"/>
                </a:solidFill>
                <a:latin typeface="Arial" charset="0"/>
              </a:rPr>
              <a:t>2</a:t>
            </a:r>
            <a:r>
              <a:rPr lang="en-US">
                <a:solidFill>
                  <a:srgbClr val="FF0000"/>
                </a:solidFill>
                <a:latin typeface="Arial" charset="0"/>
              </a:rPr>
              <a:t>3p</a:t>
            </a:r>
            <a:r>
              <a:rPr lang="en-US" baseline="30000">
                <a:solidFill>
                  <a:srgbClr val="FF0000"/>
                </a:solidFill>
                <a:latin typeface="Arial" charset="0"/>
              </a:rPr>
              <a:t>6</a:t>
            </a:r>
          </a:p>
          <a:p>
            <a:r>
              <a:rPr lang="en-US" baseline="30000">
                <a:solidFill>
                  <a:srgbClr val="FF0000"/>
                </a:solidFill>
                <a:latin typeface="Arial" charset="0"/>
              </a:rPr>
              <a:t>             </a:t>
            </a:r>
            <a:r>
              <a:rPr lang="en-US">
                <a:solidFill>
                  <a:srgbClr val="FF0000"/>
                </a:solidFill>
                <a:latin typeface="Arial" charset="0"/>
              </a:rPr>
              <a:t>4s</a:t>
            </a:r>
            <a:r>
              <a:rPr lang="en-US" baseline="30000">
                <a:solidFill>
                  <a:srgbClr val="FF0000"/>
                </a:solidFill>
                <a:latin typeface="Arial" charset="0"/>
              </a:rPr>
              <a:t>2</a:t>
            </a:r>
            <a:r>
              <a:rPr lang="en-US">
                <a:solidFill>
                  <a:srgbClr val="FF0000"/>
                </a:solidFill>
                <a:latin typeface="Arial" charset="0"/>
              </a:rPr>
              <a:t>3d</a:t>
            </a:r>
            <a:r>
              <a:rPr lang="en-US" baseline="30000">
                <a:solidFill>
                  <a:srgbClr val="FF0000"/>
                </a:solidFill>
                <a:latin typeface="Arial" charset="0"/>
              </a:rPr>
              <a:t>10</a:t>
            </a:r>
            <a:r>
              <a:rPr lang="en-US">
                <a:solidFill>
                  <a:srgbClr val="FF0000"/>
                </a:solidFill>
                <a:latin typeface="Arial" charset="0"/>
              </a:rPr>
              <a:t>4p</a:t>
            </a:r>
            <a:r>
              <a:rPr lang="en-US" baseline="30000">
                <a:solidFill>
                  <a:srgbClr val="FF0000"/>
                </a:solidFill>
                <a:latin typeface="Arial" charset="0"/>
              </a:rPr>
              <a:t>6</a:t>
            </a:r>
          </a:p>
        </p:txBody>
      </p:sp>
      <p:sp>
        <p:nvSpPr>
          <p:cNvPr id="49169" name="Oval 17"/>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49170" name="Oval 18"/>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49171" name="Oval 19"/>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49172" name="Oval 20"/>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49173" name="Oval 21"/>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49174" name="Oval 22"/>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49175" name="Oval 23"/>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49176" name="Text Box 24"/>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49177" name="Oval 25"/>
          <p:cNvSpPr>
            <a:spLocks noChangeArrowheads="1"/>
          </p:cNvSpPr>
          <p:nvPr/>
        </p:nvSpPr>
        <p:spPr bwMode="auto">
          <a:xfrm>
            <a:off x="6829425" y="27352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78" name="Oval 26"/>
          <p:cNvSpPr>
            <a:spLocks noChangeArrowheads="1"/>
          </p:cNvSpPr>
          <p:nvPr/>
        </p:nvSpPr>
        <p:spPr bwMode="auto">
          <a:xfrm>
            <a:off x="7167563" y="12239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79" name="Oval 27"/>
          <p:cNvSpPr>
            <a:spLocks noChangeArrowheads="1"/>
          </p:cNvSpPr>
          <p:nvPr/>
        </p:nvSpPr>
        <p:spPr bwMode="auto">
          <a:xfrm>
            <a:off x="7785100" y="14716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80" name="Oval 28"/>
          <p:cNvSpPr>
            <a:spLocks noChangeArrowheads="1"/>
          </p:cNvSpPr>
          <p:nvPr/>
        </p:nvSpPr>
        <p:spPr bwMode="auto">
          <a:xfrm>
            <a:off x="7983538"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81" name="Oval 29"/>
          <p:cNvSpPr>
            <a:spLocks noChangeArrowheads="1"/>
          </p:cNvSpPr>
          <p:nvPr/>
        </p:nvSpPr>
        <p:spPr bwMode="auto">
          <a:xfrm>
            <a:off x="7167563" y="13954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82" name="Oval 30"/>
          <p:cNvSpPr>
            <a:spLocks noChangeArrowheads="1"/>
          </p:cNvSpPr>
          <p:nvPr/>
        </p:nvSpPr>
        <p:spPr bwMode="auto">
          <a:xfrm>
            <a:off x="73914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83" name="Oval 31"/>
          <p:cNvSpPr>
            <a:spLocks noChangeArrowheads="1"/>
          </p:cNvSpPr>
          <p:nvPr/>
        </p:nvSpPr>
        <p:spPr bwMode="auto">
          <a:xfrm>
            <a:off x="7596188" y="150971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84" name="Oval 32"/>
          <p:cNvSpPr>
            <a:spLocks noChangeArrowheads="1"/>
          </p:cNvSpPr>
          <p:nvPr/>
        </p:nvSpPr>
        <p:spPr bwMode="auto">
          <a:xfrm>
            <a:off x="7747000"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85" name="Oval 33"/>
          <p:cNvSpPr>
            <a:spLocks noChangeArrowheads="1"/>
          </p:cNvSpPr>
          <p:nvPr/>
        </p:nvSpPr>
        <p:spPr bwMode="auto">
          <a:xfrm>
            <a:off x="7831138"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86" name="Oval 34"/>
          <p:cNvSpPr>
            <a:spLocks noChangeArrowheads="1"/>
          </p:cNvSpPr>
          <p:nvPr/>
        </p:nvSpPr>
        <p:spPr bwMode="auto">
          <a:xfrm>
            <a:off x="7869238" y="20716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87" name="Oval 35"/>
          <p:cNvSpPr>
            <a:spLocks noChangeArrowheads="1"/>
          </p:cNvSpPr>
          <p:nvPr/>
        </p:nvSpPr>
        <p:spPr bwMode="auto">
          <a:xfrm>
            <a:off x="78232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88" name="Oval 36"/>
          <p:cNvSpPr>
            <a:spLocks noChangeArrowheads="1"/>
          </p:cNvSpPr>
          <p:nvPr/>
        </p:nvSpPr>
        <p:spPr bwMode="auto">
          <a:xfrm>
            <a:off x="7693025"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89" name="Oval 37"/>
          <p:cNvSpPr>
            <a:spLocks noChangeArrowheads="1"/>
          </p:cNvSpPr>
          <p:nvPr/>
        </p:nvSpPr>
        <p:spPr bwMode="auto">
          <a:xfrm>
            <a:off x="7519988" y="2620963"/>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90" name="Oval 38"/>
          <p:cNvSpPr>
            <a:spLocks noChangeArrowheads="1"/>
          </p:cNvSpPr>
          <p:nvPr/>
        </p:nvSpPr>
        <p:spPr bwMode="auto">
          <a:xfrm>
            <a:off x="7280275" y="26876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91" name="Oval 39"/>
          <p:cNvSpPr>
            <a:spLocks noChangeArrowheads="1"/>
          </p:cNvSpPr>
          <p:nvPr/>
        </p:nvSpPr>
        <p:spPr bwMode="auto">
          <a:xfrm>
            <a:off x="7021513" y="26495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92" name="Oval 40"/>
          <p:cNvSpPr>
            <a:spLocks noChangeArrowheads="1"/>
          </p:cNvSpPr>
          <p:nvPr/>
        </p:nvSpPr>
        <p:spPr bwMode="auto">
          <a:xfrm>
            <a:off x="6819900" y="2549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93" name="Oval 41"/>
          <p:cNvSpPr>
            <a:spLocks noChangeArrowheads="1"/>
          </p:cNvSpPr>
          <p:nvPr/>
        </p:nvSpPr>
        <p:spPr bwMode="auto">
          <a:xfrm>
            <a:off x="6661150" y="2374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94" name="Oval 42"/>
          <p:cNvSpPr>
            <a:spLocks noChangeArrowheads="1"/>
          </p:cNvSpPr>
          <p:nvPr/>
        </p:nvSpPr>
        <p:spPr bwMode="auto">
          <a:xfrm>
            <a:off x="6572250" y="2136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95" name="Oval 43"/>
          <p:cNvSpPr>
            <a:spLocks noChangeArrowheads="1"/>
          </p:cNvSpPr>
          <p:nvPr/>
        </p:nvSpPr>
        <p:spPr bwMode="auto">
          <a:xfrm>
            <a:off x="6610350" y="186213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96" name="Oval 44"/>
          <p:cNvSpPr>
            <a:spLocks noChangeArrowheads="1"/>
          </p:cNvSpPr>
          <p:nvPr/>
        </p:nvSpPr>
        <p:spPr bwMode="auto">
          <a:xfrm>
            <a:off x="6702425"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97" name="Oval 45"/>
          <p:cNvSpPr>
            <a:spLocks noChangeArrowheads="1"/>
          </p:cNvSpPr>
          <p:nvPr/>
        </p:nvSpPr>
        <p:spPr bwMode="auto">
          <a:xfrm>
            <a:off x="6867525" y="15049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98" name="Oval 46"/>
          <p:cNvSpPr>
            <a:spLocks noChangeArrowheads="1"/>
          </p:cNvSpPr>
          <p:nvPr/>
        </p:nvSpPr>
        <p:spPr bwMode="auto">
          <a:xfrm>
            <a:off x="7010400" y="14287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199" name="Oval 47"/>
          <p:cNvSpPr>
            <a:spLocks noChangeArrowheads="1"/>
          </p:cNvSpPr>
          <p:nvPr/>
        </p:nvSpPr>
        <p:spPr bwMode="auto">
          <a:xfrm>
            <a:off x="7315200" y="15430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00" name="Oval 48"/>
          <p:cNvSpPr>
            <a:spLocks noChangeArrowheads="1"/>
          </p:cNvSpPr>
          <p:nvPr/>
        </p:nvSpPr>
        <p:spPr bwMode="auto">
          <a:xfrm>
            <a:off x="7596188" y="16986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01" name="Oval 49"/>
          <p:cNvSpPr>
            <a:spLocks noChangeArrowheads="1"/>
          </p:cNvSpPr>
          <p:nvPr/>
        </p:nvSpPr>
        <p:spPr bwMode="auto">
          <a:xfrm>
            <a:off x="7708900" y="19954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02" name="Oval 50"/>
          <p:cNvSpPr>
            <a:spLocks noChangeArrowheads="1"/>
          </p:cNvSpPr>
          <p:nvPr/>
        </p:nvSpPr>
        <p:spPr bwMode="auto">
          <a:xfrm>
            <a:off x="7670800" y="22860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03" name="Oval 51"/>
          <p:cNvSpPr>
            <a:spLocks noChangeArrowheads="1"/>
          </p:cNvSpPr>
          <p:nvPr/>
        </p:nvSpPr>
        <p:spPr bwMode="auto">
          <a:xfrm>
            <a:off x="7356475" y="25114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04" name="Oval 52"/>
          <p:cNvSpPr>
            <a:spLocks noChangeArrowheads="1"/>
          </p:cNvSpPr>
          <p:nvPr/>
        </p:nvSpPr>
        <p:spPr bwMode="auto">
          <a:xfrm>
            <a:off x="6983413" y="2489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05" name="Oval 53"/>
          <p:cNvSpPr>
            <a:spLocks noChangeArrowheads="1"/>
          </p:cNvSpPr>
          <p:nvPr/>
        </p:nvSpPr>
        <p:spPr bwMode="auto">
          <a:xfrm>
            <a:off x="6753225" y="22479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06" name="Oval 54"/>
          <p:cNvSpPr>
            <a:spLocks noChangeArrowheads="1"/>
          </p:cNvSpPr>
          <p:nvPr/>
        </p:nvSpPr>
        <p:spPr bwMode="auto">
          <a:xfrm>
            <a:off x="6867525" y="166052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07" name="Oval 55"/>
          <p:cNvSpPr>
            <a:spLocks noChangeArrowheads="1"/>
          </p:cNvSpPr>
          <p:nvPr/>
        </p:nvSpPr>
        <p:spPr bwMode="auto">
          <a:xfrm>
            <a:off x="7353300" y="18065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08" name="Oval 56"/>
          <p:cNvSpPr>
            <a:spLocks noChangeArrowheads="1"/>
          </p:cNvSpPr>
          <p:nvPr/>
        </p:nvSpPr>
        <p:spPr bwMode="auto">
          <a:xfrm>
            <a:off x="6972300" y="21367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09" name="Oval 57"/>
          <p:cNvSpPr>
            <a:spLocks noChangeArrowheads="1"/>
          </p:cNvSpPr>
          <p:nvPr/>
        </p:nvSpPr>
        <p:spPr bwMode="auto">
          <a:xfrm>
            <a:off x="7985125" y="1844675"/>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10" name="Oval 58"/>
          <p:cNvSpPr>
            <a:spLocks noChangeArrowheads="1"/>
          </p:cNvSpPr>
          <p:nvPr/>
        </p:nvSpPr>
        <p:spPr bwMode="auto">
          <a:xfrm>
            <a:off x="7693025" y="2668588"/>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11" name="Oval 59"/>
          <p:cNvSpPr>
            <a:spLocks noChangeArrowheads="1"/>
          </p:cNvSpPr>
          <p:nvPr/>
        </p:nvSpPr>
        <p:spPr bwMode="auto">
          <a:xfrm>
            <a:off x="6486525" y="23622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12" name="Oval 60"/>
          <p:cNvSpPr>
            <a:spLocks noChangeArrowheads="1"/>
          </p:cNvSpPr>
          <p:nvPr/>
        </p:nvSpPr>
        <p:spPr bwMode="auto">
          <a:xfrm>
            <a:off x="6534150" y="161925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49216" name="Rectangle 64">
            <a:hlinkClick r:id="rId5"/>
          </p:cNvPr>
          <p:cNvSpPr>
            <a:spLocks noChangeAspect="1" noChangeArrowheads="1"/>
          </p:cNvSpPr>
          <p:nvPr/>
        </p:nvSpPr>
        <p:spPr bwMode="auto">
          <a:xfrm>
            <a:off x="279400" y="220663"/>
            <a:ext cx="822325" cy="1108075"/>
          </a:xfrm>
          <a:prstGeom prst="rect">
            <a:avLst/>
          </a:prstGeom>
          <a:gradFill rotWithShape="1">
            <a:gsLst>
              <a:gs pos="0">
                <a:srgbClr val="FFFF99"/>
              </a:gs>
              <a:gs pos="100000">
                <a:srgbClr val="FFFF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36</a:t>
            </a:r>
          </a:p>
          <a:p>
            <a:pPr algn="ctr"/>
            <a:r>
              <a:rPr lang="en-US" sz="3600" b="1">
                <a:latin typeface="Arial" charset="0"/>
              </a:rPr>
              <a:t>Kr</a:t>
            </a:r>
          </a:p>
          <a:p>
            <a:pPr algn="ctr"/>
            <a:r>
              <a:rPr lang="en-US" sz="1200">
                <a:latin typeface="Arial" charset="0"/>
              </a:rPr>
              <a:t>Krypton</a:t>
            </a:r>
          </a:p>
        </p:txBody>
      </p:sp>
      <p:sp>
        <p:nvSpPr>
          <p:cNvPr id="49219" name="Rectangle 67"/>
          <p:cNvSpPr>
            <a:spLocks noChangeArrowheads="1"/>
          </p:cNvSpPr>
          <p:nvPr/>
        </p:nvSpPr>
        <p:spPr bwMode="auto">
          <a:xfrm>
            <a:off x="1141413" y="4903788"/>
            <a:ext cx="4471987" cy="1827212"/>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What is Krypton?</a:t>
            </a:r>
          </a:p>
          <a:p>
            <a:pPr>
              <a:spcBef>
                <a:spcPct val="50000"/>
              </a:spcBef>
            </a:pPr>
            <a:r>
              <a:rPr lang="en-US" sz="1200">
                <a:latin typeface="Arial" charset="0"/>
              </a:rPr>
              <a:t>Colorless gaseous element, belongs to the noble gases. Occurs in the air, 0.0001% by volume. It can be extracted from liquid air by fractional distillation. Generally not isolated, but used with other inert gases in fluorescent lamps. Five natural isotopes, and five radioactive isotopes. Kr-85, the most stable radioactive isotope, has a half-life of 10.76 years and is produced in fission reactors. Practically inert, though known to form compounds with fluorine.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5017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50181" name="Rectangle 5"/>
          <p:cNvSpPr>
            <a:spLocks noChangeArrowheads="1"/>
          </p:cNvSpPr>
          <p:nvPr/>
        </p:nvSpPr>
        <p:spPr bwMode="auto">
          <a:xfrm>
            <a:off x="547688" y="2554288"/>
            <a:ext cx="68580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Rubidium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Rb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37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85.4678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38.89 °C (312.04 °K, 102.002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688.0 °C (961.15 °K, 1270.4 °F) </a:t>
            </a:r>
            <a:br>
              <a:rPr lang="en-US" altLang="en-US">
                <a:latin typeface="Arial" charset="0"/>
                <a:cs typeface="Arial" charset="0"/>
              </a:rPr>
            </a:br>
            <a:endParaRPr lang="en-US" altLang="en-US"/>
          </a:p>
        </p:txBody>
      </p:sp>
      <p:sp>
        <p:nvSpPr>
          <p:cNvPr id="5018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5018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5018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5018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5018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5018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5018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5018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50190"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0195" name="Rectangle 19" descr="Lithium">
            <a:hlinkClick r:id="rId5"/>
          </p:cNvPr>
          <p:cNvSpPr>
            <a:spLocks noChangeAspect="1" noChangeArrowheads="1"/>
          </p:cNvSpPr>
          <p:nvPr/>
        </p:nvSpPr>
        <p:spPr bwMode="auto">
          <a:xfrm>
            <a:off x="277813" y="220663"/>
            <a:ext cx="822325" cy="1108075"/>
          </a:xfrm>
          <a:prstGeom prst="rect">
            <a:avLst/>
          </a:prstGeom>
          <a:gradFill rotWithShape="1">
            <a:gsLst>
              <a:gs pos="0">
                <a:srgbClr val="FF0000"/>
              </a:gs>
              <a:gs pos="100000">
                <a:srgbClr val="CC00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37</a:t>
            </a:r>
          </a:p>
          <a:p>
            <a:pPr algn="ctr"/>
            <a:r>
              <a:rPr lang="en-US" sz="3600" b="1">
                <a:latin typeface="Arial" charset="0"/>
              </a:rPr>
              <a:t>Rb</a:t>
            </a:r>
          </a:p>
          <a:p>
            <a:pPr algn="ctr"/>
            <a:r>
              <a:rPr lang="en-US" sz="1200">
                <a:latin typeface="Arial" charset="0"/>
              </a:rPr>
              <a:t>Rubidium</a:t>
            </a:r>
          </a:p>
        </p:txBody>
      </p:sp>
      <p:sp>
        <p:nvSpPr>
          <p:cNvPr id="50198" name="Rectangle 22"/>
          <p:cNvSpPr>
            <a:spLocks noChangeArrowheads="1"/>
          </p:cNvSpPr>
          <p:nvPr/>
        </p:nvSpPr>
        <p:spPr bwMode="auto">
          <a:xfrm>
            <a:off x="1741488" y="4956175"/>
            <a:ext cx="4562475" cy="168751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Rubidium?</a:t>
            </a:r>
          </a:p>
          <a:p>
            <a:pPr>
              <a:spcBef>
                <a:spcPct val="50000"/>
              </a:spcBef>
            </a:pPr>
            <a:r>
              <a:rPr lang="en-US" sz="1400">
                <a:latin typeface="Arial" charset="0"/>
              </a:rPr>
              <a:t>Soft silvery metallic element, belongs to group 1 of the periodic table. Rb-97, the naturally occurring isotope, is radioactive. It is highly reactive, with properties similar to other elements in group 1, like igniting spontaneously in air. Discovered spectroscopically in 1861 by W. Bunsen and G.R. Kirchoff.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5120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51205" name="Rectangle 5"/>
          <p:cNvSpPr>
            <a:spLocks noChangeArrowheads="1"/>
          </p:cNvSpPr>
          <p:nvPr/>
        </p:nvSpPr>
        <p:spPr bwMode="auto">
          <a:xfrm>
            <a:off x="549275" y="2549525"/>
            <a:ext cx="7086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Strontium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Sr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38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87.62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769.0 °C (1042.15 °K, 1416.2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1384.0 °C (1657.15 °K, 2523.2 °F) </a:t>
            </a:r>
            <a:endParaRPr lang="en-US" altLang="en-US"/>
          </a:p>
        </p:txBody>
      </p:sp>
      <p:sp>
        <p:nvSpPr>
          <p:cNvPr id="51206"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51207"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51208"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51209"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51210"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51211"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51212"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51213"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51214"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1218" name="Rectangle 18">
            <a:hlinkClick r:id="rId5"/>
          </p:cNvPr>
          <p:cNvSpPr>
            <a:spLocks noChangeAspect="1" noChangeArrowheads="1"/>
          </p:cNvSpPr>
          <p:nvPr/>
        </p:nvSpPr>
        <p:spPr bwMode="auto">
          <a:xfrm>
            <a:off x="277813" y="219075"/>
            <a:ext cx="822325" cy="1108075"/>
          </a:xfrm>
          <a:prstGeom prst="rect">
            <a:avLst/>
          </a:prstGeom>
          <a:gradFill rotWithShape="1">
            <a:gsLst>
              <a:gs pos="0">
                <a:srgbClr val="FFCCFF"/>
              </a:gs>
              <a:gs pos="100000">
                <a:srgbClr val="FF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38</a:t>
            </a:r>
          </a:p>
          <a:p>
            <a:pPr algn="ctr"/>
            <a:r>
              <a:rPr lang="en-US" sz="3600" b="1">
                <a:latin typeface="Arial" charset="0"/>
              </a:rPr>
              <a:t>Sr</a:t>
            </a:r>
          </a:p>
          <a:p>
            <a:pPr algn="ctr"/>
            <a:r>
              <a:rPr lang="en-US" sz="1200">
                <a:latin typeface="Arial" charset="0"/>
              </a:rPr>
              <a:t>Strontium</a:t>
            </a:r>
          </a:p>
        </p:txBody>
      </p:sp>
      <p:sp>
        <p:nvSpPr>
          <p:cNvPr id="51221" name="Rectangle 21"/>
          <p:cNvSpPr>
            <a:spLocks noChangeArrowheads="1"/>
          </p:cNvSpPr>
          <p:nvPr/>
        </p:nvSpPr>
        <p:spPr bwMode="auto">
          <a:xfrm>
            <a:off x="1738313" y="5005388"/>
            <a:ext cx="4572000"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Strontium?</a:t>
            </a:r>
          </a:p>
          <a:p>
            <a:pPr>
              <a:spcBef>
                <a:spcPct val="50000"/>
              </a:spcBef>
            </a:pPr>
            <a:r>
              <a:rPr lang="en-US" sz="1400">
                <a:latin typeface="Arial" charset="0"/>
              </a:rPr>
              <a:t>Soft yellowish metallic element, belongs to group 2 of the periodic table. Highly reactive chemically. Sr-90 is present in radioactive fallout and has a half-life of 28 years. Discovered in 1798 by Klaproth and Hope, isolated in 1808 by Humphry Davy.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82" name="Group 2"/>
          <p:cNvGrpSpPr>
            <a:grpSpLocks/>
          </p:cNvGrpSpPr>
          <p:nvPr/>
        </p:nvGrpSpPr>
        <p:grpSpPr bwMode="auto">
          <a:xfrm>
            <a:off x="2951163" y="1455738"/>
            <a:ext cx="4059237" cy="3192462"/>
            <a:chOff x="1859" y="917"/>
            <a:chExt cx="2557" cy="2011"/>
          </a:xfrm>
        </p:grpSpPr>
        <p:sp>
          <p:nvSpPr>
            <p:cNvPr id="225283" name="Rectangle 3"/>
            <p:cNvSpPr>
              <a:spLocks noChangeArrowheads="1"/>
            </p:cNvSpPr>
            <p:nvPr/>
          </p:nvSpPr>
          <p:spPr bwMode="auto">
            <a:xfrm>
              <a:off x="4176" y="1584"/>
              <a:ext cx="240" cy="336"/>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84" name="Rectangle 4"/>
            <p:cNvSpPr>
              <a:spLocks noChangeArrowheads="1"/>
            </p:cNvSpPr>
            <p:nvPr/>
          </p:nvSpPr>
          <p:spPr bwMode="auto">
            <a:xfrm>
              <a:off x="3456" y="1920"/>
              <a:ext cx="240" cy="336"/>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85" name="Rectangle 5"/>
            <p:cNvSpPr>
              <a:spLocks noChangeArrowheads="1"/>
            </p:cNvSpPr>
            <p:nvPr/>
          </p:nvSpPr>
          <p:spPr bwMode="auto">
            <a:xfrm>
              <a:off x="4176" y="1920"/>
              <a:ext cx="240" cy="336"/>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86" name="Rectangle 6"/>
            <p:cNvSpPr>
              <a:spLocks noChangeArrowheads="1"/>
            </p:cNvSpPr>
            <p:nvPr/>
          </p:nvSpPr>
          <p:spPr bwMode="auto">
            <a:xfrm>
              <a:off x="4176" y="2256"/>
              <a:ext cx="240" cy="336"/>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87" name="Rectangle 7"/>
            <p:cNvSpPr>
              <a:spLocks noChangeArrowheads="1"/>
            </p:cNvSpPr>
            <p:nvPr/>
          </p:nvSpPr>
          <p:spPr bwMode="auto">
            <a:xfrm>
              <a:off x="2976" y="2592"/>
              <a:ext cx="240" cy="336"/>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88" name="Rectangle 8"/>
            <p:cNvSpPr>
              <a:spLocks noChangeArrowheads="1"/>
            </p:cNvSpPr>
            <p:nvPr/>
          </p:nvSpPr>
          <p:spPr bwMode="auto">
            <a:xfrm>
              <a:off x="4176" y="2592"/>
              <a:ext cx="240" cy="336"/>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89" name="Text Box 9"/>
            <p:cNvSpPr txBox="1">
              <a:spLocks noChangeArrowheads="1"/>
            </p:cNvSpPr>
            <p:nvPr/>
          </p:nvSpPr>
          <p:spPr bwMode="auto">
            <a:xfrm>
              <a:off x="1859" y="917"/>
              <a:ext cx="466" cy="135"/>
            </a:xfrm>
            <a:prstGeom prst="rect">
              <a:avLst/>
            </a:prstGeom>
            <a:noFill/>
            <a:ln w="9525">
              <a:noFill/>
              <a:miter lim="800000"/>
              <a:headEnd/>
              <a:tailEnd/>
            </a:ln>
            <a:effectLst/>
          </p:spPr>
          <p:txBody>
            <a:bodyPr wrap="none">
              <a:spAutoFit/>
            </a:bodyPr>
            <a:lstStyle/>
            <a:p>
              <a:r>
                <a:rPr lang="en-US" sz="800" b="1">
                  <a:latin typeface="Arial" charset="0"/>
                </a:rPr>
                <a:t>Midd. -1700</a:t>
              </a:r>
            </a:p>
          </p:txBody>
        </p:sp>
      </p:grpSp>
      <p:grpSp>
        <p:nvGrpSpPr>
          <p:cNvPr id="225290" name="Group 10"/>
          <p:cNvGrpSpPr>
            <a:grpSpLocks/>
          </p:cNvGrpSpPr>
          <p:nvPr/>
        </p:nvGrpSpPr>
        <p:grpSpPr bwMode="auto">
          <a:xfrm>
            <a:off x="1295400" y="1447800"/>
            <a:ext cx="6477000" cy="5257800"/>
            <a:chOff x="816" y="912"/>
            <a:chExt cx="4080" cy="3312"/>
          </a:xfrm>
        </p:grpSpPr>
        <p:grpSp>
          <p:nvGrpSpPr>
            <p:cNvPr id="225291" name="Group 11"/>
            <p:cNvGrpSpPr>
              <a:grpSpLocks/>
            </p:cNvGrpSpPr>
            <p:nvPr/>
          </p:nvGrpSpPr>
          <p:grpSpPr bwMode="auto">
            <a:xfrm>
              <a:off x="816" y="912"/>
              <a:ext cx="4080" cy="3312"/>
              <a:chOff x="816" y="912"/>
              <a:chExt cx="4080" cy="3312"/>
            </a:xfrm>
          </p:grpSpPr>
          <p:sp>
            <p:nvSpPr>
              <p:cNvPr id="225292" name="Rectangle 12"/>
              <p:cNvSpPr>
                <a:spLocks noChangeArrowheads="1"/>
              </p:cNvSpPr>
              <p:nvPr/>
            </p:nvSpPr>
            <p:spPr bwMode="auto">
              <a:xfrm>
                <a:off x="2016" y="1920"/>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93" name="Rectangle 13"/>
              <p:cNvSpPr>
                <a:spLocks noChangeArrowheads="1"/>
              </p:cNvSpPr>
              <p:nvPr/>
            </p:nvSpPr>
            <p:spPr bwMode="auto">
              <a:xfrm>
                <a:off x="2256" y="1920"/>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94" name="Rectangle 14"/>
              <p:cNvSpPr>
                <a:spLocks noChangeArrowheads="1"/>
              </p:cNvSpPr>
              <p:nvPr/>
            </p:nvSpPr>
            <p:spPr bwMode="auto">
              <a:xfrm>
                <a:off x="816" y="1248"/>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95" name="Rectangle 15"/>
              <p:cNvSpPr>
                <a:spLocks noChangeArrowheads="1"/>
              </p:cNvSpPr>
              <p:nvPr/>
            </p:nvSpPr>
            <p:spPr bwMode="auto">
              <a:xfrm>
                <a:off x="816" y="1920"/>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96" name="Rectangle 16"/>
              <p:cNvSpPr>
                <a:spLocks noChangeArrowheads="1"/>
              </p:cNvSpPr>
              <p:nvPr/>
            </p:nvSpPr>
            <p:spPr bwMode="auto">
              <a:xfrm>
                <a:off x="4176" y="1248"/>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97" name="Rectangle 17"/>
              <p:cNvSpPr>
                <a:spLocks noChangeArrowheads="1"/>
              </p:cNvSpPr>
              <p:nvPr/>
            </p:nvSpPr>
            <p:spPr bwMode="auto">
              <a:xfrm>
                <a:off x="4416" y="1248"/>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98" name="Rectangle 18"/>
              <p:cNvSpPr>
                <a:spLocks noChangeArrowheads="1"/>
              </p:cNvSpPr>
              <p:nvPr/>
            </p:nvSpPr>
            <p:spPr bwMode="auto">
              <a:xfrm>
                <a:off x="4656" y="1248"/>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299" name="Rectangle 19"/>
              <p:cNvSpPr>
                <a:spLocks noChangeArrowheads="1"/>
              </p:cNvSpPr>
              <p:nvPr/>
            </p:nvSpPr>
            <p:spPr bwMode="auto">
              <a:xfrm>
                <a:off x="816" y="1584"/>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00" name="Rectangle 20"/>
              <p:cNvSpPr>
                <a:spLocks noChangeArrowheads="1"/>
              </p:cNvSpPr>
              <p:nvPr/>
            </p:nvSpPr>
            <p:spPr bwMode="auto">
              <a:xfrm>
                <a:off x="3696" y="1248"/>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01" name="Rectangle 21"/>
              <p:cNvSpPr>
                <a:spLocks noChangeArrowheads="1"/>
              </p:cNvSpPr>
              <p:nvPr/>
            </p:nvSpPr>
            <p:spPr bwMode="auto">
              <a:xfrm>
                <a:off x="1056" y="1248"/>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Be</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02" name="Rectangle 22"/>
              <p:cNvSpPr>
                <a:spLocks noChangeArrowheads="1"/>
              </p:cNvSpPr>
              <p:nvPr/>
            </p:nvSpPr>
            <p:spPr bwMode="auto">
              <a:xfrm>
                <a:off x="816" y="912"/>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endParaRPr lang="en-US" sz="1000" baseline="30000">
                  <a:latin typeface="Arial" charset="0"/>
                </a:endParaRPr>
              </a:p>
            </p:txBody>
          </p:sp>
          <p:sp>
            <p:nvSpPr>
              <p:cNvPr id="225303" name="Rectangle 23"/>
              <p:cNvSpPr>
                <a:spLocks noChangeArrowheads="1"/>
              </p:cNvSpPr>
              <p:nvPr/>
            </p:nvSpPr>
            <p:spPr bwMode="auto">
              <a:xfrm>
                <a:off x="3696" y="1584"/>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04" name="Rectangle 24"/>
              <p:cNvSpPr>
                <a:spLocks noChangeArrowheads="1"/>
              </p:cNvSpPr>
              <p:nvPr/>
            </p:nvSpPr>
            <p:spPr bwMode="auto">
              <a:xfrm>
                <a:off x="3936" y="1584"/>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05" name="Rectangle 25"/>
              <p:cNvSpPr>
                <a:spLocks noChangeArrowheads="1"/>
              </p:cNvSpPr>
              <p:nvPr/>
            </p:nvSpPr>
            <p:spPr bwMode="auto">
              <a:xfrm>
                <a:off x="4656" y="1584"/>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06" name="Rectangle 26"/>
              <p:cNvSpPr>
                <a:spLocks noChangeArrowheads="1"/>
              </p:cNvSpPr>
              <p:nvPr/>
            </p:nvSpPr>
            <p:spPr bwMode="auto">
              <a:xfrm>
                <a:off x="1056" y="1920"/>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07" name="Rectangle 27"/>
              <p:cNvSpPr>
                <a:spLocks noChangeArrowheads="1"/>
              </p:cNvSpPr>
              <p:nvPr/>
            </p:nvSpPr>
            <p:spPr bwMode="auto">
              <a:xfrm>
                <a:off x="1536" y="1920"/>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08" name="Rectangle 28"/>
              <p:cNvSpPr>
                <a:spLocks noChangeArrowheads="1"/>
              </p:cNvSpPr>
              <p:nvPr/>
            </p:nvSpPr>
            <p:spPr bwMode="auto">
              <a:xfrm>
                <a:off x="1776" y="1920"/>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09" name="Rectangle 29"/>
              <p:cNvSpPr>
                <a:spLocks noChangeArrowheads="1"/>
              </p:cNvSpPr>
              <p:nvPr/>
            </p:nvSpPr>
            <p:spPr bwMode="auto">
              <a:xfrm>
                <a:off x="2736" y="1920"/>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10" name="Rectangle 30"/>
              <p:cNvSpPr>
                <a:spLocks noChangeArrowheads="1"/>
              </p:cNvSpPr>
              <p:nvPr/>
            </p:nvSpPr>
            <p:spPr bwMode="auto">
              <a:xfrm>
                <a:off x="2976" y="1920"/>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11" name="Rectangle 31"/>
              <p:cNvSpPr>
                <a:spLocks noChangeArrowheads="1"/>
              </p:cNvSpPr>
              <p:nvPr/>
            </p:nvSpPr>
            <p:spPr bwMode="auto">
              <a:xfrm>
                <a:off x="4416" y="1920"/>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12" name="Rectangle 32"/>
              <p:cNvSpPr>
                <a:spLocks noChangeArrowheads="1"/>
              </p:cNvSpPr>
              <p:nvPr/>
            </p:nvSpPr>
            <p:spPr bwMode="auto">
              <a:xfrm>
                <a:off x="4656" y="1920"/>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13" name="Rectangle 33"/>
              <p:cNvSpPr>
                <a:spLocks noChangeArrowheads="1"/>
              </p:cNvSpPr>
              <p:nvPr/>
            </p:nvSpPr>
            <p:spPr bwMode="auto">
              <a:xfrm>
                <a:off x="1056" y="2256"/>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14" name="Rectangle 34"/>
              <p:cNvSpPr>
                <a:spLocks noChangeArrowheads="1"/>
              </p:cNvSpPr>
              <p:nvPr/>
            </p:nvSpPr>
            <p:spPr bwMode="auto">
              <a:xfrm>
                <a:off x="1296" y="2256"/>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endParaRPr lang="en-US" sz="1000" baseline="30000">
                  <a:latin typeface="Arial" charset="0"/>
                </a:endParaRPr>
              </a:p>
            </p:txBody>
          </p:sp>
          <p:sp>
            <p:nvSpPr>
              <p:cNvPr id="225315" name="Rectangle 35"/>
              <p:cNvSpPr>
                <a:spLocks noChangeArrowheads="1"/>
              </p:cNvSpPr>
              <p:nvPr/>
            </p:nvSpPr>
            <p:spPr bwMode="auto">
              <a:xfrm>
                <a:off x="1536" y="2256"/>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16" name="Rectangle 36"/>
              <p:cNvSpPr>
                <a:spLocks noChangeArrowheads="1"/>
              </p:cNvSpPr>
              <p:nvPr/>
            </p:nvSpPr>
            <p:spPr bwMode="auto">
              <a:xfrm>
                <a:off x="1776" y="2256"/>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17" name="Rectangle 37"/>
              <p:cNvSpPr>
                <a:spLocks noChangeArrowheads="1"/>
              </p:cNvSpPr>
              <p:nvPr/>
            </p:nvSpPr>
            <p:spPr bwMode="auto">
              <a:xfrm>
                <a:off x="2016" y="2256"/>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18" name="Rectangle 38"/>
              <p:cNvSpPr>
                <a:spLocks noChangeArrowheads="1"/>
              </p:cNvSpPr>
              <p:nvPr/>
            </p:nvSpPr>
            <p:spPr bwMode="auto">
              <a:xfrm>
                <a:off x="2736" y="2256"/>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19" name="Rectangle 39"/>
              <p:cNvSpPr>
                <a:spLocks noChangeArrowheads="1"/>
              </p:cNvSpPr>
              <p:nvPr/>
            </p:nvSpPr>
            <p:spPr bwMode="auto">
              <a:xfrm>
                <a:off x="2976" y="2256"/>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20" name="Rectangle 40"/>
              <p:cNvSpPr>
                <a:spLocks noChangeArrowheads="1"/>
              </p:cNvSpPr>
              <p:nvPr/>
            </p:nvSpPr>
            <p:spPr bwMode="auto">
              <a:xfrm>
                <a:off x="3456" y="2256"/>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21" name="Rectangle 41"/>
              <p:cNvSpPr>
                <a:spLocks noChangeArrowheads="1"/>
              </p:cNvSpPr>
              <p:nvPr/>
            </p:nvSpPr>
            <p:spPr bwMode="auto">
              <a:xfrm>
                <a:off x="4416" y="2256"/>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22" name="Rectangle 42"/>
              <p:cNvSpPr>
                <a:spLocks noChangeArrowheads="1"/>
              </p:cNvSpPr>
              <p:nvPr/>
            </p:nvSpPr>
            <p:spPr bwMode="auto">
              <a:xfrm>
                <a:off x="4656" y="2256"/>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23" name="Rectangle 43"/>
              <p:cNvSpPr>
                <a:spLocks noChangeArrowheads="1"/>
              </p:cNvSpPr>
              <p:nvPr/>
            </p:nvSpPr>
            <p:spPr bwMode="auto">
              <a:xfrm>
                <a:off x="1056" y="2592"/>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24" name="Rectangle 44"/>
              <p:cNvSpPr>
                <a:spLocks noChangeArrowheads="1"/>
              </p:cNvSpPr>
              <p:nvPr/>
            </p:nvSpPr>
            <p:spPr bwMode="auto">
              <a:xfrm>
                <a:off x="1776" y="2592"/>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25" name="Rectangle 45"/>
              <p:cNvSpPr>
                <a:spLocks noChangeArrowheads="1"/>
              </p:cNvSpPr>
              <p:nvPr/>
            </p:nvSpPr>
            <p:spPr bwMode="auto">
              <a:xfrm>
                <a:off x="2016" y="2592"/>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26" name="Rectangle 46"/>
              <p:cNvSpPr>
                <a:spLocks noChangeArrowheads="1"/>
              </p:cNvSpPr>
              <p:nvPr/>
            </p:nvSpPr>
            <p:spPr bwMode="auto">
              <a:xfrm>
                <a:off x="2496" y="2592"/>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27" name="Rectangle 47"/>
              <p:cNvSpPr>
                <a:spLocks noChangeArrowheads="1"/>
              </p:cNvSpPr>
              <p:nvPr/>
            </p:nvSpPr>
            <p:spPr bwMode="auto">
              <a:xfrm>
                <a:off x="2736" y="2592"/>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28" name="Rectangle 48"/>
              <p:cNvSpPr>
                <a:spLocks noChangeArrowheads="1"/>
              </p:cNvSpPr>
              <p:nvPr/>
            </p:nvSpPr>
            <p:spPr bwMode="auto">
              <a:xfrm>
                <a:off x="1056" y="1584"/>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29" name="Rectangle 49"/>
              <p:cNvSpPr>
                <a:spLocks noChangeArrowheads="1"/>
              </p:cNvSpPr>
              <p:nvPr/>
            </p:nvSpPr>
            <p:spPr bwMode="auto">
              <a:xfrm>
                <a:off x="1776" y="3552"/>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Ce</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30" name="Rectangle 50"/>
              <p:cNvSpPr>
                <a:spLocks noChangeArrowheads="1"/>
              </p:cNvSpPr>
              <p:nvPr/>
            </p:nvSpPr>
            <p:spPr bwMode="auto">
              <a:xfrm>
                <a:off x="3456" y="3552"/>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Tb</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31" name="Rectangle 51"/>
              <p:cNvSpPr>
                <a:spLocks noChangeArrowheads="1"/>
              </p:cNvSpPr>
              <p:nvPr/>
            </p:nvSpPr>
            <p:spPr bwMode="auto">
              <a:xfrm>
                <a:off x="4176" y="3552"/>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Er</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32" name="Rectangle 52"/>
              <p:cNvSpPr>
                <a:spLocks noChangeArrowheads="1"/>
              </p:cNvSpPr>
              <p:nvPr/>
            </p:nvSpPr>
            <p:spPr bwMode="auto">
              <a:xfrm>
                <a:off x="1776" y="3888"/>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Th</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33" name="Rectangle 53"/>
              <p:cNvSpPr>
                <a:spLocks noChangeArrowheads="1"/>
              </p:cNvSpPr>
              <p:nvPr/>
            </p:nvSpPr>
            <p:spPr bwMode="auto">
              <a:xfrm>
                <a:off x="2256" y="3888"/>
                <a:ext cx="240" cy="336"/>
              </a:xfrm>
              <a:prstGeom prst="rect">
                <a:avLst/>
              </a:prstGeom>
              <a:solidFill>
                <a:srgbClr val="95C0FF"/>
              </a:solidFill>
              <a:ln w="9525">
                <a:solidFill>
                  <a:schemeClr val="tx1"/>
                </a:solidFill>
                <a:miter lim="800000"/>
                <a:headEnd/>
                <a:tailEnd/>
              </a:ln>
              <a:effectLst/>
            </p:spPr>
            <p:txBody>
              <a:bodyPr wrap="none" anchor="ctr"/>
              <a:lstStyle/>
              <a:p>
                <a:pPr algn="ctr"/>
                <a:r>
                  <a:rPr lang="en-US" sz="1400" b="1">
                    <a:latin typeface="Arial" charset="0"/>
                  </a:rPr>
                  <a:t>U</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grpSp>
        <p:sp>
          <p:nvSpPr>
            <p:cNvPr id="225334" name="Text Box 54"/>
            <p:cNvSpPr txBox="1">
              <a:spLocks noChangeArrowheads="1"/>
            </p:cNvSpPr>
            <p:nvPr/>
          </p:nvSpPr>
          <p:spPr bwMode="auto">
            <a:xfrm>
              <a:off x="1859" y="1061"/>
              <a:ext cx="425" cy="135"/>
            </a:xfrm>
            <a:prstGeom prst="rect">
              <a:avLst/>
            </a:prstGeom>
            <a:noFill/>
            <a:ln w="9525">
              <a:noFill/>
              <a:miter lim="800000"/>
              <a:headEnd/>
              <a:tailEnd/>
            </a:ln>
            <a:effectLst/>
          </p:spPr>
          <p:txBody>
            <a:bodyPr wrap="none">
              <a:spAutoFit/>
            </a:bodyPr>
            <a:lstStyle/>
            <a:p>
              <a:r>
                <a:rPr lang="en-US" sz="800" b="1">
                  <a:latin typeface="Arial" charset="0"/>
                </a:rPr>
                <a:t>1735-1843</a:t>
              </a:r>
            </a:p>
          </p:txBody>
        </p:sp>
      </p:grpSp>
      <p:sp>
        <p:nvSpPr>
          <p:cNvPr id="225335" name="Rectangle 55"/>
          <p:cNvSpPr>
            <a:spLocks noGrp="1" noChangeArrowheads="1"/>
          </p:cNvSpPr>
          <p:nvPr>
            <p:ph type="title"/>
          </p:nvPr>
        </p:nvSpPr>
        <p:spPr>
          <a:xfrm>
            <a:off x="685800" y="76200"/>
            <a:ext cx="7772400" cy="1143000"/>
          </a:xfrm>
        </p:spPr>
        <p:txBody>
          <a:bodyPr/>
          <a:lstStyle/>
          <a:p>
            <a:r>
              <a:rPr lang="en-US"/>
              <a:t>Discovering the Periodic Table</a:t>
            </a:r>
          </a:p>
        </p:txBody>
      </p:sp>
      <p:sp>
        <p:nvSpPr>
          <p:cNvPr id="225336" name="Text Box 56"/>
          <p:cNvSpPr txBox="1">
            <a:spLocks noChangeArrowheads="1"/>
          </p:cNvSpPr>
          <p:nvPr/>
        </p:nvSpPr>
        <p:spPr bwMode="auto">
          <a:xfrm>
            <a:off x="2117725" y="6357938"/>
            <a:ext cx="184150" cy="274637"/>
          </a:xfrm>
          <a:prstGeom prst="rect">
            <a:avLst/>
          </a:prstGeom>
          <a:noFill/>
          <a:ln w="9525">
            <a:noFill/>
            <a:miter lim="800000"/>
            <a:headEnd/>
            <a:tailEnd/>
          </a:ln>
          <a:effectLst/>
        </p:spPr>
        <p:txBody>
          <a:bodyPr wrap="none">
            <a:spAutoFit/>
          </a:bodyPr>
          <a:lstStyle/>
          <a:p>
            <a:endParaRPr lang="en-US" sz="1200">
              <a:latin typeface="Arial" charset="0"/>
            </a:endParaRPr>
          </a:p>
        </p:txBody>
      </p:sp>
      <p:sp>
        <p:nvSpPr>
          <p:cNvPr id="225337" name="Rectangle 57"/>
          <p:cNvSpPr>
            <a:spLocks noChangeArrowheads="1"/>
          </p:cNvSpPr>
          <p:nvPr/>
        </p:nvSpPr>
        <p:spPr bwMode="auto">
          <a:xfrm>
            <a:off x="2798763" y="1219200"/>
            <a:ext cx="152400" cy="152400"/>
          </a:xfrm>
          <a:prstGeom prst="rect">
            <a:avLst/>
          </a:prstGeom>
          <a:solidFill>
            <a:srgbClr val="339933">
              <a:alpha val="50000"/>
            </a:srgbClr>
          </a:solidFill>
          <a:ln w="9525">
            <a:solidFill>
              <a:schemeClr val="tx1"/>
            </a:solidFill>
            <a:miter lim="800000"/>
            <a:headEnd/>
            <a:tailEnd/>
          </a:ln>
          <a:effectLst/>
        </p:spPr>
        <p:txBody>
          <a:bodyPr wrap="none" anchor="ctr"/>
          <a:lstStyle/>
          <a:p>
            <a:pPr algn="ctr"/>
            <a:endParaRPr lang="en-US" sz="800">
              <a:latin typeface="Arial" charset="0"/>
            </a:endParaRPr>
          </a:p>
        </p:txBody>
      </p:sp>
      <p:sp>
        <p:nvSpPr>
          <p:cNvPr id="225338" name="Rectangle 58"/>
          <p:cNvSpPr>
            <a:spLocks noChangeArrowheads="1"/>
          </p:cNvSpPr>
          <p:nvPr/>
        </p:nvSpPr>
        <p:spPr bwMode="auto">
          <a:xfrm>
            <a:off x="2798763" y="1447800"/>
            <a:ext cx="152400" cy="152400"/>
          </a:xfrm>
          <a:prstGeom prst="rect">
            <a:avLst/>
          </a:prstGeom>
          <a:solidFill>
            <a:schemeClr val="hlink">
              <a:alpha val="50000"/>
            </a:schemeClr>
          </a:solidFill>
          <a:ln w="9525">
            <a:solidFill>
              <a:schemeClr val="tx1"/>
            </a:solidFill>
            <a:miter lim="800000"/>
            <a:headEnd/>
            <a:tailEnd/>
          </a:ln>
          <a:effectLst/>
        </p:spPr>
        <p:txBody>
          <a:bodyPr wrap="none" anchor="ctr"/>
          <a:lstStyle/>
          <a:p>
            <a:pPr algn="ctr"/>
            <a:endParaRPr lang="en-US" sz="800">
              <a:latin typeface="Arial" charset="0"/>
            </a:endParaRPr>
          </a:p>
        </p:txBody>
      </p:sp>
      <p:sp>
        <p:nvSpPr>
          <p:cNvPr id="225339" name="Rectangle 59"/>
          <p:cNvSpPr>
            <a:spLocks noChangeArrowheads="1"/>
          </p:cNvSpPr>
          <p:nvPr/>
        </p:nvSpPr>
        <p:spPr bwMode="auto">
          <a:xfrm>
            <a:off x="2798763" y="1676400"/>
            <a:ext cx="152400" cy="152400"/>
          </a:xfrm>
          <a:prstGeom prst="rect">
            <a:avLst/>
          </a:prstGeom>
          <a:solidFill>
            <a:srgbClr val="3399FF">
              <a:alpha val="50000"/>
            </a:srgbClr>
          </a:solidFill>
          <a:ln w="9525">
            <a:solidFill>
              <a:schemeClr val="tx1"/>
            </a:solidFill>
            <a:miter lim="800000"/>
            <a:headEnd/>
            <a:tailEnd/>
          </a:ln>
          <a:effectLst/>
        </p:spPr>
        <p:txBody>
          <a:bodyPr wrap="none" anchor="ctr"/>
          <a:lstStyle/>
          <a:p>
            <a:endParaRPr lang="en-IE"/>
          </a:p>
        </p:txBody>
      </p:sp>
      <p:sp>
        <p:nvSpPr>
          <p:cNvPr id="225340" name="Rectangle 60"/>
          <p:cNvSpPr>
            <a:spLocks noChangeArrowheads="1"/>
          </p:cNvSpPr>
          <p:nvPr/>
        </p:nvSpPr>
        <p:spPr bwMode="auto">
          <a:xfrm>
            <a:off x="2798763" y="1905000"/>
            <a:ext cx="152400" cy="152400"/>
          </a:xfrm>
          <a:prstGeom prst="rect">
            <a:avLst/>
          </a:prstGeom>
          <a:solidFill>
            <a:srgbClr val="CC00FF">
              <a:alpha val="50000"/>
            </a:srgbClr>
          </a:solidFill>
          <a:ln w="9525">
            <a:solidFill>
              <a:schemeClr val="tx1"/>
            </a:solidFill>
            <a:miter lim="800000"/>
            <a:headEnd/>
            <a:tailEnd/>
          </a:ln>
          <a:effectLst/>
        </p:spPr>
        <p:txBody>
          <a:bodyPr wrap="none" anchor="ctr"/>
          <a:lstStyle/>
          <a:p>
            <a:pPr algn="ctr"/>
            <a:endParaRPr lang="en-US" sz="800">
              <a:latin typeface="Arial" charset="0"/>
            </a:endParaRPr>
          </a:p>
        </p:txBody>
      </p:sp>
      <p:sp>
        <p:nvSpPr>
          <p:cNvPr id="225341" name="Rectangle 61"/>
          <p:cNvSpPr>
            <a:spLocks noChangeArrowheads="1"/>
          </p:cNvSpPr>
          <p:nvPr/>
        </p:nvSpPr>
        <p:spPr bwMode="auto">
          <a:xfrm>
            <a:off x="4229100" y="1219200"/>
            <a:ext cx="152400" cy="152400"/>
          </a:xfrm>
          <a:prstGeom prst="rect">
            <a:avLst/>
          </a:prstGeom>
          <a:solidFill>
            <a:srgbClr val="FF6363"/>
          </a:solidFill>
          <a:ln w="9525">
            <a:solidFill>
              <a:schemeClr val="tx1"/>
            </a:solidFill>
            <a:miter lim="800000"/>
            <a:headEnd/>
            <a:tailEnd/>
          </a:ln>
          <a:effectLst/>
        </p:spPr>
        <p:txBody>
          <a:bodyPr wrap="none" anchor="ctr"/>
          <a:lstStyle/>
          <a:p>
            <a:pPr algn="ctr"/>
            <a:endParaRPr lang="en-US" sz="800">
              <a:latin typeface="Arial" charset="0"/>
            </a:endParaRPr>
          </a:p>
        </p:txBody>
      </p:sp>
      <p:sp>
        <p:nvSpPr>
          <p:cNvPr id="225342" name="Rectangle 62"/>
          <p:cNvSpPr>
            <a:spLocks noChangeArrowheads="1"/>
          </p:cNvSpPr>
          <p:nvPr/>
        </p:nvSpPr>
        <p:spPr bwMode="auto">
          <a:xfrm>
            <a:off x="4229100" y="1447800"/>
            <a:ext cx="152400" cy="152400"/>
          </a:xfrm>
          <a:prstGeom prst="rect">
            <a:avLst/>
          </a:prstGeom>
          <a:solidFill>
            <a:srgbClr val="FF9953"/>
          </a:solidFill>
          <a:ln w="9525">
            <a:solidFill>
              <a:schemeClr val="tx1"/>
            </a:solidFill>
            <a:miter lim="800000"/>
            <a:headEnd/>
            <a:tailEnd/>
          </a:ln>
          <a:effectLst/>
        </p:spPr>
        <p:txBody>
          <a:bodyPr wrap="none" anchor="ctr"/>
          <a:lstStyle/>
          <a:p>
            <a:pPr algn="ctr"/>
            <a:endParaRPr lang="en-US" sz="800">
              <a:latin typeface="Arial" charset="0"/>
            </a:endParaRPr>
          </a:p>
        </p:txBody>
      </p:sp>
      <p:sp>
        <p:nvSpPr>
          <p:cNvPr id="225343" name="Rectangle 63"/>
          <p:cNvSpPr>
            <a:spLocks noChangeArrowheads="1"/>
          </p:cNvSpPr>
          <p:nvPr/>
        </p:nvSpPr>
        <p:spPr bwMode="auto">
          <a:xfrm>
            <a:off x="4229100" y="1676400"/>
            <a:ext cx="152400" cy="152400"/>
          </a:xfrm>
          <a:prstGeom prst="rect">
            <a:avLst/>
          </a:prstGeom>
          <a:solidFill>
            <a:srgbClr val="FFFF66"/>
          </a:solidFill>
          <a:ln w="9525">
            <a:solidFill>
              <a:schemeClr val="tx1"/>
            </a:solidFill>
            <a:miter lim="800000"/>
            <a:headEnd/>
            <a:tailEnd/>
          </a:ln>
          <a:effectLst/>
        </p:spPr>
        <p:txBody>
          <a:bodyPr wrap="none" anchor="ctr"/>
          <a:lstStyle/>
          <a:p>
            <a:pPr algn="ctr"/>
            <a:endParaRPr lang="en-US" sz="800">
              <a:latin typeface="Arial" charset="0"/>
            </a:endParaRPr>
          </a:p>
        </p:txBody>
      </p:sp>
      <p:grpSp>
        <p:nvGrpSpPr>
          <p:cNvPr id="225344" name="Group 64"/>
          <p:cNvGrpSpPr>
            <a:grpSpLocks/>
          </p:cNvGrpSpPr>
          <p:nvPr/>
        </p:nvGrpSpPr>
        <p:grpSpPr bwMode="auto">
          <a:xfrm>
            <a:off x="2935288" y="1227138"/>
            <a:ext cx="4456112" cy="3421062"/>
            <a:chOff x="1849" y="773"/>
            <a:chExt cx="2807" cy="2155"/>
          </a:xfrm>
        </p:grpSpPr>
        <p:grpSp>
          <p:nvGrpSpPr>
            <p:cNvPr id="225345" name="Group 65"/>
            <p:cNvGrpSpPr>
              <a:grpSpLocks/>
            </p:cNvGrpSpPr>
            <p:nvPr/>
          </p:nvGrpSpPr>
          <p:grpSpPr bwMode="auto">
            <a:xfrm>
              <a:off x="2496" y="1248"/>
              <a:ext cx="2160" cy="1680"/>
              <a:chOff x="2496" y="1248"/>
              <a:chExt cx="2160" cy="1680"/>
            </a:xfrm>
          </p:grpSpPr>
          <p:sp>
            <p:nvSpPr>
              <p:cNvPr id="225346" name="Rectangle 66"/>
              <p:cNvSpPr>
                <a:spLocks noChangeArrowheads="1"/>
              </p:cNvSpPr>
              <p:nvPr/>
            </p:nvSpPr>
            <p:spPr bwMode="auto">
              <a:xfrm>
                <a:off x="3936" y="1248"/>
                <a:ext cx="240" cy="336"/>
              </a:xfrm>
              <a:prstGeom prst="rect">
                <a:avLst/>
              </a:prstGeom>
              <a:solidFill>
                <a:srgbClr val="339933">
                  <a:alpha val="50000"/>
                </a:srgbClr>
              </a:solid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47" name="Rectangle 67"/>
              <p:cNvSpPr>
                <a:spLocks noChangeArrowheads="1"/>
              </p:cNvSpPr>
              <p:nvPr/>
            </p:nvSpPr>
            <p:spPr bwMode="auto">
              <a:xfrm>
                <a:off x="4416" y="1584"/>
                <a:ext cx="240" cy="336"/>
              </a:xfrm>
              <a:prstGeom prst="rect">
                <a:avLst/>
              </a:prstGeom>
              <a:solidFill>
                <a:srgbClr val="339933">
                  <a:alpha val="50000"/>
                </a:srgbClr>
              </a:solid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48" name="Rectangle 68"/>
              <p:cNvSpPr>
                <a:spLocks noChangeArrowheads="1"/>
              </p:cNvSpPr>
              <p:nvPr/>
            </p:nvSpPr>
            <p:spPr bwMode="auto">
              <a:xfrm>
                <a:off x="2496" y="1920"/>
                <a:ext cx="240" cy="336"/>
              </a:xfrm>
              <a:prstGeom prst="rect">
                <a:avLst/>
              </a:prstGeom>
              <a:solidFill>
                <a:srgbClr val="339933">
                  <a:alpha val="50000"/>
                </a:srgbClr>
              </a:solidFill>
              <a:ln w="9525">
                <a:solidFill>
                  <a:schemeClr val="tx1"/>
                </a:solidFill>
                <a:miter lim="800000"/>
                <a:headEnd/>
                <a:tailEnd/>
              </a:ln>
              <a:effectLst/>
            </p:spPr>
            <p:txBody>
              <a:bodyPr wrap="none" anchor="ctr"/>
              <a:lstStyle/>
              <a:p>
                <a:pPr algn="ctr"/>
                <a:r>
                  <a:rPr lang="en-US" sz="1400" b="1">
                    <a:latin typeface="Arial" charset="0"/>
                  </a:rPr>
                  <a:t>Fe</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49" name="Rectangle 69"/>
              <p:cNvSpPr>
                <a:spLocks noChangeArrowheads="1"/>
              </p:cNvSpPr>
              <p:nvPr/>
            </p:nvSpPr>
            <p:spPr bwMode="auto">
              <a:xfrm>
                <a:off x="3216" y="1920"/>
                <a:ext cx="240" cy="336"/>
              </a:xfrm>
              <a:prstGeom prst="rect">
                <a:avLst/>
              </a:prstGeom>
              <a:solidFill>
                <a:srgbClr val="339933">
                  <a:alpha val="50000"/>
                </a:srgbClr>
              </a:solid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50" name="Rectangle 70"/>
              <p:cNvSpPr>
                <a:spLocks noChangeArrowheads="1"/>
              </p:cNvSpPr>
              <p:nvPr/>
            </p:nvSpPr>
            <p:spPr bwMode="auto">
              <a:xfrm>
                <a:off x="3216" y="2256"/>
                <a:ext cx="240" cy="336"/>
              </a:xfrm>
              <a:prstGeom prst="rect">
                <a:avLst/>
              </a:prstGeom>
              <a:solidFill>
                <a:srgbClr val="339933">
                  <a:alpha val="50000"/>
                </a:srgbClr>
              </a:solid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51" name="Rectangle 71"/>
              <p:cNvSpPr>
                <a:spLocks noChangeArrowheads="1"/>
              </p:cNvSpPr>
              <p:nvPr/>
            </p:nvSpPr>
            <p:spPr bwMode="auto">
              <a:xfrm>
                <a:off x="3936" y="2256"/>
                <a:ext cx="240" cy="336"/>
              </a:xfrm>
              <a:prstGeom prst="rect">
                <a:avLst/>
              </a:prstGeom>
              <a:solidFill>
                <a:srgbClr val="339933">
                  <a:alpha val="50000"/>
                </a:srgbClr>
              </a:solid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52" name="Rectangle 72"/>
              <p:cNvSpPr>
                <a:spLocks noChangeArrowheads="1"/>
              </p:cNvSpPr>
              <p:nvPr/>
            </p:nvSpPr>
            <p:spPr bwMode="auto">
              <a:xfrm>
                <a:off x="3216" y="2592"/>
                <a:ext cx="240" cy="336"/>
              </a:xfrm>
              <a:prstGeom prst="rect">
                <a:avLst/>
              </a:prstGeom>
              <a:solidFill>
                <a:srgbClr val="339933">
                  <a:alpha val="50000"/>
                </a:srgbClr>
              </a:solid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53" name="Rectangle 73"/>
              <p:cNvSpPr>
                <a:spLocks noChangeArrowheads="1"/>
              </p:cNvSpPr>
              <p:nvPr/>
            </p:nvSpPr>
            <p:spPr bwMode="auto">
              <a:xfrm>
                <a:off x="3456" y="2592"/>
                <a:ext cx="240" cy="336"/>
              </a:xfrm>
              <a:prstGeom prst="rect">
                <a:avLst/>
              </a:prstGeom>
              <a:solidFill>
                <a:srgbClr val="339933">
                  <a:alpha val="50000"/>
                </a:srgbClr>
              </a:solid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54" name="Rectangle 74"/>
              <p:cNvSpPr>
                <a:spLocks noChangeArrowheads="1"/>
              </p:cNvSpPr>
              <p:nvPr/>
            </p:nvSpPr>
            <p:spPr bwMode="auto">
              <a:xfrm>
                <a:off x="3936" y="2592"/>
                <a:ext cx="240" cy="336"/>
              </a:xfrm>
              <a:prstGeom prst="rect">
                <a:avLst/>
              </a:prstGeom>
              <a:solidFill>
                <a:srgbClr val="339933">
                  <a:alpha val="50000"/>
                </a:srgbClr>
              </a:solid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grpSp>
        <p:sp>
          <p:nvSpPr>
            <p:cNvPr id="225355" name="Text Box 75"/>
            <p:cNvSpPr txBox="1">
              <a:spLocks noChangeArrowheads="1"/>
            </p:cNvSpPr>
            <p:nvPr/>
          </p:nvSpPr>
          <p:spPr bwMode="auto">
            <a:xfrm>
              <a:off x="1849" y="773"/>
              <a:ext cx="555" cy="135"/>
            </a:xfrm>
            <a:prstGeom prst="rect">
              <a:avLst/>
            </a:prstGeom>
            <a:noFill/>
            <a:ln w="9525">
              <a:noFill/>
              <a:miter lim="800000"/>
              <a:headEnd/>
              <a:tailEnd/>
            </a:ln>
            <a:effectLst/>
          </p:spPr>
          <p:txBody>
            <a:bodyPr wrap="none">
              <a:spAutoFit/>
            </a:bodyPr>
            <a:lstStyle/>
            <a:p>
              <a:r>
                <a:rPr lang="en-US" sz="800" b="1">
                  <a:latin typeface="Arial" charset="0"/>
                </a:rPr>
                <a:t>Ancient Times</a:t>
              </a:r>
            </a:p>
          </p:txBody>
        </p:sp>
      </p:grpSp>
      <p:grpSp>
        <p:nvGrpSpPr>
          <p:cNvPr id="225356" name="Group 76"/>
          <p:cNvGrpSpPr>
            <a:grpSpLocks/>
          </p:cNvGrpSpPr>
          <p:nvPr/>
        </p:nvGrpSpPr>
        <p:grpSpPr bwMode="auto">
          <a:xfrm>
            <a:off x="1295400" y="1447800"/>
            <a:ext cx="6858000" cy="4724400"/>
            <a:chOff x="816" y="912"/>
            <a:chExt cx="4320" cy="2976"/>
          </a:xfrm>
        </p:grpSpPr>
        <p:sp>
          <p:nvSpPr>
            <p:cNvPr id="225357" name="Rectangle 77"/>
            <p:cNvSpPr>
              <a:spLocks noChangeArrowheads="1"/>
            </p:cNvSpPr>
            <p:nvPr/>
          </p:nvSpPr>
          <p:spPr bwMode="auto">
            <a:xfrm>
              <a:off x="4896" y="91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He</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58" name="Rectangle 78"/>
            <p:cNvSpPr>
              <a:spLocks noChangeArrowheads="1"/>
            </p:cNvSpPr>
            <p:nvPr/>
          </p:nvSpPr>
          <p:spPr bwMode="auto">
            <a:xfrm>
              <a:off x="1296" y="1920"/>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59" name="Rectangle 79"/>
            <p:cNvSpPr>
              <a:spLocks noChangeArrowheads="1"/>
            </p:cNvSpPr>
            <p:nvPr/>
          </p:nvSpPr>
          <p:spPr bwMode="auto">
            <a:xfrm>
              <a:off x="3696" y="1920"/>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60" name="Rectangle 80"/>
            <p:cNvSpPr>
              <a:spLocks noChangeArrowheads="1"/>
            </p:cNvSpPr>
            <p:nvPr/>
          </p:nvSpPr>
          <p:spPr bwMode="auto">
            <a:xfrm>
              <a:off x="3936" y="1920"/>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61" name="Rectangle 81"/>
            <p:cNvSpPr>
              <a:spLocks noChangeArrowheads="1"/>
            </p:cNvSpPr>
            <p:nvPr/>
          </p:nvSpPr>
          <p:spPr bwMode="auto">
            <a:xfrm>
              <a:off x="816" y="2256"/>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62" name="Rectangle 82"/>
            <p:cNvSpPr>
              <a:spLocks noChangeArrowheads="1"/>
            </p:cNvSpPr>
            <p:nvPr/>
          </p:nvSpPr>
          <p:spPr bwMode="auto">
            <a:xfrm>
              <a:off x="2496" y="2256"/>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63" name="Rectangle 83"/>
            <p:cNvSpPr>
              <a:spLocks noChangeArrowheads="1"/>
            </p:cNvSpPr>
            <p:nvPr/>
          </p:nvSpPr>
          <p:spPr bwMode="auto">
            <a:xfrm>
              <a:off x="3696" y="2256"/>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64" name="Rectangle 84"/>
            <p:cNvSpPr>
              <a:spLocks noChangeArrowheads="1"/>
            </p:cNvSpPr>
            <p:nvPr/>
          </p:nvSpPr>
          <p:spPr bwMode="auto">
            <a:xfrm>
              <a:off x="816" y="259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65" name="Rectangle 85"/>
            <p:cNvSpPr>
              <a:spLocks noChangeArrowheads="1"/>
            </p:cNvSpPr>
            <p:nvPr/>
          </p:nvSpPr>
          <p:spPr bwMode="auto">
            <a:xfrm>
              <a:off x="3696" y="259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66" name="Rectangle 86"/>
            <p:cNvSpPr>
              <a:spLocks noChangeArrowheads="1"/>
            </p:cNvSpPr>
            <p:nvPr/>
          </p:nvSpPr>
          <p:spPr bwMode="auto">
            <a:xfrm>
              <a:off x="2016" y="355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Pr</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67" name="Rectangle 87"/>
            <p:cNvSpPr>
              <a:spLocks noChangeArrowheads="1"/>
            </p:cNvSpPr>
            <p:nvPr/>
          </p:nvSpPr>
          <p:spPr bwMode="auto">
            <a:xfrm>
              <a:off x="2256" y="355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Nd</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68" name="Rectangle 88"/>
            <p:cNvSpPr>
              <a:spLocks noChangeArrowheads="1"/>
            </p:cNvSpPr>
            <p:nvPr/>
          </p:nvSpPr>
          <p:spPr bwMode="auto">
            <a:xfrm>
              <a:off x="2736" y="355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Sm</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69" name="Rectangle 89"/>
            <p:cNvSpPr>
              <a:spLocks noChangeArrowheads="1"/>
            </p:cNvSpPr>
            <p:nvPr/>
          </p:nvSpPr>
          <p:spPr bwMode="auto">
            <a:xfrm>
              <a:off x="3216" y="355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Gd</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70" name="Rectangle 90"/>
            <p:cNvSpPr>
              <a:spLocks noChangeArrowheads="1"/>
            </p:cNvSpPr>
            <p:nvPr/>
          </p:nvSpPr>
          <p:spPr bwMode="auto">
            <a:xfrm>
              <a:off x="3696" y="355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Dy</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71" name="Rectangle 91"/>
            <p:cNvSpPr>
              <a:spLocks noChangeArrowheads="1"/>
            </p:cNvSpPr>
            <p:nvPr/>
          </p:nvSpPr>
          <p:spPr bwMode="auto">
            <a:xfrm>
              <a:off x="3936" y="355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Ho</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72" name="Rectangle 92"/>
            <p:cNvSpPr>
              <a:spLocks noChangeArrowheads="1"/>
            </p:cNvSpPr>
            <p:nvPr/>
          </p:nvSpPr>
          <p:spPr bwMode="auto">
            <a:xfrm>
              <a:off x="4416" y="355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Tm</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73" name="Rectangle 93"/>
            <p:cNvSpPr>
              <a:spLocks noChangeArrowheads="1"/>
            </p:cNvSpPr>
            <p:nvPr/>
          </p:nvSpPr>
          <p:spPr bwMode="auto">
            <a:xfrm>
              <a:off x="4656" y="355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Yb</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74" name="Rectangle 94"/>
            <p:cNvSpPr>
              <a:spLocks noChangeArrowheads="1"/>
            </p:cNvSpPr>
            <p:nvPr/>
          </p:nvSpPr>
          <p:spPr bwMode="auto">
            <a:xfrm>
              <a:off x="1296" y="2592"/>
              <a:ext cx="240" cy="336"/>
            </a:xfrm>
            <a:prstGeom prst="rect">
              <a:avLst/>
            </a:prstGeom>
            <a:solidFill>
              <a:srgbClr val="CC00FF">
                <a:alpha val="50000"/>
              </a:srgbClr>
            </a:solid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75" name="Text Box 95"/>
            <p:cNvSpPr txBox="1">
              <a:spLocks noChangeArrowheads="1"/>
            </p:cNvSpPr>
            <p:nvPr/>
          </p:nvSpPr>
          <p:spPr bwMode="auto">
            <a:xfrm>
              <a:off x="1859" y="1205"/>
              <a:ext cx="443" cy="135"/>
            </a:xfrm>
            <a:prstGeom prst="rect">
              <a:avLst/>
            </a:prstGeom>
            <a:noFill/>
            <a:ln w="9525">
              <a:noFill/>
              <a:miter lim="800000"/>
              <a:headEnd/>
              <a:tailEnd/>
            </a:ln>
            <a:effectLst/>
          </p:spPr>
          <p:txBody>
            <a:bodyPr wrap="none">
              <a:spAutoFit/>
            </a:bodyPr>
            <a:lstStyle/>
            <a:p>
              <a:r>
                <a:rPr lang="en-US" sz="800" b="1">
                  <a:latin typeface="Arial" charset="0"/>
                </a:rPr>
                <a:t>1843-1886 </a:t>
              </a:r>
            </a:p>
          </p:txBody>
        </p:sp>
      </p:grpSp>
      <p:grpSp>
        <p:nvGrpSpPr>
          <p:cNvPr id="225376" name="Group 96"/>
          <p:cNvGrpSpPr>
            <a:grpSpLocks/>
          </p:cNvGrpSpPr>
          <p:nvPr/>
        </p:nvGrpSpPr>
        <p:grpSpPr bwMode="auto">
          <a:xfrm>
            <a:off x="1676400" y="1223963"/>
            <a:ext cx="6477000" cy="5481637"/>
            <a:chOff x="1056" y="771"/>
            <a:chExt cx="4080" cy="3453"/>
          </a:xfrm>
        </p:grpSpPr>
        <p:sp>
          <p:nvSpPr>
            <p:cNvPr id="225377" name="Rectangle 97"/>
            <p:cNvSpPr>
              <a:spLocks noChangeArrowheads="1"/>
            </p:cNvSpPr>
            <p:nvPr/>
          </p:nvSpPr>
          <p:spPr bwMode="auto">
            <a:xfrm>
              <a:off x="4896" y="1248"/>
              <a:ext cx="240" cy="336"/>
            </a:xfrm>
            <a:prstGeom prst="rect">
              <a:avLst/>
            </a:prstGeom>
            <a:solidFill>
              <a:srgbClr val="FF6363"/>
            </a:solidFill>
            <a:ln w="9525">
              <a:solidFill>
                <a:schemeClr val="tx1"/>
              </a:solidFill>
              <a:miter lim="800000"/>
              <a:headEnd/>
              <a:tailEnd/>
            </a:ln>
            <a:effectLst/>
          </p:spPr>
          <p:txBody>
            <a:bodyPr wrap="none" anchor="ctr"/>
            <a:lstStyle/>
            <a:p>
              <a:pPr algn="ctr"/>
              <a:r>
                <a:rPr lang="en-US" sz="1400" b="1">
                  <a:latin typeface="Arial" charset="0"/>
                </a:rPr>
                <a:t>Ne</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78" name="Rectangle 98"/>
            <p:cNvSpPr>
              <a:spLocks noChangeArrowheads="1"/>
            </p:cNvSpPr>
            <p:nvPr/>
          </p:nvSpPr>
          <p:spPr bwMode="auto">
            <a:xfrm>
              <a:off x="4896" y="1584"/>
              <a:ext cx="240" cy="336"/>
            </a:xfrm>
            <a:prstGeom prst="rect">
              <a:avLst/>
            </a:prstGeom>
            <a:solidFill>
              <a:srgbClr val="FF6363"/>
            </a:solidFill>
            <a:ln w="9525">
              <a:solidFill>
                <a:schemeClr val="tx1"/>
              </a:solidFill>
              <a:miter lim="800000"/>
              <a:headEnd/>
              <a:tailEnd/>
            </a:ln>
            <a:effectLst/>
          </p:spPr>
          <p:txBody>
            <a:bodyPr wrap="none" anchor="ctr"/>
            <a:lstStyle/>
            <a:p>
              <a:pPr algn="ctr"/>
              <a:r>
                <a:rPr lang="en-US" sz="1400" b="1">
                  <a:latin typeface="Arial" charset="0"/>
                </a:rPr>
                <a:t>Ar</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79" name="Rectangle 99"/>
            <p:cNvSpPr>
              <a:spLocks noChangeArrowheads="1"/>
            </p:cNvSpPr>
            <p:nvPr/>
          </p:nvSpPr>
          <p:spPr bwMode="auto">
            <a:xfrm>
              <a:off x="4896" y="1920"/>
              <a:ext cx="240" cy="336"/>
            </a:xfrm>
            <a:prstGeom prst="rect">
              <a:avLst/>
            </a:prstGeom>
            <a:solidFill>
              <a:srgbClr val="FF6363"/>
            </a:solidFill>
            <a:ln w="9525">
              <a:solidFill>
                <a:schemeClr val="tx1"/>
              </a:solidFill>
              <a:miter lim="800000"/>
              <a:headEnd/>
              <a:tailEnd/>
            </a:ln>
            <a:effectLst/>
          </p:spPr>
          <p:txBody>
            <a:bodyPr wrap="none" anchor="ctr"/>
            <a:lstStyle/>
            <a:p>
              <a:pPr algn="ctr"/>
              <a:r>
                <a:rPr lang="en-US" sz="1400" b="1">
                  <a:latin typeface="Arial" charset="0"/>
                </a:rPr>
                <a:t>Kr</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80" name="Rectangle 100"/>
            <p:cNvSpPr>
              <a:spLocks noChangeArrowheads="1"/>
            </p:cNvSpPr>
            <p:nvPr/>
          </p:nvSpPr>
          <p:spPr bwMode="auto">
            <a:xfrm>
              <a:off x="4896" y="2256"/>
              <a:ext cx="240" cy="336"/>
            </a:xfrm>
            <a:prstGeom prst="rect">
              <a:avLst/>
            </a:prstGeom>
            <a:solidFill>
              <a:srgbClr val="FF6363"/>
            </a:solidFill>
            <a:ln w="9525">
              <a:solidFill>
                <a:schemeClr val="tx1"/>
              </a:solidFill>
              <a:miter lim="800000"/>
              <a:headEnd/>
              <a:tailEnd/>
            </a:ln>
            <a:effectLst/>
          </p:spPr>
          <p:txBody>
            <a:bodyPr wrap="none" anchor="ctr"/>
            <a:lstStyle/>
            <a:p>
              <a:pPr algn="ctr"/>
              <a:r>
                <a:rPr lang="en-US" sz="1400" b="1">
                  <a:latin typeface="Arial" charset="0"/>
                </a:rPr>
                <a:t>Xe</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81" name="Rectangle 101"/>
            <p:cNvSpPr>
              <a:spLocks noChangeArrowheads="1"/>
            </p:cNvSpPr>
            <p:nvPr/>
          </p:nvSpPr>
          <p:spPr bwMode="auto">
            <a:xfrm>
              <a:off x="4416" y="2592"/>
              <a:ext cx="240" cy="336"/>
            </a:xfrm>
            <a:prstGeom prst="rect">
              <a:avLst/>
            </a:prstGeom>
            <a:solidFill>
              <a:srgbClr val="FF6363"/>
            </a:solid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82" name="Rectangle 102"/>
            <p:cNvSpPr>
              <a:spLocks noChangeArrowheads="1"/>
            </p:cNvSpPr>
            <p:nvPr/>
          </p:nvSpPr>
          <p:spPr bwMode="auto">
            <a:xfrm>
              <a:off x="4896" y="2592"/>
              <a:ext cx="240" cy="336"/>
            </a:xfrm>
            <a:prstGeom prst="rect">
              <a:avLst/>
            </a:prstGeom>
            <a:solidFill>
              <a:srgbClr val="FF6363"/>
            </a:solidFill>
            <a:ln w="9525">
              <a:solidFill>
                <a:schemeClr val="tx1"/>
              </a:solidFill>
              <a:miter lim="800000"/>
              <a:headEnd/>
              <a:tailEnd/>
            </a:ln>
            <a:effectLst/>
          </p:spPr>
          <p:txBody>
            <a:bodyPr wrap="none" anchor="ctr"/>
            <a:lstStyle/>
            <a:p>
              <a:pPr algn="ctr"/>
              <a:r>
                <a:rPr lang="en-US" sz="1400" b="1">
                  <a:latin typeface="Arial" charset="0"/>
                </a:rPr>
                <a:t>Rn</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83" name="Rectangle 103"/>
            <p:cNvSpPr>
              <a:spLocks noChangeArrowheads="1"/>
            </p:cNvSpPr>
            <p:nvPr/>
          </p:nvSpPr>
          <p:spPr bwMode="auto">
            <a:xfrm>
              <a:off x="1056" y="2928"/>
              <a:ext cx="240" cy="336"/>
            </a:xfrm>
            <a:prstGeom prst="rect">
              <a:avLst/>
            </a:prstGeom>
            <a:solidFill>
              <a:srgbClr val="FF6363"/>
            </a:solidFill>
            <a:ln w="9525">
              <a:solidFill>
                <a:schemeClr val="tx1"/>
              </a:solidFill>
              <a:miter lim="800000"/>
              <a:headEnd/>
              <a:tailEnd/>
            </a:ln>
            <a:effectLst/>
          </p:spPr>
          <p:txBody>
            <a:bodyPr wrap="none" anchor="ctr"/>
            <a:lstStyle/>
            <a:p>
              <a:pPr algn="ctr"/>
              <a:r>
                <a:rPr lang="en-US" sz="1400" b="1">
                  <a:latin typeface="Arial" charset="0"/>
                </a:rPr>
                <a:t>Ra</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84" name="Rectangle 104"/>
            <p:cNvSpPr>
              <a:spLocks noChangeArrowheads="1"/>
            </p:cNvSpPr>
            <p:nvPr/>
          </p:nvSpPr>
          <p:spPr bwMode="auto">
            <a:xfrm>
              <a:off x="2976" y="3552"/>
              <a:ext cx="240" cy="336"/>
            </a:xfrm>
            <a:prstGeom prst="rect">
              <a:avLst/>
            </a:prstGeom>
            <a:solidFill>
              <a:srgbClr val="FF6363"/>
            </a:solidFill>
            <a:ln w="9525">
              <a:solidFill>
                <a:schemeClr val="tx1"/>
              </a:solidFill>
              <a:miter lim="800000"/>
              <a:headEnd/>
              <a:tailEnd/>
            </a:ln>
            <a:effectLst/>
          </p:spPr>
          <p:txBody>
            <a:bodyPr wrap="none" anchor="ctr"/>
            <a:lstStyle/>
            <a:p>
              <a:pPr algn="ctr"/>
              <a:r>
                <a:rPr lang="en-US" sz="1400" b="1">
                  <a:latin typeface="Arial" charset="0"/>
                </a:rPr>
                <a:t>Eu</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85" name="Rectangle 105"/>
            <p:cNvSpPr>
              <a:spLocks noChangeArrowheads="1"/>
            </p:cNvSpPr>
            <p:nvPr/>
          </p:nvSpPr>
          <p:spPr bwMode="auto">
            <a:xfrm>
              <a:off x="4896" y="3552"/>
              <a:ext cx="240" cy="336"/>
            </a:xfrm>
            <a:prstGeom prst="rect">
              <a:avLst/>
            </a:prstGeom>
            <a:solidFill>
              <a:srgbClr val="FF6363"/>
            </a:solidFill>
            <a:ln w="9525">
              <a:solidFill>
                <a:schemeClr val="tx1"/>
              </a:solidFill>
              <a:miter lim="800000"/>
              <a:headEnd/>
              <a:tailEnd/>
            </a:ln>
            <a:effectLst/>
          </p:spPr>
          <p:txBody>
            <a:bodyPr wrap="none" anchor="ctr"/>
            <a:lstStyle/>
            <a:p>
              <a:pPr algn="ctr"/>
              <a:r>
                <a:rPr lang="en-US" sz="1400" b="1">
                  <a:latin typeface="Arial" charset="0"/>
                </a:rPr>
                <a:t>Lu</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86" name="Rectangle 106"/>
            <p:cNvSpPr>
              <a:spLocks noChangeArrowheads="1"/>
            </p:cNvSpPr>
            <p:nvPr/>
          </p:nvSpPr>
          <p:spPr bwMode="auto">
            <a:xfrm>
              <a:off x="2016" y="3888"/>
              <a:ext cx="240" cy="336"/>
            </a:xfrm>
            <a:prstGeom prst="rect">
              <a:avLst/>
            </a:prstGeom>
            <a:solidFill>
              <a:srgbClr val="FF6363"/>
            </a:solidFill>
            <a:ln w="9525">
              <a:solidFill>
                <a:schemeClr val="tx1"/>
              </a:solidFill>
              <a:miter lim="800000"/>
              <a:headEnd/>
              <a:tailEnd/>
            </a:ln>
            <a:effectLst/>
          </p:spPr>
          <p:txBody>
            <a:bodyPr wrap="none" anchor="ctr"/>
            <a:lstStyle/>
            <a:p>
              <a:pPr algn="ctr"/>
              <a:r>
                <a:rPr lang="en-US" sz="1400" b="1">
                  <a:latin typeface="Arial" charset="0"/>
                </a:rPr>
                <a:t>Pa</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87" name="Rectangle 107"/>
            <p:cNvSpPr>
              <a:spLocks noChangeArrowheads="1"/>
            </p:cNvSpPr>
            <p:nvPr/>
          </p:nvSpPr>
          <p:spPr bwMode="auto">
            <a:xfrm>
              <a:off x="1296" y="2928"/>
              <a:ext cx="240" cy="336"/>
            </a:xfrm>
            <a:prstGeom prst="rect">
              <a:avLst/>
            </a:prstGeom>
            <a:solidFill>
              <a:srgbClr val="FF6363"/>
            </a:solidFill>
            <a:ln w="9525">
              <a:solidFill>
                <a:schemeClr val="tx1"/>
              </a:solidFill>
              <a:miter lim="800000"/>
              <a:headEnd/>
              <a:tailEnd/>
            </a:ln>
            <a:effectLst/>
          </p:spPr>
          <p:txBody>
            <a:bodyPr wrap="none" anchor="ctr"/>
            <a:lstStyle/>
            <a:p>
              <a:pPr algn="ctr"/>
              <a:r>
                <a:rPr lang="en-US" sz="1400" b="1">
                  <a:latin typeface="Arial" charset="0"/>
                </a:rPr>
                <a:t>Ac</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88" name="Text Box 108"/>
            <p:cNvSpPr txBox="1">
              <a:spLocks noChangeArrowheads="1"/>
            </p:cNvSpPr>
            <p:nvPr/>
          </p:nvSpPr>
          <p:spPr bwMode="auto">
            <a:xfrm>
              <a:off x="2764" y="771"/>
              <a:ext cx="425" cy="135"/>
            </a:xfrm>
            <a:prstGeom prst="rect">
              <a:avLst/>
            </a:prstGeom>
            <a:noFill/>
            <a:ln w="9525">
              <a:noFill/>
              <a:miter lim="800000"/>
              <a:headEnd/>
              <a:tailEnd/>
            </a:ln>
            <a:effectLst/>
          </p:spPr>
          <p:txBody>
            <a:bodyPr wrap="none">
              <a:spAutoFit/>
            </a:bodyPr>
            <a:lstStyle/>
            <a:p>
              <a:r>
                <a:rPr lang="en-US" sz="800" b="1">
                  <a:latin typeface="Arial" charset="0"/>
                </a:rPr>
                <a:t>1894-1918</a:t>
              </a:r>
            </a:p>
          </p:txBody>
        </p:sp>
      </p:grpSp>
      <p:grpSp>
        <p:nvGrpSpPr>
          <p:cNvPr id="225389" name="Group 109"/>
          <p:cNvGrpSpPr>
            <a:grpSpLocks/>
          </p:cNvGrpSpPr>
          <p:nvPr/>
        </p:nvGrpSpPr>
        <p:grpSpPr bwMode="auto">
          <a:xfrm>
            <a:off x="1295400" y="1455738"/>
            <a:ext cx="6858000" cy="5249862"/>
            <a:chOff x="816" y="917"/>
            <a:chExt cx="4320" cy="3307"/>
          </a:xfrm>
        </p:grpSpPr>
        <p:sp>
          <p:nvSpPr>
            <p:cNvPr id="225390" name="Rectangle 110"/>
            <p:cNvSpPr>
              <a:spLocks noChangeArrowheads="1"/>
            </p:cNvSpPr>
            <p:nvPr/>
          </p:nvSpPr>
          <p:spPr bwMode="auto">
            <a:xfrm>
              <a:off x="2256" y="2256"/>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91" name="Rectangle 111"/>
            <p:cNvSpPr>
              <a:spLocks noChangeArrowheads="1"/>
            </p:cNvSpPr>
            <p:nvPr/>
          </p:nvSpPr>
          <p:spPr bwMode="auto">
            <a:xfrm>
              <a:off x="1536" y="2592"/>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92" name="Rectangle 112"/>
            <p:cNvSpPr>
              <a:spLocks noChangeArrowheads="1"/>
            </p:cNvSpPr>
            <p:nvPr/>
          </p:nvSpPr>
          <p:spPr bwMode="auto">
            <a:xfrm>
              <a:off x="2256" y="2592"/>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93" name="Rectangle 113"/>
            <p:cNvSpPr>
              <a:spLocks noChangeArrowheads="1"/>
            </p:cNvSpPr>
            <p:nvPr/>
          </p:nvSpPr>
          <p:spPr bwMode="auto">
            <a:xfrm>
              <a:off x="4656" y="2592"/>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94" name="Rectangle 114"/>
            <p:cNvSpPr>
              <a:spLocks noChangeArrowheads="1"/>
            </p:cNvSpPr>
            <p:nvPr/>
          </p:nvSpPr>
          <p:spPr bwMode="auto">
            <a:xfrm>
              <a:off x="816" y="292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Fr</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95" name="Rectangle 115"/>
            <p:cNvSpPr>
              <a:spLocks noChangeArrowheads="1"/>
            </p:cNvSpPr>
            <p:nvPr/>
          </p:nvSpPr>
          <p:spPr bwMode="auto">
            <a:xfrm>
              <a:off x="2496" y="3552"/>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Pm</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96" name="Rectangle 116"/>
            <p:cNvSpPr>
              <a:spLocks noChangeArrowheads="1"/>
            </p:cNvSpPr>
            <p:nvPr/>
          </p:nvSpPr>
          <p:spPr bwMode="auto">
            <a:xfrm>
              <a:off x="2496" y="388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Np</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97" name="Rectangle 117"/>
            <p:cNvSpPr>
              <a:spLocks noChangeArrowheads="1"/>
            </p:cNvSpPr>
            <p:nvPr/>
          </p:nvSpPr>
          <p:spPr bwMode="auto">
            <a:xfrm>
              <a:off x="2736" y="388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Pu</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98" name="Rectangle 118"/>
            <p:cNvSpPr>
              <a:spLocks noChangeArrowheads="1"/>
            </p:cNvSpPr>
            <p:nvPr/>
          </p:nvSpPr>
          <p:spPr bwMode="auto">
            <a:xfrm>
              <a:off x="2976" y="388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Am</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399" name="Rectangle 119"/>
            <p:cNvSpPr>
              <a:spLocks noChangeArrowheads="1"/>
            </p:cNvSpPr>
            <p:nvPr/>
          </p:nvSpPr>
          <p:spPr bwMode="auto">
            <a:xfrm>
              <a:off x="3216" y="388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Cm</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00" name="Rectangle 120"/>
            <p:cNvSpPr>
              <a:spLocks noChangeArrowheads="1"/>
            </p:cNvSpPr>
            <p:nvPr/>
          </p:nvSpPr>
          <p:spPr bwMode="auto">
            <a:xfrm>
              <a:off x="3456" y="388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Bk</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01" name="Rectangle 121"/>
            <p:cNvSpPr>
              <a:spLocks noChangeArrowheads="1"/>
            </p:cNvSpPr>
            <p:nvPr/>
          </p:nvSpPr>
          <p:spPr bwMode="auto">
            <a:xfrm>
              <a:off x="3696" y="388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Cf</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02" name="Rectangle 122"/>
            <p:cNvSpPr>
              <a:spLocks noChangeArrowheads="1"/>
            </p:cNvSpPr>
            <p:nvPr/>
          </p:nvSpPr>
          <p:spPr bwMode="auto">
            <a:xfrm>
              <a:off x="3936" y="388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Es</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03" name="Rectangle 123"/>
            <p:cNvSpPr>
              <a:spLocks noChangeArrowheads="1"/>
            </p:cNvSpPr>
            <p:nvPr/>
          </p:nvSpPr>
          <p:spPr bwMode="auto">
            <a:xfrm>
              <a:off x="4176" y="388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Fm</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04" name="Rectangle 124"/>
            <p:cNvSpPr>
              <a:spLocks noChangeArrowheads="1"/>
            </p:cNvSpPr>
            <p:nvPr/>
          </p:nvSpPr>
          <p:spPr bwMode="auto">
            <a:xfrm>
              <a:off x="4416" y="388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Md</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05" name="Rectangle 125"/>
            <p:cNvSpPr>
              <a:spLocks noChangeArrowheads="1"/>
            </p:cNvSpPr>
            <p:nvPr/>
          </p:nvSpPr>
          <p:spPr bwMode="auto">
            <a:xfrm>
              <a:off x="4656" y="388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No</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06" name="Rectangle 126"/>
            <p:cNvSpPr>
              <a:spLocks noChangeArrowheads="1"/>
            </p:cNvSpPr>
            <p:nvPr/>
          </p:nvSpPr>
          <p:spPr bwMode="auto">
            <a:xfrm>
              <a:off x="4896" y="3888"/>
              <a:ext cx="240" cy="336"/>
            </a:xfrm>
            <a:prstGeom prst="rect">
              <a:avLst/>
            </a:prstGeom>
            <a:solidFill>
              <a:srgbClr val="FF9953"/>
            </a:solidFill>
            <a:ln w="9525">
              <a:solidFill>
                <a:schemeClr val="tx1"/>
              </a:solidFill>
              <a:miter lim="800000"/>
              <a:headEnd/>
              <a:tailEnd/>
            </a:ln>
            <a:effectLst/>
          </p:spPr>
          <p:txBody>
            <a:bodyPr wrap="none" anchor="ctr"/>
            <a:lstStyle/>
            <a:p>
              <a:pPr algn="ctr"/>
              <a:r>
                <a:rPr lang="en-US" sz="1400" b="1">
                  <a:latin typeface="Arial" charset="0"/>
                </a:rPr>
                <a:t>Lr</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07" name="Text Box 127"/>
            <p:cNvSpPr txBox="1">
              <a:spLocks noChangeArrowheads="1"/>
            </p:cNvSpPr>
            <p:nvPr/>
          </p:nvSpPr>
          <p:spPr bwMode="auto">
            <a:xfrm>
              <a:off x="2760" y="917"/>
              <a:ext cx="425" cy="135"/>
            </a:xfrm>
            <a:prstGeom prst="rect">
              <a:avLst/>
            </a:prstGeom>
            <a:noFill/>
            <a:ln w="9525">
              <a:noFill/>
              <a:miter lim="800000"/>
              <a:headEnd/>
              <a:tailEnd/>
            </a:ln>
            <a:effectLst/>
          </p:spPr>
          <p:txBody>
            <a:bodyPr wrap="none">
              <a:spAutoFit/>
            </a:bodyPr>
            <a:lstStyle/>
            <a:p>
              <a:r>
                <a:rPr lang="en-US" sz="800" b="1">
                  <a:latin typeface="Arial" charset="0"/>
                </a:rPr>
                <a:t>1923-1961</a:t>
              </a:r>
            </a:p>
          </p:txBody>
        </p:sp>
      </p:grpSp>
      <p:grpSp>
        <p:nvGrpSpPr>
          <p:cNvPr id="225408" name="Group 128"/>
          <p:cNvGrpSpPr>
            <a:grpSpLocks/>
          </p:cNvGrpSpPr>
          <p:nvPr/>
        </p:nvGrpSpPr>
        <p:grpSpPr bwMode="auto">
          <a:xfrm>
            <a:off x="2438400" y="1681163"/>
            <a:ext cx="2389188" cy="3500437"/>
            <a:chOff x="1536" y="1059"/>
            <a:chExt cx="1505" cy="2205"/>
          </a:xfrm>
        </p:grpSpPr>
        <p:sp>
          <p:nvSpPr>
            <p:cNvPr id="225409" name="Rectangle 129"/>
            <p:cNvSpPr>
              <a:spLocks noChangeArrowheads="1"/>
            </p:cNvSpPr>
            <p:nvPr/>
          </p:nvSpPr>
          <p:spPr bwMode="auto">
            <a:xfrm>
              <a:off x="1536" y="2928"/>
              <a:ext cx="240" cy="336"/>
            </a:xfrm>
            <a:prstGeom prst="rect">
              <a:avLst/>
            </a:prstGeom>
            <a:solidFill>
              <a:srgbClr val="FFFF66"/>
            </a:solidFill>
            <a:ln w="9525">
              <a:solidFill>
                <a:schemeClr val="tx1"/>
              </a:solidFill>
              <a:miter lim="800000"/>
              <a:headEnd/>
              <a:tailEnd/>
            </a:ln>
            <a:effectLst/>
          </p:spPr>
          <p:txBody>
            <a:bodyPr wrap="none" anchor="ctr"/>
            <a:lstStyle/>
            <a:p>
              <a:pPr algn="ctr"/>
              <a:r>
                <a:rPr lang="en-US" sz="1400" b="1">
                  <a:latin typeface="Arial" charset="0"/>
                </a:rPr>
                <a:t>Rf</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10" name="Rectangle 130"/>
            <p:cNvSpPr>
              <a:spLocks noChangeArrowheads="1"/>
            </p:cNvSpPr>
            <p:nvPr/>
          </p:nvSpPr>
          <p:spPr bwMode="auto">
            <a:xfrm>
              <a:off x="1776" y="2928"/>
              <a:ext cx="240" cy="336"/>
            </a:xfrm>
            <a:prstGeom prst="rect">
              <a:avLst/>
            </a:prstGeom>
            <a:solidFill>
              <a:srgbClr val="FFFF66"/>
            </a:solidFill>
            <a:ln w="9525">
              <a:solidFill>
                <a:schemeClr val="tx1"/>
              </a:solidFill>
              <a:miter lim="800000"/>
              <a:headEnd/>
              <a:tailEnd/>
            </a:ln>
            <a:effectLst/>
          </p:spPr>
          <p:txBody>
            <a:bodyPr wrap="none" anchor="ctr"/>
            <a:lstStyle/>
            <a:p>
              <a:pPr algn="ctr"/>
              <a:r>
                <a:rPr lang="en-US" sz="1400" b="1">
                  <a:latin typeface="Arial" charset="0"/>
                </a:rPr>
                <a:t>Db</a:t>
              </a:r>
              <a:endParaRPr lang="en-US" sz="1000">
                <a:latin typeface="Arial" charset="0"/>
              </a:endParaRPr>
            </a:p>
            <a:p>
              <a:pPr algn="ctr"/>
              <a:endParaRPr lang="en-US" sz="1000" baseline="30000">
                <a:latin typeface="Arial" charset="0"/>
              </a:endParaRPr>
            </a:p>
            <a:p>
              <a:pPr algn="ctr"/>
              <a:endParaRPr lang="en-US" sz="1000" baseline="30000">
                <a:latin typeface="Arial" charset="0"/>
              </a:endParaRPr>
            </a:p>
          </p:txBody>
        </p:sp>
        <p:sp>
          <p:nvSpPr>
            <p:cNvPr id="225411" name="Rectangle 131"/>
            <p:cNvSpPr>
              <a:spLocks noChangeArrowheads="1"/>
            </p:cNvSpPr>
            <p:nvPr/>
          </p:nvSpPr>
          <p:spPr bwMode="auto">
            <a:xfrm>
              <a:off x="2016" y="2928"/>
              <a:ext cx="240" cy="336"/>
            </a:xfrm>
            <a:prstGeom prst="rect">
              <a:avLst/>
            </a:prstGeom>
            <a:solidFill>
              <a:srgbClr val="FFFF66"/>
            </a:solidFill>
            <a:ln w="9525">
              <a:solidFill>
                <a:schemeClr val="tx1"/>
              </a:solidFill>
              <a:miter lim="800000"/>
              <a:headEnd/>
              <a:tailEnd/>
            </a:ln>
            <a:effectLst/>
          </p:spPr>
          <p:txBody>
            <a:bodyPr wrap="none" anchor="ctr"/>
            <a:lstStyle/>
            <a:p>
              <a:pPr algn="ctr"/>
              <a:r>
                <a:rPr lang="en-US" sz="1400" b="1">
                  <a:latin typeface="Arial" charset="0"/>
                </a:rPr>
                <a:t>Sg</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12" name="Rectangle 132"/>
            <p:cNvSpPr>
              <a:spLocks noChangeArrowheads="1"/>
            </p:cNvSpPr>
            <p:nvPr/>
          </p:nvSpPr>
          <p:spPr bwMode="auto">
            <a:xfrm>
              <a:off x="2256" y="2928"/>
              <a:ext cx="240" cy="336"/>
            </a:xfrm>
            <a:prstGeom prst="rect">
              <a:avLst/>
            </a:prstGeom>
            <a:solidFill>
              <a:srgbClr val="FFFF66"/>
            </a:solidFill>
            <a:ln w="9525">
              <a:solidFill>
                <a:schemeClr val="tx1"/>
              </a:solidFill>
              <a:miter lim="800000"/>
              <a:headEnd/>
              <a:tailEnd/>
            </a:ln>
            <a:effectLst/>
          </p:spPr>
          <p:txBody>
            <a:bodyPr wrap="none" anchor="ctr"/>
            <a:lstStyle/>
            <a:p>
              <a:pPr algn="ctr"/>
              <a:r>
                <a:rPr lang="en-US" sz="1400" b="1">
                  <a:latin typeface="Arial" charset="0"/>
                </a:rPr>
                <a:t>Bh</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13" name="Rectangle 133"/>
            <p:cNvSpPr>
              <a:spLocks noChangeArrowheads="1"/>
            </p:cNvSpPr>
            <p:nvPr/>
          </p:nvSpPr>
          <p:spPr bwMode="auto">
            <a:xfrm>
              <a:off x="2496" y="2928"/>
              <a:ext cx="240" cy="336"/>
            </a:xfrm>
            <a:prstGeom prst="rect">
              <a:avLst/>
            </a:prstGeom>
            <a:solidFill>
              <a:srgbClr val="FFFF66"/>
            </a:solidFill>
            <a:ln w="9525">
              <a:solidFill>
                <a:schemeClr val="tx1"/>
              </a:solidFill>
              <a:miter lim="800000"/>
              <a:headEnd/>
              <a:tailEnd/>
            </a:ln>
            <a:effectLst/>
          </p:spPr>
          <p:txBody>
            <a:bodyPr wrap="none" anchor="ctr"/>
            <a:lstStyle/>
            <a:p>
              <a:pPr algn="ctr"/>
              <a:r>
                <a:rPr lang="en-US" sz="1400" b="1">
                  <a:latin typeface="Arial" charset="0"/>
                </a:rPr>
                <a:t>Hs</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14" name="Rectangle 134"/>
            <p:cNvSpPr>
              <a:spLocks noChangeArrowheads="1"/>
            </p:cNvSpPr>
            <p:nvPr/>
          </p:nvSpPr>
          <p:spPr bwMode="auto">
            <a:xfrm>
              <a:off x="2736" y="2928"/>
              <a:ext cx="240" cy="336"/>
            </a:xfrm>
            <a:prstGeom prst="rect">
              <a:avLst/>
            </a:prstGeom>
            <a:solidFill>
              <a:srgbClr val="FFFF66"/>
            </a:solidFill>
            <a:ln w="9525">
              <a:solidFill>
                <a:schemeClr val="tx1"/>
              </a:solidFill>
              <a:miter lim="800000"/>
              <a:headEnd/>
              <a:tailEnd/>
            </a:ln>
            <a:effectLst/>
          </p:spPr>
          <p:txBody>
            <a:bodyPr wrap="none" anchor="ctr"/>
            <a:lstStyle/>
            <a:p>
              <a:pPr algn="ctr"/>
              <a:r>
                <a:rPr lang="en-US" sz="1400" b="1">
                  <a:latin typeface="Arial" charset="0"/>
                </a:rPr>
                <a:t>Mt</a:t>
              </a:r>
              <a:endParaRPr lang="en-US" sz="1000">
                <a:latin typeface="Arial" charset="0"/>
              </a:endParaRPr>
            </a:p>
            <a:p>
              <a:pPr algn="ctr"/>
              <a:endParaRPr lang="en-US" sz="1000">
                <a:latin typeface="Arial" charset="0"/>
              </a:endParaRPr>
            </a:p>
            <a:p>
              <a:pPr algn="ctr"/>
              <a:endParaRPr lang="en-US" sz="1000" baseline="30000">
                <a:latin typeface="Arial" charset="0"/>
              </a:endParaRPr>
            </a:p>
          </p:txBody>
        </p:sp>
        <p:sp>
          <p:nvSpPr>
            <p:cNvPr id="225415" name="Text Box 135"/>
            <p:cNvSpPr txBox="1">
              <a:spLocks noChangeArrowheads="1"/>
            </p:cNvSpPr>
            <p:nvPr/>
          </p:nvSpPr>
          <p:spPr bwMode="auto">
            <a:xfrm>
              <a:off x="2760" y="1059"/>
              <a:ext cx="281" cy="135"/>
            </a:xfrm>
            <a:prstGeom prst="rect">
              <a:avLst/>
            </a:prstGeom>
            <a:noFill/>
            <a:ln w="9525">
              <a:noFill/>
              <a:miter lim="800000"/>
              <a:headEnd/>
              <a:tailEnd/>
            </a:ln>
            <a:effectLst/>
          </p:spPr>
          <p:txBody>
            <a:bodyPr wrap="none">
              <a:spAutoFit/>
            </a:bodyPr>
            <a:lstStyle/>
            <a:p>
              <a:r>
                <a:rPr lang="en-US" sz="800" b="1">
                  <a:latin typeface="Arial" charset="0"/>
                </a:rPr>
                <a:t>1965-</a:t>
              </a:r>
            </a:p>
          </p:txBody>
        </p:sp>
      </p:grpSp>
      <p:sp>
        <p:nvSpPr>
          <p:cNvPr id="225416" name="Rectangle 136"/>
          <p:cNvSpPr>
            <a:spLocks noChangeArrowheads="1"/>
          </p:cNvSpPr>
          <p:nvPr/>
        </p:nvSpPr>
        <p:spPr bwMode="auto">
          <a:xfrm>
            <a:off x="0" y="6553200"/>
            <a:ext cx="2124075" cy="214313"/>
          </a:xfrm>
          <a:prstGeom prst="rect">
            <a:avLst/>
          </a:prstGeom>
          <a:noFill/>
          <a:ln w="9525">
            <a:noFill/>
            <a:miter lim="800000"/>
            <a:headEnd/>
            <a:tailEnd/>
          </a:ln>
          <a:effectLst/>
        </p:spPr>
        <p:txBody>
          <a:bodyPr wrap="none">
            <a:spAutoFit/>
          </a:bodyPr>
          <a:lstStyle/>
          <a:p>
            <a:r>
              <a:rPr lang="en-US" sz="800">
                <a:latin typeface="Arial" charset="0"/>
              </a:rPr>
              <a:t>Journal of Chemical Education, Sept. 1989</a:t>
            </a:r>
          </a:p>
        </p:txBody>
      </p:sp>
      <p:sp>
        <p:nvSpPr>
          <p:cNvPr id="225418" name="AutoShape 138">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44"/>
                                        </p:tgtEl>
                                        <p:attrNameLst>
                                          <p:attrName>style.visibility</p:attrName>
                                        </p:attrNameLst>
                                      </p:cBhvr>
                                      <p:to>
                                        <p:strVal val="visible"/>
                                      </p:to>
                                    </p:set>
                                    <p:animEffect transition="in" filter="fade">
                                      <p:cBhvr>
                                        <p:cTn id="7" dur="2000"/>
                                        <p:tgtEl>
                                          <p:spTgt spid="2253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282"/>
                                        </p:tgtEl>
                                        <p:attrNameLst>
                                          <p:attrName>style.visibility</p:attrName>
                                        </p:attrNameLst>
                                      </p:cBhvr>
                                      <p:to>
                                        <p:strVal val="visible"/>
                                      </p:to>
                                    </p:set>
                                    <p:animEffect transition="in" filter="fade">
                                      <p:cBhvr>
                                        <p:cTn id="12" dur="2000"/>
                                        <p:tgtEl>
                                          <p:spTgt spid="2252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290"/>
                                        </p:tgtEl>
                                        <p:attrNameLst>
                                          <p:attrName>style.visibility</p:attrName>
                                        </p:attrNameLst>
                                      </p:cBhvr>
                                      <p:to>
                                        <p:strVal val="visible"/>
                                      </p:to>
                                    </p:set>
                                    <p:animEffect transition="in" filter="fade">
                                      <p:cBhvr>
                                        <p:cTn id="17" dur="2000"/>
                                        <p:tgtEl>
                                          <p:spTgt spid="2252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356"/>
                                        </p:tgtEl>
                                        <p:attrNameLst>
                                          <p:attrName>style.visibility</p:attrName>
                                        </p:attrNameLst>
                                      </p:cBhvr>
                                      <p:to>
                                        <p:strVal val="visible"/>
                                      </p:to>
                                    </p:set>
                                    <p:animEffect transition="in" filter="fade">
                                      <p:cBhvr>
                                        <p:cTn id="22" dur="2000"/>
                                        <p:tgtEl>
                                          <p:spTgt spid="2253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376"/>
                                        </p:tgtEl>
                                        <p:attrNameLst>
                                          <p:attrName>style.visibility</p:attrName>
                                        </p:attrNameLst>
                                      </p:cBhvr>
                                      <p:to>
                                        <p:strVal val="visible"/>
                                      </p:to>
                                    </p:set>
                                    <p:animEffect transition="in" filter="fade">
                                      <p:cBhvr>
                                        <p:cTn id="27" dur="2000"/>
                                        <p:tgtEl>
                                          <p:spTgt spid="2253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389"/>
                                        </p:tgtEl>
                                        <p:attrNameLst>
                                          <p:attrName>style.visibility</p:attrName>
                                        </p:attrNameLst>
                                      </p:cBhvr>
                                      <p:to>
                                        <p:strVal val="visible"/>
                                      </p:to>
                                    </p:set>
                                    <p:animEffect transition="in" filter="fade">
                                      <p:cBhvr>
                                        <p:cTn id="32" dur="2000"/>
                                        <p:tgtEl>
                                          <p:spTgt spid="22538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408"/>
                                        </p:tgtEl>
                                        <p:attrNameLst>
                                          <p:attrName>style.visibility</p:attrName>
                                        </p:attrNameLst>
                                      </p:cBhvr>
                                      <p:to>
                                        <p:strVal val="visible"/>
                                      </p:to>
                                    </p:set>
                                    <p:animEffect transition="in" filter="fade">
                                      <p:cBhvr>
                                        <p:cTn id="37" dur="2000"/>
                                        <p:tgtEl>
                                          <p:spTgt spid="225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5222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52229" name="Rectangle 5"/>
          <p:cNvSpPr>
            <a:spLocks noChangeArrowheads="1"/>
          </p:cNvSpPr>
          <p:nvPr/>
        </p:nvSpPr>
        <p:spPr bwMode="auto">
          <a:xfrm>
            <a:off x="549275" y="2555875"/>
            <a:ext cx="70104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Yttrium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Y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39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88.90585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1523.0 °C (1796.15 °K, 2773.4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3337.0 °C (3610.15 °K, 6038.6 °F) </a:t>
            </a:r>
            <a:br>
              <a:rPr lang="en-US" altLang="en-US">
                <a:latin typeface="Arial" charset="0"/>
                <a:cs typeface="Arial" charset="0"/>
              </a:rPr>
            </a:br>
            <a:endParaRPr lang="en-US" altLang="en-US"/>
          </a:p>
        </p:txBody>
      </p:sp>
      <p:sp>
        <p:nvSpPr>
          <p:cNvPr id="52230"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52231"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52232"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52233"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52234"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52235"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52236"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52237"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52238"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2243" name="Rectangle 1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39</a:t>
            </a:r>
          </a:p>
          <a:p>
            <a:pPr algn="ctr"/>
            <a:r>
              <a:rPr lang="en-US" sz="3600" b="1">
                <a:latin typeface="Arial" charset="0"/>
              </a:rPr>
              <a:t>Y</a:t>
            </a:r>
          </a:p>
          <a:p>
            <a:pPr algn="ctr"/>
            <a:r>
              <a:rPr lang="en-US" sz="1200">
                <a:latin typeface="Arial" charset="0"/>
              </a:rPr>
              <a:t>Yttrium</a:t>
            </a:r>
          </a:p>
        </p:txBody>
      </p:sp>
      <p:sp>
        <p:nvSpPr>
          <p:cNvPr id="52246" name="Rectangle 22"/>
          <p:cNvSpPr>
            <a:spLocks noChangeArrowheads="1"/>
          </p:cNvSpPr>
          <p:nvPr/>
        </p:nvSpPr>
        <p:spPr bwMode="auto">
          <a:xfrm>
            <a:off x="1843088" y="4954588"/>
            <a:ext cx="4572000"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Yttrium?</a:t>
            </a:r>
          </a:p>
          <a:p>
            <a:pPr>
              <a:spcBef>
                <a:spcPct val="50000"/>
              </a:spcBef>
            </a:pPr>
            <a:r>
              <a:rPr lang="en-US" sz="1400">
                <a:latin typeface="Arial" charset="0"/>
              </a:rPr>
              <a:t>Silvery-grey metallic element of group 3 on the periodic table. Found in uranium ores. The only natural isotope is Y-89, there are 14 other artificial isotopes. Chemically resembles the lanthanoids. Stable in the air below 400 degrees, Celsius. Discovered in 1828 by Friedrich Wohler.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5325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53253" name="Rectangle 5"/>
          <p:cNvSpPr>
            <a:spLocks noChangeArrowheads="1"/>
          </p:cNvSpPr>
          <p:nvPr/>
        </p:nvSpPr>
        <p:spPr bwMode="auto">
          <a:xfrm>
            <a:off x="549275" y="2555875"/>
            <a:ext cx="70104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Zirconium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Zr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40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91.224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1852.0 °C (2125.15 °K, 3365.6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4377.0 °C (4650.15 °K, 7910.6 °F) </a:t>
            </a:r>
            <a:br>
              <a:rPr lang="en-US" altLang="en-US">
                <a:latin typeface="Arial" charset="0"/>
                <a:cs typeface="Arial" charset="0"/>
              </a:rPr>
            </a:br>
            <a:endParaRPr lang="en-US" altLang="en-US"/>
          </a:p>
        </p:txBody>
      </p:sp>
      <p:sp>
        <p:nvSpPr>
          <p:cNvPr id="53254"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53255"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53256"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53257"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53258"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53259"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53260"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53261"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53262"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3268" name="Rectangle 20">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40</a:t>
            </a:r>
          </a:p>
          <a:p>
            <a:pPr algn="ctr"/>
            <a:r>
              <a:rPr lang="en-US" sz="3600" b="1">
                <a:latin typeface="Arial" charset="0"/>
              </a:rPr>
              <a:t>Zr</a:t>
            </a:r>
          </a:p>
          <a:p>
            <a:pPr algn="ctr"/>
            <a:r>
              <a:rPr lang="en-US" sz="1200">
                <a:latin typeface="Arial" charset="0"/>
              </a:rPr>
              <a:t>Zirconium</a:t>
            </a:r>
          </a:p>
        </p:txBody>
      </p:sp>
      <p:sp>
        <p:nvSpPr>
          <p:cNvPr id="53271" name="Rectangle 23"/>
          <p:cNvSpPr>
            <a:spLocks noChangeArrowheads="1"/>
          </p:cNvSpPr>
          <p:nvPr/>
        </p:nvSpPr>
        <p:spPr bwMode="auto">
          <a:xfrm>
            <a:off x="1790700" y="5059363"/>
            <a:ext cx="4572000"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Zirconium?</a:t>
            </a:r>
          </a:p>
          <a:p>
            <a:pPr>
              <a:spcBef>
                <a:spcPct val="50000"/>
              </a:spcBef>
            </a:pPr>
            <a:r>
              <a:rPr lang="en-US" sz="1400">
                <a:latin typeface="Arial" charset="0"/>
              </a:rPr>
              <a:t>Grey-white metallic transition element. Five natural isotopes and six radioactive isotopes are known. Used in nuclear reactors for a neutron absorber. Discovered in 1789 by Martin Klaproth, isolated in 1824 by Berzelius.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5427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54277" name="Rectangle 5"/>
          <p:cNvSpPr>
            <a:spLocks noChangeArrowheads="1"/>
          </p:cNvSpPr>
          <p:nvPr/>
        </p:nvSpPr>
        <p:spPr bwMode="auto">
          <a:xfrm>
            <a:off x="547688" y="2554288"/>
            <a:ext cx="69342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Niobium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Nb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41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92.90638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2468.0 °C (2741.15 °K, 4474.4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4927.0 °C (5200.15 °K, 8900.6 °F) </a:t>
            </a:r>
            <a:br>
              <a:rPr lang="en-US" altLang="en-US">
                <a:latin typeface="Arial" charset="0"/>
                <a:cs typeface="Arial" charset="0"/>
              </a:rPr>
            </a:br>
            <a:endParaRPr lang="en-US" altLang="en-US"/>
          </a:p>
        </p:txBody>
      </p:sp>
      <p:sp>
        <p:nvSpPr>
          <p:cNvPr id="54278"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54279"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54280"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54281"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54282"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54283"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54284"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54285"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54286"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4291" name="Rectangle 1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41</a:t>
            </a:r>
          </a:p>
          <a:p>
            <a:pPr algn="ctr"/>
            <a:r>
              <a:rPr lang="en-US" sz="3600" b="1">
                <a:latin typeface="Arial" charset="0"/>
              </a:rPr>
              <a:t>Nb</a:t>
            </a:r>
          </a:p>
          <a:p>
            <a:pPr algn="ctr"/>
            <a:r>
              <a:rPr lang="en-US" sz="1200">
                <a:latin typeface="Arial" charset="0"/>
              </a:rPr>
              <a:t>Niobium</a:t>
            </a:r>
          </a:p>
        </p:txBody>
      </p:sp>
      <p:sp>
        <p:nvSpPr>
          <p:cNvPr id="54294" name="Rectangle 22"/>
          <p:cNvSpPr>
            <a:spLocks noChangeArrowheads="1"/>
          </p:cNvSpPr>
          <p:nvPr/>
        </p:nvSpPr>
        <p:spPr bwMode="auto">
          <a:xfrm>
            <a:off x="1789113" y="5018088"/>
            <a:ext cx="4943475"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Niobium?</a:t>
            </a:r>
          </a:p>
          <a:p>
            <a:pPr>
              <a:spcBef>
                <a:spcPct val="50000"/>
              </a:spcBef>
            </a:pPr>
            <a:r>
              <a:rPr lang="en-US" sz="1400">
                <a:latin typeface="Arial" charset="0"/>
              </a:rPr>
              <a:t>Soft, ductile grey-blue metallic transition element. Used in special steels and in welded joints to increase strength. Combines with halogens and oxidizes in air at 200 degrees Celsius. Discovered by Charles Hatchett in 1801 and isolated by Blomstrand in 1864. Called columbium originally.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5529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55301" name="Rectangle 5"/>
          <p:cNvSpPr>
            <a:spLocks noChangeArrowheads="1"/>
          </p:cNvSpPr>
          <p:nvPr/>
        </p:nvSpPr>
        <p:spPr bwMode="auto">
          <a:xfrm>
            <a:off x="547688" y="2549525"/>
            <a:ext cx="6934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Molybdenum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Mo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42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95.94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2617.0 °C (2890.15 °K, 4742.6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4612.0 °C (4885.15 °K, 8333.6 °F) </a:t>
            </a:r>
            <a:endParaRPr lang="en-US" altLang="en-US"/>
          </a:p>
        </p:txBody>
      </p:sp>
      <p:sp>
        <p:nvSpPr>
          <p:cNvPr id="5530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5530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5530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5530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5530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5530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5530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5530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55310"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5315" name="Rectangle 19">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42</a:t>
            </a:r>
          </a:p>
          <a:p>
            <a:pPr algn="ctr"/>
            <a:r>
              <a:rPr lang="en-US" sz="3600" b="1">
                <a:latin typeface="Arial" charset="0"/>
              </a:rPr>
              <a:t>Mo</a:t>
            </a:r>
          </a:p>
          <a:p>
            <a:pPr algn="ctr"/>
            <a:r>
              <a:rPr lang="en-US" sz="1000">
                <a:latin typeface="Arial" charset="0"/>
              </a:rPr>
              <a:t>Molybdenum</a:t>
            </a:r>
          </a:p>
        </p:txBody>
      </p:sp>
      <p:sp>
        <p:nvSpPr>
          <p:cNvPr id="55318" name="Rectangle 22"/>
          <p:cNvSpPr>
            <a:spLocks noChangeArrowheads="1"/>
          </p:cNvSpPr>
          <p:nvPr/>
        </p:nvSpPr>
        <p:spPr bwMode="auto">
          <a:xfrm>
            <a:off x="1414463" y="4876800"/>
            <a:ext cx="6689725" cy="1857375"/>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Molybdenum?</a:t>
            </a:r>
          </a:p>
          <a:p>
            <a:pPr>
              <a:spcBef>
                <a:spcPct val="50000"/>
              </a:spcBef>
            </a:pPr>
            <a:r>
              <a:rPr lang="en-US" sz="1200">
                <a:latin typeface="Arial" charset="0"/>
              </a:rPr>
              <a:t>Silvery-white, hard metallic transition element. It is chemically unreactive and is not affected by most acids. It oxidizes at high temperatures. There are seven natural isotopes, and four radioisotopes, Mo-93 being the most stable with a half-life of 3500 years. Molybdenum is used in almost all high-strength steels, it has nuclear applications, and is a catalyst in petroleum refining. Discovered in 1778 by Carl Welhelm Scheele of Sweden. Impure metal was prepared in 1782 by Peter Jacob Hjelm. The name comes from the Greek word molybdos which means lead. Trace amounts of molybdenum are required for all known forms of life. All molybdenum compounds should be considered highly toxic, and will also cause severe birth defects.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5632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56325" name="Rectangle 5"/>
          <p:cNvSpPr>
            <a:spLocks noChangeArrowheads="1"/>
          </p:cNvSpPr>
          <p:nvPr/>
        </p:nvSpPr>
        <p:spPr bwMode="auto">
          <a:xfrm>
            <a:off x="549275" y="2549525"/>
            <a:ext cx="7315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Technetium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Tc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43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(98.0)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2200.0 °C (2473.15 °K, 3992.0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4877.0 °C (5150.15 °K, 8810.6 °F) </a:t>
            </a:r>
            <a:endParaRPr lang="en-US" altLang="en-US"/>
          </a:p>
        </p:txBody>
      </p:sp>
      <p:sp>
        <p:nvSpPr>
          <p:cNvPr id="56326"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56327"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56328"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56329"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56330"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56331"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56332"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56333"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56334"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6338" name="Rectangle 18">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43</a:t>
            </a:r>
          </a:p>
          <a:p>
            <a:pPr algn="ctr"/>
            <a:r>
              <a:rPr lang="en-US" sz="3600" b="1">
                <a:latin typeface="Arial" charset="0"/>
              </a:rPr>
              <a:t>Tc</a:t>
            </a:r>
          </a:p>
          <a:p>
            <a:pPr algn="ctr"/>
            <a:r>
              <a:rPr lang="en-US" sz="1000">
                <a:latin typeface="Arial" charset="0"/>
              </a:rPr>
              <a:t>Technetium</a:t>
            </a:r>
          </a:p>
        </p:txBody>
      </p:sp>
      <p:sp>
        <p:nvSpPr>
          <p:cNvPr id="56341" name="Rectangle 21"/>
          <p:cNvSpPr>
            <a:spLocks noChangeArrowheads="1"/>
          </p:cNvSpPr>
          <p:nvPr/>
        </p:nvSpPr>
        <p:spPr bwMode="auto">
          <a:xfrm>
            <a:off x="1811338" y="4929188"/>
            <a:ext cx="6002337"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Technetium?</a:t>
            </a:r>
          </a:p>
          <a:p>
            <a:pPr>
              <a:spcBef>
                <a:spcPct val="50000"/>
              </a:spcBef>
            </a:pPr>
            <a:r>
              <a:rPr lang="en-US" sz="1400">
                <a:latin typeface="Arial" charset="0"/>
              </a:rPr>
              <a:t>Radioactive metallic transition element. Can be detected in some stars and the fission products of uranium. First made by Perrier and Segre by bombarding molybdenum with deutrons, giving them Tc-97. Tc-99 is the most stable isotope with a half-life of 2.6x10</a:t>
            </a:r>
            <a:r>
              <a:rPr lang="en-US" sz="1400" baseline="30000">
                <a:latin typeface="Arial" charset="0"/>
              </a:rPr>
              <a:t>6</a:t>
            </a:r>
            <a:r>
              <a:rPr lang="en-US" sz="1400">
                <a:latin typeface="Arial" charset="0"/>
              </a:rPr>
              <a:t> years. Sixteen isotopes are known. Organic technetium compounds are used in bone imaging. Chemical properties are intermediate between rhenium and manganese.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5734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57349" name="Rectangle 5"/>
          <p:cNvSpPr>
            <a:spLocks noChangeArrowheads="1"/>
          </p:cNvSpPr>
          <p:nvPr/>
        </p:nvSpPr>
        <p:spPr bwMode="auto">
          <a:xfrm>
            <a:off x="549275" y="2549525"/>
            <a:ext cx="7086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Ruthenium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Ru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44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101.07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2250.0 °C (2523.15 °K, 4082.0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3900.0 °C (4173.15 °K, 7052.0 °F) </a:t>
            </a:r>
            <a:endParaRPr lang="en-US" altLang="en-US"/>
          </a:p>
        </p:txBody>
      </p:sp>
      <p:sp>
        <p:nvSpPr>
          <p:cNvPr id="57350"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57351"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57352"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57353"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57354"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57355"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57356"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57357"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57358"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7362" name="Rectangle 18">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44</a:t>
            </a:r>
          </a:p>
          <a:p>
            <a:pPr algn="ctr"/>
            <a:r>
              <a:rPr lang="en-US" sz="3600" b="1">
                <a:latin typeface="Arial" charset="0"/>
              </a:rPr>
              <a:t>Ru</a:t>
            </a:r>
          </a:p>
          <a:p>
            <a:pPr algn="ctr"/>
            <a:r>
              <a:rPr lang="en-US" sz="1200">
                <a:latin typeface="Arial" charset="0"/>
              </a:rPr>
              <a:t>Ruthenium</a:t>
            </a:r>
          </a:p>
        </p:txBody>
      </p:sp>
      <p:sp>
        <p:nvSpPr>
          <p:cNvPr id="57365" name="Rectangle 21"/>
          <p:cNvSpPr>
            <a:spLocks noChangeArrowheads="1"/>
          </p:cNvSpPr>
          <p:nvPr/>
        </p:nvSpPr>
        <p:spPr bwMode="auto">
          <a:xfrm>
            <a:off x="2116138" y="4979988"/>
            <a:ext cx="4572000"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Ruthenium?</a:t>
            </a:r>
          </a:p>
          <a:p>
            <a:pPr>
              <a:spcBef>
                <a:spcPct val="50000"/>
              </a:spcBef>
            </a:pPr>
            <a:r>
              <a:rPr lang="en-US" sz="1400">
                <a:latin typeface="Arial" charset="0"/>
              </a:rPr>
              <a:t>Hard white metallic transition element. Found with platinum, used as a catalyst in some platinum alloys. Dissolves in fused alkalis, and is not attacked by acids. Reacts with halogens and oxygen at high temperatures. Isolated in 1844 by K.K. Klaus.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5837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58373" name="Rectangle 5"/>
          <p:cNvSpPr>
            <a:spLocks noChangeArrowheads="1"/>
          </p:cNvSpPr>
          <p:nvPr/>
        </p:nvSpPr>
        <p:spPr bwMode="auto">
          <a:xfrm>
            <a:off x="549275" y="2549525"/>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Rhodium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Rh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45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102.9055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1966.0 °C (2239.15 °K, 3570.8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3727.0 °C (4000.15 °K, 6740.6 °F) </a:t>
            </a:r>
            <a:endParaRPr lang="en-US" altLang="en-US"/>
          </a:p>
        </p:txBody>
      </p:sp>
      <p:sp>
        <p:nvSpPr>
          <p:cNvPr id="58374"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58375"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58376"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58377"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58378"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58379"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58380"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58381"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58382"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8386" name="Rectangle 18">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45</a:t>
            </a:r>
          </a:p>
          <a:p>
            <a:pPr algn="ctr"/>
            <a:r>
              <a:rPr lang="en-US" sz="3600" b="1">
                <a:latin typeface="Arial" charset="0"/>
              </a:rPr>
              <a:t>Rh</a:t>
            </a:r>
          </a:p>
          <a:p>
            <a:pPr algn="ctr"/>
            <a:r>
              <a:rPr lang="en-US" sz="1200">
                <a:latin typeface="Arial" charset="0"/>
              </a:rPr>
              <a:t>Rhodium</a:t>
            </a:r>
          </a:p>
        </p:txBody>
      </p:sp>
      <p:sp>
        <p:nvSpPr>
          <p:cNvPr id="58389" name="Rectangle 21"/>
          <p:cNvSpPr>
            <a:spLocks noChangeArrowheads="1"/>
          </p:cNvSpPr>
          <p:nvPr/>
        </p:nvSpPr>
        <p:spPr bwMode="auto">
          <a:xfrm>
            <a:off x="2103438" y="5097463"/>
            <a:ext cx="4572000" cy="126206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Rhodium?</a:t>
            </a:r>
          </a:p>
          <a:p>
            <a:pPr>
              <a:spcBef>
                <a:spcPct val="50000"/>
              </a:spcBef>
            </a:pPr>
            <a:r>
              <a:rPr lang="en-US" sz="1400">
                <a:latin typeface="Arial" charset="0"/>
              </a:rPr>
              <a:t>Silvery white metallic transition element. Found with platinum and used in some platinum alloys. Not attacked by acids, dissolves only in aqua regia. Discovered in 1803 by W.H. Wollaston.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5939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59397" name="Rectangle 5"/>
          <p:cNvSpPr>
            <a:spLocks noChangeArrowheads="1"/>
          </p:cNvSpPr>
          <p:nvPr/>
        </p:nvSpPr>
        <p:spPr bwMode="auto">
          <a:xfrm>
            <a:off x="549275" y="2549525"/>
            <a:ext cx="7086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Palladium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Pd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46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106.42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1552.0 °C (1825.15 °K, 2825.6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2927.0 °C (3200.15 °K, 5300.6 °F) </a:t>
            </a:r>
            <a:endParaRPr lang="en-US" altLang="en-US"/>
          </a:p>
        </p:txBody>
      </p:sp>
      <p:sp>
        <p:nvSpPr>
          <p:cNvPr id="59398"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59399"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59400"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59401"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59402"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59403"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59404"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59405"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59406"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59410" name="Rectangle 18">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46</a:t>
            </a:r>
          </a:p>
          <a:p>
            <a:pPr algn="ctr"/>
            <a:r>
              <a:rPr lang="en-US" sz="3600" b="1">
                <a:latin typeface="Arial" charset="0"/>
              </a:rPr>
              <a:t>Pd</a:t>
            </a:r>
          </a:p>
          <a:p>
            <a:pPr algn="ctr"/>
            <a:r>
              <a:rPr lang="en-US" sz="1200">
                <a:latin typeface="Arial" charset="0"/>
              </a:rPr>
              <a:t>Palladium</a:t>
            </a:r>
          </a:p>
        </p:txBody>
      </p:sp>
      <p:sp>
        <p:nvSpPr>
          <p:cNvPr id="59413" name="Rectangle 21"/>
          <p:cNvSpPr>
            <a:spLocks noChangeArrowheads="1"/>
          </p:cNvSpPr>
          <p:nvPr/>
        </p:nvSpPr>
        <p:spPr bwMode="auto">
          <a:xfrm>
            <a:off x="1893888" y="5118100"/>
            <a:ext cx="4572000" cy="126206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Palladium?</a:t>
            </a:r>
          </a:p>
          <a:p>
            <a:pPr>
              <a:spcBef>
                <a:spcPct val="50000"/>
              </a:spcBef>
            </a:pPr>
            <a:r>
              <a:rPr lang="en-US" sz="1400">
                <a:latin typeface="Arial" charset="0"/>
              </a:rPr>
              <a:t>Soft white ductile transition element. Found with some copper and nickel ores. Does not react with oxygen at normal temperatures. Dissolves slowly in hydrochloric acid. Discovered in 1803 by W.H. Wollaston.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6041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60421" name="Rectangle 5"/>
          <p:cNvSpPr>
            <a:spLocks noChangeArrowheads="1"/>
          </p:cNvSpPr>
          <p:nvPr/>
        </p:nvSpPr>
        <p:spPr bwMode="auto">
          <a:xfrm>
            <a:off x="549275" y="2549525"/>
            <a:ext cx="7391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Silver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Ag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47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107.8682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961.93 °C (1235.08 °K, 1763.474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2212.0 °C (2485.15 °K, 4013.6 °F) </a:t>
            </a:r>
            <a:endParaRPr lang="en-US" altLang="en-US"/>
          </a:p>
        </p:txBody>
      </p:sp>
      <p:sp>
        <p:nvSpPr>
          <p:cNvPr id="6042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6042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6042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6042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6042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6042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6042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6042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60430"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0434" name="Rectangle 18">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47</a:t>
            </a:r>
          </a:p>
          <a:p>
            <a:pPr algn="ctr"/>
            <a:r>
              <a:rPr lang="en-US" sz="3600" b="1">
                <a:latin typeface="Arial" charset="0"/>
              </a:rPr>
              <a:t>Ag</a:t>
            </a:r>
          </a:p>
          <a:p>
            <a:pPr algn="ctr"/>
            <a:r>
              <a:rPr lang="en-US" sz="1200">
                <a:latin typeface="Arial" charset="0"/>
              </a:rPr>
              <a:t>Silver</a:t>
            </a:r>
          </a:p>
        </p:txBody>
      </p:sp>
      <p:sp>
        <p:nvSpPr>
          <p:cNvPr id="60438" name="Rectangle 22"/>
          <p:cNvSpPr>
            <a:spLocks noChangeArrowheads="1"/>
          </p:cNvSpPr>
          <p:nvPr/>
        </p:nvSpPr>
        <p:spPr bwMode="auto">
          <a:xfrm>
            <a:off x="1939925" y="5211763"/>
            <a:ext cx="4851400" cy="1155700"/>
          </a:xfrm>
          <a:prstGeom prst="rect">
            <a:avLst/>
          </a:prstGeom>
          <a:noFill/>
          <a:ln w="9525">
            <a:noFill/>
            <a:miter lim="800000"/>
            <a:headEnd/>
            <a:tailEnd/>
          </a:ln>
          <a:effectLst/>
        </p:spPr>
        <p:txBody>
          <a:bodyPr>
            <a:spAutoFit/>
          </a:bodyPr>
          <a:lstStyle/>
          <a:p>
            <a:r>
              <a:rPr lang="en-US" sz="1400" b="1">
                <a:latin typeface="Arial" charset="0"/>
              </a:rPr>
              <a:t>What is Silver?</a:t>
            </a:r>
          </a:p>
          <a:p>
            <a:endParaRPr lang="en-US" sz="1400" b="1">
              <a:latin typeface="Arial" charset="0"/>
            </a:endParaRPr>
          </a:p>
          <a:p>
            <a:r>
              <a:rPr lang="en-US" sz="1400">
                <a:latin typeface="Arial" charset="0"/>
              </a:rPr>
              <a:t>White lustrous soft metallic transition element. Found in both its elemental form and in minerals. Used in jewelry, tableware and so on. Less reactive than silver, chemically.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6144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61445" name="Rectangle 5"/>
          <p:cNvSpPr>
            <a:spLocks noChangeArrowheads="1"/>
          </p:cNvSpPr>
          <p:nvPr/>
        </p:nvSpPr>
        <p:spPr bwMode="auto">
          <a:xfrm>
            <a:off x="547688" y="2552700"/>
            <a:ext cx="68580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Cadmium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Cd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48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112.411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320.9 °C (594.05 °K, 609.62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765.0 °C (1038.15 °K, 1409.0 °F) </a:t>
            </a:r>
            <a:endParaRPr lang="en-US" altLang="en-US"/>
          </a:p>
        </p:txBody>
      </p:sp>
      <p:sp>
        <p:nvSpPr>
          <p:cNvPr id="61446"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61447"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61448"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61449"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61450"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61451"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61452"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61453"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61454"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1458" name="Rectangle 18">
            <a:hlinkClick r:id="rId5"/>
          </p:cNvPr>
          <p:cNvSpPr>
            <a:spLocks noChangeAspect="1" noChangeArrowheads="1"/>
          </p:cNvSpPr>
          <p:nvPr/>
        </p:nvSpPr>
        <p:spPr bwMode="auto">
          <a:xfrm>
            <a:off x="277813" y="217488"/>
            <a:ext cx="822325" cy="1108075"/>
          </a:xfrm>
          <a:prstGeom prst="rect">
            <a:avLst/>
          </a:prstGeom>
          <a:gradFill rotWithShape="1">
            <a:gsLst>
              <a:gs pos="0">
                <a:srgbClr val="99CCFF"/>
              </a:gs>
              <a:gs pos="100000">
                <a:srgbClr val="33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48</a:t>
            </a:r>
          </a:p>
          <a:p>
            <a:pPr algn="ctr"/>
            <a:r>
              <a:rPr lang="en-US" sz="3600" b="1">
                <a:latin typeface="Arial" charset="0"/>
              </a:rPr>
              <a:t>Cd</a:t>
            </a:r>
          </a:p>
          <a:p>
            <a:pPr algn="ctr"/>
            <a:r>
              <a:rPr lang="en-US" sz="1200">
                <a:latin typeface="Arial" charset="0"/>
              </a:rPr>
              <a:t>Cadmium</a:t>
            </a:r>
          </a:p>
        </p:txBody>
      </p:sp>
      <p:sp>
        <p:nvSpPr>
          <p:cNvPr id="61461" name="Rectangle 21"/>
          <p:cNvSpPr>
            <a:spLocks noChangeArrowheads="1"/>
          </p:cNvSpPr>
          <p:nvPr/>
        </p:nvSpPr>
        <p:spPr bwMode="auto">
          <a:xfrm>
            <a:off x="2193925" y="5214938"/>
            <a:ext cx="5087938" cy="126206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Cadmium?</a:t>
            </a:r>
          </a:p>
          <a:p>
            <a:pPr>
              <a:spcBef>
                <a:spcPct val="50000"/>
              </a:spcBef>
            </a:pPr>
            <a:r>
              <a:rPr lang="en-US" sz="1400">
                <a:latin typeface="Arial" charset="0"/>
              </a:rPr>
              <a:t>Soft bluish metal belonging to group 12 of the periodic table. Extremely toxic even in low concentrations. Chemically similar to zinc, but lends itself to more complex compounds. Discovered in 1817 by F. Stromeyer.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685800" y="457200"/>
            <a:ext cx="7772400" cy="685800"/>
          </a:xfrm>
        </p:spPr>
        <p:txBody>
          <a:bodyPr/>
          <a:lstStyle/>
          <a:p>
            <a:r>
              <a:rPr lang="en-US" sz="4000"/>
              <a:t>Metals and Nonmetals</a:t>
            </a:r>
          </a:p>
        </p:txBody>
      </p:sp>
      <p:sp>
        <p:nvSpPr>
          <p:cNvPr id="221187" name="Rectangle 3"/>
          <p:cNvSpPr>
            <a:spLocks noChangeArrowheads="1"/>
          </p:cNvSpPr>
          <p:nvPr/>
        </p:nvSpPr>
        <p:spPr bwMode="auto">
          <a:xfrm>
            <a:off x="1295400" y="1981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Li</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3</a:t>
            </a:r>
            <a:endParaRPr lang="en-US" sz="1000" baseline="30000">
              <a:solidFill>
                <a:schemeClr val="bg2"/>
              </a:solidFill>
              <a:latin typeface="Arial" charset="0"/>
            </a:endParaRPr>
          </a:p>
        </p:txBody>
      </p:sp>
      <p:sp>
        <p:nvSpPr>
          <p:cNvPr id="221188" name="Rectangle 4"/>
          <p:cNvSpPr>
            <a:spLocks noChangeArrowheads="1"/>
          </p:cNvSpPr>
          <p:nvPr/>
        </p:nvSpPr>
        <p:spPr bwMode="auto">
          <a:xfrm>
            <a:off x="7772400" y="14478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He</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2</a:t>
            </a:r>
            <a:endParaRPr lang="en-US" sz="1000" baseline="30000">
              <a:solidFill>
                <a:schemeClr val="bg2"/>
              </a:solidFill>
              <a:latin typeface="Arial" charset="0"/>
            </a:endParaRPr>
          </a:p>
        </p:txBody>
      </p:sp>
      <p:sp>
        <p:nvSpPr>
          <p:cNvPr id="221189" name="Rectangle 5"/>
          <p:cNvSpPr>
            <a:spLocks noChangeArrowheads="1"/>
          </p:cNvSpPr>
          <p:nvPr/>
        </p:nvSpPr>
        <p:spPr bwMode="auto">
          <a:xfrm>
            <a:off x="6248400" y="19812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C</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6</a:t>
            </a:r>
            <a:endParaRPr lang="en-US" sz="1000" baseline="30000">
              <a:solidFill>
                <a:schemeClr val="bg2"/>
              </a:solidFill>
              <a:latin typeface="Arial" charset="0"/>
            </a:endParaRPr>
          </a:p>
        </p:txBody>
      </p:sp>
      <p:sp>
        <p:nvSpPr>
          <p:cNvPr id="221190" name="Rectangle 6"/>
          <p:cNvSpPr>
            <a:spLocks noChangeArrowheads="1"/>
          </p:cNvSpPr>
          <p:nvPr/>
        </p:nvSpPr>
        <p:spPr bwMode="auto">
          <a:xfrm>
            <a:off x="6629400" y="19812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N</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7</a:t>
            </a:r>
            <a:endParaRPr lang="en-US" sz="1000" baseline="30000">
              <a:solidFill>
                <a:schemeClr val="bg2"/>
              </a:solidFill>
              <a:latin typeface="Arial" charset="0"/>
            </a:endParaRPr>
          </a:p>
        </p:txBody>
      </p:sp>
      <p:sp>
        <p:nvSpPr>
          <p:cNvPr id="221191" name="Rectangle 7"/>
          <p:cNvSpPr>
            <a:spLocks noChangeArrowheads="1"/>
          </p:cNvSpPr>
          <p:nvPr/>
        </p:nvSpPr>
        <p:spPr bwMode="auto">
          <a:xfrm>
            <a:off x="7010400" y="19812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O</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8</a:t>
            </a:r>
            <a:endParaRPr lang="en-US" sz="1000" baseline="30000">
              <a:solidFill>
                <a:schemeClr val="bg2"/>
              </a:solidFill>
              <a:latin typeface="Arial" charset="0"/>
            </a:endParaRPr>
          </a:p>
        </p:txBody>
      </p:sp>
      <p:sp>
        <p:nvSpPr>
          <p:cNvPr id="221192" name="Rectangle 8"/>
          <p:cNvSpPr>
            <a:spLocks noChangeArrowheads="1"/>
          </p:cNvSpPr>
          <p:nvPr/>
        </p:nvSpPr>
        <p:spPr bwMode="auto">
          <a:xfrm>
            <a:off x="7391400" y="19812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F</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9</a:t>
            </a:r>
            <a:endParaRPr lang="en-US" sz="1000" baseline="30000">
              <a:solidFill>
                <a:schemeClr val="bg2"/>
              </a:solidFill>
              <a:latin typeface="Arial" charset="0"/>
            </a:endParaRPr>
          </a:p>
        </p:txBody>
      </p:sp>
      <p:sp>
        <p:nvSpPr>
          <p:cNvPr id="221193" name="Rectangle 9"/>
          <p:cNvSpPr>
            <a:spLocks noChangeArrowheads="1"/>
          </p:cNvSpPr>
          <p:nvPr/>
        </p:nvSpPr>
        <p:spPr bwMode="auto">
          <a:xfrm>
            <a:off x="7772400" y="19812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Ne</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10</a:t>
            </a:r>
            <a:endParaRPr lang="en-US" sz="1000" baseline="30000">
              <a:solidFill>
                <a:schemeClr val="bg2"/>
              </a:solidFill>
              <a:latin typeface="Arial" charset="0"/>
            </a:endParaRPr>
          </a:p>
        </p:txBody>
      </p:sp>
      <p:sp>
        <p:nvSpPr>
          <p:cNvPr id="221194" name="Rectangle 10"/>
          <p:cNvSpPr>
            <a:spLocks noChangeArrowheads="1"/>
          </p:cNvSpPr>
          <p:nvPr/>
        </p:nvSpPr>
        <p:spPr bwMode="auto">
          <a:xfrm>
            <a:off x="1295400" y="25146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Na</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11</a:t>
            </a:r>
            <a:endParaRPr lang="en-US" sz="1000" baseline="30000">
              <a:solidFill>
                <a:schemeClr val="bg2"/>
              </a:solidFill>
              <a:latin typeface="Arial" charset="0"/>
            </a:endParaRPr>
          </a:p>
        </p:txBody>
      </p:sp>
      <p:sp>
        <p:nvSpPr>
          <p:cNvPr id="221195" name="Rectangle 11"/>
          <p:cNvSpPr>
            <a:spLocks noChangeArrowheads="1"/>
          </p:cNvSpPr>
          <p:nvPr/>
        </p:nvSpPr>
        <p:spPr bwMode="auto">
          <a:xfrm>
            <a:off x="5867400" y="1981200"/>
            <a:ext cx="381000" cy="533400"/>
          </a:xfrm>
          <a:prstGeom prst="rect">
            <a:avLst/>
          </a:prstGeom>
          <a:solidFill>
            <a:srgbClr val="95C0FF">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B</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5</a:t>
            </a:r>
            <a:endParaRPr lang="en-US" sz="1000" baseline="30000">
              <a:solidFill>
                <a:schemeClr val="bg2"/>
              </a:solidFill>
              <a:latin typeface="Arial" charset="0"/>
            </a:endParaRPr>
          </a:p>
        </p:txBody>
      </p:sp>
      <p:sp>
        <p:nvSpPr>
          <p:cNvPr id="221196" name="Rectangle 12"/>
          <p:cNvSpPr>
            <a:spLocks noChangeArrowheads="1"/>
          </p:cNvSpPr>
          <p:nvPr/>
        </p:nvSpPr>
        <p:spPr bwMode="auto">
          <a:xfrm>
            <a:off x="1676400" y="1981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Be</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4</a:t>
            </a:r>
            <a:endParaRPr lang="en-US" sz="1000" baseline="30000">
              <a:solidFill>
                <a:schemeClr val="bg2"/>
              </a:solidFill>
              <a:latin typeface="Arial" charset="0"/>
            </a:endParaRPr>
          </a:p>
        </p:txBody>
      </p:sp>
      <p:sp>
        <p:nvSpPr>
          <p:cNvPr id="221197" name="Rectangle 13"/>
          <p:cNvSpPr>
            <a:spLocks noChangeArrowheads="1"/>
          </p:cNvSpPr>
          <p:nvPr/>
        </p:nvSpPr>
        <p:spPr bwMode="auto">
          <a:xfrm>
            <a:off x="1295400" y="14478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H</a:t>
            </a:r>
          </a:p>
          <a:p>
            <a:pPr algn="ctr"/>
            <a:endParaRPr lang="en-US" sz="1000">
              <a:solidFill>
                <a:schemeClr val="bg2"/>
              </a:solidFill>
              <a:latin typeface="Arial" charset="0"/>
            </a:endParaRPr>
          </a:p>
          <a:p>
            <a:pPr algn="ctr"/>
            <a:r>
              <a:rPr lang="en-US" sz="1000">
                <a:solidFill>
                  <a:schemeClr val="bg2"/>
                </a:solidFill>
                <a:latin typeface="Arial" charset="0"/>
              </a:rPr>
              <a:t>1</a:t>
            </a:r>
            <a:endParaRPr lang="en-US" sz="1000" baseline="30000">
              <a:solidFill>
                <a:schemeClr val="bg2"/>
              </a:solidFill>
              <a:latin typeface="Arial" charset="0"/>
            </a:endParaRPr>
          </a:p>
        </p:txBody>
      </p:sp>
      <p:sp>
        <p:nvSpPr>
          <p:cNvPr id="221198" name="Rectangle 14"/>
          <p:cNvSpPr>
            <a:spLocks noChangeArrowheads="1"/>
          </p:cNvSpPr>
          <p:nvPr/>
        </p:nvSpPr>
        <p:spPr bwMode="auto">
          <a:xfrm>
            <a:off x="5867400" y="25146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Al</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13</a:t>
            </a:r>
            <a:endParaRPr lang="en-US" sz="1000" baseline="30000">
              <a:solidFill>
                <a:schemeClr val="bg2"/>
              </a:solidFill>
              <a:latin typeface="Arial" charset="0"/>
            </a:endParaRPr>
          </a:p>
        </p:txBody>
      </p:sp>
      <p:sp>
        <p:nvSpPr>
          <p:cNvPr id="221199" name="Rectangle 15"/>
          <p:cNvSpPr>
            <a:spLocks noChangeArrowheads="1"/>
          </p:cNvSpPr>
          <p:nvPr/>
        </p:nvSpPr>
        <p:spPr bwMode="auto">
          <a:xfrm>
            <a:off x="6248400" y="2514600"/>
            <a:ext cx="381000" cy="533400"/>
          </a:xfrm>
          <a:prstGeom prst="rect">
            <a:avLst/>
          </a:prstGeom>
          <a:solidFill>
            <a:srgbClr val="95C0FF">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Si</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14</a:t>
            </a:r>
            <a:endParaRPr lang="en-US" sz="1000" baseline="30000">
              <a:solidFill>
                <a:schemeClr val="bg2"/>
              </a:solidFill>
              <a:latin typeface="Arial" charset="0"/>
            </a:endParaRPr>
          </a:p>
        </p:txBody>
      </p:sp>
      <p:sp>
        <p:nvSpPr>
          <p:cNvPr id="221200" name="Rectangle 16"/>
          <p:cNvSpPr>
            <a:spLocks noChangeArrowheads="1"/>
          </p:cNvSpPr>
          <p:nvPr/>
        </p:nvSpPr>
        <p:spPr bwMode="auto">
          <a:xfrm>
            <a:off x="6629400" y="25146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P</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15</a:t>
            </a:r>
            <a:endParaRPr lang="en-US" sz="1000" baseline="30000">
              <a:solidFill>
                <a:schemeClr val="bg2"/>
              </a:solidFill>
              <a:latin typeface="Arial" charset="0"/>
            </a:endParaRPr>
          </a:p>
        </p:txBody>
      </p:sp>
      <p:sp>
        <p:nvSpPr>
          <p:cNvPr id="221201" name="Rectangle 17"/>
          <p:cNvSpPr>
            <a:spLocks noChangeArrowheads="1"/>
          </p:cNvSpPr>
          <p:nvPr/>
        </p:nvSpPr>
        <p:spPr bwMode="auto">
          <a:xfrm>
            <a:off x="7010400" y="25146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S</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16</a:t>
            </a:r>
            <a:endParaRPr lang="en-US" sz="1000" baseline="30000">
              <a:solidFill>
                <a:schemeClr val="bg2"/>
              </a:solidFill>
              <a:latin typeface="Arial" charset="0"/>
            </a:endParaRPr>
          </a:p>
        </p:txBody>
      </p:sp>
      <p:sp>
        <p:nvSpPr>
          <p:cNvPr id="221202" name="Rectangle 18"/>
          <p:cNvSpPr>
            <a:spLocks noChangeArrowheads="1"/>
          </p:cNvSpPr>
          <p:nvPr/>
        </p:nvSpPr>
        <p:spPr bwMode="auto">
          <a:xfrm>
            <a:off x="7391400" y="25146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Cl</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17</a:t>
            </a:r>
            <a:endParaRPr lang="en-US" sz="1000" baseline="30000">
              <a:solidFill>
                <a:schemeClr val="bg2"/>
              </a:solidFill>
              <a:latin typeface="Arial" charset="0"/>
            </a:endParaRPr>
          </a:p>
        </p:txBody>
      </p:sp>
      <p:sp>
        <p:nvSpPr>
          <p:cNvPr id="221203" name="Rectangle 19"/>
          <p:cNvSpPr>
            <a:spLocks noChangeArrowheads="1"/>
          </p:cNvSpPr>
          <p:nvPr/>
        </p:nvSpPr>
        <p:spPr bwMode="auto">
          <a:xfrm>
            <a:off x="7772400" y="25146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Ar</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18</a:t>
            </a:r>
            <a:endParaRPr lang="en-US" sz="1000" baseline="30000">
              <a:solidFill>
                <a:schemeClr val="bg2"/>
              </a:solidFill>
              <a:latin typeface="Arial" charset="0"/>
            </a:endParaRPr>
          </a:p>
        </p:txBody>
      </p:sp>
      <p:sp>
        <p:nvSpPr>
          <p:cNvPr id="221204" name="Rectangle 20"/>
          <p:cNvSpPr>
            <a:spLocks noChangeArrowheads="1"/>
          </p:cNvSpPr>
          <p:nvPr/>
        </p:nvSpPr>
        <p:spPr bwMode="auto">
          <a:xfrm>
            <a:off x="1295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K</a:t>
            </a:r>
            <a:endParaRPr lang="en-US" sz="1000">
              <a:solidFill>
                <a:schemeClr val="bg2"/>
              </a:solidFill>
              <a:latin typeface="Arial" charset="0"/>
            </a:endParaRPr>
          </a:p>
          <a:p>
            <a:pPr algn="ctr"/>
            <a:endParaRPr lang="en-US" sz="1000" baseline="30000">
              <a:solidFill>
                <a:schemeClr val="bg2"/>
              </a:solidFill>
              <a:latin typeface="Arial" charset="0"/>
            </a:endParaRPr>
          </a:p>
          <a:p>
            <a:pPr algn="ctr"/>
            <a:r>
              <a:rPr lang="en-US" sz="1000">
                <a:solidFill>
                  <a:schemeClr val="bg2"/>
                </a:solidFill>
                <a:latin typeface="Arial" charset="0"/>
              </a:rPr>
              <a:t>19</a:t>
            </a:r>
          </a:p>
        </p:txBody>
      </p:sp>
      <p:sp>
        <p:nvSpPr>
          <p:cNvPr id="221205" name="Rectangle 21"/>
          <p:cNvSpPr>
            <a:spLocks noChangeArrowheads="1"/>
          </p:cNvSpPr>
          <p:nvPr/>
        </p:nvSpPr>
        <p:spPr bwMode="auto">
          <a:xfrm>
            <a:off x="1676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Ca</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20</a:t>
            </a:r>
            <a:endParaRPr lang="en-US" sz="1000" baseline="30000">
              <a:solidFill>
                <a:schemeClr val="bg2"/>
              </a:solidFill>
              <a:latin typeface="Arial" charset="0"/>
            </a:endParaRPr>
          </a:p>
        </p:txBody>
      </p:sp>
      <p:sp>
        <p:nvSpPr>
          <p:cNvPr id="221206" name="Rectangle 22"/>
          <p:cNvSpPr>
            <a:spLocks noChangeArrowheads="1"/>
          </p:cNvSpPr>
          <p:nvPr/>
        </p:nvSpPr>
        <p:spPr bwMode="auto">
          <a:xfrm>
            <a:off x="2057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Sc</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21</a:t>
            </a:r>
            <a:endParaRPr lang="en-US" sz="1000" baseline="30000">
              <a:solidFill>
                <a:schemeClr val="bg2"/>
              </a:solidFill>
              <a:latin typeface="Arial" charset="0"/>
            </a:endParaRPr>
          </a:p>
        </p:txBody>
      </p:sp>
      <p:sp>
        <p:nvSpPr>
          <p:cNvPr id="221207" name="Rectangle 23"/>
          <p:cNvSpPr>
            <a:spLocks noChangeArrowheads="1"/>
          </p:cNvSpPr>
          <p:nvPr/>
        </p:nvSpPr>
        <p:spPr bwMode="auto">
          <a:xfrm>
            <a:off x="2438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Ti</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22</a:t>
            </a:r>
            <a:endParaRPr lang="en-US" sz="1000" baseline="30000">
              <a:solidFill>
                <a:schemeClr val="bg2"/>
              </a:solidFill>
              <a:latin typeface="Arial" charset="0"/>
            </a:endParaRPr>
          </a:p>
        </p:txBody>
      </p:sp>
      <p:sp>
        <p:nvSpPr>
          <p:cNvPr id="221208" name="Rectangle 24"/>
          <p:cNvSpPr>
            <a:spLocks noChangeArrowheads="1"/>
          </p:cNvSpPr>
          <p:nvPr/>
        </p:nvSpPr>
        <p:spPr bwMode="auto">
          <a:xfrm>
            <a:off x="2819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V</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23</a:t>
            </a:r>
            <a:endParaRPr lang="en-US" sz="1000" baseline="30000">
              <a:solidFill>
                <a:schemeClr val="bg2"/>
              </a:solidFill>
              <a:latin typeface="Arial" charset="0"/>
            </a:endParaRPr>
          </a:p>
        </p:txBody>
      </p:sp>
      <p:sp>
        <p:nvSpPr>
          <p:cNvPr id="221209" name="Rectangle 25"/>
          <p:cNvSpPr>
            <a:spLocks noChangeArrowheads="1"/>
          </p:cNvSpPr>
          <p:nvPr/>
        </p:nvSpPr>
        <p:spPr bwMode="auto">
          <a:xfrm>
            <a:off x="3200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Cr</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24</a:t>
            </a:r>
            <a:endParaRPr lang="en-US" sz="1000" baseline="30000">
              <a:solidFill>
                <a:schemeClr val="bg2"/>
              </a:solidFill>
              <a:latin typeface="Arial" charset="0"/>
            </a:endParaRPr>
          </a:p>
        </p:txBody>
      </p:sp>
      <p:sp>
        <p:nvSpPr>
          <p:cNvPr id="221210" name="Rectangle 26"/>
          <p:cNvSpPr>
            <a:spLocks noChangeArrowheads="1"/>
          </p:cNvSpPr>
          <p:nvPr/>
        </p:nvSpPr>
        <p:spPr bwMode="auto">
          <a:xfrm>
            <a:off x="3581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Mn</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25</a:t>
            </a:r>
            <a:endParaRPr lang="en-US" sz="1000" baseline="30000">
              <a:solidFill>
                <a:schemeClr val="bg2"/>
              </a:solidFill>
              <a:latin typeface="Arial" charset="0"/>
            </a:endParaRPr>
          </a:p>
        </p:txBody>
      </p:sp>
      <p:sp>
        <p:nvSpPr>
          <p:cNvPr id="221211" name="Rectangle 27"/>
          <p:cNvSpPr>
            <a:spLocks noChangeArrowheads="1"/>
          </p:cNvSpPr>
          <p:nvPr/>
        </p:nvSpPr>
        <p:spPr bwMode="auto">
          <a:xfrm>
            <a:off x="3962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Fe</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26</a:t>
            </a:r>
            <a:endParaRPr lang="en-US" sz="1000" baseline="30000">
              <a:solidFill>
                <a:schemeClr val="bg2"/>
              </a:solidFill>
              <a:latin typeface="Arial" charset="0"/>
            </a:endParaRPr>
          </a:p>
        </p:txBody>
      </p:sp>
      <p:sp>
        <p:nvSpPr>
          <p:cNvPr id="221212" name="Rectangle 28"/>
          <p:cNvSpPr>
            <a:spLocks noChangeArrowheads="1"/>
          </p:cNvSpPr>
          <p:nvPr/>
        </p:nvSpPr>
        <p:spPr bwMode="auto">
          <a:xfrm>
            <a:off x="4343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Co</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27</a:t>
            </a:r>
            <a:endParaRPr lang="en-US" sz="1000" baseline="30000">
              <a:solidFill>
                <a:schemeClr val="bg2"/>
              </a:solidFill>
              <a:latin typeface="Arial" charset="0"/>
            </a:endParaRPr>
          </a:p>
        </p:txBody>
      </p:sp>
      <p:sp>
        <p:nvSpPr>
          <p:cNvPr id="221213" name="Rectangle 29"/>
          <p:cNvSpPr>
            <a:spLocks noChangeArrowheads="1"/>
          </p:cNvSpPr>
          <p:nvPr/>
        </p:nvSpPr>
        <p:spPr bwMode="auto">
          <a:xfrm>
            <a:off x="4724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Ni</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28</a:t>
            </a:r>
            <a:endParaRPr lang="en-US" sz="1000" baseline="30000">
              <a:solidFill>
                <a:schemeClr val="bg2"/>
              </a:solidFill>
              <a:latin typeface="Arial" charset="0"/>
            </a:endParaRPr>
          </a:p>
        </p:txBody>
      </p:sp>
      <p:sp>
        <p:nvSpPr>
          <p:cNvPr id="221214" name="Rectangle 30"/>
          <p:cNvSpPr>
            <a:spLocks noChangeArrowheads="1"/>
          </p:cNvSpPr>
          <p:nvPr/>
        </p:nvSpPr>
        <p:spPr bwMode="auto">
          <a:xfrm>
            <a:off x="5105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Cu</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29</a:t>
            </a:r>
            <a:endParaRPr lang="en-US" sz="1000" baseline="30000">
              <a:solidFill>
                <a:schemeClr val="bg2"/>
              </a:solidFill>
              <a:latin typeface="Arial" charset="0"/>
            </a:endParaRPr>
          </a:p>
        </p:txBody>
      </p:sp>
      <p:sp>
        <p:nvSpPr>
          <p:cNvPr id="221215" name="Rectangle 31"/>
          <p:cNvSpPr>
            <a:spLocks noChangeArrowheads="1"/>
          </p:cNvSpPr>
          <p:nvPr/>
        </p:nvSpPr>
        <p:spPr bwMode="auto">
          <a:xfrm>
            <a:off x="5486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Zn</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30</a:t>
            </a:r>
            <a:endParaRPr lang="en-US" sz="1000" baseline="30000">
              <a:solidFill>
                <a:schemeClr val="bg2"/>
              </a:solidFill>
              <a:latin typeface="Arial" charset="0"/>
            </a:endParaRPr>
          </a:p>
        </p:txBody>
      </p:sp>
      <p:sp>
        <p:nvSpPr>
          <p:cNvPr id="221216" name="Rectangle 32"/>
          <p:cNvSpPr>
            <a:spLocks noChangeArrowheads="1"/>
          </p:cNvSpPr>
          <p:nvPr/>
        </p:nvSpPr>
        <p:spPr bwMode="auto">
          <a:xfrm>
            <a:off x="5867400" y="30480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Ga</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31</a:t>
            </a:r>
            <a:endParaRPr lang="en-US" sz="1000" baseline="30000">
              <a:solidFill>
                <a:schemeClr val="bg2"/>
              </a:solidFill>
              <a:latin typeface="Arial" charset="0"/>
            </a:endParaRPr>
          </a:p>
        </p:txBody>
      </p:sp>
      <p:sp>
        <p:nvSpPr>
          <p:cNvPr id="221217" name="Rectangle 33"/>
          <p:cNvSpPr>
            <a:spLocks noChangeArrowheads="1"/>
          </p:cNvSpPr>
          <p:nvPr/>
        </p:nvSpPr>
        <p:spPr bwMode="auto">
          <a:xfrm>
            <a:off x="6248400" y="3048000"/>
            <a:ext cx="381000" cy="533400"/>
          </a:xfrm>
          <a:prstGeom prst="rect">
            <a:avLst/>
          </a:prstGeom>
          <a:solidFill>
            <a:srgbClr val="95C0FF">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Ge</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32</a:t>
            </a:r>
            <a:endParaRPr lang="en-US" sz="1000" baseline="30000">
              <a:solidFill>
                <a:schemeClr val="bg2"/>
              </a:solidFill>
              <a:latin typeface="Arial" charset="0"/>
            </a:endParaRPr>
          </a:p>
        </p:txBody>
      </p:sp>
      <p:sp>
        <p:nvSpPr>
          <p:cNvPr id="221218" name="Rectangle 34"/>
          <p:cNvSpPr>
            <a:spLocks noChangeArrowheads="1"/>
          </p:cNvSpPr>
          <p:nvPr/>
        </p:nvSpPr>
        <p:spPr bwMode="auto">
          <a:xfrm>
            <a:off x="6629400" y="3048000"/>
            <a:ext cx="381000" cy="533400"/>
          </a:xfrm>
          <a:prstGeom prst="rect">
            <a:avLst/>
          </a:prstGeom>
          <a:solidFill>
            <a:srgbClr val="95C0FF">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As</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33</a:t>
            </a:r>
            <a:endParaRPr lang="en-US" sz="1000" baseline="30000">
              <a:solidFill>
                <a:schemeClr val="bg2"/>
              </a:solidFill>
              <a:latin typeface="Arial" charset="0"/>
            </a:endParaRPr>
          </a:p>
        </p:txBody>
      </p:sp>
      <p:sp>
        <p:nvSpPr>
          <p:cNvPr id="221219" name="Rectangle 35"/>
          <p:cNvSpPr>
            <a:spLocks noChangeArrowheads="1"/>
          </p:cNvSpPr>
          <p:nvPr/>
        </p:nvSpPr>
        <p:spPr bwMode="auto">
          <a:xfrm>
            <a:off x="7010400" y="30480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Se</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34</a:t>
            </a:r>
            <a:endParaRPr lang="en-US" sz="1000" baseline="30000">
              <a:solidFill>
                <a:schemeClr val="bg2"/>
              </a:solidFill>
              <a:latin typeface="Arial" charset="0"/>
            </a:endParaRPr>
          </a:p>
        </p:txBody>
      </p:sp>
      <p:sp>
        <p:nvSpPr>
          <p:cNvPr id="221220" name="Rectangle 36"/>
          <p:cNvSpPr>
            <a:spLocks noChangeArrowheads="1"/>
          </p:cNvSpPr>
          <p:nvPr/>
        </p:nvSpPr>
        <p:spPr bwMode="auto">
          <a:xfrm>
            <a:off x="7391400" y="30480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Br</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35</a:t>
            </a:r>
            <a:endParaRPr lang="en-US" sz="1000" baseline="30000">
              <a:solidFill>
                <a:schemeClr val="bg2"/>
              </a:solidFill>
              <a:latin typeface="Arial" charset="0"/>
            </a:endParaRPr>
          </a:p>
        </p:txBody>
      </p:sp>
      <p:sp>
        <p:nvSpPr>
          <p:cNvPr id="221221" name="Rectangle 37"/>
          <p:cNvSpPr>
            <a:spLocks noChangeArrowheads="1"/>
          </p:cNvSpPr>
          <p:nvPr/>
        </p:nvSpPr>
        <p:spPr bwMode="auto">
          <a:xfrm>
            <a:off x="7772400" y="30480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Kr</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36</a:t>
            </a:r>
            <a:endParaRPr lang="en-US" sz="1000" baseline="30000">
              <a:solidFill>
                <a:schemeClr val="bg2"/>
              </a:solidFill>
              <a:latin typeface="Arial" charset="0"/>
            </a:endParaRPr>
          </a:p>
        </p:txBody>
      </p:sp>
      <p:sp>
        <p:nvSpPr>
          <p:cNvPr id="221222" name="Rectangle 38"/>
          <p:cNvSpPr>
            <a:spLocks noChangeArrowheads="1"/>
          </p:cNvSpPr>
          <p:nvPr/>
        </p:nvSpPr>
        <p:spPr bwMode="auto">
          <a:xfrm>
            <a:off x="1295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Rb</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37</a:t>
            </a:r>
            <a:endParaRPr lang="en-US" sz="1000" baseline="30000">
              <a:solidFill>
                <a:schemeClr val="bg2"/>
              </a:solidFill>
              <a:latin typeface="Arial" charset="0"/>
            </a:endParaRPr>
          </a:p>
        </p:txBody>
      </p:sp>
      <p:sp>
        <p:nvSpPr>
          <p:cNvPr id="221223" name="Rectangle 39"/>
          <p:cNvSpPr>
            <a:spLocks noChangeArrowheads="1"/>
          </p:cNvSpPr>
          <p:nvPr/>
        </p:nvSpPr>
        <p:spPr bwMode="auto">
          <a:xfrm>
            <a:off x="1676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Sr</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38</a:t>
            </a:r>
            <a:endParaRPr lang="en-US" sz="1000" baseline="30000">
              <a:solidFill>
                <a:schemeClr val="bg2"/>
              </a:solidFill>
              <a:latin typeface="Arial" charset="0"/>
            </a:endParaRPr>
          </a:p>
        </p:txBody>
      </p:sp>
      <p:sp>
        <p:nvSpPr>
          <p:cNvPr id="221224" name="Rectangle 40"/>
          <p:cNvSpPr>
            <a:spLocks noChangeArrowheads="1"/>
          </p:cNvSpPr>
          <p:nvPr/>
        </p:nvSpPr>
        <p:spPr bwMode="auto">
          <a:xfrm>
            <a:off x="2057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Y</a:t>
            </a:r>
            <a:r>
              <a:rPr lang="en-US" sz="1000" b="1">
                <a:solidFill>
                  <a:schemeClr val="bg2"/>
                </a:solidFill>
                <a:latin typeface="Arial" charset="0"/>
              </a:rPr>
              <a:t> </a:t>
            </a:r>
          </a:p>
          <a:p>
            <a:pPr algn="ctr"/>
            <a:endParaRPr lang="en-US" sz="1000">
              <a:solidFill>
                <a:schemeClr val="bg2"/>
              </a:solidFill>
              <a:latin typeface="Arial" charset="0"/>
            </a:endParaRPr>
          </a:p>
          <a:p>
            <a:pPr algn="ctr"/>
            <a:r>
              <a:rPr lang="en-US" sz="1000">
                <a:solidFill>
                  <a:schemeClr val="bg2"/>
                </a:solidFill>
                <a:latin typeface="Arial" charset="0"/>
              </a:rPr>
              <a:t>39</a:t>
            </a:r>
            <a:endParaRPr lang="en-US" sz="1000" baseline="30000">
              <a:solidFill>
                <a:schemeClr val="bg2"/>
              </a:solidFill>
              <a:latin typeface="Arial" charset="0"/>
            </a:endParaRPr>
          </a:p>
        </p:txBody>
      </p:sp>
      <p:sp>
        <p:nvSpPr>
          <p:cNvPr id="221225" name="Rectangle 41"/>
          <p:cNvSpPr>
            <a:spLocks noChangeArrowheads="1"/>
          </p:cNvSpPr>
          <p:nvPr/>
        </p:nvSpPr>
        <p:spPr bwMode="auto">
          <a:xfrm>
            <a:off x="2438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Zr</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40</a:t>
            </a:r>
            <a:endParaRPr lang="en-US" sz="1000" baseline="30000">
              <a:solidFill>
                <a:schemeClr val="bg2"/>
              </a:solidFill>
              <a:latin typeface="Arial" charset="0"/>
            </a:endParaRPr>
          </a:p>
        </p:txBody>
      </p:sp>
      <p:sp>
        <p:nvSpPr>
          <p:cNvPr id="221226" name="Rectangle 42"/>
          <p:cNvSpPr>
            <a:spLocks noChangeArrowheads="1"/>
          </p:cNvSpPr>
          <p:nvPr/>
        </p:nvSpPr>
        <p:spPr bwMode="auto">
          <a:xfrm>
            <a:off x="2819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Nb</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41</a:t>
            </a:r>
            <a:endParaRPr lang="en-US" sz="1000" baseline="30000">
              <a:solidFill>
                <a:schemeClr val="bg2"/>
              </a:solidFill>
              <a:latin typeface="Arial" charset="0"/>
            </a:endParaRPr>
          </a:p>
        </p:txBody>
      </p:sp>
      <p:sp>
        <p:nvSpPr>
          <p:cNvPr id="221227" name="Rectangle 43"/>
          <p:cNvSpPr>
            <a:spLocks noChangeArrowheads="1"/>
          </p:cNvSpPr>
          <p:nvPr/>
        </p:nvSpPr>
        <p:spPr bwMode="auto">
          <a:xfrm>
            <a:off x="3200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Mo</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42</a:t>
            </a:r>
            <a:endParaRPr lang="en-US" sz="1000" baseline="30000">
              <a:solidFill>
                <a:schemeClr val="bg2"/>
              </a:solidFill>
              <a:latin typeface="Arial" charset="0"/>
            </a:endParaRPr>
          </a:p>
        </p:txBody>
      </p:sp>
      <p:sp>
        <p:nvSpPr>
          <p:cNvPr id="221228" name="Rectangle 44"/>
          <p:cNvSpPr>
            <a:spLocks noChangeArrowheads="1"/>
          </p:cNvSpPr>
          <p:nvPr/>
        </p:nvSpPr>
        <p:spPr bwMode="auto">
          <a:xfrm>
            <a:off x="3581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Tc</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43</a:t>
            </a:r>
            <a:endParaRPr lang="en-US" sz="1000" baseline="30000">
              <a:solidFill>
                <a:schemeClr val="bg2"/>
              </a:solidFill>
              <a:latin typeface="Arial" charset="0"/>
            </a:endParaRPr>
          </a:p>
        </p:txBody>
      </p:sp>
      <p:sp>
        <p:nvSpPr>
          <p:cNvPr id="221229" name="Rectangle 45"/>
          <p:cNvSpPr>
            <a:spLocks noChangeArrowheads="1"/>
          </p:cNvSpPr>
          <p:nvPr/>
        </p:nvSpPr>
        <p:spPr bwMode="auto">
          <a:xfrm>
            <a:off x="3962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Ru</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44</a:t>
            </a:r>
            <a:endParaRPr lang="en-US" sz="1000" baseline="30000">
              <a:solidFill>
                <a:schemeClr val="bg2"/>
              </a:solidFill>
              <a:latin typeface="Arial" charset="0"/>
            </a:endParaRPr>
          </a:p>
        </p:txBody>
      </p:sp>
      <p:sp>
        <p:nvSpPr>
          <p:cNvPr id="221230" name="Rectangle 46"/>
          <p:cNvSpPr>
            <a:spLocks noChangeArrowheads="1"/>
          </p:cNvSpPr>
          <p:nvPr/>
        </p:nvSpPr>
        <p:spPr bwMode="auto">
          <a:xfrm>
            <a:off x="4343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Rh</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45</a:t>
            </a:r>
            <a:endParaRPr lang="en-US" sz="1000" baseline="30000">
              <a:solidFill>
                <a:schemeClr val="bg2"/>
              </a:solidFill>
              <a:latin typeface="Arial" charset="0"/>
            </a:endParaRPr>
          </a:p>
        </p:txBody>
      </p:sp>
      <p:sp>
        <p:nvSpPr>
          <p:cNvPr id="221231" name="Rectangle 47"/>
          <p:cNvSpPr>
            <a:spLocks noChangeArrowheads="1"/>
          </p:cNvSpPr>
          <p:nvPr/>
        </p:nvSpPr>
        <p:spPr bwMode="auto">
          <a:xfrm>
            <a:off x="4724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Pd</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46</a:t>
            </a:r>
            <a:endParaRPr lang="en-US" sz="1000" baseline="30000">
              <a:solidFill>
                <a:schemeClr val="bg2"/>
              </a:solidFill>
              <a:latin typeface="Arial" charset="0"/>
            </a:endParaRPr>
          </a:p>
        </p:txBody>
      </p:sp>
      <p:sp>
        <p:nvSpPr>
          <p:cNvPr id="221232" name="Rectangle 48"/>
          <p:cNvSpPr>
            <a:spLocks noChangeArrowheads="1"/>
          </p:cNvSpPr>
          <p:nvPr/>
        </p:nvSpPr>
        <p:spPr bwMode="auto">
          <a:xfrm>
            <a:off x="5105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Ag</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47</a:t>
            </a:r>
            <a:endParaRPr lang="en-US" sz="1000" baseline="30000">
              <a:solidFill>
                <a:schemeClr val="bg2"/>
              </a:solidFill>
              <a:latin typeface="Arial" charset="0"/>
            </a:endParaRPr>
          </a:p>
        </p:txBody>
      </p:sp>
      <p:sp>
        <p:nvSpPr>
          <p:cNvPr id="221233" name="Rectangle 49"/>
          <p:cNvSpPr>
            <a:spLocks noChangeArrowheads="1"/>
          </p:cNvSpPr>
          <p:nvPr/>
        </p:nvSpPr>
        <p:spPr bwMode="auto">
          <a:xfrm>
            <a:off x="5486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Cd</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48</a:t>
            </a:r>
            <a:endParaRPr lang="en-US" sz="1000" baseline="30000">
              <a:solidFill>
                <a:schemeClr val="bg2"/>
              </a:solidFill>
              <a:latin typeface="Arial" charset="0"/>
            </a:endParaRPr>
          </a:p>
        </p:txBody>
      </p:sp>
      <p:sp>
        <p:nvSpPr>
          <p:cNvPr id="221234" name="Rectangle 50"/>
          <p:cNvSpPr>
            <a:spLocks noChangeArrowheads="1"/>
          </p:cNvSpPr>
          <p:nvPr/>
        </p:nvSpPr>
        <p:spPr bwMode="auto">
          <a:xfrm>
            <a:off x="5867400" y="35814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In</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49</a:t>
            </a:r>
            <a:endParaRPr lang="en-US" sz="1000" baseline="30000">
              <a:solidFill>
                <a:schemeClr val="bg2"/>
              </a:solidFill>
              <a:latin typeface="Arial" charset="0"/>
            </a:endParaRPr>
          </a:p>
        </p:txBody>
      </p:sp>
      <p:sp>
        <p:nvSpPr>
          <p:cNvPr id="221235" name="Rectangle 51"/>
          <p:cNvSpPr>
            <a:spLocks noChangeArrowheads="1"/>
          </p:cNvSpPr>
          <p:nvPr/>
        </p:nvSpPr>
        <p:spPr bwMode="auto">
          <a:xfrm>
            <a:off x="6248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solidFill>
                  <a:schemeClr val="bg2"/>
                </a:solidFill>
                <a:latin typeface="Arial" charset="0"/>
              </a:rPr>
              <a:t>Sn</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50</a:t>
            </a:r>
            <a:endParaRPr lang="en-US" sz="1000" baseline="30000">
              <a:solidFill>
                <a:schemeClr val="bg2"/>
              </a:solidFill>
              <a:latin typeface="Arial" charset="0"/>
            </a:endParaRPr>
          </a:p>
        </p:txBody>
      </p:sp>
      <p:sp>
        <p:nvSpPr>
          <p:cNvPr id="221236" name="Rectangle 52"/>
          <p:cNvSpPr>
            <a:spLocks noChangeArrowheads="1"/>
          </p:cNvSpPr>
          <p:nvPr/>
        </p:nvSpPr>
        <p:spPr bwMode="auto">
          <a:xfrm>
            <a:off x="6629400" y="3581400"/>
            <a:ext cx="381000" cy="533400"/>
          </a:xfrm>
          <a:prstGeom prst="rect">
            <a:avLst/>
          </a:prstGeom>
          <a:solidFill>
            <a:srgbClr val="95C0FF">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Sb</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51</a:t>
            </a:r>
            <a:endParaRPr lang="en-US" sz="1000" baseline="30000">
              <a:solidFill>
                <a:schemeClr val="bg2"/>
              </a:solidFill>
              <a:latin typeface="Arial" charset="0"/>
            </a:endParaRPr>
          </a:p>
        </p:txBody>
      </p:sp>
      <p:sp>
        <p:nvSpPr>
          <p:cNvPr id="221237" name="Rectangle 53"/>
          <p:cNvSpPr>
            <a:spLocks noChangeArrowheads="1"/>
          </p:cNvSpPr>
          <p:nvPr/>
        </p:nvSpPr>
        <p:spPr bwMode="auto">
          <a:xfrm>
            <a:off x="7010400" y="3581400"/>
            <a:ext cx="381000" cy="533400"/>
          </a:xfrm>
          <a:prstGeom prst="rect">
            <a:avLst/>
          </a:prstGeom>
          <a:solidFill>
            <a:srgbClr val="95C0FF">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Te</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52</a:t>
            </a:r>
            <a:endParaRPr lang="en-US" sz="1000" baseline="30000">
              <a:solidFill>
                <a:schemeClr val="bg2"/>
              </a:solidFill>
              <a:latin typeface="Arial" charset="0"/>
            </a:endParaRPr>
          </a:p>
        </p:txBody>
      </p:sp>
      <p:sp>
        <p:nvSpPr>
          <p:cNvPr id="221238" name="Rectangle 54"/>
          <p:cNvSpPr>
            <a:spLocks noChangeArrowheads="1"/>
          </p:cNvSpPr>
          <p:nvPr/>
        </p:nvSpPr>
        <p:spPr bwMode="auto">
          <a:xfrm>
            <a:off x="7391400" y="35814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I</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53</a:t>
            </a:r>
            <a:endParaRPr lang="en-US" sz="1000" baseline="30000">
              <a:solidFill>
                <a:schemeClr val="bg2"/>
              </a:solidFill>
              <a:latin typeface="Arial" charset="0"/>
            </a:endParaRPr>
          </a:p>
        </p:txBody>
      </p:sp>
      <p:sp>
        <p:nvSpPr>
          <p:cNvPr id="221239" name="Rectangle 55"/>
          <p:cNvSpPr>
            <a:spLocks noChangeArrowheads="1"/>
          </p:cNvSpPr>
          <p:nvPr/>
        </p:nvSpPr>
        <p:spPr bwMode="auto">
          <a:xfrm>
            <a:off x="7772400" y="35814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Xe</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54</a:t>
            </a:r>
            <a:endParaRPr lang="en-US" sz="1000" baseline="30000">
              <a:solidFill>
                <a:schemeClr val="bg2"/>
              </a:solidFill>
              <a:latin typeface="Arial" charset="0"/>
            </a:endParaRPr>
          </a:p>
        </p:txBody>
      </p:sp>
      <p:sp>
        <p:nvSpPr>
          <p:cNvPr id="221240" name="Rectangle 56"/>
          <p:cNvSpPr>
            <a:spLocks noChangeArrowheads="1"/>
          </p:cNvSpPr>
          <p:nvPr/>
        </p:nvSpPr>
        <p:spPr bwMode="auto">
          <a:xfrm>
            <a:off x="1295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Cs</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55</a:t>
            </a:r>
            <a:endParaRPr lang="en-US" sz="1000" baseline="30000">
              <a:solidFill>
                <a:schemeClr val="bg2"/>
              </a:solidFill>
              <a:latin typeface="Arial" charset="0"/>
            </a:endParaRPr>
          </a:p>
        </p:txBody>
      </p:sp>
      <p:sp>
        <p:nvSpPr>
          <p:cNvPr id="221241" name="Rectangle 57"/>
          <p:cNvSpPr>
            <a:spLocks noChangeArrowheads="1"/>
          </p:cNvSpPr>
          <p:nvPr/>
        </p:nvSpPr>
        <p:spPr bwMode="auto">
          <a:xfrm>
            <a:off x="1676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Ba</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56</a:t>
            </a:r>
            <a:endParaRPr lang="en-US" sz="1000" baseline="30000">
              <a:solidFill>
                <a:schemeClr val="bg2"/>
              </a:solidFill>
              <a:latin typeface="Arial" charset="0"/>
            </a:endParaRPr>
          </a:p>
        </p:txBody>
      </p:sp>
      <p:sp>
        <p:nvSpPr>
          <p:cNvPr id="221242" name="Rectangle 58"/>
          <p:cNvSpPr>
            <a:spLocks noChangeArrowheads="1"/>
          </p:cNvSpPr>
          <p:nvPr/>
        </p:nvSpPr>
        <p:spPr bwMode="auto">
          <a:xfrm>
            <a:off x="2057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endParaRPr lang="en-IE"/>
          </a:p>
        </p:txBody>
      </p:sp>
      <p:sp>
        <p:nvSpPr>
          <p:cNvPr id="221243" name="Rectangle 59"/>
          <p:cNvSpPr>
            <a:spLocks noChangeArrowheads="1"/>
          </p:cNvSpPr>
          <p:nvPr/>
        </p:nvSpPr>
        <p:spPr bwMode="auto">
          <a:xfrm>
            <a:off x="2438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Hf</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72</a:t>
            </a:r>
            <a:endParaRPr lang="en-US" sz="1000" baseline="30000">
              <a:solidFill>
                <a:schemeClr val="bg2"/>
              </a:solidFill>
              <a:latin typeface="Arial" charset="0"/>
            </a:endParaRPr>
          </a:p>
        </p:txBody>
      </p:sp>
      <p:sp>
        <p:nvSpPr>
          <p:cNvPr id="221244" name="Rectangle 60"/>
          <p:cNvSpPr>
            <a:spLocks noChangeArrowheads="1"/>
          </p:cNvSpPr>
          <p:nvPr/>
        </p:nvSpPr>
        <p:spPr bwMode="auto">
          <a:xfrm>
            <a:off x="2819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Ta</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73</a:t>
            </a:r>
            <a:endParaRPr lang="en-US" sz="1000" baseline="30000">
              <a:solidFill>
                <a:schemeClr val="bg2"/>
              </a:solidFill>
              <a:latin typeface="Arial" charset="0"/>
            </a:endParaRPr>
          </a:p>
        </p:txBody>
      </p:sp>
      <p:sp>
        <p:nvSpPr>
          <p:cNvPr id="221245" name="Rectangle 61"/>
          <p:cNvSpPr>
            <a:spLocks noChangeArrowheads="1"/>
          </p:cNvSpPr>
          <p:nvPr/>
        </p:nvSpPr>
        <p:spPr bwMode="auto">
          <a:xfrm>
            <a:off x="3200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W</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74</a:t>
            </a:r>
            <a:endParaRPr lang="en-US" sz="1000" baseline="30000">
              <a:solidFill>
                <a:schemeClr val="bg2"/>
              </a:solidFill>
              <a:latin typeface="Arial" charset="0"/>
            </a:endParaRPr>
          </a:p>
        </p:txBody>
      </p:sp>
      <p:sp>
        <p:nvSpPr>
          <p:cNvPr id="221246" name="Rectangle 62"/>
          <p:cNvSpPr>
            <a:spLocks noChangeArrowheads="1"/>
          </p:cNvSpPr>
          <p:nvPr/>
        </p:nvSpPr>
        <p:spPr bwMode="auto">
          <a:xfrm>
            <a:off x="3581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Re</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75</a:t>
            </a:r>
            <a:endParaRPr lang="en-US" sz="1000" baseline="30000">
              <a:solidFill>
                <a:schemeClr val="bg2"/>
              </a:solidFill>
              <a:latin typeface="Arial" charset="0"/>
            </a:endParaRPr>
          </a:p>
        </p:txBody>
      </p:sp>
      <p:sp>
        <p:nvSpPr>
          <p:cNvPr id="221247" name="Rectangle 63"/>
          <p:cNvSpPr>
            <a:spLocks noChangeArrowheads="1"/>
          </p:cNvSpPr>
          <p:nvPr/>
        </p:nvSpPr>
        <p:spPr bwMode="auto">
          <a:xfrm>
            <a:off x="3962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Os</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76</a:t>
            </a:r>
            <a:endParaRPr lang="en-US" sz="1000" baseline="30000">
              <a:solidFill>
                <a:schemeClr val="bg2"/>
              </a:solidFill>
              <a:latin typeface="Arial" charset="0"/>
            </a:endParaRPr>
          </a:p>
        </p:txBody>
      </p:sp>
      <p:sp>
        <p:nvSpPr>
          <p:cNvPr id="221248" name="Rectangle 64"/>
          <p:cNvSpPr>
            <a:spLocks noChangeArrowheads="1"/>
          </p:cNvSpPr>
          <p:nvPr/>
        </p:nvSpPr>
        <p:spPr bwMode="auto">
          <a:xfrm>
            <a:off x="4343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Ir</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77</a:t>
            </a:r>
            <a:endParaRPr lang="en-US" sz="1000" baseline="30000">
              <a:solidFill>
                <a:schemeClr val="bg2"/>
              </a:solidFill>
              <a:latin typeface="Arial" charset="0"/>
            </a:endParaRPr>
          </a:p>
        </p:txBody>
      </p:sp>
      <p:sp>
        <p:nvSpPr>
          <p:cNvPr id="221249" name="Rectangle 65"/>
          <p:cNvSpPr>
            <a:spLocks noChangeArrowheads="1"/>
          </p:cNvSpPr>
          <p:nvPr/>
        </p:nvSpPr>
        <p:spPr bwMode="auto">
          <a:xfrm>
            <a:off x="4724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Pt</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78</a:t>
            </a:r>
            <a:endParaRPr lang="en-US" sz="1000" baseline="30000">
              <a:solidFill>
                <a:schemeClr val="bg2"/>
              </a:solidFill>
              <a:latin typeface="Arial" charset="0"/>
            </a:endParaRPr>
          </a:p>
        </p:txBody>
      </p:sp>
      <p:sp>
        <p:nvSpPr>
          <p:cNvPr id="221250" name="Rectangle 66"/>
          <p:cNvSpPr>
            <a:spLocks noChangeArrowheads="1"/>
          </p:cNvSpPr>
          <p:nvPr/>
        </p:nvSpPr>
        <p:spPr bwMode="auto">
          <a:xfrm>
            <a:off x="5105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Au</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79</a:t>
            </a:r>
            <a:endParaRPr lang="en-US" sz="1000" baseline="30000">
              <a:solidFill>
                <a:schemeClr val="bg2"/>
              </a:solidFill>
              <a:latin typeface="Arial" charset="0"/>
            </a:endParaRPr>
          </a:p>
        </p:txBody>
      </p:sp>
      <p:sp>
        <p:nvSpPr>
          <p:cNvPr id="221251" name="Rectangle 67"/>
          <p:cNvSpPr>
            <a:spLocks noChangeArrowheads="1"/>
          </p:cNvSpPr>
          <p:nvPr/>
        </p:nvSpPr>
        <p:spPr bwMode="auto">
          <a:xfrm>
            <a:off x="5486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Hg</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80</a:t>
            </a:r>
            <a:endParaRPr lang="en-US" sz="1000" baseline="30000">
              <a:solidFill>
                <a:schemeClr val="bg2"/>
              </a:solidFill>
              <a:latin typeface="Arial" charset="0"/>
            </a:endParaRPr>
          </a:p>
        </p:txBody>
      </p:sp>
      <p:sp>
        <p:nvSpPr>
          <p:cNvPr id="221252" name="Rectangle 68"/>
          <p:cNvSpPr>
            <a:spLocks noChangeArrowheads="1"/>
          </p:cNvSpPr>
          <p:nvPr/>
        </p:nvSpPr>
        <p:spPr bwMode="auto">
          <a:xfrm>
            <a:off x="5867400" y="4114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Tl</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81</a:t>
            </a:r>
            <a:endParaRPr lang="en-US" sz="1000" baseline="30000">
              <a:solidFill>
                <a:schemeClr val="bg2"/>
              </a:solidFill>
              <a:latin typeface="Arial" charset="0"/>
            </a:endParaRPr>
          </a:p>
        </p:txBody>
      </p:sp>
      <p:sp>
        <p:nvSpPr>
          <p:cNvPr id="221253" name="Rectangle 69"/>
          <p:cNvSpPr>
            <a:spLocks noChangeArrowheads="1"/>
          </p:cNvSpPr>
          <p:nvPr/>
        </p:nvSpPr>
        <p:spPr bwMode="auto">
          <a:xfrm>
            <a:off x="6248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solidFill>
                  <a:schemeClr val="bg2"/>
                </a:solidFill>
                <a:latin typeface="Arial" charset="0"/>
              </a:rPr>
              <a:t>Pb</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82</a:t>
            </a:r>
            <a:endParaRPr lang="en-US" sz="1000" baseline="30000">
              <a:solidFill>
                <a:schemeClr val="bg2"/>
              </a:solidFill>
              <a:latin typeface="Arial" charset="0"/>
            </a:endParaRPr>
          </a:p>
        </p:txBody>
      </p:sp>
      <p:sp>
        <p:nvSpPr>
          <p:cNvPr id="221254" name="Rectangle 70"/>
          <p:cNvSpPr>
            <a:spLocks noChangeArrowheads="1"/>
          </p:cNvSpPr>
          <p:nvPr/>
        </p:nvSpPr>
        <p:spPr bwMode="auto">
          <a:xfrm>
            <a:off x="6629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solidFill>
                  <a:schemeClr val="bg2"/>
                </a:solidFill>
                <a:latin typeface="Arial" charset="0"/>
              </a:rPr>
              <a:t>Bi</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83</a:t>
            </a:r>
            <a:endParaRPr lang="en-US" sz="1000" baseline="30000">
              <a:solidFill>
                <a:schemeClr val="bg2"/>
              </a:solidFill>
              <a:latin typeface="Arial" charset="0"/>
            </a:endParaRPr>
          </a:p>
        </p:txBody>
      </p:sp>
      <p:sp>
        <p:nvSpPr>
          <p:cNvPr id="221255" name="Rectangle 71"/>
          <p:cNvSpPr>
            <a:spLocks noChangeArrowheads="1"/>
          </p:cNvSpPr>
          <p:nvPr/>
        </p:nvSpPr>
        <p:spPr bwMode="auto">
          <a:xfrm>
            <a:off x="7010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solidFill>
                  <a:schemeClr val="bg2"/>
                </a:solidFill>
                <a:latin typeface="Arial" charset="0"/>
              </a:rPr>
              <a:t>Po</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84</a:t>
            </a:r>
            <a:endParaRPr lang="en-US" sz="1000" baseline="30000">
              <a:solidFill>
                <a:schemeClr val="bg2"/>
              </a:solidFill>
              <a:latin typeface="Arial" charset="0"/>
            </a:endParaRPr>
          </a:p>
        </p:txBody>
      </p:sp>
      <p:sp>
        <p:nvSpPr>
          <p:cNvPr id="221256" name="Rectangle 72"/>
          <p:cNvSpPr>
            <a:spLocks noChangeArrowheads="1"/>
          </p:cNvSpPr>
          <p:nvPr/>
        </p:nvSpPr>
        <p:spPr bwMode="auto">
          <a:xfrm>
            <a:off x="7391400" y="4114800"/>
            <a:ext cx="381000" cy="533400"/>
          </a:xfrm>
          <a:prstGeom prst="rect">
            <a:avLst/>
          </a:prstGeom>
          <a:solidFill>
            <a:srgbClr val="95C0FF">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At</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85</a:t>
            </a:r>
            <a:endParaRPr lang="en-US" sz="1000" baseline="30000">
              <a:solidFill>
                <a:schemeClr val="bg2"/>
              </a:solidFill>
              <a:latin typeface="Arial" charset="0"/>
            </a:endParaRPr>
          </a:p>
        </p:txBody>
      </p:sp>
      <p:sp>
        <p:nvSpPr>
          <p:cNvPr id="221257" name="Rectangle 73"/>
          <p:cNvSpPr>
            <a:spLocks noChangeArrowheads="1"/>
          </p:cNvSpPr>
          <p:nvPr/>
        </p:nvSpPr>
        <p:spPr bwMode="auto">
          <a:xfrm>
            <a:off x="7772400" y="4114800"/>
            <a:ext cx="381000" cy="533400"/>
          </a:xfrm>
          <a:prstGeom prst="rect">
            <a:avLst/>
          </a:prstGeom>
          <a:solidFill>
            <a:srgbClr val="F3D4A1">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Rn</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86</a:t>
            </a:r>
            <a:endParaRPr lang="en-US" sz="1000" baseline="30000">
              <a:solidFill>
                <a:schemeClr val="bg2"/>
              </a:solidFill>
              <a:latin typeface="Arial" charset="0"/>
            </a:endParaRPr>
          </a:p>
        </p:txBody>
      </p:sp>
      <p:sp>
        <p:nvSpPr>
          <p:cNvPr id="221258" name="Rectangle 74"/>
          <p:cNvSpPr>
            <a:spLocks noChangeArrowheads="1"/>
          </p:cNvSpPr>
          <p:nvPr/>
        </p:nvSpPr>
        <p:spPr bwMode="auto">
          <a:xfrm>
            <a:off x="1295400" y="4648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Fr</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87</a:t>
            </a:r>
            <a:endParaRPr lang="en-US" sz="1000" baseline="30000">
              <a:solidFill>
                <a:schemeClr val="bg2"/>
              </a:solidFill>
              <a:latin typeface="Arial" charset="0"/>
            </a:endParaRPr>
          </a:p>
        </p:txBody>
      </p:sp>
      <p:sp>
        <p:nvSpPr>
          <p:cNvPr id="221259" name="Rectangle 75"/>
          <p:cNvSpPr>
            <a:spLocks noChangeArrowheads="1"/>
          </p:cNvSpPr>
          <p:nvPr/>
        </p:nvSpPr>
        <p:spPr bwMode="auto">
          <a:xfrm>
            <a:off x="1676400" y="4648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Ra</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88</a:t>
            </a:r>
            <a:endParaRPr lang="en-US" sz="1000" baseline="30000">
              <a:solidFill>
                <a:schemeClr val="bg2"/>
              </a:solidFill>
              <a:latin typeface="Arial" charset="0"/>
            </a:endParaRPr>
          </a:p>
        </p:txBody>
      </p:sp>
      <p:sp>
        <p:nvSpPr>
          <p:cNvPr id="221260" name="Rectangle 76"/>
          <p:cNvSpPr>
            <a:spLocks noChangeArrowheads="1"/>
          </p:cNvSpPr>
          <p:nvPr/>
        </p:nvSpPr>
        <p:spPr bwMode="auto">
          <a:xfrm>
            <a:off x="2057400" y="4648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endParaRPr lang="en-IE"/>
          </a:p>
        </p:txBody>
      </p:sp>
      <p:sp>
        <p:nvSpPr>
          <p:cNvPr id="221261" name="Rectangle 77"/>
          <p:cNvSpPr>
            <a:spLocks noChangeArrowheads="1"/>
          </p:cNvSpPr>
          <p:nvPr/>
        </p:nvSpPr>
        <p:spPr bwMode="auto">
          <a:xfrm>
            <a:off x="2438400" y="4648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Rf</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104</a:t>
            </a:r>
            <a:endParaRPr lang="en-US" sz="1000" baseline="30000">
              <a:solidFill>
                <a:schemeClr val="bg2"/>
              </a:solidFill>
              <a:latin typeface="Arial" charset="0"/>
            </a:endParaRPr>
          </a:p>
        </p:txBody>
      </p:sp>
      <p:sp>
        <p:nvSpPr>
          <p:cNvPr id="221262" name="Rectangle 78"/>
          <p:cNvSpPr>
            <a:spLocks noChangeArrowheads="1"/>
          </p:cNvSpPr>
          <p:nvPr/>
        </p:nvSpPr>
        <p:spPr bwMode="auto">
          <a:xfrm>
            <a:off x="2819400" y="4648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Db</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105</a:t>
            </a:r>
            <a:endParaRPr lang="en-US" sz="1000" baseline="30000">
              <a:solidFill>
                <a:schemeClr val="bg2"/>
              </a:solidFill>
              <a:latin typeface="Arial" charset="0"/>
            </a:endParaRPr>
          </a:p>
        </p:txBody>
      </p:sp>
      <p:sp>
        <p:nvSpPr>
          <p:cNvPr id="221263" name="Rectangle 79"/>
          <p:cNvSpPr>
            <a:spLocks noChangeArrowheads="1"/>
          </p:cNvSpPr>
          <p:nvPr/>
        </p:nvSpPr>
        <p:spPr bwMode="auto">
          <a:xfrm>
            <a:off x="3200400" y="4648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Sg</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106</a:t>
            </a:r>
            <a:endParaRPr lang="en-US" sz="1000" baseline="30000">
              <a:solidFill>
                <a:schemeClr val="bg2"/>
              </a:solidFill>
              <a:latin typeface="Arial" charset="0"/>
            </a:endParaRPr>
          </a:p>
        </p:txBody>
      </p:sp>
      <p:sp>
        <p:nvSpPr>
          <p:cNvPr id="221264" name="Rectangle 80"/>
          <p:cNvSpPr>
            <a:spLocks noChangeArrowheads="1"/>
          </p:cNvSpPr>
          <p:nvPr/>
        </p:nvSpPr>
        <p:spPr bwMode="auto">
          <a:xfrm>
            <a:off x="3581400" y="4648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Bh</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107</a:t>
            </a:r>
            <a:endParaRPr lang="en-US" sz="1000" baseline="30000">
              <a:solidFill>
                <a:schemeClr val="bg2"/>
              </a:solidFill>
              <a:latin typeface="Arial" charset="0"/>
            </a:endParaRPr>
          </a:p>
        </p:txBody>
      </p:sp>
      <p:sp>
        <p:nvSpPr>
          <p:cNvPr id="221265" name="Rectangle 81"/>
          <p:cNvSpPr>
            <a:spLocks noChangeArrowheads="1"/>
          </p:cNvSpPr>
          <p:nvPr/>
        </p:nvSpPr>
        <p:spPr bwMode="auto">
          <a:xfrm>
            <a:off x="3962400" y="4648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Hs</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108</a:t>
            </a:r>
            <a:endParaRPr lang="en-US" sz="1000" baseline="30000">
              <a:solidFill>
                <a:schemeClr val="bg2"/>
              </a:solidFill>
              <a:latin typeface="Arial" charset="0"/>
            </a:endParaRPr>
          </a:p>
        </p:txBody>
      </p:sp>
      <p:sp>
        <p:nvSpPr>
          <p:cNvPr id="221266" name="Rectangle 82"/>
          <p:cNvSpPr>
            <a:spLocks noChangeArrowheads="1"/>
          </p:cNvSpPr>
          <p:nvPr/>
        </p:nvSpPr>
        <p:spPr bwMode="auto">
          <a:xfrm>
            <a:off x="4343400" y="4648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Mt</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109</a:t>
            </a:r>
            <a:endParaRPr lang="en-US" sz="1000" baseline="30000">
              <a:solidFill>
                <a:schemeClr val="bg2"/>
              </a:solidFill>
              <a:latin typeface="Arial" charset="0"/>
            </a:endParaRPr>
          </a:p>
        </p:txBody>
      </p:sp>
      <p:sp>
        <p:nvSpPr>
          <p:cNvPr id="221267" name="Rectangle 83"/>
          <p:cNvSpPr>
            <a:spLocks noChangeArrowheads="1"/>
          </p:cNvSpPr>
          <p:nvPr/>
        </p:nvSpPr>
        <p:spPr bwMode="auto">
          <a:xfrm>
            <a:off x="1676400" y="25146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Mg</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12</a:t>
            </a:r>
            <a:endParaRPr lang="en-US" sz="1000" baseline="30000">
              <a:solidFill>
                <a:schemeClr val="bg2"/>
              </a:solidFill>
              <a:latin typeface="Arial" charset="0"/>
            </a:endParaRPr>
          </a:p>
        </p:txBody>
      </p:sp>
      <p:sp>
        <p:nvSpPr>
          <p:cNvPr id="221268" name="Rectangle 84"/>
          <p:cNvSpPr>
            <a:spLocks noChangeArrowheads="1"/>
          </p:cNvSpPr>
          <p:nvPr/>
        </p:nvSpPr>
        <p:spPr bwMode="auto">
          <a:xfrm>
            <a:off x="2819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Ce</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58</a:t>
            </a:r>
            <a:endParaRPr lang="en-US" sz="1000" baseline="30000">
              <a:solidFill>
                <a:schemeClr val="bg2"/>
              </a:solidFill>
              <a:latin typeface="Arial" charset="0"/>
            </a:endParaRPr>
          </a:p>
        </p:txBody>
      </p:sp>
      <p:sp>
        <p:nvSpPr>
          <p:cNvPr id="221269" name="Rectangle 85"/>
          <p:cNvSpPr>
            <a:spLocks noChangeArrowheads="1"/>
          </p:cNvSpPr>
          <p:nvPr/>
        </p:nvSpPr>
        <p:spPr bwMode="auto">
          <a:xfrm>
            <a:off x="3200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Pr</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59</a:t>
            </a:r>
            <a:endParaRPr lang="en-US" sz="1000" baseline="30000">
              <a:solidFill>
                <a:schemeClr val="bg2"/>
              </a:solidFill>
              <a:latin typeface="Arial" charset="0"/>
            </a:endParaRPr>
          </a:p>
        </p:txBody>
      </p:sp>
      <p:sp>
        <p:nvSpPr>
          <p:cNvPr id="221270" name="Rectangle 86"/>
          <p:cNvSpPr>
            <a:spLocks noChangeArrowheads="1"/>
          </p:cNvSpPr>
          <p:nvPr/>
        </p:nvSpPr>
        <p:spPr bwMode="auto">
          <a:xfrm>
            <a:off x="3581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Nd</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60</a:t>
            </a:r>
            <a:endParaRPr lang="en-US" sz="1000" baseline="30000">
              <a:solidFill>
                <a:schemeClr val="bg2"/>
              </a:solidFill>
              <a:latin typeface="Arial" charset="0"/>
            </a:endParaRPr>
          </a:p>
        </p:txBody>
      </p:sp>
      <p:sp>
        <p:nvSpPr>
          <p:cNvPr id="221271" name="Rectangle 87"/>
          <p:cNvSpPr>
            <a:spLocks noChangeArrowheads="1"/>
          </p:cNvSpPr>
          <p:nvPr/>
        </p:nvSpPr>
        <p:spPr bwMode="auto">
          <a:xfrm>
            <a:off x="3962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Pm</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61</a:t>
            </a:r>
            <a:endParaRPr lang="en-US" sz="1000" baseline="30000">
              <a:solidFill>
                <a:schemeClr val="bg2"/>
              </a:solidFill>
              <a:latin typeface="Arial" charset="0"/>
            </a:endParaRPr>
          </a:p>
        </p:txBody>
      </p:sp>
      <p:sp>
        <p:nvSpPr>
          <p:cNvPr id="221272" name="Rectangle 88"/>
          <p:cNvSpPr>
            <a:spLocks noChangeArrowheads="1"/>
          </p:cNvSpPr>
          <p:nvPr/>
        </p:nvSpPr>
        <p:spPr bwMode="auto">
          <a:xfrm>
            <a:off x="4343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Sm</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62</a:t>
            </a:r>
            <a:endParaRPr lang="en-US" sz="1000" baseline="30000">
              <a:solidFill>
                <a:schemeClr val="bg2"/>
              </a:solidFill>
              <a:latin typeface="Arial" charset="0"/>
            </a:endParaRPr>
          </a:p>
        </p:txBody>
      </p:sp>
      <p:sp>
        <p:nvSpPr>
          <p:cNvPr id="221273" name="Rectangle 89"/>
          <p:cNvSpPr>
            <a:spLocks noChangeArrowheads="1"/>
          </p:cNvSpPr>
          <p:nvPr/>
        </p:nvSpPr>
        <p:spPr bwMode="auto">
          <a:xfrm>
            <a:off x="4724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Eu</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63</a:t>
            </a:r>
            <a:endParaRPr lang="en-US" sz="1000" baseline="30000">
              <a:solidFill>
                <a:schemeClr val="bg2"/>
              </a:solidFill>
              <a:latin typeface="Arial" charset="0"/>
            </a:endParaRPr>
          </a:p>
        </p:txBody>
      </p:sp>
      <p:sp>
        <p:nvSpPr>
          <p:cNvPr id="221274" name="Rectangle 90"/>
          <p:cNvSpPr>
            <a:spLocks noChangeArrowheads="1"/>
          </p:cNvSpPr>
          <p:nvPr/>
        </p:nvSpPr>
        <p:spPr bwMode="auto">
          <a:xfrm>
            <a:off x="5105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Gd</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64</a:t>
            </a:r>
            <a:endParaRPr lang="en-US" sz="1000" baseline="30000">
              <a:solidFill>
                <a:schemeClr val="bg2"/>
              </a:solidFill>
              <a:latin typeface="Arial" charset="0"/>
            </a:endParaRPr>
          </a:p>
        </p:txBody>
      </p:sp>
      <p:sp>
        <p:nvSpPr>
          <p:cNvPr id="221275" name="Rectangle 91"/>
          <p:cNvSpPr>
            <a:spLocks noChangeArrowheads="1"/>
          </p:cNvSpPr>
          <p:nvPr/>
        </p:nvSpPr>
        <p:spPr bwMode="auto">
          <a:xfrm>
            <a:off x="5486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Tb</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65</a:t>
            </a:r>
            <a:endParaRPr lang="en-US" sz="1000" baseline="30000">
              <a:solidFill>
                <a:schemeClr val="bg2"/>
              </a:solidFill>
              <a:latin typeface="Arial" charset="0"/>
            </a:endParaRPr>
          </a:p>
        </p:txBody>
      </p:sp>
      <p:sp>
        <p:nvSpPr>
          <p:cNvPr id="221276" name="Rectangle 92"/>
          <p:cNvSpPr>
            <a:spLocks noChangeArrowheads="1"/>
          </p:cNvSpPr>
          <p:nvPr/>
        </p:nvSpPr>
        <p:spPr bwMode="auto">
          <a:xfrm>
            <a:off x="5867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Dy</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66</a:t>
            </a:r>
            <a:endParaRPr lang="en-US" sz="1000" baseline="30000">
              <a:solidFill>
                <a:schemeClr val="bg2"/>
              </a:solidFill>
              <a:latin typeface="Arial" charset="0"/>
            </a:endParaRPr>
          </a:p>
        </p:txBody>
      </p:sp>
      <p:sp>
        <p:nvSpPr>
          <p:cNvPr id="221277" name="Rectangle 93"/>
          <p:cNvSpPr>
            <a:spLocks noChangeArrowheads="1"/>
          </p:cNvSpPr>
          <p:nvPr/>
        </p:nvSpPr>
        <p:spPr bwMode="auto">
          <a:xfrm>
            <a:off x="6248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Ho</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67</a:t>
            </a:r>
            <a:endParaRPr lang="en-US" sz="1000" baseline="30000">
              <a:solidFill>
                <a:schemeClr val="bg2"/>
              </a:solidFill>
              <a:latin typeface="Arial" charset="0"/>
            </a:endParaRPr>
          </a:p>
        </p:txBody>
      </p:sp>
      <p:sp>
        <p:nvSpPr>
          <p:cNvPr id="221278" name="Rectangle 94"/>
          <p:cNvSpPr>
            <a:spLocks noChangeArrowheads="1"/>
          </p:cNvSpPr>
          <p:nvPr/>
        </p:nvSpPr>
        <p:spPr bwMode="auto">
          <a:xfrm>
            <a:off x="6629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Er</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68</a:t>
            </a:r>
            <a:endParaRPr lang="en-US" sz="1000" baseline="30000">
              <a:solidFill>
                <a:schemeClr val="bg2"/>
              </a:solidFill>
              <a:latin typeface="Arial" charset="0"/>
            </a:endParaRPr>
          </a:p>
        </p:txBody>
      </p:sp>
      <p:sp>
        <p:nvSpPr>
          <p:cNvPr id="221279" name="Rectangle 95"/>
          <p:cNvSpPr>
            <a:spLocks noChangeArrowheads="1"/>
          </p:cNvSpPr>
          <p:nvPr/>
        </p:nvSpPr>
        <p:spPr bwMode="auto">
          <a:xfrm>
            <a:off x="7010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Tm</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69</a:t>
            </a:r>
            <a:endParaRPr lang="en-US" sz="1000" baseline="30000">
              <a:solidFill>
                <a:schemeClr val="bg2"/>
              </a:solidFill>
              <a:latin typeface="Arial" charset="0"/>
            </a:endParaRPr>
          </a:p>
        </p:txBody>
      </p:sp>
      <p:sp>
        <p:nvSpPr>
          <p:cNvPr id="221280" name="Rectangle 96"/>
          <p:cNvSpPr>
            <a:spLocks noChangeArrowheads="1"/>
          </p:cNvSpPr>
          <p:nvPr/>
        </p:nvSpPr>
        <p:spPr bwMode="auto">
          <a:xfrm>
            <a:off x="7391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Yb</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70</a:t>
            </a:r>
            <a:endParaRPr lang="en-US" sz="1000" baseline="30000">
              <a:solidFill>
                <a:schemeClr val="bg2"/>
              </a:solidFill>
              <a:latin typeface="Arial" charset="0"/>
            </a:endParaRPr>
          </a:p>
        </p:txBody>
      </p:sp>
      <p:sp>
        <p:nvSpPr>
          <p:cNvPr id="221281" name="Rectangle 97"/>
          <p:cNvSpPr>
            <a:spLocks noChangeArrowheads="1"/>
          </p:cNvSpPr>
          <p:nvPr/>
        </p:nvSpPr>
        <p:spPr bwMode="auto">
          <a:xfrm>
            <a:off x="777240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Lu</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71</a:t>
            </a:r>
            <a:endParaRPr lang="en-US" sz="1000" baseline="30000">
              <a:solidFill>
                <a:schemeClr val="bg2"/>
              </a:solidFill>
              <a:latin typeface="Arial" charset="0"/>
            </a:endParaRPr>
          </a:p>
        </p:txBody>
      </p:sp>
      <p:sp>
        <p:nvSpPr>
          <p:cNvPr id="221282" name="Rectangle 98"/>
          <p:cNvSpPr>
            <a:spLocks noChangeArrowheads="1"/>
          </p:cNvSpPr>
          <p:nvPr/>
        </p:nvSpPr>
        <p:spPr bwMode="auto">
          <a:xfrm>
            <a:off x="2819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Th</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90</a:t>
            </a:r>
            <a:endParaRPr lang="en-US" sz="1000" baseline="30000">
              <a:solidFill>
                <a:schemeClr val="bg2"/>
              </a:solidFill>
              <a:latin typeface="Arial" charset="0"/>
            </a:endParaRPr>
          </a:p>
        </p:txBody>
      </p:sp>
      <p:sp>
        <p:nvSpPr>
          <p:cNvPr id="221283" name="Rectangle 99"/>
          <p:cNvSpPr>
            <a:spLocks noChangeArrowheads="1"/>
          </p:cNvSpPr>
          <p:nvPr/>
        </p:nvSpPr>
        <p:spPr bwMode="auto">
          <a:xfrm>
            <a:off x="3200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Pa</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91</a:t>
            </a:r>
            <a:endParaRPr lang="en-US" sz="1000" baseline="30000">
              <a:solidFill>
                <a:schemeClr val="bg2"/>
              </a:solidFill>
              <a:latin typeface="Arial" charset="0"/>
            </a:endParaRPr>
          </a:p>
        </p:txBody>
      </p:sp>
      <p:sp>
        <p:nvSpPr>
          <p:cNvPr id="221284" name="Rectangle 100"/>
          <p:cNvSpPr>
            <a:spLocks noChangeArrowheads="1"/>
          </p:cNvSpPr>
          <p:nvPr/>
        </p:nvSpPr>
        <p:spPr bwMode="auto">
          <a:xfrm>
            <a:off x="3581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U</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92</a:t>
            </a:r>
            <a:endParaRPr lang="en-US" sz="1000" baseline="30000">
              <a:solidFill>
                <a:schemeClr val="bg2"/>
              </a:solidFill>
              <a:latin typeface="Arial" charset="0"/>
            </a:endParaRPr>
          </a:p>
        </p:txBody>
      </p:sp>
      <p:sp>
        <p:nvSpPr>
          <p:cNvPr id="221285" name="Rectangle 101"/>
          <p:cNvSpPr>
            <a:spLocks noChangeArrowheads="1"/>
          </p:cNvSpPr>
          <p:nvPr/>
        </p:nvSpPr>
        <p:spPr bwMode="auto">
          <a:xfrm>
            <a:off x="3962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Np</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93</a:t>
            </a:r>
            <a:endParaRPr lang="en-US" sz="1000" baseline="30000">
              <a:solidFill>
                <a:schemeClr val="bg2"/>
              </a:solidFill>
              <a:latin typeface="Arial" charset="0"/>
            </a:endParaRPr>
          </a:p>
        </p:txBody>
      </p:sp>
      <p:sp>
        <p:nvSpPr>
          <p:cNvPr id="221286" name="Rectangle 102"/>
          <p:cNvSpPr>
            <a:spLocks noChangeArrowheads="1"/>
          </p:cNvSpPr>
          <p:nvPr/>
        </p:nvSpPr>
        <p:spPr bwMode="auto">
          <a:xfrm>
            <a:off x="4343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Pu</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94</a:t>
            </a:r>
            <a:endParaRPr lang="en-US" sz="1000" baseline="30000">
              <a:solidFill>
                <a:schemeClr val="bg2"/>
              </a:solidFill>
              <a:latin typeface="Arial" charset="0"/>
            </a:endParaRPr>
          </a:p>
        </p:txBody>
      </p:sp>
      <p:sp>
        <p:nvSpPr>
          <p:cNvPr id="221287" name="Rectangle 103"/>
          <p:cNvSpPr>
            <a:spLocks noChangeArrowheads="1"/>
          </p:cNvSpPr>
          <p:nvPr/>
        </p:nvSpPr>
        <p:spPr bwMode="auto">
          <a:xfrm>
            <a:off x="4724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Am</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95</a:t>
            </a:r>
            <a:endParaRPr lang="en-US" sz="1000" baseline="30000">
              <a:solidFill>
                <a:schemeClr val="bg2"/>
              </a:solidFill>
              <a:latin typeface="Arial" charset="0"/>
            </a:endParaRPr>
          </a:p>
        </p:txBody>
      </p:sp>
      <p:sp>
        <p:nvSpPr>
          <p:cNvPr id="221288" name="Rectangle 104"/>
          <p:cNvSpPr>
            <a:spLocks noChangeArrowheads="1"/>
          </p:cNvSpPr>
          <p:nvPr/>
        </p:nvSpPr>
        <p:spPr bwMode="auto">
          <a:xfrm>
            <a:off x="5105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Cm</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96</a:t>
            </a:r>
            <a:endParaRPr lang="en-US" sz="1000" baseline="30000">
              <a:solidFill>
                <a:schemeClr val="bg2"/>
              </a:solidFill>
              <a:latin typeface="Arial" charset="0"/>
            </a:endParaRPr>
          </a:p>
        </p:txBody>
      </p:sp>
      <p:sp>
        <p:nvSpPr>
          <p:cNvPr id="221289" name="Rectangle 105"/>
          <p:cNvSpPr>
            <a:spLocks noChangeArrowheads="1"/>
          </p:cNvSpPr>
          <p:nvPr/>
        </p:nvSpPr>
        <p:spPr bwMode="auto">
          <a:xfrm>
            <a:off x="5486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Bk</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97</a:t>
            </a:r>
            <a:endParaRPr lang="en-US" sz="1000" baseline="30000">
              <a:solidFill>
                <a:schemeClr val="bg2"/>
              </a:solidFill>
              <a:latin typeface="Arial" charset="0"/>
            </a:endParaRPr>
          </a:p>
        </p:txBody>
      </p:sp>
      <p:sp>
        <p:nvSpPr>
          <p:cNvPr id="221290" name="Rectangle 106"/>
          <p:cNvSpPr>
            <a:spLocks noChangeArrowheads="1"/>
          </p:cNvSpPr>
          <p:nvPr/>
        </p:nvSpPr>
        <p:spPr bwMode="auto">
          <a:xfrm>
            <a:off x="5867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Cf</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98</a:t>
            </a:r>
            <a:endParaRPr lang="en-US" sz="1000" baseline="30000">
              <a:solidFill>
                <a:schemeClr val="bg2"/>
              </a:solidFill>
              <a:latin typeface="Arial" charset="0"/>
            </a:endParaRPr>
          </a:p>
        </p:txBody>
      </p:sp>
      <p:sp>
        <p:nvSpPr>
          <p:cNvPr id="221291" name="Rectangle 107"/>
          <p:cNvSpPr>
            <a:spLocks noChangeArrowheads="1"/>
          </p:cNvSpPr>
          <p:nvPr/>
        </p:nvSpPr>
        <p:spPr bwMode="auto">
          <a:xfrm>
            <a:off x="6248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Es</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99</a:t>
            </a:r>
            <a:endParaRPr lang="en-US" sz="1000" baseline="30000">
              <a:solidFill>
                <a:schemeClr val="bg2"/>
              </a:solidFill>
              <a:latin typeface="Arial" charset="0"/>
            </a:endParaRPr>
          </a:p>
        </p:txBody>
      </p:sp>
      <p:sp>
        <p:nvSpPr>
          <p:cNvPr id="221292" name="Rectangle 108"/>
          <p:cNvSpPr>
            <a:spLocks noChangeArrowheads="1"/>
          </p:cNvSpPr>
          <p:nvPr/>
        </p:nvSpPr>
        <p:spPr bwMode="auto">
          <a:xfrm>
            <a:off x="6629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Fm</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100</a:t>
            </a:r>
            <a:endParaRPr lang="en-US" sz="1000" baseline="30000">
              <a:solidFill>
                <a:schemeClr val="bg2"/>
              </a:solidFill>
              <a:latin typeface="Arial" charset="0"/>
            </a:endParaRPr>
          </a:p>
        </p:txBody>
      </p:sp>
      <p:sp>
        <p:nvSpPr>
          <p:cNvPr id="221293" name="Rectangle 109"/>
          <p:cNvSpPr>
            <a:spLocks noChangeArrowheads="1"/>
          </p:cNvSpPr>
          <p:nvPr/>
        </p:nvSpPr>
        <p:spPr bwMode="auto">
          <a:xfrm>
            <a:off x="7010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Md</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101</a:t>
            </a:r>
            <a:endParaRPr lang="en-US" sz="1000" baseline="30000">
              <a:solidFill>
                <a:schemeClr val="bg2"/>
              </a:solidFill>
              <a:latin typeface="Arial" charset="0"/>
            </a:endParaRPr>
          </a:p>
        </p:txBody>
      </p:sp>
      <p:sp>
        <p:nvSpPr>
          <p:cNvPr id="221294" name="Rectangle 110"/>
          <p:cNvSpPr>
            <a:spLocks noChangeArrowheads="1"/>
          </p:cNvSpPr>
          <p:nvPr/>
        </p:nvSpPr>
        <p:spPr bwMode="auto">
          <a:xfrm>
            <a:off x="7391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No</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102</a:t>
            </a:r>
            <a:endParaRPr lang="en-US" sz="1000" baseline="30000">
              <a:solidFill>
                <a:schemeClr val="bg2"/>
              </a:solidFill>
              <a:latin typeface="Arial" charset="0"/>
            </a:endParaRPr>
          </a:p>
        </p:txBody>
      </p:sp>
      <p:sp>
        <p:nvSpPr>
          <p:cNvPr id="221295" name="Rectangle 111"/>
          <p:cNvSpPr>
            <a:spLocks noChangeArrowheads="1"/>
          </p:cNvSpPr>
          <p:nvPr/>
        </p:nvSpPr>
        <p:spPr bwMode="auto">
          <a:xfrm>
            <a:off x="777240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Lr</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103</a:t>
            </a:r>
            <a:endParaRPr lang="en-US" sz="1000" baseline="30000">
              <a:solidFill>
                <a:schemeClr val="bg2"/>
              </a:solidFill>
              <a:latin typeface="Arial" charset="0"/>
            </a:endParaRPr>
          </a:p>
        </p:txBody>
      </p:sp>
      <p:sp>
        <p:nvSpPr>
          <p:cNvPr id="221296" name="Rectangle 112"/>
          <p:cNvSpPr>
            <a:spLocks noChangeArrowheads="1"/>
          </p:cNvSpPr>
          <p:nvPr/>
        </p:nvSpPr>
        <p:spPr bwMode="auto">
          <a:xfrm>
            <a:off x="2343150" y="56388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La</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57</a:t>
            </a:r>
            <a:endParaRPr lang="en-US" sz="1000" baseline="30000">
              <a:solidFill>
                <a:schemeClr val="bg2"/>
              </a:solidFill>
              <a:latin typeface="Arial" charset="0"/>
            </a:endParaRPr>
          </a:p>
        </p:txBody>
      </p:sp>
      <p:sp>
        <p:nvSpPr>
          <p:cNvPr id="221297" name="Rectangle 113"/>
          <p:cNvSpPr>
            <a:spLocks noChangeArrowheads="1"/>
          </p:cNvSpPr>
          <p:nvPr/>
        </p:nvSpPr>
        <p:spPr bwMode="auto">
          <a:xfrm>
            <a:off x="2343150" y="6172200"/>
            <a:ext cx="381000" cy="533400"/>
          </a:xfrm>
          <a:prstGeom prst="rect">
            <a:avLst/>
          </a:prstGeom>
          <a:solidFill>
            <a:srgbClr val="EEEEEE">
              <a:alpha val="50000"/>
            </a:srgbClr>
          </a:solidFill>
          <a:ln w="9525">
            <a:solidFill>
              <a:schemeClr val="tx1"/>
            </a:solidFill>
            <a:miter lim="800000"/>
            <a:headEnd/>
            <a:tailEnd/>
          </a:ln>
          <a:effectLst/>
        </p:spPr>
        <p:txBody>
          <a:bodyPr wrap="none" anchor="ctr"/>
          <a:lstStyle/>
          <a:p>
            <a:pPr algn="ctr"/>
            <a:r>
              <a:rPr lang="en-US" sz="1400" b="1">
                <a:solidFill>
                  <a:schemeClr val="bg2"/>
                </a:solidFill>
                <a:latin typeface="Arial" charset="0"/>
              </a:rPr>
              <a:t>Ac</a:t>
            </a:r>
            <a:endParaRPr lang="en-US" sz="1000">
              <a:solidFill>
                <a:schemeClr val="bg2"/>
              </a:solidFill>
              <a:latin typeface="Arial" charset="0"/>
            </a:endParaRPr>
          </a:p>
          <a:p>
            <a:pPr algn="ctr"/>
            <a:endParaRPr lang="en-US" sz="1000">
              <a:solidFill>
                <a:schemeClr val="bg2"/>
              </a:solidFill>
              <a:latin typeface="Arial" charset="0"/>
            </a:endParaRPr>
          </a:p>
          <a:p>
            <a:pPr algn="ctr"/>
            <a:r>
              <a:rPr lang="en-US" sz="1000">
                <a:solidFill>
                  <a:schemeClr val="bg2"/>
                </a:solidFill>
                <a:latin typeface="Arial" charset="0"/>
              </a:rPr>
              <a:t>89</a:t>
            </a:r>
            <a:endParaRPr lang="en-US" sz="1000" baseline="30000">
              <a:solidFill>
                <a:schemeClr val="bg2"/>
              </a:solidFill>
              <a:latin typeface="Arial" charset="0"/>
            </a:endParaRPr>
          </a:p>
        </p:txBody>
      </p:sp>
      <p:sp>
        <p:nvSpPr>
          <p:cNvPr id="221298" name="Text Box 114"/>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solidFill>
                  <a:schemeClr val="bg2"/>
                </a:solidFill>
                <a:latin typeface="Arial" charset="0"/>
              </a:rPr>
              <a:t>1</a:t>
            </a:r>
          </a:p>
        </p:txBody>
      </p:sp>
      <p:sp>
        <p:nvSpPr>
          <p:cNvPr id="221299" name="Text Box 115"/>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solidFill>
                  <a:schemeClr val="bg2"/>
                </a:solidFill>
                <a:latin typeface="Arial" charset="0"/>
              </a:rPr>
              <a:t>2</a:t>
            </a:r>
          </a:p>
        </p:txBody>
      </p:sp>
      <p:sp>
        <p:nvSpPr>
          <p:cNvPr id="221300" name="Text Box 116"/>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solidFill>
                  <a:schemeClr val="bg2"/>
                </a:solidFill>
                <a:latin typeface="Arial" charset="0"/>
              </a:rPr>
              <a:t>3</a:t>
            </a:r>
          </a:p>
        </p:txBody>
      </p:sp>
      <p:sp>
        <p:nvSpPr>
          <p:cNvPr id="221301" name="Text Box 117"/>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solidFill>
                  <a:schemeClr val="bg2"/>
                </a:solidFill>
                <a:latin typeface="Arial" charset="0"/>
              </a:rPr>
              <a:t>4</a:t>
            </a:r>
          </a:p>
        </p:txBody>
      </p:sp>
      <p:sp>
        <p:nvSpPr>
          <p:cNvPr id="221302" name="Text Box 118"/>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solidFill>
                  <a:schemeClr val="bg2"/>
                </a:solidFill>
                <a:latin typeface="Arial" charset="0"/>
              </a:rPr>
              <a:t>5</a:t>
            </a:r>
          </a:p>
        </p:txBody>
      </p:sp>
      <p:sp>
        <p:nvSpPr>
          <p:cNvPr id="221303" name="Text Box 119"/>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solidFill>
                  <a:schemeClr val="bg2"/>
                </a:solidFill>
                <a:latin typeface="Arial" charset="0"/>
              </a:rPr>
              <a:t>6</a:t>
            </a:r>
          </a:p>
        </p:txBody>
      </p:sp>
      <p:sp>
        <p:nvSpPr>
          <p:cNvPr id="221304" name="Text Box 120"/>
          <p:cNvSpPr txBox="1">
            <a:spLocks noChangeArrowheads="1"/>
          </p:cNvSpPr>
          <p:nvPr/>
        </p:nvSpPr>
        <p:spPr bwMode="auto">
          <a:xfrm>
            <a:off x="974725" y="4757738"/>
            <a:ext cx="268288" cy="274637"/>
          </a:xfrm>
          <a:prstGeom prst="rect">
            <a:avLst/>
          </a:prstGeom>
          <a:noFill/>
          <a:ln w="9525">
            <a:noFill/>
            <a:miter lim="800000"/>
            <a:headEnd/>
            <a:tailEnd/>
          </a:ln>
          <a:effectLst/>
        </p:spPr>
        <p:txBody>
          <a:bodyPr wrap="none">
            <a:spAutoFit/>
          </a:bodyPr>
          <a:lstStyle/>
          <a:p>
            <a:r>
              <a:rPr lang="en-US" sz="1200" b="1">
                <a:solidFill>
                  <a:schemeClr val="bg2"/>
                </a:solidFill>
                <a:latin typeface="Arial" charset="0"/>
              </a:rPr>
              <a:t>7</a:t>
            </a:r>
          </a:p>
        </p:txBody>
      </p:sp>
      <p:sp>
        <p:nvSpPr>
          <p:cNvPr id="221305" name="Text Box 121"/>
          <p:cNvSpPr txBox="1">
            <a:spLocks noChangeArrowheads="1"/>
          </p:cNvSpPr>
          <p:nvPr/>
        </p:nvSpPr>
        <p:spPr bwMode="auto">
          <a:xfrm>
            <a:off x="2117725" y="4222750"/>
            <a:ext cx="260350" cy="274638"/>
          </a:xfrm>
          <a:prstGeom prst="rect">
            <a:avLst/>
          </a:prstGeom>
          <a:noFill/>
          <a:ln w="9525">
            <a:noFill/>
            <a:miter lim="800000"/>
            <a:headEnd/>
            <a:tailEnd/>
          </a:ln>
          <a:effectLst/>
        </p:spPr>
        <p:txBody>
          <a:bodyPr wrap="none">
            <a:spAutoFit/>
          </a:bodyPr>
          <a:lstStyle/>
          <a:p>
            <a:r>
              <a:rPr lang="en-US" sz="1200">
                <a:solidFill>
                  <a:schemeClr val="bg2"/>
                </a:solidFill>
                <a:latin typeface="Symbol" pitchFamily="18" charset="2"/>
              </a:rPr>
              <a:t>*</a:t>
            </a:r>
          </a:p>
        </p:txBody>
      </p:sp>
      <p:sp>
        <p:nvSpPr>
          <p:cNvPr id="221306" name="Text Box 122"/>
          <p:cNvSpPr txBox="1">
            <a:spLocks noChangeArrowheads="1"/>
          </p:cNvSpPr>
          <p:nvPr/>
        </p:nvSpPr>
        <p:spPr bwMode="auto">
          <a:xfrm>
            <a:off x="2117725" y="4756150"/>
            <a:ext cx="301625" cy="274638"/>
          </a:xfrm>
          <a:prstGeom prst="rect">
            <a:avLst/>
          </a:prstGeom>
          <a:noFill/>
          <a:ln w="9525">
            <a:noFill/>
            <a:miter lim="800000"/>
            <a:headEnd/>
            <a:tailEnd/>
          </a:ln>
          <a:effectLst/>
        </p:spPr>
        <p:txBody>
          <a:bodyPr wrap="none">
            <a:spAutoFit/>
          </a:bodyPr>
          <a:lstStyle/>
          <a:p>
            <a:r>
              <a:rPr lang="en-US" sz="1200" b="1">
                <a:solidFill>
                  <a:schemeClr val="bg2"/>
                </a:solidFill>
                <a:latin typeface="Symbol" pitchFamily="18" charset="2"/>
              </a:rPr>
              <a:t>W</a:t>
            </a:r>
          </a:p>
        </p:txBody>
      </p:sp>
      <p:sp>
        <p:nvSpPr>
          <p:cNvPr id="221307" name="Text Box 123"/>
          <p:cNvSpPr txBox="1">
            <a:spLocks noChangeArrowheads="1"/>
          </p:cNvSpPr>
          <p:nvPr/>
        </p:nvSpPr>
        <p:spPr bwMode="auto">
          <a:xfrm>
            <a:off x="2117725" y="6357938"/>
            <a:ext cx="184150" cy="274637"/>
          </a:xfrm>
          <a:prstGeom prst="rect">
            <a:avLst/>
          </a:prstGeom>
          <a:noFill/>
          <a:ln w="9525">
            <a:noFill/>
            <a:miter lim="800000"/>
            <a:headEnd/>
            <a:tailEnd/>
          </a:ln>
          <a:effectLst/>
        </p:spPr>
        <p:txBody>
          <a:bodyPr wrap="none">
            <a:spAutoFit/>
          </a:bodyPr>
          <a:lstStyle/>
          <a:p>
            <a:endParaRPr lang="en-US" sz="1200">
              <a:solidFill>
                <a:schemeClr val="bg2"/>
              </a:solidFill>
              <a:latin typeface="Arial" charset="0"/>
            </a:endParaRPr>
          </a:p>
        </p:txBody>
      </p:sp>
      <p:sp>
        <p:nvSpPr>
          <p:cNvPr id="221308" name="Line 124"/>
          <p:cNvSpPr>
            <a:spLocks noChangeShapeType="1"/>
          </p:cNvSpPr>
          <p:nvPr/>
        </p:nvSpPr>
        <p:spPr bwMode="auto">
          <a:xfrm>
            <a:off x="5867400" y="1981200"/>
            <a:ext cx="0" cy="533400"/>
          </a:xfrm>
          <a:prstGeom prst="line">
            <a:avLst/>
          </a:prstGeom>
          <a:noFill/>
          <a:ln w="38100">
            <a:solidFill>
              <a:schemeClr val="tx1"/>
            </a:solidFill>
            <a:round/>
            <a:headEnd/>
            <a:tailEnd/>
          </a:ln>
          <a:effectLst/>
        </p:spPr>
        <p:txBody>
          <a:bodyPr/>
          <a:lstStyle/>
          <a:p>
            <a:endParaRPr lang="en-IE"/>
          </a:p>
        </p:txBody>
      </p:sp>
      <p:sp>
        <p:nvSpPr>
          <p:cNvPr id="221309" name="Line 125"/>
          <p:cNvSpPr>
            <a:spLocks noChangeShapeType="1"/>
          </p:cNvSpPr>
          <p:nvPr/>
        </p:nvSpPr>
        <p:spPr bwMode="auto">
          <a:xfrm>
            <a:off x="6248400" y="2514600"/>
            <a:ext cx="0" cy="533400"/>
          </a:xfrm>
          <a:prstGeom prst="line">
            <a:avLst/>
          </a:prstGeom>
          <a:noFill/>
          <a:ln w="38100">
            <a:solidFill>
              <a:schemeClr val="tx1"/>
            </a:solidFill>
            <a:round/>
            <a:headEnd/>
            <a:tailEnd/>
          </a:ln>
          <a:effectLst/>
        </p:spPr>
        <p:txBody>
          <a:bodyPr/>
          <a:lstStyle/>
          <a:p>
            <a:endParaRPr lang="en-IE"/>
          </a:p>
        </p:txBody>
      </p:sp>
      <p:sp>
        <p:nvSpPr>
          <p:cNvPr id="221310" name="Line 126"/>
          <p:cNvSpPr>
            <a:spLocks noChangeShapeType="1"/>
          </p:cNvSpPr>
          <p:nvPr/>
        </p:nvSpPr>
        <p:spPr bwMode="auto">
          <a:xfrm>
            <a:off x="6629400" y="3048000"/>
            <a:ext cx="0" cy="533400"/>
          </a:xfrm>
          <a:prstGeom prst="line">
            <a:avLst/>
          </a:prstGeom>
          <a:noFill/>
          <a:ln w="38100">
            <a:solidFill>
              <a:schemeClr val="tx1"/>
            </a:solidFill>
            <a:round/>
            <a:headEnd/>
            <a:tailEnd/>
          </a:ln>
          <a:effectLst/>
        </p:spPr>
        <p:txBody>
          <a:bodyPr/>
          <a:lstStyle/>
          <a:p>
            <a:endParaRPr lang="en-IE"/>
          </a:p>
        </p:txBody>
      </p:sp>
      <p:sp>
        <p:nvSpPr>
          <p:cNvPr id="221311" name="Line 127"/>
          <p:cNvSpPr>
            <a:spLocks noChangeShapeType="1"/>
          </p:cNvSpPr>
          <p:nvPr/>
        </p:nvSpPr>
        <p:spPr bwMode="auto">
          <a:xfrm>
            <a:off x="7010400" y="3581400"/>
            <a:ext cx="0" cy="533400"/>
          </a:xfrm>
          <a:prstGeom prst="line">
            <a:avLst/>
          </a:prstGeom>
          <a:noFill/>
          <a:ln w="38100">
            <a:solidFill>
              <a:schemeClr val="tx1"/>
            </a:solidFill>
            <a:round/>
            <a:headEnd/>
            <a:tailEnd/>
          </a:ln>
          <a:effectLst/>
        </p:spPr>
        <p:txBody>
          <a:bodyPr/>
          <a:lstStyle/>
          <a:p>
            <a:endParaRPr lang="en-IE"/>
          </a:p>
        </p:txBody>
      </p:sp>
      <p:sp>
        <p:nvSpPr>
          <p:cNvPr id="221312" name="Line 128"/>
          <p:cNvSpPr>
            <a:spLocks noChangeShapeType="1"/>
          </p:cNvSpPr>
          <p:nvPr/>
        </p:nvSpPr>
        <p:spPr bwMode="auto">
          <a:xfrm>
            <a:off x="7391400" y="4114800"/>
            <a:ext cx="0" cy="533400"/>
          </a:xfrm>
          <a:prstGeom prst="line">
            <a:avLst/>
          </a:prstGeom>
          <a:noFill/>
          <a:ln w="38100">
            <a:solidFill>
              <a:schemeClr val="tx1"/>
            </a:solidFill>
            <a:round/>
            <a:headEnd/>
            <a:tailEnd/>
          </a:ln>
          <a:effectLst/>
        </p:spPr>
        <p:txBody>
          <a:bodyPr/>
          <a:lstStyle/>
          <a:p>
            <a:endParaRPr lang="en-IE"/>
          </a:p>
        </p:txBody>
      </p:sp>
      <p:sp>
        <p:nvSpPr>
          <p:cNvPr id="221313" name="Line 129"/>
          <p:cNvSpPr>
            <a:spLocks noChangeShapeType="1"/>
          </p:cNvSpPr>
          <p:nvPr/>
        </p:nvSpPr>
        <p:spPr bwMode="auto">
          <a:xfrm flipH="1">
            <a:off x="7010400" y="4114800"/>
            <a:ext cx="381000" cy="0"/>
          </a:xfrm>
          <a:prstGeom prst="line">
            <a:avLst/>
          </a:prstGeom>
          <a:noFill/>
          <a:ln w="38100">
            <a:solidFill>
              <a:schemeClr val="tx1"/>
            </a:solidFill>
            <a:round/>
            <a:headEnd/>
            <a:tailEnd/>
          </a:ln>
          <a:effectLst/>
        </p:spPr>
        <p:txBody>
          <a:bodyPr/>
          <a:lstStyle/>
          <a:p>
            <a:endParaRPr lang="en-IE"/>
          </a:p>
        </p:txBody>
      </p:sp>
      <p:sp>
        <p:nvSpPr>
          <p:cNvPr id="221314" name="Line 130"/>
          <p:cNvSpPr>
            <a:spLocks noChangeShapeType="1"/>
          </p:cNvSpPr>
          <p:nvPr/>
        </p:nvSpPr>
        <p:spPr bwMode="auto">
          <a:xfrm flipH="1">
            <a:off x="6629400" y="3581400"/>
            <a:ext cx="381000" cy="0"/>
          </a:xfrm>
          <a:prstGeom prst="line">
            <a:avLst/>
          </a:prstGeom>
          <a:noFill/>
          <a:ln w="38100">
            <a:solidFill>
              <a:schemeClr val="tx1"/>
            </a:solidFill>
            <a:round/>
            <a:headEnd/>
            <a:tailEnd/>
          </a:ln>
          <a:effectLst/>
        </p:spPr>
        <p:txBody>
          <a:bodyPr/>
          <a:lstStyle/>
          <a:p>
            <a:endParaRPr lang="en-IE"/>
          </a:p>
        </p:txBody>
      </p:sp>
      <p:sp>
        <p:nvSpPr>
          <p:cNvPr id="221315" name="Line 131"/>
          <p:cNvSpPr>
            <a:spLocks noChangeShapeType="1"/>
          </p:cNvSpPr>
          <p:nvPr/>
        </p:nvSpPr>
        <p:spPr bwMode="auto">
          <a:xfrm flipH="1">
            <a:off x="6248400" y="3048000"/>
            <a:ext cx="381000" cy="0"/>
          </a:xfrm>
          <a:prstGeom prst="line">
            <a:avLst/>
          </a:prstGeom>
          <a:noFill/>
          <a:ln w="38100">
            <a:solidFill>
              <a:schemeClr val="tx1"/>
            </a:solidFill>
            <a:round/>
            <a:headEnd/>
            <a:tailEnd/>
          </a:ln>
          <a:effectLst/>
        </p:spPr>
        <p:txBody>
          <a:bodyPr/>
          <a:lstStyle/>
          <a:p>
            <a:endParaRPr lang="en-IE"/>
          </a:p>
        </p:txBody>
      </p:sp>
      <p:sp>
        <p:nvSpPr>
          <p:cNvPr id="221316" name="Line 132"/>
          <p:cNvSpPr>
            <a:spLocks noChangeShapeType="1"/>
          </p:cNvSpPr>
          <p:nvPr/>
        </p:nvSpPr>
        <p:spPr bwMode="auto">
          <a:xfrm flipH="1">
            <a:off x="5867400" y="2514600"/>
            <a:ext cx="381000" cy="0"/>
          </a:xfrm>
          <a:prstGeom prst="line">
            <a:avLst/>
          </a:prstGeom>
          <a:noFill/>
          <a:ln w="38100">
            <a:solidFill>
              <a:schemeClr val="tx1"/>
            </a:solidFill>
            <a:round/>
            <a:headEnd/>
            <a:tailEnd/>
          </a:ln>
          <a:effectLst/>
        </p:spPr>
        <p:txBody>
          <a:bodyPr/>
          <a:lstStyle/>
          <a:p>
            <a:endParaRPr lang="en-IE"/>
          </a:p>
        </p:txBody>
      </p:sp>
      <p:sp>
        <p:nvSpPr>
          <p:cNvPr id="221317" name="Line 133"/>
          <p:cNvSpPr>
            <a:spLocks noChangeShapeType="1"/>
          </p:cNvSpPr>
          <p:nvPr/>
        </p:nvSpPr>
        <p:spPr bwMode="auto">
          <a:xfrm>
            <a:off x="1295400" y="1981200"/>
            <a:ext cx="762000" cy="0"/>
          </a:xfrm>
          <a:prstGeom prst="line">
            <a:avLst/>
          </a:prstGeom>
          <a:noFill/>
          <a:ln w="28575">
            <a:solidFill>
              <a:schemeClr val="tx1"/>
            </a:solidFill>
            <a:round/>
            <a:headEnd/>
            <a:tailEnd/>
          </a:ln>
          <a:effectLst/>
        </p:spPr>
        <p:txBody>
          <a:bodyPr/>
          <a:lstStyle/>
          <a:p>
            <a:endParaRPr lang="en-IE"/>
          </a:p>
        </p:txBody>
      </p:sp>
      <p:sp>
        <p:nvSpPr>
          <p:cNvPr id="221318" name="Text Box 134"/>
          <p:cNvSpPr txBox="1">
            <a:spLocks noChangeArrowheads="1"/>
          </p:cNvSpPr>
          <p:nvPr/>
        </p:nvSpPr>
        <p:spPr bwMode="auto">
          <a:xfrm>
            <a:off x="2549525" y="3352800"/>
            <a:ext cx="3241675" cy="1016000"/>
          </a:xfrm>
          <a:prstGeom prst="rect">
            <a:avLst/>
          </a:prstGeom>
          <a:solidFill>
            <a:schemeClr val="bg1"/>
          </a:solidFill>
          <a:ln w="9525">
            <a:solidFill>
              <a:schemeClr val="tx1"/>
            </a:solidFill>
            <a:miter lim="800000"/>
            <a:headEnd/>
            <a:tailEnd/>
          </a:ln>
          <a:effectLst/>
        </p:spPr>
        <p:txBody>
          <a:bodyPr wrap="none">
            <a:spAutoFit/>
          </a:bodyPr>
          <a:lstStyle/>
          <a:p>
            <a:r>
              <a:rPr lang="en-US" sz="6000">
                <a:latin typeface="Arial" charset="0"/>
              </a:rPr>
              <a:t>METALS</a:t>
            </a:r>
          </a:p>
        </p:txBody>
      </p:sp>
      <p:sp>
        <p:nvSpPr>
          <p:cNvPr id="221319" name="Text Box 135"/>
          <p:cNvSpPr txBox="1">
            <a:spLocks noChangeArrowheads="1"/>
          </p:cNvSpPr>
          <p:nvPr/>
        </p:nvSpPr>
        <p:spPr bwMode="auto">
          <a:xfrm>
            <a:off x="6516688" y="2028825"/>
            <a:ext cx="1408112" cy="406400"/>
          </a:xfrm>
          <a:prstGeom prst="rect">
            <a:avLst/>
          </a:prstGeom>
          <a:solidFill>
            <a:srgbClr val="F3D4A1"/>
          </a:solidFill>
          <a:ln w="9525">
            <a:solidFill>
              <a:schemeClr val="tx1"/>
            </a:solidFill>
            <a:miter lim="800000"/>
            <a:headEnd/>
            <a:tailEnd/>
          </a:ln>
          <a:effectLst/>
        </p:spPr>
        <p:txBody>
          <a:bodyPr wrap="none">
            <a:spAutoFit/>
          </a:bodyPr>
          <a:lstStyle/>
          <a:p>
            <a:r>
              <a:rPr lang="en-US" sz="2000">
                <a:latin typeface="Arial" charset="0"/>
              </a:rPr>
              <a:t>Nonmetals</a:t>
            </a:r>
          </a:p>
        </p:txBody>
      </p:sp>
      <p:grpSp>
        <p:nvGrpSpPr>
          <p:cNvPr id="221320" name="Group 136"/>
          <p:cNvGrpSpPr>
            <a:grpSpLocks/>
          </p:cNvGrpSpPr>
          <p:nvPr/>
        </p:nvGrpSpPr>
        <p:grpSpPr bwMode="auto">
          <a:xfrm>
            <a:off x="6613525" y="3886200"/>
            <a:ext cx="1338263" cy="1331913"/>
            <a:chOff x="4166" y="2448"/>
            <a:chExt cx="843" cy="839"/>
          </a:xfrm>
        </p:grpSpPr>
        <p:sp>
          <p:nvSpPr>
            <p:cNvPr id="221321" name="Text Box 137"/>
            <p:cNvSpPr txBox="1">
              <a:spLocks noChangeArrowheads="1"/>
            </p:cNvSpPr>
            <p:nvPr/>
          </p:nvSpPr>
          <p:spPr bwMode="auto">
            <a:xfrm>
              <a:off x="4166" y="3031"/>
              <a:ext cx="843" cy="256"/>
            </a:xfrm>
            <a:prstGeom prst="rect">
              <a:avLst/>
            </a:prstGeom>
            <a:solidFill>
              <a:srgbClr val="95C0FF">
                <a:alpha val="50000"/>
              </a:srgbClr>
            </a:solidFill>
            <a:ln w="9525">
              <a:solidFill>
                <a:schemeClr val="tx1"/>
              </a:solidFill>
              <a:miter lim="800000"/>
              <a:headEnd/>
              <a:tailEnd/>
            </a:ln>
            <a:effectLst/>
          </p:spPr>
          <p:txBody>
            <a:bodyPr wrap="none">
              <a:spAutoFit/>
            </a:bodyPr>
            <a:lstStyle/>
            <a:p>
              <a:r>
                <a:rPr lang="en-US" sz="2000">
                  <a:latin typeface="Arial" charset="0"/>
                </a:rPr>
                <a:t>Metalloids</a:t>
              </a:r>
            </a:p>
          </p:txBody>
        </p:sp>
        <p:sp>
          <p:nvSpPr>
            <p:cNvPr id="221322" name="Line 138"/>
            <p:cNvSpPr>
              <a:spLocks noChangeShapeType="1"/>
            </p:cNvSpPr>
            <p:nvPr/>
          </p:nvSpPr>
          <p:spPr bwMode="auto">
            <a:xfrm flipH="1" flipV="1">
              <a:off x="4272" y="2448"/>
              <a:ext cx="288" cy="576"/>
            </a:xfrm>
            <a:prstGeom prst="line">
              <a:avLst/>
            </a:prstGeom>
            <a:noFill/>
            <a:ln w="9525">
              <a:solidFill>
                <a:schemeClr val="tx1"/>
              </a:solidFill>
              <a:round/>
              <a:headEnd/>
              <a:tailEnd type="triangle" w="med" len="med"/>
            </a:ln>
            <a:effectLst/>
          </p:spPr>
          <p:txBody>
            <a:bodyPr/>
            <a:lstStyle/>
            <a:p>
              <a:endParaRPr lang="en-IE"/>
            </a:p>
          </p:txBody>
        </p:sp>
      </p:grpSp>
      <p:sp>
        <p:nvSpPr>
          <p:cNvPr id="221324" name="AutoShape 140">
            <a:hlinkClick r:id="" action="ppaction://noaction" highlightClick="1"/>
            <a:hlinkHover r:id="rId4"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21318"/>
                                        </p:tgtEl>
                                        <p:attrNameLst>
                                          <p:attrName>style.visibility</p:attrName>
                                        </p:attrNameLst>
                                      </p:cBhvr>
                                      <p:to>
                                        <p:strVal val="visible"/>
                                      </p:to>
                                    </p:set>
                                    <p:anim calcmode="lin" valueType="num">
                                      <p:cBhvr>
                                        <p:cTn id="7" dur="500" fill="hold"/>
                                        <p:tgtEl>
                                          <p:spTgt spid="221318"/>
                                        </p:tgtEl>
                                        <p:attrNameLst>
                                          <p:attrName>ppt_w</p:attrName>
                                        </p:attrNameLst>
                                      </p:cBhvr>
                                      <p:tavLst>
                                        <p:tav tm="0">
                                          <p:val>
                                            <p:fltVal val="0"/>
                                          </p:val>
                                        </p:tav>
                                        <p:tav tm="100000">
                                          <p:val>
                                            <p:strVal val="#ppt_w"/>
                                          </p:val>
                                        </p:tav>
                                      </p:tavLst>
                                    </p:anim>
                                    <p:anim calcmode="lin" valueType="num">
                                      <p:cBhvr>
                                        <p:cTn id="8" dur="500" fill="hold"/>
                                        <p:tgtEl>
                                          <p:spTgt spid="221318"/>
                                        </p:tgtEl>
                                        <p:attrNameLst>
                                          <p:attrName>ppt_h</p:attrName>
                                        </p:attrNameLst>
                                      </p:cBhvr>
                                      <p:tavLst>
                                        <p:tav tm="0">
                                          <p:val>
                                            <p:fltVal val="0"/>
                                          </p:val>
                                        </p:tav>
                                        <p:tav tm="100000">
                                          <p:val>
                                            <p:strVal val="#ppt_h"/>
                                          </p:val>
                                        </p:tav>
                                      </p:tavLst>
                                    </p:anim>
                                    <p:animEffect transition="in" filter="fade">
                                      <p:cBhvr>
                                        <p:cTn id="9" dur="500"/>
                                        <p:tgtEl>
                                          <p:spTgt spid="2213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21319"/>
                                        </p:tgtEl>
                                        <p:attrNameLst>
                                          <p:attrName>style.visibility</p:attrName>
                                        </p:attrNameLst>
                                      </p:cBhvr>
                                      <p:to>
                                        <p:strVal val="visible"/>
                                      </p:to>
                                    </p:set>
                                    <p:anim calcmode="lin" valueType="num">
                                      <p:cBhvr>
                                        <p:cTn id="14" dur="500" fill="hold"/>
                                        <p:tgtEl>
                                          <p:spTgt spid="221319"/>
                                        </p:tgtEl>
                                        <p:attrNameLst>
                                          <p:attrName>ppt_w</p:attrName>
                                        </p:attrNameLst>
                                      </p:cBhvr>
                                      <p:tavLst>
                                        <p:tav tm="0">
                                          <p:val>
                                            <p:fltVal val="0"/>
                                          </p:val>
                                        </p:tav>
                                        <p:tav tm="100000">
                                          <p:val>
                                            <p:strVal val="#ppt_w"/>
                                          </p:val>
                                        </p:tav>
                                      </p:tavLst>
                                    </p:anim>
                                    <p:anim calcmode="lin" valueType="num">
                                      <p:cBhvr>
                                        <p:cTn id="15" dur="500" fill="hold"/>
                                        <p:tgtEl>
                                          <p:spTgt spid="221319"/>
                                        </p:tgtEl>
                                        <p:attrNameLst>
                                          <p:attrName>ppt_h</p:attrName>
                                        </p:attrNameLst>
                                      </p:cBhvr>
                                      <p:tavLst>
                                        <p:tav tm="0">
                                          <p:val>
                                            <p:fltVal val="0"/>
                                          </p:val>
                                        </p:tav>
                                        <p:tav tm="100000">
                                          <p:val>
                                            <p:strVal val="#ppt_h"/>
                                          </p:val>
                                        </p:tav>
                                      </p:tavLst>
                                    </p:anim>
                                    <p:animEffect transition="in" filter="fade">
                                      <p:cBhvr>
                                        <p:cTn id="16" dur="500"/>
                                        <p:tgtEl>
                                          <p:spTgt spid="2213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21320"/>
                                        </p:tgtEl>
                                        <p:attrNameLst>
                                          <p:attrName>style.visibility</p:attrName>
                                        </p:attrNameLst>
                                      </p:cBhvr>
                                      <p:to>
                                        <p:strVal val="visible"/>
                                      </p:to>
                                    </p:set>
                                    <p:anim calcmode="lin" valueType="num">
                                      <p:cBhvr>
                                        <p:cTn id="21" dur="500" fill="hold"/>
                                        <p:tgtEl>
                                          <p:spTgt spid="221320"/>
                                        </p:tgtEl>
                                        <p:attrNameLst>
                                          <p:attrName>ppt_w</p:attrName>
                                        </p:attrNameLst>
                                      </p:cBhvr>
                                      <p:tavLst>
                                        <p:tav tm="0">
                                          <p:val>
                                            <p:fltVal val="0"/>
                                          </p:val>
                                        </p:tav>
                                        <p:tav tm="100000">
                                          <p:val>
                                            <p:strVal val="#ppt_w"/>
                                          </p:val>
                                        </p:tav>
                                      </p:tavLst>
                                    </p:anim>
                                    <p:anim calcmode="lin" valueType="num">
                                      <p:cBhvr>
                                        <p:cTn id="22" dur="500" fill="hold"/>
                                        <p:tgtEl>
                                          <p:spTgt spid="221320"/>
                                        </p:tgtEl>
                                        <p:attrNameLst>
                                          <p:attrName>ppt_h</p:attrName>
                                        </p:attrNameLst>
                                      </p:cBhvr>
                                      <p:tavLst>
                                        <p:tav tm="0">
                                          <p:val>
                                            <p:fltVal val="0"/>
                                          </p:val>
                                        </p:tav>
                                        <p:tav tm="100000">
                                          <p:val>
                                            <p:strVal val="#ppt_h"/>
                                          </p:val>
                                        </p:tav>
                                      </p:tavLst>
                                    </p:anim>
                                    <p:animEffect transition="in" filter="fade">
                                      <p:cBhvr>
                                        <p:cTn id="23" dur="500"/>
                                        <p:tgtEl>
                                          <p:spTgt spid="221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318" grpId="0" animBg="1"/>
      <p:bldP spid="22131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6246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62469" name="Rectangle 5"/>
          <p:cNvSpPr>
            <a:spLocks noChangeArrowheads="1"/>
          </p:cNvSpPr>
          <p:nvPr/>
        </p:nvSpPr>
        <p:spPr bwMode="auto">
          <a:xfrm>
            <a:off x="549275" y="2549525"/>
            <a:ext cx="7010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Indium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In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49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114.818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156.61 °C (429.76 °K, 313.898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2000.0 °C (2273.15 °K, 3632.0 °F) </a:t>
            </a:r>
            <a:endParaRPr lang="en-US" altLang="en-US"/>
          </a:p>
        </p:txBody>
      </p:sp>
      <p:sp>
        <p:nvSpPr>
          <p:cNvPr id="62470"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62471"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62472"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62473"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62474"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62475"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62476"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62477"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62478"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2482" name="Rectangle 18">
            <a:hlinkClick r:id="rId5"/>
          </p:cNvPr>
          <p:cNvSpPr>
            <a:spLocks noChangeAspect="1" noChangeArrowheads="1"/>
          </p:cNvSpPr>
          <p:nvPr/>
        </p:nvSpPr>
        <p:spPr bwMode="auto">
          <a:xfrm>
            <a:off x="273050" y="217488"/>
            <a:ext cx="822325" cy="1108075"/>
          </a:xfrm>
          <a:prstGeom prst="rect">
            <a:avLst/>
          </a:prstGeom>
          <a:gradFill rotWithShape="1">
            <a:gsLst>
              <a:gs pos="0">
                <a:srgbClr val="00CC00"/>
              </a:gs>
              <a:gs pos="100000">
                <a:srgbClr val="0080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49</a:t>
            </a:r>
          </a:p>
          <a:p>
            <a:pPr algn="ctr"/>
            <a:r>
              <a:rPr lang="en-US" sz="3600" b="1">
                <a:latin typeface="Arial" charset="0"/>
              </a:rPr>
              <a:t>In</a:t>
            </a:r>
          </a:p>
          <a:p>
            <a:pPr algn="ctr"/>
            <a:r>
              <a:rPr lang="en-US" sz="1200">
                <a:latin typeface="Arial" charset="0"/>
              </a:rPr>
              <a:t>Indium</a:t>
            </a:r>
          </a:p>
        </p:txBody>
      </p:sp>
      <p:sp>
        <p:nvSpPr>
          <p:cNvPr id="62485" name="Rectangle 21"/>
          <p:cNvSpPr>
            <a:spLocks noChangeArrowheads="1"/>
          </p:cNvSpPr>
          <p:nvPr/>
        </p:nvSpPr>
        <p:spPr bwMode="auto">
          <a:xfrm>
            <a:off x="2305050" y="5053013"/>
            <a:ext cx="4354513" cy="147478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Indium?</a:t>
            </a:r>
          </a:p>
          <a:p>
            <a:pPr>
              <a:spcBef>
                <a:spcPct val="50000"/>
              </a:spcBef>
            </a:pPr>
            <a:r>
              <a:rPr lang="en-US" sz="1400">
                <a:latin typeface="Arial" charset="0"/>
              </a:rPr>
              <a:t>Soft silvery element belonging to group 13 of the periodic table. The most common natural isotope is In-115, which has a half-life of 6x10</a:t>
            </a:r>
            <a:r>
              <a:rPr lang="en-US" sz="1400" baseline="30000">
                <a:latin typeface="Arial" charset="0"/>
              </a:rPr>
              <a:t>4</a:t>
            </a:r>
            <a:r>
              <a:rPr lang="en-US" sz="1400">
                <a:latin typeface="Arial" charset="0"/>
              </a:rPr>
              <a:t> years. Five other radioisotopes exist. Discovered in 1863 by Reich and Richter.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6349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63493" name="Rectangle 5"/>
          <p:cNvSpPr>
            <a:spLocks noChangeArrowheads="1"/>
          </p:cNvSpPr>
          <p:nvPr/>
        </p:nvSpPr>
        <p:spPr bwMode="auto">
          <a:xfrm>
            <a:off x="549275" y="2549525"/>
            <a:ext cx="72390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Tin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Sn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50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118.71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231.9 °C (505.05 °K, 449.41998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2270.0 °C (2543.15 °K, 4118.0 °F) </a:t>
            </a:r>
            <a:endParaRPr lang="en-US" altLang="en-US"/>
          </a:p>
        </p:txBody>
      </p:sp>
      <p:sp>
        <p:nvSpPr>
          <p:cNvPr id="63494"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63495"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63496"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63497"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63498"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63499"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63500"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63501"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63502"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3506" name="Rectangle 18">
            <a:hlinkClick r:id="rId5"/>
          </p:cNvPr>
          <p:cNvSpPr>
            <a:spLocks noChangeAspect="1" noChangeArrowheads="1"/>
          </p:cNvSpPr>
          <p:nvPr/>
        </p:nvSpPr>
        <p:spPr bwMode="auto">
          <a:xfrm>
            <a:off x="274638" y="215900"/>
            <a:ext cx="822325" cy="1108075"/>
          </a:xfrm>
          <a:prstGeom prst="rect">
            <a:avLst/>
          </a:prstGeom>
          <a:gradFill rotWithShape="1">
            <a:gsLst>
              <a:gs pos="0">
                <a:srgbClr val="FFFFCC"/>
              </a:gs>
              <a:gs pos="100000">
                <a:srgbClr val="CCFF33"/>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50</a:t>
            </a:r>
          </a:p>
          <a:p>
            <a:pPr algn="ctr"/>
            <a:r>
              <a:rPr lang="en-US" sz="3600" b="1">
                <a:latin typeface="Arial" charset="0"/>
              </a:rPr>
              <a:t>Sn</a:t>
            </a:r>
          </a:p>
          <a:p>
            <a:pPr algn="ctr"/>
            <a:r>
              <a:rPr lang="en-US" sz="1200">
                <a:latin typeface="Arial" charset="0"/>
              </a:rPr>
              <a:t>Tin</a:t>
            </a:r>
          </a:p>
        </p:txBody>
      </p:sp>
      <p:sp>
        <p:nvSpPr>
          <p:cNvPr id="63509" name="Rectangle 21"/>
          <p:cNvSpPr>
            <a:spLocks noChangeArrowheads="1"/>
          </p:cNvSpPr>
          <p:nvPr/>
        </p:nvSpPr>
        <p:spPr bwMode="auto">
          <a:xfrm>
            <a:off x="1960563" y="5132388"/>
            <a:ext cx="5351462" cy="126206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Tin?</a:t>
            </a:r>
          </a:p>
          <a:p>
            <a:pPr>
              <a:spcBef>
                <a:spcPct val="50000"/>
              </a:spcBef>
            </a:pPr>
            <a:r>
              <a:rPr lang="en-US" sz="1400">
                <a:latin typeface="Arial" charset="0"/>
              </a:rPr>
              <a:t>Silvery malleable metallic element belonging to group 14 of the periodic table. Twenty-six isotopes are known, five of which are radioactive. Chemically reactive. Combines directly with chlorine and oxygen and displaces hydrogen from dilute acids.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6451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64517" name="Rectangle 5"/>
          <p:cNvSpPr>
            <a:spLocks noChangeArrowheads="1"/>
          </p:cNvSpPr>
          <p:nvPr/>
        </p:nvSpPr>
        <p:spPr bwMode="auto">
          <a:xfrm>
            <a:off x="549275" y="2549525"/>
            <a:ext cx="7010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Antimony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Sb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51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121.76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630.0 °C (903.15 °K, 1166.0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1750.0 °C (2023.15 °K, 3182.0 °F) </a:t>
            </a:r>
            <a:endParaRPr lang="en-US" altLang="en-US"/>
          </a:p>
        </p:txBody>
      </p:sp>
      <p:sp>
        <p:nvSpPr>
          <p:cNvPr id="64518"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64519"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64520"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64521"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64522"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64523"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64524"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64525"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64526"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4530" name="Rectangle 18">
            <a:hlinkClick r:id="rId5"/>
          </p:cNvPr>
          <p:cNvSpPr>
            <a:spLocks noChangeAspect="1" noChangeArrowheads="1"/>
          </p:cNvSpPr>
          <p:nvPr/>
        </p:nvSpPr>
        <p:spPr bwMode="auto">
          <a:xfrm>
            <a:off x="273050" y="215900"/>
            <a:ext cx="822325" cy="1108075"/>
          </a:xfrm>
          <a:prstGeom prst="rect">
            <a:avLst/>
          </a:prstGeom>
          <a:gradFill rotWithShape="1">
            <a:gsLst>
              <a:gs pos="0">
                <a:srgbClr val="FFCCCC"/>
              </a:gs>
              <a:gs pos="100000">
                <a:srgbClr val="FF9966"/>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51</a:t>
            </a:r>
          </a:p>
          <a:p>
            <a:pPr algn="ctr"/>
            <a:r>
              <a:rPr lang="en-US" sz="3600" b="1">
                <a:latin typeface="Arial" charset="0"/>
              </a:rPr>
              <a:t>Sb</a:t>
            </a:r>
          </a:p>
          <a:p>
            <a:pPr algn="ctr"/>
            <a:r>
              <a:rPr lang="en-US" sz="1200">
                <a:latin typeface="Arial" charset="0"/>
              </a:rPr>
              <a:t>Antimony</a:t>
            </a:r>
          </a:p>
        </p:txBody>
      </p:sp>
      <p:sp>
        <p:nvSpPr>
          <p:cNvPr id="64533" name="Rectangle 21"/>
          <p:cNvSpPr>
            <a:spLocks noChangeArrowheads="1"/>
          </p:cNvSpPr>
          <p:nvPr/>
        </p:nvSpPr>
        <p:spPr bwMode="auto">
          <a:xfrm>
            <a:off x="1927225" y="5054600"/>
            <a:ext cx="5486400"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Antimony?</a:t>
            </a:r>
          </a:p>
          <a:p>
            <a:pPr>
              <a:spcBef>
                <a:spcPct val="50000"/>
              </a:spcBef>
            </a:pPr>
            <a:r>
              <a:rPr lang="en-US" sz="1400">
                <a:latin typeface="Arial" charset="0"/>
              </a:rPr>
              <a:t>Element of group 15. Multiple allotropic forms. The stable form of antimony is a blue-white metal. Yellow and black antimony are unstable non-metals. Used in flame-proofing, paints, ceramics, enamels, and rubber. Attacked by oxidizing acids and halogens. First reported by Tholden in 1450.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6553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65541" name="Rectangle 5"/>
          <p:cNvSpPr>
            <a:spLocks noChangeArrowheads="1"/>
          </p:cNvSpPr>
          <p:nvPr/>
        </p:nvSpPr>
        <p:spPr bwMode="auto">
          <a:xfrm>
            <a:off x="549275" y="2554288"/>
            <a:ext cx="69342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Tellurium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Te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52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127.6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449.5 °C (722.65 °K, 841.1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989.8 °C (1262.95 °K, 1813.64 °F) </a:t>
            </a:r>
            <a:br>
              <a:rPr lang="en-US" altLang="en-US">
                <a:latin typeface="Arial" charset="0"/>
                <a:cs typeface="Arial" charset="0"/>
              </a:rPr>
            </a:br>
            <a:endParaRPr lang="en-US" altLang="en-US"/>
          </a:p>
        </p:txBody>
      </p:sp>
      <p:sp>
        <p:nvSpPr>
          <p:cNvPr id="6554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6554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6554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6554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6554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6554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6554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6554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65550"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5555" name="Rectangle 19">
            <a:hlinkClick r:id="rId5"/>
          </p:cNvPr>
          <p:cNvSpPr>
            <a:spLocks noChangeAspect="1" noChangeArrowheads="1"/>
          </p:cNvSpPr>
          <p:nvPr/>
        </p:nvSpPr>
        <p:spPr bwMode="auto">
          <a:xfrm>
            <a:off x="274638" y="217488"/>
            <a:ext cx="822325" cy="1108075"/>
          </a:xfrm>
          <a:prstGeom prst="rect">
            <a:avLst/>
          </a:prstGeom>
          <a:gradFill rotWithShape="1">
            <a:gsLst>
              <a:gs pos="0">
                <a:srgbClr val="FF9933"/>
              </a:gs>
              <a:gs pos="100000">
                <a:srgbClr val="FF33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52</a:t>
            </a:r>
          </a:p>
          <a:p>
            <a:pPr algn="ctr"/>
            <a:r>
              <a:rPr lang="en-US" sz="3600" b="1">
                <a:latin typeface="Arial" charset="0"/>
              </a:rPr>
              <a:t>Te</a:t>
            </a:r>
          </a:p>
          <a:p>
            <a:pPr algn="ctr"/>
            <a:r>
              <a:rPr lang="en-US" sz="1200">
                <a:latin typeface="Arial" charset="0"/>
              </a:rPr>
              <a:t>Tellurium</a:t>
            </a:r>
          </a:p>
        </p:txBody>
      </p:sp>
      <p:sp>
        <p:nvSpPr>
          <p:cNvPr id="65558" name="Rectangle 22"/>
          <p:cNvSpPr>
            <a:spLocks noChangeArrowheads="1"/>
          </p:cNvSpPr>
          <p:nvPr/>
        </p:nvSpPr>
        <p:spPr bwMode="auto">
          <a:xfrm>
            <a:off x="2136775" y="5060950"/>
            <a:ext cx="5033963" cy="126206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Tellurium?</a:t>
            </a:r>
          </a:p>
          <a:p>
            <a:pPr>
              <a:spcBef>
                <a:spcPct val="50000"/>
              </a:spcBef>
            </a:pPr>
            <a:r>
              <a:rPr lang="en-US" sz="1400">
                <a:latin typeface="Arial" charset="0"/>
              </a:rPr>
              <a:t>Silvery metalloid element of group 16. Eight natural isotopes, nine radioactive isotopes. Used in semiconductors and to a degree in some steels. Chemistry is similar to sulfur. Discovered in 1782 by Franz Miller.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6656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66565" name="Rectangle 5"/>
          <p:cNvSpPr>
            <a:spLocks noChangeArrowheads="1"/>
          </p:cNvSpPr>
          <p:nvPr/>
        </p:nvSpPr>
        <p:spPr bwMode="auto">
          <a:xfrm>
            <a:off x="549275" y="2549525"/>
            <a:ext cx="67056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Iodine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I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53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126.90447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113.5 °C (386.65 °K, 236.3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184.0 °C (457.15 °K, 363.2 °F) </a:t>
            </a:r>
            <a:endParaRPr lang="en-US" altLang="en-US"/>
          </a:p>
        </p:txBody>
      </p:sp>
      <p:sp>
        <p:nvSpPr>
          <p:cNvPr id="66566"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66567"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66568"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66569"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66570"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66571"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66572"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66573"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66574"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6578" name="Rectangle 18">
            <a:hlinkClick r:id="rId5"/>
          </p:cNvPr>
          <p:cNvSpPr>
            <a:spLocks noChangeAspect="1" noChangeArrowheads="1"/>
          </p:cNvSpPr>
          <p:nvPr/>
        </p:nvSpPr>
        <p:spPr bwMode="auto">
          <a:xfrm>
            <a:off x="276225" y="217488"/>
            <a:ext cx="822325" cy="1108075"/>
          </a:xfrm>
          <a:prstGeom prst="rect">
            <a:avLst/>
          </a:prstGeom>
          <a:gradFill rotWithShape="1">
            <a:gsLst>
              <a:gs pos="0">
                <a:srgbClr val="996633"/>
              </a:gs>
              <a:gs pos="100000">
                <a:srgbClr val="6633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53</a:t>
            </a:r>
          </a:p>
          <a:p>
            <a:pPr algn="ctr"/>
            <a:r>
              <a:rPr lang="en-US" sz="3600" b="1">
                <a:latin typeface="Arial" charset="0"/>
              </a:rPr>
              <a:t>I</a:t>
            </a:r>
          </a:p>
          <a:p>
            <a:pPr algn="ctr"/>
            <a:r>
              <a:rPr lang="en-US" sz="1200">
                <a:latin typeface="Arial" charset="0"/>
              </a:rPr>
              <a:t>Iodine</a:t>
            </a:r>
          </a:p>
        </p:txBody>
      </p:sp>
      <p:sp>
        <p:nvSpPr>
          <p:cNvPr id="66581" name="Rectangle 21"/>
          <p:cNvSpPr>
            <a:spLocks noChangeArrowheads="1"/>
          </p:cNvSpPr>
          <p:nvPr/>
        </p:nvSpPr>
        <p:spPr bwMode="auto">
          <a:xfrm>
            <a:off x="2136775" y="4957763"/>
            <a:ext cx="5297488"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Iodine?</a:t>
            </a:r>
          </a:p>
          <a:p>
            <a:pPr>
              <a:spcBef>
                <a:spcPct val="50000"/>
              </a:spcBef>
            </a:pPr>
            <a:r>
              <a:rPr lang="en-US" sz="1400">
                <a:latin typeface="Arial" charset="0"/>
              </a:rPr>
              <a:t>Dark violet nonmetallic element, belongs to group 17 of the periodic table. Insoluble in water. Required as a trace element for living organisms. One stable isotope, I-127 exists, in addition to fourteen radioactive isotopes. Chemically the least reactive of the halogens, and the most electropositive metallic halogen. Discovered in 1812 by Courtois.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6758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67589" name="Rectangle 5"/>
          <p:cNvSpPr>
            <a:spLocks noChangeArrowheads="1"/>
          </p:cNvSpPr>
          <p:nvPr/>
        </p:nvSpPr>
        <p:spPr bwMode="auto">
          <a:xfrm>
            <a:off x="549275" y="2549525"/>
            <a:ext cx="7010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Xenon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Xe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54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131.29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-111.9 °C (161.25 °K, -169.42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-108.1 °C (165.05 °K, -162.58 °F) </a:t>
            </a:r>
            <a:endParaRPr lang="en-US" altLang="en-US"/>
          </a:p>
        </p:txBody>
      </p:sp>
      <p:sp>
        <p:nvSpPr>
          <p:cNvPr id="67590"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67591"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67592"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67593"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67594"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67595"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67596"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67597"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67598"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7602" name="Rectangle 18">
            <a:hlinkClick r:id="rId5"/>
          </p:cNvPr>
          <p:cNvSpPr>
            <a:spLocks noChangeAspect="1" noChangeArrowheads="1"/>
          </p:cNvSpPr>
          <p:nvPr/>
        </p:nvSpPr>
        <p:spPr bwMode="auto">
          <a:xfrm>
            <a:off x="279400" y="220663"/>
            <a:ext cx="822325" cy="1108075"/>
          </a:xfrm>
          <a:prstGeom prst="rect">
            <a:avLst/>
          </a:prstGeom>
          <a:gradFill rotWithShape="1">
            <a:gsLst>
              <a:gs pos="0">
                <a:srgbClr val="FFFF99"/>
              </a:gs>
              <a:gs pos="100000">
                <a:srgbClr val="FFFF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54</a:t>
            </a:r>
          </a:p>
          <a:p>
            <a:pPr algn="ctr"/>
            <a:r>
              <a:rPr lang="en-US" sz="3600" b="1">
                <a:latin typeface="Arial" charset="0"/>
              </a:rPr>
              <a:t>Xe</a:t>
            </a:r>
          </a:p>
          <a:p>
            <a:pPr algn="ctr"/>
            <a:r>
              <a:rPr lang="en-US" sz="1200">
                <a:latin typeface="Arial" charset="0"/>
              </a:rPr>
              <a:t>Xenon</a:t>
            </a:r>
          </a:p>
        </p:txBody>
      </p:sp>
      <p:sp>
        <p:nvSpPr>
          <p:cNvPr id="67605" name="Rectangle 21"/>
          <p:cNvSpPr>
            <a:spLocks noChangeArrowheads="1"/>
          </p:cNvSpPr>
          <p:nvPr/>
        </p:nvSpPr>
        <p:spPr bwMode="auto">
          <a:xfrm>
            <a:off x="2154238" y="4957763"/>
            <a:ext cx="5133975"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Xenon?</a:t>
            </a:r>
          </a:p>
          <a:p>
            <a:pPr>
              <a:spcBef>
                <a:spcPct val="50000"/>
              </a:spcBef>
            </a:pPr>
            <a:r>
              <a:rPr lang="en-US" sz="1400">
                <a:latin typeface="Arial" charset="0"/>
              </a:rPr>
              <a:t>Colorless, odorless gas belonging to group 18 on the periodic table (the noble gases.) Nine natural isotopes and seven radioactive isotopes are known. Xenon was part of the first noble-gas compound synthesized. Several others involving Xenon have been found since then. Xenon was discovered by Ramsey and Travers in 1898.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68611" name="Picture 3"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68613" name="Rectangle 5"/>
          <p:cNvSpPr>
            <a:spLocks noChangeArrowheads="1"/>
          </p:cNvSpPr>
          <p:nvPr/>
        </p:nvSpPr>
        <p:spPr bwMode="auto">
          <a:xfrm>
            <a:off x="547688" y="2552700"/>
            <a:ext cx="7315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Cesium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Cs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55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132.90546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28.5 °C (301.65 °K, 83.3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678.4 °C (951.55005 °K, 1253.12 °F) </a:t>
            </a:r>
            <a:endParaRPr lang="en-US" altLang="en-US"/>
          </a:p>
        </p:txBody>
      </p:sp>
      <p:sp>
        <p:nvSpPr>
          <p:cNvPr id="68614"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68615"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68616"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68617"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68618"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68619"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68620"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68621"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68622"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8626" name="Rectangle 18" descr="Lithium">
            <a:hlinkClick r:id="rId6"/>
          </p:cNvPr>
          <p:cNvSpPr>
            <a:spLocks noChangeAspect="1" noChangeArrowheads="1"/>
          </p:cNvSpPr>
          <p:nvPr/>
        </p:nvSpPr>
        <p:spPr bwMode="auto">
          <a:xfrm>
            <a:off x="277813" y="220663"/>
            <a:ext cx="822325" cy="1108075"/>
          </a:xfrm>
          <a:prstGeom prst="rect">
            <a:avLst/>
          </a:prstGeom>
          <a:gradFill rotWithShape="1">
            <a:gsLst>
              <a:gs pos="0">
                <a:srgbClr val="FF0000"/>
              </a:gs>
              <a:gs pos="100000">
                <a:srgbClr val="CC0000"/>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55</a:t>
            </a:r>
          </a:p>
          <a:p>
            <a:pPr algn="ctr"/>
            <a:r>
              <a:rPr lang="en-US" sz="3600" b="1">
                <a:latin typeface="Arial" charset="0"/>
              </a:rPr>
              <a:t>Cs</a:t>
            </a:r>
          </a:p>
          <a:p>
            <a:pPr algn="ctr"/>
            <a:r>
              <a:rPr lang="en-US" sz="1200">
                <a:latin typeface="Arial" charset="0"/>
              </a:rPr>
              <a:t>Cesium</a:t>
            </a:r>
          </a:p>
        </p:txBody>
      </p:sp>
      <p:sp>
        <p:nvSpPr>
          <p:cNvPr id="68629" name="Rectangle 21"/>
          <p:cNvSpPr>
            <a:spLocks noChangeArrowheads="1"/>
          </p:cNvSpPr>
          <p:nvPr/>
        </p:nvSpPr>
        <p:spPr bwMode="auto">
          <a:xfrm>
            <a:off x="1541463" y="5153025"/>
            <a:ext cx="6494462"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Cesium?</a:t>
            </a:r>
          </a:p>
          <a:p>
            <a:pPr>
              <a:spcBef>
                <a:spcPct val="50000"/>
              </a:spcBef>
            </a:pPr>
            <a:r>
              <a:rPr lang="en-US" sz="1400">
                <a:latin typeface="Arial" charset="0"/>
              </a:rPr>
              <a:t>Soft silvery-white metallic element belonging to group 1 of the periodic table. One of the three metals which are liquid at room temperature. Cs-133 is the natural, and only stable, isotope. Fifteen other radioisotopes exist. Cesium reacts explosively with cold water, and ice at temperatures above 15 K. Cesium hydroxide is the strongest base known.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6963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69637" name="Rectangle 5"/>
          <p:cNvSpPr>
            <a:spLocks noChangeArrowheads="1"/>
          </p:cNvSpPr>
          <p:nvPr/>
        </p:nvSpPr>
        <p:spPr bwMode="auto">
          <a:xfrm>
            <a:off x="547688" y="2549525"/>
            <a:ext cx="69342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Barium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Ba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56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137.327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725.0 °C (998.15 °K, 1337.0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1140.0 °C (1413.15 °K, 2084.0 °F) </a:t>
            </a:r>
            <a:endParaRPr lang="en-US" altLang="en-US"/>
          </a:p>
        </p:txBody>
      </p:sp>
      <p:sp>
        <p:nvSpPr>
          <p:cNvPr id="69638"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69639"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69640"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69641"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69642"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69643"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69644"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69645"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69646"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69650" name="Rectangle 18">
            <a:hlinkClick r:id="rId5"/>
          </p:cNvPr>
          <p:cNvSpPr>
            <a:spLocks noChangeAspect="1" noChangeArrowheads="1"/>
          </p:cNvSpPr>
          <p:nvPr/>
        </p:nvSpPr>
        <p:spPr bwMode="auto">
          <a:xfrm>
            <a:off x="277813" y="219075"/>
            <a:ext cx="822325" cy="1108075"/>
          </a:xfrm>
          <a:prstGeom prst="rect">
            <a:avLst/>
          </a:prstGeom>
          <a:gradFill rotWithShape="1">
            <a:gsLst>
              <a:gs pos="0">
                <a:srgbClr val="FFCCFF"/>
              </a:gs>
              <a:gs pos="100000">
                <a:srgbClr val="FF66FF"/>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56</a:t>
            </a:r>
          </a:p>
          <a:p>
            <a:pPr algn="ctr"/>
            <a:r>
              <a:rPr lang="en-US" sz="3600" b="1">
                <a:latin typeface="Arial" charset="0"/>
              </a:rPr>
              <a:t>Ba</a:t>
            </a:r>
          </a:p>
          <a:p>
            <a:pPr algn="ctr"/>
            <a:r>
              <a:rPr lang="en-US" sz="1200">
                <a:latin typeface="Arial" charset="0"/>
              </a:rPr>
              <a:t>Barium</a:t>
            </a:r>
          </a:p>
        </p:txBody>
      </p:sp>
      <p:sp>
        <p:nvSpPr>
          <p:cNvPr id="69653" name="Rectangle 21"/>
          <p:cNvSpPr>
            <a:spLocks noChangeArrowheads="1"/>
          </p:cNvSpPr>
          <p:nvPr/>
        </p:nvSpPr>
        <p:spPr bwMode="auto">
          <a:xfrm>
            <a:off x="2379663" y="5213350"/>
            <a:ext cx="4572000" cy="1262063"/>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Barium?</a:t>
            </a:r>
          </a:p>
          <a:p>
            <a:pPr>
              <a:spcBef>
                <a:spcPct val="50000"/>
              </a:spcBef>
            </a:pPr>
            <a:r>
              <a:rPr lang="en-US" sz="1400">
                <a:latin typeface="Arial" charset="0"/>
              </a:rPr>
              <a:t>Silvery-white reactive element, belonging to group 2 of the periodic table. Soluble barium compounds are extremely poisonous. Identified in 1774 by Karl Scheele and extracted in 1808 by Humphry Davy.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81" name="Rectangle 25">
            <a:hlinkClick r:id="rId2"/>
          </p:cNvPr>
          <p:cNvSpPr>
            <a:spLocks noChangeAspect="1" noChangeArrowheads="1"/>
          </p:cNvSpPr>
          <p:nvPr/>
        </p:nvSpPr>
        <p:spPr bwMode="auto">
          <a:xfrm>
            <a:off x="279400" y="217488"/>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57</a:t>
            </a:r>
          </a:p>
          <a:p>
            <a:pPr algn="ctr"/>
            <a:r>
              <a:rPr lang="en-US" sz="3600" b="1">
                <a:latin typeface="Arial" charset="0"/>
              </a:rPr>
              <a:t>La</a:t>
            </a:r>
          </a:p>
          <a:p>
            <a:pPr algn="ctr"/>
            <a:r>
              <a:rPr lang="en-US" sz="1000">
                <a:latin typeface="Arial" charset="0"/>
              </a:rPr>
              <a:t>Lanthanum</a:t>
            </a:r>
          </a:p>
        </p:txBody>
      </p:sp>
      <p:sp>
        <p:nvSpPr>
          <p:cNvPr id="70658" name="AutoShape 2">
            <a:hlinkClick r:id="rId3"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70659" name="Picture 3" descr="in00596_">
            <a:hlinkClick r:id="rId4"/>
          </p:cNvPr>
          <p:cNvPicPr>
            <a:picLocks noChangeAspect="1" noChangeArrowheads="1"/>
          </p:cNvPicPr>
          <p:nvPr/>
        </p:nvPicPr>
        <p:blipFill>
          <a:blip r:embed="rId5"/>
          <a:srcRect/>
          <a:stretch>
            <a:fillRect/>
          </a:stretch>
        </p:blipFill>
        <p:spPr bwMode="auto">
          <a:xfrm>
            <a:off x="449263" y="6019800"/>
            <a:ext cx="693737" cy="420688"/>
          </a:xfrm>
          <a:prstGeom prst="rect">
            <a:avLst/>
          </a:prstGeom>
          <a:noFill/>
        </p:spPr>
      </p:pic>
      <p:sp>
        <p:nvSpPr>
          <p:cNvPr id="70661" name="Rectangle 5"/>
          <p:cNvSpPr>
            <a:spLocks noChangeArrowheads="1"/>
          </p:cNvSpPr>
          <p:nvPr/>
        </p:nvSpPr>
        <p:spPr bwMode="auto">
          <a:xfrm>
            <a:off x="549275" y="2555875"/>
            <a:ext cx="70104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Lanthanum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La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57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138.9055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920.0 °C (1193.15 °K, 1688.0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3469.0 °C (3742.15 °K, 6276.2 °F) </a:t>
            </a:r>
            <a:br>
              <a:rPr lang="en-US" altLang="en-US">
                <a:latin typeface="Arial" charset="0"/>
                <a:cs typeface="Arial" charset="0"/>
              </a:rPr>
            </a:br>
            <a:endParaRPr lang="en-US" altLang="en-US"/>
          </a:p>
        </p:txBody>
      </p:sp>
      <p:sp>
        <p:nvSpPr>
          <p:cNvPr id="7066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7066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7066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7066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7066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7066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7066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7066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70670"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0686" name="Rectangle 30"/>
          <p:cNvSpPr>
            <a:spLocks noChangeArrowheads="1"/>
          </p:cNvSpPr>
          <p:nvPr/>
        </p:nvSpPr>
        <p:spPr bwMode="auto">
          <a:xfrm>
            <a:off x="1211263" y="4957763"/>
            <a:ext cx="7234237" cy="168751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Lanthanum?</a:t>
            </a:r>
          </a:p>
          <a:p>
            <a:pPr>
              <a:spcBef>
                <a:spcPct val="50000"/>
              </a:spcBef>
            </a:pPr>
            <a:r>
              <a:rPr lang="en-US" sz="1400">
                <a:latin typeface="Arial" charset="0"/>
              </a:rPr>
              <a:t>(From the Greek word lanthanein, to line hidden) Silvery metallic element belonging to group 3 of the periodic table and oft considered to be one of the lanthanoids. Found in some rare-earth minerals. Twenty-five natural isotopes exist. La-139 which is stable, and La-138 which has a half-life of 10</a:t>
            </a:r>
            <a:r>
              <a:rPr lang="en-US" sz="1400" baseline="30000">
                <a:latin typeface="Arial" charset="0"/>
              </a:rPr>
              <a:t>10</a:t>
            </a:r>
            <a:r>
              <a:rPr lang="en-US" sz="1400">
                <a:latin typeface="Arial" charset="0"/>
              </a:rPr>
              <a:t> to 10</a:t>
            </a:r>
            <a:r>
              <a:rPr lang="en-US" sz="1400" baseline="30000">
                <a:latin typeface="Arial" charset="0"/>
              </a:rPr>
              <a:t>15</a:t>
            </a:r>
            <a:r>
              <a:rPr lang="en-US" sz="1400">
                <a:latin typeface="Arial" charset="0"/>
              </a:rPr>
              <a:t> years. The other twenty-three isotopes are radioactive. It resembles the lanthanoids chemically. Lanthanum has a low to moderate level of toxicity, and should be handled with care. Discovered in 1839 by C.G. Mosander.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7168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71685" name="Rectangle 5"/>
          <p:cNvSpPr>
            <a:spLocks noChangeArrowheads="1"/>
          </p:cNvSpPr>
          <p:nvPr/>
        </p:nvSpPr>
        <p:spPr bwMode="auto">
          <a:xfrm>
            <a:off x="549275" y="2549525"/>
            <a:ext cx="7391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Cerium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Ce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58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140.116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795.0 °C (1068.15 °K, 1463.0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3257.0 °C (3530.15 °K, 5894.6 °F) </a:t>
            </a:r>
            <a:endParaRPr lang="en-US" altLang="en-US"/>
          </a:p>
        </p:txBody>
      </p:sp>
      <p:sp>
        <p:nvSpPr>
          <p:cNvPr id="71686"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71687"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71688"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71689"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71690"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71691"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71692"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71693"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71694"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1698" name="Rectangle 18">
            <a:hlinkClick r:id="rId5"/>
          </p:cNvPr>
          <p:cNvSpPr>
            <a:spLocks noChangeAspect="1" noChangeArrowheads="1"/>
          </p:cNvSpPr>
          <p:nvPr/>
        </p:nvSpPr>
        <p:spPr bwMode="auto">
          <a:xfrm>
            <a:off x="279400" y="217488"/>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58</a:t>
            </a:r>
          </a:p>
          <a:p>
            <a:pPr algn="ctr"/>
            <a:r>
              <a:rPr lang="en-US" sz="3600" b="1">
                <a:latin typeface="Arial" charset="0"/>
              </a:rPr>
              <a:t>Ce</a:t>
            </a:r>
          </a:p>
          <a:p>
            <a:pPr algn="ctr"/>
            <a:r>
              <a:rPr lang="en-US" sz="1200">
                <a:latin typeface="Arial" charset="0"/>
              </a:rPr>
              <a:t>Cerium</a:t>
            </a:r>
          </a:p>
        </p:txBody>
      </p:sp>
      <p:sp>
        <p:nvSpPr>
          <p:cNvPr id="71701" name="Rectangle 21"/>
          <p:cNvSpPr>
            <a:spLocks noChangeArrowheads="1"/>
          </p:cNvSpPr>
          <p:nvPr/>
        </p:nvSpPr>
        <p:spPr bwMode="auto">
          <a:xfrm>
            <a:off x="2286000" y="5048250"/>
            <a:ext cx="4572000"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Cerium?</a:t>
            </a:r>
          </a:p>
          <a:p>
            <a:pPr>
              <a:spcBef>
                <a:spcPct val="50000"/>
              </a:spcBef>
            </a:pPr>
            <a:r>
              <a:rPr lang="en-US" sz="1400">
                <a:latin typeface="Arial" charset="0"/>
              </a:rPr>
              <a:t>Silvery metallic element, belongs to the lanthanoids. Four natural isotopes exist, and fifteen radioactive isotopes have been identified. Used in some rare-earth alloys. The oxidized form is used in the glass industry. Discovered by Martin .H. Klaproth in 1803.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1295400" y="1981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Li</a:t>
            </a:r>
            <a:endParaRPr lang="en-US" sz="1000">
              <a:latin typeface="Arial" charset="0"/>
            </a:endParaRPr>
          </a:p>
          <a:p>
            <a:pPr algn="ctr"/>
            <a:endParaRPr lang="en-US" sz="1000">
              <a:latin typeface="Arial" charset="0"/>
            </a:endParaRPr>
          </a:p>
          <a:p>
            <a:pPr algn="ctr"/>
            <a:r>
              <a:rPr lang="en-US" sz="1000">
                <a:latin typeface="Arial" charset="0"/>
              </a:rPr>
              <a:t>3</a:t>
            </a:r>
            <a:endParaRPr lang="en-US" sz="1000" baseline="30000">
              <a:latin typeface="Arial" charset="0"/>
            </a:endParaRPr>
          </a:p>
        </p:txBody>
      </p:sp>
      <p:sp>
        <p:nvSpPr>
          <p:cNvPr id="276483" name="Rectangle 3"/>
          <p:cNvSpPr>
            <a:spLocks noChangeArrowheads="1"/>
          </p:cNvSpPr>
          <p:nvPr/>
        </p:nvSpPr>
        <p:spPr bwMode="auto">
          <a:xfrm>
            <a:off x="7391400" y="1143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H</a:t>
            </a:r>
            <a:endParaRPr lang="en-US" sz="1000">
              <a:latin typeface="Arial" charset="0"/>
            </a:endParaRPr>
          </a:p>
          <a:p>
            <a:pPr algn="ctr"/>
            <a:endParaRPr lang="en-US" sz="1000">
              <a:latin typeface="Arial" charset="0"/>
            </a:endParaRPr>
          </a:p>
          <a:p>
            <a:pPr algn="ctr"/>
            <a:r>
              <a:rPr lang="en-US" sz="1000">
                <a:latin typeface="Arial" charset="0"/>
              </a:rPr>
              <a:t>1</a:t>
            </a:r>
            <a:endParaRPr lang="en-US" sz="1000" baseline="30000">
              <a:latin typeface="Arial" charset="0"/>
            </a:endParaRPr>
          </a:p>
        </p:txBody>
      </p:sp>
      <p:sp>
        <p:nvSpPr>
          <p:cNvPr id="276484" name="Rectangle 4"/>
          <p:cNvSpPr>
            <a:spLocks noChangeArrowheads="1"/>
          </p:cNvSpPr>
          <p:nvPr/>
        </p:nvSpPr>
        <p:spPr bwMode="auto">
          <a:xfrm>
            <a:off x="7772400" y="11430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He</a:t>
            </a:r>
            <a:endParaRPr lang="en-US" sz="1000">
              <a:latin typeface="Arial" charset="0"/>
            </a:endParaRPr>
          </a:p>
          <a:p>
            <a:pPr algn="ctr"/>
            <a:endParaRPr lang="en-US" sz="1000">
              <a:latin typeface="Arial" charset="0"/>
            </a:endParaRPr>
          </a:p>
          <a:p>
            <a:pPr algn="ctr"/>
            <a:r>
              <a:rPr lang="en-US" sz="1000">
                <a:latin typeface="Arial" charset="0"/>
              </a:rPr>
              <a:t>2</a:t>
            </a:r>
            <a:endParaRPr lang="en-US" sz="1000" baseline="30000">
              <a:latin typeface="Arial" charset="0"/>
            </a:endParaRPr>
          </a:p>
        </p:txBody>
      </p:sp>
      <p:sp>
        <p:nvSpPr>
          <p:cNvPr id="276485" name="Rectangle 5"/>
          <p:cNvSpPr>
            <a:spLocks noChangeArrowheads="1"/>
          </p:cNvSpPr>
          <p:nvPr/>
        </p:nvSpPr>
        <p:spPr bwMode="auto">
          <a:xfrm>
            <a:off x="6248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a:t>
            </a:r>
            <a:endParaRPr lang="en-US" sz="1000">
              <a:latin typeface="Arial" charset="0"/>
            </a:endParaRPr>
          </a:p>
          <a:p>
            <a:pPr algn="ctr"/>
            <a:endParaRPr lang="en-US" sz="1000">
              <a:latin typeface="Arial" charset="0"/>
            </a:endParaRPr>
          </a:p>
          <a:p>
            <a:pPr algn="ctr"/>
            <a:r>
              <a:rPr lang="en-US" sz="1000">
                <a:latin typeface="Arial" charset="0"/>
              </a:rPr>
              <a:t>6</a:t>
            </a:r>
            <a:endParaRPr lang="en-US" sz="1000" baseline="30000">
              <a:latin typeface="Arial" charset="0"/>
            </a:endParaRPr>
          </a:p>
        </p:txBody>
      </p:sp>
      <p:sp>
        <p:nvSpPr>
          <p:cNvPr id="276486" name="Rectangle 6"/>
          <p:cNvSpPr>
            <a:spLocks noChangeArrowheads="1"/>
          </p:cNvSpPr>
          <p:nvPr/>
        </p:nvSpPr>
        <p:spPr bwMode="auto">
          <a:xfrm>
            <a:off x="6629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N</a:t>
            </a:r>
            <a:endParaRPr lang="en-US" sz="1000">
              <a:latin typeface="Arial" charset="0"/>
            </a:endParaRPr>
          </a:p>
          <a:p>
            <a:pPr algn="ctr"/>
            <a:endParaRPr lang="en-US" sz="1000">
              <a:latin typeface="Arial" charset="0"/>
            </a:endParaRPr>
          </a:p>
          <a:p>
            <a:pPr algn="ctr"/>
            <a:r>
              <a:rPr lang="en-US" sz="1000">
                <a:latin typeface="Arial" charset="0"/>
              </a:rPr>
              <a:t>7</a:t>
            </a:r>
            <a:endParaRPr lang="en-US" sz="1000" baseline="30000">
              <a:latin typeface="Arial" charset="0"/>
            </a:endParaRPr>
          </a:p>
        </p:txBody>
      </p:sp>
      <p:sp>
        <p:nvSpPr>
          <p:cNvPr id="276487" name="Rectangle 7"/>
          <p:cNvSpPr>
            <a:spLocks noChangeArrowheads="1"/>
          </p:cNvSpPr>
          <p:nvPr/>
        </p:nvSpPr>
        <p:spPr bwMode="auto">
          <a:xfrm>
            <a:off x="7010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O</a:t>
            </a:r>
            <a:endParaRPr lang="en-US" sz="1000">
              <a:latin typeface="Arial" charset="0"/>
            </a:endParaRPr>
          </a:p>
          <a:p>
            <a:pPr algn="ctr"/>
            <a:endParaRPr lang="en-US" sz="1000">
              <a:latin typeface="Arial" charset="0"/>
            </a:endParaRPr>
          </a:p>
          <a:p>
            <a:pPr algn="ctr"/>
            <a:r>
              <a:rPr lang="en-US" sz="1000">
                <a:latin typeface="Arial" charset="0"/>
              </a:rPr>
              <a:t>8</a:t>
            </a:r>
            <a:endParaRPr lang="en-US" sz="1000" baseline="30000">
              <a:latin typeface="Arial" charset="0"/>
            </a:endParaRPr>
          </a:p>
        </p:txBody>
      </p:sp>
      <p:sp>
        <p:nvSpPr>
          <p:cNvPr id="276488" name="Rectangle 8"/>
          <p:cNvSpPr>
            <a:spLocks noChangeArrowheads="1"/>
          </p:cNvSpPr>
          <p:nvPr/>
        </p:nvSpPr>
        <p:spPr bwMode="auto">
          <a:xfrm>
            <a:off x="7391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F</a:t>
            </a:r>
            <a:endParaRPr lang="en-US" sz="1000">
              <a:latin typeface="Arial" charset="0"/>
            </a:endParaRPr>
          </a:p>
          <a:p>
            <a:pPr algn="ctr"/>
            <a:endParaRPr lang="en-US" sz="1000">
              <a:latin typeface="Arial" charset="0"/>
            </a:endParaRPr>
          </a:p>
          <a:p>
            <a:pPr algn="ctr"/>
            <a:r>
              <a:rPr lang="en-US" sz="1000">
                <a:latin typeface="Arial" charset="0"/>
              </a:rPr>
              <a:t>9</a:t>
            </a:r>
            <a:endParaRPr lang="en-US" sz="1000" baseline="30000">
              <a:latin typeface="Arial" charset="0"/>
            </a:endParaRPr>
          </a:p>
        </p:txBody>
      </p:sp>
      <p:sp>
        <p:nvSpPr>
          <p:cNvPr id="276489" name="Rectangle 9"/>
          <p:cNvSpPr>
            <a:spLocks noChangeArrowheads="1"/>
          </p:cNvSpPr>
          <p:nvPr/>
        </p:nvSpPr>
        <p:spPr bwMode="auto">
          <a:xfrm>
            <a:off x="7772400" y="19812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Ne</a:t>
            </a:r>
            <a:endParaRPr lang="en-US" sz="1000">
              <a:latin typeface="Arial" charset="0"/>
            </a:endParaRPr>
          </a:p>
          <a:p>
            <a:pPr algn="ctr"/>
            <a:endParaRPr lang="en-US" sz="1000">
              <a:latin typeface="Arial" charset="0"/>
            </a:endParaRPr>
          </a:p>
          <a:p>
            <a:pPr algn="ctr"/>
            <a:r>
              <a:rPr lang="en-US" sz="1000">
                <a:latin typeface="Arial" charset="0"/>
              </a:rPr>
              <a:t>10</a:t>
            </a:r>
            <a:endParaRPr lang="en-US" sz="1000" baseline="30000">
              <a:latin typeface="Arial" charset="0"/>
            </a:endParaRPr>
          </a:p>
        </p:txBody>
      </p:sp>
      <p:sp>
        <p:nvSpPr>
          <p:cNvPr id="276490" name="Rectangle 10"/>
          <p:cNvSpPr>
            <a:spLocks noChangeArrowheads="1"/>
          </p:cNvSpPr>
          <p:nvPr/>
        </p:nvSpPr>
        <p:spPr bwMode="auto">
          <a:xfrm>
            <a:off x="1295400" y="25146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Na</a:t>
            </a:r>
            <a:endParaRPr lang="en-US" sz="1000">
              <a:latin typeface="Arial" charset="0"/>
            </a:endParaRPr>
          </a:p>
          <a:p>
            <a:pPr algn="ctr"/>
            <a:endParaRPr lang="en-US" sz="1000">
              <a:latin typeface="Arial" charset="0"/>
            </a:endParaRPr>
          </a:p>
          <a:p>
            <a:pPr algn="ctr"/>
            <a:r>
              <a:rPr lang="en-US" sz="1000">
                <a:latin typeface="Arial" charset="0"/>
              </a:rPr>
              <a:t>11</a:t>
            </a:r>
            <a:endParaRPr lang="en-US" sz="1000" baseline="30000">
              <a:latin typeface="Arial" charset="0"/>
            </a:endParaRPr>
          </a:p>
        </p:txBody>
      </p:sp>
      <p:sp>
        <p:nvSpPr>
          <p:cNvPr id="276491" name="Rectangle 11"/>
          <p:cNvSpPr>
            <a:spLocks noChangeArrowheads="1"/>
          </p:cNvSpPr>
          <p:nvPr/>
        </p:nvSpPr>
        <p:spPr bwMode="auto">
          <a:xfrm>
            <a:off x="5867400" y="19812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a:t>
            </a:r>
            <a:endParaRPr lang="en-US" sz="1000">
              <a:latin typeface="Arial" charset="0"/>
            </a:endParaRPr>
          </a:p>
          <a:p>
            <a:pPr algn="ctr"/>
            <a:endParaRPr lang="en-US" sz="1000">
              <a:latin typeface="Arial" charset="0"/>
            </a:endParaRPr>
          </a:p>
          <a:p>
            <a:pPr algn="ctr"/>
            <a:r>
              <a:rPr lang="en-US" sz="1000">
                <a:latin typeface="Arial" charset="0"/>
              </a:rPr>
              <a:t>5</a:t>
            </a:r>
            <a:endParaRPr lang="en-US" sz="1000" baseline="30000">
              <a:latin typeface="Arial" charset="0"/>
            </a:endParaRPr>
          </a:p>
        </p:txBody>
      </p:sp>
      <p:sp>
        <p:nvSpPr>
          <p:cNvPr id="276492" name="Rectangle 12"/>
          <p:cNvSpPr>
            <a:spLocks noChangeArrowheads="1"/>
          </p:cNvSpPr>
          <p:nvPr/>
        </p:nvSpPr>
        <p:spPr bwMode="auto">
          <a:xfrm>
            <a:off x="1676400" y="19812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Be</a:t>
            </a:r>
            <a:endParaRPr lang="en-US" sz="1000">
              <a:latin typeface="Arial" charset="0"/>
            </a:endParaRPr>
          </a:p>
          <a:p>
            <a:pPr algn="ctr"/>
            <a:endParaRPr lang="en-US" sz="1000">
              <a:latin typeface="Arial" charset="0"/>
            </a:endParaRPr>
          </a:p>
          <a:p>
            <a:pPr algn="ctr"/>
            <a:r>
              <a:rPr lang="en-US" sz="1000">
                <a:latin typeface="Arial" charset="0"/>
              </a:rPr>
              <a:t>4</a:t>
            </a:r>
            <a:endParaRPr lang="en-US" sz="1000" baseline="30000">
              <a:latin typeface="Arial" charset="0"/>
            </a:endParaRPr>
          </a:p>
        </p:txBody>
      </p:sp>
      <p:sp>
        <p:nvSpPr>
          <p:cNvPr id="276493" name="Rectangle 13"/>
          <p:cNvSpPr>
            <a:spLocks noChangeArrowheads="1"/>
          </p:cNvSpPr>
          <p:nvPr/>
        </p:nvSpPr>
        <p:spPr bwMode="auto">
          <a:xfrm>
            <a:off x="1295400" y="1447800"/>
            <a:ext cx="381000" cy="533400"/>
          </a:xfrm>
          <a:prstGeom prst="rect">
            <a:avLst/>
          </a:prstGeom>
          <a:solidFill>
            <a:schemeClr val="folHlink">
              <a:alpha val="60001"/>
            </a:schemeClr>
          </a:solidFill>
          <a:ln w="9525">
            <a:solidFill>
              <a:schemeClr val="tx1"/>
            </a:solidFill>
            <a:miter lim="800000"/>
            <a:headEnd/>
            <a:tailEnd/>
          </a:ln>
          <a:effectLst/>
        </p:spPr>
        <p:txBody>
          <a:bodyPr wrap="none" anchor="ctr"/>
          <a:lstStyle/>
          <a:p>
            <a:pPr algn="ctr"/>
            <a:r>
              <a:rPr lang="en-US" sz="1400" b="1">
                <a:latin typeface="Arial" charset="0"/>
              </a:rPr>
              <a:t>H</a:t>
            </a:r>
          </a:p>
          <a:p>
            <a:pPr algn="ctr"/>
            <a:endParaRPr lang="en-US" sz="1000">
              <a:latin typeface="Arial" charset="0"/>
            </a:endParaRPr>
          </a:p>
          <a:p>
            <a:pPr algn="ctr"/>
            <a:r>
              <a:rPr lang="en-US" sz="1000">
                <a:latin typeface="Arial" charset="0"/>
              </a:rPr>
              <a:t>1</a:t>
            </a:r>
            <a:endParaRPr lang="en-US" sz="1000" baseline="30000">
              <a:latin typeface="Arial" charset="0"/>
            </a:endParaRPr>
          </a:p>
        </p:txBody>
      </p:sp>
      <p:sp>
        <p:nvSpPr>
          <p:cNvPr id="276494" name="Rectangle 14"/>
          <p:cNvSpPr>
            <a:spLocks noChangeArrowheads="1"/>
          </p:cNvSpPr>
          <p:nvPr/>
        </p:nvSpPr>
        <p:spPr bwMode="auto">
          <a:xfrm>
            <a:off x="5867400" y="2514600"/>
            <a:ext cx="381000" cy="533400"/>
          </a:xfrm>
          <a:prstGeom prst="rect">
            <a:avLst/>
          </a:prstGeom>
          <a:solidFill>
            <a:srgbClr val="3366FF">
              <a:alpha val="50000"/>
            </a:srgbClr>
          </a:solidFill>
          <a:ln w="9525">
            <a:solidFill>
              <a:schemeClr val="tx1"/>
            </a:solidFill>
            <a:miter lim="800000"/>
            <a:headEnd/>
            <a:tailEnd/>
          </a:ln>
          <a:effectLst/>
        </p:spPr>
        <p:txBody>
          <a:bodyPr wrap="none" anchor="ctr"/>
          <a:lstStyle/>
          <a:p>
            <a:pPr algn="ctr"/>
            <a:r>
              <a:rPr lang="en-US" sz="1400" b="1">
                <a:latin typeface="Arial" charset="0"/>
              </a:rPr>
              <a:t>Al</a:t>
            </a:r>
            <a:endParaRPr lang="en-US" sz="1000">
              <a:latin typeface="Arial" charset="0"/>
            </a:endParaRPr>
          </a:p>
          <a:p>
            <a:pPr algn="ctr"/>
            <a:endParaRPr lang="en-US" sz="1000">
              <a:latin typeface="Arial" charset="0"/>
            </a:endParaRPr>
          </a:p>
          <a:p>
            <a:pPr algn="ctr"/>
            <a:r>
              <a:rPr lang="en-US" sz="1000">
                <a:latin typeface="Arial" charset="0"/>
              </a:rPr>
              <a:t>13</a:t>
            </a:r>
            <a:endParaRPr lang="en-US" sz="1000" baseline="30000">
              <a:latin typeface="Arial" charset="0"/>
            </a:endParaRPr>
          </a:p>
        </p:txBody>
      </p:sp>
      <p:sp>
        <p:nvSpPr>
          <p:cNvPr id="276495" name="Rectangle 15"/>
          <p:cNvSpPr>
            <a:spLocks noChangeArrowheads="1"/>
          </p:cNvSpPr>
          <p:nvPr/>
        </p:nvSpPr>
        <p:spPr bwMode="auto">
          <a:xfrm>
            <a:off x="6248400" y="2514600"/>
            <a:ext cx="381000" cy="533400"/>
          </a:xfrm>
          <a:prstGeom prst="rect">
            <a:avLst/>
          </a:prstGeom>
          <a:solidFill>
            <a:srgbClr val="3366FF">
              <a:alpha val="50000"/>
            </a:srgbClr>
          </a:solidFill>
          <a:ln w="9525">
            <a:solidFill>
              <a:schemeClr val="tx1"/>
            </a:solidFill>
            <a:miter lim="800000"/>
            <a:headEnd/>
            <a:tailEnd/>
          </a:ln>
          <a:effectLst/>
        </p:spPr>
        <p:txBody>
          <a:bodyPr wrap="none" anchor="ctr"/>
          <a:lstStyle/>
          <a:p>
            <a:pPr algn="ctr"/>
            <a:r>
              <a:rPr lang="en-US" sz="1400" b="1">
                <a:latin typeface="Arial" charset="0"/>
              </a:rPr>
              <a:t>Si</a:t>
            </a:r>
            <a:endParaRPr lang="en-US" sz="1000">
              <a:latin typeface="Arial" charset="0"/>
            </a:endParaRPr>
          </a:p>
          <a:p>
            <a:pPr algn="ctr"/>
            <a:endParaRPr lang="en-US" sz="1000">
              <a:latin typeface="Arial" charset="0"/>
            </a:endParaRPr>
          </a:p>
          <a:p>
            <a:pPr algn="ctr"/>
            <a:r>
              <a:rPr lang="en-US" sz="1000">
                <a:latin typeface="Arial" charset="0"/>
              </a:rPr>
              <a:t>14</a:t>
            </a:r>
            <a:endParaRPr lang="en-US" sz="1000" baseline="30000">
              <a:latin typeface="Arial" charset="0"/>
            </a:endParaRPr>
          </a:p>
        </p:txBody>
      </p:sp>
      <p:sp>
        <p:nvSpPr>
          <p:cNvPr id="276496" name="Rectangle 16"/>
          <p:cNvSpPr>
            <a:spLocks noChangeArrowheads="1"/>
          </p:cNvSpPr>
          <p:nvPr/>
        </p:nvSpPr>
        <p:spPr bwMode="auto">
          <a:xfrm>
            <a:off x="6629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P</a:t>
            </a:r>
            <a:endParaRPr lang="en-US" sz="1000">
              <a:latin typeface="Arial" charset="0"/>
            </a:endParaRPr>
          </a:p>
          <a:p>
            <a:pPr algn="ctr"/>
            <a:endParaRPr lang="en-US" sz="1000">
              <a:latin typeface="Arial" charset="0"/>
            </a:endParaRPr>
          </a:p>
          <a:p>
            <a:pPr algn="ctr"/>
            <a:r>
              <a:rPr lang="en-US" sz="1000">
                <a:latin typeface="Arial" charset="0"/>
              </a:rPr>
              <a:t>15</a:t>
            </a:r>
            <a:endParaRPr lang="en-US" sz="1000" baseline="30000">
              <a:latin typeface="Arial" charset="0"/>
            </a:endParaRPr>
          </a:p>
        </p:txBody>
      </p:sp>
      <p:sp>
        <p:nvSpPr>
          <p:cNvPr id="276497" name="Rectangle 17"/>
          <p:cNvSpPr>
            <a:spLocks noChangeArrowheads="1"/>
          </p:cNvSpPr>
          <p:nvPr/>
        </p:nvSpPr>
        <p:spPr bwMode="auto">
          <a:xfrm>
            <a:off x="7010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a:t>
            </a:r>
            <a:endParaRPr lang="en-US" sz="1000">
              <a:latin typeface="Arial" charset="0"/>
            </a:endParaRPr>
          </a:p>
          <a:p>
            <a:pPr algn="ctr"/>
            <a:endParaRPr lang="en-US" sz="1000">
              <a:latin typeface="Arial" charset="0"/>
            </a:endParaRPr>
          </a:p>
          <a:p>
            <a:pPr algn="ctr"/>
            <a:r>
              <a:rPr lang="en-US" sz="1000">
                <a:latin typeface="Arial" charset="0"/>
              </a:rPr>
              <a:t>16</a:t>
            </a:r>
            <a:endParaRPr lang="en-US" sz="1000" baseline="30000">
              <a:latin typeface="Arial" charset="0"/>
            </a:endParaRPr>
          </a:p>
        </p:txBody>
      </p:sp>
      <p:sp>
        <p:nvSpPr>
          <p:cNvPr id="276498" name="Rectangle 18"/>
          <p:cNvSpPr>
            <a:spLocks noChangeArrowheads="1"/>
          </p:cNvSpPr>
          <p:nvPr/>
        </p:nvSpPr>
        <p:spPr bwMode="auto">
          <a:xfrm>
            <a:off x="7391400" y="25146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Cl</a:t>
            </a:r>
            <a:endParaRPr lang="en-US" sz="1000">
              <a:latin typeface="Arial" charset="0"/>
            </a:endParaRPr>
          </a:p>
          <a:p>
            <a:pPr algn="ctr"/>
            <a:endParaRPr lang="en-US" sz="1000">
              <a:latin typeface="Arial" charset="0"/>
            </a:endParaRPr>
          </a:p>
          <a:p>
            <a:pPr algn="ctr"/>
            <a:r>
              <a:rPr lang="en-US" sz="1000">
                <a:latin typeface="Arial" charset="0"/>
              </a:rPr>
              <a:t>17</a:t>
            </a:r>
            <a:endParaRPr lang="en-US" sz="1000" baseline="30000">
              <a:latin typeface="Arial" charset="0"/>
            </a:endParaRPr>
          </a:p>
        </p:txBody>
      </p:sp>
      <p:sp>
        <p:nvSpPr>
          <p:cNvPr id="276499" name="Rectangle 19"/>
          <p:cNvSpPr>
            <a:spLocks noChangeArrowheads="1"/>
          </p:cNvSpPr>
          <p:nvPr/>
        </p:nvSpPr>
        <p:spPr bwMode="auto">
          <a:xfrm>
            <a:off x="7772400" y="25146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Ar</a:t>
            </a:r>
            <a:endParaRPr lang="en-US" sz="1000">
              <a:latin typeface="Arial" charset="0"/>
            </a:endParaRPr>
          </a:p>
          <a:p>
            <a:pPr algn="ctr"/>
            <a:endParaRPr lang="en-US" sz="1000">
              <a:latin typeface="Arial" charset="0"/>
            </a:endParaRPr>
          </a:p>
          <a:p>
            <a:pPr algn="ctr"/>
            <a:r>
              <a:rPr lang="en-US" sz="1000">
                <a:latin typeface="Arial" charset="0"/>
              </a:rPr>
              <a:t>18</a:t>
            </a:r>
            <a:endParaRPr lang="en-US" sz="1000" baseline="30000">
              <a:latin typeface="Arial" charset="0"/>
            </a:endParaRPr>
          </a:p>
        </p:txBody>
      </p:sp>
      <p:sp>
        <p:nvSpPr>
          <p:cNvPr id="276500" name="Rectangle 20"/>
          <p:cNvSpPr>
            <a:spLocks noChangeArrowheads="1"/>
          </p:cNvSpPr>
          <p:nvPr/>
        </p:nvSpPr>
        <p:spPr bwMode="auto">
          <a:xfrm>
            <a:off x="1295400" y="30480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K</a:t>
            </a:r>
            <a:endParaRPr lang="en-US" sz="1000">
              <a:latin typeface="Arial" charset="0"/>
            </a:endParaRPr>
          </a:p>
          <a:p>
            <a:pPr algn="ctr"/>
            <a:endParaRPr lang="en-US" sz="1000" baseline="30000">
              <a:latin typeface="Arial" charset="0"/>
            </a:endParaRPr>
          </a:p>
          <a:p>
            <a:pPr algn="ctr"/>
            <a:r>
              <a:rPr lang="en-US" sz="1000">
                <a:latin typeface="Arial" charset="0"/>
              </a:rPr>
              <a:t>19</a:t>
            </a:r>
          </a:p>
        </p:txBody>
      </p:sp>
      <p:sp>
        <p:nvSpPr>
          <p:cNvPr id="276501" name="Rectangle 21"/>
          <p:cNvSpPr>
            <a:spLocks noChangeArrowheads="1"/>
          </p:cNvSpPr>
          <p:nvPr/>
        </p:nvSpPr>
        <p:spPr bwMode="auto">
          <a:xfrm>
            <a:off x="1676400" y="30480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Ca</a:t>
            </a:r>
            <a:endParaRPr lang="en-US" sz="1000">
              <a:latin typeface="Arial" charset="0"/>
            </a:endParaRPr>
          </a:p>
          <a:p>
            <a:pPr algn="ctr"/>
            <a:endParaRPr lang="en-US" sz="1000">
              <a:latin typeface="Arial" charset="0"/>
            </a:endParaRPr>
          </a:p>
          <a:p>
            <a:pPr algn="ctr"/>
            <a:r>
              <a:rPr lang="en-US" sz="1000">
                <a:latin typeface="Arial" charset="0"/>
              </a:rPr>
              <a:t>20</a:t>
            </a:r>
            <a:endParaRPr lang="en-US" sz="1000" baseline="30000">
              <a:latin typeface="Arial" charset="0"/>
            </a:endParaRPr>
          </a:p>
        </p:txBody>
      </p:sp>
      <p:sp>
        <p:nvSpPr>
          <p:cNvPr id="276502" name="Rectangle 22"/>
          <p:cNvSpPr>
            <a:spLocks noChangeArrowheads="1"/>
          </p:cNvSpPr>
          <p:nvPr/>
        </p:nvSpPr>
        <p:spPr bwMode="auto">
          <a:xfrm>
            <a:off x="2057400" y="30480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Sc</a:t>
            </a:r>
            <a:endParaRPr lang="en-US" sz="1000">
              <a:latin typeface="Arial" charset="0"/>
            </a:endParaRPr>
          </a:p>
          <a:p>
            <a:pPr algn="ctr"/>
            <a:endParaRPr lang="en-US" sz="1000">
              <a:latin typeface="Arial" charset="0"/>
            </a:endParaRPr>
          </a:p>
          <a:p>
            <a:pPr algn="ctr"/>
            <a:r>
              <a:rPr lang="en-US" sz="1000">
                <a:latin typeface="Arial" charset="0"/>
              </a:rPr>
              <a:t>21</a:t>
            </a:r>
            <a:endParaRPr lang="en-US" sz="1000" baseline="30000">
              <a:latin typeface="Arial" charset="0"/>
            </a:endParaRPr>
          </a:p>
        </p:txBody>
      </p:sp>
      <p:sp>
        <p:nvSpPr>
          <p:cNvPr id="276503" name="Rectangle 23"/>
          <p:cNvSpPr>
            <a:spLocks noChangeArrowheads="1"/>
          </p:cNvSpPr>
          <p:nvPr/>
        </p:nvSpPr>
        <p:spPr bwMode="auto">
          <a:xfrm>
            <a:off x="2438400" y="30480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Ti</a:t>
            </a:r>
            <a:endParaRPr lang="en-US" sz="1000">
              <a:latin typeface="Arial" charset="0"/>
            </a:endParaRPr>
          </a:p>
          <a:p>
            <a:pPr algn="ctr"/>
            <a:endParaRPr lang="en-US" sz="1000">
              <a:latin typeface="Arial" charset="0"/>
            </a:endParaRPr>
          </a:p>
          <a:p>
            <a:pPr algn="ctr"/>
            <a:r>
              <a:rPr lang="en-US" sz="1000">
                <a:latin typeface="Arial" charset="0"/>
              </a:rPr>
              <a:t>22</a:t>
            </a:r>
            <a:endParaRPr lang="en-US" sz="1000" baseline="30000">
              <a:latin typeface="Arial" charset="0"/>
            </a:endParaRPr>
          </a:p>
        </p:txBody>
      </p:sp>
      <p:sp>
        <p:nvSpPr>
          <p:cNvPr id="276504" name="Rectangle 24"/>
          <p:cNvSpPr>
            <a:spLocks noChangeArrowheads="1"/>
          </p:cNvSpPr>
          <p:nvPr/>
        </p:nvSpPr>
        <p:spPr bwMode="auto">
          <a:xfrm>
            <a:off x="2819400" y="30480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V</a:t>
            </a:r>
            <a:endParaRPr lang="en-US" sz="1000">
              <a:latin typeface="Arial" charset="0"/>
            </a:endParaRPr>
          </a:p>
          <a:p>
            <a:pPr algn="ctr"/>
            <a:endParaRPr lang="en-US" sz="1000">
              <a:latin typeface="Arial" charset="0"/>
            </a:endParaRPr>
          </a:p>
          <a:p>
            <a:pPr algn="ctr"/>
            <a:r>
              <a:rPr lang="en-US" sz="1000">
                <a:latin typeface="Arial" charset="0"/>
              </a:rPr>
              <a:t>23</a:t>
            </a:r>
            <a:endParaRPr lang="en-US" sz="1000" baseline="30000">
              <a:latin typeface="Arial" charset="0"/>
            </a:endParaRPr>
          </a:p>
        </p:txBody>
      </p:sp>
      <p:sp>
        <p:nvSpPr>
          <p:cNvPr id="276505" name="Rectangle 25"/>
          <p:cNvSpPr>
            <a:spLocks noChangeArrowheads="1"/>
          </p:cNvSpPr>
          <p:nvPr/>
        </p:nvSpPr>
        <p:spPr bwMode="auto">
          <a:xfrm>
            <a:off x="3200400" y="30480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Cr</a:t>
            </a:r>
            <a:endParaRPr lang="en-US" sz="1000">
              <a:latin typeface="Arial" charset="0"/>
            </a:endParaRPr>
          </a:p>
          <a:p>
            <a:pPr algn="ctr"/>
            <a:endParaRPr lang="en-US" sz="1000">
              <a:latin typeface="Arial" charset="0"/>
            </a:endParaRPr>
          </a:p>
          <a:p>
            <a:pPr algn="ctr"/>
            <a:r>
              <a:rPr lang="en-US" sz="1000">
                <a:latin typeface="Arial" charset="0"/>
              </a:rPr>
              <a:t>24</a:t>
            </a:r>
            <a:endParaRPr lang="en-US" sz="1000" baseline="30000">
              <a:latin typeface="Arial" charset="0"/>
            </a:endParaRPr>
          </a:p>
        </p:txBody>
      </p:sp>
      <p:sp>
        <p:nvSpPr>
          <p:cNvPr id="276506" name="Rectangle 26"/>
          <p:cNvSpPr>
            <a:spLocks noChangeArrowheads="1"/>
          </p:cNvSpPr>
          <p:nvPr/>
        </p:nvSpPr>
        <p:spPr bwMode="auto">
          <a:xfrm>
            <a:off x="3581400" y="30480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Mn</a:t>
            </a:r>
            <a:endParaRPr lang="en-US" sz="1000">
              <a:latin typeface="Arial" charset="0"/>
            </a:endParaRPr>
          </a:p>
          <a:p>
            <a:pPr algn="ctr"/>
            <a:endParaRPr lang="en-US" sz="1000">
              <a:latin typeface="Arial" charset="0"/>
            </a:endParaRPr>
          </a:p>
          <a:p>
            <a:pPr algn="ctr"/>
            <a:r>
              <a:rPr lang="en-US" sz="1000">
                <a:latin typeface="Arial" charset="0"/>
              </a:rPr>
              <a:t>25</a:t>
            </a:r>
            <a:endParaRPr lang="en-US" sz="1000" baseline="30000">
              <a:latin typeface="Arial" charset="0"/>
            </a:endParaRPr>
          </a:p>
        </p:txBody>
      </p:sp>
      <p:sp>
        <p:nvSpPr>
          <p:cNvPr id="276507" name="Rectangle 27"/>
          <p:cNvSpPr>
            <a:spLocks noChangeArrowheads="1"/>
          </p:cNvSpPr>
          <p:nvPr/>
        </p:nvSpPr>
        <p:spPr bwMode="auto">
          <a:xfrm>
            <a:off x="3962400" y="30480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Fe</a:t>
            </a:r>
            <a:endParaRPr lang="en-US" sz="1000">
              <a:latin typeface="Arial" charset="0"/>
            </a:endParaRPr>
          </a:p>
          <a:p>
            <a:pPr algn="ctr"/>
            <a:endParaRPr lang="en-US" sz="1000">
              <a:latin typeface="Arial" charset="0"/>
            </a:endParaRPr>
          </a:p>
          <a:p>
            <a:pPr algn="ctr"/>
            <a:r>
              <a:rPr lang="en-US" sz="1000">
                <a:latin typeface="Arial" charset="0"/>
              </a:rPr>
              <a:t>26</a:t>
            </a:r>
            <a:endParaRPr lang="en-US" sz="1000" baseline="30000">
              <a:latin typeface="Arial" charset="0"/>
            </a:endParaRPr>
          </a:p>
        </p:txBody>
      </p:sp>
      <p:sp>
        <p:nvSpPr>
          <p:cNvPr id="276508" name="Rectangle 28"/>
          <p:cNvSpPr>
            <a:spLocks noChangeArrowheads="1"/>
          </p:cNvSpPr>
          <p:nvPr/>
        </p:nvSpPr>
        <p:spPr bwMode="auto">
          <a:xfrm>
            <a:off x="4343400" y="30480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Co</a:t>
            </a:r>
            <a:endParaRPr lang="en-US" sz="1000">
              <a:latin typeface="Arial" charset="0"/>
            </a:endParaRPr>
          </a:p>
          <a:p>
            <a:pPr algn="ctr"/>
            <a:endParaRPr lang="en-US" sz="1000">
              <a:latin typeface="Arial" charset="0"/>
            </a:endParaRPr>
          </a:p>
          <a:p>
            <a:pPr algn="ctr"/>
            <a:r>
              <a:rPr lang="en-US" sz="1000">
                <a:latin typeface="Arial" charset="0"/>
              </a:rPr>
              <a:t>27</a:t>
            </a:r>
            <a:endParaRPr lang="en-US" sz="1000" baseline="30000">
              <a:latin typeface="Arial" charset="0"/>
            </a:endParaRPr>
          </a:p>
        </p:txBody>
      </p:sp>
      <p:sp>
        <p:nvSpPr>
          <p:cNvPr id="276509" name="Rectangle 29"/>
          <p:cNvSpPr>
            <a:spLocks noChangeArrowheads="1"/>
          </p:cNvSpPr>
          <p:nvPr/>
        </p:nvSpPr>
        <p:spPr bwMode="auto">
          <a:xfrm>
            <a:off x="4724400" y="30480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Ni</a:t>
            </a:r>
            <a:endParaRPr lang="en-US" sz="1000">
              <a:latin typeface="Arial" charset="0"/>
            </a:endParaRPr>
          </a:p>
          <a:p>
            <a:pPr algn="ctr"/>
            <a:endParaRPr lang="en-US" sz="1000">
              <a:latin typeface="Arial" charset="0"/>
            </a:endParaRPr>
          </a:p>
          <a:p>
            <a:pPr algn="ctr"/>
            <a:r>
              <a:rPr lang="en-US" sz="1000">
                <a:latin typeface="Arial" charset="0"/>
              </a:rPr>
              <a:t>28</a:t>
            </a:r>
            <a:endParaRPr lang="en-US" sz="1000" baseline="30000">
              <a:latin typeface="Arial" charset="0"/>
            </a:endParaRPr>
          </a:p>
        </p:txBody>
      </p:sp>
      <p:sp>
        <p:nvSpPr>
          <p:cNvPr id="276510" name="Rectangle 30"/>
          <p:cNvSpPr>
            <a:spLocks noChangeArrowheads="1"/>
          </p:cNvSpPr>
          <p:nvPr/>
        </p:nvSpPr>
        <p:spPr bwMode="auto">
          <a:xfrm>
            <a:off x="5105400" y="30480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Cu</a:t>
            </a:r>
            <a:endParaRPr lang="en-US" sz="1000">
              <a:latin typeface="Arial" charset="0"/>
            </a:endParaRPr>
          </a:p>
          <a:p>
            <a:pPr algn="ctr"/>
            <a:endParaRPr lang="en-US" sz="1000">
              <a:latin typeface="Arial" charset="0"/>
            </a:endParaRPr>
          </a:p>
          <a:p>
            <a:pPr algn="ctr"/>
            <a:r>
              <a:rPr lang="en-US" sz="1000">
                <a:latin typeface="Arial" charset="0"/>
              </a:rPr>
              <a:t>29</a:t>
            </a:r>
            <a:endParaRPr lang="en-US" sz="1000" baseline="30000">
              <a:latin typeface="Arial" charset="0"/>
            </a:endParaRPr>
          </a:p>
        </p:txBody>
      </p:sp>
      <p:sp>
        <p:nvSpPr>
          <p:cNvPr id="276511" name="Rectangle 31"/>
          <p:cNvSpPr>
            <a:spLocks noChangeArrowheads="1"/>
          </p:cNvSpPr>
          <p:nvPr/>
        </p:nvSpPr>
        <p:spPr bwMode="auto">
          <a:xfrm>
            <a:off x="5486400" y="30480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Zn</a:t>
            </a:r>
            <a:endParaRPr lang="en-US" sz="1000">
              <a:latin typeface="Arial" charset="0"/>
            </a:endParaRPr>
          </a:p>
          <a:p>
            <a:pPr algn="ctr"/>
            <a:endParaRPr lang="en-US" sz="1000">
              <a:latin typeface="Arial" charset="0"/>
            </a:endParaRPr>
          </a:p>
          <a:p>
            <a:pPr algn="ctr"/>
            <a:r>
              <a:rPr lang="en-US" sz="1000">
                <a:latin typeface="Arial" charset="0"/>
              </a:rPr>
              <a:t>30</a:t>
            </a:r>
            <a:endParaRPr lang="en-US" sz="1000" baseline="30000">
              <a:latin typeface="Arial" charset="0"/>
            </a:endParaRPr>
          </a:p>
        </p:txBody>
      </p:sp>
      <p:sp>
        <p:nvSpPr>
          <p:cNvPr id="276512" name="Rectangle 32"/>
          <p:cNvSpPr>
            <a:spLocks noChangeArrowheads="1"/>
          </p:cNvSpPr>
          <p:nvPr/>
        </p:nvSpPr>
        <p:spPr bwMode="auto">
          <a:xfrm>
            <a:off x="5867400" y="3048000"/>
            <a:ext cx="381000" cy="533400"/>
          </a:xfrm>
          <a:prstGeom prst="rect">
            <a:avLst/>
          </a:prstGeom>
          <a:solidFill>
            <a:srgbClr val="3366FF">
              <a:alpha val="50000"/>
            </a:srgbClr>
          </a:solidFill>
          <a:ln w="9525">
            <a:solidFill>
              <a:schemeClr val="tx1"/>
            </a:solidFill>
            <a:miter lim="800000"/>
            <a:headEnd/>
            <a:tailEnd/>
          </a:ln>
          <a:effectLst/>
        </p:spPr>
        <p:txBody>
          <a:bodyPr wrap="none" anchor="ctr"/>
          <a:lstStyle/>
          <a:p>
            <a:pPr algn="ctr"/>
            <a:r>
              <a:rPr lang="en-US" sz="1400" b="1">
                <a:latin typeface="Arial" charset="0"/>
              </a:rPr>
              <a:t>Ga</a:t>
            </a:r>
            <a:endParaRPr lang="en-US" sz="1000">
              <a:latin typeface="Arial" charset="0"/>
            </a:endParaRPr>
          </a:p>
          <a:p>
            <a:pPr algn="ctr"/>
            <a:endParaRPr lang="en-US" sz="1000">
              <a:latin typeface="Arial" charset="0"/>
            </a:endParaRPr>
          </a:p>
          <a:p>
            <a:pPr algn="ctr"/>
            <a:r>
              <a:rPr lang="en-US" sz="1000">
                <a:latin typeface="Arial" charset="0"/>
              </a:rPr>
              <a:t>31</a:t>
            </a:r>
            <a:endParaRPr lang="en-US" sz="1000" baseline="30000">
              <a:latin typeface="Arial" charset="0"/>
            </a:endParaRPr>
          </a:p>
        </p:txBody>
      </p:sp>
      <p:sp>
        <p:nvSpPr>
          <p:cNvPr id="276513" name="Rectangle 33"/>
          <p:cNvSpPr>
            <a:spLocks noChangeArrowheads="1"/>
          </p:cNvSpPr>
          <p:nvPr/>
        </p:nvSpPr>
        <p:spPr bwMode="auto">
          <a:xfrm>
            <a:off x="6248400" y="3048000"/>
            <a:ext cx="381000" cy="533400"/>
          </a:xfrm>
          <a:prstGeom prst="rect">
            <a:avLst/>
          </a:prstGeom>
          <a:solidFill>
            <a:srgbClr val="3366FF">
              <a:alpha val="50000"/>
            </a:srgbClr>
          </a:solidFill>
          <a:ln w="9525">
            <a:solidFill>
              <a:schemeClr val="tx1"/>
            </a:solidFill>
            <a:miter lim="800000"/>
            <a:headEnd/>
            <a:tailEnd/>
          </a:ln>
          <a:effectLst/>
        </p:spPr>
        <p:txBody>
          <a:bodyPr wrap="none" anchor="ctr"/>
          <a:lstStyle/>
          <a:p>
            <a:pPr algn="ctr"/>
            <a:r>
              <a:rPr lang="en-US" sz="1400" b="1">
                <a:latin typeface="Arial" charset="0"/>
              </a:rPr>
              <a:t>Ge</a:t>
            </a:r>
            <a:endParaRPr lang="en-US" sz="1000">
              <a:latin typeface="Arial" charset="0"/>
            </a:endParaRPr>
          </a:p>
          <a:p>
            <a:pPr algn="ctr"/>
            <a:endParaRPr lang="en-US" sz="1000">
              <a:latin typeface="Arial" charset="0"/>
            </a:endParaRPr>
          </a:p>
          <a:p>
            <a:pPr algn="ctr"/>
            <a:r>
              <a:rPr lang="en-US" sz="1000">
                <a:latin typeface="Arial" charset="0"/>
              </a:rPr>
              <a:t>32</a:t>
            </a:r>
            <a:endParaRPr lang="en-US" sz="1000" baseline="30000">
              <a:latin typeface="Arial" charset="0"/>
            </a:endParaRPr>
          </a:p>
        </p:txBody>
      </p:sp>
      <p:sp>
        <p:nvSpPr>
          <p:cNvPr id="276514" name="Rectangle 34"/>
          <p:cNvSpPr>
            <a:spLocks noChangeArrowheads="1"/>
          </p:cNvSpPr>
          <p:nvPr/>
        </p:nvSpPr>
        <p:spPr bwMode="auto">
          <a:xfrm>
            <a:off x="6629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As</a:t>
            </a:r>
            <a:endParaRPr lang="en-US" sz="1000">
              <a:latin typeface="Arial" charset="0"/>
            </a:endParaRPr>
          </a:p>
          <a:p>
            <a:pPr algn="ctr"/>
            <a:endParaRPr lang="en-US" sz="1000">
              <a:latin typeface="Arial" charset="0"/>
            </a:endParaRPr>
          </a:p>
          <a:p>
            <a:pPr algn="ctr"/>
            <a:r>
              <a:rPr lang="en-US" sz="1000">
                <a:latin typeface="Arial" charset="0"/>
              </a:rPr>
              <a:t>33</a:t>
            </a:r>
            <a:endParaRPr lang="en-US" sz="1000" baseline="30000">
              <a:latin typeface="Arial" charset="0"/>
            </a:endParaRPr>
          </a:p>
        </p:txBody>
      </p:sp>
      <p:sp>
        <p:nvSpPr>
          <p:cNvPr id="276515" name="Rectangle 35"/>
          <p:cNvSpPr>
            <a:spLocks noChangeArrowheads="1"/>
          </p:cNvSpPr>
          <p:nvPr/>
        </p:nvSpPr>
        <p:spPr bwMode="auto">
          <a:xfrm>
            <a:off x="7010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Se</a:t>
            </a:r>
            <a:endParaRPr lang="en-US" sz="1000">
              <a:latin typeface="Arial" charset="0"/>
            </a:endParaRPr>
          </a:p>
          <a:p>
            <a:pPr algn="ctr"/>
            <a:endParaRPr lang="en-US" sz="1000">
              <a:latin typeface="Arial" charset="0"/>
            </a:endParaRPr>
          </a:p>
          <a:p>
            <a:pPr algn="ctr"/>
            <a:r>
              <a:rPr lang="en-US" sz="1000">
                <a:latin typeface="Arial" charset="0"/>
              </a:rPr>
              <a:t>34</a:t>
            </a:r>
            <a:endParaRPr lang="en-US" sz="1000" baseline="30000">
              <a:latin typeface="Arial" charset="0"/>
            </a:endParaRPr>
          </a:p>
        </p:txBody>
      </p:sp>
      <p:sp>
        <p:nvSpPr>
          <p:cNvPr id="276516" name="Rectangle 36"/>
          <p:cNvSpPr>
            <a:spLocks noChangeArrowheads="1"/>
          </p:cNvSpPr>
          <p:nvPr/>
        </p:nvSpPr>
        <p:spPr bwMode="auto">
          <a:xfrm>
            <a:off x="7391400" y="30480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Br</a:t>
            </a:r>
            <a:endParaRPr lang="en-US" sz="1000">
              <a:latin typeface="Arial" charset="0"/>
            </a:endParaRPr>
          </a:p>
          <a:p>
            <a:pPr algn="ctr"/>
            <a:endParaRPr lang="en-US" sz="1000">
              <a:latin typeface="Arial" charset="0"/>
            </a:endParaRPr>
          </a:p>
          <a:p>
            <a:pPr algn="ctr"/>
            <a:r>
              <a:rPr lang="en-US" sz="1000">
                <a:latin typeface="Arial" charset="0"/>
              </a:rPr>
              <a:t>35</a:t>
            </a:r>
            <a:endParaRPr lang="en-US" sz="1000" baseline="30000">
              <a:latin typeface="Arial" charset="0"/>
            </a:endParaRPr>
          </a:p>
        </p:txBody>
      </p:sp>
      <p:sp>
        <p:nvSpPr>
          <p:cNvPr id="276517" name="Rectangle 37"/>
          <p:cNvSpPr>
            <a:spLocks noChangeArrowheads="1"/>
          </p:cNvSpPr>
          <p:nvPr/>
        </p:nvSpPr>
        <p:spPr bwMode="auto">
          <a:xfrm>
            <a:off x="7772400" y="30480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Kr</a:t>
            </a:r>
            <a:endParaRPr lang="en-US" sz="1000">
              <a:latin typeface="Arial" charset="0"/>
            </a:endParaRPr>
          </a:p>
          <a:p>
            <a:pPr algn="ctr"/>
            <a:endParaRPr lang="en-US" sz="1000">
              <a:latin typeface="Arial" charset="0"/>
            </a:endParaRPr>
          </a:p>
          <a:p>
            <a:pPr algn="ctr"/>
            <a:r>
              <a:rPr lang="en-US" sz="1000">
                <a:latin typeface="Arial" charset="0"/>
              </a:rPr>
              <a:t>36</a:t>
            </a:r>
            <a:endParaRPr lang="en-US" sz="1000" baseline="30000">
              <a:latin typeface="Arial" charset="0"/>
            </a:endParaRPr>
          </a:p>
        </p:txBody>
      </p:sp>
      <p:sp>
        <p:nvSpPr>
          <p:cNvPr id="276518" name="Rectangle 38"/>
          <p:cNvSpPr>
            <a:spLocks noChangeArrowheads="1"/>
          </p:cNvSpPr>
          <p:nvPr/>
        </p:nvSpPr>
        <p:spPr bwMode="auto">
          <a:xfrm>
            <a:off x="1295400" y="35814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Rb</a:t>
            </a:r>
            <a:endParaRPr lang="en-US" sz="1000">
              <a:latin typeface="Arial" charset="0"/>
            </a:endParaRPr>
          </a:p>
          <a:p>
            <a:pPr algn="ctr"/>
            <a:endParaRPr lang="en-US" sz="1000">
              <a:latin typeface="Arial" charset="0"/>
            </a:endParaRPr>
          </a:p>
          <a:p>
            <a:pPr algn="ctr"/>
            <a:r>
              <a:rPr lang="en-US" sz="1000">
                <a:latin typeface="Arial" charset="0"/>
              </a:rPr>
              <a:t>37</a:t>
            </a:r>
            <a:endParaRPr lang="en-US" sz="1000" baseline="30000">
              <a:latin typeface="Arial" charset="0"/>
            </a:endParaRPr>
          </a:p>
        </p:txBody>
      </p:sp>
      <p:sp>
        <p:nvSpPr>
          <p:cNvPr id="276519" name="Rectangle 39"/>
          <p:cNvSpPr>
            <a:spLocks noChangeArrowheads="1"/>
          </p:cNvSpPr>
          <p:nvPr/>
        </p:nvSpPr>
        <p:spPr bwMode="auto">
          <a:xfrm>
            <a:off x="1676400" y="35814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Sr</a:t>
            </a:r>
            <a:endParaRPr lang="en-US" sz="1000">
              <a:latin typeface="Arial" charset="0"/>
            </a:endParaRPr>
          </a:p>
          <a:p>
            <a:pPr algn="ctr"/>
            <a:endParaRPr lang="en-US" sz="1000">
              <a:latin typeface="Arial" charset="0"/>
            </a:endParaRPr>
          </a:p>
          <a:p>
            <a:pPr algn="ctr"/>
            <a:r>
              <a:rPr lang="en-US" sz="1000">
                <a:latin typeface="Arial" charset="0"/>
              </a:rPr>
              <a:t>38</a:t>
            </a:r>
            <a:endParaRPr lang="en-US" sz="1000" baseline="30000">
              <a:latin typeface="Arial" charset="0"/>
            </a:endParaRPr>
          </a:p>
        </p:txBody>
      </p:sp>
      <p:sp>
        <p:nvSpPr>
          <p:cNvPr id="276520" name="Rectangle 40"/>
          <p:cNvSpPr>
            <a:spLocks noChangeArrowheads="1"/>
          </p:cNvSpPr>
          <p:nvPr/>
        </p:nvSpPr>
        <p:spPr bwMode="auto">
          <a:xfrm>
            <a:off x="2057400" y="35814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Y</a:t>
            </a:r>
            <a:r>
              <a:rPr lang="en-US" sz="1000" b="1">
                <a:latin typeface="Arial" charset="0"/>
              </a:rPr>
              <a:t> </a:t>
            </a:r>
          </a:p>
          <a:p>
            <a:pPr algn="ctr"/>
            <a:endParaRPr lang="en-US" sz="1000">
              <a:latin typeface="Arial" charset="0"/>
            </a:endParaRPr>
          </a:p>
          <a:p>
            <a:pPr algn="ctr"/>
            <a:r>
              <a:rPr lang="en-US" sz="1000">
                <a:latin typeface="Arial" charset="0"/>
              </a:rPr>
              <a:t>39</a:t>
            </a:r>
            <a:endParaRPr lang="en-US" sz="1000" baseline="30000">
              <a:latin typeface="Arial" charset="0"/>
            </a:endParaRPr>
          </a:p>
        </p:txBody>
      </p:sp>
      <p:sp>
        <p:nvSpPr>
          <p:cNvPr id="276521" name="Rectangle 41"/>
          <p:cNvSpPr>
            <a:spLocks noChangeArrowheads="1"/>
          </p:cNvSpPr>
          <p:nvPr/>
        </p:nvSpPr>
        <p:spPr bwMode="auto">
          <a:xfrm>
            <a:off x="2438400" y="35814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Zr</a:t>
            </a:r>
            <a:endParaRPr lang="en-US" sz="1000">
              <a:latin typeface="Arial" charset="0"/>
            </a:endParaRPr>
          </a:p>
          <a:p>
            <a:pPr algn="ctr"/>
            <a:endParaRPr lang="en-US" sz="1000">
              <a:latin typeface="Arial" charset="0"/>
            </a:endParaRPr>
          </a:p>
          <a:p>
            <a:pPr algn="ctr"/>
            <a:r>
              <a:rPr lang="en-US" sz="1000">
                <a:latin typeface="Arial" charset="0"/>
              </a:rPr>
              <a:t>40</a:t>
            </a:r>
            <a:endParaRPr lang="en-US" sz="1000" baseline="30000">
              <a:latin typeface="Arial" charset="0"/>
            </a:endParaRPr>
          </a:p>
        </p:txBody>
      </p:sp>
      <p:sp>
        <p:nvSpPr>
          <p:cNvPr id="276522" name="Rectangle 42"/>
          <p:cNvSpPr>
            <a:spLocks noChangeArrowheads="1"/>
          </p:cNvSpPr>
          <p:nvPr/>
        </p:nvSpPr>
        <p:spPr bwMode="auto">
          <a:xfrm>
            <a:off x="2819400" y="35814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Nb</a:t>
            </a:r>
            <a:endParaRPr lang="en-US" sz="1000">
              <a:latin typeface="Arial" charset="0"/>
            </a:endParaRPr>
          </a:p>
          <a:p>
            <a:pPr algn="ctr"/>
            <a:endParaRPr lang="en-US" sz="1000">
              <a:latin typeface="Arial" charset="0"/>
            </a:endParaRPr>
          </a:p>
          <a:p>
            <a:pPr algn="ctr"/>
            <a:r>
              <a:rPr lang="en-US" sz="1000">
                <a:latin typeface="Arial" charset="0"/>
              </a:rPr>
              <a:t>41</a:t>
            </a:r>
            <a:endParaRPr lang="en-US" sz="1000" baseline="30000">
              <a:latin typeface="Arial" charset="0"/>
            </a:endParaRPr>
          </a:p>
        </p:txBody>
      </p:sp>
      <p:sp>
        <p:nvSpPr>
          <p:cNvPr id="276523" name="Rectangle 43"/>
          <p:cNvSpPr>
            <a:spLocks noChangeArrowheads="1"/>
          </p:cNvSpPr>
          <p:nvPr/>
        </p:nvSpPr>
        <p:spPr bwMode="auto">
          <a:xfrm>
            <a:off x="3200400" y="35814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Mo</a:t>
            </a:r>
            <a:endParaRPr lang="en-US" sz="1000">
              <a:latin typeface="Arial" charset="0"/>
            </a:endParaRPr>
          </a:p>
          <a:p>
            <a:pPr algn="ctr"/>
            <a:endParaRPr lang="en-US" sz="1000">
              <a:latin typeface="Arial" charset="0"/>
            </a:endParaRPr>
          </a:p>
          <a:p>
            <a:pPr algn="ctr"/>
            <a:r>
              <a:rPr lang="en-US" sz="1000">
                <a:latin typeface="Arial" charset="0"/>
              </a:rPr>
              <a:t>42</a:t>
            </a:r>
            <a:endParaRPr lang="en-US" sz="1000" baseline="30000">
              <a:latin typeface="Arial" charset="0"/>
            </a:endParaRPr>
          </a:p>
        </p:txBody>
      </p:sp>
      <p:sp>
        <p:nvSpPr>
          <p:cNvPr id="276524" name="Rectangle 44"/>
          <p:cNvSpPr>
            <a:spLocks noChangeArrowheads="1"/>
          </p:cNvSpPr>
          <p:nvPr/>
        </p:nvSpPr>
        <p:spPr bwMode="auto">
          <a:xfrm>
            <a:off x="3581400" y="35814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Tc</a:t>
            </a:r>
            <a:endParaRPr lang="en-US" sz="1000">
              <a:latin typeface="Arial" charset="0"/>
            </a:endParaRPr>
          </a:p>
          <a:p>
            <a:pPr algn="ctr"/>
            <a:endParaRPr lang="en-US" sz="1000">
              <a:latin typeface="Arial" charset="0"/>
            </a:endParaRPr>
          </a:p>
          <a:p>
            <a:pPr algn="ctr"/>
            <a:r>
              <a:rPr lang="en-US" sz="1000">
                <a:latin typeface="Arial" charset="0"/>
              </a:rPr>
              <a:t>43</a:t>
            </a:r>
            <a:endParaRPr lang="en-US" sz="1000" baseline="30000">
              <a:latin typeface="Arial" charset="0"/>
            </a:endParaRPr>
          </a:p>
        </p:txBody>
      </p:sp>
      <p:sp>
        <p:nvSpPr>
          <p:cNvPr id="276525" name="Rectangle 45"/>
          <p:cNvSpPr>
            <a:spLocks noChangeArrowheads="1"/>
          </p:cNvSpPr>
          <p:nvPr/>
        </p:nvSpPr>
        <p:spPr bwMode="auto">
          <a:xfrm>
            <a:off x="3962400" y="35814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Ru</a:t>
            </a:r>
            <a:endParaRPr lang="en-US" sz="1000">
              <a:latin typeface="Arial" charset="0"/>
            </a:endParaRPr>
          </a:p>
          <a:p>
            <a:pPr algn="ctr"/>
            <a:endParaRPr lang="en-US" sz="1000">
              <a:latin typeface="Arial" charset="0"/>
            </a:endParaRPr>
          </a:p>
          <a:p>
            <a:pPr algn="ctr"/>
            <a:r>
              <a:rPr lang="en-US" sz="1000">
                <a:latin typeface="Arial" charset="0"/>
              </a:rPr>
              <a:t>44</a:t>
            </a:r>
            <a:endParaRPr lang="en-US" sz="1000" baseline="30000">
              <a:latin typeface="Arial" charset="0"/>
            </a:endParaRPr>
          </a:p>
        </p:txBody>
      </p:sp>
      <p:sp>
        <p:nvSpPr>
          <p:cNvPr id="276526" name="Rectangle 46"/>
          <p:cNvSpPr>
            <a:spLocks noChangeArrowheads="1"/>
          </p:cNvSpPr>
          <p:nvPr/>
        </p:nvSpPr>
        <p:spPr bwMode="auto">
          <a:xfrm>
            <a:off x="4343400" y="35814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Rh</a:t>
            </a:r>
            <a:endParaRPr lang="en-US" sz="1000">
              <a:latin typeface="Arial" charset="0"/>
            </a:endParaRPr>
          </a:p>
          <a:p>
            <a:pPr algn="ctr"/>
            <a:endParaRPr lang="en-US" sz="1000">
              <a:latin typeface="Arial" charset="0"/>
            </a:endParaRPr>
          </a:p>
          <a:p>
            <a:pPr algn="ctr"/>
            <a:r>
              <a:rPr lang="en-US" sz="1000">
                <a:latin typeface="Arial" charset="0"/>
              </a:rPr>
              <a:t>45</a:t>
            </a:r>
            <a:endParaRPr lang="en-US" sz="1000" baseline="30000">
              <a:latin typeface="Arial" charset="0"/>
            </a:endParaRPr>
          </a:p>
        </p:txBody>
      </p:sp>
      <p:sp>
        <p:nvSpPr>
          <p:cNvPr id="276527" name="Rectangle 47"/>
          <p:cNvSpPr>
            <a:spLocks noChangeArrowheads="1"/>
          </p:cNvSpPr>
          <p:nvPr/>
        </p:nvSpPr>
        <p:spPr bwMode="auto">
          <a:xfrm>
            <a:off x="4724400" y="35814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Pd</a:t>
            </a:r>
            <a:endParaRPr lang="en-US" sz="1000">
              <a:latin typeface="Arial" charset="0"/>
            </a:endParaRPr>
          </a:p>
          <a:p>
            <a:pPr algn="ctr"/>
            <a:endParaRPr lang="en-US" sz="1000">
              <a:latin typeface="Arial" charset="0"/>
            </a:endParaRPr>
          </a:p>
          <a:p>
            <a:pPr algn="ctr"/>
            <a:r>
              <a:rPr lang="en-US" sz="1000">
                <a:latin typeface="Arial" charset="0"/>
              </a:rPr>
              <a:t>46</a:t>
            </a:r>
            <a:endParaRPr lang="en-US" sz="1000" baseline="30000">
              <a:latin typeface="Arial" charset="0"/>
            </a:endParaRPr>
          </a:p>
        </p:txBody>
      </p:sp>
      <p:sp>
        <p:nvSpPr>
          <p:cNvPr id="276528" name="Rectangle 48"/>
          <p:cNvSpPr>
            <a:spLocks noChangeArrowheads="1"/>
          </p:cNvSpPr>
          <p:nvPr/>
        </p:nvSpPr>
        <p:spPr bwMode="auto">
          <a:xfrm>
            <a:off x="5105400" y="35814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Ag</a:t>
            </a:r>
            <a:endParaRPr lang="en-US" sz="1000">
              <a:latin typeface="Arial" charset="0"/>
            </a:endParaRPr>
          </a:p>
          <a:p>
            <a:pPr algn="ctr"/>
            <a:endParaRPr lang="en-US" sz="1000">
              <a:latin typeface="Arial" charset="0"/>
            </a:endParaRPr>
          </a:p>
          <a:p>
            <a:pPr algn="ctr"/>
            <a:r>
              <a:rPr lang="en-US" sz="1000">
                <a:latin typeface="Arial" charset="0"/>
              </a:rPr>
              <a:t>47</a:t>
            </a:r>
            <a:endParaRPr lang="en-US" sz="1000" baseline="30000">
              <a:latin typeface="Arial" charset="0"/>
            </a:endParaRPr>
          </a:p>
        </p:txBody>
      </p:sp>
      <p:sp>
        <p:nvSpPr>
          <p:cNvPr id="276529" name="Rectangle 49"/>
          <p:cNvSpPr>
            <a:spLocks noChangeArrowheads="1"/>
          </p:cNvSpPr>
          <p:nvPr/>
        </p:nvSpPr>
        <p:spPr bwMode="auto">
          <a:xfrm>
            <a:off x="5486400" y="35814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Cd</a:t>
            </a:r>
            <a:endParaRPr lang="en-US" sz="1000">
              <a:latin typeface="Arial" charset="0"/>
            </a:endParaRPr>
          </a:p>
          <a:p>
            <a:pPr algn="ctr"/>
            <a:endParaRPr lang="en-US" sz="1000">
              <a:latin typeface="Arial" charset="0"/>
            </a:endParaRPr>
          </a:p>
          <a:p>
            <a:pPr algn="ctr"/>
            <a:r>
              <a:rPr lang="en-US" sz="1000">
                <a:latin typeface="Arial" charset="0"/>
              </a:rPr>
              <a:t>48</a:t>
            </a:r>
            <a:endParaRPr lang="en-US" sz="1000" baseline="30000">
              <a:latin typeface="Arial" charset="0"/>
            </a:endParaRPr>
          </a:p>
        </p:txBody>
      </p:sp>
      <p:sp>
        <p:nvSpPr>
          <p:cNvPr id="276530" name="Rectangle 50"/>
          <p:cNvSpPr>
            <a:spLocks noChangeArrowheads="1"/>
          </p:cNvSpPr>
          <p:nvPr/>
        </p:nvSpPr>
        <p:spPr bwMode="auto">
          <a:xfrm>
            <a:off x="5867400" y="3581400"/>
            <a:ext cx="381000" cy="533400"/>
          </a:xfrm>
          <a:prstGeom prst="rect">
            <a:avLst/>
          </a:prstGeom>
          <a:solidFill>
            <a:srgbClr val="3366FF">
              <a:alpha val="50000"/>
            </a:srgbClr>
          </a:solidFill>
          <a:ln w="9525">
            <a:solidFill>
              <a:schemeClr val="tx1"/>
            </a:solidFill>
            <a:miter lim="800000"/>
            <a:headEnd/>
            <a:tailEnd/>
          </a:ln>
          <a:effectLst/>
        </p:spPr>
        <p:txBody>
          <a:bodyPr wrap="none" anchor="ctr"/>
          <a:lstStyle/>
          <a:p>
            <a:pPr algn="ctr"/>
            <a:r>
              <a:rPr lang="en-US" sz="1400" b="1">
                <a:latin typeface="Arial" charset="0"/>
              </a:rPr>
              <a:t>In</a:t>
            </a:r>
            <a:endParaRPr lang="en-US" sz="1000">
              <a:latin typeface="Arial" charset="0"/>
            </a:endParaRPr>
          </a:p>
          <a:p>
            <a:pPr algn="ctr"/>
            <a:endParaRPr lang="en-US" sz="1000">
              <a:latin typeface="Arial" charset="0"/>
            </a:endParaRPr>
          </a:p>
          <a:p>
            <a:pPr algn="ctr"/>
            <a:r>
              <a:rPr lang="en-US" sz="1000">
                <a:latin typeface="Arial" charset="0"/>
              </a:rPr>
              <a:t>49</a:t>
            </a:r>
            <a:endParaRPr lang="en-US" sz="1000" baseline="30000">
              <a:latin typeface="Arial" charset="0"/>
            </a:endParaRPr>
          </a:p>
        </p:txBody>
      </p:sp>
      <p:sp>
        <p:nvSpPr>
          <p:cNvPr id="276531" name="Rectangle 51"/>
          <p:cNvSpPr>
            <a:spLocks noChangeArrowheads="1"/>
          </p:cNvSpPr>
          <p:nvPr/>
        </p:nvSpPr>
        <p:spPr bwMode="auto">
          <a:xfrm>
            <a:off x="6248400" y="3581400"/>
            <a:ext cx="381000" cy="533400"/>
          </a:xfrm>
          <a:prstGeom prst="rect">
            <a:avLst/>
          </a:prstGeom>
          <a:solidFill>
            <a:srgbClr val="3366FF">
              <a:alpha val="50000"/>
            </a:srgbClr>
          </a:solidFill>
          <a:ln w="9525">
            <a:solidFill>
              <a:schemeClr val="tx1"/>
            </a:solidFill>
            <a:miter lim="800000"/>
            <a:headEnd/>
            <a:tailEnd/>
          </a:ln>
          <a:effectLst/>
        </p:spPr>
        <p:txBody>
          <a:bodyPr wrap="none" anchor="ctr"/>
          <a:lstStyle/>
          <a:p>
            <a:pPr algn="ctr"/>
            <a:r>
              <a:rPr lang="en-US" sz="1400" b="1">
                <a:latin typeface="Arial" charset="0"/>
              </a:rPr>
              <a:t>Sn</a:t>
            </a:r>
            <a:endParaRPr lang="en-US" sz="1000">
              <a:latin typeface="Arial" charset="0"/>
            </a:endParaRPr>
          </a:p>
          <a:p>
            <a:pPr algn="ctr"/>
            <a:endParaRPr lang="en-US" sz="1000">
              <a:latin typeface="Arial" charset="0"/>
            </a:endParaRPr>
          </a:p>
          <a:p>
            <a:pPr algn="ctr"/>
            <a:r>
              <a:rPr lang="en-US" sz="1000">
                <a:latin typeface="Arial" charset="0"/>
              </a:rPr>
              <a:t>50</a:t>
            </a:r>
            <a:endParaRPr lang="en-US" sz="1000" baseline="30000">
              <a:latin typeface="Arial" charset="0"/>
            </a:endParaRPr>
          </a:p>
        </p:txBody>
      </p:sp>
      <p:sp>
        <p:nvSpPr>
          <p:cNvPr id="276532" name="Rectangle 52"/>
          <p:cNvSpPr>
            <a:spLocks noChangeArrowheads="1"/>
          </p:cNvSpPr>
          <p:nvPr/>
        </p:nvSpPr>
        <p:spPr bwMode="auto">
          <a:xfrm>
            <a:off x="6629400" y="3581400"/>
            <a:ext cx="381000" cy="533400"/>
          </a:xfrm>
          <a:prstGeom prst="rect">
            <a:avLst/>
          </a:prstGeom>
          <a:solidFill>
            <a:srgbClr val="3366FF">
              <a:alpha val="50000"/>
            </a:srgbClr>
          </a:solidFill>
          <a:ln w="9525">
            <a:solidFill>
              <a:schemeClr val="tx1"/>
            </a:solidFill>
            <a:miter lim="800000"/>
            <a:headEnd/>
            <a:tailEnd/>
          </a:ln>
          <a:effectLst/>
        </p:spPr>
        <p:txBody>
          <a:bodyPr wrap="none" anchor="ctr"/>
          <a:lstStyle/>
          <a:p>
            <a:pPr algn="ctr"/>
            <a:r>
              <a:rPr lang="en-US" sz="1400" b="1">
                <a:latin typeface="Arial" charset="0"/>
              </a:rPr>
              <a:t>Sb</a:t>
            </a:r>
            <a:endParaRPr lang="en-US" sz="1000">
              <a:latin typeface="Arial" charset="0"/>
            </a:endParaRPr>
          </a:p>
          <a:p>
            <a:pPr algn="ctr"/>
            <a:endParaRPr lang="en-US" sz="1000">
              <a:latin typeface="Arial" charset="0"/>
            </a:endParaRPr>
          </a:p>
          <a:p>
            <a:pPr algn="ctr"/>
            <a:r>
              <a:rPr lang="en-US" sz="1000">
                <a:latin typeface="Arial" charset="0"/>
              </a:rPr>
              <a:t>51</a:t>
            </a:r>
            <a:endParaRPr lang="en-US" sz="1000" baseline="30000">
              <a:latin typeface="Arial" charset="0"/>
            </a:endParaRPr>
          </a:p>
        </p:txBody>
      </p:sp>
      <p:sp>
        <p:nvSpPr>
          <p:cNvPr id="276533" name="Rectangle 53"/>
          <p:cNvSpPr>
            <a:spLocks noChangeArrowheads="1"/>
          </p:cNvSpPr>
          <p:nvPr/>
        </p:nvSpPr>
        <p:spPr bwMode="auto">
          <a:xfrm>
            <a:off x="7010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Te</a:t>
            </a:r>
            <a:endParaRPr lang="en-US" sz="1000">
              <a:latin typeface="Arial" charset="0"/>
            </a:endParaRPr>
          </a:p>
          <a:p>
            <a:pPr algn="ctr"/>
            <a:endParaRPr lang="en-US" sz="1000">
              <a:latin typeface="Arial" charset="0"/>
            </a:endParaRPr>
          </a:p>
          <a:p>
            <a:pPr algn="ctr"/>
            <a:r>
              <a:rPr lang="en-US" sz="1000">
                <a:latin typeface="Arial" charset="0"/>
              </a:rPr>
              <a:t>52</a:t>
            </a:r>
            <a:endParaRPr lang="en-US" sz="1000" baseline="30000">
              <a:latin typeface="Arial" charset="0"/>
            </a:endParaRPr>
          </a:p>
        </p:txBody>
      </p:sp>
      <p:sp>
        <p:nvSpPr>
          <p:cNvPr id="276534" name="Rectangle 54"/>
          <p:cNvSpPr>
            <a:spLocks noChangeArrowheads="1"/>
          </p:cNvSpPr>
          <p:nvPr/>
        </p:nvSpPr>
        <p:spPr bwMode="auto">
          <a:xfrm>
            <a:off x="7391400" y="35814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I</a:t>
            </a:r>
            <a:endParaRPr lang="en-US" sz="1000">
              <a:latin typeface="Arial" charset="0"/>
            </a:endParaRPr>
          </a:p>
          <a:p>
            <a:pPr algn="ctr"/>
            <a:endParaRPr lang="en-US" sz="1000">
              <a:latin typeface="Arial" charset="0"/>
            </a:endParaRPr>
          </a:p>
          <a:p>
            <a:pPr algn="ctr"/>
            <a:r>
              <a:rPr lang="en-US" sz="1000">
                <a:latin typeface="Arial" charset="0"/>
              </a:rPr>
              <a:t>53</a:t>
            </a:r>
            <a:endParaRPr lang="en-US" sz="1000" baseline="30000">
              <a:latin typeface="Arial" charset="0"/>
            </a:endParaRPr>
          </a:p>
        </p:txBody>
      </p:sp>
      <p:sp>
        <p:nvSpPr>
          <p:cNvPr id="276535" name="Rectangle 55"/>
          <p:cNvSpPr>
            <a:spLocks noChangeArrowheads="1"/>
          </p:cNvSpPr>
          <p:nvPr/>
        </p:nvSpPr>
        <p:spPr bwMode="auto">
          <a:xfrm>
            <a:off x="7772400" y="35814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Xe</a:t>
            </a:r>
            <a:endParaRPr lang="en-US" sz="1000">
              <a:latin typeface="Arial" charset="0"/>
            </a:endParaRPr>
          </a:p>
          <a:p>
            <a:pPr algn="ctr"/>
            <a:endParaRPr lang="en-US" sz="1000">
              <a:latin typeface="Arial" charset="0"/>
            </a:endParaRPr>
          </a:p>
          <a:p>
            <a:pPr algn="ctr"/>
            <a:r>
              <a:rPr lang="en-US" sz="1000">
                <a:latin typeface="Arial" charset="0"/>
              </a:rPr>
              <a:t>54</a:t>
            </a:r>
            <a:endParaRPr lang="en-US" sz="1000" baseline="30000">
              <a:latin typeface="Arial" charset="0"/>
            </a:endParaRPr>
          </a:p>
        </p:txBody>
      </p:sp>
      <p:sp>
        <p:nvSpPr>
          <p:cNvPr id="276536" name="Rectangle 56"/>
          <p:cNvSpPr>
            <a:spLocks noChangeArrowheads="1"/>
          </p:cNvSpPr>
          <p:nvPr/>
        </p:nvSpPr>
        <p:spPr bwMode="auto">
          <a:xfrm>
            <a:off x="1295400" y="41148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Cs</a:t>
            </a:r>
            <a:endParaRPr lang="en-US" sz="1000">
              <a:latin typeface="Arial" charset="0"/>
            </a:endParaRPr>
          </a:p>
          <a:p>
            <a:pPr algn="ctr"/>
            <a:endParaRPr lang="en-US" sz="1000">
              <a:latin typeface="Arial" charset="0"/>
            </a:endParaRPr>
          </a:p>
          <a:p>
            <a:pPr algn="ctr"/>
            <a:r>
              <a:rPr lang="en-US" sz="1000">
                <a:latin typeface="Arial" charset="0"/>
              </a:rPr>
              <a:t>55</a:t>
            </a:r>
            <a:endParaRPr lang="en-US" sz="1000" baseline="30000">
              <a:latin typeface="Arial" charset="0"/>
            </a:endParaRPr>
          </a:p>
        </p:txBody>
      </p:sp>
      <p:sp>
        <p:nvSpPr>
          <p:cNvPr id="276537" name="Rectangle 57"/>
          <p:cNvSpPr>
            <a:spLocks noChangeArrowheads="1"/>
          </p:cNvSpPr>
          <p:nvPr/>
        </p:nvSpPr>
        <p:spPr bwMode="auto">
          <a:xfrm>
            <a:off x="1676400" y="41148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Ba</a:t>
            </a:r>
            <a:endParaRPr lang="en-US" sz="1000">
              <a:latin typeface="Arial" charset="0"/>
            </a:endParaRPr>
          </a:p>
          <a:p>
            <a:pPr algn="ctr"/>
            <a:endParaRPr lang="en-US" sz="1000">
              <a:latin typeface="Arial" charset="0"/>
            </a:endParaRPr>
          </a:p>
          <a:p>
            <a:pPr algn="ctr"/>
            <a:r>
              <a:rPr lang="en-US" sz="1000">
                <a:latin typeface="Arial" charset="0"/>
              </a:rPr>
              <a:t>56</a:t>
            </a:r>
            <a:endParaRPr lang="en-US" sz="1000" baseline="30000">
              <a:latin typeface="Arial" charset="0"/>
            </a:endParaRPr>
          </a:p>
        </p:txBody>
      </p:sp>
      <p:sp>
        <p:nvSpPr>
          <p:cNvPr id="276538" name="Rectangle 58"/>
          <p:cNvSpPr>
            <a:spLocks noChangeArrowheads="1"/>
          </p:cNvSpPr>
          <p:nvPr/>
        </p:nvSpPr>
        <p:spPr bwMode="auto">
          <a:xfrm>
            <a:off x="2057400" y="41148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276539" name="Rectangle 59"/>
          <p:cNvSpPr>
            <a:spLocks noChangeArrowheads="1"/>
          </p:cNvSpPr>
          <p:nvPr/>
        </p:nvSpPr>
        <p:spPr bwMode="auto">
          <a:xfrm>
            <a:off x="2438400" y="41148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Hf</a:t>
            </a:r>
            <a:endParaRPr lang="en-US" sz="1000">
              <a:latin typeface="Arial" charset="0"/>
            </a:endParaRPr>
          </a:p>
          <a:p>
            <a:pPr algn="ctr"/>
            <a:endParaRPr lang="en-US" sz="1000">
              <a:latin typeface="Arial" charset="0"/>
            </a:endParaRPr>
          </a:p>
          <a:p>
            <a:pPr algn="ctr"/>
            <a:r>
              <a:rPr lang="en-US" sz="1000">
                <a:latin typeface="Arial" charset="0"/>
              </a:rPr>
              <a:t>72</a:t>
            </a:r>
            <a:endParaRPr lang="en-US" sz="1000" baseline="30000">
              <a:latin typeface="Arial" charset="0"/>
            </a:endParaRPr>
          </a:p>
        </p:txBody>
      </p:sp>
      <p:sp>
        <p:nvSpPr>
          <p:cNvPr id="276540" name="Rectangle 60"/>
          <p:cNvSpPr>
            <a:spLocks noChangeArrowheads="1"/>
          </p:cNvSpPr>
          <p:nvPr/>
        </p:nvSpPr>
        <p:spPr bwMode="auto">
          <a:xfrm>
            <a:off x="2819400" y="41148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Ta</a:t>
            </a:r>
            <a:endParaRPr lang="en-US" sz="1000">
              <a:latin typeface="Arial" charset="0"/>
            </a:endParaRPr>
          </a:p>
          <a:p>
            <a:pPr algn="ctr"/>
            <a:endParaRPr lang="en-US" sz="1000">
              <a:latin typeface="Arial" charset="0"/>
            </a:endParaRPr>
          </a:p>
          <a:p>
            <a:pPr algn="ctr"/>
            <a:r>
              <a:rPr lang="en-US" sz="1000">
                <a:latin typeface="Arial" charset="0"/>
              </a:rPr>
              <a:t>73</a:t>
            </a:r>
            <a:endParaRPr lang="en-US" sz="1000" baseline="30000">
              <a:latin typeface="Arial" charset="0"/>
            </a:endParaRPr>
          </a:p>
        </p:txBody>
      </p:sp>
      <p:sp>
        <p:nvSpPr>
          <p:cNvPr id="276541" name="Rectangle 61"/>
          <p:cNvSpPr>
            <a:spLocks noChangeArrowheads="1"/>
          </p:cNvSpPr>
          <p:nvPr/>
        </p:nvSpPr>
        <p:spPr bwMode="auto">
          <a:xfrm>
            <a:off x="3200400" y="41148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W</a:t>
            </a:r>
            <a:endParaRPr lang="en-US" sz="1000">
              <a:latin typeface="Arial" charset="0"/>
            </a:endParaRPr>
          </a:p>
          <a:p>
            <a:pPr algn="ctr"/>
            <a:endParaRPr lang="en-US" sz="1000">
              <a:latin typeface="Arial" charset="0"/>
            </a:endParaRPr>
          </a:p>
          <a:p>
            <a:pPr algn="ctr"/>
            <a:r>
              <a:rPr lang="en-US" sz="1000">
                <a:latin typeface="Arial" charset="0"/>
              </a:rPr>
              <a:t>74</a:t>
            </a:r>
            <a:endParaRPr lang="en-US" sz="1000" baseline="30000">
              <a:latin typeface="Arial" charset="0"/>
            </a:endParaRPr>
          </a:p>
        </p:txBody>
      </p:sp>
      <p:sp>
        <p:nvSpPr>
          <p:cNvPr id="276542" name="Rectangle 62"/>
          <p:cNvSpPr>
            <a:spLocks noChangeArrowheads="1"/>
          </p:cNvSpPr>
          <p:nvPr/>
        </p:nvSpPr>
        <p:spPr bwMode="auto">
          <a:xfrm>
            <a:off x="3581400" y="41148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Re</a:t>
            </a:r>
            <a:endParaRPr lang="en-US" sz="1000">
              <a:latin typeface="Arial" charset="0"/>
            </a:endParaRPr>
          </a:p>
          <a:p>
            <a:pPr algn="ctr"/>
            <a:endParaRPr lang="en-US" sz="1000">
              <a:latin typeface="Arial" charset="0"/>
            </a:endParaRPr>
          </a:p>
          <a:p>
            <a:pPr algn="ctr"/>
            <a:r>
              <a:rPr lang="en-US" sz="1000">
                <a:latin typeface="Arial" charset="0"/>
              </a:rPr>
              <a:t>75</a:t>
            </a:r>
            <a:endParaRPr lang="en-US" sz="1000" baseline="30000">
              <a:latin typeface="Arial" charset="0"/>
            </a:endParaRPr>
          </a:p>
        </p:txBody>
      </p:sp>
      <p:sp>
        <p:nvSpPr>
          <p:cNvPr id="276543" name="Rectangle 63"/>
          <p:cNvSpPr>
            <a:spLocks noChangeArrowheads="1"/>
          </p:cNvSpPr>
          <p:nvPr/>
        </p:nvSpPr>
        <p:spPr bwMode="auto">
          <a:xfrm>
            <a:off x="3962400" y="41148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Os</a:t>
            </a:r>
            <a:endParaRPr lang="en-US" sz="1000">
              <a:latin typeface="Arial" charset="0"/>
            </a:endParaRPr>
          </a:p>
          <a:p>
            <a:pPr algn="ctr"/>
            <a:endParaRPr lang="en-US" sz="1000">
              <a:latin typeface="Arial" charset="0"/>
            </a:endParaRPr>
          </a:p>
          <a:p>
            <a:pPr algn="ctr"/>
            <a:r>
              <a:rPr lang="en-US" sz="1000">
                <a:latin typeface="Arial" charset="0"/>
              </a:rPr>
              <a:t>76</a:t>
            </a:r>
            <a:endParaRPr lang="en-US" sz="1000" baseline="30000">
              <a:latin typeface="Arial" charset="0"/>
            </a:endParaRPr>
          </a:p>
        </p:txBody>
      </p:sp>
      <p:sp>
        <p:nvSpPr>
          <p:cNvPr id="276544" name="Rectangle 64"/>
          <p:cNvSpPr>
            <a:spLocks noChangeArrowheads="1"/>
          </p:cNvSpPr>
          <p:nvPr/>
        </p:nvSpPr>
        <p:spPr bwMode="auto">
          <a:xfrm>
            <a:off x="4343400" y="41148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Ir</a:t>
            </a:r>
            <a:endParaRPr lang="en-US" sz="1000">
              <a:latin typeface="Arial" charset="0"/>
            </a:endParaRPr>
          </a:p>
          <a:p>
            <a:pPr algn="ctr"/>
            <a:endParaRPr lang="en-US" sz="1000">
              <a:latin typeface="Arial" charset="0"/>
            </a:endParaRPr>
          </a:p>
          <a:p>
            <a:pPr algn="ctr"/>
            <a:r>
              <a:rPr lang="en-US" sz="1000">
                <a:latin typeface="Arial" charset="0"/>
              </a:rPr>
              <a:t>77</a:t>
            </a:r>
            <a:endParaRPr lang="en-US" sz="1000" baseline="30000">
              <a:latin typeface="Arial" charset="0"/>
            </a:endParaRPr>
          </a:p>
        </p:txBody>
      </p:sp>
      <p:sp>
        <p:nvSpPr>
          <p:cNvPr id="276545" name="Rectangle 65"/>
          <p:cNvSpPr>
            <a:spLocks noChangeArrowheads="1"/>
          </p:cNvSpPr>
          <p:nvPr/>
        </p:nvSpPr>
        <p:spPr bwMode="auto">
          <a:xfrm>
            <a:off x="4724400" y="41148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Pt</a:t>
            </a:r>
            <a:endParaRPr lang="en-US" sz="1000">
              <a:latin typeface="Arial" charset="0"/>
            </a:endParaRPr>
          </a:p>
          <a:p>
            <a:pPr algn="ctr"/>
            <a:endParaRPr lang="en-US" sz="1000">
              <a:latin typeface="Arial" charset="0"/>
            </a:endParaRPr>
          </a:p>
          <a:p>
            <a:pPr algn="ctr"/>
            <a:r>
              <a:rPr lang="en-US" sz="1000">
                <a:latin typeface="Arial" charset="0"/>
              </a:rPr>
              <a:t>78</a:t>
            </a:r>
            <a:endParaRPr lang="en-US" sz="1000" baseline="30000">
              <a:latin typeface="Arial" charset="0"/>
            </a:endParaRPr>
          </a:p>
        </p:txBody>
      </p:sp>
      <p:sp>
        <p:nvSpPr>
          <p:cNvPr id="276546" name="Rectangle 66"/>
          <p:cNvSpPr>
            <a:spLocks noChangeArrowheads="1"/>
          </p:cNvSpPr>
          <p:nvPr/>
        </p:nvSpPr>
        <p:spPr bwMode="auto">
          <a:xfrm>
            <a:off x="5105400" y="41148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Au</a:t>
            </a:r>
            <a:endParaRPr lang="en-US" sz="1000">
              <a:latin typeface="Arial" charset="0"/>
            </a:endParaRPr>
          </a:p>
          <a:p>
            <a:pPr algn="ctr"/>
            <a:endParaRPr lang="en-US" sz="1000">
              <a:latin typeface="Arial" charset="0"/>
            </a:endParaRPr>
          </a:p>
          <a:p>
            <a:pPr algn="ctr"/>
            <a:r>
              <a:rPr lang="en-US" sz="1000">
                <a:latin typeface="Arial" charset="0"/>
              </a:rPr>
              <a:t>79</a:t>
            </a:r>
            <a:endParaRPr lang="en-US" sz="1000" baseline="30000">
              <a:latin typeface="Arial" charset="0"/>
            </a:endParaRPr>
          </a:p>
        </p:txBody>
      </p:sp>
      <p:sp>
        <p:nvSpPr>
          <p:cNvPr id="276547" name="Rectangle 67"/>
          <p:cNvSpPr>
            <a:spLocks noChangeArrowheads="1"/>
          </p:cNvSpPr>
          <p:nvPr/>
        </p:nvSpPr>
        <p:spPr bwMode="auto">
          <a:xfrm>
            <a:off x="5486400" y="41148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Hg</a:t>
            </a:r>
            <a:endParaRPr lang="en-US" sz="1000">
              <a:latin typeface="Arial" charset="0"/>
            </a:endParaRPr>
          </a:p>
          <a:p>
            <a:pPr algn="ctr"/>
            <a:endParaRPr lang="en-US" sz="1000">
              <a:latin typeface="Arial" charset="0"/>
            </a:endParaRPr>
          </a:p>
          <a:p>
            <a:pPr algn="ctr"/>
            <a:r>
              <a:rPr lang="en-US" sz="1000">
                <a:latin typeface="Arial" charset="0"/>
              </a:rPr>
              <a:t>80</a:t>
            </a:r>
            <a:endParaRPr lang="en-US" sz="1000" baseline="30000">
              <a:latin typeface="Arial" charset="0"/>
            </a:endParaRPr>
          </a:p>
        </p:txBody>
      </p:sp>
      <p:sp>
        <p:nvSpPr>
          <p:cNvPr id="276548" name="Rectangle 68"/>
          <p:cNvSpPr>
            <a:spLocks noChangeArrowheads="1"/>
          </p:cNvSpPr>
          <p:nvPr/>
        </p:nvSpPr>
        <p:spPr bwMode="auto">
          <a:xfrm>
            <a:off x="5867400" y="4114800"/>
            <a:ext cx="381000" cy="533400"/>
          </a:xfrm>
          <a:prstGeom prst="rect">
            <a:avLst/>
          </a:prstGeom>
          <a:solidFill>
            <a:srgbClr val="3366FF">
              <a:alpha val="50000"/>
            </a:srgbClr>
          </a:solidFill>
          <a:ln w="9525">
            <a:solidFill>
              <a:schemeClr val="tx1"/>
            </a:solidFill>
            <a:miter lim="800000"/>
            <a:headEnd/>
            <a:tailEnd/>
          </a:ln>
          <a:effectLst/>
        </p:spPr>
        <p:txBody>
          <a:bodyPr wrap="none" anchor="ctr"/>
          <a:lstStyle/>
          <a:p>
            <a:pPr algn="ctr"/>
            <a:r>
              <a:rPr lang="en-US" sz="1400" b="1">
                <a:latin typeface="Arial" charset="0"/>
              </a:rPr>
              <a:t>Tl</a:t>
            </a:r>
            <a:endParaRPr lang="en-US" sz="1000">
              <a:latin typeface="Arial" charset="0"/>
            </a:endParaRPr>
          </a:p>
          <a:p>
            <a:pPr algn="ctr"/>
            <a:endParaRPr lang="en-US" sz="1000">
              <a:latin typeface="Arial" charset="0"/>
            </a:endParaRPr>
          </a:p>
          <a:p>
            <a:pPr algn="ctr"/>
            <a:r>
              <a:rPr lang="en-US" sz="1000">
                <a:latin typeface="Arial" charset="0"/>
              </a:rPr>
              <a:t>81</a:t>
            </a:r>
            <a:endParaRPr lang="en-US" sz="1000" baseline="30000">
              <a:latin typeface="Arial" charset="0"/>
            </a:endParaRPr>
          </a:p>
        </p:txBody>
      </p:sp>
      <p:sp>
        <p:nvSpPr>
          <p:cNvPr id="276549" name="Rectangle 69"/>
          <p:cNvSpPr>
            <a:spLocks noChangeArrowheads="1"/>
          </p:cNvSpPr>
          <p:nvPr/>
        </p:nvSpPr>
        <p:spPr bwMode="auto">
          <a:xfrm>
            <a:off x="6248400" y="4114800"/>
            <a:ext cx="381000" cy="533400"/>
          </a:xfrm>
          <a:prstGeom prst="rect">
            <a:avLst/>
          </a:prstGeom>
          <a:solidFill>
            <a:srgbClr val="3366FF">
              <a:alpha val="50000"/>
            </a:srgbClr>
          </a:solidFill>
          <a:ln w="9525">
            <a:solidFill>
              <a:schemeClr val="tx1"/>
            </a:solidFill>
            <a:miter lim="800000"/>
            <a:headEnd/>
            <a:tailEnd/>
          </a:ln>
          <a:effectLst/>
        </p:spPr>
        <p:txBody>
          <a:bodyPr wrap="none" anchor="ctr"/>
          <a:lstStyle/>
          <a:p>
            <a:pPr algn="ctr"/>
            <a:r>
              <a:rPr lang="en-US" sz="1400" b="1">
                <a:latin typeface="Arial" charset="0"/>
              </a:rPr>
              <a:t>Pb</a:t>
            </a:r>
            <a:endParaRPr lang="en-US" sz="1000">
              <a:latin typeface="Arial" charset="0"/>
            </a:endParaRPr>
          </a:p>
          <a:p>
            <a:pPr algn="ctr"/>
            <a:endParaRPr lang="en-US" sz="1000">
              <a:latin typeface="Arial" charset="0"/>
            </a:endParaRPr>
          </a:p>
          <a:p>
            <a:pPr algn="ctr"/>
            <a:r>
              <a:rPr lang="en-US" sz="1000">
                <a:latin typeface="Arial" charset="0"/>
              </a:rPr>
              <a:t>82</a:t>
            </a:r>
            <a:endParaRPr lang="en-US" sz="1000" baseline="30000">
              <a:latin typeface="Arial" charset="0"/>
            </a:endParaRPr>
          </a:p>
        </p:txBody>
      </p:sp>
      <p:sp>
        <p:nvSpPr>
          <p:cNvPr id="276550" name="Rectangle 70"/>
          <p:cNvSpPr>
            <a:spLocks noChangeArrowheads="1"/>
          </p:cNvSpPr>
          <p:nvPr/>
        </p:nvSpPr>
        <p:spPr bwMode="auto">
          <a:xfrm>
            <a:off x="6629400" y="4114800"/>
            <a:ext cx="381000" cy="533400"/>
          </a:xfrm>
          <a:prstGeom prst="rect">
            <a:avLst/>
          </a:prstGeom>
          <a:solidFill>
            <a:srgbClr val="3366FF">
              <a:alpha val="50000"/>
            </a:srgbClr>
          </a:solidFill>
          <a:ln w="9525">
            <a:solidFill>
              <a:schemeClr val="tx1"/>
            </a:solidFill>
            <a:miter lim="800000"/>
            <a:headEnd/>
            <a:tailEnd/>
          </a:ln>
          <a:effectLst/>
        </p:spPr>
        <p:txBody>
          <a:bodyPr wrap="none" anchor="ctr"/>
          <a:lstStyle/>
          <a:p>
            <a:pPr algn="ctr"/>
            <a:r>
              <a:rPr lang="en-US" sz="1400" b="1">
                <a:latin typeface="Arial" charset="0"/>
              </a:rPr>
              <a:t>Bi</a:t>
            </a:r>
            <a:endParaRPr lang="en-US" sz="1000">
              <a:latin typeface="Arial" charset="0"/>
            </a:endParaRPr>
          </a:p>
          <a:p>
            <a:pPr algn="ctr"/>
            <a:endParaRPr lang="en-US" sz="1000">
              <a:latin typeface="Arial" charset="0"/>
            </a:endParaRPr>
          </a:p>
          <a:p>
            <a:pPr algn="ctr"/>
            <a:r>
              <a:rPr lang="en-US" sz="1000">
                <a:latin typeface="Arial" charset="0"/>
              </a:rPr>
              <a:t>83</a:t>
            </a:r>
            <a:endParaRPr lang="en-US" sz="1000" baseline="30000">
              <a:latin typeface="Arial" charset="0"/>
            </a:endParaRPr>
          </a:p>
        </p:txBody>
      </p:sp>
      <p:sp>
        <p:nvSpPr>
          <p:cNvPr id="276551" name="Rectangle 71"/>
          <p:cNvSpPr>
            <a:spLocks noChangeArrowheads="1"/>
          </p:cNvSpPr>
          <p:nvPr/>
        </p:nvSpPr>
        <p:spPr bwMode="auto">
          <a:xfrm>
            <a:off x="7010400" y="4114800"/>
            <a:ext cx="381000" cy="533400"/>
          </a:xfrm>
          <a:prstGeom prst="rect">
            <a:avLst/>
          </a:prstGeom>
          <a:solidFill>
            <a:srgbClr val="3366FF">
              <a:alpha val="50000"/>
            </a:srgbClr>
          </a:solidFill>
          <a:ln w="9525">
            <a:solidFill>
              <a:schemeClr val="tx1"/>
            </a:solidFill>
            <a:miter lim="800000"/>
            <a:headEnd/>
            <a:tailEnd/>
          </a:ln>
          <a:effectLst/>
        </p:spPr>
        <p:txBody>
          <a:bodyPr wrap="none" anchor="ctr"/>
          <a:lstStyle/>
          <a:p>
            <a:pPr algn="ctr"/>
            <a:r>
              <a:rPr lang="en-US" sz="1400" b="1">
                <a:latin typeface="Arial" charset="0"/>
              </a:rPr>
              <a:t>Po</a:t>
            </a:r>
            <a:endParaRPr lang="en-US" sz="1000">
              <a:latin typeface="Arial" charset="0"/>
            </a:endParaRPr>
          </a:p>
          <a:p>
            <a:pPr algn="ctr"/>
            <a:endParaRPr lang="en-US" sz="1000">
              <a:latin typeface="Arial" charset="0"/>
            </a:endParaRPr>
          </a:p>
          <a:p>
            <a:pPr algn="ctr"/>
            <a:r>
              <a:rPr lang="en-US" sz="1000">
                <a:latin typeface="Arial" charset="0"/>
              </a:rPr>
              <a:t>84</a:t>
            </a:r>
            <a:endParaRPr lang="en-US" sz="1000" baseline="30000">
              <a:latin typeface="Arial" charset="0"/>
            </a:endParaRPr>
          </a:p>
        </p:txBody>
      </p:sp>
      <p:sp>
        <p:nvSpPr>
          <p:cNvPr id="276552" name="Rectangle 72"/>
          <p:cNvSpPr>
            <a:spLocks noChangeArrowheads="1"/>
          </p:cNvSpPr>
          <p:nvPr/>
        </p:nvSpPr>
        <p:spPr bwMode="auto">
          <a:xfrm>
            <a:off x="7391400" y="4114800"/>
            <a:ext cx="381000" cy="533400"/>
          </a:xfrm>
          <a:prstGeom prst="rect">
            <a:avLst/>
          </a:prstGeom>
          <a:noFill/>
          <a:ln w="9525">
            <a:solidFill>
              <a:schemeClr val="tx1"/>
            </a:solidFill>
            <a:miter lim="800000"/>
            <a:headEnd/>
            <a:tailEnd/>
          </a:ln>
          <a:effectLst/>
        </p:spPr>
        <p:txBody>
          <a:bodyPr wrap="none" anchor="ctr"/>
          <a:lstStyle/>
          <a:p>
            <a:pPr algn="ctr"/>
            <a:r>
              <a:rPr lang="en-US" sz="1400" b="1">
                <a:latin typeface="Arial" charset="0"/>
              </a:rPr>
              <a:t>At</a:t>
            </a:r>
            <a:endParaRPr lang="en-US" sz="1000">
              <a:latin typeface="Arial" charset="0"/>
            </a:endParaRPr>
          </a:p>
          <a:p>
            <a:pPr algn="ctr"/>
            <a:endParaRPr lang="en-US" sz="1000">
              <a:latin typeface="Arial" charset="0"/>
            </a:endParaRPr>
          </a:p>
          <a:p>
            <a:pPr algn="ctr"/>
            <a:r>
              <a:rPr lang="en-US" sz="1000">
                <a:latin typeface="Arial" charset="0"/>
              </a:rPr>
              <a:t>85</a:t>
            </a:r>
            <a:endParaRPr lang="en-US" sz="1000" baseline="30000">
              <a:latin typeface="Arial" charset="0"/>
            </a:endParaRPr>
          </a:p>
        </p:txBody>
      </p:sp>
      <p:sp>
        <p:nvSpPr>
          <p:cNvPr id="276553" name="Rectangle 73"/>
          <p:cNvSpPr>
            <a:spLocks noChangeArrowheads="1"/>
          </p:cNvSpPr>
          <p:nvPr/>
        </p:nvSpPr>
        <p:spPr bwMode="auto">
          <a:xfrm>
            <a:off x="7772400" y="4114800"/>
            <a:ext cx="381000" cy="533400"/>
          </a:xfrm>
          <a:prstGeom prst="rect">
            <a:avLst/>
          </a:prstGeom>
          <a:solidFill>
            <a:srgbClr val="FF0000">
              <a:alpha val="50000"/>
            </a:srgbClr>
          </a:solidFill>
          <a:ln w="9525">
            <a:solidFill>
              <a:schemeClr val="tx1"/>
            </a:solidFill>
            <a:miter lim="800000"/>
            <a:headEnd/>
            <a:tailEnd/>
          </a:ln>
          <a:effectLst/>
        </p:spPr>
        <p:txBody>
          <a:bodyPr wrap="none" anchor="ctr"/>
          <a:lstStyle/>
          <a:p>
            <a:pPr algn="ctr"/>
            <a:r>
              <a:rPr lang="en-US" sz="1400" b="1">
                <a:latin typeface="Arial" charset="0"/>
              </a:rPr>
              <a:t>Rn</a:t>
            </a:r>
            <a:endParaRPr lang="en-US" sz="1000">
              <a:latin typeface="Arial" charset="0"/>
            </a:endParaRPr>
          </a:p>
          <a:p>
            <a:pPr algn="ctr"/>
            <a:endParaRPr lang="en-US" sz="1000">
              <a:latin typeface="Arial" charset="0"/>
            </a:endParaRPr>
          </a:p>
          <a:p>
            <a:pPr algn="ctr"/>
            <a:r>
              <a:rPr lang="en-US" sz="1000">
                <a:latin typeface="Arial" charset="0"/>
              </a:rPr>
              <a:t>86</a:t>
            </a:r>
            <a:endParaRPr lang="en-US" sz="1000" baseline="30000">
              <a:latin typeface="Arial" charset="0"/>
            </a:endParaRPr>
          </a:p>
        </p:txBody>
      </p:sp>
      <p:sp>
        <p:nvSpPr>
          <p:cNvPr id="276554" name="Rectangle 74"/>
          <p:cNvSpPr>
            <a:spLocks noChangeArrowheads="1"/>
          </p:cNvSpPr>
          <p:nvPr/>
        </p:nvSpPr>
        <p:spPr bwMode="auto">
          <a:xfrm>
            <a:off x="1295400" y="4648200"/>
            <a:ext cx="381000" cy="533400"/>
          </a:xfrm>
          <a:prstGeom prst="rect">
            <a:avLst/>
          </a:prstGeom>
          <a:solidFill>
            <a:srgbClr val="FFFF99">
              <a:alpha val="50000"/>
            </a:srgbClr>
          </a:solidFill>
          <a:ln w="9525">
            <a:solidFill>
              <a:schemeClr val="tx1"/>
            </a:solidFill>
            <a:miter lim="800000"/>
            <a:headEnd/>
            <a:tailEnd/>
          </a:ln>
          <a:effectLst/>
        </p:spPr>
        <p:txBody>
          <a:bodyPr wrap="none" anchor="ctr"/>
          <a:lstStyle/>
          <a:p>
            <a:pPr algn="ctr"/>
            <a:r>
              <a:rPr lang="en-US" sz="1400" b="1">
                <a:latin typeface="Arial" charset="0"/>
              </a:rPr>
              <a:t>Fr</a:t>
            </a:r>
            <a:endParaRPr lang="en-US" sz="1000">
              <a:latin typeface="Arial" charset="0"/>
            </a:endParaRPr>
          </a:p>
          <a:p>
            <a:pPr algn="ctr"/>
            <a:endParaRPr lang="en-US" sz="1000">
              <a:latin typeface="Arial" charset="0"/>
            </a:endParaRPr>
          </a:p>
          <a:p>
            <a:pPr algn="ctr"/>
            <a:r>
              <a:rPr lang="en-US" sz="1000">
                <a:latin typeface="Arial" charset="0"/>
              </a:rPr>
              <a:t>87</a:t>
            </a:r>
            <a:endParaRPr lang="en-US" sz="1000" baseline="30000">
              <a:latin typeface="Arial" charset="0"/>
            </a:endParaRPr>
          </a:p>
        </p:txBody>
      </p:sp>
      <p:sp>
        <p:nvSpPr>
          <p:cNvPr id="276555" name="Rectangle 75"/>
          <p:cNvSpPr>
            <a:spLocks noChangeArrowheads="1"/>
          </p:cNvSpPr>
          <p:nvPr/>
        </p:nvSpPr>
        <p:spPr bwMode="auto">
          <a:xfrm>
            <a:off x="1676400" y="46482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Ra</a:t>
            </a:r>
            <a:endParaRPr lang="en-US" sz="1000">
              <a:latin typeface="Arial" charset="0"/>
            </a:endParaRPr>
          </a:p>
          <a:p>
            <a:pPr algn="ctr"/>
            <a:endParaRPr lang="en-US" sz="1000">
              <a:latin typeface="Arial" charset="0"/>
            </a:endParaRPr>
          </a:p>
          <a:p>
            <a:pPr algn="ctr"/>
            <a:r>
              <a:rPr lang="en-US" sz="1000">
                <a:latin typeface="Arial" charset="0"/>
              </a:rPr>
              <a:t>88</a:t>
            </a:r>
            <a:endParaRPr lang="en-US" sz="1000" baseline="30000">
              <a:latin typeface="Arial" charset="0"/>
            </a:endParaRPr>
          </a:p>
        </p:txBody>
      </p:sp>
      <p:sp>
        <p:nvSpPr>
          <p:cNvPr id="276556" name="Rectangle 76"/>
          <p:cNvSpPr>
            <a:spLocks noChangeArrowheads="1"/>
          </p:cNvSpPr>
          <p:nvPr/>
        </p:nvSpPr>
        <p:spPr bwMode="auto">
          <a:xfrm>
            <a:off x="2057400" y="46482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endParaRPr lang="en-IE"/>
          </a:p>
        </p:txBody>
      </p:sp>
      <p:sp>
        <p:nvSpPr>
          <p:cNvPr id="276557" name="Rectangle 77"/>
          <p:cNvSpPr>
            <a:spLocks noChangeArrowheads="1"/>
          </p:cNvSpPr>
          <p:nvPr/>
        </p:nvSpPr>
        <p:spPr bwMode="auto">
          <a:xfrm>
            <a:off x="2438400" y="46482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Rf</a:t>
            </a:r>
            <a:endParaRPr lang="en-US" sz="1000">
              <a:latin typeface="Arial" charset="0"/>
            </a:endParaRPr>
          </a:p>
          <a:p>
            <a:pPr algn="ctr"/>
            <a:endParaRPr lang="en-US" sz="1000">
              <a:latin typeface="Arial" charset="0"/>
            </a:endParaRPr>
          </a:p>
          <a:p>
            <a:pPr algn="ctr"/>
            <a:r>
              <a:rPr lang="en-US" sz="1000">
                <a:latin typeface="Arial" charset="0"/>
              </a:rPr>
              <a:t>104</a:t>
            </a:r>
            <a:endParaRPr lang="en-US" sz="1000" baseline="30000">
              <a:latin typeface="Arial" charset="0"/>
            </a:endParaRPr>
          </a:p>
        </p:txBody>
      </p:sp>
      <p:sp>
        <p:nvSpPr>
          <p:cNvPr id="276558" name="Rectangle 78"/>
          <p:cNvSpPr>
            <a:spLocks noChangeArrowheads="1"/>
          </p:cNvSpPr>
          <p:nvPr/>
        </p:nvSpPr>
        <p:spPr bwMode="auto">
          <a:xfrm>
            <a:off x="2819400" y="46482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Db</a:t>
            </a:r>
            <a:endParaRPr lang="en-US" sz="1000">
              <a:latin typeface="Arial" charset="0"/>
            </a:endParaRPr>
          </a:p>
          <a:p>
            <a:pPr algn="ctr"/>
            <a:endParaRPr lang="en-US" sz="1000">
              <a:latin typeface="Arial" charset="0"/>
            </a:endParaRPr>
          </a:p>
          <a:p>
            <a:pPr algn="ctr"/>
            <a:r>
              <a:rPr lang="en-US" sz="1000">
                <a:latin typeface="Arial" charset="0"/>
              </a:rPr>
              <a:t>105</a:t>
            </a:r>
            <a:endParaRPr lang="en-US" sz="1000" baseline="30000">
              <a:latin typeface="Arial" charset="0"/>
            </a:endParaRPr>
          </a:p>
        </p:txBody>
      </p:sp>
      <p:sp>
        <p:nvSpPr>
          <p:cNvPr id="276559" name="Rectangle 79"/>
          <p:cNvSpPr>
            <a:spLocks noChangeArrowheads="1"/>
          </p:cNvSpPr>
          <p:nvPr/>
        </p:nvSpPr>
        <p:spPr bwMode="auto">
          <a:xfrm>
            <a:off x="3200400" y="46482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Sg</a:t>
            </a:r>
            <a:endParaRPr lang="en-US" sz="1000">
              <a:latin typeface="Arial" charset="0"/>
            </a:endParaRPr>
          </a:p>
          <a:p>
            <a:pPr algn="ctr"/>
            <a:endParaRPr lang="en-US" sz="1000">
              <a:latin typeface="Arial" charset="0"/>
            </a:endParaRPr>
          </a:p>
          <a:p>
            <a:pPr algn="ctr"/>
            <a:r>
              <a:rPr lang="en-US" sz="1000">
                <a:latin typeface="Arial" charset="0"/>
              </a:rPr>
              <a:t>106</a:t>
            </a:r>
            <a:endParaRPr lang="en-US" sz="1000" baseline="30000">
              <a:latin typeface="Arial" charset="0"/>
            </a:endParaRPr>
          </a:p>
        </p:txBody>
      </p:sp>
      <p:sp>
        <p:nvSpPr>
          <p:cNvPr id="276560" name="Rectangle 80"/>
          <p:cNvSpPr>
            <a:spLocks noChangeArrowheads="1"/>
          </p:cNvSpPr>
          <p:nvPr/>
        </p:nvSpPr>
        <p:spPr bwMode="auto">
          <a:xfrm>
            <a:off x="3581400" y="46482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Bh</a:t>
            </a:r>
            <a:endParaRPr lang="en-US" sz="1000">
              <a:latin typeface="Arial" charset="0"/>
            </a:endParaRPr>
          </a:p>
          <a:p>
            <a:pPr algn="ctr"/>
            <a:endParaRPr lang="en-US" sz="1000">
              <a:latin typeface="Arial" charset="0"/>
            </a:endParaRPr>
          </a:p>
          <a:p>
            <a:pPr algn="ctr"/>
            <a:r>
              <a:rPr lang="en-US" sz="1000">
                <a:latin typeface="Arial" charset="0"/>
              </a:rPr>
              <a:t>107</a:t>
            </a:r>
            <a:endParaRPr lang="en-US" sz="1000" baseline="30000">
              <a:latin typeface="Arial" charset="0"/>
            </a:endParaRPr>
          </a:p>
        </p:txBody>
      </p:sp>
      <p:sp>
        <p:nvSpPr>
          <p:cNvPr id="276561" name="Rectangle 81"/>
          <p:cNvSpPr>
            <a:spLocks noChangeArrowheads="1"/>
          </p:cNvSpPr>
          <p:nvPr/>
        </p:nvSpPr>
        <p:spPr bwMode="auto">
          <a:xfrm>
            <a:off x="3962400" y="46482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Hs</a:t>
            </a:r>
            <a:endParaRPr lang="en-US" sz="1000">
              <a:latin typeface="Arial" charset="0"/>
            </a:endParaRPr>
          </a:p>
          <a:p>
            <a:pPr algn="ctr"/>
            <a:endParaRPr lang="en-US" sz="1000">
              <a:latin typeface="Arial" charset="0"/>
            </a:endParaRPr>
          </a:p>
          <a:p>
            <a:pPr algn="ctr"/>
            <a:r>
              <a:rPr lang="en-US" sz="1000">
                <a:latin typeface="Arial" charset="0"/>
              </a:rPr>
              <a:t>108</a:t>
            </a:r>
            <a:endParaRPr lang="en-US" sz="1000" baseline="30000">
              <a:latin typeface="Arial" charset="0"/>
            </a:endParaRPr>
          </a:p>
        </p:txBody>
      </p:sp>
      <p:sp>
        <p:nvSpPr>
          <p:cNvPr id="276562" name="Rectangle 82"/>
          <p:cNvSpPr>
            <a:spLocks noChangeArrowheads="1"/>
          </p:cNvSpPr>
          <p:nvPr/>
        </p:nvSpPr>
        <p:spPr bwMode="auto">
          <a:xfrm>
            <a:off x="4343400" y="4648200"/>
            <a:ext cx="381000" cy="533400"/>
          </a:xfrm>
          <a:prstGeom prst="rect">
            <a:avLst/>
          </a:prstGeom>
          <a:solidFill>
            <a:srgbClr val="FFCC99">
              <a:alpha val="50000"/>
            </a:srgbClr>
          </a:solidFill>
          <a:ln w="9525">
            <a:solidFill>
              <a:schemeClr val="tx1"/>
            </a:solidFill>
            <a:miter lim="800000"/>
            <a:headEnd/>
            <a:tailEnd/>
          </a:ln>
          <a:effectLst/>
        </p:spPr>
        <p:txBody>
          <a:bodyPr wrap="none" anchor="ctr"/>
          <a:lstStyle/>
          <a:p>
            <a:pPr algn="ctr"/>
            <a:r>
              <a:rPr lang="en-US" sz="1400" b="1">
                <a:latin typeface="Arial" charset="0"/>
              </a:rPr>
              <a:t>Mt</a:t>
            </a:r>
            <a:endParaRPr lang="en-US" sz="1000">
              <a:latin typeface="Arial" charset="0"/>
            </a:endParaRPr>
          </a:p>
          <a:p>
            <a:pPr algn="ctr"/>
            <a:endParaRPr lang="en-US" sz="1000">
              <a:latin typeface="Arial" charset="0"/>
            </a:endParaRPr>
          </a:p>
          <a:p>
            <a:pPr algn="ctr"/>
            <a:r>
              <a:rPr lang="en-US" sz="1000">
                <a:latin typeface="Arial" charset="0"/>
              </a:rPr>
              <a:t>109</a:t>
            </a:r>
            <a:endParaRPr lang="en-US" sz="1000" baseline="30000">
              <a:latin typeface="Arial" charset="0"/>
            </a:endParaRPr>
          </a:p>
        </p:txBody>
      </p:sp>
      <p:sp>
        <p:nvSpPr>
          <p:cNvPr id="276563" name="Rectangle 83"/>
          <p:cNvSpPr>
            <a:spLocks noChangeArrowheads="1"/>
          </p:cNvSpPr>
          <p:nvPr/>
        </p:nvSpPr>
        <p:spPr bwMode="auto">
          <a:xfrm>
            <a:off x="1676400" y="2514600"/>
            <a:ext cx="381000" cy="5334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400" b="1">
                <a:latin typeface="Arial" charset="0"/>
              </a:rPr>
              <a:t>Mg</a:t>
            </a:r>
            <a:endParaRPr lang="en-US" sz="1000">
              <a:latin typeface="Arial" charset="0"/>
            </a:endParaRPr>
          </a:p>
          <a:p>
            <a:pPr algn="ctr"/>
            <a:endParaRPr lang="en-US" sz="1000">
              <a:latin typeface="Arial" charset="0"/>
            </a:endParaRPr>
          </a:p>
          <a:p>
            <a:pPr algn="ctr"/>
            <a:r>
              <a:rPr lang="en-US" sz="1000">
                <a:latin typeface="Arial" charset="0"/>
              </a:rPr>
              <a:t>12</a:t>
            </a:r>
            <a:endParaRPr lang="en-US" sz="1000" baseline="30000">
              <a:latin typeface="Arial" charset="0"/>
            </a:endParaRPr>
          </a:p>
        </p:txBody>
      </p:sp>
      <p:sp>
        <p:nvSpPr>
          <p:cNvPr id="276564" name="Rectangle 84"/>
          <p:cNvSpPr>
            <a:spLocks noChangeArrowheads="1"/>
          </p:cNvSpPr>
          <p:nvPr/>
        </p:nvSpPr>
        <p:spPr bwMode="auto">
          <a:xfrm>
            <a:off x="2819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Ce</a:t>
            </a:r>
            <a:endParaRPr lang="en-US" sz="1000">
              <a:latin typeface="Arial" charset="0"/>
            </a:endParaRPr>
          </a:p>
          <a:p>
            <a:pPr algn="ctr"/>
            <a:endParaRPr lang="en-US" sz="1000">
              <a:latin typeface="Arial" charset="0"/>
            </a:endParaRPr>
          </a:p>
          <a:p>
            <a:pPr algn="ctr"/>
            <a:r>
              <a:rPr lang="en-US" sz="1000">
                <a:latin typeface="Arial" charset="0"/>
              </a:rPr>
              <a:t>58</a:t>
            </a:r>
            <a:endParaRPr lang="en-US" sz="1000" baseline="30000">
              <a:latin typeface="Arial" charset="0"/>
            </a:endParaRPr>
          </a:p>
        </p:txBody>
      </p:sp>
      <p:sp>
        <p:nvSpPr>
          <p:cNvPr id="276565" name="Rectangle 85"/>
          <p:cNvSpPr>
            <a:spLocks noChangeArrowheads="1"/>
          </p:cNvSpPr>
          <p:nvPr/>
        </p:nvSpPr>
        <p:spPr bwMode="auto">
          <a:xfrm>
            <a:off x="3200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Pr</a:t>
            </a:r>
            <a:endParaRPr lang="en-US" sz="1000">
              <a:latin typeface="Arial" charset="0"/>
            </a:endParaRPr>
          </a:p>
          <a:p>
            <a:pPr algn="ctr"/>
            <a:endParaRPr lang="en-US" sz="1000">
              <a:latin typeface="Arial" charset="0"/>
            </a:endParaRPr>
          </a:p>
          <a:p>
            <a:pPr algn="ctr"/>
            <a:r>
              <a:rPr lang="en-US" sz="1000">
                <a:latin typeface="Arial" charset="0"/>
              </a:rPr>
              <a:t>59</a:t>
            </a:r>
            <a:endParaRPr lang="en-US" sz="1000" baseline="30000">
              <a:latin typeface="Arial" charset="0"/>
            </a:endParaRPr>
          </a:p>
        </p:txBody>
      </p:sp>
      <p:sp>
        <p:nvSpPr>
          <p:cNvPr id="276566" name="Rectangle 86"/>
          <p:cNvSpPr>
            <a:spLocks noChangeArrowheads="1"/>
          </p:cNvSpPr>
          <p:nvPr/>
        </p:nvSpPr>
        <p:spPr bwMode="auto">
          <a:xfrm>
            <a:off x="3581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Nd</a:t>
            </a:r>
            <a:endParaRPr lang="en-US" sz="1000">
              <a:latin typeface="Arial" charset="0"/>
            </a:endParaRPr>
          </a:p>
          <a:p>
            <a:pPr algn="ctr"/>
            <a:endParaRPr lang="en-US" sz="1000">
              <a:latin typeface="Arial" charset="0"/>
            </a:endParaRPr>
          </a:p>
          <a:p>
            <a:pPr algn="ctr"/>
            <a:r>
              <a:rPr lang="en-US" sz="1000">
                <a:latin typeface="Arial" charset="0"/>
              </a:rPr>
              <a:t>60</a:t>
            </a:r>
            <a:endParaRPr lang="en-US" sz="1000" baseline="30000">
              <a:latin typeface="Arial" charset="0"/>
            </a:endParaRPr>
          </a:p>
        </p:txBody>
      </p:sp>
      <p:sp>
        <p:nvSpPr>
          <p:cNvPr id="276567" name="Rectangle 87"/>
          <p:cNvSpPr>
            <a:spLocks noChangeArrowheads="1"/>
          </p:cNvSpPr>
          <p:nvPr/>
        </p:nvSpPr>
        <p:spPr bwMode="auto">
          <a:xfrm>
            <a:off x="3962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Pm</a:t>
            </a:r>
            <a:endParaRPr lang="en-US" sz="1000">
              <a:latin typeface="Arial" charset="0"/>
            </a:endParaRPr>
          </a:p>
          <a:p>
            <a:pPr algn="ctr"/>
            <a:endParaRPr lang="en-US" sz="1000">
              <a:latin typeface="Arial" charset="0"/>
            </a:endParaRPr>
          </a:p>
          <a:p>
            <a:pPr algn="ctr"/>
            <a:r>
              <a:rPr lang="en-US" sz="1000">
                <a:latin typeface="Arial" charset="0"/>
              </a:rPr>
              <a:t>61</a:t>
            </a:r>
            <a:endParaRPr lang="en-US" sz="1000" baseline="30000">
              <a:latin typeface="Arial" charset="0"/>
            </a:endParaRPr>
          </a:p>
        </p:txBody>
      </p:sp>
      <p:sp>
        <p:nvSpPr>
          <p:cNvPr id="276568" name="Rectangle 88"/>
          <p:cNvSpPr>
            <a:spLocks noChangeArrowheads="1"/>
          </p:cNvSpPr>
          <p:nvPr/>
        </p:nvSpPr>
        <p:spPr bwMode="auto">
          <a:xfrm>
            <a:off x="4343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Sm</a:t>
            </a:r>
            <a:endParaRPr lang="en-US" sz="1000">
              <a:latin typeface="Arial" charset="0"/>
            </a:endParaRPr>
          </a:p>
          <a:p>
            <a:pPr algn="ctr"/>
            <a:endParaRPr lang="en-US" sz="1000">
              <a:latin typeface="Arial" charset="0"/>
            </a:endParaRPr>
          </a:p>
          <a:p>
            <a:pPr algn="ctr"/>
            <a:r>
              <a:rPr lang="en-US" sz="1000">
                <a:latin typeface="Arial" charset="0"/>
              </a:rPr>
              <a:t>62</a:t>
            </a:r>
            <a:endParaRPr lang="en-US" sz="1000" baseline="30000">
              <a:latin typeface="Arial" charset="0"/>
            </a:endParaRPr>
          </a:p>
        </p:txBody>
      </p:sp>
      <p:sp>
        <p:nvSpPr>
          <p:cNvPr id="276569" name="Rectangle 89"/>
          <p:cNvSpPr>
            <a:spLocks noChangeArrowheads="1"/>
          </p:cNvSpPr>
          <p:nvPr/>
        </p:nvSpPr>
        <p:spPr bwMode="auto">
          <a:xfrm>
            <a:off x="4724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Eu</a:t>
            </a:r>
            <a:endParaRPr lang="en-US" sz="1000">
              <a:latin typeface="Arial" charset="0"/>
            </a:endParaRPr>
          </a:p>
          <a:p>
            <a:pPr algn="ctr"/>
            <a:endParaRPr lang="en-US" sz="1000">
              <a:latin typeface="Arial" charset="0"/>
            </a:endParaRPr>
          </a:p>
          <a:p>
            <a:pPr algn="ctr"/>
            <a:r>
              <a:rPr lang="en-US" sz="1000">
                <a:latin typeface="Arial" charset="0"/>
              </a:rPr>
              <a:t>63</a:t>
            </a:r>
            <a:endParaRPr lang="en-US" sz="1000" baseline="30000">
              <a:latin typeface="Arial" charset="0"/>
            </a:endParaRPr>
          </a:p>
        </p:txBody>
      </p:sp>
      <p:sp>
        <p:nvSpPr>
          <p:cNvPr id="276570" name="Rectangle 90"/>
          <p:cNvSpPr>
            <a:spLocks noChangeArrowheads="1"/>
          </p:cNvSpPr>
          <p:nvPr/>
        </p:nvSpPr>
        <p:spPr bwMode="auto">
          <a:xfrm>
            <a:off x="5105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Gd</a:t>
            </a:r>
            <a:endParaRPr lang="en-US" sz="1000">
              <a:latin typeface="Arial" charset="0"/>
            </a:endParaRPr>
          </a:p>
          <a:p>
            <a:pPr algn="ctr"/>
            <a:endParaRPr lang="en-US" sz="1000">
              <a:latin typeface="Arial" charset="0"/>
            </a:endParaRPr>
          </a:p>
          <a:p>
            <a:pPr algn="ctr"/>
            <a:r>
              <a:rPr lang="en-US" sz="1000">
                <a:latin typeface="Arial" charset="0"/>
              </a:rPr>
              <a:t>64</a:t>
            </a:r>
            <a:endParaRPr lang="en-US" sz="1000" baseline="30000">
              <a:latin typeface="Arial" charset="0"/>
            </a:endParaRPr>
          </a:p>
        </p:txBody>
      </p:sp>
      <p:sp>
        <p:nvSpPr>
          <p:cNvPr id="276571" name="Rectangle 91"/>
          <p:cNvSpPr>
            <a:spLocks noChangeArrowheads="1"/>
          </p:cNvSpPr>
          <p:nvPr/>
        </p:nvSpPr>
        <p:spPr bwMode="auto">
          <a:xfrm>
            <a:off x="5486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Tb</a:t>
            </a:r>
            <a:endParaRPr lang="en-US" sz="1000">
              <a:latin typeface="Arial" charset="0"/>
            </a:endParaRPr>
          </a:p>
          <a:p>
            <a:pPr algn="ctr"/>
            <a:endParaRPr lang="en-US" sz="1000">
              <a:latin typeface="Arial" charset="0"/>
            </a:endParaRPr>
          </a:p>
          <a:p>
            <a:pPr algn="ctr"/>
            <a:r>
              <a:rPr lang="en-US" sz="1000">
                <a:latin typeface="Arial" charset="0"/>
              </a:rPr>
              <a:t>65</a:t>
            </a:r>
            <a:endParaRPr lang="en-US" sz="1000" baseline="30000">
              <a:latin typeface="Arial" charset="0"/>
            </a:endParaRPr>
          </a:p>
        </p:txBody>
      </p:sp>
      <p:sp>
        <p:nvSpPr>
          <p:cNvPr id="276572" name="Rectangle 92"/>
          <p:cNvSpPr>
            <a:spLocks noChangeArrowheads="1"/>
          </p:cNvSpPr>
          <p:nvPr/>
        </p:nvSpPr>
        <p:spPr bwMode="auto">
          <a:xfrm>
            <a:off x="5867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Dy</a:t>
            </a:r>
            <a:endParaRPr lang="en-US" sz="1000">
              <a:latin typeface="Arial" charset="0"/>
            </a:endParaRPr>
          </a:p>
          <a:p>
            <a:pPr algn="ctr"/>
            <a:endParaRPr lang="en-US" sz="1000">
              <a:latin typeface="Arial" charset="0"/>
            </a:endParaRPr>
          </a:p>
          <a:p>
            <a:pPr algn="ctr"/>
            <a:r>
              <a:rPr lang="en-US" sz="1000">
                <a:latin typeface="Arial" charset="0"/>
              </a:rPr>
              <a:t>66</a:t>
            </a:r>
            <a:endParaRPr lang="en-US" sz="1000" baseline="30000">
              <a:latin typeface="Arial" charset="0"/>
            </a:endParaRPr>
          </a:p>
        </p:txBody>
      </p:sp>
      <p:sp>
        <p:nvSpPr>
          <p:cNvPr id="276573" name="Rectangle 93"/>
          <p:cNvSpPr>
            <a:spLocks noChangeArrowheads="1"/>
          </p:cNvSpPr>
          <p:nvPr/>
        </p:nvSpPr>
        <p:spPr bwMode="auto">
          <a:xfrm>
            <a:off x="6248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Ho</a:t>
            </a:r>
            <a:endParaRPr lang="en-US" sz="1000">
              <a:latin typeface="Arial" charset="0"/>
            </a:endParaRPr>
          </a:p>
          <a:p>
            <a:pPr algn="ctr"/>
            <a:endParaRPr lang="en-US" sz="1000">
              <a:latin typeface="Arial" charset="0"/>
            </a:endParaRPr>
          </a:p>
          <a:p>
            <a:pPr algn="ctr"/>
            <a:r>
              <a:rPr lang="en-US" sz="1000">
                <a:latin typeface="Arial" charset="0"/>
              </a:rPr>
              <a:t>67</a:t>
            </a:r>
            <a:endParaRPr lang="en-US" sz="1000" baseline="30000">
              <a:latin typeface="Arial" charset="0"/>
            </a:endParaRPr>
          </a:p>
        </p:txBody>
      </p:sp>
      <p:sp>
        <p:nvSpPr>
          <p:cNvPr id="276574" name="Rectangle 94"/>
          <p:cNvSpPr>
            <a:spLocks noChangeArrowheads="1"/>
          </p:cNvSpPr>
          <p:nvPr/>
        </p:nvSpPr>
        <p:spPr bwMode="auto">
          <a:xfrm>
            <a:off x="6629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Er</a:t>
            </a:r>
            <a:endParaRPr lang="en-US" sz="1000">
              <a:latin typeface="Arial" charset="0"/>
            </a:endParaRPr>
          </a:p>
          <a:p>
            <a:pPr algn="ctr"/>
            <a:endParaRPr lang="en-US" sz="1000">
              <a:latin typeface="Arial" charset="0"/>
            </a:endParaRPr>
          </a:p>
          <a:p>
            <a:pPr algn="ctr"/>
            <a:r>
              <a:rPr lang="en-US" sz="1000">
                <a:latin typeface="Arial" charset="0"/>
              </a:rPr>
              <a:t>68</a:t>
            </a:r>
            <a:endParaRPr lang="en-US" sz="1000" baseline="30000">
              <a:latin typeface="Arial" charset="0"/>
            </a:endParaRPr>
          </a:p>
        </p:txBody>
      </p:sp>
      <p:sp>
        <p:nvSpPr>
          <p:cNvPr id="276575" name="Rectangle 95"/>
          <p:cNvSpPr>
            <a:spLocks noChangeArrowheads="1"/>
          </p:cNvSpPr>
          <p:nvPr/>
        </p:nvSpPr>
        <p:spPr bwMode="auto">
          <a:xfrm>
            <a:off x="7010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Tm</a:t>
            </a:r>
            <a:endParaRPr lang="en-US" sz="1000">
              <a:latin typeface="Arial" charset="0"/>
            </a:endParaRPr>
          </a:p>
          <a:p>
            <a:pPr algn="ctr"/>
            <a:endParaRPr lang="en-US" sz="1000">
              <a:latin typeface="Arial" charset="0"/>
            </a:endParaRPr>
          </a:p>
          <a:p>
            <a:pPr algn="ctr"/>
            <a:r>
              <a:rPr lang="en-US" sz="1000">
                <a:latin typeface="Arial" charset="0"/>
              </a:rPr>
              <a:t>69</a:t>
            </a:r>
            <a:endParaRPr lang="en-US" sz="1000" baseline="30000">
              <a:latin typeface="Arial" charset="0"/>
            </a:endParaRPr>
          </a:p>
        </p:txBody>
      </p:sp>
      <p:sp>
        <p:nvSpPr>
          <p:cNvPr id="276576" name="Rectangle 96"/>
          <p:cNvSpPr>
            <a:spLocks noChangeArrowheads="1"/>
          </p:cNvSpPr>
          <p:nvPr/>
        </p:nvSpPr>
        <p:spPr bwMode="auto">
          <a:xfrm>
            <a:off x="7391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Yb</a:t>
            </a:r>
            <a:endParaRPr lang="en-US" sz="1000">
              <a:latin typeface="Arial" charset="0"/>
            </a:endParaRPr>
          </a:p>
          <a:p>
            <a:pPr algn="ctr"/>
            <a:endParaRPr lang="en-US" sz="1000">
              <a:latin typeface="Arial" charset="0"/>
            </a:endParaRPr>
          </a:p>
          <a:p>
            <a:pPr algn="ctr"/>
            <a:r>
              <a:rPr lang="en-US" sz="1000">
                <a:latin typeface="Arial" charset="0"/>
              </a:rPr>
              <a:t>70</a:t>
            </a:r>
            <a:endParaRPr lang="en-US" sz="1000" baseline="30000">
              <a:latin typeface="Arial" charset="0"/>
            </a:endParaRPr>
          </a:p>
        </p:txBody>
      </p:sp>
      <p:sp>
        <p:nvSpPr>
          <p:cNvPr id="276577" name="Rectangle 97"/>
          <p:cNvSpPr>
            <a:spLocks noChangeArrowheads="1"/>
          </p:cNvSpPr>
          <p:nvPr/>
        </p:nvSpPr>
        <p:spPr bwMode="auto">
          <a:xfrm>
            <a:off x="7772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Lu</a:t>
            </a:r>
            <a:endParaRPr lang="en-US" sz="1000">
              <a:latin typeface="Arial" charset="0"/>
            </a:endParaRPr>
          </a:p>
          <a:p>
            <a:pPr algn="ctr"/>
            <a:endParaRPr lang="en-US" sz="1000">
              <a:latin typeface="Arial" charset="0"/>
            </a:endParaRPr>
          </a:p>
          <a:p>
            <a:pPr algn="ctr"/>
            <a:r>
              <a:rPr lang="en-US" sz="1000">
                <a:latin typeface="Arial" charset="0"/>
              </a:rPr>
              <a:t>71</a:t>
            </a:r>
            <a:endParaRPr lang="en-US" sz="1000" baseline="30000">
              <a:latin typeface="Arial" charset="0"/>
            </a:endParaRPr>
          </a:p>
        </p:txBody>
      </p:sp>
      <p:sp>
        <p:nvSpPr>
          <p:cNvPr id="276578" name="Rectangle 98"/>
          <p:cNvSpPr>
            <a:spLocks noChangeArrowheads="1"/>
          </p:cNvSpPr>
          <p:nvPr/>
        </p:nvSpPr>
        <p:spPr bwMode="auto">
          <a:xfrm>
            <a:off x="2819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Th</a:t>
            </a:r>
            <a:endParaRPr lang="en-US" sz="1000">
              <a:latin typeface="Arial" charset="0"/>
            </a:endParaRPr>
          </a:p>
          <a:p>
            <a:pPr algn="ctr"/>
            <a:endParaRPr lang="en-US" sz="1000">
              <a:latin typeface="Arial" charset="0"/>
            </a:endParaRPr>
          </a:p>
          <a:p>
            <a:pPr algn="ctr"/>
            <a:r>
              <a:rPr lang="en-US" sz="1000">
                <a:latin typeface="Arial" charset="0"/>
              </a:rPr>
              <a:t>90</a:t>
            </a:r>
            <a:endParaRPr lang="en-US" sz="1000" baseline="30000">
              <a:latin typeface="Arial" charset="0"/>
            </a:endParaRPr>
          </a:p>
        </p:txBody>
      </p:sp>
      <p:sp>
        <p:nvSpPr>
          <p:cNvPr id="276579" name="Rectangle 99"/>
          <p:cNvSpPr>
            <a:spLocks noChangeArrowheads="1"/>
          </p:cNvSpPr>
          <p:nvPr/>
        </p:nvSpPr>
        <p:spPr bwMode="auto">
          <a:xfrm>
            <a:off x="3200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Pa</a:t>
            </a:r>
            <a:endParaRPr lang="en-US" sz="1000">
              <a:latin typeface="Arial" charset="0"/>
            </a:endParaRPr>
          </a:p>
          <a:p>
            <a:pPr algn="ctr"/>
            <a:endParaRPr lang="en-US" sz="1000">
              <a:latin typeface="Arial" charset="0"/>
            </a:endParaRPr>
          </a:p>
          <a:p>
            <a:pPr algn="ctr"/>
            <a:r>
              <a:rPr lang="en-US" sz="1000">
                <a:latin typeface="Arial" charset="0"/>
              </a:rPr>
              <a:t>91</a:t>
            </a:r>
            <a:endParaRPr lang="en-US" sz="1000" baseline="30000">
              <a:latin typeface="Arial" charset="0"/>
            </a:endParaRPr>
          </a:p>
        </p:txBody>
      </p:sp>
      <p:sp>
        <p:nvSpPr>
          <p:cNvPr id="276580" name="Rectangle 100"/>
          <p:cNvSpPr>
            <a:spLocks noChangeArrowheads="1"/>
          </p:cNvSpPr>
          <p:nvPr/>
        </p:nvSpPr>
        <p:spPr bwMode="auto">
          <a:xfrm>
            <a:off x="3581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U</a:t>
            </a:r>
            <a:endParaRPr lang="en-US" sz="1000">
              <a:latin typeface="Arial" charset="0"/>
            </a:endParaRPr>
          </a:p>
          <a:p>
            <a:pPr algn="ctr"/>
            <a:endParaRPr lang="en-US" sz="1000">
              <a:latin typeface="Arial" charset="0"/>
            </a:endParaRPr>
          </a:p>
          <a:p>
            <a:pPr algn="ctr"/>
            <a:r>
              <a:rPr lang="en-US" sz="1000">
                <a:latin typeface="Arial" charset="0"/>
              </a:rPr>
              <a:t>92</a:t>
            </a:r>
            <a:endParaRPr lang="en-US" sz="1000" baseline="30000">
              <a:latin typeface="Arial" charset="0"/>
            </a:endParaRPr>
          </a:p>
        </p:txBody>
      </p:sp>
      <p:sp>
        <p:nvSpPr>
          <p:cNvPr id="276581" name="Rectangle 101"/>
          <p:cNvSpPr>
            <a:spLocks noChangeArrowheads="1"/>
          </p:cNvSpPr>
          <p:nvPr/>
        </p:nvSpPr>
        <p:spPr bwMode="auto">
          <a:xfrm>
            <a:off x="3962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Np</a:t>
            </a:r>
            <a:endParaRPr lang="en-US" sz="1000">
              <a:latin typeface="Arial" charset="0"/>
            </a:endParaRPr>
          </a:p>
          <a:p>
            <a:pPr algn="ctr"/>
            <a:endParaRPr lang="en-US" sz="1000">
              <a:latin typeface="Arial" charset="0"/>
            </a:endParaRPr>
          </a:p>
          <a:p>
            <a:pPr algn="ctr"/>
            <a:r>
              <a:rPr lang="en-US" sz="1000">
                <a:latin typeface="Arial" charset="0"/>
              </a:rPr>
              <a:t>93</a:t>
            </a:r>
            <a:endParaRPr lang="en-US" sz="1000" baseline="30000">
              <a:latin typeface="Arial" charset="0"/>
            </a:endParaRPr>
          </a:p>
        </p:txBody>
      </p:sp>
      <p:sp>
        <p:nvSpPr>
          <p:cNvPr id="276582" name="Rectangle 102"/>
          <p:cNvSpPr>
            <a:spLocks noChangeArrowheads="1"/>
          </p:cNvSpPr>
          <p:nvPr/>
        </p:nvSpPr>
        <p:spPr bwMode="auto">
          <a:xfrm>
            <a:off x="4343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Pu</a:t>
            </a:r>
            <a:endParaRPr lang="en-US" sz="1000">
              <a:latin typeface="Arial" charset="0"/>
            </a:endParaRPr>
          </a:p>
          <a:p>
            <a:pPr algn="ctr"/>
            <a:endParaRPr lang="en-US" sz="1000">
              <a:latin typeface="Arial" charset="0"/>
            </a:endParaRPr>
          </a:p>
          <a:p>
            <a:pPr algn="ctr"/>
            <a:r>
              <a:rPr lang="en-US" sz="1000">
                <a:latin typeface="Arial" charset="0"/>
              </a:rPr>
              <a:t>94</a:t>
            </a:r>
            <a:endParaRPr lang="en-US" sz="1000" baseline="30000">
              <a:latin typeface="Arial" charset="0"/>
            </a:endParaRPr>
          </a:p>
        </p:txBody>
      </p:sp>
      <p:sp>
        <p:nvSpPr>
          <p:cNvPr id="276583" name="Rectangle 103"/>
          <p:cNvSpPr>
            <a:spLocks noChangeArrowheads="1"/>
          </p:cNvSpPr>
          <p:nvPr/>
        </p:nvSpPr>
        <p:spPr bwMode="auto">
          <a:xfrm>
            <a:off x="4724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Am</a:t>
            </a:r>
            <a:endParaRPr lang="en-US" sz="1000">
              <a:latin typeface="Arial" charset="0"/>
            </a:endParaRPr>
          </a:p>
          <a:p>
            <a:pPr algn="ctr"/>
            <a:endParaRPr lang="en-US" sz="1000">
              <a:latin typeface="Arial" charset="0"/>
            </a:endParaRPr>
          </a:p>
          <a:p>
            <a:pPr algn="ctr"/>
            <a:r>
              <a:rPr lang="en-US" sz="1000">
                <a:latin typeface="Arial" charset="0"/>
              </a:rPr>
              <a:t>95</a:t>
            </a:r>
            <a:endParaRPr lang="en-US" sz="1000" baseline="30000">
              <a:latin typeface="Arial" charset="0"/>
            </a:endParaRPr>
          </a:p>
        </p:txBody>
      </p:sp>
      <p:sp>
        <p:nvSpPr>
          <p:cNvPr id="276584" name="Rectangle 104"/>
          <p:cNvSpPr>
            <a:spLocks noChangeArrowheads="1"/>
          </p:cNvSpPr>
          <p:nvPr/>
        </p:nvSpPr>
        <p:spPr bwMode="auto">
          <a:xfrm>
            <a:off x="5105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Cm</a:t>
            </a:r>
            <a:endParaRPr lang="en-US" sz="1000">
              <a:latin typeface="Arial" charset="0"/>
            </a:endParaRPr>
          </a:p>
          <a:p>
            <a:pPr algn="ctr"/>
            <a:endParaRPr lang="en-US" sz="1000">
              <a:latin typeface="Arial" charset="0"/>
            </a:endParaRPr>
          </a:p>
          <a:p>
            <a:pPr algn="ctr"/>
            <a:r>
              <a:rPr lang="en-US" sz="1000">
                <a:latin typeface="Arial" charset="0"/>
              </a:rPr>
              <a:t>96</a:t>
            </a:r>
            <a:endParaRPr lang="en-US" sz="1000" baseline="30000">
              <a:latin typeface="Arial" charset="0"/>
            </a:endParaRPr>
          </a:p>
        </p:txBody>
      </p:sp>
      <p:sp>
        <p:nvSpPr>
          <p:cNvPr id="276585" name="Rectangle 105"/>
          <p:cNvSpPr>
            <a:spLocks noChangeArrowheads="1"/>
          </p:cNvSpPr>
          <p:nvPr/>
        </p:nvSpPr>
        <p:spPr bwMode="auto">
          <a:xfrm>
            <a:off x="5486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Bk</a:t>
            </a:r>
            <a:endParaRPr lang="en-US" sz="1000">
              <a:latin typeface="Arial" charset="0"/>
            </a:endParaRPr>
          </a:p>
          <a:p>
            <a:pPr algn="ctr"/>
            <a:endParaRPr lang="en-US" sz="1000">
              <a:latin typeface="Arial" charset="0"/>
            </a:endParaRPr>
          </a:p>
          <a:p>
            <a:pPr algn="ctr"/>
            <a:r>
              <a:rPr lang="en-US" sz="1000">
                <a:latin typeface="Arial" charset="0"/>
              </a:rPr>
              <a:t>97</a:t>
            </a:r>
            <a:endParaRPr lang="en-US" sz="1000" baseline="30000">
              <a:latin typeface="Arial" charset="0"/>
            </a:endParaRPr>
          </a:p>
        </p:txBody>
      </p:sp>
      <p:sp>
        <p:nvSpPr>
          <p:cNvPr id="276586" name="Rectangle 106"/>
          <p:cNvSpPr>
            <a:spLocks noChangeArrowheads="1"/>
          </p:cNvSpPr>
          <p:nvPr/>
        </p:nvSpPr>
        <p:spPr bwMode="auto">
          <a:xfrm>
            <a:off x="5867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Cf</a:t>
            </a:r>
            <a:endParaRPr lang="en-US" sz="1000">
              <a:latin typeface="Arial" charset="0"/>
            </a:endParaRPr>
          </a:p>
          <a:p>
            <a:pPr algn="ctr"/>
            <a:endParaRPr lang="en-US" sz="1000">
              <a:latin typeface="Arial" charset="0"/>
            </a:endParaRPr>
          </a:p>
          <a:p>
            <a:pPr algn="ctr"/>
            <a:r>
              <a:rPr lang="en-US" sz="1000">
                <a:latin typeface="Arial" charset="0"/>
              </a:rPr>
              <a:t>98</a:t>
            </a:r>
            <a:endParaRPr lang="en-US" sz="1000" baseline="30000">
              <a:latin typeface="Arial" charset="0"/>
            </a:endParaRPr>
          </a:p>
        </p:txBody>
      </p:sp>
      <p:sp>
        <p:nvSpPr>
          <p:cNvPr id="276587" name="Rectangle 107"/>
          <p:cNvSpPr>
            <a:spLocks noChangeArrowheads="1"/>
          </p:cNvSpPr>
          <p:nvPr/>
        </p:nvSpPr>
        <p:spPr bwMode="auto">
          <a:xfrm>
            <a:off x="6248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Es</a:t>
            </a:r>
            <a:endParaRPr lang="en-US" sz="1000">
              <a:latin typeface="Arial" charset="0"/>
            </a:endParaRPr>
          </a:p>
          <a:p>
            <a:pPr algn="ctr"/>
            <a:endParaRPr lang="en-US" sz="1000">
              <a:latin typeface="Arial" charset="0"/>
            </a:endParaRPr>
          </a:p>
          <a:p>
            <a:pPr algn="ctr"/>
            <a:r>
              <a:rPr lang="en-US" sz="1000">
                <a:latin typeface="Arial" charset="0"/>
              </a:rPr>
              <a:t>99</a:t>
            </a:r>
            <a:endParaRPr lang="en-US" sz="1000" baseline="30000">
              <a:latin typeface="Arial" charset="0"/>
            </a:endParaRPr>
          </a:p>
        </p:txBody>
      </p:sp>
      <p:sp>
        <p:nvSpPr>
          <p:cNvPr id="276588" name="Rectangle 108"/>
          <p:cNvSpPr>
            <a:spLocks noChangeArrowheads="1"/>
          </p:cNvSpPr>
          <p:nvPr/>
        </p:nvSpPr>
        <p:spPr bwMode="auto">
          <a:xfrm>
            <a:off x="6629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Fm</a:t>
            </a:r>
            <a:endParaRPr lang="en-US" sz="1000">
              <a:latin typeface="Arial" charset="0"/>
            </a:endParaRPr>
          </a:p>
          <a:p>
            <a:pPr algn="ctr"/>
            <a:endParaRPr lang="en-US" sz="1000">
              <a:latin typeface="Arial" charset="0"/>
            </a:endParaRPr>
          </a:p>
          <a:p>
            <a:pPr algn="ctr"/>
            <a:r>
              <a:rPr lang="en-US" sz="1000">
                <a:latin typeface="Arial" charset="0"/>
              </a:rPr>
              <a:t>100</a:t>
            </a:r>
            <a:endParaRPr lang="en-US" sz="1000" baseline="30000">
              <a:latin typeface="Arial" charset="0"/>
            </a:endParaRPr>
          </a:p>
        </p:txBody>
      </p:sp>
      <p:sp>
        <p:nvSpPr>
          <p:cNvPr id="276589" name="Rectangle 109"/>
          <p:cNvSpPr>
            <a:spLocks noChangeArrowheads="1"/>
          </p:cNvSpPr>
          <p:nvPr/>
        </p:nvSpPr>
        <p:spPr bwMode="auto">
          <a:xfrm>
            <a:off x="7010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Md</a:t>
            </a:r>
            <a:endParaRPr lang="en-US" sz="1000">
              <a:latin typeface="Arial" charset="0"/>
            </a:endParaRPr>
          </a:p>
          <a:p>
            <a:pPr algn="ctr"/>
            <a:endParaRPr lang="en-US" sz="1000">
              <a:latin typeface="Arial" charset="0"/>
            </a:endParaRPr>
          </a:p>
          <a:p>
            <a:pPr algn="ctr"/>
            <a:r>
              <a:rPr lang="en-US" sz="1000">
                <a:latin typeface="Arial" charset="0"/>
              </a:rPr>
              <a:t>101</a:t>
            </a:r>
            <a:endParaRPr lang="en-US" sz="1000" baseline="30000">
              <a:latin typeface="Arial" charset="0"/>
            </a:endParaRPr>
          </a:p>
        </p:txBody>
      </p:sp>
      <p:sp>
        <p:nvSpPr>
          <p:cNvPr id="276590" name="Rectangle 110"/>
          <p:cNvSpPr>
            <a:spLocks noChangeArrowheads="1"/>
          </p:cNvSpPr>
          <p:nvPr/>
        </p:nvSpPr>
        <p:spPr bwMode="auto">
          <a:xfrm>
            <a:off x="7391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No</a:t>
            </a:r>
            <a:endParaRPr lang="en-US" sz="1000">
              <a:latin typeface="Arial" charset="0"/>
            </a:endParaRPr>
          </a:p>
          <a:p>
            <a:pPr algn="ctr"/>
            <a:endParaRPr lang="en-US" sz="1000">
              <a:latin typeface="Arial" charset="0"/>
            </a:endParaRPr>
          </a:p>
          <a:p>
            <a:pPr algn="ctr"/>
            <a:r>
              <a:rPr lang="en-US" sz="1000">
                <a:latin typeface="Arial" charset="0"/>
              </a:rPr>
              <a:t>102</a:t>
            </a:r>
            <a:endParaRPr lang="en-US" sz="1000" baseline="30000">
              <a:latin typeface="Arial" charset="0"/>
            </a:endParaRPr>
          </a:p>
        </p:txBody>
      </p:sp>
      <p:sp>
        <p:nvSpPr>
          <p:cNvPr id="276591" name="Rectangle 111"/>
          <p:cNvSpPr>
            <a:spLocks noChangeArrowheads="1"/>
          </p:cNvSpPr>
          <p:nvPr/>
        </p:nvSpPr>
        <p:spPr bwMode="auto">
          <a:xfrm>
            <a:off x="7772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Lr</a:t>
            </a:r>
            <a:endParaRPr lang="en-US" sz="1000">
              <a:latin typeface="Arial" charset="0"/>
            </a:endParaRPr>
          </a:p>
          <a:p>
            <a:pPr algn="ctr"/>
            <a:endParaRPr lang="en-US" sz="1000">
              <a:latin typeface="Arial" charset="0"/>
            </a:endParaRPr>
          </a:p>
          <a:p>
            <a:pPr algn="ctr"/>
            <a:r>
              <a:rPr lang="en-US" sz="1000">
                <a:latin typeface="Arial" charset="0"/>
              </a:rPr>
              <a:t>103</a:t>
            </a:r>
            <a:endParaRPr lang="en-US" sz="1000" baseline="30000">
              <a:latin typeface="Arial" charset="0"/>
            </a:endParaRPr>
          </a:p>
        </p:txBody>
      </p:sp>
      <p:sp>
        <p:nvSpPr>
          <p:cNvPr id="276592" name="Rectangle 112"/>
          <p:cNvSpPr>
            <a:spLocks noChangeArrowheads="1"/>
          </p:cNvSpPr>
          <p:nvPr/>
        </p:nvSpPr>
        <p:spPr bwMode="auto">
          <a:xfrm>
            <a:off x="2438400" y="56388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La</a:t>
            </a:r>
            <a:endParaRPr lang="en-US" sz="1000">
              <a:latin typeface="Arial" charset="0"/>
            </a:endParaRPr>
          </a:p>
          <a:p>
            <a:pPr algn="ctr"/>
            <a:endParaRPr lang="en-US" sz="1000">
              <a:latin typeface="Arial" charset="0"/>
            </a:endParaRPr>
          </a:p>
          <a:p>
            <a:pPr algn="ctr"/>
            <a:r>
              <a:rPr lang="en-US" sz="1000">
                <a:latin typeface="Arial" charset="0"/>
              </a:rPr>
              <a:t>57</a:t>
            </a:r>
            <a:endParaRPr lang="en-US" sz="1000" baseline="30000">
              <a:latin typeface="Arial" charset="0"/>
            </a:endParaRPr>
          </a:p>
        </p:txBody>
      </p:sp>
      <p:sp>
        <p:nvSpPr>
          <p:cNvPr id="276593" name="Rectangle 113"/>
          <p:cNvSpPr>
            <a:spLocks noChangeArrowheads="1"/>
          </p:cNvSpPr>
          <p:nvPr/>
        </p:nvSpPr>
        <p:spPr bwMode="auto">
          <a:xfrm>
            <a:off x="2438400" y="6172200"/>
            <a:ext cx="381000" cy="5334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en-US" sz="1400" b="1">
                <a:latin typeface="Arial" charset="0"/>
              </a:rPr>
              <a:t>Ac</a:t>
            </a:r>
            <a:endParaRPr lang="en-US" sz="1000">
              <a:latin typeface="Arial" charset="0"/>
            </a:endParaRPr>
          </a:p>
          <a:p>
            <a:pPr algn="ctr"/>
            <a:endParaRPr lang="en-US" sz="1000">
              <a:latin typeface="Arial" charset="0"/>
            </a:endParaRPr>
          </a:p>
          <a:p>
            <a:pPr algn="ctr"/>
            <a:r>
              <a:rPr lang="en-US" sz="1000">
                <a:latin typeface="Arial" charset="0"/>
              </a:rPr>
              <a:t>89</a:t>
            </a:r>
            <a:endParaRPr lang="en-US" sz="1000" baseline="30000">
              <a:latin typeface="Arial" charset="0"/>
            </a:endParaRPr>
          </a:p>
        </p:txBody>
      </p:sp>
      <p:sp>
        <p:nvSpPr>
          <p:cNvPr id="276594" name="Text Box 114"/>
          <p:cNvSpPr txBox="1">
            <a:spLocks noChangeArrowheads="1"/>
          </p:cNvSpPr>
          <p:nvPr/>
        </p:nvSpPr>
        <p:spPr bwMode="auto">
          <a:xfrm>
            <a:off x="974725" y="1557338"/>
            <a:ext cx="268288" cy="274637"/>
          </a:xfrm>
          <a:prstGeom prst="rect">
            <a:avLst/>
          </a:prstGeom>
          <a:noFill/>
          <a:ln w="9525">
            <a:noFill/>
            <a:miter lim="800000"/>
            <a:headEnd/>
            <a:tailEnd/>
          </a:ln>
          <a:effectLst/>
        </p:spPr>
        <p:txBody>
          <a:bodyPr wrap="none">
            <a:spAutoFit/>
          </a:bodyPr>
          <a:lstStyle/>
          <a:p>
            <a:r>
              <a:rPr lang="en-US" sz="1200" b="1">
                <a:latin typeface="Arial" charset="0"/>
              </a:rPr>
              <a:t>1</a:t>
            </a:r>
          </a:p>
        </p:txBody>
      </p:sp>
      <p:sp>
        <p:nvSpPr>
          <p:cNvPr id="276595" name="Text Box 115"/>
          <p:cNvSpPr txBox="1">
            <a:spLocks noChangeArrowheads="1"/>
          </p:cNvSpPr>
          <p:nvPr/>
        </p:nvSpPr>
        <p:spPr bwMode="auto">
          <a:xfrm>
            <a:off x="974725" y="2090738"/>
            <a:ext cx="268288" cy="274637"/>
          </a:xfrm>
          <a:prstGeom prst="rect">
            <a:avLst/>
          </a:prstGeom>
          <a:noFill/>
          <a:ln w="9525">
            <a:noFill/>
            <a:miter lim="800000"/>
            <a:headEnd/>
            <a:tailEnd/>
          </a:ln>
          <a:effectLst/>
        </p:spPr>
        <p:txBody>
          <a:bodyPr wrap="none">
            <a:spAutoFit/>
          </a:bodyPr>
          <a:lstStyle/>
          <a:p>
            <a:r>
              <a:rPr lang="en-US" sz="1200" b="1">
                <a:latin typeface="Arial" charset="0"/>
              </a:rPr>
              <a:t>2</a:t>
            </a:r>
          </a:p>
        </p:txBody>
      </p:sp>
      <p:sp>
        <p:nvSpPr>
          <p:cNvPr id="276596" name="Text Box 116"/>
          <p:cNvSpPr txBox="1">
            <a:spLocks noChangeArrowheads="1"/>
          </p:cNvSpPr>
          <p:nvPr/>
        </p:nvSpPr>
        <p:spPr bwMode="auto">
          <a:xfrm>
            <a:off x="974725" y="2624138"/>
            <a:ext cx="268288" cy="274637"/>
          </a:xfrm>
          <a:prstGeom prst="rect">
            <a:avLst/>
          </a:prstGeom>
          <a:noFill/>
          <a:ln w="9525">
            <a:noFill/>
            <a:miter lim="800000"/>
            <a:headEnd/>
            <a:tailEnd/>
          </a:ln>
          <a:effectLst/>
        </p:spPr>
        <p:txBody>
          <a:bodyPr wrap="none">
            <a:spAutoFit/>
          </a:bodyPr>
          <a:lstStyle/>
          <a:p>
            <a:r>
              <a:rPr lang="en-US" sz="1200" b="1">
                <a:latin typeface="Arial" charset="0"/>
              </a:rPr>
              <a:t>3</a:t>
            </a:r>
          </a:p>
        </p:txBody>
      </p:sp>
      <p:sp>
        <p:nvSpPr>
          <p:cNvPr id="276597" name="Text Box 117"/>
          <p:cNvSpPr txBox="1">
            <a:spLocks noChangeArrowheads="1"/>
          </p:cNvSpPr>
          <p:nvPr/>
        </p:nvSpPr>
        <p:spPr bwMode="auto">
          <a:xfrm>
            <a:off x="974725" y="3157538"/>
            <a:ext cx="268288" cy="274637"/>
          </a:xfrm>
          <a:prstGeom prst="rect">
            <a:avLst/>
          </a:prstGeom>
          <a:noFill/>
          <a:ln w="9525">
            <a:noFill/>
            <a:miter lim="800000"/>
            <a:headEnd/>
            <a:tailEnd/>
          </a:ln>
          <a:effectLst/>
        </p:spPr>
        <p:txBody>
          <a:bodyPr wrap="none">
            <a:spAutoFit/>
          </a:bodyPr>
          <a:lstStyle/>
          <a:p>
            <a:r>
              <a:rPr lang="en-US" sz="1200" b="1">
                <a:latin typeface="Arial" charset="0"/>
              </a:rPr>
              <a:t>4</a:t>
            </a:r>
          </a:p>
        </p:txBody>
      </p:sp>
      <p:sp>
        <p:nvSpPr>
          <p:cNvPr id="276598" name="Text Box 118"/>
          <p:cNvSpPr txBox="1">
            <a:spLocks noChangeArrowheads="1"/>
          </p:cNvSpPr>
          <p:nvPr/>
        </p:nvSpPr>
        <p:spPr bwMode="auto">
          <a:xfrm>
            <a:off x="974725" y="3690938"/>
            <a:ext cx="268288" cy="274637"/>
          </a:xfrm>
          <a:prstGeom prst="rect">
            <a:avLst/>
          </a:prstGeom>
          <a:noFill/>
          <a:ln w="9525">
            <a:noFill/>
            <a:miter lim="800000"/>
            <a:headEnd/>
            <a:tailEnd/>
          </a:ln>
          <a:effectLst/>
        </p:spPr>
        <p:txBody>
          <a:bodyPr wrap="none">
            <a:spAutoFit/>
          </a:bodyPr>
          <a:lstStyle/>
          <a:p>
            <a:r>
              <a:rPr lang="en-US" sz="1200" b="1">
                <a:latin typeface="Arial" charset="0"/>
              </a:rPr>
              <a:t>5</a:t>
            </a:r>
          </a:p>
        </p:txBody>
      </p:sp>
      <p:sp>
        <p:nvSpPr>
          <p:cNvPr id="276599" name="Text Box 119"/>
          <p:cNvSpPr txBox="1">
            <a:spLocks noChangeArrowheads="1"/>
          </p:cNvSpPr>
          <p:nvPr/>
        </p:nvSpPr>
        <p:spPr bwMode="auto">
          <a:xfrm>
            <a:off x="974725" y="4224338"/>
            <a:ext cx="268288" cy="274637"/>
          </a:xfrm>
          <a:prstGeom prst="rect">
            <a:avLst/>
          </a:prstGeom>
          <a:noFill/>
          <a:ln w="9525">
            <a:noFill/>
            <a:miter lim="800000"/>
            <a:headEnd/>
            <a:tailEnd/>
          </a:ln>
          <a:effectLst/>
        </p:spPr>
        <p:txBody>
          <a:bodyPr wrap="none">
            <a:spAutoFit/>
          </a:bodyPr>
          <a:lstStyle/>
          <a:p>
            <a:r>
              <a:rPr lang="en-US" sz="1200" b="1">
                <a:latin typeface="Arial" charset="0"/>
              </a:rPr>
              <a:t>6</a:t>
            </a:r>
          </a:p>
        </p:txBody>
      </p:sp>
      <p:sp>
        <p:nvSpPr>
          <p:cNvPr id="276600" name="Text Box 120"/>
          <p:cNvSpPr txBox="1">
            <a:spLocks noChangeArrowheads="1"/>
          </p:cNvSpPr>
          <p:nvPr/>
        </p:nvSpPr>
        <p:spPr bwMode="auto">
          <a:xfrm>
            <a:off x="974725" y="4757738"/>
            <a:ext cx="268288" cy="274637"/>
          </a:xfrm>
          <a:prstGeom prst="rect">
            <a:avLst/>
          </a:prstGeom>
          <a:noFill/>
          <a:ln w="9525">
            <a:noFill/>
            <a:miter lim="800000"/>
            <a:headEnd/>
            <a:tailEnd/>
          </a:ln>
          <a:effectLst/>
        </p:spPr>
        <p:txBody>
          <a:bodyPr wrap="none">
            <a:spAutoFit/>
          </a:bodyPr>
          <a:lstStyle/>
          <a:p>
            <a:r>
              <a:rPr lang="en-US" sz="1200" b="1">
                <a:latin typeface="Arial" charset="0"/>
              </a:rPr>
              <a:t>7</a:t>
            </a:r>
          </a:p>
        </p:txBody>
      </p:sp>
      <p:sp>
        <p:nvSpPr>
          <p:cNvPr id="276601" name="Text Box 121"/>
          <p:cNvSpPr txBox="1">
            <a:spLocks noChangeArrowheads="1"/>
          </p:cNvSpPr>
          <p:nvPr/>
        </p:nvSpPr>
        <p:spPr bwMode="auto">
          <a:xfrm>
            <a:off x="2117725" y="4222750"/>
            <a:ext cx="260350" cy="274638"/>
          </a:xfrm>
          <a:prstGeom prst="rect">
            <a:avLst/>
          </a:prstGeom>
          <a:noFill/>
          <a:ln w="9525">
            <a:noFill/>
            <a:miter lim="800000"/>
            <a:headEnd/>
            <a:tailEnd/>
          </a:ln>
          <a:effectLst/>
        </p:spPr>
        <p:txBody>
          <a:bodyPr wrap="none">
            <a:spAutoFit/>
          </a:bodyPr>
          <a:lstStyle/>
          <a:p>
            <a:r>
              <a:rPr lang="en-US" sz="1200">
                <a:latin typeface="Symbol" pitchFamily="18" charset="2"/>
              </a:rPr>
              <a:t>*</a:t>
            </a:r>
          </a:p>
        </p:txBody>
      </p:sp>
      <p:sp>
        <p:nvSpPr>
          <p:cNvPr id="276602" name="Text Box 122"/>
          <p:cNvSpPr txBox="1">
            <a:spLocks noChangeArrowheads="1"/>
          </p:cNvSpPr>
          <p:nvPr/>
        </p:nvSpPr>
        <p:spPr bwMode="auto">
          <a:xfrm>
            <a:off x="2117725" y="4756150"/>
            <a:ext cx="301625" cy="274638"/>
          </a:xfrm>
          <a:prstGeom prst="rect">
            <a:avLst/>
          </a:prstGeom>
          <a:noFill/>
          <a:ln w="9525">
            <a:noFill/>
            <a:miter lim="800000"/>
            <a:headEnd/>
            <a:tailEnd/>
          </a:ln>
          <a:effectLst/>
        </p:spPr>
        <p:txBody>
          <a:bodyPr wrap="none">
            <a:spAutoFit/>
          </a:bodyPr>
          <a:lstStyle/>
          <a:p>
            <a:r>
              <a:rPr lang="en-US" sz="1200" b="1">
                <a:latin typeface="Symbol" pitchFamily="18" charset="2"/>
              </a:rPr>
              <a:t>W</a:t>
            </a:r>
          </a:p>
        </p:txBody>
      </p:sp>
      <p:sp>
        <p:nvSpPr>
          <p:cNvPr id="276603" name="Text Box 123"/>
          <p:cNvSpPr txBox="1">
            <a:spLocks noChangeArrowheads="1"/>
          </p:cNvSpPr>
          <p:nvPr/>
        </p:nvSpPr>
        <p:spPr bwMode="auto">
          <a:xfrm>
            <a:off x="2117725" y="6357938"/>
            <a:ext cx="184150" cy="274637"/>
          </a:xfrm>
          <a:prstGeom prst="rect">
            <a:avLst/>
          </a:prstGeom>
          <a:noFill/>
          <a:ln w="9525">
            <a:noFill/>
            <a:miter lim="800000"/>
            <a:headEnd/>
            <a:tailEnd/>
          </a:ln>
          <a:effectLst/>
        </p:spPr>
        <p:txBody>
          <a:bodyPr wrap="none">
            <a:spAutoFit/>
          </a:bodyPr>
          <a:lstStyle/>
          <a:p>
            <a:endParaRPr lang="en-US" sz="1200">
              <a:latin typeface="Arial" charset="0"/>
            </a:endParaRPr>
          </a:p>
        </p:txBody>
      </p:sp>
      <p:grpSp>
        <p:nvGrpSpPr>
          <p:cNvPr id="276622" name="Group 142"/>
          <p:cNvGrpSpPr>
            <a:grpSpLocks/>
          </p:cNvGrpSpPr>
          <p:nvPr/>
        </p:nvGrpSpPr>
        <p:grpSpPr bwMode="auto">
          <a:xfrm>
            <a:off x="2660650" y="854075"/>
            <a:ext cx="2763838" cy="933450"/>
            <a:chOff x="1640" y="470"/>
            <a:chExt cx="1741" cy="588"/>
          </a:xfrm>
        </p:grpSpPr>
        <p:sp>
          <p:nvSpPr>
            <p:cNvPr id="276606" name="Rectangle 126"/>
            <p:cNvSpPr>
              <a:spLocks noChangeAspect="1" noChangeArrowheads="1"/>
            </p:cNvSpPr>
            <p:nvPr/>
          </p:nvSpPr>
          <p:spPr bwMode="auto">
            <a:xfrm>
              <a:off x="1640" y="497"/>
              <a:ext cx="63" cy="89"/>
            </a:xfrm>
            <a:prstGeom prst="rect">
              <a:avLst/>
            </a:prstGeom>
            <a:solidFill>
              <a:schemeClr val="folHlink">
                <a:alpha val="60001"/>
              </a:schemeClr>
            </a:solidFill>
            <a:ln w="9525">
              <a:solidFill>
                <a:schemeClr val="tx1"/>
              </a:solidFill>
              <a:miter lim="800000"/>
              <a:headEnd/>
              <a:tailEnd/>
            </a:ln>
            <a:effectLst/>
          </p:spPr>
          <p:txBody>
            <a:bodyPr wrap="none" anchor="ctr"/>
            <a:lstStyle/>
            <a:p>
              <a:pPr algn="ctr"/>
              <a:endParaRPr lang="en-US" sz="1000" baseline="30000">
                <a:latin typeface="Arial" charset="0"/>
              </a:endParaRPr>
            </a:p>
          </p:txBody>
        </p:sp>
        <p:sp>
          <p:nvSpPr>
            <p:cNvPr id="276607" name="Rectangle 127"/>
            <p:cNvSpPr>
              <a:spLocks noChangeAspect="1" noChangeArrowheads="1"/>
            </p:cNvSpPr>
            <p:nvPr/>
          </p:nvSpPr>
          <p:spPr bwMode="auto">
            <a:xfrm>
              <a:off x="1640" y="647"/>
              <a:ext cx="63" cy="89"/>
            </a:xfrm>
            <a:prstGeom prst="rect">
              <a:avLst/>
            </a:prstGeom>
            <a:solidFill>
              <a:srgbClr val="FFFF99">
                <a:alpha val="50000"/>
              </a:srgbClr>
            </a:solidFill>
            <a:ln w="9525">
              <a:solidFill>
                <a:schemeClr val="tx1"/>
              </a:solidFill>
              <a:miter lim="800000"/>
              <a:headEnd/>
              <a:tailEnd/>
            </a:ln>
            <a:effectLst/>
          </p:spPr>
          <p:txBody>
            <a:bodyPr wrap="none" anchor="ctr"/>
            <a:lstStyle/>
            <a:p>
              <a:pPr algn="ctr"/>
              <a:endParaRPr lang="en-US" sz="1000" baseline="30000">
                <a:latin typeface="Arial" charset="0"/>
              </a:endParaRPr>
            </a:p>
          </p:txBody>
        </p:sp>
        <p:sp>
          <p:nvSpPr>
            <p:cNvPr id="276608" name="Rectangle 128"/>
            <p:cNvSpPr>
              <a:spLocks noChangeAspect="1" noChangeArrowheads="1"/>
            </p:cNvSpPr>
            <p:nvPr/>
          </p:nvSpPr>
          <p:spPr bwMode="auto">
            <a:xfrm>
              <a:off x="1640" y="798"/>
              <a:ext cx="63" cy="89"/>
            </a:xfrm>
            <a:prstGeom prst="rect">
              <a:avLst/>
            </a:prstGeom>
            <a:solidFill>
              <a:srgbClr val="99CCFF">
                <a:alpha val="50000"/>
              </a:srgbClr>
            </a:solidFill>
            <a:ln w="9525">
              <a:solidFill>
                <a:schemeClr val="tx1"/>
              </a:solidFill>
              <a:miter lim="800000"/>
              <a:headEnd/>
              <a:tailEnd/>
            </a:ln>
            <a:effectLst/>
          </p:spPr>
          <p:txBody>
            <a:bodyPr wrap="none" anchor="ctr"/>
            <a:lstStyle/>
            <a:p>
              <a:pPr algn="ctr"/>
              <a:endParaRPr lang="en-US" sz="1000" baseline="30000">
                <a:latin typeface="Arial" charset="0"/>
              </a:endParaRPr>
            </a:p>
          </p:txBody>
        </p:sp>
        <p:sp>
          <p:nvSpPr>
            <p:cNvPr id="276609" name="Rectangle 129"/>
            <p:cNvSpPr>
              <a:spLocks noChangeAspect="1" noChangeArrowheads="1"/>
            </p:cNvSpPr>
            <p:nvPr/>
          </p:nvSpPr>
          <p:spPr bwMode="auto">
            <a:xfrm>
              <a:off x="1640" y="936"/>
              <a:ext cx="63" cy="89"/>
            </a:xfrm>
            <a:prstGeom prst="rect">
              <a:avLst/>
            </a:prstGeom>
            <a:solidFill>
              <a:srgbClr val="FFCC99">
                <a:alpha val="50000"/>
              </a:srgbClr>
            </a:solidFill>
            <a:ln w="9525">
              <a:solidFill>
                <a:schemeClr val="tx1"/>
              </a:solidFill>
              <a:miter lim="800000"/>
              <a:headEnd/>
              <a:tailEnd/>
            </a:ln>
            <a:effectLst/>
          </p:spPr>
          <p:txBody>
            <a:bodyPr wrap="none" anchor="ctr"/>
            <a:lstStyle/>
            <a:p>
              <a:pPr algn="ctr"/>
              <a:endParaRPr lang="en-US" sz="1000" baseline="30000">
                <a:latin typeface="Arial" charset="0"/>
              </a:endParaRPr>
            </a:p>
          </p:txBody>
        </p:sp>
        <p:sp>
          <p:nvSpPr>
            <p:cNvPr id="276610" name="Rectangle 130"/>
            <p:cNvSpPr>
              <a:spLocks noChangeAspect="1" noChangeArrowheads="1"/>
            </p:cNvSpPr>
            <p:nvPr/>
          </p:nvSpPr>
          <p:spPr bwMode="auto">
            <a:xfrm>
              <a:off x="2588" y="497"/>
              <a:ext cx="63" cy="89"/>
            </a:xfrm>
            <a:prstGeom prst="rect">
              <a:avLst/>
            </a:prstGeom>
            <a:solidFill>
              <a:srgbClr val="3366FF">
                <a:alpha val="50000"/>
              </a:srgbClr>
            </a:solidFill>
            <a:ln w="9525">
              <a:solidFill>
                <a:schemeClr val="tx1"/>
              </a:solidFill>
              <a:miter lim="800000"/>
              <a:headEnd/>
              <a:tailEnd/>
            </a:ln>
            <a:effectLst/>
          </p:spPr>
          <p:txBody>
            <a:bodyPr wrap="none" anchor="ctr"/>
            <a:lstStyle/>
            <a:p>
              <a:pPr algn="ctr"/>
              <a:endParaRPr lang="en-US" sz="1000" baseline="30000">
                <a:latin typeface="Arial" charset="0"/>
              </a:endParaRPr>
            </a:p>
          </p:txBody>
        </p:sp>
        <p:sp>
          <p:nvSpPr>
            <p:cNvPr id="276611" name="Rectangle 131"/>
            <p:cNvSpPr>
              <a:spLocks noChangeAspect="1" noChangeArrowheads="1"/>
            </p:cNvSpPr>
            <p:nvPr/>
          </p:nvSpPr>
          <p:spPr bwMode="auto">
            <a:xfrm>
              <a:off x="2588" y="647"/>
              <a:ext cx="63" cy="89"/>
            </a:xfrm>
            <a:prstGeom prst="rect">
              <a:avLst/>
            </a:prstGeom>
            <a:noFill/>
            <a:ln w="9525">
              <a:solidFill>
                <a:schemeClr val="tx1"/>
              </a:solidFill>
              <a:miter lim="800000"/>
              <a:headEnd/>
              <a:tailEnd/>
            </a:ln>
            <a:effectLst/>
          </p:spPr>
          <p:txBody>
            <a:bodyPr wrap="none" anchor="ctr"/>
            <a:lstStyle/>
            <a:p>
              <a:pPr algn="ctr"/>
              <a:endParaRPr lang="en-US" sz="1000" baseline="30000">
                <a:latin typeface="Arial" charset="0"/>
              </a:endParaRPr>
            </a:p>
          </p:txBody>
        </p:sp>
        <p:sp>
          <p:nvSpPr>
            <p:cNvPr id="276612" name="Rectangle 132"/>
            <p:cNvSpPr>
              <a:spLocks noChangeAspect="1" noChangeArrowheads="1"/>
            </p:cNvSpPr>
            <p:nvPr/>
          </p:nvSpPr>
          <p:spPr bwMode="auto">
            <a:xfrm>
              <a:off x="2588" y="798"/>
              <a:ext cx="63" cy="89"/>
            </a:xfrm>
            <a:prstGeom prst="rect">
              <a:avLst/>
            </a:prstGeom>
            <a:solidFill>
              <a:srgbClr val="FF0000">
                <a:alpha val="50000"/>
              </a:srgbClr>
            </a:solidFill>
            <a:ln w="9525">
              <a:solidFill>
                <a:schemeClr val="tx1"/>
              </a:solidFill>
              <a:miter lim="800000"/>
              <a:headEnd/>
              <a:tailEnd/>
            </a:ln>
            <a:effectLst/>
          </p:spPr>
          <p:txBody>
            <a:bodyPr wrap="none" anchor="ctr"/>
            <a:lstStyle/>
            <a:p>
              <a:pPr algn="ctr"/>
              <a:endParaRPr lang="en-US" sz="1000" baseline="30000">
                <a:latin typeface="Arial" charset="0"/>
              </a:endParaRPr>
            </a:p>
          </p:txBody>
        </p:sp>
        <p:sp>
          <p:nvSpPr>
            <p:cNvPr id="276613" name="Rectangle 133"/>
            <p:cNvSpPr>
              <a:spLocks noChangeAspect="1" noChangeArrowheads="1"/>
            </p:cNvSpPr>
            <p:nvPr/>
          </p:nvSpPr>
          <p:spPr bwMode="auto">
            <a:xfrm>
              <a:off x="2588" y="936"/>
              <a:ext cx="63" cy="89"/>
            </a:xfrm>
            <a:prstGeom prst="rect">
              <a:avLst/>
            </a:prstGeom>
            <a:solidFill>
              <a:srgbClr val="C0C0C0">
                <a:alpha val="50000"/>
              </a:srgbClr>
            </a:solidFill>
            <a:ln w="9525">
              <a:solidFill>
                <a:schemeClr val="tx1"/>
              </a:solidFill>
              <a:miter lim="800000"/>
              <a:headEnd/>
              <a:tailEnd/>
            </a:ln>
            <a:effectLst/>
          </p:spPr>
          <p:txBody>
            <a:bodyPr wrap="none" anchor="ctr"/>
            <a:lstStyle/>
            <a:p>
              <a:pPr algn="ctr"/>
              <a:endParaRPr lang="en-US" sz="1000" baseline="30000">
                <a:latin typeface="Arial" charset="0"/>
              </a:endParaRPr>
            </a:p>
          </p:txBody>
        </p:sp>
        <p:sp>
          <p:nvSpPr>
            <p:cNvPr id="276614" name="Text Box 134"/>
            <p:cNvSpPr txBox="1">
              <a:spLocks noChangeArrowheads="1"/>
            </p:cNvSpPr>
            <p:nvPr/>
          </p:nvSpPr>
          <p:spPr bwMode="auto">
            <a:xfrm>
              <a:off x="1715" y="470"/>
              <a:ext cx="447" cy="154"/>
            </a:xfrm>
            <a:prstGeom prst="rect">
              <a:avLst/>
            </a:prstGeom>
            <a:noFill/>
            <a:ln w="9525">
              <a:noFill/>
              <a:miter lim="800000"/>
              <a:headEnd/>
              <a:tailEnd/>
            </a:ln>
            <a:effectLst/>
          </p:spPr>
          <p:txBody>
            <a:bodyPr wrap="none">
              <a:spAutoFit/>
            </a:bodyPr>
            <a:lstStyle/>
            <a:p>
              <a:r>
                <a:rPr lang="en-US" sz="1000">
                  <a:latin typeface="Arial" charset="0"/>
                </a:rPr>
                <a:t>hydrogen</a:t>
              </a:r>
            </a:p>
          </p:txBody>
        </p:sp>
        <p:sp>
          <p:nvSpPr>
            <p:cNvPr id="276615" name="Text Box 135"/>
            <p:cNvSpPr txBox="1">
              <a:spLocks noChangeArrowheads="1"/>
            </p:cNvSpPr>
            <p:nvPr/>
          </p:nvSpPr>
          <p:spPr bwMode="auto">
            <a:xfrm>
              <a:off x="1715" y="620"/>
              <a:ext cx="555" cy="154"/>
            </a:xfrm>
            <a:prstGeom prst="rect">
              <a:avLst/>
            </a:prstGeom>
            <a:noFill/>
            <a:ln w="9525">
              <a:noFill/>
              <a:miter lim="800000"/>
              <a:headEnd/>
              <a:tailEnd/>
            </a:ln>
            <a:effectLst/>
          </p:spPr>
          <p:txBody>
            <a:bodyPr wrap="none">
              <a:spAutoFit/>
            </a:bodyPr>
            <a:lstStyle/>
            <a:p>
              <a:r>
                <a:rPr lang="en-US" sz="1000">
                  <a:latin typeface="Arial" charset="0"/>
                </a:rPr>
                <a:t>alkali metals</a:t>
              </a:r>
            </a:p>
          </p:txBody>
        </p:sp>
        <p:sp>
          <p:nvSpPr>
            <p:cNvPr id="276616" name="Text Box 136"/>
            <p:cNvSpPr txBox="1">
              <a:spLocks noChangeArrowheads="1"/>
            </p:cNvSpPr>
            <p:nvPr/>
          </p:nvSpPr>
          <p:spPr bwMode="auto">
            <a:xfrm>
              <a:off x="1715" y="768"/>
              <a:ext cx="846" cy="154"/>
            </a:xfrm>
            <a:prstGeom prst="rect">
              <a:avLst/>
            </a:prstGeom>
            <a:noFill/>
            <a:ln w="9525">
              <a:noFill/>
              <a:miter lim="800000"/>
              <a:headEnd/>
              <a:tailEnd/>
            </a:ln>
            <a:effectLst/>
          </p:spPr>
          <p:txBody>
            <a:bodyPr wrap="none">
              <a:spAutoFit/>
            </a:bodyPr>
            <a:lstStyle/>
            <a:p>
              <a:r>
                <a:rPr lang="en-US" sz="1000">
                  <a:latin typeface="Arial" charset="0"/>
                </a:rPr>
                <a:t>alkaline earth metals</a:t>
              </a:r>
            </a:p>
          </p:txBody>
        </p:sp>
        <p:sp>
          <p:nvSpPr>
            <p:cNvPr id="276617" name="Text Box 137"/>
            <p:cNvSpPr txBox="1">
              <a:spLocks noChangeArrowheads="1"/>
            </p:cNvSpPr>
            <p:nvPr/>
          </p:nvSpPr>
          <p:spPr bwMode="auto">
            <a:xfrm>
              <a:off x="1715" y="904"/>
              <a:ext cx="696" cy="154"/>
            </a:xfrm>
            <a:prstGeom prst="rect">
              <a:avLst/>
            </a:prstGeom>
            <a:noFill/>
            <a:ln w="9525">
              <a:noFill/>
              <a:miter lim="800000"/>
              <a:headEnd/>
              <a:tailEnd/>
            </a:ln>
            <a:effectLst/>
          </p:spPr>
          <p:txBody>
            <a:bodyPr wrap="none">
              <a:spAutoFit/>
            </a:bodyPr>
            <a:lstStyle/>
            <a:p>
              <a:r>
                <a:rPr lang="en-US" sz="1000">
                  <a:latin typeface="Arial" charset="0"/>
                </a:rPr>
                <a:t>transition metals</a:t>
              </a:r>
            </a:p>
          </p:txBody>
        </p:sp>
        <p:sp>
          <p:nvSpPr>
            <p:cNvPr id="276618" name="Text Box 138"/>
            <p:cNvSpPr txBox="1">
              <a:spLocks noChangeArrowheads="1"/>
            </p:cNvSpPr>
            <p:nvPr/>
          </p:nvSpPr>
          <p:spPr bwMode="auto">
            <a:xfrm>
              <a:off x="2663" y="470"/>
              <a:ext cx="532" cy="154"/>
            </a:xfrm>
            <a:prstGeom prst="rect">
              <a:avLst/>
            </a:prstGeom>
            <a:noFill/>
            <a:ln w="9525">
              <a:noFill/>
              <a:miter lim="800000"/>
              <a:headEnd/>
              <a:tailEnd/>
            </a:ln>
            <a:effectLst/>
          </p:spPr>
          <p:txBody>
            <a:bodyPr wrap="none">
              <a:spAutoFit/>
            </a:bodyPr>
            <a:lstStyle/>
            <a:p>
              <a:r>
                <a:rPr lang="en-US" sz="1000">
                  <a:latin typeface="Arial" charset="0"/>
                </a:rPr>
                <a:t>poor metals</a:t>
              </a:r>
            </a:p>
          </p:txBody>
        </p:sp>
        <p:sp>
          <p:nvSpPr>
            <p:cNvPr id="276619" name="Text Box 139"/>
            <p:cNvSpPr txBox="1">
              <a:spLocks noChangeArrowheads="1"/>
            </p:cNvSpPr>
            <p:nvPr/>
          </p:nvSpPr>
          <p:spPr bwMode="auto">
            <a:xfrm>
              <a:off x="2663" y="620"/>
              <a:ext cx="483" cy="154"/>
            </a:xfrm>
            <a:prstGeom prst="rect">
              <a:avLst/>
            </a:prstGeom>
            <a:noFill/>
            <a:ln w="9525">
              <a:noFill/>
              <a:miter lim="800000"/>
              <a:headEnd/>
              <a:tailEnd/>
            </a:ln>
            <a:effectLst/>
          </p:spPr>
          <p:txBody>
            <a:bodyPr wrap="none">
              <a:spAutoFit/>
            </a:bodyPr>
            <a:lstStyle/>
            <a:p>
              <a:r>
                <a:rPr lang="en-US" sz="1000">
                  <a:latin typeface="Arial" charset="0"/>
                </a:rPr>
                <a:t>nonmetals</a:t>
              </a:r>
            </a:p>
          </p:txBody>
        </p:sp>
        <p:sp>
          <p:nvSpPr>
            <p:cNvPr id="276620" name="Text Box 140"/>
            <p:cNvSpPr txBox="1">
              <a:spLocks noChangeArrowheads="1"/>
            </p:cNvSpPr>
            <p:nvPr/>
          </p:nvSpPr>
          <p:spPr bwMode="auto">
            <a:xfrm>
              <a:off x="2663" y="768"/>
              <a:ext cx="544" cy="154"/>
            </a:xfrm>
            <a:prstGeom prst="rect">
              <a:avLst/>
            </a:prstGeom>
            <a:noFill/>
            <a:ln w="9525">
              <a:noFill/>
              <a:miter lim="800000"/>
              <a:headEnd/>
              <a:tailEnd/>
            </a:ln>
            <a:effectLst/>
          </p:spPr>
          <p:txBody>
            <a:bodyPr wrap="none">
              <a:spAutoFit/>
            </a:bodyPr>
            <a:lstStyle/>
            <a:p>
              <a:r>
                <a:rPr lang="en-US" sz="1000">
                  <a:latin typeface="Arial" charset="0"/>
                </a:rPr>
                <a:t>noble gases</a:t>
              </a:r>
            </a:p>
          </p:txBody>
        </p:sp>
        <p:sp>
          <p:nvSpPr>
            <p:cNvPr id="276621" name="Text Box 141"/>
            <p:cNvSpPr txBox="1">
              <a:spLocks noChangeArrowheads="1"/>
            </p:cNvSpPr>
            <p:nvPr/>
          </p:nvSpPr>
          <p:spPr bwMode="auto">
            <a:xfrm>
              <a:off x="2663" y="904"/>
              <a:ext cx="718" cy="154"/>
            </a:xfrm>
            <a:prstGeom prst="rect">
              <a:avLst/>
            </a:prstGeom>
            <a:noFill/>
            <a:ln w="9525">
              <a:noFill/>
              <a:miter lim="800000"/>
              <a:headEnd/>
              <a:tailEnd/>
            </a:ln>
            <a:effectLst/>
          </p:spPr>
          <p:txBody>
            <a:bodyPr wrap="none">
              <a:spAutoFit/>
            </a:bodyPr>
            <a:lstStyle/>
            <a:p>
              <a:r>
                <a:rPr lang="en-US" sz="1000">
                  <a:latin typeface="Arial" charset="0"/>
                </a:rPr>
                <a:t>rare earth metals</a:t>
              </a:r>
            </a:p>
          </p:txBody>
        </p:sp>
      </p:grpSp>
      <p:sp>
        <p:nvSpPr>
          <p:cNvPr id="276624" name="Text Box 144"/>
          <p:cNvSpPr txBox="1">
            <a:spLocks noChangeArrowheads="1"/>
          </p:cNvSpPr>
          <p:nvPr/>
        </p:nvSpPr>
        <p:spPr bwMode="auto">
          <a:xfrm>
            <a:off x="38100" y="6537325"/>
            <a:ext cx="2149475" cy="244475"/>
          </a:xfrm>
          <a:prstGeom prst="rect">
            <a:avLst/>
          </a:prstGeom>
          <a:noFill/>
          <a:ln w="9525">
            <a:noFill/>
            <a:miter lim="800000"/>
            <a:headEnd/>
            <a:tailEnd/>
          </a:ln>
          <a:effectLst/>
        </p:spPr>
        <p:txBody>
          <a:bodyPr wrap="none">
            <a:spAutoFit/>
          </a:bodyPr>
          <a:lstStyle/>
          <a:p>
            <a:r>
              <a:rPr lang="en-US" sz="1000">
                <a:solidFill>
                  <a:srgbClr val="000000"/>
                </a:solidFill>
                <a:latin typeface="Arial" charset="0"/>
                <a:hlinkClick r:id="rId4"/>
              </a:rPr>
              <a:t>http://www.elementsdatabase.com/</a:t>
            </a:r>
            <a:endParaRPr lang="en-US">
              <a:solidFill>
                <a:srgbClr val="000000"/>
              </a:solidFill>
            </a:endParaRPr>
          </a:p>
        </p:txBody>
      </p:sp>
      <p:sp>
        <p:nvSpPr>
          <p:cNvPr id="276628" name="AutoShape 148">
            <a:hlinkClick r:id="" action="ppaction://noaction" highlightClick="1"/>
            <a:hlinkHover r:id="rId5" action="ppaction://hlinksldjump"/>
          </p:cNvPr>
          <p:cNvSpPr>
            <a:spLocks noChangeArrowheads="1"/>
          </p:cNvSpPr>
          <p:nvPr/>
        </p:nvSpPr>
        <p:spPr bwMode="auto">
          <a:xfrm>
            <a:off x="0" y="6172200"/>
            <a:ext cx="609600" cy="357188"/>
          </a:xfrm>
          <a:prstGeom prst="actionButtonBeginning">
            <a:avLst/>
          </a:prstGeom>
          <a:solidFill>
            <a:schemeClr val="bg1">
              <a:alpha val="50000"/>
            </a:schemeClr>
          </a:solidFill>
          <a:ln w="9525">
            <a:solidFill>
              <a:schemeClr val="bg1"/>
            </a:solidFill>
            <a:miter lim="800000"/>
            <a:headEnd/>
            <a:tailEnd/>
          </a:ln>
          <a:effectLst/>
        </p:spPr>
        <p:txBody>
          <a:bodyPr wrap="none" anchor="ctr"/>
          <a:lstStyle/>
          <a:p>
            <a:endParaRPr lang="en-IE"/>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7270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72709" name="Rectangle 5"/>
          <p:cNvSpPr>
            <a:spLocks noChangeArrowheads="1"/>
          </p:cNvSpPr>
          <p:nvPr/>
        </p:nvSpPr>
        <p:spPr bwMode="auto">
          <a:xfrm>
            <a:off x="549275" y="2554288"/>
            <a:ext cx="71628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Praseodymium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Pr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59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140.90765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935.0 °C (1208.15 °K, 1715.0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3127.0 °C (3400.15 °K, 5660.6 °F) </a:t>
            </a:r>
            <a:br>
              <a:rPr lang="en-US" altLang="en-US">
                <a:latin typeface="Arial" charset="0"/>
                <a:cs typeface="Arial" charset="0"/>
              </a:rPr>
            </a:br>
            <a:endParaRPr lang="en-US" altLang="en-US"/>
          </a:p>
        </p:txBody>
      </p:sp>
      <p:sp>
        <p:nvSpPr>
          <p:cNvPr id="72710"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72711"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72712"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72713"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72714"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72715"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72716"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72717"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72718"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2723" name="Rectangle 19">
            <a:hlinkClick r:id="rId5"/>
          </p:cNvPr>
          <p:cNvSpPr>
            <a:spLocks noChangeAspect="1" noChangeArrowheads="1"/>
          </p:cNvSpPr>
          <p:nvPr/>
        </p:nvSpPr>
        <p:spPr bwMode="auto">
          <a:xfrm>
            <a:off x="280988" y="215900"/>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59</a:t>
            </a:r>
          </a:p>
          <a:p>
            <a:pPr algn="ctr"/>
            <a:r>
              <a:rPr lang="en-US" sz="3600" b="1">
                <a:latin typeface="Arial" charset="0"/>
              </a:rPr>
              <a:t>Pr</a:t>
            </a:r>
          </a:p>
          <a:p>
            <a:pPr algn="ctr"/>
            <a:r>
              <a:rPr lang="en-US" sz="900">
                <a:latin typeface="Arial" charset="0"/>
              </a:rPr>
              <a:t>Praseodymium</a:t>
            </a:r>
          </a:p>
        </p:txBody>
      </p:sp>
      <p:sp>
        <p:nvSpPr>
          <p:cNvPr id="72728" name="Rectangle 24"/>
          <p:cNvSpPr>
            <a:spLocks noChangeArrowheads="1"/>
          </p:cNvSpPr>
          <p:nvPr/>
        </p:nvSpPr>
        <p:spPr bwMode="auto">
          <a:xfrm>
            <a:off x="2211388" y="5064125"/>
            <a:ext cx="4689475" cy="1793875"/>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Praseodymium?</a:t>
            </a:r>
          </a:p>
          <a:p>
            <a:pPr>
              <a:spcBef>
                <a:spcPct val="50000"/>
              </a:spcBef>
            </a:pPr>
            <a:r>
              <a:rPr lang="en-US" sz="1400">
                <a:latin typeface="Arial" charset="0"/>
              </a:rPr>
              <a:t>Soft silvery metallic element, belongs to the lanthanoids. Only natural isotope is Pr-141 which is not radioactive. Fourteen radioactive isotopes have been artificially produced. Used in rare-earth alloys. Discovered in 1885 by C.A. von Welsbach. </a:t>
            </a:r>
          </a:p>
          <a:p>
            <a:pPr>
              <a:spcBef>
                <a:spcPct val="50000"/>
              </a:spcBef>
            </a:pPr>
            <a:endParaRPr lang="en-US" sz="1400">
              <a:latin typeface="Arial"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7373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73733" name="Rectangle 5"/>
          <p:cNvSpPr>
            <a:spLocks noChangeArrowheads="1"/>
          </p:cNvSpPr>
          <p:nvPr/>
        </p:nvSpPr>
        <p:spPr bwMode="auto">
          <a:xfrm>
            <a:off x="549275" y="2549525"/>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Neodymium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Nd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60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144.24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1010.0 °C (1283.15 °K, 1850.0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3127.0 °C (3400.15 °K, 5660.6 °F) </a:t>
            </a:r>
            <a:endParaRPr lang="en-US" altLang="en-US"/>
          </a:p>
        </p:txBody>
      </p:sp>
      <p:sp>
        <p:nvSpPr>
          <p:cNvPr id="73734"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73735"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73736"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73737"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73738"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73739"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73740"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73741"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73742"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3746" name="Rectangle 18">
            <a:hlinkClick r:id="rId5"/>
          </p:cNvPr>
          <p:cNvSpPr>
            <a:spLocks noChangeAspect="1" noChangeArrowheads="1"/>
          </p:cNvSpPr>
          <p:nvPr/>
        </p:nvSpPr>
        <p:spPr bwMode="auto">
          <a:xfrm>
            <a:off x="279400" y="214313"/>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60</a:t>
            </a:r>
          </a:p>
          <a:p>
            <a:pPr algn="ctr"/>
            <a:r>
              <a:rPr lang="en-US" sz="3600" b="1">
                <a:latin typeface="Arial" charset="0"/>
              </a:rPr>
              <a:t>Nd</a:t>
            </a:r>
          </a:p>
          <a:p>
            <a:pPr algn="ctr"/>
            <a:r>
              <a:rPr lang="en-US" sz="1000">
                <a:latin typeface="Arial" charset="0"/>
              </a:rPr>
              <a:t>Neodymium</a:t>
            </a:r>
          </a:p>
        </p:txBody>
      </p:sp>
      <p:sp>
        <p:nvSpPr>
          <p:cNvPr id="73749" name="Rectangle 21"/>
          <p:cNvSpPr>
            <a:spLocks noChangeArrowheads="1"/>
          </p:cNvSpPr>
          <p:nvPr/>
        </p:nvSpPr>
        <p:spPr bwMode="auto">
          <a:xfrm>
            <a:off x="1576388" y="4937125"/>
            <a:ext cx="6326187" cy="1844675"/>
          </a:xfrm>
          <a:prstGeom prst="rect">
            <a:avLst/>
          </a:prstGeom>
          <a:noFill/>
          <a:ln w="9525">
            <a:noFill/>
            <a:miter lim="800000"/>
            <a:headEnd/>
            <a:tailEnd/>
          </a:ln>
          <a:effectLst/>
        </p:spPr>
        <p:txBody>
          <a:bodyPr>
            <a:spAutoFit/>
          </a:bodyPr>
          <a:lstStyle/>
          <a:p>
            <a:pPr>
              <a:spcBef>
                <a:spcPct val="50000"/>
              </a:spcBef>
            </a:pPr>
            <a:r>
              <a:rPr lang="en-US" sz="1000" b="1">
                <a:latin typeface="Arial" charset="0"/>
              </a:rPr>
              <a:t>What is Neodymium?</a:t>
            </a:r>
          </a:p>
          <a:p>
            <a:pPr>
              <a:spcBef>
                <a:spcPct val="50000"/>
              </a:spcBef>
            </a:pPr>
            <a:r>
              <a:rPr lang="en-US" sz="1000">
                <a:latin typeface="Arial" charset="0"/>
              </a:rPr>
              <a:t>Soft bright silvery metallic element, belongs to the lanthanoids. Seven natural isotopes, Nd-144 being the only radioactive one with a half-life of 10^10 to 10^15 years. Six artificial radioisotopes have been produced. The metal is used in glass works to color class a shade of violet-purple and make it dichroic. One of the more reactive rare-earth metals, quickly reacts with air. Used in some rare-earth alloys. Neodymium is used to color the glass used in welder's glasses. Neodymium is also used in very powerful, permanent magnets (Nd2Fe14B). Discovered by Carl F. Auer von Welsbach in Austria in 1885 by separating didymium into its elemental components praseodymium and neodymium. The name comes from the Greek words "neos didymos" which means "new twin". Neodymium should be considered highly toxic, however evidence would seem to show that it acts as little more than a skin and eye irritant. The dust however, presents a fire and explosion hazard.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7475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74757" name="Rectangle 5"/>
          <p:cNvSpPr>
            <a:spLocks noChangeArrowheads="1"/>
          </p:cNvSpPr>
          <p:nvPr/>
        </p:nvSpPr>
        <p:spPr bwMode="auto">
          <a:xfrm>
            <a:off x="549275" y="2554288"/>
            <a:ext cx="45720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Promethium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Pm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61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(145.0)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Unknown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Unknown </a:t>
            </a:r>
            <a:endParaRPr lang="en-US" altLang="en-US"/>
          </a:p>
        </p:txBody>
      </p:sp>
      <p:sp>
        <p:nvSpPr>
          <p:cNvPr id="74758"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74759"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74760"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74761"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74762"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74763"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74764"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74765"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74766"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4770" name="Rectangle 18">
            <a:hlinkClick r:id="rId5"/>
          </p:cNvPr>
          <p:cNvSpPr>
            <a:spLocks noChangeAspect="1" noChangeArrowheads="1"/>
          </p:cNvSpPr>
          <p:nvPr/>
        </p:nvSpPr>
        <p:spPr bwMode="auto">
          <a:xfrm>
            <a:off x="277813" y="214313"/>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61</a:t>
            </a:r>
          </a:p>
          <a:p>
            <a:pPr algn="ctr"/>
            <a:r>
              <a:rPr lang="en-US" sz="3600" b="1">
                <a:latin typeface="Arial" charset="0"/>
              </a:rPr>
              <a:t>Pm</a:t>
            </a:r>
          </a:p>
          <a:p>
            <a:pPr algn="ctr"/>
            <a:r>
              <a:rPr lang="en-US" sz="1000">
                <a:latin typeface="Arial" charset="0"/>
              </a:rPr>
              <a:t>Promethium</a:t>
            </a:r>
          </a:p>
        </p:txBody>
      </p:sp>
      <p:sp>
        <p:nvSpPr>
          <p:cNvPr id="74773" name="Rectangle 21"/>
          <p:cNvSpPr>
            <a:spLocks noChangeArrowheads="1"/>
          </p:cNvSpPr>
          <p:nvPr/>
        </p:nvSpPr>
        <p:spPr bwMode="auto">
          <a:xfrm>
            <a:off x="1719263" y="4867275"/>
            <a:ext cx="6364287" cy="2219325"/>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Promethium?</a:t>
            </a:r>
          </a:p>
          <a:p>
            <a:pPr>
              <a:spcBef>
                <a:spcPct val="50000"/>
              </a:spcBef>
            </a:pPr>
            <a:r>
              <a:rPr lang="en-US" sz="1400">
                <a:latin typeface="Arial" charset="0"/>
              </a:rPr>
              <a:t>Soft silvery metallic element, belongs to the lanthanoids. Pm-147, the only natural isotope, is radioactive and has a half-life of 252 years. Eighteen radioisotopes have been produced, but all have very short half-lives. Found only in nuclear decay waste. Pm-147 is of interest as a beta-decay source, however Pm-146 and Pm-148 have to be removed from it first, as they generate gamma radiation. Discovered by J.A. Marinsky, L.E. Glendenin and C.D. Coryell in 1947. </a:t>
            </a:r>
          </a:p>
          <a:p>
            <a:pPr>
              <a:spcBef>
                <a:spcPct val="50000"/>
              </a:spcBef>
            </a:pPr>
            <a:endParaRPr lang="en-US" sz="1400">
              <a:latin typeface="Arial"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7577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75781" name="Rectangle 5"/>
          <p:cNvSpPr>
            <a:spLocks noChangeArrowheads="1"/>
          </p:cNvSpPr>
          <p:nvPr/>
        </p:nvSpPr>
        <p:spPr bwMode="auto">
          <a:xfrm>
            <a:off x="549275" y="2549525"/>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Samarium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Sm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62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150.36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1072.0 °C (1345.15 °K, 1961.6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1900.0 °C (2173.15 °K, 3452.0 °F) </a:t>
            </a:r>
            <a:endParaRPr lang="en-US" altLang="en-US"/>
          </a:p>
        </p:txBody>
      </p:sp>
      <p:sp>
        <p:nvSpPr>
          <p:cNvPr id="7578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7578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7578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7578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7578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7578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7578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7578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75790"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5794" name="Rectangle 18">
            <a:hlinkClick r:id="rId5"/>
          </p:cNvPr>
          <p:cNvSpPr>
            <a:spLocks noChangeAspect="1" noChangeArrowheads="1"/>
          </p:cNvSpPr>
          <p:nvPr/>
        </p:nvSpPr>
        <p:spPr bwMode="auto">
          <a:xfrm>
            <a:off x="277813" y="215900"/>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62</a:t>
            </a:r>
          </a:p>
          <a:p>
            <a:pPr algn="ctr"/>
            <a:r>
              <a:rPr lang="en-US" sz="3600" b="1">
                <a:latin typeface="Arial" charset="0"/>
              </a:rPr>
              <a:t>Sm</a:t>
            </a:r>
          </a:p>
          <a:p>
            <a:pPr algn="ctr"/>
            <a:r>
              <a:rPr lang="en-US" sz="1200">
                <a:latin typeface="Arial" charset="0"/>
              </a:rPr>
              <a:t>Samarium</a:t>
            </a:r>
          </a:p>
        </p:txBody>
      </p:sp>
      <p:sp>
        <p:nvSpPr>
          <p:cNvPr id="75797" name="Rectangle 21"/>
          <p:cNvSpPr>
            <a:spLocks noChangeArrowheads="1"/>
          </p:cNvSpPr>
          <p:nvPr/>
        </p:nvSpPr>
        <p:spPr bwMode="auto">
          <a:xfrm>
            <a:off x="1352550" y="4862513"/>
            <a:ext cx="6735763" cy="190023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Samarium?</a:t>
            </a:r>
          </a:p>
          <a:p>
            <a:pPr>
              <a:spcBef>
                <a:spcPct val="50000"/>
              </a:spcBef>
            </a:pPr>
            <a:r>
              <a:rPr lang="en-US" sz="1400">
                <a:latin typeface="Arial" charset="0"/>
              </a:rPr>
              <a:t>Soft silvery metallic element, belongs to the lanthanoids. Seven natural isotopes, Sm-147 is the only radioisotope, and has a half-life of 2.5x10</a:t>
            </a:r>
            <a:r>
              <a:rPr lang="en-US" sz="1400" baseline="30000">
                <a:latin typeface="Arial" charset="0"/>
              </a:rPr>
              <a:t>11</a:t>
            </a:r>
            <a:r>
              <a:rPr lang="en-US" sz="1400">
                <a:latin typeface="Arial" charset="0"/>
              </a:rPr>
              <a:t> years. Used for making special alloys needed in the production of nuclear reactors. Also used as a neutron absorber. Small quantities of samarium oxide is used in special optical glasses. The largest use of the element is its ferromagnetic alloy which produces permanent magnets that are five times stronger than magnets produced by any other material. Discovered by Francois Lecoq de Boisbaudran in 1879.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7680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76805" name="Rectangle 5"/>
          <p:cNvSpPr>
            <a:spLocks noChangeArrowheads="1"/>
          </p:cNvSpPr>
          <p:nvPr/>
        </p:nvSpPr>
        <p:spPr bwMode="auto">
          <a:xfrm>
            <a:off x="549275" y="2554288"/>
            <a:ext cx="69342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Europium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Eu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63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151.964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822.0 °C (1095.15 °K, 1511.6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1597.0 °C (1870.15 °K, 2906.6 °F) </a:t>
            </a:r>
            <a:br>
              <a:rPr lang="en-US" altLang="en-US">
                <a:latin typeface="Arial" charset="0"/>
                <a:cs typeface="Arial" charset="0"/>
              </a:rPr>
            </a:br>
            <a:endParaRPr lang="en-US" altLang="en-US"/>
          </a:p>
        </p:txBody>
      </p:sp>
      <p:sp>
        <p:nvSpPr>
          <p:cNvPr id="76806"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76807"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76808"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76809"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76810"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76811"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76812"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76813"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76814"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6819" name="Rectangle 19">
            <a:hlinkClick r:id="rId5"/>
          </p:cNvPr>
          <p:cNvSpPr>
            <a:spLocks noChangeAspect="1" noChangeArrowheads="1"/>
          </p:cNvSpPr>
          <p:nvPr/>
        </p:nvSpPr>
        <p:spPr bwMode="auto">
          <a:xfrm>
            <a:off x="279400" y="214313"/>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63</a:t>
            </a:r>
          </a:p>
          <a:p>
            <a:pPr algn="ctr"/>
            <a:r>
              <a:rPr lang="en-US" sz="3600" b="1">
                <a:latin typeface="Arial" charset="0"/>
              </a:rPr>
              <a:t>Eu</a:t>
            </a:r>
          </a:p>
          <a:p>
            <a:pPr algn="ctr"/>
            <a:r>
              <a:rPr lang="en-US" sz="1200">
                <a:latin typeface="Arial" charset="0"/>
              </a:rPr>
              <a:t>Europium</a:t>
            </a:r>
          </a:p>
        </p:txBody>
      </p:sp>
      <p:sp>
        <p:nvSpPr>
          <p:cNvPr id="76822" name="Rectangle 22"/>
          <p:cNvSpPr>
            <a:spLocks noChangeArrowheads="1"/>
          </p:cNvSpPr>
          <p:nvPr/>
        </p:nvSpPr>
        <p:spPr bwMode="auto">
          <a:xfrm>
            <a:off x="2136775" y="5043488"/>
            <a:ext cx="4572000" cy="1581150"/>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Europium?</a:t>
            </a:r>
          </a:p>
          <a:p>
            <a:pPr>
              <a:spcBef>
                <a:spcPct val="50000"/>
              </a:spcBef>
            </a:pPr>
            <a:r>
              <a:rPr lang="en-US" sz="1400">
                <a:latin typeface="Arial" charset="0"/>
              </a:rPr>
              <a:t>Soft silvery metallic element belonging to the lanthanoids. Eu-151 and Eu-153 are the only two stable isotopes, both of which are neutron absorbers. Discovered in 1889 by Sir William Crookes. </a:t>
            </a:r>
          </a:p>
          <a:p>
            <a:pPr>
              <a:spcBef>
                <a:spcPct val="50000"/>
              </a:spcBef>
            </a:pPr>
            <a:endParaRPr lang="en-US" sz="1400">
              <a:latin typeface="Arial"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77827"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77829" name="Rectangle 5"/>
          <p:cNvSpPr>
            <a:spLocks noChangeArrowheads="1"/>
          </p:cNvSpPr>
          <p:nvPr/>
        </p:nvSpPr>
        <p:spPr bwMode="auto">
          <a:xfrm>
            <a:off x="547688" y="2552700"/>
            <a:ext cx="7010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Gadolinium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Gd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64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157.25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1311.0 °C (1584.15 °K, 2391.8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3233.0 °C (3506.15 °K, 5851.4 °F) </a:t>
            </a:r>
            <a:endParaRPr lang="en-US" altLang="en-US"/>
          </a:p>
        </p:txBody>
      </p:sp>
      <p:sp>
        <p:nvSpPr>
          <p:cNvPr id="77830"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77831"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77832"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77833"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77834"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77835"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77836"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77837"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77838"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7842" name="Rectangle 18">
            <a:hlinkClick r:id="rId5"/>
          </p:cNvPr>
          <p:cNvSpPr>
            <a:spLocks noChangeAspect="1" noChangeArrowheads="1"/>
          </p:cNvSpPr>
          <p:nvPr/>
        </p:nvSpPr>
        <p:spPr bwMode="auto">
          <a:xfrm>
            <a:off x="279400" y="212725"/>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64</a:t>
            </a:r>
          </a:p>
          <a:p>
            <a:pPr algn="ctr"/>
            <a:r>
              <a:rPr lang="en-US" sz="3600" b="1">
                <a:latin typeface="Arial" charset="0"/>
              </a:rPr>
              <a:t>Gd</a:t>
            </a:r>
          </a:p>
          <a:p>
            <a:pPr algn="ctr"/>
            <a:r>
              <a:rPr lang="en-US" sz="1000">
                <a:latin typeface="Arial" charset="0"/>
              </a:rPr>
              <a:t>Gadolinium</a:t>
            </a:r>
          </a:p>
        </p:txBody>
      </p:sp>
      <p:sp>
        <p:nvSpPr>
          <p:cNvPr id="77845" name="Rectangle 21"/>
          <p:cNvSpPr>
            <a:spLocks noChangeArrowheads="1"/>
          </p:cNvSpPr>
          <p:nvPr/>
        </p:nvSpPr>
        <p:spPr bwMode="auto">
          <a:xfrm>
            <a:off x="1987550" y="5032375"/>
            <a:ext cx="5195888"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Gadolinium?</a:t>
            </a:r>
          </a:p>
          <a:p>
            <a:pPr>
              <a:spcBef>
                <a:spcPct val="50000"/>
              </a:spcBef>
            </a:pPr>
            <a:r>
              <a:rPr lang="en-US" sz="1400">
                <a:latin typeface="Arial" charset="0"/>
              </a:rPr>
              <a:t>Soft silvery metallic element belonging to the lanthanoids. Seven natural, stable isotopes are known in addition to eleven artificial isotopes. Gd-155 and Gd-157 and the best neutron absorbers of all elements. Gadolinium compounds are used in electronics. Discovered by J.C.G Marignac in 1880.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78851"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78853" name="Rectangle 5"/>
          <p:cNvSpPr>
            <a:spLocks noChangeArrowheads="1"/>
          </p:cNvSpPr>
          <p:nvPr/>
        </p:nvSpPr>
        <p:spPr bwMode="auto">
          <a:xfrm>
            <a:off x="547688" y="2549525"/>
            <a:ext cx="70104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Terbium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Tb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65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158.92534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1360.0 °C (1633.15 °K, 2480.0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3041.0 °C (3314.15 °K, 5505.8 °F) </a:t>
            </a:r>
            <a:endParaRPr lang="en-US" altLang="en-US"/>
          </a:p>
        </p:txBody>
      </p:sp>
      <p:sp>
        <p:nvSpPr>
          <p:cNvPr id="78854"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78855"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78856"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78857"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78858"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78859"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78860"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78861"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78862"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8866" name="Rectangle 18">
            <a:hlinkClick r:id="rId5"/>
          </p:cNvPr>
          <p:cNvSpPr>
            <a:spLocks noChangeAspect="1" noChangeArrowheads="1"/>
          </p:cNvSpPr>
          <p:nvPr/>
        </p:nvSpPr>
        <p:spPr bwMode="auto">
          <a:xfrm>
            <a:off x="279400" y="214313"/>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65</a:t>
            </a:r>
          </a:p>
          <a:p>
            <a:pPr algn="ctr"/>
            <a:r>
              <a:rPr lang="en-US" sz="3600" b="1">
                <a:latin typeface="Arial" charset="0"/>
              </a:rPr>
              <a:t>Tb</a:t>
            </a:r>
          </a:p>
          <a:p>
            <a:pPr algn="ctr"/>
            <a:r>
              <a:rPr lang="en-US" sz="1200">
                <a:latin typeface="Arial" charset="0"/>
              </a:rPr>
              <a:t>Terbium</a:t>
            </a:r>
          </a:p>
        </p:txBody>
      </p:sp>
      <p:sp>
        <p:nvSpPr>
          <p:cNvPr id="78869" name="Rectangle 21"/>
          <p:cNvSpPr>
            <a:spLocks noChangeArrowheads="1"/>
          </p:cNvSpPr>
          <p:nvPr/>
        </p:nvSpPr>
        <p:spPr bwMode="auto">
          <a:xfrm>
            <a:off x="2247900" y="5091113"/>
            <a:ext cx="4652963" cy="1581150"/>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Terbium?</a:t>
            </a:r>
          </a:p>
          <a:p>
            <a:pPr>
              <a:spcBef>
                <a:spcPct val="50000"/>
              </a:spcBef>
            </a:pPr>
            <a:r>
              <a:rPr lang="en-US" sz="1400">
                <a:latin typeface="Arial" charset="0"/>
              </a:rPr>
              <a:t>Silvery metallic element belonging to the lanthanoids. Tb-159 is the only stable isotope, there are seventeen artificial isotopes. Discovered by G.G. Mosander in 1843. </a:t>
            </a:r>
          </a:p>
          <a:p>
            <a:pPr>
              <a:spcBef>
                <a:spcPct val="50000"/>
              </a:spcBef>
            </a:pPr>
            <a:endParaRPr lang="en-US" sz="1400">
              <a:latin typeface="Arial"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79875"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79877" name="Rectangle 5"/>
          <p:cNvSpPr>
            <a:spLocks noChangeArrowheads="1"/>
          </p:cNvSpPr>
          <p:nvPr/>
        </p:nvSpPr>
        <p:spPr bwMode="auto">
          <a:xfrm>
            <a:off x="549275" y="2549525"/>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Dysprosium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Dy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66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162.5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1412.0 °C (1685.15 °K, 2573.6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2562.0 °C (2835.15 °K, 4643.6 °F) </a:t>
            </a:r>
            <a:endParaRPr lang="en-US" altLang="en-US"/>
          </a:p>
        </p:txBody>
      </p:sp>
      <p:sp>
        <p:nvSpPr>
          <p:cNvPr id="79878"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79879"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79880"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79881"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79882"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79883"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79884"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79885"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79886"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79891" name="Rectangle 19">
            <a:hlinkClick r:id="rId5"/>
          </p:cNvPr>
          <p:cNvSpPr>
            <a:spLocks noChangeAspect="1" noChangeArrowheads="1"/>
          </p:cNvSpPr>
          <p:nvPr/>
        </p:nvSpPr>
        <p:spPr bwMode="auto">
          <a:xfrm>
            <a:off x="277813" y="214313"/>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66</a:t>
            </a:r>
          </a:p>
          <a:p>
            <a:pPr algn="ctr"/>
            <a:r>
              <a:rPr lang="en-US" sz="3600" b="1">
                <a:latin typeface="Arial" charset="0"/>
              </a:rPr>
              <a:t>Dy</a:t>
            </a:r>
          </a:p>
          <a:p>
            <a:pPr algn="ctr"/>
            <a:r>
              <a:rPr lang="en-US" sz="1000">
                <a:latin typeface="Arial" charset="0"/>
              </a:rPr>
              <a:t>Dysprosium</a:t>
            </a:r>
          </a:p>
        </p:txBody>
      </p:sp>
      <p:sp>
        <p:nvSpPr>
          <p:cNvPr id="79894" name="Rectangle 22"/>
          <p:cNvSpPr>
            <a:spLocks noChangeArrowheads="1"/>
          </p:cNvSpPr>
          <p:nvPr/>
        </p:nvSpPr>
        <p:spPr bwMode="auto">
          <a:xfrm>
            <a:off x="1174750" y="4849813"/>
            <a:ext cx="7418388" cy="1900237"/>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Dysprosium?</a:t>
            </a:r>
          </a:p>
          <a:p>
            <a:pPr>
              <a:spcBef>
                <a:spcPct val="50000"/>
              </a:spcBef>
            </a:pPr>
            <a:r>
              <a:rPr lang="en-US" sz="1400">
                <a:latin typeface="Arial" charset="0"/>
              </a:rPr>
              <a:t>Metallic with a bright silvery-white lustre. Dysprosium belongs to the lanthanoids. It is relatively stable in air at room temperatures, it will however dissolve in mineral acids, evolving hydrogen. It is found in from rare-earth minerals. There are seven natural isotopes of dysprosium, and eight radioisotopes, Dy-154 being the most stable with a half-life of 3x10</a:t>
            </a:r>
            <a:r>
              <a:rPr lang="en-US" sz="1400" baseline="30000">
                <a:latin typeface="Arial" charset="0"/>
              </a:rPr>
              <a:t>6</a:t>
            </a:r>
            <a:r>
              <a:rPr lang="en-US" sz="1400">
                <a:latin typeface="Arial" charset="0"/>
              </a:rPr>
              <a:t> years. Dysprosium is used as a neutron absorber in nuclear fission reactions, and in compact disks. It was discovered by Paul Emile Lecoq de Boisbaudran in 1886 in France. Its name comes from the Greek word dysprositos, which means hard to obtain.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80899"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80901" name="Rectangle 5"/>
          <p:cNvSpPr>
            <a:spLocks noChangeArrowheads="1"/>
          </p:cNvSpPr>
          <p:nvPr/>
        </p:nvSpPr>
        <p:spPr bwMode="auto">
          <a:xfrm>
            <a:off x="549275" y="2555875"/>
            <a:ext cx="7086600" cy="2647950"/>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Holmium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Ho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67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164.93031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1470.0 °C (1743.15 °K, 2678.0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2720.0 °C (2993.15 °K, 4928.0 °F) </a:t>
            </a:r>
            <a:br>
              <a:rPr lang="en-US" altLang="en-US">
                <a:latin typeface="Arial" charset="0"/>
                <a:cs typeface="Arial" charset="0"/>
              </a:rPr>
            </a:br>
            <a:endParaRPr lang="en-US" altLang="en-US"/>
          </a:p>
        </p:txBody>
      </p:sp>
      <p:sp>
        <p:nvSpPr>
          <p:cNvPr id="80902" name="Oval 6"/>
          <p:cNvSpPr>
            <a:spLocks noChangeAspect="1" noChangeArrowheads="1"/>
          </p:cNvSpPr>
          <p:nvPr/>
        </p:nvSpPr>
        <p:spPr bwMode="auto">
          <a:xfrm>
            <a:off x="5638800" y="457200"/>
            <a:ext cx="3200400" cy="3200400"/>
          </a:xfrm>
          <a:prstGeom prst="ellipse">
            <a:avLst/>
          </a:prstGeom>
          <a:noFill/>
          <a:ln w="28575">
            <a:solidFill>
              <a:srgbClr val="000080"/>
            </a:solidFill>
            <a:round/>
            <a:headEnd/>
            <a:tailEnd/>
          </a:ln>
          <a:effectLst/>
        </p:spPr>
        <p:txBody>
          <a:bodyPr wrap="none" anchor="ctr"/>
          <a:lstStyle/>
          <a:p>
            <a:endParaRPr lang="en-IE"/>
          </a:p>
        </p:txBody>
      </p:sp>
      <p:sp>
        <p:nvSpPr>
          <p:cNvPr id="80903" name="Oval 7"/>
          <p:cNvSpPr>
            <a:spLocks noChangeAspect="1" noChangeArrowheads="1"/>
          </p:cNvSpPr>
          <p:nvPr/>
        </p:nvSpPr>
        <p:spPr bwMode="auto">
          <a:xfrm>
            <a:off x="5895975" y="714375"/>
            <a:ext cx="2649538" cy="2649538"/>
          </a:xfrm>
          <a:prstGeom prst="ellipse">
            <a:avLst/>
          </a:prstGeom>
          <a:noFill/>
          <a:ln w="28575">
            <a:solidFill>
              <a:srgbClr val="000080"/>
            </a:solidFill>
            <a:round/>
            <a:headEnd/>
            <a:tailEnd/>
          </a:ln>
          <a:effectLst/>
        </p:spPr>
        <p:txBody>
          <a:bodyPr wrap="none" anchor="ctr"/>
          <a:lstStyle/>
          <a:p>
            <a:endParaRPr lang="en-IE"/>
          </a:p>
        </p:txBody>
      </p:sp>
      <p:sp>
        <p:nvSpPr>
          <p:cNvPr id="80904" name="Oval 8"/>
          <p:cNvSpPr>
            <a:spLocks noChangeAspect="1" noChangeArrowheads="1"/>
          </p:cNvSpPr>
          <p:nvPr/>
        </p:nvSpPr>
        <p:spPr bwMode="auto">
          <a:xfrm>
            <a:off x="6215063" y="1033463"/>
            <a:ext cx="2027237" cy="2027237"/>
          </a:xfrm>
          <a:prstGeom prst="ellipse">
            <a:avLst/>
          </a:prstGeom>
          <a:noFill/>
          <a:ln w="28575">
            <a:solidFill>
              <a:srgbClr val="000080"/>
            </a:solidFill>
            <a:round/>
            <a:headEnd/>
            <a:tailEnd/>
          </a:ln>
          <a:effectLst/>
        </p:spPr>
        <p:txBody>
          <a:bodyPr wrap="none" anchor="ctr"/>
          <a:lstStyle/>
          <a:p>
            <a:endParaRPr lang="en-IE"/>
          </a:p>
        </p:txBody>
      </p:sp>
      <p:sp>
        <p:nvSpPr>
          <p:cNvPr id="80905" name="Oval 9"/>
          <p:cNvSpPr>
            <a:spLocks noChangeAspect="1" noChangeArrowheads="1"/>
          </p:cNvSpPr>
          <p:nvPr/>
        </p:nvSpPr>
        <p:spPr bwMode="auto">
          <a:xfrm>
            <a:off x="6446838" y="1265238"/>
            <a:ext cx="1614487" cy="1614487"/>
          </a:xfrm>
          <a:prstGeom prst="ellipse">
            <a:avLst/>
          </a:prstGeom>
          <a:noFill/>
          <a:ln w="28575">
            <a:solidFill>
              <a:srgbClr val="000080"/>
            </a:solidFill>
            <a:round/>
            <a:headEnd/>
            <a:tailEnd/>
          </a:ln>
          <a:effectLst/>
        </p:spPr>
        <p:txBody>
          <a:bodyPr wrap="none" anchor="ctr"/>
          <a:lstStyle/>
          <a:p>
            <a:endParaRPr lang="en-IE"/>
          </a:p>
        </p:txBody>
      </p:sp>
      <p:sp>
        <p:nvSpPr>
          <p:cNvPr id="80906" name="Oval 10"/>
          <p:cNvSpPr>
            <a:spLocks noChangeAspect="1" noChangeArrowheads="1"/>
          </p:cNvSpPr>
          <p:nvPr/>
        </p:nvSpPr>
        <p:spPr bwMode="auto">
          <a:xfrm>
            <a:off x="6610350" y="1428750"/>
            <a:ext cx="1296988" cy="1296988"/>
          </a:xfrm>
          <a:prstGeom prst="ellipse">
            <a:avLst/>
          </a:prstGeom>
          <a:noFill/>
          <a:ln w="28575">
            <a:solidFill>
              <a:srgbClr val="000080"/>
            </a:solidFill>
            <a:round/>
            <a:headEnd/>
            <a:tailEnd/>
          </a:ln>
          <a:effectLst/>
        </p:spPr>
        <p:txBody>
          <a:bodyPr wrap="none" anchor="ctr"/>
          <a:lstStyle/>
          <a:p>
            <a:endParaRPr lang="en-IE"/>
          </a:p>
        </p:txBody>
      </p:sp>
      <p:sp>
        <p:nvSpPr>
          <p:cNvPr id="80907" name="Oval 11"/>
          <p:cNvSpPr>
            <a:spLocks noChangeAspect="1" noChangeArrowheads="1"/>
          </p:cNvSpPr>
          <p:nvPr/>
        </p:nvSpPr>
        <p:spPr bwMode="auto">
          <a:xfrm>
            <a:off x="6737350" y="1555750"/>
            <a:ext cx="1031875" cy="1031875"/>
          </a:xfrm>
          <a:prstGeom prst="ellipse">
            <a:avLst/>
          </a:prstGeom>
          <a:noFill/>
          <a:ln w="28575">
            <a:solidFill>
              <a:srgbClr val="000080"/>
            </a:solidFill>
            <a:round/>
            <a:headEnd/>
            <a:tailEnd/>
          </a:ln>
          <a:effectLst/>
        </p:spPr>
        <p:txBody>
          <a:bodyPr wrap="none" anchor="ctr"/>
          <a:lstStyle/>
          <a:p>
            <a:endParaRPr lang="en-IE"/>
          </a:p>
        </p:txBody>
      </p:sp>
      <p:sp>
        <p:nvSpPr>
          <p:cNvPr id="80908" name="Oval 12"/>
          <p:cNvSpPr>
            <a:spLocks noChangeAspect="1" noChangeArrowheads="1"/>
          </p:cNvSpPr>
          <p:nvPr/>
        </p:nvSpPr>
        <p:spPr bwMode="auto">
          <a:xfrm>
            <a:off x="6988175" y="1806575"/>
            <a:ext cx="517525" cy="517525"/>
          </a:xfrm>
          <a:prstGeom prst="ellipse">
            <a:avLst/>
          </a:prstGeom>
          <a:noFill/>
          <a:ln w="28575">
            <a:solidFill>
              <a:srgbClr val="000080"/>
            </a:solidFill>
            <a:round/>
            <a:headEnd/>
            <a:tailEnd/>
          </a:ln>
          <a:effectLst/>
        </p:spPr>
        <p:txBody>
          <a:bodyPr wrap="none" anchor="ctr"/>
          <a:lstStyle/>
          <a:p>
            <a:endParaRPr lang="en-IE"/>
          </a:p>
        </p:txBody>
      </p:sp>
      <p:sp>
        <p:nvSpPr>
          <p:cNvPr id="80909" name="Text Box 13"/>
          <p:cNvSpPr txBox="1">
            <a:spLocks noChangeArrowheads="1"/>
          </p:cNvSpPr>
          <p:nvPr/>
        </p:nvSpPr>
        <p:spPr bwMode="auto">
          <a:xfrm>
            <a:off x="7097713" y="1938338"/>
            <a:ext cx="293687" cy="274637"/>
          </a:xfrm>
          <a:prstGeom prst="rect">
            <a:avLst/>
          </a:prstGeom>
          <a:noFill/>
          <a:ln w="12700">
            <a:noFill/>
            <a:miter lim="800000"/>
            <a:headEnd/>
            <a:tailEnd/>
          </a:ln>
          <a:effectLst/>
        </p:spPr>
        <p:txBody>
          <a:bodyPr wrap="none">
            <a:spAutoFit/>
          </a:bodyPr>
          <a:lstStyle/>
          <a:p>
            <a:pPr algn="ctr"/>
            <a:r>
              <a:rPr lang="en-US" sz="1200">
                <a:latin typeface="Arial" charset="0"/>
              </a:rPr>
              <a:t>N</a:t>
            </a:r>
          </a:p>
        </p:txBody>
      </p:sp>
      <p:sp>
        <p:nvSpPr>
          <p:cNvPr id="80910" name="Oval 14"/>
          <p:cNvSpPr>
            <a:spLocks noChangeArrowheads="1"/>
          </p:cNvSpPr>
          <p:nvPr/>
        </p:nvSpPr>
        <p:spPr bwMode="auto">
          <a:xfrm>
            <a:off x="6934200" y="2057400"/>
            <a:ext cx="76200" cy="76200"/>
          </a:xfrm>
          <a:prstGeom prst="ellipse">
            <a:avLst/>
          </a:prstGeom>
          <a:solidFill>
            <a:srgbClr val="FFFF00"/>
          </a:solidFill>
          <a:ln w="6350">
            <a:solidFill>
              <a:srgbClr val="333300"/>
            </a:solidFill>
            <a:round/>
            <a:headEnd/>
            <a:tailEnd/>
          </a:ln>
          <a:effectLst/>
        </p:spPr>
        <p:txBody>
          <a:bodyPr wrap="none" anchor="ctr"/>
          <a:lstStyle/>
          <a:p>
            <a:endParaRPr lang="en-IE"/>
          </a:p>
        </p:txBody>
      </p:sp>
      <p:sp>
        <p:nvSpPr>
          <p:cNvPr id="80915" name="Rectangle 19">
            <a:hlinkClick r:id="rId5"/>
          </p:cNvPr>
          <p:cNvSpPr>
            <a:spLocks noChangeAspect="1" noChangeArrowheads="1"/>
          </p:cNvSpPr>
          <p:nvPr/>
        </p:nvSpPr>
        <p:spPr bwMode="auto">
          <a:xfrm>
            <a:off x="276225" y="212725"/>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67</a:t>
            </a:r>
          </a:p>
          <a:p>
            <a:pPr algn="ctr"/>
            <a:r>
              <a:rPr lang="en-US" sz="3600" b="1">
                <a:latin typeface="Arial" charset="0"/>
              </a:rPr>
              <a:t>Ho</a:t>
            </a:r>
          </a:p>
          <a:p>
            <a:pPr algn="ctr"/>
            <a:r>
              <a:rPr lang="en-US" sz="1200">
                <a:latin typeface="Arial" charset="0"/>
              </a:rPr>
              <a:t>Holmium</a:t>
            </a:r>
          </a:p>
        </p:txBody>
      </p:sp>
      <p:sp>
        <p:nvSpPr>
          <p:cNvPr id="80918" name="Rectangle 22"/>
          <p:cNvSpPr>
            <a:spLocks noChangeArrowheads="1"/>
          </p:cNvSpPr>
          <p:nvPr/>
        </p:nvSpPr>
        <p:spPr bwMode="auto">
          <a:xfrm>
            <a:off x="1089025" y="4965700"/>
            <a:ext cx="7513638" cy="2101850"/>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What is Holmium?</a:t>
            </a:r>
          </a:p>
          <a:p>
            <a:pPr>
              <a:spcBef>
                <a:spcPct val="50000"/>
              </a:spcBef>
            </a:pPr>
            <a:r>
              <a:rPr lang="en-US" sz="1200">
                <a:latin typeface="Arial" charset="0"/>
              </a:rPr>
              <a:t>Relatively soft and malleable silvery-white metallic element, which is stable in dry air at room temperature. It oxidizes in moist air and at high temperatures. It belongs to the lanthanoids. A rare-earth metal, it is found in the minerals monazite and gadolinite. It possesses unusual magnetic properties. One natural isotope, Ho-165 exists, six radioisotopes exist, the most stable being Ho-163 with a half-life of 4570 years. Holmium is used in some metal alloys, it is also said to stimulate the metabolism. Discovered by Per Theodor Cleve and J.L. Soret in Switzerland in 1879. The name homium comes from the Greek word Holmia which means Sweden. While all holmium compounds should be considered highly toxic, initial evidence seems to indicate that they do not pose much danger. The metal's dust however, is a fire hazard. </a:t>
            </a:r>
          </a:p>
          <a:p>
            <a:pPr>
              <a:spcBef>
                <a:spcPct val="50000"/>
              </a:spcBef>
            </a:pPr>
            <a:endParaRPr lang="en-US" sz="1200">
              <a:latin typeface="Arial"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a:hlinkClick r:id="rId2" action="ppaction://hlinksldjump" highlightClick="1"/>
          </p:cNvPr>
          <p:cNvSpPr>
            <a:spLocks noChangeArrowheads="1"/>
          </p:cNvSpPr>
          <p:nvPr/>
        </p:nvSpPr>
        <p:spPr bwMode="auto">
          <a:xfrm>
            <a:off x="8534400" y="6172200"/>
            <a:ext cx="457200" cy="533400"/>
          </a:xfrm>
          <a:prstGeom prst="actionButtonHome">
            <a:avLst/>
          </a:prstGeom>
          <a:solidFill>
            <a:srgbClr val="FF00FF">
              <a:alpha val="50000"/>
            </a:srgbClr>
          </a:solidFill>
          <a:ln w="9525">
            <a:solidFill>
              <a:schemeClr val="tx1"/>
            </a:solidFill>
            <a:miter lim="800000"/>
            <a:headEnd/>
            <a:tailEnd/>
          </a:ln>
          <a:effectLst/>
        </p:spPr>
        <p:txBody>
          <a:bodyPr wrap="none" anchor="ctr"/>
          <a:lstStyle/>
          <a:p>
            <a:endParaRPr lang="en-IE"/>
          </a:p>
        </p:txBody>
      </p:sp>
      <p:pic>
        <p:nvPicPr>
          <p:cNvPr id="81923" name="Picture 3" descr="in00596_">
            <a:hlinkClick r:id="rId3"/>
          </p:cNvPr>
          <p:cNvPicPr>
            <a:picLocks noChangeAspect="1" noChangeArrowheads="1"/>
          </p:cNvPicPr>
          <p:nvPr/>
        </p:nvPicPr>
        <p:blipFill>
          <a:blip r:embed="rId4"/>
          <a:srcRect/>
          <a:stretch>
            <a:fillRect/>
          </a:stretch>
        </p:blipFill>
        <p:spPr bwMode="auto">
          <a:xfrm>
            <a:off x="449263" y="6019800"/>
            <a:ext cx="693737" cy="420688"/>
          </a:xfrm>
          <a:prstGeom prst="rect">
            <a:avLst/>
          </a:prstGeom>
          <a:noFill/>
        </p:spPr>
      </p:pic>
      <p:sp>
        <p:nvSpPr>
          <p:cNvPr id="81925" name="Rectangle 5"/>
          <p:cNvSpPr>
            <a:spLocks noChangeArrowheads="1"/>
          </p:cNvSpPr>
          <p:nvPr/>
        </p:nvSpPr>
        <p:spPr bwMode="auto">
          <a:xfrm>
            <a:off x="549275" y="2549525"/>
            <a:ext cx="7162800" cy="2282825"/>
          </a:xfrm>
          <a:prstGeom prst="rect">
            <a:avLst/>
          </a:prstGeom>
          <a:noFill/>
          <a:ln w="9525">
            <a:noFill/>
            <a:miter lim="800000"/>
            <a:headEnd/>
            <a:tailEnd/>
          </a:ln>
          <a:effectLst/>
        </p:spPr>
        <p:txBody>
          <a:bodyPr/>
          <a:lstStyle/>
          <a:p>
            <a:r>
              <a:rPr lang="en-US" altLang="en-US" b="1">
                <a:latin typeface="Arial" charset="0"/>
                <a:cs typeface="Arial" charset="0"/>
              </a:rPr>
              <a:t>Name:</a:t>
            </a:r>
            <a:r>
              <a:rPr lang="en-US" altLang="en-US">
                <a:latin typeface="Arial" charset="0"/>
                <a:cs typeface="Arial" charset="0"/>
              </a:rPr>
              <a:t> Erbium </a:t>
            </a:r>
            <a:br>
              <a:rPr lang="en-US" altLang="en-US">
                <a:latin typeface="Arial" charset="0"/>
                <a:cs typeface="Arial" charset="0"/>
              </a:rPr>
            </a:br>
            <a:r>
              <a:rPr lang="en-US" altLang="en-US" b="1">
                <a:latin typeface="Arial" charset="0"/>
                <a:cs typeface="Arial" charset="0"/>
              </a:rPr>
              <a:t>Symbol:</a:t>
            </a:r>
            <a:r>
              <a:rPr lang="en-US" altLang="en-US">
                <a:latin typeface="Arial" charset="0"/>
                <a:cs typeface="Arial" charset="0"/>
              </a:rPr>
              <a:t> Er </a:t>
            </a:r>
            <a:br>
              <a:rPr lang="en-US" altLang="en-US">
                <a:latin typeface="Arial" charset="0"/>
                <a:cs typeface="Arial" charset="0"/>
              </a:rPr>
            </a:br>
            <a:r>
              <a:rPr lang="en-US" altLang="en-US" b="1">
                <a:latin typeface="Arial" charset="0"/>
                <a:cs typeface="Arial" charset="0"/>
              </a:rPr>
              <a:t>Atomic Number:</a:t>
            </a:r>
            <a:r>
              <a:rPr lang="en-US" altLang="en-US">
                <a:latin typeface="Arial" charset="0"/>
                <a:cs typeface="Arial" charset="0"/>
              </a:rPr>
              <a:t> 68 </a:t>
            </a:r>
            <a:br>
              <a:rPr lang="en-US" altLang="en-US">
                <a:latin typeface="Arial" charset="0"/>
                <a:cs typeface="Arial" charset="0"/>
              </a:rPr>
            </a:br>
            <a:r>
              <a:rPr lang="en-US" altLang="en-US" b="1">
                <a:latin typeface="Arial" charset="0"/>
                <a:cs typeface="Arial" charset="0"/>
              </a:rPr>
              <a:t>Atomic Mass:</a:t>
            </a:r>
            <a:r>
              <a:rPr lang="en-US" altLang="en-US">
                <a:latin typeface="Arial" charset="0"/>
                <a:cs typeface="Arial" charset="0"/>
              </a:rPr>
              <a:t> 167.26 amu </a:t>
            </a:r>
            <a:br>
              <a:rPr lang="en-US" altLang="en-US">
                <a:latin typeface="Arial" charset="0"/>
                <a:cs typeface="Arial" charset="0"/>
              </a:rPr>
            </a:br>
            <a:r>
              <a:rPr lang="en-US" altLang="en-US" b="1">
                <a:latin typeface="Arial" charset="0"/>
                <a:cs typeface="Arial" charset="0"/>
              </a:rPr>
              <a:t>Melting Point:</a:t>
            </a:r>
            <a:r>
              <a:rPr lang="en-US" altLang="en-US">
                <a:latin typeface="Arial" charset="0"/>
                <a:cs typeface="Arial" charset="0"/>
              </a:rPr>
              <a:t> 1522.0 °C (1795.15 °K, 2771.6 °F) </a:t>
            </a:r>
            <a:br>
              <a:rPr lang="en-US" altLang="en-US">
                <a:latin typeface="Arial" charset="0"/>
                <a:cs typeface="Arial" charset="0"/>
              </a:rPr>
            </a:br>
            <a:r>
              <a:rPr lang="en-US" altLang="en-US" b="1">
                <a:latin typeface="Arial" charset="0"/>
                <a:cs typeface="Arial" charset="0"/>
              </a:rPr>
              <a:t>Boiling Point:</a:t>
            </a:r>
            <a:r>
              <a:rPr lang="en-US" altLang="en-US">
                <a:latin typeface="Arial" charset="0"/>
                <a:cs typeface="Arial" charset="0"/>
              </a:rPr>
              <a:t> 2510.0 °C (2783.15 °K, 4550.0 °F) </a:t>
            </a:r>
            <a:endParaRPr lang="en-US" altLang="en-US"/>
          </a:p>
        </p:txBody>
      </p:sp>
      <p:sp>
        <p:nvSpPr>
          <p:cNvPr id="81929" name="Rectangle 9">
            <a:hlinkClick r:id="rId5"/>
          </p:cNvPr>
          <p:cNvSpPr>
            <a:spLocks noChangeAspect="1" noChangeArrowheads="1"/>
          </p:cNvSpPr>
          <p:nvPr/>
        </p:nvSpPr>
        <p:spPr bwMode="auto">
          <a:xfrm>
            <a:off x="276225" y="215900"/>
            <a:ext cx="822325" cy="1108075"/>
          </a:xfrm>
          <a:prstGeom prst="rect">
            <a:avLst/>
          </a:prstGeom>
          <a:gradFill rotWithShape="1">
            <a:gsLst>
              <a:gs pos="0">
                <a:srgbClr val="99FFCC"/>
              </a:gs>
              <a:gs pos="100000">
                <a:srgbClr val="00CC99"/>
              </a:gs>
            </a:gsLst>
            <a:path path="shape">
              <a:fillToRect l="50000" t="50000" r="50000" b="50000"/>
            </a:path>
          </a:gradFill>
          <a:ln w="38100">
            <a:solidFill>
              <a:schemeClr val="tx1"/>
            </a:solidFill>
            <a:miter lim="800000"/>
            <a:headEnd/>
            <a:tailEnd/>
          </a:ln>
          <a:effectLst/>
        </p:spPr>
        <p:txBody>
          <a:bodyPr wrap="none" anchor="ctr"/>
          <a:lstStyle/>
          <a:p>
            <a:pPr algn="ctr"/>
            <a:r>
              <a:rPr lang="en-US" sz="1200">
                <a:latin typeface="Arial" charset="0"/>
              </a:rPr>
              <a:t>68</a:t>
            </a:r>
          </a:p>
          <a:p>
            <a:pPr algn="ctr"/>
            <a:r>
              <a:rPr lang="en-US" sz="3600" b="1">
                <a:latin typeface="Arial" charset="0"/>
              </a:rPr>
              <a:t>Er</a:t>
            </a:r>
          </a:p>
          <a:p>
            <a:pPr algn="ctr"/>
            <a:r>
              <a:rPr lang="en-US" sz="1200">
                <a:latin typeface="Arial" charset="0"/>
              </a:rPr>
              <a:t>Erbium</a:t>
            </a:r>
          </a:p>
        </p:txBody>
      </p:sp>
      <p:sp>
        <p:nvSpPr>
          <p:cNvPr id="81932" name="Rectangle 12"/>
          <p:cNvSpPr>
            <a:spLocks noChangeArrowheads="1"/>
          </p:cNvSpPr>
          <p:nvPr/>
        </p:nvSpPr>
        <p:spPr bwMode="auto">
          <a:xfrm>
            <a:off x="2038350" y="5006975"/>
            <a:ext cx="5080000" cy="1474788"/>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What is Erbium?</a:t>
            </a:r>
          </a:p>
          <a:p>
            <a:pPr>
              <a:spcBef>
                <a:spcPct val="50000"/>
              </a:spcBef>
            </a:pPr>
            <a:r>
              <a:rPr lang="en-US" sz="1400">
                <a:latin typeface="Arial" charset="0"/>
              </a:rPr>
              <a:t>Soft silvery metallic element which belongs to the lanthanoids. Six natural isotopes that are stable. Twelve artificial isotopes are known. Used in nuclear technology as a neutron absorber. It is being investigated for other possible uses. Discovered by Carl G. Mosander in 1843.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CCCCFF"/>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808080"/>
        </a:lt2>
        <a:accent1>
          <a:srgbClr val="99CCFF"/>
        </a:accent1>
        <a:accent2>
          <a:srgbClr val="0000CC"/>
        </a:accent2>
        <a:accent3>
          <a:srgbClr val="FFFFFF"/>
        </a:accent3>
        <a:accent4>
          <a:srgbClr val="000000"/>
        </a:accent4>
        <a:accent5>
          <a:srgbClr val="CAE2FF"/>
        </a:accent5>
        <a:accent6>
          <a:srgbClr val="0000B9"/>
        </a:accent6>
        <a:hlink>
          <a:srgbClr val="3333CC"/>
        </a:hlink>
        <a:folHlink>
          <a:srgbClr val="CCCCFF"/>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808080"/>
        </a:lt2>
        <a:accent1>
          <a:srgbClr val="99CCFF"/>
        </a:accent1>
        <a:accent2>
          <a:srgbClr val="000099"/>
        </a:accent2>
        <a:accent3>
          <a:srgbClr val="FFFFFF"/>
        </a:accent3>
        <a:accent4>
          <a:srgbClr val="000000"/>
        </a:accent4>
        <a:accent5>
          <a:srgbClr val="CAE2FF"/>
        </a:accent5>
        <a:accent6>
          <a:srgbClr val="00008A"/>
        </a:accent6>
        <a:hlink>
          <a:srgbClr val="3333CC"/>
        </a:hlink>
        <a:folHlink>
          <a:srgbClr val="CCCCFF"/>
        </a:folHlink>
      </a:clrScheme>
      <a:clrMap bg1="lt1" tx1="dk1" bg2="lt2" tx2="dk2" accent1="accent1" accent2="accent2" accent3="accent3" accent4="accent4" accent5="accent5" accent6="accent6" hlink="hlink" folHlink="folHlink"/>
    </a:extraClrScheme>
    <a:extraClrScheme>
      <a:clrScheme name="Default Design 11">
        <a:dk1>
          <a:srgbClr val="000000"/>
        </a:dk1>
        <a:lt1>
          <a:srgbClr val="FFFFFF"/>
        </a:lt1>
        <a:dk2>
          <a:srgbClr val="000000"/>
        </a:dk2>
        <a:lt2>
          <a:srgbClr val="808080"/>
        </a:lt2>
        <a:accent1>
          <a:srgbClr val="99CCFF"/>
        </a:accent1>
        <a:accent2>
          <a:srgbClr val="000099"/>
        </a:accent2>
        <a:accent3>
          <a:srgbClr val="FFFFFF"/>
        </a:accent3>
        <a:accent4>
          <a:srgbClr val="000000"/>
        </a:accent4>
        <a:accent5>
          <a:srgbClr val="CAE2FF"/>
        </a:accent5>
        <a:accent6>
          <a:srgbClr val="00008A"/>
        </a:accent6>
        <a:hlink>
          <a:srgbClr val="3333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6">
      <a:dk1>
        <a:srgbClr val="000000"/>
      </a:dk1>
      <a:lt1>
        <a:srgbClr val="FFFFFF"/>
      </a:lt1>
      <a:dk2>
        <a:srgbClr val="000000"/>
      </a:dk2>
      <a:lt2>
        <a:srgbClr val="808080"/>
      </a:lt2>
      <a:accent1>
        <a:srgbClr val="99CCFF"/>
      </a:accent1>
      <a:accent2>
        <a:srgbClr val="000099"/>
      </a:accent2>
      <a:accent3>
        <a:srgbClr val="FFFFFF"/>
      </a:accent3>
      <a:accent4>
        <a:srgbClr val="000000"/>
      </a:accent4>
      <a:accent5>
        <a:srgbClr val="CAE2FF"/>
      </a:accent5>
      <a:accent6>
        <a:srgbClr val="00008A"/>
      </a:accent6>
      <a:hlink>
        <a:srgbClr val="3333CC"/>
      </a:hlink>
      <a:folHlink>
        <a:srgbClr val="666699"/>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CCCCFF"/>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000000"/>
        </a:dk2>
        <a:lt2>
          <a:srgbClr val="808080"/>
        </a:lt2>
        <a:accent1>
          <a:srgbClr val="99CCFF"/>
        </a:accent1>
        <a:accent2>
          <a:srgbClr val="0000CC"/>
        </a:accent2>
        <a:accent3>
          <a:srgbClr val="FFFFFF"/>
        </a:accent3>
        <a:accent4>
          <a:srgbClr val="000000"/>
        </a:accent4>
        <a:accent5>
          <a:srgbClr val="CAE2FF"/>
        </a:accent5>
        <a:accent6>
          <a:srgbClr val="0000B9"/>
        </a:accent6>
        <a:hlink>
          <a:srgbClr val="3333CC"/>
        </a:hlink>
        <a:folHlink>
          <a:srgbClr val="CCCCFF"/>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FFFFFF"/>
        </a:lt1>
        <a:dk2>
          <a:srgbClr val="000000"/>
        </a:dk2>
        <a:lt2>
          <a:srgbClr val="808080"/>
        </a:lt2>
        <a:accent1>
          <a:srgbClr val="99CCFF"/>
        </a:accent1>
        <a:accent2>
          <a:srgbClr val="000099"/>
        </a:accent2>
        <a:accent3>
          <a:srgbClr val="FFFFFF"/>
        </a:accent3>
        <a:accent4>
          <a:srgbClr val="000000"/>
        </a:accent4>
        <a:accent5>
          <a:srgbClr val="CAE2FF"/>
        </a:accent5>
        <a:accent6>
          <a:srgbClr val="00008A"/>
        </a:accent6>
        <a:hlink>
          <a:srgbClr val="3333CC"/>
        </a:hlink>
        <a:folHlink>
          <a:srgbClr val="CCCCFF"/>
        </a:folHlink>
      </a:clrScheme>
      <a:clrMap bg1="lt1" tx1="dk1" bg2="lt2" tx2="dk2" accent1="accent1" accent2="accent2" accent3="accent3" accent4="accent4" accent5="accent5" accent6="accent6" hlink="hlink" folHlink="folHlink"/>
    </a:extraClrScheme>
    <a:extraClrScheme>
      <a:clrScheme name="1_Default Design 16">
        <a:dk1>
          <a:srgbClr val="000000"/>
        </a:dk1>
        <a:lt1>
          <a:srgbClr val="FFFFFF"/>
        </a:lt1>
        <a:dk2>
          <a:srgbClr val="000000"/>
        </a:dk2>
        <a:lt2>
          <a:srgbClr val="808080"/>
        </a:lt2>
        <a:accent1>
          <a:srgbClr val="99CCFF"/>
        </a:accent1>
        <a:accent2>
          <a:srgbClr val="000099"/>
        </a:accent2>
        <a:accent3>
          <a:srgbClr val="FFFFFF"/>
        </a:accent3>
        <a:accent4>
          <a:srgbClr val="000000"/>
        </a:accent4>
        <a:accent5>
          <a:srgbClr val="CAE2FF"/>
        </a:accent5>
        <a:accent6>
          <a:srgbClr val="00008A"/>
        </a:accent6>
        <a:hlink>
          <a:srgbClr val="3333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808080"/>
    </a:dk1>
    <a:lt1>
      <a:srgbClr val="FFFFFF"/>
    </a:lt1>
    <a:dk2>
      <a:srgbClr val="000000"/>
    </a:dk2>
    <a:lt2>
      <a:srgbClr val="000000"/>
    </a:lt2>
    <a:accent1>
      <a:srgbClr val="00CC99"/>
    </a:accent1>
    <a:accent2>
      <a:srgbClr val="3333CC"/>
    </a:accent2>
    <a:accent3>
      <a:srgbClr val="AAAAAA"/>
    </a:accent3>
    <a:accent4>
      <a:srgbClr val="DADADA"/>
    </a:accent4>
    <a:accent5>
      <a:srgbClr val="AAE2CA"/>
    </a:accent5>
    <a:accent6>
      <a:srgbClr val="2D2DB9"/>
    </a:accent6>
    <a:hlink>
      <a:srgbClr val="CC66FF"/>
    </a:hlink>
    <a:folHlink>
      <a:srgbClr val="B2B2B2"/>
    </a:folHlink>
  </a:clrScheme>
</a:themeOverride>
</file>

<file path=ppt/theme/themeOverride10.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000000"/>
    </a:lt1>
    <a:dk2>
      <a:srgbClr val="000000"/>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2.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3.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4.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5.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6.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7.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8.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9.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0.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1.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2.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3.xml><?xml version="1.0" encoding="utf-8"?>
<a:themeOverride xmlns:a="http://schemas.openxmlformats.org/drawingml/2006/main">
  <a:clrScheme name="">
    <a:dk1>
      <a:srgbClr val="808080"/>
    </a:dk1>
    <a:lt1>
      <a:srgbClr val="FFFFFF"/>
    </a:lt1>
    <a:dk2>
      <a:srgbClr val="000000"/>
    </a:dk2>
    <a:lt2>
      <a:srgbClr val="000000"/>
    </a:lt2>
    <a:accent1>
      <a:srgbClr val="00CC99"/>
    </a:accent1>
    <a:accent2>
      <a:srgbClr val="3333CC"/>
    </a:accent2>
    <a:accent3>
      <a:srgbClr val="AAAAAA"/>
    </a:accent3>
    <a:accent4>
      <a:srgbClr val="DADADA"/>
    </a:accent4>
    <a:accent5>
      <a:srgbClr val="AAE2CA"/>
    </a:accent5>
    <a:accent6>
      <a:srgbClr val="2D2DB9"/>
    </a:accent6>
    <a:hlink>
      <a:srgbClr val="CC66FF"/>
    </a:hlink>
    <a:folHlink>
      <a:srgbClr val="B2B2B2"/>
    </a:folHlink>
  </a:clrScheme>
</a:themeOverride>
</file>

<file path=ppt/theme/themeOverride4.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DDCE6531CB5D49970D17752DF81435" ma:contentTypeVersion="0" ma:contentTypeDescription="Create a new document." ma:contentTypeScope="" ma:versionID="adbaafc73d9a7452499133b47dbaf798">
  <xsd:schema xmlns:xsd="http://www.w3.org/2001/XMLSchema" xmlns:xs="http://www.w3.org/2001/XMLSchema" xmlns:p="http://schemas.microsoft.com/office/2006/metadata/properties" xmlns:ns2="a47ef38b-564f-4602-85cf-50edbbf27d93" targetNamespace="http://schemas.microsoft.com/office/2006/metadata/properties" ma:root="true" ma:fieldsID="0e83b519ca6c3253a187548ebc4ec65a" ns2:_="">
    <xsd:import namespace="a47ef38b-564f-4602-85cf-50edbbf27d93"/>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ef38b-564f-4602-85cf-50edbbf27d9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47ef38b-564f-4602-85cf-50edbbf27d93">PQCRDSRT5M6W-8428-26</_dlc_DocId>
    <_dlc_DocIdUrl xmlns="a47ef38b-564f-4602-85cf-50edbbf27d93">
      <Url>http://community.aquinas.wa.edu.au/academic/Science/Year%2012/Chemistry%203AB/_layouts/DocIdRedir.aspx?ID=PQCRDSRT5M6W-8428-26</Url>
      <Description>PQCRDSRT5M6W-8428-26</Description>
    </_dlc_DocIdUrl>
  </documentManagement>
</p:properties>
</file>

<file path=customXml/itemProps1.xml><?xml version="1.0" encoding="utf-8"?>
<ds:datastoreItem xmlns:ds="http://schemas.openxmlformats.org/officeDocument/2006/customXml" ds:itemID="{189E40F2-73C1-454B-8625-A6CC5432D40A}"/>
</file>

<file path=customXml/itemProps2.xml><?xml version="1.0" encoding="utf-8"?>
<ds:datastoreItem xmlns:ds="http://schemas.openxmlformats.org/officeDocument/2006/customXml" ds:itemID="{76ED4C2E-44F2-4D58-9963-D5CA5693BAF4}"/>
</file>

<file path=customXml/itemProps3.xml><?xml version="1.0" encoding="utf-8"?>
<ds:datastoreItem xmlns:ds="http://schemas.openxmlformats.org/officeDocument/2006/customXml" ds:itemID="{3407370F-4726-4725-B945-B1E6A76F7E19}"/>
</file>

<file path=customXml/itemProps4.xml><?xml version="1.0" encoding="utf-8"?>
<ds:datastoreItem xmlns:ds="http://schemas.openxmlformats.org/officeDocument/2006/customXml" ds:itemID="{8BA0C24B-2306-4DFA-9CB2-9FC4AFE399AD}"/>
</file>

<file path=docProps/app.xml><?xml version="1.0" encoding="utf-8"?>
<Properties xmlns="http://schemas.openxmlformats.org/officeDocument/2006/extended-properties" xmlns:vt="http://schemas.openxmlformats.org/officeDocument/2006/docPropsVTypes">
  <TotalTime>1490</TotalTime>
  <Words>14344</Words>
  <Application>Microsoft PowerPoint</Application>
  <PresentationFormat>On-screen Show (4:3)</PresentationFormat>
  <Paragraphs>7024</Paragraphs>
  <Slides>161</Slides>
  <Notes>42</Notes>
  <HiddenSlides>10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161</vt:i4>
      </vt:variant>
    </vt:vector>
  </HeadingPairs>
  <TitlesOfParts>
    <vt:vector size="169" baseType="lpstr">
      <vt:lpstr>Times New Roman</vt:lpstr>
      <vt:lpstr>Arial</vt:lpstr>
      <vt:lpstr>Arial Narrow</vt:lpstr>
      <vt:lpstr>Symbol</vt:lpstr>
      <vt:lpstr>Wingdings</vt:lpstr>
      <vt:lpstr>Default Design</vt:lpstr>
      <vt:lpstr>1_Default Design</vt:lpstr>
      <vt:lpstr>ISIS/Draw Sketch</vt:lpstr>
      <vt:lpstr>Periodic Table of the Elements</vt:lpstr>
      <vt:lpstr>Slide 2</vt:lpstr>
      <vt:lpstr>Groups of Elements</vt:lpstr>
      <vt:lpstr>Periodic Table</vt:lpstr>
      <vt:lpstr>Dutch Periodic Table</vt:lpstr>
      <vt:lpstr>How to Organize Elements… Periodic Table Designs</vt:lpstr>
      <vt:lpstr>Discovering the Periodic Table</vt:lpstr>
      <vt:lpstr>Metals and Nonmetals</vt:lpstr>
      <vt:lpstr>Slide 9</vt:lpstr>
      <vt:lpstr>The Periodic Table</vt:lpstr>
      <vt:lpstr>Orbitals Being Filled</vt:lpstr>
      <vt:lpstr>Electron Filling in Periodic Table</vt:lpstr>
      <vt:lpstr>Electron Filling in Periodic Table</vt:lpstr>
      <vt:lpstr>Periodic Table</vt:lpstr>
      <vt:lpstr>Melting Points</vt:lpstr>
      <vt:lpstr>Densities of Elements</vt:lpstr>
      <vt:lpstr>Electronegativities</vt:lpstr>
      <vt:lpstr>Slide 18</vt:lpstr>
      <vt:lpstr>Atomic Radii</vt:lpstr>
      <vt:lpstr>Atomic Radii of Representative Elements (nm)</vt:lpstr>
      <vt:lpstr>Atomic Radii</vt:lpstr>
      <vt:lpstr>Ionization Energies</vt:lpstr>
      <vt:lpstr>First Ionization Energies (in kilojoules per mole)</vt:lpstr>
      <vt:lpstr>First Ionization Energies (kJ/mol)</vt:lpstr>
      <vt:lpstr>Ionization Energies (kJ/mol)</vt:lpstr>
      <vt:lpstr>Ionization Energies (kJ/mol)</vt:lpstr>
      <vt:lpstr>Essential Elements</vt:lpstr>
      <vt:lpstr>Oxidation State of Elements</vt:lpstr>
      <vt:lpstr>Slide 29</vt:lpstr>
      <vt:lpstr>Summary of Periodic Trends</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Einsteinium (Es)</vt:lpstr>
      <vt:lpstr>Curium (Cm)</vt:lpstr>
      <vt:lpstr>Radium (Ra)</vt:lpstr>
      <vt:lpstr>Radon Gas </vt:lpstr>
      <vt:lpstr>Nobelium (No) Element 102</vt:lpstr>
      <vt:lpstr>Seaborgium (Sg)</vt:lpstr>
      <vt:lpstr>Silicon vs. Silicone</vt:lpstr>
      <vt:lpstr>Magnesium</vt:lpstr>
      <vt:lpstr>Potassium Metal in Water</vt:lpstr>
      <vt:lpstr>Electron Configuration</vt:lpstr>
      <vt:lpstr>Order in which subshells are filled  with electrons</vt:lpstr>
      <vt:lpstr>Slide 152</vt:lpstr>
      <vt:lpstr>Slide 153</vt:lpstr>
      <vt:lpstr>Filling Rules for Electron Orbitals</vt:lpstr>
      <vt:lpstr>Slide 155</vt:lpstr>
      <vt:lpstr>Electron Filling in Periodic Table</vt:lpstr>
      <vt:lpstr>Orbital Diagrams for Nickel</vt:lpstr>
      <vt:lpstr>Energy Level Diagram of a Many-Electron Atom</vt:lpstr>
      <vt:lpstr>Slide 159</vt:lpstr>
      <vt:lpstr>Slide 160</vt:lpstr>
      <vt:lpstr>Periodic Table of the Elements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Periodic Table of the Elements</dc:title>
  <dc:subject>Chemistry</dc:subject>
  <dc:creator>Jeff Christopherson</dc:creator>
  <cp:keywords>periodic table, electronegativity, ionization energies, density</cp:keywords>
  <dc:description>Interactive periodic table</dc:description>
  <cp:lastModifiedBy> </cp:lastModifiedBy>
  <cp:revision>379</cp:revision>
  <dcterms:created xsi:type="dcterms:W3CDTF">2002-04-07T18:35:15Z</dcterms:created>
  <dcterms:modified xsi:type="dcterms:W3CDTF">2009-04-22T01:19:52Z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090a11b5-e93e-466b-b986-76165e50b57e</vt:lpwstr>
  </property>
  <property fmtid="{D5CDD505-2E9C-101B-9397-08002B2CF9AE}" pid="3" name="ContentTypeId">
    <vt:lpwstr>0x01010040DDCE6531CB5D49970D17752DF81435</vt:lpwstr>
  </property>
</Properties>
</file>