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8"/>
  </p:handoutMasterIdLst>
  <p:sldIdLst>
    <p:sldId id="256" r:id="rId2"/>
    <p:sldId id="350" r:id="rId3"/>
    <p:sldId id="299" r:id="rId4"/>
    <p:sldId id="314" r:id="rId5"/>
    <p:sldId id="300" r:id="rId6"/>
    <p:sldId id="301" r:id="rId7"/>
    <p:sldId id="302" r:id="rId8"/>
    <p:sldId id="308" r:id="rId9"/>
    <p:sldId id="307" r:id="rId10"/>
    <p:sldId id="309" r:id="rId11"/>
    <p:sldId id="303" r:id="rId12"/>
    <p:sldId id="304" r:id="rId13"/>
    <p:sldId id="305" r:id="rId14"/>
    <p:sldId id="306" r:id="rId15"/>
    <p:sldId id="316" r:id="rId16"/>
    <p:sldId id="315" r:id="rId17"/>
    <p:sldId id="317" r:id="rId18"/>
    <p:sldId id="318" r:id="rId19"/>
    <p:sldId id="319" r:id="rId20"/>
    <p:sldId id="328" r:id="rId21"/>
    <p:sldId id="320" r:id="rId22"/>
    <p:sldId id="321" r:id="rId23"/>
    <p:sldId id="329" r:id="rId24"/>
    <p:sldId id="330" r:id="rId25"/>
    <p:sldId id="331" r:id="rId26"/>
    <p:sldId id="336" r:id="rId27"/>
    <p:sldId id="337" r:id="rId28"/>
    <p:sldId id="332" r:id="rId29"/>
    <p:sldId id="333" r:id="rId30"/>
    <p:sldId id="343" r:id="rId31"/>
    <p:sldId id="344" r:id="rId32"/>
    <p:sldId id="345" r:id="rId33"/>
    <p:sldId id="346" r:id="rId34"/>
    <p:sldId id="347" r:id="rId35"/>
    <p:sldId id="348" r:id="rId36"/>
    <p:sldId id="34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39" autoAdjust="0"/>
  </p:normalViewPr>
  <p:slideViewPr>
    <p:cSldViewPr snapToGrid="0" snapToObjects="1">
      <p:cViewPr>
        <p:scale>
          <a:sx n="100" d="100"/>
          <a:sy n="100" d="100"/>
        </p:scale>
        <p:origin x="-136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printerSettings" Target="printerSettings/printerSettings1.bin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47" Type="http://schemas.openxmlformats.org/officeDocument/2006/relationships/customXml" Target="../customXml/item4.xml"/><Relationship Id="rId7" Type="http://schemas.openxmlformats.org/officeDocument/2006/relationships/slide" Target="slides/slide6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slide" Target="slides/slide3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36" Type="http://schemas.openxmlformats.org/officeDocument/2006/relationships/slide" Target="slides/slide35.xml"/><Relationship Id="rId15" Type="http://schemas.openxmlformats.org/officeDocument/2006/relationships/slide" Target="slides/slide14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customXml" Target="../customXml/item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slide" Target="slides/slide29.xml"/><Relationship Id="rId9" Type="http://schemas.openxmlformats.org/officeDocument/2006/relationships/slide" Target="slides/slide8.xml"/><Relationship Id="rId35" Type="http://schemas.openxmlformats.org/officeDocument/2006/relationships/slide" Target="slides/slide34.xml"/><Relationship Id="rId14" Type="http://schemas.openxmlformats.org/officeDocument/2006/relationships/slide" Target="slides/slide13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handoutMaster" Target="handoutMasters/handout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AF0CB-FA11-094D-8709-DF1948F8AEB9}" type="datetimeFigureOut">
              <a:rPr lang="en-US" smtClean="0"/>
              <a:t>22/07/11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F5CCC-1669-7D44-A5B2-7F6B0D47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110C-ECD4-F344-B072-BD7051D95A50}" type="datetimeFigureOut">
              <a:rPr lang="en-US" smtClean="0"/>
              <a:pPr/>
              <a:t>22/07/11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276C-9969-A243-890B-24BE1430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Application of </a:t>
            </a:r>
            <a:br>
              <a:rPr lang="en-US" b="1" dirty="0" smtClean="0">
                <a:solidFill>
                  <a:srgbClr val="3366FF"/>
                </a:solidFill>
              </a:rPr>
            </a:br>
            <a:r>
              <a:rPr lang="en-US" b="1" dirty="0" smtClean="0">
                <a:solidFill>
                  <a:srgbClr val="3366FF"/>
                </a:solidFill>
              </a:rPr>
              <a:t>Electrochemistry Chemistry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152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dirty="0">
              <a:ea typeface="Times" charset="0"/>
              <a:cs typeface="Times" charset="0"/>
            </a:endParaRPr>
          </a:p>
        </p:txBody>
      </p:sp>
      <p:pic>
        <p:nvPicPr>
          <p:cNvPr id="5125" name="Picture 5" descr="recharge_car.jpg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19425"/>
            <a:ext cx="5638800" cy="3838575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r>
              <a:rPr lang="en-US" sz="2800" dirty="0" smtClean="0">
                <a:ea typeface="Times" charset="0"/>
                <a:cs typeface="Times" charset="0"/>
              </a:rPr>
              <a:t>Reverse the redox reaction to recharge the car battery. </a:t>
            </a:r>
          </a:p>
          <a:p>
            <a:r>
              <a:rPr lang="en-US" sz="2800" dirty="0" smtClean="0">
                <a:ea typeface="Times" charset="0"/>
                <a:cs typeface="Times" charset="0"/>
              </a:rPr>
              <a:t>Your car uses an alternator which generates electricity which is used to recharge the battery, by passing an electric current back into the battery. This turns the </a:t>
            </a:r>
            <a:r>
              <a:rPr lang="en-US" sz="2800" dirty="0" err="1" smtClean="0">
                <a:ea typeface="Times" charset="0"/>
                <a:cs typeface="Times" charset="0"/>
              </a:rPr>
              <a:t>Pb</a:t>
            </a:r>
            <a:r>
              <a:rPr lang="en-US" sz="2800" dirty="0" smtClean="0">
                <a:ea typeface="Times" charset="0"/>
                <a:cs typeface="Times" charset="0"/>
              </a:rPr>
              <a:t> </a:t>
            </a:r>
            <a:r>
              <a:rPr lang="en-US" sz="2800" baseline="30000" dirty="0" smtClean="0">
                <a:ea typeface="Times" charset="0"/>
                <a:cs typeface="Times" charset="0"/>
              </a:rPr>
              <a:t>2+</a:t>
            </a:r>
            <a:r>
              <a:rPr lang="en-US" sz="2800" dirty="0" smtClean="0">
                <a:ea typeface="Times" charset="0"/>
                <a:cs typeface="Times" charset="0"/>
              </a:rPr>
              <a:t> back into PbO</a:t>
            </a:r>
            <a:r>
              <a:rPr lang="en-US" sz="2800" baseline="-25000" dirty="0" smtClean="0">
                <a:ea typeface="Times" charset="0"/>
                <a:cs typeface="Times" charset="0"/>
              </a:rPr>
              <a:t>2 (</a:t>
            </a:r>
            <a:r>
              <a:rPr lang="en-US" sz="2800" baseline="-25000" dirty="0" err="1" smtClean="0">
                <a:ea typeface="Times" charset="0"/>
                <a:cs typeface="Times" charset="0"/>
              </a:rPr>
              <a:t>s</a:t>
            </a:r>
            <a:r>
              <a:rPr lang="en-US" sz="2800" baseline="-25000" dirty="0" smtClean="0">
                <a:ea typeface="Times" charset="0"/>
                <a:cs typeface="Times" charset="0"/>
              </a:rPr>
              <a:t>)   </a:t>
            </a:r>
            <a:r>
              <a:rPr lang="en-US" sz="2800" dirty="0" smtClean="0">
                <a:ea typeface="Times" charset="0"/>
                <a:cs typeface="Times" charset="0"/>
              </a:rPr>
              <a:t>+ </a:t>
            </a:r>
            <a:r>
              <a:rPr lang="en-US" sz="2800" dirty="0" err="1" smtClean="0">
                <a:ea typeface="Times" charset="0"/>
                <a:cs typeface="Times" charset="0"/>
              </a:rPr>
              <a:t>Pb</a:t>
            </a:r>
            <a:endParaRPr lang="en-US" sz="2800" dirty="0" smtClean="0">
              <a:ea typeface="Times" charset="0"/>
              <a:cs typeface="Times" charset="0"/>
            </a:endParaRPr>
          </a:p>
          <a:p>
            <a:r>
              <a:rPr lang="en-US" sz="2800" dirty="0" smtClean="0">
                <a:ea typeface="Times" charset="0"/>
                <a:cs typeface="Times" charset="0"/>
              </a:rPr>
              <a:t>PbSO</a:t>
            </a:r>
            <a:r>
              <a:rPr lang="en-US" sz="2800" baseline="-25000" dirty="0" smtClean="0">
                <a:ea typeface="Times" charset="0"/>
                <a:cs typeface="Times" charset="0"/>
              </a:rPr>
              <a:t>4(s) </a:t>
            </a:r>
            <a:r>
              <a:rPr lang="en-US" sz="2800" dirty="0" smtClean="0">
                <a:ea typeface="Times" charset="0"/>
                <a:cs typeface="Times" charset="0"/>
              </a:rPr>
              <a:t>+ 2H</a:t>
            </a:r>
            <a:r>
              <a:rPr lang="en-US" sz="2800" baseline="-25000" dirty="0" smtClean="0">
                <a:ea typeface="Times" charset="0"/>
                <a:cs typeface="Times" charset="0"/>
              </a:rPr>
              <a:t>2</a:t>
            </a:r>
            <a:r>
              <a:rPr lang="en-US" sz="2800" dirty="0" smtClean="0">
                <a:ea typeface="Times" charset="0"/>
                <a:cs typeface="Times" charset="0"/>
              </a:rPr>
              <a:t>O</a:t>
            </a:r>
            <a:r>
              <a:rPr lang="en-US" sz="2800" baseline="-25000" dirty="0" smtClean="0">
                <a:ea typeface="Times" charset="0"/>
                <a:cs typeface="Times" charset="0"/>
              </a:rPr>
              <a:t> (</a:t>
            </a:r>
            <a:r>
              <a:rPr lang="en-US" sz="2800" baseline="-25000" dirty="0" err="1" smtClean="0">
                <a:ea typeface="Times" charset="0"/>
                <a:cs typeface="Times" charset="0"/>
              </a:rPr>
              <a:t>l</a:t>
            </a:r>
            <a:r>
              <a:rPr lang="en-US" sz="2800" baseline="-25000" dirty="0" smtClean="0">
                <a:ea typeface="Times" charset="0"/>
                <a:cs typeface="Times" charset="0"/>
              </a:rPr>
              <a:t>)</a:t>
            </a:r>
            <a:r>
              <a:rPr lang="en-US" sz="2800" dirty="0" smtClean="0">
                <a:ea typeface="Times" charset="0"/>
                <a:cs typeface="Times" charset="0"/>
              </a:rPr>
              <a:t> </a:t>
            </a:r>
            <a:r>
              <a:rPr lang="en-US" sz="2800" dirty="0" err="1" smtClean="0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2800" dirty="0" smtClean="0">
                <a:ea typeface="Times" charset="0"/>
                <a:cs typeface="Times" charset="0"/>
              </a:rPr>
              <a:t> PbO</a:t>
            </a:r>
            <a:r>
              <a:rPr lang="en-US" sz="2800" baseline="-25000" dirty="0" smtClean="0">
                <a:ea typeface="Times" charset="0"/>
                <a:cs typeface="Times" charset="0"/>
              </a:rPr>
              <a:t>2 (</a:t>
            </a:r>
            <a:r>
              <a:rPr lang="en-US" sz="2800" baseline="-25000" dirty="0" err="1" smtClean="0">
                <a:ea typeface="Times" charset="0"/>
                <a:cs typeface="Times" charset="0"/>
              </a:rPr>
              <a:t>s</a:t>
            </a:r>
            <a:r>
              <a:rPr lang="en-US" sz="2800" baseline="-25000" dirty="0" smtClean="0">
                <a:ea typeface="Times" charset="0"/>
                <a:cs typeface="Times" charset="0"/>
              </a:rPr>
              <a:t>)   </a:t>
            </a:r>
            <a:r>
              <a:rPr lang="en-US" sz="2800" dirty="0" smtClean="0">
                <a:ea typeface="Times" charset="0"/>
                <a:cs typeface="Times" charset="0"/>
              </a:rPr>
              <a:t>+ </a:t>
            </a:r>
            <a:r>
              <a:rPr lang="en-US" sz="2800" dirty="0" err="1" smtClean="0">
                <a:ea typeface="Times" charset="0"/>
                <a:cs typeface="Times" charset="0"/>
              </a:rPr>
              <a:t>Pb</a:t>
            </a:r>
            <a:r>
              <a:rPr lang="en-US" sz="2800" dirty="0" smtClean="0">
                <a:ea typeface="Times" charset="0"/>
                <a:cs typeface="Times" charset="0"/>
              </a:rPr>
              <a:t> </a:t>
            </a:r>
            <a:r>
              <a:rPr lang="en-US" sz="2800" baseline="-25000" dirty="0" smtClean="0">
                <a:ea typeface="Times" charset="0"/>
                <a:cs typeface="Times" charset="0"/>
              </a:rPr>
              <a:t>(</a:t>
            </a:r>
            <a:r>
              <a:rPr lang="en-US" sz="2800" baseline="-25000" dirty="0" err="1" smtClean="0">
                <a:ea typeface="Times" charset="0"/>
                <a:cs typeface="Times" charset="0"/>
              </a:rPr>
              <a:t>s</a:t>
            </a:r>
            <a:r>
              <a:rPr lang="en-US" sz="2800" baseline="-25000" dirty="0" smtClean="0">
                <a:ea typeface="Times" charset="0"/>
                <a:cs typeface="Times" charset="0"/>
              </a:rPr>
              <a:t>)</a:t>
            </a:r>
            <a:r>
              <a:rPr lang="en-US" sz="2800" dirty="0" smtClean="0">
                <a:ea typeface="Times" charset="0"/>
                <a:cs typeface="Times" charset="0"/>
              </a:rPr>
              <a:t> + 2H</a:t>
            </a:r>
            <a:r>
              <a:rPr lang="en-US" sz="2800" baseline="-25000" dirty="0" smtClean="0">
                <a:ea typeface="Times" charset="0"/>
                <a:cs typeface="Times" charset="0"/>
              </a:rPr>
              <a:t>2</a:t>
            </a:r>
            <a:r>
              <a:rPr lang="en-US" sz="2800" dirty="0" smtClean="0">
                <a:ea typeface="Times" charset="0"/>
                <a:cs typeface="Times" charset="0"/>
              </a:rPr>
              <a:t>SO</a:t>
            </a:r>
            <a:r>
              <a:rPr lang="en-US" sz="2800" baseline="-25000" dirty="0" smtClean="0">
                <a:ea typeface="Times" charset="0"/>
                <a:cs typeface="Times" charset="0"/>
              </a:rPr>
              <a:t>4(aq)</a:t>
            </a:r>
          </a:p>
          <a:p>
            <a:endParaRPr lang="en-US" baseline="-25000" dirty="0" smtClean="0">
              <a:ea typeface="Times" charset="0"/>
              <a:cs typeface="Times" charset="0"/>
            </a:endParaRPr>
          </a:p>
          <a:p>
            <a:endParaRPr lang="en-US" dirty="0" smtClean="0">
              <a:ea typeface="Times" charset="0"/>
              <a:cs typeface="Times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Summary: During discharging Process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5033962"/>
          </a:xfrm>
        </p:spPr>
        <p:txBody>
          <a:bodyPr>
            <a:normAutofit/>
          </a:bodyPr>
          <a:lstStyle/>
          <a:p>
            <a:r>
              <a:rPr lang="en-US" dirty="0" smtClean="0"/>
              <a:t>Anode:    </a:t>
            </a:r>
            <a:r>
              <a:rPr lang="en-US" dirty="0" err="1" smtClean="0"/>
              <a:t>Pb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+ SO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baseline="-25000" dirty="0" smtClean="0"/>
              <a:t>(aq) </a:t>
            </a:r>
            <a:r>
              <a:rPr lang="en-US" dirty="0" smtClean="0"/>
              <a:t>→ PbSO</a:t>
            </a:r>
            <a:r>
              <a:rPr lang="en-US" baseline="-25000" dirty="0" smtClean="0"/>
              <a:t>4(s)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Cathode: </a:t>
            </a:r>
          </a:p>
          <a:p>
            <a:pPr>
              <a:buNone/>
            </a:pPr>
            <a:r>
              <a:rPr lang="en-US" dirty="0" smtClean="0"/>
              <a:t>PbO</a:t>
            </a:r>
            <a:r>
              <a:rPr lang="en-US" baseline="-25000" dirty="0" smtClean="0"/>
              <a:t>2(s)</a:t>
            </a:r>
            <a:r>
              <a:rPr lang="en-US" dirty="0" smtClean="0"/>
              <a:t>+ SO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baseline="-25000" dirty="0" smtClean="0"/>
              <a:t>(aq)</a:t>
            </a:r>
            <a:r>
              <a:rPr lang="en-US" dirty="0" smtClean="0"/>
              <a:t>+ 4H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  <a:r>
              <a:rPr lang="en-US" dirty="0" smtClean="0"/>
              <a:t> → PbSO</a:t>
            </a:r>
            <a:r>
              <a:rPr lang="en-US" baseline="-25000" dirty="0" smtClean="0"/>
              <a:t>4(s) </a:t>
            </a:r>
            <a:r>
              <a:rPr lang="en-US" dirty="0" smtClean="0"/>
              <a:t>+ 2H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</a:t>
            </a:r>
          </a:p>
          <a:p>
            <a:endParaRPr lang="en-US" dirty="0" smtClean="0"/>
          </a:p>
          <a:p>
            <a:r>
              <a:rPr lang="en-US" dirty="0" smtClean="0"/>
              <a:t>Overall reaction</a:t>
            </a:r>
          </a:p>
          <a:p>
            <a:pPr>
              <a:buNone/>
            </a:pPr>
            <a:r>
              <a:rPr lang="en-US" dirty="0" err="1" smtClean="0"/>
              <a:t>Pb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</a:t>
            </a:r>
            <a:r>
              <a:rPr lang="en-US" dirty="0" smtClean="0"/>
              <a:t>+ PbO</a:t>
            </a:r>
            <a:r>
              <a:rPr lang="en-US" baseline="-25000" dirty="0" smtClean="0"/>
              <a:t>2(s)</a:t>
            </a:r>
            <a:r>
              <a:rPr lang="en-US" dirty="0" smtClean="0"/>
              <a:t>+ 4H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</a:t>
            </a:r>
            <a:r>
              <a:rPr lang="en-US" dirty="0" smtClean="0"/>
              <a:t>+ 2SO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baseline="-25000" dirty="0" smtClean="0"/>
              <a:t>(aq)</a:t>
            </a:r>
            <a:r>
              <a:rPr lang="en-US" dirty="0" smtClean="0"/>
              <a:t>→ 2PbSO</a:t>
            </a:r>
            <a:r>
              <a:rPr lang="en-US" baseline="-25000" dirty="0" smtClean="0"/>
              <a:t>4(s)</a:t>
            </a:r>
            <a:r>
              <a:rPr lang="en-US" dirty="0" smtClean="0"/>
              <a:t>+2H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</a:t>
            </a:r>
          </a:p>
          <a:p>
            <a:pPr>
              <a:buNone/>
            </a:pPr>
            <a:endParaRPr lang="en-US" baseline="-25000" dirty="0" smtClean="0"/>
          </a:p>
          <a:p>
            <a:r>
              <a:rPr lang="en-US" dirty="0" smtClean="0"/>
              <a:t>2PbSO</a:t>
            </a:r>
            <a:r>
              <a:rPr lang="en-US" baseline="-25000" dirty="0" smtClean="0"/>
              <a:t>4(s) </a:t>
            </a:r>
            <a:r>
              <a:rPr lang="en-US" dirty="0" smtClean="0"/>
              <a:t>formed at both electrodes, sulfuric acid consumed in reaction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Summary: During recharge process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Most batteries composed of 6 cells each giving a cell potential of 2V – creating total of 12V</a:t>
            </a:r>
          </a:p>
          <a:p>
            <a:r>
              <a:rPr lang="en-US" dirty="0" smtClean="0"/>
              <a:t>Can be recharged, external voltage greater than cell potential is applied, the electrode reactions can be reversed and PbSO</a:t>
            </a:r>
            <a:r>
              <a:rPr lang="en-US" baseline="-25000" dirty="0" smtClean="0"/>
              <a:t>4 </a:t>
            </a:r>
            <a:r>
              <a:rPr lang="en-US" dirty="0" smtClean="0"/>
              <a:t>being reduced to </a:t>
            </a:r>
            <a:r>
              <a:rPr lang="en-US" dirty="0" err="1" smtClean="0"/>
              <a:t>Pb</a:t>
            </a:r>
            <a:r>
              <a:rPr lang="en-US" dirty="0" smtClean="0"/>
              <a:t> at one electrode and oxidised to PbO</a:t>
            </a:r>
            <a:r>
              <a:rPr lang="en-US" baseline="-25000" dirty="0" smtClean="0"/>
              <a:t>2</a:t>
            </a:r>
            <a:r>
              <a:rPr lang="en-US" dirty="0" smtClean="0"/>
              <a:t> at the other</a:t>
            </a:r>
          </a:p>
          <a:p>
            <a:r>
              <a:rPr lang="en-US" dirty="0" smtClean="0"/>
              <a:t>Recharging reaction</a:t>
            </a:r>
          </a:p>
          <a:p>
            <a:pPr>
              <a:buNone/>
            </a:pPr>
            <a:r>
              <a:rPr lang="en-US" dirty="0" smtClean="0"/>
              <a:t>2PbSO</a:t>
            </a:r>
            <a:r>
              <a:rPr lang="en-US" baseline="-25000" dirty="0" smtClean="0"/>
              <a:t>4(s) </a:t>
            </a:r>
            <a:r>
              <a:rPr lang="en-US" dirty="0" smtClean="0"/>
              <a:t>+ 2H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 </a:t>
            </a:r>
            <a:r>
              <a:rPr lang="en-US" dirty="0" smtClean="0"/>
              <a:t>→ </a:t>
            </a:r>
            <a:r>
              <a:rPr lang="en-US" dirty="0" err="1" smtClean="0"/>
              <a:t>Pb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+ PbO</a:t>
            </a:r>
            <a:r>
              <a:rPr lang="en-US" baseline="-25000" dirty="0" smtClean="0"/>
              <a:t>2(s) </a:t>
            </a:r>
            <a:r>
              <a:rPr lang="en-US" dirty="0" smtClean="0"/>
              <a:t>+ 4H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 </a:t>
            </a:r>
            <a:r>
              <a:rPr lang="en-US" dirty="0" smtClean="0"/>
              <a:t>+ 2SO4</a:t>
            </a:r>
            <a:r>
              <a:rPr lang="en-US" baseline="30000" dirty="0" smtClean="0"/>
              <a:t>2-</a:t>
            </a:r>
            <a:r>
              <a:rPr lang="en-US" baseline="-25000" dirty="0" smtClean="0"/>
              <a:t>(aq)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Nickel-cadmium cell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Light weight, portable, rechargeable cell</a:t>
            </a:r>
          </a:p>
          <a:p>
            <a:r>
              <a:rPr lang="en-US" dirty="0" smtClean="0"/>
              <a:t>Anode cadmium metal surrounded by potassium hydroxide paste</a:t>
            </a:r>
          </a:p>
          <a:p>
            <a:r>
              <a:rPr lang="en-US" dirty="0" smtClean="0"/>
              <a:t>Reaction: </a:t>
            </a:r>
          </a:p>
          <a:p>
            <a:pPr>
              <a:buNone/>
            </a:pPr>
            <a:r>
              <a:rPr lang="en-US" dirty="0" err="1" smtClean="0"/>
              <a:t>Cd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+ 2OH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(aq) </a:t>
            </a:r>
            <a:r>
              <a:rPr lang="en-US" dirty="0" smtClean="0"/>
              <a:t>→ Cd(OH)</a:t>
            </a:r>
            <a:r>
              <a:rPr lang="en-US" baseline="-25000" dirty="0" smtClean="0"/>
              <a:t>2(s)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Cathode nickel </a:t>
            </a:r>
            <a:r>
              <a:rPr lang="en-US" dirty="0" err="1" smtClean="0"/>
              <a:t>oxyhydroxide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Reaction: </a:t>
            </a:r>
          </a:p>
          <a:p>
            <a:pPr>
              <a:buNone/>
            </a:pPr>
            <a:r>
              <a:rPr lang="en-US" dirty="0" smtClean="0"/>
              <a:t>2NiO(OH)</a:t>
            </a:r>
            <a:r>
              <a:rPr lang="en-US" baseline="-25000" dirty="0" smtClean="0"/>
              <a:t>(s) </a:t>
            </a:r>
            <a:r>
              <a:rPr lang="en-US" dirty="0" smtClean="0"/>
              <a:t>+2H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  <a:r>
              <a:rPr lang="en-US" dirty="0" smtClean="0"/>
              <a:t> → 2Ni(OH)</a:t>
            </a:r>
            <a:r>
              <a:rPr lang="en-US" baseline="-25000" dirty="0" smtClean="0"/>
              <a:t>2(s) </a:t>
            </a:r>
            <a:r>
              <a:rPr lang="en-US" dirty="0" smtClean="0"/>
              <a:t>+ 2OH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(aq)</a:t>
            </a:r>
            <a:endParaRPr lang="en-US" baseline="-25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Lithium Ion Cell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7100"/>
            <a:ext cx="8229600" cy="5930900"/>
          </a:xfrm>
        </p:spPr>
        <p:txBody>
          <a:bodyPr/>
          <a:lstStyle/>
          <a:p>
            <a:r>
              <a:rPr lang="en-US" dirty="0" smtClean="0"/>
              <a:t>Used in mobile phones and laptop computers.</a:t>
            </a:r>
          </a:p>
          <a:p>
            <a:r>
              <a:rPr lang="en-US" dirty="0" smtClean="0"/>
              <a:t>Lithium is a very reactive metal with the standard reduction potential (</a:t>
            </a:r>
            <a:r>
              <a:rPr lang="en-US" i="1" dirty="0" smtClean="0"/>
              <a:t>E°) for </a:t>
            </a:r>
            <a:r>
              <a:rPr lang="en-US" dirty="0" smtClean="0"/>
              <a:t>the reaction Li</a:t>
            </a:r>
            <a:r>
              <a:rPr lang="en-US" baseline="30000" dirty="0" smtClean="0"/>
              <a:t>+</a:t>
            </a:r>
            <a:r>
              <a:rPr lang="en-US" dirty="0" smtClean="0"/>
              <a:t> + </a:t>
            </a:r>
            <a:r>
              <a:rPr lang="en-US" dirty="0" err="1" smtClean="0"/>
              <a:t>e</a:t>
            </a:r>
            <a:r>
              <a:rPr lang="en-US" baseline="30000" dirty="0" smtClean="0"/>
              <a:t>-</a:t>
            </a:r>
            <a:r>
              <a:rPr lang="en-US" dirty="0" smtClean="0"/>
              <a:t> → </a:t>
            </a:r>
            <a:r>
              <a:rPr lang="en-US" dirty="0" err="1" smtClean="0"/>
              <a:t>Li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being around –3 V.</a:t>
            </a:r>
          </a:p>
          <a:p>
            <a:r>
              <a:rPr lang="en-US" dirty="0" smtClean="0"/>
              <a:t>Anode is made of carbon (graphite) into which the lithium ions are inserted</a:t>
            </a:r>
          </a:p>
          <a:p>
            <a:r>
              <a:rPr lang="en-US" dirty="0" smtClean="0"/>
              <a:t>In the presence of the delocalised electrons in the graphite, the lithium ion can be made to behave like a lithium atom </a:t>
            </a:r>
          </a:p>
          <a:p>
            <a:r>
              <a:rPr lang="en-US" dirty="0" smtClean="0"/>
              <a:t>A strong reductant. The reductant is assigned the formula Li</a:t>
            </a:r>
            <a:r>
              <a:rPr lang="en-US" i="1" baseline="-25000" dirty="0" smtClean="0"/>
              <a:t>x</a:t>
            </a:r>
            <a:r>
              <a:rPr lang="en-US" i="1" dirty="0" smtClean="0"/>
              <a:t>C</a:t>
            </a:r>
            <a:r>
              <a:rPr lang="en-US" i="1" baseline="-25000" dirty="0" smtClean="0"/>
              <a:t>6</a:t>
            </a:r>
            <a:r>
              <a:rPr lang="en-US" i="1" dirty="0" smtClean="0"/>
              <a:t> </a:t>
            </a:r>
            <a:r>
              <a:rPr lang="en-US" dirty="0" smtClean="0"/>
              <a:t>or more simply </a:t>
            </a:r>
            <a:r>
              <a:rPr lang="en-US" dirty="0" err="1" smtClean="0"/>
              <a:t>Li(C</a:t>
            </a:r>
            <a:r>
              <a:rPr lang="en-US" dirty="0" smtClean="0"/>
              <a:t>).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Lithium ion cell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Cathode is formed when Lithium ions are incorporated into the layers of cobalt oxides and produce a reversible electrochemical process in which the cobalt ion in the complex oxide changes back and forth between Co</a:t>
            </a:r>
            <a:r>
              <a:rPr lang="en-US" baseline="30000" dirty="0" smtClean="0"/>
              <a:t>4+ </a:t>
            </a:r>
            <a:r>
              <a:rPr lang="en-US" dirty="0" smtClean="0"/>
              <a:t>and Co</a:t>
            </a:r>
            <a:r>
              <a:rPr lang="en-US" baseline="30000" dirty="0" smtClean="0"/>
              <a:t>3+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Lithium acts as reactive element therefore no water can be found in electrolyte.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5448300"/>
            <a:ext cx="8229600" cy="140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Anode: Li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→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xLi</a:t>
            </a:r>
            <a:r>
              <a:rPr kumimoji="0" 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+ 6C +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xe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Cathode: Li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1–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xLi</a:t>
            </a:r>
            <a:r>
              <a:rPr kumimoji="0" 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xe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→ LiCoO</a:t>
            </a:r>
            <a:r>
              <a:rPr kumimoji="0" lang="en-US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Lithium ions migrate from anode to cathode through the electrolyte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42" y="1638300"/>
            <a:ext cx="7262048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Fuel cells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where reactants are supplied and products removed continuously.</a:t>
            </a:r>
          </a:p>
          <a:p>
            <a:r>
              <a:rPr lang="en-US" dirty="0" smtClean="0"/>
              <a:t>Example hydrogen and oxygen creating water</a:t>
            </a:r>
          </a:p>
          <a:p>
            <a:r>
              <a:rPr lang="en-US" dirty="0" smtClean="0"/>
              <a:t>Electrodes are porous carbon (and catalyst)</a:t>
            </a:r>
          </a:p>
          <a:p>
            <a:r>
              <a:rPr lang="en-US" dirty="0" err="1" smtClean="0"/>
              <a:t>Electroyte</a:t>
            </a:r>
            <a:r>
              <a:rPr lang="en-US" dirty="0" smtClean="0"/>
              <a:t> </a:t>
            </a:r>
            <a:r>
              <a:rPr lang="en-US" dirty="0" err="1" smtClean="0"/>
              <a:t>HCl</a:t>
            </a:r>
            <a:r>
              <a:rPr lang="en-US" dirty="0" smtClean="0"/>
              <a:t> or KOH</a:t>
            </a:r>
          </a:p>
          <a:p>
            <a:r>
              <a:rPr lang="en-US" dirty="0" smtClean="0"/>
              <a:t>Very expensive</a:t>
            </a:r>
          </a:p>
          <a:p>
            <a:r>
              <a:rPr lang="en-US" dirty="0" smtClean="0"/>
              <a:t>Are used in some spacecraft.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2673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Fuel cell reactions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an </a:t>
            </a:r>
            <a:r>
              <a:rPr lang="en-US" dirty="0" smtClean="0">
                <a:solidFill>
                  <a:srgbClr val="3366FF"/>
                </a:solidFill>
              </a:rPr>
              <a:t>acid</a:t>
            </a:r>
            <a:r>
              <a:rPr lang="en-US" dirty="0" smtClean="0"/>
              <a:t> electrolyte </a:t>
            </a:r>
          </a:p>
          <a:p>
            <a:r>
              <a:rPr lang="en-US" dirty="0" smtClean="0"/>
              <a:t>Anode: H</a:t>
            </a:r>
            <a:r>
              <a:rPr lang="en-US" baseline="-25000" dirty="0" smtClean="0"/>
              <a:t>2(g) </a:t>
            </a:r>
            <a:r>
              <a:rPr lang="en-US" dirty="0" smtClean="0"/>
              <a:t>→ 2H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Cathode: O</a:t>
            </a:r>
            <a:r>
              <a:rPr lang="en-US" baseline="-25000" dirty="0" smtClean="0"/>
              <a:t>2(g) </a:t>
            </a:r>
            <a:r>
              <a:rPr lang="en-US" dirty="0" smtClean="0"/>
              <a:t>+ 4H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 </a:t>
            </a:r>
            <a:r>
              <a:rPr lang="en-US" dirty="0" smtClean="0"/>
              <a:t>+ 4e</a:t>
            </a:r>
            <a:r>
              <a:rPr lang="en-US" baseline="30000" dirty="0" smtClean="0"/>
              <a:t>-</a:t>
            </a:r>
            <a:r>
              <a:rPr lang="en-US" dirty="0" smtClean="0"/>
              <a:t> →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</a:t>
            </a:r>
          </a:p>
          <a:p>
            <a:endParaRPr lang="en-US" dirty="0" smtClean="0"/>
          </a:p>
          <a:p>
            <a:r>
              <a:rPr lang="en-US" dirty="0" smtClean="0"/>
              <a:t>With an </a:t>
            </a:r>
            <a:r>
              <a:rPr lang="en-US" dirty="0" smtClean="0">
                <a:solidFill>
                  <a:srgbClr val="3366FF"/>
                </a:solidFill>
              </a:rPr>
              <a:t>alkaline</a:t>
            </a:r>
            <a:r>
              <a:rPr lang="en-US" dirty="0" smtClean="0"/>
              <a:t> electrolyte</a:t>
            </a:r>
          </a:p>
          <a:p>
            <a:r>
              <a:rPr lang="en-US" dirty="0" smtClean="0"/>
              <a:t>Anode: H</a:t>
            </a:r>
            <a:r>
              <a:rPr lang="en-US" baseline="-25000" dirty="0" smtClean="0"/>
              <a:t>2(g) </a:t>
            </a:r>
            <a:r>
              <a:rPr lang="en-US" dirty="0" smtClean="0"/>
              <a:t>+ 2OH</a:t>
            </a:r>
            <a:r>
              <a:rPr lang="en-US" baseline="30000" dirty="0" smtClean="0"/>
              <a:t>- </a:t>
            </a:r>
            <a:r>
              <a:rPr lang="en-US" baseline="-25000" dirty="0" smtClean="0"/>
              <a:t>(aq) </a:t>
            </a:r>
            <a:r>
              <a:rPr lang="en-US" dirty="0" smtClean="0"/>
              <a:t>→ 2H</a:t>
            </a:r>
            <a:r>
              <a:rPr lang="en-US" baseline="-25000" dirty="0" smtClean="0"/>
              <a:t>2</a:t>
            </a:r>
            <a:r>
              <a:rPr lang="en-US" dirty="0" smtClean="0"/>
              <a:t>O(l) + 2e</a:t>
            </a:r>
            <a:r>
              <a:rPr lang="en-US" baseline="30000" dirty="0" smtClean="0"/>
              <a:t>-</a:t>
            </a:r>
            <a:endParaRPr lang="en-US" dirty="0" smtClean="0"/>
          </a:p>
          <a:p>
            <a:r>
              <a:rPr lang="en-US" dirty="0" smtClean="0"/>
              <a:t>Cathode: O</a:t>
            </a:r>
            <a:r>
              <a:rPr lang="en-US" baseline="-25000" dirty="0" smtClean="0"/>
              <a:t>2(g) </a:t>
            </a:r>
            <a:r>
              <a:rPr lang="en-US" dirty="0" smtClean="0"/>
              <a:t>+ 2H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 </a:t>
            </a:r>
            <a:r>
              <a:rPr lang="en-US" dirty="0" smtClean="0"/>
              <a:t>+ 4e</a:t>
            </a:r>
            <a:r>
              <a:rPr lang="en-US" baseline="30000" dirty="0" smtClean="0"/>
              <a:t>-</a:t>
            </a:r>
            <a:r>
              <a:rPr lang="en-US" dirty="0" smtClean="0"/>
              <a:t> → 4OH</a:t>
            </a:r>
            <a:r>
              <a:rPr lang="en-US" baseline="30000" dirty="0" smtClean="0"/>
              <a:t>- </a:t>
            </a:r>
            <a:r>
              <a:rPr lang="en-US" baseline="-25000" dirty="0" smtClean="0"/>
              <a:t>(aq)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The overall reaction</a:t>
            </a:r>
            <a:r>
              <a:rPr lang="en-US" dirty="0" smtClean="0"/>
              <a:t>, for both electrolytes, is:</a:t>
            </a:r>
          </a:p>
          <a:p>
            <a:r>
              <a:rPr lang="en-US" dirty="0" smtClean="0"/>
              <a:t>2H</a:t>
            </a:r>
            <a:r>
              <a:rPr lang="en-US" baseline="-25000" dirty="0" smtClean="0"/>
              <a:t>2(g) </a:t>
            </a:r>
            <a:r>
              <a:rPr lang="en-US" dirty="0" smtClean="0"/>
              <a:t>+ O</a:t>
            </a:r>
            <a:r>
              <a:rPr lang="en-US" baseline="-25000" dirty="0" smtClean="0"/>
              <a:t>2(g)</a:t>
            </a:r>
            <a:r>
              <a:rPr lang="en-US" dirty="0" smtClean="0"/>
              <a:t> →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</a:t>
            </a:r>
            <a:endParaRPr lang="en-US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&#10;batteries.jpg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11494"/>
            <a:ext cx="5854700" cy="5946506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Electrochemistry</a:t>
            </a:r>
            <a:endParaRPr lang="en-US"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water_electrolysis.jpg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7563" y="0"/>
            <a:ext cx="4516437" cy="6858000"/>
          </a:xfrm>
          <a:prstGeom prst="rect">
            <a:avLst/>
          </a:prstGeom>
          <a:noFill/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0" y="2590800"/>
            <a:ext cx="4876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Electrolysis of water:</a:t>
            </a:r>
          </a:p>
          <a:p>
            <a:pPr>
              <a:spcBef>
                <a:spcPct val="50000"/>
              </a:spcBef>
            </a:pPr>
            <a:r>
              <a:rPr lang="en-US" sz="3200"/>
              <a:t>H</a:t>
            </a:r>
            <a:r>
              <a:rPr lang="en-US" sz="3200" baseline="-25000"/>
              <a:t>2</a:t>
            </a:r>
            <a:r>
              <a:rPr lang="en-US" sz="3200"/>
              <a:t>O</a:t>
            </a:r>
            <a:r>
              <a:rPr lang="en-US" sz="3200" baseline="-25000"/>
              <a:t>(l) </a:t>
            </a:r>
            <a:r>
              <a:rPr lang="en-US" sz="3200"/>
              <a:t> </a:t>
            </a:r>
            <a:r>
              <a:rPr lang="en-US" sz="3200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3200"/>
              <a:t> O</a:t>
            </a:r>
            <a:r>
              <a:rPr lang="en-US" sz="3200" baseline="-25000"/>
              <a:t>2 (g)</a:t>
            </a:r>
            <a:r>
              <a:rPr lang="en-US" sz="3200"/>
              <a:t> +  H</a:t>
            </a:r>
            <a:r>
              <a:rPr lang="en-US" sz="3200" baseline="-25000"/>
              <a:t>2</a:t>
            </a:r>
            <a:r>
              <a:rPr lang="en-US" sz="3200"/>
              <a:t> </a:t>
            </a:r>
            <a:r>
              <a:rPr lang="en-US" sz="3200" baseline="-25000"/>
              <a:t>(g)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743200" y="30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</a:t>
            </a:r>
            <a:r>
              <a:rPr lang="en-US" baseline="-25000"/>
              <a:t>2 (g)</a:t>
            </a:r>
            <a:r>
              <a:rPr lang="en-US"/>
              <a:t> </a:t>
            </a:r>
            <a:endParaRPr lang="en-US" baseline="-25000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667000" y="1295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 baseline="-25000"/>
              <a:t>(g)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81400" y="609600"/>
            <a:ext cx="3810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3657600" y="990600"/>
            <a:ext cx="2286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Dye-sensitised solar cells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anode: sunlight excites electrons in dye, electrons move around circuit in cell</a:t>
            </a:r>
          </a:p>
          <a:p>
            <a:r>
              <a:rPr lang="en-US" dirty="0" smtClean="0"/>
              <a:t>At cathode: triiodide(I3-) are reduced to </a:t>
            </a:r>
            <a:r>
              <a:rPr lang="en-US" dirty="0" err="1" smtClean="0"/>
              <a:t>iodide(I</a:t>
            </a:r>
            <a:r>
              <a:rPr lang="en-US" dirty="0" smtClean="0"/>
              <a:t>-).  Iodide ions migrate to dye and regenerate it.</a:t>
            </a:r>
          </a:p>
          <a:p>
            <a:r>
              <a:rPr lang="en-US" dirty="0" smtClean="0"/>
              <a:t>Electrodes are made from glass with a platinum layer transparent to light (acts as conductor)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Dry sensitised solar cells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4800"/>
            <a:ext cx="8229600" cy="5080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Corrosions of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r>
              <a:rPr lang="en-US" dirty="0" smtClean="0"/>
              <a:t>All metals except a few react with oxygen</a:t>
            </a:r>
          </a:p>
          <a:p>
            <a:r>
              <a:rPr lang="en-US" dirty="0" smtClean="0"/>
              <a:t>Aluminium reacts with oxygen to produce aluminium oxide which then prevents further corrosion</a:t>
            </a:r>
          </a:p>
          <a:p>
            <a:r>
              <a:rPr lang="en-US" dirty="0" smtClean="0"/>
              <a:t>Iron and copper less reactive than aluminium but will react especially when heated.  </a:t>
            </a:r>
          </a:p>
          <a:p>
            <a:r>
              <a:rPr lang="en-US" dirty="0" smtClean="0"/>
              <a:t>Unlike aluminium the oxide coating of these metals is flaky and exposes fresh metal underneath to the air and water leading to more oxidation.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Rusting of Iron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 acts as anode where oxidation occurs changing Fe to Fe</a:t>
            </a:r>
            <a:r>
              <a:rPr lang="en-US" baseline="30000" dirty="0" smtClean="0"/>
              <a:t>2+</a:t>
            </a: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Anode</a:t>
            </a:r>
            <a:r>
              <a:rPr lang="en-US" dirty="0" smtClean="0"/>
              <a:t>: </a:t>
            </a:r>
            <a:r>
              <a:rPr lang="en-US" dirty="0" err="1" smtClean="0"/>
              <a:t>Fe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→ Fe</a:t>
            </a:r>
            <a:r>
              <a:rPr lang="en-US" baseline="30000" dirty="0" smtClean="0"/>
              <a:t>2+</a:t>
            </a:r>
            <a:r>
              <a:rPr lang="en-US" baseline="-25000" dirty="0" smtClean="0"/>
              <a:t>(aq)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  <a:endParaRPr lang="en-US" dirty="0" smtClean="0"/>
          </a:p>
          <a:p>
            <a:r>
              <a:rPr lang="en-US" dirty="0" smtClean="0"/>
              <a:t>The cathode may be an impurity, such as carbon, in the iron, or a region of high oxygen concentration – reduction occurs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Cathode</a:t>
            </a:r>
            <a:r>
              <a:rPr lang="en-US" dirty="0" smtClean="0"/>
              <a:t>: O</a:t>
            </a:r>
            <a:r>
              <a:rPr lang="en-US" baseline="-25000" dirty="0" smtClean="0"/>
              <a:t>2(g) </a:t>
            </a:r>
            <a:r>
              <a:rPr lang="en-US" dirty="0" smtClean="0"/>
              <a:t>+ 2H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 </a:t>
            </a:r>
            <a:r>
              <a:rPr lang="en-US" dirty="0" smtClean="0"/>
              <a:t>+ 4e</a:t>
            </a:r>
            <a:r>
              <a:rPr lang="en-US" baseline="30000" dirty="0" smtClean="0"/>
              <a:t>-</a:t>
            </a:r>
            <a:r>
              <a:rPr lang="en-US" dirty="0" smtClean="0"/>
              <a:t> → 4OH</a:t>
            </a:r>
            <a:r>
              <a:rPr lang="en-US" baseline="30000" dirty="0" smtClean="0"/>
              <a:t>- </a:t>
            </a:r>
            <a:r>
              <a:rPr lang="en-US" baseline="-25000" dirty="0" smtClean="0"/>
              <a:t>(aq)</a:t>
            </a:r>
            <a:endParaRPr lang="en-US" baseline="-25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&#10;corrosion.jpg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8000"/>
            <a:ext cx="9143999" cy="501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09650"/>
            <a:ext cx="8834644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Rusting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8686800" cy="5715000"/>
          </a:xfrm>
        </p:spPr>
        <p:txBody>
          <a:bodyPr/>
          <a:lstStyle/>
          <a:p>
            <a:r>
              <a:rPr lang="en-US" dirty="0" smtClean="0"/>
              <a:t>Rate of rusting can increase in the presence of other electrolytes for example beside the sea or pollutants such as NO</a:t>
            </a:r>
            <a:r>
              <a:rPr lang="en-US" baseline="-25000" dirty="0" smtClean="0"/>
              <a:t>2</a:t>
            </a:r>
            <a:r>
              <a:rPr lang="en-US" dirty="0" smtClean="0"/>
              <a:t> or SO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allow iron (II) ions to diffuse towards </a:t>
            </a:r>
            <a:r>
              <a:rPr lang="en-US" dirty="0" err="1" smtClean="0"/>
              <a:t>hyroxide</a:t>
            </a:r>
            <a:r>
              <a:rPr lang="en-US" dirty="0" smtClean="0"/>
              <a:t> ions easier</a:t>
            </a:r>
          </a:p>
          <a:p>
            <a:r>
              <a:rPr lang="en-US" dirty="0" smtClean="0"/>
              <a:t>Fe</a:t>
            </a:r>
            <a:r>
              <a:rPr lang="en-US" baseline="30000" dirty="0" smtClean="0"/>
              <a:t>2+</a:t>
            </a:r>
            <a:r>
              <a:rPr lang="en-US" baseline="-25000" dirty="0" smtClean="0"/>
              <a:t>(aq) </a:t>
            </a:r>
            <a:r>
              <a:rPr lang="en-US" dirty="0" smtClean="0"/>
              <a:t>+ 2OH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(aq) </a:t>
            </a:r>
            <a:r>
              <a:rPr lang="en-US" dirty="0" smtClean="0"/>
              <a:t>→ Fe(OH)</a:t>
            </a:r>
            <a:r>
              <a:rPr lang="en-US" baseline="-25000" dirty="0" smtClean="0"/>
              <a:t>2(s)</a:t>
            </a:r>
          </a:p>
          <a:p>
            <a:r>
              <a:rPr lang="en-US" dirty="0" smtClean="0"/>
              <a:t>These are further oxidised to Iron (III) hydroxide</a:t>
            </a:r>
            <a:endParaRPr lang="en-US" baseline="-25000" dirty="0" smtClean="0"/>
          </a:p>
          <a:p>
            <a:r>
              <a:rPr lang="en-US" dirty="0" smtClean="0"/>
              <a:t>Fe(OH)</a:t>
            </a:r>
            <a:r>
              <a:rPr lang="en-US" baseline="-25000" dirty="0" smtClean="0"/>
              <a:t>2(s) </a:t>
            </a:r>
            <a:r>
              <a:rPr lang="en-US" dirty="0" smtClean="0"/>
              <a:t>+ OH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(aq) </a:t>
            </a:r>
            <a:r>
              <a:rPr lang="en-US" dirty="0" smtClean="0"/>
              <a:t>→ Fe(OH)</a:t>
            </a:r>
            <a:r>
              <a:rPr lang="en-US" baseline="-25000" dirty="0" smtClean="0"/>
              <a:t>3(s) </a:t>
            </a:r>
            <a:r>
              <a:rPr lang="en-US" dirty="0" smtClean="0"/>
              <a:t>+ </a:t>
            </a:r>
            <a:r>
              <a:rPr lang="en-US" dirty="0" err="1" smtClean="0"/>
              <a:t>e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This is then dehydrated to Iron oxide Fe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·</a:t>
            </a:r>
            <a:r>
              <a:rPr lang="en-US" i="1" dirty="0" smtClean="0"/>
              <a:t>xH</a:t>
            </a:r>
            <a:r>
              <a:rPr lang="en-US" i="1" baseline="-25000" dirty="0" smtClean="0"/>
              <a:t>2</a:t>
            </a:r>
            <a:r>
              <a:rPr lang="en-US" i="1" dirty="0" smtClean="0"/>
              <a:t>O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2"/>
          <p:cNvSpPr>
            <a:spLocks noChangeArrowheads="1" noChangeShapeType="1" noTextEdit="1"/>
          </p:cNvSpPr>
          <p:nvPr/>
        </p:nvSpPr>
        <p:spPr bwMode="auto">
          <a:xfrm>
            <a:off x="304800" y="863600"/>
            <a:ext cx="4038600" cy="25273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rPr>
              <a:t>Rusting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384175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ea typeface="Times" charset="0"/>
                <a:cs typeface="Times" charset="0"/>
              </a:rPr>
              <a:t>Overall equation:</a:t>
            </a:r>
          </a:p>
          <a:p>
            <a:endParaRPr lang="en-US" sz="4000" dirty="0" smtClean="0">
              <a:ea typeface="Times" charset="0"/>
              <a:cs typeface="Times" charset="0"/>
            </a:endParaRPr>
          </a:p>
          <a:p>
            <a:r>
              <a:rPr lang="en-US" sz="4000" dirty="0" smtClean="0">
                <a:ea typeface="Times" charset="0"/>
                <a:cs typeface="Times" charset="0"/>
              </a:rPr>
              <a:t>4Fe</a:t>
            </a:r>
            <a:r>
              <a:rPr lang="en-US" sz="4000" baseline="-25000" dirty="0" smtClean="0">
                <a:ea typeface="Times" charset="0"/>
                <a:cs typeface="Times" charset="0"/>
              </a:rPr>
              <a:t>(</a:t>
            </a:r>
            <a:r>
              <a:rPr lang="en-US" sz="4000" baseline="-25000" dirty="0">
                <a:ea typeface="Times" charset="0"/>
                <a:cs typeface="Times" charset="0"/>
              </a:rPr>
              <a:t>s)</a:t>
            </a:r>
            <a:r>
              <a:rPr lang="en-US" sz="4000" dirty="0">
                <a:ea typeface="Times" charset="0"/>
                <a:cs typeface="Times" charset="0"/>
              </a:rPr>
              <a:t> + </a:t>
            </a:r>
            <a:r>
              <a:rPr lang="en-US" sz="4000" dirty="0" smtClean="0">
                <a:ea typeface="Times" charset="0"/>
                <a:cs typeface="Times" charset="0"/>
              </a:rPr>
              <a:t>3O</a:t>
            </a:r>
            <a:r>
              <a:rPr lang="en-US" sz="4000" baseline="-25000" dirty="0" smtClean="0">
                <a:ea typeface="Times" charset="0"/>
                <a:cs typeface="Times" charset="0"/>
              </a:rPr>
              <a:t>2(</a:t>
            </a:r>
            <a:r>
              <a:rPr lang="en-US" sz="4000" baseline="-25000" dirty="0">
                <a:ea typeface="Times" charset="0"/>
                <a:cs typeface="Times" charset="0"/>
              </a:rPr>
              <a:t>g</a:t>
            </a:r>
            <a:r>
              <a:rPr lang="en-US" sz="4000" baseline="-25000" dirty="0" smtClean="0">
                <a:ea typeface="Times" charset="0"/>
                <a:cs typeface="Times" charset="0"/>
              </a:rPr>
              <a:t>) </a:t>
            </a:r>
            <a:r>
              <a:rPr lang="en-US" sz="4000" dirty="0" smtClean="0">
                <a:ea typeface="Times" charset="0"/>
                <a:cs typeface="Times" charset="0"/>
              </a:rPr>
              <a:t>+ 2</a:t>
            </a:r>
            <a:r>
              <a:rPr lang="en-US" sz="4000" baseline="-25000" dirty="0" smtClean="0">
                <a:ea typeface="Times" charset="0"/>
                <a:cs typeface="Times" charset="0"/>
              </a:rPr>
              <a:t>x</a:t>
            </a:r>
            <a:r>
              <a:rPr lang="en-US" sz="4000" dirty="0" smtClean="0">
                <a:ea typeface="Times" charset="0"/>
                <a:cs typeface="Times" charset="0"/>
              </a:rPr>
              <a:t>H</a:t>
            </a:r>
            <a:r>
              <a:rPr lang="en-US" sz="4000" baseline="-25000" dirty="0" smtClean="0">
                <a:ea typeface="Times" charset="0"/>
                <a:cs typeface="Times" charset="0"/>
              </a:rPr>
              <a:t>2</a:t>
            </a:r>
            <a:r>
              <a:rPr lang="en-US" sz="4000" dirty="0" smtClean="0">
                <a:ea typeface="Times" charset="0"/>
                <a:cs typeface="Times" charset="0"/>
              </a:rPr>
              <a:t>O</a:t>
            </a:r>
            <a:r>
              <a:rPr lang="en-US" sz="4000" baseline="-25000" dirty="0" smtClean="0">
                <a:ea typeface="Times" charset="0"/>
                <a:cs typeface="Times" charset="0"/>
              </a:rPr>
              <a:t>(l)  </a:t>
            </a:r>
            <a:r>
              <a:rPr lang="en-US" sz="4000" dirty="0" err="1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4000" dirty="0">
                <a:ea typeface="Times" charset="0"/>
                <a:cs typeface="Times" charset="0"/>
              </a:rPr>
              <a:t>  </a:t>
            </a:r>
            <a:r>
              <a:rPr lang="en-US" sz="4000" dirty="0" smtClean="0">
                <a:ea typeface="Times" charset="0"/>
                <a:cs typeface="Times" charset="0"/>
              </a:rPr>
              <a:t>2Fe</a:t>
            </a:r>
            <a:r>
              <a:rPr lang="en-US" sz="4000" baseline="-25000" dirty="0" smtClean="0">
                <a:ea typeface="Times" charset="0"/>
                <a:cs typeface="Times" charset="0"/>
              </a:rPr>
              <a:t>2</a:t>
            </a:r>
            <a:r>
              <a:rPr lang="en-US" sz="4000" dirty="0" smtClean="0">
                <a:ea typeface="Times" charset="0"/>
                <a:cs typeface="Times" charset="0"/>
              </a:rPr>
              <a:t>O</a:t>
            </a:r>
            <a:r>
              <a:rPr lang="en-US" sz="4000" baseline="-25000" dirty="0" smtClean="0">
                <a:ea typeface="Times" charset="0"/>
                <a:cs typeface="Times" charset="0"/>
              </a:rPr>
              <a:t>3.</a:t>
            </a:r>
            <a:r>
              <a:rPr lang="en-US" sz="4000" dirty="0" smtClean="0">
                <a:ea typeface="Times" charset="0"/>
                <a:cs typeface="Times" charset="0"/>
              </a:rPr>
              <a:t>xH</a:t>
            </a:r>
            <a:r>
              <a:rPr lang="en-US" sz="4000" baseline="-25000" dirty="0" smtClean="0">
                <a:ea typeface="Times" charset="0"/>
                <a:cs typeface="Times" charset="0"/>
              </a:rPr>
              <a:t>2</a:t>
            </a:r>
            <a:r>
              <a:rPr lang="en-US" sz="4000" dirty="0" smtClean="0">
                <a:ea typeface="Times" charset="0"/>
                <a:cs typeface="Times" charset="0"/>
              </a:rPr>
              <a:t>O</a:t>
            </a:r>
            <a:r>
              <a:rPr lang="en-US" sz="4000" baseline="-25000" dirty="0" smtClean="0">
                <a:ea typeface="Times" charset="0"/>
                <a:cs typeface="Times" charset="0"/>
              </a:rPr>
              <a:t>(</a:t>
            </a:r>
            <a:r>
              <a:rPr lang="en-US" sz="4000" baseline="-25000" dirty="0">
                <a:ea typeface="Times" charset="0"/>
                <a:cs typeface="Times" charset="0"/>
              </a:rPr>
              <a:t>s) </a:t>
            </a:r>
          </a:p>
        </p:txBody>
      </p:sp>
      <p:pic>
        <p:nvPicPr>
          <p:cNvPr id="8" name="Picture 3" descr="rusty_ship.jpg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1700" y="228600"/>
            <a:ext cx="3733800" cy="3613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11200" y="1790700"/>
            <a:ext cx="79248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You </a:t>
            </a:r>
            <a:r>
              <a:rPr lang="en-US" sz="2800" dirty="0"/>
              <a:t>need to prevent water and oxygen from coming into contact with metals that will oxidize by: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Coating metals in oil, paint, plastic or another metal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Cathodic protection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Or create alloys of iron that resist corrosion like stainless steel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How do you prevent corrosion?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1687256"/>
            <a:ext cx="2946400" cy="38227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Dry Cell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3748" y="1143000"/>
            <a:ext cx="5831452" cy="5359400"/>
          </a:xfrm>
        </p:spPr>
        <p:txBody>
          <a:bodyPr>
            <a:normAutofit/>
          </a:bodyPr>
          <a:lstStyle/>
          <a:p>
            <a:r>
              <a:rPr lang="en-US" dirty="0" smtClean="0"/>
              <a:t>Primary cell – spontaneous redox reaction only occurs once</a:t>
            </a:r>
          </a:p>
          <a:p>
            <a:r>
              <a:rPr lang="en-US" dirty="0" smtClean="0"/>
              <a:t>Zinc anode, graphite rod cathode, surrounded by powdered manganese dioxide MnO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Electrolyte is moist paste of NH</a:t>
            </a:r>
            <a:r>
              <a:rPr lang="en-US" baseline="-25000" dirty="0" smtClean="0"/>
              <a:t>4</a:t>
            </a:r>
            <a:r>
              <a:rPr lang="en-US" dirty="0" smtClean="0"/>
              <a:t>Cl and ZnCl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Called a dry cell as uses paste instead of liquid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surface coating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oxygen and water from coming in contact with iron – coating with either metal or non-metal</a:t>
            </a:r>
          </a:p>
          <a:p>
            <a:r>
              <a:rPr lang="en-US" dirty="0" smtClean="0"/>
              <a:t>If less reactive metal is used then any scratch will cause greater oxidation of iron as it will act as the anode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Galvanising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Coating with more reactive metal example zinc which will oxide before iron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Cathodic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iron to piece of more reactive metal by conducting wire.  More reactive metal is sacrificially oxidised (sacrificed metal can be replaced easily)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warship2.jpg 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046413"/>
            <a:ext cx="4687888" cy="3522662"/>
          </a:xfrm>
          <a:prstGeom prst="rect">
            <a:avLst/>
          </a:prstGeom>
          <a:noFill/>
        </p:spPr>
      </p:pic>
      <p:pic>
        <p:nvPicPr>
          <p:cNvPr id="8194" name="Picture 2" descr="&#10;cathodic2.jpg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"/>
            <a:ext cx="3984625" cy="4267200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649788" y="1812925"/>
            <a:ext cx="42291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This is a way of protecting steel on ships, buried fuel tanks and pipelines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28600" y="4800600"/>
            <a:ext cx="39624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metal that is a better reducing agent than steel is attached to the steel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10088" y="228600"/>
            <a:ext cx="436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Cathodic protection of metal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6850"/>
            <a:ext cx="4521200" cy="35687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846138"/>
            <a:ext cx="4368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Cathodic protection of metal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3765550"/>
            <a:ext cx="8686800" cy="3078301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 magnesium is a stronger reducing agent than iron.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So electrons flow from the magnesium into the iron, rather than from out of the iron.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This stops the iron from being oxidized.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As oxidation of the magnesium occurs, the magnesium dissolves and needs to be replaced periodically.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Cathodic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the iron the cathode of electrolytic cell.</a:t>
            </a:r>
          </a:p>
          <a:p>
            <a:r>
              <a:rPr lang="en-US" dirty="0" smtClean="0"/>
              <a:t>Cell made up of direct current power source, anode is scrap metal and iron is cathode</a:t>
            </a:r>
          </a:p>
          <a:p>
            <a:r>
              <a:rPr lang="en-US" dirty="0" smtClean="0"/>
              <a:t>Current makes iron negatively charged and prevents oxidation.</a:t>
            </a:r>
          </a:p>
          <a:p>
            <a:r>
              <a:rPr lang="en-US" dirty="0" smtClean="0"/>
              <a:t>Scrap metal must be replaced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Cathodic Protection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70050"/>
            <a:ext cx="8211009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ry_cell.jpg 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4600575" cy="4724400"/>
          </a:xfrm>
          <a:prstGeom prst="rect">
            <a:avLst/>
          </a:prstGeom>
          <a:noFill/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81200" y="5181600"/>
            <a:ext cx="335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ea typeface="Times" charset="0"/>
                <a:cs typeface="Times" charset="0"/>
              </a:rPr>
              <a:t> </a:t>
            </a:r>
            <a:endParaRPr lang="en-US" baseline="-25000" dirty="0">
              <a:ea typeface="Times" charset="0"/>
              <a:cs typeface="Times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00600" y="342900"/>
            <a:ext cx="4114800" cy="17835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The Common Dry Cell Battery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4914899"/>
            <a:ext cx="8229600" cy="1943101"/>
          </a:xfrm>
        </p:spPr>
        <p:txBody>
          <a:bodyPr/>
          <a:lstStyle/>
          <a:p>
            <a:r>
              <a:rPr lang="en-US" b="1" dirty="0" smtClean="0"/>
              <a:t>Anode:  </a:t>
            </a:r>
            <a:r>
              <a:rPr lang="en-US" dirty="0" smtClean="0"/>
              <a:t>Zn</a:t>
            </a:r>
            <a:r>
              <a:rPr lang="en-US" dirty="0" smtClean="0">
                <a:ea typeface="Times" charset="0"/>
                <a:cs typeface="Times" charset="0"/>
              </a:rPr>
              <a:t> </a:t>
            </a:r>
            <a:r>
              <a:rPr lang="en-US" dirty="0" err="1" smtClean="0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dirty="0" smtClean="0">
                <a:ea typeface="Times" charset="0"/>
                <a:cs typeface="Times" charset="0"/>
              </a:rPr>
              <a:t> Zn</a:t>
            </a:r>
            <a:r>
              <a:rPr lang="en-US" baseline="30000" dirty="0" smtClean="0">
                <a:ea typeface="Times" charset="0"/>
                <a:cs typeface="Times" charset="0"/>
              </a:rPr>
              <a:t>2+</a:t>
            </a:r>
            <a:r>
              <a:rPr lang="en-US" baseline="-25000" dirty="0" smtClean="0">
                <a:ea typeface="Times" charset="0"/>
                <a:cs typeface="Times" charset="0"/>
              </a:rPr>
              <a:t> (aq) </a:t>
            </a:r>
            <a:r>
              <a:rPr lang="en-US" dirty="0" smtClean="0"/>
              <a:t>+ 2e-</a:t>
            </a:r>
            <a:endParaRPr lang="en-US" b="1" dirty="0" smtClean="0"/>
          </a:p>
          <a:p>
            <a:r>
              <a:rPr lang="en-US" b="1" dirty="0" smtClean="0"/>
              <a:t>Cathode:  </a:t>
            </a:r>
          </a:p>
          <a:p>
            <a:r>
              <a:rPr lang="en-US" dirty="0" smtClean="0">
                <a:ea typeface="Times" charset="0"/>
                <a:cs typeface="Times" charset="0"/>
              </a:rPr>
              <a:t>2NH</a:t>
            </a:r>
            <a:r>
              <a:rPr lang="en-US" baseline="-25000" dirty="0" smtClean="0">
                <a:ea typeface="Times" charset="0"/>
                <a:cs typeface="Times" charset="0"/>
              </a:rPr>
              <a:t>4</a:t>
            </a:r>
            <a:r>
              <a:rPr lang="en-US" baseline="30000" dirty="0" smtClean="0">
                <a:ea typeface="Times" charset="0"/>
                <a:cs typeface="Times" charset="0"/>
              </a:rPr>
              <a:t>+</a:t>
            </a:r>
            <a:r>
              <a:rPr lang="en-US" dirty="0" smtClean="0">
                <a:ea typeface="Times" charset="0"/>
                <a:cs typeface="Times" charset="0"/>
              </a:rPr>
              <a:t> + 2MnO</a:t>
            </a:r>
            <a:r>
              <a:rPr lang="en-US" baseline="-25000" dirty="0" smtClean="0">
                <a:ea typeface="Times" charset="0"/>
                <a:cs typeface="Times" charset="0"/>
              </a:rPr>
              <a:t>2 </a:t>
            </a:r>
            <a:r>
              <a:rPr lang="en-US" dirty="0" smtClean="0"/>
              <a:t>+ 2e-</a:t>
            </a:r>
            <a:r>
              <a:rPr lang="en-US" dirty="0" smtClean="0">
                <a:ea typeface="Times" charset="0"/>
                <a:cs typeface="Times" charset="0"/>
              </a:rPr>
              <a:t> </a:t>
            </a:r>
            <a:r>
              <a:rPr lang="en-US" dirty="0" err="1" smtClean="0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dirty="0" smtClean="0">
                <a:ea typeface="Times" charset="0"/>
                <a:cs typeface="Times" charset="0"/>
              </a:rPr>
              <a:t> Mn</a:t>
            </a:r>
            <a:r>
              <a:rPr lang="en-US" baseline="-25000" dirty="0" smtClean="0">
                <a:ea typeface="Times" charset="0"/>
                <a:cs typeface="Times" charset="0"/>
              </a:rPr>
              <a:t>2</a:t>
            </a:r>
            <a:r>
              <a:rPr lang="en-US" dirty="0" smtClean="0">
                <a:ea typeface="Times" charset="0"/>
                <a:cs typeface="Times" charset="0"/>
              </a:rPr>
              <a:t>O</a:t>
            </a:r>
            <a:r>
              <a:rPr lang="en-US" baseline="-25000" dirty="0" smtClean="0">
                <a:ea typeface="Times" charset="0"/>
                <a:cs typeface="Times" charset="0"/>
              </a:rPr>
              <a:t>3 </a:t>
            </a:r>
            <a:r>
              <a:rPr lang="en-US" dirty="0" smtClean="0">
                <a:ea typeface="Times" charset="0"/>
                <a:cs typeface="Times" charset="0"/>
              </a:rPr>
              <a:t> + NH</a:t>
            </a:r>
            <a:r>
              <a:rPr lang="en-US" baseline="-25000" dirty="0" smtClean="0">
                <a:ea typeface="Times" charset="0"/>
                <a:cs typeface="Times" charset="0"/>
              </a:rPr>
              <a:t>3</a:t>
            </a:r>
            <a:r>
              <a:rPr lang="en-US" dirty="0" smtClean="0">
                <a:ea typeface="Times" charset="0"/>
                <a:cs typeface="Times" charset="0"/>
              </a:rPr>
              <a:t> + H</a:t>
            </a:r>
            <a:r>
              <a:rPr lang="en-US" baseline="-25000" dirty="0" smtClean="0">
                <a:ea typeface="Times" charset="0"/>
                <a:cs typeface="Times" charset="0"/>
              </a:rPr>
              <a:t>2</a:t>
            </a:r>
            <a:r>
              <a:rPr lang="en-US" dirty="0" smtClean="0">
                <a:ea typeface="Times" charset="0"/>
                <a:cs typeface="Times" charset="0"/>
              </a:rPr>
              <a:t>O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Dry Cell redox reaction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17638"/>
            <a:ext cx="8788400" cy="524986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Anode: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Zn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→ Zn</a:t>
            </a:r>
            <a:r>
              <a:rPr lang="en-US" baseline="30000" dirty="0" smtClean="0"/>
              <a:t>2+</a:t>
            </a:r>
            <a:r>
              <a:rPr lang="en-US" baseline="-25000" dirty="0" smtClean="0"/>
              <a:t>(aq)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Cathode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2MnO</a:t>
            </a:r>
            <a:r>
              <a:rPr lang="en-US" baseline="-25000" dirty="0" smtClean="0"/>
              <a:t>2(s) </a:t>
            </a:r>
            <a:r>
              <a:rPr lang="en-US" dirty="0" smtClean="0"/>
              <a:t>+2NH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  <a:r>
              <a:rPr lang="en-US" dirty="0" smtClean="0"/>
              <a:t> → Mn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3(s) </a:t>
            </a:r>
            <a:r>
              <a:rPr lang="en-US" dirty="0" smtClean="0"/>
              <a:t>+ 2NH</a:t>
            </a:r>
            <a:r>
              <a:rPr lang="en-US" baseline="-25000" dirty="0" smtClean="0"/>
              <a:t>3(aq) </a:t>
            </a:r>
            <a:r>
              <a:rPr lang="en-US" dirty="0" smtClean="0"/>
              <a:t>+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</a:t>
            </a:r>
          </a:p>
          <a:p>
            <a:pPr>
              <a:spcBef>
                <a:spcPct val="50000"/>
              </a:spcBef>
            </a:pPr>
            <a:r>
              <a:rPr lang="en-US" b="1" i="1" dirty="0" smtClean="0"/>
              <a:t>Anode:</a:t>
            </a:r>
            <a:r>
              <a:rPr lang="en-US" dirty="0" smtClean="0"/>
              <a:t> The electrode where oxidation is occurring</a:t>
            </a:r>
          </a:p>
          <a:p>
            <a:pPr>
              <a:spcBef>
                <a:spcPct val="50000"/>
              </a:spcBef>
            </a:pPr>
            <a:r>
              <a:rPr lang="en-US" b="1" i="1" dirty="0" smtClean="0"/>
              <a:t>Cathode:</a:t>
            </a:r>
            <a:r>
              <a:rPr lang="en-US" dirty="0" smtClean="0"/>
              <a:t> The electrode where reduction is occurring</a:t>
            </a:r>
          </a:p>
          <a:p>
            <a:r>
              <a:rPr lang="en-US" dirty="0" smtClean="0"/>
              <a:t>Cell does not last as ammonium chloride formed during reaction provides acidic environment that corrodes the zinc anode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134188" cy="11430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Silver Oxide Cell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25600"/>
            <a:ext cx="8432800" cy="4132263"/>
          </a:xfrm>
        </p:spPr>
        <p:txBody>
          <a:bodyPr/>
          <a:lstStyle/>
          <a:p>
            <a:r>
              <a:rPr lang="en-US" dirty="0" smtClean="0"/>
              <a:t>Primary cell – with a long life.</a:t>
            </a:r>
          </a:p>
          <a:p>
            <a:r>
              <a:rPr lang="en-US" dirty="0" smtClean="0"/>
              <a:t>Major disadvantage is cost and </a:t>
            </a:r>
          </a:p>
          <a:p>
            <a:r>
              <a:rPr lang="en-US" dirty="0" smtClean="0"/>
              <a:t>environmental hazards</a:t>
            </a:r>
          </a:p>
          <a:p>
            <a:r>
              <a:rPr lang="en-US" dirty="0" smtClean="0"/>
              <a:t>Anode: </a:t>
            </a:r>
            <a:r>
              <a:rPr lang="en-US" dirty="0" err="1" smtClean="0"/>
              <a:t>Zn</a:t>
            </a:r>
            <a:r>
              <a:rPr lang="en-US" baseline="-25000" dirty="0" err="1" smtClean="0"/>
              <a:t>(s</a:t>
            </a:r>
            <a:r>
              <a:rPr lang="en-US" baseline="-25000" dirty="0" smtClean="0"/>
              <a:t>) </a:t>
            </a:r>
            <a:r>
              <a:rPr lang="en-US" dirty="0" smtClean="0"/>
              <a:t>→ Zn</a:t>
            </a:r>
            <a:r>
              <a:rPr lang="en-US" baseline="30000" dirty="0" smtClean="0"/>
              <a:t>2+</a:t>
            </a:r>
            <a:r>
              <a:rPr lang="en-US" baseline="-25000" dirty="0" smtClean="0"/>
              <a:t>(aq) </a:t>
            </a:r>
            <a:r>
              <a:rPr lang="en-US" dirty="0" smtClean="0"/>
              <a:t>+ 2e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Cathode: Ag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(s) </a:t>
            </a:r>
            <a:r>
              <a:rPr lang="en-US" dirty="0" smtClean="0"/>
              <a:t>+H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 </a:t>
            </a:r>
            <a:r>
              <a:rPr lang="en-US" dirty="0" smtClean="0"/>
              <a:t>+2e</a:t>
            </a:r>
            <a:r>
              <a:rPr lang="en-US" baseline="30000" dirty="0" smtClean="0"/>
              <a:t>-</a:t>
            </a:r>
            <a:r>
              <a:rPr lang="en-US" dirty="0" smtClean="0"/>
              <a:t> → 2Ag</a:t>
            </a:r>
            <a:r>
              <a:rPr lang="en-US" baseline="-25000" dirty="0" smtClean="0"/>
              <a:t>(s) </a:t>
            </a:r>
            <a:r>
              <a:rPr lang="en-US" dirty="0" smtClean="0"/>
              <a:t>+ 2OH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(aq)</a:t>
            </a:r>
          </a:p>
          <a:p>
            <a:r>
              <a:rPr lang="en-US" dirty="0" smtClean="0"/>
              <a:t>Button cells found in calculators and watches.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88" y="0"/>
            <a:ext cx="2552612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Lead-acid accumulator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car battery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149"/>
            <a:ext cx="9144000" cy="39100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&#10;lead_acid.jpg                                                  0000BD50Macintosh HD                   B3E08C24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0138" y="0"/>
            <a:ext cx="4233862" cy="5867400"/>
          </a:xfrm>
          <a:prstGeom prst="rect">
            <a:avLst/>
          </a:prstGeom>
          <a:noFill/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Times" charset="0"/>
                <a:cs typeface="Times" charset="0"/>
              </a:rPr>
              <a:t>Lead Acid Battery (Car Battery):</a:t>
            </a:r>
            <a:endParaRPr lang="en-US" sz="3200">
              <a:ea typeface="Times" charset="0"/>
              <a:cs typeface="Times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60500" y="838200"/>
            <a:ext cx="43307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ea typeface="Times" charset="0"/>
                <a:cs typeface="Times" charset="0"/>
              </a:rPr>
              <a:t>Anode: </a:t>
            </a:r>
          </a:p>
          <a:p>
            <a:r>
              <a:rPr lang="en-US" sz="2400" dirty="0" err="1">
                <a:ea typeface="Times" charset="0"/>
                <a:cs typeface="Times" charset="0"/>
              </a:rPr>
              <a:t>Pb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baseline="-25000" dirty="0">
                <a:ea typeface="Times" charset="0"/>
                <a:cs typeface="Times" charset="0"/>
              </a:rPr>
              <a:t>(</a:t>
            </a:r>
            <a:r>
              <a:rPr lang="en-US" sz="2400" baseline="-25000" dirty="0" err="1">
                <a:ea typeface="Times" charset="0"/>
                <a:cs typeface="Times" charset="0"/>
              </a:rPr>
              <a:t>s</a:t>
            </a:r>
            <a:r>
              <a:rPr lang="en-US" sz="2400" baseline="-25000" dirty="0">
                <a:ea typeface="Times" charset="0"/>
                <a:cs typeface="Times" charset="0"/>
              </a:rPr>
              <a:t>)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dirty="0" err="1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dirty="0" err="1">
                <a:ea typeface="Times" charset="0"/>
                <a:cs typeface="Times" charset="0"/>
              </a:rPr>
              <a:t>Pb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baseline="30000" dirty="0">
                <a:ea typeface="Times" charset="0"/>
                <a:cs typeface="Times" charset="0"/>
              </a:rPr>
              <a:t>2+</a:t>
            </a:r>
            <a:r>
              <a:rPr lang="en-US" sz="2400" baseline="-25000" dirty="0">
                <a:ea typeface="Times" charset="0"/>
                <a:cs typeface="Times" charset="0"/>
              </a:rPr>
              <a:t>(aq) </a:t>
            </a:r>
            <a:r>
              <a:rPr lang="en-US" sz="2400" dirty="0">
                <a:ea typeface="Times" charset="0"/>
                <a:cs typeface="Times" charset="0"/>
              </a:rPr>
              <a:t> + 2e-</a:t>
            </a:r>
            <a:endParaRPr lang="en-US" sz="2400" baseline="-25000" dirty="0">
              <a:ea typeface="Times" charset="0"/>
              <a:cs typeface="Times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2057400"/>
            <a:ext cx="6172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ea typeface="Times" charset="0"/>
                <a:cs typeface="Times" charset="0"/>
              </a:rPr>
              <a:t>Cathode: </a:t>
            </a:r>
          </a:p>
          <a:p>
            <a:r>
              <a:rPr lang="en-US" sz="2400" dirty="0" smtClean="0">
                <a:ea typeface="Times" charset="0"/>
                <a:cs typeface="Times" charset="0"/>
              </a:rPr>
              <a:t>PbO</a:t>
            </a:r>
            <a:r>
              <a:rPr lang="en-US" sz="2400" baseline="-25000" dirty="0" smtClean="0">
                <a:ea typeface="Times" charset="0"/>
                <a:cs typeface="Times" charset="0"/>
              </a:rPr>
              <a:t>2(</a:t>
            </a:r>
            <a:r>
              <a:rPr lang="en-US" sz="2400" baseline="-25000" dirty="0">
                <a:ea typeface="Times" charset="0"/>
                <a:cs typeface="Times" charset="0"/>
              </a:rPr>
              <a:t>s) </a:t>
            </a:r>
            <a:r>
              <a:rPr lang="en-US" sz="2400" dirty="0">
                <a:ea typeface="Times" charset="0"/>
                <a:cs typeface="Times" charset="0"/>
              </a:rPr>
              <a:t>+ 2e- + 4H</a:t>
            </a:r>
            <a:r>
              <a:rPr lang="en-US" sz="2400" baseline="30000" dirty="0">
                <a:ea typeface="Times" charset="0"/>
                <a:cs typeface="Times" charset="0"/>
              </a:rPr>
              <a:t>+</a:t>
            </a:r>
            <a:r>
              <a:rPr lang="en-US" sz="2400" baseline="-25000" dirty="0">
                <a:ea typeface="Times" charset="0"/>
                <a:cs typeface="Times" charset="0"/>
              </a:rPr>
              <a:t>(aq)  </a:t>
            </a:r>
            <a:r>
              <a:rPr lang="en-US" sz="2400" dirty="0" err="1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dirty="0" err="1">
                <a:ea typeface="Times" charset="0"/>
                <a:cs typeface="Times" charset="0"/>
              </a:rPr>
              <a:t>Pb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baseline="30000" dirty="0">
                <a:ea typeface="Times" charset="0"/>
                <a:cs typeface="Times" charset="0"/>
              </a:rPr>
              <a:t>2+</a:t>
            </a:r>
            <a:r>
              <a:rPr lang="en-US" sz="2400" baseline="-25000" dirty="0">
                <a:ea typeface="Times" charset="0"/>
                <a:cs typeface="Times" charset="0"/>
              </a:rPr>
              <a:t>(aq)  </a:t>
            </a:r>
            <a:r>
              <a:rPr lang="en-US" sz="2400" dirty="0">
                <a:ea typeface="Times" charset="0"/>
                <a:cs typeface="Times" charset="0"/>
              </a:rPr>
              <a:t>+ </a:t>
            </a:r>
            <a:r>
              <a:rPr lang="en-US" sz="2400" dirty="0" smtClean="0">
                <a:ea typeface="Times" charset="0"/>
                <a:cs typeface="Times" charset="0"/>
              </a:rPr>
              <a:t>2H</a:t>
            </a:r>
            <a:r>
              <a:rPr lang="en-US" sz="2400" baseline="-25000" dirty="0" smtClean="0">
                <a:ea typeface="Times" charset="0"/>
                <a:cs typeface="Times" charset="0"/>
              </a:rPr>
              <a:t>2</a:t>
            </a:r>
            <a:r>
              <a:rPr lang="en-US" sz="2400" dirty="0" smtClean="0">
                <a:ea typeface="Times" charset="0"/>
                <a:cs typeface="Times" charset="0"/>
              </a:rPr>
              <a:t>O</a:t>
            </a:r>
            <a:r>
              <a:rPr lang="en-US" sz="2400" baseline="-25000" dirty="0" smtClean="0">
                <a:ea typeface="Times" charset="0"/>
                <a:cs typeface="Times" charset="0"/>
              </a:rPr>
              <a:t>(</a:t>
            </a:r>
            <a:r>
              <a:rPr lang="en-US" sz="2400" baseline="-25000" dirty="0">
                <a:ea typeface="Times" charset="0"/>
                <a:cs typeface="Times" charset="0"/>
              </a:rPr>
              <a:t>l)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5600700"/>
            <a:ext cx="8940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Times" charset="0"/>
                <a:cs typeface="Times" charset="0"/>
              </a:rPr>
              <a:t>The overall equation is</a:t>
            </a:r>
          </a:p>
          <a:p>
            <a:r>
              <a:rPr lang="en-US" sz="3200" b="1" dirty="0">
                <a:ea typeface="Times" charset="0"/>
                <a:cs typeface="Times" charset="0"/>
              </a:rPr>
              <a:t>PbO</a:t>
            </a:r>
            <a:r>
              <a:rPr lang="en-US" sz="3200" b="1" baseline="-25000" dirty="0">
                <a:ea typeface="Times" charset="0"/>
                <a:cs typeface="Times" charset="0"/>
              </a:rPr>
              <a:t>2 (</a:t>
            </a:r>
            <a:r>
              <a:rPr lang="en-US" sz="3200" b="1" baseline="-25000" dirty="0" err="1">
                <a:ea typeface="Times" charset="0"/>
                <a:cs typeface="Times" charset="0"/>
              </a:rPr>
              <a:t>s</a:t>
            </a:r>
            <a:r>
              <a:rPr lang="en-US" sz="3200" b="1" baseline="-25000" dirty="0">
                <a:ea typeface="Times" charset="0"/>
                <a:cs typeface="Times" charset="0"/>
              </a:rPr>
              <a:t>)   </a:t>
            </a:r>
            <a:r>
              <a:rPr lang="en-US" sz="3200" b="1" dirty="0">
                <a:ea typeface="Times" charset="0"/>
                <a:cs typeface="Times" charset="0"/>
              </a:rPr>
              <a:t>+ </a:t>
            </a:r>
            <a:r>
              <a:rPr lang="en-US" sz="3200" b="1" dirty="0" err="1">
                <a:ea typeface="Times" charset="0"/>
                <a:cs typeface="Times" charset="0"/>
              </a:rPr>
              <a:t>Pb</a:t>
            </a:r>
            <a:r>
              <a:rPr lang="en-US" sz="3200" b="1" dirty="0">
                <a:ea typeface="Times" charset="0"/>
                <a:cs typeface="Times" charset="0"/>
              </a:rPr>
              <a:t> </a:t>
            </a:r>
            <a:r>
              <a:rPr lang="en-US" sz="3200" b="1" baseline="-25000" dirty="0">
                <a:ea typeface="Times" charset="0"/>
                <a:cs typeface="Times" charset="0"/>
              </a:rPr>
              <a:t>(</a:t>
            </a:r>
            <a:r>
              <a:rPr lang="en-US" sz="3200" b="1" baseline="-25000" dirty="0" err="1">
                <a:ea typeface="Times" charset="0"/>
                <a:cs typeface="Times" charset="0"/>
              </a:rPr>
              <a:t>s</a:t>
            </a:r>
            <a:r>
              <a:rPr lang="en-US" sz="3200" b="1" baseline="-25000" dirty="0">
                <a:ea typeface="Times" charset="0"/>
                <a:cs typeface="Times" charset="0"/>
              </a:rPr>
              <a:t>)</a:t>
            </a:r>
            <a:r>
              <a:rPr lang="en-US" sz="3200" b="1" dirty="0">
                <a:ea typeface="Times" charset="0"/>
                <a:cs typeface="Times" charset="0"/>
              </a:rPr>
              <a:t> + 2H</a:t>
            </a:r>
            <a:r>
              <a:rPr lang="en-US" sz="3200" b="1" baseline="-25000" dirty="0">
                <a:ea typeface="Times" charset="0"/>
                <a:cs typeface="Times" charset="0"/>
              </a:rPr>
              <a:t>2</a:t>
            </a:r>
            <a:r>
              <a:rPr lang="en-US" sz="3200" b="1" dirty="0">
                <a:ea typeface="Times" charset="0"/>
                <a:cs typeface="Times" charset="0"/>
              </a:rPr>
              <a:t>SO</a:t>
            </a:r>
            <a:r>
              <a:rPr lang="en-US" sz="3200" b="1" baseline="-25000" dirty="0">
                <a:ea typeface="Times" charset="0"/>
                <a:cs typeface="Times" charset="0"/>
              </a:rPr>
              <a:t>4(aq)</a:t>
            </a:r>
            <a:r>
              <a:rPr lang="en-US" sz="3200" b="1" dirty="0"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ea typeface="Times" charset="0"/>
                <a:cs typeface="Times" charset="0"/>
                <a:sym typeface="Symbol" charset="2"/>
              </a:rPr>
              <a:t></a:t>
            </a:r>
            <a:r>
              <a:rPr lang="en-US" sz="3200" b="1" dirty="0">
                <a:ea typeface="Times" charset="0"/>
                <a:cs typeface="Times" charset="0"/>
              </a:rPr>
              <a:t> </a:t>
            </a:r>
            <a:r>
              <a:rPr lang="en-US" sz="3200" b="1" dirty="0" err="1">
                <a:ea typeface="Times" charset="0"/>
                <a:cs typeface="Times" charset="0"/>
              </a:rPr>
              <a:t>Pb</a:t>
            </a:r>
            <a:r>
              <a:rPr lang="en-US" sz="3200" b="1" dirty="0">
                <a:ea typeface="Times" charset="0"/>
                <a:cs typeface="Times" charset="0"/>
              </a:rPr>
              <a:t> SO</a:t>
            </a:r>
            <a:r>
              <a:rPr lang="en-US" sz="3200" b="1" baseline="-25000" dirty="0">
                <a:ea typeface="Times" charset="0"/>
                <a:cs typeface="Times" charset="0"/>
              </a:rPr>
              <a:t>4(aq) </a:t>
            </a:r>
            <a:r>
              <a:rPr lang="en-US" sz="3200" b="1" dirty="0">
                <a:ea typeface="Times" charset="0"/>
                <a:cs typeface="Times" charset="0"/>
              </a:rPr>
              <a:t>+ 2H</a:t>
            </a:r>
            <a:r>
              <a:rPr lang="en-US" sz="3200" b="1" baseline="-25000" dirty="0">
                <a:ea typeface="Times" charset="0"/>
                <a:cs typeface="Times" charset="0"/>
              </a:rPr>
              <a:t>2</a:t>
            </a:r>
            <a:r>
              <a:rPr lang="en-US" sz="3200" b="1" dirty="0">
                <a:ea typeface="Times" charset="0"/>
                <a:cs typeface="Times" charset="0"/>
              </a:rPr>
              <a:t>O</a:t>
            </a:r>
            <a:r>
              <a:rPr lang="en-US" sz="3200" b="1" baseline="-25000" dirty="0">
                <a:ea typeface="Times" charset="0"/>
                <a:cs typeface="Times" charset="0"/>
              </a:rPr>
              <a:t> (</a:t>
            </a:r>
            <a:r>
              <a:rPr lang="en-US" sz="3200" b="1" baseline="-25000" dirty="0" err="1">
                <a:ea typeface="Times" charset="0"/>
                <a:cs typeface="Times" charset="0"/>
              </a:rPr>
              <a:t>l</a:t>
            </a:r>
            <a:r>
              <a:rPr lang="en-US" sz="3200" b="1" baseline="-25000" dirty="0">
                <a:ea typeface="Times" charset="0"/>
                <a:cs typeface="Times" charset="0"/>
              </a:rPr>
              <a:t>)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791200" y="1143000"/>
            <a:ext cx="762000" cy="685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019800" y="2362200"/>
            <a:ext cx="7620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4100" grpId="0" build="p" autoUpdateAnimBg="0"/>
      <p:bldP spid="4101" grpId="0" build="p" autoUpdateAnimBg="0"/>
      <p:bldP spid="4103" grpId="0" animBg="1"/>
      <p:bldP spid="4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7000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Lead Storage Batteries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7800" y="1397000"/>
            <a:ext cx="8712200" cy="5461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Lead storage batteries are used in all automobiles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It uses lead metal, </a:t>
            </a:r>
            <a:r>
              <a:rPr lang="en-US" b="1" dirty="0" err="1" smtClean="0"/>
              <a:t>Pb</a:t>
            </a:r>
            <a:r>
              <a:rPr lang="en-US" dirty="0" smtClean="0"/>
              <a:t> as the reducing agent and lead (IV) oxide, </a:t>
            </a:r>
            <a:r>
              <a:rPr lang="en-US" b="1" dirty="0" smtClean="0"/>
              <a:t>PbO</a:t>
            </a:r>
            <a:r>
              <a:rPr lang="en-US" b="1" baseline="-25000" dirty="0" smtClean="0"/>
              <a:t>2</a:t>
            </a:r>
            <a:r>
              <a:rPr lang="en-US" dirty="0" smtClean="0"/>
              <a:t> as the oxidizing agent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Sulfuric acid, H</a:t>
            </a:r>
            <a:r>
              <a:rPr lang="en-US" baseline="-25000" dirty="0" smtClean="0"/>
              <a:t>2</a:t>
            </a:r>
            <a:r>
              <a:rPr lang="en-US" dirty="0" smtClean="0"/>
              <a:t>SO</a:t>
            </a:r>
            <a:r>
              <a:rPr lang="en-US" baseline="-25000" dirty="0" smtClean="0"/>
              <a:t>4</a:t>
            </a:r>
            <a:r>
              <a:rPr lang="en-US" dirty="0" smtClean="0"/>
              <a:t> provides the H</a:t>
            </a:r>
            <a:r>
              <a:rPr lang="en-US" baseline="30000" dirty="0" smtClean="0"/>
              <a:t>+</a:t>
            </a:r>
            <a:r>
              <a:rPr lang="en-US" dirty="0" smtClean="0"/>
              <a:t> needed for the reaction. It also provides SO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dirty="0" smtClean="0"/>
              <a:t> ions that react with the Pb</a:t>
            </a:r>
            <a:r>
              <a:rPr lang="en-US" baseline="30000" dirty="0" smtClean="0"/>
              <a:t>2+</a:t>
            </a:r>
            <a:r>
              <a:rPr lang="en-US" dirty="0" smtClean="0"/>
              <a:t> ions to form PbSO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The PbSO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)</a:t>
            </a:r>
            <a:r>
              <a:rPr lang="en-US" dirty="0" smtClean="0"/>
              <a:t> coats the lead electrodes and will cause the battery to go flat. 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DCE6531CB5D49970D17752DF81435" ma:contentTypeVersion="0" ma:contentTypeDescription="Create a new document." ma:contentTypeScope="" ma:versionID="adbaafc73d9a7452499133b47dbaf798">
  <xsd:schema xmlns:xsd="http://www.w3.org/2001/XMLSchema" xmlns:xs="http://www.w3.org/2001/XMLSchema" xmlns:p="http://schemas.microsoft.com/office/2006/metadata/properties" xmlns:ns2="a47ef38b-564f-4602-85cf-50edbbf27d93" targetNamespace="http://schemas.microsoft.com/office/2006/metadata/properties" ma:root="true" ma:fieldsID="0e83b519ca6c3253a187548ebc4ec65a" ns2:_="">
    <xsd:import namespace="a47ef38b-564f-4602-85cf-50edbbf27d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ef38b-564f-4602-85cf-50edbbf27d9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47ef38b-564f-4602-85cf-50edbbf27d93">PQCRDSRT5M6W-8428-293</_dlc_DocId>
    <_dlc_DocIdUrl xmlns="a47ef38b-564f-4602-85cf-50edbbf27d93">
      <Url>http://community.aquinas.wa.edu.au/academic/Science/Year%2012/Chemistry%203AB/_layouts/DocIdRedir.aspx?ID=PQCRDSRT5M6W-8428-293</Url>
      <Description>PQCRDSRT5M6W-8428-293</Description>
    </_dlc_DocIdUrl>
  </documentManagement>
</p:properties>
</file>

<file path=customXml/itemProps1.xml><?xml version="1.0" encoding="utf-8"?>
<ds:datastoreItem xmlns:ds="http://schemas.openxmlformats.org/officeDocument/2006/customXml" ds:itemID="{7DFFF4F7-8BE5-4327-B8BB-AFD431713544}"/>
</file>

<file path=customXml/itemProps2.xml><?xml version="1.0" encoding="utf-8"?>
<ds:datastoreItem xmlns:ds="http://schemas.openxmlformats.org/officeDocument/2006/customXml" ds:itemID="{EFF1A12F-540C-46E8-BD24-5999D1B0CF50}"/>
</file>

<file path=customXml/itemProps3.xml><?xml version="1.0" encoding="utf-8"?>
<ds:datastoreItem xmlns:ds="http://schemas.openxmlformats.org/officeDocument/2006/customXml" ds:itemID="{A7799513-1652-42C8-85E7-C6921A1EC6F5}"/>
</file>

<file path=customXml/itemProps4.xml><?xml version="1.0" encoding="utf-8"?>
<ds:datastoreItem xmlns:ds="http://schemas.openxmlformats.org/officeDocument/2006/customXml" ds:itemID="{346352F7-23F1-4443-8C17-FA33548FD61A}"/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1724</Words>
  <Application>Microsoft Macintosh PowerPoint</Application>
  <PresentationFormat>On-screen Show (4:3)</PresentationFormat>
  <Paragraphs>155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Application of  Electrochemistry Chemistry</vt:lpstr>
      <vt:lpstr>Electrochemistry</vt:lpstr>
      <vt:lpstr>Dry Cell</vt:lpstr>
      <vt:lpstr>The Common Dry Cell Battery</vt:lpstr>
      <vt:lpstr>Dry Cell redox reaction</vt:lpstr>
      <vt:lpstr>Silver Oxide Cell</vt:lpstr>
      <vt:lpstr>Lead-acid accumulator</vt:lpstr>
      <vt:lpstr>PowerPoint Presentation</vt:lpstr>
      <vt:lpstr>Lead Storage Batteries</vt:lpstr>
      <vt:lpstr>PowerPoint Presentation</vt:lpstr>
      <vt:lpstr>Summary: During discharging Process</vt:lpstr>
      <vt:lpstr>Summary: During recharge process</vt:lpstr>
      <vt:lpstr>Nickel-cadmium cell</vt:lpstr>
      <vt:lpstr>Lithium Ion Cell</vt:lpstr>
      <vt:lpstr>Lithium ion cell</vt:lpstr>
      <vt:lpstr>Lithium ions migrate from anode to cathode through the electrolyte</vt:lpstr>
      <vt:lpstr>Fuel cells</vt:lpstr>
      <vt:lpstr>PowerPoint Presentation</vt:lpstr>
      <vt:lpstr>Fuel cell reactions</vt:lpstr>
      <vt:lpstr>PowerPoint Presentation</vt:lpstr>
      <vt:lpstr>Dye-sensitised solar cells</vt:lpstr>
      <vt:lpstr>Dry sensitised solar cells</vt:lpstr>
      <vt:lpstr>Corrosions of metals</vt:lpstr>
      <vt:lpstr>Rusting of Iron</vt:lpstr>
      <vt:lpstr>PowerPoint Presentation</vt:lpstr>
      <vt:lpstr>PowerPoint Presentation</vt:lpstr>
      <vt:lpstr>Rusting</vt:lpstr>
      <vt:lpstr>PowerPoint Presentation</vt:lpstr>
      <vt:lpstr>How do you prevent corrosion?</vt:lpstr>
      <vt:lpstr>Application of surface coating</vt:lpstr>
      <vt:lpstr>Galvanising</vt:lpstr>
      <vt:lpstr>Cathodic Protection</vt:lpstr>
      <vt:lpstr>PowerPoint Presentation</vt:lpstr>
      <vt:lpstr>Cathodic protection of metal</vt:lpstr>
      <vt:lpstr>Cathodic Protection</vt:lpstr>
      <vt:lpstr>Cathodic Protection</vt:lpstr>
    </vt:vector>
  </TitlesOfParts>
  <Company>Kolbe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REDOX Chemistry</dc:title>
  <dc:creator>Inagh Barrett</dc:creator>
  <cp:lastModifiedBy>Inagh Barrett</cp:lastModifiedBy>
  <cp:revision>30</cp:revision>
  <cp:lastPrinted>2011-07-22T02:54:05Z</cp:lastPrinted>
  <dcterms:created xsi:type="dcterms:W3CDTF">2010-07-11T03:47:50Z</dcterms:created>
  <dcterms:modified xsi:type="dcterms:W3CDTF">2011-07-22T02:54:39Z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27f582a8-fc0c-415f-9e78-f8c8759b5f88</vt:lpwstr>
  </property>
  <property fmtid="{D5CDD505-2E9C-101B-9397-08002B2CF9AE}" pid="3" name="ContentTypeId">
    <vt:lpwstr>0x01010040DDCE6531CB5D49970D17752DF81435</vt:lpwstr>
  </property>
</Properties>
</file>