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9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CB2E5-AE4D-4110-BF55-0D45B52A123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FC36C-680E-4FA1-A3AB-FDD83F914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7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F3EB18-1780-4225-882C-16773F5F7F8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34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805A31-2454-4E6F-8AA4-0F087C7700F3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106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E00052-C385-4AC7-92CE-4A70524A0461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5831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15B3B9-3A27-49B8-BA6C-6599CAE239FC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404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10395-CB12-4ABC-B02E-4731E037AAE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981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FEF12D-6E64-4022-8176-A1CA9BE7201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967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C3AFC1-F0ED-4599-8BFA-05047A90B1EC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0579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705721-A93A-4238-A111-7DCF7B5E55D7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409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3D3526-5A9E-40E6-B68D-FB9AAC343313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0769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9208A7-A38A-49E5-8289-6BC02E50E55E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677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FD24BB-9384-4A10-99C8-204034286316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508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39F130-334F-450C-B793-1F2FC100C04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64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Use Worked example 5.1 to show examples of gas and solution half cells. No change to method, just use of an inert electrode instead of an active metal electrode.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62917F-B7AC-496C-B70D-35E0FF65A6AE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4115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925445-2344-442F-BD2C-FC6E9E948F92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1087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8269B7-5598-4129-91F8-6F545A8BB480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3619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347B6B-3F20-42B2-9A25-7061124B7B1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421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A388A4-9C25-415D-B757-A4DC0241C433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3432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DD2658-2F43-4122-BA8E-D4DCFA39C8FF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4153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585136-8749-4130-89B9-584CAE4A74EA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1363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FC44D1-CDA9-4E08-96A7-8100CC2D1D79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6046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59413-9D4E-4D36-A791-D6B51A507730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0628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0CBCAB-A07C-43A5-81DA-810C4FC3547B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761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4976F0E-3B44-4E6D-8264-D3E0DEB4293E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5401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C74683-462B-4483-8F53-27B9A0FEF08D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9271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10BE94-1AD9-486F-8964-1ED43682CDAC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4006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D76ACA-F9B2-4A58-92F1-518C36897C96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1901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3648A0-8DFE-4683-87A3-14BA80949AE3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5269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6316FF-0B08-476E-ADBD-CECB267F84E8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806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Experiment 5.2 – Extraction of copper by Electrolysis – explain the process of metal extraction through production of copper metal from a solid sample of copper carbonate.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87E82B-93ED-42E0-B595-C81DD34CBCB6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1397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DE15AE-6CD0-4857-B60A-816443213F68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9690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E3FB30-75FD-4954-A345-B929F6D934C7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1229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53F69D-1008-4A5E-AA53-AA51AA473119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6644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728D9A-0294-4644-BDB5-F15366B0251E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000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14070F-93B3-433B-BD6A-890719EDFDC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69720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7A068A-022A-4C74-851F-83705E4EA625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3774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16E8A0-4C60-4A52-A735-FD96E50BD051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8036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5F02E0-DB18-4B8E-BFB4-54063D9DA73F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49591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C1AB04-9A43-4FD9-BA63-0AD48AFFF1FA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8651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7D93BA-4668-4798-809A-8DF1B10C6607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2439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056C60-DC99-4EB2-BC3B-FEE4A788500E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845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CB0DD0-ADAA-4023-A027-5376FBF2E891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11707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E663B9-97FA-4BB7-945D-DFB7C140FF2C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3788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B7D7F-AE6C-40BF-A1FD-1017ADC94396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0742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044389-D692-42BF-93E4-566029AA6219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389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620057-CAAC-4837-B915-F8DBCCF7E7C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15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DB8F2E-6C15-4571-832B-0DC68334DB6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73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210A45-51C2-4406-8EBA-CBCFDB629114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949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See full table C5.1 in Chapter 5.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9EEDBD-48D8-47C1-AB55-FA21A80F214A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008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20A112-644C-4E94-B4D0-1ABFED5A7675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82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7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8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06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030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43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12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83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29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7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71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79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87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61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21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58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5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2038-4FE0-41EA-BC5C-11F0210D26FC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4961-02BB-49FA-9BB9-7C40C6BB4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01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676400" y="1981201"/>
            <a:ext cx="7772400" cy="860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Chapter 5: Electrochemical cells</a:t>
            </a: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1676400" y="35052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Electrode potentials</a:t>
            </a:r>
            <a:endParaRPr lang="en-AU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90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676400" y="1981201"/>
            <a:ext cx="7772400" cy="860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Chapter 5: Electrochemical cells</a:t>
            </a:r>
          </a:p>
        </p:txBody>
      </p:sp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1676400" y="3429000"/>
            <a:ext cx="518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Galvanic cells</a:t>
            </a:r>
            <a:endParaRPr lang="en-AU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87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Basic principle and construction</a:t>
            </a: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galvanic cell </a:t>
            </a:r>
            <a:r>
              <a:rPr lang="en-US" altLang="en-US" sz="2800"/>
              <a:t>uses two half-reactions in separate containers and makes use of the spontaneous nature of the reactions to generate an electric current.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transfer of electrons in the redox reaction is harnessed through physical separation of the two half-reactions.</a:t>
            </a:r>
          </a:p>
        </p:txBody>
      </p:sp>
    </p:spTree>
    <p:extLst>
      <p:ext uri="{BB962C8B-B14F-4D97-AF65-F5344CB8AC3E}">
        <p14:creationId xmlns:p14="http://schemas.microsoft.com/office/powerpoint/2010/main" val="2419067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Basic principle and construction</a:t>
            </a: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411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galvanic cell between zinc and copper is set up by having a zinc metal/ions half cell and a copper metal/ions half-cell.</a:t>
            </a: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4" y="914400"/>
            <a:ext cx="47259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1752600" y="4114800"/>
            <a:ext cx="8458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two half-cells are connected by an external wire with a voltmeter attached to measure the voltage generated.	</a:t>
            </a:r>
          </a:p>
        </p:txBody>
      </p:sp>
    </p:spTree>
    <p:extLst>
      <p:ext uri="{BB962C8B-B14F-4D97-AF65-F5344CB8AC3E}">
        <p14:creationId xmlns:p14="http://schemas.microsoft.com/office/powerpoint/2010/main" val="128012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A zinc/copper galvanic cell</a:t>
            </a:r>
          </a:p>
        </p:txBody>
      </p:sp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1752600" y="4114801"/>
            <a:ext cx="8458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zinc is more reactive, so oxidises and loses electrons that flow through the wire to the copper, generating current.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zinc is the </a:t>
            </a:r>
            <a:r>
              <a:rPr lang="en-US" altLang="en-US" sz="2800">
                <a:solidFill>
                  <a:srgbClr val="FF0000"/>
                </a:solidFill>
              </a:rPr>
              <a:t>anode</a:t>
            </a:r>
            <a:r>
              <a:rPr lang="en-US" altLang="en-US" sz="2800"/>
              <a:t> (oxidation) and the copper is the </a:t>
            </a:r>
            <a:r>
              <a:rPr lang="en-US" altLang="en-US" sz="2800">
                <a:solidFill>
                  <a:srgbClr val="FF0000"/>
                </a:solidFill>
              </a:rPr>
              <a:t>cathode</a:t>
            </a:r>
            <a:r>
              <a:rPr lang="en-US" altLang="en-US" sz="2800"/>
              <a:t> (reduction).</a:t>
            </a:r>
          </a:p>
        </p:txBody>
      </p:sp>
      <p:pic>
        <p:nvPicPr>
          <p:cNvPr id="297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68475"/>
            <a:ext cx="3562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762001"/>
            <a:ext cx="523557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55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A zinc/copper galvanic cell</a:t>
            </a:r>
          </a:p>
        </p:txBody>
      </p: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4114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salt bridge </a:t>
            </a:r>
            <a:r>
              <a:rPr lang="en-US" altLang="en-US" sz="2800"/>
              <a:t>joins the two half cells.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It is soaked in a soluble salt solution like potassium or sodium nitrate.</a:t>
            </a: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1752600" y="4343400"/>
            <a:ext cx="845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Movement of ions in the salt bridge allow flow of charge through the cell and complete the circuit.</a:t>
            </a: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2911"/>
          <a:stretch>
            <a:fillRect/>
          </a:stretch>
        </p:blipFill>
        <p:spPr bwMode="auto">
          <a:xfrm>
            <a:off x="5562600" y="788989"/>
            <a:ext cx="49530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892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A zinc/copper galvanic cell</a:t>
            </a:r>
          </a:p>
        </p:txBody>
      </p:sp>
      <p:sp>
        <p:nvSpPr>
          <p:cNvPr id="33795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411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As the zinc metal oxidises, the mass of the zinc metal, called an electrode, will decrease over time. This electrode is negative.</a:t>
            </a:r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1752600" y="4114801"/>
            <a:ext cx="8458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reduction of copper ions forms solid copper on the copper electrode, increasing its mass. This electrode is positive.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Anode = negative       Cathode = positive</a:t>
            </a:r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2911"/>
          <a:stretch>
            <a:fillRect/>
          </a:stretch>
        </p:blipFill>
        <p:spPr bwMode="auto">
          <a:xfrm>
            <a:off x="5943600" y="788988"/>
            <a:ext cx="47244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339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standard electrode potentials</a:t>
            </a:r>
          </a:p>
        </p:txBody>
      </p:sp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For the same galvanic cell, the half equations are identified from the table of standard electrode potentials.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As the zinc is oxidising, and all electrode potential equations are written as reduction equations, the reaction must be reversed. The E° value is also reversed.</a:t>
            </a: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514600"/>
            <a:ext cx="5611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257800"/>
            <a:ext cx="568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984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standard electrode potentials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overall reaction for the cell can be written by adding the two half-equations, first checking that the electrons are balanced. Balance half-equations as necessary so electrons are balanced.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E° values are also added to give the overall cell voltage.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Hence:</a:t>
            </a:r>
          </a:p>
        </p:txBody>
      </p:sp>
      <p:pic>
        <p:nvPicPr>
          <p:cNvPr id="3789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561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4267200"/>
            <a:ext cx="4111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029200"/>
            <a:ext cx="6475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24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standard electrode potentials</a:t>
            </a:r>
          </a:p>
        </p:txBody>
      </p:sp>
      <p:sp>
        <p:nvSpPr>
          <p:cNvPr id="39939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This method can be used even when the more active species in a galvanic cell is not known.</a:t>
            </a:r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1752600" y="2514601"/>
            <a:ext cx="4114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From the table of standard electrode potentials, identify the half-reactions and their potentials.</a:t>
            </a:r>
          </a:p>
        </p:txBody>
      </p:sp>
      <p:pic>
        <p:nvPicPr>
          <p:cNvPr id="399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6" y="2212976"/>
            <a:ext cx="50323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876800"/>
            <a:ext cx="47228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184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standard electrode potentials</a:t>
            </a:r>
          </a:p>
        </p:txBody>
      </p:sp>
      <p:sp>
        <p:nvSpPr>
          <p:cNvPr id="41987" name="TextBox 1"/>
          <p:cNvSpPr txBox="1">
            <a:spLocks noChangeArrowheads="1"/>
          </p:cNvSpPr>
          <p:nvPr/>
        </p:nvSpPr>
        <p:spPr bwMode="auto">
          <a:xfrm>
            <a:off x="1828800" y="2438400"/>
            <a:ext cx="8305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Method 1: The table is in order of activity. Aluminium is higher than tin, so is more likely to oxidise.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Its reaction needs to be reversed before addition. </a:t>
            </a: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990600"/>
            <a:ext cx="47228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5530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77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a standard to rank </a:t>
            </a: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oxidising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strength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The </a:t>
            </a:r>
            <a:r>
              <a:rPr lang="en-US" altLang="en-US" sz="2800" dirty="0" err="1">
                <a:solidFill>
                  <a:srgbClr val="FF0000"/>
                </a:solidFill>
              </a:rPr>
              <a:t>oxidising</a:t>
            </a:r>
            <a:r>
              <a:rPr lang="en-US" altLang="en-US" sz="2800" dirty="0">
                <a:solidFill>
                  <a:srgbClr val="FF0000"/>
                </a:solidFill>
              </a:rPr>
              <a:t> strength </a:t>
            </a:r>
            <a:r>
              <a:rPr lang="en-US" altLang="en-US" sz="2800" dirty="0"/>
              <a:t>of an element is used to predict reactions based on the element activity.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To determine the </a:t>
            </a:r>
            <a:r>
              <a:rPr lang="en-US" altLang="en-US" sz="2800" dirty="0" err="1"/>
              <a:t>oxidising</a:t>
            </a:r>
            <a:r>
              <a:rPr lang="en-US" altLang="en-US" sz="2800" dirty="0"/>
              <a:t> strength, all chemical species are compared to a reference cell containing hydrogen gas (H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 and hydrogen ions  (H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). The electrode used is a piece of platinum.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This arrangement is known as a half-cell. It is called a </a:t>
            </a:r>
            <a:r>
              <a:rPr lang="en-US" altLang="en-US" sz="2800" dirty="0">
                <a:solidFill>
                  <a:srgbClr val="FF0000"/>
                </a:solidFill>
              </a:rPr>
              <a:t>standard hydrogen cell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6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standard electrode potentials</a:t>
            </a:r>
          </a:p>
        </p:txBody>
      </p:sp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1828800" y="2057401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Method 2: All galvanic cells have an overall positive voltage because the reactions are spontaneous, and only a positive voltage indicates a spontaneous reaction.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If adding the two standard electrode potentials, the overall voltage is positive only if aluminium is reversed.</a:t>
            </a: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990600"/>
            <a:ext cx="47228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81600"/>
            <a:ext cx="5530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>
          <a:xfrm>
            <a:off x="1676400" y="1981201"/>
            <a:ext cx="7772400" cy="860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Chapter 5: Electrochemical cells</a:t>
            </a:r>
          </a:p>
        </p:txBody>
      </p:sp>
      <p:sp>
        <p:nvSpPr>
          <p:cNvPr id="46083" name="TextBox 1"/>
          <p:cNvSpPr txBox="1">
            <a:spLocks noChangeArrowheads="1"/>
          </p:cNvSpPr>
          <p:nvPr/>
        </p:nvSpPr>
        <p:spPr bwMode="auto">
          <a:xfrm>
            <a:off x="1676400" y="35052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Fuel cells</a:t>
            </a:r>
            <a:endParaRPr lang="en-AU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4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8131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fuel cell </a:t>
            </a:r>
            <a:r>
              <a:rPr lang="en-US" altLang="en-US" sz="2800"/>
              <a:t>converts chemical energy into electrical energy without the need for combustion reactions.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Fuel cells are available for cars and power generation, providing an alternative to fossil fuel powered systems.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fuel cell is a type of galvanic cell with some structural differences. </a:t>
            </a:r>
          </a:p>
        </p:txBody>
      </p:sp>
    </p:spTree>
    <p:extLst>
      <p:ext uri="{BB962C8B-B14F-4D97-AF65-F5344CB8AC3E}">
        <p14:creationId xmlns:p14="http://schemas.microsoft.com/office/powerpoint/2010/main" val="262175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Hydrogen fuel cell – structure/construction</a:t>
            </a:r>
          </a:p>
        </p:txBody>
      </p:sp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commonly used fuel cell is a hydrogen fuel cell that uses hydrogen as a fuel to generate electricity.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hydrogen fuel cell only requires hydrogen and air to function, and only produces water as a waste product.</a:t>
            </a:r>
          </a:p>
        </p:txBody>
      </p:sp>
    </p:spTree>
    <p:extLst>
      <p:ext uri="{BB962C8B-B14F-4D97-AF65-F5344CB8AC3E}">
        <p14:creationId xmlns:p14="http://schemas.microsoft.com/office/powerpoint/2010/main" val="3484631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Hydrogen fuel cell – structure/construction</a:t>
            </a:r>
          </a:p>
        </p:txBody>
      </p:sp>
      <p:pic>
        <p:nvPicPr>
          <p:cNvPr id="5222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38201"/>
            <a:ext cx="5410200" cy="58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72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Hydrogen fuel cell – structure/construction</a:t>
            </a:r>
          </a:p>
        </p:txBody>
      </p:sp>
      <p:sp>
        <p:nvSpPr>
          <p:cNvPr id="54275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hydrogen is fed into the anode, where it oxidises.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Oxygen from the air reduces at the cathode.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Hydroxide ions produced at the cathode pass through the central part of the cell and are used at the anode. The end product of the whole reaction is water.</a:t>
            </a:r>
          </a:p>
        </p:txBody>
      </p:sp>
      <p:pic>
        <p:nvPicPr>
          <p:cNvPr id="5427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67770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603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Hydrogen fuel cell – structure/construction</a:t>
            </a:r>
          </a:p>
        </p:txBody>
      </p:sp>
      <p:sp>
        <p:nvSpPr>
          <p:cNvPr id="56323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fuel cell has an anode and cathode compartment – a space in which the oxidation (anode) and reduction (cathode) reaction occurs.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In between the two compartments is an electrolyte that allows ions to pass through. In this case the hydroxide ions flow from cathode to anode.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Electrons cannot pass through the electrolyte, but pass through the external wire and are used to power a device.</a:t>
            </a:r>
          </a:p>
        </p:txBody>
      </p:sp>
    </p:spTree>
    <p:extLst>
      <p:ext uri="{BB962C8B-B14F-4D97-AF65-F5344CB8AC3E}">
        <p14:creationId xmlns:p14="http://schemas.microsoft.com/office/powerpoint/2010/main" val="398653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Hydrogen fuel cell – structure/construction</a:t>
            </a: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Electrodes in a fuel cell are porous (contain holes) to allow gases to flow through.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electrodes also contain catalysts such as platinum, rhodium and nickel. The catalyst helps the reaction occur by helping to break down the gaseous molecules so they can react.</a:t>
            </a:r>
          </a:p>
        </p:txBody>
      </p:sp>
    </p:spTree>
    <p:extLst>
      <p:ext uri="{BB962C8B-B14F-4D97-AF65-F5344CB8AC3E}">
        <p14:creationId xmlns:p14="http://schemas.microsoft.com/office/powerpoint/2010/main" val="283450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Metal nanomaterials</a:t>
            </a:r>
          </a:p>
        </p:txBody>
      </p:sp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platinum catalyst in a fuel cell contributes to the cost of the fuel cell.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Nanoparticles</a:t>
            </a:r>
            <a:r>
              <a:rPr lang="en-US" altLang="en-US" sz="2800"/>
              <a:t> are being used in some fuel cells to decrease the cost of the cell and make it more viable for widespread use.</a:t>
            </a:r>
          </a:p>
        </p:txBody>
      </p:sp>
    </p:spTree>
    <p:extLst>
      <p:ext uri="{BB962C8B-B14F-4D97-AF65-F5344CB8AC3E}">
        <p14:creationId xmlns:p14="http://schemas.microsoft.com/office/powerpoint/2010/main" val="3119079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What is a nanoparticle?</a:t>
            </a:r>
          </a:p>
        </p:txBody>
      </p:sp>
      <p:sp>
        <p:nvSpPr>
          <p:cNvPr id="62467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nanoparticle is around one-billionth of a metre in size.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volume of nanoparticles compared to a solid metal of the same size will have a much larger surface area.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To get the same reaction rate, less nanomaterial is required, lowering the cost of the fuel cell.</a:t>
            </a:r>
          </a:p>
        </p:txBody>
      </p:sp>
    </p:spTree>
    <p:extLst>
      <p:ext uri="{BB962C8B-B14F-4D97-AF65-F5344CB8AC3E}">
        <p14:creationId xmlns:p14="http://schemas.microsoft.com/office/powerpoint/2010/main" val="3922913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a standard to rank </a:t>
            </a: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oxidising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strength</a:t>
            </a:r>
          </a:p>
        </p:txBody>
      </p: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hydrogen gas is bubbled into the hydrogen ion solution. Platinum metal is used to conduct the electricity through the half cell.</a:t>
            </a:r>
          </a:p>
        </p:txBody>
      </p:sp>
      <p:pic>
        <p:nvPicPr>
          <p:cNvPr id="922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527300"/>
            <a:ext cx="4862513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73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ctrTitle"/>
          </p:nvPr>
        </p:nvSpPr>
        <p:spPr>
          <a:xfrm>
            <a:off x="1676400" y="1676401"/>
            <a:ext cx="7772400" cy="1165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Chapter 5: Electrochemical cells</a:t>
            </a:r>
          </a:p>
        </p:txBody>
      </p:sp>
      <p:sp>
        <p:nvSpPr>
          <p:cNvPr id="64515" name="TextBox 1"/>
          <p:cNvSpPr txBox="1">
            <a:spLocks noChangeArrowheads="1"/>
          </p:cNvSpPr>
          <p:nvPr/>
        </p:nvSpPr>
        <p:spPr bwMode="auto">
          <a:xfrm>
            <a:off x="1676400" y="35052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Electrolytic cells – molten salts</a:t>
            </a:r>
            <a:endParaRPr lang="en-AU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9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What is an electrolytic cell?</a:t>
            </a:r>
          </a:p>
        </p:txBody>
      </p:sp>
      <p:sp>
        <p:nvSpPr>
          <p:cNvPr id="66563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 </a:t>
            </a:r>
            <a:r>
              <a:rPr lang="en-US" altLang="en-US" sz="2800">
                <a:solidFill>
                  <a:srgbClr val="FF0000"/>
                </a:solidFill>
              </a:rPr>
              <a:t>electrolytic cell </a:t>
            </a:r>
            <a:r>
              <a:rPr lang="en-US" altLang="en-US" sz="2800"/>
              <a:t>converts electrical energy into chemical energy.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Electricity is used to force a non-spontaneous reaction to occur.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Rechargable batteries are an example of an electrolytic cell.</a:t>
            </a:r>
          </a:p>
        </p:txBody>
      </p:sp>
    </p:spTree>
    <p:extLst>
      <p:ext uri="{BB962C8B-B14F-4D97-AF65-F5344CB8AC3E}">
        <p14:creationId xmlns:p14="http://schemas.microsoft.com/office/powerpoint/2010/main" val="2133366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Electrolytic cell structure</a:t>
            </a:r>
          </a:p>
        </p:txBody>
      </p:sp>
      <p:sp>
        <p:nvSpPr>
          <p:cNvPr id="68611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 electrolytic cell uses one electrolyte with positive and negative ions.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Two electrodes, an anode and cathode are dipped into this electrolyte.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Oxidation still occurs at the anode, but the anode is positive in an electrolytic cell.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Reduction occurs at the cathode, but the cathode is negative.</a:t>
            </a:r>
          </a:p>
        </p:txBody>
      </p:sp>
    </p:spTree>
    <p:extLst>
      <p:ext uri="{BB962C8B-B14F-4D97-AF65-F5344CB8AC3E}">
        <p14:creationId xmlns:p14="http://schemas.microsoft.com/office/powerpoint/2010/main" val="3694707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Electrolytic cell structure</a:t>
            </a:r>
          </a:p>
        </p:txBody>
      </p:sp>
      <p:pic>
        <p:nvPicPr>
          <p:cNvPr id="7065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838200"/>
            <a:ext cx="472757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81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Uses – metal extraction</a:t>
            </a:r>
          </a:p>
        </p:txBody>
      </p:sp>
      <p:sp>
        <p:nvSpPr>
          <p:cNvPr id="72707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Metals are usually found in combined form with elements such as oxygen, sulfur and hydrogen. These are called minerals.  </a:t>
            </a:r>
          </a:p>
        </p:txBody>
      </p:sp>
      <p:pic>
        <p:nvPicPr>
          <p:cNvPr id="727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514600"/>
            <a:ext cx="87550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562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Uses – metal extraction</a:t>
            </a:r>
          </a:p>
        </p:txBody>
      </p:sp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Because most metals are highly reactive, the reduction of the metal ion in the mineral to the solid metal is not a spontaneous reaction.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Electrolysis is used to force the metal ion to reduce and produce the active metal.</a:t>
            </a:r>
          </a:p>
        </p:txBody>
      </p:sp>
    </p:spTree>
    <p:extLst>
      <p:ext uri="{BB962C8B-B14F-4D97-AF65-F5344CB8AC3E}">
        <p14:creationId xmlns:p14="http://schemas.microsoft.com/office/powerpoint/2010/main" val="267513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Molten salts</a:t>
            </a:r>
          </a:p>
        </p:txBody>
      </p:sp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4419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molten ionic salt is a liquid form of the solid and contains free-moving anions and cations.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liquid conducts electricity as the charged ions are free-moving.</a:t>
            </a:r>
          </a:p>
        </p:txBody>
      </p:sp>
      <p:pic>
        <p:nvPicPr>
          <p:cNvPr id="768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90600"/>
            <a:ext cx="41910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56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Molten salts</a:t>
            </a:r>
          </a:p>
        </p:txBody>
      </p:sp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For molten magnesium chloride, it contains magnesium ions, Mg</a:t>
            </a:r>
            <a:r>
              <a:rPr lang="en-US" altLang="en-US" sz="2800" baseline="30000"/>
              <a:t>2+</a:t>
            </a:r>
            <a:r>
              <a:rPr lang="en-US" altLang="en-US" sz="2800"/>
              <a:t>, and chloride ions, Cl</a:t>
            </a:r>
            <a:r>
              <a:rPr lang="en-US" altLang="en-US" sz="2800" baseline="30000"/>
              <a:t>-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At the anode, the chloride ions oxidise to form chlorine gas.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At the cathode, the magnesium ions reduce to form magnesium metal.</a:t>
            </a: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343400"/>
            <a:ext cx="57578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509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Molten salts</a:t>
            </a:r>
          </a:p>
        </p:txBody>
      </p:sp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Using the standard electrode potentials for the two half-equations: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And writing a final equation: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negative E° value indicates that the reaction is not spontaneous and electrical energy needs to be input for this reaction to occur.</a:t>
            </a:r>
          </a:p>
        </p:txBody>
      </p:sp>
      <p:pic>
        <p:nvPicPr>
          <p:cNvPr id="809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286000"/>
            <a:ext cx="6251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7620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153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ctrTitle"/>
          </p:nvPr>
        </p:nvSpPr>
        <p:spPr>
          <a:xfrm>
            <a:off x="1676400" y="1600201"/>
            <a:ext cx="77724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Chapter 5: Electrochemical cells</a:t>
            </a:r>
          </a:p>
        </p:txBody>
      </p:sp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1752600" y="35052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Electrolytic cells – aqueous solutions</a:t>
            </a:r>
            <a:endParaRPr lang="en-AU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46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a standard to rank </a:t>
            </a: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oxidising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strength</a:t>
            </a: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metal is tested against the standard hydrogen electrode by setting up a circuit with the two half cells.</a:t>
            </a: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55876"/>
            <a:ext cx="7380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33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Basic factors</a:t>
            </a:r>
          </a:p>
        </p:txBody>
      </p:sp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An aqueous ionic salt contains free-moving anions and cations as well as water molecules. All of these species compete to </a:t>
            </a:r>
            <a:r>
              <a:rPr lang="en-US" altLang="en-US" sz="2800" dirty="0" err="1"/>
              <a:t>oxidise</a:t>
            </a:r>
            <a:r>
              <a:rPr lang="en-US" altLang="en-US" sz="2800" dirty="0"/>
              <a:t> and reduce when electricity is applied.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Three factors decide which species react: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800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1	Nature of the electrolyte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2	Concentration of the electrolyte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3	Nature of the electrode</a:t>
            </a:r>
          </a:p>
        </p:txBody>
      </p:sp>
    </p:spTree>
    <p:extLst>
      <p:ext uri="{BB962C8B-B14F-4D97-AF65-F5344CB8AC3E}">
        <p14:creationId xmlns:p14="http://schemas.microsoft.com/office/powerpoint/2010/main" val="2466106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Nature of the electrolyte</a:t>
            </a:r>
          </a:p>
        </p:txBody>
      </p:sp>
      <p:sp>
        <p:nvSpPr>
          <p:cNvPr id="87043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Different ions have different E° values, so will oxidise or reduce more readily than others.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Water also has an E° value for both oxidation and reduction: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To determine which reactions occur, a comparison of standard electrode potentials is used.</a:t>
            </a:r>
          </a:p>
        </p:txBody>
      </p:sp>
      <p:pic>
        <p:nvPicPr>
          <p:cNvPr id="870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7759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27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Nature of the electrolyte – copper(II) bromide</a:t>
            </a:r>
          </a:p>
        </p:txBody>
      </p:sp>
      <p:sp>
        <p:nvSpPr>
          <p:cNvPr id="89091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In a solution of copper(II) bromide there are Cu</a:t>
            </a:r>
            <a:r>
              <a:rPr lang="en-US" altLang="en-US" sz="2800" baseline="30000"/>
              <a:t>2+</a:t>
            </a:r>
            <a:r>
              <a:rPr lang="en-US" altLang="en-US" sz="2800"/>
              <a:t> ions, Br</a:t>
            </a:r>
            <a:r>
              <a:rPr lang="en-US" altLang="en-US" sz="2800" baseline="30000"/>
              <a:t>–</a:t>
            </a:r>
            <a:r>
              <a:rPr lang="en-US" altLang="en-US" sz="2800"/>
              <a:t> ions and water. At each electrode there are two possibilities.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At the anode, either bromide ions or water will oxidise: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At the cathode, either copper ions or water will reduce:</a:t>
            </a:r>
          </a:p>
        </p:txBody>
      </p:sp>
      <p:pic>
        <p:nvPicPr>
          <p:cNvPr id="890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81400"/>
            <a:ext cx="607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562600"/>
            <a:ext cx="6594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94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Nature of the electrolyte</a:t>
            </a:r>
          </a:p>
        </p:txBody>
      </p:sp>
      <p:sp>
        <p:nvSpPr>
          <p:cNvPr id="91139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reaction that requires the least energy (voltage) is the one that is more likely to occur.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Anode: bromide ions need less voltage to oxidise.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Cathode: copper ions need less voltage to reduce.</a:t>
            </a:r>
          </a:p>
        </p:txBody>
      </p:sp>
      <p:pic>
        <p:nvPicPr>
          <p:cNvPr id="911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581400"/>
            <a:ext cx="4848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800600"/>
            <a:ext cx="6124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503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Concentration of the electrolyte</a:t>
            </a:r>
          </a:p>
        </p:txBody>
      </p:sp>
      <p:sp>
        <p:nvSpPr>
          <p:cNvPr id="93187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If the E° values of the competing reactions are close, then the concentrations of the species may determine which reaction occurs.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For copper(II) chloride, the table of standard electrode potentials shows that water will oxidise at the anode, and copper will reduce at the cathode.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anode potentials are given below: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</p:txBody>
      </p:sp>
      <p:pic>
        <p:nvPicPr>
          <p:cNvPr id="931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6561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211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Concentration of the electrolyte</a:t>
            </a:r>
          </a:p>
        </p:txBody>
      </p:sp>
      <p:sp>
        <p:nvSpPr>
          <p:cNvPr id="95235" name="TextBox 1"/>
          <p:cNvSpPr txBox="1">
            <a:spLocks noChangeArrowheads="1"/>
          </p:cNvSpPr>
          <p:nvPr/>
        </p:nvSpPr>
        <p:spPr bwMode="auto">
          <a:xfrm>
            <a:off x="1752600" y="2286001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Because these values are so close, the concentration of chloride ions present</a:t>
            </a:r>
            <a:br>
              <a:rPr lang="en-US" altLang="en-US" sz="2800"/>
            </a:br>
            <a:r>
              <a:rPr lang="en-US" altLang="en-US" sz="2800"/>
              <a:t>can change the result.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In a concentrated solution of chloride ions,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it is more likely to see a chloride ion oxidation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than if the solution is dilute.</a:t>
            </a:r>
          </a:p>
        </p:txBody>
      </p:sp>
      <p:pic>
        <p:nvPicPr>
          <p:cNvPr id="952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3000"/>
            <a:ext cx="6561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1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382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Concentration of the electrolyte</a:t>
            </a:r>
          </a:p>
        </p:txBody>
      </p:sp>
      <p:sp>
        <p:nvSpPr>
          <p:cNvPr id="97283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In a concentrated solution, chlorine gas will form as the chloride ions oxidise. In a dilute solution, oxygen gas will form as the water oxidises.</a:t>
            </a:r>
          </a:p>
        </p:txBody>
      </p:sp>
      <p:pic>
        <p:nvPicPr>
          <p:cNvPr id="972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590800"/>
            <a:ext cx="83804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61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Nature of the electrode</a:t>
            </a:r>
          </a:p>
        </p:txBody>
      </p:sp>
      <p:sp>
        <p:nvSpPr>
          <p:cNvPr id="99331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Graphite is often used as an electrode because it is a cheap, inert conductor of electricity. Platinum is also used, but is more expensive and is mostly used in industry.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If reactive electrodes, for example metals, are used, they can impact on oxidation and reduction reactions that occur.</a:t>
            </a:r>
          </a:p>
        </p:txBody>
      </p:sp>
    </p:spTree>
    <p:extLst>
      <p:ext uri="{BB962C8B-B14F-4D97-AF65-F5344CB8AC3E}">
        <p14:creationId xmlns:p14="http://schemas.microsoft.com/office/powerpoint/2010/main" val="348640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Nature of the electrode</a:t>
            </a:r>
          </a:p>
        </p:txBody>
      </p:sp>
      <p:sp>
        <p:nvSpPr>
          <p:cNvPr id="101379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copper(II) chloride solution with graphite electrodes has already been discussed.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If copper electrodes are used instead of graphite, an extra equation must be considered:</a:t>
            </a:r>
          </a:p>
        </p:txBody>
      </p:sp>
      <p:pic>
        <p:nvPicPr>
          <p:cNvPr id="1013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352800"/>
            <a:ext cx="72802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16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Nature of the electrode</a:t>
            </a:r>
          </a:p>
        </p:txBody>
      </p:sp>
      <p:sp>
        <p:nvSpPr>
          <p:cNvPr id="103427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At the anode, the first reaction will occur as it has the lowest E° value.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Anode: the copper electrode is oxidised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Cathode: the copper ions are reduced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Overall cell voltage is 0.00 V so any voltage will cause the anode to decrease in mass while the cathode will increase in mass. Industrially, this is used to purify copper.</a:t>
            </a:r>
          </a:p>
        </p:txBody>
      </p:sp>
      <p:pic>
        <p:nvPicPr>
          <p:cNvPr id="10342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505200"/>
            <a:ext cx="6689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43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Using a standard to rank </a:t>
            </a: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oxidising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strength</a:t>
            </a: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test half cell contains the metal to be tested, dipped into a solution of the same metal ion.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two half cells are connected via an external wire and a salt bridge to complete the circuit and allow electricity to flow.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voltage difference generated is measured and determines the oxidising strength of the test half cell species.</a:t>
            </a:r>
          </a:p>
        </p:txBody>
      </p:sp>
    </p:spTree>
    <p:extLst>
      <p:ext uri="{BB962C8B-B14F-4D97-AF65-F5344CB8AC3E}">
        <p14:creationId xmlns:p14="http://schemas.microsoft.com/office/powerpoint/2010/main" val="1686347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8331" y="249115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Half-cell conditions</a:t>
            </a:r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When setting up half-cells, the following conditions are used to ensure valid data is collected regardless of the chemical species being tested.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800" dirty="0"/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2800" dirty="0"/>
              <a:t>Solutions are 1.0 </a:t>
            </a:r>
            <a:r>
              <a:rPr lang="en-US" altLang="en-US" sz="2800" dirty="0" err="1"/>
              <a:t>mol</a:t>
            </a:r>
            <a:r>
              <a:rPr lang="en-US" altLang="en-US" sz="2800" dirty="0"/>
              <a:t> L</a:t>
            </a:r>
            <a:r>
              <a:rPr lang="en-US" altLang="en-US" sz="2800" baseline="30000" dirty="0"/>
              <a:t>–1</a:t>
            </a:r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800" dirty="0"/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2800" dirty="0"/>
              <a:t>Solutions are at 25°C</a:t>
            </a:r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800" dirty="0"/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altLang="en-US" sz="2800" dirty="0"/>
              <a:t>Gases are at 25°C and 100 </a:t>
            </a:r>
            <a:r>
              <a:rPr lang="en-US" altLang="en-US" sz="2800" dirty="0" err="1"/>
              <a:t>kPa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4667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Determining standard half-cell potentials</a:t>
            </a: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Values are measured relative to the hydrogen half-cell that is given a value of 0.00 V.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voltage reading that indicates the difference in voltage between the two half cells is thus the voltage (E°) assigned to the test half cell.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If a species is more likely to gain electrons than hydrogen its E° value is positive. If it is more likely to lose electrons, its E° value is negative.</a:t>
            </a:r>
          </a:p>
        </p:txBody>
      </p:sp>
    </p:spTree>
    <p:extLst>
      <p:ext uri="{BB962C8B-B14F-4D97-AF65-F5344CB8AC3E}">
        <p14:creationId xmlns:p14="http://schemas.microsoft.com/office/powerpoint/2010/main" val="175311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Table of standard electrode potentials</a:t>
            </a:r>
          </a:p>
        </p:txBody>
      </p: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1752600" y="1143001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section of the table is seen below.</a:t>
            </a: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b="16032"/>
          <a:stretch>
            <a:fillRect/>
          </a:stretch>
        </p:blipFill>
        <p:spPr bwMode="auto">
          <a:xfrm>
            <a:off x="1524001" y="1752600"/>
            <a:ext cx="80057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683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9862" y="152400"/>
            <a:ext cx="8604738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Table of standard electrode potentials</a:t>
            </a:r>
          </a:p>
        </p:txBody>
      </p:sp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1752600" y="1143000"/>
            <a:ext cx="830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All half reactions in the table are written in reduction form as they all gain electrons (OIL RIG).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Species more likely to be oxidised are at the bottom of the table and have negative E° values.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Species more likely to be reduced are at the top of the table and have positive E° values.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As you move down the table, the species become stronger reducing agents.</a:t>
            </a:r>
          </a:p>
        </p:txBody>
      </p:sp>
    </p:spTree>
    <p:extLst>
      <p:ext uri="{BB962C8B-B14F-4D97-AF65-F5344CB8AC3E}">
        <p14:creationId xmlns:p14="http://schemas.microsoft.com/office/powerpoint/2010/main" val="2851309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15BD81F1CE418334B826F405125E" ma:contentTypeVersion="4" ma:contentTypeDescription="Create a new document." ma:contentTypeScope="" ma:versionID="90d16b54f22df62ed4595385155a122c">
  <xsd:schema xmlns:xsd="http://www.w3.org/2001/XMLSchema" xmlns:xs="http://www.w3.org/2001/XMLSchema" xmlns:p="http://schemas.microsoft.com/office/2006/metadata/properties" xmlns:ns2="f4e63610-84e2-4b5b-8144-5f2f53461e8e" targetNamespace="http://schemas.microsoft.com/office/2006/metadata/properties" ma:root="true" ma:fieldsID="4053e063c9b6e5e2b03c09a94a5704f6" ns2:_="">
    <xsd:import namespace="f4e63610-84e2-4b5b-8144-5f2f53461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63610-84e2-4b5b-8144-5f2f53461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6AE3F3-3748-4B82-95FB-DFE2D405BC4E}"/>
</file>

<file path=customXml/itemProps2.xml><?xml version="1.0" encoding="utf-8"?>
<ds:datastoreItem xmlns:ds="http://schemas.openxmlformats.org/officeDocument/2006/customXml" ds:itemID="{4494FA52-698A-4F66-B917-EFA3BAD28397}"/>
</file>

<file path=customXml/itemProps3.xml><?xml version="1.0" encoding="utf-8"?>
<ds:datastoreItem xmlns:ds="http://schemas.openxmlformats.org/officeDocument/2006/customXml" ds:itemID="{F8436C4D-5367-42FC-A6EE-2FF727C57687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2202</Words>
  <Application>Microsoft Office PowerPoint</Application>
  <PresentationFormat>Widescreen</PresentationFormat>
  <Paragraphs>281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MS PGothic</vt:lpstr>
      <vt:lpstr>Arial</vt:lpstr>
      <vt:lpstr>Calibri</vt:lpstr>
      <vt:lpstr>Trebuchet MS</vt:lpstr>
      <vt:lpstr>Tw Cen MT</vt:lpstr>
      <vt:lpstr>Circuit</vt:lpstr>
      <vt:lpstr>Chapter 5: Electrochemical cells</vt:lpstr>
      <vt:lpstr>Using a standard to rank oxidising strength</vt:lpstr>
      <vt:lpstr>Using a standard to rank oxidising strength</vt:lpstr>
      <vt:lpstr>Using a standard to rank oxidising strength</vt:lpstr>
      <vt:lpstr>Using a standard to rank oxidising strength</vt:lpstr>
      <vt:lpstr>Half-cell conditions</vt:lpstr>
      <vt:lpstr>Determining standard half-cell potentials</vt:lpstr>
      <vt:lpstr>Table of standard electrode potentials</vt:lpstr>
      <vt:lpstr>Table of standard electrode potentials</vt:lpstr>
      <vt:lpstr>Chapter 5: Electrochemical cells</vt:lpstr>
      <vt:lpstr>Basic principle and construction</vt:lpstr>
      <vt:lpstr>Basic principle and construction</vt:lpstr>
      <vt:lpstr>A zinc/copper galvanic cell</vt:lpstr>
      <vt:lpstr>A zinc/copper galvanic cell</vt:lpstr>
      <vt:lpstr>A zinc/copper galvanic cell</vt:lpstr>
      <vt:lpstr>Using standard electrode potentials</vt:lpstr>
      <vt:lpstr>Using standard electrode potentials</vt:lpstr>
      <vt:lpstr>Using standard electrode potentials</vt:lpstr>
      <vt:lpstr>Using standard electrode potentials</vt:lpstr>
      <vt:lpstr>Using standard electrode potentials</vt:lpstr>
      <vt:lpstr>Chapter 5: Electrochemical cells</vt:lpstr>
      <vt:lpstr>Introduction</vt:lpstr>
      <vt:lpstr>Hydrogen fuel cell – structure/construction</vt:lpstr>
      <vt:lpstr>Hydrogen fuel cell – structure/construction</vt:lpstr>
      <vt:lpstr>Hydrogen fuel cell – structure/construction</vt:lpstr>
      <vt:lpstr>Hydrogen fuel cell – structure/construction</vt:lpstr>
      <vt:lpstr>Hydrogen fuel cell – structure/construction</vt:lpstr>
      <vt:lpstr>Metal nanomaterials</vt:lpstr>
      <vt:lpstr>What is a nanoparticle?</vt:lpstr>
      <vt:lpstr>Chapter 5: Electrochemical cells</vt:lpstr>
      <vt:lpstr>What is an electrolytic cell?</vt:lpstr>
      <vt:lpstr>Electrolytic cell structure</vt:lpstr>
      <vt:lpstr>Electrolytic cell structure</vt:lpstr>
      <vt:lpstr>Uses – metal extraction</vt:lpstr>
      <vt:lpstr>Uses – metal extraction</vt:lpstr>
      <vt:lpstr>Molten salts</vt:lpstr>
      <vt:lpstr>Molten salts</vt:lpstr>
      <vt:lpstr>Molten salts</vt:lpstr>
      <vt:lpstr>Chapter 5: Electrochemical cells</vt:lpstr>
      <vt:lpstr>Basic factors</vt:lpstr>
      <vt:lpstr>Nature of the electrolyte</vt:lpstr>
      <vt:lpstr>Nature of the electrolyte – copper(II) bromide</vt:lpstr>
      <vt:lpstr>Nature of the electrolyte</vt:lpstr>
      <vt:lpstr>Concentration of the electrolyte</vt:lpstr>
      <vt:lpstr>Concentration of the electrolyte</vt:lpstr>
      <vt:lpstr>Concentration of the electrolyte</vt:lpstr>
      <vt:lpstr>Nature of the electrode</vt:lpstr>
      <vt:lpstr>Nature of the electrode</vt:lpstr>
      <vt:lpstr>Nature of the electrode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Electrochemical cells</dc:title>
  <dc:creator>Rahat Rizvi</dc:creator>
  <cp:lastModifiedBy>Rahat Rizvi</cp:lastModifiedBy>
  <cp:revision>2</cp:revision>
  <dcterms:created xsi:type="dcterms:W3CDTF">2021-04-21T01:04:35Z</dcterms:created>
  <dcterms:modified xsi:type="dcterms:W3CDTF">2021-04-21T01:10:51Z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0x01010028C015BD81F1CE418334B826F405125E</vt:lpwstr>
  </property>
</Properties>
</file>