
<file path=[Content_Types].xml><?xml version="1.0" encoding="utf-8"?>
<Types xmlns="http://schemas.openxmlformats.org/package/2006/content-types">
  <Default Extension="png" ContentType="image/png"/>
  <Default Extension="bin" ContentType="application/vnd.openxmlformats-officedocument.presentationml.printerSetting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handoutMasterIdLst>
    <p:handoutMasterId r:id="rId67"/>
  </p:handoutMasterIdLst>
  <p:sldIdLst>
    <p:sldId id="256" r:id="rId2"/>
    <p:sldId id="257" r:id="rId3"/>
    <p:sldId id="259" r:id="rId4"/>
    <p:sldId id="294" r:id="rId5"/>
    <p:sldId id="295" r:id="rId6"/>
    <p:sldId id="296" r:id="rId7"/>
    <p:sldId id="260" r:id="rId8"/>
    <p:sldId id="261" r:id="rId9"/>
    <p:sldId id="262" r:id="rId10"/>
    <p:sldId id="293" r:id="rId11"/>
    <p:sldId id="301" r:id="rId12"/>
    <p:sldId id="302" r:id="rId13"/>
    <p:sldId id="303" r:id="rId14"/>
    <p:sldId id="304" r:id="rId15"/>
    <p:sldId id="305" r:id="rId16"/>
    <p:sldId id="306" r:id="rId17"/>
    <p:sldId id="307" r:id="rId18"/>
    <p:sldId id="309" r:id="rId19"/>
    <p:sldId id="315" r:id="rId20"/>
    <p:sldId id="357" r:id="rId21"/>
    <p:sldId id="358" r:id="rId22"/>
    <p:sldId id="402" r:id="rId23"/>
    <p:sldId id="403" r:id="rId24"/>
    <p:sldId id="404" r:id="rId25"/>
    <p:sldId id="408" r:id="rId26"/>
    <p:sldId id="409" r:id="rId27"/>
    <p:sldId id="359" r:id="rId28"/>
    <p:sldId id="360" r:id="rId29"/>
    <p:sldId id="361" r:id="rId30"/>
    <p:sldId id="362" r:id="rId31"/>
    <p:sldId id="410" r:id="rId32"/>
    <p:sldId id="412" r:id="rId33"/>
    <p:sldId id="413" r:id="rId34"/>
    <p:sldId id="414" r:id="rId35"/>
    <p:sldId id="367" r:id="rId36"/>
    <p:sldId id="368" r:id="rId37"/>
    <p:sldId id="369" r:id="rId38"/>
    <p:sldId id="271" r:id="rId39"/>
    <p:sldId id="270" r:id="rId40"/>
    <p:sldId id="375" r:id="rId41"/>
    <p:sldId id="272" r:id="rId42"/>
    <p:sldId id="415" r:id="rId43"/>
    <p:sldId id="372" r:id="rId44"/>
    <p:sldId id="373" r:id="rId45"/>
    <p:sldId id="374" r:id="rId46"/>
    <p:sldId id="376" r:id="rId47"/>
    <p:sldId id="377" r:id="rId48"/>
    <p:sldId id="378" r:id="rId49"/>
    <p:sldId id="379" r:id="rId50"/>
    <p:sldId id="380" r:id="rId51"/>
    <p:sldId id="393" r:id="rId52"/>
    <p:sldId id="394" r:id="rId53"/>
    <p:sldId id="395" r:id="rId54"/>
    <p:sldId id="396" r:id="rId55"/>
    <p:sldId id="397" r:id="rId56"/>
    <p:sldId id="416" r:id="rId57"/>
    <p:sldId id="417" r:id="rId58"/>
    <p:sldId id="418" r:id="rId59"/>
    <p:sldId id="427" r:id="rId60"/>
    <p:sldId id="428" r:id="rId61"/>
    <p:sldId id="455" r:id="rId62"/>
    <p:sldId id="429" r:id="rId63"/>
    <p:sldId id="430" r:id="rId64"/>
    <p:sldId id="431" r:id="rId65"/>
    <p:sldId id="432"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frameSlides="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9763" autoAdjust="0"/>
    <p:restoredTop sz="94660"/>
  </p:normalViewPr>
  <p:slideViewPr>
    <p:cSldViewPr snapToGrid="0" snapToObjects="1">
      <p:cViewPr>
        <p:scale>
          <a:sx n="120" d="100"/>
          <a:sy n="120" d="100"/>
        </p:scale>
        <p:origin x="-224" y="-2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slide" Target="slides/slide62.xml"/><Relationship Id="rId68" Type="http://schemas.openxmlformats.org/officeDocument/2006/relationships/printerSettings" Target="printerSettings/printerSettings1.bin"/><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slide" Target="slides/slide65.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slide" Target="slides/slide63.xml"/><Relationship Id="rId69" Type="http://schemas.openxmlformats.org/officeDocument/2006/relationships/presProps" Target="presProps.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51" Type="http://schemas.openxmlformats.org/officeDocument/2006/relationships/slide" Target="slides/slide50.xml"/><Relationship Id="rId8" Type="http://schemas.openxmlformats.org/officeDocument/2006/relationships/slide" Target="slides/slide7.xml"/><Relationship Id="rId72" Type="http://schemas.openxmlformats.org/officeDocument/2006/relationships/tableStyles" Target="tableStyles.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handoutMaster" Target="handoutMasters/handoutMaster1.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70" Type="http://schemas.openxmlformats.org/officeDocument/2006/relationships/viewProps" Target="viewProps.xml"/><Relationship Id="rId20" Type="http://schemas.openxmlformats.org/officeDocument/2006/relationships/slide" Target="slides/slide19.xml"/><Relationship Id="rId62" Type="http://schemas.openxmlformats.org/officeDocument/2006/relationships/slide" Target="slides/slide61.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slide" Target="slides/slide64.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60" Type="http://schemas.openxmlformats.org/officeDocument/2006/relationships/slide" Target="slides/slide59.xml"/><Relationship Id="rId10" Type="http://schemas.openxmlformats.org/officeDocument/2006/relationships/slide" Target="slides/slide9.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 Id="rId76" Type="http://schemas.openxmlformats.org/officeDocument/2006/relationships/customXml" Target="../customXml/item4.xml"/><Relationship Id="rId7" Type="http://schemas.openxmlformats.org/officeDocument/2006/relationships/slide" Target="slides/slide6.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9A4A38-3582-444D-9401-4179877A3452}" type="datetimeFigureOut">
              <a:rPr lang="en-US" smtClean="0"/>
              <a:t>8/1/10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8B0FC3-B1BF-9940-BA96-8DF3F2E007D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F6A2C300-8CE6-4A49-A234-F3D3135ADBE5}" type="datetimeFigureOut">
              <a:rPr lang="en-US" smtClean="0"/>
              <a:pPr/>
              <a:t>8/1/10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F6A2C300-8CE6-4A49-A234-F3D3135ADBE5}" type="datetimeFigureOut">
              <a:rPr lang="en-US" smtClean="0"/>
              <a:pPr/>
              <a:t>8/1/10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F6A2C300-8CE6-4A49-A234-F3D3135ADBE5}" type="datetimeFigureOut">
              <a:rPr lang="en-US" smtClean="0"/>
              <a:pPr/>
              <a:t>8/1/10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F6A2C300-8CE6-4A49-A234-F3D3135ADBE5}" type="datetimeFigureOut">
              <a:rPr lang="en-US" smtClean="0"/>
              <a:pPr/>
              <a:t>8/1/10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F6A2C300-8CE6-4A49-A234-F3D3135ADBE5}" type="datetimeFigureOut">
              <a:rPr lang="en-US" smtClean="0"/>
              <a:pPr/>
              <a:t>8/1/10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F6A2C300-8CE6-4A49-A234-F3D3135ADBE5}" type="datetimeFigureOut">
              <a:rPr lang="en-US" smtClean="0"/>
              <a:pPr/>
              <a:t>8/1/10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F6A2C300-8CE6-4A49-A234-F3D3135ADBE5}" type="datetimeFigureOut">
              <a:rPr lang="en-US" smtClean="0"/>
              <a:pPr/>
              <a:t>8/1/10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F6A2C300-8CE6-4A49-A234-F3D3135ADBE5}" type="datetimeFigureOut">
              <a:rPr lang="en-US" smtClean="0"/>
              <a:pPr/>
              <a:t>8/1/10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2C300-8CE6-4A49-A234-F3D3135ADBE5}" type="datetimeFigureOut">
              <a:rPr lang="en-US" smtClean="0"/>
              <a:pPr/>
              <a:t>8/1/10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F6A2C300-8CE6-4A49-A234-F3D3135ADBE5}" type="datetimeFigureOut">
              <a:rPr lang="en-US" smtClean="0"/>
              <a:pPr/>
              <a:t>8/1/10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F6A2C300-8CE6-4A49-A234-F3D3135ADBE5}" type="datetimeFigureOut">
              <a:rPr lang="en-US" smtClean="0"/>
              <a:pPr/>
              <a:t>8/1/10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F2A79-4055-484A-813C-7C6AAD9B80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C300-8CE6-4A49-A234-F3D3135ADBE5}" type="datetimeFigureOut">
              <a:rPr lang="en-US" smtClean="0"/>
              <a:pPr/>
              <a:t>8/1/10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F2A79-4055-484A-813C-7C6AAD9B80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eg"/><Relationship Id="rId3"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eg"/><Relationship Id="rId3"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Electrochemistry</a:t>
            </a:r>
            <a:endParaRPr lang="en-US" dirty="0"/>
          </a:p>
        </p:txBody>
      </p:sp>
      <p:sp>
        <p:nvSpPr>
          <p:cNvPr id="3" name="Subtitle 2"/>
          <p:cNvSpPr>
            <a:spLocks noGrp="1"/>
          </p:cNvSpPr>
          <p:nvPr>
            <p:ph type="subTitle" idx="1"/>
          </p:nvPr>
        </p:nvSpPr>
        <p:spPr/>
        <p:txBody>
          <a:bodyPr/>
          <a:lstStyle/>
          <a:p>
            <a:r>
              <a:rPr lang="en-US" dirty="0" smtClean="0"/>
              <a:t>Chapter 9</a:t>
            </a:r>
            <a:endParaRPr lang="en-US" dirty="0"/>
          </a:p>
        </p:txBody>
      </p:sp>
    </p:spTree>
  </p:cSld>
  <p:clrMapOvr>
    <a:masterClrMapping/>
  </p:clrMapOvr>
  <mc:AlternateContent xmlns:mp="http://schemas.microsoft.com/office/mac/powerpoint/2008/main">
    <mc:Choice Requires="mp">
      <mp:transition>
        <mp:cube/>
      </mp:transition>
    </mc:Choice>
    <mc:Fallback xmlns:mp="http://schemas.microsoft.com/office/mac/powerpoint/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transition>
        <p:cov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0500" y="838200"/>
            <a:ext cx="8763000" cy="6019800"/>
          </a:xfrm>
          <a:prstGeom prst="rect">
            <a:avLst/>
          </a:prstGeom>
        </p:spPr>
      </p:pic>
      <p:sp>
        <p:nvSpPr>
          <p:cNvPr id="7" name="Title 6"/>
          <p:cNvSpPr>
            <a:spLocks noGrp="1"/>
          </p:cNvSpPr>
          <p:nvPr>
            <p:ph type="title"/>
          </p:nvPr>
        </p:nvSpPr>
        <p:spPr>
          <a:xfrm>
            <a:off x="457200" y="-63500"/>
            <a:ext cx="8229600" cy="901700"/>
          </a:xfrm>
        </p:spPr>
        <p:txBody>
          <a:bodyPr/>
          <a:lstStyle/>
          <a:p>
            <a:r>
              <a:rPr lang="en-US" dirty="0" smtClean="0">
                <a:solidFill>
                  <a:srgbClr val="3366FF"/>
                </a:solidFill>
              </a:rPr>
              <a:t>Summary</a:t>
            </a:r>
            <a:endParaRPr lang="en-US" dirty="0">
              <a:solidFill>
                <a:srgbClr val="3366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extBox 7"/>
          <p:cNvSpPr txBox="1"/>
          <p:nvPr/>
        </p:nvSpPr>
        <p:spPr>
          <a:xfrm>
            <a:off x="836706" y="2211294"/>
            <a:ext cx="184666" cy="369332"/>
          </a:xfrm>
          <a:prstGeom prst="rect">
            <a:avLst/>
          </a:prstGeom>
          <a:noFill/>
        </p:spPr>
        <p:txBody>
          <a:bodyPr wrap="none" rtlCol="0">
            <a:spAutoFit/>
          </a:bodyPr>
          <a:lstStyle/>
          <a:p>
            <a:endParaRPr lang="en-US" dirty="0"/>
          </a:p>
        </p:txBody>
      </p:sp>
      <p:sp>
        <p:nvSpPr>
          <p:cNvPr id="11" name="Title 10"/>
          <p:cNvSpPr>
            <a:spLocks noGrp="1"/>
          </p:cNvSpPr>
          <p:nvPr>
            <p:ph type="title"/>
          </p:nvPr>
        </p:nvSpPr>
        <p:spPr>
          <a:xfrm>
            <a:off x="457200" y="0"/>
            <a:ext cx="8229600" cy="711480"/>
          </a:xfrm>
        </p:spPr>
        <p:txBody>
          <a:bodyPr>
            <a:normAutofit fontScale="90000"/>
          </a:bodyPr>
          <a:lstStyle/>
          <a:p>
            <a:r>
              <a:rPr lang="en-US" dirty="0" smtClean="0">
                <a:solidFill>
                  <a:srgbClr val="3366FF"/>
                </a:solidFill>
              </a:rPr>
              <a:t>Finding unknown oxidation numbers</a:t>
            </a:r>
            <a:endParaRPr lang="en-US" dirty="0">
              <a:solidFill>
                <a:srgbClr val="3366FF"/>
              </a:solidFill>
            </a:endParaRPr>
          </a:p>
        </p:txBody>
      </p:sp>
      <p:sp>
        <p:nvSpPr>
          <p:cNvPr id="12" name="Content Placeholder 11"/>
          <p:cNvSpPr>
            <a:spLocks noGrp="1"/>
          </p:cNvSpPr>
          <p:nvPr>
            <p:ph idx="1"/>
          </p:nvPr>
        </p:nvSpPr>
        <p:spPr>
          <a:xfrm>
            <a:off x="0" y="926353"/>
            <a:ext cx="9144000" cy="5931647"/>
          </a:xfrm>
        </p:spPr>
        <p:txBody>
          <a:bodyPr>
            <a:normAutofit fontScale="77500" lnSpcReduction="20000"/>
          </a:bodyPr>
          <a:lstStyle/>
          <a:p>
            <a:pPr>
              <a:buClr>
                <a:srgbClr val="000000"/>
              </a:buClr>
            </a:pPr>
            <a:r>
              <a:rPr lang="en-US" u="sng" dirty="0" smtClean="0">
                <a:solidFill>
                  <a:srgbClr val="3366FF"/>
                </a:solidFill>
              </a:rPr>
              <a:t>Problem</a:t>
            </a:r>
            <a:r>
              <a:rPr lang="en-US" dirty="0" smtClean="0"/>
              <a:t>: What is the oxidation number of </a:t>
            </a:r>
            <a:r>
              <a:rPr lang="en-US" dirty="0" err="1" smtClean="0"/>
              <a:t>Mn</a:t>
            </a:r>
            <a:r>
              <a:rPr lang="en-US" dirty="0" smtClean="0"/>
              <a:t> in MnO</a:t>
            </a:r>
            <a:r>
              <a:rPr lang="en-US" baseline="-25000" dirty="0" smtClean="0"/>
              <a:t>4</a:t>
            </a:r>
            <a:r>
              <a:rPr lang="en-US" baseline="30000" dirty="0" smtClean="0"/>
              <a:t>-</a:t>
            </a:r>
            <a:r>
              <a:rPr lang="en-US" dirty="0" smtClean="0"/>
              <a:t>, the permanganate ion?</a:t>
            </a:r>
          </a:p>
          <a:p>
            <a:pPr>
              <a:buClr>
                <a:srgbClr val="000000"/>
              </a:buClr>
            </a:pPr>
            <a:r>
              <a:rPr lang="en-US" u="sng" dirty="0" smtClean="0">
                <a:solidFill>
                  <a:srgbClr val="3366FF"/>
                </a:solidFill>
              </a:rPr>
              <a:t>Solution</a:t>
            </a:r>
            <a:r>
              <a:rPr lang="en-US" dirty="0" smtClean="0"/>
              <a:t>:  </a:t>
            </a:r>
            <a:r>
              <a:rPr lang="en-US" dirty="0" err="1" smtClean="0"/>
              <a:t>Mn</a:t>
            </a:r>
            <a:r>
              <a:rPr lang="en-US" dirty="0" smtClean="0"/>
              <a:t> is unknown</a:t>
            </a:r>
          </a:p>
          <a:p>
            <a:pPr>
              <a:buFont typeface="Times New Roman" charset="0"/>
              <a:buNone/>
            </a:pPr>
            <a:r>
              <a:rPr lang="en-US" dirty="0" smtClean="0"/>
              <a:t>    Each O is –2 (rule 3)</a:t>
            </a:r>
          </a:p>
          <a:p>
            <a:pPr>
              <a:buFont typeface="Times New Roman" charset="0"/>
              <a:buNone/>
            </a:pPr>
            <a:r>
              <a:rPr lang="en-US" dirty="0" smtClean="0"/>
              <a:t>    All of the oxidation numbers must add up to –1 (rule 5)</a:t>
            </a:r>
          </a:p>
          <a:p>
            <a:pPr>
              <a:buFont typeface="Times New Roman" charset="0"/>
              <a:buNone/>
            </a:pPr>
            <a:r>
              <a:rPr lang="en-US" dirty="0" smtClean="0"/>
              <a:t>    </a:t>
            </a:r>
            <a:r>
              <a:rPr lang="en-US" dirty="0" err="1" smtClean="0"/>
              <a:t>Mn</a:t>
            </a:r>
            <a:r>
              <a:rPr lang="en-US" dirty="0" smtClean="0"/>
              <a:t> + 4(-2) = -1,    </a:t>
            </a:r>
            <a:r>
              <a:rPr lang="en-US" b="1" dirty="0" err="1" smtClean="0"/>
              <a:t>Mn</a:t>
            </a:r>
            <a:r>
              <a:rPr lang="en-US" b="1" dirty="0" smtClean="0"/>
              <a:t> = +7 in permanganate                                          </a:t>
            </a:r>
            <a:endParaRPr lang="en-US" b="1" dirty="0" smtClean="0">
              <a:ea typeface="ヒラギノ明朝 ProN W6" charset="-128"/>
              <a:cs typeface="ヒラギノ明朝 ProN W6" charset="-128"/>
            </a:endParaRPr>
          </a:p>
          <a:p>
            <a:pPr>
              <a:buClr>
                <a:srgbClr val="000000"/>
              </a:buClr>
            </a:pPr>
            <a:endParaRPr lang="en-US" b="1" u="sng" dirty="0" smtClean="0"/>
          </a:p>
          <a:p>
            <a:pPr>
              <a:buClr>
                <a:srgbClr val="000000"/>
              </a:buClr>
            </a:pPr>
            <a:r>
              <a:rPr lang="en-US" u="sng" dirty="0" smtClean="0">
                <a:solidFill>
                  <a:srgbClr val="3366FF"/>
                </a:solidFill>
              </a:rPr>
              <a:t>Problem</a:t>
            </a:r>
            <a:r>
              <a:rPr lang="en-US" dirty="0" smtClean="0"/>
              <a:t>: What is the oxidation number  of Cr in K</a:t>
            </a:r>
            <a:r>
              <a:rPr lang="en-US" baseline="-25000" dirty="0" smtClean="0"/>
              <a:t>2</a:t>
            </a:r>
            <a:r>
              <a:rPr lang="en-US" dirty="0" smtClean="0"/>
              <a:t>Cr</a:t>
            </a:r>
            <a:r>
              <a:rPr lang="en-US" baseline="-25000" dirty="0" smtClean="0"/>
              <a:t>2</a:t>
            </a:r>
            <a:r>
              <a:rPr lang="en-US" dirty="0" smtClean="0"/>
              <a:t>O</a:t>
            </a:r>
            <a:r>
              <a:rPr lang="en-US" baseline="-25000" dirty="0" smtClean="0"/>
              <a:t>7</a:t>
            </a:r>
            <a:r>
              <a:rPr lang="en-US" dirty="0" smtClean="0"/>
              <a:t>, potassium dichromate?</a:t>
            </a:r>
          </a:p>
          <a:p>
            <a:pPr>
              <a:buClr>
                <a:srgbClr val="000000"/>
              </a:buClr>
            </a:pPr>
            <a:r>
              <a:rPr lang="en-US" u="sng" dirty="0" smtClean="0">
                <a:solidFill>
                  <a:srgbClr val="3366FF"/>
                </a:solidFill>
              </a:rPr>
              <a:t>Solution</a:t>
            </a:r>
            <a:r>
              <a:rPr lang="en-US" dirty="0" smtClean="0"/>
              <a:t>: Cr is unknown</a:t>
            </a:r>
          </a:p>
          <a:p>
            <a:pPr>
              <a:buFont typeface="Times New Roman" charset="0"/>
              <a:buNone/>
            </a:pPr>
            <a:r>
              <a:rPr lang="en-US" dirty="0" smtClean="0"/>
              <a:t>    Each K from Column I is +1</a:t>
            </a:r>
          </a:p>
          <a:p>
            <a:pPr>
              <a:buFont typeface="Times New Roman" charset="0"/>
              <a:buNone/>
            </a:pPr>
            <a:r>
              <a:rPr lang="en-US" dirty="0" smtClean="0"/>
              <a:t>    Each O is –2 (rule 3)</a:t>
            </a:r>
          </a:p>
          <a:p>
            <a:pPr>
              <a:buFont typeface="Times New Roman" charset="0"/>
              <a:buNone/>
            </a:pPr>
            <a:r>
              <a:rPr lang="en-US" dirty="0" smtClean="0"/>
              <a:t>	All the oxidation numbers add up to 0 (no charge on K</a:t>
            </a:r>
            <a:r>
              <a:rPr lang="en-US" baseline="-25000" dirty="0" smtClean="0"/>
              <a:t>2</a:t>
            </a:r>
            <a:r>
              <a:rPr lang="en-US" dirty="0" smtClean="0"/>
              <a:t>Cr</a:t>
            </a:r>
            <a:r>
              <a:rPr lang="en-US" baseline="-25000" dirty="0" smtClean="0"/>
              <a:t>2</a:t>
            </a:r>
            <a:r>
              <a:rPr lang="en-US" dirty="0" smtClean="0"/>
              <a:t>O</a:t>
            </a:r>
            <a:r>
              <a:rPr lang="en-US" baseline="-25000" dirty="0" smtClean="0"/>
              <a:t>7</a:t>
            </a:r>
            <a:r>
              <a:rPr lang="en-US" dirty="0" smtClean="0"/>
              <a:t>)</a:t>
            </a:r>
          </a:p>
          <a:p>
            <a:pPr>
              <a:buFont typeface="Times New Roman" charset="0"/>
              <a:buNone/>
            </a:pPr>
            <a:r>
              <a:rPr lang="en-US" dirty="0" smtClean="0"/>
              <a:t>     2(+1) + 2 Cr + 7(-2) = 0,       2 Cr = 12,        Cr  = 12 / 2 = </a:t>
            </a:r>
            <a:r>
              <a:rPr lang="en-US" b="1" dirty="0" smtClean="0"/>
              <a:t>+6</a:t>
            </a:r>
            <a:endParaRPr lang="en-US" b="1" dirty="0" smtClean="0">
              <a:ea typeface="ヒラギノ明朝 ProN W6" charset="-128"/>
              <a:cs typeface="ヒラギノ明朝 ProN W6" charset="-128"/>
            </a:endParaRPr>
          </a:p>
          <a:p>
            <a:pPr>
              <a:buFont typeface="Times New Roman" charset="0"/>
              <a:buNone/>
            </a:pPr>
            <a:r>
              <a:rPr lang="en-US" b="1" dirty="0" smtClean="0"/>
              <a:t>     Cr = +6  in potassium dichromate</a:t>
            </a:r>
            <a:endParaRPr lang="en-US" b="1" dirty="0" smtClean="0">
              <a:ea typeface="ヒラギノ明朝 ProN W6" charset="-128"/>
              <a:cs typeface="ヒラギノ明朝 ProN W6" charset="-128"/>
            </a:endParaRP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Using oxidation numbers…</a:t>
            </a:r>
            <a:endParaRPr lang="en-US" dirty="0">
              <a:solidFill>
                <a:srgbClr val="3366FF"/>
              </a:solidFill>
            </a:endParaRPr>
          </a:p>
        </p:txBody>
      </p:sp>
      <p:sp>
        <p:nvSpPr>
          <p:cNvPr id="3" name="Content Placeholder 2"/>
          <p:cNvSpPr>
            <a:spLocks noGrp="1"/>
          </p:cNvSpPr>
          <p:nvPr>
            <p:ph idx="1"/>
          </p:nvPr>
        </p:nvSpPr>
        <p:spPr/>
        <p:txBody>
          <a:bodyPr/>
          <a:lstStyle/>
          <a:p>
            <a:pPr>
              <a:lnSpc>
                <a:spcPct val="90000"/>
              </a:lnSpc>
            </a:pPr>
            <a:r>
              <a:rPr lang="en-US" dirty="0" smtClean="0"/>
              <a:t>Using oxidation numbers we will find the oxidising agent, the reducing agent, the number of electrons lost and gained, the oxidation half-reaction, the reduction half-reaction and the final balanced equation for:</a:t>
            </a:r>
          </a:p>
          <a:p>
            <a:pPr>
              <a:lnSpc>
                <a:spcPct val="90000"/>
              </a:lnSpc>
            </a:pPr>
            <a:endParaRPr lang="en-US" dirty="0" smtClean="0"/>
          </a:p>
          <a:p>
            <a:pPr>
              <a:lnSpc>
                <a:spcPct val="90000"/>
              </a:lnSpc>
              <a:buFont typeface="Times New Roman" charset="0"/>
              <a:buNone/>
            </a:pPr>
            <a:r>
              <a:rPr lang="en-US" dirty="0" smtClean="0"/>
              <a:t>     H</a:t>
            </a:r>
            <a:r>
              <a:rPr lang="en-US" baseline="30000" dirty="0" smtClean="0"/>
              <a:t>+</a:t>
            </a:r>
            <a:r>
              <a:rPr lang="en-US" dirty="0" smtClean="0"/>
              <a:t>  +  MnO</a:t>
            </a:r>
            <a:r>
              <a:rPr lang="en-US" baseline="-25000" dirty="0" smtClean="0"/>
              <a:t>4</a:t>
            </a:r>
            <a:r>
              <a:rPr lang="en-US" baseline="30000" dirty="0" smtClean="0"/>
              <a:t>-  </a:t>
            </a:r>
            <a:r>
              <a:rPr lang="en-US" dirty="0" smtClean="0"/>
              <a:t>+  </a:t>
            </a:r>
            <a:r>
              <a:rPr lang="en-US" dirty="0" err="1" smtClean="0"/>
              <a:t>Cl</a:t>
            </a:r>
            <a:r>
              <a:rPr lang="en-US" baseline="30000" dirty="0" smtClean="0"/>
              <a:t>-  </a:t>
            </a:r>
            <a:r>
              <a:rPr lang="en-US" dirty="0" err="1" smtClean="0">
                <a:latin typeface="Wingdings" charset="2"/>
                <a:ea typeface="Wingdings" charset="2"/>
                <a:cs typeface="Wingdings" charset="2"/>
                <a:sym typeface="Wingdings" charset="2"/>
              </a:rPr>
              <a:t></a:t>
            </a:r>
            <a:r>
              <a:rPr lang="en-US" dirty="0" smtClean="0"/>
              <a:t> Mn</a:t>
            </a:r>
            <a:r>
              <a:rPr lang="en-US" baseline="30000" dirty="0" smtClean="0"/>
              <a:t>+2</a:t>
            </a:r>
            <a:r>
              <a:rPr lang="en-US" dirty="0" smtClean="0"/>
              <a:t>  + Cl</a:t>
            </a:r>
            <a:r>
              <a:rPr lang="en-US" baseline="-25000" dirty="0" smtClean="0"/>
              <a:t>2  </a:t>
            </a:r>
            <a:r>
              <a:rPr lang="en-US" dirty="0" smtClean="0"/>
              <a:t>+  H</a:t>
            </a:r>
            <a:r>
              <a:rPr lang="en-US" baseline="-25000" dirty="0" smtClean="0"/>
              <a:t>2</a:t>
            </a:r>
            <a:r>
              <a:rPr lang="en-US" dirty="0" smtClean="0"/>
              <a:t>O</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Using oxidation Numbers step by step..</a:t>
            </a:r>
            <a:endParaRPr lang="en-US" dirty="0">
              <a:solidFill>
                <a:srgbClr val="3366FF"/>
              </a:solidFill>
            </a:endParaRPr>
          </a:p>
        </p:txBody>
      </p:sp>
      <p:sp>
        <p:nvSpPr>
          <p:cNvPr id="3" name="Content Placeholder 2"/>
          <p:cNvSpPr>
            <a:spLocks noGrp="1"/>
          </p:cNvSpPr>
          <p:nvPr>
            <p:ph idx="1"/>
          </p:nvPr>
        </p:nvSpPr>
        <p:spPr>
          <a:xfrm>
            <a:off x="0" y="1417638"/>
            <a:ext cx="8925859" cy="5216244"/>
          </a:xfrm>
        </p:spPr>
        <p:txBody>
          <a:bodyPr>
            <a:normAutofit lnSpcReduction="10000"/>
          </a:bodyPr>
          <a:lstStyle/>
          <a:p>
            <a:pPr>
              <a:lnSpc>
                <a:spcPct val="90000"/>
              </a:lnSpc>
            </a:pPr>
            <a:r>
              <a:rPr lang="en-US" u="sng" dirty="0" smtClean="0">
                <a:solidFill>
                  <a:srgbClr val="3366FF"/>
                </a:solidFill>
              </a:rPr>
              <a:t>Step I</a:t>
            </a:r>
            <a:r>
              <a:rPr lang="en-US" dirty="0" smtClean="0">
                <a:solidFill>
                  <a:srgbClr val="3366FF"/>
                </a:solidFill>
              </a:rPr>
              <a:t> </a:t>
            </a:r>
            <a:r>
              <a:rPr lang="en-US" dirty="0" smtClean="0"/>
              <a:t>– Find the oxidation number of each atom.                           </a:t>
            </a:r>
          </a:p>
          <a:p>
            <a:pPr>
              <a:lnSpc>
                <a:spcPct val="90000"/>
              </a:lnSpc>
            </a:pPr>
            <a:r>
              <a:rPr lang="en-US" dirty="0" smtClean="0"/>
              <a:t> H</a:t>
            </a:r>
            <a:r>
              <a:rPr lang="en-US" baseline="30000" dirty="0" smtClean="0"/>
              <a:t>+</a:t>
            </a:r>
            <a:r>
              <a:rPr lang="en-US" dirty="0" smtClean="0"/>
              <a:t>  +  MnO</a:t>
            </a:r>
            <a:r>
              <a:rPr lang="en-US" baseline="-25000" dirty="0" smtClean="0"/>
              <a:t>4</a:t>
            </a:r>
            <a:r>
              <a:rPr lang="en-US" baseline="30000" dirty="0" smtClean="0"/>
              <a:t>-  </a:t>
            </a:r>
            <a:r>
              <a:rPr lang="en-US" dirty="0" smtClean="0"/>
              <a:t>+  </a:t>
            </a:r>
            <a:r>
              <a:rPr lang="en-US" dirty="0" err="1" smtClean="0"/>
              <a:t>Cl</a:t>
            </a:r>
            <a:r>
              <a:rPr lang="en-US" baseline="30000" dirty="0" smtClean="0"/>
              <a:t>-  </a:t>
            </a:r>
            <a:r>
              <a:rPr lang="en-US" dirty="0" err="1" smtClean="0">
                <a:latin typeface="Wingdings" charset="2"/>
                <a:ea typeface="Wingdings" charset="2"/>
                <a:cs typeface="Wingdings" charset="2"/>
                <a:sym typeface="Wingdings" charset="2"/>
              </a:rPr>
              <a:t></a:t>
            </a:r>
            <a:r>
              <a:rPr lang="en-US" dirty="0" smtClean="0"/>
              <a:t> Mn</a:t>
            </a:r>
            <a:r>
              <a:rPr lang="en-US" baseline="30000" dirty="0" smtClean="0"/>
              <a:t>+2</a:t>
            </a:r>
            <a:r>
              <a:rPr lang="en-US" dirty="0" smtClean="0"/>
              <a:t>  + Cl</a:t>
            </a:r>
            <a:r>
              <a:rPr lang="en-US" baseline="-25000" dirty="0" smtClean="0"/>
              <a:t>2  </a:t>
            </a:r>
            <a:r>
              <a:rPr lang="en-US" dirty="0" smtClean="0"/>
              <a:t>+  H</a:t>
            </a:r>
            <a:r>
              <a:rPr lang="en-US" baseline="-25000" dirty="0" smtClean="0"/>
              <a:t>2</a:t>
            </a:r>
            <a:r>
              <a:rPr lang="en-US" dirty="0" smtClean="0"/>
              <a:t>O</a:t>
            </a:r>
          </a:p>
          <a:p>
            <a:pPr>
              <a:lnSpc>
                <a:spcPct val="90000"/>
              </a:lnSpc>
              <a:buFont typeface="Times New Roman" charset="0"/>
              <a:buNone/>
            </a:pPr>
            <a:r>
              <a:rPr lang="en-US" dirty="0" smtClean="0"/>
              <a:t>    +1      (+7, -2)      -1        +2          0      (+1, -2)</a:t>
            </a:r>
          </a:p>
          <a:p>
            <a:pPr>
              <a:lnSpc>
                <a:spcPct val="90000"/>
              </a:lnSpc>
            </a:pPr>
            <a:r>
              <a:rPr lang="en-US" u="sng" dirty="0" smtClean="0">
                <a:solidFill>
                  <a:srgbClr val="3366FF"/>
                </a:solidFill>
              </a:rPr>
              <a:t>Step II</a:t>
            </a:r>
            <a:r>
              <a:rPr lang="en-US" dirty="0" smtClean="0">
                <a:solidFill>
                  <a:srgbClr val="3366FF"/>
                </a:solidFill>
              </a:rPr>
              <a:t> </a:t>
            </a:r>
            <a:r>
              <a:rPr lang="en-US" dirty="0" smtClean="0"/>
              <a:t>– Which oxidation numbers change?                       MnO</a:t>
            </a:r>
            <a:r>
              <a:rPr lang="en-US" baseline="-25000" dirty="0" smtClean="0"/>
              <a:t>4</a:t>
            </a:r>
            <a:r>
              <a:rPr lang="en-US" baseline="30000" dirty="0" smtClean="0"/>
              <a:t>-   </a:t>
            </a:r>
            <a:r>
              <a:rPr lang="en-US" dirty="0" err="1" smtClean="0">
                <a:latin typeface="Wingdings" charset="2"/>
                <a:ea typeface="Wingdings" charset="2"/>
                <a:cs typeface="Wingdings" charset="2"/>
                <a:sym typeface="Wingdings" charset="2"/>
              </a:rPr>
              <a:t></a:t>
            </a:r>
            <a:r>
              <a:rPr lang="en-US" dirty="0" smtClean="0"/>
              <a:t>  Mn</a:t>
            </a:r>
            <a:r>
              <a:rPr lang="en-US" baseline="30000" dirty="0" smtClean="0"/>
              <a:t>+2</a:t>
            </a:r>
            <a:r>
              <a:rPr lang="en-US" dirty="0" smtClean="0"/>
              <a:t>         2 </a:t>
            </a:r>
            <a:r>
              <a:rPr lang="en-US" dirty="0" err="1" smtClean="0"/>
              <a:t>Cl</a:t>
            </a:r>
            <a:r>
              <a:rPr lang="en-US" baseline="30000" dirty="0" smtClean="0"/>
              <a:t>-  </a:t>
            </a:r>
            <a:r>
              <a:rPr lang="en-US" dirty="0" err="1" smtClean="0">
                <a:latin typeface="Wingdings" charset="2"/>
                <a:ea typeface="Wingdings" charset="2"/>
                <a:cs typeface="Wingdings" charset="2"/>
                <a:sym typeface="Wingdings" charset="2"/>
              </a:rPr>
              <a:t></a:t>
            </a:r>
            <a:r>
              <a:rPr lang="en-US" dirty="0" smtClean="0"/>
              <a:t> Cl</a:t>
            </a:r>
            <a:r>
              <a:rPr lang="en-US" baseline="-25000" dirty="0" smtClean="0"/>
              <a:t>2</a:t>
            </a:r>
          </a:p>
          <a:p>
            <a:pPr>
              <a:lnSpc>
                <a:spcPct val="90000"/>
              </a:lnSpc>
              <a:buFont typeface="Times New Roman" charset="0"/>
              <a:buNone/>
            </a:pPr>
            <a:r>
              <a:rPr lang="en-US" baseline="-25000" dirty="0" smtClean="0"/>
              <a:t>            </a:t>
            </a:r>
            <a:r>
              <a:rPr lang="en-US" dirty="0" smtClean="0"/>
              <a:t>+7       </a:t>
            </a:r>
            <a:r>
              <a:rPr lang="en-US" dirty="0" err="1" smtClean="0">
                <a:latin typeface="Wingdings" charset="2"/>
                <a:ea typeface="Wingdings" charset="2"/>
                <a:cs typeface="Wingdings" charset="2"/>
                <a:sym typeface="Wingdings" charset="2"/>
              </a:rPr>
              <a:t></a:t>
            </a:r>
            <a:r>
              <a:rPr lang="en-US" dirty="0" smtClean="0"/>
              <a:t>    +2            2(-1) </a:t>
            </a:r>
            <a:r>
              <a:rPr lang="en-US" dirty="0" err="1" smtClean="0">
                <a:latin typeface="Wingdings" charset="2"/>
                <a:ea typeface="Wingdings" charset="2"/>
                <a:cs typeface="Wingdings" charset="2"/>
                <a:sym typeface="Wingdings" charset="2"/>
              </a:rPr>
              <a:t></a:t>
            </a:r>
            <a:r>
              <a:rPr lang="en-US" dirty="0" smtClean="0"/>
              <a:t>  0</a:t>
            </a:r>
          </a:p>
          <a:p>
            <a:pPr>
              <a:lnSpc>
                <a:spcPct val="90000"/>
              </a:lnSpc>
              <a:buFont typeface="Times New Roman" charset="0"/>
              <a:buNone/>
            </a:pPr>
            <a:r>
              <a:rPr lang="en-US" dirty="0" smtClean="0"/>
              <a:t>    5 electrons gained          2 electrons lost</a:t>
            </a:r>
          </a:p>
          <a:p>
            <a:pPr>
              <a:lnSpc>
                <a:spcPct val="90000"/>
              </a:lnSpc>
              <a:buFont typeface="Times New Roman" charset="0"/>
              <a:buNone/>
            </a:pPr>
            <a:r>
              <a:rPr lang="en-US" dirty="0" smtClean="0">
                <a:solidFill>
                  <a:srgbClr val="3366FF"/>
                </a:solidFill>
              </a:rPr>
              <a:t>Identify oxidising and reducing agents.</a:t>
            </a:r>
          </a:p>
          <a:p>
            <a:pPr>
              <a:lnSpc>
                <a:spcPct val="90000"/>
              </a:lnSpc>
              <a:buFont typeface="Times New Roman" charset="0"/>
              <a:buNone/>
            </a:pPr>
            <a:r>
              <a:rPr lang="en-US" dirty="0" smtClean="0">
                <a:solidFill>
                  <a:srgbClr val="3366FF"/>
                </a:solidFill>
              </a:rPr>
              <a:t> </a:t>
            </a:r>
            <a:r>
              <a:rPr lang="en-US" dirty="0" smtClean="0"/>
              <a:t>(</a:t>
            </a:r>
            <a:r>
              <a:rPr lang="en-US" b="1" dirty="0" smtClean="0"/>
              <a:t>MnO</a:t>
            </a:r>
            <a:r>
              <a:rPr lang="en-US" b="1" baseline="-25000" dirty="0" smtClean="0"/>
              <a:t>4</a:t>
            </a:r>
            <a:r>
              <a:rPr lang="en-US" b="1" baseline="30000" dirty="0" smtClean="0"/>
              <a:t>-</a:t>
            </a:r>
            <a:r>
              <a:rPr lang="en-US" baseline="30000" dirty="0" smtClean="0"/>
              <a:t>  </a:t>
            </a:r>
            <a:r>
              <a:rPr lang="en-US" dirty="0" smtClean="0"/>
              <a:t>is the </a:t>
            </a:r>
            <a:r>
              <a:rPr lang="en-US" b="1" dirty="0" smtClean="0"/>
              <a:t>oxidising agent</a:t>
            </a:r>
            <a:r>
              <a:rPr lang="en-US" dirty="0" smtClean="0"/>
              <a:t>. It </a:t>
            </a:r>
            <a:r>
              <a:rPr lang="en-US" b="1" dirty="0" smtClean="0"/>
              <a:t>gained </a:t>
            </a:r>
            <a:r>
              <a:rPr lang="en-US" b="1" dirty="0" err="1" smtClean="0"/>
              <a:t>e</a:t>
            </a:r>
            <a:r>
              <a:rPr lang="en-US" b="1" dirty="0" smtClean="0"/>
              <a:t>-</a:t>
            </a:r>
            <a:r>
              <a:rPr lang="en-US" dirty="0" smtClean="0"/>
              <a:t> from </a:t>
            </a:r>
            <a:r>
              <a:rPr lang="en-US" dirty="0" err="1" smtClean="0"/>
              <a:t>Cl</a:t>
            </a:r>
            <a:r>
              <a:rPr lang="en-US" baseline="30000" dirty="0" smtClean="0"/>
              <a:t>- </a:t>
            </a:r>
            <a:r>
              <a:rPr lang="en-US" dirty="0" smtClean="0"/>
              <a:t>)</a:t>
            </a:r>
          </a:p>
          <a:p>
            <a:pPr>
              <a:lnSpc>
                <a:spcPct val="90000"/>
              </a:lnSpc>
              <a:buFont typeface="Times New Roman" charset="0"/>
              <a:buNone/>
            </a:pPr>
            <a:r>
              <a:rPr lang="en-US" dirty="0" smtClean="0"/>
              <a:t> (</a:t>
            </a:r>
            <a:r>
              <a:rPr lang="en-US" b="1" dirty="0" err="1" smtClean="0"/>
              <a:t>Cl</a:t>
            </a:r>
            <a:r>
              <a:rPr lang="en-US" b="1" baseline="30000" dirty="0" smtClean="0"/>
              <a:t>-</a:t>
            </a:r>
            <a:r>
              <a:rPr lang="en-US" baseline="30000" dirty="0" smtClean="0"/>
              <a:t>  </a:t>
            </a:r>
            <a:r>
              <a:rPr lang="en-US" dirty="0" smtClean="0"/>
              <a:t>is the </a:t>
            </a:r>
            <a:r>
              <a:rPr lang="en-US" b="1" dirty="0" smtClean="0"/>
              <a:t>reducing agent</a:t>
            </a:r>
            <a:r>
              <a:rPr lang="en-US" dirty="0" smtClean="0"/>
              <a:t>. It </a:t>
            </a:r>
            <a:r>
              <a:rPr lang="en-US" b="1" dirty="0" smtClean="0"/>
              <a:t>lost </a:t>
            </a:r>
            <a:r>
              <a:rPr lang="en-US" b="1" dirty="0" err="1" smtClean="0"/>
              <a:t>e</a:t>
            </a:r>
            <a:r>
              <a:rPr lang="en-US" b="1" dirty="0"/>
              <a:t>-</a:t>
            </a:r>
            <a:r>
              <a:rPr lang="en-US" dirty="0" smtClean="0"/>
              <a:t> to MnO</a:t>
            </a:r>
            <a:r>
              <a:rPr lang="en-US" baseline="-25000" dirty="0" smtClean="0"/>
              <a:t>4</a:t>
            </a:r>
            <a:r>
              <a:rPr lang="en-US" baseline="30000" dirty="0" smtClean="0"/>
              <a:t>- </a:t>
            </a:r>
            <a:r>
              <a:rPr lang="en-US" dirty="0" smtClean="0"/>
              <a:t>)</a:t>
            </a:r>
          </a:p>
          <a:p>
            <a:pPr>
              <a:lnSpc>
                <a:spcPct val="90000"/>
              </a:lnSpc>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continued....</a:t>
            </a:r>
            <a:endParaRPr lang="en-US" dirty="0">
              <a:solidFill>
                <a:srgbClr val="3366FF"/>
              </a:solidFill>
            </a:endParaRPr>
          </a:p>
        </p:txBody>
      </p:sp>
      <p:sp>
        <p:nvSpPr>
          <p:cNvPr id="3" name="Content Placeholder 2"/>
          <p:cNvSpPr>
            <a:spLocks noGrp="1"/>
          </p:cNvSpPr>
          <p:nvPr>
            <p:ph idx="1"/>
          </p:nvPr>
        </p:nvSpPr>
        <p:spPr>
          <a:xfrm>
            <a:off x="0" y="1600200"/>
            <a:ext cx="9144000" cy="4525963"/>
          </a:xfrm>
        </p:spPr>
        <p:txBody>
          <a:bodyPr>
            <a:normAutofit fontScale="92500"/>
          </a:bodyPr>
          <a:lstStyle/>
          <a:p>
            <a:pPr>
              <a:lnSpc>
                <a:spcPct val="90000"/>
              </a:lnSpc>
            </a:pPr>
            <a:r>
              <a:rPr lang="en-US" u="sng" dirty="0" smtClean="0">
                <a:solidFill>
                  <a:srgbClr val="3366FF"/>
                </a:solidFill>
              </a:rPr>
              <a:t>Step III</a:t>
            </a:r>
            <a:r>
              <a:rPr lang="en-US" dirty="0" smtClean="0"/>
              <a:t> - Electrons lost by a reducing agent must always equal electrons gained by the oxidising agent!</a:t>
            </a:r>
          </a:p>
          <a:p>
            <a:pPr>
              <a:lnSpc>
                <a:spcPct val="90000"/>
              </a:lnSpc>
              <a:buNone/>
            </a:pPr>
            <a:r>
              <a:rPr lang="en-US" dirty="0" smtClean="0"/>
              <a:t>	</a:t>
            </a:r>
            <a:r>
              <a:rPr lang="en-US" dirty="0" smtClean="0">
                <a:solidFill>
                  <a:srgbClr val="3366FF"/>
                </a:solidFill>
              </a:rPr>
              <a:t>Balance electrons </a:t>
            </a:r>
            <a:r>
              <a:rPr lang="en-US" dirty="0" smtClean="0"/>
              <a:t>in each half </a:t>
            </a:r>
            <a:r>
              <a:rPr lang="en-US" dirty="0" err="1" smtClean="0"/>
              <a:t>equ</a:t>
            </a:r>
            <a:endParaRPr lang="en-US" dirty="0" smtClean="0"/>
          </a:p>
          <a:p>
            <a:pPr>
              <a:lnSpc>
                <a:spcPct val="90000"/>
              </a:lnSpc>
            </a:pPr>
            <a:r>
              <a:rPr lang="en-US" dirty="0" smtClean="0"/>
              <a:t>Therefore: 2Cl</a:t>
            </a:r>
            <a:r>
              <a:rPr lang="en-US" baseline="30000" dirty="0" smtClean="0"/>
              <a:t>-   </a:t>
            </a:r>
            <a:r>
              <a:rPr lang="en-US" dirty="0" err="1" smtClean="0">
                <a:latin typeface="Wingdings" charset="2"/>
                <a:ea typeface="Wingdings" charset="2"/>
                <a:cs typeface="Wingdings" charset="2"/>
                <a:sym typeface="Wingdings" charset="2"/>
              </a:rPr>
              <a:t></a:t>
            </a:r>
            <a:r>
              <a:rPr lang="en-US" dirty="0" smtClean="0"/>
              <a:t>  Cl</a:t>
            </a:r>
            <a:r>
              <a:rPr lang="en-US" baseline="-25000" dirty="0" smtClean="0"/>
              <a:t>2  </a:t>
            </a:r>
            <a:r>
              <a:rPr lang="en-US" dirty="0" smtClean="0"/>
              <a:t> +  2e</a:t>
            </a:r>
            <a:r>
              <a:rPr lang="en-US" baseline="30000" dirty="0" smtClean="0"/>
              <a:t>-</a:t>
            </a:r>
            <a:endParaRPr lang="en-US" dirty="0" smtClean="0"/>
          </a:p>
          <a:p>
            <a:pPr>
              <a:lnSpc>
                <a:spcPct val="90000"/>
              </a:lnSpc>
              <a:buNone/>
            </a:pPr>
            <a:r>
              <a:rPr lang="en-US" dirty="0" smtClean="0"/>
              <a:t>					 5(2Cl</a:t>
            </a:r>
            <a:r>
              <a:rPr lang="en-US" baseline="30000" dirty="0" smtClean="0"/>
              <a:t>-   </a:t>
            </a:r>
            <a:r>
              <a:rPr lang="en-US" dirty="0" err="1" smtClean="0">
                <a:latin typeface="Wingdings" charset="2"/>
                <a:ea typeface="Wingdings" charset="2"/>
                <a:cs typeface="Wingdings" charset="2"/>
                <a:sym typeface="Wingdings" charset="2"/>
              </a:rPr>
              <a:t></a:t>
            </a:r>
            <a:r>
              <a:rPr lang="en-US" dirty="0" smtClean="0"/>
              <a:t>  Cl</a:t>
            </a:r>
            <a:r>
              <a:rPr lang="en-US" baseline="-25000" dirty="0" smtClean="0"/>
              <a:t>2  </a:t>
            </a:r>
            <a:r>
              <a:rPr lang="en-US" dirty="0" smtClean="0"/>
              <a:t> +  2e</a:t>
            </a:r>
            <a:r>
              <a:rPr lang="en-US" baseline="30000" dirty="0" smtClean="0"/>
              <a:t>-</a:t>
            </a:r>
            <a:r>
              <a:rPr lang="en-US" dirty="0" smtClean="0"/>
              <a:t>)</a:t>
            </a:r>
          </a:p>
          <a:p>
            <a:pPr>
              <a:lnSpc>
                <a:spcPct val="90000"/>
              </a:lnSpc>
              <a:buFont typeface="Times New Roman" charset="0"/>
              <a:buNone/>
            </a:pPr>
            <a:r>
              <a:rPr lang="en-US" baseline="-25000" dirty="0" smtClean="0"/>
              <a:t>                                </a:t>
            </a:r>
            <a:r>
              <a:rPr lang="en-US" dirty="0" smtClean="0"/>
              <a:t>10 </a:t>
            </a:r>
            <a:r>
              <a:rPr lang="en-US" dirty="0" err="1" smtClean="0"/>
              <a:t>Cl</a:t>
            </a:r>
            <a:r>
              <a:rPr lang="en-US" baseline="30000" dirty="0" smtClean="0"/>
              <a:t>-   </a:t>
            </a:r>
            <a:r>
              <a:rPr lang="en-US" dirty="0" err="1" smtClean="0">
                <a:latin typeface="Wingdings" charset="2"/>
                <a:ea typeface="Wingdings" charset="2"/>
                <a:cs typeface="Wingdings" charset="2"/>
                <a:sym typeface="Wingdings" charset="2"/>
              </a:rPr>
              <a:t></a:t>
            </a:r>
            <a:r>
              <a:rPr lang="en-US" dirty="0" smtClean="0"/>
              <a:t> 5Cl</a:t>
            </a:r>
            <a:r>
              <a:rPr lang="en-US" baseline="-25000" dirty="0" smtClean="0"/>
              <a:t>2</a:t>
            </a:r>
            <a:r>
              <a:rPr lang="en-US" dirty="0" smtClean="0"/>
              <a:t>  +  10e</a:t>
            </a:r>
            <a:r>
              <a:rPr lang="en-US" baseline="30000" dirty="0" smtClean="0"/>
              <a:t>- </a:t>
            </a:r>
            <a:r>
              <a:rPr lang="en-US" dirty="0" smtClean="0"/>
              <a:t> </a:t>
            </a:r>
            <a:r>
              <a:rPr lang="en-US" b="1" dirty="0" smtClean="0"/>
              <a:t>(oxidation half-</a:t>
            </a:r>
            <a:r>
              <a:rPr lang="en-US" b="1" dirty="0" err="1" smtClean="0"/>
              <a:t>eqn</a:t>
            </a:r>
            <a:r>
              <a:rPr lang="en-US" b="1" dirty="0" smtClean="0"/>
              <a:t>*</a:t>
            </a:r>
            <a:r>
              <a:rPr lang="en-US" dirty="0" smtClean="0"/>
              <a:t>)</a:t>
            </a:r>
          </a:p>
          <a:p>
            <a:pPr>
              <a:lnSpc>
                <a:spcPct val="90000"/>
              </a:lnSpc>
            </a:pPr>
            <a:r>
              <a:rPr lang="en-US" dirty="0" smtClean="0"/>
              <a:t>And:		MnO</a:t>
            </a:r>
            <a:r>
              <a:rPr lang="en-US" baseline="-25000" dirty="0" smtClean="0"/>
              <a:t>4</a:t>
            </a:r>
            <a:r>
              <a:rPr lang="en-US" baseline="30000" dirty="0" smtClean="0"/>
              <a:t>-   </a:t>
            </a:r>
            <a:r>
              <a:rPr lang="en-US" dirty="0" smtClean="0"/>
              <a:t>+ 5e</a:t>
            </a:r>
            <a:r>
              <a:rPr lang="en-US" baseline="30000" dirty="0" smtClean="0"/>
              <a:t>-</a:t>
            </a:r>
            <a:r>
              <a:rPr lang="en-US" dirty="0" smtClean="0"/>
              <a:t>  </a:t>
            </a:r>
            <a:r>
              <a:rPr lang="en-US" dirty="0" err="1" smtClean="0">
                <a:latin typeface="Wingdings" charset="2"/>
                <a:ea typeface="Wingdings" charset="2"/>
                <a:cs typeface="Wingdings" charset="2"/>
                <a:sym typeface="Wingdings" charset="2"/>
              </a:rPr>
              <a:t></a:t>
            </a:r>
            <a:r>
              <a:rPr lang="en-US" dirty="0" smtClean="0"/>
              <a:t> Mn</a:t>
            </a:r>
            <a:r>
              <a:rPr lang="en-US" baseline="30000" dirty="0" smtClean="0"/>
              <a:t>+2</a:t>
            </a:r>
            <a:r>
              <a:rPr lang="en-US" dirty="0" smtClean="0"/>
              <a:t> </a:t>
            </a:r>
          </a:p>
          <a:p>
            <a:pPr>
              <a:lnSpc>
                <a:spcPct val="90000"/>
              </a:lnSpc>
              <a:buNone/>
            </a:pPr>
            <a:r>
              <a:rPr lang="en-US" dirty="0" smtClean="0"/>
              <a:t>					2 (MnO</a:t>
            </a:r>
            <a:r>
              <a:rPr lang="en-US" baseline="-25000" dirty="0" smtClean="0"/>
              <a:t>4</a:t>
            </a:r>
            <a:r>
              <a:rPr lang="en-US" baseline="30000" dirty="0" smtClean="0"/>
              <a:t>-   </a:t>
            </a:r>
            <a:r>
              <a:rPr lang="en-US" dirty="0" smtClean="0"/>
              <a:t>+ 5e</a:t>
            </a:r>
            <a:r>
              <a:rPr lang="en-US" baseline="30000" dirty="0" smtClean="0"/>
              <a:t>-</a:t>
            </a:r>
            <a:r>
              <a:rPr lang="en-US" dirty="0" smtClean="0"/>
              <a:t>  </a:t>
            </a:r>
            <a:r>
              <a:rPr lang="en-US" dirty="0" err="1" smtClean="0">
                <a:latin typeface="Wingdings" charset="2"/>
                <a:ea typeface="Wingdings" charset="2"/>
                <a:cs typeface="Wingdings" charset="2"/>
                <a:sym typeface="Wingdings" charset="2"/>
              </a:rPr>
              <a:t></a:t>
            </a:r>
            <a:r>
              <a:rPr lang="en-US" dirty="0" smtClean="0"/>
              <a:t> Mn</a:t>
            </a:r>
            <a:r>
              <a:rPr lang="en-US" baseline="30000" dirty="0" smtClean="0"/>
              <a:t>+2</a:t>
            </a:r>
            <a:r>
              <a:rPr lang="en-US" dirty="0" smtClean="0"/>
              <a:t> )</a:t>
            </a:r>
          </a:p>
          <a:p>
            <a:pPr>
              <a:lnSpc>
                <a:spcPct val="90000"/>
              </a:lnSpc>
              <a:buFont typeface="Times New Roman" charset="0"/>
              <a:buNone/>
            </a:pPr>
            <a:r>
              <a:rPr lang="en-US" dirty="0" smtClean="0"/>
              <a:t>                     2MnO</a:t>
            </a:r>
            <a:r>
              <a:rPr lang="en-US" baseline="-25000" dirty="0" smtClean="0"/>
              <a:t>4</a:t>
            </a:r>
            <a:r>
              <a:rPr lang="en-US" baseline="30000" dirty="0" smtClean="0"/>
              <a:t>-   </a:t>
            </a:r>
            <a:r>
              <a:rPr lang="en-US" dirty="0" smtClean="0"/>
              <a:t> + 10e</a:t>
            </a:r>
            <a:r>
              <a:rPr lang="en-US" baseline="30000" dirty="0" smtClean="0"/>
              <a:t>- </a:t>
            </a:r>
            <a:r>
              <a:rPr lang="en-US" dirty="0" err="1" smtClean="0">
                <a:latin typeface="Wingdings" charset="2"/>
                <a:ea typeface="Wingdings" charset="2"/>
                <a:cs typeface="Wingdings" charset="2"/>
                <a:sym typeface="Wingdings" charset="2"/>
              </a:rPr>
              <a:t></a:t>
            </a:r>
            <a:r>
              <a:rPr lang="en-US" dirty="0" smtClean="0"/>
              <a:t> 2Mn</a:t>
            </a:r>
            <a:r>
              <a:rPr lang="en-US" baseline="30000" dirty="0" smtClean="0"/>
              <a:t>+2</a:t>
            </a:r>
            <a:r>
              <a:rPr lang="en-US" dirty="0" smtClean="0"/>
              <a:t> (</a:t>
            </a:r>
            <a:r>
              <a:rPr lang="en-US" b="1" dirty="0" smtClean="0"/>
              <a:t>reduction half-</a:t>
            </a:r>
            <a:r>
              <a:rPr lang="en-US" b="1" dirty="0" err="1" smtClean="0"/>
              <a:t>eqn</a:t>
            </a:r>
            <a:r>
              <a:rPr lang="en-US" b="1" dirty="0" smtClean="0"/>
              <a:t>)</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6262"/>
          </a:xfrm>
        </p:spPr>
        <p:txBody>
          <a:bodyPr>
            <a:normAutofit fontScale="90000"/>
          </a:bodyPr>
          <a:lstStyle/>
          <a:p>
            <a:r>
              <a:rPr lang="en-US" dirty="0">
                <a:solidFill>
                  <a:srgbClr val="3366FF"/>
                </a:solidFill>
              </a:rPr>
              <a:t>c</a:t>
            </a:r>
            <a:r>
              <a:rPr lang="en-US" dirty="0" smtClean="0">
                <a:solidFill>
                  <a:srgbClr val="3366FF"/>
                </a:solidFill>
              </a:rPr>
              <a:t>ontinued…</a:t>
            </a:r>
            <a:endParaRPr lang="en-US" dirty="0">
              <a:solidFill>
                <a:srgbClr val="3366FF"/>
              </a:solidFill>
            </a:endParaRPr>
          </a:p>
        </p:txBody>
      </p:sp>
      <p:sp>
        <p:nvSpPr>
          <p:cNvPr id="3" name="Content Placeholder 2"/>
          <p:cNvSpPr>
            <a:spLocks noGrp="1"/>
          </p:cNvSpPr>
          <p:nvPr>
            <p:ph idx="1"/>
          </p:nvPr>
        </p:nvSpPr>
        <p:spPr>
          <a:xfrm>
            <a:off x="228600" y="1117600"/>
            <a:ext cx="8686800" cy="5575300"/>
          </a:xfrm>
        </p:spPr>
        <p:txBody>
          <a:bodyPr>
            <a:normAutofit/>
          </a:bodyPr>
          <a:lstStyle/>
          <a:p>
            <a:pPr>
              <a:lnSpc>
                <a:spcPct val="90000"/>
              </a:lnSpc>
            </a:pPr>
            <a:r>
              <a:rPr lang="en-US" u="sng" dirty="0" smtClean="0">
                <a:solidFill>
                  <a:srgbClr val="3366FF"/>
                </a:solidFill>
              </a:rPr>
              <a:t>Step IV</a:t>
            </a:r>
            <a:r>
              <a:rPr lang="en-US" dirty="0" smtClean="0"/>
              <a:t> – Balance first half-reaction by adding H</a:t>
            </a:r>
            <a:r>
              <a:rPr lang="en-US" baseline="30000" dirty="0" smtClean="0"/>
              <a:t>+</a:t>
            </a:r>
            <a:r>
              <a:rPr lang="en-US" dirty="0" smtClean="0"/>
              <a:t> ions and H</a:t>
            </a:r>
            <a:r>
              <a:rPr lang="en-US" baseline="-25000" dirty="0" smtClean="0"/>
              <a:t>2</a:t>
            </a:r>
            <a:r>
              <a:rPr lang="en-US" dirty="0" smtClean="0"/>
              <a:t>O molecules:    </a:t>
            </a:r>
          </a:p>
          <a:p>
            <a:pPr>
              <a:lnSpc>
                <a:spcPct val="90000"/>
              </a:lnSpc>
              <a:buNone/>
            </a:pPr>
            <a:r>
              <a:rPr lang="en-US" dirty="0"/>
              <a:t>	</a:t>
            </a:r>
            <a:r>
              <a:rPr lang="en-US" dirty="0" smtClean="0"/>
              <a:t>16 H</a:t>
            </a:r>
            <a:r>
              <a:rPr lang="en-US" baseline="30000" dirty="0" smtClean="0"/>
              <a:t>+</a:t>
            </a:r>
            <a:r>
              <a:rPr lang="en-US" dirty="0" smtClean="0"/>
              <a:t>  + 2MnO</a:t>
            </a:r>
            <a:r>
              <a:rPr lang="en-US" baseline="-25000" dirty="0" smtClean="0"/>
              <a:t>4</a:t>
            </a:r>
            <a:r>
              <a:rPr lang="en-US" baseline="30000" dirty="0" smtClean="0"/>
              <a:t>-   </a:t>
            </a:r>
            <a:r>
              <a:rPr lang="en-US" dirty="0" smtClean="0"/>
              <a:t>+ 10e</a:t>
            </a:r>
            <a:r>
              <a:rPr lang="en-US" baseline="30000" dirty="0" smtClean="0"/>
              <a:t>-</a:t>
            </a:r>
            <a:r>
              <a:rPr lang="en-US" dirty="0" smtClean="0"/>
              <a:t> </a:t>
            </a:r>
            <a:r>
              <a:rPr lang="en-US" dirty="0" err="1" smtClean="0">
                <a:latin typeface="Wingdings" charset="2"/>
                <a:ea typeface="Wingdings" charset="2"/>
                <a:cs typeface="Wingdings" charset="2"/>
                <a:sym typeface="Wingdings" charset="2"/>
              </a:rPr>
              <a:t></a:t>
            </a:r>
            <a:r>
              <a:rPr lang="en-US" dirty="0" smtClean="0"/>
              <a:t> 2Mn</a:t>
            </a:r>
            <a:r>
              <a:rPr lang="en-US" baseline="30000" dirty="0" smtClean="0"/>
              <a:t>+2</a:t>
            </a:r>
            <a:r>
              <a:rPr lang="en-US" dirty="0" smtClean="0"/>
              <a:t> + 8 H</a:t>
            </a:r>
            <a:r>
              <a:rPr lang="en-US" baseline="-25000" dirty="0" smtClean="0"/>
              <a:t>2</a:t>
            </a:r>
            <a:r>
              <a:rPr lang="en-US" dirty="0" smtClean="0"/>
              <a:t>O</a:t>
            </a:r>
          </a:p>
          <a:p>
            <a:pPr>
              <a:lnSpc>
                <a:spcPct val="90000"/>
              </a:lnSpc>
            </a:pPr>
            <a:r>
              <a:rPr lang="en-US" u="sng" dirty="0" smtClean="0">
                <a:solidFill>
                  <a:srgbClr val="3366FF"/>
                </a:solidFill>
              </a:rPr>
              <a:t>Step V</a:t>
            </a:r>
            <a:r>
              <a:rPr lang="en-US" dirty="0" smtClean="0">
                <a:solidFill>
                  <a:srgbClr val="3366FF"/>
                </a:solidFill>
              </a:rPr>
              <a:t> </a:t>
            </a:r>
            <a:r>
              <a:rPr lang="en-US" dirty="0" smtClean="0"/>
              <a:t>- Adding the oxidation half-reaction and reduction half-reaction the 10 electrons gained and lost cancel to give the overall reaction:</a:t>
            </a:r>
          </a:p>
          <a:p>
            <a:pPr>
              <a:lnSpc>
                <a:spcPct val="90000"/>
              </a:lnSpc>
              <a:buFont typeface="Times New Roman" charset="0"/>
              <a:buNone/>
            </a:pPr>
            <a:r>
              <a:rPr lang="en-US" b="1" dirty="0" smtClean="0"/>
              <a:t>	16H</a:t>
            </a:r>
            <a:r>
              <a:rPr lang="en-US" b="1" baseline="30000" dirty="0" smtClean="0"/>
              <a:t>+</a:t>
            </a:r>
            <a:r>
              <a:rPr lang="en-US" b="1" dirty="0" smtClean="0"/>
              <a:t>  +  2MnO</a:t>
            </a:r>
            <a:r>
              <a:rPr lang="en-US" b="1" baseline="-25000" dirty="0" smtClean="0"/>
              <a:t>4</a:t>
            </a:r>
            <a:r>
              <a:rPr lang="en-US" b="1" baseline="30000" dirty="0" smtClean="0"/>
              <a:t>-  </a:t>
            </a:r>
            <a:r>
              <a:rPr lang="en-US" b="1" dirty="0" smtClean="0"/>
              <a:t>+  10Cl</a:t>
            </a:r>
            <a:r>
              <a:rPr lang="en-US" b="1" baseline="30000" dirty="0" smtClean="0"/>
              <a:t>-  </a:t>
            </a:r>
            <a:r>
              <a:rPr lang="en-US" dirty="0" err="1" smtClean="0">
                <a:latin typeface="Wingdings" charset="2"/>
                <a:ea typeface="Wingdings" charset="2"/>
                <a:cs typeface="Wingdings" charset="2"/>
                <a:sym typeface="Wingdings" charset="2"/>
              </a:rPr>
              <a:t></a:t>
            </a:r>
            <a:r>
              <a:rPr lang="en-US" b="1" dirty="0" smtClean="0"/>
              <a:t> 2Mn</a:t>
            </a:r>
            <a:r>
              <a:rPr lang="en-US" b="1" baseline="30000" dirty="0" smtClean="0"/>
              <a:t>+2</a:t>
            </a:r>
            <a:r>
              <a:rPr lang="en-US" b="1" dirty="0" smtClean="0"/>
              <a:t>  + 5Cl</a:t>
            </a:r>
            <a:r>
              <a:rPr lang="en-US" b="1" baseline="-25000" dirty="0" smtClean="0"/>
              <a:t>2  </a:t>
            </a:r>
            <a:r>
              <a:rPr lang="en-US" b="1" dirty="0" smtClean="0"/>
              <a:t>+  8H</a:t>
            </a:r>
            <a:r>
              <a:rPr lang="en-US" b="1" baseline="-25000" dirty="0" smtClean="0"/>
              <a:t>2</a:t>
            </a:r>
            <a:r>
              <a:rPr lang="en-US" b="1" dirty="0" smtClean="0"/>
              <a:t>O</a:t>
            </a:r>
          </a:p>
          <a:p>
            <a:pPr>
              <a:lnSpc>
                <a:spcPct val="90000"/>
              </a:lnSpc>
              <a:buFont typeface="Times New Roman" charset="0"/>
              <a:buNone/>
            </a:pPr>
            <a:endParaRPr lang="en-US" b="1" dirty="0" smtClean="0">
              <a:ea typeface="ヒラギノ明朝 ProN W6" charset="-128"/>
              <a:cs typeface="ヒラギノ明朝 ProN W6" charset="-128"/>
            </a:endParaRPr>
          </a:p>
          <a:p>
            <a:pPr>
              <a:lnSpc>
                <a:spcPct val="90000"/>
              </a:lnSpc>
            </a:pPr>
            <a:r>
              <a:rPr lang="en-US" dirty="0" smtClean="0"/>
              <a:t>* Half-equations refers to the reaction showing either the electron gain (reduction) or the electron loss (oxidation) step of the reaction.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No change in oxidation numbers</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Is no change in oxidation numbers then it is not a REDOX reaction…</a:t>
            </a:r>
          </a:p>
          <a:p>
            <a:r>
              <a:rPr lang="en-US" dirty="0" smtClean="0"/>
              <a:t>For example:</a:t>
            </a:r>
          </a:p>
          <a:p>
            <a:r>
              <a:rPr lang="en-US" dirty="0" smtClean="0"/>
              <a:t>CO</a:t>
            </a:r>
            <a:r>
              <a:rPr lang="en-US" baseline="-25000" dirty="0" smtClean="0"/>
              <a:t>3</a:t>
            </a:r>
            <a:r>
              <a:rPr lang="en-US" baseline="30000" dirty="0" smtClean="0"/>
              <a:t>2-</a:t>
            </a:r>
            <a:r>
              <a:rPr lang="en-US" baseline="-25000" dirty="0" smtClean="0"/>
              <a:t>(</a:t>
            </a:r>
            <a:r>
              <a:rPr lang="en-US" baseline="-25000" dirty="0"/>
              <a:t>aq) </a:t>
            </a:r>
            <a:r>
              <a:rPr lang="en-US" dirty="0"/>
              <a:t>+ 2H</a:t>
            </a:r>
            <a:r>
              <a:rPr lang="en-US" baseline="-25000" dirty="0"/>
              <a:t>(aq) </a:t>
            </a:r>
            <a:r>
              <a:rPr lang="en-US" dirty="0"/>
              <a:t>→ H</a:t>
            </a:r>
            <a:r>
              <a:rPr lang="en-US" baseline="-25000" dirty="0"/>
              <a:t>2</a:t>
            </a:r>
            <a:r>
              <a:rPr lang="en-US" dirty="0"/>
              <a:t>O</a:t>
            </a:r>
            <a:r>
              <a:rPr lang="en-US" baseline="-25000" dirty="0"/>
              <a:t>(l) </a:t>
            </a:r>
            <a:r>
              <a:rPr lang="en-US" dirty="0"/>
              <a:t>+ </a:t>
            </a:r>
            <a:r>
              <a:rPr lang="en-US" dirty="0" smtClean="0"/>
              <a:t>CO</a:t>
            </a:r>
            <a:r>
              <a:rPr lang="en-US" baseline="-25000" dirty="0" smtClean="0"/>
              <a:t>2</a:t>
            </a:r>
            <a:r>
              <a:rPr lang="en-US" baseline="-25000" dirty="0"/>
              <a:t>(g)</a:t>
            </a:r>
          </a:p>
          <a:p>
            <a:pPr>
              <a:buNone/>
            </a:pPr>
            <a:r>
              <a:rPr lang="en-US" dirty="0"/>
              <a:t>+4 –2</a:t>
            </a:r>
            <a:r>
              <a:rPr lang="en-US" dirty="0" smtClean="0"/>
              <a:t>           +</a:t>
            </a:r>
            <a:r>
              <a:rPr lang="en-US" dirty="0"/>
              <a:t>1</a:t>
            </a:r>
            <a:r>
              <a:rPr lang="en-US" dirty="0" smtClean="0"/>
              <a:t>         +</a:t>
            </a:r>
            <a:r>
              <a:rPr lang="en-US" dirty="0"/>
              <a:t>1 –2</a:t>
            </a:r>
            <a:r>
              <a:rPr lang="en-US" dirty="0" smtClean="0"/>
              <a:t>     +</a:t>
            </a:r>
            <a:r>
              <a:rPr lang="en-US" dirty="0"/>
              <a:t>4 –2</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Disproportionation – single substance undergoes oxidation and reduction</a:t>
            </a:r>
            <a:endParaRPr lang="en-US" dirty="0">
              <a:solidFill>
                <a:srgbClr val="3366FF"/>
              </a:solidFill>
            </a:endParaRPr>
          </a:p>
        </p:txBody>
      </p:sp>
      <p:pic>
        <p:nvPicPr>
          <p:cNvPr id="4" name="Picture 3"/>
          <p:cNvPicPr>
            <a:picLocks noChangeAspect="1"/>
          </p:cNvPicPr>
          <p:nvPr/>
        </p:nvPicPr>
        <p:blipFill>
          <a:blip r:embed="rId2"/>
          <a:stretch>
            <a:fillRect/>
          </a:stretch>
        </p:blipFill>
        <p:spPr>
          <a:xfrm>
            <a:off x="641350" y="1703175"/>
            <a:ext cx="8045450" cy="2398925"/>
          </a:xfrm>
          <a:prstGeom prst="rect">
            <a:avLst/>
          </a:prstGeom>
        </p:spPr>
      </p:pic>
      <p:pic>
        <p:nvPicPr>
          <p:cNvPr id="5" name="Picture 4"/>
          <p:cNvPicPr>
            <a:picLocks noChangeAspect="1"/>
          </p:cNvPicPr>
          <p:nvPr/>
        </p:nvPicPr>
        <p:blipFill>
          <a:blip r:embed="rId3"/>
          <a:stretch>
            <a:fillRect/>
          </a:stretch>
        </p:blipFill>
        <p:spPr>
          <a:xfrm>
            <a:off x="1905000" y="4102100"/>
            <a:ext cx="5689600" cy="24208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rgbClr val="3366FF"/>
                </a:solidFill>
              </a:rPr>
              <a:t>Oxidation numbers does not always correlate to charge on the ion</a:t>
            </a:r>
            <a:endParaRPr lang="en-US" dirty="0">
              <a:solidFill>
                <a:srgbClr val="3366FF"/>
              </a:solidFill>
            </a:endParaRPr>
          </a:p>
        </p:txBody>
      </p:sp>
      <p:sp>
        <p:nvSpPr>
          <p:cNvPr id="4" name="Content Placeholder 3"/>
          <p:cNvSpPr>
            <a:spLocks noGrp="1"/>
          </p:cNvSpPr>
          <p:nvPr>
            <p:ph idx="1"/>
          </p:nvPr>
        </p:nvSpPr>
        <p:spPr>
          <a:xfrm>
            <a:off x="165100" y="1600200"/>
            <a:ext cx="5130800" cy="4940300"/>
          </a:xfrm>
        </p:spPr>
        <p:txBody>
          <a:bodyPr>
            <a:normAutofit/>
          </a:bodyPr>
          <a:lstStyle/>
          <a:p>
            <a:r>
              <a:rPr lang="en-US" dirty="0" smtClean="0"/>
              <a:t>Example </a:t>
            </a:r>
            <a:r>
              <a:rPr lang="en-US" dirty="0" err="1" smtClean="0"/>
              <a:t>thiosulfate</a:t>
            </a:r>
            <a:r>
              <a:rPr lang="en-US" dirty="0" smtClean="0"/>
              <a:t> ion S</a:t>
            </a:r>
            <a:r>
              <a:rPr lang="en-US" baseline="-25000" dirty="0" smtClean="0"/>
              <a:t>2</a:t>
            </a:r>
            <a:r>
              <a:rPr lang="en-US" dirty="0" smtClean="0"/>
              <a:t>O</a:t>
            </a:r>
            <a:r>
              <a:rPr lang="en-US" baseline="-25000" dirty="0" smtClean="0"/>
              <a:t>3</a:t>
            </a:r>
            <a:r>
              <a:rPr lang="en-US" baseline="30000" dirty="0" smtClean="0"/>
              <a:t>2-</a:t>
            </a:r>
          </a:p>
          <a:p>
            <a:r>
              <a:rPr lang="en-US" dirty="0" smtClean="0"/>
              <a:t>Here due to it shape one sulfur has oxidation number of +6 other has oxidation number of -2.  </a:t>
            </a:r>
          </a:p>
          <a:p>
            <a:r>
              <a:rPr lang="en-US" dirty="0" smtClean="0"/>
              <a:t>This also occurs in some organic compounds and elements in group 15 to 17</a:t>
            </a:r>
            <a:endParaRPr lang="en-US" dirty="0"/>
          </a:p>
        </p:txBody>
      </p:sp>
      <p:pic>
        <p:nvPicPr>
          <p:cNvPr id="5" name="Picture 4"/>
          <p:cNvPicPr>
            <a:picLocks noChangeAspect="1"/>
          </p:cNvPicPr>
          <p:nvPr/>
        </p:nvPicPr>
        <p:blipFill>
          <a:blip r:embed="rId2"/>
          <a:stretch>
            <a:fillRect/>
          </a:stretch>
        </p:blipFill>
        <p:spPr>
          <a:xfrm>
            <a:off x="6154737" y="1417638"/>
            <a:ext cx="2532063" cy="2532063"/>
          </a:xfrm>
          <a:prstGeom prst="rect">
            <a:avLst/>
          </a:prstGeom>
        </p:spPr>
      </p:pic>
      <p:pic>
        <p:nvPicPr>
          <p:cNvPr id="6" name="Picture 5"/>
          <p:cNvPicPr>
            <a:picLocks noChangeAspect="1"/>
          </p:cNvPicPr>
          <p:nvPr/>
        </p:nvPicPr>
        <p:blipFill>
          <a:blip r:embed="rId3"/>
          <a:stretch>
            <a:fillRect/>
          </a:stretch>
        </p:blipFill>
        <p:spPr>
          <a:xfrm>
            <a:off x="6203950" y="4139551"/>
            <a:ext cx="2482850" cy="26822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6299" y="0"/>
            <a:ext cx="7354507"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366FF"/>
                </a:solidFill>
              </a:rPr>
              <a:t>Terms for Electrochemistry</a:t>
            </a:r>
            <a:endParaRPr lang="en-US" b="1" dirty="0">
              <a:solidFill>
                <a:srgbClr val="3366FF"/>
              </a:solidFill>
            </a:endParaRPr>
          </a:p>
        </p:txBody>
      </p:sp>
      <p:sp>
        <p:nvSpPr>
          <p:cNvPr id="3" name="Content Placeholder 2"/>
          <p:cNvSpPr>
            <a:spLocks noGrp="1"/>
          </p:cNvSpPr>
          <p:nvPr>
            <p:ph idx="1"/>
          </p:nvPr>
        </p:nvSpPr>
        <p:spPr/>
        <p:txBody>
          <a:bodyPr>
            <a:noAutofit/>
          </a:bodyPr>
          <a:lstStyle/>
          <a:p>
            <a:r>
              <a:rPr lang="en-US" b="1" dirty="0" smtClean="0">
                <a:solidFill>
                  <a:srgbClr val="3366FF"/>
                </a:solidFill>
              </a:rPr>
              <a:t>Oxidation</a:t>
            </a:r>
            <a:r>
              <a:rPr lang="en-US" dirty="0" smtClean="0"/>
              <a:t> is the loss of electrons </a:t>
            </a:r>
          </a:p>
          <a:p>
            <a:r>
              <a:rPr lang="en-US" b="1" dirty="0" smtClean="0">
                <a:solidFill>
                  <a:srgbClr val="3366FF"/>
                </a:solidFill>
              </a:rPr>
              <a:t>Reduction</a:t>
            </a:r>
            <a:r>
              <a:rPr lang="en-US" dirty="0" smtClean="0"/>
              <a:t> is the gaining of electrons</a:t>
            </a:r>
          </a:p>
          <a:p>
            <a:r>
              <a:rPr lang="en-US" dirty="0" smtClean="0"/>
              <a:t>OIL RIG</a:t>
            </a:r>
          </a:p>
          <a:p>
            <a:r>
              <a:rPr lang="en-US" dirty="0" smtClean="0"/>
              <a:t>The substance that loses the electrons is the </a:t>
            </a:r>
            <a:r>
              <a:rPr lang="en-US" b="1" dirty="0" smtClean="0">
                <a:solidFill>
                  <a:srgbClr val="3366FF"/>
                </a:solidFill>
              </a:rPr>
              <a:t>reducing agents </a:t>
            </a:r>
            <a:r>
              <a:rPr lang="en-US" dirty="0" smtClean="0"/>
              <a:t>(causes another substance to be reduced – gain electrons)</a:t>
            </a:r>
            <a:endParaRPr lang="en-US" b="1" dirty="0" smtClean="0"/>
          </a:p>
          <a:p>
            <a:r>
              <a:rPr lang="en-US" dirty="0" smtClean="0"/>
              <a:t>The substance that gains the electrons is the </a:t>
            </a:r>
            <a:r>
              <a:rPr lang="en-US" b="1" dirty="0" smtClean="0">
                <a:solidFill>
                  <a:srgbClr val="3366FF"/>
                </a:solidFill>
              </a:rPr>
              <a:t>oxidising agent </a:t>
            </a:r>
            <a:r>
              <a:rPr lang="en-US" dirty="0" smtClean="0">
                <a:solidFill>
                  <a:srgbClr val="000000"/>
                </a:solidFill>
              </a:rPr>
              <a:t>(causes another substance to be oxidised – lose electrons)</a:t>
            </a:r>
            <a:endParaRPr lang="en-US" b="1" dirty="0">
              <a:solidFill>
                <a:srgbClr val="3366FF"/>
              </a:solidFill>
            </a:endParaRPr>
          </a:p>
        </p:txBody>
      </p:sp>
    </p:spTree>
  </p:cSld>
  <p:clrMapOvr>
    <a:masterClrMapping/>
  </p:clrMapOvr>
  <p:transition>
    <p:cut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fontScale="90000"/>
          </a:bodyPr>
          <a:lstStyle/>
          <a:p>
            <a:r>
              <a:rPr lang="en-US" dirty="0" smtClean="0">
                <a:solidFill>
                  <a:srgbClr val="3366FF"/>
                </a:solidFill>
              </a:rPr>
              <a:t>Changes to copper when placed in solution containing silver ions</a:t>
            </a:r>
            <a:endParaRPr lang="en-US" dirty="0">
              <a:solidFill>
                <a:srgbClr val="3366FF"/>
              </a:solidFill>
            </a:endParaRPr>
          </a:p>
        </p:txBody>
      </p:sp>
      <p:pic>
        <p:nvPicPr>
          <p:cNvPr id="5" name="Picture 4"/>
          <p:cNvPicPr>
            <a:picLocks noChangeAspect="1"/>
          </p:cNvPicPr>
          <p:nvPr/>
        </p:nvPicPr>
        <p:blipFill>
          <a:blip r:embed="rId2"/>
          <a:stretch>
            <a:fillRect/>
          </a:stretch>
        </p:blipFill>
        <p:spPr>
          <a:xfrm>
            <a:off x="0" y="1143000"/>
            <a:ext cx="9144000" cy="5715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fontScale="90000"/>
          </a:bodyPr>
          <a:lstStyle/>
          <a:p>
            <a:r>
              <a:rPr lang="en-US" dirty="0" smtClean="0">
                <a:solidFill>
                  <a:srgbClr val="3366FF"/>
                </a:solidFill>
              </a:rPr>
              <a:t>REDOX - Producing electrical energy</a:t>
            </a:r>
            <a:endParaRPr lang="en-US" dirty="0">
              <a:solidFill>
                <a:srgbClr val="3366FF"/>
              </a:solidFill>
            </a:endParaRPr>
          </a:p>
        </p:txBody>
      </p:sp>
      <p:sp>
        <p:nvSpPr>
          <p:cNvPr id="4" name="Content Placeholder 3"/>
          <p:cNvSpPr>
            <a:spLocks noGrp="1"/>
          </p:cNvSpPr>
          <p:nvPr>
            <p:ph idx="1"/>
          </p:nvPr>
        </p:nvSpPr>
        <p:spPr>
          <a:xfrm>
            <a:off x="457200" y="1143000"/>
            <a:ext cx="8229600" cy="4525963"/>
          </a:xfrm>
        </p:spPr>
        <p:txBody>
          <a:bodyPr/>
          <a:lstStyle/>
          <a:p>
            <a:r>
              <a:rPr lang="en-US" dirty="0" smtClean="0"/>
              <a:t>To do this  an electrochemical cell must be build which transfers electrons from the reductant to the oxidant rather that allowing the reactants to come in direct contact. </a:t>
            </a:r>
            <a:endParaRPr lang="en-US" dirty="0"/>
          </a:p>
        </p:txBody>
      </p:sp>
      <p:pic>
        <p:nvPicPr>
          <p:cNvPr id="5" name="Picture 4"/>
          <p:cNvPicPr>
            <a:picLocks noChangeAspect="1"/>
          </p:cNvPicPr>
          <p:nvPr/>
        </p:nvPicPr>
        <p:blipFill>
          <a:blip r:embed="rId2"/>
          <a:stretch>
            <a:fillRect/>
          </a:stretch>
        </p:blipFill>
        <p:spPr>
          <a:xfrm>
            <a:off x="457200" y="3302000"/>
            <a:ext cx="8077200" cy="3556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457200" y="990600"/>
            <a:ext cx="8077200" cy="830997"/>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400" dirty="0">
                <a:ea typeface="Times" charset="0"/>
                <a:cs typeface="Times" charset="0"/>
              </a:rPr>
              <a:t>To do this you have to separate the two half equations from one another and provide a path for the electrons to flow</a:t>
            </a:r>
          </a:p>
        </p:txBody>
      </p:sp>
      <p:pic>
        <p:nvPicPr>
          <p:cNvPr id="2053" name="Picture 5" descr="&#10;cells1.jpg                                                     0000BD50Macintosh HD                   B3E08C24:"/>
          <p:cNvPicPr>
            <a:picLocks noChangeAspect="1" noChangeArrowheads="1"/>
          </p:cNvPicPr>
          <p:nvPr/>
        </p:nvPicPr>
        <p:blipFill>
          <a:blip r:embed="rId2"/>
          <a:srcRect/>
          <a:stretch>
            <a:fillRect/>
          </a:stretch>
        </p:blipFill>
        <p:spPr bwMode="auto">
          <a:xfrm>
            <a:off x="2103465" y="1821597"/>
            <a:ext cx="4525935" cy="3327400"/>
          </a:xfrm>
          <a:prstGeom prst="rect">
            <a:avLst/>
          </a:prstGeom>
          <a:noFill/>
        </p:spPr>
      </p:pic>
      <p:sp>
        <p:nvSpPr>
          <p:cNvPr id="2054" name="Text Box 6"/>
          <p:cNvSpPr txBox="1">
            <a:spLocks noChangeArrowheads="1"/>
          </p:cNvSpPr>
          <p:nvPr/>
        </p:nvSpPr>
        <p:spPr bwMode="auto">
          <a:xfrm>
            <a:off x="6781800" y="3962400"/>
            <a:ext cx="2362200" cy="646331"/>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dirty="0"/>
              <a:t>Half-cell </a:t>
            </a:r>
            <a:r>
              <a:rPr lang="en-US" dirty="0" smtClean="0"/>
              <a:t>where oxidation occurs             </a:t>
            </a:r>
            <a:endParaRPr lang="en-US" dirty="0"/>
          </a:p>
        </p:txBody>
      </p:sp>
      <p:sp>
        <p:nvSpPr>
          <p:cNvPr id="2055" name="Text Box 7"/>
          <p:cNvSpPr txBox="1">
            <a:spLocks noChangeArrowheads="1"/>
          </p:cNvSpPr>
          <p:nvPr/>
        </p:nvSpPr>
        <p:spPr bwMode="auto">
          <a:xfrm>
            <a:off x="0" y="3733800"/>
            <a:ext cx="2133600" cy="646331"/>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dirty="0"/>
              <a:t>Half-cell </a:t>
            </a:r>
            <a:r>
              <a:rPr lang="en-US" dirty="0" smtClean="0"/>
              <a:t>where reduction occurs             </a:t>
            </a:r>
            <a:endParaRPr lang="en-US" dirty="0"/>
          </a:p>
        </p:txBody>
      </p:sp>
      <p:sp>
        <p:nvSpPr>
          <p:cNvPr id="2058" name="Line 10"/>
          <p:cNvSpPr>
            <a:spLocks noChangeShapeType="1"/>
          </p:cNvSpPr>
          <p:nvPr/>
        </p:nvSpPr>
        <p:spPr bwMode="auto">
          <a:xfrm flipH="1" flipV="1">
            <a:off x="6172200" y="4151531"/>
            <a:ext cx="609600" cy="2286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2059" name="Line 11"/>
          <p:cNvSpPr>
            <a:spLocks noChangeShapeType="1"/>
          </p:cNvSpPr>
          <p:nvPr/>
        </p:nvSpPr>
        <p:spPr bwMode="auto">
          <a:xfrm>
            <a:off x="1570065" y="4038600"/>
            <a:ext cx="1066800" cy="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2060" name="Text Box 12"/>
          <p:cNvSpPr txBox="1">
            <a:spLocks noChangeArrowheads="1"/>
          </p:cNvSpPr>
          <p:nvPr/>
        </p:nvSpPr>
        <p:spPr bwMode="auto">
          <a:xfrm>
            <a:off x="1371600" y="5715000"/>
            <a:ext cx="6477000" cy="461665"/>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400" dirty="0"/>
              <a:t>But there is a problem…….</a:t>
            </a:r>
          </a:p>
        </p:txBody>
      </p:sp>
      <p:sp>
        <p:nvSpPr>
          <p:cNvPr id="12" name="Title 11"/>
          <p:cNvSpPr>
            <a:spLocks noGrp="1"/>
          </p:cNvSpPr>
          <p:nvPr>
            <p:ph type="title"/>
          </p:nvPr>
        </p:nvSpPr>
        <p:spPr>
          <a:xfrm>
            <a:off x="457200" y="0"/>
            <a:ext cx="8229600" cy="1143000"/>
          </a:xfrm>
        </p:spPr>
        <p:txBody>
          <a:bodyPr/>
          <a:lstStyle/>
          <a:p>
            <a:r>
              <a:rPr lang="en-US" dirty="0" smtClean="0">
                <a:solidFill>
                  <a:srgbClr val="3366FF"/>
                </a:solidFill>
              </a:rPr>
              <a:t>Electrolysis</a:t>
            </a:r>
            <a:endParaRPr lang="en-US"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autoUpdateAnimBg="0"/>
      <p:bldP spid="2055" grpId="0" build="p" autoUpdateAnimBg="0"/>
      <p:bldP spid="2058" grpId="0" animBg="1"/>
      <p:bldP spid="2059" grpId="0" animBg="1"/>
      <p:bldP spid="2060" grpId="0" build="p" autoUpdateAnimBg="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3314" name="Picture 2" descr="&#10;cells0.jpg                                                     0000BD50Macintosh HD                   B3E08C24:"/>
          <p:cNvPicPr>
            <a:picLocks noChangeAspect="1" noChangeArrowheads="1"/>
          </p:cNvPicPr>
          <p:nvPr/>
        </p:nvPicPr>
        <p:blipFill>
          <a:blip r:embed="rId2"/>
          <a:srcRect/>
          <a:stretch>
            <a:fillRect/>
          </a:stretch>
        </p:blipFill>
        <p:spPr bwMode="auto">
          <a:xfrm>
            <a:off x="304800" y="152400"/>
            <a:ext cx="4038600" cy="3251200"/>
          </a:xfrm>
          <a:prstGeom prst="rect">
            <a:avLst/>
          </a:prstGeom>
          <a:noFill/>
        </p:spPr>
      </p:pic>
      <p:sp>
        <p:nvSpPr>
          <p:cNvPr id="13316" name="Text Box 4"/>
          <p:cNvSpPr txBox="1">
            <a:spLocks noChangeArrowheads="1"/>
          </p:cNvSpPr>
          <p:nvPr/>
        </p:nvSpPr>
        <p:spPr bwMode="auto">
          <a:xfrm>
            <a:off x="533400" y="3505200"/>
            <a:ext cx="1524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Oxidizing agent</a:t>
            </a:r>
          </a:p>
        </p:txBody>
      </p:sp>
      <p:sp>
        <p:nvSpPr>
          <p:cNvPr id="13317" name="Text Box 5"/>
          <p:cNvSpPr txBox="1">
            <a:spLocks noChangeArrowheads="1"/>
          </p:cNvSpPr>
          <p:nvPr/>
        </p:nvSpPr>
        <p:spPr bwMode="auto">
          <a:xfrm>
            <a:off x="2743200" y="3429000"/>
            <a:ext cx="1524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dirty="0"/>
              <a:t>Reducing agent</a:t>
            </a:r>
          </a:p>
        </p:txBody>
      </p:sp>
      <p:pic>
        <p:nvPicPr>
          <p:cNvPr id="13318" name="Picture 6" descr="&#10;cells1.jpg                                                     0000BD50Macintosh HD                   B3E08C24:"/>
          <p:cNvPicPr>
            <a:picLocks noChangeAspect="1" noChangeArrowheads="1"/>
          </p:cNvPicPr>
          <p:nvPr/>
        </p:nvPicPr>
        <p:blipFill>
          <a:blip r:embed="rId3"/>
          <a:srcRect/>
          <a:stretch>
            <a:fillRect/>
          </a:stretch>
        </p:blipFill>
        <p:spPr bwMode="auto">
          <a:xfrm>
            <a:off x="5257800" y="2590800"/>
            <a:ext cx="3300413" cy="2425700"/>
          </a:xfrm>
          <a:prstGeom prst="rect">
            <a:avLst/>
          </a:prstGeom>
          <a:noFill/>
        </p:spPr>
      </p:pic>
      <p:sp>
        <p:nvSpPr>
          <p:cNvPr id="13319" name="Text Box 7"/>
          <p:cNvSpPr txBox="1">
            <a:spLocks noChangeArrowheads="1"/>
          </p:cNvSpPr>
          <p:nvPr/>
        </p:nvSpPr>
        <p:spPr bwMode="auto">
          <a:xfrm>
            <a:off x="4267200" y="5181600"/>
            <a:ext cx="2286000" cy="701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t>Becomes negative as electrons arrive</a:t>
            </a:r>
          </a:p>
        </p:txBody>
      </p:sp>
      <p:sp>
        <p:nvSpPr>
          <p:cNvPr id="13320" name="Text Box 8"/>
          <p:cNvSpPr txBox="1">
            <a:spLocks noChangeArrowheads="1"/>
          </p:cNvSpPr>
          <p:nvPr/>
        </p:nvSpPr>
        <p:spPr bwMode="auto">
          <a:xfrm>
            <a:off x="6858000" y="5181600"/>
            <a:ext cx="2286000" cy="701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a:t>Becomes positive as electrons leave</a:t>
            </a:r>
          </a:p>
        </p:txBody>
      </p:sp>
      <p:sp>
        <p:nvSpPr>
          <p:cNvPr id="13322" name="Line 10"/>
          <p:cNvSpPr>
            <a:spLocks noChangeShapeType="1"/>
          </p:cNvSpPr>
          <p:nvPr/>
        </p:nvSpPr>
        <p:spPr bwMode="auto">
          <a:xfrm flipV="1">
            <a:off x="1524000" y="3048000"/>
            <a:ext cx="0" cy="4572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3323" name="Line 11"/>
          <p:cNvSpPr>
            <a:spLocks noChangeShapeType="1"/>
          </p:cNvSpPr>
          <p:nvPr/>
        </p:nvSpPr>
        <p:spPr bwMode="auto">
          <a:xfrm flipV="1">
            <a:off x="3505200" y="3048000"/>
            <a:ext cx="0" cy="4572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3324" name="Line 12"/>
          <p:cNvSpPr>
            <a:spLocks noChangeShapeType="1"/>
          </p:cNvSpPr>
          <p:nvPr/>
        </p:nvSpPr>
        <p:spPr bwMode="auto">
          <a:xfrm flipV="1">
            <a:off x="5867400" y="4648200"/>
            <a:ext cx="0" cy="4572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3325" name="Line 13"/>
          <p:cNvSpPr>
            <a:spLocks noChangeShapeType="1"/>
          </p:cNvSpPr>
          <p:nvPr/>
        </p:nvSpPr>
        <p:spPr bwMode="auto">
          <a:xfrm flipV="1">
            <a:off x="7924800" y="4648200"/>
            <a:ext cx="0" cy="4572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3326" name="Line 14"/>
          <p:cNvSpPr>
            <a:spLocks noChangeShapeType="1"/>
          </p:cNvSpPr>
          <p:nvPr/>
        </p:nvSpPr>
        <p:spPr bwMode="auto">
          <a:xfrm flipV="1">
            <a:off x="3276600" y="990600"/>
            <a:ext cx="0" cy="3810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3327" name="Line 15"/>
          <p:cNvSpPr>
            <a:spLocks noChangeShapeType="1"/>
          </p:cNvSpPr>
          <p:nvPr/>
        </p:nvSpPr>
        <p:spPr bwMode="auto">
          <a:xfrm flipH="1" flipV="1">
            <a:off x="2438400" y="609600"/>
            <a:ext cx="381000" cy="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3328" name="Line 16"/>
          <p:cNvSpPr>
            <a:spLocks noChangeShapeType="1"/>
          </p:cNvSpPr>
          <p:nvPr/>
        </p:nvSpPr>
        <p:spPr bwMode="auto">
          <a:xfrm flipH="1" flipV="1">
            <a:off x="1600200" y="609600"/>
            <a:ext cx="381000" cy="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3329" name="Line 17"/>
          <p:cNvSpPr>
            <a:spLocks noChangeShapeType="1"/>
          </p:cNvSpPr>
          <p:nvPr/>
        </p:nvSpPr>
        <p:spPr bwMode="auto">
          <a:xfrm flipH="1">
            <a:off x="914400" y="838200"/>
            <a:ext cx="0" cy="381000"/>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3330" name="Text Box 18"/>
          <p:cNvSpPr txBox="1">
            <a:spLocks noChangeArrowheads="1"/>
          </p:cNvSpPr>
          <p:nvPr/>
        </p:nvSpPr>
        <p:spPr bwMode="auto">
          <a:xfrm>
            <a:off x="3336925" y="925513"/>
            <a:ext cx="409575" cy="396875"/>
          </a:xfrm>
          <a:prstGeom prst="rect">
            <a:avLst/>
          </a:prstGeom>
          <a:noFill/>
          <a:ln w="9525">
            <a:noFill/>
            <a:miter lim="800000"/>
            <a:headEnd/>
            <a:tailEnd/>
          </a:ln>
          <a:effectLst/>
        </p:spPr>
        <p:txBody>
          <a:bodyPr wrap="none">
            <a:prstTxWarp prst="textNoShape">
              <a:avLst/>
            </a:prstTxWarp>
            <a:spAutoFit/>
          </a:bodyPr>
          <a:lstStyle/>
          <a:p>
            <a:r>
              <a:rPr lang="en-US" sz="2000"/>
              <a:t>e-</a:t>
            </a:r>
            <a:endParaRPr lang="en-US"/>
          </a:p>
        </p:txBody>
      </p:sp>
      <p:sp>
        <p:nvSpPr>
          <p:cNvPr id="13331" name="Text Box 19"/>
          <p:cNvSpPr txBox="1">
            <a:spLocks noChangeArrowheads="1"/>
          </p:cNvSpPr>
          <p:nvPr/>
        </p:nvSpPr>
        <p:spPr bwMode="auto">
          <a:xfrm>
            <a:off x="2590800" y="152400"/>
            <a:ext cx="409575" cy="396875"/>
          </a:xfrm>
          <a:prstGeom prst="rect">
            <a:avLst/>
          </a:prstGeom>
          <a:noFill/>
          <a:ln w="9525">
            <a:noFill/>
            <a:miter lim="800000"/>
            <a:headEnd/>
            <a:tailEnd/>
          </a:ln>
          <a:effectLst/>
        </p:spPr>
        <p:txBody>
          <a:bodyPr wrap="none">
            <a:prstTxWarp prst="textNoShape">
              <a:avLst/>
            </a:prstTxWarp>
            <a:spAutoFit/>
          </a:bodyPr>
          <a:lstStyle/>
          <a:p>
            <a:r>
              <a:rPr lang="en-US" sz="2000"/>
              <a:t>e-</a:t>
            </a:r>
            <a:endParaRPr lang="en-US"/>
          </a:p>
        </p:txBody>
      </p:sp>
      <p:sp>
        <p:nvSpPr>
          <p:cNvPr id="13332" name="Text Box 20"/>
          <p:cNvSpPr txBox="1">
            <a:spLocks noChangeArrowheads="1"/>
          </p:cNvSpPr>
          <p:nvPr/>
        </p:nvSpPr>
        <p:spPr bwMode="auto">
          <a:xfrm>
            <a:off x="1600200" y="228600"/>
            <a:ext cx="409575" cy="396875"/>
          </a:xfrm>
          <a:prstGeom prst="rect">
            <a:avLst/>
          </a:prstGeom>
          <a:noFill/>
          <a:ln w="9525">
            <a:noFill/>
            <a:miter lim="800000"/>
            <a:headEnd/>
            <a:tailEnd/>
          </a:ln>
          <a:effectLst/>
        </p:spPr>
        <p:txBody>
          <a:bodyPr wrap="none">
            <a:prstTxWarp prst="textNoShape">
              <a:avLst/>
            </a:prstTxWarp>
            <a:spAutoFit/>
          </a:bodyPr>
          <a:lstStyle/>
          <a:p>
            <a:r>
              <a:rPr lang="en-US" sz="2000"/>
              <a:t>e-</a:t>
            </a:r>
            <a:endParaRPr lang="en-US"/>
          </a:p>
        </p:txBody>
      </p:sp>
      <p:sp>
        <p:nvSpPr>
          <p:cNvPr id="13333" name="Text Box 21"/>
          <p:cNvSpPr txBox="1">
            <a:spLocks noChangeArrowheads="1"/>
          </p:cNvSpPr>
          <p:nvPr/>
        </p:nvSpPr>
        <p:spPr bwMode="auto">
          <a:xfrm>
            <a:off x="457200" y="838200"/>
            <a:ext cx="409575" cy="396875"/>
          </a:xfrm>
          <a:prstGeom prst="rect">
            <a:avLst/>
          </a:prstGeom>
          <a:noFill/>
          <a:ln w="9525">
            <a:noFill/>
            <a:miter lim="800000"/>
            <a:headEnd/>
            <a:tailEnd/>
          </a:ln>
          <a:effectLst/>
        </p:spPr>
        <p:txBody>
          <a:bodyPr wrap="none">
            <a:prstTxWarp prst="textNoShape">
              <a:avLst/>
            </a:prstTxWarp>
            <a:spAutoFit/>
          </a:bodyPr>
          <a:lstStyle/>
          <a:p>
            <a:r>
              <a:rPr lang="en-US" sz="2000"/>
              <a:t>e-</a:t>
            </a:r>
            <a:endParaRPr lang="en-US"/>
          </a:p>
        </p:txBody>
      </p:sp>
      <p:sp>
        <p:nvSpPr>
          <p:cNvPr id="13335" name="Text Box 23"/>
          <p:cNvSpPr txBox="1">
            <a:spLocks noChangeArrowheads="1"/>
          </p:cNvSpPr>
          <p:nvPr/>
        </p:nvSpPr>
        <p:spPr bwMode="auto">
          <a:xfrm>
            <a:off x="4900613" y="634911"/>
            <a:ext cx="3657600" cy="1200328"/>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400" dirty="0"/>
              <a:t>Electrons should move through the wire from Fe</a:t>
            </a:r>
            <a:r>
              <a:rPr lang="en-US" sz="2400" baseline="30000" dirty="0"/>
              <a:t>2+</a:t>
            </a:r>
            <a:r>
              <a:rPr lang="en-US" sz="2400" dirty="0"/>
              <a:t> to MnO</a:t>
            </a:r>
            <a:r>
              <a:rPr lang="en-US" sz="2400" baseline="-25000" dirty="0"/>
              <a:t>4</a:t>
            </a:r>
            <a:r>
              <a:rPr lang="en-US" sz="2400" baseline="30000" dirty="0"/>
              <a:t>-</a:t>
            </a:r>
            <a:r>
              <a:rPr lang="en-US" sz="2400" dirty="0"/>
              <a:t>. But they wont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2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utoUpdateAnimBg="0"/>
      <p:bldP spid="13317" grpId="0" build="p" autoUpdateAnimBg="0"/>
      <p:bldP spid="13319" grpId="0" build="p" autoUpdateAnimBg="0"/>
      <p:bldP spid="13320" grpId="0" build="p" autoUpdateAnimBg="0"/>
      <p:bldP spid="13322" grpId="0" animBg="1"/>
      <p:bldP spid="13323" grpId="0" animBg="1"/>
      <p:bldP spid="13324" grpId="0" animBg="1"/>
      <p:bldP spid="13325" grpId="0" animBg="1"/>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290" name="Picture 2" descr="&#10;cells2.jpg                                                     0000BD50Macintosh HD                   B3E08C24:"/>
          <p:cNvPicPr>
            <a:picLocks noChangeAspect="1" noChangeArrowheads="1"/>
          </p:cNvPicPr>
          <p:nvPr/>
        </p:nvPicPr>
        <p:blipFill>
          <a:blip r:embed="rId2"/>
          <a:srcRect/>
          <a:stretch>
            <a:fillRect/>
          </a:stretch>
        </p:blipFill>
        <p:spPr bwMode="auto">
          <a:xfrm>
            <a:off x="304800" y="304800"/>
            <a:ext cx="3287713" cy="2527300"/>
          </a:xfrm>
          <a:prstGeom prst="rect">
            <a:avLst/>
          </a:prstGeom>
          <a:noFill/>
        </p:spPr>
      </p:pic>
      <p:pic>
        <p:nvPicPr>
          <p:cNvPr id="12291" name="Picture 3" descr="&#10;cells3.jpg                                                     0000BD50Macintosh HD                   B3E08C24:"/>
          <p:cNvPicPr>
            <a:picLocks noChangeAspect="1" noChangeArrowheads="1"/>
          </p:cNvPicPr>
          <p:nvPr/>
        </p:nvPicPr>
        <p:blipFill>
          <a:blip r:embed="rId3"/>
          <a:srcRect/>
          <a:stretch>
            <a:fillRect/>
          </a:stretch>
        </p:blipFill>
        <p:spPr bwMode="auto">
          <a:xfrm>
            <a:off x="304800" y="3810000"/>
            <a:ext cx="3517900" cy="2703513"/>
          </a:xfrm>
          <a:prstGeom prst="rect">
            <a:avLst/>
          </a:prstGeom>
          <a:noFill/>
        </p:spPr>
      </p:pic>
      <p:sp>
        <p:nvSpPr>
          <p:cNvPr id="12292" name="Text Box 4"/>
          <p:cNvSpPr txBox="1">
            <a:spLocks noChangeArrowheads="1"/>
          </p:cNvSpPr>
          <p:nvPr/>
        </p:nvSpPr>
        <p:spPr bwMode="auto">
          <a:xfrm>
            <a:off x="3733800" y="304800"/>
            <a:ext cx="5029200" cy="1754327"/>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dirty="0"/>
              <a:t>This problem can be solved </a:t>
            </a:r>
          </a:p>
          <a:p>
            <a:pPr>
              <a:spcBef>
                <a:spcPct val="50000"/>
              </a:spcBef>
            </a:pPr>
            <a:r>
              <a:rPr lang="en-US" sz="2400" dirty="0"/>
              <a:t>The solutions need to be linked so that ions can can also flow to keep the net charge in each beaker equal</a:t>
            </a:r>
            <a:r>
              <a:rPr lang="en-US" dirty="0"/>
              <a:t>.</a:t>
            </a:r>
          </a:p>
        </p:txBody>
      </p:sp>
      <p:sp>
        <p:nvSpPr>
          <p:cNvPr id="12293" name="Text Box 5"/>
          <p:cNvSpPr txBox="1">
            <a:spLocks noChangeArrowheads="1"/>
          </p:cNvSpPr>
          <p:nvPr/>
        </p:nvSpPr>
        <p:spPr bwMode="auto">
          <a:xfrm>
            <a:off x="3810000" y="2514600"/>
            <a:ext cx="4724400" cy="830997"/>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dirty="0"/>
              <a:t>This can be done by using a salt bridge</a:t>
            </a:r>
          </a:p>
        </p:txBody>
      </p:sp>
      <p:sp>
        <p:nvSpPr>
          <p:cNvPr id="12294" name="Text Box 6"/>
          <p:cNvSpPr txBox="1">
            <a:spLocks noChangeArrowheads="1"/>
          </p:cNvSpPr>
          <p:nvPr/>
        </p:nvSpPr>
        <p:spPr bwMode="auto">
          <a:xfrm>
            <a:off x="3962400" y="4953000"/>
            <a:ext cx="4800600" cy="830997"/>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dirty="0"/>
              <a:t>Or a porous disk in a tube linking the two solutions.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autoUpdateAnimBg="0"/>
      <p:bldP spid="12294" grpId="0" build="p" autoUpdateAnimBg="0"/>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Rectangle 1"/>
          <p:cNvSpPr>
            <a:spLocks/>
          </p:cNvSpPr>
          <p:nvPr/>
        </p:nvSpPr>
        <p:spPr bwMode="auto">
          <a:xfrm>
            <a:off x="6553200" y="1981200"/>
            <a:ext cx="1676400" cy="4419600"/>
          </a:xfrm>
          <a:prstGeom prst="rect">
            <a:avLst/>
          </a:prstGeom>
          <a:solidFill>
            <a:srgbClr val="CC3300"/>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82" name="Oval 2"/>
          <p:cNvSpPr>
            <a:spLocks/>
          </p:cNvSpPr>
          <p:nvPr/>
        </p:nvSpPr>
        <p:spPr bwMode="auto">
          <a:xfrm>
            <a:off x="6781800" y="43434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83" name="Oval 3"/>
          <p:cNvSpPr>
            <a:spLocks/>
          </p:cNvSpPr>
          <p:nvPr/>
        </p:nvSpPr>
        <p:spPr bwMode="auto">
          <a:xfrm>
            <a:off x="7086600" y="53340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84" name="Oval 4"/>
          <p:cNvSpPr>
            <a:spLocks/>
          </p:cNvSpPr>
          <p:nvPr/>
        </p:nvSpPr>
        <p:spPr bwMode="auto">
          <a:xfrm>
            <a:off x="7848600" y="53340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85" name="Oval 5"/>
          <p:cNvSpPr>
            <a:spLocks/>
          </p:cNvSpPr>
          <p:nvPr/>
        </p:nvSpPr>
        <p:spPr bwMode="auto">
          <a:xfrm>
            <a:off x="6858000" y="27432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86" name="Oval 6"/>
          <p:cNvSpPr>
            <a:spLocks/>
          </p:cNvSpPr>
          <p:nvPr/>
        </p:nvSpPr>
        <p:spPr bwMode="auto">
          <a:xfrm>
            <a:off x="7467600" y="29718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87" name="Oval 7"/>
          <p:cNvSpPr>
            <a:spLocks/>
          </p:cNvSpPr>
          <p:nvPr/>
        </p:nvSpPr>
        <p:spPr bwMode="auto">
          <a:xfrm>
            <a:off x="7620000" y="39624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88" name="Oval 8"/>
          <p:cNvSpPr>
            <a:spLocks/>
          </p:cNvSpPr>
          <p:nvPr/>
        </p:nvSpPr>
        <p:spPr bwMode="auto">
          <a:xfrm>
            <a:off x="6858000" y="60198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89" name="Freeform 9"/>
          <p:cNvSpPr>
            <a:spLocks/>
          </p:cNvSpPr>
          <p:nvPr/>
        </p:nvSpPr>
        <p:spPr bwMode="auto">
          <a:xfrm>
            <a:off x="6705600" y="838200"/>
            <a:ext cx="685800" cy="1143000"/>
          </a:xfrm>
          <a:custGeom>
            <a:avLst/>
            <a:gdLst/>
            <a:ahLst/>
            <a:cxnLst>
              <a:cxn ang="0">
                <a:pos x="0" y="0"/>
              </a:cxn>
              <a:cxn ang="0">
                <a:pos x="500" y="1740"/>
              </a:cxn>
              <a:cxn ang="0">
                <a:pos x="1900" y="2010"/>
              </a:cxn>
              <a:cxn ang="0">
                <a:pos x="6700" y="3450"/>
              </a:cxn>
              <a:cxn ang="0">
                <a:pos x="8650" y="6330"/>
              </a:cxn>
              <a:cxn ang="0">
                <a:pos x="9100" y="9780"/>
              </a:cxn>
              <a:cxn ang="0">
                <a:pos x="10100" y="11820"/>
              </a:cxn>
              <a:cxn ang="0">
                <a:pos x="13900" y="12390"/>
              </a:cxn>
              <a:cxn ang="0">
                <a:pos x="19700" y="16980"/>
              </a:cxn>
              <a:cxn ang="0">
                <a:pos x="21600" y="19590"/>
              </a:cxn>
              <a:cxn ang="0">
                <a:pos x="21100" y="21600"/>
              </a:cxn>
            </a:cxnLst>
            <a:rect l="0" t="0" r="r" b="b"/>
            <a:pathLst>
              <a:path w="21600" h="21600">
                <a:moveTo>
                  <a:pt x="0" y="0"/>
                </a:moveTo>
                <a:cubicBezTo>
                  <a:pt x="150" y="570"/>
                  <a:pt x="0" y="1230"/>
                  <a:pt x="500" y="1740"/>
                </a:cubicBezTo>
                <a:cubicBezTo>
                  <a:pt x="750" y="2010"/>
                  <a:pt x="1450" y="1890"/>
                  <a:pt x="1900" y="2010"/>
                </a:cubicBezTo>
                <a:cubicBezTo>
                  <a:pt x="3550" y="2490"/>
                  <a:pt x="4900" y="3090"/>
                  <a:pt x="6700" y="3450"/>
                </a:cubicBezTo>
                <a:cubicBezTo>
                  <a:pt x="7250" y="4440"/>
                  <a:pt x="8100" y="5340"/>
                  <a:pt x="8650" y="6330"/>
                </a:cubicBezTo>
                <a:cubicBezTo>
                  <a:pt x="8800" y="7470"/>
                  <a:pt x="8850" y="8640"/>
                  <a:pt x="9100" y="9780"/>
                </a:cubicBezTo>
                <a:cubicBezTo>
                  <a:pt x="9250" y="10470"/>
                  <a:pt x="9100" y="11430"/>
                  <a:pt x="10100" y="11820"/>
                </a:cubicBezTo>
                <a:cubicBezTo>
                  <a:pt x="11200" y="12240"/>
                  <a:pt x="12650" y="12120"/>
                  <a:pt x="13900" y="12390"/>
                </a:cubicBezTo>
                <a:cubicBezTo>
                  <a:pt x="16250" y="13740"/>
                  <a:pt x="17350" y="15630"/>
                  <a:pt x="19700" y="16980"/>
                </a:cubicBezTo>
                <a:cubicBezTo>
                  <a:pt x="20200" y="17940"/>
                  <a:pt x="21050" y="18660"/>
                  <a:pt x="21600" y="19590"/>
                </a:cubicBezTo>
                <a:cubicBezTo>
                  <a:pt x="21450" y="20250"/>
                  <a:pt x="21100" y="21600"/>
                  <a:pt x="21100" y="21600"/>
                </a:cubicBezTo>
              </a:path>
            </a:pathLst>
          </a:custGeom>
          <a:noFill/>
          <a:ln w="5715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90" name="Rectangle 10"/>
          <p:cNvSpPr>
            <a:spLocks/>
          </p:cNvSpPr>
          <p:nvPr/>
        </p:nvSpPr>
        <p:spPr bwMode="auto">
          <a:xfrm>
            <a:off x="5276850" y="4483100"/>
            <a:ext cx="963613"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b="1">
                <a:solidFill>
                  <a:srgbClr val="3333CC"/>
                </a:solidFill>
                <a:ea typeface="Times New Roman" charset="0"/>
                <a:cs typeface="Times New Roman" charset="0"/>
              </a:rPr>
              <a:t>Cu</a:t>
            </a:r>
            <a:r>
              <a:rPr lang="en-US" sz="3200" b="1" baseline="30000">
                <a:solidFill>
                  <a:srgbClr val="3333CC"/>
                </a:solidFill>
                <a:ea typeface="Times New Roman" charset="0"/>
                <a:cs typeface="Times New Roman" charset="0"/>
              </a:rPr>
              <a:t>+2</a:t>
            </a:r>
          </a:p>
        </p:txBody>
      </p:sp>
      <p:sp>
        <p:nvSpPr>
          <p:cNvPr id="20491" name="Rectangle 11"/>
          <p:cNvSpPr>
            <a:spLocks/>
          </p:cNvSpPr>
          <p:nvPr/>
        </p:nvSpPr>
        <p:spPr bwMode="auto">
          <a:xfrm>
            <a:off x="4286250" y="3492500"/>
            <a:ext cx="963613"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b="1">
                <a:solidFill>
                  <a:srgbClr val="3333CC"/>
                </a:solidFill>
                <a:ea typeface="Times New Roman" charset="0"/>
                <a:cs typeface="Times New Roman" charset="0"/>
              </a:rPr>
              <a:t>Cu</a:t>
            </a:r>
            <a:r>
              <a:rPr lang="en-US" sz="3200" b="1" baseline="30000">
                <a:solidFill>
                  <a:srgbClr val="3333CC"/>
                </a:solidFill>
                <a:ea typeface="Times New Roman" charset="0"/>
                <a:cs typeface="Times New Roman" charset="0"/>
              </a:rPr>
              <a:t>+2</a:t>
            </a:r>
          </a:p>
        </p:txBody>
      </p:sp>
      <p:sp>
        <p:nvSpPr>
          <p:cNvPr id="20492" name="Rectangle 12"/>
          <p:cNvSpPr>
            <a:spLocks/>
          </p:cNvSpPr>
          <p:nvPr/>
        </p:nvSpPr>
        <p:spPr bwMode="auto">
          <a:xfrm>
            <a:off x="4057650" y="5549900"/>
            <a:ext cx="963613"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b="1">
                <a:solidFill>
                  <a:srgbClr val="3333CC"/>
                </a:solidFill>
                <a:ea typeface="Times New Roman" charset="0"/>
                <a:cs typeface="Times New Roman" charset="0"/>
              </a:rPr>
              <a:t>Cu</a:t>
            </a:r>
            <a:r>
              <a:rPr lang="en-US" sz="3200" b="1" baseline="30000">
                <a:solidFill>
                  <a:srgbClr val="3333CC"/>
                </a:solidFill>
                <a:ea typeface="Times New Roman" charset="0"/>
                <a:cs typeface="Times New Roman" charset="0"/>
              </a:rPr>
              <a:t>+2</a:t>
            </a:r>
          </a:p>
        </p:txBody>
      </p:sp>
      <p:sp>
        <p:nvSpPr>
          <p:cNvPr id="20493" name="Rectangle 13"/>
          <p:cNvSpPr>
            <a:spLocks/>
          </p:cNvSpPr>
          <p:nvPr/>
        </p:nvSpPr>
        <p:spPr bwMode="auto">
          <a:xfrm>
            <a:off x="5429250" y="2501900"/>
            <a:ext cx="963613"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b="1">
                <a:solidFill>
                  <a:srgbClr val="3333CC"/>
                </a:solidFill>
                <a:ea typeface="Times New Roman" charset="0"/>
                <a:cs typeface="Times New Roman" charset="0"/>
              </a:rPr>
              <a:t>Cu</a:t>
            </a:r>
            <a:r>
              <a:rPr lang="en-US" sz="3200" b="1" baseline="30000">
                <a:solidFill>
                  <a:srgbClr val="3333CC"/>
                </a:solidFill>
                <a:ea typeface="Times New Roman" charset="0"/>
                <a:cs typeface="Times New Roman" charset="0"/>
              </a:rPr>
              <a:t>+2</a:t>
            </a:r>
          </a:p>
        </p:txBody>
      </p:sp>
      <p:sp>
        <p:nvSpPr>
          <p:cNvPr id="20494" name="Rectangle 14"/>
          <p:cNvSpPr>
            <a:spLocks/>
          </p:cNvSpPr>
          <p:nvPr/>
        </p:nvSpPr>
        <p:spPr bwMode="auto">
          <a:xfrm>
            <a:off x="5257800" y="5105400"/>
            <a:ext cx="963613"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b="1" dirty="0">
                <a:solidFill>
                  <a:srgbClr val="3333CC"/>
                </a:solidFill>
                <a:ea typeface="Times New Roman" charset="0"/>
                <a:cs typeface="Times New Roman" charset="0"/>
              </a:rPr>
              <a:t>Cu</a:t>
            </a:r>
            <a:r>
              <a:rPr lang="en-US" sz="3200" b="1" baseline="30000" dirty="0">
                <a:solidFill>
                  <a:srgbClr val="3333CC"/>
                </a:solidFill>
                <a:ea typeface="Times New Roman" charset="0"/>
                <a:cs typeface="Times New Roman" charset="0"/>
              </a:rPr>
              <a:t>+2</a:t>
            </a:r>
          </a:p>
        </p:txBody>
      </p:sp>
      <p:sp>
        <p:nvSpPr>
          <p:cNvPr id="20495" name="Oval 15"/>
          <p:cNvSpPr>
            <a:spLocks/>
          </p:cNvSpPr>
          <p:nvPr/>
        </p:nvSpPr>
        <p:spPr bwMode="auto">
          <a:xfrm>
            <a:off x="7924800" y="46482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96" name="Oval 16"/>
          <p:cNvSpPr>
            <a:spLocks/>
          </p:cNvSpPr>
          <p:nvPr/>
        </p:nvSpPr>
        <p:spPr bwMode="auto">
          <a:xfrm>
            <a:off x="6781800" y="38100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97" name="Rectangle 17"/>
          <p:cNvSpPr>
            <a:spLocks/>
          </p:cNvSpPr>
          <p:nvPr/>
        </p:nvSpPr>
        <p:spPr bwMode="auto">
          <a:xfrm>
            <a:off x="6781800" y="3733800"/>
            <a:ext cx="381000" cy="990600"/>
          </a:xfrm>
          <a:prstGeom prst="rect">
            <a:avLst/>
          </a:prstGeom>
          <a:solidFill>
            <a:srgbClr val="CC3300"/>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0498" name="Oval 18"/>
          <p:cNvSpPr>
            <a:spLocks/>
          </p:cNvSpPr>
          <p:nvPr/>
        </p:nvSpPr>
        <p:spPr bwMode="auto">
          <a:xfrm>
            <a:off x="5486400" y="44196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499" name="Oval 19"/>
          <p:cNvSpPr>
            <a:spLocks/>
          </p:cNvSpPr>
          <p:nvPr/>
        </p:nvSpPr>
        <p:spPr bwMode="auto">
          <a:xfrm>
            <a:off x="5791200" y="44196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500" name="Rectangle 20"/>
          <p:cNvSpPr>
            <a:spLocks/>
          </p:cNvSpPr>
          <p:nvPr/>
        </p:nvSpPr>
        <p:spPr bwMode="auto">
          <a:xfrm>
            <a:off x="5105400" y="4191000"/>
            <a:ext cx="1066800" cy="914400"/>
          </a:xfrm>
          <a:prstGeom prst="rect">
            <a:avLst/>
          </a:prstGeom>
          <a:solidFill>
            <a:srgbClr val="FFFFFF"/>
          </a:solidFill>
          <a:ln w="9525" cap="flat">
            <a:noFill/>
            <a:miter lim="800000"/>
            <a:headEnd type="none" w="med" len="med"/>
            <a:tailEnd type="none" w="med" len="med"/>
          </a:ln>
        </p:spPr>
        <p:txBody>
          <a:bodyPr lIns="0" tIns="0" rIns="0" bIns="0">
            <a:prstTxWarp prst="textNoShape">
              <a:avLst/>
            </a:prstTxWarp>
          </a:bodyPr>
          <a:lstStyle/>
          <a:p>
            <a:endParaRPr lang="en-US"/>
          </a:p>
        </p:txBody>
      </p:sp>
      <p:grpSp>
        <p:nvGrpSpPr>
          <p:cNvPr id="2" name="Group 21"/>
          <p:cNvGrpSpPr>
            <a:grpSpLocks/>
          </p:cNvGrpSpPr>
          <p:nvPr/>
        </p:nvGrpSpPr>
        <p:grpSpPr bwMode="auto">
          <a:xfrm>
            <a:off x="6781800" y="4267200"/>
            <a:ext cx="762000" cy="685800"/>
            <a:chOff x="0" y="0"/>
            <a:chExt cx="480" cy="432"/>
          </a:xfrm>
        </p:grpSpPr>
        <p:sp>
          <p:nvSpPr>
            <p:cNvPr id="20502" name="Rectangle 22"/>
            <p:cNvSpPr>
              <a:spLocks/>
            </p:cNvSpPr>
            <p:nvPr/>
          </p:nvSpPr>
          <p:spPr bwMode="auto">
            <a:xfrm>
              <a:off x="0" y="0"/>
              <a:ext cx="480" cy="432"/>
            </a:xfrm>
            <a:prstGeom prst="rect">
              <a:avLst/>
            </a:prstGeom>
            <a:solidFill>
              <a:srgbClr val="CC3300"/>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0503" name="Rectangle 23"/>
            <p:cNvSpPr>
              <a:spLocks/>
            </p:cNvSpPr>
            <p:nvPr/>
          </p:nvSpPr>
          <p:spPr bwMode="auto">
            <a:xfrm>
              <a:off x="41" y="40"/>
              <a:ext cx="397" cy="352"/>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a:solidFill>
                    <a:srgbClr val="FFFFFF"/>
                  </a:solidFill>
                  <a:ea typeface="Times New Roman" charset="0"/>
                  <a:cs typeface="Times New Roman" charset="0"/>
                </a:rPr>
                <a:t>Cu</a:t>
              </a:r>
            </a:p>
          </p:txBody>
        </p:sp>
      </p:grpSp>
      <p:sp>
        <p:nvSpPr>
          <p:cNvPr id="20504" name="Rectangle 24"/>
          <p:cNvSpPr>
            <a:spLocks/>
          </p:cNvSpPr>
          <p:nvPr/>
        </p:nvSpPr>
        <p:spPr bwMode="auto">
          <a:xfrm>
            <a:off x="6781800" y="2667000"/>
            <a:ext cx="1143000" cy="762000"/>
          </a:xfrm>
          <a:prstGeom prst="rect">
            <a:avLst/>
          </a:prstGeom>
          <a:solidFill>
            <a:srgbClr val="CC3300"/>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0505" name="Oval 25"/>
          <p:cNvSpPr>
            <a:spLocks/>
          </p:cNvSpPr>
          <p:nvPr/>
        </p:nvSpPr>
        <p:spPr bwMode="auto">
          <a:xfrm>
            <a:off x="4191000" y="54102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506" name="Oval 26"/>
          <p:cNvSpPr>
            <a:spLocks/>
          </p:cNvSpPr>
          <p:nvPr/>
        </p:nvSpPr>
        <p:spPr bwMode="auto">
          <a:xfrm>
            <a:off x="4495800" y="54102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507" name="Rectangle 27"/>
          <p:cNvSpPr>
            <a:spLocks/>
          </p:cNvSpPr>
          <p:nvPr/>
        </p:nvSpPr>
        <p:spPr bwMode="auto">
          <a:xfrm>
            <a:off x="3886200" y="5257800"/>
            <a:ext cx="1295400" cy="838200"/>
          </a:xfrm>
          <a:prstGeom prst="rect">
            <a:avLst/>
          </a:prstGeom>
          <a:solidFill>
            <a:srgbClr val="FFFFFF"/>
          </a:solidFill>
          <a:ln w="9525" cap="flat">
            <a:noFill/>
            <a:miter lim="800000"/>
            <a:headEnd type="none" w="med" len="med"/>
            <a:tailEnd type="none" w="med" len="med"/>
          </a:ln>
        </p:spPr>
        <p:txBody>
          <a:bodyPr lIns="0" tIns="0" rIns="0" bIns="0">
            <a:prstTxWarp prst="textNoShape">
              <a:avLst/>
            </a:prstTxWarp>
          </a:bodyPr>
          <a:lstStyle/>
          <a:p>
            <a:endParaRPr lang="en-US"/>
          </a:p>
        </p:txBody>
      </p:sp>
      <p:grpSp>
        <p:nvGrpSpPr>
          <p:cNvPr id="3" name="Group 28"/>
          <p:cNvGrpSpPr>
            <a:grpSpLocks/>
          </p:cNvGrpSpPr>
          <p:nvPr/>
        </p:nvGrpSpPr>
        <p:grpSpPr bwMode="auto">
          <a:xfrm>
            <a:off x="6781800" y="2895600"/>
            <a:ext cx="762000" cy="685800"/>
            <a:chOff x="0" y="0"/>
            <a:chExt cx="480" cy="432"/>
          </a:xfrm>
        </p:grpSpPr>
        <p:sp>
          <p:nvSpPr>
            <p:cNvPr id="20509" name="Rectangle 29"/>
            <p:cNvSpPr>
              <a:spLocks/>
            </p:cNvSpPr>
            <p:nvPr/>
          </p:nvSpPr>
          <p:spPr bwMode="auto">
            <a:xfrm>
              <a:off x="0" y="0"/>
              <a:ext cx="480" cy="432"/>
            </a:xfrm>
            <a:prstGeom prst="rect">
              <a:avLst/>
            </a:prstGeom>
            <a:solidFill>
              <a:srgbClr val="CC3300"/>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0510" name="Rectangle 30"/>
            <p:cNvSpPr>
              <a:spLocks/>
            </p:cNvSpPr>
            <p:nvPr/>
          </p:nvSpPr>
          <p:spPr bwMode="auto">
            <a:xfrm>
              <a:off x="41" y="40"/>
              <a:ext cx="397" cy="352"/>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dirty="0">
                  <a:solidFill>
                    <a:srgbClr val="FFFFFF"/>
                  </a:solidFill>
                  <a:ea typeface="Times New Roman" charset="0"/>
                  <a:cs typeface="Times New Roman" charset="0"/>
                </a:rPr>
                <a:t>Cu</a:t>
              </a:r>
            </a:p>
          </p:txBody>
        </p:sp>
      </p:grpSp>
      <p:sp>
        <p:nvSpPr>
          <p:cNvPr id="20511" name="Rectangle 31"/>
          <p:cNvSpPr>
            <a:spLocks/>
          </p:cNvSpPr>
          <p:nvPr/>
        </p:nvSpPr>
        <p:spPr bwMode="auto">
          <a:xfrm>
            <a:off x="6858000" y="5105400"/>
            <a:ext cx="762000" cy="1143000"/>
          </a:xfrm>
          <a:prstGeom prst="rect">
            <a:avLst/>
          </a:prstGeom>
          <a:solidFill>
            <a:srgbClr val="CC3300"/>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0512" name="Oval 32"/>
          <p:cNvSpPr>
            <a:spLocks/>
          </p:cNvSpPr>
          <p:nvPr/>
        </p:nvSpPr>
        <p:spPr bwMode="auto">
          <a:xfrm>
            <a:off x="4495800" y="34290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513" name="Oval 33"/>
          <p:cNvSpPr>
            <a:spLocks/>
          </p:cNvSpPr>
          <p:nvPr/>
        </p:nvSpPr>
        <p:spPr bwMode="auto">
          <a:xfrm>
            <a:off x="4800600" y="34290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0514" name="Rectangle 34"/>
          <p:cNvSpPr>
            <a:spLocks/>
          </p:cNvSpPr>
          <p:nvPr/>
        </p:nvSpPr>
        <p:spPr bwMode="auto">
          <a:xfrm>
            <a:off x="4267200" y="3276600"/>
            <a:ext cx="914400" cy="914400"/>
          </a:xfrm>
          <a:prstGeom prst="rect">
            <a:avLst/>
          </a:prstGeom>
          <a:solidFill>
            <a:srgbClr val="FFFFFF"/>
          </a:solidFill>
          <a:ln w="9525" cap="flat">
            <a:noFill/>
            <a:miter lim="800000"/>
            <a:headEnd type="none" w="med" len="med"/>
            <a:tailEnd type="none" w="med" len="med"/>
          </a:ln>
        </p:spPr>
        <p:txBody>
          <a:bodyPr lIns="0" tIns="0" rIns="0" bIns="0">
            <a:prstTxWarp prst="textNoShape">
              <a:avLst/>
            </a:prstTxWarp>
          </a:bodyPr>
          <a:lstStyle/>
          <a:p>
            <a:endParaRPr lang="en-US"/>
          </a:p>
        </p:txBody>
      </p:sp>
      <p:grpSp>
        <p:nvGrpSpPr>
          <p:cNvPr id="4" name="Group 35"/>
          <p:cNvGrpSpPr>
            <a:grpSpLocks/>
          </p:cNvGrpSpPr>
          <p:nvPr/>
        </p:nvGrpSpPr>
        <p:grpSpPr bwMode="auto">
          <a:xfrm>
            <a:off x="7315200" y="2286000"/>
            <a:ext cx="762000" cy="685800"/>
            <a:chOff x="0" y="0"/>
            <a:chExt cx="480" cy="432"/>
          </a:xfrm>
        </p:grpSpPr>
        <p:sp>
          <p:nvSpPr>
            <p:cNvPr id="20516" name="Rectangle 36"/>
            <p:cNvSpPr>
              <a:spLocks/>
            </p:cNvSpPr>
            <p:nvPr/>
          </p:nvSpPr>
          <p:spPr bwMode="auto">
            <a:xfrm>
              <a:off x="0" y="0"/>
              <a:ext cx="480" cy="432"/>
            </a:xfrm>
            <a:prstGeom prst="rect">
              <a:avLst/>
            </a:prstGeom>
            <a:solidFill>
              <a:srgbClr val="CC3300"/>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0517" name="Rectangle 37"/>
            <p:cNvSpPr>
              <a:spLocks/>
            </p:cNvSpPr>
            <p:nvPr/>
          </p:nvSpPr>
          <p:spPr bwMode="auto">
            <a:xfrm>
              <a:off x="41" y="40"/>
              <a:ext cx="397" cy="352"/>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a:solidFill>
                    <a:srgbClr val="FFFFFF"/>
                  </a:solidFill>
                  <a:ea typeface="Times New Roman" charset="0"/>
                  <a:cs typeface="Times New Roman" charset="0"/>
                </a:rPr>
                <a:t>Cu</a:t>
              </a:r>
            </a:p>
          </p:txBody>
        </p:sp>
      </p:grpSp>
      <p:sp>
        <p:nvSpPr>
          <p:cNvPr id="20518" name="Rectangle 38"/>
          <p:cNvSpPr>
            <a:spLocks/>
          </p:cNvSpPr>
          <p:nvPr/>
        </p:nvSpPr>
        <p:spPr bwMode="auto">
          <a:xfrm>
            <a:off x="85725" y="114300"/>
            <a:ext cx="5999163" cy="19431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4100" dirty="0">
                <a:solidFill>
                  <a:srgbClr val="FF0000"/>
                </a:solidFill>
                <a:latin typeface="Impact" charset="0"/>
                <a:ea typeface="Impact" charset="0"/>
                <a:cs typeface="Impact" charset="0"/>
                <a:sym typeface="Impact" charset="0"/>
              </a:rPr>
              <a:t>Electrons are picked</a:t>
            </a:r>
          </a:p>
          <a:p>
            <a:pPr marL="39688" algn="ctr"/>
            <a:r>
              <a:rPr lang="en-US" sz="4100" dirty="0">
                <a:solidFill>
                  <a:srgbClr val="FF0000"/>
                </a:solidFill>
                <a:latin typeface="Impact" charset="0"/>
                <a:ea typeface="Impact" charset="0"/>
                <a:cs typeface="Impact" charset="0"/>
                <a:sym typeface="Impact" charset="0"/>
              </a:rPr>
              <a:t>up by </a:t>
            </a:r>
            <a:r>
              <a:rPr lang="en-US" sz="4100" dirty="0" err="1">
                <a:solidFill>
                  <a:srgbClr val="FF0000"/>
                </a:solidFill>
                <a:latin typeface="Impact" charset="0"/>
                <a:ea typeface="Impact" charset="0"/>
                <a:cs typeface="Impact" charset="0"/>
                <a:sym typeface="Impact" charset="0"/>
              </a:rPr>
              <a:t>cations</a:t>
            </a:r>
            <a:r>
              <a:rPr lang="en-US" sz="4100" dirty="0">
                <a:solidFill>
                  <a:srgbClr val="FF0000"/>
                </a:solidFill>
                <a:latin typeface="Impact" charset="0"/>
                <a:ea typeface="Impact" charset="0"/>
                <a:cs typeface="Impact" charset="0"/>
                <a:sym typeface="Impact" charset="0"/>
              </a:rPr>
              <a:t> at the </a:t>
            </a:r>
          </a:p>
          <a:p>
            <a:pPr marL="39688" algn="ctr"/>
            <a:r>
              <a:rPr lang="en-US" sz="4100" dirty="0">
                <a:solidFill>
                  <a:srgbClr val="FF0000"/>
                </a:solidFill>
                <a:latin typeface="Impact" charset="0"/>
                <a:ea typeface="Impact" charset="0"/>
                <a:cs typeface="Impact" charset="0"/>
                <a:sym typeface="Impact" charset="0"/>
              </a:rPr>
              <a:t>cathode (reduction occurs)</a:t>
            </a:r>
          </a:p>
        </p:txBody>
      </p:sp>
      <p:sp>
        <p:nvSpPr>
          <p:cNvPr id="20519" name="Rectangle 39"/>
          <p:cNvSpPr>
            <a:spLocks/>
          </p:cNvSpPr>
          <p:nvPr/>
        </p:nvSpPr>
        <p:spPr bwMode="auto">
          <a:xfrm>
            <a:off x="0" y="5715000"/>
            <a:ext cx="6934200" cy="17526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lIns="0" tIns="0" rIns="40639" bIns="0" anchorCtr="1">
            <a:prstTxWarp prst="textNoShape">
              <a:avLst/>
            </a:prstTxWarp>
          </a:bodyPr>
          <a:lstStyle/>
          <a:p>
            <a:pPr marL="39688" algn="ctr"/>
            <a:r>
              <a:rPr lang="en-US" sz="5600" dirty="0">
                <a:solidFill>
                  <a:srgbClr val="CC3300"/>
                </a:solidFill>
                <a:latin typeface="Impact" charset="0"/>
                <a:ea typeface="Impact" charset="0"/>
                <a:cs typeface="Impact" charset="0"/>
                <a:sym typeface="Impact" charset="0"/>
              </a:rPr>
              <a:t>Cu       +    2 </a:t>
            </a:r>
            <a:r>
              <a:rPr lang="en-US" sz="5600" dirty="0" err="1">
                <a:solidFill>
                  <a:srgbClr val="CC3300"/>
                </a:solidFill>
                <a:latin typeface="Impact" charset="0"/>
                <a:ea typeface="Impact" charset="0"/>
                <a:cs typeface="Impact" charset="0"/>
                <a:sym typeface="Impact" charset="0"/>
              </a:rPr>
              <a:t>e</a:t>
            </a:r>
            <a:r>
              <a:rPr lang="en-US" sz="5600" dirty="0">
                <a:solidFill>
                  <a:srgbClr val="CC3300"/>
                </a:solidFill>
                <a:latin typeface="Impact" charset="0"/>
                <a:ea typeface="Impact" charset="0"/>
                <a:cs typeface="Impact" charset="0"/>
                <a:sym typeface="Impact" charset="0"/>
              </a:rPr>
              <a:t>           </a:t>
            </a:r>
            <a:r>
              <a:rPr lang="en-US" sz="5600" dirty="0" smtClean="0">
                <a:solidFill>
                  <a:srgbClr val="CC3300"/>
                </a:solidFill>
                <a:latin typeface="Impact" charset="0"/>
                <a:ea typeface="Impact" charset="0"/>
                <a:cs typeface="Impact" charset="0"/>
                <a:sym typeface="Impact" charset="0"/>
              </a:rPr>
              <a:t> Cu</a:t>
            </a:r>
            <a:endParaRPr lang="en-US" sz="5600" dirty="0">
              <a:solidFill>
                <a:srgbClr val="CC3300"/>
              </a:solidFill>
              <a:latin typeface="Impact" charset="0"/>
              <a:ea typeface="Impact" charset="0"/>
              <a:cs typeface="Impact" charset="0"/>
              <a:sym typeface="Impact" charset="0"/>
            </a:endParaRPr>
          </a:p>
        </p:txBody>
      </p:sp>
      <p:sp>
        <p:nvSpPr>
          <p:cNvPr id="20520" name="Rectangle 40"/>
          <p:cNvSpPr>
            <a:spLocks/>
          </p:cNvSpPr>
          <p:nvPr/>
        </p:nvSpPr>
        <p:spPr bwMode="auto">
          <a:xfrm>
            <a:off x="1046163" y="5638800"/>
            <a:ext cx="344487" cy="3429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2200">
                <a:solidFill>
                  <a:srgbClr val="CC3300"/>
                </a:solidFill>
                <a:latin typeface="Impact" charset="0"/>
                <a:ea typeface="Impact" charset="0"/>
                <a:cs typeface="Impact" charset="0"/>
                <a:sym typeface="Impact" charset="0"/>
              </a:rPr>
              <a:t>+2</a:t>
            </a:r>
          </a:p>
        </p:txBody>
      </p:sp>
      <p:sp>
        <p:nvSpPr>
          <p:cNvPr id="20521" name="AutoShape 41"/>
          <p:cNvSpPr>
            <a:spLocks/>
          </p:cNvSpPr>
          <p:nvPr/>
        </p:nvSpPr>
        <p:spPr bwMode="auto">
          <a:xfrm>
            <a:off x="4419600" y="6019800"/>
            <a:ext cx="685800" cy="381000"/>
          </a:xfrm>
          <a:prstGeom prst="rightArrow">
            <a:avLst>
              <a:gd name="adj1" fmla="val 50000"/>
              <a:gd name="adj2" fmla="val 45000"/>
            </a:avLst>
          </a:prstGeom>
          <a:solidFill>
            <a:srgbClr val="000000"/>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grpSp>
        <p:nvGrpSpPr>
          <p:cNvPr id="5" name="Group 42"/>
          <p:cNvGrpSpPr>
            <a:grpSpLocks/>
          </p:cNvGrpSpPr>
          <p:nvPr/>
        </p:nvGrpSpPr>
        <p:grpSpPr bwMode="auto">
          <a:xfrm>
            <a:off x="762000" y="2743200"/>
            <a:ext cx="3505200" cy="2514600"/>
            <a:chOff x="0" y="0"/>
            <a:chExt cx="2208" cy="1584"/>
          </a:xfrm>
        </p:grpSpPr>
        <p:sp>
          <p:nvSpPr>
            <p:cNvPr id="20523" name="Rectangle 43"/>
            <p:cNvSpPr>
              <a:spLocks/>
            </p:cNvSpPr>
            <p:nvPr/>
          </p:nvSpPr>
          <p:spPr bwMode="auto">
            <a:xfrm>
              <a:off x="0" y="0"/>
              <a:ext cx="2208" cy="1584"/>
            </a:xfrm>
            <a:prstGeom prst="rect">
              <a:avLst/>
            </a:prstGeom>
            <a:solidFill>
              <a:srgbClr val="FF6699"/>
            </a:solidFill>
            <a:ln w="381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20524" name="Rectangle 44"/>
            <p:cNvSpPr>
              <a:spLocks/>
            </p:cNvSpPr>
            <p:nvPr/>
          </p:nvSpPr>
          <p:spPr bwMode="auto">
            <a:xfrm>
              <a:off x="113" y="116"/>
              <a:ext cx="1981" cy="1352"/>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b="1">
                  <a:solidFill>
                    <a:schemeClr val="tx1"/>
                  </a:solidFill>
                  <a:ea typeface="Times New Roman" charset="0"/>
                  <a:cs typeface="Times New Roman" charset="0"/>
                </a:rPr>
                <a:t>Electrons move </a:t>
              </a:r>
            </a:p>
            <a:p>
              <a:pPr marL="39688" algn="ctr"/>
              <a:r>
                <a:rPr lang="en-US" b="1">
                  <a:solidFill>
                    <a:schemeClr val="tx1"/>
                  </a:solidFill>
                  <a:ea typeface="Times New Roman" charset="0"/>
                  <a:cs typeface="Times New Roman" charset="0"/>
                </a:rPr>
                <a:t>through the </a:t>
              </a:r>
            </a:p>
            <a:p>
              <a:pPr marL="39688" algn="ctr"/>
              <a:r>
                <a:rPr lang="en-US" b="1">
                  <a:solidFill>
                    <a:schemeClr val="tx1"/>
                  </a:solidFill>
                  <a:ea typeface="Times New Roman" charset="0"/>
                  <a:cs typeface="Times New Roman" charset="0"/>
                </a:rPr>
                <a:t>external circuit</a:t>
              </a:r>
            </a:p>
            <a:p>
              <a:pPr marL="39688" algn="ctr"/>
              <a:r>
                <a:rPr lang="en-US" b="1">
                  <a:solidFill>
                    <a:schemeClr val="tx1"/>
                  </a:solidFill>
                  <a:ea typeface="Times New Roman" charset="0"/>
                  <a:cs typeface="Times New Roman" charset="0"/>
                </a:rPr>
                <a:t>from anode to cathode.</a:t>
              </a:r>
            </a:p>
            <a:p>
              <a:pPr marL="39688" algn="ctr"/>
              <a:r>
                <a:rPr lang="en-US" b="1">
                  <a:solidFill>
                    <a:schemeClr val="tx1"/>
                  </a:solidFill>
                  <a:ea typeface="Times New Roman" charset="0"/>
                  <a:cs typeface="Times New Roman" charset="0"/>
                </a:rPr>
                <a:t>Copper is deposited</a:t>
              </a:r>
            </a:p>
            <a:p>
              <a:pPr marL="39688" algn="ctr"/>
              <a:r>
                <a:rPr lang="en-US" b="1">
                  <a:solidFill>
                    <a:schemeClr val="tx1"/>
                  </a:solidFill>
                  <a:ea typeface="Times New Roman" charset="0"/>
                  <a:cs typeface="Times New Roman" charset="0"/>
                </a:rPr>
                <a:t>at the cathode</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518"/>
                                        </p:tgtEl>
                                        <p:attrNameLst>
                                          <p:attrName>style.visibility</p:attrName>
                                        </p:attrNameLst>
                                      </p:cBhvr>
                                      <p:to>
                                        <p:strVal val="visible"/>
                                      </p:to>
                                    </p:set>
                                    <p:animEffect transition="in" filter="box(out)">
                                      <p:cBhvr>
                                        <p:cTn id="7" dur="500"/>
                                        <p:tgtEl>
                                          <p:spTgt spid="2051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0481"/>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20489"/>
                                        </p:tgtEl>
                                        <p:attrNameLst>
                                          <p:attrName>style.visibility</p:attrName>
                                        </p:attrNameLst>
                                      </p:cBhvr>
                                      <p:to>
                                        <p:strVal val="visible"/>
                                      </p:to>
                                    </p:set>
                                    <p:animEffect transition="in" filter="wipe(down)">
                                      <p:cBhvr>
                                        <p:cTn id="14" dur="500"/>
                                        <p:tgtEl>
                                          <p:spTgt spid="20489"/>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20482"/>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20483"/>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20484"/>
                                        </p:tgtEl>
                                        <p:attrNameLst>
                                          <p:attrName>style.visibility</p:attrName>
                                        </p:attrNameLst>
                                      </p:cBhvr>
                                      <p:to>
                                        <p:strVal val="visible"/>
                                      </p:to>
                                    </p:se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20485"/>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20486"/>
                                        </p:tgtEl>
                                        <p:attrNameLst>
                                          <p:attrName>style.visibility</p:attrName>
                                        </p:attrNameLst>
                                      </p:cBhvr>
                                      <p:to>
                                        <p:strVal val="visible"/>
                                      </p:to>
                                    </p:set>
                                  </p:childTnLst>
                                </p:cTn>
                              </p:par>
                            </p:childTnLst>
                          </p:cTn>
                        </p:par>
                        <p:par>
                          <p:cTn id="30" fill="hold">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20487"/>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20488"/>
                                        </p:tgtEl>
                                        <p:attrNameLst>
                                          <p:attrName>style.visibility</p:attrName>
                                        </p:attrNameLst>
                                      </p:cBhvr>
                                      <p:to>
                                        <p:strVal val="visible"/>
                                      </p:to>
                                    </p:set>
                                  </p:childTnLst>
                                </p:cTn>
                              </p:par>
                            </p:childTnLst>
                          </p:cTn>
                        </p:par>
                        <p:par>
                          <p:cTn id="36" fill="hold">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20495"/>
                                        </p:tgtEl>
                                        <p:attrNameLst>
                                          <p:attrName>style.visibility</p:attrName>
                                        </p:attrNameLst>
                                      </p:cBhvr>
                                      <p:to>
                                        <p:strVal val="visible"/>
                                      </p:to>
                                    </p:set>
                                  </p:childTnLst>
                                </p:cTn>
                              </p:par>
                            </p:childTnLst>
                          </p:cTn>
                        </p:par>
                        <p:par>
                          <p:cTn id="39" fill="hold">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20496"/>
                                        </p:tgtEl>
                                        <p:attrNameLst>
                                          <p:attrName>style.visibility</p:attrName>
                                        </p:attrNameLst>
                                      </p:cBhvr>
                                      <p:to>
                                        <p:strVal val="visible"/>
                                      </p:to>
                                    </p:set>
                                  </p:childTnLst>
                                </p:cTn>
                              </p:par>
                            </p:childTnLst>
                          </p:cTn>
                        </p:par>
                        <p:par>
                          <p:cTn id="42" fill="hold">
                            <p:stCondLst>
                              <p:cond delay="6000"/>
                            </p:stCondLst>
                            <p:childTnLst>
                              <p:par>
                                <p:cTn id="43" presetID="1" presetClass="entr" presetSubtype="0" fill="hold" grpId="0" nodeType="afterEffect">
                                  <p:stCondLst>
                                    <p:cond delay="0"/>
                                  </p:stCondLst>
                                  <p:childTnLst>
                                    <p:set>
                                      <p:cBhvr>
                                        <p:cTn id="44" dur="1" fill="hold">
                                          <p:stCondLst>
                                            <p:cond delay="499"/>
                                          </p:stCondLst>
                                        </p:cTn>
                                        <p:tgtEl>
                                          <p:spTgt spid="20490"/>
                                        </p:tgtEl>
                                        <p:attrNameLst>
                                          <p:attrName>style.visibility</p:attrName>
                                        </p:attrNameLst>
                                      </p:cBhvr>
                                      <p:to>
                                        <p:strVal val="visible"/>
                                      </p:to>
                                    </p:set>
                                  </p:childTnLst>
                                </p:cTn>
                              </p:par>
                            </p:childTnLst>
                          </p:cTn>
                        </p:par>
                        <p:par>
                          <p:cTn id="45" fill="hold">
                            <p:stCondLst>
                              <p:cond delay="6500"/>
                            </p:stCondLst>
                            <p:childTnLst>
                              <p:par>
                                <p:cTn id="46" presetID="1" presetClass="entr" presetSubtype="0" fill="hold" grpId="0" nodeType="afterEffect">
                                  <p:stCondLst>
                                    <p:cond delay="0"/>
                                  </p:stCondLst>
                                  <p:childTnLst>
                                    <p:set>
                                      <p:cBhvr>
                                        <p:cTn id="47" dur="1" fill="hold">
                                          <p:stCondLst>
                                            <p:cond delay="499"/>
                                          </p:stCondLst>
                                        </p:cTn>
                                        <p:tgtEl>
                                          <p:spTgt spid="20491"/>
                                        </p:tgtEl>
                                        <p:attrNameLst>
                                          <p:attrName>style.visibility</p:attrName>
                                        </p:attrNameLst>
                                      </p:cBhvr>
                                      <p:to>
                                        <p:strVal val="visible"/>
                                      </p:to>
                                    </p:set>
                                  </p:childTnLst>
                                </p:cTn>
                              </p:par>
                            </p:childTnLst>
                          </p:cTn>
                        </p:par>
                        <p:par>
                          <p:cTn id="48" fill="hold">
                            <p:stCondLst>
                              <p:cond delay="7000"/>
                            </p:stCondLst>
                            <p:childTnLst>
                              <p:par>
                                <p:cTn id="49" presetID="1" presetClass="entr" presetSubtype="0" fill="hold" grpId="0" nodeType="afterEffect">
                                  <p:stCondLst>
                                    <p:cond delay="0"/>
                                  </p:stCondLst>
                                  <p:childTnLst>
                                    <p:set>
                                      <p:cBhvr>
                                        <p:cTn id="50" dur="1" fill="hold">
                                          <p:stCondLst>
                                            <p:cond delay="499"/>
                                          </p:stCondLst>
                                        </p:cTn>
                                        <p:tgtEl>
                                          <p:spTgt spid="20492"/>
                                        </p:tgtEl>
                                        <p:attrNameLst>
                                          <p:attrName>style.visibility</p:attrName>
                                        </p:attrNameLst>
                                      </p:cBhvr>
                                      <p:to>
                                        <p:strVal val="visible"/>
                                      </p:to>
                                    </p:set>
                                  </p:childTnLst>
                                </p:cTn>
                              </p:par>
                            </p:childTnLst>
                          </p:cTn>
                        </p:par>
                        <p:par>
                          <p:cTn id="51" fill="hold">
                            <p:stCondLst>
                              <p:cond delay="7500"/>
                            </p:stCondLst>
                            <p:childTnLst>
                              <p:par>
                                <p:cTn id="52" presetID="1" presetClass="entr" presetSubtype="0" fill="hold" grpId="0" nodeType="afterEffect">
                                  <p:stCondLst>
                                    <p:cond delay="0"/>
                                  </p:stCondLst>
                                  <p:childTnLst>
                                    <p:set>
                                      <p:cBhvr>
                                        <p:cTn id="53" dur="1" fill="hold">
                                          <p:stCondLst>
                                            <p:cond delay="499"/>
                                          </p:stCondLst>
                                        </p:cTn>
                                        <p:tgtEl>
                                          <p:spTgt spid="20493"/>
                                        </p:tgtEl>
                                        <p:attrNameLst>
                                          <p:attrName>style.visibility</p:attrName>
                                        </p:attrNameLst>
                                      </p:cBhvr>
                                      <p:to>
                                        <p:strVal val="visible"/>
                                      </p:to>
                                    </p:set>
                                  </p:childTnLst>
                                </p:cTn>
                              </p:par>
                            </p:childTnLst>
                          </p:cTn>
                        </p:par>
                        <p:par>
                          <p:cTn id="54" fill="hold">
                            <p:stCondLst>
                              <p:cond delay="8000"/>
                            </p:stCondLst>
                            <p:childTnLst>
                              <p:par>
                                <p:cTn id="55" presetID="1" presetClass="entr" presetSubtype="0" fill="hold" grpId="0" nodeType="afterEffect">
                                  <p:stCondLst>
                                    <p:cond delay="0"/>
                                  </p:stCondLst>
                                  <p:childTnLst>
                                    <p:set>
                                      <p:cBhvr>
                                        <p:cTn id="56" dur="1" fill="hold">
                                          <p:stCondLst>
                                            <p:cond delay="499"/>
                                          </p:stCondLst>
                                        </p:cTn>
                                        <p:tgtEl>
                                          <p:spTgt spid="2049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0497"/>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20498"/>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20499"/>
                                        </p:tgtEl>
                                        <p:attrNameLst>
                                          <p:attrName>style.visibility</p:attrName>
                                        </p:attrNameLst>
                                      </p:cBhvr>
                                      <p:to>
                                        <p:strVal val="visible"/>
                                      </p:to>
                                    </p:set>
                                  </p:childTnLst>
                                </p:cTn>
                              </p:par>
                            </p:childTnLst>
                          </p:cTn>
                        </p:par>
                        <p:par>
                          <p:cTn id="67" fill="hold">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20500"/>
                                        </p:tgtEl>
                                        <p:attrNameLst>
                                          <p:attrName>style.visibility</p:attrName>
                                        </p:attrNameLst>
                                      </p:cBhvr>
                                      <p:to>
                                        <p:strVal val="visible"/>
                                      </p:to>
                                    </p:set>
                                  </p:childTnLst>
                                </p:cTn>
                              </p:par>
                            </p:childTnLst>
                          </p:cTn>
                        </p:par>
                        <p:par>
                          <p:cTn id="70" fill="hold">
                            <p:stCondLst>
                              <p:cond delay="2000"/>
                            </p:stCondLst>
                            <p:childTnLst>
                              <p:par>
                                <p:cTn id="71" presetID="1" presetClass="entr" presetSubtype="0" fill="hold" nodeType="afterEffect">
                                  <p:stCondLst>
                                    <p:cond delay="0"/>
                                  </p:stCondLst>
                                  <p:childTnLst>
                                    <p:set>
                                      <p:cBhvr>
                                        <p:cTn id="72" dur="1" fill="hold">
                                          <p:stCondLst>
                                            <p:cond delay="499"/>
                                          </p:stCondLst>
                                        </p:cTn>
                                        <p:tgtEl>
                                          <p:spTgt spid="2"/>
                                        </p:tgtEl>
                                        <p:attrNameLst>
                                          <p:attrName>style.visibility</p:attrName>
                                        </p:attrNameLst>
                                      </p:cBhvr>
                                      <p:to>
                                        <p:strVal val="visible"/>
                                      </p:to>
                                    </p:set>
                                  </p:childTnLst>
                                </p:cTn>
                              </p:par>
                            </p:childTnLst>
                          </p:cTn>
                        </p:par>
                        <p:par>
                          <p:cTn id="73" fill="hold">
                            <p:stCondLst>
                              <p:cond delay="2500"/>
                            </p:stCondLst>
                            <p:childTnLst>
                              <p:par>
                                <p:cTn id="74" presetID="1" presetClass="entr" presetSubtype="0" fill="hold" grpId="0" nodeType="afterEffect">
                                  <p:stCondLst>
                                    <p:cond delay="0"/>
                                  </p:stCondLst>
                                  <p:childTnLst>
                                    <p:set>
                                      <p:cBhvr>
                                        <p:cTn id="75" dur="1" fill="hold">
                                          <p:stCondLst>
                                            <p:cond delay="499"/>
                                          </p:stCondLst>
                                        </p:cTn>
                                        <p:tgtEl>
                                          <p:spTgt spid="20504"/>
                                        </p:tgtEl>
                                        <p:attrNameLst>
                                          <p:attrName>style.visibility</p:attrName>
                                        </p:attrNameLst>
                                      </p:cBhvr>
                                      <p:to>
                                        <p:strVal val="visible"/>
                                      </p:to>
                                    </p:set>
                                  </p:childTnLst>
                                </p:cTn>
                              </p:par>
                            </p:childTnLst>
                          </p:cTn>
                        </p:par>
                        <p:par>
                          <p:cTn id="76" fill="hold">
                            <p:stCondLst>
                              <p:cond delay="3000"/>
                            </p:stCondLst>
                            <p:childTnLst>
                              <p:par>
                                <p:cTn id="77" presetID="1" presetClass="entr" presetSubtype="0" fill="hold" grpId="0" nodeType="afterEffect">
                                  <p:stCondLst>
                                    <p:cond delay="0"/>
                                  </p:stCondLst>
                                  <p:childTnLst>
                                    <p:set>
                                      <p:cBhvr>
                                        <p:cTn id="78" dur="1" fill="hold">
                                          <p:stCondLst>
                                            <p:cond delay="499"/>
                                          </p:stCondLst>
                                        </p:cTn>
                                        <p:tgtEl>
                                          <p:spTgt spid="20505"/>
                                        </p:tgtEl>
                                        <p:attrNameLst>
                                          <p:attrName>style.visibility</p:attrName>
                                        </p:attrNameLst>
                                      </p:cBhvr>
                                      <p:to>
                                        <p:strVal val="visible"/>
                                      </p:to>
                                    </p:set>
                                  </p:childTnLst>
                                </p:cTn>
                              </p:par>
                            </p:childTnLst>
                          </p:cTn>
                        </p:par>
                        <p:par>
                          <p:cTn id="79" fill="hold">
                            <p:stCondLst>
                              <p:cond delay="3500"/>
                            </p:stCondLst>
                            <p:childTnLst>
                              <p:par>
                                <p:cTn id="80" presetID="1" presetClass="entr" presetSubtype="0" fill="hold" grpId="0" nodeType="afterEffect">
                                  <p:stCondLst>
                                    <p:cond delay="0"/>
                                  </p:stCondLst>
                                  <p:childTnLst>
                                    <p:set>
                                      <p:cBhvr>
                                        <p:cTn id="81" dur="1" fill="hold">
                                          <p:stCondLst>
                                            <p:cond delay="499"/>
                                          </p:stCondLst>
                                        </p:cTn>
                                        <p:tgtEl>
                                          <p:spTgt spid="20506"/>
                                        </p:tgtEl>
                                        <p:attrNameLst>
                                          <p:attrName>style.visibility</p:attrName>
                                        </p:attrNameLst>
                                      </p:cBhvr>
                                      <p:to>
                                        <p:strVal val="visible"/>
                                      </p:to>
                                    </p:set>
                                  </p:childTnLst>
                                </p:cTn>
                              </p:par>
                            </p:childTnLst>
                          </p:cTn>
                        </p:par>
                        <p:par>
                          <p:cTn id="82" fill="hold">
                            <p:stCondLst>
                              <p:cond delay="4000"/>
                            </p:stCondLst>
                            <p:childTnLst>
                              <p:par>
                                <p:cTn id="83" presetID="1" presetClass="entr" presetSubtype="0" fill="hold" grpId="0" nodeType="afterEffect">
                                  <p:stCondLst>
                                    <p:cond delay="0"/>
                                  </p:stCondLst>
                                  <p:childTnLst>
                                    <p:set>
                                      <p:cBhvr>
                                        <p:cTn id="84" dur="1" fill="hold">
                                          <p:stCondLst>
                                            <p:cond delay="499"/>
                                          </p:stCondLst>
                                        </p:cTn>
                                        <p:tgtEl>
                                          <p:spTgt spid="20507"/>
                                        </p:tgtEl>
                                        <p:attrNameLst>
                                          <p:attrName>style.visibility</p:attrName>
                                        </p:attrNameLst>
                                      </p:cBhvr>
                                      <p:to>
                                        <p:strVal val="visible"/>
                                      </p:to>
                                    </p:set>
                                  </p:childTnLst>
                                </p:cTn>
                              </p:par>
                            </p:childTnLst>
                          </p:cTn>
                        </p:par>
                        <p:par>
                          <p:cTn id="85" fill="hold">
                            <p:stCondLst>
                              <p:cond delay="4500"/>
                            </p:stCondLst>
                            <p:childTnLst>
                              <p:par>
                                <p:cTn id="86" presetID="1" presetClass="entr" presetSubtype="0" fill="hold" nodeType="afterEffect">
                                  <p:stCondLst>
                                    <p:cond delay="0"/>
                                  </p:stCondLst>
                                  <p:childTnLst>
                                    <p:set>
                                      <p:cBhvr>
                                        <p:cTn id="87" dur="1" fill="hold">
                                          <p:stCondLst>
                                            <p:cond delay="499"/>
                                          </p:stCondLst>
                                        </p:cTn>
                                        <p:tgtEl>
                                          <p:spTgt spid="3"/>
                                        </p:tgtEl>
                                        <p:attrNameLst>
                                          <p:attrName>style.visibility</p:attrName>
                                        </p:attrNameLst>
                                      </p:cBhvr>
                                      <p:to>
                                        <p:strVal val="visible"/>
                                      </p:to>
                                    </p:set>
                                  </p:childTnLst>
                                </p:cTn>
                              </p:par>
                            </p:childTnLst>
                          </p:cTn>
                        </p:par>
                        <p:par>
                          <p:cTn id="88" fill="hold">
                            <p:stCondLst>
                              <p:cond delay="5000"/>
                            </p:stCondLst>
                            <p:childTnLst>
                              <p:par>
                                <p:cTn id="89" presetID="1" presetClass="entr" presetSubtype="0" fill="hold" grpId="0" nodeType="afterEffect">
                                  <p:stCondLst>
                                    <p:cond delay="0"/>
                                  </p:stCondLst>
                                  <p:childTnLst>
                                    <p:set>
                                      <p:cBhvr>
                                        <p:cTn id="90" dur="1" fill="hold">
                                          <p:stCondLst>
                                            <p:cond delay="499"/>
                                          </p:stCondLst>
                                        </p:cTn>
                                        <p:tgtEl>
                                          <p:spTgt spid="20511"/>
                                        </p:tgtEl>
                                        <p:attrNameLst>
                                          <p:attrName>style.visibility</p:attrName>
                                        </p:attrNameLst>
                                      </p:cBhvr>
                                      <p:to>
                                        <p:strVal val="visible"/>
                                      </p:to>
                                    </p:set>
                                  </p:childTnLst>
                                </p:cTn>
                              </p:par>
                            </p:childTnLst>
                          </p:cTn>
                        </p:par>
                        <p:par>
                          <p:cTn id="91" fill="hold">
                            <p:stCondLst>
                              <p:cond delay="5500"/>
                            </p:stCondLst>
                            <p:childTnLst>
                              <p:par>
                                <p:cTn id="92" presetID="1" presetClass="entr" presetSubtype="0" fill="hold" grpId="0" nodeType="afterEffect">
                                  <p:stCondLst>
                                    <p:cond delay="0"/>
                                  </p:stCondLst>
                                  <p:childTnLst>
                                    <p:set>
                                      <p:cBhvr>
                                        <p:cTn id="93" dur="1" fill="hold">
                                          <p:stCondLst>
                                            <p:cond delay="499"/>
                                          </p:stCondLst>
                                        </p:cTn>
                                        <p:tgtEl>
                                          <p:spTgt spid="20512"/>
                                        </p:tgtEl>
                                        <p:attrNameLst>
                                          <p:attrName>style.visibility</p:attrName>
                                        </p:attrNameLst>
                                      </p:cBhvr>
                                      <p:to>
                                        <p:strVal val="visible"/>
                                      </p:to>
                                    </p:set>
                                  </p:childTnLst>
                                </p:cTn>
                              </p:par>
                            </p:childTnLst>
                          </p:cTn>
                        </p:par>
                        <p:par>
                          <p:cTn id="94" fill="hold">
                            <p:stCondLst>
                              <p:cond delay="6000"/>
                            </p:stCondLst>
                            <p:childTnLst>
                              <p:par>
                                <p:cTn id="95" presetID="1" presetClass="entr" presetSubtype="0" fill="hold" grpId="0" nodeType="afterEffect">
                                  <p:stCondLst>
                                    <p:cond delay="0"/>
                                  </p:stCondLst>
                                  <p:childTnLst>
                                    <p:set>
                                      <p:cBhvr>
                                        <p:cTn id="96" dur="1" fill="hold">
                                          <p:stCondLst>
                                            <p:cond delay="499"/>
                                          </p:stCondLst>
                                        </p:cTn>
                                        <p:tgtEl>
                                          <p:spTgt spid="20513"/>
                                        </p:tgtEl>
                                        <p:attrNameLst>
                                          <p:attrName>style.visibility</p:attrName>
                                        </p:attrNameLst>
                                      </p:cBhvr>
                                      <p:to>
                                        <p:strVal val="visible"/>
                                      </p:to>
                                    </p:set>
                                  </p:childTnLst>
                                </p:cTn>
                              </p:par>
                            </p:childTnLst>
                          </p:cTn>
                        </p:par>
                        <p:par>
                          <p:cTn id="97" fill="hold">
                            <p:stCondLst>
                              <p:cond delay="6500"/>
                            </p:stCondLst>
                            <p:childTnLst>
                              <p:par>
                                <p:cTn id="98" presetID="1" presetClass="entr" presetSubtype="0" fill="hold" grpId="0" nodeType="afterEffect">
                                  <p:stCondLst>
                                    <p:cond delay="0"/>
                                  </p:stCondLst>
                                  <p:childTnLst>
                                    <p:set>
                                      <p:cBhvr>
                                        <p:cTn id="99" dur="1" fill="hold">
                                          <p:stCondLst>
                                            <p:cond delay="499"/>
                                          </p:stCondLst>
                                        </p:cTn>
                                        <p:tgtEl>
                                          <p:spTgt spid="20514"/>
                                        </p:tgtEl>
                                        <p:attrNameLst>
                                          <p:attrName>style.visibility</p:attrName>
                                        </p:attrNameLst>
                                      </p:cBhvr>
                                      <p:to>
                                        <p:strVal val="visible"/>
                                      </p:to>
                                    </p:set>
                                  </p:childTnLst>
                                </p:cTn>
                              </p:par>
                            </p:childTnLst>
                          </p:cTn>
                        </p:par>
                        <p:par>
                          <p:cTn id="100" fill="hold">
                            <p:stCondLst>
                              <p:cond delay="7000"/>
                            </p:stCondLst>
                            <p:childTnLst>
                              <p:par>
                                <p:cTn id="101" presetID="1" presetClass="entr" presetSubtype="0" fill="hold" nodeType="afterEffect">
                                  <p:stCondLst>
                                    <p:cond delay="0"/>
                                  </p:stCondLst>
                                  <p:childTnLst>
                                    <p:set>
                                      <p:cBhvr>
                                        <p:cTn id="102" dur="1" fill="hold">
                                          <p:stCondLst>
                                            <p:cond delay="499"/>
                                          </p:stCondLst>
                                        </p:cTn>
                                        <p:tgtEl>
                                          <p:spTgt spid="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3" presetClass="entr" presetSubtype="16" fill="hold" grpId="0" nodeType="clickEffect">
                                  <p:stCondLst>
                                    <p:cond delay="0"/>
                                  </p:stCondLst>
                                  <p:childTnLst>
                                    <p:set>
                                      <p:cBhvr>
                                        <p:cTn id="106" dur="1" fill="hold">
                                          <p:stCondLst>
                                            <p:cond delay="0"/>
                                          </p:stCondLst>
                                        </p:cTn>
                                        <p:tgtEl>
                                          <p:spTgt spid="20519"/>
                                        </p:tgtEl>
                                        <p:attrNameLst>
                                          <p:attrName>style.visibility</p:attrName>
                                        </p:attrNameLst>
                                      </p:cBhvr>
                                      <p:to>
                                        <p:strVal val="visible"/>
                                      </p:to>
                                    </p:set>
                                    <p:anim calcmode="lin" valueType="num">
                                      <p:cBhvr>
                                        <p:cTn id="107" dur="500" fill="hold"/>
                                        <p:tgtEl>
                                          <p:spTgt spid="20519"/>
                                        </p:tgtEl>
                                        <p:attrNameLst>
                                          <p:attrName>ppt_w</p:attrName>
                                        </p:attrNameLst>
                                      </p:cBhvr>
                                      <p:tavLst>
                                        <p:tav tm="0">
                                          <p:val>
                                            <p:fltVal val="0"/>
                                          </p:val>
                                        </p:tav>
                                        <p:tav tm="100000">
                                          <p:val>
                                            <p:strVal val="#ppt_w"/>
                                          </p:val>
                                        </p:tav>
                                      </p:tavLst>
                                    </p:anim>
                                    <p:anim calcmode="lin" valueType="num">
                                      <p:cBhvr>
                                        <p:cTn id="108" dur="500" fill="hold"/>
                                        <p:tgtEl>
                                          <p:spTgt spid="20519"/>
                                        </p:tgtEl>
                                        <p:attrNameLst>
                                          <p:attrName>ppt_h</p:attrName>
                                        </p:attrNameLst>
                                      </p:cBhvr>
                                      <p:tavLst>
                                        <p:tav tm="0">
                                          <p:val>
                                            <p:fltVal val="0"/>
                                          </p:val>
                                        </p:tav>
                                        <p:tav tm="100000">
                                          <p:val>
                                            <p:strVal val="#ppt_h"/>
                                          </p:val>
                                        </p:tav>
                                      </p:tavLst>
                                    </p:anim>
                                  </p:childTnLst>
                                </p:cTn>
                              </p:par>
                            </p:childTnLst>
                          </p:cTn>
                        </p:par>
                        <p:par>
                          <p:cTn id="109" fill="hold">
                            <p:stCondLst>
                              <p:cond delay="500"/>
                            </p:stCondLst>
                            <p:childTnLst>
                              <p:par>
                                <p:cTn id="110" presetID="23" presetClass="entr" presetSubtype="16" fill="hold" grpId="0" nodeType="afterEffect">
                                  <p:stCondLst>
                                    <p:cond delay="0"/>
                                  </p:stCondLst>
                                  <p:childTnLst>
                                    <p:set>
                                      <p:cBhvr>
                                        <p:cTn id="111" dur="1" fill="hold">
                                          <p:stCondLst>
                                            <p:cond delay="0"/>
                                          </p:stCondLst>
                                        </p:cTn>
                                        <p:tgtEl>
                                          <p:spTgt spid="20520"/>
                                        </p:tgtEl>
                                        <p:attrNameLst>
                                          <p:attrName>style.visibility</p:attrName>
                                        </p:attrNameLst>
                                      </p:cBhvr>
                                      <p:to>
                                        <p:strVal val="visible"/>
                                      </p:to>
                                    </p:set>
                                    <p:anim calcmode="lin" valueType="num">
                                      <p:cBhvr>
                                        <p:cTn id="112" dur="500" fill="hold"/>
                                        <p:tgtEl>
                                          <p:spTgt spid="20520"/>
                                        </p:tgtEl>
                                        <p:attrNameLst>
                                          <p:attrName>ppt_w</p:attrName>
                                        </p:attrNameLst>
                                      </p:cBhvr>
                                      <p:tavLst>
                                        <p:tav tm="0">
                                          <p:val>
                                            <p:fltVal val="0"/>
                                          </p:val>
                                        </p:tav>
                                        <p:tav tm="100000">
                                          <p:val>
                                            <p:strVal val="#ppt_w"/>
                                          </p:val>
                                        </p:tav>
                                      </p:tavLst>
                                    </p:anim>
                                    <p:anim calcmode="lin" valueType="num">
                                      <p:cBhvr>
                                        <p:cTn id="113" dur="500" fill="hold"/>
                                        <p:tgtEl>
                                          <p:spTgt spid="20520"/>
                                        </p:tgtEl>
                                        <p:attrNameLst>
                                          <p:attrName>ppt_h</p:attrName>
                                        </p:attrNameLst>
                                      </p:cBhvr>
                                      <p:tavLst>
                                        <p:tav tm="0">
                                          <p:val>
                                            <p:fltVal val="0"/>
                                          </p:val>
                                        </p:tav>
                                        <p:tav tm="100000">
                                          <p:val>
                                            <p:strVal val="#ppt_h"/>
                                          </p:val>
                                        </p:tav>
                                      </p:tavLst>
                                    </p:anim>
                                  </p:childTnLst>
                                </p:cTn>
                              </p:par>
                            </p:childTnLst>
                          </p:cTn>
                        </p:par>
                        <p:par>
                          <p:cTn id="114" fill="hold">
                            <p:stCondLst>
                              <p:cond delay="1000"/>
                            </p:stCondLst>
                            <p:childTnLst>
                              <p:par>
                                <p:cTn id="115" presetID="23" presetClass="entr" presetSubtype="16" fill="hold" grpId="0" nodeType="afterEffect">
                                  <p:stCondLst>
                                    <p:cond delay="0"/>
                                  </p:stCondLst>
                                  <p:childTnLst>
                                    <p:set>
                                      <p:cBhvr>
                                        <p:cTn id="116" dur="1" fill="hold">
                                          <p:stCondLst>
                                            <p:cond delay="0"/>
                                          </p:stCondLst>
                                        </p:cTn>
                                        <p:tgtEl>
                                          <p:spTgt spid="20521"/>
                                        </p:tgtEl>
                                        <p:attrNameLst>
                                          <p:attrName>style.visibility</p:attrName>
                                        </p:attrNameLst>
                                      </p:cBhvr>
                                      <p:to>
                                        <p:strVal val="visible"/>
                                      </p:to>
                                    </p:set>
                                    <p:anim calcmode="lin" valueType="num">
                                      <p:cBhvr>
                                        <p:cTn id="117" dur="500" fill="hold"/>
                                        <p:tgtEl>
                                          <p:spTgt spid="20521"/>
                                        </p:tgtEl>
                                        <p:attrNameLst>
                                          <p:attrName>ppt_w</p:attrName>
                                        </p:attrNameLst>
                                      </p:cBhvr>
                                      <p:tavLst>
                                        <p:tav tm="0">
                                          <p:val>
                                            <p:fltVal val="0"/>
                                          </p:val>
                                        </p:tav>
                                        <p:tav tm="100000">
                                          <p:val>
                                            <p:strVal val="#ppt_w"/>
                                          </p:val>
                                        </p:tav>
                                      </p:tavLst>
                                    </p:anim>
                                    <p:anim calcmode="lin" valueType="num">
                                      <p:cBhvr>
                                        <p:cTn id="118" dur="500" fill="hold"/>
                                        <p:tgtEl>
                                          <p:spTgt spid="20521"/>
                                        </p:tgtEl>
                                        <p:attrNameLst>
                                          <p:attrName>ppt_h</p:attrName>
                                        </p:attrNameLst>
                                      </p:cBhvr>
                                      <p:tavLst>
                                        <p:tav tm="0">
                                          <p:val>
                                            <p:fltVal val="0"/>
                                          </p:val>
                                        </p:tav>
                                        <p:tav tm="100000">
                                          <p:val>
                                            <p:strVal val="#ppt_h"/>
                                          </p:val>
                                        </p:tav>
                                      </p:tavLst>
                                    </p:anim>
                                  </p:childTnLst>
                                </p:cTn>
                              </p:par>
                            </p:childTnLst>
                          </p:cTn>
                        </p:par>
                        <p:par>
                          <p:cTn id="119" fill="hold">
                            <p:stCondLst>
                              <p:cond delay="1500"/>
                            </p:stCondLst>
                            <p:childTnLst>
                              <p:par>
                                <p:cTn id="120" presetID="23" presetClass="entr" presetSubtype="16" fill="hold" nodeType="afterEffect">
                                  <p:stCondLst>
                                    <p:cond delay="0"/>
                                  </p:stCondLst>
                                  <p:childTnLst>
                                    <p:set>
                                      <p:cBhvr>
                                        <p:cTn id="121" dur="1" fill="hold">
                                          <p:stCondLst>
                                            <p:cond delay="0"/>
                                          </p:stCondLst>
                                        </p:cTn>
                                        <p:tgtEl>
                                          <p:spTgt spid="5"/>
                                        </p:tgtEl>
                                        <p:attrNameLst>
                                          <p:attrName>style.visibility</p:attrName>
                                        </p:attrNameLst>
                                      </p:cBhvr>
                                      <p:to>
                                        <p:strVal val="visible"/>
                                      </p:to>
                                    </p:set>
                                    <p:anim calcmode="lin" valueType="num">
                                      <p:cBhvr>
                                        <p:cTn id="122" dur="500" fill="hold"/>
                                        <p:tgtEl>
                                          <p:spTgt spid="5"/>
                                        </p:tgtEl>
                                        <p:attrNameLst>
                                          <p:attrName>ppt_w</p:attrName>
                                        </p:attrNameLst>
                                      </p:cBhvr>
                                      <p:tavLst>
                                        <p:tav tm="0">
                                          <p:val>
                                            <p:fltVal val="0"/>
                                          </p:val>
                                        </p:tav>
                                        <p:tav tm="100000">
                                          <p:val>
                                            <p:strVal val="#ppt_w"/>
                                          </p:val>
                                        </p:tav>
                                      </p:tavLst>
                                    </p:anim>
                                    <p:anim calcmode="lin" valueType="num">
                                      <p:cBhvr>
                                        <p:cTn id="12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animBg="1"/>
      <p:bldP spid="20482" grpId="0" animBg="1"/>
      <p:bldP spid="20483" grpId="0" animBg="1"/>
      <p:bldP spid="20484" grpId="0" animBg="1"/>
      <p:bldP spid="20485" grpId="0" animBg="1"/>
      <p:bldP spid="20486" grpId="0" animBg="1"/>
      <p:bldP spid="20487" grpId="0" animBg="1"/>
      <p:bldP spid="20488" grpId="0" animBg="1"/>
      <p:bldP spid="20489" grpId="0" animBg="1"/>
      <p:bldP spid="20490" grpId="0" autoUpdateAnimBg="0"/>
      <p:bldP spid="20491" grpId="0" autoUpdateAnimBg="0"/>
      <p:bldP spid="20492" grpId="0" autoUpdateAnimBg="0"/>
      <p:bldP spid="20493" grpId="0" autoUpdateAnimBg="0"/>
      <p:bldP spid="20494" grpId="0" autoUpdateAnimBg="0"/>
      <p:bldP spid="20495" grpId="0" animBg="1"/>
      <p:bldP spid="20496" grpId="0" animBg="1"/>
      <p:bldP spid="20497" grpId="0" animBg="1"/>
      <p:bldP spid="20498" grpId="0" animBg="1"/>
      <p:bldP spid="20499" grpId="0" animBg="1"/>
      <p:bldP spid="20500" grpId="0" animBg="1"/>
      <p:bldP spid="20504" grpId="0" animBg="1"/>
      <p:bldP spid="20505" grpId="0" animBg="1"/>
      <p:bldP spid="20506" grpId="0" animBg="1"/>
      <p:bldP spid="20507" grpId="0" animBg="1"/>
      <p:bldP spid="20511" grpId="0" animBg="1"/>
      <p:bldP spid="20512" grpId="0" animBg="1"/>
      <p:bldP spid="20513" grpId="0" animBg="1"/>
      <p:bldP spid="20514" grpId="0" animBg="1"/>
      <p:bldP spid="20518" grpId="0" autoUpdateAnimBg="0"/>
      <p:bldP spid="20519" grpId="0" autoUpdateAnimBg="0"/>
      <p:bldP spid="20520" grpId="0" autoUpdateAnimBg="0"/>
      <p:bldP spid="20521" grpId="0" animBg="1"/>
    </p:bld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Rectangle 1"/>
          <p:cNvSpPr>
            <a:spLocks/>
          </p:cNvSpPr>
          <p:nvPr/>
        </p:nvSpPr>
        <p:spPr bwMode="auto">
          <a:xfrm>
            <a:off x="3175" y="152400"/>
            <a:ext cx="5156200" cy="34544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lIns="0" tIns="0" rIns="40639" bIns="0" anchorCtr="1">
            <a:prstTxWarp prst="textNoShape">
              <a:avLst/>
            </a:prstTxWarp>
          </a:bodyPr>
          <a:lstStyle/>
          <a:p>
            <a:pPr marL="39688" algn="ctr"/>
            <a:r>
              <a:rPr lang="en-US" sz="5500">
                <a:solidFill>
                  <a:srgbClr val="0066FF"/>
                </a:solidFill>
                <a:latin typeface="Impact" charset="0"/>
                <a:ea typeface="Impact" charset="0"/>
                <a:cs typeface="Impact" charset="0"/>
                <a:sym typeface="Impact" charset="0"/>
              </a:rPr>
              <a:t>Electrons are lost at the </a:t>
            </a:r>
          </a:p>
          <a:p>
            <a:pPr marL="39688" algn="ctr"/>
            <a:r>
              <a:rPr lang="en-US" sz="5500">
                <a:solidFill>
                  <a:srgbClr val="0066FF"/>
                </a:solidFill>
                <a:latin typeface="Impact" charset="0"/>
                <a:ea typeface="Impact" charset="0"/>
                <a:cs typeface="Impact" charset="0"/>
                <a:sym typeface="Impact" charset="0"/>
              </a:rPr>
              <a:t>anode (oxidation occurs)</a:t>
            </a:r>
          </a:p>
        </p:txBody>
      </p:sp>
      <p:sp>
        <p:nvSpPr>
          <p:cNvPr id="21506" name="Rectangle 2"/>
          <p:cNvSpPr>
            <a:spLocks/>
          </p:cNvSpPr>
          <p:nvPr/>
        </p:nvSpPr>
        <p:spPr bwMode="auto">
          <a:xfrm>
            <a:off x="6553200" y="1981200"/>
            <a:ext cx="1676400" cy="4419600"/>
          </a:xfrm>
          <a:prstGeom prst="rect">
            <a:avLst/>
          </a:prstGeom>
          <a:solidFill>
            <a:srgbClr val="CCCCFF"/>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1507" name="Freeform 3"/>
          <p:cNvSpPr>
            <a:spLocks/>
          </p:cNvSpPr>
          <p:nvPr/>
        </p:nvSpPr>
        <p:spPr bwMode="auto">
          <a:xfrm>
            <a:off x="6705600" y="838200"/>
            <a:ext cx="685800" cy="1143000"/>
          </a:xfrm>
          <a:custGeom>
            <a:avLst/>
            <a:gdLst/>
            <a:ahLst/>
            <a:cxnLst>
              <a:cxn ang="0">
                <a:pos x="0" y="0"/>
              </a:cxn>
              <a:cxn ang="0">
                <a:pos x="500" y="1740"/>
              </a:cxn>
              <a:cxn ang="0">
                <a:pos x="1900" y="2010"/>
              </a:cxn>
              <a:cxn ang="0">
                <a:pos x="6700" y="3450"/>
              </a:cxn>
              <a:cxn ang="0">
                <a:pos x="8650" y="6330"/>
              </a:cxn>
              <a:cxn ang="0">
                <a:pos x="9100" y="9780"/>
              </a:cxn>
              <a:cxn ang="0">
                <a:pos x="10100" y="11820"/>
              </a:cxn>
              <a:cxn ang="0">
                <a:pos x="13900" y="12390"/>
              </a:cxn>
              <a:cxn ang="0">
                <a:pos x="19700" y="16980"/>
              </a:cxn>
              <a:cxn ang="0">
                <a:pos x="21600" y="19590"/>
              </a:cxn>
              <a:cxn ang="0">
                <a:pos x="21100" y="21600"/>
              </a:cxn>
            </a:cxnLst>
            <a:rect l="0" t="0" r="r" b="b"/>
            <a:pathLst>
              <a:path w="21600" h="21600">
                <a:moveTo>
                  <a:pt x="0" y="0"/>
                </a:moveTo>
                <a:cubicBezTo>
                  <a:pt x="150" y="570"/>
                  <a:pt x="0" y="1230"/>
                  <a:pt x="500" y="1740"/>
                </a:cubicBezTo>
                <a:cubicBezTo>
                  <a:pt x="750" y="2010"/>
                  <a:pt x="1450" y="1890"/>
                  <a:pt x="1900" y="2010"/>
                </a:cubicBezTo>
                <a:cubicBezTo>
                  <a:pt x="3550" y="2490"/>
                  <a:pt x="4900" y="3090"/>
                  <a:pt x="6700" y="3450"/>
                </a:cubicBezTo>
                <a:cubicBezTo>
                  <a:pt x="7250" y="4440"/>
                  <a:pt x="8100" y="5340"/>
                  <a:pt x="8650" y="6330"/>
                </a:cubicBezTo>
                <a:cubicBezTo>
                  <a:pt x="8800" y="7470"/>
                  <a:pt x="8850" y="8640"/>
                  <a:pt x="9100" y="9780"/>
                </a:cubicBezTo>
                <a:cubicBezTo>
                  <a:pt x="9250" y="10470"/>
                  <a:pt x="9100" y="11430"/>
                  <a:pt x="10100" y="11820"/>
                </a:cubicBezTo>
                <a:cubicBezTo>
                  <a:pt x="11200" y="12240"/>
                  <a:pt x="12650" y="12120"/>
                  <a:pt x="13900" y="12390"/>
                </a:cubicBezTo>
                <a:cubicBezTo>
                  <a:pt x="16250" y="13740"/>
                  <a:pt x="17350" y="15630"/>
                  <a:pt x="19700" y="16980"/>
                </a:cubicBezTo>
                <a:cubicBezTo>
                  <a:pt x="20200" y="17940"/>
                  <a:pt x="21050" y="18660"/>
                  <a:pt x="21600" y="19590"/>
                </a:cubicBezTo>
                <a:cubicBezTo>
                  <a:pt x="21450" y="20250"/>
                  <a:pt x="21100" y="21600"/>
                  <a:pt x="21100" y="21600"/>
                </a:cubicBezTo>
              </a:path>
            </a:pathLst>
          </a:custGeom>
          <a:noFill/>
          <a:ln w="5715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1508" name="Rectangle 4"/>
          <p:cNvSpPr>
            <a:spLocks/>
          </p:cNvSpPr>
          <p:nvPr/>
        </p:nvSpPr>
        <p:spPr bwMode="auto">
          <a:xfrm>
            <a:off x="5287963" y="4483100"/>
            <a:ext cx="941387"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b="1">
                <a:solidFill>
                  <a:srgbClr val="3333CC"/>
                </a:solidFill>
                <a:ea typeface="Times New Roman" charset="0"/>
                <a:cs typeface="Times New Roman" charset="0"/>
              </a:rPr>
              <a:t>Zn</a:t>
            </a:r>
            <a:r>
              <a:rPr lang="en-US" sz="3200" b="1" baseline="30000">
                <a:solidFill>
                  <a:srgbClr val="3333CC"/>
                </a:solidFill>
                <a:ea typeface="Times New Roman" charset="0"/>
                <a:cs typeface="Times New Roman" charset="0"/>
              </a:rPr>
              <a:t>+2</a:t>
            </a:r>
          </a:p>
        </p:txBody>
      </p:sp>
      <p:sp>
        <p:nvSpPr>
          <p:cNvPr id="21509" name="Rectangle 5"/>
          <p:cNvSpPr>
            <a:spLocks/>
          </p:cNvSpPr>
          <p:nvPr/>
        </p:nvSpPr>
        <p:spPr bwMode="auto">
          <a:xfrm>
            <a:off x="5440363" y="2501900"/>
            <a:ext cx="941387"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b="1">
                <a:solidFill>
                  <a:srgbClr val="3333CC"/>
                </a:solidFill>
                <a:ea typeface="Times New Roman" charset="0"/>
                <a:cs typeface="Times New Roman" charset="0"/>
              </a:rPr>
              <a:t>Zn</a:t>
            </a:r>
            <a:r>
              <a:rPr lang="en-US" sz="3200" b="1" baseline="30000">
                <a:solidFill>
                  <a:srgbClr val="3333CC"/>
                </a:solidFill>
                <a:ea typeface="Times New Roman" charset="0"/>
                <a:cs typeface="Times New Roman" charset="0"/>
              </a:rPr>
              <a:t>+2</a:t>
            </a:r>
          </a:p>
        </p:txBody>
      </p:sp>
      <p:grpSp>
        <p:nvGrpSpPr>
          <p:cNvPr id="2" name="Group 6"/>
          <p:cNvGrpSpPr>
            <a:grpSpLocks/>
          </p:cNvGrpSpPr>
          <p:nvPr/>
        </p:nvGrpSpPr>
        <p:grpSpPr bwMode="auto">
          <a:xfrm>
            <a:off x="6781800" y="4267200"/>
            <a:ext cx="762000" cy="685800"/>
            <a:chOff x="0" y="0"/>
            <a:chExt cx="480" cy="432"/>
          </a:xfrm>
        </p:grpSpPr>
        <p:sp>
          <p:nvSpPr>
            <p:cNvPr id="21511" name="Rectangle 7"/>
            <p:cNvSpPr>
              <a:spLocks/>
            </p:cNvSpPr>
            <p:nvPr/>
          </p:nvSpPr>
          <p:spPr bwMode="auto">
            <a:xfrm>
              <a:off x="0" y="0"/>
              <a:ext cx="480" cy="432"/>
            </a:xfrm>
            <a:prstGeom prst="rect">
              <a:avLst/>
            </a:prstGeom>
            <a:solidFill>
              <a:srgbClr val="CCCCFF"/>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1512" name="Rectangle 8"/>
            <p:cNvSpPr>
              <a:spLocks/>
            </p:cNvSpPr>
            <p:nvPr/>
          </p:nvSpPr>
          <p:spPr bwMode="auto">
            <a:xfrm>
              <a:off x="49" y="40"/>
              <a:ext cx="381" cy="352"/>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a:solidFill>
                    <a:schemeClr val="tx1"/>
                  </a:solidFill>
                  <a:ea typeface="Times New Roman" charset="0"/>
                  <a:cs typeface="Times New Roman" charset="0"/>
                </a:rPr>
                <a:t>Zn</a:t>
              </a:r>
            </a:p>
          </p:txBody>
        </p:sp>
      </p:grpSp>
      <p:grpSp>
        <p:nvGrpSpPr>
          <p:cNvPr id="3" name="Group 9"/>
          <p:cNvGrpSpPr>
            <a:grpSpLocks/>
          </p:cNvGrpSpPr>
          <p:nvPr/>
        </p:nvGrpSpPr>
        <p:grpSpPr bwMode="auto">
          <a:xfrm>
            <a:off x="6705600" y="2971800"/>
            <a:ext cx="762000" cy="685800"/>
            <a:chOff x="0" y="0"/>
            <a:chExt cx="480" cy="432"/>
          </a:xfrm>
        </p:grpSpPr>
        <p:sp>
          <p:nvSpPr>
            <p:cNvPr id="21514" name="Rectangle 10"/>
            <p:cNvSpPr>
              <a:spLocks/>
            </p:cNvSpPr>
            <p:nvPr/>
          </p:nvSpPr>
          <p:spPr bwMode="auto">
            <a:xfrm>
              <a:off x="0" y="0"/>
              <a:ext cx="480" cy="432"/>
            </a:xfrm>
            <a:prstGeom prst="rect">
              <a:avLst/>
            </a:prstGeom>
            <a:solidFill>
              <a:srgbClr val="CCCCFF"/>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1515" name="Rectangle 11"/>
            <p:cNvSpPr>
              <a:spLocks/>
            </p:cNvSpPr>
            <p:nvPr/>
          </p:nvSpPr>
          <p:spPr bwMode="auto">
            <a:xfrm>
              <a:off x="49" y="40"/>
              <a:ext cx="381" cy="352"/>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a:solidFill>
                    <a:schemeClr val="tx1"/>
                  </a:solidFill>
                  <a:ea typeface="Times New Roman" charset="0"/>
                  <a:cs typeface="Times New Roman" charset="0"/>
                </a:rPr>
                <a:t>Zn</a:t>
              </a:r>
            </a:p>
          </p:txBody>
        </p:sp>
      </p:grpSp>
      <p:grpSp>
        <p:nvGrpSpPr>
          <p:cNvPr id="4" name="Group 12"/>
          <p:cNvGrpSpPr>
            <a:grpSpLocks/>
          </p:cNvGrpSpPr>
          <p:nvPr/>
        </p:nvGrpSpPr>
        <p:grpSpPr bwMode="auto">
          <a:xfrm>
            <a:off x="7315200" y="2286000"/>
            <a:ext cx="762000" cy="685800"/>
            <a:chOff x="0" y="0"/>
            <a:chExt cx="480" cy="432"/>
          </a:xfrm>
        </p:grpSpPr>
        <p:sp>
          <p:nvSpPr>
            <p:cNvPr id="21517" name="Rectangle 13"/>
            <p:cNvSpPr>
              <a:spLocks/>
            </p:cNvSpPr>
            <p:nvPr/>
          </p:nvSpPr>
          <p:spPr bwMode="auto">
            <a:xfrm>
              <a:off x="0" y="0"/>
              <a:ext cx="480" cy="432"/>
            </a:xfrm>
            <a:prstGeom prst="rect">
              <a:avLst/>
            </a:prstGeom>
            <a:solidFill>
              <a:srgbClr val="CCCCFF"/>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1518" name="Rectangle 14"/>
            <p:cNvSpPr>
              <a:spLocks/>
            </p:cNvSpPr>
            <p:nvPr/>
          </p:nvSpPr>
          <p:spPr bwMode="auto">
            <a:xfrm>
              <a:off x="49" y="40"/>
              <a:ext cx="381" cy="352"/>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a:solidFill>
                    <a:schemeClr val="tx1"/>
                  </a:solidFill>
                  <a:ea typeface="Times New Roman" charset="0"/>
                  <a:cs typeface="Times New Roman" charset="0"/>
                </a:rPr>
                <a:t>Zn</a:t>
              </a:r>
            </a:p>
          </p:txBody>
        </p:sp>
      </p:grpSp>
      <p:sp>
        <p:nvSpPr>
          <p:cNvPr id="21519" name="AutoShape 15"/>
          <p:cNvSpPr>
            <a:spLocks/>
          </p:cNvSpPr>
          <p:nvPr/>
        </p:nvSpPr>
        <p:spPr bwMode="auto">
          <a:xfrm>
            <a:off x="1905000" y="6019800"/>
            <a:ext cx="685800" cy="381000"/>
          </a:xfrm>
          <a:prstGeom prst="rightArrow">
            <a:avLst>
              <a:gd name="adj1" fmla="val 50000"/>
              <a:gd name="adj2" fmla="val 45000"/>
            </a:avLst>
          </a:prstGeom>
          <a:solidFill>
            <a:srgbClr val="000000"/>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1520" name="Rectangle 16"/>
          <p:cNvSpPr>
            <a:spLocks/>
          </p:cNvSpPr>
          <p:nvPr/>
        </p:nvSpPr>
        <p:spPr bwMode="auto">
          <a:xfrm>
            <a:off x="6705600" y="4267200"/>
            <a:ext cx="914400" cy="914400"/>
          </a:xfrm>
          <a:prstGeom prst="rect">
            <a:avLst/>
          </a:prstGeom>
          <a:solidFill>
            <a:srgbClr val="CCCCFF"/>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1521" name="Rectangle 17"/>
          <p:cNvSpPr>
            <a:spLocks/>
          </p:cNvSpPr>
          <p:nvPr/>
        </p:nvSpPr>
        <p:spPr bwMode="auto">
          <a:xfrm>
            <a:off x="6858000" y="3048000"/>
            <a:ext cx="533400" cy="762000"/>
          </a:xfrm>
          <a:prstGeom prst="rect">
            <a:avLst/>
          </a:prstGeom>
          <a:solidFill>
            <a:srgbClr val="CCCCFF"/>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1522" name="Rectangle 18"/>
          <p:cNvSpPr>
            <a:spLocks/>
          </p:cNvSpPr>
          <p:nvPr/>
        </p:nvSpPr>
        <p:spPr bwMode="auto">
          <a:xfrm>
            <a:off x="7315200" y="2362200"/>
            <a:ext cx="685800" cy="533400"/>
          </a:xfrm>
          <a:prstGeom prst="rect">
            <a:avLst/>
          </a:prstGeom>
          <a:solidFill>
            <a:srgbClr val="CCCCFF"/>
          </a:solidFill>
          <a:ln w="9525" cap="flat">
            <a:noFill/>
            <a:miter lim="800000"/>
            <a:headEnd type="none" w="med" len="med"/>
            <a:tailEnd type="none" w="med" len="med"/>
          </a:ln>
        </p:spPr>
        <p:txBody>
          <a:bodyPr lIns="0" tIns="0" rIns="0" bIns="0">
            <a:prstTxWarp prst="textNoShape">
              <a:avLst/>
            </a:prstTxWarp>
          </a:bodyPr>
          <a:lstStyle/>
          <a:p>
            <a:endParaRPr lang="en-US"/>
          </a:p>
        </p:txBody>
      </p:sp>
      <p:sp>
        <p:nvSpPr>
          <p:cNvPr id="21523" name="Rectangle 19"/>
          <p:cNvSpPr>
            <a:spLocks/>
          </p:cNvSpPr>
          <p:nvPr/>
        </p:nvSpPr>
        <p:spPr bwMode="auto">
          <a:xfrm>
            <a:off x="5287963" y="3568700"/>
            <a:ext cx="941387"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b="1">
                <a:solidFill>
                  <a:srgbClr val="3333CC"/>
                </a:solidFill>
                <a:ea typeface="Times New Roman" charset="0"/>
                <a:cs typeface="Times New Roman" charset="0"/>
              </a:rPr>
              <a:t>Zn</a:t>
            </a:r>
            <a:r>
              <a:rPr lang="en-US" sz="3200" b="1" baseline="30000">
                <a:solidFill>
                  <a:srgbClr val="3333CC"/>
                </a:solidFill>
                <a:ea typeface="Times New Roman" charset="0"/>
                <a:cs typeface="Times New Roman" charset="0"/>
              </a:rPr>
              <a:t>+2</a:t>
            </a:r>
          </a:p>
        </p:txBody>
      </p:sp>
      <p:sp>
        <p:nvSpPr>
          <p:cNvPr id="21524" name="Oval 20"/>
          <p:cNvSpPr>
            <a:spLocks/>
          </p:cNvSpPr>
          <p:nvPr/>
        </p:nvSpPr>
        <p:spPr bwMode="auto">
          <a:xfrm>
            <a:off x="7467600" y="25146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1525" name="Oval 21"/>
          <p:cNvSpPr>
            <a:spLocks/>
          </p:cNvSpPr>
          <p:nvPr/>
        </p:nvSpPr>
        <p:spPr bwMode="auto">
          <a:xfrm>
            <a:off x="7772400" y="27432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1526" name="Oval 22"/>
          <p:cNvSpPr>
            <a:spLocks/>
          </p:cNvSpPr>
          <p:nvPr/>
        </p:nvSpPr>
        <p:spPr bwMode="auto">
          <a:xfrm>
            <a:off x="7010400" y="43434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1527" name="Oval 23"/>
          <p:cNvSpPr>
            <a:spLocks/>
          </p:cNvSpPr>
          <p:nvPr/>
        </p:nvSpPr>
        <p:spPr bwMode="auto">
          <a:xfrm>
            <a:off x="7086600" y="47244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1528" name="Oval 24"/>
          <p:cNvSpPr>
            <a:spLocks/>
          </p:cNvSpPr>
          <p:nvPr/>
        </p:nvSpPr>
        <p:spPr bwMode="auto">
          <a:xfrm>
            <a:off x="6934200" y="32766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1529" name="Oval 25"/>
          <p:cNvSpPr>
            <a:spLocks/>
          </p:cNvSpPr>
          <p:nvPr/>
        </p:nvSpPr>
        <p:spPr bwMode="auto">
          <a:xfrm>
            <a:off x="7086600" y="3429000"/>
            <a:ext cx="152400" cy="152400"/>
          </a:xfrm>
          <a:prstGeom prst="ellipse">
            <a:avLst/>
          </a:prstGeom>
          <a:solidFill>
            <a:srgbClr val="000000"/>
          </a:solidFill>
          <a:ln w="9525" cap="flat">
            <a:solidFill>
              <a:srgbClr val="3333CC"/>
            </a:solidFill>
            <a:prstDash val="solid"/>
            <a:round/>
            <a:headEnd type="none" w="med" len="med"/>
            <a:tailEnd type="none" w="med" len="med"/>
          </a:ln>
        </p:spPr>
        <p:txBody>
          <a:bodyPr lIns="0" tIns="0" rIns="0" bIns="0">
            <a:prstTxWarp prst="textNoShape">
              <a:avLst/>
            </a:prstTxWarp>
          </a:bodyPr>
          <a:lstStyle/>
          <a:p>
            <a:endParaRPr lang="en-US"/>
          </a:p>
        </p:txBody>
      </p:sp>
      <p:sp>
        <p:nvSpPr>
          <p:cNvPr id="21530" name="Rectangle 26"/>
          <p:cNvSpPr>
            <a:spLocks/>
          </p:cNvSpPr>
          <p:nvPr/>
        </p:nvSpPr>
        <p:spPr bwMode="auto">
          <a:xfrm>
            <a:off x="6827838" y="5626100"/>
            <a:ext cx="604837"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a:solidFill>
                  <a:schemeClr val="tx1"/>
                </a:solidFill>
                <a:ea typeface="Times New Roman" charset="0"/>
                <a:cs typeface="Times New Roman" charset="0"/>
              </a:rPr>
              <a:t>Zn</a:t>
            </a:r>
          </a:p>
        </p:txBody>
      </p:sp>
      <p:sp>
        <p:nvSpPr>
          <p:cNvPr id="21531" name="Rectangle 27"/>
          <p:cNvSpPr>
            <a:spLocks/>
          </p:cNvSpPr>
          <p:nvPr/>
        </p:nvSpPr>
        <p:spPr bwMode="auto">
          <a:xfrm>
            <a:off x="7513638" y="4787900"/>
            <a:ext cx="604837" cy="558800"/>
          </a:xfrm>
          <a:prstGeom prst="rect">
            <a:avLst/>
          </a:prstGeom>
          <a:noFill/>
          <a:ln w="9525"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3200">
                <a:solidFill>
                  <a:schemeClr val="tx1"/>
                </a:solidFill>
                <a:ea typeface="Times New Roman" charset="0"/>
                <a:cs typeface="Times New Roman" charset="0"/>
              </a:rPr>
              <a:t>Zn</a:t>
            </a:r>
          </a:p>
        </p:txBody>
      </p:sp>
      <p:sp>
        <p:nvSpPr>
          <p:cNvPr id="21532" name="Rectangle 28"/>
          <p:cNvSpPr>
            <a:spLocks/>
          </p:cNvSpPr>
          <p:nvPr/>
        </p:nvSpPr>
        <p:spPr bwMode="auto">
          <a:xfrm>
            <a:off x="803275" y="5791200"/>
            <a:ext cx="4668838" cy="7239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4600">
                <a:solidFill>
                  <a:srgbClr val="0066FF"/>
                </a:solidFill>
                <a:latin typeface="Impact" charset="0"/>
                <a:ea typeface="Impact" charset="0"/>
                <a:cs typeface="Impact" charset="0"/>
                <a:sym typeface="Impact" charset="0"/>
              </a:rPr>
              <a:t>Zn             Zn        +    2e</a:t>
            </a:r>
          </a:p>
        </p:txBody>
      </p:sp>
      <p:sp>
        <p:nvSpPr>
          <p:cNvPr id="21533" name="Rectangle 29"/>
          <p:cNvSpPr>
            <a:spLocks/>
          </p:cNvSpPr>
          <p:nvPr/>
        </p:nvSpPr>
        <p:spPr bwMode="auto">
          <a:xfrm>
            <a:off x="3408363" y="5638800"/>
            <a:ext cx="344487" cy="3429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2200">
                <a:solidFill>
                  <a:srgbClr val="0066FF"/>
                </a:solidFill>
                <a:latin typeface="Impact" charset="0"/>
                <a:ea typeface="Impact" charset="0"/>
                <a:cs typeface="Impact" charset="0"/>
                <a:sym typeface="Impact" charset="0"/>
              </a:rPr>
              <a:t>+2</a:t>
            </a:r>
          </a:p>
        </p:txBody>
      </p:sp>
      <p:grpSp>
        <p:nvGrpSpPr>
          <p:cNvPr id="5" name="Group 30"/>
          <p:cNvGrpSpPr>
            <a:grpSpLocks/>
          </p:cNvGrpSpPr>
          <p:nvPr/>
        </p:nvGrpSpPr>
        <p:grpSpPr bwMode="auto">
          <a:xfrm>
            <a:off x="762000" y="2743200"/>
            <a:ext cx="3429000" cy="2438400"/>
            <a:chOff x="0" y="0"/>
            <a:chExt cx="2160" cy="1536"/>
          </a:xfrm>
        </p:grpSpPr>
        <p:sp>
          <p:nvSpPr>
            <p:cNvPr id="21535" name="Rectangle 31"/>
            <p:cNvSpPr>
              <a:spLocks/>
            </p:cNvSpPr>
            <p:nvPr/>
          </p:nvSpPr>
          <p:spPr bwMode="auto">
            <a:xfrm>
              <a:off x="0" y="0"/>
              <a:ext cx="2160" cy="1536"/>
            </a:xfrm>
            <a:prstGeom prst="rect">
              <a:avLst/>
            </a:prstGeom>
            <a:solidFill>
              <a:srgbClr val="FF6699"/>
            </a:solidFill>
            <a:ln w="381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21536" name="Rectangle 32"/>
            <p:cNvSpPr>
              <a:spLocks/>
            </p:cNvSpPr>
            <p:nvPr/>
          </p:nvSpPr>
          <p:spPr bwMode="auto">
            <a:xfrm>
              <a:off x="89" y="92"/>
              <a:ext cx="1981" cy="1352"/>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b="1">
                  <a:solidFill>
                    <a:schemeClr val="tx1"/>
                  </a:solidFill>
                  <a:ea typeface="Times New Roman" charset="0"/>
                  <a:cs typeface="Times New Roman" charset="0"/>
                </a:rPr>
                <a:t>Electrons move </a:t>
              </a:r>
            </a:p>
            <a:p>
              <a:pPr marL="39688" algn="ctr"/>
              <a:r>
                <a:rPr lang="en-US" b="1">
                  <a:solidFill>
                    <a:schemeClr val="tx1"/>
                  </a:solidFill>
                  <a:ea typeface="Times New Roman" charset="0"/>
                  <a:cs typeface="Times New Roman" charset="0"/>
                </a:rPr>
                <a:t>through the </a:t>
              </a:r>
            </a:p>
            <a:p>
              <a:pPr marL="39688" algn="ctr"/>
              <a:r>
                <a:rPr lang="en-US" b="1">
                  <a:solidFill>
                    <a:schemeClr val="tx1"/>
                  </a:solidFill>
                  <a:ea typeface="Times New Roman" charset="0"/>
                  <a:cs typeface="Times New Roman" charset="0"/>
                </a:rPr>
                <a:t>external circuit</a:t>
              </a:r>
            </a:p>
            <a:p>
              <a:pPr marL="39688" algn="ctr"/>
              <a:r>
                <a:rPr lang="en-US" b="1">
                  <a:solidFill>
                    <a:schemeClr val="tx1"/>
                  </a:solidFill>
                  <a:ea typeface="Times New Roman" charset="0"/>
                  <a:cs typeface="Times New Roman" charset="0"/>
                </a:rPr>
                <a:t>from anode to cathode.</a:t>
              </a:r>
            </a:p>
            <a:p>
              <a:pPr marL="39688" algn="ctr"/>
              <a:r>
                <a:rPr lang="en-US" b="1">
                  <a:solidFill>
                    <a:schemeClr val="tx1"/>
                  </a:solidFill>
                  <a:ea typeface="Times New Roman" charset="0"/>
                  <a:cs typeface="Times New Roman" charset="0"/>
                </a:rPr>
                <a:t>Zinc is dissolved</a:t>
              </a:r>
            </a:p>
            <a:p>
              <a:pPr marL="39688" algn="ctr"/>
              <a:r>
                <a:rPr lang="en-US" b="1">
                  <a:solidFill>
                    <a:schemeClr val="tx1"/>
                  </a:solidFill>
                  <a:ea typeface="Times New Roman" charset="0"/>
                  <a:cs typeface="Times New Roman" charset="0"/>
                </a:rPr>
                <a:t>at the anode.</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6"/>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1507"/>
                                        </p:tgtEl>
                                        <p:attrNameLst>
                                          <p:attrName>style.visibility</p:attrName>
                                        </p:attrNameLst>
                                      </p:cBhvr>
                                      <p:to>
                                        <p:strVal val="visible"/>
                                      </p:to>
                                    </p:set>
                                    <p:animEffect transition="in" filter="wipe(down)">
                                      <p:cBhvr>
                                        <p:cTn id="14" dur="500"/>
                                        <p:tgtEl>
                                          <p:spTgt spid="21507"/>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21530"/>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215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1521"/>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1528"/>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499"/>
                                          </p:stCondLst>
                                        </p:cTn>
                                        <p:tgtEl>
                                          <p:spTgt spid="21529"/>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499"/>
                                          </p:stCondLst>
                                        </p:cTn>
                                        <p:tgtEl>
                                          <p:spTgt spid="21523"/>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grpId="0" nodeType="afterEffect">
                                  <p:stCondLst>
                                    <p:cond delay="0"/>
                                  </p:stCondLst>
                                  <p:childTnLst>
                                    <p:set>
                                      <p:cBhvr>
                                        <p:cTn id="45" dur="1" fill="hold">
                                          <p:stCondLst>
                                            <p:cond delay="499"/>
                                          </p:stCondLst>
                                        </p:cTn>
                                        <p:tgtEl>
                                          <p:spTgt spid="21522"/>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grpId="0" nodeType="afterEffect">
                                  <p:stCondLst>
                                    <p:cond delay="0"/>
                                  </p:stCondLst>
                                  <p:childTnLst>
                                    <p:set>
                                      <p:cBhvr>
                                        <p:cTn id="48" dur="1" fill="hold">
                                          <p:stCondLst>
                                            <p:cond delay="499"/>
                                          </p:stCondLst>
                                        </p:cTn>
                                        <p:tgtEl>
                                          <p:spTgt spid="21524"/>
                                        </p:tgtEl>
                                        <p:attrNameLst>
                                          <p:attrName>style.visibility</p:attrName>
                                        </p:attrNameLst>
                                      </p:cBhvr>
                                      <p:to>
                                        <p:strVal val="visible"/>
                                      </p:to>
                                    </p:set>
                                  </p:childTnLst>
                                </p:cTn>
                              </p:par>
                            </p:childTnLst>
                          </p:cTn>
                        </p:par>
                        <p:par>
                          <p:cTn id="49" fill="hold">
                            <p:stCondLst>
                              <p:cond delay="3000"/>
                            </p:stCondLst>
                            <p:childTnLst>
                              <p:par>
                                <p:cTn id="50" presetID="1" presetClass="entr" presetSubtype="0" fill="hold" grpId="0" nodeType="afterEffect">
                                  <p:stCondLst>
                                    <p:cond delay="0"/>
                                  </p:stCondLst>
                                  <p:childTnLst>
                                    <p:set>
                                      <p:cBhvr>
                                        <p:cTn id="51" dur="1" fill="hold">
                                          <p:stCondLst>
                                            <p:cond delay="499"/>
                                          </p:stCondLst>
                                        </p:cTn>
                                        <p:tgtEl>
                                          <p:spTgt spid="21525"/>
                                        </p:tgtEl>
                                        <p:attrNameLst>
                                          <p:attrName>style.visibility</p:attrName>
                                        </p:attrNameLst>
                                      </p:cBhvr>
                                      <p:to>
                                        <p:strVal val="visible"/>
                                      </p:to>
                                    </p:set>
                                  </p:childTnLst>
                                </p:cTn>
                              </p:par>
                            </p:childTnLst>
                          </p:cTn>
                        </p:par>
                        <p:par>
                          <p:cTn id="52" fill="hold">
                            <p:stCondLst>
                              <p:cond delay="3500"/>
                            </p:stCondLst>
                            <p:childTnLst>
                              <p:par>
                                <p:cTn id="53" presetID="1" presetClass="entr" presetSubtype="0" fill="hold" grpId="0" nodeType="afterEffect">
                                  <p:stCondLst>
                                    <p:cond delay="0"/>
                                  </p:stCondLst>
                                  <p:childTnLst>
                                    <p:set>
                                      <p:cBhvr>
                                        <p:cTn id="54" dur="1" fill="hold">
                                          <p:stCondLst>
                                            <p:cond delay="499"/>
                                          </p:stCondLst>
                                        </p:cTn>
                                        <p:tgtEl>
                                          <p:spTgt spid="21509"/>
                                        </p:tgtEl>
                                        <p:attrNameLst>
                                          <p:attrName>style.visibility</p:attrName>
                                        </p:attrNameLst>
                                      </p:cBhvr>
                                      <p:to>
                                        <p:strVal val="visible"/>
                                      </p:to>
                                    </p:set>
                                  </p:childTnLst>
                                </p:cTn>
                              </p:par>
                            </p:childTnLst>
                          </p:cTn>
                        </p:par>
                        <p:par>
                          <p:cTn id="55" fill="hold">
                            <p:stCondLst>
                              <p:cond delay="4000"/>
                            </p:stCondLst>
                            <p:childTnLst>
                              <p:par>
                                <p:cTn id="56" presetID="1" presetClass="entr" presetSubtype="0" fill="hold" grpId="0" nodeType="afterEffect">
                                  <p:stCondLst>
                                    <p:cond delay="0"/>
                                  </p:stCondLst>
                                  <p:childTnLst>
                                    <p:set>
                                      <p:cBhvr>
                                        <p:cTn id="57" dur="1" fill="hold">
                                          <p:stCondLst>
                                            <p:cond delay="499"/>
                                          </p:stCondLst>
                                        </p:cTn>
                                        <p:tgtEl>
                                          <p:spTgt spid="21520"/>
                                        </p:tgtEl>
                                        <p:attrNameLst>
                                          <p:attrName>style.visibility</p:attrName>
                                        </p:attrNameLst>
                                      </p:cBhvr>
                                      <p:to>
                                        <p:strVal val="visible"/>
                                      </p:to>
                                    </p:set>
                                  </p:childTnLst>
                                </p:cTn>
                              </p:par>
                            </p:childTnLst>
                          </p:cTn>
                        </p:par>
                        <p:par>
                          <p:cTn id="58" fill="hold">
                            <p:stCondLst>
                              <p:cond delay="4500"/>
                            </p:stCondLst>
                            <p:childTnLst>
                              <p:par>
                                <p:cTn id="59" presetID="1" presetClass="entr" presetSubtype="0" fill="hold" grpId="0" nodeType="afterEffect">
                                  <p:stCondLst>
                                    <p:cond delay="0"/>
                                  </p:stCondLst>
                                  <p:childTnLst>
                                    <p:set>
                                      <p:cBhvr>
                                        <p:cTn id="60" dur="1" fill="hold">
                                          <p:stCondLst>
                                            <p:cond delay="499"/>
                                          </p:stCondLst>
                                        </p:cTn>
                                        <p:tgtEl>
                                          <p:spTgt spid="21526"/>
                                        </p:tgtEl>
                                        <p:attrNameLst>
                                          <p:attrName>style.visibility</p:attrName>
                                        </p:attrNameLst>
                                      </p:cBhvr>
                                      <p:to>
                                        <p:strVal val="visible"/>
                                      </p:to>
                                    </p:set>
                                  </p:childTnLst>
                                </p:cTn>
                              </p:par>
                            </p:childTnLst>
                          </p:cTn>
                        </p:par>
                        <p:par>
                          <p:cTn id="61" fill="hold">
                            <p:stCondLst>
                              <p:cond delay="5000"/>
                            </p:stCondLst>
                            <p:childTnLst>
                              <p:par>
                                <p:cTn id="62" presetID="1" presetClass="entr" presetSubtype="0" fill="hold" grpId="0" nodeType="afterEffect">
                                  <p:stCondLst>
                                    <p:cond delay="0"/>
                                  </p:stCondLst>
                                  <p:childTnLst>
                                    <p:set>
                                      <p:cBhvr>
                                        <p:cTn id="63" dur="1" fill="hold">
                                          <p:stCondLst>
                                            <p:cond delay="499"/>
                                          </p:stCondLst>
                                        </p:cTn>
                                        <p:tgtEl>
                                          <p:spTgt spid="21527"/>
                                        </p:tgtEl>
                                        <p:attrNameLst>
                                          <p:attrName>style.visibility</p:attrName>
                                        </p:attrNameLst>
                                      </p:cBhvr>
                                      <p:to>
                                        <p:strVal val="visible"/>
                                      </p:to>
                                    </p:set>
                                  </p:childTnLst>
                                </p:cTn>
                              </p:par>
                            </p:childTnLst>
                          </p:cTn>
                        </p:par>
                        <p:par>
                          <p:cTn id="64" fill="hold">
                            <p:stCondLst>
                              <p:cond delay="5500"/>
                            </p:stCondLst>
                            <p:childTnLst>
                              <p:par>
                                <p:cTn id="65" presetID="1" presetClass="entr" presetSubtype="0" fill="hold" grpId="0" nodeType="afterEffect">
                                  <p:stCondLst>
                                    <p:cond delay="0"/>
                                  </p:stCondLst>
                                  <p:childTnLst>
                                    <p:set>
                                      <p:cBhvr>
                                        <p:cTn id="66" dur="1" fill="hold">
                                          <p:stCondLst>
                                            <p:cond delay="499"/>
                                          </p:stCondLst>
                                        </p:cTn>
                                        <p:tgtEl>
                                          <p:spTgt spid="215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grpId="0" nodeType="clickEffect">
                                  <p:stCondLst>
                                    <p:cond delay="0"/>
                                  </p:stCondLst>
                                  <p:childTnLst>
                                    <p:set>
                                      <p:cBhvr>
                                        <p:cTn id="70" dur="1" fill="hold">
                                          <p:stCondLst>
                                            <p:cond delay="0"/>
                                          </p:stCondLst>
                                        </p:cTn>
                                        <p:tgtEl>
                                          <p:spTgt spid="21532"/>
                                        </p:tgtEl>
                                        <p:attrNameLst>
                                          <p:attrName>style.visibility</p:attrName>
                                        </p:attrNameLst>
                                      </p:cBhvr>
                                      <p:to>
                                        <p:strVal val="visible"/>
                                      </p:to>
                                    </p:set>
                                    <p:anim calcmode="lin" valueType="num">
                                      <p:cBhvr>
                                        <p:cTn id="71" dur="500" fill="hold"/>
                                        <p:tgtEl>
                                          <p:spTgt spid="21532"/>
                                        </p:tgtEl>
                                        <p:attrNameLst>
                                          <p:attrName>ppt_w</p:attrName>
                                        </p:attrNameLst>
                                      </p:cBhvr>
                                      <p:tavLst>
                                        <p:tav tm="0">
                                          <p:val>
                                            <p:fltVal val="0"/>
                                          </p:val>
                                        </p:tav>
                                        <p:tav tm="100000">
                                          <p:val>
                                            <p:strVal val="#ppt_w"/>
                                          </p:val>
                                        </p:tav>
                                      </p:tavLst>
                                    </p:anim>
                                    <p:anim calcmode="lin" valueType="num">
                                      <p:cBhvr>
                                        <p:cTn id="72" dur="500" fill="hold"/>
                                        <p:tgtEl>
                                          <p:spTgt spid="21532"/>
                                        </p:tgtEl>
                                        <p:attrNameLst>
                                          <p:attrName>ppt_h</p:attrName>
                                        </p:attrNameLst>
                                      </p:cBhvr>
                                      <p:tavLst>
                                        <p:tav tm="0">
                                          <p:val>
                                            <p:fltVal val="0"/>
                                          </p:val>
                                        </p:tav>
                                        <p:tav tm="100000">
                                          <p:val>
                                            <p:strVal val="#ppt_h"/>
                                          </p:val>
                                        </p:tav>
                                      </p:tavLst>
                                    </p:anim>
                                  </p:childTnLst>
                                </p:cTn>
                              </p:par>
                            </p:childTnLst>
                          </p:cTn>
                        </p:par>
                        <p:par>
                          <p:cTn id="73" fill="hold">
                            <p:stCondLst>
                              <p:cond delay="500"/>
                            </p:stCondLst>
                            <p:childTnLst>
                              <p:par>
                                <p:cTn id="74" presetID="23" presetClass="entr" presetSubtype="16" fill="hold" grpId="0" nodeType="afterEffect">
                                  <p:stCondLst>
                                    <p:cond delay="0"/>
                                  </p:stCondLst>
                                  <p:childTnLst>
                                    <p:set>
                                      <p:cBhvr>
                                        <p:cTn id="75" dur="1" fill="hold">
                                          <p:stCondLst>
                                            <p:cond delay="0"/>
                                          </p:stCondLst>
                                        </p:cTn>
                                        <p:tgtEl>
                                          <p:spTgt spid="21533"/>
                                        </p:tgtEl>
                                        <p:attrNameLst>
                                          <p:attrName>style.visibility</p:attrName>
                                        </p:attrNameLst>
                                      </p:cBhvr>
                                      <p:to>
                                        <p:strVal val="visible"/>
                                      </p:to>
                                    </p:set>
                                    <p:anim calcmode="lin" valueType="num">
                                      <p:cBhvr>
                                        <p:cTn id="76" dur="500" fill="hold"/>
                                        <p:tgtEl>
                                          <p:spTgt spid="21533"/>
                                        </p:tgtEl>
                                        <p:attrNameLst>
                                          <p:attrName>ppt_w</p:attrName>
                                        </p:attrNameLst>
                                      </p:cBhvr>
                                      <p:tavLst>
                                        <p:tav tm="0">
                                          <p:val>
                                            <p:fltVal val="0"/>
                                          </p:val>
                                        </p:tav>
                                        <p:tav tm="100000">
                                          <p:val>
                                            <p:strVal val="#ppt_w"/>
                                          </p:val>
                                        </p:tav>
                                      </p:tavLst>
                                    </p:anim>
                                    <p:anim calcmode="lin" valueType="num">
                                      <p:cBhvr>
                                        <p:cTn id="77" dur="500" fill="hold"/>
                                        <p:tgtEl>
                                          <p:spTgt spid="21533"/>
                                        </p:tgtEl>
                                        <p:attrNameLst>
                                          <p:attrName>ppt_h</p:attrName>
                                        </p:attrNameLst>
                                      </p:cBhvr>
                                      <p:tavLst>
                                        <p:tav tm="0">
                                          <p:val>
                                            <p:fltVal val="0"/>
                                          </p:val>
                                        </p:tav>
                                        <p:tav tm="100000">
                                          <p:val>
                                            <p:strVal val="#ppt_h"/>
                                          </p:val>
                                        </p:tav>
                                      </p:tavLst>
                                    </p:anim>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499"/>
                                          </p:stCondLst>
                                        </p:cTn>
                                        <p:tgtEl>
                                          <p:spTgt spid="21519"/>
                                        </p:tgtEl>
                                        <p:attrNameLst>
                                          <p:attrName>style.visibility</p:attrName>
                                        </p:attrNameLst>
                                      </p:cBhvr>
                                      <p:to>
                                        <p:strVal val="visible"/>
                                      </p:to>
                                    </p:set>
                                  </p:childTnLst>
                                </p:cTn>
                              </p:par>
                            </p:childTnLst>
                          </p:cTn>
                        </p:par>
                        <p:par>
                          <p:cTn id="81" fill="hold">
                            <p:stCondLst>
                              <p:cond delay="1500"/>
                            </p:stCondLst>
                            <p:childTnLst>
                              <p:par>
                                <p:cTn id="82" presetID="23" presetClass="entr" presetSubtype="16" fill="hold" nodeType="after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p:cTn id="84" dur="500" fill="hold"/>
                                        <p:tgtEl>
                                          <p:spTgt spid="5"/>
                                        </p:tgtEl>
                                        <p:attrNameLst>
                                          <p:attrName>ppt_w</p:attrName>
                                        </p:attrNameLst>
                                      </p:cBhvr>
                                      <p:tavLst>
                                        <p:tav tm="0">
                                          <p:val>
                                            <p:fltVal val="0"/>
                                          </p:val>
                                        </p:tav>
                                        <p:tav tm="100000">
                                          <p:val>
                                            <p:strVal val="#ppt_w"/>
                                          </p:val>
                                        </p:tav>
                                      </p:tavLst>
                                    </p:anim>
                                    <p:anim calcmode="lin" valueType="num">
                                      <p:cBhvr>
                                        <p:cTn id="85"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autoUpdateAnimBg="0"/>
      <p:bldP spid="21506" grpId="0" animBg="1"/>
      <p:bldP spid="21507" grpId="0" animBg="1"/>
      <p:bldP spid="21508" grpId="0" autoUpdateAnimBg="0"/>
      <p:bldP spid="21509" grpId="0" autoUpdateAnimBg="0"/>
      <p:bldP spid="21519" grpId="0" animBg="1"/>
      <p:bldP spid="21520" grpId="0" animBg="1"/>
      <p:bldP spid="21521" grpId="0" animBg="1"/>
      <p:bldP spid="21522" grpId="0" animBg="1"/>
      <p:bldP spid="21523" grpId="0" autoUpdateAnimBg="0"/>
      <p:bldP spid="21524" grpId="0" animBg="1"/>
      <p:bldP spid="21525" grpId="0" animBg="1"/>
      <p:bldP spid="21526" grpId="0" animBg="1"/>
      <p:bldP spid="21527" grpId="0" animBg="1"/>
      <p:bldP spid="21528" grpId="0" animBg="1"/>
      <p:bldP spid="21529" grpId="0" animBg="1"/>
      <p:bldP spid="21530" grpId="0" autoUpdateAnimBg="0"/>
      <p:bldP spid="21531" grpId="0" autoUpdateAnimBg="0"/>
      <p:bldP spid="21532" grpId="0" autoUpdateAnimBg="0"/>
      <p:bldP spid="21533" grpId="0" autoUpdateAnimBg="0"/>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Electrochemical cell..</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Two metals are called electrodes.</a:t>
            </a:r>
          </a:p>
          <a:p>
            <a:r>
              <a:rPr lang="en-US" dirty="0" smtClean="0"/>
              <a:t>Anode is where oxidation occurs (negative)</a:t>
            </a:r>
          </a:p>
          <a:p>
            <a:r>
              <a:rPr lang="en-US" dirty="0" smtClean="0"/>
              <a:t>Cathode is where reduction occurs (positive)</a:t>
            </a:r>
          </a:p>
          <a:p>
            <a:r>
              <a:rPr lang="en-US" dirty="0" smtClean="0"/>
              <a:t>Salt bridge contains electrolyte usually a saturated solution whose ions will not react. It’s ions migrate from the salt bridge to neutralise increasing positive or negative solutions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i="1" dirty="0" smtClean="0">
                <a:solidFill>
                  <a:srgbClr val="3366FF"/>
                </a:solidFill>
              </a:rPr>
              <a:t>Summary</a:t>
            </a:r>
            <a:endParaRPr lang="en-US" i="1" dirty="0">
              <a:solidFill>
                <a:srgbClr val="3366FF"/>
              </a:solidFill>
            </a:endParaRPr>
          </a:p>
        </p:txBody>
      </p:sp>
      <p:sp>
        <p:nvSpPr>
          <p:cNvPr id="3" name="Content Placeholder 2"/>
          <p:cNvSpPr>
            <a:spLocks noGrp="1"/>
          </p:cNvSpPr>
          <p:nvPr>
            <p:ph idx="1"/>
          </p:nvPr>
        </p:nvSpPr>
        <p:spPr>
          <a:xfrm>
            <a:off x="457200" y="952500"/>
            <a:ext cx="8686800" cy="5715000"/>
          </a:xfrm>
        </p:spPr>
        <p:txBody>
          <a:bodyPr>
            <a:noAutofit/>
          </a:bodyPr>
          <a:lstStyle/>
          <a:p>
            <a:r>
              <a:rPr lang="en-US" sz="2400" i="1" dirty="0" smtClean="0"/>
              <a:t>Oxidation </a:t>
            </a:r>
            <a:r>
              <a:rPr lang="en-US" sz="2400" i="1" dirty="0"/>
              <a:t>takes place at the anode.</a:t>
            </a:r>
            <a:endParaRPr lang="en-US" sz="2400" i="1" dirty="0" smtClean="0"/>
          </a:p>
          <a:p>
            <a:r>
              <a:rPr lang="en-US" sz="2400" i="1" dirty="0" smtClean="0"/>
              <a:t>Reduction </a:t>
            </a:r>
            <a:r>
              <a:rPr lang="en-US" sz="2400" i="1" dirty="0"/>
              <a:t>takes place at the cathode.</a:t>
            </a:r>
            <a:endParaRPr lang="en-US" sz="2400" i="1" dirty="0" smtClean="0"/>
          </a:p>
          <a:p>
            <a:r>
              <a:rPr lang="en-US" sz="2400" i="1" dirty="0" smtClean="0"/>
              <a:t>In </a:t>
            </a:r>
            <a:r>
              <a:rPr lang="en-US" sz="2400" i="1" dirty="0"/>
              <a:t>an electrochemical cell the anode is negative—electrons </a:t>
            </a:r>
            <a:r>
              <a:rPr lang="en-US" sz="2400" i="1" dirty="0" smtClean="0"/>
              <a:t>are</a:t>
            </a:r>
            <a:r>
              <a:rPr lang="en-US" sz="2400" i="1" dirty="0"/>
              <a:t> </a:t>
            </a:r>
            <a:r>
              <a:rPr lang="en-US" sz="2400" i="1" dirty="0" smtClean="0"/>
              <a:t>produced </a:t>
            </a:r>
            <a:r>
              <a:rPr lang="en-US" sz="2400" i="1" dirty="0"/>
              <a:t>at this electrode.</a:t>
            </a:r>
            <a:endParaRPr lang="en-US" sz="2400" i="1" dirty="0" smtClean="0"/>
          </a:p>
          <a:p>
            <a:r>
              <a:rPr lang="en-US" sz="2400" i="1" dirty="0" smtClean="0"/>
              <a:t>In </a:t>
            </a:r>
            <a:r>
              <a:rPr lang="en-US" sz="2400" i="1" dirty="0"/>
              <a:t>an electrochemical cell the cathode is positive—electrons </a:t>
            </a:r>
            <a:r>
              <a:rPr lang="en-US" sz="2400" i="1" dirty="0" smtClean="0"/>
              <a:t>are consumed </a:t>
            </a:r>
            <a:r>
              <a:rPr lang="en-US" sz="2400" i="1" dirty="0"/>
              <a:t>at this electrode.</a:t>
            </a:r>
            <a:endParaRPr lang="en-US" sz="2400" i="1" dirty="0" smtClean="0"/>
          </a:p>
          <a:p>
            <a:r>
              <a:rPr lang="en-US" sz="2400" i="1" dirty="0" smtClean="0"/>
              <a:t>Electrons flow </a:t>
            </a:r>
            <a:r>
              <a:rPr lang="en-US" sz="2400" i="1" dirty="0"/>
              <a:t>from the anode to the cathode through a wire </a:t>
            </a:r>
            <a:r>
              <a:rPr lang="en-US" sz="2400" i="1" dirty="0" smtClean="0"/>
              <a:t>in the </a:t>
            </a:r>
            <a:r>
              <a:rPr lang="en-US" sz="2400" i="1" dirty="0"/>
              <a:t>external circuit.</a:t>
            </a:r>
            <a:endParaRPr lang="en-US" sz="2400" i="1" dirty="0" smtClean="0"/>
          </a:p>
          <a:p>
            <a:r>
              <a:rPr lang="en-US" sz="2400" i="1" dirty="0" smtClean="0"/>
              <a:t>Anions </a:t>
            </a:r>
            <a:r>
              <a:rPr lang="en-US" sz="2400" i="1" dirty="0"/>
              <a:t>are negative ions and migrate through the salt </a:t>
            </a:r>
            <a:r>
              <a:rPr lang="en-US" sz="2400" i="1" dirty="0" smtClean="0"/>
              <a:t>bridge towards </a:t>
            </a:r>
            <a:r>
              <a:rPr lang="en-US" sz="2400" i="1" dirty="0"/>
              <a:t>the anode.</a:t>
            </a:r>
            <a:endParaRPr lang="en-US" sz="2400" i="1" dirty="0" smtClean="0"/>
          </a:p>
          <a:p>
            <a:r>
              <a:rPr lang="en-US" sz="2400" i="1" dirty="0" smtClean="0"/>
              <a:t>Cations </a:t>
            </a:r>
            <a:r>
              <a:rPr lang="en-US" sz="2400" i="1" dirty="0"/>
              <a:t>are positive ions and migrate through the salt </a:t>
            </a:r>
            <a:r>
              <a:rPr lang="en-US" sz="2400" i="1" dirty="0" smtClean="0"/>
              <a:t>bridge towards </a:t>
            </a:r>
            <a:r>
              <a:rPr lang="en-US" sz="2400" i="1" dirty="0"/>
              <a:t>the cathode.</a:t>
            </a:r>
            <a:endParaRPr lang="en-US" sz="2400" i="1" dirty="0" smtClean="0"/>
          </a:p>
          <a:p>
            <a:r>
              <a:rPr lang="en-US" sz="2400" i="1" dirty="0" smtClean="0"/>
              <a:t>Both </a:t>
            </a:r>
            <a:r>
              <a:rPr lang="en-US" sz="2400" i="1" dirty="0"/>
              <a:t>the oxidant and its 'conjugate' reductant are normally </a:t>
            </a:r>
            <a:r>
              <a:rPr lang="en-US" sz="2400" i="1" dirty="0" smtClean="0"/>
              <a:t>present in </a:t>
            </a:r>
            <a:r>
              <a:rPr lang="en-US" sz="2400" i="1" dirty="0"/>
              <a:t>a half-cell.</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3366FF"/>
                </a:solidFill>
              </a:rPr>
              <a:t>Electrochemical cell using a gas</a:t>
            </a:r>
            <a:endParaRPr lang="en-US" dirty="0">
              <a:solidFill>
                <a:srgbClr val="3366FF"/>
              </a:solidFill>
            </a:endParaRPr>
          </a:p>
        </p:txBody>
      </p:sp>
      <p:sp>
        <p:nvSpPr>
          <p:cNvPr id="3" name="Content Placeholder 2"/>
          <p:cNvSpPr>
            <a:spLocks noGrp="1"/>
          </p:cNvSpPr>
          <p:nvPr>
            <p:ph idx="1"/>
          </p:nvPr>
        </p:nvSpPr>
        <p:spPr>
          <a:xfrm>
            <a:off x="457200" y="1143000"/>
            <a:ext cx="8229600" cy="4983163"/>
          </a:xfrm>
        </p:spPr>
        <p:txBody>
          <a:bodyPr/>
          <a:lstStyle/>
          <a:p>
            <a:r>
              <a:rPr lang="en-US" dirty="0" smtClean="0"/>
              <a:t>Electrochemical cell does not need to use metals – example reaction of </a:t>
            </a:r>
            <a:r>
              <a:rPr lang="en-US" dirty="0" err="1" smtClean="0"/>
              <a:t>Cl</a:t>
            </a:r>
            <a:r>
              <a:rPr lang="en-US" dirty="0" smtClean="0"/>
              <a:t> gas and potassium iodide to form </a:t>
            </a:r>
            <a:r>
              <a:rPr lang="en-US" dirty="0" err="1" smtClean="0"/>
              <a:t>Cl</a:t>
            </a:r>
            <a:r>
              <a:rPr lang="en-US" baseline="30000" dirty="0" smtClean="0"/>
              <a:t>-</a:t>
            </a:r>
            <a:r>
              <a:rPr lang="en-US" baseline="-25000" dirty="0" smtClean="0"/>
              <a:t>(aq) </a:t>
            </a:r>
            <a:r>
              <a:rPr lang="en-US" dirty="0" smtClean="0"/>
              <a:t>and I</a:t>
            </a:r>
            <a:r>
              <a:rPr lang="en-US" baseline="-25000" dirty="0" smtClean="0"/>
              <a:t>2(aq)</a:t>
            </a:r>
            <a:endParaRPr lang="en-US" dirty="0" smtClean="0"/>
          </a:p>
          <a:p>
            <a:r>
              <a:rPr lang="en-US" dirty="0" smtClean="0"/>
              <a:t>Inert electrodes (platinum or graphite) are needed to transfer electrons and not react.</a:t>
            </a:r>
            <a:endParaRPr lang="en-US" dirty="0"/>
          </a:p>
        </p:txBody>
      </p:sp>
      <p:pic>
        <p:nvPicPr>
          <p:cNvPr id="4" name="Picture 3"/>
          <p:cNvPicPr>
            <a:picLocks noChangeAspect="1"/>
          </p:cNvPicPr>
          <p:nvPr/>
        </p:nvPicPr>
        <p:blipFill>
          <a:blip r:embed="rId2"/>
          <a:stretch>
            <a:fillRect/>
          </a:stretch>
        </p:blipFill>
        <p:spPr>
          <a:xfrm>
            <a:off x="2247900" y="3873500"/>
            <a:ext cx="4648200" cy="2984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3366FF"/>
                </a:solidFill>
              </a:rPr>
              <a:t>Oxidation and Reduction</a:t>
            </a:r>
            <a:endParaRPr lang="en-US" b="1" dirty="0">
              <a:solidFill>
                <a:srgbClr val="3366FF"/>
              </a:solidFill>
            </a:endParaRPr>
          </a:p>
        </p:txBody>
      </p:sp>
      <p:sp>
        <p:nvSpPr>
          <p:cNvPr id="3" name="Content Placeholder 2"/>
          <p:cNvSpPr>
            <a:spLocks noGrp="1"/>
          </p:cNvSpPr>
          <p:nvPr>
            <p:ph idx="1"/>
          </p:nvPr>
        </p:nvSpPr>
        <p:spPr>
          <a:xfrm>
            <a:off x="457200" y="1143000"/>
            <a:ext cx="8229600" cy="5431118"/>
          </a:xfrm>
        </p:spPr>
        <p:txBody>
          <a:bodyPr>
            <a:normAutofit lnSpcReduction="10000"/>
          </a:bodyPr>
          <a:lstStyle/>
          <a:p>
            <a:pPr>
              <a:buNone/>
            </a:pPr>
            <a:r>
              <a:rPr lang="en-US" u="sng" dirty="0" smtClean="0">
                <a:solidFill>
                  <a:srgbClr val="3366FF"/>
                </a:solidFill>
              </a:rPr>
              <a:t>Oxidation</a:t>
            </a:r>
          </a:p>
          <a:p>
            <a:r>
              <a:rPr lang="en-US" dirty="0" err="1" smtClean="0"/>
              <a:t>Zn(s</a:t>
            </a:r>
            <a:r>
              <a:rPr lang="en-US" dirty="0" smtClean="0"/>
              <a:t>) </a:t>
            </a:r>
            <a:r>
              <a:rPr lang="en-US" dirty="0" err="1" smtClean="0">
                <a:sym typeface="Wingdings"/>
              </a:rPr>
              <a:t></a:t>
            </a:r>
            <a:r>
              <a:rPr lang="en-US" dirty="0" smtClean="0">
                <a:sym typeface="Wingdings"/>
              </a:rPr>
              <a:t> Zn</a:t>
            </a:r>
            <a:r>
              <a:rPr lang="en-US" baseline="30000" dirty="0" smtClean="0">
                <a:sym typeface="Wingdings"/>
              </a:rPr>
              <a:t>2+ </a:t>
            </a:r>
            <a:r>
              <a:rPr lang="en-US" baseline="-25000" dirty="0" smtClean="0">
                <a:sym typeface="Wingdings"/>
              </a:rPr>
              <a:t>(aq) </a:t>
            </a:r>
            <a:r>
              <a:rPr lang="en-US" dirty="0" smtClean="0">
                <a:sym typeface="Wingdings"/>
              </a:rPr>
              <a:t>+ 2e</a:t>
            </a:r>
            <a:r>
              <a:rPr lang="en-US" baseline="30000" dirty="0" smtClean="0">
                <a:sym typeface="Wingdings"/>
              </a:rPr>
              <a:t>-</a:t>
            </a:r>
          </a:p>
          <a:p>
            <a:r>
              <a:rPr lang="en-US" dirty="0" smtClean="0">
                <a:sym typeface="Wingdings"/>
              </a:rPr>
              <a:t>Metallic zinc is oxidised to zinc ion.  Metallic zinc is acting as reducing agent</a:t>
            </a:r>
          </a:p>
          <a:p>
            <a:pPr>
              <a:buNone/>
            </a:pPr>
            <a:r>
              <a:rPr lang="en-US" u="sng" dirty="0" smtClean="0">
                <a:solidFill>
                  <a:srgbClr val="3366FF"/>
                </a:solidFill>
                <a:sym typeface="Wingdings"/>
              </a:rPr>
              <a:t>Reduction</a:t>
            </a:r>
          </a:p>
          <a:p>
            <a:r>
              <a:rPr lang="en-US" dirty="0" smtClean="0"/>
              <a:t>Cu</a:t>
            </a:r>
            <a:r>
              <a:rPr lang="en-US" baseline="30000" dirty="0" smtClean="0"/>
              <a:t>2+ </a:t>
            </a:r>
            <a:r>
              <a:rPr lang="en-US" baseline="-25000" dirty="0" smtClean="0"/>
              <a:t>(aq) </a:t>
            </a:r>
            <a:r>
              <a:rPr lang="en-US" dirty="0" smtClean="0"/>
              <a:t>+ 2e</a:t>
            </a:r>
            <a:r>
              <a:rPr lang="en-US" baseline="30000" dirty="0" smtClean="0"/>
              <a:t>-</a:t>
            </a:r>
            <a:r>
              <a:rPr lang="en-US" dirty="0" smtClean="0"/>
              <a:t> </a:t>
            </a:r>
            <a:r>
              <a:rPr lang="en-US" dirty="0" err="1" smtClean="0">
                <a:sym typeface="Wingdings"/>
              </a:rPr>
              <a:t></a:t>
            </a:r>
            <a:r>
              <a:rPr lang="en-US" dirty="0" smtClean="0">
                <a:sym typeface="Wingdings"/>
              </a:rPr>
              <a:t> </a:t>
            </a:r>
            <a:r>
              <a:rPr lang="en-US" dirty="0" err="1" smtClean="0">
                <a:sym typeface="Wingdings"/>
              </a:rPr>
              <a:t>Cu(s</a:t>
            </a:r>
            <a:r>
              <a:rPr lang="en-US" dirty="0" smtClean="0">
                <a:sym typeface="Wingdings"/>
              </a:rPr>
              <a:t>)</a:t>
            </a:r>
          </a:p>
          <a:p>
            <a:r>
              <a:rPr lang="en-US" dirty="0" smtClean="0">
                <a:sym typeface="Wingdings"/>
              </a:rPr>
              <a:t>Copper ion is reduced to copper metal.  Copper ion is serving as an oxidising agent</a:t>
            </a:r>
          </a:p>
          <a:p>
            <a:pPr>
              <a:buNone/>
            </a:pPr>
            <a:r>
              <a:rPr lang="en-US" u="sng" dirty="0" smtClean="0">
                <a:solidFill>
                  <a:srgbClr val="3366FF"/>
                </a:solidFill>
                <a:sym typeface="Wingdings"/>
              </a:rPr>
              <a:t>Overall</a:t>
            </a:r>
            <a:r>
              <a:rPr lang="en-US" dirty="0" smtClean="0">
                <a:sym typeface="Wingdings"/>
              </a:rPr>
              <a:t>: 2e</a:t>
            </a:r>
            <a:r>
              <a:rPr lang="en-US" baseline="30000" dirty="0" smtClean="0">
                <a:sym typeface="Wingdings"/>
              </a:rPr>
              <a:t>-</a:t>
            </a:r>
            <a:r>
              <a:rPr lang="en-US" dirty="0" smtClean="0">
                <a:sym typeface="Wingdings"/>
              </a:rPr>
              <a:t> transferred from </a:t>
            </a:r>
            <a:r>
              <a:rPr lang="en-US" dirty="0" err="1" smtClean="0">
                <a:sym typeface="Wingdings"/>
              </a:rPr>
              <a:t>Zn</a:t>
            </a:r>
            <a:r>
              <a:rPr lang="en-US" baseline="-25000" dirty="0" err="1" smtClean="0">
                <a:sym typeface="Wingdings"/>
              </a:rPr>
              <a:t>(s</a:t>
            </a:r>
            <a:r>
              <a:rPr lang="en-US" baseline="-25000" dirty="0" smtClean="0">
                <a:sym typeface="Wingdings"/>
              </a:rPr>
              <a:t>)</a:t>
            </a:r>
            <a:r>
              <a:rPr lang="en-US" dirty="0" smtClean="0">
                <a:sym typeface="Wingdings"/>
              </a:rPr>
              <a:t> to </a:t>
            </a:r>
            <a:r>
              <a:rPr lang="en-US" dirty="0" err="1" smtClean="0">
                <a:sym typeface="Wingdings"/>
              </a:rPr>
              <a:t>Cu</a:t>
            </a:r>
            <a:r>
              <a:rPr lang="en-US" baseline="-25000" dirty="0" err="1" smtClean="0">
                <a:sym typeface="Wingdings"/>
              </a:rPr>
              <a:t>(s</a:t>
            </a:r>
            <a:r>
              <a:rPr lang="en-US" baseline="-25000" dirty="0" smtClean="0">
                <a:sym typeface="Wingdings"/>
              </a:rPr>
              <a:t>)</a:t>
            </a:r>
          </a:p>
          <a:p>
            <a:pPr algn="ctr">
              <a:buNone/>
            </a:pPr>
            <a:r>
              <a:rPr lang="en-US" dirty="0" err="1" smtClean="0">
                <a:sym typeface="Wingdings"/>
              </a:rPr>
              <a:t>Zn</a:t>
            </a:r>
            <a:r>
              <a:rPr lang="en-US" baseline="-25000" dirty="0" err="1" smtClean="0">
                <a:sym typeface="Wingdings"/>
              </a:rPr>
              <a:t>(s</a:t>
            </a:r>
            <a:r>
              <a:rPr lang="en-US" baseline="-25000" dirty="0" smtClean="0">
                <a:sym typeface="Wingdings"/>
              </a:rPr>
              <a:t>) </a:t>
            </a:r>
            <a:r>
              <a:rPr lang="en-US" dirty="0" smtClean="0">
                <a:sym typeface="Wingdings"/>
              </a:rPr>
              <a:t>+ Cu</a:t>
            </a:r>
            <a:r>
              <a:rPr lang="en-US" baseline="30000" dirty="0" smtClean="0">
                <a:sym typeface="Wingdings"/>
              </a:rPr>
              <a:t>2+</a:t>
            </a:r>
            <a:r>
              <a:rPr lang="en-US" baseline="-25000" dirty="0" smtClean="0">
                <a:sym typeface="Wingdings"/>
              </a:rPr>
              <a:t>(aq) </a:t>
            </a:r>
            <a:r>
              <a:rPr lang="en-US" dirty="0" err="1" smtClean="0">
                <a:sym typeface="Wingdings"/>
              </a:rPr>
              <a:t></a:t>
            </a:r>
            <a:r>
              <a:rPr lang="en-US" dirty="0" smtClean="0">
                <a:sym typeface="Wingdings"/>
              </a:rPr>
              <a:t> Zn</a:t>
            </a:r>
            <a:r>
              <a:rPr lang="en-US" baseline="30000" dirty="0" smtClean="0">
                <a:sym typeface="Wingdings"/>
              </a:rPr>
              <a:t>2+</a:t>
            </a:r>
            <a:r>
              <a:rPr lang="en-US" baseline="-25000" dirty="0" smtClean="0">
                <a:sym typeface="Wingdings"/>
              </a:rPr>
              <a:t>(aq) </a:t>
            </a:r>
            <a:r>
              <a:rPr lang="en-US" dirty="0" smtClean="0">
                <a:sym typeface="Wingdings"/>
              </a:rPr>
              <a:t>+ </a:t>
            </a:r>
            <a:r>
              <a:rPr lang="en-US" dirty="0" err="1" smtClean="0">
                <a:sym typeface="Wingdings"/>
              </a:rPr>
              <a:t>Cu</a:t>
            </a:r>
            <a:r>
              <a:rPr lang="en-US" baseline="-25000" dirty="0" err="1" smtClean="0">
                <a:sym typeface="Wingdings"/>
              </a:rPr>
              <a:t>(s</a:t>
            </a:r>
            <a:r>
              <a:rPr lang="en-US" baseline="-25000" dirty="0">
                <a:sym typeface="Wingdings"/>
              </a:rPr>
              <a:t>)</a:t>
            </a:r>
            <a:endParaRPr lang="en-US" baseline="-25000"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3366FF"/>
                </a:solidFill>
              </a:rPr>
              <a:t>Four different types of half cells</a:t>
            </a:r>
            <a:endParaRPr lang="en-US" dirty="0">
              <a:solidFill>
                <a:srgbClr val="3366FF"/>
              </a:solidFill>
            </a:endParaRPr>
          </a:p>
        </p:txBody>
      </p:sp>
      <p:pic>
        <p:nvPicPr>
          <p:cNvPr id="5" name="Picture 4"/>
          <p:cNvPicPr>
            <a:picLocks noChangeAspect="1"/>
          </p:cNvPicPr>
          <p:nvPr/>
        </p:nvPicPr>
        <p:blipFill>
          <a:blip r:embed="rId2"/>
          <a:stretch>
            <a:fillRect/>
          </a:stretch>
        </p:blipFill>
        <p:spPr>
          <a:xfrm>
            <a:off x="249432" y="1773238"/>
            <a:ext cx="8615168" cy="400526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85800" y="152400"/>
            <a:ext cx="7772400" cy="1143000"/>
          </a:xfrm>
          <a:ln/>
        </p:spPr>
        <p:txBody>
          <a:bodyPr rIns="132080">
            <a:normAutofit/>
          </a:bodyPr>
          <a:lstStyle/>
          <a:p>
            <a:r>
              <a:rPr lang="en-US" sz="4000" dirty="0" smtClean="0">
                <a:solidFill>
                  <a:srgbClr val="3366FF"/>
                </a:solidFill>
              </a:rPr>
              <a:t>Electrochemical Cell Conventions</a:t>
            </a:r>
            <a:endParaRPr lang="en-US" sz="4000" dirty="0">
              <a:solidFill>
                <a:srgbClr val="3366FF"/>
              </a:solidFill>
              <a:ea typeface="ヒラギノ明朝 ProN W6" charset="-128"/>
              <a:cs typeface="ヒラギノ明朝 ProN W6" charset="-128"/>
            </a:endParaRPr>
          </a:p>
        </p:txBody>
      </p:sp>
      <p:sp>
        <p:nvSpPr>
          <p:cNvPr id="22530" name="Rectangle 2"/>
          <p:cNvSpPr>
            <a:spLocks noGrp="1" noChangeArrowheads="1"/>
          </p:cNvSpPr>
          <p:nvPr>
            <p:ph type="body" idx="1"/>
          </p:nvPr>
        </p:nvSpPr>
        <p:spPr>
          <a:xfrm>
            <a:off x="609600" y="1295400"/>
            <a:ext cx="7848600" cy="5562600"/>
          </a:xfrm>
          <a:ln/>
        </p:spPr>
        <p:txBody>
          <a:bodyPr rIns="132080"/>
          <a:lstStyle/>
          <a:p>
            <a:r>
              <a:rPr lang="en-US" sz="2800"/>
              <a:t>Electrochemical cell that release energy spontaneously are call voltaic or galvanic cells. Those which require energy input in order to function are call electrolytic cells.</a:t>
            </a:r>
          </a:p>
          <a:p>
            <a:r>
              <a:rPr lang="en-US" sz="2800"/>
              <a:t>Voltaic cells are often represented as follows for the reaction: Zn</a:t>
            </a:r>
            <a:r>
              <a:rPr lang="en-US" sz="2900" baseline="-25000"/>
              <a:t>(s)  </a:t>
            </a:r>
            <a:r>
              <a:rPr lang="en-US" sz="2800"/>
              <a:t>+  Cu</a:t>
            </a:r>
            <a:r>
              <a:rPr lang="en-US" sz="2900" baseline="30000"/>
              <a:t>+2</a:t>
            </a:r>
            <a:r>
              <a:rPr lang="en-US" sz="2900" baseline="-25000"/>
              <a:t>(aq)  </a:t>
            </a:r>
            <a:r>
              <a:rPr lang="en-US" sz="2800">
                <a:latin typeface="Wingdings" charset="2"/>
                <a:ea typeface="Wingdings" charset="2"/>
                <a:cs typeface="Wingdings" charset="2"/>
                <a:sym typeface="Wingdings" charset="2"/>
              </a:rPr>
              <a:t></a:t>
            </a:r>
            <a:r>
              <a:rPr lang="en-US" sz="2800"/>
              <a:t> Zn</a:t>
            </a:r>
            <a:r>
              <a:rPr lang="en-US" sz="2900" baseline="30000"/>
              <a:t>+2</a:t>
            </a:r>
            <a:r>
              <a:rPr lang="en-US" sz="2900" baseline="-25000"/>
              <a:t>(aq)  </a:t>
            </a:r>
            <a:r>
              <a:rPr lang="en-US" sz="2800"/>
              <a:t>+   Cu</a:t>
            </a:r>
            <a:r>
              <a:rPr lang="en-US" sz="2900" baseline="-25000"/>
              <a:t>(s)</a:t>
            </a:r>
          </a:p>
          <a:p>
            <a:pPr>
              <a:buFont typeface="Times New Roman" charset="0"/>
              <a:buNone/>
            </a:pPr>
            <a:r>
              <a:rPr lang="en-US" sz="2800"/>
              <a:t>             </a:t>
            </a:r>
          </a:p>
          <a:p>
            <a:pPr>
              <a:buFont typeface="Times New Roman" charset="0"/>
              <a:buNone/>
            </a:pPr>
            <a:r>
              <a:rPr lang="en-US" sz="2800"/>
              <a:t>           Zn / Zn</a:t>
            </a:r>
            <a:r>
              <a:rPr lang="en-US" sz="2900" baseline="30000"/>
              <a:t>+2</a:t>
            </a:r>
            <a:r>
              <a:rPr lang="en-US" sz="2800"/>
              <a:t> (1.0 M) // Cu</a:t>
            </a:r>
            <a:r>
              <a:rPr lang="en-US" sz="2900" baseline="30000"/>
              <a:t>+2</a:t>
            </a:r>
            <a:r>
              <a:rPr lang="en-US" sz="2800"/>
              <a:t> (1.0 M) / Cu</a:t>
            </a:r>
          </a:p>
        </p:txBody>
      </p:sp>
      <p:sp>
        <p:nvSpPr>
          <p:cNvPr id="22531" name="Freeform 3"/>
          <p:cNvSpPr>
            <a:spLocks/>
          </p:cNvSpPr>
          <p:nvPr/>
        </p:nvSpPr>
        <p:spPr bwMode="auto">
          <a:xfrm rot="-5340000">
            <a:off x="2551112" y="4071938"/>
            <a:ext cx="760413" cy="2516188"/>
          </a:xfrm>
          <a:custGeom>
            <a:avLst/>
            <a:gdLst/>
            <a:ahLst/>
            <a:cxnLst>
              <a:cxn ang="0">
                <a:pos x="21600" y="0"/>
              </a:cxn>
              <a:cxn ang="0">
                <a:pos x="10800" y="1707"/>
              </a:cxn>
              <a:cxn ang="0">
                <a:pos x="10800" y="10794"/>
              </a:cxn>
              <a:cxn ang="0">
                <a:pos x="0" y="12501"/>
              </a:cxn>
              <a:cxn ang="0">
                <a:pos x="10800" y="14208"/>
              </a:cxn>
              <a:cxn ang="0">
                <a:pos x="10800" y="19893"/>
              </a:cxn>
              <a:cxn ang="0">
                <a:pos x="21600" y="21600"/>
              </a:cxn>
            </a:cxnLst>
            <a:rect l="0" t="0" r="r" b="b"/>
            <a:pathLst>
              <a:path w="21600" h="21600">
                <a:moveTo>
                  <a:pt x="21600" y="0"/>
                </a:moveTo>
                <a:cubicBezTo>
                  <a:pt x="15635" y="0"/>
                  <a:pt x="10800" y="764"/>
                  <a:pt x="10800" y="1707"/>
                </a:cubicBezTo>
                <a:lnTo>
                  <a:pt x="10800" y="10794"/>
                </a:lnTo>
                <a:cubicBezTo>
                  <a:pt x="10800" y="11737"/>
                  <a:pt x="5965" y="12501"/>
                  <a:pt x="0" y="12501"/>
                </a:cubicBezTo>
                <a:cubicBezTo>
                  <a:pt x="5965" y="12501"/>
                  <a:pt x="10800" y="13265"/>
                  <a:pt x="10800" y="14208"/>
                </a:cubicBezTo>
                <a:lnTo>
                  <a:pt x="10800" y="19893"/>
                </a:lnTo>
                <a:cubicBezTo>
                  <a:pt x="10800" y="20836"/>
                  <a:pt x="15635" y="21600"/>
                  <a:pt x="21600" y="21600"/>
                </a:cubicBezTo>
              </a:path>
            </a:pathLst>
          </a:custGeom>
          <a:noFill/>
          <a:ln w="381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2532" name="Freeform 4"/>
          <p:cNvSpPr>
            <a:spLocks/>
          </p:cNvSpPr>
          <p:nvPr/>
        </p:nvSpPr>
        <p:spPr bwMode="auto">
          <a:xfrm rot="-5340000">
            <a:off x="5455444" y="4164807"/>
            <a:ext cx="827087" cy="2438400"/>
          </a:xfrm>
          <a:custGeom>
            <a:avLst/>
            <a:gdLst/>
            <a:ahLst/>
            <a:cxnLst>
              <a:cxn ang="0">
                <a:pos x="21600" y="0"/>
              </a:cxn>
              <a:cxn ang="0">
                <a:pos x="10800" y="1800"/>
              </a:cxn>
              <a:cxn ang="0">
                <a:pos x="10800" y="9092"/>
              </a:cxn>
              <a:cxn ang="0">
                <a:pos x="0" y="10892"/>
              </a:cxn>
              <a:cxn ang="0">
                <a:pos x="10800" y="12692"/>
              </a:cxn>
              <a:cxn ang="0">
                <a:pos x="10800" y="19800"/>
              </a:cxn>
              <a:cxn ang="0">
                <a:pos x="21600" y="21600"/>
              </a:cxn>
            </a:cxnLst>
            <a:rect l="0" t="0" r="r" b="b"/>
            <a:pathLst>
              <a:path w="21600" h="21600">
                <a:moveTo>
                  <a:pt x="21600" y="0"/>
                </a:moveTo>
                <a:cubicBezTo>
                  <a:pt x="15635" y="0"/>
                  <a:pt x="10800" y="806"/>
                  <a:pt x="10800" y="1800"/>
                </a:cubicBezTo>
                <a:lnTo>
                  <a:pt x="10800" y="9092"/>
                </a:lnTo>
                <a:cubicBezTo>
                  <a:pt x="10800" y="10086"/>
                  <a:pt x="5965" y="10892"/>
                  <a:pt x="0" y="10892"/>
                </a:cubicBezTo>
                <a:cubicBezTo>
                  <a:pt x="5965" y="10892"/>
                  <a:pt x="10800" y="11698"/>
                  <a:pt x="10800" y="12692"/>
                </a:cubicBezTo>
                <a:lnTo>
                  <a:pt x="10800" y="19800"/>
                </a:lnTo>
                <a:cubicBezTo>
                  <a:pt x="10800" y="20794"/>
                  <a:pt x="15635" y="21600"/>
                  <a:pt x="21600" y="21600"/>
                </a:cubicBezTo>
              </a:path>
            </a:pathLst>
          </a:custGeom>
          <a:noFill/>
          <a:ln w="381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2533" name="Line 5"/>
          <p:cNvSpPr>
            <a:spLocks noChangeShapeType="1"/>
          </p:cNvSpPr>
          <p:nvPr/>
        </p:nvSpPr>
        <p:spPr bwMode="auto">
          <a:xfrm rot="10800000" flipH="1">
            <a:off x="4343400" y="5029200"/>
            <a:ext cx="1588" cy="838200"/>
          </a:xfrm>
          <a:prstGeom prst="line">
            <a:avLst/>
          </a:prstGeom>
          <a:noFill/>
          <a:ln w="38100" cap="flat">
            <a:solidFill>
              <a:schemeClr val="tx1"/>
            </a:solidFill>
            <a:prstDash val="solid"/>
            <a:round/>
            <a:headEnd type="none" w="med" len="med"/>
            <a:tailEnd type="triangle" w="med" len="med"/>
          </a:ln>
        </p:spPr>
        <p:txBody>
          <a:bodyPr lIns="0" tIns="0" rIns="0" bIns="0">
            <a:prstTxWarp prst="textNoShape">
              <a:avLst/>
            </a:prstTxWarp>
          </a:bodyPr>
          <a:lstStyle/>
          <a:p>
            <a:endParaRPr lang="en-US"/>
          </a:p>
        </p:txBody>
      </p:sp>
      <p:sp>
        <p:nvSpPr>
          <p:cNvPr id="22534" name="Line 6"/>
          <p:cNvSpPr>
            <a:spLocks noChangeShapeType="1"/>
          </p:cNvSpPr>
          <p:nvPr/>
        </p:nvSpPr>
        <p:spPr bwMode="auto">
          <a:xfrm flipH="1">
            <a:off x="6172200" y="4267200"/>
            <a:ext cx="685800" cy="304800"/>
          </a:xfrm>
          <a:prstGeom prst="line">
            <a:avLst/>
          </a:prstGeom>
          <a:noFill/>
          <a:ln w="38100" cap="flat">
            <a:solidFill>
              <a:schemeClr val="tx1"/>
            </a:solidFill>
            <a:prstDash val="solid"/>
            <a:round/>
            <a:headEnd type="none" w="med" len="med"/>
            <a:tailEnd type="triangle" w="med" len="med"/>
          </a:ln>
        </p:spPr>
        <p:txBody>
          <a:bodyPr lIns="0" tIns="0" rIns="0" bIns="0">
            <a:prstTxWarp prst="textNoShape">
              <a:avLst/>
            </a:prstTxWarp>
          </a:bodyPr>
          <a:lstStyle/>
          <a:p>
            <a:endParaRPr lang="en-US"/>
          </a:p>
        </p:txBody>
      </p:sp>
      <p:sp>
        <p:nvSpPr>
          <p:cNvPr id="22535" name="Line 7"/>
          <p:cNvSpPr>
            <a:spLocks noChangeShapeType="1"/>
          </p:cNvSpPr>
          <p:nvPr/>
        </p:nvSpPr>
        <p:spPr bwMode="auto">
          <a:xfrm>
            <a:off x="2819400" y="4267200"/>
            <a:ext cx="609600" cy="304800"/>
          </a:xfrm>
          <a:prstGeom prst="line">
            <a:avLst/>
          </a:prstGeom>
          <a:noFill/>
          <a:ln w="38100" cap="flat">
            <a:solidFill>
              <a:schemeClr val="tx1"/>
            </a:solidFill>
            <a:prstDash val="solid"/>
            <a:round/>
            <a:headEnd type="none" w="med" len="med"/>
            <a:tailEnd type="triangle" w="med" len="med"/>
          </a:ln>
        </p:spPr>
        <p:txBody>
          <a:bodyPr lIns="0" tIns="0" rIns="0" bIns="0">
            <a:prstTxWarp prst="textNoShape">
              <a:avLst/>
            </a:prstTxWarp>
          </a:bodyPr>
          <a:lstStyle/>
          <a:p>
            <a:endParaRPr lang="en-US"/>
          </a:p>
        </p:txBody>
      </p:sp>
      <p:grpSp>
        <p:nvGrpSpPr>
          <p:cNvPr id="2" name="Group 8"/>
          <p:cNvGrpSpPr>
            <a:grpSpLocks/>
          </p:cNvGrpSpPr>
          <p:nvPr/>
        </p:nvGrpSpPr>
        <p:grpSpPr bwMode="auto">
          <a:xfrm>
            <a:off x="1066800" y="5715000"/>
            <a:ext cx="2057400" cy="1143000"/>
            <a:chOff x="0" y="0"/>
            <a:chExt cx="1296" cy="720"/>
          </a:xfrm>
        </p:grpSpPr>
        <p:sp>
          <p:nvSpPr>
            <p:cNvPr id="22537" name="Rectangle 9"/>
            <p:cNvSpPr>
              <a:spLocks/>
            </p:cNvSpPr>
            <p:nvPr/>
          </p:nvSpPr>
          <p:spPr bwMode="auto">
            <a:xfrm>
              <a:off x="0" y="0"/>
              <a:ext cx="1296" cy="720"/>
            </a:xfrm>
            <a:prstGeom prst="rect">
              <a:avLst/>
            </a:prstGeom>
            <a:gradFill rotWithShape="0">
              <a:gsLst>
                <a:gs pos="0">
                  <a:srgbClr val="DC2C00"/>
                </a:gs>
                <a:gs pos="50000">
                  <a:srgbClr val="FF3300"/>
                </a:gs>
                <a:gs pos="100000">
                  <a:srgbClr val="DC2C00"/>
                </a:gs>
              </a:gsLst>
              <a:lin ang="5400000" scaled="1"/>
            </a:gra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2538" name="Rectangle 10"/>
            <p:cNvSpPr>
              <a:spLocks/>
            </p:cNvSpPr>
            <p:nvPr/>
          </p:nvSpPr>
          <p:spPr bwMode="auto">
            <a:xfrm>
              <a:off x="71" y="8"/>
              <a:ext cx="1153" cy="704"/>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a:solidFill>
                    <a:schemeClr val="tx1"/>
                  </a:solidFill>
                  <a:ea typeface="Times New Roman" charset="0"/>
                  <a:cs typeface="Times New Roman" charset="0"/>
                </a:rPr>
                <a:t>Anode</a:t>
              </a:r>
            </a:p>
            <a:p>
              <a:pPr marL="39688" algn="ctr"/>
              <a:r>
                <a:rPr lang="en-US">
                  <a:solidFill>
                    <a:schemeClr val="tx1"/>
                  </a:solidFill>
                  <a:ea typeface="Times New Roman" charset="0"/>
                  <a:cs typeface="Times New Roman" charset="0"/>
                </a:rPr>
                <a:t>Compartment</a:t>
              </a:r>
            </a:p>
            <a:p>
              <a:pPr marL="39688" algn="ctr"/>
              <a:r>
                <a:rPr lang="en-US">
                  <a:solidFill>
                    <a:schemeClr val="tx1"/>
                  </a:solidFill>
                  <a:ea typeface="Times New Roman" charset="0"/>
                  <a:cs typeface="Times New Roman" charset="0"/>
                </a:rPr>
                <a:t>components</a:t>
              </a:r>
            </a:p>
          </p:txBody>
        </p:sp>
      </p:grpSp>
      <p:grpSp>
        <p:nvGrpSpPr>
          <p:cNvPr id="3" name="Group 11"/>
          <p:cNvGrpSpPr>
            <a:grpSpLocks/>
          </p:cNvGrpSpPr>
          <p:nvPr/>
        </p:nvGrpSpPr>
        <p:grpSpPr bwMode="auto">
          <a:xfrm>
            <a:off x="5867400" y="5715000"/>
            <a:ext cx="2057400" cy="1143000"/>
            <a:chOff x="0" y="0"/>
            <a:chExt cx="1296" cy="720"/>
          </a:xfrm>
        </p:grpSpPr>
        <p:sp>
          <p:nvSpPr>
            <p:cNvPr id="22540" name="Rectangle 12"/>
            <p:cNvSpPr>
              <a:spLocks/>
            </p:cNvSpPr>
            <p:nvPr/>
          </p:nvSpPr>
          <p:spPr bwMode="auto">
            <a:xfrm>
              <a:off x="0" y="0"/>
              <a:ext cx="1296" cy="720"/>
            </a:xfrm>
            <a:prstGeom prst="rect">
              <a:avLst/>
            </a:prstGeom>
            <a:gradFill rotWithShape="0">
              <a:gsLst>
                <a:gs pos="0">
                  <a:srgbClr val="B0B0DC"/>
                </a:gs>
                <a:gs pos="50000">
                  <a:srgbClr val="CCCCFF"/>
                </a:gs>
                <a:gs pos="100000">
                  <a:srgbClr val="B0B0DC"/>
                </a:gs>
              </a:gsLst>
              <a:lin ang="5400000" scaled="1"/>
            </a:gra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2541" name="Rectangle 13"/>
            <p:cNvSpPr>
              <a:spLocks/>
            </p:cNvSpPr>
            <p:nvPr/>
          </p:nvSpPr>
          <p:spPr bwMode="auto">
            <a:xfrm>
              <a:off x="71" y="8"/>
              <a:ext cx="1153" cy="704"/>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a:solidFill>
                    <a:schemeClr val="tx1"/>
                  </a:solidFill>
                  <a:ea typeface="Times New Roman" charset="0"/>
                  <a:cs typeface="Times New Roman" charset="0"/>
                </a:rPr>
                <a:t>Cathode</a:t>
              </a:r>
            </a:p>
            <a:p>
              <a:pPr marL="39688" algn="ctr"/>
              <a:r>
                <a:rPr lang="en-US">
                  <a:solidFill>
                    <a:schemeClr val="tx1"/>
                  </a:solidFill>
                  <a:ea typeface="Times New Roman" charset="0"/>
                  <a:cs typeface="Times New Roman" charset="0"/>
                </a:rPr>
                <a:t>Compartment</a:t>
              </a:r>
            </a:p>
            <a:p>
              <a:pPr marL="39688" algn="ctr"/>
              <a:r>
                <a:rPr lang="en-US">
                  <a:solidFill>
                    <a:schemeClr val="tx1"/>
                  </a:solidFill>
                  <a:ea typeface="Times New Roman" charset="0"/>
                  <a:cs typeface="Times New Roman" charset="0"/>
                </a:rPr>
                <a:t>components</a:t>
              </a:r>
            </a:p>
          </p:txBody>
        </p:sp>
      </p:grpSp>
      <p:grpSp>
        <p:nvGrpSpPr>
          <p:cNvPr id="4" name="Group 14"/>
          <p:cNvGrpSpPr>
            <a:grpSpLocks/>
          </p:cNvGrpSpPr>
          <p:nvPr/>
        </p:nvGrpSpPr>
        <p:grpSpPr bwMode="auto">
          <a:xfrm>
            <a:off x="3581400" y="5822950"/>
            <a:ext cx="1524000" cy="774700"/>
            <a:chOff x="0" y="0"/>
            <a:chExt cx="960" cy="488"/>
          </a:xfrm>
        </p:grpSpPr>
        <p:sp>
          <p:nvSpPr>
            <p:cNvPr id="22543" name="Rectangle 15"/>
            <p:cNvSpPr>
              <a:spLocks/>
            </p:cNvSpPr>
            <p:nvPr/>
          </p:nvSpPr>
          <p:spPr bwMode="auto">
            <a:xfrm>
              <a:off x="0" y="28"/>
              <a:ext cx="960" cy="432"/>
            </a:xfrm>
            <a:prstGeom prst="rect">
              <a:avLst/>
            </a:prstGeom>
            <a:gradFill rotWithShape="0">
              <a:gsLst>
                <a:gs pos="0">
                  <a:srgbClr val="DCDC58"/>
                </a:gs>
                <a:gs pos="50000">
                  <a:srgbClr val="FFFF66"/>
                </a:gs>
                <a:gs pos="100000">
                  <a:srgbClr val="DCDC58"/>
                </a:gs>
              </a:gsLst>
              <a:lin ang="5400000" scaled="1"/>
            </a:gra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2544" name="Rectangle 16"/>
            <p:cNvSpPr>
              <a:spLocks/>
            </p:cNvSpPr>
            <p:nvPr/>
          </p:nvSpPr>
          <p:spPr bwMode="auto">
            <a:xfrm>
              <a:off x="185" y="0"/>
              <a:ext cx="589" cy="488"/>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a:solidFill>
                    <a:schemeClr val="tx1"/>
                  </a:solidFill>
                  <a:ea typeface="Times New Roman" charset="0"/>
                  <a:cs typeface="Times New Roman" charset="0"/>
                </a:rPr>
                <a:t>Salt</a:t>
              </a:r>
            </a:p>
            <a:p>
              <a:pPr marL="39688" algn="ctr"/>
              <a:r>
                <a:rPr lang="en-US">
                  <a:solidFill>
                    <a:schemeClr val="tx1"/>
                  </a:solidFill>
                  <a:ea typeface="Times New Roman" charset="0"/>
                  <a:cs typeface="Times New Roman" charset="0"/>
                </a:rPr>
                <a:t>bridge</a:t>
              </a:r>
            </a:p>
          </p:txBody>
        </p:sp>
      </p:grpSp>
      <p:grpSp>
        <p:nvGrpSpPr>
          <p:cNvPr id="5" name="Group 17"/>
          <p:cNvGrpSpPr>
            <a:grpSpLocks/>
          </p:cNvGrpSpPr>
          <p:nvPr/>
        </p:nvGrpSpPr>
        <p:grpSpPr bwMode="auto">
          <a:xfrm>
            <a:off x="6858000" y="3917950"/>
            <a:ext cx="1905000" cy="774700"/>
            <a:chOff x="0" y="0"/>
            <a:chExt cx="1200" cy="488"/>
          </a:xfrm>
        </p:grpSpPr>
        <p:sp>
          <p:nvSpPr>
            <p:cNvPr id="22546" name="Rectangle 18"/>
            <p:cNvSpPr>
              <a:spLocks/>
            </p:cNvSpPr>
            <p:nvPr/>
          </p:nvSpPr>
          <p:spPr bwMode="auto">
            <a:xfrm>
              <a:off x="0" y="28"/>
              <a:ext cx="1200" cy="432"/>
            </a:xfrm>
            <a:prstGeom prst="rect">
              <a:avLst/>
            </a:prstGeom>
            <a:gradFill rotWithShape="0">
              <a:gsLst>
                <a:gs pos="0">
                  <a:srgbClr val="70FF40"/>
                </a:gs>
                <a:gs pos="50000">
                  <a:srgbClr val="66FF33"/>
                </a:gs>
                <a:gs pos="100000">
                  <a:srgbClr val="70FF40"/>
                </a:gs>
              </a:gsLst>
              <a:lin ang="5400000" scaled="1"/>
            </a:gra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2547" name="Rectangle 19"/>
            <p:cNvSpPr>
              <a:spLocks/>
            </p:cNvSpPr>
            <p:nvPr/>
          </p:nvSpPr>
          <p:spPr bwMode="auto">
            <a:xfrm>
              <a:off x="28" y="0"/>
              <a:ext cx="1143" cy="488"/>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a:solidFill>
                    <a:schemeClr val="tx1"/>
                  </a:solidFill>
                  <a:ea typeface="Times New Roman" charset="0"/>
                  <a:cs typeface="Times New Roman" charset="0"/>
                </a:rPr>
                <a:t>Solution</a:t>
              </a:r>
            </a:p>
            <a:p>
              <a:pPr marL="39688" algn="ctr"/>
              <a:r>
                <a:rPr lang="en-US">
                  <a:solidFill>
                    <a:schemeClr val="tx1"/>
                  </a:solidFill>
                  <a:ea typeface="Times New Roman" charset="0"/>
                  <a:cs typeface="Times New Roman" charset="0"/>
                </a:rPr>
                <a:t>concentration</a:t>
              </a:r>
            </a:p>
          </p:txBody>
        </p:sp>
      </p:grpSp>
      <p:grpSp>
        <p:nvGrpSpPr>
          <p:cNvPr id="6" name="Group 20"/>
          <p:cNvGrpSpPr>
            <a:grpSpLocks/>
          </p:cNvGrpSpPr>
          <p:nvPr/>
        </p:nvGrpSpPr>
        <p:grpSpPr bwMode="auto">
          <a:xfrm>
            <a:off x="914400" y="3917950"/>
            <a:ext cx="1905000" cy="774700"/>
            <a:chOff x="0" y="0"/>
            <a:chExt cx="1200" cy="488"/>
          </a:xfrm>
        </p:grpSpPr>
        <p:sp>
          <p:nvSpPr>
            <p:cNvPr id="22549" name="Rectangle 21"/>
            <p:cNvSpPr>
              <a:spLocks/>
            </p:cNvSpPr>
            <p:nvPr/>
          </p:nvSpPr>
          <p:spPr bwMode="auto">
            <a:xfrm>
              <a:off x="0" y="28"/>
              <a:ext cx="1200" cy="432"/>
            </a:xfrm>
            <a:prstGeom prst="rect">
              <a:avLst/>
            </a:prstGeom>
            <a:gradFill rotWithShape="0">
              <a:gsLst>
                <a:gs pos="0">
                  <a:srgbClr val="7FFF54"/>
                </a:gs>
                <a:gs pos="50000">
                  <a:srgbClr val="66FF33"/>
                </a:gs>
                <a:gs pos="100000">
                  <a:srgbClr val="7FFF54"/>
                </a:gs>
              </a:gsLst>
              <a:lin ang="5400000" scaled="1"/>
            </a:gra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2550" name="Rectangle 22"/>
            <p:cNvSpPr>
              <a:spLocks/>
            </p:cNvSpPr>
            <p:nvPr/>
          </p:nvSpPr>
          <p:spPr bwMode="auto">
            <a:xfrm>
              <a:off x="28" y="0"/>
              <a:ext cx="1143" cy="488"/>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a:solidFill>
                    <a:schemeClr val="tx1"/>
                  </a:solidFill>
                  <a:ea typeface="Times New Roman" charset="0"/>
                  <a:cs typeface="Times New Roman" charset="0"/>
                </a:rPr>
                <a:t>Solution</a:t>
              </a:r>
            </a:p>
            <a:p>
              <a:pPr marL="39688" algn="ctr"/>
              <a:r>
                <a:rPr lang="en-US">
                  <a:solidFill>
                    <a:schemeClr val="tx1"/>
                  </a:solidFill>
                  <a:ea typeface="Times New Roman" charset="0"/>
                  <a:cs typeface="Times New Roman" charset="0"/>
                </a:rPr>
                <a:t>concentration</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529"/>
                                        </p:tgtEl>
                                        <p:attrNameLst>
                                          <p:attrName>style.visibility</p:attrName>
                                        </p:attrNameLst>
                                      </p:cBhvr>
                                      <p:to>
                                        <p:strVal val="visible"/>
                                      </p:to>
                                    </p:set>
                                    <p:anim calcmode="lin" valueType="num">
                                      <p:cBhvr>
                                        <p:cTn id="7" dur="500" fill="hold"/>
                                        <p:tgtEl>
                                          <p:spTgt spid="22529"/>
                                        </p:tgtEl>
                                        <p:attrNameLst>
                                          <p:attrName>ppt_w</p:attrName>
                                        </p:attrNameLst>
                                      </p:cBhvr>
                                      <p:tavLst>
                                        <p:tav tm="0">
                                          <p:val>
                                            <p:fltVal val="0"/>
                                          </p:val>
                                        </p:tav>
                                        <p:tav tm="100000">
                                          <p:val>
                                            <p:strVal val="#ppt_w"/>
                                          </p:val>
                                        </p:tav>
                                      </p:tavLst>
                                    </p:anim>
                                    <p:anim calcmode="lin" valueType="num">
                                      <p:cBhvr>
                                        <p:cTn id="8" dur="500" fill="hold"/>
                                        <p:tgtEl>
                                          <p:spTgt spid="2252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0">
                                            <p:txEl>
                                              <p:pRg st="0" end="0"/>
                                            </p:txEl>
                                          </p:spTgt>
                                        </p:tgtEl>
                                        <p:attrNameLst>
                                          <p:attrName>style.visibility</p:attrName>
                                        </p:attrNameLst>
                                      </p:cBhvr>
                                      <p:to>
                                        <p:strVal val="visible"/>
                                      </p:to>
                                    </p:set>
                                    <p:anim calcmode="lin" valueType="num">
                                      <p:cBhvr additive="base">
                                        <p:cTn id="13"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0">
                                            <p:txEl>
                                              <p:pRg st="1" end="1"/>
                                            </p:txEl>
                                          </p:spTgt>
                                        </p:tgtEl>
                                        <p:attrNameLst>
                                          <p:attrName>style.visibility</p:attrName>
                                        </p:attrNameLst>
                                      </p:cBhvr>
                                      <p:to>
                                        <p:strVal val="visible"/>
                                      </p:to>
                                    </p:set>
                                    <p:anim calcmode="lin" valueType="num">
                                      <p:cBhvr additive="base">
                                        <p:cTn id="19"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530">
                                            <p:txEl>
                                              <p:pRg st="2" end="2"/>
                                            </p:txEl>
                                          </p:spTgt>
                                        </p:tgtEl>
                                        <p:attrNameLst>
                                          <p:attrName>style.visibility</p:attrName>
                                        </p:attrNameLst>
                                      </p:cBhvr>
                                      <p:to>
                                        <p:strVal val="visible"/>
                                      </p:to>
                                    </p:set>
                                    <p:anim calcmode="lin" valueType="num">
                                      <p:cBhvr additive="base">
                                        <p:cTn id="25"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530">
                                            <p:txEl>
                                              <p:pRg st="3" end="3"/>
                                            </p:txEl>
                                          </p:spTgt>
                                        </p:tgtEl>
                                        <p:attrNameLst>
                                          <p:attrName>style.visibility</p:attrName>
                                        </p:attrNameLst>
                                      </p:cBhvr>
                                      <p:to>
                                        <p:strVal val="visible"/>
                                      </p:to>
                                    </p:set>
                                    <p:anim calcmode="lin" valueType="num">
                                      <p:cBhvr additive="base">
                                        <p:cTn id="31"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0">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22531"/>
                                        </p:tgtEl>
                                        <p:attrNameLst>
                                          <p:attrName>style.visibility</p:attrName>
                                        </p:attrNameLst>
                                      </p:cBhvr>
                                      <p:to>
                                        <p:strVal val="visible"/>
                                      </p:to>
                                    </p:set>
                                    <p:anim calcmode="lin" valueType="num">
                                      <p:cBhvr additive="base">
                                        <p:cTn id="36" dur="500" fill="hold"/>
                                        <p:tgtEl>
                                          <p:spTgt spid="22531"/>
                                        </p:tgtEl>
                                        <p:attrNameLst>
                                          <p:attrName>ppt_x</p:attrName>
                                        </p:attrNameLst>
                                      </p:cBhvr>
                                      <p:tavLst>
                                        <p:tav tm="0">
                                          <p:val>
                                            <p:strVal val="#ppt_x"/>
                                          </p:val>
                                        </p:tav>
                                        <p:tav tm="100000">
                                          <p:val>
                                            <p:strVal val="#ppt_x"/>
                                          </p:val>
                                        </p:tav>
                                      </p:tavLst>
                                    </p:anim>
                                    <p:anim calcmode="lin" valueType="num">
                                      <p:cBhvr additive="base">
                                        <p:cTn id="37" dur="500" fill="hold"/>
                                        <p:tgtEl>
                                          <p:spTgt spid="22531"/>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4"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22532"/>
                                        </p:tgtEl>
                                        <p:attrNameLst>
                                          <p:attrName>style.visibility</p:attrName>
                                        </p:attrNameLst>
                                      </p:cBhvr>
                                      <p:to>
                                        <p:strVal val="visible"/>
                                      </p:to>
                                    </p:set>
                                    <p:anim calcmode="lin" valueType="num">
                                      <p:cBhvr additive="base">
                                        <p:cTn id="46" dur="500" fill="hold"/>
                                        <p:tgtEl>
                                          <p:spTgt spid="22532"/>
                                        </p:tgtEl>
                                        <p:attrNameLst>
                                          <p:attrName>ppt_x</p:attrName>
                                        </p:attrNameLst>
                                      </p:cBhvr>
                                      <p:tavLst>
                                        <p:tav tm="0">
                                          <p:val>
                                            <p:strVal val="#ppt_x"/>
                                          </p:val>
                                        </p:tav>
                                        <p:tav tm="100000">
                                          <p:val>
                                            <p:strVal val="#ppt_x"/>
                                          </p:val>
                                        </p:tav>
                                      </p:tavLst>
                                    </p:anim>
                                    <p:anim calcmode="lin" valueType="num">
                                      <p:cBhvr additive="base">
                                        <p:cTn id="47" dur="500" fill="hold"/>
                                        <p:tgtEl>
                                          <p:spTgt spid="22532"/>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2" presetClass="entr" presetSubtype="4"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 presetClass="entr" presetSubtype="4" fill="hold" grpId="0" nodeType="afterEffect">
                                  <p:stCondLst>
                                    <p:cond delay="0"/>
                                  </p:stCondLst>
                                  <p:childTnLst>
                                    <p:set>
                                      <p:cBhvr>
                                        <p:cTn id="55" dur="1" fill="hold">
                                          <p:stCondLst>
                                            <p:cond delay="0"/>
                                          </p:stCondLst>
                                        </p:cTn>
                                        <p:tgtEl>
                                          <p:spTgt spid="22533"/>
                                        </p:tgtEl>
                                        <p:attrNameLst>
                                          <p:attrName>style.visibility</p:attrName>
                                        </p:attrNameLst>
                                      </p:cBhvr>
                                      <p:to>
                                        <p:strVal val="visible"/>
                                      </p:to>
                                    </p:set>
                                    <p:anim calcmode="lin" valueType="num">
                                      <p:cBhvr additive="base">
                                        <p:cTn id="56" dur="500" fill="hold"/>
                                        <p:tgtEl>
                                          <p:spTgt spid="22533"/>
                                        </p:tgtEl>
                                        <p:attrNameLst>
                                          <p:attrName>ppt_x</p:attrName>
                                        </p:attrNameLst>
                                      </p:cBhvr>
                                      <p:tavLst>
                                        <p:tav tm="0">
                                          <p:val>
                                            <p:strVal val="#ppt_x"/>
                                          </p:val>
                                        </p:tav>
                                        <p:tav tm="100000">
                                          <p:val>
                                            <p:strVal val="#ppt_x"/>
                                          </p:val>
                                        </p:tav>
                                      </p:tavLst>
                                    </p:anim>
                                    <p:anim calcmode="lin" valueType="num">
                                      <p:cBhvr additive="base">
                                        <p:cTn id="57" dur="500" fill="hold"/>
                                        <p:tgtEl>
                                          <p:spTgt spid="22533"/>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ID="2" presetClass="entr" presetSubtype="4"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par>
                          <p:cTn id="63" fill="hold">
                            <p:stCondLst>
                              <p:cond delay="3500"/>
                            </p:stCondLst>
                            <p:childTnLst>
                              <p:par>
                                <p:cTn id="64" presetID="2" presetClass="entr" presetSubtype="2" fill="hold" grpId="0" nodeType="afterEffect">
                                  <p:stCondLst>
                                    <p:cond delay="0"/>
                                  </p:stCondLst>
                                  <p:childTnLst>
                                    <p:set>
                                      <p:cBhvr>
                                        <p:cTn id="65" dur="1" fill="hold">
                                          <p:stCondLst>
                                            <p:cond delay="0"/>
                                          </p:stCondLst>
                                        </p:cTn>
                                        <p:tgtEl>
                                          <p:spTgt spid="22534"/>
                                        </p:tgtEl>
                                        <p:attrNameLst>
                                          <p:attrName>style.visibility</p:attrName>
                                        </p:attrNameLst>
                                      </p:cBhvr>
                                      <p:to>
                                        <p:strVal val="visible"/>
                                      </p:to>
                                    </p:set>
                                    <p:anim calcmode="lin" valueType="num">
                                      <p:cBhvr additive="base">
                                        <p:cTn id="66" dur="500" fill="hold"/>
                                        <p:tgtEl>
                                          <p:spTgt spid="22534"/>
                                        </p:tgtEl>
                                        <p:attrNameLst>
                                          <p:attrName>ppt_x</p:attrName>
                                        </p:attrNameLst>
                                      </p:cBhvr>
                                      <p:tavLst>
                                        <p:tav tm="0">
                                          <p:val>
                                            <p:strVal val="1+#ppt_w/2"/>
                                          </p:val>
                                        </p:tav>
                                        <p:tav tm="100000">
                                          <p:val>
                                            <p:strVal val="#ppt_x"/>
                                          </p:val>
                                        </p:tav>
                                      </p:tavLst>
                                    </p:anim>
                                    <p:anim calcmode="lin" valueType="num">
                                      <p:cBhvr additive="base">
                                        <p:cTn id="67" dur="500" fill="hold"/>
                                        <p:tgtEl>
                                          <p:spTgt spid="22534"/>
                                        </p:tgtEl>
                                        <p:attrNameLst>
                                          <p:attrName>ppt_y</p:attrName>
                                        </p:attrNameLst>
                                      </p:cBhvr>
                                      <p:tavLst>
                                        <p:tav tm="0">
                                          <p:val>
                                            <p:strVal val="#ppt_y"/>
                                          </p:val>
                                        </p:tav>
                                        <p:tav tm="100000">
                                          <p:val>
                                            <p:strVal val="#ppt_y"/>
                                          </p:val>
                                        </p:tav>
                                      </p:tavLst>
                                    </p:anim>
                                  </p:childTnLst>
                                </p:cTn>
                              </p:par>
                            </p:childTnLst>
                          </p:cTn>
                        </p:par>
                        <p:par>
                          <p:cTn id="68" fill="hold">
                            <p:stCondLst>
                              <p:cond delay="4000"/>
                            </p:stCondLst>
                            <p:childTnLst>
                              <p:par>
                                <p:cTn id="69" presetID="2" presetClass="entr" presetSubtype="2"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1+#ppt_w/2"/>
                                          </p:val>
                                        </p:tav>
                                        <p:tav tm="100000">
                                          <p:val>
                                            <p:strVal val="#ppt_x"/>
                                          </p:val>
                                        </p:tav>
                                      </p:tavLst>
                                    </p:anim>
                                    <p:anim calcmode="lin" valueType="num">
                                      <p:cBhvr additive="base">
                                        <p:cTn id="72" dur="500" fill="hold"/>
                                        <p:tgtEl>
                                          <p:spTgt spid="5"/>
                                        </p:tgtEl>
                                        <p:attrNameLst>
                                          <p:attrName>ppt_y</p:attrName>
                                        </p:attrNameLst>
                                      </p:cBhvr>
                                      <p:tavLst>
                                        <p:tav tm="0">
                                          <p:val>
                                            <p:strVal val="#ppt_y"/>
                                          </p:val>
                                        </p:tav>
                                        <p:tav tm="100000">
                                          <p:val>
                                            <p:strVal val="#ppt_y"/>
                                          </p:val>
                                        </p:tav>
                                      </p:tavLst>
                                    </p:anim>
                                  </p:childTnLst>
                                </p:cTn>
                              </p:par>
                            </p:childTnLst>
                          </p:cTn>
                        </p:par>
                        <p:par>
                          <p:cTn id="73" fill="hold">
                            <p:stCondLst>
                              <p:cond delay="4500"/>
                            </p:stCondLst>
                            <p:childTnLst>
                              <p:par>
                                <p:cTn id="74" presetID="2" presetClass="entr" presetSubtype="8" fill="hold" grpId="0" nodeType="afterEffect">
                                  <p:stCondLst>
                                    <p:cond delay="0"/>
                                  </p:stCondLst>
                                  <p:childTnLst>
                                    <p:set>
                                      <p:cBhvr>
                                        <p:cTn id="75" dur="1" fill="hold">
                                          <p:stCondLst>
                                            <p:cond delay="0"/>
                                          </p:stCondLst>
                                        </p:cTn>
                                        <p:tgtEl>
                                          <p:spTgt spid="22535"/>
                                        </p:tgtEl>
                                        <p:attrNameLst>
                                          <p:attrName>style.visibility</p:attrName>
                                        </p:attrNameLst>
                                      </p:cBhvr>
                                      <p:to>
                                        <p:strVal val="visible"/>
                                      </p:to>
                                    </p:set>
                                    <p:anim calcmode="lin" valueType="num">
                                      <p:cBhvr additive="base">
                                        <p:cTn id="76" dur="500" fill="hold"/>
                                        <p:tgtEl>
                                          <p:spTgt spid="22535"/>
                                        </p:tgtEl>
                                        <p:attrNameLst>
                                          <p:attrName>ppt_x</p:attrName>
                                        </p:attrNameLst>
                                      </p:cBhvr>
                                      <p:tavLst>
                                        <p:tav tm="0">
                                          <p:val>
                                            <p:strVal val="0-#ppt_w/2"/>
                                          </p:val>
                                        </p:tav>
                                        <p:tav tm="100000">
                                          <p:val>
                                            <p:strVal val="#ppt_x"/>
                                          </p:val>
                                        </p:tav>
                                      </p:tavLst>
                                    </p:anim>
                                    <p:anim calcmode="lin" valueType="num">
                                      <p:cBhvr additive="base">
                                        <p:cTn id="77" dur="500" fill="hold"/>
                                        <p:tgtEl>
                                          <p:spTgt spid="22535"/>
                                        </p:tgtEl>
                                        <p:attrNameLst>
                                          <p:attrName>ppt_y</p:attrName>
                                        </p:attrNameLst>
                                      </p:cBhvr>
                                      <p:tavLst>
                                        <p:tav tm="0">
                                          <p:val>
                                            <p:strVal val="#ppt_y"/>
                                          </p:val>
                                        </p:tav>
                                        <p:tav tm="100000">
                                          <p:val>
                                            <p:strVal val="#ppt_y"/>
                                          </p:val>
                                        </p:tav>
                                      </p:tavLst>
                                    </p:anim>
                                  </p:childTnLst>
                                </p:cTn>
                              </p:par>
                            </p:childTnLst>
                          </p:cTn>
                        </p:par>
                        <p:par>
                          <p:cTn id="78" fill="hold">
                            <p:stCondLst>
                              <p:cond delay="5000"/>
                            </p:stCondLst>
                            <p:childTnLst>
                              <p:par>
                                <p:cTn id="79" presetID="2" presetClass="entr" presetSubtype="8"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0-#ppt_w/2"/>
                                          </p:val>
                                        </p:tav>
                                        <p:tav tm="100000">
                                          <p:val>
                                            <p:strVal val="#ppt_x"/>
                                          </p:val>
                                        </p:tav>
                                      </p:tavLst>
                                    </p:anim>
                                    <p:anim calcmode="lin" valueType="num">
                                      <p:cBhvr additive="base">
                                        <p:cTn id="8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 grpId="0" animBg="1" autoUpdateAnimBg="0"/>
      <p:bldP spid="22530" grpId="0" build="p" autoUpdateAnimBg="0"/>
      <p:bldP spid="22531" grpId="0" animBg="1"/>
      <p:bldP spid="22532" grpId="0" animBg="1"/>
      <p:bldP spid="22533" grpId="0" animBg="1"/>
      <p:bldP spid="22534" grpId="0" animBg="1"/>
      <p:bldP spid="22535" grpId="0" animBg="1"/>
    </p:bld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4339" name="Picture 3" descr="electro_cell1.jpg                                              0000BD50Macintosh HD                   B3E08C24:"/>
          <p:cNvPicPr>
            <a:picLocks noChangeAspect="1" noChangeArrowheads="1"/>
          </p:cNvPicPr>
          <p:nvPr/>
        </p:nvPicPr>
        <p:blipFill>
          <a:blip r:embed="rId2"/>
          <a:srcRect/>
          <a:stretch>
            <a:fillRect/>
          </a:stretch>
        </p:blipFill>
        <p:spPr bwMode="auto">
          <a:xfrm>
            <a:off x="1219200" y="0"/>
            <a:ext cx="6705600" cy="5684838"/>
          </a:xfrm>
          <a:prstGeom prst="rect">
            <a:avLst/>
          </a:prstGeom>
          <a:noFill/>
        </p:spPr>
      </p:pic>
      <p:sp>
        <p:nvSpPr>
          <p:cNvPr id="14340" name="Text Box 4"/>
          <p:cNvSpPr txBox="1">
            <a:spLocks noChangeArrowheads="1"/>
          </p:cNvSpPr>
          <p:nvPr/>
        </p:nvSpPr>
        <p:spPr bwMode="auto">
          <a:xfrm>
            <a:off x="152400" y="0"/>
            <a:ext cx="8686800" cy="4001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dirty="0"/>
              <a:t>This is called an </a:t>
            </a:r>
            <a:r>
              <a:rPr lang="en-US" sz="2000" b="1" dirty="0"/>
              <a:t>electrochemical battery</a:t>
            </a:r>
            <a:r>
              <a:rPr lang="en-US" sz="2000" dirty="0"/>
              <a:t> or a </a:t>
            </a:r>
            <a:r>
              <a:rPr lang="en-US" sz="2000" b="1" dirty="0"/>
              <a:t>galvanic cell</a:t>
            </a:r>
            <a:endParaRPr lang="en-US" sz="2000" dirty="0"/>
          </a:p>
        </p:txBody>
      </p:sp>
      <p:sp>
        <p:nvSpPr>
          <p:cNvPr id="14341" name="Text Box 5"/>
          <p:cNvSpPr txBox="1">
            <a:spLocks noChangeArrowheads="1"/>
          </p:cNvSpPr>
          <p:nvPr/>
        </p:nvSpPr>
        <p:spPr bwMode="auto">
          <a:xfrm>
            <a:off x="152400" y="6027003"/>
            <a:ext cx="8915400" cy="830997"/>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dirty="0"/>
              <a:t>The electrons are forced to flow through a wire by separating the reducing agent from the </a:t>
            </a:r>
            <a:r>
              <a:rPr lang="en-US" sz="2400" dirty="0" smtClean="0"/>
              <a:t>oxidising </a:t>
            </a:r>
            <a:r>
              <a:rPr lang="en-US" sz="2400" dirty="0"/>
              <a:t>agent.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362" name="Picture 2" descr="electro_cell1.jpg                                              0000BD50Macintosh HD                   B3E08C24:"/>
          <p:cNvPicPr>
            <a:picLocks noChangeAspect="1" noChangeArrowheads="1"/>
          </p:cNvPicPr>
          <p:nvPr/>
        </p:nvPicPr>
        <p:blipFill>
          <a:blip r:embed="rId2"/>
          <a:srcRect/>
          <a:stretch>
            <a:fillRect/>
          </a:stretch>
        </p:blipFill>
        <p:spPr bwMode="auto">
          <a:xfrm>
            <a:off x="2133600" y="1219200"/>
            <a:ext cx="5410200" cy="4586288"/>
          </a:xfrm>
          <a:prstGeom prst="rect">
            <a:avLst/>
          </a:prstGeom>
          <a:noFill/>
        </p:spPr>
      </p:pic>
      <p:sp>
        <p:nvSpPr>
          <p:cNvPr id="15363" name="Text Box 3"/>
          <p:cNvSpPr txBox="1">
            <a:spLocks noChangeArrowheads="1"/>
          </p:cNvSpPr>
          <p:nvPr/>
        </p:nvSpPr>
        <p:spPr bwMode="auto">
          <a:xfrm>
            <a:off x="152400" y="838200"/>
            <a:ext cx="1905000" cy="11874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Oxidation occurs at the </a:t>
            </a:r>
            <a:r>
              <a:rPr lang="en-US" b="1"/>
              <a:t>anode</a:t>
            </a:r>
            <a:endParaRPr lang="en-US"/>
          </a:p>
        </p:txBody>
      </p:sp>
      <p:sp>
        <p:nvSpPr>
          <p:cNvPr id="15364" name="Text Box 4"/>
          <p:cNvSpPr txBox="1">
            <a:spLocks noChangeArrowheads="1"/>
          </p:cNvSpPr>
          <p:nvPr/>
        </p:nvSpPr>
        <p:spPr bwMode="auto">
          <a:xfrm>
            <a:off x="6781800" y="4648200"/>
            <a:ext cx="1905000" cy="11874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Reduction occurs at the </a:t>
            </a:r>
            <a:r>
              <a:rPr lang="en-US" b="1"/>
              <a:t>cathode</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218" name="Picture 2" descr="voltaic_cell.jpg                                               0000BD50Macintosh HD                   B3E08C24:"/>
          <p:cNvPicPr>
            <a:picLocks noChangeAspect="1" noChangeArrowheads="1"/>
          </p:cNvPicPr>
          <p:nvPr/>
        </p:nvPicPr>
        <p:blipFill>
          <a:blip r:embed="rId2"/>
          <a:srcRect/>
          <a:stretch>
            <a:fillRect/>
          </a:stretch>
        </p:blipFill>
        <p:spPr bwMode="auto">
          <a:xfrm>
            <a:off x="304800" y="477838"/>
            <a:ext cx="8305800" cy="5745162"/>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Electric potential and standard reduction potentials</a:t>
            </a:r>
            <a:endParaRPr lang="en-US" dirty="0">
              <a:solidFill>
                <a:srgbClr val="3366FF"/>
              </a:solidFill>
            </a:endParaRPr>
          </a:p>
        </p:txBody>
      </p:sp>
      <p:sp>
        <p:nvSpPr>
          <p:cNvPr id="3" name="Content Placeholder 2"/>
          <p:cNvSpPr>
            <a:spLocks noGrp="1"/>
          </p:cNvSpPr>
          <p:nvPr>
            <p:ph idx="1"/>
          </p:nvPr>
        </p:nvSpPr>
        <p:spPr>
          <a:xfrm>
            <a:off x="457200" y="1600200"/>
            <a:ext cx="8229600" cy="4838700"/>
          </a:xfrm>
        </p:spPr>
        <p:txBody>
          <a:bodyPr>
            <a:normAutofit/>
          </a:bodyPr>
          <a:lstStyle/>
          <a:p>
            <a:r>
              <a:rPr lang="en-US" dirty="0" smtClean="0"/>
              <a:t>Electric potential is the measure of the electron attracting power of an oxidising agent (electron gainer) in a half-cell.</a:t>
            </a:r>
          </a:p>
          <a:p>
            <a:r>
              <a:rPr lang="en-US" dirty="0" smtClean="0"/>
              <a:t>When two different oxidant – one with high electric potential and one with low electric potential </a:t>
            </a:r>
            <a:r>
              <a:rPr lang="en-US" dirty="0" err="1" smtClean="0">
                <a:sym typeface="Wingdings"/>
              </a:rPr>
              <a:t></a:t>
            </a:r>
            <a:r>
              <a:rPr lang="en-US" dirty="0" smtClean="0"/>
              <a:t> electrons are pulled towards half-cells with stronger oxidant</a:t>
            </a:r>
          </a:p>
          <a:p>
            <a:r>
              <a:rPr lang="en-US" dirty="0" smtClean="0"/>
              <a:t>Cell potential is the difference in electric potential of its two half cells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Cell potential</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Also called </a:t>
            </a:r>
            <a:r>
              <a:rPr lang="en-US" dirty="0" err="1" smtClean="0"/>
              <a:t>emf</a:t>
            </a:r>
            <a:r>
              <a:rPr lang="en-US" dirty="0"/>
              <a:t>,</a:t>
            </a:r>
            <a:r>
              <a:rPr lang="en-US" dirty="0" smtClean="0"/>
              <a:t> electromotive force or voltage of cell.</a:t>
            </a:r>
          </a:p>
          <a:p>
            <a:r>
              <a:rPr lang="en-US" dirty="0" smtClean="0"/>
              <a:t>Referred to as the potential difference and is measured in volts (V)</a:t>
            </a:r>
          </a:p>
          <a:p>
            <a:r>
              <a:rPr lang="en-US" dirty="0" smtClean="0"/>
              <a:t>Measured by a voltmeter</a:t>
            </a:r>
          </a:p>
          <a:p>
            <a:r>
              <a:rPr lang="en-US" dirty="0" smtClean="0"/>
              <a:t>E symbol for electric potential</a:t>
            </a:r>
          </a:p>
          <a:p>
            <a:r>
              <a:rPr lang="en-US" dirty="0" smtClean="0"/>
              <a:t>E</a:t>
            </a:r>
            <a:r>
              <a:rPr lang="en-US" baseline="-25000" dirty="0" smtClean="0"/>
              <a:t>cell</a:t>
            </a:r>
            <a:r>
              <a:rPr lang="en-US" dirty="0" smtClean="0"/>
              <a:t> is symbol for cell potential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E </a:t>
            </a:r>
            <a:r>
              <a:rPr lang="en-US" baseline="-25000" dirty="0" smtClean="0">
                <a:solidFill>
                  <a:srgbClr val="3366FF"/>
                </a:solidFill>
              </a:rPr>
              <a:t>cell</a:t>
            </a:r>
            <a:endParaRPr lang="en-US" baseline="-25000" dirty="0">
              <a:solidFill>
                <a:srgbClr val="3366FF"/>
              </a:solidFill>
            </a:endParaRPr>
          </a:p>
        </p:txBody>
      </p:sp>
      <p:sp>
        <p:nvSpPr>
          <p:cNvPr id="3" name="Content Placeholder 2"/>
          <p:cNvSpPr>
            <a:spLocks noGrp="1"/>
          </p:cNvSpPr>
          <p:nvPr>
            <p:ph idx="1"/>
          </p:nvPr>
        </p:nvSpPr>
        <p:spPr>
          <a:xfrm>
            <a:off x="457200" y="1600200"/>
            <a:ext cx="8229600" cy="4525963"/>
          </a:xfrm>
        </p:spPr>
        <p:txBody>
          <a:bodyPr/>
          <a:lstStyle/>
          <a:p>
            <a:r>
              <a:rPr lang="en-US" dirty="0" smtClean="0"/>
              <a:t>Depends on concentration of the electrolytes, the pressure of any gases and the temperature.</a:t>
            </a:r>
          </a:p>
          <a:p>
            <a:r>
              <a:rPr lang="en-US" dirty="0" smtClean="0"/>
              <a:t>E</a:t>
            </a:r>
            <a:r>
              <a:rPr lang="en-US" baseline="30000" dirty="0" smtClean="0"/>
              <a:t>o</a:t>
            </a:r>
            <a:r>
              <a:rPr lang="en-US" baseline="-25000" dirty="0" smtClean="0"/>
              <a:t>cell</a:t>
            </a:r>
            <a:r>
              <a:rPr lang="en-US" dirty="0" smtClean="0"/>
              <a:t> is standard cell potential – when conditions are 1 mol L-1 </a:t>
            </a:r>
            <a:r>
              <a:rPr lang="en-US" dirty="0" err="1" smtClean="0"/>
              <a:t>conc</a:t>
            </a:r>
            <a:r>
              <a:rPr lang="en-US" dirty="0" smtClean="0"/>
              <a:t> of dissolved substances, 101.3kPa(1atm) pressure and 25</a:t>
            </a:r>
            <a:r>
              <a:rPr lang="en-US" baseline="30000" dirty="0" smtClean="0"/>
              <a:t>o</a:t>
            </a:r>
            <a:r>
              <a:rPr lang="en-US" dirty="0" smtClean="0"/>
              <a:t>C</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Electrical Potential</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Electrical potential is measured in volts and indicates the tendency of electrons to move from one substance to another. </a:t>
            </a:r>
          </a:p>
          <a:p>
            <a:r>
              <a:rPr lang="en-US" dirty="0" smtClean="0"/>
              <a:t>Potential depends on a variety of factors such as the concentration of reactant materials, temperature, gas pressures and the nature of the materials involved.</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3366FF"/>
                </a:solidFill>
              </a:rPr>
              <a:t>Reduction Potentials </a:t>
            </a:r>
            <a:endParaRPr lang="en-US" dirty="0">
              <a:solidFill>
                <a:srgbClr val="3366FF"/>
              </a:solidFill>
            </a:endParaRPr>
          </a:p>
        </p:txBody>
      </p:sp>
      <p:sp>
        <p:nvSpPr>
          <p:cNvPr id="3" name="Content Placeholder 2"/>
          <p:cNvSpPr>
            <a:spLocks noGrp="1"/>
          </p:cNvSpPr>
          <p:nvPr>
            <p:ph idx="1"/>
          </p:nvPr>
        </p:nvSpPr>
        <p:spPr>
          <a:xfrm>
            <a:off x="190500" y="1143000"/>
            <a:ext cx="8686800" cy="5532438"/>
          </a:xfrm>
        </p:spPr>
        <p:txBody>
          <a:bodyPr>
            <a:normAutofit/>
          </a:bodyPr>
          <a:lstStyle/>
          <a:p>
            <a:pPr>
              <a:lnSpc>
                <a:spcPct val="90000"/>
              </a:lnSpc>
            </a:pPr>
            <a:r>
              <a:rPr lang="en-US" dirty="0" smtClean="0"/>
              <a:t>Standard Reduction Potentials (measure the tendency of a substance to gain electrons) are determined at 25</a:t>
            </a:r>
            <a:r>
              <a:rPr lang="en-US" sz="3600" baseline="30000" dirty="0" smtClean="0"/>
              <a:t>0</a:t>
            </a:r>
            <a:r>
              <a:rPr lang="en-US" dirty="0" smtClean="0"/>
              <a:t>C, 1M </a:t>
            </a:r>
            <a:r>
              <a:rPr lang="en-US" dirty="0" err="1" smtClean="0"/>
              <a:t>conc</a:t>
            </a:r>
            <a:r>
              <a:rPr lang="en-US" dirty="0" smtClean="0"/>
              <a:t>, 1 </a:t>
            </a:r>
            <a:r>
              <a:rPr lang="en-US" dirty="0" err="1" smtClean="0"/>
              <a:t>atm</a:t>
            </a:r>
            <a:r>
              <a:rPr lang="en-US" dirty="0" smtClean="0"/>
              <a:t> pressures</a:t>
            </a:r>
          </a:p>
          <a:p>
            <a:pPr>
              <a:lnSpc>
                <a:spcPct val="90000"/>
              </a:lnSpc>
            </a:pPr>
            <a:r>
              <a:rPr lang="en-US" dirty="0" smtClean="0"/>
              <a:t>They are compared to hydrogen ion’s tendency to be reduced (gain electrons) </a:t>
            </a:r>
            <a:r>
              <a:rPr lang="en-US" dirty="0" smtClean="0">
                <a:solidFill>
                  <a:srgbClr val="3366FF"/>
                </a:solidFill>
              </a:rPr>
              <a:t>to hydrogen gas </a:t>
            </a:r>
            <a:r>
              <a:rPr lang="en-US" dirty="0" smtClean="0"/>
              <a:t>(2H</a:t>
            </a:r>
            <a:r>
              <a:rPr lang="en-US" sz="3600" baseline="30000" dirty="0" smtClean="0"/>
              <a:t>+</a:t>
            </a:r>
            <a:r>
              <a:rPr lang="en-US" sz="3600" baseline="-25000" dirty="0" smtClean="0"/>
              <a:t>(aq)  </a:t>
            </a:r>
            <a:r>
              <a:rPr lang="en-US" dirty="0" smtClean="0"/>
              <a:t>+  2e</a:t>
            </a:r>
            <a:r>
              <a:rPr lang="en-US" sz="3600" baseline="30000" dirty="0" smtClean="0"/>
              <a:t>-</a:t>
            </a:r>
            <a:r>
              <a:rPr lang="en-US" dirty="0" smtClean="0"/>
              <a:t>  </a:t>
            </a:r>
            <a:r>
              <a:rPr lang="en-US" dirty="0" err="1" smtClean="0">
                <a:latin typeface="Wingdings" charset="2"/>
                <a:ea typeface="Wingdings" charset="2"/>
                <a:cs typeface="Wingdings" charset="2"/>
                <a:sym typeface="Wingdings" charset="2"/>
              </a:rPr>
              <a:t></a:t>
            </a:r>
            <a:r>
              <a:rPr lang="en-US" dirty="0" smtClean="0"/>
              <a:t> H</a:t>
            </a:r>
            <a:r>
              <a:rPr lang="en-US" sz="3600" baseline="-25000" dirty="0" smtClean="0"/>
              <a:t>2(g)</a:t>
            </a:r>
            <a:r>
              <a:rPr lang="en-US" dirty="0" smtClean="0"/>
              <a:t>) which is assigned a potential of 0.00 volts.</a:t>
            </a:r>
          </a:p>
          <a:p>
            <a:pPr>
              <a:lnSpc>
                <a:spcPct val="90000"/>
              </a:lnSpc>
            </a:pPr>
            <a:r>
              <a:rPr lang="en-US" dirty="0" smtClean="0"/>
              <a:t>Substances which </a:t>
            </a:r>
            <a:r>
              <a:rPr lang="en-US" dirty="0" smtClean="0">
                <a:solidFill>
                  <a:srgbClr val="3366FF"/>
                </a:solidFill>
              </a:rPr>
              <a:t>gain electrons better than H</a:t>
            </a:r>
            <a:r>
              <a:rPr lang="en-US" sz="3600" baseline="30000" dirty="0" smtClean="0">
                <a:solidFill>
                  <a:srgbClr val="3366FF"/>
                </a:solidFill>
              </a:rPr>
              <a:t>+</a:t>
            </a:r>
            <a:r>
              <a:rPr lang="en-US" dirty="0" smtClean="0">
                <a:solidFill>
                  <a:srgbClr val="3366FF"/>
                </a:solidFill>
              </a:rPr>
              <a:t> </a:t>
            </a:r>
            <a:r>
              <a:rPr lang="en-US" dirty="0" smtClean="0"/>
              <a:t>ion are assigned positive potentials. Those which </a:t>
            </a:r>
            <a:r>
              <a:rPr lang="en-US" dirty="0" smtClean="0">
                <a:solidFill>
                  <a:srgbClr val="3366FF"/>
                </a:solidFill>
              </a:rPr>
              <a:t>gain electrons more poorly than H</a:t>
            </a:r>
            <a:r>
              <a:rPr lang="en-US" sz="3600" baseline="30000" dirty="0" smtClean="0">
                <a:solidFill>
                  <a:srgbClr val="3366FF"/>
                </a:solidFill>
              </a:rPr>
              <a:t>+ </a:t>
            </a:r>
            <a:r>
              <a:rPr lang="en-US" dirty="0" smtClean="0"/>
              <a:t>ion are assigned negative potentials.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smtClean="0">
                <a:solidFill>
                  <a:srgbClr val="3366FF"/>
                </a:solidFill>
              </a:rPr>
              <a:t>Before and After…</a:t>
            </a:r>
            <a:endParaRPr lang="en-US" dirty="0">
              <a:solidFill>
                <a:srgbClr val="3366FF"/>
              </a:solidFill>
            </a:endParaRPr>
          </a:p>
        </p:txBody>
      </p:sp>
      <p:pic>
        <p:nvPicPr>
          <p:cNvPr id="5" name="Picture 4"/>
          <p:cNvPicPr>
            <a:picLocks noChangeAspect="1"/>
          </p:cNvPicPr>
          <p:nvPr/>
        </p:nvPicPr>
        <p:blipFill>
          <a:blip r:embed="rId2"/>
          <a:stretch>
            <a:fillRect/>
          </a:stretch>
        </p:blipFill>
        <p:spPr>
          <a:xfrm>
            <a:off x="203200" y="867388"/>
            <a:ext cx="8788400" cy="5964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hydrogen half-cell</a:t>
            </a:r>
            <a:endParaRPr lang="en-US" dirty="0"/>
          </a:p>
        </p:txBody>
      </p:sp>
      <p:sp>
        <p:nvSpPr>
          <p:cNvPr id="3" name="Content Placeholder 2"/>
          <p:cNvSpPr>
            <a:spLocks noGrp="1"/>
          </p:cNvSpPr>
          <p:nvPr>
            <p:ph idx="1"/>
          </p:nvPr>
        </p:nvSpPr>
        <p:spPr>
          <a:xfrm>
            <a:off x="457200" y="1600200"/>
            <a:ext cx="6083300" cy="4525963"/>
          </a:xfrm>
        </p:spPr>
        <p:txBody>
          <a:bodyPr/>
          <a:lstStyle/>
          <a:p>
            <a:r>
              <a:rPr lang="en-US" dirty="0"/>
              <a:t>2H(aq) + 2e ⇌ H2(g) </a:t>
            </a:r>
            <a:r>
              <a:rPr lang="en-US" i="1" dirty="0"/>
              <a:t>E° = 0 </a:t>
            </a:r>
            <a:r>
              <a:rPr lang="en-US" i="1" dirty="0" smtClean="0"/>
              <a:t>V</a:t>
            </a:r>
          </a:p>
          <a:p>
            <a:endParaRPr lang="en-US" dirty="0" smtClean="0"/>
          </a:p>
          <a:p>
            <a:r>
              <a:rPr lang="en-US" dirty="0" smtClean="0"/>
              <a:t>This is used as a reference to compare other half-cells</a:t>
            </a:r>
            <a:endParaRPr lang="en-US" dirty="0"/>
          </a:p>
        </p:txBody>
      </p:sp>
      <p:pic>
        <p:nvPicPr>
          <p:cNvPr id="6" name="Picture 5"/>
          <p:cNvPicPr>
            <a:picLocks noChangeAspect="1"/>
          </p:cNvPicPr>
          <p:nvPr/>
        </p:nvPicPr>
        <p:blipFill>
          <a:blip r:embed="rId2"/>
          <a:stretch>
            <a:fillRect/>
          </a:stretch>
        </p:blipFill>
        <p:spPr>
          <a:xfrm>
            <a:off x="5854700" y="1417638"/>
            <a:ext cx="2603500" cy="51435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lstStyle/>
          <a:p>
            <a:r>
              <a:rPr lang="en-US" dirty="0" smtClean="0">
                <a:solidFill>
                  <a:srgbClr val="3366FF"/>
                </a:solidFill>
              </a:rPr>
              <a:t>Standard Reduction Potential</a:t>
            </a:r>
            <a:endParaRPr lang="en-US" dirty="0">
              <a:solidFill>
                <a:srgbClr val="3366FF"/>
              </a:solidFill>
            </a:endParaRPr>
          </a:p>
        </p:txBody>
      </p:sp>
      <p:pic>
        <p:nvPicPr>
          <p:cNvPr id="5" name="Picture 2"/>
          <p:cNvPicPr>
            <a:picLocks noChangeArrowheads="1"/>
          </p:cNvPicPr>
          <p:nvPr/>
        </p:nvPicPr>
        <p:blipFill>
          <a:blip r:embed="rId2"/>
          <a:srcRect/>
          <a:stretch>
            <a:fillRect/>
          </a:stretch>
        </p:blipFill>
        <p:spPr bwMode="auto">
          <a:xfrm>
            <a:off x="228600" y="850900"/>
            <a:ext cx="8686800" cy="6007100"/>
          </a:xfrm>
          <a:prstGeom prst="rect">
            <a:avLst/>
          </a:prstGeom>
          <a:noFill/>
          <a:ln w="9525" cap="flat">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Rectangle 1"/>
          <p:cNvSpPr>
            <a:spLocks/>
          </p:cNvSpPr>
          <p:nvPr/>
        </p:nvSpPr>
        <p:spPr bwMode="auto">
          <a:xfrm>
            <a:off x="533400" y="63500"/>
            <a:ext cx="7785100" cy="558800"/>
          </a:xfrm>
          <a:prstGeom prst="rect">
            <a:avLst/>
          </a:prstGeom>
          <a:noFill/>
          <a:ln w="12700" cap="flat">
            <a:noFill/>
            <a:miter lim="800000"/>
            <a:headEnd type="none" w="med" len="med"/>
            <a:tailEnd type="none" w="med" len="med"/>
          </a:ln>
        </p:spPr>
        <p:txBody>
          <a:bodyPr lIns="0" tIns="0" rIns="40639" bIns="0" anchor="ctr">
            <a:prstTxWarp prst="textNoShape">
              <a:avLst/>
            </a:prstTxWarp>
          </a:bodyPr>
          <a:lstStyle/>
          <a:p>
            <a:pPr marL="39688" algn="ctr"/>
            <a:r>
              <a:rPr lang="en-US" sz="3200" dirty="0" smtClean="0">
                <a:solidFill>
                  <a:srgbClr val="3366FF"/>
                </a:solidFill>
                <a:ea typeface="Times New Roman" charset="0"/>
                <a:cs typeface="Times New Roman" charset="0"/>
              </a:rPr>
              <a:t>An electrochemical cell</a:t>
            </a:r>
            <a:endParaRPr lang="en-US" sz="3200" dirty="0">
              <a:solidFill>
                <a:srgbClr val="3366FF"/>
              </a:solidFill>
              <a:ea typeface="Times New Roman" charset="0"/>
              <a:cs typeface="Times New Roman" charset="0"/>
            </a:endParaRPr>
          </a:p>
        </p:txBody>
      </p:sp>
      <p:sp>
        <p:nvSpPr>
          <p:cNvPr id="23554" name="AutoShape 2"/>
          <p:cNvSpPr>
            <a:spLocks/>
          </p:cNvSpPr>
          <p:nvPr/>
        </p:nvSpPr>
        <p:spPr bwMode="auto">
          <a:xfrm>
            <a:off x="1905000" y="2971800"/>
            <a:ext cx="2133600" cy="2590800"/>
          </a:xfrm>
          <a:custGeom>
            <a:avLst/>
            <a:gdLst>
              <a:gd name="T0" fmla="*/ 10800 w 21600"/>
              <a:gd name="T1" fmla="*/ 10800 h 21600"/>
            </a:gdLst>
            <a:ahLst/>
            <a:cxnLst>
              <a:cxn ang="0">
                <a:pos x="T0" y="T1"/>
              </a:cxn>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0" y="2700"/>
                </a:moveTo>
                <a:cubicBezTo>
                  <a:pt x="0" y="4191"/>
                  <a:pt x="4835" y="5400"/>
                  <a:pt x="10800" y="5400"/>
                </a:cubicBezTo>
                <a:cubicBezTo>
                  <a:pt x="16765" y="5400"/>
                  <a:pt x="21600" y="4191"/>
                  <a:pt x="21600" y="2700"/>
                </a:cubicBezTo>
              </a:path>
            </a:pathLst>
          </a:cu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55" name="AutoShape 3"/>
          <p:cNvSpPr>
            <a:spLocks/>
          </p:cNvSpPr>
          <p:nvPr/>
        </p:nvSpPr>
        <p:spPr bwMode="auto">
          <a:xfrm>
            <a:off x="5105400" y="2971800"/>
            <a:ext cx="2133600" cy="2590800"/>
          </a:xfrm>
          <a:custGeom>
            <a:avLst/>
            <a:gdLst>
              <a:gd name="T0" fmla="*/ 10800 w 21600"/>
              <a:gd name="T1" fmla="*/ 10800 h 21600"/>
            </a:gdLst>
            <a:ahLst/>
            <a:cxnLst>
              <a:cxn ang="0">
                <a:pos x="T0" y="T1"/>
              </a:cxn>
            </a:cxnLst>
            <a:rect l="0" t="0" r="r" b="b"/>
            <a:pathLst>
              <a:path w="21600" h="21600">
                <a:moveTo>
                  <a:pt x="10800" y="0"/>
                </a:moveTo>
                <a:cubicBezTo>
                  <a:pt x="4835" y="0"/>
                  <a:pt x="0" y="1209"/>
                  <a:pt x="0" y="2700"/>
                </a:cubicBezTo>
                <a:lnTo>
                  <a:pt x="0" y="18900"/>
                </a:lnTo>
                <a:cubicBezTo>
                  <a:pt x="0" y="20391"/>
                  <a:pt x="4835" y="21600"/>
                  <a:pt x="10800" y="21600"/>
                </a:cubicBezTo>
                <a:cubicBezTo>
                  <a:pt x="16765" y="21600"/>
                  <a:pt x="21600" y="20391"/>
                  <a:pt x="21600" y="18900"/>
                </a:cubicBezTo>
                <a:lnTo>
                  <a:pt x="21600" y="2700"/>
                </a:lnTo>
                <a:cubicBezTo>
                  <a:pt x="21600" y="1209"/>
                  <a:pt x="16765" y="0"/>
                  <a:pt x="10800" y="0"/>
                </a:cubicBezTo>
                <a:close/>
                <a:moveTo>
                  <a:pt x="0" y="2700"/>
                </a:moveTo>
                <a:cubicBezTo>
                  <a:pt x="0" y="4191"/>
                  <a:pt x="4835" y="5400"/>
                  <a:pt x="10800" y="5400"/>
                </a:cubicBezTo>
                <a:cubicBezTo>
                  <a:pt x="16765" y="5400"/>
                  <a:pt x="21600" y="4191"/>
                  <a:pt x="21600" y="2700"/>
                </a:cubicBezTo>
              </a:path>
            </a:pathLst>
          </a:cu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56" name="Oval 4"/>
          <p:cNvSpPr>
            <a:spLocks/>
          </p:cNvSpPr>
          <p:nvPr/>
        </p:nvSpPr>
        <p:spPr bwMode="auto">
          <a:xfrm>
            <a:off x="1905000" y="3581400"/>
            <a:ext cx="2133600" cy="457200"/>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57" name="Rectangle 5"/>
          <p:cNvSpPr>
            <a:spLocks/>
          </p:cNvSpPr>
          <p:nvPr/>
        </p:nvSpPr>
        <p:spPr bwMode="auto">
          <a:xfrm rot="-600000">
            <a:off x="2052638" y="2438400"/>
            <a:ext cx="292100" cy="2513013"/>
          </a:xfrm>
          <a:prstGeom prst="rect">
            <a:avLst/>
          </a:prstGeom>
          <a:gradFill rotWithShape="0">
            <a:gsLst>
              <a:gs pos="0">
                <a:srgbClr val="909090"/>
              </a:gs>
              <a:gs pos="50000">
                <a:srgbClr val="969696"/>
              </a:gs>
              <a:gs pos="100000">
                <a:srgbClr val="909090"/>
              </a:gs>
            </a:gsLst>
            <a:lin ang="4800000" scaled="1"/>
          </a:gra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58" name="Oval 6"/>
          <p:cNvSpPr>
            <a:spLocks/>
          </p:cNvSpPr>
          <p:nvPr/>
        </p:nvSpPr>
        <p:spPr bwMode="auto">
          <a:xfrm>
            <a:off x="5105400" y="3657600"/>
            <a:ext cx="2133600" cy="381000"/>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59" name="Rectangle 7"/>
          <p:cNvSpPr>
            <a:spLocks/>
          </p:cNvSpPr>
          <p:nvPr/>
        </p:nvSpPr>
        <p:spPr bwMode="auto">
          <a:xfrm rot="839999">
            <a:off x="6715125" y="2514600"/>
            <a:ext cx="292100" cy="2513013"/>
          </a:xfrm>
          <a:prstGeom prst="rect">
            <a:avLst/>
          </a:prstGeom>
          <a:gradFill rotWithShape="0">
            <a:gsLst>
              <a:gs pos="0">
                <a:srgbClr val="BE5C5C"/>
              </a:gs>
              <a:gs pos="50000">
                <a:srgbClr val="990000"/>
              </a:gs>
              <a:gs pos="100000">
                <a:srgbClr val="BE5C5C"/>
              </a:gs>
            </a:gsLst>
            <a:lin ang="17040000" scaled="1"/>
          </a:gra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60" name="Freeform 8"/>
          <p:cNvSpPr>
            <a:spLocks/>
          </p:cNvSpPr>
          <p:nvPr/>
        </p:nvSpPr>
        <p:spPr bwMode="auto">
          <a:xfrm>
            <a:off x="4495800" y="2436813"/>
            <a:ext cx="1431925" cy="2500312"/>
          </a:xfrm>
          <a:custGeom>
            <a:avLst/>
            <a:gdLst/>
            <a:ahLst/>
            <a:cxnLst>
              <a:cxn ang="0">
                <a:pos x="0" y="121"/>
              </a:cxn>
              <a:cxn ang="0">
                <a:pos x="21487" y="18405"/>
              </a:cxn>
              <a:cxn ang="0">
                <a:pos x="21600" y="20497"/>
              </a:cxn>
            </a:cxnLst>
            <a:rect l="0" t="0" r="r" b="b"/>
            <a:pathLst>
              <a:path w="21600" h="20497">
                <a:moveTo>
                  <a:pt x="0" y="121"/>
                </a:moveTo>
                <a:cubicBezTo>
                  <a:pt x="10710" y="-1103"/>
                  <a:pt x="20330" y="7083"/>
                  <a:pt x="21487" y="18405"/>
                </a:cubicBezTo>
                <a:cubicBezTo>
                  <a:pt x="21558" y="19100"/>
                  <a:pt x="21596" y="19798"/>
                  <a:pt x="21600" y="20497"/>
                </a:cubicBezTo>
              </a:path>
            </a:pathLst>
          </a:cu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61" name="Freeform 9"/>
          <p:cNvSpPr>
            <a:spLocks/>
          </p:cNvSpPr>
          <p:nvPr/>
        </p:nvSpPr>
        <p:spPr bwMode="auto">
          <a:xfrm>
            <a:off x="4572000" y="2898775"/>
            <a:ext cx="989013" cy="2027238"/>
          </a:xfrm>
          <a:custGeom>
            <a:avLst/>
            <a:gdLst/>
            <a:ahLst/>
            <a:cxnLst>
              <a:cxn ang="0">
                <a:pos x="0" y="0"/>
              </a:cxn>
              <a:cxn ang="0">
                <a:pos x="21600" y="21600"/>
              </a:cxn>
            </a:cxnLst>
            <a:rect l="0" t="0" r="r" b="b"/>
            <a:pathLst>
              <a:path w="21600" h="21600">
                <a:moveTo>
                  <a:pt x="0" y="0"/>
                </a:moveTo>
                <a:cubicBezTo>
                  <a:pt x="11525" y="0"/>
                  <a:pt x="21026" y="9500"/>
                  <a:pt x="21600" y="21600"/>
                </a:cubicBezTo>
              </a:path>
            </a:pathLst>
          </a:cu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62" name="Freeform 10"/>
          <p:cNvSpPr>
            <a:spLocks/>
          </p:cNvSpPr>
          <p:nvPr/>
        </p:nvSpPr>
        <p:spPr bwMode="auto">
          <a:xfrm flipH="1">
            <a:off x="3211513" y="2436813"/>
            <a:ext cx="1322387" cy="2500312"/>
          </a:xfrm>
          <a:custGeom>
            <a:avLst/>
            <a:gdLst/>
            <a:ahLst/>
            <a:cxnLst>
              <a:cxn ang="0">
                <a:pos x="0" y="5"/>
              </a:cxn>
              <a:cxn ang="0">
                <a:pos x="21596" y="21028"/>
              </a:cxn>
              <a:cxn ang="0">
                <a:pos x="21600" y="21354"/>
              </a:cxn>
            </a:cxnLst>
            <a:rect l="0" t="0" r="r" b="b"/>
            <a:pathLst>
              <a:path w="21600" h="21354">
                <a:moveTo>
                  <a:pt x="0" y="5"/>
                </a:moveTo>
                <a:cubicBezTo>
                  <a:pt x="11680" y="-246"/>
                  <a:pt x="21348" y="9166"/>
                  <a:pt x="21596" y="21028"/>
                </a:cubicBezTo>
                <a:cubicBezTo>
                  <a:pt x="21598" y="21137"/>
                  <a:pt x="21599" y="21245"/>
                  <a:pt x="21600" y="21354"/>
                </a:cubicBezTo>
              </a:path>
            </a:pathLst>
          </a:cu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63" name="Freeform 11"/>
          <p:cNvSpPr>
            <a:spLocks/>
          </p:cNvSpPr>
          <p:nvPr/>
        </p:nvSpPr>
        <p:spPr bwMode="auto">
          <a:xfrm flipH="1">
            <a:off x="3581400" y="2895600"/>
            <a:ext cx="989013" cy="2073275"/>
          </a:xfrm>
          <a:custGeom>
            <a:avLst/>
            <a:gdLst/>
            <a:ahLst/>
            <a:cxnLst>
              <a:cxn ang="0">
                <a:pos x="0" y="0"/>
              </a:cxn>
              <a:cxn ang="0">
                <a:pos x="21600" y="21600"/>
              </a:cxn>
            </a:cxnLst>
            <a:rect l="0" t="0" r="r" b="b"/>
            <a:pathLst>
              <a:path w="21600" h="21600">
                <a:moveTo>
                  <a:pt x="0" y="0"/>
                </a:moveTo>
                <a:cubicBezTo>
                  <a:pt x="11699" y="0"/>
                  <a:pt x="21273" y="9574"/>
                  <a:pt x="21600" y="21600"/>
                </a:cubicBezTo>
              </a:path>
            </a:pathLst>
          </a:cu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64" name="Oval 12"/>
          <p:cNvSpPr>
            <a:spLocks/>
          </p:cNvSpPr>
          <p:nvPr/>
        </p:nvSpPr>
        <p:spPr bwMode="auto">
          <a:xfrm>
            <a:off x="3200400" y="4953000"/>
            <a:ext cx="381000" cy="76200"/>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65" name="Oval 13"/>
          <p:cNvSpPr>
            <a:spLocks/>
          </p:cNvSpPr>
          <p:nvPr/>
        </p:nvSpPr>
        <p:spPr bwMode="auto">
          <a:xfrm>
            <a:off x="5562600" y="4876800"/>
            <a:ext cx="381000" cy="76200"/>
          </a:xfrm>
          <a:prstGeom prst="ellipse">
            <a:avLst/>
          </a:prstGeom>
          <a:solidFill>
            <a:srgbClr val="66FFFF"/>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66" name="Freeform 14"/>
          <p:cNvSpPr>
            <a:spLocks/>
          </p:cNvSpPr>
          <p:nvPr/>
        </p:nvSpPr>
        <p:spPr bwMode="auto">
          <a:xfrm>
            <a:off x="2133600" y="1524000"/>
            <a:ext cx="3352800" cy="990600"/>
          </a:xfrm>
          <a:custGeom>
            <a:avLst/>
            <a:gdLst/>
            <a:ahLst/>
            <a:cxnLst>
              <a:cxn ang="0">
                <a:pos x="0" y="21600"/>
              </a:cxn>
              <a:cxn ang="0">
                <a:pos x="6231" y="5760"/>
              </a:cxn>
              <a:cxn ang="0">
                <a:pos x="17446" y="2880"/>
              </a:cxn>
              <a:cxn ang="0">
                <a:pos x="21600" y="0"/>
              </a:cxn>
            </a:cxnLst>
            <a:rect l="0" t="0" r="r" b="b"/>
            <a:pathLst>
              <a:path w="21600" h="21600">
                <a:moveTo>
                  <a:pt x="0" y="21600"/>
                </a:moveTo>
                <a:cubicBezTo>
                  <a:pt x="1662" y="15240"/>
                  <a:pt x="3323" y="8880"/>
                  <a:pt x="6231" y="5760"/>
                </a:cubicBezTo>
                <a:cubicBezTo>
                  <a:pt x="9138" y="2640"/>
                  <a:pt x="14885" y="3840"/>
                  <a:pt x="17446" y="2880"/>
                </a:cubicBezTo>
                <a:cubicBezTo>
                  <a:pt x="20008" y="1920"/>
                  <a:pt x="20804" y="960"/>
                  <a:pt x="21600" y="0"/>
                </a:cubicBezTo>
              </a:path>
            </a:pathLst>
          </a:custGeom>
          <a:noFill/>
          <a:ln w="381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grpSp>
        <p:nvGrpSpPr>
          <p:cNvPr id="2" name="Group 15"/>
          <p:cNvGrpSpPr>
            <a:grpSpLocks/>
          </p:cNvGrpSpPr>
          <p:nvPr/>
        </p:nvGrpSpPr>
        <p:grpSpPr bwMode="auto">
          <a:xfrm>
            <a:off x="5486400" y="762000"/>
            <a:ext cx="1143000" cy="1219200"/>
            <a:chOff x="0" y="0"/>
            <a:chExt cx="720" cy="768"/>
          </a:xfrm>
        </p:grpSpPr>
        <p:sp>
          <p:nvSpPr>
            <p:cNvPr id="23568" name="Oval 16"/>
            <p:cNvSpPr>
              <a:spLocks/>
            </p:cNvSpPr>
            <p:nvPr/>
          </p:nvSpPr>
          <p:spPr bwMode="auto">
            <a:xfrm>
              <a:off x="0" y="0"/>
              <a:ext cx="720" cy="768"/>
            </a:xfrm>
            <a:prstGeom prst="ellipse">
              <a:avLst/>
            </a:prstGeom>
            <a:solidFill>
              <a:srgbClr val="CC99FF"/>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69" name="Rectangle 17"/>
            <p:cNvSpPr>
              <a:spLocks/>
            </p:cNvSpPr>
            <p:nvPr/>
          </p:nvSpPr>
          <p:spPr bwMode="auto">
            <a:xfrm>
              <a:off x="94" y="112"/>
              <a:ext cx="531" cy="544"/>
            </a:xfrm>
            <a:prstGeom prst="rect">
              <a:avLst/>
            </a:prstGeom>
            <a:noFill/>
            <a:ln w="12700" cap="flat">
              <a:noFill/>
              <a:miter lim="800000"/>
              <a:headEnd type="none" w="med" len="med"/>
              <a:tailEnd type="none" w="med" len="med"/>
            </a:ln>
          </p:spPr>
          <p:txBody>
            <a:bodyPr wrap="none" lIns="38100" tIns="38100" rIns="78049" bIns="38100" anchor="ctr">
              <a:prstTxWarp prst="textNoShape">
                <a:avLst/>
              </a:prstTxWarp>
              <a:spAutoFit/>
            </a:bodyPr>
            <a:lstStyle/>
            <a:p>
              <a:pPr marL="1588" algn="ctr"/>
              <a:r>
                <a:rPr lang="en-US" sz="1800">
                  <a:solidFill>
                    <a:schemeClr val="tx1"/>
                  </a:solidFill>
                  <a:ea typeface="Times New Roman" charset="0"/>
                  <a:cs typeface="Times New Roman" charset="0"/>
                </a:rPr>
                <a:t>EMF</a:t>
              </a:r>
            </a:p>
            <a:p>
              <a:pPr marL="1588" algn="ctr"/>
              <a:r>
                <a:rPr lang="en-US" sz="1800">
                  <a:solidFill>
                    <a:schemeClr val="tx1"/>
                  </a:solidFill>
                  <a:ea typeface="Times New Roman" charset="0"/>
                  <a:cs typeface="Times New Roman" charset="0"/>
                </a:rPr>
                <a:t>1.100</a:t>
              </a:r>
            </a:p>
            <a:p>
              <a:pPr marL="1588" algn="ctr"/>
              <a:r>
                <a:rPr lang="en-US" sz="1800">
                  <a:solidFill>
                    <a:schemeClr val="tx1"/>
                  </a:solidFill>
                  <a:ea typeface="Times New Roman" charset="0"/>
                  <a:cs typeface="Times New Roman" charset="0"/>
                </a:rPr>
                <a:t>VOLTS</a:t>
              </a:r>
            </a:p>
          </p:txBody>
        </p:sp>
      </p:grpSp>
      <p:sp>
        <p:nvSpPr>
          <p:cNvPr id="23570" name="Freeform 18"/>
          <p:cNvSpPr>
            <a:spLocks/>
          </p:cNvSpPr>
          <p:nvPr/>
        </p:nvSpPr>
        <p:spPr bwMode="auto">
          <a:xfrm>
            <a:off x="6629400" y="1524000"/>
            <a:ext cx="555625" cy="1066800"/>
          </a:xfrm>
          <a:custGeom>
            <a:avLst/>
            <a:gdLst/>
            <a:ahLst/>
            <a:cxnLst>
              <a:cxn ang="0">
                <a:pos x="0" y="0"/>
              </a:cxn>
              <a:cxn ang="0">
                <a:pos x="18900" y="7624"/>
              </a:cxn>
              <a:cxn ang="0">
                <a:pos x="16200" y="21600"/>
              </a:cxn>
            </a:cxnLst>
            <a:rect l="0" t="0" r="r" b="b"/>
            <a:pathLst>
              <a:path w="19702" h="21600">
                <a:moveTo>
                  <a:pt x="0" y="0"/>
                </a:moveTo>
                <a:cubicBezTo>
                  <a:pt x="8100" y="2012"/>
                  <a:pt x="16200" y="4024"/>
                  <a:pt x="18900" y="7624"/>
                </a:cubicBezTo>
                <a:cubicBezTo>
                  <a:pt x="21600" y="11224"/>
                  <a:pt x="16650" y="19482"/>
                  <a:pt x="16200" y="21600"/>
                </a:cubicBezTo>
              </a:path>
            </a:pathLst>
          </a:custGeom>
          <a:noFill/>
          <a:ln w="381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grpSp>
        <p:nvGrpSpPr>
          <p:cNvPr id="3" name="Group 19"/>
          <p:cNvGrpSpPr>
            <a:grpSpLocks/>
          </p:cNvGrpSpPr>
          <p:nvPr/>
        </p:nvGrpSpPr>
        <p:grpSpPr bwMode="auto">
          <a:xfrm>
            <a:off x="76200" y="2895600"/>
            <a:ext cx="1828800" cy="1676400"/>
            <a:chOff x="0" y="0"/>
            <a:chExt cx="1152" cy="1056"/>
          </a:xfrm>
        </p:grpSpPr>
        <p:sp>
          <p:nvSpPr>
            <p:cNvPr id="23572" name="AutoShape 20"/>
            <p:cNvSpPr>
              <a:spLocks/>
            </p:cNvSpPr>
            <p:nvPr/>
          </p:nvSpPr>
          <p:spPr bwMode="auto">
            <a:xfrm>
              <a:off x="0" y="0"/>
              <a:ext cx="1152" cy="1056"/>
            </a:xfrm>
            <a:prstGeom prst="rightArrow">
              <a:avLst>
                <a:gd name="adj1" fmla="val 50000"/>
                <a:gd name="adj2" fmla="val 27273"/>
              </a:avLst>
            </a:prstGeom>
            <a:solidFill>
              <a:srgbClr val="FF0000"/>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73" name="Rectangle 21"/>
            <p:cNvSpPr>
              <a:spLocks/>
            </p:cNvSpPr>
            <p:nvPr/>
          </p:nvSpPr>
          <p:spPr bwMode="auto">
            <a:xfrm>
              <a:off x="39" y="256"/>
              <a:ext cx="929" cy="544"/>
            </a:xfrm>
            <a:prstGeom prst="rect">
              <a:avLst/>
            </a:prstGeom>
            <a:noFill/>
            <a:ln w="12700" cap="flat">
              <a:noFill/>
              <a:miter lim="800000"/>
              <a:headEnd type="none" w="med" len="med"/>
              <a:tailEnd type="none" w="med" len="med"/>
            </a:ln>
          </p:spPr>
          <p:txBody>
            <a:bodyPr wrap="none" lIns="38100" tIns="38100" rIns="80010" bIns="38100" anchor="ctr">
              <a:prstTxWarp prst="textNoShape">
                <a:avLst/>
              </a:prstTxWarp>
              <a:spAutoFit/>
            </a:bodyPr>
            <a:lstStyle/>
            <a:p>
              <a:pPr marL="14288" algn="ctr"/>
              <a:r>
                <a:rPr lang="en-US" sz="1800">
                  <a:solidFill>
                    <a:schemeClr val="tx1"/>
                  </a:solidFill>
                  <a:ea typeface="Times New Roman" charset="0"/>
                  <a:cs typeface="Times New Roman" charset="0"/>
                </a:rPr>
                <a:t>ANODE</a:t>
              </a:r>
            </a:p>
            <a:p>
              <a:pPr marL="14288" algn="ctr"/>
              <a:r>
                <a:rPr lang="en-US" sz="1800">
                  <a:solidFill>
                    <a:schemeClr val="tx1"/>
                  </a:solidFill>
                  <a:ea typeface="Times New Roman" charset="0"/>
                  <a:cs typeface="Times New Roman" charset="0"/>
                </a:rPr>
                <a:t>(OXIDATION</a:t>
              </a:r>
            </a:p>
            <a:p>
              <a:pPr marL="14288" algn="ctr"/>
              <a:r>
                <a:rPr lang="en-US" sz="1800">
                  <a:solidFill>
                    <a:schemeClr val="tx1"/>
                  </a:solidFill>
                  <a:ea typeface="Times New Roman" charset="0"/>
                  <a:cs typeface="Times New Roman" charset="0"/>
                </a:rPr>
                <a:t>OCCURS)</a:t>
              </a:r>
            </a:p>
          </p:txBody>
        </p:sp>
      </p:grpSp>
      <p:grpSp>
        <p:nvGrpSpPr>
          <p:cNvPr id="4" name="Group 22"/>
          <p:cNvGrpSpPr>
            <a:grpSpLocks/>
          </p:cNvGrpSpPr>
          <p:nvPr/>
        </p:nvGrpSpPr>
        <p:grpSpPr bwMode="auto">
          <a:xfrm>
            <a:off x="7391400" y="2971800"/>
            <a:ext cx="1663700" cy="1600200"/>
            <a:chOff x="0" y="0"/>
            <a:chExt cx="1048" cy="1008"/>
          </a:xfrm>
        </p:grpSpPr>
        <p:sp>
          <p:nvSpPr>
            <p:cNvPr id="23575" name="AutoShape 23"/>
            <p:cNvSpPr>
              <a:spLocks/>
            </p:cNvSpPr>
            <p:nvPr/>
          </p:nvSpPr>
          <p:spPr bwMode="auto">
            <a:xfrm>
              <a:off x="0" y="0"/>
              <a:ext cx="1008" cy="1008"/>
            </a:xfrm>
            <a:prstGeom prst="leftArrow">
              <a:avLst>
                <a:gd name="adj1" fmla="val 50000"/>
                <a:gd name="adj2" fmla="val 25000"/>
              </a:avLst>
            </a:prstGeom>
            <a:solidFill>
              <a:srgbClr val="33CCFF"/>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76" name="Rectangle 24"/>
            <p:cNvSpPr>
              <a:spLocks/>
            </p:cNvSpPr>
            <p:nvPr/>
          </p:nvSpPr>
          <p:spPr bwMode="auto">
            <a:xfrm>
              <a:off x="85" y="232"/>
              <a:ext cx="963" cy="544"/>
            </a:xfrm>
            <a:prstGeom prst="rect">
              <a:avLst/>
            </a:prstGeom>
            <a:noFill/>
            <a:ln w="12700" cap="flat">
              <a:noFill/>
              <a:miter lim="800000"/>
              <a:headEnd type="none" w="med" len="med"/>
              <a:tailEnd type="none" w="med" len="med"/>
            </a:ln>
          </p:spPr>
          <p:txBody>
            <a:bodyPr wrap="none" lIns="38100" tIns="38100" bIns="38100" anchor="ctr">
              <a:prstTxWarp prst="textNoShape">
                <a:avLst/>
              </a:prstTxWarp>
              <a:spAutoFit/>
            </a:bodyPr>
            <a:lstStyle/>
            <a:p>
              <a:pPr marL="3175" algn="ctr"/>
              <a:r>
                <a:rPr lang="en-US" sz="1800">
                  <a:solidFill>
                    <a:schemeClr val="tx1"/>
                  </a:solidFill>
                  <a:ea typeface="Times New Roman" charset="0"/>
                  <a:cs typeface="Times New Roman" charset="0"/>
                </a:rPr>
                <a:t>CATHODE</a:t>
              </a:r>
            </a:p>
            <a:p>
              <a:pPr marL="3175" algn="ctr"/>
              <a:r>
                <a:rPr lang="en-US" sz="1800">
                  <a:solidFill>
                    <a:schemeClr val="tx1"/>
                  </a:solidFill>
                  <a:ea typeface="Times New Roman" charset="0"/>
                  <a:cs typeface="Times New Roman" charset="0"/>
                </a:rPr>
                <a:t>(REDUCTION</a:t>
              </a:r>
            </a:p>
            <a:p>
              <a:pPr marL="3175" algn="ctr"/>
              <a:r>
                <a:rPr lang="en-US" sz="1800">
                  <a:solidFill>
                    <a:schemeClr val="tx1"/>
                  </a:solidFill>
                  <a:ea typeface="Times New Roman" charset="0"/>
                  <a:cs typeface="Times New Roman" charset="0"/>
                </a:rPr>
                <a:t>OCCURS)</a:t>
              </a:r>
            </a:p>
          </p:txBody>
        </p:sp>
      </p:grpSp>
      <p:grpSp>
        <p:nvGrpSpPr>
          <p:cNvPr id="5" name="Group 25"/>
          <p:cNvGrpSpPr>
            <a:grpSpLocks/>
          </p:cNvGrpSpPr>
          <p:nvPr/>
        </p:nvGrpSpPr>
        <p:grpSpPr bwMode="auto">
          <a:xfrm>
            <a:off x="1506538" y="5715000"/>
            <a:ext cx="2547937" cy="838200"/>
            <a:chOff x="0" y="0"/>
            <a:chExt cx="1604" cy="528"/>
          </a:xfrm>
        </p:grpSpPr>
        <p:sp>
          <p:nvSpPr>
            <p:cNvPr id="23578" name="Rectangle 26"/>
            <p:cNvSpPr>
              <a:spLocks/>
            </p:cNvSpPr>
            <p:nvPr/>
          </p:nvSpPr>
          <p:spPr bwMode="auto">
            <a:xfrm>
              <a:off x="10" y="0"/>
              <a:ext cx="1584" cy="528"/>
            </a:xfrm>
            <a:prstGeom prst="rect">
              <a:avLst/>
            </a:prstGeom>
            <a:solidFill>
              <a:srgbClr val="FF0000"/>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79" name="Rectangle 27"/>
            <p:cNvSpPr>
              <a:spLocks/>
            </p:cNvSpPr>
            <p:nvPr/>
          </p:nvSpPr>
          <p:spPr bwMode="auto">
            <a:xfrm>
              <a:off x="0" y="36"/>
              <a:ext cx="1604" cy="456"/>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2000" b="1">
                  <a:solidFill>
                    <a:schemeClr val="tx1"/>
                  </a:solidFill>
                  <a:ea typeface="Times New Roman" charset="0"/>
                  <a:cs typeface="Times New Roman" charset="0"/>
                </a:rPr>
                <a:t>Zn</a:t>
              </a:r>
              <a:r>
                <a:rPr lang="en-US" sz="2000" b="1" baseline="-25000">
                  <a:solidFill>
                    <a:schemeClr val="tx1"/>
                  </a:solidFill>
                  <a:ea typeface="Times New Roman" charset="0"/>
                  <a:cs typeface="Times New Roman" charset="0"/>
                </a:rPr>
                <a:t>(S)</a:t>
              </a:r>
              <a:r>
                <a:rPr lang="en-US" sz="2000" b="1">
                  <a:solidFill>
                    <a:schemeClr val="tx1"/>
                  </a:solidFill>
                  <a:ea typeface="Times New Roman" charset="0"/>
                  <a:cs typeface="Times New Roman" charset="0"/>
                </a:rPr>
                <a:t> </a:t>
              </a:r>
              <a:r>
                <a:rPr lang="en-US" sz="2000">
                  <a:solidFill>
                    <a:schemeClr val="tx1"/>
                  </a:solidFill>
                  <a:latin typeface="Wingdings" charset="2"/>
                  <a:ea typeface="Wingdings" charset="2"/>
                  <a:cs typeface="Wingdings" charset="2"/>
                  <a:sym typeface="Wingdings" charset="2"/>
                </a:rPr>
                <a:t></a:t>
              </a:r>
              <a:r>
                <a:rPr lang="en-US" sz="2000" b="1">
                  <a:solidFill>
                    <a:schemeClr val="tx1"/>
                  </a:solidFill>
                  <a:ea typeface="Times New Roman" charset="0"/>
                  <a:cs typeface="Times New Roman" charset="0"/>
                </a:rPr>
                <a:t> Zn</a:t>
              </a:r>
              <a:r>
                <a:rPr lang="en-US" sz="2000" b="1" baseline="30000">
                  <a:solidFill>
                    <a:schemeClr val="tx1"/>
                  </a:solidFill>
                  <a:ea typeface="Times New Roman" charset="0"/>
                  <a:cs typeface="Times New Roman" charset="0"/>
                </a:rPr>
                <a:t>+2</a:t>
              </a:r>
              <a:r>
                <a:rPr lang="en-US" sz="2000" b="1" baseline="-25000">
                  <a:solidFill>
                    <a:schemeClr val="tx1"/>
                  </a:solidFill>
                  <a:ea typeface="Times New Roman" charset="0"/>
                  <a:cs typeface="Times New Roman" charset="0"/>
                </a:rPr>
                <a:t>(aq)  </a:t>
              </a:r>
              <a:r>
                <a:rPr lang="en-US" sz="2000" b="1">
                  <a:solidFill>
                    <a:schemeClr val="tx1"/>
                  </a:solidFill>
                  <a:ea typeface="Times New Roman" charset="0"/>
                  <a:cs typeface="Times New Roman" charset="0"/>
                </a:rPr>
                <a:t>+  2 e</a:t>
              </a:r>
              <a:r>
                <a:rPr lang="en-US" sz="2000" b="1" baseline="30000">
                  <a:solidFill>
                    <a:schemeClr val="tx1"/>
                  </a:solidFill>
                  <a:ea typeface="Times New Roman" charset="0"/>
                  <a:cs typeface="Times New Roman" charset="0"/>
                </a:rPr>
                <a:t>-</a:t>
              </a:r>
            </a:p>
            <a:p>
              <a:pPr marL="39688" algn="ctr"/>
              <a:r>
                <a:rPr lang="en-US" sz="2000" b="1">
                  <a:solidFill>
                    <a:schemeClr val="tx1"/>
                  </a:solidFill>
                  <a:ea typeface="Times New Roman" charset="0"/>
                  <a:cs typeface="Times New Roman" charset="0"/>
                </a:rPr>
                <a:t>E</a:t>
              </a:r>
              <a:r>
                <a:rPr lang="en-US" sz="2000" b="1" baseline="30000">
                  <a:solidFill>
                    <a:schemeClr val="tx1"/>
                  </a:solidFill>
                  <a:ea typeface="Times New Roman" charset="0"/>
                  <a:cs typeface="Times New Roman" charset="0"/>
                </a:rPr>
                <a:t>0</a:t>
              </a:r>
              <a:r>
                <a:rPr lang="en-US" sz="2000" b="1">
                  <a:solidFill>
                    <a:schemeClr val="tx1"/>
                  </a:solidFill>
                  <a:ea typeface="Times New Roman" charset="0"/>
                  <a:cs typeface="Times New Roman" charset="0"/>
                </a:rPr>
                <a:t> = 0.763 volts</a:t>
              </a:r>
            </a:p>
          </p:txBody>
        </p:sp>
      </p:grpSp>
      <p:grpSp>
        <p:nvGrpSpPr>
          <p:cNvPr id="6" name="Group 28"/>
          <p:cNvGrpSpPr>
            <a:grpSpLocks/>
          </p:cNvGrpSpPr>
          <p:nvPr/>
        </p:nvGrpSpPr>
        <p:grpSpPr bwMode="auto">
          <a:xfrm>
            <a:off x="5159375" y="5715000"/>
            <a:ext cx="2633663" cy="838200"/>
            <a:chOff x="0" y="0"/>
            <a:chExt cx="1658" cy="528"/>
          </a:xfrm>
        </p:grpSpPr>
        <p:sp>
          <p:nvSpPr>
            <p:cNvPr id="23581" name="Rectangle 29"/>
            <p:cNvSpPr>
              <a:spLocks/>
            </p:cNvSpPr>
            <p:nvPr/>
          </p:nvSpPr>
          <p:spPr bwMode="auto">
            <a:xfrm>
              <a:off x="13" y="0"/>
              <a:ext cx="1632" cy="528"/>
            </a:xfrm>
            <a:prstGeom prst="rect">
              <a:avLst/>
            </a:prstGeom>
            <a:solidFill>
              <a:srgbClr val="33CCFF"/>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82" name="Rectangle 30"/>
            <p:cNvSpPr>
              <a:spLocks/>
            </p:cNvSpPr>
            <p:nvPr/>
          </p:nvSpPr>
          <p:spPr bwMode="auto">
            <a:xfrm>
              <a:off x="0" y="36"/>
              <a:ext cx="1658" cy="456"/>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2000" b="1">
                  <a:solidFill>
                    <a:schemeClr val="tx1"/>
                  </a:solidFill>
                  <a:ea typeface="Times New Roman" charset="0"/>
                  <a:cs typeface="Times New Roman" charset="0"/>
                </a:rPr>
                <a:t>Cu</a:t>
              </a:r>
              <a:r>
                <a:rPr lang="en-US" sz="2000" b="1" baseline="30000">
                  <a:solidFill>
                    <a:schemeClr val="tx1"/>
                  </a:solidFill>
                  <a:ea typeface="Times New Roman" charset="0"/>
                  <a:cs typeface="Times New Roman" charset="0"/>
                </a:rPr>
                <a:t>+2</a:t>
              </a:r>
              <a:r>
                <a:rPr lang="en-US" sz="2000" b="1" baseline="-25000">
                  <a:solidFill>
                    <a:schemeClr val="tx1"/>
                  </a:solidFill>
                  <a:ea typeface="Times New Roman" charset="0"/>
                  <a:cs typeface="Times New Roman" charset="0"/>
                </a:rPr>
                <a:t>(aq) </a:t>
              </a:r>
              <a:r>
                <a:rPr lang="en-US" sz="2000" b="1">
                  <a:solidFill>
                    <a:schemeClr val="tx1"/>
                  </a:solidFill>
                  <a:ea typeface="Times New Roman" charset="0"/>
                  <a:cs typeface="Times New Roman" charset="0"/>
                </a:rPr>
                <a:t> +  2 e</a:t>
              </a:r>
              <a:r>
                <a:rPr lang="en-US" sz="2000" b="1" baseline="30000">
                  <a:solidFill>
                    <a:schemeClr val="tx1"/>
                  </a:solidFill>
                  <a:ea typeface="Times New Roman" charset="0"/>
                  <a:cs typeface="Times New Roman" charset="0"/>
                </a:rPr>
                <a:t>-</a:t>
              </a:r>
              <a:r>
                <a:rPr lang="en-US" sz="2000" b="1">
                  <a:solidFill>
                    <a:schemeClr val="tx1"/>
                  </a:solidFill>
                  <a:ea typeface="Times New Roman" charset="0"/>
                  <a:cs typeface="Times New Roman" charset="0"/>
                </a:rPr>
                <a:t> </a:t>
              </a:r>
              <a:r>
                <a:rPr lang="en-US" sz="2000">
                  <a:solidFill>
                    <a:schemeClr val="tx1"/>
                  </a:solidFill>
                  <a:latin typeface="Wingdings" charset="2"/>
                  <a:ea typeface="Wingdings" charset="2"/>
                  <a:cs typeface="Wingdings" charset="2"/>
                  <a:sym typeface="Wingdings" charset="2"/>
                </a:rPr>
                <a:t></a:t>
              </a:r>
              <a:r>
                <a:rPr lang="en-US" sz="2000" b="1">
                  <a:solidFill>
                    <a:schemeClr val="tx1"/>
                  </a:solidFill>
                  <a:ea typeface="Times New Roman" charset="0"/>
                  <a:cs typeface="Times New Roman" charset="0"/>
                </a:rPr>
                <a:t>  Cu</a:t>
              </a:r>
              <a:r>
                <a:rPr lang="en-US" sz="2000" b="1" baseline="-25000">
                  <a:solidFill>
                    <a:schemeClr val="tx1"/>
                  </a:solidFill>
                  <a:ea typeface="Times New Roman" charset="0"/>
                  <a:cs typeface="Times New Roman" charset="0"/>
                </a:rPr>
                <a:t>(s)</a:t>
              </a:r>
            </a:p>
            <a:p>
              <a:pPr marL="39688" algn="ctr"/>
              <a:r>
                <a:rPr lang="en-US" sz="2000" b="1">
                  <a:solidFill>
                    <a:schemeClr val="tx1"/>
                  </a:solidFill>
                  <a:ea typeface="Times New Roman" charset="0"/>
                  <a:cs typeface="Times New Roman" charset="0"/>
                </a:rPr>
                <a:t>E</a:t>
              </a:r>
              <a:r>
                <a:rPr lang="en-US" sz="2000" b="1" baseline="30000">
                  <a:solidFill>
                    <a:schemeClr val="tx1"/>
                  </a:solidFill>
                  <a:ea typeface="Times New Roman" charset="0"/>
                  <a:cs typeface="Times New Roman" charset="0"/>
                </a:rPr>
                <a:t>0</a:t>
              </a:r>
              <a:r>
                <a:rPr lang="en-US" sz="2000" b="1">
                  <a:solidFill>
                    <a:schemeClr val="tx1"/>
                  </a:solidFill>
                  <a:ea typeface="Times New Roman" charset="0"/>
                  <a:cs typeface="Times New Roman" charset="0"/>
                </a:rPr>
                <a:t> = 0.337 volts</a:t>
              </a:r>
            </a:p>
          </p:txBody>
        </p:sp>
      </p:grpSp>
      <p:grpSp>
        <p:nvGrpSpPr>
          <p:cNvPr id="7" name="Group 31"/>
          <p:cNvGrpSpPr>
            <a:grpSpLocks/>
          </p:cNvGrpSpPr>
          <p:nvPr/>
        </p:nvGrpSpPr>
        <p:grpSpPr bwMode="auto">
          <a:xfrm>
            <a:off x="3657600" y="2032000"/>
            <a:ext cx="1828800" cy="355600"/>
            <a:chOff x="0" y="0"/>
            <a:chExt cx="1152" cy="224"/>
          </a:xfrm>
        </p:grpSpPr>
        <p:sp>
          <p:nvSpPr>
            <p:cNvPr id="23584" name="Rectangle 32"/>
            <p:cNvSpPr>
              <a:spLocks/>
            </p:cNvSpPr>
            <p:nvPr/>
          </p:nvSpPr>
          <p:spPr bwMode="auto">
            <a:xfrm>
              <a:off x="0" y="16"/>
              <a:ext cx="1152" cy="192"/>
            </a:xfrm>
            <a:prstGeom prst="rect">
              <a:avLst/>
            </a:prstGeom>
            <a:solidFill>
              <a:srgbClr val="FFFF66"/>
            </a:solid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3585" name="Rectangle 33"/>
            <p:cNvSpPr>
              <a:spLocks/>
            </p:cNvSpPr>
            <p:nvPr/>
          </p:nvSpPr>
          <p:spPr bwMode="auto">
            <a:xfrm>
              <a:off x="69" y="0"/>
              <a:ext cx="1013" cy="224"/>
            </a:xfrm>
            <a:prstGeom prst="rect">
              <a:avLst/>
            </a:prstGeom>
            <a:noFill/>
            <a:ln w="12700" cap="flat">
              <a:noFill/>
              <a:miter lim="800000"/>
              <a:headEnd type="none" w="med" len="med"/>
              <a:tailEnd type="none" w="med" len="med"/>
            </a:ln>
          </p:spPr>
          <p:txBody>
            <a:bodyPr wrap="none" lIns="0" tIns="0" rIns="40639" bIns="0" anchor="ctr">
              <a:prstTxWarp prst="textNoShape">
                <a:avLst/>
              </a:prstTxWarp>
              <a:spAutoFit/>
            </a:bodyPr>
            <a:lstStyle/>
            <a:p>
              <a:pPr marL="39688" algn="ctr"/>
              <a:r>
                <a:rPr lang="en-US" sz="1800">
                  <a:solidFill>
                    <a:schemeClr val="tx1"/>
                  </a:solidFill>
                  <a:ea typeface="Times New Roman" charset="0"/>
                  <a:cs typeface="Times New Roman" charset="0"/>
                </a:rPr>
                <a:t>SALT BRIDGE</a:t>
              </a:r>
            </a:p>
          </p:txBody>
        </p:sp>
      </p:grpSp>
      <p:sp>
        <p:nvSpPr>
          <p:cNvPr id="23586" name="Rectangle 34"/>
          <p:cNvSpPr>
            <a:spLocks/>
          </p:cNvSpPr>
          <p:nvPr/>
        </p:nvSpPr>
        <p:spPr bwMode="auto">
          <a:xfrm>
            <a:off x="1973263" y="2971800"/>
            <a:ext cx="404812" cy="4572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3000">
                <a:solidFill>
                  <a:srgbClr val="FF0000"/>
                </a:solidFill>
                <a:latin typeface="Impact" charset="0"/>
                <a:ea typeface="Impact" charset="0"/>
                <a:cs typeface="Impact" charset="0"/>
                <a:sym typeface="Impact" charset="0"/>
              </a:rPr>
              <a:t>Zn</a:t>
            </a:r>
          </a:p>
        </p:txBody>
      </p:sp>
      <p:sp>
        <p:nvSpPr>
          <p:cNvPr id="23587" name="Rectangle 35"/>
          <p:cNvSpPr>
            <a:spLocks/>
          </p:cNvSpPr>
          <p:nvPr/>
        </p:nvSpPr>
        <p:spPr bwMode="auto">
          <a:xfrm>
            <a:off x="2582863" y="5029200"/>
            <a:ext cx="404812" cy="4572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3000">
                <a:solidFill>
                  <a:srgbClr val="FF0000"/>
                </a:solidFill>
                <a:latin typeface="Impact" charset="0"/>
                <a:ea typeface="Impact" charset="0"/>
                <a:cs typeface="Impact" charset="0"/>
                <a:sym typeface="Impact" charset="0"/>
              </a:rPr>
              <a:t>Zn</a:t>
            </a:r>
          </a:p>
        </p:txBody>
      </p:sp>
      <p:sp>
        <p:nvSpPr>
          <p:cNvPr id="23588" name="Rectangle 36"/>
          <p:cNvSpPr>
            <a:spLocks/>
          </p:cNvSpPr>
          <p:nvPr/>
        </p:nvSpPr>
        <p:spPr bwMode="auto">
          <a:xfrm>
            <a:off x="3014663" y="5010150"/>
            <a:ext cx="331787" cy="3175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2100">
                <a:solidFill>
                  <a:srgbClr val="FF0000"/>
                </a:solidFill>
                <a:latin typeface="Impact" charset="0"/>
                <a:ea typeface="Impact" charset="0"/>
                <a:cs typeface="Impact" charset="0"/>
                <a:sym typeface="Impact" charset="0"/>
              </a:rPr>
              <a:t>+2</a:t>
            </a:r>
          </a:p>
        </p:txBody>
      </p:sp>
      <p:sp>
        <p:nvSpPr>
          <p:cNvPr id="23589" name="Rectangle 37"/>
          <p:cNvSpPr>
            <a:spLocks/>
          </p:cNvSpPr>
          <p:nvPr/>
        </p:nvSpPr>
        <p:spPr bwMode="auto">
          <a:xfrm>
            <a:off x="6756400" y="2743200"/>
            <a:ext cx="506413" cy="5080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3300">
                <a:solidFill>
                  <a:srgbClr val="33CCFF"/>
                </a:solidFill>
                <a:latin typeface="Impact" charset="0"/>
                <a:ea typeface="Impact" charset="0"/>
                <a:cs typeface="Impact" charset="0"/>
                <a:sym typeface="Impact" charset="0"/>
              </a:rPr>
              <a:t>Cu</a:t>
            </a:r>
          </a:p>
        </p:txBody>
      </p:sp>
      <p:sp>
        <p:nvSpPr>
          <p:cNvPr id="23590" name="Rectangle 38"/>
          <p:cNvSpPr>
            <a:spLocks/>
          </p:cNvSpPr>
          <p:nvPr/>
        </p:nvSpPr>
        <p:spPr bwMode="auto">
          <a:xfrm>
            <a:off x="6029325" y="5029200"/>
            <a:ext cx="455613" cy="4572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2900">
                <a:solidFill>
                  <a:srgbClr val="33CCFF"/>
                </a:solidFill>
                <a:latin typeface="Impact" charset="0"/>
                <a:ea typeface="Impact" charset="0"/>
                <a:cs typeface="Impact" charset="0"/>
                <a:sym typeface="Impact" charset="0"/>
              </a:rPr>
              <a:t>Cu</a:t>
            </a:r>
          </a:p>
        </p:txBody>
      </p:sp>
      <p:sp>
        <p:nvSpPr>
          <p:cNvPr id="23591" name="Rectangle 39"/>
          <p:cNvSpPr>
            <a:spLocks/>
          </p:cNvSpPr>
          <p:nvPr/>
        </p:nvSpPr>
        <p:spPr bwMode="auto">
          <a:xfrm>
            <a:off x="6557963" y="5029200"/>
            <a:ext cx="331787" cy="3175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sz="2100">
                <a:solidFill>
                  <a:srgbClr val="33CCFF"/>
                </a:solidFill>
                <a:latin typeface="Impact" charset="0"/>
                <a:ea typeface="Impact" charset="0"/>
                <a:cs typeface="Impact" charset="0"/>
                <a:sym typeface="Impact" charset="0"/>
              </a:rPr>
              <a:t>+2</a:t>
            </a:r>
          </a:p>
        </p:txBody>
      </p:sp>
      <p:sp>
        <p:nvSpPr>
          <p:cNvPr id="23592" name="Line 40"/>
          <p:cNvSpPr>
            <a:spLocks noChangeShapeType="1"/>
          </p:cNvSpPr>
          <p:nvPr/>
        </p:nvSpPr>
        <p:spPr bwMode="auto">
          <a:xfrm rot="10800000" flipH="1">
            <a:off x="2462213" y="1708150"/>
            <a:ext cx="331787" cy="241300"/>
          </a:xfrm>
          <a:prstGeom prst="line">
            <a:avLst/>
          </a:prstGeom>
          <a:noFill/>
          <a:ln w="38100" cap="flat">
            <a:solidFill>
              <a:schemeClr val="tx1"/>
            </a:solidFill>
            <a:prstDash val="solid"/>
            <a:round/>
            <a:headEnd type="none" w="med" len="med"/>
            <a:tailEnd type="triangle" w="med" len="med"/>
          </a:ln>
        </p:spPr>
        <p:txBody>
          <a:bodyPr lIns="0" tIns="0" rIns="0" bIns="0">
            <a:prstTxWarp prst="textNoShape">
              <a:avLst/>
            </a:prstTxWarp>
          </a:bodyPr>
          <a:lstStyle/>
          <a:p>
            <a:endParaRPr lang="en-US"/>
          </a:p>
        </p:txBody>
      </p:sp>
      <p:sp>
        <p:nvSpPr>
          <p:cNvPr id="23593" name="Line 41"/>
          <p:cNvSpPr>
            <a:spLocks noChangeShapeType="1"/>
          </p:cNvSpPr>
          <p:nvPr/>
        </p:nvSpPr>
        <p:spPr bwMode="auto">
          <a:xfrm>
            <a:off x="4648200" y="1447800"/>
            <a:ext cx="381000" cy="1588"/>
          </a:xfrm>
          <a:prstGeom prst="line">
            <a:avLst/>
          </a:prstGeom>
          <a:noFill/>
          <a:ln w="38100" cap="flat">
            <a:solidFill>
              <a:schemeClr val="tx1"/>
            </a:solidFill>
            <a:prstDash val="solid"/>
            <a:round/>
            <a:headEnd type="none" w="med" len="med"/>
            <a:tailEnd type="triangle" w="med" len="med"/>
          </a:ln>
        </p:spPr>
        <p:txBody>
          <a:bodyPr lIns="0" tIns="0" rIns="0" bIns="0">
            <a:prstTxWarp prst="textNoShape">
              <a:avLst/>
            </a:prstTxWarp>
          </a:bodyPr>
          <a:lstStyle/>
          <a:p>
            <a:endParaRPr lang="en-US"/>
          </a:p>
        </p:txBody>
      </p:sp>
      <p:sp>
        <p:nvSpPr>
          <p:cNvPr id="23594" name="Line 42"/>
          <p:cNvSpPr>
            <a:spLocks noChangeShapeType="1"/>
          </p:cNvSpPr>
          <p:nvPr/>
        </p:nvSpPr>
        <p:spPr bwMode="auto">
          <a:xfrm>
            <a:off x="7315200" y="2057400"/>
            <a:ext cx="1588" cy="304800"/>
          </a:xfrm>
          <a:prstGeom prst="line">
            <a:avLst/>
          </a:prstGeom>
          <a:noFill/>
          <a:ln w="38100" cap="flat">
            <a:solidFill>
              <a:schemeClr val="tx1"/>
            </a:solidFill>
            <a:prstDash val="solid"/>
            <a:round/>
            <a:headEnd type="none" w="med" len="med"/>
            <a:tailEnd type="triangle" w="med" len="med"/>
          </a:ln>
        </p:spPr>
        <p:txBody>
          <a:bodyPr lIns="0" tIns="0" rIns="0" bIns="0">
            <a:prstTxWarp prst="textNoShape">
              <a:avLst/>
            </a:prstTxWarp>
          </a:bodyPr>
          <a:lstStyle/>
          <a:p>
            <a:endParaRPr lang="en-US"/>
          </a:p>
        </p:txBody>
      </p:sp>
      <p:sp>
        <p:nvSpPr>
          <p:cNvPr id="23595" name="Rectangle 43"/>
          <p:cNvSpPr>
            <a:spLocks/>
          </p:cNvSpPr>
          <p:nvPr/>
        </p:nvSpPr>
        <p:spPr bwMode="auto">
          <a:xfrm>
            <a:off x="3144838" y="1219200"/>
            <a:ext cx="1271587" cy="3683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a:solidFill>
                  <a:srgbClr val="CC00CC"/>
                </a:solidFill>
                <a:latin typeface="Impact" charset="0"/>
                <a:ea typeface="Impact" charset="0"/>
                <a:cs typeface="Impact" charset="0"/>
                <a:sym typeface="Impact" charset="0"/>
              </a:rPr>
              <a:t>electrons</a:t>
            </a:r>
          </a:p>
        </p:txBody>
      </p:sp>
      <p:sp>
        <p:nvSpPr>
          <p:cNvPr id="23596" name="Rectangle 44"/>
          <p:cNvSpPr>
            <a:spLocks/>
          </p:cNvSpPr>
          <p:nvPr/>
        </p:nvSpPr>
        <p:spPr bwMode="auto">
          <a:xfrm>
            <a:off x="5056188" y="2828925"/>
            <a:ext cx="382587" cy="3683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a:solidFill>
                  <a:srgbClr val="FFFF66"/>
                </a:solidFill>
                <a:latin typeface="Impact" charset="0"/>
                <a:ea typeface="Impact" charset="0"/>
                <a:cs typeface="Impact" charset="0"/>
                <a:sym typeface="Impact" charset="0"/>
              </a:rPr>
              <a:t>K+</a:t>
            </a:r>
          </a:p>
        </p:txBody>
      </p:sp>
      <p:sp>
        <p:nvSpPr>
          <p:cNvPr id="23597" name="Rectangle 45"/>
          <p:cNvSpPr>
            <a:spLocks/>
          </p:cNvSpPr>
          <p:nvPr/>
        </p:nvSpPr>
        <p:spPr bwMode="auto">
          <a:xfrm>
            <a:off x="3852863" y="2743200"/>
            <a:ext cx="398462" cy="368300"/>
          </a:xfrm>
          <a:prstGeom prst="rect">
            <a:avLst/>
          </a:prstGeom>
          <a:noFill/>
          <a:ln w="12700" cap="flat">
            <a:noFill/>
            <a:miter lim="800000"/>
            <a:headEnd type="none" w="med" len="med"/>
            <a:tailEnd type="none" w="med" len="med"/>
          </a:ln>
          <a:effectLst>
            <a:outerShdw blurRad="63500" dist="38099" dir="2700000" algn="ctr" rotWithShape="0">
              <a:schemeClr val="bg2">
                <a:alpha val="75000"/>
              </a:schemeClr>
            </a:outerShdw>
          </a:effectLst>
        </p:spPr>
        <p:txBody>
          <a:bodyPr wrap="none" lIns="0" tIns="0" rIns="40639" bIns="0" anchorCtr="1">
            <a:prstTxWarp prst="textNoShape">
              <a:avLst/>
            </a:prstTxWarp>
            <a:spAutoFit/>
          </a:bodyPr>
          <a:lstStyle/>
          <a:p>
            <a:pPr marL="39688" algn="ctr"/>
            <a:r>
              <a:rPr lang="en-US">
                <a:solidFill>
                  <a:srgbClr val="FFFF66"/>
                </a:solidFill>
                <a:latin typeface="Impact" charset="0"/>
                <a:ea typeface="Impact" charset="0"/>
                <a:cs typeface="Impact" charset="0"/>
                <a:sym typeface="Impact" charset="0"/>
              </a:rPr>
              <a:t>Cl-</a:t>
            </a:r>
          </a:p>
        </p:txBody>
      </p:sp>
      <p:sp>
        <p:nvSpPr>
          <p:cNvPr id="23598" name="Line 46"/>
          <p:cNvSpPr>
            <a:spLocks noChangeShapeType="1"/>
          </p:cNvSpPr>
          <p:nvPr/>
        </p:nvSpPr>
        <p:spPr bwMode="auto">
          <a:xfrm flipH="1">
            <a:off x="3657600" y="3124200"/>
            <a:ext cx="228600" cy="533400"/>
          </a:xfrm>
          <a:prstGeom prst="line">
            <a:avLst/>
          </a:prstGeom>
          <a:noFill/>
          <a:ln w="38100" cap="flat">
            <a:solidFill>
              <a:schemeClr val="tx1"/>
            </a:solidFill>
            <a:prstDash val="solid"/>
            <a:round/>
            <a:headEnd type="none" w="med" len="med"/>
            <a:tailEnd type="triangle" w="med" len="med"/>
          </a:ln>
        </p:spPr>
        <p:txBody>
          <a:bodyPr lIns="0" tIns="0" rIns="0" bIns="0">
            <a:prstTxWarp prst="textNoShape">
              <a:avLst/>
            </a:prstTxWarp>
          </a:bodyPr>
          <a:lstStyle/>
          <a:p>
            <a:endParaRPr lang="en-US"/>
          </a:p>
        </p:txBody>
      </p:sp>
      <p:sp>
        <p:nvSpPr>
          <p:cNvPr id="23599" name="Line 47"/>
          <p:cNvSpPr>
            <a:spLocks noChangeShapeType="1"/>
          </p:cNvSpPr>
          <p:nvPr/>
        </p:nvSpPr>
        <p:spPr bwMode="auto">
          <a:xfrm>
            <a:off x="5334000" y="3200400"/>
            <a:ext cx="228600" cy="457200"/>
          </a:xfrm>
          <a:prstGeom prst="line">
            <a:avLst/>
          </a:prstGeom>
          <a:noFill/>
          <a:ln w="38100" cap="flat">
            <a:solidFill>
              <a:schemeClr val="tx1"/>
            </a:solidFill>
            <a:prstDash val="solid"/>
            <a:round/>
            <a:headEnd type="none" w="med" len="med"/>
            <a:tailEnd type="triangle" w="med" len="med"/>
          </a:ln>
        </p:spPr>
        <p:txBody>
          <a:bodyPr lIns="0" tIns="0" rIns="0" bIns="0">
            <a:prstTxWarp prst="textNoShape">
              <a:avLst/>
            </a:prstTxWarp>
          </a:bodyPr>
          <a:lstStyle/>
          <a:p>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55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3566"/>
                                        </p:tgtEl>
                                        <p:attrNameLst>
                                          <p:attrName>style.visibility</p:attrName>
                                        </p:attrNameLst>
                                      </p:cBhvr>
                                      <p:to>
                                        <p:strVal val="visible"/>
                                      </p:to>
                                    </p:set>
                                    <p:animEffect transition="in" filter="wipe(left)">
                                      <p:cBhvr>
                                        <p:cTn id="13" dur="500"/>
                                        <p:tgtEl>
                                          <p:spTgt spid="23566"/>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3570"/>
                                        </p:tgtEl>
                                        <p:attrNameLst>
                                          <p:attrName>style.visibility</p:attrName>
                                        </p:attrNameLst>
                                      </p:cBhvr>
                                      <p:to>
                                        <p:strVal val="visible"/>
                                      </p:to>
                                    </p:set>
                                    <p:animEffect transition="in" filter="wipe(left)">
                                      <p:cBhvr>
                                        <p:cTn id="17" dur="500"/>
                                        <p:tgtEl>
                                          <p:spTgt spid="23570"/>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23596"/>
                                        </p:tgtEl>
                                        <p:attrNameLst>
                                          <p:attrName>style.visibility</p:attrName>
                                        </p:attrNameLst>
                                      </p:cBhvr>
                                      <p:to>
                                        <p:strVal val="visible"/>
                                      </p:to>
                                    </p:se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23597"/>
                                        </p:tgtEl>
                                        <p:attrNameLst>
                                          <p:attrName>style.visibility</p:attrName>
                                        </p:attrNameLst>
                                      </p:cBhvr>
                                      <p:to>
                                        <p:strVal val="visible"/>
                                      </p:to>
                                    </p:se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23586"/>
                                        </p:tgtEl>
                                        <p:attrNameLst>
                                          <p:attrName>style.visibility</p:attrName>
                                        </p:attrNameLst>
                                      </p:cBhvr>
                                      <p:to>
                                        <p:strVal val="visible"/>
                                      </p:to>
                                    </p:set>
                                  </p:childTnLst>
                                </p:cTn>
                              </p:par>
                            </p:childTnLst>
                          </p:cTn>
                        </p:par>
                        <p:par>
                          <p:cTn id="27" fill="hold">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23587"/>
                                        </p:tgtEl>
                                        <p:attrNameLst>
                                          <p:attrName>style.visibility</p:attrName>
                                        </p:attrNameLst>
                                      </p:cBhvr>
                                      <p:to>
                                        <p:strVal val="visible"/>
                                      </p:to>
                                    </p:set>
                                  </p:childTnLst>
                                </p:cTn>
                              </p:par>
                            </p:childTnLst>
                          </p:cTn>
                        </p:par>
                        <p:par>
                          <p:cTn id="30" fill="hold">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23588"/>
                                        </p:tgtEl>
                                        <p:attrNameLst>
                                          <p:attrName>style.visibility</p:attrName>
                                        </p:attrNameLst>
                                      </p:cBhvr>
                                      <p:to>
                                        <p:strVal val="visible"/>
                                      </p:to>
                                    </p:set>
                                  </p:childTnLst>
                                </p:cTn>
                              </p:par>
                            </p:childTnLst>
                          </p:cTn>
                        </p:par>
                        <p:par>
                          <p:cTn id="33" fill="hold">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23589"/>
                                        </p:tgtEl>
                                        <p:attrNameLst>
                                          <p:attrName>style.visibility</p:attrName>
                                        </p:attrNameLst>
                                      </p:cBhvr>
                                      <p:to>
                                        <p:strVal val="visible"/>
                                      </p:to>
                                    </p:set>
                                  </p:childTnLst>
                                </p:cTn>
                              </p:par>
                            </p:childTnLst>
                          </p:cTn>
                        </p:par>
                        <p:par>
                          <p:cTn id="36" fill="hold">
                            <p:stCondLst>
                              <p:cond delay="5000"/>
                            </p:stCondLst>
                            <p:childTnLst>
                              <p:par>
                                <p:cTn id="37" presetID="1" presetClass="entr" presetSubtype="0" fill="hold" grpId="0" nodeType="afterEffect">
                                  <p:stCondLst>
                                    <p:cond delay="0"/>
                                  </p:stCondLst>
                                  <p:childTnLst>
                                    <p:set>
                                      <p:cBhvr>
                                        <p:cTn id="38" dur="1" fill="hold">
                                          <p:stCondLst>
                                            <p:cond delay="499"/>
                                          </p:stCondLst>
                                        </p:cTn>
                                        <p:tgtEl>
                                          <p:spTgt spid="23590"/>
                                        </p:tgtEl>
                                        <p:attrNameLst>
                                          <p:attrName>style.visibility</p:attrName>
                                        </p:attrNameLst>
                                      </p:cBhvr>
                                      <p:to>
                                        <p:strVal val="visible"/>
                                      </p:to>
                                    </p:set>
                                  </p:childTnLst>
                                </p:cTn>
                              </p:par>
                            </p:childTnLst>
                          </p:cTn>
                        </p:par>
                        <p:par>
                          <p:cTn id="39" fill="hold">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2359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additive="base">
                                        <p:cTn id="52" dur="500" fill="hold"/>
                                        <p:tgtEl>
                                          <p:spTgt spid="3"/>
                                        </p:tgtEl>
                                        <p:attrNameLst>
                                          <p:attrName>ppt_x</p:attrName>
                                        </p:attrNameLst>
                                      </p:cBhvr>
                                      <p:tavLst>
                                        <p:tav tm="0">
                                          <p:val>
                                            <p:strVal val="0-#ppt_w/2"/>
                                          </p:val>
                                        </p:tav>
                                        <p:tav tm="100000">
                                          <p:val>
                                            <p:strVal val="#ppt_x"/>
                                          </p:val>
                                        </p:tav>
                                      </p:tavLst>
                                    </p:anim>
                                    <p:anim calcmode="lin" valueType="num">
                                      <p:cBhvr additive="base">
                                        <p:cTn id="53" dur="500" fill="hold"/>
                                        <p:tgtEl>
                                          <p:spTgt spid="3"/>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499"/>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1+#ppt_w/2"/>
                                          </p:val>
                                        </p:tav>
                                        <p:tav tm="100000">
                                          <p:val>
                                            <p:strVal val="#ppt_x"/>
                                          </p:val>
                                        </p:tav>
                                      </p:tavLst>
                                    </p:anim>
                                    <p:anim calcmode="lin" valueType="num">
                                      <p:cBhvr additive="base">
                                        <p:cTn id="62" dur="500" fill="hold"/>
                                        <p:tgtEl>
                                          <p:spTgt spid="4"/>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499"/>
                                          </p:stCondLst>
                                        </p:cTn>
                                        <p:tgtEl>
                                          <p:spTgt spid="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3592"/>
                                        </p:tgtEl>
                                        <p:attrNameLst>
                                          <p:attrName>style.visibility</p:attrName>
                                        </p:attrNameLst>
                                      </p:cBhvr>
                                      <p:to>
                                        <p:strVal val="visible"/>
                                      </p:to>
                                    </p:set>
                                    <p:animEffect transition="in" filter="wipe(left)">
                                      <p:cBhvr>
                                        <p:cTn id="70" dur="500"/>
                                        <p:tgtEl>
                                          <p:spTgt spid="23592"/>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23595"/>
                                        </p:tgtEl>
                                        <p:attrNameLst>
                                          <p:attrName>style.visibility</p:attrName>
                                        </p:attrNameLst>
                                      </p:cBhvr>
                                      <p:to>
                                        <p:strVal val="visible"/>
                                      </p:to>
                                    </p:set>
                                    <p:animEffect transition="in" filter="wipe(left)">
                                      <p:cBhvr>
                                        <p:cTn id="74" dur="500"/>
                                        <p:tgtEl>
                                          <p:spTgt spid="23595"/>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23593"/>
                                        </p:tgtEl>
                                        <p:attrNameLst>
                                          <p:attrName>style.visibility</p:attrName>
                                        </p:attrNameLst>
                                      </p:cBhvr>
                                      <p:to>
                                        <p:strVal val="visible"/>
                                      </p:to>
                                    </p:set>
                                    <p:animEffect transition="in" filter="wipe(left)">
                                      <p:cBhvr>
                                        <p:cTn id="78" dur="500"/>
                                        <p:tgtEl>
                                          <p:spTgt spid="23593"/>
                                        </p:tgtEl>
                                      </p:cBhvr>
                                    </p:animEffect>
                                  </p:childTnLst>
                                </p:cTn>
                              </p:par>
                            </p:childTnLst>
                          </p:cTn>
                        </p:par>
                        <p:par>
                          <p:cTn id="79" fill="hold">
                            <p:stCondLst>
                              <p:cond delay="1500"/>
                            </p:stCondLst>
                            <p:childTnLst>
                              <p:par>
                                <p:cTn id="80" presetID="22" presetClass="entr" presetSubtype="8" fill="hold" grpId="0" nodeType="afterEffect">
                                  <p:stCondLst>
                                    <p:cond delay="0"/>
                                  </p:stCondLst>
                                  <p:childTnLst>
                                    <p:set>
                                      <p:cBhvr>
                                        <p:cTn id="81" dur="1" fill="hold">
                                          <p:stCondLst>
                                            <p:cond delay="0"/>
                                          </p:stCondLst>
                                        </p:cTn>
                                        <p:tgtEl>
                                          <p:spTgt spid="23594"/>
                                        </p:tgtEl>
                                        <p:attrNameLst>
                                          <p:attrName>style.visibility</p:attrName>
                                        </p:attrNameLst>
                                      </p:cBhvr>
                                      <p:to>
                                        <p:strVal val="visible"/>
                                      </p:to>
                                    </p:set>
                                    <p:animEffect transition="in" filter="wipe(left)">
                                      <p:cBhvr>
                                        <p:cTn id="82" dur="500"/>
                                        <p:tgtEl>
                                          <p:spTgt spid="23594"/>
                                        </p:tgtEl>
                                      </p:cBhvr>
                                    </p:animEffect>
                                  </p:childTnLst>
                                </p:cTn>
                              </p:par>
                            </p:childTnLst>
                          </p:cTn>
                        </p:par>
                        <p:par>
                          <p:cTn id="83" fill="hold">
                            <p:stCondLst>
                              <p:cond delay="2000"/>
                            </p:stCondLst>
                            <p:childTnLst>
                              <p:par>
                                <p:cTn id="84" presetID="22" presetClass="entr" presetSubtype="1" fill="hold" grpId="0" nodeType="afterEffect">
                                  <p:stCondLst>
                                    <p:cond delay="0"/>
                                  </p:stCondLst>
                                  <p:childTnLst>
                                    <p:set>
                                      <p:cBhvr>
                                        <p:cTn id="85" dur="1" fill="hold">
                                          <p:stCondLst>
                                            <p:cond delay="0"/>
                                          </p:stCondLst>
                                        </p:cTn>
                                        <p:tgtEl>
                                          <p:spTgt spid="23598"/>
                                        </p:tgtEl>
                                        <p:attrNameLst>
                                          <p:attrName>style.visibility</p:attrName>
                                        </p:attrNameLst>
                                      </p:cBhvr>
                                      <p:to>
                                        <p:strVal val="visible"/>
                                      </p:to>
                                    </p:set>
                                    <p:animEffect transition="in" filter="wipe(up)">
                                      <p:cBhvr>
                                        <p:cTn id="86" dur="500"/>
                                        <p:tgtEl>
                                          <p:spTgt spid="23598"/>
                                        </p:tgtEl>
                                      </p:cBhvr>
                                    </p:animEffect>
                                  </p:childTnLst>
                                </p:cTn>
                              </p:par>
                            </p:childTnLst>
                          </p:cTn>
                        </p:par>
                        <p:par>
                          <p:cTn id="87" fill="hold">
                            <p:stCondLst>
                              <p:cond delay="2500"/>
                            </p:stCondLst>
                            <p:childTnLst>
                              <p:par>
                                <p:cTn id="88" presetID="22" presetClass="entr" presetSubtype="1" fill="hold" grpId="0" nodeType="afterEffect">
                                  <p:stCondLst>
                                    <p:cond delay="0"/>
                                  </p:stCondLst>
                                  <p:childTnLst>
                                    <p:set>
                                      <p:cBhvr>
                                        <p:cTn id="89" dur="1" fill="hold">
                                          <p:stCondLst>
                                            <p:cond delay="0"/>
                                          </p:stCondLst>
                                        </p:cTn>
                                        <p:tgtEl>
                                          <p:spTgt spid="23599"/>
                                        </p:tgtEl>
                                        <p:attrNameLst>
                                          <p:attrName>style.visibility</p:attrName>
                                        </p:attrNameLst>
                                      </p:cBhvr>
                                      <p:to>
                                        <p:strVal val="visible"/>
                                      </p:to>
                                    </p:set>
                                    <p:animEffect transition="in" filter="wipe(up)">
                                      <p:cBhvr>
                                        <p:cTn id="90" dur="500"/>
                                        <p:tgtEl>
                                          <p:spTgt spid="23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autoUpdateAnimBg="0"/>
      <p:bldP spid="23566" grpId="0" animBg="1"/>
      <p:bldP spid="23570" grpId="0" animBg="1"/>
      <p:bldP spid="23586" grpId="0" autoUpdateAnimBg="0"/>
      <p:bldP spid="23587" grpId="0" autoUpdateAnimBg="0"/>
      <p:bldP spid="23588" grpId="0" autoUpdateAnimBg="0"/>
      <p:bldP spid="23589" grpId="0" autoUpdateAnimBg="0"/>
      <p:bldP spid="23590" grpId="0" autoUpdateAnimBg="0"/>
      <p:bldP spid="23591" grpId="0" autoUpdateAnimBg="0"/>
      <p:bldP spid="23592" grpId="0" animBg="1"/>
      <p:bldP spid="23593" grpId="0" animBg="1"/>
      <p:bldP spid="23594" grpId="0" animBg="1"/>
      <p:bldP spid="23595" grpId="0" autoUpdateAnimBg="0"/>
      <p:bldP spid="23596" grpId="0" autoUpdateAnimBg="0"/>
      <p:bldP spid="23597" grpId="0" autoUpdateAnimBg="0"/>
      <p:bldP spid="23598" grpId="0" animBg="1"/>
      <p:bldP spid="23599" grpId="0" animBg="1"/>
    </p:bld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Calculating E</a:t>
            </a:r>
            <a:r>
              <a:rPr lang="en-US" baseline="30000" dirty="0" smtClean="0">
                <a:solidFill>
                  <a:srgbClr val="3366FF"/>
                </a:solidFill>
              </a:rPr>
              <a:t>o</a:t>
            </a:r>
            <a:r>
              <a:rPr lang="en-US" baseline="-25000" dirty="0" smtClean="0">
                <a:solidFill>
                  <a:srgbClr val="3366FF"/>
                </a:solidFill>
              </a:rPr>
              <a:t>cell</a:t>
            </a:r>
            <a:endParaRPr lang="en-US" baseline="-25000" dirty="0">
              <a:solidFill>
                <a:srgbClr val="3366FF"/>
              </a:solidFill>
            </a:endParaRPr>
          </a:p>
        </p:txBody>
      </p:sp>
      <p:pic>
        <p:nvPicPr>
          <p:cNvPr id="4" name="Picture 3"/>
          <p:cNvPicPr>
            <a:picLocks noChangeAspect="1"/>
          </p:cNvPicPr>
          <p:nvPr/>
        </p:nvPicPr>
        <p:blipFill>
          <a:blip r:embed="rId2"/>
          <a:stretch>
            <a:fillRect/>
          </a:stretch>
        </p:blipFill>
        <p:spPr>
          <a:xfrm>
            <a:off x="0" y="1866900"/>
            <a:ext cx="9144000" cy="20320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Copper and hydrogen</a:t>
            </a:r>
            <a:endParaRPr lang="en-US" dirty="0">
              <a:solidFill>
                <a:srgbClr val="3366FF"/>
              </a:solidFill>
            </a:endParaRPr>
          </a:p>
        </p:txBody>
      </p:sp>
      <p:sp>
        <p:nvSpPr>
          <p:cNvPr id="4" name="Content Placeholder 3"/>
          <p:cNvSpPr>
            <a:spLocks noGrp="1"/>
          </p:cNvSpPr>
          <p:nvPr>
            <p:ph idx="1"/>
          </p:nvPr>
        </p:nvSpPr>
        <p:spPr>
          <a:xfrm>
            <a:off x="457200" y="1417638"/>
            <a:ext cx="8229600" cy="4708525"/>
          </a:xfrm>
        </p:spPr>
        <p:txBody>
          <a:bodyPr/>
          <a:lstStyle/>
          <a:p>
            <a:r>
              <a:rPr lang="en-US" dirty="0" smtClean="0"/>
              <a:t>Copper gains electrons from hydrogen and has a positive reduction potential of + 0.34V</a:t>
            </a:r>
            <a:endParaRPr lang="en-US" dirty="0"/>
          </a:p>
        </p:txBody>
      </p:sp>
      <p:pic>
        <p:nvPicPr>
          <p:cNvPr id="3" name="Picture 2"/>
          <p:cNvPicPr>
            <a:picLocks noChangeAspect="1"/>
          </p:cNvPicPr>
          <p:nvPr/>
        </p:nvPicPr>
        <p:blipFill>
          <a:blip r:embed="rId2"/>
          <a:stretch>
            <a:fillRect/>
          </a:stretch>
        </p:blipFill>
        <p:spPr>
          <a:xfrm>
            <a:off x="457200" y="2578100"/>
            <a:ext cx="8229600" cy="42799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Zinc and hydrogen</a:t>
            </a:r>
            <a:endParaRPr lang="en-US" dirty="0">
              <a:solidFill>
                <a:srgbClr val="3366FF"/>
              </a:solidFill>
            </a:endParaRPr>
          </a:p>
        </p:txBody>
      </p:sp>
      <p:sp>
        <p:nvSpPr>
          <p:cNvPr id="4" name="Content Placeholder 3"/>
          <p:cNvSpPr>
            <a:spLocks noGrp="1"/>
          </p:cNvSpPr>
          <p:nvPr>
            <p:ph idx="1"/>
          </p:nvPr>
        </p:nvSpPr>
        <p:spPr>
          <a:xfrm>
            <a:off x="457200" y="1417638"/>
            <a:ext cx="8229600" cy="4708525"/>
          </a:xfrm>
        </p:spPr>
        <p:txBody>
          <a:bodyPr/>
          <a:lstStyle/>
          <a:p>
            <a:r>
              <a:rPr lang="en-US" dirty="0" smtClean="0"/>
              <a:t>Zinc is oxidised, therefore has a lower reduction potential than hydrogen. Given negative reduction potential -0.76volts </a:t>
            </a:r>
            <a:endParaRPr lang="en-US" dirty="0"/>
          </a:p>
        </p:txBody>
      </p:sp>
      <p:pic>
        <p:nvPicPr>
          <p:cNvPr id="3" name="Picture 2"/>
          <p:cNvPicPr>
            <a:picLocks noChangeAspect="1"/>
          </p:cNvPicPr>
          <p:nvPr/>
        </p:nvPicPr>
        <p:blipFill>
          <a:blip r:embed="rId2"/>
          <a:stretch>
            <a:fillRect/>
          </a:stretch>
        </p:blipFill>
        <p:spPr>
          <a:xfrm>
            <a:off x="990600" y="3130550"/>
            <a:ext cx="7061200" cy="372745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Generalisation with Standard Reduction Potential table</a:t>
            </a:r>
            <a:endParaRPr lang="en-US" dirty="0">
              <a:solidFill>
                <a:srgbClr val="3366FF"/>
              </a:solidFill>
            </a:endParaRPr>
          </a:p>
        </p:txBody>
      </p:sp>
      <p:sp>
        <p:nvSpPr>
          <p:cNvPr id="3" name="Content Placeholder 2"/>
          <p:cNvSpPr>
            <a:spLocks noGrp="1"/>
          </p:cNvSpPr>
          <p:nvPr>
            <p:ph idx="1"/>
          </p:nvPr>
        </p:nvSpPr>
        <p:spPr>
          <a:xfrm>
            <a:off x="0" y="1600200"/>
            <a:ext cx="9144000" cy="4965700"/>
          </a:xfrm>
        </p:spPr>
        <p:txBody>
          <a:bodyPr>
            <a:normAutofit fontScale="85000" lnSpcReduction="20000"/>
          </a:bodyPr>
          <a:lstStyle/>
          <a:p>
            <a:r>
              <a:rPr lang="en-US" dirty="0" smtClean="0"/>
              <a:t>Oxidants are on left reductants on right</a:t>
            </a:r>
          </a:p>
          <a:p>
            <a:r>
              <a:rPr lang="en-US" dirty="0" smtClean="0"/>
              <a:t>The more positive the reduction potential the stronger the oxidant</a:t>
            </a:r>
          </a:p>
          <a:p>
            <a:r>
              <a:rPr lang="en-US" dirty="0" smtClean="0"/>
              <a:t>The more negative the reduction potential the stronger the reductant</a:t>
            </a:r>
          </a:p>
          <a:p>
            <a:r>
              <a:rPr lang="en-US" dirty="0" smtClean="0"/>
              <a:t>Equilibrium </a:t>
            </a:r>
            <a:r>
              <a:rPr lang="en-US" dirty="0"/>
              <a:t>arrows are used to represent the half-cell reactions </a:t>
            </a:r>
            <a:r>
              <a:rPr lang="en-US" dirty="0" smtClean="0"/>
              <a:t>because these </a:t>
            </a:r>
            <a:r>
              <a:rPr lang="en-US" dirty="0"/>
              <a:t>reactions can proceed in both directions, depending what is </a:t>
            </a:r>
            <a:r>
              <a:rPr lang="en-US" dirty="0" smtClean="0"/>
              <a:t>present in </a:t>
            </a:r>
            <a:r>
              <a:rPr lang="en-US" dirty="0"/>
              <a:t>the other half-cell.</a:t>
            </a:r>
            <a:endParaRPr lang="en-US" dirty="0" smtClean="0"/>
          </a:p>
          <a:p>
            <a:r>
              <a:rPr lang="en-US" dirty="0" smtClean="0"/>
              <a:t>The </a:t>
            </a:r>
            <a:r>
              <a:rPr lang="en-US" dirty="0"/>
              <a:t>cell potential of any combination of these half-cells is calculated </a:t>
            </a:r>
            <a:r>
              <a:rPr lang="en-US" dirty="0" smtClean="0"/>
              <a:t>from</a:t>
            </a:r>
            <a:r>
              <a:rPr lang="en-US" dirty="0"/>
              <a:t> </a:t>
            </a:r>
            <a:r>
              <a:rPr lang="en-US" dirty="0" smtClean="0"/>
              <a:t>the </a:t>
            </a:r>
            <a:r>
              <a:rPr lang="en-US" dirty="0"/>
              <a:t>half-cell reduction potentials using the </a:t>
            </a:r>
            <a:r>
              <a:rPr lang="en-US" dirty="0" smtClean="0"/>
              <a:t>expression:</a:t>
            </a:r>
          </a:p>
          <a:p>
            <a:pPr>
              <a:buNone/>
            </a:pPr>
            <a:r>
              <a:rPr lang="en-US" i="1" dirty="0" smtClean="0"/>
              <a:t>	</a:t>
            </a:r>
            <a:r>
              <a:rPr lang="en-US" i="1" dirty="0" err="1" smtClean="0"/>
              <a:t>E</a:t>
            </a:r>
            <a:r>
              <a:rPr lang="en-US" i="1" dirty="0" err="1"/>
              <a:t>°cell</a:t>
            </a:r>
            <a:r>
              <a:rPr lang="en-US" i="1" dirty="0"/>
              <a:t> =</a:t>
            </a:r>
            <a:r>
              <a:rPr lang="en-US" i="1" dirty="0" smtClean="0"/>
              <a:t>    </a:t>
            </a:r>
            <a:r>
              <a:rPr lang="en-US" i="1" dirty="0" err="1" smtClean="0"/>
              <a:t>E</a:t>
            </a:r>
            <a:r>
              <a:rPr lang="en-US" i="1" dirty="0" err="1"/>
              <a:t>°half</a:t>
            </a:r>
            <a:r>
              <a:rPr lang="en-US" i="1" dirty="0"/>
              <a:t>-cell </a:t>
            </a:r>
            <a:r>
              <a:rPr lang="en-US" i="1" dirty="0" smtClean="0"/>
              <a:t>containing    –      </a:t>
            </a:r>
            <a:r>
              <a:rPr lang="en-US" i="1" dirty="0" err="1"/>
              <a:t>E°half</a:t>
            </a:r>
            <a:r>
              <a:rPr lang="en-US" i="1" dirty="0"/>
              <a:t>-cell</a:t>
            </a:r>
            <a:r>
              <a:rPr lang="en-US" i="1" dirty="0" smtClean="0"/>
              <a:t> containing					the oxidant 				 </a:t>
            </a:r>
            <a:r>
              <a:rPr lang="en-US" i="1" dirty="0"/>
              <a:t>the </a:t>
            </a:r>
            <a:r>
              <a:rPr lang="en-US" i="1" dirty="0" smtClean="0"/>
              <a:t>reductant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Generalisations continued…</a:t>
            </a:r>
            <a:endParaRPr lang="en-US" dirty="0">
              <a:solidFill>
                <a:srgbClr val="3366FF"/>
              </a:solidFill>
            </a:endParaRPr>
          </a:p>
        </p:txBody>
      </p:sp>
      <p:sp>
        <p:nvSpPr>
          <p:cNvPr id="3" name="Content Placeholder 2"/>
          <p:cNvSpPr>
            <a:spLocks noGrp="1"/>
          </p:cNvSpPr>
          <p:nvPr>
            <p:ph idx="1"/>
          </p:nvPr>
        </p:nvSpPr>
        <p:spPr>
          <a:xfrm>
            <a:off x="190500" y="1417638"/>
            <a:ext cx="8775700" cy="5440362"/>
          </a:xfrm>
        </p:spPr>
        <p:txBody>
          <a:bodyPr>
            <a:normAutofit fontScale="92500"/>
          </a:bodyPr>
          <a:lstStyle/>
          <a:p>
            <a:r>
              <a:rPr lang="en-US" dirty="0" smtClean="0"/>
              <a:t>Oxidants generally only react with reductants that have a more negative </a:t>
            </a:r>
            <a:r>
              <a:rPr lang="en-US" i="1" dirty="0" smtClean="0"/>
              <a:t>E° (standard reduction potential) value.</a:t>
            </a:r>
          </a:p>
          <a:p>
            <a:r>
              <a:rPr lang="en-US" dirty="0" smtClean="0"/>
              <a:t>The greater the difference in </a:t>
            </a:r>
            <a:r>
              <a:rPr lang="en-US" i="1" dirty="0" smtClean="0"/>
              <a:t>E° values the </a:t>
            </a:r>
            <a:r>
              <a:rPr lang="en-US" dirty="0" smtClean="0"/>
              <a:t>more likely the reaction is to proceed in the direction predicted. The greater the difference in </a:t>
            </a:r>
            <a:r>
              <a:rPr lang="en-US" i="1" dirty="0" smtClean="0"/>
              <a:t>E° values, the larger the equilibrium constant </a:t>
            </a:r>
            <a:r>
              <a:rPr lang="en-US" dirty="0" smtClean="0"/>
              <a:t>for the reaction.</a:t>
            </a:r>
          </a:p>
          <a:p>
            <a:r>
              <a:rPr lang="en-US" dirty="0" smtClean="0"/>
              <a:t>Even when there may be a large difference in standard reduction potentials, the cell potential does not predict how fast the reaction will take place. It is possible that the rate of reaction at 25° is very slow.</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Calculate cell potential</a:t>
            </a:r>
            <a:endParaRPr lang="en-US" dirty="0">
              <a:solidFill>
                <a:srgbClr val="3366FF"/>
              </a:solidFill>
            </a:endParaRPr>
          </a:p>
        </p:txBody>
      </p:sp>
      <p:sp>
        <p:nvSpPr>
          <p:cNvPr id="3" name="Content Placeholder 2"/>
          <p:cNvSpPr>
            <a:spLocks noGrp="1"/>
          </p:cNvSpPr>
          <p:nvPr>
            <p:ph idx="1"/>
          </p:nvPr>
        </p:nvSpPr>
        <p:spPr/>
        <p:txBody>
          <a:bodyPr>
            <a:normAutofit/>
          </a:bodyPr>
          <a:lstStyle/>
          <a:p>
            <a:pPr algn="ctr">
              <a:buNone/>
            </a:pPr>
            <a:r>
              <a:rPr lang="en-US" dirty="0" err="1"/>
              <a:t>Cu</a:t>
            </a:r>
            <a:r>
              <a:rPr lang="en-US" baseline="-25000" dirty="0" err="1"/>
              <a:t>(s</a:t>
            </a:r>
            <a:r>
              <a:rPr lang="en-US" baseline="-25000" dirty="0"/>
              <a:t>) </a:t>
            </a:r>
            <a:r>
              <a:rPr lang="en-US" dirty="0"/>
              <a:t>+ 2Ag</a:t>
            </a:r>
            <a:r>
              <a:rPr lang="en-US" baseline="30000" dirty="0"/>
              <a:t>+</a:t>
            </a:r>
            <a:r>
              <a:rPr lang="en-US" baseline="-25000" dirty="0"/>
              <a:t>(aq) </a:t>
            </a:r>
            <a:r>
              <a:rPr lang="en-US" dirty="0"/>
              <a:t>→ Cu</a:t>
            </a:r>
            <a:r>
              <a:rPr lang="en-US" baseline="30000" dirty="0"/>
              <a:t>2+</a:t>
            </a:r>
            <a:r>
              <a:rPr lang="en-US" baseline="-25000" dirty="0"/>
              <a:t>(aq) </a:t>
            </a:r>
            <a:r>
              <a:rPr lang="en-US" dirty="0"/>
              <a:t>+ 2Ag(s</a:t>
            </a:r>
            <a:r>
              <a:rPr lang="en-US" dirty="0" smtClean="0"/>
              <a:t>)</a:t>
            </a:r>
          </a:p>
          <a:p>
            <a:endParaRPr lang="en-US" dirty="0" smtClean="0"/>
          </a:p>
          <a:p>
            <a:r>
              <a:rPr lang="en-US" dirty="0" smtClean="0"/>
              <a:t>From standard potential table</a:t>
            </a:r>
          </a:p>
          <a:p>
            <a:r>
              <a:rPr lang="en-US" dirty="0" err="1"/>
              <a:t>Ag</a:t>
            </a:r>
            <a:r>
              <a:rPr lang="en-US" baseline="30000" dirty="0" err="1"/>
              <a:t>+</a:t>
            </a:r>
            <a:r>
              <a:rPr lang="en-US" baseline="-25000" dirty="0" err="1"/>
              <a:t>(aq</a:t>
            </a:r>
            <a:r>
              <a:rPr lang="en-US" baseline="-25000" dirty="0"/>
              <a:t>) </a:t>
            </a:r>
            <a:r>
              <a:rPr lang="en-US" dirty="0"/>
              <a:t>+ </a:t>
            </a:r>
            <a:r>
              <a:rPr lang="en-US" dirty="0" err="1"/>
              <a:t>e</a:t>
            </a:r>
            <a:r>
              <a:rPr lang="en-US" dirty="0"/>
              <a:t>– ⇌ </a:t>
            </a:r>
            <a:r>
              <a:rPr lang="en-US" dirty="0" err="1"/>
              <a:t>Ag</a:t>
            </a:r>
            <a:r>
              <a:rPr lang="en-US" baseline="-25000" dirty="0" err="1"/>
              <a:t>(s</a:t>
            </a:r>
            <a:r>
              <a:rPr lang="en-US" baseline="-25000" dirty="0"/>
              <a:t>) </a:t>
            </a:r>
            <a:r>
              <a:rPr lang="en-US" i="1" dirty="0"/>
              <a:t>E° = +0.80 V</a:t>
            </a:r>
          </a:p>
          <a:p>
            <a:r>
              <a:rPr lang="en-US" dirty="0"/>
              <a:t>Cu</a:t>
            </a:r>
            <a:r>
              <a:rPr lang="en-US" baseline="30000" dirty="0"/>
              <a:t>2+</a:t>
            </a:r>
            <a:r>
              <a:rPr lang="en-US" baseline="-25000" dirty="0"/>
              <a:t>(aq) </a:t>
            </a:r>
            <a:r>
              <a:rPr lang="en-US" dirty="0"/>
              <a:t>+ 2e</a:t>
            </a:r>
            <a:r>
              <a:rPr lang="en-US" baseline="30000" dirty="0"/>
              <a:t>–</a:t>
            </a:r>
            <a:r>
              <a:rPr lang="en-US" dirty="0"/>
              <a:t> ⇌ </a:t>
            </a:r>
            <a:r>
              <a:rPr lang="en-US" dirty="0" err="1"/>
              <a:t>Cu</a:t>
            </a:r>
            <a:r>
              <a:rPr lang="en-US" baseline="-25000" dirty="0" err="1"/>
              <a:t>(s</a:t>
            </a:r>
            <a:r>
              <a:rPr lang="en-US" baseline="-25000" dirty="0"/>
              <a:t>) </a:t>
            </a:r>
            <a:r>
              <a:rPr lang="en-US" i="1" dirty="0"/>
              <a:t>E° = +0.34 </a:t>
            </a:r>
            <a:r>
              <a:rPr lang="en-US" i="1" dirty="0" smtClean="0"/>
              <a:t>V</a:t>
            </a:r>
          </a:p>
          <a:p>
            <a:r>
              <a:rPr lang="en-US" i="1" dirty="0" err="1"/>
              <a:t>E°cell</a:t>
            </a:r>
            <a:r>
              <a:rPr lang="en-US" i="1" dirty="0"/>
              <a:t> = </a:t>
            </a:r>
            <a:r>
              <a:rPr lang="en-US" i="1" dirty="0" err="1"/>
              <a:t>E°oxidant</a:t>
            </a:r>
            <a:r>
              <a:rPr lang="en-US" i="1" dirty="0"/>
              <a:t> – </a:t>
            </a:r>
            <a:r>
              <a:rPr lang="en-US" i="1" dirty="0" err="1"/>
              <a:t>E°</a:t>
            </a:r>
            <a:r>
              <a:rPr lang="en-US" i="1" dirty="0" err="1" smtClean="0"/>
              <a:t>reductant</a:t>
            </a:r>
            <a:endParaRPr lang="en-US" i="1" dirty="0" smtClean="0"/>
          </a:p>
          <a:p>
            <a:r>
              <a:rPr lang="en-US" i="1" dirty="0" err="1" smtClean="0"/>
              <a:t>E°cell</a:t>
            </a:r>
            <a:r>
              <a:rPr lang="en-US" i="1" dirty="0" smtClean="0"/>
              <a:t> = </a:t>
            </a:r>
            <a:r>
              <a:rPr lang="en-US" dirty="0" smtClean="0"/>
              <a:t>+</a:t>
            </a:r>
            <a:r>
              <a:rPr lang="en-US" dirty="0"/>
              <a:t>0.80 – (+0.34</a:t>
            </a:r>
            <a:r>
              <a:rPr lang="en-US" dirty="0" smtClean="0"/>
              <a:t>) = 0.46V</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774700"/>
            <a:ext cx="8434598" cy="6083300"/>
          </a:xfrm>
          <a:prstGeom prst="rect">
            <a:avLst/>
          </a:prstGeom>
        </p:spPr>
      </p:pic>
      <p:sp>
        <p:nvSpPr>
          <p:cNvPr id="6" name="Title 5"/>
          <p:cNvSpPr>
            <a:spLocks noGrp="1"/>
          </p:cNvSpPr>
          <p:nvPr>
            <p:ph type="title"/>
          </p:nvPr>
        </p:nvSpPr>
        <p:spPr>
          <a:xfrm>
            <a:off x="457200" y="0"/>
            <a:ext cx="8229600" cy="774700"/>
          </a:xfrm>
        </p:spPr>
        <p:txBody>
          <a:bodyPr/>
          <a:lstStyle/>
          <a:p>
            <a:r>
              <a:rPr lang="en-US" dirty="0" smtClean="0">
                <a:solidFill>
                  <a:srgbClr val="3366FF"/>
                </a:solidFill>
              </a:rPr>
              <a:t>Calculate Cell potential</a:t>
            </a:r>
            <a:endParaRPr lang="en-US" dirty="0">
              <a:solidFill>
                <a:srgbClr val="3366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3366FF"/>
                </a:solidFill>
              </a:rPr>
              <a:t>Strength of reductant and oxidant…</a:t>
            </a:r>
            <a:endParaRPr lang="en-US" dirty="0">
              <a:solidFill>
                <a:srgbClr val="3366FF"/>
              </a:solidFill>
            </a:endParaRPr>
          </a:p>
        </p:txBody>
      </p:sp>
      <p:sp>
        <p:nvSpPr>
          <p:cNvPr id="5" name="Content Placeholder 4"/>
          <p:cNvSpPr>
            <a:spLocks noGrp="1"/>
          </p:cNvSpPr>
          <p:nvPr>
            <p:ph idx="1"/>
          </p:nvPr>
        </p:nvSpPr>
        <p:spPr>
          <a:xfrm>
            <a:off x="165100" y="1600200"/>
            <a:ext cx="4362450" cy="4525963"/>
          </a:xfrm>
        </p:spPr>
        <p:txBody>
          <a:bodyPr/>
          <a:lstStyle/>
          <a:p>
            <a:r>
              <a:rPr lang="en-US" dirty="0" smtClean="0"/>
              <a:t>Zinc more reactive than copper. </a:t>
            </a:r>
          </a:p>
          <a:p>
            <a:r>
              <a:rPr lang="en-US" dirty="0"/>
              <a:t>T</a:t>
            </a:r>
            <a:r>
              <a:rPr lang="en-US" dirty="0" smtClean="0"/>
              <a:t>herefore loses its electrons and is oxidised.</a:t>
            </a:r>
          </a:p>
          <a:p>
            <a:r>
              <a:rPr lang="en-US" dirty="0"/>
              <a:t>C</a:t>
            </a:r>
            <a:r>
              <a:rPr lang="en-US" dirty="0" smtClean="0"/>
              <a:t>alled a reducing agent or reductant.</a:t>
            </a:r>
            <a:endParaRPr lang="en-US" dirty="0"/>
          </a:p>
        </p:txBody>
      </p:sp>
      <p:pic>
        <p:nvPicPr>
          <p:cNvPr id="3" name="Picture 2"/>
          <p:cNvPicPr>
            <a:picLocks noChangeAspect="1"/>
          </p:cNvPicPr>
          <p:nvPr/>
        </p:nvPicPr>
        <p:blipFill>
          <a:blip r:embed="rId2"/>
          <a:stretch>
            <a:fillRect/>
          </a:stretch>
        </p:blipFill>
        <p:spPr>
          <a:xfrm>
            <a:off x="4070350" y="1736443"/>
            <a:ext cx="5073650" cy="3553107"/>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3754437"/>
            <a:ext cx="8458200" cy="3103563"/>
          </a:xfrm>
        </p:spPr>
        <p:txBody>
          <a:bodyPr>
            <a:normAutofit lnSpcReduction="10000"/>
          </a:bodyPr>
          <a:lstStyle/>
          <a:p>
            <a:r>
              <a:rPr lang="en-US" dirty="0"/>
              <a:t>Ni2+(aq) + 2e– ⇌ </a:t>
            </a:r>
            <a:r>
              <a:rPr lang="en-US" dirty="0" err="1"/>
              <a:t>Ni(s</a:t>
            </a:r>
            <a:r>
              <a:rPr lang="en-US" dirty="0"/>
              <a:t>) </a:t>
            </a:r>
            <a:r>
              <a:rPr lang="en-US" i="1" dirty="0"/>
              <a:t>E° = –0.26 V</a:t>
            </a:r>
          </a:p>
          <a:p>
            <a:r>
              <a:rPr lang="en-US" dirty="0"/>
              <a:t>Zn2+(aq) + 2e– ⇌ </a:t>
            </a:r>
            <a:r>
              <a:rPr lang="en-US" dirty="0" err="1"/>
              <a:t>Zn(s</a:t>
            </a:r>
            <a:r>
              <a:rPr lang="en-US" dirty="0"/>
              <a:t>) </a:t>
            </a:r>
            <a:r>
              <a:rPr lang="en-US" i="1" dirty="0"/>
              <a:t>E° = –0.76 </a:t>
            </a:r>
            <a:r>
              <a:rPr lang="en-US" i="1" dirty="0" smtClean="0"/>
              <a:t>V</a:t>
            </a:r>
          </a:p>
          <a:p>
            <a:r>
              <a:rPr lang="en-US" i="1" dirty="0" err="1"/>
              <a:t>E°cell</a:t>
            </a:r>
            <a:r>
              <a:rPr lang="en-US" i="1" dirty="0"/>
              <a:t> = </a:t>
            </a:r>
            <a:r>
              <a:rPr lang="en-US" i="1" dirty="0" err="1"/>
              <a:t>E°oxidant</a:t>
            </a:r>
            <a:r>
              <a:rPr lang="en-US" i="1" dirty="0"/>
              <a:t> – </a:t>
            </a:r>
            <a:r>
              <a:rPr lang="en-US" i="1" dirty="0" err="1"/>
              <a:t>E°reductant</a:t>
            </a:r>
            <a:endParaRPr lang="en-US" i="1" dirty="0" smtClean="0"/>
          </a:p>
          <a:p>
            <a:pPr>
              <a:buNone/>
            </a:pPr>
            <a:r>
              <a:rPr lang="en-US" dirty="0" smtClean="0"/>
              <a:t>	= </a:t>
            </a:r>
            <a:r>
              <a:rPr lang="en-US" i="1" dirty="0" err="1"/>
              <a:t>E°nickel</a:t>
            </a:r>
            <a:r>
              <a:rPr lang="en-US" i="1" dirty="0"/>
              <a:t> half-cell – </a:t>
            </a:r>
            <a:r>
              <a:rPr lang="en-US" i="1" dirty="0" err="1"/>
              <a:t>E°zinc</a:t>
            </a:r>
            <a:r>
              <a:rPr lang="en-US" i="1" dirty="0"/>
              <a:t> half-</a:t>
            </a:r>
            <a:r>
              <a:rPr lang="en-US" i="1" dirty="0" smtClean="0"/>
              <a:t>cell</a:t>
            </a:r>
          </a:p>
          <a:p>
            <a:pPr lvl="1">
              <a:buNone/>
            </a:pPr>
            <a:r>
              <a:rPr lang="en-US" dirty="0" smtClean="0"/>
              <a:t>= </a:t>
            </a:r>
            <a:r>
              <a:rPr lang="en-US" dirty="0"/>
              <a:t>–0.26 – (–0.76</a:t>
            </a:r>
            <a:r>
              <a:rPr lang="en-US" dirty="0" smtClean="0"/>
              <a:t>)</a:t>
            </a:r>
          </a:p>
          <a:p>
            <a:pPr lvl="1">
              <a:buNone/>
            </a:pPr>
            <a:r>
              <a:rPr lang="en-US" dirty="0" smtClean="0"/>
              <a:t>= </a:t>
            </a:r>
            <a:r>
              <a:rPr lang="en-US" dirty="0"/>
              <a:t>0.50 volts</a:t>
            </a:r>
          </a:p>
        </p:txBody>
      </p:sp>
      <p:pic>
        <p:nvPicPr>
          <p:cNvPr id="3" name="Picture 2"/>
          <p:cNvPicPr>
            <a:picLocks noChangeAspect="1"/>
          </p:cNvPicPr>
          <p:nvPr/>
        </p:nvPicPr>
        <p:blipFill>
          <a:blip r:embed="rId2"/>
          <a:stretch>
            <a:fillRect/>
          </a:stretch>
        </p:blipFill>
        <p:spPr>
          <a:xfrm>
            <a:off x="2692400" y="-1"/>
            <a:ext cx="4330700" cy="3521503"/>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Predicting whether reactions </a:t>
            </a:r>
            <a:br>
              <a:rPr lang="en-US" dirty="0" smtClean="0">
                <a:solidFill>
                  <a:srgbClr val="3366FF"/>
                </a:solidFill>
              </a:rPr>
            </a:br>
            <a:r>
              <a:rPr lang="en-US" dirty="0" smtClean="0">
                <a:solidFill>
                  <a:srgbClr val="3366FF"/>
                </a:solidFill>
              </a:rPr>
              <a:t>will take place  </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Redox reaction will occur when one reactant is an oxidant and other is a reductant</a:t>
            </a:r>
          </a:p>
          <a:p>
            <a:r>
              <a:rPr lang="en-US" dirty="0" smtClean="0"/>
              <a:t>Difference in </a:t>
            </a:r>
            <a:r>
              <a:rPr lang="en-US" dirty="0" err="1" smtClean="0"/>
              <a:t>Eo</a:t>
            </a:r>
            <a:r>
              <a:rPr lang="en-US" dirty="0" smtClean="0"/>
              <a:t> values</a:t>
            </a:r>
          </a:p>
          <a:p>
            <a:r>
              <a:rPr lang="en-US" dirty="0" smtClean="0"/>
              <a:t>Greater the </a:t>
            </a:r>
            <a:r>
              <a:rPr lang="en-US" dirty="0" err="1" smtClean="0"/>
              <a:t>Eo</a:t>
            </a:r>
            <a:r>
              <a:rPr lang="en-US" dirty="0" smtClean="0"/>
              <a:t> value the larger the equilibrium constant for the reaction (no effect on reaction rate)</a:t>
            </a:r>
          </a:p>
          <a:p>
            <a:r>
              <a:rPr lang="en-US" dirty="0" smtClean="0"/>
              <a:t>Must be under standard conditions of temperature and pressure</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Standard Reduction Potentials can be used to explain….</a:t>
            </a:r>
            <a:endParaRPr lang="en-US" dirty="0">
              <a:solidFill>
                <a:srgbClr val="3366FF"/>
              </a:solidFill>
            </a:endParaRPr>
          </a:p>
        </p:txBody>
      </p:sp>
      <p:sp>
        <p:nvSpPr>
          <p:cNvPr id="3" name="Content Placeholder 2"/>
          <p:cNvSpPr>
            <a:spLocks noGrp="1"/>
          </p:cNvSpPr>
          <p:nvPr>
            <p:ph idx="1"/>
          </p:nvPr>
        </p:nvSpPr>
        <p:spPr>
          <a:xfrm>
            <a:off x="0" y="1600200"/>
            <a:ext cx="8864600" cy="5257800"/>
          </a:xfrm>
        </p:spPr>
        <p:txBody>
          <a:bodyPr>
            <a:normAutofit fontScale="92500" lnSpcReduction="20000"/>
          </a:bodyPr>
          <a:lstStyle/>
          <a:p>
            <a:r>
              <a:rPr lang="en-US" dirty="0" smtClean="0"/>
              <a:t>Metal </a:t>
            </a:r>
            <a:r>
              <a:rPr lang="en-US" dirty="0"/>
              <a:t>displacement </a:t>
            </a:r>
            <a:r>
              <a:rPr lang="en-US" dirty="0" smtClean="0"/>
              <a:t>reactions</a:t>
            </a:r>
          </a:p>
          <a:p>
            <a:r>
              <a:rPr lang="en-US" dirty="0"/>
              <a:t>H</a:t>
            </a:r>
            <a:r>
              <a:rPr lang="en-US" dirty="0" smtClean="0"/>
              <a:t>alogen </a:t>
            </a:r>
            <a:r>
              <a:rPr lang="en-US" dirty="0"/>
              <a:t>displacement </a:t>
            </a:r>
            <a:r>
              <a:rPr lang="en-US" dirty="0" smtClean="0"/>
              <a:t>reactions</a:t>
            </a:r>
          </a:p>
          <a:p>
            <a:r>
              <a:rPr lang="en-US" dirty="0"/>
              <a:t>R</a:t>
            </a:r>
            <a:r>
              <a:rPr lang="en-US" dirty="0" smtClean="0"/>
              <a:t>eactions </a:t>
            </a:r>
            <a:r>
              <a:rPr lang="en-US" dirty="0"/>
              <a:t>of metals with water—any metal with a reduction potential </a:t>
            </a:r>
            <a:r>
              <a:rPr lang="en-US" dirty="0" smtClean="0"/>
              <a:t>less than </a:t>
            </a:r>
            <a:r>
              <a:rPr lang="en-US" dirty="0"/>
              <a:t>around –0.4 V will react with water (even if it is very slow)</a:t>
            </a:r>
            <a:endParaRPr lang="en-US" dirty="0" smtClean="0"/>
          </a:p>
          <a:p>
            <a:r>
              <a:rPr lang="en-US" dirty="0"/>
              <a:t>R</a:t>
            </a:r>
            <a:r>
              <a:rPr lang="en-US" dirty="0" smtClean="0"/>
              <a:t>eactions </a:t>
            </a:r>
            <a:r>
              <a:rPr lang="en-US" dirty="0"/>
              <a:t>of metals with acids—metals with a reduction potential (</a:t>
            </a:r>
            <a:r>
              <a:rPr lang="en-US" i="1" dirty="0"/>
              <a:t>E°) </a:t>
            </a:r>
            <a:r>
              <a:rPr lang="en-US" i="1" dirty="0" smtClean="0"/>
              <a:t>less </a:t>
            </a:r>
            <a:r>
              <a:rPr lang="en-US" dirty="0" smtClean="0"/>
              <a:t>than </a:t>
            </a:r>
            <a:r>
              <a:rPr lang="en-US" dirty="0"/>
              <a:t>0.0 V will react with</a:t>
            </a:r>
            <a:r>
              <a:rPr lang="en-US" dirty="0" smtClean="0"/>
              <a:t> </a:t>
            </a:r>
            <a:r>
              <a:rPr lang="en-US" dirty="0" err="1" smtClean="0"/>
              <a:t>HCl</a:t>
            </a:r>
            <a:r>
              <a:rPr lang="en-US" dirty="0" smtClean="0"/>
              <a:t> </a:t>
            </a:r>
            <a:r>
              <a:rPr lang="en-US" dirty="0"/>
              <a:t>and </a:t>
            </a:r>
            <a:r>
              <a:rPr lang="en-US" dirty="0" smtClean="0"/>
              <a:t>dilute H</a:t>
            </a:r>
            <a:r>
              <a:rPr lang="en-US" baseline="-25000" dirty="0" smtClean="0"/>
              <a:t>2</a:t>
            </a:r>
            <a:r>
              <a:rPr lang="en-US" dirty="0" smtClean="0"/>
              <a:t>SO</a:t>
            </a:r>
            <a:r>
              <a:rPr lang="en-US" baseline="-25000" dirty="0" smtClean="0"/>
              <a:t>4</a:t>
            </a:r>
            <a:r>
              <a:rPr lang="en-US" dirty="0" smtClean="0"/>
              <a:t> </a:t>
            </a:r>
            <a:r>
              <a:rPr lang="en-US" dirty="0"/>
              <a:t>to </a:t>
            </a:r>
            <a:r>
              <a:rPr lang="en-US" dirty="0" smtClean="0"/>
              <a:t>form H</a:t>
            </a:r>
            <a:r>
              <a:rPr lang="en-US" baseline="-25000" dirty="0" smtClean="0"/>
              <a:t>2</a:t>
            </a:r>
            <a:r>
              <a:rPr lang="en-US" dirty="0"/>
              <a:t>. Metals with a reduction potential (</a:t>
            </a:r>
            <a:r>
              <a:rPr lang="en-US" i="1" dirty="0"/>
              <a:t>E°) less than 0.95 V will react </a:t>
            </a:r>
            <a:r>
              <a:rPr lang="en-US" i="1" dirty="0" smtClean="0"/>
              <a:t>with </a:t>
            </a:r>
            <a:r>
              <a:rPr lang="en-US" dirty="0" smtClean="0"/>
              <a:t>reasonably </a:t>
            </a:r>
            <a:r>
              <a:rPr lang="en-US" dirty="0"/>
              <a:t>concentrated nitric acid to form </a:t>
            </a:r>
            <a:r>
              <a:rPr lang="en-US" dirty="0" err="1" smtClean="0"/>
              <a:t>NO</a:t>
            </a:r>
            <a:r>
              <a:rPr lang="en-US" baseline="-25000" dirty="0" err="1" smtClean="0"/>
              <a:t>(</a:t>
            </a:r>
            <a:r>
              <a:rPr lang="en-US" baseline="-25000" dirty="0" err="1"/>
              <a:t>g</a:t>
            </a:r>
            <a:r>
              <a:rPr lang="en-US" baseline="-25000" dirty="0"/>
              <a:t>) </a:t>
            </a:r>
            <a:r>
              <a:rPr lang="en-US" dirty="0"/>
              <a:t>(which will </a:t>
            </a:r>
            <a:r>
              <a:rPr lang="en-US" dirty="0" smtClean="0"/>
              <a:t>immediately oxidise </a:t>
            </a:r>
            <a:r>
              <a:rPr lang="en-US" dirty="0"/>
              <a:t>to brown </a:t>
            </a:r>
            <a:r>
              <a:rPr lang="en-US" dirty="0" smtClean="0"/>
              <a:t>NO</a:t>
            </a:r>
            <a:r>
              <a:rPr lang="en-US" baseline="-25000" dirty="0" smtClean="0"/>
              <a:t>2</a:t>
            </a:r>
            <a:r>
              <a:rPr lang="en-US" baseline="-25000" dirty="0"/>
              <a:t>(g) </a:t>
            </a:r>
            <a:r>
              <a:rPr lang="en-US" dirty="0"/>
              <a:t>in the presence of air).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Standard Reduction Potentials can be used to explain….</a:t>
            </a:r>
            <a:endParaRPr lang="en-US" dirty="0"/>
          </a:p>
        </p:txBody>
      </p:sp>
      <p:sp>
        <p:nvSpPr>
          <p:cNvPr id="3" name="Content Placeholder 2"/>
          <p:cNvSpPr>
            <a:spLocks noGrp="1"/>
          </p:cNvSpPr>
          <p:nvPr>
            <p:ph idx="1"/>
          </p:nvPr>
        </p:nvSpPr>
        <p:spPr/>
        <p:txBody>
          <a:bodyPr>
            <a:normAutofit/>
          </a:bodyPr>
          <a:lstStyle/>
          <a:p>
            <a:r>
              <a:rPr lang="en-US" dirty="0" smtClean="0"/>
              <a:t>Many substances will only react if acid is present, for example MnO</a:t>
            </a:r>
            <a:r>
              <a:rPr lang="en-US" baseline="-25000" dirty="0" smtClean="0"/>
              <a:t>4</a:t>
            </a:r>
            <a:r>
              <a:rPr lang="en-US" baseline="30000" dirty="0" smtClean="0"/>
              <a:t>-</a:t>
            </a:r>
            <a:r>
              <a:rPr lang="en-US" baseline="-25000" dirty="0" smtClean="0"/>
              <a:t>(</a:t>
            </a:r>
            <a:r>
              <a:rPr lang="en-US" baseline="-25000" dirty="0"/>
              <a:t>aq) </a:t>
            </a:r>
            <a:r>
              <a:rPr lang="en-US" dirty="0"/>
              <a:t>and </a:t>
            </a:r>
            <a:r>
              <a:rPr lang="en-US" dirty="0" smtClean="0"/>
              <a:t>Cr</a:t>
            </a:r>
            <a:r>
              <a:rPr lang="en-US" baseline="-25000" dirty="0" smtClean="0"/>
              <a:t>2</a:t>
            </a:r>
            <a:r>
              <a:rPr lang="en-US" dirty="0" smtClean="0"/>
              <a:t>O</a:t>
            </a:r>
            <a:r>
              <a:rPr lang="en-US" baseline="-25000" dirty="0" smtClean="0"/>
              <a:t>7</a:t>
            </a:r>
            <a:r>
              <a:rPr lang="en-US" baseline="30000" dirty="0" smtClean="0"/>
              <a:t>2-</a:t>
            </a:r>
            <a:r>
              <a:rPr lang="en-US" baseline="-25000" dirty="0" smtClean="0"/>
              <a:t>(</a:t>
            </a:r>
            <a:r>
              <a:rPr lang="en-US" baseline="-25000" dirty="0"/>
              <a:t>aq</a:t>
            </a:r>
            <a:r>
              <a:rPr lang="en-US" baseline="-25000" dirty="0" smtClean="0"/>
              <a:t>)</a:t>
            </a:r>
          </a:p>
          <a:p>
            <a:r>
              <a:rPr lang="en-US" dirty="0"/>
              <a:t>In an aqueous solution the very weak oxidant metal ions will </a:t>
            </a:r>
            <a:r>
              <a:rPr lang="en-US" dirty="0" smtClean="0"/>
              <a:t>not</a:t>
            </a:r>
            <a:r>
              <a:rPr lang="en-US" dirty="0"/>
              <a:t> </a:t>
            </a:r>
            <a:r>
              <a:rPr lang="en-US" dirty="0" smtClean="0"/>
              <a:t>participate </a:t>
            </a:r>
            <a:r>
              <a:rPr lang="en-US" dirty="0"/>
              <a:t>in a redox reaction. Cations of group 1 and 2 metals </a:t>
            </a:r>
            <a:r>
              <a:rPr lang="en-US" dirty="0" smtClean="0"/>
              <a:t>together with Al</a:t>
            </a:r>
            <a:r>
              <a:rPr lang="en-US" baseline="-25000" dirty="0" smtClean="0"/>
              <a:t>3</a:t>
            </a:r>
            <a:r>
              <a:rPr lang="en-US" baseline="-25000" dirty="0"/>
              <a:t>(aq) </a:t>
            </a:r>
            <a:r>
              <a:rPr lang="en-US" dirty="0"/>
              <a:t>can be ignored when predicting redox reactions </a:t>
            </a:r>
            <a:r>
              <a:rPr lang="en-US" dirty="0" smtClean="0"/>
              <a:t>involving aqueous </a:t>
            </a:r>
            <a:r>
              <a:rPr lang="en-US" dirty="0"/>
              <a:t>solutions.</a:t>
            </a:r>
            <a:endParaRPr lang="en-US" baseline="-25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Standard Reduction Potentials can be used to explain….</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a:t>Nitrate ions and sulfate ions will not participate in redox reactions </a:t>
            </a:r>
            <a:r>
              <a:rPr lang="en-US" dirty="0" smtClean="0"/>
              <a:t>unless they </a:t>
            </a:r>
            <a:r>
              <a:rPr lang="en-US" dirty="0"/>
              <a:t>are present as reasonably concentrated nitric acid or sulfuric acid</a:t>
            </a:r>
            <a:r>
              <a:rPr lang="en-US" dirty="0" smtClean="0"/>
              <a:t>: </a:t>
            </a:r>
          </a:p>
          <a:p>
            <a:r>
              <a:rPr lang="en-US" dirty="0" smtClean="0"/>
              <a:t>Nitric </a:t>
            </a:r>
            <a:r>
              <a:rPr lang="en-US" dirty="0"/>
              <a:t>acid—when a metal reacts with the concentrated acid, </a:t>
            </a:r>
            <a:r>
              <a:rPr lang="en-US" dirty="0" smtClean="0"/>
              <a:t>nitrogen dioxide </a:t>
            </a:r>
            <a:r>
              <a:rPr lang="en-US" dirty="0"/>
              <a:t>is formed:</a:t>
            </a:r>
          </a:p>
          <a:p>
            <a:r>
              <a:rPr lang="en-US" dirty="0" smtClean="0"/>
              <a:t>NO</a:t>
            </a:r>
            <a:r>
              <a:rPr lang="en-US" baseline="-25000" dirty="0" smtClean="0"/>
              <a:t>3</a:t>
            </a:r>
            <a:r>
              <a:rPr lang="en-US" baseline="30000" dirty="0" smtClean="0"/>
              <a:t>-</a:t>
            </a:r>
            <a:r>
              <a:rPr lang="en-US" baseline="-25000" dirty="0" smtClean="0"/>
              <a:t>(</a:t>
            </a:r>
            <a:r>
              <a:rPr lang="en-US" baseline="-25000" dirty="0"/>
              <a:t>aq) </a:t>
            </a:r>
            <a:r>
              <a:rPr lang="en-US" dirty="0"/>
              <a:t>+ </a:t>
            </a:r>
            <a:r>
              <a:rPr lang="en-US" dirty="0" smtClean="0"/>
              <a:t>2H</a:t>
            </a:r>
            <a:r>
              <a:rPr lang="en-US" baseline="30000" dirty="0" smtClean="0"/>
              <a:t>+</a:t>
            </a:r>
            <a:r>
              <a:rPr lang="en-US" baseline="-25000" dirty="0" smtClean="0"/>
              <a:t>(</a:t>
            </a:r>
            <a:r>
              <a:rPr lang="en-US" baseline="-25000" dirty="0"/>
              <a:t>aq) </a:t>
            </a:r>
            <a:r>
              <a:rPr lang="en-US" dirty="0"/>
              <a:t>+ </a:t>
            </a:r>
            <a:r>
              <a:rPr lang="en-US" dirty="0" err="1" smtClean="0"/>
              <a:t>e</a:t>
            </a:r>
            <a:r>
              <a:rPr lang="en-US" baseline="30000" dirty="0"/>
              <a:t>-</a:t>
            </a:r>
            <a:r>
              <a:rPr lang="en-US" dirty="0" smtClean="0"/>
              <a:t> </a:t>
            </a:r>
            <a:r>
              <a:rPr lang="en-US" dirty="0"/>
              <a:t>→ </a:t>
            </a:r>
            <a:r>
              <a:rPr lang="en-US" dirty="0" smtClean="0"/>
              <a:t>NO</a:t>
            </a:r>
            <a:r>
              <a:rPr lang="en-US" baseline="-25000" dirty="0" smtClean="0"/>
              <a:t>2</a:t>
            </a:r>
            <a:r>
              <a:rPr lang="en-US" baseline="-25000" dirty="0"/>
              <a:t>(g)</a:t>
            </a:r>
            <a:r>
              <a:rPr lang="en-US" dirty="0"/>
              <a:t> + H</a:t>
            </a:r>
            <a:r>
              <a:rPr lang="en-US" baseline="-25000" dirty="0"/>
              <a:t>2</a:t>
            </a:r>
            <a:r>
              <a:rPr lang="en-US" dirty="0"/>
              <a:t>O</a:t>
            </a:r>
            <a:r>
              <a:rPr lang="en-US" baseline="-25000" dirty="0"/>
              <a:t>(l)</a:t>
            </a:r>
            <a:endParaRPr lang="en-US" baseline="-25000" dirty="0" smtClean="0"/>
          </a:p>
          <a:p>
            <a:r>
              <a:rPr lang="en-US" dirty="0" smtClean="0"/>
              <a:t>When </a:t>
            </a:r>
            <a:r>
              <a:rPr lang="en-US" dirty="0"/>
              <a:t>a metal reacts with less concentrated acid (4–6 mol </a:t>
            </a:r>
            <a:r>
              <a:rPr lang="en-US" dirty="0" smtClean="0"/>
              <a:t>L</a:t>
            </a:r>
            <a:r>
              <a:rPr lang="en-US" baseline="30000" dirty="0" smtClean="0"/>
              <a:t>-1</a:t>
            </a:r>
            <a:r>
              <a:rPr lang="en-US" dirty="0"/>
              <a:t>)</a:t>
            </a:r>
            <a:r>
              <a:rPr lang="en-US" dirty="0" smtClean="0"/>
              <a:t>, nitrogen </a:t>
            </a:r>
            <a:r>
              <a:rPr lang="en-US" dirty="0"/>
              <a:t>monoxide forms:</a:t>
            </a:r>
          </a:p>
          <a:p>
            <a:r>
              <a:rPr lang="en-US" dirty="0" smtClean="0"/>
              <a:t>NO</a:t>
            </a:r>
            <a:r>
              <a:rPr lang="en-US" baseline="-25000" dirty="0" smtClean="0"/>
              <a:t>3</a:t>
            </a:r>
            <a:r>
              <a:rPr lang="en-US" baseline="30000" dirty="0" smtClean="0"/>
              <a:t>-</a:t>
            </a:r>
            <a:r>
              <a:rPr lang="en-US" baseline="-25000" dirty="0" smtClean="0"/>
              <a:t>(</a:t>
            </a:r>
            <a:r>
              <a:rPr lang="en-US" baseline="-25000" dirty="0"/>
              <a:t>aq) </a:t>
            </a:r>
            <a:r>
              <a:rPr lang="en-US" dirty="0"/>
              <a:t>+ </a:t>
            </a:r>
            <a:r>
              <a:rPr lang="en-US" dirty="0" smtClean="0"/>
              <a:t>4H</a:t>
            </a:r>
            <a:r>
              <a:rPr lang="en-US" baseline="30000" dirty="0" smtClean="0"/>
              <a:t>+</a:t>
            </a:r>
            <a:r>
              <a:rPr lang="en-US" baseline="-25000" dirty="0" smtClean="0"/>
              <a:t>(</a:t>
            </a:r>
            <a:r>
              <a:rPr lang="en-US" baseline="-25000" dirty="0"/>
              <a:t>aq) </a:t>
            </a:r>
            <a:r>
              <a:rPr lang="en-US" dirty="0"/>
              <a:t>+ </a:t>
            </a:r>
            <a:r>
              <a:rPr lang="en-US" dirty="0" smtClean="0"/>
              <a:t>3e</a:t>
            </a:r>
            <a:r>
              <a:rPr lang="en-US" baseline="30000" dirty="0" smtClean="0"/>
              <a:t>-</a:t>
            </a:r>
            <a:r>
              <a:rPr lang="en-US" dirty="0" smtClean="0"/>
              <a:t> </a:t>
            </a:r>
            <a:r>
              <a:rPr lang="en-US" dirty="0"/>
              <a:t>→ </a:t>
            </a:r>
            <a:r>
              <a:rPr lang="en-US" dirty="0" err="1"/>
              <a:t>NO</a:t>
            </a:r>
            <a:r>
              <a:rPr lang="en-US" baseline="-25000" dirty="0" err="1"/>
              <a:t>(g</a:t>
            </a:r>
            <a:r>
              <a:rPr lang="en-US" baseline="-25000" dirty="0"/>
              <a:t>) </a:t>
            </a:r>
            <a:r>
              <a:rPr lang="en-US" dirty="0"/>
              <a:t>+ 2H</a:t>
            </a:r>
            <a:r>
              <a:rPr lang="en-US" baseline="-25000" dirty="0"/>
              <a:t>2</a:t>
            </a:r>
            <a:r>
              <a:rPr lang="en-US" dirty="0"/>
              <a:t>O</a:t>
            </a:r>
            <a:r>
              <a:rPr lang="en-US" baseline="-25000" dirty="0"/>
              <a:t>(l)</a:t>
            </a:r>
            <a:endParaRPr lang="en-US" baseline="-25000" dirty="0" smtClean="0"/>
          </a:p>
          <a:p>
            <a:r>
              <a:rPr lang="en-US" dirty="0" smtClean="0"/>
              <a:t>Sulfuric </a:t>
            </a:r>
            <a:r>
              <a:rPr lang="en-US" dirty="0"/>
              <a:t>acid—when a metal reacts with concentrated sulfuric acid</a:t>
            </a:r>
            <a:r>
              <a:rPr lang="en-US" dirty="0" smtClean="0"/>
              <a:t>, sulfur </a:t>
            </a:r>
            <a:r>
              <a:rPr lang="en-US" dirty="0"/>
              <a:t>dioxide forms:</a:t>
            </a:r>
          </a:p>
          <a:p>
            <a:r>
              <a:rPr lang="en-US" dirty="0" smtClean="0"/>
              <a:t>SO</a:t>
            </a:r>
            <a:r>
              <a:rPr lang="en-US" baseline="-25000" dirty="0" smtClean="0"/>
              <a:t>4</a:t>
            </a:r>
            <a:r>
              <a:rPr lang="en-US" baseline="30000" dirty="0" smtClean="0"/>
              <a:t>2-</a:t>
            </a:r>
            <a:r>
              <a:rPr lang="en-US" baseline="-25000" dirty="0" smtClean="0"/>
              <a:t>(</a:t>
            </a:r>
            <a:r>
              <a:rPr lang="en-US" baseline="-25000" dirty="0"/>
              <a:t>aq) </a:t>
            </a:r>
            <a:r>
              <a:rPr lang="en-US" dirty="0"/>
              <a:t>+ </a:t>
            </a:r>
            <a:r>
              <a:rPr lang="en-US" dirty="0" smtClean="0"/>
              <a:t>4H</a:t>
            </a:r>
            <a:r>
              <a:rPr lang="en-US" baseline="30000" dirty="0" smtClean="0"/>
              <a:t>+</a:t>
            </a:r>
            <a:r>
              <a:rPr lang="en-US" baseline="-25000" dirty="0" smtClean="0"/>
              <a:t>(</a:t>
            </a:r>
            <a:r>
              <a:rPr lang="en-US" baseline="-25000" dirty="0"/>
              <a:t>aq) </a:t>
            </a:r>
            <a:r>
              <a:rPr lang="en-US" dirty="0"/>
              <a:t>+ </a:t>
            </a:r>
            <a:r>
              <a:rPr lang="en-US" dirty="0" smtClean="0"/>
              <a:t>2e</a:t>
            </a:r>
            <a:r>
              <a:rPr lang="en-US" baseline="30000" dirty="0" smtClean="0"/>
              <a:t>- </a:t>
            </a:r>
            <a:r>
              <a:rPr lang="en-US" dirty="0"/>
              <a:t>→ </a:t>
            </a:r>
            <a:r>
              <a:rPr lang="en-US" dirty="0" smtClean="0"/>
              <a:t>SO</a:t>
            </a:r>
            <a:r>
              <a:rPr lang="en-US" baseline="-25000" dirty="0" smtClean="0"/>
              <a:t>2</a:t>
            </a:r>
            <a:r>
              <a:rPr lang="en-US" baseline="-25000" dirty="0"/>
              <a:t>(g)</a:t>
            </a:r>
            <a:r>
              <a:rPr lang="en-US" dirty="0"/>
              <a:t> + 2H</a:t>
            </a:r>
            <a:r>
              <a:rPr lang="en-US" baseline="-25000" dirty="0"/>
              <a:t>2</a:t>
            </a:r>
            <a:r>
              <a:rPr lang="en-US" dirty="0"/>
              <a:t>O</a:t>
            </a:r>
            <a:r>
              <a:rPr lang="en-US" baseline="-25000" dirty="0"/>
              <a:t>(l)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Standard Reduction Potentials can be used to explain….</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a:t>Water can act as both an oxidant and a reductant.</a:t>
            </a:r>
            <a:r>
              <a:rPr lang="en-US" dirty="0" smtClean="0"/>
              <a:t> Standard reduction </a:t>
            </a:r>
            <a:r>
              <a:rPr lang="en-US" dirty="0"/>
              <a:t>t</a:t>
            </a:r>
            <a:r>
              <a:rPr lang="en-US" dirty="0" smtClean="0"/>
              <a:t>able </a:t>
            </a:r>
            <a:r>
              <a:rPr lang="en-US" dirty="0"/>
              <a:t>only </a:t>
            </a:r>
            <a:r>
              <a:rPr lang="en-US" dirty="0" smtClean="0"/>
              <a:t>provides the </a:t>
            </a:r>
            <a:r>
              <a:rPr lang="en-US" i="1" dirty="0"/>
              <a:t>E° values for standard conditions.</a:t>
            </a:r>
          </a:p>
          <a:p>
            <a:r>
              <a:rPr lang="en-US" dirty="0"/>
              <a:t>Water can also behave as an oxidant and a reductant in a neutral solution </a:t>
            </a:r>
            <a:r>
              <a:rPr lang="en-US" dirty="0" smtClean="0"/>
              <a:t>and in </a:t>
            </a:r>
            <a:r>
              <a:rPr lang="en-US" dirty="0"/>
              <a:t>the absence of gases at 101.3 </a:t>
            </a:r>
            <a:r>
              <a:rPr lang="en-US" dirty="0" err="1"/>
              <a:t>kPa</a:t>
            </a:r>
            <a:r>
              <a:rPr lang="en-US" dirty="0"/>
              <a:t> pressure. While the reduction and </a:t>
            </a:r>
            <a:r>
              <a:rPr lang="en-US" dirty="0" smtClean="0"/>
              <a:t>oxidation half</a:t>
            </a:r>
            <a:r>
              <a:rPr lang="en-US" dirty="0"/>
              <a:t>-equations remain the same, the values of the reduction potentials change.</a:t>
            </a:r>
          </a:p>
          <a:p>
            <a:r>
              <a:rPr lang="en-US" dirty="0"/>
              <a:t>For example in an aqueous neutral solution (</a:t>
            </a:r>
            <a:r>
              <a:rPr lang="en-US" dirty="0" smtClean="0"/>
              <a:t>10</a:t>
            </a:r>
            <a:r>
              <a:rPr lang="en-US" baseline="30000" dirty="0" smtClean="0"/>
              <a:t>-7 </a:t>
            </a:r>
            <a:r>
              <a:rPr lang="en-US" dirty="0"/>
              <a:t>mol </a:t>
            </a:r>
            <a:r>
              <a:rPr lang="en-US" dirty="0" smtClean="0"/>
              <a:t>L</a:t>
            </a:r>
            <a:r>
              <a:rPr lang="en-US" baseline="30000" dirty="0" smtClean="0"/>
              <a:t>-1</a:t>
            </a:r>
            <a:r>
              <a:rPr lang="en-US" dirty="0" smtClean="0"/>
              <a:t> </a:t>
            </a:r>
            <a:r>
              <a:rPr lang="en-US" dirty="0" err="1" smtClean="0"/>
              <a:t>H</a:t>
            </a:r>
            <a:r>
              <a:rPr lang="en-US" baseline="30000" dirty="0" err="1" smtClean="0"/>
              <a:t>+</a:t>
            </a:r>
            <a:r>
              <a:rPr lang="en-US" baseline="-25000" dirty="0" err="1" smtClean="0"/>
              <a:t>(</a:t>
            </a:r>
            <a:r>
              <a:rPr lang="en-US" baseline="-25000" dirty="0" err="1"/>
              <a:t>aq</a:t>
            </a:r>
            <a:r>
              <a:rPr lang="en-US" baseline="-25000" dirty="0"/>
              <a:t>) </a:t>
            </a:r>
            <a:r>
              <a:rPr lang="en-US" dirty="0"/>
              <a:t>and </a:t>
            </a:r>
            <a:r>
              <a:rPr lang="en-US" dirty="0" smtClean="0"/>
              <a:t>OH</a:t>
            </a:r>
            <a:r>
              <a:rPr lang="en-US" baseline="30000" dirty="0" smtClean="0"/>
              <a:t>-</a:t>
            </a:r>
            <a:r>
              <a:rPr lang="en-US" baseline="-25000" dirty="0" smtClean="0"/>
              <a:t>(</a:t>
            </a:r>
            <a:r>
              <a:rPr lang="en-US" baseline="-25000" dirty="0"/>
              <a:t>aq)</a:t>
            </a:r>
            <a:r>
              <a:rPr lang="en-US" dirty="0" smtClean="0"/>
              <a:t>) the </a:t>
            </a:r>
            <a:r>
              <a:rPr lang="en-US" dirty="0"/>
              <a:t>relevant reduction potentials are:</a:t>
            </a:r>
          </a:p>
          <a:p>
            <a:r>
              <a:rPr lang="en-US" dirty="0" smtClean="0"/>
              <a:t>O </a:t>
            </a:r>
            <a:r>
              <a:rPr lang="en-US" baseline="-25000" dirty="0" smtClean="0"/>
              <a:t>2</a:t>
            </a:r>
            <a:r>
              <a:rPr lang="en-US" baseline="-25000" dirty="0"/>
              <a:t>(</a:t>
            </a:r>
            <a:r>
              <a:rPr lang="en-US" baseline="-25000" dirty="0" smtClean="0"/>
              <a:t>g)</a:t>
            </a:r>
            <a:r>
              <a:rPr lang="en-US" dirty="0" smtClean="0"/>
              <a:t> </a:t>
            </a:r>
            <a:r>
              <a:rPr lang="en-US" dirty="0"/>
              <a:t>+ </a:t>
            </a:r>
            <a:r>
              <a:rPr lang="en-US" dirty="0" smtClean="0"/>
              <a:t>4H</a:t>
            </a:r>
            <a:r>
              <a:rPr lang="en-US" baseline="30000" dirty="0" smtClean="0"/>
              <a:t>+</a:t>
            </a:r>
            <a:r>
              <a:rPr lang="en-US" baseline="-25000" dirty="0" smtClean="0"/>
              <a:t>(</a:t>
            </a:r>
            <a:r>
              <a:rPr lang="en-US" baseline="-25000" dirty="0"/>
              <a:t>aq) </a:t>
            </a:r>
            <a:r>
              <a:rPr lang="en-US" dirty="0"/>
              <a:t>+ </a:t>
            </a:r>
            <a:r>
              <a:rPr lang="en-US" dirty="0" smtClean="0"/>
              <a:t>4e</a:t>
            </a:r>
            <a:r>
              <a:rPr lang="en-US" baseline="30000" dirty="0" smtClean="0"/>
              <a:t>- </a:t>
            </a:r>
            <a:r>
              <a:rPr lang="en-US" dirty="0"/>
              <a:t>⇌ 2H</a:t>
            </a:r>
            <a:r>
              <a:rPr lang="en-US" baseline="-25000" dirty="0"/>
              <a:t>2</a:t>
            </a:r>
            <a:r>
              <a:rPr lang="en-US" dirty="0"/>
              <a:t>O</a:t>
            </a:r>
            <a:r>
              <a:rPr lang="en-US" baseline="-25000" dirty="0"/>
              <a:t>(l)</a:t>
            </a:r>
            <a:r>
              <a:rPr lang="en-US" baseline="-25000" dirty="0" smtClean="0"/>
              <a:t> 					</a:t>
            </a:r>
            <a:r>
              <a:rPr lang="en-US" i="1" dirty="0" smtClean="0"/>
              <a:t>E </a:t>
            </a:r>
            <a:r>
              <a:rPr lang="en-US" i="1" dirty="0"/>
              <a:t>= +0.82 V</a:t>
            </a:r>
          </a:p>
          <a:p>
            <a:r>
              <a:rPr lang="en-US" dirty="0"/>
              <a:t>2H</a:t>
            </a:r>
            <a:r>
              <a:rPr lang="en-US" baseline="-25000" dirty="0"/>
              <a:t>2</a:t>
            </a:r>
            <a:r>
              <a:rPr lang="en-US" dirty="0"/>
              <a:t>O</a:t>
            </a:r>
            <a:r>
              <a:rPr lang="en-US" baseline="-25000" dirty="0"/>
              <a:t>(l) </a:t>
            </a:r>
            <a:r>
              <a:rPr lang="en-US" dirty="0"/>
              <a:t>+ </a:t>
            </a:r>
            <a:r>
              <a:rPr lang="en-US" dirty="0" smtClean="0"/>
              <a:t>2e</a:t>
            </a:r>
            <a:r>
              <a:rPr lang="en-US" baseline="30000" dirty="0" smtClean="0"/>
              <a:t>-</a:t>
            </a:r>
            <a:r>
              <a:rPr lang="en-US" dirty="0" smtClean="0"/>
              <a:t> </a:t>
            </a:r>
            <a:r>
              <a:rPr lang="en-US" dirty="0"/>
              <a:t>⇌ </a:t>
            </a:r>
            <a:r>
              <a:rPr lang="en-US" dirty="0" smtClean="0"/>
              <a:t>H</a:t>
            </a:r>
            <a:r>
              <a:rPr lang="en-US" baseline="-25000" dirty="0" smtClean="0"/>
              <a:t>2</a:t>
            </a:r>
            <a:r>
              <a:rPr lang="en-US" baseline="-25000" dirty="0"/>
              <a:t>(g) </a:t>
            </a:r>
            <a:r>
              <a:rPr lang="en-US" dirty="0"/>
              <a:t>+ </a:t>
            </a:r>
            <a:r>
              <a:rPr lang="en-US" dirty="0" smtClean="0"/>
              <a:t>2OH</a:t>
            </a:r>
            <a:r>
              <a:rPr lang="en-US" baseline="30000" dirty="0" smtClean="0"/>
              <a:t>-</a:t>
            </a:r>
            <a:r>
              <a:rPr lang="en-US" baseline="-25000" dirty="0" smtClean="0"/>
              <a:t>(</a:t>
            </a:r>
            <a:r>
              <a:rPr lang="en-US" baseline="-25000" dirty="0"/>
              <a:t>aq)</a:t>
            </a:r>
            <a:r>
              <a:rPr lang="en-US" baseline="-25000" dirty="0" smtClean="0"/>
              <a:t> </a:t>
            </a:r>
            <a:r>
              <a:rPr lang="en-US" dirty="0" smtClean="0"/>
              <a:t>			</a:t>
            </a:r>
            <a:r>
              <a:rPr lang="en-US" i="1" dirty="0" smtClean="0"/>
              <a:t>E </a:t>
            </a:r>
            <a:r>
              <a:rPr lang="en-US" i="1" dirty="0"/>
              <a:t>= –0.41 V</a:t>
            </a:r>
            <a:endParaRPr lang="en-US" i="1" dirty="0" smtClean="0"/>
          </a:p>
          <a:p>
            <a:r>
              <a:rPr lang="en-US" dirty="0" smtClean="0"/>
              <a:t>For </a:t>
            </a:r>
            <a:r>
              <a:rPr lang="en-US" dirty="0"/>
              <a:t>this course of study the </a:t>
            </a:r>
            <a:r>
              <a:rPr lang="en-US" dirty="0" smtClean="0"/>
              <a:t>differences in these values from those in the table of standard reduction potentials will not be important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Redox Reaction – volumetric analysis</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Reactions of acids and metals</a:t>
            </a:r>
          </a:p>
          <a:p>
            <a:r>
              <a:rPr lang="en-US" dirty="0" smtClean="0"/>
              <a:t>Metal displacement reactions</a:t>
            </a:r>
          </a:p>
          <a:p>
            <a:r>
              <a:rPr lang="en-US" dirty="0" smtClean="0"/>
              <a:t>Redox reactions in solution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Reactions of Metals</a:t>
            </a:r>
            <a:endParaRPr lang="en-US" dirty="0"/>
          </a:p>
        </p:txBody>
      </p:sp>
      <p:pic>
        <p:nvPicPr>
          <p:cNvPr id="5" name="Picture 4"/>
          <p:cNvPicPr>
            <a:picLocks noChangeAspect="1"/>
          </p:cNvPicPr>
          <p:nvPr/>
        </p:nvPicPr>
        <p:blipFill>
          <a:blip r:embed="rId2"/>
          <a:stretch>
            <a:fillRect/>
          </a:stretch>
        </p:blipFill>
        <p:spPr>
          <a:xfrm>
            <a:off x="1422400" y="1417638"/>
            <a:ext cx="6477000" cy="53721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Redox reactions in solutions</a:t>
            </a:r>
            <a:endParaRPr lang="en-US" dirty="0"/>
          </a:p>
        </p:txBody>
      </p:sp>
      <p:sp>
        <p:nvSpPr>
          <p:cNvPr id="3" name="Content Placeholder 2"/>
          <p:cNvSpPr>
            <a:spLocks noGrp="1"/>
          </p:cNvSpPr>
          <p:nvPr>
            <p:ph idx="1"/>
          </p:nvPr>
        </p:nvSpPr>
        <p:spPr>
          <a:xfrm>
            <a:off x="266700" y="1600200"/>
            <a:ext cx="8420100" cy="5257800"/>
          </a:xfrm>
        </p:spPr>
        <p:txBody>
          <a:bodyPr>
            <a:normAutofit fontScale="85000" lnSpcReduction="20000"/>
          </a:bodyPr>
          <a:lstStyle/>
          <a:p>
            <a:r>
              <a:rPr lang="en-US" dirty="0" smtClean="0"/>
              <a:t>Some redox reactions that are important for chemical analysis (determining how much of a particular chemical is present in a sample) include those involving solutions of potassium permanganate, potassium dichromate, </a:t>
            </a:r>
            <a:r>
              <a:rPr lang="en-US" dirty="0" err="1" smtClean="0"/>
              <a:t>iron(II</a:t>
            </a:r>
            <a:r>
              <a:rPr lang="en-US" dirty="0" smtClean="0"/>
              <a:t>) salts and the oxalate ion, C</a:t>
            </a:r>
            <a:r>
              <a:rPr lang="en-US" baseline="-25000" dirty="0" smtClean="0"/>
              <a:t>2</a:t>
            </a:r>
            <a:r>
              <a:rPr lang="en-US" dirty="0" smtClean="0"/>
              <a:t>O</a:t>
            </a:r>
            <a:r>
              <a:rPr lang="en-US" baseline="-25000" dirty="0" smtClean="0"/>
              <a:t>4</a:t>
            </a:r>
            <a:r>
              <a:rPr lang="en-US" baseline="30000" dirty="0" smtClean="0"/>
              <a:t>2-</a:t>
            </a:r>
            <a:r>
              <a:rPr lang="en-US" dirty="0" smtClean="0"/>
              <a:t>.</a:t>
            </a:r>
          </a:p>
          <a:p>
            <a:endParaRPr lang="en-US" dirty="0" smtClean="0"/>
          </a:p>
          <a:p>
            <a:pPr>
              <a:buNone/>
            </a:pPr>
            <a:r>
              <a:rPr lang="en-US" dirty="0" smtClean="0"/>
              <a:t>The half-equations for these reactions are:</a:t>
            </a:r>
          </a:p>
          <a:p>
            <a:r>
              <a:rPr lang="en-US" dirty="0" smtClean="0"/>
              <a:t>MnO</a:t>
            </a:r>
            <a:r>
              <a:rPr lang="en-US" baseline="-25000" dirty="0" smtClean="0"/>
              <a:t>4</a:t>
            </a:r>
            <a:r>
              <a:rPr lang="en-US" baseline="30000" dirty="0" smtClean="0"/>
              <a:t>-</a:t>
            </a:r>
            <a:r>
              <a:rPr lang="en-US" baseline="-25000" dirty="0" smtClean="0"/>
              <a:t>(aq) </a:t>
            </a:r>
            <a:r>
              <a:rPr lang="en-US" dirty="0" smtClean="0"/>
              <a:t>+ 8H</a:t>
            </a:r>
            <a:r>
              <a:rPr lang="en-US" baseline="30000" dirty="0" smtClean="0"/>
              <a:t>+</a:t>
            </a:r>
            <a:r>
              <a:rPr lang="en-US" baseline="-25000" dirty="0" smtClean="0"/>
              <a:t>(aq) </a:t>
            </a:r>
            <a:r>
              <a:rPr lang="en-US" dirty="0" smtClean="0"/>
              <a:t>+ 5e → Mn</a:t>
            </a:r>
            <a:r>
              <a:rPr lang="en-US" baseline="30000" dirty="0" smtClean="0"/>
              <a:t>2+</a:t>
            </a:r>
            <a:r>
              <a:rPr lang="en-US" baseline="-25000" dirty="0" smtClean="0"/>
              <a:t>(aq) </a:t>
            </a:r>
            <a:r>
              <a:rPr lang="en-US" dirty="0" smtClean="0"/>
              <a:t>+ 4H</a:t>
            </a:r>
            <a:r>
              <a:rPr lang="en-US" baseline="-25000" dirty="0" smtClean="0"/>
              <a:t>2</a:t>
            </a:r>
            <a:r>
              <a:rPr lang="en-US" dirty="0" smtClean="0"/>
              <a:t>O</a:t>
            </a:r>
            <a:r>
              <a:rPr lang="en-US" baseline="-25000" dirty="0" smtClean="0"/>
              <a:t>(l) 		</a:t>
            </a:r>
            <a:r>
              <a:rPr lang="en-US" dirty="0" smtClean="0"/>
              <a:t>reduction</a:t>
            </a:r>
          </a:p>
          <a:p>
            <a:r>
              <a:rPr lang="en-US" dirty="0" smtClean="0"/>
              <a:t>Cr</a:t>
            </a:r>
            <a:r>
              <a:rPr lang="en-US" baseline="-25000" dirty="0" smtClean="0"/>
              <a:t>2</a:t>
            </a:r>
            <a:r>
              <a:rPr lang="en-US" dirty="0" smtClean="0"/>
              <a:t>O</a:t>
            </a:r>
            <a:r>
              <a:rPr lang="en-US" baseline="-25000" dirty="0" smtClean="0"/>
              <a:t>7</a:t>
            </a:r>
            <a:r>
              <a:rPr lang="en-US" baseline="30000" dirty="0" smtClean="0"/>
              <a:t>2-</a:t>
            </a:r>
            <a:r>
              <a:rPr lang="en-US" baseline="-25000" dirty="0" smtClean="0"/>
              <a:t>(aq) </a:t>
            </a:r>
            <a:r>
              <a:rPr lang="en-US" dirty="0" smtClean="0"/>
              <a:t>+ 14H</a:t>
            </a:r>
            <a:r>
              <a:rPr lang="en-US" baseline="30000" dirty="0" smtClean="0"/>
              <a:t>+</a:t>
            </a:r>
            <a:r>
              <a:rPr lang="en-US" baseline="-25000" dirty="0" smtClean="0"/>
              <a:t>(aq) </a:t>
            </a:r>
            <a:r>
              <a:rPr lang="en-US" dirty="0" smtClean="0"/>
              <a:t>+ 6e</a:t>
            </a:r>
            <a:r>
              <a:rPr lang="en-US" baseline="30000" dirty="0" smtClean="0"/>
              <a:t>- </a:t>
            </a:r>
            <a:r>
              <a:rPr lang="en-US" dirty="0" smtClean="0"/>
              <a:t>→ 2Cr</a:t>
            </a:r>
            <a:r>
              <a:rPr lang="en-US" baseline="30000" dirty="0" smtClean="0"/>
              <a:t>3+</a:t>
            </a:r>
            <a:r>
              <a:rPr lang="en-US" baseline="-25000" dirty="0" smtClean="0"/>
              <a:t>(aq) </a:t>
            </a:r>
            <a:r>
              <a:rPr lang="en-US" dirty="0" smtClean="0"/>
              <a:t>+ 7H</a:t>
            </a:r>
            <a:r>
              <a:rPr lang="en-US" baseline="-25000" dirty="0" smtClean="0"/>
              <a:t>2</a:t>
            </a:r>
            <a:r>
              <a:rPr lang="en-US" dirty="0" smtClean="0"/>
              <a:t>O</a:t>
            </a:r>
            <a:r>
              <a:rPr lang="en-US" baseline="-25000" dirty="0" smtClean="0"/>
              <a:t>(l) 		</a:t>
            </a:r>
            <a:r>
              <a:rPr lang="en-US" dirty="0" smtClean="0"/>
              <a:t>reduction</a:t>
            </a:r>
          </a:p>
          <a:p>
            <a:r>
              <a:rPr lang="en-US" dirty="0" smtClean="0"/>
              <a:t>Fe</a:t>
            </a:r>
            <a:r>
              <a:rPr lang="en-US" baseline="30000" dirty="0" smtClean="0"/>
              <a:t>2+</a:t>
            </a:r>
            <a:r>
              <a:rPr lang="en-US" baseline="-25000" dirty="0" smtClean="0"/>
              <a:t>(aq) </a:t>
            </a:r>
            <a:r>
              <a:rPr lang="en-US" dirty="0" smtClean="0"/>
              <a:t>→ Fe</a:t>
            </a:r>
            <a:r>
              <a:rPr lang="en-US" baseline="30000" dirty="0" smtClean="0"/>
              <a:t>3+</a:t>
            </a:r>
            <a:r>
              <a:rPr lang="en-US" baseline="-25000" dirty="0" smtClean="0"/>
              <a:t>(aq) </a:t>
            </a:r>
            <a:r>
              <a:rPr lang="en-US" dirty="0" smtClean="0"/>
              <a:t>+ </a:t>
            </a:r>
            <a:r>
              <a:rPr lang="en-US" dirty="0" err="1" smtClean="0"/>
              <a:t>e</a:t>
            </a:r>
            <a:r>
              <a:rPr lang="en-US" baseline="30000" dirty="0" smtClean="0"/>
              <a:t>- 															</a:t>
            </a:r>
            <a:r>
              <a:rPr lang="en-US" dirty="0" smtClean="0"/>
              <a:t>oxidation</a:t>
            </a:r>
          </a:p>
          <a:p>
            <a:r>
              <a:rPr lang="en-US" dirty="0" smtClean="0"/>
              <a:t>C</a:t>
            </a:r>
            <a:r>
              <a:rPr lang="en-US" baseline="-25000" dirty="0" smtClean="0"/>
              <a:t>2</a:t>
            </a:r>
            <a:r>
              <a:rPr lang="en-US" dirty="0" smtClean="0"/>
              <a:t>O</a:t>
            </a:r>
            <a:r>
              <a:rPr lang="en-US" baseline="-25000" dirty="0" smtClean="0"/>
              <a:t>4</a:t>
            </a:r>
            <a:r>
              <a:rPr lang="en-US" baseline="30000" dirty="0" smtClean="0"/>
              <a:t>2-</a:t>
            </a:r>
            <a:r>
              <a:rPr lang="en-US" baseline="-25000" dirty="0" smtClean="0"/>
              <a:t>(aq) </a:t>
            </a:r>
            <a:r>
              <a:rPr lang="en-US" dirty="0" smtClean="0"/>
              <a:t>→ 2CO</a:t>
            </a:r>
            <a:r>
              <a:rPr lang="en-US" baseline="-25000" dirty="0" smtClean="0"/>
              <a:t>2(g) </a:t>
            </a:r>
            <a:r>
              <a:rPr lang="en-US" dirty="0" smtClean="0"/>
              <a:t>+ 2e</a:t>
            </a:r>
            <a:r>
              <a:rPr lang="en-US" baseline="30000" dirty="0" smtClean="0"/>
              <a:t>-</a:t>
            </a:r>
            <a:r>
              <a:rPr lang="en-US" dirty="0" smtClean="0"/>
              <a:t> 							oxidation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Redox Titrations</a:t>
            </a:r>
            <a:endParaRPr lang="en-US" dirty="0"/>
          </a:p>
        </p:txBody>
      </p:sp>
      <p:sp>
        <p:nvSpPr>
          <p:cNvPr id="3" name="Content Placeholder 2"/>
          <p:cNvSpPr>
            <a:spLocks noGrp="1"/>
          </p:cNvSpPr>
          <p:nvPr>
            <p:ph idx="1"/>
          </p:nvPr>
        </p:nvSpPr>
        <p:spPr>
          <a:xfrm>
            <a:off x="177800" y="1600200"/>
            <a:ext cx="8966200" cy="4525963"/>
          </a:xfrm>
        </p:spPr>
        <p:txBody>
          <a:bodyPr/>
          <a:lstStyle/>
          <a:p>
            <a:r>
              <a:rPr lang="en-US" dirty="0" smtClean="0"/>
              <a:t>Equivalence point of redox titration occurs when one of oxidant or reductant is used up.</a:t>
            </a:r>
          </a:p>
          <a:p>
            <a:pPr>
              <a:buNone/>
            </a:pPr>
            <a:r>
              <a:rPr lang="en-US" dirty="0" smtClean="0"/>
              <a:t>MnO4</a:t>
            </a:r>
            <a:r>
              <a:rPr lang="en-US" baseline="30000" dirty="0" smtClean="0"/>
              <a:t>-</a:t>
            </a:r>
            <a:r>
              <a:rPr lang="en-US" baseline="-25000" dirty="0" smtClean="0"/>
              <a:t>(aq)</a:t>
            </a:r>
            <a:r>
              <a:rPr lang="en-US" dirty="0" smtClean="0"/>
              <a:t>+8H</a:t>
            </a:r>
            <a:r>
              <a:rPr lang="en-US" baseline="30000" dirty="0" smtClean="0"/>
              <a:t>+</a:t>
            </a:r>
            <a:r>
              <a:rPr lang="en-US" baseline="-25000" dirty="0" smtClean="0"/>
              <a:t>(aq)</a:t>
            </a:r>
            <a:r>
              <a:rPr lang="en-US" dirty="0" smtClean="0"/>
              <a:t>+5Fe</a:t>
            </a:r>
            <a:r>
              <a:rPr lang="en-US" baseline="30000" dirty="0" smtClean="0"/>
              <a:t>2+</a:t>
            </a:r>
            <a:r>
              <a:rPr lang="en-US" baseline="-25000" dirty="0" smtClean="0"/>
              <a:t>(aq)</a:t>
            </a:r>
            <a:r>
              <a:rPr lang="en-US" dirty="0" smtClean="0"/>
              <a:t>→Mn</a:t>
            </a:r>
            <a:r>
              <a:rPr lang="en-US" baseline="30000" dirty="0" smtClean="0"/>
              <a:t>2+</a:t>
            </a:r>
            <a:r>
              <a:rPr lang="en-US" baseline="-25000" dirty="0" smtClean="0"/>
              <a:t>(aq)</a:t>
            </a:r>
            <a:r>
              <a:rPr lang="en-US" dirty="0" smtClean="0"/>
              <a:t>+5Fe</a:t>
            </a:r>
            <a:r>
              <a:rPr lang="en-US" baseline="30000" dirty="0" smtClean="0"/>
              <a:t>3+</a:t>
            </a:r>
            <a:r>
              <a:rPr lang="en-US" baseline="-25000" dirty="0" smtClean="0"/>
              <a:t>(aq) </a:t>
            </a:r>
            <a:r>
              <a:rPr lang="en-US" dirty="0" smtClean="0"/>
              <a:t>+4H</a:t>
            </a:r>
            <a:r>
              <a:rPr lang="en-US" baseline="-25000" dirty="0" smtClean="0"/>
              <a:t>2</a:t>
            </a:r>
            <a:r>
              <a:rPr lang="en-US" dirty="0" smtClean="0"/>
              <a:t>O</a:t>
            </a:r>
            <a:r>
              <a:rPr lang="en-US" baseline="-25000" dirty="0" smtClean="0"/>
              <a:t>(l)</a:t>
            </a:r>
          </a:p>
          <a:p>
            <a:r>
              <a:rPr lang="en-US" dirty="0" smtClean="0"/>
              <a:t>It is possible to use indicators or voltmeters to measure the equivalence point but some of the substances involved have specific colours for example potassium permanganate is purple and iron (II) is colourless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Old Transition Lenses</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Based on REDOX reaction involving Cu, Ag and UV light</a:t>
            </a:r>
          </a:p>
          <a:p>
            <a:r>
              <a:rPr lang="en-US" dirty="0" smtClean="0"/>
              <a:t>Cu + UV </a:t>
            </a:r>
            <a:r>
              <a:rPr lang="en-US" dirty="0" err="1" smtClean="0">
                <a:sym typeface="Wingdings"/>
              </a:rPr>
              <a:t></a:t>
            </a:r>
            <a:r>
              <a:rPr lang="en-US" dirty="0" smtClean="0">
                <a:sym typeface="Wingdings"/>
              </a:rPr>
              <a:t> Cu2+ + </a:t>
            </a:r>
            <a:r>
              <a:rPr lang="en-US" dirty="0" err="1" smtClean="0">
                <a:sym typeface="Wingdings"/>
              </a:rPr>
              <a:t>e</a:t>
            </a:r>
            <a:r>
              <a:rPr lang="en-US" dirty="0" smtClean="0">
                <a:sym typeface="Wingdings"/>
              </a:rPr>
              <a:t>-</a:t>
            </a:r>
          </a:p>
          <a:p>
            <a:r>
              <a:rPr lang="en-US" dirty="0" smtClean="0">
                <a:sym typeface="Wingdings"/>
              </a:rPr>
              <a:t>Ag + </a:t>
            </a:r>
            <a:r>
              <a:rPr lang="en-US" dirty="0" err="1" smtClean="0">
                <a:sym typeface="Wingdings"/>
              </a:rPr>
              <a:t>e</a:t>
            </a:r>
            <a:r>
              <a:rPr lang="en-US" dirty="0" smtClean="0">
                <a:sym typeface="Wingdings"/>
              </a:rPr>
              <a:t>- </a:t>
            </a:r>
            <a:r>
              <a:rPr lang="en-US" dirty="0" err="1" smtClean="0">
                <a:sym typeface="Wingdings"/>
              </a:rPr>
              <a:t></a:t>
            </a:r>
            <a:r>
              <a:rPr lang="en-US" dirty="0" smtClean="0">
                <a:sym typeface="Wingdings"/>
              </a:rPr>
              <a:t> Ag</a:t>
            </a:r>
          </a:p>
          <a:p>
            <a:endParaRPr lang="en-US" dirty="0" smtClean="0">
              <a:sym typeface="Wingdings"/>
            </a:endParaRPr>
          </a:p>
          <a:p>
            <a:r>
              <a:rPr lang="en-US" dirty="0" smtClean="0">
                <a:sym typeface="Wingdings"/>
              </a:rPr>
              <a:t>Silver crystals caused glasses to go dark, reverse occurs when no UV light.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Back titration</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AU" dirty="0" smtClean="0"/>
              <a:t>The concentration of the atmospheric pollutant sulfur dioxide (SO</a:t>
            </a:r>
            <a:r>
              <a:rPr lang="en-AU" baseline="-25000" dirty="0" smtClean="0"/>
              <a:t>2</a:t>
            </a:r>
            <a:r>
              <a:rPr lang="en-AU" dirty="0" smtClean="0"/>
              <a:t>) can be found by bubbling air through a dilute KMnO</a:t>
            </a:r>
            <a:r>
              <a:rPr lang="en-AU" baseline="-25000" dirty="0" smtClean="0"/>
              <a:t>4</a:t>
            </a:r>
            <a:r>
              <a:rPr lang="en-AU" dirty="0" smtClean="0"/>
              <a:t>(aq) solution of known concentration.</a:t>
            </a:r>
          </a:p>
          <a:p>
            <a:r>
              <a:rPr lang="pt-BR" dirty="0" smtClean="0"/>
              <a:t>	5SO</a:t>
            </a:r>
            <a:r>
              <a:rPr lang="pt-BR" baseline="-25000" dirty="0" smtClean="0"/>
              <a:t>2(g) </a:t>
            </a:r>
            <a:r>
              <a:rPr lang="pt-BR" dirty="0" smtClean="0"/>
              <a:t>+ 2MnO</a:t>
            </a:r>
            <a:r>
              <a:rPr lang="pt-BR" baseline="-25000" dirty="0" smtClean="0"/>
              <a:t>4</a:t>
            </a:r>
            <a:r>
              <a:rPr lang="pt-BR" baseline="30000" dirty="0" smtClean="0"/>
              <a:t>-</a:t>
            </a:r>
            <a:r>
              <a:rPr lang="pt-BR" baseline="-25000" dirty="0" smtClean="0"/>
              <a:t>(aq) </a:t>
            </a:r>
            <a:r>
              <a:rPr lang="pt-BR" dirty="0" smtClean="0"/>
              <a:t>+ 2H</a:t>
            </a:r>
            <a:r>
              <a:rPr lang="pt-BR" baseline="-25000" dirty="0" smtClean="0"/>
              <a:t>2</a:t>
            </a:r>
            <a:r>
              <a:rPr lang="pt-BR" dirty="0" smtClean="0"/>
              <a:t>O</a:t>
            </a:r>
            <a:r>
              <a:rPr lang="pt-BR" baseline="-25000" dirty="0" smtClean="0"/>
              <a:t>(l) </a:t>
            </a:r>
            <a:r>
              <a:rPr lang="pt-BR" dirty="0" smtClean="0"/>
              <a:t>-----&gt; 5SO</a:t>
            </a:r>
            <a:r>
              <a:rPr lang="pt-BR" baseline="-25000" dirty="0" smtClean="0"/>
              <a:t>4</a:t>
            </a:r>
            <a:r>
              <a:rPr lang="pt-BR" baseline="30000" dirty="0" smtClean="0"/>
              <a:t>2-</a:t>
            </a:r>
            <a:r>
              <a:rPr lang="pt-BR" baseline="-25000" dirty="0" smtClean="0"/>
              <a:t>(aq) </a:t>
            </a:r>
            <a:r>
              <a:rPr lang="pt-BR" dirty="0" smtClean="0"/>
              <a:t>+ 2Mn</a:t>
            </a:r>
            <a:r>
              <a:rPr lang="pt-BR" baseline="30000" dirty="0" smtClean="0"/>
              <a:t>2+</a:t>
            </a:r>
            <a:r>
              <a:rPr lang="pt-BR" baseline="-25000" dirty="0" smtClean="0"/>
              <a:t>(aq) </a:t>
            </a:r>
            <a:r>
              <a:rPr lang="pt-BR" dirty="0" smtClean="0"/>
              <a:t>+ 4H</a:t>
            </a:r>
            <a:r>
              <a:rPr lang="pt-BR" baseline="30000" dirty="0" smtClean="0"/>
              <a:t>+</a:t>
            </a:r>
            <a:r>
              <a:rPr lang="pt-BR" baseline="-25000" dirty="0" smtClean="0"/>
              <a:t>(aq)</a:t>
            </a:r>
            <a:endParaRPr lang="en-AU" dirty="0" smtClean="0"/>
          </a:p>
          <a:p>
            <a:r>
              <a:rPr lang="en-AU" dirty="0" smtClean="0"/>
              <a:t>The concentration of the remaining KMnO</a:t>
            </a:r>
            <a:r>
              <a:rPr lang="en-AU" baseline="-25000" dirty="0" smtClean="0"/>
              <a:t>4</a:t>
            </a:r>
            <a:r>
              <a:rPr lang="en-AU" dirty="0" smtClean="0"/>
              <a:t>(aq) can be found by titration with standardised oxalic acid. This allows the amount of KMnO</a:t>
            </a:r>
            <a:r>
              <a:rPr lang="en-AU" baseline="-25000" dirty="0" smtClean="0"/>
              <a:t>4</a:t>
            </a:r>
            <a:r>
              <a:rPr lang="en-AU" dirty="0" smtClean="0"/>
              <a:t> reacting with sulfur dioxide to be found and thus its concentration in the air sample can be calculated. </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fontScale="92500"/>
          </a:bodyPr>
          <a:lstStyle/>
          <a:p>
            <a:r>
              <a:rPr lang="en-AU" dirty="0" smtClean="0"/>
              <a:t>43.9 m</a:t>
            </a:r>
            <a:r>
              <a:rPr lang="en-AU" baseline="30000" dirty="0" smtClean="0"/>
              <a:t>3</a:t>
            </a:r>
            <a:r>
              <a:rPr lang="en-AU" dirty="0" smtClean="0"/>
              <a:t> of SO</a:t>
            </a:r>
            <a:r>
              <a:rPr lang="en-AU" baseline="-25000" dirty="0" smtClean="0"/>
              <a:t>2</a:t>
            </a:r>
            <a:r>
              <a:rPr lang="en-AU" dirty="0" smtClean="0"/>
              <a:t> polluted air was bubbled through 215.0 </a:t>
            </a:r>
            <a:r>
              <a:rPr lang="en-AU" dirty="0" err="1" smtClean="0"/>
              <a:t>mL</a:t>
            </a:r>
            <a:r>
              <a:rPr lang="en-AU" dirty="0" smtClean="0"/>
              <a:t> of  5.007 </a:t>
            </a:r>
            <a:r>
              <a:rPr lang="en-AU" dirty="0" err="1" smtClean="0"/>
              <a:t>x</a:t>
            </a:r>
            <a:r>
              <a:rPr lang="en-AU" dirty="0" smtClean="0"/>
              <a:t> 10</a:t>
            </a:r>
            <a:r>
              <a:rPr lang="en-AU" baseline="30000" dirty="0" smtClean="0"/>
              <a:t>-3</a:t>
            </a:r>
            <a:r>
              <a:rPr lang="en-AU" dirty="0" smtClean="0"/>
              <a:t> mol L</a:t>
            </a:r>
            <a:r>
              <a:rPr lang="en-AU" baseline="30000" dirty="0" smtClean="0"/>
              <a:t>-1</a:t>
            </a:r>
            <a:r>
              <a:rPr lang="en-AU" dirty="0" smtClean="0"/>
              <a:t> KMnO</a:t>
            </a:r>
            <a:r>
              <a:rPr lang="en-AU" baseline="-25000" dirty="0" smtClean="0"/>
              <a:t>4</a:t>
            </a:r>
            <a:r>
              <a:rPr lang="en-AU" dirty="0" smtClean="0"/>
              <a:t>(aq). </a:t>
            </a:r>
          </a:p>
          <a:p>
            <a:r>
              <a:rPr lang="en-AU" dirty="0" smtClean="0"/>
              <a:t>The </a:t>
            </a:r>
            <a:r>
              <a:rPr lang="en-AU" dirty="0" err="1" smtClean="0"/>
              <a:t>unreacted</a:t>
            </a:r>
            <a:r>
              <a:rPr lang="en-AU" dirty="0" smtClean="0"/>
              <a:t> KMnO</a:t>
            </a:r>
            <a:r>
              <a:rPr lang="en-AU" baseline="-25000" dirty="0" smtClean="0"/>
              <a:t>4</a:t>
            </a:r>
            <a:r>
              <a:rPr lang="en-AU" dirty="0" smtClean="0"/>
              <a:t> was acidified and diluted to a volume of 250.0 </a:t>
            </a:r>
            <a:r>
              <a:rPr lang="en-AU" dirty="0" err="1" smtClean="0"/>
              <a:t>mL</a:t>
            </a:r>
            <a:r>
              <a:rPr lang="en-AU" dirty="0" smtClean="0"/>
              <a:t>. </a:t>
            </a:r>
          </a:p>
          <a:p>
            <a:r>
              <a:rPr lang="en-AU" dirty="0" smtClean="0"/>
              <a:t>20.00 </a:t>
            </a:r>
            <a:r>
              <a:rPr lang="en-AU" dirty="0" err="1" smtClean="0"/>
              <a:t>mL</a:t>
            </a:r>
            <a:r>
              <a:rPr lang="en-AU" dirty="0" smtClean="0"/>
              <a:t> samples of this KMnO</a:t>
            </a:r>
            <a:r>
              <a:rPr lang="en-AU" baseline="-25000" dirty="0" smtClean="0"/>
              <a:t>4</a:t>
            </a:r>
            <a:r>
              <a:rPr lang="en-AU" dirty="0" smtClean="0"/>
              <a:t> solution were titrated to equivalence with 38.50 </a:t>
            </a:r>
            <a:r>
              <a:rPr lang="en-AU" dirty="0" err="1" smtClean="0"/>
              <a:t>mL</a:t>
            </a:r>
            <a:r>
              <a:rPr lang="en-AU" dirty="0" smtClean="0"/>
              <a:t> of 2.194 </a:t>
            </a:r>
            <a:r>
              <a:rPr lang="en-AU" dirty="0" err="1" smtClean="0"/>
              <a:t>x</a:t>
            </a:r>
            <a:r>
              <a:rPr lang="en-AU" dirty="0" smtClean="0"/>
              <a:t> 10</a:t>
            </a:r>
            <a:r>
              <a:rPr lang="en-AU" baseline="30000" dirty="0" smtClean="0"/>
              <a:t>-3</a:t>
            </a:r>
            <a:r>
              <a:rPr lang="en-AU" dirty="0" smtClean="0"/>
              <a:t> mol L</a:t>
            </a:r>
            <a:r>
              <a:rPr lang="en-AU" baseline="30000" dirty="0" smtClean="0"/>
              <a:t>-1</a:t>
            </a:r>
            <a:r>
              <a:rPr lang="en-AU" dirty="0" smtClean="0"/>
              <a:t> oxalic acid solution. </a:t>
            </a:r>
          </a:p>
          <a:p>
            <a:r>
              <a:rPr lang="en-AU" dirty="0" smtClean="0"/>
              <a:t>What is the concentration of the pollutant SO</a:t>
            </a:r>
            <a:r>
              <a:rPr lang="en-AU" baseline="-25000" dirty="0" smtClean="0"/>
              <a:t>2</a:t>
            </a:r>
            <a:r>
              <a:rPr lang="en-AU" dirty="0" smtClean="0"/>
              <a:t>(g) in </a:t>
            </a:r>
            <a:r>
              <a:rPr lang="en-AU" dirty="0" err="1" smtClean="0"/>
              <a:t>ppm</a:t>
            </a:r>
            <a:r>
              <a:rPr lang="en-AU" dirty="0" smtClean="0"/>
              <a:t> if the air has a density of 1.18 kg m</a:t>
            </a:r>
            <a:r>
              <a:rPr lang="en-AU" baseline="30000" dirty="0" smtClean="0"/>
              <a:t>-3</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9550" y="-1"/>
            <a:ext cx="8553450" cy="6732047"/>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AU" u="sng" dirty="0" smtClean="0"/>
              <a:t>Before Bubbling</a:t>
            </a:r>
            <a:endParaRPr lang="en-AU" dirty="0" smtClean="0"/>
          </a:p>
          <a:p>
            <a:pPr>
              <a:buNone/>
            </a:pPr>
            <a:endParaRPr lang="en-AU" dirty="0" smtClean="0"/>
          </a:p>
          <a:p>
            <a:r>
              <a:rPr lang="pt-BR" dirty="0" smtClean="0"/>
              <a:t>n(KMnO</a:t>
            </a:r>
            <a:r>
              <a:rPr lang="pt-BR" baseline="-25000" dirty="0" smtClean="0"/>
              <a:t>4</a:t>
            </a:r>
            <a:r>
              <a:rPr lang="pt-BR" dirty="0" smtClean="0"/>
              <a:t>) = cV = 0.2150 x 5.007 x 10</a:t>
            </a:r>
            <a:r>
              <a:rPr lang="pt-BR" baseline="30000" dirty="0" smtClean="0"/>
              <a:t>-3</a:t>
            </a:r>
            <a:r>
              <a:rPr lang="pt-BR" dirty="0" smtClean="0"/>
              <a:t> = 1.0765 x 10</a:t>
            </a:r>
            <a:r>
              <a:rPr lang="pt-BR" baseline="30000" dirty="0" smtClean="0"/>
              <a:t>-3</a:t>
            </a:r>
            <a:r>
              <a:rPr lang="pt-BR" dirty="0" smtClean="0"/>
              <a:t> </a:t>
            </a:r>
            <a:r>
              <a:rPr lang="pt-BR" b="1" dirty="0" smtClean="0"/>
              <a:t>(1 </a:t>
            </a:r>
            <a:r>
              <a:rPr lang="pt-BR" b="1" dirty="0" err="1" smtClean="0"/>
              <a:t>mark</a:t>
            </a:r>
            <a:r>
              <a:rPr lang="pt-BR" b="1" dirty="0" smtClean="0"/>
              <a:t>)</a:t>
            </a:r>
            <a:endParaRPr lang="en-AU" dirty="0" smtClean="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5000"/>
          </a:xfrm>
        </p:spPr>
        <p:txBody>
          <a:bodyPr>
            <a:normAutofit fontScale="90000"/>
          </a:bodyPr>
          <a:lstStyle/>
          <a:p>
            <a:r>
              <a:rPr lang="en-AU" u="sng" dirty="0" smtClean="0"/>
              <a:t>After Bubbling</a:t>
            </a:r>
            <a:endParaRPr lang="en-US" dirty="0"/>
          </a:p>
        </p:txBody>
      </p:sp>
      <p:sp>
        <p:nvSpPr>
          <p:cNvPr id="3" name="Content Placeholder 2"/>
          <p:cNvSpPr>
            <a:spLocks noGrp="1"/>
          </p:cNvSpPr>
          <p:nvPr>
            <p:ph idx="1"/>
          </p:nvPr>
        </p:nvSpPr>
        <p:spPr>
          <a:xfrm>
            <a:off x="0" y="863600"/>
            <a:ext cx="9144000" cy="5842000"/>
          </a:xfrm>
        </p:spPr>
        <p:txBody>
          <a:bodyPr>
            <a:normAutofit fontScale="85000" lnSpcReduction="10000"/>
          </a:bodyPr>
          <a:lstStyle/>
          <a:p>
            <a:pPr>
              <a:buNone/>
            </a:pPr>
            <a:r>
              <a:rPr lang="en-AU" dirty="0" smtClean="0"/>
              <a:t> </a:t>
            </a:r>
            <a:r>
              <a:rPr lang="en-AU" b="1" dirty="0" smtClean="0"/>
              <a:t>A: </a:t>
            </a:r>
            <a:r>
              <a:rPr lang="en-AU" dirty="0" err="1" smtClean="0"/>
              <a:t>n(oxalic</a:t>
            </a:r>
            <a:r>
              <a:rPr lang="en-AU" dirty="0" smtClean="0"/>
              <a:t> acid) = </a:t>
            </a:r>
            <a:r>
              <a:rPr lang="en-AU" dirty="0" err="1" smtClean="0"/>
              <a:t>cV</a:t>
            </a:r>
            <a:r>
              <a:rPr lang="en-AU" dirty="0" smtClean="0"/>
              <a:t> = 0.3850 </a:t>
            </a:r>
            <a:r>
              <a:rPr lang="en-AU" dirty="0" err="1" smtClean="0"/>
              <a:t>x</a:t>
            </a:r>
            <a:r>
              <a:rPr lang="en-AU" dirty="0" smtClean="0"/>
              <a:t> 2.194 </a:t>
            </a:r>
            <a:r>
              <a:rPr lang="en-AU" dirty="0" err="1" smtClean="0"/>
              <a:t>x</a:t>
            </a:r>
            <a:r>
              <a:rPr lang="en-AU" dirty="0" smtClean="0"/>
              <a:t> 10</a:t>
            </a:r>
            <a:r>
              <a:rPr lang="en-AU" baseline="30000" dirty="0" smtClean="0"/>
              <a:t>-3</a:t>
            </a:r>
            <a:r>
              <a:rPr lang="en-AU" dirty="0" smtClean="0"/>
              <a:t> = 8.4469 </a:t>
            </a:r>
            <a:r>
              <a:rPr lang="en-AU" dirty="0" err="1" smtClean="0"/>
              <a:t>x</a:t>
            </a:r>
            <a:r>
              <a:rPr lang="en-AU" dirty="0" smtClean="0"/>
              <a:t> 10</a:t>
            </a:r>
            <a:r>
              <a:rPr lang="en-AU" baseline="30000" dirty="0" smtClean="0"/>
              <a:t>-5</a:t>
            </a:r>
            <a:r>
              <a:rPr lang="en-AU" dirty="0" smtClean="0"/>
              <a:t> </a:t>
            </a:r>
          </a:p>
          <a:p>
            <a:pPr>
              <a:buNone/>
            </a:pPr>
            <a:r>
              <a:rPr lang="en-AU" dirty="0" smtClean="0"/>
              <a:t>Titration reaction:</a:t>
            </a:r>
          </a:p>
          <a:p>
            <a:pPr>
              <a:buNone/>
            </a:pPr>
            <a:r>
              <a:rPr lang="en-AU" dirty="0" smtClean="0"/>
              <a:t>2MnO</a:t>
            </a:r>
            <a:r>
              <a:rPr lang="en-AU" baseline="-25000" dirty="0" smtClean="0"/>
              <a:t>4</a:t>
            </a:r>
            <a:r>
              <a:rPr lang="en-AU" baseline="30000" dirty="0" smtClean="0"/>
              <a:t>-</a:t>
            </a:r>
            <a:r>
              <a:rPr lang="en-AU" dirty="0" smtClean="0"/>
              <a:t>(aq) + 6H</a:t>
            </a:r>
            <a:r>
              <a:rPr lang="en-AU" baseline="30000" dirty="0" smtClean="0"/>
              <a:t>+</a:t>
            </a:r>
            <a:r>
              <a:rPr lang="en-AU" dirty="0" smtClean="0"/>
              <a:t>(aq) + 5H</a:t>
            </a:r>
            <a:r>
              <a:rPr lang="en-AU" baseline="-25000" dirty="0" smtClean="0"/>
              <a:t>2</a:t>
            </a:r>
            <a:r>
              <a:rPr lang="en-AU" dirty="0" smtClean="0"/>
              <a:t>C</a:t>
            </a:r>
            <a:r>
              <a:rPr lang="en-AU" baseline="-25000" dirty="0" smtClean="0"/>
              <a:t>2</a:t>
            </a:r>
            <a:r>
              <a:rPr lang="en-AU" dirty="0" smtClean="0"/>
              <a:t>O</a:t>
            </a:r>
            <a:r>
              <a:rPr lang="en-AU" baseline="-25000" dirty="0" smtClean="0"/>
              <a:t>4</a:t>
            </a:r>
            <a:r>
              <a:rPr lang="en-AU" dirty="0" smtClean="0"/>
              <a:t>(aq) -----&gt; 2Mn</a:t>
            </a:r>
            <a:r>
              <a:rPr lang="en-AU" baseline="30000" dirty="0" smtClean="0"/>
              <a:t>2+</a:t>
            </a:r>
            <a:r>
              <a:rPr lang="en-AU" dirty="0" smtClean="0"/>
              <a:t>(aq) + 8H</a:t>
            </a:r>
            <a:r>
              <a:rPr lang="en-AU" baseline="-25000" dirty="0" smtClean="0"/>
              <a:t>2</a:t>
            </a:r>
            <a:r>
              <a:rPr lang="en-AU" dirty="0" smtClean="0"/>
              <a:t>O</a:t>
            </a:r>
            <a:r>
              <a:rPr lang="en-AU" baseline="-25000" dirty="0" smtClean="0"/>
              <a:t>(l)</a:t>
            </a:r>
            <a:r>
              <a:rPr lang="en-AU" dirty="0" smtClean="0"/>
              <a:t> + 10CO</a:t>
            </a:r>
            <a:r>
              <a:rPr lang="en-AU" baseline="-25000" dirty="0" smtClean="0"/>
              <a:t>2(g)</a:t>
            </a:r>
          </a:p>
          <a:p>
            <a:pPr>
              <a:buNone/>
            </a:pPr>
            <a:r>
              <a:rPr lang="en-AU" dirty="0" smtClean="0"/>
              <a:t>		</a:t>
            </a:r>
          </a:p>
          <a:p>
            <a:pPr>
              <a:buNone/>
            </a:pPr>
            <a:r>
              <a:rPr lang="en-AU" b="1" dirty="0" smtClean="0"/>
              <a:t>B: </a:t>
            </a:r>
            <a:r>
              <a:rPr lang="en-AU" dirty="0" smtClean="0"/>
              <a:t>n(KMnO</a:t>
            </a:r>
            <a:r>
              <a:rPr lang="en-AU" baseline="-25000" dirty="0" smtClean="0"/>
              <a:t>4</a:t>
            </a:r>
            <a:r>
              <a:rPr lang="en-AU" dirty="0" smtClean="0"/>
              <a:t>) = (2/5) </a:t>
            </a:r>
            <a:r>
              <a:rPr lang="en-AU" dirty="0" err="1" smtClean="0"/>
              <a:t>x</a:t>
            </a:r>
            <a:r>
              <a:rPr lang="en-AU" dirty="0" smtClean="0"/>
              <a:t> </a:t>
            </a:r>
            <a:r>
              <a:rPr lang="en-AU" dirty="0" err="1" smtClean="0"/>
              <a:t>n(oxalic</a:t>
            </a:r>
            <a:r>
              <a:rPr lang="en-AU" dirty="0" smtClean="0"/>
              <a:t> acid) = (2/5) </a:t>
            </a:r>
            <a:r>
              <a:rPr lang="en-AU" dirty="0" err="1" smtClean="0"/>
              <a:t>x</a:t>
            </a:r>
            <a:r>
              <a:rPr lang="en-AU" dirty="0" smtClean="0"/>
              <a:t> 8.4469 </a:t>
            </a:r>
            <a:r>
              <a:rPr lang="en-AU" dirty="0" err="1" smtClean="0"/>
              <a:t>x</a:t>
            </a:r>
            <a:r>
              <a:rPr lang="en-AU" dirty="0" smtClean="0"/>
              <a:t> 10</a:t>
            </a:r>
            <a:r>
              <a:rPr lang="en-AU" baseline="30000" dirty="0" smtClean="0"/>
              <a:t>-5</a:t>
            </a:r>
            <a:r>
              <a:rPr lang="en-AU" dirty="0" smtClean="0"/>
              <a:t> = 3.3788 </a:t>
            </a:r>
            <a:r>
              <a:rPr lang="en-AU" dirty="0" err="1" smtClean="0"/>
              <a:t>x</a:t>
            </a:r>
            <a:r>
              <a:rPr lang="en-AU" dirty="0" smtClean="0"/>
              <a:t> 10</a:t>
            </a:r>
            <a:r>
              <a:rPr lang="en-AU" baseline="30000" dirty="0" smtClean="0"/>
              <a:t>-5</a:t>
            </a:r>
            <a:r>
              <a:rPr lang="en-AU" dirty="0" smtClean="0"/>
              <a:t>  </a:t>
            </a:r>
          </a:p>
          <a:p>
            <a:pPr>
              <a:buNone/>
            </a:pPr>
            <a:endParaRPr lang="pt-BR" b="1" dirty="0" smtClean="0"/>
          </a:p>
          <a:p>
            <a:pPr>
              <a:buNone/>
            </a:pPr>
            <a:r>
              <a:rPr lang="pt-BR" b="1" dirty="0" smtClean="0"/>
              <a:t>C: </a:t>
            </a:r>
            <a:r>
              <a:rPr lang="pt-BR" dirty="0" smtClean="0"/>
              <a:t>c(KMnO</a:t>
            </a:r>
            <a:r>
              <a:rPr lang="pt-BR" baseline="-25000" dirty="0" smtClean="0"/>
              <a:t>4</a:t>
            </a:r>
            <a:r>
              <a:rPr lang="pt-BR" dirty="0" smtClean="0"/>
              <a:t>) = </a:t>
            </a:r>
            <a:r>
              <a:rPr lang="pt-BR" dirty="0" err="1" smtClean="0"/>
              <a:t>n/V</a:t>
            </a:r>
            <a:r>
              <a:rPr lang="pt-BR" dirty="0" smtClean="0"/>
              <a:t> = 3.3788 x 10</a:t>
            </a:r>
            <a:r>
              <a:rPr lang="pt-BR" baseline="30000" dirty="0" smtClean="0"/>
              <a:t>-5</a:t>
            </a:r>
            <a:r>
              <a:rPr lang="pt-BR" dirty="0" smtClean="0"/>
              <a:t> / 0.020  = 1.6894 x 10</a:t>
            </a:r>
            <a:r>
              <a:rPr lang="pt-BR" baseline="30000" dirty="0" smtClean="0"/>
              <a:t>-3</a:t>
            </a:r>
            <a:r>
              <a:rPr lang="pt-BR" dirty="0" smtClean="0"/>
              <a:t>M  = c(KMnO</a:t>
            </a:r>
            <a:r>
              <a:rPr lang="pt-BR" baseline="-25000" dirty="0" smtClean="0"/>
              <a:t>4</a:t>
            </a:r>
            <a:r>
              <a:rPr lang="pt-BR" dirty="0" smtClean="0"/>
              <a:t>) </a:t>
            </a:r>
            <a:r>
              <a:rPr lang="pt-BR" dirty="0" err="1" smtClean="0"/>
              <a:t>at</a:t>
            </a:r>
            <a:r>
              <a:rPr lang="pt-BR" dirty="0" smtClean="0"/>
              <a:t> </a:t>
            </a:r>
          </a:p>
          <a:p>
            <a:pPr>
              <a:buNone/>
            </a:pPr>
            <a:endParaRPr lang="pt-BR" b="1" dirty="0" smtClean="0"/>
          </a:p>
          <a:p>
            <a:pPr>
              <a:buNone/>
            </a:pPr>
            <a:r>
              <a:rPr lang="en-AU" b="1" dirty="0" smtClean="0"/>
              <a:t>D: </a:t>
            </a:r>
            <a:r>
              <a:rPr lang="en-AU" dirty="0" smtClean="0"/>
              <a:t>n(KMnO</a:t>
            </a:r>
            <a:r>
              <a:rPr lang="en-AU" baseline="-25000" dirty="0" smtClean="0"/>
              <a:t>4</a:t>
            </a:r>
            <a:r>
              <a:rPr lang="en-AU" dirty="0" smtClean="0"/>
              <a:t>) = </a:t>
            </a:r>
            <a:r>
              <a:rPr lang="en-AU" dirty="0" err="1" smtClean="0"/>
              <a:t>cV</a:t>
            </a:r>
            <a:r>
              <a:rPr lang="en-AU" dirty="0" smtClean="0"/>
              <a:t> = 1.6894 </a:t>
            </a:r>
            <a:r>
              <a:rPr lang="en-AU" dirty="0" err="1" smtClean="0"/>
              <a:t>x</a:t>
            </a:r>
            <a:r>
              <a:rPr lang="en-AU" dirty="0" smtClean="0"/>
              <a:t> 10</a:t>
            </a:r>
            <a:r>
              <a:rPr lang="en-AU" baseline="30000" dirty="0" smtClean="0"/>
              <a:t>-3</a:t>
            </a:r>
            <a:r>
              <a:rPr lang="en-AU" dirty="0" smtClean="0"/>
              <a:t> </a:t>
            </a:r>
            <a:r>
              <a:rPr lang="en-AU" dirty="0" err="1" smtClean="0"/>
              <a:t>x</a:t>
            </a:r>
            <a:r>
              <a:rPr lang="en-AU" dirty="0" smtClean="0"/>
              <a:t> 0.250 = 4.2235 </a:t>
            </a:r>
            <a:r>
              <a:rPr lang="en-AU" dirty="0" err="1" smtClean="0"/>
              <a:t>x</a:t>
            </a:r>
            <a:r>
              <a:rPr lang="en-AU" dirty="0" smtClean="0"/>
              <a:t> 10</a:t>
            </a:r>
            <a:r>
              <a:rPr lang="en-AU" baseline="30000" dirty="0" smtClean="0"/>
              <a:t>-4</a:t>
            </a:r>
            <a:r>
              <a:rPr lang="en-AU" dirty="0" smtClean="0"/>
              <a:t> = n(KMnO</a:t>
            </a:r>
            <a:r>
              <a:rPr lang="en-AU" baseline="-25000" dirty="0" smtClean="0"/>
              <a:t>4</a:t>
            </a:r>
            <a:r>
              <a:rPr lang="en-AU" dirty="0" smtClean="0"/>
              <a:t>) at</a:t>
            </a:r>
            <a:r>
              <a:rPr lang="en-AU" b="1" dirty="0" smtClean="0"/>
              <a:t> E </a:t>
            </a:r>
            <a:endParaRPr lang="en-AU"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u="sng" dirty="0" smtClean="0"/>
              <a:t>Moles of SO</a:t>
            </a:r>
            <a:r>
              <a:rPr lang="en-AU" u="sng" baseline="-25000" dirty="0" smtClean="0"/>
              <a:t>2</a:t>
            </a:r>
            <a:r>
              <a:rPr lang="en-AU" u="sng" dirty="0" smtClean="0"/>
              <a:t> reacting</a:t>
            </a:r>
            <a:r>
              <a:rPr lang="en-AU" dirty="0" smtClean="0"/>
              <a:t/>
            </a:r>
            <a:br>
              <a:rPr lang="en-AU" dirty="0" smtClean="0"/>
            </a:br>
            <a:endParaRPr lang="en-US" dirty="0"/>
          </a:p>
        </p:txBody>
      </p:sp>
      <p:sp>
        <p:nvSpPr>
          <p:cNvPr id="3" name="Content Placeholder 2"/>
          <p:cNvSpPr>
            <a:spLocks noGrp="1"/>
          </p:cNvSpPr>
          <p:nvPr>
            <p:ph idx="1"/>
          </p:nvPr>
        </p:nvSpPr>
        <p:spPr>
          <a:xfrm>
            <a:off x="457200" y="1181100"/>
            <a:ext cx="8229600" cy="5499100"/>
          </a:xfrm>
        </p:spPr>
        <p:txBody>
          <a:bodyPr>
            <a:normAutofit fontScale="77500" lnSpcReduction="20000"/>
          </a:bodyPr>
          <a:lstStyle/>
          <a:p>
            <a:r>
              <a:rPr lang="en-AU" dirty="0" smtClean="0"/>
              <a:t> n(KMnO</a:t>
            </a:r>
            <a:r>
              <a:rPr lang="en-AU" baseline="-25000" dirty="0" smtClean="0"/>
              <a:t>4</a:t>
            </a:r>
            <a:r>
              <a:rPr lang="en-AU" dirty="0" smtClean="0"/>
              <a:t>)</a:t>
            </a:r>
            <a:r>
              <a:rPr lang="en-AU" baseline="-25000" dirty="0" smtClean="0"/>
              <a:t>reacting with SO2</a:t>
            </a:r>
            <a:r>
              <a:rPr lang="en-AU" dirty="0" smtClean="0"/>
              <a:t>  = n(KMnO</a:t>
            </a:r>
            <a:r>
              <a:rPr lang="en-AU" baseline="-25000" dirty="0" smtClean="0"/>
              <a:t>4</a:t>
            </a:r>
            <a:r>
              <a:rPr lang="en-AU" dirty="0" smtClean="0"/>
              <a:t>)</a:t>
            </a:r>
            <a:r>
              <a:rPr lang="en-AU" baseline="-25000" dirty="0" smtClean="0"/>
              <a:t>Before Bubbling</a:t>
            </a:r>
            <a:r>
              <a:rPr lang="en-AU" dirty="0" smtClean="0"/>
              <a:t> - n(KMnO</a:t>
            </a:r>
            <a:r>
              <a:rPr lang="en-AU" baseline="-25000" dirty="0" smtClean="0"/>
              <a:t>4</a:t>
            </a:r>
            <a:r>
              <a:rPr lang="en-AU" dirty="0" smtClean="0"/>
              <a:t>)</a:t>
            </a:r>
            <a:r>
              <a:rPr lang="en-AU" baseline="-25000" dirty="0" smtClean="0"/>
              <a:t>After Bubbling</a:t>
            </a:r>
            <a:r>
              <a:rPr lang="en-AU" dirty="0" smtClean="0"/>
              <a:t> = 1.0765 </a:t>
            </a:r>
            <a:r>
              <a:rPr lang="en-AU" dirty="0" err="1" smtClean="0"/>
              <a:t>x</a:t>
            </a:r>
            <a:r>
              <a:rPr lang="en-AU" dirty="0" smtClean="0"/>
              <a:t> 10</a:t>
            </a:r>
            <a:r>
              <a:rPr lang="en-AU" baseline="30000" dirty="0" smtClean="0"/>
              <a:t>-3</a:t>
            </a:r>
            <a:r>
              <a:rPr lang="en-AU" dirty="0" smtClean="0"/>
              <a:t> - 4.2235 </a:t>
            </a:r>
            <a:r>
              <a:rPr lang="en-AU" dirty="0" err="1" smtClean="0"/>
              <a:t>x</a:t>
            </a:r>
            <a:r>
              <a:rPr lang="en-AU" dirty="0" smtClean="0"/>
              <a:t> 10</a:t>
            </a:r>
            <a:r>
              <a:rPr lang="en-AU" baseline="30000" dirty="0" smtClean="0"/>
              <a:t>-4</a:t>
            </a:r>
            <a:r>
              <a:rPr lang="en-AU" dirty="0" smtClean="0"/>
              <a:t> = 6.5416 </a:t>
            </a:r>
            <a:r>
              <a:rPr lang="en-AU" dirty="0" err="1" smtClean="0"/>
              <a:t>x</a:t>
            </a:r>
            <a:r>
              <a:rPr lang="en-AU" dirty="0" smtClean="0"/>
              <a:t> 10</a:t>
            </a:r>
            <a:r>
              <a:rPr lang="en-AU" baseline="30000" dirty="0" smtClean="0"/>
              <a:t>-4                  </a:t>
            </a:r>
            <a:endParaRPr lang="en-AU" dirty="0" smtClean="0"/>
          </a:p>
          <a:p>
            <a:pPr>
              <a:buNone/>
            </a:pPr>
            <a:endParaRPr lang="en-AU" dirty="0" smtClean="0"/>
          </a:p>
          <a:p>
            <a:pPr>
              <a:buNone/>
            </a:pPr>
            <a:r>
              <a:rPr lang="en-AU" dirty="0" smtClean="0"/>
              <a:t>n(SO</a:t>
            </a:r>
            <a:r>
              <a:rPr lang="en-AU" baseline="-25000" dirty="0" smtClean="0"/>
              <a:t>2</a:t>
            </a:r>
            <a:r>
              <a:rPr lang="en-AU" dirty="0" smtClean="0"/>
              <a:t>) = (5/2) </a:t>
            </a:r>
            <a:r>
              <a:rPr lang="en-AU" dirty="0" err="1" smtClean="0"/>
              <a:t>x</a:t>
            </a:r>
            <a:r>
              <a:rPr lang="en-AU" dirty="0" smtClean="0"/>
              <a:t> n(KMnO</a:t>
            </a:r>
            <a:r>
              <a:rPr lang="en-AU" baseline="-25000" dirty="0" smtClean="0"/>
              <a:t>4</a:t>
            </a:r>
            <a:r>
              <a:rPr lang="en-AU" dirty="0" smtClean="0"/>
              <a:t>)</a:t>
            </a:r>
            <a:r>
              <a:rPr lang="en-AU" baseline="-25000" dirty="0" smtClean="0"/>
              <a:t>reacting with SO2</a:t>
            </a:r>
            <a:r>
              <a:rPr lang="en-AU" dirty="0" smtClean="0"/>
              <a:t>  = (5/2) </a:t>
            </a:r>
            <a:r>
              <a:rPr lang="en-AU" dirty="0" err="1" smtClean="0"/>
              <a:t>x</a:t>
            </a:r>
            <a:r>
              <a:rPr lang="en-AU" dirty="0" smtClean="0"/>
              <a:t> 6.5416 </a:t>
            </a:r>
            <a:r>
              <a:rPr lang="en-AU" dirty="0" err="1" smtClean="0"/>
              <a:t>x</a:t>
            </a:r>
            <a:r>
              <a:rPr lang="en-AU" dirty="0" smtClean="0"/>
              <a:t> 10</a:t>
            </a:r>
            <a:r>
              <a:rPr lang="en-AU" baseline="30000" dirty="0" smtClean="0"/>
              <a:t>-4  </a:t>
            </a:r>
            <a:r>
              <a:rPr lang="en-AU" dirty="0" smtClean="0"/>
              <a:t>= 1.6354 </a:t>
            </a:r>
            <a:r>
              <a:rPr lang="en-AU" dirty="0" err="1" smtClean="0"/>
              <a:t>x</a:t>
            </a:r>
            <a:r>
              <a:rPr lang="en-AU" dirty="0" smtClean="0"/>
              <a:t> 10</a:t>
            </a:r>
            <a:r>
              <a:rPr lang="en-AU" baseline="30000" dirty="0" smtClean="0"/>
              <a:t>-3</a:t>
            </a:r>
            <a:r>
              <a:rPr lang="en-AU" dirty="0" smtClean="0"/>
              <a:t> </a:t>
            </a:r>
          </a:p>
          <a:p>
            <a:pPr>
              <a:buNone/>
            </a:pPr>
            <a:r>
              <a:rPr lang="en-AU" dirty="0" smtClean="0"/>
              <a:t> </a:t>
            </a:r>
          </a:p>
          <a:p>
            <a:pPr>
              <a:buNone/>
            </a:pPr>
            <a:r>
              <a:rPr lang="en-AU" dirty="0" smtClean="0"/>
              <a:t>m(SO</a:t>
            </a:r>
            <a:r>
              <a:rPr lang="en-AU" baseline="-25000" dirty="0" smtClean="0"/>
              <a:t>2</a:t>
            </a:r>
            <a:r>
              <a:rPr lang="en-AU" dirty="0" smtClean="0"/>
              <a:t>) = </a:t>
            </a:r>
            <a:r>
              <a:rPr lang="en-AU" dirty="0" err="1" smtClean="0"/>
              <a:t>n</a:t>
            </a:r>
            <a:r>
              <a:rPr lang="en-AU" dirty="0" smtClean="0"/>
              <a:t> </a:t>
            </a:r>
            <a:r>
              <a:rPr lang="en-AU" dirty="0" err="1" smtClean="0"/>
              <a:t>x</a:t>
            </a:r>
            <a:r>
              <a:rPr lang="en-AU" dirty="0" smtClean="0"/>
              <a:t> M = 1.6354 </a:t>
            </a:r>
            <a:r>
              <a:rPr lang="en-AU" dirty="0" err="1" smtClean="0"/>
              <a:t>x</a:t>
            </a:r>
            <a:r>
              <a:rPr lang="en-AU" dirty="0" smtClean="0"/>
              <a:t> 10</a:t>
            </a:r>
            <a:r>
              <a:rPr lang="en-AU" baseline="30000" dirty="0" smtClean="0"/>
              <a:t>-3</a:t>
            </a:r>
            <a:r>
              <a:rPr lang="en-AU" dirty="0" smtClean="0"/>
              <a:t> </a:t>
            </a:r>
            <a:r>
              <a:rPr lang="en-AU" dirty="0" err="1" smtClean="0"/>
              <a:t>x</a:t>
            </a:r>
            <a:r>
              <a:rPr lang="en-AU" dirty="0" smtClean="0"/>
              <a:t> 64.07 = 1.0478 </a:t>
            </a:r>
            <a:r>
              <a:rPr lang="en-AU" dirty="0" err="1" smtClean="0"/>
              <a:t>x</a:t>
            </a:r>
            <a:r>
              <a:rPr lang="en-AU" dirty="0" smtClean="0"/>
              <a:t> 10</a:t>
            </a:r>
            <a:r>
              <a:rPr lang="en-AU" baseline="30000" dirty="0" smtClean="0"/>
              <a:t>-1</a:t>
            </a:r>
            <a:r>
              <a:rPr lang="en-AU" dirty="0" smtClean="0"/>
              <a:t> </a:t>
            </a:r>
            <a:r>
              <a:rPr lang="en-AU" dirty="0" err="1" smtClean="0"/>
              <a:t>g</a:t>
            </a:r>
            <a:r>
              <a:rPr lang="en-AU" dirty="0" smtClean="0"/>
              <a:t> = 104.78 mg       </a:t>
            </a:r>
          </a:p>
          <a:p>
            <a:r>
              <a:rPr lang="en-AU" dirty="0" smtClean="0"/>
              <a:t>This mass is contained in 43.9 m</a:t>
            </a:r>
            <a:r>
              <a:rPr lang="en-AU" baseline="30000" dirty="0" smtClean="0"/>
              <a:t>3</a:t>
            </a:r>
            <a:r>
              <a:rPr lang="en-AU" dirty="0" smtClean="0"/>
              <a:t> of air</a:t>
            </a:r>
          </a:p>
          <a:p>
            <a:pPr>
              <a:buNone/>
            </a:pPr>
            <a:r>
              <a:rPr lang="en-AU" dirty="0" smtClean="0"/>
              <a:t> </a:t>
            </a:r>
          </a:p>
          <a:p>
            <a:pPr>
              <a:buNone/>
            </a:pPr>
            <a:r>
              <a:rPr lang="en-AU" dirty="0" err="1" smtClean="0"/>
              <a:t>mass(air</a:t>
            </a:r>
            <a:r>
              <a:rPr lang="en-AU" dirty="0" smtClean="0"/>
              <a:t>) = </a:t>
            </a:r>
            <a:r>
              <a:rPr lang="en-AU" dirty="0" err="1" smtClean="0"/>
              <a:t>density(air</a:t>
            </a:r>
            <a:r>
              <a:rPr lang="en-AU" dirty="0" smtClean="0"/>
              <a:t>) </a:t>
            </a:r>
            <a:r>
              <a:rPr lang="en-AU" dirty="0" err="1" smtClean="0"/>
              <a:t>x</a:t>
            </a:r>
            <a:r>
              <a:rPr lang="en-AU" dirty="0" smtClean="0"/>
              <a:t> V = 1.18 </a:t>
            </a:r>
            <a:r>
              <a:rPr lang="en-AU" dirty="0" err="1" smtClean="0"/>
              <a:t>x</a:t>
            </a:r>
            <a:r>
              <a:rPr lang="en-AU" dirty="0" smtClean="0"/>
              <a:t> 43.9 = 51.802 kg                                </a:t>
            </a:r>
          </a:p>
          <a:p>
            <a:pPr>
              <a:buNone/>
            </a:pPr>
            <a:endParaRPr lang="en-AU" dirty="0" smtClean="0"/>
          </a:p>
          <a:p>
            <a:pPr>
              <a:buNone/>
            </a:pPr>
            <a:r>
              <a:rPr lang="en-AU" dirty="0" smtClean="0"/>
              <a:t>c(SO</a:t>
            </a:r>
            <a:r>
              <a:rPr lang="en-AU" baseline="-25000" dirty="0" smtClean="0"/>
              <a:t>2</a:t>
            </a:r>
            <a:r>
              <a:rPr lang="en-AU" dirty="0" smtClean="0"/>
              <a:t>)</a:t>
            </a:r>
            <a:r>
              <a:rPr lang="en-AU" baseline="-25000" dirty="0" smtClean="0"/>
              <a:t>ppm</a:t>
            </a:r>
            <a:r>
              <a:rPr lang="en-AU" dirty="0" smtClean="0"/>
              <a:t> = m(SO</a:t>
            </a:r>
            <a:r>
              <a:rPr lang="en-AU" baseline="-25000" dirty="0" smtClean="0"/>
              <a:t>2</a:t>
            </a:r>
            <a:r>
              <a:rPr lang="en-AU" dirty="0" smtClean="0"/>
              <a:t>)</a:t>
            </a:r>
            <a:r>
              <a:rPr lang="en-AU" baseline="-25000" dirty="0" smtClean="0"/>
              <a:t>mg</a:t>
            </a:r>
            <a:r>
              <a:rPr lang="en-AU" dirty="0" smtClean="0"/>
              <a:t> / </a:t>
            </a:r>
            <a:r>
              <a:rPr lang="en-AU" dirty="0" err="1" smtClean="0"/>
              <a:t>mass(air)</a:t>
            </a:r>
            <a:r>
              <a:rPr lang="en-AU" baseline="-25000" dirty="0" err="1" smtClean="0"/>
              <a:t>kg</a:t>
            </a:r>
            <a:r>
              <a:rPr lang="en-AU" dirty="0" smtClean="0"/>
              <a:t> = 104.78 / 51.802 = </a:t>
            </a:r>
            <a:r>
              <a:rPr lang="en-AU" b="1" u="sng" dirty="0" smtClean="0"/>
              <a:t>2.02 </a:t>
            </a:r>
            <a:r>
              <a:rPr lang="en-AU" b="1" u="sng" dirty="0" err="1" smtClean="0"/>
              <a:t>ppm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Oxidation Numbers</a:t>
            </a:r>
            <a:endParaRPr lang="en-US" dirty="0">
              <a:solidFill>
                <a:srgbClr val="3366FF"/>
              </a:solidFill>
            </a:endParaRPr>
          </a:p>
        </p:txBody>
      </p:sp>
      <p:sp>
        <p:nvSpPr>
          <p:cNvPr id="3" name="Content Placeholder 2"/>
          <p:cNvSpPr>
            <a:spLocks noGrp="1"/>
          </p:cNvSpPr>
          <p:nvPr>
            <p:ph idx="1"/>
          </p:nvPr>
        </p:nvSpPr>
        <p:spPr/>
        <p:txBody>
          <a:bodyPr/>
          <a:lstStyle/>
          <a:p>
            <a:r>
              <a:rPr lang="en-US" dirty="0" smtClean="0"/>
              <a:t>Oxidation numbers are used when it is difficult to identify which substance loses and gains electrons and how many…</a:t>
            </a:r>
          </a:p>
          <a:p>
            <a:pPr>
              <a:buNone/>
            </a:pPr>
            <a:r>
              <a:rPr lang="en-US" dirty="0" smtClean="0">
                <a:solidFill>
                  <a:srgbClr val="3366FF"/>
                </a:solidFill>
              </a:rPr>
              <a:t>Example:</a:t>
            </a:r>
          </a:p>
          <a:p>
            <a:r>
              <a:rPr lang="en-US" dirty="0" smtClean="0"/>
              <a:t>H</a:t>
            </a:r>
            <a:r>
              <a:rPr lang="en-US" baseline="30000" dirty="0" smtClean="0"/>
              <a:t>+</a:t>
            </a:r>
            <a:r>
              <a:rPr lang="en-US" dirty="0" smtClean="0"/>
              <a:t> + MnO</a:t>
            </a:r>
            <a:r>
              <a:rPr lang="en-US" baseline="-25000" dirty="0" smtClean="0"/>
              <a:t>4</a:t>
            </a:r>
            <a:r>
              <a:rPr lang="en-US" baseline="30000" dirty="0" smtClean="0"/>
              <a:t>-</a:t>
            </a:r>
            <a:r>
              <a:rPr lang="en-US" dirty="0" smtClean="0"/>
              <a:t> + </a:t>
            </a:r>
            <a:r>
              <a:rPr lang="en-US" dirty="0" err="1" smtClean="0"/>
              <a:t>Cl</a:t>
            </a:r>
            <a:r>
              <a:rPr lang="en-US" baseline="30000" dirty="0" smtClean="0"/>
              <a:t>-</a:t>
            </a:r>
            <a:r>
              <a:rPr lang="en-US" dirty="0" smtClean="0"/>
              <a:t> </a:t>
            </a:r>
            <a:r>
              <a:rPr lang="en-US" dirty="0" err="1" smtClean="0">
                <a:sym typeface="Wingdings"/>
              </a:rPr>
              <a:t></a:t>
            </a:r>
            <a:r>
              <a:rPr lang="en-US" dirty="0" smtClean="0">
                <a:sym typeface="Wingdings"/>
              </a:rPr>
              <a:t> Mn</a:t>
            </a:r>
            <a:r>
              <a:rPr lang="en-US" baseline="30000" dirty="0" smtClean="0">
                <a:sym typeface="Wingdings"/>
              </a:rPr>
              <a:t>2+ </a:t>
            </a:r>
            <a:r>
              <a:rPr lang="en-US" dirty="0" smtClean="0">
                <a:sym typeface="Wingdings"/>
              </a:rPr>
              <a:t>+ Cl</a:t>
            </a:r>
            <a:r>
              <a:rPr lang="en-US" baseline="-25000" dirty="0" smtClean="0">
                <a:sym typeface="Wingdings"/>
              </a:rPr>
              <a:t>2</a:t>
            </a:r>
            <a:r>
              <a:rPr lang="en-US" dirty="0" smtClean="0">
                <a:sym typeface="Wingdings"/>
              </a:rPr>
              <a:t> + H</a:t>
            </a:r>
            <a:r>
              <a:rPr lang="en-US" baseline="-25000" dirty="0" smtClean="0">
                <a:sym typeface="Wingdings"/>
              </a:rPr>
              <a:t>2</a:t>
            </a:r>
            <a:r>
              <a:rPr lang="en-US" dirty="0" smtClean="0">
                <a:sym typeface="Wingdings"/>
              </a:rPr>
              <a:t>O</a:t>
            </a:r>
          </a:p>
          <a:p>
            <a:endParaRPr lang="en-US" dirty="0" smtClean="0">
              <a:sym typeface="Wingdings"/>
            </a:endParaRPr>
          </a:p>
          <a:p>
            <a:r>
              <a:rPr lang="en-US" dirty="0" smtClean="0">
                <a:sym typeface="Wingdings"/>
              </a:rPr>
              <a:t>Here we need oxidation numbers!!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3366FF"/>
                </a:solidFill>
              </a:rPr>
              <a:t>Rules for assigning oxidation numbers</a:t>
            </a:r>
            <a:endParaRPr lang="en-US" dirty="0">
              <a:solidFill>
                <a:srgbClr val="3366FF"/>
              </a:solidFill>
            </a:endParaRPr>
          </a:p>
        </p:txBody>
      </p:sp>
      <p:sp>
        <p:nvSpPr>
          <p:cNvPr id="3" name="Content Placeholder 2"/>
          <p:cNvSpPr>
            <a:spLocks noGrp="1"/>
          </p:cNvSpPr>
          <p:nvPr>
            <p:ph idx="1"/>
          </p:nvPr>
        </p:nvSpPr>
        <p:spPr>
          <a:xfrm>
            <a:off x="228600" y="1417638"/>
            <a:ext cx="8686800" cy="5110162"/>
          </a:xfrm>
        </p:spPr>
        <p:txBody>
          <a:bodyPr>
            <a:normAutofit fontScale="92500"/>
          </a:bodyPr>
          <a:lstStyle/>
          <a:p>
            <a:pPr marL="514350" indent="-514350">
              <a:buFont typeface="+mj-lt"/>
              <a:buAutoNum type="arabicPeriod"/>
            </a:pPr>
            <a:r>
              <a:rPr lang="en-US" dirty="0" smtClean="0">
                <a:solidFill>
                  <a:srgbClr val="3366FF"/>
                </a:solidFill>
              </a:rPr>
              <a:t>Elements</a:t>
            </a:r>
            <a:r>
              <a:rPr lang="en-US" dirty="0" smtClean="0"/>
              <a:t> have oxidation numbers of zero. Monatomic (noble gas), molecule or covalent network – example Ne, H</a:t>
            </a:r>
            <a:r>
              <a:rPr lang="en-US" baseline="-25000" dirty="0" smtClean="0"/>
              <a:t>2</a:t>
            </a:r>
            <a:r>
              <a:rPr lang="en-US" dirty="0" smtClean="0"/>
              <a:t>, O</a:t>
            </a:r>
            <a:r>
              <a:rPr lang="en-US" baseline="-25000" dirty="0" smtClean="0"/>
              <a:t>3</a:t>
            </a:r>
            <a:r>
              <a:rPr lang="en-US" dirty="0" smtClean="0"/>
              <a:t>, P</a:t>
            </a:r>
            <a:r>
              <a:rPr lang="en-US" baseline="-25000" dirty="0" smtClean="0"/>
              <a:t>4</a:t>
            </a:r>
            <a:r>
              <a:rPr lang="en-US" dirty="0" smtClean="0"/>
              <a:t> or C (diamond)</a:t>
            </a:r>
          </a:p>
          <a:p>
            <a:pPr marL="514350" indent="-514350">
              <a:buFont typeface="+mj-lt"/>
              <a:buAutoNum type="arabicPeriod"/>
            </a:pPr>
            <a:r>
              <a:rPr lang="en-US" dirty="0" smtClean="0"/>
              <a:t>The oxidation number of a </a:t>
            </a:r>
            <a:r>
              <a:rPr lang="en-US" dirty="0" smtClean="0">
                <a:solidFill>
                  <a:srgbClr val="3366FF"/>
                </a:solidFill>
              </a:rPr>
              <a:t>monatomic ion </a:t>
            </a:r>
            <a:r>
              <a:rPr lang="en-US" dirty="0" smtClean="0"/>
              <a:t>is the charge on the ion. Example: Cu</a:t>
            </a:r>
            <a:r>
              <a:rPr lang="en-US" baseline="30000" dirty="0" smtClean="0"/>
              <a:t>2+ </a:t>
            </a:r>
            <a:r>
              <a:rPr lang="en-US" dirty="0" smtClean="0"/>
              <a:t>has </a:t>
            </a:r>
            <a:r>
              <a:rPr lang="en-US" dirty="0" err="1" smtClean="0"/>
              <a:t>o.n</a:t>
            </a:r>
            <a:r>
              <a:rPr lang="en-US" dirty="0" smtClean="0"/>
              <a:t>. of +2.  In </a:t>
            </a:r>
            <a:r>
              <a:rPr lang="en-US" dirty="0" err="1" smtClean="0"/>
              <a:t>Cl</a:t>
            </a:r>
            <a:r>
              <a:rPr lang="en-US" baseline="30000" dirty="0" smtClean="0"/>
              <a:t>-</a:t>
            </a:r>
            <a:r>
              <a:rPr lang="en-US" dirty="0" smtClean="0"/>
              <a:t> the </a:t>
            </a:r>
            <a:r>
              <a:rPr lang="en-US" dirty="0" err="1" smtClean="0"/>
              <a:t>o.n</a:t>
            </a:r>
            <a:r>
              <a:rPr lang="en-US" dirty="0" smtClean="0"/>
              <a:t>. = -1.  </a:t>
            </a:r>
            <a:r>
              <a:rPr lang="en-US" dirty="0" smtClean="0">
                <a:solidFill>
                  <a:srgbClr val="3366FF"/>
                </a:solidFill>
              </a:rPr>
              <a:t>Elemental groups </a:t>
            </a:r>
            <a:r>
              <a:rPr lang="en-US" dirty="0" smtClean="0"/>
              <a:t>e.g. group 1 = +1, group 2 = +2 etc…</a:t>
            </a:r>
          </a:p>
          <a:p>
            <a:pPr marL="514350" indent="-514350">
              <a:buFont typeface="+mj-lt"/>
              <a:buAutoNum type="arabicPeriod"/>
            </a:pPr>
            <a:r>
              <a:rPr lang="en-US" dirty="0" smtClean="0"/>
              <a:t>Oxidation number of </a:t>
            </a:r>
            <a:r>
              <a:rPr lang="en-US" dirty="0" smtClean="0">
                <a:solidFill>
                  <a:srgbClr val="3366FF"/>
                </a:solidFill>
              </a:rPr>
              <a:t>combined oxygen </a:t>
            </a:r>
            <a:r>
              <a:rPr lang="en-US" dirty="0" smtClean="0"/>
              <a:t>is -2 except in peroxides (e.g. Na</a:t>
            </a:r>
            <a:r>
              <a:rPr lang="en-US" baseline="-25000" dirty="0" smtClean="0"/>
              <a:t>2</a:t>
            </a:r>
            <a:r>
              <a:rPr lang="en-US" dirty="0" smtClean="0"/>
              <a:t>O</a:t>
            </a:r>
            <a:r>
              <a:rPr lang="en-US" baseline="-25000" dirty="0" smtClean="0"/>
              <a:t>2</a:t>
            </a:r>
            <a:r>
              <a:rPr lang="en-US" dirty="0" smtClean="0"/>
              <a:t>, H</a:t>
            </a:r>
            <a:r>
              <a:rPr lang="en-US" baseline="-25000" dirty="0" smtClean="0"/>
              <a:t>2</a:t>
            </a:r>
            <a:r>
              <a:rPr lang="en-US" dirty="0" smtClean="0"/>
              <a:t>O</a:t>
            </a:r>
            <a:r>
              <a:rPr lang="en-US" baseline="-25000" dirty="0" smtClean="0"/>
              <a:t>2, </a:t>
            </a:r>
            <a:r>
              <a:rPr lang="en-US" dirty="0" err="1" smtClean="0"/>
              <a:t>o.n</a:t>
            </a:r>
            <a:r>
              <a:rPr lang="en-US" dirty="0" smtClean="0"/>
              <a:t>. = -1 and</a:t>
            </a:r>
            <a:r>
              <a:rPr lang="en-US" baseline="-25000" dirty="0" smtClean="0"/>
              <a:t> </a:t>
            </a:r>
            <a:r>
              <a:rPr lang="en-US" dirty="0" smtClean="0"/>
              <a:t>exception F</a:t>
            </a:r>
            <a:r>
              <a:rPr lang="en-US" baseline="-25000" dirty="0" smtClean="0"/>
              <a:t>2</a:t>
            </a:r>
            <a:r>
              <a:rPr lang="en-US" dirty="0" smtClean="0"/>
              <a:t>O </a:t>
            </a:r>
            <a:r>
              <a:rPr lang="en-US" dirty="0" err="1" smtClean="0"/>
              <a:t>o.n</a:t>
            </a:r>
            <a:r>
              <a:rPr lang="en-US" dirty="0" smtClean="0"/>
              <a:t>. = +2)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rPr>
              <a:t>Rules continued…</a:t>
            </a:r>
            <a:endParaRPr lang="en-US" dirty="0">
              <a:solidFill>
                <a:srgbClr val="3366FF"/>
              </a:solidFill>
            </a:endParaRPr>
          </a:p>
        </p:txBody>
      </p:sp>
      <p:sp>
        <p:nvSpPr>
          <p:cNvPr id="3" name="Content Placeholder 2"/>
          <p:cNvSpPr>
            <a:spLocks noGrp="1"/>
          </p:cNvSpPr>
          <p:nvPr>
            <p:ph idx="1"/>
          </p:nvPr>
        </p:nvSpPr>
        <p:spPr/>
        <p:txBody>
          <a:bodyPr>
            <a:normAutofit lnSpcReduction="10000"/>
          </a:bodyPr>
          <a:lstStyle/>
          <a:p>
            <a:pPr marL="514350" indent="-514350">
              <a:buNone/>
            </a:pPr>
            <a:r>
              <a:rPr lang="en-US" dirty="0" smtClean="0">
                <a:solidFill>
                  <a:srgbClr val="3366FF"/>
                </a:solidFill>
              </a:rPr>
              <a:t>4.	Combined hydrogen</a:t>
            </a:r>
            <a:r>
              <a:rPr lang="en-US" dirty="0" smtClean="0"/>
              <a:t> is always +1 except metal </a:t>
            </a:r>
            <a:r>
              <a:rPr lang="en-US" dirty="0" err="1" smtClean="0"/>
              <a:t>hybrides</a:t>
            </a:r>
            <a:r>
              <a:rPr lang="en-US" dirty="0" smtClean="0"/>
              <a:t> (e.g. </a:t>
            </a:r>
            <a:r>
              <a:rPr lang="en-US" dirty="0" err="1" smtClean="0"/>
              <a:t>NaH</a:t>
            </a:r>
            <a:r>
              <a:rPr lang="en-US" dirty="0" smtClean="0"/>
              <a:t>)</a:t>
            </a:r>
          </a:p>
          <a:p>
            <a:pPr marL="514350" indent="-514350">
              <a:buAutoNum type="arabicPeriod" startAt="5"/>
            </a:pPr>
            <a:r>
              <a:rPr lang="en-US" dirty="0" smtClean="0"/>
              <a:t>The sum of all the oxidation numbers of the atoms in a molecule is </a:t>
            </a:r>
            <a:r>
              <a:rPr lang="en-US" dirty="0" smtClean="0">
                <a:solidFill>
                  <a:srgbClr val="3366FF"/>
                </a:solidFill>
              </a:rPr>
              <a:t>equal to its charge</a:t>
            </a:r>
            <a:r>
              <a:rPr lang="en-US" dirty="0" smtClean="0"/>
              <a:t>.  If no charge then equals zero example CO</a:t>
            </a:r>
            <a:r>
              <a:rPr lang="en-US" baseline="-25000" dirty="0" smtClean="0"/>
              <a:t>2</a:t>
            </a:r>
          </a:p>
          <a:p>
            <a:pPr marL="514350" indent="-514350">
              <a:buAutoNum type="arabicPeriod" startAt="5"/>
            </a:pPr>
            <a:r>
              <a:rPr lang="en-US" dirty="0" smtClean="0"/>
              <a:t>In </a:t>
            </a:r>
            <a:r>
              <a:rPr lang="en-US" dirty="0" smtClean="0">
                <a:solidFill>
                  <a:srgbClr val="3366FF"/>
                </a:solidFill>
              </a:rPr>
              <a:t>polyatomic ion must equal to charge</a:t>
            </a:r>
            <a:r>
              <a:rPr lang="en-US" dirty="0" smtClean="0"/>
              <a:t> on ion example SO</a:t>
            </a:r>
            <a:r>
              <a:rPr lang="en-US" baseline="-25000" dirty="0" smtClean="0"/>
              <a:t>4</a:t>
            </a:r>
            <a:r>
              <a:rPr lang="en-US" baseline="30000" dirty="0" smtClean="0"/>
              <a:t>2-</a:t>
            </a:r>
          </a:p>
          <a:p>
            <a:pPr marL="514350" indent="-514350">
              <a:buAutoNum type="arabicPeriod" startAt="5"/>
            </a:pPr>
            <a:r>
              <a:rPr lang="en-US" dirty="0" smtClean="0">
                <a:solidFill>
                  <a:srgbClr val="3366FF"/>
                </a:solidFill>
              </a:rPr>
              <a:t>Balance oxygen </a:t>
            </a:r>
            <a:r>
              <a:rPr lang="en-US" dirty="0" smtClean="0"/>
              <a:t>by adding by adding water and </a:t>
            </a:r>
            <a:r>
              <a:rPr lang="en-US" dirty="0" smtClean="0">
                <a:solidFill>
                  <a:srgbClr val="3366FF"/>
                </a:solidFill>
              </a:rPr>
              <a:t>balance hydrogen </a:t>
            </a:r>
            <a:r>
              <a:rPr lang="en-US" dirty="0" smtClean="0"/>
              <a:t>by adding hydrogen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DDCE6531CB5D49970D17752DF81435" ma:contentTypeVersion="0" ma:contentTypeDescription="Create a new document." ma:contentTypeScope="" ma:versionID="adbaafc73d9a7452499133b47dbaf798">
  <xsd:schema xmlns:xsd="http://www.w3.org/2001/XMLSchema" xmlns:xs="http://www.w3.org/2001/XMLSchema" xmlns:p="http://schemas.microsoft.com/office/2006/metadata/properties" xmlns:ns2="a47ef38b-564f-4602-85cf-50edbbf27d93" targetNamespace="http://schemas.microsoft.com/office/2006/metadata/properties" ma:root="true" ma:fieldsID="0e83b519ca6c3253a187548ebc4ec65a" ns2:_="">
    <xsd:import namespace="a47ef38b-564f-4602-85cf-50edbbf27d93"/>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ef38b-564f-4602-85cf-50edbbf27d9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a47ef38b-564f-4602-85cf-50edbbf27d93">PQCRDSRT5M6W-8428-299</_dlc_DocId>
    <_dlc_DocIdUrl xmlns="a47ef38b-564f-4602-85cf-50edbbf27d93">
      <Url>http://community.aquinas.wa.edu.au/academic/Science/Year%2012/Chemistry%203AB/_layouts/DocIdRedir.aspx?ID=PQCRDSRT5M6W-8428-299</Url>
      <Description>PQCRDSRT5M6W-8428-299</Description>
    </_dlc_DocIdUrl>
  </documentManagement>
</p:properties>
</file>

<file path=customXml/itemProps1.xml><?xml version="1.0" encoding="utf-8"?>
<ds:datastoreItem xmlns:ds="http://schemas.openxmlformats.org/officeDocument/2006/customXml" ds:itemID="{DC88450E-1D00-4E80-8A34-272752E88D42}"/>
</file>

<file path=customXml/itemProps2.xml><?xml version="1.0" encoding="utf-8"?>
<ds:datastoreItem xmlns:ds="http://schemas.openxmlformats.org/officeDocument/2006/customXml" ds:itemID="{69387EB7-C535-4A06-952E-003CB0FBBE58}"/>
</file>

<file path=customXml/itemProps3.xml><?xml version="1.0" encoding="utf-8"?>
<ds:datastoreItem xmlns:ds="http://schemas.openxmlformats.org/officeDocument/2006/customXml" ds:itemID="{4E28ADDC-3B0B-4FB3-9D6A-C3FA2E3FC3A5}"/>
</file>

<file path=customXml/itemProps4.xml><?xml version="1.0" encoding="utf-8"?>
<ds:datastoreItem xmlns:ds="http://schemas.openxmlformats.org/officeDocument/2006/customXml" ds:itemID="{917CD2EE-7786-4EAB-9590-236496AE7825}"/>
</file>

<file path=docProps/app.xml><?xml version="1.0" encoding="utf-8"?>
<Properties xmlns="http://schemas.openxmlformats.org/officeDocument/2006/extended-properties" xmlns:vt="http://schemas.openxmlformats.org/officeDocument/2006/docPropsVTypes">
  <TotalTime>583</TotalTime>
  <Words>4085</Words>
  <Application>Microsoft Macintosh PowerPoint</Application>
  <PresentationFormat>On-screen Show (4:3)</PresentationFormat>
  <Paragraphs>355</Paragraphs>
  <Slides>65</Slides>
  <Notes>0</Notes>
  <HiddenSlides>0</HiddenSlides>
  <MMClips>0</MMClips>
  <ScaleCrop>false</ScaleCrop>
  <HeadingPairs>
    <vt:vector size="4" baseType="variant">
      <vt:variant>
        <vt:lpstr>Design Template</vt:lpstr>
      </vt:variant>
      <vt:variant>
        <vt:i4>1</vt:i4>
      </vt:variant>
      <vt:variant>
        <vt:lpstr>Slide Titles</vt:lpstr>
      </vt:variant>
      <vt:variant>
        <vt:i4>65</vt:i4>
      </vt:variant>
    </vt:vector>
  </HeadingPairs>
  <TitlesOfParts>
    <vt:vector size="66" baseType="lpstr">
      <vt:lpstr>Office Theme</vt:lpstr>
      <vt:lpstr>Electrochemistry</vt:lpstr>
      <vt:lpstr>Terms for Electrochemistry</vt:lpstr>
      <vt:lpstr>Oxidation and Reduction</vt:lpstr>
      <vt:lpstr>Before and After…</vt:lpstr>
      <vt:lpstr>Strength of reductant and oxidant…</vt:lpstr>
      <vt:lpstr>Old Transition Lenses</vt:lpstr>
      <vt:lpstr>Oxidation Numbers</vt:lpstr>
      <vt:lpstr>Rules for assigning oxidation numbers</vt:lpstr>
      <vt:lpstr>Rules continued…</vt:lpstr>
      <vt:lpstr>Summary</vt:lpstr>
      <vt:lpstr>Finding unknown oxidation numbers</vt:lpstr>
      <vt:lpstr>Using oxidation numbers…</vt:lpstr>
      <vt:lpstr>Using oxidation Numbers step by step..</vt:lpstr>
      <vt:lpstr>continued....</vt:lpstr>
      <vt:lpstr>continued…</vt:lpstr>
      <vt:lpstr>No change in oxidation numbers</vt:lpstr>
      <vt:lpstr>Disproportionation – single substance undergoes oxidation and reduction</vt:lpstr>
      <vt:lpstr>Oxidation numbers does not always correlate to charge on the ion</vt:lpstr>
      <vt:lpstr>Slide 19</vt:lpstr>
      <vt:lpstr>Changes to copper when placed in solution containing silver ions</vt:lpstr>
      <vt:lpstr>REDOX - Producing electrical energy</vt:lpstr>
      <vt:lpstr>Electrolysis</vt:lpstr>
      <vt:lpstr>Slide 23</vt:lpstr>
      <vt:lpstr>Slide 24</vt:lpstr>
      <vt:lpstr>Slide 25</vt:lpstr>
      <vt:lpstr>Slide 26</vt:lpstr>
      <vt:lpstr>Electrochemical cell..</vt:lpstr>
      <vt:lpstr>Summary</vt:lpstr>
      <vt:lpstr>Electrochemical cell using a gas</vt:lpstr>
      <vt:lpstr>Four different types of half cells</vt:lpstr>
      <vt:lpstr>Electrochemical Cell Conventions</vt:lpstr>
      <vt:lpstr>Slide 32</vt:lpstr>
      <vt:lpstr>Slide 33</vt:lpstr>
      <vt:lpstr>Slide 34</vt:lpstr>
      <vt:lpstr>Electric potential and standard reduction potentials</vt:lpstr>
      <vt:lpstr>Cell potential</vt:lpstr>
      <vt:lpstr>E cell</vt:lpstr>
      <vt:lpstr>Electrical Potential</vt:lpstr>
      <vt:lpstr>Reduction Potentials </vt:lpstr>
      <vt:lpstr>Standard hydrogen half-cell</vt:lpstr>
      <vt:lpstr>Standard Reduction Potential</vt:lpstr>
      <vt:lpstr>Slide 42</vt:lpstr>
      <vt:lpstr>Calculating Eocell</vt:lpstr>
      <vt:lpstr>Copper and hydrogen</vt:lpstr>
      <vt:lpstr>Zinc and hydrogen</vt:lpstr>
      <vt:lpstr>Generalisation with Standard Reduction Potential table</vt:lpstr>
      <vt:lpstr>Generalisations continued…</vt:lpstr>
      <vt:lpstr>Calculate cell potential</vt:lpstr>
      <vt:lpstr>Calculate Cell potential</vt:lpstr>
      <vt:lpstr>Slide 50</vt:lpstr>
      <vt:lpstr>Predicting whether reactions  will take place  </vt:lpstr>
      <vt:lpstr>Standard Reduction Potentials can be used to explain….</vt:lpstr>
      <vt:lpstr>Standard Reduction Potentials can be used to explain….</vt:lpstr>
      <vt:lpstr>Standard Reduction Potentials can be used to explain….</vt:lpstr>
      <vt:lpstr>Standard Reduction Potentials can be used to explain….</vt:lpstr>
      <vt:lpstr>Redox Reaction – volumetric analysis</vt:lpstr>
      <vt:lpstr>Reactions of Metals</vt:lpstr>
      <vt:lpstr>Redox reactions in solutions</vt:lpstr>
      <vt:lpstr>Redox Titrations</vt:lpstr>
      <vt:lpstr>Back titration</vt:lpstr>
      <vt:lpstr>Procedure</vt:lpstr>
      <vt:lpstr>Slide 62</vt:lpstr>
      <vt:lpstr>Answer</vt:lpstr>
      <vt:lpstr>After Bubbling</vt:lpstr>
      <vt:lpstr>Moles of SO2 reacting </vt:lpstr>
    </vt:vector>
  </TitlesOfParts>
  <Company>Kolbe Catholic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Electrochemistry</dc:title>
  <dc:creator>Inagh Barrett</dc:creator>
  <cp:lastModifiedBy>Inagh Barrett</cp:lastModifiedBy>
  <cp:revision>73</cp:revision>
  <cp:lastPrinted>2010-08-01T09:59:03Z</cp:lastPrinted>
  <dcterms:created xsi:type="dcterms:W3CDTF">2010-08-01T09:56:41Z</dcterms:created>
  <dcterms:modified xsi:type="dcterms:W3CDTF">2010-08-01T09:59:18Z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87e693dc-9380-4b66-87da-ad127513c6e5</vt:lpwstr>
  </property>
  <property fmtid="{D5CDD505-2E9C-101B-9397-08002B2CF9AE}" pid="3" name="ContentTypeId">
    <vt:lpwstr>0x01010040DDCE6531CB5D49970D17752DF81435</vt:lpwstr>
  </property>
</Properties>
</file>